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4"/>
  </p:sldMasterIdLst>
  <p:sldIdLst>
    <p:sldId id="256" r:id="rId5"/>
    <p:sldId id="257" r:id="rId6"/>
    <p:sldId id="259" r:id="rId7"/>
    <p:sldId id="258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5287C6-3535-426E-9841-9C770E790906}" v="17" dt="2023-03-09T04:44:40.534"/>
    <p1510:client id="{8E78071D-58E7-4CBB-9E4F-C8C94C0AFD87}" v="1107" dt="2023-03-09T22:44:01.8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13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3/9/2023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7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3/9/2023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22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3/9/2023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9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3/9/2023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06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3/9/2023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59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3/9/2023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3/9/2023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0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3/9/2023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96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5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00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26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51" r:id="rId6"/>
    <p:sldLayoutId id="2147483756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5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9B7F88A-EE9B-4C9D-9477-42E234662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46379EA-A568-47A6-98CC-63C12404FC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319A1DD-F557-4EC6-8A8C-F7617B4C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3118982"/>
            <a:ext cx="7537704" cy="24626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C017859-DBAC-4A78-AF24-FA57E06E4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5517" y="3331444"/>
            <a:ext cx="6470692" cy="122930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tx1"/>
                </a:solidFill>
              </a:rPr>
              <a:t>Construction Updates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D33772A-2180-42CC-B91D-CAF5536AE7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5516" y="4735799"/>
            <a:ext cx="6470693" cy="605256"/>
          </a:xfrm>
        </p:spPr>
        <p:txBody>
          <a:bodyPr>
            <a:normAutofit/>
          </a:bodyPr>
          <a:lstStyle/>
          <a:p>
            <a:r>
              <a:rPr lang="en-US"/>
              <a:t>Avon High SCHOOL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0211" y="4641183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!!footer rectangle">
            <a:extLst>
              <a:ext uri="{FF2B5EF4-FFF2-40B4-BE49-F238E27FC236}">
                <a16:creationId xmlns:a16="http://schemas.microsoft.com/office/drawing/2014/main" id="{D50218C5-E017-43D2-8345-FD9FBF0C9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E4B6EF8A-646A-4F05-AE40-722B75BFB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07" y="487542"/>
            <a:ext cx="3752718" cy="52628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6B85DF-D743-4ECA-BD3B-BE5BB7EBDB4E}"/>
              </a:ext>
            </a:extLst>
          </p:cNvPr>
          <p:cNvSpPr txBox="1"/>
          <p:nvPr/>
        </p:nvSpPr>
        <p:spPr>
          <a:xfrm flipH="1">
            <a:off x="1178805" y="2214391"/>
            <a:ext cx="451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highlight>
                  <a:srgbClr val="00FFFF"/>
                </a:highlight>
              </a:rPr>
              <a:t>37</a:t>
            </a:r>
            <a:endParaRPr lang="en-US" sz="2000" b="1">
              <a:solidFill>
                <a:schemeClr val="bg1"/>
              </a:solidFill>
              <a:highlight>
                <a:srgbClr val="00FFFF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1608EC-690B-441C-8519-59521EC99325}"/>
              </a:ext>
            </a:extLst>
          </p:cNvPr>
          <p:cNvSpPr txBox="1"/>
          <p:nvPr/>
        </p:nvSpPr>
        <p:spPr>
          <a:xfrm flipH="1">
            <a:off x="1981201" y="772219"/>
            <a:ext cx="473724" cy="33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highlight>
                  <a:srgbClr val="FFFF00"/>
                </a:highlight>
              </a:rPr>
              <a:t>1</a:t>
            </a:r>
            <a:endParaRPr lang="en-US" sz="20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48B1F7-CFC7-4554-A51C-EE38411ABE84}"/>
              </a:ext>
            </a:extLst>
          </p:cNvPr>
          <p:cNvSpPr txBox="1"/>
          <p:nvPr/>
        </p:nvSpPr>
        <p:spPr>
          <a:xfrm flipH="1">
            <a:off x="1766372" y="2214391"/>
            <a:ext cx="451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highlight>
                  <a:srgbClr val="FFFF00"/>
                </a:highlight>
              </a:rPr>
              <a:t>33</a:t>
            </a:r>
            <a:endParaRPr lang="en-US" sz="20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376E83-B485-4F1A-8964-02D2A68A2319}"/>
              </a:ext>
            </a:extLst>
          </p:cNvPr>
          <p:cNvSpPr txBox="1"/>
          <p:nvPr/>
        </p:nvSpPr>
        <p:spPr>
          <a:xfrm flipH="1">
            <a:off x="1525606" y="3248706"/>
            <a:ext cx="433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highlight>
                  <a:srgbClr val="FFFF00"/>
                </a:highlight>
              </a:rPr>
              <a:t>28</a:t>
            </a:r>
            <a:endParaRPr lang="en-US" sz="20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98229D-CA61-4AED-B154-4FFF918B6BFC}"/>
              </a:ext>
            </a:extLst>
          </p:cNvPr>
          <p:cNvSpPr txBox="1"/>
          <p:nvPr/>
        </p:nvSpPr>
        <p:spPr>
          <a:xfrm flipH="1">
            <a:off x="2843015" y="3259723"/>
            <a:ext cx="451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highlight>
                  <a:srgbClr val="FFFF00"/>
                </a:highlight>
              </a:rPr>
              <a:t>19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0E9DCC-FB55-420F-B4A8-2E7BEAD3AE51}"/>
              </a:ext>
            </a:extLst>
          </p:cNvPr>
          <p:cNvSpPr txBox="1"/>
          <p:nvPr/>
        </p:nvSpPr>
        <p:spPr>
          <a:xfrm flipH="1">
            <a:off x="1565563" y="2511788"/>
            <a:ext cx="451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highlight>
                  <a:srgbClr val="FFFF00"/>
                </a:highlight>
              </a:rPr>
              <a:t>31</a:t>
            </a:r>
            <a:endParaRPr lang="en-US" sz="20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AA50A82-0204-4866-9116-8450560A6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03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9399"/>
    </mc:Choice>
    <mc:Fallback xmlns="">
      <p:transition spd="slow" advTm="19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94E3D9F-3D2D-4DC8-A032-20E6C4F811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BC205-B8A8-470D-A46D-314EF36A2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018" y="446439"/>
            <a:ext cx="9115847" cy="655555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Specialized Transportation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B220C9-AE4F-4D0A-B6BF-EC1E8673D323}"/>
              </a:ext>
            </a:extLst>
          </p:cNvPr>
          <p:cNvSpPr txBox="1"/>
          <p:nvPr/>
        </p:nvSpPr>
        <p:spPr>
          <a:xfrm>
            <a:off x="0" y="1101994"/>
            <a:ext cx="4275015" cy="4828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500">
                <a:latin typeface="Bembo" panose="02020502050201020203" pitchFamily="18" charset="0"/>
                <a:cs typeface="Calibri" panose="020F0502020204030204" pitchFamily="34" charset="0"/>
              </a:rPr>
              <a:t>8 Specialized Buses will drop-off and pick-up students at Door 37 beginning on March 13</a:t>
            </a:r>
            <a:r>
              <a:rPr lang="en-US" sz="1500" baseline="30000">
                <a:latin typeface="Bembo" panose="02020502050201020203" pitchFamily="18" charset="0"/>
                <a:cs typeface="Calibri" panose="020F0502020204030204" pitchFamily="34" charset="0"/>
              </a:rPr>
              <a:t>th</a:t>
            </a:r>
            <a:r>
              <a:rPr lang="en-US" sz="1500">
                <a:latin typeface="Bembo" panose="02020502050201020203" pitchFamily="18" charset="0"/>
                <a:cs typeface="Calibri" panose="020F0502020204030204" pitchFamily="34" charset="0"/>
              </a:rPr>
              <a:t>.  This will continue for the foreseeable future.</a:t>
            </a:r>
          </a:p>
          <a:p>
            <a:pPr marL="742950" lvl="1" indent="-285750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sz="1500">
                <a:latin typeface="Bembo" panose="02020502050201020203" pitchFamily="18" charset="0"/>
                <a:cs typeface="Calibri" panose="020F0502020204030204" pitchFamily="34" charset="0"/>
              </a:rPr>
              <a:t>Students with specialized transportation will be released from class no later than 3PM to load the bus to leave campus.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500">
                <a:latin typeface="Bembo" panose="02020502050201020203" pitchFamily="18" charset="0"/>
                <a:cs typeface="Calibri" panose="020F0502020204030204" pitchFamily="34" charset="0"/>
              </a:rPr>
              <a:t>Morning Arrival</a:t>
            </a:r>
          </a:p>
          <a:p>
            <a:pPr marL="742950" lvl="1" indent="-285750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sz="1500">
                <a:latin typeface="Bembo" panose="02020502050201020203" pitchFamily="18" charset="0"/>
                <a:cs typeface="Calibri" panose="020F0502020204030204" pitchFamily="34" charset="0"/>
              </a:rPr>
              <a:t>Parents/Guardians may drop-off their student at the barricade and then drive the new traffic path to leave the campus. The barricades will be moved when the buses exit the area.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500">
                <a:latin typeface="Bembo" panose="02020502050201020203" pitchFamily="18" charset="0"/>
                <a:cs typeface="Calibri" panose="020F0502020204030204" pitchFamily="34" charset="0"/>
              </a:rPr>
              <a:t>Afternoon Dismissal</a:t>
            </a:r>
          </a:p>
          <a:p>
            <a:pPr marL="742950" lvl="1" indent="-285750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sz="1600">
                <a:latin typeface="Bembo" panose="02020502050201020203" pitchFamily="18" charset="0"/>
                <a:cs typeface="Calibri" panose="020F0502020204030204" pitchFamily="34" charset="0"/>
              </a:rPr>
              <a:t>Parents/Guardians</a:t>
            </a:r>
            <a:r>
              <a:rPr lang="en-US" sz="1500">
                <a:latin typeface="Bembo" panose="02020502050201020203" pitchFamily="18" charset="0"/>
                <a:cs typeface="Calibri" panose="020F0502020204030204" pitchFamily="34" charset="0"/>
              </a:rPr>
              <a:t> will need to remain behind the barricade for the loading of their student(s) until the buses leave campus.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500">
                <a:latin typeface="Bembo" panose="02020502050201020203" pitchFamily="18" charset="0"/>
                <a:cs typeface="Calibri" panose="020F0502020204030204" pitchFamily="34" charset="0"/>
              </a:rPr>
              <a:t>Students are PROHIBITED from exiting through Door 37 at dismissal.</a:t>
            </a:r>
          </a:p>
        </p:txBody>
      </p:sp>
      <p:pic>
        <p:nvPicPr>
          <p:cNvPr id="7" name="Picture 6" descr="A high angle view of cars on a road&#10;&#10;Description automatically generated with low confidence">
            <a:extLst>
              <a:ext uri="{FF2B5EF4-FFF2-40B4-BE49-F238E27FC236}">
                <a16:creationId xmlns:a16="http://schemas.microsoft.com/office/drawing/2014/main" id="{A6486D41-0EF6-4871-B765-745BEE106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015" y="1352062"/>
            <a:ext cx="7689599" cy="45307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851788A-70D2-412D-8793-2B9D263F0F2B}"/>
              </a:ext>
            </a:extLst>
          </p:cNvPr>
          <p:cNvSpPr txBox="1"/>
          <p:nvPr/>
        </p:nvSpPr>
        <p:spPr>
          <a:xfrm>
            <a:off x="10585420" y="1322036"/>
            <a:ext cx="464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highlight>
                  <a:srgbClr val="FFFF00"/>
                </a:highlight>
              </a:rPr>
              <a:t>33</a:t>
            </a:r>
            <a:endParaRPr lang="en-US" sz="20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087586-F47E-4B8B-A33F-8EE01435FB63}"/>
              </a:ext>
            </a:extLst>
          </p:cNvPr>
          <p:cNvSpPr txBox="1"/>
          <p:nvPr/>
        </p:nvSpPr>
        <p:spPr>
          <a:xfrm>
            <a:off x="8262838" y="1921564"/>
            <a:ext cx="464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highlight>
                  <a:srgbClr val="00FFFF"/>
                </a:highlight>
              </a:rPr>
              <a:t>37</a:t>
            </a:r>
            <a:endParaRPr lang="en-US" sz="2000" b="1">
              <a:highlight>
                <a:srgbClr val="00FFFF"/>
              </a:highligh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AE07C5-3D90-46CC-8B1B-4D3CB54C8E8B}"/>
              </a:ext>
            </a:extLst>
          </p:cNvPr>
          <p:cNvSpPr txBox="1"/>
          <p:nvPr/>
        </p:nvSpPr>
        <p:spPr>
          <a:xfrm>
            <a:off x="11500069" y="1752287"/>
            <a:ext cx="464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highlight>
                  <a:srgbClr val="FFFF00"/>
                </a:highlight>
              </a:rPr>
              <a:t>31</a:t>
            </a:r>
            <a:endParaRPr lang="en-US" sz="20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92FA05C2-1A25-48C5-8A89-87A8C4370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222.419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90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329"/>
    </mc:Choice>
    <mc:Fallback xmlns="">
      <p:transition spd="slow" advTm="142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94E3D9F-3D2D-4DC8-A032-20E6C4F811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BC205-B8A8-470D-A46D-314EF36A2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1286" y="1031240"/>
            <a:ext cx="3662173" cy="927642"/>
          </a:xfrm>
        </p:spPr>
        <p:txBody>
          <a:bodyPr>
            <a:normAutofit/>
          </a:bodyPr>
          <a:lstStyle/>
          <a:p>
            <a:pPr algn="ctr"/>
            <a:r>
              <a:rPr lang="en-US" sz="5000"/>
              <a:t>Student Lot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761FE8-96FB-4E91-BE31-F058AA91BE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3"/>
          <a:stretch/>
        </p:blipFill>
        <p:spPr>
          <a:xfrm>
            <a:off x="0" y="736414"/>
            <a:ext cx="7972746" cy="50903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2B390A-6913-4A06-90C4-5125FDF8265C}"/>
              </a:ext>
            </a:extLst>
          </p:cNvPr>
          <p:cNvSpPr/>
          <p:nvPr/>
        </p:nvSpPr>
        <p:spPr>
          <a:xfrm>
            <a:off x="479297" y="1031240"/>
            <a:ext cx="4298185" cy="2020432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B35243-A195-4C23-BF18-72157B648C96}"/>
              </a:ext>
            </a:extLst>
          </p:cNvPr>
          <p:cNvSpPr/>
          <p:nvPr/>
        </p:nvSpPr>
        <p:spPr>
          <a:xfrm>
            <a:off x="388725" y="3277456"/>
            <a:ext cx="4388756" cy="2455524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11013F-00DC-42B9-A3B8-1BB1F2EE3F1D}"/>
              </a:ext>
            </a:extLst>
          </p:cNvPr>
          <p:cNvSpPr txBox="1"/>
          <p:nvPr/>
        </p:nvSpPr>
        <p:spPr>
          <a:xfrm>
            <a:off x="8277923" y="2037670"/>
            <a:ext cx="3608900" cy="3751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100">
                <a:latin typeface="Bembo" panose="02020502050201020203" pitchFamily="18" charset="0"/>
                <a:cs typeface="Calibri" panose="020F0502020204030204" pitchFamily="34" charset="0"/>
              </a:rPr>
              <a:t>Beginning April 3</a:t>
            </a:r>
            <a:r>
              <a:rPr lang="en-US" sz="2100" baseline="30000">
                <a:latin typeface="Bembo" panose="02020502050201020203" pitchFamily="18" charset="0"/>
                <a:cs typeface="Calibri" panose="020F0502020204030204" pitchFamily="34" charset="0"/>
              </a:rPr>
              <a:t>rd</a:t>
            </a:r>
            <a:r>
              <a:rPr lang="en-US" sz="2100">
                <a:latin typeface="Bembo" panose="02020502050201020203" pitchFamily="18" charset="0"/>
                <a:cs typeface="Calibri" panose="020F0502020204030204" pitchFamily="34" charset="0"/>
              </a:rPr>
              <a:t>, the first, second, and third row in the Student Lot will be designated for staff members.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100">
                <a:latin typeface="Bembo" panose="02020502050201020203" pitchFamily="18" charset="0"/>
                <a:cs typeface="Calibri" panose="020F0502020204030204" pitchFamily="34" charset="0"/>
              </a:rPr>
              <a:t>Students will be able to park in the remaining rows of the Student Lot or the overflow parking designated locations in the Band and Baseball/Softball Lot.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AD1E11-7543-4785-AD9D-E00849886F0F}"/>
              </a:ext>
            </a:extLst>
          </p:cNvPr>
          <p:cNvSpPr txBox="1"/>
          <p:nvPr/>
        </p:nvSpPr>
        <p:spPr>
          <a:xfrm>
            <a:off x="5859702" y="736414"/>
            <a:ext cx="773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highlight>
                  <a:srgbClr val="FFFF00"/>
                </a:highlight>
              </a:rPr>
              <a:t>31/33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91734-5D45-4118-B334-87082C13B39A}"/>
              </a:ext>
            </a:extLst>
          </p:cNvPr>
          <p:cNvSpPr txBox="1"/>
          <p:nvPr/>
        </p:nvSpPr>
        <p:spPr>
          <a:xfrm>
            <a:off x="5772838" y="5233011"/>
            <a:ext cx="473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highlight>
                  <a:srgbClr val="FFFF00"/>
                </a:highlight>
              </a:rPr>
              <a:t>28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EC3DA798-7CE7-4FCA-A8CE-C97E888731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057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83"/>
    </mc:Choice>
    <mc:Fallback xmlns="">
      <p:transition spd="slow" advTm="39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94E3D9F-3D2D-4DC8-A032-20E6C4F811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BC205-B8A8-470D-A46D-314EF36A2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3211" y="977399"/>
            <a:ext cx="3691601" cy="659476"/>
          </a:xfrm>
        </p:spPr>
        <p:txBody>
          <a:bodyPr>
            <a:noAutofit/>
          </a:bodyPr>
          <a:lstStyle/>
          <a:p>
            <a:pPr algn="ctr"/>
            <a:r>
              <a:rPr lang="en-US" sz="4400"/>
              <a:t>Student Parking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15004-DBD8-4738-8C0E-3A7D1B13C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829" y="2119710"/>
            <a:ext cx="3169920" cy="3760891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EFF64B98-BEC2-4FC6-A7DF-8739EAA0E9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17"/>
            <a:ext cx="8234204" cy="68349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96E137-4F81-42C2-B36D-88C8CF07A8FC}"/>
              </a:ext>
            </a:extLst>
          </p:cNvPr>
          <p:cNvSpPr/>
          <p:nvPr/>
        </p:nvSpPr>
        <p:spPr>
          <a:xfrm>
            <a:off x="4454684" y="1709577"/>
            <a:ext cx="406400" cy="1483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EF928C-1686-4044-9610-8029A6E94659}"/>
              </a:ext>
            </a:extLst>
          </p:cNvPr>
          <p:cNvSpPr/>
          <p:nvPr/>
        </p:nvSpPr>
        <p:spPr>
          <a:xfrm rot="5400000">
            <a:off x="4031893" y="882688"/>
            <a:ext cx="589280" cy="10644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6588D1-2FC3-4D4C-8B20-8DB2918787AC}"/>
              </a:ext>
            </a:extLst>
          </p:cNvPr>
          <p:cNvSpPr/>
          <p:nvPr/>
        </p:nvSpPr>
        <p:spPr>
          <a:xfrm>
            <a:off x="357902" y="144936"/>
            <a:ext cx="1668542" cy="832463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BFCAD4-E0AE-4F46-B42D-348A476D4B43}"/>
              </a:ext>
            </a:extLst>
          </p:cNvPr>
          <p:cNvSpPr/>
          <p:nvPr/>
        </p:nvSpPr>
        <p:spPr>
          <a:xfrm>
            <a:off x="4965083" y="1912777"/>
            <a:ext cx="891683" cy="660400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DF2AD6-CAAE-44AD-B584-5DEB6490A0B4}"/>
              </a:ext>
            </a:extLst>
          </p:cNvPr>
          <p:cNvSpPr/>
          <p:nvPr/>
        </p:nvSpPr>
        <p:spPr>
          <a:xfrm rot="5400000">
            <a:off x="4170252" y="2398107"/>
            <a:ext cx="1483360" cy="1063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D27317-56F0-455C-A661-3D234F582E7D}"/>
              </a:ext>
            </a:extLst>
          </p:cNvPr>
          <p:cNvSpPr/>
          <p:nvPr/>
        </p:nvSpPr>
        <p:spPr>
          <a:xfrm>
            <a:off x="357902" y="1059337"/>
            <a:ext cx="1668542" cy="2062480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9ADB9E-DF02-4839-AC28-BBCAC0F1AC3B}"/>
              </a:ext>
            </a:extLst>
          </p:cNvPr>
          <p:cNvSpPr/>
          <p:nvPr/>
        </p:nvSpPr>
        <p:spPr>
          <a:xfrm>
            <a:off x="357902" y="4436189"/>
            <a:ext cx="1038622" cy="187586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D4B62C-D738-4EA3-A3A8-69B9F16C0F35}"/>
              </a:ext>
            </a:extLst>
          </p:cNvPr>
          <p:cNvSpPr/>
          <p:nvPr/>
        </p:nvSpPr>
        <p:spPr>
          <a:xfrm>
            <a:off x="4965083" y="2573177"/>
            <a:ext cx="891683" cy="589280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D81408-CD7D-4982-91B5-C2D0D67EA9BB}"/>
              </a:ext>
            </a:extLst>
          </p:cNvPr>
          <p:cNvSpPr/>
          <p:nvPr/>
        </p:nvSpPr>
        <p:spPr>
          <a:xfrm>
            <a:off x="6047502" y="5448457"/>
            <a:ext cx="1038622" cy="1259840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12C11D-FB58-494D-B406-C05F69FD7027}"/>
              </a:ext>
            </a:extLst>
          </p:cNvPr>
          <p:cNvSpPr/>
          <p:nvPr/>
        </p:nvSpPr>
        <p:spPr>
          <a:xfrm rot="5400000">
            <a:off x="6918484" y="5616097"/>
            <a:ext cx="1259840" cy="9245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E78DE1-4271-4664-9FD4-0AD5D7F3716E}"/>
              </a:ext>
            </a:extLst>
          </p:cNvPr>
          <p:cNvSpPr txBox="1"/>
          <p:nvPr/>
        </p:nvSpPr>
        <p:spPr>
          <a:xfrm>
            <a:off x="8430699" y="1574223"/>
            <a:ext cx="3691601" cy="4545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700">
                <a:latin typeface="Bembo" panose="02020502050201020203" pitchFamily="18" charset="0"/>
                <a:cs typeface="Calibri" panose="020F0502020204030204" pitchFamily="34" charset="0"/>
              </a:rPr>
              <a:t>Juniors will now be permitted to park in the ALC Parking Lot.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700">
                <a:latin typeface="Bembo" panose="02020502050201020203" pitchFamily="18" charset="0"/>
                <a:cs typeface="Calibri" panose="020F0502020204030204" pitchFamily="34" charset="0"/>
              </a:rPr>
              <a:t>Parking will be first come, first serve in all student designated parking areas (green).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700">
                <a:latin typeface="Bembo" panose="02020502050201020203" pitchFamily="18" charset="0"/>
                <a:cs typeface="Calibri" panose="020F0502020204030204" pitchFamily="34" charset="0"/>
              </a:rPr>
              <a:t>Students are PROHIBITED from parking in a staff/visitor parking spot (yellow) during the school hours of 7:45AM-3:30PM.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700">
                <a:latin typeface="Bembo" panose="02020502050201020203" pitchFamily="18" charset="0"/>
                <a:cs typeface="Calibri" panose="020F0502020204030204" pitchFamily="34" charset="0"/>
              </a:rPr>
              <a:t>Additionally, Door 1 and 33 are strictly for staff/visitor parking.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700">
                <a:latin typeface="Bembo" panose="02020502050201020203" pitchFamily="18" charset="0"/>
                <a:cs typeface="Calibri" panose="020F0502020204030204" pitchFamily="34" charset="0"/>
              </a:rPr>
              <a:t>Student drivers may enter the school at Door 19, 28, and 33 during arrival and exit the school during dismissal at Door 19, 28, 31, and 33.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D45045-22CB-439D-952C-7399C00B7669}"/>
              </a:ext>
            </a:extLst>
          </p:cNvPr>
          <p:cNvSpPr/>
          <p:nvPr/>
        </p:nvSpPr>
        <p:spPr>
          <a:xfrm>
            <a:off x="4919097" y="1924835"/>
            <a:ext cx="983654" cy="12496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CE4030-121A-4360-A388-95B1E0E4D480}"/>
              </a:ext>
            </a:extLst>
          </p:cNvPr>
          <p:cNvSpPr txBox="1"/>
          <p:nvPr/>
        </p:nvSpPr>
        <p:spPr>
          <a:xfrm flipH="1">
            <a:off x="2264388" y="1574223"/>
            <a:ext cx="433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highlight>
                  <a:srgbClr val="FFFF00"/>
                </a:highlight>
              </a:rPr>
              <a:t>28</a:t>
            </a:r>
            <a:endParaRPr lang="en-US" sz="20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1022D3-E11C-45E0-A84A-FDE5BB462FF3}"/>
              </a:ext>
            </a:extLst>
          </p:cNvPr>
          <p:cNvSpPr txBox="1"/>
          <p:nvPr/>
        </p:nvSpPr>
        <p:spPr>
          <a:xfrm flipH="1">
            <a:off x="5264176" y="1619998"/>
            <a:ext cx="451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highlight>
                  <a:srgbClr val="FFFF00"/>
                </a:highlight>
              </a:rPr>
              <a:t>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E53F1F-B203-40F8-82EB-E990C945699A}"/>
              </a:ext>
            </a:extLst>
          </p:cNvPr>
          <p:cNvSpPr txBox="1"/>
          <p:nvPr/>
        </p:nvSpPr>
        <p:spPr>
          <a:xfrm flipH="1">
            <a:off x="2300039" y="-24341"/>
            <a:ext cx="796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highlight>
                  <a:srgbClr val="FFFF00"/>
                </a:highlight>
              </a:rPr>
              <a:t>31/33</a:t>
            </a:r>
            <a:endParaRPr lang="en-US" sz="20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A2230B5A-E40B-4839-95CB-AF44FB0E44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63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16"/>
    </mc:Choice>
    <mc:Fallback xmlns="">
      <p:transition spd="slow" advTm="70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46379EA-A568-47A6-98CC-63C12404FC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C017859-DBAC-4A78-AF24-FA57E06E4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1773" y="811658"/>
            <a:ext cx="3958032" cy="832207"/>
          </a:xfrm>
        </p:spPr>
        <p:txBody>
          <a:bodyPr>
            <a:normAutofit/>
          </a:bodyPr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Parking Flow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0C9E73-AA69-4784-8A8F-FCFC8C9D9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520229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0E93C7-CB4B-455D-9233-C44F170933BE}"/>
              </a:ext>
            </a:extLst>
          </p:cNvPr>
          <p:cNvSpPr txBox="1"/>
          <p:nvPr/>
        </p:nvSpPr>
        <p:spPr>
          <a:xfrm>
            <a:off x="5660178" y="1643865"/>
            <a:ext cx="6531822" cy="5190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700">
                <a:latin typeface="Bembo" panose="02020502050201020203" pitchFamily="18" charset="0"/>
                <a:cs typeface="Calibri" panose="020F0502020204030204" pitchFamily="34" charset="0"/>
              </a:rPr>
              <a:t>Beginning April 3</a:t>
            </a:r>
            <a:r>
              <a:rPr lang="en-US" sz="1700" baseline="30000">
                <a:latin typeface="Bembo" panose="02020502050201020203" pitchFamily="18" charset="0"/>
                <a:cs typeface="Calibri" panose="020F0502020204030204" pitchFamily="34" charset="0"/>
              </a:rPr>
              <a:t>rd</a:t>
            </a:r>
            <a:r>
              <a:rPr lang="en-US" sz="1700">
                <a:latin typeface="Bembo" panose="02020502050201020203" pitchFamily="18" charset="0"/>
                <a:cs typeface="Calibri" panose="020F0502020204030204" pitchFamily="34" charset="0"/>
              </a:rPr>
              <a:t>, the parking flow for entering and leaving campus will be different. 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700">
                <a:latin typeface="Bembo" panose="02020502050201020203" pitchFamily="18" charset="0"/>
                <a:cs typeface="Calibri" panose="020F0502020204030204" pitchFamily="34" charset="0"/>
              </a:rPr>
              <a:t>The east and south campus gates will be locked during arrival and dismissal time.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700">
                <a:latin typeface="Bembo" panose="02020502050201020203" pitchFamily="18" charset="0"/>
                <a:cs typeface="Calibri" panose="020F0502020204030204" pitchFamily="34" charset="0"/>
              </a:rPr>
              <a:t>Dan Jones Entrance</a:t>
            </a:r>
          </a:p>
          <a:p>
            <a:pPr marL="742950" lvl="1" indent="-285750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sz="1700">
                <a:latin typeface="Bembo" panose="02020502050201020203" pitchFamily="18" charset="0"/>
                <a:cs typeface="Calibri" panose="020F0502020204030204" pitchFamily="34" charset="0"/>
              </a:rPr>
              <a:t>Drivers will only be able to park in the ALC Parking Lot or Baseball/Softball Lot.</a:t>
            </a:r>
          </a:p>
          <a:p>
            <a:pPr marL="742950" lvl="1" indent="-285750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sz="1700">
                <a:latin typeface="Bembo" panose="02020502050201020203" pitchFamily="18" charset="0"/>
                <a:cs typeface="Calibri" panose="020F0502020204030204" pitchFamily="34" charset="0"/>
              </a:rPr>
              <a:t>Must exit campus on Dan Jones and will only be able to turn right.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700">
                <a:latin typeface="Bembo" panose="02020502050201020203" pitchFamily="18" charset="0"/>
                <a:cs typeface="Calibri" panose="020F0502020204030204" pitchFamily="34" charset="0"/>
              </a:rPr>
              <a:t>County Road 150 S (Door 1):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700">
                <a:latin typeface="Bembo" panose="02020502050201020203" pitchFamily="18" charset="0"/>
                <a:cs typeface="Calibri" panose="020F0502020204030204" pitchFamily="34" charset="0"/>
              </a:rPr>
              <a:t>Parents/Guardians may still drop-off/pick-up at Door 1, but they must turn right exiting onto CR 150 S.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700">
                <a:latin typeface="Bembo" panose="02020502050201020203" pitchFamily="18" charset="0"/>
                <a:cs typeface="Calibri" panose="020F0502020204030204" pitchFamily="34" charset="0"/>
              </a:rPr>
              <a:t>County Road 150 S (Stoplight):</a:t>
            </a:r>
          </a:p>
          <a:p>
            <a:pPr marL="742950" lvl="1" indent="-285750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sz="1700">
                <a:latin typeface="Bembo" panose="02020502050201020203" pitchFamily="18" charset="0"/>
                <a:cs typeface="Calibri" panose="020F0502020204030204" pitchFamily="34" charset="0"/>
              </a:rPr>
              <a:t>Student drivers will park in the Student or Band Lot.</a:t>
            </a:r>
          </a:p>
          <a:p>
            <a:pPr marL="742950" lvl="1" indent="-285750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sz="1700">
                <a:latin typeface="Bembo" panose="02020502050201020203" pitchFamily="18" charset="0"/>
                <a:cs typeface="Calibri" panose="020F0502020204030204" pitchFamily="34" charset="0"/>
              </a:rPr>
              <a:t>Parents/Guardians may still drop-off/pick-up at Door 28 and 33.</a:t>
            </a:r>
          </a:p>
          <a:p>
            <a:pPr marL="742950" lvl="1" indent="-285750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sz="1700">
                <a:latin typeface="Bembo" panose="02020502050201020203" pitchFamily="18" charset="0"/>
                <a:cs typeface="Calibri" panose="020F0502020204030204" pitchFamily="34" charset="0"/>
              </a:rPr>
              <a:t>Must exit campus at the stoplight.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2000">
              <a:latin typeface="Bembo" panose="02020502050201020203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025F83-8107-4CF0-B6F3-C4A68DDD1D7A}"/>
              </a:ext>
            </a:extLst>
          </p:cNvPr>
          <p:cNvSpPr txBox="1"/>
          <p:nvPr/>
        </p:nvSpPr>
        <p:spPr>
          <a:xfrm flipH="1">
            <a:off x="1174732" y="2552945"/>
            <a:ext cx="451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highlight>
                  <a:srgbClr val="00FFFF"/>
                </a:highlight>
              </a:rPr>
              <a:t>37</a:t>
            </a:r>
            <a:endParaRPr lang="en-US" sz="2000" b="1">
              <a:highlight>
                <a:srgbClr val="00FFFF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B2035-A41B-4B86-BD66-B1C6FDAC0C0C}"/>
              </a:ext>
            </a:extLst>
          </p:cNvPr>
          <p:cNvSpPr txBox="1"/>
          <p:nvPr/>
        </p:nvSpPr>
        <p:spPr>
          <a:xfrm flipH="1">
            <a:off x="1981201" y="772219"/>
            <a:ext cx="473724" cy="33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highlight>
                  <a:srgbClr val="FFFF00"/>
                </a:highlight>
              </a:rPr>
              <a:t>1</a:t>
            </a:r>
            <a:endParaRPr lang="en-US" sz="20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CE5BED-6942-4FB6-81C7-A93B29D9C3E7}"/>
              </a:ext>
            </a:extLst>
          </p:cNvPr>
          <p:cNvSpPr txBox="1"/>
          <p:nvPr/>
        </p:nvSpPr>
        <p:spPr>
          <a:xfrm flipH="1">
            <a:off x="1809189" y="2511787"/>
            <a:ext cx="451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highlight>
                  <a:srgbClr val="FFFF00"/>
                </a:highlight>
              </a:rPr>
              <a:t>33</a:t>
            </a:r>
            <a:endParaRPr lang="en-US" sz="20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B9C624-57B4-4173-AB88-6590EB904256}"/>
              </a:ext>
            </a:extLst>
          </p:cNvPr>
          <p:cNvSpPr txBox="1"/>
          <p:nvPr/>
        </p:nvSpPr>
        <p:spPr>
          <a:xfrm flipH="1">
            <a:off x="1583344" y="3669105"/>
            <a:ext cx="433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highlight>
                  <a:srgbClr val="FFFF00"/>
                </a:highlight>
              </a:rPr>
              <a:t>28</a:t>
            </a:r>
            <a:endParaRPr lang="en-US" sz="20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4579F5-96D7-4526-A3CF-93177A680F09}"/>
              </a:ext>
            </a:extLst>
          </p:cNvPr>
          <p:cNvSpPr txBox="1"/>
          <p:nvPr/>
        </p:nvSpPr>
        <p:spPr>
          <a:xfrm flipH="1">
            <a:off x="3091206" y="3669105"/>
            <a:ext cx="451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highlight>
                  <a:srgbClr val="FFFF00"/>
                </a:highlight>
              </a:rPr>
              <a:t>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A40DB6-495A-4317-A06B-54A40A54E495}"/>
              </a:ext>
            </a:extLst>
          </p:cNvPr>
          <p:cNvSpPr txBox="1"/>
          <p:nvPr/>
        </p:nvSpPr>
        <p:spPr>
          <a:xfrm flipH="1">
            <a:off x="1583344" y="2921169"/>
            <a:ext cx="451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highlight>
                  <a:srgbClr val="FFFF00"/>
                </a:highlight>
              </a:rPr>
              <a:t>31</a:t>
            </a:r>
            <a:endParaRPr lang="en-US" sz="20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31D48776-F9DC-4D3A-80B3-C0D7AE5191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350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376"/>
    </mc:Choice>
    <mc:Fallback xmlns="">
      <p:transition spd="slow" advTm="141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9.4|8.2|51.9|2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.8|8.6|10.8|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5.5|26|14.7"/>
</p:tagLst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Bembo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 Nova Light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f897f4f-ba32-49dc-bb46-97770db0536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D2CB0953DF24418A90F026A94296AE" ma:contentTypeVersion="16" ma:contentTypeDescription="Create a new document." ma:contentTypeScope="" ma:versionID="737916a7404251cd62ef4699abc7c626">
  <xsd:schema xmlns:xsd="http://www.w3.org/2001/XMLSchema" xmlns:xs="http://www.w3.org/2001/XMLSchema" xmlns:p="http://schemas.microsoft.com/office/2006/metadata/properties" xmlns:ns3="ff897f4f-ba32-49dc-bb46-97770db0536b" xmlns:ns4="f266b5a6-0cf1-49f4-b2b8-a44d712edf57" targetNamespace="http://schemas.microsoft.com/office/2006/metadata/properties" ma:root="true" ma:fieldsID="dd1bc5d83bf83b8a8a61bbe945f50bb5" ns3:_="" ns4:_="">
    <xsd:import namespace="ff897f4f-ba32-49dc-bb46-97770db0536b"/>
    <xsd:import namespace="f266b5a6-0cf1-49f4-b2b8-a44d712edf5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897f4f-ba32-49dc-bb46-97770db053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66b5a6-0cf1-49f4-b2b8-a44d712edf5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8AED0B-F456-4158-84F4-8F74CB3DF470}">
  <ds:schemaRefs>
    <ds:schemaRef ds:uri="f266b5a6-0cf1-49f4-b2b8-a44d712edf57"/>
    <ds:schemaRef ds:uri="ff897f4f-ba32-49dc-bb46-97770db0536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6053653-2860-4048-BF09-3883FC14C9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26C8FA-05FC-491E-BEE0-824AAF4FDE85}">
  <ds:schemaRefs>
    <ds:schemaRef ds:uri="f266b5a6-0cf1-49f4-b2b8-a44d712edf57"/>
    <ds:schemaRef ds:uri="ff897f4f-ba32-49dc-bb46-97770db0536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RetrospectVTI</vt:lpstr>
      <vt:lpstr>Construction Updates</vt:lpstr>
      <vt:lpstr>Specialized Transportation</vt:lpstr>
      <vt:lpstr>Student Lot</vt:lpstr>
      <vt:lpstr>Student Parking</vt:lpstr>
      <vt:lpstr>Parking Flow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M. Ayler</dc:creator>
  <cp:revision>2</cp:revision>
  <dcterms:created xsi:type="dcterms:W3CDTF">2021-11-10T17:51:58Z</dcterms:created>
  <dcterms:modified xsi:type="dcterms:W3CDTF">2023-03-10T00:00:37Z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0x01010073D2CB0953DF24418A90F026A94296AE</vt:lpwstr>
  </property>
</Properties>
</file>