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7772400" cy="10058400"/>
  <p:notesSz cx="7772400" cy="100584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214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0C5ADE57-1EA3-42D9-9333-12A0131AD469}" type="datetimeFigureOut">
              <a:rPr lang="en-US" smtClean="0"/>
              <a:t>3/7/2023</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D81640A-069A-44FA-B58D-A5F03B264A25}" type="slidenum">
              <a:rPr lang="en-US" smtClean="0"/>
              <a:t>‹#›</a:t>
            </a:fld>
            <a:endParaRPr lang="en-US"/>
          </a:p>
        </p:txBody>
      </p:sp>
    </p:spTree>
    <p:extLst>
      <p:ext uri="{BB962C8B-B14F-4D97-AF65-F5344CB8AC3E}">
        <p14:creationId xmlns:p14="http://schemas.microsoft.com/office/powerpoint/2010/main" val="411172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640A-069A-44FA-B58D-A5F03B264A25}" type="slidenum">
              <a:rPr lang="en-US" smtClean="0"/>
              <a:t>1</a:t>
            </a:fld>
            <a:endParaRPr lang="en-US"/>
          </a:p>
        </p:txBody>
      </p:sp>
    </p:spTree>
    <p:extLst>
      <p:ext uri="{BB962C8B-B14F-4D97-AF65-F5344CB8AC3E}">
        <p14:creationId xmlns:p14="http://schemas.microsoft.com/office/powerpoint/2010/main" val="275758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640A-069A-44FA-B58D-A5F03B264A25}" type="slidenum">
              <a:rPr lang="en-US" smtClean="0"/>
              <a:t>6</a:t>
            </a:fld>
            <a:endParaRPr lang="en-US"/>
          </a:p>
        </p:txBody>
      </p:sp>
    </p:spTree>
    <p:extLst>
      <p:ext uri="{BB962C8B-B14F-4D97-AF65-F5344CB8AC3E}">
        <p14:creationId xmlns:p14="http://schemas.microsoft.com/office/powerpoint/2010/main" val="120233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640A-069A-44FA-B58D-A5F03B264A25}" type="slidenum">
              <a:rPr lang="en-US" smtClean="0"/>
              <a:t>7</a:t>
            </a:fld>
            <a:endParaRPr lang="en-US"/>
          </a:p>
        </p:txBody>
      </p:sp>
    </p:spTree>
    <p:extLst>
      <p:ext uri="{BB962C8B-B14F-4D97-AF65-F5344CB8AC3E}">
        <p14:creationId xmlns:p14="http://schemas.microsoft.com/office/powerpoint/2010/main" val="264884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640A-069A-44FA-B58D-A5F03B264A25}" type="slidenum">
              <a:rPr lang="en-US" smtClean="0"/>
              <a:t>8</a:t>
            </a:fld>
            <a:endParaRPr lang="en-US"/>
          </a:p>
        </p:txBody>
      </p:sp>
    </p:spTree>
    <p:extLst>
      <p:ext uri="{BB962C8B-B14F-4D97-AF65-F5344CB8AC3E}">
        <p14:creationId xmlns:p14="http://schemas.microsoft.com/office/powerpoint/2010/main" val="354550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6" name="Holder 6"/>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6" name="Holder 6"/>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7" name="Holder 7"/>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5" name="Holder 5"/>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4" name="Holder 4"/>
          <p:cNvSpPr>
            <a:spLocks noGrp="1"/>
          </p:cNvSpPr>
          <p:nvPr>
            <p:ph type="sldNum" sz="quarter" idx="7"/>
          </p:nvPr>
        </p:nvSpPr>
        <p:spPr/>
        <p:txBody>
          <a:bodyPr lIns="0" tIns="0" rIns="0" bIns="0" rtlCol="0"/>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5"/>
            <a:ext cx="6995159" cy="1609343"/>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88620" y="2313432"/>
            <a:ext cx="6995159" cy="66385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3/7/2023</a:t>
            </a:fld>
            <a:endParaRPr lang="en-US"/>
          </a:p>
        </p:txBody>
      </p:sp>
      <p:sp>
        <p:nvSpPr>
          <p:cNvPr id="6" name="Holder 6"/>
          <p:cNvSpPr>
            <a:spLocks noGrp="1"/>
          </p:cNvSpPr>
          <p:nvPr>
            <p:ph type="sldNum" sz="quarter" idx="7"/>
          </p:nvPr>
        </p:nvSpPr>
        <p:spPr>
          <a:xfrm>
            <a:off x="6727190" y="9585655"/>
            <a:ext cx="186690" cy="155575"/>
          </a:xfrm>
          <a:prstGeom prst="rect">
            <a:avLst/>
          </a:prstGeom>
        </p:spPr>
        <p:txBody>
          <a:bodyPr wrap="square" lIns="0" tIns="0" rIns="0" bIns="0" rtlCol="0">
            <a:spAutoFit/>
          </a:bodyPr>
          <a:lstStyle>
            <a:lvl1pPr>
              <a:defRPr/>
            </a:lvl1pPr>
          </a:lstStyle>
          <a:p>
            <a:pPr marL="25400" rtl="0">
              <a:lnSpc>
                <a:spcPct val="100000"/>
              </a:lnSpc>
            </a:pPr>
            <a:fld id="{81D60167-4931-47E6-BA6A-407CBD079E47}" type="slidenum">
              <a:rPr sz="900" spc="-5" dirty="0">
                <a:solidFill>
                  <a:srgbClr val="808080"/>
                </a:solidFill>
                <a:latin typeface="Calibri"/>
                <a:cs typeface="Calibri"/>
              </a:rPr>
              <a:t>‹#›</a:t>
            </a:fld>
            <a:endParaRPr sz="9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hyperlink" Target="https://resources.finalsite.net/images/v1651511909/yespreporg/invgmifv1hsp9bnnjo20/Secondary-Calendar_22-23.pdf" TargetMode="Externa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hyperlink" Target="https://resources.finalsite.net/images/v1651511825/yespreporg/qasmtlmuro9v7my4yoli/Elementary-Calendar_22-23.pdf" TargetMode="Externa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community/schools-childcare/cloth-face-cover.html" TargetMode="External"/><Relationship Id="rId2" Type="http://schemas.openxmlformats.org/officeDocument/2006/relationships/hyperlink" Target="https://www.cdc.gov/coronavirus/2019-ncov/downloads/stop-the-spread-of-germs.pdf" TargetMode="External"/><Relationship Id="rId1" Type="http://schemas.openxmlformats.org/officeDocument/2006/relationships/slideLayout" Target="../slideLayouts/slideLayout5.xml"/><Relationship Id="rId5" Type="http://schemas.openxmlformats.org/officeDocument/2006/relationships/hyperlink" Target="https://www.cdc.gov/handwashing/when-how-handwashing.html" TargetMode="External"/><Relationship Id="rId4" Type="http://schemas.openxmlformats.org/officeDocument/2006/relationships/hyperlink" Target="https://www.cdc.gov/coronavirus/2019-ncov/prevent-getting-sick/social-distancing.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esprep.org/departments/student-family-services/student-assistance-form" TargetMode="External"/><Relationship Id="rId2" Type="http://schemas.openxmlformats.org/officeDocument/2006/relationships/hyperlink" Target="https://www.legacycommunityhealth.org/" TargetMode="External"/><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hyperlink" Target="http://www.cdc.gov/physicalactivity/basics/children/index.htm" TargetMode="External"/><Relationship Id="rId4" Type="http://schemas.openxmlformats.org/officeDocument/2006/relationships/hyperlink" Target="https://www.everyoneon.org/find-offers?partner=yespre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receptionist@yesprep.org" TargetMode="External"/><Relationship Id="rId2" Type="http://schemas.openxmlformats.org/officeDocument/2006/relationships/hyperlink" Target="http://referral.unitedwayhouston.org/"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vaccines.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yesprep.org/reignited/family-resource-center/covid19info-and-resources" TargetMode="External"/><Relationship Id="rId4" Type="http://schemas.openxmlformats.org/officeDocument/2006/relationships/hyperlink" Target="https://covidcheck.hctx.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finalsite.net/images/v1628870135/yespreporg/fcg0nulxfj7zk1asxni9/21-22COVID-19FamilyHealthCheck_ENG.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hyperlink" Target="https://www.yesprep.org/families/safety/covid-track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hyperlink" Target="https://appgarden9.app-garden.com/traveltracktx101845.nsf" TargetMode="External"/><Relationship Id="rId5" Type="http://schemas.openxmlformats.org/officeDocument/2006/relationships/hyperlink" Target="https://yespreppublicschools.sharepoint.com/sites/ops/School%20Ops%20%20Systems/Events%20and%20Field%20Trip%20Resources/Event%20Request%20Form.docx?d=w449ad5629fb64c8d90ed5c24973a2ec5&amp;amp;csf=1&amp;amp;web=1" TargetMode="External"/><Relationship Id="rId4" Type="http://schemas.openxmlformats.org/officeDocument/2006/relationships/hyperlink" Target="mailto:Talent@yesprep.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a:t>
            </a:fld>
            <a:endParaRPr sz="900">
              <a:latin typeface="Calibri"/>
              <a:cs typeface="Calibri"/>
            </a:endParaRPr>
          </a:p>
        </p:txBody>
      </p:sp>
      <p:grpSp>
        <p:nvGrpSpPr>
          <p:cNvPr id="12" name="Group 11">
            <a:extLst>
              <a:ext uri="{FF2B5EF4-FFF2-40B4-BE49-F238E27FC236}">
                <a16:creationId xmlns:a16="http://schemas.microsoft.com/office/drawing/2014/main" id="{DBD2E902-7F14-4D9F-B978-AC529A3E2339}"/>
              </a:ext>
            </a:extLst>
          </p:cNvPr>
          <p:cNvGrpSpPr/>
          <p:nvPr/>
        </p:nvGrpSpPr>
        <p:grpSpPr>
          <a:xfrm>
            <a:off x="544917" y="685800"/>
            <a:ext cx="6810385" cy="8044011"/>
            <a:chOff x="531836" y="654055"/>
            <a:chExt cx="6810385" cy="8044011"/>
          </a:xfrm>
        </p:grpSpPr>
        <p:sp>
          <p:nvSpPr>
            <p:cNvPr id="13" name="TextBox 12">
              <a:extLst>
                <a:ext uri="{FF2B5EF4-FFF2-40B4-BE49-F238E27FC236}">
                  <a16:creationId xmlns:a16="http://schemas.microsoft.com/office/drawing/2014/main" id="{333D2F69-71D0-499C-B5A1-F6738C3A14ED}"/>
                </a:ext>
              </a:extLst>
            </p:cNvPr>
            <p:cNvSpPr txBox="1"/>
            <p:nvPr/>
          </p:nvSpPr>
          <p:spPr>
            <a:xfrm>
              <a:off x="5066889" y="1158155"/>
              <a:ext cx="2275332" cy="276999"/>
            </a:xfrm>
            <a:prstGeom prst="rect">
              <a:avLst/>
            </a:prstGeom>
            <a:noFill/>
          </p:spPr>
          <p:txBody>
            <a:bodyPr wrap="square" rtlCol="0">
              <a:spAutoFit/>
            </a:bodyPr>
            <a:lstStyle/>
            <a:p>
              <a:pPr algn="ctr" rtl="0"/>
              <a:r>
                <a:rPr lang="es" sz="1200">
                  <a:latin typeface="Gotham Rounded Book" pitchFamily="50" charset="0"/>
                </a:rPr>
                <a:t>23 de febrero de 2023</a:t>
              </a:r>
            </a:p>
          </p:txBody>
        </p:sp>
        <p:pic>
          <p:nvPicPr>
            <p:cNvPr id="14" name="Picture 13" descr="A group of people wearing face masks&#10;&#10;Description automatically generated with medium confidence">
              <a:extLst>
                <a:ext uri="{FF2B5EF4-FFF2-40B4-BE49-F238E27FC236}">
                  <a16:creationId xmlns:a16="http://schemas.microsoft.com/office/drawing/2014/main" id="{75F02274-06E8-4B3A-B041-8496C2B67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36" y="654055"/>
              <a:ext cx="6682563" cy="8044011"/>
            </a:xfrm>
            <a:prstGeom prst="rect">
              <a:avLst/>
            </a:prstGeom>
          </p:spPr>
        </p:pic>
        <p:sp>
          <p:nvSpPr>
            <p:cNvPr id="15" name="Rectangle 14">
              <a:extLst>
                <a:ext uri="{FF2B5EF4-FFF2-40B4-BE49-F238E27FC236}">
                  <a16:creationId xmlns:a16="http://schemas.microsoft.com/office/drawing/2014/main" id="{3EAE1BC1-357A-4D4D-A100-685D43881AA8}"/>
                </a:ext>
              </a:extLst>
            </p:cNvPr>
            <p:cNvSpPr/>
            <p:nvPr/>
          </p:nvSpPr>
          <p:spPr>
            <a:xfrm>
              <a:off x="1219200" y="679153"/>
              <a:ext cx="5307837" cy="466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sp>
        <p:nvSpPr>
          <p:cNvPr id="16" name="TextBox 15">
            <a:extLst>
              <a:ext uri="{FF2B5EF4-FFF2-40B4-BE49-F238E27FC236}">
                <a16:creationId xmlns:a16="http://schemas.microsoft.com/office/drawing/2014/main" id="{3361A16C-8DCB-4A6A-93DE-808968720C79}"/>
              </a:ext>
            </a:extLst>
          </p:cNvPr>
          <p:cNvSpPr txBox="1"/>
          <p:nvPr/>
        </p:nvSpPr>
        <p:spPr>
          <a:xfrm>
            <a:off x="649500" y="644017"/>
            <a:ext cx="7115747" cy="338554"/>
          </a:xfrm>
          <a:prstGeom prst="rect">
            <a:avLst/>
          </a:prstGeom>
          <a:noFill/>
        </p:spPr>
        <p:txBody>
          <a:bodyPr wrap="square" rtlCol="0">
            <a:spAutoFit/>
          </a:bodyPr>
          <a:lstStyle/>
          <a:p>
            <a:pPr rtl="0"/>
            <a:r>
              <a:rPr lang="es" sz="1600" b="1">
                <a:solidFill>
                  <a:schemeClr val="tx2"/>
                </a:solidFill>
                <a:latin typeface="Gotham Rounded Book" pitchFamily="50" charset="0"/>
              </a:rPr>
              <a:t>Plan de regreso a clases 2022 - 2023 de YES Prep Public Schools</a:t>
            </a:r>
          </a:p>
        </p:txBody>
      </p:sp>
      <p:grpSp>
        <p:nvGrpSpPr>
          <p:cNvPr id="19" name="Group 18">
            <a:extLst>
              <a:ext uri="{FF2B5EF4-FFF2-40B4-BE49-F238E27FC236}">
                <a16:creationId xmlns:a16="http://schemas.microsoft.com/office/drawing/2014/main" id="{97897076-F183-49CC-8285-5040CDCBDA59}"/>
              </a:ext>
            </a:extLst>
          </p:cNvPr>
          <p:cNvGrpSpPr/>
          <p:nvPr/>
        </p:nvGrpSpPr>
        <p:grpSpPr>
          <a:xfrm>
            <a:off x="695630" y="9075437"/>
            <a:ext cx="4406282" cy="261610"/>
            <a:chOff x="-5029200" y="8077200"/>
            <a:chExt cx="4406282" cy="261610"/>
          </a:xfrm>
        </p:grpSpPr>
        <p:sp>
          <p:nvSpPr>
            <p:cNvPr id="20" name="TextBox 19">
              <a:extLst>
                <a:ext uri="{FF2B5EF4-FFF2-40B4-BE49-F238E27FC236}">
                  <a16:creationId xmlns:a16="http://schemas.microsoft.com/office/drawing/2014/main" id="{823AB610-B94D-40FE-92B5-F4153B039F77}"/>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21" name="Arrow: Chevron 20">
              <a:extLst>
                <a:ext uri="{FF2B5EF4-FFF2-40B4-BE49-F238E27FC236}">
                  <a16:creationId xmlns:a16="http://schemas.microsoft.com/office/drawing/2014/main" id="{C623830E-498E-4EEB-94AC-84C091DDBED1}"/>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8" name="Text Box 2">
            <a:extLst>
              <a:ext uri="{FF2B5EF4-FFF2-40B4-BE49-F238E27FC236}">
                <a16:creationId xmlns:a16="http://schemas.microsoft.com/office/drawing/2014/main" id="{50FF6FB4-7E68-EB17-5279-47EC22CED26C}"/>
              </a:ext>
            </a:extLst>
          </p:cNvPr>
          <p:cNvSpPr txBox="1">
            <a:spLocks noChangeArrowheads="1"/>
          </p:cNvSpPr>
          <p:nvPr/>
        </p:nvSpPr>
        <p:spPr bwMode="auto">
          <a:xfrm>
            <a:off x="1600200" y="1924843"/>
            <a:ext cx="1981200" cy="225382"/>
          </a:xfrm>
          <a:prstGeom prst="rect">
            <a:avLst/>
          </a:prstGeom>
          <a:solidFill>
            <a:schemeClr val="bg1"/>
          </a:solidFill>
          <a:ln w="9525">
            <a:noFill/>
            <a:miter lim="800000"/>
            <a:headEnd/>
            <a:tailEnd/>
          </a:ln>
        </p:spPr>
        <p:txBody>
          <a:bodyPr rot="0" vert="horz" wrap="square" lIns="0" tIns="0" rIns="0" bIns="0" rtlCol="0" anchor="t" anchorCtr="0">
            <a:noAutofit/>
          </a:bodyPr>
          <a:lstStyle/>
          <a:p>
            <a:pPr marL="57150" marR="47625" rtl="0">
              <a:lnSpc>
                <a:spcPct val="107000"/>
              </a:lnSpc>
              <a:spcBef>
                <a:spcPts val="0"/>
              </a:spcBef>
              <a:spcAft>
                <a:spcPts val="800"/>
              </a:spcAft>
            </a:pPr>
            <a:r>
              <a:rPr lang="es" sz="1100" b="1" dirty="0">
                <a:solidFill>
                  <a:srgbClr val="376092"/>
                </a:solidFill>
                <a:latin typeface="Arial" panose="020B0604020202020204" pitchFamily="34" charset="0"/>
                <a:ea typeface="Calibri" panose="020F0502020204030204" pitchFamily="34" charset="0"/>
                <a:cs typeface="Times New Roman" panose="02020603050405020304" pitchFamily="18" charset="0"/>
              </a:rPr>
              <a:t>ESCUELAS PÚBLICAS</a:t>
            </a:r>
            <a:endParaRPr lang="en-US" sz="1100" dirty="0">
              <a:solidFill>
                <a:srgbClr val="37609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2A56D481-93BB-929E-3027-E6D85022AF04}"/>
              </a:ext>
            </a:extLst>
          </p:cNvPr>
          <p:cNvSpPr txBox="1">
            <a:spLocks noChangeArrowheads="1"/>
          </p:cNvSpPr>
          <p:nvPr/>
        </p:nvSpPr>
        <p:spPr bwMode="auto">
          <a:xfrm>
            <a:off x="5293741" y="1200943"/>
            <a:ext cx="1933740" cy="183671"/>
          </a:xfrm>
          <a:prstGeom prst="rect">
            <a:avLst/>
          </a:prstGeom>
          <a:solidFill>
            <a:schemeClr val="bg1"/>
          </a:solidFill>
          <a:ln w="9525">
            <a:noFill/>
            <a:miter lim="800000"/>
            <a:headEnd/>
            <a:tailEnd/>
          </a:ln>
        </p:spPr>
        <p:txBody>
          <a:bodyPr rot="0" vert="horz" wrap="square" lIns="0" tIns="0" rIns="0" bIns="0" rtlCol="0" anchor="t" anchorCtr="0">
            <a:noAutofit/>
          </a:bodyPr>
          <a:lstStyle/>
          <a:p>
            <a:pPr marL="57150" marR="47625" rtl="0">
              <a:lnSpc>
                <a:spcPct val="107000"/>
              </a:lnSpc>
              <a:spcBef>
                <a:spcPts val="0"/>
              </a:spcBef>
              <a:spcAft>
                <a:spcPts val="800"/>
              </a:spcAft>
            </a:pPr>
            <a:r>
              <a:rPr lang="es" sz="11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23 de febrero de 2023</a:t>
            </a:r>
            <a:endParaRPr lang="en-US" sz="11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A3DE5124-B75B-408E-83B1-1500876924C5}"/>
              </a:ext>
            </a:extLst>
          </p:cNvPr>
          <p:cNvSpPr txBox="1">
            <a:spLocks noChangeArrowheads="1"/>
          </p:cNvSpPr>
          <p:nvPr/>
        </p:nvSpPr>
        <p:spPr bwMode="auto">
          <a:xfrm>
            <a:off x="857823" y="2105168"/>
            <a:ext cx="6369657" cy="1057132"/>
          </a:xfrm>
          <a:prstGeom prst="rect">
            <a:avLst/>
          </a:prstGeom>
          <a:solidFill>
            <a:schemeClr val="bg1"/>
          </a:solidFill>
          <a:ln w="9525">
            <a:noFill/>
            <a:miter lim="800000"/>
            <a:headEnd/>
            <a:tailEnd/>
          </a:ln>
        </p:spPr>
        <p:txBody>
          <a:bodyPr rot="0" vert="horz" wrap="square" lIns="0" tIns="0" rIns="0" bIns="0" rtlCol="0" anchor="t" anchorCtr="0">
            <a:noAutofit/>
          </a:bodyPr>
          <a:lstStyle/>
          <a:p>
            <a:pPr marL="57150" marR="47625" rtl="0">
              <a:lnSpc>
                <a:spcPct val="107000"/>
              </a:lnSpc>
              <a:spcBef>
                <a:spcPts val="0"/>
              </a:spcBef>
              <a:spcAft>
                <a:spcPts val="800"/>
              </a:spcAft>
            </a:pPr>
            <a:r>
              <a:rPr lang="es" sz="6200" b="1" dirty="0">
                <a:solidFill>
                  <a:schemeClr val="accent1">
                    <a:lumMod val="75000"/>
                  </a:schemeClr>
                </a:solidFill>
                <a:latin typeface="Arial" panose="020B0604020202020204" pitchFamily="34" charset="0"/>
                <a:ea typeface="Calibri" panose="020F0502020204030204" pitchFamily="34" charset="0"/>
                <a:cs typeface="Times New Roman" panose="02020603050405020304" pitchFamily="18" charset="0"/>
              </a:rPr>
              <a:t>REIMAGINADAS</a:t>
            </a:r>
            <a:endParaRPr lang="en-US" sz="6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D5312371-F843-FAB1-56CE-384EC7CD33E4}"/>
              </a:ext>
            </a:extLst>
          </p:cNvPr>
          <p:cNvSpPr txBox="1">
            <a:spLocks noChangeArrowheads="1"/>
          </p:cNvSpPr>
          <p:nvPr/>
        </p:nvSpPr>
        <p:spPr bwMode="auto">
          <a:xfrm>
            <a:off x="3160585" y="3104234"/>
            <a:ext cx="4558919" cy="363592"/>
          </a:xfrm>
          <a:prstGeom prst="rect">
            <a:avLst/>
          </a:prstGeom>
          <a:solidFill>
            <a:schemeClr val="bg1"/>
          </a:solidFill>
          <a:ln w="9525">
            <a:noFill/>
            <a:miter lim="800000"/>
            <a:headEnd/>
            <a:tailEnd/>
          </a:ln>
        </p:spPr>
        <p:txBody>
          <a:bodyPr rot="0" vert="horz" wrap="square" lIns="0" tIns="0" rIns="0" bIns="0" rtlCol="0" anchor="t" anchorCtr="0">
            <a:noAutofit/>
          </a:bodyPr>
          <a:lstStyle/>
          <a:p>
            <a:pPr marL="57150" marR="47625" rtl="0">
              <a:lnSpc>
                <a:spcPct val="107000"/>
              </a:lnSpc>
              <a:spcBef>
                <a:spcPts val="0"/>
              </a:spcBef>
              <a:spcAft>
                <a:spcPts val="800"/>
              </a:spcAft>
            </a:pPr>
            <a:r>
              <a:rPr lang="es" sz="2000" b="1" i="1" dirty="0">
                <a:solidFill>
                  <a:schemeClr val="tx2">
                    <a:lumMod val="75000"/>
                  </a:schemeClr>
                </a:solidFill>
                <a:latin typeface="Arial" panose="020B0604020202020204" pitchFamily="34" charset="0"/>
                <a:ea typeface="Calibri" panose="020F0502020204030204" pitchFamily="34" charset="0"/>
                <a:cs typeface="Times New Roman" panose="02020603050405020304" pitchFamily="18" charset="0"/>
              </a:rPr>
              <a:t>Llevar a Houston hacia el futuro</a:t>
            </a:r>
            <a:endParaRPr lang="en-US" sz="2000" b="1" i="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spc="-20">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873165" y="9360103"/>
            <a:ext cx="71755" cy="73660"/>
          </a:xfrm>
          <a:custGeom>
            <a:avLst/>
            <a:gdLst/>
            <a:ahLst/>
            <a:cxnLst/>
            <a:rect l="l" t="t" r="r" b="b"/>
            <a:pathLst>
              <a:path w="71754" h="73659">
                <a:moveTo>
                  <a:pt x="0" y="73152"/>
                </a:moveTo>
                <a:lnTo>
                  <a:pt x="71627" y="73152"/>
                </a:lnTo>
                <a:lnTo>
                  <a:pt x="7162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1187500"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1260652" y="9360103"/>
            <a:ext cx="4612640" cy="73660"/>
          </a:xfrm>
          <a:custGeom>
            <a:avLst/>
            <a:gdLst/>
            <a:ahLst/>
            <a:cxnLst/>
            <a:rect l="l" t="t" r="r" b="b"/>
            <a:pathLst>
              <a:path w="4612640" h="73659">
                <a:moveTo>
                  <a:pt x="0" y="73152"/>
                </a:moveTo>
                <a:lnTo>
                  <a:pt x="4612513" y="73152"/>
                </a:lnTo>
                <a:lnTo>
                  <a:pt x="4612513"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7263130"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944870"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6018021" y="9360103"/>
            <a:ext cx="1245235" cy="73660"/>
          </a:xfrm>
          <a:custGeom>
            <a:avLst/>
            <a:gdLst/>
            <a:ahLst/>
            <a:cxnLst/>
            <a:rect l="l" t="t" r="r" b="b"/>
            <a:pathLst>
              <a:path w="1245234" h="73659">
                <a:moveTo>
                  <a:pt x="0" y="73152"/>
                </a:moveTo>
                <a:lnTo>
                  <a:pt x="1245107" y="73152"/>
                </a:lnTo>
                <a:lnTo>
                  <a:pt x="124510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2590800" y="457201"/>
            <a:ext cx="2750184" cy="307777"/>
          </a:xfrm>
          <a:prstGeom prst="rect">
            <a:avLst/>
          </a:prstGeom>
        </p:spPr>
        <p:txBody>
          <a:bodyPr vert="horz" wrap="square" lIns="0" tIns="0" rIns="0" bIns="0" rtlCol="0">
            <a:spAutoFit/>
          </a:bodyPr>
          <a:lstStyle/>
          <a:p>
            <a:pPr marL="12700" algn="ctr" rtl="0">
              <a:lnSpc>
                <a:spcPct val="100000"/>
              </a:lnSpc>
            </a:pPr>
            <a:r>
              <a:rPr lang="es" sz="2000">
                <a:solidFill>
                  <a:srgbClr val="243355"/>
                </a:solidFill>
                <a:latin typeface="Gotham Rounded Book" pitchFamily="50" charset="0"/>
                <a:cs typeface="Arial"/>
              </a:rPr>
              <a:t>Cronograma 2022-2023</a:t>
            </a:r>
            <a:endParaRPr sz="2000" dirty="0">
              <a:latin typeface="Gotham Rounded Book" pitchFamily="50" charset="0"/>
              <a:cs typeface="Arial"/>
            </a:endParaRPr>
          </a:p>
        </p:txBody>
      </p:sp>
      <p:sp>
        <p:nvSpPr>
          <p:cNvPr id="11" name="object 11"/>
          <p:cNvSpPr txBox="1"/>
          <p:nvPr/>
        </p:nvSpPr>
        <p:spPr>
          <a:xfrm>
            <a:off x="1255445" y="8636249"/>
            <a:ext cx="5786966" cy="138499"/>
          </a:xfrm>
          <a:prstGeom prst="rect">
            <a:avLst/>
          </a:prstGeom>
        </p:spPr>
        <p:txBody>
          <a:bodyPr vert="horz" wrap="square" lIns="0" tIns="0" rIns="0" bIns="0" rtlCol="0">
            <a:spAutoFit/>
          </a:bodyPr>
          <a:lstStyle/>
          <a:p>
            <a:pPr marL="12700" rtl="0">
              <a:lnSpc>
                <a:spcPct val="100000"/>
              </a:lnSpc>
            </a:pPr>
            <a:r>
              <a:rPr lang="es" sz="900" b="1" u="sng">
                <a:solidFill>
                  <a:srgbClr val="0000FF"/>
                </a:solidFill>
                <a:latin typeface="Arial"/>
                <a:cs typeface="Arial"/>
              </a:rPr>
              <a:t>HAGA CLIC AQUÍ PARA VER EL </a:t>
            </a:r>
            <a:r>
              <a:rPr lang="es" sz="900" b="1" u="sng">
                <a:solidFill>
                  <a:srgbClr val="0000FF"/>
                </a:solidFill>
                <a:latin typeface="Arial"/>
                <a:cs typeface="Arial"/>
                <a:hlinkClick r:id="rId2"/>
              </a:rPr>
              <a:t>CALENDARIO ACADÉMICO 2022-2023 (ESCUELA PRIMARIA)</a:t>
            </a:r>
            <a:endParaRPr sz="900" u="sng" dirty="0">
              <a:latin typeface="Arial"/>
              <a:cs typeface="Arial"/>
            </a:endParaRPr>
          </a:p>
        </p:txBody>
      </p:sp>
      <p:sp>
        <p:nvSpPr>
          <p:cNvPr id="13" name="object 13"/>
          <p:cNvSpPr txBox="1"/>
          <p:nvPr/>
        </p:nvSpPr>
        <p:spPr>
          <a:xfrm>
            <a:off x="7133081" y="9585655"/>
            <a:ext cx="141605" cy="155575"/>
          </a:xfrm>
          <a:prstGeom prst="rect">
            <a:avLst/>
          </a:prstGeom>
        </p:spPr>
        <p:txBody>
          <a:bodyPr vert="horz" wrap="square" lIns="0" tIns="0" rIns="0" bIns="0" rtlCol="0">
            <a:spAutoFit/>
          </a:bodyPr>
          <a:lstStyle/>
          <a:p>
            <a:pPr marL="12700" rtl="0">
              <a:lnSpc>
                <a:spcPct val="100000"/>
              </a:lnSpc>
            </a:pPr>
            <a:r>
              <a:rPr lang="es" sz="900" spc="-10">
                <a:solidFill>
                  <a:srgbClr val="808080"/>
                </a:solidFill>
                <a:latin typeface="Calibri"/>
                <a:cs typeface="Calibri"/>
              </a:rPr>
              <a:t>10</a:t>
            </a:r>
            <a:endParaRPr sz="900">
              <a:latin typeface="Calibri"/>
              <a:cs typeface="Calibri"/>
            </a:endParaRPr>
          </a:p>
        </p:txBody>
      </p:sp>
      <p:grpSp>
        <p:nvGrpSpPr>
          <p:cNvPr id="17" name="Group 16">
            <a:extLst>
              <a:ext uri="{FF2B5EF4-FFF2-40B4-BE49-F238E27FC236}">
                <a16:creationId xmlns:a16="http://schemas.microsoft.com/office/drawing/2014/main" id="{B188CA7E-635C-47E1-89DB-E9EAE4A85B5F}"/>
              </a:ext>
            </a:extLst>
          </p:cNvPr>
          <p:cNvGrpSpPr/>
          <p:nvPr/>
        </p:nvGrpSpPr>
        <p:grpSpPr>
          <a:xfrm>
            <a:off x="1224330" y="9525000"/>
            <a:ext cx="4406282" cy="261610"/>
            <a:chOff x="-5029200" y="8077200"/>
            <a:chExt cx="4406282" cy="261610"/>
          </a:xfrm>
        </p:grpSpPr>
        <p:sp>
          <p:nvSpPr>
            <p:cNvPr id="18" name="TextBox 17">
              <a:extLst>
                <a:ext uri="{FF2B5EF4-FFF2-40B4-BE49-F238E27FC236}">
                  <a16:creationId xmlns:a16="http://schemas.microsoft.com/office/drawing/2014/main" id="{C9D1D23C-7AB6-4F35-91B6-416C47526DBF}"/>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9" name="Arrow: Chevron 18">
              <a:extLst>
                <a:ext uri="{FF2B5EF4-FFF2-40B4-BE49-F238E27FC236}">
                  <a16:creationId xmlns:a16="http://schemas.microsoft.com/office/drawing/2014/main" id="{C2AEB48C-E160-4E7D-8345-BE3A3FDFB2DD}"/>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pic>
        <p:nvPicPr>
          <p:cNvPr id="31" name="Graphic 30" descr="Bell outline">
            <a:extLst>
              <a:ext uri="{FF2B5EF4-FFF2-40B4-BE49-F238E27FC236}">
                <a16:creationId xmlns:a16="http://schemas.microsoft.com/office/drawing/2014/main" id="{F798CD9C-DDDA-43F5-8CB4-89E39A959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0200" y="1727200"/>
            <a:ext cx="558800" cy="558800"/>
          </a:xfrm>
          <a:prstGeom prst="rect">
            <a:avLst/>
          </a:prstGeom>
        </p:spPr>
      </p:pic>
      <p:pic>
        <p:nvPicPr>
          <p:cNvPr id="33" name="Graphic 32" descr="Classroom outline">
            <a:extLst>
              <a:ext uri="{FF2B5EF4-FFF2-40B4-BE49-F238E27FC236}">
                <a16:creationId xmlns:a16="http://schemas.microsoft.com/office/drawing/2014/main" id="{C5DCFAC2-7F5F-4B54-8B4D-FE99720D4F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5000" y="4080731"/>
            <a:ext cx="744710" cy="744710"/>
          </a:xfrm>
          <a:prstGeom prst="rect">
            <a:avLst/>
          </a:prstGeom>
        </p:spPr>
      </p:pic>
      <p:pic>
        <p:nvPicPr>
          <p:cNvPr id="35" name="Graphic 34" descr="Books outline">
            <a:extLst>
              <a:ext uri="{FF2B5EF4-FFF2-40B4-BE49-F238E27FC236}">
                <a16:creationId xmlns:a16="http://schemas.microsoft.com/office/drawing/2014/main" id="{CD85284E-9686-4666-9CBF-FAC92A29B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0" y="3350226"/>
            <a:ext cx="688374" cy="688374"/>
          </a:xfrm>
          <a:prstGeom prst="rect">
            <a:avLst/>
          </a:prstGeom>
        </p:spPr>
      </p:pic>
      <p:pic>
        <p:nvPicPr>
          <p:cNvPr id="37" name="Graphic 36" descr="Lunch Box outline">
            <a:extLst>
              <a:ext uri="{FF2B5EF4-FFF2-40B4-BE49-F238E27FC236}">
                <a16:creationId xmlns:a16="http://schemas.microsoft.com/office/drawing/2014/main" id="{5EE74E08-BD57-4952-8999-3FDBAB916C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44470" y="1106270"/>
            <a:ext cx="646330" cy="646330"/>
          </a:xfrm>
          <a:prstGeom prst="rect">
            <a:avLst/>
          </a:prstGeom>
        </p:spPr>
      </p:pic>
      <p:pic>
        <p:nvPicPr>
          <p:cNvPr id="39" name="Graphic 38" descr="Schoolhouse outline">
            <a:extLst>
              <a:ext uri="{FF2B5EF4-FFF2-40B4-BE49-F238E27FC236}">
                <a16:creationId xmlns:a16="http://schemas.microsoft.com/office/drawing/2014/main" id="{6F309DA6-F4A5-4605-9ACF-11563DBC9BA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81600" y="6012186"/>
            <a:ext cx="845814" cy="845814"/>
          </a:xfrm>
          <a:prstGeom prst="rect">
            <a:avLst/>
          </a:prstGeom>
        </p:spPr>
      </p:pic>
      <p:pic>
        <p:nvPicPr>
          <p:cNvPr id="43" name="Graphic 42" descr="Head with gears outline">
            <a:extLst>
              <a:ext uri="{FF2B5EF4-FFF2-40B4-BE49-F238E27FC236}">
                <a16:creationId xmlns:a16="http://schemas.microsoft.com/office/drawing/2014/main" id="{04F9AB0E-F61C-4BAA-BE2E-32893438698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0790" y="5612598"/>
            <a:ext cx="676210" cy="676210"/>
          </a:xfrm>
          <a:prstGeom prst="rect">
            <a:avLst/>
          </a:prstGeom>
        </p:spPr>
      </p:pic>
      <p:pic>
        <p:nvPicPr>
          <p:cNvPr id="45" name="Graphic 44" descr="Diploma roll outline">
            <a:extLst>
              <a:ext uri="{FF2B5EF4-FFF2-40B4-BE49-F238E27FC236}">
                <a16:creationId xmlns:a16="http://schemas.microsoft.com/office/drawing/2014/main" id="{E695B7B7-A1D2-49F4-9ECC-4EACD8D343A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57800" y="4690731"/>
            <a:ext cx="800098" cy="800098"/>
          </a:xfrm>
          <a:prstGeom prst="rect">
            <a:avLst/>
          </a:prstGeom>
        </p:spPr>
      </p:pic>
      <p:sp>
        <p:nvSpPr>
          <p:cNvPr id="46" name="TextBox 45">
            <a:extLst>
              <a:ext uri="{FF2B5EF4-FFF2-40B4-BE49-F238E27FC236}">
                <a16:creationId xmlns:a16="http://schemas.microsoft.com/office/drawing/2014/main" id="{9DC9572B-5290-4076-89CD-9E09B086C500}"/>
              </a:ext>
            </a:extLst>
          </p:cNvPr>
          <p:cNvSpPr txBox="1"/>
          <p:nvPr/>
        </p:nvSpPr>
        <p:spPr>
          <a:xfrm>
            <a:off x="4495800" y="2249269"/>
            <a:ext cx="2546614" cy="646331"/>
          </a:xfrm>
          <a:prstGeom prst="rect">
            <a:avLst/>
          </a:prstGeom>
          <a:noFill/>
        </p:spPr>
        <p:txBody>
          <a:bodyPr wrap="square" rtlCol="0">
            <a:spAutoFit/>
          </a:bodyPr>
          <a:lstStyle/>
          <a:p>
            <a:pPr algn="ctr" rtl="0"/>
            <a:r>
              <a:rPr lang="es" sz="1200">
                <a:latin typeface="Gotham Rounded Book" pitchFamily="50" charset="0"/>
              </a:rPr>
              <a:t>15 de agosto de 2022</a:t>
            </a:r>
          </a:p>
          <a:p>
            <a:pPr algn="ctr" rtl="0"/>
            <a:r>
              <a:rPr lang="es" sz="1200">
                <a:latin typeface="Gotham Rounded Book" pitchFamily="50" charset="0"/>
              </a:rPr>
              <a:t>Primer día para las escuelas secundarias</a:t>
            </a:r>
          </a:p>
        </p:txBody>
      </p:sp>
      <p:sp>
        <p:nvSpPr>
          <p:cNvPr id="47" name="TextBox 46">
            <a:extLst>
              <a:ext uri="{FF2B5EF4-FFF2-40B4-BE49-F238E27FC236}">
                <a16:creationId xmlns:a16="http://schemas.microsoft.com/office/drawing/2014/main" id="{F6D2282A-CBF3-4D59-9BC7-C7BD2A1C76A0}"/>
              </a:ext>
            </a:extLst>
          </p:cNvPr>
          <p:cNvSpPr txBox="1"/>
          <p:nvPr/>
        </p:nvSpPr>
        <p:spPr>
          <a:xfrm>
            <a:off x="1032052" y="6243935"/>
            <a:ext cx="2625548" cy="461665"/>
          </a:xfrm>
          <a:prstGeom prst="rect">
            <a:avLst/>
          </a:prstGeom>
          <a:noFill/>
        </p:spPr>
        <p:txBody>
          <a:bodyPr wrap="square" rtlCol="0">
            <a:spAutoFit/>
          </a:bodyPr>
          <a:lstStyle/>
          <a:p>
            <a:pPr algn="ctr" rtl="0"/>
            <a:r>
              <a:rPr lang="es" sz="1200">
                <a:latin typeface="Gotham Rounded Book" pitchFamily="50" charset="0"/>
              </a:rPr>
              <a:t>1 de junio de 2023</a:t>
            </a:r>
          </a:p>
          <a:p>
            <a:pPr algn="ctr" rtl="0"/>
            <a:r>
              <a:rPr lang="es" sz="1200">
                <a:latin typeface="Gotham Rounded Book" pitchFamily="50" charset="0"/>
              </a:rPr>
              <a:t>Último día de escuela</a:t>
            </a:r>
          </a:p>
        </p:txBody>
      </p:sp>
      <p:sp>
        <p:nvSpPr>
          <p:cNvPr id="48" name="TextBox 47">
            <a:extLst>
              <a:ext uri="{FF2B5EF4-FFF2-40B4-BE49-F238E27FC236}">
                <a16:creationId xmlns:a16="http://schemas.microsoft.com/office/drawing/2014/main" id="{49E7BB57-27A8-4381-8097-32DDA441F9B2}"/>
              </a:ext>
            </a:extLst>
          </p:cNvPr>
          <p:cNvSpPr txBox="1"/>
          <p:nvPr/>
        </p:nvSpPr>
        <p:spPr>
          <a:xfrm>
            <a:off x="4191000" y="3962400"/>
            <a:ext cx="2971800" cy="461665"/>
          </a:xfrm>
          <a:prstGeom prst="rect">
            <a:avLst/>
          </a:prstGeom>
          <a:noFill/>
        </p:spPr>
        <p:txBody>
          <a:bodyPr wrap="square" rtlCol="0">
            <a:spAutoFit/>
          </a:bodyPr>
          <a:lstStyle/>
          <a:p>
            <a:pPr algn="ctr" rtl="0"/>
            <a:r>
              <a:rPr lang="es" sz="1200">
                <a:latin typeface="Gotham Rounded Book" pitchFamily="50" charset="0"/>
              </a:rPr>
              <a:t>15 de diciembre de 2022</a:t>
            </a:r>
          </a:p>
          <a:p>
            <a:pPr algn="ctr" rtl="0"/>
            <a:r>
              <a:rPr lang="es" sz="1200">
                <a:latin typeface="Gotham Rounded Book" pitchFamily="50" charset="0"/>
              </a:rPr>
              <a:t>Último día del primer semestre</a:t>
            </a:r>
          </a:p>
        </p:txBody>
      </p:sp>
      <p:sp>
        <p:nvSpPr>
          <p:cNvPr id="49" name="TextBox 48">
            <a:extLst>
              <a:ext uri="{FF2B5EF4-FFF2-40B4-BE49-F238E27FC236}">
                <a16:creationId xmlns:a16="http://schemas.microsoft.com/office/drawing/2014/main" id="{181ABD16-2C6B-446C-8345-DCC2671908C8}"/>
              </a:ext>
            </a:extLst>
          </p:cNvPr>
          <p:cNvSpPr txBox="1"/>
          <p:nvPr/>
        </p:nvSpPr>
        <p:spPr>
          <a:xfrm>
            <a:off x="1032052" y="1748135"/>
            <a:ext cx="2625548" cy="461665"/>
          </a:xfrm>
          <a:prstGeom prst="rect">
            <a:avLst/>
          </a:prstGeom>
          <a:noFill/>
        </p:spPr>
        <p:txBody>
          <a:bodyPr wrap="square" rtlCol="0">
            <a:spAutoFit/>
          </a:bodyPr>
          <a:lstStyle/>
          <a:p>
            <a:pPr algn="ctr" rtl="0"/>
            <a:r>
              <a:rPr lang="es" sz="1200">
                <a:latin typeface="Gotham Rounded Book" pitchFamily="50" charset="0"/>
              </a:rPr>
              <a:t>1 de agosto de 2022</a:t>
            </a:r>
          </a:p>
          <a:p>
            <a:pPr algn="ctr" rtl="0"/>
            <a:r>
              <a:rPr lang="es" sz="1200">
                <a:latin typeface="Gotham Rounded Book" pitchFamily="50" charset="0"/>
              </a:rPr>
              <a:t>Los maestros se presentan al trabajo</a:t>
            </a:r>
          </a:p>
        </p:txBody>
      </p:sp>
      <p:sp>
        <p:nvSpPr>
          <p:cNvPr id="50" name="TextBox 49">
            <a:extLst>
              <a:ext uri="{FF2B5EF4-FFF2-40B4-BE49-F238E27FC236}">
                <a16:creationId xmlns:a16="http://schemas.microsoft.com/office/drawing/2014/main" id="{105EDFA3-7DF9-4BCC-8EEF-3F6301AF3B86}"/>
              </a:ext>
            </a:extLst>
          </p:cNvPr>
          <p:cNvSpPr txBox="1"/>
          <p:nvPr/>
        </p:nvSpPr>
        <p:spPr>
          <a:xfrm>
            <a:off x="803452" y="4784500"/>
            <a:ext cx="3082748" cy="461665"/>
          </a:xfrm>
          <a:prstGeom prst="rect">
            <a:avLst/>
          </a:prstGeom>
          <a:noFill/>
        </p:spPr>
        <p:txBody>
          <a:bodyPr wrap="square" rtlCol="0">
            <a:spAutoFit/>
          </a:bodyPr>
          <a:lstStyle/>
          <a:p>
            <a:pPr algn="ctr" rtl="0"/>
            <a:r>
              <a:rPr lang="es" sz="1200">
                <a:latin typeface="Gotham Rounded Book" pitchFamily="50" charset="0"/>
              </a:rPr>
              <a:t>4 de enero de 2023</a:t>
            </a:r>
          </a:p>
          <a:p>
            <a:pPr algn="ctr" rtl="0"/>
            <a:r>
              <a:rPr lang="es" sz="1200">
                <a:latin typeface="Gotham Rounded Book" pitchFamily="50" charset="0"/>
              </a:rPr>
              <a:t>Primer día del segundo semestre</a:t>
            </a:r>
          </a:p>
        </p:txBody>
      </p:sp>
      <p:sp>
        <p:nvSpPr>
          <p:cNvPr id="52" name="TextBox 51">
            <a:extLst>
              <a:ext uri="{FF2B5EF4-FFF2-40B4-BE49-F238E27FC236}">
                <a16:creationId xmlns:a16="http://schemas.microsoft.com/office/drawing/2014/main" id="{6C08068F-7658-4112-B974-B9FE16D3FEF7}"/>
              </a:ext>
            </a:extLst>
          </p:cNvPr>
          <p:cNvSpPr txBox="1"/>
          <p:nvPr/>
        </p:nvSpPr>
        <p:spPr>
          <a:xfrm>
            <a:off x="955852" y="3050966"/>
            <a:ext cx="2625548" cy="646331"/>
          </a:xfrm>
          <a:prstGeom prst="rect">
            <a:avLst/>
          </a:prstGeom>
          <a:noFill/>
        </p:spPr>
        <p:txBody>
          <a:bodyPr wrap="square" rtlCol="0">
            <a:spAutoFit/>
          </a:bodyPr>
          <a:lstStyle/>
          <a:p>
            <a:pPr algn="ctr" rtl="0"/>
            <a:r>
              <a:rPr lang="es" sz="1200">
                <a:latin typeface="Gotham Rounded Book" pitchFamily="50" charset="0"/>
              </a:rPr>
              <a:t>18 de agosto de 2022</a:t>
            </a:r>
          </a:p>
          <a:p>
            <a:pPr algn="ctr" rtl="0"/>
            <a:r>
              <a:rPr lang="es" sz="1200">
                <a:latin typeface="Gotham Rounded Book" pitchFamily="50" charset="0"/>
              </a:rPr>
              <a:t>Primer día para las escuelas primarias</a:t>
            </a:r>
          </a:p>
        </p:txBody>
      </p:sp>
      <p:sp>
        <p:nvSpPr>
          <p:cNvPr id="53" name="TextBox 52">
            <a:extLst>
              <a:ext uri="{FF2B5EF4-FFF2-40B4-BE49-F238E27FC236}">
                <a16:creationId xmlns:a16="http://schemas.microsoft.com/office/drawing/2014/main" id="{A706C999-66B4-4485-9877-8080EAFF7846}"/>
              </a:ext>
            </a:extLst>
          </p:cNvPr>
          <p:cNvSpPr txBox="1"/>
          <p:nvPr/>
        </p:nvSpPr>
        <p:spPr>
          <a:xfrm>
            <a:off x="4648200" y="6705600"/>
            <a:ext cx="2180081" cy="461665"/>
          </a:xfrm>
          <a:prstGeom prst="rect">
            <a:avLst/>
          </a:prstGeom>
          <a:noFill/>
        </p:spPr>
        <p:txBody>
          <a:bodyPr wrap="square" rtlCol="0">
            <a:spAutoFit/>
          </a:bodyPr>
          <a:lstStyle/>
          <a:p>
            <a:pPr algn="ctr" rtl="0"/>
            <a:r>
              <a:rPr lang="es" sz="1200">
                <a:latin typeface="Gotham Rounded Book" pitchFamily="50" charset="0"/>
              </a:rPr>
              <a:t>8 de junio de 2023 </a:t>
            </a:r>
          </a:p>
          <a:p>
            <a:pPr algn="ctr" rtl="0"/>
            <a:r>
              <a:rPr lang="es" sz="1200">
                <a:latin typeface="Gotham Rounded Book" pitchFamily="50" charset="0"/>
              </a:rPr>
              <a:t>Último día para los profesores</a:t>
            </a:r>
          </a:p>
        </p:txBody>
      </p:sp>
      <p:sp>
        <p:nvSpPr>
          <p:cNvPr id="54" name="TextBox 53">
            <a:extLst>
              <a:ext uri="{FF2B5EF4-FFF2-40B4-BE49-F238E27FC236}">
                <a16:creationId xmlns:a16="http://schemas.microsoft.com/office/drawing/2014/main" id="{6BD0DD4C-4A02-4282-8901-064E9FDC1638}"/>
              </a:ext>
            </a:extLst>
          </p:cNvPr>
          <p:cNvSpPr txBox="1"/>
          <p:nvPr/>
        </p:nvSpPr>
        <p:spPr>
          <a:xfrm>
            <a:off x="4648200" y="5252749"/>
            <a:ext cx="2060525" cy="461665"/>
          </a:xfrm>
          <a:prstGeom prst="rect">
            <a:avLst/>
          </a:prstGeom>
          <a:noFill/>
        </p:spPr>
        <p:txBody>
          <a:bodyPr wrap="square" rtlCol="0">
            <a:spAutoFit/>
          </a:bodyPr>
          <a:lstStyle/>
          <a:p>
            <a:pPr algn="ctr" rtl="0"/>
            <a:r>
              <a:rPr lang="es" sz="1200">
                <a:latin typeface="Gotham Rounded Book" pitchFamily="50" charset="0"/>
              </a:rPr>
              <a:t>18 de mayo de 2023</a:t>
            </a:r>
          </a:p>
          <a:p>
            <a:pPr algn="ctr" rtl="0"/>
            <a:r>
              <a:rPr lang="es" sz="1200">
                <a:latin typeface="Gotham Rounded Book" pitchFamily="50" charset="0"/>
              </a:rPr>
              <a:t>Día de la firma de último curso</a:t>
            </a:r>
          </a:p>
        </p:txBody>
      </p:sp>
      <p:pic>
        <p:nvPicPr>
          <p:cNvPr id="56" name="Graphic 55" descr="Graduation cap outline">
            <a:extLst>
              <a:ext uri="{FF2B5EF4-FFF2-40B4-BE49-F238E27FC236}">
                <a16:creationId xmlns:a16="http://schemas.microsoft.com/office/drawing/2014/main" id="{6623FFC8-E718-476B-81EE-EEA802DEA2D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31582" y="6929165"/>
            <a:ext cx="735418" cy="735418"/>
          </a:xfrm>
          <a:prstGeom prst="rect">
            <a:avLst/>
          </a:prstGeom>
        </p:spPr>
      </p:pic>
      <p:sp>
        <p:nvSpPr>
          <p:cNvPr id="57" name="TextBox 56">
            <a:extLst>
              <a:ext uri="{FF2B5EF4-FFF2-40B4-BE49-F238E27FC236}">
                <a16:creationId xmlns:a16="http://schemas.microsoft.com/office/drawing/2014/main" id="{691430B3-DD05-4CEE-8904-231DA6E2A9FC}"/>
              </a:ext>
            </a:extLst>
          </p:cNvPr>
          <p:cNvSpPr txBox="1"/>
          <p:nvPr/>
        </p:nvSpPr>
        <p:spPr>
          <a:xfrm>
            <a:off x="1260652" y="7471709"/>
            <a:ext cx="2015948" cy="461665"/>
          </a:xfrm>
          <a:prstGeom prst="rect">
            <a:avLst/>
          </a:prstGeom>
          <a:noFill/>
        </p:spPr>
        <p:txBody>
          <a:bodyPr wrap="square" rtlCol="0">
            <a:spAutoFit/>
          </a:bodyPr>
          <a:lstStyle/>
          <a:p>
            <a:pPr algn="ctr" rtl="0"/>
            <a:r>
              <a:rPr lang="es" sz="1200">
                <a:latin typeface="Gotham Rounded Book" pitchFamily="50" charset="0"/>
              </a:rPr>
              <a:t>Junio de 2023</a:t>
            </a:r>
          </a:p>
          <a:p>
            <a:pPr algn="ctr" rtl="0"/>
            <a:r>
              <a:rPr lang="es" sz="1200">
                <a:latin typeface="Gotham Rounded Book" pitchFamily="50" charset="0"/>
              </a:rPr>
              <a:t>Graduaciones</a:t>
            </a:r>
          </a:p>
        </p:txBody>
      </p:sp>
      <p:cxnSp>
        <p:nvCxnSpPr>
          <p:cNvPr id="59" name="Straight Connector 58">
            <a:extLst>
              <a:ext uri="{FF2B5EF4-FFF2-40B4-BE49-F238E27FC236}">
                <a16:creationId xmlns:a16="http://schemas.microsoft.com/office/drawing/2014/main" id="{EA85F319-CBF2-428D-BF46-9E64301816E1}"/>
              </a:ext>
            </a:extLst>
          </p:cNvPr>
          <p:cNvCxnSpPr/>
          <p:nvPr/>
        </p:nvCxnSpPr>
        <p:spPr>
          <a:xfrm>
            <a:off x="3886200" y="1127091"/>
            <a:ext cx="0" cy="7308299"/>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Graphic 70" descr="Bell outline">
            <a:extLst>
              <a:ext uri="{FF2B5EF4-FFF2-40B4-BE49-F238E27FC236}">
                <a16:creationId xmlns:a16="http://schemas.microsoft.com/office/drawing/2014/main" id="{BA955A5C-3706-4B44-83F4-306DB73C211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990790" y="2500823"/>
            <a:ext cx="558800" cy="558800"/>
          </a:xfrm>
          <a:prstGeom prst="rect">
            <a:avLst/>
          </a:prstGeom>
        </p:spPr>
      </p:pic>
      <p:grpSp>
        <p:nvGrpSpPr>
          <p:cNvPr id="80" name="Group 79">
            <a:extLst>
              <a:ext uri="{FF2B5EF4-FFF2-40B4-BE49-F238E27FC236}">
                <a16:creationId xmlns:a16="http://schemas.microsoft.com/office/drawing/2014/main" id="{0F06D751-CFAA-44F7-826F-7AAF667E6AEC}"/>
              </a:ext>
            </a:extLst>
          </p:cNvPr>
          <p:cNvGrpSpPr/>
          <p:nvPr/>
        </p:nvGrpSpPr>
        <p:grpSpPr>
          <a:xfrm>
            <a:off x="2882900" y="1442563"/>
            <a:ext cx="1003300" cy="157637"/>
            <a:chOff x="2882900" y="1442563"/>
            <a:chExt cx="1003300" cy="157637"/>
          </a:xfrm>
        </p:grpSpPr>
        <p:cxnSp>
          <p:nvCxnSpPr>
            <p:cNvPr id="61" name="Straight Connector 60">
              <a:extLst>
                <a:ext uri="{FF2B5EF4-FFF2-40B4-BE49-F238E27FC236}">
                  <a16:creationId xmlns:a16="http://schemas.microsoft.com/office/drawing/2014/main" id="{12C87C79-132C-4A22-A2FF-7C58CF6CAFEA}"/>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1C3616F-72AB-4643-A329-86924B0B3FBF}"/>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2E37D7C-023E-4839-80A3-4FC4D5307D5D}"/>
              </a:ext>
            </a:extLst>
          </p:cNvPr>
          <p:cNvGrpSpPr/>
          <p:nvPr/>
        </p:nvGrpSpPr>
        <p:grpSpPr>
          <a:xfrm>
            <a:off x="3886200" y="2070100"/>
            <a:ext cx="1003300" cy="157637"/>
            <a:chOff x="3886200" y="2070100"/>
            <a:chExt cx="1003300" cy="157637"/>
          </a:xfrm>
        </p:grpSpPr>
        <p:cxnSp>
          <p:nvCxnSpPr>
            <p:cNvPr id="63" name="Straight Connector 62">
              <a:extLst>
                <a:ext uri="{FF2B5EF4-FFF2-40B4-BE49-F238E27FC236}">
                  <a16:creationId xmlns:a16="http://schemas.microsoft.com/office/drawing/2014/main" id="{AB60DA98-15E2-4979-8094-9C51FC3F2B73}"/>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1308CA-F2C3-4605-839C-10999F755918}"/>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880975E-C432-45D5-BE22-406CBEF897D9}"/>
              </a:ext>
            </a:extLst>
          </p:cNvPr>
          <p:cNvGrpSpPr/>
          <p:nvPr/>
        </p:nvGrpSpPr>
        <p:grpSpPr>
          <a:xfrm>
            <a:off x="2870200" y="7244460"/>
            <a:ext cx="1003300" cy="157637"/>
            <a:chOff x="2882900" y="1442563"/>
            <a:chExt cx="1003300" cy="157637"/>
          </a:xfrm>
        </p:grpSpPr>
        <p:cxnSp>
          <p:nvCxnSpPr>
            <p:cNvPr id="82" name="Straight Connector 81">
              <a:extLst>
                <a:ext uri="{FF2B5EF4-FFF2-40B4-BE49-F238E27FC236}">
                  <a16:creationId xmlns:a16="http://schemas.microsoft.com/office/drawing/2014/main" id="{8938113F-0817-472F-9C7B-40EE9E09EB6D}"/>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F4D7A2-E647-4525-9E19-3317A27D3771}"/>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76626FF9-5B72-4121-B413-BE56D7EAFCA3}"/>
              </a:ext>
            </a:extLst>
          </p:cNvPr>
          <p:cNvGrpSpPr/>
          <p:nvPr/>
        </p:nvGrpSpPr>
        <p:grpSpPr>
          <a:xfrm>
            <a:off x="2870200" y="5938363"/>
            <a:ext cx="1003300" cy="157637"/>
            <a:chOff x="2882900" y="1442563"/>
            <a:chExt cx="1003300" cy="157637"/>
          </a:xfrm>
        </p:grpSpPr>
        <p:cxnSp>
          <p:nvCxnSpPr>
            <p:cNvPr id="85" name="Straight Connector 84">
              <a:extLst>
                <a:ext uri="{FF2B5EF4-FFF2-40B4-BE49-F238E27FC236}">
                  <a16:creationId xmlns:a16="http://schemas.microsoft.com/office/drawing/2014/main" id="{78791858-9D46-4A5C-A40E-5E9EBE40DD56}"/>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D4DCB8-D97E-4DC0-A61D-85CF3F7EA29F}"/>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956E596A-0C68-4102-9B91-5B514AF598B9}"/>
              </a:ext>
            </a:extLst>
          </p:cNvPr>
          <p:cNvGrpSpPr/>
          <p:nvPr/>
        </p:nvGrpSpPr>
        <p:grpSpPr>
          <a:xfrm>
            <a:off x="2895600" y="4414363"/>
            <a:ext cx="1003300" cy="157637"/>
            <a:chOff x="2882900" y="1442563"/>
            <a:chExt cx="1003300" cy="157637"/>
          </a:xfrm>
        </p:grpSpPr>
        <p:cxnSp>
          <p:nvCxnSpPr>
            <p:cNvPr id="88" name="Straight Connector 87">
              <a:extLst>
                <a:ext uri="{FF2B5EF4-FFF2-40B4-BE49-F238E27FC236}">
                  <a16:creationId xmlns:a16="http://schemas.microsoft.com/office/drawing/2014/main" id="{E65BDA06-14C8-474B-B4A6-5B18DC16040E}"/>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A690E8D-7302-4103-83AE-7EEB4513AE4A}"/>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79F89CE3-4755-47E5-8393-0BA51B70534E}"/>
              </a:ext>
            </a:extLst>
          </p:cNvPr>
          <p:cNvGrpSpPr/>
          <p:nvPr/>
        </p:nvGrpSpPr>
        <p:grpSpPr>
          <a:xfrm>
            <a:off x="2870200" y="2819400"/>
            <a:ext cx="1003300" cy="157637"/>
            <a:chOff x="2882900" y="1442563"/>
            <a:chExt cx="1003300" cy="157637"/>
          </a:xfrm>
        </p:grpSpPr>
        <p:cxnSp>
          <p:nvCxnSpPr>
            <p:cNvPr id="91" name="Straight Connector 90">
              <a:extLst>
                <a:ext uri="{FF2B5EF4-FFF2-40B4-BE49-F238E27FC236}">
                  <a16:creationId xmlns:a16="http://schemas.microsoft.com/office/drawing/2014/main" id="{2EE72F5C-37E0-4031-829C-B6E0556F0B9D}"/>
                </a:ext>
              </a:extLst>
            </p:cNvPr>
            <p:cNvCxnSpPr>
              <a:cxnSpLocks/>
            </p:cNvCxnSpPr>
            <p:nvPr/>
          </p:nvCxnSpPr>
          <p:spPr>
            <a:xfrm>
              <a:off x="2895600" y="152138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539B036-7190-4571-A68C-EC9C07AC338A}"/>
                </a:ext>
              </a:extLst>
            </p:cNvPr>
            <p:cNvCxnSpPr>
              <a:cxnSpLocks/>
            </p:cNvCxnSpPr>
            <p:nvPr/>
          </p:nvCxnSpPr>
          <p:spPr>
            <a:xfrm>
              <a:off x="2882900" y="1442563"/>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84ECE1FC-F34A-4C56-9286-F551AC969A8A}"/>
              </a:ext>
            </a:extLst>
          </p:cNvPr>
          <p:cNvGrpSpPr/>
          <p:nvPr/>
        </p:nvGrpSpPr>
        <p:grpSpPr>
          <a:xfrm>
            <a:off x="3886201" y="6502344"/>
            <a:ext cx="1003300" cy="157637"/>
            <a:chOff x="3886200" y="2070100"/>
            <a:chExt cx="1003300" cy="157637"/>
          </a:xfrm>
        </p:grpSpPr>
        <p:cxnSp>
          <p:nvCxnSpPr>
            <p:cNvPr id="95" name="Straight Connector 94">
              <a:extLst>
                <a:ext uri="{FF2B5EF4-FFF2-40B4-BE49-F238E27FC236}">
                  <a16:creationId xmlns:a16="http://schemas.microsoft.com/office/drawing/2014/main" id="{F35D4230-8B99-40E1-B607-B93B207CF2DD}"/>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A7A6B3-AC62-443F-A5D5-BEC90B89A1F3}"/>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23E4775-B789-4AB5-9F83-8AE3E64295CF}"/>
              </a:ext>
            </a:extLst>
          </p:cNvPr>
          <p:cNvGrpSpPr/>
          <p:nvPr/>
        </p:nvGrpSpPr>
        <p:grpSpPr>
          <a:xfrm>
            <a:off x="3898900" y="5023963"/>
            <a:ext cx="1003300" cy="157637"/>
            <a:chOff x="3886200" y="2070100"/>
            <a:chExt cx="1003300" cy="157637"/>
          </a:xfrm>
        </p:grpSpPr>
        <p:cxnSp>
          <p:nvCxnSpPr>
            <p:cNvPr id="98" name="Straight Connector 97">
              <a:extLst>
                <a:ext uri="{FF2B5EF4-FFF2-40B4-BE49-F238E27FC236}">
                  <a16:creationId xmlns:a16="http://schemas.microsoft.com/office/drawing/2014/main" id="{3441402C-3EC5-4A45-8355-D96793DB6719}"/>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FB8A530-3F7F-4F32-BF66-0A6D7418DA2D}"/>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C9439A40-AC79-4D5C-8181-0BEAF08738CD}"/>
              </a:ext>
            </a:extLst>
          </p:cNvPr>
          <p:cNvGrpSpPr/>
          <p:nvPr/>
        </p:nvGrpSpPr>
        <p:grpSpPr>
          <a:xfrm>
            <a:off x="3886200" y="3657599"/>
            <a:ext cx="1003300" cy="157637"/>
            <a:chOff x="3886200" y="2070100"/>
            <a:chExt cx="1003300" cy="157637"/>
          </a:xfrm>
        </p:grpSpPr>
        <p:cxnSp>
          <p:nvCxnSpPr>
            <p:cNvPr id="101" name="Straight Connector 100">
              <a:extLst>
                <a:ext uri="{FF2B5EF4-FFF2-40B4-BE49-F238E27FC236}">
                  <a16:creationId xmlns:a16="http://schemas.microsoft.com/office/drawing/2014/main" id="{F73BB689-EBCF-4B75-A942-6C0ADBB24DBB}"/>
                </a:ext>
              </a:extLst>
            </p:cNvPr>
            <p:cNvCxnSpPr>
              <a:cxnSpLocks/>
            </p:cNvCxnSpPr>
            <p:nvPr/>
          </p:nvCxnSpPr>
          <p:spPr>
            <a:xfrm>
              <a:off x="3886200" y="2148918"/>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16D1BDA-4D8D-4F97-B81A-5A8795F42A61}"/>
                </a:ext>
              </a:extLst>
            </p:cNvPr>
            <p:cNvCxnSpPr>
              <a:cxnSpLocks/>
            </p:cNvCxnSpPr>
            <p:nvPr/>
          </p:nvCxnSpPr>
          <p:spPr>
            <a:xfrm>
              <a:off x="4889500" y="2070100"/>
              <a:ext cx="0" cy="1576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5" name="object 11">
            <a:extLst>
              <a:ext uri="{FF2B5EF4-FFF2-40B4-BE49-F238E27FC236}">
                <a16:creationId xmlns:a16="http://schemas.microsoft.com/office/drawing/2014/main" id="{DD554806-74F3-41FB-B1FC-AC485BEF931B}"/>
              </a:ext>
            </a:extLst>
          </p:cNvPr>
          <p:cNvSpPr txBox="1"/>
          <p:nvPr/>
        </p:nvSpPr>
        <p:spPr>
          <a:xfrm>
            <a:off x="1269274" y="9026072"/>
            <a:ext cx="5786966" cy="138499"/>
          </a:xfrm>
          <a:prstGeom prst="rect">
            <a:avLst/>
          </a:prstGeom>
        </p:spPr>
        <p:txBody>
          <a:bodyPr vert="horz" wrap="square" lIns="0" tIns="0" rIns="0" bIns="0" rtlCol="0">
            <a:spAutoFit/>
          </a:bodyPr>
          <a:lstStyle/>
          <a:p>
            <a:pPr marL="12700" rtl="0">
              <a:lnSpc>
                <a:spcPct val="100000"/>
              </a:lnSpc>
            </a:pPr>
            <a:r>
              <a:rPr lang="es" sz="900" b="1" u="heavy">
                <a:solidFill>
                  <a:srgbClr val="0000FF"/>
                </a:solidFill>
                <a:latin typeface="Arial"/>
                <a:cs typeface="Arial"/>
                <a:hlinkClick r:id="rId21"/>
              </a:rPr>
              <a:t>HAGA CLIC AQUÍ PARA VER EL CALENDARIO ACADÉMICO 2022-2023 (ESCUELA SECUNDARIA)</a:t>
            </a:r>
            <a:endParaRPr sz="9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873165" y="8902903"/>
            <a:ext cx="71755" cy="73660"/>
          </a:xfrm>
          <a:custGeom>
            <a:avLst/>
            <a:gdLst/>
            <a:ahLst/>
            <a:cxnLst/>
            <a:rect l="l" t="t" r="r" b="b"/>
            <a:pathLst>
              <a:path w="71754" h="73659">
                <a:moveTo>
                  <a:pt x="0" y="73152"/>
                </a:moveTo>
                <a:lnTo>
                  <a:pt x="71627" y="73152"/>
                </a:lnTo>
                <a:lnTo>
                  <a:pt x="7162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11875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1260652" y="8902903"/>
            <a:ext cx="4612640" cy="73660"/>
          </a:xfrm>
          <a:custGeom>
            <a:avLst/>
            <a:gdLst/>
            <a:ahLst/>
            <a:cxnLst/>
            <a:rect l="l" t="t" r="r" b="b"/>
            <a:pathLst>
              <a:path w="4612640" h="73659">
                <a:moveTo>
                  <a:pt x="0" y="73152"/>
                </a:moveTo>
                <a:lnTo>
                  <a:pt x="4612513" y="73152"/>
                </a:lnTo>
                <a:lnTo>
                  <a:pt x="4612513"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7263130" y="89029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94487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6018021" y="8902903"/>
            <a:ext cx="1245235" cy="73660"/>
          </a:xfrm>
          <a:custGeom>
            <a:avLst/>
            <a:gdLst/>
            <a:ahLst/>
            <a:cxnLst/>
            <a:rect l="l" t="t" r="r" b="b"/>
            <a:pathLst>
              <a:path w="1245234" h="73659">
                <a:moveTo>
                  <a:pt x="0" y="73152"/>
                </a:moveTo>
                <a:lnTo>
                  <a:pt x="1245107" y="73152"/>
                </a:lnTo>
                <a:lnTo>
                  <a:pt x="1245107"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596900" y="990601"/>
            <a:ext cx="3365500" cy="553998"/>
          </a:xfrm>
          <a:prstGeom prst="rect">
            <a:avLst/>
          </a:prstGeom>
        </p:spPr>
        <p:txBody>
          <a:bodyPr vert="horz" wrap="square" lIns="0" tIns="0" rIns="0" bIns="0" rtlCol="0">
            <a:spAutoFit/>
          </a:bodyPr>
          <a:lstStyle/>
          <a:p>
            <a:pPr marL="12700" rtl="0">
              <a:lnSpc>
                <a:spcPct val="100000"/>
              </a:lnSpc>
            </a:pPr>
            <a:r>
              <a:rPr lang="es" sz="1800" u="sng" dirty="0">
                <a:solidFill>
                  <a:srgbClr val="243355"/>
                </a:solidFill>
                <a:latin typeface="Arial"/>
                <a:cs typeface="Arial"/>
              </a:rPr>
              <a:t>Aprendizaje y trabajo </a:t>
            </a:r>
            <a:br>
              <a:rPr lang="es" sz="1800" u="sng" dirty="0">
                <a:solidFill>
                  <a:srgbClr val="243355"/>
                </a:solidFill>
                <a:latin typeface="Arial"/>
                <a:cs typeface="Arial"/>
              </a:rPr>
            </a:br>
            <a:r>
              <a:rPr lang="es" sz="1800" u="sng" dirty="0">
                <a:solidFill>
                  <a:srgbClr val="243355"/>
                </a:solidFill>
                <a:latin typeface="Arial"/>
                <a:cs typeface="Arial"/>
              </a:rPr>
              <a:t>presencial seguro</a:t>
            </a:r>
            <a:endParaRPr sz="1800" u="sng" dirty="0">
              <a:latin typeface="Arial"/>
              <a:cs typeface="Arial"/>
            </a:endParaRPr>
          </a:p>
        </p:txBody>
      </p:sp>
      <p:sp>
        <p:nvSpPr>
          <p:cNvPr id="11" name="object 11"/>
          <p:cNvSpPr txBox="1"/>
          <p:nvPr/>
        </p:nvSpPr>
        <p:spPr>
          <a:xfrm>
            <a:off x="596900" y="1678485"/>
            <a:ext cx="2938145" cy="1064715"/>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Estrategias de prevención</a:t>
            </a:r>
            <a:endParaRPr sz="1600" dirty="0">
              <a:latin typeface="Arial"/>
              <a:cs typeface="Arial"/>
            </a:endParaRPr>
          </a:p>
          <a:p>
            <a:pPr marL="12700" rtl="0">
              <a:lnSpc>
                <a:spcPts val="1300"/>
              </a:lnSpc>
            </a:pPr>
            <a:r>
              <a:rPr lang="es" sz="1000" dirty="0">
                <a:latin typeface="Arial"/>
                <a:cs typeface="Arial"/>
              </a:rPr>
              <a:t>Es fundamental que todos los miembros del personal utilicen las siguientes </a:t>
            </a:r>
            <a:r>
              <a:rPr lang="es" sz="1000" u="sng" dirty="0">
                <a:latin typeface="Arial"/>
                <a:cs typeface="Arial"/>
                <a:hlinkClick r:id="rId2"/>
              </a:rPr>
              <a:t>estrategias de prevención</a:t>
            </a:r>
            <a:r>
              <a:rPr lang="es" sz="1000" dirty="0">
                <a:latin typeface="Arial"/>
                <a:cs typeface="Arial"/>
              </a:rPr>
              <a:t> para ayudar a proporcionar una educación presencial segura y a prevenir la transmisión del COVID-19 en nuestras escuelas:</a:t>
            </a:r>
          </a:p>
        </p:txBody>
      </p:sp>
      <p:sp>
        <p:nvSpPr>
          <p:cNvPr id="12" name="object 12"/>
          <p:cNvSpPr txBox="1"/>
          <p:nvPr/>
        </p:nvSpPr>
        <p:spPr>
          <a:xfrm>
            <a:off x="681609" y="2895600"/>
            <a:ext cx="2945765" cy="307777"/>
          </a:xfrm>
          <a:prstGeom prst="rect">
            <a:avLst/>
          </a:prstGeom>
        </p:spPr>
        <p:txBody>
          <a:bodyPr vert="horz" wrap="square" lIns="0" tIns="0" rIns="0" bIns="0" rtlCol="0">
            <a:spAutoFit/>
          </a:bodyPr>
          <a:lstStyle/>
          <a:p>
            <a:pPr marL="241300" indent="-228600" rtl="0">
              <a:lnSpc>
                <a:spcPct val="100000"/>
              </a:lnSpc>
              <a:buFont typeface="Arial"/>
              <a:buChar char="•"/>
              <a:tabLst>
                <a:tab pos="241300" algn="l"/>
              </a:tabLst>
            </a:pPr>
            <a:r>
              <a:rPr lang="es" sz="1000" dirty="0">
                <a:latin typeface="Arial"/>
                <a:cs typeface="Arial"/>
              </a:rPr>
              <a:t>Uso universal y correcto de las </a:t>
            </a:r>
            <a:r>
              <a:rPr lang="es" sz="1000" dirty="0">
                <a:latin typeface="Arial"/>
                <a:cs typeface="Arial"/>
                <a:hlinkClick r:id="rId3"/>
              </a:rPr>
              <a:t>mascarillas</a:t>
            </a:r>
            <a:r>
              <a:rPr lang="es" sz="1000" dirty="0">
                <a:latin typeface="Arial"/>
                <a:cs typeface="Arial"/>
              </a:rPr>
              <a:t>, aunque no es obligatorio.</a:t>
            </a:r>
          </a:p>
        </p:txBody>
      </p:sp>
      <p:sp>
        <p:nvSpPr>
          <p:cNvPr id="14" name="object 14"/>
          <p:cNvSpPr txBox="1"/>
          <p:nvPr/>
        </p:nvSpPr>
        <p:spPr>
          <a:xfrm>
            <a:off x="685800" y="3250474"/>
            <a:ext cx="2925955" cy="1102161"/>
          </a:xfrm>
          <a:prstGeom prst="rect">
            <a:avLst/>
          </a:prstGeom>
        </p:spPr>
        <p:txBody>
          <a:bodyPr vert="horz" wrap="square" lIns="0" tIns="0" rIns="0" bIns="0" rtlCol="0">
            <a:spAutoFit/>
          </a:bodyPr>
          <a:lstStyle/>
          <a:p>
            <a:pPr marL="241300" marR="53975" indent="-228600" rtl="0">
              <a:lnSpc>
                <a:spcPct val="103600"/>
              </a:lnSpc>
              <a:buFont typeface="Arial"/>
              <a:buChar char="•"/>
              <a:tabLst>
                <a:tab pos="241300" algn="l"/>
              </a:tabLst>
            </a:pPr>
            <a:r>
              <a:rPr lang="es" sz="1000" dirty="0">
                <a:latin typeface="Arial"/>
                <a:cs typeface="Arial"/>
              </a:rPr>
              <a:t>El </a:t>
            </a:r>
            <a:r>
              <a:rPr lang="es" sz="1000" u="sng" dirty="0">
                <a:latin typeface="Arial"/>
                <a:cs typeface="Arial"/>
                <a:hlinkClick r:id="rId4"/>
              </a:rPr>
              <a:t>distanciamiento físico</a:t>
            </a:r>
            <a:r>
              <a:rPr lang="es" sz="1000" dirty="0">
                <a:latin typeface="Arial"/>
                <a:cs typeface="Arial"/>
              </a:rPr>
              <a:t> debe maximizarse en la medida de lo posible.</a:t>
            </a:r>
          </a:p>
          <a:p>
            <a:pPr marL="241300" marR="6350" indent="-228600" rtl="0">
              <a:lnSpc>
                <a:spcPct val="102699"/>
              </a:lnSpc>
              <a:spcBef>
                <a:spcPts val="10"/>
              </a:spcBef>
              <a:buFont typeface="Arial"/>
              <a:buChar char="•"/>
              <a:tabLst>
                <a:tab pos="241300" algn="l"/>
              </a:tabLst>
            </a:pPr>
            <a:r>
              <a:rPr lang="es" sz="1000" u="sng" dirty="0">
                <a:latin typeface="Arial"/>
                <a:cs typeface="Arial"/>
                <a:hlinkClick r:id="rId5"/>
              </a:rPr>
              <a:t>Lávese las manos a menudo</a:t>
            </a:r>
            <a:r>
              <a:rPr lang="es" sz="1000" dirty="0">
                <a:latin typeface="Arial"/>
                <a:cs typeface="Arial"/>
              </a:rPr>
              <a:t> con agua y jabón durante al menos 20 segundos o utilice un desinfectante de manos con al menos un 60% de alcohol para limpiarse las manos. Todo el personal debe lavarse las manos:</a:t>
            </a:r>
          </a:p>
        </p:txBody>
      </p:sp>
      <p:sp>
        <p:nvSpPr>
          <p:cNvPr id="22" name="object 22"/>
          <p:cNvSpPr txBox="1"/>
          <p:nvPr/>
        </p:nvSpPr>
        <p:spPr>
          <a:xfrm>
            <a:off x="7133081" y="9128455"/>
            <a:ext cx="141605" cy="155575"/>
          </a:xfrm>
          <a:prstGeom prst="rect">
            <a:avLst/>
          </a:prstGeom>
        </p:spPr>
        <p:txBody>
          <a:bodyPr vert="horz" wrap="square" lIns="0" tIns="0" rIns="0" bIns="0" rtlCol="0">
            <a:spAutoFit/>
          </a:bodyPr>
          <a:lstStyle/>
          <a:p>
            <a:pPr marL="12700" rtl="0">
              <a:lnSpc>
                <a:spcPct val="100000"/>
              </a:lnSpc>
            </a:pPr>
            <a:r>
              <a:rPr lang="es" sz="900" spc="-10">
                <a:solidFill>
                  <a:srgbClr val="808080"/>
                </a:solidFill>
                <a:latin typeface="Calibri"/>
                <a:cs typeface="Calibri"/>
              </a:rPr>
              <a:t>11</a:t>
            </a:r>
            <a:endParaRPr sz="900">
              <a:latin typeface="Calibri"/>
              <a:cs typeface="Calibri"/>
            </a:endParaRPr>
          </a:p>
        </p:txBody>
      </p:sp>
      <p:sp>
        <p:nvSpPr>
          <p:cNvPr id="15" name="object 15"/>
          <p:cNvSpPr txBox="1"/>
          <p:nvPr/>
        </p:nvSpPr>
        <p:spPr>
          <a:xfrm>
            <a:off x="1127759" y="4504253"/>
            <a:ext cx="2407286" cy="2277547"/>
          </a:xfrm>
          <a:prstGeom prst="rect">
            <a:avLst/>
          </a:prstGeom>
        </p:spPr>
        <p:txBody>
          <a:bodyPr vert="horz" wrap="square" lIns="0" tIns="0" rIns="0" bIns="0" rtlCol="0">
            <a:spAutoFit/>
          </a:bodyPr>
          <a:lstStyle/>
          <a:p>
            <a:pPr marL="241300" marR="207010" indent="-228600" rtl="0">
              <a:lnSpc>
                <a:spcPct val="103600"/>
              </a:lnSpc>
              <a:buFont typeface="Wingdings"/>
              <a:buChar char=""/>
              <a:tabLst>
                <a:tab pos="241300" algn="l"/>
              </a:tabLst>
            </a:pPr>
            <a:r>
              <a:rPr lang="es" sz="1000" dirty="0">
                <a:solidFill>
                  <a:schemeClr val="tx1">
                    <a:lumMod val="95000"/>
                    <a:lumOff val="5000"/>
                  </a:schemeClr>
                </a:solidFill>
                <a:latin typeface="Arial"/>
                <a:cs typeface="Arial"/>
              </a:rPr>
              <a:t>Antes y después de comer</a:t>
            </a:r>
          </a:p>
          <a:p>
            <a:pPr marL="241300" marR="6350" indent="-228600" rtl="0">
              <a:lnSpc>
                <a:spcPct val="102699"/>
              </a:lnSpc>
              <a:spcBef>
                <a:spcPts val="10"/>
              </a:spcBef>
              <a:buFont typeface="Wingdings"/>
              <a:buChar char=""/>
              <a:tabLst>
                <a:tab pos="241300" algn="l"/>
              </a:tabLst>
            </a:pPr>
            <a:r>
              <a:rPr lang="es" sz="1000" dirty="0">
                <a:solidFill>
                  <a:schemeClr val="tx1">
                    <a:lumMod val="95000"/>
                    <a:lumOff val="5000"/>
                  </a:schemeClr>
                </a:solidFill>
                <a:latin typeface="Arial"/>
                <a:cs typeface="Arial"/>
              </a:rPr>
              <a:t>Antes y después de tratar un corte o herida</a:t>
            </a:r>
          </a:p>
          <a:p>
            <a:pPr marL="241300" indent="-228600" rtl="0">
              <a:lnSpc>
                <a:spcPct val="100000"/>
              </a:lnSpc>
              <a:spcBef>
                <a:spcPts val="50"/>
              </a:spcBef>
              <a:buFont typeface="Wingdings"/>
              <a:buChar char=""/>
              <a:tabLst>
                <a:tab pos="241300" algn="l"/>
              </a:tabLst>
            </a:pPr>
            <a:r>
              <a:rPr lang="es" sz="1000" dirty="0">
                <a:solidFill>
                  <a:schemeClr val="tx1">
                    <a:lumMod val="95000"/>
                    <a:lumOff val="5000"/>
                  </a:schemeClr>
                </a:solidFill>
                <a:latin typeface="Arial"/>
                <a:cs typeface="Arial"/>
              </a:rPr>
              <a:t>Tras usar el baño</a:t>
            </a:r>
          </a:p>
          <a:p>
            <a:pPr marL="241300" marR="130175" indent="-228600" rtl="0">
              <a:lnSpc>
                <a:spcPct val="103600"/>
              </a:lnSpc>
              <a:buFont typeface="Wingdings"/>
              <a:buChar char=""/>
              <a:tabLst>
                <a:tab pos="241300" algn="l"/>
              </a:tabLst>
            </a:pPr>
            <a:r>
              <a:rPr lang="es" sz="1000" dirty="0">
                <a:solidFill>
                  <a:schemeClr val="tx1">
                    <a:lumMod val="95000"/>
                    <a:lumOff val="5000"/>
                  </a:schemeClr>
                </a:solidFill>
                <a:latin typeface="Arial"/>
                <a:cs typeface="Arial"/>
              </a:rPr>
              <a:t>Tras sonarse la nariz, toser o estornudar</a:t>
            </a:r>
          </a:p>
          <a:p>
            <a:pPr marL="241300" marR="82550" indent="-228600" rtl="0">
              <a:lnSpc>
                <a:spcPts val="1370"/>
              </a:lnSpc>
              <a:spcBef>
                <a:spcPts val="40"/>
              </a:spcBef>
              <a:buFont typeface="Wingdings"/>
              <a:buChar char=""/>
              <a:tabLst>
                <a:tab pos="241300" algn="l"/>
              </a:tabLst>
            </a:pPr>
            <a:r>
              <a:rPr lang="es" sz="1000" dirty="0">
                <a:solidFill>
                  <a:schemeClr val="tx1">
                    <a:lumMod val="95000"/>
                    <a:lumOff val="5000"/>
                  </a:schemeClr>
                </a:solidFill>
                <a:latin typeface="Arial"/>
                <a:cs typeface="Arial"/>
              </a:rPr>
              <a:t>Tras tocarse los ojos, la nariz o la boca</a:t>
            </a:r>
          </a:p>
          <a:p>
            <a:pPr marL="241300" indent="-228600" rtl="0">
              <a:lnSpc>
                <a:spcPts val="1315"/>
              </a:lnSpc>
              <a:buFont typeface="Wingdings"/>
              <a:buChar char=""/>
              <a:tabLst>
                <a:tab pos="241300" algn="l"/>
              </a:tabLst>
            </a:pPr>
            <a:r>
              <a:rPr lang="es" sz="1000" dirty="0">
                <a:solidFill>
                  <a:schemeClr val="tx1">
                    <a:lumMod val="95000"/>
                    <a:lumOff val="5000"/>
                  </a:schemeClr>
                </a:solidFill>
                <a:latin typeface="Arial"/>
                <a:cs typeface="Arial"/>
              </a:rPr>
              <a:t>Al tocar la mascarilla</a:t>
            </a:r>
          </a:p>
          <a:p>
            <a:pPr marL="241300" marR="174625" indent="-228600" rtl="0">
              <a:lnSpc>
                <a:spcPct val="103400"/>
              </a:lnSpc>
              <a:buFont typeface="Wingdings"/>
              <a:buChar char=""/>
              <a:tabLst>
                <a:tab pos="241300" algn="l"/>
              </a:tabLst>
            </a:pPr>
            <a:r>
              <a:rPr lang="es" sz="1000" dirty="0">
                <a:solidFill>
                  <a:schemeClr val="tx1">
                    <a:lumMod val="95000"/>
                    <a:lumOff val="5000"/>
                  </a:schemeClr>
                </a:solidFill>
                <a:latin typeface="Arial"/>
                <a:cs typeface="Arial"/>
              </a:rPr>
              <a:t>Al tocar un objeto o una superficie que pueda ser tocada a menudo por otras personas (p. ej., manijas de las puertas y mesas)</a:t>
            </a:r>
          </a:p>
          <a:p>
            <a:pPr marL="241300" indent="-228600" rtl="0">
              <a:lnSpc>
                <a:spcPct val="100000"/>
              </a:lnSpc>
              <a:spcBef>
                <a:spcPts val="35"/>
              </a:spcBef>
              <a:buFont typeface="Wingdings"/>
              <a:buChar char=""/>
              <a:tabLst>
                <a:tab pos="241300" algn="l"/>
              </a:tabLst>
            </a:pPr>
            <a:r>
              <a:rPr lang="es" sz="1000" dirty="0">
                <a:solidFill>
                  <a:schemeClr val="tx1">
                    <a:lumMod val="95000"/>
                    <a:lumOff val="5000"/>
                  </a:schemeClr>
                </a:solidFill>
                <a:latin typeface="Arial"/>
                <a:cs typeface="Arial"/>
              </a:rPr>
              <a:t>Tras tocar la basura</a:t>
            </a:r>
          </a:p>
        </p:txBody>
      </p:sp>
      <p:sp>
        <p:nvSpPr>
          <p:cNvPr id="16" name="object 16"/>
          <p:cNvSpPr txBox="1"/>
          <p:nvPr/>
        </p:nvSpPr>
        <p:spPr>
          <a:xfrm>
            <a:off x="4237357" y="1574260"/>
            <a:ext cx="2985770" cy="1260281"/>
          </a:xfrm>
          <a:prstGeom prst="rect">
            <a:avLst/>
          </a:prstGeom>
        </p:spPr>
        <p:txBody>
          <a:bodyPr vert="horz" wrap="square" lIns="0" tIns="0" rIns="0" bIns="0" rtlCol="0">
            <a:spAutoFit/>
          </a:bodyPr>
          <a:lstStyle/>
          <a:p>
            <a:pPr marL="241300" marR="23495" indent="-228600" rtl="0">
              <a:lnSpc>
                <a:spcPct val="103299"/>
              </a:lnSpc>
              <a:buFont typeface="Arial"/>
              <a:buChar char="•"/>
              <a:tabLst>
                <a:tab pos="241300" algn="l"/>
              </a:tabLst>
            </a:pPr>
            <a:r>
              <a:rPr lang="es" sz="1000" dirty="0">
                <a:latin typeface="Arial"/>
                <a:cs typeface="Arial"/>
              </a:rPr>
              <a:t>Al abrir o cerrar la puerta del baño, utilice una toallita de papel, un pañuelo desechable, una toallita desinfectante o un guante desechable.</a:t>
            </a:r>
          </a:p>
          <a:p>
            <a:pPr marL="241300" marR="6350" indent="-228600" rtl="0">
              <a:lnSpc>
                <a:spcPct val="103299"/>
              </a:lnSpc>
              <a:spcBef>
                <a:spcPts val="5"/>
              </a:spcBef>
              <a:buFont typeface="Arial"/>
              <a:buChar char="•"/>
              <a:tabLst>
                <a:tab pos="241300" algn="l"/>
              </a:tabLst>
            </a:pPr>
            <a:r>
              <a:rPr lang="es" sz="1000" dirty="0">
                <a:latin typeface="Arial"/>
                <a:cs typeface="Arial"/>
              </a:rPr>
              <a:t>Cúbrase al toser o estornudar con un pañuelo; después deséchelo en la basura y lávese las manos.</a:t>
            </a:r>
          </a:p>
          <a:p>
            <a:pPr marL="241300" marR="394335" indent="-228600" rtl="0">
              <a:lnSpc>
                <a:spcPct val="103600"/>
              </a:lnSpc>
              <a:buFont typeface="Arial"/>
              <a:buChar char="•"/>
              <a:tabLst>
                <a:tab pos="241300" algn="l"/>
              </a:tabLst>
            </a:pPr>
            <a:r>
              <a:rPr lang="es" sz="1000" dirty="0">
                <a:latin typeface="Arial"/>
                <a:cs typeface="Arial"/>
              </a:rPr>
              <a:t>Minimice la cantidad de objetos personales que trae a la escuela.</a:t>
            </a:r>
          </a:p>
        </p:txBody>
      </p:sp>
      <p:sp>
        <p:nvSpPr>
          <p:cNvPr id="17" name="object 17"/>
          <p:cNvSpPr txBox="1"/>
          <p:nvPr/>
        </p:nvSpPr>
        <p:spPr>
          <a:xfrm>
            <a:off x="4084446" y="3124200"/>
            <a:ext cx="2985770" cy="1436099"/>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Evaluación y bienestar del personal</a:t>
            </a:r>
            <a:endParaRPr sz="1600" dirty="0">
              <a:latin typeface="Arial"/>
              <a:cs typeface="Arial"/>
            </a:endParaRPr>
          </a:p>
          <a:p>
            <a:pPr marL="12700" rtl="0">
              <a:lnSpc>
                <a:spcPts val="1300"/>
              </a:lnSpc>
            </a:pPr>
            <a:r>
              <a:rPr lang="es" sz="1000" dirty="0">
                <a:latin typeface="Arial"/>
                <a:cs typeface="Arial"/>
              </a:rPr>
              <a:t>Supervise sus síntomas y quédese en casa cuando</a:t>
            </a:r>
          </a:p>
          <a:p>
            <a:pPr marL="12700" marR="6350" rtl="0">
              <a:lnSpc>
                <a:spcPct val="103400"/>
              </a:lnSpc>
            </a:pPr>
            <a:r>
              <a:rPr lang="es" sz="1000" dirty="0">
                <a:latin typeface="Arial"/>
                <a:cs typeface="Arial"/>
              </a:rPr>
              <a:t>esté enfermo. Si un miembro del personal experimenta fiebre, no debe acudir al campus o debe abandonar el campus de inmediato y no volver hasta que hayan pasado más de 24 horas sin fiebre, sin ayuda de medicación antipirética.</a:t>
            </a:r>
          </a:p>
        </p:txBody>
      </p:sp>
      <p:sp>
        <p:nvSpPr>
          <p:cNvPr id="18" name="object 18"/>
          <p:cNvSpPr txBox="1"/>
          <p:nvPr/>
        </p:nvSpPr>
        <p:spPr>
          <a:xfrm>
            <a:off x="4084446" y="4876800"/>
            <a:ext cx="3047365" cy="1898277"/>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Mascarillas</a:t>
            </a:r>
            <a:endParaRPr sz="1600" dirty="0">
              <a:latin typeface="Arial"/>
              <a:cs typeface="Arial"/>
            </a:endParaRPr>
          </a:p>
          <a:p>
            <a:pPr marL="12700" rtl="0">
              <a:lnSpc>
                <a:spcPts val="1300"/>
              </a:lnSpc>
            </a:pPr>
            <a:r>
              <a:rPr lang="es" sz="1000" dirty="0">
                <a:latin typeface="Arial"/>
                <a:cs typeface="Arial"/>
              </a:rPr>
              <a:t>Las mascarillas serán opcionales por ley. Animamos al personal y a las familias a que tomen la decisión que mejor convenga a sus necesidades. Al ser un ambiente inclusivo, es imperativo que respetemos la decisión de todos de usar una mascarilla en presencia de otros. El CDC recomienda el uso universal de mascarillas en interiores para todos los maestros, el personal, los estudiantes y los visitantes de las escuelas de preescolar a decimosegundo grado, independientemente del estado de vacunación.</a:t>
            </a:r>
          </a:p>
        </p:txBody>
      </p:sp>
      <p:sp>
        <p:nvSpPr>
          <p:cNvPr id="19" name="object 19"/>
          <p:cNvSpPr txBox="1"/>
          <p:nvPr/>
        </p:nvSpPr>
        <p:spPr>
          <a:xfrm>
            <a:off x="596900" y="6967063"/>
            <a:ext cx="2945765" cy="1033937"/>
          </a:xfrm>
          <a:prstGeom prst="rect">
            <a:avLst/>
          </a:prstGeom>
        </p:spPr>
        <p:txBody>
          <a:bodyPr vert="horz" wrap="square" lIns="0" tIns="0" rIns="0" bIns="0" rtlCol="0">
            <a:spAutoFit/>
          </a:bodyPr>
          <a:lstStyle/>
          <a:p>
            <a:pPr marL="12700" rtl="0">
              <a:lnSpc>
                <a:spcPts val="1905"/>
              </a:lnSpc>
            </a:pPr>
            <a:r>
              <a:rPr lang="es" sz="1600" dirty="0">
                <a:solidFill>
                  <a:srgbClr val="374B80"/>
                </a:solidFill>
                <a:latin typeface="Arial"/>
                <a:cs typeface="Arial"/>
              </a:rPr>
              <a:t>Casos positivos de COVID-19</a:t>
            </a:r>
            <a:endParaRPr sz="1600" dirty="0">
              <a:latin typeface="Arial"/>
              <a:cs typeface="Arial"/>
            </a:endParaRPr>
          </a:p>
          <a:p>
            <a:pPr marL="12700" rtl="0">
              <a:lnSpc>
                <a:spcPts val="1305"/>
              </a:lnSpc>
            </a:pPr>
            <a:r>
              <a:rPr lang="es" sz="1000" dirty="0">
                <a:latin typeface="Arial"/>
                <a:cs typeface="Arial"/>
              </a:rPr>
              <a:t>Si descubre que ha dado positivo de</a:t>
            </a:r>
          </a:p>
          <a:p>
            <a:pPr marL="12700" marR="6350" rtl="0">
              <a:lnSpc>
                <a:spcPct val="103299"/>
              </a:lnSpc>
              <a:spcBef>
                <a:spcPts val="5"/>
              </a:spcBef>
            </a:pPr>
            <a:r>
              <a:rPr lang="es" sz="1000" dirty="0">
                <a:latin typeface="Arial"/>
                <a:cs typeface="Arial"/>
              </a:rPr>
              <a:t>COVID-19, notifique a Talent utilizando este formulario. Los casos confirmados deben realizar una cuarentena de 10 días sin importar si son sintomáticos o no. Criterio para regresar al trabajo:</a:t>
            </a:r>
          </a:p>
        </p:txBody>
      </p:sp>
      <p:sp>
        <p:nvSpPr>
          <p:cNvPr id="20" name="object 20"/>
          <p:cNvSpPr txBox="1"/>
          <p:nvPr/>
        </p:nvSpPr>
        <p:spPr>
          <a:xfrm>
            <a:off x="4084446" y="6934200"/>
            <a:ext cx="1470660" cy="153888"/>
          </a:xfrm>
          <a:prstGeom prst="rect">
            <a:avLst/>
          </a:prstGeom>
        </p:spPr>
        <p:txBody>
          <a:bodyPr vert="horz" wrap="square" lIns="0" tIns="0" rIns="0" bIns="0" rtlCol="0">
            <a:spAutoFit/>
          </a:bodyPr>
          <a:lstStyle/>
          <a:p>
            <a:pPr marL="12700" rtl="0">
              <a:lnSpc>
                <a:spcPct val="100000"/>
              </a:lnSpc>
            </a:pPr>
            <a:r>
              <a:rPr lang="es" sz="1000" dirty="0">
                <a:latin typeface="Arial"/>
                <a:cs typeface="Arial"/>
              </a:rPr>
              <a:t>Si es sintomático:</a:t>
            </a:r>
          </a:p>
        </p:txBody>
      </p:sp>
      <p:sp>
        <p:nvSpPr>
          <p:cNvPr id="21" name="object 21"/>
          <p:cNvSpPr txBox="1"/>
          <p:nvPr/>
        </p:nvSpPr>
        <p:spPr>
          <a:xfrm>
            <a:off x="4313301" y="7239000"/>
            <a:ext cx="2762250" cy="962251"/>
          </a:xfrm>
          <a:prstGeom prst="rect">
            <a:avLst/>
          </a:prstGeom>
        </p:spPr>
        <p:txBody>
          <a:bodyPr vert="horz" wrap="square" lIns="0" tIns="0" rIns="0" bIns="0" rtlCol="0">
            <a:spAutoFit/>
          </a:bodyPr>
          <a:lstStyle/>
          <a:p>
            <a:pPr marL="241300" marR="254635" indent="-228600" rtl="0">
              <a:lnSpc>
                <a:spcPct val="103600"/>
              </a:lnSpc>
              <a:buFont typeface="Symbol"/>
              <a:buChar char=""/>
              <a:tabLst>
                <a:tab pos="241300" algn="l"/>
              </a:tabLst>
            </a:pPr>
            <a:r>
              <a:rPr lang="es" sz="1000" dirty="0">
                <a:latin typeface="Arial"/>
                <a:cs typeface="Arial"/>
              </a:rPr>
              <a:t>Proporcione evidencia de una prueba confirmada antes de que el gerente apruebe el uso de los días de tiempo libre remunerado (PTO) por COVID-19</a:t>
            </a:r>
          </a:p>
          <a:p>
            <a:pPr marL="241300" marR="6350" indent="-228600" rtl="0">
              <a:lnSpc>
                <a:spcPct val="103600"/>
              </a:lnSpc>
              <a:spcBef>
                <a:spcPts val="70"/>
              </a:spcBef>
              <a:buFont typeface="Symbol"/>
              <a:buChar char=""/>
              <a:tabLst>
                <a:tab pos="241300" algn="l"/>
              </a:tabLst>
            </a:pPr>
            <a:r>
              <a:rPr lang="es" sz="1000" dirty="0">
                <a:latin typeface="Arial"/>
                <a:cs typeface="Arial"/>
              </a:rPr>
              <a:t>24 horas sin fiebre, sin el uso de medicación antipirética y</a:t>
            </a:r>
          </a:p>
        </p:txBody>
      </p:sp>
      <p:grpSp>
        <p:nvGrpSpPr>
          <p:cNvPr id="23" name="Group 22">
            <a:extLst>
              <a:ext uri="{FF2B5EF4-FFF2-40B4-BE49-F238E27FC236}">
                <a16:creationId xmlns:a16="http://schemas.microsoft.com/office/drawing/2014/main" id="{8DBE0F18-70B6-43DB-94B5-A045849657A0}"/>
              </a:ext>
            </a:extLst>
          </p:cNvPr>
          <p:cNvGrpSpPr/>
          <p:nvPr/>
        </p:nvGrpSpPr>
        <p:grpSpPr>
          <a:xfrm>
            <a:off x="1232518" y="9075437"/>
            <a:ext cx="4406282" cy="261610"/>
            <a:chOff x="-5029200" y="8077200"/>
            <a:chExt cx="4406282" cy="261610"/>
          </a:xfrm>
        </p:grpSpPr>
        <p:sp>
          <p:nvSpPr>
            <p:cNvPr id="24" name="TextBox 23">
              <a:extLst>
                <a:ext uri="{FF2B5EF4-FFF2-40B4-BE49-F238E27FC236}">
                  <a16:creationId xmlns:a16="http://schemas.microsoft.com/office/drawing/2014/main" id="{0603BB62-B8B1-405C-897F-DF47B622D1AB}"/>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25" name="Arrow: Chevron 24">
              <a:extLst>
                <a:ext uri="{FF2B5EF4-FFF2-40B4-BE49-F238E27FC236}">
                  <a16:creationId xmlns:a16="http://schemas.microsoft.com/office/drawing/2014/main" id="{E7C203DA-47DD-4464-8275-798BFB5388BF}"/>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8195"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794308"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67460" y="9360103"/>
            <a:ext cx="4610735" cy="73660"/>
          </a:xfrm>
          <a:custGeom>
            <a:avLst/>
            <a:gdLst/>
            <a:ahLst/>
            <a:cxnLst/>
            <a:rect l="l" t="t" r="r" b="b"/>
            <a:pathLst>
              <a:path w="4610735" h="73659">
                <a:moveTo>
                  <a:pt x="0" y="73152"/>
                </a:moveTo>
                <a:lnTo>
                  <a:pt x="4610735" y="73152"/>
                </a:lnTo>
                <a:lnTo>
                  <a:pt x="4610735"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68338"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51296"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24448"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825804" y="634365"/>
            <a:ext cx="2677795" cy="2748381"/>
          </a:xfrm>
          <a:prstGeom prst="rect">
            <a:avLst/>
          </a:prstGeom>
        </p:spPr>
        <p:txBody>
          <a:bodyPr vert="horz" wrap="square" lIns="0" tIns="0" rIns="0" bIns="0" rtlCol="0">
            <a:spAutoFit/>
          </a:bodyPr>
          <a:lstStyle/>
          <a:p>
            <a:pPr marL="241300" marR="6350" indent="-228600" rtl="0">
              <a:buFont typeface="Symbol"/>
              <a:buChar char=""/>
              <a:tabLst>
                <a:tab pos="241300" algn="l"/>
              </a:tabLst>
            </a:pPr>
            <a:r>
              <a:rPr lang="es" sz="1000" dirty="0">
                <a:latin typeface="Arial"/>
                <a:cs typeface="Arial"/>
              </a:rPr>
              <a:t>Otros síntomas del COVID-19 están mejorando* La pérdida de gusto y olfato puede persistir durante semanas o meses tras la recuperación y no debe retrasar el fin del aislamiento.*</a:t>
            </a:r>
          </a:p>
          <a:p>
            <a:pPr marL="241300" marR="106045" indent="-228600" rtl="0">
              <a:spcBef>
                <a:spcPts val="60"/>
              </a:spcBef>
              <a:buFont typeface="Symbol"/>
              <a:buChar char=""/>
              <a:tabLst>
                <a:tab pos="241300" algn="l"/>
              </a:tabLst>
            </a:pPr>
            <a:r>
              <a:rPr lang="es" sz="1000" dirty="0">
                <a:latin typeface="Arial"/>
                <a:cs typeface="Arial"/>
              </a:rPr>
              <a:t>10 días de cuarentena o envío de 2 pruebas negativas consecutivas con una diferencia de al menos 24 horas tras el quinto día. Si es asintomático:</a:t>
            </a:r>
          </a:p>
          <a:p>
            <a:pPr marL="241300" marR="170180" indent="-228600" rtl="0">
              <a:spcBef>
                <a:spcPts val="60"/>
              </a:spcBef>
              <a:buFont typeface="Symbol"/>
              <a:buChar char=""/>
              <a:tabLst>
                <a:tab pos="241300" algn="l"/>
              </a:tabLst>
            </a:pPr>
            <a:r>
              <a:rPr lang="es" sz="1000" dirty="0">
                <a:latin typeface="Arial"/>
                <a:cs typeface="Arial"/>
              </a:rPr>
              <a:t>Proporcione evidencia de una prueba confirmada antes de que el gerente apruebe el uso de los días de tiempo libre remunerado (PTO) por COVID-19.</a:t>
            </a:r>
          </a:p>
          <a:p>
            <a:pPr marL="241300" marR="106045" indent="-228600" rtl="0">
              <a:spcBef>
                <a:spcPts val="70"/>
              </a:spcBef>
              <a:buFont typeface="Symbol"/>
              <a:buChar char=""/>
              <a:tabLst>
                <a:tab pos="241300" algn="l"/>
              </a:tabLst>
            </a:pPr>
            <a:r>
              <a:rPr lang="es" sz="1000" dirty="0">
                <a:latin typeface="Arial"/>
                <a:cs typeface="Arial"/>
              </a:rPr>
              <a:t>10 días de cuarentena o envío de 2 pruebas negativas consecutivas con una diferencia de al menos 24 horas tras el quinto día.</a:t>
            </a:r>
          </a:p>
        </p:txBody>
      </p:sp>
      <p:sp>
        <p:nvSpPr>
          <p:cNvPr id="10" name="object 10"/>
          <p:cNvSpPr txBox="1"/>
          <p:nvPr/>
        </p:nvSpPr>
        <p:spPr>
          <a:xfrm>
            <a:off x="4084446" y="533400"/>
            <a:ext cx="3030220" cy="1938992"/>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Rastreo de contactos</a:t>
            </a:r>
            <a:endParaRPr sz="1600" dirty="0">
              <a:latin typeface="Arial"/>
              <a:cs typeface="Arial"/>
            </a:endParaRPr>
          </a:p>
          <a:p>
            <a:pPr marL="12700" marR="227965" rtl="0"/>
            <a:r>
              <a:rPr lang="es" sz="1000" dirty="0">
                <a:latin typeface="Arial"/>
                <a:cs typeface="Arial"/>
              </a:rPr>
              <a:t>Los miembros del personal con COVID-19 positivo confirmado deben informar de sus contactos cercanos mediante el formulario de COVID-19 positivo confirmado cuando notifiquen a Talent de su diagnóstico de COVID y se los anima a informar a sus contactos cercanos de su estado positivo de COVID-19.</a:t>
            </a:r>
          </a:p>
          <a:p>
            <a:pPr marL="12700" marR="6350" rtl="0"/>
            <a:r>
              <a:rPr lang="es" sz="1000" dirty="0">
                <a:latin typeface="Arial"/>
                <a:cs typeface="Arial"/>
              </a:rPr>
              <a:t>No habrá otras formas de rastreo de contactos. </a:t>
            </a:r>
            <a:br>
              <a:rPr lang="es" sz="1000" dirty="0">
                <a:latin typeface="Arial"/>
                <a:cs typeface="Arial"/>
              </a:rPr>
            </a:br>
            <a:r>
              <a:rPr lang="es" sz="1000" dirty="0">
                <a:latin typeface="Arial"/>
                <a:cs typeface="Arial"/>
              </a:rPr>
              <a:t>El personal debe hacer su debida diligencia para asegurarse de proporcionar una lista completa y precisa de sus contactos cercanos.</a:t>
            </a:r>
          </a:p>
        </p:txBody>
      </p:sp>
      <p:sp>
        <p:nvSpPr>
          <p:cNvPr id="11" name="object 11"/>
          <p:cNvSpPr/>
          <p:nvPr/>
        </p:nvSpPr>
        <p:spPr>
          <a:xfrm>
            <a:off x="609600" y="3522598"/>
            <a:ext cx="2517775" cy="3895979"/>
          </a:xfrm>
          <a:prstGeom prst="rect">
            <a:avLst/>
          </a:prstGeom>
          <a:blipFill>
            <a:blip r:embed="rId2" cstate="print"/>
            <a:stretch>
              <a:fillRect/>
            </a:stretch>
          </a:blipFill>
        </p:spPr>
        <p:txBody>
          <a:bodyPr wrap="square" lIns="0" tIns="0" rIns="0" bIns="0" rtlCol="0">
            <a:spAutoFit/>
          </a:bodyPr>
          <a:lstStyle/>
          <a:p>
            <a:pPr rtl="0"/>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12</a:t>
            </a:fld>
            <a:endParaRPr sz="900">
              <a:latin typeface="Calibri"/>
              <a:cs typeface="Calibri"/>
            </a:endParaRPr>
          </a:p>
        </p:txBody>
      </p:sp>
      <p:grpSp>
        <p:nvGrpSpPr>
          <p:cNvPr id="13" name="Group 12">
            <a:extLst>
              <a:ext uri="{FF2B5EF4-FFF2-40B4-BE49-F238E27FC236}">
                <a16:creationId xmlns:a16="http://schemas.microsoft.com/office/drawing/2014/main" id="{D21A1691-5021-40DA-BC81-8B56D2FD3259}"/>
              </a:ext>
            </a:extLst>
          </p:cNvPr>
          <p:cNvGrpSpPr/>
          <p:nvPr/>
        </p:nvGrpSpPr>
        <p:grpSpPr>
          <a:xfrm>
            <a:off x="851518" y="9491990"/>
            <a:ext cx="4406282" cy="261610"/>
            <a:chOff x="-5029200" y="8077200"/>
            <a:chExt cx="4406282" cy="261610"/>
          </a:xfrm>
        </p:grpSpPr>
        <p:sp>
          <p:nvSpPr>
            <p:cNvPr id="14" name="TextBox 13">
              <a:extLst>
                <a:ext uri="{FF2B5EF4-FFF2-40B4-BE49-F238E27FC236}">
                  <a16:creationId xmlns:a16="http://schemas.microsoft.com/office/drawing/2014/main" id="{95188C1E-C52E-45C5-BED3-FB9DE85C84E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5" name="Arrow: Chevron 14">
              <a:extLst>
                <a:ext uri="{FF2B5EF4-FFF2-40B4-BE49-F238E27FC236}">
                  <a16:creationId xmlns:a16="http://schemas.microsoft.com/office/drawing/2014/main" id="{98C2D5EE-552E-4829-AAF3-0115769453D9}"/>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78195"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794308" y="9360103"/>
            <a:ext cx="73660" cy="73660"/>
          </a:xfrm>
          <a:custGeom>
            <a:avLst/>
            <a:gdLst/>
            <a:ahLst/>
            <a:cxnLst/>
            <a:rect l="l" t="t" r="r" b="b"/>
            <a:pathLst>
              <a:path w="73659"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67460" y="9360103"/>
            <a:ext cx="4610735" cy="73660"/>
          </a:xfrm>
          <a:custGeom>
            <a:avLst/>
            <a:gdLst/>
            <a:ahLst/>
            <a:cxnLst/>
            <a:rect l="l" t="t" r="r" b="b"/>
            <a:pathLst>
              <a:path w="4610735" h="73659">
                <a:moveTo>
                  <a:pt x="0" y="73152"/>
                </a:moveTo>
                <a:lnTo>
                  <a:pt x="4610735" y="73152"/>
                </a:lnTo>
                <a:lnTo>
                  <a:pt x="4610735"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68338"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51296"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24448"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13</a:t>
            </a:fld>
            <a:endParaRPr sz="90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964070689"/>
              </p:ext>
            </p:extLst>
          </p:nvPr>
        </p:nvGraphicFramePr>
        <p:xfrm>
          <a:off x="691895" y="769619"/>
          <a:ext cx="6389750" cy="8145164"/>
        </p:xfrm>
        <a:graphic>
          <a:graphicData uri="http://schemas.openxmlformats.org/drawingml/2006/table">
            <a:tbl>
              <a:tblPr firstRow="1" bandRow="1">
                <a:tableStyleId>{2D5ABB26-0587-4C30-8999-92F81FD0307C}</a:tableStyleId>
              </a:tblPr>
              <a:tblGrid>
                <a:gridCol w="1588262">
                  <a:extLst>
                    <a:ext uri="{9D8B030D-6E8A-4147-A177-3AD203B41FA5}">
                      <a16:colId xmlns:a16="http://schemas.microsoft.com/office/drawing/2014/main" val="20000"/>
                    </a:ext>
                  </a:extLst>
                </a:gridCol>
                <a:gridCol w="1606613">
                  <a:extLst>
                    <a:ext uri="{9D8B030D-6E8A-4147-A177-3AD203B41FA5}">
                      <a16:colId xmlns:a16="http://schemas.microsoft.com/office/drawing/2014/main" val="20001"/>
                    </a:ext>
                  </a:extLst>
                </a:gridCol>
                <a:gridCol w="1600517">
                  <a:extLst>
                    <a:ext uri="{9D8B030D-6E8A-4147-A177-3AD203B41FA5}">
                      <a16:colId xmlns:a16="http://schemas.microsoft.com/office/drawing/2014/main" val="20002"/>
                    </a:ext>
                  </a:extLst>
                </a:gridCol>
                <a:gridCol w="1594358">
                  <a:extLst>
                    <a:ext uri="{9D8B030D-6E8A-4147-A177-3AD203B41FA5}">
                      <a16:colId xmlns:a16="http://schemas.microsoft.com/office/drawing/2014/main" val="20003"/>
                    </a:ext>
                  </a:extLst>
                </a:gridCol>
              </a:tblGrid>
              <a:tr h="329438">
                <a:tc>
                  <a:txBody>
                    <a:bodyPr/>
                    <a:lstStyle/>
                    <a:p>
                      <a:pPr marL="445134" rtl="0">
                        <a:lnSpc>
                          <a:spcPct val="100000"/>
                        </a:lnSpc>
                      </a:pPr>
                      <a:r>
                        <a:rPr lang="es" sz="1000" spc="0" dirty="0">
                          <a:solidFill>
                            <a:srgbClr val="FFFFFF"/>
                          </a:solidFill>
                          <a:latin typeface="Arial"/>
                          <a:cs typeface="Arial"/>
                        </a:rPr>
                        <a:t>Tipo de caso</a:t>
                      </a:r>
                      <a:endParaRPr sz="1000" spc="0" baseline="0" dirty="0">
                        <a:latin typeface="Arial"/>
                        <a:cs typeface="Arial"/>
                      </a:endParaRPr>
                    </a:p>
                  </a:txBody>
                  <a:tcPr marL="0" marR="0" marT="0" marB="0">
                    <a:solidFill>
                      <a:srgbClr val="79A0B6"/>
                    </a:solidFill>
                  </a:tcPr>
                </a:tc>
                <a:tc>
                  <a:txBody>
                    <a:bodyPr/>
                    <a:lstStyle/>
                    <a:p>
                      <a:pPr marL="414655" rtl="0">
                        <a:lnSpc>
                          <a:spcPct val="100000"/>
                        </a:lnSpc>
                      </a:pPr>
                      <a:r>
                        <a:rPr lang="es" sz="1000" spc="0">
                          <a:solidFill>
                            <a:srgbClr val="FFFFFF"/>
                          </a:solidFill>
                          <a:latin typeface="Arial"/>
                          <a:cs typeface="Arial"/>
                        </a:rPr>
                        <a:t>Confirmado</a:t>
                      </a:r>
                      <a:endParaRPr sz="1000" spc="0" baseline="0">
                        <a:latin typeface="Arial"/>
                        <a:cs typeface="Arial"/>
                      </a:endParaRPr>
                    </a:p>
                  </a:txBody>
                  <a:tcPr marL="0" marR="0" marT="0" marB="0">
                    <a:solidFill>
                      <a:srgbClr val="79A0B6"/>
                    </a:solidFill>
                  </a:tcPr>
                </a:tc>
                <a:tc>
                  <a:txBody>
                    <a:bodyPr/>
                    <a:lstStyle/>
                    <a:p>
                      <a:pPr marL="450850" rtl="0">
                        <a:lnSpc>
                          <a:spcPct val="100000"/>
                        </a:lnSpc>
                      </a:pPr>
                      <a:r>
                        <a:rPr lang="es" sz="1000" spc="0">
                          <a:solidFill>
                            <a:srgbClr val="FFFFFF"/>
                          </a:solidFill>
                          <a:latin typeface="Arial"/>
                          <a:cs typeface="Arial"/>
                        </a:rPr>
                        <a:t>Presunto</a:t>
                      </a:r>
                      <a:endParaRPr sz="1000" spc="0" baseline="0">
                        <a:latin typeface="Arial"/>
                        <a:cs typeface="Arial"/>
                      </a:endParaRPr>
                    </a:p>
                  </a:txBody>
                  <a:tcPr marL="0" marR="0" marT="0" marB="0">
                    <a:solidFill>
                      <a:srgbClr val="79A0B6"/>
                    </a:solidFill>
                  </a:tcPr>
                </a:tc>
                <a:tc>
                  <a:txBody>
                    <a:bodyPr/>
                    <a:lstStyle/>
                    <a:p>
                      <a:pPr marL="494030" rtl="0">
                        <a:lnSpc>
                          <a:spcPct val="100000"/>
                        </a:lnSpc>
                      </a:pPr>
                      <a:r>
                        <a:rPr lang="es" sz="1000" spc="0">
                          <a:solidFill>
                            <a:srgbClr val="FFFFFF"/>
                          </a:solidFill>
                          <a:latin typeface="Arial"/>
                          <a:cs typeface="Arial"/>
                        </a:rPr>
                        <a:t>Expuesto</a:t>
                      </a:r>
                      <a:endParaRPr sz="1000" spc="0" baseline="0">
                        <a:latin typeface="Arial"/>
                        <a:cs typeface="Arial"/>
                      </a:endParaRPr>
                    </a:p>
                  </a:txBody>
                  <a:tcPr marL="0" marR="0" marT="0" marB="0">
                    <a:solidFill>
                      <a:srgbClr val="79A0B6"/>
                    </a:solidFill>
                  </a:tcPr>
                </a:tc>
                <a:extLst>
                  <a:ext uri="{0D108BD9-81ED-4DB2-BD59-A6C34878D82A}">
                    <a16:rowId xmlns:a16="http://schemas.microsoft.com/office/drawing/2014/main" val="10000"/>
                  </a:ext>
                </a:extLst>
              </a:tr>
              <a:tr h="953771">
                <a:tc rowSpan="2">
                  <a:txBody>
                    <a:bodyPr/>
                    <a:lstStyle/>
                    <a:p>
                      <a:pPr marL="102235" rtl="0">
                        <a:lnSpc>
                          <a:spcPct val="100000"/>
                        </a:lnSpc>
                      </a:pPr>
                      <a:r>
                        <a:rPr lang="es" sz="800" b="1" spc="0" dirty="0">
                          <a:solidFill>
                            <a:srgbClr val="FFFFFF"/>
                          </a:solidFill>
                          <a:latin typeface="Arial"/>
                          <a:cs typeface="Arial"/>
                        </a:rPr>
                        <a:t>¿A quién se aplica esto?</a:t>
                      </a:r>
                      <a:endParaRPr sz="800" spc="0" baseline="0" dirty="0">
                        <a:latin typeface="Arial"/>
                        <a:cs typeface="Arial"/>
                      </a:endParaRPr>
                    </a:p>
                    <a:p>
                      <a:pPr rtl="0">
                        <a:lnSpc>
                          <a:spcPct val="100000"/>
                        </a:lnSpc>
                      </a:pPr>
                      <a:endParaRPr sz="800" spc="0" baseline="0" dirty="0"/>
                    </a:p>
                    <a:p>
                      <a:pPr rtl="0">
                        <a:lnSpc>
                          <a:spcPct val="100000"/>
                        </a:lnSpc>
                      </a:pPr>
                      <a:endParaRPr sz="800" spc="0" baseline="0" dirty="0"/>
                    </a:p>
                    <a:p>
                      <a:pPr rtl="0">
                        <a:lnSpc>
                          <a:spcPct val="100000"/>
                        </a:lnSpc>
                      </a:pPr>
                      <a:endParaRPr sz="800" spc="0" baseline="0" dirty="0"/>
                    </a:p>
                    <a:p>
                      <a:pPr rtl="0">
                        <a:lnSpc>
                          <a:spcPct val="100000"/>
                        </a:lnSpc>
                      </a:pPr>
                      <a:endParaRPr sz="800" spc="0" baseline="0" dirty="0"/>
                    </a:p>
                    <a:p>
                      <a:pPr rtl="0">
                        <a:lnSpc>
                          <a:spcPct val="100000"/>
                        </a:lnSpc>
                      </a:pPr>
                      <a:endParaRPr sz="800" spc="0" baseline="0" dirty="0"/>
                    </a:p>
                    <a:p>
                      <a:pPr rtl="0">
                        <a:lnSpc>
                          <a:spcPct val="100000"/>
                        </a:lnSpc>
                      </a:pPr>
                      <a:endParaRPr sz="800" spc="0" baseline="0" dirty="0"/>
                    </a:p>
                    <a:p>
                      <a:pPr rtl="0">
                        <a:lnSpc>
                          <a:spcPct val="100000"/>
                        </a:lnSpc>
                        <a:spcBef>
                          <a:spcPts val="63"/>
                        </a:spcBef>
                      </a:pPr>
                      <a:endParaRPr sz="800" spc="0" baseline="0" dirty="0"/>
                    </a:p>
                    <a:p>
                      <a:pPr marL="102235" rtl="0">
                        <a:lnSpc>
                          <a:spcPct val="100000"/>
                        </a:lnSpc>
                      </a:pPr>
                      <a:r>
                        <a:rPr lang="es" sz="800" b="1" spc="0" dirty="0">
                          <a:solidFill>
                            <a:srgbClr val="FFFFFF"/>
                          </a:solidFill>
                          <a:latin typeface="Arial"/>
                          <a:cs typeface="Arial"/>
                        </a:rPr>
                        <a:t>Tiempo de cuarentena/ aislamiento</a:t>
                      </a:r>
                      <a:endParaRPr sz="800" spc="0" baseline="0" dirty="0">
                        <a:latin typeface="Arial"/>
                        <a:cs typeface="Arial"/>
                      </a:endParaRPr>
                    </a:p>
                  </a:txBody>
                  <a:tcPr marL="0" marR="0" marT="0" marB="0">
                    <a:solidFill>
                      <a:srgbClr val="5FA844"/>
                    </a:solidFill>
                  </a:tcPr>
                </a:tc>
                <a:tc>
                  <a:txBody>
                    <a:bodyPr/>
                    <a:lstStyle/>
                    <a:p>
                      <a:pPr marL="114300" marR="405130" rtl="0">
                        <a:lnSpc>
                          <a:spcPct val="100000"/>
                        </a:lnSpc>
                      </a:pPr>
                      <a:r>
                        <a:rPr lang="es" sz="800" spc="0">
                          <a:solidFill>
                            <a:srgbClr val="56575B"/>
                          </a:solidFill>
                          <a:latin typeface="Arial"/>
                          <a:cs typeface="Arial"/>
                        </a:rPr>
                        <a:t>Persona con una prueba de COVID-19 con resultado positivo.</a:t>
                      </a:r>
                      <a:endParaRPr sz="800" spc="0" baseline="0">
                        <a:latin typeface="Arial"/>
                        <a:cs typeface="Arial"/>
                      </a:endParaRPr>
                    </a:p>
                  </a:txBody>
                  <a:tcPr marL="0" marR="0" marT="0" marB="0">
                    <a:solidFill>
                      <a:srgbClr val="DCE6D0"/>
                    </a:solidFill>
                  </a:tcPr>
                </a:tc>
                <a:tc>
                  <a:txBody>
                    <a:bodyPr/>
                    <a:lstStyle/>
                    <a:p>
                      <a:pPr marL="107950" marR="285750" rtl="0">
                        <a:lnSpc>
                          <a:spcPct val="100000"/>
                        </a:lnSpc>
                      </a:pPr>
                      <a:r>
                        <a:rPr lang="es" sz="800" spc="0">
                          <a:solidFill>
                            <a:srgbClr val="56575B"/>
                          </a:solidFill>
                          <a:latin typeface="Arial"/>
                          <a:cs typeface="Arial"/>
                        </a:rPr>
                        <a:t>Persona con uno o más síntomas de COVID-19.</a:t>
                      </a:r>
                      <a:endParaRPr sz="800" spc="0" baseline="0">
                        <a:latin typeface="Arial"/>
                        <a:cs typeface="Arial"/>
                      </a:endParaRPr>
                    </a:p>
                  </a:txBody>
                  <a:tcPr marL="0" marR="0" marT="0" marB="0">
                    <a:solidFill>
                      <a:srgbClr val="DCE6D0"/>
                    </a:solidFill>
                  </a:tcPr>
                </a:tc>
                <a:tc>
                  <a:txBody>
                    <a:bodyPr/>
                    <a:lstStyle/>
                    <a:p>
                      <a:pPr marL="107950" marR="297180" rtl="0">
                        <a:lnSpc>
                          <a:spcPct val="100000"/>
                        </a:lnSpc>
                      </a:pPr>
                      <a:r>
                        <a:rPr lang="es" sz="800" spc="0">
                          <a:solidFill>
                            <a:srgbClr val="56575B"/>
                          </a:solidFill>
                          <a:latin typeface="Arial"/>
                          <a:cs typeface="Arial"/>
                        </a:rPr>
                        <a:t>Persona que ha estado a menos de seis pies de una persona con un caso confirmado o presunto de COVID-19 durante 15 o más minutos acumulados en un día.</a:t>
                      </a:r>
                      <a:endParaRPr sz="800" spc="0" baseline="0" dirty="0">
                        <a:latin typeface="Arial"/>
                        <a:cs typeface="Arial"/>
                      </a:endParaRPr>
                    </a:p>
                  </a:txBody>
                  <a:tcPr marL="0" marR="0" marT="0" marB="0">
                    <a:solidFill>
                      <a:srgbClr val="DCE6D0"/>
                    </a:solidFill>
                  </a:tcPr>
                </a:tc>
                <a:extLst>
                  <a:ext uri="{0D108BD9-81ED-4DB2-BD59-A6C34878D82A}">
                    <a16:rowId xmlns:a16="http://schemas.microsoft.com/office/drawing/2014/main" val="10001"/>
                  </a:ext>
                </a:extLst>
              </a:tr>
              <a:tr h="1768220">
                <a:tc vMerge="1">
                  <a:txBody>
                    <a:bodyPr/>
                    <a:lstStyle/>
                    <a:p>
                      <a:pPr rtl="0"/>
                      <a:endParaRPr/>
                    </a:p>
                  </a:txBody>
                  <a:tcPr marL="0" marR="0" marT="0" marB="0">
                    <a:solidFill>
                      <a:srgbClr val="5FA844"/>
                    </a:solidFill>
                  </a:tcPr>
                </a:tc>
                <a:tc>
                  <a:txBody>
                    <a:bodyPr/>
                    <a:lstStyle/>
                    <a:p>
                      <a:pPr marL="114300" marR="288290" rtl="0">
                        <a:lnSpc>
                          <a:spcPct val="100000"/>
                        </a:lnSpc>
                      </a:pPr>
                      <a:r>
                        <a:rPr lang="es" sz="800" spc="0" dirty="0">
                          <a:solidFill>
                            <a:srgbClr val="56575B"/>
                          </a:solidFill>
                          <a:latin typeface="Arial"/>
                          <a:cs typeface="Arial"/>
                        </a:rPr>
                        <a:t>Aislamiento durante 10 días desde el inicio de los síntomas o la fecha en que se realizó la prueba si no hay síntomas.</a:t>
                      </a:r>
                    </a:p>
                    <a:p>
                      <a:pPr rtl="0">
                        <a:lnSpc>
                          <a:spcPct val="100000"/>
                        </a:lnSpc>
                        <a:spcBef>
                          <a:spcPts val="19"/>
                        </a:spcBef>
                      </a:pPr>
                      <a:endParaRPr sz="800" spc="0" baseline="0" dirty="0">
                        <a:solidFill>
                          <a:srgbClr val="56575B"/>
                        </a:solidFill>
                      </a:endParaRPr>
                    </a:p>
                    <a:p>
                      <a:pPr marL="114300" marR="418465" rtl="0">
                        <a:lnSpc>
                          <a:spcPct val="100000"/>
                        </a:lnSpc>
                      </a:pPr>
                      <a:r>
                        <a:rPr lang="es" sz="800" spc="0" dirty="0">
                          <a:solidFill>
                            <a:srgbClr val="56575B"/>
                          </a:solidFill>
                          <a:latin typeface="Arial"/>
                          <a:cs typeface="Arial"/>
                        </a:rPr>
                        <a:t>Permanecer sin fiebre durante al menos 24 horas (sin usar medicación antipirética)</a:t>
                      </a:r>
                    </a:p>
                    <a:p>
                      <a:pPr rtl="0">
                        <a:lnSpc>
                          <a:spcPct val="100000"/>
                        </a:lnSpc>
                        <a:spcBef>
                          <a:spcPts val="56"/>
                        </a:spcBef>
                      </a:pPr>
                      <a:endParaRPr sz="800" spc="0" baseline="0" dirty="0">
                        <a:solidFill>
                          <a:srgbClr val="56575B"/>
                        </a:solidFill>
                      </a:endParaRPr>
                    </a:p>
                    <a:p>
                      <a:pPr marL="114300" marR="248285" rtl="0">
                        <a:lnSpc>
                          <a:spcPct val="100000"/>
                        </a:lnSpc>
                      </a:pPr>
                      <a:r>
                        <a:rPr lang="es" sz="800" spc="0" dirty="0">
                          <a:solidFill>
                            <a:srgbClr val="56575B"/>
                          </a:solidFill>
                          <a:latin typeface="Arial"/>
                          <a:cs typeface="Arial"/>
                        </a:rPr>
                        <a:t>Seguir llevando la mascarilla y con el distanciamiento social.</a:t>
                      </a:r>
                    </a:p>
                  </a:txBody>
                  <a:tcPr marL="0" marR="0" marT="0" marB="0">
                    <a:solidFill>
                      <a:srgbClr val="F4F7EE"/>
                    </a:solidFill>
                  </a:tcPr>
                </a:tc>
                <a:tc>
                  <a:txBody>
                    <a:bodyPr/>
                    <a:lstStyle/>
                    <a:p>
                      <a:pPr marL="107950" marR="310515" rtl="0">
                        <a:lnSpc>
                          <a:spcPct val="100000"/>
                        </a:lnSpc>
                      </a:pPr>
                      <a:r>
                        <a:rPr lang="es" sz="800" spc="0" dirty="0">
                          <a:solidFill>
                            <a:srgbClr val="56575B"/>
                          </a:solidFill>
                          <a:latin typeface="Arial"/>
                          <a:cs typeface="Arial"/>
                        </a:rPr>
                        <a:t>Aislamiento durante 10 días desde el inicio de los síntomas.</a:t>
                      </a:r>
                      <a:endParaRPr sz="800" spc="0" baseline="0" dirty="0">
                        <a:latin typeface="Arial"/>
                        <a:cs typeface="Arial"/>
                      </a:endParaRPr>
                    </a:p>
                    <a:p>
                      <a:pPr rtl="0">
                        <a:lnSpc>
                          <a:spcPct val="100000"/>
                        </a:lnSpc>
                        <a:spcBef>
                          <a:spcPts val="33"/>
                        </a:spcBef>
                      </a:pPr>
                      <a:endParaRPr sz="750" spc="0" baseline="0" dirty="0"/>
                    </a:p>
                    <a:p>
                      <a:pPr marL="107950" marR="433070" rtl="0">
                        <a:lnSpc>
                          <a:spcPct val="100000"/>
                        </a:lnSpc>
                      </a:pPr>
                      <a:r>
                        <a:rPr lang="es" sz="800" spc="0" dirty="0">
                          <a:solidFill>
                            <a:srgbClr val="56575B"/>
                          </a:solidFill>
                          <a:latin typeface="Arial"/>
                          <a:cs typeface="Arial"/>
                        </a:rPr>
                        <a:t>Permanecer sin fiebre durante al menos 24 horas (sin usar medicación antipirética)</a:t>
                      </a:r>
                      <a:endParaRPr sz="800" spc="0" baseline="0" dirty="0">
                        <a:latin typeface="Arial"/>
                        <a:cs typeface="Arial"/>
                      </a:endParaRPr>
                    </a:p>
                    <a:p>
                      <a:pPr rtl="0">
                        <a:lnSpc>
                          <a:spcPct val="100000"/>
                        </a:lnSpc>
                        <a:spcBef>
                          <a:spcPts val="28"/>
                        </a:spcBef>
                      </a:pPr>
                      <a:endParaRPr sz="800" spc="0" baseline="0" dirty="0"/>
                    </a:p>
                    <a:p>
                      <a:pPr marL="107950" marR="263525" rtl="0">
                        <a:lnSpc>
                          <a:spcPct val="100000"/>
                        </a:lnSpc>
                      </a:pPr>
                      <a:r>
                        <a:rPr lang="es" sz="800" spc="0" dirty="0">
                          <a:solidFill>
                            <a:srgbClr val="56575B"/>
                          </a:solidFill>
                          <a:latin typeface="Arial"/>
                          <a:cs typeface="Arial"/>
                        </a:rPr>
                        <a:t>Seguir llevando la mascarilla y con el distanciamiento social.</a:t>
                      </a:r>
                      <a:endParaRPr sz="800" spc="0" baseline="0" dirty="0">
                        <a:latin typeface="Arial"/>
                        <a:cs typeface="Arial"/>
                      </a:endParaRPr>
                    </a:p>
                  </a:txBody>
                  <a:tcPr marL="0" marR="0" marT="0" marB="0">
                    <a:solidFill>
                      <a:srgbClr val="F4F7EE"/>
                    </a:solidFill>
                  </a:tcPr>
                </a:tc>
                <a:tc>
                  <a:txBody>
                    <a:bodyPr/>
                    <a:lstStyle/>
                    <a:p>
                      <a:pPr marL="107950" marR="375285" rtl="0">
                        <a:lnSpc>
                          <a:spcPct val="100000"/>
                        </a:lnSpc>
                      </a:pPr>
                      <a:r>
                        <a:rPr lang="es" sz="800" spc="0" dirty="0">
                          <a:solidFill>
                            <a:srgbClr val="56575B"/>
                          </a:solidFill>
                          <a:latin typeface="Arial"/>
                          <a:cs typeface="Arial"/>
                        </a:rPr>
                        <a:t>Cuarentena de 14 días desde el último día expuesto al caso confirmado o presunto.</a:t>
                      </a:r>
                      <a:endParaRPr sz="800" spc="0" baseline="0" dirty="0">
                        <a:latin typeface="Arial"/>
                        <a:cs typeface="Arial"/>
                      </a:endParaRPr>
                    </a:p>
                    <a:p>
                      <a:pPr rtl="0">
                        <a:lnSpc>
                          <a:spcPct val="100000"/>
                        </a:lnSpc>
                        <a:spcBef>
                          <a:spcPts val="27"/>
                        </a:spcBef>
                      </a:pPr>
                      <a:endParaRPr sz="800" spc="0" baseline="0" dirty="0"/>
                    </a:p>
                    <a:p>
                      <a:pPr marL="107950" marR="556895" rtl="0">
                        <a:lnSpc>
                          <a:spcPct val="100000"/>
                        </a:lnSpc>
                      </a:pPr>
                      <a:r>
                        <a:rPr lang="es" sz="800" spc="0" dirty="0">
                          <a:solidFill>
                            <a:srgbClr val="56575B"/>
                          </a:solidFill>
                          <a:latin typeface="Arial"/>
                          <a:cs typeface="Arial"/>
                        </a:rPr>
                        <a:t>Esté atento a los síntomas de COVID-19.</a:t>
                      </a:r>
                      <a:endParaRPr sz="800" spc="0" baseline="0" dirty="0">
                        <a:latin typeface="Arial"/>
                        <a:cs typeface="Arial"/>
                      </a:endParaRPr>
                    </a:p>
                    <a:p>
                      <a:pPr rtl="0">
                        <a:lnSpc>
                          <a:spcPct val="100000"/>
                        </a:lnSpc>
                        <a:spcBef>
                          <a:spcPts val="32"/>
                        </a:spcBef>
                      </a:pPr>
                      <a:endParaRPr sz="750" spc="0" baseline="0" dirty="0"/>
                    </a:p>
                    <a:p>
                      <a:pPr marL="341313" indent="-106363" rtl="0">
                        <a:lnSpc>
                          <a:spcPct val="100000"/>
                        </a:lnSpc>
                        <a:tabLst/>
                      </a:pPr>
                      <a:r>
                        <a:rPr lang="es" sz="800" spc="0" dirty="0">
                          <a:solidFill>
                            <a:srgbClr val="56575B"/>
                          </a:solidFill>
                          <a:latin typeface="Arial"/>
                          <a:cs typeface="Arial"/>
                        </a:rPr>
                        <a:t>•	Fiebre (</a:t>
                      </a:r>
                      <a:r>
                        <a:rPr lang="es" sz="800" spc="0" dirty="0">
                          <a:solidFill>
                            <a:srgbClr val="56575B"/>
                          </a:solidFill>
                          <a:latin typeface="Courier New"/>
                          <a:cs typeface="Courier New"/>
                        </a:rPr>
                        <a:t>≥ </a:t>
                      </a:r>
                      <a:r>
                        <a:rPr lang="es" sz="800" spc="0" dirty="0">
                          <a:solidFill>
                            <a:srgbClr val="56575B"/>
                          </a:solidFill>
                          <a:latin typeface="Arial"/>
                          <a:cs typeface="Arial"/>
                        </a:rPr>
                        <a:t>100.0°F)</a:t>
                      </a:r>
                      <a:endParaRPr sz="800" spc="0" baseline="0" dirty="0">
                        <a:latin typeface="Arial"/>
                        <a:cs typeface="Arial"/>
                      </a:endParaRPr>
                    </a:p>
                    <a:p>
                      <a:pPr marL="341313" indent="-106363" rtl="0">
                        <a:lnSpc>
                          <a:spcPct val="100000"/>
                        </a:lnSpc>
                        <a:buClr>
                          <a:srgbClr val="56575B"/>
                        </a:buClr>
                        <a:buFont typeface="Arial"/>
                        <a:buChar char="•"/>
                        <a:tabLst/>
                      </a:pPr>
                      <a:r>
                        <a:rPr lang="es" sz="800" spc="0" dirty="0">
                          <a:solidFill>
                            <a:srgbClr val="56575B"/>
                          </a:solidFill>
                          <a:latin typeface="Arial"/>
                          <a:cs typeface="Arial"/>
                        </a:rPr>
                        <a:t>Tos</a:t>
                      </a:r>
                      <a:endParaRPr sz="800" spc="0" baseline="0" dirty="0">
                        <a:latin typeface="Arial"/>
                        <a:cs typeface="Arial"/>
                      </a:endParaRPr>
                    </a:p>
                    <a:p>
                      <a:pPr marL="341313" indent="-106363" rtl="0">
                        <a:lnSpc>
                          <a:spcPct val="100000"/>
                        </a:lnSpc>
                        <a:buClr>
                          <a:srgbClr val="56575B"/>
                        </a:buClr>
                        <a:buFont typeface="Arial"/>
                        <a:buChar char="•"/>
                        <a:tabLst/>
                      </a:pPr>
                      <a:r>
                        <a:rPr lang="es" sz="800" spc="0" dirty="0">
                          <a:solidFill>
                            <a:srgbClr val="56575B"/>
                          </a:solidFill>
                          <a:latin typeface="Arial"/>
                          <a:cs typeface="Arial"/>
                        </a:rPr>
                        <a:t>Dificultad para respirar</a:t>
                      </a:r>
                      <a:endParaRPr sz="800" spc="0" baseline="0" dirty="0">
                        <a:latin typeface="Arial"/>
                        <a:cs typeface="Arial"/>
                      </a:endParaRPr>
                    </a:p>
                    <a:p>
                      <a:pPr marL="341313" marR="275590" indent="-106363" rtl="0">
                        <a:lnSpc>
                          <a:spcPct val="100000"/>
                        </a:lnSpc>
                        <a:spcBef>
                          <a:spcPts val="55"/>
                        </a:spcBef>
                        <a:buClr>
                          <a:srgbClr val="56575B"/>
                        </a:buClr>
                        <a:buFont typeface="Arial"/>
                        <a:buChar char="•"/>
                        <a:tabLst/>
                      </a:pPr>
                      <a:r>
                        <a:rPr lang="es" sz="800" spc="0" dirty="0">
                          <a:solidFill>
                            <a:srgbClr val="56575B"/>
                          </a:solidFill>
                          <a:latin typeface="Arial"/>
                          <a:cs typeface="Arial"/>
                        </a:rPr>
                        <a:t>Otros síntomas de COVID-19</a:t>
                      </a:r>
                      <a:endParaRPr sz="800" spc="0" baseline="0" dirty="0">
                        <a:latin typeface="Arial"/>
                        <a:cs typeface="Arial"/>
                      </a:endParaRPr>
                    </a:p>
                  </a:txBody>
                  <a:tcPr marL="0" marR="0" marT="0" marB="0">
                    <a:solidFill>
                      <a:srgbClr val="F4F7EE"/>
                    </a:solidFill>
                  </a:tcPr>
                </a:tc>
                <a:extLst>
                  <a:ext uri="{0D108BD9-81ED-4DB2-BD59-A6C34878D82A}">
                    <a16:rowId xmlns:a16="http://schemas.microsoft.com/office/drawing/2014/main" val="10002"/>
                  </a:ext>
                </a:extLst>
              </a:tr>
              <a:tr h="928116">
                <a:tc>
                  <a:txBody>
                    <a:bodyPr/>
                    <a:lstStyle/>
                    <a:p>
                      <a:pPr marL="102235" marR="396240" rtl="0">
                        <a:lnSpc>
                          <a:spcPct val="100000"/>
                        </a:lnSpc>
                      </a:pPr>
                      <a:r>
                        <a:rPr lang="es" sz="800" b="1" spc="0">
                          <a:solidFill>
                            <a:srgbClr val="FFFFFF"/>
                          </a:solidFill>
                          <a:latin typeface="Arial"/>
                          <a:cs typeface="Arial"/>
                        </a:rPr>
                        <a:t>Requisitos para regresar al trabajo o la escuela</a:t>
                      </a:r>
                      <a:endParaRPr sz="800" spc="0" baseline="0" dirty="0">
                        <a:latin typeface="Arial"/>
                        <a:cs typeface="Arial"/>
                      </a:endParaRPr>
                    </a:p>
                  </a:txBody>
                  <a:tcPr marL="0" marR="0" marT="0" marB="0">
                    <a:solidFill>
                      <a:srgbClr val="5FA844"/>
                    </a:solidFill>
                  </a:tcPr>
                </a:tc>
                <a:tc>
                  <a:txBody>
                    <a:bodyPr/>
                    <a:lstStyle/>
                    <a:p>
                      <a:pPr marL="114300" marR="225425" rtl="0">
                        <a:lnSpc>
                          <a:spcPct val="100000"/>
                        </a:lnSpc>
                      </a:pPr>
                      <a:r>
                        <a:rPr lang="es" sz="800" spc="0">
                          <a:solidFill>
                            <a:srgbClr val="56575B"/>
                          </a:solidFill>
                          <a:latin typeface="Arial"/>
                          <a:cs typeface="Arial"/>
                        </a:rPr>
                        <a:t>Finalización del aislamiento de 10 días, sin fiebre durante al menos 24 horas sin el uso de medicación antipirética y sin síntomas desarrollados desde que la prueba dio positivo.</a:t>
                      </a:r>
                      <a:endParaRPr sz="800" spc="0" baseline="0" dirty="0">
                        <a:latin typeface="Arial"/>
                        <a:cs typeface="Arial"/>
                      </a:endParaRPr>
                    </a:p>
                  </a:txBody>
                  <a:tcPr marL="0" marR="0" marT="0" marB="0">
                    <a:solidFill>
                      <a:srgbClr val="DCE6D0"/>
                    </a:solidFill>
                  </a:tcPr>
                </a:tc>
                <a:tc>
                  <a:txBody>
                    <a:bodyPr/>
                    <a:lstStyle/>
                    <a:p>
                      <a:pPr marL="107950" marR="276860" rtl="0">
                        <a:lnSpc>
                          <a:spcPct val="100000"/>
                        </a:lnSpc>
                      </a:pPr>
                      <a:r>
                        <a:rPr lang="es" sz="800" spc="0">
                          <a:solidFill>
                            <a:srgbClr val="56575B"/>
                          </a:solidFill>
                          <a:latin typeface="Arial"/>
                          <a:cs typeface="Arial"/>
                        </a:rPr>
                        <a:t>Finalización del aislamiento de 10 días, sin fiebre durante al menos 24 horas, sin el uso de medicación antipirética y mejora de los síntomas.</a:t>
                      </a:r>
                      <a:endParaRPr sz="800" spc="0" baseline="0" dirty="0">
                        <a:latin typeface="Arial"/>
                        <a:cs typeface="Arial"/>
                      </a:endParaRPr>
                    </a:p>
                  </a:txBody>
                  <a:tcPr marL="0" marR="0" marT="0" marB="0">
                    <a:solidFill>
                      <a:srgbClr val="DCE6D0"/>
                    </a:solidFill>
                  </a:tcPr>
                </a:tc>
                <a:tc>
                  <a:txBody>
                    <a:bodyPr/>
                    <a:lstStyle/>
                    <a:p>
                      <a:pPr marL="107950" marR="207010" rtl="0">
                        <a:lnSpc>
                          <a:spcPct val="100000"/>
                        </a:lnSpc>
                      </a:pPr>
                      <a:r>
                        <a:rPr lang="es" sz="800" spc="0">
                          <a:solidFill>
                            <a:srgbClr val="56575B"/>
                          </a:solidFill>
                          <a:latin typeface="Arial"/>
                          <a:cs typeface="Arial"/>
                        </a:rPr>
                        <a:t>Cumplir con los requisitos según el estado de vacunación o refuerzo. Ver más abajo.</a:t>
                      </a:r>
                      <a:endParaRPr sz="800" spc="0" baseline="0" dirty="0">
                        <a:latin typeface="Arial"/>
                        <a:cs typeface="Arial"/>
                      </a:endParaRPr>
                    </a:p>
                  </a:txBody>
                  <a:tcPr marL="0" marR="0" marT="0" marB="0">
                    <a:solidFill>
                      <a:srgbClr val="DCE6D0"/>
                    </a:solidFill>
                  </a:tcPr>
                </a:tc>
                <a:extLst>
                  <a:ext uri="{0D108BD9-81ED-4DB2-BD59-A6C34878D82A}">
                    <a16:rowId xmlns:a16="http://schemas.microsoft.com/office/drawing/2014/main" val="10003"/>
                  </a:ext>
                </a:extLst>
              </a:tr>
              <a:tr h="2222519">
                <a:tc>
                  <a:txBody>
                    <a:bodyPr/>
                    <a:lstStyle/>
                    <a:p>
                      <a:pPr marL="102235" rtl="0">
                        <a:lnSpc>
                          <a:spcPct val="100000"/>
                        </a:lnSpc>
                      </a:pPr>
                      <a:r>
                        <a:rPr lang="es" sz="800" b="1" spc="0" dirty="0">
                          <a:solidFill>
                            <a:srgbClr val="FFFFFF"/>
                          </a:solidFill>
                          <a:latin typeface="Arial"/>
                          <a:cs typeface="Arial"/>
                        </a:rPr>
                        <a:t>Personas vacunadas y/o con dosis de refuerzo en los últimos 6 meses (dos vacunas Pfizer o Moderna) o en los últimos 2 meses (una vacuna Johnson</a:t>
                      </a:r>
                      <a:endParaRPr sz="800" spc="0" baseline="0" dirty="0">
                        <a:latin typeface="Arial"/>
                        <a:cs typeface="Arial"/>
                      </a:endParaRPr>
                    </a:p>
                    <a:p>
                      <a:pPr marL="102235" rtl="0">
                        <a:lnSpc>
                          <a:spcPct val="100000"/>
                        </a:lnSpc>
                      </a:pPr>
                      <a:r>
                        <a:rPr lang="en" sz="800" b="1" spc="0" dirty="0">
                          <a:solidFill>
                            <a:srgbClr val="FFFFFF"/>
                          </a:solidFill>
                          <a:latin typeface="Arial"/>
                          <a:cs typeface="Arial"/>
                        </a:rPr>
                        <a:t>&amp; Johnson):</a:t>
                      </a:r>
                      <a:endParaRPr sz="800" spc="0" baseline="0" dirty="0">
                        <a:latin typeface="Arial"/>
                        <a:cs typeface="Arial"/>
                      </a:endParaRPr>
                    </a:p>
                  </a:txBody>
                  <a:tcPr marL="0" marR="0" marT="0" marB="0">
                    <a:solidFill>
                      <a:srgbClr val="5FA844"/>
                    </a:solidFill>
                  </a:tcPr>
                </a:tc>
                <a:tc>
                  <a:txBody>
                    <a:bodyPr/>
                    <a:lstStyle/>
                    <a:p>
                      <a:pPr marL="114300" marR="260350" rtl="0">
                        <a:lnSpc>
                          <a:spcPct val="100000"/>
                        </a:lnSpc>
                      </a:pPr>
                      <a:r>
                        <a:rPr lang="es" sz="800" spc="0">
                          <a:solidFill>
                            <a:srgbClr val="56575B"/>
                          </a:solidFill>
                          <a:latin typeface="Arial"/>
                          <a:cs typeface="Arial"/>
                        </a:rPr>
                        <a:t>Si da positivo de COVID-19, debe aislarse durante 10 días sin importar el estado de vacunación o refuerzo.</a:t>
                      </a:r>
                      <a:endParaRPr sz="800" spc="0" baseline="0" dirty="0">
                        <a:latin typeface="Arial"/>
                        <a:cs typeface="Arial"/>
                      </a:endParaRPr>
                    </a:p>
                    <a:p>
                      <a:pPr rtl="0">
                        <a:lnSpc>
                          <a:spcPct val="100000"/>
                        </a:lnSpc>
                        <a:spcBef>
                          <a:spcPts val="15"/>
                        </a:spcBef>
                      </a:pPr>
                      <a:endParaRPr sz="800" spc="0" baseline="0" dirty="0"/>
                    </a:p>
                    <a:p>
                      <a:pPr marL="114300" marR="242570" rtl="0">
                        <a:lnSpc>
                          <a:spcPct val="100000"/>
                        </a:lnSpc>
                      </a:pPr>
                      <a:r>
                        <a:rPr lang="es" sz="800" spc="0">
                          <a:solidFill>
                            <a:srgbClr val="56575B"/>
                          </a:solidFill>
                          <a:latin typeface="Arial"/>
                          <a:cs typeface="Arial"/>
                        </a:rPr>
                        <a:t>Si no tiene síntomas o estos desaparecen tras 10 días, puede salir de casa.</a:t>
                      </a:r>
                      <a:endParaRPr sz="800" spc="0" baseline="0" dirty="0">
                        <a:latin typeface="Arial"/>
                        <a:cs typeface="Arial"/>
                      </a:endParaRPr>
                    </a:p>
                    <a:p>
                      <a:pPr marL="114300" marR="299085" rtl="0">
                        <a:lnSpc>
                          <a:spcPct val="100000"/>
                        </a:lnSpc>
                        <a:spcBef>
                          <a:spcPts val="5"/>
                        </a:spcBef>
                      </a:pPr>
                      <a:r>
                        <a:rPr lang="es" sz="800" spc="0">
                          <a:solidFill>
                            <a:srgbClr val="56575B"/>
                          </a:solidFill>
                          <a:latin typeface="Arial"/>
                          <a:cs typeface="Arial"/>
                        </a:rPr>
                        <a:t>Siga llevando mascarilla y manteniendo el distanciamiento social.</a:t>
                      </a:r>
                      <a:endParaRPr sz="800" spc="0" baseline="0" dirty="0">
                        <a:latin typeface="Arial"/>
                        <a:cs typeface="Arial"/>
                      </a:endParaRPr>
                    </a:p>
                    <a:p>
                      <a:pPr rtl="0">
                        <a:lnSpc>
                          <a:spcPct val="100000"/>
                        </a:lnSpc>
                        <a:spcBef>
                          <a:spcPts val="21"/>
                        </a:spcBef>
                      </a:pPr>
                      <a:endParaRPr sz="800" spc="0" baseline="0" dirty="0"/>
                    </a:p>
                    <a:p>
                      <a:pPr marL="114300" marR="276860" rtl="0">
                        <a:lnSpc>
                          <a:spcPct val="100000"/>
                        </a:lnSpc>
                      </a:pPr>
                      <a:r>
                        <a:rPr lang="es" sz="800" spc="0">
                          <a:solidFill>
                            <a:srgbClr val="56575B"/>
                          </a:solidFill>
                          <a:latin typeface="Arial"/>
                          <a:cs typeface="Arial"/>
                        </a:rPr>
                        <a:t>Si tiene fiebre, permanezca en casa hasta que desaparezca.</a:t>
                      </a:r>
                      <a:endParaRPr sz="800" spc="0" baseline="0" dirty="0">
                        <a:latin typeface="Arial"/>
                        <a:cs typeface="Arial"/>
                      </a:endParaRPr>
                    </a:p>
                  </a:txBody>
                  <a:tcPr marL="0" marR="0" marT="0" marB="0">
                    <a:solidFill>
                      <a:srgbClr val="F4F7EE"/>
                    </a:solidFill>
                  </a:tcPr>
                </a:tc>
                <a:tc>
                  <a:txBody>
                    <a:bodyPr/>
                    <a:lstStyle/>
                    <a:p>
                      <a:pPr marL="107950" marR="264160" rtl="0">
                        <a:lnSpc>
                          <a:spcPct val="100000"/>
                        </a:lnSpc>
                      </a:pPr>
                      <a:r>
                        <a:rPr lang="es" sz="800" spc="0">
                          <a:solidFill>
                            <a:srgbClr val="56575B"/>
                          </a:solidFill>
                          <a:latin typeface="Arial"/>
                          <a:cs typeface="Arial"/>
                        </a:rPr>
                        <a:t>Si se presume positivo (con síntomas de COVID-19), debe aislarse durante 5 días sin importar el estado de vacunación o refuerzo.</a:t>
                      </a:r>
                      <a:endParaRPr sz="800" spc="0" baseline="0" dirty="0">
                        <a:latin typeface="Arial"/>
                        <a:cs typeface="Arial"/>
                      </a:endParaRPr>
                    </a:p>
                    <a:p>
                      <a:pPr rtl="0">
                        <a:lnSpc>
                          <a:spcPct val="100000"/>
                        </a:lnSpc>
                        <a:spcBef>
                          <a:spcPts val="17"/>
                        </a:spcBef>
                      </a:pPr>
                      <a:endParaRPr sz="800" spc="0" baseline="0" dirty="0"/>
                    </a:p>
                    <a:p>
                      <a:pPr marL="107950" marR="298450" rtl="0">
                        <a:lnSpc>
                          <a:spcPct val="100000"/>
                        </a:lnSpc>
                      </a:pPr>
                      <a:r>
                        <a:rPr lang="es" sz="800" spc="0">
                          <a:solidFill>
                            <a:srgbClr val="56575B"/>
                          </a:solidFill>
                          <a:latin typeface="Arial"/>
                          <a:cs typeface="Arial"/>
                        </a:rPr>
                        <a:t>Si no tiene síntomas o estos desaparecen en 5 días, puede salir de casa.</a:t>
                      </a:r>
                      <a:endParaRPr sz="800" spc="0" baseline="0" dirty="0">
                        <a:latin typeface="Arial"/>
                        <a:cs typeface="Arial"/>
                      </a:endParaRPr>
                    </a:p>
                    <a:p>
                      <a:pPr marL="107950" marR="362585" rtl="0">
                        <a:lnSpc>
                          <a:spcPct val="100000"/>
                        </a:lnSpc>
                      </a:pPr>
                      <a:r>
                        <a:rPr lang="es" sz="800" spc="0">
                          <a:solidFill>
                            <a:srgbClr val="56575B"/>
                          </a:solidFill>
                          <a:latin typeface="Arial"/>
                          <a:cs typeface="Arial"/>
                        </a:rPr>
                        <a:t>Siga llevando mascarilla mientras esté cerca de otras personas durante 5 días más.</a:t>
                      </a:r>
                      <a:endParaRPr sz="800" spc="0" baseline="0" dirty="0">
                        <a:latin typeface="Arial"/>
                        <a:cs typeface="Arial"/>
                      </a:endParaRPr>
                    </a:p>
                    <a:p>
                      <a:pPr rtl="0">
                        <a:lnSpc>
                          <a:spcPct val="100000"/>
                        </a:lnSpc>
                        <a:spcBef>
                          <a:spcPts val="21"/>
                        </a:spcBef>
                      </a:pPr>
                      <a:endParaRPr sz="800" spc="0" baseline="0" dirty="0"/>
                    </a:p>
                    <a:p>
                      <a:pPr marL="107950" marR="276860" rtl="0">
                        <a:lnSpc>
                          <a:spcPct val="100000"/>
                        </a:lnSpc>
                      </a:pPr>
                      <a:r>
                        <a:rPr lang="es" sz="800" i="1" spc="0">
                          <a:solidFill>
                            <a:srgbClr val="56575B"/>
                          </a:solidFill>
                          <a:latin typeface="Arial"/>
                          <a:cs typeface="Arial"/>
                        </a:rPr>
                        <a:t>Si tiene fiebre, permanezca en casa hasta que desaparezca.</a:t>
                      </a:r>
                      <a:endParaRPr sz="800" spc="0" baseline="0" dirty="0">
                        <a:latin typeface="Arial"/>
                        <a:cs typeface="Arial"/>
                      </a:endParaRPr>
                    </a:p>
                  </a:txBody>
                  <a:tcPr marL="0" marR="0" marT="0" marB="0">
                    <a:solidFill>
                      <a:srgbClr val="F4F7EE"/>
                    </a:solidFill>
                  </a:tcPr>
                </a:tc>
                <a:tc>
                  <a:txBody>
                    <a:bodyPr/>
                    <a:lstStyle/>
                    <a:p>
                      <a:pPr marL="107950" marR="490220" rtl="0">
                        <a:lnSpc>
                          <a:spcPct val="100000"/>
                        </a:lnSpc>
                      </a:pPr>
                      <a:r>
                        <a:rPr lang="es" sz="800" spc="0">
                          <a:solidFill>
                            <a:srgbClr val="56575B"/>
                          </a:solidFill>
                          <a:latin typeface="Arial"/>
                          <a:cs typeface="Arial"/>
                        </a:rPr>
                        <a:t>No necesita realizar la cuarentena si cumple lo siguiente:</a:t>
                      </a:r>
                      <a:endParaRPr sz="800" spc="0" baseline="0" dirty="0">
                        <a:latin typeface="Arial"/>
                        <a:cs typeface="Arial"/>
                      </a:endParaRPr>
                    </a:p>
                    <a:p>
                      <a:pPr rtl="0">
                        <a:lnSpc>
                          <a:spcPct val="100000"/>
                        </a:lnSpc>
                        <a:spcBef>
                          <a:spcPts val="18"/>
                        </a:spcBef>
                      </a:pPr>
                      <a:endParaRPr sz="800" spc="0" baseline="0" dirty="0"/>
                    </a:p>
                    <a:p>
                      <a:pPr marL="341313" marR="281305" indent="-106363" rtl="0">
                        <a:lnSpc>
                          <a:spcPct val="100000"/>
                        </a:lnSpc>
                        <a:buClr>
                          <a:srgbClr val="56575B"/>
                        </a:buClr>
                        <a:buFont typeface="Arial"/>
                        <a:buChar char="•"/>
                        <a:tabLst/>
                      </a:pPr>
                      <a:r>
                        <a:rPr lang="es" sz="800" spc="0">
                          <a:solidFill>
                            <a:srgbClr val="56575B"/>
                          </a:solidFill>
                          <a:latin typeface="Arial"/>
                          <a:cs typeface="Arial"/>
                        </a:rPr>
                        <a:t>Han pasado al menos 2 semanas desde su vacunación COMPLETA.</a:t>
                      </a:r>
                      <a:endParaRPr sz="800" spc="0" baseline="0" dirty="0">
                        <a:latin typeface="Arial"/>
                        <a:cs typeface="Arial"/>
                      </a:endParaRPr>
                    </a:p>
                    <a:p>
                      <a:pPr marL="341313" indent="-106363" rtl="0">
                        <a:lnSpc>
                          <a:spcPct val="100000"/>
                        </a:lnSpc>
                        <a:spcBef>
                          <a:spcPts val="3"/>
                        </a:spcBef>
                        <a:buClr>
                          <a:srgbClr val="56575B"/>
                        </a:buClr>
                        <a:buFont typeface="Arial"/>
                        <a:buChar char="•"/>
                        <a:tabLst/>
                      </a:pPr>
                      <a:endParaRPr sz="800" spc="0" baseline="0" dirty="0"/>
                    </a:p>
                    <a:p>
                      <a:pPr marL="341313" marR="304165" indent="-106363" rtl="0">
                        <a:lnSpc>
                          <a:spcPct val="100000"/>
                        </a:lnSpc>
                        <a:buClr>
                          <a:srgbClr val="56575B"/>
                        </a:buClr>
                        <a:buFont typeface="Arial"/>
                        <a:buChar char="•"/>
                        <a:tabLst/>
                      </a:pPr>
                      <a:r>
                        <a:rPr lang="es" sz="800" spc="0">
                          <a:solidFill>
                            <a:srgbClr val="56575B"/>
                          </a:solidFill>
                          <a:latin typeface="Arial"/>
                          <a:cs typeface="Arial"/>
                        </a:rPr>
                        <a:t>No han pasado más de 3 meses desde su vacunación COMPLETA.</a:t>
                      </a:r>
                      <a:endParaRPr sz="800" spc="0" baseline="0" dirty="0">
                        <a:latin typeface="Arial"/>
                        <a:cs typeface="Arial"/>
                      </a:endParaRPr>
                    </a:p>
                    <a:p>
                      <a:pPr marL="341313" indent="-106363" rtl="0">
                        <a:lnSpc>
                          <a:spcPct val="100000"/>
                        </a:lnSpc>
                        <a:spcBef>
                          <a:spcPts val="3"/>
                        </a:spcBef>
                        <a:buClr>
                          <a:srgbClr val="56575B"/>
                        </a:buClr>
                        <a:buFont typeface="Arial"/>
                        <a:buChar char="•"/>
                        <a:tabLst/>
                      </a:pPr>
                      <a:endParaRPr sz="800" spc="0" baseline="0" dirty="0"/>
                    </a:p>
                    <a:p>
                      <a:pPr marL="341313" marR="310515" indent="-106363" rtl="0">
                        <a:lnSpc>
                          <a:spcPct val="100000"/>
                        </a:lnSpc>
                        <a:buClr>
                          <a:srgbClr val="56575B"/>
                        </a:buClr>
                        <a:buFont typeface="Arial"/>
                        <a:buChar char="•"/>
                        <a:tabLst/>
                      </a:pPr>
                      <a:r>
                        <a:rPr lang="es" sz="800" spc="0">
                          <a:solidFill>
                            <a:srgbClr val="56575B"/>
                          </a:solidFill>
                          <a:latin typeface="Arial"/>
                          <a:cs typeface="Arial"/>
                        </a:rPr>
                        <a:t>No tiene síntomas desde la exposición al COVID-19 actual.</a:t>
                      </a:r>
                      <a:endParaRPr sz="800" spc="0" baseline="0" dirty="0">
                        <a:latin typeface="Arial"/>
                        <a:cs typeface="Arial"/>
                      </a:endParaRPr>
                    </a:p>
                  </a:txBody>
                  <a:tcPr marL="0" marR="0" marT="0" marB="0">
                    <a:solidFill>
                      <a:srgbClr val="F4F7EE"/>
                    </a:solidFill>
                  </a:tcPr>
                </a:tc>
                <a:extLst>
                  <a:ext uri="{0D108BD9-81ED-4DB2-BD59-A6C34878D82A}">
                    <a16:rowId xmlns:a16="http://schemas.microsoft.com/office/drawing/2014/main" val="10004"/>
                  </a:ext>
                </a:extLst>
              </a:tr>
              <a:tr h="1739264">
                <a:tc>
                  <a:txBody>
                    <a:bodyPr/>
                    <a:lstStyle/>
                    <a:p>
                      <a:pPr marL="102235" marR="213360" rtl="0">
                        <a:lnSpc>
                          <a:spcPct val="100000"/>
                        </a:lnSpc>
                      </a:pPr>
                      <a:r>
                        <a:rPr lang="es" sz="800" b="1" spc="0" dirty="0">
                          <a:solidFill>
                            <a:srgbClr val="FFFFFF"/>
                          </a:solidFill>
                          <a:latin typeface="Arial"/>
                          <a:cs typeface="Arial"/>
                        </a:rPr>
                        <a:t>Las personas sin vacunar o sin refuerzo o que hayan sido vacunadas con dos dosis de Pfizer o Moderna hace más de 6 meses o vacunadas con Johnson &amp; Johnson hace más de 2 meses.</a:t>
                      </a:r>
                      <a:endParaRPr sz="800" spc="0" baseline="0" dirty="0">
                        <a:latin typeface="Arial"/>
                        <a:cs typeface="Arial"/>
                      </a:endParaRPr>
                    </a:p>
                  </a:txBody>
                  <a:tcPr marL="0" marR="0" marT="0" marB="0">
                    <a:solidFill>
                      <a:srgbClr val="5FA844"/>
                    </a:solidFill>
                  </a:tcPr>
                </a:tc>
                <a:tc>
                  <a:txBody>
                    <a:bodyPr/>
                    <a:lstStyle/>
                    <a:p>
                      <a:pPr marL="114300" marR="288290" rtl="0">
                        <a:lnSpc>
                          <a:spcPct val="100000"/>
                        </a:lnSpc>
                      </a:pPr>
                      <a:r>
                        <a:rPr lang="es" sz="800" spc="0">
                          <a:solidFill>
                            <a:srgbClr val="56575B"/>
                          </a:solidFill>
                          <a:latin typeface="Arial"/>
                          <a:cs typeface="Arial"/>
                        </a:rPr>
                        <a:t>Aislamiento durante 10 días desde el inicio de los síntomas o la fecha en que se realizó la prueba si no hay síntomas.</a:t>
                      </a:r>
                      <a:endParaRPr sz="800" spc="0" baseline="0" dirty="0">
                        <a:latin typeface="Arial"/>
                        <a:cs typeface="Arial"/>
                      </a:endParaRPr>
                    </a:p>
                    <a:p>
                      <a:pPr rtl="0">
                        <a:lnSpc>
                          <a:spcPct val="100000"/>
                        </a:lnSpc>
                        <a:spcBef>
                          <a:spcPts val="19"/>
                        </a:spcBef>
                      </a:pPr>
                      <a:endParaRPr sz="800" spc="0" baseline="0" dirty="0"/>
                    </a:p>
                    <a:p>
                      <a:pPr marL="114300" marR="418465" rtl="0">
                        <a:lnSpc>
                          <a:spcPct val="100000"/>
                        </a:lnSpc>
                      </a:pPr>
                      <a:r>
                        <a:rPr lang="es" sz="800" spc="0">
                          <a:solidFill>
                            <a:srgbClr val="56575B"/>
                          </a:solidFill>
                          <a:latin typeface="Arial"/>
                          <a:cs typeface="Arial"/>
                        </a:rPr>
                        <a:t>Permanecer sin fiebre durante al menos 24 horas (sin usar medicación antipirética)</a:t>
                      </a:r>
                      <a:endParaRPr sz="800" spc="0" baseline="0" dirty="0">
                        <a:latin typeface="Arial"/>
                        <a:cs typeface="Arial"/>
                      </a:endParaRPr>
                    </a:p>
                    <a:p>
                      <a:pPr rtl="0">
                        <a:lnSpc>
                          <a:spcPct val="100000"/>
                        </a:lnSpc>
                        <a:spcBef>
                          <a:spcPts val="35"/>
                        </a:spcBef>
                      </a:pPr>
                      <a:endParaRPr sz="800" spc="0" baseline="0" dirty="0"/>
                    </a:p>
                    <a:p>
                      <a:pPr marL="114300" marR="445770" rtl="0">
                        <a:lnSpc>
                          <a:spcPct val="100000"/>
                        </a:lnSpc>
                      </a:pPr>
                      <a:r>
                        <a:rPr lang="es" sz="800" spc="0">
                          <a:solidFill>
                            <a:srgbClr val="56575B"/>
                          </a:solidFill>
                          <a:latin typeface="Arial"/>
                          <a:cs typeface="Arial"/>
                        </a:rPr>
                        <a:t>Seguir llevando la mascarilla y con el distanciamiento social.</a:t>
                      </a:r>
                      <a:endParaRPr sz="800" spc="0" baseline="0" dirty="0">
                        <a:latin typeface="Arial"/>
                        <a:cs typeface="Arial"/>
                      </a:endParaRPr>
                    </a:p>
                  </a:txBody>
                  <a:tcPr marL="0" marR="0" marT="0" marB="0">
                    <a:solidFill>
                      <a:srgbClr val="DCE6D0"/>
                    </a:solidFill>
                  </a:tcPr>
                </a:tc>
                <a:tc>
                  <a:txBody>
                    <a:bodyPr/>
                    <a:lstStyle/>
                    <a:p>
                      <a:pPr marL="107950" marR="293370" rtl="0">
                        <a:lnSpc>
                          <a:spcPct val="100000"/>
                        </a:lnSpc>
                      </a:pPr>
                      <a:r>
                        <a:rPr lang="es" sz="800" spc="0" dirty="0">
                          <a:solidFill>
                            <a:srgbClr val="56575B"/>
                          </a:solidFill>
                          <a:latin typeface="Arial"/>
                          <a:cs typeface="Arial"/>
                        </a:rPr>
                        <a:t>Aislamiento durante 10 días desde el inicio de los síntomas.</a:t>
                      </a:r>
                      <a:endParaRPr sz="800" spc="0" baseline="0" dirty="0">
                        <a:latin typeface="Arial"/>
                        <a:cs typeface="Arial"/>
                      </a:endParaRPr>
                    </a:p>
                    <a:p>
                      <a:pPr rtl="0">
                        <a:lnSpc>
                          <a:spcPct val="100000"/>
                        </a:lnSpc>
                        <a:spcBef>
                          <a:spcPts val="19"/>
                        </a:spcBef>
                      </a:pPr>
                      <a:endParaRPr sz="800" spc="0" baseline="0" dirty="0"/>
                    </a:p>
                    <a:p>
                      <a:pPr marL="107950" marR="418465" rtl="0">
                        <a:lnSpc>
                          <a:spcPct val="100000"/>
                        </a:lnSpc>
                      </a:pPr>
                      <a:r>
                        <a:rPr lang="es" sz="800" spc="0" dirty="0">
                          <a:solidFill>
                            <a:srgbClr val="56575B"/>
                          </a:solidFill>
                          <a:latin typeface="Arial"/>
                          <a:cs typeface="Arial"/>
                        </a:rPr>
                        <a:t>Permanecer sin fiebre durante al menos 24 horas (sin usar medicación antipirética)</a:t>
                      </a:r>
                      <a:endParaRPr sz="800" spc="0" baseline="0" dirty="0">
                        <a:latin typeface="Arial"/>
                        <a:cs typeface="Arial"/>
                      </a:endParaRPr>
                    </a:p>
                    <a:p>
                      <a:pPr rtl="0">
                        <a:lnSpc>
                          <a:spcPct val="100000"/>
                        </a:lnSpc>
                        <a:spcBef>
                          <a:spcPts val="35"/>
                        </a:spcBef>
                      </a:pPr>
                      <a:endParaRPr sz="800" spc="0" baseline="0" dirty="0"/>
                    </a:p>
                    <a:p>
                      <a:pPr marL="107950" marR="248285" rtl="0">
                        <a:lnSpc>
                          <a:spcPct val="100000"/>
                        </a:lnSpc>
                      </a:pPr>
                      <a:r>
                        <a:rPr lang="es" sz="800" spc="0" dirty="0">
                          <a:solidFill>
                            <a:srgbClr val="56575B"/>
                          </a:solidFill>
                          <a:latin typeface="Arial"/>
                          <a:cs typeface="Arial"/>
                        </a:rPr>
                        <a:t>Seguir llevando la mascarilla y con el distanciamiento social.</a:t>
                      </a:r>
                      <a:endParaRPr sz="800" spc="0" baseline="0" dirty="0">
                        <a:latin typeface="Arial"/>
                        <a:cs typeface="Arial"/>
                      </a:endParaRPr>
                    </a:p>
                    <a:p>
                      <a:pPr rtl="0">
                        <a:lnSpc>
                          <a:spcPct val="100000"/>
                        </a:lnSpc>
                        <a:spcBef>
                          <a:spcPts val="23"/>
                        </a:spcBef>
                      </a:pPr>
                      <a:endParaRPr sz="750" spc="0" baseline="0" dirty="0"/>
                    </a:p>
                    <a:p>
                      <a:pPr marL="107950" marR="244475" algn="l" rtl="0">
                        <a:lnSpc>
                          <a:spcPct val="100000"/>
                        </a:lnSpc>
                      </a:pPr>
                      <a:r>
                        <a:rPr lang="es" sz="800" i="1" spc="0" dirty="0">
                          <a:solidFill>
                            <a:srgbClr val="56575B"/>
                          </a:solidFill>
                          <a:latin typeface="Arial"/>
                          <a:cs typeface="Arial"/>
                        </a:rPr>
                        <a:t>Si tiene fiebre, permanezca en casa hasta que desaparezca.</a:t>
                      </a:r>
                      <a:endParaRPr sz="800" spc="0" baseline="0" dirty="0">
                        <a:latin typeface="Arial"/>
                        <a:cs typeface="Arial"/>
                      </a:endParaRPr>
                    </a:p>
                  </a:txBody>
                  <a:tcPr marL="0" marR="0" marT="0" marB="0">
                    <a:solidFill>
                      <a:srgbClr val="DCE6D0"/>
                    </a:solidFill>
                  </a:tcPr>
                </a:tc>
                <a:tc>
                  <a:txBody>
                    <a:bodyPr/>
                    <a:lstStyle/>
                    <a:p>
                      <a:pPr marL="107950" marR="257810" algn="l" rtl="0">
                        <a:lnSpc>
                          <a:spcPct val="100000"/>
                        </a:lnSpc>
                      </a:pPr>
                      <a:r>
                        <a:rPr lang="es" sz="800" spc="0" dirty="0">
                          <a:solidFill>
                            <a:srgbClr val="56575B"/>
                          </a:solidFill>
                          <a:latin typeface="Arial"/>
                          <a:cs typeface="Arial"/>
                        </a:rPr>
                        <a:t>Cuarentena de 14 días desde el último día expuesto al caso confirmado o presunto.</a:t>
                      </a:r>
                      <a:endParaRPr sz="800" spc="0" baseline="0" dirty="0">
                        <a:latin typeface="Arial"/>
                        <a:cs typeface="Arial"/>
                      </a:endParaRPr>
                    </a:p>
                    <a:p>
                      <a:pPr algn="l" rtl="0">
                        <a:lnSpc>
                          <a:spcPct val="100000"/>
                        </a:lnSpc>
                        <a:spcBef>
                          <a:spcPts val="32"/>
                        </a:spcBef>
                      </a:pPr>
                      <a:endParaRPr sz="800" spc="0" baseline="0" dirty="0"/>
                    </a:p>
                    <a:p>
                      <a:pPr marL="107950" marR="256540" algn="l" rtl="0">
                        <a:lnSpc>
                          <a:spcPct val="100000"/>
                        </a:lnSpc>
                      </a:pPr>
                      <a:r>
                        <a:rPr lang="es" sz="800" spc="0" dirty="0">
                          <a:solidFill>
                            <a:srgbClr val="56575B"/>
                          </a:solidFill>
                          <a:latin typeface="Arial"/>
                          <a:cs typeface="Arial"/>
                        </a:rPr>
                        <a:t>Esté atento a los síntomas de COVID-19.</a:t>
                      </a:r>
                      <a:endParaRPr sz="800" spc="0" baseline="0" dirty="0">
                        <a:latin typeface="Arial"/>
                        <a:cs typeface="Arial"/>
                      </a:endParaRPr>
                    </a:p>
                    <a:p>
                      <a:pPr marL="341313" indent="-106363" algn="l" rtl="0">
                        <a:lnSpc>
                          <a:spcPct val="100000"/>
                        </a:lnSpc>
                        <a:spcBef>
                          <a:spcPts val="700"/>
                        </a:spcBef>
                        <a:tabLst>
                          <a:tab pos="463550" algn="l"/>
                        </a:tabLst>
                      </a:pPr>
                      <a:r>
                        <a:rPr lang="es" sz="800" spc="0" dirty="0">
                          <a:solidFill>
                            <a:srgbClr val="56575B"/>
                          </a:solidFill>
                          <a:latin typeface="Arial"/>
                          <a:cs typeface="Arial"/>
                        </a:rPr>
                        <a:t>•	Fiebre (</a:t>
                      </a:r>
                      <a:r>
                        <a:rPr lang="es" sz="800" spc="0" dirty="0">
                          <a:solidFill>
                            <a:srgbClr val="56575B"/>
                          </a:solidFill>
                          <a:latin typeface="Courier New"/>
                          <a:cs typeface="Courier New"/>
                        </a:rPr>
                        <a:t>≥ </a:t>
                      </a:r>
                      <a:r>
                        <a:rPr lang="es" sz="800" spc="0" dirty="0">
                          <a:solidFill>
                            <a:srgbClr val="56575B"/>
                          </a:solidFill>
                          <a:latin typeface="Arial"/>
                          <a:cs typeface="Arial"/>
                        </a:rPr>
                        <a:t>100.0°F)</a:t>
                      </a:r>
                      <a:endParaRPr sz="800" spc="0" baseline="0" dirty="0">
                        <a:latin typeface="Arial"/>
                        <a:cs typeface="Arial"/>
                      </a:endParaRPr>
                    </a:p>
                    <a:p>
                      <a:pPr marL="341313" indent="-106363" algn="l" rtl="0">
                        <a:lnSpc>
                          <a:spcPct val="100000"/>
                        </a:lnSpc>
                        <a:buClr>
                          <a:srgbClr val="56575B"/>
                        </a:buClr>
                        <a:buFont typeface="Arial"/>
                        <a:buChar char="•"/>
                        <a:tabLst>
                          <a:tab pos="464184" algn="l"/>
                        </a:tabLst>
                      </a:pPr>
                      <a:r>
                        <a:rPr lang="es" sz="800" spc="0" dirty="0">
                          <a:solidFill>
                            <a:srgbClr val="56575B"/>
                          </a:solidFill>
                          <a:latin typeface="Arial"/>
                          <a:cs typeface="Arial"/>
                        </a:rPr>
                        <a:t>Tos</a:t>
                      </a:r>
                      <a:endParaRPr sz="800" spc="0" baseline="0" dirty="0">
                        <a:latin typeface="Arial"/>
                        <a:cs typeface="Arial"/>
                      </a:endParaRPr>
                    </a:p>
                    <a:p>
                      <a:pPr marL="341313" marR="257810" indent="-106363" algn="l" rtl="0">
                        <a:lnSpc>
                          <a:spcPct val="100000"/>
                        </a:lnSpc>
                        <a:spcBef>
                          <a:spcPts val="70"/>
                        </a:spcBef>
                        <a:buClr>
                          <a:srgbClr val="56575B"/>
                        </a:buClr>
                        <a:buFont typeface="Arial"/>
                        <a:buChar char="•"/>
                        <a:tabLst>
                          <a:tab pos="464184" algn="l"/>
                          <a:tab pos="1245870" algn="l"/>
                        </a:tabLst>
                      </a:pPr>
                      <a:r>
                        <a:rPr lang="es" sz="800" spc="0" dirty="0">
                          <a:solidFill>
                            <a:srgbClr val="56575B"/>
                          </a:solidFill>
                          <a:latin typeface="Arial"/>
                          <a:cs typeface="Arial"/>
                        </a:rPr>
                        <a:t>Dificultad para respirar</a:t>
                      </a:r>
                      <a:endParaRPr sz="800" spc="0" baseline="0" dirty="0">
                        <a:latin typeface="Arial"/>
                        <a:cs typeface="Arial"/>
                      </a:endParaRPr>
                    </a:p>
                    <a:p>
                      <a:pPr marL="341313" marR="258445" indent="-106363" algn="l" rtl="0">
                        <a:lnSpc>
                          <a:spcPct val="100000"/>
                        </a:lnSpc>
                        <a:buClr>
                          <a:srgbClr val="56575B"/>
                        </a:buClr>
                        <a:buFont typeface="Arial"/>
                        <a:buChar char="•"/>
                        <a:tabLst>
                          <a:tab pos="464184" algn="l"/>
                        </a:tabLst>
                      </a:pPr>
                      <a:r>
                        <a:rPr lang="es" sz="800" spc="0" dirty="0">
                          <a:solidFill>
                            <a:srgbClr val="56575B"/>
                          </a:solidFill>
                          <a:latin typeface="Arial"/>
                          <a:cs typeface="Arial"/>
                        </a:rPr>
                        <a:t>Otros síntomas de COVID-19</a:t>
                      </a:r>
                      <a:endParaRPr sz="800" spc="0" baseline="0" dirty="0">
                        <a:latin typeface="Arial"/>
                        <a:cs typeface="Arial"/>
                      </a:endParaRPr>
                    </a:p>
                  </a:txBody>
                  <a:tcPr marL="0" marR="0" marT="0" marB="0">
                    <a:solidFill>
                      <a:srgbClr val="DCE6D0"/>
                    </a:solidFill>
                  </a:tcPr>
                </a:tc>
                <a:extLst>
                  <a:ext uri="{0D108BD9-81ED-4DB2-BD59-A6C34878D82A}">
                    <a16:rowId xmlns:a16="http://schemas.microsoft.com/office/drawing/2014/main" val="10005"/>
                  </a:ext>
                </a:extLst>
              </a:tr>
            </a:tbl>
          </a:graphicData>
        </a:graphic>
      </p:graphicFrame>
      <p:grpSp>
        <p:nvGrpSpPr>
          <p:cNvPr id="11" name="Group 10">
            <a:extLst>
              <a:ext uri="{FF2B5EF4-FFF2-40B4-BE49-F238E27FC236}">
                <a16:creationId xmlns:a16="http://schemas.microsoft.com/office/drawing/2014/main" id="{AFC43A33-AD88-4472-BD6F-EB0E40A7FE94}"/>
              </a:ext>
            </a:extLst>
          </p:cNvPr>
          <p:cNvGrpSpPr/>
          <p:nvPr/>
        </p:nvGrpSpPr>
        <p:grpSpPr>
          <a:xfrm>
            <a:off x="851518" y="9491990"/>
            <a:ext cx="4406282" cy="261610"/>
            <a:chOff x="-5029200" y="8077200"/>
            <a:chExt cx="4406282" cy="261610"/>
          </a:xfrm>
        </p:grpSpPr>
        <p:sp>
          <p:nvSpPr>
            <p:cNvPr id="12" name="TextBox 11">
              <a:extLst>
                <a:ext uri="{FF2B5EF4-FFF2-40B4-BE49-F238E27FC236}">
                  <a16:creationId xmlns:a16="http://schemas.microsoft.com/office/drawing/2014/main" id="{558A550E-DB9F-4C6B-8F36-139112D5E072}"/>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3" name="Arrow: Chevron 12">
              <a:extLst>
                <a:ext uri="{FF2B5EF4-FFF2-40B4-BE49-F238E27FC236}">
                  <a16:creationId xmlns:a16="http://schemas.microsoft.com/office/drawing/2014/main" id="{D3C7D602-8B23-4E91-B0D4-83AA2FB50D2A}"/>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98007"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812596"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85748" y="9360103"/>
            <a:ext cx="4612640" cy="73660"/>
          </a:xfrm>
          <a:custGeom>
            <a:avLst/>
            <a:gdLst/>
            <a:ahLst/>
            <a:cxnLst/>
            <a:rect l="l" t="t" r="r" b="b"/>
            <a:pathLst>
              <a:path w="4612640" h="73659">
                <a:moveTo>
                  <a:pt x="0" y="73152"/>
                </a:moveTo>
                <a:lnTo>
                  <a:pt x="4612258" y="73152"/>
                </a:lnTo>
                <a:lnTo>
                  <a:pt x="461225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88150"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71109"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44260"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1080312" y="1007919"/>
            <a:ext cx="2196288" cy="553998"/>
          </a:xfrm>
          <a:prstGeom prst="rect">
            <a:avLst/>
          </a:prstGeom>
        </p:spPr>
        <p:txBody>
          <a:bodyPr vert="horz" wrap="square" lIns="0" tIns="0" rIns="0" bIns="0" rtlCol="0">
            <a:spAutoFit/>
          </a:bodyPr>
          <a:lstStyle/>
          <a:p>
            <a:pPr marL="12700" rtl="0"/>
            <a:r>
              <a:rPr lang="es" sz="1800" u="sng" spc="-5">
                <a:solidFill>
                  <a:srgbClr val="243355"/>
                </a:solidFill>
                <a:latin typeface="Arial"/>
                <a:cs typeface="Arial"/>
              </a:rPr>
              <a:t>Apoyo estudiantil y familiar</a:t>
            </a:r>
            <a:endParaRPr lang="en-US" sz="1800" u="sng" dirty="0">
              <a:latin typeface="Arial"/>
              <a:cs typeface="Arial"/>
            </a:endParaRPr>
          </a:p>
        </p:txBody>
      </p:sp>
      <p:sp>
        <p:nvSpPr>
          <p:cNvPr id="12" name="object 12"/>
          <p:cNvSpPr txBox="1"/>
          <p:nvPr/>
        </p:nvSpPr>
        <p:spPr>
          <a:xfrm>
            <a:off x="1080312" y="1676400"/>
            <a:ext cx="2589355" cy="5156283"/>
          </a:xfrm>
          <a:prstGeom prst="rect">
            <a:avLst/>
          </a:prstGeom>
        </p:spPr>
        <p:txBody>
          <a:bodyPr vert="horz" wrap="square" lIns="0" tIns="0" rIns="0" bIns="0" rtlCol="0">
            <a:spAutoFit/>
          </a:bodyPr>
          <a:lstStyle/>
          <a:p>
            <a:pPr marL="12700" marR="481330" rtl="0"/>
            <a:r>
              <a:rPr lang="es" sz="1800" dirty="0">
                <a:solidFill>
                  <a:srgbClr val="243355"/>
                </a:solidFill>
                <a:latin typeface="Arial" panose="020B0604020202020204" pitchFamily="34" charset="0"/>
                <a:cs typeface="Arial" panose="020B0604020202020204" pitchFamily="34" charset="0"/>
              </a:rPr>
              <a:t>Servicios de salud y comportamiento</a:t>
            </a:r>
            <a:endParaRPr sz="1800" dirty="0">
              <a:latin typeface="Arial" panose="020B0604020202020204" pitchFamily="34" charset="0"/>
              <a:cs typeface="Arial" panose="020B0604020202020204" pitchFamily="34" charset="0"/>
            </a:endParaRPr>
          </a:p>
          <a:p>
            <a:pPr marL="12700" marR="66675" rtl="0">
              <a:spcBef>
                <a:spcPts val="60"/>
              </a:spcBef>
            </a:pPr>
            <a:r>
              <a:rPr lang="es" sz="1000" dirty="0">
                <a:latin typeface="Arial" panose="020B0604020202020204" pitchFamily="34" charset="0"/>
                <a:cs typeface="Arial" panose="020B0604020202020204" pitchFamily="34" charset="0"/>
              </a:rPr>
              <a:t>Nos hemos asociado con Legacy School Based Health Clinics para abordar las necesidades de salud y comportamiento de nuestros estudiantes.</a:t>
            </a:r>
          </a:p>
          <a:p>
            <a:pPr marL="12700" marR="38100" rtl="0">
              <a:spcBef>
                <a:spcPts val="800"/>
              </a:spcBef>
            </a:pPr>
            <a:r>
              <a:rPr lang="es" sz="1000" dirty="0">
                <a:latin typeface="Arial" panose="020B0604020202020204" pitchFamily="34" charset="0"/>
                <a:cs typeface="Arial" panose="020B0604020202020204" pitchFamily="34" charset="0"/>
              </a:rPr>
              <a:t>Si necesita apoyo adicional, hable con un consejero capacitado para obtener apoyo con respecto a su ansiedad o estrés en SAMHSA Disaster Distress.</a:t>
            </a:r>
          </a:p>
          <a:p>
            <a:pPr marL="12700" marR="6350" rtl="0">
              <a:spcBef>
                <a:spcPts val="815"/>
              </a:spcBef>
            </a:pPr>
            <a:r>
              <a:rPr lang="es" sz="1000" dirty="0">
                <a:latin typeface="Arial" panose="020B0604020202020204" pitchFamily="34" charset="0"/>
                <a:cs typeface="Arial" panose="020B0604020202020204" pitchFamily="34" charset="0"/>
              </a:rPr>
              <a:t>Línea de ayuda al 1-800-985-5990 o enviando un mensaje de texto con "TalkWithUS" al 66746.</a:t>
            </a:r>
          </a:p>
          <a:p>
            <a:pPr marL="12700" marR="393065" rtl="0">
              <a:spcBef>
                <a:spcPts val="805"/>
              </a:spcBef>
            </a:pPr>
            <a:r>
              <a:rPr sz="1000" dirty="0"/>
              <a:t>Para </a:t>
            </a:r>
            <a:r>
              <a:rPr sz="1000" dirty="0" err="1"/>
              <a:t>obtener</a:t>
            </a:r>
            <a:r>
              <a:rPr sz="1000" dirty="0"/>
              <a:t> </a:t>
            </a:r>
            <a:r>
              <a:rPr sz="1000" dirty="0" err="1"/>
              <a:t>más</a:t>
            </a:r>
            <a:r>
              <a:rPr sz="1000" dirty="0"/>
              <a:t> </a:t>
            </a:r>
            <a:r>
              <a:rPr sz="1000" dirty="0" err="1"/>
              <a:t>información</a:t>
            </a:r>
            <a:r>
              <a:rPr sz="1000" dirty="0"/>
              <a:t>, </a:t>
            </a:r>
            <a:r>
              <a:rPr sz="1000" dirty="0" err="1"/>
              <a:t>visite</a:t>
            </a:r>
            <a:r>
              <a:rPr sz="1000" dirty="0"/>
              <a:t> </a:t>
            </a:r>
            <a:r>
              <a:rPr sz="1000" dirty="0" err="1"/>
              <a:t>el</a:t>
            </a:r>
            <a:r>
              <a:rPr sz="1000" dirty="0"/>
              <a:t> </a:t>
            </a:r>
            <a:r>
              <a:rPr lang="es" sz="1000" u="sng" dirty="0">
                <a:solidFill>
                  <a:srgbClr val="9353C3"/>
                </a:solidFill>
                <a:latin typeface="Arial" panose="020B0604020202020204" pitchFamily="34" charset="0"/>
                <a:cs typeface="Arial" panose="020B0604020202020204" pitchFamily="34" charset="0"/>
                <a:hlinkClick r:id="rId2"/>
              </a:rPr>
              <a:t>sitio web de Legacy Community Health</a:t>
            </a:r>
            <a:r>
              <a:rPr sz="1000" dirty="0"/>
              <a:t>.</a:t>
            </a:r>
            <a:endParaRPr sz="1000" dirty="0">
              <a:latin typeface="Arial" panose="020B0604020202020204" pitchFamily="34" charset="0"/>
              <a:cs typeface="Arial" panose="020B0604020202020204" pitchFamily="34" charset="0"/>
            </a:endParaRPr>
          </a:p>
          <a:p>
            <a:pPr marL="12700" rtl="0">
              <a:spcBef>
                <a:spcPts val="795"/>
              </a:spcBef>
            </a:pPr>
            <a:r>
              <a:rPr lang="es" sz="1600" spc="-10" dirty="0">
                <a:solidFill>
                  <a:srgbClr val="374B80"/>
                </a:solidFill>
                <a:latin typeface="Arial" panose="020B0604020202020204" pitchFamily="34" charset="0"/>
                <a:cs typeface="Arial" panose="020B0604020202020204" pitchFamily="34" charset="0"/>
              </a:rPr>
              <a:t>Formulario de asistencia del estudiante</a:t>
            </a:r>
            <a:endParaRPr sz="1600" dirty="0">
              <a:latin typeface="Arial" panose="020B0604020202020204" pitchFamily="34" charset="0"/>
              <a:cs typeface="Arial" panose="020B0604020202020204" pitchFamily="34" charset="0"/>
            </a:endParaRPr>
          </a:p>
          <a:p>
            <a:pPr marL="12700" marR="184785" rtl="0">
              <a:spcBef>
                <a:spcPts val="35"/>
              </a:spcBef>
            </a:pPr>
            <a:r>
              <a:rPr lang="es" sz="1000" spc="-5" dirty="0">
                <a:latin typeface="Arial" panose="020B0604020202020204" pitchFamily="34" charset="0"/>
                <a:cs typeface="Arial" panose="020B0604020202020204" pitchFamily="34" charset="0"/>
              </a:rPr>
              <a:t>Sabemos que puede tener algunas necesidades que surjan como padre/madre, tutor o estudiante</a:t>
            </a:r>
            <a:r>
              <a:rPr lang="es" sz="1000" dirty="0">
                <a:latin typeface="Arial" panose="020B0604020202020204" pitchFamily="34" charset="0"/>
                <a:cs typeface="Arial" panose="020B0604020202020204" pitchFamily="34" charset="0"/>
              </a:rPr>
              <a:t>. Puede recibir ayuda directa enviando un Formulario de asistencia del estudiante (Student Assistance Form, SAF). </a:t>
            </a:r>
            <a:br>
              <a:rPr lang="es" sz="1000" dirty="0">
                <a:latin typeface="Arial" panose="020B0604020202020204" pitchFamily="34" charset="0"/>
                <a:cs typeface="Arial" panose="020B0604020202020204" pitchFamily="34" charset="0"/>
              </a:rPr>
            </a:br>
            <a:r>
              <a:rPr lang="es" sz="1000" dirty="0">
                <a:latin typeface="Arial" panose="020B0604020202020204" pitchFamily="34" charset="0"/>
                <a:cs typeface="Arial" panose="020B0604020202020204" pitchFamily="34" charset="0"/>
              </a:rPr>
              <a:t>Un consejero del campus hará un seguimiento con usted para determinar la mejor manera de satisfacer sus necesidades.</a:t>
            </a:r>
            <a:endParaRPr sz="1000" dirty="0">
              <a:latin typeface="Arial" panose="020B0604020202020204" pitchFamily="34" charset="0"/>
              <a:cs typeface="Arial" panose="020B0604020202020204" pitchFamily="34" charset="0"/>
            </a:endParaRPr>
          </a:p>
        </p:txBody>
      </p:sp>
      <p:sp>
        <p:nvSpPr>
          <p:cNvPr id="14" name="object 14"/>
          <p:cNvSpPr txBox="1"/>
          <p:nvPr/>
        </p:nvSpPr>
        <p:spPr>
          <a:xfrm>
            <a:off x="1080312" y="6855023"/>
            <a:ext cx="2348688" cy="307777"/>
          </a:xfrm>
          <a:prstGeom prst="rect">
            <a:avLst/>
          </a:prstGeom>
        </p:spPr>
        <p:txBody>
          <a:bodyPr vert="horz" wrap="square" lIns="0" tIns="0" rIns="0" bIns="0" rtlCol="0">
            <a:spAutoFit/>
          </a:bodyPr>
          <a:lstStyle/>
          <a:p>
            <a:pPr marL="12700" rtl="0"/>
            <a:r>
              <a:rPr lang="es" sz="1000" dirty="0">
                <a:latin typeface="Arial" panose="020B0604020202020204" pitchFamily="34" charset="0"/>
                <a:cs typeface="Arial" panose="020B0604020202020204" pitchFamily="34" charset="0"/>
              </a:rPr>
              <a:t>Para acceder al formulario, haga clic </a:t>
            </a:r>
            <a:r>
              <a:rPr lang="es" sz="1000" dirty="0">
                <a:latin typeface="Arial" panose="020B0604020202020204" pitchFamily="34" charset="0"/>
                <a:cs typeface="Arial" panose="020B0604020202020204" pitchFamily="34" charset="0"/>
                <a:hlinkClick r:id="rId3"/>
              </a:rPr>
              <a:t>aquí</a:t>
            </a:r>
            <a:r>
              <a:rPr lang="es" sz="1000" dirty="0">
                <a:latin typeface="Arial" panose="020B0604020202020204" pitchFamily="34" charset="0"/>
                <a:cs typeface="Arial" panose="020B0604020202020204" pitchFamily="34" charset="0"/>
              </a:rPr>
              <a:t>.</a:t>
            </a:r>
          </a:p>
        </p:txBody>
      </p:sp>
      <p:sp>
        <p:nvSpPr>
          <p:cNvPr id="15" name="object 15"/>
          <p:cNvSpPr txBox="1"/>
          <p:nvPr/>
        </p:nvSpPr>
        <p:spPr>
          <a:xfrm>
            <a:off x="1080312" y="7327374"/>
            <a:ext cx="2487930" cy="1892826"/>
          </a:xfrm>
          <a:prstGeom prst="rect">
            <a:avLst/>
          </a:prstGeom>
        </p:spPr>
        <p:txBody>
          <a:bodyPr vert="horz" wrap="square" lIns="0" tIns="0" rIns="0" bIns="0" rtlCol="0">
            <a:spAutoFit/>
          </a:bodyPr>
          <a:lstStyle/>
          <a:p>
            <a:pPr marL="12700" marR="6350">
              <a:spcBef>
                <a:spcPts val="15"/>
              </a:spcBef>
            </a:pPr>
            <a:r>
              <a:rPr lang="es-ES" sz="1600" spc="-10" dirty="0">
                <a:solidFill>
                  <a:srgbClr val="374B80"/>
                </a:solidFill>
                <a:latin typeface="Arial" panose="020B0604020202020204" pitchFamily="34" charset="0"/>
                <a:cs typeface="Arial" panose="020B0604020202020204" pitchFamily="34" charset="0"/>
              </a:rPr>
              <a:t>Internet asequible para familias elegibles</a:t>
            </a:r>
          </a:p>
          <a:p>
            <a:pPr marL="12700" marR="6350" rtl="0">
              <a:spcBef>
                <a:spcPts val="15"/>
              </a:spcBef>
            </a:pPr>
            <a:r>
              <a:rPr lang="es" sz="1000" dirty="0">
                <a:latin typeface="Arial"/>
                <a:cs typeface="Arial"/>
              </a:rPr>
              <a:t>YES Prep se ha asociado con EveryoneOn para proporcionar a las familias las mejores ofertas de computadora y servicios de Internet a bajo costo durante estos tiempos difíciles. Haga clic en el enlace a continuación e introduzca su código postal para encontrar servicios de Internet y computadoras de bajo costo en su área.</a:t>
            </a:r>
          </a:p>
          <a:p>
            <a:pPr marL="12700" marR="6350" rtl="0">
              <a:spcBef>
                <a:spcPts val="15"/>
              </a:spcBef>
            </a:pPr>
            <a:endParaRPr sz="1100" dirty="0">
              <a:latin typeface="Arial" panose="020B0604020202020204" pitchFamily="34" charset="0"/>
              <a:cs typeface="Arial" panose="020B0604020202020204" pitchFamily="34" charset="0"/>
            </a:endParaRPr>
          </a:p>
        </p:txBody>
      </p:sp>
      <p:sp>
        <p:nvSpPr>
          <p:cNvPr id="17" name="object 17"/>
          <p:cNvSpPr txBox="1"/>
          <p:nvPr/>
        </p:nvSpPr>
        <p:spPr>
          <a:xfrm>
            <a:off x="4114800" y="1419630"/>
            <a:ext cx="2785416" cy="153888"/>
          </a:xfrm>
          <a:prstGeom prst="rect">
            <a:avLst/>
          </a:prstGeom>
        </p:spPr>
        <p:txBody>
          <a:bodyPr vert="horz" wrap="square" lIns="0" tIns="0" rIns="0" bIns="0" rtlCol="0">
            <a:spAutoFit/>
          </a:bodyPr>
          <a:lstStyle/>
          <a:p>
            <a:pPr marL="12700" rtl="0"/>
            <a:r>
              <a:rPr lang="es" sz="1000" dirty="0">
                <a:latin typeface="Arial"/>
                <a:cs typeface="Arial"/>
              </a:rPr>
              <a:t>Haga clic </a:t>
            </a:r>
            <a:r>
              <a:rPr lang="es" sz="1000" u="sng" dirty="0">
                <a:solidFill>
                  <a:srgbClr val="9353C3"/>
                </a:solidFill>
                <a:latin typeface="Arial"/>
                <a:cs typeface="Arial"/>
                <a:hlinkClick r:id="rId4"/>
              </a:rPr>
              <a:t>aquí</a:t>
            </a:r>
            <a:r>
              <a:rPr lang="es" sz="1000" dirty="0">
                <a:latin typeface="Arial"/>
                <a:cs typeface="Arial"/>
              </a:rPr>
              <a:t> para obtener más detalles.</a:t>
            </a:r>
          </a:p>
        </p:txBody>
      </p:sp>
      <p:sp>
        <p:nvSpPr>
          <p:cNvPr id="18" name="object 18"/>
          <p:cNvSpPr txBox="1"/>
          <p:nvPr/>
        </p:nvSpPr>
        <p:spPr>
          <a:xfrm>
            <a:off x="4102734" y="4419600"/>
            <a:ext cx="2785416" cy="2464777"/>
          </a:xfrm>
          <a:prstGeom prst="rect">
            <a:avLst/>
          </a:prstGeom>
        </p:spPr>
        <p:txBody>
          <a:bodyPr vert="horz" wrap="square" lIns="0" tIns="0" rIns="0" bIns="0" rtlCol="0">
            <a:spAutoFit/>
          </a:bodyPr>
          <a:lstStyle/>
          <a:p>
            <a:pPr marL="12700" rtl="0"/>
            <a:r>
              <a:rPr sz="1600" spc="-10" dirty="0" err="1">
                <a:solidFill>
                  <a:srgbClr val="374B80"/>
                </a:solidFill>
                <a:latin typeface="Arial" panose="020B0604020202020204" pitchFamily="34" charset="0"/>
                <a:cs typeface="Arial" panose="020B0604020202020204" pitchFamily="34" charset="0"/>
              </a:rPr>
              <a:t>Salud</a:t>
            </a:r>
            <a:r>
              <a:rPr sz="1600" spc="-10" dirty="0">
                <a:solidFill>
                  <a:srgbClr val="374B80"/>
                </a:solidFill>
                <a:latin typeface="Arial" panose="020B0604020202020204" pitchFamily="34" charset="0"/>
                <a:cs typeface="Arial" panose="020B0604020202020204" pitchFamily="34" charset="0"/>
              </a:rPr>
              <a:t> </a:t>
            </a:r>
            <a:r>
              <a:rPr sz="1600" spc="-10" dirty="0" err="1">
                <a:solidFill>
                  <a:srgbClr val="374B80"/>
                </a:solidFill>
                <a:latin typeface="Arial" panose="020B0604020202020204" pitchFamily="34" charset="0"/>
                <a:cs typeface="Arial" panose="020B0604020202020204" pitchFamily="34" charset="0"/>
              </a:rPr>
              <a:t>física</a:t>
            </a:r>
            <a:endParaRPr sz="1600" spc="-10" dirty="0">
              <a:solidFill>
                <a:srgbClr val="374B80"/>
              </a:solidFill>
              <a:latin typeface="Arial" panose="020B0604020202020204" pitchFamily="34" charset="0"/>
              <a:cs typeface="Arial" panose="020B0604020202020204" pitchFamily="34" charset="0"/>
            </a:endParaRPr>
          </a:p>
          <a:p>
            <a:pPr marL="21590" marR="6350" rtl="0">
              <a:spcBef>
                <a:spcPts val="470"/>
              </a:spcBef>
            </a:pPr>
            <a:r>
              <a:rPr lang="es" sz="1000" dirty="0">
                <a:latin typeface="Arial"/>
                <a:cs typeface="Arial"/>
              </a:rPr>
              <a:t>El COVID-19 ha subrayado la importancia de la salud, el estado y la actividad física.</a:t>
            </a:r>
            <a:r>
              <a:rPr lang="es" sz="1000" spc="10" dirty="0">
                <a:latin typeface="Arial"/>
                <a:cs typeface="Arial"/>
              </a:rPr>
              <a:t> </a:t>
            </a:r>
            <a:r>
              <a:rPr lang="es" sz="1000" dirty="0">
                <a:latin typeface="Arial"/>
                <a:cs typeface="Arial"/>
              </a:rPr>
              <a:t>Además de resultar divertido para los niños, la actividad física regular tiene muchos beneficios para la salud, entre ellos, el fortalecimiento de los huesos, la disminución de la presión sanguínea, la reducción del estrés y la ansiedad, el aumento de la autoestima y la ayuda con el control de peso. De acuerdo con los Centros para el Control y la Prevención de Enfermedades, los niños de entre 3 y 5 años deben estar activos a lo largo del día.</a:t>
            </a:r>
            <a:r>
              <a:rPr lang="es" sz="1000" spc="10" dirty="0">
                <a:latin typeface="Arial"/>
                <a:cs typeface="Arial"/>
              </a:rPr>
              <a:t> </a:t>
            </a:r>
            <a:r>
              <a:rPr lang="es" sz="1000" dirty="0">
                <a:latin typeface="Arial"/>
                <a:cs typeface="Arial"/>
              </a:rPr>
              <a:t>Los niños y adolescentes de entre 6 y 17 años deben estar físicamente activos al menos 60 minutos cada día.</a:t>
            </a:r>
          </a:p>
        </p:txBody>
      </p:sp>
      <p:sp>
        <p:nvSpPr>
          <p:cNvPr id="19" name="object 19"/>
          <p:cNvSpPr txBox="1"/>
          <p:nvPr/>
        </p:nvSpPr>
        <p:spPr>
          <a:xfrm>
            <a:off x="4102734" y="7086600"/>
            <a:ext cx="2859076" cy="307777"/>
          </a:xfrm>
          <a:prstGeom prst="rect">
            <a:avLst/>
          </a:prstGeom>
        </p:spPr>
        <p:txBody>
          <a:bodyPr vert="horz" wrap="square" lIns="0" tIns="0" rIns="0" bIns="0" rtlCol="0">
            <a:spAutoFit/>
          </a:bodyPr>
          <a:lstStyle/>
          <a:p>
            <a:pPr marL="12700" marR="6350" indent="8890" rtl="0"/>
            <a:r>
              <a:rPr sz="1000" dirty="0">
                <a:latin typeface="Arial" panose="020B0604020202020204" pitchFamily="34" charset="0"/>
                <a:cs typeface="Arial" panose="020B0604020202020204" pitchFamily="34" charset="0"/>
              </a:rPr>
              <a:t>Para </a:t>
            </a:r>
            <a:r>
              <a:rPr sz="1000" dirty="0" err="1">
                <a:latin typeface="Arial" panose="020B0604020202020204" pitchFamily="34" charset="0"/>
                <a:cs typeface="Arial" panose="020B0604020202020204" pitchFamily="34" charset="0"/>
              </a:rPr>
              <a:t>obtener</a:t>
            </a:r>
            <a:r>
              <a:rPr sz="1000" dirty="0">
                <a:latin typeface="Arial" panose="020B0604020202020204" pitchFamily="34" charset="0"/>
                <a:cs typeface="Arial" panose="020B0604020202020204" pitchFamily="34" charset="0"/>
              </a:rPr>
              <a:t> </a:t>
            </a:r>
            <a:r>
              <a:rPr sz="1000" dirty="0" err="1">
                <a:latin typeface="Arial" panose="020B0604020202020204" pitchFamily="34" charset="0"/>
                <a:cs typeface="Arial" panose="020B0604020202020204" pitchFamily="34" charset="0"/>
              </a:rPr>
              <a:t>más</a:t>
            </a:r>
            <a:r>
              <a:rPr sz="1000" dirty="0">
                <a:latin typeface="Arial" panose="020B0604020202020204" pitchFamily="34" charset="0"/>
                <a:cs typeface="Arial" panose="020B0604020202020204" pitchFamily="34" charset="0"/>
              </a:rPr>
              <a:t> </a:t>
            </a:r>
            <a:r>
              <a:rPr sz="1000" dirty="0" err="1">
                <a:latin typeface="Arial" panose="020B0604020202020204" pitchFamily="34" charset="0"/>
                <a:cs typeface="Arial" panose="020B0604020202020204" pitchFamily="34" charset="0"/>
              </a:rPr>
              <a:t>información</a:t>
            </a:r>
            <a:r>
              <a:rPr sz="1000" dirty="0">
                <a:latin typeface="Arial" panose="020B0604020202020204" pitchFamily="34" charset="0"/>
                <a:cs typeface="Arial" panose="020B0604020202020204" pitchFamily="34" charset="0"/>
              </a:rPr>
              <a:t>, </a:t>
            </a:r>
            <a:r>
              <a:rPr sz="1000" dirty="0" err="1">
                <a:latin typeface="Arial" panose="020B0604020202020204" pitchFamily="34" charset="0"/>
                <a:cs typeface="Arial" panose="020B0604020202020204" pitchFamily="34" charset="0"/>
              </a:rPr>
              <a:t>visite</a:t>
            </a:r>
            <a:r>
              <a:rPr sz="1000" dirty="0">
                <a:latin typeface="Arial" panose="020B0604020202020204" pitchFamily="34" charset="0"/>
                <a:cs typeface="Arial" panose="020B0604020202020204" pitchFamily="34" charset="0"/>
              </a:rPr>
              <a:t> </a:t>
            </a:r>
            <a:r>
              <a:rPr lang="es" sz="1000" u="sng" spc="-10" dirty="0">
                <a:solidFill>
                  <a:srgbClr val="9353C3"/>
                </a:solidFill>
                <a:latin typeface="Arial" panose="020B0604020202020204" pitchFamily="34" charset="0"/>
                <a:cs typeface="Arial" panose="020B0604020202020204" pitchFamily="34" charset="0"/>
                <a:hlinkClick r:id="rId5"/>
              </a:rPr>
              <a:t>CDC.gov/PhysicalActivity/Basics/Children</a:t>
            </a:r>
            <a:endParaRPr sz="1000" dirty="0">
              <a:latin typeface="Arial" panose="020B0604020202020204" pitchFamily="34" charset="0"/>
              <a:cs typeface="Arial" panose="020B0604020202020204" pitchFamily="34" charset="0"/>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14</a:t>
            </a:fld>
            <a:endParaRPr sz="900">
              <a:latin typeface="Calibri"/>
              <a:cs typeface="Calibri"/>
            </a:endParaRPr>
          </a:p>
        </p:txBody>
      </p:sp>
      <p:grpSp>
        <p:nvGrpSpPr>
          <p:cNvPr id="23" name="Group 22">
            <a:extLst>
              <a:ext uri="{FF2B5EF4-FFF2-40B4-BE49-F238E27FC236}">
                <a16:creationId xmlns:a16="http://schemas.microsoft.com/office/drawing/2014/main" id="{432D2BAC-36BE-4DC5-B662-509135A4093F}"/>
              </a:ext>
            </a:extLst>
          </p:cNvPr>
          <p:cNvGrpSpPr/>
          <p:nvPr/>
        </p:nvGrpSpPr>
        <p:grpSpPr>
          <a:xfrm>
            <a:off x="851518" y="9491990"/>
            <a:ext cx="4406282" cy="261610"/>
            <a:chOff x="-5029200" y="8077200"/>
            <a:chExt cx="4406282" cy="261610"/>
          </a:xfrm>
        </p:grpSpPr>
        <p:sp>
          <p:nvSpPr>
            <p:cNvPr id="24" name="TextBox 23">
              <a:extLst>
                <a:ext uri="{FF2B5EF4-FFF2-40B4-BE49-F238E27FC236}">
                  <a16:creationId xmlns:a16="http://schemas.microsoft.com/office/drawing/2014/main" id="{61CA5FA0-119F-4A03-995F-FB534E8A0E63}"/>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25" name="Arrow: Chevron 24">
              <a:extLst>
                <a:ext uri="{FF2B5EF4-FFF2-40B4-BE49-F238E27FC236}">
                  <a16:creationId xmlns:a16="http://schemas.microsoft.com/office/drawing/2014/main" id="{621E7CFF-0776-4EEC-A6C2-79B7F7562A14}"/>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
        <p:nvSpPr>
          <p:cNvPr id="8" name="object 21">
            <a:extLst>
              <a:ext uri="{FF2B5EF4-FFF2-40B4-BE49-F238E27FC236}">
                <a16:creationId xmlns:a16="http://schemas.microsoft.com/office/drawing/2014/main" id="{DD84F10C-1739-1A9F-F88E-83A1C805EF87}"/>
              </a:ext>
            </a:extLst>
          </p:cNvPr>
          <p:cNvSpPr/>
          <p:nvPr/>
        </p:nvSpPr>
        <p:spPr>
          <a:xfrm>
            <a:off x="4114800" y="1752600"/>
            <a:ext cx="2565400" cy="2324734"/>
          </a:xfrm>
          <a:prstGeom prst="rect">
            <a:avLst/>
          </a:prstGeom>
          <a:blipFill>
            <a:blip r:embed="rId6" cstate="print"/>
            <a:stretch>
              <a:fillRect/>
            </a:stretch>
          </a:blipFill>
        </p:spPr>
        <p:txBody>
          <a:bodyPr wrap="square" lIns="0" tIns="0" rIns="0" bIns="0" rtlCol="0">
            <a:spAutoFit/>
          </a:bodyPr>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98007"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812596" y="93601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85748" y="9360103"/>
            <a:ext cx="4612640" cy="73660"/>
          </a:xfrm>
          <a:custGeom>
            <a:avLst/>
            <a:gdLst/>
            <a:ahLst/>
            <a:cxnLst/>
            <a:rect l="l" t="t" r="r" b="b"/>
            <a:pathLst>
              <a:path w="4612640" h="73659">
                <a:moveTo>
                  <a:pt x="0" y="73152"/>
                </a:moveTo>
                <a:lnTo>
                  <a:pt x="4612258" y="73152"/>
                </a:lnTo>
                <a:lnTo>
                  <a:pt x="461225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888150" y="93601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571109" y="93601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644260" y="93601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1080312" y="935481"/>
            <a:ext cx="5833568" cy="1198085"/>
          </a:xfrm>
          <a:prstGeom prst="rect">
            <a:avLst/>
          </a:prstGeom>
        </p:spPr>
        <p:txBody>
          <a:bodyPr vert="horz" wrap="square" lIns="0" tIns="0" rIns="0" bIns="0" rtlCol="0">
            <a:spAutoFit/>
          </a:bodyPr>
          <a:lstStyle/>
          <a:p>
            <a:pPr marL="12700" rtl="0">
              <a:lnSpc>
                <a:spcPts val="1905"/>
              </a:lnSpc>
            </a:pPr>
            <a:r>
              <a:rPr lang="es" sz="1600" dirty="0">
                <a:solidFill>
                  <a:srgbClr val="374B80"/>
                </a:solidFill>
                <a:latin typeface="Arial"/>
                <a:cs typeface="Arial"/>
              </a:rPr>
              <a:t>Línea de ayuda 211</a:t>
            </a:r>
            <a:endParaRPr sz="1600" dirty="0">
              <a:latin typeface="Arial"/>
              <a:cs typeface="Arial"/>
            </a:endParaRPr>
          </a:p>
          <a:p>
            <a:pPr marL="12700" marR="13970" rtl="0">
              <a:lnSpc>
                <a:spcPct val="95900"/>
              </a:lnSpc>
              <a:spcBef>
                <a:spcPts val="40"/>
              </a:spcBef>
            </a:pPr>
            <a:r>
              <a:rPr lang="es" sz="1000" dirty="0">
                <a:latin typeface="Arial"/>
                <a:cs typeface="Arial"/>
              </a:rPr>
              <a:t>Como siempre, la Línea de ayuda 211 Texas/United Way proporciona información sobre los recursos de la comunidad y conecta a las personas con la asistencia para obtener necesidades básicas y otros servicios sociales, cuya demanda probablemente aumente.</a:t>
            </a:r>
          </a:p>
          <a:p>
            <a:pPr marL="12700" rtl="0">
              <a:lnSpc>
                <a:spcPts val="1270"/>
              </a:lnSpc>
            </a:pPr>
            <a:r>
              <a:rPr lang="es" sz="1000" dirty="0">
                <a:latin typeface="Arial"/>
                <a:cs typeface="Arial"/>
              </a:rPr>
              <a:t>También puede buscar en la base de datos en línea del 211 </a:t>
            </a:r>
            <a:r>
              <a:rPr lang="es" sz="1000" u="sng" dirty="0">
                <a:solidFill>
                  <a:srgbClr val="9353C3"/>
                </a:solidFill>
                <a:latin typeface="Arial"/>
                <a:cs typeface="Arial"/>
                <a:hlinkClick r:id="rId2"/>
              </a:rPr>
              <a:t>aquí</a:t>
            </a:r>
            <a:r>
              <a:rPr lang="es" sz="1000" dirty="0">
                <a:latin typeface="Arial"/>
                <a:cs typeface="Arial"/>
              </a:rPr>
              <a:t>.</a:t>
            </a:r>
          </a:p>
          <a:p>
            <a:pPr rtl="0">
              <a:lnSpc>
                <a:spcPts val="1200"/>
              </a:lnSpc>
              <a:spcBef>
                <a:spcPts val="84"/>
              </a:spcBef>
            </a:pPr>
            <a:endParaRPr sz="1000" dirty="0"/>
          </a:p>
          <a:p>
            <a:pPr marL="12700" marR="6350" rtl="0">
              <a:lnSpc>
                <a:spcPts val="1270"/>
              </a:lnSpc>
            </a:pPr>
            <a:r>
              <a:rPr lang="es" sz="1000" dirty="0">
                <a:latin typeface="Arial"/>
                <a:cs typeface="Arial"/>
              </a:rPr>
              <a:t>211 no es el número para llamar por emergencias o si alguien sospecha de tener COVID-19.</a:t>
            </a:r>
          </a:p>
        </p:txBody>
      </p:sp>
      <p:sp>
        <p:nvSpPr>
          <p:cNvPr id="10" name="object 10"/>
          <p:cNvSpPr txBox="1"/>
          <p:nvPr/>
        </p:nvSpPr>
        <p:spPr>
          <a:xfrm>
            <a:off x="2057781" y="2514600"/>
            <a:ext cx="3586479" cy="1179810"/>
          </a:xfrm>
          <a:prstGeom prst="rect">
            <a:avLst/>
          </a:prstGeom>
        </p:spPr>
        <p:txBody>
          <a:bodyPr vert="horz" wrap="square" lIns="0" tIns="0" rIns="0" bIns="0" rtlCol="0">
            <a:spAutoFit/>
          </a:bodyPr>
          <a:lstStyle/>
          <a:p>
            <a:pPr marL="12700" marR="6350" algn="ctr" rtl="0">
              <a:lnSpc>
                <a:spcPct val="100000"/>
              </a:lnSpc>
            </a:pPr>
            <a:r>
              <a:rPr lang="es" sz="1050" dirty="0">
                <a:solidFill>
                  <a:srgbClr val="56575B"/>
                </a:solidFill>
                <a:latin typeface="Arial" panose="020B0604020202020204" pitchFamily="34" charset="0"/>
                <a:cs typeface="Arial" panose="020B0604020202020204" pitchFamily="34" charset="0"/>
              </a:rPr>
              <a:t>Si tiene preguntas o necesita información adicional, contacte con su campus directamente.</a:t>
            </a:r>
            <a:endParaRPr sz="1050" dirty="0">
              <a:latin typeface="Arial" panose="020B0604020202020204" pitchFamily="34" charset="0"/>
              <a:cs typeface="Arial" panose="020B0604020202020204" pitchFamily="34" charset="0"/>
            </a:endParaRPr>
          </a:p>
          <a:p>
            <a:pPr rtl="0">
              <a:lnSpc>
                <a:spcPts val="600"/>
              </a:lnSpc>
              <a:spcBef>
                <a:spcPts val="43"/>
              </a:spcBef>
            </a:pPr>
            <a:endParaRPr sz="1050" dirty="0">
              <a:latin typeface="Arial" panose="020B0604020202020204" pitchFamily="34" charset="0"/>
              <a:cs typeface="Arial" panose="020B0604020202020204" pitchFamily="34" charset="0"/>
            </a:endParaRPr>
          </a:p>
          <a:p>
            <a:pPr rtl="0">
              <a:lnSpc>
                <a:spcPts val="1100"/>
              </a:lnSpc>
            </a:pPr>
            <a:endParaRPr sz="1050" dirty="0">
              <a:latin typeface="Arial" panose="020B0604020202020204" pitchFamily="34" charset="0"/>
              <a:cs typeface="Arial" panose="020B0604020202020204" pitchFamily="34" charset="0"/>
            </a:endParaRPr>
          </a:p>
          <a:p>
            <a:pPr marR="635" algn="ctr" rtl="0">
              <a:lnSpc>
                <a:spcPct val="100000"/>
              </a:lnSpc>
            </a:pPr>
            <a:r>
              <a:rPr lang="es" sz="1050" dirty="0">
                <a:solidFill>
                  <a:srgbClr val="56575B"/>
                </a:solidFill>
                <a:latin typeface="Arial" panose="020B0604020202020204" pitchFamily="34" charset="0"/>
                <a:cs typeface="Arial" panose="020B0604020202020204" pitchFamily="34" charset="0"/>
              </a:rPr>
              <a:t>Para obtener información general, envíe un correo electrónico a</a:t>
            </a:r>
            <a:endParaRPr sz="1050" dirty="0">
              <a:latin typeface="Arial" panose="020B0604020202020204" pitchFamily="34" charset="0"/>
              <a:cs typeface="Arial" panose="020B0604020202020204" pitchFamily="34" charset="0"/>
            </a:endParaRPr>
          </a:p>
          <a:p>
            <a:pPr marL="62865" algn="ctr" rtl="0">
              <a:lnSpc>
                <a:spcPct val="100000"/>
              </a:lnSpc>
              <a:spcBef>
                <a:spcPts val="900"/>
              </a:spcBef>
            </a:pPr>
            <a:r>
              <a:rPr lang="es" sz="1050" b="1" u="heavy" dirty="0">
                <a:solidFill>
                  <a:srgbClr val="2D2C2C"/>
                </a:solidFill>
                <a:latin typeface="Arial" panose="020B0604020202020204" pitchFamily="34" charset="0"/>
                <a:cs typeface="Arial" panose="020B0604020202020204" pitchFamily="34" charset="0"/>
                <a:hlinkClick r:id="rId3"/>
              </a:rPr>
              <a:t>receptionist@yesprep.org</a:t>
            </a:r>
            <a:r>
              <a:rPr lang="es" sz="1050" b="1" dirty="0">
                <a:solidFill>
                  <a:srgbClr val="2D2C2C"/>
                </a:solidFill>
                <a:latin typeface="Arial" panose="020B0604020202020204" pitchFamily="34" charset="0"/>
                <a:cs typeface="Arial" panose="020B0604020202020204" pitchFamily="34" charset="0"/>
              </a:rPr>
              <a:t> </a:t>
            </a:r>
            <a:r>
              <a:rPr lang="es" sz="1050" dirty="0">
                <a:solidFill>
                  <a:srgbClr val="56575B"/>
                </a:solidFill>
                <a:latin typeface="Arial" panose="020B0604020202020204" pitchFamily="34" charset="0"/>
                <a:cs typeface="Arial" panose="020B0604020202020204" pitchFamily="34" charset="0"/>
              </a:rPr>
              <a:t>o llame al </a:t>
            </a:r>
            <a:r>
              <a:rPr lang="es" sz="1050" b="1" dirty="0">
                <a:solidFill>
                  <a:srgbClr val="79A0B6"/>
                </a:solidFill>
                <a:latin typeface="Arial" panose="020B0604020202020204" pitchFamily="34" charset="0"/>
                <a:cs typeface="Arial" panose="020B0604020202020204" pitchFamily="34" charset="0"/>
              </a:rPr>
              <a:t>713-967-9000</a:t>
            </a:r>
            <a:endParaRPr sz="1050" dirty="0">
              <a:latin typeface="Arial" panose="020B0604020202020204" pitchFamily="34" charset="0"/>
              <a:cs typeface="Arial" panose="020B0604020202020204" pitchFamily="34" charset="0"/>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15</a:t>
            </a:fld>
            <a:endParaRPr sz="900">
              <a:latin typeface="Calibri"/>
              <a:cs typeface="Calibri"/>
            </a:endParaRPr>
          </a:p>
        </p:txBody>
      </p:sp>
      <p:grpSp>
        <p:nvGrpSpPr>
          <p:cNvPr id="13" name="Group 12">
            <a:extLst>
              <a:ext uri="{FF2B5EF4-FFF2-40B4-BE49-F238E27FC236}">
                <a16:creationId xmlns:a16="http://schemas.microsoft.com/office/drawing/2014/main" id="{4B6CFFC5-8571-4274-B937-52AE6396B641}"/>
              </a:ext>
            </a:extLst>
          </p:cNvPr>
          <p:cNvGrpSpPr/>
          <p:nvPr/>
        </p:nvGrpSpPr>
        <p:grpSpPr>
          <a:xfrm>
            <a:off x="851518" y="9491990"/>
            <a:ext cx="4406282" cy="261610"/>
            <a:chOff x="-5029200" y="8077200"/>
            <a:chExt cx="4406282" cy="261610"/>
          </a:xfrm>
        </p:grpSpPr>
        <p:sp>
          <p:nvSpPr>
            <p:cNvPr id="14" name="TextBox 13">
              <a:extLst>
                <a:ext uri="{FF2B5EF4-FFF2-40B4-BE49-F238E27FC236}">
                  <a16:creationId xmlns:a16="http://schemas.microsoft.com/office/drawing/2014/main" id="{55E04B4B-7921-46E1-BE76-80B39501228F}"/>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5" name="Arrow: Chevron 14">
              <a:extLst>
                <a:ext uri="{FF2B5EF4-FFF2-40B4-BE49-F238E27FC236}">
                  <a16:creationId xmlns:a16="http://schemas.microsoft.com/office/drawing/2014/main" id="{CC4DD4BE-A077-4B2B-BB6A-69439E5CC26C}"/>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2</a:t>
            </a:fld>
            <a:endParaRPr sz="900">
              <a:latin typeface="Calibri"/>
              <a:cs typeface="Calibri"/>
            </a:endParaRPr>
          </a:p>
        </p:txBody>
      </p:sp>
      <p:grpSp>
        <p:nvGrpSpPr>
          <p:cNvPr id="11" name="Group 10">
            <a:extLst>
              <a:ext uri="{FF2B5EF4-FFF2-40B4-BE49-F238E27FC236}">
                <a16:creationId xmlns:a16="http://schemas.microsoft.com/office/drawing/2014/main" id="{212F2CBC-0D9C-4C44-B066-2559872ACE01}"/>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5CECF2F7-5F5B-4FEB-9AD5-7DAD0E319F20}"/>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3" name="Arrow: Chevron 12">
              <a:extLst>
                <a:ext uri="{FF2B5EF4-FFF2-40B4-BE49-F238E27FC236}">
                  <a16:creationId xmlns:a16="http://schemas.microsoft.com/office/drawing/2014/main" id="{41B4A60D-792A-4958-8427-4C96718820D7}"/>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pic>
        <p:nvPicPr>
          <p:cNvPr id="18" name="Picture 17">
            <a:extLst>
              <a:ext uri="{FF2B5EF4-FFF2-40B4-BE49-F238E27FC236}">
                <a16:creationId xmlns:a16="http://schemas.microsoft.com/office/drawing/2014/main" id="{253E4771-6059-C0D6-7C7A-97EF78BC15F9}"/>
              </a:ext>
            </a:extLst>
          </p:cNvPr>
          <p:cNvPicPr>
            <a:picLocks noChangeAspect="1"/>
          </p:cNvPicPr>
          <p:nvPr/>
        </p:nvPicPr>
        <p:blipFill>
          <a:blip r:embed="rId2"/>
          <a:stretch>
            <a:fillRect/>
          </a:stretch>
        </p:blipFill>
        <p:spPr>
          <a:xfrm>
            <a:off x="551180" y="838200"/>
            <a:ext cx="6611620" cy="75241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596900" y="1140714"/>
            <a:ext cx="6168390" cy="7748275"/>
          </a:xfrm>
          <a:prstGeom prst="rect">
            <a:avLst/>
          </a:prstGeom>
        </p:spPr>
        <p:txBody>
          <a:bodyPr vert="horz" wrap="square" lIns="0" tIns="0" rIns="0" bIns="0" rtlCol="0">
            <a:spAutoFit/>
          </a:bodyPr>
          <a:lstStyle/>
          <a:p>
            <a:pPr marL="12700" rtl="0">
              <a:lnSpc>
                <a:spcPct val="100000"/>
              </a:lnSpc>
              <a:tabLst>
                <a:tab pos="5951538" algn="l"/>
              </a:tabLst>
            </a:pPr>
            <a:r>
              <a:rPr lang="es" sz="1100" dirty="0">
                <a:latin typeface="Arial" panose="020B0604020202020204" pitchFamily="34" charset="0"/>
                <a:cs typeface="Arial" panose="020B0604020202020204" pitchFamily="34" charset="0"/>
              </a:rPr>
              <a:t>I</a:t>
            </a:r>
            <a:r>
              <a:rPr lang="es" sz="1100" spc="-10" dirty="0">
                <a:latin typeface="Arial" panose="020B0604020202020204" pitchFamily="34" charset="0"/>
                <a:cs typeface="Arial" panose="020B0604020202020204" pitchFamily="34" charset="0"/>
              </a:rPr>
              <a:t>N</a:t>
            </a:r>
            <a:r>
              <a:rPr lang="es" sz="1100" spc="5" dirty="0">
                <a:latin typeface="Arial" panose="020B0604020202020204" pitchFamily="34" charset="0"/>
                <a:cs typeface="Arial" panose="020B0604020202020204" pitchFamily="34" charset="0"/>
              </a:rPr>
              <a:t>T</a:t>
            </a:r>
            <a:r>
              <a:rPr lang="es" sz="1100" spc="-20" dirty="0">
                <a:latin typeface="Arial" panose="020B0604020202020204" pitchFamily="34" charset="0"/>
                <a:cs typeface="Arial" panose="020B0604020202020204" pitchFamily="34" charset="0"/>
              </a:rPr>
              <a:t>R</a:t>
            </a:r>
            <a:r>
              <a:rPr lang="es" sz="1100" dirty="0">
                <a:latin typeface="Arial" panose="020B0604020202020204" pitchFamily="34" charset="0"/>
                <a:cs typeface="Arial" panose="020B0604020202020204" pitchFamily="34" charset="0"/>
              </a:rPr>
              <a:t>O</a:t>
            </a:r>
            <a:r>
              <a:rPr lang="es" sz="1100" spc="-10" dirty="0">
                <a:latin typeface="Arial" panose="020B0604020202020204" pitchFamily="34" charset="0"/>
                <a:cs typeface="Arial" panose="020B0604020202020204" pitchFamily="34" charset="0"/>
              </a:rPr>
              <a:t>DUC</a:t>
            </a:r>
            <a:r>
              <a:rPr lang="es" sz="1100" dirty="0">
                <a:latin typeface="Arial" panose="020B0604020202020204" pitchFamily="34" charset="0"/>
                <a:cs typeface="Arial" panose="020B0604020202020204" pitchFamily="34" charset="0"/>
              </a:rPr>
              <a:t>CI</a:t>
            </a:r>
            <a:r>
              <a:rPr lang="es" sz="1100" spc="5" dirty="0">
                <a:latin typeface="Arial" panose="020B0604020202020204" pitchFamily="34" charset="0"/>
                <a:cs typeface="Arial" panose="020B0604020202020204" pitchFamily="34" charset="0"/>
              </a:rPr>
              <a:t>Ó</a:t>
            </a:r>
            <a:r>
              <a:rPr lang="es" sz="1100" dirty="0">
                <a:latin typeface="Arial" panose="020B0604020202020204" pitchFamily="34" charset="0"/>
                <a:cs typeface="Arial" panose="020B0604020202020204" pitchFamily="34" charset="0"/>
              </a:rPr>
              <a:t>N</a:t>
            </a:r>
            <a:r>
              <a:rPr lang="es" sz="1100" u="dotted" spc="-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5</a:t>
            </a:r>
          </a:p>
          <a:p>
            <a:pPr marL="12700" rtl="0">
              <a:lnSpc>
                <a:spcPct val="100000"/>
              </a:lnSpc>
              <a:spcBef>
                <a:spcPts val="935"/>
              </a:spcBef>
              <a:tabLst>
                <a:tab pos="5951538" algn="l"/>
              </a:tabLst>
            </a:pPr>
            <a:r>
              <a:rPr lang="es" sz="1100" dirty="0">
                <a:latin typeface="Arial" panose="020B0604020202020204" pitchFamily="34" charset="0"/>
                <a:cs typeface="Arial" panose="020B0604020202020204" pitchFamily="34" charset="0"/>
              </a:rPr>
              <a:t>Aprendizaje presencial seguro</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45"/>
              </a:spcBef>
              <a:tabLst>
                <a:tab pos="5951538" algn="l"/>
              </a:tabLst>
            </a:pPr>
            <a:r>
              <a:rPr lang="es" sz="1100" dirty="0">
                <a:latin typeface="Arial" panose="020B0604020202020204" pitchFamily="34" charset="0"/>
                <a:cs typeface="Arial" panose="020B0604020202020204" pitchFamily="34" charset="0"/>
              </a:rPr>
              <a:t>Mascarillas</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Distanciamiento social</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spc="-5" dirty="0">
                <a:latin typeface="Arial" panose="020B0604020202020204" pitchFamily="34" charset="0"/>
                <a:cs typeface="Arial" panose="020B0604020202020204" pitchFamily="34" charset="0"/>
              </a:rPr>
              <a:t>Autosupervisión</a:t>
            </a:r>
            <a:r>
              <a:rPr lang="es" sz="1100" u="dotted" spc="-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Saneamiento y desinfección </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90"/>
              </a:spcBef>
              <a:tabLst>
                <a:tab pos="5951538" algn="l"/>
              </a:tabLst>
            </a:pPr>
            <a:r>
              <a:rPr lang="es" sz="1100" spc="-10" dirty="0">
                <a:latin typeface="Arial" panose="020B0604020202020204" pitchFamily="34" charset="0"/>
                <a:cs typeface="Arial" panose="020B0604020202020204" pitchFamily="34" charset="0"/>
              </a:rPr>
              <a:t>Higiene</a:t>
            </a:r>
            <a:r>
              <a:rPr lang="es" sz="1100" u="dotted" spc="-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Vacunaciones contra el COVID-19</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PRUEBAS DE COVID-19</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Pautas de COVID-19</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Fomento de la prevención</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6</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Prevención en el campus</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951538" algn="l"/>
              </a:tabLst>
            </a:pPr>
            <a:r>
              <a:rPr lang="es" sz="1100" spc="45" dirty="0">
                <a:latin typeface="Arial" panose="020B0604020202020204" pitchFamily="34" charset="0"/>
                <a:cs typeface="Arial" panose="020B0604020202020204" pitchFamily="34" charset="0"/>
              </a:rPr>
              <a:t>Notificar a YES Prep</a:t>
            </a:r>
            <a:r>
              <a:rPr lang="es" sz="1100" u="dotted" spc="4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Casos confirmados y cuarentena</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90"/>
              </a:spcBef>
              <a:tabLst>
                <a:tab pos="5951538" algn="l"/>
              </a:tabLst>
            </a:pPr>
            <a:r>
              <a:rPr lang="es" sz="1100" dirty="0">
                <a:latin typeface="Arial" panose="020B0604020202020204" pitchFamily="34" charset="0"/>
                <a:cs typeface="Arial" panose="020B0604020202020204" pitchFamily="34" charset="0"/>
              </a:rPr>
              <a:t>Recibir notificación</a:t>
            </a:r>
            <a:r>
              <a:rPr lang="es" sz="1100" u="dotted"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7</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Uniformes y código de vestimenta de los estudiantes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Servicio de bus escolar</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spc="-5" dirty="0">
                <a:latin typeface="Arial" panose="020B0604020202020204" pitchFamily="34" charset="0"/>
                <a:cs typeface="Arial" panose="020B0604020202020204" pitchFamily="34" charset="0"/>
              </a:rPr>
              <a:t>Comidas de los estudiantes</a:t>
            </a:r>
            <a:r>
              <a:rPr lang="es" sz="1100" u="dotted" spc="-5"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Actividades deportivas, UIL y extraescolares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Deporte: viajes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Deporte: eventos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Visitas universitarias patrocinadas por YES Prep</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90"/>
              </a:spcBef>
              <a:tabLst>
                <a:tab pos="5951538" algn="l"/>
              </a:tabLst>
            </a:pPr>
            <a:r>
              <a:rPr lang="es" sz="1100" dirty="0">
                <a:latin typeface="Arial" panose="020B0604020202020204" pitchFamily="34" charset="0"/>
                <a:cs typeface="Arial" panose="020B0604020202020204" pitchFamily="34" charset="0"/>
              </a:rPr>
              <a:t>Visitas universitarias patrocinadas por la universidad</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Reuniones de pequeños grupos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a:p>
            <a:pPr marL="291465" rtl="0">
              <a:lnSpc>
                <a:spcPct val="100000"/>
              </a:lnSpc>
              <a:spcBef>
                <a:spcPts val="1080"/>
              </a:spcBef>
              <a:tabLst>
                <a:tab pos="5951538" algn="l"/>
              </a:tabLst>
            </a:pPr>
            <a:r>
              <a:rPr lang="es" sz="1100" dirty="0">
                <a:latin typeface="Arial" panose="020B0604020202020204" pitchFamily="34" charset="0"/>
                <a:cs typeface="Arial" panose="020B0604020202020204" pitchFamily="34" charset="0"/>
              </a:rPr>
              <a:t>Reuniones de grandes grupos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8</a:t>
            </a: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3</a:t>
            </a:fld>
            <a:endParaRPr sz="900">
              <a:latin typeface="Calibri"/>
              <a:cs typeface="Calibri"/>
            </a:endParaRPr>
          </a:p>
        </p:txBody>
      </p:sp>
      <p:grpSp>
        <p:nvGrpSpPr>
          <p:cNvPr id="11" name="Group 10">
            <a:extLst>
              <a:ext uri="{FF2B5EF4-FFF2-40B4-BE49-F238E27FC236}">
                <a16:creationId xmlns:a16="http://schemas.microsoft.com/office/drawing/2014/main" id="{1C6E0801-5B24-4711-B17A-6C83161278B0}"/>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64E46CA6-5444-4812-8350-1152F93F2D38}"/>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3" name="Arrow: Chevron 12">
              <a:extLst>
                <a:ext uri="{FF2B5EF4-FFF2-40B4-BE49-F238E27FC236}">
                  <a16:creationId xmlns:a16="http://schemas.microsoft.com/office/drawing/2014/main" id="{89EE0172-1975-4067-AC88-EECE3EEC4CE5}"/>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93740"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3" name="object 3"/>
          <p:cNvSpPr/>
          <p:nvPr/>
        </p:nvSpPr>
        <p:spPr>
          <a:xfrm>
            <a:off x="609600" y="8902903"/>
            <a:ext cx="73660" cy="73660"/>
          </a:xfrm>
          <a:custGeom>
            <a:avLst/>
            <a:gdLst/>
            <a:ahLst/>
            <a:cxnLst/>
            <a:rect l="l" t="t" r="r" b="b"/>
            <a:pathLst>
              <a:path w="73659"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682751" y="8902903"/>
            <a:ext cx="4611370" cy="73660"/>
          </a:xfrm>
          <a:custGeom>
            <a:avLst/>
            <a:gdLst/>
            <a:ahLst/>
            <a:cxnLst/>
            <a:rect l="l" t="t" r="r" b="b"/>
            <a:pathLst>
              <a:path w="4611370" h="73659">
                <a:moveTo>
                  <a:pt x="0" y="73152"/>
                </a:moveTo>
                <a:lnTo>
                  <a:pt x="4610989" y="73152"/>
                </a:lnTo>
                <a:lnTo>
                  <a:pt x="461098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6683933"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5366892"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440045"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596900" y="514095"/>
            <a:ext cx="6168390" cy="5822107"/>
          </a:xfrm>
          <a:prstGeom prst="rect">
            <a:avLst/>
          </a:prstGeom>
        </p:spPr>
        <p:txBody>
          <a:bodyPr vert="horz" wrap="square" lIns="0" tIns="0" rIns="0" bIns="0" rtlCol="0">
            <a:spAutoFit/>
          </a:bodyPr>
          <a:lstStyle/>
          <a:p>
            <a:pPr marL="291465" rtl="0">
              <a:lnSpc>
                <a:spcPct val="100000"/>
              </a:lnSpc>
              <a:tabLst>
                <a:tab pos="5721350" algn="l"/>
              </a:tabLst>
            </a:pPr>
            <a:r>
              <a:rPr lang="es" sz="1100" dirty="0">
                <a:latin typeface="Arial" panose="020B0604020202020204" pitchFamily="34" charset="0"/>
                <a:cs typeface="Arial" panose="020B0604020202020204" pitchFamily="34" charset="0"/>
              </a:rPr>
              <a:t>Viajes del personal patrocinados por YES Prep</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Eventos de los sábados de excelencia docente</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95"/>
              </a:spcBef>
              <a:tabLst>
                <a:tab pos="5721350" algn="l"/>
              </a:tabLst>
            </a:pPr>
            <a:r>
              <a:rPr lang="es" sz="1100" dirty="0">
                <a:latin typeface="Arial" panose="020B0604020202020204" pitchFamily="34" charset="0"/>
                <a:cs typeface="Arial" panose="020B0604020202020204" pitchFamily="34" charset="0"/>
              </a:rPr>
              <a:t>Visitas familiares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Visitas externas a YES Prep</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Excursiones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Plan del curso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9</a:t>
            </a:r>
          </a:p>
          <a:p>
            <a:pPr marL="12700" rtl="0">
              <a:lnSpc>
                <a:spcPct val="100000"/>
              </a:lnSpc>
              <a:spcBef>
                <a:spcPts val="960"/>
              </a:spcBef>
              <a:tabLst>
                <a:tab pos="5721350" algn="l"/>
              </a:tabLst>
            </a:pPr>
            <a:r>
              <a:rPr lang="es" sz="1100" dirty="0">
                <a:latin typeface="Arial" panose="020B0604020202020204" pitchFamily="34" charset="0"/>
                <a:cs typeface="Arial" panose="020B0604020202020204" pitchFamily="34" charset="0"/>
              </a:rPr>
              <a:t>Cronograma 2022-2023</a:t>
            </a:r>
            <a:r>
              <a:rPr lang="es" sz="1100" u="dotted" dirty="0">
                <a:latin typeface="Arial" panose="020B0604020202020204" pitchFamily="34" charset="0"/>
                <a:cs typeface="Arial" panose="020B0604020202020204" pitchFamily="34" charset="0"/>
              </a:rPr>
              <a:t>	</a:t>
            </a:r>
            <a:r>
              <a:rPr lang="es" sz="1100" spc="-1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10</a:t>
            </a:r>
          </a:p>
          <a:p>
            <a:pPr marL="12700" rtl="0">
              <a:lnSpc>
                <a:spcPct val="100000"/>
              </a:lnSpc>
              <a:spcBef>
                <a:spcPts val="935"/>
              </a:spcBef>
              <a:tabLst>
                <a:tab pos="5721350" algn="l"/>
              </a:tabLst>
            </a:pPr>
            <a:r>
              <a:rPr lang="es" sz="1100" dirty="0">
                <a:latin typeface="Arial" panose="020B0604020202020204" pitchFamily="34" charset="0"/>
                <a:cs typeface="Arial" panose="020B0604020202020204" pitchFamily="34" charset="0"/>
              </a:rPr>
              <a:t>Aprendizaje y trabajo presencial seguro </a:t>
            </a:r>
            <a:r>
              <a:rPr lang="es" sz="1100" u="dotted" dirty="0">
                <a:latin typeface="Arial" panose="020B0604020202020204" pitchFamily="34" charset="0"/>
                <a:cs typeface="Arial" panose="020B0604020202020204" pitchFamily="34" charset="0"/>
              </a:rPr>
              <a:t>	</a:t>
            </a:r>
            <a:r>
              <a:rPr lang="es" sz="1100" spc="-11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45"/>
              </a:spcBef>
              <a:tabLst>
                <a:tab pos="5721350" algn="l"/>
              </a:tabLst>
            </a:pPr>
            <a:r>
              <a:rPr lang="es" sz="1100" dirty="0">
                <a:latin typeface="Arial" panose="020B0604020202020204" pitchFamily="34" charset="0"/>
                <a:cs typeface="Arial" panose="020B0604020202020204" pitchFamily="34" charset="0"/>
              </a:rPr>
              <a:t>Estrategias de prevención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Evaluación y bienestar del personal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Mascarillas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Casos positivos de COVID-19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11</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Rastreo de contactos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12</a:t>
            </a:r>
          </a:p>
          <a:p>
            <a:pPr marL="12700" rtl="0">
              <a:lnSpc>
                <a:spcPct val="100000"/>
              </a:lnSpc>
              <a:spcBef>
                <a:spcPts val="969"/>
              </a:spcBef>
              <a:tabLst>
                <a:tab pos="5721350" algn="l"/>
              </a:tabLst>
            </a:pPr>
            <a:r>
              <a:rPr lang="es" sz="1100" dirty="0">
                <a:latin typeface="Arial" panose="020B0604020202020204" pitchFamily="34" charset="0"/>
                <a:cs typeface="Arial" panose="020B0604020202020204" pitchFamily="34" charset="0"/>
              </a:rPr>
              <a:t>Apoyo estudiantil y familiar </a:t>
            </a:r>
            <a:r>
              <a:rPr lang="es" sz="1100" u="dotted" dirty="0">
                <a:latin typeface="Arial" panose="020B0604020202020204" pitchFamily="34" charset="0"/>
                <a:cs typeface="Arial" panose="020B0604020202020204" pitchFamily="34" charset="0"/>
              </a:rPr>
              <a:t>	</a:t>
            </a:r>
            <a:r>
              <a:rPr lang="es" sz="1100" spc="-10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12700" rtl="0">
              <a:lnSpc>
                <a:spcPct val="100000"/>
              </a:lnSpc>
              <a:spcBef>
                <a:spcPts val="925"/>
              </a:spcBef>
              <a:tabLst>
                <a:tab pos="5721350" algn="l"/>
              </a:tabLst>
            </a:pPr>
            <a:r>
              <a:rPr lang="es" sz="1100" dirty="0">
                <a:latin typeface="Arial" panose="020B0604020202020204" pitchFamily="34" charset="0"/>
                <a:cs typeface="Arial" panose="020B0604020202020204" pitchFamily="34" charset="0"/>
              </a:rPr>
              <a:t>Servicios de salud y comportamiento </a:t>
            </a:r>
            <a:r>
              <a:rPr lang="es" sz="1100" u="dotted" dirty="0">
                <a:latin typeface="Arial" panose="020B0604020202020204" pitchFamily="34" charset="0"/>
                <a:cs typeface="Arial" panose="020B0604020202020204" pitchFamily="34" charset="0"/>
              </a:rPr>
              <a:t>	</a:t>
            </a:r>
            <a:r>
              <a:rPr lang="es" sz="1100" spc="-105"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40"/>
              </a:spcBef>
              <a:tabLst>
                <a:tab pos="5721350" algn="l"/>
              </a:tabLst>
            </a:pPr>
            <a:r>
              <a:rPr lang="es" sz="1100" dirty="0">
                <a:latin typeface="Arial" panose="020B0604020202020204" pitchFamily="34" charset="0"/>
                <a:cs typeface="Arial" panose="020B0604020202020204" pitchFamily="34" charset="0"/>
              </a:rPr>
              <a:t>Asistencia alimentaria </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95"/>
              </a:spcBef>
              <a:tabLst>
                <a:tab pos="5721350" algn="l"/>
              </a:tabLst>
            </a:pPr>
            <a:r>
              <a:rPr lang="es" sz="1100" dirty="0">
                <a:latin typeface="Arial" panose="020B0604020202020204" pitchFamily="34" charset="0"/>
                <a:cs typeface="Arial" panose="020B0604020202020204" pitchFamily="34" charset="0"/>
              </a:rPr>
              <a:t>Internet asequible para familias elegibles</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Salud física</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14</a:t>
            </a:r>
          </a:p>
          <a:p>
            <a:pPr marL="291465" rtl="0">
              <a:lnSpc>
                <a:spcPct val="100000"/>
              </a:lnSpc>
              <a:spcBef>
                <a:spcPts val="1080"/>
              </a:spcBef>
              <a:tabLst>
                <a:tab pos="5721350" algn="l"/>
              </a:tabLst>
            </a:pPr>
            <a:r>
              <a:rPr lang="es" sz="1100" dirty="0">
                <a:latin typeface="Arial" panose="020B0604020202020204" pitchFamily="34" charset="0"/>
                <a:cs typeface="Arial" panose="020B0604020202020204" pitchFamily="34" charset="0"/>
              </a:rPr>
              <a:t>Línea de ayuda 211</a:t>
            </a:r>
            <a:r>
              <a:rPr lang="es" sz="1100" u="dotted" dirty="0">
                <a:latin typeface="Arial" panose="020B0604020202020204" pitchFamily="34" charset="0"/>
                <a:cs typeface="Arial" panose="020B0604020202020204" pitchFamily="34" charset="0"/>
              </a:rPr>
              <a:t>	</a:t>
            </a:r>
            <a:r>
              <a:rPr lang="es" sz="1100" spc="-120" dirty="0">
                <a:latin typeface="Arial" panose="020B0604020202020204" pitchFamily="34" charset="0"/>
                <a:cs typeface="Arial" panose="020B0604020202020204" pitchFamily="34" charset="0"/>
              </a:rPr>
              <a:t> </a:t>
            </a:r>
            <a:r>
              <a:rPr lang="es" sz="1100" dirty="0">
                <a:latin typeface="Arial" panose="020B0604020202020204" pitchFamily="34" charset="0"/>
                <a:cs typeface="Arial" panose="020B0604020202020204" pitchFamily="34" charset="0"/>
              </a:rPr>
              <a:t>15</a:t>
            </a:r>
          </a:p>
        </p:txBody>
      </p:sp>
      <p:sp>
        <p:nvSpPr>
          <p:cNvPr id="10" name="object 10"/>
          <p:cNvSpPr txBox="1"/>
          <p:nvPr/>
        </p:nvSpPr>
        <p:spPr>
          <a:xfrm>
            <a:off x="6600697"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4</a:t>
            </a:fld>
            <a:endParaRPr sz="900">
              <a:latin typeface="Calibri"/>
              <a:cs typeface="Calibri"/>
            </a:endParaRPr>
          </a:p>
        </p:txBody>
      </p:sp>
      <p:grpSp>
        <p:nvGrpSpPr>
          <p:cNvPr id="11" name="Group 10">
            <a:extLst>
              <a:ext uri="{FF2B5EF4-FFF2-40B4-BE49-F238E27FC236}">
                <a16:creationId xmlns:a16="http://schemas.microsoft.com/office/drawing/2014/main" id="{90A447F6-5EC7-44F9-9742-493082704317}"/>
              </a:ext>
            </a:extLst>
          </p:cNvPr>
          <p:cNvGrpSpPr/>
          <p:nvPr/>
        </p:nvGrpSpPr>
        <p:grpSpPr>
          <a:xfrm>
            <a:off x="695630" y="9075437"/>
            <a:ext cx="4406282" cy="261610"/>
            <a:chOff x="-5029200" y="8077200"/>
            <a:chExt cx="4406282" cy="261610"/>
          </a:xfrm>
        </p:grpSpPr>
        <p:sp>
          <p:nvSpPr>
            <p:cNvPr id="12" name="TextBox 11">
              <a:extLst>
                <a:ext uri="{FF2B5EF4-FFF2-40B4-BE49-F238E27FC236}">
                  <a16:creationId xmlns:a16="http://schemas.microsoft.com/office/drawing/2014/main" id="{51959BDF-BC5D-4921-A2E8-B4B5498A8B3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13" name="Arrow: Chevron 12">
              <a:extLst>
                <a:ext uri="{FF2B5EF4-FFF2-40B4-BE49-F238E27FC236}">
                  <a16:creationId xmlns:a16="http://schemas.microsoft.com/office/drawing/2014/main" id="{50F9927D-AC66-4A2F-BE31-982D55115D30}"/>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p:nvPr/>
        </p:nvSpPr>
        <p:spPr>
          <a:xfrm>
            <a:off x="3213735" y="1969770"/>
            <a:ext cx="4558665" cy="4617593"/>
          </a:xfrm>
          <a:prstGeom prst="rect">
            <a:avLst/>
          </a:prstGeom>
          <a:blipFill>
            <a:blip r:embed="rId2" cstate="print"/>
            <a:stretch>
              <a:fillRect/>
            </a:stretch>
          </a:blipFill>
        </p:spPr>
        <p:txBody>
          <a:bodyPr wrap="square" lIns="0" tIns="0" rIns="0" bIns="0" rtlCol="0">
            <a:spAutoFit/>
          </a:bodyPr>
          <a:lstStyle/>
          <a:p>
            <a:pPr rtl="0"/>
            <a:endParaRPr/>
          </a:p>
        </p:txBody>
      </p:sp>
      <p:sp>
        <p:nvSpPr>
          <p:cNvPr id="11" name="object 11"/>
          <p:cNvSpPr txBox="1"/>
          <p:nvPr/>
        </p:nvSpPr>
        <p:spPr>
          <a:xfrm>
            <a:off x="342391" y="757428"/>
            <a:ext cx="3019299" cy="5791137"/>
          </a:xfrm>
          <a:prstGeom prst="rect">
            <a:avLst/>
          </a:prstGeom>
        </p:spPr>
        <p:txBody>
          <a:bodyPr vert="horz" wrap="square" lIns="0" tIns="0" rIns="0" bIns="0" rtlCol="0">
            <a:spAutoFit/>
          </a:bodyPr>
          <a:lstStyle/>
          <a:p>
            <a:pPr marL="12700" rtl="0">
              <a:lnSpc>
                <a:spcPct val="100000"/>
              </a:lnSpc>
            </a:pPr>
            <a:r>
              <a:rPr lang="es" sz="1800" dirty="0">
                <a:solidFill>
                  <a:srgbClr val="243355"/>
                </a:solidFill>
                <a:latin typeface="Arial"/>
                <a:cs typeface="Arial"/>
              </a:rPr>
              <a:t>INTRODUCCIÓN</a:t>
            </a:r>
            <a:endParaRPr sz="1800" dirty="0">
              <a:latin typeface="Arial"/>
              <a:cs typeface="Arial"/>
            </a:endParaRPr>
          </a:p>
          <a:p>
            <a:pPr marL="12700" marR="115570" rtl="0">
              <a:lnSpc>
                <a:spcPct val="105000"/>
              </a:lnSpc>
              <a:spcBef>
                <a:spcPts val="105"/>
              </a:spcBef>
            </a:pPr>
            <a:r>
              <a:rPr lang="es" sz="1000" dirty="0">
                <a:latin typeface="Arial"/>
                <a:cs typeface="Arial"/>
              </a:rPr>
              <a:t>Gracias por su apoyo y asociación a medida que continuamos con nuestro compromiso de priorizar la seguridad mientras trabajamos sin descanso para proporcionar educación de la más alta calidad a los estudiantes. En este año reinventamos toda la experiencia escolar para nuestros estudiantes, desde la seguridad hasta los logros de los estudiantes y la comunidad escolar.</a:t>
            </a:r>
          </a:p>
          <a:p>
            <a:pPr marL="12700" marR="106045" rtl="0">
              <a:lnSpc>
                <a:spcPct val="103299"/>
              </a:lnSpc>
              <a:spcBef>
                <a:spcPts val="795"/>
              </a:spcBef>
            </a:pPr>
            <a:r>
              <a:rPr lang="es" sz="1000" dirty="0">
                <a:latin typeface="Arial"/>
                <a:cs typeface="Arial"/>
              </a:rPr>
              <a:t>Mientras planeamos el regreso a la escuela en YES Prep, reconocemos que este seguirá siendo un año poco común, pero seguimos comprometidos con apoyar el aprendizaje de su estudiante, así como su seguridad.</a:t>
            </a:r>
          </a:p>
          <a:p>
            <a:pPr marL="12700" marR="67310" rtl="0">
              <a:lnSpc>
                <a:spcPct val="103400"/>
              </a:lnSpc>
              <a:spcBef>
                <a:spcPts val="810"/>
              </a:spcBef>
            </a:pPr>
            <a:r>
              <a:rPr lang="es" sz="1000" dirty="0">
                <a:latin typeface="Arial"/>
                <a:cs typeface="Arial"/>
              </a:rPr>
              <a:t>Si bien no es posible eliminar por completo el riesgo de propagación del COVID-19, hay pasos que las familias y las escuelas pueden tomar para reducir de forma significativa los riesgos para los estudiantes, los profesores, el personal y sus familias. A continuación, se describen los procedimientos que nuestras instalaciones llevarán a cabo para prevenir o mitigar la propagación del COVID-19 y para responder si se identifica un caso positivo.</a:t>
            </a:r>
          </a:p>
          <a:p>
            <a:pPr marL="12700" marR="6350" rtl="0">
              <a:lnSpc>
                <a:spcPct val="103600"/>
              </a:lnSpc>
              <a:spcBef>
                <a:spcPts val="790"/>
              </a:spcBef>
            </a:pPr>
            <a:r>
              <a:rPr lang="es" sz="1000" dirty="0">
                <a:latin typeface="Arial"/>
                <a:cs typeface="Arial"/>
              </a:rPr>
              <a:t>YES Prep sigue supervisando los últimos desarrollos y continúa promoviendo enérgicamente las medidas de seguridad y mejorándolas donde podamos.</a:t>
            </a:r>
          </a:p>
          <a:p>
            <a:pPr marL="12700" marR="6350" rtl="0">
              <a:lnSpc>
                <a:spcPct val="103400"/>
              </a:lnSpc>
              <a:spcBef>
                <a:spcPts val="795"/>
              </a:spcBef>
            </a:pPr>
            <a:r>
              <a:rPr lang="es" sz="1000" dirty="0">
                <a:latin typeface="Arial"/>
                <a:cs typeface="Arial"/>
              </a:rPr>
              <a:t>La salud y la seguridad del personal, los estudiantes, las familias y los visitantes es una prioridad principal aquí en YES Prep. Como resultado de la pandemia del COVID-19, YES Prep creó esta guía para proporcionar orientación para el año escolar </a:t>
            </a:r>
            <a:br>
              <a:rPr lang="es" sz="1000" dirty="0">
                <a:latin typeface="Arial"/>
                <a:cs typeface="Arial"/>
              </a:rPr>
            </a:br>
            <a:r>
              <a:rPr lang="es" sz="1000" dirty="0">
                <a:latin typeface="Arial"/>
                <a:cs typeface="Arial"/>
              </a:rPr>
              <a:t>2022-2023 teniendo en cuenta la seguridad.</a:t>
            </a:r>
          </a:p>
        </p:txBody>
      </p:sp>
      <p:sp>
        <p:nvSpPr>
          <p:cNvPr id="12" name="object 12"/>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5</a:t>
            </a:fld>
            <a:endParaRPr sz="900">
              <a:latin typeface="Calibri"/>
              <a:cs typeface="Calibri"/>
            </a:endParaRPr>
          </a:p>
        </p:txBody>
      </p:sp>
      <p:grpSp>
        <p:nvGrpSpPr>
          <p:cNvPr id="13" name="Group 12">
            <a:extLst>
              <a:ext uri="{FF2B5EF4-FFF2-40B4-BE49-F238E27FC236}">
                <a16:creationId xmlns:a16="http://schemas.microsoft.com/office/drawing/2014/main" id="{2EEED7F7-D121-47D5-8CE9-0615455EB0B0}"/>
              </a:ext>
            </a:extLst>
          </p:cNvPr>
          <p:cNvGrpSpPr/>
          <p:nvPr/>
        </p:nvGrpSpPr>
        <p:grpSpPr>
          <a:xfrm>
            <a:off x="838200" y="9075437"/>
            <a:ext cx="4406282" cy="261610"/>
            <a:chOff x="-5029200" y="8077200"/>
            <a:chExt cx="4406282" cy="261610"/>
          </a:xfrm>
        </p:grpSpPr>
        <p:sp>
          <p:nvSpPr>
            <p:cNvPr id="14" name="TextBox 13">
              <a:extLst>
                <a:ext uri="{FF2B5EF4-FFF2-40B4-BE49-F238E27FC236}">
                  <a16:creationId xmlns:a16="http://schemas.microsoft.com/office/drawing/2014/main" id="{59EE43AF-966A-4ABC-8AD8-62CC0B44E8E6}"/>
                </a:ext>
              </a:extLst>
            </p:cNvPr>
            <p:cNvSpPr txBox="1"/>
            <p:nvPr/>
          </p:nvSpPr>
          <p:spPr>
            <a:xfrm>
              <a:off x="-4813897" y="8077200"/>
              <a:ext cx="4190979" cy="261610"/>
            </a:xfrm>
            <a:prstGeom prst="rect">
              <a:avLst/>
            </a:prstGeom>
            <a:noFill/>
          </p:spPr>
          <p:txBody>
            <a:bodyPr wrap="square" rtlCol="0">
              <a:spAutoFit/>
            </a:bodyPr>
            <a:lstStyle/>
            <a:p>
              <a:pPr rtl="0"/>
              <a:r>
                <a:rPr lang="es" sz="1050" dirty="0">
                  <a:latin typeface="Gotham Rounded Book" pitchFamily="50" charset="0"/>
                </a:rPr>
                <a:t>Plan de regreso a clases 2022-2023 de YES Prep</a:t>
              </a:r>
            </a:p>
          </p:txBody>
        </p:sp>
        <p:sp>
          <p:nvSpPr>
            <p:cNvPr id="15" name="Arrow: Chevron 14">
              <a:extLst>
                <a:ext uri="{FF2B5EF4-FFF2-40B4-BE49-F238E27FC236}">
                  <a16:creationId xmlns:a16="http://schemas.microsoft.com/office/drawing/2014/main" id="{9B110AEB-3843-4EEA-9DB1-977CA9775085}"/>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6251"/>
            <a:ext cx="71755" cy="66964"/>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342390" y="609600"/>
            <a:ext cx="3331210" cy="276999"/>
          </a:xfrm>
          <a:prstGeom prst="rect">
            <a:avLst/>
          </a:prstGeom>
        </p:spPr>
        <p:txBody>
          <a:bodyPr vert="horz" wrap="square" lIns="0" tIns="0" rIns="0" bIns="0" rtlCol="0">
            <a:spAutoFit/>
          </a:bodyPr>
          <a:lstStyle/>
          <a:p>
            <a:pPr marL="12700" rtl="0"/>
            <a:r>
              <a:rPr lang="es" sz="1800" u="sng" dirty="0">
                <a:solidFill>
                  <a:srgbClr val="243355"/>
                </a:solidFill>
                <a:latin typeface="Arial"/>
                <a:cs typeface="Arial"/>
              </a:rPr>
              <a:t>Aprendizaje presencial seguro</a:t>
            </a:r>
            <a:endParaRPr sz="1800" u="sng" dirty="0">
              <a:latin typeface="Arial"/>
              <a:cs typeface="Arial"/>
            </a:endParaRPr>
          </a:p>
        </p:txBody>
      </p:sp>
      <p:sp>
        <p:nvSpPr>
          <p:cNvPr id="12" name="object 12"/>
          <p:cNvSpPr txBox="1"/>
          <p:nvPr/>
        </p:nvSpPr>
        <p:spPr>
          <a:xfrm>
            <a:off x="342391" y="1004928"/>
            <a:ext cx="3171190" cy="1323439"/>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Mascarillas</a:t>
            </a:r>
            <a:endParaRPr sz="1600" dirty="0">
              <a:latin typeface="Arial"/>
              <a:cs typeface="Arial"/>
            </a:endParaRPr>
          </a:p>
          <a:p>
            <a:pPr marL="12700" rtl="0"/>
            <a:r>
              <a:rPr lang="es" sz="1000" dirty="0">
                <a:latin typeface="Arial"/>
                <a:cs typeface="Arial"/>
              </a:rPr>
              <a:t>Las mascarillas serán opcionales por ley. Animamos al personal y a las familias a que tomen la decisión que mejor satisfaga sus necesidades. El CDC recomienda el uso universal de mascarillas en interiores para todos los maestros, el personal, los estudiantes y los visitantes de las escuelas de preescolar a decimosegundo grado, independientemente del estado de vacunación.</a:t>
            </a:r>
          </a:p>
        </p:txBody>
      </p:sp>
      <p:sp>
        <p:nvSpPr>
          <p:cNvPr id="13" name="object 13"/>
          <p:cNvSpPr txBox="1"/>
          <p:nvPr/>
        </p:nvSpPr>
        <p:spPr>
          <a:xfrm>
            <a:off x="342391" y="2514600"/>
            <a:ext cx="3317875" cy="720710"/>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Distanciamiento social</a:t>
            </a:r>
            <a:endParaRPr sz="1600" dirty="0">
              <a:latin typeface="Arial"/>
              <a:cs typeface="Arial"/>
            </a:endParaRPr>
          </a:p>
          <a:p>
            <a:pPr marL="12700" rtl="0"/>
            <a:r>
              <a:rPr lang="es" sz="1000" dirty="0">
                <a:latin typeface="Arial"/>
                <a:cs typeface="Arial"/>
              </a:rPr>
              <a:t>Todos los estudiantes y el personal tienen indicaciones de mantener distanciamiento social de</a:t>
            </a:r>
            <a:endParaRPr sz="1000" dirty="0">
              <a:latin typeface="Arial"/>
              <a:cs typeface="Arial"/>
            </a:endParaRPr>
          </a:p>
          <a:p>
            <a:pPr marL="12700" rtl="0">
              <a:spcBef>
                <a:spcPts val="50"/>
              </a:spcBef>
            </a:pPr>
            <a:r>
              <a:rPr lang="es" sz="1000" dirty="0">
                <a:latin typeface="Arial"/>
                <a:cs typeface="Arial"/>
              </a:rPr>
              <a:t>al menos tres pies, siempre que sea posible</a:t>
            </a:r>
            <a:r>
              <a:rPr lang="es" sz="1000" dirty="0">
                <a:solidFill>
                  <a:srgbClr val="666666"/>
                </a:solidFill>
                <a:latin typeface="Arial"/>
                <a:cs typeface="Arial"/>
              </a:rPr>
              <a:t>.</a:t>
            </a:r>
            <a:endParaRPr sz="1000" dirty="0">
              <a:latin typeface="Arial"/>
              <a:cs typeface="Arial"/>
            </a:endParaRPr>
          </a:p>
        </p:txBody>
      </p:sp>
      <p:sp>
        <p:nvSpPr>
          <p:cNvPr id="14" name="object 14"/>
          <p:cNvSpPr txBox="1"/>
          <p:nvPr/>
        </p:nvSpPr>
        <p:spPr>
          <a:xfrm>
            <a:off x="342391" y="3422196"/>
            <a:ext cx="3139440" cy="731290"/>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Autosupervisión</a:t>
            </a:r>
            <a:endParaRPr sz="1600" dirty="0">
              <a:latin typeface="Arial"/>
              <a:cs typeface="Arial"/>
            </a:endParaRPr>
          </a:p>
          <a:p>
            <a:pPr marL="12700" rtl="0"/>
            <a:r>
              <a:rPr lang="es" sz="1000" dirty="0">
                <a:latin typeface="Arial"/>
                <a:cs typeface="Arial"/>
              </a:rPr>
              <a:t>Se pide a los estudiantes, el personal y los visitantes que supervisen su salud y se queden en casa cuando estén enfermos.</a:t>
            </a:r>
          </a:p>
        </p:txBody>
      </p:sp>
      <p:sp>
        <p:nvSpPr>
          <p:cNvPr id="15" name="object 15"/>
          <p:cNvSpPr txBox="1"/>
          <p:nvPr/>
        </p:nvSpPr>
        <p:spPr>
          <a:xfrm>
            <a:off x="473201" y="4243581"/>
            <a:ext cx="3139440" cy="1428917"/>
          </a:xfrm>
          <a:prstGeom prst="rect">
            <a:avLst/>
          </a:prstGeom>
        </p:spPr>
        <p:txBody>
          <a:bodyPr vert="horz" wrap="square" lIns="0" tIns="0" rIns="0" bIns="0" rtlCol="0">
            <a:spAutoFit/>
          </a:bodyPr>
          <a:lstStyle/>
          <a:p>
            <a:pPr marL="241300" marR="105410" indent="-228600" rtl="0">
              <a:buFont typeface="Symbol"/>
              <a:buChar char=""/>
              <a:tabLst>
                <a:tab pos="241935" algn="l"/>
              </a:tabLst>
            </a:pPr>
            <a:r>
              <a:rPr lang="es" sz="1000" dirty="0">
                <a:latin typeface="Arial"/>
                <a:cs typeface="Arial"/>
              </a:rPr>
              <a:t>Los padres deben supervisar a sus hijos y comprobar su temperatura en casa antes de ir a la escuela y al regresar a casa de la escuela cada día.</a:t>
            </a:r>
            <a:endParaRPr sz="1000" dirty="0">
              <a:latin typeface="Arial"/>
              <a:cs typeface="Arial"/>
            </a:endParaRPr>
          </a:p>
          <a:p>
            <a:pPr marL="241300" marR="6350" indent="-228600" rtl="0">
              <a:spcBef>
                <a:spcPts val="75"/>
              </a:spcBef>
              <a:buFont typeface="Symbol"/>
              <a:buChar char=""/>
              <a:tabLst>
                <a:tab pos="241935" algn="l"/>
              </a:tabLst>
            </a:pPr>
            <a:r>
              <a:rPr lang="es" sz="1000" dirty="0">
                <a:latin typeface="Arial"/>
                <a:cs typeface="Arial"/>
              </a:rPr>
              <a:t>El personal debe seguir supervisando sus propios síntomas y deben quedarse en casa cuando crean tener una enfermedad transmisible. Siga el protocolo de su campus o equipo para solicitar un permiso de ser necesario.</a:t>
            </a:r>
            <a:endParaRPr sz="1000" dirty="0">
              <a:latin typeface="Arial"/>
              <a:cs typeface="Arial"/>
            </a:endParaRPr>
          </a:p>
        </p:txBody>
      </p:sp>
      <p:sp>
        <p:nvSpPr>
          <p:cNvPr id="16" name="object 16"/>
          <p:cNvSpPr txBox="1"/>
          <p:nvPr/>
        </p:nvSpPr>
        <p:spPr>
          <a:xfrm>
            <a:off x="342390" y="5867400"/>
            <a:ext cx="3317875" cy="1433726"/>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Saneamiento y desinfección</a:t>
            </a:r>
            <a:endParaRPr sz="1600" dirty="0">
              <a:latin typeface="Arial"/>
              <a:cs typeface="Arial"/>
            </a:endParaRPr>
          </a:p>
          <a:p>
            <a:pPr marL="12700" rtl="0"/>
            <a:r>
              <a:rPr lang="es" sz="1000" dirty="0">
                <a:latin typeface="Arial"/>
                <a:cs typeface="Arial"/>
              </a:rPr>
              <a:t>Todo los distritos escolares y edificios se seguirán</a:t>
            </a:r>
          </a:p>
          <a:p>
            <a:pPr marL="12700" marR="6350" rtl="0"/>
            <a:r>
              <a:rPr lang="es" sz="1000" dirty="0">
                <a:latin typeface="Arial"/>
                <a:cs typeface="Arial"/>
              </a:rPr>
              <a:t>limpiando, desinfectando y rociando todas las noches con desinfectantes de nivel hospitalario como medida de precaución.</a:t>
            </a:r>
          </a:p>
          <a:p>
            <a:pPr marL="12700" marR="95250" rtl="0">
              <a:spcBef>
                <a:spcPts val="790"/>
              </a:spcBef>
            </a:pPr>
            <a:r>
              <a:rPr lang="es" sz="1000" dirty="0">
                <a:latin typeface="Arial"/>
                <a:cs typeface="Arial"/>
              </a:rPr>
              <a:t>Se</a:t>
            </a:r>
            <a:r>
              <a:rPr lang="es" sz="1050" dirty="0">
                <a:latin typeface="Arial"/>
                <a:cs typeface="Arial"/>
              </a:rPr>
              <a:t> </a:t>
            </a:r>
            <a:r>
              <a:rPr lang="es" sz="1000" dirty="0">
                <a:latin typeface="Arial"/>
                <a:cs typeface="Arial"/>
              </a:rPr>
              <a:t>proporcionará desinfectante de manos y otros suministros de limpieza y desinfección en todas las escuelas, edificios y buses.</a:t>
            </a:r>
          </a:p>
        </p:txBody>
      </p:sp>
      <p:sp>
        <p:nvSpPr>
          <p:cNvPr id="17" name="object 17"/>
          <p:cNvSpPr txBox="1"/>
          <p:nvPr/>
        </p:nvSpPr>
        <p:spPr>
          <a:xfrm>
            <a:off x="342391" y="7445973"/>
            <a:ext cx="3443275" cy="1169551"/>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Higiene</a:t>
            </a:r>
            <a:endParaRPr sz="1600" dirty="0">
              <a:latin typeface="Arial"/>
              <a:cs typeface="Arial"/>
            </a:endParaRPr>
          </a:p>
          <a:p>
            <a:pPr marL="12700" marR="6350"/>
            <a:r>
              <a:rPr lang="es" sz="1000" dirty="0">
                <a:latin typeface="Arial"/>
                <a:cs typeface="Arial"/>
              </a:rPr>
              <a:t>Se anima encarecidamente a las personas a que se laven o desinfecten las manos de forma rutinaria a lo largo del día, antes de comer y tras cada visita al baño. También se anima a las personas a practicar una apropiada etiqueta respiratoria cubriendo la tos y los estornudos con la parte interna del codo, un pañuelo o una mascarilla.</a:t>
            </a:r>
          </a:p>
        </p:txBody>
      </p:sp>
      <p:sp>
        <p:nvSpPr>
          <p:cNvPr id="18" name="object 18"/>
          <p:cNvSpPr txBox="1"/>
          <p:nvPr/>
        </p:nvSpPr>
        <p:spPr>
          <a:xfrm>
            <a:off x="4123690" y="647754"/>
            <a:ext cx="3331210" cy="2348656"/>
          </a:xfrm>
          <a:prstGeom prst="rect">
            <a:avLst/>
          </a:prstGeom>
        </p:spPr>
        <p:txBody>
          <a:bodyPr vert="horz" wrap="square" lIns="0" tIns="0" rIns="0" bIns="0" rtlCol="0">
            <a:spAutoFit/>
          </a:bodyPr>
          <a:lstStyle/>
          <a:p>
            <a:pPr marL="12700" rtl="0">
              <a:spcBef>
                <a:spcPts val="810"/>
              </a:spcBef>
            </a:pPr>
            <a:r>
              <a:rPr lang="es" sz="1600" dirty="0">
                <a:solidFill>
                  <a:srgbClr val="374B80"/>
                </a:solidFill>
                <a:latin typeface="Arial"/>
                <a:cs typeface="Arial"/>
              </a:rPr>
              <a:t>Vacunaciones contra el COVID-19</a:t>
            </a:r>
            <a:endParaRPr sz="1600" dirty="0">
              <a:latin typeface="Arial"/>
              <a:cs typeface="Arial"/>
            </a:endParaRPr>
          </a:p>
          <a:p>
            <a:pPr marL="12700" rtl="0"/>
            <a:r>
              <a:rPr lang="es" sz="1000" dirty="0">
                <a:latin typeface="Arial"/>
                <a:cs typeface="Arial"/>
              </a:rPr>
              <a:t>Las vacunas disponibles han demostrado ser</a:t>
            </a:r>
          </a:p>
          <a:p>
            <a:pPr marL="12700" marR="147955" rtl="0">
              <a:spcBef>
                <a:spcPts val="10"/>
              </a:spcBef>
            </a:pPr>
            <a:r>
              <a:rPr lang="es" sz="1000" dirty="0">
                <a:latin typeface="Arial"/>
                <a:cs typeface="Arial"/>
              </a:rPr>
              <a:t>altamente efectivas contra muchas cepas e, incluso si llega a infectarse, son efectivas para prevenir una enfermedad seria.</a:t>
            </a:r>
          </a:p>
          <a:p>
            <a:pPr marL="12700" marR="167005" rtl="0">
              <a:spcBef>
                <a:spcPts val="805"/>
              </a:spcBef>
            </a:pPr>
            <a:r>
              <a:rPr lang="es" sz="1000" dirty="0">
                <a:latin typeface="Arial"/>
                <a:cs typeface="Arial"/>
              </a:rPr>
              <a:t>Seguiremos ofreciendo a los estudiantes vacunaciones en las propias instalaciones, pruebas de COVID y otro apoyo de atención médica y de salud mental a través de Legacy Community Health y otros socios.</a:t>
            </a:r>
          </a:p>
          <a:p>
            <a:pPr marL="12700" marR="57150" rtl="0">
              <a:spcBef>
                <a:spcPts val="795"/>
              </a:spcBef>
            </a:pPr>
            <a:r>
              <a:rPr lang="es" sz="1000" dirty="0">
                <a:latin typeface="Arial"/>
                <a:cs typeface="Arial"/>
              </a:rPr>
              <a:t>Además, aquellos mayores de 12 años que deseen recibir una vacuna contra el COVID-19 y pruebas rápidas sin costo también pueden encontrar ubicaciones convenientes en </a:t>
            </a:r>
            <a:r>
              <a:rPr lang="es" sz="1000" b="1" dirty="0">
                <a:solidFill>
                  <a:srgbClr val="0000FF"/>
                </a:solidFill>
                <a:latin typeface="Arial"/>
                <a:cs typeface="Arial"/>
                <a:hlinkClick r:id="rId3"/>
              </a:rPr>
              <a:t>vaccines.gov</a:t>
            </a:r>
            <a:r>
              <a:rPr lang="es" sz="1000" dirty="0">
                <a:latin typeface="Arial"/>
                <a:cs typeface="Arial"/>
              </a:rPr>
              <a:t>.</a:t>
            </a:r>
          </a:p>
        </p:txBody>
      </p:sp>
      <p:sp>
        <p:nvSpPr>
          <p:cNvPr id="20" name="object 20"/>
          <p:cNvSpPr txBox="1"/>
          <p:nvPr/>
        </p:nvSpPr>
        <p:spPr>
          <a:xfrm>
            <a:off x="4114800" y="3200400"/>
            <a:ext cx="3267710" cy="1946687"/>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PRUEBAS DE COVID-19</a:t>
            </a:r>
            <a:endParaRPr sz="1600" dirty="0">
              <a:latin typeface="Arial"/>
              <a:cs typeface="Arial"/>
            </a:endParaRPr>
          </a:p>
          <a:p>
            <a:pPr marL="12700" rtl="0"/>
            <a:r>
              <a:rPr lang="es" sz="1000" dirty="0">
                <a:latin typeface="Arial"/>
                <a:cs typeface="Arial"/>
              </a:rPr>
              <a:t>YES Prep sigue ofreciendo </a:t>
            </a:r>
            <a:r>
              <a:rPr lang="es" sz="1000" b="1" dirty="0">
                <a:latin typeface="Arial"/>
                <a:cs typeface="Arial"/>
              </a:rPr>
              <a:t>pruebas PCR</a:t>
            </a:r>
            <a:r>
              <a:rPr lang="es" sz="1000" dirty="0">
                <a:latin typeface="Arial"/>
                <a:cs typeface="Arial"/>
              </a:rPr>
              <a:t> de COVID-19 a través de las clínicas de Legacy Community Health ubicadas en varios campus de YES Prep. </a:t>
            </a:r>
            <a:br>
              <a:rPr lang="es" sz="1000" dirty="0">
                <a:latin typeface="Arial"/>
                <a:cs typeface="Arial"/>
              </a:rPr>
            </a:br>
            <a:r>
              <a:rPr lang="es" sz="1000" dirty="0">
                <a:latin typeface="Arial"/>
                <a:cs typeface="Arial"/>
              </a:rPr>
              <a:t>Los estudiantes tendrán acceso a oportunidades de </a:t>
            </a:r>
            <a:r>
              <a:rPr lang="es" sz="1000" b="1" dirty="0">
                <a:latin typeface="Arial"/>
                <a:cs typeface="Arial"/>
              </a:rPr>
              <a:t>pruebas rápidas</a:t>
            </a:r>
            <a:r>
              <a:rPr lang="es" sz="1000" dirty="0">
                <a:latin typeface="Arial"/>
                <a:cs typeface="Arial"/>
              </a:rPr>
              <a:t> en su campus de YES Prep, con consentimiento del tutor/a y un formulario de permiso firmado en nuestras clínicas de YES Prep.</a:t>
            </a:r>
          </a:p>
          <a:p>
            <a:pPr marL="12700" rtl="0"/>
            <a:endParaRPr lang="es" sz="1000" dirty="0">
              <a:latin typeface="Arial"/>
              <a:cs typeface="Arial"/>
            </a:endParaRPr>
          </a:p>
          <a:p>
            <a:pPr marL="12700"/>
            <a:r>
              <a:rPr lang="en-US" sz="1000" dirty="0" err="1">
                <a:latin typeface="Arial"/>
                <a:cs typeface="Arial"/>
              </a:rPr>
              <a:t>Pruebas</a:t>
            </a:r>
            <a:r>
              <a:rPr lang="en-US" sz="1000" dirty="0">
                <a:latin typeface="Arial"/>
                <a:cs typeface="Arial"/>
              </a:rPr>
              <a:t> </a:t>
            </a:r>
            <a:r>
              <a:rPr lang="en-US" sz="1000" dirty="0" err="1">
                <a:latin typeface="Arial"/>
                <a:cs typeface="Arial"/>
              </a:rPr>
              <a:t>gratuitas</a:t>
            </a:r>
            <a:r>
              <a:rPr lang="en-US" sz="1000" dirty="0">
                <a:latin typeface="Arial"/>
                <a:cs typeface="Arial"/>
              </a:rPr>
              <a:t> a </a:t>
            </a:r>
            <a:r>
              <a:rPr lang="en-US" sz="1000" dirty="0" err="1">
                <a:latin typeface="Arial"/>
                <a:cs typeface="Arial"/>
              </a:rPr>
              <a:t>través</a:t>
            </a:r>
            <a:r>
              <a:rPr lang="en-US" sz="1000" dirty="0">
                <a:latin typeface="Arial"/>
                <a:cs typeface="Arial"/>
              </a:rPr>
              <a:t> del </a:t>
            </a:r>
            <a:r>
              <a:rPr lang="en-US" sz="1000" dirty="0" err="1">
                <a:latin typeface="Arial"/>
                <a:cs typeface="Arial"/>
              </a:rPr>
              <a:t>condado</a:t>
            </a:r>
            <a:r>
              <a:rPr lang="en-US" sz="1000" dirty="0">
                <a:latin typeface="Arial"/>
                <a:cs typeface="Arial"/>
              </a:rPr>
              <a:t> de Harris  </a:t>
            </a:r>
            <a:r>
              <a:rPr lang="en-US" sz="1000" dirty="0" err="1">
                <a:solidFill>
                  <a:srgbClr val="5B5FC6"/>
                </a:solidFill>
                <a:latin typeface="Arial"/>
                <a:cs typeface="Arial"/>
                <a:hlinkClick r:id="rId4"/>
              </a:rPr>
              <a:t>covidcheck.hctx.net</a:t>
            </a:r>
            <a:endParaRPr lang="en-US" sz="1000" dirty="0">
              <a:latin typeface="Arial"/>
              <a:cs typeface="Arial"/>
            </a:endParaRPr>
          </a:p>
          <a:p>
            <a:pPr marL="12700" rtl="0"/>
            <a:endParaRPr lang="es" sz="1050" dirty="0">
              <a:latin typeface="Arial"/>
              <a:cs typeface="Arial"/>
            </a:endParaRPr>
          </a:p>
        </p:txBody>
      </p:sp>
      <p:sp>
        <p:nvSpPr>
          <p:cNvPr id="22" name="object 22"/>
          <p:cNvSpPr txBox="1"/>
          <p:nvPr/>
        </p:nvSpPr>
        <p:spPr>
          <a:xfrm>
            <a:off x="4108830" y="5181600"/>
            <a:ext cx="3311525" cy="309252"/>
          </a:xfrm>
          <a:prstGeom prst="rect">
            <a:avLst/>
          </a:prstGeom>
        </p:spPr>
        <p:txBody>
          <a:bodyPr vert="horz" wrap="square" lIns="0" tIns="0" rIns="0" bIns="0" rtlCol="0">
            <a:spAutoFit/>
          </a:bodyPr>
          <a:lstStyle/>
          <a:p>
            <a:pPr marL="12700" marR="6350" rtl="0"/>
            <a:r>
              <a:rPr lang="es" sz="1000" i="1" dirty="0">
                <a:latin typeface="Arial"/>
                <a:cs typeface="Arial"/>
              </a:rPr>
              <a:t>Si su hijo da positivo de COVID-19, contacte con su escuela de inmediato.</a:t>
            </a:r>
            <a:endParaRPr sz="1000" dirty="0">
              <a:latin typeface="Arial"/>
              <a:cs typeface="Arial"/>
            </a:endParaRPr>
          </a:p>
        </p:txBody>
      </p:sp>
      <p:sp>
        <p:nvSpPr>
          <p:cNvPr id="23" name="object 23"/>
          <p:cNvSpPr txBox="1"/>
          <p:nvPr/>
        </p:nvSpPr>
        <p:spPr>
          <a:xfrm>
            <a:off x="4108830" y="5715000"/>
            <a:ext cx="3260725" cy="1214756"/>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Pautas de COVID-19</a:t>
            </a:r>
            <a:endParaRPr sz="1600" dirty="0">
              <a:latin typeface="Arial"/>
              <a:cs typeface="Arial"/>
            </a:endParaRPr>
          </a:p>
          <a:p>
            <a:pPr marL="12700" rtl="0"/>
            <a:r>
              <a:rPr lang="es" sz="1000" dirty="0">
                <a:latin typeface="Arial"/>
                <a:cs typeface="Arial"/>
              </a:rPr>
              <a:t>El distrito ha descrito pautas y protocolos para</a:t>
            </a:r>
          </a:p>
          <a:p>
            <a:pPr marL="12700" marR="6350" rtl="0"/>
            <a:r>
              <a:rPr lang="es" sz="1000" dirty="0">
                <a:latin typeface="Arial"/>
                <a:cs typeface="Arial"/>
              </a:rPr>
              <a:t>casos confirmados, presuntos y personas expuestas. Para obtener más información, consulte el </a:t>
            </a:r>
            <a:r>
              <a:rPr lang="es" sz="1000" dirty="0">
                <a:latin typeface="Arial"/>
                <a:cs typeface="Arial"/>
                <a:hlinkClick r:id="rId5"/>
              </a:rPr>
              <a:t>Centro de recursos</a:t>
            </a:r>
            <a:r>
              <a:rPr lang="es" sz="1000" dirty="0">
                <a:latin typeface="Arial"/>
                <a:cs typeface="Arial"/>
              </a:rPr>
              <a:t> para familias de Yes Prep: </a:t>
            </a:r>
            <a:r>
              <a:rPr lang="es" sz="1000" dirty="0">
                <a:solidFill>
                  <a:srgbClr val="0000FF"/>
                </a:solidFill>
                <a:latin typeface="Arial"/>
                <a:cs typeface="Arial"/>
                <a:hlinkClick r:id="rId5"/>
              </a:rPr>
              <a:t>información y recursos sobre el COVID-19 de YES Prep Public</a:t>
            </a:r>
            <a:r>
              <a:rPr lang="es" sz="1000" dirty="0">
                <a:solidFill>
                  <a:srgbClr val="0000FF"/>
                </a:solidFill>
                <a:latin typeface="Arial"/>
                <a:cs typeface="Arial"/>
              </a:rPr>
              <a:t> </a:t>
            </a:r>
            <a:r>
              <a:rPr lang="es" sz="1000" dirty="0">
                <a:solidFill>
                  <a:srgbClr val="0000FF"/>
                </a:solidFill>
                <a:latin typeface="Arial"/>
                <a:cs typeface="Arial"/>
                <a:hlinkClick r:id="rId5"/>
              </a:rPr>
              <a:t>Schools</a:t>
            </a:r>
            <a:endParaRPr lang="en-US" sz="1000" dirty="0">
              <a:latin typeface="Arial"/>
              <a:cs typeface="Arial"/>
            </a:endParaRPr>
          </a:p>
          <a:p>
            <a:pPr marL="12700" marR="6350" rtl="0"/>
            <a:endParaRPr sz="1100" dirty="0">
              <a:latin typeface="Arial"/>
              <a:cs typeface="Arial"/>
            </a:endParaRPr>
          </a:p>
        </p:txBody>
      </p:sp>
      <p:sp>
        <p:nvSpPr>
          <p:cNvPr id="28" name="object 28"/>
          <p:cNvSpPr txBox="1"/>
          <p:nvPr/>
        </p:nvSpPr>
        <p:spPr>
          <a:xfrm>
            <a:off x="4108830" y="7010400"/>
            <a:ext cx="3162300" cy="707886"/>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Fomento de la prevención</a:t>
            </a:r>
            <a:endParaRPr sz="1600" dirty="0">
              <a:latin typeface="Arial"/>
              <a:cs typeface="Arial"/>
            </a:endParaRPr>
          </a:p>
          <a:p>
            <a:pPr marL="12700" marR="6350" rtl="0"/>
            <a:r>
              <a:rPr lang="es" sz="1000" dirty="0">
                <a:latin typeface="Arial"/>
                <a:cs typeface="Arial"/>
              </a:rPr>
              <a:t>Podemos hacer todo lo posible para prevenir la propagación de gérmenes y enfermedades tomando 3 pasos clave:</a:t>
            </a:r>
          </a:p>
        </p:txBody>
      </p:sp>
      <p:sp>
        <p:nvSpPr>
          <p:cNvPr id="30" name="object 30"/>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6</a:t>
            </a:fld>
            <a:endParaRPr sz="900">
              <a:latin typeface="Calibri"/>
              <a:cs typeface="Calibri"/>
            </a:endParaRPr>
          </a:p>
        </p:txBody>
      </p:sp>
      <p:sp>
        <p:nvSpPr>
          <p:cNvPr id="29" name="object 29"/>
          <p:cNvSpPr txBox="1"/>
          <p:nvPr/>
        </p:nvSpPr>
        <p:spPr>
          <a:xfrm>
            <a:off x="4337684" y="7772400"/>
            <a:ext cx="2953385" cy="940579"/>
          </a:xfrm>
          <a:prstGeom prst="rect">
            <a:avLst/>
          </a:prstGeom>
        </p:spPr>
        <p:txBody>
          <a:bodyPr vert="horz" wrap="square" lIns="0" tIns="0" rIns="0" bIns="0" rtlCol="0">
            <a:spAutoFit/>
          </a:bodyPr>
          <a:lstStyle/>
          <a:p>
            <a:pPr marL="241300" marR="6350" indent="-228600" rtl="0">
              <a:lnSpc>
                <a:spcPct val="103200"/>
              </a:lnSpc>
            </a:pPr>
            <a:r>
              <a:rPr lang="es" sz="1000" dirty="0">
                <a:latin typeface="Arial"/>
                <a:cs typeface="Arial"/>
              </a:rPr>
              <a:t>1.   Si puede, vacúnese. Las vacunas disponibles han demostrado ser altamente efectivas contra muchas cepas e, incluso si llega a infectarse, son efectivas para prevenir una enfermedad seria.</a:t>
            </a:r>
          </a:p>
          <a:p>
            <a:pPr marL="241300" marR="6350" indent="-228600" rtl="0">
              <a:lnSpc>
                <a:spcPct val="103200"/>
              </a:lnSpc>
            </a:pPr>
            <a:endParaRPr sz="1000" dirty="0">
              <a:latin typeface="Arial"/>
              <a:cs typeface="Arial"/>
            </a:endParaRPr>
          </a:p>
        </p:txBody>
      </p:sp>
      <p:grpSp>
        <p:nvGrpSpPr>
          <p:cNvPr id="31" name="Group 30">
            <a:extLst>
              <a:ext uri="{FF2B5EF4-FFF2-40B4-BE49-F238E27FC236}">
                <a16:creationId xmlns:a16="http://schemas.microsoft.com/office/drawing/2014/main" id="{F80BF678-E764-4877-9371-B389A9462685}"/>
              </a:ext>
            </a:extLst>
          </p:cNvPr>
          <p:cNvGrpSpPr/>
          <p:nvPr/>
        </p:nvGrpSpPr>
        <p:grpSpPr>
          <a:xfrm>
            <a:off x="851518" y="9075437"/>
            <a:ext cx="4406282" cy="261610"/>
            <a:chOff x="-5029200" y="8077200"/>
            <a:chExt cx="4406282" cy="261610"/>
          </a:xfrm>
        </p:grpSpPr>
        <p:sp>
          <p:nvSpPr>
            <p:cNvPr id="32" name="TextBox 31">
              <a:extLst>
                <a:ext uri="{FF2B5EF4-FFF2-40B4-BE49-F238E27FC236}">
                  <a16:creationId xmlns:a16="http://schemas.microsoft.com/office/drawing/2014/main" id="{2BAEC717-46C9-45FC-808F-715EAB9A20C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33" name="Arrow: Chevron 32">
              <a:extLst>
                <a:ext uri="{FF2B5EF4-FFF2-40B4-BE49-F238E27FC236}">
                  <a16:creationId xmlns:a16="http://schemas.microsoft.com/office/drawing/2014/main" id="{CE8F2FC0-D95C-4959-A010-C10904C4181B}"/>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a:solidFill>
                  <a:srgbClr val="56575B"/>
                </a:solidFill>
                <a:latin typeface="Arial"/>
                <a:cs typeface="Arial"/>
              </a:rPr>
              <a:t>E</a:t>
            </a:r>
            <a:r>
              <a:rPr lang="es" sz="1000" b="1" spc="-15">
                <a:solidFill>
                  <a:srgbClr val="56575B"/>
                </a:solidFill>
                <a:latin typeface="Arial"/>
                <a:cs typeface="Arial"/>
              </a:rPr>
              <a:t>S</a:t>
            </a:r>
            <a:r>
              <a:rPr lang="es" sz="1000" b="1">
                <a:solidFill>
                  <a:srgbClr val="56575B"/>
                </a:solidFill>
                <a:latin typeface="Arial"/>
                <a:cs typeface="Arial"/>
              </a:rPr>
              <a:t> </a:t>
            </a:r>
            <a:r>
              <a:rPr lang="es" sz="1000" b="1" spc="10">
                <a:solidFill>
                  <a:srgbClr val="56575B"/>
                </a:solidFill>
                <a:latin typeface="Arial"/>
                <a:cs typeface="Arial"/>
              </a:rPr>
              <a:t>P</a:t>
            </a:r>
            <a:r>
              <a:rPr lang="es" sz="1000" b="1" spc="0">
                <a:solidFill>
                  <a:srgbClr val="56575B"/>
                </a:solidFill>
                <a:latin typeface="Arial"/>
                <a:cs typeface="Arial"/>
              </a:rPr>
              <a:t>rep </a:t>
            </a:r>
            <a:r>
              <a:rPr lang="en" sz="1000" b="1" spc="-5">
                <a:solidFill>
                  <a:srgbClr val="56575B"/>
                </a:solidFill>
                <a:latin typeface="Arial"/>
                <a:cs typeface="Arial"/>
              </a:rPr>
              <a:t>Public Schools</a:t>
            </a:r>
            <a:endParaRPr sz="1000" dirty="0">
              <a:latin typeface="Arial"/>
              <a:cs typeface="Arial"/>
            </a:endParaRPr>
          </a:p>
        </p:txBody>
      </p:sp>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570991" y="905470"/>
            <a:ext cx="2940685" cy="923330"/>
          </a:xfrm>
          <a:prstGeom prst="rect">
            <a:avLst/>
          </a:prstGeom>
        </p:spPr>
        <p:txBody>
          <a:bodyPr vert="horz" wrap="square" lIns="0" tIns="0" rIns="0" bIns="0" rtlCol="0">
            <a:spAutoFit/>
          </a:bodyPr>
          <a:lstStyle/>
          <a:p>
            <a:pPr marL="241300" marR="22225" indent="-228600" rtl="0">
              <a:buFont typeface="Arial"/>
              <a:buAutoNum type="arabicPeriod" startAt="2"/>
              <a:tabLst>
                <a:tab pos="241935" algn="l"/>
              </a:tabLst>
            </a:pPr>
            <a:r>
              <a:rPr lang="es" sz="1000" dirty="0">
                <a:latin typeface="Arial"/>
                <a:cs typeface="Arial"/>
              </a:rPr>
              <a:t>Priorizar el lavado de manos. Usar desinfectante de manos cuando el lavado de manos no esté disponible.</a:t>
            </a:r>
          </a:p>
          <a:p>
            <a:pPr marL="241300" marR="6350" indent="-228600" rtl="0">
              <a:buFont typeface="Arial"/>
              <a:buAutoNum type="arabicPeriod" startAt="2"/>
              <a:tabLst>
                <a:tab pos="241935" algn="l"/>
              </a:tabLst>
            </a:pPr>
            <a:r>
              <a:rPr lang="es" sz="1000" dirty="0">
                <a:latin typeface="Arial"/>
                <a:cs typeface="Arial"/>
              </a:rPr>
              <a:t>Permanecer en casa cuando esté enfermo o tenga síntomas que puedan estar relacionados con una enfermedad.</a:t>
            </a:r>
          </a:p>
        </p:txBody>
      </p:sp>
      <p:sp>
        <p:nvSpPr>
          <p:cNvPr id="11" name="object 11"/>
          <p:cNvSpPr txBox="1"/>
          <p:nvPr/>
        </p:nvSpPr>
        <p:spPr>
          <a:xfrm>
            <a:off x="342391" y="2061404"/>
            <a:ext cx="3232785" cy="564257"/>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Prevención en el campus</a:t>
            </a:r>
            <a:endParaRPr sz="1600" dirty="0">
              <a:latin typeface="Arial"/>
              <a:cs typeface="Arial"/>
            </a:endParaRPr>
          </a:p>
          <a:p>
            <a:pPr marL="12700" rtl="0">
              <a:lnSpc>
                <a:spcPts val="1300"/>
              </a:lnSpc>
            </a:pPr>
            <a:r>
              <a:rPr lang="es" sz="1000" dirty="0">
                <a:latin typeface="Arial"/>
                <a:cs typeface="Arial"/>
              </a:rPr>
              <a:t>Si su hijo tiene cualquier síntoma o enfermedad, </a:t>
            </a:r>
            <a:r>
              <a:rPr lang="es" sz="1000" b="1" dirty="0">
                <a:latin typeface="Arial"/>
                <a:cs typeface="Arial"/>
              </a:rPr>
              <a:t>no</a:t>
            </a:r>
            <a:endParaRPr sz="1000" dirty="0">
              <a:latin typeface="Arial"/>
              <a:cs typeface="Arial"/>
            </a:endParaRPr>
          </a:p>
          <a:p>
            <a:pPr marL="12700" rtl="0">
              <a:lnSpc>
                <a:spcPct val="100000"/>
              </a:lnSpc>
              <a:spcBef>
                <a:spcPts val="35"/>
              </a:spcBef>
            </a:pPr>
            <a:r>
              <a:rPr lang="es" sz="1000" dirty="0">
                <a:latin typeface="Arial"/>
                <a:cs typeface="Arial"/>
              </a:rPr>
              <a:t>lo lleve a la escuela.</a:t>
            </a:r>
          </a:p>
        </p:txBody>
      </p:sp>
      <p:sp>
        <p:nvSpPr>
          <p:cNvPr id="12" name="object 12"/>
          <p:cNvSpPr txBox="1"/>
          <p:nvPr/>
        </p:nvSpPr>
        <p:spPr>
          <a:xfrm>
            <a:off x="342391" y="2747204"/>
            <a:ext cx="3328670" cy="3315075"/>
          </a:xfrm>
          <a:prstGeom prst="rect">
            <a:avLst/>
          </a:prstGeom>
        </p:spPr>
        <p:txBody>
          <a:bodyPr vert="horz" wrap="square" lIns="0" tIns="0" rIns="0" bIns="0" rtlCol="0">
            <a:spAutoFit/>
          </a:bodyPr>
          <a:lstStyle/>
          <a:p>
            <a:pPr marL="12700" marR="56515" rtl="0">
              <a:lnSpc>
                <a:spcPct val="103499"/>
              </a:lnSpc>
            </a:pPr>
            <a:r>
              <a:rPr lang="es" sz="1000" dirty="0">
                <a:latin typeface="Arial"/>
                <a:cs typeface="Arial"/>
              </a:rPr>
              <a:t>Se espera que todos los estudiantes y el personal de YES Prep sigan utilizando mascarillas en las instalaciones, en el bus y en todas las oficinas e instalaciones del distrito, sin importar el estado de vacunación. </a:t>
            </a:r>
            <a:r>
              <a:rPr lang="es" sz="1000" b="1" dirty="0">
                <a:latin typeface="Arial"/>
                <a:cs typeface="Arial"/>
              </a:rPr>
              <a:t>Se recomienda encarecidamente el uso de mascarillas de nivel médico o N-95. </a:t>
            </a:r>
            <a:r>
              <a:rPr lang="es" sz="1000" dirty="0">
                <a:latin typeface="Arial"/>
                <a:cs typeface="Arial"/>
              </a:rPr>
              <a:t>Se han comprado N-95 para todos los campus y están disponibles tanto para los estudiantes como para el personal.</a:t>
            </a:r>
          </a:p>
          <a:p>
            <a:pPr marL="12700" marR="194310" rtl="0">
              <a:lnSpc>
                <a:spcPct val="103600"/>
              </a:lnSpc>
              <a:spcBef>
                <a:spcPts val="790"/>
              </a:spcBef>
            </a:pPr>
            <a:r>
              <a:rPr lang="es" sz="1000" dirty="0">
                <a:latin typeface="Arial"/>
                <a:cs typeface="Arial"/>
              </a:rPr>
              <a:t>Las escuelas de YES Prep se seguirán limpiando a fondo en horario regular, sobre todo en las áreas de mucha circulación y las superficies de contacto frecuente.</a:t>
            </a:r>
          </a:p>
          <a:p>
            <a:pPr marL="12700" marR="6350" rtl="0">
              <a:lnSpc>
                <a:spcPct val="103200"/>
              </a:lnSpc>
              <a:spcBef>
                <a:spcPts val="795"/>
              </a:spcBef>
            </a:pPr>
            <a:r>
              <a:rPr lang="es" sz="1000" dirty="0">
                <a:latin typeface="Arial"/>
                <a:cs typeface="Arial"/>
              </a:rPr>
              <a:t>Otras medidas de prevención, como lavarse las manos y el distanciamiento físico siempre que sea posible, también están vigentes en nuestras escuelas e instalaciones.</a:t>
            </a:r>
          </a:p>
          <a:p>
            <a:pPr marL="12700" marR="31750" rtl="0">
              <a:lnSpc>
                <a:spcPct val="103299"/>
              </a:lnSpc>
              <a:spcBef>
                <a:spcPts val="810"/>
              </a:spcBef>
            </a:pPr>
            <a:r>
              <a:rPr lang="es" sz="1000" dirty="0">
                <a:latin typeface="Arial"/>
                <a:cs typeface="Arial"/>
              </a:rPr>
              <a:t>Les pedimos a las familias que realicen una </a:t>
            </a:r>
            <a:r>
              <a:rPr lang="es" sz="1000" u="sng" dirty="0">
                <a:latin typeface="Arial"/>
                <a:cs typeface="Arial"/>
                <a:hlinkClick r:id="rId3"/>
              </a:rPr>
              <a:t>evaluación de salud en el hogar</a:t>
            </a:r>
            <a:r>
              <a:rPr lang="es" sz="1000" dirty="0">
                <a:latin typeface="Arial"/>
                <a:cs typeface="Arial"/>
              </a:rPr>
              <a:t> todos los días para garantizar que su estudiante y todos los miembros de la comunidad de YES Prep se mantengan seguros y libres de COVID.</a:t>
            </a:r>
          </a:p>
        </p:txBody>
      </p:sp>
      <p:sp>
        <p:nvSpPr>
          <p:cNvPr id="13" name="object 13"/>
          <p:cNvSpPr txBox="1"/>
          <p:nvPr/>
        </p:nvSpPr>
        <p:spPr>
          <a:xfrm>
            <a:off x="342391" y="6263323"/>
            <a:ext cx="3326129" cy="899477"/>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Notificar a YES Prep</a:t>
            </a:r>
            <a:endParaRPr sz="1600" dirty="0">
              <a:latin typeface="Arial"/>
              <a:cs typeface="Arial"/>
            </a:endParaRPr>
          </a:p>
          <a:p>
            <a:pPr marL="12700" rtl="0">
              <a:lnSpc>
                <a:spcPts val="1300"/>
              </a:lnSpc>
            </a:pPr>
            <a:r>
              <a:rPr lang="es" sz="1000" dirty="0">
                <a:latin typeface="Arial"/>
                <a:cs typeface="Arial"/>
              </a:rPr>
              <a:t>Estamos obligados a informar semanalmente los casos positivos a la Agencia de Educación de Texas. Si ha dado positivo de COVID y ha estado hace poco en un centro YES Prep, notifique a su campus.</a:t>
            </a:r>
          </a:p>
        </p:txBody>
      </p:sp>
      <p:sp>
        <p:nvSpPr>
          <p:cNvPr id="14" name="object 14"/>
          <p:cNvSpPr txBox="1"/>
          <p:nvPr/>
        </p:nvSpPr>
        <p:spPr>
          <a:xfrm>
            <a:off x="4108830" y="865378"/>
            <a:ext cx="3258185" cy="908647"/>
          </a:xfrm>
          <a:prstGeom prst="rect">
            <a:avLst/>
          </a:prstGeom>
        </p:spPr>
        <p:txBody>
          <a:bodyPr vert="horz" wrap="square" lIns="0" tIns="0" rIns="0" bIns="0" rtlCol="0">
            <a:spAutoFit/>
          </a:bodyPr>
          <a:lstStyle/>
          <a:p>
            <a:pPr marL="12700" rtl="0">
              <a:lnSpc>
                <a:spcPct val="100000"/>
              </a:lnSpc>
            </a:pPr>
            <a:r>
              <a:rPr lang="es" sz="1600" dirty="0">
                <a:solidFill>
                  <a:srgbClr val="374B80"/>
                </a:solidFill>
                <a:latin typeface="Arial"/>
                <a:cs typeface="Arial"/>
              </a:rPr>
              <a:t>Casos confirmados y cuarentena</a:t>
            </a:r>
            <a:endParaRPr sz="1600" dirty="0">
              <a:latin typeface="Arial"/>
              <a:cs typeface="Arial"/>
            </a:endParaRPr>
          </a:p>
          <a:p>
            <a:pPr marL="21590" marR="6350" rtl="0">
              <a:lnSpc>
                <a:spcPct val="95800"/>
              </a:lnSpc>
              <a:spcBef>
                <a:spcPts val="470"/>
              </a:spcBef>
            </a:pPr>
            <a:r>
              <a:rPr lang="es" sz="1000" dirty="0">
                <a:latin typeface="Arial"/>
                <a:cs typeface="Arial"/>
              </a:rPr>
              <a:t>Si</a:t>
            </a:r>
            <a:r>
              <a:rPr lang="es" sz="1050" dirty="0">
                <a:latin typeface="Arial"/>
                <a:cs typeface="Arial"/>
              </a:rPr>
              <a:t> </a:t>
            </a:r>
            <a:r>
              <a:rPr lang="es" sz="1000" dirty="0">
                <a:latin typeface="Arial"/>
                <a:cs typeface="Arial"/>
              </a:rPr>
              <a:t>descubre que su hijo ha dado positivo de COVID-19, notifique a su campus. Los casos confirmados deben realizar una cuarentena de 10 días, sin importar si son sintomáticos o no.</a:t>
            </a:r>
            <a:endParaRPr sz="1000" dirty="0">
              <a:latin typeface="Arial"/>
              <a:cs typeface="Arial"/>
            </a:endParaRPr>
          </a:p>
        </p:txBody>
      </p:sp>
      <p:sp>
        <p:nvSpPr>
          <p:cNvPr id="15" name="object 15"/>
          <p:cNvSpPr txBox="1"/>
          <p:nvPr/>
        </p:nvSpPr>
        <p:spPr>
          <a:xfrm>
            <a:off x="4108830" y="4053459"/>
            <a:ext cx="3314700" cy="2263184"/>
          </a:xfrm>
          <a:prstGeom prst="rect">
            <a:avLst/>
          </a:prstGeom>
        </p:spPr>
        <p:txBody>
          <a:bodyPr vert="horz" wrap="square" lIns="0" tIns="0" rIns="0" bIns="0" rtlCol="0">
            <a:spAutoFit/>
          </a:bodyPr>
          <a:lstStyle/>
          <a:p>
            <a:pPr marL="12700" rtl="0">
              <a:lnSpc>
                <a:spcPct val="100000"/>
              </a:lnSpc>
            </a:pPr>
            <a:r>
              <a:rPr lang="es" sz="1400" dirty="0">
                <a:solidFill>
                  <a:srgbClr val="374B80"/>
                </a:solidFill>
                <a:latin typeface="Arial"/>
                <a:cs typeface="Arial"/>
              </a:rPr>
              <a:t>Casos confirmados:</a:t>
            </a:r>
            <a:endParaRPr sz="1400" dirty="0">
              <a:latin typeface="Arial"/>
              <a:cs typeface="Arial"/>
            </a:endParaRPr>
          </a:p>
          <a:p>
            <a:pPr marL="193040" indent="-171450" rtl="0">
              <a:lnSpc>
                <a:spcPct val="100000"/>
              </a:lnSpc>
              <a:spcBef>
                <a:spcPts val="405"/>
              </a:spcBef>
              <a:buFont typeface="Wingdings" panose="05000000000000000000" pitchFamily="2" charset="2"/>
              <a:buChar char="§"/>
              <a:tabLst>
                <a:tab pos="110489" algn="l"/>
              </a:tabLst>
            </a:pPr>
            <a:r>
              <a:rPr lang="es" sz="1000" dirty="0">
                <a:latin typeface="Arial"/>
                <a:cs typeface="Arial"/>
              </a:rPr>
              <a:t>Deben informarse a los directivos del campus.</a:t>
            </a:r>
          </a:p>
          <a:p>
            <a:pPr marL="193040" marR="44450" indent="-171450" rtl="0">
              <a:lnSpc>
                <a:spcPct val="95900"/>
              </a:lnSpc>
              <a:spcBef>
                <a:spcPts val="450"/>
              </a:spcBef>
              <a:buFont typeface="Wingdings" panose="05000000000000000000" pitchFamily="2" charset="2"/>
              <a:buChar char="§"/>
              <a:tabLst>
                <a:tab pos="110489" algn="l"/>
              </a:tabLst>
            </a:pPr>
            <a:r>
              <a:rPr lang="es" sz="1000" dirty="0">
                <a:latin typeface="Arial"/>
                <a:cs typeface="Arial"/>
              </a:rPr>
              <a:t>Si un estudiante da positivo de COVID-19, debe permanecer en cuarentena durante 10 días sin importar si es sintomático o no. Si muestra síntomas, también se requerirá lo siguiente antes de regresar a la escuela:</a:t>
            </a:r>
          </a:p>
          <a:p>
            <a:pPr marL="193040" marR="292735" indent="-171450" rtl="0">
              <a:lnSpc>
                <a:spcPts val="1270"/>
              </a:lnSpc>
              <a:spcBef>
                <a:spcPts val="470"/>
              </a:spcBef>
              <a:buFont typeface="Wingdings" panose="05000000000000000000" pitchFamily="2" charset="2"/>
              <a:buChar char="§"/>
              <a:tabLst>
                <a:tab pos="110489" algn="l"/>
              </a:tabLst>
            </a:pPr>
            <a:r>
              <a:rPr lang="es" sz="1000" dirty="0">
                <a:latin typeface="Arial"/>
                <a:cs typeface="Arial"/>
              </a:rPr>
              <a:t>24 horas sin fiebre sin el uso de medicación antipirética y</a:t>
            </a:r>
          </a:p>
          <a:p>
            <a:pPr marL="193040" marR="6350" indent="-171450" rtl="0">
              <a:lnSpc>
                <a:spcPct val="95800"/>
              </a:lnSpc>
              <a:spcBef>
                <a:spcPts val="415"/>
              </a:spcBef>
              <a:buFont typeface="Wingdings" panose="05000000000000000000" pitchFamily="2" charset="2"/>
              <a:buChar char="§"/>
              <a:tabLst>
                <a:tab pos="110489" algn="l"/>
              </a:tabLst>
            </a:pPr>
            <a:r>
              <a:rPr lang="es" sz="1000" dirty="0">
                <a:latin typeface="Arial"/>
                <a:cs typeface="Arial"/>
              </a:rPr>
              <a:t>Otros síntomas del COVID-19 están mejorando* </a:t>
            </a:r>
            <a:br>
              <a:rPr lang="es" sz="1000" dirty="0">
                <a:latin typeface="Arial"/>
                <a:cs typeface="Arial"/>
              </a:rPr>
            </a:br>
            <a:r>
              <a:rPr lang="es" sz="1000" dirty="0">
                <a:latin typeface="Arial"/>
                <a:cs typeface="Arial"/>
              </a:rPr>
              <a:t>*La pérdida de gusto y olfato puede persistir durante semanas o meses tras la recuperación y no deben retrasar el fin del aislamiento.</a:t>
            </a:r>
          </a:p>
        </p:txBody>
      </p:sp>
      <p:sp>
        <p:nvSpPr>
          <p:cNvPr id="16" name="object 16"/>
          <p:cNvSpPr txBox="1"/>
          <p:nvPr/>
        </p:nvSpPr>
        <p:spPr>
          <a:xfrm>
            <a:off x="4108830" y="6477000"/>
            <a:ext cx="3297554" cy="1628651"/>
          </a:xfrm>
          <a:prstGeom prst="rect">
            <a:avLst/>
          </a:prstGeom>
        </p:spPr>
        <p:txBody>
          <a:bodyPr vert="horz" wrap="square" lIns="0" tIns="0" rIns="0" bIns="0" rtlCol="0">
            <a:spAutoFit/>
          </a:bodyPr>
          <a:lstStyle/>
          <a:p>
            <a:pPr marL="12700" rtl="0">
              <a:lnSpc>
                <a:spcPts val="1905"/>
              </a:lnSpc>
            </a:pPr>
            <a:r>
              <a:rPr lang="es" sz="1600" dirty="0">
                <a:solidFill>
                  <a:srgbClr val="374B80"/>
                </a:solidFill>
                <a:latin typeface="Arial"/>
                <a:cs typeface="Arial"/>
              </a:rPr>
              <a:t>Recibir notificación</a:t>
            </a:r>
            <a:endParaRPr sz="1600" dirty="0">
              <a:latin typeface="Arial"/>
              <a:cs typeface="Arial"/>
            </a:endParaRPr>
          </a:p>
          <a:p>
            <a:pPr marL="12700" marR="6350" rtl="0"/>
            <a:r>
              <a:rPr lang="es" sz="1000" dirty="0">
                <a:latin typeface="Arial"/>
                <a:cs typeface="Arial"/>
              </a:rPr>
              <a:t>YES Prep se comunicará con usted a través del correo electrónico o una llamada SchoolMessenger para brindarle cualquier información relacionada con</a:t>
            </a:r>
          </a:p>
          <a:p>
            <a:pPr marL="12700" marR="55880" rtl="0"/>
            <a:r>
              <a:rPr lang="es" sz="1000" dirty="0">
                <a:latin typeface="Arial"/>
                <a:cs typeface="Arial"/>
              </a:rPr>
              <a:t>la salud y la seguridad en el campus. Los padres también pueden utilizar el Rastreador de COVID-19 para los casos de COVID-19 confirmados por prueba desde el comienzo de la escuela por día y semana. </a:t>
            </a:r>
            <a:br>
              <a:rPr lang="en-US" sz="1000" dirty="0">
                <a:latin typeface="Arial"/>
                <a:cs typeface="Arial"/>
              </a:rPr>
            </a:br>
            <a:r>
              <a:rPr lang="es" sz="1000" dirty="0">
                <a:latin typeface="Arial"/>
                <a:cs typeface="Arial"/>
              </a:rPr>
              <a:t>Encuéntrelo aquí: </a:t>
            </a:r>
            <a:r>
              <a:rPr lang="es" sz="1000" u="sng" dirty="0">
                <a:solidFill>
                  <a:srgbClr val="0000FF"/>
                </a:solidFill>
                <a:latin typeface="Arial"/>
                <a:cs typeface="Arial"/>
                <a:hlinkClick r:id="rId4"/>
              </a:rPr>
              <a:t>Rastreador de COVID de YES Prep Public Schools</a:t>
            </a:r>
            <a:endParaRPr sz="1000" dirty="0">
              <a:latin typeface="Arial"/>
              <a:cs typeface="Arial"/>
            </a:endParaRPr>
          </a:p>
        </p:txBody>
      </p:sp>
      <p:sp>
        <p:nvSpPr>
          <p:cNvPr id="17" name="object 17"/>
          <p:cNvSpPr/>
          <p:nvPr/>
        </p:nvSpPr>
        <p:spPr>
          <a:xfrm>
            <a:off x="4726304" y="1965324"/>
            <a:ext cx="1828800" cy="1828800"/>
          </a:xfrm>
          <a:prstGeom prst="rect">
            <a:avLst/>
          </a:prstGeom>
          <a:blipFill>
            <a:blip r:embed="rId5" cstate="print"/>
            <a:stretch>
              <a:fillRect/>
            </a:stretch>
          </a:blipFill>
        </p:spPr>
        <p:txBody>
          <a:bodyPr wrap="square" lIns="0" tIns="0" rIns="0" bIns="0" rtlCol="0">
            <a:spAutoFit/>
          </a:bodyPr>
          <a:lstStyle/>
          <a:p>
            <a:pPr rtl="0"/>
            <a:endParaRPr/>
          </a:p>
        </p:txBody>
      </p:sp>
      <p:sp>
        <p:nvSpPr>
          <p:cNvPr id="18" name="object 18"/>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7</a:t>
            </a:fld>
            <a:endParaRPr sz="900">
              <a:latin typeface="Calibri"/>
              <a:cs typeface="Calibri"/>
            </a:endParaRPr>
          </a:p>
        </p:txBody>
      </p:sp>
      <p:grpSp>
        <p:nvGrpSpPr>
          <p:cNvPr id="19" name="Group 18">
            <a:extLst>
              <a:ext uri="{FF2B5EF4-FFF2-40B4-BE49-F238E27FC236}">
                <a16:creationId xmlns:a16="http://schemas.microsoft.com/office/drawing/2014/main" id="{4F5D3F0B-B89D-4C64-A1F4-951807A7E221}"/>
              </a:ext>
            </a:extLst>
          </p:cNvPr>
          <p:cNvGrpSpPr/>
          <p:nvPr/>
        </p:nvGrpSpPr>
        <p:grpSpPr>
          <a:xfrm>
            <a:off x="851518" y="9075437"/>
            <a:ext cx="4406282" cy="261610"/>
            <a:chOff x="-5029200" y="8077200"/>
            <a:chExt cx="4406282" cy="261610"/>
          </a:xfrm>
        </p:grpSpPr>
        <p:sp>
          <p:nvSpPr>
            <p:cNvPr id="20" name="TextBox 19">
              <a:extLst>
                <a:ext uri="{FF2B5EF4-FFF2-40B4-BE49-F238E27FC236}">
                  <a16:creationId xmlns:a16="http://schemas.microsoft.com/office/drawing/2014/main" id="{9973CA9E-2C48-4713-A7D1-1601D951C83A}"/>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21" name="Arrow: Chevron 20">
              <a:extLst>
                <a:ext uri="{FF2B5EF4-FFF2-40B4-BE49-F238E27FC236}">
                  <a16:creationId xmlns:a16="http://schemas.microsoft.com/office/drawing/2014/main" id="{0839C953-EA1B-44CB-BD21-52EC7FE7F08C}"/>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504103" y="8902903"/>
            <a:ext cx="73660" cy="73660"/>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73660"/>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73660"/>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73660"/>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73660"/>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73660"/>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10" name="object 10"/>
          <p:cNvSpPr txBox="1"/>
          <p:nvPr/>
        </p:nvSpPr>
        <p:spPr>
          <a:xfrm>
            <a:off x="342390" y="639251"/>
            <a:ext cx="3434969" cy="2405787"/>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Uniformes y código de vestimenta de los estudiantes</a:t>
            </a:r>
            <a:endParaRPr sz="1600" dirty="0">
              <a:latin typeface="Arial"/>
              <a:cs typeface="Arial"/>
            </a:endParaRPr>
          </a:p>
          <a:p>
            <a:pPr marL="12700" marR="107950" rtl="0"/>
            <a:r>
              <a:rPr lang="es" sz="1000" dirty="0">
                <a:latin typeface="Arial"/>
                <a:cs typeface="Arial"/>
              </a:rPr>
              <a:t>YES Prep renunciará a la política de uniformes para los estudiantes durante el año 2022-2023, pero los estudiantes deberán seguir la política de "vestimenta libre" como se describe en el Suplemento del campus individual (Individual Campus Supplement) de su escuela.</a:t>
            </a:r>
          </a:p>
          <a:p>
            <a:pPr marL="12700" rtl="0">
              <a:spcBef>
                <a:spcPts val="740"/>
              </a:spcBef>
            </a:pPr>
            <a:r>
              <a:rPr lang="es" sz="1600" dirty="0">
                <a:solidFill>
                  <a:srgbClr val="374B80"/>
                </a:solidFill>
                <a:latin typeface="Arial"/>
                <a:cs typeface="Arial"/>
              </a:rPr>
              <a:t>Servicio de bus escolar</a:t>
            </a:r>
            <a:endParaRPr sz="1600" dirty="0">
              <a:latin typeface="Arial"/>
              <a:cs typeface="Arial"/>
            </a:endParaRPr>
          </a:p>
          <a:p>
            <a:pPr marL="12700" marR="6350" rtl="0"/>
            <a:r>
              <a:rPr lang="es" sz="1000" dirty="0">
                <a:latin typeface="Arial"/>
                <a:cs typeface="Arial"/>
              </a:rPr>
              <a:t>Los servicios de transporte reanudarán sus operaciones normales y el servicio de bus a plena capacidad. Es muy recomendable que los estudiantes y los operadores de bus lleven mascarilla para cubrirse tanto la boca como la nariz, sin importar el estado de vacunación.</a:t>
            </a:r>
          </a:p>
        </p:txBody>
      </p:sp>
      <p:sp>
        <p:nvSpPr>
          <p:cNvPr id="11" name="object 11"/>
          <p:cNvSpPr txBox="1"/>
          <p:nvPr/>
        </p:nvSpPr>
        <p:spPr>
          <a:xfrm>
            <a:off x="342391" y="3075417"/>
            <a:ext cx="3321685" cy="2080057"/>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Comidas de los estudiantes</a:t>
            </a:r>
            <a:endParaRPr sz="1600" dirty="0">
              <a:latin typeface="Arial"/>
              <a:cs typeface="Arial"/>
            </a:endParaRPr>
          </a:p>
          <a:p>
            <a:pPr marL="12700" rtl="0"/>
            <a:r>
              <a:rPr lang="es" sz="1000" dirty="0">
                <a:latin typeface="Arial"/>
                <a:cs typeface="Arial"/>
              </a:rPr>
              <a:t>Todas las comidas son GRATUITAS para los estudiantes del año escolar 2022-2023. Es muy recomendable que los estudiantes lleven mascarillas que cubran tanto la boca como la nariz cuando entren y salgan de la cafetería, así como cuando no estén comiendo o bebiendo de forma activa.</a:t>
            </a:r>
          </a:p>
          <a:p>
            <a:pPr marL="12700" marR="40005" rtl="0">
              <a:spcBef>
                <a:spcPts val="790"/>
              </a:spcBef>
            </a:pPr>
            <a:r>
              <a:rPr lang="es" sz="1000" dirty="0">
                <a:latin typeface="Arial"/>
                <a:cs typeface="Arial"/>
              </a:rPr>
              <a:t>Además, las fuentes de agua estarán disponibles solo como estaciones de recarga. Los estudiantes no deben beber directamente de las fuentes de agua y se les recomienda traer botellas de agua rellenables a la escuela cada día.</a:t>
            </a:r>
          </a:p>
        </p:txBody>
      </p:sp>
      <p:sp>
        <p:nvSpPr>
          <p:cNvPr id="12" name="object 12"/>
          <p:cNvSpPr txBox="1"/>
          <p:nvPr/>
        </p:nvSpPr>
        <p:spPr>
          <a:xfrm>
            <a:off x="342391" y="5191304"/>
            <a:ext cx="3335020" cy="3724096"/>
          </a:xfrm>
          <a:prstGeom prst="rect">
            <a:avLst/>
          </a:prstGeom>
        </p:spPr>
        <p:txBody>
          <a:bodyPr vert="horz" wrap="square" lIns="0" tIns="0" rIns="0" bIns="0" rtlCol="0">
            <a:spAutoFit/>
          </a:bodyPr>
          <a:lstStyle/>
          <a:p>
            <a:pPr marL="12700" marR="504190" rtl="0">
              <a:lnSpc>
                <a:spcPts val="1850"/>
              </a:lnSpc>
            </a:pPr>
            <a:r>
              <a:rPr lang="es" sz="1600" dirty="0">
                <a:solidFill>
                  <a:srgbClr val="374B80"/>
                </a:solidFill>
                <a:latin typeface="Arial"/>
                <a:cs typeface="Arial"/>
              </a:rPr>
              <a:t>Actividades deportivas, UIL y extraescolares</a:t>
            </a:r>
            <a:endParaRPr sz="1600" dirty="0">
              <a:latin typeface="Arial"/>
              <a:cs typeface="Arial"/>
            </a:endParaRPr>
          </a:p>
          <a:p>
            <a:pPr marL="12700" rtl="0">
              <a:lnSpc>
                <a:spcPts val="1230"/>
              </a:lnSpc>
            </a:pPr>
            <a:r>
              <a:rPr lang="es" sz="1000" dirty="0">
                <a:latin typeface="Arial"/>
                <a:cs typeface="Arial"/>
              </a:rPr>
              <a:t>Las pautas y protocolos de salud y seguridad</a:t>
            </a:r>
          </a:p>
          <a:p>
            <a:pPr marL="12700" marR="6350" rtl="0"/>
            <a:r>
              <a:rPr lang="es" sz="1000" dirty="0">
                <a:latin typeface="Arial"/>
                <a:cs typeface="Arial"/>
              </a:rPr>
              <a:t>llevados a cabo durante el horario de clases también se aplicarán a la programación/actividades después de la escuela/clases. La programación para estudiantes se ofrecerá 100% en persona siguiendo las pautas de distanciamiento social. Los campus pueden proporcionar iniciativas de participación familiar en persona y/o virtual según las necesidades del campus y de la familia.</a:t>
            </a:r>
          </a:p>
          <a:p>
            <a:pPr marL="12700" rtl="0">
              <a:lnSpc>
                <a:spcPts val="1900"/>
              </a:lnSpc>
              <a:spcBef>
                <a:spcPts val="800"/>
              </a:spcBef>
            </a:pPr>
            <a:r>
              <a:rPr lang="es" sz="1600" dirty="0">
                <a:solidFill>
                  <a:srgbClr val="374B80"/>
                </a:solidFill>
                <a:latin typeface="Arial"/>
                <a:cs typeface="Arial"/>
              </a:rPr>
              <a:t>Deporte: viajes</a:t>
            </a:r>
            <a:endParaRPr sz="1600" dirty="0">
              <a:latin typeface="Arial"/>
              <a:cs typeface="Arial"/>
            </a:endParaRPr>
          </a:p>
          <a:p>
            <a:pPr marL="12700" rtl="0"/>
            <a:r>
              <a:rPr lang="es" sz="1000" dirty="0">
                <a:latin typeface="Arial"/>
                <a:cs typeface="Arial"/>
              </a:rPr>
              <a:t>El transporte en bus para los estudiantes que participen en eventos deportivos se permitirá con distanciamiento social cuando sea posible.</a:t>
            </a:r>
            <a:endParaRPr lang="en-US" sz="1000" dirty="0">
              <a:latin typeface="Arial"/>
              <a:cs typeface="Arial"/>
            </a:endParaRPr>
          </a:p>
          <a:p>
            <a:pPr marL="12700" rtl="0">
              <a:lnSpc>
                <a:spcPct val="100000"/>
              </a:lnSpc>
              <a:spcBef>
                <a:spcPts val="45"/>
              </a:spcBef>
            </a:pPr>
            <a:endParaRPr lang="en-US" sz="700" dirty="0">
              <a:latin typeface="Arial"/>
              <a:cs typeface="Arial"/>
            </a:endParaRPr>
          </a:p>
          <a:p>
            <a:pPr marL="12700" rtl="0">
              <a:lnSpc>
                <a:spcPts val="1905"/>
              </a:lnSpc>
            </a:pPr>
            <a:r>
              <a:rPr lang="es" sz="1600" dirty="0">
                <a:solidFill>
                  <a:srgbClr val="374B80"/>
                </a:solidFill>
                <a:latin typeface="Arial"/>
                <a:cs typeface="Arial"/>
              </a:rPr>
              <a:t>Eventos deportivos</a:t>
            </a:r>
          </a:p>
          <a:p>
            <a:pPr marL="12700" marR="6350" rtl="0"/>
            <a:r>
              <a:rPr lang="es" sz="1000" dirty="0">
                <a:latin typeface="Arial"/>
                <a:cs typeface="Arial"/>
              </a:rPr>
              <a:t>Los programas deportivos ya no realizarán exámenes de salud ni controles de temperatura. Los atletas deberán notificar al AD sobre cualquier contacto cercano o síntomas antes de asistir a un evento deportivo.</a:t>
            </a:r>
          </a:p>
          <a:p>
            <a:pPr marL="12700" rtl="0">
              <a:lnSpc>
                <a:spcPct val="100000"/>
              </a:lnSpc>
              <a:spcBef>
                <a:spcPts val="45"/>
              </a:spcBef>
            </a:pPr>
            <a:endParaRPr sz="1100" dirty="0">
              <a:latin typeface="Arial"/>
              <a:cs typeface="Arial"/>
            </a:endParaRPr>
          </a:p>
        </p:txBody>
      </p:sp>
      <p:sp>
        <p:nvSpPr>
          <p:cNvPr id="15" name="object 15"/>
          <p:cNvSpPr txBox="1"/>
          <p:nvPr/>
        </p:nvSpPr>
        <p:spPr>
          <a:xfrm>
            <a:off x="4108829" y="685800"/>
            <a:ext cx="3321179" cy="1854354"/>
          </a:xfrm>
          <a:prstGeom prst="rect">
            <a:avLst/>
          </a:prstGeom>
        </p:spPr>
        <p:txBody>
          <a:bodyPr vert="horz" wrap="square" lIns="0" tIns="0" rIns="0" bIns="0" rtlCol="0">
            <a:spAutoFit/>
          </a:bodyPr>
          <a:lstStyle/>
          <a:p>
            <a:pPr marL="12700" marR="6350" rtl="0">
              <a:spcBef>
                <a:spcPts val="810"/>
              </a:spcBef>
            </a:pPr>
            <a:r>
              <a:rPr lang="es" sz="1000" dirty="0">
                <a:latin typeface="Arial"/>
                <a:cs typeface="Arial"/>
              </a:rPr>
              <a:t>Se permiten espectadores en los eventos deportivos con la recomendación de mascarillas y AD para garantizar que se practique el distanciamiento social en todo momento.</a:t>
            </a:r>
          </a:p>
          <a:p>
            <a:pPr marL="12700" rtl="0">
              <a:spcBef>
                <a:spcPts val="45"/>
              </a:spcBef>
            </a:pPr>
            <a:r>
              <a:rPr lang="es" sz="1000" dirty="0">
                <a:latin typeface="Arial"/>
                <a:cs typeface="Arial"/>
              </a:rPr>
              <a:t>Se permitirá la venta de concesiones.</a:t>
            </a:r>
          </a:p>
          <a:p>
            <a:pPr marL="12700" rtl="0">
              <a:spcBef>
                <a:spcPts val="45"/>
              </a:spcBef>
            </a:pPr>
            <a:endParaRPr lang="es" sz="600" dirty="0">
              <a:latin typeface="Arial"/>
              <a:cs typeface="Arial"/>
            </a:endParaRPr>
          </a:p>
          <a:p>
            <a:pPr marL="12700"/>
            <a:r>
              <a:rPr lang="en-US" sz="1600" dirty="0" err="1">
                <a:solidFill>
                  <a:srgbClr val="374B80"/>
                </a:solidFill>
                <a:latin typeface="Arial"/>
                <a:cs typeface="Arial"/>
              </a:rPr>
              <a:t>Visitas</a:t>
            </a:r>
            <a:r>
              <a:rPr lang="en-US" sz="1600" dirty="0">
                <a:solidFill>
                  <a:srgbClr val="374B80"/>
                </a:solidFill>
                <a:latin typeface="Arial"/>
                <a:cs typeface="Arial"/>
              </a:rPr>
              <a:t> </a:t>
            </a:r>
            <a:r>
              <a:rPr lang="en-US" sz="1600" dirty="0" err="1">
                <a:solidFill>
                  <a:srgbClr val="374B80"/>
                </a:solidFill>
                <a:latin typeface="Arial"/>
                <a:cs typeface="Arial"/>
              </a:rPr>
              <a:t>universitarias</a:t>
            </a:r>
            <a:r>
              <a:rPr lang="en-US" sz="1600" dirty="0">
                <a:solidFill>
                  <a:srgbClr val="374B80"/>
                </a:solidFill>
                <a:latin typeface="Arial"/>
                <a:cs typeface="Arial"/>
              </a:rPr>
              <a:t> </a:t>
            </a:r>
            <a:r>
              <a:rPr lang="en-US" sz="1600" dirty="0" err="1">
                <a:solidFill>
                  <a:srgbClr val="374B80"/>
                </a:solidFill>
                <a:latin typeface="Arial"/>
                <a:cs typeface="Arial"/>
              </a:rPr>
              <a:t>patrocinadas</a:t>
            </a:r>
            <a:r>
              <a:rPr lang="en-US" sz="1600" dirty="0">
                <a:solidFill>
                  <a:srgbClr val="374B80"/>
                </a:solidFill>
                <a:latin typeface="Arial"/>
                <a:cs typeface="Arial"/>
              </a:rPr>
              <a:t> </a:t>
            </a:r>
            <a:r>
              <a:rPr lang="en-US" sz="1600" dirty="0" err="1">
                <a:solidFill>
                  <a:srgbClr val="374B80"/>
                </a:solidFill>
                <a:latin typeface="Arial"/>
                <a:cs typeface="Arial"/>
              </a:rPr>
              <a:t>por</a:t>
            </a:r>
            <a:r>
              <a:rPr lang="en-US" sz="1600" dirty="0">
                <a:solidFill>
                  <a:srgbClr val="374B80"/>
                </a:solidFill>
                <a:latin typeface="Arial"/>
                <a:cs typeface="Arial"/>
              </a:rPr>
              <a:t> YES Prep</a:t>
            </a:r>
          </a:p>
          <a:p>
            <a:pPr marL="12700" rtl="0"/>
            <a:r>
              <a:rPr lang="es" sz="1000" dirty="0">
                <a:latin typeface="Arial"/>
                <a:cs typeface="Arial"/>
              </a:rPr>
              <a:t>Las visitas universitarias pueden organizarse para estudiantes de último y penúltimo curso. Para el viaje de primavera de penúltimo curso, las pautas específicas se describen por separado.</a:t>
            </a:r>
          </a:p>
        </p:txBody>
      </p:sp>
      <p:sp>
        <p:nvSpPr>
          <p:cNvPr id="22" name="object 22"/>
          <p:cNvSpPr txBox="1"/>
          <p:nvPr/>
        </p:nvSpPr>
        <p:spPr>
          <a:xfrm>
            <a:off x="6811009" y="9128455"/>
            <a:ext cx="109220" cy="155575"/>
          </a:xfrm>
          <a:prstGeom prst="rect">
            <a:avLst/>
          </a:prstGeom>
        </p:spPr>
        <p:txBody>
          <a:bodyPr vert="horz" wrap="square" lIns="0" tIns="0" rIns="0" bIns="0" rtlCol="0">
            <a:spAutoFit/>
          </a:bodyPr>
          <a:lstStyle/>
          <a:p>
            <a:pPr marL="25400" rtl="0">
              <a:lnSpc>
                <a:spcPct val="100000"/>
              </a:lnSpc>
            </a:pPr>
            <a:fld id="{81D60167-4931-47E6-BA6A-407CBD079E47}" type="slidenum">
              <a:rPr sz="900" spc="-5" dirty="0">
                <a:solidFill>
                  <a:srgbClr val="808080"/>
                </a:solidFill>
                <a:latin typeface="Calibri"/>
                <a:cs typeface="Calibri"/>
              </a:rPr>
              <a:t>8</a:t>
            </a:fld>
            <a:endParaRPr sz="900">
              <a:latin typeface="Calibri"/>
              <a:cs typeface="Calibri"/>
            </a:endParaRPr>
          </a:p>
        </p:txBody>
      </p:sp>
      <p:sp>
        <p:nvSpPr>
          <p:cNvPr id="16" name="object 16"/>
          <p:cNvSpPr txBox="1"/>
          <p:nvPr/>
        </p:nvSpPr>
        <p:spPr>
          <a:xfrm>
            <a:off x="4108830" y="2627293"/>
            <a:ext cx="3434970" cy="954107"/>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Visitas universitarias patrocinadas </a:t>
            </a:r>
            <a:br>
              <a:rPr lang="es" sz="1600" dirty="0">
                <a:solidFill>
                  <a:srgbClr val="374B80"/>
                </a:solidFill>
                <a:latin typeface="Arial"/>
                <a:cs typeface="Arial"/>
              </a:rPr>
            </a:br>
            <a:r>
              <a:rPr lang="es" sz="1600" dirty="0">
                <a:solidFill>
                  <a:srgbClr val="374B80"/>
                </a:solidFill>
                <a:latin typeface="Arial"/>
                <a:cs typeface="Arial"/>
              </a:rPr>
              <a:t>por la universidad</a:t>
            </a:r>
            <a:endParaRPr sz="1600" dirty="0">
              <a:solidFill>
                <a:srgbClr val="374B80"/>
              </a:solidFill>
              <a:latin typeface="Arial"/>
              <a:cs typeface="Arial"/>
            </a:endParaRPr>
          </a:p>
          <a:p>
            <a:pPr marL="12700" rtl="0"/>
            <a:r>
              <a:rPr lang="es" sz="1000" dirty="0">
                <a:latin typeface="Arial"/>
                <a:cs typeface="Arial"/>
              </a:rPr>
              <a:t>Los estudiantes de último y penúltimo curso pueden visitar universidades por su cuenta si las familias los apoyan y son conscientes de los riesgos para la salud de viajar.</a:t>
            </a:r>
          </a:p>
        </p:txBody>
      </p:sp>
      <p:sp>
        <p:nvSpPr>
          <p:cNvPr id="17" name="object 17"/>
          <p:cNvSpPr txBox="1"/>
          <p:nvPr/>
        </p:nvSpPr>
        <p:spPr>
          <a:xfrm>
            <a:off x="4108830" y="3709852"/>
            <a:ext cx="3434970" cy="577081"/>
          </a:xfrm>
          <a:prstGeom prst="rect">
            <a:avLst/>
          </a:prstGeom>
        </p:spPr>
        <p:txBody>
          <a:bodyPr vert="horz" wrap="square" lIns="0" tIns="0" rIns="0" bIns="0" rtlCol="0">
            <a:spAutoFit/>
          </a:bodyPr>
          <a:lstStyle/>
          <a:p>
            <a:pPr marL="12700" rtl="0">
              <a:lnSpc>
                <a:spcPts val="1900"/>
              </a:lnSpc>
            </a:pPr>
            <a:r>
              <a:rPr lang="es" sz="1600" dirty="0">
                <a:solidFill>
                  <a:srgbClr val="374B80"/>
                </a:solidFill>
                <a:latin typeface="Arial"/>
                <a:cs typeface="Arial"/>
              </a:rPr>
              <a:t>Reuniones de pequeños grupos</a:t>
            </a:r>
            <a:endParaRPr sz="1600" dirty="0">
              <a:latin typeface="Arial"/>
              <a:cs typeface="Arial"/>
            </a:endParaRPr>
          </a:p>
          <a:p>
            <a:pPr marL="12700" rtl="0">
              <a:lnSpc>
                <a:spcPts val="1300"/>
              </a:lnSpc>
            </a:pPr>
            <a:r>
              <a:rPr lang="es" sz="1000" dirty="0">
                <a:latin typeface="Arial"/>
                <a:cs typeface="Arial"/>
              </a:rPr>
              <a:t>Las reuniones en pequeños grupos están permitidas en los casos descritos a continuación si…</a:t>
            </a:r>
            <a:endParaRPr sz="1000" dirty="0">
              <a:latin typeface="Arial"/>
              <a:cs typeface="Arial"/>
            </a:endParaRPr>
          </a:p>
        </p:txBody>
      </p:sp>
      <p:sp>
        <p:nvSpPr>
          <p:cNvPr id="18" name="object 18"/>
          <p:cNvSpPr txBox="1"/>
          <p:nvPr/>
        </p:nvSpPr>
        <p:spPr>
          <a:xfrm>
            <a:off x="4337684" y="4395652"/>
            <a:ext cx="2912745" cy="923330"/>
          </a:xfrm>
          <a:prstGeom prst="rect">
            <a:avLst/>
          </a:prstGeom>
        </p:spPr>
        <p:txBody>
          <a:bodyPr vert="horz" wrap="square" lIns="0" tIns="0" rIns="0" bIns="0" rtlCol="0">
            <a:spAutoFit/>
          </a:bodyPr>
          <a:lstStyle/>
          <a:p>
            <a:pPr marL="241300" indent="-228600" rtl="0">
              <a:buFont typeface="Symbol"/>
              <a:buChar char=""/>
              <a:tabLst>
                <a:tab pos="241300" algn="l"/>
              </a:tabLst>
            </a:pPr>
            <a:r>
              <a:rPr lang="es" sz="1000" dirty="0">
                <a:latin typeface="Arial"/>
                <a:cs typeface="Arial"/>
              </a:rPr>
              <a:t>Se cumplen las pautas de salud y seguridad.</a:t>
            </a:r>
          </a:p>
          <a:p>
            <a:pPr marL="241300" indent="-228600" rtl="0">
              <a:buFont typeface="Symbol"/>
              <a:buChar char=""/>
              <a:tabLst>
                <a:tab pos="241300" algn="l"/>
              </a:tabLst>
            </a:pPr>
            <a:r>
              <a:rPr lang="es" sz="1000" dirty="0">
                <a:latin typeface="Arial"/>
                <a:cs typeface="Arial"/>
              </a:rPr>
              <a:t>Se mantiene el distanciamiento distancia social.</a:t>
            </a:r>
          </a:p>
          <a:p>
            <a:pPr marL="241300" marR="300990" indent="-228600" rtl="0">
              <a:buFont typeface="Symbol"/>
              <a:buChar char=""/>
              <a:tabLst>
                <a:tab pos="241300" algn="l"/>
              </a:tabLst>
            </a:pPr>
            <a:r>
              <a:rPr lang="es" sz="1000" dirty="0">
                <a:latin typeface="Arial"/>
                <a:cs typeface="Arial"/>
              </a:rPr>
              <a:t>La reunión es necesaria para el éxito estudiantil o para </a:t>
            </a:r>
            <a:r>
              <a:rPr lang="es" sz="1000" b="1" dirty="0">
                <a:latin typeface="Arial"/>
                <a:cs typeface="Arial"/>
              </a:rPr>
              <a:t>reuniones de estudiantes, personal y familia.</a:t>
            </a:r>
            <a:endParaRPr sz="1000" dirty="0">
              <a:latin typeface="Arial"/>
              <a:cs typeface="Arial"/>
            </a:endParaRPr>
          </a:p>
        </p:txBody>
      </p:sp>
      <p:sp>
        <p:nvSpPr>
          <p:cNvPr id="19" name="object 19"/>
          <p:cNvSpPr txBox="1"/>
          <p:nvPr/>
        </p:nvSpPr>
        <p:spPr>
          <a:xfrm>
            <a:off x="4108830" y="5461469"/>
            <a:ext cx="2498725" cy="153888"/>
          </a:xfrm>
          <a:prstGeom prst="rect">
            <a:avLst/>
          </a:prstGeom>
        </p:spPr>
        <p:txBody>
          <a:bodyPr vert="horz" wrap="square" lIns="0" tIns="0" rIns="0" bIns="0" rtlCol="0">
            <a:spAutoFit/>
          </a:bodyPr>
          <a:lstStyle/>
          <a:p>
            <a:pPr marL="12700" rtl="0"/>
            <a:r>
              <a:rPr lang="es" sz="1000" dirty="0">
                <a:latin typeface="Arial"/>
                <a:cs typeface="Arial"/>
              </a:rPr>
              <a:t>Los ejemplos incluyen, entre otros:</a:t>
            </a:r>
            <a:endParaRPr sz="1000" dirty="0">
              <a:latin typeface="Arial"/>
              <a:cs typeface="Arial"/>
            </a:endParaRPr>
          </a:p>
        </p:txBody>
      </p:sp>
      <p:sp>
        <p:nvSpPr>
          <p:cNvPr id="20" name="object 20"/>
          <p:cNvSpPr txBox="1"/>
          <p:nvPr/>
        </p:nvSpPr>
        <p:spPr>
          <a:xfrm>
            <a:off x="4337684" y="5636873"/>
            <a:ext cx="3201670" cy="461665"/>
          </a:xfrm>
          <a:prstGeom prst="rect">
            <a:avLst/>
          </a:prstGeom>
        </p:spPr>
        <p:txBody>
          <a:bodyPr vert="horz" wrap="square" lIns="0" tIns="0" rIns="0" bIns="0" rtlCol="0">
            <a:spAutoFit/>
          </a:bodyPr>
          <a:lstStyle/>
          <a:p>
            <a:pPr marL="241300" indent="-228600" rtl="0">
              <a:buFont typeface="Symbol"/>
              <a:buChar char=""/>
              <a:tabLst>
                <a:tab pos="241300" algn="l"/>
              </a:tabLst>
            </a:pPr>
            <a:r>
              <a:rPr lang="es" sz="1000" dirty="0">
                <a:latin typeface="Arial"/>
                <a:cs typeface="Arial"/>
              </a:rPr>
              <a:t>Reuniones de admisión, evaluación y despido (ARD)</a:t>
            </a:r>
            <a:endParaRPr sz="1000" dirty="0">
              <a:latin typeface="Arial"/>
              <a:cs typeface="Arial"/>
            </a:endParaRPr>
          </a:p>
          <a:p>
            <a:pPr marL="241300" indent="-228600" rtl="0">
              <a:buFont typeface="Symbol"/>
              <a:buChar char=""/>
              <a:tabLst>
                <a:tab pos="241300" algn="l"/>
              </a:tabLst>
            </a:pPr>
            <a:r>
              <a:rPr lang="es" sz="1000" dirty="0">
                <a:latin typeface="Arial"/>
                <a:cs typeface="Arial"/>
              </a:rPr>
              <a:t>Audiencias disciplinarias</a:t>
            </a:r>
            <a:endParaRPr sz="1000" dirty="0">
              <a:latin typeface="Arial"/>
              <a:cs typeface="Arial"/>
            </a:endParaRPr>
          </a:p>
          <a:p>
            <a:pPr marL="241300" indent="-228600" rtl="0">
              <a:buFont typeface="Symbol"/>
              <a:buChar char=""/>
              <a:tabLst>
                <a:tab pos="241300" algn="l"/>
              </a:tabLst>
            </a:pPr>
            <a:r>
              <a:rPr lang="es" sz="1000" dirty="0">
                <a:latin typeface="Arial"/>
                <a:cs typeface="Arial"/>
              </a:rPr>
              <a:t>Reuniones de CNA</a:t>
            </a:r>
            <a:endParaRPr sz="1000" dirty="0">
              <a:latin typeface="Arial"/>
              <a:cs typeface="Arial"/>
            </a:endParaRPr>
          </a:p>
        </p:txBody>
      </p:sp>
      <p:sp>
        <p:nvSpPr>
          <p:cNvPr id="21" name="object 21"/>
          <p:cNvSpPr txBox="1"/>
          <p:nvPr/>
        </p:nvSpPr>
        <p:spPr>
          <a:xfrm>
            <a:off x="4108830" y="6300652"/>
            <a:ext cx="3201670" cy="1936428"/>
          </a:xfrm>
          <a:prstGeom prst="rect">
            <a:avLst/>
          </a:prstGeom>
        </p:spPr>
        <p:txBody>
          <a:bodyPr vert="horz" wrap="square" lIns="0" tIns="0" rIns="0" bIns="0" rtlCol="0">
            <a:spAutoFit/>
          </a:bodyPr>
          <a:lstStyle/>
          <a:p>
            <a:pPr marL="12700" rtl="0">
              <a:lnSpc>
                <a:spcPts val="1905"/>
              </a:lnSpc>
            </a:pPr>
            <a:r>
              <a:rPr lang="es" sz="1600" dirty="0">
                <a:solidFill>
                  <a:srgbClr val="374B80"/>
                </a:solidFill>
                <a:latin typeface="Arial"/>
                <a:cs typeface="Arial"/>
              </a:rPr>
              <a:t>Reuniones de grandes grupos</a:t>
            </a:r>
            <a:endParaRPr sz="1600" dirty="0">
              <a:latin typeface="Arial"/>
              <a:cs typeface="Arial"/>
            </a:endParaRPr>
          </a:p>
          <a:p>
            <a:pPr marL="12700" rtl="0"/>
            <a:r>
              <a:rPr lang="es" sz="1000" dirty="0">
                <a:latin typeface="Arial"/>
                <a:cs typeface="Arial"/>
              </a:rPr>
              <a:t>Todas las reuniones de grupos grandes deben ser aprobadas por el director de operaciones del campus (DCO) y el director utilizando la Guía de planificación de eventos. Todos los grandes eventos aprobados deben seguir el distanciamiento social y las pautas de salud y seguridad. Se requiere un administrador para todos los eventos en el campus con una asistencia anticipada de más de 50 estudiantes.</a:t>
            </a:r>
          </a:p>
          <a:p>
            <a:pPr marL="12700"/>
            <a:r>
              <a:rPr lang="es" sz="1000" dirty="0">
                <a:latin typeface="Arial"/>
                <a:cs typeface="Arial"/>
              </a:rPr>
              <a:t>Se recomiendan encarecidamente las mascarillas para todos los participantes.</a:t>
            </a:r>
          </a:p>
          <a:p>
            <a:pPr marL="12700" rtl="0"/>
            <a:endParaRPr lang="es" sz="1000" dirty="0">
              <a:latin typeface="Arial"/>
              <a:cs typeface="Arial"/>
            </a:endParaRPr>
          </a:p>
        </p:txBody>
      </p:sp>
      <p:grpSp>
        <p:nvGrpSpPr>
          <p:cNvPr id="23" name="Group 22">
            <a:extLst>
              <a:ext uri="{FF2B5EF4-FFF2-40B4-BE49-F238E27FC236}">
                <a16:creationId xmlns:a16="http://schemas.microsoft.com/office/drawing/2014/main" id="{8D1CFDF1-64AD-4F30-AECA-5887B9EE2D18}"/>
              </a:ext>
            </a:extLst>
          </p:cNvPr>
          <p:cNvGrpSpPr/>
          <p:nvPr/>
        </p:nvGrpSpPr>
        <p:grpSpPr>
          <a:xfrm>
            <a:off x="851518" y="9075437"/>
            <a:ext cx="4406282" cy="261610"/>
            <a:chOff x="-5029200" y="8077200"/>
            <a:chExt cx="4406282" cy="261610"/>
          </a:xfrm>
        </p:grpSpPr>
        <p:sp>
          <p:nvSpPr>
            <p:cNvPr id="24" name="TextBox 23">
              <a:extLst>
                <a:ext uri="{FF2B5EF4-FFF2-40B4-BE49-F238E27FC236}">
                  <a16:creationId xmlns:a16="http://schemas.microsoft.com/office/drawing/2014/main" id="{C14A47EE-A334-45EF-9988-FE85DB9E4847}"/>
                </a:ext>
              </a:extLst>
            </p:cNvPr>
            <p:cNvSpPr txBox="1"/>
            <p:nvPr/>
          </p:nvSpPr>
          <p:spPr>
            <a:xfrm>
              <a:off x="-4813897" y="8077200"/>
              <a:ext cx="4190979" cy="261610"/>
            </a:xfrm>
            <a:prstGeom prst="rect">
              <a:avLst/>
            </a:prstGeom>
            <a:noFill/>
          </p:spPr>
          <p:txBody>
            <a:bodyPr wrap="square" rtlCol="0">
              <a:spAutoFit/>
            </a:bodyPr>
            <a:lstStyle/>
            <a:p>
              <a:pPr rtl="0"/>
              <a:r>
                <a:rPr lang="es" sz="1050">
                  <a:latin typeface="Gotham Rounded Book" pitchFamily="50" charset="0"/>
                </a:rPr>
                <a:t>Plan de regreso a clases 2022-2023 de YES Prep</a:t>
              </a:r>
            </a:p>
          </p:txBody>
        </p:sp>
        <p:sp>
          <p:nvSpPr>
            <p:cNvPr id="25" name="Arrow: Chevron 24">
              <a:extLst>
                <a:ext uri="{FF2B5EF4-FFF2-40B4-BE49-F238E27FC236}">
                  <a16:creationId xmlns:a16="http://schemas.microsoft.com/office/drawing/2014/main" id="{28DAA189-70A9-4C9C-974B-B368D33AD2FD}"/>
                </a:ext>
              </a:extLst>
            </p:cNvPr>
            <p:cNvSpPr/>
            <p:nvPr/>
          </p:nvSpPr>
          <p:spPr>
            <a:xfrm>
              <a:off x="-5029200" y="8077200"/>
              <a:ext cx="215303" cy="22381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245" y="112268"/>
            <a:ext cx="1612265" cy="153888"/>
          </a:xfrm>
          <a:prstGeom prst="rect">
            <a:avLst/>
          </a:prstGeom>
        </p:spPr>
        <p:txBody>
          <a:bodyPr vert="horz" wrap="square" lIns="0" tIns="0" rIns="0" bIns="0" rtlCol="0">
            <a:spAutoFit/>
          </a:bodyPr>
          <a:lstStyle/>
          <a:p>
            <a:pPr marL="12700" rtl="0">
              <a:lnSpc>
                <a:spcPct val="100000"/>
              </a:lnSpc>
            </a:pPr>
            <a:r>
              <a:rPr lang="es" sz="1000" b="1" spc="-5">
                <a:solidFill>
                  <a:srgbClr val="56575B"/>
                </a:solidFill>
                <a:latin typeface="Arial"/>
                <a:cs typeface="Arial"/>
              </a:rPr>
              <a:t>Y</a:t>
            </a:r>
            <a:r>
              <a:rPr lang="es" sz="1000" b="1" spc="-15">
                <a:solidFill>
                  <a:srgbClr val="56575B"/>
                </a:solidFill>
                <a:latin typeface="Arial"/>
                <a:cs typeface="Arial"/>
              </a:rPr>
              <a:t>E</a:t>
            </a:r>
            <a:r>
              <a:rPr lang="es" sz="1000" b="1" spc="-10">
                <a:solidFill>
                  <a:srgbClr val="56575B"/>
                </a:solidFill>
                <a:latin typeface="Arial"/>
                <a:cs typeface="Arial"/>
              </a:rPr>
              <a:t>S</a:t>
            </a:r>
            <a:r>
              <a:rPr lang="es" sz="1000" b="1">
                <a:solidFill>
                  <a:srgbClr val="56575B"/>
                </a:solidFill>
                <a:latin typeface="Arial"/>
                <a:cs typeface="Arial"/>
              </a:rPr>
              <a:t> </a:t>
            </a:r>
            <a:r>
              <a:rPr lang="es" sz="1000" b="1" spc="-5">
                <a:solidFill>
                  <a:srgbClr val="56575B"/>
                </a:solidFill>
                <a:latin typeface="Arial"/>
                <a:cs typeface="Arial"/>
              </a:rPr>
              <a:t>P</a:t>
            </a:r>
            <a:r>
              <a:rPr lang="es" sz="1000" b="1" spc="-10">
                <a:solidFill>
                  <a:srgbClr val="56575B"/>
                </a:solidFill>
                <a:latin typeface="Arial"/>
                <a:cs typeface="Arial"/>
              </a:rPr>
              <a:t>rep</a:t>
            </a:r>
            <a:r>
              <a:rPr lang="es" sz="1000" b="1">
                <a:solidFill>
                  <a:srgbClr val="56575B"/>
                </a:solidFill>
                <a:latin typeface="Arial"/>
                <a:cs typeface="Arial"/>
              </a:rPr>
              <a:t> </a:t>
            </a:r>
            <a:r>
              <a:rPr lang="es" sz="1000" b="1" spc="-15">
                <a:solidFill>
                  <a:srgbClr val="56575B"/>
                </a:solidFill>
                <a:latin typeface="Arial"/>
                <a:cs typeface="Arial"/>
              </a:rPr>
              <a:t>P</a:t>
            </a:r>
            <a:r>
              <a:rPr lang="es" sz="1000" b="1" spc="-5">
                <a:solidFill>
                  <a:srgbClr val="56575B"/>
                </a:solidFill>
                <a:latin typeface="Arial"/>
                <a:cs typeface="Arial"/>
              </a:rPr>
              <a:t>ubl</a:t>
            </a:r>
            <a:r>
              <a:rPr lang="es" sz="1000" b="1">
                <a:solidFill>
                  <a:srgbClr val="56575B"/>
                </a:solidFill>
                <a:latin typeface="Arial"/>
                <a:cs typeface="Arial"/>
              </a:rPr>
              <a:t>i</a:t>
            </a:r>
            <a:r>
              <a:rPr lang="es" sz="1000" b="1" spc="-10">
                <a:solidFill>
                  <a:srgbClr val="56575B"/>
                </a:solidFill>
                <a:latin typeface="Arial"/>
                <a:cs typeface="Arial"/>
              </a:rPr>
              <a:t>c</a:t>
            </a:r>
            <a:r>
              <a:rPr lang="es" sz="1000" b="1" spc="10">
                <a:solidFill>
                  <a:srgbClr val="56575B"/>
                </a:solidFill>
                <a:latin typeface="Arial"/>
                <a:cs typeface="Arial"/>
              </a:rPr>
              <a:t> </a:t>
            </a:r>
            <a:r>
              <a:rPr lang="es" sz="1000" b="1" spc="-15">
                <a:solidFill>
                  <a:srgbClr val="56575B"/>
                </a:solidFill>
                <a:latin typeface="Arial"/>
                <a:cs typeface="Arial"/>
              </a:rPr>
              <a:t>S</a:t>
            </a:r>
            <a:r>
              <a:rPr lang="es" sz="1000" b="1" spc="-10">
                <a:solidFill>
                  <a:srgbClr val="56575B"/>
                </a:solidFill>
                <a:latin typeface="Arial"/>
                <a:cs typeface="Arial"/>
              </a:rPr>
              <a:t>choo</a:t>
            </a:r>
            <a:r>
              <a:rPr lang="es" sz="1000" b="1" spc="0">
                <a:solidFill>
                  <a:srgbClr val="56575B"/>
                </a:solidFill>
                <a:latin typeface="Arial"/>
                <a:cs typeface="Arial"/>
              </a:rPr>
              <a:t>l</a:t>
            </a:r>
            <a:r>
              <a:rPr lang="es" sz="1000" b="1" spc="-10">
                <a:solidFill>
                  <a:srgbClr val="56575B"/>
                </a:solidFill>
                <a:latin typeface="Arial"/>
                <a:cs typeface="Arial"/>
              </a:rPr>
              <a:t>s</a:t>
            </a:r>
            <a:endParaRPr sz="1000" dirty="0">
              <a:latin typeface="Arial"/>
              <a:cs typeface="Arial"/>
            </a:endParaRPr>
          </a:p>
        </p:txBody>
      </p:sp>
      <p:sp>
        <p:nvSpPr>
          <p:cNvPr id="3" name="object 3"/>
          <p:cNvSpPr/>
          <p:nvPr/>
        </p:nvSpPr>
        <p:spPr>
          <a:xfrm>
            <a:off x="5504103" y="8902903"/>
            <a:ext cx="73660" cy="276999"/>
          </a:xfrm>
          <a:custGeom>
            <a:avLst/>
            <a:gdLst/>
            <a:ahLst/>
            <a:cxnLst/>
            <a:rect l="l" t="t" r="r" b="b"/>
            <a:pathLst>
              <a:path w="73660" h="73659">
                <a:moveTo>
                  <a:pt x="0" y="73152"/>
                </a:moveTo>
                <a:lnTo>
                  <a:pt x="73151" y="73152"/>
                </a:lnTo>
                <a:lnTo>
                  <a:pt x="7315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4" name="object 4"/>
          <p:cNvSpPr/>
          <p:nvPr/>
        </p:nvSpPr>
        <p:spPr>
          <a:xfrm>
            <a:off x="820216" y="8902903"/>
            <a:ext cx="71755" cy="276999"/>
          </a:xfrm>
          <a:custGeom>
            <a:avLst/>
            <a:gdLst/>
            <a:ahLst/>
            <a:cxnLst/>
            <a:rect l="l" t="t" r="r" b="b"/>
            <a:pathLst>
              <a:path w="71755" h="73659">
                <a:moveTo>
                  <a:pt x="0" y="73152"/>
                </a:moveTo>
                <a:lnTo>
                  <a:pt x="71628" y="73152"/>
                </a:lnTo>
                <a:lnTo>
                  <a:pt x="7162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5" name="object 5"/>
          <p:cNvSpPr/>
          <p:nvPr/>
        </p:nvSpPr>
        <p:spPr>
          <a:xfrm>
            <a:off x="891844" y="8902903"/>
            <a:ext cx="4612640" cy="276999"/>
          </a:xfrm>
          <a:custGeom>
            <a:avLst/>
            <a:gdLst/>
            <a:ahLst/>
            <a:cxnLst/>
            <a:rect l="l" t="t" r="r" b="b"/>
            <a:pathLst>
              <a:path w="4612640" h="73659">
                <a:moveTo>
                  <a:pt x="0" y="73152"/>
                </a:moveTo>
                <a:lnTo>
                  <a:pt x="4612259" y="73152"/>
                </a:lnTo>
                <a:lnTo>
                  <a:pt x="4612259"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6" name="object 6"/>
          <p:cNvSpPr/>
          <p:nvPr/>
        </p:nvSpPr>
        <p:spPr>
          <a:xfrm>
            <a:off x="6894245" y="8902903"/>
            <a:ext cx="73660" cy="276999"/>
          </a:xfrm>
          <a:custGeom>
            <a:avLst/>
            <a:gdLst/>
            <a:ahLst/>
            <a:cxnLst/>
            <a:rect l="l" t="t" r="r" b="b"/>
            <a:pathLst>
              <a:path w="73659" h="73659">
                <a:moveTo>
                  <a:pt x="0" y="73152"/>
                </a:moveTo>
                <a:lnTo>
                  <a:pt x="73101" y="73152"/>
                </a:lnTo>
                <a:lnTo>
                  <a:pt x="73101"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7" name="object 7"/>
          <p:cNvSpPr/>
          <p:nvPr/>
        </p:nvSpPr>
        <p:spPr>
          <a:xfrm>
            <a:off x="5577204" y="8902903"/>
            <a:ext cx="73660" cy="276999"/>
          </a:xfrm>
          <a:custGeom>
            <a:avLst/>
            <a:gdLst/>
            <a:ahLst/>
            <a:cxnLst/>
            <a:rect l="l" t="t" r="r" b="b"/>
            <a:pathLst>
              <a:path w="73660" h="73659">
                <a:moveTo>
                  <a:pt x="0" y="73152"/>
                </a:moveTo>
                <a:lnTo>
                  <a:pt x="73152" y="73152"/>
                </a:lnTo>
                <a:lnTo>
                  <a:pt x="73152"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8" name="object 8"/>
          <p:cNvSpPr/>
          <p:nvPr/>
        </p:nvSpPr>
        <p:spPr>
          <a:xfrm>
            <a:off x="5650357" y="8902903"/>
            <a:ext cx="1243965" cy="276999"/>
          </a:xfrm>
          <a:custGeom>
            <a:avLst/>
            <a:gdLst/>
            <a:ahLst/>
            <a:cxnLst/>
            <a:rect l="l" t="t" r="r" b="b"/>
            <a:pathLst>
              <a:path w="1243965" h="73659">
                <a:moveTo>
                  <a:pt x="0" y="73152"/>
                </a:moveTo>
                <a:lnTo>
                  <a:pt x="1243888" y="73152"/>
                </a:lnTo>
                <a:lnTo>
                  <a:pt x="1243888" y="0"/>
                </a:lnTo>
                <a:lnTo>
                  <a:pt x="0" y="0"/>
                </a:lnTo>
                <a:lnTo>
                  <a:pt x="0" y="73152"/>
                </a:lnTo>
                <a:close/>
              </a:path>
            </a:pathLst>
          </a:custGeom>
          <a:solidFill>
            <a:srgbClr val="4966AC"/>
          </a:solidFill>
        </p:spPr>
        <p:txBody>
          <a:bodyPr wrap="square" lIns="0" tIns="0" rIns="0" bIns="0" rtlCol="0">
            <a:spAutoFit/>
          </a:bodyPr>
          <a:lstStyle/>
          <a:p>
            <a:pPr rtl="0"/>
            <a:endParaRPr/>
          </a:p>
        </p:txBody>
      </p:sp>
      <p:sp>
        <p:nvSpPr>
          <p:cNvPr id="9" name="object 9"/>
          <p:cNvSpPr txBox="1"/>
          <p:nvPr/>
        </p:nvSpPr>
        <p:spPr>
          <a:xfrm>
            <a:off x="355600" y="9128455"/>
            <a:ext cx="7232650" cy="930275"/>
          </a:xfrm>
          <a:prstGeom prst="rect">
            <a:avLst/>
          </a:prstGeom>
        </p:spPr>
        <p:txBody>
          <a:bodyPr vert="horz" wrap="square" lIns="0" tIns="0" rIns="0" bIns="0" rtlCol="0">
            <a:spAutoFit/>
          </a:bodyPr>
          <a:lstStyle/>
          <a:p>
            <a:pPr marR="687070" algn="r" rtl="0">
              <a:lnSpc>
                <a:spcPct val="100000"/>
              </a:lnSpc>
            </a:pPr>
            <a:r>
              <a:rPr lang="es" sz="900" spc="-5">
                <a:solidFill>
                  <a:srgbClr val="808080"/>
                </a:solidFill>
                <a:latin typeface="Calibri"/>
                <a:cs typeface="Calibri"/>
              </a:rPr>
              <a:t>9</a:t>
            </a:r>
            <a:endParaRPr sz="900">
              <a:latin typeface="Calibri"/>
              <a:cs typeface="Calibri"/>
            </a:endParaRPr>
          </a:p>
        </p:txBody>
      </p:sp>
      <p:sp>
        <p:nvSpPr>
          <p:cNvPr id="10" name="object 10"/>
          <p:cNvSpPr/>
          <p:nvPr/>
        </p:nvSpPr>
        <p:spPr>
          <a:xfrm>
            <a:off x="892175" y="9066276"/>
            <a:ext cx="4609846" cy="272796"/>
          </a:xfrm>
          <a:prstGeom prst="rect">
            <a:avLst/>
          </a:prstGeom>
          <a:blipFill>
            <a:blip r:embed="rId2" cstate="print"/>
            <a:stretch>
              <a:fillRect/>
            </a:stretch>
          </a:blipFill>
        </p:spPr>
        <p:txBody>
          <a:bodyPr wrap="square" lIns="0" tIns="0" rIns="0" bIns="0" rtlCol="0">
            <a:spAutoFit/>
          </a:bodyPr>
          <a:lstStyle/>
          <a:p>
            <a:pPr rtl="0"/>
            <a:endParaRPr/>
          </a:p>
        </p:txBody>
      </p:sp>
      <p:sp>
        <p:nvSpPr>
          <p:cNvPr id="11" name="object 11"/>
          <p:cNvSpPr/>
          <p:nvPr/>
        </p:nvSpPr>
        <p:spPr>
          <a:xfrm>
            <a:off x="355600" y="8138159"/>
            <a:ext cx="7232650" cy="1920240"/>
          </a:xfrm>
          <a:prstGeom prst="rect">
            <a:avLst/>
          </a:prstGeom>
          <a:blipFill>
            <a:blip r:embed="rId3" cstate="print"/>
            <a:stretch>
              <a:fillRect/>
            </a:stretch>
          </a:blipFill>
        </p:spPr>
        <p:txBody>
          <a:bodyPr wrap="square" lIns="0" tIns="0" rIns="0" bIns="0" rtlCol="0">
            <a:spAutoFit/>
          </a:bodyPr>
          <a:lstStyle/>
          <a:p>
            <a:pPr rtl="0"/>
            <a:endParaRPr/>
          </a:p>
        </p:txBody>
      </p:sp>
      <p:sp>
        <p:nvSpPr>
          <p:cNvPr id="12" name="object 12"/>
          <p:cNvSpPr txBox="1"/>
          <p:nvPr/>
        </p:nvSpPr>
        <p:spPr>
          <a:xfrm>
            <a:off x="342391" y="606043"/>
            <a:ext cx="3262629" cy="1569660"/>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Viajes del personal patrocinados por YES Prep</a:t>
            </a:r>
            <a:endParaRPr sz="1600" dirty="0">
              <a:latin typeface="Arial"/>
              <a:cs typeface="Arial"/>
            </a:endParaRPr>
          </a:p>
          <a:p>
            <a:pPr marL="12700" marR="6350" rtl="0"/>
            <a:r>
              <a:rPr lang="es" sz="1000" dirty="0">
                <a:latin typeface="Arial"/>
                <a:cs typeface="Arial"/>
              </a:rPr>
              <a:t>El personal determinará a su discreción el riesgo personal de viajar por asuntos de YES Prep.</a:t>
            </a:r>
          </a:p>
          <a:p>
            <a:pPr marL="12700" marR="49530" rtl="0"/>
            <a:r>
              <a:rPr lang="es" sz="1000" dirty="0">
                <a:latin typeface="Arial"/>
                <a:cs typeface="Arial"/>
              </a:rPr>
              <a:t>El gerente correspondiente debe aprobar todos los viajes. Si un miembro del personal lleva en un vehículo a estudiantes, debe recibir aprobación para conducir primero. Envíe un correo electrónico a </a:t>
            </a:r>
            <a:r>
              <a:rPr lang="es" sz="1000" u="sng" dirty="0">
                <a:solidFill>
                  <a:srgbClr val="0000FF"/>
                </a:solidFill>
                <a:latin typeface="Arial"/>
                <a:cs typeface="Arial"/>
                <a:hlinkClick r:id="rId4"/>
              </a:rPr>
              <a:t>Talent@yesprep.org</a:t>
            </a:r>
            <a:r>
              <a:rPr lang="es" sz="1000" dirty="0">
                <a:solidFill>
                  <a:srgbClr val="0000FF"/>
                </a:solidFill>
                <a:latin typeface="Arial"/>
                <a:cs typeface="Arial"/>
              </a:rPr>
              <a:t> </a:t>
            </a:r>
            <a:r>
              <a:rPr lang="es" sz="1000" dirty="0">
                <a:latin typeface="Arial"/>
                <a:cs typeface="Arial"/>
              </a:rPr>
              <a:t>para comenzar ese proceso.</a:t>
            </a:r>
          </a:p>
        </p:txBody>
      </p:sp>
      <p:sp>
        <p:nvSpPr>
          <p:cNvPr id="13" name="object 13"/>
          <p:cNvSpPr txBox="1"/>
          <p:nvPr/>
        </p:nvSpPr>
        <p:spPr>
          <a:xfrm>
            <a:off x="342391" y="2438400"/>
            <a:ext cx="3238500" cy="1261884"/>
          </a:xfrm>
          <a:prstGeom prst="rect">
            <a:avLst/>
          </a:prstGeom>
        </p:spPr>
        <p:txBody>
          <a:bodyPr vert="horz" wrap="square" lIns="0" tIns="0" rIns="0" bIns="0" rtlCol="0">
            <a:spAutoFit/>
          </a:bodyPr>
          <a:lstStyle/>
          <a:p>
            <a:pPr marL="12700" marR="374650" rtl="0"/>
            <a:r>
              <a:rPr lang="es" sz="1600" dirty="0">
                <a:solidFill>
                  <a:srgbClr val="374B80"/>
                </a:solidFill>
                <a:latin typeface="Arial"/>
                <a:cs typeface="Arial"/>
              </a:rPr>
              <a:t>Eventos de sábados de excelencia docente</a:t>
            </a:r>
            <a:endParaRPr sz="1600" dirty="0">
              <a:latin typeface="Arial"/>
              <a:cs typeface="Arial"/>
            </a:endParaRPr>
          </a:p>
          <a:p>
            <a:pPr marL="12700" rtl="0"/>
            <a:r>
              <a:rPr lang="es" sz="1000" dirty="0">
                <a:latin typeface="Arial"/>
                <a:cs typeface="Arial"/>
              </a:rPr>
              <a:t>El TDS de febrero (2/12) se llevará a cabo de forma virtual para dar cuenta del aumento de casos positivos y las restricciones dentro de nuestros sistemas asociados. Revisaremos cada TDS caso por caso y esperamos reanudar el TDS en persona esta primavera.</a:t>
            </a:r>
          </a:p>
        </p:txBody>
      </p:sp>
      <p:sp>
        <p:nvSpPr>
          <p:cNvPr id="14" name="object 14"/>
          <p:cNvSpPr txBox="1"/>
          <p:nvPr/>
        </p:nvSpPr>
        <p:spPr>
          <a:xfrm>
            <a:off x="342391" y="3886200"/>
            <a:ext cx="3267075" cy="1631216"/>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Visitas familiares</a:t>
            </a:r>
            <a:endParaRPr sz="1600" dirty="0">
              <a:latin typeface="Arial"/>
              <a:cs typeface="Arial"/>
            </a:endParaRPr>
          </a:p>
          <a:p>
            <a:pPr marL="12700" rtl="0"/>
            <a:r>
              <a:rPr lang="es" sz="1000" dirty="0">
                <a:latin typeface="Arial"/>
                <a:cs typeface="Arial"/>
              </a:rPr>
              <a:t>Las visitas familiares tienen permitido visitar un campus si su visita es necesaria para el éxito del estudiante. Todas las visitas familiares deben mostrar una identificación y recibir una identificación temporal de la oficina principal al llegar al campus. Se recomiendan encarecidamente las mascarillas a todos los visitantes. Los tours familiares están permitidos bajo esta guía. Se prohíben las entregas no esenciales, como el almuerzo, los artículos personales y las tareas.</a:t>
            </a:r>
          </a:p>
        </p:txBody>
      </p:sp>
      <p:sp>
        <p:nvSpPr>
          <p:cNvPr id="15" name="object 15"/>
          <p:cNvSpPr txBox="1"/>
          <p:nvPr/>
        </p:nvSpPr>
        <p:spPr>
          <a:xfrm>
            <a:off x="342391" y="5715000"/>
            <a:ext cx="3268345" cy="2185214"/>
          </a:xfrm>
          <a:prstGeom prst="rect">
            <a:avLst/>
          </a:prstGeom>
        </p:spPr>
        <p:txBody>
          <a:bodyPr vert="horz" wrap="square" lIns="0" tIns="0" rIns="0" bIns="0" rtlCol="0">
            <a:spAutoFit/>
          </a:bodyPr>
          <a:lstStyle/>
          <a:p>
            <a:pPr marL="12700" rtl="0"/>
            <a:r>
              <a:rPr lang="en-US" sz="1600" dirty="0" err="1">
                <a:solidFill>
                  <a:srgbClr val="374B80"/>
                </a:solidFill>
                <a:latin typeface="Arial"/>
                <a:cs typeface="Arial"/>
              </a:rPr>
              <a:t>Visitas</a:t>
            </a:r>
            <a:r>
              <a:rPr lang="en-US" sz="1600" dirty="0">
                <a:solidFill>
                  <a:srgbClr val="374B80"/>
                </a:solidFill>
                <a:latin typeface="Arial"/>
                <a:cs typeface="Arial"/>
              </a:rPr>
              <a:t> </a:t>
            </a:r>
            <a:r>
              <a:rPr lang="en-US" sz="1600" dirty="0" err="1">
                <a:solidFill>
                  <a:srgbClr val="374B80"/>
                </a:solidFill>
                <a:latin typeface="Arial"/>
                <a:cs typeface="Arial"/>
              </a:rPr>
              <a:t>externas</a:t>
            </a:r>
            <a:r>
              <a:rPr lang="en-US" sz="1600" dirty="0">
                <a:solidFill>
                  <a:srgbClr val="374B80"/>
                </a:solidFill>
                <a:latin typeface="Arial"/>
                <a:cs typeface="Arial"/>
              </a:rPr>
              <a:t> a YES Prep</a:t>
            </a:r>
          </a:p>
          <a:p>
            <a:pPr marL="12700"/>
            <a:r>
              <a:rPr lang="es" sz="1000" dirty="0">
                <a:latin typeface="Arial"/>
                <a:cs typeface="Arial"/>
              </a:rPr>
              <a:t>Las visitas externas a YES Prep podrán ingresar al campus si la persona proporciona un servicio que afecta al éxito y el aprendizaje de los estudiantes. Los visitantes deben mostrar una identificación y recibir una credencial de identificación temporal de la oficina principal al llegar al campus. Estas personas deben seguir el distanciamiento social y las pautas de salud y seguridad. Ejemplos de esto incluyen proveedores que proporcionen tutoría y apoyo curricular a los estudiantes. </a:t>
            </a:r>
            <a:br>
              <a:rPr lang="es" sz="1000" dirty="0">
                <a:latin typeface="Arial"/>
                <a:cs typeface="Arial"/>
              </a:rPr>
            </a:br>
            <a:r>
              <a:rPr lang="es" sz="1000" dirty="0">
                <a:latin typeface="Arial"/>
                <a:cs typeface="Arial"/>
              </a:rPr>
              <a:t>Se recomiendan encarecidamente las mascarillas a todos los visitantes.</a:t>
            </a:r>
          </a:p>
          <a:p>
            <a:pPr marL="12700" rtl="0"/>
            <a:endParaRPr lang="en-US" sz="1600" dirty="0">
              <a:latin typeface="Arial"/>
              <a:cs typeface="Arial"/>
            </a:endParaRPr>
          </a:p>
        </p:txBody>
      </p:sp>
      <p:sp>
        <p:nvSpPr>
          <p:cNvPr id="16" name="object 16"/>
          <p:cNvSpPr txBox="1"/>
          <p:nvPr/>
        </p:nvSpPr>
        <p:spPr>
          <a:xfrm>
            <a:off x="4167382" y="554208"/>
            <a:ext cx="3023870" cy="553998"/>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Excursiones</a:t>
            </a:r>
            <a:endParaRPr sz="1600" dirty="0">
              <a:latin typeface="Arial"/>
              <a:cs typeface="Arial"/>
            </a:endParaRPr>
          </a:p>
          <a:p>
            <a:pPr marL="12700" rtl="0"/>
            <a:r>
              <a:rPr lang="es" sz="1000" dirty="0">
                <a:latin typeface="Arial"/>
                <a:cs typeface="Arial"/>
              </a:rPr>
              <a:t>Las excursiones están permitidas en los casos descritos a continuación si:</a:t>
            </a:r>
            <a:endParaRPr sz="1000" dirty="0">
              <a:latin typeface="Arial"/>
              <a:cs typeface="Arial"/>
            </a:endParaRPr>
          </a:p>
        </p:txBody>
      </p:sp>
      <p:sp>
        <p:nvSpPr>
          <p:cNvPr id="17" name="object 17"/>
          <p:cNvSpPr txBox="1"/>
          <p:nvPr/>
        </p:nvSpPr>
        <p:spPr>
          <a:xfrm>
            <a:off x="4337684" y="1230376"/>
            <a:ext cx="2917825" cy="952377"/>
          </a:xfrm>
          <a:prstGeom prst="rect">
            <a:avLst/>
          </a:prstGeom>
        </p:spPr>
        <p:txBody>
          <a:bodyPr vert="horz" wrap="square" lIns="0" tIns="0" rIns="0" bIns="0" rtlCol="0">
            <a:spAutoFit/>
          </a:bodyPr>
          <a:lstStyle/>
          <a:p>
            <a:pPr marL="241300" indent="-228600" rtl="0">
              <a:buFont typeface="Symbol"/>
              <a:buChar char=""/>
              <a:tabLst>
                <a:tab pos="241300" algn="l"/>
              </a:tabLst>
            </a:pPr>
            <a:r>
              <a:rPr lang="es" sz="1000" dirty="0">
                <a:latin typeface="Arial"/>
                <a:cs typeface="Arial"/>
              </a:rPr>
              <a:t>Se cumplen las pautas de salud y seguridad.</a:t>
            </a:r>
            <a:endParaRPr sz="1000" dirty="0">
              <a:latin typeface="Arial"/>
              <a:cs typeface="Arial"/>
            </a:endParaRPr>
          </a:p>
          <a:p>
            <a:pPr marL="241300" indent="-228600" rtl="0">
              <a:spcBef>
                <a:spcPts val="120"/>
              </a:spcBef>
              <a:buFont typeface="Symbol"/>
              <a:buChar char=""/>
              <a:tabLst>
                <a:tab pos="241300" algn="l"/>
              </a:tabLst>
            </a:pPr>
            <a:r>
              <a:rPr lang="es" sz="1000" dirty="0">
                <a:latin typeface="Arial"/>
                <a:cs typeface="Arial"/>
              </a:rPr>
              <a:t>Se mantiene el distanciamiento distancia social.</a:t>
            </a:r>
            <a:endParaRPr sz="1000" dirty="0">
              <a:latin typeface="Arial"/>
              <a:cs typeface="Arial"/>
            </a:endParaRPr>
          </a:p>
          <a:p>
            <a:pPr marL="241300" marR="294005" indent="-228600" rtl="0">
              <a:spcBef>
                <a:spcPts val="80"/>
              </a:spcBef>
              <a:buFont typeface="Symbol"/>
              <a:buChar char=""/>
              <a:tabLst>
                <a:tab pos="241300" algn="l"/>
              </a:tabLst>
            </a:pPr>
            <a:r>
              <a:rPr lang="es" sz="1000" dirty="0">
                <a:latin typeface="Arial"/>
                <a:cs typeface="Arial"/>
              </a:rPr>
              <a:t>La reunión es necesaria para el éxito estudiantil o para </a:t>
            </a:r>
            <a:r>
              <a:rPr lang="es" sz="1000" b="1" dirty="0">
                <a:latin typeface="Arial"/>
                <a:cs typeface="Arial"/>
              </a:rPr>
              <a:t>reuniones de estudiantes, personal y familia.</a:t>
            </a:r>
            <a:endParaRPr sz="1000" dirty="0">
              <a:latin typeface="Arial"/>
              <a:cs typeface="Arial"/>
            </a:endParaRPr>
          </a:p>
        </p:txBody>
      </p:sp>
      <p:sp>
        <p:nvSpPr>
          <p:cNvPr id="18" name="object 18"/>
          <p:cNvSpPr txBox="1"/>
          <p:nvPr/>
        </p:nvSpPr>
        <p:spPr>
          <a:xfrm>
            <a:off x="4148709" y="2284512"/>
            <a:ext cx="2501900" cy="153888"/>
          </a:xfrm>
          <a:prstGeom prst="rect">
            <a:avLst/>
          </a:prstGeom>
        </p:spPr>
        <p:txBody>
          <a:bodyPr vert="horz" wrap="square" lIns="0" tIns="0" rIns="0" bIns="0" rtlCol="0">
            <a:spAutoFit/>
          </a:bodyPr>
          <a:lstStyle/>
          <a:p>
            <a:pPr marL="12700" rtl="0"/>
            <a:r>
              <a:rPr lang="es" sz="1000" dirty="0">
                <a:latin typeface="Arial"/>
                <a:cs typeface="Arial"/>
              </a:rPr>
              <a:t>Los ejemplos incluyen, entre otros:</a:t>
            </a:r>
            <a:endParaRPr sz="1000" dirty="0">
              <a:latin typeface="Arial"/>
              <a:cs typeface="Arial"/>
            </a:endParaRPr>
          </a:p>
        </p:txBody>
      </p:sp>
      <p:sp>
        <p:nvSpPr>
          <p:cNvPr id="19" name="object 19"/>
          <p:cNvSpPr txBox="1"/>
          <p:nvPr/>
        </p:nvSpPr>
        <p:spPr>
          <a:xfrm>
            <a:off x="4337684" y="2503169"/>
            <a:ext cx="2812415" cy="820225"/>
          </a:xfrm>
          <a:prstGeom prst="rect">
            <a:avLst/>
          </a:prstGeom>
        </p:spPr>
        <p:txBody>
          <a:bodyPr vert="horz" wrap="square" lIns="0" tIns="0" rIns="0" bIns="0" rtlCol="0">
            <a:spAutoFit/>
          </a:bodyPr>
          <a:lstStyle/>
          <a:p>
            <a:pPr marL="241300" indent="-228600" rtl="0">
              <a:buFont typeface="Symbol"/>
              <a:buChar char=""/>
              <a:tabLst>
                <a:tab pos="241300" algn="l"/>
              </a:tabLst>
            </a:pPr>
            <a:r>
              <a:rPr lang="es" sz="1000" dirty="0">
                <a:latin typeface="Arial"/>
                <a:cs typeface="Arial"/>
              </a:rPr>
              <a:t>Juegos deportivos</a:t>
            </a:r>
            <a:endParaRPr sz="1000" dirty="0">
              <a:latin typeface="Arial"/>
              <a:cs typeface="Arial"/>
            </a:endParaRPr>
          </a:p>
          <a:p>
            <a:pPr marL="241300" marR="6350" indent="-228600" rtl="0">
              <a:spcBef>
                <a:spcPts val="70"/>
              </a:spcBef>
              <a:buFont typeface="Symbol"/>
              <a:buChar char=""/>
              <a:tabLst>
                <a:tab pos="241300" algn="l"/>
              </a:tabLst>
            </a:pPr>
            <a:r>
              <a:rPr lang="es" sz="1000" dirty="0">
                <a:latin typeface="Arial"/>
                <a:cs typeface="Arial"/>
              </a:rPr>
              <a:t>Eventos competitivos de artes escénicas </a:t>
            </a:r>
            <a:br>
              <a:rPr lang="es" sz="1000" dirty="0">
                <a:latin typeface="Arial"/>
                <a:cs typeface="Arial"/>
              </a:rPr>
            </a:br>
            <a:r>
              <a:rPr lang="es" sz="1000" dirty="0">
                <a:latin typeface="Arial"/>
                <a:cs typeface="Arial"/>
              </a:rPr>
              <a:t>(p. ej., competencia de baile)</a:t>
            </a:r>
            <a:endParaRPr sz="1000" dirty="0">
              <a:latin typeface="Arial"/>
              <a:cs typeface="Arial"/>
            </a:endParaRPr>
          </a:p>
          <a:p>
            <a:pPr marL="241300" indent="-228600" rtl="0">
              <a:spcBef>
                <a:spcPts val="105"/>
              </a:spcBef>
              <a:buFont typeface="Symbol"/>
              <a:buChar char=""/>
              <a:tabLst>
                <a:tab pos="241300" algn="l"/>
              </a:tabLst>
            </a:pPr>
            <a:r>
              <a:rPr lang="es" sz="1000" dirty="0">
                <a:latin typeface="Arial"/>
                <a:cs typeface="Arial"/>
              </a:rPr>
              <a:t>Visitas a museos</a:t>
            </a:r>
            <a:endParaRPr sz="1000" dirty="0">
              <a:latin typeface="Arial"/>
              <a:cs typeface="Arial"/>
            </a:endParaRPr>
          </a:p>
          <a:p>
            <a:pPr marL="241300" indent="-228600" rtl="0">
              <a:spcBef>
                <a:spcPts val="120"/>
              </a:spcBef>
              <a:buFont typeface="Symbol"/>
              <a:buChar char=""/>
              <a:tabLst>
                <a:tab pos="241300" algn="l"/>
              </a:tabLst>
            </a:pPr>
            <a:r>
              <a:rPr lang="es" sz="1000" dirty="0">
                <a:latin typeface="Arial"/>
                <a:cs typeface="Arial"/>
              </a:rPr>
              <a:t>Enriquecimiento</a:t>
            </a:r>
            <a:endParaRPr sz="1000" dirty="0">
              <a:latin typeface="Arial"/>
              <a:cs typeface="Arial"/>
            </a:endParaRPr>
          </a:p>
        </p:txBody>
      </p:sp>
      <p:sp>
        <p:nvSpPr>
          <p:cNvPr id="20" name="object 20"/>
          <p:cNvSpPr txBox="1"/>
          <p:nvPr/>
        </p:nvSpPr>
        <p:spPr>
          <a:xfrm>
            <a:off x="4108830" y="3494166"/>
            <a:ext cx="3301365" cy="3103735"/>
          </a:xfrm>
          <a:prstGeom prst="rect">
            <a:avLst/>
          </a:prstGeom>
        </p:spPr>
        <p:txBody>
          <a:bodyPr vert="horz" wrap="square" lIns="0" tIns="0" rIns="0" bIns="0" rtlCol="0">
            <a:spAutoFit/>
          </a:bodyPr>
          <a:lstStyle/>
          <a:p>
            <a:pPr marL="12700" marR="6350" rtl="0"/>
            <a:r>
              <a:rPr lang="es" sz="1000" dirty="0">
                <a:latin typeface="Arial"/>
                <a:cs typeface="Arial"/>
              </a:rPr>
              <a:t>El DCO y el director deben aprobar todas las excursiones al menos 30 días antes mediante la presentación de la </a:t>
            </a:r>
            <a:r>
              <a:rPr lang="es" sz="1000" u="sng" dirty="0">
                <a:solidFill>
                  <a:srgbClr val="430097"/>
                </a:solidFill>
                <a:latin typeface="Arial"/>
                <a:cs typeface="Arial"/>
                <a:hlinkClick r:id="rId5"/>
              </a:rPr>
              <a:t>Guía de planificación de eventos</a:t>
            </a:r>
            <a:r>
              <a:rPr lang="es" sz="1000" dirty="0">
                <a:latin typeface="Arial"/>
                <a:cs typeface="Arial"/>
              </a:rPr>
              <a:t>. Se recomienda encarecidamente a los estudiantes y el personal que asistan a una excursión de más de un día que realicen una prueba de COVID con resultado negativo antes de asistir a la excursión. Las pruebas rápidas gratuitas de COVID están disponibles en todos los campus de YES Prep para el personal y los estudiantes de YES Prep.</a:t>
            </a:r>
            <a:endParaRPr lang="en-US" sz="1000" dirty="0">
              <a:latin typeface="Arial"/>
              <a:cs typeface="Arial"/>
            </a:endParaRPr>
          </a:p>
          <a:p>
            <a:pPr marL="12700" marR="6350" rtl="0"/>
            <a:endParaRPr lang="en-US" sz="1000" dirty="0">
              <a:latin typeface="Arial"/>
              <a:cs typeface="Arial"/>
            </a:endParaRPr>
          </a:p>
          <a:p>
            <a:pPr marL="12700" marR="6350" rtl="0"/>
            <a:r>
              <a:rPr lang="es" sz="1000" dirty="0">
                <a:latin typeface="Arial"/>
                <a:cs typeface="Arial"/>
              </a:rPr>
              <a:t>Los DCO o un miembro del equipo de operaciones designado deben usar </a:t>
            </a:r>
            <a:r>
              <a:rPr lang="es" sz="1000" u="sng" dirty="0">
                <a:solidFill>
                  <a:srgbClr val="430097"/>
                </a:solidFill>
                <a:latin typeface="Arial"/>
                <a:cs typeface="Arial"/>
                <a:hlinkClick r:id="rId6"/>
              </a:rPr>
              <a:t>Travel Tracker</a:t>
            </a:r>
            <a:r>
              <a:rPr lang="es" sz="1000" dirty="0">
                <a:solidFill>
                  <a:srgbClr val="430097"/>
                </a:solidFill>
                <a:latin typeface="Arial"/>
                <a:cs typeface="Arial"/>
              </a:rPr>
              <a:t> </a:t>
            </a:r>
            <a:r>
              <a:rPr lang="es" sz="1000" dirty="0">
                <a:latin typeface="Arial"/>
                <a:cs typeface="Arial"/>
              </a:rPr>
              <a:t>para enviar todas las excursiones al menos 21 días antes del viaje. Se debe recibir la confirmación del bus antes de que se emitan los formularios de permiso, se recolecte el dinero y se envíe la confirmación a los estudiantes o tutores.</a:t>
            </a:r>
          </a:p>
          <a:p>
            <a:pPr marL="12700" marR="320675" indent="39370" rtl="0">
              <a:spcBef>
                <a:spcPts val="810"/>
              </a:spcBef>
            </a:pPr>
            <a:r>
              <a:rPr lang="es" sz="1000" i="1" dirty="0">
                <a:latin typeface="Arial"/>
                <a:cs typeface="Arial"/>
              </a:rPr>
              <a:t>*Todos los acompañantes que no pertenezcan al personal de YES Prep, incluidos padres y familiares, deben seguir la política de voluntarios.*</a:t>
            </a:r>
            <a:endParaRPr sz="1000" dirty="0">
              <a:latin typeface="Arial"/>
              <a:cs typeface="Arial"/>
            </a:endParaRPr>
          </a:p>
        </p:txBody>
      </p:sp>
      <p:sp>
        <p:nvSpPr>
          <p:cNvPr id="21" name="object 21"/>
          <p:cNvSpPr txBox="1"/>
          <p:nvPr/>
        </p:nvSpPr>
        <p:spPr>
          <a:xfrm>
            <a:off x="4108830" y="6705600"/>
            <a:ext cx="3281045" cy="1169551"/>
          </a:xfrm>
          <a:prstGeom prst="rect">
            <a:avLst/>
          </a:prstGeom>
        </p:spPr>
        <p:txBody>
          <a:bodyPr vert="horz" wrap="square" lIns="0" tIns="0" rIns="0" bIns="0" rtlCol="0">
            <a:spAutoFit/>
          </a:bodyPr>
          <a:lstStyle/>
          <a:p>
            <a:pPr marL="12700" rtl="0"/>
            <a:r>
              <a:rPr lang="es" sz="1600" dirty="0">
                <a:solidFill>
                  <a:srgbClr val="374B80"/>
                </a:solidFill>
                <a:latin typeface="Arial"/>
                <a:cs typeface="Arial"/>
              </a:rPr>
              <a:t>Plan de cierres</a:t>
            </a:r>
            <a:endParaRPr sz="1600" dirty="0">
              <a:latin typeface="Arial"/>
              <a:cs typeface="Arial"/>
            </a:endParaRPr>
          </a:p>
          <a:p>
            <a:pPr marL="12700" rtl="0"/>
            <a:r>
              <a:rPr lang="es" sz="1000" dirty="0">
                <a:latin typeface="Arial"/>
                <a:cs typeface="Arial"/>
              </a:rPr>
              <a:t>No anticipamos cierres de la escuela. Si el deterioro de las condiciones de COVID-19 justifica el cierre de un campus, un salón de clases o parte de uno, los servicios de salud y médicos de YES Prep tomarán dicha determinación caso por caso en consulta con el Departamento de Salud de Houston.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9937</TotalTime>
  <Words>4874</Words>
  <Application>Microsoft Office PowerPoint</Application>
  <PresentationFormat>Custom</PresentationFormat>
  <Paragraphs>368</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Gotham Rounded Book</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YES Prep 2021-2022 Back to School Plan</dc:creator>
  <cp:lastModifiedBy>Gonzales, Jaclyn</cp:lastModifiedBy>
  <cp:revision>10</cp:revision>
  <dcterms:created xsi:type="dcterms:W3CDTF">2022-03-02T13:46:18Z</dcterms:created>
  <dcterms:modified xsi:type="dcterms:W3CDTF">2023-03-07T18:46:48Z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2022-03-02T00:00:00Z</vt:filetime>
  </property>
  <property fmtid="{D5CDD505-2E9C-101B-9397-08002B2CF9AE}" pid="3" name="LastSaved">
    <vt:filetime>2022-03-02T00:00:00Z</vt:filetime>
  </property>
</Properties>
</file>