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46"/>
  </p:notesMasterIdLst>
  <p:handoutMasterIdLst>
    <p:handoutMasterId r:id="rId47"/>
  </p:handoutMasterIdLst>
  <p:sldIdLst>
    <p:sldId id="746" r:id="rId2"/>
    <p:sldId id="316" r:id="rId3"/>
    <p:sldId id="741" r:id="rId4"/>
    <p:sldId id="963" r:id="rId5"/>
    <p:sldId id="730" r:id="rId6"/>
    <p:sldId id="1058" r:id="rId7"/>
    <p:sldId id="718" r:id="rId8"/>
    <p:sldId id="1045" r:id="rId9"/>
    <p:sldId id="818" r:id="rId10"/>
    <p:sldId id="901" r:id="rId11"/>
    <p:sldId id="1041" r:id="rId12"/>
    <p:sldId id="1065" r:id="rId13"/>
    <p:sldId id="487" r:id="rId14"/>
    <p:sldId id="1042" r:id="rId15"/>
    <p:sldId id="944" r:id="rId16"/>
    <p:sldId id="1040" r:id="rId17"/>
    <p:sldId id="1068" r:id="rId18"/>
    <p:sldId id="1059" r:id="rId19"/>
    <p:sldId id="1049" r:id="rId20"/>
    <p:sldId id="1060" r:id="rId21"/>
    <p:sldId id="1048" r:id="rId22"/>
    <p:sldId id="1066" r:id="rId23"/>
    <p:sldId id="1067" r:id="rId24"/>
    <p:sldId id="1046" r:id="rId25"/>
    <p:sldId id="1070" r:id="rId26"/>
    <p:sldId id="1071" r:id="rId27"/>
    <p:sldId id="1047" r:id="rId28"/>
    <p:sldId id="948" r:id="rId29"/>
    <p:sldId id="1061" r:id="rId30"/>
    <p:sldId id="1044" r:id="rId31"/>
    <p:sldId id="1063" r:id="rId32"/>
    <p:sldId id="1064" r:id="rId33"/>
    <p:sldId id="367" r:id="rId34"/>
    <p:sldId id="877" r:id="rId35"/>
    <p:sldId id="1003" r:id="rId36"/>
    <p:sldId id="1050" r:id="rId37"/>
    <p:sldId id="1051" r:id="rId38"/>
    <p:sldId id="1052" r:id="rId39"/>
    <p:sldId id="1053" r:id="rId40"/>
    <p:sldId id="1004" r:id="rId41"/>
    <p:sldId id="1054" r:id="rId42"/>
    <p:sldId id="1055" r:id="rId43"/>
    <p:sldId id="1056" r:id="rId44"/>
    <p:sldId id="1057"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6" autoAdjust="0"/>
    <p:restoredTop sz="94966"/>
  </p:normalViewPr>
  <p:slideViewPr>
    <p:cSldViewPr snapToGrid="0" snapToObjects="1">
      <p:cViewPr varScale="1">
        <p:scale>
          <a:sx n="72" d="100"/>
          <a:sy n="72" d="100"/>
        </p:scale>
        <p:origin x="648" y="54"/>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83" d="100"/>
          <a:sy n="83" d="100"/>
        </p:scale>
        <p:origin x="399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34908136482939E-2"/>
          <c:y val="3.5914010816902757E-2"/>
          <c:w val="0.9036249952451596"/>
          <c:h val="0.80306241436542047"/>
        </c:manualLayout>
      </c:layout>
      <c:lineChart>
        <c:grouping val="standard"/>
        <c:varyColors val="0"/>
        <c:ser>
          <c:idx val="0"/>
          <c:order val="0"/>
          <c:tx>
            <c:strRef>
              <c:f>Sheet1!$B$1</c:f>
              <c:strCache>
                <c:ptCount val="1"/>
                <c:pt idx="0">
                  <c:v>Gov's Budget</c:v>
                </c:pt>
              </c:strCache>
            </c:strRef>
          </c:tx>
          <c:spPr>
            <a:ln w="28575" cap="rnd">
              <a:solidFill>
                <a:srgbClr val="C00000"/>
              </a:solidFill>
              <a:round/>
            </a:ln>
            <a:effectLst/>
          </c:spPr>
          <c:marker>
            <c:symbol val="triangle"/>
            <c:size val="5"/>
            <c:spPr>
              <a:solidFill>
                <a:srgbClr val="C00000"/>
              </a:solidFill>
              <a:ln w="9525">
                <a:solidFill>
                  <a:srgbClr val="C00000"/>
                </a:solidFill>
              </a:ln>
              <a:effectLst/>
            </c:spPr>
          </c:marker>
          <c:dLbls>
            <c:dLbl>
              <c:idx val="0"/>
              <c:layout>
                <c:manualLayout>
                  <c:x val="5.6796473810338928E-2"/>
                  <c:y val="-1.2563640639128629E-2"/>
                </c:manualLayout>
              </c:layout>
              <c:numFmt formatCode="&quot;$&quot;#,##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F1-B645-8994-2E02188CB690}"/>
                </c:ext>
              </c:extLst>
            </c:dLbl>
            <c:dLbl>
              <c:idx val="1"/>
              <c:layout>
                <c:manualLayout>
                  <c:x val="-1.4661835748792271E-2"/>
                  <c:y val="-0.11708108492766647"/>
                </c:manualLayout>
              </c:layout>
              <c:tx>
                <c:rich>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r>
                      <a:rPr lang="en-US"/>
                      <a:t>$206.5</a:t>
                    </a:r>
                  </a:p>
                </c:rich>
              </c:tx>
              <c:numFmt formatCode="&quot;$&quot;#,##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4F1-B645-8994-2E02188CB690}"/>
                </c:ext>
              </c:extLst>
            </c:dLbl>
            <c:dLbl>
              <c:idx val="2"/>
              <c:layout>
                <c:manualLayout>
                  <c:x val="-9.3248697173722847E-2"/>
                  <c:y val="-0.10114918401435009"/>
                </c:manualLayout>
              </c:layout>
              <c:numFmt formatCode="&quot;$&quot;#,##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F1-B645-8994-2E02188CB690}"/>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rgbClr val="C00000"/>
                      </a:solidFill>
                      <a:round/>
                    </a:ln>
                    <a:effectLst/>
                  </c:spPr>
                </c15:leaderLines>
              </c:ext>
            </c:extLst>
          </c:dLbls>
          <c:cat>
            <c:strRef>
              <c:f>Sheet1!$A$2:$A$4</c:f>
              <c:strCache>
                <c:ptCount val="3"/>
                <c:pt idx="0">
                  <c:v>2021-22</c:v>
                </c:pt>
                <c:pt idx="1">
                  <c:v>2022-23</c:v>
                </c:pt>
                <c:pt idx="2">
                  <c:v>2023-24</c:v>
                </c:pt>
              </c:strCache>
            </c:strRef>
          </c:cat>
          <c:val>
            <c:numRef>
              <c:f>Sheet1!$B$2:$B$4</c:f>
              <c:numCache>
                <c:formatCode>"$"#,##0.00_);[Red]\("$"#,##0.00\)</c:formatCode>
                <c:ptCount val="3"/>
                <c:pt idx="0">
                  <c:v>219.98599999999999</c:v>
                </c:pt>
                <c:pt idx="1">
                  <c:v>206.46899999999999</c:v>
                </c:pt>
                <c:pt idx="2">
                  <c:v>205.989</c:v>
                </c:pt>
              </c:numCache>
            </c:numRef>
          </c:val>
          <c:smooth val="0"/>
          <c:extLst>
            <c:ext xmlns:c16="http://schemas.microsoft.com/office/drawing/2014/chart" uri="{C3380CC4-5D6E-409C-BE32-E72D297353CC}">
              <c16:uniqueId val="{00000000-14F1-B645-8994-2E02188CB690}"/>
            </c:ext>
          </c:extLst>
        </c:ser>
        <c:ser>
          <c:idx val="1"/>
          <c:order val="1"/>
          <c:tx>
            <c:strRef>
              <c:f>Sheet1!$C$1</c:f>
              <c:strCache>
                <c:ptCount val="1"/>
                <c:pt idx="0">
                  <c:v>LAO (Nov.)</c:v>
                </c:pt>
              </c:strCache>
            </c:strRef>
          </c:tx>
          <c:spPr>
            <a:ln w="28575" cap="rnd">
              <a:solidFill>
                <a:srgbClr val="00B050"/>
              </a:solidFill>
              <a:round/>
            </a:ln>
            <a:effectLst/>
          </c:spPr>
          <c:marker>
            <c:symbol val="circle"/>
            <c:size val="5"/>
            <c:spPr>
              <a:solidFill>
                <a:srgbClr val="00B050"/>
              </a:solidFill>
              <a:ln w="9525">
                <a:noFill/>
              </a:ln>
              <a:effectLst/>
            </c:spPr>
          </c:marker>
          <c:dLbls>
            <c:dLbl>
              <c:idx val="0"/>
              <c:layout>
                <c:manualLayout>
                  <c:x val="2.4187778158165012E-2"/>
                  <c:y val="0.1762853406435215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F1-B645-8994-2E02188CB690}"/>
                </c:ext>
              </c:extLst>
            </c:dLbl>
            <c:dLbl>
              <c:idx val="1"/>
              <c:layout>
                <c:manualLayout>
                  <c:x val="-0.16442028985507243"/>
                  <c:y val="7.1547652484591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F1-B645-8994-2E02188CB690}"/>
                </c:ext>
              </c:extLst>
            </c:dLbl>
            <c:dLbl>
              <c:idx val="2"/>
              <c:layout>
                <c:manualLayout>
                  <c:x val="-0.12122884096009738"/>
                  <c:y val="7.2018354185935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F1-B645-8994-2E02188CB690}"/>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rgbClr val="00B050"/>
                      </a:solidFill>
                      <a:round/>
                    </a:ln>
                    <a:effectLst/>
                  </c:spPr>
                </c15:leaderLines>
              </c:ext>
            </c:extLst>
          </c:dLbls>
          <c:cat>
            <c:strRef>
              <c:f>Sheet1!$A$2:$A$4</c:f>
              <c:strCache>
                <c:ptCount val="3"/>
                <c:pt idx="0">
                  <c:v>2021-22</c:v>
                </c:pt>
                <c:pt idx="1">
                  <c:v>2022-23</c:v>
                </c:pt>
                <c:pt idx="2">
                  <c:v>2023-24</c:v>
                </c:pt>
              </c:strCache>
            </c:strRef>
          </c:cat>
          <c:val>
            <c:numRef>
              <c:f>Sheet1!$C$2:$C$4</c:f>
              <c:numCache>
                <c:formatCode>"$"#,##0.00_);[Red]\("$"#,##0.00\)</c:formatCode>
                <c:ptCount val="3"/>
                <c:pt idx="0">
                  <c:v>219.13399999999999</c:v>
                </c:pt>
                <c:pt idx="1">
                  <c:v>200.767</c:v>
                </c:pt>
                <c:pt idx="2">
                  <c:v>200.08</c:v>
                </c:pt>
              </c:numCache>
            </c:numRef>
          </c:val>
          <c:smooth val="0"/>
          <c:extLst>
            <c:ext xmlns:c16="http://schemas.microsoft.com/office/drawing/2014/chart" uri="{C3380CC4-5D6E-409C-BE32-E72D297353CC}">
              <c16:uniqueId val="{00000001-14F1-B645-8994-2E02188CB690}"/>
            </c:ext>
          </c:extLst>
        </c:ser>
        <c:ser>
          <c:idx val="2"/>
          <c:order val="2"/>
          <c:tx>
            <c:strRef>
              <c:f>Sheet1!$D$1</c:f>
              <c:strCache>
                <c:ptCount val="1"/>
                <c:pt idx="0">
                  <c:v>2022 Budget Act</c:v>
                </c:pt>
              </c:strCache>
            </c:strRef>
          </c:tx>
          <c:spPr>
            <a:ln w="28575" cap="rnd">
              <a:solidFill>
                <a:srgbClr val="7030A0"/>
              </a:solidFill>
              <a:round/>
            </a:ln>
            <a:effectLst/>
          </c:spPr>
          <c:marker>
            <c:symbol val="square"/>
            <c:size val="5"/>
            <c:spPr>
              <a:solidFill>
                <a:srgbClr val="7030A0"/>
              </a:solidFill>
              <a:ln w="9525">
                <a:solidFill>
                  <a:srgbClr val="7030A0"/>
                </a:solidFill>
              </a:ln>
              <a:effectLst/>
            </c:spPr>
          </c:marker>
          <c:dLbls>
            <c:dLbl>
              <c:idx val="0"/>
              <c:layout>
                <c:manualLayout>
                  <c:x val="5.5307923466088475E-2"/>
                  <c:y val="-7.69807984317364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F1-B645-8994-2E02188CB690}"/>
                </c:ext>
              </c:extLst>
            </c:dLbl>
            <c:dLbl>
              <c:idx val="1"/>
              <c:layout>
                <c:manualLayout>
                  <c:x val="-1.8363574118452585E-2"/>
                  <c:y val="-9.4893520879142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F1-B645-8994-2E02188CB690}"/>
                </c:ext>
              </c:extLst>
            </c:dLbl>
            <c:dLbl>
              <c:idx val="2"/>
              <c:layout>
                <c:manualLayout>
                  <c:x val="-1.1123093308988551E-2"/>
                  <c:y val="-7.8803347384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F1-B645-8994-2E02188CB690}"/>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7030A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strRef>
              <c:f>Sheet1!$A$2:$A$4</c:f>
              <c:strCache>
                <c:ptCount val="3"/>
                <c:pt idx="0">
                  <c:v>2021-22</c:v>
                </c:pt>
                <c:pt idx="1">
                  <c:v>2022-23</c:v>
                </c:pt>
                <c:pt idx="2">
                  <c:v>2023-24</c:v>
                </c:pt>
              </c:strCache>
            </c:strRef>
          </c:cat>
          <c:val>
            <c:numRef>
              <c:f>Sheet1!$D$2:$D$4</c:f>
              <c:numCache>
                <c:formatCode>"$"#,##0.00_);[Red]\("$"#,##0.00\)</c:formatCode>
                <c:ptCount val="3"/>
                <c:pt idx="0">
                  <c:v>220.10900000000001</c:v>
                </c:pt>
                <c:pt idx="1">
                  <c:v>214.887</c:v>
                </c:pt>
              </c:numCache>
            </c:numRef>
          </c:val>
          <c:smooth val="0"/>
          <c:extLst>
            <c:ext xmlns:c16="http://schemas.microsoft.com/office/drawing/2014/chart" uri="{C3380CC4-5D6E-409C-BE32-E72D297353CC}">
              <c16:uniqueId val="{00000002-14F1-B645-8994-2E02188CB690}"/>
            </c:ext>
          </c:extLst>
        </c:ser>
        <c:dLbls>
          <c:dLblPos val="ctr"/>
          <c:showLegendKey val="0"/>
          <c:showVal val="1"/>
          <c:showCatName val="0"/>
          <c:showSerName val="0"/>
          <c:showPercent val="0"/>
          <c:showBubbleSize val="0"/>
        </c:dLbls>
        <c:marker val="1"/>
        <c:smooth val="0"/>
        <c:axId val="576842640"/>
        <c:axId val="612283264"/>
      </c:lineChart>
      <c:catAx>
        <c:axId val="57684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2283264"/>
        <c:crosses val="autoZero"/>
        <c:auto val="1"/>
        <c:lblAlgn val="ctr"/>
        <c:lblOffset val="100"/>
        <c:noMultiLvlLbl val="0"/>
      </c:catAx>
      <c:valAx>
        <c:axId val="612283264"/>
        <c:scaling>
          <c:orientation val="minMax"/>
          <c:max val="225"/>
          <c:min val="195"/>
        </c:scaling>
        <c:delete val="0"/>
        <c:axPos val="l"/>
        <c:majorGridlines>
          <c:spPr>
            <a:ln w="9525" cap="flat" cmpd="sng" algn="ctr">
              <a:solidFill>
                <a:schemeClr val="bg2">
                  <a:lumMod val="50000"/>
                  <a:alpha val="39000"/>
                </a:schemeClr>
              </a:solidFill>
              <a:round/>
            </a:ln>
            <a:effectLst/>
          </c:spPr>
        </c:majorGridlines>
        <c:numFmt formatCode="&quot;$&quot;#,##0.0" sourceLinked="0"/>
        <c:majorTickMark val="cross"/>
        <c:minorTickMark val="cross"/>
        <c:tickLblPos val="nextTo"/>
        <c:spPr>
          <a:noFill/>
          <a:ln>
            <a:solidFill>
              <a:schemeClr val="bg2">
                <a:lumMod val="5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6842640"/>
        <c:crosses val="autoZero"/>
        <c:crossBetween val="midCat"/>
        <c:majorUnit val="5"/>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924588230818965"/>
          <c:y val="0.10995635474131578"/>
          <c:w val="0.22870630301647077"/>
          <c:h val="0.18777174326817461"/>
        </c:manualLayout>
      </c:layout>
      <c:overlay val="0"/>
      <c:spPr>
        <a:noFill/>
        <a:ln>
          <a:solidFill>
            <a:schemeClr val="bg2">
              <a:lumMod val="75000"/>
            </a:schemeClr>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6230439382534E-2"/>
          <c:y val="2.8161531246304276E-2"/>
          <c:w val="0.891943341509564"/>
          <c:h val="0.87098255031375837"/>
        </c:manualLayout>
      </c:layout>
      <c:barChart>
        <c:barDir val="col"/>
        <c:grouping val="clustered"/>
        <c:varyColors val="0"/>
        <c:ser>
          <c:idx val="0"/>
          <c:order val="0"/>
          <c:tx>
            <c:strRef>
              <c:f>Sheet1!$B$1</c:f>
              <c:strCache>
                <c:ptCount val="1"/>
                <c:pt idx="0">
                  <c:v>2022 Budget Act</c:v>
                </c:pt>
              </c:strCache>
            </c:strRef>
          </c:tx>
          <c:spPr>
            <a:solidFill>
              <a:schemeClr val="accent1"/>
            </a:solidFill>
            <a:ln>
              <a:noFill/>
            </a:ln>
            <a:effectLst/>
          </c:spPr>
          <c:invertIfNegative val="0"/>
          <c:dLbls>
            <c:dLbl>
              <c:idx val="0"/>
              <c:layout>
                <c:manualLayout>
                  <c:x val="-9.615618699836433E-3"/>
                  <c:y val="-6.87912510528582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81-4D9E-8F54-7776A57654CB}"/>
                </c:ext>
              </c:extLst>
            </c:dLbl>
            <c:dLbl>
              <c:idx val="1"/>
              <c:layout>
                <c:manualLayout>
                  <c:x val="-1.7423622731223026E-2"/>
                  <c:y val="-6.87912510528582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81-4D9E-8F54-7776A57654CB}"/>
                </c:ext>
              </c:extLst>
            </c:dLbl>
            <c:dLbl>
              <c:idx val="2"/>
              <c:layout>
                <c:manualLayout>
                  <c:x val="-2.1173384026540183E-2"/>
                  <c:y val="-6.30586467984533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81-4D9E-8F54-7776A57654CB}"/>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Helvetica Neue" panose="020005030000000200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Sheet1!$A$2:$A$4</c:f>
              <c:strCache>
                <c:ptCount val="3"/>
                <c:pt idx="0">
                  <c:v>2021-22</c:v>
                </c:pt>
                <c:pt idx="1">
                  <c:v>2022-23</c:v>
                </c:pt>
                <c:pt idx="2">
                  <c:v>2023-24</c:v>
                </c:pt>
              </c:strCache>
            </c:strRef>
          </c:cat>
          <c:val>
            <c:numRef>
              <c:f>Sheet1!$B$2:$B$4</c:f>
              <c:numCache>
                <c:formatCode>General</c:formatCode>
                <c:ptCount val="3"/>
                <c:pt idx="0">
                  <c:v>110.2</c:v>
                </c:pt>
                <c:pt idx="1">
                  <c:v>110.4</c:v>
                </c:pt>
              </c:numCache>
            </c:numRef>
          </c:val>
          <c:extLst>
            <c:ext xmlns:c16="http://schemas.microsoft.com/office/drawing/2014/chart" uri="{C3380CC4-5D6E-409C-BE32-E72D297353CC}">
              <c16:uniqueId val="{00000000-D781-4D9E-8F54-7776A57654CB}"/>
            </c:ext>
          </c:extLst>
        </c:ser>
        <c:ser>
          <c:idx val="1"/>
          <c:order val="1"/>
          <c:tx>
            <c:strRef>
              <c:f>Sheet1!$C$1</c:f>
              <c:strCache>
                <c:ptCount val="1"/>
                <c:pt idx="0">
                  <c:v>LAO (Nov.)</c:v>
                </c:pt>
              </c:strCache>
            </c:strRef>
          </c:tx>
          <c:spPr>
            <a:solidFill>
              <a:schemeClr val="accent6">
                <a:lumMod val="75000"/>
              </a:schemeClr>
            </a:solidFill>
            <a:ln>
              <a:noFill/>
            </a:ln>
            <a:effectLst/>
          </c:spPr>
          <c:invertIfNegative val="0"/>
          <c:dLbls>
            <c:dLbl>
              <c:idx val="0"/>
              <c:layout>
                <c:manualLayout>
                  <c:x val="1.2454829015938226E-3"/>
                  <c:y val="-6.305864679845348E-2"/>
                </c:manualLayout>
              </c:layout>
              <c:tx>
                <c:rich>
                  <a:bodyPr/>
                  <a:lstStyle/>
                  <a:p>
                    <a:fld id="{8A65E563-7946-4AEA-A1E5-742C9421556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781-4D9E-8F54-7776A57654CB}"/>
                </c:ext>
              </c:extLst>
            </c:dLbl>
            <c:dLbl>
              <c:idx val="1"/>
              <c:layout>
                <c:manualLayout>
                  <c:x val="1.0970605576476854E-2"/>
                  <c:y val="-8.88553659432752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Helvetica Neue" panose="02000503000000020004"/>
                        <a:ea typeface="+mn-ea"/>
                        <a:cs typeface="+mn-cs"/>
                      </a:defRPr>
                    </a:pPr>
                    <a:fld id="{2714F7EE-DBEF-4316-B328-AE0C7570C2C7}" type="VALUE">
                      <a:rPr lang="en-US" sz="1600" b="1" smtClean="0">
                        <a:solidFill>
                          <a:schemeClr val="tx1"/>
                        </a:solidFill>
                        <a:latin typeface="Helvetica Neue" panose="02000503000000020004"/>
                      </a:rPr>
                      <a:pPr>
                        <a:defRPr sz="1600" b="1">
                          <a:solidFill>
                            <a:schemeClr val="tx1"/>
                          </a:solidFill>
                          <a:latin typeface="Helvetica Neue" panose="02000503000000020004"/>
                        </a:defRPr>
                      </a:pPr>
                      <a:t>[VALUE]</a:t>
                    </a:fld>
                    <a:endParaRPr lang="en-US"/>
                  </a:p>
                </c:rich>
              </c:tx>
              <c:numFmt formatCode="&quot;$&quot;#,##0.0"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Helvetica Neue" panose="02000503000000020004"/>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1260941216252524E-2"/>
                      <c:h val="4.4742976205629871E-2"/>
                    </c:manualLayout>
                  </c15:layout>
                  <c15:dlblFieldTable/>
                  <c15:showDataLabelsRange val="0"/>
                </c:ext>
                <c:ext xmlns:c16="http://schemas.microsoft.com/office/drawing/2014/chart" uri="{C3380CC4-5D6E-409C-BE32-E72D297353CC}">
                  <c16:uniqueId val="{00000005-D781-4D9E-8F54-7776A57654CB}"/>
                </c:ext>
              </c:extLst>
            </c:dLbl>
            <c:dLbl>
              <c:idx val="2"/>
              <c:layout>
                <c:manualLayout>
                  <c:x val="-9.5615086157708543E-3"/>
                  <c:y val="-9.0288517006876415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Helvetica Neue" panose="02000503000000020004"/>
                        <a:ea typeface="+mn-ea"/>
                        <a:cs typeface="+mn-cs"/>
                      </a:defRPr>
                    </a:pPr>
                    <a:fld id="{BA015CA0-8DFB-4356-9B40-5B910D054A36}" type="VALUE">
                      <a:rPr lang="en-US" smtClean="0">
                        <a:latin typeface="Helvetica Neue" panose="02000503000000020004"/>
                      </a:rPr>
                      <a:pPr>
                        <a:defRPr sz="1600" b="1">
                          <a:solidFill>
                            <a:schemeClr val="tx1"/>
                          </a:solidFill>
                          <a:latin typeface="Helvetica Neue" panose="02000503000000020004"/>
                        </a:defRPr>
                      </a:pPr>
                      <a:t>[VALUE]</a:t>
                    </a:fld>
                    <a:endParaRPr lang="en-US"/>
                  </a:p>
                </c:rich>
              </c:tx>
              <c:numFmt formatCode="&quot;$&quot;#,##0.0"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Helvetica Neue" panose="02000503000000020004"/>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801372564310193E-2"/>
                      <c:h val="8.3294739816502497E-2"/>
                    </c:manualLayout>
                  </c15:layout>
                  <c15:dlblFieldTable/>
                  <c15:showDataLabelsRange val="0"/>
                </c:ext>
                <c:ext xmlns:c16="http://schemas.microsoft.com/office/drawing/2014/chart" uri="{C3380CC4-5D6E-409C-BE32-E72D297353CC}">
                  <c16:uniqueId val="{0000000B-D781-4D9E-8F54-7776A57654CB}"/>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Helvetica Neue" panose="020005030000000200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Sheet1!$A$2:$A$4</c:f>
              <c:strCache>
                <c:ptCount val="3"/>
                <c:pt idx="0">
                  <c:v>2021-22</c:v>
                </c:pt>
                <c:pt idx="1">
                  <c:v>2022-23</c:v>
                </c:pt>
                <c:pt idx="2">
                  <c:v>2023-24</c:v>
                </c:pt>
              </c:strCache>
            </c:strRef>
          </c:cat>
          <c:val>
            <c:numRef>
              <c:f>Sheet1!$C$2:$C$4</c:f>
              <c:numCache>
                <c:formatCode>General</c:formatCode>
                <c:ptCount val="3"/>
                <c:pt idx="0">
                  <c:v>110</c:v>
                </c:pt>
                <c:pt idx="1">
                  <c:v>104.9</c:v>
                </c:pt>
                <c:pt idx="2">
                  <c:v>108.2</c:v>
                </c:pt>
              </c:numCache>
            </c:numRef>
          </c:val>
          <c:extLst>
            <c:ext xmlns:c16="http://schemas.microsoft.com/office/drawing/2014/chart" uri="{C3380CC4-5D6E-409C-BE32-E72D297353CC}">
              <c16:uniqueId val="{00000001-D781-4D9E-8F54-7776A57654CB}"/>
            </c:ext>
          </c:extLst>
        </c:ser>
        <c:ser>
          <c:idx val="2"/>
          <c:order val="2"/>
          <c:tx>
            <c:strRef>
              <c:f>Sheet1!$D$1</c:f>
              <c:strCache>
                <c:ptCount val="1"/>
                <c:pt idx="0">
                  <c:v>Gov's Budget</c:v>
                </c:pt>
              </c:strCache>
            </c:strRef>
          </c:tx>
          <c:spPr>
            <a:solidFill>
              <a:schemeClr val="tx2">
                <a:lumMod val="40000"/>
                <a:lumOff val="60000"/>
              </a:schemeClr>
            </a:solidFill>
            <a:ln>
              <a:noFill/>
            </a:ln>
            <a:effectLst/>
          </c:spPr>
          <c:invertIfNegative val="0"/>
          <c:dLbls>
            <c:dLbl>
              <c:idx val="0"/>
              <c:layout>
                <c:manualLayout>
                  <c:x val="1.6191411314413082E-2"/>
                  <c:y val="-5.1593438289643717E-2"/>
                </c:manualLayout>
              </c:layout>
              <c:tx>
                <c:rich>
                  <a:bodyPr/>
                  <a:lstStyle/>
                  <a:p>
                    <a:fld id="{1EDB93D7-0812-47B7-BDB1-B8AEA0C666C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781-4D9E-8F54-7776A57654CB}"/>
                </c:ext>
              </c:extLst>
            </c:dLbl>
            <c:dLbl>
              <c:idx val="1"/>
              <c:layout>
                <c:manualLayout>
                  <c:x val="2.4513579824261011E-2"/>
                  <c:y val="-4.2994531908036392E-2"/>
                </c:manualLayout>
              </c:layout>
              <c:tx>
                <c:rich>
                  <a:bodyPr/>
                  <a:lstStyle/>
                  <a:p>
                    <a:fld id="{47F6D015-EF37-43A9-BEFC-E08983B6B824}"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781-4D9E-8F54-7776A57654CB}"/>
                </c:ext>
              </c:extLst>
            </c:dLbl>
            <c:dLbl>
              <c:idx val="2"/>
              <c:layout>
                <c:manualLayout>
                  <c:x val="1.8414355814218696E-2"/>
                  <c:y val="-6.5924948925655799E-2"/>
                </c:manualLayout>
              </c:layout>
              <c:tx>
                <c:rich>
                  <a:bodyPr/>
                  <a:lstStyle/>
                  <a:p>
                    <a:fld id="{5478C8E3-4272-469D-9032-D6AC5F4F32B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781-4D9E-8F54-7776A57654CB}"/>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Helvetica Neue" panose="020005030000000200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Sheet1!$A$2:$A$4</c:f>
              <c:strCache>
                <c:ptCount val="3"/>
                <c:pt idx="0">
                  <c:v>2021-22</c:v>
                </c:pt>
                <c:pt idx="1">
                  <c:v>2022-23</c:v>
                </c:pt>
                <c:pt idx="2">
                  <c:v>2023-24</c:v>
                </c:pt>
              </c:strCache>
            </c:strRef>
          </c:cat>
          <c:val>
            <c:numRef>
              <c:f>Sheet1!$D$2:$D$4</c:f>
              <c:numCache>
                <c:formatCode>General</c:formatCode>
                <c:ptCount val="3"/>
                <c:pt idx="0" formatCode="&quot;$&quot;#,##0.00_);[Red]\(&quot;$&quot;#,##0.00\)">
                  <c:v>110.4</c:v>
                </c:pt>
                <c:pt idx="1">
                  <c:v>107</c:v>
                </c:pt>
                <c:pt idx="2">
                  <c:v>108.8</c:v>
                </c:pt>
              </c:numCache>
            </c:numRef>
          </c:val>
          <c:extLst>
            <c:ext xmlns:c16="http://schemas.microsoft.com/office/drawing/2014/chart" uri="{C3380CC4-5D6E-409C-BE32-E72D297353CC}">
              <c16:uniqueId val="{00000002-D781-4D9E-8F54-7776A57654CB}"/>
            </c:ext>
          </c:extLst>
        </c:ser>
        <c:dLbls>
          <c:dLblPos val="outEnd"/>
          <c:showLegendKey val="0"/>
          <c:showVal val="1"/>
          <c:showCatName val="0"/>
          <c:showSerName val="0"/>
          <c:showPercent val="0"/>
          <c:showBubbleSize val="0"/>
        </c:dLbls>
        <c:gapWidth val="150"/>
        <c:axId val="263183680"/>
        <c:axId val="263163712"/>
      </c:barChart>
      <c:catAx>
        <c:axId val="263183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Helvetica Neue" panose="02000503000000020004"/>
                <a:ea typeface="+mn-ea"/>
                <a:cs typeface="+mn-cs"/>
              </a:defRPr>
            </a:pPr>
            <a:endParaRPr lang="en-US"/>
          </a:p>
        </c:txPr>
        <c:crossAx val="263163712"/>
        <c:crossesAt val="70"/>
        <c:auto val="1"/>
        <c:lblAlgn val="ctr"/>
        <c:lblOffset val="100"/>
        <c:noMultiLvlLbl val="0"/>
      </c:catAx>
      <c:valAx>
        <c:axId val="263163712"/>
        <c:scaling>
          <c:orientation val="minMax"/>
          <c:max val="120"/>
          <c:min val="100"/>
        </c:scaling>
        <c:delete val="0"/>
        <c:axPos val="l"/>
        <c:majorGridlines>
          <c:spPr>
            <a:ln w="9525" cap="flat" cmpd="sng" algn="ctr">
              <a:solidFill>
                <a:schemeClr val="bg2">
                  <a:lumMod val="50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ln>
                  <a:noFill/>
                </a:ln>
                <a:solidFill>
                  <a:schemeClr val="tx1"/>
                </a:solidFill>
                <a:latin typeface="Helvetica Neue" panose="02000503000000020004"/>
                <a:ea typeface="+mn-ea"/>
                <a:cs typeface="+mn-cs"/>
              </a:defRPr>
            </a:pPr>
            <a:endParaRPr lang="en-US"/>
          </a:p>
        </c:txPr>
        <c:crossAx val="263183680"/>
        <c:crosses val="autoZero"/>
        <c:crossBetween val="between"/>
        <c:majorUnit val="5"/>
        <c:minorUnit val="2"/>
      </c:valAx>
      <c:spPr>
        <a:noFill/>
        <a:ln>
          <a:noFill/>
        </a:ln>
        <a:effectLst/>
      </c:spPr>
    </c:plotArea>
    <c:legend>
      <c:legendPos val="r"/>
      <c:layout>
        <c:manualLayout>
          <c:xMode val="edge"/>
          <c:yMode val="edge"/>
          <c:x val="9.6610084065578763E-2"/>
          <c:y val="5.7515624731989456E-2"/>
          <c:w val="0.48520803103735227"/>
          <c:h val="8.172639859745291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Helvetica Neue" panose="02000503000000020004"/>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04037"/>
            <a:ext cx="6856413" cy="457200"/>
          </a:xfrm>
          <a:prstGeom prst="rect">
            <a:avLst/>
          </a:prstGeom>
        </p:spPr>
        <p:txBody>
          <a:bodyPr vert="horz" lIns="91440" tIns="45720" rIns="91440" bIns="45720" rtlCol="0"/>
          <a:lstStyle>
            <a:lvl1pPr algn="l">
              <a:defRPr sz="1200"/>
            </a:lvl1pPr>
          </a:lstStyle>
          <a:p>
            <a:pPr algn="ctr"/>
            <a:r>
              <a:rPr lang="en-US" b="1" dirty="0">
                <a:latin typeface="Helvetica"/>
                <a:cs typeface="Helvetica"/>
              </a:rPr>
              <a:t>Budget Perspectives Workshop</a:t>
            </a:r>
          </a:p>
          <a:p>
            <a:pPr algn="ctr"/>
            <a:r>
              <a:rPr lang="en-US" dirty="0">
                <a:latin typeface="Helvetica"/>
                <a:cs typeface="Helvetica"/>
              </a:rPr>
              <a:t>2023-24 Governor’s Budget</a:t>
            </a:r>
          </a:p>
        </p:txBody>
      </p:sp>
      <p:sp>
        <p:nvSpPr>
          <p:cNvPr id="3" name="Slide Number Placeholder 2">
            <a:extLst>
              <a:ext uri="{FF2B5EF4-FFF2-40B4-BE49-F238E27FC236}">
                <a16:creationId xmlns:a16="http://schemas.microsoft.com/office/drawing/2014/main" id="{FF691178-C65A-D29D-9572-CA61270C21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60C2F6-0CBE-D448-B694-48AEEDD700CD}" type="slidenum">
              <a:rPr lang="en-US" smtClean="0"/>
              <a:t>‹#›</a:t>
            </a:fld>
            <a:endParaRPr lang="en-US"/>
          </a:p>
        </p:txBody>
      </p:sp>
    </p:spTree>
    <p:extLst>
      <p:ext uri="{BB962C8B-B14F-4D97-AF65-F5344CB8AC3E}">
        <p14:creationId xmlns:p14="http://schemas.microsoft.com/office/powerpoint/2010/main" val="38545182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3B262B-4879-DE4F-9842-8726D08036FC}" type="datetime1">
              <a:rPr lang="en-US" smtClean="0"/>
              <a:t>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228C4-6FA9-C349-A0E0-D71588CCBAD7}" type="slidenum">
              <a:rPr lang="en-US" smtClean="0"/>
              <a:t>‹#›</a:t>
            </a:fld>
            <a:endParaRPr lang="en-US"/>
          </a:p>
        </p:txBody>
      </p:sp>
    </p:spTree>
    <p:extLst>
      <p:ext uri="{BB962C8B-B14F-4D97-AF65-F5344CB8AC3E}">
        <p14:creationId xmlns:p14="http://schemas.microsoft.com/office/powerpoint/2010/main" val="7323229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228C4-6FA9-C349-A0E0-D71588CCBAD7}" type="slidenum">
              <a:rPr lang="en-US" smtClean="0"/>
              <a:t>1</a:t>
            </a:fld>
            <a:endParaRPr lang="en-US"/>
          </a:p>
        </p:txBody>
      </p:sp>
    </p:spTree>
    <p:extLst>
      <p:ext uri="{BB962C8B-B14F-4D97-AF65-F5344CB8AC3E}">
        <p14:creationId xmlns:p14="http://schemas.microsoft.com/office/powerpoint/2010/main" val="1022874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10</a:t>
            </a:fld>
            <a:endParaRPr lang="en-US"/>
          </a:p>
        </p:txBody>
      </p:sp>
    </p:spTree>
    <p:extLst>
      <p:ext uri="{BB962C8B-B14F-4D97-AF65-F5344CB8AC3E}">
        <p14:creationId xmlns:p14="http://schemas.microsoft.com/office/powerpoint/2010/main" val="44642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11</a:t>
            </a:fld>
            <a:endParaRPr lang="en-US"/>
          </a:p>
        </p:txBody>
      </p:sp>
    </p:spTree>
    <p:extLst>
      <p:ext uri="{BB962C8B-B14F-4D97-AF65-F5344CB8AC3E}">
        <p14:creationId xmlns:p14="http://schemas.microsoft.com/office/powerpoint/2010/main" val="1421327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12</a:t>
            </a:fld>
            <a:endParaRPr lang="en-US"/>
          </a:p>
        </p:txBody>
      </p:sp>
    </p:spTree>
    <p:extLst>
      <p:ext uri="{BB962C8B-B14F-4D97-AF65-F5344CB8AC3E}">
        <p14:creationId xmlns:p14="http://schemas.microsoft.com/office/powerpoint/2010/main" val="928428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4228C4-6FA9-C349-A0E0-D71588CCBAD7}" type="slidenum">
              <a:rPr lang="en-US" smtClean="0"/>
              <a:t>13</a:t>
            </a:fld>
            <a:endParaRPr lang="en-US"/>
          </a:p>
        </p:txBody>
      </p:sp>
    </p:spTree>
    <p:extLst>
      <p:ext uri="{BB962C8B-B14F-4D97-AF65-F5344CB8AC3E}">
        <p14:creationId xmlns:p14="http://schemas.microsoft.com/office/powerpoint/2010/main" val="3797265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14</a:t>
            </a:fld>
            <a:endParaRPr lang="en-US"/>
          </a:p>
        </p:txBody>
      </p:sp>
    </p:spTree>
    <p:extLst>
      <p:ext uri="{BB962C8B-B14F-4D97-AF65-F5344CB8AC3E}">
        <p14:creationId xmlns:p14="http://schemas.microsoft.com/office/powerpoint/2010/main" val="492492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15</a:t>
            </a:fld>
            <a:endParaRPr lang="en-US"/>
          </a:p>
        </p:txBody>
      </p:sp>
    </p:spTree>
    <p:extLst>
      <p:ext uri="{BB962C8B-B14F-4D97-AF65-F5344CB8AC3E}">
        <p14:creationId xmlns:p14="http://schemas.microsoft.com/office/powerpoint/2010/main" val="1582569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228C4-6FA9-C349-A0E0-D71588CCBAD7}" type="slidenum">
              <a:rPr lang="en-US" smtClean="0"/>
              <a:t>16</a:t>
            </a:fld>
            <a:endParaRPr lang="en-US"/>
          </a:p>
        </p:txBody>
      </p:sp>
    </p:spTree>
    <p:extLst>
      <p:ext uri="{BB962C8B-B14F-4D97-AF65-F5344CB8AC3E}">
        <p14:creationId xmlns:p14="http://schemas.microsoft.com/office/powerpoint/2010/main" val="1694314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17</a:t>
            </a:fld>
            <a:endParaRPr lang="en-US"/>
          </a:p>
        </p:txBody>
      </p:sp>
    </p:spTree>
    <p:extLst>
      <p:ext uri="{BB962C8B-B14F-4D97-AF65-F5344CB8AC3E}">
        <p14:creationId xmlns:p14="http://schemas.microsoft.com/office/powerpoint/2010/main" val="2857354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228C4-6FA9-C349-A0E0-D71588CCBAD7}" type="slidenum">
              <a:rPr lang="en-US" smtClean="0"/>
              <a:t>18</a:t>
            </a:fld>
            <a:endParaRPr lang="en-US"/>
          </a:p>
        </p:txBody>
      </p:sp>
    </p:spTree>
    <p:extLst>
      <p:ext uri="{BB962C8B-B14F-4D97-AF65-F5344CB8AC3E}">
        <p14:creationId xmlns:p14="http://schemas.microsoft.com/office/powerpoint/2010/main" val="2091678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19</a:t>
            </a:fld>
            <a:endParaRPr lang="en-US"/>
          </a:p>
        </p:txBody>
      </p:sp>
    </p:spTree>
    <p:extLst>
      <p:ext uri="{BB962C8B-B14F-4D97-AF65-F5344CB8AC3E}">
        <p14:creationId xmlns:p14="http://schemas.microsoft.com/office/powerpoint/2010/main" val="406818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228C4-6FA9-C349-A0E0-D71588CCBAD7}" type="slidenum">
              <a:rPr lang="en-US" smtClean="0"/>
              <a:t>2</a:t>
            </a:fld>
            <a:endParaRPr lang="en-US"/>
          </a:p>
        </p:txBody>
      </p:sp>
    </p:spTree>
    <p:extLst>
      <p:ext uri="{BB962C8B-B14F-4D97-AF65-F5344CB8AC3E}">
        <p14:creationId xmlns:p14="http://schemas.microsoft.com/office/powerpoint/2010/main" val="247247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20</a:t>
            </a:fld>
            <a:endParaRPr lang="en-US"/>
          </a:p>
        </p:txBody>
      </p:sp>
    </p:spTree>
    <p:extLst>
      <p:ext uri="{BB962C8B-B14F-4D97-AF65-F5344CB8AC3E}">
        <p14:creationId xmlns:p14="http://schemas.microsoft.com/office/powerpoint/2010/main" val="2427683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6FA90D-F257-EB48-BB13-CFAFAD390E1C}" type="slidenum">
              <a:rPr lang="en-US" smtClean="0"/>
              <a:t>21</a:t>
            </a:fld>
            <a:endParaRPr lang="en-US"/>
          </a:p>
        </p:txBody>
      </p:sp>
    </p:spTree>
    <p:extLst>
      <p:ext uri="{BB962C8B-B14F-4D97-AF65-F5344CB8AC3E}">
        <p14:creationId xmlns:p14="http://schemas.microsoft.com/office/powerpoint/2010/main" val="157284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22</a:t>
            </a:fld>
            <a:endParaRPr lang="en-US"/>
          </a:p>
        </p:txBody>
      </p:sp>
    </p:spTree>
    <p:extLst>
      <p:ext uri="{BB962C8B-B14F-4D97-AF65-F5344CB8AC3E}">
        <p14:creationId xmlns:p14="http://schemas.microsoft.com/office/powerpoint/2010/main" val="3461714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228C4-6FA9-C349-A0E0-D71588CCBAD7}" type="slidenum">
              <a:rPr lang="en-US" smtClean="0"/>
              <a:t>23</a:t>
            </a:fld>
            <a:endParaRPr lang="en-US"/>
          </a:p>
        </p:txBody>
      </p:sp>
    </p:spTree>
    <p:extLst>
      <p:ext uri="{BB962C8B-B14F-4D97-AF65-F5344CB8AC3E}">
        <p14:creationId xmlns:p14="http://schemas.microsoft.com/office/powerpoint/2010/main" val="2459378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228C4-6FA9-C349-A0E0-D71588CCBAD7}" type="slidenum">
              <a:rPr lang="en-US" smtClean="0"/>
              <a:t>24</a:t>
            </a:fld>
            <a:endParaRPr lang="en-US"/>
          </a:p>
        </p:txBody>
      </p:sp>
    </p:spTree>
    <p:extLst>
      <p:ext uri="{BB962C8B-B14F-4D97-AF65-F5344CB8AC3E}">
        <p14:creationId xmlns:p14="http://schemas.microsoft.com/office/powerpoint/2010/main" val="2048198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228C4-6FA9-C349-A0E0-D71588CCBAD7}" type="slidenum">
              <a:rPr lang="en-US" smtClean="0"/>
              <a:t>25</a:t>
            </a:fld>
            <a:endParaRPr lang="en-US"/>
          </a:p>
        </p:txBody>
      </p:sp>
    </p:spTree>
    <p:extLst>
      <p:ext uri="{BB962C8B-B14F-4D97-AF65-F5344CB8AC3E}">
        <p14:creationId xmlns:p14="http://schemas.microsoft.com/office/powerpoint/2010/main" val="3026837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228C4-6FA9-C349-A0E0-D71588CCBAD7}" type="slidenum">
              <a:rPr lang="en-US" smtClean="0"/>
              <a:t>26</a:t>
            </a:fld>
            <a:endParaRPr lang="en-US"/>
          </a:p>
        </p:txBody>
      </p:sp>
    </p:spTree>
    <p:extLst>
      <p:ext uri="{BB962C8B-B14F-4D97-AF65-F5344CB8AC3E}">
        <p14:creationId xmlns:p14="http://schemas.microsoft.com/office/powerpoint/2010/main" val="2538693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228C4-6FA9-C349-A0E0-D71588CCBAD7}" type="slidenum">
              <a:rPr lang="en-US" smtClean="0"/>
              <a:t>27</a:t>
            </a:fld>
            <a:endParaRPr lang="en-US"/>
          </a:p>
        </p:txBody>
      </p:sp>
    </p:spTree>
    <p:extLst>
      <p:ext uri="{BB962C8B-B14F-4D97-AF65-F5344CB8AC3E}">
        <p14:creationId xmlns:p14="http://schemas.microsoft.com/office/powerpoint/2010/main" val="1282236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28</a:t>
            </a:fld>
            <a:endParaRPr lang="en-US"/>
          </a:p>
        </p:txBody>
      </p:sp>
    </p:spTree>
    <p:extLst>
      <p:ext uri="{BB962C8B-B14F-4D97-AF65-F5344CB8AC3E}">
        <p14:creationId xmlns:p14="http://schemas.microsoft.com/office/powerpoint/2010/main" val="2192113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29</a:t>
            </a:fld>
            <a:endParaRPr lang="en-US"/>
          </a:p>
        </p:txBody>
      </p:sp>
    </p:spTree>
    <p:extLst>
      <p:ext uri="{BB962C8B-B14F-4D97-AF65-F5344CB8AC3E}">
        <p14:creationId xmlns:p14="http://schemas.microsoft.com/office/powerpoint/2010/main" val="20263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FA90D-F257-EB48-BB13-CFAFAD390E1C}" type="slidenum">
              <a:rPr lang="en-US" smtClean="0"/>
              <a:t>3</a:t>
            </a:fld>
            <a:endParaRPr lang="en-US"/>
          </a:p>
        </p:txBody>
      </p:sp>
    </p:spTree>
    <p:extLst>
      <p:ext uri="{BB962C8B-B14F-4D97-AF65-F5344CB8AC3E}">
        <p14:creationId xmlns:p14="http://schemas.microsoft.com/office/powerpoint/2010/main" val="777158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FA90D-F257-EB48-BB13-CFAFAD390E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013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C259F-F451-D140-A95D-0EB9096B3871}" type="slidenum">
              <a:rPr lang="en-US" smtClean="0"/>
              <a:t>31</a:t>
            </a:fld>
            <a:endParaRPr lang="en-US"/>
          </a:p>
        </p:txBody>
      </p:sp>
    </p:spTree>
    <p:extLst>
      <p:ext uri="{BB962C8B-B14F-4D97-AF65-F5344CB8AC3E}">
        <p14:creationId xmlns:p14="http://schemas.microsoft.com/office/powerpoint/2010/main" val="2828888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228C4-6FA9-C349-A0E0-D71588CCBAD7}" type="slidenum">
              <a:rPr lang="en-US" smtClean="0"/>
              <a:t>32</a:t>
            </a:fld>
            <a:endParaRPr lang="en-US"/>
          </a:p>
        </p:txBody>
      </p:sp>
    </p:spTree>
    <p:extLst>
      <p:ext uri="{BB962C8B-B14F-4D97-AF65-F5344CB8AC3E}">
        <p14:creationId xmlns:p14="http://schemas.microsoft.com/office/powerpoint/2010/main" val="209253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228C4-6FA9-C349-A0E0-D71588CCBAD7}" type="slidenum">
              <a:rPr lang="en-US" smtClean="0"/>
              <a:t>33</a:t>
            </a:fld>
            <a:endParaRPr lang="en-US"/>
          </a:p>
        </p:txBody>
      </p:sp>
    </p:spTree>
    <p:extLst>
      <p:ext uri="{BB962C8B-B14F-4D97-AF65-F5344CB8AC3E}">
        <p14:creationId xmlns:p14="http://schemas.microsoft.com/office/powerpoint/2010/main" val="1767013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34</a:t>
            </a:fld>
            <a:endParaRPr lang="en-US"/>
          </a:p>
        </p:txBody>
      </p:sp>
    </p:spTree>
    <p:extLst>
      <p:ext uri="{BB962C8B-B14F-4D97-AF65-F5344CB8AC3E}">
        <p14:creationId xmlns:p14="http://schemas.microsoft.com/office/powerpoint/2010/main" val="884482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35</a:t>
            </a:fld>
            <a:endParaRPr lang="en-US"/>
          </a:p>
        </p:txBody>
      </p:sp>
    </p:spTree>
    <p:extLst>
      <p:ext uri="{BB962C8B-B14F-4D97-AF65-F5344CB8AC3E}">
        <p14:creationId xmlns:p14="http://schemas.microsoft.com/office/powerpoint/2010/main" val="286745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6FA90D-F257-EB48-BB13-CFAFAD390E1C}" type="slidenum">
              <a:rPr lang="en-US" smtClean="0"/>
              <a:t>36</a:t>
            </a:fld>
            <a:endParaRPr lang="en-US"/>
          </a:p>
        </p:txBody>
      </p:sp>
    </p:spTree>
    <p:extLst>
      <p:ext uri="{BB962C8B-B14F-4D97-AF65-F5344CB8AC3E}">
        <p14:creationId xmlns:p14="http://schemas.microsoft.com/office/powerpoint/2010/main" val="2154721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6FA90D-F257-EB48-BB13-CFAFAD390E1C}" type="slidenum">
              <a:rPr lang="en-US" smtClean="0"/>
              <a:t>37</a:t>
            </a:fld>
            <a:endParaRPr lang="en-US"/>
          </a:p>
        </p:txBody>
      </p:sp>
    </p:spTree>
    <p:extLst>
      <p:ext uri="{BB962C8B-B14F-4D97-AF65-F5344CB8AC3E}">
        <p14:creationId xmlns:p14="http://schemas.microsoft.com/office/powerpoint/2010/main" val="2520661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6FA90D-F257-EB48-BB13-CFAFAD390E1C}" type="slidenum">
              <a:rPr lang="en-US" smtClean="0"/>
              <a:t>38</a:t>
            </a:fld>
            <a:endParaRPr lang="en-US"/>
          </a:p>
        </p:txBody>
      </p:sp>
    </p:spTree>
    <p:extLst>
      <p:ext uri="{BB962C8B-B14F-4D97-AF65-F5344CB8AC3E}">
        <p14:creationId xmlns:p14="http://schemas.microsoft.com/office/powerpoint/2010/main" val="630849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C259F-F451-D140-A95D-0EB9096B3871}" type="slidenum">
              <a:rPr lang="en-US" smtClean="0"/>
              <a:t>39</a:t>
            </a:fld>
            <a:endParaRPr lang="en-US"/>
          </a:p>
        </p:txBody>
      </p:sp>
    </p:spTree>
    <p:extLst>
      <p:ext uri="{BB962C8B-B14F-4D97-AF65-F5344CB8AC3E}">
        <p14:creationId xmlns:p14="http://schemas.microsoft.com/office/powerpoint/2010/main" val="285735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6FA90D-F257-EB48-BB13-CFAFAD390E1C}" type="slidenum">
              <a:rPr lang="en-US" smtClean="0"/>
              <a:t>4</a:t>
            </a:fld>
            <a:endParaRPr lang="en-US"/>
          </a:p>
        </p:txBody>
      </p:sp>
    </p:spTree>
    <p:extLst>
      <p:ext uri="{BB962C8B-B14F-4D97-AF65-F5344CB8AC3E}">
        <p14:creationId xmlns:p14="http://schemas.microsoft.com/office/powerpoint/2010/main" val="2068807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228C4-6FA9-C349-A0E0-D71588CCBAD7}" type="slidenum">
              <a:rPr lang="en-US" smtClean="0"/>
              <a:t>40</a:t>
            </a:fld>
            <a:endParaRPr lang="en-US"/>
          </a:p>
        </p:txBody>
      </p:sp>
    </p:spTree>
    <p:extLst>
      <p:ext uri="{BB962C8B-B14F-4D97-AF65-F5344CB8AC3E}">
        <p14:creationId xmlns:p14="http://schemas.microsoft.com/office/powerpoint/2010/main" val="3205099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FA90D-F257-EB48-BB13-CFAFAD390E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624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FA90D-F257-EB48-BB13-CFAFAD390E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840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FA90D-F257-EB48-BB13-CFAFAD390E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7913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FA90D-F257-EB48-BB13-CFAFAD390E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33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C259F-F451-D140-A95D-0EB9096B3871}" type="slidenum">
              <a:rPr lang="en-US" smtClean="0"/>
              <a:t>5</a:t>
            </a:fld>
            <a:endParaRPr lang="en-US"/>
          </a:p>
        </p:txBody>
      </p:sp>
    </p:spTree>
    <p:extLst>
      <p:ext uri="{BB962C8B-B14F-4D97-AF65-F5344CB8AC3E}">
        <p14:creationId xmlns:p14="http://schemas.microsoft.com/office/powerpoint/2010/main" val="132514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228C4-6FA9-C349-A0E0-D71588CCBAD7}" type="slidenum">
              <a:rPr lang="en-US" smtClean="0"/>
              <a:t>6</a:t>
            </a:fld>
            <a:endParaRPr lang="en-US"/>
          </a:p>
        </p:txBody>
      </p:sp>
    </p:spTree>
    <p:extLst>
      <p:ext uri="{BB962C8B-B14F-4D97-AF65-F5344CB8AC3E}">
        <p14:creationId xmlns:p14="http://schemas.microsoft.com/office/powerpoint/2010/main" val="234157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6FA90D-F257-EB48-BB13-CFAFAD390E1C}" type="slidenum">
              <a:rPr lang="en-US" smtClean="0"/>
              <a:t>7</a:t>
            </a:fld>
            <a:endParaRPr lang="en-US"/>
          </a:p>
        </p:txBody>
      </p:sp>
    </p:spTree>
    <p:extLst>
      <p:ext uri="{BB962C8B-B14F-4D97-AF65-F5344CB8AC3E}">
        <p14:creationId xmlns:p14="http://schemas.microsoft.com/office/powerpoint/2010/main" val="208275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C259F-F451-D140-A95D-0EB9096B3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42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FA90D-F257-EB48-BB13-CFAFAD390E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317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Helvetica Neue"/>
                <a:cs typeface="Helvetica Neue"/>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Helvetica Neue"/>
                <a:cs typeface="Helvetica Ne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27"/>
            <a:ext cx="12192000" cy="8247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CCEA1E7-4C67-B742-B4C3-0F1DBDD3ABCA}" type="datetime4">
              <a:rPr lang="en-US" smtClean="0"/>
              <a:t>February 3, 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www.CapitolAdvisors.org</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8E831A7-EA47-D943-B9DF-503D8AC658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9063C98-4FE5-DA44-B7C1-997179083959}" type="datetime4">
              <a:rPr lang="en-US" smtClean="0"/>
              <a:t>February 3, 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www.CapitolAdvisors.org</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8E831A7-EA47-D943-B9DF-503D8AC658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20850"/>
            <a:ext cx="10972800" cy="778770"/>
          </a:xfrm>
        </p:spPr>
        <p:txBody>
          <a:bodyPr>
            <a:normAutofit/>
          </a:bodyPr>
          <a:lstStyle>
            <a:lvl1pPr>
              <a:defRPr sz="3800">
                <a:latin typeface="Helvetica Neue"/>
                <a:cs typeface="Helvetica Neue"/>
              </a:defRPr>
            </a:lvl1pPr>
          </a:lstStyle>
          <a:p>
            <a:r>
              <a:rPr lang="en-US"/>
              <a:t>Click to edit Master title style</a:t>
            </a:r>
            <a:endParaRPr lang="en-US" dirty="0"/>
          </a:p>
        </p:txBody>
      </p:sp>
      <p:sp>
        <p:nvSpPr>
          <p:cNvPr id="3" name="Content Placeholder 2"/>
          <p:cNvSpPr>
            <a:spLocks noGrp="1"/>
          </p:cNvSpPr>
          <p:nvPr>
            <p:ph idx="1"/>
          </p:nvPr>
        </p:nvSpPr>
        <p:spPr>
          <a:xfrm>
            <a:off x="609600" y="1811679"/>
            <a:ext cx="10972800" cy="4314484"/>
          </a:xfrm>
        </p:spPr>
        <p:txBody>
          <a:bodyPr/>
          <a:lstStyle>
            <a:lvl1pPr>
              <a:defRPr>
                <a:latin typeface="Helvetica Neue"/>
                <a:cs typeface="Helvetica Neue"/>
              </a:defRPr>
            </a:lvl1pPr>
            <a:lvl2pPr>
              <a:defRPr>
                <a:latin typeface="Helvetica Neue"/>
                <a:cs typeface="Helvetica Neue"/>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Helvetica Neue"/>
                <a:cs typeface="Helvetica Neue"/>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Helvetica Neue"/>
                <a:cs typeface="Helvetica Neue"/>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09B0851-330E-1F4F-9C67-DD04CC4B0DA9}" type="datetime4">
              <a:rPr lang="en-US" smtClean="0"/>
              <a:t>February 3, 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r>
              <a:rPr lang="en-US"/>
              <a:t>www.CapitolAdvisors.org</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8E831A7-EA47-D943-B9DF-503D8AC658C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EDD02BF-2648-0840-AEB8-2F3CC82FC552}" type="datetime4">
              <a:rPr lang="en-US" smtClean="0"/>
              <a:t>February 3, 2023</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r>
              <a:rPr lang="en-US"/>
              <a:t>www.CapitolAdvisors.org</a:t>
            </a: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A8E831A7-EA47-D943-B9DF-503D8AC658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710735C-E00E-934A-A900-0005F1E85259}" type="datetime4">
              <a:rPr lang="en-US" smtClean="0"/>
              <a:t>February 3, 2023</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US"/>
              <a:t>www.CapitolAdvisors.org</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8E831A7-EA47-D943-B9DF-503D8AC658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787B9D5-1CA4-9349-96C4-23B63AFE8B76}" type="datetime4">
              <a:rPr lang="en-US" smtClean="0"/>
              <a:t>February 3, 2023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r>
              <a:rPr lang="en-US"/>
              <a:t>www.CapitolAdvisors.org</a:t>
            </a: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8E831A7-EA47-D943-B9DF-503D8AC658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3029719-AB0A-4E43-8E00-C5091DB1F920}" type="datetime4">
              <a:rPr lang="en-US" smtClean="0"/>
              <a:t>February 3, 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r>
              <a:rPr lang="en-US"/>
              <a:t>www.CapitolAdvisors.org</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8E831A7-EA47-D943-B9DF-503D8AC658C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D2F1948-56A8-0645-923D-F0824ECB48D3}" type="datetime4">
              <a:rPr lang="en-US" smtClean="0"/>
              <a:t>February 3, 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r>
              <a:rPr lang="en-US"/>
              <a:t>www.CapitolAdvisors.org</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8E831A7-EA47-D943-B9DF-503D8AC658C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80416"/>
            <a:ext cx="12192000" cy="377584"/>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txBox="1">
            <a:spLocks/>
          </p:cNvSpPr>
          <p:nvPr/>
        </p:nvSpPr>
        <p:spPr>
          <a:xfrm>
            <a:off x="4165600" y="6599165"/>
            <a:ext cx="3860800" cy="365125"/>
          </a:xfrm>
          <a:prstGeom prst="rect">
            <a:avLst/>
          </a:prstGeom>
        </p:spPr>
        <p:txBody>
          <a:bodyPr/>
          <a:lstStyle>
            <a:defPPr>
              <a:defRPr lang="en-US"/>
            </a:defPPr>
            <a:lvl1pPr marL="0" algn="l" defTabSz="457200" rtl="0" eaLnBrk="1" latinLnBrk="0" hangingPunct="1">
              <a:defRPr sz="1100" kern="1200" spc="150">
                <a:solidFill>
                  <a:schemeClr val="bg1"/>
                </a:solidFill>
                <a:latin typeface="Helvetica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www.CapitolAdvisors.org</a:t>
            </a:r>
          </a:p>
        </p:txBody>
      </p:sp>
      <p:sp>
        <p:nvSpPr>
          <p:cNvPr id="10" name="Slide Number Placeholder 5"/>
          <p:cNvSpPr txBox="1">
            <a:spLocks/>
          </p:cNvSpPr>
          <p:nvPr/>
        </p:nvSpPr>
        <p:spPr>
          <a:xfrm>
            <a:off x="9347200" y="6595605"/>
            <a:ext cx="2844800" cy="365125"/>
          </a:xfrm>
          <a:prstGeom prst="rect">
            <a:avLst/>
          </a:prstGeom>
        </p:spPr>
        <p:txBody>
          <a:bodyPr/>
          <a:lstStyle>
            <a:defPPr>
              <a:defRPr lang="en-US"/>
            </a:defPPr>
            <a:lvl1pPr marL="0" algn="l" defTabSz="457200" rtl="0" eaLnBrk="1" latinLnBrk="0" hangingPunct="1">
              <a:defRPr sz="1100" kern="1200">
                <a:solidFill>
                  <a:schemeClr val="bg1"/>
                </a:solidFill>
                <a:latin typeface="Helvetica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8E831A7-EA47-D943-B9DF-503D8AC658CE}" type="slidenum">
              <a:rPr lang="en-US" sz="1100" smtClean="0"/>
              <a:pPr algn="r"/>
              <a:t>‹#›</a:t>
            </a:fld>
            <a:endParaRPr lang="en-US" sz="1100" dirty="0"/>
          </a:p>
        </p:txBody>
      </p:sp>
      <p:sp>
        <p:nvSpPr>
          <p:cNvPr id="12" name="Footer Placeholder 4"/>
          <p:cNvSpPr txBox="1">
            <a:spLocks/>
          </p:cNvSpPr>
          <p:nvPr userDrawn="1"/>
        </p:nvSpPr>
        <p:spPr>
          <a:xfrm>
            <a:off x="4165600" y="6599165"/>
            <a:ext cx="3860800" cy="365125"/>
          </a:xfrm>
          <a:prstGeom prst="rect">
            <a:avLst/>
          </a:prstGeom>
        </p:spPr>
        <p:txBody>
          <a:bodyPr/>
          <a:lstStyle>
            <a:defPPr>
              <a:defRPr lang="en-US"/>
            </a:defPPr>
            <a:lvl1pPr marL="0" algn="l" defTabSz="457200" rtl="0" eaLnBrk="1" latinLnBrk="0" hangingPunct="1">
              <a:defRPr sz="1100" kern="1200" spc="150">
                <a:solidFill>
                  <a:schemeClr val="bg1"/>
                </a:solidFill>
                <a:latin typeface="Helvetica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www.CapitolAdvisors.org</a:t>
            </a:r>
          </a:p>
        </p:txBody>
      </p:sp>
      <p:sp>
        <p:nvSpPr>
          <p:cNvPr id="13" name="Slide Number Placeholder 5"/>
          <p:cNvSpPr txBox="1">
            <a:spLocks/>
          </p:cNvSpPr>
          <p:nvPr userDrawn="1"/>
        </p:nvSpPr>
        <p:spPr>
          <a:xfrm>
            <a:off x="9347200" y="6595605"/>
            <a:ext cx="2844800" cy="365125"/>
          </a:xfrm>
          <a:prstGeom prst="rect">
            <a:avLst/>
          </a:prstGeom>
        </p:spPr>
        <p:txBody>
          <a:bodyPr/>
          <a:lstStyle>
            <a:defPPr>
              <a:defRPr lang="en-US"/>
            </a:defPPr>
            <a:lvl1pPr marL="0" algn="l" defTabSz="457200" rtl="0" eaLnBrk="1" latinLnBrk="0" hangingPunct="1">
              <a:defRPr sz="1100" kern="1200">
                <a:solidFill>
                  <a:schemeClr val="bg1"/>
                </a:solidFill>
                <a:latin typeface="Helvetica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8E831A7-EA47-D943-B9DF-503D8AC658CE}" type="slidenum">
              <a:rPr lang="en-US" sz="1100" smtClean="0"/>
              <a:pPr algn="r"/>
              <a:t>‹#›</a:t>
            </a:fld>
            <a:endParaRPr lang="en-US" sz="1100" dirty="0"/>
          </a:p>
        </p:txBody>
      </p:sp>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8854"/>
            <a:ext cx="12192000" cy="824724"/>
          </a:xfrm>
          <a:prstGeom prst="rect">
            <a:avLst/>
          </a:prstGeom>
        </p:spPr>
      </p:pic>
    </p:spTree>
    <p:extLst>
      <p:ext uri="{BB962C8B-B14F-4D97-AF65-F5344CB8AC3E}">
        <p14:creationId xmlns:p14="http://schemas.microsoft.com/office/powerpoint/2010/main" val="1612995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8E9DB-FCC7-584C-8E57-2C6D153729C5}"/>
              </a:ext>
            </a:extLst>
          </p:cNvPr>
          <p:cNvSpPr>
            <a:spLocks noGrp="1"/>
          </p:cNvSpPr>
          <p:nvPr>
            <p:ph type="sldNum" sz="quarter" idx="12"/>
          </p:nvPr>
        </p:nvSpPr>
        <p:spPr/>
        <p:txBody>
          <a:bodyPr/>
          <a:lstStyle/>
          <a:p>
            <a:fld id="{8F70D422-000D-A241-BAFC-1DC3460337DE}" type="slidenum">
              <a:rPr lang="en-US" smtClean="0"/>
              <a:pPr/>
              <a:t>1</a:t>
            </a:fld>
            <a:endParaRPr lang="en-US"/>
          </a:p>
        </p:txBody>
      </p:sp>
      <p:pic>
        <p:nvPicPr>
          <p:cNvPr id="3" name="Picture 2" descr="Text&#10;&#10;Description automatically generated">
            <a:extLst>
              <a:ext uri="{FF2B5EF4-FFF2-40B4-BE49-F238E27FC236}">
                <a16:creationId xmlns:a16="http://schemas.microsoft.com/office/drawing/2014/main" id="{5F1D7373-5E12-69CA-F349-FD89D78202A1}"/>
              </a:ext>
            </a:extLst>
          </p:cNvPr>
          <p:cNvPicPr>
            <a:picLocks noChangeAspect="1"/>
          </p:cNvPicPr>
          <p:nvPr/>
        </p:nvPicPr>
        <p:blipFill>
          <a:blip r:embed="rId3"/>
          <a:stretch>
            <a:fillRect/>
          </a:stretch>
        </p:blipFill>
        <p:spPr>
          <a:xfrm>
            <a:off x="0" y="817418"/>
            <a:ext cx="12192000" cy="5812087"/>
          </a:xfrm>
          <a:prstGeom prst="rect">
            <a:avLst/>
          </a:prstGeom>
        </p:spPr>
      </p:pic>
    </p:spTree>
    <p:extLst>
      <p:ext uri="{BB962C8B-B14F-4D97-AF65-F5344CB8AC3E}">
        <p14:creationId xmlns:p14="http://schemas.microsoft.com/office/powerpoint/2010/main" val="3841951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2D18-749A-9242-9EF4-8A67A525235C}"/>
              </a:ext>
            </a:extLst>
          </p:cNvPr>
          <p:cNvSpPr>
            <a:spLocks noGrp="1"/>
          </p:cNvSpPr>
          <p:nvPr>
            <p:ph type="title"/>
          </p:nvPr>
        </p:nvSpPr>
        <p:spPr>
          <a:xfrm>
            <a:off x="547408" y="638398"/>
            <a:ext cx="11257678" cy="1330569"/>
          </a:xfrm>
        </p:spPr>
        <p:txBody>
          <a:bodyPr>
            <a:noAutofit/>
          </a:bodyPr>
          <a:lstStyle/>
          <a:p>
            <a:pPr algn="ctr"/>
            <a:r>
              <a:rPr lang="en-US" sz="4000">
                <a:latin typeface="Helvetica Neue" panose="02000503000000020004" pitchFamily="2" charset="0"/>
                <a:ea typeface="Helvetica Neue" panose="02000503000000020004" pitchFamily="2" charset="0"/>
                <a:cs typeface="Helvetica Neue" panose="02000503000000020004" pitchFamily="2" charset="0"/>
              </a:rPr>
              <a:t>Public School System Stabilization Account</a:t>
            </a:r>
          </a:p>
        </p:txBody>
      </p:sp>
      <p:sp>
        <p:nvSpPr>
          <p:cNvPr id="3" name="Content Placeholder 2">
            <a:extLst>
              <a:ext uri="{FF2B5EF4-FFF2-40B4-BE49-F238E27FC236}">
                <a16:creationId xmlns:a16="http://schemas.microsoft.com/office/drawing/2014/main" id="{28F3C6C9-6BBC-4F40-9232-B8CE03845513}"/>
              </a:ext>
            </a:extLst>
          </p:cNvPr>
          <p:cNvSpPr>
            <a:spLocks noGrp="1"/>
          </p:cNvSpPr>
          <p:nvPr>
            <p:ph idx="1"/>
          </p:nvPr>
        </p:nvSpPr>
        <p:spPr>
          <a:xfrm>
            <a:off x="549362" y="1664167"/>
            <a:ext cx="11253771" cy="5429100"/>
          </a:xfrm>
        </p:spPr>
        <p:txBody>
          <a:bodyPr vert="horz" lIns="91440" tIns="45720" rIns="91440" bIns="45720" rtlCol="0" anchor="t">
            <a:noAutofit/>
          </a:bodyPr>
          <a:lstStyle/>
          <a:p>
            <a:pPr>
              <a:lnSpc>
                <a:spcPct val="100000"/>
              </a:lnSpc>
            </a:pPr>
            <a:r>
              <a:rPr lang="en-US" sz="2600" dirty="0">
                <a:latin typeface="Helvetica Neue"/>
                <a:ea typeface="Helvetica Neue" panose="02000503000000020004" pitchFamily="2" charset="0"/>
                <a:cs typeface="Helvetica Neue" panose="02000503000000020004" pitchFamily="2" charset="0"/>
              </a:rPr>
              <a:t>Includes a total of $8.5 billion in the Prop 98 reserve at the end of 2023-24, including a balance of $3.3 billion at the end of 2020-21 and the following deposits in each of the three budget years:</a:t>
            </a:r>
          </a:p>
          <a:p>
            <a:pPr lvl="1">
              <a:lnSpc>
                <a:spcPct val="100000"/>
              </a:lnSpc>
              <a:buFont typeface="Arial" panose="020B0604020202020204" pitchFamily="34" charset="0"/>
              <a:buChar char="•"/>
            </a:pPr>
            <a:r>
              <a:rPr lang="en-US" sz="2400" dirty="0">
                <a:latin typeface="Helvetica Neue"/>
                <a:ea typeface="Helvetica Neue" panose="02000503000000020004" pitchFamily="2" charset="0"/>
                <a:cs typeface="Helvetica Neue" panose="02000503000000020004" pitchFamily="2" charset="0"/>
              </a:rPr>
              <a:t>$3.7 billion in 2021-22</a:t>
            </a:r>
          </a:p>
          <a:p>
            <a:pPr lvl="1">
              <a:lnSpc>
                <a:spcPct val="100000"/>
              </a:lnSpc>
              <a:buFont typeface="Arial" panose="020B0604020202020204" pitchFamily="34" charset="0"/>
              <a:buChar char="•"/>
            </a:pPr>
            <a:r>
              <a:rPr lang="en-US" sz="2400" dirty="0">
                <a:latin typeface="Helvetica Neue"/>
                <a:ea typeface="Helvetica Neue" panose="02000503000000020004" pitchFamily="2" charset="0"/>
                <a:cs typeface="Helvetica Neue" panose="02000503000000020004" pitchFamily="2" charset="0"/>
              </a:rPr>
              <a:t>$1.1 billion in 2022-23</a:t>
            </a:r>
          </a:p>
          <a:p>
            <a:pPr lvl="1">
              <a:lnSpc>
                <a:spcPct val="100000"/>
              </a:lnSpc>
              <a:buFont typeface="Arial" panose="020B0604020202020204" pitchFamily="34" charset="0"/>
              <a:buChar char="•"/>
            </a:pPr>
            <a:r>
              <a:rPr lang="en-US" sz="2400" dirty="0">
                <a:latin typeface="Helvetica Neue"/>
                <a:ea typeface="Helvetica Neue" panose="02000503000000020004" pitchFamily="2" charset="0"/>
                <a:cs typeface="Helvetica Neue" panose="02000503000000020004" pitchFamily="2" charset="0"/>
              </a:rPr>
              <a:t>$365 million in 2023-24 </a:t>
            </a:r>
          </a:p>
          <a:p>
            <a:pPr>
              <a:lnSpc>
                <a:spcPct val="100000"/>
              </a:lnSpc>
            </a:pPr>
            <a:r>
              <a:rPr lang="en-US" sz="2600" dirty="0">
                <a:latin typeface="Helvetica Neue"/>
                <a:ea typeface="Helvetica Neue" panose="02000503000000020004" pitchFamily="2" charset="0"/>
                <a:cs typeface="Helvetica Neue" panose="02000503000000020004" pitchFamily="2" charset="0"/>
              </a:rPr>
              <a:t>Due to lower capital gains in the current and budget years, the reserve total is $1 billion less compared to the 2022 Budget Act</a:t>
            </a:r>
          </a:p>
          <a:p>
            <a:pPr>
              <a:lnSpc>
                <a:spcPct val="100000"/>
              </a:lnSpc>
            </a:pPr>
            <a:r>
              <a:rPr lang="en-US" sz="2600" dirty="0">
                <a:latin typeface="Helvetica Neue"/>
                <a:ea typeface="Helvetica Neue" panose="02000503000000020004" pitchFamily="2" charset="0"/>
                <a:cs typeface="Helvetica Neue" panose="02000503000000020004" pitchFamily="2" charset="0"/>
              </a:rPr>
              <a:t>School district reserve cap continues to be triggered in 2023-24</a:t>
            </a:r>
          </a:p>
          <a:p>
            <a:pPr lvl="1">
              <a:lnSpc>
                <a:spcPct val="100000"/>
              </a:lnSpc>
              <a:buFont typeface="Arial" panose="020B0604020202020204" pitchFamily="34" charset="0"/>
              <a:buChar char="•"/>
            </a:pPr>
            <a:r>
              <a:rPr lang="en-US" sz="2400" dirty="0">
                <a:latin typeface="Helvetica Neue"/>
                <a:ea typeface="Helvetica Neue" panose="02000503000000020004" pitchFamily="2" charset="0"/>
                <a:cs typeface="Helvetica Neue" panose="02000503000000020004" pitchFamily="2" charset="0"/>
              </a:rPr>
              <a:t>Local reserve cap triggered when PSSSA balance is at least 3% of the K-12 share of Prop 98 (balance of $8.1 billion in 2022-23 far exceeds 3%)</a:t>
            </a:r>
          </a:p>
        </p:txBody>
      </p:sp>
      <p:sp>
        <p:nvSpPr>
          <p:cNvPr id="5" name="Slide Number Placeholder 4">
            <a:extLst>
              <a:ext uri="{FF2B5EF4-FFF2-40B4-BE49-F238E27FC236}">
                <a16:creationId xmlns:a16="http://schemas.microsoft.com/office/drawing/2014/main" id="{030FCFA3-568F-C049-97CB-B0020DD28052}"/>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28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2D18-749A-9242-9EF4-8A67A525235C}"/>
              </a:ext>
            </a:extLst>
          </p:cNvPr>
          <p:cNvSpPr>
            <a:spLocks noGrp="1"/>
          </p:cNvSpPr>
          <p:nvPr>
            <p:ph type="title"/>
          </p:nvPr>
        </p:nvSpPr>
        <p:spPr>
          <a:xfrm>
            <a:off x="551329" y="873902"/>
            <a:ext cx="11223812" cy="1057672"/>
          </a:xfrm>
        </p:spPr>
        <p:txBody>
          <a:bodyPr>
            <a:noAutofit/>
          </a:bodyPr>
          <a:lstStyle/>
          <a:p>
            <a:pPr algn="ctr"/>
            <a:r>
              <a:rPr lang="en-US" sz="3800">
                <a:latin typeface="Helvetica Neue" panose="02000503000000020004" pitchFamily="2" charset="0"/>
                <a:ea typeface="Helvetica Neue" panose="02000503000000020004" pitchFamily="2" charset="0"/>
                <a:cs typeface="Helvetica Neue" panose="02000503000000020004" pitchFamily="2" charset="0"/>
              </a:rPr>
              <a:t>Prop 98 Reserve Withdrawals</a:t>
            </a:r>
          </a:p>
        </p:txBody>
      </p:sp>
      <p:sp>
        <p:nvSpPr>
          <p:cNvPr id="3" name="Content Placeholder 2">
            <a:extLst>
              <a:ext uri="{FF2B5EF4-FFF2-40B4-BE49-F238E27FC236}">
                <a16:creationId xmlns:a16="http://schemas.microsoft.com/office/drawing/2014/main" id="{28F3C6C9-6BBC-4F40-9232-B8CE03845513}"/>
              </a:ext>
            </a:extLst>
          </p:cNvPr>
          <p:cNvSpPr>
            <a:spLocks noGrp="1"/>
          </p:cNvSpPr>
          <p:nvPr>
            <p:ph idx="1"/>
          </p:nvPr>
        </p:nvSpPr>
        <p:spPr>
          <a:xfrm>
            <a:off x="551329" y="1894648"/>
            <a:ext cx="11358283" cy="4731452"/>
          </a:xfrm>
        </p:spPr>
        <p:txBody>
          <a:bodyPr vert="horz" lIns="91440" tIns="45720" rIns="91440" bIns="45720" rtlCol="0" anchor="t">
            <a:noAutofit/>
          </a:bodyPr>
          <a:lstStyle/>
          <a:p>
            <a:pPr>
              <a:lnSpc>
                <a:spcPct val="100000"/>
              </a:lnSpc>
            </a:pPr>
            <a:r>
              <a:rPr lang="en-US" sz="2600" dirty="0">
                <a:latin typeface="Helvetica Neue"/>
                <a:ea typeface="Helvetica Neue" panose="02000503000000020004" pitchFamily="2" charset="0"/>
                <a:cs typeface="Helvetica Neue" panose="02000503000000020004" pitchFamily="2" charset="0"/>
              </a:rPr>
              <a:t>Only two options for Prop 98 reserve withdrawals</a:t>
            </a:r>
          </a:p>
          <a:p>
            <a:pPr lvl="1">
              <a:lnSpc>
                <a:spcPct val="100000"/>
              </a:lnSpc>
              <a:buFont typeface="Arial" panose="020B0604020202020204" pitchFamily="34" charset="0"/>
              <a:buChar char="•"/>
            </a:pPr>
            <a:r>
              <a:rPr lang="en-US" sz="2400" dirty="0">
                <a:latin typeface="Helvetica Neue"/>
                <a:ea typeface="Helvetica Neue" panose="02000503000000020004" pitchFamily="2" charset="0"/>
                <a:cs typeface="Helvetica Neue" panose="02000503000000020004" pitchFamily="2" charset="0"/>
              </a:rPr>
              <a:t>Governor declares a budget emergency (discretionary)</a:t>
            </a:r>
          </a:p>
          <a:p>
            <a:pPr lvl="1">
              <a:lnSpc>
                <a:spcPct val="100000"/>
              </a:lnSpc>
              <a:buFont typeface="Arial" panose="020B0604020202020204" pitchFamily="34" charset="0"/>
              <a:buChar char="•"/>
            </a:pPr>
            <a:r>
              <a:rPr lang="en-US" sz="2400" dirty="0">
                <a:latin typeface="Helvetica Neue"/>
                <a:ea typeface="Helvetica Neue" panose="02000503000000020004" pitchFamily="2" charset="0"/>
                <a:cs typeface="Helvetica Neue" panose="02000503000000020004" pitchFamily="2" charset="0"/>
              </a:rPr>
              <a:t>Triggered by formula (mandatory)</a:t>
            </a:r>
          </a:p>
          <a:p>
            <a:pPr>
              <a:lnSpc>
                <a:spcPct val="100000"/>
              </a:lnSpc>
            </a:pPr>
            <a:r>
              <a:rPr lang="en-US" sz="2600" dirty="0">
                <a:latin typeface="Helvetica Neue"/>
                <a:ea typeface="Helvetica Neue" panose="02000503000000020004" pitchFamily="2" charset="0"/>
                <a:cs typeface="Helvetica Neue" panose="02000503000000020004" pitchFamily="2" charset="0"/>
              </a:rPr>
              <a:t>A withdrawal from the reserve is required if Prop 98 growth is insufficient to cover the prior year guarantee (back out reserve deposits and account for “spike protection”) adjusted for student attendance and inflation (higher of COLA or per capita personal income)</a:t>
            </a:r>
          </a:p>
          <a:p>
            <a:pPr>
              <a:lnSpc>
                <a:spcPct val="100000"/>
              </a:lnSpc>
            </a:pPr>
            <a:r>
              <a:rPr lang="en-US" sz="2600" dirty="0">
                <a:latin typeface="Helvetica Neue"/>
                <a:ea typeface="Helvetica Neue" panose="02000503000000020004" pitchFamily="2" charset="0"/>
                <a:cs typeface="Helvetica Neue" panose="02000503000000020004" pitchFamily="2" charset="0"/>
              </a:rPr>
              <a:t>“Spike protection” currently dominates the formula, but remember these numbers will be adjusted throughout the three-year budget period and spike protection will likely not be as big a factor in future years</a:t>
            </a:r>
          </a:p>
        </p:txBody>
      </p:sp>
      <p:sp>
        <p:nvSpPr>
          <p:cNvPr id="5" name="Slide Number Placeholder 4">
            <a:extLst>
              <a:ext uri="{FF2B5EF4-FFF2-40B4-BE49-F238E27FC236}">
                <a16:creationId xmlns:a16="http://schemas.microsoft.com/office/drawing/2014/main" id="{030FCFA3-568F-C049-97CB-B0020DD28052}"/>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09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2D18-749A-9242-9EF4-8A67A525235C}"/>
              </a:ext>
            </a:extLst>
          </p:cNvPr>
          <p:cNvSpPr>
            <a:spLocks noGrp="1"/>
          </p:cNvSpPr>
          <p:nvPr>
            <p:ph type="title"/>
          </p:nvPr>
        </p:nvSpPr>
        <p:spPr>
          <a:xfrm>
            <a:off x="484094" y="896677"/>
            <a:ext cx="11223812" cy="1057672"/>
          </a:xfrm>
        </p:spPr>
        <p:txBody>
          <a:bodyPr>
            <a:noAutofit/>
          </a:bodyPr>
          <a:lstStyle/>
          <a:p>
            <a:pPr algn="ctr"/>
            <a:r>
              <a:rPr lang="en-US" sz="3800">
                <a:latin typeface="Helvetica Neue" panose="02000503000000020004" pitchFamily="2" charset="0"/>
                <a:ea typeface="Helvetica Neue" panose="02000503000000020004" pitchFamily="2" charset="0"/>
                <a:cs typeface="Helvetica Neue" panose="02000503000000020004" pitchFamily="2" charset="0"/>
              </a:rPr>
              <a:t>Prop 98 Reserve Withdrawal Formula</a:t>
            </a:r>
          </a:p>
        </p:txBody>
      </p:sp>
      <p:graphicFrame>
        <p:nvGraphicFramePr>
          <p:cNvPr id="4" name="Table 5">
            <a:extLst>
              <a:ext uri="{FF2B5EF4-FFF2-40B4-BE49-F238E27FC236}">
                <a16:creationId xmlns:a16="http://schemas.microsoft.com/office/drawing/2014/main" id="{457BAC0C-6047-B1E9-32D9-651919A359EC}"/>
              </a:ext>
            </a:extLst>
          </p:cNvPr>
          <p:cNvGraphicFramePr>
            <a:graphicFrameLocks noGrp="1"/>
          </p:cNvGraphicFramePr>
          <p:nvPr>
            <p:ph idx="1"/>
            <p:extLst>
              <p:ext uri="{D42A27DB-BD31-4B8C-83A1-F6EECF244321}">
                <p14:modId xmlns:p14="http://schemas.microsoft.com/office/powerpoint/2010/main" val="404655274"/>
              </p:ext>
            </p:extLst>
          </p:nvPr>
        </p:nvGraphicFramePr>
        <p:xfrm>
          <a:off x="838200" y="1814649"/>
          <a:ext cx="10515600" cy="4426857"/>
        </p:xfrm>
        <a:graphic>
          <a:graphicData uri="http://schemas.openxmlformats.org/drawingml/2006/table">
            <a:tbl>
              <a:tblPr firstRow="1" bandRow="1">
                <a:tableStyleId>{6E25E649-3F16-4E02-A733-19D2CDBF48F0}</a:tableStyleId>
              </a:tblPr>
              <a:tblGrid>
                <a:gridCol w="2628900">
                  <a:extLst>
                    <a:ext uri="{9D8B030D-6E8A-4147-A177-3AD203B41FA5}">
                      <a16:colId xmlns:a16="http://schemas.microsoft.com/office/drawing/2014/main" val="809710253"/>
                    </a:ext>
                  </a:extLst>
                </a:gridCol>
                <a:gridCol w="2628900">
                  <a:extLst>
                    <a:ext uri="{9D8B030D-6E8A-4147-A177-3AD203B41FA5}">
                      <a16:colId xmlns:a16="http://schemas.microsoft.com/office/drawing/2014/main" val="3789037596"/>
                    </a:ext>
                  </a:extLst>
                </a:gridCol>
                <a:gridCol w="2628900">
                  <a:extLst>
                    <a:ext uri="{9D8B030D-6E8A-4147-A177-3AD203B41FA5}">
                      <a16:colId xmlns:a16="http://schemas.microsoft.com/office/drawing/2014/main" val="2581466137"/>
                    </a:ext>
                  </a:extLst>
                </a:gridCol>
                <a:gridCol w="2628900">
                  <a:extLst>
                    <a:ext uri="{9D8B030D-6E8A-4147-A177-3AD203B41FA5}">
                      <a16:colId xmlns:a16="http://schemas.microsoft.com/office/drawing/2014/main" val="1494028848"/>
                    </a:ext>
                  </a:extLst>
                </a:gridCol>
              </a:tblGrid>
              <a:tr h="609237">
                <a:tc>
                  <a:txBody>
                    <a:bodyPr/>
                    <a:lstStyle/>
                    <a:p>
                      <a:endParaRPr lang="en-US" sz="2000" b="1">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Helvetica Neue"/>
                          <a:ea typeface="Helvetica Neue" panose="02000503000000020004" pitchFamily="2" charset="0"/>
                          <a:cs typeface="Helvetica Neue" panose="02000503000000020004" pitchFamily="2" charset="0"/>
                        </a:rPr>
                        <a:t>2021-22 Fiscal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Helvetica Neue"/>
                          <a:ea typeface="Helvetica Neue" panose="02000503000000020004" pitchFamily="2" charset="0"/>
                          <a:cs typeface="Helvetica Neue" panose="02000503000000020004" pitchFamily="2" charset="0"/>
                        </a:rPr>
                        <a:t>2022-23 Fiscal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Helvetica Neue"/>
                          <a:ea typeface="Helvetica Neue" panose="02000503000000020004" pitchFamily="2" charset="0"/>
                          <a:cs typeface="Helvetica Neue" panose="02000503000000020004" pitchFamily="2" charset="0"/>
                        </a:rPr>
                        <a:t>2023-24 Fiscal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516371"/>
                  </a:ext>
                </a:extLst>
              </a:tr>
              <a:tr h="370840">
                <a:tc>
                  <a:txBody>
                    <a:bodyPr/>
                    <a:lstStyle/>
                    <a:p>
                      <a:r>
                        <a:rPr lang="en-US" sz="2000" b="1" dirty="0">
                          <a:latin typeface="Helvetica Neue"/>
                          <a:ea typeface="Helvetica Neue" panose="02000503000000020004" pitchFamily="2" charset="0"/>
                          <a:cs typeface="Helvetica Neue" panose="02000503000000020004" pitchFamily="2" charset="0"/>
                        </a:rPr>
                        <a:t>Prop 98 Guarantee (January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latin typeface="Helvetica Neue"/>
                          <a:ea typeface="Helvetica Neue" panose="02000503000000020004" pitchFamily="2" charset="0"/>
                          <a:cs typeface="Helvetica Neue" panose="02000503000000020004" pitchFamily="2" charset="0"/>
                        </a:rPr>
                        <a:t>$110.4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rgbClr val="0070C0"/>
                          </a:solidFill>
                          <a:latin typeface="Helvetica Neue"/>
                          <a:ea typeface="Helvetica Neue" panose="02000503000000020004" pitchFamily="2" charset="0"/>
                          <a:cs typeface="Helvetica Neue" panose="02000503000000020004" pitchFamily="2" charset="0"/>
                        </a:rPr>
                        <a:t>$107.0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rgbClr val="00B050"/>
                          </a:solidFill>
                          <a:latin typeface="Helvetica Neue"/>
                          <a:ea typeface="Helvetica Neue" panose="02000503000000020004" pitchFamily="2" charset="0"/>
                          <a:cs typeface="Helvetica Neue" panose="02000503000000020004" pitchFamily="2" charset="0"/>
                        </a:rPr>
                        <a:t>$108.8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990333"/>
                  </a:ext>
                </a:extLst>
              </a:tr>
              <a:tr h="617220">
                <a:tc>
                  <a:txBody>
                    <a:bodyPr/>
                    <a:lstStyle/>
                    <a:p>
                      <a:r>
                        <a:rPr lang="en-US" sz="2000" b="1" dirty="0">
                          <a:latin typeface="Helvetica Neue"/>
                          <a:ea typeface="Helvetica Neue" panose="02000503000000020004" pitchFamily="2" charset="0"/>
                          <a:cs typeface="Helvetica Neue" panose="02000503000000020004" pitchFamily="2" charset="0"/>
                        </a:rPr>
                        <a:t>Spike Protection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latin typeface="Helvetica Neue"/>
                          <a:ea typeface="Helvetica Neue" panose="02000503000000020004" pitchFamily="2" charset="0"/>
                          <a:cs typeface="Helvetica Neue" panose="02000503000000020004" pitchFamily="2" charset="0"/>
                        </a:rPr>
                        <a:t>-$25.5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latin typeface="Helvetica Neue"/>
                          <a:ea typeface="Helvetica Neue" panose="02000503000000020004" pitchFamily="2" charset="0"/>
                          <a:cs typeface="Helvetica Neue" panose="02000503000000020004" pitchFamily="2" charset="0"/>
                        </a:rPr>
                        <a:t>-$9.8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pattFill prst="wdDnDiag">
                      <a:fgClr>
                        <a:schemeClr val="bg2">
                          <a:lumMod val="90000"/>
                        </a:schemeClr>
                      </a:fgClr>
                      <a:bgClr>
                        <a:schemeClr val="bg1"/>
                      </a:bgClr>
                    </a:pattFill>
                  </a:tcPr>
                </a:tc>
                <a:extLst>
                  <a:ext uri="{0D108BD9-81ED-4DB2-BD59-A6C34878D82A}">
                    <a16:rowId xmlns:a16="http://schemas.microsoft.com/office/drawing/2014/main" val="16313911"/>
                  </a:ext>
                </a:extLst>
              </a:tr>
              <a:tr h="572210">
                <a:tc>
                  <a:txBody>
                    <a:bodyPr/>
                    <a:lstStyle/>
                    <a:p>
                      <a:r>
                        <a:rPr lang="en-US" sz="2000" b="1" dirty="0">
                          <a:latin typeface="Helvetica Neue"/>
                          <a:ea typeface="Helvetica Neue" panose="02000503000000020004" pitchFamily="2" charset="0"/>
                          <a:cs typeface="Helvetica Neue" panose="02000503000000020004" pitchFamily="2" charset="0"/>
                        </a:rPr>
                        <a:t>Prop 98 Reserve Deposit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latin typeface="Helvetica Neue"/>
                          <a:ea typeface="Helvetica Neue" panose="02000503000000020004" pitchFamily="2" charset="0"/>
                          <a:cs typeface="Helvetica Neue" panose="02000503000000020004" pitchFamily="2" charset="0"/>
                        </a:rPr>
                        <a:t>-$3.7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latin typeface="Helvetica Neue"/>
                          <a:ea typeface="Helvetica Neue" panose="02000503000000020004" pitchFamily="2" charset="0"/>
                          <a:cs typeface="Helvetica Neue" panose="02000503000000020004" pitchFamily="2" charset="0"/>
                        </a:rPr>
                        <a:t>-$1.1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wdDnDiag">
                      <a:fgClr>
                        <a:schemeClr val="bg2">
                          <a:lumMod val="90000"/>
                        </a:schemeClr>
                      </a:fgClr>
                      <a:bgClr>
                        <a:schemeClr val="bg1"/>
                      </a:bgClr>
                    </a:pattFill>
                  </a:tcPr>
                </a:tc>
                <a:extLst>
                  <a:ext uri="{0D108BD9-81ED-4DB2-BD59-A6C34878D82A}">
                    <a16:rowId xmlns:a16="http://schemas.microsoft.com/office/drawing/2014/main" val="498145612"/>
                  </a:ext>
                </a:extLst>
              </a:tr>
              <a:tr h="370840">
                <a:tc>
                  <a:txBody>
                    <a:bodyPr/>
                    <a:lstStyle/>
                    <a:p>
                      <a:r>
                        <a:rPr lang="en-US" sz="2000" b="1" dirty="0">
                          <a:latin typeface="Helvetica Neue"/>
                          <a:ea typeface="Helvetica Neue" panose="02000503000000020004" pitchFamily="2" charset="0"/>
                          <a:cs typeface="Helvetica Neue" panose="02000503000000020004" pitchFamily="2" charset="0"/>
                        </a:rPr>
                        <a:t>Subtotal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a:latin typeface="Helvetica Neue"/>
                          <a:ea typeface="Helvetica Neue" panose="02000503000000020004" pitchFamily="2" charset="0"/>
                          <a:cs typeface="Helvetica Neue" panose="02000503000000020004" pitchFamily="2" charset="0"/>
                        </a:rPr>
                        <a:t>$81.2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a:latin typeface="Helvetica Neue"/>
                          <a:ea typeface="Helvetica Neue" panose="02000503000000020004" pitchFamily="2" charset="0"/>
                          <a:cs typeface="Helvetica Neue" panose="02000503000000020004" pitchFamily="2" charset="0"/>
                        </a:rPr>
                        <a:t>$96.1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wdDnDiag">
                      <a:fgClr>
                        <a:schemeClr val="bg2">
                          <a:lumMod val="90000"/>
                        </a:schemeClr>
                      </a:fgClr>
                      <a:bgClr>
                        <a:schemeClr val="bg1"/>
                      </a:bgClr>
                    </a:pattFill>
                  </a:tcPr>
                </a:tc>
                <a:extLst>
                  <a:ext uri="{0D108BD9-81ED-4DB2-BD59-A6C34878D82A}">
                    <a16:rowId xmlns:a16="http://schemas.microsoft.com/office/drawing/2014/main" val="791084222"/>
                  </a:ext>
                </a:extLst>
              </a:tr>
              <a:tr h="370840">
                <a:tc>
                  <a:txBody>
                    <a:bodyPr/>
                    <a:lstStyle/>
                    <a:p>
                      <a:r>
                        <a:rPr lang="en-US" sz="2000" b="1" dirty="0">
                          <a:latin typeface="Helvetica Neue"/>
                          <a:ea typeface="Helvetica Neue" panose="02000503000000020004" pitchFamily="2" charset="0"/>
                          <a:cs typeface="Helvetica Neue" panose="02000503000000020004" pitchFamily="2" charset="0"/>
                        </a:rPr>
                        <a:t>Inflation &amp; Growth Adjustment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latin typeface="Helvetica Neue"/>
                          <a:ea typeface="Helvetica Neue" panose="02000503000000020004" pitchFamily="2" charset="0"/>
                          <a:cs typeface="Helvetica Neue" panose="02000503000000020004" pitchFamily="2" charset="0"/>
                        </a:rPr>
                        <a:t>$8.8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latin typeface="Helvetica Neue"/>
                          <a:ea typeface="Helvetica Neue" panose="02000503000000020004" pitchFamily="2" charset="0"/>
                          <a:cs typeface="Helvetica Neue" panose="02000503000000020004" pitchFamily="2" charset="0"/>
                        </a:rPr>
                        <a:t>$7.0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wdDnDiag">
                      <a:fgClr>
                        <a:schemeClr val="bg2">
                          <a:lumMod val="90000"/>
                        </a:schemeClr>
                      </a:fgClr>
                      <a:bgClr>
                        <a:schemeClr val="bg1"/>
                      </a:bgClr>
                    </a:pattFill>
                  </a:tcPr>
                </a:tc>
                <a:extLst>
                  <a:ext uri="{0D108BD9-81ED-4DB2-BD59-A6C34878D82A}">
                    <a16:rowId xmlns:a16="http://schemas.microsoft.com/office/drawing/2014/main" val="1266068378"/>
                  </a:ext>
                </a:extLst>
              </a:tr>
              <a:tr h="370840">
                <a:tc>
                  <a:txBody>
                    <a:bodyPr/>
                    <a:lstStyle/>
                    <a:p>
                      <a:r>
                        <a:rPr lang="en-US" sz="2000" b="1" dirty="0">
                          <a:solidFill>
                            <a:schemeClr val="tx1"/>
                          </a:solidFill>
                          <a:latin typeface="Helvetica Neue"/>
                          <a:ea typeface="Helvetica Neue" panose="02000503000000020004" pitchFamily="2" charset="0"/>
                          <a:cs typeface="Helvetica Neue" panose="02000503000000020004" pitchFamily="2" charset="0"/>
                        </a:rPr>
                        <a:t>Adjusted Prop 98 Guarantee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a:solidFill>
                            <a:srgbClr val="0070C0"/>
                          </a:solidFill>
                          <a:latin typeface="Helvetica Neue"/>
                          <a:ea typeface="Helvetica Neue" panose="02000503000000020004" pitchFamily="2" charset="0"/>
                          <a:cs typeface="Helvetica Neue" panose="02000503000000020004" pitchFamily="2" charset="0"/>
                        </a:rPr>
                        <a:t>$90.0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a:solidFill>
                            <a:srgbClr val="00B050"/>
                          </a:solidFill>
                          <a:latin typeface="Helvetica Neue"/>
                          <a:ea typeface="Helvetica Neue" panose="02000503000000020004" pitchFamily="2" charset="0"/>
                          <a:cs typeface="Helvetica Neue" panose="02000503000000020004" pitchFamily="2" charset="0"/>
                        </a:rPr>
                        <a:t>$103.1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pattFill prst="wdDnDiag">
                      <a:fgClr>
                        <a:schemeClr val="bg2">
                          <a:lumMod val="90000"/>
                        </a:schemeClr>
                      </a:fgClr>
                      <a:bgClr>
                        <a:schemeClr val="bg1"/>
                      </a:bgClr>
                    </a:pattFill>
                  </a:tcPr>
                </a:tc>
                <a:extLst>
                  <a:ext uri="{0D108BD9-81ED-4DB2-BD59-A6C34878D82A}">
                    <a16:rowId xmlns:a16="http://schemas.microsoft.com/office/drawing/2014/main" val="2574325598"/>
                  </a:ext>
                </a:extLst>
              </a:tr>
            </a:tbl>
          </a:graphicData>
        </a:graphic>
      </p:graphicFrame>
      <p:sp>
        <p:nvSpPr>
          <p:cNvPr id="5" name="Slide Number Placeholder 4">
            <a:extLst>
              <a:ext uri="{FF2B5EF4-FFF2-40B4-BE49-F238E27FC236}">
                <a16:creationId xmlns:a16="http://schemas.microsoft.com/office/drawing/2014/main" id="{030FCFA3-568F-C049-97CB-B0020DD28052}"/>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32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7256"/>
            <a:ext cx="10972800" cy="1003940"/>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K-12 Spending Overview</a:t>
            </a:r>
          </a:p>
        </p:txBody>
      </p:sp>
      <p:sp>
        <p:nvSpPr>
          <p:cNvPr id="3" name="Content Placeholder 2"/>
          <p:cNvSpPr>
            <a:spLocks noGrp="1"/>
          </p:cNvSpPr>
          <p:nvPr>
            <p:ph idx="1"/>
          </p:nvPr>
        </p:nvSpPr>
        <p:spPr>
          <a:xfrm>
            <a:off x="461913" y="1586284"/>
            <a:ext cx="11268174" cy="4821518"/>
          </a:xfrm>
        </p:spPr>
        <p:txBody>
          <a:bodyPr vert="horz" lIns="91440" tIns="45720" rIns="91440" bIns="45720" rtlCol="0" anchor="t">
            <a:noAutofit/>
          </a:bodyPr>
          <a:lstStyle/>
          <a:p>
            <a:pPr>
              <a:lnSpc>
                <a:spcPct val="100000"/>
              </a:lnSpc>
            </a:pPr>
            <a:r>
              <a:rPr lang="en-US" sz="2200" dirty="0">
                <a:latin typeface="Helvetica Neue"/>
                <a:ea typeface="Helvetica Neue" panose="02000503000000020004" pitchFamily="2" charset="0"/>
                <a:cs typeface="Helvetica Neue" panose="02000503000000020004" pitchFamily="2" charset="0"/>
              </a:rPr>
              <a:t>Governor provides 8.13% COLA for LCFF and other ongoing programs and avoids major cuts</a:t>
            </a:r>
          </a:p>
          <a:p>
            <a:pPr lvl="1">
              <a:lnSpc>
                <a:spcPct val="100000"/>
              </a:lnSpc>
              <a:buFont typeface="Arial" panose="020B0604020202020204" pitchFamily="34" charset="0"/>
              <a:buChar char="•"/>
            </a:pPr>
            <a:r>
              <a:rPr lang="en-US" sz="1800" dirty="0">
                <a:latin typeface="Helvetica Neue"/>
                <a:ea typeface="Helvetica Neue" panose="02000503000000020004" pitchFamily="2" charset="0"/>
                <a:cs typeface="Helvetica Neue" panose="02000503000000020004" pitchFamily="2" charset="0"/>
              </a:rPr>
              <a:t>$4.2 billion for LCFF COLA</a:t>
            </a:r>
          </a:p>
          <a:p>
            <a:pPr lvl="1">
              <a:lnSpc>
                <a:spcPct val="100000"/>
              </a:lnSpc>
              <a:buFont typeface="Arial" panose="020B0604020202020204" pitchFamily="34" charset="0"/>
              <a:buChar char="•"/>
            </a:pPr>
            <a:r>
              <a:rPr lang="en-US" sz="1800" dirty="0">
                <a:latin typeface="Helvetica Neue"/>
                <a:ea typeface="Helvetica Neue" panose="02000503000000020004" pitchFamily="2" charset="0"/>
                <a:cs typeface="Helvetica Neue" panose="02000503000000020004" pitchFamily="2" charset="0"/>
              </a:rPr>
              <a:t>$669 million COLA for select categorical programs, including SPED, child nutrition, CSPP, </a:t>
            </a:r>
            <a:r>
              <a:rPr lang="en-US" sz="1800" dirty="0" err="1">
                <a:latin typeface="Helvetica Neue"/>
                <a:ea typeface="Helvetica Neue" panose="02000503000000020004" pitchFamily="2" charset="0"/>
                <a:cs typeface="Helvetica Neue" panose="02000503000000020004" pitchFamily="2" charset="0"/>
              </a:rPr>
              <a:t>etc</a:t>
            </a:r>
            <a:endParaRPr lang="en-US" dirty="0">
              <a:latin typeface="Helvetica Neue"/>
              <a:ea typeface="Helvetica Neue" panose="02000503000000020004" pitchFamily="2" charset="0"/>
              <a:cs typeface="Helvetica Neue" panose="02000503000000020004" pitchFamily="2" charset="0"/>
            </a:endParaRPr>
          </a:p>
          <a:p>
            <a:pPr>
              <a:lnSpc>
                <a:spcPct val="100000"/>
              </a:lnSpc>
            </a:pPr>
            <a:r>
              <a:rPr lang="en-US" sz="2200" dirty="0">
                <a:latin typeface="Helvetica Neue" panose="02000503000000020004"/>
                <a:ea typeface="Helvetica Neue" panose="02000503000000020004" pitchFamily="2" charset="0"/>
                <a:cs typeface="Helvetica Neue" panose="02000503000000020004" pitchFamily="2" charset="0"/>
              </a:rPr>
              <a:t>$941 million ongoing for Arts &amp; Music Initiative/Prop 28 (on top of Prop 98)</a:t>
            </a:r>
          </a:p>
          <a:p>
            <a:pPr>
              <a:lnSpc>
                <a:spcPct val="100000"/>
              </a:lnSpc>
            </a:pPr>
            <a:r>
              <a:rPr lang="en-US" sz="2200" dirty="0">
                <a:latin typeface="Helvetica Neue" panose="02000503000000020004"/>
                <a:ea typeface="Helvetica Neue" panose="02000503000000020004" pitchFamily="2" charset="0"/>
                <a:cs typeface="Helvetica Neue" panose="02000503000000020004" pitchFamily="2" charset="0"/>
              </a:rPr>
              <a:t>$855 million ongoing for TK expansion and TK staff</a:t>
            </a:r>
          </a:p>
          <a:p>
            <a:pPr>
              <a:lnSpc>
                <a:spcPct val="100000"/>
              </a:lnSpc>
            </a:pPr>
            <a:r>
              <a:rPr lang="en-US" sz="2200" dirty="0">
                <a:latin typeface="Helvetica Neue"/>
                <a:ea typeface="+mn-lt"/>
                <a:cs typeface="+mn-lt"/>
              </a:rPr>
              <a:t>$300 million ongoing for an equity multiplier to LCFF</a:t>
            </a:r>
            <a:endParaRPr lang="en-US" sz="2200" dirty="0">
              <a:latin typeface="Helvetica Neue"/>
              <a:ea typeface="Calibri"/>
              <a:cs typeface="Calibri"/>
            </a:endParaRPr>
          </a:p>
          <a:p>
            <a:pPr>
              <a:lnSpc>
                <a:spcPct val="100000"/>
              </a:lnSpc>
            </a:pPr>
            <a:r>
              <a:rPr lang="en-US" sz="2200" dirty="0">
                <a:latin typeface="Helvetica Neue"/>
                <a:ea typeface="Helvetica Neue" panose="02000503000000020004" pitchFamily="2" charset="0"/>
                <a:cs typeface="Helvetica Neue" panose="02000503000000020004" pitchFamily="2" charset="0"/>
              </a:rPr>
              <a:t>$3.5 million ongoing for Narcan at middle and high schools</a:t>
            </a:r>
            <a:endParaRPr lang="en-US" sz="2200" dirty="0"/>
          </a:p>
          <a:p>
            <a:pPr>
              <a:lnSpc>
                <a:spcPct val="100000"/>
              </a:lnSpc>
            </a:pPr>
            <a:r>
              <a:rPr lang="en-US" sz="2200" dirty="0">
                <a:latin typeface="Helvetica Neue"/>
                <a:ea typeface="Helvetica Neue" panose="02000503000000020004" pitchFamily="2" charset="0"/>
                <a:cs typeface="Helvetica Neue" panose="02000503000000020004" pitchFamily="2" charset="0"/>
              </a:rPr>
              <a:t>Provides relatively little new one-time spending, including:</a:t>
            </a:r>
          </a:p>
          <a:p>
            <a:pPr lvl="1">
              <a:lnSpc>
                <a:spcPct val="100000"/>
              </a:lnSpc>
              <a:buFont typeface="Arial" panose="020B0604020202020204" pitchFamily="34" charset="0"/>
              <a:buChar char="•"/>
            </a:pPr>
            <a:r>
              <a:rPr lang="en-US" sz="1800" dirty="0">
                <a:latin typeface="Helvetica Neue"/>
                <a:ea typeface="Helvetica Neue" panose="02000503000000020004" pitchFamily="2" charset="0"/>
                <a:cs typeface="Helvetica Neue" panose="02000503000000020004" pitchFamily="2" charset="0"/>
              </a:rPr>
              <a:t>$250 million one-time for literacy coaches </a:t>
            </a:r>
          </a:p>
          <a:p>
            <a:pPr lvl="1">
              <a:lnSpc>
                <a:spcPct val="100000"/>
              </a:lnSpc>
              <a:buFont typeface="Arial" panose="020B0604020202020204" pitchFamily="34" charset="0"/>
              <a:buChar char="•"/>
            </a:pPr>
            <a:r>
              <a:rPr lang="en-US" sz="1800" dirty="0">
                <a:latin typeface="Helvetica Neue"/>
                <a:ea typeface="Helvetica Neue" panose="02000503000000020004" pitchFamily="2" charset="0"/>
                <a:cs typeface="Helvetica Neue" panose="02000503000000020004" pitchFamily="2" charset="0"/>
              </a:rPr>
              <a:t>$100 million for cultural experiences for high school seniors (about $200/high school senior)</a:t>
            </a:r>
          </a:p>
          <a:p>
            <a:pPr>
              <a:lnSpc>
                <a:spcPct val="100000"/>
              </a:lnSpc>
            </a:pPr>
            <a:r>
              <a:rPr lang="en-US" sz="2200" dirty="0">
                <a:latin typeface="Helvetica Neue"/>
                <a:ea typeface="Helvetica Neue" panose="02000503000000020004" pitchFamily="2" charset="0"/>
                <a:cs typeface="Helvetica Neue" panose="02000503000000020004" pitchFamily="2" charset="0"/>
              </a:rPr>
              <a:t>$1.2 billion reduction in current year to Arts/Music/IM Discretionary Block Grant </a:t>
            </a:r>
          </a:p>
          <a:p>
            <a:pPr>
              <a:lnSpc>
                <a:spcPct val="100000"/>
              </a:lnSpc>
            </a:pPr>
            <a:r>
              <a:rPr lang="en-US" sz="2200" dirty="0">
                <a:latin typeface="Helvetica Neue"/>
                <a:ea typeface="Helvetica Neue" panose="02000503000000020004" pitchFamily="2" charset="0"/>
                <a:cs typeface="Helvetica Neue" panose="02000503000000020004" pitchFamily="2" charset="0"/>
              </a:rPr>
              <a:t>$100 million reduction to 2023-24 GF resources for SFP (now at $2 billion)</a:t>
            </a:r>
          </a:p>
        </p:txBody>
      </p:sp>
      <p:sp>
        <p:nvSpPr>
          <p:cNvPr id="5" name="Slide Number Placeholder 4">
            <a:extLst>
              <a:ext uri="{FF2B5EF4-FFF2-40B4-BE49-F238E27FC236}">
                <a16:creationId xmlns:a16="http://schemas.microsoft.com/office/drawing/2014/main" id="{24D954D7-E5BD-6348-A7F1-3764AD775153}"/>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13</a:t>
            </a:fld>
            <a:endParaRPr lang="en-US"/>
          </a:p>
        </p:txBody>
      </p:sp>
    </p:spTree>
    <p:extLst>
      <p:ext uri="{BB962C8B-B14F-4D97-AF65-F5344CB8AC3E}">
        <p14:creationId xmlns:p14="http://schemas.microsoft.com/office/powerpoint/2010/main" val="43782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2D18-749A-9242-9EF4-8A67A525235C}"/>
              </a:ext>
            </a:extLst>
          </p:cNvPr>
          <p:cNvSpPr>
            <a:spLocks noGrp="1"/>
          </p:cNvSpPr>
          <p:nvPr>
            <p:ph type="title"/>
          </p:nvPr>
        </p:nvSpPr>
        <p:spPr>
          <a:xfrm>
            <a:off x="551329" y="903049"/>
            <a:ext cx="11223812" cy="1042075"/>
          </a:xfrm>
        </p:spPr>
        <p:txBody>
          <a:bodyPr>
            <a:noAutofit/>
          </a:bodyPr>
          <a:lstStyle/>
          <a:p>
            <a:pPr algn="ctr"/>
            <a:r>
              <a:rPr lang="en-US" sz="4000">
                <a:latin typeface="Helvetica Neue" panose="02000503000000020004" pitchFamily="2" charset="0"/>
                <a:ea typeface="Helvetica Neue" panose="02000503000000020004" pitchFamily="2" charset="0"/>
                <a:cs typeface="Helvetica Neue" panose="02000503000000020004" pitchFamily="2" charset="0"/>
              </a:rPr>
              <a:t>LCFF – Statutory COLA and Funding</a:t>
            </a:r>
          </a:p>
        </p:txBody>
      </p:sp>
      <p:sp>
        <p:nvSpPr>
          <p:cNvPr id="3" name="Content Placeholder 2">
            <a:extLst>
              <a:ext uri="{FF2B5EF4-FFF2-40B4-BE49-F238E27FC236}">
                <a16:creationId xmlns:a16="http://schemas.microsoft.com/office/drawing/2014/main" id="{28F3C6C9-6BBC-4F40-9232-B8CE03845513}"/>
              </a:ext>
            </a:extLst>
          </p:cNvPr>
          <p:cNvSpPr>
            <a:spLocks noGrp="1"/>
          </p:cNvSpPr>
          <p:nvPr>
            <p:ph idx="1"/>
          </p:nvPr>
        </p:nvSpPr>
        <p:spPr>
          <a:xfrm>
            <a:off x="416858" y="2101778"/>
            <a:ext cx="11358283" cy="4443484"/>
          </a:xfrm>
        </p:spPr>
        <p:txBody>
          <a:bodyPr vert="horz" lIns="91440" tIns="45720" rIns="91440" bIns="45720" rtlCol="0" anchor="t">
            <a:noAutofit/>
          </a:bodyPr>
          <a:lstStyle/>
          <a:p>
            <a:pPr>
              <a:lnSpc>
                <a:spcPct val="100000"/>
              </a:lnSpc>
            </a:pPr>
            <a:r>
              <a:rPr lang="en-US" sz="2400" dirty="0">
                <a:latin typeface="Helvetica Neue"/>
                <a:ea typeface="Helvetica Neue" panose="02000503000000020004" pitchFamily="2" charset="0"/>
                <a:cs typeface="Helvetica Neue" panose="02000503000000020004" pitchFamily="2" charset="0"/>
              </a:rPr>
              <a:t>Reminder – Statutory COLA based on federal data (implicit price deflator) for state and local governments</a:t>
            </a:r>
          </a:p>
          <a:p>
            <a:pPr>
              <a:lnSpc>
                <a:spcPct val="100000"/>
              </a:lnSpc>
            </a:pPr>
            <a:r>
              <a:rPr lang="en-US" sz="2400" dirty="0">
                <a:latin typeface="Helvetica Neue"/>
                <a:ea typeface="Helvetica Neue" panose="02000503000000020004" pitchFamily="2" charset="0"/>
                <a:cs typeface="Helvetica Neue" panose="02000503000000020004" pitchFamily="2" charset="0"/>
              </a:rPr>
              <a:t>For 2023-24, compare prior year data (defined as the average from 2</a:t>
            </a:r>
            <a:r>
              <a:rPr lang="en-US" sz="2400" baseline="30000" dirty="0">
                <a:latin typeface="Helvetica Neue"/>
                <a:ea typeface="Helvetica Neue" panose="02000503000000020004" pitchFamily="2" charset="0"/>
                <a:cs typeface="Helvetica Neue" panose="02000503000000020004" pitchFamily="2" charset="0"/>
              </a:rPr>
              <a:t>nd</a:t>
            </a:r>
            <a:r>
              <a:rPr lang="en-US" sz="2400" dirty="0">
                <a:latin typeface="Helvetica Neue"/>
                <a:ea typeface="Helvetica Neue" panose="02000503000000020004" pitchFamily="2" charset="0"/>
                <a:cs typeface="Helvetica Neue" panose="02000503000000020004" pitchFamily="2" charset="0"/>
              </a:rPr>
              <a:t> quarter of 2021 through the 1</a:t>
            </a:r>
            <a:r>
              <a:rPr lang="en-US" sz="2400" baseline="30000" dirty="0">
                <a:latin typeface="Helvetica Neue"/>
                <a:ea typeface="Helvetica Neue" panose="02000503000000020004" pitchFamily="2" charset="0"/>
                <a:cs typeface="Helvetica Neue" panose="02000503000000020004" pitchFamily="2" charset="0"/>
              </a:rPr>
              <a:t>st</a:t>
            </a:r>
            <a:r>
              <a:rPr lang="en-US" sz="2400" dirty="0">
                <a:latin typeface="Helvetica Neue"/>
                <a:ea typeface="Helvetica Neue" panose="02000503000000020004" pitchFamily="2" charset="0"/>
                <a:cs typeface="Helvetica Neue" panose="02000503000000020004" pitchFamily="2" charset="0"/>
              </a:rPr>
              <a:t> quarter of 2022) with current data (Q2 of 2022 through Q1 of 2023) and calculate percent change</a:t>
            </a:r>
          </a:p>
          <a:p>
            <a:pPr>
              <a:lnSpc>
                <a:spcPct val="100000"/>
              </a:lnSpc>
            </a:pPr>
            <a:r>
              <a:rPr lang="en-US" sz="2400" dirty="0">
                <a:latin typeface="Helvetica Neue"/>
                <a:ea typeface="Helvetica Neue" panose="02000503000000020004" pitchFamily="2" charset="0"/>
                <a:cs typeface="Helvetica Neue" panose="02000503000000020004" pitchFamily="2" charset="0"/>
              </a:rPr>
              <a:t>We are still waiting for data from Q4 of 2022 (soon) and Q1 of 2023 (late April)</a:t>
            </a:r>
          </a:p>
          <a:p>
            <a:pPr>
              <a:lnSpc>
                <a:spcPct val="100000"/>
              </a:lnSpc>
            </a:pPr>
            <a:r>
              <a:rPr lang="en-US" sz="2400" dirty="0">
                <a:latin typeface="Helvetica Neue"/>
                <a:ea typeface="Helvetica Neue" panose="02000503000000020004" pitchFamily="2" charset="0"/>
                <a:cs typeface="Helvetica Neue" panose="02000503000000020004" pitchFamily="2" charset="0"/>
              </a:rPr>
              <a:t>DOF estimates COLA for 2023-24 at 8.13% (LAO estimate is 8.73%)</a:t>
            </a:r>
          </a:p>
          <a:p>
            <a:pPr>
              <a:lnSpc>
                <a:spcPct val="100000"/>
              </a:lnSpc>
            </a:pPr>
            <a:r>
              <a:rPr lang="en-US" sz="2400" dirty="0">
                <a:latin typeface="Helvetica Neue"/>
                <a:ea typeface="Helvetica Neue" panose="02000503000000020004" pitchFamily="2" charset="0"/>
                <a:cs typeface="Helvetica Neue" panose="02000503000000020004" pitchFamily="2" charset="0"/>
              </a:rPr>
              <a:t>Administration relies on resources available from smaller reserve deposits, cut to Arts/Music Block Grant and other one-time funds to provide the COLA</a:t>
            </a:r>
          </a:p>
        </p:txBody>
      </p:sp>
      <p:sp>
        <p:nvSpPr>
          <p:cNvPr id="5" name="Slide Number Placeholder 4">
            <a:extLst>
              <a:ext uri="{FF2B5EF4-FFF2-40B4-BE49-F238E27FC236}">
                <a16:creationId xmlns:a16="http://schemas.microsoft.com/office/drawing/2014/main" id="{030FCFA3-568F-C049-97CB-B0020DD28052}"/>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35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6677"/>
            <a:ext cx="10515600" cy="1325563"/>
          </a:xfrm>
        </p:spPr>
        <p:txBody>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District and Charter LCFF Entitlement</a:t>
            </a:r>
            <a:endParaRPr lang="en-US">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p:cNvSpPr>
            <a:spLocks noGrp="1"/>
          </p:cNvSpPr>
          <p:nvPr>
            <p:ph idx="1"/>
          </p:nvPr>
        </p:nvSpPr>
        <p:spPr>
          <a:xfrm>
            <a:off x="609599" y="1953609"/>
            <a:ext cx="11406809" cy="4505266"/>
          </a:xfrm>
        </p:spPr>
        <p:txBody>
          <a:bodyPr vert="horz" lIns="91440" tIns="45720" rIns="91440" bIns="45720" rtlCol="0" anchor="t">
            <a:normAutofit fontScale="77500" lnSpcReduction="20000"/>
          </a:bodyPr>
          <a:lstStyle/>
          <a:p>
            <a:pPr>
              <a:lnSpc>
                <a:spcPct val="100000"/>
              </a:lnSpc>
            </a:pPr>
            <a:r>
              <a:rPr lang="en-US">
                <a:latin typeface="Helvetica Neue"/>
                <a:ea typeface="Helvetica Neue" panose="02000503000000020004" pitchFamily="2" charset="0"/>
                <a:cs typeface="Helvetica Neue" panose="02000503000000020004" pitchFamily="2" charset="0"/>
              </a:rPr>
              <a:t>Base Grant per ADA (with 8.13% COLA)</a:t>
            </a:r>
          </a:p>
          <a:p>
            <a:pPr marL="457200" lvl="1" indent="0">
              <a:lnSpc>
                <a:spcPct val="100000"/>
              </a:lnSpc>
              <a:buNone/>
            </a:pPr>
            <a:r>
              <a:rPr lang="en-US" sz="2800">
                <a:latin typeface="Helvetica Neue"/>
                <a:ea typeface="Helvetica Neue" panose="02000503000000020004" pitchFamily="2" charset="0"/>
                <a:cs typeface="Helvetica Neue" panose="02000503000000020004" pitchFamily="2" charset="0"/>
              </a:rPr>
              <a:t>	TK-3 = $9,911 (up $746) 	7-8   = $10,359 (up $779)</a:t>
            </a:r>
          </a:p>
          <a:p>
            <a:pPr marL="457200" lvl="1" indent="0">
              <a:lnSpc>
                <a:spcPct val="100000"/>
              </a:lnSpc>
              <a:buNone/>
            </a:pPr>
            <a:r>
              <a:rPr lang="en-US" sz="2800">
                <a:latin typeface="Helvetica Neue"/>
                <a:ea typeface="Helvetica Neue" panose="02000503000000020004" pitchFamily="2" charset="0"/>
                <a:cs typeface="Helvetica Neue" panose="02000503000000020004" pitchFamily="2" charset="0"/>
              </a:rPr>
              <a:t>	4-6 = $10,060 (up $757)	9-12 = $12,005 (up $903) </a:t>
            </a:r>
            <a:endParaRPr lang="en-US" sz="280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tabLst>
                <a:tab pos="4618038" algn="l"/>
              </a:tabLst>
            </a:pPr>
            <a:r>
              <a:rPr lang="en-US">
                <a:latin typeface="Helvetica Neue"/>
                <a:ea typeface="Helvetica Neue" panose="02000503000000020004" pitchFamily="2" charset="0"/>
                <a:cs typeface="Helvetica Neue" panose="02000503000000020004" pitchFamily="2" charset="0"/>
              </a:rPr>
              <a:t>Grade Span Adjustments:</a:t>
            </a:r>
          </a:p>
          <a:p>
            <a:pPr lvl="2">
              <a:lnSpc>
                <a:spcPct val="100000"/>
              </a:lnSpc>
              <a:tabLst>
                <a:tab pos="4618038" algn="l"/>
              </a:tabLst>
            </a:pPr>
            <a:r>
              <a:rPr lang="en-US" sz="2800">
                <a:latin typeface="Helvetica Neue"/>
                <a:ea typeface="Helvetica Neue" panose="02000503000000020004" pitchFamily="2" charset="0"/>
                <a:cs typeface="Helvetica Neue" panose="02000503000000020004" pitchFamily="2" charset="0"/>
              </a:rPr>
              <a:t>10.4% = $1,031 per K-3 ADA </a:t>
            </a:r>
            <a:endParaRPr lang="en-US" sz="2800">
              <a:latin typeface="Helvetica Neue" panose="02000503000000020004" pitchFamily="2" charset="0"/>
              <a:ea typeface="Helvetica Neue" panose="02000503000000020004" pitchFamily="2" charset="0"/>
              <a:cs typeface="Helvetica Neue" panose="02000503000000020004" pitchFamily="2" charset="0"/>
            </a:endParaRPr>
          </a:p>
          <a:p>
            <a:pPr lvl="2">
              <a:lnSpc>
                <a:spcPct val="100000"/>
              </a:lnSpc>
              <a:tabLst>
                <a:tab pos="4618038" algn="l"/>
              </a:tabLst>
            </a:pPr>
            <a:r>
              <a:rPr lang="en-US" sz="2800">
                <a:latin typeface="Helvetica Neue"/>
                <a:ea typeface="Helvetica Neue" panose="02000503000000020004" pitchFamily="2" charset="0"/>
                <a:cs typeface="Helvetica Neue" panose="02000503000000020004" pitchFamily="2" charset="0"/>
              </a:rPr>
              <a:t>2.6% = $312 per 9-12 ADA</a:t>
            </a:r>
          </a:p>
          <a:p>
            <a:pPr>
              <a:lnSpc>
                <a:spcPct val="100000"/>
              </a:lnSpc>
            </a:pPr>
            <a:r>
              <a:rPr lang="en-US">
                <a:latin typeface="Helvetica Neue"/>
                <a:ea typeface="Helvetica Neue" panose="02000503000000020004" pitchFamily="2" charset="0"/>
                <a:cs typeface="Helvetica Neue" panose="02000503000000020004" pitchFamily="2" charset="0"/>
              </a:rPr>
              <a:t>Supplemental Grant = 20% of Adjusted Base Grant</a:t>
            </a:r>
          </a:p>
          <a:p>
            <a:pPr>
              <a:lnSpc>
                <a:spcPct val="100000"/>
              </a:lnSpc>
            </a:pPr>
            <a:r>
              <a:rPr lang="en-US">
                <a:latin typeface="Helvetica Neue"/>
                <a:ea typeface="Helvetica Neue" panose="02000503000000020004" pitchFamily="2" charset="0"/>
                <a:cs typeface="Helvetica Neue" panose="02000503000000020004" pitchFamily="2" charset="0"/>
              </a:rPr>
              <a:t>Concentration Grant = 65% of Adjusted Base Grant</a:t>
            </a:r>
          </a:p>
          <a:p>
            <a:pPr>
              <a:lnSpc>
                <a:spcPct val="100000"/>
              </a:lnSpc>
            </a:pPr>
            <a:r>
              <a:rPr lang="en-US">
                <a:latin typeface="Helvetica Neue"/>
                <a:ea typeface="Helvetica Neue" panose="02000503000000020004" pitchFamily="2" charset="0"/>
                <a:cs typeface="Helvetica Neue" panose="02000503000000020004" pitchFamily="2" charset="0"/>
              </a:rPr>
              <a:t>TK add-on for staff = $3,042 per TK ADA</a:t>
            </a:r>
          </a:p>
          <a:p>
            <a:pPr>
              <a:lnSpc>
                <a:spcPct val="100000"/>
              </a:lnSpc>
            </a:pPr>
            <a:r>
              <a:rPr lang="en-US">
                <a:latin typeface="Helvetica Neue"/>
                <a:ea typeface="Helvetica Neue" panose="02000503000000020004" pitchFamily="2" charset="0"/>
                <a:cs typeface="Helvetica Neue" panose="02000503000000020004" pitchFamily="2" charset="0"/>
              </a:rPr>
              <a:t>HTST add-on receives 8.13% COLA</a:t>
            </a:r>
          </a:p>
          <a:p>
            <a:pPr>
              <a:lnSpc>
                <a:spcPct val="100000"/>
              </a:lnSpc>
            </a:pPr>
            <a:r>
              <a:rPr lang="en-US">
                <a:latin typeface="Helvetica Neue"/>
                <a:ea typeface="+mn-lt"/>
                <a:cs typeface="+mn-lt"/>
              </a:rPr>
              <a:t>TIIG add-on remains constant</a:t>
            </a:r>
            <a:endParaRPr lang="en-US">
              <a:latin typeface="Helvetica Neue"/>
              <a:ea typeface="Helvetica Neue" panose="02000503000000020004" pitchFamily="2" charset="0"/>
              <a:cs typeface="Helvetica Neue" panose="02000503000000020004" pitchFamily="2" charset="0"/>
            </a:endParaRPr>
          </a:p>
          <a:p>
            <a:pPr>
              <a:lnSpc>
                <a:spcPct val="100000"/>
              </a:lnSpc>
            </a:pPr>
            <a:r>
              <a:rPr lang="en-US">
                <a:latin typeface="Helvetica Neue"/>
                <a:ea typeface="Helvetica Neue" panose="02000503000000020004" pitchFamily="2" charset="0"/>
                <a:cs typeface="Helvetica Neue" panose="02000503000000020004" pitchFamily="2" charset="0"/>
              </a:rPr>
              <a:t>Total LCFF an estimated</a:t>
            </a:r>
            <a:r>
              <a:rPr lang="en-US">
                <a:solidFill>
                  <a:srgbClr val="FF0000"/>
                </a:solidFill>
                <a:latin typeface="Helvetica Neue"/>
                <a:ea typeface="Helvetica Neue" panose="02000503000000020004" pitchFamily="2" charset="0"/>
                <a:cs typeface="Helvetica Neue" panose="02000503000000020004" pitchFamily="2" charset="0"/>
              </a:rPr>
              <a:t> </a:t>
            </a:r>
            <a:r>
              <a:rPr lang="en-US">
                <a:latin typeface="Helvetica Neue"/>
                <a:ea typeface="Helvetica Neue" panose="02000503000000020004" pitchFamily="2" charset="0"/>
                <a:cs typeface="Helvetica Neue" panose="02000503000000020004" pitchFamily="2" charset="0"/>
              </a:rPr>
              <a:t>$80.1 billion for 2023-24</a:t>
            </a:r>
            <a:endParaRPr lang="en-US" sz="1900">
              <a:latin typeface="Helvetica Neue"/>
              <a:ea typeface="Helvetica Neue" panose="02000503000000020004" pitchFamily="2" charset="0"/>
              <a:cs typeface="Helvetica Neue" panose="02000503000000020004" pitchFamily="2" charset="0"/>
            </a:endParaRPr>
          </a:p>
          <a:p>
            <a:pPr>
              <a:lnSpc>
                <a:spcPct val="100000"/>
              </a:lnSpc>
            </a:pP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2">
            <a:extLst>
              <a:ext uri="{FF2B5EF4-FFF2-40B4-BE49-F238E27FC236}">
                <a16:creationId xmlns:a16="http://schemas.microsoft.com/office/drawing/2014/main" id="{09C68D87-3138-8040-BE90-F2FD4552CB1B}"/>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524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2529-EF03-F8AF-3A4F-14A8C4346B6A}"/>
              </a:ext>
            </a:extLst>
          </p:cNvPr>
          <p:cNvSpPr>
            <a:spLocks noGrp="1"/>
          </p:cNvSpPr>
          <p:nvPr>
            <p:ph type="title"/>
          </p:nvPr>
        </p:nvSpPr>
        <p:spPr>
          <a:xfrm>
            <a:off x="838200" y="562709"/>
            <a:ext cx="10515600" cy="1547446"/>
          </a:xfrm>
        </p:spPr>
        <p:txBody>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LCFF Equity Multiplier</a:t>
            </a:r>
          </a:p>
        </p:txBody>
      </p:sp>
      <p:sp>
        <p:nvSpPr>
          <p:cNvPr id="3" name="Content Placeholder 2">
            <a:extLst>
              <a:ext uri="{FF2B5EF4-FFF2-40B4-BE49-F238E27FC236}">
                <a16:creationId xmlns:a16="http://schemas.microsoft.com/office/drawing/2014/main" id="{2C1A2078-A6F5-B333-EDA1-8F8DBB266C68}"/>
              </a:ext>
            </a:extLst>
          </p:cNvPr>
          <p:cNvSpPr>
            <a:spLocks noGrp="1"/>
          </p:cNvSpPr>
          <p:nvPr>
            <p:ph idx="1"/>
          </p:nvPr>
        </p:nvSpPr>
        <p:spPr>
          <a:xfrm>
            <a:off x="562708" y="2008187"/>
            <a:ext cx="10791092" cy="4719637"/>
          </a:xfrm>
        </p:spPr>
        <p:txBody>
          <a:bodyPr>
            <a:noAutofit/>
          </a:bodyPr>
          <a:lstStyle/>
          <a:p>
            <a:pPr>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$300 million ongoing for Equity Multiplier add-on to LCFF</a:t>
            </a:r>
          </a:p>
          <a:p>
            <a:pPr>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Partially in response to Akilah Weber bill from last year that would have created a new lowest performing subgroup for LCFF grants</a:t>
            </a:r>
          </a:p>
          <a:p>
            <a:pPr>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To accelerate learning gains and close opportunity gaps</a:t>
            </a:r>
          </a:p>
          <a:p>
            <a:pPr>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Allocated to LEAs with schools serving high concentrations of low-income students (students eligible for federal free meals) – 90% or more for elementary and middle schools, 85% or more for high schools </a:t>
            </a:r>
          </a:p>
          <a:p>
            <a:pPr>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Resources must be used to benefit students at the eligible schools</a:t>
            </a:r>
          </a:p>
          <a:p>
            <a:pPr>
              <a:lnSpc>
                <a:spcPct val="10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Plan for use of funds must be included in LCAPs</a:t>
            </a:r>
          </a:p>
        </p:txBody>
      </p:sp>
      <p:sp>
        <p:nvSpPr>
          <p:cNvPr id="4" name="Slide Number Placeholder 3">
            <a:extLst>
              <a:ext uri="{FF2B5EF4-FFF2-40B4-BE49-F238E27FC236}">
                <a16:creationId xmlns:a16="http://schemas.microsoft.com/office/drawing/2014/main" id="{8A048426-6AEF-0C6B-0BAC-03DE2378DE1E}"/>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16</a:t>
            </a:fld>
            <a:endParaRPr lang="en-US"/>
          </a:p>
        </p:txBody>
      </p:sp>
    </p:spTree>
    <p:extLst>
      <p:ext uri="{BB962C8B-B14F-4D97-AF65-F5344CB8AC3E}">
        <p14:creationId xmlns:p14="http://schemas.microsoft.com/office/powerpoint/2010/main" val="52995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56E1-73B7-9840-AB9D-F355AFC88E3C}"/>
              </a:ext>
            </a:extLst>
          </p:cNvPr>
          <p:cNvSpPr>
            <a:spLocks noGrp="1"/>
          </p:cNvSpPr>
          <p:nvPr>
            <p:ph type="title"/>
          </p:nvPr>
        </p:nvSpPr>
        <p:spPr>
          <a:xfrm>
            <a:off x="838200" y="929136"/>
            <a:ext cx="10515600" cy="957264"/>
          </a:xfrm>
        </p:spPr>
        <p:txBody>
          <a:bodyPr/>
          <a:lstStyle/>
          <a:p>
            <a:pPr algn="ctr"/>
            <a:r>
              <a:rPr lang="en-US">
                <a:latin typeface="Helvetica Neue"/>
                <a:ea typeface="Helvetica Neue" panose="02000503000000020004" pitchFamily="2" charset="0"/>
                <a:cs typeface="Helvetica Neue" panose="02000503000000020004" pitchFamily="2" charset="0"/>
              </a:rPr>
              <a:t>Accountability Reform</a:t>
            </a:r>
            <a:endParaRPr lang="en-US">
              <a:solidFill>
                <a:srgbClr val="FF0000"/>
              </a:solidFill>
              <a:latin typeface="Helvetica Neue"/>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10500CAF-32D3-0F4F-AAF8-C3723A0348FE}"/>
              </a:ext>
            </a:extLst>
          </p:cNvPr>
          <p:cNvSpPr>
            <a:spLocks noGrp="1"/>
          </p:cNvSpPr>
          <p:nvPr>
            <p:ph idx="1"/>
          </p:nvPr>
        </p:nvSpPr>
        <p:spPr>
          <a:xfrm>
            <a:off x="633805" y="1886400"/>
            <a:ext cx="10719995" cy="5140167"/>
          </a:xfrm>
        </p:spPr>
        <p:txBody>
          <a:bodyPr vert="horz" lIns="91440" tIns="45720" rIns="91440" bIns="45720" rtlCol="0" anchor="t">
            <a:noAutofit/>
          </a:bodyPr>
          <a:lstStyle/>
          <a:p>
            <a:pPr>
              <a:lnSpc>
                <a:spcPct val="100000"/>
              </a:lnSpc>
            </a:pPr>
            <a:r>
              <a:rPr lang="en-US" sz="2200" dirty="0">
                <a:latin typeface="Helvetica Neue"/>
                <a:ea typeface="Helvetica Neue" panose="02000503000000020004" pitchFamily="2" charset="0"/>
                <a:cs typeface="Helvetica Neue" panose="02000503000000020004" pitchFamily="2" charset="0"/>
              </a:rPr>
              <a:t>Governor proposes policy changes to “strengthen the ties between the three elements of California’s accountability system: the LCAP, the California School Dashboard, and the Statewide System of Support"</a:t>
            </a:r>
          </a:p>
          <a:p>
            <a:pPr>
              <a:lnSpc>
                <a:spcPct val="100000"/>
              </a:lnSpc>
            </a:pPr>
            <a:r>
              <a:rPr lang="en-US" sz="2200" dirty="0">
                <a:latin typeface="Helvetica Neue"/>
                <a:ea typeface="Helvetica Neue" panose="02000503000000020004" pitchFamily="2" charset="0"/>
                <a:cs typeface="Helvetica Neue" panose="02000503000000020004" pitchFamily="2" charset="0"/>
              </a:rPr>
              <a:t>Proposals include (note – revisions possible prior to final Budget):</a:t>
            </a:r>
          </a:p>
          <a:p>
            <a:pPr lvl="1">
              <a:lnSpc>
                <a:spcPct val="100000"/>
              </a:lnSpc>
              <a:buFont typeface="Arial" panose="020B0604020202020204" pitchFamily="34" charset="0"/>
              <a:buChar char="•"/>
            </a:pPr>
            <a:r>
              <a:rPr lang="en-US" sz="2200" dirty="0">
                <a:latin typeface="Helvetica Neue"/>
                <a:ea typeface="Helvetica Neue" panose="02000503000000020004" pitchFamily="2" charset="0"/>
                <a:cs typeface="Helvetica Neue" panose="02000503000000020004" pitchFamily="2" charset="0"/>
              </a:rPr>
              <a:t>Requiring LEAs to include specific actions and funding to address low school-level student group Dashboard performance in LCAP and budget, with ongoing evaluations that include parent and community input</a:t>
            </a:r>
          </a:p>
          <a:p>
            <a:pPr lvl="1">
              <a:lnSpc>
                <a:spcPct val="100000"/>
              </a:lnSpc>
              <a:buFont typeface="Arial" panose="020B0604020202020204" pitchFamily="34" charset="0"/>
              <a:buChar char="•"/>
            </a:pPr>
            <a:r>
              <a:rPr lang="en-US" sz="2200" dirty="0">
                <a:latin typeface="Helvetica Neue"/>
                <a:ea typeface="Helvetica Neue" panose="02000503000000020004" pitchFamily="2" charset="0"/>
                <a:cs typeface="Helvetica Neue" panose="02000503000000020004" pitchFamily="2" charset="0"/>
              </a:rPr>
              <a:t>Improving LCAP planning and transparency by informing the community on how to use the Dashboard and other local data</a:t>
            </a:r>
          </a:p>
          <a:p>
            <a:pPr lvl="1">
              <a:lnSpc>
                <a:spcPct val="100000"/>
              </a:lnSpc>
              <a:buFont typeface="Arial" panose="020B0604020202020204" pitchFamily="34" charset="0"/>
              <a:buChar char="•"/>
            </a:pPr>
            <a:r>
              <a:rPr lang="en-US" sz="2200" dirty="0">
                <a:latin typeface="Helvetica Neue"/>
                <a:ea typeface="Helvetica Neue" panose="02000503000000020004" pitchFamily="2" charset="0"/>
                <a:cs typeface="Helvetica Neue" panose="02000503000000020004" pitchFamily="2" charset="0"/>
              </a:rPr>
              <a:t>Strengthening support for LEAs and schools generating equity multiplier funding through the creation of one or more Equity Leads</a:t>
            </a:r>
          </a:p>
          <a:p>
            <a:pPr>
              <a:lnSpc>
                <a:spcPct val="100000"/>
              </a:lnSpc>
            </a:pPr>
            <a:r>
              <a:rPr lang="en-US" sz="2200" dirty="0">
                <a:latin typeface="Helvetica Neue"/>
                <a:ea typeface="Helvetica Neue" panose="02000503000000020004" pitchFamily="2" charset="0"/>
                <a:cs typeface="Helvetica Neue" panose="02000503000000020004" pitchFamily="2" charset="0"/>
              </a:rPr>
              <a:t>Additional details expected in forthcoming budget TBL</a:t>
            </a:r>
          </a:p>
        </p:txBody>
      </p:sp>
      <p:sp>
        <p:nvSpPr>
          <p:cNvPr id="4" name="Slide Number Placeholder 3">
            <a:extLst>
              <a:ext uri="{FF2B5EF4-FFF2-40B4-BE49-F238E27FC236}">
                <a16:creationId xmlns:a16="http://schemas.microsoft.com/office/drawing/2014/main" id="{37E3DBDC-EBB4-6846-A867-547EC5DBACD0}"/>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17</a:t>
            </a:fld>
            <a:endParaRPr lang="en-US"/>
          </a:p>
        </p:txBody>
      </p:sp>
    </p:spTree>
    <p:extLst>
      <p:ext uri="{BB962C8B-B14F-4D97-AF65-F5344CB8AC3E}">
        <p14:creationId xmlns:p14="http://schemas.microsoft.com/office/powerpoint/2010/main" val="301357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7078"/>
            <a:ext cx="12192000" cy="775296"/>
          </a:xfrm>
        </p:spPr>
        <p:txBody>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County Office of Education LCFF Entitlement </a:t>
            </a:r>
            <a:endParaRPr lang="en-US">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Content Placeholder 2">
            <a:extLst>
              <a:ext uri="{FF2B5EF4-FFF2-40B4-BE49-F238E27FC236}">
                <a16:creationId xmlns:a16="http://schemas.microsoft.com/office/drawing/2014/main" id="{474B0224-9EE0-4448-86F7-ABEEAB20B61B}"/>
              </a:ext>
            </a:extLst>
          </p:cNvPr>
          <p:cNvSpPr>
            <a:spLocks noGrp="1"/>
          </p:cNvSpPr>
          <p:nvPr>
            <p:ph idx="1"/>
          </p:nvPr>
        </p:nvSpPr>
        <p:spPr>
          <a:xfrm>
            <a:off x="633046" y="1902374"/>
            <a:ext cx="11237587" cy="4618938"/>
          </a:xfrm>
        </p:spPr>
        <p:txBody>
          <a:bodyPr>
            <a:normAutofit fontScale="92500" lnSpcReduction="10000"/>
          </a:bodyPr>
          <a:lstStyle/>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Alternative Education Grant</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Base Grant per ADA (with 8.13% COLA) = $14,903 </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Supplemental Grant = 35% of Base Grant per unduplicated students, plus juvenile court school students</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Concentration Grant = 35% of Base Grant per unduplicated student (beyond 50%), plus 50% of juvenile court school enrollment</a:t>
            </a:r>
          </a:p>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Operations Grant</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$871,406 (with 8.13% COLA) for each COE, plus:</a:t>
            </a:r>
          </a:p>
          <a:p>
            <a:pPr lvl="2">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$334,462 per each school district in the county, and;</a:t>
            </a:r>
          </a:p>
          <a:p>
            <a:pPr lvl="2">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A per ADA amount based on county-wide ADA, ranging from $108.14/ADA in the smallest counties to $68.28/ADA in the largest</a:t>
            </a:r>
            <a:endParaRPr lang="en-US"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92766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387F-A6B5-446E-6F1C-DB5253B5783C}"/>
              </a:ext>
            </a:extLst>
          </p:cNvPr>
          <p:cNvSpPr>
            <a:spLocks noGrp="1"/>
          </p:cNvSpPr>
          <p:nvPr>
            <p:ph type="title"/>
          </p:nvPr>
        </p:nvSpPr>
        <p:spPr>
          <a:xfrm>
            <a:off x="655319" y="754706"/>
            <a:ext cx="11088757" cy="954362"/>
          </a:xfrm>
        </p:spPr>
        <p:txBody>
          <a:bodyPr>
            <a:normAutofit/>
          </a:bodyPr>
          <a:lstStyle/>
          <a:p>
            <a:pPr algn="ctr"/>
            <a:r>
              <a:rPr lang="en-US" sz="4200">
                <a:latin typeface="Helvetica Neue"/>
                <a:ea typeface="Helvetica Neue" panose="02000503000000020004" pitchFamily="2" charset="0"/>
                <a:cs typeface="Helvetica Neue" panose="02000503000000020004" pitchFamily="2" charset="0"/>
              </a:rPr>
              <a:t>Funding Maintained for Recent Investments</a:t>
            </a:r>
            <a:r>
              <a:rPr lang="en-US" sz="4000">
                <a:latin typeface="Helvetica Neue"/>
                <a:ea typeface="Helvetica Neue" panose="02000503000000020004" pitchFamily="2" charset="0"/>
                <a:cs typeface="Helvetica Neue" panose="02000503000000020004" pitchFamily="2" charset="0"/>
              </a:rPr>
              <a:t> </a:t>
            </a:r>
            <a:endParaRPr lang="en-US">
              <a:solidFill>
                <a:srgbClr val="FF0000"/>
              </a:solidFill>
              <a:cs typeface="Calibri Light" panose="020F0302020204030204"/>
            </a:endParaRPr>
          </a:p>
        </p:txBody>
      </p:sp>
      <p:sp>
        <p:nvSpPr>
          <p:cNvPr id="3" name="Content Placeholder 2">
            <a:extLst>
              <a:ext uri="{FF2B5EF4-FFF2-40B4-BE49-F238E27FC236}">
                <a16:creationId xmlns:a16="http://schemas.microsoft.com/office/drawing/2014/main" id="{CC3C754C-944B-76BE-8870-840412EA9496}"/>
              </a:ext>
            </a:extLst>
          </p:cNvPr>
          <p:cNvSpPr>
            <a:spLocks noGrp="1"/>
          </p:cNvSpPr>
          <p:nvPr>
            <p:ph idx="1"/>
          </p:nvPr>
        </p:nvSpPr>
        <p:spPr>
          <a:xfrm>
            <a:off x="655319" y="1651390"/>
            <a:ext cx="10893618" cy="5206610"/>
          </a:xfrm>
        </p:spPr>
        <p:txBody>
          <a:bodyPr>
            <a:normAutofit fontScale="92500" lnSpcReduction="20000"/>
          </a:bodyPr>
          <a:lstStyle/>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No major changes in funding to the following programs or program expansions:</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ELO-P</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Universal School Meals</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Transportation</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Learning Recovery Block Grant </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College and Career Pathways</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Community Schools</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Literacy Initiatives (except increase for Literacy Coaches)</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Educator Workforce</a:t>
            </a:r>
          </a:p>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Background on some of these programs can be found in the Appendix </a:t>
            </a:r>
          </a:p>
        </p:txBody>
      </p:sp>
      <p:sp>
        <p:nvSpPr>
          <p:cNvPr id="4" name="Slide Number Placeholder 3">
            <a:extLst>
              <a:ext uri="{FF2B5EF4-FFF2-40B4-BE49-F238E27FC236}">
                <a16:creationId xmlns:a16="http://schemas.microsoft.com/office/drawing/2014/main" id="{1BB3E248-12A2-B971-3856-E782857EF9A0}"/>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19</a:t>
            </a:fld>
            <a:endParaRPr lang="en-US"/>
          </a:p>
        </p:txBody>
      </p:sp>
    </p:spTree>
    <p:extLst>
      <p:ext uri="{BB962C8B-B14F-4D97-AF65-F5344CB8AC3E}">
        <p14:creationId xmlns:p14="http://schemas.microsoft.com/office/powerpoint/2010/main" val="6137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550" y="1813612"/>
            <a:ext cx="5638800" cy="566739"/>
          </a:xfrm>
        </p:spPr>
        <p:txBody>
          <a:bodyPr>
            <a:normAutofit/>
          </a:bodyPr>
          <a:lstStyle/>
          <a:p>
            <a:pPr algn="ctr"/>
            <a:r>
              <a:rPr lang="en-US" sz="2400">
                <a:latin typeface="Helvetica Neue" panose="02000503000000020004" pitchFamily="2" charset="0"/>
                <a:ea typeface="Helvetica Neue" panose="02000503000000020004" pitchFamily="2" charset="0"/>
                <a:cs typeface="Helvetica Neue" panose="02000503000000020004" pitchFamily="2" charset="0"/>
              </a:rPr>
              <a:t>Workshops sponsored by:</a:t>
            </a:r>
          </a:p>
        </p:txBody>
      </p:sp>
      <p:pic>
        <p:nvPicPr>
          <p:cNvPr id="6" name="Picture 5" descr="Climatec---Logo---Dark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650" y="2902159"/>
            <a:ext cx="5854700" cy="1123147"/>
          </a:xfrm>
          <a:prstGeom prst="rect">
            <a:avLst/>
          </a:prstGeom>
        </p:spPr>
      </p:pic>
      <p:sp>
        <p:nvSpPr>
          <p:cNvPr id="7" name="Content Placeholder 2"/>
          <p:cNvSpPr txBox="1">
            <a:spLocks/>
          </p:cNvSpPr>
          <p:nvPr/>
        </p:nvSpPr>
        <p:spPr>
          <a:xfrm>
            <a:off x="1828800" y="2743200"/>
            <a:ext cx="8534400" cy="37338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en-US">
              <a:latin typeface="Helvetica"/>
              <a:cs typeface="Helvetica"/>
            </a:endParaRPr>
          </a:p>
          <a:p>
            <a:endParaRPr lang="en-US"/>
          </a:p>
        </p:txBody>
      </p:sp>
      <p:sp>
        <p:nvSpPr>
          <p:cNvPr id="4" name="Slide Number Placeholder 3">
            <a:extLst>
              <a:ext uri="{FF2B5EF4-FFF2-40B4-BE49-F238E27FC236}">
                <a16:creationId xmlns:a16="http://schemas.microsoft.com/office/drawing/2014/main" id="{74AFA55C-8DD2-0549-B614-2006887D4E5B}"/>
              </a:ext>
            </a:extLst>
          </p:cNvPr>
          <p:cNvSpPr>
            <a:spLocks noGrp="1"/>
          </p:cNvSpPr>
          <p:nvPr>
            <p:ph type="sldNum" sz="quarter" idx="12"/>
          </p:nvPr>
        </p:nvSpPr>
        <p:spPr/>
        <p:txBody>
          <a:bodyPr/>
          <a:lstStyle/>
          <a:p>
            <a:fld id="{8F70D422-000D-A241-BAFC-1DC3460337DE}" type="slidenum">
              <a:rPr lang="en-US" smtClean="0"/>
              <a:t>2</a:t>
            </a:fld>
            <a:endParaRPr lang="en-US"/>
          </a:p>
        </p:txBody>
      </p:sp>
    </p:spTree>
    <p:extLst>
      <p:ext uri="{BB962C8B-B14F-4D97-AF65-F5344CB8AC3E}">
        <p14:creationId xmlns:p14="http://schemas.microsoft.com/office/powerpoint/2010/main" val="2061638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17163"/>
            <a:ext cx="10972800" cy="766548"/>
          </a:xfrm>
        </p:spPr>
        <p:txBody>
          <a:bodyPr>
            <a:norm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Stand-Alone Categorical Programs</a:t>
            </a:r>
            <a:endParaRPr lang="en-US" sz="18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p:cNvSpPr>
            <a:spLocks noGrp="1"/>
          </p:cNvSpPr>
          <p:nvPr>
            <p:ph idx="1"/>
          </p:nvPr>
        </p:nvSpPr>
        <p:spPr>
          <a:xfrm>
            <a:off x="451282" y="1843583"/>
            <a:ext cx="11740718" cy="4839472"/>
          </a:xfrm>
        </p:spPr>
        <p:txBody>
          <a:bodyPr numCol="2">
            <a:normAutofit/>
          </a:bodyPr>
          <a:lstStyle/>
          <a:p>
            <a:pPr marL="0" indent="0">
              <a:lnSpc>
                <a:spcPct val="100000"/>
              </a:lnSpc>
              <a:spcBef>
                <a:spcPts val="0"/>
              </a:spcBef>
              <a:spcAft>
                <a:spcPts val="600"/>
              </a:spcAft>
              <a:buNone/>
            </a:pPr>
            <a:r>
              <a:rPr lang="en-US" sz="1600" b="1" u="sng" dirty="0">
                <a:latin typeface="Helvetica Neue" panose="02000503000000020004" pitchFamily="2" charset="0"/>
                <a:ea typeface="Helvetica Neue" panose="02000503000000020004" pitchFamily="2" charset="0"/>
                <a:cs typeface="Helvetica Neue" panose="02000503000000020004" pitchFamily="2" charset="0"/>
              </a:rPr>
              <a:t>Proposed for Ongoing Funding (no COLA)</a:t>
            </a:r>
            <a:endParaRPr lang="en-US" sz="1600" u="sng"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After School Education &amp; Safety Program ($794.6 million)</a:t>
            </a:r>
          </a:p>
          <a:p>
            <a:pPr lvl="0">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Career Technical Education Incentive Grant ($300 million) </a:t>
            </a:r>
          </a:p>
          <a:p>
            <a:pPr lvl="0">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K-12 Strong Workforce Program ($163.5 million) </a:t>
            </a:r>
          </a:p>
          <a:p>
            <a:pPr lvl="0">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State Assessment Program ($98.5 million + $26.6 million federal)</a:t>
            </a:r>
          </a:p>
          <a:p>
            <a:pPr lvl="0">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California Partnership Academies ($21.4 million) </a:t>
            </a:r>
          </a:p>
          <a:p>
            <a:pPr lvl="0">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County Office Fiscal Oversight ($7.5 million)</a:t>
            </a:r>
          </a:p>
          <a:p>
            <a:pPr lvl="0">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College Planning and Preparation Website ($26 million)</a:t>
            </a:r>
          </a:p>
          <a:p>
            <a:pPr lvl="0">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California School Information Services ($6.5 million)</a:t>
            </a:r>
          </a:p>
          <a:p>
            <a:pPr>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Specialized Secondary Education Grants ($4.9 million)</a:t>
            </a:r>
          </a:p>
          <a:p>
            <a:pPr>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Agricultural Education Incentive Program ($6.1 million)</a:t>
            </a:r>
          </a:p>
          <a:p>
            <a:pPr lvl="0">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Teacher Dismissal ($300,000)</a:t>
            </a:r>
          </a:p>
          <a:p>
            <a:pPr marL="0" lvl="0" indent="0">
              <a:lnSpc>
                <a:spcPct val="100000"/>
              </a:lnSpc>
              <a:spcBef>
                <a:spcPts val="0"/>
              </a:spcBef>
              <a:spcAft>
                <a:spcPts val="600"/>
              </a:spcAft>
              <a:buNone/>
            </a:pPr>
            <a:endParaRPr lang="en-US" sz="1600" b="1" u="sng" dirty="0">
              <a:latin typeface="Helvetica Neue" panose="02000503000000020004" pitchFamily="2" charset="0"/>
              <a:ea typeface="Helvetica Neue" panose="02000503000000020004" pitchFamily="2" charset="0"/>
              <a:cs typeface="Helvetica Neue" panose="02000503000000020004" pitchFamily="2" charset="0"/>
            </a:endParaRPr>
          </a:p>
          <a:p>
            <a:pPr marL="0" lvl="0" indent="0">
              <a:lnSpc>
                <a:spcPct val="100000"/>
              </a:lnSpc>
              <a:spcBef>
                <a:spcPts val="0"/>
              </a:spcBef>
              <a:spcAft>
                <a:spcPts val="600"/>
              </a:spcAft>
              <a:buNone/>
            </a:pPr>
            <a:endParaRPr lang="en-US" sz="1600" b="1" u="sng" dirty="0">
              <a:latin typeface="Helvetica Neue" panose="02000503000000020004" pitchFamily="2" charset="0"/>
              <a:ea typeface="Helvetica Neue" panose="02000503000000020004" pitchFamily="2" charset="0"/>
              <a:cs typeface="Helvetica Neue" panose="02000503000000020004" pitchFamily="2" charset="0"/>
            </a:endParaRPr>
          </a:p>
          <a:p>
            <a:pPr marL="0" lvl="0" indent="0">
              <a:lnSpc>
                <a:spcPct val="100000"/>
              </a:lnSpc>
              <a:spcBef>
                <a:spcPts val="0"/>
              </a:spcBef>
              <a:spcAft>
                <a:spcPts val="600"/>
              </a:spcAft>
              <a:buNone/>
            </a:pPr>
            <a:r>
              <a:rPr lang="en-US" sz="1600" b="1" u="sng" dirty="0">
                <a:latin typeface="Helvetica Neue" panose="02000503000000020004" pitchFamily="2" charset="0"/>
                <a:ea typeface="Helvetica Neue" panose="02000503000000020004" pitchFamily="2" charset="0"/>
                <a:cs typeface="Helvetica Neue" panose="02000503000000020004" pitchFamily="2" charset="0"/>
              </a:rPr>
              <a:t>Proposed for Ongoing Funding (8.13% COLA)</a:t>
            </a:r>
          </a:p>
          <a:p>
            <a:pPr>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Special Education: ($5.53 billion + $1.37 billion federal)</a:t>
            </a:r>
          </a:p>
          <a:p>
            <a:pPr>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Child Nutrition ($1.46 billion + $3.5 billion federal)</a:t>
            </a:r>
          </a:p>
          <a:p>
            <a:pPr lvl="0">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Adult Education Block Grant ($651.7 million + $106.4 million federal)</a:t>
            </a:r>
          </a:p>
          <a:p>
            <a:pPr>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Mandate Block Grant: ($258.2 million)</a:t>
            </a:r>
          </a:p>
          <a:p>
            <a:pPr>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Foster Youth Programs: ($32 million)</a:t>
            </a:r>
          </a:p>
          <a:p>
            <a:pPr>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American Indian Education Centers ($5.2 million)</a:t>
            </a:r>
          </a:p>
          <a:p>
            <a:pPr>
              <a:lnSpc>
                <a:spcPct val="100000"/>
              </a:lnSpc>
              <a:spcBef>
                <a:spcPts val="0"/>
              </a:spcBef>
              <a:spcAft>
                <a:spcPts val="600"/>
              </a:spcAft>
            </a:pPr>
            <a:r>
              <a:rPr lang="en-US" sz="1600" dirty="0">
                <a:latin typeface="Helvetica Neue" panose="02000503000000020004" pitchFamily="2" charset="0"/>
                <a:ea typeface="Helvetica Neue" panose="02000503000000020004" pitchFamily="2" charset="0"/>
                <a:cs typeface="Helvetica Neue" panose="02000503000000020004" pitchFamily="2" charset="0"/>
              </a:rPr>
              <a:t>American Indian Early Childhood Education Program ($696,000)</a:t>
            </a:r>
          </a:p>
          <a:p>
            <a:pPr>
              <a:lnSpc>
                <a:spcPct val="100000"/>
              </a:lnSpc>
            </a:pP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00000"/>
              </a:lnSpc>
              <a:buNone/>
            </a:pPr>
            <a:endParaRPr lang="en-US" sz="1600" b="1" u="sng"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766118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21105"/>
            <a:ext cx="10972800" cy="1166191"/>
          </a:xfrm>
        </p:spPr>
        <p:txBody>
          <a:bodyPr>
            <a:normAutofit/>
          </a:bodyPr>
          <a:lstStyle/>
          <a:p>
            <a:pPr algn="ctr"/>
            <a:r>
              <a:rPr lang="en-US" dirty="0">
                <a:latin typeface="Helvetica Neue"/>
                <a:ea typeface="Helvetica Neue" panose="02000503000000020004" pitchFamily="2" charset="0"/>
                <a:cs typeface="Helvetica Neue" panose="02000503000000020004" pitchFamily="2" charset="0"/>
              </a:rPr>
              <a:t>Arts/Discretionary Block Grant</a:t>
            </a:r>
          </a:p>
        </p:txBody>
      </p:sp>
      <p:sp>
        <p:nvSpPr>
          <p:cNvPr id="3" name="Content Placeholder 2"/>
          <p:cNvSpPr>
            <a:spLocks noGrp="1"/>
          </p:cNvSpPr>
          <p:nvPr>
            <p:ph idx="1"/>
          </p:nvPr>
        </p:nvSpPr>
        <p:spPr>
          <a:xfrm>
            <a:off x="609600" y="2070538"/>
            <a:ext cx="10972800" cy="4550979"/>
          </a:xfrm>
        </p:spPr>
        <p:txBody>
          <a:bodyPr vert="horz" lIns="91440" tIns="45720" rIns="91440" bIns="45720" rtlCol="0" anchor="t">
            <a:noAutofit/>
          </a:bodyPr>
          <a:lstStyle/>
          <a:p>
            <a:pPr>
              <a:lnSpc>
                <a:spcPct val="100000"/>
              </a:lnSpc>
              <a:spcBef>
                <a:spcPts val="100"/>
              </a:spcBef>
            </a:pPr>
            <a:r>
              <a:rPr lang="en-US" sz="2800" dirty="0">
                <a:latin typeface="Helvetica Neue"/>
                <a:ea typeface="Helvetica Neue" panose="02000503000000020004" pitchFamily="2" charset="0"/>
                <a:cs typeface="Helvetica Neue" panose="02000503000000020004" pitchFamily="2" charset="0"/>
              </a:rPr>
              <a:t>To cover costs for LCFF in 2022-23 and 2023-24, budget proposes reduction of $1.2 billion from the Arts, Music, Instructional Materials Discretionary Block Grant </a:t>
            </a:r>
          </a:p>
          <a:p>
            <a:pPr lvl="1">
              <a:lnSpc>
                <a:spcPct val="100000"/>
              </a:lnSpc>
              <a:spcBef>
                <a:spcPts val="100"/>
              </a:spcBef>
              <a:buFont typeface="Arial" panose="020B0604020202020204" pitchFamily="34" charset="0"/>
              <a:buChar char="•"/>
            </a:pPr>
            <a:r>
              <a:rPr lang="en-US" sz="2400" dirty="0">
                <a:latin typeface="Helvetica Neue"/>
                <a:ea typeface="Helvetica Neue" panose="02000503000000020004" pitchFamily="2" charset="0"/>
                <a:cs typeface="Helvetica Neue" panose="02000503000000020004" pitchFamily="2" charset="0"/>
              </a:rPr>
              <a:t>Implementing the reduction may require Legislature to take early action</a:t>
            </a:r>
            <a:endParaRPr lang="en-US" sz="2400" dirty="0">
              <a:latin typeface="Helvetica Neue"/>
              <a:cs typeface="Calibri" panose="020F0502020204030204"/>
            </a:endParaRPr>
          </a:p>
          <a:p>
            <a:pPr>
              <a:lnSpc>
                <a:spcPct val="100000"/>
              </a:lnSpc>
              <a:spcBef>
                <a:spcPts val="100"/>
              </a:spcBef>
            </a:pPr>
            <a:r>
              <a:rPr lang="en-US" sz="2800" dirty="0">
                <a:latin typeface="Helvetica Neue"/>
                <a:ea typeface="Helvetica Neue" panose="02000503000000020004" pitchFamily="2" charset="0"/>
                <a:cs typeface="Helvetica Neue" panose="02000503000000020004" pitchFamily="2" charset="0"/>
              </a:rPr>
              <a:t>With proposed reduction, Block Grant funding would be approximately $2.3 billion (approximately $1.75 billion already out the door)</a:t>
            </a:r>
          </a:p>
          <a:p>
            <a:pPr>
              <a:lnSpc>
                <a:spcPct val="100000"/>
              </a:lnSpc>
              <a:spcBef>
                <a:spcPts val="100"/>
              </a:spcBef>
            </a:pPr>
            <a:r>
              <a:rPr lang="en-US" sz="2800" dirty="0">
                <a:latin typeface="Helvetica Neue"/>
                <a:ea typeface="Helvetica Neue" panose="02000503000000020004" pitchFamily="2" charset="0"/>
                <a:cs typeface="Helvetica Neue" panose="02000503000000020004" pitchFamily="2" charset="0"/>
              </a:rPr>
              <a:t>Application of Prop 28 “supplement not supplant” language to this Block Grant funding may need to be clarified </a:t>
            </a: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21</a:t>
            </a:fld>
            <a:endParaRPr lang="en-US">
              <a:solidFill>
                <a:schemeClr val="bg1"/>
              </a:solidFill>
            </a:endParaRPr>
          </a:p>
        </p:txBody>
      </p:sp>
    </p:spTree>
    <p:extLst>
      <p:ext uri="{BB962C8B-B14F-4D97-AF65-F5344CB8AC3E}">
        <p14:creationId xmlns:p14="http://schemas.microsoft.com/office/powerpoint/2010/main" val="1620580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51D1D-45CA-101B-41D6-D473E2976E14}"/>
              </a:ext>
            </a:extLst>
          </p:cNvPr>
          <p:cNvSpPr>
            <a:spLocks noGrp="1"/>
          </p:cNvSpPr>
          <p:nvPr>
            <p:ph type="title"/>
          </p:nvPr>
        </p:nvSpPr>
        <p:spPr>
          <a:xfrm>
            <a:off x="838199" y="956023"/>
            <a:ext cx="10515600" cy="841602"/>
          </a:xfrm>
        </p:spPr>
        <p:txBody>
          <a:bodyPr>
            <a:noAutofit/>
          </a:bodyPr>
          <a:lstStyle/>
          <a:p>
            <a:pPr algn="ctr"/>
            <a:r>
              <a:rPr lang="en-US" sz="3600" dirty="0">
                <a:latin typeface="Helvetica Neue" panose="02000503000000020004" pitchFamily="2" charset="0"/>
                <a:ea typeface="Helvetica Neue" panose="02000503000000020004" pitchFamily="2" charset="0"/>
                <a:cs typeface="Helvetica Neue" panose="02000503000000020004" pitchFamily="2" charset="0"/>
              </a:rPr>
              <a:t>Prop 28 – Arts &amp; Music Funding</a:t>
            </a:r>
            <a:endParaRPr lang="en-US" sz="48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826723BD-E0C9-03A9-1E03-BFAB1006219E}"/>
              </a:ext>
            </a:extLst>
          </p:cNvPr>
          <p:cNvSpPr>
            <a:spLocks noGrp="1"/>
          </p:cNvSpPr>
          <p:nvPr>
            <p:ph idx="1"/>
          </p:nvPr>
        </p:nvSpPr>
        <p:spPr>
          <a:xfrm>
            <a:off x="527843" y="1796709"/>
            <a:ext cx="11136312" cy="4748553"/>
          </a:xfrm>
        </p:spPr>
        <p:txBody>
          <a:bodyPr vert="horz" lIns="91440" tIns="45720" rIns="91440" bIns="45720" rtlCol="0" anchor="t">
            <a:normAutofit/>
          </a:bodyPr>
          <a:lstStyle/>
          <a:p>
            <a:pPr>
              <a:lnSpc>
                <a:spcPct val="100000"/>
              </a:lnSpc>
            </a:pPr>
            <a:r>
              <a:rPr lang="en-US" sz="2400" dirty="0">
                <a:latin typeface="Helvetica Neue"/>
                <a:ea typeface="Helvetica Neue" panose="02000503000000020004" pitchFamily="2" charset="0"/>
                <a:cs typeface="Helvetica Neue" panose="02000503000000020004" pitchFamily="2" charset="0"/>
              </a:rPr>
              <a:t>Budget provides $941 million (roughly 1% of prior year adjusted Prop 98 Guarantee) on top of Prop 98 to account for passage of Prop 28, and beginning in 2024-25 Prop 98 will be </a:t>
            </a:r>
            <a:r>
              <a:rPr lang="en-US" sz="2400" dirty="0" err="1">
                <a:latin typeface="Helvetica Neue"/>
                <a:ea typeface="Helvetica Neue" panose="02000503000000020004" pitchFamily="2" charset="0"/>
                <a:cs typeface="Helvetica Neue" panose="02000503000000020004" pitchFamily="2" charset="0"/>
              </a:rPr>
              <a:t>rebenched</a:t>
            </a:r>
            <a:r>
              <a:rPr lang="en-US" sz="2400" dirty="0">
                <a:latin typeface="Helvetica Neue"/>
                <a:ea typeface="Helvetica Neue" panose="02000503000000020004" pitchFamily="2" charset="0"/>
                <a:cs typeface="Helvetica Neue" panose="02000503000000020004" pitchFamily="2" charset="0"/>
              </a:rPr>
              <a:t> to include Prop 28 funding</a:t>
            </a:r>
            <a:endParaRPr lang="en-US" sz="2400" dirty="0">
              <a:latin typeface="Helvetica Neue"/>
            </a:endParaRPr>
          </a:p>
          <a:p>
            <a:pPr>
              <a:lnSpc>
                <a:spcPct val="100000"/>
              </a:lnSpc>
            </a:pPr>
            <a:r>
              <a:rPr lang="en-US" sz="2400" dirty="0">
                <a:latin typeface="Helvetica Neue"/>
                <a:ea typeface="Helvetica Neue" panose="02000503000000020004" pitchFamily="2" charset="0"/>
                <a:cs typeface="Helvetica Neue" panose="02000503000000020004" pitchFamily="2" charset="0"/>
              </a:rPr>
              <a:t>Funding</a:t>
            </a:r>
            <a:r>
              <a:rPr lang="en-US" sz="2400" dirty="0">
                <a:effectLst/>
                <a:latin typeface="Helvetica Neue"/>
                <a:ea typeface="Helvetica Neue" panose="02000503000000020004" pitchFamily="2" charset="0"/>
                <a:cs typeface="Helvetica Neue" panose="02000503000000020004" pitchFamily="2" charset="0"/>
              </a:rPr>
              <a:t> will go out to all LEAs, based </a:t>
            </a:r>
            <a:r>
              <a:rPr lang="en-US" sz="2400" dirty="0">
                <a:latin typeface="Helvetica Neue"/>
                <a:ea typeface="Helvetica Neue" panose="02000503000000020004" pitchFamily="2" charset="0"/>
                <a:cs typeface="Helvetica Neue" panose="02000503000000020004" pitchFamily="2" charset="0"/>
              </a:rPr>
              <a:t>on the sum of the </a:t>
            </a:r>
            <a:r>
              <a:rPr lang="en-US" sz="2400" dirty="0">
                <a:effectLst/>
                <a:latin typeface="Helvetica Neue"/>
                <a:ea typeface="Helvetica Neue" panose="02000503000000020004" pitchFamily="2" charset="0"/>
                <a:cs typeface="Helvetica Neue" panose="02000503000000020004" pitchFamily="2" charset="0"/>
              </a:rPr>
              <a:t>following for each of an LEA’s </a:t>
            </a:r>
            <a:r>
              <a:rPr lang="en-US" sz="2400" dirty="0">
                <a:latin typeface="Helvetica Neue"/>
                <a:ea typeface="Helvetica Neue" panose="02000503000000020004" pitchFamily="2" charset="0"/>
                <a:cs typeface="Helvetica Neue" panose="02000503000000020004" pitchFamily="2" charset="0"/>
              </a:rPr>
              <a:t>schools</a:t>
            </a:r>
            <a:r>
              <a:rPr lang="en-US" sz="2400" dirty="0">
                <a:effectLst/>
                <a:latin typeface="Helvetica Neue"/>
                <a:ea typeface="Helvetica Neue" panose="02000503000000020004" pitchFamily="2" charset="0"/>
                <a:cs typeface="Helvetica Neue" panose="02000503000000020004" pitchFamily="2" charset="0"/>
              </a:rPr>
              <a:t>:</a:t>
            </a:r>
            <a:endParaRPr lang="en-US" dirty="0"/>
          </a:p>
          <a:p>
            <a:pPr lvl="1">
              <a:lnSpc>
                <a:spcPct val="100000"/>
              </a:lnSpc>
              <a:buFont typeface="Arial" panose="020B0604020202020204" pitchFamily="34" charset="0"/>
              <a:buChar char="•"/>
            </a:pPr>
            <a:r>
              <a:rPr lang="en-US" sz="2000" dirty="0">
                <a:effectLst/>
                <a:latin typeface="Helvetica Neue"/>
                <a:ea typeface="Helvetica Neue" panose="02000503000000020004" pitchFamily="2" charset="0"/>
                <a:cs typeface="Helvetica Neue" panose="02000503000000020004" pitchFamily="2" charset="0"/>
              </a:rPr>
              <a:t>70% </a:t>
            </a:r>
            <a:r>
              <a:rPr lang="en-US" sz="2000" dirty="0">
                <a:latin typeface="Helvetica Neue"/>
                <a:ea typeface="Helvetica Neue" panose="02000503000000020004" pitchFamily="2" charset="0"/>
                <a:cs typeface="Helvetica Neue" panose="02000503000000020004" pitchFamily="2" charset="0"/>
              </a:rPr>
              <a:t>based on the</a:t>
            </a:r>
            <a:r>
              <a:rPr lang="en-US" sz="2000" dirty="0">
                <a:effectLst/>
                <a:latin typeface="Helvetica Neue"/>
                <a:ea typeface="Helvetica Neue" panose="02000503000000020004" pitchFamily="2" charset="0"/>
                <a:cs typeface="Helvetica Neue" panose="02000503000000020004" pitchFamily="2" charset="0"/>
              </a:rPr>
              <a:t> school’s </a:t>
            </a:r>
            <a:r>
              <a:rPr lang="en-US" sz="2000" dirty="0">
                <a:latin typeface="Helvetica Neue"/>
                <a:ea typeface="Helvetica Neue" panose="02000503000000020004" pitchFamily="2" charset="0"/>
                <a:cs typeface="Helvetica Neue" panose="02000503000000020004" pitchFamily="2" charset="0"/>
              </a:rPr>
              <a:t>share of total statewide enrollment</a:t>
            </a:r>
            <a:r>
              <a:rPr lang="en-US" sz="2000" dirty="0">
                <a:effectLst/>
                <a:latin typeface="Helvetica Neue"/>
                <a:ea typeface="Helvetica Neue" panose="02000503000000020004" pitchFamily="2" charset="0"/>
                <a:cs typeface="Helvetica Neue" panose="02000503000000020004" pitchFamily="2" charset="0"/>
              </a:rPr>
              <a:t> in the previous year</a:t>
            </a:r>
            <a:r>
              <a:rPr lang="en-US" sz="2000" dirty="0">
                <a:latin typeface="Helvetica Neue"/>
                <a:ea typeface="Helvetica Neue" panose="02000503000000020004" pitchFamily="2" charset="0"/>
                <a:cs typeface="Helvetica Neue" panose="02000503000000020004" pitchFamily="2" charset="0"/>
              </a:rPr>
              <a:t> </a:t>
            </a:r>
            <a:endParaRPr lang="en-US" sz="2000" dirty="0">
              <a:effectLst/>
              <a:latin typeface="Helvetica Neue"/>
              <a:ea typeface="Helvetica Neue" panose="02000503000000020004" pitchFamily="2" charset="0"/>
              <a:cs typeface="Helvetica Neue" panose="02000503000000020004" pitchFamily="2" charset="0"/>
            </a:endParaRPr>
          </a:p>
          <a:p>
            <a:pPr lvl="1">
              <a:lnSpc>
                <a:spcPct val="100000"/>
              </a:lnSpc>
              <a:buFont typeface="Arial" panose="020B0604020202020204" pitchFamily="34" charset="0"/>
              <a:buChar char="•"/>
            </a:pPr>
            <a:r>
              <a:rPr lang="en-US" sz="2000" dirty="0">
                <a:effectLst/>
                <a:latin typeface="Helvetica Neue"/>
                <a:ea typeface="Helvetica Neue" panose="02000503000000020004" pitchFamily="2" charset="0"/>
                <a:cs typeface="Helvetica Neue" panose="02000503000000020004" pitchFamily="2" charset="0"/>
              </a:rPr>
              <a:t>30% </a:t>
            </a:r>
            <a:r>
              <a:rPr lang="en-US" sz="2000" dirty="0">
                <a:latin typeface="Helvetica Neue"/>
                <a:ea typeface="Helvetica Neue" panose="02000503000000020004" pitchFamily="2" charset="0"/>
                <a:cs typeface="Helvetica Neue" panose="02000503000000020004" pitchFamily="2" charset="0"/>
              </a:rPr>
              <a:t>based</a:t>
            </a:r>
            <a:r>
              <a:rPr lang="en-US" sz="2000" dirty="0">
                <a:effectLst/>
                <a:latin typeface="Helvetica Neue"/>
                <a:ea typeface="Helvetica Neue" panose="02000503000000020004" pitchFamily="2" charset="0"/>
                <a:cs typeface="Helvetica Neue" panose="02000503000000020004" pitchFamily="2" charset="0"/>
              </a:rPr>
              <a:t> on the school’s</a:t>
            </a:r>
            <a:r>
              <a:rPr lang="en-US" sz="2000" dirty="0">
                <a:latin typeface="Helvetica Neue"/>
                <a:ea typeface="Helvetica Neue" panose="02000503000000020004" pitchFamily="2" charset="0"/>
                <a:cs typeface="Helvetica Neue" panose="02000503000000020004" pitchFamily="2" charset="0"/>
              </a:rPr>
              <a:t> share</a:t>
            </a:r>
            <a:r>
              <a:rPr lang="en-US" sz="2000" dirty="0">
                <a:effectLst/>
                <a:latin typeface="Helvetica Neue"/>
                <a:ea typeface="Helvetica Neue" panose="02000503000000020004" pitchFamily="2" charset="0"/>
                <a:cs typeface="Helvetica Neue" panose="02000503000000020004" pitchFamily="2" charset="0"/>
              </a:rPr>
              <a:t> </a:t>
            </a:r>
            <a:r>
              <a:rPr lang="en-US" sz="2000" dirty="0">
                <a:latin typeface="Helvetica Neue"/>
                <a:ea typeface="Helvetica Neue" panose="02000503000000020004" pitchFamily="2" charset="0"/>
                <a:cs typeface="Helvetica Neue" panose="02000503000000020004" pitchFamily="2" charset="0"/>
              </a:rPr>
              <a:t>of total statewide enrollment of</a:t>
            </a:r>
            <a:r>
              <a:rPr lang="en-US" sz="2000" dirty="0">
                <a:effectLst/>
                <a:latin typeface="Helvetica Neue"/>
                <a:ea typeface="Helvetica Neue" panose="02000503000000020004" pitchFamily="2" charset="0"/>
                <a:cs typeface="Helvetica Neue" panose="02000503000000020004" pitchFamily="2" charset="0"/>
              </a:rPr>
              <a:t> economically disadvantaged students</a:t>
            </a:r>
          </a:p>
          <a:p>
            <a:pPr>
              <a:lnSpc>
                <a:spcPct val="100000"/>
              </a:lnSpc>
            </a:pPr>
            <a:r>
              <a:rPr lang="en-US" sz="2400" dirty="0">
                <a:latin typeface="Helvetica Neue"/>
                <a:ea typeface="Helvetica Neue" panose="02000503000000020004" pitchFamily="2" charset="0"/>
                <a:cs typeface="Helvetica Neue" panose="02000503000000020004" pitchFamily="2" charset="0"/>
              </a:rPr>
              <a:t>LEAs must then allocate funding to each of their schools using same breakdown</a:t>
            </a:r>
          </a:p>
          <a:p>
            <a:pPr>
              <a:lnSpc>
                <a:spcPct val="100000"/>
              </a:lnSpc>
            </a:pPr>
            <a:r>
              <a:rPr lang="en-US" sz="2400" dirty="0" err="1">
                <a:latin typeface="Helvetica Neue"/>
                <a:ea typeface="Helvetica Neue" panose="02000503000000020004" pitchFamily="2" charset="0"/>
                <a:cs typeface="Helvetica Neue" panose="02000503000000020004" pitchFamily="2" charset="0"/>
              </a:rPr>
              <a:t>Schoolsite</a:t>
            </a:r>
            <a:r>
              <a:rPr lang="en-US" sz="2400" dirty="0">
                <a:latin typeface="Helvetica Neue"/>
                <a:ea typeface="Helvetica Neue" panose="02000503000000020004" pitchFamily="2" charset="0"/>
                <a:cs typeface="Helvetica Neue" panose="02000503000000020004" pitchFamily="2" charset="0"/>
              </a:rPr>
              <a:t> principals must develop an expenditure plan for the funds </a:t>
            </a:r>
          </a:p>
        </p:txBody>
      </p:sp>
      <p:sp>
        <p:nvSpPr>
          <p:cNvPr id="4" name="Slide Number Placeholder 3">
            <a:extLst>
              <a:ext uri="{FF2B5EF4-FFF2-40B4-BE49-F238E27FC236}">
                <a16:creationId xmlns:a16="http://schemas.microsoft.com/office/drawing/2014/main" id="{ACA1E2FC-E77B-5C42-129A-DED37A7792D1}"/>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22</a:t>
            </a:fld>
            <a:endParaRPr lang="en-US"/>
          </a:p>
        </p:txBody>
      </p:sp>
    </p:spTree>
    <p:extLst>
      <p:ext uri="{BB962C8B-B14F-4D97-AF65-F5344CB8AC3E}">
        <p14:creationId xmlns:p14="http://schemas.microsoft.com/office/powerpoint/2010/main" val="1440867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79ED-BE69-DB0A-2D61-A1758C0101F4}"/>
              </a:ext>
            </a:extLst>
          </p:cNvPr>
          <p:cNvSpPr>
            <a:spLocks noGrp="1"/>
          </p:cNvSpPr>
          <p:nvPr>
            <p:ph type="title"/>
          </p:nvPr>
        </p:nvSpPr>
        <p:spPr>
          <a:xfrm>
            <a:off x="838200" y="1074060"/>
            <a:ext cx="10515600" cy="761546"/>
          </a:xfrm>
        </p:spPr>
        <p:txBody>
          <a:bodyPr>
            <a:normAutofit fontScale="90000"/>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Prop 28 </a:t>
            </a:r>
            <a:r>
              <a:rPr lang="en-US" sz="4400" dirty="0">
                <a:latin typeface="Helvetica Neue" panose="02000503000000020004" pitchFamily="2" charset="0"/>
                <a:ea typeface="Helvetica Neue" panose="02000503000000020004" pitchFamily="2" charset="0"/>
                <a:cs typeface="Helvetica Neue" panose="02000503000000020004" pitchFamily="2" charset="0"/>
              </a:rPr>
              <a:t>–</a:t>
            </a:r>
            <a:r>
              <a:rPr lang="en-US" dirty="0">
                <a:latin typeface="Helvetica Neue" panose="02000503000000020004" pitchFamily="2" charset="0"/>
                <a:ea typeface="Helvetica Neue" panose="02000503000000020004" pitchFamily="2" charset="0"/>
                <a:cs typeface="Helvetica Neue" panose="02000503000000020004" pitchFamily="2" charset="0"/>
              </a:rPr>
              <a:t> Use of Funds</a:t>
            </a:r>
          </a:p>
        </p:txBody>
      </p:sp>
      <p:sp>
        <p:nvSpPr>
          <p:cNvPr id="3" name="Content Placeholder 2">
            <a:extLst>
              <a:ext uri="{FF2B5EF4-FFF2-40B4-BE49-F238E27FC236}">
                <a16:creationId xmlns:a16="http://schemas.microsoft.com/office/drawing/2014/main" id="{0C7E3A91-9B20-5B5A-8790-3E6D6DC4C75D}"/>
              </a:ext>
            </a:extLst>
          </p:cNvPr>
          <p:cNvSpPr>
            <a:spLocks noGrp="1"/>
          </p:cNvSpPr>
          <p:nvPr>
            <p:ph idx="1"/>
          </p:nvPr>
        </p:nvSpPr>
        <p:spPr>
          <a:xfrm>
            <a:off x="582673" y="1922194"/>
            <a:ext cx="11433054" cy="4623068"/>
          </a:xfrm>
        </p:spPr>
        <p:txBody>
          <a:bodyPr vert="horz" lIns="91440" tIns="45720" rIns="91440" bIns="45720" rtlCol="0" anchor="t">
            <a:normAutofit fontScale="77500" lnSpcReduction="20000"/>
          </a:bodyPr>
          <a:lstStyle/>
          <a:p>
            <a:pPr>
              <a:lnSpc>
                <a:spcPct val="100000"/>
              </a:lnSpc>
              <a:buFont typeface="Arial"/>
              <a:buChar char="•"/>
            </a:pPr>
            <a:r>
              <a:rPr lang="en-US" dirty="0">
                <a:latin typeface="Helvetica Neue"/>
                <a:ea typeface="+mn-lt"/>
                <a:cs typeface="+mn-lt"/>
              </a:rPr>
              <a:t>LEAs with an enrollment of 500 or more must spend at least 80% of funding to employ certificated and classified employees providing arts education </a:t>
            </a:r>
          </a:p>
          <a:p>
            <a:pPr lvl="1">
              <a:lnSpc>
                <a:spcPct val="100000"/>
              </a:lnSpc>
              <a:buFont typeface="Arial"/>
              <a:buChar char="•"/>
            </a:pPr>
            <a:r>
              <a:rPr lang="en-US" dirty="0">
                <a:latin typeface="Helvetica Neue"/>
                <a:ea typeface="+mn-lt"/>
                <a:cs typeface="+mn-lt"/>
              </a:rPr>
              <a:t>Remaining funding shall be used for training, supplies and materials, and arts educational partnership programs</a:t>
            </a:r>
            <a:endParaRPr lang="en-US" dirty="0">
              <a:ea typeface="+mn-lt"/>
              <a:cs typeface="+mn-lt"/>
            </a:endParaRPr>
          </a:p>
          <a:p>
            <a:pPr marR="0" lvl="0" algn="l" defTabSz="914400">
              <a:lnSpc>
                <a:spcPct val="110000"/>
              </a:lnSpc>
              <a:spcBef>
                <a:spcPct val="0"/>
              </a:spcBef>
              <a:spcAft>
                <a:spcPts val="600"/>
              </a:spcAft>
              <a:buClrTx/>
              <a:buSzTx/>
              <a:buFont typeface="Arial"/>
              <a:buChar char="•"/>
              <a:tabLst/>
            </a:pPr>
            <a:r>
              <a:rPr lang="en-US" dirty="0">
                <a:latin typeface="Helvetica Neue"/>
                <a:ea typeface="Helvetica Neue" panose="02000503000000020004" pitchFamily="2" charset="0"/>
                <a:cs typeface="Helvetica Neue" panose="02000503000000020004" pitchFamily="2" charset="0"/>
              </a:rPr>
              <a:t>As a condition of receiving funds, LEAs must do the following annually:</a:t>
            </a:r>
            <a:endParaRPr lang="en-US" dirty="0">
              <a:cs typeface="Calibri" panose="020F0502020204030204"/>
            </a:endParaRPr>
          </a:p>
          <a:p>
            <a:pPr lvl="1" eaLnBrk="0" fontAlgn="base" hangingPunct="0">
              <a:lnSpc>
                <a:spcPct val="110000"/>
              </a:lnSpc>
              <a:spcBef>
                <a:spcPct val="0"/>
              </a:spcBef>
              <a:spcAft>
                <a:spcPts val="600"/>
              </a:spcAft>
              <a:buFont typeface="Arial" panose="020B0604020202020204" pitchFamily="34" charset="0"/>
              <a:buChar char="•"/>
            </a:pPr>
            <a:r>
              <a:rPr lang="en-US" altLang="en-US" dirty="0">
                <a:latin typeface="Helvetica Neue"/>
                <a:ea typeface="Helvetica Neue" panose="02000503000000020004" pitchFamily="2" charset="0"/>
                <a:cs typeface="Helvetica Neue" panose="02000503000000020004" pitchFamily="2" charset="0"/>
              </a:rPr>
              <a:t>Certify t</a:t>
            </a:r>
            <a:r>
              <a:rPr kumimoji="0" lang="en-US" altLang="en-US" b="0" u="none" strike="noStrike" cap="none" normalizeH="0" baseline="0" dirty="0">
                <a:ln>
                  <a:noFill/>
                </a:ln>
                <a:effectLst/>
                <a:latin typeface="Helvetica Neue"/>
                <a:ea typeface="Helvetica Neue" panose="02000503000000020004" pitchFamily="2" charset="0"/>
                <a:cs typeface="Helvetica Neue" panose="02000503000000020004" pitchFamily="2" charset="0"/>
              </a:rPr>
              <a:t>hat funds are used to provide arts education, and that funds expended in the prior fiscal year were used for that purpose</a:t>
            </a:r>
            <a:endParaRPr lang="en-US" altLang="en-US" b="0" u="none" strike="noStrike" cap="none" normalizeH="0" baseline="0" dirty="0">
              <a:ln>
                <a:noFill/>
              </a:ln>
              <a:effectLst/>
              <a:latin typeface="Helvetica Neue"/>
              <a:ea typeface="Helvetica Neue" panose="02000503000000020004" pitchFamily="2" charset="0"/>
              <a:cs typeface="Helvetica Neue" panose="02000503000000020004" pitchFamily="2" charset="0"/>
            </a:endParaRPr>
          </a:p>
          <a:p>
            <a:pPr lvl="1" eaLnBrk="0" fontAlgn="base" hangingPunct="0">
              <a:lnSpc>
                <a:spcPct val="110000"/>
              </a:lnSpc>
              <a:spcBef>
                <a:spcPct val="0"/>
              </a:spcBef>
              <a:spcAft>
                <a:spcPts val="600"/>
              </a:spcAft>
              <a:buFont typeface="Arial" panose="020B0604020202020204" pitchFamily="34" charset="0"/>
              <a:buChar char="•"/>
            </a:pPr>
            <a:r>
              <a:rPr lang="en-US" altLang="en-US" dirty="0">
                <a:latin typeface="Helvetica Neue"/>
                <a:ea typeface="Helvetica Neue" panose="02000503000000020004" pitchFamily="2" charset="0"/>
                <a:cs typeface="Helvetica Neue" panose="02000503000000020004" pitchFamily="2" charset="0"/>
              </a:rPr>
              <a:t>Certify that </a:t>
            </a:r>
            <a:r>
              <a:rPr kumimoji="0" lang="en-US" altLang="en-US" b="0" u="none" strike="noStrike" cap="none" normalizeH="0" baseline="0" dirty="0">
                <a:ln>
                  <a:noFill/>
                </a:ln>
                <a:effectLst/>
                <a:latin typeface="Helvetica Neue"/>
                <a:ea typeface="Helvetica Neue" panose="02000503000000020004" pitchFamily="2" charset="0"/>
                <a:cs typeface="Helvetica Neue" panose="02000503000000020004" pitchFamily="2" charset="0"/>
              </a:rPr>
              <a:t>funds received will be used to </a:t>
            </a:r>
            <a:r>
              <a:rPr kumimoji="0" lang="en-US" altLang="en-US" b="0" u="sng" strike="noStrike" cap="none" normalizeH="0" baseline="0" dirty="0">
                <a:ln>
                  <a:noFill/>
                </a:ln>
                <a:effectLst/>
                <a:latin typeface="Helvetica Neue"/>
                <a:ea typeface="Helvetica Neue" panose="02000503000000020004" pitchFamily="2" charset="0"/>
                <a:cs typeface="Helvetica Neue" panose="02000503000000020004" pitchFamily="2" charset="0"/>
              </a:rPr>
              <a:t>supplement</a:t>
            </a:r>
            <a:r>
              <a:rPr kumimoji="0" lang="en-US" altLang="en-US" b="0" u="none" strike="noStrike" cap="none" normalizeH="0" baseline="0" dirty="0">
                <a:ln>
                  <a:noFill/>
                </a:ln>
                <a:effectLst/>
                <a:latin typeface="Helvetica Neue"/>
                <a:ea typeface="Helvetica Neue" panose="02000503000000020004" pitchFamily="2" charset="0"/>
                <a:cs typeface="Helvetica Neue" panose="02000503000000020004" pitchFamily="2" charset="0"/>
              </a:rPr>
              <a:t> funding for arts education programs and that funds received in the prior fiscal year were used for that purpose</a:t>
            </a:r>
            <a:endParaRPr lang="en-US" altLang="en-US" dirty="0">
              <a:latin typeface="Helvetica Neue"/>
              <a:ea typeface="Helvetica Neue" panose="02000503000000020004" pitchFamily="2" charset="0"/>
              <a:cs typeface="Helvetica Neue" panose="02000503000000020004" pitchFamily="2" charset="0"/>
            </a:endParaRPr>
          </a:p>
          <a:p>
            <a:pPr lvl="1" eaLnBrk="0" fontAlgn="base" hangingPunct="0">
              <a:lnSpc>
                <a:spcPct val="110000"/>
              </a:lnSpc>
              <a:spcBef>
                <a:spcPct val="0"/>
              </a:spcBef>
              <a:spcAft>
                <a:spcPts val="600"/>
              </a:spcAft>
              <a:buFont typeface="Arial" panose="020B0604020202020204" pitchFamily="34" charset="0"/>
              <a:buChar char="•"/>
            </a:pPr>
            <a:r>
              <a:rPr kumimoji="0" lang="en-US" altLang="en-US" b="0" u="none" strike="noStrike" cap="none" normalizeH="0" baseline="0" dirty="0">
                <a:ln>
                  <a:noFill/>
                </a:ln>
                <a:effectLst/>
                <a:latin typeface="Helvetica Neue"/>
                <a:ea typeface="Helvetica Neue" panose="02000503000000020004" pitchFamily="2" charset="0"/>
                <a:cs typeface="Helvetica Neue" panose="02000503000000020004" pitchFamily="2" charset="0"/>
              </a:rPr>
              <a:t>Certify that no more than 1% will be used for an LEA’s administrative expenses and that funds received in the prior fiscal year were used within that limit</a:t>
            </a:r>
            <a:r>
              <a:rPr lang="en-US" altLang="en-US" dirty="0">
                <a:latin typeface="Helvetica Neue"/>
                <a:ea typeface="Helvetica Neue" panose="02000503000000020004" pitchFamily="2" charset="0"/>
                <a:cs typeface="Helvetica Neue" panose="02000503000000020004" pitchFamily="2" charset="0"/>
              </a:rPr>
              <a:t> </a:t>
            </a:r>
          </a:p>
          <a:p>
            <a:pPr lvl="1" eaLnBrk="0" fontAlgn="base" hangingPunct="0">
              <a:lnSpc>
                <a:spcPct val="110000"/>
              </a:lnSpc>
              <a:spcBef>
                <a:spcPct val="0"/>
              </a:spcBef>
              <a:spcAft>
                <a:spcPts val="600"/>
              </a:spcAft>
              <a:buFont typeface="Arial" panose="020B0604020202020204" pitchFamily="34" charset="0"/>
              <a:buChar char="•"/>
            </a:pPr>
            <a:r>
              <a:rPr kumimoji="0" lang="en-US" altLang="en-US" b="0" u="none" strike="noStrike" cap="none" normalizeH="0" baseline="0" dirty="0">
                <a:ln>
                  <a:noFill/>
                </a:ln>
                <a:effectLst/>
                <a:latin typeface="Helvetica Neue"/>
                <a:ea typeface="Helvetica Neue" panose="02000503000000020004" pitchFamily="2" charset="0"/>
                <a:cs typeface="Helvetica Neue" panose="02000503000000020004" pitchFamily="2" charset="0"/>
              </a:rPr>
              <a:t>Submit an annual report </a:t>
            </a:r>
            <a:r>
              <a:rPr lang="en-US" altLang="en-US" dirty="0">
                <a:latin typeface="Helvetica Neue"/>
                <a:ea typeface="Helvetica Neue" panose="02000503000000020004" pitchFamily="2" charset="0"/>
                <a:cs typeface="Helvetica Neue" panose="02000503000000020004" pitchFamily="2" charset="0"/>
              </a:rPr>
              <a:t>that</a:t>
            </a:r>
            <a:r>
              <a:rPr kumimoji="0" lang="en-US" altLang="en-US" b="0" u="none" strike="noStrike" cap="none" normalizeH="0" baseline="0" dirty="0">
                <a:ln>
                  <a:noFill/>
                </a:ln>
                <a:effectLst/>
                <a:latin typeface="Helvetica Neue"/>
                <a:ea typeface="Helvetica Neue" panose="02000503000000020004" pitchFamily="2" charset="0"/>
                <a:cs typeface="Helvetica Neue" panose="02000503000000020004" pitchFamily="2" charset="0"/>
              </a:rPr>
              <a:t> </a:t>
            </a:r>
            <a:r>
              <a:rPr lang="en-US" altLang="en-US" dirty="0">
                <a:latin typeface="Helvetica Neue"/>
                <a:ea typeface="Helvetica Neue" panose="02000503000000020004" pitchFamily="2" charset="0"/>
                <a:cs typeface="Helvetica Neue" panose="02000503000000020004" pitchFamily="2" charset="0"/>
              </a:rPr>
              <a:t>describes the</a:t>
            </a:r>
            <a:r>
              <a:rPr kumimoji="0" lang="en-US" altLang="en-US" b="0" u="none" strike="noStrike" cap="none" normalizeH="0" baseline="0" dirty="0">
                <a:ln>
                  <a:noFill/>
                </a:ln>
                <a:effectLst/>
                <a:latin typeface="Helvetica Neue"/>
                <a:ea typeface="Helvetica Neue" panose="02000503000000020004" pitchFamily="2" charset="0"/>
                <a:cs typeface="Helvetica Neue" panose="02000503000000020004" pitchFamily="2" charset="0"/>
              </a:rPr>
              <a:t> arts education programs funded </a:t>
            </a:r>
            <a:r>
              <a:rPr lang="en-US" altLang="en-US" dirty="0">
                <a:latin typeface="Helvetica Neue"/>
                <a:ea typeface="Helvetica Neue" panose="02000503000000020004" pitchFamily="2" charset="0"/>
                <a:cs typeface="Helvetica Neue" panose="02000503000000020004" pitchFamily="2" charset="0"/>
              </a:rPr>
              <a:t>and specifies how funds were utilized</a:t>
            </a:r>
            <a:endParaRPr lang="en-US" altLang="en-US" b="0" u="none" strike="noStrike" cap="none" normalizeH="0" baseline="0" dirty="0">
              <a:ln>
                <a:noFill/>
              </a:ln>
              <a:effectLst/>
              <a:latin typeface="Helvetica Neue"/>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A1CD65CC-5A74-906A-F48E-EF09915BE403}"/>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23</a:t>
            </a:fld>
            <a:endParaRPr lang="en-US"/>
          </a:p>
        </p:txBody>
      </p:sp>
      <p:pic>
        <p:nvPicPr>
          <p:cNvPr id="1026" name="Picture 2" descr="page107image2403560816">
            <a:extLst>
              <a:ext uri="{FF2B5EF4-FFF2-40B4-BE49-F238E27FC236}">
                <a16:creationId xmlns:a16="http://schemas.microsoft.com/office/drawing/2014/main" id="{7889DA4A-0F55-A30E-D5C4-31ED4999E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60325"/>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07image2440452736">
            <a:extLst>
              <a:ext uri="{FF2B5EF4-FFF2-40B4-BE49-F238E27FC236}">
                <a16:creationId xmlns:a16="http://schemas.microsoft.com/office/drawing/2014/main" id="{AABF03EF-2BE1-A1E8-3A39-4E584C486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533400"/>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07image2403560816">
            <a:extLst>
              <a:ext uri="{FF2B5EF4-FFF2-40B4-BE49-F238E27FC236}">
                <a16:creationId xmlns:a16="http://schemas.microsoft.com/office/drawing/2014/main" id="{7D74B02B-F363-71FB-DFDF-5517C4F27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92075"/>
            <a:ext cx="6172200" cy="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07image2440452736">
            <a:extLst>
              <a:ext uri="{FF2B5EF4-FFF2-40B4-BE49-F238E27FC236}">
                <a16:creationId xmlns:a16="http://schemas.microsoft.com/office/drawing/2014/main" id="{A441C833-7439-0CC0-28EB-20B02D361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685800"/>
            <a:ext cx="61722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55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1E2-9001-486B-806A-E6AE99BCE5A9}"/>
              </a:ext>
            </a:extLst>
          </p:cNvPr>
          <p:cNvSpPr>
            <a:spLocks noGrp="1"/>
          </p:cNvSpPr>
          <p:nvPr>
            <p:ph type="title"/>
          </p:nvPr>
        </p:nvSpPr>
        <p:spPr>
          <a:xfrm>
            <a:off x="838199" y="940904"/>
            <a:ext cx="10515600" cy="851320"/>
          </a:xfrm>
        </p:spPr>
        <p:txBody>
          <a:bodyPr>
            <a:normAutofit/>
          </a:bodyPr>
          <a:lstStyle/>
          <a:p>
            <a:pPr algn="ctr"/>
            <a:r>
              <a:rPr lang="en-US">
                <a:latin typeface="Helvetica Neue" panose="02000503000000020004"/>
              </a:rPr>
              <a:t>Transitional Kindergarten (TK)</a:t>
            </a:r>
          </a:p>
        </p:txBody>
      </p:sp>
      <p:sp>
        <p:nvSpPr>
          <p:cNvPr id="4" name="Slide Number Placeholder 3">
            <a:extLst>
              <a:ext uri="{FF2B5EF4-FFF2-40B4-BE49-F238E27FC236}">
                <a16:creationId xmlns:a16="http://schemas.microsoft.com/office/drawing/2014/main" id="{2E4302B8-590B-4960-A4FA-96C78DF8256C}"/>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6A141642-CF1D-4210-BD58-6AF009005C30}"/>
              </a:ext>
            </a:extLst>
          </p:cNvPr>
          <p:cNvSpPr>
            <a:spLocks noGrp="1"/>
          </p:cNvSpPr>
          <p:nvPr>
            <p:ph idx="1"/>
          </p:nvPr>
        </p:nvSpPr>
        <p:spPr>
          <a:xfrm>
            <a:off x="688553" y="2017955"/>
            <a:ext cx="10814891" cy="4358461"/>
          </a:xfrm>
        </p:spPr>
        <p:txBody>
          <a:bodyPr>
            <a:normAutofit/>
          </a:bodyPr>
          <a:lstStyle/>
          <a:p>
            <a:pPr>
              <a:lnSpc>
                <a:spcPct val="100000"/>
              </a:lnSpc>
            </a:pPr>
            <a:r>
              <a:rPr lang="en-US" sz="2600" dirty="0">
                <a:latin typeface="Helvetica Neue" panose="02000503000000020004" pitchFamily="2" charset="0"/>
                <a:ea typeface="Helvetica Neue" panose="02000503000000020004" pitchFamily="2" charset="0"/>
                <a:cs typeface="Helvetica Neue" panose="02000503000000020004" pitchFamily="2" charset="0"/>
              </a:rPr>
              <a:t>TK expansion continues on schedule</a:t>
            </a:r>
          </a:p>
          <a:p>
            <a:pPr>
              <a:lnSpc>
                <a:spcPct val="100000"/>
              </a:lnSpc>
            </a:pPr>
            <a:r>
              <a:rPr lang="en-US" sz="2600" dirty="0">
                <a:latin typeface="Helvetica Neue" panose="02000503000000020004" pitchFamily="2" charset="0"/>
                <a:ea typeface="Helvetica Neue" panose="02000503000000020004" pitchFamily="2" charset="0"/>
                <a:cs typeface="Helvetica Neue" panose="02000503000000020004" pitchFamily="2" charset="0"/>
              </a:rPr>
              <a:t>Prop 98 rebenching for 2022-23 TK expansion adjusted downward from 2022 Budget Act amount by $10 million to $604 million based on latest enrollment and attendance data</a:t>
            </a:r>
          </a:p>
          <a:p>
            <a:pPr>
              <a:lnSpc>
                <a:spcPct val="100000"/>
              </a:lnSpc>
            </a:pPr>
            <a:r>
              <a:rPr lang="en-US" sz="2600" dirty="0">
                <a:latin typeface="Helvetica Neue" panose="02000503000000020004" pitchFamily="2" charset="0"/>
                <a:ea typeface="Helvetica Neue" panose="02000503000000020004" pitchFamily="2" charset="0"/>
                <a:cs typeface="Helvetica Neue" panose="02000503000000020004" pitchFamily="2" charset="0"/>
              </a:rPr>
              <a:t>2022-23 TK staffing funds also adjusted downward by $46 million to $337 million</a:t>
            </a:r>
          </a:p>
          <a:p>
            <a:pPr>
              <a:lnSpc>
                <a:spcPct val="100000"/>
              </a:lnSpc>
            </a:pPr>
            <a:r>
              <a:rPr lang="en-US" sz="2600" dirty="0">
                <a:latin typeface="Helvetica Neue" panose="02000503000000020004" pitchFamily="2" charset="0"/>
                <a:ea typeface="Helvetica Neue" panose="02000503000000020004" pitchFamily="2" charset="0"/>
                <a:cs typeface="Helvetica Neue" panose="02000503000000020004" pitchFamily="2" charset="0"/>
              </a:rPr>
              <a:t>Proposes to delay $550 million for Preschool, TK, and Full-Day Kindergarten Facilities Grant Program to 2024-25 – funding was included as “intent language” in the 2022 Budget Act</a:t>
            </a:r>
          </a:p>
        </p:txBody>
      </p:sp>
    </p:spTree>
    <p:extLst>
      <p:ext uri="{BB962C8B-B14F-4D97-AF65-F5344CB8AC3E}">
        <p14:creationId xmlns:p14="http://schemas.microsoft.com/office/powerpoint/2010/main" val="4224489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43C0B-C6FB-3AA1-5CE5-6DA6AD38888A}"/>
              </a:ext>
            </a:extLst>
          </p:cNvPr>
          <p:cNvSpPr>
            <a:spLocks noGrp="1"/>
          </p:cNvSpPr>
          <p:nvPr>
            <p:ph type="title"/>
          </p:nvPr>
        </p:nvSpPr>
        <p:spPr>
          <a:xfrm>
            <a:off x="838200" y="1021344"/>
            <a:ext cx="10515600" cy="794949"/>
          </a:xfrm>
        </p:spPr>
        <p:txBody>
          <a:bodyPr/>
          <a:lstStyle/>
          <a:p>
            <a:pPr algn="ctr"/>
            <a:r>
              <a:rPr lang="en-US" dirty="0">
                <a:latin typeface="Helvetica Neue" panose="02000503000000020004"/>
              </a:rPr>
              <a:t>Transitional Kindergarten, cont.</a:t>
            </a:r>
            <a:endParaRPr lang="en-US" dirty="0"/>
          </a:p>
        </p:txBody>
      </p:sp>
      <p:sp>
        <p:nvSpPr>
          <p:cNvPr id="3" name="Content Placeholder 2">
            <a:extLst>
              <a:ext uri="{FF2B5EF4-FFF2-40B4-BE49-F238E27FC236}">
                <a16:creationId xmlns:a16="http://schemas.microsoft.com/office/drawing/2014/main" id="{A4D4EF3B-5EDA-E63D-2E51-F55F473E582A}"/>
              </a:ext>
            </a:extLst>
          </p:cNvPr>
          <p:cNvSpPr>
            <a:spLocks noGrp="1"/>
          </p:cNvSpPr>
          <p:nvPr>
            <p:ph idx="1"/>
          </p:nvPr>
        </p:nvSpPr>
        <p:spPr>
          <a:xfrm>
            <a:off x="585216" y="1816293"/>
            <a:ext cx="10768584" cy="4453877"/>
          </a:xfrm>
        </p:spPr>
        <p:txBody>
          <a:bodyPr vert="horz" lIns="91440" tIns="45720" rIns="91440" bIns="45720" rtlCol="0" anchor="t">
            <a:normAutofit fontScale="92500"/>
          </a:bodyPr>
          <a:lstStyle/>
          <a:p>
            <a:pPr>
              <a:lnSpc>
                <a:spcPct val="120000"/>
              </a:lnSpc>
            </a:pPr>
            <a:r>
              <a:rPr lang="en-US" sz="2600" dirty="0">
                <a:latin typeface="Helvetica Neue" panose="02000503000000020004" pitchFamily="2" charset="0"/>
                <a:ea typeface="Helvetica Neue" panose="02000503000000020004" pitchFamily="2" charset="0"/>
                <a:cs typeface="Helvetica Neue" panose="02000503000000020004" pitchFamily="2" charset="0"/>
              </a:rPr>
              <a:t>LEAs required to offer TK to all children turning five between September 2 and April 2 beginning in 2023-24 school year</a:t>
            </a:r>
          </a:p>
          <a:p>
            <a:pPr>
              <a:lnSpc>
                <a:spcPct val="120000"/>
              </a:lnSpc>
            </a:pPr>
            <a:r>
              <a:rPr lang="en-US" sz="2600" dirty="0">
                <a:latin typeface="Helvetica Neue" panose="02000503000000020004" pitchFamily="2" charset="0"/>
                <a:ea typeface="Helvetica Neue" panose="02000503000000020004" pitchFamily="2" charset="0"/>
                <a:cs typeface="Helvetica Neue" panose="02000503000000020004" pitchFamily="2" charset="0"/>
              </a:rPr>
              <a:t>$690 million in 2023-24 for estimated TK ADA expansion to reflect two additional months of eligibility (Feb 2 to April 2) – brings total TK ADA expansion funding to just under $1.3 billion (via rebenching of Prop 98)</a:t>
            </a:r>
          </a:p>
          <a:p>
            <a:pPr>
              <a:lnSpc>
                <a:spcPct val="120000"/>
              </a:lnSpc>
            </a:pPr>
            <a:r>
              <a:rPr lang="en-US" sz="2600" dirty="0">
                <a:latin typeface="Helvetica Neue" panose="02000503000000020004" pitchFamily="2" charset="0"/>
                <a:ea typeface="Helvetica Neue" panose="02000503000000020004" pitchFamily="2" charset="0"/>
                <a:cs typeface="Helvetica Neue" panose="02000503000000020004" pitchFamily="2" charset="0"/>
              </a:rPr>
              <a:t>$165 million in 2023-24 to continue supporting 1:12 average adult-to-student ratios across TK classrooms</a:t>
            </a:r>
          </a:p>
          <a:p>
            <a:pPr lvl="1">
              <a:lnSpc>
                <a:spcPct val="120000"/>
              </a:lnSpc>
              <a:buFont typeface="Arial" panose="020B0604020202020204" pitchFamily="34" charset="0"/>
              <a:buChar char="•"/>
            </a:pPr>
            <a:r>
              <a:rPr lang="en-US" sz="2600" b="1" dirty="0">
                <a:latin typeface="Helvetica Neue"/>
                <a:ea typeface="Helvetica Neue" panose="02000503000000020004" pitchFamily="2" charset="0"/>
                <a:cs typeface="Helvetica Neue" panose="02000503000000020004" pitchFamily="2" charset="0"/>
              </a:rPr>
              <a:t>DOF states that required budget appropriation for the shift to 1:10 is unfunded, leaving 1:12 ratio applicable for 2023-24</a:t>
            </a:r>
          </a:p>
          <a:p>
            <a:pPr marL="0" indent="0">
              <a:lnSpc>
                <a:spcPct val="120000"/>
              </a:lnSpc>
              <a:buNone/>
            </a:pPr>
            <a:endParaRPr lang="en-US" sz="3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120000"/>
              </a:lnSpc>
            </a:pPr>
            <a:endParaRPr lang="en-US" dirty="0"/>
          </a:p>
        </p:txBody>
      </p:sp>
      <p:sp>
        <p:nvSpPr>
          <p:cNvPr id="4" name="Slide Number Placeholder 3">
            <a:extLst>
              <a:ext uri="{FF2B5EF4-FFF2-40B4-BE49-F238E27FC236}">
                <a16:creationId xmlns:a16="http://schemas.microsoft.com/office/drawing/2014/main" id="{470C5AFA-88B5-7F08-83AC-FC7EEDC0B8F4}"/>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25</a:t>
            </a:fld>
            <a:endParaRPr lang="en-US"/>
          </a:p>
        </p:txBody>
      </p:sp>
    </p:spTree>
    <p:extLst>
      <p:ext uri="{BB962C8B-B14F-4D97-AF65-F5344CB8AC3E}">
        <p14:creationId xmlns:p14="http://schemas.microsoft.com/office/powerpoint/2010/main" val="430292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43C0B-C6FB-3AA1-5CE5-6DA6AD38888A}"/>
              </a:ext>
            </a:extLst>
          </p:cNvPr>
          <p:cNvSpPr>
            <a:spLocks noGrp="1"/>
          </p:cNvSpPr>
          <p:nvPr>
            <p:ph type="title"/>
          </p:nvPr>
        </p:nvSpPr>
        <p:spPr>
          <a:xfrm>
            <a:off x="838200" y="895739"/>
            <a:ext cx="10515600" cy="794949"/>
          </a:xfrm>
        </p:spPr>
        <p:txBody>
          <a:bodyPr>
            <a:normAutofit/>
          </a:bodyPr>
          <a:lstStyle/>
          <a:p>
            <a:pPr algn="ctr"/>
            <a:r>
              <a:rPr lang="en-US">
                <a:latin typeface="Helvetica Neue" panose="02000503000000020004"/>
              </a:rPr>
              <a:t>Transitional Kindergarten Reminders</a:t>
            </a:r>
            <a:endParaRPr lang="en-US"/>
          </a:p>
        </p:txBody>
      </p:sp>
      <p:sp>
        <p:nvSpPr>
          <p:cNvPr id="3" name="Content Placeholder 2">
            <a:extLst>
              <a:ext uri="{FF2B5EF4-FFF2-40B4-BE49-F238E27FC236}">
                <a16:creationId xmlns:a16="http://schemas.microsoft.com/office/drawing/2014/main" id="{A4D4EF3B-5EDA-E63D-2E51-F55F473E582A}"/>
              </a:ext>
            </a:extLst>
          </p:cNvPr>
          <p:cNvSpPr>
            <a:spLocks noGrp="1"/>
          </p:cNvSpPr>
          <p:nvPr>
            <p:ph idx="1"/>
          </p:nvPr>
        </p:nvSpPr>
        <p:spPr>
          <a:xfrm>
            <a:off x="585216" y="1816293"/>
            <a:ext cx="11606784" cy="4728969"/>
          </a:xfrm>
        </p:spPr>
        <p:txBody>
          <a:bodyPr vert="horz" lIns="91440" tIns="45720" rIns="91440" bIns="45720" rtlCol="0" anchor="t">
            <a:normAutofit fontScale="47500" lnSpcReduction="20000"/>
          </a:bodyPr>
          <a:lstStyle/>
          <a:p>
            <a:pPr>
              <a:lnSpc>
                <a:spcPct val="120000"/>
              </a:lnSpc>
            </a:pPr>
            <a:r>
              <a:rPr lang="en-US" sz="5900" dirty="0">
                <a:latin typeface="Helvetica Neue"/>
                <a:ea typeface="Helvetica Neue" panose="02000503000000020004" pitchFamily="2" charset="0"/>
                <a:cs typeface="Helvetica Neue" panose="02000503000000020004" pitchFamily="2" charset="0"/>
              </a:rPr>
              <a:t>Teacher Qualifications</a:t>
            </a:r>
          </a:p>
          <a:p>
            <a:pPr lvl="1">
              <a:lnSpc>
                <a:spcPct val="120000"/>
              </a:lnSpc>
              <a:buFont typeface="Arial" panose="020B0604020202020204" pitchFamily="34" charset="0"/>
              <a:buChar char="•"/>
            </a:pPr>
            <a:r>
              <a:rPr lang="en-US" sz="5100" dirty="0">
                <a:solidFill>
                  <a:srgbClr val="000000"/>
                </a:solidFill>
                <a:latin typeface="Helvetica Neue"/>
                <a:ea typeface="Helvetica Neue" panose="02000503000000020004" pitchFamily="2" charset="0"/>
                <a:cs typeface="Helvetica Neue" panose="02000503000000020004" pitchFamily="2" charset="0"/>
              </a:rPr>
              <a:t>To receive apportionment for a TK classroom, teacher must demonstrate subject matter competence by August 1, 2023 (if the teacher was first assigned to a TK classroom after July 1, 2015) through one of the following: </a:t>
            </a:r>
          </a:p>
          <a:p>
            <a:pPr lvl="2">
              <a:lnSpc>
                <a:spcPct val="120000"/>
              </a:lnSpc>
            </a:pPr>
            <a:r>
              <a:rPr lang="en-US" sz="4400" dirty="0">
                <a:latin typeface="Helvetica Neue"/>
                <a:ea typeface="+mn-lt"/>
                <a:cs typeface="+mn-lt"/>
              </a:rPr>
              <a:t>At least 24 units in early childhood education, or childhood development, or both</a:t>
            </a:r>
            <a:endParaRPr lang="en-US" sz="4400" dirty="0">
              <a:solidFill>
                <a:srgbClr val="000000"/>
              </a:solidFill>
              <a:latin typeface="Helvetica Neue"/>
              <a:ea typeface="+mn-lt"/>
              <a:cs typeface="+mn-lt"/>
            </a:endParaRPr>
          </a:p>
          <a:p>
            <a:pPr lvl="2">
              <a:lnSpc>
                <a:spcPct val="120000"/>
              </a:lnSpc>
            </a:pPr>
            <a:r>
              <a:rPr lang="en-US" sz="4400" dirty="0">
                <a:latin typeface="Helvetica Neue"/>
                <a:ea typeface="+mn-lt"/>
                <a:cs typeface="+mn-lt"/>
              </a:rPr>
              <a:t>Classroom experience with preschool age children that is comparable to 24 units </a:t>
            </a:r>
          </a:p>
          <a:p>
            <a:pPr lvl="2">
              <a:lnSpc>
                <a:spcPct val="120000"/>
              </a:lnSpc>
            </a:pPr>
            <a:r>
              <a:rPr lang="en-US" sz="4400" dirty="0">
                <a:latin typeface="Helvetica Neue"/>
                <a:ea typeface="+mn-lt"/>
                <a:cs typeface="+mn-lt"/>
              </a:rPr>
              <a:t>A child development teacher permit, or an early childhood education specialist credential, issued by the Commission on Teacher Credentialing</a:t>
            </a:r>
            <a:endParaRPr lang="en-US" sz="4400" dirty="0">
              <a:latin typeface="Helvetica Neue"/>
            </a:endParaRPr>
          </a:p>
          <a:p>
            <a:pPr>
              <a:lnSpc>
                <a:spcPct val="120000"/>
              </a:lnSpc>
            </a:pPr>
            <a:r>
              <a:rPr lang="en-US" sz="5900" dirty="0">
                <a:latin typeface="Helvetica Neue"/>
                <a:ea typeface="Helvetica Neue" panose="02000503000000020004" pitchFamily="2" charset="0"/>
                <a:cs typeface="Helvetica Neue" panose="02000503000000020004" pitchFamily="2" charset="0"/>
              </a:rPr>
              <a:t>Class Size </a:t>
            </a:r>
          </a:p>
          <a:p>
            <a:pPr lvl="1">
              <a:lnSpc>
                <a:spcPct val="120000"/>
              </a:lnSpc>
              <a:buFont typeface="Arial" panose="020B0604020202020204" pitchFamily="34" charset="0"/>
              <a:buChar char="•"/>
            </a:pPr>
            <a:r>
              <a:rPr lang="en-US" sz="5100" dirty="0">
                <a:latin typeface="Helvetica Neue"/>
                <a:ea typeface="+mn-lt"/>
                <a:cs typeface="+mn-lt"/>
              </a:rPr>
              <a:t>Maintain an average TK class enrollment of not more than 24 pupils for each </a:t>
            </a:r>
            <a:r>
              <a:rPr lang="en-US" sz="5100" dirty="0" err="1">
                <a:latin typeface="Helvetica Neue"/>
                <a:ea typeface="+mn-lt"/>
                <a:cs typeface="+mn-lt"/>
              </a:rPr>
              <a:t>schoolsite</a:t>
            </a:r>
            <a:endParaRPr lang="en-US" sz="5100" dirty="0">
              <a:latin typeface="Helvetica Neue"/>
            </a:endParaRPr>
          </a:p>
          <a:p>
            <a:pPr>
              <a:lnSpc>
                <a:spcPct val="120000"/>
              </a:lnSpc>
            </a:pP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470C5AFA-88B5-7F08-83AC-FC7EEDC0B8F4}"/>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26</a:t>
            </a:fld>
            <a:endParaRPr lang="en-US"/>
          </a:p>
        </p:txBody>
      </p:sp>
    </p:spTree>
    <p:extLst>
      <p:ext uri="{BB962C8B-B14F-4D97-AF65-F5344CB8AC3E}">
        <p14:creationId xmlns:p14="http://schemas.microsoft.com/office/powerpoint/2010/main" val="2532282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1E2-9001-486B-806A-E6AE99BCE5A9}"/>
              </a:ext>
            </a:extLst>
          </p:cNvPr>
          <p:cNvSpPr>
            <a:spLocks noGrp="1"/>
          </p:cNvSpPr>
          <p:nvPr>
            <p:ph type="title"/>
          </p:nvPr>
        </p:nvSpPr>
        <p:spPr>
          <a:xfrm>
            <a:off x="838198" y="968555"/>
            <a:ext cx="10515600" cy="776368"/>
          </a:xfrm>
        </p:spPr>
        <p:txBody>
          <a:bodyPr>
            <a:normAutofit/>
          </a:bodyPr>
          <a:lstStyle/>
          <a:p>
            <a:pPr algn="ctr"/>
            <a:r>
              <a:rPr lang="en-US" dirty="0">
                <a:latin typeface="Helvetica Neue" panose="02000503000000020004"/>
              </a:rPr>
              <a:t>California State Preschool Program (CSPP)</a:t>
            </a:r>
          </a:p>
        </p:txBody>
      </p:sp>
      <p:sp>
        <p:nvSpPr>
          <p:cNvPr id="4" name="Slide Number Placeholder 3">
            <a:extLst>
              <a:ext uri="{FF2B5EF4-FFF2-40B4-BE49-F238E27FC236}">
                <a16:creationId xmlns:a16="http://schemas.microsoft.com/office/drawing/2014/main" id="{2E4302B8-590B-4960-A4FA-96C78DF8256C}"/>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6C564B53-A745-4542-963D-A38F68417D88}"/>
              </a:ext>
            </a:extLst>
          </p:cNvPr>
          <p:cNvSpPr>
            <a:spLocks noGrp="1"/>
          </p:cNvSpPr>
          <p:nvPr>
            <p:ph idx="1"/>
          </p:nvPr>
        </p:nvSpPr>
        <p:spPr>
          <a:xfrm>
            <a:off x="431605" y="1869432"/>
            <a:ext cx="11328785" cy="5108032"/>
          </a:xfrm>
        </p:spPr>
        <p:txBody>
          <a:bodyPr>
            <a:noAutofit/>
          </a:bodyPr>
          <a:lstStyle/>
          <a:p>
            <a:pPr>
              <a:lnSpc>
                <a:spcPct val="100000"/>
              </a:lnSpc>
            </a:pPr>
            <a:r>
              <a:rPr lang="en-US" sz="2400" dirty="0">
                <a:latin typeface="Helvetica Neue" panose="02000503000000020004"/>
              </a:rPr>
              <a:t>Program receives 8.13% COLA</a:t>
            </a:r>
          </a:p>
          <a:p>
            <a:pPr>
              <a:lnSpc>
                <a:spcPct val="100000"/>
              </a:lnSpc>
            </a:pPr>
            <a:r>
              <a:rPr lang="en-US" sz="2400" dirty="0">
                <a:latin typeface="Helvetica Neue" panose="02000503000000020004"/>
              </a:rPr>
              <a:t>Continues ramp-up of requirement for all CSPP providers to serve at least 10% students with disabilities by July 1, 2024</a:t>
            </a:r>
          </a:p>
          <a:p>
            <a:pPr lvl="1">
              <a:lnSpc>
                <a:spcPct val="100000"/>
              </a:lnSpc>
              <a:buFont typeface="Arial" panose="020B0604020202020204" pitchFamily="34" charset="0"/>
              <a:buChar char="•"/>
            </a:pPr>
            <a:r>
              <a:rPr lang="en-US" sz="2000" dirty="0">
                <a:latin typeface="Helvetica Neue" panose="02000503000000020004"/>
              </a:rPr>
              <a:t>2023-24 will be second year of ramp-up – providers required to serve at least 7.5% students with disabilities </a:t>
            </a:r>
          </a:p>
          <a:p>
            <a:pPr>
              <a:lnSpc>
                <a:spcPct val="100000"/>
              </a:lnSpc>
            </a:pPr>
            <a:r>
              <a:rPr lang="en-US" sz="2400" dirty="0">
                <a:latin typeface="Helvetica Neue" panose="02000503000000020004"/>
              </a:rPr>
              <a:t>Budget proposal provides $116.3 million for continued rollout:</a:t>
            </a:r>
          </a:p>
          <a:p>
            <a:pPr lvl="1">
              <a:lnSpc>
                <a:spcPct val="100000"/>
              </a:lnSpc>
              <a:buFont typeface="Arial" panose="020B0604020202020204" pitchFamily="34" charset="0"/>
              <a:buChar char="•"/>
            </a:pPr>
            <a:r>
              <a:rPr lang="en-US" sz="2000" dirty="0">
                <a:latin typeface="Helvetica Neue" panose="02000503000000020004"/>
              </a:rPr>
              <a:t>$64.5 million Prop 98</a:t>
            </a:r>
          </a:p>
          <a:p>
            <a:pPr lvl="1">
              <a:lnSpc>
                <a:spcPct val="100000"/>
              </a:lnSpc>
              <a:buFont typeface="Arial" panose="020B0604020202020204" pitchFamily="34" charset="0"/>
              <a:buChar char="•"/>
            </a:pPr>
            <a:r>
              <a:rPr lang="en-US" sz="2000" dirty="0">
                <a:latin typeface="Helvetica Neue" panose="02000503000000020004"/>
              </a:rPr>
              <a:t>$51.8 million GF</a:t>
            </a:r>
          </a:p>
          <a:p>
            <a:pPr>
              <a:lnSpc>
                <a:spcPct val="100000"/>
              </a:lnSpc>
            </a:pPr>
            <a:r>
              <a:rPr lang="en-US" sz="2400" dirty="0">
                <a:latin typeface="Helvetica Neue" panose="02000503000000020004"/>
              </a:rPr>
              <a:t>Funds must also be used for supportive services to dual language learners</a:t>
            </a:r>
          </a:p>
          <a:p>
            <a:pPr>
              <a:lnSpc>
                <a:spcPct val="100000"/>
              </a:lnSpc>
            </a:pPr>
            <a:r>
              <a:rPr lang="en-US" sz="2400" dirty="0">
                <a:latin typeface="Helvetica Neue" panose="02000503000000020004"/>
              </a:rPr>
              <a:t>$152.7 million GF to support reimbursement rate increases that were previously covered by one-time federal stimulus funding</a:t>
            </a:r>
          </a:p>
        </p:txBody>
      </p:sp>
    </p:spTree>
    <p:extLst>
      <p:ext uri="{BB962C8B-B14F-4D97-AF65-F5344CB8AC3E}">
        <p14:creationId xmlns:p14="http://schemas.microsoft.com/office/powerpoint/2010/main" val="918695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99D9-5CB6-3943-A75B-42A52834AEF1}"/>
              </a:ext>
            </a:extLst>
          </p:cNvPr>
          <p:cNvSpPr>
            <a:spLocks noGrp="1"/>
          </p:cNvSpPr>
          <p:nvPr>
            <p:ph type="title"/>
          </p:nvPr>
        </p:nvSpPr>
        <p:spPr>
          <a:xfrm>
            <a:off x="983075" y="1031161"/>
            <a:ext cx="10515600" cy="806129"/>
          </a:xfrm>
        </p:spPr>
        <p:txBody>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Special Education</a:t>
            </a:r>
          </a:p>
        </p:txBody>
      </p:sp>
      <p:sp>
        <p:nvSpPr>
          <p:cNvPr id="3" name="Content Placeholder 2">
            <a:extLst>
              <a:ext uri="{FF2B5EF4-FFF2-40B4-BE49-F238E27FC236}">
                <a16:creationId xmlns:a16="http://schemas.microsoft.com/office/drawing/2014/main" id="{A8D81D9D-0219-8949-B038-1F50B00C42ED}"/>
              </a:ext>
            </a:extLst>
          </p:cNvPr>
          <p:cNvSpPr>
            <a:spLocks noGrp="1"/>
          </p:cNvSpPr>
          <p:nvPr>
            <p:ph idx="1"/>
          </p:nvPr>
        </p:nvSpPr>
        <p:spPr>
          <a:xfrm>
            <a:off x="407003" y="1958092"/>
            <a:ext cx="11377993" cy="5073097"/>
          </a:xfrm>
        </p:spPr>
        <p:txBody>
          <a:bodyPr vert="horz" lIns="91440" tIns="45720" rIns="91440" bIns="45720" rtlCol="0" anchor="t">
            <a:normAutofit/>
          </a:bodyPr>
          <a:lstStyle/>
          <a:p>
            <a:pPr>
              <a:lnSpc>
                <a:spcPct val="100000"/>
              </a:lnSpc>
            </a:pPr>
            <a:r>
              <a:rPr lang="en-US" sz="2400" dirty="0">
                <a:latin typeface="Helvetica Neue"/>
                <a:ea typeface="Helvetica Neue" panose="02000503000000020004" pitchFamily="2" charset="0"/>
                <a:cs typeface="Helvetica Neue" panose="02000503000000020004" pitchFamily="2" charset="0"/>
              </a:rPr>
              <a:t>Special Education base rate adjusted by 8.13% COLA</a:t>
            </a:r>
          </a:p>
          <a:p>
            <a:pPr>
              <a:lnSpc>
                <a:spcPct val="100000"/>
              </a:lnSpc>
            </a:pPr>
            <a:r>
              <a:rPr lang="en-US" sz="2400" dirty="0">
                <a:latin typeface="Helvetica Neue"/>
                <a:ea typeface="Helvetica Neue" panose="02000503000000020004" pitchFamily="2" charset="0"/>
                <a:cs typeface="Helvetica Neue" panose="02000503000000020004" pitchFamily="2" charset="0"/>
              </a:rPr>
              <a:t>Proposes the following programmatic changes regarding the SELPA funding model: </a:t>
            </a:r>
          </a:p>
          <a:p>
            <a:pPr lvl="1">
              <a:lnSpc>
                <a:spcPct val="100000"/>
              </a:lnSpc>
              <a:buFont typeface="Arial" panose="020B0604020202020204" pitchFamily="34" charset="0"/>
              <a:buChar char="•"/>
            </a:pPr>
            <a:r>
              <a:rPr lang="en-US" sz="2000" dirty="0">
                <a:latin typeface="Helvetica Neue"/>
                <a:ea typeface="Helvetica Neue" panose="02000503000000020004" pitchFamily="2" charset="0"/>
                <a:cs typeface="Helvetica Neue" panose="02000503000000020004" pitchFamily="2" charset="0"/>
              </a:rPr>
              <a:t>Limiting the amount of additional funding SELPAs may retain for non-direct student services before allocating base funding to their member LEAs</a:t>
            </a:r>
          </a:p>
          <a:p>
            <a:pPr lvl="1">
              <a:lnSpc>
                <a:spcPct val="100000"/>
              </a:lnSpc>
              <a:buFont typeface="Arial" panose="020B0604020202020204" pitchFamily="34" charset="0"/>
              <a:buChar char="•"/>
            </a:pPr>
            <a:r>
              <a:rPr lang="en-US" sz="2000" dirty="0">
                <a:latin typeface="Helvetica Neue"/>
                <a:ea typeface="Helvetica Neue" panose="02000503000000020004" pitchFamily="2" charset="0"/>
                <a:cs typeface="Helvetica Neue" panose="02000503000000020004" pitchFamily="2" charset="0"/>
              </a:rPr>
              <a:t>Stabilizing current SELPA membership by extending the moratorium on the creation of new single-district SELPAs by an additional two years, to June 30, 2026</a:t>
            </a:r>
          </a:p>
          <a:p>
            <a:pPr lvl="1">
              <a:lnSpc>
                <a:spcPct val="100000"/>
              </a:lnSpc>
              <a:buFont typeface="Arial" panose="020B0604020202020204" pitchFamily="34" charset="0"/>
              <a:buChar char="•"/>
            </a:pPr>
            <a:r>
              <a:rPr lang="en-US" sz="2000" dirty="0">
                <a:latin typeface="Helvetica Neue"/>
                <a:ea typeface="Helvetica Neue" panose="02000503000000020004" pitchFamily="2" charset="0"/>
                <a:cs typeface="Helvetica Neue" panose="02000503000000020004" pitchFamily="2" charset="0"/>
              </a:rPr>
              <a:t>Increasing fiscal transparency by requiring CDE to post each SELPA’s annual local plan, including their governance, budget, and service plans, on its website</a:t>
            </a:r>
          </a:p>
          <a:p>
            <a:pPr>
              <a:lnSpc>
                <a:spcPct val="100000"/>
              </a:lnSpc>
            </a:pPr>
            <a:r>
              <a:rPr lang="en-US" sz="2400" dirty="0">
                <a:latin typeface="Helvetica Neue"/>
                <a:ea typeface="Helvetica Neue" panose="02000503000000020004" pitchFamily="2" charset="0"/>
                <a:cs typeface="Helvetica Neue" panose="02000503000000020004" pitchFamily="2" charset="0"/>
              </a:rPr>
              <a:t>Specific details about these policy changes are expected in forthcoming budget TBL</a:t>
            </a:r>
          </a:p>
        </p:txBody>
      </p:sp>
      <p:sp>
        <p:nvSpPr>
          <p:cNvPr id="4" name="Slide Number Placeholder 3">
            <a:extLst>
              <a:ext uri="{FF2B5EF4-FFF2-40B4-BE49-F238E27FC236}">
                <a16:creationId xmlns:a16="http://schemas.microsoft.com/office/drawing/2014/main" id="{E7EBC968-CA54-2249-B231-008DE041B901}"/>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29809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225F7-9131-B24D-9A7E-04F6DD1DDD45}"/>
              </a:ext>
            </a:extLst>
          </p:cNvPr>
          <p:cNvSpPr>
            <a:spLocks noGrp="1"/>
          </p:cNvSpPr>
          <p:nvPr>
            <p:ph type="title"/>
          </p:nvPr>
        </p:nvSpPr>
        <p:spPr>
          <a:xfrm>
            <a:off x="838200" y="888048"/>
            <a:ext cx="10515600" cy="823912"/>
          </a:xfrm>
        </p:spPr>
        <p:txBody>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School Employer Pension Costs </a:t>
            </a:r>
            <a:endParaRPr lang="en-US">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 Placeholder 4">
            <a:extLst>
              <a:ext uri="{FF2B5EF4-FFF2-40B4-BE49-F238E27FC236}">
                <a16:creationId xmlns:a16="http://schemas.microsoft.com/office/drawing/2014/main" id="{D927A98A-62B3-334C-99DC-4BC0E300E475}"/>
              </a:ext>
            </a:extLst>
          </p:cNvPr>
          <p:cNvSpPr>
            <a:spLocks noGrp="1"/>
          </p:cNvSpPr>
          <p:nvPr>
            <p:ph type="body" idx="1"/>
          </p:nvPr>
        </p:nvSpPr>
        <p:spPr>
          <a:xfrm>
            <a:off x="377897" y="2418128"/>
            <a:ext cx="5157787" cy="823912"/>
          </a:xfrm>
        </p:spPr>
        <p:txBody>
          <a:bodyPr anchor="ctr">
            <a:normAutofit/>
          </a:bodyPr>
          <a:lstStyle/>
          <a:p>
            <a:pPr algn="ctr"/>
            <a:r>
              <a:rPr lang="en-US" sz="4000" b="0">
                <a:latin typeface="Helvetica Neue" panose="02000503000000020004" pitchFamily="2" charset="0"/>
                <a:ea typeface="Helvetica Neue" panose="02000503000000020004" pitchFamily="2" charset="0"/>
                <a:cs typeface="Helvetica Neue" panose="02000503000000020004" pitchFamily="2" charset="0"/>
              </a:rPr>
              <a:t>CalSTRS</a:t>
            </a:r>
            <a:endParaRPr lang="en-US" sz="4400" b="0">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9" name="Content Placeholder 8">
            <a:extLst>
              <a:ext uri="{FF2B5EF4-FFF2-40B4-BE49-F238E27FC236}">
                <a16:creationId xmlns:a16="http://schemas.microsoft.com/office/drawing/2014/main" id="{CF497B6D-779E-E247-B9AD-CA5B350459B1}"/>
              </a:ext>
            </a:extLst>
          </p:cNvPr>
          <p:cNvGraphicFramePr>
            <a:graphicFrameLocks noGrp="1"/>
          </p:cNvGraphicFramePr>
          <p:nvPr>
            <p:ph sz="half" idx="2"/>
          </p:nvPr>
        </p:nvGraphicFramePr>
        <p:xfrm>
          <a:off x="666964" y="3214879"/>
          <a:ext cx="4579652" cy="1762935"/>
        </p:xfrm>
        <a:graphic>
          <a:graphicData uri="http://schemas.openxmlformats.org/drawingml/2006/table">
            <a:tbl>
              <a:tblPr firstRow="1" bandRow="1">
                <a:tableStyleId>{6E25E649-3F16-4E02-A733-19D2CDBF48F0}</a:tableStyleId>
              </a:tblPr>
              <a:tblGrid>
                <a:gridCol w="2289826">
                  <a:extLst>
                    <a:ext uri="{9D8B030D-6E8A-4147-A177-3AD203B41FA5}">
                      <a16:colId xmlns:a16="http://schemas.microsoft.com/office/drawing/2014/main" val="1739398831"/>
                    </a:ext>
                  </a:extLst>
                </a:gridCol>
                <a:gridCol w="2289826">
                  <a:extLst>
                    <a:ext uri="{9D8B030D-6E8A-4147-A177-3AD203B41FA5}">
                      <a16:colId xmlns:a16="http://schemas.microsoft.com/office/drawing/2014/main" val="1002110415"/>
                    </a:ext>
                  </a:extLst>
                </a:gridCol>
              </a:tblGrid>
              <a:tr h="643854">
                <a:tc>
                  <a:txBody>
                    <a:bodyPr/>
                    <a:lstStyle/>
                    <a:p>
                      <a:pPr algn="ctr"/>
                      <a:r>
                        <a:rPr lang="en-US">
                          <a:latin typeface="Helvetica Neue"/>
                          <a:ea typeface="Helvetica Neue" panose="02000503000000020004" pitchFamily="2" charset="0"/>
                          <a:cs typeface="Helvetica Neue" panose="02000503000000020004" pitchFamily="2" charset="0"/>
                        </a:rPr>
                        <a:t>Fiscal Year</a:t>
                      </a:r>
                    </a:p>
                  </a:txBody>
                  <a:tcPr anchor="ctr"/>
                </a:tc>
                <a:tc>
                  <a:txBody>
                    <a:bodyPr/>
                    <a:lstStyle/>
                    <a:p>
                      <a:pPr algn="ctr"/>
                      <a:r>
                        <a:rPr lang="en-US">
                          <a:solidFill>
                            <a:schemeClr val="bg1"/>
                          </a:solidFill>
                          <a:latin typeface="Helvetica Neue"/>
                          <a:ea typeface="Helvetica Neue" panose="02000503000000020004" pitchFamily="2" charset="0"/>
                          <a:cs typeface="Helvetica Neue" panose="02000503000000020004" pitchFamily="2" charset="0"/>
                        </a:rPr>
                        <a:t>Contribution Rate</a:t>
                      </a:r>
                      <a:r>
                        <a:rPr lang="en-US">
                          <a:latin typeface="Helvetica Neue"/>
                          <a:ea typeface="Helvetica Neue" panose="02000503000000020004" pitchFamily="2" charset="0"/>
                          <a:cs typeface="Helvetica Neue" panose="02000503000000020004" pitchFamily="2" charset="0"/>
                        </a:rPr>
                        <a:t>**</a:t>
                      </a:r>
                    </a:p>
                  </a:txBody>
                  <a:tcPr anchor="ctr"/>
                </a:tc>
                <a:extLst>
                  <a:ext uri="{0D108BD9-81ED-4DB2-BD59-A6C34878D82A}">
                    <a16:rowId xmlns:a16="http://schemas.microsoft.com/office/drawing/2014/main" val="3524435915"/>
                  </a:ext>
                </a:extLst>
              </a:tr>
              <a:tr h="373027">
                <a:tc>
                  <a:txBody>
                    <a:bodyPr/>
                    <a:lstStyle/>
                    <a:p>
                      <a:pPr algn="ctr"/>
                      <a:r>
                        <a:rPr lang="en-US" b="0">
                          <a:latin typeface="Helvetica Neue"/>
                          <a:ea typeface="Helvetica Neue" panose="02000503000000020004" pitchFamily="2" charset="0"/>
                          <a:cs typeface="Helvetica Neue" panose="02000503000000020004" pitchFamily="2" charset="0"/>
                        </a:rPr>
                        <a:t>2021-22</a:t>
                      </a:r>
                    </a:p>
                  </a:txBody>
                  <a:tcPr/>
                </a:tc>
                <a:tc>
                  <a:txBody>
                    <a:bodyPr/>
                    <a:lstStyle/>
                    <a:p>
                      <a:pPr algn="ctr"/>
                      <a:r>
                        <a:rPr lang="en-US" b="0">
                          <a:solidFill>
                            <a:schemeClr val="tx1"/>
                          </a:solidFill>
                          <a:latin typeface="Helvetica Neue"/>
                          <a:ea typeface="Helvetica Neue" panose="02000503000000020004" pitchFamily="2" charset="0"/>
                          <a:cs typeface="Helvetica Neue" panose="02000503000000020004" pitchFamily="2" charset="0"/>
                        </a:rPr>
                        <a:t>16.92%</a:t>
                      </a:r>
                    </a:p>
                  </a:txBody>
                  <a:tcPr/>
                </a:tc>
                <a:extLst>
                  <a:ext uri="{0D108BD9-81ED-4DB2-BD59-A6C34878D82A}">
                    <a16:rowId xmlns:a16="http://schemas.microsoft.com/office/drawing/2014/main" val="2838553378"/>
                  </a:ext>
                </a:extLst>
              </a:tr>
              <a:tr h="373027">
                <a:tc>
                  <a:txBody>
                    <a:bodyPr/>
                    <a:lstStyle/>
                    <a:p>
                      <a:pPr algn="ctr"/>
                      <a:r>
                        <a:rPr lang="en-US" b="0">
                          <a:latin typeface="Helvetica Neue"/>
                          <a:ea typeface="Helvetica Neue" panose="02000503000000020004" pitchFamily="2" charset="0"/>
                          <a:cs typeface="Helvetica Neue" panose="02000503000000020004" pitchFamily="2" charset="0"/>
                        </a:rPr>
                        <a:t>2022-23</a:t>
                      </a:r>
                    </a:p>
                  </a:txBody>
                  <a:tcPr/>
                </a:tc>
                <a:tc>
                  <a:txBody>
                    <a:bodyPr/>
                    <a:lstStyle/>
                    <a:p>
                      <a:pPr algn="ctr"/>
                      <a:r>
                        <a:rPr lang="en-US" b="0">
                          <a:latin typeface="Helvetica Neue"/>
                          <a:ea typeface="Helvetica Neue" panose="02000503000000020004" pitchFamily="2" charset="0"/>
                          <a:cs typeface="Helvetica Neue" panose="02000503000000020004" pitchFamily="2" charset="0"/>
                        </a:rPr>
                        <a:t>19.1% </a:t>
                      </a:r>
                      <a:endParaRPr lang="en-US" b="0">
                        <a:solidFill>
                          <a:srgbClr val="FF0000"/>
                        </a:solidFill>
                        <a:latin typeface="Helvetica Neue"/>
                        <a:ea typeface="Helvetica Neue" panose="02000503000000020004" pitchFamily="2" charset="0"/>
                        <a:cs typeface="Helvetica Neue" panose="02000503000000020004" pitchFamily="2" charset="0"/>
                      </a:endParaRPr>
                    </a:p>
                  </a:txBody>
                  <a:tcPr/>
                </a:tc>
                <a:extLst>
                  <a:ext uri="{0D108BD9-81ED-4DB2-BD59-A6C34878D82A}">
                    <a16:rowId xmlns:a16="http://schemas.microsoft.com/office/drawing/2014/main" val="2603960132"/>
                  </a:ext>
                </a:extLst>
              </a:tr>
              <a:tr h="373027">
                <a:tc>
                  <a:txBody>
                    <a:bodyPr/>
                    <a:lstStyle/>
                    <a:p>
                      <a:pPr algn="ctr"/>
                      <a:r>
                        <a:rPr lang="en-US" b="0">
                          <a:latin typeface="Helvetica Neue"/>
                          <a:ea typeface="Helvetica Neue" panose="02000503000000020004" pitchFamily="2" charset="0"/>
                          <a:cs typeface="Helvetica Neue" panose="02000503000000020004" pitchFamily="2" charset="0"/>
                        </a:rPr>
                        <a:t>2023-24</a:t>
                      </a:r>
                    </a:p>
                  </a:txBody>
                  <a:tcPr/>
                </a:tc>
                <a:tc>
                  <a:txBody>
                    <a:bodyPr/>
                    <a:lstStyle/>
                    <a:p>
                      <a:pPr algn="ctr"/>
                      <a:r>
                        <a:rPr lang="en-US" b="0">
                          <a:latin typeface="Helvetica Neue"/>
                          <a:ea typeface="Helvetica Neue" panose="02000503000000020004" pitchFamily="2" charset="0"/>
                          <a:cs typeface="Helvetica Neue" panose="02000503000000020004" pitchFamily="2" charset="0"/>
                        </a:rPr>
                        <a:t>19.1%*</a:t>
                      </a:r>
                    </a:p>
                  </a:txBody>
                  <a:tcPr/>
                </a:tc>
                <a:extLst>
                  <a:ext uri="{0D108BD9-81ED-4DB2-BD59-A6C34878D82A}">
                    <a16:rowId xmlns:a16="http://schemas.microsoft.com/office/drawing/2014/main" val="4216715150"/>
                  </a:ext>
                </a:extLst>
              </a:tr>
            </a:tbl>
          </a:graphicData>
        </a:graphic>
      </p:graphicFrame>
      <p:sp>
        <p:nvSpPr>
          <p:cNvPr id="7" name="Text Placeholder 6">
            <a:extLst>
              <a:ext uri="{FF2B5EF4-FFF2-40B4-BE49-F238E27FC236}">
                <a16:creationId xmlns:a16="http://schemas.microsoft.com/office/drawing/2014/main" id="{653F550D-3FB9-9946-8A38-A4A762113378}"/>
              </a:ext>
            </a:extLst>
          </p:cNvPr>
          <p:cNvSpPr>
            <a:spLocks noGrp="1"/>
          </p:cNvSpPr>
          <p:nvPr>
            <p:ph type="body" sz="quarter" idx="3"/>
          </p:nvPr>
        </p:nvSpPr>
        <p:spPr>
          <a:xfrm>
            <a:off x="6280564" y="2418128"/>
            <a:ext cx="5183188" cy="823912"/>
          </a:xfrm>
        </p:spPr>
        <p:txBody>
          <a:bodyPr anchor="ctr">
            <a:normAutofit/>
          </a:bodyPr>
          <a:lstStyle/>
          <a:p>
            <a:pPr algn="ctr"/>
            <a:r>
              <a:rPr lang="en-US" sz="4000" b="0">
                <a:latin typeface="Helvetica Neue" panose="02000503000000020004" pitchFamily="2" charset="0"/>
                <a:ea typeface="Helvetica Neue" panose="02000503000000020004" pitchFamily="2" charset="0"/>
                <a:cs typeface="Helvetica Neue" panose="02000503000000020004" pitchFamily="2" charset="0"/>
              </a:rPr>
              <a:t>CalPERS</a:t>
            </a:r>
            <a:endParaRPr lang="en-US" sz="2000" b="0">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10" name="Content Placeholder 9">
            <a:extLst>
              <a:ext uri="{FF2B5EF4-FFF2-40B4-BE49-F238E27FC236}">
                <a16:creationId xmlns:a16="http://schemas.microsoft.com/office/drawing/2014/main" id="{F13DB946-D5DD-D747-A19F-97A75558DD2C}"/>
              </a:ext>
            </a:extLst>
          </p:cNvPr>
          <p:cNvGraphicFramePr>
            <a:graphicFrameLocks noGrp="1"/>
          </p:cNvGraphicFramePr>
          <p:nvPr>
            <p:ph sz="quarter" idx="4"/>
          </p:nvPr>
        </p:nvGraphicFramePr>
        <p:xfrm>
          <a:off x="6546365" y="3156388"/>
          <a:ext cx="4807435" cy="2148041"/>
        </p:xfrm>
        <a:graphic>
          <a:graphicData uri="http://schemas.openxmlformats.org/drawingml/2006/table">
            <a:tbl>
              <a:tblPr firstRow="1" bandRow="1">
                <a:tableStyleId>{6E25E649-3F16-4E02-A733-19D2CDBF48F0}</a:tableStyleId>
              </a:tblPr>
              <a:tblGrid>
                <a:gridCol w="2379036">
                  <a:extLst>
                    <a:ext uri="{9D8B030D-6E8A-4147-A177-3AD203B41FA5}">
                      <a16:colId xmlns:a16="http://schemas.microsoft.com/office/drawing/2014/main" val="898972654"/>
                    </a:ext>
                  </a:extLst>
                </a:gridCol>
                <a:gridCol w="2428399">
                  <a:extLst>
                    <a:ext uri="{9D8B030D-6E8A-4147-A177-3AD203B41FA5}">
                      <a16:colId xmlns:a16="http://schemas.microsoft.com/office/drawing/2014/main" val="2470774324"/>
                    </a:ext>
                  </a:extLst>
                </a:gridCol>
              </a:tblGrid>
              <a:tr h="685001">
                <a:tc>
                  <a:txBody>
                    <a:bodyPr/>
                    <a:lstStyle/>
                    <a:p>
                      <a:pPr algn="ctr"/>
                      <a:r>
                        <a:rPr lang="en-US">
                          <a:latin typeface="Helvetica Neue"/>
                          <a:ea typeface="Helvetica Neue" panose="02000503000000020004" pitchFamily="2" charset="0"/>
                          <a:cs typeface="Helvetica Neue" panose="02000503000000020004" pitchFamily="2" charset="0"/>
                        </a:rPr>
                        <a:t>Fiscal Year</a:t>
                      </a:r>
                    </a:p>
                  </a:txBody>
                  <a:tcPr anchor="ctr"/>
                </a:tc>
                <a:tc>
                  <a:txBody>
                    <a:bodyPr/>
                    <a:lstStyle/>
                    <a:p>
                      <a:pPr algn="ctr"/>
                      <a:r>
                        <a:rPr lang="en-US">
                          <a:solidFill>
                            <a:schemeClr val="bg1"/>
                          </a:solidFill>
                          <a:latin typeface="Helvetica Neue"/>
                          <a:ea typeface="Helvetica Neue" panose="02000503000000020004" pitchFamily="2" charset="0"/>
                          <a:cs typeface="Helvetica Neue" panose="02000503000000020004" pitchFamily="2" charset="0"/>
                        </a:rPr>
                        <a:t>Contribution Rate</a:t>
                      </a:r>
                    </a:p>
                  </a:txBody>
                  <a:tcPr anchor="ctr"/>
                </a:tc>
                <a:extLst>
                  <a:ext uri="{0D108BD9-81ED-4DB2-BD59-A6C34878D82A}">
                    <a16:rowId xmlns:a16="http://schemas.microsoft.com/office/drawing/2014/main" val="3628516635"/>
                  </a:ext>
                </a:extLst>
              </a:tr>
              <a:tr h="362315">
                <a:tc>
                  <a:txBody>
                    <a:bodyPr/>
                    <a:lstStyle/>
                    <a:p>
                      <a:pPr algn="ctr"/>
                      <a:r>
                        <a:rPr lang="en-US" b="0">
                          <a:latin typeface="Helvetica Neue"/>
                          <a:ea typeface="Helvetica Neue" panose="02000503000000020004" pitchFamily="2" charset="0"/>
                          <a:cs typeface="Helvetica Neue" panose="02000503000000020004" pitchFamily="2" charset="0"/>
                        </a:rPr>
                        <a:t>2021-22</a:t>
                      </a:r>
                    </a:p>
                  </a:txBody>
                  <a:tcPr/>
                </a:tc>
                <a:tc>
                  <a:txBody>
                    <a:bodyPr/>
                    <a:lstStyle/>
                    <a:p>
                      <a:pPr algn="ctr"/>
                      <a:r>
                        <a:rPr lang="en-US" b="0">
                          <a:solidFill>
                            <a:schemeClr val="tx1"/>
                          </a:solidFill>
                          <a:latin typeface="Helvetica Neue"/>
                          <a:ea typeface="Helvetica Neue" panose="02000503000000020004" pitchFamily="2" charset="0"/>
                          <a:cs typeface="Helvetica Neue" panose="02000503000000020004" pitchFamily="2" charset="0"/>
                        </a:rPr>
                        <a:t>22.91%</a:t>
                      </a:r>
                    </a:p>
                  </a:txBody>
                  <a:tcPr/>
                </a:tc>
                <a:extLst>
                  <a:ext uri="{0D108BD9-81ED-4DB2-BD59-A6C34878D82A}">
                    <a16:rowId xmlns:a16="http://schemas.microsoft.com/office/drawing/2014/main" val="2228485172"/>
                  </a:ext>
                </a:extLst>
              </a:tr>
              <a:tr h="362315">
                <a:tc>
                  <a:txBody>
                    <a:bodyPr/>
                    <a:lstStyle/>
                    <a:p>
                      <a:pPr algn="ctr"/>
                      <a:r>
                        <a:rPr lang="en-US" b="0">
                          <a:latin typeface="Helvetica Neue"/>
                          <a:ea typeface="Helvetica Neue" panose="02000503000000020004" pitchFamily="2" charset="0"/>
                          <a:cs typeface="Helvetica Neue" panose="02000503000000020004" pitchFamily="2" charset="0"/>
                        </a:rPr>
                        <a:t>2022-23</a:t>
                      </a:r>
                    </a:p>
                  </a:txBody>
                  <a:tcPr/>
                </a:tc>
                <a:tc>
                  <a:txBody>
                    <a:bodyPr/>
                    <a:lstStyle/>
                    <a:p>
                      <a:pPr algn="ctr"/>
                      <a:r>
                        <a:rPr lang="en-US" b="0">
                          <a:solidFill>
                            <a:schemeClr val="tx1"/>
                          </a:solidFill>
                          <a:latin typeface="Helvetica Neue"/>
                          <a:ea typeface="Helvetica Neue" panose="02000503000000020004" pitchFamily="2" charset="0"/>
                          <a:cs typeface="Helvetica Neue" panose="02000503000000020004" pitchFamily="2" charset="0"/>
                        </a:rPr>
                        <a:t>25.37%</a:t>
                      </a:r>
                      <a:endParaRPr lang="en-US" b="0">
                        <a:solidFill>
                          <a:srgbClr val="FF0000"/>
                        </a:solidFill>
                        <a:latin typeface="Helvetica Neue"/>
                        <a:ea typeface="Helvetica Neue" panose="02000503000000020004" pitchFamily="2" charset="0"/>
                        <a:cs typeface="Helvetica Neue" panose="02000503000000020004" pitchFamily="2" charset="0"/>
                      </a:endParaRPr>
                    </a:p>
                  </a:txBody>
                  <a:tcPr/>
                </a:tc>
                <a:extLst>
                  <a:ext uri="{0D108BD9-81ED-4DB2-BD59-A6C34878D82A}">
                    <a16:rowId xmlns:a16="http://schemas.microsoft.com/office/drawing/2014/main" val="1130283925"/>
                  </a:ext>
                </a:extLst>
              </a:tr>
              <a:tr h="362315">
                <a:tc>
                  <a:txBody>
                    <a:bodyPr/>
                    <a:lstStyle/>
                    <a:p>
                      <a:pPr algn="ctr"/>
                      <a:r>
                        <a:rPr lang="en-US" b="0">
                          <a:latin typeface="Helvetica Neue"/>
                          <a:ea typeface="Helvetica Neue" panose="02000503000000020004" pitchFamily="2" charset="0"/>
                          <a:cs typeface="Helvetica Neue" panose="02000503000000020004" pitchFamily="2" charset="0"/>
                        </a:rPr>
                        <a:t>2023-24</a:t>
                      </a:r>
                    </a:p>
                  </a:txBody>
                  <a:tcPr/>
                </a:tc>
                <a:tc>
                  <a:txBody>
                    <a:bodyPr/>
                    <a:lstStyle/>
                    <a:p>
                      <a:pPr algn="ctr"/>
                      <a:r>
                        <a:rPr lang="en-US" b="0">
                          <a:latin typeface="Helvetica Neue"/>
                          <a:ea typeface="Helvetica Neue" panose="02000503000000020004" pitchFamily="2" charset="0"/>
                          <a:cs typeface="Helvetica Neue" panose="02000503000000020004" pitchFamily="2" charset="0"/>
                        </a:rPr>
                        <a:t>27.0%*</a:t>
                      </a:r>
                    </a:p>
                  </a:txBody>
                  <a:tcPr/>
                </a:tc>
                <a:extLst>
                  <a:ext uri="{0D108BD9-81ED-4DB2-BD59-A6C34878D82A}">
                    <a16:rowId xmlns:a16="http://schemas.microsoft.com/office/drawing/2014/main" val="3566251333"/>
                  </a:ext>
                </a:extLst>
              </a:tr>
              <a:tr h="362315">
                <a:tc>
                  <a:txBody>
                    <a:bodyPr/>
                    <a:lstStyle/>
                    <a:p>
                      <a:pPr algn="ctr"/>
                      <a:r>
                        <a:rPr lang="en-US">
                          <a:latin typeface="Helvetica Neue"/>
                          <a:ea typeface="Helvetica Neue" panose="02000503000000020004" pitchFamily="2" charset="0"/>
                          <a:cs typeface="Helvetica Neue" panose="02000503000000020004" pitchFamily="2" charset="0"/>
                        </a:rPr>
                        <a:t>2024-25</a:t>
                      </a:r>
                    </a:p>
                  </a:txBody>
                  <a:tcPr/>
                </a:tc>
                <a:tc>
                  <a:txBody>
                    <a:bodyPr/>
                    <a:lstStyle/>
                    <a:p>
                      <a:pPr algn="ctr"/>
                      <a:r>
                        <a:rPr lang="en-US">
                          <a:latin typeface="Helvetica Neue"/>
                          <a:ea typeface="Helvetica Neue" panose="02000503000000020004" pitchFamily="2" charset="0"/>
                          <a:cs typeface="Helvetica Neue" panose="02000503000000020004" pitchFamily="2" charset="0"/>
                        </a:rPr>
                        <a:t>28.1%*</a:t>
                      </a:r>
                    </a:p>
                  </a:txBody>
                  <a:tcPr/>
                </a:tc>
                <a:extLst>
                  <a:ext uri="{0D108BD9-81ED-4DB2-BD59-A6C34878D82A}">
                    <a16:rowId xmlns:a16="http://schemas.microsoft.com/office/drawing/2014/main" val="2167408836"/>
                  </a:ext>
                </a:extLst>
              </a:tr>
            </a:tbl>
          </a:graphicData>
        </a:graphic>
      </p:graphicFrame>
      <p:sp>
        <p:nvSpPr>
          <p:cNvPr id="4" name="Slide Number Placeholder 3">
            <a:extLst>
              <a:ext uri="{FF2B5EF4-FFF2-40B4-BE49-F238E27FC236}">
                <a16:creationId xmlns:a16="http://schemas.microsoft.com/office/drawing/2014/main" id="{6F5BC197-44F2-8644-AA62-079C3F56BAB8}"/>
              </a:ext>
            </a:extLst>
          </p:cNvPr>
          <p:cNvSpPr>
            <a:spLocks noGrp="1"/>
          </p:cNvSpPr>
          <p:nvPr>
            <p:ph type="sldNum" sz="quarter" idx="12"/>
          </p:nvPr>
        </p:nvSpPr>
        <p:spPr/>
        <p:txBody>
          <a:bodyPr/>
          <a:lstStyle/>
          <a:p>
            <a:fld id="{BA34CEE9-6D4D-8C46-8E4A-2207267A63D2}" type="slidenum">
              <a:rPr lang="en-US" smtClean="0"/>
              <a:t>29</a:t>
            </a:fld>
            <a:endParaRPr lang="en-US"/>
          </a:p>
        </p:txBody>
      </p:sp>
      <p:sp>
        <p:nvSpPr>
          <p:cNvPr id="3" name="TextBox 2">
            <a:extLst>
              <a:ext uri="{FF2B5EF4-FFF2-40B4-BE49-F238E27FC236}">
                <a16:creationId xmlns:a16="http://schemas.microsoft.com/office/drawing/2014/main" id="{5F10A2BC-36CF-B04D-B1E9-6DD25B43B516}"/>
              </a:ext>
            </a:extLst>
          </p:cNvPr>
          <p:cNvSpPr txBox="1"/>
          <p:nvPr/>
        </p:nvSpPr>
        <p:spPr>
          <a:xfrm>
            <a:off x="560832" y="5892581"/>
            <a:ext cx="11484864" cy="461665"/>
          </a:xfrm>
          <a:prstGeom prst="rect">
            <a:avLst/>
          </a:prstGeom>
          <a:noFill/>
        </p:spPr>
        <p:txBody>
          <a:bodyPr wrap="square" rtlCol="0">
            <a:spAutoFi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 Latest projected rates based on most recent projections</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 CalSTRS Board now allowed to adjust employer contribution rate up or down by up to 1% each year, but no higher than 20.25% and no lower than 8.25%</a:t>
            </a:r>
          </a:p>
        </p:txBody>
      </p:sp>
      <p:sp>
        <p:nvSpPr>
          <p:cNvPr id="6" name="TextBox 5">
            <a:extLst>
              <a:ext uri="{FF2B5EF4-FFF2-40B4-BE49-F238E27FC236}">
                <a16:creationId xmlns:a16="http://schemas.microsoft.com/office/drawing/2014/main" id="{14836C11-736B-3B49-B365-C6E1E463BB6C}"/>
              </a:ext>
            </a:extLst>
          </p:cNvPr>
          <p:cNvSpPr txBox="1"/>
          <p:nvPr/>
        </p:nvSpPr>
        <p:spPr>
          <a:xfrm>
            <a:off x="793228" y="1900002"/>
            <a:ext cx="10515600" cy="400110"/>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Helvetica Neue" panose="02000503000000020004" pitchFamily="2" charset="0"/>
                <a:ea typeface="Helvetica Neue" panose="02000503000000020004" pitchFamily="2" charset="0"/>
                <a:cs typeface="Helvetica Neue" panose="02000503000000020004" pitchFamily="2" charset="0"/>
              </a:rPr>
              <a:t>Governor’s budget does not include any relief for school employers in 2023-24</a:t>
            </a:r>
          </a:p>
        </p:txBody>
      </p:sp>
    </p:spTree>
    <p:extLst>
      <p:ext uri="{BB962C8B-B14F-4D97-AF65-F5344CB8AC3E}">
        <p14:creationId xmlns:p14="http://schemas.microsoft.com/office/powerpoint/2010/main" val="66560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8164"/>
            <a:ext cx="10972800" cy="811370"/>
          </a:xfrm>
        </p:spPr>
        <p:txBody>
          <a:bodyPr>
            <a:normAutofit/>
          </a:bodyPr>
          <a:lstStyle/>
          <a:p>
            <a:pPr algn="ctr"/>
            <a:r>
              <a:rPr lang="en-US" sz="4200">
                <a:latin typeface="Helvetica Neue" panose="02000503000000020004" pitchFamily="2" charset="0"/>
                <a:ea typeface="Helvetica Neue" panose="02000503000000020004" pitchFamily="2" charset="0"/>
                <a:cs typeface="Helvetica Neue" panose="02000503000000020004" pitchFamily="2" charset="0"/>
              </a:rPr>
              <a:t>Initial Thoughts</a:t>
            </a:r>
          </a:p>
        </p:txBody>
      </p:sp>
      <p:sp>
        <p:nvSpPr>
          <p:cNvPr id="3" name="Content Placeholder 2"/>
          <p:cNvSpPr>
            <a:spLocks noGrp="1"/>
          </p:cNvSpPr>
          <p:nvPr>
            <p:ph idx="1"/>
          </p:nvPr>
        </p:nvSpPr>
        <p:spPr>
          <a:xfrm>
            <a:off x="424873" y="1796590"/>
            <a:ext cx="11342254" cy="5128466"/>
          </a:xfrm>
        </p:spPr>
        <p:txBody>
          <a:bodyPr vert="horz" lIns="91440" tIns="45720" rIns="91440" bIns="45720" rtlCol="0" anchor="t">
            <a:noAutofit/>
          </a:bodyPr>
          <a:lstStyle/>
          <a:p>
            <a:pPr>
              <a:lnSpc>
                <a:spcPct val="100000"/>
              </a:lnSpc>
            </a:pPr>
            <a:r>
              <a:rPr lang="en-US" sz="2100" dirty="0">
                <a:latin typeface="Helvetica Neue"/>
                <a:ea typeface="Helvetica Neue" panose="02000503000000020004" pitchFamily="2" charset="0"/>
                <a:cs typeface="Helvetica Neue" panose="02000503000000020004" pitchFamily="2" charset="0"/>
              </a:rPr>
              <a:t>Governor Newsom dealing with his first budget deficit – unlike Jerry Brown, who used fiscal risks to lower expectations and spending, Newsom needs to deliver on recent initiatives</a:t>
            </a:r>
          </a:p>
          <a:p>
            <a:pPr>
              <a:lnSpc>
                <a:spcPct val="100000"/>
              </a:lnSpc>
            </a:pPr>
            <a:r>
              <a:rPr lang="en-US" sz="2100" dirty="0">
                <a:latin typeface="Helvetica Neue"/>
                <a:ea typeface="Helvetica Neue" panose="02000503000000020004" pitchFamily="2" charset="0"/>
                <a:cs typeface="Helvetica Neue" panose="02000503000000020004" pitchFamily="2" charset="0"/>
              </a:rPr>
              <a:t>Governor proposes to address the shortfall without dipping into budget reserves</a:t>
            </a:r>
          </a:p>
          <a:p>
            <a:pPr>
              <a:lnSpc>
                <a:spcPct val="100000"/>
              </a:lnSpc>
            </a:pPr>
            <a:r>
              <a:rPr lang="en-US" sz="2100" dirty="0">
                <a:latin typeface="Helvetica Neue"/>
                <a:ea typeface="Helvetica Neue" panose="02000503000000020004" pitchFamily="2" charset="0"/>
                <a:cs typeface="Helvetica Neue" panose="02000503000000020004" pitchFamily="2" charset="0"/>
              </a:rPr>
              <a:t>Most of the pain is outside of Proposition 98, for now … a lot could change, in either direction, before a final budget (June)</a:t>
            </a:r>
          </a:p>
          <a:p>
            <a:pPr>
              <a:lnSpc>
                <a:spcPct val="100000"/>
              </a:lnSpc>
            </a:pPr>
            <a:r>
              <a:rPr lang="en-US" sz="2100" dirty="0">
                <a:latin typeface="Helvetica Neue"/>
                <a:ea typeface="Helvetica Neue" panose="02000503000000020004" pitchFamily="2" charset="0"/>
                <a:cs typeface="Helvetica Neue" panose="02000503000000020004" pitchFamily="2" charset="0"/>
              </a:rPr>
              <a:t>For K-12, biggest takeaway is an 8.13% COLA to LCFF and other programs</a:t>
            </a:r>
          </a:p>
          <a:p>
            <a:pPr>
              <a:lnSpc>
                <a:spcPct val="100000"/>
              </a:lnSpc>
            </a:pPr>
            <a:r>
              <a:rPr lang="en-US" sz="2100" dirty="0">
                <a:latin typeface="Helvetica Neue"/>
                <a:ea typeface="Helvetica Neue" panose="02000503000000020004" pitchFamily="2" charset="0"/>
                <a:cs typeface="Helvetica Neue" panose="02000503000000020004" pitchFamily="2" charset="0"/>
              </a:rPr>
              <a:t>Stays the course on rollout and implementation of ongoing programs – TK, ELO-P, Universal Meals, etc.</a:t>
            </a:r>
          </a:p>
          <a:p>
            <a:pPr>
              <a:lnSpc>
                <a:spcPct val="100000"/>
              </a:lnSpc>
            </a:pPr>
            <a:r>
              <a:rPr lang="en-US" sz="2100" dirty="0">
                <a:latin typeface="Helvetica Neue"/>
                <a:ea typeface="Helvetica Neue" panose="02000503000000020004" pitchFamily="2" charset="0"/>
                <a:cs typeface="Helvetica Neue" panose="02000503000000020004" pitchFamily="2" charset="0"/>
              </a:rPr>
              <a:t>Cut to Arts/Music/IM Discretionary Block Grant would eliminate a large portion of the funding available for rising STRS/PERS costs and other costs not addressed within LCFF</a:t>
            </a:r>
          </a:p>
          <a:p>
            <a:pPr>
              <a:lnSpc>
                <a:spcPct val="100000"/>
              </a:lnSpc>
            </a:pPr>
            <a:r>
              <a:rPr lang="en-US" sz="2100" dirty="0">
                <a:latin typeface="Helvetica Neue"/>
                <a:ea typeface="Helvetica Neue" panose="02000503000000020004" pitchFamily="2" charset="0"/>
                <a:cs typeface="Helvetica Neue" panose="02000503000000020004" pitchFamily="2" charset="0"/>
              </a:rPr>
              <a:t>First time in many years districts won’t have new one-time funds to cushion local budgets</a:t>
            </a: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3</a:t>
            </a:fld>
            <a:endParaRPr lang="en-US">
              <a:solidFill>
                <a:schemeClr val="bg1"/>
              </a:solidFill>
            </a:endParaRPr>
          </a:p>
        </p:txBody>
      </p:sp>
    </p:spTree>
    <p:extLst>
      <p:ext uri="{BB962C8B-B14F-4D97-AF65-F5344CB8AC3E}">
        <p14:creationId xmlns:p14="http://schemas.microsoft.com/office/powerpoint/2010/main" val="3689339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6953"/>
            <a:ext cx="10972800" cy="641319"/>
          </a:xfrm>
        </p:spPr>
        <p:txBody>
          <a:bodyPr>
            <a:normAutofit fontScale="90000"/>
          </a:bodyPr>
          <a:lstStyle/>
          <a:p>
            <a:pPr algn="ctr"/>
            <a:r>
              <a:rPr lang="en-US" sz="4000">
                <a:latin typeface="Helvetica Neue" panose="02000503000000020004" pitchFamily="2" charset="0"/>
                <a:ea typeface="Helvetica Neue" panose="02000503000000020004" pitchFamily="2" charset="0"/>
                <a:cs typeface="Helvetica Neue" panose="02000503000000020004" pitchFamily="2" charset="0"/>
              </a:rPr>
              <a:t>School Facilities  </a:t>
            </a:r>
          </a:p>
        </p:txBody>
      </p:sp>
      <p:sp>
        <p:nvSpPr>
          <p:cNvPr id="3" name="Content Placeholder 2"/>
          <p:cNvSpPr>
            <a:spLocks noGrp="1"/>
          </p:cNvSpPr>
          <p:nvPr>
            <p:ph idx="1"/>
          </p:nvPr>
        </p:nvSpPr>
        <p:spPr>
          <a:xfrm>
            <a:off x="490280" y="1827310"/>
            <a:ext cx="11211440" cy="4459190"/>
          </a:xfrm>
        </p:spPr>
        <p:txBody>
          <a:bodyPr vert="horz" lIns="91440" tIns="45720" rIns="91440" bIns="45720" rtlCol="0" anchor="t">
            <a:noAutofit/>
          </a:bodyPr>
          <a:lstStyle/>
          <a:p>
            <a:pPr>
              <a:lnSpc>
                <a:spcPct val="100000"/>
              </a:lnSpc>
              <a:spcBef>
                <a:spcPts val="100"/>
              </a:spcBef>
            </a:pPr>
            <a:r>
              <a:rPr lang="en-US" sz="2800" dirty="0">
                <a:latin typeface="Helvetica Neue" panose="02000503000000020004" pitchFamily="2" charset="0"/>
                <a:ea typeface="Helvetica Neue" panose="02000503000000020004" pitchFamily="2" charset="0"/>
                <a:cs typeface="Helvetica Neue" panose="02000503000000020004" pitchFamily="2" charset="0"/>
              </a:rPr>
              <a:t>Governor proposes additional $2 billion one-time GF ($100 million less than intent language in 2022 Budget Act) for the State School Facilities Program (SFP) in 2023-24</a:t>
            </a:r>
            <a:endParaRPr lang="en-US" sz="2800" dirty="0"/>
          </a:p>
          <a:p>
            <a:pPr>
              <a:lnSpc>
                <a:spcPct val="100000"/>
              </a:lnSpc>
              <a:spcBef>
                <a:spcPts val="100"/>
              </a:spcBef>
            </a:pPr>
            <a:r>
              <a:rPr lang="en-US" sz="2800" dirty="0">
                <a:latin typeface="Helvetica Neue" panose="02000503000000020004" pitchFamily="2" charset="0"/>
                <a:ea typeface="Helvetica Neue" panose="02000503000000020004" pitchFamily="2" charset="0"/>
                <a:cs typeface="Helvetica Neue" panose="02000503000000020004" pitchFamily="2" charset="0"/>
              </a:rPr>
              <a:t>No mention of the $875 million one-time GF in 2024-25  </a:t>
            </a:r>
          </a:p>
          <a:p>
            <a:pPr>
              <a:lnSpc>
                <a:spcPct val="100000"/>
              </a:lnSpc>
              <a:spcBef>
                <a:spcPts val="100"/>
              </a:spcBef>
            </a:pPr>
            <a:r>
              <a:rPr lang="en-US" sz="2800" dirty="0">
                <a:latin typeface="Helvetica Neue" panose="02000503000000020004" pitchFamily="2" charset="0"/>
                <a:ea typeface="Helvetica Neue" panose="02000503000000020004" pitchFamily="2" charset="0"/>
                <a:cs typeface="Helvetica Neue" panose="02000503000000020004" pitchFamily="2" charset="0"/>
              </a:rPr>
              <a:t>$30 million one-time Prop 98 for the Charter School Facilities Grant Program (commonly referred to as SB 740 program) </a:t>
            </a:r>
          </a:p>
          <a:p>
            <a:pPr lvl="1">
              <a:lnSpc>
                <a:spcPct val="100000"/>
              </a:lnSpc>
              <a:spcBef>
                <a:spcPts val="100"/>
              </a:spcBef>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Planned investment agreed to in the 2022-23 budget deal</a:t>
            </a:r>
          </a:p>
          <a:p>
            <a:pPr indent="-457200">
              <a:lnSpc>
                <a:spcPct val="100000"/>
              </a:lnSpc>
              <a:spcBef>
                <a:spcPts val="100"/>
              </a:spcBef>
            </a:pPr>
            <a:r>
              <a:rPr lang="en-US" sz="2800" dirty="0">
                <a:latin typeface="Helvetica Neue"/>
                <a:ea typeface="Helvetica Neue" panose="02000503000000020004" pitchFamily="2" charset="0"/>
                <a:cs typeface="Helvetica Neue" panose="02000503000000020004" pitchFamily="2" charset="0"/>
              </a:rPr>
              <a:t>School Bond Bills</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pPr lvl="1">
              <a:lnSpc>
                <a:spcPct val="100000"/>
              </a:lnSpc>
              <a:spcBef>
                <a:spcPts val="100"/>
              </a:spcBef>
              <a:buFont typeface="Arial" panose="020B0604020202020204" pitchFamily="34" charset="0"/>
              <a:buChar char="•"/>
            </a:pPr>
            <a:r>
              <a:rPr lang="en-US" sz="2400" dirty="0">
                <a:latin typeface="Helvetica Neue"/>
                <a:ea typeface="Helvetica Neue" panose="02000503000000020004" pitchFamily="2" charset="0"/>
                <a:cs typeface="Helvetica Neue" panose="02000503000000020004" pitchFamily="2" charset="0"/>
              </a:rPr>
              <a:t>SB 28 (Glazer)</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lvl="1">
              <a:lnSpc>
                <a:spcPct val="100000"/>
              </a:lnSpc>
              <a:spcBef>
                <a:spcPts val="100"/>
              </a:spcBef>
              <a:buFont typeface="Arial" panose="020B0604020202020204" pitchFamily="34" charset="0"/>
              <a:buChar char="•"/>
            </a:pPr>
            <a:r>
              <a:rPr lang="en-US" sz="2400" dirty="0">
                <a:latin typeface="Helvetica Neue"/>
                <a:ea typeface="Helvetica Neue" panose="02000503000000020004" pitchFamily="2" charset="0"/>
                <a:cs typeface="Helvetica Neue" panose="02000503000000020004" pitchFamily="2" charset="0"/>
              </a:rPr>
              <a:t>AB 247 </a:t>
            </a:r>
            <a:r>
              <a:rPr lang="en-US" sz="2400">
                <a:latin typeface="Helvetica Neue"/>
                <a:ea typeface="Helvetica Neue" panose="02000503000000020004" pitchFamily="2" charset="0"/>
                <a:cs typeface="Helvetica Neue" panose="02000503000000020004" pitchFamily="2" charset="0"/>
              </a:rPr>
              <a:t>(Muratsuchi)</a:t>
            </a:r>
            <a:endParaRPr lang="en-US" sz="2400" dirty="0">
              <a:latin typeface="Helvetica Neue"/>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753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4733" y="1754155"/>
            <a:ext cx="11542715" cy="5197237"/>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228600" indent="-228600">
              <a:spcBef>
                <a:spcPts val="0"/>
              </a:spcBef>
              <a:spcAft>
                <a:spcPts val="600"/>
              </a:spcAft>
              <a:buFont typeface="Arial" panose="020B0604020202020204" pitchFamily="34" charset="0"/>
              <a:buChar char="•"/>
            </a:pPr>
            <a:r>
              <a:rPr lang="en-US" sz="3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Current Landscape</a:t>
            </a:r>
          </a:p>
          <a:p>
            <a:pPr marL="688975" lvl="2" indent="-230188">
              <a:spcAft>
                <a:spcPts val="600"/>
              </a:spcAft>
              <a:buFont typeface="Arial" panose="020B0604020202020204" pitchFamily="34" charset="0"/>
              <a:buChar char="•"/>
            </a:pPr>
            <a:r>
              <a:rPr lang="en-US" sz="2600" dirty="0">
                <a:latin typeface="Helvetica Neue" panose="02000503000000020004" pitchFamily="2" charset="0"/>
                <a:ea typeface="Helvetica Neue" panose="02000503000000020004" pitchFamily="2" charset="0"/>
                <a:cs typeface="Helvetica Neue" panose="02000503000000020004" pitchFamily="2" charset="0"/>
              </a:rPr>
              <a:t>Construction Challenges: </a:t>
            </a:r>
            <a:r>
              <a:rPr lang="en-US" sz="2000" dirty="0">
                <a:latin typeface="Helvetica Neue" panose="02000503000000020004" pitchFamily="2" charset="0"/>
                <a:ea typeface="Helvetica Neue" panose="02000503000000020004" pitchFamily="2" charset="0"/>
                <a:cs typeface="Helvetica Neue" panose="02000503000000020004" pitchFamily="2" charset="0"/>
              </a:rPr>
              <a:t>Cost Escalations, Supply Chain, Change Orders</a:t>
            </a:r>
          </a:p>
          <a:p>
            <a:pPr marL="688975" lvl="2" indent="-230188">
              <a:spcAft>
                <a:spcPts val="600"/>
              </a:spcAft>
              <a:buFont typeface="Arial" panose="020B0604020202020204" pitchFamily="34" charset="0"/>
              <a:buChar char="•"/>
            </a:pPr>
            <a:r>
              <a:rPr lang="en-US" sz="2600" dirty="0">
                <a:latin typeface="Helvetica Neue" panose="02000503000000020004" pitchFamily="2" charset="0"/>
                <a:ea typeface="Helvetica Neue" panose="02000503000000020004" pitchFamily="2" charset="0"/>
                <a:cs typeface="Helvetica Neue" panose="02000503000000020004" pitchFamily="2" charset="0"/>
              </a:rPr>
              <a:t>Utility Pressures</a:t>
            </a:r>
            <a:r>
              <a:rPr lang="en-US" sz="26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Rate Increases, Outages</a:t>
            </a:r>
          </a:p>
          <a:p>
            <a:pPr marL="1147763" lvl="3" indent="-228600">
              <a:spcAft>
                <a:spcPts val="600"/>
              </a:spcAft>
              <a:buFont typeface="Arial" panose="020B0604020202020204" pitchFamily="34" charset="0"/>
              <a:buChar char="•"/>
            </a:pPr>
            <a:r>
              <a:rPr 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2021 to 2022 - PG&amp;E up </a:t>
            </a:r>
            <a:r>
              <a:rPr lang="en-US"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17.6%</a:t>
            </a:r>
            <a:r>
              <a:rPr 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SCE up </a:t>
            </a:r>
            <a:r>
              <a:rPr lang="en-US"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14.1%</a:t>
            </a:r>
            <a:r>
              <a:rPr 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SDG&amp;E up </a:t>
            </a:r>
            <a:r>
              <a:rPr lang="en-US"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25.1%</a:t>
            </a:r>
            <a:endParaRPr lang="en-US"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1028700" lvl="1" indent="-571500">
              <a:spcAft>
                <a:spcPts val="600"/>
              </a:spcAft>
              <a:buFont typeface="Futura Lt BT" panose="020B0402020204020303" pitchFamily="34" charset="0"/>
              <a:buChar char="-"/>
            </a:pPr>
            <a:endParaRPr lang="en-US" sz="1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28600" indent="-228600">
              <a:spcBef>
                <a:spcPts val="0"/>
              </a:spcBef>
              <a:spcAft>
                <a:spcPts val="600"/>
              </a:spcAft>
              <a:buFont typeface="Arial" panose="020B0604020202020204" pitchFamily="34" charset="0"/>
              <a:buChar char="•"/>
            </a:pPr>
            <a:r>
              <a:rPr lang="en-US" sz="3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Trending Now</a:t>
            </a:r>
          </a:p>
          <a:p>
            <a:pPr marL="688975" lvl="2" indent="-230188">
              <a:spcAft>
                <a:spcPts val="600"/>
              </a:spcAft>
              <a:buFont typeface="Arial" panose="020B0604020202020204" pitchFamily="34" charset="0"/>
              <a:buChar char="•"/>
            </a:pPr>
            <a:r>
              <a:rPr lang="en-US" sz="2600" dirty="0">
                <a:latin typeface="Helvetica Neue" panose="02000503000000020004" pitchFamily="2" charset="0"/>
                <a:ea typeface="Helvetica Neue" panose="02000503000000020004" pitchFamily="2" charset="0"/>
                <a:cs typeface="Helvetica Neue" panose="02000503000000020004" pitchFamily="2" charset="0"/>
              </a:rPr>
              <a:t>NEM 3.0</a:t>
            </a:r>
            <a:r>
              <a:rPr lang="en-US" sz="26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April 14, 2023</a:t>
            </a:r>
            <a:endParaRPr lang="en-US" sz="2600" dirty="0">
              <a:latin typeface="Helvetica Neue" panose="02000503000000020004" pitchFamily="2" charset="0"/>
              <a:ea typeface="Helvetica Neue" panose="02000503000000020004" pitchFamily="2" charset="0"/>
              <a:cs typeface="Helvetica Neue" panose="02000503000000020004" pitchFamily="2" charset="0"/>
            </a:endParaRPr>
          </a:p>
          <a:p>
            <a:pPr marL="688975" lvl="2" indent="-230188">
              <a:spcAft>
                <a:spcPts val="600"/>
              </a:spcAft>
              <a:buFont typeface="Arial" panose="020B0604020202020204" pitchFamily="34" charset="0"/>
              <a:buChar char="•"/>
            </a:pPr>
            <a:r>
              <a:rPr lang="en-US" sz="26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ESSER Deadlines: </a:t>
            </a:r>
            <a:r>
              <a:rPr 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Sept 30, II – 2023, III – 2024, Modifications / Extensions</a:t>
            </a:r>
            <a:endPar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marL="688975" lvl="2" indent="-230188">
              <a:spcAft>
                <a:spcPts val="600"/>
              </a:spcAft>
              <a:buFont typeface="Arial" panose="020B0604020202020204" pitchFamily="34" charset="0"/>
              <a:buChar char="•"/>
            </a:pPr>
            <a:r>
              <a:rPr lang="en-US" sz="2600" dirty="0">
                <a:latin typeface="Helvetica Neue" panose="02000503000000020004" pitchFamily="2" charset="0"/>
                <a:ea typeface="Helvetica Neue" panose="02000503000000020004" pitchFamily="2" charset="0"/>
                <a:cs typeface="Helvetica Neue" panose="02000503000000020004" pitchFamily="2" charset="0"/>
              </a:rPr>
              <a:t>Title 24 / Electrification</a:t>
            </a:r>
          </a:p>
          <a:p>
            <a:pPr marL="688975" lvl="2" indent="-230188">
              <a:spcAft>
                <a:spcPts val="600"/>
              </a:spcAft>
              <a:buFont typeface="Arial" panose="020B0604020202020204" pitchFamily="34" charset="0"/>
              <a:buChar char="•"/>
            </a:pPr>
            <a:r>
              <a:rPr lang="en-US" sz="2600" dirty="0">
                <a:latin typeface="Helvetica Neue" panose="02000503000000020004" pitchFamily="2" charset="0"/>
                <a:ea typeface="Helvetica Neue" panose="02000503000000020004" pitchFamily="2" charset="0"/>
                <a:cs typeface="Helvetica Neue" panose="02000503000000020004" pitchFamily="2" charset="0"/>
              </a:rPr>
              <a:t>One-Time Funding into Long-Term Impact</a:t>
            </a:r>
          </a:p>
        </p:txBody>
      </p:sp>
      <p:sp>
        <p:nvSpPr>
          <p:cNvPr id="3" name="Title 1">
            <a:extLst>
              <a:ext uri="{FF2B5EF4-FFF2-40B4-BE49-F238E27FC236}">
                <a16:creationId xmlns:a16="http://schemas.microsoft.com/office/drawing/2014/main" id="{F6C54EC5-D00C-4EB3-9EEF-0E59119E6662}"/>
              </a:ext>
            </a:extLst>
          </p:cNvPr>
          <p:cNvSpPr txBox="1">
            <a:spLocks/>
          </p:cNvSpPr>
          <p:nvPr/>
        </p:nvSpPr>
        <p:spPr>
          <a:xfrm>
            <a:off x="335923" y="280930"/>
            <a:ext cx="10331318" cy="1645841"/>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spcBef>
                <a:spcPts val="0"/>
              </a:spcBef>
            </a:pPr>
            <a:endParaRPr lang="en-US" sz="4400">
              <a:solidFill>
                <a:srgbClr val="006197"/>
              </a:solidFill>
              <a:effectLst>
                <a:outerShdw blurRad="38100" dist="38100" dir="2700000" algn="tl">
                  <a:srgbClr val="000000">
                    <a:alpha val="43137"/>
                  </a:srgbClr>
                </a:outerShdw>
              </a:effectLst>
              <a:latin typeface="Akzidenz Grotesk BE LightEx" panose="02000504040000020003" pitchFamily="50" charset="0"/>
            </a:endParaRPr>
          </a:p>
        </p:txBody>
      </p:sp>
      <p:sp>
        <p:nvSpPr>
          <p:cNvPr id="5" name="Title 1">
            <a:extLst>
              <a:ext uri="{FF2B5EF4-FFF2-40B4-BE49-F238E27FC236}">
                <a16:creationId xmlns:a16="http://schemas.microsoft.com/office/drawing/2014/main" id="{2DE5E2C4-A2CB-4669-A960-2432649B211A}"/>
              </a:ext>
            </a:extLst>
          </p:cNvPr>
          <p:cNvSpPr txBox="1">
            <a:spLocks/>
          </p:cNvSpPr>
          <p:nvPr/>
        </p:nvSpPr>
        <p:spPr>
          <a:xfrm>
            <a:off x="1" y="859676"/>
            <a:ext cx="12192000" cy="600824"/>
          </a:xfrm>
          <a:prstGeom prst="rect">
            <a:avLst/>
          </a:prstGeom>
        </p:spPr>
        <p:txBody>
          <a:bodyPr lIns="91440" tIns="45720" rIns="91440" bIns="45720" anchor="t"/>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spcBef>
                <a:spcPts val="0"/>
              </a:spcBef>
            </a:pPr>
            <a:r>
              <a:rPr lang="en-US" sz="3600">
                <a:solidFill>
                  <a:srgbClr val="006197"/>
                </a:solidFill>
                <a:effectLst>
                  <a:outerShdw blurRad="38100" dist="38100" dir="2700000" algn="tl">
                    <a:srgbClr val="000000">
                      <a:alpha val="43137"/>
                    </a:srgbClr>
                  </a:outerShdw>
                </a:effectLst>
                <a:latin typeface="Helvetica Neue"/>
              </a:rPr>
              <a:t>ENERGY / INFRASTRUCTURE IN CA K-12 </a:t>
            </a:r>
          </a:p>
        </p:txBody>
      </p:sp>
    </p:spTree>
    <p:extLst>
      <p:ext uri="{BB962C8B-B14F-4D97-AF65-F5344CB8AC3E}">
        <p14:creationId xmlns:p14="http://schemas.microsoft.com/office/powerpoint/2010/main" val="908201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0082" y="1587072"/>
            <a:ext cx="11307417" cy="4953687"/>
          </a:xfrm>
          <a:prstGeom prst="rect">
            <a:avLst/>
          </a:prstGeom>
        </p:spPr>
        <p:txBody>
          <a:bodyPr lIns="91440" tIns="45720" rIns="91440" bIns="45720" anchor="t"/>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spcBef>
                <a:spcPts val="0"/>
              </a:spcBef>
              <a:spcAft>
                <a:spcPts val="600"/>
              </a:spcAft>
            </a:pPr>
            <a:r>
              <a:rPr lang="en-US" sz="2800" dirty="0">
                <a:solidFill>
                  <a:schemeClr val="tx1"/>
                </a:solidFill>
                <a:latin typeface="Helvetica Neue"/>
                <a:ea typeface="Helvetica Neue" panose="02000503000000020004" pitchFamily="2" charset="0"/>
                <a:cs typeface="Helvetica Neue" panose="02000503000000020004" pitchFamily="2" charset="0"/>
              </a:rPr>
              <a:t>Aging Infrastructure / Equity / Budget Relief</a:t>
            </a:r>
          </a:p>
          <a:p>
            <a:pPr marL="228600" indent="-228600">
              <a:spcBef>
                <a:spcPts val="0"/>
              </a:spcBef>
              <a:spcAft>
                <a:spcPts val="600"/>
              </a:spcAft>
              <a:buFont typeface="Arial" panose="020B0604020202020204" pitchFamily="34" charset="0"/>
              <a:buChar char="•"/>
            </a:pPr>
            <a:r>
              <a:rPr lang="en-US" sz="2400" dirty="0">
                <a:solidFill>
                  <a:schemeClr val="tx1"/>
                </a:solidFill>
                <a:latin typeface="Helvetica Neue"/>
                <a:ea typeface="Helvetica Neue" panose="02000503000000020004" pitchFamily="2" charset="0"/>
                <a:cs typeface="Helvetica Neue" panose="02000503000000020004" pitchFamily="2" charset="0"/>
              </a:rPr>
              <a:t>Federal</a:t>
            </a:r>
            <a:endPar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688975" lvl="1" indent="-231775">
              <a:spcAft>
                <a:spcPts val="600"/>
              </a:spcAft>
              <a:buFont typeface="Arial" panose="020B0604020202020204" pitchFamily="34" charset="0"/>
              <a:buChar char="•"/>
            </a:pPr>
            <a:r>
              <a:rPr lang="en-US" sz="2200" dirty="0">
                <a:latin typeface="Helvetica Neue"/>
                <a:ea typeface="Helvetica Neue" panose="02000503000000020004" pitchFamily="2" charset="0"/>
                <a:cs typeface="Helvetica Neue" panose="02000503000000020004" pitchFamily="2" charset="0"/>
              </a:rPr>
              <a:t>ESSER: HVAC / IAQ / Outdoor Learning Areas / Field Improvements / Sports LED Lighting</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pPr marL="688975" lvl="1" indent="-231775">
              <a:spcAft>
                <a:spcPts val="600"/>
              </a:spcAft>
              <a:buFont typeface="Arial" panose="020B0604020202020204" pitchFamily="34" charset="0"/>
              <a:buChar char="•"/>
            </a:pPr>
            <a:r>
              <a:rPr lang="en-US" sz="2200" dirty="0">
                <a:latin typeface="Helvetica Neue"/>
                <a:ea typeface="Helvetica Neue" panose="02000503000000020004" pitchFamily="2" charset="0"/>
                <a:cs typeface="Helvetica Neue" panose="02000503000000020004" pitchFamily="2" charset="0"/>
              </a:rPr>
              <a:t>BIL: $500M Nationally, Underprivileged, Show Hardship</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pPr marL="688975" lvl="1" indent="-231775">
              <a:spcAft>
                <a:spcPts val="600"/>
              </a:spcAft>
              <a:buFont typeface="Arial" panose="020B0604020202020204" pitchFamily="34" charset="0"/>
              <a:buChar char="•"/>
            </a:pPr>
            <a:r>
              <a:rPr lang="en-US" sz="2200" dirty="0">
                <a:latin typeface="Helvetica Neue"/>
                <a:ea typeface="Helvetica Neue" panose="02000503000000020004" pitchFamily="2" charset="0"/>
                <a:cs typeface="Helvetica Neue" panose="02000503000000020004" pitchFamily="2" charset="0"/>
              </a:rPr>
              <a:t>IRA: Direct-Pay Incentives for Districts (6-40%)</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pPr marL="571500" indent="-571500">
              <a:spcBef>
                <a:spcPts val="0"/>
              </a:spcBef>
              <a:spcAft>
                <a:spcPts val="600"/>
              </a:spcAft>
              <a:buFont typeface="Futura Lt BT" panose="020B0402020204020303" pitchFamily="34" charset="0"/>
              <a:buChar char="-"/>
            </a:pPr>
            <a:endParaRPr lang="en-US"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28600" indent="-228600">
              <a:spcBef>
                <a:spcPts val="0"/>
              </a:spcBef>
              <a:spcAft>
                <a:spcPts val="600"/>
              </a:spcAft>
              <a:buFont typeface="Arial" panose="020B0604020202020204" pitchFamily="34" charset="0"/>
              <a:buChar char="•"/>
            </a:pPr>
            <a:r>
              <a:rPr lang="en-US" sz="2400" dirty="0">
                <a:solidFill>
                  <a:schemeClr val="tx1"/>
                </a:solidFill>
                <a:latin typeface="Helvetica Neue"/>
                <a:ea typeface="Helvetica Neue" panose="02000503000000020004" pitchFamily="2" charset="0"/>
                <a:cs typeface="Helvetica Neue" panose="02000503000000020004" pitchFamily="2" charset="0"/>
              </a:rPr>
              <a:t>State</a:t>
            </a:r>
          </a:p>
          <a:p>
            <a:pPr marL="688975" lvl="2" indent="-230188">
              <a:spcAft>
                <a:spcPts val="600"/>
              </a:spcAft>
              <a:buFont typeface="Arial" panose="020B0604020202020204" pitchFamily="34" charset="0"/>
              <a:buChar char="•"/>
            </a:pPr>
            <a:r>
              <a:rPr lang="en-US" sz="2200" dirty="0">
                <a:latin typeface="Helvetica Neue"/>
                <a:ea typeface="Helvetica Neue" panose="02000503000000020004" pitchFamily="2" charset="0"/>
                <a:cs typeface="Helvetica Neue" panose="02000503000000020004" pitchFamily="2" charset="0"/>
              </a:rPr>
              <a:t>Agencies: CARB, CEC, CPUC, DWR, Regional Air Boards…</a:t>
            </a:r>
          </a:p>
          <a:p>
            <a:pPr marL="1028700" lvl="1" indent="-571500">
              <a:spcAft>
                <a:spcPts val="600"/>
              </a:spcAft>
              <a:buFont typeface="Futura Lt BT" panose="020B0402020204020303" pitchFamily="34" charset="0"/>
              <a:buChar char="-"/>
            </a:pPr>
            <a:endParaRPr lang="en-US" sz="3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571500" indent="-571500">
              <a:spcBef>
                <a:spcPts val="0"/>
              </a:spcBef>
              <a:spcAft>
                <a:spcPts val="600"/>
              </a:spcAft>
              <a:buFont typeface="Futura Lt BT" panose="020B0402020204020303" pitchFamily="34" charset="0"/>
              <a:buChar char="-"/>
            </a:pPr>
            <a:endParaRPr lang="en-US" sz="3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28600" indent="-228600">
              <a:spcBef>
                <a:spcPts val="0"/>
              </a:spcBef>
              <a:spcAft>
                <a:spcPts val="1200"/>
              </a:spcAft>
              <a:buFont typeface="Arial" panose="020B0604020202020204" pitchFamily="34" charset="0"/>
              <a:buChar char="•"/>
            </a:pPr>
            <a:r>
              <a:rPr lang="en-US" sz="2400" dirty="0">
                <a:solidFill>
                  <a:schemeClr val="tx1"/>
                </a:solidFill>
                <a:latin typeface="Helvetica Neue"/>
                <a:ea typeface="Helvetica Neue" panose="02000503000000020004" pitchFamily="2" charset="0"/>
                <a:cs typeface="Helvetica Neue" panose="02000503000000020004" pitchFamily="2" charset="0"/>
              </a:rPr>
              <a:t>Utilities / Private Sector / Energy-as-a-Service / District Capital / Bonds</a:t>
            </a:r>
          </a:p>
        </p:txBody>
      </p:sp>
      <p:sp>
        <p:nvSpPr>
          <p:cNvPr id="3" name="Title 1">
            <a:extLst>
              <a:ext uri="{FF2B5EF4-FFF2-40B4-BE49-F238E27FC236}">
                <a16:creationId xmlns:a16="http://schemas.microsoft.com/office/drawing/2014/main" id="{47652866-F65E-473F-83CE-C7B5894A1497}"/>
              </a:ext>
            </a:extLst>
          </p:cNvPr>
          <p:cNvSpPr txBox="1">
            <a:spLocks/>
          </p:cNvSpPr>
          <p:nvPr/>
        </p:nvSpPr>
        <p:spPr>
          <a:xfrm>
            <a:off x="-36830" y="913607"/>
            <a:ext cx="12228829" cy="626261"/>
          </a:xfrm>
          <a:prstGeom prst="rect">
            <a:avLst/>
          </a:prstGeom>
        </p:spPr>
        <p:txBody>
          <a:bodyPr lIns="91440" tIns="45720" rIns="91440" bIns="45720" anchor="t"/>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spcBef>
                <a:spcPts val="0"/>
              </a:spcBef>
            </a:pPr>
            <a:r>
              <a:rPr lang="en-US" sz="3600">
                <a:solidFill>
                  <a:srgbClr val="006197"/>
                </a:solidFill>
                <a:effectLst>
                  <a:outerShdw blurRad="38100" dist="38100" dir="2700000" algn="tl">
                    <a:srgbClr val="000000">
                      <a:alpha val="43137"/>
                    </a:srgbClr>
                  </a:outerShdw>
                </a:effectLst>
                <a:latin typeface="Helvetica Neue"/>
              </a:rPr>
              <a:t>ENERGY FUNDING TRENDS IN K-12</a:t>
            </a:r>
          </a:p>
        </p:txBody>
      </p:sp>
      <p:pic>
        <p:nvPicPr>
          <p:cNvPr id="2" name="Picture 1"/>
          <p:cNvPicPr>
            <a:picLocks noChangeAspect="1"/>
          </p:cNvPicPr>
          <p:nvPr/>
        </p:nvPicPr>
        <p:blipFill>
          <a:blip r:embed="rId3"/>
          <a:stretch>
            <a:fillRect/>
          </a:stretch>
        </p:blipFill>
        <p:spPr>
          <a:xfrm>
            <a:off x="8534400" y="3304124"/>
            <a:ext cx="3336402" cy="1513838"/>
          </a:xfrm>
          <a:prstGeom prst="rect">
            <a:avLst/>
          </a:prstGeom>
        </p:spPr>
      </p:pic>
    </p:spTree>
    <p:extLst>
      <p:ext uri="{BB962C8B-B14F-4D97-AF65-F5344CB8AC3E}">
        <p14:creationId xmlns:p14="http://schemas.microsoft.com/office/powerpoint/2010/main" val="904482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4614"/>
            <a:ext cx="10972800" cy="778770"/>
          </a:xfrm>
        </p:spPr>
        <p:txBody>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What’s Next</a:t>
            </a:r>
          </a:p>
        </p:txBody>
      </p:sp>
      <p:sp>
        <p:nvSpPr>
          <p:cNvPr id="3" name="Content Placeholder 2"/>
          <p:cNvSpPr>
            <a:spLocks noGrp="1"/>
          </p:cNvSpPr>
          <p:nvPr>
            <p:ph idx="1"/>
          </p:nvPr>
        </p:nvSpPr>
        <p:spPr>
          <a:xfrm>
            <a:off x="609600" y="2037821"/>
            <a:ext cx="10972800" cy="4314484"/>
          </a:xfrm>
        </p:spPr>
        <p:txBody>
          <a:bodyPr>
            <a:normAutofit/>
          </a:bodyPr>
          <a:lstStyle/>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Budget committee hearings</a:t>
            </a:r>
          </a:p>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Action on proposed cut to Arts/Music Block Grant?</a:t>
            </a:r>
          </a:p>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Delayed tax filings will impact data for May Revision</a:t>
            </a:r>
          </a:p>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May Revision on or before May 15</a:t>
            </a:r>
          </a:p>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May Revision workshop</a:t>
            </a:r>
          </a:p>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Final budget deal by June 30</a:t>
            </a:r>
          </a:p>
          <a:p>
            <a:pPr>
              <a:lnSpc>
                <a:spcPct val="100000"/>
              </a:lnSpc>
            </a:pPr>
            <a:r>
              <a:rPr lang="en-US" dirty="0">
                <a:latin typeface="Helvetica Neue" panose="02000503000000020004" pitchFamily="2" charset="0"/>
                <a:ea typeface="Helvetica Neue" panose="02000503000000020004" pitchFamily="2" charset="0"/>
                <a:cs typeface="Helvetica Neue" panose="02000503000000020004" pitchFamily="2" charset="0"/>
              </a:rPr>
              <a:t>Budget Act workshops in late June/early July</a:t>
            </a:r>
          </a:p>
          <a:p>
            <a:pPr>
              <a:lnSpc>
                <a:spcPct val="100000"/>
              </a:lnSpc>
            </a:pPr>
            <a:endParaRPr lang="en-US" dirty="0"/>
          </a:p>
        </p:txBody>
      </p:sp>
      <p:sp>
        <p:nvSpPr>
          <p:cNvPr id="5" name="Slide Number Placeholder 4">
            <a:extLst>
              <a:ext uri="{FF2B5EF4-FFF2-40B4-BE49-F238E27FC236}">
                <a16:creationId xmlns:a16="http://schemas.microsoft.com/office/drawing/2014/main" id="{FCB83A87-335C-FD4C-85B4-5B67995F3872}"/>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33</a:t>
            </a:fld>
            <a:endParaRPr lang="en-US"/>
          </a:p>
        </p:txBody>
      </p:sp>
    </p:spTree>
    <p:extLst>
      <p:ext uri="{BB962C8B-B14F-4D97-AF65-F5344CB8AC3E}">
        <p14:creationId xmlns:p14="http://schemas.microsoft.com/office/powerpoint/2010/main" val="3926884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3437"/>
            <a:ext cx="10515600" cy="1325563"/>
          </a:xfrm>
        </p:spPr>
        <p:txBody>
          <a:bodyPr>
            <a:normAutofit/>
          </a:bodyPr>
          <a:lstStyle/>
          <a:p>
            <a:pPr algn="ctr"/>
            <a:r>
              <a:rPr lang="en-US" sz="4400">
                <a:latin typeface="Helvetica Neue" panose="02000503000000020004" pitchFamily="2" charset="0"/>
                <a:ea typeface="Helvetica Neue" panose="02000503000000020004" pitchFamily="2" charset="0"/>
                <a:cs typeface="Helvetica Neue" panose="02000503000000020004" pitchFamily="2" charset="0"/>
              </a:rPr>
              <a:t>Thank You </a:t>
            </a:r>
          </a:p>
        </p:txBody>
      </p:sp>
      <p:sp>
        <p:nvSpPr>
          <p:cNvPr id="3" name="Content Placeholder 2"/>
          <p:cNvSpPr>
            <a:spLocks noGrp="1"/>
          </p:cNvSpPr>
          <p:nvPr>
            <p:ph idx="1"/>
          </p:nvPr>
        </p:nvSpPr>
        <p:spPr>
          <a:xfrm>
            <a:off x="838200" y="2159000"/>
            <a:ext cx="10515600" cy="4351338"/>
          </a:xfrm>
        </p:spPr>
        <p:txBody>
          <a:bodyPr>
            <a:normAutofit/>
          </a:bodyPr>
          <a:lstStyle/>
          <a:p>
            <a:pPr>
              <a:lnSpc>
                <a:spcPct val="100000"/>
              </a:lnSpc>
            </a:pPr>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Please feel free to use the content </a:t>
            </a:r>
          </a:p>
          <a:p>
            <a:pPr>
              <a:lnSpc>
                <a:spcPct val="100000"/>
              </a:lnSpc>
            </a:pPr>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Send any questions to: </a:t>
            </a:r>
          </a:p>
          <a:p>
            <a:pPr lvl="1">
              <a:lnSpc>
                <a:spcPct val="100000"/>
              </a:lnSpc>
              <a:buFont typeface="System Font Regular"/>
              <a:buChar char="‒"/>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Michele Milliken: </a:t>
            </a:r>
            <a:r>
              <a:rPr lang="en-US" sz="26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michele@capitoladvisors.org</a:t>
            </a:r>
            <a:endParaRPr lang="en-US"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00000"/>
              </a:lnSpc>
              <a:buNone/>
            </a:pPr>
            <a:endParaRPr lang="en-US"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lgn="ctr">
              <a:lnSpc>
                <a:spcPct val="100000"/>
              </a:lnSpc>
              <a:buNone/>
            </a:pPr>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See you in May!</a:t>
            </a:r>
          </a:p>
          <a:p>
            <a:pPr lvl="1">
              <a:lnSpc>
                <a:spcPct val="100000"/>
              </a:lnSpc>
            </a:pPr>
            <a:endPar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66020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354"/>
            <a:ext cx="10515600" cy="1404257"/>
          </a:xfrm>
        </p:spPr>
        <p:txBody>
          <a:bodyPr>
            <a:normAutofit/>
          </a:bodyPr>
          <a:lstStyle/>
          <a:p>
            <a:pPr algn="ctr"/>
            <a:r>
              <a:rPr lang="en-US" sz="4800" dirty="0">
                <a:latin typeface="Helvetica Neue" panose="02000503000000020004" pitchFamily="2" charset="0"/>
                <a:ea typeface="Helvetica Neue" panose="02000503000000020004" pitchFamily="2" charset="0"/>
                <a:cs typeface="Helvetica Neue" panose="02000503000000020004" pitchFamily="2" charset="0"/>
              </a:rPr>
              <a:t>Appendix of Prior Actions</a:t>
            </a:r>
          </a:p>
        </p:txBody>
      </p:sp>
      <p:sp>
        <p:nvSpPr>
          <p:cNvPr id="3" name="Content Placeholder 2"/>
          <p:cNvSpPr>
            <a:spLocks noGrp="1"/>
          </p:cNvSpPr>
          <p:nvPr>
            <p:ph idx="1"/>
          </p:nvPr>
        </p:nvSpPr>
        <p:spPr>
          <a:xfrm>
            <a:off x="389906" y="1849017"/>
            <a:ext cx="11560794" cy="4910138"/>
          </a:xfrm>
        </p:spPr>
        <p:txBody>
          <a:bodyPr>
            <a:normAutofit/>
          </a:bodyPr>
          <a:lstStyle/>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ELO-P</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Learning Recovery Emergency Block Grant</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Community Schools</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School Nutrition</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Kitchen Infrastructure &amp; Training</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Home-to-School Transportation</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Zero Emission Transportation</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College and Career Pathways</a:t>
            </a:r>
          </a:p>
          <a:p>
            <a:pPr lvl="1">
              <a:lnSpc>
                <a:spcPct val="10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Educator Workforce</a:t>
            </a:r>
          </a:p>
          <a:p>
            <a:pPr marL="457200" lvl="1" indent="0">
              <a:lnSpc>
                <a:spcPct val="100000"/>
              </a:lnSpc>
              <a:buNone/>
            </a:pPr>
            <a:endParaRPr lang="en-US" sz="32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923284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66" y="847459"/>
            <a:ext cx="12106656" cy="715064"/>
          </a:xfrm>
        </p:spPr>
        <p:txBody>
          <a:bodyPr>
            <a:normAutofit/>
          </a:bodyPr>
          <a:lstStyle/>
          <a:p>
            <a:pPr algn="ctr"/>
            <a:r>
              <a:rPr lang="en-US">
                <a:latin typeface="Helvetica Neue"/>
                <a:ea typeface="+mj-lt"/>
                <a:cs typeface="+mj-lt"/>
              </a:rPr>
              <a:t>ELO-P (2021-22 &amp; 2022-23)</a:t>
            </a:r>
            <a:endParaRPr lang="en-US">
              <a:latin typeface="Helvetica Neue"/>
            </a:endParaRPr>
          </a:p>
        </p:txBody>
      </p:sp>
      <p:sp>
        <p:nvSpPr>
          <p:cNvPr id="3" name="Content Placeholder 2"/>
          <p:cNvSpPr>
            <a:spLocks noGrp="1"/>
          </p:cNvSpPr>
          <p:nvPr>
            <p:ph idx="1"/>
          </p:nvPr>
        </p:nvSpPr>
        <p:spPr>
          <a:xfrm>
            <a:off x="398409" y="1562523"/>
            <a:ext cx="11395181" cy="5094043"/>
          </a:xfrm>
        </p:spPr>
        <p:txBody>
          <a:bodyPr vert="horz" lIns="91440" tIns="45720" rIns="91440" bIns="45720" rtlCol="0" anchor="t">
            <a:noAutofit/>
          </a:bodyPr>
          <a:lstStyle/>
          <a:p>
            <a:pPr>
              <a:lnSpc>
                <a:spcPct val="100000"/>
              </a:lnSpc>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$4 billion total ongoing for ELO-P, which Administration hopes to ramp up to $5 billion</a:t>
            </a:r>
          </a:p>
          <a:p>
            <a:pPr lvl="1">
              <a:lnSpc>
                <a:spcPct val="100000"/>
              </a:lnSpc>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LEAs with 75% or more unduplicated pupil percentage (UPP) receive $2,750 per unduplicated TK-6 pupil (up from $1,170 in 2021-22)</a:t>
            </a:r>
          </a:p>
          <a:p>
            <a:pPr lvl="1">
              <a:lnSpc>
                <a:spcPct val="100000"/>
              </a:lnSpc>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LEAs with less than 75% UPP receive $2,052 per unduplicated TK-6 pupil (up from $672 in 2021-22)</a:t>
            </a:r>
          </a:p>
          <a:p>
            <a:pPr>
              <a:lnSpc>
                <a:spcPct val="100000"/>
              </a:lnSpc>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Program offering and provision requirements:</a:t>
            </a:r>
          </a:p>
          <a:p>
            <a:pPr lvl="1">
              <a:lnSpc>
                <a:spcPct val="100000"/>
              </a:lnSpc>
              <a:buFont typeface="Arial" panose="020B0604020202020204" pitchFamily="34" charset="0"/>
              <a:buChar char="•"/>
            </a:pPr>
            <a:r>
              <a:rPr lang="en-US" sz="2000" u="sng" dirty="0">
                <a:latin typeface="Helvetica Neue" panose="02000503000000020004" pitchFamily="2" charset="0"/>
                <a:ea typeface="Helvetica Neue" panose="02000503000000020004" pitchFamily="2" charset="0"/>
                <a:cs typeface="Helvetica Neue" panose="02000503000000020004" pitchFamily="2" charset="0"/>
              </a:rPr>
              <a:t>Offer access</a:t>
            </a:r>
            <a:r>
              <a:rPr lang="en-US" sz="2000" dirty="0">
                <a:latin typeface="Helvetica Neue" panose="02000503000000020004" pitchFamily="2" charset="0"/>
                <a:ea typeface="Helvetica Neue" panose="02000503000000020004" pitchFamily="2" charset="0"/>
                <a:cs typeface="Helvetica Neue" panose="02000503000000020004" pitchFamily="2" charset="0"/>
              </a:rPr>
              <a:t> to at least all TK-6 unduplicated pupils in classroom-based instruction</a:t>
            </a:r>
          </a:p>
          <a:p>
            <a:pPr lvl="1">
              <a:lnSpc>
                <a:spcPct val="100000"/>
              </a:lnSpc>
              <a:buFont typeface="Arial" panose="020B0604020202020204" pitchFamily="34" charset="0"/>
              <a:buChar char="•"/>
            </a:pPr>
            <a:r>
              <a:rPr lang="en-US" sz="2000" u="sng" dirty="0">
                <a:latin typeface="Helvetica Neue" panose="02000503000000020004" pitchFamily="2" charset="0"/>
                <a:ea typeface="Helvetica Neue" panose="02000503000000020004" pitchFamily="2" charset="0"/>
                <a:cs typeface="Helvetica Neue" panose="02000503000000020004" pitchFamily="2" charset="0"/>
              </a:rPr>
              <a:t>Provide access</a:t>
            </a:r>
            <a:r>
              <a:rPr lang="en-US" sz="2000" dirty="0">
                <a:latin typeface="Helvetica Neue" panose="02000503000000020004" pitchFamily="2" charset="0"/>
                <a:ea typeface="Helvetica Neue" panose="02000503000000020004" pitchFamily="2" charset="0"/>
                <a:cs typeface="Helvetica Neue" panose="02000503000000020004" pitchFamily="2" charset="0"/>
              </a:rPr>
              <a:t> to at least 50% of enrolled TK-6 unduplicated pupils</a:t>
            </a:r>
            <a:endParaRPr lang="en-US" sz="2000" dirty="0">
              <a:latin typeface="Helvetica Neue"/>
              <a:cs typeface="Helvetica"/>
            </a:endParaRPr>
          </a:p>
          <a:p>
            <a:pPr>
              <a:lnSpc>
                <a:spcPct val="100000"/>
              </a:lnSpc>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New Transportation Requirement in 2022-23 Budget Act - LEAs receiving ELO-P funding must provide transportation for any student who attends a school that does not operate ELO-P to go to another location</a:t>
            </a:r>
          </a:p>
          <a:p>
            <a:pPr>
              <a:lnSpc>
                <a:spcPct val="100000"/>
              </a:lnSpc>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LEAs encouraged to partner with local community-based organizations to help implement ELO-P</a:t>
            </a: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36</a:t>
            </a:fld>
            <a:endParaRPr lang="en-US">
              <a:solidFill>
                <a:schemeClr val="bg1"/>
              </a:solidFill>
            </a:endParaRPr>
          </a:p>
        </p:txBody>
      </p:sp>
    </p:spTree>
    <p:extLst>
      <p:ext uri="{BB962C8B-B14F-4D97-AF65-F5344CB8AC3E}">
        <p14:creationId xmlns:p14="http://schemas.microsoft.com/office/powerpoint/2010/main" val="109406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939452"/>
            <a:ext cx="11460480" cy="865691"/>
          </a:xfrm>
        </p:spPr>
        <p:txBody>
          <a:bodyPr>
            <a:normAutofit fontScale="90000"/>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Learning Recovery Emergency Block Grant (2022-23)</a:t>
            </a:r>
          </a:p>
        </p:txBody>
      </p:sp>
      <p:sp>
        <p:nvSpPr>
          <p:cNvPr id="3" name="Content Placeholder 2"/>
          <p:cNvSpPr>
            <a:spLocks noGrp="1"/>
          </p:cNvSpPr>
          <p:nvPr>
            <p:ph idx="1"/>
          </p:nvPr>
        </p:nvSpPr>
        <p:spPr>
          <a:xfrm>
            <a:off x="492105" y="1865636"/>
            <a:ext cx="11207790" cy="4862188"/>
          </a:xfrm>
        </p:spPr>
        <p:txBody>
          <a:bodyPr vert="horz" lIns="91440" tIns="45720" rIns="91440" bIns="45720" rtlCol="0" anchor="t">
            <a:normAutofit/>
          </a:bodyPr>
          <a:lstStyle/>
          <a:p>
            <a:pPr>
              <a:lnSpc>
                <a:spcPct val="100000"/>
              </a:lnSpc>
              <a:buFont typeface="Arial" panose="020B0604020202020204" pitchFamily="34" charset="0"/>
              <a:buChar char="•"/>
            </a:pPr>
            <a:r>
              <a:rPr lang="en-US" sz="2400" dirty="0">
                <a:latin typeface="Helvetica Neue"/>
                <a:ea typeface="Helvetica Neue" panose="02000503000000020004" pitchFamily="2" charset="0"/>
                <a:cs typeface="Helvetica Neue" panose="02000503000000020004" pitchFamily="2" charset="0"/>
              </a:rPr>
              <a:t>$7.9 billion LRE Block Grant distributed to all LEAs based on 2021-22 P2 ADA multiplied by unduplicated pupil percentage</a:t>
            </a:r>
          </a:p>
          <a:p>
            <a:pPr>
              <a:lnSpc>
                <a:spcPct val="100000"/>
              </a:lnSpc>
              <a:buFont typeface="Arial" panose="020B0604020202020204" pitchFamily="34" charset="0"/>
              <a:buChar char="•"/>
            </a:pPr>
            <a:r>
              <a:rPr lang="en-US" sz="2400" dirty="0">
                <a:latin typeface="Helvetica Neue"/>
                <a:ea typeface="Helvetica Neue" panose="02000503000000020004" pitchFamily="2" charset="0"/>
                <a:cs typeface="Helvetica Neue" panose="02000503000000020004" pitchFamily="2" charset="0"/>
              </a:rPr>
              <a:t>$2,396 per-unit funding rate </a:t>
            </a:r>
          </a:p>
          <a:p>
            <a:pPr>
              <a:lnSpc>
                <a:spcPct val="100000"/>
              </a:lnSpc>
              <a:buFont typeface="Arial" panose="020B0604020202020204" pitchFamily="34" charset="0"/>
              <a:buChar char="•"/>
            </a:pPr>
            <a:r>
              <a:rPr lang="en-US" sz="2400" dirty="0">
                <a:latin typeface="Helvetica Neue"/>
                <a:ea typeface="Helvetica Neue" panose="02000503000000020004" pitchFamily="2" charset="0"/>
                <a:cs typeface="Helvetica Neue" panose="02000503000000020004" pitchFamily="2" charset="0"/>
              </a:rPr>
              <a:t>Available for learning recovery initiatives through 2027-28 school year</a:t>
            </a:r>
          </a:p>
          <a:p>
            <a:pPr>
              <a:lnSpc>
                <a:spcPct val="100000"/>
              </a:lnSpc>
              <a:buFont typeface="Arial" panose="020B0604020202020204" pitchFamily="34" charset="0"/>
              <a:buChar char="•"/>
            </a:pPr>
            <a:r>
              <a:rPr lang="en-US" sz="2400" dirty="0">
                <a:latin typeface="Helvetica Neue"/>
                <a:ea typeface="Helvetica Neue" panose="02000503000000020004" pitchFamily="2" charset="0"/>
                <a:cs typeface="Helvetica Neue" panose="02000503000000020004" pitchFamily="2" charset="0"/>
              </a:rPr>
              <a:t>Not fully discretionary, must be used to:</a:t>
            </a:r>
          </a:p>
          <a:p>
            <a:pPr lvl="1">
              <a:lnSpc>
                <a:spcPct val="100000"/>
              </a:lnSpc>
              <a:buFont typeface="Arial" panose="020B0604020202020204" pitchFamily="34" charset="0"/>
              <a:buChar char="•"/>
            </a:pPr>
            <a:r>
              <a:rPr lang="en-US" sz="2000" dirty="0">
                <a:latin typeface="Helvetica Neue"/>
                <a:ea typeface="Helvetica Neue" panose="02000503000000020004" pitchFamily="2" charset="0"/>
                <a:cs typeface="Helvetica Neue" panose="02000503000000020004" pitchFamily="2" charset="0"/>
              </a:rPr>
              <a:t>Increase instructional learning time</a:t>
            </a:r>
          </a:p>
          <a:p>
            <a:pPr lvl="1">
              <a:lnSpc>
                <a:spcPct val="100000"/>
              </a:lnSpc>
              <a:buFont typeface="Arial" panose="020B0604020202020204" pitchFamily="34" charset="0"/>
              <a:buChar char="•"/>
            </a:pPr>
            <a:r>
              <a:rPr lang="en-US" sz="2000" dirty="0">
                <a:latin typeface="Helvetica Neue"/>
                <a:ea typeface="Helvetica Neue" panose="02000503000000020004" pitchFamily="2" charset="0"/>
                <a:cs typeface="Helvetica Neue" panose="02000503000000020004" pitchFamily="2" charset="0"/>
              </a:rPr>
              <a:t>Implement or expand learning supports to close learning gaps</a:t>
            </a:r>
          </a:p>
          <a:p>
            <a:pPr lvl="1">
              <a:lnSpc>
                <a:spcPct val="100000"/>
              </a:lnSpc>
              <a:buFont typeface="Arial" panose="020B0604020202020204" pitchFamily="34" charset="0"/>
              <a:buChar char="•"/>
            </a:pPr>
            <a:r>
              <a:rPr lang="en-US" sz="2000" dirty="0">
                <a:latin typeface="Helvetica Neue"/>
                <a:ea typeface="Helvetica Neue" panose="02000503000000020004" pitchFamily="2" charset="0"/>
                <a:cs typeface="Helvetica Neue" panose="02000503000000020004" pitchFamily="2" charset="0"/>
              </a:rPr>
              <a:t>Integrate pupil supports and staff support/training to address other barriers to learning</a:t>
            </a:r>
          </a:p>
          <a:p>
            <a:pPr lvl="1">
              <a:lnSpc>
                <a:spcPct val="100000"/>
              </a:lnSpc>
              <a:buFont typeface="Arial" panose="020B0604020202020204" pitchFamily="34" charset="0"/>
              <a:buChar char="•"/>
            </a:pPr>
            <a:r>
              <a:rPr lang="en-US" sz="2000" dirty="0">
                <a:latin typeface="Helvetica Neue"/>
                <a:ea typeface="Helvetica Neue" panose="02000503000000020004" pitchFamily="2" charset="0"/>
                <a:cs typeface="Helvetica Neue" panose="02000503000000020004" pitchFamily="2" charset="0"/>
              </a:rPr>
              <a:t>Provide access to instruction for credit-deficient pupils to graduate or improve college eligibility</a:t>
            </a:r>
          </a:p>
          <a:p>
            <a:pPr lvl="1">
              <a:lnSpc>
                <a:spcPct val="100000"/>
              </a:lnSpc>
              <a:buFont typeface="Arial" panose="020B0604020202020204" pitchFamily="34" charset="0"/>
              <a:buChar char="•"/>
            </a:pPr>
            <a:r>
              <a:rPr lang="en-US" sz="2000" dirty="0">
                <a:latin typeface="Helvetica Neue"/>
                <a:ea typeface="Helvetica Neue" panose="02000503000000020004" pitchFamily="2" charset="0"/>
                <a:cs typeface="Helvetica Neue" panose="02000503000000020004" pitchFamily="2" charset="0"/>
              </a:rPr>
              <a:t>Provide additional academic services to pupils such as diagnostic, progress monitoring, and benchmark assessments of pupil learning</a:t>
            </a: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37</a:t>
            </a:fld>
            <a:endParaRPr lang="en-US">
              <a:solidFill>
                <a:schemeClr val="bg1"/>
              </a:solidFill>
            </a:endParaRPr>
          </a:p>
        </p:txBody>
      </p:sp>
    </p:spTree>
    <p:extLst>
      <p:ext uri="{BB962C8B-B14F-4D97-AF65-F5344CB8AC3E}">
        <p14:creationId xmlns:p14="http://schemas.microsoft.com/office/powerpoint/2010/main" val="2669981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6316"/>
            <a:ext cx="10972800" cy="865691"/>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Community Schools (2021-22 &amp; 2022-23)</a:t>
            </a:r>
          </a:p>
        </p:txBody>
      </p:sp>
      <p:sp>
        <p:nvSpPr>
          <p:cNvPr id="3" name="Content Placeholder 2"/>
          <p:cNvSpPr>
            <a:spLocks noGrp="1"/>
          </p:cNvSpPr>
          <p:nvPr>
            <p:ph idx="1"/>
          </p:nvPr>
        </p:nvSpPr>
        <p:spPr>
          <a:xfrm>
            <a:off x="609600" y="2005755"/>
            <a:ext cx="10972800" cy="4425758"/>
          </a:xfrm>
        </p:spPr>
        <p:txBody>
          <a:bodyPr vert="horz" lIns="91440" tIns="45720" rIns="91440" bIns="45720" rtlCol="0" anchor="t">
            <a:normAutofit fontScale="92500"/>
          </a:bodyPr>
          <a:lstStyle/>
          <a:p>
            <a:pPr lvl="1">
              <a:lnSpc>
                <a:spcPct val="100000"/>
              </a:lnSpc>
              <a:spcBef>
                <a:spcPts val="0"/>
              </a:spcBef>
              <a:spcAft>
                <a:spcPts val="600"/>
              </a:spcAft>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$1.1 billion one-time funding in 2022-23 budget, to be allocated beginning in 2023-24, to expand access to the community schools program to every eligible LEA interested in applying on behalf of high-needs schools</a:t>
            </a:r>
          </a:p>
          <a:p>
            <a:pPr lvl="1">
              <a:lnSpc>
                <a:spcPct val="100000"/>
              </a:lnSpc>
              <a:spcBef>
                <a:spcPts val="0"/>
              </a:spcBef>
              <a:spcAft>
                <a:spcPts val="600"/>
              </a:spcAft>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$2.8 billion one-time funding in 2021-22 budget, available over multiple years</a:t>
            </a:r>
          </a:p>
          <a:p>
            <a:pPr lvl="1">
              <a:lnSpc>
                <a:spcPct val="100000"/>
              </a:lnSpc>
              <a:spcBef>
                <a:spcPts val="0"/>
              </a:spcBef>
              <a:spcAft>
                <a:spcPts val="600"/>
              </a:spcAft>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TBL authorized up to $140 million of this funding to be allocated to COEs serving at least two qualifying grantees to coordinate county-level governmental, community-based organizations, and other external partnerships to support community school implementation</a:t>
            </a: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38</a:t>
            </a:fld>
            <a:endParaRPr lang="en-US">
              <a:solidFill>
                <a:schemeClr val="bg1"/>
              </a:solidFill>
            </a:endParaRPr>
          </a:p>
        </p:txBody>
      </p:sp>
    </p:spTree>
    <p:extLst>
      <p:ext uri="{BB962C8B-B14F-4D97-AF65-F5344CB8AC3E}">
        <p14:creationId xmlns:p14="http://schemas.microsoft.com/office/powerpoint/2010/main" val="1281719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56E1-73B7-9840-AB9D-F355AFC88E3C}"/>
              </a:ext>
            </a:extLst>
          </p:cNvPr>
          <p:cNvSpPr>
            <a:spLocks noGrp="1"/>
          </p:cNvSpPr>
          <p:nvPr>
            <p:ph type="title"/>
          </p:nvPr>
        </p:nvSpPr>
        <p:spPr>
          <a:xfrm>
            <a:off x="838198" y="720090"/>
            <a:ext cx="10515600" cy="1050130"/>
          </a:xfrm>
        </p:spPr>
        <p:txBody>
          <a:bodyPr/>
          <a:lstStyle/>
          <a:p>
            <a:pPr algn="ctr"/>
            <a:r>
              <a:rPr lang="en-US">
                <a:latin typeface="Helvetica Neue"/>
                <a:ea typeface="Helvetica Neue" panose="02000503000000020004" pitchFamily="2" charset="0"/>
                <a:cs typeface="Helvetica Neue" panose="02000503000000020004" pitchFamily="2" charset="0"/>
              </a:rPr>
              <a:t>School Nutrition (2022-23)  </a:t>
            </a:r>
            <a:endParaRPr lang="en-US">
              <a:solidFill>
                <a:srgbClr val="FF0000"/>
              </a:solidFill>
              <a:latin typeface="Helvetica Neue"/>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10500CAF-32D3-0F4F-AAF8-C3723A0348FE}"/>
              </a:ext>
            </a:extLst>
          </p:cNvPr>
          <p:cNvSpPr>
            <a:spLocks noGrp="1"/>
          </p:cNvSpPr>
          <p:nvPr>
            <p:ph idx="1"/>
          </p:nvPr>
        </p:nvSpPr>
        <p:spPr>
          <a:xfrm>
            <a:off x="475488" y="1564104"/>
            <a:ext cx="11498403" cy="5346283"/>
          </a:xfrm>
        </p:spPr>
        <p:txBody>
          <a:bodyPr vert="horz" lIns="91440" tIns="45720" rIns="91440" bIns="45720" rtlCol="0" anchor="t">
            <a:noAutofit/>
          </a:bodyPr>
          <a:lstStyle/>
          <a:p>
            <a:pPr>
              <a:lnSpc>
                <a:spcPct val="100000"/>
              </a:lnSpc>
              <a:spcAft>
                <a:spcPts val="600"/>
              </a:spcAft>
            </a:pPr>
            <a:r>
              <a:rPr lang="en-US" sz="2200" dirty="0">
                <a:latin typeface="Helvetica Neue"/>
                <a:ea typeface="+mn-lt"/>
                <a:cs typeface="+mn-lt"/>
              </a:rPr>
              <a:t>$650 million ongoing to implement universal meals beginning 2022-23 school year</a:t>
            </a:r>
          </a:p>
          <a:p>
            <a:pPr>
              <a:lnSpc>
                <a:spcPct val="100000"/>
              </a:lnSpc>
              <a:spcAft>
                <a:spcPts val="600"/>
              </a:spcAft>
            </a:pPr>
            <a:r>
              <a:rPr lang="en-US" sz="2200" dirty="0">
                <a:latin typeface="Helvetica Neue"/>
                <a:ea typeface="+mn-lt"/>
                <a:cs typeface="+mn-lt"/>
              </a:rPr>
              <a:t>$611.8 million ongoing to augment the state meal reimbursement rate to maintain higher reimbursement rate after federal waivers expire</a:t>
            </a:r>
          </a:p>
          <a:p>
            <a:pPr lvl="1">
              <a:lnSpc>
                <a:spcPct val="100000"/>
              </a:lnSpc>
              <a:spcAft>
                <a:spcPts val="600"/>
              </a:spcAft>
              <a:buFont typeface="Arial" panose="020B0604020202020204" pitchFamily="34" charset="0"/>
              <a:buChar char="•"/>
            </a:pPr>
            <a:r>
              <a:rPr lang="en-US" sz="2000" dirty="0">
                <a:latin typeface="Helvetica Neue"/>
                <a:ea typeface="+mn-lt"/>
                <a:cs typeface="+mn-lt"/>
              </a:rPr>
              <a:t>Raises the state reimbursement rate from $0.2620 to $0.8950</a:t>
            </a:r>
          </a:p>
          <a:p>
            <a:pPr>
              <a:lnSpc>
                <a:spcPct val="100000"/>
              </a:lnSpc>
              <a:spcAft>
                <a:spcPts val="600"/>
              </a:spcAft>
            </a:pPr>
            <a:r>
              <a:rPr lang="en-US" sz="2200" dirty="0">
                <a:latin typeface="Helvetica Neue"/>
                <a:ea typeface="+mn-lt"/>
                <a:cs typeface="+mn-lt"/>
              </a:rPr>
              <a:t>$100 million one-time to assist LEAs in procuring plant-based or restricted diet meals, California-grown or –produced, sustainably grown, whole or minimally processed foods, or to prepare meals fresh onsite</a:t>
            </a:r>
          </a:p>
          <a:p>
            <a:pPr>
              <a:lnSpc>
                <a:spcPct val="100000"/>
              </a:lnSpc>
              <a:spcAft>
                <a:spcPts val="600"/>
              </a:spcAft>
            </a:pPr>
            <a:r>
              <a:rPr lang="en-US" sz="2200" dirty="0">
                <a:latin typeface="Helvetica Neue"/>
                <a:ea typeface="+mn-lt"/>
                <a:cs typeface="+mn-lt"/>
              </a:rPr>
              <a:t>$45 million one-time for the California Healthy School Meals Pathway Program, a </a:t>
            </a:r>
            <a:r>
              <a:rPr lang="en-US" sz="2200" dirty="0">
                <a:latin typeface="Helvetica Neue" panose="02000503000000020004" pitchFamily="2" charset="0"/>
                <a:ea typeface="Helvetica Neue" panose="02000503000000020004" pitchFamily="2" charset="0"/>
                <a:cs typeface="Helvetica Neue" panose="02000503000000020004" pitchFamily="2" charset="0"/>
              </a:rPr>
              <a:t>pre-apprenticeship, apprenticeship, and fellowship workforce training pipeline pilot for school food service workers</a:t>
            </a:r>
            <a:endParaRPr lang="en-US" dirty="0">
              <a:latin typeface="Helvetica Neue"/>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37E3DBDC-EBB4-6846-A867-547EC5DBACD0}"/>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39</a:t>
            </a:fld>
            <a:endParaRPr lang="en-US"/>
          </a:p>
        </p:txBody>
      </p:sp>
    </p:spTree>
    <p:extLst>
      <p:ext uri="{BB962C8B-B14F-4D97-AF65-F5344CB8AC3E}">
        <p14:creationId xmlns:p14="http://schemas.microsoft.com/office/powerpoint/2010/main" val="265220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7068"/>
            <a:ext cx="10972800" cy="811370"/>
          </a:xfrm>
        </p:spPr>
        <p:txBody>
          <a:bodyPr>
            <a:normAutofit/>
          </a:bodyPr>
          <a:lstStyle/>
          <a:p>
            <a:pPr algn="ctr"/>
            <a:r>
              <a:rPr lang="en-US" sz="4200">
                <a:latin typeface="Helvetica Neue" panose="02000503000000020004" pitchFamily="2" charset="0"/>
                <a:ea typeface="Helvetica Neue" panose="02000503000000020004" pitchFamily="2" charset="0"/>
                <a:cs typeface="Helvetica Neue" panose="02000503000000020004" pitchFamily="2" charset="0"/>
              </a:rPr>
              <a:t>Political Context</a:t>
            </a:r>
          </a:p>
        </p:txBody>
      </p:sp>
      <p:sp>
        <p:nvSpPr>
          <p:cNvPr id="3" name="Content Placeholder 2"/>
          <p:cNvSpPr>
            <a:spLocks noGrp="1"/>
          </p:cNvSpPr>
          <p:nvPr>
            <p:ph idx="1"/>
          </p:nvPr>
        </p:nvSpPr>
        <p:spPr>
          <a:xfrm>
            <a:off x="522409" y="1991001"/>
            <a:ext cx="11342254" cy="4747466"/>
          </a:xfrm>
        </p:spPr>
        <p:txBody>
          <a:bodyPr vert="horz" lIns="91440" tIns="45720" rIns="91440" bIns="45720" rtlCol="0" anchor="t">
            <a:noAutofit/>
          </a:bodyPr>
          <a:lstStyle/>
          <a:p>
            <a:pPr>
              <a:lnSpc>
                <a:spcPct val="100000"/>
              </a:lnSpc>
            </a:pPr>
            <a:r>
              <a:rPr lang="en-US" sz="2600">
                <a:latin typeface="Helvetica Neue"/>
                <a:ea typeface="Helvetica Neue" panose="02000503000000020004" pitchFamily="2" charset="0"/>
                <a:cs typeface="Helvetica Neue" panose="02000503000000020004" pitchFamily="2" charset="0"/>
              </a:rPr>
              <a:t>California and national election cycle bucked expectations</a:t>
            </a:r>
          </a:p>
          <a:p>
            <a:pPr>
              <a:lnSpc>
                <a:spcPct val="100000"/>
              </a:lnSpc>
            </a:pPr>
            <a:r>
              <a:rPr lang="en-US" sz="2600">
                <a:latin typeface="Helvetica Neue"/>
                <a:ea typeface="Helvetica Neue" panose="02000503000000020004" pitchFamily="2" charset="0"/>
                <a:cs typeface="Helvetica Neue" panose="02000503000000020004" pitchFamily="2" charset="0"/>
              </a:rPr>
              <a:t>Governor Newsom – landslide re-election, needs success in California to bolster national reputation</a:t>
            </a:r>
          </a:p>
          <a:p>
            <a:pPr>
              <a:lnSpc>
                <a:spcPct val="100000"/>
              </a:lnSpc>
            </a:pPr>
            <a:r>
              <a:rPr lang="en-US" sz="2600">
                <a:latin typeface="Helvetica Neue"/>
                <a:ea typeface="Helvetica Neue" panose="02000503000000020004" pitchFamily="2" charset="0"/>
                <a:cs typeface="Helvetica Neue" panose="02000503000000020004" pitchFamily="2" charset="0"/>
              </a:rPr>
              <a:t>Race for Feinstein seat already heating up</a:t>
            </a:r>
          </a:p>
          <a:p>
            <a:pPr>
              <a:lnSpc>
                <a:spcPct val="100000"/>
              </a:lnSpc>
            </a:pPr>
            <a:r>
              <a:rPr lang="en-US" sz="2600">
                <a:latin typeface="Helvetica Neue"/>
                <a:ea typeface="Helvetica Neue" panose="02000503000000020004" pitchFamily="2" charset="0"/>
                <a:cs typeface="Helvetica Neue" panose="02000503000000020004" pitchFamily="2" charset="0"/>
              </a:rPr>
              <a:t>Legislature – many new members, possibility of more battles within Democratic super-majority</a:t>
            </a:r>
          </a:p>
          <a:p>
            <a:pPr>
              <a:lnSpc>
                <a:spcPct val="100000"/>
              </a:lnSpc>
            </a:pPr>
            <a:r>
              <a:rPr lang="en-US" sz="2600">
                <a:latin typeface="Helvetica Neue"/>
                <a:ea typeface="Helvetica Neue" panose="02000503000000020004" pitchFamily="2" charset="0"/>
                <a:cs typeface="Helvetica Neue" panose="02000503000000020004" pitchFamily="2" charset="0"/>
              </a:rPr>
              <a:t>Legislative leadership in transition</a:t>
            </a:r>
          </a:p>
          <a:p>
            <a:pPr>
              <a:lnSpc>
                <a:spcPct val="100000"/>
              </a:lnSpc>
            </a:pPr>
            <a:r>
              <a:rPr lang="en-US" sz="2600">
                <a:latin typeface="Helvetica Neue"/>
                <a:ea typeface="Helvetica Neue" panose="02000503000000020004" pitchFamily="2" charset="0"/>
                <a:cs typeface="Helvetica Neue" panose="02000503000000020004" pitchFamily="2" charset="0"/>
              </a:rPr>
              <a:t>Federal stalemate - don’t expect help from D.C.</a:t>
            </a: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4</a:t>
            </a:fld>
            <a:endParaRPr lang="en-US">
              <a:solidFill>
                <a:schemeClr val="bg1"/>
              </a:solidFill>
            </a:endParaRPr>
          </a:p>
        </p:txBody>
      </p:sp>
    </p:spTree>
    <p:extLst>
      <p:ext uri="{BB962C8B-B14F-4D97-AF65-F5344CB8AC3E}">
        <p14:creationId xmlns:p14="http://schemas.microsoft.com/office/powerpoint/2010/main" val="28353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1E2-9001-486B-806A-E6AE99BCE5A9}"/>
              </a:ext>
            </a:extLst>
          </p:cNvPr>
          <p:cNvSpPr>
            <a:spLocks noGrp="1"/>
          </p:cNvSpPr>
          <p:nvPr>
            <p:ph type="title"/>
          </p:nvPr>
        </p:nvSpPr>
        <p:spPr>
          <a:xfrm>
            <a:off x="838200" y="919053"/>
            <a:ext cx="10515600" cy="1160118"/>
          </a:xfrm>
        </p:spPr>
        <p:txBody>
          <a:bodyPr>
            <a:normAutofit fontScale="90000"/>
          </a:bodyPr>
          <a:lstStyle/>
          <a:p>
            <a:pPr algn="ctr"/>
            <a:r>
              <a:rPr lang="en-US">
                <a:latin typeface="Helvetica Neue"/>
                <a:ea typeface="+mn-lt"/>
                <a:cs typeface="+mn-lt"/>
              </a:rPr>
              <a:t>Kitchen Infrastructure and Training Funding (2021-22 &amp; 2022-23)</a:t>
            </a:r>
            <a:endParaRPr lang="en-US">
              <a:latin typeface="Helvetica Neue" panose="02000503000000020004"/>
            </a:endParaRPr>
          </a:p>
        </p:txBody>
      </p:sp>
      <p:sp>
        <p:nvSpPr>
          <p:cNvPr id="4" name="Slide Number Placeholder 3">
            <a:extLst>
              <a:ext uri="{FF2B5EF4-FFF2-40B4-BE49-F238E27FC236}">
                <a16:creationId xmlns:a16="http://schemas.microsoft.com/office/drawing/2014/main" id="{2E4302B8-590B-4960-A4FA-96C78DF8256C}"/>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6A141642-CF1D-4210-BD58-6AF009005C30}"/>
              </a:ext>
            </a:extLst>
          </p:cNvPr>
          <p:cNvSpPr>
            <a:spLocks noGrp="1"/>
          </p:cNvSpPr>
          <p:nvPr>
            <p:ph idx="1"/>
          </p:nvPr>
        </p:nvSpPr>
        <p:spPr>
          <a:xfrm>
            <a:off x="396601" y="2174976"/>
            <a:ext cx="11112254" cy="4274481"/>
          </a:xfrm>
        </p:spPr>
        <p:txBody>
          <a:bodyPr>
            <a:normAutofit fontScale="92500" lnSpcReduction="20000"/>
          </a:bodyPr>
          <a:lstStyle/>
          <a:p>
            <a:pPr lvl="1">
              <a:lnSpc>
                <a:spcPct val="100000"/>
              </a:lnSpc>
              <a:spcAft>
                <a:spcPts val="600"/>
              </a:spcAft>
              <a:buFont typeface="Arial" panose="020B0604020202020204" pitchFamily="34" charset="0"/>
              <a:buChar char="•"/>
            </a:pPr>
            <a:r>
              <a:rPr lang="en-US" dirty="0">
                <a:latin typeface="Helvetica Neue"/>
                <a:ea typeface="+mn-lt"/>
                <a:cs typeface="+mn-lt"/>
              </a:rPr>
              <a:t>2022 Budget Act included $600 million for 2022-23 Kitchen Infrastructure Grants</a:t>
            </a:r>
          </a:p>
          <a:p>
            <a:pPr lvl="2">
              <a:lnSpc>
                <a:spcPct val="100000"/>
              </a:lnSpc>
              <a:spcAft>
                <a:spcPts val="600"/>
              </a:spcAft>
              <a:buFont typeface="Arial" panose="020B0604020202020204" pitchFamily="34" charset="0"/>
              <a:buChar char="•"/>
            </a:pPr>
            <a:r>
              <a:rPr lang="en-US" dirty="0">
                <a:latin typeface="Helvetica Neue"/>
                <a:ea typeface="+mn-lt"/>
                <a:cs typeface="+mn-lt"/>
              </a:rPr>
              <a:t>Additional funding above base amount ($100,000) will go out to all LEAs based on their October 2021 meal count (previously limited to those LEAs with at least 30% FRPM eligibility) </a:t>
            </a:r>
          </a:p>
          <a:p>
            <a:pPr lvl="2">
              <a:lnSpc>
                <a:spcPct val="100000"/>
              </a:lnSpc>
              <a:spcAft>
                <a:spcPts val="600"/>
              </a:spcAft>
              <a:buFont typeface="Arial" panose="020B0604020202020204" pitchFamily="34" charset="0"/>
              <a:buChar char="•"/>
            </a:pPr>
            <a:r>
              <a:rPr lang="en-US" dirty="0">
                <a:latin typeface="Helvetica Neue"/>
                <a:ea typeface="+mn-lt"/>
                <a:cs typeface="+mn-lt"/>
              </a:rPr>
              <a:t>Requires, to extent practicable, LEAs to purchase energy-saving electric and induction equipment</a:t>
            </a:r>
          </a:p>
          <a:p>
            <a:pPr lvl="2">
              <a:lnSpc>
                <a:spcPct val="100000"/>
              </a:lnSpc>
              <a:spcAft>
                <a:spcPts val="600"/>
              </a:spcAft>
              <a:buFont typeface="Arial" panose="020B0604020202020204" pitchFamily="34" charset="0"/>
              <a:buChar char="•"/>
            </a:pPr>
            <a:r>
              <a:rPr lang="en-US" dirty="0">
                <a:latin typeface="Helvetica Neue"/>
                <a:ea typeface="+mn-lt"/>
                <a:cs typeface="+mn-lt"/>
              </a:rPr>
              <a:t>Governor’s 2023-24 budget proposal pulls out $15 million from this pot of funding for commercial dishwasher grants</a:t>
            </a:r>
          </a:p>
          <a:p>
            <a:pPr lvl="1">
              <a:lnSpc>
                <a:spcPct val="100000"/>
              </a:lnSpc>
              <a:spcAft>
                <a:spcPts val="600"/>
              </a:spcAft>
              <a:buFont typeface="Arial" panose="020B0604020202020204" pitchFamily="34" charset="0"/>
              <a:buChar char="•"/>
            </a:pPr>
            <a:r>
              <a:rPr lang="en-US" dirty="0">
                <a:latin typeface="Helvetica Neue"/>
                <a:ea typeface="+mn-lt"/>
                <a:cs typeface="+mn-lt"/>
              </a:rPr>
              <a:t>2021-22 Kitchen Infrastructure and Training Grants</a:t>
            </a:r>
          </a:p>
          <a:p>
            <a:pPr lvl="2">
              <a:lnSpc>
                <a:spcPct val="100000"/>
              </a:lnSpc>
              <a:spcAft>
                <a:spcPts val="600"/>
              </a:spcAft>
              <a:buFont typeface="Arial" panose="020B0604020202020204" pitchFamily="34" charset="0"/>
              <a:buChar char="•"/>
            </a:pPr>
            <a:r>
              <a:rPr lang="en-US" dirty="0">
                <a:latin typeface="Helvetica Neue"/>
                <a:ea typeface="+mn-lt"/>
                <a:cs typeface="+mn-lt"/>
              </a:rPr>
              <a:t>LEAs allowed to use leftover training funding for infrastructure purposes in 2022-23</a:t>
            </a:r>
            <a:endParaRPr lang="en-US" sz="1200" dirty="0">
              <a:latin typeface="Helvetica Neue" panose="02000503000000020004"/>
            </a:endParaRPr>
          </a:p>
        </p:txBody>
      </p:sp>
    </p:spTree>
    <p:extLst>
      <p:ext uri="{BB962C8B-B14F-4D97-AF65-F5344CB8AC3E}">
        <p14:creationId xmlns:p14="http://schemas.microsoft.com/office/powerpoint/2010/main" val="3285716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9654"/>
            <a:ext cx="10972800" cy="1011545"/>
          </a:xfrm>
        </p:spPr>
        <p:txBody>
          <a:bodyPr>
            <a:norm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 Home-to-School Transportation (2022-23)</a:t>
            </a:r>
          </a:p>
        </p:txBody>
      </p:sp>
      <p:sp>
        <p:nvSpPr>
          <p:cNvPr id="3" name="Content Placeholder 2"/>
          <p:cNvSpPr>
            <a:spLocks noGrp="1"/>
          </p:cNvSpPr>
          <p:nvPr>
            <p:ph idx="1"/>
          </p:nvPr>
        </p:nvSpPr>
        <p:spPr>
          <a:xfrm>
            <a:off x="442822" y="1981199"/>
            <a:ext cx="11306355" cy="4497472"/>
          </a:xfrm>
        </p:spPr>
        <p:txBody>
          <a:bodyPr>
            <a:normAutofit fontScale="92500"/>
          </a:bodyPr>
          <a:lstStyle/>
          <a:p>
            <a:pPr>
              <a:lnSpc>
                <a:spcPct val="110000"/>
              </a:lnSpc>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$637 million ongoing (on top of the existing $491 million for current HTST add-on) to reimburse LEAs for up to 60% of their transportation costs in the prior year as reported under SACS 3600</a:t>
            </a:r>
          </a:p>
          <a:p>
            <a:pPr lvl="1">
              <a:lnSpc>
                <a:spcPct val="110000"/>
              </a:lnSpc>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This reimbursement is offset by funds received through LCFF HTST add-on</a:t>
            </a:r>
          </a:p>
          <a:p>
            <a:pPr>
              <a:lnSpc>
                <a:spcPct val="110000"/>
              </a:lnSpc>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Beginning in 2023-24 applies an ongoing COLA to the current HTST add-on under LCFF which has been flat funded since 2013-14</a:t>
            </a:r>
          </a:p>
          <a:p>
            <a:pPr>
              <a:lnSpc>
                <a:spcPct val="110000"/>
              </a:lnSpc>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Requires LEAs to adopt a plan by April 1, 2023, and annually thereafter describing: “</a:t>
            </a:r>
            <a:r>
              <a:rPr lang="en-US" sz="2400" i="1" dirty="0">
                <a:latin typeface="Helvetica Neue" panose="02000503000000020004" pitchFamily="2" charset="0"/>
                <a:ea typeface="Helvetica Neue" panose="02000503000000020004" pitchFamily="2" charset="0"/>
                <a:cs typeface="Helvetica Neue" panose="02000503000000020004" pitchFamily="2" charset="0"/>
              </a:rPr>
              <a:t>the transportation services it will offer to its pupils, and how it will prioritize planned transportation services for pupils in transitional kindergarten, kindergarten, and any of grades 1 to 6, inclusive, and pupils who are low income.”</a:t>
            </a:r>
            <a:endParaRPr lang="en-US" i="1"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10000"/>
              </a:lnSpc>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Prohibits an LEA from charging a fee to unduplicated pupils</a:t>
            </a:r>
            <a:endParaRPr lang="en-US" sz="24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677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9655"/>
            <a:ext cx="10972800" cy="810228"/>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Zero Emission Transportation (2022-23)</a:t>
            </a:r>
          </a:p>
        </p:txBody>
      </p:sp>
      <p:sp>
        <p:nvSpPr>
          <p:cNvPr id="3" name="Content Placeholder 2"/>
          <p:cNvSpPr>
            <a:spLocks noGrp="1"/>
          </p:cNvSpPr>
          <p:nvPr>
            <p:ph idx="1"/>
          </p:nvPr>
        </p:nvSpPr>
        <p:spPr>
          <a:xfrm>
            <a:off x="304800" y="1779883"/>
            <a:ext cx="11582399" cy="4749800"/>
          </a:xfrm>
        </p:spPr>
        <p:txBody>
          <a:bodyPr vert="horz" lIns="91440" tIns="45720" rIns="91440" bIns="45720" rtlCol="0" anchor="t">
            <a:normAutofit fontScale="92500"/>
          </a:bodyPr>
          <a:lstStyle/>
          <a:p>
            <a:pPr marL="165100" lvl="1" indent="0">
              <a:buNone/>
            </a:pPr>
            <a:r>
              <a:rPr lang="en-US" sz="2600" dirty="0">
                <a:latin typeface="Helvetica Neue"/>
                <a:ea typeface="Helvetica Neue" panose="02000503000000020004" pitchFamily="2" charset="0"/>
                <a:cs typeface="Helvetica Neue" panose="02000503000000020004" pitchFamily="2" charset="0"/>
              </a:rPr>
              <a:t>$1.5 billion one-time to fund zero emission school buses and related infrastructure, broken out as follows:</a:t>
            </a:r>
          </a:p>
          <a:p>
            <a:pPr marL="800100" lvl="2" indent="-342900">
              <a:lnSpc>
                <a:spcPct val="100000"/>
              </a:lnSpc>
              <a:buFont typeface="Arial" panose="020B0604020202020204" pitchFamily="34" charset="0"/>
              <a:buChar char="•"/>
            </a:pPr>
            <a:r>
              <a:rPr lang="en-US" sz="2200" dirty="0">
                <a:latin typeface="Helvetica Neue"/>
                <a:ea typeface="Helvetica Neue" panose="02000503000000020004" pitchFamily="2" charset="0"/>
                <a:cs typeface="Helvetica Neue" panose="02000503000000020004" pitchFamily="2" charset="0"/>
              </a:rPr>
              <a:t>$1.125 billion to the California Air Resources Board (CARB) for Hybrid and Zero-Emission Truck and Voucher Incentive Program over a five-year period beginning in 2023-24</a:t>
            </a:r>
          </a:p>
          <a:p>
            <a:pPr marL="1143000" lvl="3">
              <a:lnSpc>
                <a:spcPct val="100000"/>
              </a:lnSpc>
              <a:buFont typeface="Arial" panose="020B0604020202020204" pitchFamily="34" charset="0"/>
              <a:buChar char="•"/>
            </a:pPr>
            <a:r>
              <a:rPr lang="en-US" sz="1900" dirty="0">
                <a:latin typeface="Helvetica Neue"/>
                <a:ea typeface="Helvetica Neue" panose="02000503000000020004" pitchFamily="2" charset="0"/>
                <a:cs typeface="Helvetica Neue" panose="02000503000000020004" pitchFamily="2" charset="0"/>
              </a:rPr>
              <a:t>ARB shall award $225 million each fiscal year to LEAs, who will have three years after the funds are received to expend or return funds to the state</a:t>
            </a:r>
          </a:p>
          <a:p>
            <a:pPr lvl="1">
              <a:lnSpc>
                <a:spcPct val="100000"/>
              </a:lnSpc>
              <a:buFont typeface="Arial" panose="020B0604020202020204" pitchFamily="34" charset="0"/>
              <a:buChar char="•"/>
            </a:pPr>
            <a:r>
              <a:rPr lang="en-US" sz="2200" dirty="0">
                <a:latin typeface="Helvetica Neue"/>
                <a:ea typeface="Helvetica Neue" panose="02000503000000020004" pitchFamily="2" charset="0"/>
                <a:cs typeface="Helvetica Neue" panose="02000503000000020004" pitchFamily="2" charset="0"/>
              </a:rPr>
              <a:t>$375 million to the California Energy Commission (CEC) to fund zero-emission school bus infrastructure or related activities, such as charging and fueling stations, site design, construction, and related infrastructure upgrades</a:t>
            </a:r>
          </a:p>
          <a:p>
            <a:pPr lvl="2">
              <a:lnSpc>
                <a:spcPct val="100000"/>
              </a:lnSpc>
              <a:buFont typeface="Arial" panose="020B0604020202020204" pitchFamily="34" charset="0"/>
              <a:buChar char="•"/>
            </a:pPr>
            <a:r>
              <a:rPr lang="en-US" sz="1900" dirty="0">
                <a:latin typeface="Helvetica Neue"/>
                <a:ea typeface="Helvetica Neue" panose="02000503000000020004" pitchFamily="2" charset="0"/>
                <a:cs typeface="Helvetica Neue" panose="02000503000000020004" pitchFamily="2" charset="0"/>
              </a:rPr>
              <a:t>CEC shall award $75 million in grants each fiscal year to LEAs that will have three fiscal years after receipt of the funds to expend—or the funds return to the state</a:t>
            </a:r>
          </a:p>
          <a:p>
            <a:pPr lvl="1">
              <a:lnSpc>
                <a:spcPct val="100000"/>
              </a:lnSpc>
              <a:buFont typeface="Arial" panose="020B0604020202020204" pitchFamily="34" charset="0"/>
              <a:buChar char="•"/>
            </a:pPr>
            <a:r>
              <a:rPr lang="en-US" sz="2200" dirty="0">
                <a:latin typeface="Helvetica Neue"/>
                <a:ea typeface="Helvetica Neue" panose="02000503000000020004" pitchFamily="2" charset="0"/>
                <a:cs typeface="Helvetica Neue" panose="02000503000000020004" pitchFamily="2" charset="0"/>
              </a:rPr>
              <a:t>CEC and CARB will coordinate a single application and give priority to small and rural LEAs, those serving a high percentage of unduplicated students, those operating the oldest internal combustion buses, or those purchasing buses with bidirectional charging</a:t>
            </a:r>
            <a:endParaRPr lang="en-US" dirty="0">
              <a:latin typeface="Helvetica Neue"/>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15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9655"/>
            <a:ext cx="10972800" cy="810228"/>
          </a:xfrm>
        </p:spPr>
        <p:txBody>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College and Career Pathways (2022-23)  </a:t>
            </a:r>
          </a:p>
        </p:txBody>
      </p:sp>
      <p:sp>
        <p:nvSpPr>
          <p:cNvPr id="3" name="Content Placeholder 2"/>
          <p:cNvSpPr>
            <a:spLocks noGrp="1"/>
          </p:cNvSpPr>
          <p:nvPr>
            <p:ph idx="1"/>
          </p:nvPr>
        </p:nvSpPr>
        <p:spPr>
          <a:xfrm>
            <a:off x="704603" y="1849703"/>
            <a:ext cx="10972800" cy="4625738"/>
          </a:xfrm>
        </p:spPr>
        <p:txBody>
          <a:bodyPr>
            <a:normAutofit fontScale="77500" lnSpcReduction="20000"/>
          </a:bodyPr>
          <a:lstStyle/>
          <a:p>
            <a:pPr>
              <a:lnSpc>
                <a:spcPct val="120000"/>
              </a:lnSpc>
            </a:pPr>
            <a:r>
              <a:rPr lang="en-US" dirty="0">
                <a:latin typeface="Helvetica Neue" panose="02000503000000020004" pitchFamily="2" charset="0"/>
                <a:ea typeface="Helvetica Neue" panose="02000503000000020004" pitchFamily="2" charset="0"/>
                <a:cs typeface="Helvetica Neue" panose="02000503000000020004" pitchFamily="2" charset="0"/>
              </a:rPr>
              <a:t>$500 million one-time over seven years to support the development of the Golden State Pathways Program focused on technology, health care, education/early education, and climate-related fields</a:t>
            </a:r>
          </a:p>
          <a:p>
            <a:pPr marL="685800" lvl="1" indent="-228600">
              <a:lnSpc>
                <a:spcPct val="12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Intent to develop local partnerships among school systems, higher education, employers, and community stakeholders</a:t>
            </a:r>
          </a:p>
          <a:p>
            <a:pPr marL="685800" lvl="1" indent="-228600">
              <a:lnSpc>
                <a:spcPct val="12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Community College Districts may partner with LEAs to submit applications</a:t>
            </a:r>
          </a:p>
          <a:p>
            <a:pPr>
              <a:lnSpc>
                <a:spcPct val="120000"/>
              </a:lnSpc>
            </a:pPr>
            <a:r>
              <a:rPr lang="en-US" dirty="0">
                <a:latin typeface="Helvetica Neue" panose="02000503000000020004" pitchFamily="2" charset="0"/>
                <a:ea typeface="Helvetica Neue" panose="02000503000000020004" pitchFamily="2" charset="0"/>
                <a:cs typeface="Helvetica Neue" panose="02000503000000020004" pitchFamily="2" charset="0"/>
              </a:rPr>
              <a:t>$200 million one-time over five years to strengthen and expand student access to and participation in dual enrollment – funds may also be used for student advising and support services offered by a community college partner</a:t>
            </a: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376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5153"/>
            <a:ext cx="10972800" cy="1044393"/>
          </a:xfrm>
        </p:spPr>
        <p:txBody>
          <a:bodyPr>
            <a:normAutofit fontScale="90000"/>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Educator Workforce and Support </a:t>
            </a:r>
            <a:br>
              <a:rPr lang="en-US" dirty="0">
                <a:latin typeface="Helvetica Neue" panose="02000503000000020004" pitchFamily="2" charset="0"/>
                <a:ea typeface="Helvetica Neue" panose="02000503000000020004" pitchFamily="2" charset="0"/>
                <a:cs typeface="Helvetica Neue" panose="02000503000000020004" pitchFamily="2" charset="0"/>
              </a:rPr>
            </a:br>
            <a:r>
              <a:rPr lang="en-US" dirty="0">
                <a:latin typeface="Helvetica Neue" panose="02000503000000020004" pitchFamily="2" charset="0"/>
                <a:ea typeface="Helvetica Neue" panose="02000503000000020004" pitchFamily="2" charset="0"/>
                <a:cs typeface="Helvetica Neue" panose="02000503000000020004" pitchFamily="2" charset="0"/>
              </a:rPr>
              <a:t>(2021-22 &amp; 2022-23) </a:t>
            </a:r>
          </a:p>
        </p:txBody>
      </p:sp>
      <p:sp>
        <p:nvSpPr>
          <p:cNvPr id="3" name="Content Placeholder 2"/>
          <p:cNvSpPr>
            <a:spLocks noGrp="1"/>
          </p:cNvSpPr>
          <p:nvPr>
            <p:ph idx="1"/>
          </p:nvPr>
        </p:nvSpPr>
        <p:spPr>
          <a:xfrm>
            <a:off x="419100" y="2242108"/>
            <a:ext cx="11353800" cy="4120591"/>
          </a:xfrm>
        </p:spPr>
        <p:txBody>
          <a:bodyPr vert="horz" lIns="91440" tIns="45720" rIns="91440" bIns="45720" rtlCol="0" anchor="t">
            <a:normAutofit/>
          </a:bodyPr>
          <a:lstStyle/>
          <a:p>
            <a:pPr marL="0" indent="0">
              <a:buNone/>
            </a:pPr>
            <a:r>
              <a:rPr lang="en-US" sz="2800" dirty="0">
                <a:latin typeface="Helvetica Neue" panose="02000503000000020004" pitchFamily="2" charset="0"/>
                <a:ea typeface="Helvetica Neue" panose="02000503000000020004" pitchFamily="2" charset="0"/>
                <a:cs typeface="Helvetica Neue" panose="02000503000000020004" pitchFamily="2" charset="0"/>
              </a:rPr>
              <a:t>2021 Budget Act included nearly $3 billion for educator support, training and retention, and 2022 Budget Act made the following additional investments and changes:</a:t>
            </a:r>
          </a:p>
          <a:p>
            <a:pPr lvl="1">
              <a:lnSpc>
                <a:spcPct val="100000"/>
              </a:lnSpc>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$250 million one-time for the Teacher Residency Grant Program to expand residency slots for teachers and school counselors</a:t>
            </a:r>
          </a:p>
          <a:p>
            <a:pPr lvl="1">
              <a:lnSpc>
                <a:spcPct val="100000"/>
              </a:lnSpc>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$85 million one-time to create Pre-K-12 educator resources and professional learning in specific subject areas</a:t>
            </a:r>
          </a:p>
          <a:p>
            <a:pPr lvl="1">
              <a:lnSpc>
                <a:spcPct val="100000"/>
              </a:lnSpc>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Extended, by an additional year, substitute teaching assignments for up to 60 days</a:t>
            </a: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78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AA245-D134-A24C-B5C6-88CA7CF348C2}"/>
              </a:ext>
            </a:extLst>
          </p:cNvPr>
          <p:cNvSpPr>
            <a:spLocks noGrp="1"/>
          </p:cNvSpPr>
          <p:nvPr>
            <p:ph type="title"/>
          </p:nvPr>
        </p:nvSpPr>
        <p:spPr>
          <a:xfrm>
            <a:off x="838200" y="794479"/>
            <a:ext cx="10515600" cy="948917"/>
          </a:xfrm>
        </p:spPr>
        <p:txBody>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Fiscal Conditions</a:t>
            </a:r>
            <a:endParaRPr lang="en-US"/>
          </a:p>
        </p:txBody>
      </p:sp>
      <p:sp>
        <p:nvSpPr>
          <p:cNvPr id="3" name="Content Placeholder 2">
            <a:extLst>
              <a:ext uri="{FF2B5EF4-FFF2-40B4-BE49-F238E27FC236}">
                <a16:creationId xmlns:a16="http://schemas.microsoft.com/office/drawing/2014/main" id="{FAEFDB0D-0DE4-E649-8A68-2DC61CC14C3E}"/>
              </a:ext>
            </a:extLst>
          </p:cNvPr>
          <p:cNvSpPr>
            <a:spLocks noGrp="1"/>
          </p:cNvSpPr>
          <p:nvPr>
            <p:ph idx="1"/>
          </p:nvPr>
        </p:nvSpPr>
        <p:spPr>
          <a:xfrm>
            <a:off x="383020" y="1633928"/>
            <a:ext cx="11613931" cy="5276459"/>
          </a:xfrm>
        </p:spPr>
        <p:txBody>
          <a:bodyPr vert="horz" lIns="91440" tIns="45720" rIns="91440" bIns="45720" rtlCol="0" anchor="t">
            <a:noAutofit/>
          </a:bodyPr>
          <a:lstStyle/>
          <a:p>
            <a:pPr>
              <a:lnSpc>
                <a:spcPct val="100000"/>
              </a:lnSpc>
            </a:pPr>
            <a:r>
              <a:rPr lang="en-US" sz="2000" dirty="0">
                <a:latin typeface="Helvetica Neue"/>
                <a:ea typeface="Helvetica Neue" panose="02000503000000020004" pitchFamily="2" charset="0"/>
                <a:cs typeface="Helvetica Neue" panose="02000503000000020004" pitchFamily="2" charset="0"/>
              </a:rPr>
              <a:t>Period of unprecedented General Fund (GF) revenue growth is clearly over</a:t>
            </a:r>
          </a:p>
          <a:p>
            <a:pPr>
              <a:lnSpc>
                <a:spcPct val="100000"/>
              </a:lnSpc>
            </a:pPr>
            <a:r>
              <a:rPr lang="en-US" sz="2000" dirty="0">
                <a:latin typeface="Helvetica Neue"/>
                <a:ea typeface="Helvetica Neue" panose="02000503000000020004" pitchFamily="2" charset="0"/>
                <a:cs typeface="Helvetica Neue" panose="02000503000000020004" pitchFamily="2" charset="0"/>
              </a:rPr>
              <a:t>State revenue projected about $30 billion lower over budget period compared to 2022 Budget Act</a:t>
            </a:r>
          </a:p>
          <a:p>
            <a:pPr lvl="1">
              <a:lnSpc>
                <a:spcPct val="100000"/>
              </a:lnSpc>
            </a:pPr>
            <a:r>
              <a:rPr lang="en-US" sz="2000" dirty="0">
                <a:latin typeface="Helvetica Neue"/>
                <a:ea typeface="Helvetica Neue" panose="02000503000000020004" pitchFamily="2" charset="0"/>
                <a:cs typeface="Helvetica Neue" panose="02000503000000020004" pitchFamily="2" charset="0"/>
              </a:rPr>
              <a:t>Much of this due to lower capital gains</a:t>
            </a:r>
          </a:p>
          <a:p>
            <a:pPr>
              <a:lnSpc>
                <a:spcPct val="100000"/>
              </a:lnSpc>
            </a:pPr>
            <a:r>
              <a:rPr lang="en-US" sz="2000" dirty="0">
                <a:latin typeface="Helvetica Neue"/>
                <a:ea typeface="Helvetica Neue" panose="02000503000000020004" pitchFamily="2" charset="0"/>
                <a:cs typeface="Helvetica Neue" panose="02000503000000020004" pitchFamily="2" charset="0"/>
              </a:rPr>
              <a:t>DOF longer-term forecast projects slow revenue growth, assumes no recession</a:t>
            </a:r>
          </a:p>
          <a:p>
            <a:pPr>
              <a:lnSpc>
                <a:spcPct val="100000"/>
              </a:lnSpc>
            </a:pPr>
            <a:r>
              <a:rPr lang="en-US" sz="2000" dirty="0">
                <a:latin typeface="Helvetica Neue"/>
                <a:ea typeface="Helvetica Neue" panose="02000503000000020004" pitchFamily="2" charset="0"/>
                <a:cs typeface="Helvetica Neue" panose="02000503000000020004" pitchFamily="2" charset="0"/>
              </a:rPr>
              <a:t>Despite many challenges, labor market is strong</a:t>
            </a:r>
          </a:p>
          <a:p>
            <a:pPr lvl="1">
              <a:lnSpc>
                <a:spcPct val="100000"/>
              </a:lnSpc>
              <a:buFont typeface="Arial" panose="020B0604020202020204" pitchFamily="34" charset="0"/>
              <a:buChar char="•"/>
            </a:pPr>
            <a:r>
              <a:rPr lang="en-US" sz="2000" dirty="0">
                <a:latin typeface="Helvetica Neue"/>
                <a:ea typeface="Helvetica Neue" panose="02000503000000020004" pitchFamily="2" charset="0"/>
                <a:cs typeface="Helvetica Neue" panose="02000503000000020004" pitchFamily="2" charset="0"/>
              </a:rPr>
              <a:t>Unemployment rate fell to record low in September 2022</a:t>
            </a:r>
          </a:p>
          <a:p>
            <a:pPr lvl="1">
              <a:lnSpc>
                <a:spcPct val="100000"/>
              </a:lnSpc>
              <a:buFont typeface="Arial" panose="020B0604020202020204" pitchFamily="34" charset="0"/>
              <a:buChar char="•"/>
            </a:pPr>
            <a:r>
              <a:rPr lang="en-US" sz="2000" dirty="0">
                <a:latin typeface="Helvetica Neue"/>
                <a:ea typeface="Helvetica Neue" panose="02000503000000020004" pitchFamily="2" charset="0"/>
                <a:cs typeface="Helvetica Neue" panose="02000503000000020004" pitchFamily="2" charset="0"/>
              </a:rPr>
              <a:t>California recovered all non-farm Pandemic induced job losses as of October 2022</a:t>
            </a:r>
          </a:p>
          <a:p>
            <a:pPr lvl="1">
              <a:lnSpc>
                <a:spcPct val="100000"/>
              </a:lnSpc>
              <a:buFont typeface="Arial" panose="020B0604020202020204" pitchFamily="34" charset="0"/>
              <a:buChar char="•"/>
            </a:pPr>
            <a:r>
              <a:rPr lang="en-US" sz="2000" dirty="0">
                <a:latin typeface="Helvetica Neue"/>
                <a:ea typeface="Helvetica Neue" panose="02000503000000020004" pitchFamily="2" charset="0"/>
                <a:cs typeface="Helvetica Neue" panose="02000503000000020004" pitchFamily="2" charset="0"/>
              </a:rPr>
              <a:t>But wage growth slower than expected</a:t>
            </a:r>
          </a:p>
          <a:p>
            <a:pPr>
              <a:lnSpc>
                <a:spcPct val="100000"/>
              </a:lnSpc>
            </a:pPr>
            <a:r>
              <a:rPr lang="en-US" sz="2000" dirty="0">
                <a:latin typeface="Helvetica Neue"/>
                <a:ea typeface="Helvetica Neue" panose="02000503000000020004" pitchFamily="2" charset="0"/>
                <a:cs typeface="Helvetica Neue" panose="02000503000000020004" pitchFamily="2" charset="0"/>
              </a:rPr>
              <a:t>Inflation reached a 40-year high of 8.5% in March 2022, but Fed Reserve interest rate hikes are cooling down the economy a bit</a:t>
            </a:r>
          </a:p>
          <a:p>
            <a:pPr>
              <a:lnSpc>
                <a:spcPct val="100000"/>
              </a:lnSpc>
            </a:pPr>
            <a:r>
              <a:rPr lang="en-US" sz="2000" dirty="0">
                <a:latin typeface="Helvetica Neue"/>
                <a:ea typeface="Helvetica Neue" panose="02000503000000020004" pitchFamily="2" charset="0"/>
                <a:cs typeface="Helvetica Neue" panose="02000503000000020004" pitchFamily="2" charset="0"/>
              </a:rPr>
              <a:t>Fed Reserve policies and other factors have led to stock market volatility and risks of a recession</a:t>
            </a:r>
            <a:endParaRPr lang="en-US" sz="1600" dirty="0">
              <a:latin typeface="Helvetica Neue"/>
              <a:ea typeface="Helvetica Neue" panose="02000503000000020004" pitchFamily="2" charset="0"/>
              <a:cs typeface="Helvetica Neue" panose="02000503000000020004" pitchFamily="2" charset="0"/>
            </a:endParaRPr>
          </a:p>
          <a:p>
            <a:pPr>
              <a:lnSpc>
                <a:spcPct val="100000"/>
              </a:lnSpc>
            </a:pPr>
            <a:r>
              <a:rPr lang="en-US" sz="2000" dirty="0">
                <a:latin typeface="Helvetica Neue"/>
                <a:ea typeface="Helvetica Neue" panose="02000503000000020004" pitchFamily="2" charset="0"/>
                <a:cs typeface="Helvetica Neue" panose="02000503000000020004" pitchFamily="2" charset="0"/>
              </a:rPr>
              <a:t>Looming debt ceiling fight could cause economic chaos</a:t>
            </a:r>
          </a:p>
          <a:p>
            <a:pPr marL="0" indent="0">
              <a:lnSpc>
                <a:spcPct val="100000"/>
              </a:lnSpc>
              <a:buNone/>
            </a:pPr>
            <a:endParaRPr lang="en-US" sz="2600" dirty="0">
              <a:latin typeface="Helvetica Neue" panose="02000503000000020004" pitchFamily="2" charset="0"/>
              <a:ea typeface="Helvetica Neue" panose="02000503000000020004" pitchFamily="2" charset="0"/>
              <a:cs typeface="Helvetica Neue" panose="02000503000000020004" pitchFamily="2" charset="0"/>
            </a:endParaRPr>
          </a:p>
          <a:p>
            <a:pPr lvl="1">
              <a:lnSpc>
                <a:spcPct val="100000"/>
              </a:lnSpc>
            </a:pP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pPr>
            <a:endParaRPr lang="en-US" sz="2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384480A2-0104-DD49-93E2-6A55E3D5726B}"/>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5</a:t>
            </a:fld>
            <a:endParaRPr lang="en-US"/>
          </a:p>
        </p:txBody>
      </p:sp>
    </p:spTree>
    <p:extLst>
      <p:ext uri="{BB962C8B-B14F-4D97-AF65-F5344CB8AC3E}">
        <p14:creationId xmlns:p14="http://schemas.microsoft.com/office/powerpoint/2010/main" val="4012760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77" y="798945"/>
            <a:ext cx="10515600" cy="1236174"/>
          </a:xfrm>
        </p:spPr>
        <p:txBody>
          <a:bodyPr>
            <a:normAutofit fontScale="90000"/>
          </a:bodyPr>
          <a:lstStyle/>
          <a:p>
            <a:pPr algn="ctr"/>
            <a:r>
              <a:rPr lang="en-US" sz="4200">
                <a:latin typeface="Helvetica Neue"/>
                <a:ea typeface="Helvetica Neue" panose="02000503000000020004" pitchFamily="2" charset="0"/>
                <a:cs typeface="Helvetica Neue" panose="02000503000000020004" pitchFamily="2" charset="0"/>
              </a:rPr>
              <a:t>State General Fund Revenues</a:t>
            </a:r>
            <a:br>
              <a:rPr lang="en-US">
                <a:latin typeface="Helvetica Neue" panose="02000503000000020004" pitchFamily="2" charset="0"/>
                <a:ea typeface="Helvetica Neue" panose="02000503000000020004" pitchFamily="2" charset="0"/>
                <a:cs typeface="Helvetica Neue" panose="02000503000000020004" pitchFamily="2" charset="0"/>
              </a:rPr>
            </a:br>
            <a:r>
              <a:rPr lang="en-US" sz="2400">
                <a:latin typeface="Helvetica Neue"/>
                <a:ea typeface="Helvetica Neue" panose="02000503000000020004" pitchFamily="2" charset="0"/>
                <a:cs typeface="Helvetica Neue" panose="02000503000000020004" pitchFamily="2" charset="0"/>
              </a:rPr>
              <a:t>Includes only revenues that affect calculation of Prop 98 minimum guarantee </a:t>
            </a:r>
            <a:br>
              <a:rPr lang="en-US">
                <a:latin typeface="Helvetica Neue" panose="02000503000000020004" pitchFamily="2" charset="0"/>
                <a:ea typeface="Helvetica Neue" panose="02000503000000020004" pitchFamily="2" charset="0"/>
                <a:cs typeface="Helvetica Neue" panose="02000503000000020004" pitchFamily="2" charset="0"/>
              </a:rPr>
            </a:br>
            <a:r>
              <a:rPr lang="en-US" sz="1800">
                <a:latin typeface="Helvetica Neue"/>
                <a:ea typeface="Helvetica Neue" panose="02000503000000020004" pitchFamily="2" charset="0"/>
                <a:cs typeface="Helvetica Neue" panose="02000503000000020004" pitchFamily="2" charset="0"/>
              </a:rPr>
              <a:t>(Dollars in billions)</a:t>
            </a:r>
            <a:endParaRPr lang="en-US">
              <a:latin typeface="Helvetica Neue"/>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9E5FC9CB-660D-2E44-95C0-6ED78D8355A6}"/>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6</a:t>
            </a:fld>
            <a:endParaRPr lang="en-US"/>
          </a:p>
        </p:txBody>
      </p:sp>
      <p:graphicFrame>
        <p:nvGraphicFramePr>
          <p:cNvPr id="7" name="Content Placeholder 6">
            <a:extLst>
              <a:ext uri="{FF2B5EF4-FFF2-40B4-BE49-F238E27FC236}">
                <a16:creationId xmlns:a16="http://schemas.microsoft.com/office/drawing/2014/main" id="{B6C6B5F0-A063-5840-8315-5C9C954F7D0D}"/>
              </a:ext>
            </a:extLst>
          </p:cNvPr>
          <p:cNvGraphicFramePr>
            <a:graphicFrameLocks noGrp="1"/>
          </p:cNvGraphicFramePr>
          <p:nvPr>
            <p:ph idx="1"/>
            <p:extLst>
              <p:ext uri="{D42A27DB-BD31-4B8C-83A1-F6EECF244321}">
                <p14:modId xmlns:p14="http://schemas.microsoft.com/office/powerpoint/2010/main" val="2117843611"/>
              </p:ext>
            </p:extLst>
          </p:nvPr>
        </p:nvGraphicFramePr>
        <p:xfrm>
          <a:off x="736977" y="1879600"/>
          <a:ext cx="10515600" cy="50307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3255A3B-308F-5CA3-E781-5C5CBB05D612}"/>
              </a:ext>
            </a:extLst>
          </p:cNvPr>
          <p:cNvSpPr txBox="1"/>
          <p:nvPr/>
        </p:nvSpPr>
        <p:spPr>
          <a:xfrm>
            <a:off x="18902597" y="996845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5549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521"/>
            <a:ext cx="10972800" cy="865691"/>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GF Revenues, Expenditures and Reserves </a:t>
            </a:r>
          </a:p>
        </p:txBody>
      </p:sp>
      <p:sp>
        <p:nvSpPr>
          <p:cNvPr id="3" name="Content Placeholder 2"/>
          <p:cNvSpPr>
            <a:spLocks noGrp="1"/>
          </p:cNvSpPr>
          <p:nvPr>
            <p:ph idx="1"/>
          </p:nvPr>
        </p:nvSpPr>
        <p:spPr>
          <a:xfrm>
            <a:off x="609600" y="1767212"/>
            <a:ext cx="10972800" cy="4878287"/>
          </a:xfrm>
        </p:spPr>
        <p:txBody>
          <a:bodyPr vert="horz" lIns="91440" tIns="45720" rIns="91440" bIns="45720" rtlCol="0" anchor="t">
            <a:normAutofit fontScale="92500" lnSpcReduction="20000"/>
          </a:bodyPr>
          <a:lstStyle/>
          <a:p>
            <a:pPr>
              <a:lnSpc>
                <a:spcPct val="110000"/>
              </a:lnSpc>
            </a:pPr>
            <a:r>
              <a:rPr lang="en-US" dirty="0">
                <a:latin typeface="Helvetica Neue" panose="02000503000000020004" pitchFamily="2" charset="0"/>
                <a:ea typeface="Helvetica Neue" panose="02000503000000020004" pitchFamily="2" charset="0"/>
                <a:cs typeface="Helvetica Neue" panose="02000503000000020004" pitchFamily="2" charset="0"/>
              </a:rPr>
              <a:t>$231.7 billion in total available 2023-24 GF resources</a:t>
            </a:r>
          </a:p>
          <a:p>
            <a:pPr lvl="1">
              <a:lnSpc>
                <a:spcPct val="110000"/>
              </a:lnSpc>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$210.2 billion total 2022-23 revenues/transfers plus prior year balance of $21.5 billion</a:t>
            </a:r>
          </a:p>
          <a:p>
            <a:pPr>
              <a:lnSpc>
                <a:spcPct val="110000"/>
              </a:lnSpc>
            </a:pPr>
            <a:r>
              <a:rPr lang="en-US" dirty="0">
                <a:latin typeface="Helvetica Neue"/>
                <a:ea typeface="Helvetica Neue" panose="02000503000000020004" pitchFamily="2" charset="0"/>
                <a:cs typeface="Helvetica Neue" panose="02000503000000020004" pitchFamily="2" charset="0"/>
              </a:rPr>
              <a:t>2023-24 total GF expenditures are $223.6 billion, leaving a fund balance of $8.1 billion </a:t>
            </a:r>
          </a:p>
          <a:p>
            <a:pPr>
              <a:lnSpc>
                <a:spcPct val="110000"/>
              </a:lnSpc>
            </a:pPr>
            <a:r>
              <a:rPr lang="en-US" dirty="0">
                <a:latin typeface="Helvetica Neue"/>
                <a:ea typeface="Helvetica Neue" panose="02000503000000020004" pitchFamily="2" charset="0"/>
                <a:cs typeface="Helvetica Neue" panose="02000503000000020004" pitchFamily="2" charset="0"/>
              </a:rPr>
              <a:t>By end of 2023-24, $22.4 billion in BSA, $3.8 billion in discretionary reserve (SFEU), $900 million in Safety Net Reserve = total GF reserves of about $27.1 billion</a:t>
            </a:r>
          </a:p>
          <a:p>
            <a:pPr>
              <a:lnSpc>
                <a:spcPct val="110000"/>
              </a:lnSpc>
            </a:pPr>
            <a:r>
              <a:rPr lang="en-US" dirty="0">
                <a:latin typeface="Helvetica Neue"/>
                <a:ea typeface="Helvetica Neue" panose="02000503000000020004" pitchFamily="2" charset="0"/>
                <a:cs typeface="Helvetica Neue" panose="02000503000000020004" pitchFamily="2" charset="0"/>
              </a:rPr>
              <a:t>BSA now at constitutional trigger (10% of GF revenues) requiring $951 million for infrastructure in 2023-24</a:t>
            </a: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70D422-000D-A241-BAFC-1DC3460337DE}" type="slidenum">
              <a:rPr lang="en-US" smtClean="0"/>
              <a:pPr/>
              <a:t>7</a:t>
            </a:fld>
            <a:endParaRPr lang="en-US">
              <a:solidFill>
                <a:schemeClr val="bg1"/>
              </a:solidFill>
            </a:endParaRPr>
          </a:p>
        </p:txBody>
      </p:sp>
    </p:spTree>
    <p:extLst>
      <p:ext uri="{BB962C8B-B14F-4D97-AF65-F5344CB8AC3E}">
        <p14:creationId xmlns:p14="http://schemas.microsoft.com/office/powerpoint/2010/main" val="296503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3929"/>
            <a:ext cx="10515600" cy="1203767"/>
          </a:xfrm>
        </p:spPr>
        <p:txBody>
          <a:bodyPr>
            <a:norm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Proposition 98</a:t>
            </a:r>
            <a:br>
              <a:rPr lang="en-US" b="1">
                <a:latin typeface="Helvetica Neue" panose="02000503000000020004" pitchFamily="2" charset="0"/>
                <a:ea typeface="Helvetica Neue" panose="02000503000000020004" pitchFamily="2" charset="0"/>
                <a:cs typeface="Helvetica Neue" panose="02000503000000020004" pitchFamily="2" charset="0"/>
              </a:rPr>
            </a:br>
            <a:r>
              <a:rPr lang="en-US" sz="1800">
                <a:latin typeface="Helvetica Neue" panose="02000503000000020004" pitchFamily="2" charset="0"/>
                <a:ea typeface="Helvetica Neue" panose="02000503000000020004" pitchFamily="2" charset="0"/>
                <a:cs typeface="Helvetica Neue" panose="02000503000000020004" pitchFamily="2" charset="0"/>
              </a:rPr>
              <a:t>(Dollars in billions)</a:t>
            </a: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244A578B-7C98-1E4D-837D-BE17407F7D34}"/>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ontent Placeholder 8">
            <a:extLst>
              <a:ext uri="{FF2B5EF4-FFF2-40B4-BE49-F238E27FC236}">
                <a16:creationId xmlns:a16="http://schemas.microsoft.com/office/drawing/2014/main" id="{17406E16-230E-4D6C-8812-1EA999C6F459}"/>
              </a:ext>
            </a:extLst>
          </p:cNvPr>
          <p:cNvGraphicFramePr>
            <a:graphicFrameLocks noGrp="1"/>
          </p:cNvGraphicFramePr>
          <p:nvPr>
            <p:ph idx="1"/>
            <p:extLst>
              <p:ext uri="{D42A27DB-BD31-4B8C-83A1-F6EECF244321}">
                <p14:modId xmlns:p14="http://schemas.microsoft.com/office/powerpoint/2010/main" val="818095020"/>
              </p:ext>
            </p:extLst>
          </p:nvPr>
        </p:nvGraphicFramePr>
        <p:xfrm>
          <a:off x="838200" y="1967696"/>
          <a:ext cx="10515600" cy="44307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848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9795"/>
            <a:ext cx="10972800" cy="800786"/>
          </a:xfrm>
        </p:spPr>
        <p:txBody>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Proposition 98</a:t>
            </a:r>
          </a:p>
        </p:txBody>
      </p:sp>
      <p:sp>
        <p:nvSpPr>
          <p:cNvPr id="3" name="Content Placeholder 2"/>
          <p:cNvSpPr>
            <a:spLocks noGrp="1"/>
          </p:cNvSpPr>
          <p:nvPr>
            <p:ph idx="1"/>
          </p:nvPr>
        </p:nvSpPr>
        <p:spPr>
          <a:xfrm>
            <a:off x="609600" y="1742298"/>
            <a:ext cx="10972800" cy="4810211"/>
          </a:xfrm>
        </p:spPr>
        <p:txBody>
          <a:bodyPr vert="horz" lIns="91440" tIns="45720" rIns="91440" bIns="45720" rtlCol="0" anchor="t">
            <a:normAutofit fontScale="92500" lnSpcReduction="20000"/>
          </a:bodyPr>
          <a:lstStyle/>
          <a:p>
            <a:pPr>
              <a:lnSpc>
                <a:spcPct val="120000"/>
              </a:lnSpc>
            </a:pPr>
            <a:r>
              <a:rPr lang="en-US" sz="3000" dirty="0">
                <a:latin typeface="Helvetica Neue"/>
                <a:ea typeface="Helvetica Neue" panose="02000503000000020004" pitchFamily="2" charset="0"/>
                <a:cs typeface="Helvetica Neue" panose="02000503000000020004" pitchFamily="2" charset="0"/>
              </a:rPr>
              <a:t>2023-24 Guarantee is $108.8 billion, a decrease of about $1.5 billion compared to Guarantee in 2022 Budget Act</a:t>
            </a:r>
          </a:p>
          <a:p>
            <a:pPr lvl="1">
              <a:lnSpc>
                <a:spcPct val="120000"/>
              </a:lnSpc>
              <a:buFont typeface="Arial" panose="020B0604020202020204" pitchFamily="34" charset="0"/>
              <a:buChar char="•"/>
            </a:pPr>
            <a:r>
              <a:rPr lang="en-US" sz="2600" dirty="0">
                <a:latin typeface="Helvetica Neue"/>
                <a:ea typeface="Helvetica Neue" panose="02000503000000020004" pitchFamily="2" charset="0"/>
                <a:cs typeface="Helvetica Neue" panose="02000503000000020004" pitchFamily="2" charset="0"/>
              </a:rPr>
              <a:t>For comparison, the Guarantee in the 2022 Budget Act was $16.7 billion higher than the Guarantee in the 2021 Budget Act</a:t>
            </a:r>
          </a:p>
          <a:p>
            <a:pPr>
              <a:lnSpc>
                <a:spcPct val="120000"/>
              </a:lnSpc>
            </a:pPr>
            <a:r>
              <a:rPr lang="en-US" sz="3000" dirty="0">
                <a:latin typeface="Helvetica Neue"/>
                <a:ea typeface="Helvetica Neue" panose="02000503000000020004" pitchFamily="2" charset="0"/>
                <a:cs typeface="Helvetica Neue" panose="02000503000000020004" pitchFamily="2" charset="0"/>
              </a:rPr>
              <a:t>Over the three-year budget period the Guarantee is lower by $4.7 billion compared to the 2022 Budget Act</a:t>
            </a:r>
          </a:p>
          <a:p>
            <a:pPr>
              <a:lnSpc>
                <a:spcPct val="120000"/>
              </a:lnSpc>
            </a:pPr>
            <a:r>
              <a:rPr lang="en-US" sz="3000" dirty="0">
                <a:latin typeface="Helvetica Neue"/>
                <a:ea typeface="Helvetica Neue" panose="02000503000000020004" pitchFamily="2" charset="0"/>
                <a:cs typeface="Helvetica Neue" panose="02000503000000020004" pitchFamily="2" charset="0"/>
              </a:rPr>
              <a:t>The Test 1 percentage continues to be </a:t>
            </a:r>
            <a:r>
              <a:rPr lang="en-US" sz="3000" dirty="0" err="1">
                <a:latin typeface="Helvetica Neue"/>
                <a:ea typeface="Helvetica Neue" panose="02000503000000020004" pitchFamily="2" charset="0"/>
                <a:cs typeface="Helvetica Neue" panose="02000503000000020004" pitchFamily="2" charset="0"/>
              </a:rPr>
              <a:t>rebenched</a:t>
            </a:r>
            <a:r>
              <a:rPr lang="en-US" sz="3000" dirty="0">
                <a:latin typeface="Helvetica Neue"/>
                <a:ea typeface="Helvetica Neue" panose="02000503000000020004" pitchFamily="2" charset="0"/>
                <a:cs typeface="Helvetica Neue" panose="02000503000000020004" pitchFamily="2" charset="0"/>
              </a:rPr>
              <a:t> based on enrollment increases from expanded TK – 2021-22 (38.02%), 2022-23 (38.31%), and 2023-24 (38.65%)</a:t>
            </a:r>
          </a:p>
          <a:p>
            <a:pPr>
              <a:lnSpc>
                <a:spcPct val="120000"/>
              </a:lnSpc>
            </a:pPr>
            <a:r>
              <a:rPr lang="en-US" sz="3000" dirty="0">
                <a:latin typeface="Helvetica Neue"/>
                <a:ea typeface="Helvetica Neue" panose="02000503000000020004" pitchFamily="2" charset="0"/>
                <a:cs typeface="Helvetica Neue" panose="02000503000000020004" pitchFamily="2" charset="0"/>
              </a:rPr>
              <a:t>2023-24 K-12 share of Prop 98 is $95.8 billion</a:t>
            </a:r>
          </a:p>
        </p:txBody>
      </p:sp>
      <p:sp>
        <p:nvSpPr>
          <p:cNvPr id="4" name="Slide Number Placeholder 3">
            <a:extLst>
              <a:ext uri="{FF2B5EF4-FFF2-40B4-BE49-F238E27FC236}">
                <a16:creationId xmlns:a16="http://schemas.microsoft.com/office/drawing/2014/main" id="{9A0C587E-86A8-7C49-AFD5-DB41D9E06669}"/>
              </a:ext>
            </a:extLst>
          </p:cNvPr>
          <p:cNvSpPr>
            <a:spLocks noGrp="1"/>
          </p:cNvSpPr>
          <p:nvPr>
            <p:ph type="sldNum" sz="quarter" idx="12"/>
          </p:nvPr>
        </p:nvSpPr>
        <p:spPr>
          <a:xfrm>
            <a:off x="9448800" y="65452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0D422-000D-A241-BAFC-1DC3460337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822274"/>
      </p:ext>
    </p:extLst>
  </p:cSld>
  <p:clrMapOvr>
    <a:masterClrMapping/>
  </p:clrMapOvr>
</p:sld>
</file>

<file path=ppt/theme/theme1.xml><?xml version="1.0" encoding="utf-8"?>
<a:theme xmlns:a="http://schemas.openxmlformats.org/drawingml/2006/main" name="New Budget Workshop Them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Budget Workshop Theme WIDE" id="{13A89DE3-BCED-5B45-A5A4-6C81B368594C}" vid="{19B29E72-6A48-3E4E-B94D-CBF1A38DE9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 Budget Workshop Theme WIDE</Template>
  <TotalTime>8288</TotalTime>
  <Words>4403</Words>
  <Application>Microsoft Office PowerPoint</Application>
  <PresentationFormat>Widescreen</PresentationFormat>
  <Paragraphs>450</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Akzidenz Grotesk BE LightEx</vt:lpstr>
      <vt:lpstr>Arial</vt:lpstr>
      <vt:lpstr>Calibri</vt:lpstr>
      <vt:lpstr>Futura Lt BT</vt:lpstr>
      <vt:lpstr>Helvetica</vt:lpstr>
      <vt:lpstr>Helvetica Light</vt:lpstr>
      <vt:lpstr>Helvetica Neue</vt:lpstr>
      <vt:lpstr>System Font Regular</vt:lpstr>
      <vt:lpstr>New Budget Workshop Theme WIDE</vt:lpstr>
      <vt:lpstr>PowerPoint Presentation</vt:lpstr>
      <vt:lpstr>Workshops sponsored by:</vt:lpstr>
      <vt:lpstr>Initial Thoughts</vt:lpstr>
      <vt:lpstr>Political Context</vt:lpstr>
      <vt:lpstr>Fiscal Conditions</vt:lpstr>
      <vt:lpstr>State General Fund Revenues Includes only revenues that affect calculation of Prop 98 minimum guarantee  (Dollars in billions)</vt:lpstr>
      <vt:lpstr>GF Revenues, Expenditures and Reserves </vt:lpstr>
      <vt:lpstr>Proposition 98 (Dollars in billions)</vt:lpstr>
      <vt:lpstr>Proposition 98</vt:lpstr>
      <vt:lpstr>Public School System Stabilization Account</vt:lpstr>
      <vt:lpstr>Prop 98 Reserve Withdrawals</vt:lpstr>
      <vt:lpstr>Prop 98 Reserve Withdrawal Formula</vt:lpstr>
      <vt:lpstr>K-12 Spending Overview</vt:lpstr>
      <vt:lpstr>LCFF – Statutory COLA and Funding</vt:lpstr>
      <vt:lpstr>District and Charter LCFF Entitlement</vt:lpstr>
      <vt:lpstr>LCFF Equity Multiplier</vt:lpstr>
      <vt:lpstr>Accountability Reform</vt:lpstr>
      <vt:lpstr>County Office of Education LCFF Entitlement </vt:lpstr>
      <vt:lpstr>Funding Maintained for Recent Investments </vt:lpstr>
      <vt:lpstr>Stand-Alone Categorical Programs</vt:lpstr>
      <vt:lpstr>Arts/Discretionary Block Grant</vt:lpstr>
      <vt:lpstr>Prop 28 – Arts &amp; Music Funding</vt:lpstr>
      <vt:lpstr>Prop 28 – Use of Funds</vt:lpstr>
      <vt:lpstr>Transitional Kindergarten (TK)</vt:lpstr>
      <vt:lpstr>Transitional Kindergarten, cont.</vt:lpstr>
      <vt:lpstr>Transitional Kindergarten Reminders</vt:lpstr>
      <vt:lpstr>California State Preschool Program (CSPP)</vt:lpstr>
      <vt:lpstr>Special Education</vt:lpstr>
      <vt:lpstr>School Employer Pension Costs </vt:lpstr>
      <vt:lpstr>School Facilities  </vt:lpstr>
      <vt:lpstr>PowerPoint Presentation</vt:lpstr>
      <vt:lpstr>PowerPoint Presentation</vt:lpstr>
      <vt:lpstr>What’s Next</vt:lpstr>
      <vt:lpstr>Thank You </vt:lpstr>
      <vt:lpstr>Appendix of Prior Actions</vt:lpstr>
      <vt:lpstr>ELO-P (2021-22 &amp; 2022-23)</vt:lpstr>
      <vt:lpstr>Learning Recovery Emergency Block Grant (2022-23)</vt:lpstr>
      <vt:lpstr>Community Schools (2021-22 &amp; 2022-23)</vt:lpstr>
      <vt:lpstr>School Nutrition (2022-23)  </vt:lpstr>
      <vt:lpstr>Kitchen Infrastructure and Training Funding (2021-22 &amp; 2022-23)</vt:lpstr>
      <vt:lpstr> Home-to-School Transportation (2022-23)</vt:lpstr>
      <vt:lpstr>Zero Emission Transportation (2022-23)</vt:lpstr>
      <vt:lpstr>College and Career Pathways (2022-23)  </vt:lpstr>
      <vt:lpstr>Educator Workforce and Support  (2021-22 &amp; 2022-23) </vt:lpstr>
    </vt:vector>
  </TitlesOfParts>
  <Company>Cap Advisors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Amada Dulay</cp:lastModifiedBy>
  <cp:revision>198</cp:revision>
  <cp:lastPrinted>2023-01-20T21:55:38Z</cp:lastPrinted>
  <dcterms:created xsi:type="dcterms:W3CDTF">2015-01-09T22:59:36Z</dcterms:created>
  <dcterms:modified xsi:type="dcterms:W3CDTF">2023-02-03T20:55:47Z</dcterms:modified>
</cp:coreProperties>
</file>