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6" r:id="rId14"/>
    <p:sldId id="271" r:id="rId15"/>
    <p:sldId id="270" r:id="rId1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69444" autoAdjust="0"/>
  </p:normalViewPr>
  <p:slideViewPr>
    <p:cSldViewPr>
      <p:cViewPr varScale="1">
        <p:scale>
          <a:sx n="54" d="100"/>
          <a:sy n="54" d="100"/>
        </p:scale>
        <p:origin x="1536" y="6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101E877-D6CF-4B85-AC3D-E33B87FD642B}" type="datetimeFigureOut">
              <a:rPr lang="en-US"/>
              <a:pPr>
                <a:defRPr/>
              </a:pPr>
              <a:t>10/9/2020</a:t>
            </a:fld>
            <a:endParaRPr lang="en-US"/>
          </a:p>
        </p:txBody>
      </p:sp>
      <p:sp>
        <p:nvSpPr>
          <p:cNvPr id="4" name="Footer Placeholder 3"/>
          <p:cNvSpPr>
            <a:spLocks noGrp="1"/>
          </p:cNvSpPr>
          <p:nvPr>
            <p:ph type="ftr" sz="quarter" idx="2"/>
          </p:nvPr>
        </p:nvSpPr>
        <p:spPr>
          <a:xfrm>
            <a:off x="0" y="8831263"/>
            <a:ext cx="3038475" cy="46355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31263"/>
            <a:ext cx="3038475" cy="46355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C5CBEED-06A1-4E77-9ABF-2651DB12A17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29401B9-BCEC-44EA-976A-092B0D1AA239}" type="datetimeFigureOut">
              <a:rPr lang="en-US"/>
              <a:pPr>
                <a:defRPr/>
              </a:pPr>
              <a:t>10/9/2020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E66C807-9006-4493-B4B0-35F2E54D3D3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85BD837-D1C6-4DAF-8BC4-42CCA35A13A5}" type="slidenum">
              <a:rPr lang="en-US">
                <a:cs typeface="Arial" charset="0"/>
              </a:rPr>
              <a:pPr fontAlgn="base">
                <a:spcBef>
                  <a:spcPct val="0"/>
                </a:spcBef>
                <a:spcAft>
                  <a:spcPct val="0"/>
                </a:spcAft>
                <a:defRPr/>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Distribute the school’s Parental and Family Engagement Plan (the Parent and Family Engagement Section of the CIP).</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Discuss:</a:t>
            </a:r>
          </a:p>
          <a:p>
            <a:pPr eaLnBrk="1" fontAlgn="auto" hangingPunct="1">
              <a:spcBef>
                <a:spcPts val="0"/>
              </a:spcBef>
              <a:spcAft>
                <a:spcPts val="0"/>
              </a:spcAft>
              <a:defRPr/>
            </a:pPr>
            <a:r>
              <a:rPr lang="en-US" dirty="0"/>
              <a:t>-   The school’s parent and family engagement plan is a part of the CIP, designed to work with the other parts in increasing student achievement.</a:t>
            </a:r>
          </a:p>
          <a:p>
            <a:pPr eaLnBrk="1" fontAlgn="auto" hangingPunct="1">
              <a:spcBef>
                <a:spcPts val="0"/>
              </a:spcBef>
              <a:spcAft>
                <a:spcPts val="0"/>
              </a:spcAft>
              <a:buFontTx/>
              <a:buChar char="-"/>
              <a:defRPr/>
            </a:pPr>
            <a:r>
              <a:rPr lang="en-US" dirty="0"/>
              <a:t>   Emphasize the Building Capacity component and discuss all of the opportunities that will be available for parents this year.  Discuss </a:t>
            </a:r>
            <a:r>
              <a:rPr lang="en-US" u="sng" dirty="0"/>
              <a:t>how</a:t>
            </a:r>
            <a:r>
              <a:rPr lang="en-US" dirty="0"/>
              <a:t> you will be implementing all of the “</a:t>
            </a:r>
            <a:r>
              <a:rPr lang="en-US" dirty="0" err="1"/>
              <a:t>shalls</a:t>
            </a:r>
            <a:r>
              <a:rPr lang="en-US" dirty="0"/>
              <a:t>,” as these are required by law to be implemented.</a:t>
            </a:r>
          </a:p>
          <a:p>
            <a:pPr eaLnBrk="1" fontAlgn="auto" hangingPunct="1">
              <a:spcBef>
                <a:spcPts val="0"/>
              </a:spcBef>
              <a:spcAft>
                <a:spcPts val="0"/>
              </a:spcAft>
              <a:defRPr/>
            </a:pPr>
            <a:r>
              <a:rPr lang="en-US" dirty="0">
                <a:solidFill>
                  <a:schemeClr val="accent5">
                    <a:lumMod val="50000"/>
                  </a:schemeClr>
                </a:solidFill>
              </a:rPr>
              <a:t>-   </a:t>
            </a:r>
            <a:r>
              <a:rPr lang="en-US" u="sng" dirty="0">
                <a:solidFill>
                  <a:schemeClr val="accent5">
                    <a:lumMod val="50000"/>
                  </a:schemeClr>
                </a:solidFill>
              </a:rPr>
              <a:t>Title I parents have the right, by law, to be involved in the development of the school’s Parent and Family Engagement Plan.</a:t>
            </a:r>
            <a:endParaRPr lang="en-US" dirty="0"/>
          </a:p>
          <a:p>
            <a:pPr eaLnBrk="1" fontAlgn="auto" hangingPunct="1">
              <a:spcBef>
                <a:spcPts val="0"/>
              </a:spcBef>
              <a:spcAft>
                <a:spcPts val="0"/>
              </a:spcAft>
              <a:buFontTx/>
              <a:buChar char="-"/>
              <a:defRPr/>
            </a:pPr>
            <a:r>
              <a:rPr lang="en-US" dirty="0"/>
              <a:t>  The process and timeline for the plan’s development and how parents can give input.</a:t>
            </a:r>
          </a:p>
          <a:p>
            <a:pPr eaLnBrk="1" fontAlgn="auto" hangingPunct="1">
              <a:spcBef>
                <a:spcPts val="0"/>
              </a:spcBef>
              <a:spcAft>
                <a:spcPts val="0"/>
              </a:spcAft>
              <a:buFontTx/>
              <a:buChar char="-"/>
              <a:defRPr/>
            </a:pPr>
            <a:r>
              <a:rPr lang="en-US" dirty="0"/>
              <a:t>  Introduce parent representatives of appropriate committees</a:t>
            </a:r>
          </a:p>
          <a:p>
            <a:pPr eaLnBrk="1" fontAlgn="auto" hangingPunct="1">
              <a:spcBef>
                <a:spcPts val="0"/>
              </a:spcBef>
              <a:spcAft>
                <a:spcPts val="0"/>
              </a:spcAft>
              <a:buFontTx/>
              <a:buChar char="-"/>
              <a:defRPr/>
            </a:pPr>
            <a:r>
              <a:rPr lang="en-US" dirty="0"/>
              <a:t>  Clearly state the process that is in place for </a:t>
            </a:r>
            <a:r>
              <a:rPr lang="en-US" u="sng" dirty="0"/>
              <a:t>all</a:t>
            </a:r>
            <a:r>
              <a:rPr lang="en-US" dirty="0"/>
              <a:t> Title I parents to have the opportunity for input on the plan.</a:t>
            </a:r>
          </a:p>
          <a:p>
            <a:pPr eaLnBrk="1" fontAlgn="auto" hangingPunct="1">
              <a:spcBef>
                <a:spcPts val="0"/>
              </a:spcBef>
              <a:spcAft>
                <a:spcPts val="0"/>
              </a:spcAft>
              <a:buFontTx/>
              <a:buChar char="-"/>
              <a:defRPr/>
            </a:pPr>
            <a:endParaRPr lang="en-US" dirty="0"/>
          </a:p>
          <a:p>
            <a:pPr eaLnBrk="1" fontAlgn="auto" hangingPunct="1">
              <a:spcBef>
                <a:spcPts val="0"/>
              </a:spcBef>
              <a:spcAft>
                <a:spcPts val="0"/>
              </a:spcAft>
              <a:defRPr/>
            </a:pPr>
            <a:r>
              <a:rPr lang="en-US" u="sng" dirty="0"/>
              <a:t>Important</a:t>
            </a:r>
            <a:r>
              <a:rPr lang="en-US" dirty="0"/>
              <a:t>:  Parents should leave the meeting being able to answer the following question:  </a:t>
            </a:r>
            <a:r>
              <a:rPr lang="en-US" b="1" dirty="0"/>
              <a:t>Did you receive a copy of your school’s Parent and Family Engagement Plan, and do you know how you can be involved in its development?  </a:t>
            </a:r>
            <a:r>
              <a:rPr lang="en-US" dirty="0"/>
              <a:t>(Parents should be able to discuss the process that is in place for their involvement in the development of their school’s Parent and Family Engagement Plan.)</a:t>
            </a:r>
            <a:endParaRPr lang="en-US" b="1" u="sng" dirty="0"/>
          </a:p>
          <a:p>
            <a:pPr eaLnBrk="1" fontAlgn="auto" hangingPunct="1">
              <a:spcBef>
                <a:spcPts val="0"/>
              </a:spcBef>
              <a:spcAft>
                <a:spcPts val="0"/>
              </a:spcAft>
              <a:buFontTx/>
              <a:buChar char="-"/>
              <a:defRPr/>
            </a:pPr>
            <a:endParaRPr lang="en-US" dirty="0"/>
          </a:p>
          <a:p>
            <a:pPr eaLnBrk="1" fontAlgn="auto" hangingPunct="1">
              <a:spcBef>
                <a:spcPts val="0"/>
              </a:spcBef>
              <a:spcAft>
                <a:spcPts val="0"/>
              </a:spcAft>
              <a:buFontTx/>
              <a:buChar char="-"/>
              <a:defRPr/>
            </a:pPr>
            <a:endParaRPr lang="en-US" dirty="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3BCC2A-AF8C-4F3D-B182-45B0FA74F696}" type="slidenum">
              <a:rPr lang="en-US">
                <a:cs typeface="Arial" charset="0"/>
              </a:rPr>
              <a:pPr fontAlgn="base">
                <a:spcBef>
                  <a:spcPct val="0"/>
                </a:spcBef>
                <a:spcAft>
                  <a:spcPct val="0"/>
                </a:spcAft>
                <a:defRPr/>
              </a:pPr>
              <a:t>10</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eaLnBrk="1" fontAlgn="auto" hangingPunct="1">
              <a:spcBef>
                <a:spcPts val="0"/>
              </a:spcBef>
              <a:spcAft>
                <a:spcPts val="0"/>
              </a:spcAft>
              <a:defRPr/>
            </a:pPr>
            <a:r>
              <a:rPr lang="en-US" dirty="0"/>
              <a:t>Distribute the School-Parent Compact.</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Discuss:</a:t>
            </a:r>
          </a:p>
          <a:p>
            <a:pPr eaLnBrk="1" fontAlgn="auto" hangingPunct="1">
              <a:spcBef>
                <a:spcPts val="0"/>
              </a:spcBef>
              <a:spcAft>
                <a:spcPts val="0"/>
              </a:spcAft>
              <a:defRPr/>
            </a:pPr>
            <a:r>
              <a:rPr lang="en-US" dirty="0"/>
              <a:t>-  The 3 sections of the compact in detail.  This is a great opportunity to continue the discussion on how we need to work as partners to address the school’s goals, building upon the earlier discussion about the CIP and the school’s goals.</a:t>
            </a:r>
          </a:p>
          <a:p>
            <a:pPr eaLnBrk="1" fontAlgn="auto" hangingPunct="1">
              <a:spcBef>
                <a:spcPts val="0"/>
              </a:spcBef>
              <a:spcAft>
                <a:spcPts val="0"/>
              </a:spcAft>
              <a:defRPr/>
            </a:pPr>
            <a:r>
              <a:rPr lang="en-US" dirty="0">
                <a:solidFill>
                  <a:schemeClr val="accent5">
                    <a:lumMod val="50000"/>
                  </a:schemeClr>
                </a:solidFill>
              </a:rPr>
              <a:t>-  </a:t>
            </a:r>
            <a:r>
              <a:rPr lang="en-US" u="sng" dirty="0">
                <a:solidFill>
                  <a:schemeClr val="accent5">
                    <a:lumMod val="50000"/>
                  </a:schemeClr>
                </a:solidFill>
              </a:rPr>
              <a:t>Title I parents have the right, by law, to be involved in the development/revision of the School-Parent Compact.</a:t>
            </a:r>
            <a:endParaRPr lang="en-US" dirty="0"/>
          </a:p>
          <a:p>
            <a:pPr eaLnBrk="1" fontAlgn="auto" hangingPunct="1">
              <a:spcBef>
                <a:spcPts val="0"/>
              </a:spcBef>
              <a:spcAft>
                <a:spcPts val="0"/>
              </a:spcAft>
              <a:buFontTx/>
              <a:buChar char="-"/>
              <a:defRPr/>
            </a:pPr>
            <a:r>
              <a:rPr lang="en-US" dirty="0"/>
              <a:t>  The timeline for the compact’s development/review/revision.</a:t>
            </a:r>
          </a:p>
          <a:p>
            <a:pPr eaLnBrk="1" fontAlgn="auto" hangingPunct="1">
              <a:spcBef>
                <a:spcPts val="0"/>
              </a:spcBef>
              <a:spcAft>
                <a:spcPts val="0"/>
              </a:spcAft>
              <a:buFontTx/>
              <a:buChar char="-"/>
              <a:defRPr/>
            </a:pPr>
            <a:r>
              <a:rPr lang="en-US" dirty="0"/>
              <a:t>  Clearly state the process that is in place for </a:t>
            </a:r>
            <a:r>
              <a:rPr lang="en-US" u="sng" dirty="0"/>
              <a:t>all</a:t>
            </a:r>
            <a:r>
              <a:rPr lang="en-US" dirty="0"/>
              <a:t> Title I parents to have the opportunity for input on the compact.</a:t>
            </a:r>
          </a:p>
          <a:p>
            <a:pPr eaLnBrk="1" fontAlgn="auto" hangingPunct="1">
              <a:spcBef>
                <a:spcPts val="0"/>
              </a:spcBef>
              <a:spcAft>
                <a:spcPts val="0"/>
              </a:spcAft>
              <a:buFontTx/>
              <a:buChar char="-"/>
              <a:defRPr/>
            </a:pPr>
            <a:r>
              <a:rPr lang="en-US" b="1" dirty="0"/>
              <a:t> School section- required 6 components:</a:t>
            </a:r>
          </a:p>
          <a:p>
            <a:pPr eaLnBrk="1" fontAlgn="auto" hangingPunct="1">
              <a:spcBef>
                <a:spcPts val="0"/>
              </a:spcBef>
              <a:spcAft>
                <a:spcPts val="0"/>
              </a:spcAft>
              <a:buFontTx/>
              <a:buChar char="-"/>
              <a:defRPr/>
            </a:pPr>
            <a:r>
              <a:rPr lang="en-US" b="1" dirty="0"/>
              <a:t>1. Provide high-quality curriculum and instruction.</a:t>
            </a:r>
          </a:p>
          <a:p>
            <a:pPr eaLnBrk="1" fontAlgn="auto" hangingPunct="1">
              <a:spcBef>
                <a:spcPts val="0"/>
              </a:spcBef>
              <a:spcAft>
                <a:spcPts val="0"/>
              </a:spcAft>
              <a:buFontTx/>
              <a:buChar char="-"/>
              <a:defRPr/>
            </a:pPr>
            <a:r>
              <a:rPr lang="en-US" b="1" dirty="0"/>
              <a:t>2. Hold parent-teacher conferences.</a:t>
            </a:r>
          </a:p>
          <a:p>
            <a:pPr eaLnBrk="1" fontAlgn="auto" hangingPunct="1">
              <a:spcBef>
                <a:spcPts val="0"/>
              </a:spcBef>
              <a:spcAft>
                <a:spcPts val="0"/>
              </a:spcAft>
              <a:buFontTx/>
              <a:buChar char="-"/>
              <a:defRPr/>
            </a:pPr>
            <a:r>
              <a:rPr lang="en-US" b="1" dirty="0"/>
              <a:t>3. Provide parents with reports on their child’s progress.</a:t>
            </a:r>
          </a:p>
          <a:p>
            <a:pPr eaLnBrk="1" fontAlgn="auto" hangingPunct="1">
              <a:spcBef>
                <a:spcPts val="0"/>
              </a:spcBef>
              <a:spcAft>
                <a:spcPts val="0"/>
              </a:spcAft>
              <a:buFontTx/>
              <a:buChar char="-"/>
              <a:defRPr/>
            </a:pPr>
            <a:r>
              <a:rPr lang="en-US" b="1" dirty="0"/>
              <a:t>4. Provide parents reasonable access to staff.</a:t>
            </a:r>
          </a:p>
          <a:p>
            <a:pPr eaLnBrk="1" fontAlgn="auto" hangingPunct="1">
              <a:spcBef>
                <a:spcPts val="0"/>
              </a:spcBef>
              <a:spcAft>
                <a:spcPts val="0"/>
              </a:spcAft>
              <a:buFontTx/>
              <a:buChar char="-"/>
              <a:defRPr/>
            </a:pPr>
            <a:r>
              <a:rPr lang="en-US" b="1" dirty="0"/>
              <a:t>5. Provide parents opportunities to volunteer.</a:t>
            </a:r>
          </a:p>
          <a:p>
            <a:pPr eaLnBrk="1" fontAlgn="auto" hangingPunct="1">
              <a:spcBef>
                <a:spcPts val="0"/>
              </a:spcBef>
              <a:spcAft>
                <a:spcPts val="0"/>
              </a:spcAft>
              <a:buFontTx/>
              <a:buChar char="-"/>
              <a:defRPr/>
            </a:pPr>
            <a:r>
              <a:rPr lang="en-US" b="1" dirty="0"/>
              <a:t>6. Ensure regular two-way meaningful communication between family members and staff, to the </a:t>
            </a:r>
            <a:r>
              <a:rPr lang="en-US" b="1"/>
              <a:t>extent practicable, </a:t>
            </a:r>
            <a:r>
              <a:rPr lang="en-US" b="1" dirty="0"/>
              <a:t>in a language family members can understand.</a:t>
            </a:r>
          </a:p>
          <a:p>
            <a:pPr eaLnBrk="1" fontAlgn="auto" hangingPunct="1">
              <a:spcBef>
                <a:spcPts val="0"/>
              </a:spcBef>
              <a:spcAft>
                <a:spcPts val="0"/>
              </a:spcAft>
              <a:buFontTx/>
              <a:buChar char="-"/>
              <a:defRPr/>
            </a:pPr>
            <a:endParaRPr lang="en-US" dirty="0"/>
          </a:p>
          <a:p>
            <a:pPr eaLnBrk="1" fontAlgn="auto" hangingPunct="1">
              <a:spcBef>
                <a:spcPts val="0"/>
              </a:spcBef>
              <a:spcAft>
                <a:spcPts val="0"/>
              </a:spcAft>
              <a:buFontTx/>
              <a:buChar char="-"/>
              <a:defRPr/>
            </a:pPr>
            <a:endParaRPr lang="en-US" dirty="0"/>
          </a:p>
          <a:p>
            <a:pPr eaLnBrk="1" fontAlgn="auto" hangingPunct="1">
              <a:spcBef>
                <a:spcPts val="0"/>
              </a:spcBef>
              <a:spcAft>
                <a:spcPts val="0"/>
              </a:spcAft>
              <a:defRPr/>
            </a:pPr>
            <a:r>
              <a:rPr lang="en-US" u="sng" dirty="0"/>
              <a:t>Important</a:t>
            </a:r>
            <a:r>
              <a:rPr lang="en-US" dirty="0"/>
              <a:t>:  Parents should leave the meeting being able to answer the following question:  </a:t>
            </a:r>
            <a:r>
              <a:rPr lang="en-US" b="1" dirty="0"/>
              <a:t>What is the School-Parent Compact, and do you know how you can be involved in developing or revising the compact?  </a:t>
            </a:r>
            <a:r>
              <a:rPr lang="en-US" dirty="0"/>
              <a:t>(Parents should be able to discuss the process that is in place for their involvement in the development/revision of the School-Parent Compact.)</a:t>
            </a:r>
            <a:endParaRPr lang="en-US" b="1" u="sng" dirty="0"/>
          </a:p>
          <a:p>
            <a:pPr eaLnBrk="1" fontAlgn="auto" hangingPunct="1">
              <a:spcBef>
                <a:spcPts val="0"/>
              </a:spcBef>
              <a:spcAft>
                <a:spcPts val="0"/>
              </a:spcAft>
              <a:defRPr/>
            </a:pPr>
            <a:endParaRPr lang="en-US" dirty="0"/>
          </a:p>
          <a:p>
            <a:pPr eaLnBrk="1" fontAlgn="auto" hangingPunct="1">
              <a:spcBef>
                <a:spcPts val="0"/>
              </a:spcBef>
              <a:spcAft>
                <a:spcPts val="0"/>
              </a:spcAft>
              <a:buFontTx/>
              <a:buChar char="-"/>
              <a:defRPr/>
            </a:pPr>
            <a:endParaRPr lang="en-US" dirty="0"/>
          </a:p>
          <a:p>
            <a:pPr eaLnBrk="1" fontAlgn="auto" hangingPunct="1">
              <a:spcBef>
                <a:spcPts val="0"/>
              </a:spcBef>
              <a:spcAft>
                <a:spcPts val="0"/>
              </a:spcAft>
              <a:buFontTx/>
              <a:buChar char="-"/>
              <a:defRPr/>
            </a:pPr>
            <a:endParaRPr lang="en-US" dirty="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535226-7DFF-4542-91E5-1785829EBD04}" type="slidenum">
              <a:rPr lang="en-US">
                <a:cs typeface="Arial" charset="0"/>
              </a:rPr>
              <a:pPr fontAlgn="base">
                <a:spcBef>
                  <a:spcPct val="0"/>
                </a:spcBef>
                <a:spcAft>
                  <a:spcPct val="0"/>
                </a:spcAft>
                <a:defRPr/>
              </a:pPr>
              <a:t>11</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Discuss:</a:t>
            </a:r>
          </a:p>
          <a:p>
            <a:pPr eaLnBrk="1" hangingPunct="1">
              <a:spcBef>
                <a:spcPct val="0"/>
              </a:spcBef>
            </a:pPr>
            <a:endParaRPr lang="en-US"/>
          </a:p>
          <a:p>
            <a:pPr eaLnBrk="1" hangingPunct="1">
              <a:spcBef>
                <a:spcPct val="0"/>
              </a:spcBef>
              <a:buFontTx/>
              <a:buChar char="-"/>
            </a:pPr>
            <a:r>
              <a:rPr lang="en-US"/>
              <a:t>  Explain that </a:t>
            </a:r>
            <a:r>
              <a:rPr lang="en-US" u="sng"/>
              <a:t>as Title I parents, they have the right, by law, to request the qualifications of their child’s teachers</a:t>
            </a:r>
            <a:r>
              <a:rPr lang="en-US"/>
              <a:t>.</a:t>
            </a:r>
          </a:p>
          <a:p>
            <a:pPr eaLnBrk="1" hangingPunct="1">
              <a:spcBef>
                <a:spcPct val="0"/>
              </a:spcBef>
              <a:buFontTx/>
              <a:buChar char="-"/>
            </a:pPr>
            <a:r>
              <a:rPr lang="en-US"/>
              <a:t>  Explain the process/simple procedure for parents to make this request.</a:t>
            </a:r>
          </a:p>
          <a:p>
            <a:pPr eaLnBrk="1" hangingPunct="1">
              <a:spcBef>
                <a:spcPct val="0"/>
              </a:spcBef>
              <a:buFontTx/>
              <a:buChar char="-"/>
            </a:pPr>
            <a:r>
              <a:rPr lang="en-US"/>
              <a:t>  Have extra copies of the request form available for all parents in attendance.  </a:t>
            </a:r>
          </a:p>
          <a:p>
            <a:pPr eaLnBrk="1" hangingPunct="1">
              <a:spcBef>
                <a:spcPct val="0"/>
              </a:spcBef>
              <a:buFontTx/>
              <a:buChar char="-"/>
            </a:pPr>
            <a:r>
              <a:rPr lang="en-US"/>
              <a:t>  Give them a contact person in case they have any questions.</a:t>
            </a:r>
          </a:p>
          <a:p>
            <a:pPr eaLnBrk="1" hangingPunct="1">
              <a:spcBef>
                <a:spcPct val="0"/>
              </a:spcBef>
              <a:buFontTx/>
              <a:buChar char="-"/>
            </a:pPr>
            <a:endParaRPr lang="en-US"/>
          </a:p>
          <a:p>
            <a:pPr eaLnBrk="1" hangingPunct="1">
              <a:spcBef>
                <a:spcPct val="0"/>
              </a:spcBef>
              <a:buFontTx/>
              <a:buChar char="-"/>
            </a:pPr>
            <a:r>
              <a:rPr lang="en-US"/>
              <a:t>  </a:t>
            </a:r>
            <a:r>
              <a:rPr lang="en-US" u="sng"/>
              <a:t>Important</a:t>
            </a:r>
            <a:r>
              <a:rPr lang="en-US"/>
              <a:t>:  Parents should leave the meeting being able to answer the following question:  </a:t>
            </a:r>
            <a:r>
              <a:rPr lang="en-US" b="1"/>
              <a:t>Do you know the process for requesting the qualifications of your child’s teachers?  </a:t>
            </a:r>
            <a:r>
              <a:rPr lang="en-US"/>
              <a:t>(Parents should be able to discuss the process that is in place for requesting teacher qualifications.)</a:t>
            </a:r>
            <a:endParaRPr lang="en-US" b="1" u="sng"/>
          </a:p>
          <a:p>
            <a:pPr eaLnBrk="1" hangingPunct="1">
              <a:spcBef>
                <a:spcPct val="0"/>
              </a:spcBef>
            </a:pPr>
            <a:endParaRPr lang="en-US"/>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3998CE-8024-45E2-9620-055CBB3718B4}" type="slidenum">
              <a:rPr lang="en-US">
                <a:cs typeface="Arial" charset="0"/>
              </a:rPr>
              <a:pPr fontAlgn="base">
                <a:spcBef>
                  <a:spcPct val="0"/>
                </a:spcBef>
                <a:spcAft>
                  <a:spcPct val="0"/>
                </a:spcAft>
                <a:defRPr/>
              </a:pPr>
              <a:t>12</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Discuss:</a:t>
            </a:r>
          </a:p>
          <a:p>
            <a:pPr eaLnBrk="1" hangingPunct="1">
              <a:spcBef>
                <a:spcPct val="0"/>
              </a:spcBef>
            </a:pPr>
            <a:endParaRPr lang="en-US"/>
          </a:p>
          <a:p>
            <a:pPr eaLnBrk="1" hangingPunct="1">
              <a:spcBef>
                <a:spcPct val="0"/>
              </a:spcBef>
              <a:buFontTx/>
              <a:buChar char="-"/>
            </a:pPr>
            <a:r>
              <a:rPr lang="en-US"/>
              <a:t>   The annual evaluation of the Parent and Family Engagement plan is an ESSA requirement.</a:t>
            </a:r>
          </a:p>
          <a:p>
            <a:pPr eaLnBrk="1" hangingPunct="1">
              <a:spcBef>
                <a:spcPct val="0"/>
              </a:spcBef>
              <a:buFontTx/>
              <a:buChar char="-"/>
            </a:pPr>
            <a:r>
              <a:rPr lang="en-US"/>
              <a:t>  The requirements for the evaluation.  Emphasize that the purpose of the evaluation is to ultimately improve the academic quality of the school.</a:t>
            </a:r>
          </a:p>
          <a:p>
            <a:pPr eaLnBrk="1" hangingPunct="1">
              <a:spcBef>
                <a:spcPct val="0"/>
              </a:spcBef>
              <a:buFontTx/>
              <a:buChar char="-"/>
            </a:pPr>
            <a:r>
              <a:rPr lang="en-US"/>
              <a:t>  Clearly state the process and timeline that is in place for conducting the annual evaluation and how </a:t>
            </a:r>
            <a:r>
              <a:rPr lang="en-US" u="sng"/>
              <a:t>all</a:t>
            </a:r>
            <a:r>
              <a:rPr lang="en-US"/>
              <a:t> Title I parents have the opportunity for input and that their input is needed by the LEA and school.</a:t>
            </a:r>
          </a:p>
          <a:p>
            <a:pPr eaLnBrk="1" hangingPunct="1">
              <a:spcBef>
                <a:spcPct val="0"/>
              </a:spcBef>
              <a:buFontTx/>
              <a:buChar char="-"/>
            </a:pPr>
            <a:endParaRPr lang="en-US"/>
          </a:p>
          <a:p>
            <a:pPr eaLnBrk="1" hangingPunct="1">
              <a:spcBef>
                <a:spcPct val="0"/>
              </a:spcBef>
            </a:pPr>
            <a:r>
              <a:rPr lang="en-US" u="sng"/>
              <a:t>Important</a:t>
            </a:r>
            <a:r>
              <a:rPr lang="en-US"/>
              <a:t>:  Parents should leave the meeting being able to answer the following question:  </a:t>
            </a:r>
            <a:r>
              <a:rPr lang="en-US" b="1"/>
              <a:t>What is the process for you to be involved in the annual evaluation of your LEA’s Parent and Family Engagement Plan.  </a:t>
            </a:r>
            <a:r>
              <a:rPr lang="en-US"/>
              <a:t>(Parents should be able to discuss the process that is in place for their involvement.  </a:t>
            </a:r>
          </a:p>
          <a:p>
            <a:pPr eaLnBrk="1" hangingPunct="1">
              <a:spcBef>
                <a:spcPct val="0"/>
              </a:spcBef>
              <a:buFontTx/>
              <a:buChar char="-"/>
            </a:pPr>
            <a:endParaRPr lang="en-US"/>
          </a:p>
          <a:p>
            <a:pPr eaLnBrk="1" hangingPunct="1">
              <a:spcBef>
                <a:spcPct val="0"/>
              </a:spcBef>
            </a:pPr>
            <a:endParaRPr lang="en-US"/>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36B748-F475-4C75-AA72-9115F0315E87}" type="slidenum">
              <a:rPr lang="en-US">
                <a:cs typeface="Arial" charset="0"/>
              </a:rPr>
              <a:pPr fontAlgn="base">
                <a:spcBef>
                  <a:spcPct val="0"/>
                </a:spcBef>
                <a:spcAft>
                  <a:spcPct val="0"/>
                </a:spcAft>
                <a:defRPr/>
              </a:pPr>
              <a:t>13</a:t>
            </a:fld>
            <a:endParaRPr lang="en-US">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6C98CB-3A64-47C8-B925-4BC83F6E1FA4}" type="slidenum">
              <a:rPr lang="en-US">
                <a:cs typeface="Arial" charset="0"/>
              </a:rPr>
              <a:pPr fontAlgn="base">
                <a:spcBef>
                  <a:spcPct val="0"/>
                </a:spcBef>
                <a:spcAft>
                  <a:spcPct val="0"/>
                </a:spcAft>
                <a:defRPr/>
              </a:pPr>
              <a:t>14</a:t>
            </a:fld>
            <a:endParaRPr lang="en-US">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896070-17A2-4865-9D84-0AED7863B806}" type="slidenum">
              <a:rPr lang="en-US">
                <a:cs typeface="Arial" charset="0"/>
              </a:rPr>
              <a:pPr fontAlgn="base">
                <a:spcBef>
                  <a:spcPct val="0"/>
                </a:spcBef>
                <a:spcAft>
                  <a:spcPct val="0"/>
                </a:spcAft>
                <a:defRPr/>
              </a:pPr>
              <a:t>15</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5C970D-EAA8-46B2-AE7F-DA87E9553C3B}" type="slidenum">
              <a:rPr lang="en-US">
                <a:cs typeface="Arial" charset="0"/>
              </a:rPr>
              <a:pPr fontAlgn="base">
                <a:spcBef>
                  <a:spcPct val="0"/>
                </a:spcBef>
                <a:spcAft>
                  <a:spcPct val="0"/>
                </a:spcAft>
                <a:defRPr/>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Discuss:</a:t>
            </a:r>
          </a:p>
          <a:p>
            <a:pPr eaLnBrk="1" hangingPunct="1">
              <a:spcBef>
                <a:spcPct val="0"/>
              </a:spcBef>
            </a:pPr>
            <a:endParaRPr lang="en-US"/>
          </a:p>
          <a:p>
            <a:pPr eaLnBrk="1" hangingPunct="1">
              <a:spcBef>
                <a:spcPct val="0"/>
              </a:spcBef>
              <a:buFontTx/>
              <a:buChar char="-"/>
            </a:pPr>
            <a:r>
              <a:rPr lang="en-US"/>
              <a:t>  How you want them to walk away from the meeting with 9 key questions answered about Title I and Parent and Family Engagement .  (The 9 questions continue onto the next slide.) </a:t>
            </a:r>
          </a:p>
          <a:p>
            <a:pPr eaLnBrk="1" hangingPunct="1">
              <a:spcBef>
                <a:spcPct val="0"/>
              </a:spcBef>
            </a:pPr>
            <a:endParaRPr lang="en-US"/>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85C325-FB38-4C26-82B0-97CCD255852E}" type="slidenum">
              <a:rPr lang="en-US">
                <a:cs typeface="Arial" charset="0"/>
              </a:rPr>
              <a:pPr fontAlgn="base">
                <a:spcBef>
                  <a:spcPct val="0"/>
                </a:spcBef>
                <a:spcAft>
                  <a:spcPct val="0"/>
                </a:spcAft>
                <a:defRPr/>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Discuss:	</a:t>
            </a:r>
          </a:p>
          <a:p>
            <a:pPr eaLnBrk="1" hangingPunct="1">
              <a:spcBef>
                <a:spcPct val="0"/>
              </a:spcBef>
            </a:pPr>
            <a:endParaRPr lang="en-US"/>
          </a:p>
          <a:p>
            <a:pPr eaLnBrk="1" hangingPunct="1">
              <a:spcBef>
                <a:spcPct val="0"/>
              </a:spcBef>
            </a:pPr>
            <a:r>
              <a:rPr lang="en-US"/>
              <a:t>-  The last question “</a:t>
            </a:r>
            <a:r>
              <a:rPr lang="en-US" i="1"/>
              <a:t>How can I be involved in all of these things I’m learning about</a:t>
            </a:r>
            <a:r>
              <a:rPr lang="en-US"/>
              <a:t>?” should be emphasized as a common theme which will be addressed throughout the meeting as each topic is discussed.  It is every Title I parent’s right to be involved in all Title I plans and activities.</a:t>
            </a:r>
          </a:p>
          <a:p>
            <a:pPr eaLnBrk="1" hangingPunct="1">
              <a:spcBef>
                <a:spcPct val="0"/>
              </a:spcBef>
            </a:pPr>
            <a:r>
              <a:rPr lang="en-US"/>
              <a:t>		</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B8976E1-7A5F-4281-A6CE-6F17DFB78DCD}" type="slidenum">
              <a:rPr lang="en-US">
                <a:cs typeface="Arial" charset="0"/>
              </a:rPr>
              <a:pPr fontAlgn="base">
                <a:spcBef>
                  <a:spcPct val="0"/>
                </a:spcBef>
                <a:spcAft>
                  <a:spcPct val="0"/>
                </a:spcAft>
                <a:defRPr/>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Discuss:	</a:t>
            </a:r>
          </a:p>
          <a:p>
            <a:pPr eaLnBrk="1" fontAlgn="auto" hangingPunct="1">
              <a:spcBef>
                <a:spcPts val="0"/>
              </a:spcBef>
              <a:spcAft>
                <a:spcPts val="0"/>
              </a:spcAft>
              <a:defRPr/>
            </a:pPr>
            <a:endParaRPr lang="en-US" dirty="0"/>
          </a:p>
          <a:p>
            <a:pPr eaLnBrk="1" fontAlgn="auto" hangingPunct="1">
              <a:spcBef>
                <a:spcPts val="0"/>
              </a:spcBef>
              <a:spcAft>
                <a:spcPts val="0"/>
              </a:spcAft>
              <a:buFontTx/>
              <a:buChar char="-"/>
              <a:defRPr/>
            </a:pPr>
            <a:r>
              <a:rPr lang="en-US" dirty="0"/>
              <a:t>  How being in a Title I school means more money to help students who are struggling in school</a:t>
            </a:r>
          </a:p>
          <a:p>
            <a:pPr eaLnBrk="1" fontAlgn="auto" hangingPunct="1">
              <a:spcBef>
                <a:spcPts val="0"/>
              </a:spcBef>
              <a:spcAft>
                <a:spcPts val="0"/>
              </a:spcAft>
              <a:defRPr/>
            </a:pPr>
            <a:r>
              <a:rPr lang="en-US" dirty="0"/>
              <a:t>-  Give examples of how Title I monies will be used to assist students at the school.</a:t>
            </a:r>
          </a:p>
          <a:p>
            <a:pPr eaLnBrk="1" fontAlgn="auto" hangingPunct="1">
              <a:spcBef>
                <a:spcPts val="0"/>
              </a:spcBef>
              <a:spcAft>
                <a:spcPts val="0"/>
              </a:spcAft>
              <a:buFontTx/>
              <a:buChar char="-"/>
              <a:defRPr/>
            </a:pPr>
            <a:r>
              <a:rPr lang="en-US" dirty="0"/>
              <a:t>  Give examples of how Title I monies will be used to assist parents.</a:t>
            </a:r>
          </a:p>
          <a:p>
            <a:pPr eaLnBrk="1" fontAlgn="auto" hangingPunct="1">
              <a:spcBef>
                <a:spcPts val="0"/>
              </a:spcBef>
              <a:spcAft>
                <a:spcPts val="0"/>
              </a:spcAft>
              <a:buFontTx/>
              <a:buChar char="-"/>
              <a:defRPr/>
            </a:pPr>
            <a:r>
              <a:rPr lang="en-US" dirty="0"/>
              <a:t>  (Consider giving demonstrations of programs used or allow parents to visit work stations and experience what the student experiences.)  </a:t>
            </a:r>
          </a:p>
          <a:p>
            <a:pPr eaLnBrk="1" fontAlgn="auto" hangingPunct="1">
              <a:spcBef>
                <a:spcPts val="0"/>
              </a:spcBef>
              <a:spcAft>
                <a:spcPts val="0"/>
              </a:spcAft>
              <a:defRPr/>
            </a:pPr>
            <a:r>
              <a:rPr lang="en-US" dirty="0"/>
              <a:t>-  Explain that </a:t>
            </a:r>
            <a:r>
              <a:rPr lang="en-US" u="sng" dirty="0"/>
              <a:t>a big part of Title I means parents’ rights, by law, to be involved in decisions made at the school level and at the LEA level</a:t>
            </a:r>
            <a:r>
              <a:rPr lang="en-US" dirty="0"/>
              <a:t>. (This will be discussed throughout the meeting.)</a:t>
            </a:r>
          </a:p>
          <a:p>
            <a:pPr eaLnBrk="1" fontAlgn="auto" hangingPunct="1">
              <a:spcBef>
                <a:spcPts val="0"/>
              </a:spcBef>
              <a:spcAft>
                <a:spcPts val="0"/>
              </a:spcAft>
              <a:defRPr/>
            </a:pPr>
            <a:r>
              <a:rPr lang="en-US" dirty="0"/>
              <a:t>	</a:t>
            </a:r>
          </a:p>
          <a:p>
            <a:pPr eaLnBrk="1" fontAlgn="auto" hangingPunct="1">
              <a:spcBef>
                <a:spcPts val="0"/>
              </a:spcBef>
              <a:spcAft>
                <a:spcPts val="0"/>
              </a:spcAft>
              <a:defRPr/>
            </a:pPr>
            <a:r>
              <a:rPr lang="en-US" dirty="0">
                <a:solidFill>
                  <a:schemeClr val="accent5">
                    <a:lumMod val="50000"/>
                  </a:schemeClr>
                </a:solidFill>
              </a:rPr>
              <a:t>Important:  Parents should leave the meeting being able to answer the following question:  </a:t>
            </a:r>
            <a:r>
              <a:rPr lang="en-US" b="1" dirty="0">
                <a:solidFill>
                  <a:schemeClr val="accent5">
                    <a:lumMod val="50000"/>
                  </a:schemeClr>
                </a:solidFill>
              </a:rPr>
              <a:t>What does it mean to be a Title I school? </a:t>
            </a:r>
            <a:r>
              <a:rPr lang="en-US" dirty="0">
                <a:solidFill>
                  <a:schemeClr val="accent5">
                    <a:lumMod val="50000"/>
                  </a:schemeClr>
                </a:solidFill>
              </a:rPr>
              <a:t>(They should be able to answer the question and give a couple of examples of how Title I funds are being used at their school.)</a:t>
            </a:r>
            <a:endParaRPr lang="en-US" b="1" dirty="0">
              <a:solidFill>
                <a:schemeClr val="accent5">
                  <a:lumMod val="50000"/>
                </a:schemeClr>
              </a:solidFill>
            </a:endParaRPr>
          </a:p>
          <a:p>
            <a:pPr eaLnBrk="1" fontAlgn="auto" hangingPunct="1">
              <a:spcBef>
                <a:spcPts val="0"/>
              </a:spcBef>
              <a:spcAft>
                <a:spcPts val="0"/>
              </a:spcAft>
              <a:defRPr/>
            </a:pPr>
            <a:r>
              <a:rPr lang="en-US" dirty="0"/>
              <a:t>	</a:t>
            </a:r>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28DCCA-E6CA-4B17-802B-50766CE77590}" type="slidenum">
              <a:rPr lang="en-US">
                <a:cs typeface="Arial" charset="0"/>
              </a:rPr>
              <a:pPr fontAlgn="base">
                <a:spcBef>
                  <a:spcPct val="0"/>
                </a:spcBef>
                <a:spcAft>
                  <a:spcPct val="0"/>
                </a:spcAft>
                <a:defRPr/>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eaLnBrk="1" fontAlgn="auto" hangingPunct="1">
              <a:spcBef>
                <a:spcPts val="0"/>
              </a:spcBef>
              <a:spcAft>
                <a:spcPts val="0"/>
              </a:spcAft>
              <a:defRPr/>
            </a:pPr>
            <a:r>
              <a:rPr lang="en-US" dirty="0"/>
              <a:t>Discuss:	</a:t>
            </a:r>
          </a:p>
          <a:p>
            <a:pPr eaLnBrk="1" fontAlgn="auto" hangingPunct="1">
              <a:spcBef>
                <a:spcPts val="0"/>
              </a:spcBef>
              <a:spcAft>
                <a:spcPts val="0"/>
              </a:spcAft>
              <a:defRPr/>
            </a:pPr>
            <a:r>
              <a:rPr lang="en-US" dirty="0"/>
              <a:t>-  What the LEA’s Title I allocation is.</a:t>
            </a:r>
          </a:p>
          <a:p>
            <a:pPr eaLnBrk="1" fontAlgn="auto" hangingPunct="1">
              <a:spcBef>
                <a:spcPts val="0"/>
              </a:spcBef>
              <a:spcAft>
                <a:spcPts val="0"/>
              </a:spcAft>
              <a:defRPr/>
            </a:pPr>
            <a:r>
              <a:rPr lang="en-US" dirty="0"/>
              <a:t>-  What the 1% amount is.</a:t>
            </a:r>
          </a:p>
          <a:p>
            <a:pPr eaLnBrk="1" fontAlgn="auto" hangingPunct="1">
              <a:spcBef>
                <a:spcPts val="0"/>
              </a:spcBef>
              <a:spcAft>
                <a:spcPts val="0"/>
              </a:spcAft>
              <a:buFontTx/>
              <a:buChar char="-"/>
              <a:defRPr/>
            </a:pPr>
            <a:r>
              <a:rPr lang="en-US" dirty="0"/>
              <a:t>  How much of the 1% (Up to 10%) was reserved, off the top, at the LEA for System-wide initiatives.  Give examples of the system-wide initiatives.</a:t>
            </a:r>
          </a:p>
          <a:p>
            <a:pPr eaLnBrk="1" fontAlgn="auto" hangingPunct="1">
              <a:spcBef>
                <a:spcPts val="0"/>
              </a:spcBef>
              <a:spcAft>
                <a:spcPts val="0"/>
              </a:spcAft>
              <a:defRPr/>
            </a:pPr>
            <a:r>
              <a:rPr lang="en-US" dirty="0"/>
              <a:t>-  Give parents the amount (the 90% amount) that is shared by all the Title I schools in the school system.</a:t>
            </a:r>
          </a:p>
          <a:p>
            <a:pPr eaLnBrk="1" fontAlgn="auto" hangingPunct="1">
              <a:spcBef>
                <a:spcPts val="0"/>
              </a:spcBef>
              <a:spcAft>
                <a:spcPts val="0"/>
              </a:spcAft>
              <a:buFontTx/>
              <a:buChar char="-"/>
              <a:defRPr/>
            </a:pPr>
            <a:r>
              <a:rPr lang="en-US" dirty="0">
                <a:solidFill>
                  <a:schemeClr val="accent5">
                    <a:lumMod val="50000"/>
                  </a:schemeClr>
                </a:solidFill>
              </a:rPr>
              <a:t>  Give the amount your school received for parental and family engagement (Your school’s portion of the 90% of the 1%).</a:t>
            </a:r>
          </a:p>
          <a:p>
            <a:pPr eaLnBrk="1" fontAlgn="auto" hangingPunct="1">
              <a:spcBef>
                <a:spcPts val="0"/>
              </a:spcBef>
              <a:spcAft>
                <a:spcPts val="0"/>
              </a:spcAft>
              <a:buFontTx/>
              <a:buChar char="-"/>
              <a:defRPr/>
            </a:pPr>
            <a:r>
              <a:rPr lang="en-US" dirty="0">
                <a:solidFill>
                  <a:schemeClr val="accent5">
                    <a:lumMod val="50000"/>
                  </a:schemeClr>
                </a:solidFill>
              </a:rPr>
              <a:t>  How there is a committee (LEA Advisory Committee) that makes decisions on funds reserved and on funds allocated to the Title I schools.</a:t>
            </a:r>
          </a:p>
          <a:p>
            <a:pPr eaLnBrk="1" fontAlgn="auto" hangingPunct="1">
              <a:spcBef>
                <a:spcPts val="0"/>
              </a:spcBef>
              <a:spcAft>
                <a:spcPts val="0"/>
              </a:spcAft>
              <a:buFontTx/>
              <a:buChar char="-"/>
              <a:defRPr/>
            </a:pPr>
            <a:r>
              <a:rPr lang="en-US" dirty="0">
                <a:solidFill>
                  <a:schemeClr val="accent5">
                    <a:lumMod val="50000"/>
                  </a:schemeClr>
                </a:solidFill>
              </a:rPr>
              <a:t>  </a:t>
            </a:r>
            <a:r>
              <a:rPr lang="en-US" u="sng" dirty="0">
                <a:solidFill>
                  <a:schemeClr val="accent5">
                    <a:lumMod val="50000"/>
                  </a:schemeClr>
                </a:solidFill>
              </a:rPr>
              <a:t>Title I parents have the right, by law, to be involved in decisions on how the 1% set-aside is spent (both at the LEA and at their school)</a:t>
            </a:r>
          </a:p>
          <a:p>
            <a:pPr eaLnBrk="1" fontAlgn="auto" hangingPunct="1">
              <a:spcBef>
                <a:spcPts val="0"/>
              </a:spcBef>
              <a:spcAft>
                <a:spcPts val="0"/>
              </a:spcAft>
              <a:defRPr/>
            </a:pPr>
            <a:r>
              <a:rPr lang="en-US" dirty="0">
                <a:solidFill>
                  <a:schemeClr val="accent5">
                    <a:lumMod val="50000"/>
                  </a:schemeClr>
                </a:solidFill>
              </a:rPr>
              <a:t>-  The timeline for the LEA Advisory Committee’s work.  How parents will be reminded and informed of the committee’s work so they may give timely input.</a:t>
            </a:r>
          </a:p>
          <a:p>
            <a:pPr eaLnBrk="1" fontAlgn="auto" hangingPunct="1">
              <a:spcBef>
                <a:spcPts val="0"/>
              </a:spcBef>
              <a:spcAft>
                <a:spcPts val="0"/>
              </a:spcAft>
              <a:defRPr/>
            </a:pPr>
            <a:r>
              <a:rPr lang="en-US" dirty="0">
                <a:solidFill>
                  <a:schemeClr val="accent5">
                    <a:lumMod val="50000"/>
                  </a:schemeClr>
                </a:solidFill>
              </a:rPr>
              <a:t>-  Clearly state the process that is in place for </a:t>
            </a:r>
            <a:r>
              <a:rPr lang="en-US" u="sng" dirty="0">
                <a:solidFill>
                  <a:schemeClr val="accent5">
                    <a:lumMod val="50000"/>
                  </a:schemeClr>
                </a:solidFill>
              </a:rPr>
              <a:t>all</a:t>
            </a:r>
            <a:r>
              <a:rPr lang="en-US" dirty="0">
                <a:solidFill>
                  <a:schemeClr val="accent5">
                    <a:lumMod val="50000"/>
                  </a:schemeClr>
                </a:solidFill>
              </a:rPr>
              <a:t> Title I parents to have the opportunity for input on how the 1% funds are spent.</a:t>
            </a:r>
          </a:p>
          <a:p>
            <a:pPr eaLnBrk="1" fontAlgn="auto" hangingPunct="1">
              <a:spcBef>
                <a:spcPts val="0"/>
              </a:spcBef>
              <a:spcAft>
                <a:spcPts val="0"/>
              </a:spcAft>
              <a:defRPr/>
            </a:pPr>
            <a:endParaRPr lang="en-US" dirty="0">
              <a:solidFill>
                <a:schemeClr val="accent5">
                  <a:lumMod val="50000"/>
                </a:schemeClr>
              </a:solidFill>
            </a:endParaRPr>
          </a:p>
          <a:p>
            <a:pPr eaLnBrk="1" fontAlgn="auto" hangingPunct="1">
              <a:spcBef>
                <a:spcPts val="0"/>
              </a:spcBef>
              <a:spcAft>
                <a:spcPts val="0"/>
              </a:spcAft>
              <a:defRPr/>
            </a:pPr>
            <a:r>
              <a:rPr lang="en-US" u="sng" dirty="0">
                <a:solidFill>
                  <a:schemeClr val="accent5">
                    <a:lumMod val="50000"/>
                  </a:schemeClr>
                </a:solidFill>
              </a:rPr>
              <a:t>Important</a:t>
            </a:r>
            <a:r>
              <a:rPr lang="en-US" dirty="0">
                <a:solidFill>
                  <a:schemeClr val="accent5">
                    <a:lumMod val="50000"/>
                  </a:schemeClr>
                </a:solidFill>
              </a:rPr>
              <a:t>:  Parents should leave the meeting being able to answer the following question:  </a:t>
            </a:r>
            <a:r>
              <a:rPr lang="en-US" b="1" dirty="0">
                <a:solidFill>
                  <a:schemeClr val="accent5">
                    <a:lumMod val="50000"/>
                  </a:schemeClr>
                </a:solidFill>
              </a:rPr>
              <a:t>What is the 1% set-aside, and how can you be involved in decisions regarding how the money is used? </a:t>
            </a:r>
          </a:p>
          <a:p>
            <a:pPr eaLnBrk="1" fontAlgn="auto" hangingPunct="1">
              <a:spcBef>
                <a:spcPts val="0"/>
              </a:spcBef>
              <a:spcAft>
                <a:spcPts val="0"/>
              </a:spcAft>
              <a:defRPr/>
            </a:pPr>
            <a:r>
              <a:rPr lang="en-US" dirty="0"/>
              <a:t>(Parents should be able to discuss the process that is in place for their involvement in decisions regarding the 1% set-aside, both for system-wide initiatives and school-level activities.)	</a:t>
            </a:r>
          </a:p>
          <a:p>
            <a:pPr eaLnBrk="1" fontAlgn="auto" hangingPunct="1">
              <a:spcBef>
                <a:spcPts val="0"/>
              </a:spcBef>
              <a:spcAft>
                <a:spcPts val="0"/>
              </a:spcAft>
              <a:defRPr/>
            </a:pPr>
            <a:r>
              <a:rPr lang="en-US" dirty="0"/>
              <a:t>	</a:t>
            </a: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3450EE-71D6-418E-A5FE-A1571C49A424}" type="slidenum">
              <a:rPr lang="en-US">
                <a:cs typeface="Arial" charset="0"/>
              </a:rPr>
              <a:pPr fontAlgn="base">
                <a:spcBef>
                  <a:spcPct val="0"/>
                </a:spcBef>
                <a:spcAft>
                  <a:spcPct val="0"/>
                </a:spcAft>
                <a:defRPr/>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Discuss: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  The process and timeline for how the LEA Consolidated Plan is developed.</a:t>
            </a:r>
          </a:p>
          <a:p>
            <a:pPr eaLnBrk="1" fontAlgn="auto" hangingPunct="1">
              <a:spcBef>
                <a:spcPts val="0"/>
              </a:spcBef>
              <a:spcAft>
                <a:spcPts val="0"/>
              </a:spcAft>
              <a:defRPr/>
            </a:pPr>
            <a:r>
              <a:rPr lang="en-US" dirty="0">
                <a:solidFill>
                  <a:schemeClr val="accent5">
                    <a:lumMod val="50000"/>
                  </a:schemeClr>
                </a:solidFill>
              </a:rPr>
              <a:t>-  How parents will be informed of the plan’s progress, including draft plans for review.</a:t>
            </a:r>
          </a:p>
          <a:p>
            <a:pPr eaLnBrk="1" fontAlgn="auto" hangingPunct="1">
              <a:spcBef>
                <a:spcPts val="0"/>
              </a:spcBef>
              <a:spcAft>
                <a:spcPts val="0"/>
              </a:spcAft>
              <a:defRPr/>
            </a:pPr>
            <a:r>
              <a:rPr lang="en-US" dirty="0">
                <a:solidFill>
                  <a:schemeClr val="accent5">
                    <a:lumMod val="50000"/>
                  </a:schemeClr>
                </a:solidFill>
              </a:rPr>
              <a:t>-  </a:t>
            </a:r>
            <a:r>
              <a:rPr lang="en-US" u="sng" dirty="0">
                <a:solidFill>
                  <a:schemeClr val="accent5">
                    <a:lumMod val="50000"/>
                  </a:schemeClr>
                </a:solidFill>
              </a:rPr>
              <a:t>How parents have the right, by law, to be involved by giving input to the committee on the LEA Consolidated Plan.</a:t>
            </a:r>
            <a:endParaRPr lang="en-US" dirty="0">
              <a:solidFill>
                <a:schemeClr val="accent5">
                  <a:lumMod val="50000"/>
                </a:schemeClr>
              </a:solidFill>
            </a:endParaRPr>
          </a:p>
          <a:p>
            <a:pPr eaLnBrk="1" fontAlgn="auto" hangingPunct="1">
              <a:spcBef>
                <a:spcPts val="0"/>
              </a:spcBef>
              <a:spcAft>
                <a:spcPts val="0"/>
              </a:spcAft>
              <a:buFontTx/>
              <a:buChar char="-"/>
              <a:defRPr/>
            </a:pPr>
            <a:r>
              <a:rPr lang="en-US" dirty="0">
                <a:solidFill>
                  <a:schemeClr val="accent5">
                    <a:lumMod val="50000"/>
                  </a:schemeClr>
                </a:solidFill>
              </a:rPr>
              <a:t>  Clearly state the process that is in place for </a:t>
            </a:r>
            <a:r>
              <a:rPr lang="en-US" u="sng" dirty="0">
                <a:solidFill>
                  <a:schemeClr val="accent5">
                    <a:lumMod val="50000"/>
                  </a:schemeClr>
                </a:solidFill>
              </a:rPr>
              <a:t>all</a:t>
            </a:r>
            <a:r>
              <a:rPr lang="en-US" dirty="0">
                <a:solidFill>
                  <a:schemeClr val="accent5">
                    <a:lumMod val="50000"/>
                  </a:schemeClr>
                </a:solidFill>
              </a:rPr>
              <a:t> Title I parents to have the opportunity for input.</a:t>
            </a:r>
          </a:p>
          <a:p>
            <a:pPr eaLnBrk="1" fontAlgn="auto" hangingPunct="1">
              <a:spcBef>
                <a:spcPts val="0"/>
              </a:spcBef>
              <a:spcAft>
                <a:spcPts val="0"/>
              </a:spcAft>
              <a:buFontTx/>
              <a:buChar char="-"/>
              <a:defRPr/>
            </a:pPr>
            <a:r>
              <a:rPr lang="en-US" dirty="0">
                <a:solidFill>
                  <a:schemeClr val="accent5">
                    <a:lumMod val="50000"/>
                  </a:schemeClr>
                </a:solidFill>
              </a:rPr>
              <a:t>  Where parents can access the final LEA Consolidated Plan anytime throughout the year.</a:t>
            </a:r>
            <a:endParaRPr lang="en-US" dirty="0"/>
          </a:p>
          <a:p>
            <a:pPr eaLnBrk="1" fontAlgn="auto" hangingPunct="1">
              <a:spcBef>
                <a:spcPts val="0"/>
              </a:spcBef>
              <a:spcAft>
                <a:spcPts val="0"/>
              </a:spcAft>
              <a:defRPr/>
            </a:pPr>
            <a:r>
              <a:rPr lang="en-US" dirty="0"/>
              <a:t>	 </a:t>
            </a:r>
            <a:endParaRPr lang="en-US" dirty="0">
              <a:solidFill>
                <a:schemeClr val="accent5">
                  <a:lumMod val="50000"/>
                </a:schemeClr>
              </a:solidFill>
            </a:endParaRPr>
          </a:p>
          <a:p>
            <a:pPr eaLnBrk="1" fontAlgn="auto" hangingPunct="1">
              <a:spcBef>
                <a:spcPts val="0"/>
              </a:spcBef>
              <a:spcAft>
                <a:spcPts val="0"/>
              </a:spcAft>
              <a:defRPr/>
            </a:pPr>
            <a:r>
              <a:rPr lang="en-US" b="1" dirty="0">
                <a:solidFill>
                  <a:schemeClr val="accent5">
                    <a:lumMod val="50000"/>
                  </a:schemeClr>
                </a:solidFill>
              </a:rPr>
              <a:t>Important:  </a:t>
            </a:r>
          </a:p>
          <a:p>
            <a:pPr eaLnBrk="1" fontAlgn="auto" hangingPunct="1">
              <a:spcBef>
                <a:spcPts val="0"/>
              </a:spcBef>
              <a:spcAft>
                <a:spcPts val="0"/>
              </a:spcAft>
              <a:defRPr/>
            </a:pPr>
            <a:r>
              <a:rPr lang="en-US" dirty="0">
                <a:solidFill>
                  <a:schemeClr val="accent5">
                    <a:lumMod val="50000"/>
                  </a:schemeClr>
                </a:solidFill>
              </a:rPr>
              <a:t>Parents should leave the meeting being able to answer the following question:  </a:t>
            </a:r>
            <a:r>
              <a:rPr lang="en-US" b="1" dirty="0">
                <a:solidFill>
                  <a:schemeClr val="accent5">
                    <a:lumMod val="50000"/>
                  </a:schemeClr>
                </a:solidFill>
              </a:rPr>
              <a:t>What is the LEA Consolidated Plan, and how can you be involved in decisions regarding the plan?  </a:t>
            </a:r>
            <a:r>
              <a:rPr lang="en-US" dirty="0"/>
              <a:t>(Parents should be able to discuss the process that is in place for their involvement in decisions regarding the LEA Consolidated Plan.)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CF521C-6F80-436C-9996-069A85245DE6}" type="slidenum">
              <a:rPr lang="en-US">
                <a:cs typeface="Arial" charset="0"/>
              </a:rPr>
              <a:pPr fontAlgn="base">
                <a:spcBef>
                  <a:spcPct val="0"/>
                </a:spcBef>
                <a:spcAft>
                  <a:spcPct val="0"/>
                </a:spcAft>
                <a:defRPr/>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eaLnBrk="1" fontAlgn="auto" hangingPunct="1">
              <a:spcBef>
                <a:spcPts val="0"/>
              </a:spcBef>
              <a:spcAft>
                <a:spcPts val="0"/>
              </a:spcAft>
              <a:defRPr/>
            </a:pPr>
            <a:r>
              <a:rPr lang="en-US" dirty="0"/>
              <a:t>Distribute the LEA Parent and Family Engagement Plan.</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Discuss:	</a:t>
            </a:r>
          </a:p>
          <a:p>
            <a:pPr eaLnBrk="1" fontAlgn="auto" hangingPunct="1">
              <a:spcBef>
                <a:spcPts val="0"/>
              </a:spcBef>
              <a:spcAft>
                <a:spcPts val="0"/>
              </a:spcAft>
              <a:buFontTx/>
              <a:buChar char="-"/>
              <a:defRPr/>
            </a:pPr>
            <a:r>
              <a:rPr lang="en-US" dirty="0"/>
              <a:t>  Key components of the plan. 	</a:t>
            </a:r>
            <a:endParaRPr lang="en-US" dirty="0">
              <a:solidFill>
                <a:schemeClr val="accent5">
                  <a:lumMod val="50000"/>
                </a:schemeClr>
              </a:solidFill>
            </a:endParaRPr>
          </a:p>
          <a:p>
            <a:pPr eaLnBrk="1" fontAlgn="auto" hangingPunct="1">
              <a:spcBef>
                <a:spcPts val="0"/>
              </a:spcBef>
              <a:spcAft>
                <a:spcPts val="0"/>
              </a:spcAft>
              <a:defRPr/>
            </a:pPr>
            <a:r>
              <a:rPr lang="en-US" dirty="0">
                <a:solidFill>
                  <a:schemeClr val="accent5">
                    <a:lumMod val="50000"/>
                  </a:schemeClr>
                </a:solidFill>
              </a:rPr>
              <a:t>-  </a:t>
            </a:r>
            <a:r>
              <a:rPr lang="en-US" u="sng" dirty="0">
                <a:solidFill>
                  <a:schemeClr val="accent5">
                    <a:lumMod val="50000"/>
                  </a:schemeClr>
                </a:solidFill>
              </a:rPr>
              <a:t>Title I parents have the right, by law, to be involved in the development of the LEA Parental Involvement Plan</a:t>
            </a:r>
          </a:p>
          <a:p>
            <a:pPr eaLnBrk="1" fontAlgn="auto" hangingPunct="1">
              <a:spcBef>
                <a:spcPts val="0"/>
              </a:spcBef>
              <a:spcAft>
                <a:spcPts val="0"/>
              </a:spcAft>
              <a:defRPr/>
            </a:pPr>
            <a:r>
              <a:rPr lang="en-US" dirty="0">
                <a:solidFill>
                  <a:schemeClr val="accent5">
                    <a:lumMod val="50000"/>
                  </a:schemeClr>
                </a:solidFill>
              </a:rPr>
              <a:t>-  What collaborative committee(s) develops the plan.</a:t>
            </a:r>
          </a:p>
          <a:p>
            <a:pPr eaLnBrk="1" fontAlgn="auto" hangingPunct="1">
              <a:spcBef>
                <a:spcPts val="0"/>
              </a:spcBef>
              <a:spcAft>
                <a:spcPts val="0"/>
              </a:spcAft>
              <a:defRPr/>
            </a:pPr>
            <a:r>
              <a:rPr lang="en-US" dirty="0">
                <a:solidFill>
                  <a:schemeClr val="accent5">
                    <a:lumMod val="50000"/>
                  </a:schemeClr>
                </a:solidFill>
              </a:rPr>
              <a:t>-  The process and timeline for the committee’s work.  How parents will be reminded and informed of the committee’s work so they may give timely input.</a:t>
            </a:r>
          </a:p>
          <a:p>
            <a:pPr eaLnBrk="1" fontAlgn="auto" hangingPunct="1">
              <a:spcBef>
                <a:spcPts val="0"/>
              </a:spcBef>
              <a:spcAft>
                <a:spcPts val="0"/>
              </a:spcAft>
              <a:defRPr/>
            </a:pPr>
            <a:r>
              <a:rPr lang="en-US" dirty="0">
                <a:solidFill>
                  <a:schemeClr val="accent5">
                    <a:lumMod val="50000"/>
                  </a:schemeClr>
                </a:solidFill>
              </a:rPr>
              <a:t>-  Clearly state the process that is in place for </a:t>
            </a:r>
            <a:r>
              <a:rPr lang="en-US" u="sng" dirty="0">
                <a:solidFill>
                  <a:schemeClr val="accent5">
                    <a:lumMod val="50000"/>
                  </a:schemeClr>
                </a:solidFill>
              </a:rPr>
              <a:t>all</a:t>
            </a:r>
            <a:r>
              <a:rPr lang="en-US"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pPr eaLnBrk="1" fontAlgn="auto" hangingPunct="1">
              <a:spcBef>
                <a:spcPts val="0"/>
              </a:spcBef>
              <a:spcAft>
                <a:spcPts val="0"/>
              </a:spcAft>
              <a:defRPr/>
            </a:pPr>
            <a:endParaRPr lang="en-US" dirty="0">
              <a:solidFill>
                <a:schemeClr val="accent5">
                  <a:lumMod val="50000"/>
                </a:schemeClr>
              </a:solidFill>
            </a:endParaRPr>
          </a:p>
          <a:p>
            <a:pPr eaLnBrk="1" fontAlgn="auto" hangingPunct="1">
              <a:spcBef>
                <a:spcPts val="0"/>
              </a:spcBef>
              <a:spcAft>
                <a:spcPts val="0"/>
              </a:spcAft>
              <a:defRPr/>
            </a:pPr>
            <a:r>
              <a:rPr lang="en-US" u="sng" dirty="0">
                <a:solidFill>
                  <a:schemeClr val="accent5">
                    <a:lumMod val="50000"/>
                  </a:schemeClr>
                </a:solidFill>
              </a:rPr>
              <a:t>Important</a:t>
            </a:r>
            <a:r>
              <a:rPr lang="en-US" dirty="0">
                <a:solidFill>
                  <a:schemeClr val="accent5">
                    <a:lumMod val="50000"/>
                  </a:schemeClr>
                </a:solidFill>
              </a:rPr>
              <a:t>:  Parents should leave the meeting being able to answer the following question:  </a:t>
            </a:r>
            <a:r>
              <a:rPr lang="en-US" b="1" dirty="0">
                <a:solidFill>
                  <a:schemeClr val="accent5">
                    <a:lumMod val="50000"/>
                  </a:schemeClr>
                </a:solidFill>
              </a:rPr>
              <a:t>What is the LEA Parental and Family Engagement Plan, and how can you be involved in the development of the plan?  </a:t>
            </a:r>
            <a:r>
              <a:rPr lang="en-US" dirty="0"/>
              <a:t>(Parents should be able to discuss the process that is in place for their involvement in the development of the LEA Parent and Family Engagement Plan.)	</a:t>
            </a:r>
          </a:p>
          <a:p>
            <a:pPr eaLnBrk="1" fontAlgn="auto" hangingPunct="1">
              <a:spcBef>
                <a:spcPts val="0"/>
              </a:spcBef>
              <a:spcAft>
                <a:spcPts val="0"/>
              </a:spcAft>
              <a:defRPr/>
            </a:pPr>
            <a:r>
              <a:rPr lang="en-US" dirty="0"/>
              <a:t>	</a:t>
            </a:r>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4ADEF6-DDC9-4DB7-8652-EC9B3BA613F1}" type="slidenum">
              <a:rPr lang="en-US">
                <a:cs typeface="Arial" charset="0"/>
              </a:rPr>
              <a:pPr fontAlgn="base">
                <a:spcBef>
                  <a:spcPct val="0"/>
                </a:spcBef>
                <a:spcAft>
                  <a:spcPct val="0"/>
                </a:spcAft>
                <a:defRPr/>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a:bodyPr>
          <a:lstStyle/>
          <a:p>
            <a:pPr eaLnBrk="1" fontAlgn="auto" hangingPunct="1">
              <a:spcBef>
                <a:spcPts val="0"/>
              </a:spcBef>
              <a:spcAft>
                <a:spcPts val="0"/>
              </a:spcAft>
              <a:defRPr/>
            </a:pPr>
            <a:r>
              <a:rPr lang="en-US" dirty="0"/>
              <a:t>-  Have copies of the complete CIP available for parents to refer to during this discussion (The CIP could very well still be in draft form at the time of this meeting, which presents an excellent opportunity for parent input while the CIP is under development.) Note:  The school’s Parental and Family Engagement Plan (which is the parental section of the CIP) will be addressed on the next slide.</a:t>
            </a:r>
          </a:p>
          <a:p>
            <a:pPr eaLnBrk="1" fontAlgn="auto" hangingPunct="1">
              <a:spcBef>
                <a:spcPts val="0"/>
              </a:spcBef>
              <a:spcAft>
                <a:spcPts val="0"/>
              </a:spcAft>
              <a:defRPr/>
            </a:pPr>
            <a:r>
              <a:rPr lang="en-US" dirty="0"/>
              <a:t>-  Consider having CIP committee representatives, particularly parent representatives, to share about the work of the committee during these two slides.</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Discuss:	</a:t>
            </a:r>
          </a:p>
          <a:p>
            <a:pPr eaLnBrk="1" fontAlgn="auto" hangingPunct="1">
              <a:spcBef>
                <a:spcPts val="0"/>
              </a:spcBef>
              <a:spcAft>
                <a:spcPts val="0"/>
              </a:spcAft>
              <a:buFontTx/>
              <a:buChar char="-"/>
              <a:defRPr/>
            </a:pPr>
            <a:r>
              <a:rPr lang="en-US" dirty="0"/>
              <a:t>  Key components of the plan.  This is an excellent time to share the school’s academic strengths &amp; weaknesses with parents &amp; how we will need to all work together as partners to meet certain goals, both for the school and for each individual                          -  child.</a:t>
            </a:r>
          </a:p>
          <a:p>
            <a:pPr eaLnBrk="1" fontAlgn="auto" hangingPunct="1">
              <a:spcBef>
                <a:spcPts val="0"/>
              </a:spcBef>
              <a:spcAft>
                <a:spcPts val="0"/>
              </a:spcAft>
              <a:defRPr/>
            </a:pPr>
            <a:r>
              <a:rPr lang="en-US" dirty="0">
                <a:solidFill>
                  <a:schemeClr val="accent5">
                    <a:lumMod val="50000"/>
                  </a:schemeClr>
                </a:solidFill>
              </a:rPr>
              <a:t>-  </a:t>
            </a:r>
            <a:r>
              <a:rPr lang="en-US" u="sng" dirty="0">
                <a:solidFill>
                  <a:schemeClr val="accent5">
                    <a:lumMod val="50000"/>
                  </a:schemeClr>
                </a:solidFill>
              </a:rPr>
              <a:t>Title I parents have the right, by law, to be involved in the development of the CIP.</a:t>
            </a:r>
            <a:endParaRPr lang="en-US" dirty="0"/>
          </a:p>
          <a:p>
            <a:pPr eaLnBrk="1" fontAlgn="auto" hangingPunct="1">
              <a:spcBef>
                <a:spcPts val="0"/>
              </a:spcBef>
              <a:spcAft>
                <a:spcPts val="0"/>
              </a:spcAft>
              <a:buFontTx/>
              <a:buChar char="-"/>
              <a:defRPr/>
            </a:pPr>
            <a:r>
              <a:rPr lang="en-US" dirty="0"/>
              <a:t>  The process and timeline for the CIP committee’s work and how parents can give input.</a:t>
            </a:r>
          </a:p>
          <a:p>
            <a:pPr eaLnBrk="1" fontAlgn="auto" hangingPunct="1">
              <a:spcBef>
                <a:spcPts val="0"/>
              </a:spcBef>
              <a:spcAft>
                <a:spcPts val="0"/>
              </a:spcAft>
              <a:buFontTx/>
              <a:buChar char="-"/>
              <a:defRPr/>
            </a:pPr>
            <a:r>
              <a:rPr lang="en-US" dirty="0"/>
              <a:t>  Introduce parent representatives of the committee.</a:t>
            </a:r>
          </a:p>
          <a:p>
            <a:pPr eaLnBrk="1" fontAlgn="auto" hangingPunct="1">
              <a:spcBef>
                <a:spcPts val="0"/>
              </a:spcBef>
              <a:spcAft>
                <a:spcPts val="0"/>
              </a:spcAft>
              <a:buFontTx/>
              <a:buChar char="-"/>
              <a:defRPr/>
            </a:pPr>
            <a:r>
              <a:rPr lang="en-US" dirty="0"/>
              <a:t>  Clearly state the process that is in place for </a:t>
            </a:r>
            <a:r>
              <a:rPr lang="en-US" u="sng" dirty="0"/>
              <a:t>all</a:t>
            </a:r>
            <a:r>
              <a:rPr lang="en-US" dirty="0"/>
              <a:t> Title I parents to have the opportunity  for input on the CIP.</a:t>
            </a:r>
          </a:p>
          <a:p>
            <a:pPr eaLnBrk="1" fontAlgn="auto" hangingPunct="1">
              <a:spcBef>
                <a:spcPts val="0"/>
              </a:spcBef>
              <a:spcAft>
                <a:spcPts val="0"/>
              </a:spcAft>
              <a:buFontTx/>
              <a:buChar char="-"/>
              <a:defRPr/>
            </a:pPr>
            <a:r>
              <a:rPr lang="en-US" dirty="0"/>
              <a:t>  Where parents can find a complete copy of the CIP at any time during the year.</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u="sng" dirty="0"/>
              <a:t>Important</a:t>
            </a:r>
            <a:r>
              <a:rPr lang="en-US" dirty="0"/>
              <a:t>:  Parents should leave the meeting being able to answer the following question:  </a:t>
            </a:r>
            <a:r>
              <a:rPr lang="en-US" b="1" dirty="0"/>
              <a:t>What is the CIP, and how can you be involved in its development?  </a:t>
            </a:r>
            <a:r>
              <a:rPr lang="en-US" dirty="0"/>
              <a:t>(Parents should be able to discuss the process that is in place for their involvement in the development of the CIP.)</a:t>
            </a:r>
            <a:endParaRPr lang="en-US" b="1" u="sng" dirty="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24230F-3B71-47EE-816F-968626714961}" type="slidenum">
              <a:rPr lang="en-US">
                <a:cs typeface="Arial" charset="0"/>
              </a:rPr>
              <a:pPr fontAlgn="base">
                <a:spcBef>
                  <a:spcPct val="0"/>
                </a:spcBef>
                <a:spcAft>
                  <a:spcPct val="0"/>
                </a:spcAft>
                <a:defRPr/>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4648200"/>
            <a:ext cx="103632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828800" y="5595938"/>
            <a:ext cx="8534400" cy="609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609600" y="6305550"/>
            <a:ext cx="2844800" cy="476250"/>
          </a:xfrm>
        </p:spPr>
        <p:txBody>
          <a:bodyPr/>
          <a:lstStyle>
            <a:lvl1pPr>
              <a:defRPr/>
            </a:lvl1pPr>
          </a:lstStyle>
          <a:p>
            <a:pPr>
              <a:defRPr/>
            </a:pPr>
            <a:fld id="{132D9EF9-2FCD-45EA-9699-D79EB69F4B8E}" type="datetimeFigureOut">
              <a:rPr lang="en-US"/>
              <a:pPr>
                <a:defRPr/>
              </a:pPr>
              <a:t>10/9/2020</a:t>
            </a:fld>
            <a:endParaRPr lang="en-US"/>
          </a:p>
        </p:txBody>
      </p:sp>
      <p:sp>
        <p:nvSpPr>
          <p:cNvPr id="5" name="Rectangle 5"/>
          <p:cNvSpPr>
            <a:spLocks noGrp="1" noChangeArrowheads="1"/>
          </p:cNvSpPr>
          <p:nvPr>
            <p:ph type="ftr" sz="quarter" idx="11"/>
          </p:nvPr>
        </p:nvSpPr>
        <p:spPr>
          <a:xfrm>
            <a:off x="4165600" y="6305550"/>
            <a:ext cx="3860800" cy="47625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8737600" y="6305550"/>
            <a:ext cx="2844800" cy="476250"/>
          </a:xfrm>
        </p:spPr>
        <p:txBody>
          <a:bodyPr/>
          <a:lstStyle>
            <a:lvl1pPr>
              <a:defRPr/>
            </a:lvl1pPr>
          </a:lstStyle>
          <a:p>
            <a:pPr>
              <a:defRPr/>
            </a:pPr>
            <a:fld id="{388C2EA6-14BE-49D1-AFED-220100D05D3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16E4AA1-8EBD-4D7F-8A06-2BDB30E5328E}" type="datetimeFigureOut">
              <a:rPr lang="en-US"/>
              <a:pPr>
                <a:defRPr/>
              </a:pPr>
              <a:t>10/9/2020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DDDF89-DFAD-4EDB-84ED-A4B6E7E9817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803916FE-8756-4EAE-B647-E10263070DB0}" type="datetimeFigureOut">
              <a:rPr lang="en-US"/>
              <a:pPr>
                <a:defRPr/>
              </a:pPr>
              <a:t>10/9/2020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680FAA-1462-43A5-B7C5-3393F484C9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48B7AA1-4767-4446-BC7F-38693F4B995F}" type="datetimeFigureOut">
              <a:rPr lang="en-US"/>
              <a:pPr>
                <a:defRPr/>
              </a:pPr>
              <a:t>10/9/2020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94A26B-16EF-4E16-B51F-DDA03CB10FA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5CED389-3706-494A-99A3-E2895E9C7A36}" type="datetimeFigureOut">
              <a:rPr lang="en-US"/>
              <a:pPr>
                <a:defRPr/>
              </a:pPr>
              <a:t>10/9/2020</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6801AC-4FA3-4B76-8BC8-A54F0B9E1AC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AF22DCF2-8F8A-41C5-BF15-1C57492ADAEB}" type="datetimeFigureOut">
              <a:rPr lang="en-US"/>
              <a:pPr>
                <a:defRPr/>
              </a:pPr>
              <a:t>10/9/2020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8986C7-E434-4FFF-9393-6124B5CC599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33FED0D0-F91C-4569-98DB-55BB22A48E3A}" type="datetimeFigureOut">
              <a:rPr lang="en-US"/>
              <a:pPr>
                <a:defRPr/>
              </a:pPr>
              <a:t>10/9/2020</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C10A5F8-1150-495A-950C-9072E772875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FC530B33-CBF1-412D-983F-C56CB91B53C4}" type="datetimeFigureOut">
              <a:rPr lang="en-US"/>
              <a:pPr>
                <a:defRPr/>
              </a:pPr>
              <a:t>10/9/2020</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9320B55-0AA4-416C-A951-EDD2DE656CE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9F2531D-185F-457C-A67C-E5E1DA7C41E0}" type="datetimeFigureOut">
              <a:rPr lang="en-US"/>
              <a:pPr>
                <a:defRPr/>
              </a:pPr>
              <a:t>10/9/2020</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8473F58-B476-4D3F-9228-35C03AE90B4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2CB1EA8-E81E-41EC-8975-97501A31ED44}" type="datetimeFigureOut">
              <a:rPr lang="en-US"/>
              <a:pPr>
                <a:defRPr/>
              </a:pPr>
              <a:t>10/9/2020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3BFD75-CC4E-47EE-A3CA-DDCCEEC9E61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F65475B-670C-41CC-840D-15995E622289}" type="datetimeFigureOut">
              <a:rPr lang="en-US"/>
              <a:pPr>
                <a:defRPr/>
              </a:pPr>
              <a:t>10/9/2020</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AF815BC-C1BE-46AA-9B1B-56CC60A633A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0"/>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cs typeface="+mn-cs"/>
              </a:defRPr>
            </a:lvl1pPr>
          </a:lstStyle>
          <a:p>
            <a:pPr>
              <a:defRPr/>
            </a:pPr>
            <a:fld id="{5777BA6F-10A7-438A-A3D3-C1CAA5279616}" type="datetimeFigureOut">
              <a:rPr lang="en-US"/>
              <a:pPr>
                <a:defRPr/>
              </a:pPr>
              <a:t>10/9/2020</a:t>
            </a:fld>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cs typeface="+mn-cs"/>
              </a:defRPr>
            </a:lvl1pPr>
          </a:lstStyle>
          <a:p>
            <a:pPr>
              <a:defRPr/>
            </a:pPr>
            <a:fld id="{28A71058-23F1-4503-A9DA-6739D58174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xStyles>
    <p:titleStyle>
      <a:lvl1pPr algn="l" rtl="0" eaLnBrk="0" fontAlgn="base" hangingPunct="0">
        <a:spcBef>
          <a:spcPct val="0"/>
        </a:spcBef>
        <a:spcAft>
          <a:spcPct val="0"/>
        </a:spcAft>
        <a:defRPr sz="36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Arial" charset="0"/>
          <a:cs typeface="Arial" charset="0"/>
        </a:defRPr>
      </a:lvl2pPr>
      <a:lvl3pPr algn="l" rtl="0" eaLnBrk="0" fontAlgn="base" hangingPunct="0">
        <a:spcBef>
          <a:spcPct val="0"/>
        </a:spcBef>
        <a:spcAft>
          <a:spcPct val="0"/>
        </a:spcAft>
        <a:defRPr sz="3600">
          <a:solidFill>
            <a:schemeClr val="bg1"/>
          </a:solidFill>
          <a:latin typeface="Arial" charset="0"/>
          <a:cs typeface="Arial" charset="0"/>
        </a:defRPr>
      </a:lvl3pPr>
      <a:lvl4pPr algn="l" rtl="0" eaLnBrk="0" fontAlgn="base" hangingPunct="0">
        <a:spcBef>
          <a:spcPct val="0"/>
        </a:spcBef>
        <a:spcAft>
          <a:spcPct val="0"/>
        </a:spcAft>
        <a:defRPr sz="3600">
          <a:solidFill>
            <a:schemeClr val="bg1"/>
          </a:solidFill>
          <a:latin typeface="Arial" charset="0"/>
          <a:cs typeface="Arial" charset="0"/>
        </a:defRPr>
      </a:lvl4pPr>
      <a:lvl5pPr algn="l" rtl="0" eaLnBrk="0" fontAlgn="base" hangingPunct="0">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Char char="•"/>
        <a:defRPr>
          <a:solidFill>
            <a:schemeClr val="tx1"/>
          </a:solidFill>
          <a:latin typeface="+mn-lt"/>
          <a:cs typeface="+mn-cs"/>
        </a:defRPr>
      </a:lvl3pPr>
      <a:lvl4pPr marL="1600200" indent="-228600" algn="l" rtl="0" eaLnBrk="0" fontAlgn="base" hangingPunct="0">
        <a:spcBef>
          <a:spcPct val="20000"/>
        </a:spcBef>
        <a:spcAft>
          <a:spcPct val="0"/>
        </a:spcAft>
        <a:buChar char="–"/>
        <a:defRPr sz="1600">
          <a:solidFill>
            <a:schemeClr val="tx1"/>
          </a:solidFill>
          <a:latin typeface="+mn-lt"/>
          <a:cs typeface="+mn-cs"/>
        </a:defRPr>
      </a:lvl4pPr>
      <a:lvl5pPr marL="2057400" indent="-228600" algn="l" rtl="0" eaLnBrk="0" fontAlgn="base" hangingPunct="0">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2209800" y="4724400"/>
            <a:ext cx="7772400" cy="1600200"/>
          </a:xfrm>
        </p:spPr>
        <p:txBody>
          <a:bodyPr/>
          <a:lstStyle/>
          <a:p>
            <a:pPr eaLnBrk="1" hangingPunct="1"/>
            <a:r>
              <a:rPr lang="en-US" sz="3200" dirty="0"/>
              <a:t>Anniston High School</a:t>
            </a:r>
            <a:br>
              <a:rPr lang="en-US" sz="3200" dirty="0"/>
            </a:br>
            <a:r>
              <a:rPr lang="en-US" sz="3200" dirty="0"/>
              <a:t>Annual Meeting of Title I Parents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1905000" y="457200"/>
            <a:ext cx="6172200" cy="1143000"/>
          </a:xfrm>
        </p:spPr>
        <p:txBody>
          <a:bodyPr/>
          <a:lstStyle/>
          <a:p>
            <a:pPr eaLnBrk="1" hangingPunct="1"/>
            <a:r>
              <a:rPr lang="en-US" sz="2800"/>
              <a:t>What’s included in the school’s Parent and Family Engagement Plan</a:t>
            </a:r>
          </a:p>
        </p:txBody>
      </p:sp>
      <p:sp>
        <p:nvSpPr>
          <p:cNvPr id="33794" name="Content Placeholder 2"/>
          <p:cNvSpPr>
            <a:spLocks noGrp="1"/>
          </p:cNvSpPr>
          <p:nvPr>
            <p:ph idx="1"/>
          </p:nvPr>
        </p:nvSpPr>
        <p:spPr>
          <a:xfrm>
            <a:off x="1981200" y="2133600"/>
            <a:ext cx="8001000" cy="3962400"/>
          </a:xfrm>
        </p:spPr>
        <p:txBody>
          <a:bodyPr/>
          <a:lstStyle/>
          <a:p>
            <a:pPr eaLnBrk="1" hangingPunct="1"/>
            <a:r>
              <a:rPr lang="en-US" sz="2200"/>
              <a:t>This plan addresses how the school will implement the parent and family engagement requirements of Every Child Succeeds Act of 2015. </a:t>
            </a:r>
          </a:p>
          <a:p>
            <a:pPr eaLnBrk="1" hangingPunct="1"/>
            <a:r>
              <a:rPr lang="en-US" sz="2200" i="1"/>
              <a:t>  </a:t>
            </a:r>
            <a:r>
              <a:rPr lang="en-US" sz="2200"/>
              <a:t>Components include…</a:t>
            </a:r>
          </a:p>
          <a:p>
            <a:pPr lvl="1" eaLnBrk="1" hangingPunct="1"/>
            <a:r>
              <a:rPr lang="en-US" sz="1800"/>
              <a:t>How parents can be involved in decision-making and activities </a:t>
            </a:r>
          </a:p>
          <a:p>
            <a:pPr lvl="1" eaLnBrk="1" hangingPunct="1"/>
            <a:r>
              <a:rPr lang="en-US" sz="1800"/>
              <a:t>How parental and family engagement funds are being used</a:t>
            </a:r>
          </a:p>
          <a:p>
            <a:pPr lvl="1" eaLnBrk="1" hangingPunct="1"/>
            <a:r>
              <a:rPr lang="en-US" sz="1800"/>
              <a:t>How information and training will be provided to parents</a:t>
            </a:r>
          </a:p>
          <a:p>
            <a:pPr lvl="1" eaLnBrk="1" hangingPunct="1"/>
            <a:r>
              <a:rPr lang="en-US" sz="1800"/>
              <a:t>How the school will build capacity in parents and staff for strong parental and family engagement through “evidence based” strategies</a:t>
            </a:r>
          </a:p>
          <a:p>
            <a:pPr lvl="1" eaLnBrk="1" hangingPunct="1">
              <a:buFontTx/>
              <a:buNone/>
            </a:pPr>
            <a:endParaRPr lang="en-US" sz="500"/>
          </a:p>
          <a:p>
            <a:pPr eaLnBrk="1" hangingPunct="1"/>
            <a:r>
              <a:rPr lang="en-US" sz="1800"/>
              <a:t>You, as Title I parents, have the right to be involved in the development of your school’s Parent and Family Engagement  Plan.</a:t>
            </a:r>
          </a:p>
          <a:p>
            <a:pPr eaLnBrk="1" hangingPunct="1">
              <a:buFontTx/>
              <a:buNone/>
            </a:pPr>
            <a:endParaRPr lang="en-US" sz="2200"/>
          </a:p>
          <a:p>
            <a:pPr eaLnBrk="1" hangingPunct="1">
              <a:buFontTx/>
              <a:buNone/>
            </a:pPr>
            <a:endParaRPr lang="en-US"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1905000" y="457200"/>
            <a:ext cx="5943600" cy="1143000"/>
          </a:xfrm>
        </p:spPr>
        <p:txBody>
          <a:bodyPr/>
          <a:lstStyle/>
          <a:p>
            <a:pPr eaLnBrk="1" hangingPunct="1"/>
            <a:r>
              <a:rPr lang="en-US" sz="2800"/>
              <a:t>What is the School-Parent Compact?</a:t>
            </a:r>
          </a:p>
        </p:txBody>
      </p:sp>
      <p:sp>
        <p:nvSpPr>
          <p:cNvPr id="35842" name="Content Placeholder 2"/>
          <p:cNvSpPr>
            <a:spLocks noGrp="1"/>
          </p:cNvSpPr>
          <p:nvPr>
            <p:ph idx="1"/>
          </p:nvPr>
        </p:nvSpPr>
        <p:spPr>
          <a:xfrm>
            <a:off x="1981200" y="2133600"/>
            <a:ext cx="8001000" cy="3962400"/>
          </a:xfrm>
        </p:spPr>
        <p:txBody>
          <a:bodyPr/>
          <a:lstStyle/>
          <a:p>
            <a:pPr eaLnBrk="1" hangingPunct="1"/>
            <a:r>
              <a:rPr lang="en-US" sz="2200"/>
              <a:t>The compact is a commitment from the </a:t>
            </a:r>
            <a:r>
              <a:rPr lang="en-US" sz="2200" b="1"/>
              <a:t>schoo</a:t>
            </a:r>
            <a:r>
              <a:rPr lang="en-US" sz="2200"/>
              <a:t>l, the </a:t>
            </a:r>
            <a:r>
              <a:rPr lang="en-US" sz="2200" b="1"/>
              <a:t>parent</a:t>
            </a:r>
            <a:r>
              <a:rPr lang="en-US" sz="2200"/>
              <a:t>, and the </a:t>
            </a:r>
            <a:r>
              <a:rPr lang="en-US" sz="2200" b="1"/>
              <a:t>student</a:t>
            </a:r>
            <a:r>
              <a:rPr lang="en-US" sz="2200"/>
              <a:t> to share in the responsibility for improved academic achievement.</a:t>
            </a:r>
          </a:p>
          <a:p>
            <a:pPr eaLnBrk="1" hangingPunct="1">
              <a:buFontTx/>
              <a:buNone/>
            </a:pPr>
            <a:endParaRPr lang="en-US" sz="500"/>
          </a:p>
          <a:p>
            <a:pPr eaLnBrk="1" hangingPunct="1"/>
            <a:r>
              <a:rPr lang="en-US" sz="2200"/>
              <a:t>You, as Title I Parents, have the right to be involved in the development of the School-Parent Compact.</a:t>
            </a:r>
          </a:p>
          <a:p>
            <a:pPr eaLnBrk="1" hangingPunct="1"/>
            <a:r>
              <a:rPr lang="en-US" sz="2200"/>
              <a:t>School section </a:t>
            </a:r>
            <a:r>
              <a:rPr lang="en-US" sz="2200" b="1" u="sng"/>
              <a:t>MUST</a:t>
            </a:r>
            <a:r>
              <a:rPr lang="en-US" sz="2200"/>
              <a:t> include the following 6 components</a:t>
            </a:r>
          </a:p>
          <a:p>
            <a:pPr eaLnBrk="1" hangingPunct="1">
              <a:buFontTx/>
              <a:buNone/>
            </a:pPr>
            <a:endParaRPr lang="en-US" sz="500"/>
          </a:p>
          <a:p>
            <a:pPr eaLnBrk="1" hangingPunct="1"/>
            <a:r>
              <a:rPr lang="en-US" sz="2200"/>
              <a:t>Distribution of the Compact.</a:t>
            </a:r>
          </a:p>
          <a:p>
            <a:pPr eaLnBrk="1" hangingPunct="1">
              <a:buFontTx/>
              <a:buNone/>
            </a:pPr>
            <a:endParaRPr lang="en-US" sz="2200"/>
          </a:p>
          <a:p>
            <a:pPr eaLnBrk="1" hangingPunct="1">
              <a:buFontTx/>
              <a:buNone/>
            </a:pPr>
            <a:endParaRPr lang="en-US"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1905000" y="457200"/>
            <a:ext cx="6172200" cy="1143000"/>
          </a:xfrm>
        </p:spPr>
        <p:txBody>
          <a:bodyPr/>
          <a:lstStyle/>
          <a:p>
            <a:pPr eaLnBrk="1" hangingPunct="1"/>
            <a:r>
              <a:rPr lang="en-US" sz="2800"/>
              <a:t>How do I request the qualifications of my child’s teachers?</a:t>
            </a:r>
          </a:p>
        </p:txBody>
      </p:sp>
      <p:sp>
        <p:nvSpPr>
          <p:cNvPr id="37890" name="Content Placeholder 2"/>
          <p:cNvSpPr>
            <a:spLocks noGrp="1"/>
          </p:cNvSpPr>
          <p:nvPr>
            <p:ph idx="1"/>
          </p:nvPr>
        </p:nvSpPr>
        <p:spPr>
          <a:xfrm>
            <a:off x="1981200" y="2667000"/>
            <a:ext cx="8001000" cy="2895600"/>
          </a:xfrm>
        </p:spPr>
        <p:txBody>
          <a:bodyPr/>
          <a:lstStyle/>
          <a:p>
            <a:pPr eaLnBrk="1" hangingPunct="1"/>
            <a:r>
              <a:rPr lang="en-US" sz="2200"/>
              <a:t>You, as Title I Parents, have the right to request the qualifications of your child’s teachers</a:t>
            </a:r>
          </a:p>
          <a:p>
            <a:pPr eaLnBrk="1" hangingPunct="1">
              <a:buFontTx/>
              <a:buNone/>
            </a:pPr>
            <a:endParaRPr lang="en-US" sz="500"/>
          </a:p>
          <a:p>
            <a:pPr eaLnBrk="1" hangingPunct="1"/>
            <a:r>
              <a:rPr lang="en-US" sz="2200"/>
              <a:t>How you are notified of this right and the process for making such request.</a:t>
            </a:r>
          </a:p>
          <a:p>
            <a:pPr eaLnBrk="1" hangingPunct="1">
              <a:buFontTx/>
              <a:buNone/>
            </a:pPr>
            <a:endParaRPr lang="en-US" sz="2200"/>
          </a:p>
          <a:p>
            <a:pPr eaLnBrk="1" hangingPunct="1">
              <a:buFontTx/>
              <a:buNone/>
            </a:pPr>
            <a:endParaRPr lang="en-US" sz="2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905000" y="457200"/>
            <a:ext cx="6172200" cy="1143000"/>
          </a:xfrm>
        </p:spPr>
        <p:txBody>
          <a:bodyPr/>
          <a:lstStyle/>
          <a:p>
            <a:pPr eaLnBrk="1" hangingPunct="1"/>
            <a:r>
              <a:rPr lang="en-US" sz="2800"/>
              <a:t>How is the evaluation of the </a:t>
            </a:r>
            <a:br>
              <a:rPr lang="en-US" sz="2800"/>
            </a:br>
            <a:r>
              <a:rPr lang="en-US" sz="2800"/>
              <a:t>LEA Parent and Family Engagement Policy Conducted?</a:t>
            </a:r>
          </a:p>
        </p:txBody>
      </p:sp>
      <p:sp>
        <p:nvSpPr>
          <p:cNvPr id="39938" name="Content Placeholder 2"/>
          <p:cNvSpPr>
            <a:spLocks noGrp="1"/>
          </p:cNvSpPr>
          <p:nvPr>
            <p:ph idx="1"/>
          </p:nvPr>
        </p:nvSpPr>
        <p:spPr>
          <a:xfrm>
            <a:off x="2667000" y="1981200"/>
            <a:ext cx="7162800" cy="4724400"/>
          </a:xfrm>
        </p:spPr>
        <p:txBody>
          <a:bodyPr/>
          <a:lstStyle/>
          <a:p>
            <a:pPr eaLnBrk="1" hangingPunct="1"/>
            <a:r>
              <a:rPr lang="en-US" sz="2200"/>
              <a:t>Evaluation Requirements</a:t>
            </a:r>
          </a:p>
          <a:p>
            <a:pPr eaLnBrk="1" hangingPunct="1"/>
            <a:r>
              <a:rPr lang="en-US" sz="1800"/>
              <a:t>LEAs and schools must actively outreach to all parents and families reaching beyond barriers of culture, language, disabilities, and poverty.</a:t>
            </a:r>
          </a:p>
          <a:p>
            <a:pPr lvl="1" eaLnBrk="1" hangingPunct="1"/>
            <a:r>
              <a:rPr lang="en-US" sz="1800"/>
              <a:t>Conduct annually</a:t>
            </a:r>
          </a:p>
          <a:p>
            <a:pPr lvl="1" eaLnBrk="1" hangingPunct="1"/>
            <a:r>
              <a:rPr lang="en-US" sz="1800"/>
              <a:t>Conduct with Title I parents</a:t>
            </a:r>
          </a:p>
          <a:p>
            <a:pPr lvl="1" eaLnBrk="1" hangingPunct="1"/>
            <a:r>
              <a:rPr lang="en-US" sz="1800"/>
              <a:t>Analyze Content and Effectiveness of the current plan</a:t>
            </a:r>
          </a:p>
          <a:p>
            <a:pPr lvl="1" eaLnBrk="1" hangingPunct="1"/>
            <a:r>
              <a:rPr lang="en-US" sz="1800"/>
              <a:t>Identify Barriers to parental and family engagement</a:t>
            </a:r>
          </a:p>
          <a:p>
            <a:pPr lvl="1" eaLnBrk="1" hangingPunct="1"/>
            <a:r>
              <a:rPr lang="en-US" sz="1800"/>
              <a:t>Data/Input may include…</a:t>
            </a:r>
          </a:p>
          <a:p>
            <a:pPr lvl="2" eaLnBrk="1" hangingPunct="1"/>
            <a:r>
              <a:rPr lang="en-US" sz="1600"/>
              <a:t>Parent Survey (Required)</a:t>
            </a:r>
          </a:p>
          <a:p>
            <a:pPr lvl="2" eaLnBrk="1" hangingPunct="1"/>
            <a:r>
              <a:rPr lang="en-US" sz="1600"/>
              <a:t>Focus Groups</a:t>
            </a:r>
          </a:p>
          <a:p>
            <a:pPr lvl="2" eaLnBrk="1" hangingPunct="1"/>
            <a:r>
              <a:rPr lang="en-US" sz="1600"/>
              <a:t>Parent Advisory Committees</a:t>
            </a:r>
          </a:p>
          <a:p>
            <a:pPr eaLnBrk="1" hangingPunct="1"/>
            <a:r>
              <a:rPr lang="en-US"/>
              <a:t>Process and Timeline	</a:t>
            </a:r>
            <a:endParaRPr lang="en-US" sz="500"/>
          </a:p>
          <a:p>
            <a:pPr lvl="1" eaLnBrk="1" hangingPunct="1">
              <a:buFontTx/>
              <a:buNone/>
            </a:pPr>
            <a:endParaRPr lang="en-US" sz="500"/>
          </a:p>
          <a:p>
            <a:pPr eaLnBrk="1" hangingPunct="1"/>
            <a:r>
              <a:rPr lang="en-US" sz="2200"/>
              <a:t>How the evaluation informs next year’s plan</a:t>
            </a:r>
          </a:p>
          <a:p>
            <a:pPr eaLnBrk="1" hangingPunct="1">
              <a:buFontTx/>
              <a:buNone/>
            </a:pPr>
            <a:endParaRPr lang="en-US" sz="2200"/>
          </a:p>
          <a:p>
            <a:pPr eaLnBrk="1" hangingPunct="1">
              <a:buFontTx/>
              <a:buNone/>
            </a:pPr>
            <a:endParaRPr lang="en-US"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838200" y="457200"/>
            <a:ext cx="7848600" cy="1143000"/>
          </a:xfrm>
        </p:spPr>
        <p:txBody>
          <a:bodyPr/>
          <a:lstStyle/>
          <a:p>
            <a:pPr eaLnBrk="1" hangingPunct="1"/>
            <a:r>
              <a:rPr lang="en-US" sz="3200" dirty="0"/>
              <a:t>Who are the parent leaders at my school?</a:t>
            </a:r>
          </a:p>
        </p:txBody>
      </p:sp>
      <p:sp>
        <p:nvSpPr>
          <p:cNvPr id="41986" name="Content Placeholder 2"/>
          <p:cNvSpPr>
            <a:spLocks noGrp="1"/>
          </p:cNvSpPr>
          <p:nvPr>
            <p:ph idx="1"/>
          </p:nvPr>
        </p:nvSpPr>
        <p:spPr>
          <a:xfrm>
            <a:off x="381000" y="2362200"/>
            <a:ext cx="11582400" cy="3124200"/>
          </a:xfrm>
        </p:spPr>
        <p:txBody>
          <a:bodyPr/>
          <a:lstStyle/>
          <a:p>
            <a:pPr eaLnBrk="1" hangingPunct="1">
              <a:buFontTx/>
              <a:buNone/>
            </a:pPr>
            <a:r>
              <a:rPr lang="en-US" sz="2000" dirty="0"/>
              <a:t>           </a:t>
            </a:r>
            <a:r>
              <a:rPr lang="en-US" sz="2000" b="1" dirty="0"/>
              <a:t>Name		                                   Phone		                   e-mail address</a:t>
            </a:r>
          </a:p>
          <a:p>
            <a:pPr eaLnBrk="1" hangingPunct="1"/>
            <a:r>
              <a:rPr lang="en-US" sz="1800" dirty="0"/>
              <a:t>Ms. Alexis Wise          	                                     256.231.5010                            wisea@anniston.k12.al.us</a:t>
            </a:r>
          </a:p>
          <a:p>
            <a:pPr eaLnBrk="1" hangingPunct="1"/>
            <a:r>
              <a:rPr lang="en-US" sz="1800" dirty="0"/>
              <a:t>Dr. Winfrey-Tillman, Dir. of Fed. Prog./</a:t>
            </a:r>
            <a:r>
              <a:rPr lang="en-US" sz="1800" dirty="0" err="1"/>
              <a:t>Curr</a:t>
            </a:r>
            <a:r>
              <a:rPr lang="en-US" sz="1800" dirty="0"/>
              <a:t>       256.231.5000                            </a:t>
            </a:r>
            <a:r>
              <a:rPr lang="en-US" sz="1800" dirty="0" err="1"/>
              <a:t>winfreys</a:t>
            </a:r>
            <a:r>
              <a:rPr lang="en-US" sz="1800" dirty="0"/>
              <a:t>@ anniston.k12.al.us</a:t>
            </a:r>
          </a:p>
          <a:p>
            <a:pPr eaLnBrk="1" hangingPunct="1"/>
            <a:r>
              <a:rPr lang="en-US" sz="1800" dirty="0"/>
              <a:t>Dr. D. Ray </a:t>
            </a:r>
            <a:r>
              <a:rPr lang="en-US" sz="1800" dirty="0" err="1"/>
              <a:t>HIll</a:t>
            </a:r>
            <a:r>
              <a:rPr lang="en-US" sz="1800" dirty="0"/>
              <a:t>, Superintendent                          256.231.5000                            hilld@anniston.k12.al.us</a:t>
            </a:r>
          </a:p>
          <a:p>
            <a:pPr eaLnBrk="1" hangingPunct="1"/>
            <a:r>
              <a:rPr lang="en-US" sz="1800" dirty="0"/>
              <a:t>Rosalind Lawson, Parent Specialist                   256.231.5000                            lawsonr@anniston.k12.al.us</a:t>
            </a:r>
          </a:p>
          <a:p>
            <a:pPr eaLnBrk="1" hangingPunct="1">
              <a:buFontTx/>
              <a:buNone/>
            </a:pPr>
            <a:endParaRPr lang="en-US" sz="2000" dirty="0"/>
          </a:p>
          <a:p>
            <a:pPr eaLnBrk="1" hangingPunct="1">
              <a:buFontTx/>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Content Placeholder 2"/>
          <p:cNvSpPr>
            <a:spLocks noGrp="1"/>
          </p:cNvSpPr>
          <p:nvPr>
            <p:ph idx="1"/>
          </p:nvPr>
        </p:nvSpPr>
        <p:spPr>
          <a:xfrm>
            <a:off x="1981200" y="2667000"/>
            <a:ext cx="8229600" cy="1905000"/>
          </a:xfrm>
        </p:spPr>
        <p:txBody>
          <a:bodyPr/>
          <a:lstStyle/>
          <a:p>
            <a:pPr eaLnBrk="1" hangingPunct="1">
              <a:buFontTx/>
              <a:buNone/>
            </a:pPr>
            <a:endParaRPr lang="en-US" sz="2000"/>
          </a:p>
          <a:p>
            <a:pPr algn="ctr" eaLnBrk="1" hangingPunct="1">
              <a:buFontTx/>
              <a:buNone/>
            </a:pPr>
            <a:r>
              <a:rPr lang="en-US" sz="4800" b="1"/>
              <a:t>Questions?</a:t>
            </a:r>
          </a:p>
        </p:txBody>
      </p:sp>
      <p:sp>
        <p:nvSpPr>
          <p:cNvPr id="44034" name="Title 3"/>
          <p:cNvSpPr>
            <a:spLocks noGrp="1"/>
          </p:cNvSpPr>
          <p:nvPr>
            <p:ph type="title"/>
          </p:nvPr>
        </p:nvSpPr>
        <p:spPr/>
        <p:txBody>
          <a:bodyPr/>
          <a:lstStyle/>
          <a:p>
            <a:pPr eaLnBrk="1" hangingPunct="1"/>
            <a:r>
              <a:rPr lang="en-US"/>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2133600" y="609600"/>
            <a:ext cx="4343400" cy="1143000"/>
          </a:xfrm>
        </p:spPr>
        <p:txBody>
          <a:bodyPr/>
          <a:lstStyle/>
          <a:p>
            <a:pPr eaLnBrk="1" hangingPunct="1"/>
            <a:r>
              <a:rPr lang="en-US"/>
              <a:t>Why are we here?</a:t>
            </a:r>
          </a:p>
        </p:txBody>
      </p:sp>
      <p:sp>
        <p:nvSpPr>
          <p:cNvPr id="17410" name="Content Placeholder 2"/>
          <p:cNvSpPr>
            <a:spLocks noGrp="1"/>
          </p:cNvSpPr>
          <p:nvPr>
            <p:ph idx="1"/>
          </p:nvPr>
        </p:nvSpPr>
        <p:spPr>
          <a:xfrm>
            <a:off x="2133600" y="2209800"/>
            <a:ext cx="7924800" cy="3124200"/>
          </a:xfrm>
        </p:spPr>
        <p:txBody>
          <a:bodyPr/>
          <a:lstStyle/>
          <a:p>
            <a:pPr eaLnBrk="1" hangingPunct="1"/>
            <a:r>
              <a:rPr lang="en-US"/>
              <a:t>The </a:t>
            </a:r>
            <a:r>
              <a:rPr lang="en-US" i="1"/>
              <a:t>Every Student Succeeds ACT of 2015 </a:t>
            </a:r>
            <a:r>
              <a:rPr lang="en-US"/>
              <a:t>requires that each Title I School hold an Annual Meeting of Title I parents for the purpose of…</a:t>
            </a:r>
          </a:p>
          <a:p>
            <a:pPr eaLnBrk="1" hangingPunct="1">
              <a:buFontTx/>
              <a:buNone/>
            </a:pPr>
            <a:endParaRPr lang="en-US" sz="1200"/>
          </a:p>
          <a:p>
            <a:pPr lvl="1" eaLnBrk="1" hangingPunct="1"/>
            <a:r>
              <a:rPr lang="en-US" sz="2400"/>
              <a:t>Informing you of your school’s participation in Title I</a:t>
            </a:r>
          </a:p>
          <a:p>
            <a:pPr lvl="1" eaLnBrk="1" hangingPunct="1"/>
            <a:r>
              <a:rPr lang="en-US" sz="2400"/>
              <a:t>Explaining the requirements of Title I</a:t>
            </a:r>
          </a:p>
          <a:p>
            <a:pPr lvl="1" eaLnBrk="1" hangingPunct="1"/>
            <a:r>
              <a:rPr lang="en-US" sz="2400"/>
              <a:t>Explaining your rights as parents to be involved</a:t>
            </a:r>
          </a:p>
          <a:p>
            <a:pPr lvl="1" eaLnBrk="1" hangingPunct="1">
              <a:buFontTx/>
              <a:buNone/>
            </a:pPr>
            <a:endParaRPr lang="en-US" sz="1800"/>
          </a:p>
          <a:p>
            <a:pPr eaLnBrk="1" hangingPunct="1">
              <a:buFontTx/>
              <a:buNone/>
            </a:pPr>
            <a:r>
              <a:rPr lang="en-US" sz="22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1905000" y="609600"/>
            <a:ext cx="5562600" cy="1143000"/>
          </a:xfrm>
        </p:spPr>
        <p:txBody>
          <a:bodyPr/>
          <a:lstStyle/>
          <a:p>
            <a:pPr eaLnBrk="1" hangingPunct="1"/>
            <a:r>
              <a:rPr lang="en-US" sz="3400"/>
              <a:t>What you will learn…</a:t>
            </a:r>
          </a:p>
        </p:txBody>
      </p:sp>
      <p:sp>
        <p:nvSpPr>
          <p:cNvPr id="19458" name="Content Placeholder 2"/>
          <p:cNvSpPr>
            <a:spLocks noGrp="1"/>
          </p:cNvSpPr>
          <p:nvPr>
            <p:ph idx="1"/>
          </p:nvPr>
        </p:nvSpPr>
        <p:spPr>
          <a:xfrm>
            <a:off x="1938338" y="1676400"/>
            <a:ext cx="8001000" cy="3657600"/>
          </a:xfrm>
        </p:spPr>
        <p:txBody>
          <a:bodyPr/>
          <a:lstStyle/>
          <a:p>
            <a:pPr eaLnBrk="1" hangingPunct="1"/>
            <a:r>
              <a:rPr lang="en-US" sz="2000"/>
              <a:t>What does it mean to be a Title I school?</a:t>
            </a:r>
          </a:p>
          <a:p>
            <a:pPr eaLnBrk="1" hangingPunct="1"/>
            <a:r>
              <a:rPr lang="en-US" sz="2000"/>
              <a:t>What is the1% Set-Aside for parent and family engagement?</a:t>
            </a:r>
          </a:p>
          <a:p>
            <a:pPr eaLnBrk="1" hangingPunct="1"/>
            <a:r>
              <a:rPr lang="en-US" sz="2000"/>
              <a:t>What is the LEA Title I Consolidated Plan?</a:t>
            </a:r>
          </a:p>
          <a:p>
            <a:pPr eaLnBrk="1" hangingPunct="1"/>
            <a:r>
              <a:rPr lang="en-US" sz="2000"/>
              <a:t>What is the LEA Parental and Family Engagement  Policy?</a:t>
            </a:r>
          </a:p>
          <a:p>
            <a:pPr eaLnBrk="1" hangingPunct="1"/>
            <a:r>
              <a:rPr lang="en-US" sz="2000"/>
              <a:t>What is a CIP?</a:t>
            </a:r>
          </a:p>
          <a:p>
            <a:pPr eaLnBrk="1" hangingPunct="1"/>
            <a:r>
              <a:rPr lang="en-US" sz="2000"/>
              <a:t>What is the School-Parent Compact?</a:t>
            </a:r>
          </a:p>
          <a:p>
            <a:pPr eaLnBrk="1" hangingPunct="1"/>
            <a:r>
              <a:rPr lang="en-US" sz="2000"/>
              <a:t>How do I request the qualifications of my child’s teacher(s)?</a:t>
            </a:r>
          </a:p>
          <a:p>
            <a:pPr eaLnBrk="1" hangingPunct="1"/>
            <a:endParaRPr lang="en-US"/>
          </a:p>
          <a:p>
            <a:pPr eaLnBrk="1" hangingPunct="1">
              <a:buFontTx/>
              <a:buNone/>
            </a:pPr>
            <a:endParaRPr lang="en-US"/>
          </a:p>
          <a:p>
            <a:pPr eaLnBrk="1" hangingPunct="1">
              <a:buFontTx/>
              <a:buNone/>
            </a:pPr>
            <a:endParaRPr lang="en-US"/>
          </a:p>
          <a:p>
            <a:pPr eaLnBrk="1" hangingPunct="1">
              <a:buFontTx/>
              <a:buNone/>
            </a:pPr>
            <a:endParaRPr lang="en-US"/>
          </a:p>
          <a:p>
            <a:pPr eaLnBrk="1" hangingPunct="1">
              <a:buFontTx/>
              <a:buNone/>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362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06" name="Title 1"/>
          <p:cNvSpPr>
            <a:spLocks noGrp="1"/>
          </p:cNvSpPr>
          <p:nvPr>
            <p:ph type="title"/>
          </p:nvPr>
        </p:nvSpPr>
        <p:spPr>
          <a:xfrm>
            <a:off x="1905000" y="609600"/>
            <a:ext cx="5638800" cy="1143000"/>
          </a:xfrm>
        </p:spPr>
        <p:txBody>
          <a:bodyPr/>
          <a:lstStyle/>
          <a:p>
            <a:pPr eaLnBrk="1" hangingPunct="1"/>
            <a:r>
              <a:rPr lang="en-US" sz="3400"/>
              <a:t>What you will learn…</a:t>
            </a:r>
            <a:br>
              <a:rPr lang="en-US" sz="3400"/>
            </a:br>
            <a:r>
              <a:rPr lang="en-US" sz="2400" i="1"/>
              <a:t>(Continued)</a:t>
            </a:r>
          </a:p>
        </p:txBody>
      </p:sp>
      <p:sp>
        <p:nvSpPr>
          <p:cNvPr id="21507" name="Content Placeholder 2"/>
          <p:cNvSpPr>
            <a:spLocks noGrp="1"/>
          </p:cNvSpPr>
          <p:nvPr>
            <p:ph idx="1"/>
          </p:nvPr>
        </p:nvSpPr>
        <p:spPr>
          <a:xfrm>
            <a:off x="2133600" y="2057400"/>
            <a:ext cx="7924800" cy="4038600"/>
          </a:xfrm>
        </p:spPr>
        <p:txBody>
          <a:bodyPr/>
          <a:lstStyle/>
          <a:p>
            <a:pPr eaLnBrk="1" hangingPunct="1">
              <a:buFontTx/>
              <a:buNone/>
            </a:pPr>
            <a:endParaRPr lang="en-US" sz="500" dirty="0"/>
          </a:p>
          <a:p>
            <a:pPr eaLnBrk="1" hangingPunct="1">
              <a:buFontTx/>
              <a:buNone/>
            </a:pPr>
            <a:endParaRPr lang="en-US" sz="500" dirty="0"/>
          </a:p>
          <a:p>
            <a:pPr eaLnBrk="1" hangingPunct="1">
              <a:buFontTx/>
              <a:buNone/>
            </a:pPr>
            <a:endParaRPr lang="en-US" sz="500" dirty="0"/>
          </a:p>
          <a:p>
            <a:pPr eaLnBrk="1" hangingPunct="1">
              <a:buFontTx/>
              <a:buNone/>
            </a:pPr>
            <a:endParaRPr lang="en-US" sz="400" dirty="0"/>
          </a:p>
          <a:p>
            <a:pPr eaLnBrk="1" hangingPunct="1"/>
            <a:r>
              <a:rPr lang="en-US" dirty="0"/>
              <a:t>How is the Annual Evaluation of the Parent and Family Engagement policy conducted?</a:t>
            </a:r>
          </a:p>
          <a:p>
            <a:pPr eaLnBrk="1" hangingPunct="1"/>
            <a:r>
              <a:rPr lang="en-US" dirty="0"/>
              <a:t>Evaluations need to target 3 key components</a:t>
            </a:r>
          </a:p>
          <a:p>
            <a:pPr eaLnBrk="1" hangingPunct="1"/>
            <a:r>
              <a:rPr lang="en-US" dirty="0"/>
              <a:t>1. Barriers</a:t>
            </a:r>
          </a:p>
          <a:p>
            <a:pPr eaLnBrk="1" hangingPunct="1"/>
            <a:r>
              <a:rPr lang="en-US" dirty="0"/>
              <a:t>2. Ability to assist learning</a:t>
            </a:r>
          </a:p>
          <a:p>
            <a:pPr eaLnBrk="1" hangingPunct="1"/>
            <a:r>
              <a:rPr lang="en-US" dirty="0"/>
              <a:t>3. Successful interactions</a:t>
            </a:r>
          </a:p>
          <a:p>
            <a:pPr eaLnBrk="1" hangingPunct="1">
              <a:buFontTx/>
              <a:buNone/>
            </a:pPr>
            <a:endParaRPr lang="en-US" sz="400" dirty="0"/>
          </a:p>
          <a:p>
            <a:pPr eaLnBrk="1" hangingPunct="1">
              <a:buFontTx/>
              <a:buNone/>
            </a:pPr>
            <a:endParaRPr lang="en-US" sz="500" dirty="0"/>
          </a:p>
          <a:p>
            <a:pPr eaLnBrk="1" hangingPunct="1"/>
            <a:r>
              <a:rPr lang="en-US" dirty="0"/>
              <a:t>How can I be involved in all of these things </a:t>
            </a:r>
          </a:p>
          <a:p>
            <a:pPr eaLnBrk="1" hangingPunct="1">
              <a:buFontTx/>
              <a:buNone/>
            </a:pPr>
            <a:r>
              <a:rPr lang="en-US" dirty="0"/>
              <a:t>	I’m learning about?</a:t>
            </a:r>
          </a:p>
          <a:p>
            <a:pPr eaLnBrk="1" hangingPunct="1">
              <a:buFontTx/>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1905000" y="457200"/>
            <a:ext cx="6172200" cy="1143000"/>
          </a:xfrm>
        </p:spPr>
        <p:txBody>
          <a:bodyPr/>
          <a:lstStyle/>
          <a:p>
            <a:pPr eaLnBrk="1" hangingPunct="1"/>
            <a:r>
              <a:rPr lang="en-US" sz="3200"/>
              <a:t>What does it mean to be a Title I School?</a:t>
            </a:r>
          </a:p>
        </p:txBody>
      </p:sp>
      <p:sp>
        <p:nvSpPr>
          <p:cNvPr id="3" name="Content Placeholder 2"/>
          <p:cNvSpPr>
            <a:spLocks noGrp="1"/>
          </p:cNvSpPr>
          <p:nvPr>
            <p:ph idx="1"/>
          </p:nvPr>
        </p:nvSpPr>
        <p:spPr>
          <a:xfrm>
            <a:off x="1981200" y="1981200"/>
            <a:ext cx="7620000" cy="4525963"/>
          </a:xfrm>
        </p:spPr>
        <p:txBody>
          <a:bodyPr/>
          <a:lstStyle/>
          <a:p>
            <a:pPr eaLnBrk="1" hangingPunct="1">
              <a:defRPr/>
            </a:pPr>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eaLnBrk="1" hangingPunct="1">
              <a:defRPr/>
            </a:pPr>
            <a:r>
              <a:rPr lang="en-US" sz="1800" dirty="0"/>
              <a:t>Identifying students experiencing academic difficulties and providing timely assistance to help these student’s meet the State’s challenging content standards.</a:t>
            </a:r>
          </a:p>
          <a:p>
            <a:pPr lvl="1" eaLnBrk="1" hangingPunct="1">
              <a:defRPr/>
            </a:pPr>
            <a:r>
              <a:rPr lang="en-US" sz="1800" dirty="0"/>
              <a:t>Purchasing supplemental staff/programs/materials/supplies</a:t>
            </a:r>
          </a:p>
          <a:p>
            <a:pPr lvl="1" eaLnBrk="1" hangingPunct="1">
              <a:defRPr/>
            </a:pPr>
            <a:r>
              <a:rPr lang="en-US" sz="1800" dirty="0"/>
              <a:t>Conducting parent and family engagement meetings/trainings/activities</a:t>
            </a:r>
          </a:p>
          <a:p>
            <a:pPr marL="457200" lvl="1" indent="0" eaLnBrk="1" hangingPunct="1">
              <a:buFontTx/>
              <a:buNone/>
              <a:defRPr/>
            </a:pPr>
            <a:endParaRPr lang="en-US" sz="1800" dirty="0"/>
          </a:p>
          <a:p>
            <a:pPr lvl="1" eaLnBrk="1" hangingPunct="1">
              <a:buFontTx/>
              <a:buNone/>
              <a:defRPr/>
            </a:pPr>
            <a:endParaRPr lang="en-US" sz="1000" dirty="0"/>
          </a:p>
          <a:p>
            <a:pPr eaLnBrk="1" hangingPunct="1">
              <a:defRPr/>
            </a:pPr>
            <a:r>
              <a:rPr lang="en-US" sz="2200" dirty="0"/>
              <a:t>Being a Title I school also means parent and family involvement and knowing their rights under ESSA.  </a:t>
            </a:r>
          </a:p>
          <a:p>
            <a:pPr eaLnBrk="1" hangingPunct="1">
              <a:defRPr/>
            </a:pPr>
            <a:endParaRPr lang="en-US" sz="2200" dirty="0"/>
          </a:p>
          <a:p>
            <a:pPr eaLnBrk="1" hangingPunct="1">
              <a:buFontTx/>
              <a:buNone/>
              <a:defRPr/>
            </a:pPr>
            <a:endParaRPr lang="en-US" sz="2200" dirty="0"/>
          </a:p>
          <a:p>
            <a:pPr eaLnBrk="1" hangingPunct="1">
              <a:buFontTx/>
              <a:buNone/>
              <a:defRPr/>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a:xfrm>
            <a:off x="1905000" y="533400"/>
            <a:ext cx="6172200" cy="1143000"/>
          </a:xfrm>
        </p:spPr>
        <p:txBody>
          <a:bodyPr/>
          <a:lstStyle/>
          <a:p>
            <a:pPr eaLnBrk="1" hangingPunct="1"/>
            <a:r>
              <a:rPr lang="en-US" sz="3200"/>
              <a:t>What is the 1% set-aside and how are parents involved?</a:t>
            </a:r>
          </a:p>
        </p:txBody>
      </p:sp>
      <p:sp>
        <p:nvSpPr>
          <p:cNvPr id="25602" name="Content Placeholder 2"/>
          <p:cNvSpPr>
            <a:spLocks noGrp="1"/>
          </p:cNvSpPr>
          <p:nvPr>
            <p:ph idx="1"/>
          </p:nvPr>
        </p:nvSpPr>
        <p:spPr>
          <a:xfrm>
            <a:off x="1981200" y="2362200"/>
            <a:ext cx="8229600" cy="3810000"/>
          </a:xfrm>
        </p:spPr>
        <p:txBody>
          <a:bodyPr/>
          <a:lstStyle/>
          <a:p>
            <a:pPr eaLnBrk="1" hangingPunct="1"/>
            <a:r>
              <a:rPr lang="en-US" sz="2000" dirty="0"/>
              <a:t>Any LEA with a Title I Allocation exceeding $500,000 is required by law to set aside 1% of it’s Title I allocation for parent and family engagement. </a:t>
            </a:r>
          </a:p>
          <a:p>
            <a:pPr eaLnBrk="1" hangingPunct="1">
              <a:buFontTx/>
              <a:buNone/>
            </a:pPr>
            <a:endParaRPr lang="en-US" sz="500" dirty="0"/>
          </a:p>
          <a:p>
            <a:pPr eaLnBrk="1" hangingPunct="1"/>
            <a:r>
              <a:rPr lang="en-US" sz="20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eaLnBrk="1" hangingPunct="1">
              <a:buFontTx/>
              <a:buNone/>
            </a:pPr>
            <a:endParaRPr lang="en-US" sz="500" dirty="0"/>
          </a:p>
          <a:p>
            <a:pPr eaLnBrk="1" hangingPunct="1"/>
            <a:r>
              <a:rPr lang="en-US" sz="2000" dirty="0"/>
              <a:t>You, as Title I parents, have the right to be involved in how this money (2,422.080) is spent.</a:t>
            </a:r>
          </a:p>
          <a:p>
            <a:pPr eaLnBrk="1" hangingPunct="1">
              <a:buFontTx/>
              <a:buNone/>
            </a:pPr>
            <a:endParaRPr lang="en-US" sz="2200" dirty="0"/>
          </a:p>
          <a:p>
            <a:pPr eaLnBrk="1" hangingPunct="1">
              <a:buFontTx/>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1905000" y="533400"/>
            <a:ext cx="6172200" cy="1143000"/>
          </a:xfrm>
        </p:spPr>
        <p:txBody>
          <a:bodyPr/>
          <a:lstStyle/>
          <a:p>
            <a:pPr eaLnBrk="1" hangingPunct="1"/>
            <a:r>
              <a:rPr lang="en-US" sz="3200"/>
              <a:t>What is the LEA Consolidated Plan?</a:t>
            </a:r>
          </a:p>
        </p:txBody>
      </p:sp>
      <p:sp>
        <p:nvSpPr>
          <p:cNvPr id="27650" name="Content Placeholder 2"/>
          <p:cNvSpPr>
            <a:spLocks noGrp="1"/>
          </p:cNvSpPr>
          <p:nvPr>
            <p:ph idx="1"/>
          </p:nvPr>
        </p:nvSpPr>
        <p:spPr>
          <a:xfrm>
            <a:off x="1905000" y="1600200"/>
            <a:ext cx="8001000" cy="4800600"/>
          </a:xfrm>
        </p:spPr>
        <p:txBody>
          <a:bodyPr/>
          <a:lstStyle/>
          <a:p>
            <a:pPr eaLnBrk="1" hangingPunct="1"/>
            <a:r>
              <a:rPr lang="en-US" sz="2200"/>
              <a:t>The LEA Title I Consolidated Plan addresses how the LEA will use Title I funds throughout the school system .  Topics include:</a:t>
            </a:r>
          </a:p>
          <a:p>
            <a:pPr lvl="1" eaLnBrk="1" hangingPunct="1"/>
            <a:r>
              <a:rPr lang="en-US"/>
              <a:t>Student academic assessments </a:t>
            </a:r>
          </a:p>
          <a:p>
            <a:pPr lvl="1" eaLnBrk="1" hangingPunct="1"/>
            <a:r>
              <a:rPr lang="en-US"/>
              <a:t>Additional assistance provided struggling students</a:t>
            </a:r>
          </a:p>
          <a:p>
            <a:pPr lvl="1" eaLnBrk="1" hangingPunct="1"/>
            <a:r>
              <a:rPr lang="en-US"/>
              <a:t>Coordination and integration of federal funds and programs</a:t>
            </a:r>
          </a:p>
          <a:p>
            <a:pPr lvl="1" eaLnBrk="1" hangingPunct="1"/>
            <a:r>
              <a:rPr lang="en-US"/>
              <a:t>School programs including Migrant, Pre-School, EL, and Homeless, as applicable.</a:t>
            </a:r>
          </a:p>
          <a:p>
            <a:pPr lvl="1" eaLnBrk="1" hangingPunct="1"/>
            <a:r>
              <a:rPr lang="en-US"/>
              <a:t>Parent and Family Engagement Strategies, which is included in the Parent and Family Engagement Policy. </a:t>
            </a:r>
          </a:p>
          <a:p>
            <a:pPr lvl="1" eaLnBrk="1" hangingPunct="1">
              <a:buFontTx/>
              <a:buNone/>
            </a:pPr>
            <a:endParaRPr lang="en-US" sz="500"/>
          </a:p>
          <a:p>
            <a:pPr eaLnBrk="1" hangingPunct="1"/>
            <a:r>
              <a:rPr lang="en-US" sz="2200"/>
              <a:t>You, as a Title I Parent, have a right to be involved in the development of the LEA Title I Consolidated Plan</a:t>
            </a:r>
          </a:p>
          <a:p>
            <a:pPr eaLnBrk="1" hangingPunct="1">
              <a:buFontTx/>
              <a:buNone/>
            </a:pPr>
            <a:endParaRPr lang="en-US" sz="2200"/>
          </a:p>
          <a:p>
            <a:pPr eaLnBrk="1" hangingPunct="1">
              <a:buFontTx/>
              <a:buNone/>
            </a:pPr>
            <a:endParaRPr lang="en-US"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057400" y="685800"/>
            <a:ext cx="6172200" cy="1143000"/>
          </a:xfrm>
        </p:spPr>
        <p:txBody>
          <a:bodyPr/>
          <a:lstStyle/>
          <a:p>
            <a:pPr eaLnBrk="1" hangingPunct="1"/>
            <a:r>
              <a:rPr lang="en-US" sz="2800"/>
              <a:t>What is the LEA Parent and Family Engagement Plan?</a:t>
            </a:r>
          </a:p>
        </p:txBody>
      </p:sp>
      <p:sp>
        <p:nvSpPr>
          <p:cNvPr id="29698" name="Content Placeholder 2"/>
          <p:cNvSpPr>
            <a:spLocks noGrp="1"/>
          </p:cNvSpPr>
          <p:nvPr>
            <p:ph idx="1"/>
          </p:nvPr>
        </p:nvSpPr>
        <p:spPr>
          <a:xfrm>
            <a:off x="2057400" y="2209800"/>
            <a:ext cx="8153400" cy="3962400"/>
          </a:xfrm>
        </p:spPr>
        <p:txBody>
          <a:bodyPr/>
          <a:lstStyle/>
          <a:p>
            <a:pPr eaLnBrk="1" hangingPunct="1"/>
            <a:r>
              <a:rPr lang="en-US" sz="2200"/>
              <a:t>This plan addresses how the LEA will implement the parent and family engagement requirements of Every Student Succeeds Act</a:t>
            </a:r>
            <a:r>
              <a:rPr lang="en-US" sz="2200" i="1"/>
              <a:t>.  </a:t>
            </a:r>
            <a:r>
              <a:rPr lang="en-US" sz="2200"/>
              <a:t>It includes…</a:t>
            </a:r>
          </a:p>
          <a:p>
            <a:pPr eaLnBrk="1" hangingPunct="1"/>
            <a:endParaRPr lang="en-US" sz="500" i="1"/>
          </a:p>
          <a:p>
            <a:pPr lvl="1" eaLnBrk="1" hangingPunct="1"/>
            <a:r>
              <a:rPr lang="en-US" sz="1800"/>
              <a:t>The LEA’s expectations for parents and families</a:t>
            </a:r>
          </a:p>
          <a:p>
            <a:pPr lvl="1" eaLnBrk="1" hangingPunct="1">
              <a:buFontTx/>
              <a:buNone/>
            </a:pPr>
            <a:endParaRPr lang="en-US" sz="500"/>
          </a:p>
          <a:p>
            <a:pPr lvl="1" eaLnBrk="1" hangingPunct="1"/>
            <a:r>
              <a:rPr lang="en-US" sz="1800"/>
              <a:t>How the LEA will involve parents in decision-making</a:t>
            </a:r>
          </a:p>
          <a:p>
            <a:pPr lvl="1" eaLnBrk="1" hangingPunct="1">
              <a:buFontTx/>
              <a:buNone/>
            </a:pPr>
            <a:endParaRPr lang="en-US" sz="500"/>
          </a:p>
          <a:p>
            <a:pPr lvl="1" eaLnBrk="1" hangingPunct="1"/>
            <a:r>
              <a:rPr lang="en-US" sz="1800"/>
              <a:t>How the LEA will work to build the schools’ and parents’ capacity for strong parental involvement to improve student academic achievement</a:t>
            </a:r>
          </a:p>
          <a:p>
            <a:pPr eaLnBrk="1" hangingPunct="1"/>
            <a:r>
              <a:rPr lang="en-US" sz="2200"/>
              <a:t>You, as Title I parents, have the right to be involved in the development of this plan.</a:t>
            </a:r>
          </a:p>
          <a:p>
            <a:pPr lvl="1" eaLnBrk="1" hangingPunct="1">
              <a:buFontTx/>
              <a:buNone/>
            </a:pPr>
            <a:endParaRPr lang="en-US" sz="1800"/>
          </a:p>
          <a:p>
            <a:pPr eaLnBrk="1" hangingPunct="1"/>
            <a:endParaRPr lang="en-US" sz="2200"/>
          </a:p>
          <a:p>
            <a:pPr eaLnBrk="1" hangingPunct="1">
              <a:buFontTx/>
              <a:buNone/>
            </a:pPr>
            <a:endParaRPr lang="en-US"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33600" y="609600"/>
            <a:ext cx="4495800" cy="1143000"/>
          </a:xfrm>
        </p:spPr>
        <p:txBody>
          <a:bodyPr/>
          <a:lstStyle/>
          <a:p>
            <a:pPr eaLnBrk="1" hangingPunct="1"/>
            <a:r>
              <a:rPr lang="en-US" sz="3200"/>
              <a:t>What is a CIP?</a:t>
            </a:r>
          </a:p>
        </p:txBody>
      </p:sp>
      <p:sp>
        <p:nvSpPr>
          <p:cNvPr id="31746" name="Content Placeholder 2"/>
          <p:cNvSpPr>
            <a:spLocks noGrp="1"/>
          </p:cNvSpPr>
          <p:nvPr>
            <p:ph idx="1"/>
          </p:nvPr>
        </p:nvSpPr>
        <p:spPr>
          <a:xfrm>
            <a:off x="1981200" y="2332038"/>
            <a:ext cx="7696200" cy="3611562"/>
          </a:xfrm>
        </p:spPr>
        <p:txBody>
          <a:bodyPr/>
          <a:lstStyle/>
          <a:p>
            <a:pPr eaLnBrk="1" hangingPunct="1"/>
            <a:r>
              <a:rPr lang="en-US" sz="2200"/>
              <a:t>The CIP is your school’s Continuous Improvement Plan and includes:</a:t>
            </a:r>
          </a:p>
          <a:p>
            <a:pPr lvl="1" eaLnBrk="1" hangingPunct="1"/>
            <a:r>
              <a:rPr lang="en-US" sz="1800"/>
              <a:t>A Needs Assessment and Summary of Data</a:t>
            </a:r>
          </a:p>
          <a:p>
            <a:pPr lvl="1" eaLnBrk="1" hangingPunct="1"/>
            <a:r>
              <a:rPr lang="en-US" sz="1800"/>
              <a:t>Goals and Strategies to Address Academic Needs of Students</a:t>
            </a:r>
          </a:p>
          <a:p>
            <a:pPr lvl="1" eaLnBrk="1" hangingPunct="1"/>
            <a:r>
              <a:rPr lang="en-US" sz="1800"/>
              <a:t>Professional Development Needs</a:t>
            </a:r>
          </a:p>
          <a:p>
            <a:pPr lvl="1" eaLnBrk="1" hangingPunct="1"/>
            <a:r>
              <a:rPr lang="en-US" sz="1800"/>
              <a:t>Coordination of Resources/Comprehensive Budget</a:t>
            </a:r>
          </a:p>
          <a:p>
            <a:pPr lvl="1" eaLnBrk="1" hangingPunct="1"/>
            <a:r>
              <a:rPr lang="en-US" sz="1800"/>
              <a:t>The School’s Parent and Family Engagement policy.</a:t>
            </a:r>
          </a:p>
          <a:p>
            <a:pPr lvl="1" eaLnBrk="1" hangingPunct="1">
              <a:buFontTx/>
              <a:buNone/>
            </a:pPr>
            <a:endParaRPr lang="en-US" sz="500"/>
          </a:p>
          <a:p>
            <a:pPr eaLnBrk="1" hangingPunct="1"/>
            <a:r>
              <a:rPr lang="en-US" sz="2200"/>
              <a:t>You, as Title I parents, have the right to be involved in the development of this plan.</a:t>
            </a:r>
          </a:p>
          <a:p>
            <a:pPr lvl="1" eaLnBrk="1" hangingPunct="1">
              <a:buFontTx/>
              <a:buNone/>
            </a:pPr>
            <a:endParaRPr lang="en-US" sz="2200"/>
          </a:p>
          <a:p>
            <a:pPr eaLnBrk="1" hangingPunct="1">
              <a:buFontTx/>
              <a:buNone/>
            </a:pPr>
            <a:endParaRPr lang="en-US" sz="220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1743</TotalTime>
  <Words>1855</Words>
  <Application>Microsoft Office PowerPoint</Application>
  <PresentationFormat>Widescreen</PresentationFormat>
  <Paragraphs>244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Anniston High School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Kristi Shelton</cp:lastModifiedBy>
  <cp:revision>203</cp:revision>
  <cp:lastPrinted>2017-04-12T13:55:11Z</cp:lastPrinted>
  <dcterms:created xsi:type="dcterms:W3CDTF">2008-12-30T20:58:07Z</dcterms:created>
  <dcterms:modified xsi:type="dcterms:W3CDTF">2020-10-09T15:16:30Z</dcterms:modified>
</cp:coreProperties>
</file>