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9"/>
  </p:notesMasterIdLst>
  <p:sldIdLst>
    <p:sldId id="269" r:id="rId5"/>
    <p:sldId id="1046" r:id="rId6"/>
    <p:sldId id="1049" r:id="rId7"/>
    <p:sldId id="9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71A07-9C10-4DE5-90D3-62E8B4B7E6DE}" v="3" dt="2023-02-21T22:53:24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Sarmiento" userId="2e0ba89f-963b-4529-8454-5777a87729a7" providerId="ADAL" clId="{A1AEE292-2F4A-435D-A33C-B774DE1C481B}"/>
    <pc:docChg chg="undo custSel addSld delSld modSld">
      <pc:chgData name="Veronica Sarmiento" userId="2e0ba89f-963b-4529-8454-5777a87729a7" providerId="ADAL" clId="{A1AEE292-2F4A-435D-A33C-B774DE1C481B}" dt="2023-02-16T17:06:00.415" v="276" actId="255"/>
      <pc:docMkLst>
        <pc:docMk/>
      </pc:docMkLst>
      <pc:sldChg chg="del">
        <pc:chgData name="Veronica Sarmiento" userId="2e0ba89f-963b-4529-8454-5777a87729a7" providerId="ADAL" clId="{A1AEE292-2F4A-435D-A33C-B774DE1C481B}" dt="2023-02-16T16:54:41.698" v="0" actId="47"/>
        <pc:sldMkLst>
          <pc:docMk/>
          <pc:sldMk cId="73613368" sldId="267"/>
        </pc:sldMkLst>
      </pc:sldChg>
      <pc:sldChg chg="del">
        <pc:chgData name="Veronica Sarmiento" userId="2e0ba89f-963b-4529-8454-5777a87729a7" providerId="ADAL" clId="{A1AEE292-2F4A-435D-A33C-B774DE1C481B}" dt="2023-02-16T16:54:43.413" v="1" actId="47"/>
        <pc:sldMkLst>
          <pc:docMk/>
          <pc:sldMk cId="3613429593" sldId="268"/>
        </pc:sldMkLst>
      </pc:sldChg>
      <pc:sldChg chg="modSp mod">
        <pc:chgData name="Veronica Sarmiento" userId="2e0ba89f-963b-4529-8454-5777a87729a7" providerId="ADAL" clId="{A1AEE292-2F4A-435D-A33C-B774DE1C481B}" dt="2023-02-16T17:05:19.250" v="273" actId="6549"/>
        <pc:sldMkLst>
          <pc:docMk/>
          <pc:sldMk cId="4001882437" sldId="269"/>
        </pc:sldMkLst>
        <pc:spChg chg="mod">
          <ac:chgData name="Veronica Sarmiento" userId="2e0ba89f-963b-4529-8454-5777a87729a7" providerId="ADAL" clId="{A1AEE292-2F4A-435D-A33C-B774DE1C481B}" dt="2023-02-16T17:05:19.250" v="273" actId="6549"/>
          <ac:spMkLst>
            <pc:docMk/>
            <pc:sldMk cId="4001882437" sldId="269"/>
            <ac:spMk id="2" creationId="{00000000-0000-0000-0000-000000000000}"/>
          </ac:spMkLst>
        </pc:spChg>
      </pc:sldChg>
      <pc:sldChg chg="addSp delSp modSp mod">
        <pc:chgData name="Veronica Sarmiento" userId="2e0ba89f-963b-4529-8454-5777a87729a7" providerId="ADAL" clId="{A1AEE292-2F4A-435D-A33C-B774DE1C481B}" dt="2023-02-16T17:06:00.415" v="276" actId="255"/>
        <pc:sldMkLst>
          <pc:docMk/>
          <pc:sldMk cId="3119287356" sldId="1046"/>
        </pc:sldMkLst>
        <pc:spChg chg="mod">
          <ac:chgData name="Veronica Sarmiento" userId="2e0ba89f-963b-4529-8454-5777a87729a7" providerId="ADAL" clId="{A1AEE292-2F4A-435D-A33C-B774DE1C481B}" dt="2023-02-16T16:55:17.949" v="13" actId="1035"/>
          <ac:spMkLst>
            <pc:docMk/>
            <pc:sldMk cId="3119287356" sldId="1046"/>
            <ac:spMk id="3" creationId="{4DC0D0FD-2362-910A-8E31-FFBA1B1256CF}"/>
          </ac:spMkLst>
        </pc:spChg>
        <pc:graphicFrameChg chg="add del mod modGraphic">
          <ac:chgData name="Veronica Sarmiento" userId="2e0ba89f-963b-4529-8454-5777a87729a7" providerId="ADAL" clId="{A1AEE292-2F4A-435D-A33C-B774DE1C481B}" dt="2023-02-16T17:00:04.972" v="61" actId="478"/>
          <ac:graphicFrameMkLst>
            <pc:docMk/>
            <pc:sldMk cId="3119287356" sldId="1046"/>
            <ac:graphicFrameMk id="4" creationId="{6271BA40-F12F-88C0-C519-F3D2DF040ABB}"/>
          </ac:graphicFrameMkLst>
        </pc:graphicFrameChg>
        <pc:graphicFrameChg chg="add mod modGraphic">
          <ac:chgData name="Veronica Sarmiento" userId="2e0ba89f-963b-4529-8454-5777a87729a7" providerId="ADAL" clId="{A1AEE292-2F4A-435D-A33C-B774DE1C481B}" dt="2023-02-16T17:06:00.415" v="276" actId="255"/>
          <ac:graphicFrameMkLst>
            <pc:docMk/>
            <pc:sldMk cId="3119287356" sldId="1046"/>
            <ac:graphicFrameMk id="5" creationId="{F2E40FED-1C25-E65C-69DF-6CB03E9BC63A}"/>
          </ac:graphicFrameMkLst>
        </pc:graphicFrameChg>
        <pc:graphicFrameChg chg="del modGraphic">
          <ac:chgData name="Veronica Sarmiento" userId="2e0ba89f-963b-4529-8454-5777a87729a7" providerId="ADAL" clId="{A1AEE292-2F4A-435D-A33C-B774DE1C481B}" dt="2023-02-16T16:58:46.073" v="26" actId="478"/>
          <ac:graphicFrameMkLst>
            <pc:docMk/>
            <pc:sldMk cId="3119287356" sldId="1046"/>
            <ac:graphicFrameMk id="8" creationId="{DACD38E9-F2E9-3FA2-C202-8CE1B71C1891}"/>
          </ac:graphicFrameMkLst>
        </pc:graphicFrameChg>
      </pc:sldChg>
      <pc:sldChg chg="new del">
        <pc:chgData name="Veronica Sarmiento" userId="2e0ba89f-963b-4529-8454-5777a87729a7" providerId="ADAL" clId="{A1AEE292-2F4A-435D-A33C-B774DE1C481B}" dt="2023-02-16T16:56:04.197" v="14" actId="47"/>
        <pc:sldMkLst>
          <pc:docMk/>
          <pc:sldMk cId="333310737" sldId="1047"/>
        </pc:sldMkLst>
      </pc:sldChg>
      <pc:sldChg chg="addSp delSp modSp mod">
        <pc:chgData name="Veronica Sarmiento" userId="2e0ba89f-963b-4529-8454-5777a87729a7" providerId="ADAL" clId="{A1AEE292-2F4A-435D-A33C-B774DE1C481B}" dt="2023-02-16T17:04:08.356" v="144" actId="1035"/>
        <pc:sldMkLst>
          <pc:docMk/>
          <pc:sldMk cId="2760077035" sldId="1049"/>
        </pc:sldMkLst>
        <pc:spChg chg="mod">
          <ac:chgData name="Veronica Sarmiento" userId="2e0ba89f-963b-4529-8454-5777a87729a7" providerId="ADAL" clId="{A1AEE292-2F4A-435D-A33C-B774DE1C481B}" dt="2023-02-16T17:03:53.786" v="143" actId="1035"/>
          <ac:spMkLst>
            <pc:docMk/>
            <pc:sldMk cId="2760077035" sldId="1049"/>
            <ac:spMk id="3" creationId="{3A74FE1E-F0B5-4459-A5A6-1FDC65E733F3}"/>
          </ac:spMkLst>
        </pc:spChg>
        <pc:spChg chg="add mod">
          <ac:chgData name="Veronica Sarmiento" userId="2e0ba89f-963b-4529-8454-5777a87729a7" providerId="ADAL" clId="{A1AEE292-2F4A-435D-A33C-B774DE1C481B}" dt="2023-02-16T17:03:39.523" v="139" actId="1036"/>
          <ac:spMkLst>
            <pc:docMk/>
            <pc:sldMk cId="2760077035" sldId="1049"/>
            <ac:spMk id="6" creationId="{49CB80AD-9B2F-5DDF-5718-F3156CCF75B4}"/>
          </ac:spMkLst>
        </pc:spChg>
        <pc:graphicFrameChg chg="del">
          <ac:chgData name="Veronica Sarmiento" userId="2e0ba89f-963b-4529-8454-5777a87729a7" providerId="ADAL" clId="{A1AEE292-2F4A-435D-A33C-B774DE1C481B}" dt="2023-02-16T16:56:16.202" v="23" actId="478"/>
          <ac:graphicFrameMkLst>
            <pc:docMk/>
            <pc:sldMk cId="2760077035" sldId="1049"/>
            <ac:graphicFrameMk id="4" creationId="{12ABC908-9AAB-4657-8898-80E03DEE6EF9}"/>
          </ac:graphicFrameMkLst>
        </pc:graphicFrameChg>
        <pc:graphicFrameChg chg="add mod modGraphic">
          <ac:chgData name="Veronica Sarmiento" userId="2e0ba89f-963b-4529-8454-5777a87729a7" providerId="ADAL" clId="{A1AEE292-2F4A-435D-A33C-B774DE1C481B}" dt="2023-02-16T17:04:08.356" v="144" actId="1035"/>
          <ac:graphicFrameMkLst>
            <pc:docMk/>
            <pc:sldMk cId="2760077035" sldId="1049"/>
            <ac:graphicFrameMk id="5" creationId="{7DBC97B8-3607-EB56-5D35-B9C0775D621F}"/>
          </ac:graphicFrameMkLst>
        </pc:graphicFrameChg>
      </pc:sldChg>
    </pc:docChg>
  </pc:docChgLst>
  <pc:docChgLst>
    <pc:chgData name="Veronica Sarmiento" userId="2e0ba89f-963b-4529-8454-5777a87729a7" providerId="ADAL" clId="{95871A07-9C10-4DE5-90D3-62E8B4B7E6DE}"/>
    <pc:docChg chg="custSel modSld">
      <pc:chgData name="Veronica Sarmiento" userId="2e0ba89f-963b-4529-8454-5777a87729a7" providerId="ADAL" clId="{95871A07-9C10-4DE5-90D3-62E8B4B7E6DE}" dt="2023-02-21T22:54:48.841" v="57" actId="14100"/>
      <pc:docMkLst>
        <pc:docMk/>
      </pc:docMkLst>
      <pc:sldChg chg="addSp delSp modSp mod">
        <pc:chgData name="Veronica Sarmiento" userId="2e0ba89f-963b-4529-8454-5777a87729a7" providerId="ADAL" clId="{95871A07-9C10-4DE5-90D3-62E8B4B7E6DE}" dt="2023-02-21T22:54:48.841" v="57" actId="14100"/>
        <pc:sldMkLst>
          <pc:docMk/>
          <pc:sldMk cId="2760077035" sldId="1049"/>
        </pc:sldMkLst>
        <pc:graphicFrameChg chg="add del mod modGraphic">
          <ac:chgData name="Veronica Sarmiento" userId="2e0ba89f-963b-4529-8454-5777a87729a7" providerId="ADAL" clId="{95871A07-9C10-4DE5-90D3-62E8B4B7E6DE}" dt="2023-02-21T22:46:35.573" v="22" actId="478"/>
          <ac:graphicFrameMkLst>
            <pc:docMk/>
            <pc:sldMk cId="2760077035" sldId="1049"/>
            <ac:graphicFrameMk id="4" creationId="{63867653-63AE-584B-4A71-23DBA3A6872B}"/>
          </ac:graphicFrameMkLst>
        </pc:graphicFrameChg>
        <pc:graphicFrameChg chg="add mod modGraphic">
          <ac:chgData name="Veronica Sarmiento" userId="2e0ba89f-963b-4529-8454-5777a87729a7" providerId="ADAL" clId="{95871A07-9C10-4DE5-90D3-62E8B4B7E6DE}" dt="2023-02-21T22:54:48.841" v="57" actId="14100"/>
          <ac:graphicFrameMkLst>
            <pc:docMk/>
            <pc:sldMk cId="2760077035" sldId="1049"/>
            <ac:graphicFrameMk id="4" creationId="{EAB4CA81-6EDB-582E-9971-C12CA19F476B}"/>
          </ac:graphicFrameMkLst>
        </pc:graphicFrameChg>
        <pc:graphicFrameChg chg="del">
          <ac:chgData name="Veronica Sarmiento" userId="2e0ba89f-963b-4529-8454-5777a87729a7" providerId="ADAL" clId="{95871A07-9C10-4DE5-90D3-62E8B4B7E6DE}" dt="2023-02-21T21:42:00.204" v="0" actId="478"/>
          <ac:graphicFrameMkLst>
            <pc:docMk/>
            <pc:sldMk cId="2760077035" sldId="1049"/>
            <ac:graphicFrameMk id="5" creationId="{7DBC97B8-3607-EB56-5D35-B9C0775D621F}"/>
          </ac:graphicFrameMkLst>
        </pc:graphicFrameChg>
        <pc:graphicFrameChg chg="add del mod modGraphic">
          <ac:chgData name="Veronica Sarmiento" userId="2e0ba89f-963b-4529-8454-5777a87729a7" providerId="ADAL" clId="{95871A07-9C10-4DE5-90D3-62E8B4B7E6DE}" dt="2023-02-21T22:53:14.409" v="40" actId="478"/>
          <ac:graphicFrameMkLst>
            <pc:docMk/>
            <pc:sldMk cId="2760077035" sldId="1049"/>
            <ac:graphicFrameMk id="5" creationId="{93941C23-5DC0-C67A-F359-D44B6B55309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7840" cy="464820"/>
          </a:xfrm>
          <a:prstGeom prst="rect">
            <a:avLst/>
          </a:prstGeom>
        </p:spPr>
        <p:txBody>
          <a:bodyPr vert="horz" lIns="93472" tIns="46736" rIns="93472" bIns="467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4820"/>
          </a:xfrm>
          <a:prstGeom prst="rect">
            <a:avLst/>
          </a:prstGeom>
        </p:spPr>
        <p:txBody>
          <a:bodyPr vert="horz" lIns="93472" tIns="46736" rIns="93472" bIns="46736" rtlCol="0"/>
          <a:lstStyle>
            <a:lvl1pPr algn="r">
              <a:defRPr sz="1200"/>
            </a:lvl1pPr>
          </a:lstStyle>
          <a:p>
            <a:fld id="{3646B8D8-DF2D-4144-9948-104924B35EB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2" tIns="46736" rIns="93472" bIns="467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3472" tIns="46736" rIns="93472" bIns="467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9"/>
            <a:ext cx="3037840" cy="464820"/>
          </a:xfrm>
          <a:prstGeom prst="rect">
            <a:avLst/>
          </a:prstGeom>
        </p:spPr>
        <p:txBody>
          <a:bodyPr vert="horz" lIns="93472" tIns="46736" rIns="93472" bIns="467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472" tIns="46736" rIns="93472" bIns="46736" rtlCol="0" anchor="b"/>
          <a:lstStyle>
            <a:lvl1pPr algn="r">
              <a:defRPr sz="1200"/>
            </a:lvl1pPr>
          </a:lstStyle>
          <a:p>
            <a:fld id="{E8E28777-6FFF-463D-AB51-F118556F1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727075"/>
            <a:ext cx="4838700" cy="3629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D8C1-A914-4E68-997F-2280FDC4AAF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3:notes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547" name="Google Shape;5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260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497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4765"/>
            <a:ext cx="6400800" cy="80637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680D-7F4D-4581-8BC6-00076A6FEEA7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8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partment 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883A-EA9E-40BA-BEA4-E003859784F5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74407"/>
            <a:ext cx="6119450" cy="201346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1" y="4919134"/>
            <a:ext cx="6119813" cy="10879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6649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E226-643C-4AA2-8135-8F870C335F98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0441"/>
            <a:ext cx="4038600" cy="4911307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441"/>
            <a:ext cx="4038600" cy="4911307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2C4D-CBF3-43A2-AAD3-48D9B9A2C407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8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883A-EA9E-40BA-BEA4-E003859784F5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39402" y="2459567"/>
            <a:ext cx="7665199" cy="1219200"/>
          </a:xfrm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4765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567-44A6-435F-AB7B-ABCA32FDDA00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6D2B-A04D-4F59-874E-F3054F1229D9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883A-EA9E-40BA-BEA4-E003859784F5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92881"/>
            <a:ext cx="8229600" cy="11430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199" y="4087202"/>
            <a:ext cx="8228013" cy="725549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rgbClr val="59595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737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2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371475" y="2349661"/>
            <a:ext cx="6086475" cy="387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3300">
                <a:solidFill>
                  <a:schemeClr val="lt1"/>
                </a:solidFill>
              </a:defRPr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  <a:defRPr sz="2100">
                <a:solidFill>
                  <a:srgbClr val="BFBFBF"/>
                </a:solidFill>
              </a:defRPr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FBFBF"/>
              </a:buClr>
              <a:buSzPts val="2400"/>
              <a:buChar char="•"/>
              <a:defRPr sz="1800">
                <a:solidFill>
                  <a:srgbClr val="BFBFBF"/>
                </a:solidFill>
              </a:defRPr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FBFBF"/>
              </a:buClr>
              <a:buSzPts val="2000"/>
              <a:buChar char="•"/>
              <a:defRPr sz="1500">
                <a:solidFill>
                  <a:srgbClr val="BFBFBF"/>
                </a:solidFill>
              </a:defRPr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FBFBF"/>
              </a:buClr>
              <a:buSzPts val="2000"/>
              <a:buChar char="•"/>
              <a:defRPr sz="1500">
                <a:solidFill>
                  <a:srgbClr val="BFBFBF"/>
                </a:solidFill>
              </a:defRPr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35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3316"/>
            <a:ext cx="8229600" cy="47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18" y="6541748"/>
            <a:ext cx="2133600" cy="29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883A-EA9E-40BA-BEA4-E003859784F5}" type="datetime1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748"/>
            <a:ext cx="2895600" cy="29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2841" y="6541748"/>
            <a:ext cx="2133600" cy="29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95AA-A1E5-460D-AAD0-AF0569D40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F82"/>
        </a:buClr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893C1"/>
        </a:buClr>
        <a:buSzPct val="80000"/>
        <a:buFont typeface="Wingdings" charset="2"/>
        <a:buChar char="§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F82"/>
        </a:buClr>
        <a:buSzPct val="50000"/>
        <a:buFont typeface="Wingdings" charset="2"/>
        <a:buChar char="Ø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893C1"/>
        </a:buClr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F82"/>
        </a:buClr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5638800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br>
              <a:rPr lang="en-US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Engravers MT" pitchFamily="18" charset="0"/>
              </a:rPr>
            </a:br>
            <a:br>
              <a:rPr lang="en-US" sz="2700" dirty="0">
                <a:latin typeface="Albertus Extra Bold (W1)" pitchFamily="34" charset="0"/>
              </a:rPr>
            </a:br>
            <a:b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</a:br>
            <a:b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</a:br>
            <a:b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</a:b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  <a:t> </a:t>
            </a:r>
            <a:b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</a:br>
            <a:b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Cooper Blk BT" panose="0208090404030B020404" pitchFamily="18" charset="0"/>
              </a:rPr>
            </a:b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Cooper Blk BT" panose="0208090404030B020404" pitchFamily="18" charset="0"/>
              </a:rPr>
              <a:t>Fiscal Year 2024</a:t>
            </a:r>
            <a:b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Cooper Blk BT" panose="0208090404030B020404" pitchFamily="18" charset="0"/>
              </a:rPr>
            </a:b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Cooper Blk BT" panose="0208090404030B020404" pitchFamily="18" charset="0"/>
              </a:rPr>
              <a:t> Budget Parameters</a:t>
            </a:r>
            <a:br>
              <a:rPr lang="en-US" sz="15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Cooper Blk BT" panose="0208090404030B020404" pitchFamily="18" charset="0"/>
              </a:rPr>
            </a:br>
            <a:br>
              <a:rPr lang="en-US" sz="21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</a:br>
            <a:r>
              <a:rPr lang="en-US" sz="21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  <a:t> </a:t>
            </a:r>
            <a:r>
              <a:rPr lang="en-US" sz="21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Cooper Black" panose="0208090404030B020404" pitchFamily="18" charset="0"/>
              </a:rPr>
              <a:t>Erin Thompson</a:t>
            </a:r>
            <a:br>
              <a:rPr lang="en-US" sz="15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Cooper Black" panose="0208090404030B020404" pitchFamily="18" charset="0"/>
              </a:rPr>
            </a:br>
            <a:r>
              <a:rPr lang="en-US" sz="2025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Arial Bold" pitchFamily="34" charset="0"/>
              </a:rPr>
              <a:t>Interim Chief Financial &amp; Operations Officer</a:t>
            </a:r>
            <a:br>
              <a:rPr lang="en-US" sz="2100" b="1" dirty="0">
                <a:ln w="10541" cmpd="sng">
                  <a:solidFill>
                    <a:schemeClr val="tx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Elephant" pitchFamily="18" charset="0"/>
              </a:rPr>
            </a:br>
            <a:br>
              <a:rPr lang="en-US" sz="21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Engravers MT" pitchFamily="18" charset="0"/>
              </a:rPr>
            </a:br>
            <a:endParaRPr lang="en-US" sz="1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6153090"/>
            <a:ext cx="67818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200" i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1F497D"/>
                </a:solidFill>
                <a:effectLst>
                  <a:innerShdw blurRad="114300">
                    <a:prstClr val="black"/>
                  </a:innerShdw>
                </a:effectLst>
                <a:latin typeface="Amasis MT Pro Medium" panose="020B0604020202020204" pitchFamily="18" charset="0"/>
                <a:cs typeface="Arial" pitchFamily="34" charset="0"/>
              </a:rPr>
              <a:t>In the spirit of mutual responsibility and accountability, we will continue</a:t>
            </a:r>
          </a:p>
          <a:p>
            <a:pPr algn="ctr" defTabSz="914400"/>
            <a:r>
              <a:rPr lang="en-US" sz="1200" i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1F497D"/>
                </a:solidFill>
                <a:effectLst>
                  <a:innerShdw blurRad="114300">
                    <a:prstClr val="black"/>
                  </a:innerShdw>
                </a:effectLst>
                <a:latin typeface="Amasis MT Pro Medium" panose="020B0604020202020204" pitchFamily="18" charset="0"/>
                <a:cs typeface="Arial" pitchFamily="34" charset="0"/>
              </a:rPr>
              <a:t>Moving Forward Together!</a:t>
            </a:r>
            <a:endParaRPr lang="en-US" sz="1200" i="1" dirty="0">
              <a:solidFill>
                <a:prstClr val="black"/>
              </a:solidFill>
              <a:latin typeface="Amasis MT Pro Medium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8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668EC-28F1-6CA1-F2C4-5F8F8AA3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C0D0FD-2362-910A-8E31-FFBA1B12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76" y="762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Three-Year Revenue Projection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(</a:t>
            </a:r>
            <a:r>
              <a:rPr lang="en-US" sz="3000" b="1" i="1" dirty="0">
                <a:solidFill>
                  <a:schemeClr val="bg1"/>
                </a:solidFill>
              </a:rPr>
              <a:t>Preliminary</a:t>
            </a:r>
            <a:r>
              <a:rPr lang="en-US" sz="3000" b="1" dirty="0">
                <a:solidFill>
                  <a:schemeClr val="bg1"/>
                </a:solidFill>
              </a:rPr>
              <a:t>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E40FED-1C25-E65C-69DF-6CB03E9BC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89197"/>
              </p:ext>
            </p:extLst>
          </p:nvPr>
        </p:nvGraphicFramePr>
        <p:xfrm>
          <a:off x="304800" y="1447800"/>
          <a:ext cx="8534400" cy="3780312"/>
        </p:xfrm>
        <a:graphic>
          <a:graphicData uri="http://schemas.openxmlformats.org/drawingml/2006/table">
            <a:tbl>
              <a:tblPr/>
              <a:tblGrid>
                <a:gridCol w="1799792">
                  <a:extLst>
                    <a:ext uri="{9D8B030D-6E8A-4147-A177-3AD203B41FA5}">
                      <a16:colId xmlns:a16="http://schemas.microsoft.com/office/drawing/2014/main" val="3537452046"/>
                    </a:ext>
                  </a:extLst>
                </a:gridCol>
                <a:gridCol w="1685960">
                  <a:extLst>
                    <a:ext uri="{9D8B030D-6E8A-4147-A177-3AD203B41FA5}">
                      <a16:colId xmlns:a16="http://schemas.microsoft.com/office/drawing/2014/main" val="3142837418"/>
                    </a:ext>
                  </a:extLst>
                </a:gridCol>
                <a:gridCol w="1689036">
                  <a:extLst>
                    <a:ext uri="{9D8B030D-6E8A-4147-A177-3AD203B41FA5}">
                      <a16:colId xmlns:a16="http://schemas.microsoft.com/office/drawing/2014/main" val="3249071974"/>
                    </a:ext>
                  </a:extLst>
                </a:gridCol>
                <a:gridCol w="1661347">
                  <a:extLst>
                    <a:ext uri="{9D8B030D-6E8A-4147-A177-3AD203B41FA5}">
                      <a16:colId xmlns:a16="http://schemas.microsoft.com/office/drawing/2014/main" val="4233367645"/>
                    </a:ext>
                  </a:extLst>
                </a:gridCol>
                <a:gridCol w="1698265">
                  <a:extLst>
                    <a:ext uri="{9D8B030D-6E8A-4147-A177-3AD203B41FA5}">
                      <a16:colId xmlns:a16="http://schemas.microsoft.com/office/drawing/2014/main" val="553704112"/>
                    </a:ext>
                  </a:extLst>
                </a:gridCol>
              </a:tblGrid>
              <a:tr h="320634">
                <a:tc>
                  <a:txBody>
                    <a:bodyPr/>
                    <a:lstStyle/>
                    <a:p>
                      <a:pPr algn="ctr" fontAlgn="b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67308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$ 252,942,875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$246,380,418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$ 247,445,543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602304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 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79,933,268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50,527,824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50,527,824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670922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Nutrition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16,307,271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16,307,271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16,307,271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564784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$ 349,183,414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$313,215,513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$ 314,280,638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112859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90624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1,038,106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(6,502,043)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1,126,610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8422"/>
                  </a:ext>
                </a:extLst>
              </a:tr>
              <a:tr h="3117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Projects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(467,761)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(60,413)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(61,486)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99124"/>
                  </a:ext>
                </a:extLst>
              </a:tr>
              <a:tr h="3206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Total Operating Variance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570,346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(6,562,457)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1,065,125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61265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577308"/>
                  </a:ext>
                </a:extLst>
              </a:tr>
              <a:tr h="3117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Net of ESSER funds in FY25-FY26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2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2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5FDA6-FC19-4283-AF22-74AA78D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95AA-A1E5-460D-AAD0-AF0569D409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4FE1E-F0B5-4459-A5A6-1FDC65E7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52400"/>
            <a:ext cx="8229600" cy="755597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Budget Timeline *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2475" b="1" dirty="0">
                <a:solidFill>
                  <a:schemeClr val="bg1"/>
                </a:solidFill>
              </a:rPr>
              <a:t>FY 2023-24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B80AD-9B2F-5DDF-5718-F3156CCF75B4}"/>
              </a:ext>
            </a:extLst>
          </p:cNvPr>
          <p:cNvSpPr txBox="1"/>
          <p:nvPr/>
        </p:nvSpPr>
        <p:spPr>
          <a:xfrm>
            <a:off x="762000" y="6581001"/>
            <a:ext cx="1737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Posted in KCPS website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B4CA81-6EDB-582E-9971-C12CA19F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37810"/>
              </p:ext>
            </p:extLst>
          </p:nvPr>
        </p:nvGraphicFramePr>
        <p:xfrm>
          <a:off x="228600" y="1032595"/>
          <a:ext cx="8686799" cy="5588245"/>
        </p:xfrm>
        <a:graphic>
          <a:graphicData uri="http://schemas.openxmlformats.org/drawingml/2006/table">
            <a:tbl>
              <a:tblPr firstRow="1" firstCol="1" bandRow="1"/>
              <a:tblGrid>
                <a:gridCol w="1530902">
                  <a:extLst>
                    <a:ext uri="{9D8B030D-6E8A-4147-A177-3AD203B41FA5}">
                      <a16:colId xmlns:a16="http://schemas.microsoft.com/office/drawing/2014/main" val="2558260592"/>
                    </a:ext>
                  </a:extLst>
                </a:gridCol>
                <a:gridCol w="1229396">
                  <a:extLst>
                    <a:ext uri="{9D8B030D-6E8A-4147-A177-3AD203B41FA5}">
                      <a16:colId xmlns:a16="http://schemas.microsoft.com/office/drawing/2014/main" val="3313463117"/>
                    </a:ext>
                  </a:extLst>
                </a:gridCol>
                <a:gridCol w="5926501">
                  <a:extLst>
                    <a:ext uri="{9D8B030D-6E8A-4147-A177-3AD203B41FA5}">
                      <a16:colId xmlns:a16="http://schemas.microsoft.com/office/drawing/2014/main" val="3263880976"/>
                    </a:ext>
                  </a:extLst>
                </a:gridCol>
              </a:tblGrid>
              <a:tr h="382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 2023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01/17/23 to 01/30/23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Superintendent and cabinet begin regular discussion of the priorities for the 2023-24 fiscal year with consideration of the Strategic Plan/BP2030 &amp; Board Policy 4.4.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11906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01/31/23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Research Department provides first draft of student enrollment by building and grade for the 2023-24 school year based on current enrollment, the city’s enrollment trends and birth rates.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391032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 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02/22/23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Research Department provides final student enrollment projections based on January 2022 membership counts, enrollment trends and birth rates.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187064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02/22/23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413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to the Board the preliminary three-year revenue plan for FY24, FY25, and FY26. 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882441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 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02/27/23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Individual building (Signature Schools) and departmental budget worksheets are prepared by the Budget Department and provided to budget managers to review and prepare their department budget plans for 2023-24.  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663090"/>
                  </a:ext>
                </a:extLst>
              </a:tr>
              <a:tr h="56696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03/13/23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Departments submit their budget requests/savings plans to the Budget department.  Please make sure your Cabinet member has approved in writing prior to submitting your budget plan to the Budget Department.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624712"/>
                  </a:ext>
                </a:extLst>
              </a:tr>
              <a:tr h="751870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March/April/May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03/2023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04/06/23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04/18/23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05/03/23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Hispanic Council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Teacher Council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 Council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DAC (District Advisory Committee)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514559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330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04/03/23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Superintendent and cabinet members determine the approved requests for the 2023-24 budget and provide those to the budget department.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397564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330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04/20/23 &amp;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04/27/23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budget workshop is held with the Board of Education to review details of the proposed budget for 2023-24.  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70124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330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330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05/17/23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Review with the Finance &amp; Audit Committee the recommended FY24 budget plan.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29992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0" marR="330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05/24/23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 budget hearing is held to share budget priorities and planning and receive input from all stakeholders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919719"/>
                  </a:ext>
                </a:extLst>
              </a:tr>
              <a:tr h="382050">
                <a:tc>
                  <a:txBody>
                    <a:bodyPr/>
                    <a:lstStyle/>
                    <a:p>
                      <a:pPr marL="88900" marR="8826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06/22/23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final FY24 budget document is recommended to the Board of Education for adoption by the statutory deadline of June 30, 2023.</a:t>
                      </a:r>
                      <a:endParaRPr lang="en-US" sz="1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6" marR="25177" marT="21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97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0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3"/>
          <p:cNvSpPr txBox="1">
            <a:spLocks noGrp="1"/>
          </p:cNvSpPr>
          <p:nvPr>
            <p:ph type="body" idx="1"/>
          </p:nvPr>
        </p:nvSpPr>
        <p:spPr>
          <a:xfrm>
            <a:off x="378007" y="3075830"/>
            <a:ext cx="6457757" cy="25129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spcBef>
                <a:spcPts val="0"/>
              </a:spcBef>
              <a:buSzPts val="4371"/>
            </a:pPr>
            <a:r>
              <a:rPr lang="en-US" sz="5175" dirty="0"/>
              <a:t>Thank You</a:t>
            </a:r>
            <a:endParaRPr dirty="0"/>
          </a:p>
          <a:p>
            <a:pPr marL="0" indent="0">
              <a:spcBef>
                <a:spcPts val="0"/>
              </a:spcBef>
              <a:buSzPts val="3200"/>
            </a:pPr>
            <a:endParaRPr sz="2400" dirty="0"/>
          </a:p>
          <a:p>
            <a:pPr marL="0" indent="0">
              <a:spcBef>
                <a:spcPts val="0"/>
              </a:spcBef>
              <a:buSzPts val="3200"/>
            </a:pPr>
            <a:r>
              <a:rPr lang="en-US" sz="3000" dirty="0"/>
              <a:t>Questions</a:t>
            </a:r>
            <a:endParaRPr sz="3000" dirty="0"/>
          </a:p>
        </p:txBody>
      </p:sp>
      <p:sp>
        <p:nvSpPr>
          <p:cNvPr id="550" name="Google Shape;550;p33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kern="0"/>
              <a:pPr defTabSz="685800">
                <a:buClr>
                  <a:srgbClr val="000000"/>
                </a:buClr>
                <a:defRPr/>
              </a:pPr>
              <a:t>4</a:t>
            </a:fld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1121273276"/>
      </p:ext>
    </p:extLst>
  </p:cSld>
  <p:clrMapOvr>
    <a:masterClrMapping/>
  </p:clrMapOvr>
</p:sld>
</file>

<file path=ppt/theme/theme1.xml><?xml version="1.0" encoding="utf-8"?>
<a:theme xmlns:a="http://schemas.openxmlformats.org/drawingml/2006/main" name="KCP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1BD2B96E0594CAA1D130771F8178C" ma:contentTypeVersion="15" ma:contentTypeDescription="Create a new document." ma:contentTypeScope="" ma:versionID="1b86ea9ccd714190914a3ddbcf611da9">
  <xsd:schema xmlns:xsd="http://www.w3.org/2001/XMLSchema" xmlns:xs="http://www.w3.org/2001/XMLSchema" xmlns:p="http://schemas.microsoft.com/office/2006/metadata/properties" xmlns:ns1="http://schemas.microsoft.com/sharepoint/v3" xmlns:ns3="08d38b9f-0153-4182-becb-989d024c6b49" xmlns:ns4="9de1dca1-ad38-4b39-95ea-0e2bb0f7590e" targetNamespace="http://schemas.microsoft.com/office/2006/metadata/properties" ma:root="true" ma:fieldsID="78563baf229d5c9ff9d70642586758ab" ns1:_="" ns3:_="" ns4:_="">
    <xsd:import namespace="http://schemas.microsoft.com/sharepoint/v3"/>
    <xsd:import namespace="08d38b9f-0153-4182-becb-989d024c6b49"/>
    <xsd:import namespace="9de1dca1-ad38-4b39-95ea-0e2bb0f759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38b9f-0153-4182-becb-989d024c6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1dca1-ad38-4b39-95ea-0e2bb0f7590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6B890-F82B-4765-BAD9-A8CADF66B7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96193-3996-45F1-AA45-93091F9F4AAA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08d38b9f-0153-4182-becb-989d024c6b4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9de1dca1-ad38-4b39-95ea-0e2bb0f7590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881A39D-B75B-4633-AF72-CCEC79D84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d38b9f-0153-4182-becb-989d024c6b49"/>
    <ds:schemaRef ds:uri="9de1dca1-ad38-4b39-95ea-0e2bb0f75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KCPS Theme</Template>
  <TotalTime>2441</TotalTime>
  <Words>478</Words>
  <Application>Microsoft Office PowerPoint</Application>
  <PresentationFormat>On-screen Show (4:3)</PresentationFormat>
  <Paragraphs>98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Albertus Extra Bold (W1)</vt:lpstr>
      <vt:lpstr>Amasis MT Pro Medium</vt:lpstr>
      <vt:lpstr>Arial</vt:lpstr>
      <vt:lpstr>Arial Bold</vt:lpstr>
      <vt:lpstr>Calibri</vt:lpstr>
      <vt:lpstr>Cooper Black</vt:lpstr>
      <vt:lpstr>Cooper Blk BT</vt:lpstr>
      <vt:lpstr>Elephant</vt:lpstr>
      <vt:lpstr>Engravers MT</vt:lpstr>
      <vt:lpstr>Wingdings</vt:lpstr>
      <vt:lpstr>KCPS Theme</vt:lpstr>
      <vt:lpstr>        Fiscal Year 2024  Budget Parameters   Erin Thompson Interim Chief Financial &amp; Operations Officer  </vt:lpstr>
      <vt:lpstr>Three-Year Revenue Projection (Preliminary)</vt:lpstr>
      <vt:lpstr>Budget Timeline * FY 2023-24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A N S A S    C I T Y ___________________________________________________________________________________ P U B L I C   S C H O O L S   FY 2014  COMPREHENSIVE  budget   Board workshop   ApRil  3, 2013</dc:title>
  <dc:creator>Veronica Sarmiento</dc:creator>
  <cp:lastModifiedBy>Veronica Sarmiento</cp:lastModifiedBy>
  <cp:revision>60</cp:revision>
  <cp:lastPrinted>2023-02-13T17:50:24Z</cp:lastPrinted>
  <dcterms:created xsi:type="dcterms:W3CDTF">2013-03-27T17:05:41Z</dcterms:created>
  <dcterms:modified xsi:type="dcterms:W3CDTF">2023-02-21T22:54:53Z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0x010100F211BD2B96E0594CAA1D130771F8178C</vt:lpwstr>
  </property>
</Properties>
</file>