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8"/>
  </p:notesMasterIdLst>
  <p:handoutMasterIdLst>
    <p:handoutMasterId r:id="rId59"/>
  </p:handoutMasterIdLst>
  <p:sldIdLst>
    <p:sldId id="256" r:id="rId2"/>
    <p:sldId id="665" r:id="rId3"/>
    <p:sldId id="765" r:id="rId4"/>
    <p:sldId id="767" r:id="rId5"/>
    <p:sldId id="766" r:id="rId6"/>
    <p:sldId id="768" r:id="rId7"/>
    <p:sldId id="734" r:id="rId8"/>
    <p:sldId id="769" r:id="rId9"/>
    <p:sldId id="772" r:id="rId10"/>
    <p:sldId id="736" r:id="rId11"/>
    <p:sldId id="776" r:id="rId12"/>
    <p:sldId id="738" r:id="rId13"/>
    <p:sldId id="780" r:id="rId14"/>
    <p:sldId id="781" r:id="rId15"/>
    <p:sldId id="739" r:id="rId16"/>
    <p:sldId id="794" r:id="rId17"/>
    <p:sldId id="795" r:id="rId18"/>
    <p:sldId id="796" r:id="rId19"/>
    <p:sldId id="797" r:id="rId20"/>
    <p:sldId id="740" r:id="rId21"/>
    <p:sldId id="798" r:id="rId22"/>
    <p:sldId id="751" r:id="rId23"/>
    <p:sldId id="799" r:id="rId24"/>
    <p:sldId id="800" r:id="rId25"/>
    <p:sldId id="801" r:id="rId26"/>
    <p:sldId id="829" r:id="rId27"/>
    <p:sldId id="811" r:id="rId28"/>
    <p:sldId id="812" r:id="rId29"/>
    <p:sldId id="813" r:id="rId30"/>
    <p:sldId id="814" r:id="rId31"/>
    <p:sldId id="815" r:id="rId32"/>
    <p:sldId id="816" r:id="rId33"/>
    <p:sldId id="817" r:id="rId34"/>
    <p:sldId id="818" r:id="rId35"/>
    <p:sldId id="819" r:id="rId36"/>
    <p:sldId id="820" r:id="rId37"/>
    <p:sldId id="821" r:id="rId38"/>
    <p:sldId id="822" r:id="rId39"/>
    <p:sldId id="823" r:id="rId40"/>
    <p:sldId id="824" r:id="rId41"/>
    <p:sldId id="825" r:id="rId42"/>
    <p:sldId id="826" r:id="rId43"/>
    <p:sldId id="827" r:id="rId44"/>
    <p:sldId id="828" r:id="rId45"/>
    <p:sldId id="810" r:id="rId46"/>
    <p:sldId id="802" r:id="rId47"/>
    <p:sldId id="803" r:id="rId48"/>
    <p:sldId id="804" r:id="rId49"/>
    <p:sldId id="805" r:id="rId50"/>
    <p:sldId id="806" r:id="rId51"/>
    <p:sldId id="807" r:id="rId52"/>
    <p:sldId id="808" r:id="rId53"/>
    <p:sldId id="809" r:id="rId54"/>
    <p:sldId id="830" r:id="rId55"/>
    <p:sldId id="831" r:id="rId56"/>
    <p:sldId id="832" r:id="rId5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7F6D"/>
    <a:srgbClr val="99B5A6"/>
    <a:srgbClr val="D6E2DC"/>
    <a:srgbClr val="8E8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2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defRPr sz="1200" smtClean="0">
                <a:cs typeface="+mn-cs"/>
              </a:defRPr>
            </a:lvl1pPr>
          </a:lstStyle>
          <a:p>
            <a:pPr>
              <a:defRPr/>
            </a:pPr>
            <a:endParaRPr lang="en-US" dirty="0"/>
          </a:p>
        </p:txBody>
      </p:sp>
      <p:sp>
        <p:nvSpPr>
          <p:cNvPr id="153603"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a:defRPr sz="1200" smtClean="0">
                <a:cs typeface="+mn-cs"/>
              </a:defRPr>
            </a:lvl1pPr>
          </a:lstStyle>
          <a:p>
            <a:pPr>
              <a:defRPr/>
            </a:pPr>
            <a:endParaRPr lang="en-US" dirty="0"/>
          </a:p>
        </p:txBody>
      </p:sp>
      <p:sp>
        <p:nvSpPr>
          <p:cNvPr id="153604"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defRPr sz="1200" smtClean="0">
                <a:cs typeface="+mn-cs"/>
              </a:defRPr>
            </a:lvl1pPr>
          </a:lstStyle>
          <a:p>
            <a:pPr>
              <a:defRPr/>
            </a:pPr>
            <a:endParaRPr lang="en-US" dirty="0"/>
          </a:p>
        </p:txBody>
      </p:sp>
      <p:sp>
        <p:nvSpPr>
          <p:cNvPr id="153605"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a:defRPr sz="1200" smtClean="0">
                <a:cs typeface="+mn-cs"/>
              </a:defRPr>
            </a:lvl1pPr>
          </a:lstStyle>
          <a:p>
            <a:pPr>
              <a:defRPr/>
            </a:pPr>
            <a:fld id="{35988E6A-C4F8-410C-B0E2-C084C87D9B42}" type="slidenum">
              <a:rPr lang="en-US"/>
              <a:pPr>
                <a:defRPr/>
              </a:pPr>
              <a:t>‹#›</a:t>
            </a:fld>
            <a:endParaRPr lang="en-US" dirty="0"/>
          </a:p>
        </p:txBody>
      </p:sp>
    </p:spTree>
    <p:extLst>
      <p:ext uri="{BB962C8B-B14F-4D97-AF65-F5344CB8AC3E}">
        <p14:creationId xmlns:p14="http://schemas.microsoft.com/office/powerpoint/2010/main" val="3155489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defRPr sz="1200" smtClean="0">
                <a:cs typeface="+mn-cs"/>
              </a:defRPr>
            </a:lvl1pPr>
          </a:lstStyle>
          <a:p>
            <a:pPr>
              <a:defRPr/>
            </a:pPr>
            <a:endParaRPr lang="en-US" dirty="0"/>
          </a:p>
        </p:txBody>
      </p:sp>
      <p:sp>
        <p:nvSpPr>
          <p:cNvPr id="15565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a:defRPr sz="1200" smtClean="0">
                <a:cs typeface="+mn-cs"/>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5565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565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defRPr sz="1200" smtClean="0">
                <a:cs typeface="+mn-cs"/>
              </a:defRPr>
            </a:lvl1pPr>
          </a:lstStyle>
          <a:p>
            <a:pPr>
              <a:defRPr/>
            </a:pPr>
            <a:endParaRPr lang="en-US" dirty="0"/>
          </a:p>
        </p:txBody>
      </p:sp>
      <p:sp>
        <p:nvSpPr>
          <p:cNvPr id="15565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a:defRPr sz="1200" smtClean="0">
                <a:cs typeface="+mn-cs"/>
              </a:defRPr>
            </a:lvl1pPr>
          </a:lstStyle>
          <a:p>
            <a:pPr>
              <a:defRPr/>
            </a:pPr>
            <a:fld id="{49894DEB-4B66-4DA2-8DA6-530584381FD5}" type="slidenum">
              <a:rPr lang="en-US"/>
              <a:pPr>
                <a:defRPr/>
              </a:pPr>
              <a:t>‹#›</a:t>
            </a:fld>
            <a:endParaRPr lang="en-US" dirty="0"/>
          </a:p>
        </p:txBody>
      </p:sp>
    </p:spTree>
    <p:extLst>
      <p:ext uri="{BB962C8B-B14F-4D97-AF65-F5344CB8AC3E}">
        <p14:creationId xmlns:p14="http://schemas.microsoft.com/office/powerpoint/2010/main" val="54978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894DEB-4B66-4DA2-8DA6-530584381FD5}" type="slidenum">
              <a:rPr lang="en-US" smtClean="0"/>
              <a:pPr>
                <a:defRPr/>
              </a:pPr>
              <a:t>1</a:t>
            </a:fld>
            <a:endParaRPr lang="en-US" dirty="0"/>
          </a:p>
        </p:txBody>
      </p:sp>
    </p:spTree>
    <p:extLst>
      <p:ext uri="{BB962C8B-B14F-4D97-AF65-F5344CB8AC3E}">
        <p14:creationId xmlns:p14="http://schemas.microsoft.com/office/powerpoint/2010/main" val="71130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894DEB-4B66-4DA2-8DA6-530584381FD5}" type="slidenum">
              <a:rPr lang="en-US" smtClean="0"/>
              <a:pPr>
                <a:defRPr/>
              </a:pPr>
              <a:t>14</a:t>
            </a:fld>
            <a:endParaRPr lang="en-US" dirty="0"/>
          </a:p>
        </p:txBody>
      </p:sp>
    </p:spTree>
    <p:extLst>
      <p:ext uri="{BB962C8B-B14F-4D97-AF65-F5344CB8AC3E}">
        <p14:creationId xmlns:p14="http://schemas.microsoft.com/office/powerpoint/2010/main" val="419249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894DEB-4B66-4DA2-8DA6-530584381FD5}" type="slidenum">
              <a:rPr lang="en-US" smtClean="0"/>
              <a:pPr>
                <a:defRPr/>
              </a:pPr>
              <a:t>22</a:t>
            </a:fld>
            <a:endParaRPr lang="en-US" dirty="0"/>
          </a:p>
        </p:txBody>
      </p:sp>
    </p:spTree>
    <p:extLst>
      <p:ext uri="{BB962C8B-B14F-4D97-AF65-F5344CB8AC3E}">
        <p14:creationId xmlns:p14="http://schemas.microsoft.com/office/powerpoint/2010/main" val="3619758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894DEB-4B66-4DA2-8DA6-530584381FD5}" type="slidenum">
              <a:rPr lang="en-US" smtClean="0"/>
              <a:pPr>
                <a:defRPr/>
              </a:pPr>
              <a:t>25</a:t>
            </a:fld>
            <a:endParaRPr lang="en-US" dirty="0"/>
          </a:p>
        </p:txBody>
      </p:sp>
    </p:spTree>
    <p:extLst>
      <p:ext uri="{BB962C8B-B14F-4D97-AF65-F5344CB8AC3E}">
        <p14:creationId xmlns:p14="http://schemas.microsoft.com/office/powerpoint/2010/main" val="3415054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894DEB-4B66-4DA2-8DA6-530584381FD5}" type="slidenum">
              <a:rPr lang="en-US" smtClean="0"/>
              <a:pPr>
                <a:defRPr/>
              </a:pPr>
              <a:t>29</a:t>
            </a:fld>
            <a:endParaRPr lang="en-US" dirty="0"/>
          </a:p>
        </p:txBody>
      </p:sp>
    </p:spTree>
    <p:extLst>
      <p:ext uri="{BB962C8B-B14F-4D97-AF65-F5344CB8AC3E}">
        <p14:creationId xmlns:p14="http://schemas.microsoft.com/office/powerpoint/2010/main" val="310851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990600"/>
            <a:ext cx="6248400" cy="1470025"/>
          </a:xfrm>
        </p:spPr>
        <p:txBody>
          <a:bodyPr/>
          <a:lstStyle/>
          <a:p>
            <a:r>
              <a:rPr lang="en-US"/>
              <a:t>Click to edit Master title style</a:t>
            </a:r>
          </a:p>
        </p:txBody>
      </p:sp>
      <p:sp>
        <p:nvSpPr>
          <p:cNvPr id="3" name="Subtitle 2"/>
          <p:cNvSpPr>
            <a:spLocks noGrp="1"/>
          </p:cNvSpPr>
          <p:nvPr>
            <p:ph type="subTitle" idx="1"/>
          </p:nvPr>
        </p:nvSpPr>
        <p:spPr>
          <a:xfrm>
            <a:off x="2705100" y="26670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7" name="Group 6"/>
          <p:cNvGrpSpPr/>
          <p:nvPr userDrawn="1"/>
        </p:nvGrpSpPr>
        <p:grpSpPr>
          <a:xfrm>
            <a:off x="0" y="990600"/>
            <a:ext cx="2590800" cy="4876800"/>
            <a:chOff x="0" y="990600"/>
            <a:chExt cx="2590800" cy="4876800"/>
          </a:xfrm>
        </p:grpSpPr>
        <p:sp>
          <p:nvSpPr>
            <p:cNvPr id="8" name="Rectangle 6"/>
            <p:cNvSpPr>
              <a:spLocks noChangeArrowheads="1"/>
            </p:cNvSpPr>
            <p:nvPr userDrawn="1"/>
          </p:nvSpPr>
          <p:spPr bwMode="auto">
            <a:xfrm>
              <a:off x="0" y="3429000"/>
              <a:ext cx="1600200" cy="2438400"/>
            </a:xfrm>
            <a:prstGeom prst="rect">
              <a:avLst/>
            </a:prstGeom>
            <a:solidFill>
              <a:srgbClr val="D6E2DC"/>
            </a:solidFill>
            <a:ln w="9525">
              <a:noFill/>
              <a:miter lim="800000"/>
              <a:headEnd/>
              <a:tailEnd/>
            </a:ln>
            <a:effectLst/>
          </p:spPr>
          <p:txBody>
            <a:bodyPr wrap="none" anchor="ctr"/>
            <a:lstStyle/>
            <a:p>
              <a:pPr>
                <a:defRPr/>
              </a:pPr>
              <a:endParaRPr lang="en-US" dirty="0">
                <a:cs typeface="+mn-cs"/>
              </a:endParaRPr>
            </a:p>
          </p:txBody>
        </p:sp>
        <p:sp>
          <p:nvSpPr>
            <p:cNvPr id="9" name="Rectangle 5"/>
            <p:cNvSpPr>
              <a:spLocks noChangeArrowheads="1"/>
            </p:cNvSpPr>
            <p:nvPr userDrawn="1"/>
          </p:nvSpPr>
          <p:spPr bwMode="auto">
            <a:xfrm>
              <a:off x="990600" y="2209800"/>
              <a:ext cx="1600200" cy="2438400"/>
            </a:xfrm>
            <a:prstGeom prst="rect">
              <a:avLst/>
            </a:prstGeom>
            <a:solidFill>
              <a:srgbClr val="99B5A6"/>
            </a:solidFill>
            <a:ln w="9525">
              <a:noFill/>
              <a:miter lim="800000"/>
              <a:headEnd/>
              <a:tailEnd/>
            </a:ln>
            <a:effectLst/>
          </p:spPr>
          <p:txBody>
            <a:bodyPr wrap="none" anchor="ctr"/>
            <a:lstStyle/>
            <a:p>
              <a:pPr>
                <a:defRPr/>
              </a:pPr>
              <a:endParaRPr lang="en-US" dirty="0">
                <a:cs typeface="+mn-cs"/>
              </a:endParaRPr>
            </a:p>
          </p:txBody>
        </p:sp>
        <p:sp>
          <p:nvSpPr>
            <p:cNvPr id="10" name="Rectangle 4"/>
            <p:cNvSpPr>
              <a:spLocks noChangeArrowheads="1"/>
            </p:cNvSpPr>
            <p:nvPr userDrawn="1"/>
          </p:nvSpPr>
          <p:spPr bwMode="auto">
            <a:xfrm>
              <a:off x="0" y="990600"/>
              <a:ext cx="1600200" cy="2438400"/>
            </a:xfrm>
            <a:prstGeom prst="rect">
              <a:avLst/>
            </a:prstGeom>
            <a:solidFill>
              <a:srgbClr val="5C7F6D"/>
            </a:solidFill>
            <a:ln w="9525">
              <a:noFill/>
              <a:miter lim="800000"/>
              <a:headEnd/>
              <a:tailEnd/>
            </a:ln>
            <a:effectLst/>
          </p:spPr>
          <p:txBody>
            <a:bodyPr wrap="none" anchor="ctr"/>
            <a:lstStyle/>
            <a:p>
              <a:pPr>
                <a:defRPr/>
              </a:pPr>
              <a:endParaRPr lang="en-US" dirty="0">
                <a:cs typeface="+mn-cs"/>
              </a:endParaRPr>
            </a:p>
          </p:txBody>
        </p:sp>
      </p:grpSp>
      <p:sp>
        <p:nvSpPr>
          <p:cNvPr id="11" name="Line 8"/>
          <p:cNvSpPr>
            <a:spLocks noChangeShapeType="1"/>
          </p:cNvSpPr>
          <p:nvPr userDrawn="1"/>
        </p:nvSpPr>
        <p:spPr bwMode="auto">
          <a:xfrm flipH="1">
            <a:off x="0" y="64008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pic>
        <p:nvPicPr>
          <p:cNvPr id="12" name="Picture 11" descr="New Picture.png"/>
          <p:cNvPicPr>
            <a:picLocks noChangeAspect="1"/>
          </p:cNvPicPr>
          <p:nvPr userDrawn="1"/>
        </p:nvPicPr>
        <p:blipFill>
          <a:blip r:embed="rId2" cstate="print"/>
          <a:stretch>
            <a:fillRect/>
          </a:stretch>
        </p:blipFill>
        <p:spPr>
          <a:xfrm>
            <a:off x="4401408" y="4800600"/>
            <a:ext cx="2779584" cy="1490688"/>
          </a:xfrm>
          <a:prstGeom prst="rect">
            <a:avLst/>
          </a:prstGeom>
        </p:spPr>
      </p:pic>
      <p:sp>
        <p:nvSpPr>
          <p:cNvPr id="13" name="Line 8"/>
          <p:cNvSpPr>
            <a:spLocks noChangeShapeType="1"/>
          </p:cNvSpPr>
          <p:nvPr userDrawn="1"/>
        </p:nvSpPr>
        <p:spPr bwMode="auto">
          <a:xfrm flipH="1">
            <a:off x="0" y="4572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ine 8"/>
          <p:cNvSpPr>
            <a:spLocks noChangeShapeType="1"/>
          </p:cNvSpPr>
          <p:nvPr userDrawn="1"/>
        </p:nvSpPr>
        <p:spPr bwMode="auto">
          <a:xfrm flipH="1">
            <a:off x="0" y="15240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pic>
        <p:nvPicPr>
          <p:cNvPr id="8" name="Picture 7" descr="New Picture.png"/>
          <p:cNvPicPr>
            <a:picLocks noChangeAspect="1"/>
          </p:cNvPicPr>
          <p:nvPr userDrawn="1"/>
        </p:nvPicPr>
        <p:blipFill>
          <a:blip r:embed="rId2" cstate="print"/>
          <a:stretch>
            <a:fillRect/>
          </a:stretch>
        </p:blipFill>
        <p:spPr>
          <a:xfrm>
            <a:off x="7848600" y="6168810"/>
            <a:ext cx="1143000" cy="61299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66999" y="2209801"/>
            <a:ext cx="5827713" cy="2438400"/>
          </a:xfrm>
        </p:spPr>
        <p:txBody>
          <a:bodyPr anchor="ctr"/>
          <a:lstStyle>
            <a:lvl1pPr algn="ctr">
              <a:defRPr sz="4000" b="1" cap="all"/>
            </a:lvl1pPr>
          </a:lstStyle>
          <a:p>
            <a:r>
              <a:rPr lang="en-US"/>
              <a:t>Click to edit Master title style</a:t>
            </a:r>
          </a:p>
        </p:txBody>
      </p:sp>
      <p:grpSp>
        <p:nvGrpSpPr>
          <p:cNvPr id="7" name="Group 6"/>
          <p:cNvGrpSpPr/>
          <p:nvPr userDrawn="1"/>
        </p:nvGrpSpPr>
        <p:grpSpPr>
          <a:xfrm>
            <a:off x="0" y="990600"/>
            <a:ext cx="2590800" cy="4876800"/>
            <a:chOff x="0" y="990600"/>
            <a:chExt cx="2590800" cy="4876800"/>
          </a:xfrm>
        </p:grpSpPr>
        <p:sp>
          <p:nvSpPr>
            <p:cNvPr id="8" name="Rectangle 6"/>
            <p:cNvSpPr>
              <a:spLocks noChangeArrowheads="1"/>
            </p:cNvSpPr>
            <p:nvPr userDrawn="1"/>
          </p:nvSpPr>
          <p:spPr bwMode="auto">
            <a:xfrm>
              <a:off x="0" y="3429000"/>
              <a:ext cx="1600200" cy="2438400"/>
            </a:xfrm>
            <a:prstGeom prst="rect">
              <a:avLst/>
            </a:prstGeom>
            <a:solidFill>
              <a:srgbClr val="D6E2DC"/>
            </a:solidFill>
            <a:ln w="9525">
              <a:noFill/>
              <a:miter lim="800000"/>
              <a:headEnd/>
              <a:tailEnd/>
            </a:ln>
            <a:effectLst/>
          </p:spPr>
          <p:txBody>
            <a:bodyPr wrap="none" anchor="ctr"/>
            <a:lstStyle/>
            <a:p>
              <a:pPr>
                <a:defRPr/>
              </a:pPr>
              <a:endParaRPr lang="en-US" dirty="0">
                <a:cs typeface="+mn-cs"/>
              </a:endParaRPr>
            </a:p>
          </p:txBody>
        </p:sp>
        <p:sp>
          <p:nvSpPr>
            <p:cNvPr id="9" name="Rectangle 5"/>
            <p:cNvSpPr>
              <a:spLocks noChangeArrowheads="1"/>
            </p:cNvSpPr>
            <p:nvPr userDrawn="1"/>
          </p:nvSpPr>
          <p:spPr bwMode="auto">
            <a:xfrm>
              <a:off x="990600" y="2209800"/>
              <a:ext cx="1600200" cy="2438400"/>
            </a:xfrm>
            <a:prstGeom prst="rect">
              <a:avLst/>
            </a:prstGeom>
            <a:solidFill>
              <a:srgbClr val="99B5A6"/>
            </a:solidFill>
            <a:ln w="9525">
              <a:noFill/>
              <a:miter lim="800000"/>
              <a:headEnd/>
              <a:tailEnd/>
            </a:ln>
            <a:effectLst/>
          </p:spPr>
          <p:txBody>
            <a:bodyPr wrap="none" anchor="ctr"/>
            <a:lstStyle/>
            <a:p>
              <a:pPr>
                <a:defRPr/>
              </a:pPr>
              <a:endParaRPr lang="en-US" dirty="0">
                <a:cs typeface="+mn-cs"/>
              </a:endParaRPr>
            </a:p>
          </p:txBody>
        </p:sp>
        <p:sp>
          <p:nvSpPr>
            <p:cNvPr id="10" name="Rectangle 4"/>
            <p:cNvSpPr>
              <a:spLocks noChangeArrowheads="1"/>
            </p:cNvSpPr>
            <p:nvPr userDrawn="1"/>
          </p:nvSpPr>
          <p:spPr bwMode="auto">
            <a:xfrm>
              <a:off x="0" y="990600"/>
              <a:ext cx="1600200" cy="2438400"/>
            </a:xfrm>
            <a:prstGeom prst="rect">
              <a:avLst/>
            </a:prstGeom>
            <a:solidFill>
              <a:srgbClr val="5C7F6D"/>
            </a:solidFill>
            <a:ln w="9525">
              <a:noFill/>
              <a:miter lim="800000"/>
              <a:headEnd/>
              <a:tailEnd/>
            </a:ln>
            <a:effectLst/>
          </p:spPr>
          <p:txBody>
            <a:bodyPr wrap="none" anchor="ctr"/>
            <a:lstStyle/>
            <a:p>
              <a:pPr>
                <a:defRPr/>
              </a:pPr>
              <a:endParaRPr lang="en-US" dirty="0">
                <a:cs typeface="+mn-cs"/>
              </a:endParaRPr>
            </a:p>
          </p:txBody>
        </p:sp>
      </p:grpSp>
      <p:pic>
        <p:nvPicPr>
          <p:cNvPr id="11" name="Picture 10" descr="New Picture.png"/>
          <p:cNvPicPr>
            <a:picLocks noChangeAspect="1"/>
          </p:cNvPicPr>
          <p:nvPr userDrawn="1"/>
        </p:nvPicPr>
        <p:blipFill>
          <a:blip r:embed="rId2" cstate="print"/>
          <a:stretch>
            <a:fillRect/>
          </a:stretch>
        </p:blipFill>
        <p:spPr>
          <a:xfrm>
            <a:off x="7824199" y="6096000"/>
            <a:ext cx="1167401" cy="62607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Line 8"/>
          <p:cNvSpPr>
            <a:spLocks noChangeShapeType="1"/>
          </p:cNvSpPr>
          <p:nvPr userDrawn="1"/>
        </p:nvSpPr>
        <p:spPr bwMode="auto">
          <a:xfrm flipH="1">
            <a:off x="0" y="15240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pic>
        <p:nvPicPr>
          <p:cNvPr id="9" name="Picture 8" descr="New Picture.png"/>
          <p:cNvPicPr>
            <a:picLocks noChangeAspect="1"/>
          </p:cNvPicPr>
          <p:nvPr userDrawn="1"/>
        </p:nvPicPr>
        <p:blipFill>
          <a:blip r:embed="rId2" cstate="print"/>
          <a:stretch>
            <a:fillRect/>
          </a:stretch>
        </p:blipFill>
        <p:spPr>
          <a:xfrm>
            <a:off x="7924800" y="6172200"/>
            <a:ext cx="1074565" cy="57628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706567-9C6A-4691-90B9-98F54C3DF606}" type="datetimeFigureOut">
              <a:rPr lang="en-US" smtClean="0"/>
              <a:pPr/>
              <a:t>2/20/2023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82F990-C42B-4A70-801A-3AC504A415C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63562"/>
            <a:ext cx="8229600" cy="8842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ine 8"/>
          <p:cNvSpPr>
            <a:spLocks noChangeShapeType="1"/>
          </p:cNvSpPr>
          <p:nvPr userDrawn="1"/>
        </p:nvSpPr>
        <p:spPr bwMode="auto">
          <a:xfrm flipH="1">
            <a:off x="0" y="4572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sp>
        <p:nvSpPr>
          <p:cNvPr id="9" name="Line 8"/>
          <p:cNvSpPr>
            <a:spLocks noChangeShapeType="1"/>
          </p:cNvSpPr>
          <p:nvPr userDrawn="1"/>
        </p:nvSpPr>
        <p:spPr bwMode="auto">
          <a:xfrm flipH="1">
            <a:off x="0" y="6400800"/>
            <a:ext cx="9144000" cy="0"/>
          </a:xfrm>
          <a:prstGeom prst="line">
            <a:avLst/>
          </a:prstGeom>
          <a:noFill/>
          <a:ln w="50800">
            <a:solidFill>
              <a:srgbClr val="8E857A"/>
            </a:solidFill>
            <a:round/>
            <a:headEnd/>
            <a:tailEnd/>
          </a:ln>
          <a:effectLst/>
        </p:spPr>
        <p:txBody>
          <a:bodyP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3600" kern="1200">
          <a:solidFill>
            <a:schemeClr val="tx1"/>
          </a:solidFill>
          <a:latin typeface="Aharoni" pitchFamily="2" charset="-79"/>
          <a:ea typeface="+mj-ea"/>
          <a:cs typeface="Aharoni" pitchFamily="2" charset="-79"/>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uelowvett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hyperlink" Target="https://www.whitehouse.gov/briefing-room/presidential-actions/2021/01/20/executive-order-preventing-and-combating-discrimination-on-basis-of-gender-identity-or-sexual-orienta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justice.gov/crt/page/file/1383026/download"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bwMode="auto">
          <a:xfrm>
            <a:off x="2586036" y="1371600"/>
            <a:ext cx="6162675" cy="2567082"/>
          </a:xfrm>
          <a:noFill/>
          <a:ln>
            <a:miter lim="800000"/>
            <a:headEnd/>
            <a:tailEnd/>
          </a:ln>
        </p:spPr>
        <p:txBody>
          <a:bodyPr vert="horz" wrap="square" lIns="91440" tIns="45720" rIns="91440" bIns="45720" numCol="1" anchor="t" anchorCtr="0" compatLnSpc="1">
            <a:prstTxWarp prst="textNoShape">
              <a:avLst/>
            </a:prstTxWarp>
            <a:noAutofit/>
          </a:bodyPr>
          <a:lstStyle/>
          <a:p>
            <a:pPr eaLnBrk="1" hangingPunct="1"/>
            <a:r>
              <a:rPr lang="en-US" sz="6000" b="1" dirty="0">
                <a:solidFill>
                  <a:schemeClr val="tx1"/>
                </a:solidFill>
                <a:latin typeface="Arial" panose="020B0604020202020204" pitchFamily="34" charset="0"/>
                <a:cs typeface="Arial" panose="020B0604020202020204" pitchFamily="34" charset="0"/>
              </a:rPr>
              <a:t>Title IX Training</a:t>
            </a:r>
          </a:p>
          <a:p>
            <a:pPr eaLnBrk="1" hangingPunct="1"/>
            <a:endParaRPr lang="en-US" sz="2400" dirty="0">
              <a:solidFill>
                <a:schemeClr val="tx1"/>
              </a:solidFill>
              <a:latin typeface="Arial" panose="020B0604020202020204" pitchFamily="34" charset="0"/>
              <a:cs typeface="Arial" panose="020B0604020202020204" pitchFamily="34" charset="0"/>
            </a:endParaRPr>
          </a:p>
          <a:p>
            <a:pPr eaLnBrk="1" hangingPunct="1"/>
            <a:r>
              <a:rPr lang="en-US" sz="2400" dirty="0">
                <a:solidFill>
                  <a:schemeClr val="tx1"/>
                </a:solidFill>
                <a:latin typeface="Arial" panose="020B0604020202020204" pitchFamily="34" charset="0"/>
                <a:cs typeface="Arial" panose="020B0604020202020204" pitchFamily="34" charset="0"/>
              </a:rPr>
              <a:t>CESA #7</a:t>
            </a:r>
            <a:endParaRPr lang="en-US" sz="2000" dirty="0">
              <a:solidFill>
                <a:schemeClr val="tx1"/>
              </a:solidFill>
              <a:latin typeface="Arial" panose="020B0604020202020204" pitchFamily="34" charset="0"/>
              <a:cs typeface="Arial" panose="020B0604020202020204" pitchFamily="34" charset="0"/>
            </a:endParaRPr>
          </a:p>
          <a:p>
            <a:pPr eaLnBrk="1" hangingPunct="1"/>
            <a:endParaRPr lang="en-US" sz="3600" dirty="0">
              <a:solidFill>
                <a:schemeClr val="tx1"/>
              </a:solidFill>
              <a:latin typeface="Arial" panose="020B0604020202020204" pitchFamily="34" charset="0"/>
              <a:cs typeface="Arial" panose="020B0604020202020204" pitchFamily="34" charset="0"/>
            </a:endParaRPr>
          </a:p>
        </p:txBody>
      </p:sp>
      <p:sp>
        <p:nvSpPr>
          <p:cNvPr id="3076" name="Rectangle 5"/>
          <p:cNvSpPr>
            <a:spLocks noGrp="1" noChangeArrowheads="1"/>
          </p:cNvSpPr>
          <p:nvPr>
            <p:ph type="body" idx="4294967295"/>
          </p:nvPr>
        </p:nvSpPr>
        <p:spPr bwMode="auto">
          <a:xfrm>
            <a:off x="0" y="6439930"/>
            <a:ext cx="9144000" cy="381000"/>
          </a:xfrm>
          <a:noFill/>
          <a:ln>
            <a:miter lim="800000"/>
            <a:headEnd/>
            <a:tailEnd/>
          </a:ln>
        </p:spPr>
        <p:txBody>
          <a:bodyPr vert="horz" wrap="square" lIns="91440" tIns="45720" rIns="91440" bIns="45720" numCol="1" anchor="t" anchorCtr="0" compatLnSpc="1">
            <a:prstTxWarp prst="textNoShape">
              <a:avLst/>
            </a:prstTxWarp>
            <a:noAutofit/>
          </a:bodyPr>
          <a:lstStyle/>
          <a:p>
            <a:pPr marL="0" indent="0" algn="ctr" eaLnBrk="1" hangingPunct="1">
              <a:buNone/>
            </a:pPr>
            <a:r>
              <a:rPr lang="en-US" sz="1050" b="1" dirty="0">
                <a:latin typeface="Calibri" pitchFamily="34" charset="0"/>
              </a:rPr>
              <a:t>20855 Watertown Road  •  Suite 200  •  Waukesha, WI 53186  •  Phone: (262) 364-0300  •  </a:t>
            </a:r>
            <a:r>
              <a:rPr lang="en-US" sz="1050" b="1" dirty="0">
                <a:latin typeface="Calibri" pitchFamily="34" charset="0"/>
                <a:hlinkClick r:id="rId3"/>
              </a:rPr>
              <a:t>www.buelowvetter.com</a:t>
            </a:r>
            <a:endParaRPr lang="en-US" sz="1050" b="1" dirty="0">
              <a:latin typeface="Calibri" pitchFamily="34" charset="0"/>
            </a:endParaRPr>
          </a:p>
          <a:p>
            <a:pPr marL="0" indent="0" algn="ctr" eaLnBrk="1" hangingPunct="1">
              <a:buNone/>
            </a:pPr>
            <a:r>
              <a:rPr lang="en-US" sz="1050" b="1" dirty="0">
                <a:latin typeface="Calibri" pitchFamily="34" charset="0"/>
              </a:rPr>
              <a:t>Service Centers in Appleton, Green Bay and Sheboygan</a:t>
            </a:r>
          </a:p>
        </p:txBody>
      </p:sp>
      <p:sp>
        <p:nvSpPr>
          <p:cNvPr id="5" name="TextBox 4"/>
          <p:cNvSpPr txBox="1"/>
          <p:nvPr/>
        </p:nvSpPr>
        <p:spPr>
          <a:xfrm>
            <a:off x="3352800" y="4038600"/>
            <a:ext cx="5257800" cy="1015663"/>
          </a:xfrm>
          <a:prstGeom prst="rect">
            <a:avLst/>
          </a:prstGeom>
          <a:noFill/>
        </p:spPr>
        <p:txBody>
          <a:bodyPr wrap="square" rtlCol="0">
            <a:spAutoFit/>
          </a:bodyPr>
          <a:lstStyle/>
          <a:p>
            <a:r>
              <a:rPr lang="en-US" sz="2000" dirty="0"/>
              <a:t>Presented by: 	Attorney Mary S. Gerbig</a:t>
            </a:r>
          </a:p>
          <a:p>
            <a:r>
              <a:rPr lang="en-US" sz="2000" dirty="0"/>
              <a:t>		Attorney Aleah M. Loll</a:t>
            </a:r>
          </a:p>
          <a:p>
            <a:r>
              <a:rPr lang="en-US" sz="2000" dirty="0"/>
              <a:t>		Attorney Jennifer L. Williams</a:t>
            </a:r>
          </a:p>
        </p:txBody>
      </p:sp>
      <p:sp>
        <p:nvSpPr>
          <p:cNvPr id="6" name="TextBox 5"/>
          <p:cNvSpPr txBox="1"/>
          <p:nvPr/>
        </p:nvSpPr>
        <p:spPr>
          <a:xfrm>
            <a:off x="4295773" y="3516820"/>
            <a:ext cx="2743200" cy="400110"/>
          </a:xfrm>
          <a:prstGeom prst="rect">
            <a:avLst/>
          </a:prstGeom>
          <a:noFill/>
        </p:spPr>
        <p:txBody>
          <a:bodyPr wrap="square" rtlCol="0">
            <a:spAutoFit/>
          </a:bodyPr>
          <a:lstStyle/>
          <a:p>
            <a:pPr algn="ctr"/>
            <a:r>
              <a:rPr lang="en-US" sz="2000" dirty="0"/>
              <a:t>October 7,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The Title IX Coordinator </a:t>
            </a:r>
            <a:endParaRPr lang="en-US" dirty="0"/>
          </a:p>
        </p:txBody>
      </p:sp>
      <p:sp>
        <p:nvSpPr>
          <p:cNvPr id="3" name="Content Placeholder 2"/>
          <p:cNvSpPr>
            <a:spLocks noGrp="1"/>
          </p:cNvSpPr>
          <p:nvPr>
            <p:ph idx="1"/>
          </p:nvPr>
        </p:nvSpPr>
        <p:spPr>
          <a:xfrm>
            <a:off x="457200" y="1752600"/>
            <a:ext cx="8229600" cy="4373563"/>
          </a:xfrm>
        </p:spPr>
        <p:txBody>
          <a:bodyPr>
            <a:normAutofit fontScale="55000" lnSpcReduction="20000"/>
          </a:bodyPr>
          <a:lstStyle/>
          <a:p>
            <a:pPr>
              <a:lnSpc>
                <a:spcPct val="120000"/>
              </a:lnSpc>
              <a:spcBef>
                <a:spcPts val="600"/>
              </a:spcBef>
              <a:spcAft>
                <a:spcPts val="600"/>
              </a:spcAft>
              <a:buClr>
                <a:srgbClr val="5C7F6D"/>
              </a:buClr>
              <a:buFont typeface="Wingdings" panose="05000000000000000000" pitchFamily="2" charset="2"/>
              <a:buChar char="v"/>
            </a:pPr>
            <a:r>
              <a:rPr lang="en-US" sz="2800" dirty="0">
                <a:latin typeface="Arial" panose="020B0604020202020204" pitchFamily="34" charset="0"/>
                <a:cs typeface="Arial" panose="020B0604020202020204" pitchFamily="34" charset="0"/>
              </a:rPr>
              <a:t>Duties:</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Coordinate the school’s Title IX compliance efforts; handle any inquiries related to Title IX and nondiscrimination policies </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Receive reports from any school employee of allegations of sexual harassment at any time, via phone, in-person, mail, or e-mail</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Receive formal complaints from complainants of allegations of sexual harassment at any time via in-person, mail, or e-mail</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At his/her discretion, sign a formal complaint if a complainant does not, to initiate the grievance process</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Contact complainant to offer and discuss “supportive measures,” regardless of whether a formal complaint is filed and explain process for filing a formal complaint</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Contact respondent to offer and discuss “supportive measures” (non-disciplinary/punitive)</a:t>
            </a:r>
          </a:p>
          <a:p>
            <a:pPr lvl="1" indent="-396875">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Provide notice to complainant and respondent that a complaint has been received</a:t>
            </a:r>
          </a:p>
        </p:txBody>
      </p:sp>
    </p:spTree>
    <p:extLst>
      <p:ext uri="{BB962C8B-B14F-4D97-AF65-F5344CB8AC3E}">
        <p14:creationId xmlns:p14="http://schemas.microsoft.com/office/powerpoint/2010/main" val="11844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The Investigator</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The Title IX Coordinator can also be the investigator.</a:t>
            </a:r>
          </a:p>
          <a:p>
            <a:pPr>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Duties:</a:t>
            </a:r>
          </a:p>
          <a:p>
            <a:pPr lvl="1" indent="-396875">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Conduct an impartial investigation and carry out a majority of the grievance process</a:t>
            </a:r>
          </a:p>
          <a:p>
            <a:pPr lvl="1" indent="-396875">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Conduct interviews of complainant, respondent, witnesses, and gather other evidence</a:t>
            </a:r>
          </a:p>
          <a:p>
            <a:pPr lvl="1" indent="-396875">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Draft investigation report at conclusion of investigation and deliver to all parties and decision-maker</a:t>
            </a:r>
          </a:p>
          <a:p>
            <a:pPr lvl="2" indent="-401638">
              <a:lnSpc>
                <a:spcPct val="12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Investigation report should summarize all relevant evidence and provide recommendations to decision-maker</a:t>
            </a:r>
          </a:p>
          <a:p>
            <a:pPr lvl="2" indent="-401638">
              <a:lnSpc>
                <a:spcPct val="12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Relevant evidence includes information from any interviews conducted or any other evidence gathered by the investigator</a:t>
            </a:r>
          </a:p>
          <a:p>
            <a:pPr lvl="2" indent="-401638">
              <a:lnSpc>
                <a:spcPct val="12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Relevant evidence does not include evidence of a complainant’s sexual history, unless offered to prove someone other than the respondent committed the alleged conduct or to prove consent.*</a:t>
            </a:r>
          </a:p>
          <a:p>
            <a:pPr marL="0" indent="0">
              <a:lnSpc>
                <a:spcPct val="120000"/>
              </a:lnSpc>
              <a:spcBef>
                <a:spcPts val="600"/>
              </a:spcBef>
              <a:spcAft>
                <a:spcPts val="600"/>
              </a:spcAft>
              <a:buClr>
                <a:srgbClr val="5C7F6D"/>
              </a:buClr>
              <a:buNone/>
            </a:pPr>
            <a:r>
              <a:rPr lang="en-US" sz="16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*Requires training in relevancy determinations to conduct this inquiry.</a:t>
            </a:r>
          </a:p>
        </p:txBody>
      </p:sp>
    </p:spTree>
    <p:extLst>
      <p:ext uri="{BB962C8B-B14F-4D97-AF65-F5344CB8AC3E}">
        <p14:creationId xmlns:p14="http://schemas.microsoft.com/office/powerpoint/2010/main" val="176407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The Decision-Maker</a:t>
            </a:r>
            <a:endParaRPr lang="en-US" dirty="0"/>
          </a:p>
        </p:txBody>
      </p:sp>
      <p:sp>
        <p:nvSpPr>
          <p:cNvPr id="3" name="Content Placeholder 2"/>
          <p:cNvSpPr>
            <a:spLocks noGrp="1"/>
          </p:cNvSpPr>
          <p:nvPr>
            <p:ph idx="1"/>
          </p:nvPr>
        </p:nvSpPr>
        <p:spPr>
          <a:xfrm>
            <a:off x="457200" y="1676400"/>
            <a:ext cx="8229600" cy="4449763"/>
          </a:xfrm>
        </p:spPr>
        <p:txBody>
          <a:bodyPr>
            <a:normAutofit fontScale="25000" lnSpcReduction="20000"/>
          </a:bodyPr>
          <a:lstStyle/>
          <a:p>
            <a:pPr marL="628650" lvl="3" indent="-514350">
              <a:lnSpc>
                <a:spcPct val="120000"/>
              </a:lnSpc>
              <a:spcBef>
                <a:spcPts val="600"/>
              </a:spcBef>
              <a:spcAft>
                <a:spcPts val="600"/>
              </a:spcAft>
              <a:buClr>
                <a:srgbClr val="5C7F6D"/>
              </a:buClr>
              <a:buFont typeface="Wingdings" panose="05000000000000000000" pitchFamily="2" charset="2"/>
              <a:buChar char="v"/>
            </a:pPr>
            <a:r>
              <a:rPr lang="en-US" sz="8000" dirty="0">
                <a:latin typeface="Arial" panose="020B0604020202020204" pitchFamily="34" charset="0"/>
                <a:cs typeface="Arial" panose="020B0604020202020204" pitchFamily="34" charset="0"/>
              </a:rPr>
              <a:t>An individual separate from the Title IX Coordinator and investigator</a:t>
            </a:r>
          </a:p>
          <a:p>
            <a:pPr marL="628650" lvl="3" indent="-514350">
              <a:lnSpc>
                <a:spcPct val="120000"/>
              </a:lnSpc>
              <a:spcBef>
                <a:spcPts val="600"/>
              </a:spcBef>
              <a:spcAft>
                <a:spcPts val="600"/>
              </a:spcAft>
              <a:buClr>
                <a:srgbClr val="5C7F6D"/>
              </a:buClr>
              <a:buFont typeface="Wingdings" panose="05000000000000000000" pitchFamily="2" charset="2"/>
              <a:buChar char="v"/>
            </a:pPr>
            <a:r>
              <a:rPr lang="en-US" sz="8000" dirty="0">
                <a:latin typeface="Arial" panose="020B0604020202020204" pitchFamily="34" charset="0"/>
                <a:cs typeface="Arial" panose="020B0604020202020204" pitchFamily="34" charset="0"/>
              </a:rPr>
              <a:t>Duties:</a:t>
            </a:r>
          </a:p>
          <a:p>
            <a:pPr marL="1085850" lvl="4" indent="-455613">
              <a:lnSpc>
                <a:spcPct val="120000"/>
              </a:lnSpc>
              <a:spcBef>
                <a:spcPts val="600"/>
              </a:spcBef>
              <a:spcAft>
                <a:spcPts val="600"/>
              </a:spcAft>
              <a:buClr>
                <a:srgbClr val="5C7F6D"/>
              </a:buClr>
              <a:buFont typeface="Wingdings" panose="05000000000000000000" pitchFamily="2" charset="2"/>
              <a:buChar char="v"/>
            </a:pPr>
            <a:r>
              <a:rPr lang="en-US" sz="6400" dirty="0">
                <a:latin typeface="Arial" panose="020B0604020202020204" pitchFamily="34" charset="0"/>
                <a:cs typeface="Arial" panose="020B0604020202020204" pitchFamily="34" charset="0"/>
              </a:rPr>
              <a:t>Apply standard of evidence adopted by the school district in its policy when reviewing investigation report</a:t>
            </a:r>
          </a:p>
          <a:p>
            <a:pPr marL="1085850" lvl="4" indent="-455613">
              <a:lnSpc>
                <a:spcPct val="120000"/>
              </a:lnSpc>
              <a:spcBef>
                <a:spcPts val="600"/>
              </a:spcBef>
              <a:spcAft>
                <a:spcPts val="600"/>
              </a:spcAft>
              <a:buClr>
                <a:srgbClr val="5C7F6D"/>
              </a:buClr>
              <a:buFont typeface="Wingdings" panose="05000000000000000000" pitchFamily="2" charset="2"/>
              <a:buChar char="v"/>
            </a:pPr>
            <a:r>
              <a:rPr lang="en-US" sz="6400" dirty="0">
                <a:latin typeface="Arial" panose="020B0604020202020204" pitchFamily="34" charset="0"/>
                <a:cs typeface="Arial" panose="020B0604020202020204" pitchFamily="34" charset="0"/>
              </a:rPr>
              <a:t>Must issue a written determination of responsibility that:</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Identifies any allegations that constitute sexual harassment;</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Describes the procedural steps taken from receipt of the complaint to the determination;</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Includes findings of fact that support the determination;</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Includes conclusions regarding application of the code of conduct to the facts;</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Includes a statement of, and rationale for, the result as to each allegation—determination of responsibility, disciplinary sanctions, and remedies provided to complainant;</a:t>
            </a:r>
          </a:p>
          <a:p>
            <a:pPr marL="1543050" lvl="5" indent="-455613">
              <a:lnSpc>
                <a:spcPct val="120000"/>
              </a:lnSpc>
              <a:spcBef>
                <a:spcPts val="600"/>
              </a:spcBef>
              <a:spcAft>
                <a:spcPts val="600"/>
              </a:spcAft>
              <a:buClr>
                <a:srgbClr val="5C7F6D"/>
              </a:buClr>
              <a:buFont typeface="Wingdings" panose="05000000000000000000" pitchFamily="2" charset="2"/>
              <a:buChar char="v"/>
            </a:pPr>
            <a:r>
              <a:rPr lang="en-US" sz="5200" dirty="0">
                <a:latin typeface="Arial" panose="020B0604020202020204" pitchFamily="34" charset="0"/>
                <a:cs typeface="Arial" panose="020B0604020202020204" pitchFamily="34" charset="0"/>
              </a:rPr>
              <a:t>Includes procedures and permissible bases for appeals.</a:t>
            </a:r>
          </a:p>
          <a:p>
            <a:pPr marL="682625" lvl="4" indent="0">
              <a:spcBef>
                <a:spcPts val="0"/>
              </a:spcBef>
              <a:spcAft>
                <a:spcPts val="600"/>
              </a:spcAft>
              <a:buClr>
                <a:srgbClr val="5C7F6D"/>
              </a:buClr>
              <a:buNone/>
            </a:pPr>
            <a:r>
              <a:rPr lang="en-US" dirty="0">
                <a:latin typeface="Arial" panose="020B0604020202020204" pitchFamily="34" charset="0"/>
                <a:cs typeface="Arial" panose="020B0604020202020204" pitchFamily="34" charset="0"/>
              </a:rPr>
              <a:t>  </a:t>
            </a:r>
          </a:p>
          <a:p>
            <a:pPr marL="682625" lvl="4" indent="0">
              <a:spcBef>
                <a:spcPts val="0"/>
              </a:spcBef>
              <a:spcAft>
                <a:spcPts val="600"/>
              </a:spcAft>
              <a:buClr>
                <a:srgbClr val="5C7F6D"/>
              </a:buClr>
              <a:buNone/>
            </a:pPr>
            <a:endParaRPr lang="en-US" sz="1800" dirty="0"/>
          </a:p>
        </p:txBody>
      </p:sp>
    </p:spTree>
    <p:extLst>
      <p:ext uri="{BB962C8B-B14F-4D97-AF65-F5344CB8AC3E}">
        <p14:creationId xmlns:p14="http://schemas.microsoft.com/office/powerpoint/2010/main" val="377372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5C7F6D"/>
                </a:solidFill>
                <a:latin typeface="Arial" panose="020B0604020202020204" pitchFamily="34" charset="0"/>
                <a:cs typeface="Arial" panose="020B0604020202020204" pitchFamily="34" charset="0"/>
              </a:rPr>
              <a:t>Serving Impartially: Title IX Coordinator, Investigator, and Decision-Maker</a:t>
            </a:r>
            <a:endParaRPr lang="en-US" dirty="0"/>
          </a:p>
        </p:txBody>
      </p:sp>
      <p:sp>
        <p:nvSpPr>
          <p:cNvPr id="3" name="Content Placeholder 2"/>
          <p:cNvSpPr>
            <a:spLocks noGrp="1"/>
          </p:cNvSpPr>
          <p:nvPr>
            <p:ph idx="1"/>
          </p:nvPr>
        </p:nvSpPr>
        <p:spPr>
          <a:xfrm>
            <a:off x="457200" y="1676400"/>
            <a:ext cx="8229600" cy="4572000"/>
          </a:xfrm>
        </p:spPr>
        <p:txBody>
          <a:bodyPr>
            <a:noAutofit/>
          </a:bodyPr>
          <a:lstStyle/>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Ensure that there is no conflict of interest or bias against any of the parties-if so, reassign the role for that matter.</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Treat complainants equitably by providing remedies any time a respondent is found responsible, and treat respondents equitably by not imposing disciplinary sanctions without following the grievance process.</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Follow the prompt timelines for completing grievance process.</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Provide written notice to all parties of time and location before all investigatory interviews.</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Allow equal opportunity for the parties to present witnesses and other evidence.</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Do not restrict the ability of the parties to discuss allegations or gather evidence.</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Send the parties all evidence directly related to the allegations and allow at least 10 days for the parties to review and respond.</a:t>
            </a:r>
          </a:p>
          <a:p>
            <a:pPr marL="692150" lvl="3" indent="-4572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Do not access or use any party’s medical, psychological, or similar records in its investigation, unless the party provides voluntary, written consent to do so.</a:t>
            </a:r>
          </a:p>
        </p:txBody>
      </p:sp>
    </p:spTree>
    <p:extLst>
      <p:ext uri="{BB962C8B-B14F-4D97-AF65-F5344CB8AC3E}">
        <p14:creationId xmlns:p14="http://schemas.microsoft.com/office/powerpoint/2010/main" val="516727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5C7F6D"/>
                </a:solidFill>
                <a:latin typeface="Arial" panose="020B0604020202020204" pitchFamily="34" charset="0"/>
                <a:cs typeface="Arial" panose="020B0604020202020204" pitchFamily="34" charset="0"/>
              </a:rPr>
              <a:t>Serving Impartially: Title IX Coordinator, Investigator, and Decision-Maker cont’d</a:t>
            </a:r>
            <a:endParaRPr lang="en-US" dirty="0"/>
          </a:p>
        </p:txBody>
      </p:sp>
      <p:sp>
        <p:nvSpPr>
          <p:cNvPr id="3" name="Content Placeholder 2"/>
          <p:cNvSpPr>
            <a:spLocks noGrp="1"/>
          </p:cNvSpPr>
          <p:nvPr>
            <p:ph idx="1"/>
          </p:nvPr>
        </p:nvSpPr>
        <p:spPr>
          <a:xfrm>
            <a:off x="457200" y="1676400"/>
            <a:ext cx="8229600" cy="4419600"/>
          </a:xfrm>
        </p:spPr>
        <p:txBody>
          <a:bodyPr>
            <a:noAutofit/>
          </a:bodyPr>
          <a:lstStyle/>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Design remedies to maintain the complainant’s equal access to education. </a:t>
            </a:r>
          </a:p>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Objectively evaluate all relevant evidence, inculpatory and exculpatory, and avoid credibility determinations based on person’s status as a complainant, respondent, or witness.</a:t>
            </a:r>
          </a:p>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Presume that the respondent is not responsible for the alleged conduct until a determination regarding responsibility is made at the conclusion of the grievance process.</a:t>
            </a:r>
          </a:p>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Do not use, rely on, or seek disclosure of information protected under a legally recognized privilege, unless the person holding such privilege has waived the privilege. </a:t>
            </a:r>
          </a:p>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Do not restrict rights protected under the U.S. Constitution, including the First Amendment, Fifth Amendment, and Fourteenth Amendment, when complying with Title IX.</a:t>
            </a:r>
          </a:p>
          <a:p>
            <a:pPr marL="630238" indent="-63023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Apply all provisions, rules, or practices other than those required by Title IX adopted by the District as part of its grievance process, equally to both parties.</a:t>
            </a:r>
          </a:p>
        </p:txBody>
      </p:sp>
    </p:spTree>
    <p:extLst>
      <p:ext uri="{BB962C8B-B14F-4D97-AF65-F5344CB8AC3E}">
        <p14:creationId xmlns:p14="http://schemas.microsoft.com/office/powerpoint/2010/main" val="438853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15400" cy="884238"/>
          </a:xfrm>
        </p:spPr>
        <p:txBody>
          <a:bodyPr>
            <a:noAutofit/>
          </a:bodyPr>
          <a:lstStyle/>
          <a:p>
            <a:r>
              <a:rPr lang="en-US" sz="3200" b="1" dirty="0">
                <a:solidFill>
                  <a:srgbClr val="5C7F6D"/>
                </a:solidFill>
                <a:latin typeface="Arial" panose="020B0604020202020204" pitchFamily="34" charset="0"/>
                <a:cs typeface="Arial" panose="020B0604020202020204" pitchFamily="34" charset="0"/>
              </a:rPr>
              <a:t>Initial Response and Supportive Measures</a:t>
            </a:r>
            <a:endParaRPr lang="en-US" sz="3200" dirty="0"/>
          </a:p>
        </p:txBody>
      </p:sp>
      <p:sp>
        <p:nvSpPr>
          <p:cNvPr id="3" name="Content Placeholder 2"/>
          <p:cNvSpPr>
            <a:spLocks noGrp="1"/>
          </p:cNvSpPr>
          <p:nvPr>
            <p:ph idx="1"/>
          </p:nvPr>
        </p:nvSpPr>
        <p:spPr>
          <a:xfrm>
            <a:off x="457200" y="1676400"/>
            <a:ext cx="8229600" cy="4449763"/>
          </a:xfrm>
        </p:spPr>
        <p:txBody>
          <a:bodyPr>
            <a:normAutofit fontScale="55000" lnSpcReduction="20000"/>
          </a:bodyPr>
          <a:lstStyle/>
          <a:p>
            <a:pPr marL="457200" indent="-4572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When a report of sexual harassment is received</a:t>
            </a:r>
          </a:p>
          <a:p>
            <a:pPr lvl="1">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Contact the Complainant</a:t>
            </a:r>
          </a:p>
          <a:p>
            <a:pPr lvl="2" indent="-401638">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Offer and discuss availability of “supportive measures” with or without filing a formal complaint.</a:t>
            </a:r>
          </a:p>
          <a:p>
            <a:pPr lvl="2" indent="-401638">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Consider his/her wishes with respect to “supportive measures.”</a:t>
            </a:r>
          </a:p>
          <a:p>
            <a:pPr lvl="2" indent="-401638">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Explain the process for filing formal complaint.</a:t>
            </a:r>
          </a:p>
          <a:p>
            <a:pPr marL="457200" indent="-4572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“Supportive Measures”</a:t>
            </a:r>
          </a:p>
          <a:p>
            <a:pPr lvl="1">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Non-disciplinary, non-punitive, individualized services offered as appropriate, as reasonably available, and without fee or charge to the complainant and respondent before or after the filing of a formal complaint or where no such complaint has been filed. </a:t>
            </a:r>
          </a:p>
          <a:p>
            <a:pPr lvl="1">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Counseling, extensions of deadlines or other course-related adjustments, modifications of work or class schedules, mutual restrictions on contact between the parties, leaves of absence, etc. </a:t>
            </a:r>
          </a:p>
          <a:p>
            <a:pPr marL="571500" indent="-571500">
              <a:spcBef>
                <a:spcPts val="0"/>
              </a:spcBef>
              <a:spcAft>
                <a:spcPts val="800"/>
              </a:spcAft>
              <a:buClr>
                <a:srgbClr val="5C7F6D"/>
              </a:buClr>
              <a:buFont typeface="+mj-lt"/>
              <a:buAutoNum type="romanU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25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154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Formal Response </a:t>
            </a:r>
            <a:endParaRPr lang="en-US" dirty="0"/>
          </a:p>
        </p:txBody>
      </p:sp>
      <p:sp>
        <p:nvSpPr>
          <p:cNvPr id="3" name="Content Placeholder 2"/>
          <p:cNvSpPr>
            <a:spLocks noGrp="1"/>
          </p:cNvSpPr>
          <p:nvPr>
            <p:ph idx="1"/>
          </p:nvPr>
        </p:nvSpPr>
        <p:spPr>
          <a:xfrm>
            <a:off x="457200" y="1828800"/>
            <a:ext cx="8229600" cy="4297363"/>
          </a:xfrm>
        </p:spPr>
        <p:txBody>
          <a:bodyPr>
            <a:normAutofit fontScale="70000" lnSpcReduction="20000"/>
          </a:bodyPr>
          <a:lstStyle/>
          <a:p>
            <a:pPr>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Basic Requirements</a:t>
            </a:r>
          </a:p>
          <a:p>
            <a:pPr>
              <a:lnSpc>
                <a:spcPct val="120000"/>
              </a:lnSpc>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Provide written notice that a formal complaint has been filed to include:</a:t>
            </a:r>
          </a:p>
          <a:p>
            <a:pPr lvl="1" indent="-396875">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 description of the allegations;</a:t>
            </a:r>
          </a:p>
          <a:p>
            <a:pPr lvl="1" indent="-396875">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 statement that the accused is presumed not responsible for the alleged conduct and that a determination regarding responsibility is made after the grievance process; </a:t>
            </a:r>
          </a:p>
          <a:p>
            <a:pPr lvl="1" indent="-396875">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 statement that the complainant and the accused may have an advisor of their choice, who may be, but is not required to be, an attorney; </a:t>
            </a:r>
          </a:p>
          <a:p>
            <a:pPr lvl="1" indent="-396875">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 statement that the complainant and the accused may inspect and review evidence collected during the investigation; and </a:t>
            </a:r>
          </a:p>
          <a:p>
            <a:pPr lvl="1" indent="-396875">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 reference to a provision in the District’s code of conduct that prohibits knowingly making false statements or knowingly submitting false information during the grievance process.</a:t>
            </a:r>
          </a:p>
          <a:p>
            <a:pPr marL="571500" indent="-571500">
              <a:spcBef>
                <a:spcPts val="0"/>
              </a:spcBef>
              <a:spcAft>
                <a:spcPts val="800"/>
              </a:spcAft>
              <a:buClr>
                <a:srgbClr val="5C7F6D"/>
              </a:buClr>
              <a:buFont typeface="+mj-lt"/>
              <a:buAutoNum type="romanUcPeriod" startAt="5"/>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195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154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Dismissal</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Mandatory dismissal</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Would not constitute sexual harassment as defined in 34 CFR 106.30 even if proven;</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Did not occur in the recipient’s education program or activity; or </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Did not occur against a person in the United States.</a:t>
            </a:r>
          </a:p>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Discretionary dismissal </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The complainant notifies the Title IX Coordinator that they would like to withdraw the complaint or any allegations therein;</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The respondent is no longer enrolled or employed by the recipient; or </a:t>
            </a:r>
          </a:p>
          <a:p>
            <a:pPr marL="852488" lvl="1" indent="-395288">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Specific circumstances prevent the recipient from gathering sufficient evidence to reach a determination.  34 CFR 106.45(b)(3).</a:t>
            </a:r>
          </a:p>
        </p:txBody>
      </p:sp>
    </p:spTree>
    <p:extLst>
      <p:ext uri="{BB962C8B-B14F-4D97-AF65-F5344CB8AC3E}">
        <p14:creationId xmlns:p14="http://schemas.microsoft.com/office/powerpoint/2010/main" val="3274620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154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Informal Resolution</a:t>
            </a:r>
            <a:endParaRPr lang="en-US"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Offer informal resolution options so long as both parties give voluntary, informed, written consent.</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Train facilitators in informal resolution processes.</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Do not require a waiver of the right to a formal investigation and adjudication as a condition of enrollment in educational programs or activities or employment.</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Do not offer an informal resolution process unless a formal complaint is filed.</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Allow any party the right to withdraw from the informal resolution process and resume the grievance process.</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Do not offer an informal resolution process to resolve allegations that an employee sexually harassed a student.</a:t>
            </a:r>
          </a:p>
        </p:txBody>
      </p:sp>
    </p:spTree>
    <p:extLst>
      <p:ext uri="{BB962C8B-B14F-4D97-AF65-F5344CB8AC3E}">
        <p14:creationId xmlns:p14="http://schemas.microsoft.com/office/powerpoint/2010/main" val="799957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154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Investigatory Stage</a:t>
            </a:r>
            <a:endParaRPr lang="en-US" dirty="0"/>
          </a:p>
        </p:txBody>
      </p:sp>
      <p:sp>
        <p:nvSpPr>
          <p:cNvPr id="3" name="Content Placeholder 2"/>
          <p:cNvSpPr>
            <a:spLocks noGrp="1"/>
          </p:cNvSpPr>
          <p:nvPr>
            <p:ph idx="1"/>
          </p:nvPr>
        </p:nvSpPr>
        <p:spPr>
          <a:xfrm>
            <a:off x="419100" y="1524000"/>
            <a:ext cx="8229600" cy="4297363"/>
          </a:xfrm>
        </p:spPr>
        <p:txBody>
          <a:bodyPr>
            <a:noAutofit/>
          </a:bodyPr>
          <a:lstStyle/>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Provide parties with an equal opportunity to present witnesses, including fact and expert witnesses, and other inculpatory and exculpatory evidence.</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Do not restrict parties’ ability to discuss the allegations under investigation or gather relevant evidence.</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Provide parties with the same opportunity to have others present during any grievance proceeding and any related meeting, including an attorney.</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Provide parties and witnesses with written notice of the date, time, location, participants, and purpose of investigative interviews or other meetings, with sufficient time for the party to prepare.</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Provide parties with an equal opportunity to inspect and review any evidence obtained as part of the investigation.</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Prior to completion of the investigative report, the recipient must send to each party and the party's advisor, if any, the evidence subject to inspection in an electronic format or a hard copy, and the parties must have at least 10 days to submit a written response. </a:t>
            </a:r>
          </a:p>
          <a:p>
            <a:pPr>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Prepare an investigative report that fairly summarizes relevant evidence. The report must be sent to each party and the party's advisor for review and written response.</a:t>
            </a:r>
          </a:p>
        </p:txBody>
      </p:sp>
    </p:spTree>
    <p:extLst>
      <p:ext uri="{BB962C8B-B14F-4D97-AF65-F5344CB8AC3E}">
        <p14:creationId xmlns:p14="http://schemas.microsoft.com/office/powerpoint/2010/main" val="173310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63562"/>
            <a:ext cx="8686800" cy="884238"/>
          </a:xfrm>
        </p:spPr>
        <p:txBody>
          <a:bodyPr>
            <a:noAutofit/>
          </a:bodyPr>
          <a:lstStyle/>
          <a:p>
            <a:r>
              <a:rPr lang="en-US" sz="4000" b="1" dirty="0">
                <a:solidFill>
                  <a:srgbClr val="5C7F6D"/>
                </a:solidFill>
                <a:latin typeface="Arial" panose="020B0604020202020204" pitchFamily="34" charset="0"/>
                <a:cs typeface="Arial" panose="020B0604020202020204" pitchFamily="34" charset="0"/>
              </a:rPr>
              <a:t>Title IX Generally </a:t>
            </a:r>
            <a:endParaRPr lang="en-US" sz="4000" dirty="0"/>
          </a:p>
        </p:txBody>
      </p:sp>
      <p:sp>
        <p:nvSpPr>
          <p:cNvPr id="3" name="Content Placeholder 2"/>
          <p:cNvSpPr>
            <a:spLocks noGrp="1"/>
          </p:cNvSpPr>
          <p:nvPr>
            <p:ph idx="1"/>
          </p:nvPr>
        </p:nvSpPr>
        <p:spPr>
          <a:xfrm>
            <a:off x="457200" y="2057400"/>
            <a:ext cx="8229600" cy="4191000"/>
          </a:xfrm>
        </p:spPr>
        <p:txBody>
          <a:bodyPr>
            <a:normAutofit/>
          </a:bodyPr>
          <a:lstStyle/>
          <a:p>
            <a:pPr marL="742950" indent="-5715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No Person in the United States</a:t>
            </a:r>
          </a:p>
          <a:p>
            <a:pPr marL="742950" indent="-5715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On the basis of sex</a:t>
            </a:r>
          </a:p>
          <a:p>
            <a:pPr marL="742950" indent="-5715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Shall be excluded from participation in, be denied benefits of, or be subjected to discrimination</a:t>
            </a:r>
          </a:p>
          <a:p>
            <a:pPr marL="742950" indent="-5715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Under any education program or activity</a:t>
            </a:r>
          </a:p>
          <a:p>
            <a:pPr marL="742950" indent="-5715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Receiving Federal financial assistance</a:t>
            </a:r>
          </a:p>
        </p:txBody>
      </p:sp>
    </p:spTree>
    <p:extLst>
      <p:ext uri="{BB962C8B-B14F-4D97-AF65-F5344CB8AC3E}">
        <p14:creationId xmlns:p14="http://schemas.microsoft.com/office/powerpoint/2010/main" val="185795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Optional Hearings</a:t>
            </a:r>
            <a:endParaRPr lang="en-US" dirty="0"/>
          </a:p>
        </p:txBody>
      </p:sp>
      <p:sp>
        <p:nvSpPr>
          <p:cNvPr id="3" name="Content Placeholder 2"/>
          <p:cNvSpPr>
            <a:spLocks noGrp="1"/>
          </p:cNvSpPr>
          <p:nvPr>
            <p:ph idx="1"/>
          </p:nvPr>
        </p:nvSpPr>
        <p:spPr>
          <a:xfrm>
            <a:off x="457200" y="1752600"/>
            <a:ext cx="8229600" cy="4495800"/>
          </a:xfrm>
        </p:spPr>
        <p:txBody>
          <a:bodyPr>
            <a:noAutofit/>
          </a:bodyPr>
          <a:lstStyle/>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Live hearings are optional for elementary and secondary schools.</a:t>
            </a:r>
          </a:p>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If conducted, a hearing would occur before a determination of responsibility.</a:t>
            </a:r>
          </a:p>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Regardless, each party may submit written questions that it wants asked of any party or witnesses, prior to determination of responsibility.</a:t>
            </a:r>
          </a:p>
          <a:p>
            <a:pPr marL="457200" indent="-457200">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Do not allow questions of a party’s sexual history, unless offered to prove:</a:t>
            </a:r>
          </a:p>
          <a:p>
            <a:pPr marL="914400" lvl="1" indent="-457200">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That someone other than the respondent committed the alleged conduct; or </a:t>
            </a:r>
          </a:p>
          <a:p>
            <a:pPr marL="914400" lvl="1" indent="-457200">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Consent. </a:t>
            </a:r>
          </a:p>
          <a:p>
            <a:pPr marL="0" indent="0">
              <a:spcBef>
                <a:spcPts val="0"/>
              </a:spcBef>
              <a:spcAft>
                <a:spcPts val="600"/>
              </a:spcAft>
              <a:buClr>
                <a:srgbClr val="5C7F6D"/>
              </a:buClr>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183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Determination of Responsibility</a:t>
            </a:r>
            <a:endParaRPr lang="en-US" dirty="0"/>
          </a:p>
        </p:txBody>
      </p:sp>
      <p:sp>
        <p:nvSpPr>
          <p:cNvPr id="3" name="Content Placeholder 2"/>
          <p:cNvSpPr>
            <a:spLocks noGrp="1"/>
          </p:cNvSpPr>
          <p:nvPr>
            <p:ph idx="1"/>
          </p:nvPr>
        </p:nvSpPr>
        <p:spPr>
          <a:xfrm>
            <a:off x="457200" y="1676400"/>
            <a:ext cx="8229600" cy="4572000"/>
          </a:xfrm>
        </p:spPr>
        <p:txBody>
          <a:bodyPr>
            <a:noAutofit/>
          </a:bodyPr>
          <a:lstStyle/>
          <a:p>
            <a:pPr marL="457200" indent="-457200">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Include:</a:t>
            </a:r>
          </a:p>
          <a:p>
            <a:pPr marL="914400" lvl="1" indent="-457200">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 description of the allegations potentially constituting sexual harassment;</a:t>
            </a:r>
          </a:p>
          <a:p>
            <a:pPr marL="914400" lvl="1" indent="-457200">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 description of the procedural steps taken;</a:t>
            </a:r>
          </a:p>
          <a:p>
            <a:pPr marL="914400" lvl="1" indent="-457200">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Findings of fact supporting the determination; </a:t>
            </a:r>
          </a:p>
          <a:p>
            <a:pPr marL="914400" lvl="1" indent="-457200">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Conclusions regarding the application of the recipient's code of conduct to the facts; </a:t>
            </a:r>
          </a:p>
          <a:p>
            <a:pPr marL="914400" lvl="1" indent="-457200">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The decision and rationale as to each allegation, a determination of responsibility, any disciplinary sanctions, whether remedies designed to restore or preserve equal access to the recipient's education program or activity will be provided by the recipient to the complainant; and the recipient's procedures and permissible bases for the complainant and respondent to appeal. </a:t>
            </a:r>
          </a:p>
          <a:p>
            <a:pPr marL="0" indent="0">
              <a:spcBef>
                <a:spcPts val="600"/>
              </a:spcBef>
              <a:spcAft>
                <a:spcPts val="600"/>
              </a:spcAft>
              <a:buClr>
                <a:srgbClr val="5C7F6D"/>
              </a:buClr>
              <a:buNone/>
            </a:pPr>
            <a:r>
              <a:rPr lang="en-US" sz="1600" dirty="0">
                <a:latin typeface="Arial" panose="020B0604020202020204" pitchFamily="34" charset="0"/>
                <a:cs typeface="Arial" panose="020B0604020202020204" pitchFamily="34" charset="0"/>
              </a:rPr>
              <a:t>	*Appeal rights and the standard of evidence are set forth by the policy</a:t>
            </a:r>
            <a:r>
              <a:rPr lang="en-US" sz="1800" dirty="0">
                <a:latin typeface="Arial" panose="020B0604020202020204" pitchFamily="34" charset="0"/>
                <a:cs typeface="Arial" panose="020B0604020202020204" pitchFamily="34" charset="0"/>
              </a:rPr>
              <a:t>.</a:t>
            </a:r>
          </a:p>
          <a:p>
            <a:pPr marL="971550" lvl="1" indent="-571500">
              <a:spcBef>
                <a:spcPts val="0"/>
              </a:spcBef>
              <a:spcAft>
                <a:spcPts val="600"/>
              </a:spcAft>
              <a:buClr>
                <a:srgbClr val="5C7F6D"/>
              </a:buClr>
              <a:buFont typeface="+mj-lt"/>
              <a:buAutoNum type="alphaUcPeriod"/>
            </a:pPr>
            <a:endParaRPr lang="en-US" sz="2000" dirty="0">
              <a:latin typeface="Arial" panose="020B0604020202020204" pitchFamily="34" charset="0"/>
              <a:cs typeface="Arial" panose="020B0604020202020204" pitchFamily="34" charset="0"/>
            </a:endParaRPr>
          </a:p>
          <a:p>
            <a:pPr marL="0" indent="0">
              <a:spcBef>
                <a:spcPts val="0"/>
              </a:spcBef>
              <a:spcAft>
                <a:spcPts val="600"/>
              </a:spcAft>
              <a:buClr>
                <a:srgbClr val="5C7F6D"/>
              </a:buClr>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849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The Standard of Evidence</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marL="519113" lvl="1" indent="-519113">
              <a:lnSpc>
                <a:spcPct val="12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When making a determination of responsibility the decision-maker may apply the preponderance of the evidence standard or a clear and convincing evidence standard.</a:t>
            </a:r>
          </a:p>
          <a:p>
            <a:pPr marL="519113" lvl="1" indent="-519113">
              <a:lnSpc>
                <a:spcPct val="12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Preponderance of the Evidence standard means that the burden of proof is met if it is more likely than not, or a greater than 50% chance that, based on all of the reasonable evidence, the allegations are true.</a:t>
            </a:r>
          </a:p>
          <a:p>
            <a:pPr marL="519113" lvl="1" indent="-519113">
              <a:lnSpc>
                <a:spcPct val="12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Clear and convincing evidence standard is a higher standard than preponderance of the evidence. The evidence shows that the allegations are substantially more probable to be true.</a:t>
            </a:r>
          </a:p>
          <a:p>
            <a:pPr marL="519113" lvl="1" indent="-519113">
              <a:lnSpc>
                <a:spcPct val="12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This evidentiary standard should be applied to all allegations of sexual harassment, whether the respondent is a student or an employee. </a:t>
            </a:r>
          </a:p>
        </p:txBody>
      </p:sp>
    </p:spTree>
    <p:extLst>
      <p:ext uri="{BB962C8B-B14F-4D97-AF65-F5344CB8AC3E}">
        <p14:creationId xmlns:p14="http://schemas.microsoft.com/office/powerpoint/2010/main" val="3339702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The Appeals Process</a:t>
            </a:r>
            <a:endParaRPr lang="en-US" dirty="0"/>
          </a:p>
        </p:txBody>
      </p:sp>
      <p:sp>
        <p:nvSpPr>
          <p:cNvPr id="3" name="Content Placeholder 2"/>
          <p:cNvSpPr>
            <a:spLocks noGrp="1"/>
          </p:cNvSpPr>
          <p:nvPr>
            <p:ph idx="1"/>
          </p:nvPr>
        </p:nvSpPr>
        <p:spPr>
          <a:xfrm>
            <a:off x="457200" y="1752600"/>
            <a:ext cx="8229600" cy="4373563"/>
          </a:xfrm>
        </p:spPr>
        <p:txBody>
          <a:bodyPr>
            <a:normAutofit fontScale="70000" lnSpcReduction="20000"/>
          </a:bodyPr>
          <a:lstStyle/>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Should be made available to both parties simultaneously at the conclusion of the investigation</a:t>
            </a: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May be offered for a determination regarding responsibility, and from a school’s dismissal of a formal complaint or any allegations therein, on the following bases: </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Procedural irregularity that affected the outcome of the matter;</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Newly discovered evidence that could affect the outcome of the matter; and/or</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Title IX personnel had a conflict of interest or bias, that affected the outcome of the matter. </a:t>
            </a:r>
          </a:p>
        </p:txBody>
      </p:sp>
    </p:spTree>
    <p:extLst>
      <p:ext uri="{BB962C8B-B14F-4D97-AF65-F5344CB8AC3E}">
        <p14:creationId xmlns:p14="http://schemas.microsoft.com/office/powerpoint/2010/main" val="3145874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Training</a:t>
            </a:r>
            <a:endParaRPr lang="en-US" dirty="0"/>
          </a:p>
        </p:txBody>
      </p:sp>
      <p:sp>
        <p:nvSpPr>
          <p:cNvPr id="3" name="Content Placeholder 2"/>
          <p:cNvSpPr>
            <a:spLocks noGrp="1"/>
          </p:cNvSpPr>
          <p:nvPr>
            <p:ph idx="1"/>
          </p:nvPr>
        </p:nvSpPr>
        <p:spPr>
          <a:xfrm>
            <a:off x="457200" y="1752600"/>
            <a:ext cx="8229600" cy="4373563"/>
          </a:xfrm>
        </p:spPr>
        <p:txBody>
          <a:bodyPr>
            <a:normAutofit fontScale="70000" lnSpcReduction="20000"/>
          </a:bodyPr>
          <a:lstStyle/>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Title IX Coordinators, investigators, decision-makers, and any person who facilitates an informal resolution process, must receive training on:</a:t>
            </a:r>
          </a:p>
          <a:p>
            <a:pPr marL="1089025" lvl="2" indent="-631825">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The definition of sexual harassment in 34 CFR 106.30; </a:t>
            </a:r>
          </a:p>
          <a:p>
            <a:pPr marL="1089025" lvl="2" indent="-631825">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The scope of the recipient’s education program or activity; </a:t>
            </a:r>
          </a:p>
          <a:p>
            <a:pPr marL="1089025" lvl="2" indent="-631825">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How to conduct an investigation; </a:t>
            </a:r>
          </a:p>
          <a:p>
            <a:pPr marL="1089025" lvl="2" indent="-631825">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The grievance process, including hearings, appeals, and informal resolution processes, as applicable; </a:t>
            </a:r>
          </a:p>
          <a:p>
            <a:pPr marL="1089025" lvl="2" indent="-631825">
              <a:lnSpc>
                <a:spcPct val="120000"/>
              </a:lnSpc>
              <a:spcBef>
                <a:spcPts val="600"/>
              </a:spcBef>
              <a:spcAft>
                <a:spcPts val="600"/>
              </a:spcAft>
              <a:buClr>
                <a:srgbClr val="5C7F6D"/>
              </a:buClr>
              <a:buFont typeface="Wingdings" panose="05000000000000000000" pitchFamily="2" charset="2"/>
              <a:buChar char="v"/>
            </a:pPr>
            <a:r>
              <a:rPr lang="en-US" sz="2700" dirty="0">
                <a:latin typeface="Arial" panose="020B0604020202020204" pitchFamily="34" charset="0"/>
                <a:cs typeface="Arial" panose="020B0604020202020204" pitchFamily="34" charset="0"/>
              </a:rPr>
              <a:t>How to serve impartially, including by avoiding prejudgment of the facts at issue, conflicts of interest, and bias. </a:t>
            </a:r>
          </a:p>
        </p:txBody>
      </p:sp>
    </p:spTree>
    <p:extLst>
      <p:ext uri="{BB962C8B-B14F-4D97-AF65-F5344CB8AC3E}">
        <p14:creationId xmlns:p14="http://schemas.microsoft.com/office/powerpoint/2010/main" val="1008381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Documentation</a:t>
            </a:r>
            <a:endParaRPr lang="en-US" dirty="0"/>
          </a:p>
        </p:txBody>
      </p:sp>
      <p:sp>
        <p:nvSpPr>
          <p:cNvPr id="3" name="Content Placeholder 2"/>
          <p:cNvSpPr>
            <a:spLocks noGrp="1"/>
          </p:cNvSpPr>
          <p:nvPr>
            <p:ph idx="1"/>
          </p:nvPr>
        </p:nvSpPr>
        <p:spPr>
          <a:xfrm>
            <a:off x="457200" y="1676400"/>
            <a:ext cx="8229600" cy="4449763"/>
          </a:xfrm>
        </p:spPr>
        <p:txBody>
          <a:bodyPr>
            <a:normAutofit fontScale="40000" lnSpcReduction="20000"/>
          </a:bodyPr>
          <a:lstStyle/>
          <a:p>
            <a:pPr marL="457200" lvl="1" indent="-457200">
              <a:lnSpc>
                <a:spcPct val="120000"/>
              </a:lnSpc>
              <a:spcBef>
                <a:spcPts val="600"/>
              </a:spcBef>
              <a:spcAft>
                <a:spcPts val="600"/>
              </a:spcAft>
              <a:buClr>
                <a:srgbClr val="5C7F6D"/>
              </a:buClr>
              <a:buFont typeface="Wingdings" panose="05000000000000000000" pitchFamily="2" charset="2"/>
              <a:buChar char="v"/>
            </a:pPr>
            <a:r>
              <a:rPr lang="en-US" sz="4000" dirty="0">
                <a:latin typeface="Arial" panose="020B0604020202020204" pitchFamily="34" charset="0"/>
                <a:cs typeface="Arial" panose="020B0604020202020204" pitchFamily="34" charset="0"/>
              </a:rPr>
              <a:t>Document everything throughout grievance process, including:</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Why response was not deliberately indifferent;</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What measures were taken to preserve or restore equal access to the educational program or activity;</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If no supportive measures were offered, why that was not a deliberately indifferent action</a:t>
            </a:r>
            <a:r>
              <a:rPr lang="en-US" sz="3000" dirty="0">
                <a:latin typeface="Arial" panose="020B0604020202020204" pitchFamily="34" charset="0"/>
                <a:cs typeface="Arial" panose="020B0604020202020204" pitchFamily="34" charset="0"/>
              </a:rPr>
              <a:t>.</a:t>
            </a: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4000" dirty="0">
                <a:latin typeface="Arial" panose="020B0604020202020204" pitchFamily="34" charset="0"/>
                <a:cs typeface="Arial" panose="020B0604020202020204" pitchFamily="34" charset="0"/>
              </a:rPr>
              <a:t>Maintain all records for a minimum of 7 years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Complaints/allegations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Notices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Investigation documents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Training documents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Records of any actions taken</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Disciplinary sanctions</a:t>
            </a:r>
          </a:p>
          <a:p>
            <a:pPr marL="914400" lvl="2" indent="-457200">
              <a:lnSpc>
                <a:spcPct val="120000"/>
              </a:lnSpc>
              <a:spcBef>
                <a:spcPts val="600"/>
              </a:spcBef>
              <a:spcAft>
                <a:spcPts val="600"/>
              </a:spcAft>
              <a:buClr>
                <a:srgbClr val="5C7F6D"/>
              </a:buClr>
              <a:buFont typeface="Wingdings" panose="05000000000000000000" pitchFamily="2" charset="2"/>
              <a:buChar char="v"/>
            </a:pPr>
            <a:r>
              <a:rPr lang="en-US" sz="3300" dirty="0">
                <a:latin typeface="Arial" panose="020B0604020202020204" pitchFamily="34" charset="0"/>
                <a:cs typeface="Arial" panose="020B0604020202020204" pitchFamily="34" charset="0"/>
              </a:rPr>
              <a:t>Appeals </a:t>
            </a:r>
          </a:p>
        </p:txBody>
      </p:sp>
    </p:spTree>
    <p:extLst>
      <p:ext uri="{BB962C8B-B14F-4D97-AF65-F5344CB8AC3E}">
        <p14:creationId xmlns:p14="http://schemas.microsoft.com/office/powerpoint/2010/main" val="1920971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133600"/>
            <a:ext cx="5827713" cy="2438400"/>
          </a:xfrm>
        </p:spPr>
        <p:txBody>
          <a:bodyPr>
            <a:normAutofit/>
          </a:bodyPr>
          <a:lstStyle/>
          <a:p>
            <a:r>
              <a:rPr lang="en-US" dirty="0">
                <a:latin typeface="Arial" panose="020B0604020202020204" pitchFamily="34" charset="0"/>
                <a:cs typeface="Arial" panose="020B0604020202020204" pitchFamily="34" charset="0"/>
              </a:rPr>
              <a:t>HOW TO CONDUCT INVESTIGATIONS AND REMAIN IMPARTIAL</a:t>
            </a:r>
          </a:p>
        </p:txBody>
      </p:sp>
    </p:spTree>
    <p:extLst>
      <p:ext uri="{BB962C8B-B14F-4D97-AF65-F5344CB8AC3E}">
        <p14:creationId xmlns:p14="http://schemas.microsoft.com/office/powerpoint/2010/main" val="4128393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How to Conduct an Investigation—Choosing an Investigator</a:t>
            </a:r>
            <a:endParaRPr lang="en-US" dirty="0"/>
          </a:p>
        </p:txBody>
      </p:sp>
      <p:sp>
        <p:nvSpPr>
          <p:cNvPr id="3" name="Content Placeholder 2"/>
          <p:cNvSpPr>
            <a:spLocks noGrp="1"/>
          </p:cNvSpPr>
          <p:nvPr>
            <p:ph idx="1"/>
          </p:nvPr>
        </p:nvSpPr>
        <p:spPr>
          <a:xfrm>
            <a:off x="457200" y="1752600"/>
            <a:ext cx="8229600" cy="4373563"/>
          </a:xfrm>
        </p:spPr>
        <p:txBody>
          <a:bodyPr>
            <a:normAutofit fontScale="62500" lnSpcReduction="20000"/>
          </a:bodyPr>
          <a:lstStyle/>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The Title IX Coordinator may begin the investigation or will designate a specific individual to conduct the investigation.  </a:t>
            </a:r>
          </a:p>
          <a:p>
            <a:pPr marL="457200" lvl="1" indent="-457200">
              <a:lnSpc>
                <a:spcPct val="120000"/>
              </a:lnSpc>
              <a:spcBef>
                <a:spcPts val="600"/>
              </a:spcBef>
              <a:spcAft>
                <a:spcPts val="600"/>
              </a:spcAft>
              <a:buClr>
                <a:srgbClr val="5C7F6D"/>
              </a:buClr>
              <a:buFont typeface="Wingdings" panose="05000000000000000000" pitchFamily="2" charset="2"/>
              <a:buChar char="v"/>
            </a:pPr>
            <a:endParaRPr lang="en-US" sz="31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Thoughtful consideration should be given to who conducts the investigation.  Whether internal or external, impartiality and open-mindedness is crucial. </a:t>
            </a:r>
          </a:p>
          <a:p>
            <a:pPr marL="457200" lvl="1" indent="-457200">
              <a:lnSpc>
                <a:spcPct val="120000"/>
              </a:lnSpc>
              <a:spcBef>
                <a:spcPts val="600"/>
              </a:spcBef>
              <a:spcAft>
                <a:spcPts val="600"/>
              </a:spcAft>
              <a:buClr>
                <a:srgbClr val="5C7F6D"/>
              </a:buClr>
              <a:buFont typeface="Wingdings" panose="05000000000000000000" pitchFamily="2" charset="2"/>
              <a:buChar char="v"/>
            </a:pPr>
            <a:endParaRPr lang="en-US" sz="31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3100" dirty="0">
                <a:latin typeface="Arial" panose="020B0604020202020204" pitchFamily="34" charset="0"/>
                <a:cs typeface="Arial" panose="020B0604020202020204" pitchFamily="34" charset="0"/>
              </a:rPr>
              <a:t>Conduct may need to be reported to the police under mandatory reporting laws, or to DPI under Wis. Stat. § 115.31. The District should still conduct its own investigation even if law enforcement is involved.</a:t>
            </a:r>
          </a:p>
        </p:txBody>
      </p:sp>
    </p:spTree>
    <p:extLst>
      <p:ext uri="{BB962C8B-B14F-4D97-AF65-F5344CB8AC3E}">
        <p14:creationId xmlns:p14="http://schemas.microsoft.com/office/powerpoint/2010/main" val="3908591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5C7F6D"/>
                </a:solidFill>
                <a:latin typeface="Arial" panose="020B0604020202020204" pitchFamily="34" charset="0"/>
                <a:cs typeface="Arial" panose="020B0604020202020204" pitchFamily="34" charset="0"/>
              </a:rPr>
              <a:t>How to Conduct an Investigation—Choosing an Investigator</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457200" lvl="1" indent="-457200">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Instances where the investigator may be a building level employee or Principal:</a:t>
            </a:r>
          </a:p>
          <a:p>
            <a:pPr marL="857250" lvl="2" indent="-457200">
              <a:spcBef>
                <a:spcPts val="600"/>
              </a:spcBef>
              <a:spcAft>
                <a:spcPts val="600"/>
              </a:spcAft>
              <a:buClr>
                <a:srgbClr val="5C7F6D"/>
              </a:buClr>
              <a:buFont typeface="Wingdings" panose="05000000000000000000" pitchFamily="2" charset="2"/>
              <a:buChar char="v"/>
            </a:pPr>
            <a:r>
              <a:rPr lang="en-US" sz="1500" dirty="0">
                <a:latin typeface="Arial" panose="020B0604020202020204" pitchFamily="34" charset="0"/>
                <a:cs typeface="Arial" panose="020B0604020202020204" pitchFamily="34" charset="0"/>
              </a:rPr>
              <a:t>Employee-to-employee allegations</a:t>
            </a:r>
          </a:p>
          <a:p>
            <a:pPr marL="1314450" lvl="3" indent="-457200">
              <a:spcBef>
                <a:spcPts val="600"/>
              </a:spcBef>
              <a:spcAft>
                <a:spcPts val="600"/>
              </a:spcAft>
              <a:buClr>
                <a:srgbClr val="5C7F6D"/>
              </a:buClr>
              <a:buFont typeface="Wingdings" panose="05000000000000000000" pitchFamily="2" charset="2"/>
              <a:buChar char="v"/>
            </a:pPr>
            <a:r>
              <a:rPr lang="en-US" sz="1100" dirty="0">
                <a:latin typeface="Arial" panose="020B0604020202020204" pitchFamily="34" charset="0"/>
                <a:cs typeface="Arial" panose="020B0604020202020204" pitchFamily="34" charset="0"/>
              </a:rPr>
              <a:t>Single incidents of inappropriate comments or jokes.</a:t>
            </a:r>
          </a:p>
          <a:p>
            <a:pPr marL="857250" lvl="2" indent="-457200">
              <a:spcBef>
                <a:spcPts val="600"/>
              </a:spcBef>
              <a:spcAft>
                <a:spcPts val="600"/>
              </a:spcAft>
              <a:buClr>
                <a:srgbClr val="5C7F6D"/>
              </a:buClr>
              <a:buFont typeface="Wingdings" panose="05000000000000000000" pitchFamily="2" charset="2"/>
              <a:buChar char="v"/>
            </a:pPr>
            <a:r>
              <a:rPr lang="en-US" sz="1500" dirty="0">
                <a:latin typeface="Arial" panose="020B0604020202020204" pitchFamily="34" charset="0"/>
                <a:cs typeface="Arial" panose="020B0604020202020204" pitchFamily="34" charset="0"/>
              </a:rPr>
              <a:t>Student-to-student allegations</a:t>
            </a:r>
          </a:p>
          <a:p>
            <a:pPr marL="1314450" lvl="3" indent="-457200">
              <a:spcBef>
                <a:spcPts val="600"/>
              </a:spcBef>
              <a:spcAft>
                <a:spcPts val="600"/>
              </a:spcAft>
              <a:buClr>
                <a:srgbClr val="5C7F6D"/>
              </a:buClr>
              <a:buFont typeface="Wingdings" panose="05000000000000000000" pitchFamily="2" charset="2"/>
              <a:buChar char="v"/>
            </a:pPr>
            <a:r>
              <a:rPr lang="en-US" sz="1100" dirty="0">
                <a:latin typeface="Arial" panose="020B0604020202020204" pitchFamily="34" charset="0"/>
                <a:cs typeface="Arial" panose="020B0604020202020204" pitchFamily="34" charset="0"/>
              </a:rPr>
              <a:t>Unwelcome sexual propositions, invitations, solicitations, and flirtations or verbal harassment such as discussing sexual activity, commenting about an individual’s body or appearance where such comments go beyond mere courtesy, telling “sexual jokes” or any other tasteless sexual-oriented comments, innuendoes, gestures or actions.</a:t>
            </a:r>
          </a:p>
          <a:p>
            <a:pPr marL="1314450" lvl="3" indent="-457200">
              <a:spcBef>
                <a:spcPts val="600"/>
              </a:spcBef>
              <a:spcAft>
                <a:spcPts val="600"/>
              </a:spcAft>
              <a:buClr>
                <a:srgbClr val="5C7F6D"/>
              </a:buClr>
              <a:buFont typeface="Wingdings" panose="05000000000000000000" pitchFamily="2" charset="2"/>
              <a:buChar char="v"/>
            </a:pPr>
            <a:r>
              <a:rPr lang="en-US" sz="1100" dirty="0">
                <a:latin typeface="Arial" panose="020B0604020202020204" pitchFamily="34" charset="0"/>
                <a:cs typeface="Arial" panose="020B0604020202020204" pitchFamily="34" charset="0"/>
              </a:rPr>
              <a:t>Display of inappropriate gestures or sexually graphic or illicit materials</a:t>
            </a:r>
          </a:p>
          <a:p>
            <a:pPr marL="1314450" lvl="3" indent="-457200">
              <a:spcBef>
                <a:spcPts val="600"/>
              </a:spcBef>
              <a:spcAft>
                <a:spcPts val="600"/>
              </a:spcAft>
              <a:buClr>
                <a:srgbClr val="5C7F6D"/>
              </a:buClr>
              <a:buFont typeface="Wingdings" panose="05000000000000000000" pitchFamily="2" charset="2"/>
              <a:buChar char="v"/>
            </a:pPr>
            <a:r>
              <a:rPr lang="en-US" sz="1100" dirty="0">
                <a:latin typeface="Arial" panose="020B0604020202020204" pitchFamily="34" charset="0"/>
                <a:cs typeface="Arial" panose="020B0604020202020204" pitchFamily="34" charset="0"/>
              </a:rPr>
              <a:t>Harassment over social media between students that disrupt the school environment.</a:t>
            </a:r>
          </a:p>
          <a:p>
            <a:pPr marL="457200" lvl="1" indent="-457200">
              <a:spcBef>
                <a:spcPts val="600"/>
              </a:spcBef>
              <a:spcAft>
                <a:spcPts val="600"/>
              </a:spcAft>
              <a:buClr>
                <a:srgbClr val="5C7F6D"/>
              </a:buClr>
              <a:buFont typeface="Wingdings" panose="05000000000000000000" pitchFamily="2" charset="2"/>
              <a:buChar char="v"/>
            </a:pPr>
            <a:r>
              <a:rPr lang="en-US" sz="1900" dirty="0">
                <a:solidFill>
                  <a:prstClr val="black"/>
                </a:solidFill>
                <a:latin typeface="Arial" panose="020B0604020202020204" pitchFamily="34" charset="0"/>
                <a:cs typeface="Arial" panose="020B0604020202020204" pitchFamily="34" charset="0"/>
              </a:rPr>
              <a:t>Instances where the investigator may be a Central Office employee:</a:t>
            </a:r>
          </a:p>
          <a:p>
            <a:pPr marL="857250" lvl="2" indent="-457200">
              <a:spcBef>
                <a:spcPts val="600"/>
              </a:spcBef>
              <a:spcAft>
                <a:spcPts val="600"/>
              </a:spcAft>
              <a:buClr>
                <a:srgbClr val="5C7F6D"/>
              </a:buClr>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Employee-to-student allegations</a:t>
            </a:r>
          </a:p>
          <a:p>
            <a:pPr marL="1314450" lvl="3" indent="-457200">
              <a:spcBef>
                <a:spcPts val="600"/>
              </a:spcBef>
              <a:spcAft>
                <a:spcPts val="600"/>
              </a:spcAft>
              <a:buClr>
                <a:srgbClr val="5C7F6D"/>
              </a:buClr>
              <a:buFont typeface="Wingdings" panose="05000000000000000000" pitchFamily="2" charset="2"/>
              <a:buChar char="v"/>
            </a:pPr>
            <a:r>
              <a:rPr lang="en-US" sz="1100" dirty="0">
                <a:solidFill>
                  <a:prstClr val="black"/>
                </a:solidFill>
                <a:latin typeface="Arial" panose="020B0604020202020204" pitchFamily="34" charset="0"/>
                <a:cs typeface="Arial" panose="020B0604020202020204" pitchFamily="34" charset="0"/>
              </a:rPr>
              <a:t>Quid pro quo instances: demanding sexual favors; unwelcome physical contact</a:t>
            </a:r>
          </a:p>
          <a:p>
            <a:pPr marL="857250" lvl="2" indent="-457200">
              <a:spcBef>
                <a:spcPts val="600"/>
              </a:spcBef>
              <a:spcAft>
                <a:spcPts val="600"/>
              </a:spcAft>
              <a:buClr>
                <a:srgbClr val="5C7F6D"/>
              </a:buClr>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Serious allegations involving either students or employees</a:t>
            </a:r>
          </a:p>
          <a:p>
            <a:pPr marL="1314450" lvl="3" indent="-457200">
              <a:spcBef>
                <a:spcPts val="600"/>
              </a:spcBef>
              <a:spcAft>
                <a:spcPts val="600"/>
              </a:spcAft>
              <a:buClr>
                <a:srgbClr val="5C7F6D"/>
              </a:buClr>
              <a:buFont typeface="Wingdings" panose="05000000000000000000" pitchFamily="2" charset="2"/>
              <a:buChar char="v"/>
            </a:pPr>
            <a:r>
              <a:rPr lang="en-US" sz="1100" dirty="0">
                <a:solidFill>
                  <a:prstClr val="black"/>
                </a:solidFill>
                <a:latin typeface="Arial" panose="020B0604020202020204" pitchFamily="34" charset="0"/>
                <a:cs typeface="Arial" panose="020B0604020202020204" pitchFamily="34" charset="0"/>
              </a:rPr>
              <a:t>Sexual assault, rape, stalking, engaging in sexual activity</a:t>
            </a:r>
          </a:p>
          <a:p>
            <a:pPr marL="914400" lvl="2" indent="0">
              <a:buNone/>
            </a:pPr>
            <a:endParaRPr lang="en-US" sz="1200" dirty="0"/>
          </a:p>
          <a:p>
            <a:pPr lvl="2"/>
            <a:endParaRPr lang="en-US" sz="1200" dirty="0"/>
          </a:p>
          <a:p>
            <a:pPr lvl="1"/>
            <a:endParaRPr lang="en-US" dirty="0"/>
          </a:p>
        </p:txBody>
      </p:sp>
    </p:spTree>
    <p:extLst>
      <p:ext uri="{BB962C8B-B14F-4D97-AF65-F5344CB8AC3E}">
        <p14:creationId xmlns:p14="http://schemas.microsoft.com/office/powerpoint/2010/main" val="2669199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How to Conduct an Investigation—Who to Interview</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marL="457200" lvl="1" indent="-4572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Interview the Complainant (generally done when obtaining the complaint, but follow up may be needed)</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Interview the Accused/Respondent (usually last)</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Interview any other witnesses who may reasonably be expected to have any information relevant to the allegations</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Do not have to interview everyone identified by Complainant and Respondent</a:t>
            </a:r>
          </a:p>
          <a:p>
            <a:pPr marL="457200" lvl="1" indent="-457200">
              <a:lnSpc>
                <a:spcPct val="120000"/>
              </a:lnSpc>
              <a:spcBef>
                <a:spcPts val="600"/>
              </a:spcBef>
              <a:spcAft>
                <a:spcPts val="600"/>
              </a:spcAft>
              <a:buClr>
                <a:srgbClr val="5C7F6D"/>
              </a:buClr>
              <a:buFont typeface="Wingdings" panose="05000000000000000000" pitchFamily="2" charset="2"/>
              <a:buChar char="v"/>
            </a:pPr>
            <a:endParaRPr lang="en-US" sz="1600" dirty="0">
              <a:latin typeface="Arial" panose="020B0604020202020204" pitchFamily="34" charset="0"/>
              <a:cs typeface="Arial" panose="020B0604020202020204" pitchFamily="34" charset="0"/>
            </a:endParaRPr>
          </a:p>
          <a:p>
            <a:pPr marL="457200" lvl="1" indent="-4572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Provide written notice to all parties of time and location before all investigatory interviews</a:t>
            </a:r>
          </a:p>
        </p:txBody>
      </p:sp>
    </p:spTree>
    <p:extLst>
      <p:ext uri="{BB962C8B-B14F-4D97-AF65-F5344CB8AC3E}">
        <p14:creationId xmlns:p14="http://schemas.microsoft.com/office/powerpoint/2010/main" val="9700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3562"/>
            <a:ext cx="8991600" cy="884238"/>
          </a:xfrm>
        </p:spPr>
        <p:txBody>
          <a:bodyPr>
            <a:noAutofit/>
          </a:bodyPr>
          <a:lstStyle/>
          <a:p>
            <a:r>
              <a:rPr lang="en-US" sz="3200" b="1" dirty="0">
                <a:solidFill>
                  <a:srgbClr val="5C7F6D"/>
                </a:solidFill>
                <a:latin typeface="Arial" panose="020B0604020202020204" pitchFamily="34" charset="0"/>
                <a:cs typeface="Arial" panose="020B0604020202020204" pitchFamily="34" charset="0"/>
              </a:rPr>
              <a:t>Standard that Triggers a District’s Response</a:t>
            </a:r>
            <a:endParaRPr lang="en-US" dirty="0"/>
          </a:p>
        </p:txBody>
      </p:sp>
      <p:sp>
        <p:nvSpPr>
          <p:cNvPr id="3" name="Content Placeholder 2"/>
          <p:cNvSpPr>
            <a:spLocks noGrp="1"/>
          </p:cNvSpPr>
          <p:nvPr>
            <p:ph idx="1"/>
          </p:nvPr>
        </p:nvSpPr>
        <p:spPr>
          <a:xfrm>
            <a:off x="457200" y="1676400"/>
            <a:ext cx="8229600" cy="4449763"/>
          </a:xfrm>
        </p:spPr>
        <p:txBody>
          <a:bodyPr>
            <a:noAutofit/>
          </a:bodyPr>
          <a:lstStyle/>
          <a:p>
            <a:pPr marL="742950" indent="-5715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 K-12 school covered by Title IX must respond to an allegation of sexual harassment when:</a:t>
            </a:r>
          </a:p>
          <a:p>
            <a:pPr marL="1260475" lvl="1" indent="-509588">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It has actual knowledge of sexual harassment in the district’s education program or activity against a person in the United States.</a:t>
            </a:r>
          </a:p>
          <a:p>
            <a:pPr marL="1260475" lvl="1" indent="-509588">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Schools are obligated to address off-campus conduct if there is a nexus to the school environment or if conduct occurs at any location, event, or circumstance where the school had substantial control over the harasser and context in which harassment occurred.</a:t>
            </a:r>
          </a:p>
          <a:p>
            <a:pPr marL="742950" indent="-5715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The district must respond when any of the following individuals have actual knowledge:</a:t>
            </a:r>
          </a:p>
          <a:p>
            <a:pPr marL="1260475" lvl="1" indent="-519113">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Any elementary or secondary school employee;</a:t>
            </a:r>
          </a:p>
          <a:p>
            <a:pPr marL="1260475" lvl="1" indent="-519113">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Any Title IX Coordinator; or</a:t>
            </a:r>
          </a:p>
          <a:p>
            <a:pPr marL="1260475" lvl="1" indent="-519113">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Any school official with the authority to institute corrective measures</a:t>
            </a:r>
            <a:r>
              <a:rPr lang="en-US"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90633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How to Conduct an Investigation—General Guidelines for Interviews</a:t>
            </a:r>
          </a:p>
        </p:txBody>
      </p:sp>
      <p:sp>
        <p:nvSpPr>
          <p:cNvPr id="3" name="Content Placeholder 2"/>
          <p:cNvSpPr>
            <a:spLocks noGrp="1"/>
          </p:cNvSpPr>
          <p:nvPr>
            <p:ph idx="1"/>
          </p:nvPr>
        </p:nvSpPr>
        <p:spPr/>
        <p:txBody>
          <a:bodyPr>
            <a:noAutofit/>
          </a:bodyPr>
          <a:lstStyle/>
          <a:p>
            <a:pPr marL="457200"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Introductory Remarks. Explain your role in the process as a fact finder and that no conclusions of any kind have been initiated or made.</a:t>
            </a:r>
          </a:p>
          <a:p>
            <a:pPr marL="457200"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Conduct the interview in private. </a:t>
            </a:r>
          </a:p>
          <a:p>
            <a:pPr marL="457200"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Consider having a second individual in the room to confirm what was said.</a:t>
            </a:r>
          </a:p>
          <a:p>
            <a:pPr marL="457200"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Take detailed notes of the interview or have someone else take the notes. Explain that notes will be taken and used to create a final report.</a:t>
            </a:r>
          </a:p>
          <a:p>
            <a:pPr marL="457200"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Ask if the person has any questions and confirm an understanding of what has been shared before proceeding.  It is important to ask throughout the interview, especially lengthier ones, if there are any questions. </a:t>
            </a:r>
          </a:p>
          <a:p>
            <a:pPr marL="457200" lvl="1" indent="-457200">
              <a:lnSpc>
                <a:spcPct val="140000"/>
              </a:lnSpc>
              <a:spcBef>
                <a:spcPts val="600"/>
              </a:spcBef>
              <a:spcAft>
                <a:spcPts val="600"/>
              </a:spcAft>
              <a:buClr>
                <a:srgbClr val="5C7F6D"/>
              </a:buClr>
              <a:buFont typeface="Wingdings" panose="05000000000000000000" pitchFamily="2" charset="2"/>
              <a:buChar char="v"/>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5190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How to Conduct an Investigation—General Guidelines for Interviews</a:t>
            </a:r>
          </a:p>
        </p:txBody>
      </p:sp>
      <p:sp>
        <p:nvSpPr>
          <p:cNvPr id="3" name="Content Placeholder 2"/>
          <p:cNvSpPr>
            <a:spLocks noGrp="1"/>
          </p:cNvSpPr>
          <p:nvPr>
            <p:ph idx="1"/>
          </p:nvPr>
        </p:nvSpPr>
        <p:spPr>
          <a:xfrm>
            <a:off x="457200" y="2286000"/>
            <a:ext cx="8229600" cy="3840163"/>
          </a:xfrm>
        </p:spPr>
        <p:txBody>
          <a:bodyPr numCol="2">
            <a:normAutofit fontScale="25000" lnSpcReduction="20000"/>
          </a:bodyPr>
          <a:lstStyle/>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Who was involved in the conduct?</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What did he/she witness first hand?</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When (date and time)?</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Where did the alleged conduct occur?</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How many times did the conduct occur?</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Where there any other witnesses?</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What led up to the incident?</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Were others involved?</a:t>
            </a:r>
          </a:p>
          <a:p>
            <a:pPr marL="400050" lvl="2" indent="0">
              <a:lnSpc>
                <a:spcPct val="160000"/>
              </a:lnSpc>
              <a:spcBef>
                <a:spcPts val="600"/>
              </a:spcBef>
              <a:spcAft>
                <a:spcPts val="600"/>
              </a:spcAft>
              <a:buClr>
                <a:srgbClr val="5C7F6D"/>
              </a:buClr>
              <a:buNone/>
            </a:pPr>
            <a:endParaRPr lang="en-US" sz="4800" dirty="0">
              <a:latin typeface="Arial" panose="020B0604020202020204" pitchFamily="34" charset="0"/>
              <a:cs typeface="Arial" panose="020B0604020202020204" pitchFamily="34" charset="0"/>
            </a:endParaRP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Have witnesses discussed the incident with anyone else or reported the incident to anyone else?  If so, to whom and with what result?</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Is there any physical evidence?</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Is there anything else I should know or be aware of? </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Is there anyone else I should talk to?  Any documents, emails, or other physical information I should see? </a:t>
            </a:r>
          </a:p>
          <a:p>
            <a:pPr marL="857250" lvl="2" indent="-457200">
              <a:lnSpc>
                <a:spcPct val="160000"/>
              </a:lnSpc>
              <a:spcBef>
                <a:spcPts val="600"/>
              </a:spcBef>
              <a:spcAft>
                <a:spcPts val="600"/>
              </a:spcAft>
              <a:buClr>
                <a:srgbClr val="5C7F6D"/>
              </a:buClr>
              <a:buFont typeface="Wingdings" panose="05000000000000000000" pitchFamily="2" charset="2"/>
              <a:buChar char="v"/>
            </a:pPr>
            <a:r>
              <a:rPr lang="en-US" sz="4800" dirty="0">
                <a:latin typeface="Arial" panose="020B0604020202020204" pitchFamily="34" charset="0"/>
                <a:cs typeface="Arial" panose="020B0604020202020204" pitchFamily="34" charset="0"/>
              </a:rPr>
              <a:t>Is there anything you thought I would ask today, but didn’t? </a:t>
            </a:r>
          </a:p>
          <a:p>
            <a:endParaRPr lang="en-US" dirty="0"/>
          </a:p>
        </p:txBody>
      </p:sp>
      <p:sp>
        <p:nvSpPr>
          <p:cNvPr id="4" name="TextBox 3"/>
          <p:cNvSpPr txBox="1"/>
          <p:nvPr/>
        </p:nvSpPr>
        <p:spPr>
          <a:xfrm>
            <a:off x="457200" y="1554975"/>
            <a:ext cx="8229600" cy="742254"/>
          </a:xfrm>
          <a:prstGeom prst="rect">
            <a:avLst/>
          </a:prstGeom>
          <a:noFill/>
        </p:spPr>
        <p:txBody>
          <a:bodyPr wrap="square" rtlCol="0">
            <a:spAutoFit/>
          </a:bodyPr>
          <a:lstStyle/>
          <a:p>
            <a:pPr lvl="1" indent="-457200">
              <a:lnSpc>
                <a:spcPct val="14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Ask the following types of questions and remind the witness that detailed, accurate information is necessary for a thorough investigation.</a:t>
            </a:r>
          </a:p>
        </p:txBody>
      </p:sp>
    </p:spTree>
    <p:extLst>
      <p:ext uri="{BB962C8B-B14F-4D97-AF65-F5344CB8AC3E}">
        <p14:creationId xmlns:p14="http://schemas.microsoft.com/office/powerpoint/2010/main" val="3434972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5C7F6D"/>
                </a:solidFill>
                <a:latin typeface="Arial" panose="020B0604020202020204" pitchFamily="34" charset="0"/>
                <a:cs typeface="Arial" panose="020B0604020202020204" pitchFamily="34" charset="0"/>
              </a:rPr>
              <a:t>How to Conduct an Investigation—General Guidelines for Interviews</a:t>
            </a:r>
            <a:r>
              <a:rPr lang="en-US" dirty="0"/>
              <a:t>	</a:t>
            </a:r>
          </a:p>
        </p:txBody>
      </p:sp>
      <p:sp>
        <p:nvSpPr>
          <p:cNvPr id="3" name="Content Placeholder 2"/>
          <p:cNvSpPr>
            <a:spLocks noGrp="1"/>
          </p:cNvSpPr>
          <p:nvPr>
            <p:ph idx="1"/>
          </p:nvPr>
        </p:nvSpPr>
        <p:spPr/>
        <p:txBody>
          <a:bodyPr numCol="2">
            <a:noAutofit/>
          </a:bodyPr>
          <a:lstStyle/>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Avoid leading questions.</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Avoid asking multiple choice (i.e., either or questions).  Ask what happened. “Can you describe?). Start open ended and then narrow down based on what you know. </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Focus on factual matters; find out if any information from the witness is based on rumor or hearsay.</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If new information is presented, follow it. Ask questions. Go off script. </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At the conclusion of the interview, summarize what the witness told you. (So, what I’m hearing you say…) Ask if your reiteration is accurate.  Depending on situation ask witness to put statement in writing or provide written summary and ask witness to sign as accurate. (e.g., if worried about changing story). </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Inform the witness that the information discussed during the interview must be kept confidential.</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Let the witness know that a second conversation may be required depending on how the investigation unfolds.  Similarly, provide contact information for the witness to use should additional recollections occur after the interview. </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200" dirty="0">
                <a:latin typeface="Arial" panose="020B0604020202020204" pitchFamily="34" charset="0"/>
                <a:cs typeface="Arial" panose="020B0604020202020204" pitchFamily="34" charset="0"/>
              </a:rPr>
              <a:t>Advise the witness that they cannot be retaliated against for participation in an investigation, and that any such retaliation should be reported immediately.</a:t>
            </a:r>
          </a:p>
        </p:txBody>
      </p:sp>
    </p:spTree>
    <p:extLst>
      <p:ext uri="{BB962C8B-B14F-4D97-AF65-F5344CB8AC3E}">
        <p14:creationId xmlns:p14="http://schemas.microsoft.com/office/powerpoint/2010/main" val="3622066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Gathering Relevant Information</a:t>
            </a:r>
          </a:p>
        </p:txBody>
      </p:sp>
      <p:sp>
        <p:nvSpPr>
          <p:cNvPr id="3" name="Content Placeholder 2"/>
          <p:cNvSpPr>
            <a:spLocks noGrp="1"/>
          </p:cNvSpPr>
          <p:nvPr>
            <p:ph idx="1"/>
          </p:nvPr>
        </p:nvSpPr>
        <p:spPr/>
        <p:txBody>
          <a:bodyPr>
            <a:normAutofit fontScale="85000" lnSpcReduction="10000"/>
          </a:bodyPr>
          <a:lstStyle/>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“Relevant evidence” means evidence having any tendency to make the existence of any fact that is of consequence to the determination of the action more probable or less probable than it would be without the evidence. Wis. Stat. 904.01.</a:t>
            </a:r>
          </a:p>
          <a:p>
            <a:pPr marL="0" lvl="1" indent="0" fontAlgn="base">
              <a:lnSpc>
                <a:spcPct val="160000"/>
              </a:lnSpc>
              <a:spcBef>
                <a:spcPts val="600"/>
              </a:spcBef>
              <a:spcAft>
                <a:spcPts val="600"/>
              </a:spcAft>
              <a:buClr>
                <a:srgbClr val="5C7F6D"/>
              </a:buClr>
              <a:buNone/>
            </a:pPr>
            <a:endParaRPr lang="en-US" sz="1900" dirty="0">
              <a:latin typeface="Arial" panose="020B0604020202020204" pitchFamily="34" charset="0"/>
              <a:cs typeface="Arial" panose="020B0604020202020204" pitchFamily="34" charset="0"/>
            </a:endParaRP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Relevant questions are designed to draw out facts.</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endParaRPr lang="en-US" sz="1900" dirty="0">
              <a:latin typeface="Arial" panose="020B0604020202020204" pitchFamily="34" charset="0"/>
              <a:cs typeface="Arial" panose="020B0604020202020204" pitchFamily="34" charset="0"/>
            </a:endParaRP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1900" dirty="0">
                <a:latin typeface="Arial" panose="020B0604020202020204" pitchFamily="34" charset="0"/>
                <a:cs typeface="Arial" panose="020B0604020202020204" pitchFamily="34" charset="0"/>
              </a:rPr>
              <a:t>Questions or evidence related to the complainant’s prior sexual history (“rape shield protections”) are not relevant unless otherwise offered to prove (1) that someone other than the respondent committed the alleged conduct or (2) consent.</a:t>
            </a:r>
          </a:p>
          <a:p>
            <a:endParaRPr lang="en-US" dirty="0"/>
          </a:p>
        </p:txBody>
      </p:sp>
    </p:spTree>
    <p:extLst>
      <p:ext uri="{BB962C8B-B14F-4D97-AF65-F5344CB8AC3E}">
        <p14:creationId xmlns:p14="http://schemas.microsoft.com/office/powerpoint/2010/main" val="2585874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Interviewing the Complainant</a:t>
            </a:r>
          </a:p>
        </p:txBody>
      </p:sp>
      <p:sp>
        <p:nvSpPr>
          <p:cNvPr id="3" name="Content Placeholder 2"/>
          <p:cNvSpPr>
            <a:spLocks noGrp="1"/>
          </p:cNvSpPr>
          <p:nvPr>
            <p:ph idx="1"/>
          </p:nvPr>
        </p:nvSpPr>
        <p:spPr>
          <a:xfrm>
            <a:off x="457200" y="1600200"/>
            <a:ext cx="8229600" cy="4525963"/>
          </a:xfrm>
        </p:spPr>
        <p:txBody>
          <a:bodyPr>
            <a:normAutofit fontScale="32500" lnSpcReduction="20000"/>
          </a:bodyPr>
          <a:lstStyle/>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4300" dirty="0">
                <a:latin typeface="Arial" panose="020B0604020202020204" pitchFamily="34" charset="0"/>
                <a:cs typeface="Arial" panose="020B0604020202020204" pitchFamily="34" charset="0"/>
              </a:rPr>
              <a:t>Obtain a detailed account of all conduct that the reporting party is concerned about.</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4300" dirty="0">
                <a:latin typeface="Arial" panose="020B0604020202020204" pitchFamily="34" charset="0"/>
                <a:cs typeface="Arial" panose="020B0604020202020204" pitchFamily="34" charset="0"/>
              </a:rPr>
              <a:t>Advise the reporting party that you take such concerns seriously (even if you think there is little or no validity to the complaint). </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4300" dirty="0">
                <a:latin typeface="Arial" panose="020B0604020202020204" pitchFamily="34" charset="0"/>
                <a:cs typeface="Arial" panose="020B0604020202020204" pitchFamily="34" charset="0"/>
              </a:rPr>
              <a:t>Advise the reporting party that you cannot guarantee absolute confidentiality, including that the subject of the report has the right to respond to allegations. You may note that you will keep things as confidential as practicable, given your responsibility to investigate and take any necessary action.</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4300" dirty="0">
                <a:latin typeface="Arial" panose="020B0604020202020204" pitchFamily="34" charset="0"/>
                <a:cs typeface="Arial" panose="020B0604020202020204" pitchFamily="34" charset="0"/>
              </a:rPr>
              <a:t>Inform the reporting party that even if s/he does not want you to pursue anything that you may have to investigate the matter, especially in the case of alleged discrimination, harassment or retaliation.</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4300" dirty="0">
                <a:latin typeface="Arial" panose="020B0604020202020204" pitchFamily="34" charset="0"/>
                <a:cs typeface="Arial" panose="020B0604020202020204" pitchFamily="34" charset="0"/>
              </a:rPr>
              <a:t>Let the reporting party know that you will get back in touch with them if/when you need additional information or when the investigation is completed. </a:t>
            </a:r>
          </a:p>
          <a:p>
            <a:endParaRPr lang="en-US" dirty="0"/>
          </a:p>
        </p:txBody>
      </p:sp>
    </p:spTree>
    <p:extLst>
      <p:ext uri="{BB962C8B-B14F-4D97-AF65-F5344CB8AC3E}">
        <p14:creationId xmlns:p14="http://schemas.microsoft.com/office/powerpoint/2010/main" val="3107183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Interviewing the Respondent</a:t>
            </a:r>
          </a:p>
        </p:txBody>
      </p:sp>
      <p:sp>
        <p:nvSpPr>
          <p:cNvPr id="3" name="Content Placeholder 2"/>
          <p:cNvSpPr>
            <a:spLocks noGrp="1"/>
          </p:cNvSpPr>
          <p:nvPr>
            <p:ph idx="1"/>
          </p:nvPr>
        </p:nvSpPr>
        <p:spPr/>
        <p:txBody>
          <a:bodyPr>
            <a:normAutofit fontScale="47500" lnSpcReduction="20000"/>
          </a:bodyPr>
          <a:lstStyle/>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Tell the individual the nature of the alleged complaint/concern/ behavior/allegations.</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Provide the respondent with the opportunity to tell his/her side and respond to all allegations.</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If the respondent claims that the allegations are false, ask why the complainant might lie.</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Observe subject’s reaction/demeanor.</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Be direct and fair.</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Remain objective, seek facts.</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Subject may ask questions that pertain to his/her own situation.</a:t>
            </a:r>
          </a:p>
          <a:p>
            <a:pPr marL="457200" lvl="1" indent="-457200" fontAlgn="base">
              <a:lnSpc>
                <a:spcPct val="160000"/>
              </a:lnSpc>
              <a:spcBef>
                <a:spcPts val="600"/>
              </a:spcBef>
              <a:spcAft>
                <a:spcPts val="600"/>
              </a:spcAft>
              <a:buClr>
                <a:srgbClr val="5C7F6D"/>
              </a:buClr>
              <a:buFont typeface="Wingdings" panose="05000000000000000000" pitchFamily="2" charset="2"/>
              <a:buChar char="v"/>
            </a:pPr>
            <a:r>
              <a:rPr lang="en-US" sz="3200" dirty="0">
                <a:latin typeface="Arial" panose="020B0604020202020204" pitchFamily="34" charset="0"/>
                <a:cs typeface="Arial" panose="020B0604020202020204" pitchFamily="34" charset="0"/>
              </a:rPr>
              <a:t>Tone of meeting should be formal.</a:t>
            </a:r>
          </a:p>
          <a:p>
            <a:endParaRPr lang="en-US" dirty="0"/>
          </a:p>
        </p:txBody>
      </p:sp>
    </p:spTree>
    <p:extLst>
      <p:ext uri="{BB962C8B-B14F-4D97-AF65-F5344CB8AC3E}">
        <p14:creationId xmlns:p14="http://schemas.microsoft.com/office/powerpoint/2010/main" val="167695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C7F6D"/>
                </a:solidFill>
                <a:latin typeface="Arial" panose="020B0604020202020204" pitchFamily="34" charset="0"/>
                <a:cs typeface="Arial" panose="020B0604020202020204" pitchFamily="34" charset="0"/>
              </a:rPr>
              <a:t>Interviewing the Respondent</a:t>
            </a:r>
            <a:endParaRPr lang="en-US" dirty="0"/>
          </a:p>
        </p:txBody>
      </p:sp>
      <p:sp>
        <p:nvSpPr>
          <p:cNvPr id="3" name="Content Placeholder 2"/>
          <p:cNvSpPr>
            <a:spLocks noGrp="1"/>
          </p:cNvSpPr>
          <p:nvPr>
            <p:ph idx="1"/>
          </p:nvPr>
        </p:nvSpPr>
        <p:spPr/>
        <p:txBody>
          <a:bodyPr/>
          <a:lstStyle/>
          <a:p>
            <a:pPr marL="457200" lvl="1"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Do Not</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Sympathize or become an ally. (“You don’t have anything to worry about.” “This is just a formality.”)</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Interrupt during his/her response.</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Become confrontational/argumentative/defensive.</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Focus on feelings rather than fact. It is easy to become distracted by tears or anger.  Allow the person time to compose themselves and then continue with the interview.</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Bargain with the individual.</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Discuss side issues or motives.</a:t>
            </a:r>
          </a:p>
          <a:p>
            <a:pPr marL="857250" lvl="2" indent="-457200" fontAlgn="base">
              <a:lnSpc>
                <a:spcPct val="14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Discuss other individuals. Subject will often want to ask “Why me?”</a:t>
            </a:r>
          </a:p>
          <a:p>
            <a:endParaRPr lang="en-US" dirty="0"/>
          </a:p>
        </p:txBody>
      </p:sp>
    </p:spTree>
    <p:extLst>
      <p:ext uri="{BB962C8B-B14F-4D97-AF65-F5344CB8AC3E}">
        <p14:creationId xmlns:p14="http://schemas.microsoft.com/office/powerpoint/2010/main" val="2077608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Interviewing Third Parties</a:t>
            </a:r>
          </a:p>
        </p:txBody>
      </p:sp>
      <p:sp>
        <p:nvSpPr>
          <p:cNvPr id="3" name="Content Placeholder 2"/>
          <p:cNvSpPr>
            <a:spLocks noGrp="1"/>
          </p:cNvSpPr>
          <p:nvPr>
            <p:ph idx="1"/>
          </p:nvPr>
        </p:nvSpPr>
        <p:spPr/>
        <p:txBody>
          <a:bodyPr>
            <a:normAutofit/>
          </a:bodyPr>
          <a:lstStyle/>
          <a:p>
            <a:pPr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Ask:</a:t>
            </a:r>
          </a:p>
          <a:p>
            <a:pPr lvl="1"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What did you see or hear? When did this occur? Describe the respondent’s behavior toward the complainant and toward others.</a:t>
            </a:r>
          </a:p>
          <a:p>
            <a:pPr lvl="1"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What did the complainant tell you? When did s/he tell you this?</a:t>
            </a:r>
          </a:p>
          <a:p>
            <a:pPr lvl="1"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Do you know of any other relevant information?</a:t>
            </a:r>
          </a:p>
          <a:p>
            <a:pPr lvl="1" indent="-457200" fontAlgn="base">
              <a:lnSpc>
                <a:spcPct val="14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Are there other persons who have relevant information?</a:t>
            </a:r>
          </a:p>
          <a:p>
            <a:endParaRPr lang="en-US" dirty="0"/>
          </a:p>
        </p:txBody>
      </p:sp>
    </p:spTree>
    <p:extLst>
      <p:ext uri="{BB962C8B-B14F-4D97-AF65-F5344CB8AC3E}">
        <p14:creationId xmlns:p14="http://schemas.microsoft.com/office/powerpoint/2010/main" val="2512640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Review Other Documents</a:t>
            </a:r>
          </a:p>
        </p:txBody>
      </p:sp>
      <p:sp>
        <p:nvSpPr>
          <p:cNvPr id="3" name="Content Placeholder 2"/>
          <p:cNvSpPr>
            <a:spLocks noGrp="1"/>
          </p:cNvSpPr>
          <p:nvPr>
            <p:ph idx="1"/>
          </p:nvPr>
        </p:nvSpPr>
        <p:spPr/>
        <p:txBody>
          <a:bodyPr>
            <a:normAutofit fontScale="70000" lnSpcReduction="20000"/>
          </a:bodyPr>
          <a:lstStyle/>
          <a:p>
            <a:pPr indent="-457200" fontAlgn="base">
              <a:lnSpc>
                <a:spcPct val="150000"/>
              </a:lnSpc>
              <a:spcBef>
                <a:spcPts val="600"/>
              </a:spcBef>
              <a:spcAft>
                <a:spcPts val="600"/>
              </a:spcAft>
              <a:buClr>
                <a:srgbClr val="5C7F6D"/>
              </a:buClr>
              <a:buFont typeface="Wingdings" panose="05000000000000000000" pitchFamily="2" charset="2"/>
              <a:buChar char="v"/>
            </a:pPr>
            <a:r>
              <a:rPr lang="en-US" sz="2100" dirty="0">
                <a:latin typeface="Arial" panose="020B0604020202020204" pitchFamily="34" charset="0"/>
                <a:cs typeface="Arial" panose="020B0604020202020204" pitchFamily="34" charset="0"/>
              </a:rPr>
              <a:t>Prior disciplinary action</a:t>
            </a:r>
          </a:p>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1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100" dirty="0">
                <a:latin typeface="Arial" panose="020B0604020202020204" pitchFamily="34" charset="0"/>
                <a:cs typeface="Arial" panose="020B0604020202020204" pitchFamily="34" charset="0"/>
              </a:rPr>
              <a:t>Applicable student records</a:t>
            </a:r>
          </a:p>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1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100" dirty="0">
                <a:latin typeface="Arial" panose="020B0604020202020204" pitchFamily="34" charset="0"/>
                <a:cs typeface="Arial" panose="020B0604020202020204" pitchFamily="34" charset="0"/>
              </a:rPr>
              <a:t>Employee performance evaluations.</a:t>
            </a:r>
          </a:p>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1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100" dirty="0">
                <a:latin typeface="Arial" panose="020B0604020202020204" pitchFamily="34" charset="0"/>
                <a:cs typeface="Arial" panose="020B0604020202020204" pitchFamily="34" charset="0"/>
              </a:rPr>
              <a:t>Any acknowledgment of receipt of rules or handbooks</a:t>
            </a:r>
          </a:p>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1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100" dirty="0">
                <a:latin typeface="Arial" panose="020B0604020202020204" pitchFamily="34" charset="0"/>
                <a:cs typeface="Arial" panose="020B0604020202020204" pitchFamily="34" charset="0"/>
              </a:rPr>
              <a:t>Identify documents that confirm facts (time cards, computer records, attendance records, email records)?</a:t>
            </a:r>
          </a:p>
          <a:p>
            <a:endParaRPr lang="en-US" dirty="0"/>
          </a:p>
        </p:txBody>
      </p:sp>
    </p:spTree>
    <p:extLst>
      <p:ext uri="{BB962C8B-B14F-4D97-AF65-F5344CB8AC3E}">
        <p14:creationId xmlns:p14="http://schemas.microsoft.com/office/powerpoint/2010/main" val="15236454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Drafting an Investigation Report</a:t>
            </a:r>
          </a:p>
        </p:txBody>
      </p:sp>
      <p:sp>
        <p:nvSpPr>
          <p:cNvPr id="3" name="Content Placeholder 2"/>
          <p:cNvSpPr>
            <a:spLocks noGrp="1"/>
          </p:cNvSpPr>
          <p:nvPr>
            <p:ph idx="1"/>
          </p:nvPr>
        </p:nvSpPr>
        <p:spPr/>
        <p:txBody>
          <a:bodyPr numCol="2">
            <a:noAutofit/>
          </a:bodyPr>
          <a:lstStyle/>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Date and description of the complaint/allegations.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 summary of the scope of the investigation and relevant policies/procedures.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Summarize investigation process, including what was said to witnesses in the introductory and concluding remarks.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The report should also include an explanation for any delays, supporting rationales in determining who to interview or not interview, and whether other allegations were revealed and how they were handled.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 summary of the evidence gathered through the interviews and review of documentation and other tangible evidence.</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 summary of findings, explanation of how credibility disputes were resolved, reasoning behind findings and credibility factors, and a final conclusion based on the investigator’s application of the preponderance of evidence standard.</a:t>
            </a:r>
          </a:p>
        </p:txBody>
      </p:sp>
    </p:spTree>
    <p:extLst>
      <p:ext uri="{BB962C8B-B14F-4D97-AF65-F5344CB8AC3E}">
        <p14:creationId xmlns:p14="http://schemas.microsoft.com/office/powerpoint/2010/main" val="417967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Key Definitions </a:t>
            </a:r>
            <a:endParaRPr lang="en-US" sz="4000" dirty="0"/>
          </a:p>
        </p:txBody>
      </p:sp>
      <p:sp>
        <p:nvSpPr>
          <p:cNvPr id="3" name="Content Placeholder 2"/>
          <p:cNvSpPr>
            <a:spLocks noGrp="1"/>
          </p:cNvSpPr>
          <p:nvPr>
            <p:ph idx="1"/>
          </p:nvPr>
        </p:nvSpPr>
        <p:spPr>
          <a:xfrm>
            <a:off x="457200" y="1752600"/>
            <a:ext cx="8229600" cy="4373563"/>
          </a:xfrm>
        </p:spPr>
        <p:txBody>
          <a:bodyPr>
            <a:normAutofit lnSpcReduction="10000"/>
          </a:bodyPr>
          <a:lstStyle/>
          <a:p>
            <a:pPr marL="742950" indent="-571500">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Sexual Harassment</a:t>
            </a:r>
          </a:p>
          <a:p>
            <a:pPr marL="1252538" lvl="1" indent="-508000">
              <a:lnSpc>
                <a:spcPct val="120000"/>
              </a:lnSpc>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“Conduct on the basis of sex that satisfies one or more of the following:</a:t>
            </a:r>
          </a:p>
          <a:p>
            <a:pPr marL="1766888" lvl="2" indent="-5080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 school employee conditioning benefits on participation in unwelcome sexual conduct (i.e. quid pro quo); or</a:t>
            </a:r>
          </a:p>
          <a:p>
            <a:pPr marL="1766888" lvl="2" indent="-5080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Unwelcome conduct that a reasonable person would find so (a) severe, (b) pervasive, and (c) objectively offensive that it effectively denies a person equal access to the school’s education program or activity; or</a:t>
            </a:r>
          </a:p>
          <a:p>
            <a:pPr marL="1766888" lvl="2" indent="-5080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Sexual assault (as defined in the </a:t>
            </a:r>
            <a:r>
              <a:rPr lang="en-US" sz="1600" dirty="0" err="1">
                <a:latin typeface="Arial" panose="020B0604020202020204" pitchFamily="34" charset="0"/>
                <a:cs typeface="Arial" panose="020B0604020202020204" pitchFamily="34" charset="0"/>
              </a:rPr>
              <a:t>Clery</a:t>
            </a:r>
            <a:r>
              <a:rPr lang="en-US" sz="1600" dirty="0">
                <a:latin typeface="Arial" panose="020B0604020202020204" pitchFamily="34" charset="0"/>
                <a:cs typeface="Arial" panose="020B0604020202020204" pitchFamily="34" charset="0"/>
              </a:rPr>
              <a:t> Act as rape, fondling, incest, or statutory rape), dating violence, domestic violence or stalking as defined in the Violence Against Women Act.”</a:t>
            </a:r>
          </a:p>
          <a:p>
            <a:pPr marL="1652588" lvl="2" indent="-508000">
              <a:lnSpc>
                <a:spcPct val="120000"/>
              </a:lnSpc>
              <a:spcBef>
                <a:spcPts val="0"/>
              </a:spcBef>
              <a:spcAft>
                <a:spcPts val="600"/>
              </a:spcAft>
              <a:buClr>
                <a:srgbClr val="5C7F6D"/>
              </a:buClr>
              <a:buFont typeface="Wingdings" panose="05000000000000000000" pitchFamily="2" charset="2"/>
              <a:buChar char="v"/>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146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Confidentiality	</a:t>
            </a:r>
          </a:p>
        </p:txBody>
      </p:sp>
      <p:sp>
        <p:nvSpPr>
          <p:cNvPr id="3" name="Content Placeholder 2"/>
          <p:cNvSpPr>
            <a:spLocks noGrp="1"/>
          </p:cNvSpPr>
          <p:nvPr>
            <p:ph idx="1"/>
          </p:nvPr>
        </p:nvSpPr>
        <p:spPr/>
        <p:txBody>
          <a:bodyPr>
            <a:normAutofit/>
          </a:bodyPr>
          <a:lstStyle/>
          <a:p>
            <a:pPr indent="-457200" fontAlgn="base">
              <a:lnSpc>
                <a:spcPct val="130000"/>
              </a:lnSpc>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The regulations prohibit “gag orders”</a:t>
            </a:r>
          </a:p>
          <a:p>
            <a:pPr marL="742950" lvl="2" indent="-457200" fontAlgn="base">
              <a:lnSpc>
                <a:spcPct val="13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A recipient should not, under the guise of confidentiality concerns, impose prior restraints on students’ and employees’ ability to discuss (i.e., speak or write about) the allegations under investigation, for example with a parent, friend, or other source of emotional support, or with an advocacy organization. </a:t>
            </a:r>
          </a:p>
          <a:p>
            <a:pPr marL="742950" lvl="2" indent="-457200" fontAlgn="base">
              <a:lnSpc>
                <a:spcPct val="13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This provision applies only to discussion of “the allegations under investigation,” which means that where a complainant reports sexual harassment but no formal complaint is filed, the District has discretion to impose non-disclosure or confidentiality requirements on complainants and respondents</a:t>
            </a:r>
          </a:p>
          <a:p>
            <a:pPr indent="-457200" fontAlgn="base">
              <a:lnSpc>
                <a:spcPct val="130000"/>
              </a:lnSpc>
              <a:spcBef>
                <a:spcPts val="600"/>
              </a:spcBef>
              <a:spcAft>
                <a:spcPts val="600"/>
              </a:spcAft>
              <a:buClr>
                <a:srgbClr val="5C7F6D"/>
              </a:buClr>
              <a:buFont typeface="Wingdings" panose="05000000000000000000" pitchFamily="2" charset="2"/>
              <a:buChar char="v"/>
            </a:pP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1342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First Amendment Concerns	</a:t>
            </a:r>
          </a:p>
        </p:txBody>
      </p:sp>
      <p:sp>
        <p:nvSpPr>
          <p:cNvPr id="3" name="Content Placeholder 2"/>
          <p:cNvSpPr>
            <a:spLocks noGrp="1"/>
          </p:cNvSpPr>
          <p:nvPr>
            <p:ph idx="1"/>
          </p:nvPr>
        </p:nvSpPr>
        <p:spPr/>
        <p:txBody>
          <a:bodyPr>
            <a:normAutofit fontScale="92500" lnSpcReduction="20000"/>
          </a:bodyPr>
          <a:lstStyle/>
          <a:p>
            <a:pPr indent="-457200" fontAlgn="base">
              <a:lnSpc>
                <a:spcPct val="15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Protect all parties’ First Amendment rights throughout the investigation.</a:t>
            </a:r>
          </a:p>
          <a:p>
            <a:pPr marL="0" indent="0" fontAlgn="base">
              <a:lnSpc>
                <a:spcPct val="150000"/>
              </a:lnSpc>
              <a:spcBef>
                <a:spcPts val="600"/>
              </a:spcBef>
              <a:spcAft>
                <a:spcPts val="600"/>
              </a:spcAft>
              <a:buClr>
                <a:srgbClr val="5C7F6D"/>
              </a:buClr>
              <a:buNone/>
            </a:pPr>
            <a:endParaRPr lang="en-US" sz="22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If either party’s speech is constitutionally protected, they cannot be disciplined or retaliated against, even if it subjectively offends the other party.</a:t>
            </a:r>
          </a:p>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2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Respondents cannot be found to have violated Title IX based on expressive conduct protected by the First Amendment</a:t>
            </a:r>
          </a:p>
          <a:p>
            <a:endParaRPr lang="en-US" dirty="0"/>
          </a:p>
        </p:txBody>
      </p:sp>
    </p:spTree>
    <p:extLst>
      <p:ext uri="{BB962C8B-B14F-4D97-AF65-F5344CB8AC3E}">
        <p14:creationId xmlns:p14="http://schemas.microsoft.com/office/powerpoint/2010/main" val="1818281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Assessing Credibility</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indent="-457200" fontAlgn="base">
              <a:lnSpc>
                <a:spcPct val="150000"/>
              </a:lnSpc>
              <a:spcBef>
                <a:spcPts val="600"/>
              </a:spcBef>
              <a:spcAft>
                <a:spcPts val="600"/>
              </a:spcAft>
              <a:buClr>
                <a:srgbClr val="5C7F6D"/>
              </a:buClr>
              <a:buFont typeface="Wingdings" panose="05000000000000000000" pitchFamily="2" charset="2"/>
              <a:buChar char="v"/>
            </a:pPr>
            <a:r>
              <a:rPr lang="en-US" sz="5600" dirty="0">
                <a:latin typeface="Arial" panose="020B0604020202020204" pitchFamily="34" charset="0"/>
                <a:cs typeface="Arial" panose="020B0604020202020204" pitchFamily="34" charset="0"/>
              </a:rPr>
              <a:t>Generally, “preponderance of the evidence” is the appropriate standard. Is it more likely than not that the complained of conduct occurred? If a quality investigation has been conducted, a reasonable, fair, and good faith conclusion can be made.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5600" dirty="0">
                <a:latin typeface="Arial" panose="020B0604020202020204" pitchFamily="34" charset="0"/>
                <a:cs typeface="Arial" panose="020B0604020202020204" pitchFamily="34" charset="0"/>
              </a:rPr>
              <a:t>Factors to Consider:</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Corroboration: Reliable documents, physical evidence, statements made by others.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Observations.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Quality of recollection.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Statements: Consistency, reliability, credibility, contradictions.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Bias/Interests/Motives.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Plausibility.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Background, history, pattern.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Character/reputation. </a:t>
            </a:r>
          </a:p>
          <a:p>
            <a:pPr marL="742950" lvl="2" indent="-457200" fontAlgn="base">
              <a:lnSpc>
                <a:spcPct val="150000"/>
              </a:lnSpc>
              <a:spcBef>
                <a:spcPts val="600"/>
              </a:spcBef>
              <a:spcAft>
                <a:spcPts val="600"/>
              </a:spcAft>
              <a:buClr>
                <a:srgbClr val="5C7F6D"/>
              </a:buClr>
              <a:buFont typeface="Wingdings" panose="05000000000000000000" pitchFamily="2" charset="2"/>
              <a:buChar char="v"/>
            </a:pPr>
            <a:r>
              <a:rPr lang="en-US" sz="4400" dirty="0">
                <a:latin typeface="Arial" panose="020B0604020202020204" pitchFamily="34" charset="0"/>
                <a:cs typeface="Arial" panose="020B0604020202020204" pitchFamily="34" charset="0"/>
              </a:rPr>
              <a:t>Demeanor/attitude. </a:t>
            </a:r>
          </a:p>
          <a:p>
            <a:endParaRPr lang="en-US" dirty="0"/>
          </a:p>
        </p:txBody>
      </p:sp>
    </p:spTree>
    <p:extLst>
      <p:ext uri="{BB962C8B-B14F-4D97-AF65-F5344CB8AC3E}">
        <p14:creationId xmlns:p14="http://schemas.microsoft.com/office/powerpoint/2010/main" val="2961624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C7F6D"/>
                </a:solidFill>
                <a:latin typeface="Arial" panose="020B0604020202020204" pitchFamily="34" charset="0"/>
                <a:cs typeface="Arial" panose="020B0604020202020204" pitchFamily="34" charset="0"/>
              </a:rPr>
              <a:t>Making</a:t>
            </a:r>
            <a:r>
              <a:rPr lang="en-US" dirty="0"/>
              <a:t> </a:t>
            </a:r>
            <a:r>
              <a:rPr lang="en-US" b="1" dirty="0">
                <a:solidFill>
                  <a:srgbClr val="5C7F6D"/>
                </a:solidFill>
                <a:latin typeface="Arial" panose="020B0604020202020204" pitchFamily="34" charset="0"/>
                <a:cs typeface="Arial" panose="020B0604020202020204" pitchFamily="34" charset="0"/>
              </a:rPr>
              <a:t>the Determination</a:t>
            </a:r>
          </a:p>
        </p:txBody>
      </p:sp>
      <p:sp>
        <p:nvSpPr>
          <p:cNvPr id="3" name="Content Placeholder 2"/>
          <p:cNvSpPr>
            <a:spLocks noGrp="1"/>
          </p:cNvSpPr>
          <p:nvPr>
            <p:ph idx="1"/>
          </p:nvPr>
        </p:nvSpPr>
        <p:spPr>
          <a:xfrm>
            <a:off x="457200" y="1600200"/>
            <a:ext cx="8229600" cy="5029200"/>
          </a:xfrm>
        </p:spPr>
        <p:txBody>
          <a:bodyPr>
            <a:normAutofit fontScale="47500" lnSpcReduction="20000"/>
          </a:bodyPr>
          <a:lstStyle/>
          <a:p>
            <a:pPr lvl="2" indent="-457200" fontAlgn="base">
              <a:lnSpc>
                <a:spcPct val="150000"/>
              </a:lnSpc>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Evaluate evidence using the “preponderance of the evidence” standard. </a:t>
            </a:r>
          </a:p>
          <a:p>
            <a:pPr lvl="3" indent="-457200" fontAlgn="base">
              <a:lnSpc>
                <a:spcPct val="150000"/>
              </a:lnSpc>
              <a:spcBef>
                <a:spcPts val="600"/>
              </a:spcBef>
              <a:spcAft>
                <a:spcPts val="600"/>
              </a:spcAft>
              <a:buClr>
                <a:srgbClr val="5C7F6D"/>
              </a:buClr>
              <a:buFont typeface="Wingdings" panose="05000000000000000000" pitchFamily="2" charset="2"/>
              <a:buChar char="v"/>
            </a:pPr>
            <a:r>
              <a:rPr lang="en-US" sz="2900" dirty="0">
                <a:latin typeface="Arial" panose="020B0604020202020204" pitchFamily="34" charset="0"/>
                <a:cs typeface="Arial" panose="020B0604020202020204" pitchFamily="34" charset="0"/>
              </a:rPr>
              <a:t>Preponderance of the evidence standard=is it more likely than not (&gt;50% chance) that the respondent is responsible for the conduct in the allegations? If a quality investigation has been conducted, a reasonable, fair, and good faith conclusion can be made.</a:t>
            </a:r>
          </a:p>
          <a:p>
            <a:pPr lvl="2" indent="-457200" fontAlgn="base">
              <a:lnSpc>
                <a:spcPct val="150000"/>
              </a:lnSpc>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Consider relevant evidence.</a:t>
            </a:r>
          </a:p>
          <a:p>
            <a:pPr lvl="3" indent="-457200" fontAlgn="base">
              <a:lnSpc>
                <a:spcPct val="150000"/>
              </a:lnSpc>
              <a:spcBef>
                <a:spcPts val="600"/>
              </a:spcBef>
              <a:spcAft>
                <a:spcPts val="600"/>
              </a:spcAft>
              <a:buClr>
                <a:srgbClr val="5C7F6D"/>
              </a:buClr>
              <a:buFont typeface="Wingdings" panose="05000000000000000000" pitchFamily="2" charset="2"/>
              <a:buChar char="v"/>
            </a:pPr>
            <a:r>
              <a:rPr lang="en-US" sz="2900" dirty="0">
                <a:latin typeface="Arial" panose="020B0604020202020204" pitchFamily="34" charset="0"/>
                <a:cs typeface="Arial" panose="020B0604020202020204" pitchFamily="34" charset="0"/>
              </a:rPr>
              <a:t>“Relevant evidence” means evidence having any tendency to make the existence of any fact that is of consequence to the determination of the action more probable or less probable than it would be without the evidence. Wis. Stat. 904.01.</a:t>
            </a:r>
          </a:p>
          <a:p>
            <a:pPr lvl="3" indent="-457200" fontAlgn="base">
              <a:lnSpc>
                <a:spcPct val="150000"/>
              </a:lnSpc>
              <a:spcBef>
                <a:spcPts val="600"/>
              </a:spcBef>
              <a:spcAft>
                <a:spcPts val="600"/>
              </a:spcAft>
              <a:buClr>
                <a:srgbClr val="5C7F6D"/>
              </a:buClr>
              <a:buFont typeface="Wingdings" panose="05000000000000000000" pitchFamily="2" charset="2"/>
              <a:buChar char="v"/>
            </a:pPr>
            <a:r>
              <a:rPr lang="en-US" sz="2900" dirty="0">
                <a:latin typeface="Arial" panose="020B0604020202020204" pitchFamily="34" charset="0"/>
                <a:cs typeface="Arial" panose="020B0604020202020204" pitchFamily="34" charset="0"/>
              </a:rPr>
              <a:t>Questions or evidence related to the complainant’s prior sexual history (“rape shield protections”) are not relevant unless otherwise offered to prove (1) that someone other than the respondent committed the alleged conduct or (2) consent.</a:t>
            </a:r>
          </a:p>
          <a:p>
            <a:endParaRPr lang="en-US" dirty="0"/>
          </a:p>
        </p:txBody>
      </p:sp>
    </p:spTree>
    <p:extLst>
      <p:ext uri="{BB962C8B-B14F-4D97-AF65-F5344CB8AC3E}">
        <p14:creationId xmlns:p14="http://schemas.microsoft.com/office/powerpoint/2010/main" val="2766649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How to Serve Impartially</a:t>
            </a:r>
          </a:p>
        </p:txBody>
      </p:sp>
      <p:sp>
        <p:nvSpPr>
          <p:cNvPr id="3" name="Content Placeholder 2"/>
          <p:cNvSpPr>
            <a:spLocks noGrp="1"/>
          </p:cNvSpPr>
          <p:nvPr>
            <p:ph idx="1"/>
          </p:nvPr>
        </p:nvSpPr>
        <p:spPr/>
        <p:txBody>
          <a:bodyPr>
            <a:normAutofit/>
          </a:bodyPr>
          <a:lstStyle/>
          <a:p>
            <a:pPr indent="-457200" fontAlgn="base">
              <a:lnSpc>
                <a:spcPct val="15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Avoid prejudgment of the facts at issue.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Avoid conflicts of interest.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Fairly and objectively gather and consider evidence.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Make a decision based on the evidence gathered during the investigation, not preconceptions or predeterminations. </a:t>
            </a:r>
          </a:p>
          <a:p>
            <a:pPr indent="-457200" fontAlgn="base">
              <a:lnSpc>
                <a:spcPct val="150000"/>
              </a:lnSpc>
              <a:spcBef>
                <a:spcPts val="600"/>
              </a:spcBef>
              <a:spcAft>
                <a:spcPts val="600"/>
              </a:spcAft>
              <a:buClr>
                <a:srgbClr val="5C7F6D"/>
              </a:buClr>
              <a:buFont typeface="Wingdings" panose="05000000000000000000" pitchFamily="2" charset="2"/>
              <a:buChar char="v"/>
            </a:pPr>
            <a:r>
              <a:rPr lang="en-US" sz="1800" dirty="0">
                <a:latin typeface="Arial" panose="020B0604020202020204" pitchFamily="34" charset="0"/>
                <a:cs typeface="Arial" panose="020B0604020202020204" pitchFamily="34" charset="0"/>
              </a:rPr>
              <a:t>Treat all witnesses with the same amount of respect, regardless of their position as complainant, respondent, or third party.</a:t>
            </a:r>
          </a:p>
        </p:txBody>
      </p:sp>
    </p:spTree>
    <p:extLst>
      <p:ext uri="{BB962C8B-B14F-4D97-AF65-F5344CB8AC3E}">
        <p14:creationId xmlns:p14="http://schemas.microsoft.com/office/powerpoint/2010/main" val="1198913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133600"/>
            <a:ext cx="5827713" cy="2438400"/>
          </a:xfrm>
        </p:spPr>
        <p:txBody>
          <a:bodyPr>
            <a:normAutofit/>
          </a:bodyPr>
          <a:lstStyle/>
          <a:p>
            <a:r>
              <a:rPr lang="en-US" dirty="0">
                <a:latin typeface="Arial" panose="020B0604020202020204" pitchFamily="34" charset="0"/>
                <a:cs typeface="Arial" panose="020B0604020202020204" pitchFamily="34" charset="0"/>
              </a:rPr>
              <a:t>Title IX and Transgender students</a:t>
            </a:r>
          </a:p>
        </p:txBody>
      </p:sp>
    </p:spTree>
    <p:extLst>
      <p:ext uri="{BB962C8B-B14F-4D97-AF65-F5344CB8AC3E}">
        <p14:creationId xmlns:p14="http://schemas.microsoft.com/office/powerpoint/2010/main" val="18223491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a:solidFill>
                  <a:srgbClr val="5C7F6D"/>
                </a:solidFill>
                <a:latin typeface="Arial" panose="020B0604020202020204" pitchFamily="34" charset="0"/>
                <a:cs typeface="Arial" panose="020B0604020202020204" pitchFamily="34" charset="0"/>
              </a:rPr>
              <a:t>Title IX and Transgender Students: What’s New from the Biden Administration?</a:t>
            </a:r>
          </a:p>
        </p:txBody>
      </p:sp>
      <p:sp>
        <p:nvSpPr>
          <p:cNvPr id="3" name="Content Placeholder 2"/>
          <p:cNvSpPr>
            <a:spLocks noGrp="1"/>
          </p:cNvSpPr>
          <p:nvPr>
            <p:ph idx="1"/>
          </p:nvPr>
        </p:nvSpPr>
        <p:spPr/>
        <p:txBody>
          <a:bodyPr>
            <a:normAutofit fontScale="40000" lnSpcReduction="20000"/>
          </a:bodyPr>
          <a:lstStyle/>
          <a:p>
            <a:pPr>
              <a:buFont typeface="Wingdings" panose="05000000000000000000" pitchFamily="2" charset="2"/>
              <a:buChar char="v"/>
            </a:pPr>
            <a:endParaRPr lang="en-US"/>
          </a:p>
          <a:p>
            <a:pPr>
              <a:lnSpc>
                <a:spcPct val="120000"/>
              </a:lnSpc>
              <a:spcBef>
                <a:spcPts val="600"/>
              </a:spcBef>
              <a:spcAft>
                <a:spcPts val="600"/>
              </a:spcAft>
              <a:buClr>
                <a:srgbClr val="5C7F6D"/>
              </a:buClr>
              <a:buFont typeface="Wingdings" panose="05000000000000000000" pitchFamily="2" charset="2"/>
              <a:buChar char="v"/>
            </a:pPr>
            <a:r>
              <a:rPr lang="en-US" sz="5000">
                <a:latin typeface="Arial" panose="020B0604020202020204" pitchFamily="34" charset="0"/>
                <a:cs typeface="Arial" panose="020B0604020202020204" pitchFamily="34" charset="0"/>
              </a:rPr>
              <a:t>President Biden’s Executive Order on Preventing and Combating Discrimination on the Basis of Gender Identity or Sexual Orientation, January 20, 2021, </a:t>
            </a:r>
            <a:r>
              <a:rPr lang="en-US" sz="5000" u="sng">
                <a:latin typeface="Arial" panose="020B0604020202020204" pitchFamily="34" charset="0"/>
                <a:cs typeface="Arial" panose="020B0604020202020204" pitchFamily="34" charset="0"/>
                <a:hlinkClick r:id="rId2"/>
              </a:rPr>
              <a:t>https://www.whitehouse.gov/briefing-room/presidential-actions/2021/01/20/executive-order-preventing-and-combating-discrimination-on-basis-of-gender-identity-or-sexual-orientation/</a:t>
            </a:r>
            <a:r>
              <a:rPr lang="en-US" sz="5000" b="1">
                <a:latin typeface="Arial" panose="020B0604020202020204" pitchFamily="34" charset="0"/>
                <a:cs typeface="Arial" panose="020B0604020202020204" pitchFamily="34" charset="0"/>
              </a:rPr>
              <a:t> </a:t>
            </a:r>
            <a:endParaRPr lang="en-US" sz="4000" b="1">
              <a:latin typeface="Arial" panose="020B0604020202020204" pitchFamily="34" charset="0"/>
              <a:cs typeface="Arial" panose="020B0604020202020204" pitchFamily="34" charset="0"/>
            </a:endParaRPr>
          </a:p>
          <a:p>
            <a:pPr lvl="1">
              <a:lnSpc>
                <a:spcPct val="120000"/>
              </a:lnSpc>
              <a:spcBef>
                <a:spcPts val="600"/>
              </a:spcBef>
              <a:spcAft>
                <a:spcPts val="600"/>
              </a:spcAft>
              <a:buClr>
                <a:srgbClr val="5C7F6D"/>
              </a:buClr>
              <a:buFont typeface="Wingdings" panose="05000000000000000000" pitchFamily="2" charset="2"/>
              <a:buChar char="v"/>
            </a:pPr>
            <a:r>
              <a:rPr lang="en-US" sz="4000">
                <a:latin typeface="Arial" panose="020B0604020202020204" pitchFamily="34" charset="0"/>
                <a:cs typeface="Arial" panose="020B0604020202020204" pitchFamily="34" charset="0"/>
              </a:rPr>
              <a:t>Extends the U.S. Supreme Court’s analysis in </a:t>
            </a:r>
            <a:r>
              <a:rPr lang="en-US" sz="4000" i="1">
                <a:latin typeface="Arial" panose="020B0604020202020204" pitchFamily="34" charset="0"/>
                <a:cs typeface="Arial" panose="020B0604020202020204" pitchFamily="34" charset="0"/>
              </a:rPr>
              <a:t>Bostock v. Clayton County</a:t>
            </a:r>
            <a:r>
              <a:rPr lang="en-US" sz="4000">
                <a:latin typeface="Arial" panose="020B0604020202020204" pitchFamily="34" charset="0"/>
                <a:cs typeface="Arial" panose="020B0604020202020204" pitchFamily="34" charset="0"/>
              </a:rPr>
              <a:t> to Title IX: “In </a:t>
            </a:r>
            <a:r>
              <a:rPr lang="en-US" sz="4000" i="1">
                <a:latin typeface="Arial" panose="020B0604020202020204" pitchFamily="34" charset="0"/>
                <a:cs typeface="Arial" panose="020B0604020202020204" pitchFamily="34" charset="0"/>
              </a:rPr>
              <a:t>Bostock v. Clayton County</a:t>
            </a:r>
            <a:r>
              <a:rPr lang="en-US" sz="4000">
                <a:latin typeface="Arial" panose="020B0604020202020204" pitchFamily="34" charset="0"/>
                <a:cs typeface="Arial" panose="020B0604020202020204" pitchFamily="34" charset="0"/>
              </a:rPr>
              <a:t>, 590 U.S. ___ (2020), the Supreme Court held that Title VII’s prohibition on discrimination “because of . . . sex” covers discrimination on the basis of gender identity and sexual orientation.  Under </a:t>
            </a:r>
            <a:r>
              <a:rPr lang="en-US" sz="4000" i="1">
                <a:latin typeface="Arial" panose="020B0604020202020204" pitchFamily="34" charset="0"/>
                <a:cs typeface="Arial" panose="020B0604020202020204" pitchFamily="34" charset="0"/>
              </a:rPr>
              <a:t>Bostock</a:t>
            </a:r>
            <a:r>
              <a:rPr lang="en-US" sz="4000">
                <a:latin typeface="Arial" panose="020B0604020202020204" pitchFamily="34" charset="0"/>
                <a:cs typeface="Arial" panose="020B0604020202020204" pitchFamily="34" charset="0"/>
              </a:rPr>
              <a:t>’s reasoning, laws that prohibit sex discrimination — including Title IX… -- prohibit discrimination on the basis of gender identity or sexual orientation, so long as the laws do not contain sufficient indications to the contrary.” </a:t>
            </a:r>
          </a:p>
        </p:txBody>
      </p:sp>
    </p:spTree>
    <p:extLst>
      <p:ext uri="{BB962C8B-B14F-4D97-AF65-F5344CB8AC3E}">
        <p14:creationId xmlns:p14="http://schemas.microsoft.com/office/powerpoint/2010/main" val="1510907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5C7F6D"/>
                </a:solidFill>
                <a:latin typeface="Arial" panose="020B0604020202020204" pitchFamily="34" charset="0"/>
                <a:cs typeface="Arial" panose="020B0604020202020204" pitchFamily="34" charset="0"/>
              </a:rPr>
              <a:t>Title IX and Transgender Students (Cont.)</a:t>
            </a:r>
            <a:endParaRPr lang="en-US" b="1"/>
          </a:p>
        </p:txBody>
      </p:sp>
      <p:sp>
        <p:nvSpPr>
          <p:cNvPr id="3" name="Content Placeholder 2"/>
          <p:cNvSpPr>
            <a:spLocks noGrp="1"/>
          </p:cNvSpPr>
          <p:nvPr>
            <p:ph idx="1"/>
          </p:nvPr>
        </p:nvSpPr>
        <p:spPr>
          <a:xfrm>
            <a:off x="457200" y="2133600"/>
            <a:ext cx="8229600" cy="3992563"/>
          </a:xfrm>
        </p:spPr>
        <p:txBody>
          <a:bodyPr/>
          <a:lstStyle/>
          <a:p>
            <a:pPr marL="857250" lvl="1" indent="-400050">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rPr>
              <a:t>Directs the Education Secretary to review existing actions (orders, regulations, guidance documents, etc.) and consider “whether to revise, suspend, or rescind such agency actions, or promulgate new agency actions, as necessary to fully implement statutes that prohibit sex discrimination and the policy set forth in section 1 of this order.”</a:t>
            </a:r>
            <a:r>
              <a:rPr lang="en-US"/>
              <a:t> </a:t>
            </a:r>
          </a:p>
          <a:p>
            <a:endParaRPr lang="en-US"/>
          </a:p>
        </p:txBody>
      </p:sp>
    </p:spTree>
    <p:extLst>
      <p:ext uri="{BB962C8B-B14F-4D97-AF65-F5344CB8AC3E}">
        <p14:creationId xmlns:p14="http://schemas.microsoft.com/office/powerpoint/2010/main" val="2979166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5C7F6D"/>
                </a:solidFill>
                <a:latin typeface="Arial" panose="020B0604020202020204" pitchFamily="34" charset="0"/>
                <a:cs typeface="Arial" panose="020B0604020202020204" pitchFamily="34" charset="0"/>
              </a:rPr>
              <a:t>Title IX and Transgender Students (Cont.)</a:t>
            </a:r>
            <a:endParaRPr lang="en-US" b="1"/>
          </a:p>
        </p:txBody>
      </p:sp>
      <p:sp>
        <p:nvSpPr>
          <p:cNvPr id="3" name="Content Placeholder 2"/>
          <p:cNvSpPr>
            <a:spLocks noGrp="1"/>
          </p:cNvSpPr>
          <p:nvPr>
            <p:ph idx="1"/>
          </p:nvPr>
        </p:nvSpPr>
        <p:spPr>
          <a:xfrm>
            <a:off x="457200" y="1600200"/>
            <a:ext cx="8458200" cy="4525963"/>
          </a:xfrm>
        </p:spPr>
        <p:txBody>
          <a:bodyPr>
            <a:normAutofit fontScale="85000" lnSpcReduction="10000"/>
          </a:bodyPr>
          <a:lstStyle/>
          <a:p>
            <a:pPr>
              <a:lnSpc>
                <a:spcPct val="110000"/>
              </a:lnSpc>
              <a:spcBef>
                <a:spcPts val="600"/>
              </a:spcBef>
              <a:spcAft>
                <a:spcPts val="600"/>
              </a:spcAft>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rPr>
              <a:t>Memo from Principal Deputy Assistant Attorney General Pamela Karlan, Civil Rights Division Re: Application of </a:t>
            </a:r>
            <a:r>
              <a:rPr lang="en-US" i="1">
                <a:latin typeface="Arial" panose="020B0604020202020204" pitchFamily="34" charset="0"/>
                <a:cs typeface="Arial" panose="020B0604020202020204" pitchFamily="34" charset="0"/>
              </a:rPr>
              <a:t>Bostock </a:t>
            </a:r>
            <a:r>
              <a:rPr lang="en-US">
                <a:latin typeface="Arial" panose="020B0604020202020204" pitchFamily="34" charset="0"/>
                <a:cs typeface="Arial" panose="020B0604020202020204" pitchFamily="34" charset="0"/>
              </a:rPr>
              <a:t>to Title IX (March 26, 2021)</a:t>
            </a:r>
          </a:p>
          <a:p>
            <a:pPr lvl="1">
              <a:lnSpc>
                <a:spcPct val="110000"/>
              </a:lnSpc>
              <a:spcBef>
                <a:spcPts val="600"/>
              </a:spcBef>
              <a:spcAft>
                <a:spcPts val="600"/>
              </a:spcAft>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hlinkClick r:id="rId2"/>
              </a:rPr>
              <a:t>https://www.justice.gov/crt/page/file/1383026/download</a:t>
            </a:r>
            <a:endParaRPr lang="en-US">
              <a:latin typeface="Arial" panose="020B0604020202020204" pitchFamily="34" charset="0"/>
              <a:cs typeface="Arial" panose="020B0604020202020204" pitchFamily="34" charset="0"/>
            </a:endParaRPr>
          </a:p>
          <a:p>
            <a:pPr lvl="1">
              <a:lnSpc>
                <a:spcPct val="110000"/>
              </a:lnSpc>
              <a:spcBef>
                <a:spcPts val="600"/>
              </a:spcBef>
              <a:spcAft>
                <a:spcPts val="600"/>
              </a:spcAft>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rPr>
              <a:t>“After considering the text of Title IX, Supreme Court caselaw, and developing jurisprudence in this area, the Division has determined that the best reading of Title IX’s prohibition on discrimination “on the basis of sex” is that it includes discrimination on the basis of gender identity and sexual orientation.” </a:t>
            </a:r>
          </a:p>
          <a:p>
            <a:pPr marL="457200" lvl="1" indent="0">
              <a:buNone/>
            </a:pPr>
            <a:endParaRPr lang="en-US"/>
          </a:p>
        </p:txBody>
      </p:sp>
    </p:spTree>
    <p:extLst>
      <p:ext uri="{BB962C8B-B14F-4D97-AF65-F5344CB8AC3E}">
        <p14:creationId xmlns:p14="http://schemas.microsoft.com/office/powerpoint/2010/main" val="3159208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5C7F6D"/>
                </a:solidFill>
                <a:latin typeface="Arial" panose="020B0604020202020204" pitchFamily="34" charset="0"/>
                <a:cs typeface="Arial" panose="020B0604020202020204" pitchFamily="34" charset="0"/>
              </a:rPr>
              <a:t>Title IX and Transgender Students (Cont.)</a:t>
            </a:r>
            <a:endParaRPr lang="en-US" b="1"/>
          </a:p>
        </p:txBody>
      </p:sp>
      <p:sp>
        <p:nvSpPr>
          <p:cNvPr id="3" name="Content Placeholder 2"/>
          <p:cNvSpPr>
            <a:spLocks noGrp="1"/>
          </p:cNvSpPr>
          <p:nvPr>
            <p:ph idx="1"/>
          </p:nvPr>
        </p:nvSpPr>
        <p:spPr>
          <a:xfrm>
            <a:off x="457200" y="1752600"/>
            <a:ext cx="8229600" cy="4373563"/>
          </a:xfrm>
        </p:spPr>
        <p:txBody>
          <a:bodyPr>
            <a:normAutofit fontScale="62500" lnSpcReduction="20000"/>
          </a:bodyPr>
          <a:lstStyle/>
          <a:p>
            <a:pPr lvl="1">
              <a:lnSpc>
                <a:spcPct val="120000"/>
              </a:lnSpc>
              <a:spcBef>
                <a:spcPts val="600"/>
              </a:spcBef>
              <a:spcAft>
                <a:spcPts val="600"/>
              </a:spcAft>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rPr>
              <a:t>“Before reaching this conclusion, the Division considered whether Title IX “contain[s] sufficient indications” that would merit a contrary conclusion. The Division carefully considered, among other things, the dissenting opinions in 3 Gloucester and Adams, and the concerns raised in the dissents in Bostock. Like the majority opinions in those cases, however, the Division ultimately found nothing persuasive in the statutory text, legislative history, or caselaw to justify a departure from Bostock’s textual analysis and the Supreme Court’s longstanding directive to interpret Title IX’s text broadly.” </a:t>
            </a:r>
          </a:p>
          <a:p>
            <a:pPr lvl="1">
              <a:lnSpc>
                <a:spcPct val="120000"/>
              </a:lnSpc>
              <a:spcBef>
                <a:spcPts val="600"/>
              </a:spcBef>
              <a:spcAft>
                <a:spcPts val="600"/>
              </a:spcAft>
              <a:buClr>
                <a:srgbClr val="5C7F6D"/>
              </a:buClr>
              <a:buFont typeface="Wingdings" panose="05000000000000000000" pitchFamily="2" charset="2"/>
              <a:buChar char="v"/>
            </a:pPr>
            <a:r>
              <a:rPr lang="en-US">
                <a:latin typeface="Arial" panose="020B0604020202020204" pitchFamily="34" charset="0"/>
                <a:cs typeface="Arial" panose="020B0604020202020204" pitchFamily="34" charset="0"/>
              </a:rPr>
              <a:t>“Whether allegations of sex discrimination, including allegations of sexual orientation or gender identity discrimination, constitute a violation of Title IX in any given case will necessarily turn on the specific facts, and therefore this statement does not prescribe any particular outcome with regard to enforcement.” </a:t>
            </a:r>
          </a:p>
          <a:p>
            <a:endParaRPr lang="en-US"/>
          </a:p>
        </p:txBody>
      </p:sp>
    </p:spTree>
    <p:extLst>
      <p:ext uri="{BB962C8B-B14F-4D97-AF65-F5344CB8AC3E}">
        <p14:creationId xmlns:p14="http://schemas.microsoft.com/office/powerpoint/2010/main" val="256007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Key Definitions</a:t>
            </a:r>
            <a:endParaRPr lang="en-US" sz="4000" dirty="0"/>
          </a:p>
        </p:txBody>
      </p:sp>
      <p:sp>
        <p:nvSpPr>
          <p:cNvPr id="3" name="Content Placeholder 2"/>
          <p:cNvSpPr>
            <a:spLocks noGrp="1"/>
          </p:cNvSpPr>
          <p:nvPr>
            <p:ph idx="1"/>
          </p:nvPr>
        </p:nvSpPr>
        <p:spPr>
          <a:xfrm>
            <a:off x="457200" y="1828800"/>
            <a:ext cx="8229600" cy="4495800"/>
          </a:xfrm>
        </p:spPr>
        <p:txBody>
          <a:bodyPr>
            <a:normAutofit/>
          </a:bodyPr>
          <a:lstStyle/>
          <a:p>
            <a:pPr marL="852488" indent="-508000">
              <a:spcBef>
                <a:spcPts val="600"/>
              </a:spcBef>
              <a:spcAft>
                <a:spcPts val="600"/>
              </a:spcAft>
              <a:buClr>
                <a:srgbClr val="5C7F6D"/>
              </a:buClr>
              <a:buFont typeface="Wingdings" panose="05000000000000000000" pitchFamily="2" charset="2"/>
              <a:buChar char="v"/>
            </a:pPr>
            <a:r>
              <a:rPr lang="en-US" sz="2600" dirty="0">
                <a:latin typeface="Arial" panose="020B0604020202020204" pitchFamily="34" charset="0"/>
                <a:cs typeface="Arial" panose="020B0604020202020204" pitchFamily="34" charset="0"/>
              </a:rPr>
              <a:t>Actual Knowledge</a:t>
            </a:r>
          </a:p>
          <a:p>
            <a:pPr marL="1371600" lvl="1" indent="-508000">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“Notice of sexual harassment or allegations of sexual harassment to a school district’s Title IX Coordinator, or any employee of an elementary or secondary school.”</a:t>
            </a:r>
          </a:p>
          <a:p>
            <a:pPr marL="1371600" lvl="1" indent="-508000">
              <a:spcBef>
                <a:spcPts val="600"/>
              </a:spcBef>
              <a:spcAft>
                <a:spcPts val="600"/>
              </a:spcAft>
              <a:buClr>
                <a:srgbClr val="5C7F6D"/>
              </a:buClr>
              <a:buFont typeface="Wingdings" panose="05000000000000000000" pitchFamily="2" charset="2"/>
              <a:buChar char="v"/>
            </a:pPr>
            <a:r>
              <a:rPr lang="en-US" sz="2200" dirty="0">
                <a:latin typeface="Arial" panose="020B0604020202020204" pitchFamily="34" charset="0"/>
                <a:cs typeface="Arial" panose="020B0604020202020204" pitchFamily="34" charset="0"/>
              </a:rPr>
              <a:t>Actual knowledge exists if an employee witnesses the alleged conduct, hears about it from the alleged victim or third-party, or received a written or verbal complaint.</a:t>
            </a:r>
          </a:p>
        </p:txBody>
      </p:sp>
    </p:spTree>
    <p:extLst>
      <p:ext uri="{BB962C8B-B14F-4D97-AF65-F5344CB8AC3E}">
        <p14:creationId xmlns:p14="http://schemas.microsoft.com/office/powerpoint/2010/main" val="10918080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Department of Education </a:t>
            </a:r>
            <a:br>
              <a:rPr lang="en-US" b="1" dirty="0">
                <a:solidFill>
                  <a:srgbClr val="5C7F6D"/>
                </a:solidFill>
                <a:latin typeface="Arial" panose="020B0604020202020204" pitchFamily="34" charset="0"/>
                <a:cs typeface="Arial" panose="020B0604020202020204" pitchFamily="34" charset="0"/>
              </a:rPr>
            </a:br>
            <a:r>
              <a:rPr lang="en-US" b="1" dirty="0">
                <a:solidFill>
                  <a:srgbClr val="5C7F6D"/>
                </a:solidFill>
                <a:latin typeface="Arial" panose="020B0604020202020204" pitchFamily="34" charset="0"/>
                <a:cs typeface="Arial" panose="020B0604020202020204" pitchFamily="34" charset="0"/>
              </a:rPr>
              <a:t>Notice of Interpretation</a:t>
            </a:r>
            <a:endParaRPr lang="en-US" dirty="0"/>
          </a:p>
        </p:txBody>
      </p:sp>
      <p:sp>
        <p:nvSpPr>
          <p:cNvPr id="5" name="Content Placeholder 2"/>
          <p:cNvSpPr>
            <a:spLocks noGrp="1"/>
          </p:cNvSpPr>
          <p:nvPr>
            <p:ph idx="1"/>
          </p:nvPr>
        </p:nvSpPr>
        <p:spPr>
          <a:xfrm>
            <a:off x="-762000" y="1676400"/>
            <a:ext cx="9525000" cy="4602163"/>
          </a:xfrm>
        </p:spPr>
        <p:txBody>
          <a:bodyPr>
            <a:noAutofit/>
          </a:bodyPr>
          <a:lstStyle/>
          <a:p>
            <a:pPr marL="1487488" lvl="2"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Department makes clear that Title IX’s prohibition on discrimination ‘on the basis of sex’ encompasses discrimination on the basis of sexual orientation and gender identity.</a:t>
            </a:r>
          </a:p>
          <a:p>
            <a:pPr marL="1487488" lvl="2"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Comes after decision in </a:t>
            </a:r>
            <a:r>
              <a:rPr lang="en-US" i="1" dirty="0">
                <a:latin typeface="Arial" panose="020B0604020202020204" pitchFamily="34" charset="0"/>
                <a:cs typeface="Arial" panose="020B0604020202020204" pitchFamily="34" charset="0"/>
              </a:rPr>
              <a:t>Bostock v. Clayton </a:t>
            </a:r>
            <a:endParaRPr lang="en-US" dirty="0">
              <a:latin typeface="Arial" panose="020B0604020202020204" pitchFamily="34" charset="0"/>
              <a:cs typeface="Arial" panose="020B0604020202020204" pitchFamily="34" charset="0"/>
            </a:endParaRP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in </a:t>
            </a:r>
            <a:r>
              <a:rPr lang="en-US" i="1" dirty="0">
                <a:latin typeface="Arial" panose="020B0604020202020204" pitchFamily="34" charset="0"/>
                <a:cs typeface="Arial" panose="020B0604020202020204" pitchFamily="34" charset="0"/>
              </a:rPr>
              <a:t>Bostock</a:t>
            </a:r>
            <a:r>
              <a:rPr lang="en-US" dirty="0">
                <a:latin typeface="Arial" panose="020B0604020202020204" pitchFamily="34" charset="0"/>
                <a:cs typeface="Arial" panose="020B0604020202020204" pitchFamily="34" charset="0"/>
              </a:rPr>
              <a:t>: Title VII prohibiting sex discrimination in employment, covers discrimination based on sexual orientation and gender identity.</a:t>
            </a:r>
          </a:p>
          <a:p>
            <a:pPr marL="1144588" lvl="2" indent="0">
              <a:spcBef>
                <a:spcPts val="600"/>
              </a:spcBef>
              <a:spcAft>
                <a:spcPts val="600"/>
              </a:spcAft>
              <a:buClr>
                <a:srgbClr val="5C7F6D"/>
              </a:buCl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0934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Case Law</a:t>
            </a:r>
            <a:endParaRPr lang="en-US" dirty="0"/>
          </a:p>
        </p:txBody>
      </p:sp>
      <p:sp>
        <p:nvSpPr>
          <p:cNvPr id="6" name="Content Placeholder 2"/>
          <p:cNvSpPr>
            <a:spLocks noGrp="1"/>
          </p:cNvSpPr>
          <p:nvPr>
            <p:ph idx="1"/>
          </p:nvPr>
        </p:nvSpPr>
        <p:spPr>
          <a:xfrm>
            <a:off x="-838200" y="1600200"/>
            <a:ext cx="9525000" cy="4602163"/>
          </a:xfrm>
        </p:spPr>
        <p:txBody>
          <a:bodyPr>
            <a:noAutofit/>
          </a:bodyPr>
          <a:lstStyle/>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Whitaker v. Kenosha Unified School District </a:t>
            </a:r>
            <a:endParaRPr lang="en-US" sz="2000" dirty="0">
              <a:latin typeface="Arial" panose="020B0604020202020204" pitchFamily="34" charset="0"/>
              <a:cs typeface="Arial" panose="020B0604020202020204" pitchFamily="34" charset="0"/>
            </a:endParaRP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A policy requiring an individual to use a bathroom that does not conform with his or her gender identity punishes that individual for his or her gender non-conformance, which in turn violates Title IX. Court focuses on sex stereotyping line of cases.</a:t>
            </a: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The district’s justification for its bathroom policy was not “exceedingly persuasive.”</a:t>
            </a:r>
          </a:p>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John and Jane Doe 1, et al. v. Madison Metropolitan School District </a:t>
            </a: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Court granted an injunction against the district to enjoin it from enforcing a policy requiring district staff to conceal information or to answer untruthfully in response to any question that parents ask about their child.</a:t>
            </a:r>
          </a:p>
          <a:p>
            <a:pPr marL="1144588" lvl="2" indent="0">
              <a:spcBef>
                <a:spcPts val="600"/>
              </a:spcBef>
              <a:spcAft>
                <a:spcPts val="600"/>
              </a:spcAft>
              <a:buClr>
                <a:srgbClr val="5C7F6D"/>
              </a:buCl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278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Case Law</a:t>
            </a:r>
            <a:endParaRPr lang="en-US" dirty="0"/>
          </a:p>
        </p:txBody>
      </p:sp>
      <p:sp>
        <p:nvSpPr>
          <p:cNvPr id="6" name="Content Placeholder 2"/>
          <p:cNvSpPr>
            <a:spLocks noGrp="1"/>
          </p:cNvSpPr>
          <p:nvPr>
            <p:ph idx="1"/>
          </p:nvPr>
        </p:nvSpPr>
        <p:spPr>
          <a:xfrm>
            <a:off x="-838200" y="1600200"/>
            <a:ext cx="9525000" cy="4602163"/>
          </a:xfrm>
        </p:spPr>
        <p:txBody>
          <a:bodyPr>
            <a:noAutofit/>
          </a:bodyPr>
          <a:lstStyle/>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Kluge v. Brownsburg Community School Corporation</a:t>
            </a:r>
            <a:endParaRPr lang="en-US" sz="2000" dirty="0">
              <a:latin typeface="Arial" panose="020B0604020202020204" pitchFamily="34" charset="0"/>
              <a:cs typeface="Arial" panose="020B0604020202020204" pitchFamily="34" charset="0"/>
            </a:endParaRP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Kluge’s religious opposition to transgenderism was directly at odds with the district’s policy of respect for transgender students.</a:t>
            </a: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The district had granted Kluge an accommodation to call student’s by their last name. The accommodation was withdrawn after numerous complaints.</a:t>
            </a:r>
          </a:p>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Bostock v. Clayton County </a:t>
            </a:r>
            <a:endParaRPr lang="en-US" sz="2000" dirty="0">
              <a:latin typeface="Arial" panose="020B0604020202020204" pitchFamily="34" charset="0"/>
              <a:cs typeface="Arial" panose="020B0604020202020204" pitchFamily="34" charset="0"/>
            </a:endParaRP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Homosexuality and transgender status are inextricably bound up with sex and discrimination against a person for being homosexual or transgender is discrimination ‘on the basis of sex’ under Title VII.</a:t>
            </a:r>
          </a:p>
          <a:p>
            <a:pPr marL="1601788" lvl="3" indent="0">
              <a:spcBef>
                <a:spcPts val="600"/>
              </a:spcBef>
              <a:spcAft>
                <a:spcPts val="600"/>
              </a:spcAft>
              <a:buClr>
                <a:srgbClr val="5C7F6D"/>
              </a:buCl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8225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b="1" dirty="0">
                <a:solidFill>
                  <a:srgbClr val="5C7F6D"/>
                </a:solidFill>
                <a:latin typeface="Arial" panose="020B0604020202020204" pitchFamily="34" charset="0"/>
                <a:cs typeface="Arial" panose="020B0604020202020204" pitchFamily="34" charset="0"/>
              </a:rPr>
              <a:t>Case Law</a:t>
            </a:r>
            <a:endParaRPr lang="en-US" dirty="0"/>
          </a:p>
        </p:txBody>
      </p:sp>
      <p:sp>
        <p:nvSpPr>
          <p:cNvPr id="6" name="Content Placeholder 2"/>
          <p:cNvSpPr>
            <a:spLocks noGrp="1"/>
          </p:cNvSpPr>
          <p:nvPr>
            <p:ph idx="1"/>
          </p:nvPr>
        </p:nvSpPr>
        <p:spPr>
          <a:xfrm>
            <a:off x="-838200" y="1600200"/>
            <a:ext cx="9525000" cy="4602163"/>
          </a:xfrm>
        </p:spPr>
        <p:txBody>
          <a:bodyPr>
            <a:noAutofit/>
          </a:bodyPr>
          <a:lstStyle/>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G.G. v. Gloucester County School Board</a:t>
            </a: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The district’s bathroom policy excluding the student from using the boys restroom discriminated against him ‘on the basis of sex.’</a:t>
            </a:r>
          </a:p>
          <a:p>
            <a:pPr marL="1487488" lvl="2" indent="-342900">
              <a:spcBef>
                <a:spcPts val="600"/>
              </a:spcBef>
              <a:spcAft>
                <a:spcPts val="600"/>
              </a:spcAft>
              <a:buClr>
                <a:srgbClr val="5C7F6D"/>
              </a:buClr>
              <a:buFont typeface="Wingdings" panose="05000000000000000000" pitchFamily="2" charset="2"/>
              <a:buChar char="v"/>
            </a:pPr>
            <a:r>
              <a:rPr lang="en-US" sz="2000" i="1" dirty="0">
                <a:latin typeface="Arial" panose="020B0604020202020204" pitchFamily="34" charset="0"/>
                <a:cs typeface="Arial" panose="020B0604020202020204" pitchFamily="34" charset="0"/>
              </a:rPr>
              <a:t>Adams by and through Kasper v. School Board of St. Johns County</a:t>
            </a:r>
          </a:p>
          <a:p>
            <a:pPr marL="1944688" lvl="3" indent="-342900">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Holding: Excluding Adams from the boys’ bathroom amounts to sex discrimination. Title IX prohibits discrimination against a person because he is transgender, because this constitutes discrimination based on sex.</a:t>
            </a:r>
          </a:p>
          <a:p>
            <a:pPr marL="1601788" lvl="3" indent="0">
              <a:spcBef>
                <a:spcPts val="600"/>
              </a:spcBef>
              <a:spcAft>
                <a:spcPts val="600"/>
              </a:spcAft>
              <a:buClr>
                <a:srgbClr val="5C7F6D"/>
              </a:buCl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0693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133600"/>
            <a:ext cx="5827713" cy="2438400"/>
          </a:xfrm>
        </p:spPr>
        <p:txBody>
          <a:bodyPr>
            <a:normAutofit/>
          </a:bodyPr>
          <a:lstStyle/>
          <a:p>
            <a:r>
              <a:rPr lang="en-US" dirty="0">
                <a:latin typeface="Arial" panose="020B0604020202020204" pitchFamily="34" charset="0"/>
                <a:cs typeface="Arial" panose="020B0604020202020204" pitchFamily="34" charset="0"/>
              </a:rPr>
              <a:t>PROPOSED CHANGES TO TITLE ix</a:t>
            </a:r>
          </a:p>
        </p:txBody>
      </p:sp>
    </p:spTree>
    <p:extLst>
      <p:ext uri="{BB962C8B-B14F-4D97-AF65-F5344CB8AC3E}">
        <p14:creationId xmlns:p14="http://schemas.microsoft.com/office/powerpoint/2010/main" val="3395165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Proposed Changes to Title IX</a:t>
            </a:r>
          </a:p>
        </p:txBody>
      </p:sp>
      <p:sp>
        <p:nvSpPr>
          <p:cNvPr id="6" name="Content Placeholder 2">
            <a:extLst>
              <a:ext uri="{FF2B5EF4-FFF2-40B4-BE49-F238E27FC236}">
                <a16:creationId xmlns:a16="http://schemas.microsoft.com/office/drawing/2014/main" id="{936E2155-FC9A-FA28-6719-2A46DC1DAFFC}"/>
              </a:ext>
            </a:extLst>
          </p:cNvPr>
          <p:cNvSpPr>
            <a:spLocks noGrp="1"/>
          </p:cNvSpPr>
          <p:nvPr>
            <p:ph idx="1"/>
          </p:nvPr>
        </p:nvSpPr>
        <p:spPr>
          <a:xfrm>
            <a:off x="457200" y="1600200"/>
            <a:ext cx="8229600" cy="4525963"/>
          </a:xfrm>
        </p:spPr>
        <p:txBody>
          <a:bodyPr>
            <a:normAutofit lnSpcReduction="10000"/>
          </a:bodyPr>
          <a:lstStyle/>
          <a:p>
            <a:pPr marL="739775" indent="-571500">
              <a:lnSpc>
                <a:spcPct val="120000"/>
              </a:lnSpc>
              <a:spcBef>
                <a:spcPts val="600"/>
              </a:spcBef>
              <a:spcAft>
                <a:spcPts val="600"/>
              </a:spcAft>
              <a:buClr>
                <a:srgbClr val="5C7F6D"/>
              </a:buClr>
              <a:buFont typeface="Wingdings" panose="05000000000000000000" pitchFamily="2" charset="2"/>
              <a:buChar char="v"/>
            </a:pPr>
            <a:r>
              <a:rPr lang="en-US" sz="2800" dirty="0">
                <a:latin typeface="Arial" panose="020B0604020202020204" pitchFamily="34" charset="0"/>
                <a:cs typeface="Arial" panose="020B0604020202020204" pitchFamily="34" charset="0"/>
              </a:rPr>
              <a:t>June 23, 2022: Department of Education issued a Notice of Proposed Rule Making.</a:t>
            </a:r>
          </a:p>
          <a:p>
            <a:pPr marL="168275" indent="0">
              <a:lnSpc>
                <a:spcPct val="120000"/>
              </a:lnSpc>
              <a:spcBef>
                <a:spcPts val="600"/>
              </a:spcBef>
              <a:spcAft>
                <a:spcPts val="600"/>
              </a:spcAft>
              <a:buClr>
                <a:srgbClr val="5C7F6D"/>
              </a:buClr>
              <a:buNone/>
            </a:pPr>
            <a:endParaRPr lang="en-US" sz="2800" dirty="0">
              <a:latin typeface="Arial" panose="020B0604020202020204" pitchFamily="34" charset="0"/>
              <a:cs typeface="Arial" panose="020B0604020202020204" pitchFamily="34" charset="0"/>
            </a:endParaRPr>
          </a:p>
          <a:p>
            <a:pPr marL="739775" indent="-571500">
              <a:lnSpc>
                <a:spcPct val="120000"/>
              </a:lnSpc>
              <a:spcBef>
                <a:spcPts val="600"/>
              </a:spcBef>
              <a:spcAft>
                <a:spcPts val="600"/>
              </a:spcAft>
              <a:buClr>
                <a:srgbClr val="5C7F6D"/>
              </a:buClr>
              <a:buFont typeface="Wingdings" panose="05000000000000000000" pitchFamily="2" charset="2"/>
              <a:buChar char="v"/>
            </a:pPr>
            <a:r>
              <a:rPr lang="en-US" sz="2800" dirty="0">
                <a:latin typeface="Arial" panose="020B0604020202020204" pitchFamily="34" charset="0"/>
                <a:cs typeface="Arial" panose="020B0604020202020204" pitchFamily="34" charset="0"/>
              </a:rPr>
              <a:t>Public Comment Period ended September 12, 2022.</a:t>
            </a:r>
          </a:p>
          <a:p>
            <a:pPr marL="168275" indent="0">
              <a:lnSpc>
                <a:spcPct val="120000"/>
              </a:lnSpc>
              <a:spcBef>
                <a:spcPts val="600"/>
              </a:spcBef>
              <a:spcAft>
                <a:spcPts val="600"/>
              </a:spcAft>
              <a:buClr>
                <a:srgbClr val="5C7F6D"/>
              </a:buClr>
              <a:buNone/>
            </a:pPr>
            <a:endParaRPr lang="en-US" sz="2800" dirty="0">
              <a:latin typeface="Arial" panose="020B0604020202020204" pitchFamily="34" charset="0"/>
              <a:cs typeface="Arial" panose="020B0604020202020204" pitchFamily="34" charset="0"/>
            </a:endParaRPr>
          </a:p>
          <a:p>
            <a:pPr marL="739775" indent="-571500">
              <a:lnSpc>
                <a:spcPct val="120000"/>
              </a:lnSpc>
              <a:spcBef>
                <a:spcPts val="600"/>
              </a:spcBef>
              <a:spcAft>
                <a:spcPts val="600"/>
              </a:spcAft>
              <a:buClr>
                <a:srgbClr val="5C7F6D"/>
              </a:buClr>
              <a:buFont typeface="Wingdings" panose="05000000000000000000" pitchFamily="2" charset="2"/>
              <a:buChar char="v"/>
            </a:pPr>
            <a:r>
              <a:rPr lang="en-US" sz="2800" dirty="0">
                <a:latin typeface="Arial" panose="020B0604020202020204" pitchFamily="34" charset="0"/>
                <a:cs typeface="Arial" panose="020B0604020202020204" pitchFamily="34" charset="0"/>
              </a:rPr>
              <a:t>Current regulations still in effect until new effective date.</a:t>
            </a:r>
          </a:p>
        </p:txBody>
      </p:sp>
    </p:spTree>
    <p:extLst>
      <p:ext uri="{BB962C8B-B14F-4D97-AF65-F5344CB8AC3E}">
        <p14:creationId xmlns:p14="http://schemas.microsoft.com/office/powerpoint/2010/main" val="937331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Proposed Changes to Title IX</a:t>
            </a:r>
          </a:p>
        </p:txBody>
      </p:sp>
      <p:sp>
        <p:nvSpPr>
          <p:cNvPr id="3" name="Content Placeholder 2"/>
          <p:cNvSpPr>
            <a:spLocks noGrp="1"/>
          </p:cNvSpPr>
          <p:nvPr>
            <p:ph idx="1"/>
          </p:nvPr>
        </p:nvSpPr>
        <p:spPr>
          <a:xfrm>
            <a:off x="571500" y="1524000"/>
            <a:ext cx="8115300" cy="4648200"/>
          </a:xfrm>
        </p:spPr>
        <p:txBody>
          <a:bodyPr>
            <a:normAutofit fontScale="55000" lnSpcReduction="20000"/>
          </a:bodyPr>
          <a:lstStyle/>
          <a:p>
            <a:pPr indent="-457200" fontAlgn="base">
              <a:lnSpc>
                <a:spcPct val="150000"/>
              </a:lnSpc>
              <a:spcBef>
                <a:spcPts val="600"/>
              </a:spcBef>
              <a:spcAft>
                <a:spcPts val="600"/>
              </a:spcAft>
              <a:buClr>
                <a:srgbClr val="5C7F6D"/>
              </a:buClr>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a:p>
            <a:pPr indent="-457200" fontAlgn="base">
              <a:lnSpc>
                <a:spcPct val="150000"/>
              </a:lnSpc>
              <a:spcBef>
                <a:spcPts val="600"/>
              </a:spcBef>
              <a:spcAft>
                <a:spcPts val="600"/>
              </a:spcAft>
              <a:buClr>
                <a:srgbClr val="5C7F6D"/>
              </a:buClr>
              <a:buFont typeface="Wingdings" panose="05000000000000000000" pitchFamily="2" charset="2"/>
              <a:buChar char="v"/>
            </a:pPr>
            <a:r>
              <a:rPr lang="en-US" sz="4200" dirty="0">
                <a:latin typeface="Arial" panose="020B0604020202020204" pitchFamily="34" charset="0"/>
                <a:cs typeface="Arial" panose="020B0604020202020204" pitchFamily="34" charset="0"/>
              </a:rPr>
              <a:t>Key changes</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Forms of Sex Discrimination</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Definition of Sex-Based Harassment</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Off Campus Conduct</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Response Obligations</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Grievance and Investigation Procedures</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Dismissal</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Pregnancy Discrimination</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LGBTQ Students</a:t>
            </a:r>
          </a:p>
          <a:p>
            <a:pPr lvl="1" indent="-457200" fontAlgn="base">
              <a:spcBef>
                <a:spcPts val="600"/>
              </a:spcBef>
              <a:spcAft>
                <a:spcPts val="600"/>
              </a:spcAft>
              <a:buClr>
                <a:srgbClr val="5C7F6D"/>
              </a:buClr>
              <a:buFont typeface="Wingdings" panose="05000000000000000000" pitchFamily="2" charset="2"/>
              <a:buChar char="v"/>
            </a:pPr>
            <a:r>
              <a:rPr lang="en-US" sz="3400" dirty="0">
                <a:latin typeface="Arial" panose="020B0604020202020204" pitchFamily="34" charset="0"/>
                <a:cs typeface="Arial" panose="020B0604020202020204" pitchFamily="34" charset="0"/>
              </a:rPr>
              <a:t>Athletics</a:t>
            </a:r>
          </a:p>
        </p:txBody>
      </p:sp>
    </p:spTree>
    <p:extLst>
      <p:ext uri="{BB962C8B-B14F-4D97-AF65-F5344CB8AC3E}">
        <p14:creationId xmlns:p14="http://schemas.microsoft.com/office/powerpoint/2010/main" val="374937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5C7F6D"/>
                </a:solidFill>
                <a:latin typeface="Arial" panose="020B0604020202020204" pitchFamily="34" charset="0"/>
                <a:cs typeface="Arial" panose="020B0604020202020204" pitchFamily="34" charset="0"/>
              </a:rPr>
              <a:t>Key Definitions</a:t>
            </a:r>
            <a:endParaRPr lang="en-US" sz="4000" dirty="0"/>
          </a:p>
        </p:txBody>
      </p:sp>
      <p:sp>
        <p:nvSpPr>
          <p:cNvPr id="3" name="Content Placeholder 2"/>
          <p:cNvSpPr>
            <a:spLocks noGrp="1"/>
          </p:cNvSpPr>
          <p:nvPr>
            <p:ph idx="1"/>
          </p:nvPr>
        </p:nvSpPr>
        <p:spPr>
          <a:xfrm>
            <a:off x="457200" y="1981200"/>
            <a:ext cx="8229600" cy="4144963"/>
          </a:xfrm>
        </p:spPr>
        <p:txBody>
          <a:bodyPr>
            <a:normAutofit/>
          </a:bodyPr>
          <a:lstStyle/>
          <a:p>
            <a:pPr marL="742950" lvl="0" indent="-571500">
              <a:spcBef>
                <a:spcPts val="600"/>
              </a:spcBef>
              <a:spcAft>
                <a:spcPts val="600"/>
              </a:spcAft>
              <a:buClr>
                <a:srgbClr val="5C7F6D"/>
              </a:buClr>
              <a:buFont typeface="Wingdings" panose="05000000000000000000" pitchFamily="2" charset="2"/>
              <a:buChar char="v"/>
            </a:pPr>
            <a:r>
              <a:rPr lang="en-US" sz="2800" dirty="0">
                <a:solidFill>
                  <a:prstClr val="black"/>
                </a:solidFill>
                <a:latin typeface="Arial" panose="020B0604020202020204" pitchFamily="34" charset="0"/>
                <a:cs typeface="Arial" panose="020B0604020202020204" pitchFamily="34" charset="0"/>
              </a:rPr>
              <a:t>Educational Program or Activity</a:t>
            </a:r>
          </a:p>
          <a:p>
            <a:pPr marL="1309688" lvl="1" indent="-571500">
              <a:spcBef>
                <a:spcPts val="600"/>
              </a:spcBef>
              <a:spcAft>
                <a:spcPts val="600"/>
              </a:spcAft>
              <a:buClr>
                <a:srgbClr val="5C7F6D"/>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“Any location, event, or circumstance over which a recipient exhibits substantial control over both the alleged harasser and the context in which the harassment occurred.”</a:t>
            </a:r>
          </a:p>
          <a:p>
            <a:pPr marL="1309688" lvl="1" indent="-571500">
              <a:spcBef>
                <a:spcPts val="600"/>
              </a:spcBef>
              <a:spcAft>
                <a:spcPts val="600"/>
              </a:spcAft>
              <a:buClr>
                <a:srgbClr val="5C7F6D"/>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Off-campus activities in the United States fall into this definition.</a:t>
            </a:r>
          </a:p>
          <a:p>
            <a:pPr marL="1309688" lvl="1" indent="-571500">
              <a:spcBef>
                <a:spcPts val="600"/>
              </a:spcBef>
              <a:spcAft>
                <a:spcPts val="600"/>
              </a:spcAft>
              <a:buClr>
                <a:srgbClr val="5C7F6D"/>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Employment with the recipient also falls into this definition.</a:t>
            </a:r>
          </a:p>
          <a:p>
            <a:pPr marL="1309688" lvl="1" indent="-571500">
              <a:spcBef>
                <a:spcPts val="600"/>
              </a:spcBef>
              <a:spcAft>
                <a:spcPts val="600"/>
              </a:spcAft>
              <a:buClr>
                <a:srgbClr val="5C7F6D"/>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If conduct does not occur under this definition (i.e. not in the United States), consider other policies to address conduct.</a:t>
            </a:r>
          </a:p>
          <a:p>
            <a:pPr marL="571500" lvl="1" indent="0">
              <a:lnSpc>
                <a:spcPct val="110000"/>
              </a:lnSpc>
              <a:spcBef>
                <a:spcPts val="0"/>
              </a:spcBef>
              <a:spcAft>
                <a:spcPts val="600"/>
              </a:spcAft>
              <a:buClr>
                <a:srgbClr val="5C7F6D"/>
              </a:buClr>
              <a:buNone/>
            </a:pPr>
            <a:endParaRPr lang="en-US" sz="2000" dirty="0"/>
          </a:p>
        </p:txBody>
      </p:sp>
    </p:spTree>
    <p:extLst>
      <p:ext uri="{BB962C8B-B14F-4D97-AF65-F5344CB8AC3E}">
        <p14:creationId xmlns:p14="http://schemas.microsoft.com/office/powerpoint/2010/main" val="90675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916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Key Definitions</a:t>
            </a:r>
            <a:endParaRPr lang="en-US" dirty="0"/>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a:lnSpc>
                <a:spcPct val="120000"/>
              </a:lnSpc>
              <a:spcBef>
                <a:spcPts val="600"/>
              </a:spcBef>
              <a:spcAft>
                <a:spcPts val="600"/>
              </a:spcAft>
              <a:buClr>
                <a:srgbClr val="5C7F6D"/>
              </a:buClr>
              <a:buFont typeface="Wingdings" panose="05000000000000000000" pitchFamily="2" charset="2"/>
              <a:buChar char="v"/>
            </a:pPr>
            <a:r>
              <a:rPr lang="en-US" sz="2800" dirty="0">
                <a:latin typeface="Arial" panose="020B0604020202020204" pitchFamily="34" charset="0"/>
                <a:cs typeface="Arial" panose="020B0604020202020204" pitchFamily="34" charset="0"/>
              </a:rPr>
              <a:t>Deliberate Indifference</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“Failure to reasonably respond in light of the known circumstances.”</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Legal standard to evaluate the school’s response to the allegations.</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Prohibits instances where the school may permit discrimination.</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The doctrine of deliberate indifference was established by the Supreme Court in 1976 and adopted in the school Title IX context by the Supreme Court in 1998.</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Schools can be held financially liable if they are deliberately indifferent to known acts of sexual harassment or discrimination by failing to act based on known circumstances. </a:t>
            </a:r>
          </a:p>
          <a:p>
            <a:pPr lvl="1" indent="-396875">
              <a:lnSpc>
                <a:spcPct val="120000"/>
              </a:lnSpc>
              <a:spcBef>
                <a:spcPts val="600"/>
              </a:spcBef>
              <a:spcAft>
                <a:spcPts val="600"/>
              </a:spcAft>
              <a:buClr>
                <a:srgbClr val="5C7F6D"/>
              </a:buClr>
              <a:buFont typeface="Wingdings" panose="05000000000000000000" pitchFamily="2" charset="2"/>
              <a:buChar char="v"/>
            </a:pPr>
            <a:r>
              <a:rPr lang="en-US" sz="2400" dirty="0">
                <a:latin typeface="Arial" panose="020B0604020202020204" pitchFamily="34" charset="0"/>
                <a:cs typeface="Arial" panose="020B0604020202020204" pitchFamily="34" charset="0"/>
              </a:rPr>
              <a:t>The harasser must be under the school’s authority and the harassment must be so severe, pervasive, and objectionable that it deprives the victim access to educational programs or activities.</a:t>
            </a:r>
          </a:p>
        </p:txBody>
      </p:sp>
    </p:spTree>
    <p:extLst>
      <p:ext uri="{BB962C8B-B14F-4D97-AF65-F5344CB8AC3E}">
        <p14:creationId xmlns:p14="http://schemas.microsoft.com/office/powerpoint/2010/main" val="198554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916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Key Definitions</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marL="852488" indent="-571500">
              <a:lnSpc>
                <a:spcPct val="120000"/>
              </a:lnSpc>
              <a:spcBef>
                <a:spcPts val="600"/>
              </a:spcBef>
              <a:spcAft>
                <a:spcPts val="600"/>
              </a:spcAft>
              <a:buClr>
                <a:srgbClr val="5C7F6D"/>
              </a:buClr>
              <a:buFont typeface="Wingdings" panose="05000000000000000000" pitchFamily="2" charset="2"/>
              <a:buChar char="v"/>
            </a:pPr>
            <a:r>
              <a:rPr lang="en-US" sz="2000" dirty="0">
                <a:latin typeface="Arial" panose="020B0604020202020204" pitchFamily="34" charset="0"/>
                <a:cs typeface="Arial" panose="020B0604020202020204" pitchFamily="34" charset="0"/>
              </a:rPr>
              <a:t>Formal Complaint</a:t>
            </a:r>
          </a:p>
          <a:p>
            <a:pPr marL="1433513" lvl="1" indent="-5715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“A document that initiates a recipient’s grievance process.”</a:t>
            </a:r>
          </a:p>
          <a:p>
            <a:pPr marL="1433513" lvl="1" indent="-571500">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Can only be filed by the complainant or signed by the Title IX Coordinator</a:t>
            </a:r>
          </a:p>
          <a:p>
            <a:pPr marL="2001838" lvl="2" indent="-571500">
              <a:lnSpc>
                <a:spcPct val="120000"/>
              </a:lnSpc>
              <a:spcBef>
                <a:spcPts val="600"/>
              </a:spcBef>
              <a:spcAft>
                <a:spcPts val="600"/>
              </a:spcAft>
              <a:buClr>
                <a:srgbClr val="5C7F6D"/>
              </a:buClr>
              <a:buFont typeface="Wingdings" panose="05000000000000000000" pitchFamily="2" charset="2"/>
              <a:buChar char="v"/>
            </a:pPr>
            <a:r>
              <a:rPr lang="en-US" sz="1400" dirty="0">
                <a:latin typeface="Arial" panose="020B0604020202020204" pitchFamily="34" charset="0"/>
                <a:cs typeface="Arial" panose="020B0604020202020204" pitchFamily="34" charset="0"/>
              </a:rPr>
              <a:t>Allegations brought forth by third parties or school employees are considered “reports.”</a:t>
            </a:r>
          </a:p>
          <a:p>
            <a:pPr marL="1433513" lvl="1" indent="-581025">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Must state that at the time of filing the formal complaint, the complainant is/was participating or attempting to participate in the school’s educational program or activity</a:t>
            </a:r>
          </a:p>
          <a:p>
            <a:pPr marL="1433513" lvl="1" indent="-581025">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Must be filed with the Title IX Coordinator in person, by mail, or by electronic mail</a:t>
            </a:r>
          </a:p>
          <a:p>
            <a:pPr marL="1433513" lvl="1" indent="-581025">
              <a:lnSpc>
                <a:spcPct val="120000"/>
              </a:lnSpc>
              <a:spcBef>
                <a:spcPts val="600"/>
              </a:spcBef>
              <a:spcAft>
                <a:spcPts val="600"/>
              </a:spcAft>
              <a:buClr>
                <a:srgbClr val="5C7F6D"/>
              </a:buClr>
              <a:buFont typeface="Wingdings" panose="05000000000000000000" pitchFamily="2" charset="2"/>
              <a:buChar char="v"/>
            </a:pPr>
            <a:r>
              <a:rPr lang="en-US" sz="1600" dirty="0">
                <a:latin typeface="Arial" panose="020B0604020202020204" pitchFamily="34" charset="0"/>
                <a:cs typeface="Arial" panose="020B0604020202020204" pitchFamily="34" charset="0"/>
              </a:rPr>
              <a:t>Must contain the complainant’s physical or digital signature, or otherwise indicates that complainant is filing the complaint.</a:t>
            </a:r>
          </a:p>
        </p:txBody>
      </p:sp>
    </p:spTree>
    <p:extLst>
      <p:ext uri="{BB962C8B-B14F-4D97-AF65-F5344CB8AC3E}">
        <p14:creationId xmlns:p14="http://schemas.microsoft.com/office/powerpoint/2010/main" val="258660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562"/>
            <a:ext cx="8991600" cy="884238"/>
          </a:xfrm>
        </p:spPr>
        <p:txBody>
          <a:bodyPr>
            <a:noAutofit/>
          </a:bodyPr>
          <a:lstStyle/>
          <a:p>
            <a:r>
              <a:rPr lang="en-US" b="1" dirty="0">
                <a:solidFill>
                  <a:srgbClr val="5C7F6D"/>
                </a:solidFill>
                <a:latin typeface="Arial" panose="020B0604020202020204" pitchFamily="34" charset="0"/>
                <a:cs typeface="Arial" panose="020B0604020202020204" pitchFamily="34" charset="0"/>
              </a:rPr>
              <a:t>Key Definitions</a:t>
            </a:r>
            <a:endParaRPr lang="en-US" dirty="0"/>
          </a:p>
        </p:txBody>
      </p:sp>
      <p:sp>
        <p:nvSpPr>
          <p:cNvPr id="3" name="Content Placeholder 2"/>
          <p:cNvSpPr>
            <a:spLocks noGrp="1"/>
          </p:cNvSpPr>
          <p:nvPr>
            <p:ph idx="1"/>
          </p:nvPr>
        </p:nvSpPr>
        <p:spPr>
          <a:xfrm>
            <a:off x="457200" y="1752600"/>
            <a:ext cx="8229600" cy="4373563"/>
          </a:xfrm>
        </p:spPr>
        <p:txBody>
          <a:bodyPr>
            <a:normAutofit fontScale="70000" lnSpcReduction="20000"/>
          </a:bodyPr>
          <a:lstStyle/>
          <a:p>
            <a:pPr marL="739775" indent="-571500">
              <a:lnSpc>
                <a:spcPct val="120000"/>
              </a:lnSpc>
              <a:spcBef>
                <a:spcPts val="600"/>
              </a:spcBef>
              <a:spcAft>
                <a:spcPts val="600"/>
              </a:spcAft>
              <a:buClr>
                <a:srgbClr val="5C7F6D"/>
              </a:buClr>
              <a:buFont typeface="Wingdings" panose="05000000000000000000" pitchFamily="2" charset="2"/>
              <a:buChar char="v"/>
            </a:pPr>
            <a:r>
              <a:rPr lang="en-US" sz="3600" dirty="0">
                <a:latin typeface="Arial" panose="020B0604020202020204" pitchFamily="34" charset="0"/>
                <a:cs typeface="Arial" panose="020B0604020202020204" pitchFamily="34" charset="0"/>
              </a:rPr>
              <a:t>Complainant</a:t>
            </a:r>
          </a:p>
          <a:p>
            <a:pPr marL="1309688" lvl="1" indent="-5715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“An individual who is alleged to be the victim of conduct that could constitute sexual harassment.”</a:t>
            </a:r>
          </a:p>
          <a:p>
            <a:pPr marL="1309688" lvl="1" indent="-5715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May be either a student or employee.</a:t>
            </a:r>
          </a:p>
          <a:p>
            <a:pPr marL="1309688" lvl="1" indent="-5715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Third parties and Title IX Coordinators are not considered complainants.</a:t>
            </a:r>
          </a:p>
          <a:p>
            <a:pPr marL="739775" indent="-571500">
              <a:lnSpc>
                <a:spcPct val="120000"/>
              </a:lnSpc>
              <a:spcBef>
                <a:spcPts val="600"/>
              </a:spcBef>
              <a:spcAft>
                <a:spcPts val="600"/>
              </a:spcAft>
              <a:buClr>
                <a:srgbClr val="5C7F6D"/>
              </a:buClr>
              <a:buFont typeface="Wingdings" panose="05000000000000000000" pitchFamily="2" charset="2"/>
              <a:buChar char="v"/>
            </a:pPr>
            <a:r>
              <a:rPr lang="en-US" sz="3600" dirty="0">
                <a:latin typeface="Arial" panose="020B0604020202020204" pitchFamily="34" charset="0"/>
                <a:cs typeface="Arial" panose="020B0604020202020204" pitchFamily="34" charset="0"/>
              </a:rPr>
              <a:t>Respondent</a:t>
            </a:r>
          </a:p>
          <a:p>
            <a:pPr marL="1309688" lvl="1" indent="-571500">
              <a:lnSpc>
                <a:spcPct val="120000"/>
              </a:lnSpc>
              <a:spcBef>
                <a:spcPts val="600"/>
              </a:spcBef>
              <a:spcAft>
                <a:spcPts val="600"/>
              </a:spcAft>
              <a:buClr>
                <a:srgbClr val="5C7F6D"/>
              </a:buClr>
              <a:buFont typeface="Wingdings" panose="05000000000000000000" pitchFamily="2" charset="2"/>
              <a:buChar char="v"/>
            </a:pPr>
            <a:r>
              <a:rPr lang="en-US" dirty="0">
                <a:latin typeface="Arial" panose="020B0604020202020204" pitchFamily="34" charset="0"/>
                <a:cs typeface="Arial" panose="020B0604020202020204" pitchFamily="34" charset="0"/>
              </a:rPr>
              <a:t>“An individual who has been reported to be the perpetrator of conduct that could constitute sexual harassment.”</a:t>
            </a:r>
          </a:p>
        </p:txBody>
      </p:sp>
    </p:spTree>
    <p:extLst>
      <p:ext uri="{BB962C8B-B14F-4D97-AF65-F5344CB8AC3E}">
        <p14:creationId xmlns:p14="http://schemas.microsoft.com/office/powerpoint/2010/main" val="35106012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9681</TotalTime>
  <Words>5590</Words>
  <Application>Microsoft Office PowerPoint</Application>
  <PresentationFormat>On-screen Show (4:3)</PresentationFormat>
  <Paragraphs>401</Paragraphs>
  <Slides>56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Aharoni</vt:lpstr>
      <vt:lpstr>Arial</vt:lpstr>
      <vt:lpstr>Calibri</vt:lpstr>
      <vt:lpstr>Wingdings</vt:lpstr>
      <vt:lpstr>Custom Design</vt:lpstr>
      <vt:lpstr>PowerPoint Presentation</vt:lpstr>
      <vt:lpstr>Title IX Generally </vt:lpstr>
      <vt:lpstr>Standard that Triggers a District’s Response</vt:lpstr>
      <vt:lpstr>Key Definitions </vt:lpstr>
      <vt:lpstr>Key Definitions</vt:lpstr>
      <vt:lpstr>Key Definitions</vt:lpstr>
      <vt:lpstr>Key Definitions</vt:lpstr>
      <vt:lpstr>Key Definitions</vt:lpstr>
      <vt:lpstr>Key Definitions</vt:lpstr>
      <vt:lpstr>The Title IX Coordinator </vt:lpstr>
      <vt:lpstr>The Investigator</vt:lpstr>
      <vt:lpstr>The Decision-Maker</vt:lpstr>
      <vt:lpstr>Serving Impartially: Title IX Coordinator, Investigator, and Decision-Maker</vt:lpstr>
      <vt:lpstr>Serving Impartially: Title IX Coordinator, Investigator, and Decision-Maker cont’d</vt:lpstr>
      <vt:lpstr>Initial Response and Supportive Measures</vt:lpstr>
      <vt:lpstr>Formal Response </vt:lpstr>
      <vt:lpstr>Dismissal</vt:lpstr>
      <vt:lpstr>Informal Resolution</vt:lpstr>
      <vt:lpstr>Investigatory Stage</vt:lpstr>
      <vt:lpstr>Optional Hearings</vt:lpstr>
      <vt:lpstr>Determination of Responsibility</vt:lpstr>
      <vt:lpstr>The Standard of Evidence</vt:lpstr>
      <vt:lpstr>The Appeals Process</vt:lpstr>
      <vt:lpstr>Training</vt:lpstr>
      <vt:lpstr>Documentation</vt:lpstr>
      <vt:lpstr>HOW TO CONDUCT INVESTIGATIONS AND REMAIN IMPARTIAL</vt:lpstr>
      <vt:lpstr>How to Conduct an Investigation—Choosing an Investigator</vt:lpstr>
      <vt:lpstr>How to Conduct an Investigation—Choosing an Investigator</vt:lpstr>
      <vt:lpstr>How to Conduct an Investigation—Who to Interview</vt:lpstr>
      <vt:lpstr>How to Conduct an Investigation—General Guidelines for Interviews</vt:lpstr>
      <vt:lpstr>How to Conduct an Investigation—General Guidelines for Interviews</vt:lpstr>
      <vt:lpstr>How to Conduct an Investigation—General Guidelines for Interviews </vt:lpstr>
      <vt:lpstr>Gathering Relevant Information</vt:lpstr>
      <vt:lpstr>Interviewing the Complainant</vt:lpstr>
      <vt:lpstr>Interviewing the Respondent</vt:lpstr>
      <vt:lpstr>Interviewing the Respondent</vt:lpstr>
      <vt:lpstr>Interviewing Third Parties</vt:lpstr>
      <vt:lpstr>Review Other Documents</vt:lpstr>
      <vt:lpstr>Drafting an Investigation Report</vt:lpstr>
      <vt:lpstr>Confidentiality </vt:lpstr>
      <vt:lpstr>First Amendment Concerns </vt:lpstr>
      <vt:lpstr>Assessing Credibility</vt:lpstr>
      <vt:lpstr>Making the Determination</vt:lpstr>
      <vt:lpstr>How to Serve Impartially</vt:lpstr>
      <vt:lpstr>Title IX and Transgender students</vt:lpstr>
      <vt:lpstr>Title IX and Transgender Students: What’s New from the Biden Administration?</vt:lpstr>
      <vt:lpstr>Title IX and Transgender Students (Cont.)</vt:lpstr>
      <vt:lpstr>Title IX and Transgender Students (Cont.)</vt:lpstr>
      <vt:lpstr>Title IX and Transgender Students (Cont.)</vt:lpstr>
      <vt:lpstr>Department of Education  Notice of Interpretation</vt:lpstr>
      <vt:lpstr>Case Law</vt:lpstr>
      <vt:lpstr>Case Law</vt:lpstr>
      <vt:lpstr>Case Law</vt:lpstr>
      <vt:lpstr>PROPOSED CHANGES TO TITLE ix</vt:lpstr>
      <vt:lpstr>Proposed Changes to Title IX</vt:lpstr>
      <vt:lpstr>Proposed Changes to Title IX</vt:lpstr>
    </vt:vector>
  </TitlesOfParts>
  <Company>Deanna Neumann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Deanna Neumann</dc:creator>
  <cp:lastModifiedBy>Carol Beardsley</cp:lastModifiedBy>
  <cp:revision>613</cp:revision>
  <cp:lastPrinted>2020-06-09T18:34:12Z</cp:lastPrinted>
  <dcterms:created xsi:type="dcterms:W3CDTF">2010-05-29T02:12:48Z</dcterms:created>
  <dcterms:modified xsi:type="dcterms:W3CDTF">2023-02-20T19:29:59Z</dcterms:modified>
</cp:coreProperties>
</file>