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91" r:id="rId3"/>
    <p:sldId id="292" r:id="rId4"/>
    <p:sldId id="290" r:id="rId5"/>
    <p:sldId id="262" r:id="rId6"/>
    <p:sldId id="263" r:id="rId7"/>
    <p:sldId id="264" r:id="rId8"/>
    <p:sldId id="300" r:id="rId9"/>
    <p:sldId id="307" r:id="rId10"/>
    <p:sldId id="285" r:id="rId11"/>
    <p:sldId id="266" r:id="rId12"/>
    <p:sldId id="296" r:id="rId13"/>
    <p:sldId id="286" r:id="rId14"/>
    <p:sldId id="271" r:id="rId15"/>
    <p:sldId id="270" r:id="rId16"/>
    <p:sldId id="287" r:id="rId17"/>
    <p:sldId id="273" r:id="rId18"/>
    <p:sldId id="298" r:id="rId19"/>
    <p:sldId id="272" r:id="rId20"/>
    <p:sldId id="277" r:id="rId21"/>
    <p:sldId id="294" r:id="rId22"/>
    <p:sldId id="276" r:id="rId23"/>
    <p:sldId id="275" r:id="rId24"/>
    <p:sldId id="274" r:id="rId25"/>
    <p:sldId id="308" r:id="rId26"/>
    <p:sldId id="279" r:id="rId27"/>
    <p:sldId id="295" r:id="rId28"/>
    <p:sldId id="278" r:id="rId29"/>
    <p:sldId id="301" r:id="rId30"/>
    <p:sldId id="302" r:id="rId31"/>
    <p:sldId id="303" r:id="rId32"/>
    <p:sldId id="280" r:id="rId33"/>
    <p:sldId id="288" r:id="rId34"/>
    <p:sldId id="299" r:id="rId35"/>
    <p:sldId id="305" r:id="rId36"/>
    <p:sldId id="306" r:id="rId37"/>
    <p:sldId id="309" r:id="rId38"/>
    <p:sldId id="281" r:id="rId39"/>
    <p:sldId id="289" r:id="rId40"/>
    <p:sldId id="284" r:id="rId41"/>
    <p:sldId id="297" r:id="rId42"/>
    <p:sldId id="293" r:id="rId43"/>
    <p:sldId id="310" r:id="rId44"/>
    <p:sldId id="26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9" autoAdjust="0"/>
    <p:restoredTop sz="94660"/>
  </p:normalViewPr>
  <p:slideViewPr>
    <p:cSldViewPr snapToGrid="0">
      <p:cViewPr varScale="1">
        <p:scale>
          <a:sx n="68" d="100"/>
          <a:sy n="68" d="100"/>
        </p:scale>
        <p:origin x="11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31AC-2EA3-426F-8B52-C657423C289C}"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DEDE0-70F6-423E-884A-DC93AF093E9F}" type="slidenum">
              <a:rPr lang="en-US" smtClean="0"/>
              <a:t>‹#›</a:t>
            </a:fld>
            <a:endParaRPr lang="en-US"/>
          </a:p>
        </p:txBody>
      </p:sp>
    </p:spTree>
    <p:extLst>
      <p:ext uri="{BB962C8B-B14F-4D97-AF65-F5344CB8AC3E}">
        <p14:creationId xmlns:p14="http://schemas.microsoft.com/office/powerpoint/2010/main" val="206221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E998-B8A0-4BDD-905F-4F046F8A434E}"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04806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43</a:t>
            </a:fld>
            <a:endParaRPr lang="en-US"/>
          </a:p>
        </p:txBody>
      </p:sp>
    </p:spTree>
    <p:extLst>
      <p:ext uri="{BB962C8B-B14F-4D97-AF65-F5344CB8AC3E}">
        <p14:creationId xmlns:p14="http://schemas.microsoft.com/office/powerpoint/2010/main" val="72833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E998-B8A0-4BDD-905F-4F046F8A434E}"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37983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fld id="{303457AB-BBF5-48CA-AA59-FFC296FC9E68}" type="datetime1">
              <a:rPr lang="en-US" smtClean="0">
                <a:solidFill>
                  <a:prstClr val="black">
                    <a:tint val="75000"/>
                  </a:prstClr>
                </a:solidFill>
              </a:rPr>
              <a:pPr>
                <a:defRPr/>
              </a:pPr>
              <a:t>1/21/2021</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solidFill>
                  <a:prstClr val="black">
                    <a:tint val="75000"/>
                  </a:prstClr>
                </a:solidFill>
              </a:rPr>
              <a:pPr>
                <a:defRPr/>
              </a:pPr>
              <a:t>‹#›</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3A2FFF2D-317C-744C-9E8A-0F11A715AB3A}"/>
              </a:ext>
            </a:extLst>
          </p:cNvPr>
          <p:cNvSpPr/>
          <p:nvPr userDrawn="1"/>
        </p:nvSpPr>
        <p:spPr>
          <a:xfrm>
            <a:off x="431597" y="5943601"/>
            <a:ext cx="8269492" cy="276999"/>
          </a:xfrm>
          <a:prstGeom prst="rect">
            <a:avLst/>
          </a:prstGeom>
        </p:spPr>
        <p:txBody>
          <a:bodyPr wrap="square">
            <a:spAutoFit/>
          </a:bodyPr>
          <a:lstStyle/>
          <a:p>
            <a:pPr algn="ctr">
              <a:spcBef>
                <a:spcPct val="0"/>
              </a:spcBef>
              <a:spcAft>
                <a:spcPct val="0"/>
              </a:spcAft>
              <a:defRPr/>
            </a:pPr>
            <a:r>
              <a:rPr lang="en-US" sz="788" b="1" dirty="0">
                <a:solidFill>
                  <a:srgbClr val="004378"/>
                </a:solidFill>
                <a:latin typeface="Arial" panose="020B0604020202020204" pitchFamily="34" charset="0"/>
                <a:cs typeface="Arial" panose="020B0604020202020204" pitchFamily="34" charset="0"/>
              </a:rPr>
              <a:t>PRESENTED BY: </a:t>
            </a:r>
            <a:r>
              <a:rPr lang="en-US" sz="1200" b="1" dirty="0">
                <a:solidFill>
                  <a:srgbClr val="004378"/>
                </a:solidFill>
                <a:latin typeface="Arial" panose="020B0604020202020204" pitchFamily="34" charset="0"/>
                <a:cs typeface="Arial" panose="020B0604020202020204" pitchFamily="34" charset="0"/>
              </a:rPr>
              <a:t>Christina </a:t>
            </a:r>
            <a:r>
              <a:rPr lang="en-US" sz="1200" b="1" dirty="0" smtClean="0">
                <a:solidFill>
                  <a:srgbClr val="004378"/>
                </a:solidFill>
                <a:latin typeface="Arial" panose="020B0604020202020204" pitchFamily="34" charset="0"/>
                <a:cs typeface="Arial" panose="020B0604020202020204" pitchFamily="34" charset="0"/>
              </a:rPr>
              <a:t>Peer </a:t>
            </a:r>
            <a:r>
              <a:rPr lang="en-US" sz="788" b="1" dirty="0" smtClean="0">
                <a:solidFill>
                  <a:srgbClr val="004378"/>
                </a:solidFill>
                <a:latin typeface="Arial" panose="020B0604020202020204" pitchFamily="34" charset="0"/>
                <a:cs typeface="Arial" panose="020B0604020202020204" pitchFamily="34" charset="0"/>
              </a:rPr>
              <a:t>TELEPHONE</a:t>
            </a:r>
            <a:r>
              <a:rPr lang="en-US" sz="788" b="1" dirty="0">
                <a:solidFill>
                  <a:srgbClr val="004378"/>
                </a:solidFill>
                <a:latin typeface="Arial" panose="020B0604020202020204" pitchFamily="34" charset="0"/>
                <a:cs typeface="Arial" panose="020B0604020202020204" pitchFamily="34" charset="0"/>
              </a:rPr>
              <a:t>: </a:t>
            </a:r>
            <a:r>
              <a:rPr lang="en-US" sz="1200" b="1" dirty="0" smtClean="0">
                <a:solidFill>
                  <a:srgbClr val="004378"/>
                </a:solidFill>
                <a:latin typeface="Arial" panose="020B0604020202020204" pitchFamily="34" charset="0"/>
                <a:cs typeface="Arial" panose="020B0604020202020204" pitchFamily="34" charset="0"/>
              </a:rPr>
              <a:t>216.928.2918 </a:t>
            </a:r>
            <a:r>
              <a:rPr lang="en-US" sz="788" b="1" dirty="0" smtClean="0">
                <a:solidFill>
                  <a:srgbClr val="004378"/>
                </a:solidFill>
                <a:latin typeface="Arial" panose="020B0604020202020204" pitchFamily="34" charset="0"/>
                <a:cs typeface="Arial" panose="020B0604020202020204" pitchFamily="34" charset="0"/>
              </a:rPr>
              <a:t>EMAIL</a:t>
            </a:r>
            <a:r>
              <a:rPr lang="en-US" sz="788" b="1" dirty="0">
                <a:solidFill>
                  <a:srgbClr val="004378"/>
                </a:solidFill>
                <a:latin typeface="Arial" panose="020B0604020202020204" pitchFamily="34" charset="0"/>
                <a:cs typeface="Arial" panose="020B0604020202020204" pitchFamily="34" charset="0"/>
              </a:rPr>
              <a:t>: </a:t>
            </a:r>
            <a:r>
              <a:rPr lang="en-US" sz="1200" b="1" dirty="0">
                <a:solidFill>
                  <a:srgbClr val="004378"/>
                </a:solidFill>
                <a:latin typeface="Arial" panose="020B0604020202020204" pitchFamily="34" charset="0"/>
                <a:cs typeface="Arial" panose="020B0604020202020204" pitchFamily="34" charset="0"/>
              </a:rPr>
              <a:t>cpeer@walterhav.com</a:t>
            </a:r>
          </a:p>
        </p:txBody>
      </p:sp>
      <p:sp>
        <p:nvSpPr>
          <p:cNvPr id="12" name="Rectangle 11">
            <a:extLst>
              <a:ext uri="{FF2B5EF4-FFF2-40B4-BE49-F238E27FC236}">
                <a16:creationId xmlns:a16="http://schemas.microsoft.com/office/drawing/2014/main" id="{581AA06C-7237-4D47-BF41-E9DE4D2F332E}"/>
              </a:ext>
            </a:extLst>
          </p:cNvPr>
          <p:cNvSpPr/>
          <p:nvPr userDrawn="1"/>
        </p:nvSpPr>
        <p:spPr>
          <a:xfrm>
            <a:off x="145026" y="3146871"/>
            <a:ext cx="8872128" cy="300082"/>
          </a:xfrm>
          <a:prstGeom prst="rect">
            <a:avLst/>
          </a:prstGeom>
        </p:spPr>
        <p:txBody>
          <a:bodyPr wrap="square">
            <a:spAutoFit/>
          </a:bodyPr>
          <a:lstStyle/>
          <a:p>
            <a:pPr algn="ctr">
              <a:spcBef>
                <a:spcPct val="0"/>
              </a:spcBef>
              <a:spcAft>
                <a:spcPct val="0"/>
              </a:spcAft>
              <a:defRPr/>
            </a:pPr>
            <a:r>
              <a:rPr lang="en-US" sz="1350" b="1" dirty="0">
                <a:solidFill>
                  <a:srgbClr val="004378"/>
                </a:solidFill>
                <a:latin typeface="Arial" panose="020B0604020202020204" pitchFamily="34" charset="0"/>
                <a:cs typeface="Arial" panose="020B0604020202020204" pitchFamily="34" charset="0"/>
              </a:rPr>
              <a:t>January 18, 2018  |  Columbiana County ESC</a:t>
            </a:r>
          </a:p>
        </p:txBody>
      </p:sp>
      <p:pic>
        <p:nvPicPr>
          <p:cNvPr id="15" name="Picture 14">
            <a:extLst>
              <a:ext uri="{FF2B5EF4-FFF2-40B4-BE49-F238E27FC236}">
                <a16:creationId xmlns:a16="http://schemas.microsoft.com/office/drawing/2014/main" id="{5173EE55-0059-7748-A330-3C42509A9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38957"/>
            <a:ext cx="4480560" cy="678872"/>
          </a:xfrm>
          <a:prstGeom prst="rect">
            <a:avLst/>
          </a:prstGeom>
        </p:spPr>
      </p:pic>
      <p:cxnSp>
        <p:nvCxnSpPr>
          <p:cNvPr id="19" name="Straight Connector 18">
            <a:extLst>
              <a:ext uri="{FF2B5EF4-FFF2-40B4-BE49-F238E27FC236}">
                <a16:creationId xmlns:a16="http://schemas.microsoft.com/office/drawing/2014/main" id="{F956EF7A-B557-8042-9A38-777DCB921BCB}"/>
              </a:ext>
            </a:extLst>
          </p:cNvPr>
          <p:cNvCxnSpPr/>
          <p:nvPr userDrawn="1"/>
        </p:nvCxnSpPr>
        <p:spPr>
          <a:xfrm>
            <a:off x="130278" y="1274565"/>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CC6E9F4A-A8E2-FD47-890D-E154D6D81FA9}"/>
              </a:ext>
            </a:extLst>
          </p:cNvPr>
          <p:cNvCxnSpPr/>
          <p:nvPr userDrawn="1"/>
        </p:nvCxnSpPr>
        <p:spPr>
          <a:xfrm>
            <a:off x="145026" y="3048000"/>
            <a:ext cx="8857380"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21" name="Title 1">
            <a:extLst>
              <a:ext uri="{FF2B5EF4-FFF2-40B4-BE49-F238E27FC236}">
                <a16:creationId xmlns:a16="http://schemas.microsoft.com/office/drawing/2014/main" id="{6FEEB212-1D6A-904B-93D3-96F283866E9A}"/>
              </a:ext>
            </a:extLst>
          </p:cNvPr>
          <p:cNvSpPr txBox="1"/>
          <p:nvPr userDrawn="1"/>
        </p:nvSpPr>
        <p:spPr>
          <a:xfrm>
            <a:off x="130278" y="1447802"/>
            <a:ext cx="8857380" cy="1434803"/>
          </a:xfrm>
          <a:prstGeom prst="rect">
            <a:avLst/>
          </a:prstGeom>
          <a:solidFill>
            <a:srgbClr val="004378"/>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t> </a:t>
            </a:r>
            <a:br>
              <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br>
            <a:endPar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endParaRPr>
          </a:p>
        </p:txBody>
      </p:sp>
    </p:spTree>
    <p:extLst>
      <p:ext uri="{BB962C8B-B14F-4D97-AF65-F5344CB8AC3E}">
        <p14:creationId xmlns:p14="http://schemas.microsoft.com/office/powerpoint/2010/main" val="12233661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7"/>
            <a:ext cx="8857380" cy="935235"/>
          </a:xfrm>
        </p:spPr>
        <p:txBody>
          <a:bodyPr>
            <a:normAutofit/>
          </a:bodyPr>
          <a:lstStyle>
            <a:lvl1pPr>
              <a:defRPr sz="2400" b="1">
                <a:solidFill>
                  <a:srgbClr val="0043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59774" y="2209800"/>
            <a:ext cx="8857380" cy="4114800"/>
          </a:xfrm>
        </p:spPr>
        <p:txBody>
          <a:bodyPr/>
          <a:lstStyle>
            <a:lvl1pPr marL="257175" indent="-257175">
              <a:spcBef>
                <a:spcPct val="0"/>
              </a:spcBef>
              <a:spcAft>
                <a:spcPts val="750"/>
              </a:spcAft>
              <a:buFont typeface="Wingdings" panose="05000000000000000000" pitchFamily="2" charset="2"/>
              <a:buChar char="§"/>
              <a:defRPr sz="1950">
                <a:latin typeface="Times New Roman" panose="02020603050405020304" pitchFamily="18" charset="0"/>
                <a:cs typeface="Times New Roman" panose="02020603050405020304" pitchFamily="18" charset="0"/>
              </a:defRPr>
            </a:lvl1pPr>
            <a:lvl2pPr>
              <a:spcBef>
                <a:spcPct val="0"/>
              </a:spcBef>
              <a:spcAft>
                <a:spcPts val="750"/>
              </a:spcAft>
              <a:defRPr sz="1725">
                <a:latin typeface="Times New Roman" panose="02020603050405020304" pitchFamily="18" charset="0"/>
                <a:cs typeface="Times New Roman" panose="02020603050405020304" pitchFamily="18" charset="0"/>
              </a:defRPr>
            </a:lvl2pPr>
            <a:lvl3pPr marL="770335" indent="-215504">
              <a:spcBef>
                <a:spcPct val="0"/>
              </a:spcBef>
              <a:spcAft>
                <a:spcPts val="750"/>
              </a:spcAft>
              <a:buFont typeface="Courier New" panose="02070309020205020404" pitchFamily="49" charset="0"/>
              <a:buChar char="o"/>
              <a:defRPr sz="1350">
                <a:latin typeface="Times New Roman" panose="02020603050405020304" pitchFamily="18" charset="0"/>
                <a:cs typeface="Times New Roman" panose="02020603050405020304" pitchFamily="18" charset="0"/>
              </a:defRPr>
            </a:lvl3pPr>
            <a:lvl4pPr marL="939404" indent="-169069">
              <a:spcBef>
                <a:spcPct val="0"/>
              </a:spcBef>
              <a:spcAft>
                <a:spcPts val="750"/>
              </a:spcAft>
              <a:buFont typeface="Arial" panose="020B0604020202020204" pitchFamily="34" charset="0"/>
              <a:buChar char="•"/>
              <a:defRPr sz="1350">
                <a:latin typeface="Times New Roman" panose="02020603050405020304" pitchFamily="18" charset="0"/>
                <a:cs typeface="Times New Roman" panose="02020603050405020304" pitchFamily="18" charset="0"/>
              </a:defRPr>
            </a:lvl4pPr>
            <a:lvl5pPr marL="1120379" indent="-171450">
              <a:spcBef>
                <a:spcPct val="0"/>
              </a:spcBef>
              <a:spcAft>
                <a:spcPts val="750"/>
              </a:spcAft>
              <a:buFont typeface="Book Antiqua" panose="02040602050305030304" pitchFamily="18" charset="0"/>
              <a:buChar char="−"/>
              <a:defRPr sz="135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37173B6-4544-4A46-8E7D-DBD148017D89}"/>
              </a:ext>
            </a:extLst>
          </p:cNvPr>
          <p:cNvCxnSpPr/>
          <p:nvPr userDrawn="1"/>
        </p:nvCxnSpPr>
        <p:spPr>
          <a:xfrm>
            <a:off x="130278" y="1219200"/>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userDrawn="1"/>
        </p:nvSpPr>
        <p:spPr>
          <a:xfrm>
            <a:off x="8229600" y="6324601"/>
            <a:ext cx="772806" cy="230832"/>
          </a:xfrm>
          <a:prstGeom prst="rect">
            <a:avLst/>
          </a:prstGeom>
          <a:noFill/>
        </p:spPr>
        <p:txBody>
          <a:bodyPr wrap="square" rtlCol="0">
            <a:spAutoFit/>
          </a:bodyPr>
          <a:lstStyle/>
          <a:p>
            <a:pPr algn="r" fontAlgn="base">
              <a:spcBef>
                <a:spcPct val="0"/>
              </a:spcBef>
              <a:spcAft>
                <a:spcPct val="0"/>
              </a:spcAft>
            </a:pPr>
            <a:fld id="{057280FC-DC39-4C99-8F3D-8B62B47D1B29}" type="slidenum">
              <a:rPr lang="en-US" sz="900">
                <a:solidFill>
                  <a:prstClr val="black"/>
                </a:solidFill>
                <a:latin typeface="Book Antiqua" panose="02040602050305030304" pitchFamily="18" charset="0"/>
                <a:cs typeface="Arial"/>
              </a:rPr>
              <a:pPr algn="r" fontAlgn="base">
                <a:spcBef>
                  <a:spcPct val="0"/>
                </a:spcBef>
                <a:spcAft>
                  <a:spcPct val="0"/>
                </a:spcAft>
              </a:pPr>
              <a:t>‹#›</a:t>
            </a:fld>
            <a:endParaRPr lang="en-US" sz="900" dirty="0">
              <a:solidFill>
                <a:prstClr val="black"/>
              </a:solidFill>
              <a:latin typeface="Book Antiqua" panose="02040602050305030304" pitchFamily="18" charset="0"/>
              <a:cs typeface="Arial"/>
            </a:endParaRPr>
          </a:p>
        </p:txBody>
      </p:sp>
      <p:sp>
        <p:nvSpPr>
          <p:cNvPr id="11" name="Rectangle 10">
            <a:extLst>
              <a:ext uri="{FF2B5EF4-FFF2-40B4-BE49-F238E27FC236}">
                <a16:creationId xmlns:a16="http://schemas.microsoft.com/office/drawing/2014/main" id="{B42D2CC9-7D3F-924F-B1EB-371BCBA84EB3}"/>
              </a:ext>
            </a:extLst>
          </p:cNvPr>
          <p:cNvSpPr/>
          <p:nvPr userDrawn="1"/>
        </p:nvSpPr>
        <p:spPr>
          <a:xfrm>
            <a:off x="130278" y="6356353"/>
            <a:ext cx="8872128"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3255169" algn="l"/>
                <a:tab pos="6472238" algn="r"/>
              </a:tabLst>
            </a:pPr>
            <a:r>
              <a:rPr lang="en-US" sz="900" b="1" cap="all" baseline="0" dirty="0">
                <a:solidFill>
                  <a:srgbClr val="004378"/>
                </a:solidFill>
              </a:rPr>
              <a:t>Walter | </a:t>
            </a:r>
            <a:r>
              <a:rPr lang="en-US" sz="900" b="1" cap="all" baseline="0" dirty="0" err="1">
                <a:solidFill>
                  <a:srgbClr val="004378"/>
                </a:solidFill>
              </a:rPr>
              <a:t>Haverfield</a:t>
            </a:r>
            <a:r>
              <a:rPr lang="en-US" sz="900" b="1" cap="all" baseline="0" dirty="0">
                <a:solidFill>
                  <a:srgbClr val="004378"/>
                </a:solidFill>
              </a:rPr>
              <a:t> Education </a:t>
            </a:r>
            <a:r>
              <a:rPr lang="en-US" sz="900" b="1" cap="all" baseline="0" dirty="0" smtClean="0">
                <a:solidFill>
                  <a:srgbClr val="004378"/>
                </a:solidFill>
              </a:rPr>
              <a:t>Law</a:t>
            </a:r>
            <a:r>
              <a:rPr lang="en-US" sz="900" b="1" baseline="0" dirty="0" smtClean="0">
                <a:solidFill>
                  <a:srgbClr val="004378"/>
                </a:solidFill>
              </a:rPr>
              <a:t>  </a:t>
            </a:r>
            <a:r>
              <a:rPr lang="en-US" sz="900" b="1" dirty="0">
                <a:solidFill>
                  <a:srgbClr val="004378"/>
                </a:solidFill>
              </a:rPr>
              <a:t>	</a:t>
            </a:r>
            <a:fld id="{176980F1-BE8E-464D-BBB9-013B13C3F741}" type="slidenum">
              <a:rPr lang="en-US" sz="900" b="1" smtClean="0">
                <a:solidFill>
                  <a:srgbClr val="004378"/>
                </a:solidFill>
              </a:rPr>
              <a:pPr algn="l">
                <a:tabLst>
                  <a:tab pos="3255169" algn="l"/>
                  <a:tab pos="6472238" algn="r"/>
                </a:tabLst>
              </a:pPr>
              <a:t>‹#›</a:t>
            </a:fld>
            <a:r>
              <a:rPr lang="en-US" sz="900" b="1" dirty="0">
                <a:solidFill>
                  <a:srgbClr val="004378"/>
                </a:solidFill>
              </a:rPr>
              <a:t>	A</a:t>
            </a:r>
            <a:r>
              <a:rPr lang="en-US" sz="900" b="1" baseline="0" dirty="0">
                <a:solidFill>
                  <a:srgbClr val="004378"/>
                </a:solidFill>
              </a:rPr>
              <a:t> TOP TEN CLEVELAND-BASED LAW FIRM</a:t>
            </a:r>
            <a:endParaRPr lang="en-US" sz="900" b="1" dirty="0">
              <a:solidFill>
                <a:srgbClr val="004378"/>
              </a:solidFill>
            </a:endParaRPr>
          </a:p>
        </p:txBody>
      </p:sp>
      <p:pic>
        <p:nvPicPr>
          <p:cNvPr id="10" name="Picture 9">
            <a:extLst>
              <a:ext uri="{FF2B5EF4-FFF2-40B4-BE49-F238E27FC236}">
                <a16:creationId xmlns:a16="http://schemas.microsoft.com/office/drawing/2014/main" id="{DC548410-1751-7B4E-AA59-0C07731D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6" y="186931"/>
            <a:ext cx="8915400" cy="914400"/>
          </a:xfrm>
          <a:prstGeom prst="rect">
            <a:avLst/>
          </a:prstGeom>
        </p:spPr>
      </p:pic>
    </p:spTree>
    <p:extLst>
      <p:ext uri="{BB962C8B-B14F-4D97-AF65-F5344CB8AC3E}">
        <p14:creationId xmlns:p14="http://schemas.microsoft.com/office/powerpoint/2010/main" val="168478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5"/>
            <a:ext cx="8857380" cy="935235"/>
          </a:xfrm>
        </p:spPr>
        <p:txBody>
          <a:bodyPr>
            <a:normAutofit/>
          </a:bodyPr>
          <a:lstStyle>
            <a:lvl1pPr>
              <a:defRPr sz="3200" b="1">
                <a:solidFill>
                  <a:srgbClr val="0043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59774" y="2209800"/>
            <a:ext cx="8857380" cy="4114800"/>
          </a:xfrm>
        </p:spPr>
        <p:txBody>
          <a:bodyPr/>
          <a:lstStyle>
            <a:lvl1pPr marL="342900" indent="-342900">
              <a:spcBef>
                <a:spcPct val="0"/>
              </a:spcBef>
              <a:spcAft>
                <a:spcPts val="1000"/>
              </a:spcAft>
              <a:buFont typeface="Wingdings" panose="05000000000000000000" pitchFamily="2" charset="2"/>
              <a:buChar char="§"/>
              <a:defRPr sz="2600">
                <a:latin typeface="Times New Roman" panose="02020603050405020304" pitchFamily="18" charset="0"/>
                <a:cs typeface="Times New Roman" panose="02020603050405020304" pitchFamily="18" charset="0"/>
              </a:defRPr>
            </a:lvl1pPr>
            <a:lvl2pPr>
              <a:spcBef>
                <a:spcPct val="0"/>
              </a:spcBef>
              <a:spcAft>
                <a:spcPts val="1000"/>
              </a:spcAft>
              <a:defRPr sz="2300">
                <a:latin typeface="Times New Roman" panose="02020603050405020304" pitchFamily="18" charset="0"/>
                <a:cs typeface="Times New Roman" panose="02020603050405020304" pitchFamily="18" charset="0"/>
              </a:defRPr>
            </a:lvl2pPr>
            <a:lvl3pPr marL="1027113" indent="-287338">
              <a:spcBef>
                <a:spcPct val="0"/>
              </a:spcBef>
              <a:spcAft>
                <a:spcPts val="1000"/>
              </a:spcAft>
              <a:buFont typeface="Courier New" panose="02070309020205020404" pitchFamily="49" charset="0"/>
              <a:buChar char="o"/>
              <a:defRPr sz="1800">
                <a:latin typeface="Times New Roman" panose="02020603050405020304" pitchFamily="18" charset="0"/>
                <a:cs typeface="Times New Roman" panose="02020603050405020304" pitchFamily="18" charset="0"/>
              </a:defRPr>
            </a:lvl3pPr>
            <a:lvl4pPr marL="1252538" indent="-225425">
              <a:spcBef>
                <a:spcPct val="0"/>
              </a:spcBef>
              <a:spcAft>
                <a:spcPts val="1000"/>
              </a:spcAft>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1493838" indent="-228600">
              <a:spcBef>
                <a:spcPct val="0"/>
              </a:spcBef>
              <a:spcAft>
                <a:spcPts val="1000"/>
              </a:spcAft>
              <a:buFont typeface="Book Antiqua" panose="02040602050305030304" pitchFamily="18" charset="0"/>
              <a:buChar char="−"/>
              <a:defRPr sz="18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37173B6-4544-4A46-8E7D-DBD148017D89}"/>
              </a:ext>
            </a:extLst>
          </p:cNvPr>
          <p:cNvCxnSpPr/>
          <p:nvPr userDrawn="1"/>
        </p:nvCxnSpPr>
        <p:spPr>
          <a:xfrm>
            <a:off x="130278" y="1219200"/>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userDrawn="1"/>
        </p:nvSpPr>
        <p:spPr>
          <a:xfrm>
            <a:off x="8229600" y="6324600"/>
            <a:ext cx="772806" cy="276999"/>
          </a:xfrm>
          <a:prstGeom prst="rect">
            <a:avLst/>
          </a:prstGeom>
          <a:noFill/>
        </p:spPr>
        <p:txBody>
          <a:bodyPr wrap="square" rtlCol="0">
            <a:spAutoFit/>
          </a:bodyPr>
          <a:lstStyle/>
          <a:p>
            <a:pPr algn="r" fontAlgn="base">
              <a:spcBef>
                <a:spcPct val="0"/>
              </a:spcBef>
              <a:spcAft>
                <a:spcPct val="0"/>
              </a:spcAft>
            </a:pPr>
            <a:fld id="{057280FC-DC39-4C99-8F3D-8B62B47D1B29}" type="slidenum">
              <a:rPr lang="en-US" sz="1200">
                <a:solidFill>
                  <a:prstClr val="black"/>
                </a:solidFill>
                <a:latin typeface="Book Antiqua" panose="02040602050305030304" pitchFamily="18" charset="0"/>
                <a:cs typeface="Arial"/>
              </a:rPr>
              <a:pPr algn="r" fontAlgn="base">
                <a:spcBef>
                  <a:spcPct val="0"/>
                </a:spcBef>
                <a:spcAft>
                  <a:spcPct val="0"/>
                </a:spcAft>
              </a:pPr>
              <a:t>‹#›</a:t>
            </a:fld>
            <a:endParaRPr lang="en-US" sz="1200">
              <a:solidFill>
                <a:prstClr val="black"/>
              </a:solidFill>
              <a:latin typeface="Book Antiqua" panose="02040602050305030304" pitchFamily="18" charset="0"/>
              <a:cs typeface="Arial"/>
            </a:endParaRPr>
          </a:p>
        </p:txBody>
      </p:sp>
      <p:sp>
        <p:nvSpPr>
          <p:cNvPr id="11" name="Rectangle 10">
            <a:extLst>
              <a:ext uri="{FF2B5EF4-FFF2-40B4-BE49-F238E27FC236}">
                <a16:creationId xmlns:a16="http://schemas.microsoft.com/office/drawing/2014/main" id="{B42D2CC9-7D3F-924F-B1EB-371BCBA84EB3}"/>
              </a:ext>
            </a:extLst>
          </p:cNvPr>
          <p:cNvSpPr/>
          <p:nvPr userDrawn="1"/>
        </p:nvSpPr>
        <p:spPr>
          <a:xfrm>
            <a:off x="130278" y="6356351"/>
            <a:ext cx="8872128"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4340225" algn="l"/>
                <a:tab pos="8629650" algn="r"/>
              </a:tabLst>
            </a:pPr>
            <a:r>
              <a:rPr lang="en-US" sz="1200" b="1" cap="all" baseline="0" dirty="0">
                <a:solidFill>
                  <a:srgbClr val="004378"/>
                </a:solidFill>
              </a:rPr>
              <a:t>Walter | Haverfield Education Law</a:t>
            </a:r>
            <a:r>
              <a:rPr lang="en-US" sz="1200" b="1" baseline="0" dirty="0">
                <a:solidFill>
                  <a:srgbClr val="004378"/>
                </a:solidFill>
              </a:rPr>
              <a:t>                                   </a:t>
            </a:r>
            <a:r>
              <a:rPr lang="en-US" sz="1200" b="1" dirty="0">
                <a:solidFill>
                  <a:srgbClr val="004378"/>
                </a:solidFill>
              </a:rPr>
              <a:t>	</a:t>
            </a:r>
            <a:fld id="{176980F1-BE8E-464D-BBB9-013B13C3F741}" type="slidenum">
              <a:rPr lang="en-US" sz="1200" b="1" smtClean="0">
                <a:solidFill>
                  <a:srgbClr val="004378"/>
                </a:solidFill>
              </a:rPr>
              <a:pPr algn="l">
                <a:tabLst>
                  <a:tab pos="4340225" algn="l"/>
                  <a:tab pos="8629650" algn="r"/>
                </a:tabLst>
              </a:pPr>
              <a:t>‹#›</a:t>
            </a:fld>
            <a:r>
              <a:rPr lang="en-US" sz="1200" b="1" dirty="0">
                <a:solidFill>
                  <a:srgbClr val="004378"/>
                </a:solidFill>
              </a:rPr>
              <a:t>	A</a:t>
            </a:r>
            <a:r>
              <a:rPr lang="en-US" sz="1200" b="1" baseline="0" dirty="0">
                <a:solidFill>
                  <a:srgbClr val="004378"/>
                </a:solidFill>
              </a:rPr>
              <a:t> TOP TEN CLEVELAND-BASED LAW FIRM</a:t>
            </a:r>
            <a:endParaRPr lang="en-US" sz="1200" b="1" dirty="0">
              <a:solidFill>
                <a:srgbClr val="004378"/>
              </a:solidFill>
            </a:endParaRPr>
          </a:p>
        </p:txBody>
      </p:sp>
      <p:pic>
        <p:nvPicPr>
          <p:cNvPr id="10" name="Picture 9">
            <a:extLst>
              <a:ext uri="{FF2B5EF4-FFF2-40B4-BE49-F238E27FC236}">
                <a16:creationId xmlns:a16="http://schemas.microsoft.com/office/drawing/2014/main" id="{DC548410-1751-7B4E-AA59-0C07731D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6" y="186931"/>
            <a:ext cx="8915400" cy="914400"/>
          </a:xfrm>
          <a:prstGeom prst="rect">
            <a:avLst/>
          </a:prstGeom>
        </p:spPr>
      </p:pic>
    </p:spTree>
    <p:extLst>
      <p:ext uri="{BB962C8B-B14F-4D97-AF65-F5344CB8AC3E}">
        <p14:creationId xmlns:p14="http://schemas.microsoft.com/office/powerpoint/2010/main" val="1156063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fld id="{303457AB-BBF5-48CA-AA59-FFC296FC9E68}" type="datetime1">
              <a:rPr lang="en-US" smtClean="0">
                <a:solidFill>
                  <a:prstClr val="black">
                    <a:tint val="75000"/>
                  </a:prstClr>
                </a:solidFill>
              </a:rPr>
              <a:pPr>
                <a:defRPr/>
              </a:pPr>
              <a:t>1/21/2021</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solidFill>
                  <a:prstClr val="black">
                    <a:tint val="75000"/>
                  </a:prstClr>
                </a:solidFill>
              </a:rPr>
              <a:pPr>
                <a:defRPr/>
              </a:pPr>
              <a:t>‹#›</a:t>
            </a:fld>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D10D2673-B3C0-3A4E-BE22-0985C10F399A}"/>
              </a:ext>
            </a:extLst>
          </p:cNvPr>
          <p:cNvCxnSpPr/>
          <p:nvPr userDrawn="1"/>
        </p:nvCxnSpPr>
        <p:spPr>
          <a:xfrm>
            <a:off x="130278" y="1274565"/>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0E1D5487-988E-2748-9443-D618BD16D6D1}"/>
              </a:ext>
            </a:extLst>
          </p:cNvPr>
          <p:cNvCxnSpPr/>
          <p:nvPr userDrawn="1"/>
        </p:nvCxnSpPr>
        <p:spPr>
          <a:xfrm>
            <a:off x="145026" y="3048000"/>
            <a:ext cx="8857380"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14" name="Title 1">
            <a:extLst>
              <a:ext uri="{FF2B5EF4-FFF2-40B4-BE49-F238E27FC236}">
                <a16:creationId xmlns:a16="http://schemas.microsoft.com/office/drawing/2014/main" id="{1638EA1C-FE16-F14A-B60C-2B33822D0C31}"/>
              </a:ext>
            </a:extLst>
          </p:cNvPr>
          <p:cNvSpPr txBox="1"/>
          <p:nvPr userDrawn="1"/>
        </p:nvSpPr>
        <p:spPr>
          <a:xfrm>
            <a:off x="130278" y="1447802"/>
            <a:ext cx="8857380" cy="1434803"/>
          </a:xfrm>
          <a:prstGeom prst="rect">
            <a:avLst/>
          </a:prstGeom>
          <a:solidFill>
            <a:srgbClr val="004378"/>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t> </a:t>
            </a:r>
            <a:br>
              <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br>
            <a:endPar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endParaRPr>
          </a:p>
        </p:txBody>
      </p:sp>
      <p:pic>
        <p:nvPicPr>
          <p:cNvPr id="11" name="Picture 10">
            <a:extLst>
              <a:ext uri="{FF2B5EF4-FFF2-40B4-BE49-F238E27FC236}">
                <a16:creationId xmlns:a16="http://schemas.microsoft.com/office/drawing/2014/main" id="{5173EE55-0059-7748-A330-3C42509A9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38957"/>
            <a:ext cx="4480560" cy="678872"/>
          </a:xfrm>
          <a:prstGeom prst="rect">
            <a:avLst/>
          </a:prstGeom>
        </p:spPr>
      </p:pic>
    </p:spTree>
    <p:extLst>
      <p:ext uri="{BB962C8B-B14F-4D97-AF65-F5344CB8AC3E}">
        <p14:creationId xmlns:p14="http://schemas.microsoft.com/office/powerpoint/2010/main" val="21464767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C16CA260-6904-47DF-97FC-B7C3C0FCA302}" type="datetimeFigureOut">
              <a:rPr lang="en-US" smtClean="0">
                <a:solidFill>
                  <a:prstClr val="black">
                    <a:tint val="75000"/>
                  </a:prstClr>
                </a:solidFill>
                <a:cs typeface="Arial"/>
              </a:rPr>
              <a:pPr fontAlgn="base">
                <a:spcBef>
                  <a:spcPct val="0"/>
                </a:spcBef>
                <a:spcAft>
                  <a:spcPct val="0"/>
                </a:spcAft>
              </a:pPr>
              <a:t>1/21/2021</a:t>
            </a:fld>
            <a:endParaRPr lang="en-US" dirty="0">
              <a:solidFill>
                <a:prstClr val="black">
                  <a:tint val="75000"/>
                </a:prstClr>
              </a:solidFill>
              <a:cs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692C8B30-1E5A-45FC-A63C-31354754E456}" type="slidenum">
              <a:rPr lang="en-US" smtClean="0">
                <a:solidFill>
                  <a:prstClr val="black">
                    <a:tint val="75000"/>
                  </a:prstClr>
                </a:solidFill>
                <a:cs typeface="Arial"/>
              </a:rPr>
              <a:pPr fontAlgn="base">
                <a:spcBef>
                  <a:spcPct val="0"/>
                </a:spcBef>
                <a:spcAft>
                  <a:spcPct val="0"/>
                </a:spcAft>
              </a:pPr>
              <a:t>‹#›</a:t>
            </a:fld>
            <a:endParaRPr lang="en-US" dirty="0">
              <a:solidFill>
                <a:prstClr val="black">
                  <a:tint val="75000"/>
                </a:prstClr>
              </a:solidFill>
              <a:cs typeface="Arial"/>
            </a:endParaRPr>
          </a:p>
        </p:txBody>
      </p:sp>
    </p:spTree>
    <p:extLst>
      <p:ext uri="{BB962C8B-B14F-4D97-AF65-F5344CB8AC3E}">
        <p14:creationId xmlns:p14="http://schemas.microsoft.com/office/powerpoint/2010/main" val="30429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1AA06C-7237-4D47-BF41-E9DE4D2F332E}"/>
              </a:ext>
            </a:extLst>
          </p:cNvPr>
          <p:cNvSpPr/>
          <p:nvPr/>
        </p:nvSpPr>
        <p:spPr>
          <a:xfrm>
            <a:off x="1143000" y="3257551"/>
            <a:ext cx="6858000" cy="553998"/>
          </a:xfrm>
          <a:prstGeom prst="rect">
            <a:avLst/>
          </a:prstGeom>
        </p:spPr>
        <p:txBody>
          <a:bodyPr wrap="square">
            <a:spAutoFit/>
          </a:bodyPr>
          <a:lstStyle/>
          <a:p>
            <a:pPr algn="ctr">
              <a:spcBef>
                <a:spcPct val="0"/>
              </a:spcBef>
              <a:spcAft>
                <a:spcPct val="0"/>
              </a:spcAft>
              <a:defRPr/>
            </a:pPr>
            <a:r>
              <a:rPr lang="en-US" sz="1400" b="1" dirty="0" smtClean="0">
                <a:solidFill>
                  <a:srgbClr val="004378"/>
                </a:solidFill>
                <a:latin typeface="Arial" panose="020B0604020202020204" pitchFamily="34" charset="0"/>
                <a:cs typeface="Arial" panose="020B0604020202020204" pitchFamily="34" charset="0"/>
              </a:rPr>
              <a:t>January 22, 2021</a:t>
            </a:r>
            <a:endParaRPr lang="en-US" sz="1400" b="1" dirty="0">
              <a:solidFill>
                <a:srgbClr val="004378"/>
              </a:solidFill>
              <a:latin typeface="Arial" panose="020B0604020202020204" pitchFamily="34" charset="0"/>
              <a:cs typeface="Arial" panose="020B0604020202020204" pitchFamily="34" charset="0"/>
            </a:endParaRPr>
          </a:p>
          <a:p>
            <a:pPr algn="ctr">
              <a:spcBef>
                <a:spcPct val="0"/>
              </a:spcBef>
              <a:spcAft>
                <a:spcPct val="0"/>
              </a:spcAft>
              <a:defRPr/>
            </a:pPr>
            <a:r>
              <a:rPr lang="en-US" sz="1600" b="1" dirty="0">
                <a:solidFill>
                  <a:srgbClr val="004378"/>
                </a:solidFill>
                <a:latin typeface="Arial" panose="020B0604020202020204" pitchFamily="34" charset="0"/>
                <a:cs typeface="Arial" panose="020B0604020202020204" pitchFamily="34" charset="0"/>
              </a:rPr>
              <a:t>Walter </a:t>
            </a:r>
            <a:r>
              <a:rPr lang="en-US" sz="1600" b="1">
                <a:solidFill>
                  <a:srgbClr val="004378"/>
                </a:solidFill>
                <a:latin typeface="Arial" panose="020B0604020202020204" pitchFamily="34" charset="0"/>
                <a:cs typeface="Arial" panose="020B0604020202020204" pitchFamily="34" charset="0"/>
              </a:rPr>
              <a:t>| </a:t>
            </a:r>
            <a:r>
              <a:rPr lang="en-US" sz="1600" b="1" smtClean="0">
                <a:solidFill>
                  <a:srgbClr val="004378"/>
                </a:solidFill>
                <a:latin typeface="Arial" panose="020B0604020202020204" pitchFamily="34" charset="0"/>
                <a:cs typeface="Arial" panose="020B0604020202020204" pitchFamily="34" charset="0"/>
              </a:rPr>
              <a:t>Haverfield</a:t>
            </a:r>
            <a:endParaRPr lang="en-US" sz="1600" b="1" dirty="0">
              <a:solidFill>
                <a:srgbClr val="004378"/>
              </a:solidFill>
              <a:latin typeface="Arial" panose="020B0604020202020204" pitchFamily="34" charset="0"/>
              <a:cs typeface="Arial" panose="020B0604020202020204" pitchFamily="34" charset="0"/>
            </a:endParaRPr>
          </a:p>
        </p:txBody>
      </p:sp>
      <p:sp>
        <p:nvSpPr>
          <p:cNvPr id="2" name="TextBox 1"/>
          <p:cNvSpPr txBox="1"/>
          <p:nvPr/>
        </p:nvSpPr>
        <p:spPr>
          <a:xfrm>
            <a:off x="285749" y="1448656"/>
            <a:ext cx="8572500" cy="1338828"/>
          </a:xfrm>
          <a:prstGeom prst="rect">
            <a:avLst/>
          </a:prstGeom>
          <a:noFill/>
        </p:spPr>
        <p:txBody>
          <a:bodyPr wrap="square" rtlCol="0">
            <a:spAutoFit/>
          </a:bodyPr>
          <a:lstStyle/>
          <a:p>
            <a:pPr algn="ctr"/>
            <a:r>
              <a:rPr lang="en-US" sz="405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CHANGES TO TITLE IX REGULATIONS</a:t>
            </a:r>
            <a:endParaRPr lang="en-US" sz="405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2819030" y="4281616"/>
            <a:ext cx="3378020" cy="1797978"/>
          </a:xfrm>
          <a:prstGeom prst="rect">
            <a:avLst/>
          </a:prstGeom>
        </p:spPr>
      </p:pic>
    </p:spTree>
    <p:extLst>
      <p:ext uri="{BB962C8B-B14F-4D97-AF65-F5344CB8AC3E}">
        <p14:creationId xmlns:p14="http://schemas.microsoft.com/office/powerpoint/2010/main" val="24402165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46" y="1334386"/>
            <a:ext cx="8857380" cy="935235"/>
          </a:xfrm>
        </p:spPr>
        <p:txBody>
          <a:bodyPr/>
          <a:lstStyle/>
          <a:p>
            <a:r>
              <a:rPr lang="en-US" dirty="0" smtClean="0"/>
              <a:t>Actual Knowledge</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48385181"/>
              </p:ext>
            </p:extLst>
          </p:nvPr>
        </p:nvGraphicFramePr>
        <p:xfrm>
          <a:off x="145346" y="2389170"/>
          <a:ext cx="8857060" cy="3926171"/>
        </p:xfrm>
        <a:graphic>
          <a:graphicData uri="http://schemas.openxmlformats.org/drawingml/2006/table">
            <a:tbl>
              <a:tblPr firstRow="1" bandRow="1">
                <a:tableStyleId>{5C22544A-7EE6-4342-B048-85BDC9FD1C3A}</a:tableStyleId>
              </a:tblPr>
              <a:tblGrid>
                <a:gridCol w="4428530">
                  <a:extLst>
                    <a:ext uri="{9D8B030D-6E8A-4147-A177-3AD203B41FA5}">
                      <a16:colId xmlns:a16="http://schemas.microsoft.com/office/drawing/2014/main" val="153347861"/>
                    </a:ext>
                  </a:extLst>
                </a:gridCol>
                <a:gridCol w="4428530">
                  <a:extLst>
                    <a:ext uri="{9D8B030D-6E8A-4147-A177-3AD203B41FA5}">
                      <a16:colId xmlns:a16="http://schemas.microsoft.com/office/drawing/2014/main" val="3641469254"/>
                    </a:ext>
                  </a:extLst>
                </a:gridCol>
              </a:tblGrid>
              <a:tr h="541420">
                <a:tc>
                  <a:txBody>
                    <a:bodyPr/>
                    <a:lstStyle/>
                    <a:p>
                      <a:pPr algn="ctr"/>
                      <a:r>
                        <a:rPr lang="en-US" sz="2100" dirty="0" smtClean="0"/>
                        <a:t>Old</a:t>
                      </a:r>
                      <a:r>
                        <a:rPr lang="en-US" sz="2100" baseline="0" dirty="0" smtClean="0"/>
                        <a:t> Rule (from OCR guidance)</a:t>
                      </a:r>
                      <a:endParaRPr lang="en-US" sz="2100" dirty="0"/>
                    </a:p>
                  </a:txBody>
                  <a:tcPr marL="68580" marR="68580" marT="34290" marB="34290"/>
                </a:tc>
                <a:tc>
                  <a:txBody>
                    <a:bodyPr/>
                    <a:lstStyle/>
                    <a:p>
                      <a:pPr algn="ctr"/>
                      <a:r>
                        <a:rPr lang="en-US" sz="2100" dirty="0" smtClean="0"/>
                        <a:t>New Rule</a:t>
                      </a:r>
                      <a:r>
                        <a:rPr lang="en-US" sz="2100" baseline="0" dirty="0" smtClean="0"/>
                        <a:t> (Final Rule)</a:t>
                      </a:r>
                      <a:endParaRPr lang="en-US" sz="2100" dirty="0"/>
                    </a:p>
                  </a:txBody>
                  <a:tcPr marL="68580" marR="68580" marT="34290" marB="34290"/>
                </a:tc>
                <a:extLst>
                  <a:ext uri="{0D108BD9-81ED-4DB2-BD59-A6C34878D82A}">
                    <a16:rowId xmlns:a16="http://schemas.microsoft.com/office/drawing/2014/main" val="1450546831"/>
                  </a:ext>
                </a:extLst>
              </a:tr>
              <a:tr h="3384751">
                <a:tc>
                  <a:txBody>
                    <a:bodyPr/>
                    <a:lstStyle/>
                    <a:p>
                      <a:pPr marL="285750" indent="-285750">
                        <a:buFont typeface="Arial" panose="020B0604020202020204" pitchFamily="34" charset="0"/>
                        <a:buChar char="•"/>
                      </a:pPr>
                      <a:r>
                        <a:rPr lang="en-US" sz="2100" dirty="0" smtClean="0"/>
                        <a:t>A school has a responsibility to  respond promptly and effectively if a  school knows or should have known  about sexual  harassment</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mn-lt"/>
                          <a:cs typeface="+mn-cs"/>
                        </a:rPr>
                        <a:t>A school with actual knowledge of  sexual harassment in a program or  activity against a person in the United states must respond  promptly and in a manner that is not  deliberately indifferent</a:t>
                      </a:r>
                    </a:p>
                  </a:txBody>
                  <a:tcPr marL="68580" marR="68580" marT="34290" marB="34290"/>
                </a:tc>
                <a:extLst>
                  <a:ext uri="{0D108BD9-81ED-4DB2-BD59-A6C34878D82A}">
                    <a16:rowId xmlns:a16="http://schemas.microsoft.com/office/drawing/2014/main" val="2018612583"/>
                  </a:ext>
                </a:extLst>
              </a:tr>
            </a:tbl>
          </a:graphicData>
        </a:graphic>
      </p:graphicFrame>
    </p:spTree>
    <p:extLst>
      <p:ext uri="{BB962C8B-B14F-4D97-AF65-F5344CB8AC3E}">
        <p14:creationId xmlns:p14="http://schemas.microsoft.com/office/powerpoint/2010/main" val="14252331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443572"/>
            <a:ext cx="8857380" cy="935235"/>
          </a:xfrm>
        </p:spPr>
        <p:txBody>
          <a:bodyPr>
            <a:noAutofit/>
          </a:bodyPr>
          <a:lstStyle/>
          <a:p>
            <a:r>
              <a:rPr lang="en-US" dirty="0"/>
              <a:t>New Rule &amp; Case Law Definition</a:t>
            </a:r>
            <a:br>
              <a:rPr lang="en-US" dirty="0"/>
            </a:br>
            <a:r>
              <a:rPr lang="en-US" sz="2400" dirty="0"/>
              <a:t>Gebser v. Lago Vista Indep. Sch. Dist. 524 U.S. 274 (1998)  </a:t>
            </a:r>
          </a:p>
        </p:txBody>
      </p:sp>
      <p:sp>
        <p:nvSpPr>
          <p:cNvPr id="3" name="Content Placeholder 2"/>
          <p:cNvSpPr>
            <a:spLocks noGrp="1"/>
          </p:cNvSpPr>
          <p:nvPr>
            <p:ph idx="1"/>
          </p:nvPr>
        </p:nvSpPr>
        <p:spPr>
          <a:xfrm>
            <a:off x="145026" y="2743200"/>
            <a:ext cx="8857380" cy="4114800"/>
          </a:xfrm>
        </p:spPr>
        <p:txBody>
          <a:bodyPr>
            <a:normAutofit/>
          </a:bodyPr>
          <a:lstStyle/>
          <a:p>
            <a:pPr marL="0" indent="0">
              <a:buNone/>
            </a:pPr>
            <a:r>
              <a:rPr lang="en-US" sz="1800" b="1" dirty="0"/>
              <a:t>Knowledge: </a:t>
            </a:r>
            <a:r>
              <a:rPr lang="en-US" sz="1800" dirty="0"/>
              <a:t>Notice of sexual harassment or allegations of  sexual harassment to:</a:t>
            </a:r>
          </a:p>
          <a:p>
            <a:pPr marL="385763" indent="-385763">
              <a:buFont typeface="+mj-lt"/>
              <a:buAutoNum type="arabicPeriod"/>
            </a:pPr>
            <a:r>
              <a:rPr lang="en-US" sz="1800" dirty="0"/>
              <a:t>A recipient’s Title IX coordinator</a:t>
            </a:r>
          </a:p>
          <a:p>
            <a:pPr marL="385763" indent="-385763">
              <a:buFont typeface="+mj-lt"/>
              <a:buAutoNum type="arabicPeriod"/>
            </a:pPr>
            <a:r>
              <a:rPr lang="en-US" sz="1800" dirty="0"/>
              <a:t>Any official of the recipient who has authority to institute corrective measures on behalf of the recipient </a:t>
            </a:r>
          </a:p>
          <a:p>
            <a:pPr marL="385763" indent="-385763">
              <a:buFont typeface="+mj-lt"/>
              <a:buAutoNum type="arabicPeriod"/>
            </a:pPr>
            <a:r>
              <a:rPr lang="en-US" sz="1800" b="1" dirty="0">
                <a:solidFill>
                  <a:srgbClr val="FF0000"/>
                </a:solidFill>
              </a:rPr>
              <a:t>Any employee of an elementary and secondary school</a:t>
            </a:r>
          </a:p>
          <a:p>
            <a:pPr marL="0" indent="0">
              <a:buNone/>
            </a:pPr>
            <a:r>
              <a:rPr lang="en-US" sz="1800" dirty="0"/>
              <a:t>"Notice" includes, </a:t>
            </a:r>
            <a:r>
              <a:rPr lang="en-US" sz="1800" b="1" dirty="0"/>
              <a:t>but is not limited to</a:t>
            </a:r>
            <a:r>
              <a:rPr lang="en-US" sz="1800" dirty="0"/>
              <a:t>, a report of sexual harassment to the Title IX Coordinator as described in the Final Rule.</a:t>
            </a:r>
          </a:p>
          <a:p>
            <a:pPr marL="0" indent="0">
              <a:buNone/>
            </a:pPr>
            <a:endParaRPr lang="en-US" sz="1800" b="1" dirty="0"/>
          </a:p>
          <a:p>
            <a:pPr marL="385763" indent="-385763">
              <a:buFont typeface="+mj-lt"/>
              <a:buAutoNum type="arabicPeriod"/>
            </a:pPr>
            <a:endParaRPr lang="en-US" sz="1800" dirty="0"/>
          </a:p>
        </p:txBody>
      </p:sp>
      <p:pic>
        <p:nvPicPr>
          <p:cNvPr id="4" name="Picture 3"/>
          <p:cNvPicPr>
            <a:picLocks noChangeAspect="1"/>
          </p:cNvPicPr>
          <p:nvPr/>
        </p:nvPicPr>
        <p:blipFill>
          <a:blip r:embed="rId2"/>
          <a:stretch>
            <a:fillRect/>
          </a:stretch>
        </p:blipFill>
        <p:spPr>
          <a:xfrm>
            <a:off x="6209825" y="5197543"/>
            <a:ext cx="1635214" cy="915719"/>
          </a:xfrm>
          <a:prstGeom prst="rect">
            <a:avLst/>
          </a:prstGeom>
        </p:spPr>
      </p:pic>
    </p:spTree>
    <p:extLst>
      <p:ext uri="{BB962C8B-B14F-4D97-AF65-F5344CB8AC3E}">
        <p14:creationId xmlns:p14="http://schemas.microsoft.com/office/powerpoint/2010/main" val="11189994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Deliberate Indifference</a:t>
            </a:r>
          </a:p>
        </p:txBody>
      </p:sp>
      <p:sp>
        <p:nvSpPr>
          <p:cNvPr id="3" name="Content Placeholder 2"/>
          <p:cNvSpPr>
            <a:spLocks noGrp="1"/>
          </p:cNvSpPr>
          <p:nvPr>
            <p:ph idx="1"/>
          </p:nvPr>
        </p:nvSpPr>
        <p:spPr/>
        <p:txBody>
          <a:bodyPr/>
          <a:lstStyle/>
          <a:p>
            <a:r>
              <a:rPr lang="en-US" sz="2400" dirty="0"/>
              <a:t>From the </a:t>
            </a:r>
            <a:r>
              <a:rPr lang="en-US" sz="2400" i="1" dirty="0"/>
              <a:t>Gebser</a:t>
            </a:r>
            <a:r>
              <a:rPr lang="en-US" sz="2400" dirty="0"/>
              <a:t> Court: </a:t>
            </a:r>
          </a:p>
          <a:p>
            <a:pPr lvl="1"/>
            <a:r>
              <a:rPr lang="en-US" sz="2100" dirty="0"/>
              <a:t>“[T]he response must amount to deliberate indifference to discrimination. The administrative enforcement scheme presupposes that an official who is advised of a Title IX violation refuses to take action to bring the recipient into compliance.  The premise, in other words, is an official decision by the recipient not to remedy the violation.”</a:t>
            </a:r>
          </a:p>
          <a:p>
            <a:endParaRPr lang="en-US" sz="2100" dirty="0"/>
          </a:p>
          <a:p>
            <a:endParaRPr lang="en-US" dirty="0"/>
          </a:p>
        </p:txBody>
      </p:sp>
      <p:pic>
        <p:nvPicPr>
          <p:cNvPr id="4" name="Picture 3"/>
          <p:cNvPicPr>
            <a:picLocks noChangeAspect="1"/>
          </p:cNvPicPr>
          <p:nvPr/>
        </p:nvPicPr>
        <p:blipFill>
          <a:blip r:embed="rId2"/>
          <a:stretch>
            <a:fillRect/>
          </a:stretch>
        </p:blipFill>
        <p:spPr>
          <a:xfrm>
            <a:off x="3717462" y="4650793"/>
            <a:ext cx="1742004" cy="1351373"/>
          </a:xfrm>
          <a:prstGeom prst="rect">
            <a:avLst/>
          </a:prstGeom>
        </p:spPr>
      </p:pic>
    </p:spTree>
    <p:extLst>
      <p:ext uri="{BB962C8B-B14F-4D97-AF65-F5344CB8AC3E}">
        <p14:creationId xmlns:p14="http://schemas.microsoft.com/office/powerpoint/2010/main" val="14891550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14" y="1402752"/>
            <a:ext cx="8857380" cy="935235"/>
          </a:xfrm>
        </p:spPr>
        <p:txBody>
          <a:bodyPr/>
          <a:lstStyle/>
          <a:p>
            <a:r>
              <a:rPr lang="en-US" dirty="0"/>
              <a:t>Deliberate </a:t>
            </a:r>
            <a:r>
              <a:rPr lang="en-US" dirty="0" smtClean="0"/>
              <a:t>Indifference</a:t>
            </a:r>
            <a:endParaRPr lang="en-US" dirty="0"/>
          </a:p>
        </p:txBody>
      </p:sp>
      <p:pic>
        <p:nvPicPr>
          <p:cNvPr id="5" name="Content Placeholder 4"/>
          <p:cNvPicPr>
            <a:picLocks noGrp="1" noChangeAspect="1"/>
          </p:cNvPicPr>
          <p:nvPr>
            <p:ph idx="1"/>
          </p:nvPr>
        </p:nvPicPr>
        <p:blipFill>
          <a:blip r:embed="rId2"/>
          <a:stretch>
            <a:fillRect/>
          </a:stretch>
        </p:blipFill>
        <p:spPr>
          <a:xfrm>
            <a:off x="160338" y="2836649"/>
            <a:ext cx="8856662" cy="2861102"/>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3061026641"/>
              </p:ext>
            </p:extLst>
          </p:nvPr>
        </p:nvGraphicFramePr>
        <p:xfrm>
          <a:off x="159934" y="2402391"/>
          <a:ext cx="8857060" cy="3887314"/>
        </p:xfrm>
        <a:graphic>
          <a:graphicData uri="http://schemas.openxmlformats.org/drawingml/2006/table">
            <a:tbl>
              <a:tblPr firstRow="1" bandRow="1">
                <a:tableStyleId>{5C22544A-7EE6-4342-B048-85BDC9FD1C3A}</a:tableStyleId>
              </a:tblPr>
              <a:tblGrid>
                <a:gridCol w="4428530">
                  <a:extLst>
                    <a:ext uri="{9D8B030D-6E8A-4147-A177-3AD203B41FA5}">
                      <a16:colId xmlns:a16="http://schemas.microsoft.com/office/drawing/2014/main" val="153347861"/>
                    </a:ext>
                  </a:extLst>
                </a:gridCol>
                <a:gridCol w="4428530">
                  <a:extLst>
                    <a:ext uri="{9D8B030D-6E8A-4147-A177-3AD203B41FA5}">
                      <a16:colId xmlns:a16="http://schemas.microsoft.com/office/drawing/2014/main" val="3641469254"/>
                    </a:ext>
                  </a:extLst>
                </a:gridCol>
              </a:tblGrid>
              <a:tr h="536061">
                <a:tc>
                  <a:txBody>
                    <a:bodyPr/>
                    <a:lstStyle/>
                    <a:p>
                      <a:pPr algn="ctr"/>
                      <a:r>
                        <a:rPr lang="en-US" sz="2100" dirty="0" smtClean="0"/>
                        <a:t>Old</a:t>
                      </a:r>
                      <a:r>
                        <a:rPr lang="en-US" sz="2100" baseline="0" dirty="0" smtClean="0"/>
                        <a:t> Definition (from OCR guidance)</a:t>
                      </a:r>
                      <a:endParaRPr lang="en-US" sz="2100" dirty="0"/>
                    </a:p>
                  </a:txBody>
                  <a:tcPr marL="68580" marR="68580" marT="34290" marB="34290"/>
                </a:tc>
                <a:tc>
                  <a:txBody>
                    <a:bodyPr/>
                    <a:lstStyle/>
                    <a:p>
                      <a:pPr algn="ctr"/>
                      <a:r>
                        <a:rPr lang="en-US" sz="2100" dirty="0" smtClean="0"/>
                        <a:t>New Definition</a:t>
                      </a:r>
                      <a:r>
                        <a:rPr lang="en-US" sz="2100" baseline="0" dirty="0" smtClean="0"/>
                        <a:t> (Final Rule)</a:t>
                      </a:r>
                      <a:endParaRPr lang="en-US" sz="2100" dirty="0"/>
                    </a:p>
                  </a:txBody>
                  <a:tcPr marL="68580" marR="68580" marT="34290" marB="34290"/>
                </a:tc>
                <a:extLst>
                  <a:ext uri="{0D108BD9-81ED-4DB2-BD59-A6C34878D82A}">
                    <a16:rowId xmlns:a16="http://schemas.microsoft.com/office/drawing/2014/main" val="1450546831"/>
                  </a:ext>
                </a:extLst>
              </a:tr>
              <a:tr h="3351253">
                <a:tc>
                  <a:txBody>
                    <a:bodyPr/>
                    <a:lstStyle/>
                    <a:p>
                      <a:pPr marL="285750" indent="-285750">
                        <a:buFont typeface="Arial" panose="020B0604020202020204" pitchFamily="34" charset="0"/>
                        <a:buChar char="•"/>
                      </a:pPr>
                      <a:r>
                        <a:rPr lang="en-US" sz="2100" dirty="0" smtClean="0"/>
                        <a:t>The school must take immediate action to eliminate the sexual harassment or sexual violence, prevent its recurrence, and  address its effects.</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mn-lt"/>
                          <a:cs typeface="+mn-cs"/>
                        </a:rPr>
                        <a:t>Failure to respond reasonably in light of  known circumstances.</a:t>
                      </a:r>
                    </a:p>
                  </a:txBody>
                  <a:tcPr marL="68580" marR="68580" marT="34290" marB="34290"/>
                </a:tc>
                <a:extLst>
                  <a:ext uri="{0D108BD9-81ED-4DB2-BD59-A6C34878D82A}">
                    <a16:rowId xmlns:a16="http://schemas.microsoft.com/office/drawing/2014/main" val="2018612583"/>
                  </a:ext>
                </a:extLst>
              </a:tr>
            </a:tbl>
          </a:graphicData>
        </a:graphic>
      </p:graphicFrame>
    </p:spTree>
    <p:extLst>
      <p:ext uri="{BB962C8B-B14F-4D97-AF65-F5344CB8AC3E}">
        <p14:creationId xmlns:p14="http://schemas.microsoft.com/office/powerpoint/2010/main" val="34198419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71" y="1855679"/>
            <a:ext cx="8857380" cy="935235"/>
          </a:xfrm>
        </p:spPr>
        <p:txBody>
          <a:bodyPr>
            <a:noAutofit/>
          </a:bodyPr>
          <a:lstStyle/>
          <a:p>
            <a:r>
              <a:rPr lang="en-US" dirty="0"/>
              <a:t>New: Initial  Response </a:t>
            </a:r>
            <a:r>
              <a:rPr lang="en-US" dirty="0" smtClean="0"/>
              <a:t>34 C.F.R. 106.44(a),.</a:t>
            </a:r>
            <a:r>
              <a:rPr lang="en-US" dirty="0"/>
              <a:t>30(a)</a:t>
            </a:r>
            <a:br>
              <a:rPr lang="en-US" dirty="0"/>
            </a:br>
            <a:r>
              <a:rPr lang="en-US" dirty="0"/>
              <a:t/>
            </a:r>
            <a:br>
              <a:rPr lang="en-US" dirty="0"/>
            </a:br>
            <a:endParaRPr lang="en-US" dirty="0"/>
          </a:p>
        </p:txBody>
      </p:sp>
      <p:sp>
        <p:nvSpPr>
          <p:cNvPr id="3" name="Content Placeholder 2"/>
          <p:cNvSpPr>
            <a:spLocks noGrp="1"/>
          </p:cNvSpPr>
          <p:nvPr>
            <p:ph idx="1"/>
          </p:nvPr>
        </p:nvSpPr>
        <p:spPr>
          <a:xfrm>
            <a:off x="153571" y="2696910"/>
            <a:ext cx="8857380" cy="4114800"/>
          </a:xfrm>
        </p:spPr>
        <p:txBody>
          <a:bodyPr>
            <a:normAutofit/>
          </a:bodyPr>
          <a:lstStyle/>
          <a:p>
            <a:pPr marL="0" indent="0">
              <a:buNone/>
            </a:pPr>
            <a:r>
              <a:rPr lang="en-US" sz="2000" dirty="0"/>
              <a:t>Must treat complainants and respondents equitably:</a:t>
            </a:r>
          </a:p>
          <a:p>
            <a:r>
              <a:rPr lang="en-US" sz="2000" dirty="0"/>
              <a:t>Offer supportive measures to both</a:t>
            </a:r>
          </a:p>
          <a:p>
            <a:r>
              <a:rPr lang="en-US" sz="2000" dirty="0"/>
              <a:t>Follow a grievance process before disciplining or sanctioning respondent</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584" y="4419244"/>
            <a:ext cx="2811567" cy="1581506"/>
          </a:xfrm>
          <a:prstGeom prst="rect">
            <a:avLst/>
          </a:prstGeom>
        </p:spPr>
      </p:pic>
    </p:spTree>
    <p:extLst>
      <p:ext uri="{BB962C8B-B14F-4D97-AF65-F5344CB8AC3E}">
        <p14:creationId xmlns:p14="http://schemas.microsoft.com/office/powerpoint/2010/main" val="14484250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426467"/>
            <a:ext cx="8857380" cy="935235"/>
          </a:xfrm>
        </p:spPr>
        <p:txBody>
          <a:bodyPr>
            <a:noAutofit/>
          </a:bodyPr>
          <a:lstStyle/>
          <a:p>
            <a:r>
              <a:rPr lang="en-US" dirty="0"/>
              <a:t>New: Initial Response </a:t>
            </a:r>
            <a:r>
              <a:rPr lang="en-US" dirty="0" smtClean="0"/>
              <a:t>34 </a:t>
            </a:r>
            <a:r>
              <a:rPr lang="en-US" dirty="0"/>
              <a:t>C.F.R. 106.30(a</a:t>
            </a:r>
            <a:r>
              <a:rPr lang="en-US" dirty="0" smtClean="0"/>
              <a:t>),.</a:t>
            </a:r>
            <a:r>
              <a:rPr lang="en-US" dirty="0"/>
              <a:t>44(a</a:t>
            </a:r>
            <a:r>
              <a:rPr lang="en-US" dirty="0" smtClean="0"/>
              <a:t>)</a:t>
            </a:r>
            <a:endParaRPr lang="en-US" dirty="0"/>
          </a:p>
        </p:txBody>
      </p:sp>
      <p:sp>
        <p:nvSpPr>
          <p:cNvPr id="3" name="Content Placeholder 2"/>
          <p:cNvSpPr>
            <a:spLocks noGrp="1"/>
          </p:cNvSpPr>
          <p:nvPr>
            <p:ph idx="1"/>
          </p:nvPr>
        </p:nvSpPr>
        <p:spPr>
          <a:xfrm>
            <a:off x="145026" y="2517448"/>
            <a:ext cx="8857380" cy="4114800"/>
          </a:xfrm>
        </p:spPr>
        <p:txBody>
          <a:bodyPr>
            <a:normAutofit/>
          </a:bodyPr>
          <a:lstStyle/>
          <a:p>
            <a:pPr marL="0" indent="0">
              <a:buNone/>
            </a:pPr>
            <a:r>
              <a:rPr lang="en-US" sz="2000" dirty="0"/>
              <a:t>Title IX Coordinator must promptly, </a:t>
            </a:r>
            <a:r>
              <a:rPr lang="en-US" sz="2000" u="sng" dirty="0" smtClean="0"/>
              <a:t>even </a:t>
            </a:r>
            <a:r>
              <a:rPr lang="en-US" sz="2000" u="sng" dirty="0"/>
              <a:t>if no formal complaint is filed</a:t>
            </a:r>
            <a:r>
              <a:rPr lang="en-US" sz="2000" dirty="0"/>
              <a:t>:</a:t>
            </a:r>
          </a:p>
          <a:p>
            <a:r>
              <a:rPr lang="en-US" sz="2000" dirty="0"/>
              <a:t>Contact the complainant to discuss the  availability of “supportive measures”</a:t>
            </a:r>
          </a:p>
          <a:p>
            <a:r>
              <a:rPr lang="en-US" sz="2000" dirty="0"/>
              <a:t>Consider the complainant’s wishes </a:t>
            </a:r>
            <a:r>
              <a:rPr lang="en-US" sz="2000" dirty="0" smtClean="0"/>
              <a:t>with </a:t>
            </a:r>
            <a:r>
              <a:rPr lang="en-US" sz="2000" dirty="0"/>
              <a:t>respect to supportive measures</a:t>
            </a:r>
          </a:p>
          <a:p>
            <a:r>
              <a:rPr lang="en-US" sz="2000" dirty="0"/>
              <a:t>Inform the complainant of the </a:t>
            </a:r>
            <a:r>
              <a:rPr lang="en-US" sz="2000" dirty="0" smtClean="0"/>
              <a:t>availability </a:t>
            </a:r>
            <a:r>
              <a:rPr lang="en-US" sz="2000" dirty="0"/>
              <a:t>of supportive measures </a:t>
            </a:r>
            <a:r>
              <a:rPr lang="en-US" sz="2000" dirty="0" smtClean="0"/>
              <a:t>with </a:t>
            </a:r>
            <a:r>
              <a:rPr lang="en-US" sz="2000" dirty="0"/>
              <a:t>or without the filing of a formal </a:t>
            </a:r>
            <a:r>
              <a:rPr lang="en-US" sz="2000" dirty="0" smtClean="0"/>
              <a:t>complaint</a:t>
            </a:r>
            <a:endParaRPr lang="en-US" sz="2000" dirty="0"/>
          </a:p>
          <a:p>
            <a:r>
              <a:rPr lang="en-US" sz="2000" dirty="0"/>
              <a:t>Explain the process for filing a formal </a:t>
            </a:r>
            <a:r>
              <a:rPr lang="en-US" sz="2000" dirty="0" smtClean="0"/>
              <a:t>complaint</a:t>
            </a:r>
            <a:endParaRPr lang="en-US" sz="2000" dirty="0"/>
          </a:p>
        </p:txBody>
      </p:sp>
      <p:pic>
        <p:nvPicPr>
          <p:cNvPr id="4" name="Picture 3"/>
          <p:cNvPicPr>
            <a:picLocks noChangeAspect="1"/>
          </p:cNvPicPr>
          <p:nvPr/>
        </p:nvPicPr>
        <p:blipFill>
          <a:blip r:embed="rId2"/>
          <a:stretch>
            <a:fillRect/>
          </a:stretch>
        </p:blipFill>
        <p:spPr>
          <a:xfrm>
            <a:off x="6284241" y="4336991"/>
            <a:ext cx="1671894" cy="1671894"/>
          </a:xfrm>
          <a:prstGeom prst="rect">
            <a:avLst/>
          </a:prstGeom>
        </p:spPr>
      </p:pic>
    </p:spTree>
    <p:extLst>
      <p:ext uri="{BB962C8B-B14F-4D97-AF65-F5344CB8AC3E}">
        <p14:creationId xmlns:p14="http://schemas.microsoft.com/office/powerpoint/2010/main" val="37256160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a:t>
            </a:r>
            <a:r>
              <a:rPr lang="en-US" dirty="0" smtClean="0"/>
              <a:t>Measures</a:t>
            </a:r>
            <a:endParaRPr lang="en-US" dirty="0"/>
          </a:p>
        </p:txBody>
      </p:sp>
      <p:pic>
        <p:nvPicPr>
          <p:cNvPr id="8" name="Content Placeholder 7"/>
          <p:cNvPicPr>
            <a:picLocks noGrp="1" noChangeAspect="1"/>
          </p:cNvPicPr>
          <p:nvPr>
            <p:ph idx="1"/>
          </p:nvPr>
        </p:nvPicPr>
        <p:blipFill>
          <a:blip r:embed="rId2"/>
          <a:stretch>
            <a:fillRect/>
          </a:stretch>
        </p:blipFill>
        <p:spPr>
          <a:xfrm>
            <a:off x="160338" y="2836649"/>
            <a:ext cx="8856662" cy="2861102"/>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1972477140"/>
              </p:ext>
            </p:extLst>
          </p:nvPr>
        </p:nvGraphicFramePr>
        <p:xfrm>
          <a:off x="145026" y="2275153"/>
          <a:ext cx="8857060" cy="4040189"/>
        </p:xfrm>
        <a:graphic>
          <a:graphicData uri="http://schemas.openxmlformats.org/drawingml/2006/table">
            <a:tbl>
              <a:tblPr firstRow="1" bandRow="1">
                <a:tableStyleId>{5C22544A-7EE6-4342-B048-85BDC9FD1C3A}</a:tableStyleId>
              </a:tblPr>
              <a:tblGrid>
                <a:gridCol w="4428530">
                  <a:extLst>
                    <a:ext uri="{9D8B030D-6E8A-4147-A177-3AD203B41FA5}">
                      <a16:colId xmlns:a16="http://schemas.microsoft.com/office/drawing/2014/main" val="153347861"/>
                    </a:ext>
                  </a:extLst>
                </a:gridCol>
                <a:gridCol w="4428530">
                  <a:extLst>
                    <a:ext uri="{9D8B030D-6E8A-4147-A177-3AD203B41FA5}">
                      <a16:colId xmlns:a16="http://schemas.microsoft.com/office/drawing/2014/main" val="3641469254"/>
                    </a:ext>
                  </a:extLst>
                </a:gridCol>
              </a:tblGrid>
              <a:tr h="490595">
                <a:tc>
                  <a:txBody>
                    <a:bodyPr/>
                    <a:lstStyle/>
                    <a:p>
                      <a:pPr algn="ctr"/>
                      <a:r>
                        <a:rPr lang="en-US" sz="2100" dirty="0" smtClean="0"/>
                        <a:t>Old</a:t>
                      </a:r>
                      <a:r>
                        <a:rPr lang="en-US" sz="2100" baseline="0" dirty="0" smtClean="0"/>
                        <a:t> Term (from OCR guidance)</a:t>
                      </a:r>
                      <a:endParaRPr lang="en-US" sz="2100" dirty="0"/>
                    </a:p>
                  </a:txBody>
                  <a:tcPr marL="68580" marR="68580" marT="34290" marB="34290"/>
                </a:tc>
                <a:tc>
                  <a:txBody>
                    <a:bodyPr/>
                    <a:lstStyle/>
                    <a:p>
                      <a:pPr algn="ctr"/>
                      <a:r>
                        <a:rPr lang="en-US" sz="2100" dirty="0" smtClean="0"/>
                        <a:t>New Term</a:t>
                      </a:r>
                      <a:r>
                        <a:rPr lang="en-US" sz="2100" baseline="0" dirty="0" smtClean="0"/>
                        <a:t> (Final Rule)</a:t>
                      </a:r>
                      <a:endParaRPr lang="en-US" sz="2100" dirty="0"/>
                    </a:p>
                  </a:txBody>
                  <a:tcPr marL="68580" marR="68580" marT="34290" marB="34290"/>
                </a:tc>
                <a:extLst>
                  <a:ext uri="{0D108BD9-81ED-4DB2-BD59-A6C34878D82A}">
                    <a16:rowId xmlns:a16="http://schemas.microsoft.com/office/drawing/2014/main" val="1450546831"/>
                  </a:ext>
                </a:extLst>
              </a:tr>
              <a:tr h="3549594">
                <a:tc>
                  <a:txBody>
                    <a:bodyPr/>
                    <a:lstStyle/>
                    <a:p>
                      <a:pPr marL="285750" indent="-285750">
                        <a:buFont typeface="Arial" panose="020B0604020202020204" pitchFamily="34" charset="0"/>
                        <a:buChar char="•"/>
                      </a:pPr>
                      <a:r>
                        <a:rPr lang="en-US" sz="1800" dirty="0" smtClean="0"/>
                        <a:t>Used terms such as “interim measures” or “interim steps” to describe measures to help a complainant maintain  equal educational access.</a:t>
                      </a:r>
                    </a:p>
                    <a:p>
                      <a:pPr marL="285750" indent="-285750">
                        <a:buFont typeface="Arial" panose="020B0604020202020204" pitchFamily="34" charset="0"/>
                        <a:buChar char="•"/>
                      </a:pPr>
                      <a:r>
                        <a:rPr lang="en-US" sz="1800" dirty="0" smtClean="0"/>
                        <a:t>Implied only available  during pendency of  investigation, did not  mandate offering them,  not clear if could be  punitive or disciplinary,  and did not clarify if  available to respondents.</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cs typeface="+mn-cs"/>
                        </a:rPr>
                        <a:t>Non-punitive, individualized services, offered as appropriate and without charge to a complainant or a respondent before or after the filling of a formal complaint, or where no complaint has been filed  (34. C.F.R.106.30(a)).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cs typeface="+mn-cs"/>
                        </a:rPr>
                        <a:t>Should be designed to restore or preserve equal access to the education program or activity without unreasonably” burdening the other party.</a:t>
                      </a:r>
                    </a:p>
                  </a:txBody>
                  <a:tcPr marL="68580" marR="68580" marT="34290" marB="34290"/>
                </a:tc>
                <a:extLst>
                  <a:ext uri="{0D108BD9-81ED-4DB2-BD59-A6C34878D82A}">
                    <a16:rowId xmlns:a16="http://schemas.microsoft.com/office/drawing/2014/main" val="2018612583"/>
                  </a:ext>
                </a:extLst>
              </a:tr>
            </a:tbl>
          </a:graphicData>
        </a:graphic>
      </p:graphicFrame>
    </p:spTree>
    <p:extLst>
      <p:ext uri="{BB962C8B-B14F-4D97-AF65-F5344CB8AC3E}">
        <p14:creationId xmlns:p14="http://schemas.microsoft.com/office/powerpoint/2010/main" val="28145335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4" y="1419843"/>
            <a:ext cx="8857380" cy="935235"/>
          </a:xfrm>
        </p:spPr>
        <p:txBody>
          <a:bodyPr>
            <a:noAutofit/>
          </a:bodyPr>
          <a:lstStyle/>
          <a:p>
            <a:r>
              <a:rPr lang="en-US" dirty="0"/>
              <a:t>Supportive Measures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Examples:</a:t>
            </a:r>
          </a:p>
          <a:p>
            <a:pPr lvl="1">
              <a:spcAft>
                <a:spcPts val="0"/>
              </a:spcAft>
            </a:pPr>
            <a:r>
              <a:rPr lang="en-US" dirty="0" smtClean="0"/>
              <a:t>Counseling</a:t>
            </a:r>
            <a:endParaRPr lang="en-US" dirty="0"/>
          </a:p>
          <a:p>
            <a:pPr lvl="1">
              <a:spcAft>
                <a:spcPts val="0"/>
              </a:spcAft>
            </a:pPr>
            <a:r>
              <a:rPr lang="en-US" dirty="0"/>
              <a:t>Course modifications</a:t>
            </a:r>
          </a:p>
          <a:p>
            <a:pPr lvl="1">
              <a:spcAft>
                <a:spcPts val="0"/>
              </a:spcAft>
            </a:pPr>
            <a:r>
              <a:rPr lang="en-US" dirty="0"/>
              <a:t>Schedule changes</a:t>
            </a:r>
          </a:p>
          <a:p>
            <a:pPr lvl="1"/>
            <a:r>
              <a:rPr lang="en-US" dirty="0"/>
              <a:t>Increased monitoring </a:t>
            </a:r>
            <a:r>
              <a:rPr lang="en-US" dirty="0" smtClean="0"/>
              <a:t>or supervision</a:t>
            </a:r>
          </a:p>
          <a:p>
            <a:r>
              <a:rPr lang="en-US" dirty="0" smtClean="0"/>
              <a:t>A </a:t>
            </a:r>
            <a:r>
              <a:rPr lang="en-US" dirty="0"/>
              <a:t>supportive measure </a:t>
            </a:r>
            <a:r>
              <a:rPr lang="en-US" dirty="0" smtClean="0"/>
              <a:t>that completely </a:t>
            </a:r>
            <a:r>
              <a:rPr lang="en-US" dirty="0"/>
              <a:t>removes a </a:t>
            </a:r>
            <a:r>
              <a:rPr lang="en-US" dirty="0" smtClean="0"/>
              <a:t>respondent </a:t>
            </a:r>
            <a:r>
              <a:rPr lang="en-US" dirty="0"/>
              <a:t>from an activity would likely be </a:t>
            </a:r>
            <a:r>
              <a:rPr lang="en-US" dirty="0" smtClean="0"/>
              <a:t>considered </a:t>
            </a:r>
            <a:r>
              <a:rPr lang="en-US" dirty="0"/>
              <a:t>punitive, except for </a:t>
            </a:r>
            <a:r>
              <a:rPr lang="en-US" dirty="0" smtClean="0"/>
              <a:t>“</a:t>
            </a:r>
            <a:r>
              <a:rPr lang="en-US" dirty="0"/>
              <a:t>emergency removals” for students </a:t>
            </a:r>
            <a:r>
              <a:rPr lang="en-US" dirty="0" smtClean="0"/>
              <a:t>and </a:t>
            </a:r>
            <a:r>
              <a:rPr lang="en-US" dirty="0"/>
              <a:t>“administrative leaves” for </a:t>
            </a:r>
            <a:r>
              <a:rPr lang="en-US" dirty="0" smtClean="0"/>
              <a:t>employees who pose an imminent threat.</a:t>
            </a:r>
          </a:p>
          <a:p>
            <a:r>
              <a:rPr lang="en-US" dirty="0" smtClean="0"/>
              <a:t>Supportive </a:t>
            </a:r>
            <a:r>
              <a:rPr lang="en-US" dirty="0"/>
              <a:t>measures give </a:t>
            </a:r>
            <a:r>
              <a:rPr lang="en-US" dirty="0" smtClean="0"/>
              <a:t>districts “wide </a:t>
            </a:r>
            <a:r>
              <a:rPr lang="en-US" dirty="0"/>
              <a:t>discretion to quickly, effectively take steps to protect student safety, deter sexual harassment, and preserve a complainant’s equal educational access.” </a:t>
            </a:r>
            <a:r>
              <a:rPr lang="en-US" dirty="0" smtClean="0"/>
              <a:t>Actions </a:t>
            </a:r>
            <a:r>
              <a:rPr lang="en-US" dirty="0"/>
              <a:t>such as changing a respondent’s class or activity schedule may fall under permissible supportive measures, and supportive measures must be offered without waiting to see if a grievance process is eventually initiated or not</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7055826" y="2125847"/>
            <a:ext cx="1397977" cy="1251189"/>
          </a:xfrm>
          <a:prstGeom prst="rect">
            <a:avLst/>
          </a:prstGeom>
        </p:spPr>
      </p:pic>
    </p:spTree>
    <p:extLst>
      <p:ext uri="{BB962C8B-B14F-4D97-AF65-F5344CB8AC3E}">
        <p14:creationId xmlns:p14="http://schemas.microsoft.com/office/powerpoint/2010/main" val="42797333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Complainant Participation Refusal</a:t>
            </a:r>
            <a:endParaRPr lang="en-US" dirty="0"/>
          </a:p>
        </p:txBody>
      </p:sp>
      <p:sp>
        <p:nvSpPr>
          <p:cNvPr id="3" name="Content Placeholder 2"/>
          <p:cNvSpPr>
            <a:spLocks noGrp="1"/>
          </p:cNvSpPr>
          <p:nvPr>
            <p:ph idx="1"/>
          </p:nvPr>
        </p:nvSpPr>
        <p:spPr/>
        <p:txBody>
          <a:bodyPr>
            <a:normAutofit/>
          </a:bodyPr>
          <a:lstStyle/>
          <a:p>
            <a:r>
              <a:rPr lang="en-US" sz="2000" dirty="0"/>
              <a:t>District must provide complainant (alleged victim) with access to supportive measures and must provide complainant with written notice of grievance procedure, even if complainant is unwilling to participate. </a:t>
            </a:r>
          </a:p>
        </p:txBody>
      </p:sp>
      <p:pic>
        <p:nvPicPr>
          <p:cNvPr id="4" name="Picture 3"/>
          <p:cNvPicPr>
            <a:picLocks noChangeAspect="1"/>
          </p:cNvPicPr>
          <p:nvPr/>
        </p:nvPicPr>
        <p:blipFill>
          <a:blip r:embed="rId2"/>
          <a:stretch>
            <a:fillRect/>
          </a:stretch>
        </p:blipFill>
        <p:spPr>
          <a:xfrm>
            <a:off x="3072910" y="3663476"/>
            <a:ext cx="2823687" cy="1764804"/>
          </a:xfrm>
          <a:prstGeom prst="rect">
            <a:avLst/>
          </a:prstGeom>
        </p:spPr>
      </p:pic>
    </p:spTree>
    <p:extLst>
      <p:ext uri="{BB962C8B-B14F-4D97-AF65-F5344CB8AC3E}">
        <p14:creationId xmlns:p14="http://schemas.microsoft.com/office/powerpoint/2010/main" val="17807657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419844"/>
            <a:ext cx="8857380" cy="935235"/>
          </a:xfrm>
        </p:spPr>
        <p:txBody>
          <a:bodyPr>
            <a:noAutofit/>
          </a:bodyPr>
          <a:lstStyle/>
          <a:p>
            <a:r>
              <a:rPr lang="en-US" dirty="0"/>
              <a:t>New: Formal Complaint Response </a:t>
            </a:r>
            <a:r>
              <a:rPr lang="en-US" dirty="0" smtClean="0"/>
              <a:t>34 </a:t>
            </a:r>
            <a:r>
              <a:rPr lang="en-US" dirty="0"/>
              <a:t>C.F.R. 106.45(b</a:t>
            </a:r>
            <a:r>
              <a:rPr lang="en-US" dirty="0" smtClean="0"/>
              <a:t>)</a:t>
            </a:r>
            <a:endParaRPr lang="en-US" dirty="0"/>
          </a:p>
        </p:txBody>
      </p:sp>
      <p:sp>
        <p:nvSpPr>
          <p:cNvPr id="3" name="Content Placeholder 2"/>
          <p:cNvSpPr>
            <a:spLocks noGrp="1"/>
          </p:cNvSpPr>
          <p:nvPr>
            <p:ph idx="1"/>
          </p:nvPr>
        </p:nvSpPr>
        <p:spPr>
          <a:xfrm>
            <a:off x="145026" y="2543086"/>
            <a:ext cx="8857380" cy="4114800"/>
          </a:xfrm>
        </p:spPr>
        <p:txBody>
          <a:bodyPr>
            <a:normAutofit/>
          </a:bodyPr>
          <a:lstStyle/>
          <a:p>
            <a:r>
              <a:rPr lang="en-US" sz="2000" dirty="0"/>
              <a:t>Requires a number of specific steps for investigating, dismissing, and determining responsibility in formal complaint.</a:t>
            </a:r>
          </a:p>
          <a:p>
            <a:r>
              <a:rPr lang="en-US" sz="2000" dirty="0"/>
              <a:t>Major shift from previous more deferential stance toward specific policies and practices for complaint resolution.</a:t>
            </a:r>
          </a:p>
          <a:p>
            <a:r>
              <a:rPr lang="en-US" sz="2000" dirty="0"/>
              <a:t>A complainant (alleged victim of sexual harassment) must be participating in or attempting to participate in the education program or activity of the district at time formal complaint is filed.  </a:t>
            </a:r>
          </a:p>
          <a:p>
            <a:endParaRPr lang="en-US" sz="2000" dirty="0"/>
          </a:p>
        </p:txBody>
      </p:sp>
    </p:spTree>
    <p:extLst>
      <p:ext uri="{BB962C8B-B14F-4D97-AF65-F5344CB8AC3E}">
        <p14:creationId xmlns:p14="http://schemas.microsoft.com/office/powerpoint/2010/main" val="38233820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Title IX Rule</a:t>
            </a:r>
            <a:endParaRPr lang="en-US" dirty="0"/>
          </a:p>
        </p:txBody>
      </p:sp>
      <p:sp>
        <p:nvSpPr>
          <p:cNvPr id="3" name="Content Placeholder 2"/>
          <p:cNvSpPr>
            <a:spLocks noGrp="1"/>
          </p:cNvSpPr>
          <p:nvPr>
            <p:ph idx="1"/>
          </p:nvPr>
        </p:nvSpPr>
        <p:spPr/>
        <p:txBody>
          <a:bodyPr>
            <a:normAutofit/>
          </a:bodyPr>
          <a:lstStyle/>
          <a:p>
            <a:r>
              <a:rPr lang="en-US" sz="2000" dirty="0"/>
              <a:t>U.S. Department of Education, Office of Civil Rights (OCR), released the final rule amending Title IX Regulations on May 6, 2020.</a:t>
            </a:r>
          </a:p>
          <a:p>
            <a:r>
              <a:rPr lang="en-US" sz="2000" dirty="0"/>
              <a:t>New Final Rule goes into effect on August 14,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157" y="3933259"/>
            <a:ext cx="2353353" cy="1566050"/>
          </a:xfrm>
          <a:prstGeom prst="rect">
            <a:avLst/>
          </a:prstGeom>
        </p:spPr>
      </p:pic>
    </p:spTree>
    <p:extLst>
      <p:ext uri="{BB962C8B-B14F-4D97-AF65-F5344CB8AC3E}">
        <p14:creationId xmlns:p14="http://schemas.microsoft.com/office/powerpoint/2010/main" val="35433529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4" y="1659125"/>
            <a:ext cx="8857380" cy="935235"/>
          </a:xfrm>
        </p:spPr>
        <p:txBody>
          <a:bodyPr>
            <a:noAutofit/>
          </a:bodyPr>
          <a:lstStyle/>
          <a:p>
            <a:r>
              <a:rPr lang="en-US" dirty="0"/>
              <a:t>Basic Required Elements </a:t>
            </a:r>
            <a:r>
              <a:rPr lang="en-US" dirty="0" smtClean="0"/>
              <a:t>34 C.F.R.106.45(b</a:t>
            </a:r>
            <a:r>
              <a:rPr lang="en-US" dirty="0"/>
              <a:t>)(1)</a:t>
            </a:r>
            <a:br>
              <a:rPr lang="en-US" dirty="0"/>
            </a:br>
            <a:endParaRPr lang="en-US" dirty="0"/>
          </a:p>
        </p:txBody>
      </p:sp>
      <p:sp>
        <p:nvSpPr>
          <p:cNvPr id="3" name="Content Placeholder 2"/>
          <p:cNvSpPr>
            <a:spLocks noGrp="1"/>
          </p:cNvSpPr>
          <p:nvPr>
            <p:ph idx="1"/>
          </p:nvPr>
        </p:nvSpPr>
        <p:spPr>
          <a:xfrm>
            <a:off x="159774" y="2491811"/>
            <a:ext cx="8857380" cy="4114800"/>
          </a:xfrm>
        </p:spPr>
        <p:txBody>
          <a:bodyPr>
            <a:normAutofit/>
          </a:bodyPr>
          <a:lstStyle/>
          <a:p>
            <a:r>
              <a:rPr lang="en-US" sz="2000" dirty="0"/>
              <a:t>Treat parties equitably</a:t>
            </a:r>
          </a:p>
          <a:p>
            <a:r>
              <a:rPr lang="en-US" sz="2000" dirty="0"/>
              <a:t>Objective evaluation of all evidence</a:t>
            </a:r>
          </a:p>
          <a:p>
            <a:r>
              <a:rPr lang="en-US" sz="2000" dirty="0"/>
              <a:t>No conflict of interest for Title IX Coordinator, Investigator or decision makers</a:t>
            </a:r>
          </a:p>
          <a:p>
            <a:r>
              <a:rPr lang="en-US" sz="2000" dirty="0"/>
              <a:t>Presumption respondent not responsible</a:t>
            </a:r>
          </a:p>
          <a:p>
            <a:r>
              <a:rPr lang="en-US" sz="2000" dirty="0"/>
              <a:t>Reasonably prompt time frames</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494" y="4119073"/>
            <a:ext cx="2350244" cy="2076049"/>
          </a:xfrm>
          <a:prstGeom prst="rect">
            <a:avLst/>
          </a:prstGeom>
        </p:spPr>
      </p:pic>
    </p:spTree>
    <p:extLst>
      <p:ext uri="{BB962C8B-B14F-4D97-AF65-F5344CB8AC3E}">
        <p14:creationId xmlns:p14="http://schemas.microsoft.com/office/powerpoint/2010/main" val="31221292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377115"/>
            <a:ext cx="8857380" cy="935235"/>
          </a:xfrm>
        </p:spPr>
        <p:txBody>
          <a:bodyPr>
            <a:noAutofit/>
          </a:bodyPr>
          <a:lstStyle/>
          <a:p>
            <a:r>
              <a:rPr lang="en-US" dirty="0"/>
              <a:t>Basic Required Elements 34 C.F.R.106.45(b)(1)</a:t>
            </a:r>
          </a:p>
        </p:txBody>
      </p:sp>
      <p:sp>
        <p:nvSpPr>
          <p:cNvPr id="3" name="Content Placeholder 2"/>
          <p:cNvSpPr>
            <a:spLocks noGrp="1"/>
          </p:cNvSpPr>
          <p:nvPr>
            <p:ph idx="1"/>
          </p:nvPr>
        </p:nvSpPr>
        <p:spPr>
          <a:xfrm>
            <a:off x="145026" y="2457628"/>
            <a:ext cx="8857380" cy="4114800"/>
          </a:xfrm>
        </p:spPr>
        <p:txBody>
          <a:bodyPr>
            <a:normAutofit/>
          </a:bodyPr>
          <a:lstStyle/>
          <a:p>
            <a:r>
              <a:rPr lang="en-US" sz="2000" dirty="0"/>
              <a:t>Description or list of possible discipline/other remedies</a:t>
            </a:r>
          </a:p>
          <a:p>
            <a:r>
              <a:rPr lang="en-US" sz="2000" dirty="0"/>
              <a:t>Statement of standard used (Preponderance or clear/convincing)</a:t>
            </a:r>
          </a:p>
          <a:p>
            <a:r>
              <a:rPr lang="en-US" sz="2000" dirty="0"/>
              <a:t>Appeal procedures and bases</a:t>
            </a:r>
          </a:p>
          <a:p>
            <a:r>
              <a:rPr lang="en-US" sz="2000" dirty="0"/>
              <a:t>Range of supportive measures available</a:t>
            </a:r>
          </a:p>
          <a:p>
            <a:r>
              <a:rPr lang="en-US" sz="2000" dirty="0"/>
              <a:t>No breach of privilege without waiver</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429" y="4119072"/>
            <a:ext cx="2526562" cy="1685217"/>
          </a:xfrm>
          <a:prstGeom prst="rect">
            <a:avLst/>
          </a:prstGeom>
        </p:spPr>
      </p:pic>
    </p:spTree>
    <p:extLst>
      <p:ext uri="{BB962C8B-B14F-4D97-AF65-F5344CB8AC3E}">
        <p14:creationId xmlns:p14="http://schemas.microsoft.com/office/powerpoint/2010/main" val="21194511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More </a:t>
            </a:r>
            <a:r>
              <a:rPr lang="en-US" dirty="0"/>
              <a:t>Steps: </a:t>
            </a:r>
            <a:r>
              <a:rPr lang="en-US" dirty="0" smtClean="0"/>
              <a:t>Written Notice 34 </a:t>
            </a:r>
            <a:r>
              <a:rPr lang="en-US" dirty="0"/>
              <a:t>C.F.R. 106.45(b)(2</a:t>
            </a:r>
            <a:r>
              <a:rPr lang="en-US" dirty="0" smtClean="0"/>
              <a:t>)</a:t>
            </a:r>
            <a:endParaRPr lang="en-US" dirty="0"/>
          </a:p>
        </p:txBody>
      </p:sp>
      <p:sp>
        <p:nvSpPr>
          <p:cNvPr id="3" name="Content Placeholder 2"/>
          <p:cNvSpPr>
            <a:spLocks noGrp="1"/>
          </p:cNvSpPr>
          <p:nvPr>
            <p:ph idx="1"/>
          </p:nvPr>
        </p:nvSpPr>
        <p:spPr>
          <a:xfrm>
            <a:off x="145026" y="2440536"/>
            <a:ext cx="8857380" cy="4114800"/>
          </a:xfrm>
        </p:spPr>
        <p:txBody>
          <a:bodyPr>
            <a:normAutofit/>
          </a:bodyPr>
          <a:lstStyle/>
          <a:p>
            <a:r>
              <a:rPr lang="en-US" sz="2000" dirty="0"/>
              <a:t>Written notice to known parties “upon receipt of written complaint”</a:t>
            </a:r>
          </a:p>
          <a:p>
            <a:r>
              <a:rPr lang="en-US" sz="2000" dirty="0"/>
              <a:t>In sufficient time to allow respondent to prepare a response before any initial interview.</a:t>
            </a:r>
          </a:p>
          <a:p>
            <a:r>
              <a:rPr lang="en-US" sz="2000" dirty="0"/>
              <a:t>Must include:</a:t>
            </a:r>
          </a:p>
          <a:p>
            <a:pPr lvl="1"/>
            <a:r>
              <a:rPr lang="en-US" sz="2000" dirty="0"/>
              <a:t>Notice of grievance process, including any informal resolution process</a:t>
            </a:r>
          </a:p>
          <a:p>
            <a:pPr lvl="1"/>
            <a:r>
              <a:rPr lang="en-US" sz="2000" dirty="0"/>
              <a:t>Notice of allegations, in sufficient  detail to allow respondent to prepare a  response (names of known parties, conduct alleged, date and location of conduct, if known)</a:t>
            </a:r>
          </a:p>
          <a:p>
            <a:pPr lvl="1"/>
            <a:endParaRPr lang="en-US" sz="2000" dirty="0"/>
          </a:p>
          <a:p>
            <a:endParaRPr lang="en-US" sz="2000" dirty="0"/>
          </a:p>
          <a:p>
            <a:endParaRPr lang="en-US" sz="2000" dirty="0"/>
          </a:p>
        </p:txBody>
      </p:sp>
    </p:spTree>
    <p:extLst>
      <p:ext uri="{BB962C8B-B14F-4D97-AF65-F5344CB8AC3E}">
        <p14:creationId xmlns:p14="http://schemas.microsoft.com/office/powerpoint/2010/main" val="12032022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More </a:t>
            </a:r>
            <a:r>
              <a:rPr lang="en-US" dirty="0" smtClean="0"/>
              <a:t>Steps</a:t>
            </a:r>
            <a:r>
              <a:rPr lang="en-US" dirty="0"/>
              <a:t>: </a:t>
            </a:r>
            <a:r>
              <a:rPr lang="en-US" dirty="0" smtClean="0"/>
              <a:t>Written Notice 34 </a:t>
            </a:r>
            <a:r>
              <a:rPr lang="en-US" dirty="0"/>
              <a:t>C.F.R. 106.45(b)(2)</a:t>
            </a:r>
          </a:p>
        </p:txBody>
      </p:sp>
      <p:sp>
        <p:nvSpPr>
          <p:cNvPr id="3" name="Content Placeholder 2"/>
          <p:cNvSpPr>
            <a:spLocks noGrp="1"/>
          </p:cNvSpPr>
          <p:nvPr>
            <p:ph idx="1"/>
          </p:nvPr>
        </p:nvSpPr>
        <p:spPr/>
        <p:txBody>
          <a:bodyPr>
            <a:normAutofit/>
          </a:bodyPr>
          <a:lstStyle/>
          <a:p>
            <a:r>
              <a:rPr lang="en-US" sz="2000" dirty="0"/>
              <a:t>Notice must include:</a:t>
            </a:r>
          </a:p>
          <a:p>
            <a:pPr lvl="1"/>
            <a:r>
              <a:rPr lang="en-US" sz="2000" dirty="0"/>
              <a:t>Statement that respondent presumed not responsible and that responsibility determined at conclusion of grievance process.</a:t>
            </a:r>
          </a:p>
          <a:p>
            <a:pPr lvl="1"/>
            <a:r>
              <a:rPr lang="en-US" sz="2000" dirty="0"/>
              <a:t>Notice of parties’ rights to have an attorney or non-attorney advisor and  to inspect and review evidence.</a:t>
            </a:r>
          </a:p>
          <a:p>
            <a:pPr lvl="1"/>
            <a:r>
              <a:rPr lang="en-US" sz="2000" dirty="0"/>
              <a:t>Notice of any provision in the code of conduct that prohibits knowingly making false statements or providing false evidence during the grievance  process.</a:t>
            </a:r>
          </a:p>
          <a:p>
            <a:r>
              <a:rPr lang="en-US" sz="2000" dirty="0"/>
              <a:t>Must be supplemented if new allegations opened for investigation.</a:t>
            </a:r>
          </a:p>
        </p:txBody>
      </p:sp>
    </p:spTree>
    <p:extLst>
      <p:ext uri="{BB962C8B-B14F-4D97-AF65-F5344CB8AC3E}">
        <p14:creationId xmlns:p14="http://schemas.microsoft.com/office/powerpoint/2010/main" val="29311093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Dismissals</a:t>
            </a:r>
          </a:p>
        </p:txBody>
      </p:sp>
      <p:sp>
        <p:nvSpPr>
          <p:cNvPr id="3" name="Content Placeholder 2"/>
          <p:cNvSpPr>
            <a:spLocks noGrp="1"/>
          </p:cNvSpPr>
          <p:nvPr>
            <p:ph idx="1"/>
          </p:nvPr>
        </p:nvSpPr>
        <p:spPr/>
        <p:txBody>
          <a:bodyPr>
            <a:normAutofit/>
          </a:bodyPr>
          <a:lstStyle/>
          <a:p>
            <a:pPr marL="0" indent="0">
              <a:buNone/>
            </a:pPr>
            <a:r>
              <a:rPr lang="en-US" sz="2000" b="1" dirty="0"/>
              <a:t>Mandatory if conduct alleged:</a:t>
            </a:r>
          </a:p>
          <a:p>
            <a:r>
              <a:rPr lang="en-US" sz="2000" dirty="0"/>
              <a:t>Not sexual harassment if </a:t>
            </a:r>
            <a:r>
              <a:rPr lang="en-US" sz="2000" dirty="0" smtClean="0"/>
              <a:t>true.</a:t>
            </a:r>
            <a:endParaRPr lang="en-US" sz="2000" dirty="0"/>
          </a:p>
          <a:p>
            <a:r>
              <a:rPr lang="en-US" sz="2000" dirty="0"/>
              <a:t>Did not occur in the school’s program or activity </a:t>
            </a:r>
            <a:r>
              <a:rPr lang="en-US" sz="2000" dirty="0" smtClean="0"/>
              <a:t>(if there is dispute regarding this, the investigation may be required to determine whether there is jurisdiction).</a:t>
            </a:r>
          </a:p>
          <a:p>
            <a:r>
              <a:rPr lang="en-US" sz="2000" dirty="0" smtClean="0"/>
              <a:t>Did </a:t>
            </a:r>
            <a:r>
              <a:rPr lang="en-US" sz="2000" dirty="0"/>
              <a:t>not occur in the United </a:t>
            </a:r>
            <a:r>
              <a:rPr lang="en-US" sz="2000" dirty="0" smtClean="0"/>
              <a:t>States.</a:t>
            </a:r>
            <a:endParaRPr lang="en-US" sz="2000" dirty="0"/>
          </a:p>
          <a:p>
            <a:pPr marL="0" indent="0">
              <a:buNone/>
            </a:pPr>
            <a:r>
              <a:rPr lang="en-US" sz="2000" dirty="0"/>
              <a:t>**can still address under non-Title IX policy</a:t>
            </a:r>
          </a:p>
          <a:p>
            <a:endParaRPr lang="en-US" sz="2000" dirty="0"/>
          </a:p>
          <a:p>
            <a:pPr marL="0" indent="0">
              <a:buNone/>
            </a:pPr>
            <a:endParaRPr lang="en-US" sz="2000" dirty="0"/>
          </a:p>
        </p:txBody>
      </p:sp>
      <p:pic>
        <p:nvPicPr>
          <p:cNvPr id="4" name="Picture 3"/>
          <p:cNvPicPr>
            <a:picLocks noChangeAspect="1"/>
          </p:cNvPicPr>
          <p:nvPr/>
        </p:nvPicPr>
        <p:blipFill>
          <a:blip r:embed="rId2"/>
          <a:stretch>
            <a:fillRect/>
          </a:stretch>
        </p:blipFill>
        <p:spPr>
          <a:xfrm>
            <a:off x="5588950" y="4267200"/>
            <a:ext cx="2411619" cy="1600016"/>
          </a:xfrm>
          <a:prstGeom prst="rect">
            <a:avLst/>
          </a:prstGeom>
        </p:spPr>
      </p:pic>
    </p:spTree>
    <p:extLst>
      <p:ext uri="{BB962C8B-B14F-4D97-AF65-F5344CB8AC3E}">
        <p14:creationId xmlns:p14="http://schemas.microsoft.com/office/powerpoint/2010/main" val="16635119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Dismissals</a:t>
            </a:r>
          </a:p>
        </p:txBody>
      </p:sp>
      <p:sp>
        <p:nvSpPr>
          <p:cNvPr id="3" name="Content Placeholder 2"/>
          <p:cNvSpPr>
            <a:spLocks noGrp="1"/>
          </p:cNvSpPr>
          <p:nvPr>
            <p:ph idx="1"/>
          </p:nvPr>
        </p:nvSpPr>
        <p:spPr/>
        <p:txBody>
          <a:bodyPr>
            <a:normAutofit/>
          </a:bodyPr>
          <a:lstStyle/>
          <a:p>
            <a:pPr marL="0" indent="0">
              <a:buNone/>
            </a:pPr>
            <a:r>
              <a:rPr lang="en-US" sz="2000" b="1" dirty="0"/>
              <a:t>Permissive if:</a:t>
            </a:r>
          </a:p>
          <a:p>
            <a:r>
              <a:rPr lang="en-US" sz="2000" dirty="0"/>
              <a:t>Complainant requests to </a:t>
            </a:r>
            <a:r>
              <a:rPr lang="en-US" sz="2000" dirty="0" smtClean="0"/>
              <a:t>withdraw. </a:t>
            </a:r>
            <a:endParaRPr lang="en-US" sz="2000" dirty="0"/>
          </a:p>
          <a:p>
            <a:r>
              <a:rPr lang="en-US" sz="2000" dirty="0"/>
              <a:t>Respondent’s enrollment or employment </a:t>
            </a:r>
            <a:r>
              <a:rPr lang="en-US" sz="2000" dirty="0" smtClean="0"/>
              <a:t>ends.</a:t>
            </a:r>
            <a:endParaRPr lang="en-US" sz="2000" dirty="0"/>
          </a:p>
          <a:p>
            <a:r>
              <a:rPr lang="en-US" sz="2000" dirty="0"/>
              <a:t>Specific circumstances prevent recipient from gathering evidence sufficient to reach a determine (e.g., passage of time, lack of cooperation by complainant</a:t>
            </a:r>
            <a:r>
              <a:rPr lang="en-US" sz="2000" dirty="0" smtClean="0"/>
              <a:t>).</a:t>
            </a:r>
            <a:endParaRPr lang="en-US" sz="2000" dirty="0"/>
          </a:p>
          <a:p>
            <a:endParaRPr lang="en-US" sz="2000" dirty="0"/>
          </a:p>
        </p:txBody>
      </p:sp>
      <p:pic>
        <p:nvPicPr>
          <p:cNvPr id="4" name="Picture 3"/>
          <p:cNvPicPr>
            <a:picLocks noChangeAspect="1"/>
          </p:cNvPicPr>
          <p:nvPr/>
        </p:nvPicPr>
        <p:blipFill>
          <a:blip r:embed="rId2"/>
          <a:stretch>
            <a:fillRect/>
          </a:stretch>
        </p:blipFill>
        <p:spPr>
          <a:xfrm>
            <a:off x="3303085" y="4501575"/>
            <a:ext cx="2499510" cy="1458048"/>
          </a:xfrm>
          <a:prstGeom prst="rect">
            <a:avLst/>
          </a:prstGeom>
        </p:spPr>
      </p:pic>
    </p:spTree>
    <p:extLst>
      <p:ext uri="{BB962C8B-B14F-4D97-AF65-F5344CB8AC3E}">
        <p14:creationId xmlns:p14="http://schemas.microsoft.com/office/powerpoint/2010/main" val="39915969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 </a:t>
            </a:r>
            <a:r>
              <a:rPr lang="en-US" dirty="0" smtClean="0"/>
              <a:t>34 C.F.R.106.45(b</a:t>
            </a:r>
            <a:r>
              <a:rPr lang="en-US" dirty="0"/>
              <a:t>)(5</a:t>
            </a:r>
            <a:r>
              <a:rPr lang="en-US" dirty="0" smtClean="0"/>
              <a:t>)</a:t>
            </a:r>
            <a:endParaRPr lang="en-US" dirty="0"/>
          </a:p>
        </p:txBody>
      </p:sp>
      <p:sp>
        <p:nvSpPr>
          <p:cNvPr id="3" name="Content Placeholder 2"/>
          <p:cNvSpPr>
            <a:spLocks noGrp="1"/>
          </p:cNvSpPr>
          <p:nvPr>
            <p:ph idx="1"/>
          </p:nvPr>
        </p:nvSpPr>
        <p:spPr/>
        <p:txBody>
          <a:bodyPr>
            <a:normAutofit/>
          </a:bodyPr>
          <a:lstStyle/>
          <a:p>
            <a:r>
              <a:rPr lang="en-US" sz="2000" dirty="0"/>
              <a:t>Burden of proof on </a:t>
            </a:r>
            <a:r>
              <a:rPr lang="en-US" sz="2000" dirty="0" smtClean="0"/>
              <a:t>school.</a:t>
            </a:r>
            <a:endParaRPr lang="en-US" sz="2000" dirty="0"/>
          </a:p>
          <a:p>
            <a:r>
              <a:rPr lang="en-US" sz="2000" dirty="0"/>
              <a:t>Certain treatment records cannot be </a:t>
            </a:r>
            <a:r>
              <a:rPr lang="en-US" sz="2000" dirty="0" smtClean="0"/>
              <a:t>obtained </a:t>
            </a:r>
            <a:r>
              <a:rPr lang="en-US" sz="2000" dirty="0"/>
              <a:t>without voluntary, written </a:t>
            </a:r>
            <a:r>
              <a:rPr lang="en-US" sz="2000" dirty="0" smtClean="0"/>
              <a:t>consent.</a:t>
            </a:r>
            <a:endParaRPr lang="en-US" sz="2000" dirty="0"/>
          </a:p>
          <a:p>
            <a:r>
              <a:rPr lang="en-US" sz="2000" dirty="0"/>
              <a:t>No restriction of rights of parties to </a:t>
            </a:r>
            <a:r>
              <a:rPr lang="en-US" sz="2000" dirty="0" smtClean="0"/>
              <a:t>discuss </a:t>
            </a:r>
            <a:r>
              <a:rPr lang="en-US" sz="2000" dirty="0"/>
              <a:t>allegations or gather or present </a:t>
            </a:r>
            <a:r>
              <a:rPr lang="en-US" sz="2000" dirty="0" smtClean="0"/>
              <a:t>evidence.</a:t>
            </a:r>
            <a:endParaRPr lang="en-US" sz="2000" dirty="0"/>
          </a:p>
          <a:p>
            <a:r>
              <a:rPr lang="en-US" sz="2000" dirty="0"/>
              <a:t>Same opportunities for others present </a:t>
            </a:r>
            <a:r>
              <a:rPr lang="en-US" sz="2000" dirty="0" smtClean="0"/>
              <a:t>during.</a:t>
            </a:r>
            <a:endParaRPr lang="en-US" sz="2000" dirty="0"/>
          </a:p>
          <a:p>
            <a:r>
              <a:rPr lang="en-US" sz="2000" dirty="0"/>
              <a:t>I</a:t>
            </a:r>
            <a:r>
              <a:rPr lang="en-US" sz="2000" dirty="0" smtClean="0"/>
              <a:t>nterviews </a:t>
            </a:r>
            <a:r>
              <a:rPr lang="en-US" sz="2000" dirty="0"/>
              <a:t>or related proceedings (e.g., attorney </a:t>
            </a:r>
            <a:r>
              <a:rPr lang="en-US" sz="2000" dirty="0" smtClean="0"/>
              <a:t>or </a:t>
            </a:r>
            <a:r>
              <a:rPr lang="en-US" sz="2000" dirty="0"/>
              <a:t>non-attorney advisor</a:t>
            </a:r>
            <a:r>
              <a:rPr lang="en-US" sz="2000" dirty="0" smtClean="0"/>
              <a:t>).</a:t>
            </a:r>
            <a:endParaRPr lang="en-US" sz="2000" dirty="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30" y="4667339"/>
            <a:ext cx="1657261" cy="1657261"/>
          </a:xfrm>
          <a:prstGeom prst="rect">
            <a:avLst/>
          </a:prstGeom>
        </p:spPr>
      </p:pic>
    </p:spTree>
    <p:extLst>
      <p:ext uri="{BB962C8B-B14F-4D97-AF65-F5344CB8AC3E}">
        <p14:creationId xmlns:p14="http://schemas.microsoft.com/office/powerpoint/2010/main" val="25910644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 34 C.F.R.106.45(b)(5)</a:t>
            </a:r>
          </a:p>
        </p:txBody>
      </p:sp>
      <p:sp>
        <p:nvSpPr>
          <p:cNvPr id="3" name="Content Placeholder 2"/>
          <p:cNvSpPr>
            <a:spLocks noGrp="1"/>
          </p:cNvSpPr>
          <p:nvPr>
            <p:ph idx="1"/>
          </p:nvPr>
        </p:nvSpPr>
        <p:spPr/>
        <p:txBody>
          <a:bodyPr>
            <a:normAutofit/>
          </a:bodyPr>
          <a:lstStyle/>
          <a:p>
            <a:r>
              <a:rPr lang="en-US" sz="2000" dirty="0"/>
              <a:t>Written notice to parties of date, time, </a:t>
            </a:r>
            <a:r>
              <a:rPr lang="en-US" sz="2000" dirty="0" smtClean="0"/>
              <a:t>participants</a:t>
            </a:r>
            <a:r>
              <a:rPr lang="en-US" sz="2000" dirty="0"/>
              <a:t>, purpose, and location of </a:t>
            </a:r>
            <a:r>
              <a:rPr lang="en-US" sz="2000" dirty="0" smtClean="0"/>
              <a:t>each.</a:t>
            </a:r>
            <a:endParaRPr lang="en-US" sz="2000" dirty="0"/>
          </a:p>
          <a:p>
            <a:r>
              <a:rPr lang="en-US" sz="2000" dirty="0"/>
              <a:t>investigative interview with sufficient time to </a:t>
            </a:r>
            <a:r>
              <a:rPr lang="en-US" sz="2000" dirty="0" smtClean="0"/>
              <a:t>prepare.</a:t>
            </a:r>
            <a:endParaRPr lang="en-US" sz="2000" dirty="0"/>
          </a:p>
          <a:p>
            <a:r>
              <a:rPr lang="en-US" sz="2000" dirty="0"/>
              <a:t>All evidence provided to parties and their  advisors with 10 days to respond before </a:t>
            </a:r>
            <a:r>
              <a:rPr lang="en-US" sz="2000" dirty="0" smtClean="0"/>
              <a:t>report.</a:t>
            </a:r>
            <a:endParaRPr lang="en-US" sz="2000" dirty="0"/>
          </a:p>
          <a:p>
            <a:r>
              <a:rPr lang="en-US" sz="2000" dirty="0"/>
              <a:t>Written investigative report “fairly summarizes  the relevant evidence” provided to parties and  advisors at least 10 days before hearing or  other determination of </a:t>
            </a:r>
            <a:r>
              <a:rPr lang="en-US" sz="2000" dirty="0" smtClean="0"/>
              <a:t>responsibility.</a:t>
            </a:r>
            <a:endParaRPr lang="en-US" sz="2000" dirty="0"/>
          </a:p>
          <a:p>
            <a:endParaRPr lang="en-US" sz="2000" dirty="0"/>
          </a:p>
        </p:txBody>
      </p:sp>
    </p:spTree>
    <p:extLst>
      <p:ext uri="{BB962C8B-B14F-4D97-AF65-F5344CB8AC3E}">
        <p14:creationId xmlns:p14="http://schemas.microsoft.com/office/powerpoint/2010/main" val="2338206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377115"/>
            <a:ext cx="8857380" cy="935235"/>
          </a:xfrm>
        </p:spPr>
        <p:txBody>
          <a:bodyPr>
            <a:noAutofit/>
          </a:bodyPr>
          <a:lstStyle/>
          <a:p>
            <a:r>
              <a:rPr lang="en-US" dirty="0" smtClean="0"/>
              <a:t>Determinations of Responsibility 34 C.F.R.106.45(b</a:t>
            </a:r>
            <a:r>
              <a:rPr lang="en-US" dirty="0"/>
              <a:t>)(6)</a:t>
            </a:r>
          </a:p>
        </p:txBody>
      </p:sp>
      <p:sp>
        <p:nvSpPr>
          <p:cNvPr id="3" name="Content Placeholder 2"/>
          <p:cNvSpPr>
            <a:spLocks noGrp="1"/>
          </p:cNvSpPr>
          <p:nvPr>
            <p:ph idx="1"/>
          </p:nvPr>
        </p:nvSpPr>
        <p:spPr>
          <a:xfrm>
            <a:off x="145026" y="2414899"/>
            <a:ext cx="8857380" cy="4114800"/>
          </a:xfrm>
        </p:spPr>
        <p:txBody>
          <a:bodyPr>
            <a:normAutofit/>
          </a:bodyPr>
          <a:lstStyle/>
          <a:p>
            <a:r>
              <a:rPr lang="en-US" sz="2000" dirty="0"/>
              <a:t>Live hearing with live cross by party advisors </a:t>
            </a:r>
            <a:r>
              <a:rPr lang="en-US" sz="2000" dirty="0" smtClean="0"/>
              <a:t>NOT required </a:t>
            </a:r>
            <a:r>
              <a:rPr lang="en-US" sz="2000" dirty="0"/>
              <a:t>for </a:t>
            </a:r>
            <a:r>
              <a:rPr lang="en-US" sz="2000" dirty="0" smtClean="0"/>
              <a:t>K-12. </a:t>
            </a:r>
            <a:endParaRPr lang="en-US" sz="2000" dirty="0"/>
          </a:p>
          <a:p>
            <a:r>
              <a:rPr lang="en-US" sz="2000" dirty="0"/>
              <a:t>Hearings permitted for </a:t>
            </a:r>
            <a:r>
              <a:rPr lang="en-US" sz="2000" dirty="0" smtClean="0"/>
              <a:t>K-12 (include decision in grievance procedure), </a:t>
            </a:r>
            <a:r>
              <a:rPr lang="en-US" sz="2000" dirty="0"/>
              <a:t>with each </a:t>
            </a:r>
            <a:r>
              <a:rPr lang="en-US" sz="2000" dirty="0" smtClean="0"/>
              <a:t>party </a:t>
            </a:r>
            <a:r>
              <a:rPr lang="en-US" sz="2000" dirty="0"/>
              <a:t>allowed to submit written, relevant  questions to be asked of another party or  witness to the </a:t>
            </a:r>
            <a:r>
              <a:rPr lang="en-US" sz="2000" dirty="0" smtClean="0"/>
              <a:t>decision maker</a:t>
            </a:r>
            <a:r>
              <a:rPr lang="en-US" sz="2000" dirty="0"/>
              <a:t>, who will  provide each party with the answers and </a:t>
            </a:r>
            <a:r>
              <a:rPr lang="en-US" sz="2000" dirty="0" smtClean="0"/>
              <a:t>the </a:t>
            </a:r>
            <a:r>
              <a:rPr lang="en-US" sz="2000" dirty="0"/>
              <a:t>opportunity for follow-up </a:t>
            </a:r>
            <a:r>
              <a:rPr lang="en-US" sz="2000" dirty="0" smtClean="0"/>
              <a:t>questions.</a:t>
            </a:r>
            <a:endParaRPr lang="en-US" sz="2000" dirty="0"/>
          </a:p>
          <a:p>
            <a:r>
              <a:rPr lang="en-US" sz="2000" dirty="0"/>
              <a:t>Questions about a complainant’s </a:t>
            </a:r>
            <a:r>
              <a:rPr lang="en-US" sz="2000" dirty="0" smtClean="0"/>
              <a:t>prior </a:t>
            </a:r>
            <a:r>
              <a:rPr lang="en-US" sz="2000" dirty="0"/>
              <a:t>sexual behavior or sexual predisposition </a:t>
            </a:r>
            <a:r>
              <a:rPr lang="en-US" sz="2000" dirty="0" smtClean="0"/>
              <a:t>only permitted </a:t>
            </a:r>
            <a:r>
              <a:rPr lang="en-US" sz="2000" dirty="0"/>
              <a:t>to establish that </a:t>
            </a:r>
            <a:r>
              <a:rPr lang="en-US" sz="2000" dirty="0" smtClean="0"/>
              <a:t>another </a:t>
            </a:r>
            <a:r>
              <a:rPr lang="en-US" sz="2000" dirty="0"/>
              <a:t>person committed the alleged conduct or </a:t>
            </a:r>
            <a:r>
              <a:rPr lang="en-US" sz="2000" dirty="0" smtClean="0"/>
              <a:t>that </a:t>
            </a:r>
            <a:r>
              <a:rPr lang="en-US" sz="2000" dirty="0"/>
              <a:t>the conduct was </a:t>
            </a:r>
            <a:r>
              <a:rPr lang="en-US" sz="2000" dirty="0" smtClean="0"/>
              <a:t>consensual.</a:t>
            </a:r>
            <a:endParaRPr lang="en-US" sz="2000" dirty="0"/>
          </a:p>
          <a:p>
            <a:endParaRPr lang="en-US" sz="2000" dirty="0"/>
          </a:p>
        </p:txBody>
      </p:sp>
    </p:spTree>
    <p:extLst>
      <p:ext uri="{BB962C8B-B14F-4D97-AF65-F5344CB8AC3E}">
        <p14:creationId xmlns:p14="http://schemas.microsoft.com/office/powerpoint/2010/main" val="39798673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Hearing</a:t>
            </a:r>
          </a:p>
        </p:txBody>
      </p:sp>
      <p:sp>
        <p:nvSpPr>
          <p:cNvPr id="3" name="Content Placeholder 2"/>
          <p:cNvSpPr>
            <a:spLocks noGrp="1"/>
          </p:cNvSpPr>
          <p:nvPr>
            <p:ph idx="1"/>
          </p:nvPr>
        </p:nvSpPr>
        <p:spPr/>
        <p:txBody>
          <a:bodyPr>
            <a:normAutofit fontScale="77500" lnSpcReduction="20000"/>
          </a:bodyPr>
          <a:lstStyle/>
          <a:p>
            <a:r>
              <a:rPr lang="en-US" dirty="0"/>
              <a:t>If a party or witness does not submit to </a:t>
            </a:r>
            <a:r>
              <a:rPr lang="en-US" dirty="0" smtClean="0"/>
              <a:t>cross-examination at </a:t>
            </a:r>
            <a:r>
              <a:rPr lang="en-US" dirty="0"/>
              <a:t>the live hearing, the </a:t>
            </a:r>
            <a:r>
              <a:rPr lang="en-US" dirty="0" smtClean="0"/>
              <a:t>decision-maker(s) must </a:t>
            </a:r>
            <a:r>
              <a:rPr lang="en-US" dirty="0"/>
              <a:t>not rely on any statement of that party or witness </a:t>
            </a:r>
            <a:r>
              <a:rPr lang="en-US" dirty="0" smtClean="0"/>
              <a:t>in reaching </a:t>
            </a:r>
            <a:r>
              <a:rPr lang="en-US" dirty="0"/>
              <a:t>a determination regarding </a:t>
            </a:r>
            <a:r>
              <a:rPr lang="en-US" dirty="0" smtClean="0"/>
              <a:t>responsibility; provided</a:t>
            </a:r>
            <a:r>
              <a:rPr lang="en-US" dirty="0"/>
              <a:t>, however, that the decision-maker(s) </a:t>
            </a:r>
            <a:r>
              <a:rPr lang="en-US" dirty="0" smtClean="0"/>
              <a:t>cannot draw </a:t>
            </a:r>
            <a:r>
              <a:rPr lang="en-US" dirty="0"/>
              <a:t>an inference about the determination </a:t>
            </a:r>
            <a:r>
              <a:rPr lang="en-US" dirty="0" smtClean="0"/>
              <a:t>regarding responsibility </a:t>
            </a:r>
            <a:r>
              <a:rPr lang="en-US" dirty="0"/>
              <a:t>based solely on a party’s or </a:t>
            </a:r>
            <a:r>
              <a:rPr lang="en-US" dirty="0" smtClean="0"/>
              <a:t>witness’s absence </a:t>
            </a:r>
            <a:r>
              <a:rPr lang="en-US" dirty="0"/>
              <a:t>from the live hearing or refusal to </a:t>
            </a:r>
            <a:r>
              <a:rPr lang="en-US" dirty="0" smtClean="0"/>
              <a:t>answer cross-examination </a:t>
            </a:r>
            <a:r>
              <a:rPr lang="en-US" dirty="0"/>
              <a:t>or other questions.</a:t>
            </a:r>
          </a:p>
          <a:p>
            <a:r>
              <a:rPr lang="en-US" dirty="0" smtClean="0"/>
              <a:t>Live </a:t>
            </a:r>
            <a:r>
              <a:rPr lang="en-US" dirty="0"/>
              <a:t>hearings </a:t>
            </a:r>
            <a:r>
              <a:rPr lang="en-US" dirty="0" smtClean="0"/>
              <a:t>may be conducted </a:t>
            </a:r>
            <a:r>
              <a:rPr lang="en-US" dirty="0"/>
              <a:t>with all parties physically present in </a:t>
            </a:r>
            <a:r>
              <a:rPr lang="en-US" dirty="0" smtClean="0"/>
              <a:t>the same </a:t>
            </a:r>
            <a:r>
              <a:rPr lang="en-US" dirty="0"/>
              <a:t>geographic location or, at the school’s </a:t>
            </a:r>
            <a:r>
              <a:rPr lang="en-US" dirty="0" smtClean="0"/>
              <a:t>discretion, any </a:t>
            </a:r>
            <a:r>
              <a:rPr lang="en-US" dirty="0"/>
              <a:t>or all parties, witnesses, and other </a:t>
            </a:r>
            <a:r>
              <a:rPr lang="en-US" dirty="0" smtClean="0"/>
              <a:t>participants may </a:t>
            </a:r>
            <a:r>
              <a:rPr lang="en-US" dirty="0"/>
              <a:t>appear at the live hearing virtually, </a:t>
            </a:r>
            <a:r>
              <a:rPr lang="en-US" dirty="0" smtClean="0"/>
              <a:t>with </a:t>
            </a:r>
            <a:r>
              <a:rPr lang="en-US" dirty="0"/>
              <a:t>technology enabling participants simultaneously to </a:t>
            </a:r>
            <a:r>
              <a:rPr lang="en-US" dirty="0" smtClean="0"/>
              <a:t>see and </a:t>
            </a:r>
            <a:r>
              <a:rPr lang="en-US" dirty="0"/>
              <a:t>hear each other.</a:t>
            </a:r>
          </a:p>
          <a:p>
            <a:r>
              <a:rPr lang="en-US" dirty="0" smtClean="0"/>
              <a:t>Schools </a:t>
            </a:r>
            <a:r>
              <a:rPr lang="en-US" dirty="0"/>
              <a:t>must create an audio or </a:t>
            </a:r>
            <a:r>
              <a:rPr lang="en-US" dirty="0" smtClean="0"/>
              <a:t>audiovisual recording</a:t>
            </a:r>
            <a:r>
              <a:rPr lang="en-US" dirty="0"/>
              <a:t>, or transcript, of any live hearing and </a:t>
            </a:r>
            <a:r>
              <a:rPr lang="en-US" dirty="0" smtClean="0"/>
              <a:t>make it </a:t>
            </a:r>
            <a:r>
              <a:rPr lang="en-US" dirty="0"/>
              <a:t>available to the parties for inspection and review.</a:t>
            </a:r>
          </a:p>
        </p:txBody>
      </p:sp>
    </p:spTree>
    <p:extLst>
      <p:ext uri="{BB962C8B-B14F-4D97-AF65-F5344CB8AC3E}">
        <p14:creationId xmlns:p14="http://schemas.microsoft.com/office/powerpoint/2010/main" val="15700040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a:t>
            </a:r>
            <a:endParaRPr lang="en-US" dirty="0"/>
          </a:p>
        </p:txBody>
      </p:sp>
      <p:sp>
        <p:nvSpPr>
          <p:cNvPr id="3" name="Content Placeholder 2"/>
          <p:cNvSpPr>
            <a:spLocks noGrp="1"/>
          </p:cNvSpPr>
          <p:nvPr>
            <p:ph idx="1"/>
          </p:nvPr>
        </p:nvSpPr>
        <p:spPr/>
        <p:txBody>
          <a:bodyPr>
            <a:normAutofit/>
          </a:bodyPr>
          <a:lstStyle/>
          <a:p>
            <a:r>
              <a:rPr lang="en-US" sz="2000" dirty="0"/>
              <a:t>Each school must designate and authorize at least one employee to coordinate its efforts to comply with its Title IX responsibilities.</a:t>
            </a:r>
          </a:p>
          <a:p>
            <a:pPr lvl="1"/>
            <a:r>
              <a:rPr lang="en-US" sz="2000" dirty="0"/>
              <a:t>Must be known as the “Title IX Coordinator” </a:t>
            </a:r>
          </a:p>
          <a:p>
            <a:r>
              <a:rPr lang="en-US" sz="2000" dirty="0"/>
              <a:t>Title IX Coordinator job title and stated job duties must reflect this before August 14, 2020.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168" y="4117698"/>
            <a:ext cx="2270060" cy="1876110"/>
          </a:xfrm>
          <a:prstGeom prst="rect">
            <a:avLst/>
          </a:prstGeom>
        </p:spPr>
      </p:pic>
    </p:spTree>
    <p:extLst>
      <p:ext uri="{BB962C8B-B14F-4D97-AF65-F5344CB8AC3E}">
        <p14:creationId xmlns:p14="http://schemas.microsoft.com/office/powerpoint/2010/main" val="32322434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Written Questions Required</a:t>
            </a:r>
          </a:p>
        </p:txBody>
      </p:sp>
      <p:sp>
        <p:nvSpPr>
          <p:cNvPr id="3" name="Content Placeholder 2"/>
          <p:cNvSpPr>
            <a:spLocks noGrp="1"/>
          </p:cNvSpPr>
          <p:nvPr>
            <p:ph idx="1"/>
          </p:nvPr>
        </p:nvSpPr>
        <p:spPr/>
        <p:txBody>
          <a:bodyPr>
            <a:normAutofit/>
          </a:bodyPr>
          <a:lstStyle/>
          <a:p>
            <a:r>
              <a:rPr lang="en-US" sz="2000" dirty="0" smtClean="0"/>
              <a:t>With </a:t>
            </a:r>
            <a:r>
              <a:rPr lang="en-US" sz="2000" dirty="0"/>
              <a:t>or without a hearing, after the school has sent </a:t>
            </a:r>
            <a:r>
              <a:rPr lang="en-US" sz="2000" dirty="0" smtClean="0"/>
              <a:t>the investigative </a:t>
            </a:r>
            <a:r>
              <a:rPr lang="en-US" sz="2000" dirty="0"/>
              <a:t>report to the parties and before </a:t>
            </a:r>
            <a:r>
              <a:rPr lang="en-US" sz="2000" dirty="0" smtClean="0"/>
              <a:t>reaching a </a:t>
            </a:r>
            <a:r>
              <a:rPr lang="en-US" sz="2000" dirty="0"/>
              <a:t>determination regarding responsibility, the </a:t>
            </a:r>
            <a:r>
              <a:rPr lang="en-US" sz="2000" dirty="0" smtClean="0"/>
              <a:t>decision maker(s</a:t>
            </a:r>
            <a:r>
              <a:rPr lang="en-US" sz="2000" dirty="0"/>
              <a:t>) must afford each party the opportunity </a:t>
            </a:r>
            <a:r>
              <a:rPr lang="en-US" sz="2000" dirty="0" smtClean="0"/>
              <a:t>to submit </a:t>
            </a:r>
            <a:r>
              <a:rPr lang="en-US" sz="2000" dirty="0"/>
              <a:t>written, relevant questions that a party </a:t>
            </a:r>
            <a:r>
              <a:rPr lang="en-US" sz="2000" dirty="0" smtClean="0"/>
              <a:t>wants asked </a:t>
            </a:r>
            <a:r>
              <a:rPr lang="en-US" sz="2000" dirty="0"/>
              <a:t>of any party or witness, provide each party </a:t>
            </a:r>
            <a:r>
              <a:rPr lang="en-US" sz="2000" dirty="0" smtClean="0"/>
              <a:t>with the </a:t>
            </a:r>
            <a:r>
              <a:rPr lang="en-US" sz="2000" dirty="0"/>
              <a:t>answers, and allow for additional, limited </a:t>
            </a:r>
            <a:r>
              <a:rPr lang="en-US" sz="2000" dirty="0" smtClean="0"/>
              <a:t>follow up questions </a:t>
            </a:r>
            <a:r>
              <a:rPr lang="en-US" sz="2000" dirty="0"/>
              <a:t>from each party.</a:t>
            </a:r>
          </a:p>
          <a:p>
            <a:r>
              <a:rPr lang="en-US" sz="2000" dirty="0" smtClean="0"/>
              <a:t>The </a:t>
            </a:r>
            <a:r>
              <a:rPr lang="en-US" sz="2000" dirty="0"/>
              <a:t>decision-maker(s) must explain to the </a:t>
            </a:r>
            <a:r>
              <a:rPr lang="en-US" sz="2000" dirty="0" smtClean="0"/>
              <a:t>party proposing </a:t>
            </a:r>
            <a:r>
              <a:rPr lang="en-US" sz="2000" dirty="0"/>
              <a:t>the questions any decision to exclude </a:t>
            </a:r>
            <a:r>
              <a:rPr lang="en-US" sz="2000" dirty="0" smtClean="0"/>
              <a:t>questions as </a:t>
            </a:r>
            <a:r>
              <a:rPr lang="en-US" sz="2000" dirty="0"/>
              <a:t>not relevant.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9180" y="4845465"/>
            <a:ext cx="1267930" cy="1175047"/>
          </a:xfrm>
          <a:prstGeom prst="rect">
            <a:avLst/>
          </a:prstGeom>
        </p:spPr>
      </p:pic>
    </p:spTree>
    <p:extLst>
      <p:ext uri="{BB962C8B-B14F-4D97-AF65-F5344CB8AC3E}">
        <p14:creationId xmlns:p14="http://schemas.microsoft.com/office/powerpoint/2010/main" val="8938100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t>
            </a:r>
            <a:endParaRPr lang="en-US" dirty="0"/>
          </a:p>
        </p:txBody>
      </p:sp>
      <p:sp>
        <p:nvSpPr>
          <p:cNvPr id="3" name="Content Placeholder 2"/>
          <p:cNvSpPr>
            <a:spLocks noGrp="1"/>
          </p:cNvSpPr>
          <p:nvPr>
            <p:ph idx="1"/>
          </p:nvPr>
        </p:nvSpPr>
        <p:spPr/>
        <p:txBody>
          <a:bodyPr>
            <a:normAutofit/>
          </a:bodyPr>
          <a:lstStyle/>
          <a:p>
            <a:r>
              <a:rPr lang="en-US" sz="2100" dirty="0"/>
              <a:t>The District’s grievance process must state whether the standard of evidence to be used to determine responsibility is:</a:t>
            </a:r>
          </a:p>
          <a:p>
            <a:pPr lvl="1"/>
            <a:r>
              <a:rPr lang="en-US" sz="2100" dirty="0"/>
              <a:t>The preponderance of the evidence standard; or </a:t>
            </a:r>
          </a:p>
          <a:p>
            <a:pPr lvl="1"/>
            <a:r>
              <a:rPr lang="en-US" sz="2100" dirty="0"/>
              <a:t>The clear and convincing evidence standard</a:t>
            </a:r>
          </a:p>
          <a:p>
            <a:r>
              <a:rPr lang="en-US" sz="2100" dirty="0"/>
              <a:t>Must apply the same standard of evidence for formal complaints against students as for formal complaints against employees.</a:t>
            </a:r>
          </a:p>
        </p:txBody>
      </p:sp>
    </p:spTree>
    <p:extLst>
      <p:ext uri="{BB962C8B-B14F-4D97-AF65-F5344CB8AC3E}">
        <p14:creationId xmlns:p14="http://schemas.microsoft.com/office/powerpoint/2010/main" val="22660450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Determinations of Responsibility </a:t>
            </a:r>
            <a:r>
              <a:rPr lang="en-US" dirty="0" smtClean="0"/>
              <a:t>34 </a:t>
            </a:r>
            <a:r>
              <a:rPr lang="en-US" dirty="0"/>
              <a:t>C.F.R. 106.45(b)(7</a:t>
            </a:r>
            <a:r>
              <a:rPr lang="en-US" dirty="0" smtClean="0"/>
              <a:t>)</a:t>
            </a:r>
            <a:endParaRPr lang="en-US" dirty="0"/>
          </a:p>
        </p:txBody>
      </p:sp>
      <p:sp>
        <p:nvSpPr>
          <p:cNvPr id="3" name="Content Placeholder 2"/>
          <p:cNvSpPr>
            <a:spLocks noGrp="1"/>
          </p:cNvSpPr>
          <p:nvPr>
            <p:ph idx="1"/>
          </p:nvPr>
        </p:nvSpPr>
        <p:spPr>
          <a:xfrm>
            <a:off x="145026" y="2320895"/>
            <a:ext cx="8857380" cy="4114800"/>
          </a:xfrm>
        </p:spPr>
        <p:txBody>
          <a:bodyPr>
            <a:noAutofit/>
          </a:bodyPr>
          <a:lstStyle/>
          <a:p>
            <a:r>
              <a:rPr lang="en-US" sz="1600" dirty="0"/>
              <a:t>Decision maker cannot be the investigator or the Title IX Coordinator</a:t>
            </a:r>
          </a:p>
          <a:p>
            <a:r>
              <a:rPr lang="en-US" sz="1600" dirty="0"/>
              <a:t>Must issue written determination addressing:</a:t>
            </a:r>
          </a:p>
          <a:p>
            <a:pPr lvl="1"/>
            <a:r>
              <a:rPr lang="en-US" sz="1600" dirty="0"/>
              <a:t>Allegations</a:t>
            </a:r>
          </a:p>
          <a:p>
            <a:pPr lvl="1"/>
            <a:r>
              <a:rPr lang="en-US" sz="1600" dirty="0"/>
              <a:t>Procedural steps taken</a:t>
            </a:r>
          </a:p>
          <a:p>
            <a:pPr lvl="1"/>
            <a:r>
              <a:rPr lang="en-US" sz="1600" dirty="0"/>
              <a:t>Findings of fact</a:t>
            </a:r>
          </a:p>
          <a:p>
            <a:pPr lvl="1"/>
            <a:r>
              <a:rPr lang="en-US" sz="1600" dirty="0"/>
              <a:t>Application of code of conduct to facts</a:t>
            </a:r>
          </a:p>
          <a:p>
            <a:pPr lvl="1"/>
            <a:r>
              <a:rPr lang="en-US" sz="1600" dirty="0"/>
              <a:t>Statement of and rational for result as to each allegation including:</a:t>
            </a:r>
          </a:p>
          <a:p>
            <a:pPr lvl="2"/>
            <a:r>
              <a:rPr lang="en-US" sz="1600" dirty="0"/>
              <a:t>Determination of responsibility</a:t>
            </a:r>
          </a:p>
          <a:p>
            <a:pPr lvl="2"/>
            <a:r>
              <a:rPr lang="en-US" sz="1600" dirty="0"/>
              <a:t>Any disciplinary sanctions</a:t>
            </a:r>
          </a:p>
          <a:p>
            <a:pPr lvl="2"/>
            <a:r>
              <a:rPr lang="en-US" sz="1600" dirty="0"/>
              <a:t>Whether remedies to restore or preserve equal access to the educational program or activity will be provided</a:t>
            </a:r>
          </a:p>
          <a:p>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972" y="2872075"/>
            <a:ext cx="2451261" cy="1381200"/>
          </a:xfrm>
          <a:prstGeom prst="rect">
            <a:avLst/>
          </a:prstGeom>
        </p:spPr>
      </p:pic>
    </p:spTree>
    <p:extLst>
      <p:ext uri="{BB962C8B-B14F-4D97-AF65-F5344CB8AC3E}">
        <p14:creationId xmlns:p14="http://schemas.microsoft.com/office/powerpoint/2010/main" val="1053798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Appeals: What </a:t>
            </a:r>
            <a:r>
              <a:rPr lang="en-US" dirty="0" smtClean="0"/>
              <a:t>Changed?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604079"/>
              </p:ext>
            </p:extLst>
          </p:nvPr>
        </p:nvGraphicFramePr>
        <p:xfrm>
          <a:off x="160338" y="2209800"/>
          <a:ext cx="8856664" cy="4221480"/>
        </p:xfrm>
        <a:graphic>
          <a:graphicData uri="http://schemas.openxmlformats.org/drawingml/2006/table">
            <a:tbl>
              <a:tblPr firstRow="1" bandRow="1">
                <a:tableStyleId>{5C22544A-7EE6-4342-B048-85BDC9FD1C3A}</a:tableStyleId>
              </a:tblPr>
              <a:tblGrid>
                <a:gridCol w="4428332">
                  <a:extLst>
                    <a:ext uri="{9D8B030D-6E8A-4147-A177-3AD203B41FA5}">
                      <a16:colId xmlns:a16="http://schemas.microsoft.com/office/drawing/2014/main" val="82344703"/>
                    </a:ext>
                  </a:extLst>
                </a:gridCol>
                <a:gridCol w="4428332">
                  <a:extLst>
                    <a:ext uri="{9D8B030D-6E8A-4147-A177-3AD203B41FA5}">
                      <a16:colId xmlns:a16="http://schemas.microsoft.com/office/drawing/2014/main" val="4132177550"/>
                    </a:ext>
                  </a:extLst>
                </a:gridCol>
              </a:tblGrid>
              <a:tr h="708660">
                <a:tc>
                  <a:txBody>
                    <a:bodyPr/>
                    <a:lstStyle/>
                    <a:p>
                      <a:pPr algn="ctr"/>
                      <a:r>
                        <a:rPr lang="en-US" sz="2100" dirty="0" smtClean="0"/>
                        <a:t>Old</a:t>
                      </a:r>
                      <a:r>
                        <a:rPr lang="en-US" sz="2100" baseline="0" dirty="0" smtClean="0"/>
                        <a:t> Requirements (from OCR guidance)</a:t>
                      </a:r>
                      <a:endParaRPr lang="en-US" sz="2100" dirty="0"/>
                    </a:p>
                  </a:txBody>
                  <a:tcPr marL="75287" marR="75287" marT="34290" marB="34290"/>
                </a:tc>
                <a:tc>
                  <a:txBody>
                    <a:bodyPr/>
                    <a:lstStyle/>
                    <a:p>
                      <a:pPr algn="ctr"/>
                      <a:r>
                        <a:rPr lang="en-US" sz="2100" dirty="0" smtClean="0"/>
                        <a:t>New Requirements</a:t>
                      </a:r>
                      <a:r>
                        <a:rPr lang="en-US" sz="2100" baseline="0" dirty="0" smtClean="0"/>
                        <a:t> (Final Rule)</a:t>
                      </a:r>
                      <a:endParaRPr lang="en-US" sz="2100" dirty="0"/>
                    </a:p>
                  </a:txBody>
                  <a:tcPr marL="75287" marR="75287" marT="34290" marB="34290"/>
                </a:tc>
                <a:extLst>
                  <a:ext uri="{0D108BD9-81ED-4DB2-BD59-A6C34878D82A}">
                    <a16:rowId xmlns:a16="http://schemas.microsoft.com/office/drawing/2014/main" val="1620111565"/>
                  </a:ext>
                </a:extLst>
              </a:tr>
              <a:tr h="3512820">
                <a:tc>
                  <a:txBody>
                    <a:bodyPr/>
                    <a:lstStyle/>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Not required</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Must be provided equally to both parties, if provided</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 limitation on basis for appeals, if provided</a:t>
                      </a:r>
                    </a:p>
                    <a:p>
                      <a:endParaRPr lang="en-US" sz="1000" dirty="0"/>
                    </a:p>
                  </a:txBody>
                  <a:tcPr marL="75287" marR="75287" marT="34290" marB="34290"/>
                </a:tc>
                <a:tc>
                  <a:txBody>
                    <a:bodyPr/>
                    <a:lstStyle/>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Must offer to both parties for dismissals and final determinations in the following circumstances:</a:t>
                      </a:r>
                    </a:p>
                    <a:p>
                      <a:pPr marL="742950" marR="0" lvl="1" indent="-285750"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Procedural irregularity</a:t>
                      </a:r>
                    </a:p>
                    <a:p>
                      <a:pPr marL="742950" marR="0" lvl="1" indent="-285750"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New evidence not reasonably available </a:t>
                      </a:r>
                    </a:p>
                    <a:p>
                      <a:pPr marL="742950" marR="0" lvl="1" indent="-285750"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Conflict of interest against Title IX Coordinator, Investigator, Decision maker</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Can offer for other reasons on equal terms</a:t>
                      </a:r>
                    </a:p>
                  </a:txBody>
                  <a:tcPr marL="75287" marR="75287" marT="34290" marB="34290"/>
                </a:tc>
                <a:extLst>
                  <a:ext uri="{0D108BD9-81ED-4DB2-BD59-A6C34878D82A}">
                    <a16:rowId xmlns:a16="http://schemas.microsoft.com/office/drawing/2014/main" val="1674944602"/>
                  </a:ext>
                </a:extLst>
              </a:tr>
            </a:tbl>
          </a:graphicData>
        </a:graphic>
      </p:graphicFrame>
    </p:spTree>
    <p:extLst>
      <p:ext uri="{BB962C8B-B14F-4D97-AF65-F5344CB8AC3E}">
        <p14:creationId xmlns:p14="http://schemas.microsoft.com/office/powerpoint/2010/main" val="28812592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Appeals: What </a:t>
            </a:r>
            <a:r>
              <a:rPr lang="en-US" dirty="0" smtClean="0"/>
              <a:t>Changed?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962809"/>
              </p:ext>
            </p:extLst>
          </p:nvPr>
        </p:nvGraphicFramePr>
        <p:xfrm>
          <a:off x="160338" y="2209800"/>
          <a:ext cx="8856664" cy="4105542"/>
        </p:xfrm>
        <a:graphic>
          <a:graphicData uri="http://schemas.openxmlformats.org/drawingml/2006/table">
            <a:tbl>
              <a:tblPr firstRow="1" bandRow="1">
                <a:tableStyleId>{5C22544A-7EE6-4342-B048-85BDC9FD1C3A}</a:tableStyleId>
              </a:tblPr>
              <a:tblGrid>
                <a:gridCol w="4428332">
                  <a:extLst>
                    <a:ext uri="{9D8B030D-6E8A-4147-A177-3AD203B41FA5}">
                      <a16:colId xmlns:a16="http://schemas.microsoft.com/office/drawing/2014/main" val="82344703"/>
                    </a:ext>
                  </a:extLst>
                </a:gridCol>
                <a:gridCol w="4428332">
                  <a:extLst>
                    <a:ext uri="{9D8B030D-6E8A-4147-A177-3AD203B41FA5}">
                      <a16:colId xmlns:a16="http://schemas.microsoft.com/office/drawing/2014/main" val="4132177550"/>
                    </a:ext>
                  </a:extLst>
                </a:gridCol>
              </a:tblGrid>
              <a:tr h="782409">
                <a:tc>
                  <a:txBody>
                    <a:bodyPr/>
                    <a:lstStyle/>
                    <a:p>
                      <a:pPr algn="ctr"/>
                      <a:r>
                        <a:rPr lang="en-US" sz="2100" dirty="0" smtClean="0"/>
                        <a:t>Old</a:t>
                      </a:r>
                      <a:r>
                        <a:rPr lang="en-US" sz="2100" baseline="0" dirty="0" smtClean="0"/>
                        <a:t> Requirements (from OCR guidance)</a:t>
                      </a:r>
                      <a:endParaRPr lang="en-US" sz="2100" dirty="0"/>
                    </a:p>
                  </a:txBody>
                  <a:tcPr marL="66425" marR="66425" marT="34290" marB="34290"/>
                </a:tc>
                <a:tc>
                  <a:txBody>
                    <a:bodyPr/>
                    <a:lstStyle/>
                    <a:p>
                      <a:pPr algn="ctr"/>
                      <a:r>
                        <a:rPr lang="en-US" sz="2100" dirty="0" smtClean="0"/>
                        <a:t>New Requirements</a:t>
                      </a:r>
                      <a:r>
                        <a:rPr lang="en-US" sz="2100" baseline="0" dirty="0" smtClean="0"/>
                        <a:t> (Final Rule)</a:t>
                      </a:r>
                      <a:endParaRPr lang="en-US" sz="2100" dirty="0"/>
                    </a:p>
                  </a:txBody>
                  <a:tcPr marL="66425" marR="66425" marT="34290" marB="34290"/>
                </a:tc>
                <a:extLst>
                  <a:ext uri="{0D108BD9-81ED-4DB2-BD59-A6C34878D82A}">
                    <a16:rowId xmlns:a16="http://schemas.microsoft.com/office/drawing/2014/main" val="1620111565"/>
                  </a:ext>
                </a:extLst>
              </a:tr>
              <a:tr h="3323133">
                <a:tc>
                  <a:txBody>
                    <a:bodyPr/>
                    <a:lstStyle/>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 requirement that the decision maker on appeal be different from investigators/decision makers in other phases of the process.</a:t>
                      </a:r>
                    </a:p>
                    <a:p>
                      <a:endParaRPr lang="en-US" sz="2100" dirty="0"/>
                    </a:p>
                  </a:txBody>
                  <a:tcPr marL="66425" marR="66425" marT="34290" marB="34290"/>
                </a:tc>
                <a:tc>
                  <a:txBody>
                    <a:bodyPr/>
                    <a:lstStyle/>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Different Decision maker:</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May </a:t>
                      </a:r>
                      <a:r>
                        <a:rPr lang="en-US" sz="2100" kern="1200" dirty="0" smtClean="0">
                          <a:solidFill>
                            <a:schemeClr val="dk1"/>
                          </a:solidFill>
                          <a:effectLst/>
                          <a:latin typeface="Times New Roman" panose="02020603050405020304" pitchFamily="18" charset="0"/>
                          <a:ea typeface="+mn-ea"/>
                          <a:cs typeface="Times New Roman" panose="02020603050405020304" pitchFamily="18" charset="0"/>
                        </a:rPr>
                        <a:t>not be the Title IX Coordinator, investigator, or decision maker  </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lang="en-US" sz="2100" kern="1200" dirty="0" smtClean="0">
                          <a:solidFill>
                            <a:schemeClr val="dk1"/>
                          </a:solidFill>
                          <a:effectLst/>
                          <a:latin typeface="Times New Roman" panose="02020603050405020304" pitchFamily="18" charset="0"/>
                          <a:ea typeface="+mn-ea"/>
                          <a:cs typeface="Times New Roman" panose="02020603050405020304" pitchFamily="18" charset="0"/>
                        </a:rPr>
                        <a:t>Must</a:t>
                      </a:r>
                      <a:r>
                        <a:rPr lang="en-US" sz="21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100" kern="1200" dirty="0" smtClean="0">
                          <a:solidFill>
                            <a:schemeClr val="dk1"/>
                          </a:solidFill>
                          <a:effectLst/>
                          <a:latin typeface="Times New Roman" panose="02020603050405020304" pitchFamily="18" charset="0"/>
                          <a:ea typeface="+mn-ea"/>
                          <a:cs typeface="Times New Roman" panose="02020603050405020304" pitchFamily="18" charset="0"/>
                        </a:rPr>
                        <a:t>not have a conflict of interest or bias against complainants and respondents generally or individually. </a:t>
                      </a:r>
                    </a:p>
                    <a:p>
                      <a:pPr marL="342900" marR="0" lvl="0" indent="-342900" algn="l" defTabSz="914400" rtl="0" eaLnBrk="1" fontAlgn="auto" latinLnBrk="0" hangingPunct="1">
                        <a:lnSpc>
                          <a:spcPct val="100000"/>
                        </a:lnSpc>
                        <a:spcBef>
                          <a:spcPct val="0"/>
                        </a:spcBef>
                        <a:spcAft>
                          <a:spcPts val="1000"/>
                        </a:spcAft>
                        <a:buClrTx/>
                        <a:buSzTx/>
                        <a:buFont typeface="Wingdings" panose="05000000000000000000" pitchFamily="2" charset="2"/>
                        <a:buChar char="§"/>
                        <a:tabLst/>
                        <a:defRPr/>
                      </a:pPr>
                      <a:r>
                        <a:rPr lang="en-US" sz="2100" kern="1200" dirty="0" smtClean="0">
                          <a:solidFill>
                            <a:schemeClr val="dk1"/>
                          </a:solidFill>
                          <a:effectLst/>
                          <a:latin typeface="Times New Roman" panose="02020603050405020304" pitchFamily="18" charset="0"/>
                          <a:ea typeface="+mn-ea"/>
                          <a:cs typeface="Times New Roman" panose="02020603050405020304" pitchFamily="18" charset="0"/>
                        </a:rPr>
                        <a:t>Must receive training.</a:t>
                      </a:r>
                      <a:endParaRPr kumimoji="0" lang="en-US" sz="2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txBody>
                  <a:tcPr marL="66425" marR="66425" marT="34290" marB="34290"/>
                </a:tc>
                <a:extLst>
                  <a:ext uri="{0D108BD9-81ED-4DB2-BD59-A6C34878D82A}">
                    <a16:rowId xmlns:a16="http://schemas.microsoft.com/office/drawing/2014/main" val="1674944602"/>
                  </a:ext>
                </a:extLst>
              </a:tr>
            </a:tbl>
          </a:graphicData>
        </a:graphic>
      </p:graphicFrame>
    </p:spTree>
    <p:extLst>
      <p:ext uri="{BB962C8B-B14F-4D97-AF65-F5344CB8AC3E}">
        <p14:creationId xmlns:p14="http://schemas.microsoft.com/office/powerpoint/2010/main" val="6360969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 Prohibited</a:t>
            </a:r>
            <a:endParaRPr lang="en-US" dirty="0"/>
          </a:p>
        </p:txBody>
      </p:sp>
      <p:sp>
        <p:nvSpPr>
          <p:cNvPr id="3" name="Content Placeholder 2"/>
          <p:cNvSpPr>
            <a:spLocks noGrp="1"/>
          </p:cNvSpPr>
          <p:nvPr>
            <p:ph idx="1"/>
          </p:nvPr>
        </p:nvSpPr>
        <p:spPr/>
        <p:txBody>
          <a:bodyPr>
            <a:normAutofit/>
          </a:bodyPr>
          <a:lstStyle/>
          <a:p>
            <a:r>
              <a:rPr lang="en-US" sz="2000" dirty="0"/>
              <a:t>No school or person may intimidate, threaten, </a:t>
            </a:r>
            <a:r>
              <a:rPr lang="en-US" sz="2000" dirty="0" smtClean="0"/>
              <a:t>coerce, or </a:t>
            </a:r>
            <a:r>
              <a:rPr lang="en-US" sz="2000" dirty="0"/>
              <a:t>discriminate against any individual for the </a:t>
            </a:r>
            <a:r>
              <a:rPr lang="en-US" sz="2000" dirty="0" smtClean="0"/>
              <a:t>purpose of </a:t>
            </a:r>
            <a:r>
              <a:rPr lang="en-US" sz="2000" dirty="0"/>
              <a:t>interfering with any right or privilege secured </a:t>
            </a:r>
            <a:r>
              <a:rPr lang="en-US" sz="2000" dirty="0" smtClean="0"/>
              <a:t>by Title </a:t>
            </a:r>
            <a:r>
              <a:rPr lang="en-US" sz="2000" dirty="0"/>
              <a:t>IX, or because the individual has made a </a:t>
            </a:r>
            <a:r>
              <a:rPr lang="en-US" sz="2000" dirty="0" smtClean="0"/>
              <a:t>report or </a:t>
            </a:r>
            <a:r>
              <a:rPr lang="en-US" sz="2000" dirty="0"/>
              <a:t>complaint, testified, assisted, or participated </a:t>
            </a:r>
            <a:r>
              <a:rPr lang="en-US" sz="2000" dirty="0" smtClean="0"/>
              <a:t>or refused </a:t>
            </a:r>
            <a:r>
              <a:rPr lang="en-US" sz="2000" dirty="0"/>
              <a:t>to participate in any manner in a Title </a:t>
            </a:r>
            <a:r>
              <a:rPr lang="en-US" sz="2000" dirty="0" smtClean="0"/>
              <a:t>IX investigation</a:t>
            </a:r>
            <a:r>
              <a:rPr lang="en-US" sz="2000" dirty="0"/>
              <a:t>, proceeding, or hearing.</a:t>
            </a:r>
          </a:p>
          <a:p>
            <a:pPr marL="0" indent="0">
              <a:buNone/>
            </a:pPr>
            <a:endParaRPr lang="en-US" sz="2000" dirty="0"/>
          </a:p>
        </p:txBody>
      </p:sp>
      <p:pic>
        <p:nvPicPr>
          <p:cNvPr id="4" name="Picture 3"/>
          <p:cNvPicPr>
            <a:picLocks noChangeAspect="1"/>
          </p:cNvPicPr>
          <p:nvPr/>
        </p:nvPicPr>
        <p:blipFill>
          <a:blip r:embed="rId2"/>
          <a:stretch>
            <a:fillRect/>
          </a:stretch>
        </p:blipFill>
        <p:spPr>
          <a:xfrm>
            <a:off x="3635689" y="4148804"/>
            <a:ext cx="1953261" cy="1929147"/>
          </a:xfrm>
          <a:prstGeom prst="rect">
            <a:avLst/>
          </a:prstGeom>
        </p:spPr>
      </p:pic>
    </p:spTree>
    <p:extLst>
      <p:ext uri="{BB962C8B-B14F-4D97-AF65-F5344CB8AC3E}">
        <p14:creationId xmlns:p14="http://schemas.microsoft.com/office/powerpoint/2010/main" val="29478291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 Prohibited</a:t>
            </a:r>
            <a:endParaRPr lang="en-US" dirty="0"/>
          </a:p>
        </p:txBody>
      </p:sp>
      <p:sp>
        <p:nvSpPr>
          <p:cNvPr id="3" name="Content Placeholder 2"/>
          <p:cNvSpPr>
            <a:spLocks noGrp="1"/>
          </p:cNvSpPr>
          <p:nvPr>
            <p:ph idx="1"/>
          </p:nvPr>
        </p:nvSpPr>
        <p:spPr/>
        <p:txBody>
          <a:bodyPr>
            <a:normAutofit/>
          </a:bodyPr>
          <a:lstStyle/>
          <a:p>
            <a:r>
              <a:rPr lang="en-US" sz="2000" dirty="0"/>
              <a:t>Charging an individual with code of conduct violations that do not involve sexual harassment, but arise out </a:t>
            </a:r>
            <a:r>
              <a:rPr lang="en-US" sz="2000" dirty="0" smtClean="0"/>
              <a:t>of the </a:t>
            </a:r>
            <a:r>
              <a:rPr lang="en-US" sz="2000" dirty="0"/>
              <a:t>same facts or circumstances as a report or formal complaint of sexual harassment, for the purpose </a:t>
            </a:r>
            <a:r>
              <a:rPr lang="en-US" sz="2000" dirty="0" smtClean="0"/>
              <a:t>of interfering </a:t>
            </a:r>
            <a:r>
              <a:rPr lang="en-US" sz="2000" dirty="0"/>
              <a:t>with any right or privilege secured by Title IX constitutes retaliation.</a:t>
            </a:r>
          </a:p>
          <a:p>
            <a:r>
              <a:rPr lang="en-US" sz="2000" dirty="0" smtClean="0"/>
              <a:t>The </a:t>
            </a:r>
            <a:r>
              <a:rPr lang="en-US" sz="2000" dirty="0"/>
              <a:t>school must keep confidential the identity of complainants, respondents, and witnesses, except as may </a:t>
            </a:r>
            <a:r>
              <a:rPr lang="en-US" sz="2000" dirty="0" smtClean="0"/>
              <a:t>be permitted </a:t>
            </a:r>
            <a:r>
              <a:rPr lang="en-US" sz="2000" dirty="0"/>
              <a:t>by FERPA, as required by law, or as necessary to carry out a Title IX proceeding.</a:t>
            </a:r>
          </a:p>
          <a:p>
            <a:r>
              <a:rPr lang="en-US" sz="2000" dirty="0" smtClean="0"/>
              <a:t>Complaints </a:t>
            </a:r>
            <a:r>
              <a:rPr lang="en-US" sz="2000" dirty="0"/>
              <a:t>alleging retaliation may be filed according to a school’s prompt and equitable grievance procedures</a:t>
            </a:r>
            <a:r>
              <a:rPr lang="en-US" sz="2000" dirty="0" smtClean="0"/>
              <a:t>.</a:t>
            </a:r>
            <a:endParaRPr lang="en-US" sz="2000" dirty="0"/>
          </a:p>
        </p:txBody>
      </p:sp>
    </p:spTree>
    <p:extLst>
      <p:ext uri="{BB962C8B-B14F-4D97-AF65-F5344CB8AC3E}">
        <p14:creationId xmlns:p14="http://schemas.microsoft.com/office/powerpoint/2010/main" val="27765339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Retaliation</a:t>
            </a:r>
            <a:endParaRPr lang="en-US" dirty="0"/>
          </a:p>
        </p:txBody>
      </p:sp>
      <p:sp>
        <p:nvSpPr>
          <p:cNvPr id="3" name="Content Placeholder 2"/>
          <p:cNvSpPr>
            <a:spLocks noGrp="1"/>
          </p:cNvSpPr>
          <p:nvPr>
            <p:ph idx="1"/>
          </p:nvPr>
        </p:nvSpPr>
        <p:spPr/>
        <p:txBody>
          <a:bodyPr>
            <a:normAutofit/>
          </a:bodyPr>
          <a:lstStyle/>
          <a:p>
            <a:r>
              <a:rPr lang="en-US" sz="2000" dirty="0"/>
              <a:t>The exercise of rights protected under the First Amendment does not constitute retaliation.</a:t>
            </a:r>
          </a:p>
          <a:p>
            <a:r>
              <a:rPr lang="en-US" sz="2000" dirty="0"/>
              <a:t>Charging an individual with a code of conduct violation for making a materially false statement in bad faith in the course of a Title IX grievance proceeding does not constitute retaliation; however, a determination regarding responsibility, alone, is not sufficient to conclude that any party made a bad faith materially false statement.</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5947" y="4554908"/>
            <a:ext cx="2280657" cy="1520438"/>
          </a:xfrm>
          <a:prstGeom prst="rect">
            <a:avLst/>
          </a:prstGeom>
        </p:spPr>
      </p:pic>
    </p:spTree>
    <p:extLst>
      <p:ext uri="{BB962C8B-B14F-4D97-AF65-F5344CB8AC3E}">
        <p14:creationId xmlns:p14="http://schemas.microsoft.com/office/powerpoint/2010/main" val="17332097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Other Requirements: Recordkeeping 106.45(b)(10)</a:t>
            </a:r>
          </a:p>
        </p:txBody>
      </p:sp>
      <p:sp>
        <p:nvSpPr>
          <p:cNvPr id="3" name="Content Placeholder 2"/>
          <p:cNvSpPr>
            <a:spLocks noGrp="1"/>
          </p:cNvSpPr>
          <p:nvPr>
            <p:ph idx="1"/>
          </p:nvPr>
        </p:nvSpPr>
        <p:spPr>
          <a:xfrm>
            <a:off x="145026" y="2380716"/>
            <a:ext cx="8857380" cy="4114800"/>
          </a:xfrm>
        </p:spPr>
        <p:txBody>
          <a:bodyPr>
            <a:normAutofit/>
          </a:bodyPr>
          <a:lstStyle/>
          <a:p>
            <a:r>
              <a:rPr lang="en-US" sz="2000" dirty="0"/>
              <a:t>Records related to alleged sexual harassment must be maintained for a minimum  of 7 years:</a:t>
            </a:r>
          </a:p>
          <a:p>
            <a:pPr lvl="1"/>
            <a:r>
              <a:rPr lang="en-US" sz="2000" dirty="0"/>
              <a:t>Investigation records</a:t>
            </a:r>
          </a:p>
          <a:p>
            <a:pPr lvl="1"/>
            <a:r>
              <a:rPr lang="en-US" sz="2000" dirty="0"/>
              <a:t>Disciplinary sanctions</a:t>
            </a:r>
          </a:p>
          <a:p>
            <a:pPr lvl="1"/>
            <a:r>
              <a:rPr lang="en-US" sz="2000" dirty="0"/>
              <a:t>Remedies</a:t>
            </a:r>
          </a:p>
          <a:p>
            <a:pPr lvl="1"/>
            <a:r>
              <a:rPr lang="en-US" sz="2000" dirty="0"/>
              <a:t>Appeals</a:t>
            </a:r>
          </a:p>
          <a:p>
            <a:pPr lvl="1"/>
            <a:r>
              <a:rPr lang="en-US" sz="2000" dirty="0"/>
              <a:t>Records of any actions taken, including supportive measures</a:t>
            </a:r>
          </a:p>
          <a:p>
            <a:endParaRPr lang="en-US" sz="2000" dirty="0"/>
          </a:p>
        </p:txBody>
      </p:sp>
    </p:spTree>
    <p:extLst>
      <p:ext uri="{BB962C8B-B14F-4D97-AF65-F5344CB8AC3E}">
        <p14:creationId xmlns:p14="http://schemas.microsoft.com/office/powerpoint/2010/main" val="28159873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Other Requirements: Recordkeeping 106.45(b)(10)</a:t>
            </a:r>
          </a:p>
        </p:txBody>
      </p:sp>
      <p:sp>
        <p:nvSpPr>
          <p:cNvPr id="3" name="Content Placeholder 2"/>
          <p:cNvSpPr>
            <a:spLocks noGrp="1"/>
          </p:cNvSpPr>
          <p:nvPr>
            <p:ph idx="1"/>
          </p:nvPr>
        </p:nvSpPr>
        <p:spPr>
          <a:xfrm>
            <a:off x="145026" y="2491887"/>
            <a:ext cx="8857380" cy="4114800"/>
          </a:xfrm>
        </p:spPr>
        <p:txBody>
          <a:bodyPr>
            <a:normAutofit/>
          </a:bodyPr>
          <a:lstStyle/>
          <a:p>
            <a:r>
              <a:rPr lang="en-US" sz="2000" dirty="0"/>
              <a:t>Must document for every instance:</a:t>
            </a:r>
          </a:p>
          <a:p>
            <a:pPr lvl="1"/>
            <a:r>
              <a:rPr lang="en-US" sz="2000" dirty="0"/>
              <a:t>Why response was not deliberately indifferent</a:t>
            </a:r>
          </a:p>
          <a:p>
            <a:pPr lvl="1"/>
            <a:r>
              <a:rPr lang="en-US" sz="2000" dirty="0"/>
              <a:t>That measures were taken to restore or preserve equal access to the educational program or activity.</a:t>
            </a:r>
          </a:p>
          <a:p>
            <a:pPr lvl="1"/>
            <a:r>
              <a:rPr lang="en-US" sz="2000" dirty="0"/>
              <a:t>If no supportive measures provided, why that was not deliberately indifferent.</a:t>
            </a:r>
          </a:p>
          <a:p>
            <a:endParaRPr lang="en-US" sz="2000" dirty="0"/>
          </a:p>
        </p:txBody>
      </p:sp>
      <p:pic>
        <p:nvPicPr>
          <p:cNvPr id="4" name="Picture 3"/>
          <p:cNvPicPr>
            <a:picLocks noChangeAspect="1"/>
          </p:cNvPicPr>
          <p:nvPr/>
        </p:nvPicPr>
        <p:blipFill>
          <a:blip r:embed="rId2"/>
          <a:stretch>
            <a:fillRect/>
          </a:stretch>
        </p:blipFill>
        <p:spPr>
          <a:xfrm>
            <a:off x="4708290" y="4815593"/>
            <a:ext cx="1751770" cy="1525987"/>
          </a:xfrm>
          <a:prstGeom prst="rect">
            <a:avLst/>
          </a:prstGeom>
        </p:spPr>
      </p:pic>
      <p:pic>
        <p:nvPicPr>
          <p:cNvPr id="5" name="Picture 4"/>
          <p:cNvPicPr>
            <a:picLocks noChangeAspect="1"/>
          </p:cNvPicPr>
          <p:nvPr/>
        </p:nvPicPr>
        <p:blipFill>
          <a:blip r:embed="rId3"/>
          <a:stretch>
            <a:fillRect/>
          </a:stretch>
        </p:blipFill>
        <p:spPr>
          <a:xfrm>
            <a:off x="2192736" y="4905287"/>
            <a:ext cx="1724978" cy="1149986"/>
          </a:xfrm>
          <a:prstGeom prst="rect">
            <a:avLst/>
          </a:prstGeom>
        </p:spPr>
      </p:pic>
    </p:spTree>
    <p:extLst>
      <p:ext uri="{BB962C8B-B14F-4D97-AF65-F5344CB8AC3E}">
        <p14:creationId xmlns:p14="http://schemas.microsoft.com/office/powerpoint/2010/main" val="9559139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a:t>
            </a:r>
          </a:p>
        </p:txBody>
      </p:sp>
      <p:sp>
        <p:nvSpPr>
          <p:cNvPr id="3" name="Content Placeholder 2"/>
          <p:cNvSpPr>
            <a:spLocks noGrp="1"/>
          </p:cNvSpPr>
          <p:nvPr>
            <p:ph idx="1"/>
          </p:nvPr>
        </p:nvSpPr>
        <p:spPr>
          <a:xfrm>
            <a:off x="145026" y="2090159"/>
            <a:ext cx="8857380" cy="4114800"/>
          </a:xfrm>
        </p:spPr>
        <p:txBody>
          <a:bodyPr>
            <a:normAutofit/>
          </a:bodyPr>
          <a:lstStyle/>
          <a:p>
            <a:r>
              <a:rPr lang="en-US" sz="2000" dirty="0" smtClean="0"/>
              <a:t>Title </a:t>
            </a:r>
            <a:r>
              <a:rPr lang="en-US" sz="2000" dirty="0"/>
              <a:t>IX Regulations now define the term “sexual harassment”.</a:t>
            </a:r>
          </a:p>
          <a:p>
            <a:r>
              <a:rPr lang="en-US" sz="2000" dirty="0"/>
              <a:t>Prior to the final rule, the term was loosely defined by interpretive case law and OCR Dear Colleague Letters.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561" y="3683237"/>
            <a:ext cx="3586235" cy="2342260"/>
          </a:xfrm>
          <a:prstGeom prst="rect">
            <a:avLst/>
          </a:prstGeom>
        </p:spPr>
      </p:pic>
    </p:spTree>
    <p:extLst>
      <p:ext uri="{BB962C8B-B14F-4D97-AF65-F5344CB8AC3E}">
        <p14:creationId xmlns:p14="http://schemas.microsoft.com/office/powerpoint/2010/main" val="25785251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4" y="1419844"/>
            <a:ext cx="8857380" cy="935235"/>
          </a:xfrm>
        </p:spPr>
        <p:txBody>
          <a:bodyPr>
            <a:noAutofit/>
          </a:bodyPr>
          <a:lstStyle/>
          <a:p>
            <a:r>
              <a:rPr lang="en-US" dirty="0"/>
              <a:t>Other </a:t>
            </a:r>
            <a:r>
              <a:rPr lang="en-US" dirty="0" smtClean="0"/>
              <a:t>Requirements: Training</a:t>
            </a:r>
            <a:r>
              <a:rPr lang="en-US" dirty="0"/>
              <a:t/>
            </a:r>
            <a:br>
              <a:rPr lang="en-US" dirty="0"/>
            </a:br>
            <a:endParaRPr lang="en-US" dirty="0"/>
          </a:p>
        </p:txBody>
      </p:sp>
      <p:sp>
        <p:nvSpPr>
          <p:cNvPr id="6" name="Content Placeholder 5"/>
          <p:cNvSpPr>
            <a:spLocks noGrp="1"/>
          </p:cNvSpPr>
          <p:nvPr>
            <p:ph idx="1"/>
          </p:nvPr>
        </p:nvSpPr>
        <p:spPr/>
        <p:txBody>
          <a:bodyPr>
            <a:normAutofit/>
          </a:bodyPr>
          <a:lstStyle/>
          <a:p>
            <a:r>
              <a:rPr lang="en-US" sz="2000" dirty="0"/>
              <a:t>Required for all staff (identify and report sexual harassment).</a:t>
            </a:r>
          </a:p>
          <a:p>
            <a:r>
              <a:rPr lang="en-US" sz="2000" dirty="0"/>
              <a:t>Required for Title IX Coordinator, investigators, and decision makers (both decision and appeal).  </a:t>
            </a:r>
          </a:p>
          <a:p>
            <a:pPr lvl="1"/>
            <a:r>
              <a:rPr lang="en-US" sz="2000" dirty="0"/>
              <a:t>Promoting impartial investigations and adjudication of formal complaints </a:t>
            </a:r>
          </a:p>
          <a:p>
            <a:pPr lvl="1"/>
            <a:r>
              <a:rPr lang="en-US" sz="2000" dirty="0"/>
              <a:t>Must not be based on sex stereotypes</a:t>
            </a:r>
          </a:p>
          <a:p>
            <a:r>
              <a:rPr lang="en-US" sz="2000" dirty="0"/>
              <a:t>Maintain materials used for trainings for 7 years and post materials on website (or otherwise make available to public if the district does not have a website). </a:t>
            </a:r>
          </a:p>
          <a:p>
            <a:endParaRPr lang="en-US" sz="2000" dirty="0"/>
          </a:p>
        </p:txBody>
      </p:sp>
      <p:pic>
        <p:nvPicPr>
          <p:cNvPr id="3" name="Picture 2"/>
          <p:cNvPicPr>
            <a:picLocks noChangeAspect="1"/>
          </p:cNvPicPr>
          <p:nvPr/>
        </p:nvPicPr>
        <p:blipFill>
          <a:blip r:embed="rId2"/>
          <a:stretch>
            <a:fillRect/>
          </a:stretch>
        </p:blipFill>
        <p:spPr>
          <a:xfrm>
            <a:off x="3697322" y="5221480"/>
            <a:ext cx="1646286" cy="860720"/>
          </a:xfrm>
          <a:prstGeom prst="rect">
            <a:avLst/>
          </a:prstGeom>
        </p:spPr>
      </p:pic>
    </p:spTree>
    <p:extLst>
      <p:ext uri="{BB962C8B-B14F-4D97-AF65-F5344CB8AC3E}">
        <p14:creationId xmlns:p14="http://schemas.microsoft.com/office/powerpoint/2010/main" val="9671049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Not Impacted by New Rule</a:t>
            </a:r>
            <a:endParaRPr lang="en-US" dirty="0"/>
          </a:p>
        </p:txBody>
      </p:sp>
      <p:sp>
        <p:nvSpPr>
          <p:cNvPr id="3" name="Content Placeholder 2"/>
          <p:cNvSpPr>
            <a:spLocks noGrp="1"/>
          </p:cNvSpPr>
          <p:nvPr>
            <p:ph idx="1"/>
          </p:nvPr>
        </p:nvSpPr>
        <p:spPr>
          <a:xfrm>
            <a:off x="221938" y="1918921"/>
            <a:ext cx="8857380" cy="4114800"/>
          </a:xfrm>
        </p:spPr>
        <p:txBody>
          <a:bodyPr/>
          <a:lstStyle/>
          <a:p>
            <a:pPr marL="0" indent="0">
              <a:buNone/>
            </a:pPr>
            <a:endParaRPr lang="en-US" dirty="0"/>
          </a:p>
          <a:p>
            <a:r>
              <a:rPr lang="en-US" sz="2000" dirty="0"/>
              <a:t>Current Title IX regulation provisions governing athletic participation, employment and single-sex education were not impacted by the final rule.</a:t>
            </a:r>
          </a:p>
          <a:p>
            <a:endParaRPr lang="en-US" dirty="0"/>
          </a:p>
        </p:txBody>
      </p:sp>
      <p:pic>
        <p:nvPicPr>
          <p:cNvPr id="4" name="Picture 3"/>
          <p:cNvPicPr>
            <a:picLocks noChangeAspect="1"/>
          </p:cNvPicPr>
          <p:nvPr/>
        </p:nvPicPr>
        <p:blipFill>
          <a:blip r:embed="rId2"/>
          <a:stretch>
            <a:fillRect/>
          </a:stretch>
        </p:blipFill>
        <p:spPr>
          <a:xfrm>
            <a:off x="3025328" y="3811425"/>
            <a:ext cx="2821947" cy="1693168"/>
          </a:xfrm>
          <a:prstGeom prst="rect">
            <a:avLst/>
          </a:prstGeom>
        </p:spPr>
      </p:pic>
    </p:spTree>
    <p:extLst>
      <p:ext uri="{BB962C8B-B14F-4D97-AF65-F5344CB8AC3E}">
        <p14:creationId xmlns:p14="http://schemas.microsoft.com/office/powerpoint/2010/main" val="36989695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Policy Notice</a:t>
            </a:r>
            <a:endParaRPr lang="en-US" dirty="0"/>
          </a:p>
        </p:txBody>
      </p:sp>
      <p:sp>
        <p:nvSpPr>
          <p:cNvPr id="3" name="Content Placeholder 2"/>
          <p:cNvSpPr>
            <a:spLocks noGrp="1"/>
          </p:cNvSpPr>
          <p:nvPr>
            <p:ph idx="1"/>
          </p:nvPr>
        </p:nvSpPr>
        <p:spPr/>
        <p:txBody>
          <a:bodyPr>
            <a:normAutofit/>
          </a:bodyPr>
          <a:lstStyle/>
          <a:p>
            <a:r>
              <a:rPr lang="en-US" sz="2000" dirty="0" smtClean="0"/>
              <a:t>District </a:t>
            </a:r>
            <a:r>
              <a:rPr lang="en-US" sz="2000" dirty="0"/>
              <a:t>must provide notice of nondiscrimination policy and grievance procedures, including how to file or repot sexual harassment and how the recipient will handle such </a:t>
            </a:r>
            <a:r>
              <a:rPr lang="en-US" sz="2000" dirty="0" smtClean="0"/>
              <a:t>reports</a:t>
            </a:r>
            <a:r>
              <a:rPr lang="en-US" sz="2000" dirty="0"/>
              <a:t>.</a:t>
            </a:r>
            <a:endParaRPr lang="en-US" sz="2000" dirty="0" smtClean="0"/>
          </a:p>
          <a:p>
            <a:r>
              <a:rPr lang="en-US" sz="2000" dirty="0" smtClean="0"/>
              <a:t>Notice </a:t>
            </a:r>
            <a:r>
              <a:rPr lang="en-US" sz="2000" dirty="0"/>
              <a:t>must include </a:t>
            </a:r>
            <a:r>
              <a:rPr lang="en-US" sz="2000" dirty="0" smtClean="0"/>
              <a:t>the Title </a:t>
            </a:r>
            <a:r>
              <a:rPr lang="en-US" sz="2000" dirty="0"/>
              <a:t>IX Coordinator’s name, title, email address, office address and telephone number.  </a:t>
            </a:r>
            <a:endParaRPr lang="en-US" sz="2000" dirty="0" smtClean="0"/>
          </a:p>
          <a:p>
            <a:r>
              <a:rPr lang="en-US" sz="2000" dirty="0" smtClean="0"/>
              <a:t>Notice </a:t>
            </a:r>
            <a:r>
              <a:rPr lang="en-US" sz="2000" dirty="0"/>
              <a:t>must be provided to: </a:t>
            </a:r>
            <a:r>
              <a:rPr lang="en-US" sz="2000" dirty="0" smtClean="0"/>
              <a:t>applicants </a:t>
            </a:r>
            <a:r>
              <a:rPr lang="en-US" sz="2000" dirty="0"/>
              <a:t>for employment, students, parents/guardians, employee unions. </a:t>
            </a:r>
            <a:endParaRPr lang="en-US" sz="2000" dirty="0" smtClean="0"/>
          </a:p>
          <a:p>
            <a:r>
              <a:rPr lang="en-US" sz="2000" dirty="0" smtClean="0"/>
              <a:t>Notice </a:t>
            </a:r>
            <a:r>
              <a:rPr lang="en-US" sz="2000" dirty="0"/>
              <a:t>must be posted on: </a:t>
            </a:r>
            <a:r>
              <a:rPr lang="en-US" sz="2000" dirty="0" smtClean="0"/>
              <a:t>district </a:t>
            </a:r>
            <a:r>
              <a:rPr lang="en-US" sz="2000" dirty="0"/>
              <a:t>website and in any handbook provided to employees, students, parents/guardians, and employee unions.</a:t>
            </a:r>
          </a:p>
        </p:txBody>
      </p:sp>
      <p:pic>
        <p:nvPicPr>
          <p:cNvPr id="4" name="Picture 3"/>
          <p:cNvPicPr>
            <a:picLocks noChangeAspect="1"/>
          </p:cNvPicPr>
          <p:nvPr/>
        </p:nvPicPr>
        <p:blipFill>
          <a:blip r:embed="rId2"/>
          <a:stretch>
            <a:fillRect/>
          </a:stretch>
        </p:blipFill>
        <p:spPr>
          <a:xfrm>
            <a:off x="876355" y="1443312"/>
            <a:ext cx="851569" cy="712726"/>
          </a:xfrm>
          <a:prstGeom prst="rect">
            <a:avLst/>
          </a:prstGeom>
        </p:spPr>
      </p:pic>
      <p:pic>
        <p:nvPicPr>
          <p:cNvPr id="5" name="Picture 4"/>
          <p:cNvPicPr>
            <a:picLocks noChangeAspect="1"/>
          </p:cNvPicPr>
          <p:nvPr/>
        </p:nvPicPr>
        <p:blipFill>
          <a:blip r:embed="rId3"/>
          <a:stretch>
            <a:fillRect/>
          </a:stretch>
        </p:blipFill>
        <p:spPr>
          <a:xfrm>
            <a:off x="7373118" y="1507604"/>
            <a:ext cx="1091108" cy="584142"/>
          </a:xfrm>
          <a:prstGeom prst="rect">
            <a:avLst/>
          </a:prstGeom>
        </p:spPr>
      </p:pic>
    </p:spTree>
    <p:extLst>
      <p:ext uri="{BB962C8B-B14F-4D97-AF65-F5344CB8AC3E}">
        <p14:creationId xmlns:p14="http://schemas.microsoft.com/office/powerpoint/2010/main" val="145794673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60" y="1439051"/>
            <a:ext cx="8349242" cy="4770995"/>
          </a:xfrm>
          <a:prstGeom prst="rect">
            <a:avLst/>
          </a:prstGeom>
        </p:spPr>
      </p:pic>
    </p:spTree>
    <p:extLst>
      <p:ext uri="{BB962C8B-B14F-4D97-AF65-F5344CB8AC3E}">
        <p14:creationId xmlns:p14="http://schemas.microsoft.com/office/powerpoint/2010/main" val="154516822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08262" y="1795186"/>
            <a:ext cx="5148061" cy="3430362"/>
          </a:xfrm>
          <a:prstGeom prst="rect">
            <a:avLst/>
          </a:prstGeom>
        </p:spPr>
      </p:pic>
    </p:spTree>
    <p:extLst>
      <p:ext uri="{BB962C8B-B14F-4D97-AF65-F5344CB8AC3E}">
        <p14:creationId xmlns:p14="http://schemas.microsoft.com/office/powerpoint/2010/main" val="21859890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865097"/>
              </p:ext>
            </p:extLst>
          </p:nvPr>
        </p:nvGraphicFramePr>
        <p:xfrm>
          <a:off x="160338" y="2209800"/>
          <a:ext cx="8857060" cy="4105542"/>
        </p:xfrm>
        <a:graphic>
          <a:graphicData uri="http://schemas.openxmlformats.org/drawingml/2006/table">
            <a:tbl>
              <a:tblPr firstRow="1" bandRow="1">
                <a:tableStyleId>{5C22544A-7EE6-4342-B048-85BDC9FD1C3A}</a:tableStyleId>
              </a:tblPr>
              <a:tblGrid>
                <a:gridCol w="4428530">
                  <a:extLst>
                    <a:ext uri="{9D8B030D-6E8A-4147-A177-3AD203B41FA5}">
                      <a16:colId xmlns:a16="http://schemas.microsoft.com/office/drawing/2014/main" val="153347861"/>
                    </a:ext>
                  </a:extLst>
                </a:gridCol>
                <a:gridCol w="4428530">
                  <a:extLst>
                    <a:ext uri="{9D8B030D-6E8A-4147-A177-3AD203B41FA5}">
                      <a16:colId xmlns:a16="http://schemas.microsoft.com/office/drawing/2014/main" val="3641469254"/>
                    </a:ext>
                  </a:extLst>
                </a:gridCol>
              </a:tblGrid>
              <a:tr h="528744">
                <a:tc>
                  <a:txBody>
                    <a:bodyPr/>
                    <a:lstStyle/>
                    <a:p>
                      <a:pPr algn="ctr"/>
                      <a:r>
                        <a:rPr lang="en-US" sz="2100" dirty="0" smtClean="0"/>
                        <a:t>Old</a:t>
                      </a:r>
                      <a:r>
                        <a:rPr lang="en-US" sz="2100" baseline="0" dirty="0" smtClean="0"/>
                        <a:t> Definition (from OCR guidance)</a:t>
                      </a:r>
                      <a:endParaRPr lang="en-US" sz="2100" dirty="0"/>
                    </a:p>
                  </a:txBody>
                  <a:tcPr marL="68580" marR="68580" marT="34290" marB="34290"/>
                </a:tc>
                <a:tc>
                  <a:txBody>
                    <a:bodyPr/>
                    <a:lstStyle/>
                    <a:p>
                      <a:pPr algn="ctr"/>
                      <a:r>
                        <a:rPr lang="en-US" sz="2100" dirty="0" smtClean="0"/>
                        <a:t>New Definition</a:t>
                      </a:r>
                      <a:r>
                        <a:rPr lang="en-US" sz="2100" baseline="0" dirty="0" smtClean="0"/>
                        <a:t> (Final Rule)</a:t>
                      </a:r>
                      <a:endParaRPr lang="en-US" sz="2100" dirty="0"/>
                    </a:p>
                  </a:txBody>
                  <a:tcPr marL="68580" marR="68580" marT="34290" marB="34290"/>
                </a:tc>
                <a:extLst>
                  <a:ext uri="{0D108BD9-81ED-4DB2-BD59-A6C34878D82A}">
                    <a16:rowId xmlns:a16="http://schemas.microsoft.com/office/drawing/2014/main" val="1450546831"/>
                  </a:ext>
                </a:extLst>
              </a:tr>
              <a:tr h="3576798">
                <a:tc>
                  <a:txBody>
                    <a:bodyPr/>
                    <a:lstStyle/>
                    <a:p>
                      <a:pPr marL="285750" indent="-285750">
                        <a:buFont typeface="Arial" panose="020B0604020202020204" pitchFamily="34" charset="0"/>
                        <a:buChar char="•"/>
                      </a:pPr>
                      <a:r>
                        <a:rPr lang="en-US" sz="2100" dirty="0" smtClean="0"/>
                        <a:t>Unwelcome conduct</a:t>
                      </a:r>
                    </a:p>
                    <a:p>
                      <a:pPr marL="285750" indent="-285750">
                        <a:buFont typeface="Arial" panose="020B0604020202020204" pitchFamily="34" charset="0"/>
                        <a:buChar char="•"/>
                      </a:pPr>
                      <a:r>
                        <a:rPr lang="en-US" sz="2100" dirty="0" smtClean="0"/>
                        <a:t>As</a:t>
                      </a:r>
                      <a:r>
                        <a:rPr lang="en-US" sz="2100" baseline="0" dirty="0" smtClean="0"/>
                        <a:t> determined by a reasonable person</a:t>
                      </a:r>
                    </a:p>
                    <a:p>
                      <a:pPr marL="285750" indent="-285750">
                        <a:buFont typeface="Arial" panose="020B0604020202020204" pitchFamily="34" charset="0"/>
                        <a:buChar char="•"/>
                      </a:pPr>
                      <a:r>
                        <a:rPr lang="en-US" sz="2100" baseline="0" dirty="0" smtClean="0"/>
                        <a:t>To be severe, pervasive, or persistent, and to interfere with or limit a student’s ability to participate in or benefit from school services, activities, or opportunities</a:t>
                      </a:r>
                      <a:endParaRPr lang="en-US" sz="210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mn-lt"/>
                          <a:cs typeface="+mn-cs"/>
                        </a:rPr>
                        <a:t>Unwelcome conduct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mn-lt"/>
                          <a:cs typeface="+mn-cs"/>
                        </a:rPr>
                        <a:t>As determined by a reasonable 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mn-lt"/>
                          <a:cs typeface="+mn-cs"/>
                        </a:rPr>
                        <a:t>To be so severe, pervasive, </a:t>
                      </a:r>
                      <a:r>
                        <a:rPr kumimoji="0" lang="en-US" sz="2100" b="1" i="0" u="none" strike="noStrike" kern="1200" cap="none" spc="0" normalizeH="0" baseline="0" noProof="0" dirty="0" smtClean="0">
                          <a:ln>
                            <a:noFill/>
                          </a:ln>
                          <a:solidFill>
                            <a:prstClr val="black"/>
                          </a:solidFill>
                          <a:effectLst/>
                          <a:uLnTx/>
                          <a:uFillTx/>
                          <a:latin typeface="+mn-lt"/>
                          <a:cs typeface="+mn-cs"/>
                        </a:rPr>
                        <a:t>and objectively offensive</a:t>
                      </a:r>
                      <a:r>
                        <a:rPr kumimoji="0" lang="en-US" sz="2100" b="0" i="0" u="none" strike="noStrike" kern="1200" cap="none" spc="0" normalizeH="0" baseline="0" noProof="0" dirty="0" smtClean="0">
                          <a:ln>
                            <a:noFill/>
                          </a:ln>
                          <a:solidFill>
                            <a:prstClr val="black"/>
                          </a:solidFill>
                          <a:effectLst/>
                          <a:uLnTx/>
                          <a:uFillTx/>
                          <a:latin typeface="+mn-lt"/>
                          <a:cs typeface="+mn-cs"/>
                        </a:rPr>
                        <a:t> that it </a:t>
                      </a:r>
                      <a:r>
                        <a:rPr kumimoji="0" lang="en-US" sz="2100" b="1" i="0" u="none" strike="noStrike" kern="1200" cap="none" spc="0" normalizeH="0" baseline="0" noProof="0" dirty="0" smtClean="0">
                          <a:ln>
                            <a:noFill/>
                          </a:ln>
                          <a:solidFill>
                            <a:prstClr val="black"/>
                          </a:solidFill>
                          <a:effectLst/>
                          <a:uLnTx/>
                          <a:uFillTx/>
                          <a:latin typeface="+mn-lt"/>
                          <a:cs typeface="+mn-cs"/>
                        </a:rPr>
                        <a:t>effectively denies</a:t>
                      </a:r>
                      <a:r>
                        <a:rPr kumimoji="0" lang="en-US" sz="2100" b="0" i="0" u="none" strike="noStrike" kern="1200" cap="none" spc="0" normalizeH="0" baseline="0" noProof="0" dirty="0" smtClean="0">
                          <a:ln>
                            <a:noFill/>
                          </a:ln>
                          <a:solidFill>
                            <a:prstClr val="black"/>
                          </a:solidFill>
                          <a:effectLst/>
                          <a:uLnTx/>
                          <a:uFillTx/>
                          <a:latin typeface="+mn-lt"/>
                          <a:cs typeface="+mn-cs"/>
                        </a:rPr>
                        <a:t> a person’s equal access to the recipient’s education program or activity</a:t>
                      </a:r>
                      <a:endParaRPr lang="en-US" sz="1000" dirty="0"/>
                    </a:p>
                  </a:txBody>
                  <a:tcPr marL="68580" marR="68580" marT="34290" marB="34290"/>
                </a:tc>
                <a:extLst>
                  <a:ext uri="{0D108BD9-81ED-4DB2-BD59-A6C34878D82A}">
                    <a16:rowId xmlns:a16="http://schemas.microsoft.com/office/drawing/2014/main" val="2018612583"/>
                  </a:ext>
                </a:extLst>
              </a:tr>
            </a:tbl>
          </a:graphicData>
        </a:graphic>
      </p:graphicFrame>
    </p:spTree>
    <p:extLst>
      <p:ext uri="{BB962C8B-B14F-4D97-AF65-F5344CB8AC3E}">
        <p14:creationId xmlns:p14="http://schemas.microsoft.com/office/powerpoint/2010/main" val="19970677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4" y="1505302"/>
            <a:ext cx="8857380" cy="935235"/>
          </a:xfrm>
        </p:spPr>
        <p:txBody>
          <a:bodyPr>
            <a:noAutofit/>
          </a:bodyPr>
          <a:lstStyle/>
          <a:p>
            <a:r>
              <a:rPr lang="en-US" dirty="0" smtClean="0"/>
              <a:t/>
            </a:r>
            <a:br>
              <a:rPr lang="en-US" dirty="0" smtClean="0"/>
            </a:br>
            <a:r>
              <a:rPr lang="en-US" dirty="0"/>
              <a:t>WHEN MUST A </a:t>
            </a:r>
            <a:r>
              <a:rPr lang="en-US" dirty="0" smtClean="0"/>
              <a:t>SCHOOL </a:t>
            </a:r>
            <a:r>
              <a:rPr lang="en-US" dirty="0"/>
              <a:t>RESPOND TO  </a:t>
            </a:r>
            <a:br>
              <a:rPr lang="en-US" dirty="0"/>
            </a:br>
            <a:r>
              <a:rPr lang="en-US" dirty="0"/>
              <a:t>SEXUAL </a:t>
            </a:r>
            <a:r>
              <a:rPr lang="en-US" dirty="0" smtClean="0"/>
              <a:t>HARASSMENT</a:t>
            </a:r>
            <a:r>
              <a:rPr lang="en-US" dirty="0"/>
              <a:t>?</a:t>
            </a:r>
            <a:br>
              <a:rPr lang="en-US" dirty="0"/>
            </a:br>
            <a:endParaRPr lang="en-US" dirty="0"/>
          </a:p>
        </p:txBody>
      </p:sp>
      <p:sp>
        <p:nvSpPr>
          <p:cNvPr id="3" name="Content Placeholder 2"/>
          <p:cNvSpPr>
            <a:spLocks noGrp="1"/>
          </p:cNvSpPr>
          <p:nvPr>
            <p:ph idx="1"/>
          </p:nvPr>
        </p:nvSpPr>
        <p:spPr>
          <a:xfrm>
            <a:off x="159774" y="1972919"/>
            <a:ext cx="8857380" cy="3256660"/>
          </a:xfrm>
        </p:spPr>
        <p:txBody>
          <a:bodyPr>
            <a:normAutofit/>
          </a:bodyPr>
          <a:lstStyle/>
          <a:p>
            <a:endParaRPr lang="en-US" sz="2000" dirty="0" smtClean="0"/>
          </a:p>
          <a:p>
            <a:endParaRPr lang="en-US" sz="2000" dirty="0"/>
          </a:p>
          <a:p>
            <a:r>
              <a:rPr lang="en-US" sz="2000" dirty="0"/>
              <a:t>A recipient with actual knowledge of sexual harassment in an education program or  activity against a person in the United States must respond promptly and in a manner that is not deliberately indifferent.</a:t>
            </a:r>
          </a:p>
          <a:p>
            <a:endParaRPr lang="en-US" sz="2000" dirty="0"/>
          </a:p>
        </p:txBody>
      </p:sp>
      <p:pic>
        <p:nvPicPr>
          <p:cNvPr id="4" name="Picture 3"/>
          <p:cNvPicPr>
            <a:picLocks noChangeAspect="1"/>
          </p:cNvPicPr>
          <p:nvPr/>
        </p:nvPicPr>
        <p:blipFill>
          <a:blip r:embed="rId2"/>
          <a:stretch>
            <a:fillRect/>
          </a:stretch>
        </p:blipFill>
        <p:spPr>
          <a:xfrm rot="20982000">
            <a:off x="3574897" y="4172683"/>
            <a:ext cx="2027135" cy="1663820"/>
          </a:xfrm>
          <a:prstGeom prst="rect">
            <a:avLst/>
          </a:prstGeom>
        </p:spPr>
      </p:pic>
    </p:spTree>
    <p:extLst>
      <p:ext uri="{BB962C8B-B14F-4D97-AF65-F5344CB8AC3E}">
        <p14:creationId xmlns:p14="http://schemas.microsoft.com/office/powerpoint/2010/main" val="19493516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642034"/>
            <a:ext cx="8857380" cy="935235"/>
          </a:xfrm>
        </p:spPr>
        <p:txBody>
          <a:bodyPr>
            <a:noAutofit/>
          </a:bodyPr>
          <a:lstStyle/>
          <a:p>
            <a:r>
              <a:rPr lang="en-US" dirty="0" smtClean="0"/>
              <a:t>REPORTING SEXUAL HARASSMENT:  WHO, HOW AND WHEN?</a:t>
            </a:r>
            <a:br>
              <a:rPr lang="en-US" dirty="0" smtClean="0"/>
            </a:br>
            <a:endParaRPr lang="en-US" dirty="0"/>
          </a:p>
        </p:txBody>
      </p:sp>
      <p:sp>
        <p:nvSpPr>
          <p:cNvPr id="3" name="Content Placeholder 2"/>
          <p:cNvSpPr>
            <a:spLocks noGrp="1"/>
          </p:cNvSpPr>
          <p:nvPr>
            <p:ph idx="1"/>
          </p:nvPr>
        </p:nvSpPr>
        <p:spPr>
          <a:xfrm>
            <a:off x="145026" y="2466174"/>
            <a:ext cx="8857380" cy="4114800"/>
          </a:xfrm>
        </p:spPr>
        <p:txBody>
          <a:bodyPr>
            <a:normAutofit/>
          </a:bodyPr>
          <a:lstStyle/>
          <a:p>
            <a:r>
              <a:rPr lang="en-US" sz="1800" dirty="0"/>
              <a:t>Any person may report sex discrimination, regardless of whether </a:t>
            </a:r>
            <a:r>
              <a:rPr lang="en-US" sz="1800" dirty="0" smtClean="0"/>
              <a:t>the </a:t>
            </a:r>
            <a:r>
              <a:rPr lang="en-US" sz="1800" dirty="0"/>
              <a:t>person is the alleged victim of the reported </a:t>
            </a:r>
            <a:r>
              <a:rPr lang="en-US" sz="1800" dirty="0" smtClean="0"/>
              <a:t>conduct.</a:t>
            </a:r>
          </a:p>
          <a:p>
            <a:pPr lvl="1"/>
            <a:r>
              <a:rPr lang="en-US" sz="1800" dirty="0" smtClean="0"/>
              <a:t>New Rule expressly recognizes the legal rights of parents and guardians to act on behalf of parties (including by filing formal complaints).</a:t>
            </a:r>
          </a:p>
          <a:p>
            <a:r>
              <a:rPr lang="en-US" sz="1800" dirty="0" smtClean="0"/>
              <a:t>Reports </a:t>
            </a:r>
            <a:r>
              <a:rPr lang="en-US" sz="1800" dirty="0"/>
              <a:t>can be made by mail, by telephone, or by email, using </a:t>
            </a:r>
            <a:r>
              <a:rPr lang="en-US" sz="1800" dirty="0" smtClean="0"/>
              <a:t>the </a:t>
            </a:r>
            <a:r>
              <a:rPr lang="en-US" sz="1800" dirty="0"/>
              <a:t>contact information listed for the Title IX </a:t>
            </a:r>
            <a:r>
              <a:rPr lang="en-US" sz="1800" dirty="0" smtClean="0"/>
              <a:t>Coordinator.</a:t>
            </a:r>
            <a:endParaRPr lang="en-US" sz="1800" dirty="0"/>
          </a:p>
          <a:p>
            <a:r>
              <a:rPr lang="en-US" sz="1800" dirty="0"/>
              <a:t>Or by any means that results in the Title IX Coordinator receiving </a:t>
            </a:r>
            <a:r>
              <a:rPr lang="en-US" sz="1800" dirty="0" smtClean="0"/>
              <a:t>the </a:t>
            </a:r>
            <a:r>
              <a:rPr lang="en-US" sz="1800" dirty="0"/>
              <a:t>person’s </a:t>
            </a:r>
            <a:r>
              <a:rPr lang="en-US" sz="1800" dirty="0" smtClean="0"/>
              <a:t>report.</a:t>
            </a:r>
            <a:endParaRPr lang="en-US" sz="1800" dirty="0"/>
          </a:p>
          <a:p>
            <a:r>
              <a:rPr lang="en-US" sz="1800" dirty="0"/>
              <a:t>Such a report may be made at any time, including during </a:t>
            </a:r>
            <a:r>
              <a:rPr lang="en-US" sz="1800" dirty="0" smtClean="0"/>
              <a:t>non-business </a:t>
            </a:r>
            <a:r>
              <a:rPr lang="en-US" sz="1800" dirty="0"/>
              <a:t>hours, by using the telephone number or electronic mail  address, or by mail to the office address listed for the Title IX  </a:t>
            </a:r>
            <a:r>
              <a:rPr lang="en-US" sz="1800" dirty="0" smtClean="0"/>
              <a:t>Coordinator.</a:t>
            </a:r>
            <a:endParaRPr lang="en-US" sz="1800" dirty="0"/>
          </a:p>
          <a:p>
            <a:endParaRPr lang="en-US" sz="1800" dirty="0"/>
          </a:p>
        </p:txBody>
      </p:sp>
    </p:spTree>
    <p:extLst>
      <p:ext uri="{BB962C8B-B14F-4D97-AF65-F5344CB8AC3E}">
        <p14:creationId xmlns:p14="http://schemas.microsoft.com/office/powerpoint/2010/main" val="6321683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385660"/>
            <a:ext cx="8857380" cy="935235"/>
          </a:xfrm>
        </p:spPr>
        <p:txBody>
          <a:bodyPr>
            <a:noAutofit/>
          </a:bodyPr>
          <a:lstStyle/>
          <a:p>
            <a:r>
              <a:rPr lang="en-US" dirty="0"/>
              <a:t>REPORTING SEXUAL </a:t>
            </a:r>
            <a:r>
              <a:rPr lang="en-US" dirty="0" smtClean="0"/>
              <a:t>HARASSMENT: FORMAL COMPLAINT</a:t>
            </a:r>
            <a:endParaRPr lang="en-US" dirty="0"/>
          </a:p>
        </p:txBody>
      </p:sp>
      <p:sp>
        <p:nvSpPr>
          <p:cNvPr id="3" name="Content Placeholder 2"/>
          <p:cNvSpPr>
            <a:spLocks noGrp="1"/>
          </p:cNvSpPr>
          <p:nvPr>
            <p:ph idx="1"/>
          </p:nvPr>
        </p:nvSpPr>
        <p:spPr>
          <a:xfrm>
            <a:off x="145026" y="2449082"/>
            <a:ext cx="8857380" cy="4114800"/>
          </a:xfrm>
        </p:spPr>
        <p:txBody>
          <a:bodyPr>
            <a:normAutofit/>
          </a:bodyPr>
          <a:lstStyle/>
          <a:p>
            <a:r>
              <a:rPr lang="en-US" sz="2000" dirty="0" smtClean="0"/>
              <a:t>“Formal </a:t>
            </a:r>
            <a:r>
              <a:rPr lang="en-US" sz="2000" dirty="0"/>
              <a:t>complaint” </a:t>
            </a:r>
            <a:r>
              <a:rPr lang="en-US" sz="2000" dirty="0" smtClean="0"/>
              <a:t>is the document filed </a:t>
            </a:r>
            <a:r>
              <a:rPr lang="en-US" sz="2000" dirty="0"/>
              <a:t>by a complainant </a:t>
            </a:r>
            <a:r>
              <a:rPr lang="en-US" sz="2000" u="sng" dirty="0"/>
              <a:t>or</a:t>
            </a:r>
            <a:r>
              <a:rPr lang="en-US" sz="2000" dirty="0"/>
              <a:t> signed by the Title </a:t>
            </a:r>
            <a:r>
              <a:rPr lang="en-US" sz="2000" dirty="0" smtClean="0"/>
              <a:t>IX Coordinator </a:t>
            </a:r>
            <a:r>
              <a:rPr lang="en-US" sz="2000" dirty="0"/>
              <a:t>alleging sexual harassment against </a:t>
            </a:r>
            <a:r>
              <a:rPr lang="en-US" sz="2000" dirty="0" smtClean="0"/>
              <a:t>a respondent </a:t>
            </a:r>
            <a:r>
              <a:rPr lang="en-US" sz="2000" dirty="0"/>
              <a:t>and requesting that the school </a:t>
            </a:r>
            <a:r>
              <a:rPr lang="en-US" sz="2000" dirty="0" smtClean="0"/>
              <a:t>investigate the </a:t>
            </a:r>
            <a:r>
              <a:rPr lang="en-US" sz="2000" dirty="0"/>
              <a:t>allegation of sexual </a:t>
            </a:r>
            <a:r>
              <a:rPr lang="en-US" sz="2000" dirty="0" smtClean="0"/>
              <a:t>harassment.</a:t>
            </a:r>
          </a:p>
          <a:p>
            <a:pPr lvl="1"/>
            <a:r>
              <a:rPr lang="en-US" sz="1800" dirty="0"/>
              <a:t>Third party reporter is not authorized to file a formal </a:t>
            </a:r>
            <a:r>
              <a:rPr lang="en-US" sz="1800" dirty="0" smtClean="0"/>
              <a:t>complaint.</a:t>
            </a:r>
            <a:endParaRPr lang="en-US" sz="1800" dirty="0"/>
          </a:p>
          <a:p>
            <a:pPr lvl="1"/>
            <a:r>
              <a:rPr lang="en-US" sz="1800" dirty="0"/>
              <a:t>Where the Title IX Coordinator signs a formal complaint, the Title IX Coordinator is not a complainant or otherwise a party during a grievance process, and must comply with requirements for all Title IX personnel to be free from conflicts and </a:t>
            </a:r>
            <a:r>
              <a:rPr lang="en-US" sz="1800" dirty="0" smtClean="0"/>
              <a:t>bias.</a:t>
            </a:r>
          </a:p>
          <a:p>
            <a:pPr lvl="2"/>
            <a:r>
              <a:rPr lang="en-US" dirty="0"/>
              <a:t>Title IX Coordinator is authorized to sign a formal complaint which triggers investigation. This includes signing of formal complaints over a complainant’s objections.</a:t>
            </a:r>
          </a:p>
        </p:txBody>
      </p:sp>
    </p:spTree>
    <p:extLst>
      <p:ext uri="{BB962C8B-B14F-4D97-AF65-F5344CB8AC3E}">
        <p14:creationId xmlns:p14="http://schemas.microsoft.com/office/powerpoint/2010/main" val="26297351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49" y="1454027"/>
            <a:ext cx="8857380" cy="935235"/>
          </a:xfrm>
        </p:spPr>
        <p:txBody>
          <a:bodyPr>
            <a:noAutofit/>
          </a:bodyPr>
          <a:lstStyle/>
          <a:p>
            <a:r>
              <a:rPr lang="en-US" dirty="0"/>
              <a:t>REPORTING SEXUAL HARASSMENT: FORMAL COMPLAINT</a:t>
            </a:r>
          </a:p>
        </p:txBody>
      </p:sp>
      <p:sp>
        <p:nvSpPr>
          <p:cNvPr id="3" name="Content Placeholder 2"/>
          <p:cNvSpPr>
            <a:spLocks noGrp="1"/>
          </p:cNvSpPr>
          <p:nvPr>
            <p:ph idx="1"/>
          </p:nvPr>
        </p:nvSpPr>
        <p:spPr>
          <a:xfrm>
            <a:off x="211049" y="2679819"/>
            <a:ext cx="8857380" cy="4114800"/>
          </a:xfrm>
        </p:spPr>
        <p:txBody>
          <a:bodyPr>
            <a:normAutofit/>
          </a:bodyPr>
          <a:lstStyle/>
          <a:p>
            <a:r>
              <a:rPr lang="en-US" sz="2000" dirty="0"/>
              <a:t>“Document filed by a complainant” means a document or electronic submission (such as by electronic mail or through an online portal provided for this purpose by the school) that contains the complainant’s physical or digital signature, or otherwise indicates that the complainant is the person filing the formal </a:t>
            </a:r>
            <a:r>
              <a:rPr lang="en-US" sz="2000" dirty="0" smtClean="0"/>
              <a:t>complaint.</a:t>
            </a:r>
            <a:endParaRPr lang="en-US" sz="2000" dirty="0"/>
          </a:p>
          <a:p>
            <a:r>
              <a:rPr lang="en-US" sz="2000" dirty="0"/>
              <a:t>At the time of filing a formal complaint, a complainant must be participating in or attempting to participate in the education program or activity of the school with which the formal complaint is </a:t>
            </a:r>
            <a:r>
              <a:rPr lang="en-US" sz="2000" dirty="0" smtClean="0"/>
              <a:t>filed.</a:t>
            </a:r>
            <a:endParaRPr lang="en-US" sz="2000" dirty="0"/>
          </a:p>
          <a:p>
            <a:endParaRPr lang="en-US" sz="2000" dirty="0"/>
          </a:p>
        </p:txBody>
      </p:sp>
      <p:pic>
        <p:nvPicPr>
          <p:cNvPr id="6" name="Picture 5"/>
          <p:cNvPicPr>
            <a:picLocks noChangeAspect="1"/>
          </p:cNvPicPr>
          <p:nvPr/>
        </p:nvPicPr>
        <p:blipFill>
          <a:blip r:embed="rId2"/>
          <a:stretch>
            <a:fillRect/>
          </a:stretch>
        </p:blipFill>
        <p:spPr>
          <a:xfrm>
            <a:off x="4838016" y="4877300"/>
            <a:ext cx="2306268" cy="1201964"/>
          </a:xfrm>
          <a:prstGeom prst="rect">
            <a:avLst/>
          </a:prstGeom>
        </p:spPr>
      </p:pic>
    </p:spTree>
    <p:extLst>
      <p:ext uri="{BB962C8B-B14F-4D97-AF65-F5344CB8AC3E}">
        <p14:creationId xmlns:p14="http://schemas.microsoft.com/office/powerpoint/2010/main" val="628566936"/>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3034</Words>
  <Application>Microsoft Office PowerPoint</Application>
  <PresentationFormat>On-screen Show (4:3)</PresentationFormat>
  <Paragraphs>221</Paragraphs>
  <Slides>44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Adobe Caslon Pro</vt:lpstr>
      <vt:lpstr>Arial</vt:lpstr>
      <vt:lpstr>Book Antiqua</vt:lpstr>
      <vt:lpstr>Calibri</vt:lpstr>
      <vt:lpstr>Courier New</vt:lpstr>
      <vt:lpstr>Tahoma</vt:lpstr>
      <vt:lpstr>Times New Roman</vt:lpstr>
      <vt:lpstr>Wingdings</vt:lpstr>
      <vt:lpstr>Custom Design</vt:lpstr>
      <vt:lpstr>PowerPoint Presentation</vt:lpstr>
      <vt:lpstr>New Title IX Rule</vt:lpstr>
      <vt:lpstr>Title IX Coordinator</vt:lpstr>
      <vt:lpstr>“Sexual Harassment”</vt:lpstr>
      <vt:lpstr>“Sexual Harassment”</vt:lpstr>
      <vt:lpstr> WHEN MUST A SCHOOL RESPOND TO   SEXUAL HARASSMENT? </vt:lpstr>
      <vt:lpstr>REPORTING SEXUAL HARASSMENT:  WHO, HOW AND WHEN? </vt:lpstr>
      <vt:lpstr>REPORTING SEXUAL HARASSMENT: FORMAL COMPLAINT</vt:lpstr>
      <vt:lpstr>REPORTING SEXUAL HARASSMENT: FORMAL COMPLAINT</vt:lpstr>
      <vt:lpstr>Actual Knowledge</vt:lpstr>
      <vt:lpstr>New Rule &amp; Case Law Definition Gebser v. Lago Vista Indep. Sch. Dist. 524 U.S. 274 (1998)  </vt:lpstr>
      <vt:lpstr>Deliberate Indifference</vt:lpstr>
      <vt:lpstr>Deliberate Indifference</vt:lpstr>
      <vt:lpstr>New: Initial  Response 34 C.F.R. 106.44(a),.30(a)  </vt:lpstr>
      <vt:lpstr>New: Initial Response 34 C.F.R. 106.30(a),.44(a)</vt:lpstr>
      <vt:lpstr>Supportive Measures</vt:lpstr>
      <vt:lpstr>Supportive Measures </vt:lpstr>
      <vt:lpstr>Complainant Participation Refusal</vt:lpstr>
      <vt:lpstr>New: Formal Complaint Response 34 C.F.R. 106.45(b)</vt:lpstr>
      <vt:lpstr>Basic Required Elements 34 C.F.R.106.45(b)(1) </vt:lpstr>
      <vt:lpstr>Basic Required Elements 34 C.F.R.106.45(b)(1)</vt:lpstr>
      <vt:lpstr>More Steps: Written Notice 34 C.F.R. 106.45(b)(2)</vt:lpstr>
      <vt:lpstr>More Steps: Written Notice 34 C.F.R. 106.45(b)(2)</vt:lpstr>
      <vt:lpstr>Dismissals</vt:lpstr>
      <vt:lpstr>Dismissals</vt:lpstr>
      <vt:lpstr>Investigation 34 C.F.R.106.45(b)(5)</vt:lpstr>
      <vt:lpstr>Investigation 34 C.F.R.106.45(b)(5)</vt:lpstr>
      <vt:lpstr>Determinations of Responsibility 34 C.F.R.106.45(b)(6)</vt:lpstr>
      <vt:lpstr>Hearing</vt:lpstr>
      <vt:lpstr>Written Questions Required</vt:lpstr>
      <vt:lpstr>Decision</vt:lpstr>
      <vt:lpstr>Determinations of Responsibility 34 C.F.R. 106.45(b)(7)</vt:lpstr>
      <vt:lpstr>Appeals: What Changed?</vt:lpstr>
      <vt:lpstr>Appeals: What Changed?</vt:lpstr>
      <vt:lpstr>Retaliation Prohibited</vt:lpstr>
      <vt:lpstr>Retaliation Prohibited</vt:lpstr>
      <vt:lpstr>Not Retaliation</vt:lpstr>
      <vt:lpstr>Other Requirements: Recordkeeping 106.45(b)(10)</vt:lpstr>
      <vt:lpstr>Other Requirements: Recordkeeping 106.45(b)(10)</vt:lpstr>
      <vt:lpstr>Other Requirements: Training </vt:lpstr>
      <vt:lpstr>Regulations Not Impacted by New Rule</vt:lpstr>
      <vt:lpstr>Title IX Policy Notice</vt:lpstr>
      <vt:lpstr>PowerPoint Presentation</vt:lpstr>
      <vt:lpstr>PowerPoint Presentation</vt:lpstr>
    </vt:vector>
  </TitlesOfParts>
  <Company>Walter Haverfield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 Woloszynek</dc:creator>
  <cp:lastModifiedBy>Kari L. Walton</cp:lastModifiedBy>
  <cp:revision>130</cp:revision>
  <dcterms:created xsi:type="dcterms:W3CDTF">2020-08-06T13:46:12Z</dcterms:created>
  <dcterms:modified xsi:type="dcterms:W3CDTF">2021-01-21T21:29:34Z</dcterms:modified>
</cp:coreProperties>
</file>