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92" r:id="rId3"/>
    <p:sldId id="327" r:id="rId4"/>
    <p:sldId id="291" r:id="rId5"/>
    <p:sldId id="310" r:id="rId6"/>
    <p:sldId id="311" r:id="rId7"/>
    <p:sldId id="312" r:id="rId8"/>
    <p:sldId id="331" r:id="rId9"/>
    <p:sldId id="313" r:id="rId10"/>
    <p:sldId id="314" r:id="rId11"/>
    <p:sldId id="326" r:id="rId12"/>
    <p:sldId id="330" r:id="rId13"/>
    <p:sldId id="329" r:id="rId14"/>
    <p:sldId id="315" r:id="rId15"/>
    <p:sldId id="316" r:id="rId16"/>
    <p:sldId id="317" r:id="rId17"/>
    <p:sldId id="318" r:id="rId18"/>
    <p:sldId id="319" r:id="rId19"/>
    <p:sldId id="320" r:id="rId20"/>
    <p:sldId id="321" r:id="rId21"/>
    <p:sldId id="322" r:id="rId22"/>
    <p:sldId id="328" r:id="rId23"/>
    <p:sldId id="332" r:id="rId24"/>
    <p:sldId id="323" r:id="rId25"/>
    <p:sldId id="333"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snapToGrid="0">
      <p:cViewPr varScale="1">
        <p:scale>
          <a:sx n="68" d="100"/>
          <a:sy n="68" d="100"/>
        </p:scale>
        <p:origin x="11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31AC-2EA3-426F-8B52-C657423C289C}"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DEDE0-70F6-423E-884A-DC93AF093E9F}" type="slidenum">
              <a:rPr lang="en-US" smtClean="0"/>
              <a:t>‹#›</a:t>
            </a:fld>
            <a:endParaRPr lang="en-US"/>
          </a:p>
        </p:txBody>
      </p:sp>
    </p:spTree>
    <p:extLst>
      <p:ext uri="{BB962C8B-B14F-4D97-AF65-F5344CB8AC3E}">
        <p14:creationId xmlns:p14="http://schemas.microsoft.com/office/powerpoint/2010/main" val="206221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E998-B8A0-4BDD-905F-4F046F8A434E}"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04806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25</a:t>
            </a:fld>
            <a:endParaRPr lang="en-US"/>
          </a:p>
        </p:txBody>
      </p:sp>
    </p:spTree>
    <p:extLst>
      <p:ext uri="{BB962C8B-B14F-4D97-AF65-F5344CB8AC3E}">
        <p14:creationId xmlns:p14="http://schemas.microsoft.com/office/powerpoint/2010/main" val="69446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E998-B8A0-4BDD-905F-4F046F8A434E}"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37983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lvl1pPr>
              <a:defRPr/>
            </a:lvl1pPr>
          </a:lstStyle>
          <a:p>
            <a:pPr>
              <a:defRPr/>
            </a:pPr>
            <a:fld id="{303457AB-BBF5-48CA-AA59-FFC296FC9E68}" type="datetime1">
              <a:rPr lang="en-US" smtClean="0">
                <a:solidFill>
                  <a:prstClr val="black">
                    <a:tint val="75000"/>
                  </a:prstClr>
                </a:solidFill>
              </a:rPr>
              <a:pPr>
                <a:defRPr/>
              </a:pPr>
              <a:t>1/21/2021</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D3E6C89-E7BF-4E31-80A4-D62FB2685C26}" type="slidenum">
              <a:rPr lang="en-US">
                <a:solidFill>
                  <a:prstClr val="black">
                    <a:tint val="75000"/>
                  </a:prstClr>
                </a:solidFill>
              </a:rPr>
              <a:pPr>
                <a:defRPr/>
              </a:pPr>
              <a:t>‹#›</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3A2FFF2D-317C-744C-9E8A-0F11A715AB3A}"/>
              </a:ext>
            </a:extLst>
          </p:cNvPr>
          <p:cNvSpPr/>
          <p:nvPr userDrawn="1"/>
        </p:nvSpPr>
        <p:spPr>
          <a:xfrm>
            <a:off x="431597" y="5943601"/>
            <a:ext cx="8269492" cy="276999"/>
          </a:xfrm>
          <a:prstGeom prst="rect">
            <a:avLst/>
          </a:prstGeom>
        </p:spPr>
        <p:txBody>
          <a:bodyPr wrap="square">
            <a:spAutoFit/>
          </a:bodyPr>
          <a:lstStyle/>
          <a:p>
            <a:pPr algn="ctr">
              <a:spcBef>
                <a:spcPct val="0"/>
              </a:spcBef>
              <a:spcAft>
                <a:spcPct val="0"/>
              </a:spcAft>
              <a:defRPr/>
            </a:pPr>
            <a:r>
              <a:rPr lang="en-US" sz="788" b="1" dirty="0">
                <a:solidFill>
                  <a:srgbClr val="004378"/>
                </a:solidFill>
                <a:latin typeface="Arial" panose="020B0604020202020204" pitchFamily="34" charset="0"/>
                <a:cs typeface="Arial" panose="020B0604020202020204" pitchFamily="34" charset="0"/>
              </a:rPr>
              <a:t>PRESENTED BY: </a:t>
            </a:r>
            <a:r>
              <a:rPr lang="en-US" sz="1200" b="1" dirty="0">
                <a:solidFill>
                  <a:srgbClr val="004378"/>
                </a:solidFill>
                <a:latin typeface="Arial" panose="020B0604020202020204" pitchFamily="34" charset="0"/>
                <a:cs typeface="Arial" panose="020B0604020202020204" pitchFamily="34" charset="0"/>
              </a:rPr>
              <a:t>Christina </a:t>
            </a:r>
            <a:r>
              <a:rPr lang="en-US" sz="1200" b="1" dirty="0" smtClean="0">
                <a:solidFill>
                  <a:srgbClr val="004378"/>
                </a:solidFill>
                <a:latin typeface="Arial" panose="020B0604020202020204" pitchFamily="34" charset="0"/>
                <a:cs typeface="Arial" panose="020B0604020202020204" pitchFamily="34" charset="0"/>
              </a:rPr>
              <a:t>Peer </a:t>
            </a:r>
            <a:r>
              <a:rPr lang="en-US" sz="788" b="1" dirty="0" smtClean="0">
                <a:solidFill>
                  <a:srgbClr val="004378"/>
                </a:solidFill>
                <a:latin typeface="Arial" panose="020B0604020202020204" pitchFamily="34" charset="0"/>
                <a:cs typeface="Arial" panose="020B0604020202020204" pitchFamily="34" charset="0"/>
              </a:rPr>
              <a:t>TELEPHONE</a:t>
            </a:r>
            <a:r>
              <a:rPr lang="en-US" sz="788" b="1" dirty="0">
                <a:solidFill>
                  <a:srgbClr val="004378"/>
                </a:solidFill>
                <a:latin typeface="Arial" panose="020B0604020202020204" pitchFamily="34" charset="0"/>
                <a:cs typeface="Arial" panose="020B0604020202020204" pitchFamily="34" charset="0"/>
              </a:rPr>
              <a:t>: </a:t>
            </a:r>
            <a:r>
              <a:rPr lang="en-US" sz="1200" b="1" dirty="0" smtClean="0">
                <a:solidFill>
                  <a:srgbClr val="004378"/>
                </a:solidFill>
                <a:latin typeface="Arial" panose="020B0604020202020204" pitchFamily="34" charset="0"/>
                <a:cs typeface="Arial" panose="020B0604020202020204" pitchFamily="34" charset="0"/>
              </a:rPr>
              <a:t>216.928.2918 </a:t>
            </a:r>
            <a:r>
              <a:rPr lang="en-US" sz="788" b="1" dirty="0" smtClean="0">
                <a:solidFill>
                  <a:srgbClr val="004378"/>
                </a:solidFill>
                <a:latin typeface="Arial" panose="020B0604020202020204" pitchFamily="34" charset="0"/>
                <a:cs typeface="Arial" panose="020B0604020202020204" pitchFamily="34" charset="0"/>
              </a:rPr>
              <a:t>EMAIL</a:t>
            </a:r>
            <a:r>
              <a:rPr lang="en-US" sz="788" b="1" dirty="0">
                <a:solidFill>
                  <a:srgbClr val="004378"/>
                </a:solidFill>
                <a:latin typeface="Arial" panose="020B0604020202020204" pitchFamily="34" charset="0"/>
                <a:cs typeface="Arial" panose="020B0604020202020204" pitchFamily="34" charset="0"/>
              </a:rPr>
              <a:t>: </a:t>
            </a:r>
            <a:r>
              <a:rPr lang="en-US" sz="1200" b="1" dirty="0">
                <a:solidFill>
                  <a:srgbClr val="004378"/>
                </a:solidFill>
                <a:latin typeface="Arial" panose="020B0604020202020204" pitchFamily="34" charset="0"/>
                <a:cs typeface="Arial" panose="020B0604020202020204" pitchFamily="34" charset="0"/>
              </a:rPr>
              <a:t>cpeer@walterhav.com</a:t>
            </a:r>
          </a:p>
        </p:txBody>
      </p:sp>
      <p:sp>
        <p:nvSpPr>
          <p:cNvPr id="12" name="Rectangle 11">
            <a:extLst>
              <a:ext uri="{FF2B5EF4-FFF2-40B4-BE49-F238E27FC236}">
                <a16:creationId xmlns:a16="http://schemas.microsoft.com/office/drawing/2014/main" id="{581AA06C-7237-4D47-BF41-E9DE4D2F332E}"/>
              </a:ext>
            </a:extLst>
          </p:cNvPr>
          <p:cNvSpPr/>
          <p:nvPr userDrawn="1"/>
        </p:nvSpPr>
        <p:spPr>
          <a:xfrm>
            <a:off x="145026" y="3146871"/>
            <a:ext cx="8872128" cy="300082"/>
          </a:xfrm>
          <a:prstGeom prst="rect">
            <a:avLst/>
          </a:prstGeom>
        </p:spPr>
        <p:txBody>
          <a:bodyPr wrap="square">
            <a:spAutoFit/>
          </a:bodyPr>
          <a:lstStyle/>
          <a:p>
            <a:pPr algn="ctr">
              <a:spcBef>
                <a:spcPct val="0"/>
              </a:spcBef>
              <a:spcAft>
                <a:spcPct val="0"/>
              </a:spcAft>
              <a:defRPr/>
            </a:pPr>
            <a:r>
              <a:rPr lang="en-US" sz="1350" b="1" dirty="0">
                <a:solidFill>
                  <a:srgbClr val="004378"/>
                </a:solidFill>
                <a:latin typeface="Arial" panose="020B0604020202020204" pitchFamily="34" charset="0"/>
                <a:cs typeface="Arial" panose="020B0604020202020204" pitchFamily="34" charset="0"/>
              </a:rPr>
              <a:t>January 18, 2018  |  Columbiana County ESC</a:t>
            </a:r>
          </a:p>
        </p:txBody>
      </p:sp>
      <p:pic>
        <p:nvPicPr>
          <p:cNvPr id="15" name="Picture 14">
            <a:extLst>
              <a:ext uri="{FF2B5EF4-FFF2-40B4-BE49-F238E27FC236}">
                <a16:creationId xmlns:a16="http://schemas.microsoft.com/office/drawing/2014/main" id="{5173EE55-0059-7748-A330-3C42509A9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38957"/>
            <a:ext cx="4480560" cy="678872"/>
          </a:xfrm>
          <a:prstGeom prst="rect">
            <a:avLst/>
          </a:prstGeom>
        </p:spPr>
      </p:pic>
      <p:cxnSp>
        <p:nvCxnSpPr>
          <p:cNvPr id="19" name="Straight Connector 18">
            <a:extLst>
              <a:ext uri="{FF2B5EF4-FFF2-40B4-BE49-F238E27FC236}">
                <a16:creationId xmlns:a16="http://schemas.microsoft.com/office/drawing/2014/main" id="{F956EF7A-B557-8042-9A38-777DCB921BCB}"/>
              </a:ext>
            </a:extLst>
          </p:cNvPr>
          <p:cNvCxnSpPr/>
          <p:nvPr userDrawn="1"/>
        </p:nvCxnSpPr>
        <p:spPr>
          <a:xfrm>
            <a:off x="130278" y="1274565"/>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CC6E9F4A-A8E2-FD47-890D-E154D6D81FA9}"/>
              </a:ext>
            </a:extLst>
          </p:cNvPr>
          <p:cNvCxnSpPr/>
          <p:nvPr userDrawn="1"/>
        </p:nvCxnSpPr>
        <p:spPr>
          <a:xfrm>
            <a:off x="145026" y="3048000"/>
            <a:ext cx="8857380"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21" name="Title 1">
            <a:extLst>
              <a:ext uri="{FF2B5EF4-FFF2-40B4-BE49-F238E27FC236}">
                <a16:creationId xmlns:a16="http://schemas.microsoft.com/office/drawing/2014/main" id="{6FEEB212-1D6A-904B-93D3-96F283866E9A}"/>
              </a:ext>
            </a:extLst>
          </p:cNvPr>
          <p:cNvSpPr txBox="1"/>
          <p:nvPr userDrawn="1"/>
        </p:nvSpPr>
        <p:spPr>
          <a:xfrm>
            <a:off x="130278" y="1447802"/>
            <a:ext cx="8857380" cy="1434803"/>
          </a:xfrm>
          <a:prstGeom prst="rect">
            <a:avLst/>
          </a:prstGeom>
          <a:solidFill>
            <a:srgbClr val="004378"/>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cap="all" dirty="0">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t> </a:t>
            </a:r>
            <a:br>
              <a:rPr lang="en-US" sz="3600" cap="all" dirty="0">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br>
            <a:endParaRPr lang="en-US" sz="3600" cap="all" dirty="0">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endParaRPr>
          </a:p>
        </p:txBody>
      </p:sp>
    </p:spTree>
    <p:extLst>
      <p:ext uri="{BB962C8B-B14F-4D97-AF65-F5344CB8AC3E}">
        <p14:creationId xmlns:p14="http://schemas.microsoft.com/office/powerpoint/2010/main" val="12233661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7"/>
            <a:ext cx="8857380" cy="935235"/>
          </a:xfrm>
        </p:spPr>
        <p:txBody>
          <a:bodyPr>
            <a:normAutofit/>
          </a:bodyPr>
          <a:lstStyle>
            <a:lvl1pPr>
              <a:defRPr sz="2400" b="1">
                <a:solidFill>
                  <a:srgbClr val="0043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59774" y="2209800"/>
            <a:ext cx="8857380" cy="4114800"/>
          </a:xfrm>
        </p:spPr>
        <p:txBody>
          <a:bodyPr/>
          <a:lstStyle>
            <a:lvl1pPr marL="257175" indent="-257175">
              <a:spcBef>
                <a:spcPct val="0"/>
              </a:spcBef>
              <a:spcAft>
                <a:spcPts val="750"/>
              </a:spcAft>
              <a:buFont typeface="Wingdings" panose="05000000000000000000" pitchFamily="2" charset="2"/>
              <a:buChar char="§"/>
              <a:defRPr sz="1950">
                <a:latin typeface="Times New Roman" panose="02020603050405020304" pitchFamily="18" charset="0"/>
                <a:cs typeface="Times New Roman" panose="02020603050405020304" pitchFamily="18" charset="0"/>
              </a:defRPr>
            </a:lvl1pPr>
            <a:lvl2pPr>
              <a:spcBef>
                <a:spcPct val="0"/>
              </a:spcBef>
              <a:spcAft>
                <a:spcPts val="750"/>
              </a:spcAft>
              <a:defRPr sz="1725">
                <a:latin typeface="Times New Roman" panose="02020603050405020304" pitchFamily="18" charset="0"/>
                <a:cs typeface="Times New Roman" panose="02020603050405020304" pitchFamily="18" charset="0"/>
              </a:defRPr>
            </a:lvl2pPr>
            <a:lvl3pPr marL="770335" indent="-215504">
              <a:spcBef>
                <a:spcPct val="0"/>
              </a:spcBef>
              <a:spcAft>
                <a:spcPts val="750"/>
              </a:spcAft>
              <a:buFont typeface="Courier New" panose="02070309020205020404" pitchFamily="49" charset="0"/>
              <a:buChar char="o"/>
              <a:defRPr sz="1350">
                <a:latin typeface="Times New Roman" panose="02020603050405020304" pitchFamily="18" charset="0"/>
                <a:cs typeface="Times New Roman" panose="02020603050405020304" pitchFamily="18" charset="0"/>
              </a:defRPr>
            </a:lvl3pPr>
            <a:lvl4pPr marL="939404" indent="-169069">
              <a:spcBef>
                <a:spcPct val="0"/>
              </a:spcBef>
              <a:spcAft>
                <a:spcPts val="750"/>
              </a:spcAft>
              <a:buFont typeface="Arial" panose="020B0604020202020204" pitchFamily="34" charset="0"/>
              <a:buChar char="•"/>
              <a:defRPr sz="1350">
                <a:latin typeface="Times New Roman" panose="02020603050405020304" pitchFamily="18" charset="0"/>
                <a:cs typeface="Times New Roman" panose="02020603050405020304" pitchFamily="18" charset="0"/>
              </a:defRPr>
            </a:lvl4pPr>
            <a:lvl5pPr marL="1120379" indent="-171450">
              <a:spcBef>
                <a:spcPct val="0"/>
              </a:spcBef>
              <a:spcAft>
                <a:spcPts val="750"/>
              </a:spcAft>
              <a:buFont typeface="Book Antiqua" panose="02040602050305030304" pitchFamily="18" charset="0"/>
              <a:buChar char="−"/>
              <a:defRPr sz="135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A37173B6-4544-4A46-8E7D-DBD148017D89}"/>
              </a:ext>
            </a:extLst>
          </p:cNvPr>
          <p:cNvCxnSpPr/>
          <p:nvPr userDrawn="1"/>
        </p:nvCxnSpPr>
        <p:spPr>
          <a:xfrm>
            <a:off x="130278" y="1219200"/>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userDrawn="1"/>
        </p:nvSpPr>
        <p:spPr>
          <a:xfrm>
            <a:off x="8229600" y="6324601"/>
            <a:ext cx="772806" cy="230832"/>
          </a:xfrm>
          <a:prstGeom prst="rect">
            <a:avLst/>
          </a:prstGeom>
          <a:noFill/>
        </p:spPr>
        <p:txBody>
          <a:bodyPr wrap="square" rtlCol="0">
            <a:spAutoFit/>
          </a:bodyPr>
          <a:lstStyle/>
          <a:p>
            <a:pPr algn="r" fontAlgn="base">
              <a:spcBef>
                <a:spcPct val="0"/>
              </a:spcBef>
              <a:spcAft>
                <a:spcPct val="0"/>
              </a:spcAft>
            </a:pPr>
            <a:fld id="{057280FC-DC39-4C99-8F3D-8B62B47D1B29}" type="slidenum">
              <a:rPr lang="en-US" sz="900">
                <a:solidFill>
                  <a:prstClr val="black"/>
                </a:solidFill>
                <a:latin typeface="Book Antiqua" panose="02040602050305030304" pitchFamily="18" charset="0"/>
                <a:cs typeface="Arial"/>
              </a:rPr>
              <a:pPr algn="r" fontAlgn="base">
                <a:spcBef>
                  <a:spcPct val="0"/>
                </a:spcBef>
                <a:spcAft>
                  <a:spcPct val="0"/>
                </a:spcAft>
              </a:pPr>
              <a:t>‹#›</a:t>
            </a:fld>
            <a:endParaRPr lang="en-US" sz="900" dirty="0">
              <a:solidFill>
                <a:prstClr val="black"/>
              </a:solidFill>
              <a:latin typeface="Book Antiqua" panose="02040602050305030304" pitchFamily="18" charset="0"/>
              <a:cs typeface="Arial"/>
            </a:endParaRPr>
          </a:p>
        </p:txBody>
      </p:sp>
      <p:sp>
        <p:nvSpPr>
          <p:cNvPr id="11" name="Rectangle 10">
            <a:extLst>
              <a:ext uri="{FF2B5EF4-FFF2-40B4-BE49-F238E27FC236}">
                <a16:creationId xmlns:a16="http://schemas.microsoft.com/office/drawing/2014/main" id="{B42D2CC9-7D3F-924F-B1EB-371BCBA84EB3}"/>
              </a:ext>
            </a:extLst>
          </p:cNvPr>
          <p:cNvSpPr/>
          <p:nvPr userDrawn="1"/>
        </p:nvSpPr>
        <p:spPr>
          <a:xfrm>
            <a:off x="130278" y="6356353"/>
            <a:ext cx="8872128"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3255169" algn="l"/>
                <a:tab pos="6472238" algn="r"/>
              </a:tabLst>
            </a:pPr>
            <a:r>
              <a:rPr lang="en-US" sz="900" b="1" cap="all" baseline="0" dirty="0">
                <a:solidFill>
                  <a:srgbClr val="004378"/>
                </a:solidFill>
              </a:rPr>
              <a:t>Walter | </a:t>
            </a:r>
            <a:r>
              <a:rPr lang="en-US" sz="900" b="1" cap="all" baseline="0" dirty="0" err="1">
                <a:solidFill>
                  <a:srgbClr val="004378"/>
                </a:solidFill>
              </a:rPr>
              <a:t>Haverfield</a:t>
            </a:r>
            <a:r>
              <a:rPr lang="en-US" sz="900" b="1" cap="all" baseline="0" dirty="0">
                <a:solidFill>
                  <a:srgbClr val="004378"/>
                </a:solidFill>
              </a:rPr>
              <a:t> Education </a:t>
            </a:r>
            <a:r>
              <a:rPr lang="en-US" sz="900" b="1" cap="all" baseline="0" dirty="0" smtClean="0">
                <a:solidFill>
                  <a:srgbClr val="004378"/>
                </a:solidFill>
              </a:rPr>
              <a:t>Law</a:t>
            </a:r>
            <a:r>
              <a:rPr lang="en-US" sz="900" b="1" baseline="0" dirty="0" smtClean="0">
                <a:solidFill>
                  <a:srgbClr val="004378"/>
                </a:solidFill>
              </a:rPr>
              <a:t>  </a:t>
            </a:r>
            <a:r>
              <a:rPr lang="en-US" sz="900" b="1" dirty="0">
                <a:solidFill>
                  <a:srgbClr val="004378"/>
                </a:solidFill>
              </a:rPr>
              <a:t>	</a:t>
            </a:r>
            <a:fld id="{176980F1-BE8E-464D-BBB9-013B13C3F741}" type="slidenum">
              <a:rPr lang="en-US" sz="900" b="1" smtClean="0">
                <a:solidFill>
                  <a:srgbClr val="004378"/>
                </a:solidFill>
              </a:rPr>
              <a:pPr algn="l">
                <a:tabLst>
                  <a:tab pos="3255169" algn="l"/>
                  <a:tab pos="6472238" algn="r"/>
                </a:tabLst>
              </a:pPr>
              <a:t>‹#›</a:t>
            </a:fld>
            <a:r>
              <a:rPr lang="en-US" sz="900" b="1" dirty="0">
                <a:solidFill>
                  <a:srgbClr val="004378"/>
                </a:solidFill>
              </a:rPr>
              <a:t>	A</a:t>
            </a:r>
            <a:r>
              <a:rPr lang="en-US" sz="900" b="1" baseline="0" dirty="0">
                <a:solidFill>
                  <a:srgbClr val="004378"/>
                </a:solidFill>
              </a:rPr>
              <a:t> TOP TEN CLEVELAND-BASED LAW FIRM</a:t>
            </a:r>
            <a:endParaRPr lang="en-US" sz="900" b="1" dirty="0">
              <a:solidFill>
                <a:srgbClr val="004378"/>
              </a:solidFill>
            </a:endParaRPr>
          </a:p>
        </p:txBody>
      </p:sp>
      <p:pic>
        <p:nvPicPr>
          <p:cNvPr id="10" name="Picture 9">
            <a:extLst>
              <a:ext uri="{FF2B5EF4-FFF2-40B4-BE49-F238E27FC236}">
                <a16:creationId xmlns:a16="http://schemas.microsoft.com/office/drawing/2014/main" id="{DC548410-1751-7B4E-AA59-0C07731D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6" y="186931"/>
            <a:ext cx="8915400" cy="914400"/>
          </a:xfrm>
          <a:prstGeom prst="rect">
            <a:avLst/>
          </a:prstGeom>
        </p:spPr>
      </p:pic>
    </p:spTree>
    <p:extLst>
      <p:ext uri="{BB962C8B-B14F-4D97-AF65-F5344CB8AC3E}">
        <p14:creationId xmlns:p14="http://schemas.microsoft.com/office/powerpoint/2010/main" val="168478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5"/>
            <a:ext cx="8857380" cy="935235"/>
          </a:xfrm>
        </p:spPr>
        <p:txBody>
          <a:bodyPr>
            <a:normAutofit/>
          </a:bodyPr>
          <a:lstStyle>
            <a:lvl1pPr>
              <a:defRPr sz="3200" b="1">
                <a:solidFill>
                  <a:srgbClr val="0043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59774" y="2209800"/>
            <a:ext cx="8857380" cy="4114800"/>
          </a:xfrm>
        </p:spPr>
        <p:txBody>
          <a:bodyPr/>
          <a:lstStyle>
            <a:lvl1pPr marL="342900" indent="-342900">
              <a:spcBef>
                <a:spcPct val="0"/>
              </a:spcBef>
              <a:spcAft>
                <a:spcPts val="1000"/>
              </a:spcAft>
              <a:buFont typeface="Wingdings" panose="05000000000000000000" pitchFamily="2" charset="2"/>
              <a:buChar char="§"/>
              <a:defRPr sz="2600">
                <a:latin typeface="Times New Roman" panose="02020603050405020304" pitchFamily="18" charset="0"/>
                <a:cs typeface="Times New Roman" panose="02020603050405020304" pitchFamily="18" charset="0"/>
              </a:defRPr>
            </a:lvl1pPr>
            <a:lvl2pPr>
              <a:spcBef>
                <a:spcPct val="0"/>
              </a:spcBef>
              <a:spcAft>
                <a:spcPts val="1000"/>
              </a:spcAft>
              <a:defRPr sz="2300">
                <a:latin typeface="Times New Roman" panose="02020603050405020304" pitchFamily="18" charset="0"/>
                <a:cs typeface="Times New Roman" panose="02020603050405020304" pitchFamily="18" charset="0"/>
              </a:defRPr>
            </a:lvl2pPr>
            <a:lvl3pPr marL="1027113" indent="-287338">
              <a:spcBef>
                <a:spcPct val="0"/>
              </a:spcBef>
              <a:spcAft>
                <a:spcPts val="1000"/>
              </a:spcAft>
              <a:buFont typeface="Courier New" panose="02070309020205020404" pitchFamily="49" charset="0"/>
              <a:buChar char="o"/>
              <a:defRPr sz="1800">
                <a:latin typeface="Times New Roman" panose="02020603050405020304" pitchFamily="18" charset="0"/>
                <a:cs typeface="Times New Roman" panose="02020603050405020304" pitchFamily="18" charset="0"/>
              </a:defRPr>
            </a:lvl3pPr>
            <a:lvl4pPr marL="1252538" indent="-225425">
              <a:spcBef>
                <a:spcPct val="0"/>
              </a:spcBef>
              <a:spcAft>
                <a:spcPts val="1000"/>
              </a:spcAft>
              <a:buFont typeface="Arial" panose="020B0604020202020204" pitchFamily="34" charset="0"/>
              <a:buChar char="•"/>
              <a:defRPr sz="1800">
                <a:latin typeface="Times New Roman" panose="02020603050405020304" pitchFamily="18" charset="0"/>
                <a:cs typeface="Times New Roman" panose="02020603050405020304" pitchFamily="18" charset="0"/>
              </a:defRPr>
            </a:lvl4pPr>
            <a:lvl5pPr marL="1493838" indent="-228600">
              <a:spcBef>
                <a:spcPct val="0"/>
              </a:spcBef>
              <a:spcAft>
                <a:spcPts val="1000"/>
              </a:spcAft>
              <a:buFont typeface="Book Antiqua" panose="02040602050305030304" pitchFamily="18" charset="0"/>
              <a:buChar char="−"/>
              <a:defRPr sz="18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A37173B6-4544-4A46-8E7D-DBD148017D89}"/>
              </a:ext>
            </a:extLst>
          </p:cNvPr>
          <p:cNvCxnSpPr/>
          <p:nvPr userDrawn="1"/>
        </p:nvCxnSpPr>
        <p:spPr>
          <a:xfrm>
            <a:off x="130278" y="1219200"/>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userDrawn="1"/>
        </p:nvSpPr>
        <p:spPr>
          <a:xfrm>
            <a:off x="8229600" y="6324600"/>
            <a:ext cx="772806" cy="276999"/>
          </a:xfrm>
          <a:prstGeom prst="rect">
            <a:avLst/>
          </a:prstGeom>
          <a:noFill/>
        </p:spPr>
        <p:txBody>
          <a:bodyPr wrap="square" rtlCol="0">
            <a:spAutoFit/>
          </a:bodyPr>
          <a:lstStyle/>
          <a:p>
            <a:pPr algn="r" fontAlgn="base">
              <a:spcBef>
                <a:spcPct val="0"/>
              </a:spcBef>
              <a:spcAft>
                <a:spcPct val="0"/>
              </a:spcAft>
            </a:pPr>
            <a:fld id="{057280FC-DC39-4C99-8F3D-8B62B47D1B29}" type="slidenum">
              <a:rPr lang="en-US" sz="1200">
                <a:solidFill>
                  <a:prstClr val="black"/>
                </a:solidFill>
                <a:latin typeface="Book Antiqua" panose="02040602050305030304" pitchFamily="18" charset="0"/>
                <a:cs typeface="Arial"/>
              </a:rPr>
              <a:pPr algn="r" fontAlgn="base">
                <a:spcBef>
                  <a:spcPct val="0"/>
                </a:spcBef>
                <a:spcAft>
                  <a:spcPct val="0"/>
                </a:spcAft>
              </a:pPr>
              <a:t>‹#›</a:t>
            </a:fld>
            <a:endParaRPr lang="en-US" sz="1200">
              <a:solidFill>
                <a:prstClr val="black"/>
              </a:solidFill>
              <a:latin typeface="Book Antiqua" panose="02040602050305030304" pitchFamily="18" charset="0"/>
              <a:cs typeface="Arial"/>
            </a:endParaRPr>
          </a:p>
        </p:txBody>
      </p:sp>
      <p:sp>
        <p:nvSpPr>
          <p:cNvPr id="11" name="Rectangle 10">
            <a:extLst>
              <a:ext uri="{FF2B5EF4-FFF2-40B4-BE49-F238E27FC236}">
                <a16:creationId xmlns:a16="http://schemas.microsoft.com/office/drawing/2014/main" id="{B42D2CC9-7D3F-924F-B1EB-371BCBA84EB3}"/>
              </a:ext>
            </a:extLst>
          </p:cNvPr>
          <p:cNvSpPr/>
          <p:nvPr userDrawn="1"/>
        </p:nvSpPr>
        <p:spPr>
          <a:xfrm>
            <a:off x="130278" y="6356351"/>
            <a:ext cx="8872128"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4340225" algn="l"/>
                <a:tab pos="8629650" algn="r"/>
              </a:tabLst>
            </a:pPr>
            <a:r>
              <a:rPr lang="en-US" sz="1200" b="1" cap="all" baseline="0" dirty="0">
                <a:solidFill>
                  <a:srgbClr val="004378"/>
                </a:solidFill>
              </a:rPr>
              <a:t>Walter | Haverfield Education Law</a:t>
            </a:r>
            <a:r>
              <a:rPr lang="en-US" sz="1200" b="1" baseline="0" dirty="0">
                <a:solidFill>
                  <a:srgbClr val="004378"/>
                </a:solidFill>
              </a:rPr>
              <a:t>                                   </a:t>
            </a:r>
            <a:r>
              <a:rPr lang="en-US" sz="1200" b="1" dirty="0">
                <a:solidFill>
                  <a:srgbClr val="004378"/>
                </a:solidFill>
              </a:rPr>
              <a:t>	</a:t>
            </a:r>
            <a:fld id="{176980F1-BE8E-464D-BBB9-013B13C3F741}" type="slidenum">
              <a:rPr lang="en-US" sz="1200" b="1" smtClean="0">
                <a:solidFill>
                  <a:srgbClr val="004378"/>
                </a:solidFill>
              </a:rPr>
              <a:pPr algn="l">
                <a:tabLst>
                  <a:tab pos="4340225" algn="l"/>
                  <a:tab pos="8629650" algn="r"/>
                </a:tabLst>
              </a:pPr>
              <a:t>‹#›</a:t>
            </a:fld>
            <a:r>
              <a:rPr lang="en-US" sz="1200" b="1" dirty="0">
                <a:solidFill>
                  <a:srgbClr val="004378"/>
                </a:solidFill>
              </a:rPr>
              <a:t>	A</a:t>
            </a:r>
            <a:r>
              <a:rPr lang="en-US" sz="1200" b="1" baseline="0" dirty="0">
                <a:solidFill>
                  <a:srgbClr val="004378"/>
                </a:solidFill>
              </a:rPr>
              <a:t> TOP TEN CLEVELAND-BASED LAW FIRM</a:t>
            </a:r>
            <a:endParaRPr lang="en-US" sz="1200" b="1" dirty="0">
              <a:solidFill>
                <a:srgbClr val="004378"/>
              </a:solidFill>
            </a:endParaRPr>
          </a:p>
        </p:txBody>
      </p:sp>
      <p:pic>
        <p:nvPicPr>
          <p:cNvPr id="10" name="Picture 9">
            <a:extLst>
              <a:ext uri="{FF2B5EF4-FFF2-40B4-BE49-F238E27FC236}">
                <a16:creationId xmlns:a16="http://schemas.microsoft.com/office/drawing/2014/main" id="{DC548410-1751-7B4E-AA59-0C07731D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6" y="186931"/>
            <a:ext cx="8915400" cy="914400"/>
          </a:xfrm>
          <a:prstGeom prst="rect">
            <a:avLst/>
          </a:prstGeom>
        </p:spPr>
      </p:pic>
    </p:spTree>
    <p:extLst>
      <p:ext uri="{BB962C8B-B14F-4D97-AF65-F5344CB8AC3E}">
        <p14:creationId xmlns:p14="http://schemas.microsoft.com/office/powerpoint/2010/main" val="39878078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lvl1pPr>
              <a:defRPr/>
            </a:lvl1pPr>
          </a:lstStyle>
          <a:p>
            <a:pPr>
              <a:defRPr/>
            </a:pPr>
            <a:fld id="{303457AB-BBF5-48CA-AA59-FFC296FC9E68}" type="datetime1">
              <a:rPr lang="en-US" smtClean="0">
                <a:solidFill>
                  <a:prstClr val="black">
                    <a:tint val="75000"/>
                  </a:prstClr>
                </a:solidFill>
              </a:rPr>
              <a:pPr>
                <a:defRPr/>
              </a:pPr>
              <a:t>1/21/2021</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D3E6C89-E7BF-4E31-80A4-D62FB2685C26}" type="slidenum">
              <a:rPr lang="en-US">
                <a:solidFill>
                  <a:prstClr val="black">
                    <a:tint val="75000"/>
                  </a:prstClr>
                </a:solidFill>
              </a:rPr>
              <a:pPr>
                <a:defRPr/>
              </a:pPr>
              <a:t>‹#›</a:t>
            </a:fld>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D10D2673-B3C0-3A4E-BE22-0985C10F399A}"/>
              </a:ext>
            </a:extLst>
          </p:cNvPr>
          <p:cNvCxnSpPr/>
          <p:nvPr userDrawn="1"/>
        </p:nvCxnSpPr>
        <p:spPr>
          <a:xfrm>
            <a:off x="130278" y="1274565"/>
            <a:ext cx="8872128"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0E1D5487-988E-2748-9443-D618BD16D6D1}"/>
              </a:ext>
            </a:extLst>
          </p:cNvPr>
          <p:cNvCxnSpPr/>
          <p:nvPr userDrawn="1"/>
        </p:nvCxnSpPr>
        <p:spPr>
          <a:xfrm>
            <a:off x="145026" y="3048000"/>
            <a:ext cx="8857380" cy="0"/>
          </a:xfrm>
          <a:prstGeom prst="line">
            <a:avLst/>
          </a:prstGeom>
          <a:ln>
            <a:solidFill>
              <a:srgbClr val="004378"/>
            </a:solidFill>
          </a:ln>
        </p:spPr>
        <p:style>
          <a:lnRef idx="3">
            <a:schemeClr val="accent6"/>
          </a:lnRef>
          <a:fillRef idx="0">
            <a:schemeClr val="accent6"/>
          </a:fillRef>
          <a:effectRef idx="2">
            <a:schemeClr val="accent6"/>
          </a:effectRef>
          <a:fontRef idx="minor">
            <a:schemeClr val="tx1"/>
          </a:fontRef>
        </p:style>
      </p:cxnSp>
      <p:sp>
        <p:nvSpPr>
          <p:cNvPr id="14" name="Title 1">
            <a:extLst>
              <a:ext uri="{FF2B5EF4-FFF2-40B4-BE49-F238E27FC236}">
                <a16:creationId xmlns:a16="http://schemas.microsoft.com/office/drawing/2014/main" id="{1638EA1C-FE16-F14A-B60C-2B33822D0C31}"/>
              </a:ext>
            </a:extLst>
          </p:cNvPr>
          <p:cNvSpPr txBox="1"/>
          <p:nvPr userDrawn="1"/>
        </p:nvSpPr>
        <p:spPr>
          <a:xfrm>
            <a:off x="130278" y="1447802"/>
            <a:ext cx="8857380" cy="1434803"/>
          </a:xfrm>
          <a:prstGeom prst="rect">
            <a:avLst/>
          </a:prstGeom>
          <a:solidFill>
            <a:srgbClr val="004378"/>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cap="all">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t> </a:t>
            </a:r>
            <a:br>
              <a:rPr lang="en-US" sz="3600" cap="all">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rPr>
            </a:br>
            <a:endParaRPr lang="en-US" sz="3600" cap="all">
              <a:solidFill>
                <a:prstClr val="white"/>
              </a:solidFill>
              <a:effectLst>
                <a:outerShdw blurRad="50800" dist="38100" dir="2700000" algn="tl" rotWithShape="0">
                  <a:prstClr val="black">
                    <a:alpha val="40000"/>
                  </a:prstClr>
                </a:outerShdw>
              </a:effectLst>
              <a:latin typeface="Adobe Caslon Pro" panose="0205050205050A020403" pitchFamily="18" charset="77"/>
              <a:cs typeface="Arial" panose="020B0604020202020204" pitchFamily="34" charset="0"/>
            </a:endParaRPr>
          </a:p>
        </p:txBody>
      </p:sp>
      <p:pic>
        <p:nvPicPr>
          <p:cNvPr id="11" name="Picture 10">
            <a:extLst>
              <a:ext uri="{FF2B5EF4-FFF2-40B4-BE49-F238E27FC236}">
                <a16:creationId xmlns:a16="http://schemas.microsoft.com/office/drawing/2014/main" id="{5173EE55-0059-7748-A330-3C42509A9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38957"/>
            <a:ext cx="4480560" cy="678872"/>
          </a:xfrm>
          <a:prstGeom prst="rect">
            <a:avLst/>
          </a:prstGeom>
        </p:spPr>
      </p:pic>
    </p:spTree>
    <p:extLst>
      <p:ext uri="{BB962C8B-B14F-4D97-AF65-F5344CB8AC3E}">
        <p14:creationId xmlns:p14="http://schemas.microsoft.com/office/powerpoint/2010/main" val="21464767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C16CA260-6904-47DF-97FC-B7C3C0FCA302}" type="datetimeFigureOut">
              <a:rPr lang="en-US" smtClean="0">
                <a:solidFill>
                  <a:prstClr val="black">
                    <a:tint val="75000"/>
                  </a:prstClr>
                </a:solidFill>
                <a:cs typeface="Arial"/>
              </a:rPr>
              <a:pPr fontAlgn="base">
                <a:spcBef>
                  <a:spcPct val="0"/>
                </a:spcBef>
                <a:spcAft>
                  <a:spcPct val="0"/>
                </a:spcAft>
              </a:pPr>
              <a:t>1/21/2021</a:t>
            </a:fld>
            <a:endParaRPr lang="en-US" dirty="0">
              <a:solidFill>
                <a:prstClr val="black">
                  <a:tint val="75000"/>
                </a:prstClr>
              </a:solidFill>
              <a:cs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dirty="0">
              <a:solidFill>
                <a:prstClr val="black">
                  <a:tint val="75000"/>
                </a:prstClr>
              </a:solidFill>
              <a:cs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692C8B30-1E5A-45FC-A63C-31354754E456}" type="slidenum">
              <a:rPr lang="en-US" smtClean="0">
                <a:solidFill>
                  <a:prstClr val="black">
                    <a:tint val="75000"/>
                  </a:prstClr>
                </a:solidFill>
                <a:cs typeface="Arial"/>
              </a:rPr>
              <a:pPr fontAlgn="base">
                <a:spcBef>
                  <a:spcPct val="0"/>
                </a:spcBef>
                <a:spcAft>
                  <a:spcPct val="0"/>
                </a:spcAft>
              </a:pPr>
              <a:t>‹#›</a:t>
            </a:fld>
            <a:endParaRPr lang="en-US" dirty="0">
              <a:solidFill>
                <a:prstClr val="black">
                  <a:tint val="75000"/>
                </a:prstClr>
              </a:solidFill>
              <a:cs typeface="Arial"/>
            </a:endParaRPr>
          </a:p>
        </p:txBody>
      </p:sp>
    </p:spTree>
    <p:extLst>
      <p:ext uri="{BB962C8B-B14F-4D97-AF65-F5344CB8AC3E}">
        <p14:creationId xmlns:p14="http://schemas.microsoft.com/office/powerpoint/2010/main" val="304293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1AA06C-7237-4D47-BF41-E9DE4D2F332E}"/>
              </a:ext>
            </a:extLst>
          </p:cNvPr>
          <p:cNvSpPr/>
          <p:nvPr/>
        </p:nvSpPr>
        <p:spPr>
          <a:xfrm>
            <a:off x="1143000" y="3257551"/>
            <a:ext cx="6858000" cy="553998"/>
          </a:xfrm>
          <a:prstGeom prst="rect">
            <a:avLst/>
          </a:prstGeom>
        </p:spPr>
        <p:txBody>
          <a:bodyPr wrap="square">
            <a:spAutoFit/>
          </a:bodyPr>
          <a:lstStyle/>
          <a:p>
            <a:pPr algn="ctr">
              <a:spcBef>
                <a:spcPct val="0"/>
              </a:spcBef>
              <a:spcAft>
                <a:spcPct val="0"/>
              </a:spcAft>
              <a:defRPr/>
            </a:pPr>
            <a:r>
              <a:rPr lang="en-US" sz="1400" b="1" dirty="0" smtClean="0">
                <a:solidFill>
                  <a:srgbClr val="004378"/>
                </a:solidFill>
                <a:latin typeface="Arial" panose="020B0604020202020204" pitchFamily="34" charset="0"/>
                <a:cs typeface="Arial" panose="020B0604020202020204" pitchFamily="34" charset="0"/>
              </a:rPr>
              <a:t>January 22, 2021</a:t>
            </a:r>
            <a:endParaRPr lang="en-US" sz="1400" b="1" dirty="0">
              <a:solidFill>
                <a:srgbClr val="004378"/>
              </a:solidFill>
              <a:latin typeface="Arial" panose="020B0604020202020204" pitchFamily="34" charset="0"/>
              <a:cs typeface="Arial" panose="020B0604020202020204" pitchFamily="34" charset="0"/>
            </a:endParaRPr>
          </a:p>
          <a:p>
            <a:pPr algn="ctr">
              <a:spcBef>
                <a:spcPct val="0"/>
              </a:spcBef>
              <a:spcAft>
                <a:spcPct val="0"/>
              </a:spcAft>
              <a:defRPr/>
            </a:pPr>
            <a:r>
              <a:rPr lang="en-US" sz="1600" b="1" dirty="0">
                <a:solidFill>
                  <a:srgbClr val="004378"/>
                </a:solidFill>
                <a:latin typeface="Arial" panose="020B0604020202020204" pitchFamily="34" charset="0"/>
                <a:cs typeface="Arial" panose="020B0604020202020204" pitchFamily="34" charset="0"/>
              </a:rPr>
              <a:t> Walter | </a:t>
            </a:r>
            <a:r>
              <a:rPr lang="en-US" sz="1600" b="1" dirty="0" smtClean="0">
                <a:solidFill>
                  <a:srgbClr val="004378"/>
                </a:solidFill>
                <a:latin typeface="Arial" panose="020B0604020202020204" pitchFamily="34" charset="0"/>
                <a:cs typeface="Arial" panose="020B0604020202020204" pitchFamily="34" charset="0"/>
              </a:rPr>
              <a:t>Haverfield</a:t>
            </a:r>
            <a:endParaRPr lang="en-US" sz="1600" b="1" dirty="0">
              <a:solidFill>
                <a:srgbClr val="004378"/>
              </a:solidFill>
              <a:latin typeface="Arial" panose="020B0604020202020204" pitchFamily="34" charset="0"/>
              <a:cs typeface="Arial" panose="020B0604020202020204" pitchFamily="34" charset="0"/>
            </a:endParaRPr>
          </a:p>
        </p:txBody>
      </p:sp>
      <p:sp>
        <p:nvSpPr>
          <p:cNvPr id="2" name="TextBox 1"/>
          <p:cNvSpPr txBox="1"/>
          <p:nvPr/>
        </p:nvSpPr>
        <p:spPr>
          <a:xfrm>
            <a:off x="285750" y="1601126"/>
            <a:ext cx="8572500" cy="1107996"/>
          </a:xfrm>
          <a:prstGeom prst="rect">
            <a:avLst/>
          </a:prstGeom>
          <a:noFill/>
        </p:spPr>
        <p:txBody>
          <a:bodyPr wrap="square" rtlCol="0">
            <a:spAutoFit/>
          </a:bodyPr>
          <a:lstStyle/>
          <a:p>
            <a:pPr algn="ctr"/>
            <a:r>
              <a:rPr lang="en-US" sz="33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DUTIES OF A TITLE IX </a:t>
            </a:r>
          </a:p>
          <a:p>
            <a:pPr algn="ctr"/>
            <a:r>
              <a:rPr lang="en-US" sz="33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COMPLIANCE OFFICER</a:t>
            </a:r>
            <a:endParaRPr lang="en-US" sz="33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2758257" y="4272366"/>
            <a:ext cx="3405010" cy="1812344"/>
          </a:xfrm>
          <a:prstGeom prst="rect">
            <a:avLst/>
          </a:prstGeom>
        </p:spPr>
      </p:pic>
    </p:spTree>
    <p:extLst>
      <p:ext uri="{BB962C8B-B14F-4D97-AF65-F5344CB8AC3E}">
        <p14:creationId xmlns:p14="http://schemas.microsoft.com/office/powerpoint/2010/main" val="24402165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Measures</a:t>
            </a:r>
            <a:endParaRPr lang="en-US" dirty="0"/>
          </a:p>
        </p:txBody>
      </p:sp>
      <p:sp>
        <p:nvSpPr>
          <p:cNvPr id="3" name="Content Placeholder 2"/>
          <p:cNvSpPr>
            <a:spLocks noGrp="1"/>
          </p:cNvSpPr>
          <p:nvPr>
            <p:ph idx="1"/>
          </p:nvPr>
        </p:nvSpPr>
        <p:spPr/>
        <p:txBody>
          <a:bodyPr>
            <a:normAutofit/>
          </a:bodyPr>
          <a:lstStyle/>
          <a:p>
            <a:r>
              <a:rPr lang="en-US" sz="2000" dirty="0" smtClean="0"/>
              <a:t>Consider &amp; coordinate interim </a:t>
            </a:r>
            <a:r>
              <a:rPr lang="en-US" sz="2000" dirty="0"/>
              <a:t>measures during the investigation of a </a:t>
            </a:r>
            <a:r>
              <a:rPr lang="en-US" sz="2000" dirty="0" smtClean="0"/>
              <a:t>complaint</a:t>
            </a:r>
          </a:p>
          <a:p>
            <a:r>
              <a:rPr lang="en-US" sz="2000" dirty="0" smtClean="0"/>
              <a:t>Contact complainant confidentially to discuss availability of supportive measures</a:t>
            </a:r>
            <a:endParaRPr lang="en-US" sz="2000" dirty="0"/>
          </a:p>
          <a:p>
            <a:r>
              <a:rPr lang="en-US" sz="2000" dirty="0"/>
              <a:t>Interim measures should be individualized and appropriate based on the information gathered by the Title IX Coordinator, making every effort to avoid depriving any student of her or his education</a:t>
            </a:r>
          </a:p>
          <a:p>
            <a:pPr lvl="1"/>
            <a:r>
              <a:rPr lang="en-US" sz="2000" dirty="0"/>
              <a:t>The measures needed by each student may change over time, and the Title IX Coordinator should communicate with each student throughout the investigation to ensure that any interim measures are necessary and effective based on the students’ evolving needs</a:t>
            </a:r>
          </a:p>
        </p:txBody>
      </p:sp>
    </p:spTree>
    <p:extLst>
      <p:ext uri="{BB962C8B-B14F-4D97-AF65-F5344CB8AC3E}">
        <p14:creationId xmlns:p14="http://schemas.microsoft.com/office/powerpoint/2010/main" val="20907258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Measures </a:t>
            </a:r>
            <a:r>
              <a:rPr lang="en-US" i="1" dirty="0" smtClean="0"/>
              <a:t>cont’d</a:t>
            </a:r>
            <a:endParaRPr lang="en-US" i="1" dirty="0"/>
          </a:p>
        </p:txBody>
      </p:sp>
      <p:sp>
        <p:nvSpPr>
          <p:cNvPr id="3" name="Content Placeholder 2"/>
          <p:cNvSpPr>
            <a:spLocks noGrp="1"/>
          </p:cNvSpPr>
          <p:nvPr>
            <p:ph idx="1"/>
          </p:nvPr>
        </p:nvSpPr>
        <p:spPr/>
        <p:txBody>
          <a:bodyPr>
            <a:normAutofit/>
          </a:bodyPr>
          <a:lstStyle/>
          <a:p>
            <a:pPr lvl="0"/>
            <a:r>
              <a:rPr lang="en-US" sz="2000" dirty="0"/>
              <a:t>Explain to complainant that a formal complaint is not necessary in order to implement supportive measures</a:t>
            </a:r>
          </a:p>
          <a:p>
            <a:pPr lvl="0"/>
            <a:r>
              <a:rPr lang="en-US" sz="2000" dirty="0"/>
              <a:t>Supportive or interim measures should be designed to preserve or restore a student's access to the school's education program or activity, regardless of the type of complaint. </a:t>
            </a:r>
          </a:p>
          <a:p>
            <a:pPr lvl="0"/>
            <a:r>
              <a:rPr lang="en-US" sz="2000" dirty="0"/>
              <a:t>Supportive measures may include the following</a:t>
            </a:r>
            <a:r>
              <a:rPr lang="en-US" sz="2000" dirty="0" smtClean="0"/>
              <a:t>:</a:t>
            </a:r>
            <a:endParaRPr lang="en-US" sz="2000" dirty="0"/>
          </a:p>
          <a:p>
            <a:pPr lvl="1"/>
            <a:r>
              <a:rPr lang="en-US" sz="2000" dirty="0"/>
              <a:t>Academic course adjustments			-No contact orders</a:t>
            </a:r>
          </a:p>
          <a:p>
            <a:pPr lvl="1"/>
            <a:r>
              <a:rPr lang="en-US" sz="2000" dirty="0"/>
              <a:t>Counseling					</a:t>
            </a:r>
            <a:r>
              <a:rPr lang="en-US" sz="2000" dirty="0" smtClean="0"/>
              <a:t>	-</a:t>
            </a:r>
            <a:r>
              <a:rPr lang="en-US" sz="2000" dirty="0"/>
              <a:t>Schedule changes</a:t>
            </a:r>
          </a:p>
        </p:txBody>
      </p:sp>
    </p:spTree>
    <p:extLst>
      <p:ext uri="{BB962C8B-B14F-4D97-AF65-F5344CB8AC3E}">
        <p14:creationId xmlns:p14="http://schemas.microsoft.com/office/powerpoint/2010/main" val="34618964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Measures </a:t>
            </a:r>
            <a:r>
              <a:rPr lang="en-US" i="1" dirty="0" smtClean="0"/>
              <a:t>cont’d</a:t>
            </a:r>
            <a:endParaRPr lang="en-US" i="1" dirty="0"/>
          </a:p>
        </p:txBody>
      </p:sp>
      <p:sp>
        <p:nvSpPr>
          <p:cNvPr id="3" name="Content Placeholder 2"/>
          <p:cNvSpPr>
            <a:spLocks noGrp="1"/>
          </p:cNvSpPr>
          <p:nvPr>
            <p:ph idx="1"/>
          </p:nvPr>
        </p:nvSpPr>
        <p:spPr/>
        <p:txBody>
          <a:bodyPr>
            <a:normAutofit/>
          </a:bodyPr>
          <a:lstStyle/>
          <a:p>
            <a:r>
              <a:rPr lang="en-US" sz="1800" dirty="0"/>
              <a:t>Consider the complainant’s wishes</a:t>
            </a:r>
          </a:p>
          <a:p>
            <a:r>
              <a:rPr lang="en-US" sz="1800" dirty="0"/>
              <a:t>Be sure measures are:</a:t>
            </a:r>
          </a:p>
          <a:p>
            <a:pPr lvl="1"/>
            <a:r>
              <a:rPr lang="en-US" sz="1800" dirty="0"/>
              <a:t>Non-punitive</a:t>
            </a:r>
          </a:p>
          <a:p>
            <a:pPr lvl="1"/>
            <a:r>
              <a:rPr lang="en-US" sz="1800" dirty="0"/>
              <a:t>Non-disciplinary</a:t>
            </a:r>
          </a:p>
          <a:p>
            <a:pPr lvl="1"/>
            <a:r>
              <a:rPr lang="en-US" sz="1800" dirty="0"/>
              <a:t>Not unreasonably burdensome to the respondent</a:t>
            </a:r>
          </a:p>
          <a:p>
            <a:r>
              <a:rPr lang="en-US" sz="1800" dirty="0"/>
              <a:t>Goal is to promote:</a:t>
            </a:r>
          </a:p>
          <a:p>
            <a:pPr lvl="1"/>
            <a:r>
              <a:rPr lang="en-US" sz="1800" dirty="0"/>
              <a:t>Equal access to educational opportunities</a:t>
            </a:r>
          </a:p>
          <a:p>
            <a:pPr lvl="1"/>
            <a:r>
              <a:rPr lang="en-US" sz="1800" dirty="0"/>
              <a:t>Protect safety</a:t>
            </a:r>
          </a:p>
          <a:p>
            <a:pPr lvl="1"/>
            <a:r>
              <a:rPr lang="en-US" sz="1800" dirty="0"/>
              <a:t>Deter sexual harassment</a:t>
            </a:r>
          </a:p>
          <a:p>
            <a:pPr lvl="1"/>
            <a:endParaRPr lang="en-US" sz="1575"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5" y="3118888"/>
            <a:ext cx="2628900" cy="1365006"/>
          </a:xfrm>
          <a:prstGeom prst="rect">
            <a:avLst/>
          </a:prstGeom>
        </p:spPr>
      </p:pic>
    </p:spTree>
    <p:extLst>
      <p:ext uri="{BB962C8B-B14F-4D97-AF65-F5344CB8AC3E}">
        <p14:creationId xmlns:p14="http://schemas.microsoft.com/office/powerpoint/2010/main" val="34544613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p:txBody>
          <a:bodyPr>
            <a:normAutofit/>
          </a:bodyPr>
          <a:lstStyle/>
          <a:p>
            <a:r>
              <a:rPr lang="en-US" sz="2000" dirty="0" smtClean="0"/>
              <a:t>A complainant’s </a:t>
            </a:r>
            <a:r>
              <a:rPr lang="en-US" sz="2000" dirty="0"/>
              <a:t>wishes with respect to whether the school investigates should </a:t>
            </a:r>
            <a:r>
              <a:rPr lang="en-US" sz="2000" dirty="0" smtClean="0"/>
              <a:t>be respected </a:t>
            </a:r>
            <a:r>
              <a:rPr lang="en-US" sz="2000" i="1" dirty="0"/>
              <a:t>unless</a:t>
            </a:r>
            <a:r>
              <a:rPr lang="en-US" sz="2000" dirty="0"/>
              <a:t> the Title IX Coordinator determines that signing a formal complaint to initiate an </a:t>
            </a:r>
            <a:r>
              <a:rPr lang="en-US" sz="2000" dirty="0" smtClean="0"/>
              <a:t>investigation over </a:t>
            </a:r>
            <a:r>
              <a:rPr lang="en-US" sz="2000" dirty="0"/>
              <a:t>the wishes of the complainant is not clearly unreasonable in light of the known </a:t>
            </a:r>
            <a:r>
              <a:rPr lang="en-US" sz="2000" dirty="0" smtClean="0"/>
              <a:t>circumstances</a:t>
            </a:r>
          </a:p>
          <a:p>
            <a:r>
              <a:rPr lang="en-US" sz="2000" dirty="0" smtClean="0"/>
              <a:t>Keep investigations equitable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100" y="4240283"/>
            <a:ext cx="3292583" cy="1621597"/>
          </a:xfrm>
          <a:prstGeom prst="rect">
            <a:avLst/>
          </a:prstGeom>
        </p:spPr>
      </p:pic>
    </p:spTree>
    <p:extLst>
      <p:ext uri="{BB962C8B-B14F-4D97-AF65-F5344CB8AC3E}">
        <p14:creationId xmlns:p14="http://schemas.microsoft.com/office/powerpoint/2010/main" val="11736664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constitutes an “equitable” investigation? </a:t>
            </a:r>
          </a:p>
        </p:txBody>
      </p:sp>
      <p:sp>
        <p:nvSpPr>
          <p:cNvPr id="3" name="Content Placeholder 2"/>
          <p:cNvSpPr>
            <a:spLocks noGrp="1"/>
          </p:cNvSpPr>
          <p:nvPr>
            <p:ph idx="1"/>
          </p:nvPr>
        </p:nvSpPr>
        <p:spPr>
          <a:xfrm>
            <a:off x="145026" y="2397807"/>
            <a:ext cx="8857380" cy="4114800"/>
          </a:xfrm>
        </p:spPr>
        <p:txBody>
          <a:bodyPr>
            <a:normAutofit/>
          </a:bodyPr>
          <a:lstStyle/>
          <a:p>
            <a:r>
              <a:rPr lang="en-US" sz="2000" b="1" dirty="0"/>
              <a:t>Burden</a:t>
            </a:r>
            <a:r>
              <a:rPr lang="en-US" sz="2000" dirty="0"/>
              <a:t> is on the school, not the parties, to gather sufficient evidence to reach a fair, impartial determination as to whether sexual misconduct has occurred and whether a hostile environment has been created and must be redressed </a:t>
            </a:r>
            <a:endParaRPr lang="en-US" sz="2000" dirty="0" smtClean="0"/>
          </a:p>
          <a:p>
            <a:r>
              <a:rPr lang="en-US" sz="2000" dirty="0" smtClean="0"/>
              <a:t>Investigator must be a </a:t>
            </a:r>
            <a:r>
              <a:rPr lang="en-US" sz="2000" dirty="0"/>
              <a:t>person without any perceived conflicts of interests and biases for or against any </a:t>
            </a:r>
            <a:r>
              <a:rPr lang="en-US" sz="2000" dirty="0" smtClean="0"/>
              <a:t>party</a:t>
            </a:r>
            <a:endParaRPr lang="en-US" sz="2000" dirty="0"/>
          </a:p>
          <a:p>
            <a:pPr lvl="1"/>
            <a:r>
              <a:rPr lang="en-US" sz="2000" dirty="0"/>
              <a:t>Institutional interests should not interfere with impartiality </a:t>
            </a:r>
            <a:endParaRPr lang="en-US" sz="2000" dirty="0" smtClean="0"/>
          </a:p>
          <a:p>
            <a:r>
              <a:rPr lang="en-US" sz="2000" dirty="0" smtClean="0"/>
              <a:t>Title IX Coordinator is </a:t>
            </a:r>
            <a:r>
              <a:rPr lang="en-US" sz="2000" i="1" dirty="0" smtClean="0"/>
              <a:t>not </a:t>
            </a:r>
            <a:r>
              <a:rPr lang="en-US" sz="2000" dirty="0" smtClean="0"/>
              <a:t>the complainant, even if she signs a formal complaint</a:t>
            </a:r>
            <a:endParaRPr lang="en-US" sz="2000" dirty="0"/>
          </a:p>
        </p:txBody>
      </p:sp>
    </p:spTree>
    <p:extLst>
      <p:ext uri="{BB962C8B-B14F-4D97-AF65-F5344CB8AC3E}">
        <p14:creationId xmlns:p14="http://schemas.microsoft.com/office/powerpoint/2010/main" val="22593383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constitutes an “equitable” investigation? </a:t>
            </a:r>
            <a:r>
              <a:rPr lang="en-US" dirty="0" smtClean="0"/>
              <a:t> </a:t>
            </a:r>
            <a:r>
              <a:rPr lang="en-US" i="1" dirty="0"/>
              <a:t>c</a:t>
            </a:r>
            <a:r>
              <a:rPr lang="en-US" i="1" dirty="0" smtClean="0"/>
              <a:t>ont’d</a:t>
            </a:r>
            <a:endParaRPr lang="en-US" i="1" dirty="0"/>
          </a:p>
        </p:txBody>
      </p:sp>
      <p:sp>
        <p:nvSpPr>
          <p:cNvPr id="3" name="Content Placeholder 2"/>
          <p:cNvSpPr>
            <a:spLocks noGrp="1"/>
          </p:cNvSpPr>
          <p:nvPr>
            <p:ph idx="1"/>
          </p:nvPr>
        </p:nvSpPr>
        <p:spPr>
          <a:xfrm>
            <a:off x="145026" y="2440537"/>
            <a:ext cx="8857380" cy="4114800"/>
          </a:xfrm>
        </p:spPr>
        <p:txBody>
          <a:bodyPr>
            <a:normAutofit/>
          </a:bodyPr>
          <a:lstStyle/>
          <a:p>
            <a:r>
              <a:rPr lang="en-US" sz="2000" dirty="0"/>
              <a:t>Requires a trained investigator to:</a:t>
            </a:r>
          </a:p>
          <a:p>
            <a:pPr lvl="1"/>
            <a:r>
              <a:rPr lang="en-US" sz="2000" dirty="0"/>
              <a:t>analyze and document the available evidence to support reliable decisions, </a:t>
            </a:r>
          </a:p>
          <a:p>
            <a:pPr lvl="1"/>
            <a:r>
              <a:rPr lang="en-US" sz="2000" dirty="0" smtClean="0"/>
              <a:t>objectively </a:t>
            </a:r>
            <a:r>
              <a:rPr lang="en-US" sz="2000" dirty="0"/>
              <a:t>evaluate the credibility of parties and witnesses, </a:t>
            </a:r>
          </a:p>
          <a:p>
            <a:pPr lvl="1"/>
            <a:r>
              <a:rPr lang="en-US" sz="2000" dirty="0" smtClean="0"/>
              <a:t>synthesize </a:t>
            </a:r>
            <a:r>
              <a:rPr lang="en-US" sz="2000" dirty="0"/>
              <a:t>all available evidence, </a:t>
            </a:r>
            <a:r>
              <a:rPr lang="en-US" sz="2000" u="sng" dirty="0"/>
              <a:t>and </a:t>
            </a:r>
          </a:p>
          <a:p>
            <a:pPr lvl="1"/>
            <a:r>
              <a:rPr lang="en-US" sz="2000" dirty="0" smtClean="0"/>
              <a:t>take </a:t>
            </a:r>
            <a:r>
              <a:rPr lang="en-US" sz="2000" dirty="0"/>
              <a:t>into account the individual circumstances of each case </a:t>
            </a:r>
          </a:p>
          <a:p>
            <a:r>
              <a:rPr lang="en-US" sz="2000" dirty="0" smtClean="0"/>
              <a:t>Allow parties to be represented, even if not by an attorney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726" y="4854012"/>
            <a:ext cx="1931878" cy="1204022"/>
          </a:xfrm>
          <a:prstGeom prst="rect">
            <a:avLst/>
          </a:prstGeom>
        </p:spPr>
      </p:pic>
    </p:spTree>
    <p:extLst>
      <p:ext uri="{BB962C8B-B14F-4D97-AF65-F5344CB8AC3E}">
        <p14:creationId xmlns:p14="http://schemas.microsoft.com/office/powerpoint/2010/main" val="32725650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constitutes an “equitable” investigation?  </a:t>
            </a:r>
            <a:r>
              <a:rPr lang="en-US" i="1" dirty="0"/>
              <a:t>cont’d</a:t>
            </a:r>
            <a:endParaRPr lang="en-US" dirty="0"/>
          </a:p>
        </p:txBody>
      </p:sp>
      <p:sp>
        <p:nvSpPr>
          <p:cNvPr id="3" name="Content Placeholder 2"/>
          <p:cNvSpPr>
            <a:spLocks noGrp="1"/>
          </p:cNvSpPr>
          <p:nvPr>
            <p:ph idx="1"/>
          </p:nvPr>
        </p:nvSpPr>
        <p:spPr>
          <a:xfrm>
            <a:off x="145026" y="2231877"/>
            <a:ext cx="8857380" cy="4114800"/>
          </a:xfrm>
        </p:spPr>
        <p:txBody>
          <a:bodyPr>
            <a:normAutofit/>
          </a:bodyPr>
          <a:lstStyle/>
          <a:p>
            <a:r>
              <a:rPr lang="en-US" sz="2000" dirty="0"/>
              <a:t>School should provide written notice to the responding party of the allegations constituting a potential violation of the school’s sexual misconduct policy, including sufficient details and sufficient time to prepare a response before any initial interview </a:t>
            </a:r>
          </a:p>
          <a:p>
            <a:pPr lvl="1"/>
            <a:r>
              <a:rPr lang="en-US" sz="2000" dirty="0"/>
              <a:t>Sufficient details include:</a:t>
            </a:r>
          </a:p>
          <a:p>
            <a:pPr lvl="2"/>
            <a:r>
              <a:rPr lang="en-US" sz="2000" dirty="0"/>
              <a:t>Identities of parties involved, the specific section of the code of conduct allegedly violated, the precise conduct that allegedly occurred, the date and location of the alleged incident </a:t>
            </a:r>
          </a:p>
          <a:p>
            <a:r>
              <a:rPr lang="en-US" sz="2000" dirty="0"/>
              <a:t>Each party should receive written notice in advance of any interview or hearing </a:t>
            </a:r>
            <a:endParaRPr lang="en-US" sz="2000" dirty="0" smtClean="0"/>
          </a:p>
          <a:p>
            <a:r>
              <a:rPr lang="en-US" sz="2000" dirty="0" smtClean="0"/>
              <a:t>Cannot implement gag orders or stop a party from discussing allegations or gathering evidence</a:t>
            </a:r>
            <a:endParaRPr lang="en-US" sz="2000" dirty="0"/>
          </a:p>
        </p:txBody>
      </p:sp>
    </p:spTree>
    <p:extLst>
      <p:ext uri="{BB962C8B-B14F-4D97-AF65-F5344CB8AC3E}">
        <p14:creationId xmlns:p14="http://schemas.microsoft.com/office/powerpoint/2010/main" val="1555588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constitutes an “equitable” investigation? </a:t>
            </a:r>
            <a:r>
              <a:rPr lang="en-US" i="1" dirty="0" smtClean="0"/>
              <a:t>cont’d</a:t>
            </a:r>
            <a:endParaRPr lang="en-US" dirty="0"/>
          </a:p>
        </p:txBody>
      </p:sp>
      <p:sp>
        <p:nvSpPr>
          <p:cNvPr id="3" name="Content Placeholder 2"/>
          <p:cNvSpPr>
            <a:spLocks noGrp="1"/>
          </p:cNvSpPr>
          <p:nvPr>
            <p:ph idx="1"/>
          </p:nvPr>
        </p:nvSpPr>
        <p:spPr>
          <a:xfrm>
            <a:off x="145026" y="2346533"/>
            <a:ext cx="8857380" cy="4114800"/>
          </a:xfrm>
        </p:spPr>
        <p:txBody>
          <a:bodyPr>
            <a:normAutofit/>
          </a:bodyPr>
          <a:lstStyle/>
          <a:p>
            <a:r>
              <a:rPr lang="en-US" sz="2000" dirty="0"/>
              <a:t>The investigation should result in a written report summarizing the relevant exculpatory and </a:t>
            </a:r>
            <a:r>
              <a:rPr lang="en-US" sz="2000" dirty="0" err="1"/>
              <a:t>inculpatory</a:t>
            </a:r>
            <a:r>
              <a:rPr lang="en-US" sz="2000" dirty="0"/>
              <a:t> evidence </a:t>
            </a:r>
          </a:p>
          <a:p>
            <a:r>
              <a:rPr lang="en-US" sz="2000" dirty="0"/>
              <a:t>Reporting and responding parties and appropriate officials must have timely and equal access to any information that will be used during informal and formal disciplinary meetings and </a:t>
            </a:r>
            <a:r>
              <a:rPr lang="en-US" sz="2000" dirty="0" smtClean="0"/>
              <a:t>hearings</a:t>
            </a:r>
          </a:p>
          <a:p>
            <a:r>
              <a:rPr lang="en-US" sz="2000" dirty="0" smtClean="0"/>
              <a:t>Send parties and their advisors evidence directly related to their allegations, in electronic or hardcopy format, with at least 10 days to inspect, review and respond to the evidence</a:t>
            </a:r>
          </a:p>
          <a:p>
            <a:r>
              <a:rPr lang="en-US" sz="2000" dirty="0" smtClean="0"/>
              <a:t>Give parties and advisors a copy of the investigative report summarizing the relevant evidence, </a:t>
            </a:r>
            <a:r>
              <a:rPr lang="en-US" sz="2000" dirty="0"/>
              <a:t>in electronic or hardcopy format, with at least 10 days to </a:t>
            </a:r>
            <a:r>
              <a:rPr lang="en-US" sz="2000" dirty="0" smtClean="0"/>
              <a:t>respond</a:t>
            </a:r>
            <a:endParaRPr lang="en-US" sz="2000" dirty="0"/>
          </a:p>
        </p:txBody>
      </p:sp>
    </p:spTree>
    <p:extLst>
      <p:ext uri="{BB962C8B-B14F-4D97-AF65-F5344CB8AC3E}">
        <p14:creationId xmlns:p14="http://schemas.microsoft.com/office/powerpoint/2010/main" val="12722813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Investigations</a:t>
            </a:r>
          </a:p>
        </p:txBody>
      </p:sp>
      <p:sp>
        <p:nvSpPr>
          <p:cNvPr id="3" name="Content Placeholder 2"/>
          <p:cNvSpPr>
            <a:spLocks noGrp="1"/>
          </p:cNvSpPr>
          <p:nvPr>
            <p:ph idx="1"/>
          </p:nvPr>
        </p:nvSpPr>
        <p:spPr/>
        <p:txBody>
          <a:bodyPr>
            <a:normAutofit/>
          </a:bodyPr>
          <a:lstStyle/>
          <a:p>
            <a:r>
              <a:rPr lang="en-US" sz="2400" dirty="0"/>
              <a:t>A school </a:t>
            </a:r>
            <a:r>
              <a:rPr lang="en-US" sz="2400" b="1" u="sng" dirty="0"/>
              <a:t>may</a:t>
            </a:r>
            <a:r>
              <a:rPr lang="en-US" sz="2400" dirty="0"/>
              <a:t> facilitate an informal resolution (including mediation) to assist the parties in reaching a voluntary resolution if: </a:t>
            </a:r>
          </a:p>
          <a:p>
            <a:pPr lvl="1"/>
            <a:r>
              <a:rPr lang="en-US" sz="2000" dirty="0"/>
              <a:t>If all parties </a:t>
            </a:r>
            <a:r>
              <a:rPr lang="en-US" sz="2000" u="sng" dirty="0"/>
              <a:t>voluntarily agree </a:t>
            </a:r>
            <a:r>
              <a:rPr lang="en-US" sz="2000" dirty="0"/>
              <a:t>to participate in an informal resolution that does not involve a full investigation after receiving a full disclosure of the allegations and their options for formal resolution </a:t>
            </a:r>
            <a:r>
              <a:rPr lang="en-US" sz="2000" u="sng" dirty="0"/>
              <a:t>and</a:t>
            </a:r>
            <a:r>
              <a:rPr lang="en-US" sz="2000" dirty="0"/>
              <a:t>,</a:t>
            </a:r>
          </a:p>
          <a:p>
            <a:pPr lvl="1"/>
            <a:r>
              <a:rPr lang="en-US" sz="2000" dirty="0"/>
              <a:t>if a school determines that the particular Title IX complaint is appropriate for such a process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109" y="4741570"/>
            <a:ext cx="1361452" cy="1361452"/>
          </a:xfrm>
          <a:prstGeom prst="rect">
            <a:avLst/>
          </a:prstGeom>
        </p:spPr>
      </p:pic>
    </p:spTree>
    <p:extLst>
      <p:ext uri="{BB962C8B-B14F-4D97-AF65-F5344CB8AC3E}">
        <p14:creationId xmlns:p14="http://schemas.microsoft.com/office/powerpoint/2010/main" val="1480259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Dos and Don’ts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77322" y="2782695"/>
            <a:ext cx="2822693" cy="296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9002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Coordinator</a:t>
            </a:r>
            <a:endParaRPr lang="en-US" dirty="0"/>
          </a:p>
        </p:txBody>
      </p:sp>
      <p:sp>
        <p:nvSpPr>
          <p:cNvPr id="3" name="Content Placeholder 2"/>
          <p:cNvSpPr>
            <a:spLocks noGrp="1"/>
          </p:cNvSpPr>
          <p:nvPr>
            <p:ph idx="1"/>
          </p:nvPr>
        </p:nvSpPr>
        <p:spPr/>
        <p:txBody>
          <a:bodyPr>
            <a:noAutofit/>
          </a:bodyPr>
          <a:lstStyle/>
          <a:p>
            <a:r>
              <a:rPr lang="en-US" sz="2000" dirty="0"/>
              <a:t>Each school must designate </a:t>
            </a:r>
            <a:r>
              <a:rPr lang="en-US" sz="2000" i="1" dirty="0"/>
              <a:t>and authorize</a:t>
            </a:r>
            <a:r>
              <a:rPr lang="en-US" sz="2000" dirty="0"/>
              <a:t> at least one employee to coordinate its efforts to comply with its Title IX responsibilities.</a:t>
            </a:r>
          </a:p>
          <a:p>
            <a:pPr lvl="1"/>
            <a:r>
              <a:rPr lang="en-US" sz="2000" dirty="0"/>
              <a:t>Must be known as the “Title IX Coordinator” </a:t>
            </a:r>
          </a:p>
          <a:p>
            <a:pPr lvl="1"/>
            <a:r>
              <a:rPr lang="en-US" sz="2000" dirty="0"/>
              <a:t>Not a Compliance Officer anymore</a:t>
            </a:r>
          </a:p>
          <a:p>
            <a:r>
              <a:rPr lang="en-US" sz="2000" dirty="0"/>
              <a:t>Add “Title IX Coordinator” to existing job title of person in the role</a:t>
            </a:r>
          </a:p>
          <a:p>
            <a:r>
              <a:rPr lang="en-US" sz="2000" dirty="0"/>
              <a:t>Stated duties must specifically reflect “Title IX Coordinator” responsibilities</a:t>
            </a:r>
          </a:p>
          <a:p>
            <a:r>
              <a:rPr lang="en-US" sz="2000" dirty="0"/>
              <a:t>Be sure those responsibilities give Title IX coordinator sufficient authority to perform the required tasks</a:t>
            </a:r>
          </a:p>
        </p:txBody>
      </p:sp>
    </p:spTree>
    <p:extLst>
      <p:ext uri="{BB962C8B-B14F-4D97-AF65-F5344CB8AC3E}">
        <p14:creationId xmlns:p14="http://schemas.microsoft.com/office/powerpoint/2010/main" val="3232243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 Dos</a:t>
            </a:r>
          </a:p>
        </p:txBody>
      </p:sp>
      <p:sp>
        <p:nvSpPr>
          <p:cNvPr id="3" name="Content Placeholder 2"/>
          <p:cNvSpPr>
            <a:spLocks noGrp="1"/>
          </p:cNvSpPr>
          <p:nvPr>
            <p:ph idx="1"/>
          </p:nvPr>
        </p:nvSpPr>
        <p:spPr/>
        <p:txBody>
          <a:bodyPr>
            <a:normAutofit/>
          </a:bodyPr>
          <a:lstStyle/>
          <a:p>
            <a:r>
              <a:rPr lang="en-US" sz="2000" dirty="0"/>
              <a:t>Be open and receptive to the complaint.</a:t>
            </a:r>
          </a:p>
          <a:p>
            <a:r>
              <a:rPr lang="en-US" sz="2000" dirty="0"/>
              <a:t>Take the complaint seriously even if it sounds far-fetched or frivolous.</a:t>
            </a:r>
          </a:p>
          <a:p>
            <a:r>
              <a:rPr lang="en-US" sz="2000" dirty="0"/>
              <a:t>Reserve judgment on whether you believe the complainant.</a:t>
            </a:r>
          </a:p>
          <a:p>
            <a:r>
              <a:rPr lang="en-US" sz="2000" dirty="0"/>
              <a:t>Follow Board procedures for gathering evidence and conducting interviews.</a:t>
            </a:r>
          </a:p>
          <a:p>
            <a:r>
              <a:rPr lang="en-US" sz="2000" dirty="0"/>
              <a:t>Respond promptly.  Do not wait to undertake an investigation.  </a:t>
            </a:r>
          </a:p>
          <a:p>
            <a:r>
              <a:rPr lang="en-US" sz="2000" dirty="0"/>
              <a:t>Take steps to prevent threats or acts of violence even if the investigation is pending.</a:t>
            </a:r>
          </a:p>
        </p:txBody>
      </p:sp>
    </p:spTree>
    <p:extLst>
      <p:ext uri="{BB962C8B-B14F-4D97-AF65-F5344CB8AC3E}">
        <p14:creationId xmlns:p14="http://schemas.microsoft.com/office/powerpoint/2010/main" val="42751554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 Don’ts</a:t>
            </a:r>
          </a:p>
        </p:txBody>
      </p:sp>
      <p:sp>
        <p:nvSpPr>
          <p:cNvPr id="3" name="Content Placeholder 2"/>
          <p:cNvSpPr>
            <a:spLocks noGrp="1"/>
          </p:cNvSpPr>
          <p:nvPr>
            <p:ph idx="1"/>
          </p:nvPr>
        </p:nvSpPr>
        <p:spPr/>
        <p:txBody>
          <a:bodyPr>
            <a:normAutofit/>
          </a:bodyPr>
          <a:lstStyle/>
          <a:p>
            <a:pPr>
              <a:spcBef>
                <a:spcPts val="0"/>
              </a:spcBef>
            </a:pPr>
            <a:r>
              <a:rPr lang="en-US" sz="2000" dirty="0"/>
              <a:t>Make light of a complaint.</a:t>
            </a:r>
          </a:p>
          <a:p>
            <a:pPr>
              <a:spcBef>
                <a:spcPts val="0"/>
              </a:spcBef>
            </a:pPr>
            <a:r>
              <a:rPr lang="en-US" sz="2000" dirty="0"/>
              <a:t>Show bias when conducting witness interviews.</a:t>
            </a:r>
          </a:p>
          <a:p>
            <a:pPr>
              <a:spcBef>
                <a:spcPts val="0"/>
              </a:spcBef>
            </a:pPr>
            <a:r>
              <a:rPr lang="en-US" sz="2000" dirty="0"/>
              <a:t>Promise that all information will be kept confidential.  It is appropriate to state that information will be kept as confidential as possible given the obligation to respond to the complaint.</a:t>
            </a:r>
          </a:p>
          <a:p>
            <a:pPr>
              <a:spcBef>
                <a:spcPts val="0"/>
              </a:spcBef>
            </a:pPr>
            <a:r>
              <a:rPr lang="en-US" sz="2000" dirty="0"/>
              <a:t>Discuss the investigation with individuals who do not have a “need to know”.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913" y="1481959"/>
            <a:ext cx="2384989" cy="1455682"/>
          </a:xfrm>
          <a:prstGeom prst="rect">
            <a:avLst/>
          </a:prstGeom>
        </p:spPr>
      </p:pic>
    </p:spTree>
    <p:extLst>
      <p:ext uri="{BB962C8B-B14F-4D97-AF65-F5344CB8AC3E}">
        <p14:creationId xmlns:p14="http://schemas.microsoft.com/office/powerpoint/2010/main" val="13810842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Dismissal</a:t>
            </a:r>
            <a:endParaRPr lang="en-US" dirty="0"/>
          </a:p>
        </p:txBody>
      </p:sp>
      <p:sp>
        <p:nvSpPr>
          <p:cNvPr id="3" name="Content Placeholder 2"/>
          <p:cNvSpPr>
            <a:spLocks noGrp="1"/>
          </p:cNvSpPr>
          <p:nvPr>
            <p:ph idx="1"/>
          </p:nvPr>
        </p:nvSpPr>
        <p:spPr/>
        <p:txBody>
          <a:bodyPr>
            <a:normAutofit/>
          </a:bodyPr>
          <a:lstStyle/>
          <a:p>
            <a:r>
              <a:rPr lang="en-US" sz="2000" dirty="0"/>
              <a:t>Schools must dismiss allegations of conduct that do not meet the Final Rule’s definition of sexual harassment </a:t>
            </a:r>
            <a:r>
              <a:rPr lang="en-US" sz="2000" dirty="0" smtClean="0"/>
              <a:t>or did </a:t>
            </a:r>
            <a:r>
              <a:rPr lang="en-US" sz="2000" dirty="0"/>
              <a:t>not occur in a school’s education program or activity against a person in the </a:t>
            </a:r>
            <a:r>
              <a:rPr lang="en-US" sz="2000" dirty="0" smtClean="0"/>
              <a:t>U.S.</a:t>
            </a:r>
          </a:p>
          <a:p>
            <a:pPr lvl="1"/>
            <a:r>
              <a:rPr lang="en-US" sz="1800" dirty="0" smtClean="0"/>
              <a:t>Such </a:t>
            </a:r>
            <a:r>
              <a:rPr lang="en-US" sz="1800" dirty="0"/>
              <a:t>dismissal is only </a:t>
            </a:r>
            <a:r>
              <a:rPr lang="en-US" sz="1800" dirty="0" smtClean="0"/>
              <a:t>for Title </a:t>
            </a:r>
            <a:r>
              <a:rPr lang="en-US" sz="1800" dirty="0"/>
              <a:t>IX purposes and does not preclude the school from addressing the conduct in any manner the school </a:t>
            </a:r>
            <a:r>
              <a:rPr lang="en-US" sz="1800" dirty="0" smtClean="0"/>
              <a:t>deems appropriate</a:t>
            </a:r>
            <a:r>
              <a:rPr lang="en-US" sz="1800" dirty="0"/>
              <a:t>.</a:t>
            </a:r>
            <a:endParaRPr lang="en-US" sz="1800" dirty="0" smtClean="0"/>
          </a:p>
          <a:p>
            <a:r>
              <a:rPr lang="en-US" sz="2000" dirty="0" smtClean="0"/>
              <a:t>Schools </a:t>
            </a:r>
            <a:r>
              <a:rPr lang="en-US" sz="2000" dirty="0"/>
              <a:t>may, in their discretion, dismiss a formal complaint or allegations </a:t>
            </a:r>
            <a:r>
              <a:rPr lang="en-US" sz="2000" dirty="0" smtClean="0"/>
              <a:t>if: 1) </a:t>
            </a:r>
            <a:r>
              <a:rPr lang="en-US" sz="2000" dirty="0"/>
              <a:t>the complainant informs </a:t>
            </a:r>
            <a:r>
              <a:rPr lang="en-US" sz="2000" dirty="0" smtClean="0"/>
              <a:t>the Title </a:t>
            </a:r>
            <a:r>
              <a:rPr lang="en-US" sz="2000" dirty="0"/>
              <a:t>IX Coordinator in writing that the complainant desires to withdraw the formal complaint or </a:t>
            </a:r>
            <a:r>
              <a:rPr lang="en-US" sz="2000" dirty="0" smtClean="0"/>
              <a:t>allegations; 2) </a:t>
            </a:r>
            <a:r>
              <a:rPr lang="en-US" sz="2000" dirty="0"/>
              <a:t>the respondent is no longer enrolled or employed by the </a:t>
            </a:r>
            <a:r>
              <a:rPr lang="en-US" sz="2000" dirty="0" smtClean="0"/>
              <a:t>school; </a:t>
            </a:r>
            <a:r>
              <a:rPr lang="en-US" sz="2000" dirty="0"/>
              <a:t>or </a:t>
            </a:r>
            <a:r>
              <a:rPr lang="en-US" sz="2000" dirty="0" smtClean="0"/>
              <a:t>3) if </a:t>
            </a:r>
            <a:r>
              <a:rPr lang="en-US" sz="2000" dirty="0"/>
              <a:t>specific circumstances prevent </a:t>
            </a:r>
            <a:r>
              <a:rPr lang="en-US" sz="2000" dirty="0" smtClean="0"/>
              <a:t>the school </a:t>
            </a:r>
            <a:r>
              <a:rPr lang="en-US" sz="2000" dirty="0"/>
              <a:t>from gathering sufficient evidence to reach a </a:t>
            </a:r>
            <a:r>
              <a:rPr lang="en-US" sz="2000" dirty="0" smtClean="0"/>
              <a:t>determination.</a:t>
            </a:r>
          </a:p>
          <a:p>
            <a:r>
              <a:rPr lang="en-US" sz="2000" dirty="0" smtClean="0"/>
              <a:t>Schools </a:t>
            </a:r>
            <a:r>
              <a:rPr lang="en-US" sz="2000" dirty="0"/>
              <a:t>must give the parties written notice of a dismissal (mandatory or discretionary) and the reasons for </a:t>
            </a:r>
            <a:r>
              <a:rPr lang="en-US" sz="2000" dirty="0" smtClean="0"/>
              <a:t>the dismissal.</a:t>
            </a:r>
            <a:endParaRPr lang="en-US" sz="2000" dirty="0"/>
          </a:p>
        </p:txBody>
      </p:sp>
    </p:spTree>
    <p:extLst>
      <p:ext uri="{BB962C8B-B14F-4D97-AF65-F5344CB8AC3E}">
        <p14:creationId xmlns:p14="http://schemas.microsoft.com/office/powerpoint/2010/main" val="39558993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Hearings</a:t>
            </a:r>
            <a:endParaRPr lang="en-US" dirty="0"/>
          </a:p>
        </p:txBody>
      </p:sp>
      <p:sp>
        <p:nvSpPr>
          <p:cNvPr id="3" name="Content Placeholder 2"/>
          <p:cNvSpPr>
            <a:spLocks noGrp="1"/>
          </p:cNvSpPr>
          <p:nvPr>
            <p:ph idx="1"/>
          </p:nvPr>
        </p:nvSpPr>
        <p:spPr/>
        <p:txBody>
          <a:bodyPr>
            <a:normAutofit/>
          </a:bodyPr>
          <a:lstStyle/>
          <a:p>
            <a:pPr>
              <a:spcBef>
                <a:spcPts val="0"/>
              </a:spcBef>
            </a:pPr>
            <a:r>
              <a:rPr lang="en-US" sz="2000" dirty="0"/>
              <a:t>K-12 schools are not required to conduct live </a:t>
            </a:r>
            <a:r>
              <a:rPr lang="en-US" sz="2000" dirty="0" smtClean="0"/>
              <a:t>hearings.</a:t>
            </a:r>
            <a:endParaRPr lang="en-US" sz="2000" dirty="0"/>
          </a:p>
          <a:p>
            <a:pPr>
              <a:spcBef>
                <a:spcPts val="0"/>
              </a:spcBef>
            </a:pPr>
            <a:r>
              <a:rPr lang="en-US" sz="2000" dirty="0"/>
              <a:t>Determine whether a live hearing is necessary on a case-by-case </a:t>
            </a:r>
            <a:r>
              <a:rPr lang="en-US" sz="2000" dirty="0" smtClean="0"/>
              <a:t>basis.</a:t>
            </a:r>
            <a:endParaRPr lang="en-US" sz="2000" dirty="0"/>
          </a:p>
          <a:p>
            <a:pPr>
              <a:spcBef>
                <a:spcPts val="0"/>
              </a:spcBef>
            </a:pPr>
            <a:r>
              <a:rPr lang="en-US" sz="2000" dirty="0"/>
              <a:t>Perhaps a live hearing is acceptable for high school students or students over a certain </a:t>
            </a:r>
            <a:r>
              <a:rPr lang="en-US" sz="2000" dirty="0" smtClean="0"/>
              <a:t>age.</a:t>
            </a:r>
            <a:endParaRPr lang="en-US" sz="2000" dirty="0"/>
          </a:p>
          <a:p>
            <a:pPr>
              <a:spcBef>
                <a:spcPts val="0"/>
              </a:spcBef>
            </a:pPr>
            <a:r>
              <a:rPr lang="en-US" sz="2000" dirty="0"/>
              <a:t>Regardless of having a hearing, provide each party the opportunity after the completion of the investigative report to submit written, relevant questions that the party wants asked of another party or witness, provide each party with the answers, and provide for limited follow-up questions.</a:t>
            </a:r>
          </a:p>
          <a:p>
            <a:pPr>
              <a:spcBef>
                <a:spcPts val="0"/>
              </a:spcBef>
            </a:pPr>
            <a:endParaRPr lang="en-US" sz="2000" dirty="0"/>
          </a:p>
        </p:txBody>
      </p:sp>
    </p:spTree>
    <p:extLst>
      <p:ext uri="{BB962C8B-B14F-4D97-AF65-F5344CB8AC3E}">
        <p14:creationId xmlns:p14="http://schemas.microsoft.com/office/powerpoint/2010/main" val="31976897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Principles</a:t>
            </a:r>
            <a:endParaRPr lang="en-US" dirty="0"/>
          </a:p>
        </p:txBody>
      </p:sp>
      <p:sp>
        <p:nvSpPr>
          <p:cNvPr id="3" name="Content Placeholder 2"/>
          <p:cNvSpPr>
            <a:spLocks noGrp="1"/>
          </p:cNvSpPr>
          <p:nvPr>
            <p:ph idx="1"/>
          </p:nvPr>
        </p:nvSpPr>
        <p:spPr/>
        <p:txBody>
          <a:bodyPr>
            <a:normAutofit/>
          </a:bodyPr>
          <a:lstStyle/>
          <a:p>
            <a:r>
              <a:rPr lang="en-US" sz="2000" dirty="0" smtClean="0"/>
              <a:t>Respond </a:t>
            </a:r>
            <a:r>
              <a:rPr lang="en-US" sz="2000" dirty="0"/>
              <a:t>meaningfully to every known report of sexual harassment and </a:t>
            </a:r>
            <a:r>
              <a:rPr lang="en-US" sz="2000" dirty="0" smtClean="0"/>
              <a:t>investigate </a:t>
            </a:r>
            <a:r>
              <a:rPr lang="en-US" sz="2000" dirty="0"/>
              <a:t>every formal complaint</a:t>
            </a:r>
            <a:r>
              <a:rPr lang="en-US" sz="2000" dirty="0" smtClean="0"/>
              <a:t>.</a:t>
            </a:r>
          </a:p>
          <a:p>
            <a:r>
              <a:rPr lang="en-US" sz="2000" dirty="0" smtClean="0"/>
              <a:t>Promote and apply basic </a:t>
            </a:r>
            <a:r>
              <a:rPr lang="en-US" sz="2000" dirty="0"/>
              <a:t>due process protections for students, </a:t>
            </a:r>
            <a:r>
              <a:rPr lang="en-US" sz="2000" dirty="0" smtClean="0"/>
              <a:t>including:</a:t>
            </a:r>
          </a:p>
          <a:p>
            <a:pPr lvl="1"/>
            <a:r>
              <a:rPr lang="en-US" sz="2000" dirty="0" smtClean="0"/>
              <a:t>a </a:t>
            </a:r>
            <a:r>
              <a:rPr lang="en-US" sz="2000" dirty="0"/>
              <a:t>presumption of innocence throughout the </a:t>
            </a:r>
            <a:r>
              <a:rPr lang="en-US" sz="2000" dirty="0" smtClean="0"/>
              <a:t>process</a:t>
            </a:r>
          </a:p>
          <a:p>
            <a:pPr lvl="1"/>
            <a:r>
              <a:rPr lang="en-US" sz="2000" dirty="0" smtClean="0"/>
              <a:t>written </a:t>
            </a:r>
            <a:r>
              <a:rPr lang="en-US" sz="2000" dirty="0"/>
              <a:t>notice of allegations and </a:t>
            </a:r>
            <a:r>
              <a:rPr lang="en-US" sz="2000" dirty="0" smtClean="0"/>
              <a:t>any investigative interview, meeting or hearing</a:t>
            </a:r>
          </a:p>
          <a:p>
            <a:pPr lvl="1"/>
            <a:r>
              <a:rPr lang="en-US" sz="2000" dirty="0" smtClean="0"/>
              <a:t>opportunity </a:t>
            </a:r>
            <a:r>
              <a:rPr lang="en-US" sz="2000" dirty="0"/>
              <a:t>to review all evidence </a:t>
            </a:r>
            <a:r>
              <a:rPr lang="en-US" sz="2000" dirty="0" smtClean="0"/>
              <a:t>collected</a:t>
            </a:r>
          </a:p>
          <a:p>
            <a:pPr lvl="1"/>
            <a:r>
              <a:rPr lang="en-US" sz="2000" dirty="0" smtClean="0"/>
              <a:t>a right to respond</a:t>
            </a:r>
          </a:p>
          <a:p>
            <a:pPr lvl="1"/>
            <a:r>
              <a:rPr lang="en-US" sz="2000" dirty="0" smtClean="0"/>
              <a:t>the </a:t>
            </a:r>
            <a:r>
              <a:rPr lang="en-US" sz="2000" dirty="0"/>
              <a:t>right to cross- examination, subject to "rape shield" </a:t>
            </a:r>
            <a:r>
              <a:rPr lang="en-US" sz="2000" dirty="0" smtClean="0"/>
              <a:t>protections</a:t>
            </a:r>
            <a:endParaRPr lang="en-US" sz="2000" dirty="0"/>
          </a:p>
          <a:p>
            <a:endParaRPr lang="en-US" sz="2000" dirty="0"/>
          </a:p>
        </p:txBody>
      </p:sp>
    </p:spTree>
    <p:extLst>
      <p:ext uri="{BB962C8B-B14F-4D97-AF65-F5344CB8AC3E}">
        <p14:creationId xmlns:p14="http://schemas.microsoft.com/office/powerpoint/2010/main" val="38825484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14" y="1418601"/>
            <a:ext cx="8263783" cy="4722161"/>
          </a:xfrm>
          <a:prstGeom prst="rect">
            <a:avLst/>
          </a:prstGeom>
        </p:spPr>
      </p:pic>
    </p:spTree>
    <p:extLst>
      <p:ext uri="{BB962C8B-B14F-4D97-AF65-F5344CB8AC3E}">
        <p14:creationId xmlns:p14="http://schemas.microsoft.com/office/powerpoint/2010/main" val="30085753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FFF2D-317C-744C-9E8A-0F11A715AB3A}"/>
              </a:ext>
            </a:extLst>
          </p:cNvPr>
          <p:cNvSpPr/>
          <p:nvPr/>
        </p:nvSpPr>
        <p:spPr>
          <a:xfrm>
            <a:off x="1416209" y="5631759"/>
            <a:ext cx="6305703" cy="323165"/>
          </a:xfrm>
          <a:prstGeom prst="rect">
            <a:avLst/>
          </a:prstGeom>
        </p:spPr>
        <p:txBody>
          <a:bodyPr wrap="square">
            <a:spAutoFit/>
          </a:bodyPr>
          <a:lstStyle/>
          <a:p>
            <a:pPr algn="ctr">
              <a:spcAft>
                <a:spcPct val="0"/>
              </a:spcAft>
              <a:defRPr/>
            </a:pPr>
            <a:r>
              <a:rPr lang="en-US" sz="1500" b="1" dirty="0">
                <a:solidFill>
                  <a:srgbClr val="00563B"/>
                </a:solidFill>
                <a:latin typeface="Arial" panose="020B0604020202020204" pitchFamily="34" charset="0"/>
                <a:cs typeface="Arial" panose="020B0604020202020204" pitchFamily="34" charset="0"/>
              </a:rPr>
              <a:t> </a:t>
            </a:r>
            <a:endParaRPr lang="en-US" sz="1200" b="1" dirty="0">
              <a:solidFill>
                <a:srgbClr val="00563B"/>
              </a:solidFill>
              <a:latin typeface="Arial" panose="020B0604020202020204" pitchFamily="34" charset="0"/>
              <a:cs typeface="Arial" panose="020B0604020202020204" pitchFamily="34"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05029" y="1734181"/>
            <a:ext cx="5528061" cy="368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890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Coordinator </a:t>
            </a:r>
            <a:r>
              <a:rPr lang="en-US" i="1" dirty="0" smtClean="0"/>
              <a:t>cont’d</a:t>
            </a:r>
            <a:endParaRPr lang="en-US" i="1" dirty="0"/>
          </a:p>
        </p:txBody>
      </p:sp>
      <p:sp>
        <p:nvSpPr>
          <p:cNvPr id="3" name="Content Placeholder 2"/>
          <p:cNvSpPr>
            <a:spLocks noGrp="1"/>
          </p:cNvSpPr>
          <p:nvPr>
            <p:ph idx="1"/>
          </p:nvPr>
        </p:nvSpPr>
        <p:spPr/>
        <p:txBody>
          <a:bodyPr>
            <a:noAutofit/>
          </a:bodyPr>
          <a:lstStyle/>
          <a:p>
            <a:r>
              <a:rPr lang="en-US" sz="2000" dirty="0"/>
              <a:t>At least 1 person must be designated </a:t>
            </a:r>
            <a:r>
              <a:rPr lang="en-US" sz="2000" b="1" dirty="0"/>
              <a:t>and actually serving </a:t>
            </a:r>
            <a:r>
              <a:rPr lang="en-US" sz="2000" dirty="0"/>
              <a:t>as the Title IX coordinator at all times</a:t>
            </a:r>
          </a:p>
          <a:p>
            <a:r>
              <a:rPr lang="en-US" sz="2000" dirty="0"/>
              <a:t>Make sure the person has time to fulfill this role</a:t>
            </a:r>
          </a:p>
          <a:p>
            <a:r>
              <a:rPr lang="en-US" sz="2000" dirty="0"/>
              <a:t>If someone is not designated the Title IX Coordinator, and that person’s job title does not reflect that fact, then do so ASAP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021" y="4381807"/>
            <a:ext cx="1452683" cy="1295272"/>
          </a:xfrm>
          <a:prstGeom prst="rect">
            <a:avLst/>
          </a:prstGeom>
        </p:spPr>
      </p:pic>
    </p:spTree>
    <p:extLst>
      <p:ext uri="{BB962C8B-B14F-4D97-AF65-F5344CB8AC3E}">
        <p14:creationId xmlns:p14="http://schemas.microsoft.com/office/powerpoint/2010/main" val="4027632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sz="2000" dirty="0"/>
              <a:t>Title IX coordinator’s role should be independent and should report directly to the senior leadership </a:t>
            </a:r>
          </a:p>
          <a:p>
            <a:r>
              <a:rPr lang="en-US" sz="2000" dirty="0"/>
              <a:t>Designating a full-time Title IX coordinator will minimize risk of conflict of interest and ensure sufficient time is available to perform all the responsibilities </a:t>
            </a:r>
          </a:p>
          <a:p>
            <a:r>
              <a:rPr lang="en-US" sz="2000" dirty="0"/>
              <a:t>Although not required by Title IX, multiple coordinators may be good practice for larger school districts </a:t>
            </a:r>
          </a:p>
          <a:p>
            <a:pPr lvl="1"/>
            <a:r>
              <a:rPr lang="en-US" sz="2000" dirty="0"/>
              <a:t>If there are multiple Title IX coordinators, one should be designated as the </a:t>
            </a:r>
            <a:r>
              <a:rPr lang="en-US" sz="2000" dirty="0" smtClean="0"/>
              <a:t>“lead” </a:t>
            </a:r>
            <a:r>
              <a:rPr lang="en-US" sz="2000" dirty="0"/>
              <a:t>Title IX coordinator who will have ultimate oversight responsibility </a:t>
            </a:r>
          </a:p>
        </p:txBody>
      </p:sp>
    </p:spTree>
    <p:extLst>
      <p:ext uri="{BB962C8B-B14F-4D97-AF65-F5344CB8AC3E}">
        <p14:creationId xmlns:p14="http://schemas.microsoft.com/office/powerpoint/2010/main" val="35433529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and Authority</a:t>
            </a:r>
          </a:p>
        </p:txBody>
      </p:sp>
      <p:sp>
        <p:nvSpPr>
          <p:cNvPr id="3" name="Content Placeholder 2"/>
          <p:cNvSpPr>
            <a:spLocks noGrp="1"/>
          </p:cNvSpPr>
          <p:nvPr>
            <p:ph idx="1"/>
          </p:nvPr>
        </p:nvSpPr>
        <p:spPr/>
        <p:txBody>
          <a:bodyPr>
            <a:normAutofit/>
          </a:bodyPr>
          <a:lstStyle/>
          <a:p>
            <a:r>
              <a:rPr lang="en-US" sz="2000" dirty="0"/>
              <a:t>Coordinate the school’s compliance with Title IX </a:t>
            </a:r>
          </a:p>
          <a:p>
            <a:pPr lvl="1"/>
            <a:r>
              <a:rPr lang="en-US" sz="2000" dirty="0"/>
              <a:t>This includes grievance procedures for resolving Title IX complaints </a:t>
            </a:r>
          </a:p>
          <a:p>
            <a:r>
              <a:rPr lang="en-US" sz="2000" dirty="0"/>
              <a:t>Coordinate and oversee the school’s responses to all complaints and reports involving possible sex discrimination </a:t>
            </a:r>
          </a:p>
          <a:p>
            <a:r>
              <a:rPr lang="en-US" sz="2000" dirty="0"/>
              <a:t>Obtain knowledge of school policies and procedures on sex discrimination </a:t>
            </a:r>
          </a:p>
          <a:p>
            <a:pPr lvl="1"/>
            <a:r>
              <a:rPr lang="en-US" sz="2000" dirty="0"/>
              <a:t>Should be involved in the drafting and revision of such policies and procedures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050" y="4774868"/>
            <a:ext cx="2092295" cy="1441591"/>
          </a:xfrm>
          <a:prstGeom prst="rect">
            <a:avLst/>
          </a:prstGeom>
        </p:spPr>
      </p:pic>
    </p:spTree>
    <p:extLst>
      <p:ext uri="{BB962C8B-B14F-4D97-AF65-F5344CB8AC3E}">
        <p14:creationId xmlns:p14="http://schemas.microsoft.com/office/powerpoint/2010/main" val="42178766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a:t>
            </a:r>
            <a:r>
              <a:rPr lang="en-US" i="1" dirty="0"/>
              <a:t>cont’d</a:t>
            </a:r>
            <a:r>
              <a:rPr lang="en-US" dirty="0"/>
              <a:t> </a:t>
            </a:r>
          </a:p>
        </p:txBody>
      </p:sp>
      <p:sp>
        <p:nvSpPr>
          <p:cNvPr id="3" name="Content Placeholder 2"/>
          <p:cNvSpPr>
            <a:spLocks noGrp="1"/>
          </p:cNvSpPr>
          <p:nvPr>
            <p:ph idx="1"/>
          </p:nvPr>
        </p:nvSpPr>
        <p:spPr/>
        <p:txBody>
          <a:bodyPr>
            <a:normAutofit/>
          </a:bodyPr>
          <a:lstStyle/>
          <a:p>
            <a:r>
              <a:rPr lang="en-US" sz="1800" dirty="0"/>
              <a:t>Provide or facilitate ongoing training, consultation, and technical assistance on Title for all students, faculty, and staff</a:t>
            </a:r>
          </a:p>
          <a:p>
            <a:r>
              <a:rPr lang="en-US" sz="1800" dirty="0"/>
              <a:t>Explain complaint procedures to complainants and respondents</a:t>
            </a:r>
          </a:p>
          <a:p>
            <a:r>
              <a:rPr lang="en-US" sz="1800" dirty="0"/>
              <a:t>Oversee investigations of reports and complaints of sexual misconduct </a:t>
            </a:r>
          </a:p>
          <a:p>
            <a:pPr lvl="1"/>
            <a:r>
              <a:rPr lang="en-US" sz="1800" dirty="0"/>
              <a:t>Recommends on whether report/complaint  constitutes sexual misconduct</a:t>
            </a:r>
          </a:p>
          <a:p>
            <a:pPr lvl="1"/>
            <a:r>
              <a:rPr lang="en-US" sz="1800" dirty="0"/>
              <a:t>Appoint an investigative team </a:t>
            </a:r>
          </a:p>
          <a:p>
            <a:pPr lvl="1"/>
            <a:r>
              <a:rPr lang="en-US" sz="1800" dirty="0"/>
              <a:t>Ensure complaints are handled properly</a:t>
            </a:r>
          </a:p>
          <a:p>
            <a:pPr lvl="1"/>
            <a:r>
              <a:rPr lang="en-US" sz="1800" dirty="0"/>
              <a:t>Inform all parties of grievance process</a:t>
            </a:r>
          </a:p>
          <a:p>
            <a:pPr lvl="1"/>
            <a:r>
              <a:rPr lang="en-US" sz="1800" dirty="0"/>
              <a:t>Maintain information and documentation related to investigation in a secure manner</a:t>
            </a:r>
          </a:p>
          <a:p>
            <a:pPr lvl="1"/>
            <a:r>
              <a:rPr lang="en-US" sz="1800" dirty="0"/>
              <a:t>Monitor compliance with timeframes</a:t>
            </a:r>
          </a:p>
        </p:txBody>
      </p:sp>
    </p:spTree>
    <p:extLst>
      <p:ext uri="{BB962C8B-B14F-4D97-AF65-F5344CB8AC3E}">
        <p14:creationId xmlns:p14="http://schemas.microsoft.com/office/powerpoint/2010/main" val="23881978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a:t>
            </a:r>
            <a:r>
              <a:rPr lang="en-US" i="1" dirty="0"/>
              <a:t>cont’d</a:t>
            </a:r>
            <a:endParaRPr lang="en-US" dirty="0"/>
          </a:p>
        </p:txBody>
      </p:sp>
      <p:sp>
        <p:nvSpPr>
          <p:cNvPr id="3" name="Content Placeholder 2"/>
          <p:cNvSpPr>
            <a:spLocks noGrp="1"/>
          </p:cNvSpPr>
          <p:nvPr>
            <p:ph idx="1"/>
          </p:nvPr>
        </p:nvSpPr>
        <p:spPr/>
        <p:txBody>
          <a:bodyPr>
            <a:normAutofit/>
          </a:bodyPr>
          <a:lstStyle/>
          <a:p>
            <a:r>
              <a:rPr lang="en-US" sz="2000" dirty="0" smtClean="0"/>
              <a:t>Recognize the Coordinator is </a:t>
            </a:r>
            <a:r>
              <a:rPr lang="en-US" sz="2000" i="1" dirty="0" smtClean="0"/>
              <a:t>not</a:t>
            </a:r>
            <a:r>
              <a:rPr lang="en-US" sz="2000" dirty="0" smtClean="0"/>
              <a:t> the </a:t>
            </a:r>
            <a:r>
              <a:rPr lang="en-US" sz="2000" dirty="0" err="1" smtClean="0"/>
              <a:t>Decisionmaker</a:t>
            </a:r>
            <a:endParaRPr lang="en-US" sz="2000" dirty="0" smtClean="0"/>
          </a:p>
          <a:p>
            <a:r>
              <a:rPr lang="en-US" sz="2000" dirty="0" smtClean="0"/>
              <a:t>Monitor </a:t>
            </a:r>
            <a:r>
              <a:rPr lang="en-US" sz="2000" dirty="0"/>
              <a:t>and advise in ways such as: </a:t>
            </a:r>
          </a:p>
          <a:p>
            <a:pPr lvl="1"/>
            <a:r>
              <a:rPr lang="en-US" sz="2000" dirty="0"/>
              <a:t>Regularly reviewing all reports and complaints  </a:t>
            </a:r>
          </a:p>
          <a:p>
            <a:pPr lvl="1"/>
            <a:r>
              <a:rPr lang="en-US" sz="2000" dirty="0"/>
              <a:t>Conducting an annual climate survey </a:t>
            </a:r>
          </a:p>
          <a:p>
            <a:pPr lvl="1"/>
            <a:r>
              <a:rPr lang="en-US" sz="2000" dirty="0"/>
              <a:t>Organize and maintain files </a:t>
            </a:r>
          </a:p>
          <a:p>
            <a:pPr lvl="1"/>
            <a:r>
              <a:rPr lang="en-US" sz="2000" dirty="0"/>
              <a:t>Regularly assess the school’s compliance with Title IX </a:t>
            </a:r>
          </a:p>
          <a:p>
            <a:pPr lvl="1"/>
            <a:r>
              <a:rPr lang="en-US" sz="2000" dirty="0"/>
              <a:t>Regularly consult with the senior leadership to promote awareness and discussion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375" y="2558152"/>
            <a:ext cx="1569913" cy="1569913"/>
          </a:xfrm>
          <a:prstGeom prst="rect">
            <a:avLst/>
          </a:prstGeom>
        </p:spPr>
      </p:pic>
    </p:spTree>
    <p:extLst>
      <p:ext uri="{BB962C8B-B14F-4D97-AF65-F5344CB8AC3E}">
        <p14:creationId xmlns:p14="http://schemas.microsoft.com/office/powerpoint/2010/main" val="9345711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a:t>
            </a:r>
            <a:r>
              <a:rPr lang="en-US" i="1" dirty="0"/>
              <a:t>cont’d</a:t>
            </a:r>
            <a:endParaRPr lang="en-US" dirty="0"/>
          </a:p>
        </p:txBody>
      </p:sp>
      <p:sp>
        <p:nvSpPr>
          <p:cNvPr id="3" name="Content Placeholder 2"/>
          <p:cNvSpPr>
            <a:spLocks noGrp="1"/>
          </p:cNvSpPr>
          <p:nvPr>
            <p:ph idx="1"/>
          </p:nvPr>
        </p:nvSpPr>
        <p:spPr/>
        <p:txBody>
          <a:bodyPr>
            <a:normAutofit/>
          </a:bodyPr>
          <a:lstStyle/>
          <a:p>
            <a:r>
              <a:rPr lang="en-US" sz="2000" dirty="0" smtClean="0"/>
              <a:t>Other </a:t>
            </a:r>
            <a:r>
              <a:rPr lang="en-US" sz="2000" dirty="0"/>
              <a:t>Coordinator </a:t>
            </a:r>
            <a:r>
              <a:rPr lang="en-US" sz="2000" dirty="0" smtClean="0"/>
              <a:t>responsibilities</a:t>
            </a:r>
            <a:r>
              <a:rPr lang="en-US" sz="2000" dirty="0"/>
              <a:t>:</a:t>
            </a:r>
          </a:p>
          <a:p>
            <a:pPr lvl="1"/>
            <a:r>
              <a:rPr lang="en-US" sz="2000" dirty="0" smtClean="0"/>
              <a:t>Identify </a:t>
            </a:r>
            <a:r>
              <a:rPr lang="en-US" sz="2000" dirty="0"/>
              <a:t>and address any patterns and/or systemic problems</a:t>
            </a:r>
          </a:p>
          <a:p>
            <a:pPr lvl="1"/>
            <a:r>
              <a:rPr lang="en-US" sz="2000" dirty="0" smtClean="0"/>
              <a:t>Provide </a:t>
            </a:r>
            <a:r>
              <a:rPr lang="en-US" sz="2000" dirty="0"/>
              <a:t>training on </a:t>
            </a:r>
            <a:r>
              <a:rPr lang="en-US" sz="2000" dirty="0" smtClean="0"/>
              <a:t>policies </a:t>
            </a:r>
            <a:r>
              <a:rPr lang="en-US" sz="2000" dirty="0"/>
              <a:t>and procedures on sex discrimination </a:t>
            </a:r>
            <a:r>
              <a:rPr lang="en-US" sz="2000" dirty="0" smtClean="0"/>
              <a:t>&amp; harassment</a:t>
            </a:r>
            <a:endParaRPr lang="en-US" sz="2000" dirty="0"/>
          </a:p>
          <a:p>
            <a:pPr lvl="1"/>
            <a:r>
              <a:rPr lang="en-US" sz="2000" dirty="0"/>
              <a:t>Conduct constituent surveys for </a:t>
            </a:r>
            <a:r>
              <a:rPr lang="en-US" sz="2000" dirty="0" smtClean="0"/>
              <a:t>analysis and consideration</a:t>
            </a:r>
            <a:endParaRPr lang="en-US" sz="2000" dirty="0"/>
          </a:p>
          <a:p>
            <a:pPr lvl="1"/>
            <a:r>
              <a:rPr lang="en-US" sz="2000" dirty="0"/>
              <a:t>Monitor students’ participation in athletics &amp; extra-curricular activities </a:t>
            </a:r>
            <a:r>
              <a:rPr lang="en-US" sz="2000" dirty="0" smtClean="0"/>
              <a:t>for disproportionate impact</a:t>
            </a:r>
            <a:endParaRPr lang="en-US" sz="2000" dirty="0"/>
          </a:p>
          <a:p>
            <a:pPr lvl="1"/>
            <a:r>
              <a:rPr lang="en-US" sz="2000" dirty="0" smtClean="0"/>
              <a:t>Monitor students’ participation in academic programs </a:t>
            </a:r>
            <a:r>
              <a:rPr lang="en-US" sz="2000" dirty="0"/>
              <a:t>for disproportionate impact</a:t>
            </a:r>
          </a:p>
          <a:p>
            <a:endParaRPr lang="en-US" sz="2000" dirty="0" smtClean="0"/>
          </a:p>
        </p:txBody>
      </p:sp>
    </p:spTree>
    <p:extLst>
      <p:ext uri="{BB962C8B-B14F-4D97-AF65-F5344CB8AC3E}">
        <p14:creationId xmlns:p14="http://schemas.microsoft.com/office/powerpoint/2010/main" val="16970166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Visibility of Title IX Coordinator </a:t>
            </a:r>
          </a:p>
        </p:txBody>
      </p:sp>
      <p:sp>
        <p:nvSpPr>
          <p:cNvPr id="3" name="Content Placeholder 2"/>
          <p:cNvSpPr>
            <a:spLocks noGrp="1"/>
          </p:cNvSpPr>
          <p:nvPr>
            <p:ph idx="1"/>
          </p:nvPr>
        </p:nvSpPr>
        <p:spPr/>
        <p:txBody>
          <a:bodyPr>
            <a:normAutofit/>
          </a:bodyPr>
          <a:lstStyle/>
          <a:p>
            <a:r>
              <a:rPr lang="en-US" sz="2000" dirty="0"/>
              <a:t>Must be visible in the school community </a:t>
            </a:r>
          </a:p>
          <a:p>
            <a:pPr lvl="1"/>
            <a:r>
              <a:rPr lang="en-US" sz="2000" dirty="0"/>
              <a:t>Notice of nondiscrimination posted</a:t>
            </a:r>
          </a:p>
          <a:p>
            <a:pPr lvl="2"/>
            <a:r>
              <a:rPr lang="en-US" sz="2000" dirty="0"/>
              <a:t>Note that questions should be directed to the Title IX coordinator </a:t>
            </a:r>
          </a:p>
          <a:p>
            <a:pPr lvl="2"/>
            <a:r>
              <a:rPr lang="en-US" sz="2000" dirty="0"/>
              <a:t>Via bulletins, announcements, application forms etc. </a:t>
            </a:r>
          </a:p>
          <a:p>
            <a:pPr lvl="1"/>
            <a:r>
              <a:rPr lang="en-US" sz="2000" dirty="0"/>
              <a:t>Students and employees must be notified of the name, office address, telephone number, and email address of the current Title IX coordinator </a:t>
            </a:r>
          </a:p>
          <a:p>
            <a:pPr lvl="2"/>
            <a:r>
              <a:rPr lang="en-US" sz="2000" dirty="0"/>
              <a:t>Contact information must be widely distributed and easily found on the website or in various publications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979" y="2120069"/>
            <a:ext cx="2645434" cy="876300"/>
          </a:xfrm>
          <a:prstGeom prst="rect">
            <a:avLst/>
          </a:prstGeom>
        </p:spPr>
      </p:pic>
    </p:spTree>
    <p:extLst>
      <p:ext uri="{BB962C8B-B14F-4D97-AF65-F5344CB8AC3E}">
        <p14:creationId xmlns:p14="http://schemas.microsoft.com/office/powerpoint/2010/main" val="3481682544"/>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1699</Words>
  <Application>Microsoft Office PowerPoint</Application>
  <PresentationFormat>On-screen Show (4:3)</PresentationFormat>
  <Paragraphs>144</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Caslon Pro</vt:lpstr>
      <vt:lpstr>Arial</vt:lpstr>
      <vt:lpstr>Book Antiqua</vt:lpstr>
      <vt:lpstr>Calibri</vt:lpstr>
      <vt:lpstr>Courier New</vt:lpstr>
      <vt:lpstr>Tahoma</vt:lpstr>
      <vt:lpstr>Times New Roman</vt:lpstr>
      <vt:lpstr>Wingdings</vt:lpstr>
      <vt:lpstr>Custom Design</vt:lpstr>
      <vt:lpstr>PowerPoint Presentation</vt:lpstr>
      <vt:lpstr>Title IX Coordinator</vt:lpstr>
      <vt:lpstr>Title IX Coordinator cont’d</vt:lpstr>
      <vt:lpstr>Considerations</vt:lpstr>
      <vt:lpstr>Responsibilities and Authority</vt:lpstr>
      <vt:lpstr>Responsibilities cont’d </vt:lpstr>
      <vt:lpstr>Responsibilities cont’d</vt:lpstr>
      <vt:lpstr>Responsibilities cont’d</vt:lpstr>
      <vt:lpstr>Visibility of Title IX Coordinator </vt:lpstr>
      <vt:lpstr>Interim Measures</vt:lpstr>
      <vt:lpstr>Interim Measures cont’d</vt:lpstr>
      <vt:lpstr>Interim Measures cont’d</vt:lpstr>
      <vt:lpstr>Investigation</vt:lpstr>
      <vt:lpstr>What constitutes an “equitable” investigation? </vt:lpstr>
      <vt:lpstr>What constitutes an “equitable” investigation?  cont’d</vt:lpstr>
      <vt:lpstr>What constitutes an “equitable” investigation?  cont’d</vt:lpstr>
      <vt:lpstr>What constitutes an “equitable” investigation? cont’d</vt:lpstr>
      <vt:lpstr>Informal Investigations</vt:lpstr>
      <vt:lpstr>Investigation Dos and Don’ts</vt:lpstr>
      <vt:lpstr>Investigator Dos</vt:lpstr>
      <vt:lpstr>Investigator Don’ts</vt:lpstr>
      <vt:lpstr>Dismissal</vt:lpstr>
      <vt:lpstr>Hearings</vt:lpstr>
      <vt:lpstr>General Principles</vt:lpstr>
      <vt:lpstr>PowerPoint Presentation</vt:lpstr>
      <vt:lpstr>PowerPoint Presentation</vt:lpstr>
    </vt:vector>
  </TitlesOfParts>
  <Company>Walter Haverfield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 Woloszynek</dc:creator>
  <cp:lastModifiedBy>Kari L. Walton</cp:lastModifiedBy>
  <cp:revision>153</cp:revision>
  <dcterms:created xsi:type="dcterms:W3CDTF">2020-08-06T13:46:12Z</dcterms:created>
  <dcterms:modified xsi:type="dcterms:W3CDTF">2021-01-21T21:28:44Z</dcterms:modified>
</cp:coreProperties>
</file>