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8"/>
  </p:notesMasterIdLst>
  <p:sldIdLst>
    <p:sldId id="256" r:id="rId3"/>
    <p:sldId id="267" r:id="rId4"/>
    <p:sldId id="257" r:id="rId5"/>
    <p:sldId id="270" r:id="rId6"/>
    <p:sldId id="264" r:id="rId7"/>
    <p:sldId id="268" r:id="rId8"/>
    <p:sldId id="258" r:id="rId9"/>
    <p:sldId id="271" r:id="rId10"/>
    <p:sldId id="272" r:id="rId11"/>
    <p:sldId id="273" r:id="rId12"/>
    <p:sldId id="260" r:id="rId13"/>
    <p:sldId id="265" r:id="rId14"/>
    <p:sldId id="263" r:id="rId15"/>
    <p:sldId id="27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to course,</a:t>
            </a:r>
            <a:r>
              <a:rPr lang="en-US" baseline="0" dirty="0" smtClean="0"/>
              <a:t> lecture,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1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 schedule design for optional periods of time/objectives.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2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r>
              <a:rPr lang="en-US" baseline="0" dirty="0" smtClean="0"/>
              <a:t> for instruction and expected results and/or skills developed from learning.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</a:t>
            </a:r>
            <a:r>
              <a:rPr lang="en-US" baseline="0" dirty="0" smtClean="0"/>
              <a:t>vocabulary 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graph/chart.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6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</a:t>
            </a:r>
            <a:r>
              <a:rPr lang="en-US" baseline="0" dirty="0" smtClean="0"/>
              <a:t> opportunity for q</a:t>
            </a:r>
            <a:r>
              <a:rPr lang="en-US" dirty="0" smtClean="0"/>
              <a:t>uestions and discussions.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graph/chart.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4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11/2/2015 8:29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11/2/2015 8:29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11/2/2015 8:29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11/2/2015 8:29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11/2/2015 8:29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11/2/2015 8:29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11/2/2015 8:29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11/2/2015 8:29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11/2/2015 8:29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11/2/2015 8:29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11/2/2015 8:29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11/2/2015 8:29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114800"/>
            <a:ext cx="6477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to Teach English Language Learners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Tips and Strategies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Christin Smith</a:t>
            </a:r>
            <a:br>
              <a:rPr lang="en-US" dirty="0" smtClean="0"/>
            </a:br>
            <a:r>
              <a:rPr lang="en-US" dirty="0" smtClean="0"/>
              <a:t>ESOL Teacher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English Language Learners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289165" cy="425656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1589566"/>
            <a:ext cx="4616301" cy="488743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For essay items: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Read the instructions in the writing prompt carefully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Think about the topic before writing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Organize ideas using notes, outlines, or graphic organizers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Write about the topic, making sure to have clear main ideas and appropriate supporting 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Check for clarity of ideas and organization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Check for grammar, spelling, and punctuation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Modifications for 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Read the test aloud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Shorten the 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Extend the time they have to complete the 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pictures to illustrate meaning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Allow the use of a bilingual dictionary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Allow students to respond orally, draw pictures, or diagrams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additional forms of assessment such as portfolios, projects, presentations, and performance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Walk, Pair, Share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Repetition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Rehearsal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5-2-1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Partner talk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Sentence frames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Hands up, Pair up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Inside, Outside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Practicing Academic Language???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95800" y="1589567"/>
            <a:ext cx="4235301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most classrooms, it is the teacher, it should be the students!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Students need to use the language ~20 times in order to learn the material.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It increases student engagement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33956"/>
            <a:ext cx="4070229" cy="3083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graphic shows the difference in student engagement when the teacher is using the academic language and when the student is using the academic language.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1560576" y="9525"/>
            <a:ext cx="7583424" cy="4568952"/>
          </a:xfrm>
        </p:spPr>
      </p:sp>
      <p:sp>
        <p:nvSpPr>
          <p:cNvPr id="6" name="Freeform 5"/>
          <p:cNvSpPr/>
          <p:nvPr/>
        </p:nvSpPr>
        <p:spPr>
          <a:xfrm>
            <a:off x="2647950" y="1066800"/>
            <a:ext cx="5581650" cy="2534489"/>
          </a:xfrm>
          <a:custGeom>
            <a:avLst/>
            <a:gdLst>
              <a:gd name="connsiteX0" fmla="*/ 0 w 4366005"/>
              <a:gd name="connsiteY0" fmla="*/ 245826 h 2608865"/>
              <a:gd name="connsiteX1" fmla="*/ 800100 w 4366005"/>
              <a:gd name="connsiteY1" fmla="*/ 398226 h 2608865"/>
              <a:gd name="connsiteX2" fmla="*/ 1962150 w 4366005"/>
              <a:gd name="connsiteY2" fmla="*/ 2608026 h 2608865"/>
              <a:gd name="connsiteX3" fmla="*/ 3076575 w 4366005"/>
              <a:gd name="connsiteY3" fmla="*/ 122001 h 2608865"/>
              <a:gd name="connsiteX4" fmla="*/ 4219575 w 4366005"/>
              <a:gd name="connsiteY4" fmla="*/ 388701 h 2608865"/>
              <a:gd name="connsiteX5" fmla="*/ 4314825 w 4366005"/>
              <a:gd name="connsiteY5" fmla="*/ 436326 h 260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6005" h="2608865">
                <a:moveTo>
                  <a:pt x="0" y="245826"/>
                </a:moveTo>
                <a:cubicBezTo>
                  <a:pt x="236537" y="125176"/>
                  <a:pt x="473075" y="4526"/>
                  <a:pt x="800100" y="398226"/>
                </a:cubicBezTo>
                <a:cubicBezTo>
                  <a:pt x="1127125" y="791926"/>
                  <a:pt x="1582738" y="2654064"/>
                  <a:pt x="1962150" y="2608026"/>
                </a:cubicBezTo>
                <a:cubicBezTo>
                  <a:pt x="2341563" y="2561989"/>
                  <a:pt x="2700338" y="491888"/>
                  <a:pt x="3076575" y="122001"/>
                </a:cubicBezTo>
                <a:cubicBezTo>
                  <a:pt x="3452812" y="-247886"/>
                  <a:pt x="4013200" y="336314"/>
                  <a:pt x="4219575" y="388701"/>
                </a:cubicBezTo>
                <a:cubicBezTo>
                  <a:pt x="4425950" y="441089"/>
                  <a:pt x="4370387" y="438707"/>
                  <a:pt x="4314825" y="4363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24175" y="1142462"/>
            <a:ext cx="5467350" cy="419638"/>
          </a:xfrm>
          <a:custGeom>
            <a:avLst/>
            <a:gdLst>
              <a:gd name="connsiteX0" fmla="*/ 0 w 5467350"/>
              <a:gd name="connsiteY0" fmla="*/ 314863 h 419638"/>
              <a:gd name="connsiteX1" fmla="*/ 714375 w 5467350"/>
              <a:gd name="connsiteY1" fmla="*/ 538 h 419638"/>
              <a:gd name="connsiteX2" fmla="*/ 1438275 w 5467350"/>
              <a:gd name="connsiteY2" fmla="*/ 381538 h 419638"/>
              <a:gd name="connsiteX3" fmla="*/ 2105025 w 5467350"/>
              <a:gd name="connsiteY3" fmla="*/ 95788 h 419638"/>
              <a:gd name="connsiteX4" fmla="*/ 2847975 w 5467350"/>
              <a:gd name="connsiteY4" fmla="*/ 372013 h 419638"/>
              <a:gd name="connsiteX5" fmla="*/ 3343275 w 5467350"/>
              <a:gd name="connsiteY5" fmla="*/ 76738 h 419638"/>
              <a:gd name="connsiteX6" fmla="*/ 4038600 w 5467350"/>
              <a:gd name="connsiteY6" fmla="*/ 343438 h 419638"/>
              <a:gd name="connsiteX7" fmla="*/ 4733925 w 5467350"/>
              <a:gd name="connsiteY7" fmla="*/ 538 h 419638"/>
              <a:gd name="connsiteX8" fmla="*/ 5467350 w 5467350"/>
              <a:gd name="connsiteY8" fmla="*/ 419638 h 4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7350" h="419638">
                <a:moveTo>
                  <a:pt x="0" y="314863"/>
                </a:moveTo>
                <a:cubicBezTo>
                  <a:pt x="237331" y="152144"/>
                  <a:pt x="474663" y="-10575"/>
                  <a:pt x="714375" y="538"/>
                </a:cubicBezTo>
                <a:cubicBezTo>
                  <a:pt x="954088" y="11650"/>
                  <a:pt x="1206500" y="365663"/>
                  <a:pt x="1438275" y="381538"/>
                </a:cubicBezTo>
                <a:cubicBezTo>
                  <a:pt x="1670050" y="397413"/>
                  <a:pt x="1870075" y="97375"/>
                  <a:pt x="2105025" y="95788"/>
                </a:cubicBezTo>
                <a:cubicBezTo>
                  <a:pt x="2339975" y="94200"/>
                  <a:pt x="2641600" y="375188"/>
                  <a:pt x="2847975" y="372013"/>
                </a:cubicBezTo>
                <a:cubicBezTo>
                  <a:pt x="3054350" y="368838"/>
                  <a:pt x="3144838" y="81500"/>
                  <a:pt x="3343275" y="76738"/>
                </a:cubicBezTo>
                <a:cubicBezTo>
                  <a:pt x="3541712" y="71976"/>
                  <a:pt x="3806825" y="356138"/>
                  <a:pt x="4038600" y="343438"/>
                </a:cubicBezTo>
                <a:cubicBezTo>
                  <a:pt x="4270375" y="330738"/>
                  <a:pt x="4495800" y="-12162"/>
                  <a:pt x="4733925" y="538"/>
                </a:cubicBezTo>
                <a:cubicBezTo>
                  <a:pt x="4972050" y="13238"/>
                  <a:pt x="5219700" y="216438"/>
                  <a:pt x="5467350" y="4196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52800" y="2895600"/>
            <a:ext cx="11430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38800" y="609600"/>
            <a:ext cx="8382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9800" y="3276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Classroom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219132"/>
            <a:ext cx="266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students are practicing academic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I Start?!?!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Start </a:t>
            </a:r>
            <a:r>
              <a:rPr lang="en-US" i="1" dirty="0" smtClean="0"/>
              <a:t>every</a:t>
            </a:r>
            <a:r>
              <a:rPr lang="en-US" dirty="0" smtClean="0"/>
              <a:t> lesson with a </a:t>
            </a:r>
            <a:r>
              <a:rPr lang="en-US" i="1" u="sng" dirty="0" smtClean="0"/>
              <a:t>context embedded experience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Picture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Diagram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Short video clip (30 seconds)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Anchor chart with visuals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Multisensory experience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Simulation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Role play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Graphic organizer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Make sure there is </a:t>
            </a:r>
            <a:r>
              <a:rPr lang="en-US" i="1" u="sng" dirty="0" smtClean="0"/>
              <a:t>academic language practice </a:t>
            </a:r>
            <a:r>
              <a:rPr lang="en-US" dirty="0" smtClean="0"/>
              <a:t>within the classroom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Think-Pair-Share before </a:t>
            </a:r>
            <a:r>
              <a:rPr lang="en-US" dirty="0" smtClean="0"/>
              <a:t>writing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3657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Make them feel safe and secure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Give a warm welcome each day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Assign a </a:t>
            </a:r>
            <a:r>
              <a:rPr lang="en-US" dirty="0" smtClean="0"/>
              <a:t>buddy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Simplify your language without sacrificing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Ways to Improve Instruction for ELLs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04800" y="1695450"/>
            <a:ext cx="4648200" cy="4781550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Speak slowly and clearly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Do not raise your voice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Use gestures, real objects or visuals</a:t>
            </a:r>
          </a:p>
          <a:p>
            <a:pPr marL="0" indent="0">
              <a:buNone/>
            </a:pPr>
            <a:r>
              <a:rPr lang="en-US" dirty="0" smtClean="0"/>
              <a:t>2. Repeat and check for understanding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Break information into “chunks”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Explain key terms in simpler language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Avoid using slang, idioms, abbreviations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Wait time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34" y="2133600"/>
            <a:ext cx="3520266" cy="2362200"/>
          </a:xfrm>
          <a:ln w="12700" cmpd="dbl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Ways to Improve Instruction for 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3. Write legibly</a:t>
            </a:r>
          </a:p>
          <a:p>
            <a:pPr marL="0" indent="0">
              <a:buNone/>
            </a:pPr>
            <a:r>
              <a:rPr lang="en-US" dirty="0" smtClean="0"/>
              <a:t>4. Clearly explain rules and procedures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Use proximity and movement to connect to your students</a:t>
            </a:r>
          </a:p>
          <a:p>
            <a:pPr marL="0" indent="0">
              <a:buNone/>
            </a:pPr>
            <a:r>
              <a:rPr lang="en-US" dirty="0" smtClean="0"/>
              <a:t>5. Help </a:t>
            </a:r>
            <a:r>
              <a:rPr lang="en-US" dirty="0" smtClean="0"/>
              <a:t>students </a:t>
            </a:r>
            <a:r>
              <a:rPr lang="en-US" dirty="0" smtClean="0"/>
              <a:t>understand classroom routines</a:t>
            </a:r>
          </a:p>
          <a:p>
            <a:pPr marL="0" indent="0">
              <a:buNone/>
            </a:pPr>
            <a:r>
              <a:rPr lang="en-US" dirty="0" smtClean="0"/>
              <a:t>6. Tell students each lesson’s </a:t>
            </a:r>
            <a:r>
              <a:rPr lang="en-US" dirty="0" smtClean="0"/>
              <a:t>objectives </a:t>
            </a:r>
            <a:r>
              <a:rPr lang="en-US" dirty="0" smtClean="0"/>
              <a:t>and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Keep instructions simple and logical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Write on the board or draw a diagram if needed</a:t>
            </a:r>
          </a:p>
          <a:p>
            <a:pPr marL="0" indent="0">
              <a:buNone/>
            </a:pPr>
            <a:r>
              <a:rPr lang="en-US" dirty="0" smtClean="0"/>
              <a:t>7. Connect new information to students’ prior knowledge or experiences</a:t>
            </a:r>
          </a:p>
        </p:txBody>
      </p:sp>
    </p:spTree>
    <p:extLst>
      <p:ext uri="{BB962C8B-B14F-4D97-AF65-F5344CB8AC3E}">
        <p14:creationId xmlns:p14="http://schemas.microsoft.com/office/powerpoint/2010/main" val="26173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Ways to Improve Instruction for 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962400" y="1589567"/>
            <a:ext cx="476870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8. Present information in a variety of ways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Also use different grouping options</a:t>
            </a:r>
          </a:p>
          <a:p>
            <a:pPr marL="0" indent="0">
              <a:buNone/>
            </a:pPr>
            <a:r>
              <a:rPr lang="en-US" dirty="0" smtClean="0"/>
              <a:t>9. Don’t try to correct all errors that they make while writing and speaking</a:t>
            </a:r>
          </a:p>
          <a:p>
            <a:pPr marL="0" indent="0">
              <a:buNone/>
            </a:pPr>
            <a:r>
              <a:rPr lang="en-US" dirty="0" smtClean="0"/>
              <a:t>10. Prepare definitions in simplified language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3250555" cy="3248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77701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Strategies for Teaching ELL Students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77701" y="1927150"/>
            <a:ext cx="3886200" cy="38968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Differentiated Instruction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Scaffolding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Graphic Organizers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5376" y="1927150"/>
            <a:ext cx="3886200" cy="42344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Interactive Strategies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Vocabulary Learning Strategies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Critical Thinking Skills and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English Language Learners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Multiple-choice items: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Read the question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Cover up the answer choices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Think of the correct answer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Uncover and read the answer choices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Find the one that best matches the answer they thought of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4028415" cy="2965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English Language Learners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99099" y="1676400"/>
            <a:ext cx="4463901" cy="4953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Vocabulary matching items: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Read the passage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Use context clues in the passage to help with meaning of the target item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Identify the matching synonym (or antonym)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Mentally replace the target item in its sentence with the synonym (or antonym) to check for sense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3252355" cy="4208930"/>
          </a:xfrm>
        </p:spPr>
      </p:pic>
    </p:spTree>
    <p:extLst>
      <p:ext uri="{BB962C8B-B14F-4D97-AF65-F5344CB8AC3E}">
        <p14:creationId xmlns:p14="http://schemas.microsoft.com/office/powerpoint/2010/main" val="13377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English Language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419600" cy="488743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Fill-in-the blank items: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Read the item or sentence with the missing word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When answer choices are provided, look at each answer choice, mentally fill in the blank with each choice, and choose the one that makes the most sense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When answer choices are </a:t>
            </a:r>
            <a:r>
              <a:rPr lang="en-US" i="1" dirty="0" smtClean="0"/>
              <a:t>not</a:t>
            </a:r>
            <a:r>
              <a:rPr lang="en-US" dirty="0" smtClean="0"/>
              <a:t> provided, brainstorm two or more possibilities, mentally fill in the blank with each choice, and choose the one that makes the most sense.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360305" cy="4348630"/>
          </a:xfrm>
        </p:spPr>
      </p:pic>
    </p:spTree>
    <p:extLst>
      <p:ext uri="{BB962C8B-B14F-4D97-AF65-F5344CB8AC3E}">
        <p14:creationId xmlns:p14="http://schemas.microsoft.com/office/powerpoint/2010/main" val="34691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(paper and pencil design)</Template>
  <TotalTime>0</TotalTime>
  <Words>724</Words>
  <Application>Microsoft Office PowerPoint</Application>
  <PresentationFormat>On-screen Show (4:3)</PresentationFormat>
  <Paragraphs>124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Wingdings</vt:lpstr>
      <vt:lpstr>Wingdings 2</vt:lpstr>
      <vt:lpstr>Student presentation</vt:lpstr>
      <vt:lpstr>How to Teach English Language Learners Tips and Strategies</vt:lpstr>
      <vt:lpstr>First Things First</vt:lpstr>
      <vt:lpstr>10 Ways to Improve Instruction for ELLs</vt:lpstr>
      <vt:lpstr>10 Ways to Improve Instruction for ELLs</vt:lpstr>
      <vt:lpstr>10 Ways to Improve Instruction for ELLs</vt:lpstr>
      <vt:lpstr>Strategies for Teaching ELL Students</vt:lpstr>
      <vt:lpstr>Testing English Language Learners</vt:lpstr>
      <vt:lpstr>Testing English Language Learners</vt:lpstr>
      <vt:lpstr>Testing English Language Learners</vt:lpstr>
      <vt:lpstr>Testing English Language Learners</vt:lpstr>
      <vt:lpstr>Test Modifications for ELLs</vt:lpstr>
      <vt:lpstr>Teaching Techniques</vt:lpstr>
      <vt:lpstr>Who Is Practicing Academic Language???</vt:lpstr>
      <vt:lpstr>Student Engagement</vt:lpstr>
      <vt:lpstr>Where Should I Start?!?!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2015-10-28T15:59:25Z</dcterms:created>
  <dcterms:modified xsi:type="dcterms:W3CDTF">2015-11-02T14:24:52Z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