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notesMasterIdLst>
    <p:notesMasterId r:id="rId28"/>
  </p:notesMasterIdLst>
  <p:handoutMasterIdLst>
    <p:handoutMasterId r:id="rId29"/>
  </p:handoutMasterIdLst>
  <p:sldIdLst>
    <p:sldId id="256" r:id="rId5"/>
    <p:sldId id="258" r:id="rId6"/>
    <p:sldId id="259" r:id="rId7"/>
    <p:sldId id="279" r:id="rId8"/>
    <p:sldId id="290" r:id="rId9"/>
    <p:sldId id="291" r:id="rId10"/>
    <p:sldId id="292" r:id="rId11"/>
    <p:sldId id="293" r:id="rId12"/>
    <p:sldId id="294" r:id="rId13"/>
    <p:sldId id="295" r:id="rId14"/>
    <p:sldId id="265" r:id="rId15"/>
    <p:sldId id="263" r:id="rId16"/>
    <p:sldId id="267" r:id="rId17"/>
    <p:sldId id="269" r:id="rId18"/>
    <p:sldId id="268" r:id="rId19"/>
    <p:sldId id="286" r:id="rId20"/>
    <p:sldId id="282" r:id="rId21"/>
    <p:sldId id="296" r:id="rId22"/>
    <p:sldId id="278" r:id="rId23"/>
    <p:sldId id="271" r:id="rId24"/>
    <p:sldId id="277" r:id="rId25"/>
    <p:sldId id="289" r:id="rId26"/>
    <p:sldId id="273"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81" autoAdjust="0"/>
  </p:normalViewPr>
  <p:slideViewPr>
    <p:cSldViewPr>
      <p:cViewPr varScale="1">
        <p:scale>
          <a:sx n="74" d="100"/>
          <a:sy n="74" d="100"/>
        </p:scale>
        <p:origin x="1980" y="6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45" d="100"/>
          <a:sy n="45" d="100"/>
        </p:scale>
        <p:origin x="255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345"/>
          </a:xfrm>
          <a:prstGeom prst="rect">
            <a:avLst/>
          </a:prstGeom>
        </p:spPr>
        <p:txBody>
          <a:bodyPr vert="horz" lIns="91129" tIns="45565" rIns="91129" bIns="45565" rtlCol="0"/>
          <a:lstStyle>
            <a:lvl1pPr algn="r">
              <a:defRPr sz="1200"/>
            </a:lvl1pPr>
          </a:lstStyle>
          <a:p>
            <a:fld id="{1B0FC4F5-5B01-4560-89D4-279EC5BE23FE}" type="datetimeFigureOut">
              <a:rPr lang="en-US" smtClean="0"/>
              <a:pPr/>
              <a:t>11/12/2018</a:t>
            </a:fld>
            <a:endParaRPr lang="en-US"/>
          </a:p>
        </p:txBody>
      </p:sp>
      <p:sp>
        <p:nvSpPr>
          <p:cNvPr id="4" name="Footer Placeholder 3"/>
          <p:cNvSpPr>
            <a:spLocks noGrp="1"/>
          </p:cNvSpPr>
          <p:nvPr>
            <p:ph type="ftr" sz="quarter" idx="2"/>
          </p:nvPr>
        </p:nvSpPr>
        <p:spPr>
          <a:xfrm>
            <a:off x="0" y="8830471"/>
            <a:ext cx="3037840" cy="464345"/>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1129" tIns="45565" rIns="91129" bIns="45565" rtlCol="0" anchor="b"/>
          <a:lstStyle>
            <a:lvl1pPr algn="r">
              <a:defRPr sz="1200"/>
            </a:lvl1pPr>
          </a:lstStyle>
          <a:p>
            <a:fld id="{74460B59-CBB5-4193-84FF-6A901B3849EB}" type="slidenum">
              <a:rPr lang="en-US" smtClean="0"/>
              <a:pPr/>
              <a:t>‹#›</a:t>
            </a:fld>
            <a:endParaRPr lang="en-US"/>
          </a:p>
        </p:txBody>
      </p:sp>
    </p:spTree>
    <p:extLst>
      <p:ext uri="{BB962C8B-B14F-4D97-AF65-F5344CB8AC3E}">
        <p14:creationId xmlns:p14="http://schemas.microsoft.com/office/powerpoint/2010/main" val="2097265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129" tIns="45565" rIns="91129" bIns="45565" rtlCol="0"/>
          <a:lstStyle>
            <a:lvl1pPr algn="r">
              <a:defRPr sz="1200"/>
            </a:lvl1pPr>
          </a:lstStyle>
          <a:p>
            <a:fld id="{93460D20-A286-445A-8D0E-B6C9064950E0}" type="datetimeFigureOut">
              <a:rPr lang="en-US" smtClean="0"/>
              <a:pPr/>
              <a:t>11/12/2018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129" tIns="45565" rIns="91129" bIns="455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129" tIns="45565" rIns="91129" bIns="455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129" tIns="45565" rIns="91129" bIns="4556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129" tIns="45565" rIns="91129" bIns="45565" rtlCol="0" anchor="b"/>
          <a:lstStyle>
            <a:lvl1pPr algn="r">
              <a:defRPr sz="1200"/>
            </a:lvl1pPr>
          </a:lstStyle>
          <a:p>
            <a:fld id="{408347E8-4C94-4524-B6A1-5625C6192120}" type="slidenum">
              <a:rPr lang="en-US" smtClean="0"/>
              <a:pPr/>
              <a:t>‹#›</a:t>
            </a:fld>
            <a:endParaRPr lang="en-US"/>
          </a:p>
        </p:txBody>
      </p:sp>
    </p:spTree>
    <p:extLst>
      <p:ext uri="{BB962C8B-B14F-4D97-AF65-F5344CB8AC3E}">
        <p14:creationId xmlns:p14="http://schemas.microsoft.com/office/powerpoint/2010/main" val="153955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a:t>
            </a:fld>
            <a:endParaRPr lang="en-US"/>
          </a:p>
        </p:txBody>
      </p:sp>
    </p:spTree>
    <p:extLst>
      <p:ext uri="{BB962C8B-B14F-4D97-AF65-F5344CB8AC3E}">
        <p14:creationId xmlns:p14="http://schemas.microsoft.com/office/powerpoint/2010/main" val="857162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10</a:t>
            </a:fld>
            <a:endParaRPr lang="en-US"/>
          </a:p>
        </p:txBody>
      </p:sp>
    </p:spTree>
    <p:extLst>
      <p:ext uri="{BB962C8B-B14F-4D97-AF65-F5344CB8AC3E}">
        <p14:creationId xmlns:p14="http://schemas.microsoft.com/office/powerpoint/2010/main" val="178027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(Distribute</a:t>
            </a:r>
            <a:r>
              <a:rPr lang="en-US" baseline="0" dirty="0" smtClean="0"/>
              <a:t> the school’s Parental Involvement Plan)</a:t>
            </a:r>
          </a:p>
          <a:p>
            <a:pPr>
              <a:buFontTx/>
              <a:buNone/>
            </a:pPr>
            <a:endParaRPr lang="en-US" baseline="0" dirty="0" smtClean="0"/>
          </a:p>
          <a:p>
            <a:pPr>
              <a:buFontTx/>
              <a:buNone/>
            </a:pPr>
            <a:r>
              <a:rPr lang="en-US" baseline="0" dirty="0" smtClean="0"/>
              <a:t>Discuss:</a:t>
            </a:r>
          </a:p>
          <a:p>
            <a:pPr>
              <a:buFontTx/>
              <a:buNone/>
            </a:pPr>
            <a:r>
              <a:rPr lang="en-US" baseline="0" dirty="0" smtClean="0"/>
              <a:t>-  That the school’s parental involvement plan is a part of the SWP, designed to work with the other parts in increasing student achievement.</a:t>
            </a:r>
          </a:p>
          <a:p>
            <a:pPr>
              <a:buFontTx/>
              <a:buChar char="-"/>
            </a:pPr>
            <a:r>
              <a:rPr lang="en-US" baseline="0" dirty="0" smtClean="0"/>
              <a:t>  k\Key components.  Emphasize the Building Capacity component and discuss all of the opportunities that will be available for parents this year.  </a:t>
            </a:r>
          </a:p>
          <a:p>
            <a:pPr defTabSz="911291">
              <a:defRPr/>
            </a:pPr>
            <a:r>
              <a:rPr lang="en-US" b="0" baseline="0" dirty="0" smtClean="0">
                <a:solidFill>
                  <a:schemeClr val="accent5">
                    <a:lumMod val="50000"/>
                  </a:schemeClr>
                </a:solidFill>
              </a:rPr>
              <a:t>-  That </a:t>
            </a:r>
            <a:r>
              <a:rPr lang="en-US" b="0" u="sng" baseline="0" dirty="0" smtClean="0">
                <a:solidFill>
                  <a:schemeClr val="accent5">
                    <a:lumMod val="50000"/>
                  </a:schemeClr>
                </a:solidFill>
              </a:rPr>
              <a:t>Title I parents have the right, by law, to be involved in the development of the school’s Parental Involvement Plan</a:t>
            </a:r>
            <a:endParaRPr lang="en-US" baseline="0" dirty="0" smtClean="0"/>
          </a:p>
          <a:p>
            <a:pPr>
              <a:buFontTx/>
              <a:buChar char="-"/>
            </a:pPr>
            <a:r>
              <a:rPr lang="en-US" baseline="0" dirty="0" smtClean="0"/>
              <a:t>  The process and timeline for the plan’s development and how parents can give input.</a:t>
            </a:r>
          </a:p>
          <a:p>
            <a:pPr>
              <a:buFontTx/>
              <a:buChar char="-"/>
            </a:pPr>
            <a:r>
              <a:rPr lang="en-US" baseline="0" dirty="0" smtClean="0"/>
              <a:t>  Introduce parent representatives of appropriate committees</a:t>
            </a:r>
          </a:p>
          <a:p>
            <a:pPr>
              <a:buFontTx/>
              <a:buChar char="-"/>
            </a:pPr>
            <a:r>
              <a:rPr lang="en-US" baseline="0" dirty="0" smtClean="0"/>
              <a:t>  Clearly state the process that is in place for </a:t>
            </a:r>
            <a:r>
              <a:rPr lang="en-US" u="sng" baseline="0" dirty="0" smtClean="0"/>
              <a:t>all</a:t>
            </a:r>
            <a:r>
              <a:rPr lang="en-US" u="none" baseline="0" dirty="0" smtClean="0"/>
              <a:t> Title I parents to have the opportunity  for input on the plan.</a:t>
            </a:r>
          </a:p>
          <a:p>
            <a:pPr>
              <a:buFontTx/>
              <a:buChar char="-"/>
            </a:pPr>
            <a:endParaRPr lang="en-US" u="none" baseline="0" dirty="0" smtClean="0"/>
          </a:p>
          <a:p>
            <a:pPr>
              <a:buFontTx/>
              <a:buNone/>
            </a:pPr>
            <a:r>
              <a:rPr lang="en-US" u="sng" baseline="0" dirty="0" smtClean="0"/>
              <a:t>Important</a:t>
            </a:r>
            <a:r>
              <a:rPr lang="en-US" u="none" baseline="0" dirty="0" smtClean="0"/>
              <a:t>:  Parents should leave the meeting being able to answer the following question:  </a:t>
            </a:r>
            <a:r>
              <a:rPr lang="en-US" b="1" u="none" baseline="0" dirty="0" smtClean="0"/>
              <a:t>Did you receive a copy of your school’s Parental Involvement Plan, and do you know how you can be involved in its development?  </a:t>
            </a:r>
            <a:r>
              <a:rPr lang="en-US" b="0" u="none" baseline="0" dirty="0" smtClean="0"/>
              <a:t>(Parents should be able to discuss the process that is in place for their involvement in the development of their school’s Parental Involvement Plan.)</a:t>
            </a:r>
            <a:endParaRPr lang="en-US" b="1" u="sng" dirty="0" smtClean="0"/>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11</a:t>
            </a:fld>
            <a:endParaRPr lang="en-US"/>
          </a:p>
        </p:txBody>
      </p:sp>
    </p:spTree>
    <p:extLst>
      <p:ext uri="{BB962C8B-B14F-4D97-AF65-F5344CB8AC3E}">
        <p14:creationId xmlns:p14="http://schemas.microsoft.com/office/powerpoint/2010/main" val="154375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(#9,A) Distribute the LEA Parental Involvement Plan.</a:t>
            </a:r>
            <a:endParaRPr lang="en-US" dirty="0" smtClean="0"/>
          </a:p>
          <a:p>
            <a:endParaRPr lang="en-US" dirty="0" smtClean="0"/>
          </a:p>
          <a:p>
            <a:r>
              <a:rPr lang="en-US" dirty="0" smtClean="0"/>
              <a:t>Discuss:</a:t>
            </a:r>
            <a:r>
              <a:rPr lang="en-US" baseline="0" dirty="0" smtClean="0"/>
              <a:t>	</a:t>
            </a:r>
          </a:p>
          <a:p>
            <a:pPr>
              <a:buFontTx/>
              <a:buChar char="-"/>
            </a:pPr>
            <a:r>
              <a:rPr lang="en-US" baseline="0" dirty="0" smtClean="0"/>
              <a:t>  Key components of the plan. 	</a:t>
            </a:r>
            <a:endParaRPr lang="en-US" b="0" baseline="0" dirty="0" smtClean="0">
              <a:solidFill>
                <a:schemeClr val="accent5">
                  <a:lumMod val="50000"/>
                </a:schemeClr>
              </a:solidFill>
            </a:endParaRPr>
          </a:p>
          <a:p>
            <a:r>
              <a:rPr lang="en-US" b="0" baseline="0" dirty="0" smtClean="0">
                <a:solidFill>
                  <a:schemeClr val="accent5">
                    <a:lumMod val="50000"/>
                  </a:schemeClr>
                </a:solidFill>
              </a:rPr>
              <a:t>-  That </a:t>
            </a:r>
            <a:r>
              <a:rPr lang="en-US" b="0" u="sng" baseline="0" dirty="0" smtClean="0">
                <a:solidFill>
                  <a:schemeClr val="accent5">
                    <a:lumMod val="50000"/>
                  </a:schemeClr>
                </a:solidFill>
              </a:rPr>
              <a:t>Title I parents have the right, by law, to be involved in the development of the LEA Parental Involvement Plan</a:t>
            </a:r>
          </a:p>
          <a:p>
            <a:r>
              <a:rPr lang="en-US" b="0" baseline="0" dirty="0" smtClean="0">
                <a:solidFill>
                  <a:schemeClr val="accent5">
                    <a:lumMod val="50000"/>
                  </a:schemeClr>
                </a:solidFill>
              </a:rPr>
              <a:t>-  Parent committee’s input into developing the parental involvement plan.</a:t>
            </a:r>
          </a:p>
          <a:p>
            <a:r>
              <a:rPr lang="en-US" b="0" baseline="0" dirty="0" smtClean="0">
                <a:solidFill>
                  <a:schemeClr val="accent5">
                    <a:lumMod val="50000"/>
                  </a:schemeClr>
                </a:solidFill>
              </a:rPr>
              <a:t>-  The process and timeline for the revision work….How parents will be reminded and informed of the work so they may give timely input.</a:t>
            </a:r>
          </a:p>
          <a:p>
            <a:r>
              <a:rPr lang="en-US" b="0" baseline="0" dirty="0" smtClean="0">
                <a:solidFill>
                  <a:schemeClr val="accent5">
                    <a:lumMod val="50000"/>
                  </a:schemeClr>
                </a:solidFill>
              </a:rPr>
              <a:t>-  Clearly state the process that is in place for </a:t>
            </a:r>
            <a:r>
              <a:rPr lang="en-US" b="0" u="sng" baseline="0" dirty="0" smtClean="0">
                <a:solidFill>
                  <a:schemeClr val="accent5">
                    <a:lumMod val="50000"/>
                  </a:schemeClr>
                </a:solidFill>
              </a:rPr>
              <a:t>all</a:t>
            </a:r>
            <a:r>
              <a:rPr lang="en-US" b="0" baseline="0" dirty="0" smtClean="0">
                <a:solidFill>
                  <a:schemeClr val="accent5">
                    <a:lumMod val="50000"/>
                  </a:schemeClr>
                </a:solidFill>
              </a:rPr>
              <a:t> Title I parents to have the opportunity for input on the LEA Parental Involvement Plan.  Discuss any surveys, focus groups, parent representatives, etc. that are a part of that input.</a:t>
            </a:r>
          </a:p>
          <a:p>
            <a:endParaRPr lang="en-US" b="0" baseline="0" dirty="0" smtClean="0">
              <a:solidFill>
                <a:schemeClr val="accent5">
                  <a:lumMod val="50000"/>
                </a:schemeClr>
              </a:solidFill>
            </a:endParaRPr>
          </a:p>
          <a:p>
            <a:r>
              <a:rPr lang="en-US" b="0" u="sng" baseline="0" dirty="0" smtClean="0">
                <a:solidFill>
                  <a:schemeClr val="accent5">
                    <a:lumMod val="50000"/>
                  </a:schemeClr>
                </a:solidFill>
              </a:rPr>
              <a:t>Important</a:t>
            </a:r>
            <a:r>
              <a:rPr lang="en-US" b="0" baseline="0" dirty="0" smtClean="0">
                <a:solidFill>
                  <a:schemeClr val="accent5">
                    <a:lumMod val="50000"/>
                  </a:schemeClr>
                </a:solidFill>
              </a:rPr>
              <a:t>:  Parents should leave the meeting being able to answer the following question:  </a:t>
            </a:r>
            <a:r>
              <a:rPr lang="en-US" b="1" baseline="0" dirty="0" smtClean="0">
                <a:solidFill>
                  <a:schemeClr val="accent5">
                    <a:lumMod val="50000"/>
                  </a:schemeClr>
                </a:solidFill>
              </a:rPr>
              <a:t>What is the LEA Parental Involvement Plan, and how can you be involved in the development of the plan?  </a:t>
            </a:r>
            <a:r>
              <a:rPr lang="en-US" baseline="0" dirty="0" smtClean="0"/>
              <a:t>(Parents should be able to discuss the process that is in place for their involvement in the development of the LEA Parental Involvement Plan.)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12</a:t>
            </a:fld>
            <a:endParaRPr lang="en-US"/>
          </a:p>
        </p:txBody>
      </p:sp>
    </p:spTree>
    <p:extLst>
      <p:ext uri="{BB962C8B-B14F-4D97-AF65-F5344CB8AC3E}">
        <p14:creationId xmlns:p14="http://schemas.microsoft.com/office/powerpoint/2010/main" val="332656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(#9,C)</a:t>
            </a:r>
            <a:r>
              <a:rPr lang="en-US" baseline="0" dirty="0" smtClean="0"/>
              <a:t> </a:t>
            </a:r>
            <a:r>
              <a:rPr lang="en-US" dirty="0" smtClean="0"/>
              <a:t>Distribute the School-Parent Compact.</a:t>
            </a:r>
          </a:p>
          <a:p>
            <a:endParaRPr lang="en-US" dirty="0" smtClean="0"/>
          </a:p>
          <a:p>
            <a:r>
              <a:rPr lang="en-US" dirty="0" smtClean="0"/>
              <a:t>Discuss:</a:t>
            </a:r>
          </a:p>
          <a:p>
            <a:r>
              <a:rPr lang="en-US" dirty="0" smtClean="0"/>
              <a:t>-  The 3 components</a:t>
            </a:r>
            <a:r>
              <a:rPr lang="en-US" baseline="0" dirty="0" smtClean="0"/>
              <a:t> of the compact in detail.  This is a great opportunity to continue the discussion on how we need to work as partners to address the school’s goals, building upon the earlier discussion about the CIP and the school’s goals.</a:t>
            </a:r>
            <a:endParaRPr lang="en-US" dirty="0" smtClean="0"/>
          </a:p>
          <a:p>
            <a:pPr defTabSz="911291">
              <a:defRPr/>
            </a:pPr>
            <a:r>
              <a:rPr lang="en-US" b="0" baseline="0" dirty="0" smtClean="0">
                <a:solidFill>
                  <a:schemeClr val="accent5">
                    <a:lumMod val="50000"/>
                  </a:schemeClr>
                </a:solidFill>
              </a:rPr>
              <a:t>-  That </a:t>
            </a:r>
            <a:r>
              <a:rPr lang="en-US" b="0" u="sng" baseline="0" dirty="0" smtClean="0">
                <a:solidFill>
                  <a:schemeClr val="accent5">
                    <a:lumMod val="50000"/>
                  </a:schemeClr>
                </a:solidFill>
              </a:rPr>
              <a:t>Title I parents have the right, by law, to be involved in the development/revision of the School-Parent Compact</a:t>
            </a:r>
            <a:endParaRPr lang="en-US" baseline="0" dirty="0" smtClean="0"/>
          </a:p>
          <a:p>
            <a:pPr>
              <a:buFontTx/>
              <a:buChar char="-"/>
            </a:pPr>
            <a:r>
              <a:rPr lang="en-US" baseline="0" dirty="0" smtClean="0"/>
              <a:t>  The timeline for the compact’s development/review/revision.</a:t>
            </a:r>
          </a:p>
          <a:p>
            <a:pPr>
              <a:buFontTx/>
              <a:buChar char="-"/>
            </a:pPr>
            <a:r>
              <a:rPr lang="en-US" baseline="0" dirty="0" smtClean="0"/>
              <a:t>  Clearly state the process that is in place for </a:t>
            </a:r>
            <a:r>
              <a:rPr lang="en-US" u="sng" baseline="0" dirty="0" smtClean="0"/>
              <a:t>all</a:t>
            </a:r>
            <a:r>
              <a:rPr lang="en-US" u="none" baseline="0" dirty="0" smtClean="0"/>
              <a:t> Title I parents to have the opportunity  for input on the compact.</a:t>
            </a:r>
          </a:p>
          <a:p>
            <a:pPr>
              <a:buFontTx/>
              <a:buChar char="-"/>
            </a:pPr>
            <a:endParaRPr lang="en-US" u="none" baseline="0" dirty="0" smtClean="0"/>
          </a:p>
          <a:p>
            <a:pPr>
              <a:buFontTx/>
              <a:buNone/>
            </a:pPr>
            <a:r>
              <a:rPr lang="en-US" u="sng" baseline="0" dirty="0" smtClean="0"/>
              <a:t>Important</a:t>
            </a:r>
            <a:r>
              <a:rPr lang="en-US" u="none" baseline="0" dirty="0" smtClean="0"/>
              <a:t>:  Parents should leave the meeting being able to answer the following question:  </a:t>
            </a:r>
            <a:r>
              <a:rPr lang="en-US" b="1" u="none" baseline="0" dirty="0" smtClean="0"/>
              <a:t>What is the School-Parent Compact, and do you know how you can be involved in developing or revising the compact?  </a:t>
            </a:r>
            <a:r>
              <a:rPr lang="en-US" b="0" u="none" baseline="0" dirty="0" smtClean="0"/>
              <a:t>(Parents should be able to discuss the process that is in place for their involvement in the development/revision of the School-Parent Compact.)</a:t>
            </a:r>
            <a:endParaRPr lang="en-US" b="1" u="sng" dirty="0" smtClean="0"/>
          </a:p>
          <a:p>
            <a:pPr>
              <a:buFontTx/>
              <a:buNone/>
            </a:pPr>
            <a:endParaRPr lang="en-US" baseline="0" dirty="0" smtClean="0"/>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13</a:t>
            </a:fld>
            <a:endParaRPr lang="en-US"/>
          </a:p>
        </p:txBody>
      </p:sp>
    </p:spTree>
    <p:extLst>
      <p:ext uri="{BB962C8B-B14F-4D97-AF65-F5344CB8AC3E}">
        <p14:creationId xmlns:p14="http://schemas.microsoft.com/office/powerpoint/2010/main" val="38463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p>
          <a:p>
            <a:endParaRPr lang="en-US" dirty="0" smtClean="0"/>
          </a:p>
          <a:p>
            <a:pPr>
              <a:buFontTx/>
              <a:buChar char="-"/>
            </a:pPr>
            <a:r>
              <a:rPr lang="en-US" dirty="0" smtClean="0"/>
              <a:t>  Tell</a:t>
            </a:r>
            <a:r>
              <a:rPr lang="en-US" baseline="0" dirty="0" smtClean="0"/>
              <a:t> parents the number of teachers in the school who are currently Highly Qualified and the number not Highly Qualified.</a:t>
            </a:r>
          </a:p>
          <a:p>
            <a:pPr>
              <a:buFontTx/>
              <a:buChar char="-"/>
            </a:pPr>
            <a:endParaRPr lang="en-US" baseline="0" dirty="0" smtClean="0"/>
          </a:p>
          <a:p>
            <a:pPr>
              <a:buFontTx/>
              <a:buChar char="-"/>
            </a:pPr>
            <a:r>
              <a:rPr lang="en-US" baseline="0" dirty="0" smtClean="0"/>
              <a:t>  Explain the </a:t>
            </a:r>
            <a:r>
              <a:rPr lang="en-US" u="sng" baseline="0" dirty="0" smtClean="0"/>
              <a:t>requirement that Title I parents must be notified if</a:t>
            </a:r>
            <a:r>
              <a:rPr lang="en-US" u="sng" dirty="0"/>
              <a:t> their child has been assigned to or taught for four or more consecutive weeks by a teacher who is not Highly Qualified.</a:t>
            </a:r>
            <a:r>
              <a:rPr lang="en-US" dirty="0"/>
              <a:t>  </a:t>
            </a:r>
          </a:p>
          <a:p>
            <a:pPr>
              <a:buFontTx/>
              <a:buChar char="-"/>
            </a:pPr>
            <a:endParaRPr lang="en-US" dirty="0"/>
          </a:p>
          <a:p>
            <a:pPr>
              <a:buFontTx/>
              <a:buChar char="-"/>
            </a:pPr>
            <a:r>
              <a:rPr lang="en-US" dirty="0"/>
              <a:t>  Clearly state the process that is in place for notifying parents.</a:t>
            </a:r>
          </a:p>
          <a:p>
            <a:pPr>
              <a:buFontTx/>
              <a:buChar char="-"/>
            </a:pPr>
            <a:endParaRPr lang="en-US" dirty="0"/>
          </a:p>
          <a:p>
            <a:pPr defTabSz="911291">
              <a:defRPr/>
            </a:pPr>
            <a:r>
              <a:rPr lang="en-US" u="sng" baseline="0" dirty="0" smtClean="0"/>
              <a:t>Important</a:t>
            </a:r>
            <a:r>
              <a:rPr lang="en-US" u="none" baseline="0" dirty="0" smtClean="0"/>
              <a:t>:  Parents should leave the meeting being able to answer the following question:  </a:t>
            </a:r>
            <a:r>
              <a:rPr lang="en-US" b="1" u="none" baseline="0" dirty="0" smtClean="0"/>
              <a:t>How will you be notified if your child’s teacher is not Highly Qualified?  </a:t>
            </a:r>
            <a:r>
              <a:rPr lang="en-US" b="0" u="none" baseline="0" dirty="0" smtClean="0"/>
              <a:t>(Parents should be able to discuss the process that is in place for notifying parents if there child is assigned to or taught for four or more consecutive weeks by a teacher who is not Highly Qualified.)  </a:t>
            </a:r>
            <a:endParaRPr lang="en-US" u="sng"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14</a:t>
            </a:fld>
            <a:endParaRPr lang="en-US"/>
          </a:p>
        </p:txBody>
      </p:sp>
    </p:spTree>
    <p:extLst>
      <p:ext uri="{BB962C8B-B14F-4D97-AF65-F5344CB8AC3E}">
        <p14:creationId xmlns:p14="http://schemas.microsoft.com/office/powerpoint/2010/main" val="3995376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p>
          <a:p>
            <a:endParaRPr lang="en-US" dirty="0" smtClean="0"/>
          </a:p>
          <a:p>
            <a:pPr>
              <a:buFontTx/>
              <a:buChar char="-"/>
            </a:pPr>
            <a:r>
              <a:rPr lang="en-US" dirty="0" smtClean="0"/>
              <a:t>  Explain</a:t>
            </a:r>
            <a:r>
              <a:rPr lang="en-US" baseline="0" dirty="0" smtClean="0"/>
              <a:t> that </a:t>
            </a:r>
            <a:r>
              <a:rPr lang="en-US" u="sng" baseline="0" dirty="0" smtClean="0"/>
              <a:t>as Title I parents, they have the right, by law, to request the qualifications of their child’s teachers</a:t>
            </a:r>
            <a:r>
              <a:rPr lang="en-US" baseline="0" dirty="0" smtClean="0"/>
              <a:t>.</a:t>
            </a:r>
          </a:p>
          <a:p>
            <a:pPr>
              <a:buFontTx/>
              <a:buChar char="-"/>
            </a:pPr>
            <a:r>
              <a:rPr lang="en-US" baseline="0" dirty="0" smtClean="0"/>
              <a:t>  Explain the process/simple procedure for parents to make this request</a:t>
            </a:r>
          </a:p>
          <a:p>
            <a:pPr>
              <a:buFontTx/>
              <a:buChar char="-"/>
            </a:pPr>
            <a:r>
              <a:rPr lang="en-US" baseline="0" dirty="0" smtClean="0"/>
              <a:t>  Give them a contact person in case they have any questions.</a:t>
            </a:r>
          </a:p>
          <a:p>
            <a:pPr>
              <a:buFontTx/>
              <a:buChar char="-"/>
            </a:pPr>
            <a:endParaRPr lang="en-US" baseline="0" dirty="0" smtClean="0"/>
          </a:p>
          <a:p>
            <a:pPr defTabSz="911291">
              <a:buFontTx/>
              <a:buChar char="-"/>
              <a:defRPr/>
            </a:pPr>
            <a:r>
              <a:rPr lang="en-US" u="none" baseline="0" dirty="0" smtClean="0"/>
              <a:t>  </a:t>
            </a:r>
            <a:r>
              <a:rPr lang="en-US" u="sng" baseline="0" dirty="0" smtClean="0"/>
              <a:t>Important</a:t>
            </a:r>
            <a:r>
              <a:rPr lang="en-US" u="none" baseline="0" dirty="0" smtClean="0"/>
              <a:t>:  Parents should leave the meeting being able to answer the following question:  </a:t>
            </a:r>
            <a:r>
              <a:rPr lang="en-US" b="1" u="none" baseline="0" dirty="0" smtClean="0"/>
              <a:t>Do you know the process for requesting the qualifications of your child’s teachers?  </a:t>
            </a:r>
            <a:r>
              <a:rPr lang="en-US" b="0" u="none" baseline="0" dirty="0" smtClean="0"/>
              <a:t>(Parents should be able to discuss the process that is in place for requesting teacher qualifications.)</a:t>
            </a:r>
            <a:endParaRPr lang="en-US" b="1" u="sng" dirty="0" smtClean="0"/>
          </a:p>
          <a:p>
            <a:pPr>
              <a:buFontTx/>
              <a:buNone/>
            </a:pP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15</a:t>
            </a:fld>
            <a:endParaRPr lang="en-US"/>
          </a:p>
        </p:txBody>
      </p:sp>
    </p:spTree>
    <p:extLst>
      <p:ext uri="{BB962C8B-B14F-4D97-AF65-F5344CB8AC3E}">
        <p14:creationId xmlns:p14="http://schemas.microsoft.com/office/powerpoint/2010/main" val="93063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Discuss:	</a:t>
            </a:r>
          </a:p>
          <a:p>
            <a:pPr marL="171450" indent="-171450">
              <a:buFontTx/>
              <a:buChar char="-"/>
            </a:pPr>
            <a:r>
              <a:rPr lang="en-US" dirty="0" smtClean="0"/>
              <a:t>What the LEA’s Title I allocation is</a:t>
            </a:r>
            <a:r>
              <a:rPr lang="en-US" baseline="0" dirty="0" smtClean="0"/>
              <a:t> for current year.</a:t>
            </a:r>
          </a:p>
          <a:p>
            <a:pPr marL="171450" indent="-171450">
              <a:buFontTx/>
              <a:buChar char="-"/>
            </a:pPr>
            <a:r>
              <a:rPr lang="en-US" dirty="0" smtClean="0"/>
              <a:t>What the 1% amount</a:t>
            </a:r>
            <a:r>
              <a:rPr lang="en-US" baseline="0" dirty="0" smtClean="0"/>
              <a:t> is.</a:t>
            </a:r>
          </a:p>
          <a:p>
            <a:pPr>
              <a:buFontTx/>
              <a:buChar char="-"/>
            </a:pPr>
            <a:r>
              <a:rPr lang="en-US" baseline="0" dirty="0" smtClean="0"/>
              <a:t>  How much of the 1% (Up to 5%) was reserved, off the top, at the LEA for System-wide initiatives.  Give examples of the system-wide initiatives.</a:t>
            </a:r>
            <a:endParaRPr lang="en-US" dirty="0"/>
          </a:p>
          <a:p>
            <a:r>
              <a:rPr lang="en-US" baseline="0" dirty="0" smtClean="0"/>
              <a:t>-  Give parents the amount (the 95% amount) that is shared by all the Title I schools in the school system.</a:t>
            </a:r>
          </a:p>
          <a:p>
            <a:pPr>
              <a:buFontTx/>
              <a:buChar char="-"/>
            </a:pPr>
            <a:r>
              <a:rPr lang="en-US" b="0" baseline="0" dirty="0" smtClean="0">
                <a:solidFill>
                  <a:schemeClr val="accent5">
                    <a:lumMod val="50000"/>
                  </a:schemeClr>
                </a:solidFill>
              </a:rPr>
              <a:t>  Give the amount your school received for parental involvement (Your school’s portion of the 95% of the 1%).</a:t>
            </a:r>
          </a:p>
          <a:p>
            <a:pPr>
              <a:buFontTx/>
              <a:buChar char="-"/>
            </a:pPr>
            <a:r>
              <a:rPr lang="en-US" b="0" baseline="0" dirty="0" smtClean="0">
                <a:solidFill>
                  <a:schemeClr val="accent5">
                    <a:lumMod val="50000"/>
                  </a:schemeClr>
                </a:solidFill>
              </a:rPr>
              <a:t>  That </a:t>
            </a:r>
            <a:r>
              <a:rPr lang="en-US" b="0" u="sng" baseline="0" dirty="0" smtClean="0">
                <a:solidFill>
                  <a:schemeClr val="accent5">
                    <a:lumMod val="50000"/>
                  </a:schemeClr>
                </a:solidFill>
              </a:rPr>
              <a:t>Title I parents have the right, by law, to be involved in decisions on how the 1% set-aside is spent (both at the LEA and at their school)</a:t>
            </a:r>
          </a:p>
          <a:p>
            <a:r>
              <a:rPr lang="en-US" b="0" baseline="0" dirty="0" smtClean="0">
                <a:solidFill>
                  <a:schemeClr val="accent5">
                    <a:lumMod val="50000"/>
                  </a:schemeClr>
                </a:solidFill>
              </a:rPr>
              <a:t>-  Provide parents dates of school council meetings.  How parents will be reminded and informed of the committee’s work so they may give timely input.</a:t>
            </a:r>
          </a:p>
          <a:p>
            <a:r>
              <a:rPr lang="en-US" b="0" baseline="0" dirty="0" smtClean="0">
                <a:solidFill>
                  <a:schemeClr val="accent5">
                    <a:lumMod val="50000"/>
                  </a:schemeClr>
                </a:solidFill>
              </a:rPr>
              <a:t>-  Clearly state the process that is in place for </a:t>
            </a:r>
            <a:r>
              <a:rPr lang="en-US" b="0" u="sng" baseline="0" dirty="0" smtClean="0">
                <a:solidFill>
                  <a:schemeClr val="accent5">
                    <a:lumMod val="50000"/>
                  </a:schemeClr>
                </a:solidFill>
              </a:rPr>
              <a:t>all</a:t>
            </a:r>
            <a:r>
              <a:rPr lang="en-US" b="0" baseline="0" dirty="0" smtClean="0">
                <a:solidFill>
                  <a:schemeClr val="accent5">
                    <a:lumMod val="50000"/>
                  </a:schemeClr>
                </a:solidFill>
              </a:rPr>
              <a:t> Title I parents to have the opportunity for input on how the 1% funds are spent.</a:t>
            </a:r>
          </a:p>
          <a:p>
            <a:endParaRPr lang="en-US" b="0" baseline="0" dirty="0" smtClean="0">
              <a:solidFill>
                <a:schemeClr val="accent5">
                  <a:lumMod val="50000"/>
                </a:schemeClr>
              </a:solidFill>
            </a:endParaRPr>
          </a:p>
          <a:p>
            <a:r>
              <a:rPr lang="en-US" b="0" u="sng" baseline="0" dirty="0" smtClean="0">
                <a:solidFill>
                  <a:schemeClr val="accent5">
                    <a:lumMod val="50000"/>
                  </a:schemeClr>
                </a:solidFill>
              </a:rPr>
              <a:t>Important</a:t>
            </a:r>
            <a:r>
              <a:rPr lang="en-US" b="0" baseline="0" dirty="0" smtClean="0">
                <a:solidFill>
                  <a:schemeClr val="accent5">
                    <a:lumMod val="50000"/>
                  </a:schemeClr>
                </a:solidFill>
              </a:rPr>
              <a:t>:  Parents should leave the meeting being able to answer the following question:  </a:t>
            </a:r>
            <a:r>
              <a:rPr lang="en-US" b="1" baseline="0" dirty="0" smtClean="0">
                <a:solidFill>
                  <a:schemeClr val="accent5">
                    <a:lumMod val="50000"/>
                  </a:schemeClr>
                </a:solidFill>
              </a:rPr>
              <a:t>What is the 1% set-aside, and how can you be involved in decisions regarding how the money is used? </a:t>
            </a:r>
          </a:p>
          <a:p>
            <a:r>
              <a:rPr lang="en-US" baseline="0" dirty="0" smtClean="0"/>
              <a:t>(Parents should be able to discuss the process that is in place for their involvement in decisions regarding the 1% set-aside, both for system-wide initiatives and school-level activities.)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16</a:t>
            </a:fld>
            <a:endParaRPr lang="en-US"/>
          </a:p>
        </p:txBody>
      </p:sp>
    </p:spTree>
    <p:extLst>
      <p:ext uri="{BB962C8B-B14F-4D97-AF65-F5344CB8AC3E}">
        <p14:creationId xmlns:p14="http://schemas.microsoft.com/office/powerpoint/2010/main" val="3772251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0" dirty="0" smtClean="0"/>
              <a:t>A)</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17</a:t>
            </a:fld>
            <a:endParaRPr lang="en-US"/>
          </a:p>
        </p:txBody>
      </p:sp>
    </p:spTree>
    <p:extLst>
      <p:ext uri="{BB962C8B-B14F-4D97-AF65-F5344CB8AC3E}">
        <p14:creationId xmlns:p14="http://schemas.microsoft.com/office/powerpoint/2010/main" val="262429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0" dirty="0" smtClean="0"/>
              <a:t>A)</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18</a:t>
            </a:fld>
            <a:endParaRPr lang="en-US"/>
          </a:p>
        </p:txBody>
      </p:sp>
    </p:spTree>
    <p:extLst>
      <p:ext uri="{BB962C8B-B14F-4D97-AF65-F5344CB8AC3E}">
        <p14:creationId xmlns:p14="http://schemas.microsoft.com/office/powerpoint/2010/main" val="197680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19</a:t>
            </a:fld>
            <a:endParaRPr lang="en-US"/>
          </a:p>
        </p:txBody>
      </p:sp>
    </p:spTree>
    <p:extLst>
      <p:ext uri="{BB962C8B-B14F-4D97-AF65-F5344CB8AC3E}">
        <p14:creationId xmlns:p14="http://schemas.microsoft.com/office/powerpoint/2010/main" val="102088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2</a:t>
            </a:fld>
            <a:endParaRPr lang="en-US"/>
          </a:p>
        </p:txBody>
      </p:sp>
    </p:spTree>
    <p:extLst>
      <p:ext uri="{BB962C8B-B14F-4D97-AF65-F5344CB8AC3E}">
        <p14:creationId xmlns:p14="http://schemas.microsoft.com/office/powerpoint/2010/main" val="1322837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20</a:t>
            </a:fld>
            <a:endParaRPr lang="en-US"/>
          </a:p>
        </p:txBody>
      </p:sp>
    </p:spTree>
    <p:extLst>
      <p:ext uri="{BB962C8B-B14F-4D97-AF65-F5344CB8AC3E}">
        <p14:creationId xmlns:p14="http://schemas.microsoft.com/office/powerpoint/2010/main" val="891078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21</a:t>
            </a:fld>
            <a:endParaRPr lang="en-US"/>
          </a:p>
        </p:txBody>
      </p:sp>
    </p:spTree>
    <p:extLst>
      <p:ext uri="{BB962C8B-B14F-4D97-AF65-F5344CB8AC3E}">
        <p14:creationId xmlns:p14="http://schemas.microsoft.com/office/powerpoint/2010/main" val="1920931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22</a:t>
            </a:fld>
            <a:endParaRPr lang="en-US"/>
          </a:p>
        </p:txBody>
      </p:sp>
    </p:spTree>
    <p:extLst>
      <p:ext uri="{BB962C8B-B14F-4D97-AF65-F5344CB8AC3E}">
        <p14:creationId xmlns:p14="http://schemas.microsoft.com/office/powerpoint/2010/main" val="260433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23</a:t>
            </a:fld>
            <a:endParaRPr lang="en-US"/>
          </a:p>
        </p:txBody>
      </p:sp>
    </p:spTree>
    <p:extLst>
      <p:ext uri="{BB962C8B-B14F-4D97-AF65-F5344CB8AC3E}">
        <p14:creationId xmlns:p14="http://schemas.microsoft.com/office/powerpoint/2010/main" val="311683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Discuss:	</a:t>
            </a:r>
          </a:p>
          <a:p>
            <a:endParaRPr lang="en-US" dirty="0" smtClean="0"/>
          </a:p>
          <a:p>
            <a:pPr>
              <a:buFontTx/>
              <a:buChar char="-"/>
            </a:pPr>
            <a:r>
              <a:rPr lang="en-US" dirty="0" smtClean="0"/>
              <a:t>  How being</a:t>
            </a:r>
            <a:r>
              <a:rPr lang="en-US" baseline="0" dirty="0" smtClean="0"/>
              <a:t> in a Title I school means more money to help students who are struggling in school</a:t>
            </a:r>
          </a:p>
          <a:p>
            <a:r>
              <a:rPr lang="en-US" baseline="0" dirty="0" smtClean="0"/>
              <a:t>-  Give examples of how Title I monies will be used to assist students at the school.</a:t>
            </a:r>
          </a:p>
          <a:p>
            <a:pPr>
              <a:buFontTx/>
              <a:buChar char="-"/>
            </a:pPr>
            <a:r>
              <a:rPr lang="en-US" baseline="0" dirty="0" smtClean="0"/>
              <a:t>  Give examples of how Title I monies will be used to assist parents.</a:t>
            </a:r>
          </a:p>
          <a:p>
            <a:pPr>
              <a:buFontTx/>
              <a:buChar char="-"/>
            </a:pPr>
            <a:r>
              <a:rPr lang="en-US" baseline="0" dirty="0" smtClean="0"/>
              <a:t>  (Consider giving demonstrations of programs used or allow parents to visit work stations and experience what the student experiences.)  </a:t>
            </a:r>
          </a:p>
          <a:p>
            <a:r>
              <a:rPr lang="en-US" baseline="0" dirty="0" smtClean="0"/>
              <a:t>-  Explain that </a:t>
            </a:r>
            <a:r>
              <a:rPr lang="en-US" u="sng" baseline="0" dirty="0" smtClean="0"/>
              <a:t>a big part of Title I means parents’ rights, by law, to be involved in decisions made at the school level and at the LEA level</a:t>
            </a:r>
            <a:r>
              <a:rPr lang="en-US" baseline="0" dirty="0" smtClean="0"/>
              <a:t>. (This will be discussed throughout the meeting.)</a:t>
            </a:r>
          </a:p>
          <a:p>
            <a:r>
              <a:rPr lang="en-US" baseline="0" dirty="0" smtClean="0"/>
              <a:t>	</a:t>
            </a:r>
          </a:p>
          <a:p>
            <a:r>
              <a:rPr lang="en-US" b="0" baseline="0" dirty="0" smtClean="0">
                <a:solidFill>
                  <a:schemeClr val="accent5">
                    <a:lumMod val="50000"/>
                  </a:schemeClr>
                </a:solidFill>
              </a:rPr>
              <a:t>Important:  Parents should leave the meeting being able to answer the following question:  </a:t>
            </a:r>
            <a:r>
              <a:rPr lang="en-US" b="1" baseline="0" dirty="0" smtClean="0">
                <a:solidFill>
                  <a:schemeClr val="accent5">
                    <a:lumMod val="50000"/>
                  </a:schemeClr>
                </a:solidFill>
              </a:rPr>
              <a:t>What does it mean to be a Title I school? </a:t>
            </a:r>
            <a:r>
              <a:rPr lang="en-US" b="0" baseline="0" dirty="0" smtClean="0">
                <a:solidFill>
                  <a:schemeClr val="accent5">
                    <a:lumMod val="50000"/>
                  </a:schemeClr>
                </a:solidFill>
              </a:rPr>
              <a:t>(They should be able to answer the question and give a couple of examples of how Title I funds are being used at their school.)</a:t>
            </a:r>
            <a:endParaRPr lang="en-US" b="1" baseline="0" dirty="0" smtClean="0">
              <a:solidFill>
                <a:schemeClr val="accent5">
                  <a:lumMod val="50000"/>
                </a:schemeClr>
              </a:solidFill>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3</a:t>
            </a:fld>
            <a:endParaRPr lang="en-US"/>
          </a:p>
        </p:txBody>
      </p:sp>
    </p:spTree>
    <p:extLst>
      <p:ext uri="{BB962C8B-B14F-4D97-AF65-F5344CB8AC3E}">
        <p14:creationId xmlns:p14="http://schemas.microsoft.com/office/powerpoint/2010/main" val="253015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4</a:t>
            </a:fld>
            <a:endParaRPr lang="en-US"/>
          </a:p>
        </p:txBody>
      </p:sp>
    </p:spTree>
    <p:extLst>
      <p:ext uri="{BB962C8B-B14F-4D97-AF65-F5344CB8AC3E}">
        <p14:creationId xmlns:p14="http://schemas.microsoft.com/office/powerpoint/2010/main" val="373022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5</a:t>
            </a:fld>
            <a:endParaRPr lang="en-US"/>
          </a:p>
        </p:txBody>
      </p:sp>
    </p:spTree>
    <p:extLst>
      <p:ext uri="{BB962C8B-B14F-4D97-AF65-F5344CB8AC3E}">
        <p14:creationId xmlns:p14="http://schemas.microsoft.com/office/powerpoint/2010/main" val="180865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6</a:t>
            </a:fld>
            <a:endParaRPr lang="en-US"/>
          </a:p>
        </p:txBody>
      </p:sp>
    </p:spTree>
    <p:extLst>
      <p:ext uri="{BB962C8B-B14F-4D97-AF65-F5344CB8AC3E}">
        <p14:creationId xmlns:p14="http://schemas.microsoft.com/office/powerpoint/2010/main" val="226331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7</a:t>
            </a:fld>
            <a:endParaRPr lang="en-US"/>
          </a:p>
        </p:txBody>
      </p:sp>
    </p:spTree>
    <p:extLst>
      <p:ext uri="{BB962C8B-B14F-4D97-AF65-F5344CB8AC3E}">
        <p14:creationId xmlns:p14="http://schemas.microsoft.com/office/powerpoint/2010/main" val="264483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47E8-4C94-4524-B6A1-5625C6192120}" type="slidenum">
              <a:rPr lang="en-US" smtClean="0"/>
              <a:pPr/>
              <a:t>8</a:t>
            </a:fld>
            <a:endParaRPr lang="en-US"/>
          </a:p>
        </p:txBody>
      </p:sp>
    </p:spTree>
    <p:extLst>
      <p:ext uri="{BB962C8B-B14F-4D97-AF65-F5344CB8AC3E}">
        <p14:creationId xmlns:p14="http://schemas.microsoft.com/office/powerpoint/2010/main" val="114357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47E8-4C94-4524-B6A1-5625C6192120}" type="slidenum">
              <a:rPr lang="en-US" smtClean="0"/>
              <a:pPr/>
              <a:t>9</a:t>
            </a:fld>
            <a:endParaRPr lang="en-US"/>
          </a:p>
        </p:txBody>
      </p:sp>
    </p:spTree>
    <p:extLst>
      <p:ext uri="{BB962C8B-B14F-4D97-AF65-F5344CB8AC3E}">
        <p14:creationId xmlns:p14="http://schemas.microsoft.com/office/powerpoint/2010/main" val="415634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BB3C-1BFD-4187-BD62-936DA994E29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9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48805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128482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159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BB3C-1BFD-4187-BD62-936DA994E29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99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400531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214750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225603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201930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62A3ABD-3705-4FD6-8EAD-A151FF43BD72}" type="datetimeFigureOut">
              <a:rPr lang="en-US" smtClean="0"/>
              <a:pPr/>
              <a:t>11/12/2018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9FBB3C-1BFD-4187-BD62-936DA994E29E}" type="slidenum">
              <a:rPr lang="en-US" smtClean="0"/>
              <a:pPr/>
              <a:t>‹#›</a:t>
            </a:fld>
            <a:endParaRPr lang="en-US"/>
          </a:p>
        </p:txBody>
      </p:sp>
    </p:spTree>
    <p:extLst>
      <p:ext uri="{BB962C8B-B14F-4D97-AF65-F5344CB8AC3E}">
        <p14:creationId xmlns:p14="http://schemas.microsoft.com/office/powerpoint/2010/main" val="11417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A3ABD-3705-4FD6-8EAD-A151FF43BD72}"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FBB3C-1BFD-4187-BD62-936DA994E29E}" type="slidenum">
              <a:rPr lang="en-US" smtClean="0"/>
              <a:pPr/>
              <a:t>‹#›</a:t>
            </a:fld>
            <a:endParaRPr lang="en-US"/>
          </a:p>
        </p:txBody>
      </p:sp>
    </p:spTree>
    <p:extLst>
      <p:ext uri="{BB962C8B-B14F-4D97-AF65-F5344CB8AC3E}">
        <p14:creationId xmlns:p14="http://schemas.microsoft.com/office/powerpoint/2010/main" val="121771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62A3ABD-3705-4FD6-8EAD-A151FF43BD72}" type="datetimeFigureOut">
              <a:rPr lang="en-US" smtClean="0"/>
              <a:pPr/>
              <a:t>11/12/2018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59FBB3C-1BFD-4187-BD62-936DA994E29E}"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16317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fulmer@spartanburg4.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bmckinney@spartanburg4.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hs.spartanburg4.org/resources/parent_resourc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05400"/>
            <a:ext cx="7772400" cy="857250"/>
          </a:xfrm>
        </p:spPr>
        <p:txBody>
          <a:bodyPr>
            <a:normAutofit fontScale="90000"/>
          </a:bodyPr>
          <a:lstStyle/>
          <a:p>
            <a:pPr algn="ctr"/>
            <a:r>
              <a:rPr lang="en-US" sz="3200" dirty="0" smtClean="0"/>
              <a:t/>
            </a:r>
            <a:br>
              <a:rPr lang="en-US" sz="3200" dirty="0" smtClean="0"/>
            </a:br>
            <a:r>
              <a:rPr lang="en-US" sz="4000" b="1" dirty="0" smtClean="0">
                <a:latin typeface="Arial Black" panose="020B0A04020102020204" pitchFamily="34" charset="0"/>
              </a:rPr>
              <a:t>Annual Title I Parent Meeting</a:t>
            </a:r>
            <a:br>
              <a:rPr lang="en-US" sz="4000" b="1" dirty="0" smtClean="0">
                <a:latin typeface="Arial Black" panose="020B0A04020102020204" pitchFamily="34" charset="0"/>
              </a:rPr>
            </a:br>
            <a:r>
              <a:rPr lang="en-US" sz="4000" b="1" dirty="0" smtClean="0">
                <a:latin typeface="Arial Black" panose="020B0A04020102020204" pitchFamily="34" charset="0"/>
              </a:rPr>
              <a:t> October 25, 2018</a:t>
            </a:r>
            <a:br>
              <a:rPr lang="en-US" sz="4000" b="1" dirty="0" smtClean="0">
                <a:latin typeface="Arial Black" panose="020B0A04020102020204" pitchFamily="34" charset="0"/>
              </a:rPr>
            </a:br>
            <a:r>
              <a:rPr lang="en-US" sz="4000" b="1" dirty="0" smtClean="0">
                <a:latin typeface="Arial Black" panose="020B0A04020102020204" pitchFamily="34" charset="0"/>
              </a:rPr>
              <a:t>5:30 p.m.</a:t>
            </a:r>
            <a:endParaRPr lang="en-US" sz="4000" b="1" dirty="0">
              <a:latin typeface="Arial Black" panose="020B0A04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5" y="533400"/>
            <a:ext cx="9144000" cy="20942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4"/>
            <a:ext cx="8382000" cy="1450757"/>
          </a:xfrm>
        </p:spPr>
        <p:txBody>
          <a:bodyPr>
            <a:noAutofit/>
          </a:bodyPr>
          <a:lstStyle/>
          <a:p>
            <a:r>
              <a:rPr lang="en-US" sz="3600" dirty="0" smtClean="0">
                <a:latin typeface="Arial Black" panose="020B0A04020102020204" pitchFamily="34" charset="0"/>
              </a:rPr>
              <a:t>What tests will my child be taking?  What are the proficiency levels?</a:t>
            </a:r>
            <a:endParaRPr lang="en-US" sz="3600" dirty="0">
              <a:latin typeface="Arial Black" panose="020B0A040201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Benchmark Tests</a:t>
            </a:r>
          </a:p>
          <a:p>
            <a:pPr>
              <a:buFont typeface="Arial" panose="020B0604020202020204" pitchFamily="34" charset="0"/>
              <a:buChar char="•"/>
            </a:pPr>
            <a:r>
              <a:rPr lang="en-US" dirty="0" smtClean="0"/>
              <a:t>Final Exams</a:t>
            </a:r>
          </a:p>
          <a:p>
            <a:pPr>
              <a:buFont typeface="Arial" panose="020B0604020202020204" pitchFamily="34" charset="0"/>
              <a:buChar char="•"/>
            </a:pPr>
            <a:r>
              <a:rPr lang="en-US" dirty="0" smtClean="0"/>
              <a:t>End of Course Tests</a:t>
            </a:r>
          </a:p>
          <a:p>
            <a:pPr>
              <a:buFont typeface="Arial" panose="020B0604020202020204" pitchFamily="34" charset="0"/>
              <a:buChar char="•"/>
            </a:pPr>
            <a:r>
              <a:rPr lang="en-US" dirty="0" smtClean="0"/>
              <a:t>AP Tests</a:t>
            </a:r>
          </a:p>
          <a:p>
            <a:pPr>
              <a:buFont typeface="Arial" panose="020B0604020202020204" pitchFamily="34" charset="0"/>
              <a:buChar char="•"/>
            </a:pPr>
            <a:r>
              <a:rPr lang="en-US" dirty="0" smtClean="0"/>
              <a:t>R2W</a:t>
            </a:r>
          </a:p>
          <a:p>
            <a:pPr>
              <a:buFont typeface="Arial" panose="020B0604020202020204" pitchFamily="34" charset="0"/>
              <a:buChar char="•"/>
            </a:pPr>
            <a:r>
              <a:rPr lang="en-US" dirty="0" smtClean="0"/>
              <a:t>SAT</a:t>
            </a:r>
          </a:p>
          <a:p>
            <a:pPr>
              <a:buFont typeface="Arial" panose="020B0604020202020204" pitchFamily="34" charset="0"/>
              <a:buChar char="•"/>
            </a:pPr>
            <a:r>
              <a:rPr lang="en-US" dirty="0" smtClean="0"/>
              <a:t>ACT</a:t>
            </a:r>
          </a:p>
          <a:p>
            <a:pPr>
              <a:buFont typeface="Arial" panose="020B0604020202020204" pitchFamily="34" charset="0"/>
              <a:buChar char="•"/>
            </a:pPr>
            <a:r>
              <a:rPr lang="en-US" dirty="0" smtClean="0"/>
              <a:t>ASVAB</a:t>
            </a:r>
          </a:p>
          <a:p>
            <a:pPr>
              <a:buFont typeface="Arial" panose="020B0604020202020204" pitchFamily="34" charset="0"/>
              <a:buChar char="•"/>
            </a:pPr>
            <a:r>
              <a:rPr lang="en-US" dirty="0" smtClean="0"/>
              <a:t>PSAT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extLst>
      <p:ext uri="{BB962C8B-B14F-4D97-AF65-F5344CB8AC3E}">
        <p14:creationId xmlns:p14="http://schemas.microsoft.com/office/powerpoint/2010/main" val="69683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fontScale="90000"/>
          </a:bodyPr>
          <a:lstStyle/>
          <a:p>
            <a:r>
              <a:rPr lang="en-US" sz="2800" b="1" dirty="0" smtClean="0">
                <a:latin typeface="Arial Black" panose="020B0A04020102020204" pitchFamily="34" charset="0"/>
              </a:rPr>
              <a:t>What is required by law for Parent/Family Engagement?  What is the school and districts parent engagement policy?</a:t>
            </a:r>
            <a:endParaRPr lang="en-US" sz="2800" dirty="0">
              <a:latin typeface="Arial Black" panose="020B0A04020102020204" pitchFamily="34" charset="0"/>
            </a:endParaRPr>
          </a:p>
        </p:txBody>
      </p:sp>
      <p:sp>
        <p:nvSpPr>
          <p:cNvPr id="3" name="Content Placeholder 2"/>
          <p:cNvSpPr>
            <a:spLocks noGrp="1"/>
          </p:cNvSpPr>
          <p:nvPr>
            <p:ph idx="1"/>
          </p:nvPr>
        </p:nvSpPr>
        <p:spPr>
          <a:xfrm>
            <a:off x="457200" y="1752600"/>
            <a:ext cx="8001000" cy="4953000"/>
          </a:xfrm>
        </p:spPr>
        <p:txBody>
          <a:bodyPr>
            <a:normAutofit/>
          </a:bodyPr>
          <a:lstStyle/>
          <a:p>
            <a:r>
              <a:rPr lang="en-US" sz="2200" dirty="0" smtClean="0"/>
              <a:t>This policy addresses how the school will implement the parental involvement requirements of the Every Student Succeeds Act</a:t>
            </a:r>
            <a:r>
              <a:rPr lang="en-US" sz="2200" i="1" dirty="0" smtClean="0"/>
              <a:t>.  </a:t>
            </a:r>
            <a:r>
              <a:rPr lang="en-US" sz="2200" dirty="0" smtClean="0"/>
              <a:t>Components include…</a:t>
            </a:r>
          </a:p>
          <a:p>
            <a:pPr lvl="1"/>
            <a:r>
              <a:rPr lang="en-US" sz="1800" dirty="0" smtClean="0"/>
              <a:t>How parents can be involved in decision-making and activities. </a:t>
            </a:r>
          </a:p>
          <a:p>
            <a:pPr lvl="1"/>
            <a:r>
              <a:rPr lang="en-US" sz="1800" dirty="0" smtClean="0"/>
              <a:t>How parental involvement funds are being used.</a:t>
            </a:r>
          </a:p>
          <a:p>
            <a:pPr lvl="1"/>
            <a:r>
              <a:rPr lang="en-US" sz="1800" dirty="0" smtClean="0"/>
              <a:t>How information will be provided to parents.</a:t>
            </a:r>
          </a:p>
          <a:p>
            <a:pPr lvl="1"/>
            <a:r>
              <a:rPr lang="en-US" sz="1800" dirty="0" smtClean="0"/>
              <a:t>How the school will build capacity in parents and staff for strong parental involvement.</a:t>
            </a:r>
            <a:endParaRPr lang="en-US" dirty="0"/>
          </a:p>
          <a:p>
            <a:pPr lvl="1"/>
            <a:endParaRPr lang="en-US" sz="2200" dirty="0" smtClean="0"/>
          </a:p>
          <a:p>
            <a:r>
              <a:rPr lang="en-US" sz="2400" dirty="0" smtClean="0"/>
              <a:t>Policy is available on the school website under Parent Resource Center, District Social Media Pages and in the WHS front office.</a:t>
            </a:r>
          </a:p>
          <a:p>
            <a:endParaRPr lang="en-US" sz="2400" dirty="0" smtClean="0"/>
          </a:p>
          <a:p>
            <a:pPr>
              <a:buNone/>
            </a:pPr>
            <a:endParaRPr lang="en-US" sz="22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5562600"/>
            <a:ext cx="3241196" cy="7423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normAutofit/>
          </a:bodyPr>
          <a:lstStyle/>
          <a:p>
            <a:r>
              <a:rPr lang="en-US" sz="2800" b="1" dirty="0" smtClean="0">
                <a:latin typeface="Arial Black" panose="020B0A04020102020204" pitchFamily="34" charset="0"/>
              </a:rPr>
              <a:t>What is the System Parental Involvement Plan?</a:t>
            </a:r>
            <a:endParaRPr lang="en-US" sz="2800" b="1" dirty="0">
              <a:latin typeface="Arial Black" panose="020B0A04020102020204" pitchFamily="34" charset="0"/>
            </a:endParaRPr>
          </a:p>
        </p:txBody>
      </p:sp>
      <p:sp>
        <p:nvSpPr>
          <p:cNvPr id="3" name="Content Placeholder 2"/>
          <p:cNvSpPr>
            <a:spLocks noGrp="1"/>
          </p:cNvSpPr>
          <p:nvPr>
            <p:ph idx="1"/>
          </p:nvPr>
        </p:nvSpPr>
        <p:spPr>
          <a:xfrm>
            <a:off x="381000" y="1676400"/>
            <a:ext cx="8763000" cy="4876800"/>
          </a:xfrm>
        </p:spPr>
        <p:txBody>
          <a:bodyPr>
            <a:normAutofit/>
          </a:bodyPr>
          <a:lstStyle/>
          <a:p>
            <a:r>
              <a:rPr lang="en-US" sz="2200" dirty="0" smtClean="0"/>
              <a:t>This plan addresses how the district will implement the parental involvement requirements of the Every Student Succeeds Act</a:t>
            </a:r>
            <a:r>
              <a:rPr lang="en-US" sz="2200" i="1" dirty="0" smtClean="0"/>
              <a:t>.  </a:t>
            </a:r>
            <a:r>
              <a:rPr lang="en-US" sz="2200" dirty="0" smtClean="0"/>
              <a:t>It includes…</a:t>
            </a:r>
          </a:p>
          <a:p>
            <a:endParaRPr lang="en-US" sz="500" i="1" dirty="0" smtClean="0"/>
          </a:p>
          <a:p>
            <a:pPr lvl="1"/>
            <a:r>
              <a:rPr lang="en-US" sz="1800" dirty="0" smtClean="0"/>
              <a:t>The </a:t>
            </a:r>
            <a:r>
              <a:rPr lang="en-US" dirty="0" smtClean="0"/>
              <a:t>District’s</a:t>
            </a:r>
            <a:r>
              <a:rPr lang="en-US" sz="1800" dirty="0" smtClean="0"/>
              <a:t> expectations for parents</a:t>
            </a:r>
          </a:p>
          <a:p>
            <a:pPr lvl="1">
              <a:buNone/>
            </a:pPr>
            <a:endParaRPr lang="en-US" sz="500" dirty="0" smtClean="0"/>
          </a:p>
          <a:p>
            <a:pPr lvl="1"/>
            <a:r>
              <a:rPr lang="en-US" sz="1800" dirty="0" smtClean="0"/>
              <a:t>How the District will involve parents in decision-making</a:t>
            </a:r>
          </a:p>
          <a:p>
            <a:pPr lvl="1">
              <a:buNone/>
            </a:pPr>
            <a:endParaRPr lang="en-US" sz="500" dirty="0" smtClean="0"/>
          </a:p>
          <a:p>
            <a:pPr lvl="1"/>
            <a:r>
              <a:rPr lang="en-US" sz="1800" dirty="0" smtClean="0"/>
              <a:t>How the District will work to build the schools’ and parents’ capacity for strong parental involvement to improve student academic achievement</a:t>
            </a:r>
          </a:p>
          <a:p>
            <a:r>
              <a:rPr lang="en-US" sz="2200" dirty="0" smtClean="0"/>
              <a:t>All Parents are invited in June to review the Parental Involvement Plan.</a:t>
            </a:r>
          </a:p>
          <a:p>
            <a:r>
              <a:rPr lang="en-US" sz="2200" dirty="0" smtClean="0"/>
              <a:t>The plan is available on the Title I page at www.spartanburg4.org.  </a:t>
            </a:r>
            <a:r>
              <a:rPr lang="en-US" sz="2200" dirty="0" smtClean="0">
                <a:solidFill>
                  <a:srgbClr val="000000"/>
                </a:solidFill>
              </a:rPr>
              <a:t>You</a:t>
            </a:r>
            <a:r>
              <a:rPr lang="en-US" sz="2200" dirty="0">
                <a:solidFill>
                  <a:srgbClr val="000000"/>
                </a:solidFill>
              </a:rPr>
              <a:t>, as Title I parents, have the right to be involved in the development of this plan.</a:t>
            </a:r>
          </a:p>
          <a:p>
            <a:endParaRPr lang="en-US" sz="2200" dirty="0" smtClean="0"/>
          </a:p>
          <a:p>
            <a:pPr lvl="1">
              <a:buNone/>
            </a:pPr>
            <a:endParaRPr lang="en-US" sz="1800" dirty="0" smtClean="0"/>
          </a:p>
          <a:p>
            <a:endParaRPr lang="en-US" sz="22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562600"/>
            <a:ext cx="3241196" cy="7423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6" y="381000"/>
            <a:ext cx="8165123" cy="1143000"/>
          </a:xfrm>
        </p:spPr>
        <p:txBody>
          <a:bodyPr>
            <a:normAutofit/>
          </a:bodyPr>
          <a:lstStyle/>
          <a:p>
            <a:r>
              <a:rPr lang="en-US" sz="3600" b="1" dirty="0" smtClean="0">
                <a:latin typeface="Arial Black" panose="020B0A04020102020204" pitchFamily="34" charset="0"/>
              </a:rPr>
              <a:t>What is the School-Parent Compact?</a:t>
            </a:r>
            <a:endParaRPr lang="en-US" sz="3600" b="1" dirty="0">
              <a:latin typeface="Arial Black" panose="020B0A04020102020204" pitchFamily="34" charset="0"/>
            </a:endParaRPr>
          </a:p>
        </p:txBody>
      </p:sp>
      <p:sp>
        <p:nvSpPr>
          <p:cNvPr id="3" name="Content Placeholder 2"/>
          <p:cNvSpPr>
            <a:spLocks noGrp="1"/>
          </p:cNvSpPr>
          <p:nvPr>
            <p:ph idx="1"/>
          </p:nvPr>
        </p:nvSpPr>
        <p:spPr>
          <a:xfrm>
            <a:off x="527536" y="1905000"/>
            <a:ext cx="8311663" cy="4572001"/>
          </a:xfrm>
        </p:spPr>
        <p:txBody>
          <a:bodyPr>
            <a:normAutofit/>
          </a:bodyPr>
          <a:lstStyle/>
          <a:p>
            <a:pPr>
              <a:buFont typeface="Arial" panose="020B0604020202020204" pitchFamily="34" charset="0"/>
              <a:buChar char="•"/>
            </a:pPr>
            <a:r>
              <a:rPr lang="en-US" sz="2200" dirty="0" smtClean="0"/>
              <a:t>The compact is a commitment from the school, the parent, and the student to share in the responsibility for improved academic achievement</a:t>
            </a:r>
          </a:p>
          <a:p>
            <a:pPr>
              <a:buFont typeface="Arial" panose="020B0604020202020204" pitchFamily="34" charset="0"/>
              <a:buChar char="•"/>
            </a:pPr>
            <a:r>
              <a:rPr lang="en-US" sz="2200" dirty="0" smtClean="0"/>
              <a:t>You, as Title I Parents, have the right to be involved in the development of the School-Parent Compact.</a:t>
            </a:r>
          </a:p>
          <a:p>
            <a:pPr>
              <a:buFont typeface="Arial" panose="020B0604020202020204" pitchFamily="34" charset="0"/>
              <a:buChar char="•"/>
            </a:pPr>
            <a:r>
              <a:rPr lang="en-US" sz="2200" dirty="0" smtClean="0"/>
              <a:t>The compact is revised each school year in August based on input from parent meeting and from online survey.</a:t>
            </a:r>
          </a:p>
          <a:p>
            <a:pPr>
              <a:buFont typeface="Arial" panose="020B0604020202020204" pitchFamily="34" charset="0"/>
              <a:buChar char="•"/>
            </a:pPr>
            <a:r>
              <a:rPr lang="en-US" sz="2200" dirty="0" smtClean="0"/>
              <a:t>The compact will be issued to all students to take home for parent signature prior to October 31</a:t>
            </a:r>
            <a:r>
              <a:rPr lang="en-US" sz="2200" baseline="30000" dirty="0" smtClean="0"/>
              <a:t>st</a:t>
            </a:r>
            <a:r>
              <a:rPr lang="en-US" sz="2200" dirty="0" smtClean="0"/>
              <a:t>.  </a:t>
            </a:r>
          </a:p>
          <a:p>
            <a:pPr marL="0" indent="0">
              <a:buNone/>
            </a:pPr>
            <a:endParaRPr lang="en-US" sz="2200" dirty="0" smtClean="0"/>
          </a:p>
          <a:p>
            <a:pPr>
              <a:buFont typeface="Arial" panose="020B0604020202020204" pitchFamily="34" charset="0"/>
              <a:buChar char="•"/>
            </a:pPr>
            <a:endParaRPr lang="en-US" sz="2200" dirty="0" smtClean="0"/>
          </a:p>
          <a:p>
            <a:pPr>
              <a:buFont typeface="Arial" panose="020B0604020202020204" pitchFamily="34" charset="0"/>
              <a:buChar char="•"/>
            </a:pPr>
            <a:endParaRPr lang="en-US" sz="2200" dirty="0" smtClean="0"/>
          </a:p>
          <a:p>
            <a:pPr>
              <a:buNone/>
            </a:pPr>
            <a:endParaRPr lang="en-US" sz="22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4" y="457200"/>
            <a:ext cx="8311661" cy="1143000"/>
          </a:xfrm>
        </p:spPr>
        <p:txBody>
          <a:bodyPr>
            <a:noAutofit/>
          </a:bodyPr>
          <a:lstStyle/>
          <a:p>
            <a:r>
              <a:rPr lang="en-US" sz="2800" b="1" dirty="0" smtClean="0">
                <a:latin typeface="Arial Black" panose="020B0A04020102020204" pitchFamily="34" charset="0"/>
              </a:rPr>
              <a:t>Does my child’s teacher meet professional qualifications?  </a:t>
            </a:r>
            <a:endParaRPr lang="en-US" sz="2800" b="1" dirty="0">
              <a:latin typeface="Arial Black" panose="020B0A04020102020204" pitchFamily="34" charset="0"/>
            </a:endParaRPr>
          </a:p>
        </p:txBody>
      </p:sp>
      <p:sp>
        <p:nvSpPr>
          <p:cNvPr id="3" name="Content Placeholder 2"/>
          <p:cNvSpPr>
            <a:spLocks noGrp="1"/>
          </p:cNvSpPr>
          <p:nvPr>
            <p:ph idx="1"/>
          </p:nvPr>
        </p:nvSpPr>
        <p:spPr>
          <a:xfrm>
            <a:off x="468924" y="2057400"/>
            <a:ext cx="8141676" cy="3352800"/>
          </a:xfrm>
        </p:spPr>
        <p:txBody>
          <a:bodyPr/>
          <a:lstStyle/>
          <a:p>
            <a:pPr>
              <a:buFont typeface="Arial" panose="020B0604020202020204" pitchFamily="34" charset="0"/>
              <a:buChar char="•"/>
            </a:pPr>
            <a:r>
              <a:rPr lang="en-US" sz="2200" dirty="0" smtClean="0"/>
              <a:t>Our school’s present status of teachers and paraprofessionals meeting professional qualifications is 100%.</a:t>
            </a:r>
          </a:p>
          <a:p>
            <a:pPr>
              <a:buNone/>
            </a:pPr>
            <a:endParaRPr lang="en-US" sz="500" dirty="0" smtClean="0"/>
          </a:p>
          <a:p>
            <a:pPr>
              <a:buFont typeface="Arial" panose="020B0604020202020204" pitchFamily="34" charset="0"/>
              <a:buChar char="•"/>
            </a:pPr>
            <a:r>
              <a:rPr lang="en-US" sz="2200" dirty="0" smtClean="0"/>
              <a:t>Parents are notified regarding teachers not meeting professional qualifications.</a:t>
            </a:r>
          </a:p>
          <a:p>
            <a:endParaRPr lang="en-US" sz="500" i="1" dirty="0" smtClean="0">
              <a:solidFill>
                <a:srgbClr val="0070C0"/>
              </a:solidFill>
            </a:endParaRPr>
          </a:p>
          <a:p>
            <a:pPr>
              <a:buFont typeface="Arial" panose="020B0604020202020204" pitchFamily="34" charset="0"/>
              <a:buChar char="•"/>
            </a:pPr>
            <a:r>
              <a:rPr lang="en-US" sz="2200" dirty="0" smtClean="0"/>
              <a:t>Parents are sent letters if child has been taught for four or more consecutive weeks by a teacher or paraprofessional who doesn’t meet professional qualifications.  </a:t>
            </a:r>
          </a:p>
          <a:p>
            <a:pPr>
              <a:buNone/>
            </a:pPr>
            <a:endParaRPr lang="en-US" sz="5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1143000"/>
          </a:xfrm>
        </p:spPr>
        <p:txBody>
          <a:bodyPr>
            <a:normAutofit/>
          </a:bodyPr>
          <a:lstStyle/>
          <a:p>
            <a:r>
              <a:rPr lang="en-US" sz="2800" b="1" dirty="0" smtClean="0">
                <a:latin typeface="Arial Black" panose="020B0A04020102020204" pitchFamily="34" charset="0"/>
              </a:rPr>
              <a:t>How do I request the qualifications of my child’s teachers?</a:t>
            </a:r>
            <a:endParaRPr lang="en-US" sz="2800" b="1" dirty="0">
              <a:latin typeface="Arial Black" panose="020B0A04020102020204" pitchFamily="34" charset="0"/>
            </a:endParaRPr>
          </a:p>
        </p:txBody>
      </p:sp>
      <p:sp>
        <p:nvSpPr>
          <p:cNvPr id="3" name="Content Placeholder 2"/>
          <p:cNvSpPr>
            <a:spLocks noGrp="1"/>
          </p:cNvSpPr>
          <p:nvPr>
            <p:ph idx="1"/>
          </p:nvPr>
        </p:nvSpPr>
        <p:spPr>
          <a:xfrm>
            <a:off x="533400" y="2362200"/>
            <a:ext cx="8001000" cy="4114800"/>
          </a:xfrm>
        </p:spPr>
        <p:txBody>
          <a:bodyPr>
            <a:normAutofit/>
          </a:bodyPr>
          <a:lstStyle/>
          <a:p>
            <a:r>
              <a:rPr lang="en-US" sz="2200" dirty="0" smtClean="0"/>
              <a:t>You, as Title I Parents, have the right to request the qualifications of your child’s teachers:</a:t>
            </a:r>
          </a:p>
          <a:p>
            <a:pPr lvl="1"/>
            <a:r>
              <a:rPr lang="en-US" dirty="0" smtClean="0"/>
              <a:t>If teacher has met state qualifying and licensing criteria </a:t>
            </a:r>
          </a:p>
          <a:p>
            <a:pPr lvl="1"/>
            <a:r>
              <a:rPr lang="en-US" dirty="0" smtClean="0"/>
              <a:t>If teacher is teaching under emergency or other provisional status</a:t>
            </a:r>
          </a:p>
          <a:p>
            <a:pPr lvl="1"/>
            <a:r>
              <a:rPr lang="en-US" dirty="0" smtClean="0"/>
              <a:t>Baccalaureate degree major of teacher and other graduation certification or degrees</a:t>
            </a:r>
          </a:p>
          <a:p>
            <a:pPr lvl="1"/>
            <a:r>
              <a:rPr lang="en-US" dirty="0" smtClean="0"/>
              <a:t>Qualifications of paraprofessionals </a:t>
            </a:r>
          </a:p>
          <a:p>
            <a:pPr lvl="1"/>
            <a:r>
              <a:rPr lang="en-US" dirty="0" smtClean="0"/>
              <a:t>Contact </a:t>
            </a:r>
            <a:r>
              <a:rPr lang="en-US" dirty="0"/>
              <a:t>the principal for requests regarding teacher </a:t>
            </a:r>
            <a:r>
              <a:rPr lang="en-US" dirty="0" smtClean="0"/>
              <a:t>and paraprofessional qualifications.</a:t>
            </a:r>
            <a:endParaRPr lang="en-US" dirty="0"/>
          </a:p>
          <a:p>
            <a:pPr lvl="1"/>
            <a:endParaRPr lang="en-US" dirty="0" smtClean="0"/>
          </a:p>
          <a:p>
            <a:pPr>
              <a:buNone/>
            </a:pPr>
            <a:endParaRPr lang="en-US" sz="600" dirty="0" smtClean="0"/>
          </a:p>
          <a:p>
            <a:pPr>
              <a:buNone/>
            </a:pPr>
            <a:endParaRPr lang="en-US" sz="22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077200" cy="1143000"/>
          </a:xfrm>
        </p:spPr>
        <p:txBody>
          <a:bodyPr>
            <a:normAutofit/>
          </a:bodyPr>
          <a:lstStyle/>
          <a:p>
            <a:r>
              <a:rPr lang="en-US" sz="3200" b="1" dirty="0" smtClean="0">
                <a:latin typeface="Arial Black" panose="020B0A04020102020204" pitchFamily="34" charset="0"/>
              </a:rPr>
              <a:t>How is Title I Parent Involvement Funds Spent?</a:t>
            </a:r>
            <a:endParaRPr lang="en-US" sz="3200" b="1" dirty="0">
              <a:latin typeface="Arial Black" panose="020B0A04020102020204" pitchFamily="34" charset="0"/>
            </a:endParaRPr>
          </a:p>
        </p:txBody>
      </p:sp>
      <p:sp>
        <p:nvSpPr>
          <p:cNvPr id="3" name="Content Placeholder 2"/>
          <p:cNvSpPr>
            <a:spLocks noGrp="1"/>
          </p:cNvSpPr>
          <p:nvPr>
            <p:ph idx="1"/>
          </p:nvPr>
        </p:nvSpPr>
        <p:spPr>
          <a:xfrm>
            <a:off x="381000" y="1981200"/>
            <a:ext cx="8229600" cy="4876800"/>
          </a:xfrm>
        </p:spPr>
        <p:txBody>
          <a:bodyPr/>
          <a:lstStyle/>
          <a:p>
            <a:pPr>
              <a:buFont typeface="Arial" panose="020B0604020202020204" pitchFamily="34" charset="0"/>
              <a:buChar char="•"/>
            </a:pPr>
            <a:r>
              <a:rPr lang="en-US" sz="2000" dirty="0" smtClean="0"/>
              <a:t>Any district with a Title I Allocation exceeding $500,000 is required by law to set aside 1% of it’s Title I allocation for parental involvement.  </a:t>
            </a:r>
          </a:p>
          <a:p>
            <a:pPr>
              <a:buFont typeface="Arial" panose="020B0604020202020204" pitchFamily="34" charset="0"/>
              <a:buChar char="•"/>
            </a:pPr>
            <a:r>
              <a:rPr lang="en-US" sz="2000" dirty="0" smtClean="0"/>
              <a:t>Spartanburg </a:t>
            </a:r>
            <a:r>
              <a:rPr lang="en-US" dirty="0" smtClean="0"/>
              <a:t>District Four </a:t>
            </a:r>
            <a:r>
              <a:rPr lang="en-US" sz="2000" dirty="0" smtClean="0"/>
              <a:t>Title I FY19 Allocation is </a:t>
            </a:r>
            <a:r>
              <a:rPr lang="en-US" sz="2000" dirty="0" smtClean="0">
                <a:solidFill>
                  <a:srgbClr val="C00000"/>
                </a:solidFill>
              </a:rPr>
              <a:t>$803,497.85</a:t>
            </a:r>
            <a:r>
              <a:rPr lang="en-US" dirty="0" smtClean="0"/>
              <a:t>.</a:t>
            </a:r>
            <a:endParaRPr lang="en-US" sz="500" dirty="0" smtClean="0"/>
          </a:p>
          <a:p>
            <a:pPr>
              <a:buFont typeface="Arial" panose="020B0604020202020204" pitchFamily="34" charset="0"/>
              <a:buChar char="•"/>
            </a:pPr>
            <a:r>
              <a:rPr lang="en-US" sz="2000" dirty="0" smtClean="0"/>
              <a:t>FY19 Spartanburg District Four </a:t>
            </a:r>
            <a:r>
              <a:rPr lang="en-US" dirty="0" smtClean="0"/>
              <a:t>PI </a:t>
            </a:r>
            <a:r>
              <a:rPr lang="en-US" sz="2000" dirty="0" smtClean="0"/>
              <a:t>Allocation is </a:t>
            </a:r>
            <a:r>
              <a:rPr lang="en-US" sz="2000" dirty="0" smtClean="0">
                <a:solidFill>
                  <a:srgbClr val="C00000"/>
                </a:solidFill>
              </a:rPr>
              <a:t>$</a:t>
            </a:r>
            <a:r>
              <a:rPr lang="en-US" dirty="0" smtClean="0">
                <a:solidFill>
                  <a:srgbClr val="C00000"/>
                </a:solidFill>
              </a:rPr>
              <a:t>8034.98</a:t>
            </a:r>
            <a:r>
              <a:rPr lang="en-US" dirty="0" smtClean="0"/>
              <a:t>. </a:t>
            </a:r>
            <a:r>
              <a:rPr lang="en-US" sz="2000" dirty="0" smtClean="0"/>
              <a:t>Funds are set aside for each Title I school based on a per pupil allocation.	</a:t>
            </a:r>
          </a:p>
          <a:p>
            <a:pPr>
              <a:buFont typeface="Arial" panose="020B0604020202020204" pitchFamily="34" charset="0"/>
              <a:buChar char="•"/>
            </a:pPr>
            <a:r>
              <a:rPr lang="en-US" sz="2000" dirty="0" smtClean="0"/>
              <a:t>Currently, 100% of Parental Involvement plus additional Title I funds are used to pay for parental involvement activities.</a:t>
            </a:r>
            <a:endParaRPr lang="en-US" sz="500" dirty="0" smtClean="0"/>
          </a:p>
          <a:p>
            <a:pPr>
              <a:lnSpc>
                <a:spcPct val="100000"/>
              </a:lnSpc>
              <a:buFont typeface="Arial" panose="020B0604020202020204" pitchFamily="34" charset="0"/>
              <a:buChar char="•"/>
            </a:pPr>
            <a:r>
              <a:rPr lang="en-US" sz="2000" dirty="0" smtClean="0"/>
              <a:t>You, as Title I parents, have the right to be involved in how this money is spent.</a:t>
            </a:r>
          </a:p>
          <a:p>
            <a:pPr>
              <a:buNone/>
            </a:pPr>
            <a:endParaRPr lang="en-US" sz="22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extLst>
      <p:ext uri="{BB962C8B-B14F-4D97-AF65-F5344CB8AC3E}">
        <p14:creationId xmlns:p14="http://schemas.microsoft.com/office/powerpoint/2010/main" val="218338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34300" cy="1450757"/>
          </a:xfrm>
        </p:spPr>
        <p:txBody>
          <a:bodyPr>
            <a:noAutofit/>
          </a:bodyPr>
          <a:lstStyle/>
          <a:p>
            <a:r>
              <a:rPr lang="en-US" sz="3600" b="1" dirty="0" smtClean="0">
                <a:latin typeface="Arial Black" panose="020B0A04020102020204" pitchFamily="34" charset="0"/>
              </a:rPr>
              <a:t>What opportunities does the school provide for parental engagement?  </a:t>
            </a:r>
            <a:endParaRPr lang="en-US" sz="3600" b="1" dirty="0">
              <a:latin typeface="Arial Black" panose="020B0A04020102020204" pitchFamily="34" charset="0"/>
            </a:endParaRPr>
          </a:p>
        </p:txBody>
      </p:sp>
      <p:sp>
        <p:nvSpPr>
          <p:cNvPr id="3" name="Content Placeholder 2"/>
          <p:cNvSpPr>
            <a:spLocks noGrp="1"/>
          </p:cNvSpPr>
          <p:nvPr>
            <p:ph idx="1"/>
          </p:nvPr>
        </p:nvSpPr>
        <p:spPr>
          <a:xfrm>
            <a:off x="685800" y="1981200"/>
            <a:ext cx="3352800" cy="3992563"/>
          </a:xfrm>
        </p:spPr>
        <p:txBody>
          <a:bodyPr/>
          <a:lstStyle/>
          <a:p>
            <a:pPr>
              <a:buFont typeface="Arial" panose="020B0604020202020204" pitchFamily="34" charset="0"/>
              <a:buChar char="•"/>
            </a:pPr>
            <a:r>
              <a:rPr lang="en-US" dirty="0" smtClean="0"/>
              <a:t>8</a:t>
            </a:r>
            <a:r>
              <a:rPr lang="en-US" baseline="30000" dirty="0" smtClean="0"/>
              <a:t>th</a:t>
            </a:r>
            <a:r>
              <a:rPr lang="en-US" dirty="0" smtClean="0"/>
              <a:t> Grade Parent Night</a:t>
            </a:r>
          </a:p>
          <a:p>
            <a:pPr>
              <a:buFont typeface="Arial" panose="020B0604020202020204" pitchFamily="34" charset="0"/>
              <a:buChar char="•"/>
            </a:pPr>
            <a:r>
              <a:rPr lang="en-US" dirty="0" smtClean="0"/>
              <a:t>Senior Night</a:t>
            </a:r>
          </a:p>
          <a:p>
            <a:pPr>
              <a:buFont typeface="Arial" panose="020B0604020202020204" pitchFamily="34" charset="0"/>
              <a:buChar char="•"/>
            </a:pPr>
            <a:r>
              <a:rPr lang="en-US" dirty="0" smtClean="0"/>
              <a:t>Financial Aid Night</a:t>
            </a:r>
          </a:p>
          <a:p>
            <a:pPr>
              <a:buFont typeface="Arial" panose="020B0604020202020204" pitchFamily="34" charset="0"/>
              <a:buChar char="•"/>
            </a:pPr>
            <a:r>
              <a:rPr lang="en-US" dirty="0" smtClean="0"/>
              <a:t>IGP Meetings</a:t>
            </a:r>
          </a:p>
          <a:p>
            <a:pPr>
              <a:buFont typeface="Arial" panose="020B0604020202020204" pitchFamily="34" charset="0"/>
              <a:buChar char="•"/>
            </a:pPr>
            <a:r>
              <a:rPr lang="en-US" dirty="0" smtClean="0"/>
              <a:t>IEP Meetings</a:t>
            </a:r>
          </a:p>
          <a:p>
            <a:pPr>
              <a:buFont typeface="Arial" panose="020B0604020202020204" pitchFamily="34" charset="0"/>
              <a:buChar char="•"/>
            </a:pPr>
            <a:r>
              <a:rPr lang="en-US" dirty="0" smtClean="0"/>
              <a:t>Parent/Teacher Conferences</a:t>
            </a:r>
          </a:p>
          <a:p>
            <a:pPr>
              <a:buFont typeface="Arial" panose="020B0604020202020204" pitchFamily="34" charset="0"/>
              <a:buChar char="•"/>
            </a:pPr>
            <a:r>
              <a:rPr lang="en-US" dirty="0" smtClean="0"/>
              <a:t>Band Booster Club</a:t>
            </a:r>
          </a:p>
          <a:p>
            <a:pPr>
              <a:buFont typeface="Arial" panose="020B0604020202020204" pitchFamily="34" charset="0"/>
              <a:buChar char="•"/>
            </a:pPr>
            <a:r>
              <a:rPr lang="en-US" dirty="0" smtClean="0"/>
              <a:t>Athletics</a:t>
            </a:r>
          </a:p>
          <a:p>
            <a:pPr marL="0" indent="0">
              <a:buNone/>
            </a:pPr>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
        <p:nvSpPr>
          <p:cNvPr id="6" name="Content Placeholder 2"/>
          <p:cNvSpPr txBox="1">
            <a:spLocks/>
          </p:cNvSpPr>
          <p:nvPr/>
        </p:nvSpPr>
        <p:spPr>
          <a:xfrm>
            <a:off x="4226404" y="1981200"/>
            <a:ext cx="3352800" cy="39925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smtClean="0"/>
              <a:t>Unity in the Community</a:t>
            </a:r>
          </a:p>
          <a:p>
            <a:pPr>
              <a:buFont typeface="Arial" panose="020B0604020202020204" pitchFamily="34" charset="0"/>
              <a:buChar char="•"/>
            </a:pPr>
            <a:r>
              <a:rPr lang="en-US" dirty="0" smtClean="0"/>
              <a:t>Veterans Day Program</a:t>
            </a:r>
          </a:p>
          <a:p>
            <a:pPr>
              <a:buFont typeface="Arial" panose="020B0604020202020204" pitchFamily="34" charset="0"/>
              <a:buChar char="•"/>
            </a:pPr>
            <a:r>
              <a:rPr lang="en-US" dirty="0" smtClean="0"/>
              <a:t>School Fundraising</a:t>
            </a:r>
          </a:p>
          <a:p>
            <a:pPr>
              <a:buFont typeface="Arial" panose="020B0604020202020204" pitchFamily="34" charset="0"/>
              <a:buChar char="•"/>
            </a:pPr>
            <a:r>
              <a:rPr lang="en-US" dirty="0" smtClean="0"/>
              <a:t>School Improvement Council</a:t>
            </a:r>
          </a:p>
          <a:p>
            <a:pPr>
              <a:buFont typeface="Arial" panose="020B0604020202020204" pitchFamily="34" charset="0"/>
              <a:buChar char="•"/>
            </a:pPr>
            <a:r>
              <a:rPr lang="en-US" dirty="0" smtClean="0"/>
              <a:t>Student Council Inductions</a:t>
            </a:r>
          </a:p>
          <a:p>
            <a:pPr>
              <a:buFont typeface="Arial" panose="020B0604020202020204" pitchFamily="34" charset="0"/>
              <a:buChar char="•"/>
            </a:pPr>
            <a:r>
              <a:rPr lang="en-US" dirty="0" smtClean="0"/>
              <a:t>Academic Banquets</a:t>
            </a:r>
          </a:p>
          <a:p>
            <a:pPr>
              <a:buFont typeface="Arial" panose="020B0604020202020204" pitchFamily="34" charset="0"/>
              <a:buChar char="•"/>
            </a:pPr>
            <a:r>
              <a:rPr lang="en-US" dirty="0" smtClean="0"/>
              <a:t>Sports Banquets</a:t>
            </a:r>
          </a:p>
          <a:p>
            <a:pPr>
              <a:buFont typeface="Arial" panose="020B0604020202020204" pitchFamily="34" charset="0"/>
              <a:buChar char="•"/>
            </a:pPr>
            <a:r>
              <a:rPr lang="en-US" dirty="0" smtClean="0"/>
              <a:t>Most Improved Banquet</a:t>
            </a:r>
          </a:p>
          <a:p>
            <a:pPr>
              <a:buFont typeface="Arial" panose="020B0604020202020204" pitchFamily="34" charset="0"/>
              <a:buChar char="•"/>
            </a:pPr>
            <a:endParaRPr lang="en-US" dirty="0" smtClean="0"/>
          </a:p>
          <a:p>
            <a:pPr marL="0" indent="0">
              <a:buFont typeface="Calibri" panose="020F0502020204030204" pitchFamily="34" charset="0"/>
              <a:buNone/>
            </a:pPr>
            <a:endParaRPr lang="en-US" dirty="0" smtClean="0"/>
          </a:p>
          <a:p>
            <a:endParaRPr lang="en-US" dirty="0"/>
          </a:p>
        </p:txBody>
      </p:sp>
    </p:spTree>
    <p:extLst>
      <p:ext uri="{BB962C8B-B14F-4D97-AF65-F5344CB8AC3E}">
        <p14:creationId xmlns:p14="http://schemas.microsoft.com/office/powerpoint/2010/main" val="168707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34300" cy="1450757"/>
          </a:xfrm>
        </p:spPr>
        <p:txBody>
          <a:bodyPr>
            <a:noAutofit/>
          </a:bodyPr>
          <a:lstStyle/>
          <a:p>
            <a:r>
              <a:rPr lang="en-US" sz="3600" b="1" dirty="0" smtClean="0">
                <a:latin typeface="Arial Black" panose="020B0A04020102020204" pitchFamily="34" charset="0"/>
              </a:rPr>
              <a:t>How responsive will the school be to my questions when staff is contacted?</a:t>
            </a:r>
            <a:endParaRPr lang="en-US" sz="3600" b="1" dirty="0">
              <a:latin typeface="Arial Black" panose="020B0A04020102020204" pitchFamily="34" charset="0"/>
            </a:endParaRPr>
          </a:p>
        </p:txBody>
      </p:sp>
      <p:sp>
        <p:nvSpPr>
          <p:cNvPr id="3" name="Content Placeholder 2"/>
          <p:cNvSpPr>
            <a:spLocks noGrp="1"/>
          </p:cNvSpPr>
          <p:nvPr>
            <p:ph idx="1"/>
          </p:nvPr>
        </p:nvSpPr>
        <p:spPr>
          <a:xfrm>
            <a:off x="685800" y="1981200"/>
            <a:ext cx="7905750" cy="3992563"/>
          </a:xfrm>
        </p:spPr>
        <p:txBody>
          <a:bodyPr/>
          <a:lstStyle/>
          <a:p>
            <a:pPr>
              <a:buFont typeface="Arial" panose="020B0604020202020204" pitchFamily="34" charset="0"/>
              <a:buChar char="•"/>
            </a:pPr>
            <a:r>
              <a:rPr lang="en-US" dirty="0" smtClean="0"/>
              <a:t>The principals’ expectations for staff returning emails/phone calls</a:t>
            </a:r>
            <a:r>
              <a:rPr lang="en-US" dirty="0"/>
              <a:t> </a:t>
            </a:r>
            <a:r>
              <a:rPr lang="en-US" dirty="0" smtClean="0"/>
              <a:t>is for contact to be made within 48 hours.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extLst>
      <p:ext uri="{BB962C8B-B14F-4D97-AF65-F5344CB8AC3E}">
        <p14:creationId xmlns:p14="http://schemas.microsoft.com/office/powerpoint/2010/main" val="2921788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19" y="228600"/>
            <a:ext cx="8458200" cy="1143000"/>
          </a:xfrm>
        </p:spPr>
        <p:txBody>
          <a:bodyPr/>
          <a:lstStyle/>
          <a:p>
            <a:r>
              <a:rPr lang="en-US" sz="3200" dirty="0" smtClean="0">
                <a:latin typeface="Arial Black" panose="020B0A04020102020204" pitchFamily="34" charset="0"/>
              </a:rPr>
              <a:t>Parental Engagement Coordinator</a:t>
            </a:r>
            <a:endParaRPr lang="en-US" sz="3200" dirty="0">
              <a:latin typeface="Arial Black" panose="020B0A04020102020204" pitchFamily="34" charset="0"/>
            </a:endParaRPr>
          </a:p>
        </p:txBody>
      </p:sp>
      <p:sp>
        <p:nvSpPr>
          <p:cNvPr id="3" name="Content Placeholder 2"/>
          <p:cNvSpPr>
            <a:spLocks noGrp="1"/>
          </p:cNvSpPr>
          <p:nvPr>
            <p:ph idx="1"/>
          </p:nvPr>
        </p:nvSpPr>
        <p:spPr>
          <a:xfrm>
            <a:off x="450219" y="1752600"/>
            <a:ext cx="8534400" cy="5029200"/>
          </a:xfrm>
        </p:spPr>
        <p:txBody>
          <a:bodyPr>
            <a:normAutofit/>
          </a:bodyPr>
          <a:lstStyle/>
          <a:p>
            <a:pPr>
              <a:buFont typeface="Arial" panose="020B0604020202020204" pitchFamily="34" charset="0"/>
              <a:buChar char="•"/>
            </a:pPr>
            <a:r>
              <a:rPr lang="en-US" dirty="0" smtClean="0"/>
              <a:t>Liaison between district, school and parents.</a:t>
            </a:r>
          </a:p>
          <a:p>
            <a:pPr>
              <a:buFont typeface="Arial" panose="020B0604020202020204" pitchFamily="34" charset="0"/>
              <a:buChar char="•"/>
            </a:pPr>
            <a:r>
              <a:rPr lang="en-US" dirty="0"/>
              <a:t>Provides workshops and activities for </a:t>
            </a:r>
            <a:r>
              <a:rPr lang="en-US" dirty="0" smtClean="0"/>
              <a:t>parents to help their child meet academic goals.</a:t>
            </a:r>
          </a:p>
          <a:p>
            <a:pPr>
              <a:buFont typeface="Arial" panose="020B0604020202020204" pitchFamily="34" charset="0"/>
              <a:buChar char="•"/>
            </a:pPr>
            <a:r>
              <a:rPr lang="en-US" dirty="0" smtClean="0"/>
              <a:t>Educates teachers/staff on how to effectively engage parents.</a:t>
            </a:r>
          </a:p>
          <a:p>
            <a:pPr>
              <a:buFont typeface="Arial" panose="020B0604020202020204" pitchFamily="34" charset="0"/>
              <a:buChar char="•"/>
            </a:pPr>
            <a:r>
              <a:rPr lang="en-US" dirty="0" smtClean="0"/>
              <a:t>Advises parents on how to address issues with leadership.</a:t>
            </a:r>
          </a:p>
          <a:p>
            <a:pPr>
              <a:buFont typeface="Arial" panose="020B0604020202020204" pitchFamily="34" charset="0"/>
              <a:buChar char="•"/>
            </a:pPr>
            <a:r>
              <a:rPr lang="en-US" dirty="0" smtClean="0"/>
              <a:t>Provides referrals to community-based services.</a:t>
            </a:r>
          </a:p>
          <a:p>
            <a:pPr>
              <a:buFont typeface="Arial" panose="020B0604020202020204" pitchFamily="34" charset="0"/>
              <a:buChar char="•"/>
            </a:pPr>
            <a:r>
              <a:rPr lang="en-US" dirty="0" smtClean="0"/>
              <a:t>Expands opportunities for parents to volunteer at school and in community.</a:t>
            </a:r>
          </a:p>
          <a:p>
            <a:pPr>
              <a:buFont typeface="Arial" panose="020B0604020202020204" pitchFamily="34" charset="0"/>
              <a:buChar char="•"/>
            </a:pPr>
            <a:r>
              <a:rPr lang="en-US" dirty="0" smtClean="0"/>
              <a:t>Develops community collaborations.</a:t>
            </a:r>
          </a:p>
          <a:p>
            <a:pPr>
              <a:buFont typeface="Arial" panose="020B0604020202020204" pitchFamily="34" charset="0"/>
              <a:buChar char="•"/>
            </a:pPr>
            <a:r>
              <a:rPr lang="en-US" dirty="0" smtClean="0"/>
              <a:t>Helps parents understand educational system so they can be better advocates for their children.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extLst>
      <p:ext uri="{BB962C8B-B14F-4D97-AF65-F5344CB8AC3E}">
        <p14:creationId xmlns:p14="http://schemas.microsoft.com/office/powerpoint/2010/main" val="77061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781800" cy="1143000"/>
          </a:xfrm>
          <a:ln>
            <a:noFill/>
          </a:ln>
        </p:spPr>
        <p:txBody>
          <a:bodyPr>
            <a:normAutofit/>
          </a:bodyPr>
          <a:lstStyle/>
          <a:p>
            <a:r>
              <a:rPr lang="en-US" sz="4000" b="1" dirty="0" smtClean="0">
                <a:latin typeface="Arial Black" panose="020B0A04020102020204" pitchFamily="34" charset="0"/>
              </a:rPr>
              <a:t>Why are we here?</a:t>
            </a:r>
            <a:endParaRPr lang="en-US" sz="4000" b="1" dirty="0">
              <a:latin typeface="Arial Black" panose="020B0A04020102020204" pitchFamily="34" charset="0"/>
            </a:endParaRPr>
          </a:p>
        </p:txBody>
      </p:sp>
      <p:sp>
        <p:nvSpPr>
          <p:cNvPr id="3" name="Content Placeholder 2"/>
          <p:cNvSpPr>
            <a:spLocks noGrp="1"/>
          </p:cNvSpPr>
          <p:nvPr>
            <p:ph idx="1"/>
          </p:nvPr>
        </p:nvSpPr>
        <p:spPr>
          <a:xfrm>
            <a:off x="609600" y="1905000"/>
            <a:ext cx="7924800" cy="4343400"/>
          </a:xfrm>
        </p:spPr>
        <p:txBody>
          <a:bodyPr>
            <a:normAutofit/>
          </a:bodyPr>
          <a:lstStyle/>
          <a:p>
            <a:r>
              <a:rPr lang="en-US" sz="2800" dirty="0" smtClean="0"/>
              <a:t>The Every Student Succeeds Act (ESSA) requires that each Title I School hold an Annual Meeting of Title I parents for the purpose of…</a:t>
            </a:r>
          </a:p>
          <a:p>
            <a:pPr>
              <a:buNone/>
            </a:pPr>
            <a:endParaRPr lang="en-US" sz="1400" dirty="0" smtClean="0"/>
          </a:p>
          <a:p>
            <a:pPr lvl="1"/>
            <a:r>
              <a:rPr lang="en-US" sz="2800" dirty="0" smtClean="0"/>
              <a:t>Informing you of your school’s participation in Title I</a:t>
            </a:r>
          </a:p>
          <a:p>
            <a:pPr lvl="1"/>
            <a:r>
              <a:rPr lang="en-US" sz="2800" dirty="0" smtClean="0"/>
              <a:t>Explaining the requirements of Title I</a:t>
            </a:r>
          </a:p>
          <a:p>
            <a:pPr lvl="1"/>
            <a:r>
              <a:rPr lang="en-US" sz="2800" dirty="0" smtClean="0"/>
              <a:t>Explaining your rights as parents to be involved in the school.</a:t>
            </a:r>
          </a:p>
          <a:p>
            <a:pPr lvl="1">
              <a:buNone/>
            </a:pPr>
            <a:endParaRPr lang="en-US" sz="1800" dirty="0" smtClean="0"/>
          </a:p>
          <a:p>
            <a:pPr>
              <a:buNone/>
            </a:pPr>
            <a:r>
              <a:rPr lang="en-US" sz="2200" dirty="0" smtClean="0"/>
              <a:t>		</a:t>
            </a: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0906" y="5734654"/>
            <a:ext cx="2243094" cy="51374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143000"/>
          </a:xfrm>
        </p:spPr>
        <p:txBody>
          <a:bodyPr>
            <a:normAutofit/>
          </a:bodyPr>
          <a:lstStyle/>
          <a:p>
            <a:r>
              <a:rPr lang="en-US" sz="3200" b="1" dirty="0" smtClean="0">
                <a:latin typeface="Arial Black" panose="020B0A04020102020204" pitchFamily="34" charset="0"/>
              </a:rPr>
              <a:t>Who are the school council representatives at my school?</a:t>
            </a:r>
            <a:endParaRPr lang="en-US" sz="3200" b="1" dirty="0">
              <a:latin typeface="Arial Black" panose="020B0A04020102020204" pitchFamily="34" charset="0"/>
            </a:endParaRPr>
          </a:p>
        </p:txBody>
      </p:sp>
      <p:sp>
        <p:nvSpPr>
          <p:cNvPr id="3" name="Content Placeholder 2"/>
          <p:cNvSpPr>
            <a:spLocks noGrp="1"/>
          </p:cNvSpPr>
          <p:nvPr>
            <p:ph idx="1"/>
          </p:nvPr>
        </p:nvSpPr>
        <p:spPr>
          <a:xfrm>
            <a:off x="342900" y="1980517"/>
            <a:ext cx="8229600" cy="4038600"/>
          </a:xfrm>
        </p:spPr>
        <p:txBody>
          <a:bodyPr/>
          <a:lstStyle/>
          <a:p>
            <a:pPr>
              <a:buNone/>
            </a:pPr>
            <a:r>
              <a:rPr lang="en-US" sz="2000" b="1" dirty="0" smtClean="0"/>
              <a:t>Name		</a:t>
            </a:r>
          </a:p>
          <a:p>
            <a:pPr>
              <a:buNone/>
            </a:pPr>
            <a:endParaRPr lang="en-US" b="1" dirty="0"/>
          </a:p>
          <a:p>
            <a:pPr>
              <a:buNone/>
            </a:pPr>
            <a:endParaRPr lang="en-US" sz="2000" b="1" dirty="0" smtClean="0"/>
          </a:p>
          <a:p>
            <a:pPr>
              <a:buNone/>
            </a:pPr>
            <a:endParaRPr lang="en-US" b="1" dirty="0"/>
          </a:p>
          <a:p>
            <a:pPr>
              <a:buNone/>
            </a:pPr>
            <a:endParaRPr lang="en-US" sz="800" b="1" dirty="0"/>
          </a:p>
          <a:p>
            <a:pPr>
              <a:buNone/>
            </a:pPr>
            <a:r>
              <a:rPr lang="en-US" sz="2000" b="1" dirty="0" smtClean="0"/>
              <a:t>Dates and Times of Council Meetings</a:t>
            </a:r>
          </a:p>
          <a:p>
            <a:pPr>
              <a:lnSpc>
                <a:spcPct val="100000"/>
              </a:lnSpc>
              <a:spcBef>
                <a:spcPts val="0"/>
              </a:spcBef>
              <a:spcAft>
                <a:spcPts val="0"/>
              </a:spcAft>
              <a:buNone/>
            </a:pPr>
            <a:r>
              <a:rPr lang="en-US" sz="2000" b="1" dirty="0" smtClean="0"/>
              <a:t>	</a:t>
            </a:r>
            <a:r>
              <a:rPr lang="en-US" sz="1400" b="1" dirty="0" smtClean="0"/>
              <a:t>            October 25, 2018 @ 5:30 pm</a:t>
            </a:r>
          </a:p>
          <a:p>
            <a:pPr>
              <a:lnSpc>
                <a:spcPct val="100000"/>
              </a:lnSpc>
              <a:spcBef>
                <a:spcPts val="0"/>
              </a:spcBef>
              <a:spcAft>
                <a:spcPts val="0"/>
              </a:spcAft>
              <a:buNone/>
            </a:pPr>
            <a:r>
              <a:rPr lang="en-US" sz="1400" b="1" dirty="0" smtClean="0"/>
              <a:t>               January 10, 2019 @ 9:00 am </a:t>
            </a:r>
          </a:p>
          <a:p>
            <a:pPr>
              <a:lnSpc>
                <a:spcPct val="100000"/>
              </a:lnSpc>
              <a:spcBef>
                <a:spcPts val="0"/>
              </a:spcBef>
              <a:spcAft>
                <a:spcPts val="0"/>
              </a:spcAft>
              <a:buNone/>
            </a:pPr>
            <a:r>
              <a:rPr lang="en-US" sz="1400" b="1" dirty="0"/>
              <a:t> </a:t>
            </a:r>
            <a:r>
              <a:rPr lang="en-US" sz="1400" b="1" dirty="0" smtClean="0"/>
              <a:t>              March 21, 2019 @ 5:30 pm</a:t>
            </a:r>
          </a:p>
          <a:p>
            <a:pPr>
              <a:lnSpc>
                <a:spcPct val="100000"/>
              </a:lnSpc>
              <a:spcBef>
                <a:spcPts val="0"/>
              </a:spcBef>
              <a:spcAft>
                <a:spcPts val="0"/>
              </a:spcAft>
              <a:buNone/>
            </a:pPr>
            <a:r>
              <a:rPr lang="en-US" sz="1400" b="1" dirty="0"/>
              <a:t> </a:t>
            </a:r>
            <a:r>
              <a:rPr lang="en-US" sz="1400" b="1" dirty="0" smtClean="0"/>
              <a:t>              June 13, 2019 @ 9:00 am</a:t>
            </a:r>
          </a:p>
          <a:p>
            <a:pPr>
              <a:lnSpc>
                <a:spcPct val="100000"/>
              </a:lnSpc>
              <a:spcBef>
                <a:spcPts val="0"/>
              </a:spcBef>
              <a:spcAft>
                <a:spcPts val="0"/>
              </a:spcAft>
              <a:buNone/>
            </a:pPr>
            <a:r>
              <a:rPr lang="en-US" sz="1400" b="1" dirty="0"/>
              <a:t> </a:t>
            </a:r>
            <a:r>
              <a:rPr lang="en-US" sz="1400" b="1" dirty="0" smtClean="0"/>
              <a:t>              </a:t>
            </a:r>
            <a:endParaRPr lang="en-US" sz="1400" b="1" dirty="0"/>
          </a:p>
          <a:p>
            <a:pPr>
              <a:buNone/>
            </a:pPr>
            <a:endParaRPr lang="en-US" sz="2000" b="1" dirty="0" smtClean="0"/>
          </a:p>
          <a:p>
            <a:pPr>
              <a:buNone/>
            </a:pPr>
            <a:endParaRPr lang="en-US" sz="2000" b="1" dirty="0" smtClean="0"/>
          </a:p>
          <a:p>
            <a:pPr>
              <a:buNone/>
            </a:pP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69509417"/>
              </p:ext>
            </p:extLst>
          </p:nvPr>
        </p:nvGraphicFramePr>
        <p:xfrm>
          <a:off x="898398" y="2362200"/>
          <a:ext cx="1997202" cy="1859280"/>
        </p:xfrm>
        <a:graphic>
          <a:graphicData uri="http://schemas.openxmlformats.org/drawingml/2006/table">
            <a:tbl>
              <a:tblPr/>
              <a:tblGrid>
                <a:gridCol w="108280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tblGrid>
              <a:tr h="174085">
                <a:tc>
                  <a:txBody>
                    <a:bodyPr/>
                    <a:lstStyle/>
                    <a:p>
                      <a:pPr algn="l" fontAlgn="b"/>
                      <a:r>
                        <a:rPr lang="en-US" sz="1400" b="1" i="0" u="none" strike="noStrike" dirty="0" smtClean="0">
                          <a:solidFill>
                            <a:srgbClr val="000000"/>
                          </a:solidFill>
                          <a:effectLst/>
                          <a:latin typeface="Calibri" panose="020F0502020204030204" pitchFamily="34" charset="0"/>
                        </a:rPr>
                        <a:t>Latonya</a:t>
                      </a:r>
                      <a:r>
                        <a:rPr lang="en-US" sz="1400" b="1" i="0" u="none" strike="noStrike" baseline="0" dirty="0" smtClean="0">
                          <a:solidFill>
                            <a:srgbClr val="000000"/>
                          </a:solidFill>
                          <a:effectLst/>
                          <a:latin typeface="Calibri" panose="020F0502020204030204" pitchFamily="34" charset="0"/>
                        </a:rPr>
                        <a:t> Byrd</a:t>
                      </a: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74085">
                <a:tc>
                  <a:txBody>
                    <a:bodyPr/>
                    <a:lstStyle/>
                    <a:p>
                      <a:pPr algn="l" fontAlgn="b"/>
                      <a:r>
                        <a:rPr lang="en-US" sz="1400" b="1" i="0" u="none" strike="noStrike" dirty="0" smtClean="0">
                          <a:solidFill>
                            <a:srgbClr val="000000"/>
                          </a:solidFill>
                          <a:effectLst/>
                          <a:latin typeface="Calibri" panose="020F0502020204030204" pitchFamily="34" charset="0"/>
                        </a:rPr>
                        <a:t>Tonya Casey</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174085">
                <a:tc>
                  <a:txBody>
                    <a:bodyPr/>
                    <a:lstStyle/>
                    <a:p>
                      <a:pPr algn="l" fontAlgn="b"/>
                      <a:r>
                        <a:rPr lang="en-US" sz="1400" b="1" i="0" u="none" strike="noStrike" dirty="0" smtClean="0">
                          <a:solidFill>
                            <a:srgbClr val="000000"/>
                          </a:solidFill>
                          <a:effectLst/>
                          <a:latin typeface="Calibri" panose="020F0502020204030204" pitchFamily="34" charset="0"/>
                        </a:rPr>
                        <a:t>Amanda Craig</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174085">
                <a:tc>
                  <a:txBody>
                    <a:bodyPr/>
                    <a:lstStyle/>
                    <a:p>
                      <a:pPr algn="l" fontAlgn="b"/>
                      <a:r>
                        <a:rPr lang="en-US" sz="1400" b="1" i="0" u="none" strike="noStrike" dirty="0" smtClean="0">
                          <a:solidFill>
                            <a:srgbClr val="000000"/>
                          </a:solidFill>
                          <a:effectLst/>
                          <a:latin typeface="Calibri" panose="020F0502020204030204" pitchFamily="34" charset="0"/>
                        </a:rPr>
                        <a:t>Nathan Craig</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340731">
                <a:tc>
                  <a:txBody>
                    <a:bodyPr/>
                    <a:lstStyle/>
                    <a:p>
                      <a:pPr algn="l" fontAlgn="b"/>
                      <a:r>
                        <a:rPr lang="en-US" sz="1400" b="1" i="0" u="none" strike="noStrike" dirty="0" smtClean="0">
                          <a:solidFill>
                            <a:srgbClr val="000000"/>
                          </a:solidFill>
                          <a:effectLst/>
                          <a:latin typeface="Calibri" panose="020F0502020204030204" pitchFamily="34" charset="0"/>
                        </a:rPr>
                        <a:t>Darrell Dawkins</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163670">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163670">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163670">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9385717"/>
              </p:ext>
            </p:extLst>
          </p:nvPr>
        </p:nvGraphicFramePr>
        <p:xfrm>
          <a:off x="3049905" y="2362200"/>
          <a:ext cx="1674495" cy="1528083"/>
        </p:xfrm>
        <a:graphic>
          <a:graphicData uri="http://schemas.openxmlformats.org/drawingml/2006/table">
            <a:tbl>
              <a:tblPr/>
              <a:tblGrid>
                <a:gridCol w="1293495">
                  <a:extLst>
                    <a:ext uri="{9D8B030D-6E8A-4147-A177-3AD203B41FA5}">
                      <a16:colId xmlns:a16="http://schemas.microsoft.com/office/drawing/2014/main" xmlns="" val="20000"/>
                    </a:ext>
                  </a:extLst>
                </a:gridCol>
                <a:gridCol w="381000">
                  <a:extLst>
                    <a:ext uri="{9D8B030D-6E8A-4147-A177-3AD203B41FA5}">
                      <a16:colId xmlns:a16="http://schemas.microsoft.com/office/drawing/2014/main" xmlns="" val="20001"/>
                    </a:ext>
                  </a:extLst>
                </a:gridCol>
              </a:tblGrid>
              <a:tr h="206829">
                <a:tc>
                  <a:txBody>
                    <a:bodyPr/>
                    <a:lstStyle/>
                    <a:p>
                      <a:pPr algn="l" fontAlgn="b"/>
                      <a:r>
                        <a:rPr lang="en-US" sz="1400" b="1" i="0" u="none" strike="noStrike" dirty="0" smtClean="0">
                          <a:solidFill>
                            <a:srgbClr val="000000"/>
                          </a:solidFill>
                          <a:effectLst/>
                          <a:latin typeface="Calibri" panose="020F0502020204030204" pitchFamily="34" charset="0"/>
                        </a:rPr>
                        <a:t>Aaron Fulmer</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206829">
                <a:tc>
                  <a:txBody>
                    <a:bodyPr/>
                    <a:lstStyle/>
                    <a:p>
                      <a:pPr algn="l" fontAlgn="b"/>
                      <a:r>
                        <a:rPr lang="en-US" sz="1400" b="1" i="0" u="none" strike="noStrike" dirty="0" smtClean="0">
                          <a:solidFill>
                            <a:srgbClr val="000000"/>
                          </a:solidFill>
                          <a:effectLst/>
                          <a:latin typeface="Calibri" panose="020F0502020204030204" pitchFamily="34" charset="0"/>
                        </a:rPr>
                        <a:t>Maddie</a:t>
                      </a:r>
                      <a:r>
                        <a:rPr lang="en-US" sz="1400" b="1" i="0" u="none" strike="noStrike" baseline="0" dirty="0" smtClean="0">
                          <a:solidFill>
                            <a:srgbClr val="000000"/>
                          </a:solidFill>
                          <a:effectLst/>
                          <a:latin typeface="Calibri" panose="020F0502020204030204" pitchFamily="34" charset="0"/>
                        </a:rPr>
                        <a:t> Grant</a:t>
                      </a: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206829">
                <a:tc>
                  <a:txBody>
                    <a:bodyPr/>
                    <a:lstStyle/>
                    <a:p>
                      <a:pPr algn="l" fontAlgn="b"/>
                      <a:r>
                        <a:rPr lang="en-US" sz="1400" b="1" i="0" u="none" strike="noStrike" dirty="0" smtClean="0">
                          <a:solidFill>
                            <a:srgbClr val="000000"/>
                          </a:solidFill>
                          <a:effectLst/>
                          <a:latin typeface="Calibri" panose="020F0502020204030204" pitchFamily="34" charset="0"/>
                        </a:rPr>
                        <a:t>Madison Jacobi</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206829">
                <a:tc>
                  <a:txBody>
                    <a:bodyPr/>
                    <a:lstStyle/>
                    <a:p>
                      <a:pPr algn="l" fontAlgn="b"/>
                      <a:r>
                        <a:rPr lang="en-US" sz="1400" b="1" i="0" u="none" strike="noStrike" dirty="0" smtClean="0">
                          <a:solidFill>
                            <a:srgbClr val="000000"/>
                          </a:solidFill>
                          <a:effectLst/>
                          <a:latin typeface="Calibri" panose="020F0502020204030204" pitchFamily="34" charset="0"/>
                        </a:rPr>
                        <a:t>Christine Morris</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206829">
                <a:tc>
                  <a:txBody>
                    <a:bodyPr/>
                    <a:lstStyle/>
                    <a:p>
                      <a:pPr algn="l" fontAlgn="b"/>
                      <a:r>
                        <a:rPr lang="en-US" sz="1400" b="1" i="0" u="none" strike="noStrike" dirty="0" smtClean="0">
                          <a:solidFill>
                            <a:srgbClr val="000000"/>
                          </a:solidFill>
                          <a:effectLst/>
                          <a:latin typeface="Calibri" panose="020F0502020204030204" pitchFamily="34" charset="0"/>
                        </a:rPr>
                        <a:t>Mary Runyans</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206829">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206829">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723" y="899161"/>
            <a:ext cx="9144000" cy="838200"/>
          </a:xfrm>
        </p:spPr>
        <p:txBody>
          <a:bodyPr>
            <a:normAutofit fontScale="47500" lnSpcReduction="20000"/>
          </a:bodyPr>
          <a:lstStyle/>
          <a:p>
            <a:pPr algn="ctr">
              <a:buNone/>
            </a:pPr>
            <a:r>
              <a:rPr lang="en-US" sz="9600" b="1" dirty="0" smtClean="0"/>
              <a:t>Concerns Regarding Title I Programs</a:t>
            </a:r>
          </a:p>
          <a:p>
            <a:pPr algn="ctr">
              <a:buNone/>
            </a:pPr>
            <a:endParaRPr lang="en-US" sz="3600" b="1" dirty="0" smtClean="0"/>
          </a:p>
          <a:p>
            <a:pPr algn="ctr">
              <a:buNone/>
            </a:pPr>
            <a:endParaRPr lang="en-US" sz="4800" b="1" dirty="0" smtClean="0"/>
          </a:p>
          <a:p>
            <a:pPr algn="ctr">
              <a:buNone/>
            </a:pPr>
            <a:endParaRPr lang="en-US" sz="4800" b="1" dirty="0"/>
          </a:p>
        </p:txBody>
      </p:sp>
      <p:sp>
        <p:nvSpPr>
          <p:cNvPr id="2" name="TextBox 1"/>
          <p:cNvSpPr txBox="1"/>
          <p:nvPr/>
        </p:nvSpPr>
        <p:spPr>
          <a:xfrm>
            <a:off x="777240" y="2133600"/>
            <a:ext cx="7635240" cy="3416320"/>
          </a:xfrm>
          <a:prstGeom prst="rect">
            <a:avLst/>
          </a:prstGeom>
          <a:noFill/>
        </p:spPr>
        <p:txBody>
          <a:bodyPr wrap="square" rtlCol="0">
            <a:spAutoFit/>
          </a:bodyPr>
          <a:lstStyle/>
          <a:p>
            <a:r>
              <a:rPr lang="en-US" dirty="0" smtClean="0"/>
              <a:t>Aaron D. Fulmer, Principal</a:t>
            </a:r>
          </a:p>
          <a:p>
            <a:r>
              <a:rPr lang="en-US" dirty="0" smtClean="0"/>
              <a:t>864-476-7045</a:t>
            </a:r>
          </a:p>
          <a:p>
            <a:r>
              <a:rPr lang="en-US" dirty="0" smtClean="0">
                <a:hlinkClick r:id="rId3"/>
              </a:rPr>
              <a:t>afulmer@spartanburg4.org</a:t>
            </a:r>
            <a:endParaRPr lang="en-US" dirty="0" smtClean="0"/>
          </a:p>
          <a:p>
            <a:endParaRPr lang="en-US" dirty="0"/>
          </a:p>
          <a:p>
            <a:r>
              <a:rPr lang="en-US" dirty="0" smtClean="0"/>
              <a:t>Britt McKinney, Director of Federal and State Programs</a:t>
            </a:r>
          </a:p>
          <a:p>
            <a:r>
              <a:rPr lang="en-US" dirty="0" smtClean="0"/>
              <a:t>864-476-3186 ext. 2114</a:t>
            </a:r>
          </a:p>
          <a:p>
            <a:r>
              <a:rPr lang="en-US" dirty="0" smtClean="0">
                <a:hlinkClick r:id="rId4"/>
              </a:rPr>
              <a:t>bmckinney@spartanburg4.org</a:t>
            </a:r>
            <a:endParaRPr lang="en-US" dirty="0" smtClean="0"/>
          </a:p>
          <a:p>
            <a:endParaRPr lang="en-US" dirty="0"/>
          </a:p>
          <a:p>
            <a:endParaRPr lang="en-US" dirty="0" smtClean="0"/>
          </a:p>
          <a:p>
            <a:endParaRPr lang="en-US" dirty="0"/>
          </a:p>
          <a:p>
            <a:r>
              <a:rPr lang="en-US" dirty="0" smtClean="0"/>
              <a:t>Federal Complaint Procedure- www.spartanburg4.org; Title I page</a:t>
            </a: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2804" y="5257800"/>
            <a:ext cx="3241196" cy="742346"/>
          </a:xfrm>
          <a:prstGeom prst="rect">
            <a:avLst/>
          </a:prstGeom>
        </p:spPr>
      </p:pic>
    </p:spTree>
    <p:extLst>
      <p:ext uri="{BB962C8B-B14F-4D97-AF65-F5344CB8AC3E}">
        <p14:creationId xmlns:p14="http://schemas.microsoft.com/office/powerpoint/2010/main" val="3513001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7543800" cy="1450757"/>
          </a:xfrm>
        </p:spPr>
        <p:txBody>
          <a:bodyPr>
            <a:noAutofit/>
          </a:bodyPr>
          <a:lstStyle/>
          <a:p>
            <a:r>
              <a:rPr lang="en-US" sz="4400" dirty="0" smtClean="0">
                <a:latin typeface="Arial Black" panose="020B0A04020102020204" pitchFamily="34" charset="0"/>
              </a:rPr>
              <a:t>School’s Title I Webpage</a:t>
            </a:r>
            <a:endParaRPr lang="en-US" sz="4400"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hlinkClick r:id="rId3"/>
              </a:rPr>
              <a:t>Parent Resources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extLst>
      <p:ext uri="{BB962C8B-B14F-4D97-AF65-F5344CB8AC3E}">
        <p14:creationId xmlns:p14="http://schemas.microsoft.com/office/powerpoint/2010/main" val="1978794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80060" y="1737361"/>
            <a:ext cx="8229600" cy="2895600"/>
          </a:xfrm>
        </p:spPr>
        <p:txBody>
          <a:bodyPr>
            <a:normAutofit/>
          </a:bodyPr>
          <a:lstStyle/>
          <a:p>
            <a:pPr>
              <a:buNone/>
            </a:pPr>
            <a:endParaRPr lang="en-US" sz="2000" dirty="0" smtClean="0"/>
          </a:p>
          <a:p>
            <a:pPr algn="ctr">
              <a:buNone/>
            </a:pPr>
            <a:r>
              <a:rPr lang="en-US" sz="4800" b="1" dirty="0" smtClean="0"/>
              <a:t>Questions?</a:t>
            </a:r>
          </a:p>
          <a:p>
            <a:pPr algn="ctr">
              <a:buNone/>
            </a:pPr>
            <a:r>
              <a:rPr lang="en-US" sz="4800" b="1" dirty="0" smtClean="0"/>
              <a:t>Please turn in evaluations before you leave.</a:t>
            </a:r>
          </a:p>
          <a:p>
            <a:pPr algn="ctr">
              <a:buNone/>
            </a:pPr>
            <a:endParaRPr lang="en-US" sz="4800" b="1" dirty="0"/>
          </a:p>
          <a:p>
            <a:pPr algn="ctr">
              <a:buNone/>
            </a:pPr>
            <a:endParaRPr lang="en-US" sz="4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76200"/>
            <a:ext cx="8153400" cy="1143000"/>
          </a:xfrm>
        </p:spPr>
        <p:txBody>
          <a:bodyPr>
            <a:normAutofit/>
          </a:bodyPr>
          <a:lstStyle/>
          <a:p>
            <a:r>
              <a:rPr lang="en-US" sz="2800" b="1" dirty="0" smtClean="0">
                <a:latin typeface="Arial Black" panose="020B0A04020102020204" pitchFamily="34" charset="0"/>
              </a:rPr>
              <a:t>What is a Title I School?</a:t>
            </a:r>
            <a:endParaRPr lang="en-US" sz="2800" b="1" dirty="0">
              <a:latin typeface="Arial Black" panose="020B0A04020102020204" pitchFamily="34" charset="0"/>
            </a:endParaRPr>
          </a:p>
        </p:txBody>
      </p:sp>
      <p:sp>
        <p:nvSpPr>
          <p:cNvPr id="3" name="Content Placeholder 2"/>
          <p:cNvSpPr>
            <a:spLocks noGrp="1"/>
          </p:cNvSpPr>
          <p:nvPr>
            <p:ph idx="1"/>
          </p:nvPr>
        </p:nvSpPr>
        <p:spPr>
          <a:xfrm>
            <a:off x="706315" y="1874837"/>
            <a:ext cx="7620000" cy="4983163"/>
          </a:xfrm>
        </p:spPr>
        <p:txBody>
          <a:bodyPr>
            <a:normAutofit/>
          </a:bodyPr>
          <a:lstStyle/>
          <a:p>
            <a:pPr>
              <a:buFont typeface="Arial" panose="020B0604020202020204" pitchFamily="34" charset="0"/>
              <a:buChar char="•"/>
            </a:pPr>
            <a:r>
              <a:rPr lang="en-US" sz="2800" dirty="0" smtClean="0"/>
              <a:t>To be Title I, the school </a:t>
            </a:r>
            <a:r>
              <a:rPr lang="en-US" sz="2800" dirty="0"/>
              <a:t>must serve </a:t>
            </a:r>
            <a:r>
              <a:rPr lang="en-US" sz="2800" dirty="0" smtClean="0"/>
              <a:t>a minimum of 35% of </a:t>
            </a:r>
            <a:r>
              <a:rPr lang="en-US" sz="2800" dirty="0"/>
              <a:t>students that qualify for free/reduced meals.</a:t>
            </a:r>
          </a:p>
          <a:p>
            <a:pPr>
              <a:buFont typeface="Arial" panose="020B0604020202020204" pitchFamily="34" charset="0"/>
              <a:buChar char="•"/>
            </a:pPr>
            <a:r>
              <a:rPr lang="en-US" sz="2800" dirty="0" smtClean="0"/>
              <a:t>A Title I school receives additional federal funding (Title I funds) to </a:t>
            </a:r>
            <a:r>
              <a:rPr lang="en-US" sz="2800" u="sng" dirty="0" smtClean="0"/>
              <a:t>supplement</a:t>
            </a:r>
            <a:r>
              <a:rPr lang="en-US" sz="2800" dirty="0" smtClean="0"/>
              <a:t> the school’s existing programs.  </a:t>
            </a:r>
          </a:p>
          <a:p>
            <a:pPr>
              <a:buFont typeface="Arial" panose="020B0604020202020204" pitchFamily="34" charset="0"/>
              <a:buChar char="•"/>
            </a:pPr>
            <a:r>
              <a:rPr lang="en-US" sz="2800" dirty="0" smtClean="0"/>
              <a:t>A Title I school focuses on increasing student achievement by providing additional supports to students and partnering with parents to increase parent engagement</a:t>
            </a:r>
            <a:r>
              <a:rPr lang="en-US" sz="2400" dirty="0" smtClean="0"/>
              <a:t>.  </a:t>
            </a:r>
          </a:p>
          <a:p>
            <a:pPr lvl="1"/>
            <a:endParaRPr lang="en-US" sz="1800" dirty="0" smtClean="0"/>
          </a:p>
          <a:p>
            <a:pPr>
              <a:buNone/>
            </a:pPr>
            <a:endParaRPr lang="en-US" sz="2200" dirty="0" smtClean="0"/>
          </a:p>
          <a:p>
            <a:pPr>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Black" panose="020B0A04020102020204" pitchFamily="34" charset="0"/>
              </a:rPr>
              <a:t>How Does Our School Spend Title I Funds?</a:t>
            </a:r>
            <a:endParaRPr lang="en-US" sz="3600" b="1" dirty="0">
              <a:latin typeface="Arial Black" panose="020B0A04020102020204" pitchFamily="34" charset="0"/>
            </a:endParaRPr>
          </a:p>
        </p:txBody>
      </p:sp>
      <p:sp>
        <p:nvSpPr>
          <p:cNvPr id="3" name="Content Placeholder 2"/>
          <p:cNvSpPr>
            <a:spLocks noGrp="1"/>
          </p:cNvSpPr>
          <p:nvPr>
            <p:ph idx="1"/>
          </p:nvPr>
        </p:nvSpPr>
        <p:spPr>
          <a:xfrm>
            <a:off x="822959" y="2086989"/>
            <a:ext cx="7543801" cy="4023360"/>
          </a:xfrm>
        </p:spPr>
        <p:txBody>
          <a:bodyPr/>
          <a:lstStyle/>
          <a:p>
            <a:pPr lvl="1"/>
            <a:endParaRPr lang="en-US" sz="2000" dirty="0"/>
          </a:p>
          <a:p>
            <a:pPr lvl="1"/>
            <a:r>
              <a:rPr lang="en-US" sz="2000" dirty="0"/>
              <a:t>Hiring supplemental staff/programs/materials/supplies</a:t>
            </a:r>
          </a:p>
          <a:p>
            <a:pPr lvl="1"/>
            <a:endParaRPr lang="en-US" sz="2000" dirty="0"/>
          </a:p>
          <a:p>
            <a:pPr lvl="1"/>
            <a:r>
              <a:rPr lang="en-US" sz="2000" dirty="0"/>
              <a:t>Purchasing additional materials, supplies, technology, software</a:t>
            </a:r>
          </a:p>
          <a:p>
            <a:pPr lvl="1"/>
            <a:endParaRPr lang="en-US" sz="2000" dirty="0"/>
          </a:p>
          <a:p>
            <a:pPr lvl="1"/>
            <a:r>
              <a:rPr lang="en-US" sz="2000" dirty="0"/>
              <a:t>Conducting parental involvement </a:t>
            </a:r>
            <a:r>
              <a:rPr lang="en-US" sz="2000" dirty="0" smtClean="0"/>
              <a:t>meetings/activities</a:t>
            </a:r>
          </a:p>
          <a:p>
            <a:pPr lvl="1"/>
            <a:endParaRPr lang="en-US" sz="2000" dirty="0"/>
          </a:p>
          <a:p>
            <a:pPr lvl="1"/>
            <a:r>
              <a:rPr lang="en-US" sz="2000" dirty="0" smtClean="0"/>
              <a:t>Provide assistance </a:t>
            </a:r>
            <a:r>
              <a:rPr lang="en-US" sz="2000" dirty="0"/>
              <a:t>to </a:t>
            </a:r>
            <a:r>
              <a:rPr lang="en-US" sz="2000" dirty="0" smtClean="0"/>
              <a:t>help </a:t>
            </a:r>
            <a:r>
              <a:rPr lang="en-US" sz="2000" dirty="0"/>
              <a:t>student’s meet the State’s challenging content standards.</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368003"/>
            <a:ext cx="3241196" cy="742346"/>
          </a:xfrm>
          <a:prstGeom prst="rect">
            <a:avLst/>
          </a:prstGeom>
        </p:spPr>
      </p:pic>
    </p:spTree>
    <p:extLst>
      <p:ext uri="{BB962C8B-B14F-4D97-AF65-F5344CB8AC3E}">
        <p14:creationId xmlns:p14="http://schemas.microsoft.com/office/powerpoint/2010/main" val="134076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44840" cy="1450757"/>
          </a:xfrm>
        </p:spPr>
        <p:txBody>
          <a:bodyPr>
            <a:noAutofit/>
          </a:bodyPr>
          <a:lstStyle/>
          <a:p>
            <a:r>
              <a:rPr lang="en-US" sz="3600" dirty="0" smtClean="0">
                <a:latin typeface="Arial Black" panose="020B0A04020102020204" pitchFamily="34" charset="0"/>
              </a:rPr>
              <a:t>How does our school participate in the Title I Program?</a:t>
            </a:r>
            <a:endParaRPr lang="en-US" sz="3600" dirty="0">
              <a:latin typeface="Arial Black" panose="020B0A040201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Parent engagement budget</a:t>
            </a:r>
          </a:p>
          <a:p>
            <a:pPr>
              <a:buFont typeface="Arial" panose="020B0604020202020204" pitchFamily="34" charset="0"/>
              <a:buChar char="•"/>
            </a:pPr>
            <a:r>
              <a:rPr lang="en-US" dirty="0" smtClean="0"/>
              <a:t>Title I budget</a:t>
            </a:r>
          </a:p>
          <a:p>
            <a:pPr>
              <a:buFont typeface="Arial" panose="020B0604020202020204" pitchFamily="34" charset="0"/>
              <a:buChar char="•"/>
            </a:pPr>
            <a:r>
              <a:rPr lang="en-US" dirty="0" smtClean="0"/>
              <a:t>Annual Title I Parent Meeting to Review:</a:t>
            </a:r>
          </a:p>
          <a:p>
            <a:pPr lvl="1">
              <a:buFont typeface="Arial" panose="020B0604020202020204" pitchFamily="34" charset="0"/>
              <a:buChar char="•"/>
            </a:pPr>
            <a:r>
              <a:rPr lang="en-US" dirty="0" smtClean="0"/>
              <a:t>School-Parent Compact</a:t>
            </a:r>
          </a:p>
          <a:p>
            <a:pPr lvl="1">
              <a:buFont typeface="Arial" panose="020B0604020202020204" pitchFamily="34" charset="0"/>
              <a:buChar char="•"/>
            </a:pPr>
            <a:r>
              <a:rPr lang="en-US" dirty="0" smtClean="0"/>
              <a:t>School Involvement Policy</a:t>
            </a:r>
          </a:p>
          <a:p>
            <a:pPr>
              <a:buFont typeface="Arial" panose="020B0604020202020204" pitchFamily="34" charset="0"/>
              <a:buChar char="•"/>
            </a:pPr>
            <a:r>
              <a:rPr lang="en-US" dirty="0" smtClean="0"/>
              <a:t>Parent Engagement Coordinator</a:t>
            </a:r>
          </a:p>
          <a:p>
            <a:pPr>
              <a:buFont typeface="Arial" panose="020B0604020202020204" pitchFamily="34" charset="0"/>
              <a:buChar char="•"/>
            </a:pPr>
            <a:r>
              <a:rPr lang="en-US" dirty="0" smtClean="0"/>
              <a:t>Parent involvement opportunities at school.</a:t>
            </a:r>
          </a:p>
          <a:p>
            <a:pPr>
              <a:buFont typeface="Arial" panose="020B0604020202020204" pitchFamily="34" charset="0"/>
              <a:buChar char="•"/>
            </a:pPr>
            <a:r>
              <a:rPr lang="en-US" dirty="0" smtClean="0"/>
              <a:t>Teacher </a:t>
            </a:r>
            <a:r>
              <a:rPr lang="en-US" dirty="0" smtClean="0">
                <a:solidFill>
                  <a:schemeClr val="tx1"/>
                </a:solidFill>
              </a:rPr>
              <a:t>workshops</a:t>
            </a:r>
            <a:r>
              <a:rPr lang="en-US" dirty="0" smtClean="0"/>
              <a:t> on increasing parent engagement.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497921"/>
            <a:ext cx="3241196" cy="742346"/>
          </a:xfrm>
          <a:prstGeom prst="rect">
            <a:avLst/>
          </a:prstGeom>
        </p:spPr>
      </p:pic>
    </p:spTree>
    <p:extLst>
      <p:ext uri="{BB962C8B-B14F-4D97-AF65-F5344CB8AC3E}">
        <p14:creationId xmlns:p14="http://schemas.microsoft.com/office/powerpoint/2010/main" val="359599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9" y="228600"/>
            <a:ext cx="8321040" cy="1450757"/>
          </a:xfrm>
        </p:spPr>
        <p:txBody>
          <a:bodyPr>
            <a:normAutofit/>
          </a:bodyPr>
          <a:lstStyle/>
          <a:p>
            <a:r>
              <a:rPr lang="en-US" sz="4000" dirty="0" smtClean="0">
                <a:latin typeface="Arial Black" panose="020B0A04020102020204" pitchFamily="34" charset="0"/>
              </a:rPr>
              <a:t>What are our school’s Title I requirements?</a:t>
            </a:r>
            <a:endParaRPr lang="en-US" sz="4000"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400" dirty="0" smtClean="0"/>
              <a:t>Partner with parents to increase parent engagement.</a:t>
            </a:r>
          </a:p>
          <a:p>
            <a:pPr>
              <a:buFont typeface="Arial" panose="020B0604020202020204" pitchFamily="34" charset="0"/>
              <a:buChar char="•"/>
            </a:pPr>
            <a:r>
              <a:rPr lang="en-US" sz="2400" dirty="0" smtClean="0"/>
              <a:t>Increase parent capacity to help students meet their academic goals.</a:t>
            </a:r>
          </a:p>
          <a:p>
            <a:pPr>
              <a:buFont typeface="Arial" panose="020B0604020202020204" pitchFamily="34" charset="0"/>
              <a:buChar char="•"/>
            </a:pPr>
            <a:r>
              <a:rPr lang="en-US" sz="2400" dirty="0" smtClean="0"/>
              <a:t>Increase teacher capacity to involve parents more in the educational process.</a:t>
            </a:r>
          </a:p>
          <a:p>
            <a:pPr>
              <a:buFont typeface="Arial" panose="020B0604020202020204" pitchFamily="34" charset="0"/>
              <a:buChar char="•"/>
            </a:pPr>
            <a:r>
              <a:rPr lang="en-US" sz="2400" dirty="0" smtClean="0"/>
              <a:t>Partner with parents to create a school-parent compact that lists the responsibilities of teachers, parents and students.</a:t>
            </a:r>
          </a:p>
          <a:p>
            <a:pPr>
              <a:buFont typeface="Arial" panose="020B0604020202020204" pitchFamily="34" charset="0"/>
              <a:buChar char="•"/>
            </a:pPr>
            <a:r>
              <a:rPr lang="en-US" sz="2400" dirty="0" smtClean="0"/>
              <a:t>Implement a parent involvement policy.</a:t>
            </a:r>
          </a:p>
          <a:p>
            <a:pPr>
              <a:buFont typeface="Arial" panose="020B0604020202020204" pitchFamily="34" charset="0"/>
              <a:buChar char="•"/>
            </a:pPr>
            <a:r>
              <a:rPr lang="en-US" sz="2400" dirty="0" smtClean="0"/>
              <a:t>Conduct an Annual Title I Parent Meeting.  </a:t>
            </a:r>
          </a:p>
          <a:p>
            <a:pPr>
              <a:buFont typeface="Arial" panose="020B0604020202020204" pitchFamily="34" charset="0"/>
              <a:buChar char="•"/>
            </a:pPr>
            <a:r>
              <a:rPr lang="en-US" sz="2400" dirty="0" smtClean="0"/>
              <a:t>Use Title I funds to supplement educational programs.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804" y="5638800"/>
            <a:ext cx="3241196" cy="742346"/>
          </a:xfrm>
          <a:prstGeom prst="rect">
            <a:avLst/>
          </a:prstGeom>
        </p:spPr>
      </p:pic>
    </p:spTree>
    <p:extLst>
      <p:ext uri="{BB962C8B-B14F-4D97-AF65-F5344CB8AC3E}">
        <p14:creationId xmlns:p14="http://schemas.microsoft.com/office/powerpoint/2010/main" val="6684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533400"/>
            <a:ext cx="7543800" cy="822961"/>
          </a:xfrm>
        </p:spPr>
        <p:txBody>
          <a:bodyPr>
            <a:normAutofit fontScale="90000"/>
          </a:bodyPr>
          <a:lstStyle/>
          <a:p>
            <a:r>
              <a:rPr lang="en-US" sz="3200" dirty="0" smtClean="0">
                <a:latin typeface="Arial Black" panose="020B0A04020102020204" pitchFamily="34" charset="0"/>
              </a:rPr>
              <a:t>What are our </a:t>
            </a:r>
            <a:r>
              <a:rPr lang="en-US" sz="3600" dirty="0" smtClean="0">
                <a:latin typeface="Arial Black" panose="020B0A04020102020204" pitchFamily="34" charset="0"/>
              </a:rPr>
              <a:t>school-wide</a:t>
            </a:r>
            <a:r>
              <a:rPr lang="en-US" sz="3200" dirty="0" smtClean="0">
                <a:latin typeface="Arial Black" panose="020B0A04020102020204" pitchFamily="34" charset="0"/>
              </a:rPr>
              <a:t> goals?</a:t>
            </a:r>
            <a:endParaRPr lang="en-US" sz="3200" dirty="0">
              <a:latin typeface="Arial Black" panose="020B0A04020102020204" pitchFamily="34" charset="0"/>
            </a:endParaRPr>
          </a:p>
        </p:txBody>
      </p:sp>
      <p:sp>
        <p:nvSpPr>
          <p:cNvPr id="5" name="TextBox 4"/>
          <p:cNvSpPr txBox="1"/>
          <p:nvPr/>
        </p:nvSpPr>
        <p:spPr>
          <a:xfrm>
            <a:off x="990600" y="1981200"/>
            <a:ext cx="7086600" cy="363176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t>Increase student achievement on standardized assessments to exceed state averages, national averages, and/or Annual Measurable Achievement Objectives.</a:t>
            </a:r>
          </a:p>
          <a:p>
            <a:pPr marL="285750" indent="-285750">
              <a:buClr>
                <a:schemeClr val="accent1"/>
              </a:buClr>
              <a:buFont typeface="Arial" panose="020B0604020202020204" pitchFamily="34" charset="0"/>
              <a:buChar char="•"/>
            </a:pPr>
            <a:endParaRPr lang="en-US" sz="800" dirty="0" smtClean="0"/>
          </a:p>
          <a:p>
            <a:pPr marL="285750" indent="-285750">
              <a:buClr>
                <a:schemeClr val="accent1"/>
              </a:buClr>
              <a:buFont typeface="Arial" panose="020B0604020202020204" pitchFamily="34" charset="0"/>
              <a:buChar char="•"/>
            </a:pPr>
            <a:r>
              <a:rPr lang="en-US" dirty="0" smtClean="0"/>
              <a:t>Support the acquisition of skills for college and career readiness.</a:t>
            </a:r>
          </a:p>
          <a:p>
            <a:pPr marL="285750" indent="-285750">
              <a:buClr>
                <a:schemeClr val="accent1"/>
              </a:buClr>
              <a:buFont typeface="Arial" panose="020B0604020202020204" pitchFamily="34" charset="0"/>
              <a:buChar char="•"/>
            </a:pPr>
            <a:endParaRPr lang="en-US" sz="800" dirty="0" smtClean="0"/>
          </a:p>
          <a:p>
            <a:pPr marL="285750" indent="-285750">
              <a:buClr>
                <a:schemeClr val="accent1"/>
              </a:buClr>
              <a:buFont typeface="Arial" panose="020B0604020202020204" pitchFamily="34" charset="0"/>
              <a:buChar char="•"/>
            </a:pPr>
            <a:r>
              <a:rPr lang="en-US" dirty="0" smtClean="0"/>
              <a:t>Provide a highly qualified, motivated, and professional staff focused on continuous improvement to prepare students for future opportunities in a global society.</a:t>
            </a:r>
          </a:p>
          <a:p>
            <a:pPr marL="285750" indent="-285750">
              <a:buClr>
                <a:schemeClr val="accent1"/>
              </a:buClr>
              <a:buFont typeface="Arial" panose="020B0604020202020204" pitchFamily="34" charset="0"/>
              <a:buChar char="•"/>
            </a:pPr>
            <a:endParaRPr lang="en-US" sz="800" dirty="0" smtClean="0"/>
          </a:p>
          <a:p>
            <a:pPr marL="285750" indent="-285750">
              <a:buClr>
                <a:schemeClr val="accent1"/>
              </a:buClr>
              <a:buFont typeface="Arial" panose="020B0604020202020204" pitchFamily="34" charset="0"/>
              <a:buChar char="•"/>
            </a:pPr>
            <a:r>
              <a:rPr lang="en-US" dirty="0" smtClean="0"/>
              <a:t>Provide safe, healthy, and stimulating learning environments that support students in achieving their goals.</a:t>
            </a:r>
          </a:p>
          <a:p>
            <a:pPr marL="285750" indent="-285750">
              <a:buClr>
                <a:schemeClr val="accent1"/>
              </a:buClr>
              <a:buFont typeface="Arial" panose="020B0604020202020204" pitchFamily="34" charset="0"/>
              <a:buChar char="•"/>
            </a:pPr>
            <a:endParaRPr lang="en-US" sz="800" dirty="0" smtClean="0"/>
          </a:p>
          <a:p>
            <a:pPr marL="285750" indent="-285750">
              <a:buClr>
                <a:schemeClr val="accent1"/>
              </a:buClr>
              <a:buFont typeface="Arial" panose="020B0604020202020204" pitchFamily="34" charset="0"/>
              <a:buChar char="•"/>
            </a:pPr>
            <a:r>
              <a:rPr lang="en-US" dirty="0" smtClean="0"/>
              <a:t>Strengthen home-school relations, community partnerships, and district family connections through communication and collaboration.</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61352" y="5584363"/>
            <a:ext cx="2982648" cy="683919"/>
          </a:xfrm>
          <a:prstGeom prst="rect">
            <a:avLst/>
          </a:prstGeom>
        </p:spPr>
      </p:pic>
    </p:spTree>
    <p:extLst>
      <p:ext uri="{BB962C8B-B14F-4D97-AF65-F5344CB8AC3E}">
        <p14:creationId xmlns:p14="http://schemas.microsoft.com/office/powerpoint/2010/main" val="233318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24" y="381000"/>
            <a:ext cx="7543800" cy="1127761"/>
          </a:xfrm>
        </p:spPr>
        <p:txBody>
          <a:bodyPr>
            <a:noAutofit/>
          </a:bodyPr>
          <a:lstStyle/>
          <a:p>
            <a:r>
              <a:rPr lang="en-US" sz="3600" dirty="0" smtClean="0">
                <a:latin typeface="Arial Black" panose="020B0A04020102020204" pitchFamily="34" charset="0"/>
              </a:rPr>
              <a:t>What programs/supports are in place to help my child?</a:t>
            </a:r>
            <a:endParaRPr lang="en-US" sz="3600" dirty="0">
              <a:latin typeface="Arial Black" panose="020B0A04020102020204" pitchFamily="34" charset="0"/>
            </a:endParaRPr>
          </a:p>
        </p:txBody>
      </p:sp>
      <p:sp>
        <p:nvSpPr>
          <p:cNvPr id="3" name="Content Placeholder 2"/>
          <p:cNvSpPr>
            <a:spLocks noGrp="1"/>
          </p:cNvSpPr>
          <p:nvPr>
            <p:ph idx="1"/>
          </p:nvPr>
        </p:nvSpPr>
        <p:spPr>
          <a:xfrm>
            <a:off x="835825" y="2057400"/>
            <a:ext cx="3355176" cy="4023360"/>
          </a:xfrm>
        </p:spPr>
        <p:txBody>
          <a:bodyPr/>
          <a:lstStyle/>
          <a:p>
            <a:pPr>
              <a:buFont typeface="Arial" panose="020B0604020202020204" pitchFamily="34" charset="0"/>
              <a:buChar char="•"/>
            </a:pPr>
            <a:r>
              <a:rPr lang="en-US" dirty="0" smtClean="0"/>
              <a:t>Language Arts Enrichment</a:t>
            </a:r>
          </a:p>
          <a:p>
            <a:pPr>
              <a:buFont typeface="Arial" panose="020B0604020202020204" pitchFamily="34" charset="0"/>
              <a:buChar char="•"/>
            </a:pPr>
            <a:r>
              <a:rPr lang="en-US" dirty="0" smtClean="0"/>
              <a:t>Algebra Enrichment</a:t>
            </a:r>
          </a:p>
          <a:p>
            <a:pPr>
              <a:buFont typeface="Arial" panose="020B0604020202020204" pitchFamily="34" charset="0"/>
              <a:buChar char="•"/>
            </a:pPr>
            <a:r>
              <a:rPr lang="en-US" dirty="0" smtClean="0"/>
              <a:t>Senior Enrichment</a:t>
            </a:r>
          </a:p>
          <a:p>
            <a:pPr>
              <a:buFont typeface="Arial" panose="020B0604020202020204" pitchFamily="34" charset="0"/>
              <a:buChar char="•"/>
            </a:pPr>
            <a:r>
              <a:rPr lang="en-US" dirty="0" smtClean="0"/>
              <a:t>USA Test Prep</a:t>
            </a:r>
          </a:p>
          <a:p>
            <a:pPr>
              <a:buFont typeface="Arial" panose="020B0604020202020204" pitchFamily="34" charset="0"/>
              <a:buChar char="•"/>
            </a:pPr>
            <a:r>
              <a:rPr lang="en-US" dirty="0" err="1" smtClean="0"/>
              <a:t>iReady</a:t>
            </a:r>
            <a:endParaRPr lang="en-US" dirty="0" smtClean="0"/>
          </a:p>
          <a:p>
            <a:pPr>
              <a:buFont typeface="Arial" panose="020B0604020202020204" pitchFamily="34" charset="0"/>
              <a:buChar char="•"/>
            </a:pPr>
            <a:r>
              <a:rPr lang="en-US" dirty="0" smtClean="0"/>
              <a:t>AP Courses</a:t>
            </a:r>
          </a:p>
          <a:p>
            <a:pPr>
              <a:buFont typeface="Arial" panose="020B0604020202020204" pitchFamily="34" charset="0"/>
              <a:buChar char="•"/>
            </a:pPr>
            <a:r>
              <a:rPr lang="en-US" dirty="0" smtClean="0"/>
              <a:t>Dual Credit Courses</a:t>
            </a:r>
          </a:p>
          <a:p>
            <a:pPr>
              <a:buFont typeface="Arial" panose="020B0604020202020204" pitchFamily="34" charset="0"/>
              <a:buChar char="•"/>
            </a:pPr>
            <a:r>
              <a:rPr lang="en-US" dirty="0" smtClean="0"/>
              <a:t>IGP Meetings</a:t>
            </a:r>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5562600"/>
            <a:ext cx="3241196" cy="742346"/>
          </a:xfrm>
          <a:prstGeom prst="rect">
            <a:avLst/>
          </a:prstGeom>
        </p:spPr>
      </p:pic>
      <p:sp>
        <p:nvSpPr>
          <p:cNvPr id="6" name="Content Placeholder 2"/>
          <p:cNvSpPr txBox="1">
            <a:spLocks/>
          </p:cNvSpPr>
          <p:nvPr/>
        </p:nvSpPr>
        <p:spPr>
          <a:xfrm>
            <a:off x="4495800" y="2057400"/>
            <a:ext cx="335517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smtClean="0"/>
              <a:t>Woodruff 101</a:t>
            </a:r>
          </a:p>
          <a:p>
            <a:pPr>
              <a:buFont typeface="Arial" panose="020B0604020202020204" pitchFamily="34" charset="0"/>
              <a:buChar char="•"/>
            </a:pPr>
            <a:r>
              <a:rPr lang="en-US" dirty="0" smtClean="0"/>
              <a:t>College and Career Prep</a:t>
            </a:r>
          </a:p>
          <a:p>
            <a:pPr>
              <a:buFont typeface="Arial" panose="020B0604020202020204" pitchFamily="34" charset="0"/>
              <a:buChar char="•"/>
            </a:pPr>
            <a:r>
              <a:rPr lang="en-US" dirty="0" smtClean="0"/>
              <a:t>Financial Aid Night</a:t>
            </a:r>
          </a:p>
          <a:p>
            <a:pPr>
              <a:buFont typeface="Arial" panose="020B0604020202020204" pitchFamily="34" charset="0"/>
              <a:buChar char="•"/>
            </a:pPr>
            <a:r>
              <a:rPr lang="en-US" dirty="0" smtClean="0"/>
              <a:t>8</a:t>
            </a:r>
            <a:r>
              <a:rPr lang="en-US" baseline="30000" dirty="0" smtClean="0"/>
              <a:t>th</a:t>
            </a:r>
            <a:r>
              <a:rPr lang="en-US" dirty="0" smtClean="0"/>
              <a:t> Grade Parent Night</a:t>
            </a:r>
          </a:p>
          <a:p>
            <a:pPr>
              <a:buFont typeface="Arial" panose="020B0604020202020204" pitchFamily="34" charset="0"/>
              <a:buChar char="•"/>
            </a:pPr>
            <a:r>
              <a:rPr lang="en-US" dirty="0" smtClean="0"/>
              <a:t>Senior Night</a:t>
            </a:r>
          </a:p>
          <a:p>
            <a:pPr>
              <a:buFont typeface="Arial" panose="020B0604020202020204" pitchFamily="34" charset="0"/>
              <a:buChar char="•"/>
            </a:pPr>
            <a:r>
              <a:rPr lang="en-US" dirty="0" smtClean="0"/>
              <a:t>After School Assistance</a:t>
            </a:r>
          </a:p>
        </p:txBody>
      </p:sp>
    </p:spTree>
    <p:extLst>
      <p:ext uri="{BB962C8B-B14F-4D97-AF65-F5344CB8AC3E}">
        <p14:creationId xmlns:p14="http://schemas.microsoft.com/office/powerpoint/2010/main" val="300539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76200"/>
            <a:ext cx="7543800" cy="1450757"/>
          </a:xfrm>
        </p:spPr>
        <p:txBody>
          <a:bodyPr>
            <a:normAutofit/>
          </a:bodyPr>
          <a:lstStyle/>
          <a:p>
            <a:r>
              <a:rPr lang="en-US" sz="3600" dirty="0" smtClean="0">
                <a:latin typeface="Arial Black" panose="020B0A04020102020204" pitchFamily="34" charset="0"/>
              </a:rPr>
              <a:t>What curriculum does our school use?</a:t>
            </a:r>
            <a:endParaRPr lang="en-US" sz="3600" dirty="0">
              <a:latin typeface="Arial Black" panose="020B0A040201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10145" y="5638800"/>
            <a:ext cx="2650331" cy="607719"/>
          </a:xfrm>
          <a:prstGeom prst="rect">
            <a:avLst/>
          </a:prstGeom>
        </p:spPr>
      </p:pic>
      <p:sp>
        <p:nvSpPr>
          <p:cNvPr id="3" name="TextBox 2"/>
          <p:cNvSpPr txBox="1"/>
          <p:nvPr/>
        </p:nvSpPr>
        <p:spPr>
          <a:xfrm>
            <a:off x="914400" y="1981200"/>
            <a:ext cx="7452359" cy="36933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t>South Carolina State Standards</a:t>
            </a:r>
            <a:endParaRPr lang="en-US" dirty="0"/>
          </a:p>
        </p:txBody>
      </p:sp>
    </p:spTree>
    <p:extLst>
      <p:ext uri="{BB962C8B-B14F-4D97-AF65-F5344CB8AC3E}">
        <p14:creationId xmlns:p14="http://schemas.microsoft.com/office/powerpoint/2010/main" val="27294514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AC2B147C5B2743B737E7E7F02F94FC" ma:contentTypeVersion="2" ma:contentTypeDescription="Create a new document." ma:contentTypeScope="" ma:versionID="2c73e1d65fb394ec799a52018c93ed5c">
  <xsd:schema xmlns:xsd="http://www.w3.org/2001/XMLSchema" xmlns:xs="http://www.w3.org/2001/XMLSchema" xmlns:p="http://schemas.microsoft.com/office/2006/metadata/properties" xmlns:ns2="bd9f3894-a20a-4adf-a657-cc1f78b05286" targetNamespace="http://schemas.microsoft.com/office/2006/metadata/properties" ma:root="true" ma:fieldsID="bfade42a0713b0e4ca07827f93484125" ns2:_="">
    <xsd:import namespace="bd9f3894-a20a-4adf-a657-cc1f78b0528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f3894-a20a-4adf-a657-cc1f78b052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23EF54-D96A-4BE9-AA9A-C6A87B7A7244}">
  <ds:schemaRefs>
    <ds:schemaRef ds:uri="http://purl.org/dc/dcmitype/"/>
    <ds:schemaRef ds:uri="http://purl.org/dc/terms/"/>
    <ds:schemaRef ds:uri="http://schemas.microsoft.com/office/2006/documentManagement/types"/>
    <ds:schemaRef ds:uri="http://schemas.microsoft.com/office/2006/metadata/properties"/>
    <ds:schemaRef ds:uri="bd9f3894-a20a-4adf-a657-cc1f78b05286"/>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50ABDF09-3FD2-4819-8A6C-385E64111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9f3894-a20a-4adf-a657-cc1f78b05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A33F63-C14D-497E-A8C6-A7C16F176A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17484</TotalTime>
  <Words>1896</Words>
  <Application>Microsoft Office PowerPoint</Application>
  <PresentationFormat>On-screen Show (4:3)</PresentationFormat>
  <Paragraphs>296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Calibri Light</vt:lpstr>
      <vt:lpstr>Retrospect</vt:lpstr>
      <vt:lpstr> Annual Title I Parent Meeting  October 25, 2018 5:30 p.m.</vt:lpstr>
      <vt:lpstr>Why are we here?</vt:lpstr>
      <vt:lpstr>What is a Title I School?</vt:lpstr>
      <vt:lpstr>How Does Our School Spend Title I Funds?</vt:lpstr>
      <vt:lpstr>How does our school participate in the Title I Program?</vt:lpstr>
      <vt:lpstr>What are our school’s Title I requirements?</vt:lpstr>
      <vt:lpstr>What are our school-wide goals?</vt:lpstr>
      <vt:lpstr>What programs/supports are in place to help my child?</vt:lpstr>
      <vt:lpstr>What curriculum does our school use?</vt:lpstr>
      <vt:lpstr>What tests will my child be taking?  What are the proficiency levels?</vt:lpstr>
      <vt:lpstr>What is required by law for Parent/Family Engagement?  What is the school and districts parent engagement policy?</vt:lpstr>
      <vt:lpstr>What is the System Parental Involvement Plan?</vt:lpstr>
      <vt:lpstr>What is the School-Parent Compact?</vt:lpstr>
      <vt:lpstr>Does my child’s teacher meet professional qualifications?  </vt:lpstr>
      <vt:lpstr>How do I request the qualifications of my child’s teachers?</vt:lpstr>
      <vt:lpstr>How is Title I Parent Involvement Funds Spent?</vt:lpstr>
      <vt:lpstr>What opportunities does the school provide for parental engagement?  </vt:lpstr>
      <vt:lpstr>How responsive will the school be to my questions when staff is contacted?</vt:lpstr>
      <vt:lpstr>Parental Engagement Coordinator</vt:lpstr>
      <vt:lpstr>Who are the school council representatives at my school?</vt:lpstr>
      <vt:lpstr> </vt:lpstr>
      <vt:lpstr>School’s Title I Webpage</vt:lpstr>
      <vt:lpstr> </vt:lpstr>
    </vt:vector>
  </TitlesOfParts>
  <Company>ALSDE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Annual Meeting of Title I Parents 2013-2014 7 p.m.</dc:title>
  <dc:creator>judybo</dc:creator>
  <cp:lastModifiedBy>deploymentadmin</cp:lastModifiedBy>
  <cp:revision>271</cp:revision>
  <cp:lastPrinted>2018-01-05T21:44:07Z</cp:lastPrinted>
  <dcterms:created xsi:type="dcterms:W3CDTF">2008-12-30T20:58:07Z</dcterms:created>
  <dcterms:modified xsi:type="dcterms:W3CDTF">2018-11-12T18:53:36Z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0x010100DEAC2B147C5B2743B737E7E7F02F94FC</vt:lpwstr>
  </property>
</Properties>
</file>