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6" r:id="rId1"/>
  </p:sldMasterIdLst>
  <p:notesMasterIdLst>
    <p:notesMasterId r:id="rId46"/>
  </p:notesMasterIdLst>
  <p:handoutMasterIdLst>
    <p:handoutMasterId r:id="rId47"/>
  </p:handoutMasterIdLst>
  <p:sldIdLst>
    <p:sldId id="339" r:id="rId2"/>
    <p:sldId id="330" r:id="rId3"/>
    <p:sldId id="365" r:id="rId4"/>
    <p:sldId id="366" r:id="rId5"/>
    <p:sldId id="352" r:id="rId6"/>
    <p:sldId id="326" r:id="rId7"/>
    <p:sldId id="327" r:id="rId8"/>
    <p:sldId id="376" r:id="rId9"/>
    <p:sldId id="301" r:id="rId10"/>
    <p:sldId id="299" r:id="rId11"/>
    <p:sldId id="332" r:id="rId12"/>
    <p:sldId id="333" r:id="rId13"/>
    <p:sldId id="328" r:id="rId14"/>
    <p:sldId id="311" r:id="rId15"/>
    <p:sldId id="309" r:id="rId16"/>
    <p:sldId id="329" r:id="rId17"/>
    <p:sldId id="315" r:id="rId18"/>
    <p:sldId id="345" r:id="rId19"/>
    <p:sldId id="343" r:id="rId20"/>
    <p:sldId id="259" r:id="rId21"/>
    <p:sldId id="364" r:id="rId22"/>
    <p:sldId id="305" r:id="rId23"/>
    <p:sldId id="308" r:id="rId24"/>
    <p:sldId id="307" r:id="rId25"/>
    <p:sldId id="344" r:id="rId26"/>
    <p:sldId id="257" r:id="rId27"/>
    <p:sldId id="263" r:id="rId28"/>
    <p:sldId id="351" r:id="rId29"/>
    <p:sldId id="353" r:id="rId30"/>
    <p:sldId id="372" r:id="rId31"/>
    <p:sldId id="276" r:id="rId32"/>
    <p:sldId id="260" r:id="rId33"/>
    <p:sldId id="318" r:id="rId34"/>
    <p:sldId id="316" r:id="rId35"/>
    <p:sldId id="279" r:id="rId36"/>
    <p:sldId id="349" r:id="rId37"/>
    <p:sldId id="319" r:id="rId38"/>
    <p:sldId id="347" r:id="rId39"/>
    <p:sldId id="337" r:id="rId40"/>
    <p:sldId id="360" r:id="rId41"/>
    <p:sldId id="338" r:id="rId42"/>
    <p:sldId id="293" r:id="rId43"/>
    <p:sldId id="336" r:id="rId44"/>
    <p:sldId id="377" r:id="rId4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FFEB53"/>
    <a:srgbClr val="0000FF"/>
    <a:srgbClr val="0066FF"/>
    <a:srgbClr val="1E41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4890" autoAdjust="0"/>
    <p:restoredTop sz="94532" autoAdjust="0"/>
  </p:normalViewPr>
  <p:slideViewPr>
    <p:cSldViewPr showGuides="1">
      <p:cViewPr>
        <p:scale>
          <a:sx n="90" d="100"/>
          <a:sy n="90" d="100"/>
        </p:scale>
        <p:origin x="-2244" y="-690"/>
      </p:cViewPr>
      <p:guideLst>
        <p:guide orient="horz" pos="2160"/>
        <p:guide pos="2880"/>
      </p:guideLst>
    </p:cSldViewPr>
  </p:slideViewPr>
  <p:outlineViewPr>
    <p:cViewPr>
      <p:scale>
        <a:sx n="33" d="100"/>
        <a:sy n="33" d="100"/>
      </p:scale>
      <p:origin x="0" y="519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348992-35C4-4624-8621-8FE51A7F40FD}" type="datetimeFigureOut">
              <a:rPr lang="en-US" smtClean="0"/>
              <a:pPr/>
              <a:t>3/12/2021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B67F62-09A0-4F8D-BC9A-656472A6AEB8}" type="slidenum">
              <a:rPr lang="en-US" smtClean="0"/>
              <a:pPr/>
              <a:t>‹#›</a:t>
            </a:fld>
            <a:endParaRPr lang="en-US"/>
          </a:p>
        </p:txBody>
      </p:sp>
    </p:spTree>
    <p:extLst>
      <p:ext uri="{BB962C8B-B14F-4D97-AF65-F5344CB8AC3E}">
        <p14:creationId xmlns:p14="http://schemas.microsoft.com/office/powerpoint/2010/main" val="78706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BB2B73-27A4-43BE-B938-68128B9C4945}" type="datetimeFigureOut">
              <a:rPr lang="en-US" smtClean="0"/>
              <a:pPr/>
              <a:t>3/12/2021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15634E-62AD-44F6-908C-39EA5FE7BD8C}" type="slidenum">
              <a:rPr lang="en-US" smtClean="0"/>
              <a:pPr/>
              <a:t>‹#›</a:t>
            </a:fld>
            <a:endParaRPr lang="en-US"/>
          </a:p>
        </p:txBody>
      </p:sp>
    </p:spTree>
    <p:extLst>
      <p:ext uri="{BB962C8B-B14F-4D97-AF65-F5344CB8AC3E}">
        <p14:creationId xmlns:p14="http://schemas.microsoft.com/office/powerpoint/2010/main" val="751250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F13991-EEBF-4AB3-867F-B9202C6B9921}" type="slidenum">
              <a:rPr lang="en-US"/>
              <a:pPr/>
              <a:t>3</a:t>
            </a:fld>
            <a:endParaRPr 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634E-62AD-44F6-908C-39EA5FE7BD8C}" type="slidenum">
              <a:rPr lang="en-US" smtClean="0"/>
              <a:pPr/>
              <a:t>4</a:t>
            </a:fld>
            <a:endParaRPr lang="en-US"/>
          </a:p>
        </p:txBody>
      </p:sp>
    </p:spTree>
    <p:extLst>
      <p:ext uri="{BB962C8B-B14F-4D97-AF65-F5344CB8AC3E}">
        <p14:creationId xmlns:p14="http://schemas.microsoft.com/office/powerpoint/2010/main" val="1157478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C55FBC-7590-45F6-BF25-43978EC709F2}" type="slidenum">
              <a:rPr lang="en-US"/>
              <a:pPr/>
              <a:t>13</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985194-2F1E-4323-86E8-5D9D69CDC34C}" type="slidenum">
              <a:rPr lang="en-US"/>
              <a:pPr/>
              <a:t>17</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985194-2F1E-4323-86E8-5D9D69CDC34C}" type="slidenum">
              <a:rPr lang="en-US"/>
              <a:pPr/>
              <a:t>18</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15634E-62AD-44F6-908C-39EA5FE7BD8C}" type="slidenum">
              <a:rPr lang="en-US" smtClean="0"/>
              <a:pPr/>
              <a:t>23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FC76F3-0726-4947-991D-979D762D8999}" type="slidenum">
              <a:rPr lang="en-US"/>
              <a:pPr/>
              <a:t>37</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15634E-62AD-44F6-908C-39EA5FE7BD8C}" type="slidenum">
              <a:rPr lang="en-US" smtClean="0"/>
              <a:pPr/>
              <a:t>42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Slide Number Placeholder 7"/>
          <p:cNvSpPr>
            <a:spLocks noGrp="1"/>
          </p:cNvSpPr>
          <p:nvPr>
            <p:ph type="sldNum" sz="quarter" idx="11"/>
          </p:nvPr>
        </p:nvSpPr>
        <p:spPr/>
        <p:txBody>
          <a:bodyPr/>
          <a:lstStyle/>
          <a:p>
            <a:pPr>
              <a:defRPr/>
            </a:pPr>
            <a:fld id="{DF92ED00-4FFC-4A99-AD7A-EAFF26259B87}" type="slidenum">
              <a:rPr lang="en-US" smtClean="0"/>
              <a:pPr>
                <a:defRPr/>
              </a:pPr>
              <a:t>‹#›</a:t>
            </a:fld>
            <a:endParaRPr lang="en-US"/>
          </a:p>
        </p:txBody>
      </p:sp>
      <p:sp>
        <p:nvSpPr>
          <p:cNvPr id="9" name="Footer Placeholder 8"/>
          <p:cNvSpPr>
            <a:spLocks noGrp="1"/>
          </p:cNvSpPr>
          <p:nvPr>
            <p:ph type="ftr" sz="quarter" idx="12"/>
          </p:nvPr>
        </p:nvSpPr>
        <p:spPr/>
        <p:txBody>
          <a:body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F9C4D0C-B7F3-4FFC-BCC0-71B40F4160D3}"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4B737D-BF75-48BC-A327-1B862D4CAAB1}"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1D12484-B20A-417D-81B3-95C912E5078D}"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C4C8F6-6A85-4CC2-90BE-FD78B08C43CE}" type="slidenum">
              <a:rPr lang="en-US" smtClean="0"/>
              <a:pPr>
                <a:defRPr/>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918070D-52AB-4E19-AE6F-895455382244}" type="slidenum">
              <a:rPr lang="en-US" smtClean="0"/>
              <a:pPr>
                <a:defRPr/>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84364E6-8C7C-4CD4-A890-84DADBC025ED}" type="slidenum">
              <a:rPr lang="en-US" smtClean="0"/>
              <a:pPr>
                <a:defRPr/>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B09FA37-3CB0-494C-B3F6-412C807C7C1C}"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D1984C7-C1F8-4757-AE54-84403299777C}"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D84D821-FF22-4866-9B55-9327AAA17B82}"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3BA9F3B-BACF-4E60-9E1C-4E95A21E67B8}"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defRPr/>
            </a:pPr>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a:defRPr/>
            </a:pPr>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defRPr/>
            </a:pPr>
            <a:fld id="{D8767164-7418-47B4-A7EE-1B915AA1EA6A}" type="slidenum">
              <a:rPr lang="en-US" smtClean="0"/>
              <a:pPr>
                <a:defRPr/>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twitter.com/RCHedkeschoo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hedkeschool.weebly.com/"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trentonschools.com/domain/1382" TargetMode="External"/><Relationship Id="rId2" Type="http://schemas.openxmlformats.org/officeDocument/2006/relationships/hyperlink" Target="https://docs.google.com/forms/d/1CYgtkvXuSD-KwfjMHcIT-rsaQltzby9LVZKoOAQLZbY/edit" TargetMode="External"/><Relationship Id="rId1" Type="http://schemas.openxmlformats.org/officeDocument/2006/relationships/slideLayout" Target="../slideLayouts/slideLayout2.xml"/><Relationship Id="rId4" Type="http://schemas.openxmlformats.org/officeDocument/2006/relationships/hyperlink" Target="http://www.trentonschools.com/Page/3677"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PARENTS!!!</a:t>
            </a:r>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496" y="1617134"/>
            <a:ext cx="7820025" cy="492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17134"/>
            <a:ext cx="6781800" cy="3793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6843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457200" y="1371600"/>
            <a:ext cx="7962900" cy="5029200"/>
          </a:xfrm>
          <a:prstGeom prst="rect">
            <a:avLst/>
          </a:prstGeom>
        </p:spPr>
        <p:txBody>
          <a:bodyPr/>
          <a:lstStyle/>
          <a:p>
            <a:pPr marL="342900" lvl="0" indent="-342900" algn="ctr" eaLnBrk="1" hangingPunct="1">
              <a:lnSpc>
                <a:spcPct val="90000"/>
              </a:lnSpc>
              <a:spcBef>
                <a:spcPct val="20000"/>
              </a:spcBef>
              <a:buClr>
                <a:srgbClr val="FF0000"/>
              </a:buClr>
            </a:pPr>
            <a:r>
              <a:rPr lang="en-US" sz="2400" kern="0" dirty="0" smtClean="0">
                <a:solidFill>
                  <a:srgbClr val="6600FF"/>
                </a:solidFill>
                <a:latin typeface="+mn-lt"/>
              </a:rPr>
              <a:t>Full-Day Kindergarten (unlimited enrollment ~25/class)</a:t>
            </a:r>
          </a:p>
          <a:p>
            <a:pPr marL="342900" indent="-342900" eaLnBrk="1" hangingPunct="1">
              <a:lnSpc>
                <a:spcPct val="90000"/>
              </a:lnSpc>
              <a:spcBef>
                <a:spcPct val="20000"/>
              </a:spcBef>
              <a:buClr>
                <a:srgbClr val="FF0000"/>
              </a:buClr>
              <a:buFont typeface="Wingdings" pitchFamily="2" charset="2"/>
              <a:buChar char="Ø"/>
            </a:pPr>
            <a:r>
              <a:rPr lang="en-US" sz="2000" dirty="0" smtClean="0">
                <a:latin typeface="+mn-lt"/>
              </a:rPr>
              <a:t>Our program is designed to provide a solid foundation for success in school.  The full-day allows time to provide rich experiences in:</a:t>
            </a:r>
          </a:p>
          <a:p>
            <a:pPr algn="ctr" eaLnBrk="1" hangingPunct="1">
              <a:lnSpc>
                <a:spcPct val="90000"/>
              </a:lnSpc>
              <a:spcBef>
                <a:spcPct val="20000"/>
              </a:spcBef>
              <a:buClr>
                <a:srgbClr val="FF0000"/>
              </a:buClr>
            </a:pPr>
            <a:endParaRPr lang="en-US" sz="2000" u="sng" dirty="0" smtClean="0">
              <a:latin typeface="Britannic Bold" panose="020B0903060703020204" pitchFamily="34" charset="0"/>
            </a:endParaRPr>
          </a:p>
          <a:p>
            <a:pPr algn="ctr" eaLnBrk="1" hangingPunct="1">
              <a:lnSpc>
                <a:spcPct val="90000"/>
              </a:lnSpc>
              <a:spcBef>
                <a:spcPct val="20000"/>
              </a:spcBef>
              <a:buClr>
                <a:srgbClr val="FF0000"/>
              </a:buClr>
            </a:pPr>
            <a:r>
              <a:rPr lang="en-US" sz="2000" u="sng" dirty="0" smtClean="0">
                <a:latin typeface="Britannic Bold" panose="020B0903060703020204" pitchFamily="34" charset="0"/>
              </a:rPr>
              <a:t>The BIG 3</a:t>
            </a:r>
          </a:p>
          <a:p>
            <a:pPr lvl="1" algn="ctr" eaLnBrk="1" hangingPunct="1">
              <a:lnSpc>
                <a:spcPct val="90000"/>
              </a:lnSpc>
              <a:spcBef>
                <a:spcPct val="20000"/>
              </a:spcBef>
              <a:buClr>
                <a:srgbClr val="FF0000"/>
              </a:buClr>
            </a:pPr>
            <a:r>
              <a:rPr lang="en-US" sz="2000" dirty="0">
                <a:latin typeface="+mn-lt"/>
              </a:rPr>
              <a:t>L</a:t>
            </a:r>
            <a:r>
              <a:rPr lang="en-US" sz="2000" dirty="0" smtClean="0">
                <a:latin typeface="+mn-lt"/>
              </a:rPr>
              <a:t>anguage Arts (reading and writing)</a:t>
            </a:r>
          </a:p>
          <a:p>
            <a:pPr lvl="1" algn="ctr" eaLnBrk="1" hangingPunct="1">
              <a:lnSpc>
                <a:spcPct val="90000"/>
              </a:lnSpc>
              <a:spcBef>
                <a:spcPct val="20000"/>
              </a:spcBef>
              <a:buClr>
                <a:srgbClr val="FF0000"/>
              </a:buClr>
            </a:pPr>
            <a:r>
              <a:rPr lang="en-US" sz="2000" dirty="0" smtClean="0">
                <a:latin typeface="+mn-lt"/>
              </a:rPr>
              <a:t>Math</a:t>
            </a:r>
          </a:p>
          <a:p>
            <a:pPr lvl="1" algn="ctr" eaLnBrk="1" hangingPunct="1">
              <a:lnSpc>
                <a:spcPct val="90000"/>
              </a:lnSpc>
              <a:spcBef>
                <a:spcPct val="20000"/>
              </a:spcBef>
              <a:buClr>
                <a:srgbClr val="FF0000"/>
              </a:buClr>
            </a:pPr>
            <a:r>
              <a:rPr lang="en-US" sz="2000" dirty="0"/>
              <a:t>Social </a:t>
            </a:r>
            <a:r>
              <a:rPr lang="en-US" sz="2000" dirty="0" smtClean="0"/>
              <a:t>development</a:t>
            </a:r>
          </a:p>
          <a:p>
            <a:pPr algn="ctr" eaLnBrk="1" hangingPunct="1">
              <a:lnSpc>
                <a:spcPct val="90000"/>
              </a:lnSpc>
              <a:spcBef>
                <a:spcPct val="20000"/>
              </a:spcBef>
              <a:buClr>
                <a:srgbClr val="FF0000"/>
              </a:buClr>
            </a:pPr>
            <a:r>
              <a:rPr lang="en-US" sz="2000" u="sng" dirty="0" smtClean="0">
                <a:latin typeface="Britannic Bold" panose="020B0903060703020204" pitchFamily="34" charset="0"/>
              </a:rPr>
              <a:t>Important but less time</a:t>
            </a:r>
          </a:p>
          <a:p>
            <a:pPr lvl="1" algn="ctr" eaLnBrk="1" hangingPunct="1">
              <a:lnSpc>
                <a:spcPct val="90000"/>
              </a:lnSpc>
              <a:spcBef>
                <a:spcPct val="20000"/>
              </a:spcBef>
              <a:buClr>
                <a:srgbClr val="FF0000"/>
              </a:buClr>
            </a:pPr>
            <a:r>
              <a:rPr lang="en-US" sz="2000" dirty="0" smtClean="0">
                <a:latin typeface="+mn-lt"/>
              </a:rPr>
              <a:t>Science</a:t>
            </a:r>
          </a:p>
          <a:p>
            <a:pPr lvl="1" algn="ctr" eaLnBrk="1" hangingPunct="1">
              <a:lnSpc>
                <a:spcPct val="90000"/>
              </a:lnSpc>
              <a:spcBef>
                <a:spcPct val="20000"/>
              </a:spcBef>
              <a:buClr>
                <a:srgbClr val="FF0000"/>
              </a:buClr>
            </a:pPr>
            <a:r>
              <a:rPr lang="en-US" sz="2000" dirty="0">
                <a:latin typeface="+mn-lt"/>
              </a:rPr>
              <a:t>S</a:t>
            </a:r>
            <a:r>
              <a:rPr lang="en-US" sz="2000" dirty="0" smtClean="0">
                <a:latin typeface="+mn-lt"/>
              </a:rPr>
              <a:t>ocial Studies</a:t>
            </a:r>
          </a:p>
          <a:p>
            <a:pPr algn="ctr" eaLnBrk="1" hangingPunct="1">
              <a:lnSpc>
                <a:spcPct val="90000"/>
              </a:lnSpc>
              <a:spcBef>
                <a:spcPct val="20000"/>
              </a:spcBef>
              <a:buClr>
                <a:srgbClr val="FF0000"/>
              </a:buClr>
            </a:pPr>
            <a:r>
              <a:rPr lang="en-US" sz="2000" b="1" u="sng" dirty="0" smtClean="0">
                <a:latin typeface="Britannic Bold" panose="020B0903060703020204" pitchFamily="34" charset="0"/>
              </a:rPr>
              <a:t>Special topics (</a:t>
            </a:r>
            <a:r>
              <a:rPr lang="en-US" sz="2000" b="1" u="sng" dirty="0" smtClean="0">
                <a:latin typeface="+mj-lt"/>
              </a:rPr>
              <a:t>1-2 hours / week)</a:t>
            </a:r>
            <a:endParaRPr lang="en-US" sz="2000" b="1" u="sng" dirty="0" smtClean="0">
              <a:latin typeface="Britannic Bold" panose="020B0903060703020204" pitchFamily="34" charset="0"/>
            </a:endParaRPr>
          </a:p>
          <a:p>
            <a:pPr algn="ctr" eaLnBrk="1" hangingPunct="1">
              <a:lnSpc>
                <a:spcPct val="90000"/>
              </a:lnSpc>
              <a:spcBef>
                <a:spcPct val="20000"/>
              </a:spcBef>
              <a:buClr>
                <a:srgbClr val="FF0000"/>
              </a:buClr>
            </a:pPr>
            <a:r>
              <a:rPr lang="en-US" sz="2000" dirty="0">
                <a:latin typeface="+mn-lt"/>
              </a:rPr>
              <a:t>	</a:t>
            </a:r>
            <a:r>
              <a:rPr lang="en-US" sz="2000" dirty="0" smtClean="0">
                <a:latin typeface="+mn-lt"/>
              </a:rPr>
              <a:t>Art, Computers, Music, Physical Education</a:t>
            </a:r>
          </a:p>
          <a:p>
            <a:pPr marL="342900" indent="-342900" eaLnBrk="1" hangingPunct="1">
              <a:lnSpc>
                <a:spcPct val="90000"/>
              </a:lnSpc>
              <a:spcBef>
                <a:spcPct val="20000"/>
              </a:spcBef>
              <a:buClr>
                <a:srgbClr val="FF0000"/>
              </a:buClr>
              <a:buFont typeface="Wingdings" pitchFamily="2" charset="2"/>
              <a:buChar char="Ø"/>
            </a:pPr>
            <a:endParaRPr lang="en-US" sz="2400" kern="0" dirty="0" smtClean="0">
              <a:solidFill>
                <a:srgbClr val="6600FF"/>
              </a:solidFill>
              <a:latin typeface="+mn-lt"/>
            </a:endParaRPr>
          </a:p>
          <a:p>
            <a:r>
              <a:rPr lang="en-US" sz="2400" dirty="0" smtClean="0"/>
              <a:t> </a:t>
            </a:r>
          </a:p>
          <a:p>
            <a:pPr marL="342900" indent="-342900" eaLnBrk="1" hangingPunct="1">
              <a:lnSpc>
                <a:spcPct val="90000"/>
              </a:lnSpc>
              <a:spcBef>
                <a:spcPct val="20000"/>
              </a:spcBef>
              <a:buClr>
                <a:srgbClr val="FF0000"/>
              </a:buClr>
              <a:buFont typeface="Wingdings" pitchFamily="2" charset="2"/>
              <a:buChar char="Ø"/>
            </a:pPr>
            <a:endParaRPr lang="en-US" sz="2400" b="1" dirty="0" smtClean="0">
              <a:latin typeface="Candara" pitchFamily="34" charset="0"/>
            </a:endParaRPr>
          </a:p>
          <a:p>
            <a:pPr marL="342900" indent="-342900" eaLnBrk="1" hangingPunct="1">
              <a:lnSpc>
                <a:spcPct val="90000"/>
              </a:lnSpc>
              <a:spcBef>
                <a:spcPct val="20000"/>
              </a:spcBef>
              <a:buClr>
                <a:srgbClr val="FF0000"/>
              </a:buClr>
            </a:pPr>
            <a:endParaRPr lang="en-US" sz="2400" b="1" dirty="0" smtClean="0">
              <a:latin typeface="Candara" pitchFamily="34" charset="0"/>
            </a:endParaRPr>
          </a:p>
          <a:p>
            <a:pPr marL="342900" indent="-342900" eaLnBrk="1" hangingPunct="1">
              <a:lnSpc>
                <a:spcPct val="90000"/>
              </a:lnSpc>
              <a:spcBef>
                <a:spcPct val="20000"/>
              </a:spcBef>
              <a:buClr>
                <a:srgbClr val="FF0000"/>
              </a:buClr>
              <a:buFont typeface="Wingdings" pitchFamily="2" charset="2"/>
              <a:buChar char="Ø"/>
            </a:pPr>
            <a:endParaRPr lang="en-US" sz="2400" b="1" kern="0" dirty="0" smtClean="0">
              <a:solidFill>
                <a:srgbClr val="6600FF"/>
              </a:solidFill>
              <a:latin typeface="Candara" pitchFamily="34" charset="0"/>
            </a:endParaRPr>
          </a:p>
          <a:p>
            <a:pPr marL="342900" indent="-342900" eaLnBrk="1" hangingPunct="1">
              <a:lnSpc>
                <a:spcPct val="90000"/>
              </a:lnSpc>
              <a:spcBef>
                <a:spcPct val="20000"/>
              </a:spcBef>
              <a:buClr>
                <a:srgbClr val="FF0000"/>
              </a:buClr>
            </a:pPr>
            <a:endParaRPr lang="en-US" sz="2000" b="1" dirty="0" smtClean="0">
              <a:latin typeface="Candara" pitchFamily="34" charset="0"/>
            </a:endParaRPr>
          </a:p>
          <a:p>
            <a:pPr lvl="1">
              <a:buClr>
                <a:srgbClr val="FF0000"/>
              </a:buClr>
              <a:buFont typeface="Franklin Gothic Book" pitchFamily="34" charset="0"/>
              <a:buChar char="►"/>
            </a:pPr>
            <a:endParaRPr lang="en-US" sz="2400" b="1" kern="0" noProof="0" dirty="0" smtClean="0">
              <a:solidFill>
                <a:srgbClr val="6600FF"/>
              </a:solidFill>
              <a:latin typeface="Candara" pitchFamily="34" charset="0"/>
            </a:endParaRPr>
          </a:p>
          <a:p>
            <a:pPr marL="800100" lvl="1" indent="-342900" eaLnBrk="1" hangingPunct="1">
              <a:lnSpc>
                <a:spcPct val="90000"/>
              </a:lnSpc>
              <a:spcBef>
                <a:spcPct val="20000"/>
              </a:spcBef>
              <a:buClr>
                <a:srgbClr val="FF0000"/>
              </a:buClr>
            </a:pPr>
            <a:endParaRPr kumimoji="0" lang="en-US" sz="2400" b="1" i="0" u="none" strike="noStrike" kern="0" cap="none" spc="0" normalizeH="0" baseline="0" noProof="0" dirty="0" smtClean="0">
              <a:ln>
                <a:noFill/>
              </a:ln>
              <a:solidFill>
                <a:schemeClr val="tx1"/>
              </a:solidFill>
              <a:effectLst/>
              <a:uLnTx/>
              <a:uFillTx/>
              <a:latin typeface="Candara" pitchFamily="34" charset="0"/>
              <a:ea typeface="+mn-ea"/>
              <a:cs typeface="+mn-cs"/>
            </a:endParaRPr>
          </a:p>
        </p:txBody>
      </p:sp>
      <p:sp>
        <p:nvSpPr>
          <p:cNvPr id="8" name="TextBox 7"/>
          <p:cNvSpPr txBox="1"/>
          <p:nvPr/>
        </p:nvSpPr>
        <p:spPr>
          <a:xfrm>
            <a:off x="1752600" y="533400"/>
            <a:ext cx="5791200" cy="584775"/>
          </a:xfrm>
          <a:prstGeom prst="rect">
            <a:avLst/>
          </a:prstGeom>
          <a:noFill/>
        </p:spPr>
        <p:txBody>
          <a:bodyPr wrap="square" rtlCol="0">
            <a:spAutoFit/>
          </a:bodyPr>
          <a:lstStyle/>
          <a:p>
            <a:pPr algn="ctr"/>
            <a:r>
              <a:rPr lang="en-US" sz="3200" dirty="0" smtClean="0">
                <a:latin typeface="+mj-lt"/>
              </a:rPr>
              <a:t>Program Options</a:t>
            </a:r>
            <a:endParaRPr lang="en-US" sz="3200" dirty="0">
              <a:latin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457200" y="1371600"/>
            <a:ext cx="7962900" cy="5257800"/>
          </a:xfrm>
          <a:prstGeom prst="rect">
            <a:avLst/>
          </a:prstGeom>
        </p:spPr>
        <p:txBody>
          <a:bodyPr/>
          <a:lstStyle/>
          <a:p>
            <a:pPr marL="342900" lvl="0" indent="-342900" algn="ctr" eaLnBrk="1" hangingPunct="1">
              <a:lnSpc>
                <a:spcPct val="90000"/>
              </a:lnSpc>
              <a:spcBef>
                <a:spcPct val="20000"/>
              </a:spcBef>
              <a:buClr>
                <a:srgbClr val="FF0000"/>
              </a:buClr>
            </a:pPr>
            <a:r>
              <a:rPr lang="en-US" sz="2400" kern="0" dirty="0" smtClean="0">
                <a:solidFill>
                  <a:srgbClr val="6600FF"/>
                </a:solidFill>
                <a:latin typeface="+mn-lt"/>
              </a:rPr>
              <a:t>Full Day – Young Fives (1-2 classes 15-18/class)</a:t>
            </a:r>
          </a:p>
          <a:p>
            <a:pPr marL="342900" lvl="0" indent="-342900" eaLnBrk="1" hangingPunct="1">
              <a:lnSpc>
                <a:spcPct val="90000"/>
              </a:lnSpc>
              <a:spcBef>
                <a:spcPct val="20000"/>
              </a:spcBef>
              <a:buClr>
                <a:srgbClr val="FF0000"/>
              </a:buClr>
            </a:pPr>
            <a:endParaRPr lang="en-US" sz="2400" kern="0" dirty="0" smtClean="0">
              <a:solidFill>
                <a:srgbClr val="6600FF"/>
              </a:solidFill>
              <a:latin typeface="+mn-lt"/>
            </a:endParaRPr>
          </a:p>
          <a:p>
            <a:pPr marL="342900" indent="-342900" eaLnBrk="1" hangingPunct="1">
              <a:lnSpc>
                <a:spcPct val="90000"/>
              </a:lnSpc>
              <a:spcBef>
                <a:spcPct val="20000"/>
              </a:spcBef>
              <a:buClr>
                <a:srgbClr val="FF0000"/>
              </a:buClr>
              <a:buFont typeface="Wingdings" pitchFamily="2" charset="2"/>
              <a:buChar char="Ø"/>
            </a:pPr>
            <a:r>
              <a:rPr lang="en-US" sz="2000" dirty="0"/>
              <a:t>The Young Fives program is a tuition-free, state-funded program. Students will attend school </a:t>
            </a:r>
            <a:r>
              <a:rPr lang="en-US" sz="2000" dirty="0" smtClean="0"/>
              <a:t>full day - five </a:t>
            </a:r>
            <a:r>
              <a:rPr lang="en-US" sz="2000" dirty="0"/>
              <a:t>days a week</a:t>
            </a:r>
            <a:r>
              <a:rPr lang="en-US" sz="2000" b="1" dirty="0" smtClean="0"/>
              <a:t>. </a:t>
            </a:r>
          </a:p>
          <a:p>
            <a:pPr eaLnBrk="1" hangingPunct="1">
              <a:lnSpc>
                <a:spcPct val="90000"/>
              </a:lnSpc>
              <a:spcBef>
                <a:spcPct val="20000"/>
              </a:spcBef>
              <a:buClr>
                <a:srgbClr val="FF0000"/>
              </a:buClr>
            </a:pPr>
            <a:r>
              <a:rPr lang="en-US" sz="2000" b="1" dirty="0"/>
              <a:t>	</a:t>
            </a:r>
            <a:r>
              <a:rPr lang="en-US" sz="2000" b="1" dirty="0" smtClean="0"/>
              <a:t>It </a:t>
            </a:r>
            <a:r>
              <a:rPr lang="en-US" sz="2000" b="1" dirty="0"/>
              <a:t>is housed at Anderson </a:t>
            </a:r>
            <a:r>
              <a:rPr lang="en-US" sz="2000" b="1" dirty="0" smtClean="0"/>
              <a:t>Elementary </a:t>
            </a:r>
            <a:r>
              <a:rPr lang="en-US" sz="2000" b="1" dirty="0"/>
              <a:t>School. </a:t>
            </a:r>
          </a:p>
          <a:p>
            <a:pPr marL="342900" indent="-342900" eaLnBrk="1" hangingPunct="1">
              <a:lnSpc>
                <a:spcPct val="90000"/>
              </a:lnSpc>
              <a:spcBef>
                <a:spcPct val="20000"/>
              </a:spcBef>
              <a:buClr>
                <a:srgbClr val="FF0000"/>
              </a:buClr>
              <a:buFont typeface="Wingdings" pitchFamily="2" charset="2"/>
              <a:buChar char="Ø"/>
            </a:pPr>
            <a:endParaRPr lang="en-US" sz="2000" dirty="0" smtClean="0">
              <a:latin typeface="+mn-lt"/>
            </a:endParaRPr>
          </a:p>
          <a:p>
            <a:pPr marL="342900" indent="-342900" eaLnBrk="1" hangingPunct="1">
              <a:lnSpc>
                <a:spcPct val="90000"/>
              </a:lnSpc>
              <a:spcBef>
                <a:spcPct val="20000"/>
              </a:spcBef>
              <a:buClr>
                <a:srgbClr val="FF0000"/>
              </a:buClr>
              <a:buFont typeface="Wingdings" pitchFamily="2" charset="2"/>
              <a:buChar char="Ø"/>
            </a:pPr>
            <a:r>
              <a:rPr lang="en-US" sz="2000" dirty="0"/>
              <a:t>Many children may not have the social, emotional or developmental maturity to succeed in a formal full-day Kindergarten program.</a:t>
            </a:r>
          </a:p>
          <a:p>
            <a:pPr marL="342900" indent="-342900" eaLnBrk="1" hangingPunct="1">
              <a:lnSpc>
                <a:spcPct val="90000"/>
              </a:lnSpc>
              <a:spcBef>
                <a:spcPct val="20000"/>
              </a:spcBef>
              <a:buClr>
                <a:srgbClr val="FF0000"/>
              </a:buClr>
              <a:buFont typeface="Wingdings" pitchFamily="2" charset="2"/>
              <a:buChar char="Ø"/>
            </a:pPr>
            <a:endParaRPr lang="en-US" sz="2000" dirty="0" smtClean="0">
              <a:latin typeface="+mn-lt"/>
            </a:endParaRPr>
          </a:p>
          <a:p>
            <a:pPr marL="342900" indent="-342900" eaLnBrk="1" hangingPunct="1">
              <a:lnSpc>
                <a:spcPct val="90000"/>
              </a:lnSpc>
              <a:spcBef>
                <a:spcPct val="20000"/>
              </a:spcBef>
              <a:buClr>
                <a:srgbClr val="FF0000"/>
              </a:buClr>
              <a:buFont typeface="Wingdings" pitchFamily="2" charset="2"/>
              <a:buChar char="Ø"/>
            </a:pPr>
            <a:r>
              <a:rPr lang="en-US" sz="2000" dirty="0" smtClean="0">
                <a:latin typeface="+mn-lt"/>
              </a:rPr>
              <a:t>The </a:t>
            </a:r>
            <a:r>
              <a:rPr lang="en-US" sz="2000" dirty="0">
                <a:latin typeface="+mn-lt"/>
              </a:rPr>
              <a:t>goal of the </a:t>
            </a:r>
            <a:r>
              <a:rPr lang="en-US" sz="2000" dirty="0" smtClean="0">
                <a:latin typeface="+mn-lt"/>
              </a:rPr>
              <a:t>Y5’s program </a:t>
            </a:r>
            <a:r>
              <a:rPr lang="en-US" sz="2000" dirty="0">
                <a:latin typeface="+mn-lt"/>
              </a:rPr>
              <a:t>is to provide exceptional educational opportunities for </a:t>
            </a:r>
            <a:r>
              <a:rPr lang="en-US" sz="2000" dirty="0" smtClean="0">
                <a:latin typeface="+mn-lt"/>
              </a:rPr>
              <a:t>five-year-old </a:t>
            </a:r>
            <a:r>
              <a:rPr lang="en-US" sz="2000" dirty="0">
                <a:latin typeface="+mn-lt"/>
              </a:rPr>
              <a:t>children who are not quite ready to attend a formal full-day Kindergarten, but have different interests and abilities than </a:t>
            </a:r>
            <a:r>
              <a:rPr lang="en-US" sz="2000" dirty="0" smtClean="0">
                <a:latin typeface="+mn-lt"/>
              </a:rPr>
              <a:t>preschoolers or have aged out of pre-school programs.</a:t>
            </a:r>
            <a:r>
              <a:rPr lang="en-US" sz="2000" dirty="0">
                <a:latin typeface="+mn-lt"/>
              </a:rPr>
              <a:t>  </a:t>
            </a:r>
            <a:endParaRPr lang="en-US" sz="2000" dirty="0" smtClean="0">
              <a:latin typeface="+mn-lt"/>
            </a:endParaRPr>
          </a:p>
          <a:p>
            <a:pPr marL="342900" indent="-342900" eaLnBrk="1" hangingPunct="1">
              <a:lnSpc>
                <a:spcPct val="90000"/>
              </a:lnSpc>
              <a:spcBef>
                <a:spcPct val="20000"/>
              </a:spcBef>
              <a:buClr>
                <a:srgbClr val="FF0000"/>
              </a:buClr>
              <a:buFont typeface="Wingdings" pitchFamily="2" charset="2"/>
              <a:buChar char="Ø"/>
            </a:pPr>
            <a:endParaRPr lang="en-US" sz="2000" dirty="0">
              <a:latin typeface="+mn-lt"/>
            </a:endParaRPr>
          </a:p>
          <a:p>
            <a:pPr eaLnBrk="1" hangingPunct="1">
              <a:lnSpc>
                <a:spcPct val="90000"/>
              </a:lnSpc>
              <a:spcBef>
                <a:spcPct val="20000"/>
              </a:spcBef>
              <a:buClr>
                <a:srgbClr val="FF0000"/>
              </a:buClr>
            </a:pPr>
            <a:endParaRPr lang="en-US" sz="2000" dirty="0" smtClean="0">
              <a:latin typeface="+mn-lt"/>
            </a:endParaRPr>
          </a:p>
          <a:p>
            <a:r>
              <a:rPr lang="en-US" sz="2000" dirty="0">
                <a:latin typeface="+mn-lt"/>
              </a:rPr>
              <a:t> </a:t>
            </a:r>
          </a:p>
          <a:p>
            <a:r>
              <a:rPr lang="en-US" sz="2000" dirty="0" smtClean="0">
                <a:latin typeface="+mn-lt"/>
              </a:rPr>
              <a:t>.</a:t>
            </a:r>
            <a:endParaRPr lang="en-US" sz="2000" dirty="0">
              <a:latin typeface="+mn-lt"/>
            </a:endParaRPr>
          </a:p>
          <a:p>
            <a:pPr marL="342900" indent="-342900" eaLnBrk="1" hangingPunct="1">
              <a:lnSpc>
                <a:spcPct val="90000"/>
              </a:lnSpc>
              <a:spcBef>
                <a:spcPct val="20000"/>
              </a:spcBef>
              <a:buClr>
                <a:srgbClr val="FF0000"/>
              </a:buClr>
              <a:buFont typeface="Wingdings" pitchFamily="2" charset="2"/>
              <a:buChar char="Ø"/>
            </a:pPr>
            <a:endParaRPr lang="en-US" sz="2400" b="1" dirty="0" smtClean="0">
              <a:latin typeface="Candara" pitchFamily="34" charset="0"/>
            </a:endParaRPr>
          </a:p>
          <a:p>
            <a:pPr marL="342900" indent="-342900" eaLnBrk="1" hangingPunct="1">
              <a:lnSpc>
                <a:spcPct val="90000"/>
              </a:lnSpc>
              <a:spcBef>
                <a:spcPct val="20000"/>
              </a:spcBef>
              <a:buClr>
                <a:srgbClr val="FF0000"/>
              </a:buClr>
            </a:pPr>
            <a:endParaRPr lang="en-US" sz="2400" b="1" dirty="0" smtClean="0">
              <a:latin typeface="Candara" pitchFamily="34" charset="0"/>
            </a:endParaRPr>
          </a:p>
          <a:p>
            <a:pPr marL="342900" indent="-342900" eaLnBrk="1" hangingPunct="1">
              <a:lnSpc>
                <a:spcPct val="90000"/>
              </a:lnSpc>
              <a:spcBef>
                <a:spcPct val="20000"/>
              </a:spcBef>
              <a:buClr>
                <a:srgbClr val="FF0000"/>
              </a:buClr>
              <a:buFont typeface="Wingdings" pitchFamily="2" charset="2"/>
              <a:buChar char="Ø"/>
            </a:pPr>
            <a:endParaRPr lang="en-US" sz="2400" b="1" kern="0" dirty="0" smtClean="0">
              <a:solidFill>
                <a:srgbClr val="6600FF"/>
              </a:solidFill>
              <a:latin typeface="Candara" pitchFamily="34" charset="0"/>
            </a:endParaRPr>
          </a:p>
          <a:p>
            <a:pPr marL="342900" indent="-342900" eaLnBrk="1" hangingPunct="1">
              <a:lnSpc>
                <a:spcPct val="90000"/>
              </a:lnSpc>
              <a:spcBef>
                <a:spcPct val="20000"/>
              </a:spcBef>
              <a:buClr>
                <a:srgbClr val="FF0000"/>
              </a:buClr>
            </a:pPr>
            <a:endParaRPr lang="en-US" sz="2000" b="1" dirty="0" smtClean="0">
              <a:latin typeface="Candara" pitchFamily="34" charset="0"/>
            </a:endParaRPr>
          </a:p>
          <a:p>
            <a:pPr lvl="1">
              <a:buClr>
                <a:srgbClr val="FF0000"/>
              </a:buClr>
              <a:buFont typeface="Franklin Gothic Book" pitchFamily="34" charset="0"/>
              <a:buChar char="►"/>
            </a:pPr>
            <a:endParaRPr lang="en-US" sz="2400" b="1" kern="0" noProof="0" dirty="0" smtClean="0">
              <a:solidFill>
                <a:srgbClr val="6600FF"/>
              </a:solidFill>
              <a:latin typeface="Candara" pitchFamily="34" charset="0"/>
            </a:endParaRPr>
          </a:p>
          <a:p>
            <a:pPr marL="800100" lvl="1" indent="-342900" eaLnBrk="1" hangingPunct="1">
              <a:lnSpc>
                <a:spcPct val="90000"/>
              </a:lnSpc>
              <a:spcBef>
                <a:spcPct val="20000"/>
              </a:spcBef>
              <a:buClr>
                <a:srgbClr val="FF0000"/>
              </a:buClr>
            </a:pPr>
            <a:endParaRPr kumimoji="0" lang="en-US" sz="2400" b="1" i="0" u="none" strike="noStrike" kern="0" cap="none" spc="0" normalizeH="0" baseline="0" noProof="0" dirty="0" smtClean="0">
              <a:ln>
                <a:noFill/>
              </a:ln>
              <a:solidFill>
                <a:schemeClr val="tx1"/>
              </a:solidFill>
              <a:effectLst/>
              <a:uLnTx/>
              <a:uFillTx/>
              <a:latin typeface="Candara" pitchFamily="34" charset="0"/>
              <a:ea typeface="+mn-ea"/>
              <a:cs typeface="+mn-cs"/>
            </a:endParaRPr>
          </a:p>
        </p:txBody>
      </p:sp>
      <p:sp>
        <p:nvSpPr>
          <p:cNvPr id="8" name="TextBox 7"/>
          <p:cNvSpPr txBox="1"/>
          <p:nvPr/>
        </p:nvSpPr>
        <p:spPr>
          <a:xfrm>
            <a:off x="1752600" y="533400"/>
            <a:ext cx="5791200" cy="584775"/>
          </a:xfrm>
          <a:prstGeom prst="rect">
            <a:avLst/>
          </a:prstGeom>
          <a:noFill/>
        </p:spPr>
        <p:txBody>
          <a:bodyPr wrap="square" rtlCol="0">
            <a:spAutoFit/>
          </a:bodyPr>
          <a:lstStyle/>
          <a:p>
            <a:pPr algn="ctr"/>
            <a:r>
              <a:rPr lang="en-US" sz="3200" dirty="0" smtClean="0">
                <a:latin typeface="+mj-lt"/>
              </a:rPr>
              <a:t>Program Options</a:t>
            </a:r>
            <a:endParaRPr lang="en-US" sz="3200" dirty="0">
              <a:latin typeface="+mj-lt"/>
            </a:endParaRPr>
          </a:p>
        </p:txBody>
      </p:sp>
    </p:spTree>
    <p:extLst>
      <p:ext uri="{BB962C8B-B14F-4D97-AF65-F5344CB8AC3E}">
        <p14:creationId xmlns:p14="http://schemas.microsoft.com/office/powerpoint/2010/main" val="3805005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457200" y="1371600"/>
            <a:ext cx="8305800" cy="4343400"/>
          </a:xfrm>
          <a:prstGeom prst="rect">
            <a:avLst/>
          </a:prstGeom>
        </p:spPr>
        <p:txBody>
          <a:bodyPr/>
          <a:lstStyle/>
          <a:p>
            <a:pPr marL="342900" lvl="0" indent="-342900" algn="ctr" eaLnBrk="1" hangingPunct="1">
              <a:lnSpc>
                <a:spcPct val="90000"/>
              </a:lnSpc>
              <a:spcBef>
                <a:spcPct val="20000"/>
              </a:spcBef>
              <a:buClr>
                <a:srgbClr val="FF0000"/>
              </a:buClr>
            </a:pPr>
            <a:r>
              <a:rPr lang="en-US" sz="2400" kern="0" dirty="0" smtClean="0">
                <a:solidFill>
                  <a:srgbClr val="6600FF"/>
                </a:solidFill>
                <a:latin typeface="+mn-lt"/>
              </a:rPr>
              <a:t>Full Day– Young Fives</a:t>
            </a:r>
          </a:p>
          <a:p>
            <a:pPr eaLnBrk="1" hangingPunct="1">
              <a:lnSpc>
                <a:spcPct val="90000"/>
              </a:lnSpc>
              <a:spcBef>
                <a:spcPct val="20000"/>
              </a:spcBef>
              <a:buClr>
                <a:srgbClr val="FF0000"/>
              </a:buClr>
            </a:pPr>
            <a:endParaRPr lang="en-US" sz="2000" dirty="0" smtClean="0">
              <a:latin typeface="+mn-lt"/>
            </a:endParaRPr>
          </a:p>
          <a:p>
            <a:pPr marL="342900" indent="-342900" eaLnBrk="1" hangingPunct="1">
              <a:lnSpc>
                <a:spcPct val="90000"/>
              </a:lnSpc>
              <a:spcBef>
                <a:spcPct val="20000"/>
              </a:spcBef>
              <a:buClr>
                <a:srgbClr val="FF0000"/>
              </a:buClr>
              <a:buFont typeface="Wingdings" pitchFamily="2" charset="2"/>
              <a:buChar char="Ø"/>
            </a:pPr>
            <a:r>
              <a:rPr lang="en-US" sz="2000" dirty="0">
                <a:latin typeface="+mn-lt"/>
              </a:rPr>
              <a:t>Eligibility for Young Fives is determined by birthdate—child must turn five</a:t>
            </a:r>
            <a:r>
              <a:rPr lang="en-US" sz="2000" b="1" dirty="0">
                <a:latin typeface="+mn-lt"/>
              </a:rPr>
              <a:t> before September 1, </a:t>
            </a:r>
            <a:r>
              <a:rPr lang="en-US" sz="2000" b="1" dirty="0" smtClean="0">
                <a:latin typeface="+mn-lt"/>
              </a:rPr>
              <a:t>2021</a:t>
            </a:r>
            <a:r>
              <a:rPr lang="en-US" sz="2000" dirty="0" smtClean="0">
                <a:latin typeface="+mn-lt"/>
              </a:rPr>
              <a:t>.</a:t>
            </a:r>
            <a:r>
              <a:rPr lang="en-US" sz="2000" dirty="0">
                <a:latin typeface="+mn-lt"/>
              </a:rPr>
              <a:t> Children who will turn five </a:t>
            </a:r>
            <a:r>
              <a:rPr lang="en-US" sz="2000" b="1" dirty="0">
                <a:latin typeface="+mn-lt"/>
              </a:rPr>
              <a:t>between September 2 and December 1, </a:t>
            </a:r>
            <a:r>
              <a:rPr lang="en-US" sz="2000" b="1" dirty="0" smtClean="0">
                <a:latin typeface="+mn-lt"/>
              </a:rPr>
              <a:t>2021</a:t>
            </a:r>
            <a:r>
              <a:rPr lang="en-US" sz="2000" dirty="0" smtClean="0">
                <a:latin typeface="+mn-lt"/>
              </a:rPr>
              <a:t>, </a:t>
            </a:r>
            <a:r>
              <a:rPr lang="en-US" sz="2000" dirty="0">
                <a:latin typeface="+mn-lt"/>
              </a:rPr>
              <a:t>are eligible to attend, if a completed Kindergarten Waiver Form is submitted with your </a:t>
            </a:r>
            <a:r>
              <a:rPr lang="en-US" sz="2000" dirty="0" smtClean="0">
                <a:latin typeface="+mn-lt"/>
              </a:rPr>
              <a:t>registration.</a:t>
            </a:r>
          </a:p>
          <a:p>
            <a:pPr eaLnBrk="1" hangingPunct="1">
              <a:lnSpc>
                <a:spcPct val="90000"/>
              </a:lnSpc>
              <a:spcBef>
                <a:spcPct val="20000"/>
              </a:spcBef>
              <a:buClr>
                <a:srgbClr val="FF0000"/>
              </a:buClr>
            </a:pPr>
            <a:endParaRPr lang="en-US" sz="2000" dirty="0" smtClean="0">
              <a:latin typeface="+mn-lt"/>
            </a:endParaRPr>
          </a:p>
          <a:p>
            <a:pPr marL="342900" indent="-342900" eaLnBrk="1" hangingPunct="1">
              <a:lnSpc>
                <a:spcPct val="90000"/>
              </a:lnSpc>
              <a:spcBef>
                <a:spcPct val="20000"/>
              </a:spcBef>
              <a:buClr>
                <a:srgbClr val="FF0000"/>
              </a:buClr>
              <a:buFont typeface="Wingdings" pitchFamily="2" charset="2"/>
              <a:buChar char="Ø"/>
            </a:pPr>
            <a:r>
              <a:rPr lang="en-US" sz="2000" dirty="0" smtClean="0">
                <a:latin typeface="+mn-lt"/>
              </a:rPr>
              <a:t>Students </a:t>
            </a:r>
            <a:r>
              <a:rPr lang="en-US" sz="2000" dirty="0">
                <a:latin typeface="+mn-lt"/>
              </a:rPr>
              <a:t>who participate in the Young Fives program </a:t>
            </a:r>
            <a:r>
              <a:rPr lang="en-US" sz="2000" b="1" dirty="0">
                <a:latin typeface="+mn-lt"/>
              </a:rPr>
              <a:t>in </a:t>
            </a:r>
            <a:r>
              <a:rPr lang="en-US" sz="2000" b="1" dirty="0" smtClean="0">
                <a:latin typeface="+mn-lt"/>
              </a:rPr>
              <a:t>2021-2022</a:t>
            </a:r>
            <a:r>
              <a:rPr lang="en-US" sz="2000" dirty="0">
                <a:latin typeface="+mn-lt"/>
              </a:rPr>
              <a:t> will attend their </a:t>
            </a:r>
            <a:r>
              <a:rPr lang="en-US" sz="2000" dirty="0" smtClean="0">
                <a:latin typeface="+mn-lt"/>
              </a:rPr>
              <a:t>home elementary school for Kindergarten </a:t>
            </a:r>
            <a:r>
              <a:rPr lang="en-US" sz="2000" dirty="0">
                <a:latin typeface="+mn-lt"/>
              </a:rPr>
              <a:t>the following year, </a:t>
            </a:r>
            <a:r>
              <a:rPr lang="en-US" sz="2000" b="1" dirty="0" smtClean="0">
                <a:latin typeface="+mn-lt"/>
              </a:rPr>
              <a:t>2022-2023</a:t>
            </a:r>
            <a:r>
              <a:rPr lang="en-US" sz="2000" dirty="0" smtClean="0">
                <a:latin typeface="+mn-lt"/>
              </a:rPr>
              <a:t>.</a:t>
            </a:r>
          </a:p>
          <a:p>
            <a:pPr marL="342900" indent="-342900" eaLnBrk="1" hangingPunct="1">
              <a:lnSpc>
                <a:spcPct val="90000"/>
              </a:lnSpc>
              <a:spcBef>
                <a:spcPct val="20000"/>
              </a:spcBef>
              <a:buClr>
                <a:srgbClr val="FF0000"/>
              </a:buClr>
              <a:buFont typeface="Wingdings" pitchFamily="2" charset="2"/>
              <a:buChar char="Ø"/>
            </a:pPr>
            <a:endParaRPr lang="en-US" sz="2000" dirty="0">
              <a:latin typeface="+mn-lt"/>
            </a:endParaRPr>
          </a:p>
          <a:p>
            <a:pPr marL="342900" indent="-342900" eaLnBrk="1" hangingPunct="1">
              <a:lnSpc>
                <a:spcPct val="90000"/>
              </a:lnSpc>
              <a:spcBef>
                <a:spcPct val="20000"/>
              </a:spcBef>
              <a:buClr>
                <a:srgbClr val="FF0000"/>
              </a:buClr>
              <a:buFont typeface="Wingdings" pitchFamily="2" charset="2"/>
              <a:buChar char="Ø"/>
            </a:pPr>
            <a:r>
              <a:rPr lang="en-US" sz="2000" b="1" dirty="0" smtClean="0">
                <a:latin typeface="+mn-lt"/>
              </a:rPr>
              <a:t>Parents may request Young 5’s, but there is no guarantee of placement. (Remember the Screeners/surveys!)</a:t>
            </a:r>
            <a:endParaRPr lang="en-US" sz="2000" b="1" dirty="0">
              <a:latin typeface="+mn-lt"/>
            </a:endParaRPr>
          </a:p>
          <a:p>
            <a:r>
              <a:rPr lang="en-US" sz="2000" dirty="0"/>
              <a:t> </a:t>
            </a:r>
          </a:p>
          <a:p>
            <a:pPr marL="342900" indent="-342900" eaLnBrk="1" hangingPunct="1">
              <a:lnSpc>
                <a:spcPct val="90000"/>
              </a:lnSpc>
              <a:spcBef>
                <a:spcPct val="20000"/>
              </a:spcBef>
              <a:buClr>
                <a:srgbClr val="FF0000"/>
              </a:buClr>
              <a:buFont typeface="Wingdings" pitchFamily="2" charset="2"/>
              <a:buChar char="Ø"/>
            </a:pPr>
            <a:endParaRPr lang="en-US" sz="2000" dirty="0">
              <a:latin typeface="+mn-lt"/>
            </a:endParaRPr>
          </a:p>
          <a:p>
            <a:r>
              <a:rPr lang="en-US" sz="2000" dirty="0">
                <a:latin typeface="+mn-lt"/>
              </a:rPr>
              <a:t> </a:t>
            </a:r>
          </a:p>
          <a:p>
            <a:endParaRPr lang="en-US" sz="2400" b="1" dirty="0" smtClean="0">
              <a:latin typeface="Candara" pitchFamily="34" charset="0"/>
            </a:endParaRPr>
          </a:p>
          <a:p>
            <a:pPr marL="342900" indent="-342900" eaLnBrk="1" hangingPunct="1">
              <a:lnSpc>
                <a:spcPct val="90000"/>
              </a:lnSpc>
              <a:spcBef>
                <a:spcPct val="20000"/>
              </a:spcBef>
              <a:buClr>
                <a:srgbClr val="FF0000"/>
              </a:buClr>
            </a:pPr>
            <a:endParaRPr lang="en-US" sz="2400" b="1" dirty="0" smtClean="0">
              <a:latin typeface="Candara" pitchFamily="34" charset="0"/>
            </a:endParaRPr>
          </a:p>
          <a:p>
            <a:pPr marL="342900" indent="-342900" eaLnBrk="1" hangingPunct="1">
              <a:lnSpc>
                <a:spcPct val="90000"/>
              </a:lnSpc>
              <a:spcBef>
                <a:spcPct val="20000"/>
              </a:spcBef>
              <a:buClr>
                <a:srgbClr val="FF0000"/>
              </a:buClr>
              <a:buFont typeface="Wingdings" pitchFamily="2" charset="2"/>
              <a:buChar char="Ø"/>
            </a:pPr>
            <a:endParaRPr lang="en-US" sz="2400" b="1" kern="0" dirty="0" smtClean="0">
              <a:solidFill>
                <a:srgbClr val="6600FF"/>
              </a:solidFill>
              <a:latin typeface="Candara" pitchFamily="34" charset="0"/>
            </a:endParaRPr>
          </a:p>
          <a:p>
            <a:pPr marL="342900" indent="-342900" eaLnBrk="1" hangingPunct="1">
              <a:lnSpc>
                <a:spcPct val="90000"/>
              </a:lnSpc>
              <a:spcBef>
                <a:spcPct val="20000"/>
              </a:spcBef>
              <a:buClr>
                <a:srgbClr val="FF0000"/>
              </a:buClr>
            </a:pPr>
            <a:endParaRPr lang="en-US" sz="2000" b="1" dirty="0" smtClean="0">
              <a:latin typeface="Candara" pitchFamily="34" charset="0"/>
            </a:endParaRPr>
          </a:p>
          <a:p>
            <a:pPr lvl="1">
              <a:buClr>
                <a:srgbClr val="FF0000"/>
              </a:buClr>
              <a:buFont typeface="Franklin Gothic Book" pitchFamily="34" charset="0"/>
              <a:buChar char="►"/>
            </a:pPr>
            <a:endParaRPr lang="en-US" sz="2400" b="1" kern="0" noProof="0" dirty="0" smtClean="0">
              <a:solidFill>
                <a:srgbClr val="6600FF"/>
              </a:solidFill>
              <a:latin typeface="Candara" pitchFamily="34" charset="0"/>
            </a:endParaRPr>
          </a:p>
          <a:p>
            <a:pPr marL="800100" lvl="1" indent="-342900" eaLnBrk="1" hangingPunct="1">
              <a:lnSpc>
                <a:spcPct val="90000"/>
              </a:lnSpc>
              <a:spcBef>
                <a:spcPct val="20000"/>
              </a:spcBef>
              <a:buClr>
                <a:srgbClr val="FF0000"/>
              </a:buClr>
            </a:pPr>
            <a:endParaRPr kumimoji="0" lang="en-US" sz="2400" b="1" i="0" u="none" strike="noStrike" kern="0" cap="none" spc="0" normalizeH="0" baseline="0" noProof="0" dirty="0" smtClean="0">
              <a:ln>
                <a:noFill/>
              </a:ln>
              <a:solidFill>
                <a:schemeClr val="tx1"/>
              </a:solidFill>
              <a:effectLst/>
              <a:uLnTx/>
              <a:uFillTx/>
              <a:latin typeface="Candara" pitchFamily="34" charset="0"/>
              <a:ea typeface="+mn-ea"/>
              <a:cs typeface="+mn-cs"/>
            </a:endParaRPr>
          </a:p>
        </p:txBody>
      </p:sp>
      <p:sp>
        <p:nvSpPr>
          <p:cNvPr id="8" name="TextBox 7"/>
          <p:cNvSpPr txBox="1"/>
          <p:nvPr/>
        </p:nvSpPr>
        <p:spPr>
          <a:xfrm>
            <a:off x="1524000" y="561745"/>
            <a:ext cx="5791200" cy="584775"/>
          </a:xfrm>
          <a:prstGeom prst="rect">
            <a:avLst/>
          </a:prstGeom>
          <a:noFill/>
        </p:spPr>
        <p:txBody>
          <a:bodyPr wrap="square" rtlCol="0">
            <a:spAutoFit/>
          </a:bodyPr>
          <a:lstStyle/>
          <a:p>
            <a:pPr algn="ctr"/>
            <a:r>
              <a:rPr lang="en-US" sz="3200" dirty="0" smtClean="0">
                <a:latin typeface="+mj-lt"/>
              </a:rPr>
              <a:t>Program Options</a:t>
            </a:r>
            <a:endParaRPr lang="en-US" sz="3200" dirty="0">
              <a:latin typeface="+mj-lt"/>
            </a:endParaRPr>
          </a:p>
        </p:txBody>
      </p:sp>
    </p:spTree>
    <p:extLst>
      <p:ext uri="{BB962C8B-B14F-4D97-AF65-F5344CB8AC3E}">
        <p14:creationId xmlns:p14="http://schemas.microsoft.com/office/powerpoint/2010/main" val="2300535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81000" y="457200"/>
            <a:ext cx="8077200" cy="1066800"/>
          </a:xfrm>
          <a:solidFill>
            <a:schemeClr val="accent3">
              <a:lumMod val="60000"/>
              <a:lumOff val="40000"/>
            </a:schemeClr>
          </a:solidFill>
        </p:spPr>
        <p:txBody>
          <a:bodyPr>
            <a:normAutofit fontScale="90000"/>
          </a:bodyPr>
          <a:lstStyle/>
          <a:p>
            <a:pPr algn="ctr"/>
            <a:r>
              <a:rPr lang="en-US" sz="3200" b="1" dirty="0" smtClean="0">
                <a:ln w="28575">
                  <a:solidFill>
                    <a:srgbClr val="6600FF"/>
                  </a:solidFill>
                  <a:prstDash val="solid"/>
                </a:ln>
                <a:effectLst>
                  <a:outerShdw blurRad="41275" dist="20320" dir="1800000" algn="tl" rotWithShape="0">
                    <a:srgbClr val="000000">
                      <a:alpha val="40000"/>
                    </a:srgbClr>
                  </a:outerShdw>
                </a:effectLst>
              </a:rPr>
              <a:t>Examples of Kindergarten Schoolwide #’s @one Trenton school in the past 9 years.</a:t>
            </a:r>
            <a:endParaRPr lang="en-US" sz="3200" b="1" dirty="0">
              <a:ln w="28575">
                <a:solidFill>
                  <a:srgbClr val="6600FF"/>
                </a:solidFill>
                <a:prstDash val="solid"/>
              </a:ln>
              <a:effectLst>
                <a:outerShdw blurRad="41275" dist="20320" dir="1800000" algn="tl" rotWithShape="0">
                  <a:srgbClr val="000000">
                    <a:alpha val="40000"/>
                  </a:srgbClr>
                </a:outerShdw>
              </a:effectLst>
            </a:endParaRPr>
          </a:p>
        </p:txBody>
      </p:sp>
      <p:sp>
        <p:nvSpPr>
          <p:cNvPr id="35843" name="Rectangle 3"/>
          <p:cNvSpPr>
            <a:spLocks noGrp="1" noChangeArrowheads="1"/>
          </p:cNvSpPr>
          <p:nvPr>
            <p:ph idx="1"/>
          </p:nvPr>
        </p:nvSpPr>
        <p:spPr>
          <a:xfrm>
            <a:off x="457200" y="1828800"/>
            <a:ext cx="7962900" cy="4343400"/>
          </a:xfrm>
        </p:spPr>
        <p:txBody>
          <a:bodyPr>
            <a:normAutofit lnSpcReduction="10000"/>
          </a:bodyPr>
          <a:lstStyle/>
          <a:p>
            <a:pPr lvl="1">
              <a:lnSpc>
                <a:spcPct val="90000"/>
              </a:lnSpc>
              <a:buFontTx/>
              <a:buNone/>
            </a:pPr>
            <a:r>
              <a:rPr lang="en-US" sz="2800" dirty="0" smtClean="0"/>
              <a:t>61 = 	2011</a:t>
            </a:r>
          </a:p>
          <a:p>
            <a:pPr lvl="1">
              <a:lnSpc>
                <a:spcPct val="90000"/>
              </a:lnSpc>
              <a:buFontTx/>
              <a:buNone/>
            </a:pPr>
            <a:r>
              <a:rPr lang="en-US" sz="2800" dirty="0" smtClean="0"/>
              <a:t>77 = 	2012</a:t>
            </a:r>
          </a:p>
          <a:p>
            <a:pPr lvl="1">
              <a:lnSpc>
                <a:spcPct val="90000"/>
              </a:lnSpc>
              <a:buFontTx/>
              <a:buNone/>
            </a:pPr>
            <a:r>
              <a:rPr lang="en-US" sz="2800" dirty="0" smtClean="0"/>
              <a:t>100 = 	2013</a:t>
            </a:r>
          </a:p>
          <a:p>
            <a:pPr lvl="1">
              <a:lnSpc>
                <a:spcPct val="90000"/>
              </a:lnSpc>
              <a:buFontTx/>
              <a:buNone/>
            </a:pPr>
            <a:r>
              <a:rPr lang="en-US" sz="2800" dirty="0" smtClean="0"/>
              <a:t>75</a:t>
            </a:r>
            <a:r>
              <a:rPr lang="en-US" sz="2800" dirty="0"/>
              <a:t> </a:t>
            </a:r>
            <a:r>
              <a:rPr lang="en-US" sz="2800" dirty="0" smtClean="0"/>
              <a:t>= 	2014</a:t>
            </a:r>
          </a:p>
          <a:p>
            <a:pPr lvl="1">
              <a:lnSpc>
                <a:spcPct val="90000"/>
              </a:lnSpc>
              <a:buFontTx/>
              <a:buNone/>
            </a:pPr>
            <a:r>
              <a:rPr lang="en-US" sz="2800" dirty="0" smtClean="0"/>
              <a:t>81 = 	2015</a:t>
            </a:r>
          </a:p>
          <a:p>
            <a:pPr lvl="1">
              <a:lnSpc>
                <a:spcPct val="90000"/>
              </a:lnSpc>
              <a:buFontTx/>
              <a:buNone/>
            </a:pPr>
            <a:r>
              <a:rPr lang="en-US" sz="2800" dirty="0" smtClean="0"/>
              <a:t>67 = 	2016</a:t>
            </a:r>
          </a:p>
          <a:p>
            <a:pPr lvl="1">
              <a:lnSpc>
                <a:spcPct val="90000"/>
              </a:lnSpc>
              <a:buFontTx/>
              <a:buNone/>
            </a:pPr>
            <a:r>
              <a:rPr lang="en-US" sz="2800" dirty="0" smtClean="0"/>
              <a:t>69 = 	2017</a:t>
            </a:r>
          </a:p>
          <a:p>
            <a:pPr lvl="1">
              <a:lnSpc>
                <a:spcPct val="90000"/>
              </a:lnSpc>
              <a:buFontTx/>
              <a:buNone/>
            </a:pPr>
            <a:r>
              <a:rPr lang="en-US" sz="2800" dirty="0" smtClean="0"/>
              <a:t>75 = 	2018</a:t>
            </a:r>
          </a:p>
          <a:p>
            <a:pPr lvl="1">
              <a:lnSpc>
                <a:spcPct val="90000"/>
              </a:lnSpc>
              <a:buFontTx/>
              <a:buNone/>
            </a:pPr>
            <a:r>
              <a:rPr lang="en-US" sz="2800" dirty="0" smtClean="0"/>
              <a:t>98 = 	2019</a:t>
            </a:r>
          </a:p>
          <a:p>
            <a:pPr lvl="1">
              <a:lnSpc>
                <a:spcPct val="90000"/>
              </a:lnSpc>
              <a:buFontTx/>
              <a:buNone/>
            </a:pPr>
            <a:r>
              <a:rPr lang="en-US" sz="2800" dirty="0" smtClean="0"/>
              <a:t>75 = 	2020</a:t>
            </a:r>
          </a:p>
          <a:p>
            <a:pPr lvl="1">
              <a:lnSpc>
                <a:spcPct val="90000"/>
              </a:lnSpc>
              <a:buFontTx/>
              <a:buNone/>
            </a:pPr>
            <a:endParaRPr lang="en-US" sz="3200" dirty="0" smtClean="0"/>
          </a:p>
          <a:p>
            <a:pPr lvl="1">
              <a:lnSpc>
                <a:spcPct val="90000"/>
              </a:lnSpc>
              <a:buFontTx/>
              <a:buNone/>
            </a:pPr>
            <a:endParaRPr lang="en-US" sz="3200" dirty="0" smtClean="0"/>
          </a:p>
          <a:p>
            <a:pPr lvl="1">
              <a:lnSpc>
                <a:spcPct val="90000"/>
              </a:lnSpc>
              <a:buFontTx/>
              <a:buNone/>
            </a:pPr>
            <a:endParaRPr lang="en-US" sz="3200" dirty="0" smtClean="0"/>
          </a:p>
        </p:txBody>
      </p:sp>
      <p:sp>
        <p:nvSpPr>
          <p:cNvPr id="3" name="TextBox 2"/>
          <p:cNvSpPr txBox="1"/>
          <p:nvPr/>
        </p:nvSpPr>
        <p:spPr>
          <a:xfrm>
            <a:off x="4191000" y="2514600"/>
            <a:ext cx="4267200" cy="2554545"/>
          </a:xfrm>
          <a:prstGeom prst="rect">
            <a:avLst/>
          </a:prstGeom>
          <a:noFill/>
        </p:spPr>
        <p:txBody>
          <a:bodyPr wrap="square" rtlCol="0">
            <a:spAutoFit/>
          </a:bodyPr>
          <a:lstStyle/>
          <a:p>
            <a:r>
              <a:rPr lang="en-US" sz="2000" dirty="0" smtClean="0"/>
              <a:t>Due to fluctuations in numbers, parents will </a:t>
            </a:r>
            <a:r>
              <a:rPr lang="en-US" sz="2000" b="1" dirty="0" smtClean="0"/>
              <a:t>NOT</a:t>
            </a:r>
            <a:r>
              <a:rPr lang="en-US" sz="2000" dirty="0" smtClean="0"/>
              <a:t> be notified of their child’s classroom teacher until late August 2021. </a:t>
            </a:r>
          </a:p>
          <a:p>
            <a:endParaRPr lang="en-US" sz="2000" dirty="0" smtClean="0"/>
          </a:p>
          <a:p>
            <a:r>
              <a:rPr lang="en-US" sz="2000" dirty="0" smtClean="0"/>
              <a:t>You </a:t>
            </a:r>
            <a:r>
              <a:rPr lang="en-US" sz="2000" b="1" dirty="0" smtClean="0"/>
              <a:t>WILL</a:t>
            </a:r>
            <a:r>
              <a:rPr lang="en-US" sz="2000" dirty="0" smtClean="0"/>
              <a:t> receive a letter from your child’s teacher 1-2 weeks before school resumes in the fall.</a:t>
            </a:r>
            <a:endParaRPr lang="en-US" sz="2000" dirty="0"/>
          </a:p>
        </p:txBody>
      </p:sp>
    </p:spTree>
    <p:extLst>
      <p:ext uri="{BB962C8B-B14F-4D97-AF65-F5344CB8AC3E}">
        <p14:creationId xmlns:p14="http://schemas.microsoft.com/office/powerpoint/2010/main" val="3091796364"/>
      </p:ext>
    </p:extLst>
  </p:cSld>
  <p:clrMapOvr>
    <a:masterClrMapping/>
  </p:clrMapOvr>
  <p:transition>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723900" y="914400"/>
            <a:ext cx="7696200" cy="5029200"/>
          </a:xfrm>
          <a:prstGeom prst="rect">
            <a:avLst/>
          </a:prstGeom>
        </p:spPr>
        <p:txBody>
          <a:bodyPr/>
          <a:lstStyle/>
          <a:p>
            <a:pPr>
              <a:buClr>
                <a:srgbClr val="FF0000"/>
              </a:buClr>
            </a:pPr>
            <a:r>
              <a:rPr lang="en-US" sz="2400" kern="0" dirty="0" smtClean="0">
                <a:solidFill>
                  <a:srgbClr val="6600FF"/>
                </a:solidFill>
                <a:latin typeface="+mj-lt"/>
              </a:rPr>
              <a:t>Before and After Care – CARE CLUB</a:t>
            </a:r>
          </a:p>
          <a:p>
            <a:pPr>
              <a:buClr>
                <a:srgbClr val="FF0000"/>
              </a:buClr>
              <a:buFont typeface="Franklin Gothic Book" pitchFamily="34" charset="0"/>
              <a:buChar char="►"/>
            </a:pPr>
            <a:r>
              <a:rPr lang="en-US" sz="2000" kern="0" dirty="0" smtClean="0">
                <a:solidFill>
                  <a:srgbClr val="6600FF"/>
                </a:solidFill>
                <a:latin typeface="+mj-lt"/>
              </a:rPr>
              <a:t> </a:t>
            </a:r>
            <a:r>
              <a:rPr lang="en-US" sz="2000" kern="0" dirty="0" smtClean="0">
                <a:latin typeface="+mj-lt"/>
              </a:rPr>
              <a:t>The</a:t>
            </a:r>
            <a:r>
              <a:rPr lang="en-US" sz="2000" kern="0" dirty="0" smtClean="0">
                <a:solidFill>
                  <a:srgbClr val="6600FF"/>
                </a:solidFill>
                <a:latin typeface="+mj-lt"/>
              </a:rPr>
              <a:t> </a:t>
            </a:r>
            <a:r>
              <a:rPr lang="en-US" sz="2000" kern="0" dirty="0" smtClean="0">
                <a:latin typeface="+mj-lt"/>
              </a:rPr>
              <a:t>tuition-based program offers childcare before </a:t>
            </a:r>
            <a:r>
              <a:rPr lang="en-US" sz="1600" kern="0" dirty="0" smtClean="0">
                <a:latin typeface="+mj-lt"/>
              </a:rPr>
              <a:t>(6:45 – 8:25) </a:t>
            </a:r>
            <a:r>
              <a:rPr lang="en-US" sz="2000" kern="0" dirty="0" smtClean="0">
                <a:latin typeface="+mj-lt"/>
              </a:rPr>
              <a:t>and after </a:t>
            </a:r>
            <a:r>
              <a:rPr lang="en-US" sz="1600" kern="0" dirty="0" smtClean="0">
                <a:latin typeface="+mj-lt"/>
              </a:rPr>
              <a:t>(3:30 – 6:00) </a:t>
            </a:r>
            <a:r>
              <a:rPr lang="en-US" sz="2000" kern="0" dirty="0" smtClean="0">
                <a:latin typeface="+mj-lt"/>
              </a:rPr>
              <a:t>the school day.</a:t>
            </a:r>
            <a:endParaRPr lang="en-US" sz="2000" b="1" dirty="0" smtClean="0">
              <a:latin typeface="Candara" pitchFamily="34" charset="0"/>
            </a:endParaRPr>
          </a:p>
          <a:p>
            <a:pPr lvl="1">
              <a:buClr>
                <a:srgbClr val="FF0000"/>
              </a:buClr>
              <a:buFont typeface="Franklin Gothic Book" pitchFamily="34" charset="0"/>
              <a:buChar char="►"/>
            </a:pPr>
            <a:endParaRPr lang="en-US" sz="2400" b="1" kern="0" noProof="0" dirty="0" smtClean="0">
              <a:solidFill>
                <a:srgbClr val="6600FF"/>
              </a:solidFill>
              <a:latin typeface="Candara" pitchFamily="34" charset="0"/>
            </a:endParaRPr>
          </a:p>
          <a:p>
            <a:pPr marL="800100" lvl="1" indent="-342900" eaLnBrk="1" hangingPunct="1">
              <a:lnSpc>
                <a:spcPct val="90000"/>
              </a:lnSpc>
              <a:spcBef>
                <a:spcPct val="20000"/>
              </a:spcBef>
              <a:buClr>
                <a:srgbClr val="FF0000"/>
              </a:buClr>
            </a:pPr>
            <a:endParaRPr kumimoji="0" lang="en-US" sz="2400" b="1" i="0" u="none" strike="noStrike" kern="0" cap="none" spc="0" normalizeH="0" baseline="0" noProof="0" dirty="0" smtClean="0">
              <a:ln>
                <a:noFill/>
              </a:ln>
              <a:solidFill>
                <a:schemeClr val="tx1"/>
              </a:solidFill>
              <a:effectLst/>
              <a:uLnTx/>
              <a:uFillTx/>
              <a:latin typeface="Candara" pitchFamily="34" charset="0"/>
              <a:ea typeface="+mn-ea"/>
              <a:cs typeface="+mn-cs"/>
            </a:endParaRPr>
          </a:p>
        </p:txBody>
      </p:sp>
      <p:sp>
        <p:nvSpPr>
          <p:cNvPr id="7" name="TextBox 6"/>
          <p:cNvSpPr txBox="1"/>
          <p:nvPr/>
        </p:nvSpPr>
        <p:spPr>
          <a:xfrm>
            <a:off x="838200" y="304800"/>
            <a:ext cx="6934200" cy="646331"/>
          </a:xfrm>
          <a:prstGeom prst="rect">
            <a:avLst/>
          </a:prstGeom>
          <a:noFill/>
        </p:spPr>
        <p:txBody>
          <a:bodyPr wrap="square" rtlCol="0">
            <a:spAutoFit/>
          </a:bodyPr>
          <a:lstStyle/>
          <a:p>
            <a:pPr algn="ctr"/>
            <a:r>
              <a:rPr lang="en-US" sz="3600" dirty="0" smtClean="0">
                <a:latin typeface="+mj-lt"/>
              </a:rPr>
              <a:t>Program Options</a:t>
            </a:r>
            <a:endParaRPr lang="en-US" sz="3600" dirty="0">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71700" y="2628900"/>
            <a:ext cx="4572001" cy="342900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941658" y="533400"/>
            <a:ext cx="7162800" cy="579438"/>
          </a:xfrm>
          <a:prstGeom prst="rect">
            <a:avLst/>
          </a:prstGeom>
          <a:solidFill>
            <a:schemeClr val="bg1"/>
          </a:solidFill>
          <a:ln w="9525">
            <a:solidFill>
              <a:schemeClr val="bg1"/>
            </a:solidFill>
            <a:miter lim="800000"/>
            <a:headEnd/>
            <a:tailEnd/>
          </a:ln>
          <a:effectLst/>
        </p:spPr>
        <p:txBody>
          <a:bodyPr>
            <a:spAutoFit/>
          </a:bodyPr>
          <a:lstStyle/>
          <a:p>
            <a:pPr algn="ctr" eaLnBrk="0" hangingPunct="0"/>
            <a:r>
              <a:rPr lang="en-US" sz="3200" b="1" i="1" dirty="0">
                <a:solidFill>
                  <a:srgbClr val="6600FF"/>
                </a:solidFill>
                <a:latin typeface="Candara" pitchFamily="34" charset="0"/>
              </a:rPr>
              <a:t>Is my child ready to start school?</a:t>
            </a:r>
            <a:endParaRPr lang="en-US" sz="2400" dirty="0">
              <a:solidFill>
                <a:srgbClr val="6600FF"/>
              </a:solidFill>
              <a:latin typeface="Candara" pitchFamily="34" charset="0"/>
            </a:endParaRPr>
          </a:p>
        </p:txBody>
      </p:sp>
      <p:graphicFrame>
        <p:nvGraphicFramePr>
          <p:cNvPr id="5124" name="Object 4"/>
          <p:cNvGraphicFramePr>
            <a:graphicFrameLocks noChangeAspect="1"/>
          </p:cNvGraphicFramePr>
          <p:nvPr/>
        </p:nvGraphicFramePr>
        <p:xfrm>
          <a:off x="1371600" y="1363662"/>
          <a:ext cx="6400800" cy="4130675"/>
        </p:xfrm>
        <a:graphic>
          <a:graphicData uri="http://schemas.openxmlformats.org/presentationml/2006/ole">
            <mc:AlternateContent xmlns:mc="http://schemas.openxmlformats.org/markup-compatibility/2006">
              <mc:Choice xmlns:v="urn:schemas-microsoft-com:vml" Requires="v">
                <p:oleObj spid="_x0000_s35045" name="Clip" r:id="rId3" imgW="3709988" imgH="2963863" progId="">
                  <p:embed/>
                </p:oleObj>
              </mc:Choice>
              <mc:Fallback>
                <p:oleObj name="Clip" r:id="rId3" imgW="3709988" imgH="2963863" progId="">
                  <p:embed/>
                  <p:pic>
                    <p:nvPicPr>
                      <p:cNvPr id="0" name="Picture 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363662"/>
                        <a:ext cx="6400800" cy="4130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Text Box 5"/>
          <p:cNvSpPr txBox="1">
            <a:spLocks noChangeArrowheads="1"/>
          </p:cNvSpPr>
          <p:nvPr/>
        </p:nvSpPr>
        <p:spPr bwMode="auto">
          <a:xfrm>
            <a:off x="1676400" y="1600200"/>
            <a:ext cx="1877437" cy="1200329"/>
          </a:xfrm>
          <a:prstGeom prst="rect">
            <a:avLst/>
          </a:prstGeom>
          <a:noFill/>
          <a:ln w="9525">
            <a:noFill/>
            <a:miter lim="800000"/>
            <a:headEnd/>
            <a:tailEnd/>
          </a:ln>
          <a:effectLst/>
        </p:spPr>
        <p:txBody>
          <a:bodyPr wrap="none">
            <a:spAutoFit/>
          </a:bodyPr>
          <a:lstStyle/>
          <a:p>
            <a:pPr eaLnBrk="0" hangingPunct="0"/>
            <a:r>
              <a:rPr lang="en-US" sz="2400" b="1" dirty="0">
                <a:solidFill>
                  <a:schemeClr val="bg1"/>
                </a:solidFill>
                <a:latin typeface="Candara" pitchFamily="34" charset="0"/>
              </a:rPr>
              <a:t>Good health </a:t>
            </a:r>
          </a:p>
          <a:p>
            <a:pPr eaLnBrk="0" hangingPunct="0"/>
            <a:r>
              <a:rPr lang="en-US" sz="2400" b="1" dirty="0">
                <a:solidFill>
                  <a:schemeClr val="bg1"/>
                </a:solidFill>
                <a:latin typeface="Candara" pitchFamily="34" charset="0"/>
              </a:rPr>
              <a:t>and physical </a:t>
            </a:r>
          </a:p>
          <a:p>
            <a:pPr eaLnBrk="0" hangingPunct="0"/>
            <a:r>
              <a:rPr lang="en-US" sz="2400" b="1" dirty="0">
                <a:solidFill>
                  <a:schemeClr val="bg1"/>
                </a:solidFill>
                <a:latin typeface="Candara" pitchFamily="34" charset="0"/>
              </a:rPr>
              <a:t>well-being</a:t>
            </a:r>
            <a:endParaRPr lang="en-US" sz="2400" dirty="0">
              <a:solidFill>
                <a:schemeClr val="bg1"/>
              </a:solidFill>
              <a:latin typeface="Candara" pitchFamily="34" charset="0"/>
            </a:endParaRPr>
          </a:p>
        </p:txBody>
      </p:sp>
      <p:sp>
        <p:nvSpPr>
          <p:cNvPr id="5126" name="Text Box 6"/>
          <p:cNvSpPr txBox="1">
            <a:spLocks noChangeArrowheads="1"/>
          </p:cNvSpPr>
          <p:nvPr/>
        </p:nvSpPr>
        <p:spPr bwMode="auto">
          <a:xfrm>
            <a:off x="3587750" y="2835275"/>
            <a:ext cx="1938351" cy="1200329"/>
          </a:xfrm>
          <a:prstGeom prst="rect">
            <a:avLst/>
          </a:prstGeom>
          <a:noFill/>
          <a:ln w="9525">
            <a:noFill/>
            <a:miter lim="800000"/>
            <a:headEnd/>
            <a:tailEnd/>
          </a:ln>
          <a:effectLst/>
        </p:spPr>
        <p:txBody>
          <a:bodyPr wrap="none">
            <a:spAutoFit/>
          </a:bodyPr>
          <a:lstStyle/>
          <a:p>
            <a:pPr eaLnBrk="0" hangingPunct="0"/>
            <a:r>
              <a:rPr lang="en-US" sz="2400" b="1" dirty="0">
                <a:latin typeface="Candara" pitchFamily="34" charset="0"/>
              </a:rPr>
              <a:t>Social and</a:t>
            </a:r>
          </a:p>
          <a:p>
            <a:pPr eaLnBrk="0" hangingPunct="0"/>
            <a:r>
              <a:rPr lang="en-US" sz="2400" b="1" dirty="0">
                <a:latin typeface="Candara" pitchFamily="34" charset="0"/>
              </a:rPr>
              <a:t>emotional</a:t>
            </a:r>
          </a:p>
          <a:p>
            <a:pPr eaLnBrk="0" hangingPunct="0"/>
            <a:r>
              <a:rPr lang="en-US" sz="2400" b="1" dirty="0">
                <a:latin typeface="Candara" pitchFamily="34" charset="0"/>
              </a:rPr>
              <a:t>development</a:t>
            </a:r>
            <a:endParaRPr lang="en-US" sz="2400" dirty="0">
              <a:latin typeface="Candara" pitchFamily="34" charset="0"/>
            </a:endParaRPr>
          </a:p>
        </p:txBody>
      </p:sp>
      <p:sp>
        <p:nvSpPr>
          <p:cNvPr id="5127" name="Text Box 7"/>
          <p:cNvSpPr txBox="1">
            <a:spLocks noChangeArrowheads="1"/>
          </p:cNvSpPr>
          <p:nvPr/>
        </p:nvSpPr>
        <p:spPr bwMode="auto">
          <a:xfrm>
            <a:off x="5715000" y="1752600"/>
            <a:ext cx="1468672" cy="830997"/>
          </a:xfrm>
          <a:prstGeom prst="rect">
            <a:avLst/>
          </a:prstGeom>
          <a:noFill/>
          <a:ln w="9525">
            <a:noFill/>
            <a:miter lim="800000"/>
            <a:headEnd/>
            <a:tailEnd/>
          </a:ln>
          <a:effectLst/>
        </p:spPr>
        <p:txBody>
          <a:bodyPr wrap="none">
            <a:spAutoFit/>
          </a:bodyPr>
          <a:lstStyle/>
          <a:p>
            <a:pPr eaLnBrk="0" hangingPunct="0"/>
            <a:r>
              <a:rPr lang="en-US" sz="2400" b="1" dirty="0">
                <a:latin typeface="Candara" pitchFamily="34" charset="0"/>
              </a:rPr>
              <a:t>Language</a:t>
            </a:r>
          </a:p>
          <a:p>
            <a:pPr eaLnBrk="0" hangingPunct="0"/>
            <a:r>
              <a:rPr lang="en-US" sz="2400" b="1" dirty="0">
                <a:latin typeface="Candara" pitchFamily="34" charset="0"/>
              </a:rPr>
              <a:t>skills</a:t>
            </a:r>
            <a:endParaRPr lang="en-US" sz="2400" dirty="0">
              <a:latin typeface="Candara" pitchFamily="34" charset="0"/>
            </a:endParaRPr>
          </a:p>
        </p:txBody>
      </p:sp>
      <p:sp>
        <p:nvSpPr>
          <p:cNvPr id="5128" name="Text Box 8"/>
          <p:cNvSpPr txBox="1">
            <a:spLocks noChangeArrowheads="1"/>
          </p:cNvSpPr>
          <p:nvPr/>
        </p:nvSpPr>
        <p:spPr bwMode="auto">
          <a:xfrm>
            <a:off x="1676400" y="4191000"/>
            <a:ext cx="1938351" cy="830997"/>
          </a:xfrm>
          <a:prstGeom prst="rect">
            <a:avLst/>
          </a:prstGeom>
          <a:noFill/>
          <a:ln w="9525">
            <a:noFill/>
            <a:miter lim="800000"/>
            <a:headEnd/>
            <a:tailEnd/>
          </a:ln>
          <a:effectLst/>
        </p:spPr>
        <p:txBody>
          <a:bodyPr wrap="none">
            <a:spAutoFit/>
          </a:bodyPr>
          <a:lstStyle/>
          <a:p>
            <a:pPr eaLnBrk="0" hangingPunct="0"/>
            <a:r>
              <a:rPr lang="en-US" sz="2400" b="1" dirty="0">
                <a:latin typeface="Candara" pitchFamily="34" charset="0"/>
              </a:rPr>
              <a:t>Motor</a:t>
            </a:r>
          </a:p>
          <a:p>
            <a:pPr eaLnBrk="0" hangingPunct="0"/>
            <a:r>
              <a:rPr lang="en-US" sz="2400" b="1" dirty="0">
                <a:latin typeface="Candara" pitchFamily="34" charset="0"/>
              </a:rPr>
              <a:t>development</a:t>
            </a:r>
            <a:endParaRPr lang="en-US" sz="2400" dirty="0">
              <a:latin typeface="Candara" pitchFamily="34" charset="0"/>
            </a:endParaRPr>
          </a:p>
        </p:txBody>
      </p:sp>
      <p:sp>
        <p:nvSpPr>
          <p:cNvPr id="5129" name="Text Box 9"/>
          <p:cNvSpPr txBox="1">
            <a:spLocks noChangeArrowheads="1"/>
          </p:cNvSpPr>
          <p:nvPr/>
        </p:nvSpPr>
        <p:spPr bwMode="auto">
          <a:xfrm>
            <a:off x="5562600" y="4038600"/>
            <a:ext cx="1745991" cy="1200329"/>
          </a:xfrm>
          <a:prstGeom prst="rect">
            <a:avLst/>
          </a:prstGeom>
          <a:noFill/>
          <a:ln w="9525">
            <a:noFill/>
            <a:miter lim="800000"/>
            <a:headEnd/>
            <a:tailEnd/>
          </a:ln>
          <a:effectLst/>
        </p:spPr>
        <p:txBody>
          <a:bodyPr wrap="none">
            <a:spAutoFit/>
          </a:bodyPr>
          <a:lstStyle/>
          <a:p>
            <a:pPr eaLnBrk="0" hangingPunct="0"/>
            <a:r>
              <a:rPr lang="en-US" sz="2400" b="1" dirty="0">
                <a:solidFill>
                  <a:schemeClr val="bg1"/>
                </a:solidFill>
                <a:latin typeface="Candara" pitchFamily="34" charset="0"/>
              </a:rPr>
              <a:t>Cognitive </a:t>
            </a:r>
          </a:p>
          <a:p>
            <a:pPr eaLnBrk="0" hangingPunct="0"/>
            <a:r>
              <a:rPr lang="en-US" sz="2400" b="1" dirty="0">
                <a:solidFill>
                  <a:schemeClr val="bg1"/>
                </a:solidFill>
                <a:latin typeface="Candara" pitchFamily="34" charset="0"/>
              </a:rPr>
              <a:t>and general</a:t>
            </a:r>
          </a:p>
          <a:p>
            <a:pPr eaLnBrk="0" hangingPunct="0"/>
            <a:r>
              <a:rPr lang="en-US" sz="2400" b="1" dirty="0">
                <a:solidFill>
                  <a:schemeClr val="bg1"/>
                </a:solidFill>
                <a:latin typeface="Candara" pitchFamily="34" charset="0"/>
              </a:rPr>
              <a:t>knowledge</a:t>
            </a:r>
            <a:endParaRPr lang="en-US" sz="2400" dirty="0">
              <a:solidFill>
                <a:schemeClr val="bg1"/>
              </a:solidFill>
              <a:latin typeface="Candara" pitchFamily="34" charset="0"/>
            </a:endParaRPr>
          </a:p>
        </p:txBody>
      </p:sp>
      <p:sp>
        <p:nvSpPr>
          <p:cNvPr id="9" name="Text Box 2"/>
          <p:cNvSpPr txBox="1">
            <a:spLocks noChangeArrowheads="1"/>
          </p:cNvSpPr>
          <p:nvPr/>
        </p:nvSpPr>
        <p:spPr bwMode="auto">
          <a:xfrm>
            <a:off x="941658" y="5816600"/>
            <a:ext cx="7162800" cy="579438"/>
          </a:xfrm>
          <a:prstGeom prst="rect">
            <a:avLst/>
          </a:prstGeom>
          <a:solidFill>
            <a:schemeClr val="bg1"/>
          </a:solidFill>
          <a:ln w="9525">
            <a:solidFill>
              <a:schemeClr val="bg1"/>
            </a:solidFill>
            <a:miter lim="800000"/>
            <a:headEnd/>
            <a:tailEnd/>
          </a:ln>
          <a:effectLst/>
        </p:spPr>
        <p:txBody>
          <a:bodyPr>
            <a:spAutoFit/>
          </a:bodyPr>
          <a:lstStyle/>
          <a:p>
            <a:pPr algn="ctr" eaLnBrk="0" hangingPunct="0"/>
            <a:r>
              <a:rPr lang="en-US" sz="3200" b="1" i="1" dirty="0" smtClean="0">
                <a:solidFill>
                  <a:srgbClr val="6600FF"/>
                </a:solidFill>
                <a:latin typeface="Candara" pitchFamily="34" charset="0"/>
              </a:rPr>
              <a:t>It is a “whole child” question.</a:t>
            </a:r>
            <a:endParaRPr lang="en-US" sz="2400" dirty="0">
              <a:solidFill>
                <a:srgbClr val="6600FF"/>
              </a:solidFill>
              <a:latin typeface="Candara"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1"/>
            <a:ext cx="8686800" cy="838200"/>
          </a:xfrm>
        </p:spPr>
        <p:txBody>
          <a:bodyPr>
            <a:normAutofit fontScale="90000"/>
          </a:bodyPr>
          <a:lstStyle/>
          <a:p>
            <a:r>
              <a:rPr lang="en-US" dirty="0" smtClean="0">
                <a:solidFill>
                  <a:srgbClr val="6600FF"/>
                </a:solidFill>
                <a:latin typeface="Copperplate Gothic Light" panose="020E0507020206020404" pitchFamily="34" charset="0"/>
              </a:rPr>
              <a:t>Kindergarten yesterday – ½ day of school</a:t>
            </a:r>
            <a:endParaRPr lang="en-US" dirty="0">
              <a:solidFill>
                <a:srgbClr val="6600FF"/>
              </a:solidFill>
              <a:latin typeface="Copperplate Gothic Light" panose="020E0507020206020404" pitchFamily="34" charset="0"/>
            </a:endParaRPr>
          </a:p>
        </p:txBody>
      </p:sp>
      <p:pic>
        <p:nvPicPr>
          <p:cNvPr id="368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474787"/>
            <a:ext cx="2913359" cy="218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524001"/>
            <a:ext cx="3048000" cy="213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3886200"/>
            <a:ext cx="2971800" cy="2609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6886" y="3886200"/>
            <a:ext cx="3072714" cy="2609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3816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381000"/>
            <a:ext cx="7467600" cy="1200329"/>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36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Light" panose="020E0507020206020404" pitchFamily="34" charset="0"/>
              </a:rPr>
              <a:t>Kindergarten today</a:t>
            </a:r>
            <a:br>
              <a:rPr lang="en-US" sz="36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Light" panose="020E0507020206020404" pitchFamily="34" charset="0"/>
              </a:rPr>
            </a:br>
            <a:r>
              <a:rPr lang="en-US" sz="36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Light" panose="020E0507020206020404" pitchFamily="34" charset="0"/>
              </a:rPr>
              <a:t>daily start</a:t>
            </a:r>
            <a:endParaRPr lang="en-US" sz="36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Light" panose="020E0507020206020404" pitchFamily="34" charset="0"/>
            </a:endParaRPr>
          </a:p>
        </p:txBody>
      </p:sp>
      <p:sp>
        <p:nvSpPr>
          <p:cNvPr id="33795" name="Rectangle 3"/>
          <p:cNvSpPr>
            <a:spLocks noGrp="1" noChangeArrowheads="1"/>
          </p:cNvSpPr>
          <p:nvPr>
            <p:ph idx="1"/>
          </p:nvPr>
        </p:nvSpPr>
        <p:spPr>
          <a:xfrm>
            <a:off x="457200" y="1828800"/>
            <a:ext cx="7924800" cy="4495800"/>
          </a:xfrm>
        </p:spPr>
        <p:txBody>
          <a:bodyPr/>
          <a:lstStyle/>
          <a:p>
            <a:pPr>
              <a:lnSpc>
                <a:spcPct val="80000"/>
              </a:lnSpc>
              <a:buClr>
                <a:srgbClr val="6600FF"/>
              </a:buClr>
              <a:buFont typeface="Wingdings" pitchFamily="2" charset="2"/>
              <a:buChar char="§"/>
            </a:pPr>
            <a:r>
              <a:rPr lang="en-US" sz="2400" dirty="0" smtClean="0">
                <a:latin typeface="+mj-lt"/>
              </a:rPr>
              <a:t>8:15-25 Line up outside of Kindergarten doors</a:t>
            </a:r>
          </a:p>
          <a:p>
            <a:pPr>
              <a:lnSpc>
                <a:spcPct val="80000"/>
              </a:lnSpc>
              <a:buClr>
                <a:srgbClr val="6600FF"/>
              </a:buClr>
              <a:buFont typeface="Wingdings" pitchFamily="2" charset="2"/>
              <a:buChar char="§"/>
            </a:pPr>
            <a:endParaRPr lang="en-US" sz="2400" dirty="0" smtClean="0">
              <a:latin typeface="+mj-lt"/>
            </a:endParaRPr>
          </a:p>
          <a:p>
            <a:pPr>
              <a:lnSpc>
                <a:spcPct val="80000"/>
              </a:lnSpc>
              <a:buClr>
                <a:srgbClr val="6600FF"/>
              </a:buClr>
              <a:buFont typeface="Wingdings" pitchFamily="2" charset="2"/>
              <a:buChar char="§"/>
            </a:pPr>
            <a:r>
              <a:rPr lang="en-US" sz="2400" dirty="0" smtClean="0">
                <a:latin typeface="+mj-lt"/>
              </a:rPr>
              <a:t>8:25 Students enter into classrooms</a:t>
            </a:r>
          </a:p>
          <a:p>
            <a:pPr>
              <a:lnSpc>
                <a:spcPct val="80000"/>
              </a:lnSpc>
              <a:buClr>
                <a:srgbClr val="6600FF"/>
              </a:buClr>
              <a:buFont typeface="Wingdings" pitchFamily="2" charset="2"/>
              <a:buChar char="§"/>
            </a:pPr>
            <a:endParaRPr lang="en-US" sz="2400" dirty="0" smtClean="0">
              <a:latin typeface="+mj-lt"/>
            </a:endParaRPr>
          </a:p>
          <a:p>
            <a:pPr>
              <a:lnSpc>
                <a:spcPct val="80000"/>
              </a:lnSpc>
              <a:buClr>
                <a:srgbClr val="6600FF"/>
              </a:buClr>
              <a:buFont typeface="Wingdings" pitchFamily="2" charset="2"/>
              <a:buChar char="§"/>
            </a:pPr>
            <a:r>
              <a:rPr lang="en-US" sz="2400" dirty="0" smtClean="0">
                <a:latin typeface="+mj-lt"/>
              </a:rPr>
              <a:t>8:30 Tardy – students have responsibility put items into their locker for the day and turn folder into teacher</a:t>
            </a:r>
            <a:endParaRPr lang="en-US" sz="2400" dirty="0">
              <a:latin typeface="+mj-lt"/>
            </a:endParaRPr>
          </a:p>
          <a:p>
            <a:pPr lvl="1">
              <a:lnSpc>
                <a:spcPct val="80000"/>
              </a:lnSpc>
            </a:pPr>
            <a:endParaRPr lang="en-US" sz="2400" dirty="0"/>
          </a:p>
        </p:txBody>
      </p:sp>
      <p:sp>
        <p:nvSpPr>
          <p:cNvPr id="5" name="Slide Number Placeholder 5"/>
          <p:cNvSpPr>
            <a:spLocks noGrp="1"/>
          </p:cNvSpPr>
          <p:nvPr>
            <p:ph type="sldNum" sz="quarter" idx="12"/>
          </p:nvPr>
        </p:nvSpPr>
        <p:spPr/>
        <p:txBody>
          <a:bodyPr/>
          <a:lstStyle/>
          <a:p>
            <a:endParaRPr lang="en-US" dirty="0"/>
          </a:p>
        </p:txBody>
      </p:sp>
      <p:pic>
        <p:nvPicPr>
          <p:cNvPr id="37890" name="Picture 2" descr="C:\Program Files (x86)\Microsoft Office\MEDIA\CAGCAT10\j0183328.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4114800"/>
            <a:ext cx="1806575" cy="18145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33800" y="4495800"/>
            <a:ext cx="4648200" cy="1200329"/>
          </a:xfrm>
          <a:prstGeom prst="rect">
            <a:avLst/>
          </a:prstGeom>
          <a:noFill/>
        </p:spPr>
        <p:txBody>
          <a:bodyPr wrap="square" rtlCol="0">
            <a:spAutoFit/>
          </a:bodyPr>
          <a:lstStyle/>
          <a:p>
            <a:r>
              <a:rPr lang="en-US" dirty="0" smtClean="0"/>
              <a:t>Many Kindergarten students ride the bus and enjoy the experience. For many, it’s their first opportunity to be independent of their parents. </a:t>
            </a:r>
            <a:endParaRPr lang="en-US" dirty="0"/>
          </a:p>
        </p:txBody>
      </p:sp>
    </p:spTree>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17309"/>
            <a:ext cx="7467600" cy="1200329"/>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36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Light" panose="020E0507020206020404" pitchFamily="34" charset="0"/>
              </a:rPr>
              <a:t>Kindergarten today</a:t>
            </a:r>
            <a:br>
              <a:rPr lang="en-US" sz="36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Light" panose="020E0507020206020404" pitchFamily="34" charset="0"/>
              </a:rPr>
            </a:br>
            <a:r>
              <a:rPr lang="en-US" sz="36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Light" panose="020E0507020206020404" pitchFamily="34" charset="0"/>
              </a:rPr>
              <a:t>daily start</a:t>
            </a:r>
            <a:endParaRPr lang="en-US" sz="36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Light" panose="020E0507020206020404" pitchFamily="34" charset="0"/>
            </a:endParaRPr>
          </a:p>
        </p:txBody>
      </p:sp>
      <p:sp>
        <p:nvSpPr>
          <p:cNvPr id="10" name="Content Placeholder 9"/>
          <p:cNvSpPr txBox="1">
            <a:spLocks noGrp="1"/>
          </p:cNvSpPr>
          <p:nvPr>
            <p:ph idx="1"/>
          </p:nvPr>
        </p:nvSpPr>
        <p:spPr>
          <a:xfrm>
            <a:off x="381000" y="1752600"/>
            <a:ext cx="7952772" cy="1569660"/>
          </a:xfrm>
          <a:prstGeom prst="rect">
            <a:avLst/>
          </a:prstGeom>
          <a:noFill/>
        </p:spPr>
        <p:txBody>
          <a:bodyPr wrap="square" rtlCol="0">
            <a:spAutoFit/>
          </a:bodyPr>
          <a:lstStyle/>
          <a:p>
            <a:pPr marL="0" indent="0">
              <a:buNone/>
            </a:pPr>
            <a:r>
              <a:rPr lang="en-US" dirty="0" smtClean="0"/>
              <a:t>Each school day starts with our school pledge and the pledge of allegiance….kindergarten students get their turn to lead starting in May. </a:t>
            </a:r>
            <a:endParaRPr lang="en-US" dirty="0"/>
          </a:p>
        </p:txBody>
      </p:sp>
      <p:sp>
        <p:nvSpPr>
          <p:cNvPr id="4" name="Date Placeholder 3"/>
          <p:cNvSpPr>
            <a:spLocks noGrp="1"/>
          </p:cNvSpPr>
          <p:nvPr>
            <p:ph type="dt" sz="half" idx="10"/>
          </p:nvPr>
        </p:nvSpPr>
        <p:spPr/>
        <p:txBody>
          <a:bodyPr/>
          <a:lstStyle/>
          <a:p>
            <a:fld id="{B04B7F45-58BD-44AC-86C3-97CE756B6A1A}" type="datetime1">
              <a:rPr lang="en-US"/>
              <a:pPr/>
              <a:t>3/12/2021</a:t>
            </a:fld>
            <a:endParaRPr lang="en-US"/>
          </a:p>
        </p:txBody>
      </p:sp>
      <p:sp>
        <p:nvSpPr>
          <p:cNvPr id="5" name="Slide Number Placeholder 5"/>
          <p:cNvSpPr>
            <a:spLocks noGrp="1"/>
          </p:cNvSpPr>
          <p:nvPr>
            <p:ph type="sldNum" sz="quarter" idx="12"/>
          </p:nvPr>
        </p:nvSpPr>
        <p:spPr/>
        <p:txBody>
          <a:bodyPr/>
          <a:lstStyle/>
          <a:p>
            <a:endParaRPr lang="en-US" dirty="0"/>
          </a:p>
        </p:txBody>
      </p:sp>
      <p:pic>
        <p:nvPicPr>
          <p:cNvPr id="38914" name="Picture 2" descr="C:\Users\mentzerd\Desktop\shutterstock-619330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130" y="3810000"/>
            <a:ext cx="4305300" cy="250748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445202" y="3244334"/>
            <a:ext cx="25359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891987640"/>
      </p:ext>
    </p:extLst>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723900" y="1676400"/>
            <a:ext cx="7696200" cy="2133600"/>
          </a:xfrm>
        </p:spPr>
        <p:txBody>
          <a:bodyPr>
            <a:normAutofit/>
          </a:bodyPr>
          <a:lstStyle/>
          <a:p>
            <a:pPr eaLnBrk="1" hangingPunct="1">
              <a:lnSpc>
                <a:spcPct val="90000"/>
              </a:lnSpc>
              <a:buClr>
                <a:srgbClr val="6600FF"/>
              </a:buClr>
              <a:buSzPct val="90000"/>
              <a:buFont typeface="Franklin Gothic Book" pitchFamily="34" charset="0"/>
              <a:buChar char="►"/>
            </a:pPr>
            <a:r>
              <a:rPr lang="en-US" sz="2400" dirty="0" smtClean="0">
                <a:latin typeface="+mj-lt"/>
              </a:rPr>
              <a:t>Calendar</a:t>
            </a:r>
          </a:p>
          <a:p>
            <a:pPr eaLnBrk="1" hangingPunct="1">
              <a:lnSpc>
                <a:spcPct val="90000"/>
              </a:lnSpc>
              <a:buClr>
                <a:srgbClr val="6600FF"/>
              </a:buClr>
              <a:buSzPct val="90000"/>
              <a:buFont typeface="Franklin Gothic Book" pitchFamily="34" charset="0"/>
              <a:buChar char="►"/>
            </a:pPr>
            <a:r>
              <a:rPr lang="en-US" sz="2400" dirty="0" smtClean="0">
                <a:latin typeface="+mj-lt"/>
              </a:rPr>
              <a:t>Daily Message</a:t>
            </a:r>
          </a:p>
          <a:p>
            <a:pPr eaLnBrk="1" hangingPunct="1">
              <a:lnSpc>
                <a:spcPct val="90000"/>
              </a:lnSpc>
              <a:buClr>
                <a:srgbClr val="6600FF"/>
              </a:buClr>
              <a:buSzPct val="90000"/>
              <a:buFont typeface="Franklin Gothic Book" pitchFamily="34" charset="0"/>
              <a:buChar char="►"/>
            </a:pPr>
            <a:r>
              <a:rPr lang="en-US" sz="2400" dirty="0" smtClean="0">
                <a:latin typeface="+mj-lt"/>
              </a:rPr>
              <a:t>Learning Centers:  Daily 5, Guided Reading, Shared / Reading and Writing, Listen to reading, Read to self/other</a:t>
            </a:r>
          </a:p>
        </p:txBody>
      </p:sp>
      <p:sp>
        <p:nvSpPr>
          <p:cNvPr id="5" name="Rectangle 4"/>
          <p:cNvSpPr/>
          <p:nvPr/>
        </p:nvSpPr>
        <p:spPr>
          <a:xfrm>
            <a:off x="533400" y="304800"/>
            <a:ext cx="8077200" cy="707886"/>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0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Light" panose="020E0507020206020404" pitchFamily="34" charset="0"/>
              </a:rPr>
              <a:t>Kindergarten today </a:t>
            </a:r>
            <a:endParaRPr lang="en-US" sz="40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Light" panose="020E0507020206020404" pitchFamily="34" charset="0"/>
            </a:endParaRP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519487"/>
            <a:ext cx="4034539" cy="311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3615095"/>
            <a:ext cx="2345267" cy="2921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706924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534400" cy="758952"/>
          </a:xfrm>
        </p:spPr>
        <p:txBody>
          <a:bodyPr>
            <a:normAutofit fontScale="90000"/>
          </a:bodyPr>
          <a:lstStyle/>
          <a:p>
            <a:r>
              <a:rPr lang="en-US" dirty="0" smtClean="0"/>
              <a:t>Kindergarten Roundup</a:t>
            </a:r>
            <a:br>
              <a:rPr lang="en-US" dirty="0" smtClean="0"/>
            </a:br>
            <a:r>
              <a:rPr lang="en-US" dirty="0" smtClean="0"/>
              <a:t>AGENDA FOR TONIGHT ~</a:t>
            </a:r>
            <a:endParaRPr lang="en-US" dirty="0"/>
          </a:p>
        </p:txBody>
      </p:sp>
      <p:sp>
        <p:nvSpPr>
          <p:cNvPr id="3" name="Content Placeholder 2"/>
          <p:cNvSpPr>
            <a:spLocks noGrp="1"/>
          </p:cNvSpPr>
          <p:nvPr>
            <p:ph idx="1"/>
          </p:nvPr>
        </p:nvSpPr>
        <p:spPr>
          <a:xfrm>
            <a:off x="491067" y="1699419"/>
            <a:ext cx="8229600" cy="2948782"/>
          </a:xfrm>
        </p:spPr>
        <p:txBody>
          <a:bodyPr>
            <a:normAutofit fontScale="92500" lnSpcReduction="20000"/>
          </a:bodyPr>
          <a:lstStyle/>
          <a:p>
            <a:pPr marL="0" indent="0" algn="ctr">
              <a:buNone/>
            </a:pPr>
            <a:r>
              <a:rPr lang="en-US" dirty="0">
                <a:solidFill>
                  <a:srgbClr val="6600FF"/>
                </a:solidFill>
              </a:rPr>
              <a:t/>
            </a:r>
            <a:br>
              <a:rPr lang="en-US" dirty="0">
                <a:solidFill>
                  <a:srgbClr val="6600FF"/>
                </a:solidFill>
              </a:rPr>
            </a:br>
            <a:r>
              <a:rPr lang="en-US" dirty="0">
                <a:solidFill>
                  <a:srgbClr val="6600FF"/>
                </a:solidFill>
              </a:rPr>
              <a:t>	</a:t>
            </a:r>
            <a:r>
              <a:rPr lang="en-US" u="sng" dirty="0">
                <a:solidFill>
                  <a:srgbClr val="6600FF"/>
                </a:solidFill>
              </a:rPr>
              <a:t/>
            </a:r>
            <a:br>
              <a:rPr lang="en-US" u="sng" dirty="0">
                <a:solidFill>
                  <a:srgbClr val="6600FF"/>
                </a:solidFill>
              </a:rPr>
            </a:br>
            <a:endParaRPr lang="en-US" u="sng" dirty="0" smtClean="0">
              <a:solidFill>
                <a:srgbClr val="6600FF"/>
              </a:solidFill>
            </a:endParaRPr>
          </a:p>
          <a:p>
            <a:pPr marL="0" indent="0" algn="ctr">
              <a:buNone/>
            </a:pPr>
            <a:r>
              <a:rPr lang="en-US" u="sng" dirty="0" smtClean="0">
                <a:solidFill>
                  <a:srgbClr val="6600FF"/>
                </a:solidFill>
              </a:rPr>
              <a:t>Power Point 6:30 </a:t>
            </a:r>
            <a:r>
              <a:rPr lang="en-US" u="sng" dirty="0">
                <a:solidFill>
                  <a:srgbClr val="6600FF"/>
                </a:solidFill>
              </a:rPr>
              <a:t>P.M.</a:t>
            </a:r>
            <a:br>
              <a:rPr lang="en-US" u="sng" dirty="0">
                <a:solidFill>
                  <a:srgbClr val="6600FF"/>
                </a:solidFill>
              </a:rPr>
            </a:br>
            <a:r>
              <a:rPr lang="en-US" dirty="0">
                <a:solidFill>
                  <a:srgbClr val="6600FF"/>
                </a:solidFill>
              </a:rPr>
              <a:t/>
            </a:r>
            <a:br>
              <a:rPr lang="en-US" dirty="0">
                <a:solidFill>
                  <a:srgbClr val="6600FF"/>
                </a:solidFill>
              </a:rPr>
            </a:br>
            <a:r>
              <a:rPr lang="en-US" u="sng" dirty="0" smtClean="0">
                <a:solidFill>
                  <a:srgbClr val="6600FF"/>
                </a:solidFill>
              </a:rPr>
              <a:t>Q&amp;A 7:00 P.M. </a:t>
            </a:r>
          </a:p>
          <a:p>
            <a:pPr marL="0" indent="0" algn="ctr">
              <a:buNone/>
            </a:pPr>
            <a:r>
              <a:rPr lang="en-US" dirty="0">
                <a:solidFill>
                  <a:srgbClr val="6600FF"/>
                </a:solidFill>
              </a:rPr>
              <a:t/>
            </a:r>
            <a:br>
              <a:rPr lang="en-US" dirty="0">
                <a:solidFill>
                  <a:srgbClr val="6600FF"/>
                </a:solidFill>
              </a:rPr>
            </a:br>
            <a:r>
              <a:rPr lang="en-US" dirty="0">
                <a:solidFill>
                  <a:srgbClr val="6600FF"/>
                </a:solidFill>
              </a:rPr>
              <a:t/>
            </a:r>
            <a:br>
              <a:rPr lang="en-US" dirty="0">
                <a:solidFill>
                  <a:srgbClr val="6600FF"/>
                </a:solidFill>
              </a:rPr>
            </a:br>
            <a:r>
              <a:rPr lang="en-US" dirty="0">
                <a:solidFill>
                  <a:srgbClr val="6600FF"/>
                </a:solidFill>
              </a:rPr>
              <a:t>	</a:t>
            </a:r>
            <a:br>
              <a:rPr lang="en-US" dirty="0">
                <a:solidFill>
                  <a:srgbClr val="6600FF"/>
                </a:solidFill>
              </a:rPr>
            </a:br>
            <a:endParaRPr lang="en-US" dirty="0">
              <a:solidFill>
                <a:srgbClr val="6600FF"/>
              </a:solidFill>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567" y="3581400"/>
            <a:ext cx="7848600" cy="31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4407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152400" y="2209800"/>
            <a:ext cx="3200400" cy="2971800"/>
          </a:xfrm>
        </p:spPr>
        <p:txBody>
          <a:bodyPr>
            <a:normAutofit fontScale="55000" lnSpcReduction="20000"/>
          </a:bodyPr>
          <a:lstStyle/>
          <a:p>
            <a:pPr eaLnBrk="1" hangingPunct="1">
              <a:buClr>
                <a:srgbClr val="FF0000"/>
              </a:buClr>
            </a:pPr>
            <a:r>
              <a:rPr lang="en-US" sz="3200" dirty="0" smtClean="0">
                <a:latin typeface="+mj-lt"/>
              </a:rPr>
              <a:t>Modeled Reading and Writing (read-a-loud)</a:t>
            </a:r>
          </a:p>
          <a:p>
            <a:pPr marL="0" indent="0" eaLnBrk="1" hangingPunct="1">
              <a:buClr>
                <a:srgbClr val="FF0000"/>
              </a:buClr>
              <a:buNone/>
            </a:pPr>
            <a:endParaRPr lang="en-US" sz="3200" dirty="0" smtClean="0">
              <a:latin typeface="+mj-lt"/>
            </a:endParaRPr>
          </a:p>
          <a:p>
            <a:pPr eaLnBrk="1" hangingPunct="1">
              <a:buClr>
                <a:srgbClr val="FF0000"/>
              </a:buClr>
            </a:pPr>
            <a:r>
              <a:rPr lang="en-US" sz="3200" dirty="0" smtClean="0">
                <a:latin typeface="+mj-lt"/>
              </a:rPr>
              <a:t>Shared / Guided / Independent Reading and Writing</a:t>
            </a:r>
          </a:p>
          <a:p>
            <a:pPr marL="0" indent="0" eaLnBrk="1" hangingPunct="1">
              <a:buClr>
                <a:srgbClr val="FF0000"/>
              </a:buClr>
              <a:buNone/>
            </a:pPr>
            <a:endParaRPr lang="en-US" sz="3200" dirty="0" smtClean="0">
              <a:latin typeface="+mj-lt"/>
            </a:endParaRPr>
          </a:p>
          <a:p>
            <a:pPr eaLnBrk="1" hangingPunct="1">
              <a:buClr>
                <a:srgbClr val="FF0000"/>
              </a:buClr>
            </a:pPr>
            <a:r>
              <a:rPr lang="en-US" sz="3200" dirty="0" smtClean="0">
                <a:latin typeface="+mj-lt"/>
              </a:rPr>
              <a:t>Small Group and Whole Group Instruction</a:t>
            </a:r>
          </a:p>
          <a:p>
            <a:pPr marL="0" indent="0" eaLnBrk="1" hangingPunct="1">
              <a:buClr>
                <a:srgbClr val="FF0000"/>
              </a:buClr>
              <a:buNone/>
            </a:pPr>
            <a:endParaRPr lang="en-US" sz="3200" dirty="0" smtClean="0">
              <a:latin typeface="+mj-lt"/>
            </a:endParaRPr>
          </a:p>
          <a:p>
            <a:pPr eaLnBrk="1" hangingPunct="1">
              <a:buClr>
                <a:srgbClr val="FF0000"/>
              </a:buClr>
            </a:pPr>
            <a:r>
              <a:rPr lang="en-US" sz="3200" dirty="0" smtClean="0">
                <a:latin typeface="+mj-lt"/>
              </a:rPr>
              <a:t>Vocabulary</a:t>
            </a:r>
            <a:r>
              <a:rPr lang="en-US" dirty="0" smtClean="0">
                <a:latin typeface="+mj-lt"/>
              </a:rPr>
              <a:t> </a:t>
            </a:r>
            <a:endParaRPr lang="en-US" sz="3200" dirty="0" smtClean="0">
              <a:latin typeface="+mj-lt"/>
            </a:endParaRPr>
          </a:p>
          <a:p>
            <a:pPr eaLnBrk="1" hangingPunct="1">
              <a:buNone/>
            </a:pPr>
            <a:endParaRPr lang="en-US" sz="2000" dirty="0" smtClean="0"/>
          </a:p>
          <a:p>
            <a:pPr eaLnBrk="1" hangingPunct="1"/>
            <a:endParaRPr lang="en-US" sz="1600" dirty="0" smtClean="0"/>
          </a:p>
          <a:p>
            <a:pPr eaLnBrk="1" hangingPunct="1"/>
            <a:endParaRPr lang="en-US" sz="1600" dirty="0" smtClean="0"/>
          </a:p>
        </p:txBody>
      </p:sp>
      <p:sp>
        <p:nvSpPr>
          <p:cNvPr id="9" name="Rectangle 8"/>
          <p:cNvSpPr/>
          <p:nvPr/>
        </p:nvSpPr>
        <p:spPr>
          <a:xfrm>
            <a:off x="2971800" y="228600"/>
            <a:ext cx="4487493" cy="1323439"/>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0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rPr>
              <a:t>Literacy Development</a:t>
            </a:r>
            <a:endParaRPr lang="en-US" sz="40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endParaRPr>
          </a:p>
        </p:txBody>
      </p:sp>
      <p:pic>
        <p:nvPicPr>
          <p:cNvPr id="40962" name="Picture 2" descr="C:\Users\mentzerd\Desktop\IMG_33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362200"/>
            <a:ext cx="4368800" cy="32766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1800" y="2057400"/>
            <a:ext cx="5791200" cy="3046988"/>
          </a:xfrm>
          <a:prstGeom prst="rect">
            <a:avLst/>
          </a:prstGeom>
        </p:spPr>
        <p:txBody>
          <a:bodyPr wrap="square">
            <a:spAutoFit/>
          </a:bodyPr>
          <a:lstStyle/>
          <a:p>
            <a:r>
              <a:rPr lang="en-US" sz="2400" b="1" dirty="0" smtClean="0"/>
              <a:t>It </a:t>
            </a:r>
            <a:r>
              <a:rPr lang="en-US" sz="2400" b="1" dirty="0"/>
              <a:t>is important to remember that reading is a process.  The course of this process is as individual as each child.  It isn’t as important where your child is in the process as it is where  they are heading. You are the key, the single most important part of your child’s reading journey.</a:t>
            </a:r>
          </a:p>
        </p:txBody>
      </p:sp>
      <p:sp>
        <p:nvSpPr>
          <p:cNvPr id="3" name="Rectangle 2"/>
          <p:cNvSpPr/>
          <p:nvPr/>
        </p:nvSpPr>
        <p:spPr>
          <a:xfrm>
            <a:off x="1143000" y="304800"/>
            <a:ext cx="7239000" cy="1569660"/>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8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rPr>
              <a:t>READING IS ESSENTIAL</a:t>
            </a:r>
            <a:endParaRPr lang="en-US" sz="48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endParaRPr>
          </a:p>
        </p:txBody>
      </p:sp>
      <p:sp>
        <p:nvSpPr>
          <p:cNvPr id="4" name="Rectangle 3"/>
          <p:cNvSpPr/>
          <p:nvPr/>
        </p:nvSpPr>
        <p:spPr>
          <a:xfrm>
            <a:off x="670499" y="4953000"/>
            <a:ext cx="7803002" cy="1754326"/>
          </a:xfrm>
          <a:prstGeom prst="rect">
            <a:avLst/>
          </a:prstGeom>
          <a:noFill/>
        </p:spPr>
        <p:txBody>
          <a:bodyPr wrap="square" lIns="91440" tIns="45720" rIns="91440" bIns="45720">
            <a:spAutoFit/>
          </a:bodyPr>
          <a:lstStyle/>
          <a:p>
            <a:pPr algn="ct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Read with and to your child each day</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36317880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228600" y="457200"/>
            <a:ext cx="8686800" cy="3908762"/>
          </a:xfrm>
          <a:prstGeom prst="rect">
            <a:avLst/>
          </a:prstGeom>
          <a:noFill/>
          <a:ln w="9525">
            <a:noFill/>
            <a:miter lim="800000"/>
            <a:headEnd/>
            <a:tailEnd/>
          </a:ln>
        </p:spPr>
        <p:txBody>
          <a:bodyPr wrap="square">
            <a:spAutoFit/>
          </a:bodyPr>
          <a:lstStyle/>
          <a:p>
            <a:r>
              <a:rPr lang="en-US" sz="3200" dirty="0">
                <a:solidFill>
                  <a:srgbClr val="6600FF"/>
                </a:solidFill>
                <a:latin typeface="+mn-lt"/>
              </a:rPr>
              <a:t>Please keep in mind</a:t>
            </a:r>
            <a:r>
              <a:rPr lang="en-US" sz="3200" dirty="0" smtClean="0">
                <a:solidFill>
                  <a:srgbClr val="6600FF"/>
                </a:solidFill>
                <a:latin typeface="+mn-lt"/>
              </a:rPr>
              <a:t>…</a:t>
            </a:r>
          </a:p>
          <a:p>
            <a:endParaRPr lang="en-US" sz="3200" dirty="0">
              <a:solidFill>
                <a:srgbClr val="6600FF"/>
              </a:solidFill>
              <a:latin typeface="+mn-lt"/>
            </a:endParaRPr>
          </a:p>
          <a:p>
            <a:endParaRPr lang="en-US" sz="3200" dirty="0" smtClean="0">
              <a:solidFill>
                <a:srgbClr val="6600FF"/>
              </a:solidFill>
              <a:latin typeface="+mn-lt"/>
            </a:endParaRPr>
          </a:p>
          <a:p>
            <a:endParaRPr lang="en-US" sz="800" dirty="0">
              <a:solidFill>
                <a:srgbClr val="6600FF"/>
              </a:solidFill>
              <a:latin typeface="+mn-lt"/>
            </a:endParaRPr>
          </a:p>
          <a:p>
            <a:pPr>
              <a:buClr>
                <a:srgbClr val="FF0000"/>
              </a:buClr>
              <a:buFont typeface="Franklin Gothic Book" pitchFamily="34" charset="0"/>
              <a:buChar char="►"/>
            </a:pPr>
            <a:r>
              <a:rPr lang="en-US" sz="2400" dirty="0">
                <a:latin typeface="+mn-lt"/>
              </a:rPr>
              <a:t>There is normal variation in the rate and nature of </a:t>
            </a:r>
            <a:r>
              <a:rPr lang="en-US" sz="2400" dirty="0" smtClean="0">
                <a:latin typeface="+mn-lt"/>
              </a:rPr>
              <a:t>  </a:t>
            </a:r>
          </a:p>
          <a:p>
            <a:pPr>
              <a:buClr>
                <a:srgbClr val="FF0000"/>
              </a:buClr>
            </a:pPr>
            <a:r>
              <a:rPr lang="en-US" sz="2400" dirty="0" smtClean="0">
                <a:latin typeface="+mn-lt"/>
              </a:rPr>
              <a:t>     individual </a:t>
            </a:r>
            <a:r>
              <a:rPr lang="en-US" sz="2400" dirty="0">
                <a:latin typeface="+mn-lt"/>
              </a:rPr>
              <a:t>development and learning within an age </a:t>
            </a:r>
            <a:r>
              <a:rPr lang="en-US" sz="2400" dirty="0" smtClean="0">
                <a:latin typeface="+mn-lt"/>
              </a:rPr>
              <a:t> </a:t>
            </a:r>
          </a:p>
          <a:p>
            <a:pPr>
              <a:buClr>
                <a:srgbClr val="FF0000"/>
              </a:buClr>
            </a:pPr>
            <a:r>
              <a:rPr lang="en-US" sz="2400" dirty="0" smtClean="0">
                <a:latin typeface="+mn-lt"/>
              </a:rPr>
              <a:t>     group.</a:t>
            </a:r>
          </a:p>
          <a:p>
            <a:pPr>
              <a:buClr>
                <a:srgbClr val="FF0000"/>
              </a:buClr>
            </a:pPr>
            <a:endParaRPr lang="en-US" sz="2400" dirty="0">
              <a:latin typeface="+mn-lt"/>
            </a:endParaRPr>
          </a:p>
          <a:p>
            <a:pPr>
              <a:buClr>
                <a:srgbClr val="FF0000"/>
              </a:buClr>
            </a:pPr>
            <a:endParaRPr lang="en-US" sz="2400" dirty="0">
              <a:latin typeface="+mn-lt"/>
            </a:endParaRPr>
          </a:p>
          <a:p>
            <a:pPr>
              <a:buClr>
                <a:srgbClr val="FF0000"/>
              </a:buClr>
              <a:buFont typeface="Franklin Gothic Book" pitchFamily="34" charset="0"/>
              <a:buChar char="►"/>
            </a:pPr>
            <a:r>
              <a:rPr lang="en-US" sz="2400" dirty="0">
                <a:latin typeface="+mn-lt"/>
              </a:rPr>
              <a:t>Most children are stronger in some areas than </a:t>
            </a:r>
            <a:r>
              <a:rPr lang="en-US" sz="2400" dirty="0" smtClean="0">
                <a:latin typeface="+mn-lt"/>
              </a:rPr>
              <a:t>in others</a:t>
            </a:r>
            <a:r>
              <a:rPr lang="en-US" sz="2400" b="1" dirty="0">
                <a:latin typeface="Candara" pitchFamily="34" charset="0"/>
              </a:rPr>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cake page"/>
          <p:cNvPicPr>
            <a:picLocks noChangeAspect="1" noChangeArrowheads="1"/>
          </p:cNvPicPr>
          <p:nvPr/>
        </p:nvPicPr>
        <p:blipFill>
          <a:blip r:embed="rId3" cstate="print"/>
          <a:srcRect/>
          <a:stretch>
            <a:fillRect/>
          </a:stretch>
        </p:blipFill>
        <p:spPr bwMode="auto">
          <a:xfrm>
            <a:off x="838200" y="304800"/>
            <a:ext cx="7599363" cy="4554538"/>
          </a:xfrm>
          <a:prstGeom prst="rect">
            <a:avLst/>
          </a:prstGeom>
          <a:noFill/>
          <a:ln w="6350">
            <a:solidFill>
              <a:schemeClr val="tx1"/>
            </a:solidFill>
          </a:ln>
          <a:effectLst>
            <a:outerShdw blurRad="50800" dist="38100" dir="2700000" algn="tl" rotWithShape="0">
              <a:prstClr val="black">
                <a:alpha val="40000"/>
              </a:prstClr>
            </a:outerShdw>
          </a:effectLst>
        </p:spPr>
      </p:pic>
      <p:sp>
        <p:nvSpPr>
          <p:cNvPr id="4099" name="Text Box 3"/>
          <p:cNvSpPr txBox="1">
            <a:spLocks noChangeArrowheads="1"/>
          </p:cNvSpPr>
          <p:nvPr/>
        </p:nvSpPr>
        <p:spPr bwMode="auto">
          <a:xfrm>
            <a:off x="2286000" y="5029200"/>
            <a:ext cx="4267200" cy="1569660"/>
          </a:xfrm>
          <a:prstGeom prst="rect">
            <a:avLst/>
          </a:prstGeom>
          <a:noFill/>
          <a:ln w="9525">
            <a:noFill/>
            <a:miter lim="800000"/>
            <a:headEnd/>
            <a:tailEnd/>
          </a:ln>
          <a:effectLst/>
        </p:spPr>
        <p:txBody>
          <a:bodyPr>
            <a:spAutoFit/>
          </a:bodyPr>
          <a:lstStyle/>
          <a:p>
            <a:pPr algn="ctr" eaLnBrk="0" hangingPunct="0"/>
            <a:r>
              <a:rPr lang="en-US" sz="3200" dirty="0">
                <a:solidFill>
                  <a:srgbClr val="6600FF"/>
                </a:solidFill>
                <a:latin typeface="+mj-lt"/>
              </a:rPr>
              <a:t>Predictable</a:t>
            </a:r>
          </a:p>
          <a:p>
            <a:pPr algn="ctr" eaLnBrk="0" hangingPunct="0"/>
            <a:r>
              <a:rPr lang="en-US" sz="3200" dirty="0">
                <a:solidFill>
                  <a:srgbClr val="6600FF"/>
                </a:solidFill>
                <a:latin typeface="+mj-lt"/>
              </a:rPr>
              <a:t>Patterned</a:t>
            </a:r>
          </a:p>
          <a:p>
            <a:pPr algn="ctr" eaLnBrk="0" hangingPunct="0"/>
            <a:r>
              <a:rPr lang="en-US" sz="3200" dirty="0">
                <a:solidFill>
                  <a:srgbClr val="6600FF"/>
                </a:solidFill>
                <a:latin typeface="+mj-lt"/>
              </a:rPr>
              <a:t>Picture Support</a:t>
            </a:r>
            <a:endParaRPr lang="en-US" sz="2400" dirty="0">
              <a:solidFill>
                <a:srgbClr val="6600FF"/>
              </a:solidFill>
              <a:latin typeface="+mj-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04800" y="3645243"/>
            <a:ext cx="2420856" cy="523220"/>
          </a:xfrm>
          <a:prstGeom prst="rect">
            <a:avLst/>
          </a:prstGeom>
          <a:noFill/>
          <a:ln w="9525">
            <a:noFill/>
            <a:miter lim="800000"/>
            <a:headEnd/>
            <a:tailEnd/>
          </a:ln>
          <a:effectLst/>
        </p:spPr>
        <p:txBody>
          <a:bodyPr wrap="none">
            <a:spAutoFit/>
          </a:bodyPr>
          <a:lstStyle/>
          <a:p>
            <a:pPr eaLnBrk="0" hangingPunct="0"/>
            <a:r>
              <a:rPr lang="en-US" sz="2800" dirty="0">
                <a:solidFill>
                  <a:srgbClr val="6600FF"/>
                </a:solidFill>
                <a:latin typeface="+mj-lt"/>
              </a:rPr>
              <a:t>Pre-Emergent</a:t>
            </a:r>
            <a:endParaRPr lang="en-US" sz="2400" dirty="0">
              <a:solidFill>
                <a:srgbClr val="6600FF"/>
              </a:solidFill>
              <a:latin typeface="+mj-lt"/>
            </a:endParaRPr>
          </a:p>
        </p:txBody>
      </p:sp>
      <p:pic>
        <p:nvPicPr>
          <p:cNvPr id="8197" name="Picture 5" descr="spell 1"/>
          <p:cNvPicPr>
            <a:picLocks noChangeAspect="1" noChangeArrowheads="1"/>
          </p:cNvPicPr>
          <p:nvPr/>
        </p:nvPicPr>
        <p:blipFill>
          <a:blip r:embed="rId2" cstate="print"/>
          <a:srcRect/>
          <a:stretch>
            <a:fillRect/>
          </a:stretch>
        </p:blipFill>
        <p:spPr bwMode="auto">
          <a:xfrm>
            <a:off x="609600" y="1295400"/>
            <a:ext cx="3067016" cy="2271713"/>
          </a:xfrm>
          <a:prstGeom prst="rect">
            <a:avLst/>
          </a:prstGeom>
          <a:noFill/>
          <a:ln w="38100">
            <a:solidFill>
              <a:schemeClr val="tx1"/>
            </a:solidFill>
          </a:ln>
        </p:spPr>
      </p:pic>
      <p:pic>
        <p:nvPicPr>
          <p:cNvPr id="8198" name="Picture 6" descr="spell 2"/>
          <p:cNvPicPr>
            <a:picLocks noChangeAspect="1" noChangeArrowheads="1"/>
          </p:cNvPicPr>
          <p:nvPr/>
        </p:nvPicPr>
        <p:blipFill>
          <a:blip r:embed="rId3" cstate="print"/>
          <a:srcRect/>
          <a:stretch>
            <a:fillRect/>
          </a:stretch>
        </p:blipFill>
        <p:spPr bwMode="auto">
          <a:xfrm>
            <a:off x="5181600" y="1447800"/>
            <a:ext cx="2907770" cy="2209800"/>
          </a:xfrm>
          <a:prstGeom prst="rect">
            <a:avLst/>
          </a:prstGeom>
          <a:noFill/>
          <a:ln w="28575">
            <a:solidFill>
              <a:schemeClr val="tx1"/>
            </a:solidFill>
          </a:ln>
        </p:spPr>
      </p:pic>
      <p:pic>
        <p:nvPicPr>
          <p:cNvPr id="8199" name="Picture 7" descr="spell 4"/>
          <p:cNvPicPr>
            <a:picLocks noChangeAspect="1" noChangeArrowheads="1"/>
          </p:cNvPicPr>
          <p:nvPr/>
        </p:nvPicPr>
        <p:blipFill>
          <a:blip r:embed="rId4" cstate="print"/>
          <a:srcRect/>
          <a:stretch>
            <a:fillRect/>
          </a:stretch>
        </p:blipFill>
        <p:spPr bwMode="auto">
          <a:xfrm>
            <a:off x="3200400" y="3429000"/>
            <a:ext cx="2452789" cy="3200400"/>
          </a:xfrm>
          <a:prstGeom prst="rect">
            <a:avLst/>
          </a:prstGeom>
          <a:noFill/>
          <a:ln w="28575">
            <a:solidFill>
              <a:schemeClr val="tx1"/>
            </a:solidFill>
          </a:ln>
        </p:spPr>
      </p:pic>
      <p:sp>
        <p:nvSpPr>
          <p:cNvPr id="8200" name="Text Box 8"/>
          <p:cNvSpPr txBox="1">
            <a:spLocks noChangeArrowheads="1"/>
          </p:cNvSpPr>
          <p:nvPr/>
        </p:nvSpPr>
        <p:spPr bwMode="auto">
          <a:xfrm>
            <a:off x="5715000" y="5029200"/>
            <a:ext cx="2055813" cy="954107"/>
          </a:xfrm>
          <a:prstGeom prst="rect">
            <a:avLst/>
          </a:prstGeom>
          <a:noFill/>
          <a:ln w="9525">
            <a:noFill/>
            <a:miter lim="800000"/>
            <a:headEnd/>
            <a:tailEnd/>
          </a:ln>
          <a:effectLst/>
        </p:spPr>
        <p:txBody>
          <a:bodyPr>
            <a:spAutoFit/>
          </a:bodyPr>
          <a:lstStyle/>
          <a:p>
            <a:pPr algn="ctr" eaLnBrk="0" hangingPunct="0"/>
            <a:r>
              <a:rPr lang="en-US" sz="2800" dirty="0" smtClean="0">
                <a:solidFill>
                  <a:srgbClr val="6600FF"/>
                </a:solidFill>
                <a:latin typeface="+mn-lt"/>
              </a:rPr>
              <a:t>Developing</a:t>
            </a:r>
          </a:p>
          <a:p>
            <a:pPr algn="ctr" eaLnBrk="0" hangingPunct="0"/>
            <a:r>
              <a:rPr lang="en-US" sz="2800" dirty="0" smtClean="0">
                <a:solidFill>
                  <a:srgbClr val="6600FF"/>
                </a:solidFill>
                <a:latin typeface="+mn-lt"/>
              </a:rPr>
              <a:t>1</a:t>
            </a:r>
            <a:r>
              <a:rPr lang="en-US" sz="2800" baseline="30000" dirty="0" smtClean="0">
                <a:solidFill>
                  <a:srgbClr val="6600FF"/>
                </a:solidFill>
                <a:latin typeface="+mn-lt"/>
              </a:rPr>
              <a:t>st</a:t>
            </a:r>
            <a:r>
              <a:rPr lang="en-US" sz="2800" dirty="0" smtClean="0">
                <a:solidFill>
                  <a:srgbClr val="6600FF"/>
                </a:solidFill>
                <a:latin typeface="+mn-lt"/>
              </a:rPr>
              <a:t> Grade</a:t>
            </a:r>
            <a:endParaRPr lang="en-US" sz="2400" dirty="0">
              <a:solidFill>
                <a:srgbClr val="6600FF"/>
              </a:solidFill>
              <a:latin typeface="+mn-lt"/>
            </a:endParaRPr>
          </a:p>
        </p:txBody>
      </p:sp>
      <p:sp>
        <p:nvSpPr>
          <p:cNvPr id="8195" name="Text Box 3"/>
          <p:cNvSpPr txBox="1">
            <a:spLocks noChangeArrowheads="1"/>
          </p:cNvSpPr>
          <p:nvPr/>
        </p:nvSpPr>
        <p:spPr bwMode="auto">
          <a:xfrm>
            <a:off x="5653189" y="2743200"/>
            <a:ext cx="2055813" cy="519113"/>
          </a:xfrm>
          <a:prstGeom prst="rect">
            <a:avLst/>
          </a:prstGeom>
          <a:noFill/>
          <a:ln w="9525">
            <a:noFill/>
            <a:miter lim="800000"/>
            <a:headEnd/>
            <a:tailEnd/>
          </a:ln>
          <a:effectLst/>
        </p:spPr>
        <p:txBody>
          <a:bodyPr>
            <a:spAutoFit/>
          </a:bodyPr>
          <a:lstStyle/>
          <a:p>
            <a:pPr eaLnBrk="0" hangingPunct="0"/>
            <a:r>
              <a:rPr lang="en-US" sz="2800" dirty="0">
                <a:solidFill>
                  <a:srgbClr val="6600FF"/>
                </a:solidFill>
                <a:latin typeface="+mn-lt"/>
              </a:rPr>
              <a:t>Emergent</a:t>
            </a:r>
            <a:endParaRPr lang="en-US" sz="2400" dirty="0">
              <a:solidFill>
                <a:srgbClr val="6600FF"/>
              </a:solidFill>
              <a:latin typeface="+mn-lt"/>
            </a:endParaRPr>
          </a:p>
        </p:txBody>
      </p:sp>
      <p:sp>
        <p:nvSpPr>
          <p:cNvPr id="9" name="Rectangle 8"/>
          <p:cNvSpPr/>
          <p:nvPr/>
        </p:nvSpPr>
        <p:spPr>
          <a:xfrm>
            <a:off x="1295400" y="381000"/>
            <a:ext cx="6400800" cy="707886"/>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0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rPr>
              <a:t>Writing Development</a:t>
            </a:r>
            <a:endParaRPr lang="en-US" sz="40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838200" y="1828800"/>
            <a:ext cx="7696200" cy="2743200"/>
          </a:xfrm>
        </p:spPr>
        <p:txBody>
          <a:bodyPr>
            <a:normAutofit fontScale="77500" lnSpcReduction="20000"/>
          </a:bodyPr>
          <a:lstStyle/>
          <a:p>
            <a:pPr eaLnBrk="1" hangingPunct="1">
              <a:lnSpc>
                <a:spcPct val="90000"/>
              </a:lnSpc>
              <a:buClr>
                <a:srgbClr val="6600FF"/>
              </a:buClr>
              <a:buSzPct val="90000"/>
              <a:buFont typeface="Franklin Gothic Book" pitchFamily="34" charset="0"/>
              <a:buChar char="►"/>
            </a:pPr>
            <a:r>
              <a:rPr lang="en-US" sz="2600" dirty="0" smtClean="0">
                <a:latin typeface="+mj-lt"/>
              </a:rPr>
              <a:t>Students are given snack time on a daily basis. Snacks are peanut and tree nut free. </a:t>
            </a:r>
          </a:p>
          <a:p>
            <a:pPr eaLnBrk="1" hangingPunct="1">
              <a:lnSpc>
                <a:spcPct val="90000"/>
              </a:lnSpc>
              <a:buClr>
                <a:srgbClr val="6600FF"/>
              </a:buClr>
              <a:buSzPct val="90000"/>
              <a:buFont typeface="Franklin Gothic Book" pitchFamily="34" charset="0"/>
              <a:buChar char="►"/>
            </a:pPr>
            <a:endParaRPr lang="en-US" sz="2600" dirty="0">
              <a:latin typeface="+mj-lt"/>
            </a:endParaRPr>
          </a:p>
          <a:p>
            <a:pPr eaLnBrk="1" hangingPunct="1">
              <a:lnSpc>
                <a:spcPct val="90000"/>
              </a:lnSpc>
              <a:buClr>
                <a:srgbClr val="6600FF"/>
              </a:buClr>
              <a:buSzPct val="90000"/>
              <a:buFont typeface="Franklin Gothic Book" pitchFamily="34" charset="0"/>
              <a:buChar char="►"/>
            </a:pPr>
            <a:r>
              <a:rPr lang="en-US" sz="2600" dirty="0" smtClean="0">
                <a:latin typeface="+mj-lt"/>
              </a:rPr>
              <a:t>We request that you do your best to provide healthy snacks such as vegetables, fruit, whole grain crackers, etc. This same principle applies to birthday treats. </a:t>
            </a:r>
          </a:p>
          <a:p>
            <a:pPr marL="0" indent="0" eaLnBrk="1" hangingPunct="1">
              <a:lnSpc>
                <a:spcPct val="90000"/>
              </a:lnSpc>
              <a:buClr>
                <a:srgbClr val="6600FF"/>
              </a:buClr>
              <a:buSzPct val="90000"/>
              <a:buNone/>
            </a:pPr>
            <a:endParaRPr lang="en-US" sz="2600" dirty="0" smtClean="0">
              <a:latin typeface="+mj-lt"/>
            </a:endParaRPr>
          </a:p>
          <a:p>
            <a:pPr eaLnBrk="1" hangingPunct="1">
              <a:lnSpc>
                <a:spcPct val="90000"/>
              </a:lnSpc>
              <a:buClr>
                <a:srgbClr val="6600FF"/>
              </a:buClr>
              <a:buSzPct val="90000"/>
              <a:buFont typeface="Franklin Gothic Book" pitchFamily="34" charset="0"/>
              <a:buChar char="►"/>
            </a:pPr>
            <a:r>
              <a:rPr lang="en-US" sz="2600" dirty="0" smtClean="0">
                <a:latin typeface="+mj-lt"/>
              </a:rPr>
              <a:t>Food allergies pose significant health issues and we take steps to make sure our rooms are healthy for all involved.</a:t>
            </a:r>
            <a:endParaRPr lang="en-US" sz="2600" dirty="0">
              <a:latin typeface="+mj-lt"/>
            </a:endParaRPr>
          </a:p>
          <a:p>
            <a:pPr eaLnBrk="1" hangingPunct="1">
              <a:lnSpc>
                <a:spcPct val="90000"/>
              </a:lnSpc>
              <a:buClr>
                <a:srgbClr val="6600FF"/>
              </a:buClr>
              <a:buSzPct val="90000"/>
              <a:buFont typeface="Franklin Gothic Book" pitchFamily="34" charset="0"/>
              <a:buChar char="►"/>
            </a:pPr>
            <a:endParaRPr lang="en-US" sz="2400" dirty="0">
              <a:latin typeface="+mj-lt"/>
            </a:endParaRPr>
          </a:p>
        </p:txBody>
      </p:sp>
      <p:sp>
        <p:nvSpPr>
          <p:cNvPr id="5" name="Rectangle 4"/>
          <p:cNvSpPr/>
          <p:nvPr/>
        </p:nvSpPr>
        <p:spPr>
          <a:xfrm>
            <a:off x="533400" y="304800"/>
            <a:ext cx="8077200" cy="707886"/>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0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Light" panose="020E0507020206020404" pitchFamily="34" charset="0"/>
              </a:rPr>
              <a:t>snack time</a:t>
            </a:r>
            <a:endParaRPr lang="en-US" sz="40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Light" panose="020E0507020206020404" pitchFamily="34" charset="0"/>
            </a:endParaRPr>
          </a:p>
        </p:txBody>
      </p:sp>
    </p:spTree>
    <p:extLst>
      <p:ext uri="{BB962C8B-B14F-4D97-AF65-F5344CB8AC3E}">
        <p14:creationId xmlns:p14="http://schemas.microsoft.com/office/powerpoint/2010/main" val="3196181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723900" y="1676400"/>
            <a:ext cx="7696200" cy="2743200"/>
          </a:xfrm>
        </p:spPr>
        <p:txBody>
          <a:bodyPr>
            <a:normAutofit fontScale="92500" lnSpcReduction="20000"/>
          </a:bodyPr>
          <a:lstStyle/>
          <a:p>
            <a:pPr marL="0" indent="0" eaLnBrk="1" hangingPunct="1">
              <a:lnSpc>
                <a:spcPct val="90000"/>
              </a:lnSpc>
              <a:buClr>
                <a:srgbClr val="6600FF"/>
              </a:buClr>
              <a:buSzPct val="90000"/>
              <a:buNone/>
            </a:pPr>
            <a:endParaRPr lang="en-US" sz="2400" dirty="0" smtClean="0">
              <a:latin typeface="+mj-lt"/>
            </a:endParaRPr>
          </a:p>
          <a:p>
            <a:pPr eaLnBrk="1" hangingPunct="1">
              <a:lnSpc>
                <a:spcPct val="90000"/>
              </a:lnSpc>
              <a:buClr>
                <a:srgbClr val="6600FF"/>
              </a:buClr>
              <a:buSzPct val="90000"/>
              <a:buFont typeface="Franklin Gothic Book" pitchFamily="34" charset="0"/>
              <a:buChar char="►"/>
            </a:pPr>
            <a:r>
              <a:rPr lang="en-US" sz="2400" dirty="0" smtClean="0">
                <a:latin typeface="+mj-lt"/>
              </a:rPr>
              <a:t>Students can get a hot lunch and/or bring a lunch. </a:t>
            </a:r>
          </a:p>
          <a:p>
            <a:pPr marL="0" indent="0" eaLnBrk="1" hangingPunct="1">
              <a:lnSpc>
                <a:spcPct val="90000"/>
              </a:lnSpc>
              <a:buClr>
                <a:srgbClr val="6600FF"/>
              </a:buClr>
              <a:buSzPct val="90000"/>
              <a:buNone/>
            </a:pPr>
            <a:endParaRPr lang="en-US" sz="2400" dirty="0" smtClean="0">
              <a:latin typeface="+mj-lt"/>
            </a:endParaRPr>
          </a:p>
          <a:p>
            <a:pPr eaLnBrk="1" hangingPunct="1">
              <a:lnSpc>
                <a:spcPct val="90000"/>
              </a:lnSpc>
              <a:buClr>
                <a:srgbClr val="6600FF"/>
              </a:buClr>
              <a:buSzPct val="90000"/>
              <a:buFont typeface="Franklin Gothic Book" pitchFamily="34" charset="0"/>
              <a:buChar char="►"/>
            </a:pPr>
            <a:r>
              <a:rPr lang="en-US" sz="2400" dirty="0" smtClean="0">
                <a:latin typeface="+mj-lt"/>
              </a:rPr>
              <a:t>If you decide to use </a:t>
            </a:r>
            <a:r>
              <a:rPr lang="en-US" sz="2400" dirty="0" err="1" smtClean="0">
                <a:latin typeface="+mj-lt"/>
              </a:rPr>
              <a:t>Chartwells</a:t>
            </a:r>
            <a:r>
              <a:rPr lang="en-US" sz="2400" dirty="0" smtClean="0">
                <a:latin typeface="+mj-lt"/>
              </a:rPr>
              <a:t>, you may add money to your child’s account. It is deducted each time that your child buys.</a:t>
            </a:r>
          </a:p>
          <a:p>
            <a:pPr eaLnBrk="1" hangingPunct="1">
              <a:lnSpc>
                <a:spcPct val="90000"/>
              </a:lnSpc>
              <a:buClr>
                <a:srgbClr val="6600FF"/>
              </a:buClr>
              <a:buSzPct val="90000"/>
              <a:buFont typeface="Franklin Gothic Book" pitchFamily="34" charset="0"/>
              <a:buChar char="►"/>
            </a:pPr>
            <a:endParaRPr lang="en-US" sz="2400" dirty="0">
              <a:latin typeface="+mj-lt"/>
            </a:endParaRPr>
          </a:p>
          <a:p>
            <a:pPr eaLnBrk="1" hangingPunct="1">
              <a:lnSpc>
                <a:spcPct val="90000"/>
              </a:lnSpc>
              <a:buClr>
                <a:srgbClr val="6600FF"/>
              </a:buClr>
              <a:buSzPct val="90000"/>
              <a:buFont typeface="Franklin Gothic Book" pitchFamily="34" charset="0"/>
              <a:buChar char="►"/>
            </a:pPr>
            <a:r>
              <a:rPr lang="en-US" sz="2400" dirty="0" smtClean="0">
                <a:latin typeface="+mj-lt"/>
              </a:rPr>
              <a:t>All families may apply for free or reduced lunch when registering your child for school. </a:t>
            </a:r>
          </a:p>
          <a:p>
            <a:pPr eaLnBrk="1" hangingPunct="1">
              <a:lnSpc>
                <a:spcPct val="90000"/>
              </a:lnSpc>
              <a:buClr>
                <a:srgbClr val="6600FF"/>
              </a:buClr>
              <a:buSzPct val="90000"/>
              <a:buFont typeface="Franklin Gothic Book" pitchFamily="34" charset="0"/>
              <a:buChar char="►"/>
            </a:pPr>
            <a:endParaRPr lang="en-US" sz="2400" dirty="0">
              <a:latin typeface="+mj-lt"/>
            </a:endParaRPr>
          </a:p>
          <a:p>
            <a:pPr eaLnBrk="1" hangingPunct="1">
              <a:lnSpc>
                <a:spcPct val="90000"/>
              </a:lnSpc>
              <a:buClr>
                <a:srgbClr val="6600FF"/>
              </a:buClr>
              <a:buSzPct val="90000"/>
              <a:buFont typeface="Franklin Gothic Book" pitchFamily="34" charset="0"/>
              <a:buChar char="►"/>
            </a:pPr>
            <a:endParaRPr lang="en-US" sz="2400" dirty="0">
              <a:latin typeface="+mj-lt"/>
            </a:endParaRPr>
          </a:p>
        </p:txBody>
      </p:sp>
      <p:sp>
        <p:nvSpPr>
          <p:cNvPr id="5" name="Rectangle 4"/>
          <p:cNvSpPr/>
          <p:nvPr/>
        </p:nvSpPr>
        <p:spPr>
          <a:xfrm>
            <a:off x="533400" y="304800"/>
            <a:ext cx="8077200" cy="707886"/>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0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Light" panose="020E0507020206020404" pitchFamily="34" charset="0"/>
              </a:rPr>
              <a:t>Lunch time</a:t>
            </a:r>
            <a:endParaRPr lang="en-US" sz="40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Light" panose="020E05070202060204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849420" y="3426342"/>
            <a:ext cx="2143993" cy="381000"/>
          </a:xfrm>
          <a:prstGeom prst="roundRect">
            <a:avLst/>
          </a:prstGeom>
          <a:solidFill>
            <a:srgbClr val="FFC0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ndara" pitchFamily="34" charset="0"/>
              </a:rPr>
              <a:t>Physical Education</a:t>
            </a:r>
          </a:p>
        </p:txBody>
      </p:sp>
      <p:sp>
        <p:nvSpPr>
          <p:cNvPr id="9" name="Rounded Rectangle 8"/>
          <p:cNvSpPr/>
          <p:nvPr/>
        </p:nvSpPr>
        <p:spPr bwMode="auto">
          <a:xfrm>
            <a:off x="6008246" y="6210416"/>
            <a:ext cx="914400" cy="381000"/>
          </a:xfrm>
          <a:prstGeom prst="roundRect">
            <a:avLst/>
          </a:prstGeom>
          <a:solidFill>
            <a:srgbClr val="FFC0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ndara" pitchFamily="34" charset="0"/>
              </a:rPr>
              <a:t>Music</a:t>
            </a:r>
          </a:p>
        </p:txBody>
      </p:sp>
      <p:sp>
        <p:nvSpPr>
          <p:cNvPr id="12" name="Rectangle 11"/>
          <p:cNvSpPr/>
          <p:nvPr/>
        </p:nvSpPr>
        <p:spPr>
          <a:xfrm>
            <a:off x="838200" y="228601"/>
            <a:ext cx="7467600" cy="830997"/>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8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rPr>
              <a:t>Encore Classes</a:t>
            </a:r>
            <a:endParaRPr lang="en-US" sz="48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endParaRPr>
          </a:p>
        </p:txBody>
      </p:sp>
      <p:sp>
        <p:nvSpPr>
          <p:cNvPr id="10" name="Rounded Rectangle 9"/>
          <p:cNvSpPr/>
          <p:nvPr/>
        </p:nvSpPr>
        <p:spPr bwMode="auto">
          <a:xfrm>
            <a:off x="1121316" y="6210416"/>
            <a:ext cx="1600200" cy="381000"/>
          </a:xfrm>
          <a:prstGeom prst="roundRect">
            <a:avLst/>
          </a:prstGeom>
          <a:solidFill>
            <a:srgbClr val="FFC0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ndara" pitchFamily="34" charset="0"/>
              </a:rPr>
              <a:t>Computers</a:t>
            </a:r>
          </a:p>
        </p:txBody>
      </p:sp>
      <p:sp>
        <p:nvSpPr>
          <p:cNvPr id="11" name="Rounded Rectangle 10"/>
          <p:cNvSpPr/>
          <p:nvPr/>
        </p:nvSpPr>
        <p:spPr bwMode="auto">
          <a:xfrm>
            <a:off x="5904095" y="3459502"/>
            <a:ext cx="914400" cy="381000"/>
          </a:xfrm>
          <a:prstGeom prst="roundRect">
            <a:avLst/>
          </a:prstGeom>
          <a:solidFill>
            <a:srgbClr val="FFC0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latin typeface="Candara" pitchFamily="34" charset="0"/>
              </a:rPr>
              <a:t>Art</a:t>
            </a:r>
            <a:endParaRPr kumimoji="0" lang="en-US" sz="1600" b="1" i="0" u="none" strike="noStrike" cap="none" normalizeH="0" baseline="0" dirty="0" smtClean="0">
              <a:ln>
                <a:noFill/>
              </a:ln>
              <a:solidFill>
                <a:schemeClr val="tx1"/>
              </a:solidFill>
              <a:effectLst/>
              <a:latin typeface="Candara"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ndara" pitchFamily="34" charset="0"/>
              </a:rPr>
              <a:t>   </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Candara" pitchFamily="34" charset="0"/>
            </a:endParaRPr>
          </a:p>
        </p:txBody>
      </p:sp>
      <p:pic>
        <p:nvPicPr>
          <p:cNvPr id="35843" name="Picture 3" descr="C:\Users\mentzerd\Desktop\IMG_10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40502"/>
            <a:ext cx="3200400" cy="23289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mentzerd\Desktop\IMG_70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3692" y="1402102"/>
            <a:ext cx="3223508" cy="202424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C:\Users\mentzerd\Desktop\IMG_70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3692" y="3840501"/>
            <a:ext cx="3223508" cy="2328995"/>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 y="1402102"/>
            <a:ext cx="3265380" cy="1936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781050" y="1447800"/>
            <a:ext cx="7581900" cy="3657600"/>
          </a:xfrm>
        </p:spPr>
        <p:txBody>
          <a:bodyPr>
            <a:normAutofit fontScale="92500" lnSpcReduction="20000"/>
          </a:bodyPr>
          <a:lstStyle/>
          <a:p>
            <a:pPr eaLnBrk="1" hangingPunct="1">
              <a:buClr>
                <a:srgbClr val="FF0000"/>
              </a:buClr>
            </a:pPr>
            <a:r>
              <a:rPr lang="en-US" sz="2400" dirty="0" smtClean="0"/>
              <a:t>Small / Large  Group Instruction</a:t>
            </a:r>
          </a:p>
          <a:p>
            <a:pPr eaLnBrk="1" hangingPunct="1">
              <a:buClr>
                <a:srgbClr val="FF0000"/>
              </a:buClr>
            </a:pPr>
            <a:r>
              <a:rPr lang="en-US" sz="2400" dirty="0" smtClean="0"/>
              <a:t>Math Games</a:t>
            </a:r>
          </a:p>
          <a:p>
            <a:pPr eaLnBrk="1" hangingPunct="1">
              <a:buClr>
                <a:srgbClr val="FF0000"/>
              </a:buClr>
            </a:pPr>
            <a:r>
              <a:rPr lang="en-US" sz="2400" dirty="0" smtClean="0"/>
              <a:t>Partner Work</a:t>
            </a:r>
          </a:p>
          <a:p>
            <a:pPr eaLnBrk="1" hangingPunct="1">
              <a:buClr>
                <a:srgbClr val="FF0000"/>
              </a:buClr>
            </a:pPr>
            <a:r>
              <a:rPr lang="en-US" sz="2400" dirty="0" smtClean="0"/>
              <a:t>Hands-On Center Activities</a:t>
            </a:r>
          </a:p>
          <a:p>
            <a:pPr eaLnBrk="1" hangingPunct="1">
              <a:buClr>
                <a:srgbClr val="FF0000"/>
              </a:buClr>
            </a:pPr>
            <a:r>
              <a:rPr lang="en-US" sz="2400" dirty="0" smtClean="0"/>
              <a:t>Number Concepts</a:t>
            </a:r>
          </a:p>
          <a:p>
            <a:pPr eaLnBrk="1" hangingPunct="1">
              <a:buClr>
                <a:srgbClr val="FF0000"/>
              </a:buClr>
            </a:pPr>
            <a:r>
              <a:rPr lang="en-US" sz="2400" dirty="0" smtClean="0"/>
              <a:t>Graphing</a:t>
            </a:r>
          </a:p>
          <a:p>
            <a:pPr eaLnBrk="1" hangingPunct="1">
              <a:buClr>
                <a:srgbClr val="FF0000"/>
              </a:buClr>
            </a:pPr>
            <a:r>
              <a:rPr lang="en-US" sz="2400" dirty="0" smtClean="0"/>
              <a:t>Patterning</a:t>
            </a:r>
          </a:p>
          <a:p>
            <a:pPr eaLnBrk="1" hangingPunct="1">
              <a:buClr>
                <a:srgbClr val="FF0000"/>
              </a:buClr>
            </a:pPr>
            <a:r>
              <a:rPr lang="en-US" sz="2400" dirty="0" smtClean="0"/>
              <a:t>Measurement</a:t>
            </a:r>
          </a:p>
          <a:p>
            <a:pPr eaLnBrk="1" hangingPunct="1">
              <a:buClr>
                <a:srgbClr val="FF0000"/>
              </a:buClr>
            </a:pPr>
            <a:r>
              <a:rPr lang="en-US" sz="2400" dirty="0" smtClean="0"/>
              <a:t>Geometry</a:t>
            </a:r>
          </a:p>
          <a:p>
            <a:pPr eaLnBrk="1" hangingPunct="1">
              <a:buClr>
                <a:srgbClr val="FF0000"/>
              </a:buClr>
            </a:pPr>
            <a:r>
              <a:rPr lang="en-US" sz="2400" dirty="0" smtClean="0"/>
              <a:t>Addition / Subtraction</a:t>
            </a:r>
          </a:p>
          <a:p>
            <a:pPr eaLnBrk="1" hangingPunct="1"/>
            <a:endParaRPr lang="en-US" sz="1400" dirty="0" smtClean="0"/>
          </a:p>
          <a:p>
            <a:pPr eaLnBrk="1" hangingPunct="1"/>
            <a:endParaRPr lang="en-US" sz="1400" dirty="0" smtClean="0"/>
          </a:p>
        </p:txBody>
      </p:sp>
      <p:sp>
        <p:nvSpPr>
          <p:cNvPr id="5" name="Rectangle 4"/>
          <p:cNvSpPr/>
          <p:nvPr/>
        </p:nvSpPr>
        <p:spPr>
          <a:xfrm>
            <a:off x="1143000" y="304800"/>
            <a:ext cx="7239000" cy="830997"/>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8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rPr>
              <a:t>mathematics</a:t>
            </a:r>
            <a:endParaRPr lang="en-US" sz="48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endParaRP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600200"/>
            <a:ext cx="2865437"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0" y="5334000"/>
            <a:ext cx="3276600" cy="923330"/>
          </a:xfrm>
          <a:prstGeom prst="rect">
            <a:avLst/>
          </a:prstGeom>
          <a:solidFill>
            <a:srgbClr val="FFFF00"/>
          </a:solidFill>
        </p:spPr>
        <p:txBody>
          <a:bodyPr wrap="square" rtlCol="0">
            <a:spAutoFit/>
          </a:bodyPr>
          <a:lstStyle/>
          <a:p>
            <a:r>
              <a:rPr lang="en-US" dirty="0" smtClean="0">
                <a:solidFill>
                  <a:schemeClr val="tx2"/>
                </a:solidFill>
                <a:latin typeface="Britannic Bold" panose="020B0903060703020204" pitchFamily="34" charset="0"/>
              </a:rPr>
              <a:t>C</a:t>
            </a:r>
            <a:r>
              <a:rPr lang="en-US" dirty="0" smtClean="0">
                <a:latin typeface="Britannic Bold" panose="020B0903060703020204" pitchFamily="34" charset="0"/>
              </a:rPr>
              <a:t> = Concrete</a:t>
            </a:r>
          </a:p>
          <a:p>
            <a:r>
              <a:rPr lang="en-US" dirty="0" smtClean="0">
                <a:solidFill>
                  <a:schemeClr val="accent1"/>
                </a:solidFill>
                <a:latin typeface="Britannic Bold" panose="020B0903060703020204" pitchFamily="34" charset="0"/>
              </a:rPr>
              <a:t>P</a:t>
            </a:r>
            <a:r>
              <a:rPr lang="en-US" dirty="0" smtClean="0">
                <a:latin typeface="Britannic Bold" panose="020B0903060703020204" pitchFamily="34" charset="0"/>
              </a:rPr>
              <a:t> = Pictorial</a:t>
            </a:r>
          </a:p>
          <a:p>
            <a:r>
              <a:rPr lang="en-US" dirty="0" smtClean="0">
                <a:solidFill>
                  <a:schemeClr val="accent1"/>
                </a:solidFill>
                <a:latin typeface="Britannic Bold" panose="020B0903060703020204" pitchFamily="34" charset="0"/>
              </a:rPr>
              <a:t>A</a:t>
            </a:r>
            <a:r>
              <a:rPr lang="en-US" dirty="0" smtClean="0">
                <a:latin typeface="Britannic Bold" panose="020B0903060703020204" pitchFamily="34" charset="0"/>
              </a:rPr>
              <a:t> = Abstract</a:t>
            </a:r>
            <a:endParaRPr lang="en-US" dirty="0">
              <a:latin typeface="Britannic Bold" panose="020B0903060703020204" pitchFamily="34" charset="0"/>
            </a:endParaRPr>
          </a:p>
        </p:txBody>
      </p:sp>
    </p:spTree>
    <p:extLst>
      <p:ext uri="{BB962C8B-B14F-4D97-AF65-F5344CB8AC3E}">
        <p14:creationId xmlns:p14="http://schemas.microsoft.com/office/powerpoint/2010/main" val="15436153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0" y="304800"/>
            <a:ext cx="7239000" cy="830997"/>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8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rPr>
              <a:t>mathematics</a:t>
            </a:r>
            <a:endParaRPr lang="en-US" sz="48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endParaRP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2983172" cy="383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8933" y="3765020"/>
            <a:ext cx="3584055" cy="309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447800"/>
            <a:ext cx="413192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291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r>
              <a:rPr lang="en-US" sz="3100" dirty="0">
                <a:solidFill>
                  <a:srgbClr val="6600FF"/>
                </a:solidFill>
              </a:rPr>
              <a:t>New People in Your Child’s Life will Include</a:t>
            </a:r>
            <a:r>
              <a:rPr lang="en-US" dirty="0">
                <a:solidFill>
                  <a:srgbClr val="6600FF"/>
                </a:solidFill>
              </a:rPr>
              <a:t>:</a:t>
            </a:r>
          </a:p>
        </p:txBody>
      </p:sp>
      <p:sp>
        <p:nvSpPr>
          <p:cNvPr id="32771" name="Rectangle 3"/>
          <p:cNvSpPr>
            <a:spLocks noGrp="1" noChangeArrowheads="1"/>
          </p:cNvSpPr>
          <p:nvPr>
            <p:ph idx="1"/>
          </p:nvPr>
        </p:nvSpPr>
        <p:spPr>
          <a:xfrm>
            <a:off x="304800" y="2209800"/>
            <a:ext cx="3657600" cy="3352800"/>
          </a:xfrm>
        </p:spPr>
        <p:txBody>
          <a:bodyPr>
            <a:normAutofit fontScale="92500" lnSpcReduction="10000"/>
          </a:bodyPr>
          <a:lstStyle/>
          <a:p>
            <a:r>
              <a:rPr lang="en-US" dirty="0"/>
              <a:t>Brenda </a:t>
            </a:r>
            <a:r>
              <a:rPr lang="en-US" dirty="0" err="1"/>
              <a:t>Westrate</a:t>
            </a:r>
            <a:r>
              <a:rPr lang="en-US" dirty="0"/>
              <a:t>, Health Paraprofessional</a:t>
            </a:r>
          </a:p>
          <a:p>
            <a:endParaRPr lang="en-US" dirty="0" smtClean="0"/>
          </a:p>
          <a:p>
            <a:r>
              <a:rPr lang="en-US" dirty="0" smtClean="0"/>
              <a:t>Vince </a:t>
            </a:r>
            <a:r>
              <a:rPr lang="en-US" dirty="0" err="1" smtClean="0"/>
              <a:t>Porreca</a:t>
            </a:r>
            <a:r>
              <a:rPr lang="en-US" dirty="0" smtClean="0"/>
              <a:t>, Principal</a:t>
            </a:r>
          </a:p>
          <a:p>
            <a:pPr marL="0" indent="0">
              <a:buNone/>
            </a:pPr>
            <a:endParaRPr lang="en-US" dirty="0"/>
          </a:p>
          <a:p>
            <a:r>
              <a:rPr lang="en-US" dirty="0" smtClean="0"/>
              <a:t>Debbie </a:t>
            </a:r>
            <a:r>
              <a:rPr lang="en-US" dirty="0" err="1" smtClean="0"/>
              <a:t>Merta</a:t>
            </a:r>
            <a:r>
              <a:rPr lang="en-US" dirty="0" smtClean="0"/>
              <a:t>, Administrative Assistant</a:t>
            </a:r>
          </a:p>
          <a:p>
            <a:pPr marL="0" indent="0">
              <a:buNone/>
            </a:pPr>
            <a:endParaRPr lang="en-US" dirty="0"/>
          </a:p>
          <a:p>
            <a:pPr marL="0" indent="0">
              <a:buNone/>
            </a:pPr>
            <a:endParaRPr lang="en-US" dirty="0" smtClean="0"/>
          </a:p>
          <a:p>
            <a:pPr marL="0" indent="0">
              <a:buNone/>
            </a:pPr>
            <a:endParaRPr lang="en-US" dirty="0"/>
          </a:p>
          <a:p>
            <a:endParaRPr lang="en-US" dirty="0" smtClean="0"/>
          </a:p>
          <a:p>
            <a:endParaRPr lang="en-US" dirty="0">
              <a:latin typeface="Arial Narrow" pitchFamily="34" charset="0"/>
            </a:endParaRPr>
          </a:p>
          <a:p>
            <a:endParaRPr lang="en-US" dirty="0">
              <a:latin typeface="Arial Narrow" pitchFamily="34" charset="0"/>
            </a:endParaRPr>
          </a:p>
          <a:p>
            <a:pPr>
              <a:buNone/>
            </a:pPr>
            <a:endParaRPr lang="en-US" sz="3600" dirty="0">
              <a:latin typeface="Arial Narrow" pitchFamily="34" charset="0"/>
            </a:endParaRPr>
          </a:p>
          <a:p>
            <a:endParaRPr lang="en-US" sz="3600" dirty="0">
              <a:latin typeface="Arial Narrow" pitchFamily="34" charset="0"/>
            </a:endParaRPr>
          </a:p>
          <a:p>
            <a:endParaRPr lang="en-US" sz="3600" dirty="0">
              <a:latin typeface="Arial Narrow" pitchFamily="34" charset="0"/>
            </a:endParaRPr>
          </a:p>
          <a:p>
            <a:endParaRPr lang="en-US" sz="3600" dirty="0">
              <a:latin typeface="Arial Narrow" pitchFamily="34" charset="0"/>
            </a:endParaRPr>
          </a:p>
        </p:txBody>
      </p:sp>
      <p:sp>
        <p:nvSpPr>
          <p:cNvPr id="4" name="Date Placeholder 3"/>
          <p:cNvSpPr>
            <a:spLocks noGrp="1"/>
          </p:cNvSpPr>
          <p:nvPr>
            <p:ph type="dt" sz="half" idx="10"/>
          </p:nvPr>
        </p:nvSpPr>
        <p:spPr/>
        <p:txBody>
          <a:bodyPr/>
          <a:lstStyle/>
          <a:p>
            <a:fld id="{C5D3A656-028D-4E08-BEF8-322072AC7A13}" type="datetime1">
              <a:rPr lang="en-US"/>
              <a:pPr/>
              <a:t>3/12/2021</a:t>
            </a:fld>
            <a:endParaRPr lang="en-US"/>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05000"/>
            <a:ext cx="3124200" cy="41656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54315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0" y="304800"/>
            <a:ext cx="7239000" cy="830997"/>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8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rPr>
              <a:t>mathematics</a:t>
            </a:r>
            <a:endParaRPr lang="en-US" sz="48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endParaRPr>
          </a:p>
        </p:txBody>
      </p:sp>
      <p:pic>
        <p:nvPicPr>
          <p:cNvPr id="532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714729"/>
            <a:ext cx="2623024" cy="34973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711185"/>
            <a:ext cx="2623024" cy="34973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727133"/>
            <a:ext cx="2514600" cy="34973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635597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3826" y="228600"/>
            <a:ext cx="8146774" cy="707886"/>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0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rPr>
              <a:t>Science &amp; Social Studies</a:t>
            </a:r>
            <a:endParaRPr lang="en-US" sz="40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endParaRPr>
          </a:p>
        </p:txBody>
      </p:sp>
      <p:sp>
        <p:nvSpPr>
          <p:cNvPr id="10" name="TextBox 9"/>
          <p:cNvSpPr txBox="1"/>
          <p:nvPr/>
        </p:nvSpPr>
        <p:spPr>
          <a:xfrm>
            <a:off x="4419600" y="1066800"/>
            <a:ext cx="4724400" cy="3416320"/>
          </a:xfrm>
          <a:prstGeom prst="rect">
            <a:avLst/>
          </a:prstGeom>
          <a:noFill/>
        </p:spPr>
        <p:txBody>
          <a:bodyPr wrap="square" rtlCol="0">
            <a:spAutoFit/>
          </a:bodyPr>
          <a:lstStyle/>
          <a:p>
            <a:pPr algn="ctr"/>
            <a:r>
              <a:rPr lang="en-US" dirty="0" smtClean="0">
                <a:latin typeface="+mn-lt"/>
              </a:rPr>
              <a:t>Kindergartners begin to learn about</a:t>
            </a:r>
          </a:p>
          <a:p>
            <a:pPr algn="ctr"/>
            <a:r>
              <a:rPr lang="en-US" dirty="0" smtClean="0">
                <a:latin typeface="+mn-lt"/>
              </a:rPr>
              <a:t>Social Studies disciplines (history,</a:t>
            </a:r>
          </a:p>
          <a:p>
            <a:pPr algn="ctr"/>
            <a:r>
              <a:rPr lang="en-US" dirty="0" smtClean="0">
                <a:latin typeface="+mn-lt"/>
              </a:rPr>
              <a:t>geography, government, </a:t>
            </a:r>
          </a:p>
          <a:p>
            <a:pPr algn="ctr"/>
            <a:r>
              <a:rPr lang="en-US" dirty="0" smtClean="0">
                <a:latin typeface="+mn-lt"/>
              </a:rPr>
              <a:t>and economics through the lens of </a:t>
            </a:r>
          </a:p>
          <a:p>
            <a:pPr algn="ctr"/>
            <a:r>
              <a:rPr lang="en-US" dirty="0" smtClean="0">
                <a:latin typeface="+mn-lt"/>
              </a:rPr>
              <a:t>  “</a:t>
            </a:r>
            <a:r>
              <a:rPr lang="en-US" dirty="0" smtClean="0">
                <a:solidFill>
                  <a:srgbClr val="6600FF"/>
                </a:solidFill>
                <a:latin typeface="+mn-lt"/>
              </a:rPr>
              <a:t>Myself and Others</a:t>
            </a:r>
            <a:r>
              <a:rPr lang="en-US" dirty="0" smtClean="0">
                <a:latin typeface="+mn-lt"/>
              </a:rPr>
              <a:t>”.</a:t>
            </a:r>
          </a:p>
          <a:p>
            <a:pPr algn="ctr"/>
            <a:r>
              <a:rPr lang="en-US" dirty="0" smtClean="0">
                <a:latin typeface="+mn-lt"/>
              </a:rPr>
              <a:t>Lessons include:</a:t>
            </a:r>
          </a:p>
          <a:p>
            <a:pPr marL="1200150" lvl="2" indent="-285750">
              <a:buFont typeface="Wingdings" panose="05000000000000000000" pitchFamily="2" charset="2"/>
              <a:buChar char="§"/>
            </a:pPr>
            <a:r>
              <a:rPr lang="en-US" dirty="0" smtClean="0">
                <a:latin typeface="+mn-lt"/>
              </a:rPr>
              <a:t>Who am I?</a:t>
            </a:r>
          </a:p>
          <a:p>
            <a:pPr marL="1200150" lvl="2" indent="-285750">
              <a:buFont typeface="Wingdings" panose="05000000000000000000" pitchFamily="2" charset="2"/>
              <a:buChar char="§"/>
            </a:pPr>
            <a:r>
              <a:rPr lang="en-US" dirty="0" smtClean="0">
                <a:latin typeface="+mn-lt"/>
              </a:rPr>
              <a:t>Where am I?</a:t>
            </a:r>
          </a:p>
          <a:p>
            <a:pPr marL="1200150" lvl="2" indent="-285750">
              <a:buFont typeface="Wingdings" panose="05000000000000000000" pitchFamily="2" charset="2"/>
              <a:buChar char="§"/>
            </a:pPr>
            <a:r>
              <a:rPr lang="en-US" dirty="0" smtClean="0">
                <a:latin typeface="+mn-lt"/>
              </a:rPr>
              <a:t>How do I get what I want and need?</a:t>
            </a:r>
          </a:p>
          <a:p>
            <a:pPr marL="1200150" lvl="2" indent="-285750">
              <a:buFont typeface="Wingdings" panose="05000000000000000000" pitchFamily="2" charset="2"/>
              <a:buChar char="§"/>
            </a:pPr>
            <a:r>
              <a:rPr lang="en-US" dirty="0" smtClean="0">
                <a:latin typeface="+mn-lt"/>
              </a:rPr>
              <a:t>How do I get along with others?</a:t>
            </a:r>
          </a:p>
          <a:p>
            <a:pPr marL="1200150" lvl="2" indent="-285750">
              <a:buFont typeface="Wingdings" panose="05000000000000000000" pitchFamily="2" charset="2"/>
              <a:buChar char="§"/>
            </a:pPr>
            <a:endParaRPr lang="en-US" dirty="0">
              <a:latin typeface="+mn-lt"/>
            </a:endParaRPr>
          </a:p>
        </p:txBody>
      </p:sp>
      <p:sp>
        <p:nvSpPr>
          <p:cNvPr id="11" name="TextBox 10"/>
          <p:cNvSpPr txBox="1"/>
          <p:nvPr/>
        </p:nvSpPr>
        <p:spPr>
          <a:xfrm>
            <a:off x="439017" y="1066800"/>
            <a:ext cx="3581400" cy="2585323"/>
          </a:xfrm>
          <a:prstGeom prst="rect">
            <a:avLst/>
          </a:prstGeom>
          <a:noFill/>
        </p:spPr>
        <p:txBody>
          <a:bodyPr wrap="square" rtlCol="0">
            <a:spAutoFit/>
          </a:bodyPr>
          <a:lstStyle/>
          <a:p>
            <a:r>
              <a:rPr lang="en-US" dirty="0" err="1" smtClean="0">
                <a:latin typeface="+mn-lt"/>
              </a:rPr>
              <a:t>STEMscopes</a:t>
            </a:r>
            <a:r>
              <a:rPr lang="en-US" dirty="0" smtClean="0">
                <a:latin typeface="+mn-lt"/>
              </a:rPr>
              <a:t> - Inquiry-based approach exploring: </a:t>
            </a:r>
          </a:p>
          <a:p>
            <a:pPr>
              <a:buClr>
                <a:srgbClr val="6600FF"/>
              </a:buClr>
              <a:buFont typeface="Wingdings" pitchFamily="2" charset="2"/>
              <a:buChar char="§"/>
            </a:pPr>
            <a:r>
              <a:rPr lang="en-US" dirty="0" smtClean="0">
                <a:latin typeface="+mn-lt"/>
              </a:rPr>
              <a:t> Humans and the needs of organisms</a:t>
            </a:r>
          </a:p>
          <a:p>
            <a:pPr>
              <a:buClr>
                <a:srgbClr val="6600FF"/>
              </a:buClr>
              <a:buFont typeface="Wingdings" pitchFamily="2" charset="2"/>
              <a:buChar char="§"/>
            </a:pPr>
            <a:r>
              <a:rPr lang="en-US" dirty="0" smtClean="0">
                <a:latin typeface="+mn-lt"/>
              </a:rPr>
              <a:t> Dealing with weather</a:t>
            </a:r>
          </a:p>
          <a:p>
            <a:pPr>
              <a:buClr>
                <a:srgbClr val="6600FF"/>
              </a:buClr>
              <a:buFont typeface="Wingdings" pitchFamily="2" charset="2"/>
              <a:buChar char="§"/>
            </a:pPr>
            <a:r>
              <a:rPr lang="en-US" dirty="0" smtClean="0">
                <a:latin typeface="+mn-lt"/>
              </a:rPr>
              <a:t>Living things and their habitats</a:t>
            </a:r>
          </a:p>
          <a:p>
            <a:pPr>
              <a:buClr>
                <a:srgbClr val="6600FF"/>
              </a:buClr>
              <a:buFont typeface="Wingdings" pitchFamily="2" charset="2"/>
              <a:buChar char="§"/>
            </a:pPr>
            <a:r>
              <a:rPr lang="en-US" dirty="0" smtClean="0">
                <a:latin typeface="+mn-lt"/>
              </a:rPr>
              <a:t>Using forces to change motion (pushes/pulls and speed/direction)</a:t>
            </a:r>
          </a:p>
          <a:p>
            <a:endParaRPr lang="en-US" dirty="0"/>
          </a:p>
        </p:txBody>
      </p:sp>
      <p:pic>
        <p:nvPicPr>
          <p:cNvPr id="8" name="Picture 4" descr="K Classroom 20072008 007"/>
          <p:cNvPicPr>
            <a:picLocks noChangeAspect="1" noChangeArrowheads="1"/>
          </p:cNvPicPr>
          <p:nvPr/>
        </p:nvPicPr>
        <p:blipFill>
          <a:blip r:embed="rId2" cstate="print"/>
          <a:srcRect/>
          <a:stretch>
            <a:fillRect/>
          </a:stretch>
        </p:blipFill>
        <p:spPr bwMode="auto">
          <a:xfrm rot="21215075">
            <a:off x="6815200" y="4954357"/>
            <a:ext cx="1180003" cy="885991"/>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913" name="Picture 1"/>
          <p:cNvPicPr>
            <a:picLocks noChangeAspect="1" noChangeArrowheads="1"/>
          </p:cNvPicPr>
          <p:nvPr/>
        </p:nvPicPr>
        <p:blipFill>
          <a:blip r:embed="rId3" cstate="print"/>
          <a:stretch>
            <a:fillRect/>
          </a:stretch>
        </p:blipFill>
        <p:spPr bwMode="auto">
          <a:xfrm>
            <a:off x="352360" y="3577478"/>
            <a:ext cx="2426501" cy="1819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9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861" y="3325545"/>
            <a:ext cx="2809875"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0" y="1828800"/>
            <a:ext cx="3200400" cy="3505200"/>
          </a:xfrm>
        </p:spPr>
        <p:txBody>
          <a:bodyPr>
            <a:normAutofit fontScale="92500" lnSpcReduction="20000"/>
          </a:bodyPr>
          <a:lstStyle/>
          <a:p>
            <a:pPr eaLnBrk="1" hangingPunct="1">
              <a:buClr>
                <a:srgbClr val="FF0000"/>
              </a:buClr>
              <a:buFont typeface="Wingdings" pitchFamily="2" charset="2"/>
              <a:buChar char="w"/>
            </a:pPr>
            <a:r>
              <a:rPr lang="en-US" sz="2000" dirty="0" smtClean="0"/>
              <a:t>Recess</a:t>
            </a:r>
          </a:p>
          <a:p>
            <a:pPr eaLnBrk="1" hangingPunct="1">
              <a:buClr>
                <a:srgbClr val="FF0000"/>
              </a:buClr>
              <a:buFont typeface="Wingdings" pitchFamily="2" charset="2"/>
              <a:buChar char="w"/>
            </a:pPr>
            <a:r>
              <a:rPr lang="en-US" sz="2000" dirty="0" smtClean="0"/>
              <a:t>Play</a:t>
            </a:r>
          </a:p>
          <a:p>
            <a:pPr eaLnBrk="1" hangingPunct="1">
              <a:buClr>
                <a:srgbClr val="FF0000"/>
              </a:buClr>
              <a:buFont typeface="Wingdings" pitchFamily="2" charset="2"/>
              <a:buChar char="w"/>
            </a:pPr>
            <a:r>
              <a:rPr lang="en-US" sz="2000" dirty="0" smtClean="0"/>
              <a:t>Caring and Sharing</a:t>
            </a:r>
          </a:p>
          <a:p>
            <a:pPr eaLnBrk="1" hangingPunct="1">
              <a:buClr>
                <a:srgbClr val="FF0000"/>
              </a:buClr>
              <a:buFont typeface="Wingdings" pitchFamily="2" charset="2"/>
              <a:buChar char="w"/>
            </a:pPr>
            <a:r>
              <a:rPr lang="en-US" sz="2000" dirty="0" smtClean="0"/>
              <a:t>Cooperating</a:t>
            </a:r>
          </a:p>
          <a:p>
            <a:pPr eaLnBrk="1" hangingPunct="1">
              <a:buClr>
                <a:srgbClr val="FF0000"/>
              </a:buClr>
              <a:buFont typeface="Wingdings" pitchFamily="2" charset="2"/>
              <a:buChar char="w"/>
            </a:pPr>
            <a:r>
              <a:rPr lang="en-US" sz="2000" dirty="0" smtClean="0"/>
              <a:t>Making Friends</a:t>
            </a:r>
          </a:p>
          <a:p>
            <a:pPr eaLnBrk="1" hangingPunct="1">
              <a:buClr>
                <a:srgbClr val="FF0000"/>
              </a:buClr>
              <a:buFont typeface="Wingdings" pitchFamily="2" charset="2"/>
              <a:buChar char="w"/>
            </a:pPr>
            <a:r>
              <a:rPr lang="en-US" sz="2000" dirty="0" smtClean="0"/>
              <a:t>Interacting</a:t>
            </a:r>
          </a:p>
          <a:p>
            <a:pPr eaLnBrk="1" hangingPunct="1">
              <a:buClr>
                <a:srgbClr val="FF0000"/>
              </a:buClr>
              <a:buFont typeface="Wingdings" pitchFamily="2" charset="2"/>
              <a:buChar char="w"/>
            </a:pPr>
            <a:r>
              <a:rPr lang="en-US" sz="2000" dirty="0" smtClean="0"/>
              <a:t>Following Routines &amp; Rules</a:t>
            </a:r>
          </a:p>
          <a:p>
            <a:pPr eaLnBrk="1" hangingPunct="1">
              <a:buClr>
                <a:srgbClr val="FF0000"/>
              </a:buClr>
              <a:buFont typeface="Wingdings" pitchFamily="2" charset="2"/>
              <a:buChar char="w"/>
            </a:pPr>
            <a:r>
              <a:rPr lang="en-US" sz="2000" dirty="0" smtClean="0"/>
              <a:t>Trying New Things</a:t>
            </a:r>
          </a:p>
          <a:p>
            <a:pPr eaLnBrk="1" hangingPunct="1">
              <a:buClr>
                <a:srgbClr val="FF0000"/>
              </a:buClr>
              <a:buFont typeface="Wingdings" pitchFamily="2" charset="2"/>
              <a:buChar char="w"/>
            </a:pPr>
            <a:r>
              <a:rPr lang="en-US" sz="2000" dirty="0" smtClean="0"/>
              <a:t>Respecting Differences</a:t>
            </a:r>
          </a:p>
          <a:p>
            <a:pPr eaLnBrk="1" hangingPunct="1">
              <a:buClr>
                <a:srgbClr val="FF0000"/>
              </a:buClr>
              <a:buFont typeface="Wingdings" pitchFamily="2" charset="2"/>
              <a:buChar char="w"/>
            </a:pPr>
            <a:r>
              <a:rPr lang="en-US" sz="2000" dirty="0" smtClean="0"/>
              <a:t>Self Regulation</a:t>
            </a:r>
          </a:p>
        </p:txBody>
      </p:sp>
      <p:sp>
        <p:nvSpPr>
          <p:cNvPr id="10" name="Rectangle 9"/>
          <p:cNvSpPr/>
          <p:nvPr/>
        </p:nvSpPr>
        <p:spPr>
          <a:xfrm>
            <a:off x="76200" y="304800"/>
            <a:ext cx="8915400" cy="707886"/>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0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rPr>
              <a:t>Social/Emotional/Physical</a:t>
            </a:r>
            <a:endParaRPr lang="en-US" sz="40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endParaRPr>
          </a:p>
        </p:txBody>
      </p:sp>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133600"/>
            <a:ext cx="4953000" cy="371475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543800" cy="762000"/>
          </a:xfrm>
        </p:spPr>
        <p:txBody>
          <a:bodyPr>
            <a:normAutofit fontScale="90000"/>
          </a:bodyPr>
          <a:lstStyle/>
          <a:p>
            <a:r>
              <a:rPr lang="en-US" dirty="0" smtClean="0">
                <a:solidFill>
                  <a:srgbClr val="6600FF"/>
                </a:solidFill>
              </a:rPr>
              <a:t>~Special Days ~</a:t>
            </a:r>
            <a:endParaRPr lang="en-US" dirty="0">
              <a:solidFill>
                <a:srgbClr val="6600FF"/>
              </a:solidFill>
            </a:endParaRPr>
          </a:p>
        </p:txBody>
      </p:sp>
      <p:sp>
        <p:nvSpPr>
          <p:cNvPr id="3" name="Content Placeholder 2"/>
          <p:cNvSpPr>
            <a:spLocks noGrp="1"/>
          </p:cNvSpPr>
          <p:nvPr>
            <p:ph idx="1"/>
          </p:nvPr>
        </p:nvSpPr>
        <p:spPr>
          <a:xfrm>
            <a:off x="1981200" y="1371600"/>
            <a:ext cx="5181600" cy="3886200"/>
          </a:xfrm>
        </p:spPr>
        <p:txBody>
          <a:bodyPr>
            <a:normAutofit fontScale="92500" lnSpcReduction="10000"/>
          </a:bodyPr>
          <a:lstStyle/>
          <a:p>
            <a:pPr marL="0" indent="0" algn="ctr">
              <a:buClr>
                <a:srgbClr val="6600FF"/>
              </a:buClr>
              <a:buNone/>
            </a:pPr>
            <a:endParaRPr lang="en-US" dirty="0" smtClean="0">
              <a:solidFill>
                <a:srgbClr val="6600FF"/>
              </a:solidFill>
            </a:endParaRPr>
          </a:p>
          <a:p>
            <a:pPr algn="ctr">
              <a:buClr>
                <a:srgbClr val="6600FF"/>
              </a:buClr>
            </a:pPr>
            <a:r>
              <a:rPr lang="en-US" dirty="0" smtClean="0">
                <a:solidFill>
                  <a:srgbClr val="6600FF"/>
                </a:solidFill>
              </a:rPr>
              <a:t>Walk-A-Thon</a:t>
            </a:r>
          </a:p>
          <a:p>
            <a:pPr algn="ctr">
              <a:buClr>
                <a:srgbClr val="6600FF"/>
              </a:buClr>
            </a:pPr>
            <a:r>
              <a:rPr lang="en-US" dirty="0" smtClean="0">
                <a:solidFill>
                  <a:srgbClr val="6600FF"/>
                </a:solidFill>
              </a:rPr>
              <a:t>Fire Prevention Week</a:t>
            </a:r>
          </a:p>
          <a:p>
            <a:pPr algn="ctr">
              <a:buClr>
                <a:srgbClr val="6600FF"/>
              </a:buClr>
            </a:pPr>
            <a:r>
              <a:rPr lang="en-US" dirty="0" smtClean="0">
                <a:solidFill>
                  <a:srgbClr val="6600FF"/>
                </a:solidFill>
              </a:rPr>
              <a:t>Halloween Parade</a:t>
            </a:r>
          </a:p>
          <a:p>
            <a:pPr algn="ctr">
              <a:buClr>
                <a:srgbClr val="6600FF"/>
              </a:buClr>
            </a:pPr>
            <a:r>
              <a:rPr lang="en-US" dirty="0" smtClean="0">
                <a:solidFill>
                  <a:srgbClr val="6600FF"/>
                </a:solidFill>
              </a:rPr>
              <a:t>Constitution </a:t>
            </a:r>
            <a:r>
              <a:rPr lang="en-US" dirty="0">
                <a:solidFill>
                  <a:srgbClr val="6600FF"/>
                </a:solidFill>
              </a:rPr>
              <a:t>Day</a:t>
            </a:r>
          </a:p>
          <a:p>
            <a:pPr algn="ctr">
              <a:buClr>
                <a:srgbClr val="6600FF"/>
              </a:buClr>
            </a:pPr>
            <a:r>
              <a:rPr lang="en-US" dirty="0">
                <a:solidFill>
                  <a:srgbClr val="6600FF"/>
                </a:solidFill>
              </a:rPr>
              <a:t>Winter Music Program</a:t>
            </a:r>
          </a:p>
          <a:p>
            <a:pPr algn="ctr">
              <a:buClr>
                <a:srgbClr val="6600FF"/>
              </a:buClr>
            </a:pPr>
            <a:r>
              <a:rPr lang="en-US" dirty="0">
                <a:solidFill>
                  <a:srgbClr val="6600FF"/>
                </a:solidFill>
              </a:rPr>
              <a:t>Valentine’s </a:t>
            </a:r>
            <a:r>
              <a:rPr lang="en-US" dirty="0" smtClean="0">
                <a:solidFill>
                  <a:srgbClr val="6600FF"/>
                </a:solidFill>
              </a:rPr>
              <a:t>Day</a:t>
            </a:r>
          </a:p>
          <a:p>
            <a:pPr algn="ctr">
              <a:buClr>
                <a:srgbClr val="6600FF"/>
              </a:buClr>
            </a:pPr>
            <a:r>
              <a:rPr lang="en-US" dirty="0" smtClean="0">
                <a:solidFill>
                  <a:srgbClr val="6600FF"/>
                </a:solidFill>
              </a:rPr>
              <a:t>Fun Run</a:t>
            </a:r>
          </a:p>
          <a:p>
            <a:pPr algn="ctr">
              <a:buClr>
                <a:srgbClr val="6600FF"/>
              </a:buClr>
            </a:pPr>
            <a:r>
              <a:rPr lang="en-US" dirty="0" smtClean="0">
                <a:solidFill>
                  <a:srgbClr val="6600FF"/>
                </a:solidFill>
              </a:rPr>
              <a:t>BOB Week</a:t>
            </a:r>
          </a:p>
          <a:p>
            <a:pPr algn="ctr">
              <a:buClr>
                <a:srgbClr val="6600FF"/>
              </a:buClr>
            </a:pPr>
            <a:r>
              <a:rPr lang="en-US" dirty="0" smtClean="0">
                <a:solidFill>
                  <a:srgbClr val="6600FF"/>
                </a:solidFill>
              </a:rPr>
              <a:t>Field Day</a:t>
            </a:r>
          </a:p>
          <a:p>
            <a:pPr marL="0" indent="0">
              <a:buClr>
                <a:srgbClr val="6600FF"/>
              </a:buClr>
              <a:buNone/>
            </a:pPr>
            <a:endParaRPr lang="en-US" dirty="0">
              <a:solidFill>
                <a:srgbClr val="6600FF"/>
              </a:solidFill>
            </a:endParaRPr>
          </a:p>
          <a:p>
            <a:pPr marL="0" indent="0" algn="ctr">
              <a:buClr>
                <a:srgbClr val="6600FF"/>
              </a:buClr>
              <a:buNone/>
            </a:pPr>
            <a:endParaRPr lang="en-US" dirty="0" smtClean="0">
              <a:solidFill>
                <a:srgbClr val="6600FF"/>
              </a:solidFill>
            </a:endParaRPr>
          </a:p>
          <a:p>
            <a:pPr algn="ctr">
              <a:buClr>
                <a:srgbClr val="6600FF"/>
              </a:buClr>
              <a:buFont typeface="Wingdings" pitchFamily="2" charset="2"/>
              <a:buChar char="§"/>
            </a:pPr>
            <a:endParaRPr lang="en-US" dirty="0" smtClean="0">
              <a:solidFill>
                <a:srgbClr val="6600FF"/>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6553200" cy="762000"/>
          </a:xfrm>
        </p:spPr>
        <p:txBody>
          <a:bodyPr>
            <a:normAutofit fontScale="90000"/>
          </a:bodyPr>
          <a:lstStyle/>
          <a:p>
            <a:r>
              <a:rPr lang="en-US" sz="5400" dirty="0" smtClean="0">
                <a:solidFill>
                  <a:srgbClr val="6600FF"/>
                </a:solidFill>
              </a:rPr>
              <a:t>PBIS ~ 3 Rules</a:t>
            </a:r>
            <a:endParaRPr lang="en-US" sz="5400" dirty="0">
              <a:solidFill>
                <a:srgbClr val="6600FF"/>
              </a:solidFill>
            </a:endParaRPr>
          </a:p>
        </p:txBody>
      </p:sp>
      <p:sp>
        <p:nvSpPr>
          <p:cNvPr id="3" name="Content Placeholder 2"/>
          <p:cNvSpPr>
            <a:spLocks noGrp="1"/>
          </p:cNvSpPr>
          <p:nvPr>
            <p:ph idx="1"/>
          </p:nvPr>
        </p:nvSpPr>
        <p:spPr>
          <a:xfrm>
            <a:off x="1219200" y="1143000"/>
            <a:ext cx="6629400" cy="4953000"/>
          </a:xfrm>
          <a:solidFill>
            <a:srgbClr val="FFEB53"/>
          </a:solidFill>
          <a:effectLst>
            <a:glow rad="101600">
              <a:schemeClr val="accent2">
                <a:satMod val="175000"/>
                <a:alpha val="40000"/>
              </a:schemeClr>
            </a:glow>
          </a:effectLst>
        </p:spPr>
        <p:txBody>
          <a:bodyPr>
            <a:normAutofit/>
          </a:bodyPr>
          <a:lstStyle/>
          <a:p>
            <a:pPr algn="ctr">
              <a:buNone/>
            </a:pPr>
            <a:r>
              <a:rPr lang="en-US" sz="3600" dirty="0" smtClean="0">
                <a:solidFill>
                  <a:srgbClr val="6600FF"/>
                </a:solidFill>
                <a:sym typeface="Wingdings"/>
              </a:rPr>
              <a:t></a:t>
            </a:r>
            <a:r>
              <a:rPr lang="en-US" dirty="0" smtClean="0">
                <a:sym typeface="Wingdings"/>
              </a:rPr>
              <a:t> </a:t>
            </a:r>
            <a:r>
              <a:rPr lang="en-US" sz="4000" dirty="0" smtClean="0"/>
              <a:t>Be Respectful</a:t>
            </a:r>
          </a:p>
          <a:p>
            <a:pPr algn="ctr">
              <a:buNone/>
            </a:pPr>
            <a:endParaRPr lang="en-US" sz="4000" dirty="0" smtClean="0"/>
          </a:p>
          <a:p>
            <a:pPr algn="ctr">
              <a:buNone/>
            </a:pPr>
            <a:r>
              <a:rPr lang="en-US" sz="3600" b="1" dirty="0" smtClean="0">
                <a:solidFill>
                  <a:srgbClr val="6600FF"/>
                </a:solidFill>
                <a:sym typeface="Wingdings"/>
              </a:rPr>
              <a:t></a:t>
            </a:r>
            <a:r>
              <a:rPr lang="en-US" sz="4000" dirty="0" smtClean="0">
                <a:sym typeface="Wingdings"/>
              </a:rPr>
              <a:t> B</a:t>
            </a:r>
            <a:r>
              <a:rPr lang="en-US" sz="4000" dirty="0" smtClean="0"/>
              <a:t>e Responsible</a:t>
            </a:r>
          </a:p>
          <a:p>
            <a:pPr algn="ctr"/>
            <a:endParaRPr lang="en-US" sz="4000" dirty="0" smtClean="0"/>
          </a:p>
          <a:p>
            <a:pPr algn="ctr">
              <a:buNone/>
            </a:pPr>
            <a:r>
              <a:rPr lang="en-US" sz="3600" dirty="0" smtClean="0">
                <a:solidFill>
                  <a:srgbClr val="6600FF"/>
                </a:solidFill>
                <a:sym typeface="Wingdings"/>
              </a:rPr>
              <a:t></a:t>
            </a:r>
            <a:r>
              <a:rPr lang="en-US" sz="4000" dirty="0" smtClean="0">
                <a:sym typeface="Wingdings"/>
              </a:rPr>
              <a:t> B</a:t>
            </a:r>
            <a:r>
              <a:rPr lang="en-US" sz="4000" dirty="0" smtClean="0"/>
              <a:t>e Safe</a:t>
            </a:r>
          </a:p>
          <a:p>
            <a:pPr algn="ctr">
              <a:buNone/>
            </a:pPr>
            <a:endParaRPr lang="en-US" sz="4000" dirty="0" smtClean="0"/>
          </a:p>
          <a:p>
            <a:pPr algn="ctr"/>
            <a:r>
              <a:rPr lang="en-US" dirty="0" smtClean="0"/>
              <a:t>Unofficial rule – use your best effort!</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609600" y="0"/>
            <a:ext cx="8077200" cy="1323439"/>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0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rPr>
              <a:t>Field trips &amp; Special Events</a:t>
            </a:r>
            <a:endParaRPr lang="en-US" sz="40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endParaRPr>
          </a:p>
        </p:txBody>
      </p:sp>
      <p:pic>
        <p:nvPicPr>
          <p:cNvPr id="49156" name="Picture 4" descr="C:\Users\mentzerd\Desktop\Twitter Pics\20171215_092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447800"/>
            <a:ext cx="4267200" cy="3505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796" y="2819400"/>
            <a:ext cx="4402137"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609600" y="0"/>
            <a:ext cx="8077200" cy="1323439"/>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000" b="1" dirty="0" smtClean="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rPr>
              <a:t>Field trips &amp; Special Events</a:t>
            </a:r>
            <a:endParaRPr lang="en-US" sz="4000" b="1" dirty="0">
              <a:ln w="19050">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itchFamily="34" charset="0"/>
            </a:endParaRP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033" y="1600200"/>
            <a:ext cx="3771900" cy="5029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38300"/>
            <a:ext cx="3714750" cy="4953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7908265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152400"/>
            <a:ext cx="8229600" cy="1066800"/>
          </a:xfrm>
        </p:spPr>
        <p:txBody>
          <a:bodyPr>
            <a:normAutofit/>
          </a:bodyPr>
          <a:lstStyle/>
          <a:p>
            <a:r>
              <a:rPr lang="en-US" sz="2800" b="1" dirty="0">
                <a:ln w="28575">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rPr>
              <a:t>How Can I </a:t>
            </a:r>
            <a:r>
              <a:rPr lang="en-US" sz="2800" b="1" dirty="0" smtClean="0">
                <a:ln w="28575">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rPr>
              <a:t>Help my child be successful?</a:t>
            </a:r>
            <a:endParaRPr lang="en-US" sz="2800" b="1" dirty="0">
              <a:ln w="28575">
                <a:solidFill>
                  <a:srgbClr val="6600FF"/>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7891" name="Rectangle 3"/>
          <p:cNvSpPr>
            <a:spLocks noGrp="1" noChangeArrowheads="1"/>
          </p:cNvSpPr>
          <p:nvPr>
            <p:ph idx="1"/>
          </p:nvPr>
        </p:nvSpPr>
        <p:spPr>
          <a:xfrm>
            <a:off x="609600" y="1600200"/>
            <a:ext cx="7696200" cy="4724400"/>
          </a:xfrm>
        </p:spPr>
        <p:txBody>
          <a:bodyPr>
            <a:normAutofit fontScale="55000" lnSpcReduction="20000"/>
          </a:bodyPr>
          <a:lstStyle/>
          <a:p>
            <a:pPr marL="0" indent="0" algn="ctr">
              <a:buClr>
                <a:srgbClr val="6600FF"/>
              </a:buClr>
              <a:buNone/>
            </a:pPr>
            <a:r>
              <a:rPr lang="en-US" sz="2600" b="1" dirty="0"/>
              <a:t>ENJOY THE EARLY YEARS</a:t>
            </a:r>
            <a:r>
              <a:rPr lang="en-US" sz="2600" b="1" dirty="0" smtClean="0"/>
              <a:t>!</a:t>
            </a:r>
          </a:p>
          <a:p>
            <a:pPr>
              <a:buClr>
                <a:srgbClr val="6600FF"/>
              </a:buClr>
              <a:buFont typeface="Wingdings" pitchFamily="2" charset="2"/>
              <a:buChar char="§"/>
            </a:pPr>
            <a:r>
              <a:rPr lang="en-US" sz="2900" dirty="0" smtClean="0"/>
              <a:t>Realize entering school will have an impact on your “normal” life</a:t>
            </a:r>
          </a:p>
          <a:p>
            <a:pPr>
              <a:buClr>
                <a:srgbClr val="6600FF"/>
              </a:buClr>
              <a:buFont typeface="Wingdings" pitchFamily="2" charset="2"/>
              <a:buChar char="§"/>
            </a:pPr>
            <a:r>
              <a:rPr lang="en-US" sz="2900" dirty="0"/>
              <a:t>Schedule vacations during school holidays</a:t>
            </a:r>
          </a:p>
          <a:p>
            <a:pPr>
              <a:buClr>
                <a:srgbClr val="6600FF"/>
              </a:buClr>
              <a:buFont typeface="Wingdings" pitchFamily="2" charset="2"/>
              <a:buChar char="§"/>
            </a:pPr>
            <a:r>
              <a:rPr lang="en-US" sz="2900" dirty="0"/>
              <a:t>Schedule appointments after school</a:t>
            </a:r>
          </a:p>
          <a:p>
            <a:pPr>
              <a:buClr>
                <a:srgbClr val="6600FF"/>
              </a:buClr>
              <a:buFont typeface="Wingdings" pitchFamily="2" charset="2"/>
              <a:buChar char="§"/>
            </a:pPr>
            <a:r>
              <a:rPr lang="en-US" sz="2900" dirty="0"/>
              <a:t>Get your child to school </a:t>
            </a:r>
            <a:r>
              <a:rPr lang="en-US" sz="2900" u="sng" dirty="0"/>
              <a:t>on time </a:t>
            </a:r>
            <a:r>
              <a:rPr lang="en-US" sz="2900" dirty="0"/>
              <a:t>every day</a:t>
            </a:r>
          </a:p>
          <a:p>
            <a:pPr>
              <a:buClr>
                <a:srgbClr val="6600FF"/>
              </a:buClr>
              <a:buFont typeface="Wingdings" pitchFamily="2" charset="2"/>
              <a:buChar char="§"/>
            </a:pPr>
            <a:endParaRPr lang="en-US" sz="2400" dirty="0" smtClean="0"/>
          </a:p>
          <a:p>
            <a:pPr marL="0" indent="0" algn="ctr">
              <a:buClr>
                <a:srgbClr val="6600FF"/>
              </a:buClr>
              <a:buNone/>
            </a:pPr>
            <a:r>
              <a:rPr lang="en-US" b="1" dirty="0"/>
              <a:t>Be involved in your child’s </a:t>
            </a:r>
            <a:r>
              <a:rPr lang="en-US" b="1" dirty="0" smtClean="0"/>
              <a:t>education</a:t>
            </a:r>
          </a:p>
          <a:p>
            <a:pPr>
              <a:buClr>
                <a:srgbClr val="6600FF"/>
              </a:buClr>
              <a:buFont typeface="Wingdings" pitchFamily="2" charset="2"/>
              <a:buChar char="§"/>
            </a:pPr>
            <a:r>
              <a:rPr lang="en-US" sz="2900" dirty="0" smtClean="0"/>
              <a:t>You are still an important teacher in your child’s education</a:t>
            </a:r>
          </a:p>
          <a:p>
            <a:pPr>
              <a:buClr>
                <a:srgbClr val="6600FF"/>
              </a:buClr>
              <a:buFont typeface="Wingdings" pitchFamily="2" charset="2"/>
              <a:buChar char="§"/>
            </a:pPr>
            <a:r>
              <a:rPr lang="en-US" sz="2900" dirty="0" smtClean="0"/>
              <a:t>Read </a:t>
            </a:r>
            <a:r>
              <a:rPr lang="en-US" sz="2900" dirty="0"/>
              <a:t>aloud to your child every day</a:t>
            </a:r>
          </a:p>
          <a:p>
            <a:pPr>
              <a:buClr>
                <a:srgbClr val="6600FF"/>
              </a:buClr>
              <a:buNone/>
            </a:pPr>
            <a:endParaRPr lang="en-US" sz="2400" dirty="0" smtClean="0"/>
          </a:p>
          <a:p>
            <a:pPr algn="ctr">
              <a:buClr>
                <a:srgbClr val="6600FF"/>
              </a:buClr>
              <a:buNone/>
            </a:pPr>
            <a:r>
              <a:rPr lang="en-US" b="1" dirty="0" smtClean="0"/>
              <a:t>Get and stay connected!</a:t>
            </a:r>
            <a:endParaRPr lang="en-US" sz="2400" b="1" dirty="0"/>
          </a:p>
          <a:p>
            <a:pPr>
              <a:buClr>
                <a:srgbClr val="6600FF"/>
              </a:buClr>
              <a:buFont typeface="Wingdings" pitchFamily="2" charset="2"/>
              <a:buChar char="§"/>
            </a:pPr>
            <a:r>
              <a:rPr lang="en-US" sz="2900" dirty="0" smtClean="0"/>
              <a:t>Sign </a:t>
            </a:r>
            <a:r>
              <a:rPr lang="en-US" sz="2900" dirty="0"/>
              <a:t>up for school </a:t>
            </a:r>
            <a:r>
              <a:rPr lang="en-US" sz="2900" dirty="0" smtClean="0"/>
              <a:t>messages (teacher remind/see saw etc.)</a:t>
            </a:r>
          </a:p>
          <a:p>
            <a:pPr>
              <a:buClr>
                <a:srgbClr val="6600FF"/>
              </a:buClr>
              <a:buFont typeface="Wingdings" pitchFamily="2" charset="2"/>
              <a:buChar char="§"/>
            </a:pPr>
            <a:r>
              <a:rPr lang="en-US" sz="2900" dirty="0" smtClean="0"/>
              <a:t>Keep your contact information current</a:t>
            </a:r>
            <a:endParaRPr lang="en-US" sz="2900" dirty="0"/>
          </a:p>
          <a:p>
            <a:pPr>
              <a:buClr>
                <a:srgbClr val="6600FF"/>
              </a:buClr>
              <a:buFont typeface="Wingdings" pitchFamily="2" charset="2"/>
              <a:buChar char="§"/>
            </a:pPr>
            <a:r>
              <a:rPr lang="en-US" sz="2900" dirty="0"/>
              <a:t>Join the </a:t>
            </a:r>
            <a:r>
              <a:rPr lang="en-US" sz="2900" dirty="0" smtClean="0"/>
              <a:t>PTO</a:t>
            </a:r>
          </a:p>
          <a:p>
            <a:pPr>
              <a:buClr>
                <a:srgbClr val="6600FF"/>
              </a:buClr>
              <a:buFont typeface="Wingdings" pitchFamily="2" charset="2"/>
              <a:buChar char="§"/>
            </a:pPr>
            <a:r>
              <a:rPr lang="en-US" sz="2900" dirty="0"/>
              <a:t>Volunteer at the school or from </a:t>
            </a:r>
            <a:r>
              <a:rPr lang="en-US" sz="2900" dirty="0" smtClean="0"/>
              <a:t>home</a:t>
            </a:r>
          </a:p>
          <a:p>
            <a:pPr>
              <a:buClr>
                <a:srgbClr val="6600FF"/>
              </a:buClr>
              <a:buFont typeface="Wingdings" pitchFamily="2" charset="2"/>
              <a:buChar char="§"/>
            </a:pPr>
            <a:r>
              <a:rPr lang="en-US" sz="2900" dirty="0" smtClean="0"/>
              <a:t>Participate in the “life of the school” (ex. Dress up days, field day, field trips)</a:t>
            </a:r>
            <a:endParaRPr lang="en-US" sz="2900" dirty="0"/>
          </a:p>
          <a:p>
            <a:pPr>
              <a:buClr>
                <a:srgbClr val="6600FF"/>
              </a:buClr>
              <a:buFont typeface="Wingdings" pitchFamily="2" charset="2"/>
              <a:buChar char="§"/>
            </a:pPr>
            <a:endParaRPr lang="en-US" sz="2400" dirty="0"/>
          </a:p>
          <a:p>
            <a:endParaRPr lang="en-US" sz="2400" dirty="0"/>
          </a:p>
          <a:p>
            <a:pPr>
              <a:buFontTx/>
              <a:buNone/>
            </a:pPr>
            <a:r>
              <a:rPr lang="en-US" sz="2400" dirty="0"/>
              <a:t>	</a:t>
            </a:r>
            <a:endParaRPr lang="en-US" sz="2800" dirty="0"/>
          </a:p>
        </p:txBody>
      </p:sp>
    </p:spTree>
  </p:cSld>
  <p:clrMapOvr>
    <a:masterClrMapping/>
  </p:clrMapOvr>
  <p:transition>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543800" cy="762000"/>
          </a:xfrm>
        </p:spPr>
        <p:txBody>
          <a:bodyPr>
            <a:normAutofit fontScale="90000"/>
          </a:bodyPr>
          <a:lstStyle/>
          <a:p>
            <a:r>
              <a:rPr lang="en-US" dirty="0" smtClean="0">
                <a:solidFill>
                  <a:srgbClr val="6600FF"/>
                </a:solidFill>
              </a:rPr>
              <a:t>~Watch Dogs~</a:t>
            </a:r>
            <a:endParaRPr lang="en-US" dirty="0">
              <a:solidFill>
                <a:srgbClr val="6600FF"/>
              </a:solidFill>
            </a:endParaRPr>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828800"/>
            <a:ext cx="3034665" cy="404622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828800"/>
            <a:ext cx="3050858" cy="406781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446934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32" y="762000"/>
            <a:ext cx="8839200" cy="914400"/>
          </a:xfrm>
        </p:spPr>
        <p:txBody>
          <a:bodyPr>
            <a:noAutofit/>
          </a:bodyPr>
          <a:lstStyle/>
          <a:p>
            <a:r>
              <a:rPr lang="en-US" sz="3200" b="1" dirty="0"/>
              <a:t>Follow </a:t>
            </a:r>
            <a:r>
              <a:rPr lang="en-US" sz="3200" b="1" dirty="0" smtClean="0"/>
              <a:t>our school on Twitter:</a:t>
            </a:r>
            <a:r>
              <a:rPr lang="en-US" sz="3200" b="1" dirty="0"/>
              <a:t/>
            </a:r>
            <a:br>
              <a:rPr lang="en-US" sz="3200" b="1" dirty="0"/>
            </a:br>
            <a:r>
              <a:rPr lang="en-US" sz="3200" dirty="0">
                <a:hlinkClick r:id="rId2"/>
              </a:rPr>
              <a:t>https://twitter.com/RCHedkeschool</a:t>
            </a:r>
            <a:endParaRPr lang="en-US" sz="3200" b="1"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976" y="1828800"/>
            <a:ext cx="6686024" cy="4450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5230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10" y="228600"/>
            <a:ext cx="8610600" cy="838200"/>
          </a:xfrm>
        </p:spPr>
        <p:txBody>
          <a:bodyPr/>
          <a:lstStyle/>
          <a:p>
            <a:r>
              <a:rPr lang="en-US" dirty="0" err="1" smtClean="0">
                <a:solidFill>
                  <a:srgbClr val="6600FF"/>
                </a:solidFill>
              </a:rPr>
              <a:t>KindergartenTeachers</a:t>
            </a:r>
            <a:endParaRPr lang="en-US" dirty="0">
              <a:solidFill>
                <a:srgbClr val="6600FF"/>
              </a:solidFill>
            </a:endParaRPr>
          </a:p>
        </p:txBody>
      </p:sp>
      <p:sp>
        <p:nvSpPr>
          <p:cNvPr id="3" name="Content Placeholder 2"/>
          <p:cNvSpPr>
            <a:spLocks noGrp="1"/>
          </p:cNvSpPr>
          <p:nvPr>
            <p:ph idx="1"/>
          </p:nvPr>
        </p:nvSpPr>
        <p:spPr>
          <a:xfrm>
            <a:off x="152400" y="1447800"/>
            <a:ext cx="8839200" cy="5257800"/>
          </a:xfrm>
        </p:spPr>
        <p:txBody>
          <a:bodyPr/>
          <a:lstStyle/>
          <a:p>
            <a:pPr marL="0" indent="0">
              <a:buClr>
                <a:srgbClr val="6600FF"/>
              </a:buClr>
              <a:buNone/>
            </a:pPr>
            <a:endParaRPr lang="en-US" dirty="0" smtClean="0"/>
          </a:p>
          <a:p>
            <a:pPr>
              <a:buClr>
                <a:srgbClr val="6600FF"/>
              </a:buClr>
              <a:buFont typeface="Wingdings" pitchFamily="2" charset="2"/>
              <a:buChar char="§"/>
            </a:pPr>
            <a:r>
              <a:rPr lang="en-US" dirty="0" smtClean="0"/>
              <a:t>Mrs. Justina Davidson</a:t>
            </a:r>
          </a:p>
          <a:p>
            <a:pPr marL="0" indent="0">
              <a:buClr>
                <a:srgbClr val="6600FF"/>
              </a:buClr>
              <a:buNone/>
            </a:pPr>
            <a:endParaRPr lang="en-US" dirty="0" smtClean="0"/>
          </a:p>
          <a:p>
            <a:pPr>
              <a:buClr>
                <a:srgbClr val="6600FF"/>
              </a:buClr>
              <a:buFont typeface="Wingdings" pitchFamily="2" charset="2"/>
              <a:buChar char="§"/>
            </a:pPr>
            <a:r>
              <a:rPr lang="en-US" dirty="0" smtClean="0"/>
              <a:t>Ms. Aly </a:t>
            </a:r>
            <a:r>
              <a:rPr lang="en-US" dirty="0" err="1" smtClean="0"/>
              <a:t>Masciovecchio</a:t>
            </a:r>
            <a:endParaRPr lang="en-US" dirty="0" smtClean="0"/>
          </a:p>
          <a:p>
            <a:pPr marL="0" indent="0">
              <a:buClr>
                <a:srgbClr val="6600FF"/>
              </a:buClr>
              <a:buNone/>
            </a:pPr>
            <a:endParaRPr lang="en-US" dirty="0"/>
          </a:p>
          <a:p>
            <a:pPr>
              <a:buClr>
                <a:srgbClr val="6600FF"/>
              </a:buClr>
              <a:buFont typeface="Wingdings" pitchFamily="2" charset="2"/>
              <a:buChar char="§"/>
            </a:pPr>
            <a:r>
              <a:rPr lang="en-US" dirty="0" smtClean="0"/>
              <a:t>Mrs. Dana Pilgrim</a:t>
            </a:r>
          </a:p>
          <a:p>
            <a:pPr>
              <a:buClr>
                <a:srgbClr val="6600FF"/>
              </a:buClr>
              <a:buFont typeface="Wingdings" pitchFamily="2" charset="2"/>
              <a:buChar char="§"/>
            </a:pPr>
            <a:endParaRPr lang="en-US" dirty="0"/>
          </a:p>
          <a:p>
            <a:pPr>
              <a:buClr>
                <a:srgbClr val="6600FF"/>
              </a:buClr>
              <a:buFont typeface="Wingdings" pitchFamily="2" charset="2"/>
              <a:buChar char="§"/>
            </a:pPr>
            <a:r>
              <a:rPr lang="en-US" dirty="0" smtClean="0"/>
              <a:t>Mrs. </a:t>
            </a:r>
            <a:r>
              <a:rPr lang="en-US" smtClean="0"/>
              <a:t>Nikki Morse</a:t>
            </a:r>
            <a:endParaRPr lang="en-US" dirty="0" smtClean="0"/>
          </a:p>
          <a:p>
            <a:pPr marL="0" indent="0">
              <a:buClr>
                <a:srgbClr val="6600FF"/>
              </a:buClr>
              <a:buNone/>
            </a:pPr>
            <a:endParaRPr lang="en-US" dirty="0"/>
          </a:p>
          <a:p>
            <a:pPr>
              <a:buClr>
                <a:srgbClr val="6600FF"/>
              </a:buClr>
              <a:buNone/>
            </a:pPr>
            <a:endParaRPr lang="en-US" dirty="0" smtClean="0"/>
          </a:p>
        </p:txBody>
      </p:sp>
      <p:sp>
        <p:nvSpPr>
          <p:cNvPr id="4" name="AutoShape 2" descr="Displaying Loren School Picture.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981200"/>
            <a:ext cx="4470400" cy="3352800"/>
          </a:xfrm>
          <a:prstGeom prst="rect">
            <a:avLst/>
          </a:prstGeom>
        </p:spPr>
      </p:pic>
    </p:spTree>
    <p:extLst>
      <p:ext uri="{BB962C8B-B14F-4D97-AF65-F5344CB8AC3E}">
        <p14:creationId xmlns:p14="http://schemas.microsoft.com/office/powerpoint/2010/main" val="1819345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70" y="762000"/>
            <a:ext cx="8839200" cy="914400"/>
          </a:xfrm>
        </p:spPr>
        <p:txBody>
          <a:bodyPr>
            <a:normAutofit fontScale="90000"/>
          </a:bodyPr>
          <a:lstStyle/>
          <a:p>
            <a:r>
              <a:rPr lang="en-US" b="1" dirty="0"/>
              <a:t>Follow </a:t>
            </a:r>
            <a:r>
              <a:rPr lang="en-US" b="1" dirty="0" smtClean="0"/>
              <a:t>your school district on your phone:</a:t>
            </a:r>
            <a:endParaRPr lang="en-US" b="1" dirty="0"/>
          </a:p>
        </p:txBody>
      </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752600"/>
            <a:ext cx="3595540"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0995" y="2438400"/>
            <a:ext cx="1905000" cy="2031325"/>
          </a:xfrm>
          <a:prstGeom prst="rect">
            <a:avLst/>
          </a:prstGeom>
          <a:solidFill>
            <a:srgbClr val="FFFF00"/>
          </a:solidFill>
        </p:spPr>
        <p:txBody>
          <a:bodyPr wrap="square" rtlCol="0">
            <a:spAutoFit/>
          </a:bodyPr>
          <a:lstStyle/>
          <a:p>
            <a:r>
              <a:rPr lang="en-US" dirty="0" smtClean="0"/>
              <a:t>Download the </a:t>
            </a:r>
          </a:p>
          <a:p>
            <a:endParaRPr lang="en-US" dirty="0">
              <a:latin typeface="Georgia" panose="02040502050405020303" pitchFamily="18" charset="0"/>
            </a:endParaRPr>
          </a:p>
          <a:p>
            <a:r>
              <a:rPr lang="en-US" dirty="0" smtClean="0">
                <a:latin typeface="Georgia" panose="02040502050405020303" pitchFamily="18" charset="0"/>
              </a:rPr>
              <a:t>Trenton Public Schools App </a:t>
            </a:r>
          </a:p>
          <a:p>
            <a:endParaRPr lang="en-US" dirty="0">
              <a:latin typeface="Georgia" panose="02040502050405020303" pitchFamily="18" charset="0"/>
            </a:endParaRPr>
          </a:p>
          <a:p>
            <a:r>
              <a:rPr lang="en-US" dirty="0" smtClean="0"/>
              <a:t>from the App store</a:t>
            </a:r>
            <a:endParaRPr lang="en-US" dirty="0"/>
          </a:p>
        </p:txBody>
      </p:sp>
    </p:spTree>
    <p:extLst>
      <p:ext uri="{BB962C8B-B14F-4D97-AF65-F5344CB8AC3E}">
        <p14:creationId xmlns:p14="http://schemas.microsoft.com/office/powerpoint/2010/main" val="21174795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1" y="838200"/>
            <a:ext cx="8686800" cy="792162"/>
          </a:xfrm>
        </p:spPr>
        <p:txBody>
          <a:bodyPr>
            <a:normAutofit fontScale="90000"/>
          </a:bodyPr>
          <a:lstStyle/>
          <a:p>
            <a:r>
              <a:rPr lang="en-US" b="1" dirty="0"/>
              <a:t>Follow </a:t>
            </a:r>
            <a:r>
              <a:rPr lang="en-US" b="1" dirty="0" smtClean="0"/>
              <a:t>your school at:</a:t>
            </a:r>
            <a:r>
              <a:rPr lang="en-US" b="1" dirty="0"/>
              <a:t/>
            </a:r>
            <a:br>
              <a:rPr lang="en-US" b="1" dirty="0"/>
            </a:br>
            <a:r>
              <a:rPr lang="en-US" sz="3100" b="1" dirty="0" smtClean="0"/>
              <a:t>www.trentonpublicschools.com</a:t>
            </a:r>
            <a:endParaRPr lang="en-US" b="1" dirty="0"/>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828800"/>
            <a:ext cx="3886200" cy="2991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800600" y="3505200"/>
            <a:ext cx="4038600" cy="369332"/>
          </a:xfrm>
          <a:prstGeom prst="rect">
            <a:avLst/>
          </a:prstGeom>
        </p:spPr>
        <p:txBody>
          <a:bodyPr wrap="square">
            <a:spAutoFit/>
          </a:bodyPr>
          <a:lstStyle/>
          <a:p>
            <a:r>
              <a:rPr lang="en-US" dirty="0">
                <a:hlinkClick r:id="rId3"/>
              </a:rPr>
              <a:t>https://hedkeschool.weebly.com/</a:t>
            </a: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625" y="4038600"/>
            <a:ext cx="5938347"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54165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685800" y="2209800"/>
            <a:ext cx="7543800" cy="2290860"/>
          </a:xfrm>
        </p:spPr>
        <p:txBody>
          <a:bodyPr>
            <a:normAutofit fontScale="92500" lnSpcReduction="20000"/>
          </a:bodyPr>
          <a:lstStyle/>
          <a:p>
            <a:pPr algn="ctr" eaLnBrk="1" hangingPunct="1">
              <a:buNone/>
            </a:pPr>
            <a:r>
              <a:rPr lang="en-US" sz="4000" dirty="0" smtClean="0">
                <a:latin typeface="Copperplate Gothic Light" panose="020E0507020206020404" pitchFamily="34" charset="0"/>
              </a:rPr>
              <a:t>  </a:t>
            </a:r>
            <a:r>
              <a:rPr lang="en-US" sz="5400" dirty="0" smtClean="0">
                <a:solidFill>
                  <a:srgbClr val="6600FF"/>
                </a:solidFill>
                <a:effectLst>
                  <a:outerShdw blurRad="38100" dist="38100" dir="2700000" algn="tl">
                    <a:srgbClr val="000000">
                      <a:alpha val="43137"/>
                    </a:srgbClr>
                  </a:outerShdw>
                </a:effectLst>
                <a:latin typeface="Copperplate Gothic Light" panose="020E0507020206020404" pitchFamily="34" charset="0"/>
              </a:rPr>
              <a:t>Thank you!</a:t>
            </a:r>
          </a:p>
          <a:p>
            <a:pPr algn="ctr" eaLnBrk="1" hangingPunct="1">
              <a:buNone/>
            </a:pPr>
            <a:r>
              <a:rPr lang="en-US" sz="4000" b="1" dirty="0" smtClean="0"/>
              <a:t>  </a:t>
            </a:r>
            <a:r>
              <a:rPr lang="en-US" sz="3600" dirty="0" smtClean="0"/>
              <a:t>We look forward to seeing </a:t>
            </a:r>
          </a:p>
          <a:p>
            <a:pPr algn="ctr" eaLnBrk="1" hangingPunct="1">
              <a:buNone/>
            </a:pPr>
            <a:r>
              <a:rPr lang="en-US" sz="3600" dirty="0" smtClean="0"/>
              <a:t>  you on Tuesday, September 7, 2021</a:t>
            </a:r>
            <a:r>
              <a:rPr lang="en-US" sz="4000" dirty="0" smtClean="0"/>
              <a:t>!</a:t>
            </a:r>
          </a:p>
          <a:p>
            <a:pPr algn="ctr" eaLnBrk="1" hangingPunct="1">
              <a:buNone/>
            </a:pPr>
            <a:endParaRPr lang="en-US" sz="4000" dirty="0"/>
          </a:p>
          <a:p>
            <a:pPr algn="ctr" eaLnBrk="1" hangingPunct="1">
              <a:buNone/>
            </a:pPr>
            <a:endParaRPr lang="en-US" sz="4000" dirty="0" smtClean="0"/>
          </a:p>
          <a:p>
            <a:pPr eaLnBrk="1" hangingPunct="1"/>
            <a:endParaRPr lang="en-US" sz="4000"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181600"/>
            <a:ext cx="6400813" cy="1600200"/>
          </a:xfrm>
        </p:spPr>
        <p:txBody>
          <a:bodyPr>
            <a:normAutofit/>
          </a:bodyPr>
          <a:lstStyle/>
          <a:p>
            <a:r>
              <a:rPr lang="en-US" sz="2000" dirty="0" smtClean="0"/>
              <a:t>ORDERLY DISMISSAL </a:t>
            </a:r>
            <a:r>
              <a:rPr lang="en-US" sz="2000" dirty="0" smtClean="0">
                <a:sym typeface="Wingdings" panose="05000000000000000000" pitchFamily="2" charset="2"/>
              </a:rPr>
              <a:t></a:t>
            </a:r>
            <a:br>
              <a:rPr lang="en-US" sz="2000" dirty="0" smtClean="0">
                <a:sym typeface="Wingdings" panose="05000000000000000000" pitchFamily="2" charset="2"/>
              </a:rPr>
            </a:br>
            <a:endParaRPr lang="en-US" sz="2000" dirty="0"/>
          </a:p>
        </p:txBody>
      </p:sp>
      <p:sp>
        <p:nvSpPr>
          <p:cNvPr id="4" name="Rectangle 3"/>
          <p:cNvSpPr/>
          <p:nvPr/>
        </p:nvSpPr>
        <p:spPr>
          <a:xfrm>
            <a:off x="1380060" y="304800"/>
            <a:ext cx="6316153"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Parent Homework:</a:t>
            </a:r>
            <a:endParaRPr lang="en-US" sz="5400" b="1" cap="none" spc="0" dirty="0">
              <a:ln/>
              <a:solidFill>
                <a:schemeClr val="accent3"/>
              </a:solidFill>
              <a:effectLst/>
            </a:endParaRPr>
          </a:p>
        </p:txBody>
      </p:sp>
      <p:sp>
        <p:nvSpPr>
          <p:cNvPr id="5" name="TextBox 4"/>
          <p:cNvSpPr txBox="1"/>
          <p:nvPr/>
        </p:nvSpPr>
        <p:spPr>
          <a:xfrm>
            <a:off x="914400" y="1228130"/>
            <a:ext cx="7391400" cy="4247317"/>
          </a:xfrm>
          <a:prstGeom prst="rect">
            <a:avLst/>
          </a:prstGeom>
          <a:noFill/>
        </p:spPr>
        <p:txBody>
          <a:bodyPr wrap="square" rtlCol="0">
            <a:spAutoFit/>
          </a:bodyPr>
          <a:lstStyle/>
          <a:p>
            <a:r>
              <a:rPr lang="en-US" dirty="0" smtClean="0"/>
              <a:t>Complete a brief online survey:</a:t>
            </a:r>
          </a:p>
          <a:p>
            <a:r>
              <a:rPr lang="en-US" dirty="0" smtClean="0">
                <a:hlinkClick r:id="rId2"/>
              </a:rPr>
              <a:t>Parent Kindergarten Survey</a:t>
            </a:r>
            <a:endParaRPr lang="en-US" dirty="0" smtClean="0"/>
          </a:p>
          <a:p>
            <a:endParaRPr lang="en-US" dirty="0"/>
          </a:p>
          <a:p>
            <a:r>
              <a:rPr lang="en-US" dirty="0" smtClean="0"/>
              <a:t>Go to the Trenton Web Site and complete the Pre-Registration forms online</a:t>
            </a:r>
          </a:p>
          <a:p>
            <a:r>
              <a:rPr lang="en-US" dirty="0" smtClean="0">
                <a:hlinkClick r:id="rId3"/>
              </a:rPr>
              <a:t>Registration forms</a:t>
            </a:r>
            <a:endParaRPr lang="en-US" dirty="0" smtClean="0"/>
          </a:p>
          <a:p>
            <a:endParaRPr lang="en-US" dirty="0"/>
          </a:p>
          <a:p>
            <a:r>
              <a:rPr lang="en-US" dirty="0" smtClean="0"/>
              <a:t>Go to the Trenton Board of Education Office (on Charlton in front of THS) and turn in your completed Pre-Registration Forms and pick up our gift to your child – their own “Future Graduate” shirt!</a:t>
            </a:r>
          </a:p>
          <a:p>
            <a:endParaRPr lang="en-US" dirty="0"/>
          </a:p>
          <a:p>
            <a:r>
              <a:rPr lang="en-US" dirty="0" smtClean="0"/>
              <a:t>Review and work on the items on the </a:t>
            </a:r>
            <a:r>
              <a:rPr lang="en-US" dirty="0" smtClean="0">
                <a:hlinkClick r:id="rId4"/>
              </a:rPr>
              <a:t>Readiness Checklist</a:t>
            </a:r>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7080364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Registration	</a:t>
            </a:r>
            <a:endParaRPr lang="en-US" dirty="0"/>
          </a:p>
        </p:txBody>
      </p:sp>
      <p:sp>
        <p:nvSpPr>
          <p:cNvPr id="3" name="Content Placeholder 2"/>
          <p:cNvSpPr>
            <a:spLocks noGrp="1"/>
          </p:cNvSpPr>
          <p:nvPr>
            <p:ph idx="1"/>
          </p:nvPr>
        </p:nvSpPr>
        <p:spPr/>
        <p:style>
          <a:lnRef idx="3">
            <a:schemeClr val="lt1"/>
          </a:lnRef>
          <a:fillRef idx="1">
            <a:schemeClr val="accent1"/>
          </a:fillRef>
          <a:effectRef idx="1">
            <a:schemeClr val="accent1"/>
          </a:effectRef>
          <a:fontRef idx="minor">
            <a:schemeClr val="lt1"/>
          </a:fontRef>
        </p:style>
        <p:txBody>
          <a:bodyPr/>
          <a:lstStyle/>
          <a:p>
            <a:pPr marL="0" indent="0">
              <a:buNone/>
            </a:pPr>
            <a:r>
              <a:rPr lang="en-US" dirty="0" smtClean="0"/>
              <a:t>DEAR PARENTS, </a:t>
            </a:r>
          </a:p>
          <a:p>
            <a:pPr marL="0" indent="0">
              <a:buNone/>
            </a:pPr>
            <a:endParaRPr lang="en-US" dirty="0"/>
          </a:p>
          <a:p>
            <a:r>
              <a:rPr lang="en-US" dirty="0" smtClean="0"/>
              <a:t>After you complete the pre-registration forms on the previous page and submit them, the receptionist at the Trenton Board of Education office </a:t>
            </a:r>
            <a:r>
              <a:rPr lang="en-US" dirty="0" smtClean="0">
                <a:solidFill>
                  <a:srgbClr val="FFFF00"/>
                </a:solidFill>
              </a:rPr>
              <a:t>will </a:t>
            </a:r>
            <a:r>
              <a:rPr lang="en-US" u="sng" dirty="0" smtClean="0">
                <a:solidFill>
                  <a:srgbClr val="FFFF00"/>
                </a:solidFill>
              </a:rPr>
              <a:t>contact you </a:t>
            </a:r>
            <a:r>
              <a:rPr lang="en-US" dirty="0" smtClean="0">
                <a:solidFill>
                  <a:srgbClr val="FFFF00"/>
                </a:solidFill>
              </a:rPr>
              <a:t>to make an appointment for final registration.</a:t>
            </a:r>
          </a:p>
          <a:p>
            <a:endParaRPr lang="en-US" dirty="0"/>
          </a:p>
          <a:p>
            <a:r>
              <a:rPr lang="en-US" dirty="0" smtClean="0"/>
              <a:t>Thank you for your commitment and support!</a:t>
            </a:r>
          </a:p>
          <a:p>
            <a:endParaRPr lang="en-US" dirty="0"/>
          </a:p>
          <a:p>
            <a:pPr marL="0" indent="0" algn="ctr">
              <a:buNone/>
            </a:pPr>
            <a:r>
              <a:rPr lang="en-US" dirty="0" smtClean="0">
                <a:solidFill>
                  <a:srgbClr val="FFFF00"/>
                </a:solidFill>
              </a:rPr>
              <a:t>“We’re from Trenton! Who could be prouder?”</a:t>
            </a:r>
          </a:p>
        </p:txBody>
      </p:sp>
    </p:spTree>
    <p:extLst>
      <p:ext uri="{BB962C8B-B14F-4D97-AF65-F5344CB8AC3E}">
        <p14:creationId xmlns:p14="http://schemas.microsoft.com/office/powerpoint/2010/main" val="1047446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533" y="907648"/>
            <a:ext cx="8610600" cy="838200"/>
          </a:xfrm>
        </p:spPr>
        <p:txBody>
          <a:bodyPr>
            <a:normAutofit fontScale="90000"/>
          </a:bodyPr>
          <a:lstStyle/>
          <a:p>
            <a:r>
              <a:rPr lang="en-US" dirty="0" smtClean="0">
                <a:solidFill>
                  <a:srgbClr val="6600FF"/>
                </a:solidFill>
              </a:rPr>
              <a:t>Kindergarten Teachers </a:t>
            </a:r>
            <a:br>
              <a:rPr lang="en-US" dirty="0" smtClean="0">
                <a:solidFill>
                  <a:srgbClr val="6600FF"/>
                </a:solidFill>
              </a:rPr>
            </a:br>
            <a:r>
              <a:rPr lang="en-US" dirty="0" smtClean="0">
                <a:solidFill>
                  <a:srgbClr val="6600FF"/>
                </a:solidFill>
              </a:rPr>
              <a:t>@ Anderson for Young 5’s</a:t>
            </a:r>
            <a:endParaRPr lang="en-US" dirty="0">
              <a:solidFill>
                <a:srgbClr val="6600FF"/>
              </a:solidFill>
            </a:endParaRPr>
          </a:p>
        </p:txBody>
      </p:sp>
      <p:sp>
        <p:nvSpPr>
          <p:cNvPr id="3" name="Content Placeholder 2"/>
          <p:cNvSpPr>
            <a:spLocks noGrp="1"/>
          </p:cNvSpPr>
          <p:nvPr>
            <p:ph idx="1"/>
          </p:nvPr>
        </p:nvSpPr>
        <p:spPr>
          <a:xfrm>
            <a:off x="152400" y="1447800"/>
            <a:ext cx="8839200" cy="5257800"/>
          </a:xfrm>
        </p:spPr>
        <p:txBody>
          <a:bodyPr/>
          <a:lstStyle/>
          <a:p>
            <a:pPr marL="0" indent="0">
              <a:buClr>
                <a:srgbClr val="6600FF"/>
              </a:buClr>
              <a:buNone/>
            </a:pPr>
            <a:endParaRPr lang="en-US" dirty="0"/>
          </a:p>
          <a:p>
            <a:pPr marL="0" indent="0">
              <a:buClr>
                <a:srgbClr val="6600FF"/>
              </a:buClr>
              <a:buNone/>
            </a:pPr>
            <a:endParaRPr lang="en-US" dirty="0" smtClean="0"/>
          </a:p>
          <a:p>
            <a:pPr marL="0" indent="0">
              <a:buClr>
                <a:srgbClr val="6600FF"/>
              </a:buClr>
              <a:buNone/>
            </a:pPr>
            <a:endParaRPr lang="en-US" dirty="0"/>
          </a:p>
          <a:p>
            <a:pPr marL="0" indent="0">
              <a:buClr>
                <a:srgbClr val="6600FF"/>
              </a:buClr>
              <a:buNone/>
            </a:pPr>
            <a:endParaRPr lang="en-US" dirty="0"/>
          </a:p>
          <a:p>
            <a:pPr>
              <a:buClr>
                <a:srgbClr val="6600FF"/>
              </a:buClr>
              <a:buNone/>
            </a:pPr>
            <a:endParaRPr lang="en-US" dirty="0" smtClean="0"/>
          </a:p>
        </p:txBody>
      </p:sp>
      <p:sp>
        <p:nvSpPr>
          <p:cNvPr id="4" name="AutoShape 2" descr="Displaying Loren School Picture.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2370238" y="1745848"/>
            <a:ext cx="4572000" cy="923330"/>
          </a:xfrm>
          <a:prstGeom prst="rect">
            <a:avLst/>
          </a:prstGeom>
        </p:spPr>
        <p:txBody>
          <a:bodyPr>
            <a:spAutoFit/>
          </a:bodyPr>
          <a:lstStyle/>
          <a:p>
            <a:pPr>
              <a:buClr>
                <a:srgbClr val="6600FF"/>
              </a:buClr>
              <a:buFont typeface="Wingdings" pitchFamily="2" charset="2"/>
              <a:buChar char="§"/>
            </a:pPr>
            <a:r>
              <a:rPr lang="en-US" dirty="0"/>
              <a:t>Mrs. </a:t>
            </a:r>
            <a:r>
              <a:rPr lang="en-US" dirty="0" smtClean="0"/>
              <a:t>Jennifer Richards </a:t>
            </a:r>
            <a:r>
              <a:rPr lang="en-US" dirty="0"/>
              <a:t>– Y5’s</a:t>
            </a:r>
          </a:p>
          <a:p>
            <a:pPr>
              <a:buClr>
                <a:srgbClr val="6600FF"/>
              </a:buClr>
              <a:buFont typeface="Wingdings" pitchFamily="2" charset="2"/>
              <a:buChar char="§"/>
            </a:pPr>
            <a:endParaRPr lang="en-US" dirty="0"/>
          </a:p>
          <a:p>
            <a:pPr>
              <a:buClr>
                <a:srgbClr val="6600FF"/>
              </a:buClr>
              <a:buFont typeface="Wingdings" pitchFamily="2" charset="2"/>
              <a:buChar char="§"/>
            </a:pPr>
            <a:r>
              <a:rPr lang="en-US" dirty="0"/>
              <a:t>Mrs. Chelsea Jackson – Y5’s</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819399"/>
            <a:ext cx="482917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167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457200"/>
            <a:ext cx="7467600" cy="769441"/>
          </a:xfrm>
          <a:prstGeom prst="rect">
            <a:avLst/>
          </a:prstGeom>
          <a:noFill/>
        </p:spPr>
        <p:txBody>
          <a:bodyPr wrap="square" rtlCol="0">
            <a:spAutoFit/>
          </a:bodyPr>
          <a:lstStyle/>
          <a:p>
            <a:pPr algn="ctr"/>
            <a:r>
              <a:rPr lang="en-US" sz="4400" dirty="0" smtClean="0">
                <a:latin typeface="+mj-lt"/>
              </a:rPr>
              <a:t>Eligible For Kindergarten?</a:t>
            </a:r>
            <a:endParaRPr lang="en-US" sz="4400" dirty="0">
              <a:latin typeface="+mj-lt"/>
            </a:endParaRPr>
          </a:p>
        </p:txBody>
      </p:sp>
      <p:sp>
        <p:nvSpPr>
          <p:cNvPr id="3" name="TextBox 2"/>
          <p:cNvSpPr txBox="1"/>
          <p:nvPr/>
        </p:nvSpPr>
        <p:spPr>
          <a:xfrm>
            <a:off x="457200" y="1676400"/>
            <a:ext cx="8077200" cy="4278094"/>
          </a:xfrm>
          <a:prstGeom prst="rect">
            <a:avLst/>
          </a:prstGeom>
          <a:noFill/>
        </p:spPr>
        <p:txBody>
          <a:bodyPr wrap="square" rtlCol="0">
            <a:spAutoFit/>
          </a:bodyPr>
          <a:lstStyle/>
          <a:p>
            <a:pPr algn="ctr"/>
            <a:r>
              <a:rPr lang="en-US" sz="2400" dirty="0" smtClean="0">
                <a:latin typeface="Britannic Bold" panose="020B0903060703020204" pitchFamily="34" charset="0"/>
              </a:rPr>
              <a:t>2021-22: </a:t>
            </a:r>
            <a:r>
              <a:rPr lang="en-US" sz="2400" b="1" dirty="0" smtClean="0">
                <a:latin typeface="Britannic Bold" panose="020B0903060703020204" pitchFamily="34" charset="0"/>
              </a:rPr>
              <a:t>Michigan</a:t>
            </a:r>
            <a:r>
              <a:rPr lang="en-US" sz="2400" dirty="0">
                <a:latin typeface="Britannic Bold" panose="020B0903060703020204" pitchFamily="34" charset="0"/>
              </a:rPr>
              <a:t> </a:t>
            </a:r>
            <a:r>
              <a:rPr lang="en-US" sz="2400" dirty="0" smtClean="0">
                <a:latin typeface="Britannic Bold" panose="020B0903060703020204" pitchFamily="34" charset="0"/>
              </a:rPr>
              <a:t>law states:</a:t>
            </a:r>
          </a:p>
          <a:p>
            <a:endParaRPr lang="en-US" sz="2400" dirty="0" smtClean="0">
              <a:latin typeface="Britannic Bold" panose="020B0903060703020204" pitchFamily="34" charset="0"/>
            </a:endParaRPr>
          </a:p>
          <a:p>
            <a:r>
              <a:rPr lang="en-US" sz="2400" dirty="0" smtClean="0">
                <a:latin typeface="+mn-lt"/>
              </a:rPr>
              <a:t>a </a:t>
            </a:r>
            <a:r>
              <a:rPr lang="en-US" sz="2400" dirty="0">
                <a:latin typeface="+mn-lt"/>
              </a:rPr>
              <a:t>child </a:t>
            </a:r>
            <a:r>
              <a:rPr lang="en-US" sz="2400" u="sng" dirty="0">
                <a:latin typeface="+mn-lt"/>
              </a:rPr>
              <a:t>must</a:t>
            </a:r>
            <a:r>
              <a:rPr lang="en-US" sz="2400" dirty="0">
                <a:latin typeface="+mn-lt"/>
              </a:rPr>
              <a:t> be five </a:t>
            </a:r>
            <a:r>
              <a:rPr lang="en-US" sz="2400" b="1" dirty="0">
                <a:latin typeface="+mn-lt"/>
              </a:rPr>
              <a:t>years old</a:t>
            </a:r>
            <a:r>
              <a:rPr lang="en-US" sz="2400" dirty="0">
                <a:latin typeface="+mn-lt"/>
              </a:rPr>
              <a:t> </a:t>
            </a:r>
            <a:r>
              <a:rPr lang="en-US" sz="2400" u="sng" dirty="0">
                <a:latin typeface="+mn-lt"/>
              </a:rPr>
              <a:t>on or before September 1 </a:t>
            </a:r>
            <a:r>
              <a:rPr lang="en-US" sz="2400" dirty="0">
                <a:latin typeface="+mn-lt"/>
              </a:rPr>
              <a:t>to enroll in </a:t>
            </a:r>
            <a:r>
              <a:rPr lang="en-US" sz="2400" b="1" dirty="0">
                <a:latin typeface="+mn-lt"/>
              </a:rPr>
              <a:t>kindergarten</a:t>
            </a:r>
            <a:r>
              <a:rPr lang="en-US" sz="2400" dirty="0">
                <a:latin typeface="+mn-lt"/>
              </a:rPr>
              <a:t>. </a:t>
            </a:r>
            <a:endParaRPr lang="en-US" sz="2400" dirty="0" smtClean="0">
              <a:latin typeface="+mn-lt"/>
            </a:endParaRPr>
          </a:p>
          <a:p>
            <a:endParaRPr lang="en-US" sz="2400" dirty="0" smtClean="0"/>
          </a:p>
          <a:p>
            <a:pPr algn="ctr"/>
            <a:r>
              <a:rPr lang="en-US" sz="2400" dirty="0">
                <a:latin typeface="Britannic Bold" panose="020B0903060703020204" pitchFamily="34" charset="0"/>
              </a:rPr>
              <a:t>In </a:t>
            </a:r>
            <a:r>
              <a:rPr lang="en-US" sz="2400" b="1" dirty="0" smtClean="0">
                <a:latin typeface="Britannic Bold" panose="020B0903060703020204" pitchFamily="34" charset="0"/>
              </a:rPr>
              <a:t>Michigan</a:t>
            </a:r>
            <a:r>
              <a:rPr lang="en-US" sz="2400" dirty="0" smtClean="0">
                <a:latin typeface="Britannic Bold" panose="020B0903060703020204" pitchFamily="34" charset="0"/>
              </a:rPr>
              <a:t>, children are</a:t>
            </a:r>
            <a:r>
              <a:rPr lang="en-US" sz="2400" dirty="0">
                <a:latin typeface="Britannic Bold" panose="020B0903060703020204" pitchFamily="34" charset="0"/>
              </a:rPr>
              <a:t> </a:t>
            </a:r>
            <a:r>
              <a:rPr lang="en-US" sz="2400" b="1" dirty="0">
                <a:latin typeface="Britannic Bold" panose="020B0903060703020204" pitchFamily="34" charset="0"/>
              </a:rPr>
              <a:t>required</a:t>
            </a:r>
            <a:r>
              <a:rPr lang="en-US" sz="2400" dirty="0">
                <a:latin typeface="Britannic Bold" panose="020B0903060703020204" pitchFamily="34" charset="0"/>
              </a:rPr>
              <a:t> to </a:t>
            </a:r>
            <a:r>
              <a:rPr lang="en-US" sz="2400" b="1" dirty="0">
                <a:latin typeface="Britannic Bold" panose="020B0903060703020204" pitchFamily="34" charset="0"/>
              </a:rPr>
              <a:t>begin</a:t>
            </a:r>
            <a:r>
              <a:rPr lang="en-US" sz="2400" dirty="0">
                <a:latin typeface="Britannic Bold" panose="020B0903060703020204" pitchFamily="34" charset="0"/>
              </a:rPr>
              <a:t> school by </a:t>
            </a:r>
            <a:r>
              <a:rPr lang="en-US" sz="2400" b="1" dirty="0">
                <a:latin typeface="Britannic Bold" panose="020B0903060703020204" pitchFamily="34" charset="0"/>
              </a:rPr>
              <a:t>age</a:t>
            </a:r>
            <a:r>
              <a:rPr lang="en-US" sz="2400" dirty="0">
                <a:latin typeface="Britannic Bold" panose="020B0903060703020204" pitchFamily="34" charset="0"/>
              </a:rPr>
              <a:t> </a:t>
            </a:r>
            <a:r>
              <a:rPr lang="en-US" sz="2400" dirty="0" smtClean="0">
                <a:latin typeface="Britannic Bold" panose="020B0903060703020204" pitchFamily="34" charset="0"/>
              </a:rPr>
              <a:t>6.</a:t>
            </a:r>
            <a:r>
              <a:rPr lang="en-US" sz="2400" dirty="0">
                <a:latin typeface="Britannic Bold" panose="020B0903060703020204" pitchFamily="34" charset="0"/>
              </a:rPr>
              <a:t> </a:t>
            </a:r>
            <a:endParaRPr lang="en-US" sz="2400" dirty="0" smtClean="0">
              <a:latin typeface="Britannic Bold" panose="020B0903060703020204" pitchFamily="34" charset="0"/>
            </a:endParaRPr>
          </a:p>
          <a:p>
            <a:r>
              <a:rPr lang="en-US" sz="2400" b="1" dirty="0" smtClean="0">
                <a:latin typeface="+mn-lt"/>
              </a:rPr>
              <a:t>Kindergarten</a:t>
            </a:r>
            <a:r>
              <a:rPr lang="en-US" sz="2400" dirty="0">
                <a:latin typeface="+mn-lt"/>
              </a:rPr>
              <a:t>, which requires children to </a:t>
            </a:r>
            <a:r>
              <a:rPr lang="en-US" sz="2400" dirty="0" smtClean="0">
                <a:latin typeface="+mn-lt"/>
              </a:rPr>
              <a:t>be</a:t>
            </a:r>
            <a:r>
              <a:rPr lang="en-US" sz="2400" dirty="0">
                <a:latin typeface="+mn-lt"/>
              </a:rPr>
              <a:t> </a:t>
            </a:r>
            <a:r>
              <a:rPr lang="en-US" sz="2400" b="1" dirty="0">
                <a:latin typeface="+mn-lt"/>
              </a:rPr>
              <a:t>age</a:t>
            </a:r>
            <a:r>
              <a:rPr lang="en-US" sz="2400" dirty="0">
                <a:latin typeface="+mn-lt"/>
              </a:rPr>
              <a:t> 5 by Sept. 1 to attend, is not </a:t>
            </a:r>
            <a:r>
              <a:rPr lang="en-US" sz="2400" dirty="0" smtClean="0">
                <a:latin typeface="+mn-lt"/>
              </a:rPr>
              <a:t>compulsory.</a:t>
            </a:r>
          </a:p>
          <a:p>
            <a:endParaRPr lang="en-US" sz="2400" dirty="0" smtClean="0"/>
          </a:p>
          <a:p>
            <a:endParaRPr lang="en-US" sz="3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685800"/>
            <a:ext cx="7315200" cy="646331"/>
          </a:xfrm>
          <a:prstGeom prst="rect">
            <a:avLst/>
          </a:prstGeom>
          <a:noFill/>
        </p:spPr>
        <p:txBody>
          <a:bodyPr wrap="square" rtlCol="0">
            <a:spAutoFit/>
          </a:bodyPr>
          <a:lstStyle/>
          <a:p>
            <a:pPr algn="ctr"/>
            <a:r>
              <a:rPr lang="en-US" sz="3600" dirty="0" smtClean="0">
                <a:latin typeface="+mn-lt"/>
              </a:rPr>
              <a:t>Kindergarten Waiver Option</a:t>
            </a:r>
            <a:endParaRPr lang="en-US" sz="3600" dirty="0">
              <a:latin typeface="+mn-lt"/>
            </a:endParaRPr>
          </a:p>
        </p:txBody>
      </p:sp>
      <p:sp>
        <p:nvSpPr>
          <p:cNvPr id="6" name="TextBox 5"/>
          <p:cNvSpPr txBox="1"/>
          <p:nvPr/>
        </p:nvSpPr>
        <p:spPr>
          <a:xfrm>
            <a:off x="1447800" y="1600200"/>
            <a:ext cx="6705600" cy="2862322"/>
          </a:xfrm>
          <a:prstGeom prst="rect">
            <a:avLst/>
          </a:prstGeom>
          <a:noFill/>
        </p:spPr>
        <p:txBody>
          <a:bodyPr wrap="square" rtlCol="0">
            <a:spAutoFit/>
          </a:bodyPr>
          <a:lstStyle/>
          <a:p>
            <a:pPr algn="ctr"/>
            <a:r>
              <a:rPr lang="en-US" sz="2400" dirty="0" smtClean="0">
                <a:latin typeface="Copperplate Gothic Light" panose="020E0507020206020404" pitchFamily="34" charset="0"/>
              </a:rPr>
              <a:t>If a child is not eligible for enrollment per the guidelines specified in the previous slide, the child’s parent or legal guardian can apply for a waiver to enroll their student in school.</a:t>
            </a:r>
          </a:p>
          <a:p>
            <a:pPr algn="just"/>
            <a:endParaRPr lang="en-US" sz="2400" dirty="0">
              <a:latin typeface="Copperplate Gothic Light" panose="020E0507020206020404" pitchFamily="34" charset="0"/>
            </a:endParaRPr>
          </a:p>
          <a:p>
            <a:pPr algn="ctr"/>
            <a:r>
              <a:rPr lang="en-US" sz="1200" dirty="0" smtClean="0">
                <a:latin typeface="Copperplate Gothic Light" panose="020E0507020206020404" pitchFamily="34" charset="0"/>
              </a:rPr>
              <a:t>This information will be distributed by request.</a:t>
            </a:r>
            <a:endParaRPr lang="en-US" sz="1200" dirty="0">
              <a:latin typeface="Copperplate Gothic Light" panose="020E05070202060204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457200"/>
            <a:ext cx="7467600" cy="707886"/>
          </a:xfrm>
          <a:prstGeom prst="rect">
            <a:avLst/>
          </a:prstGeom>
          <a:noFill/>
        </p:spPr>
        <p:txBody>
          <a:bodyPr wrap="square" rtlCol="0">
            <a:spAutoFit/>
          </a:bodyPr>
          <a:lstStyle/>
          <a:p>
            <a:pPr algn="ctr"/>
            <a:r>
              <a:rPr lang="en-US" sz="4000" dirty="0" smtClean="0">
                <a:latin typeface="+mj-lt"/>
              </a:rPr>
              <a:t>NEW for Kindergarten 2021-22</a:t>
            </a:r>
            <a:endParaRPr lang="en-US" sz="4000" dirty="0">
              <a:latin typeface="+mj-lt"/>
            </a:endParaRPr>
          </a:p>
        </p:txBody>
      </p:sp>
      <p:sp>
        <p:nvSpPr>
          <p:cNvPr id="3" name="TextBox 2"/>
          <p:cNvSpPr txBox="1"/>
          <p:nvPr/>
        </p:nvSpPr>
        <p:spPr>
          <a:xfrm>
            <a:off x="533400" y="1866014"/>
            <a:ext cx="8077200" cy="2185214"/>
          </a:xfrm>
          <a:prstGeom prst="rect">
            <a:avLst/>
          </a:prstGeom>
          <a:noFill/>
        </p:spPr>
        <p:txBody>
          <a:bodyPr wrap="square" rtlCol="0">
            <a:spAutoFit/>
          </a:bodyPr>
          <a:lstStyle/>
          <a:p>
            <a:endParaRPr lang="en-US" sz="2400" dirty="0" smtClean="0"/>
          </a:p>
          <a:p>
            <a:pPr algn="ctr"/>
            <a:r>
              <a:rPr lang="en-US" sz="2400" dirty="0" smtClean="0">
                <a:latin typeface="Britannic Bold" panose="020B0903060703020204" pitchFamily="34" charset="0"/>
              </a:rPr>
              <a:t>Kindergarten Readiness Assessment (KRA)</a:t>
            </a:r>
            <a:r>
              <a:rPr lang="en-US" sz="2400" dirty="0" smtClean="0"/>
              <a:t> – Fall 2021</a:t>
            </a:r>
          </a:p>
          <a:p>
            <a:pPr algn="ctr"/>
            <a:r>
              <a:rPr lang="en-US" sz="2400" dirty="0" smtClean="0"/>
              <a:t>State mandated &amp; </a:t>
            </a:r>
            <a:r>
              <a:rPr lang="en-US" sz="2400" dirty="0"/>
              <a:t>r</a:t>
            </a:r>
            <a:r>
              <a:rPr lang="en-US" sz="2400" dirty="0" smtClean="0"/>
              <a:t>esults shared with parents</a:t>
            </a:r>
          </a:p>
          <a:p>
            <a:pPr algn="ctr"/>
            <a:r>
              <a:rPr lang="en-US" sz="2000" dirty="0" smtClean="0"/>
              <a:t>These scores will be used to develop instructional groupings, lessons etc.</a:t>
            </a:r>
          </a:p>
          <a:p>
            <a:endParaRPr lang="en-US" sz="2400" dirty="0"/>
          </a:p>
        </p:txBody>
      </p:sp>
    </p:spTree>
    <p:extLst>
      <p:ext uri="{BB962C8B-B14F-4D97-AF65-F5344CB8AC3E}">
        <p14:creationId xmlns:p14="http://schemas.microsoft.com/office/powerpoint/2010/main" val="1931870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extBox 3"/>
          <p:cNvSpPr txBox="1">
            <a:spLocks noChangeArrowheads="1"/>
          </p:cNvSpPr>
          <p:nvPr/>
        </p:nvSpPr>
        <p:spPr bwMode="auto">
          <a:xfrm>
            <a:off x="304799" y="304800"/>
            <a:ext cx="8610599" cy="1569660"/>
          </a:xfrm>
          <a:prstGeom prst="rect">
            <a:avLst/>
          </a:prstGeom>
          <a:noFill/>
          <a:ln w="9525">
            <a:noFill/>
            <a:miter lim="800000"/>
            <a:headEnd/>
            <a:tailEnd/>
          </a:ln>
        </p:spPr>
        <p:txBody>
          <a:bodyPr wrap="square">
            <a:spAutoFit/>
          </a:bodyPr>
          <a:lstStyle/>
          <a:p>
            <a:pPr algn="ctr"/>
            <a:r>
              <a:rPr lang="en-US" sz="3600" dirty="0">
                <a:solidFill>
                  <a:srgbClr val="6600FF"/>
                </a:solidFill>
                <a:latin typeface="+mj-lt"/>
              </a:rPr>
              <a:t>Kindergarten is a time for children to expand their</a:t>
            </a:r>
            <a:r>
              <a:rPr lang="en-US" sz="3600" dirty="0" smtClean="0">
                <a:solidFill>
                  <a:srgbClr val="6600FF"/>
                </a:solidFill>
                <a:latin typeface="+mj-lt"/>
              </a:rPr>
              <a:t>…</a:t>
            </a:r>
          </a:p>
          <a:p>
            <a:endParaRPr lang="en-US" sz="2400" dirty="0"/>
          </a:p>
        </p:txBody>
      </p:sp>
      <p:sp>
        <p:nvSpPr>
          <p:cNvPr id="6" name="Rectangle 5"/>
          <p:cNvSpPr/>
          <p:nvPr/>
        </p:nvSpPr>
        <p:spPr>
          <a:xfrm>
            <a:off x="533400" y="1874460"/>
            <a:ext cx="7239000" cy="1569660"/>
          </a:xfrm>
          <a:prstGeom prst="rect">
            <a:avLst/>
          </a:prstGeom>
          <a:solidFill>
            <a:schemeClr val="bg2">
              <a:lumMod val="60000"/>
              <a:lumOff val="40000"/>
            </a:schemeClr>
          </a:solidFill>
        </p:spPr>
        <p:txBody>
          <a:bodyPr wrap="square">
            <a:spAutoFit/>
          </a:bodyPr>
          <a:lstStyle/>
          <a:p>
            <a:pPr>
              <a:buClr>
                <a:srgbClr val="FF0000"/>
              </a:buClr>
              <a:buSzPct val="95000"/>
              <a:buFont typeface="Wingdings 3" pitchFamily="18" charset="2"/>
              <a:buChar char=""/>
            </a:pPr>
            <a:r>
              <a:rPr lang="en-US" sz="2400" dirty="0" smtClean="0">
                <a:latin typeface="+mn-lt"/>
              </a:rPr>
              <a:t>Love of learning</a:t>
            </a:r>
          </a:p>
          <a:p>
            <a:pPr>
              <a:buClr>
                <a:srgbClr val="FF0000"/>
              </a:buClr>
              <a:buSzPct val="95000"/>
              <a:buFont typeface="Wingdings 3" pitchFamily="18" charset="2"/>
              <a:buChar char="u"/>
            </a:pPr>
            <a:r>
              <a:rPr lang="en-US" sz="2400" dirty="0" smtClean="0">
                <a:latin typeface="+mn-lt"/>
              </a:rPr>
              <a:t>General knowledge</a:t>
            </a:r>
          </a:p>
          <a:p>
            <a:pPr>
              <a:buClr>
                <a:srgbClr val="FF0000"/>
              </a:buClr>
              <a:buSzPct val="95000"/>
              <a:buFont typeface="Wingdings 3" pitchFamily="18" charset="2"/>
              <a:buChar char="u"/>
            </a:pPr>
            <a:r>
              <a:rPr lang="en-US" sz="2400" dirty="0" smtClean="0">
                <a:latin typeface="+mn-lt"/>
              </a:rPr>
              <a:t>Ability to get along with others</a:t>
            </a:r>
          </a:p>
          <a:p>
            <a:pPr>
              <a:buClr>
                <a:srgbClr val="FF0000"/>
              </a:buClr>
              <a:buSzPct val="95000"/>
              <a:buFont typeface="Wingdings 3" pitchFamily="18" charset="2"/>
              <a:buChar char="u"/>
            </a:pPr>
            <a:r>
              <a:rPr lang="en-US" sz="2400" dirty="0" smtClean="0">
                <a:latin typeface="+mn-lt"/>
              </a:rPr>
              <a:t>Interest in exploring the world</a:t>
            </a:r>
            <a:endParaRPr lang="en-US" sz="2400" dirty="0">
              <a:latin typeface="+mn-lt"/>
            </a:endParaRPr>
          </a:p>
        </p:txBody>
      </p:sp>
      <p:pic>
        <p:nvPicPr>
          <p:cNvPr id="44035" name="Picture 3" descr="C:\Users\mentzerd\Desktop\image1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57600"/>
            <a:ext cx="4419600" cy="27824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4036" name="Picture 4" descr="C:\Users\mentzerd\Desktop\image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657599"/>
            <a:ext cx="3886198" cy="27824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11605</TotalTime>
  <Words>1281</Words>
  <Application>Microsoft Office PowerPoint</Application>
  <PresentationFormat>On-screen Show (4:3)</PresentationFormat>
  <Paragraphs>333</Paragraphs>
  <Slides>44</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Executive</vt:lpstr>
      <vt:lpstr>Clip</vt:lpstr>
      <vt:lpstr>WELCOME PARENTS!!!</vt:lpstr>
      <vt:lpstr>Kindergarten Roundup AGENDA FOR TONIGHT ~</vt:lpstr>
      <vt:lpstr>New People in Your Child’s Life will Include:</vt:lpstr>
      <vt:lpstr>KindergartenTeachers</vt:lpstr>
      <vt:lpstr>Kindergarten Teachers  @ Anderson for Young 5’s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Kindergarten Schoolwide #’s @one Trenton school in the past 9 years.</vt:lpstr>
      <vt:lpstr>PowerPoint Presentation</vt:lpstr>
      <vt:lpstr>PowerPoint Presentation</vt:lpstr>
      <vt:lpstr>Kindergarten yesterday – ½ day of school</vt:lpstr>
      <vt:lpstr>Kindergarten today daily start</vt:lpstr>
      <vt:lpstr>Kindergarten today daily start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Days ~</vt:lpstr>
      <vt:lpstr>PBIS ~ 3 Rules</vt:lpstr>
      <vt:lpstr>PowerPoint Presentation</vt:lpstr>
      <vt:lpstr>PowerPoint Presentation</vt:lpstr>
      <vt:lpstr>How Can I Help my child be successful?</vt:lpstr>
      <vt:lpstr>~Watch Dogs~</vt:lpstr>
      <vt:lpstr>Follow our school on Twitter: https://twitter.com/RCHedkeschool</vt:lpstr>
      <vt:lpstr>Follow your school district on your phone:</vt:lpstr>
      <vt:lpstr>Follow your school at: www.trentonpublicschools.com</vt:lpstr>
      <vt:lpstr>PowerPoint Presentation</vt:lpstr>
      <vt:lpstr>ORDERLY DISMISSAL  </vt:lpstr>
      <vt:lpstr>Final Registration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Kindergarten What a fun place to be!</dc:title>
  <dc:creator>Mentzer, Doug</dc:creator>
  <cp:lastModifiedBy>Windows User</cp:lastModifiedBy>
  <cp:revision>458</cp:revision>
  <dcterms:created xsi:type="dcterms:W3CDTF">2008-03-31T01:59:48Z</dcterms:created>
  <dcterms:modified xsi:type="dcterms:W3CDTF">2021-03-12T15:08:03Z</dcterms:modified>
</cp:coreProperties>
</file>