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1" r:id="rId9"/>
    <p:sldId id="268" r:id="rId10"/>
    <p:sldId id="266" r:id="rId11"/>
    <p:sldId id="267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7" d="100"/>
          <a:sy n="137" d="100"/>
        </p:scale>
        <p:origin x="-10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B7122F-F47C-6F40-867D-25D95C86CE0C}" type="datetimeFigureOut">
              <a:rPr lang="en-US" smtClean="0"/>
              <a:t>5/10/16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7836C9-3AF4-E047-9218-6FC9CB3EC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6405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F17A55-D55D-FE4D-8ABA-AACBC4E0A8A3}" type="datetimeFigureOut">
              <a:rPr lang="en-US" smtClean="0"/>
              <a:t>5/10/16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D5B1D7-3DDC-8640-9016-09754EEF1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690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927A740-8CE5-0146-9DA6-E7AE765E9B4E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5/10/16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5/10/16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5/10/16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5/10/16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5/10/16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5/10/16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5/10/16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5/10/16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5/10/16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5/10/16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5/10/16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5/10/16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5/10/16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5/10/16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5/10/16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5/10/16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5/10/16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5/10/16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5/10/16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5/10/16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5/10/16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Ticonderoga Central School District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Public Hearing</a:t>
            </a:r>
            <a:endParaRPr lang="en-US" dirty="0" smtClean="0"/>
          </a:p>
          <a:p>
            <a:r>
              <a:rPr lang="en-US" dirty="0" smtClean="0"/>
              <a:t>May 10,  </a:t>
            </a:r>
            <a:r>
              <a:rPr lang="en-US" dirty="0" smtClean="0"/>
              <a:t>2016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48889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620000" cy="5334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Categorical Breakdown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0384576"/>
              </p:ext>
            </p:extLst>
          </p:nvPr>
        </p:nvGraphicFramePr>
        <p:xfrm>
          <a:off x="838200" y="1219200"/>
          <a:ext cx="7620000" cy="5601526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28800"/>
                <a:gridCol w="1447800"/>
                <a:gridCol w="1676400"/>
                <a:gridCol w="1371600"/>
                <a:gridCol w="1295400"/>
              </a:tblGrid>
              <a:tr h="815802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2016-2017 Proposed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2015-2016 Budget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Dollar Change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Percent Change</a:t>
                      </a:r>
                      <a:endParaRPr lang="en-US" sz="1800" dirty="0"/>
                    </a:p>
                  </a:txBody>
                  <a:tcPr marT="45716" marB="45716"/>
                </a:tc>
              </a:tr>
              <a:tr h="64005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Board of Education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18,650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18,500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150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0.81</a:t>
                      </a:r>
                      <a:endParaRPr lang="en-US" sz="1800" dirty="0"/>
                    </a:p>
                  </a:txBody>
                  <a:tcPr marT="45716" marB="45716"/>
                </a:tc>
              </a:tr>
              <a:tr h="47264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Central Office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217,350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257,500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-40,150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-15.59</a:t>
                      </a:r>
                      <a:endParaRPr lang="en-US" sz="1800" dirty="0"/>
                    </a:p>
                  </a:txBody>
                  <a:tcPr marT="45716" marB="45716"/>
                </a:tc>
              </a:tr>
              <a:tr h="64005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Business Administration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277,970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220,908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57,062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25.83</a:t>
                      </a:r>
                      <a:endParaRPr lang="en-US" sz="1800" dirty="0"/>
                    </a:p>
                  </a:txBody>
                  <a:tcPr marT="45716" marB="45716"/>
                </a:tc>
              </a:tr>
              <a:tr h="47264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Legal/Personnel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36,400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25,800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10,600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41.09</a:t>
                      </a:r>
                      <a:endParaRPr lang="en-US" sz="1800" dirty="0"/>
                    </a:p>
                  </a:txBody>
                  <a:tcPr marT="45716" marB="45716"/>
                </a:tc>
              </a:tr>
              <a:tr h="64005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Operations &amp; Maintenance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1,522,832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1,554,865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-32,033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-2.06</a:t>
                      </a:r>
                      <a:endParaRPr lang="en-US" sz="1800" dirty="0"/>
                    </a:p>
                  </a:txBody>
                  <a:tcPr marT="45716" marB="45716"/>
                </a:tc>
              </a:tr>
              <a:tr h="64005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Insurance/BOCES</a:t>
                      </a:r>
                      <a:r>
                        <a:rPr lang="en-US" sz="1800" baseline="0" dirty="0" smtClean="0"/>
                        <a:t> Admin.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341,359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315,896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25,463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8.06</a:t>
                      </a:r>
                      <a:endParaRPr lang="en-US" sz="1800" dirty="0"/>
                    </a:p>
                  </a:txBody>
                  <a:tcPr marT="45716" marB="45716"/>
                </a:tc>
              </a:tr>
              <a:tr h="64005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Instructional Administration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496,306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490,863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5,443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1.11</a:t>
                      </a:r>
                      <a:endParaRPr lang="en-US" sz="1800" dirty="0"/>
                    </a:p>
                  </a:txBody>
                  <a:tcPr marT="45716" marB="45716"/>
                </a:tc>
              </a:tr>
              <a:tr h="47264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Instructional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4,979,003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4,772,623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206,380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4.32</a:t>
                      </a:r>
                      <a:endParaRPr lang="en-US" sz="1800" dirty="0"/>
                    </a:p>
                  </a:txBody>
                  <a:tcPr marT="45716" marB="45716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5334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Categorical Breakdown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7960855"/>
              </p:ext>
            </p:extLst>
          </p:nvPr>
        </p:nvGraphicFramePr>
        <p:xfrm>
          <a:off x="609600" y="1371600"/>
          <a:ext cx="7848600" cy="4618861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28800"/>
                <a:gridCol w="1600200"/>
                <a:gridCol w="1676400"/>
                <a:gridCol w="1447800"/>
                <a:gridCol w="1295400"/>
              </a:tblGrid>
              <a:tr h="640189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2016-2017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Proposed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2015-2016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Budget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Dollar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Change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Percent  Change</a:t>
                      </a:r>
                      <a:endParaRPr lang="en-US" sz="1800" dirty="0"/>
                    </a:p>
                  </a:txBody>
                  <a:tcPr marT="45728" marB="45728"/>
                </a:tc>
              </a:tr>
              <a:tr h="62339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Special Programs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2,290,190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2,040,161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250,029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12.25</a:t>
                      </a:r>
                      <a:endParaRPr lang="en-US" sz="1800" dirty="0"/>
                    </a:p>
                  </a:txBody>
                  <a:tcPr marT="45728" marB="45728"/>
                </a:tc>
              </a:tr>
              <a:tr h="62339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Pupil</a:t>
                      </a:r>
                      <a:r>
                        <a:rPr lang="en-US" sz="1800" baseline="0" dirty="0" smtClean="0"/>
                        <a:t> Services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907,964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909,586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-1,622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-0.18</a:t>
                      </a:r>
                      <a:endParaRPr lang="en-US" sz="1800" dirty="0"/>
                    </a:p>
                  </a:txBody>
                  <a:tcPr marT="45728" marB="45728"/>
                </a:tc>
              </a:tr>
              <a:tr h="64018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Extracurricular</a:t>
                      </a:r>
                    </a:p>
                    <a:p>
                      <a:r>
                        <a:rPr lang="en-US" sz="1800" dirty="0" smtClean="0"/>
                        <a:t>Athletics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376,137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367,050</a:t>
                      </a: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9,087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2.47</a:t>
                      </a:r>
                      <a:endParaRPr lang="en-US" sz="1800" dirty="0"/>
                    </a:p>
                  </a:txBody>
                  <a:tcPr marT="45728" marB="45728"/>
                </a:tc>
              </a:tr>
              <a:tr h="47826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Transportation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785,234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704,153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81,081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11.51</a:t>
                      </a:r>
                      <a:endParaRPr lang="en-US" sz="1800" dirty="0"/>
                    </a:p>
                  </a:txBody>
                  <a:tcPr marT="45728" marB="45728"/>
                </a:tc>
              </a:tr>
              <a:tr h="47826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Census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4,550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4,775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-225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-4.71</a:t>
                      </a:r>
                      <a:endParaRPr lang="en-US" sz="1800" dirty="0"/>
                    </a:p>
                  </a:txBody>
                  <a:tcPr marT="45728" marB="45728"/>
                </a:tc>
              </a:tr>
              <a:tr h="47826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Benefits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5,299,940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5,289,217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10,723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0.20</a:t>
                      </a:r>
                      <a:endParaRPr lang="en-US" sz="1800" dirty="0"/>
                    </a:p>
                  </a:txBody>
                  <a:tcPr marT="45728" marB="45728"/>
                </a:tc>
              </a:tr>
              <a:tr h="64018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Debt</a:t>
                      </a:r>
                      <a:r>
                        <a:rPr lang="en-US" sz="1800" baseline="0" dirty="0" smtClean="0"/>
                        <a:t> Service/Transfers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2,560,403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2,694,073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-133,670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-4.97</a:t>
                      </a:r>
                      <a:endParaRPr lang="en-US" sz="1800" dirty="0"/>
                    </a:p>
                  </a:txBody>
                  <a:tcPr marT="45728" marB="45728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2016-17 Budget Presentation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Questions?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26532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Overview/Budget Timeline</a:t>
            </a:r>
          </a:p>
          <a:p>
            <a:r>
              <a:rPr lang="en-US" sz="2400" dirty="0" smtClean="0"/>
              <a:t>Budgetary Needs</a:t>
            </a:r>
          </a:p>
          <a:p>
            <a:r>
              <a:rPr lang="en-US" sz="2400" dirty="0" smtClean="0"/>
              <a:t>Realities of the 2016-17 Budget</a:t>
            </a:r>
          </a:p>
          <a:p>
            <a:pPr marL="0" indent="0">
              <a:buNone/>
            </a:pPr>
            <a:r>
              <a:rPr lang="en-US" sz="2400" dirty="0" smtClean="0"/>
              <a:t>	- Tax Cap .12%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07049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Timeline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November </a:t>
            </a:r>
            <a:r>
              <a:rPr lang="en-US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2015 - </a:t>
            </a:r>
            <a:r>
              <a:rPr lang="en-US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Internal Discussion on budget</a:t>
            </a:r>
          </a:p>
          <a:p>
            <a:r>
              <a:rPr lang="en-US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February 23</a:t>
            </a:r>
            <a:r>
              <a:rPr lang="en-US" baseline="30000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rd</a:t>
            </a:r>
            <a:r>
              <a:rPr lang="en-US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, 2016 - </a:t>
            </a:r>
            <a:r>
              <a:rPr lang="en-US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Budget </a:t>
            </a:r>
            <a:r>
              <a:rPr lang="en-US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Workshop</a:t>
            </a:r>
          </a:p>
          <a:p>
            <a:r>
              <a:rPr lang="en-US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March 9</a:t>
            </a:r>
            <a:r>
              <a:rPr lang="en-US" baseline="30000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th</a:t>
            </a:r>
            <a:r>
              <a:rPr lang="en-US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, 2016 - Budget Advisory Committee Meeting</a:t>
            </a:r>
            <a:endParaRPr lang="en-US" dirty="0">
              <a:solidFill>
                <a:schemeClr val="tx1"/>
              </a:solidFill>
              <a:ea typeface="ＭＳ Ｐゴシック" charset="0"/>
              <a:cs typeface="ＭＳ Ｐゴシック" charset="0"/>
            </a:endParaRPr>
          </a:p>
          <a:p>
            <a:r>
              <a:rPr lang="en-US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March </a:t>
            </a:r>
            <a:r>
              <a:rPr lang="en-US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15</a:t>
            </a:r>
            <a:r>
              <a:rPr lang="en-US" baseline="30000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th</a:t>
            </a:r>
            <a:r>
              <a:rPr lang="en-US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, </a:t>
            </a:r>
            <a:r>
              <a:rPr lang="en-US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2016 - </a:t>
            </a:r>
            <a:r>
              <a:rPr lang="en-US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Budget Workshop</a:t>
            </a:r>
          </a:p>
          <a:p>
            <a:r>
              <a:rPr lang="en-US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April </a:t>
            </a:r>
            <a:r>
              <a:rPr lang="en-US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12</a:t>
            </a:r>
            <a:r>
              <a:rPr lang="en-US" baseline="30000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th</a:t>
            </a:r>
            <a:r>
              <a:rPr lang="en-US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, </a:t>
            </a:r>
            <a:r>
              <a:rPr lang="en-US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2016 - </a:t>
            </a:r>
            <a:r>
              <a:rPr lang="en-US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Budget Workshop </a:t>
            </a:r>
          </a:p>
          <a:p>
            <a:r>
              <a:rPr lang="en-US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April </a:t>
            </a:r>
            <a:r>
              <a:rPr lang="en-US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20</a:t>
            </a:r>
            <a:r>
              <a:rPr lang="en-US" baseline="30000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th</a:t>
            </a:r>
            <a:r>
              <a:rPr lang="en-US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, 2016 - </a:t>
            </a:r>
            <a:r>
              <a:rPr lang="en-US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Budget Hearing and Adoption</a:t>
            </a:r>
          </a:p>
          <a:p>
            <a:r>
              <a:rPr lang="en-US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May 10</a:t>
            </a:r>
            <a:r>
              <a:rPr lang="en-US" baseline="30000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th</a:t>
            </a:r>
            <a:r>
              <a:rPr lang="en-US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, </a:t>
            </a:r>
            <a:r>
              <a:rPr lang="en-US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2016 - Public Hearing on Budget</a:t>
            </a:r>
            <a:endParaRPr lang="en-US" dirty="0">
              <a:solidFill>
                <a:schemeClr val="tx1"/>
              </a:solidFill>
              <a:ea typeface="ＭＳ Ｐゴシック" charset="0"/>
              <a:cs typeface="ＭＳ Ｐゴシック" charset="0"/>
            </a:endParaRPr>
          </a:p>
          <a:p>
            <a:r>
              <a:rPr lang="en-US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May </a:t>
            </a:r>
            <a:r>
              <a:rPr lang="en-US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17</a:t>
            </a:r>
            <a:r>
              <a:rPr lang="en-US" baseline="30000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th</a:t>
            </a:r>
            <a:r>
              <a:rPr lang="en-US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, </a:t>
            </a:r>
            <a:r>
              <a:rPr lang="en-US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2016 - </a:t>
            </a:r>
            <a:r>
              <a:rPr lang="en-US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State-wide Budget Vote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391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2016-2017 Budget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Pensions</a:t>
            </a:r>
          </a:p>
          <a:p>
            <a:pPr lvl="1"/>
            <a:r>
              <a:rPr lang="en-US" sz="2400" dirty="0" smtClean="0"/>
              <a:t>NYSTRS – 11.2%  (LY 13.26%)</a:t>
            </a:r>
          </a:p>
          <a:p>
            <a:pPr lvl="1"/>
            <a:r>
              <a:rPr lang="en-US" sz="2400" dirty="0" smtClean="0"/>
              <a:t>NYSERS – 16.1%  (LY 18.9%)</a:t>
            </a:r>
          </a:p>
          <a:p>
            <a:pPr lvl="1"/>
            <a:r>
              <a:rPr lang="en-US" sz="2400" dirty="0" smtClean="0"/>
              <a:t>Approximately $81,360 in savings</a:t>
            </a:r>
          </a:p>
          <a:p>
            <a:r>
              <a:rPr lang="en-US" sz="2400" dirty="0" smtClean="0"/>
              <a:t>Health Insurance</a:t>
            </a:r>
          </a:p>
          <a:p>
            <a:pPr lvl="1"/>
            <a:r>
              <a:rPr lang="en-US" sz="2400" dirty="0" smtClean="0"/>
              <a:t>3.5% Increase</a:t>
            </a:r>
          </a:p>
          <a:p>
            <a:pPr lvl="1"/>
            <a:r>
              <a:rPr lang="en-US" sz="2400" dirty="0" smtClean="0"/>
              <a:t>Total Budgetary Increase of $74,758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89042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NYS Property Tax Cap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2400" dirty="0">
                <a:ea typeface="ＭＳ Ｐゴシック" charset="0"/>
                <a:cs typeface="ＭＳ Ｐゴシック" charset="0"/>
              </a:rPr>
              <a:t>The Property Tax Cap Legislation puts a threshold on the 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amount to be raised by taxes.</a:t>
            </a:r>
          </a:p>
          <a:p>
            <a:pPr>
              <a:buFont typeface="Wingdings" charset="2"/>
              <a:buChar char="§"/>
            </a:pPr>
            <a:r>
              <a:rPr lang="en-US" sz="2400" dirty="0" smtClean="0">
                <a:ea typeface="ＭＳ Ｐゴシック" charset="0"/>
              </a:rPr>
              <a:t>Districts that </a:t>
            </a:r>
            <a:r>
              <a:rPr lang="en-US" sz="2400" dirty="0">
                <a:ea typeface="ＭＳ Ｐゴシック" charset="0"/>
              </a:rPr>
              <a:t>remain within the 2% </a:t>
            </a:r>
            <a:r>
              <a:rPr lang="en-US" sz="2400" dirty="0" smtClean="0">
                <a:ea typeface="ＭＳ Ｐゴシック" charset="0"/>
              </a:rPr>
              <a:t>threshold </a:t>
            </a:r>
            <a:r>
              <a:rPr lang="en-US" sz="2400" dirty="0">
                <a:ea typeface="ＭＳ Ｐゴシック" charset="0"/>
              </a:rPr>
              <a:t>need a majority </a:t>
            </a:r>
            <a:r>
              <a:rPr lang="en-US" sz="2400" dirty="0" smtClean="0">
                <a:ea typeface="ＭＳ Ｐゴシック" charset="0"/>
              </a:rPr>
              <a:t>approval</a:t>
            </a:r>
          </a:p>
          <a:p>
            <a:r>
              <a:rPr lang="en-US" sz="2400" dirty="0">
                <a:ea typeface="ＭＳ Ｐゴシック" charset="0"/>
              </a:rPr>
              <a:t> </a:t>
            </a:r>
            <a:r>
              <a:rPr lang="en-US" sz="2400" dirty="0" smtClean="0">
                <a:ea typeface="ＭＳ Ｐゴシック" charset="0"/>
              </a:rPr>
              <a:t>Districts </a:t>
            </a:r>
            <a:r>
              <a:rPr lang="en-US" sz="2400" dirty="0">
                <a:ea typeface="ＭＳ Ｐゴシック" charset="0"/>
              </a:rPr>
              <a:t>above the 2% </a:t>
            </a:r>
            <a:r>
              <a:rPr lang="en-US" sz="2400" dirty="0" smtClean="0">
                <a:ea typeface="ＭＳ Ｐゴシック" charset="0"/>
              </a:rPr>
              <a:t>threshold </a:t>
            </a:r>
            <a:r>
              <a:rPr lang="en-US" sz="2400" dirty="0">
                <a:ea typeface="ＭＳ Ｐゴシック" charset="0"/>
              </a:rPr>
              <a:t>need a supermajority approval (60%)	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00203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Property Tax Freeze Credit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Districts must stay within the tax cap and put forward a compliant plan to save one percent of their tax levies in each of the following three years (15/16, 16/17, 17/18)</a:t>
            </a:r>
          </a:p>
          <a:p>
            <a:r>
              <a:rPr lang="en-US" sz="2400" dirty="0" smtClean="0"/>
              <a:t>Efficiencies created after 2012 and still maintained can be counted towards a district’s efficiency plan</a:t>
            </a:r>
          </a:p>
          <a:p>
            <a:r>
              <a:rPr lang="en-US" sz="2400" dirty="0" smtClean="0"/>
              <a:t>Taxpayer eligibility will be based on income and STAR property tax exemption eligibility (primary residence)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21413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Budgetary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Maintaining Fleet </a:t>
            </a:r>
            <a:r>
              <a:rPr lang="en-US" sz="2400" dirty="0"/>
              <a:t>L</a:t>
            </a:r>
            <a:r>
              <a:rPr lang="en-US" sz="2400" dirty="0" smtClean="0"/>
              <a:t>ease Plan</a:t>
            </a:r>
          </a:p>
          <a:p>
            <a:r>
              <a:rPr lang="en-US" sz="2400" dirty="0" smtClean="0"/>
              <a:t>Staffing considerations based on student enrollment</a:t>
            </a:r>
          </a:p>
          <a:p>
            <a:r>
              <a:rPr lang="en-US" sz="2400" dirty="0" smtClean="0"/>
              <a:t>Current scheduling constraints</a:t>
            </a:r>
          </a:p>
          <a:p>
            <a:r>
              <a:rPr lang="en-US" sz="2400" dirty="0" smtClean="0"/>
              <a:t>Special Education</a:t>
            </a:r>
          </a:p>
          <a:p>
            <a:pPr marL="0" indent="0">
              <a:buNone/>
            </a:pPr>
            <a:r>
              <a:rPr lang="en-US" sz="2400" dirty="0" smtClean="0"/>
              <a:t>Addressing these items in this budget are currently projected at $20,114,290</a:t>
            </a:r>
          </a:p>
        </p:txBody>
      </p:sp>
    </p:spTree>
    <p:extLst>
      <p:ext uri="{BB962C8B-B14F-4D97-AF65-F5344CB8AC3E}">
        <p14:creationId xmlns:p14="http://schemas.microsoft.com/office/powerpoint/2010/main" val="1252143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772125"/>
          </a:xfrm>
        </p:spPr>
        <p:txBody>
          <a:bodyPr/>
          <a:lstStyle/>
          <a:p>
            <a:r>
              <a:rPr lang="en-US" dirty="0" smtClean="0"/>
              <a:t>Tax Cap Scenario </a:t>
            </a:r>
            <a:r>
              <a:rPr lang="en-US" dirty="0" smtClean="0"/>
              <a:t>5/10/</a:t>
            </a:r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256220"/>
            <a:ext cx="7556313" cy="4869944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Times New Roman" charset="0"/>
              <a:buAutoNum type="arabicPeriod"/>
            </a:pPr>
            <a:r>
              <a:rPr lang="en-US" sz="2400" dirty="0">
                <a:ea typeface="ＭＳ Ｐゴシック" charset="0"/>
                <a:cs typeface="ＭＳ Ｐゴシック" charset="0"/>
              </a:rPr>
              <a:t>Prior year levy		    	           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		$ 11,143,126</a:t>
            </a:r>
            <a:endParaRPr lang="en-US" sz="2400" dirty="0">
              <a:ea typeface="ＭＳ Ｐゴシック" charset="0"/>
              <a:cs typeface="ＭＳ Ｐゴシック" charset="0"/>
            </a:endParaRPr>
          </a:p>
          <a:p>
            <a:pPr marL="514350" indent="-514350">
              <a:buFont typeface="Times New Roman" charset="0"/>
              <a:buAutoNum type="arabicPeriod"/>
            </a:pPr>
            <a:r>
              <a:rPr lang="en-US" sz="2400" dirty="0">
                <a:ea typeface="ＭＳ Ｐゴシック" charset="0"/>
                <a:cs typeface="ＭＳ Ｐゴシック" charset="0"/>
              </a:rPr>
              <a:t>Tax Base Growth Factor               	        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		1.0024</a:t>
            </a:r>
            <a:endParaRPr lang="en-US" sz="2400" dirty="0">
              <a:ea typeface="ＭＳ Ｐゴシック" charset="0"/>
              <a:cs typeface="ＭＳ Ｐゴシック" charset="0"/>
            </a:endParaRPr>
          </a:p>
          <a:p>
            <a:pPr marL="514350" indent="-514350">
              <a:buFont typeface="Times New Roman" charset="0"/>
              <a:buAutoNum type="arabicPeriod"/>
            </a:pPr>
            <a:r>
              <a:rPr lang="en-US" sz="2400" dirty="0">
                <a:ea typeface="ＭＳ Ｐゴシック" charset="0"/>
                <a:cs typeface="ＭＳ Ｐゴシック" charset="0"/>
              </a:rPr>
              <a:t>PILOTS prior year		              	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	 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-</a:t>
            </a:r>
          </a:p>
          <a:p>
            <a:pPr marL="514350" indent="-514350">
              <a:buFont typeface="Times New Roman" charset="0"/>
              <a:buAutoNum type="arabicPeriod"/>
            </a:pPr>
            <a:r>
              <a:rPr lang="en-US" sz="2400" dirty="0">
                <a:ea typeface="ＭＳ Ｐゴシック" charset="0"/>
                <a:cs typeface="ＭＳ Ｐゴシック" charset="0"/>
              </a:rPr>
              <a:t>Prior Year Exemptions (Capital)		 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	$</a:t>
            </a:r>
            <a:r>
              <a:rPr lang="en-US" sz="2400" u="sng" dirty="0" smtClean="0">
                <a:ea typeface="ＭＳ Ｐゴシック" charset="0"/>
                <a:cs typeface="ＭＳ Ｐゴシック" charset="0"/>
              </a:rPr>
              <a:t> 1,488,540</a:t>
            </a:r>
            <a:endParaRPr lang="en-US" sz="2400" u="sng" dirty="0">
              <a:ea typeface="ＭＳ Ｐゴシック" charset="0"/>
              <a:cs typeface="ＭＳ Ｐゴシック" charset="0"/>
            </a:endParaRPr>
          </a:p>
          <a:p>
            <a:pPr marL="914400" lvl="1" indent="-514350"/>
            <a:r>
              <a:rPr lang="en-US" sz="2400" dirty="0">
                <a:ea typeface="ＭＳ Ｐゴシック" charset="0"/>
              </a:rPr>
              <a:t>Adjusted Prior Year Levy		</a:t>
            </a:r>
            <a:r>
              <a:rPr lang="en-US" sz="2400" dirty="0" smtClean="0">
                <a:ea typeface="ＭＳ Ｐゴシック" charset="0"/>
              </a:rPr>
              <a:t>	$ 9,681,326</a:t>
            </a:r>
            <a:endParaRPr lang="en-US" sz="2400" dirty="0">
              <a:ea typeface="ＭＳ Ｐゴシック" charset="0"/>
            </a:endParaRPr>
          </a:p>
          <a:p>
            <a:pPr marL="514350" indent="-514350">
              <a:buFont typeface="Times New Roman" charset="0"/>
              <a:buAutoNum type="arabicPeriod"/>
            </a:pPr>
            <a:r>
              <a:rPr lang="en-US" sz="2400" dirty="0">
                <a:ea typeface="ＭＳ Ｐゴシック" charset="0"/>
                <a:cs typeface="ＭＳ Ｐゴシック" charset="0"/>
              </a:rPr>
              <a:t>Allowable Growth			        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	</a:t>
            </a:r>
            <a:r>
              <a:rPr lang="en-US" sz="2400" u="sng" dirty="0" smtClean="0">
                <a:ea typeface="ＭＳ Ｐゴシック" charset="0"/>
                <a:cs typeface="ＭＳ Ｐゴシック" charset="0"/>
              </a:rPr>
              <a:t>1.0012</a:t>
            </a:r>
            <a:endParaRPr lang="en-US" sz="2400" u="sng" dirty="0">
              <a:ea typeface="ＭＳ Ｐゴシック" charset="0"/>
              <a:cs typeface="ＭＳ Ｐゴシック" charset="0"/>
            </a:endParaRPr>
          </a:p>
          <a:p>
            <a:pPr marL="914400" lvl="1" indent="-514350"/>
            <a:r>
              <a:rPr lang="en-US" sz="2400" dirty="0">
                <a:ea typeface="ＭＳ Ｐゴシック" charset="0"/>
              </a:rPr>
              <a:t>~2%</a:t>
            </a:r>
            <a:r>
              <a:rPr lang="en-US" sz="2000" dirty="0">
                <a:ea typeface="ＭＳ Ｐゴシック" charset="0"/>
              </a:rPr>
              <a:t>					</a:t>
            </a:r>
            <a:r>
              <a:rPr lang="en-US" sz="2400" dirty="0">
                <a:ea typeface="ＭＳ Ｐゴシック" charset="0"/>
              </a:rPr>
              <a:t>$ </a:t>
            </a:r>
            <a:r>
              <a:rPr lang="en-US" sz="2400" dirty="0" smtClean="0">
                <a:ea typeface="ＭＳ Ｐゴシック" charset="0"/>
              </a:rPr>
              <a:t>9,692,944</a:t>
            </a:r>
            <a:endParaRPr lang="en-US" sz="2400" dirty="0">
              <a:ea typeface="ＭＳ Ｐゴシック" charset="0"/>
            </a:endParaRPr>
          </a:p>
          <a:p>
            <a:pPr marL="514350" indent="-514350">
              <a:buFont typeface="Times New Roman" charset="0"/>
              <a:buAutoNum type="arabicPeriod"/>
            </a:pPr>
            <a:r>
              <a:rPr lang="en-US" sz="2400" dirty="0">
                <a:ea typeface="ＭＳ Ｐゴシック" charset="0"/>
                <a:cs typeface="ＭＳ Ｐゴシック" charset="0"/>
              </a:rPr>
              <a:t>PILOTS Receivable				-</a:t>
            </a:r>
          </a:p>
          <a:p>
            <a:pPr marL="514350" indent="-514350">
              <a:buFont typeface="Times New Roman" charset="0"/>
              <a:buAutoNum type="arabicPeriod"/>
            </a:pPr>
            <a:r>
              <a:rPr lang="en-US" sz="2400" dirty="0">
                <a:ea typeface="ＭＳ Ｐゴシック" charset="0"/>
                <a:cs typeface="ＭＳ Ｐゴシック" charset="0"/>
              </a:rPr>
              <a:t>Available Carryover				-</a:t>
            </a:r>
          </a:p>
          <a:p>
            <a:pPr marL="514350" indent="-514350">
              <a:buFont typeface="Times New Roman" charset="0"/>
              <a:buAutoNum type="arabicPeriod"/>
            </a:pPr>
            <a:r>
              <a:rPr lang="en-US" sz="2400" dirty="0">
                <a:ea typeface="ＭＳ Ｐゴシック" charset="0"/>
                <a:cs typeface="ＭＳ Ｐゴシック" charset="0"/>
              </a:rPr>
              <a:t>Current Exemptions</a:t>
            </a:r>
          </a:p>
          <a:p>
            <a:pPr marL="914400" lvl="1" indent="-514350"/>
            <a:r>
              <a:rPr lang="en-US" sz="2400" dirty="0">
                <a:ea typeface="ＭＳ Ｐゴシック" charset="0"/>
              </a:rPr>
              <a:t>Capital					$ </a:t>
            </a:r>
            <a:r>
              <a:rPr lang="en-US" sz="2400" dirty="0" smtClean="0">
                <a:ea typeface="ＭＳ Ｐゴシック" charset="0"/>
              </a:rPr>
              <a:t>1,577,125</a:t>
            </a:r>
            <a:endParaRPr lang="en-US" sz="2400" dirty="0">
              <a:ea typeface="ＭＳ Ｐゴシック" charset="0"/>
            </a:endParaRPr>
          </a:p>
          <a:p>
            <a:pPr marL="914400" lvl="1" indent="-514350"/>
            <a:r>
              <a:rPr lang="en-US" sz="2400" dirty="0">
                <a:ea typeface="ＭＳ Ｐゴシック" charset="0"/>
              </a:rPr>
              <a:t>Pension				          </a:t>
            </a:r>
            <a:r>
              <a:rPr lang="en-US" sz="2400" dirty="0" smtClean="0">
                <a:ea typeface="ＭＳ Ｐゴシック" charset="0"/>
              </a:rPr>
              <a:t>	 </a:t>
            </a:r>
            <a:r>
              <a:rPr lang="en-US" sz="2400" dirty="0">
                <a:ea typeface="ＭＳ Ｐゴシック" charset="0"/>
              </a:rPr>
              <a:t>- </a:t>
            </a:r>
          </a:p>
          <a:p>
            <a:pPr marL="514350" indent="-514350">
              <a:buFontTx/>
              <a:buNone/>
            </a:pPr>
            <a:r>
              <a:rPr lang="en-US" sz="2400" b="1" dirty="0">
                <a:ea typeface="ＭＳ Ｐゴシック" charset="0"/>
                <a:cs typeface="ＭＳ Ｐゴシック" charset="0"/>
              </a:rPr>
              <a:t>Total Allowable Limit			</a:t>
            </a:r>
            <a:r>
              <a:rPr lang="en-US" sz="2400" b="1" dirty="0" smtClean="0">
                <a:ea typeface="ＭＳ Ｐゴシック" charset="0"/>
                <a:cs typeface="ＭＳ Ｐゴシック" charset="0"/>
              </a:rPr>
              <a:t>	$ 11,270,069 (1.14%</a:t>
            </a:r>
            <a:r>
              <a:rPr lang="en-US" sz="2400" b="1" dirty="0">
                <a:ea typeface="ＭＳ Ｐゴシック" charset="0"/>
                <a:cs typeface="ＭＳ Ｐゴシック" charset="0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946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Baseline Discussion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838200"/>
            <a:ext cx="7696200" cy="56388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2400" dirty="0">
                <a:ea typeface="ＭＳ Ｐゴシック" charset="0"/>
                <a:cs typeface="ＭＳ Ｐゴシック" charset="0"/>
              </a:rPr>
              <a:t>Current Cap Formula 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(5/10)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	       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$19,642,893</a:t>
            </a:r>
          </a:p>
          <a:p>
            <a:pPr>
              <a:buFontTx/>
              <a:buNone/>
            </a:pPr>
            <a:r>
              <a:rPr lang="en-US" sz="2400" dirty="0" smtClean="0">
                <a:ea typeface="ＭＳ Ｐゴシック" charset="0"/>
                <a:cs typeface="ＭＳ Ｐゴシック" charset="0"/>
              </a:rPr>
              <a:t>2015-2016 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Budget			       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$</a:t>
            </a:r>
            <a:r>
              <a:rPr lang="en-US" sz="2400" u="sng" dirty="0" smtClean="0">
                <a:ea typeface="ＭＳ Ｐゴシック" charset="0"/>
                <a:cs typeface="ＭＳ Ｐゴシック" charset="0"/>
              </a:rPr>
              <a:t>19,665,971</a:t>
            </a:r>
            <a:endParaRPr lang="en-US" sz="2400" u="sng" dirty="0"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400" dirty="0" smtClean="0">
                <a:ea typeface="ＭＳ Ｐゴシック" charset="0"/>
                <a:cs typeface="ＭＳ Ｐゴシック" charset="0"/>
              </a:rPr>
              <a:t>Difference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				       </a:t>
            </a:r>
            <a:r>
              <a:rPr lang="en-US" sz="2400" b="1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$     </a:t>
            </a:r>
            <a:r>
              <a:rPr lang="en-US" sz="2400" b="1" dirty="0" smtClean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   23,078 </a:t>
            </a:r>
            <a:endParaRPr lang="en-US" sz="2400" b="1" dirty="0">
              <a:solidFill>
                <a:srgbClr val="FF0000"/>
              </a:solidFill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400" dirty="0">
                <a:ea typeface="ＭＳ Ｐゴシック" charset="0"/>
                <a:cs typeface="ＭＳ Ｐゴシック" charset="0"/>
              </a:rPr>
              <a:t>		</a:t>
            </a:r>
            <a:endParaRPr lang="en-US" sz="2400" u="sng" dirty="0"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400" dirty="0">
                <a:ea typeface="ＭＳ Ｐゴシック" charset="0"/>
                <a:cs typeface="ＭＳ Ｐゴシック" charset="0"/>
              </a:rPr>
              <a:t>Preliminary Expense Plan 	       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$20,114,290</a:t>
            </a:r>
          </a:p>
          <a:p>
            <a:pPr>
              <a:buFontTx/>
              <a:buNone/>
            </a:pPr>
            <a:r>
              <a:rPr lang="en-US" sz="2400" dirty="0" smtClean="0">
                <a:ea typeface="ＭＳ Ｐゴシック" charset="0"/>
                <a:cs typeface="ＭＳ Ｐゴシック" charset="0"/>
              </a:rPr>
              <a:t>Current 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Cap Formula 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(5/10)                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$</a:t>
            </a:r>
            <a:r>
              <a:rPr lang="en-US" sz="2400" u="sng" dirty="0" smtClean="0">
                <a:ea typeface="ＭＳ Ｐゴシック" charset="0"/>
                <a:cs typeface="ＭＳ Ｐゴシック" charset="0"/>
              </a:rPr>
              <a:t>19,642,893</a:t>
            </a:r>
            <a:endParaRPr lang="en-US" sz="2400" u="sng" dirty="0"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400" dirty="0">
                <a:ea typeface="ＭＳ Ｐゴシック" charset="0"/>
                <a:cs typeface="ＭＳ Ｐゴシック" charset="0"/>
              </a:rPr>
              <a:t>Difference				       </a:t>
            </a:r>
            <a:r>
              <a:rPr lang="en-US" sz="2400" b="1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$     </a:t>
            </a:r>
            <a:r>
              <a:rPr lang="en-US" sz="2400" b="1" dirty="0" smtClean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471,397</a:t>
            </a:r>
          </a:p>
          <a:p>
            <a:pPr>
              <a:buFontTx/>
              <a:buNone/>
            </a:pPr>
            <a:r>
              <a:rPr lang="en-US" sz="2400" dirty="0" smtClean="0">
                <a:solidFill>
                  <a:srgbClr val="595959"/>
                </a:solidFill>
                <a:ea typeface="ＭＳ Ｐゴシック" charset="0"/>
                <a:cs typeface="ＭＳ Ｐゴシック" charset="0"/>
              </a:rPr>
              <a:t>Less Fund Balance</a:t>
            </a:r>
            <a:r>
              <a:rPr lang="en-US" sz="2400" dirty="0" smtClean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		       	       </a:t>
            </a:r>
            <a:r>
              <a: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charset="0"/>
                <a:cs typeface="ＭＳ Ｐゴシック" charset="0"/>
              </a:rPr>
              <a:t>$     </a:t>
            </a:r>
            <a:r>
              <a: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charset="0"/>
                <a:cs typeface="ＭＳ Ｐゴシック" charset="0"/>
              </a:rPr>
              <a:t>471,397</a:t>
            </a: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2035</TotalTime>
  <Words>446</Words>
  <Application>Microsoft Macintosh PowerPoint</Application>
  <PresentationFormat>On-screen Show (4:3)</PresentationFormat>
  <Paragraphs>152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Advantage</vt:lpstr>
      <vt:lpstr>Ticonderoga Central School District</vt:lpstr>
      <vt:lpstr>Agenda</vt:lpstr>
      <vt:lpstr>Budget Timeline </vt:lpstr>
      <vt:lpstr>2016-2017 Budget Factors</vt:lpstr>
      <vt:lpstr>NYS Property Tax Cap </vt:lpstr>
      <vt:lpstr>Property Tax Freeze Credit</vt:lpstr>
      <vt:lpstr>Budgetary Needs</vt:lpstr>
      <vt:lpstr>Tax Cap Scenario 5/10/16</vt:lpstr>
      <vt:lpstr>Baseline Discussion</vt:lpstr>
      <vt:lpstr>Categorical Breakdown</vt:lpstr>
      <vt:lpstr>Categorical Breakdown</vt:lpstr>
      <vt:lpstr>2016-17 Budget Presentation </vt:lpstr>
    </vt:vector>
  </TitlesOfParts>
  <Company>Ticonderoga Central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Ticonderoga Central School District</dc:title>
  <dc:creator>William Dodd</dc:creator>
  <cp:lastModifiedBy>William Dodd</cp:lastModifiedBy>
  <cp:revision>76</cp:revision>
  <cp:lastPrinted>2016-05-10T18:32:24Z</cp:lastPrinted>
  <dcterms:created xsi:type="dcterms:W3CDTF">2015-02-24T14:19:04Z</dcterms:created>
  <dcterms:modified xsi:type="dcterms:W3CDTF">2016-05-10T18:34:58Z</dcterms:modified>
</cp:coreProperties>
</file>