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orbel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5BB61AC-F877-4430-9F17-312AAEF58F7E}">
  <a:tblStyle styleId="{35BB61AC-F877-4430-9F17-312AAEF58F7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rbel-bold.fntdata"/><Relationship Id="rId14" Type="http://schemas.openxmlformats.org/officeDocument/2006/relationships/font" Target="fonts/Corbel-regular.fntdata"/><Relationship Id="rId17" Type="http://schemas.openxmlformats.org/officeDocument/2006/relationships/font" Target="fonts/Corbel-boldItalic.fntdata"/><Relationship Id="rId16" Type="http://schemas.openxmlformats.org/officeDocument/2006/relationships/font" Target="fonts/Corbel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compass.state.pa.us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back to a new school year at Upper Adams School District</a:t>
            </a:r>
            <a:endParaRPr/>
          </a:p>
        </p:txBody>
      </p:sp>
      <p:sp>
        <p:nvSpPr>
          <p:cNvPr id="71" name="Google Shape;7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2af6cd5e4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 the past, breakfast and lunches were free to all students regardless of economic status.  For the upcoming school year, </a:t>
            </a:r>
            <a:r>
              <a:rPr lang="en-US"/>
              <a:t>Congress</a:t>
            </a:r>
            <a:r>
              <a:rPr lang="en-US"/>
              <a:t> didn’t approve this waiver, so all students will be required to pay for their breakfast and/or lunches unless they </a:t>
            </a:r>
            <a:r>
              <a:rPr lang="en-US"/>
              <a:t>qualify</a:t>
            </a:r>
            <a:r>
              <a:rPr lang="en-US"/>
              <a:t> under the free/reduced meal application.</a:t>
            </a:r>
            <a:endParaRPr/>
          </a:p>
        </p:txBody>
      </p:sp>
      <p:sp>
        <p:nvSpPr>
          <p:cNvPr id="79" name="Google Shape;79;g72af6cd5e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e56687be3_0_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application process can be completed online at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www.compass.state.pa.us</a:t>
            </a:r>
            <a:r>
              <a:rPr lang="en-US"/>
              <a:t>, </a:t>
            </a:r>
            <a:r>
              <a:rPr lang="en-US"/>
              <a:t>printing</a:t>
            </a:r>
            <a:r>
              <a:rPr lang="en-US"/>
              <a:t> a paper </a:t>
            </a:r>
            <a:r>
              <a:rPr lang="en-US"/>
              <a:t>application</a:t>
            </a:r>
            <a:r>
              <a:rPr lang="en-US"/>
              <a:t> from the Upper Adams website under food service or by picking a paper </a:t>
            </a:r>
            <a:r>
              <a:rPr lang="en-US"/>
              <a:t>application from your building. </a:t>
            </a:r>
            <a:endParaRPr/>
          </a:p>
        </p:txBody>
      </p:sp>
      <p:sp>
        <p:nvSpPr>
          <p:cNvPr id="86" name="Google Shape;86;g13e56687be3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e56687be3_0_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Once a family applies using the free/reduced application, the family will </a:t>
            </a:r>
            <a:r>
              <a:rPr lang="en-US"/>
              <a:t>receive</a:t>
            </a:r>
            <a:r>
              <a:rPr lang="en-US"/>
              <a:t> a letter stating if the application was approved or not.  If approve, the effective date is the date the application was approved, not the date you submitted the application.  A family may be responsible </a:t>
            </a:r>
            <a:r>
              <a:rPr lang="en-US"/>
              <a:t>to</a:t>
            </a:r>
            <a:r>
              <a:rPr lang="en-US"/>
              <a:t> pay full price and or any outstanding debt until a determination is made</a:t>
            </a:r>
            <a:endParaRPr/>
          </a:p>
        </p:txBody>
      </p:sp>
      <p:sp>
        <p:nvSpPr>
          <p:cNvPr id="93" name="Google Shape;93;g13e56687be3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3e56687be3_0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By completing the free/reduced application and approved, there may be additional benefits </a:t>
            </a:r>
            <a:r>
              <a:rPr lang="en-US"/>
              <a:t>available</a:t>
            </a:r>
            <a:r>
              <a:rPr lang="en-US"/>
              <a:t> to the student. For example, reduced fee for the computer protection plan and reduced fee for students taking the AP exams, just to name a few</a:t>
            </a:r>
            <a:endParaRPr/>
          </a:p>
        </p:txBody>
      </p:sp>
      <p:sp>
        <p:nvSpPr>
          <p:cNvPr id="100" name="Google Shape;100;g13e56687be3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3e56687be3_0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the upcoming school year, the following meal prices are in effect.  Elementary, K-6, full paying breakfast is $1.50 and full paying lunch is $2.85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Secondary, 7-12 grades, full paying breakfast is $1.75 and full paying lunch is $3.10.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any student purchases extra items or ala carte items, the student must have funds available to purchase</a:t>
            </a:r>
            <a:endParaRPr/>
          </a:p>
        </p:txBody>
      </p:sp>
      <p:sp>
        <p:nvSpPr>
          <p:cNvPr id="107" name="Google Shape;107;g13e56687be3_0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e56687be3_0_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 a final </a:t>
            </a:r>
            <a:r>
              <a:rPr lang="en-US"/>
              <a:t>reminder, supply chains are impacting everyone including the schools.  Please understand that menus might require last minute changes due to availability</a:t>
            </a:r>
            <a:endParaRPr/>
          </a:p>
        </p:txBody>
      </p:sp>
      <p:sp>
        <p:nvSpPr>
          <p:cNvPr id="116" name="Google Shape;116;g13e56687be3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e56687be3_0_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you should have any questions regarding the free/reduced meal application process, please contact your building administrator, or Ms Kim Cless at 717-677-7191 ext 2740.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13e56687be3_0_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showMasterSp="0" type="title">
  <p:cSld name="TITLE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15" name="Google Shape;15;p2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8100" rotWithShape="0" dir="5400000" dist="10160">
              <a:srgbClr val="000000">
                <a:alpha val="60000"/>
              </a:srgbClr>
            </a:outerShdw>
          </a:effectLst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_WITH_CAPTION_TEXT" type="picTx">
  <p:cSld name="PICTURE_WITH_CAPTION_TEXT">
    <p:bg>
      <p:bgPr>
        <a:solidFill>
          <a:srgbClr val="D4D4D6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2000"/>
              <a:buFont typeface="Corbel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11"/>
          <p:cNvSpPr/>
          <p:nvPr>
            <p:ph idx="2" type="pic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◼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rbe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rbel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rbel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rbel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rbel"/>
              <a:buNone/>
              <a:defRPr sz="1400"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60" name="Google Shape;60;p11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1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908092" y="1193800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ITLE_AND_VERTICAL_TEXT" showMasterSp="0" type="vertTitleAndTx">
  <p:cSld name="VERTICAL_TITLE_AND_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/>
          <p:nvPr/>
        </p:nvSpPr>
        <p:spPr>
          <a:xfrm>
            <a:off x="6598919" y="0"/>
            <a:ext cx="45721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8100" rotWithShape="0" dir="10800000" dist="10160">
              <a:srgbClr val="000000">
                <a:alpha val="60000"/>
              </a:srgbClr>
            </a:outerShdw>
          </a:effectLst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2"/>
          <p:cNvSpPr/>
          <p:nvPr/>
        </p:nvSpPr>
        <p:spPr>
          <a:xfrm>
            <a:off x="6647687" y="0"/>
            <a:ext cx="251460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 txBox="1"/>
          <p:nvPr>
            <p:ph type="title"/>
          </p:nvPr>
        </p:nvSpPr>
        <p:spPr>
          <a:xfrm rot="5400000">
            <a:off x="4808537" y="2247902"/>
            <a:ext cx="5851526" cy="1905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" type="body"/>
          </p:nvPr>
        </p:nvSpPr>
        <p:spPr>
          <a:xfrm rot="5400000">
            <a:off x="541337" y="220663"/>
            <a:ext cx="5851526" cy="60198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_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 rot="5400000">
            <a:off x="2259195" y="-26806"/>
            <a:ext cx="4625610" cy="8229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showMasterSp="0">
  <p:cSld name="TITLE 2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29" name="Google Shape;29;p5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8100" rotWithShape="0" dir="5400000" dist="10160">
              <a:srgbClr val="000000">
                <a:alpha val="60000"/>
              </a:srgbClr>
            </a:outerShdw>
          </a:effectLst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showMasterSp="0" type="secHead">
  <p:cSld name="SECTION_HEADER">
    <p:bg>
      <p:bgPr>
        <a:gradFill>
          <a:gsLst>
            <a:gs pos="0">
              <a:srgbClr val="BEC4D3"/>
            </a:gs>
            <a:gs pos="12000">
              <a:srgbClr val="BE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6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8100" rotWithShape="0" dir="5400000" dist="10160">
              <a:srgbClr val="000000">
                <a:alpha val="60000"/>
              </a:srgbClr>
            </a:outerShdw>
          </a:effectLst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700"/>
              <a:buFont typeface="Corbel"/>
              <a:buNone/>
              <a:defRPr sz="4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orbel"/>
              <a:buNone/>
              <a:defRPr sz="2000">
                <a:solidFill>
                  <a:srgbClr val="FFFFFF"/>
                </a:solidFill>
              </a:defRPr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_OBJECTS_WITH_TEXT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rbel"/>
              <a:buNone/>
              <a:defRPr sz="23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rbel"/>
              <a:buNone/>
              <a:defRPr sz="23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rbel"/>
              <a:buNone/>
              <a:defRPr sz="2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rbel"/>
              <a:buNone/>
              <a:defRPr sz="23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rbel"/>
              <a:buNone/>
              <a:defRPr sz="2300"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457200" y="2449511"/>
            <a:ext cx="4040188" cy="39512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3" type="body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4" type="body"/>
          </p:nvPr>
        </p:nvSpPr>
        <p:spPr>
          <a:xfrm>
            <a:off x="4645025" y="2449511"/>
            <a:ext cx="4041775" cy="39512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_WITH_CAPTION_TEXT" type="objTx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2000"/>
              <a:buFont typeface="Corbel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18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2" type="body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◼"/>
              <a:defRPr/>
            </a:lvl1pPr>
            <a:lvl2pPr indent="-4318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2pPr>
            <a:lvl3pPr indent="-4318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3pPr>
            <a:lvl4pPr indent="-4318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  <a:defRPr/>
            </a:lvl4pPr>
            <a:lvl5pPr indent="-4318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/>
            </a:lvl5pPr>
            <a:lvl6pPr indent="-4318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6pPr>
            <a:lvl7pPr indent="-4318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7pPr>
            <a:lvl8pPr indent="-431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8pPr>
            <a:lvl9pPr indent="-4318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⚫"/>
              <a:defRPr/>
            </a:lvl9pPr>
          </a:lstStyle>
          <a:p/>
        </p:txBody>
      </p:sp>
      <p:sp>
        <p:nvSpPr>
          <p:cNvPr id="53" name="Google Shape;53;p10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0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8100" rotWithShape="0" dir="5400000" dist="10160">
              <a:srgbClr val="000000">
                <a:alpha val="60000"/>
              </a:srgbClr>
            </a:outerShdw>
          </a:effectLst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rbe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ts val="4500"/>
              <a:buFont typeface="Corbel"/>
              <a:buNone/>
              <a:defRPr b="0" i="0" sz="4500" u="none" cap="none" strike="noStrike">
                <a:solidFill>
                  <a:srgbClr val="FFC7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◼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▪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•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Helvetica Neue"/>
              <a:buChar char="⚫"/>
              <a:defRPr b="0" i="0" sz="3200" u="none" cap="none" strike="noStrike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4141"/>
              </a:buClr>
              <a:buSzPts val="1200"/>
              <a:buFont typeface="Corbel"/>
              <a:buNone/>
              <a:defRPr b="0" i="0" sz="1200" u="none" cap="none" strike="noStrike">
                <a:solidFill>
                  <a:srgbClr val="41414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compass.state.pa.us" TargetMode="External"/><Relationship Id="rId4" Type="http://schemas.openxmlformats.org/officeDocument/2006/relationships/hyperlink" Target="https://www.upperadams.org/Page/3866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k.cless@upperadams.org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idx="4294967295" type="ctrTitle"/>
          </p:nvPr>
        </p:nvSpPr>
        <p:spPr>
          <a:xfrm>
            <a:off x="685800" y="675162"/>
            <a:ext cx="8077200" cy="2058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4200"/>
              <a:buFont typeface="Corbel"/>
              <a:buNone/>
            </a:pPr>
            <a:r>
              <a:rPr b="0" i="0" lang="en-US" sz="4200" u="none" cap="none" strike="noStrike">
                <a:solidFill>
                  <a:srgbClr val="C5B358"/>
                </a:solidFill>
                <a:latin typeface="Corbel"/>
                <a:ea typeface="Corbel"/>
                <a:cs typeface="Corbel"/>
                <a:sym typeface="Corbel"/>
              </a:rPr>
              <a:t>Upper Adams School District</a:t>
            </a:r>
            <a:br>
              <a:rPr b="0" i="0" lang="en-US" sz="4200" u="none" cap="none" strike="noStrike">
                <a:solidFill>
                  <a:srgbClr val="C5B358"/>
                </a:solidFill>
                <a:latin typeface="Corbel"/>
                <a:ea typeface="Corbel"/>
                <a:cs typeface="Corbel"/>
                <a:sym typeface="Corbel"/>
              </a:rPr>
            </a:br>
            <a:endParaRPr b="0" i="0" sz="4200" u="none" cap="none" strike="noStrike">
              <a:solidFill>
                <a:srgbClr val="C5B358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4200"/>
              <a:buFont typeface="Corbel"/>
              <a:buNone/>
            </a:pPr>
            <a:r>
              <a:t/>
            </a:r>
            <a:endParaRPr b="1" sz="4200">
              <a:solidFill>
                <a:srgbClr val="C5B358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4200"/>
              <a:buFont typeface="Corbel"/>
              <a:buNone/>
            </a:pPr>
            <a:r>
              <a:rPr b="1"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Free/Reduced Lunch Program</a:t>
            </a:r>
            <a:endParaRPr b="1"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4200"/>
              <a:buFont typeface="Corbel"/>
              <a:buNone/>
            </a:pPr>
            <a:r>
              <a:rPr b="1"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2022/2023</a:t>
            </a:r>
            <a:endParaRPr b="1"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4200"/>
              <a:buFont typeface="Corbel"/>
              <a:buNone/>
            </a:pPr>
            <a:r>
              <a:t/>
            </a:r>
            <a:endParaRPr b="1"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/>
          <p:nvPr>
            <p:ph idx="4294967295" type="subTitle"/>
          </p:nvPr>
        </p:nvSpPr>
        <p:spPr>
          <a:xfrm>
            <a:off x="-75125" y="2437025"/>
            <a:ext cx="9144000" cy="14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Helvetica Neue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	  </a:t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Helvetica Neue"/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38600" y="5262525"/>
            <a:ext cx="9144000" cy="15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76" name="Google Shape;7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03534" y="5088047"/>
            <a:ext cx="1841741" cy="1769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>
            <p:ph type="title"/>
          </p:nvPr>
        </p:nvSpPr>
        <p:spPr>
          <a:xfrm>
            <a:off x="130150" y="155450"/>
            <a:ext cx="8556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WHY….	 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0" y="1408250"/>
            <a:ext cx="8896200" cy="49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During the last school year, 2021-2022, the Federal Government had offered free meals to all students regardless of economic status. 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Congress</a:t>
            </a:r>
            <a:r>
              <a:rPr lang="en-US">
                <a:solidFill>
                  <a:schemeClr val="dk1"/>
                </a:solidFill>
              </a:rPr>
              <a:t> did not approve this waiver for 2022-2023.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As a result, families may qualify for free/reduced meals.  However, families </a:t>
            </a:r>
            <a:r>
              <a:rPr b="1" lang="en-US" u="sng">
                <a:solidFill>
                  <a:schemeClr val="dk1"/>
                </a:solidFill>
              </a:rPr>
              <a:t>must </a:t>
            </a:r>
            <a:r>
              <a:rPr lang="en-US">
                <a:solidFill>
                  <a:schemeClr val="dk1"/>
                </a:solidFill>
              </a:rPr>
              <a:t>complete the application for this determination.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>
            <a:off x="130150" y="155450"/>
            <a:ext cx="8556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Application Process</a:t>
            </a: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	 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5"/>
          <p:cNvSpPr txBox="1"/>
          <p:nvPr>
            <p:ph idx="1" type="body"/>
          </p:nvPr>
        </p:nvSpPr>
        <p:spPr>
          <a:xfrm>
            <a:off x="130150" y="1119900"/>
            <a:ext cx="9053400" cy="57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If a family is </a:t>
            </a:r>
            <a:r>
              <a:rPr lang="en-US">
                <a:solidFill>
                  <a:schemeClr val="dk1"/>
                </a:solidFill>
              </a:rPr>
              <a:t>receiving</a:t>
            </a:r>
            <a:r>
              <a:rPr lang="en-US">
                <a:solidFill>
                  <a:schemeClr val="dk1"/>
                </a:solidFill>
              </a:rPr>
              <a:t> Supplemental Nutrition Assistance Program (SNAP) or Temporary Assistance for Needy Families (TANF), you may automatically qualify for free meals.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Complete online at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www.compass.state.pa.us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Paper Applications are available tonight or online at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https://www.upperadams.org/Page/3866 </a:t>
            </a: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type="title"/>
          </p:nvPr>
        </p:nvSpPr>
        <p:spPr>
          <a:xfrm>
            <a:off x="130150" y="155450"/>
            <a:ext cx="8556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What happens next?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6"/>
          <p:cNvSpPr txBox="1"/>
          <p:nvPr>
            <p:ph idx="1" type="body"/>
          </p:nvPr>
        </p:nvSpPr>
        <p:spPr>
          <a:xfrm>
            <a:off x="0" y="1408250"/>
            <a:ext cx="8896200" cy="49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Letter will be sent regardless of determination (stating you </a:t>
            </a:r>
            <a:r>
              <a:rPr lang="en-US">
                <a:solidFill>
                  <a:schemeClr val="dk1"/>
                </a:solidFill>
              </a:rPr>
              <a:t>qualify</a:t>
            </a:r>
            <a:r>
              <a:rPr lang="en-US">
                <a:solidFill>
                  <a:schemeClr val="dk1"/>
                </a:solidFill>
              </a:rPr>
              <a:t> for free, reduced or not </a:t>
            </a:r>
            <a:r>
              <a:rPr lang="en-US">
                <a:solidFill>
                  <a:schemeClr val="dk1"/>
                </a:solidFill>
              </a:rPr>
              <a:t>eligible</a:t>
            </a:r>
            <a:r>
              <a:rPr lang="en-US">
                <a:solidFill>
                  <a:schemeClr val="dk1"/>
                </a:solidFill>
              </a:rPr>
              <a:t>). 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Effective date is the date the application was approved.  If application is not received until late, you may be responsible to pay full price and/or any </a:t>
            </a:r>
            <a:r>
              <a:rPr lang="en-US">
                <a:solidFill>
                  <a:schemeClr val="dk1"/>
                </a:solidFill>
              </a:rPr>
              <a:t>outstanding</a:t>
            </a:r>
            <a:r>
              <a:rPr lang="en-US">
                <a:solidFill>
                  <a:schemeClr val="dk1"/>
                </a:solidFill>
              </a:rPr>
              <a:t> debt.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130150" y="155450"/>
            <a:ext cx="85566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Are there any other benefits?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0" y="1408250"/>
            <a:ext cx="8896200" cy="49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9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If you qualify for free/reduced meals, the student may also qualify for: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508000" lvl="2" marL="149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lang="en-US">
                <a:solidFill>
                  <a:schemeClr val="dk1"/>
                </a:solidFill>
              </a:rPr>
              <a:t>Reduced fee for computer protection plan</a:t>
            </a:r>
            <a:endParaRPr>
              <a:solidFill>
                <a:schemeClr val="dk1"/>
              </a:solidFill>
            </a:endParaRPr>
          </a:p>
          <a:p>
            <a:pPr indent="0" lvl="0" marL="149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508000" lvl="2" marL="149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lang="en-US">
                <a:solidFill>
                  <a:schemeClr val="dk1"/>
                </a:solidFill>
              </a:rPr>
              <a:t>Reduced fee for students taking AP exams</a:t>
            </a:r>
            <a:endParaRPr>
              <a:solidFill>
                <a:schemeClr val="dk1"/>
              </a:solidFill>
            </a:endParaRPr>
          </a:p>
          <a:p>
            <a:pPr indent="0" lvl="0" marL="149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508000" lvl="2" marL="149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lang="en-US">
                <a:solidFill>
                  <a:schemeClr val="dk1"/>
                </a:solidFill>
              </a:rPr>
              <a:t>Reduced</a:t>
            </a:r>
            <a:r>
              <a:rPr lang="en-US">
                <a:solidFill>
                  <a:schemeClr val="dk1"/>
                </a:solidFill>
              </a:rPr>
              <a:t> fee for students taking PSAT’s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0" y="155450"/>
            <a:ext cx="86868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2022-2023 Meal Costs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0" y="1408250"/>
            <a:ext cx="9144000" cy="53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2" name="Google Shape;112;p18"/>
          <p:cNvGraphicFramePr/>
          <p:nvPr/>
        </p:nvGraphicFramePr>
        <p:xfrm>
          <a:off x="120900" y="1607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{35BB61AC-F877-4430-9F17-312AAEF58F7E}</a:tableStyleId>
              </a:tblPr>
              <a:tblGrid>
                <a:gridCol w="1793400"/>
                <a:gridCol w="1793400"/>
                <a:gridCol w="1793400"/>
                <a:gridCol w="1793400"/>
                <a:gridCol w="1793400"/>
              </a:tblGrid>
              <a:tr h="386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u="sng"/>
                        <a:t>LOCATION</a:t>
                      </a:r>
                      <a:endParaRPr b="1" u="sng"/>
                    </a:p>
                  </a:txBody>
                  <a:tcPr marT="91425" marB="91425" marR="91425" marL="91425" anchor="ctr">
                    <a:solidFill>
                      <a:srgbClr val="BEC4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/>
                    </a:p>
                  </a:txBody>
                  <a:tcPr marT="91425" marB="91425" marR="91425" marL="91425" anchor="ctr">
                    <a:solidFill>
                      <a:srgbClr val="BEC4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u="sng"/>
                        <a:t>FREE</a:t>
                      </a:r>
                      <a:endParaRPr b="1" u="sng"/>
                    </a:p>
                  </a:txBody>
                  <a:tcPr marT="91425" marB="91425" marR="91425" marL="91425" anchor="ctr">
                    <a:solidFill>
                      <a:srgbClr val="BEC4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u="sng"/>
                        <a:t>REDUCED</a:t>
                      </a:r>
                      <a:endParaRPr b="1" u="sng"/>
                    </a:p>
                  </a:txBody>
                  <a:tcPr marT="91425" marB="91425" marR="91425" marL="91425" anchor="ctr">
                    <a:solidFill>
                      <a:srgbClr val="BEC4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u="sng"/>
                        <a:t>FULL PAID</a:t>
                      </a:r>
                      <a:endParaRPr b="1" u="sng"/>
                    </a:p>
                  </a:txBody>
                  <a:tcPr marT="91425" marB="91425" marR="91425" marL="91425" anchor="ctr">
                    <a:solidFill>
                      <a:srgbClr val="BEC4D3"/>
                    </a:solidFill>
                  </a:tcPr>
                </a:tc>
              </a:tr>
              <a:tr h="9984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ELEMENTARY K-6 GRADES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BREAKFAST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$0.00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$.30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$1.50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984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LUNCH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$0.00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$.40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$2.85</a:t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845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SECONDARY 7-12 GRADES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BREAKFAST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$0.00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$.30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$1.75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845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LUNCH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$0.00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$.40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$3.10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3" name="Google Shape;113;p18"/>
          <p:cNvSpPr txBox="1"/>
          <p:nvPr/>
        </p:nvSpPr>
        <p:spPr>
          <a:xfrm>
            <a:off x="182625" y="6181650"/>
            <a:ext cx="8307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orbel"/>
                <a:ea typeface="Corbel"/>
                <a:cs typeface="Corbel"/>
                <a:sym typeface="Corbel"/>
              </a:rPr>
              <a:t>NOTE: any additional items or ala carte items, students </a:t>
            </a:r>
            <a:r>
              <a:rPr b="1" lang="en-US" u="sng">
                <a:latin typeface="Corbel"/>
                <a:ea typeface="Corbel"/>
                <a:cs typeface="Corbel"/>
                <a:sym typeface="Corbel"/>
              </a:rPr>
              <a:t>must</a:t>
            </a:r>
            <a:r>
              <a:rPr b="1" lang="en-US">
                <a:latin typeface="Corbel"/>
                <a:ea typeface="Corbel"/>
                <a:cs typeface="Corbel"/>
                <a:sym typeface="Corbel"/>
              </a:rPr>
              <a:t> have funds available to purchase</a:t>
            </a:r>
            <a:endParaRPr b="1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0" y="155450"/>
            <a:ext cx="86868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2022-2023 Reminders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0" y="1408250"/>
            <a:ext cx="8896200" cy="49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-431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Supply chains are still impacting our grocery stores and our </a:t>
            </a:r>
            <a:r>
              <a:rPr lang="en-US">
                <a:solidFill>
                  <a:schemeClr val="dk1"/>
                </a:solidFill>
              </a:rPr>
              <a:t>restaurants</a:t>
            </a:r>
            <a:r>
              <a:rPr lang="en-US">
                <a:solidFill>
                  <a:schemeClr val="dk1"/>
                </a:solidFill>
              </a:rPr>
              <a:t> through this pandemic. 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These challenges still impact our schools.  Our </a:t>
            </a:r>
            <a:r>
              <a:rPr lang="en-US">
                <a:solidFill>
                  <a:schemeClr val="dk1"/>
                </a:solidFill>
              </a:rPr>
              <a:t>commitment</a:t>
            </a:r>
            <a:r>
              <a:rPr lang="en-US">
                <a:solidFill>
                  <a:schemeClr val="dk1"/>
                </a:solidFill>
              </a:rPr>
              <a:t> is to provide healthy meals each day, but may require last minute changes due to supply shortages or delivery delays.  Thank you for your understanding. 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0" y="155450"/>
            <a:ext cx="8686800" cy="125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75" lIns="45675" spcFirstLastPara="1" rIns="45675" wrap="square" tIns="456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B358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C5B358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 sz="3600">
              <a:solidFill>
                <a:srgbClr val="C5B3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171725" y="2088675"/>
            <a:ext cx="8896200" cy="28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Autofit/>
          </a:bodyPr>
          <a:lstStyle/>
          <a:p>
            <a:pPr indent="-431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Building Principal or Assistant Principal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❖"/>
            </a:pPr>
            <a:r>
              <a:rPr lang="en-US">
                <a:solidFill>
                  <a:schemeClr val="dk1"/>
                </a:solidFill>
              </a:rPr>
              <a:t>Ms. Kim Cless at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k.cless@upperadams.org</a:t>
            </a:r>
            <a:r>
              <a:rPr lang="en-US">
                <a:solidFill>
                  <a:schemeClr val="dk1"/>
                </a:solidFill>
              </a:rPr>
              <a:t> or 717-677-7191 ext 2740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620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  <a:p>
            <a:pPr indent="-253999" lvl="0" marL="61925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69377" y="-55234"/>
            <a:ext cx="1459711" cy="1402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ule">
  <a:themeElements>
    <a:clrScheme name="Modu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ule">
  <a:themeElements>
    <a:clrScheme name="Modul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