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Fredoka One"/>
      <p:regular r:id="rId33"/>
    </p:embeddedFon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44">
          <p15:clr>
            <a:srgbClr val="A4A3A4"/>
          </p15:clr>
        </p15:guide>
        <p15:guide id="2" pos="576">
          <p15:clr>
            <a:srgbClr val="A4A3A4"/>
          </p15:clr>
        </p15:guide>
        <p15:guide id="3" orient="horz" pos="3744">
          <p15:clr>
            <a:srgbClr val="A4A3A4"/>
          </p15:clr>
        </p15:guide>
        <p15:guide id="4" pos="3840">
          <p15:clr>
            <a:srgbClr val="A4A3A4"/>
          </p15:clr>
        </p15:guide>
        <p15:guide id="5" orient="horz" pos="360">
          <p15:clr>
            <a:srgbClr val="9AA0A6"/>
          </p15:clr>
        </p15:guide>
      </p15:sldGuideLst>
    </p:ext>
    <p:ext uri="http://customooxmlschemas.google.com/">
      <go:slidesCustomData xmlns:go="http://customooxmlschemas.google.com/" r:id="rId38" roundtripDataSignature="AMtx7miiBAh/KMLbv4EE5EEIn7/x/XH/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44" orient="horz"/>
        <p:guide pos="576"/>
        <p:guide pos="3744" orient="horz"/>
        <p:guide pos="3840"/>
        <p:guide pos="3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FredokaOne-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CenturyGothic-bold.fntdata"/><Relationship Id="rId12" Type="http://schemas.openxmlformats.org/officeDocument/2006/relationships/slide" Target="slides/slide6.xml"/><Relationship Id="rId34" Type="http://schemas.openxmlformats.org/officeDocument/2006/relationships/font" Target="fonts/CenturyGothic-regular.fntdata"/><Relationship Id="rId15" Type="http://schemas.openxmlformats.org/officeDocument/2006/relationships/slide" Target="slides/slide9.xml"/><Relationship Id="rId37" Type="http://schemas.openxmlformats.org/officeDocument/2006/relationships/font" Target="fonts/CenturyGothic-boldItalic.fntdata"/><Relationship Id="rId14" Type="http://schemas.openxmlformats.org/officeDocument/2006/relationships/slide" Target="slides/slide8.xml"/><Relationship Id="rId36" Type="http://schemas.openxmlformats.org/officeDocument/2006/relationships/font" Target="fonts/CenturyGothic-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fcfed9c27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1fcfed9c278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d756e5ff1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d756e5ff1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e79986e32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e79986e3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e652d7dab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e652d7da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C3-HD-BTM.png" id="13" name="Google Shape;13;p2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4" name="Google Shape;14;p24"/>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4"/>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4"/>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4"/>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4"/>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5" name="Shape 55"/>
        <p:cNvGrpSpPr/>
        <p:nvPr/>
      </p:nvGrpSpPr>
      <p:grpSpPr>
        <a:xfrm>
          <a:off x="0" y="0"/>
          <a:ext cx="0" cy="0"/>
          <a:chOff x="0" y="0"/>
          <a:chExt cx="0" cy="0"/>
        </a:xfrm>
      </p:grpSpPr>
      <p:pic>
        <p:nvPicPr>
          <p:cNvPr descr="C3-HD-BTM.png" id="56" name="Google Shape;56;p36"/>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57" name="Google Shape;57;p36"/>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6"/>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888888"/>
              </a:buClr>
              <a:buSzPts val="2200"/>
              <a:buNone/>
              <a:defRPr sz="22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9" name="Google Shape;59;p36"/>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6"/>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6"/>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37"/>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7"/>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37"/>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7"/>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37"/>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38"/>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3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40"/>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0"/>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0"/>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4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7" name="Shape 87"/>
        <p:cNvGrpSpPr/>
        <p:nvPr/>
      </p:nvGrpSpPr>
      <p:grpSpPr>
        <a:xfrm>
          <a:off x="0" y="0"/>
          <a:ext cx="0" cy="0"/>
          <a:chOff x="0" y="0"/>
          <a:chExt cx="0" cy="0"/>
        </a:xfrm>
      </p:grpSpPr>
      <p:sp>
        <p:nvSpPr>
          <p:cNvPr id="88" name="Google Shape;88;p41"/>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1"/>
          <p:cNvSpPr/>
          <p:nvPr>
            <p:ph idx="2" type="pic"/>
          </p:nvPr>
        </p:nvSpPr>
        <p:spPr>
          <a:xfrm>
            <a:off x="681727" y="941439"/>
            <a:ext cx="10821840" cy="3478161"/>
          </a:xfrm>
          <a:prstGeom prst="rect">
            <a:avLst/>
          </a:prstGeom>
          <a:noFill/>
          <a:ln>
            <a:noFill/>
          </a:ln>
        </p:spPr>
      </p:sp>
      <p:sp>
        <p:nvSpPr>
          <p:cNvPr id="90" name="Google Shape;90;p41"/>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4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94" name="Shape 94"/>
        <p:cNvGrpSpPr/>
        <p:nvPr/>
      </p:nvGrpSpPr>
      <p:grpSpPr>
        <a:xfrm>
          <a:off x="0" y="0"/>
          <a:ext cx="0" cy="0"/>
          <a:chOff x="0" y="0"/>
          <a:chExt cx="0" cy="0"/>
        </a:xfrm>
      </p:grpSpPr>
      <p:pic>
        <p:nvPicPr>
          <p:cNvPr descr="C3-HD-BTM.png" id="95" name="Google Shape;95;p4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6" name="Google Shape;96;p42"/>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2"/>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8" name="Google Shape;98;p42"/>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2"/>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2"/>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01" name="Shape 101"/>
        <p:cNvGrpSpPr/>
        <p:nvPr/>
      </p:nvGrpSpPr>
      <p:grpSpPr>
        <a:xfrm>
          <a:off x="0" y="0"/>
          <a:ext cx="0" cy="0"/>
          <a:chOff x="0" y="0"/>
          <a:chExt cx="0" cy="0"/>
        </a:xfrm>
      </p:grpSpPr>
      <p:pic>
        <p:nvPicPr>
          <p:cNvPr descr="C3-HD-BTM.png" id="102" name="Google Shape;102;p43"/>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03" name="Google Shape;103;p43"/>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3"/>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5" name="Google Shape;105;p43"/>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6" name="Google Shape;106;p43"/>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3"/>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3"/>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p43"/>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entury Gothic"/>
              <a:buNone/>
            </a:pPr>
            <a:r>
              <a:rPr b="0" lang="en-US" sz="8000" cap="none">
                <a:solidFill>
                  <a:schemeClr val="dk1"/>
                </a:solidFill>
                <a:latin typeface="Century Gothic"/>
                <a:ea typeface="Century Gothic"/>
                <a:cs typeface="Century Gothic"/>
                <a:sym typeface="Century Gothic"/>
              </a:rPr>
              <a:t>“</a:t>
            </a:r>
            <a:endParaRPr/>
          </a:p>
        </p:txBody>
      </p:sp>
      <p:sp>
        <p:nvSpPr>
          <p:cNvPr id="110" name="Google Shape;110;p43"/>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entury Gothic"/>
              <a:buNone/>
            </a:pPr>
            <a:r>
              <a:rPr b="0" lang="en-US" sz="8000" cap="non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11" name="Shape 111"/>
        <p:cNvGrpSpPr/>
        <p:nvPr/>
      </p:nvGrpSpPr>
      <p:grpSpPr>
        <a:xfrm>
          <a:off x="0" y="0"/>
          <a:ext cx="0" cy="0"/>
          <a:chOff x="0" y="0"/>
          <a:chExt cx="0" cy="0"/>
        </a:xfrm>
      </p:grpSpPr>
      <p:pic>
        <p:nvPicPr>
          <p:cNvPr descr="C3-HD-BTM.png" id="112" name="Google Shape;112;p4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13" name="Google Shape;113;p44"/>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44"/>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44"/>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4"/>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8" name="Shape 118"/>
        <p:cNvGrpSpPr/>
        <p:nvPr/>
      </p:nvGrpSpPr>
      <p:grpSpPr>
        <a:xfrm>
          <a:off x="0" y="0"/>
          <a:ext cx="0" cy="0"/>
          <a:chOff x="0" y="0"/>
          <a:chExt cx="0" cy="0"/>
        </a:xfrm>
      </p:grpSpPr>
      <p:sp>
        <p:nvSpPr>
          <p:cNvPr id="119" name="Google Shape;119;p45"/>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45"/>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1" name="Google Shape;121;p45"/>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2" name="Google Shape;122;p45"/>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45"/>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4" name="Google Shape;124;p45"/>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45"/>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6" name="Google Shape;126;p4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9" name="Shape 19"/>
        <p:cNvGrpSpPr/>
        <p:nvPr/>
      </p:nvGrpSpPr>
      <p:grpSpPr>
        <a:xfrm>
          <a:off x="0" y="0"/>
          <a:ext cx="0" cy="0"/>
          <a:chOff x="0" y="0"/>
          <a:chExt cx="0" cy="0"/>
        </a:xfrm>
      </p:grpSpPr>
      <p:sp>
        <p:nvSpPr>
          <p:cNvPr id="20" name="Google Shape;20;p28"/>
          <p:cNvSpPr txBox="1"/>
          <p:nvPr>
            <p:ph type="title"/>
          </p:nvPr>
        </p:nvSpPr>
        <p:spPr>
          <a:xfrm>
            <a:off x="4389119" y="946653"/>
            <a:ext cx="6857999" cy="65354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4000"/>
              <a:buFont typeface="Century Gothic"/>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8"/>
          <p:cNvSpPr txBox="1"/>
          <p:nvPr>
            <p:ph idx="1" type="body"/>
          </p:nvPr>
        </p:nvSpPr>
        <p:spPr>
          <a:xfrm>
            <a:off x="4389120" y="2062956"/>
            <a:ext cx="6858000" cy="423367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29" name="Shape 129"/>
        <p:cNvGrpSpPr/>
        <p:nvPr/>
      </p:nvGrpSpPr>
      <p:grpSpPr>
        <a:xfrm>
          <a:off x="0" y="0"/>
          <a:ext cx="0" cy="0"/>
          <a:chOff x="0" y="0"/>
          <a:chExt cx="0" cy="0"/>
        </a:xfrm>
      </p:grpSpPr>
      <p:sp>
        <p:nvSpPr>
          <p:cNvPr id="130" name="Google Shape;130;p46"/>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46"/>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2" name="Google Shape;132;p46"/>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33" name="Google Shape;133;p46"/>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34" name="Google Shape;134;p46"/>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5" name="Google Shape;135;p46"/>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36" name="Google Shape;136;p46"/>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37" name="Google Shape;137;p46"/>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8" name="Google Shape;138;p46"/>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39" name="Google Shape;139;p46"/>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40" name="Google Shape;140;p4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4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47"/>
          <p:cNvSpPr txBox="1"/>
          <p:nvPr>
            <p:ph idx="1" type="body"/>
          </p:nvPr>
        </p:nvSpPr>
        <p:spPr>
          <a:xfrm rot="5400000">
            <a:off x="4083938" y="-1203579"/>
            <a:ext cx="4024125" cy="10820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49" name="Shape 149"/>
        <p:cNvGrpSpPr/>
        <p:nvPr/>
      </p:nvGrpSpPr>
      <p:grpSpPr>
        <a:xfrm>
          <a:off x="0" y="0"/>
          <a:ext cx="0" cy="0"/>
          <a:chOff x="0" y="0"/>
          <a:chExt cx="0" cy="0"/>
        </a:xfrm>
      </p:grpSpPr>
      <p:pic>
        <p:nvPicPr>
          <p:cNvPr descr="C3-HD-BTM.png" id="150" name="Google Shape;150;p48"/>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51" name="Google Shape;151;p48"/>
          <p:cNvSpPr txBox="1"/>
          <p:nvPr>
            <p:ph type="title"/>
          </p:nvPr>
        </p:nvSpPr>
        <p:spPr>
          <a:xfrm rot="5400000">
            <a:off x="8525934" y="1667933"/>
            <a:ext cx="3903133" cy="2057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48"/>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48"/>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8"/>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8"/>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6" name="Shape 156"/>
        <p:cNvGrpSpPr/>
        <p:nvPr/>
      </p:nvGrpSpPr>
      <p:grpSpPr>
        <a:xfrm>
          <a:off x="0" y="0"/>
          <a:ext cx="0" cy="0"/>
          <a:chOff x="0" y="0"/>
          <a:chExt cx="0" cy="0"/>
        </a:xfrm>
      </p:grpSpPr>
      <p:pic>
        <p:nvPicPr>
          <p:cNvPr id="157" name="Google Shape;157;p49"/>
          <p:cNvPicPr preferRelativeResize="0"/>
          <p:nvPr/>
        </p:nvPicPr>
        <p:blipFill rotWithShape="1">
          <a:blip r:embed="rId2">
            <a:alphaModFix/>
          </a:blip>
          <a:srcRect b="13643" l="0" r="0" t="0"/>
          <a:stretch/>
        </p:blipFill>
        <p:spPr>
          <a:xfrm>
            <a:off x="914400" y="466647"/>
            <a:ext cx="10563726" cy="6391353"/>
          </a:xfrm>
          <a:custGeom>
            <a:rect b="b" l="l" r="r" t="t"/>
            <a:pathLst>
              <a:path extrusionOk="0" h="6391353" w="10563726">
                <a:moveTo>
                  <a:pt x="0" y="0"/>
                </a:moveTo>
                <a:lnTo>
                  <a:pt x="10563726" y="0"/>
                </a:lnTo>
                <a:lnTo>
                  <a:pt x="10563726" y="6391353"/>
                </a:lnTo>
                <a:lnTo>
                  <a:pt x="0" y="6391353"/>
                </a:lnTo>
                <a:close/>
              </a:path>
            </a:pathLst>
          </a:custGeom>
          <a:noFill/>
          <a:ln>
            <a:noFill/>
          </a:ln>
        </p:spPr>
      </p:pic>
      <p:sp>
        <p:nvSpPr>
          <p:cNvPr id="158" name="Google Shape;158;p49"/>
          <p:cNvSpPr txBox="1"/>
          <p:nvPr>
            <p:ph type="title"/>
          </p:nvPr>
        </p:nvSpPr>
        <p:spPr>
          <a:xfrm>
            <a:off x="2331718" y="1460692"/>
            <a:ext cx="7772402" cy="6858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3F3F3F"/>
              </a:buClr>
              <a:buSzPts val="4000"/>
              <a:buFont typeface="Century Gothic"/>
              <a:buNone/>
              <a:defRPr sz="40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49"/>
          <p:cNvSpPr txBox="1"/>
          <p:nvPr>
            <p:ph idx="1" type="body"/>
          </p:nvPr>
        </p:nvSpPr>
        <p:spPr>
          <a:xfrm>
            <a:off x="2331720" y="2724912"/>
            <a:ext cx="7772401" cy="3657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sz="1800">
                <a:solidFill>
                  <a:srgbClr val="3F3F3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0" name="Google Shape;160;p49"/>
          <p:cNvPicPr preferRelativeResize="0"/>
          <p:nvPr/>
        </p:nvPicPr>
        <p:blipFill rotWithShape="1">
          <a:blip r:embed="rId3">
            <a:alphaModFix/>
          </a:blip>
          <a:srcRect b="0" l="0" r="0" t="0"/>
          <a:stretch/>
        </p:blipFill>
        <p:spPr>
          <a:xfrm flipH="1">
            <a:off x="3021930" y="2240374"/>
            <a:ext cx="6148139" cy="19532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61" name="Shape 161"/>
        <p:cNvGrpSpPr/>
        <p:nvPr/>
      </p:nvGrpSpPr>
      <p:grpSpPr>
        <a:xfrm>
          <a:off x="0" y="0"/>
          <a:ext cx="0" cy="0"/>
          <a:chOff x="0" y="0"/>
          <a:chExt cx="0" cy="0"/>
        </a:xfrm>
      </p:grpSpPr>
      <p:pic>
        <p:nvPicPr>
          <p:cNvPr id="162" name="Google Shape;162;p50"/>
          <p:cNvPicPr preferRelativeResize="0"/>
          <p:nvPr/>
        </p:nvPicPr>
        <p:blipFill rotWithShape="1">
          <a:blip r:embed="rId2">
            <a:alphaModFix/>
          </a:blip>
          <a:srcRect b="15601" l="0" r="0" t="0"/>
          <a:stretch/>
        </p:blipFill>
        <p:spPr>
          <a:xfrm>
            <a:off x="1066800" y="523183"/>
            <a:ext cx="10058400" cy="6334817"/>
          </a:xfrm>
          <a:custGeom>
            <a:rect b="b" l="l" r="r" t="t"/>
            <a:pathLst>
              <a:path extrusionOk="0" h="6334817" w="10058400">
                <a:moveTo>
                  <a:pt x="0" y="0"/>
                </a:moveTo>
                <a:lnTo>
                  <a:pt x="10058400" y="0"/>
                </a:lnTo>
                <a:lnTo>
                  <a:pt x="10058400" y="6334817"/>
                </a:lnTo>
                <a:lnTo>
                  <a:pt x="0" y="6334817"/>
                </a:lnTo>
                <a:close/>
              </a:path>
            </a:pathLst>
          </a:custGeom>
          <a:noFill/>
          <a:ln>
            <a:noFill/>
          </a:ln>
        </p:spPr>
      </p:pic>
      <p:sp>
        <p:nvSpPr>
          <p:cNvPr id="163" name="Google Shape;163;p50"/>
          <p:cNvSpPr txBox="1"/>
          <p:nvPr>
            <p:ph type="title"/>
          </p:nvPr>
        </p:nvSpPr>
        <p:spPr>
          <a:xfrm>
            <a:off x="2331718" y="1460692"/>
            <a:ext cx="7772402" cy="6858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4000"/>
              <a:buFont typeface="Arial"/>
              <a:buNone/>
              <a:defRPr sz="40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0"/>
          <p:cNvSpPr txBox="1"/>
          <p:nvPr>
            <p:ph idx="1" type="body"/>
          </p:nvPr>
        </p:nvSpPr>
        <p:spPr>
          <a:xfrm>
            <a:off x="2331720" y="2951305"/>
            <a:ext cx="7772400" cy="345643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sz="1800">
                <a:solidFill>
                  <a:srgbClr val="3F3F3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5" name="Google Shape;165;p50"/>
          <p:cNvPicPr preferRelativeResize="0"/>
          <p:nvPr/>
        </p:nvPicPr>
        <p:blipFill rotWithShape="1">
          <a:blip r:embed="rId3">
            <a:alphaModFix/>
          </a:blip>
          <a:srcRect b="0" l="0" r="0" t="0"/>
          <a:stretch/>
        </p:blipFill>
        <p:spPr>
          <a:xfrm flipH="1">
            <a:off x="3021930" y="2240374"/>
            <a:ext cx="6148139" cy="195327"/>
          </a:xfrm>
          <a:prstGeom prst="rect">
            <a:avLst/>
          </a:prstGeom>
          <a:noFill/>
          <a:ln>
            <a:noFill/>
          </a:ln>
        </p:spPr>
      </p:pic>
    </p:spTree>
  </p:cSld>
  <p:clrMapOvr>
    <a:masterClrMapping/>
  </p:clrMapOvr>
  <p:extLst>
    <p:ext uri="{DCECCB84-F9BA-43D5-87BE-67443E8EF086}">
      <p15:sldGuideLst>
        <p15:guide id="1" orient="horz" pos="172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66" name="Shape 166"/>
        <p:cNvGrpSpPr/>
        <p:nvPr/>
      </p:nvGrpSpPr>
      <p:grpSpPr>
        <a:xfrm>
          <a:off x="0" y="0"/>
          <a:ext cx="0" cy="0"/>
          <a:chOff x="0" y="0"/>
          <a:chExt cx="0" cy="0"/>
        </a:xfrm>
      </p:grpSpPr>
      <p:pic>
        <p:nvPicPr>
          <p:cNvPr id="167" name="Google Shape;167;p51"/>
          <p:cNvPicPr preferRelativeResize="0"/>
          <p:nvPr/>
        </p:nvPicPr>
        <p:blipFill rotWithShape="1">
          <a:blip r:embed="rId2">
            <a:alphaModFix/>
          </a:blip>
          <a:srcRect b="44879" l="0" r="0" t="0"/>
          <a:stretch/>
        </p:blipFill>
        <p:spPr>
          <a:xfrm>
            <a:off x="878302" y="469222"/>
            <a:ext cx="10424160" cy="6388778"/>
          </a:xfrm>
          <a:custGeom>
            <a:rect b="b" l="l" r="r" t="t"/>
            <a:pathLst>
              <a:path extrusionOk="0" h="6388778" w="10424160">
                <a:moveTo>
                  <a:pt x="0" y="0"/>
                </a:moveTo>
                <a:lnTo>
                  <a:pt x="10424160" y="0"/>
                </a:lnTo>
                <a:lnTo>
                  <a:pt x="10424160" y="6388778"/>
                </a:lnTo>
                <a:lnTo>
                  <a:pt x="0" y="6388778"/>
                </a:lnTo>
                <a:close/>
              </a:path>
            </a:pathLst>
          </a:custGeom>
          <a:noFill/>
          <a:ln>
            <a:noFill/>
          </a:ln>
        </p:spPr>
      </p:pic>
      <p:sp>
        <p:nvSpPr>
          <p:cNvPr id="168" name="Google Shape;168;p51"/>
          <p:cNvSpPr txBox="1"/>
          <p:nvPr>
            <p:ph type="title"/>
          </p:nvPr>
        </p:nvSpPr>
        <p:spPr>
          <a:xfrm>
            <a:off x="3657599" y="1460692"/>
            <a:ext cx="6857999" cy="6858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3F3F3F"/>
              </a:buClr>
              <a:buSzPts val="4000"/>
              <a:buFont typeface="Century Gothic"/>
              <a:buNone/>
              <a:defRPr sz="40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51"/>
          <p:cNvSpPr txBox="1"/>
          <p:nvPr>
            <p:ph idx="1" type="body"/>
          </p:nvPr>
        </p:nvSpPr>
        <p:spPr>
          <a:xfrm>
            <a:off x="3657600" y="2438570"/>
            <a:ext cx="6858000" cy="39502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sz="1800">
                <a:solidFill>
                  <a:srgbClr val="3F3F3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2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7" name="Shape 177"/>
        <p:cNvGrpSpPr/>
        <p:nvPr/>
      </p:nvGrpSpPr>
      <p:grpSpPr>
        <a:xfrm>
          <a:off x="0" y="0"/>
          <a:ext cx="0" cy="0"/>
          <a:chOff x="0" y="0"/>
          <a:chExt cx="0" cy="0"/>
        </a:xfrm>
      </p:grpSpPr>
      <p:sp>
        <p:nvSpPr>
          <p:cNvPr id="178" name="Google Shape;178;p2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7"/>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80" name="Google Shape;180;p2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3" name="Shape 183"/>
        <p:cNvGrpSpPr/>
        <p:nvPr/>
      </p:nvGrpSpPr>
      <p:grpSpPr>
        <a:xfrm>
          <a:off x="0" y="0"/>
          <a:ext cx="0" cy="0"/>
          <a:chOff x="0" y="0"/>
          <a:chExt cx="0" cy="0"/>
        </a:xfrm>
      </p:grpSpPr>
      <p:sp>
        <p:nvSpPr>
          <p:cNvPr id="184" name="Google Shape;184;p33"/>
          <p:cNvSpPr txBox="1"/>
          <p:nvPr>
            <p:ph type="title"/>
          </p:nvPr>
        </p:nvSpPr>
        <p:spPr>
          <a:xfrm>
            <a:off x="4389119" y="946653"/>
            <a:ext cx="6857999" cy="65354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4000"/>
              <a:buFont typeface="Century Gothic"/>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33"/>
          <p:cNvSpPr txBox="1"/>
          <p:nvPr>
            <p:ph idx="1" type="body"/>
          </p:nvPr>
        </p:nvSpPr>
        <p:spPr>
          <a:xfrm>
            <a:off x="4389120" y="2062956"/>
            <a:ext cx="6858000" cy="423367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 name="Shape 22"/>
        <p:cNvGrpSpPr/>
        <p:nvPr/>
      </p:nvGrpSpPr>
      <p:grpSpPr>
        <a:xfrm>
          <a:off x="0" y="0"/>
          <a:ext cx="0" cy="0"/>
          <a:chOff x="0" y="0"/>
          <a:chExt cx="0" cy="0"/>
        </a:xfrm>
      </p:grpSpPr>
      <p:sp>
        <p:nvSpPr>
          <p:cNvPr id="23" name="Google Shape;23;p29"/>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9"/>
          <p:cNvSpPr/>
          <p:nvPr>
            <p:ph idx="2" type="pic"/>
          </p:nvPr>
        </p:nvSpPr>
        <p:spPr>
          <a:xfrm>
            <a:off x="7861238" y="751241"/>
            <a:ext cx="3644962" cy="5467443"/>
          </a:xfrm>
          <a:prstGeom prst="rect">
            <a:avLst/>
          </a:prstGeom>
          <a:noFill/>
          <a:ln>
            <a:noFill/>
          </a:ln>
        </p:spPr>
      </p:sp>
      <p:sp>
        <p:nvSpPr>
          <p:cNvPr id="25" name="Google Shape;25;p29"/>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 name="Google Shape;26;p2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2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6"/>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3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0"/>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0"/>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 name="Shape 42"/>
        <p:cNvGrpSpPr/>
        <p:nvPr/>
      </p:nvGrpSpPr>
      <p:grpSpPr>
        <a:xfrm>
          <a:off x="0" y="0"/>
          <a:ext cx="0" cy="0"/>
          <a:chOff x="0" y="0"/>
          <a:chExt cx="0" cy="0"/>
        </a:xfrm>
      </p:grpSpPr>
      <p:sp>
        <p:nvSpPr>
          <p:cNvPr id="43" name="Google Shape;43;p31"/>
          <p:cNvSpPr txBox="1"/>
          <p:nvPr>
            <p:ph type="title"/>
          </p:nvPr>
        </p:nvSpPr>
        <p:spPr>
          <a:xfrm>
            <a:off x="2898648" y="813816"/>
            <a:ext cx="6400800" cy="640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2400"/>
              <a:buFont typeface="Century Gothic"/>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1"/>
          <p:cNvSpPr txBox="1"/>
          <p:nvPr>
            <p:ph idx="1" type="body"/>
          </p:nvPr>
        </p:nvSpPr>
        <p:spPr>
          <a:xfrm>
            <a:off x="2441448" y="1655064"/>
            <a:ext cx="7315200" cy="1143000"/>
          </a:xfrm>
          <a:prstGeom prst="rect">
            <a:avLst/>
          </a:prstGeom>
          <a:noFill/>
          <a:ln>
            <a:noFill/>
          </a:ln>
        </p:spPr>
        <p:txBody>
          <a:bodyPr anchorCtr="0" anchor="t" bIns="45700" lIns="91425" spcFirstLastPara="1" rIns="91425" wrap="square" tIns="45700">
            <a:normAutofit/>
          </a:bodyPr>
          <a:lstStyle>
            <a:lvl1pPr indent="-736600" lvl="0" marL="457200" algn="ctr">
              <a:lnSpc>
                <a:spcPct val="90000"/>
              </a:lnSpc>
              <a:spcBef>
                <a:spcPts val="1000"/>
              </a:spcBef>
              <a:spcAft>
                <a:spcPts val="0"/>
              </a:spcAft>
              <a:buClr>
                <a:schemeClr val="lt1"/>
              </a:buClr>
              <a:buSzPts val="8000"/>
              <a:buChar char="•"/>
              <a:defRPr sz="8000">
                <a:solidFill>
                  <a:schemeClr val="lt1"/>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1"/>
          <p:cNvSpPr txBox="1"/>
          <p:nvPr>
            <p:ph idx="2" type="body"/>
          </p:nvPr>
        </p:nvSpPr>
        <p:spPr>
          <a:xfrm>
            <a:off x="2898648" y="3027707"/>
            <a:ext cx="6858000" cy="640080"/>
          </a:xfrm>
          <a:prstGeom prst="rect">
            <a:avLst/>
          </a:prstGeom>
          <a:noFill/>
          <a:ln>
            <a:noFill/>
          </a:ln>
        </p:spPr>
        <p:txBody>
          <a:bodyPr anchorCtr="0" anchor="t" bIns="45700" lIns="91425" spcFirstLastPara="1" rIns="91425" wrap="square" tIns="45700">
            <a:normAutofit/>
          </a:bodyPr>
          <a:lstStyle>
            <a:lvl1pPr indent="-381000" lvl="0" marL="457200" algn="ctr">
              <a:lnSpc>
                <a:spcPct val="90000"/>
              </a:lnSpc>
              <a:spcBef>
                <a:spcPts val="1000"/>
              </a:spcBef>
              <a:spcAft>
                <a:spcPts val="0"/>
              </a:spcAft>
              <a:buClr>
                <a:schemeClr val="lt1"/>
              </a:buClr>
              <a:buSzPts val="2400"/>
              <a:buChar char="•"/>
              <a:defRPr sz="2400">
                <a:solidFill>
                  <a:schemeClr val="lt1"/>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6" name="Shape 46"/>
        <p:cNvGrpSpPr/>
        <p:nvPr/>
      </p:nvGrpSpPr>
      <p:grpSpPr>
        <a:xfrm>
          <a:off x="0" y="0"/>
          <a:ext cx="0" cy="0"/>
          <a:chOff x="0" y="0"/>
          <a:chExt cx="0" cy="0"/>
        </a:xfrm>
      </p:grpSpPr>
      <p:sp>
        <p:nvSpPr>
          <p:cNvPr id="47" name="Google Shape;47;p32"/>
          <p:cNvSpPr txBox="1"/>
          <p:nvPr>
            <p:ph type="title"/>
          </p:nvPr>
        </p:nvSpPr>
        <p:spPr>
          <a:xfrm>
            <a:off x="914400" y="914401"/>
            <a:ext cx="6400800" cy="6858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rgbClr val="3F3F3F"/>
              </a:buClr>
              <a:buSzPts val="4000"/>
              <a:buFont typeface="Century Gothic"/>
              <a:buNone/>
              <a:defRPr sz="40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2"/>
          <p:cNvSpPr txBox="1"/>
          <p:nvPr>
            <p:ph idx="1" type="body"/>
          </p:nvPr>
        </p:nvSpPr>
        <p:spPr>
          <a:xfrm>
            <a:off x="914400" y="2203704"/>
            <a:ext cx="6400800" cy="42062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sz="1800">
                <a:solidFill>
                  <a:srgbClr val="3F3F3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9" name="Shape 49"/>
        <p:cNvGrpSpPr/>
        <p:nvPr/>
      </p:nvGrpSpPr>
      <p:grpSpPr>
        <a:xfrm>
          <a:off x="0" y="0"/>
          <a:ext cx="0" cy="0"/>
          <a:chOff x="0" y="0"/>
          <a:chExt cx="0" cy="0"/>
        </a:xfrm>
      </p:grpSpPr>
      <p:sp>
        <p:nvSpPr>
          <p:cNvPr id="50" name="Google Shape;50;p34"/>
          <p:cNvSpPr txBox="1"/>
          <p:nvPr>
            <p:ph type="title"/>
          </p:nvPr>
        </p:nvSpPr>
        <p:spPr>
          <a:xfrm>
            <a:off x="914400" y="914401"/>
            <a:ext cx="6400800" cy="6858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lt1"/>
              </a:buClr>
              <a:buSzPts val="4000"/>
              <a:buFont typeface="Century Gothic"/>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 type="body"/>
          </p:nvPr>
        </p:nvSpPr>
        <p:spPr>
          <a:xfrm>
            <a:off x="914400" y="1913064"/>
            <a:ext cx="6858001" cy="42793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 name="Shape 52"/>
        <p:cNvGrpSpPr/>
        <p:nvPr/>
      </p:nvGrpSpPr>
      <p:grpSpPr>
        <a:xfrm>
          <a:off x="0" y="0"/>
          <a:ext cx="0" cy="0"/>
          <a:chOff x="0" y="0"/>
          <a:chExt cx="0" cy="0"/>
        </a:xfrm>
      </p:grpSpPr>
      <p:sp>
        <p:nvSpPr>
          <p:cNvPr id="53" name="Google Shape;53;p35"/>
          <p:cNvSpPr txBox="1"/>
          <p:nvPr>
            <p:ph type="title"/>
          </p:nvPr>
        </p:nvSpPr>
        <p:spPr>
          <a:xfrm>
            <a:off x="4389119" y="946653"/>
            <a:ext cx="6857999" cy="65354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3F3F3F"/>
              </a:buClr>
              <a:buSzPts val="4000"/>
              <a:buFont typeface="Century Gothic"/>
              <a:buNone/>
              <a:defRPr sz="40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5"/>
          <p:cNvSpPr txBox="1"/>
          <p:nvPr>
            <p:ph idx="1" type="body"/>
          </p:nvPr>
        </p:nvSpPr>
        <p:spPr>
          <a:xfrm>
            <a:off x="4389120" y="1981933"/>
            <a:ext cx="6858000" cy="423367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sz="1800">
                <a:solidFill>
                  <a:srgbClr val="3F3F3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C3-HD-TOP.png" id="6" name="Google Shape;6;p23"/>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7" name="Google Shape;7;p23"/>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9" name="Google Shape;9;p2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2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 name="Google Shape;11;p2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pic>
        <p:nvPicPr>
          <p:cNvPr descr="C3-HD-TOP.png" id="171" name="Google Shape;171;p25"/>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172" name="Google Shape;172;p2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3" name="Google Shape;173;p25"/>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174" name="Google Shape;174;p2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75" name="Google Shape;175;p2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76" name="Google Shape;176;p2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2"/>
    <p:sldLayoutId id="214748367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11.jpg"/><Relationship Id="rId5"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community.canvaslms.com/t5/Student-Guide/How-do-I-generate-a-pairing-code-for-an-observer-as-a-student/ta-p/418" TargetMode="External"/><Relationship Id="rId4" Type="http://schemas.openxmlformats.org/officeDocument/2006/relationships/hyperlink" Target="https://vimeo.com/105957000?embedded=true&amp;source=vimeo_logo&amp;owner=9556738" TargetMode="External"/><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s://docs.google.com/document/d/1-RJ7J3sdwGW6FAYrwC-tcW5pmtgc-OeNWDv8lO7gPos/edi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blasysm@midlandps.org" TargetMode="External"/><Relationship Id="rId4" Type="http://schemas.openxmlformats.org/officeDocument/2006/relationships/hyperlink" Target="mailto:timmermanl@midlandps.org" TargetMode="External"/><Relationship Id="rId9" Type="http://schemas.openxmlformats.org/officeDocument/2006/relationships/image" Target="../media/image10.png"/><Relationship Id="rId5" Type="http://schemas.openxmlformats.org/officeDocument/2006/relationships/hyperlink" Target="mailto:johnsonla@midlandps.org" TargetMode="External"/><Relationship Id="rId6" Type="http://schemas.openxmlformats.org/officeDocument/2006/relationships/hyperlink" Target="mailto:pooles@midlandps.org" TargetMode="External"/><Relationship Id="rId7" Type="http://schemas.openxmlformats.org/officeDocument/2006/relationships/hyperlink" Target="mailto:pooles@midlandps.org" TargetMode="External"/><Relationship Id="rId8" Type="http://schemas.openxmlformats.org/officeDocument/2006/relationships/hyperlink" Target="mailto:rabielf@midlandp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mailto:JPACmidland@gmai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fcfed9c278_0_6"/>
          <p:cNvSpPr txBox="1"/>
          <p:nvPr>
            <p:ph type="ctrTitle"/>
          </p:nvPr>
        </p:nvSpPr>
        <p:spPr>
          <a:xfrm>
            <a:off x="415175" y="832825"/>
            <a:ext cx="11135700" cy="1903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entury Gothic"/>
              <a:buNone/>
            </a:pPr>
            <a:r>
              <a:rPr lang="en-US"/>
              <a:t>WELCOME TO </a:t>
            </a:r>
            <a:endParaRPr/>
          </a:p>
          <a:p>
            <a:pPr indent="0" lvl="0" marL="0" rtl="0" algn="ctr">
              <a:lnSpc>
                <a:spcPct val="90000"/>
              </a:lnSpc>
              <a:spcBef>
                <a:spcPts val="0"/>
              </a:spcBef>
              <a:spcAft>
                <a:spcPts val="0"/>
              </a:spcAft>
              <a:buClr>
                <a:schemeClr val="dk1"/>
              </a:buClr>
              <a:buSzPts val="6000"/>
              <a:buFont typeface="Century Gothic"/>
              <a:buNone/>
            </a:pPr>
            <a:r>
              <a:rPr lang="en-US">
                <a:solidFill>
                  <a:schemeClr val="dk1"/>
                </a:solidFill>
              </a:rPr>
              <a:t>JEFFERSON MIDDLE SCHOOL</a:t>
            </a:r>
            <a:endParaRPr>
              <a:solidFill>
                <a:schemeClr val="dk1"/>
              </a:solidFill>
            </a:endParaRPr>
          </a:p>
        </p:txBody>
      </p:sp>
      <p:sp>
        <p:nvSpPr>
          <p:cNvPr id="191" name="Google Shape;191;g1fcfed9c278_0_6"/>
          <p:cNvSpPr txBox="1"/>
          <p:nvPr>
            <p:ph idx="1" type="subTitle"/>
          </p:nvPr>
        </p:nvSpPr>
        <p:spPr>
          <a:xfrm>
            <a:off x="1417475" y="3288075"/>
            <a:ext cx="4353300" cy="1833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1"/>
              </a:buClr>
              <a:buSzPts val="2000"/>
              <a:buNone/>
            </a:pPr>
            <a:r>
              <a:rPr lang="en-US" sz="3100"/>
              <a:t>If interested, you may scan the QR code to follow along with this presentation.</a:t>
            </a:r>
            <a:endParaRPr sz="3100">
              <a:solidFill>
                <a:schemeClr val="dk1"/>
              </a:solidFill>
            </a:endParaRPr>
          </a:p>
        </p:txBody>
      </p:sp>
      <p:pic>
        <p:nvPicPr>
          <p:cNvPr id="192" name="Google Shape;192;g1fcfed9c278_0_6"/>
          <p:cNvPicPr preferRelativeResize="0"/>
          <p:nvPr/>
        </p:nvPicPr>
        <p:blipFill rotWithShape="1">
          <a:blip r:embed="rId3">
            <a:alphaModFix/>
          </a:blip>
          <a:srcRect b="10436" l="10074" r="9332" t="9710"/>
          <a:stretch/>
        </p:blipFill>
        <p:spPr>
          <a:xfrm>
            <a:off x="6344200" y="2736325"/>
            <a:ext cx="3933625" cy="3897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pic>
        <p:nvPicPr>
          <p:cNvPr id="259" name="Google Shape;259;p8"/>
          <p:cNvPicPr preferRelativeResize="0"/>
          <p:nvPr/>
        </p:nvPicPr>
        <p:blipFill rotWithShape="1">
          <a:blip r:embed="rId3">
            <a:alphaModFix/>
          </a:blip>
          <a:srcRect b="0" l="0" r="0" t="0"/>
          <a:stretch/>
        </p:blipFill>
        <p:spPr>
          <a:xfrm>
            <a:off x="0" y="0"/>
            <a:ext cx="12192000" cy="1441450"/>
          </a:xfrm>
          <a:prstGeom prst="rect">
            <a:avLst/>
          </a:prstGeom>
          <a:noFill/>
          <a:ln>
            <a:noFill/>
          </a:ln>
        </p:spPr>
      </p:pic>
      <p:sp>
        <p:nvSpPr>
          <p:cNvPr id="260" name="Google Shape;260;p8"/>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US">
                <a:solidFill>
                  <a:schemeClr val="dk1"/>
                </a:solidFill>
              </a:rPr>
              <a:t>SIXTH GRADE TEAMS</a:t>
            </a:r>
            <a:endParaRPr/>
          </a:p>
        </p:txBody>
      </p:sp>
      <p:sp>
        <p:nvSpPr>
          <p:cNvPr id="261" name="Google Shape;261;p8"/>
          <p:cNvSpPr txBox="1"/>
          <p:nvPr>
            <p:ph idx="1" type="body"/>
          </p:nvPr>
        </p:nvSpPr>
        <p:spPr>
          <a:xfrm>
            <a:off x="677333" y="2194560"/>
            <a:ext cx="5816600" cy="4024125"/>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Clr>
                <a:schemeClr val="dk1"/>
              </a:buClr>
              <a:buSzPts val="2400"/>
              <a:buChar char="•"/>
            </a:pPr>
            <a:r>
              <a:rPr lang="en-US" sz="2400">
                <a:solidFill>
                  <a:schemeClr val="dk1"/>
                </a:solidFill>
              </a:rPr>
              <a:t>Three Teams, consisting of 3-4 teachers</a:t>
            </a:r>
            <a:endParaRPr/>
          </a:p>
          <a:p>
            <a:pPr indent="-228600" lvl="1" marL="800100" rtl="0" algn="l">
              <a:lnSpc>
                <a:spcPct val="90000"/>
              </a:lnSpc>
              <a:spcBef>
                <a:spcPts val="500"/>
              </a:spcBef>
              <a:spcAft>
                <a:spcPts val="0"/>
              </a:spcAft>
              <a:buClr>
                <a:schemeClr val="dk1"/>
              </a:buClr>
              <a:buSzPts val="2400"/>
              <a:buChar char="○"/>
            </a:pPr>
            <a:r>
              <a:rPr lang="en-US" sz="2400"/>
              <a:t>Allstars, Pathfinders, Trailblazers</a:t>
            </a:r>
            <a:endParaRPr/>
          </a:p>
          <a:p>
            <a:pPr indent="-228600" lvl="0" marL="342900" rtl="0" algn="l">
              <a:lnSpc>
                <a:spcPct val="90000"/>
              </a:lnSpc>
              <a:spcBef>
                <a:spcPts val="1000"/>
              </a:spcBef>
              <a:spcAft>
                <a:spcPts val="0"/>
              </a:spcAft>
              <a:buClr>
                <a:schemeClr val="dk1"/>
              </a:buClr>
              <a:buSzPts val="2400"/>
              <a:buChar char="•"/>
            </a:pPr>
            <a:r>
              <a:rPr lang="en-US" sz="2400">
                <a:solidFill>
                  <a:schemeClr val="dk1"/>
                </a:solidFill>
              </a:rPr>
              <a:t>Your child’s reading and writing teacher serves as a homeroom teacher</a:t>
            </a:r>
            <a:endParaRPr/>
          </a:p>
          <a:p>
            <a:pPr indent="-228600" lvl="0" marL="342900" rtl="0" algn="l">
              <a:lnSpc>
                <a:spcPct val="90000"/>
              </a:lnSpc>
              <a:spcBef>
                <a:spcPts val="1000"/>
              </a:spcBef>
              <a:spcAft>
                <a:spcPts val="0"/>
              </a:spcAft>
              <a:buClr>
                <a:schemeClr val="dk1"/>
              </a:buClr>
              <a:buSzPts val="2400"/>
              <a:buChar char="•"/>
            </a:pPr>
            <a:r>
              <a:rPr lang="en-US" sz="2400">
                <a:solidFill>
                  <a:schemeClr val="dk1"/>
                </a:solidFill>
              </a:rPr>
              <a:t>Less travel, less contact with seventh and eighth grade</a:t>
            </a:r>
            <a:endParaRPr/>
          </a:p>
          <a:p>
            <a:pPr indent="-228600" lvl="0" marL="342900" rtl="0" algn="l">
              <a:lnSpc>
                <a:spcPct val="90000"/>
              </a:lnSpc>
              <a:spcBef>
                <a:spcPts val="1000"/>
              </a:spcBef>
              <a:spcAft>
                <a:spcPts val="0"/>
              </a:spcAft>
              <a:buClr>
                <a:schemeClr val="dk1"/>
              </a:buClr>
              <a:buSzPts val="2400"/>
              <a:buChar char="•"/>
            </a:pPr>
            <a:r>
              <a:rPr lang="en-US" sz="2400">
                <a:solidFill>
                  <a:schemeClr val="dk1"/>
                </a:solidFill>
              </a:rPr>
              <a:t>Transition from elementary to middle school</a:t>
            </a:r>
            <a:endParaRPr/>
          </a:p>
        </p:txBody>
      </p:sp>
      <p:pic>
        <p:nvPicPr>
          <p:cNvPr descr="Stick figure families holding hands" id="262" name="Google Shape;262;p8"/>
          <p:cNvPicPr preferRelativeResize="0"/>
          <p:nvPr/>
        </p:nvPicPr>
        <p:blipFill rotWithShape="1">
          <a:blip r:embed="rId4">
            <a:alphaModFix/>
          </a:blip>
          <a:srcRect b="0" l="11522" r="0" t="0"/>
          <a:stretch/>
        </p:blipFill>
        <p:spPr>
          <a:xfrm>
            <a:off x="6801500" y="2501159"/>
            <a:ext cx="4521201" cy="3410924"/>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rgbClr val="FAFAFA"/>
            </a:gs>
            <a:gs pos="100000">
              <a:srgbClr val="CECECE"/>
            </a:gs>
          </a:gsLst>
          <a:lin ang="5400000" scaled="0"/>
        </a:gradFill>
      </p:bgPr>
    </p:bg>
    <p:spTree>
      <p:nvGrpSpPr>
        <p:cNvPr id="266" name="Shape 266"/>
        <p:cNvGrpSpPr/>
        <p:nvPr/>
      </p:nvGrpSpPr>
      <p:grpSpPr>
        <a:xfrm>
          <a:off x="0" y="0"/>
          <a:ext cx="0" cy="0"/>
          <a:chOff x="0" y="0"/>
          <a:chExt cx="0" cy="0"/>
        </a:xfrm>
      </p:grpSpPr>
      <p:pic>
        <p:nvPicPr>
          <p:cNvPr id="267" name="Google Shape;267;p9"/>
          <p:cNvPicPr preferRelativeResize="0"/>
          <p:nvPr/>
        </p:nvPicPr>
        <p:blipFill rotWithShape="1">
          <a:blip r:embed="rId3">
            <a:alphaModFix/>
          </a:blip>
          <a:srcRect b="0" l="0" r="0" t="0"/>
          <a:stretch/>
        </p:blipFill>
        <p:spPr>
          <a:xfrm>
            <a:off x="0" y="0"/>
            <a:ext cx="12192000" cy="1441450"/>
          </a:xfrm>
          <a:prstGeom prst="rect">
            <a:avLst/>
          </a:prstGeom>
          <a:noFill/>
          <a:ln>
            <a:noFill/>
          </a:ln>
        </p:spPr>
      </p:pic>
      <p:sp>
        <p:nvSpPr>
          <p:cNvPr id="268" name="Google Shape;268;p9"/>
          <p:cNvSpPr/>
          <p:nvPr/>
        </p:nvSpPr>
        <p:spPr>
          <a:xfrm>
            <a:off x="0" y="0"/>
            <a:ext cx="12192000" cy="6858000"/>
          </a:xfrm>
          <a:prstGeom prst="rect">
            <a:avLst/>
          </a:prstGeom>
          <a:gradFill>
            <a:gsLst>
              <a:gs pos="0">
                <a:schemeClr val="lt1"/>
              </a:gs>
              <a:gs pos="50000">
                <a:srgbClr val="FAFAFA"/>
              </a:gs>
              <a:gs pos="100000">
                <a:srgbClr val="CECEC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69" name="Google Shape;269;p9"/>
          <p:cNvSpPr txBox="1"/>
          <p:nvPr>
            <p:ph type="title"/>
          </p:nvPr>
        </p:nvSpPr>
        <p:spPr>
          <a:xfrm>
            <a:off x="4110514" y="289912"/>
            <a:ext cx="5709900" cy="14322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US" sz="4000">
                <a:solidFill>
                  <a:schemeClr val="dk1"/>
                </a:solidFill>
              </a:rPr>
              <a:t>DAILY SCHEDULE</a:t>
            </a:r>
            <a:endParaRPr/>
          </a:p>
        </p:txBody>
      </p:sp>
      <p:sp>
        <p:nvSpPr>
          <p:cNvPr id="270" name="Google Shape;270;p9"/>
          <p:cNvSpPr/>
          <p:nvPr/>
        </p:nvSpPr>
        <p:spPr>
          <a:xfrm>
            <a:off x="0" y="0"/>
            <a:ext cx="3406393" cy="6858000"/>
          </a:xfrm>
          <a:prstGeom prst="rect">
            <a:avLst/>
          </a:prstGeom>
          <a:gradFill>
            <a:gsLst>
              <a:gs pos="0">
                <a:srgbClr val="E20000"/>
              </a:gs>
              <a:gs pos="23000">
                <a:srgbClr val="E20000"/>
              </a:gs>
              <a:gs pos="69000">
                <a:srgbClr val="BF0000"/>
              </a:gs>
              <a:gs pos="97000">
                <a:srgbClr val="B20000"/>
              </a:gs>
              <a:gs pos="100000">
                <a:srgbClr val="B20000"/>
              </a:gs>
            </a:gsLst>
            <a:path path="circle">
              <a:fillToRect b="50%" l="50%" r="50%" t="50%"/>
            </a:path>
            <a:tileRect/>
          </a:gradFill>
          <a:ln>
            <a:noFill/>
          </a:ln>
          <a:effectLst>
            <a:outerShdw blurRad="635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pic>
        <p:nvPicPr>
          <p:cNvPr id="271" name="Google Shape;271;p9"/>
          <p:cNvPicPr preferRelativeResize="0"/>
          <p:nvPr/>
        </p:nvPicPr>
        <p:blipFill rotWithShape="1">
          <a:blip r:embed="rId4">
            <a:alphaModFix/>
          </a:blip>
          <a:srcRect b="0" l="0" r="43750" t="0"/>
          <a:stretch/>
        </p:blipFill>
        <p:spPr>
          <a:xfrm rot="-5400000">
            <a:off x="-1264032" y="2187574"/>
            <a:ext cx="6857999" cy="2482850"/>
          </a:xfrm>
          <a:prstGeom prst="rect">
            <a:avLst/>
          </a:prstGeom>
          <a:noFill/>
          <a:ln>
            <a:noFill/>
          </a:ln>
        </p:spPr>
      </p:pic>
      <p:sp>
        <p:nvSpPr>
          <p:cNvPr id="272" name="Google Shape;272;p9"/>
          <p:cNvSpPr txBox="1"/>
          <p:nvPr>
            <p:ph idx="1" type="body"/>
          </p:nvPr>
        </p:nvSpPr>
        <p:spPr>
          <a:xfrm>
            <a:off x="5915026" y="2628900"/>
            <a:ext cx="4076700" cy="358978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solidFill>
                  <a:schemeClr val="dk1"/>
                </a:solidFill>
                <a:latin typeface="Century Gothic"/>
                <a:ea typeface="Century Gothic"/>
                <a:cs typeface="Century Gothic"/>
                <a:sym typeface="Century Gothic"/>
              </a:rPr>
              <a:t>1</a:t>
            </a:r>
            <a:r>
              <a:rPr baseline="30000" lang="en-US" sz="2000">
                <a:solidFill>
                  <a:schemeClr val="dk1"/>
                </a:solidFill>
                <a:latin typeface="Century Gothic"/>
                <a:ea typeface="Century Gothic"/>
                <a:cs typeface="Century Gothic"/>
                <a:sym typeface="Century Gothic"/>
              </a:rPr>
              <a:t>st</a:t>
            </a:r>
            <a:r>
              <a:rPr lang="en-US" sz="2000">
                <a:solidFill>
                  <a:schemeClr val="dk1"/>
                </a:solidFill>
                <a:latin typeface="Century Gothic"/>
                <a:ea typeface="Century Gothic"/>
                <a:cs typeface="Century Gothic"/>
                <a:sym typeface="Century Gothic"/>
              </a:rPr>
              <a:t> Period 7:55 – 8:50</a:t>
            </a:r>
            <a:endParaRPr/>
          </a:p>
          <a:p>
            <a:pPr indent="-228600" lvl="0" marL="228600" rtl="0" algn="l">
              <a:lnSpc>
                <a:spcPct val="90000"/>
              </a:lnSpc>
              <a:spcBef>
                <a:spcPts val="1000"/>
              </a:spcBef>
              <a:spcAft>
                <a:spcPts val="0"/>
              </a:spcAft>
              <a:buClr>
                <a:schemeClr val="dk1"/>
              </a:buClr>
              <a:buSzPts val="2000"/>
              <a:buChar char="•"/>
            </a:pPr>
            <a:r>
              <a:rPr lang="en-US" sz="2000">
                <a:solidFill>
                  <a:schemeClr val="dk1"/>
                </a:solidFill>
                <a:latin typeface="Century Gothic"/>
                <a:ea typeface="Century Gothic"/>
                <a:cs typeface="Century Gothic"/>
                <a:sym typeface="Century Gothic"/>
              </a:rPr>
              <a:t>2</a:t>
            </a:r>
            <a:r>
              <a:rPr baseline="30000" lang="en-US" sz="2000">
                <a:solidFill>
                  <a:schemeClr val="dk1"/>
                </a:solidFill>
                <a:latin typeface="Century Gothic"/>
                <a:ea typeface="Century Gothic"/>
                <a:cs typeface="Century Gothic"/>
                <a:sym typeface="Century Gothic"/>
              </a:rPr>
              <a:t>nd</a:t>
            </a:r>
            <a:r>
              <a:rPr lang="en-US" sz="2000">
                <a:solidFill>
                  <a:schemeClr val="dk1"/>
                </a:solidFill>
                <a:latin typeface="Century Gothic"/>
                <a:ea typeface="Century Gothic"/>
                <a:cs typeface="Century Gothic"/>
                <a:sym typeface="Century Gothic"/>
              </a:rPr>
              <a:t> Period 8:55 – 9:55</a:t>
            </a:r>
            <a:endParaRPr/>
          </a:p>
          <a:p>
            <a:pPr indent="-228600" lvl="0" marL="228600" rtl="0" algn="l">
              <a:lnSpc>
                <a:spcPct val="90000"/>
              </a:lnSpc>
              <a:spcBef>
                <a:spcPts val="1000"/>
              </a:spcBef>
              <a:spcAft>
                <a:spcPts val="0"/>
              </a:spcAft>
              <a:buClr>
                <a:schemeClr val="dk1"/>
              </a:buClr>
              <a:buSzPts val="2000"/>
              <a:buChar char="•"/>
            </a:pPr>
            <a:r>
              <a:rPr lang="en-US" sz="2000">
                <a:solidFill>
                  <a:schemeClr val="dk1"/>
                </a:solidFill>
                <a:latin typeface="Century Gothic"/>
                <a:ea typeface="Century Gothic"/>
                <a:cs typeface="Century Gothic"/>
                <a:sym typeface="Century Gothic"/>
              </a:rPr>
              <a:t>3</a:t>
            </a:r>
            <a:r>
              <a:rPr baseline="30000" lang="en-US" sz="2000">
                <a:solidFill>
                  <a:schemeClr val="dk1"/>
                </a:solidFill>
                <a:latin typeface="Century Gothic"/>
                <a:ea typeface="Century Gothic"/>
                <a:cs typeface="Century Gothic"/>
                <a:sym typeface="Century Gothic"/>
              </a:rPr>
              <a:t>rd</a:t>
            </a:r>
            <a:r>
              <a:rPr lang="en-US" sz="2000">
                <a:solidFill>
                  <a:schemeClr val="dk1"/>
                </a:solidFill>
                <a:latin typeface="Century Gothic"/>
                <a:ea typeface="Century Gothic"/>
                <a:cs typeface="Century Gothic"/>
                <a:sym typeface="Century Gothic"/>
              </a:rPr>
              <a:t> Period 10:00 – 10:55 </a:t>
            </a:r>
            <a:endParaRPr/>
          </a:p>
          <a:p>
            <a:pPr indent="-228600" lvl="0" marL="228600" rtl="0" algn="l">
              <a:lnSpc>
                <a:spcPct val="90000"/>
              </a:lnSpc>
              <a:spcBef>
                <a:spcPts val="1000"/>
              </a:spcBef>
              <a:spcAft>
                <a:spcPts val="0"/>
              </a:spcAft>
              <a:buClr>
                <a:schemeClr val="dk1"/>
              </a:buClr>
              <a:buSzPts val="2000"/>
              <a:buChar char="•"/>
            </a:pPr>
            <a:r>
              <a:rPr lang="en-US" sz="2000">
                <a:solidFill>
                  <a:schemeClr val="dk1"/>
                </a:solidFill>
                <a:latin typeface="Century Gothic"/>
                <a:ea typeface="Century Gothic"/>
                <a:cs typeface="Century Gothic"/>
                <a:sym typeface="Century Gothic"/>
              </a:rPr>
              <a:t>4</a:t>
            </a:r>
            <a:r>
              <a:rPr baseline="30000" lang="en-US" sz="2000">
                <a:solidFill>
                  <a:schemeClr val="dk1"/>
                </a:solidFill>
                <a:latin typeface="Century Gothic"/>
                <a:ea typeface="Century Gothic"/>
                <a:cs typeface="Century Gothic"/>
                <a:sym typeface="Century Gothic"/>
              </a:rPr>
              <a:t>th</a:t>
            </a:r>
            <a:r>
              <a:rPr lang="en-US" sz="2000">
                <a:solidFill>
                  <a:schemeClr val="dk1"/>
                </a:solidFill>
                <a:latin typeface="Century Gothic"/>
                <a:ea typeface="Century Gothic"/>
                <a:cs typeface="Century Gothic"/>
                <a:sym typeface="Century Gothic"/>
              </a:rPr>
              <a:t> Period 11:00 – 11:30</a:t>
            </a:r>
            <a:endParaRPr/>
          </a:p>
          <a:p>
            <a:pPr indent="-228600" lvl="0" marL="228600" rtl="0" algn="l">
              <a:lnSpc>
                <a:spcPct val="90000"/>
              </a:lnSpc>
              <a:spcBef>
                <a:spcPts val="1000"/>
              </a:spcBef>
              <a:spcAft>
                <a:spcPts val="0"/>
              </a:spcAft>
              <a:buClr>
                <a:schemeClr val="dk1"/>
              </a:buClr>
              <a:buSzPts val="2000"/>
              <a:buChar char="•"/>
            </a:pPr>
            <a:r>
              <a:rPr lang="en-US" sz="2000">
                <a:solidFill>
                  <a:schemeClr val="dk1"/>
                </a:solidFill>
                <a:latin typeface="Century Gothic"/>
                <a:ea typeface="Century Gothic"/>
                <a:cs typeface="Century Gothic"/>
                <a:sym typeface="Century Gothic"/>
              </a:rPr>
              <a:t>LUNCH 11:35 – 12:05</a:t>
            </a:r>
            <a:endParaRPr/>
          </a:p>
          <a:p>
            <a:pPr indent="-228600" lvl="0" marL="228600" rtl="0" algn="l">
              <a:lnSpc>
                <a:spcPct val="90000"/>
              </a:lnSpc>
              <a:spcBef>
                <a:spcPts val="1000"/>
              </a:spcBef>
              <a:spcAft>
                <a:spcPts val="0"/>
              </a:spcAft>
              <a:buClr>
                <a:schemeClr val="dk1"/>
              </a:buClr>
              <a:buSzPts val="2000"/>
              <a:buChar char="•"/>
            </a:pPr>
            <a:r>
              <a:rPr lang="en-US" sz="2000">
                <a:solidFill>
                  <a:schemeClr val="dk1"/>
                </a:solidFill>
                <a:latin typeface="Century Gothic"/>
                <a:ea typeface="Century Gothic"/>
                <a:cs typeface="Century Gothic"/>
                <a:sym typeface="Century Gothic"/>
              </a:rPr>
              <a:t>4</a:t>
            </a:r>
            <a:r>
              <a:rPr baseline="30000" lang="en-US" sz="2000">
                <a:solidFill>
                  <a:schemeClr val="dk1"/>
                </a:solidFill>
                <a:latin typeface="Century Gothic"/>
                <a:ea typeface="Century Gothic"/>
                <a:cs typeface="Century Gothic"/>
                <a:sym typeface="Century Gothic"/>
              </a:rPr>
              <a:t>th</a:t>
            </a:r>
            <a:r>
              <a:rPr lang="en-US" sz="2000">
                <a:solidFill>
                  <a:schemeClr val="dk1"/>
                </a:solidFill>
                <a:latin typeface="Century Gothic"/>
                <a:ea typeface="Century Gothic"/>
                <a:cs typeface="Century Gothic"/>
                <a:sym typeface="Century Gothic"/>
              </a:rPr>
              <a:t> Period 12:10 – 12:40</a:t>
            </a:r>
            <a:endParaRPr/>
          </a:p>
          <a:p>
            <a:pPr indent="-228600" lvl="0" marL="228600" rtl="0" algn="l">
              <a:lnSpc>
                <a:spcPct val="90000"/>
              </a:lnSpc>
              <a:spcBef>
                <a:spcPts val="1000"/>
              </a:spcBef>
              <a:spcAft>
                <a:spcPts val="0"/>
              </a:spcAft>
              <a:buClr>
                <a:schemeClr val="dk1"/>
              </a:buClr>
              <a:buSzPts val="2000"/>
              <a:buChar char="•"/>
            </a:pPr>
            <a:r>
              <a:rPr lang="en-US" sz="2000">
                <a:solidFill>
                  <a:schemeClr val="dk1"/>
                </a:solidFill>
                <a:latin typeface="Century Gothic"/>
                <a:ea typeface="Century Gothic"/>
                <a:cs typeface="Century Gothic"/>
                <a:sym typeface="Century Gothic"/>
              </a:rPr>
              <a:t>5</a:t>
            </a:r>
            <a:r>
              <a:rPr baseline="30000" lang="en-US" sz="2000">
                <a:solidFill>
                  <a:schemeClr val="dk1"/>
                </a:solidFill>
                <a:latin typeface="Century Gothic"/>
                <a:ea typeface="Century Gothic"/>
                <a:cs typeface="Century Gothic"/>
                <a:sym typeface="Century Gothic"/>
              </a:rPr>
              <a:t>th</a:t>
            </a:r>
            <a:r>
              <a:rPr lang="en-US" sz="2000">
                <a:solidFill>
                  <a:schemeClr val="dk1"/>
                </a:solidFill>
                <a:latin typeface="Century Gothic"/>
                <a:ea typeface="Century Gothic"/>
                <a:cs typeface="Century Gothic"/>
                <a:sym typeface="Century Gothic"/>
              </a:rPr>
              <a:t> Period 12:45 – 1:40</a:t>
            </a:r>
            <a:endParaRPr/>
          </a:p>
          <a:p>
            <a:pPr indent="-228600" lvl="0" marL="228600" rtl="0" algn="l">
              <a:lnSpc>
                <a:spcPct val="90000"/>
              </a:lnSpc>
              <a:spcBef>
                <a:spcPts val="1000"/>
              </a:spcBef>
              <a:spcAft>
                <a:spcPts val="0"/>
              </a:spcAft>
              <a:buClr>
                <a:schemeClr val="dk1"/>
              </a:buClr>
              <a:buSzPts val="2000"/>
              <a:buChar char="•"/>
            </a:pPr>
            <a:r>
              <a:rPr lang="en-US" sz="2000">
                <a:solidFill>
                  <a:schemeClr val="dk1"/>
                </a:solidFill>
                <a:latin typeface="Century Gothic"/>
                <a:ea typeface="Century Gothic"/>
                <a:cs typeface="Century Gothic"/>
                <a:sym typeface="Century Gothic"/>
              </a:rPr>
              <a:t>6</a:t>
            </a:r>
            <a:r>
              <a:rPr baseline="30000" lang="en-US" sz="2000">
                <a:solidFill>
                  <a:schemeClr val="dk1"/>
                </a:solidFill>
                <a:latin typeface="Century Gothic"/>
                <a:ea typeface="Century Gothic"/>
                <a:cs typeface="Century Gothic"/>
                <a:sym typeface="Century Gothic"/>
              </a:rPr>
              <a:t>th</a:t>
            </a:r>
            <a:r>
              <a:rPr lang="en-US" sz="2000">
                <a:solidFill>
                  <a:schemeClr val="dk1"/>
                </a:solidFill>
                <a:latin typeface="Century Gothic"/>
                <a:ea typeface="Century Gothic"/>
                <a:cs typeface="Century Gothic"/>
                <a:sym typeface="Century Gothic"/>
              </a:rPr>
              <a:t> Period 1:45 – 2:40</a:t>
            </a:r>
            <a:endParaRPr/>
          </a:p>
        </p:txBody>
      </p:sp>
      <p:sp>
        <p:nvSpPr>
          <p:cNvPr id="273" name="Google Shape;273;p9"/>
          <p:cNvSpPr txBox="1"/>
          <p:nvPr/>
        </p:nvSpPr>
        <p:spPr>
          <a:xfrm>
            <a:off x="4329935" y="1681097"/>
            <a:ext cx="6642600" cy="723300"/>
          </a:xfrm>
          <a:prstGeom prst="rect">
            <a:avLst/>
          </a:prstGeom>
          <a:noFill/>
          <a:ln>
            <a:noFill/>
          </a:ln>
        </p:spPr>
        <p:txBody>
          <a:bodyPr anchorCtr="0" anchor="t" bIns="45700" lIns="91425" spcFirstLastPara="1" rIns="91425" wrap="square" tIns="45700">
            <a:spAutoFit/>
          </a:bodyPr>
          <a:lstStyle/>
          <a:p>
            <a:pPr indent="0" lvl="0" marL="0" marR="0" rtl="0" algn="ctr">
              <a:spcBef>
                <a:spcPts val="600"/>
              </a:spcBef>
              <a:spcAft>
                <a:spcPts val="0"/>
              </a:spcAft>
              <a:buNone/>
            </a:pPr>
            <a:r>
              <a:rPr lang="en-US" sz="1800">
                <a:solidFill>
                  <a:schemeClr val="dk1"/>
                </a:solidFill>
                <a:latin typeface="Century Gothic"/>
                <a:ea typeface="Century Gothic"/>
                <a:cs typeface="Century Gothic"/>
                <a:sym typeface="Century Gothic"/>
              </a:rPr>
              <a:t>Tentatively doors open at 7:40 AM</a:t>
            </a:r>
            <a:endParaRPr/>
          </a:p>
          <a:p>
            <a:pPr indent="0" lvl="0" marL="0" marR="0" rtl="0" algn="ctr">
              <a:spcBef>
                <a:spcPts val="600"/>
              </a:spcBef>
              <a:spcAft>
                <a:spcPts val="0"/>
              </a:spcAft>
              <a:buNone/>
            </a:pPr>
            <a:r>
              <a:rPr lang="en-US" sz="1800">
                <a:solidFill>
                  <a:schemeClr val="dk1"/>
                </a:solidFill>
                <a:latin typeface="Century Gothic"/>
                <a:ea typeface="Century Gothic"/>
                <a:cs typeface="Century Gothic"/>
                <a:sym typeface="Century Gothic"/>
              </a:rPr>
              <a:t>*Breakfast will be served in the cafeteria at 7:25 AM</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pic>
        <p:nvPicPr>
          <p:cNvPr id="278" name="Google Shape;278;p10"/>
          <p:cNvPicPr preferRelativeResize="0"/>
          <p:nvPr/>
        </p:nvPicPr>
        <p:blipFill rotWithShape="1">
          <a:blip r:embed="rId3">
            <a:alphaModFix/>
          </a:blip>
          <a:srcRect b="0" l="0" r="0" t="0"/>
          <a:stretch/>
        </p:blipFill>
        <p:spPr>
          <a:xfrm>
            <a:off x="0" y="0"/>
            <a:ext cx="12192000" cy="1441450"/>
          </a:xfrm>
          <a:prstGeom prst="rect">
            <a:avLst/>
          </a:prstGeom>
          <a:noFill/>
          <a:ln>
            <a:noFill/>
          </a:ln>
        </p:spPr>
      </p:pic>
      <p:sp>
        <p:nvSpPr>
          <p:cNvPr id="279" name="Google Shape;279;p1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US">
                <a:solidFill>
                  <a:schemeClr val="dk1"/>
                </a:solidFill>
              </a:rPr>
              <a:t>SIXTH GRADE CORE SUBJECTS</a:t>
            </a:r>
            <a:endParaRPr/>
          </a:p>
        </p:txBody>
      </p:sp>
      <p:pic>
        <p:nvPicPr>
          <p:cNvPr descr="School desk with books and pencils with chalkboard in background" id="280" name="Google Shape;280;p10"/>
          <p:cNvPicPr preferRelativeResize="0"/>
          <p:nvPr/>
        </p:nvPicPr>
        <p:blipFill rotWithShape="1">
          <a:blip r:embed="rId4">
            <a:alphaModFix/>
          </a:blip>
          <a:srcRect b="0" l="11522" r="0" t="0"/>
          <a:stretch/>
        </p:blipFill>
        <p:spPr>
          <a:xfrm>
            <a:off x="708725" y="2271784"/>
            <a:ext cx="4521201" cy="3410926"/>
          </a:xfrm>
          <a:prstGeom prst="rect">
            <a:avLst/>
          </a:prstGeom>
          <a:noFill/>
          <a:ln cap="flat" cmpd="sng" w="19050">
            <a:solidFill>
              <a:schemeClr val="dk1"/>
            </a:solidFill>
            <a:prstDash val="solid"/>
            <a:round/>
            <a:headEnd len="sm" w="sm" type="none"/>
            <a:tailEnd len="sm" w="sm" type="none"/>
          </a:ln>
        </p:spPr>
      </p:pic>
      <p:sp>
        <p:nvSpPr>
          <p:cNvPr id="281" name="Google Shape;281;p10"/>
          <p:cNvSpPr txBox="1"/>
          <p:nvPr>
            <p:ph idx="1" type="body"/>
          </p:nvPr>
        </p:nvSpPr>
        <p:spPr>
          <a:xfrm>
            <a:off x="5689500" y="2320702"/>
            <a:ext cx="5816700" cy="31335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0"/>
              </a:spcBef>
              <a:spcAft>
                <a:spcPts val="0"/>
              </a:spcAft>
              <a:buClr>
                <a:schemeClr val="dk1"/>
              </a:buClr>
              <a:buSzPts val="2800"/>
              <a:buChar char="•"/>
            </a:pPr>
            <a:r>
              <a:rPr lang="en-US" sz="2800">
                <a:solidFill>
                  <a:schemeClr val="dk1"/>
                </a:solidFill>
              </a:rPr>
              <a:t>Reading</a:t>
            </a:r>
            <a:endParaRPr/>
          </a:p>
          <a:p>
            <a:pPr indent="-228600" lvl="0" marL="457200" rtl="0" algn="l">
              <a:lnSpc>
                <a:spcPct val="90000"/>
              </a:lnSpc>
              <a:spcBef>
                <a:spcPts val="1000"/>
              </a:spcBef>
              <a:spcAft>
                <a:spcPts val="0"/>
              </a:spcAft>
              <a:buClr>
                <a:schemeClr val="dk1"/>
              </a:buClr>
              <a:buSzPts val="2800"/>
              <a:buChar char="•"/>
            </a:pPr>
            <a:r>
              <a:rPr lang="en-US" sz="2800">
                <a:solidFill>
                  <a:schemeClr val="dk1"/>
                </a:solidFill>
              </a:rPr>
              <a:t>Writing</a:t>
            </a:r>
            <a:endParaRPr/>
          </a:p>
          <a:p>
            <a:pPr indent="-228600" lvl="0" marL="457200" rtl="0" algn="l">
              <a:lnSpc>
                <a:spcPct val="90000"/>
              </a:lnSpc>
              <a:spcBef>
                <a:spcPts val="1000"/>
              </a:spcBef>
              <a:spcAft>
                <a:spcPts val="0"/>
              </a:spcAft>
              <a:buClr>
                <a:schemeClr val="dk1"/>
              </a:buClr>
              <a:buSzPts val="2800"/>
              <a:buChar char="•"/>
            </a:pPr>
            <a:r>
              <a:rPr lang="en-US" sz="2800">
                <a:solidFill>
                  <a:schemeClr val="dk1"/>
                </a:solidFill>
              </a:rPr>
              <a:t>Math</a:t>
            </a:r>
            <a:endParaRPr/>
          </a:p>
          <a:p>
            <a:pPr indent="-228600" lvl="0" marL="457200" rtl="0" algn="l">
              <a:lnSpc>
                <a:spcPct val="90000"/>
              </a:lnSpc>
              <a:spcBef>
                <a:spcPts val="1000"/>
              </a:spcBef>
              <a:spcAft>
                <a:spcPts val="0"/>
              </a:spcAft>
              <a:buClr>
                <a:schemeClr val="dk1"/>
              </a:buClr>
              <a:buSzPts val="2800"/>
              <a:buChar char="•"/>
            </a:pPr>
            <a:r>
              <a:rPr lang="en-US" sz="2800">
                <a:solidFill>
                  <a:schemeClr val="dk1"/>
                </a:solidFill>
              </a:rPr>
              <a:t>Science</a:t>
            </a:r>
            <a:endParaRPr/>
          </a:p>
          <a:p>
            <a:pPr indent="-228600" lvl="0" marL="457200" rtl="0" algn="l">
              <a:lnSpc>
                <a:spcPct val="90000"/>
              </a:lnSpc>
              <a:spcBef>
                <a:spcPts val="1000"/>
              </a:spcBef>
              <a:spcAft>
                <a:spcPts val="0"/>
              </a:spcAft>
              <a:buClr>
                <a:schemeClr val="dk1"/>
              </a:buClr>
              <a:buSzPts val="2800"/>
              <a:buChar char="•"/>
            </a:pPr>
            <a:r>
              <a:rPr lang="en-US" sz="2800">
                <a:solidFill>
                  <a:schemeClr val="dk1"/>
                </a:solidFill>
              </a:rPr>
              <a:t>World Geography &amp; Global Issues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d756e5ff10_1_0"/>
          <p:cNvSpPr txBox="1"/>
          <p:nvPr>
            <p:ph type="title"/>
          </p:nvPr>
        </p:nvSpPr>
        <p:spPr>
          <a:xfrm>
            <a:off x="2057400" y="914401"/>
            <a:ext cx="6400800" cy="685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US"/>
              <a:t>SIXTH GRADE ENCORE</a:t>
            </a:r>
            <a:endParaRPr/>
          </a:p>
        </p:txBody>
      </p:sp>
      <p:sp>
        <p:nvSpPr>
          <p:cNvPr id="287" name="Google Shape;287;g1d756e5ff10_1_0"/>
          <p:cNvSpPr txBox="1"/>
          <p:nvPr>
            <p:ph idx="1" type="body"/>
          </p:nvPr>
        </p:nvSpPr>
        <p:spPr>
          <a:xfrm>
            <a:off x="1504625" y="1954325"/>
            <a:ext cx="3804300" cy="4068900"/>
          </a:xfrm>
          <a:prstGeom prst="rect">
            <a:avLst/>
          </a:prstGeom>
        </p:spPr>
        <p:txBody>
          <a:bodyPr anchorCtr="0" anchor="t" bIns="45700" lIns="91425" spcFirstLastPara="1" rIns="91425" wrap="square" tIns="45700">
            <a:noAutofit/>
          </a:bodyPr>
          <a:lstStyle/>
          <a:p>
            <a:pPr indent="-292100" lvl="0" marL="457200" rtl="0" algn="l">
              <a:lnSpc>
                <a:spcPct val="115000"/>
              </a:lnSpc>
              <a:spcBef>
                <a:spcPts val="1000"/>
              </a:spcBef>
              <a:spcAft>
                <a:spcPts val="0"/>
              </a:spcAft>
              <a:buClr>
                <a:srgbClr val="0C0C0C"/>
              </a:buClr>
              <a:buSzPts val="2800"/>
              <a:buChar char="•"/>
            </a:pPr>
            <a:r>
              <a:rPr lang="en-US" sz="2800">
                <a:solidFill>
                  <a:srgbClr val="0C0C0C"/>
                </a:solidFill>
              </a:rPr>
              <a:t>ART - up to 3 days</a:t>
            </a:r>
            <a:endParaRPr sz="2800">
              <a:solidFill>
                <a:srgbClr val="0C0C0C"/>
              </a:solidFill>
            </a:endParaRPr>
          </a:p>
          <a:p>
            <a:pPr indent="-292100" lvl="0" marL="457200" rtl="0" algn="l">
              <a:lnSpc>
                <a:spcPct val="115000"/>
              </a:lnSpc>
              <a:spcBef>
                <a:spcPts val="0"/>
              </a:spcBef>
              <a:spcAft>
                <a:spcPts val="0"/>
              </a:spcAft>
              <a:buClr>
                <a:srgbClr val="0C0C0C"/>
              </a:buClr>
              <a:buSzPts val="2800"/>
              <a:buChar char="•"/>
            </a:pPr>
            <a:r>
              <a:rPr lang="en-US" sz="2800">
                <a:solidFill>
                  <a:srgbClr val="0C0C0C"/>
                </a:solidFill>
              </a:rPr>
              <a:t>PE - up to 3 days</a:t>
            </a:r>
            <a:endParaRPr sz="2800">
              <a:solidFill>
                <a:srgbClr val="0C0C0C"/>
              </a:solidFill>
            </a:endParaRPr>
          </a:p>
          <a:p>
            <a:pPr indent="-292100" lvl="0" marL="457200" rtl="0" algn="l">
              <a:lnSpc>
                <a:spcPct val="115000"/>
              </a:lnSpc>
              <a:spcBef>
                <a:spcPts val="0"/>
              </a:spcBef>
              <a:spcAft>
                <a:spcPts val="0"/>
              </a:spcAft>
              <a:buClr>
                <a:srgbClr val="0C0C0C"/>
              </a:buClr>
              <a:buSzPts val="2800"/>
              <a:buChar char="•"/>
            </a:pPr>
            <a:r>
              <a:rPr lang="en-US" sz="2800">
                <a:solidFill>
                  <a:srgbClr val="0C0C0C"/>
                </a:solidFill>
              </a:rPr>
              <a:t>Spanish - 2 days</a:t>
            </a:r>
            <a:endParaRPr sz="2800">
              <a:solidFill>
                <a:srgbClr val="0C0C0C"/>
              </a:solidFill>
            </a:endParaRPr>
          </a:p>
          <a:p>
            <a:pPr indent="-292100" lvl="0" marL="457200" rtl="0" algn="l">
              <a:lnSpc>
                <a:spcPct val="115000"/>
              </a:lnSpc>
              <a:spcBef>
                <a:spcPts val="0"/>
              </a:spcBef>
              <a:spcAft>
                <a:spcPts val="0"/>
              </a:spcAft>
              <a:buClr>
                <a:srgbClr val="0C0C0C"/>
              </a:buClr>
              <a:buSzPts val="2800"/>
              <a:buChar char="•"/>
            </a:pPr>
            <a:r>
              <a:rPr lang="en-US" sz="2800">
                <a:solidFill>
                  <a:srgbClr val="0C0C0C"/>
                </a:solidFill>
              </a:rPr>
              <a:t>Orchestra - 2 days</a:t>
            </a:r>
            <a:endParaRPr sz="2800">
              <a:solidFill>
                <a:srgbClr val="0C0C0C"/>
              </a:solidFill>
            </a:endParaRPr>
          </a:p>
          <a:p>
            <a:pPr indent="-292100" lvl="0" marL="457200" rtl="0" algn="l">
              <a:lnSpc>
                <a:spcPct val="115000"/>
              </a:lnSpc>
              <a:spcBef>
                <a:spcPts val="0"/>
              </a:spcBef>
              <a:spcAft>
                <a:spcPts val="0"/>
              </a:spcAft>
              <a:buClr>
                <a:srgbClr val="0C0C0C"/>
              </a:buClr>
              <a:buSzPts val="2800"/>
              <a:buChar char="•"/>
            </a:pPr>
            <a:r>
              <a:rPr lang="en-US" sz="2800">
                <a:solidFill>
                  <a:srgbClr val="0C0C0C"/>
                </a:solidFill>
              </a:rPr>
              <a:t>Band - 2 days</a:t>
            </a:r>
            <a:endParaRPr sz="2800">
              <a:solidFill>
                <a:srgbClr val="0C0C0C"/>
              </a:solidFill>
            </a:endParaRPr>
          </a:p>
          <a:p>
            <a:pPr indent="-292100" lvl="0" marL="457200" rtl="0" algn="l">
              <a:lnSpc>
                <a:spcPct val="115000"/>
              </a:lnSpc>
              <a:spcBef>
                <a:spcPts val="0"/>
              </a:spcBef>
              <a:spcAft>
                <a:spcPts val="0"/>
              </a:spcAft>
              <a:buClr>
                <a:srgbClr val="0C0C0C"/>
              </a:buClr>
              <a:buSzPts val="2800"/>
              <a:buChar char="•"/>
            </a:pPr>
            <a:r>
              <a:rPr lang="en-US" sz="2800">
                <a:solidFill>
                  <a:srgbClr val="0C0C0C"/>
                </a:solidFill>
              </a:rPr>
              <a:t>Choir - 1 day</a:t>
            </a:r>
            <a:endParaRPr sz="2800">
              <a:solidFill>
                <a:srgbClr val="0C0C0C"/>
              </a:solidFill>
            </a:endParaRPr>
          </a:p>
          <a:p>
            <a:pPr indent="-292100" lvl="0" marL="457200" rtl="0" algn="l">
              <a:lnSpc>
                <a:spcPct val="115000"/>
              </a:lnSpc>
              <a:spcBef>
                <a:spcPts val="0"/>
              </a:spcBef>
              <a:spcAft>
                <a:spcPts val="0"/>
              </a:spcAft>
              <a:buClr>
                <a:srgbClr val="0C0C0C"/>
              </a:buClr>
              <a:buSzPts val="2800"/>
              <a:buChar char="•"/>
            </a:pPr>
            <a:r>
              <a:rPr lang="en-US" sz="2800">
                <a:solidFill>
                  <a:srgbClr val="0C0C0C"/>
                </a:solidFill>
              </a:rPr>
              <a:t>Math Lab - 2 days</a:t>
            </a:r>
            <a:endParaRPr sz="2800">
              <a:solidFill>
                <a:srgbClr val="0C0C0C"/>
              </a:solidFill>
            </a:endParaRPr>
          </a:p>
          <a:p>
            <a:pPr indent="-292100" lvl="0" marL="457200" rtl="0" algn="l">
              <a:lnSpc>
                <a:spcPct val="115000"/>
              </a:lnSpc>
              <a:spcBef>
                <a:spcPts val="0"/>
              </a:spcBef>
              <a:spcAft>
                <a:spcPts val="0"/>
              </a:spcAft>
              <a:buClr>
                <a:srgbClr val="0C0C0C"/>
              </a:buClr>
              <a:buSzPts val="2800"/>
              <a:buChar char="•"/>
            </a:pPr>
            <a:r>
              <a:rPr lang="en-US" sz="2800">
                <a:solidFill>
                  <a:srgbClr val="0C0C0C"/>
                </a:solidFill>
              </a:rPr>
              <a:t>CSI - 2 days</a:t>
            </a:r>
            <a:endParaRPr sz="2800">
              <a:solidFill>
                <a:srgbClr val="0C0C0C"/>
              </a:solidFill>
            </a:endParaRPr>
          </a:p>
        </p:txBody>
      </p:sp>
      <p:pic>
        <p:nvPicPr>
          <p:cNvPr id="288" name="Google Shape;288;g1d756e5ff10_1_0"/>
          <p:cNvPicPr preferRelativeResize="0"/>
          <p:nvPr/>
        </p:nvPicPr>
        <p:blipFill>
          <a:blip r:embed="rId3">
            <a:alphaModFix/>
          </a:blip>
          <a:stretch>
            <a:fillRect/>
          </a:stretch>
        </p:blipFill>
        <p:spPr>
          <a:xfrm>
            <a:off x="8080550" y="4108690"/>
            <a:ext cx="2143125" cy="2143125"/>
          </a:xfrm>
          <a:prstGeom prst="rect">
            <a:avLst/>
          </a:prstGeom>
          <a:noFill/>
          <a:ln>
            <a:noFill/>
          </a:ln>
        </p:spPr>
      </p:pic>
      <p:pic>
        <p:nvPicPr>
          <p:cNvPr id="289" name="Google Shape;289;g1d756e5ff10_1_0"/>
          <p:cNvPicPr preferRelativeResize="0"/>
          <p:nvPr/>
        </p:nvPicPr>
        <p:blipFill>
          <a:blip r:embed="rId4">
            <a:alphaModFix/>
          </a:blip>
          <a:stretch>
            <a:fillRect/>
          </a:stretch>
        </p:blipFill>
        <p:spPr>
          <a:xfrm>
            <a:off x="5483100" y="2891951"/>
            <a:ext cx="2143125" cy="2143125"/>
          </a:xfrm>
          <a:prstGeom prst="rect">
            <a:avLst/>
          </a:prstGeom>
          <a:noFill/>
          <a:ln>
            <a:noFill/>
          </a:ln>
        </p:spPr>
      </p:pic>
      <p:pic>
        <p:nvPicPr>
          <p:cNvPr id="290" name="Google Shape;290;g1d756e5ff10_1_0"/>
          <p:cNvPicPr preferRelativeResize="0"/>
          <p:nvPr/>
        </p:nvPicPr>
        <p:blipFill>
          <a:blip r:embed="rId5">
            <a:alphaModFix/>
          </a:blip>
          <a:stretch>
            <a:fillRect/>
          </a:stretch>
        </p:blipFill>
        <p:spPr>
          <a:xfrm>
            <a:off x="7828138" y="1803000"/>
            <a:ext cx="2647950" cy="1724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2"/>
          <p:cNvSpPr txBox="1"/>
          <p:nvPr>
            <p:ph type="title"/>
          </p:nvPr>
        </p:nvSpPr>
        <p:spPr>
          <a:xfrm>
            <a:off x="914400" y="914401"/>
            <a:ext cx="6400800" cy="685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3F3F3F"/>
              </a:buClr>
              <a:buSzPts val="4000"/>
              <a:buFont typeface="Century Gothic"/>
              <a:buNone/>
            </a:pPr>
            <a:r>
              <a:rPr lang="en-US"/>
              <a:t>ATTENDANCE</a:t>
            </a:r>
            <a:endParaRPr/>
          </a:p>
        </p:txBody>
      </p:sp>
      <p:sp>
        <p:nvSpPr>
          <p:cNvPr id="296" name="Google Shape;296;p12"/>
          <p:cNvSpPr txBox="1"/>
          <p:nvPr>
            <p:ph idx="1" type="body"/>
          </p:nvPr>
        </p:nvSpPr>
        <p:spPr>
          <a:xfrm>
            <a:off x="914400" y="1866900"/>
            <a:ext cx="10825800" cy="4578300"/>
          </a:xfrm>
          <a:prstGeom prst="rect">
            <a:avLst/>
          </a:prstGeom>
          <a:noFill/>
          <a:ln>
            <a:noFill/>
          </a:ln>
        </p:spPr>
        <p:txBody>
          <a:bodyPr anchorCtr="0" anchor="t" bIns="45700" lIns="91425" spcFirstLastPara="1" rIns="91425" wrap="square" tIns="45700">
            <a:noAutofit/>
          </a:bodyPr>
          <a:lstStyle/>
          <a:p>
            <a:pPr indent="-285750" lvl="0" marL="285750" rtl="0" algn="l">
              <a:lnSpc>
                <a:spcPct val="150000"/>
              </a:lnSpc>
              <a:spcBef>
                <a:spcPts val="0"/>
              </a:spcBef>
              <a:spcAft>
                <a:spcPts val="0"/>
              </a:spcAft>
              <a:buClr>
                <a:srgbClr val="3F3F3F"/>
              </a:buClr>
              <a:buSzPts val="2800"/>
              <a:buFont typeface="Arial"/>
              <a:buChar char="•"/>
            </a:pPr>
            <a:r>
              <a:rPr lang="en-US" sz="2800"/>
              <a:t>In middle school, attendance is taken every period.</a:t>
            </a:r>
            <a:endParaRPr/>
          </a:p>
          <a:p>
            <a:pPr indent="-285750" lvl="0" marL="285750" rtl="0" algn="l">
              <a:lnSpc>
                <a:spcPct val="150000"/>
              </a:lnSpc>
              <a:spcBef>
                <a:spcPts val="1000"/>
              </a:spcBef>
              <a:spcAft>
                <a:spcPts val="0"/>
              </a:spcAft>
              <a:buClr>
                <a:srgbClr val="3F3F3F"/>
              </a:buClr>
              <a:buSzPts val="2800"/>
              <a:buFont typeface="Arial"/>
              <a:buChar char="•"/>
            </a:pPr>
            <a:r>
              <a:rPr lang="en-US" sz="2800"/>
              <a:t>A student is counted tardy to class if they arrive late. If they arrive more than 10 minutes late it is marked as an absence.</a:t>
            </a:r>
            <a:endParaRPr/>
          </a:p>
          <a:p>
            <a:pPr indent="-285750" lvl="0" marL="285750" rtl="0" algn="l">
              <a:lnSpc>
                <a:spcPct val="150000"/>
              </a:lnSpc>
              <a:spcBef>
                <a:spcPts val="1000"/>
              </a:spcBef>
              <a:spcAft>
                <a:spcPts val="0"/>
              </a:spcAft>
              <a:buClr>
                <a:srgbClr val="3F3F3F"/>
              </a:buClr>
              <a:buSzPts val="2800"/>
              <a:buFont typeface="Arial"/>
              <a:buChar char="•"/>
            </a:pPr>
            <a:r>
              <a:rPr lang="en-US" sz="2800"/>
              <a:t>There is 5 minutes of passing time between each class.</a:t>
            </a:r>
            <a:endParaRPr/>
          </a:p>
          <a:p>
            <a:pPr indent="-285750" lvl="0" marL="285750" rtl="0" algn="l">
              <a:lnSpc>
                <a:spcPct val="150000"/>
              </a:lnSpc>
              <a:spcBef>
                <a:spcPts val="1000"/>
              </a:spcBef>
              <a:spcAft>
                <a:spcPts val="0"/>
              </a:spcAft>
              <a:buClr>
                <a:srgbClr val="3F3F3F"/>
              </a:buClr>
              <a:buSzPts val="2800"/>
              <a:buFont typeface="Arial"/>
              <a:buChar char="•"/>
            </a:pPr>
            <a:r>
              <a:rPr lang="en-US" sz="2800"/>
              <a:t>First two-weeks – monitor attendance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3"/>
          <p:cNvSpPr txBox="1"/>
          <p:nvPr>
            <p:ph type="title"/>
          </p:nvPr>
        </p:nvSpPr>
        <p:spPr>
          <a:xfrm>
            <a:off x="914400" y="914401"/>
            <a:ext cx="9467850" cy="685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3F3F3F"/>
              </a:buClr>
              <a:buSzPts val="4000"/>
              <a:buFont typeface="Century Gothic"/>
              <a:buNone/>
            </a:pPr>
            <a:r>
              <a:rPr lang="en-US"/>
              <a:t>ATTENDANCE CONTINUED</a:t>
            </a:r>
            <a:endParaRPr/>
          </a:p>
        </p:txBody>
      </p:sp>
      <p:sp>
        <p:nvSpPr>
          <p:cNvPr id="302" name="Google Shape;302;p13"/>
          <p:cNvSpPr txBox="1"/>
          <p:nvPr>
            <p:ph idx="1" type="body"/>
          </p:nvPr>
        </p:nvSpPr>
        <p:spPr>
          <a:xfrm>
            <a:off x="914399" y="1904809"/>
            <a:ext cx="10733100" cy="44829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rgbClr val="3F3F3F"/>
              </a:buClr>
              <a:buSzPts val="2400"/>
              <a:buFont typeface="Arial"/>
              <a:buChar char="•"/>
            </a:pPr>
            <a:r>
              <a:rPr lang="en-US" sz="2400"/>
              <a:t>If your child is going to be absent, please call the office at 989-923-5873.  All you need to say is “This is John Doe, Father of Jane Doe, she is sick today May 5, 2023, and will not be in school.”</a:t>
            </a:r>
            <a:endParaRPr/>
          </a:p>
          <a:p>
            <a:pPr indent="-285750" lvl="0" marL="285750" rtl="0" algn="l">
              <a:lnSpc>
                <a:spcPct val="100000"/>
              </a:lnSpc>
              <a:spcBef>
                <a:spcPts val="1000"/>
              </a:spcBef>
              <a:spcAft>
                <a:spcPts val="0"/>
              </a:spcAft>
              <a:buClr>
                <a:srgbClr val="3F3F3F"/>
              </a:buClr>
              <a:buSzPts val="2400"/>
              <a:buFont typeface="Arial"/>
              <a:buChar char="•"/>
            </a:pPr>
            <a:r>
              <a:rPr lang="en-US" sz="2400"/>
              <a:t>If we do not receive a call from you, two things will happen:</a:t>
            </a:r>
            <a:endParaRPr/>
          </a:p>
          <a:p>
            <a:pPr indent="-457200" lvl="1" marL="914400" rtl="0" algn="l">
              <a:lnSpc>
                <a:spcPct val="100000"/>
              </a:lnSpc>
              <a:spcBef>
                <a:spcPts val="500"/>
              </a:spcBef>
              <a:spcAft>
                <a:spcPts val="0"/>
              </a:spcAft>
              <a:buClr>
                <a:schemeClr val="dk1"/>
              </a:buClr>
              <a:buSzPts val="2400"/>
              <a:buFont typeface="Century Gothic"/>
              <a:buAutoNum type="arabicPeriod"/>
            </a:pPr>
            <a:r>
              <a:rPr lang="en-US" sz="2400"/>
              <a:t>You will get an automated call from our attendance system stating your child has an unexcused absence on the evening of May 5 (or said date). Please call us the next day to excuse the absence.</a:t>
            </a:r>
            <a:endParaRPr/>
          </a:p>
          <a:p>
            <a:pPr indent="-457200" lvl="1" marL="914400" rtl="0" algn="l">
              <a:lnSpc>
                <a:spcPct val="100000"/>
              </a:lnSpc>
              <a:spcBef>
                <a:spcPts val="500"/>
              </a:spcBef>
              <a:spcAft>
                <a:spcPts val="0"/>
              </a:spcAft>
              <a:buClr>
                <a:schemeClr val="dk1"/>
              </a:buClr>
              <a:buSzPts val="2400"/>
              <a:buFont typeface="Century Gothic"/>
              <a:buAutoNum type="arabicPeriod"/>
            </a:pPr>
            <a:r>
              <a:rPr lang="en-US" sz="2400"/>
              <a:t>If we don’t hear from you, we will contact you to make sure you know that your child is absent.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5"/>
          <p:cNvSpPr txBox="1"/>
          <p:nvPr>
            <p:ph type="title"/>
          </p:nvPr>
        </p:nvSpPr>
        <p:spPr>
          <a:xfrm>
            <a:off x="4389119" y="946653"/>
            <a:ext cx="6857999" cy="653547"/>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US">
                <a:solidFill>
                  <a:schemeClr val="dk1"/>
                </a:solidFill>
              </a:rPr>
              <a:t>LOCKERS</a:t>
            </a:r>
            <a:endParaRPr/>
          </a:p>
        </p:txBody>
      </p:sp>
      <p:sp>
        <p:nvSpPr>
          <p:cNvPr id="308" name="Google Shape;308;p15"/>
          <p:cNvSpPr txBox="1"/>
          <p:nvPr>
            <p:ph idx="1" type="body"/>
          </p:nvPr>
        </p:nvSpPr>
        <p:spPr>
          <a:xfrm>
            <a:off x="3855725" y="2303500"/>
            <a:ext cx="7337700" cy="3276900"/>
          </a:xfrm>
          <a:prstGeom prst="rect">
            <a:avLst/>
          </a:prstGeom>
          <a:noFill/>
          <a:ln>
            <a:noFill/>
          </a:ln>
        </p:spPr>
        <p:txBody>
          <a:bodyPr anchorCtr="0" anchor="t" bIns="45700" lIns="91425" spcFirstLastPara="1" rIns="91425" wrap="square" tIns="45700">
            <a:noAutofit/>
          </a:bodyPr>
          <a:lstStyle/>
          <a:p>
            <a:pPr indent="-285750" lvl="0" marL="285750" rtl="0" algn="l">
              <a:lnSpc>
                <a:spcPct val="87500"/>
              </a:lnSpc>
              <a:spcBef>
                <a:spcPts val="0"/>
              </a:spcBef>
              <a:spcAft>
                <a:spcPts val="0"/>
              </a:spcAft>
              <a:buClr>
                <a:schemeClr val="dk1"/>
              </a:buClr>
              <a:buSzPts val="3200"/>
              <a:buFont typeface="Arial"/>
              <a:buChar char="•"/>
            </a:pPr>
            <a:r>
              <a:rPr lang="en-US" sz="3200">
                <a:solidFill>
                  <a:schemeClr val="dk1"/>
                </a:solidFill>
              </a:rPr>
              <a:t>Students have their own lockers</a:t>
            </a:r>
            <a:endParaRPr/>
          </a:p>
          <a:p>
            <a:pPr indent="-285750" lvl="0" marL="285750" rtl="0" algn="l">
              <a:lnSpc>
                <a:spcPct val="87500"/>
              </a:lnSpc>
              <a:spcBef>
                <a:spcPts val="1000"/>
              </a:spcBef>
              <a:spcAft>
                <a:spcPts val="0"/>
              </a:spcAft>
              <a:buClr>
                <a:schemeClr val="dk1"/>
              </a:buClr>
              <a:buSzPts val="3200"/>
              <a:buFont typeface="Arial"/>
              <a:buChar char="•"/>
            </a:pPr>
            <a:r>
              <a:rPr lang="en-US" sz="3200">
                <a:solidFill>
                  <a:schemeClr val="dk1"/>
                </a:solidFill>
              </a:rPr>
              <a:t>Do not share locker combinations with anyone</a:t>
            </a:r>
            <a:endParaRPr/>
          </a:p>
          <a:p>
            <a:pPr indent="-285750" lvl="0" marL="285750" rtl="0" algn="l">
              <a:lnSpc>
                <a:spcPct val="87500"/>
              </a:lnSpc>
              <a:spcBef>
                <a:spcPts val="1000"/>
              </a:spcBef>
              <a:spcAft>
                <a:spcPts val="0"/>
              </a:spcAft>
              <a:buClr>
                <a:schemeClr val="dk1"/>
              </a:buClr>
              <a:buSzPts val="3200"/>
              <a:buFont typeface="Arial"/>
              <a:buChar char="•"/>
            </a:pPr>
            <a:r>
              <a:rPr lang="en-US" sz="3200">
                <a:solidFill>
                  <a:schemeClr val="dk1"/>
                </a:solidFill>
              </a:rPr>
              <a:t>Do not leave your locker “spun” </a:t>
            </a:r>
            <a:endParaRPr/>
          </a:p>
          <a:p>
            <a:pPr indent="-285750" lvl="0" marL="285750" rtl="0" algn="l">
              <a:lnSpc>
                <a:spcPct val="87500"/>
              </a:lnSpc>
              <a:spcBef>
                <a:spcPts val="1000"/>
              </a:spcBef>
              <a:spcAft>
                <a:spcPts val="0"/>
              </a:spcAft>
              <a:buClr>
                <a:schemeClr val="dk1"/>
              </a:buClr>
              <a:buSzPts val="3200"/>
              <a:buFont typeface="Arial"/>
              <a:buChar char="•"/>
            </a:pPr>
            <a:r>
              <a:rPr lang="en-US" sz="3200">
                <a:solidFill>
                  <a:schemeClr val="dk1"/>
                </a:solidFill>
              </a:rPr>
              <a:t>Always shut your locker and spin the combination so it will not open</a:t>
            </a:r>
            <a:endParaRPr/>
          </a:p>
        </p:txBody>
      </p:sp>
      <p:pic>
        <p:nvPicPr>
          <p:cNvPr descr="A picture containing text, electronics, display&#10;&#10;Description automatically generated" id="309" name="Google Shape;309;p15"/>
          <p:cNvPicPr preferRelativeResize="0"/>
          <p:nvPr/>
        </p:nvPicPr>
        <p:blipFill rotWithShape="1">
          <a:blip r:embed="rId3">
            <a:alphaModFix/>
          </a:blip>
          <a:srcRect b="0" l="0" r="0" t="0"/>
          <a:stretch/>
        </p:blipFill>
        <p:spPr>
          <a:xfrm>
            <a:off x="750339" y="2370320"/>
            <a:ext cx="2333053" cy="2819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4"/>
          <p:cNvSpPr txBox="1"/>
          <p:nvPr>
            <p:ph type="title"/>
          </p:nvPr>
        </p:nvSpPr>
        <p:spPr>
          <a:xfrm>
            <a:off x="1657349" y="707223"/>
            <a:ext cx="10182300" cy="12930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3200"/>
              <a:buFont typeface="Century Gothic"/>
              <a:buNone/>
            </a:pPr>
            <a:r>
              <a:rPr lang="en-US" sz="3200"/>
              <a:t>MY SCHOOL COUNSELOR CAN HELP ME WITH…..</a:t>
            </a:r>
            <a:endParaRPr/>
          </a:p>
        </p:txBody>
      </p:sp>
      <p:sp>
        <p:nvSpPr>
          <p:cNvPr id="315" name="Google Shape;315;p14"/>
          <p:cNvSpPr txBox="1"/>
          <p:nvPr>
            <p:ph idx="1" type="body"/>
          </p:nvPr>
        </p:nvSpPr>
        <p:spPr>
          <a:xfrm>
            <a:off x="685800" y="1752600"/>
            <a:ext cx="5334000" cy="48474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None/>
            </a:pPr>
            <a:r>
              <a:rPr b="1" lang="en-US"/>
              <a:t>All things social, emotional, and academic.</a:t>
            </a:r>
            <a:endParaRPr b="1"/>
          </a:p>
          <a:p>
            <a:pPr indent="-228600" lvl="0" marL="228600" rtl="0" algn="l">
              <a:lnSpc>
                <a:spcPct val="100000"/>
              </a:lnSpc>
              <a:spcBef>
                <a:spcPts val="1000"/>
              </a:spcBef>
              <a:spcAft>
                <a:spcPts val="0"/>
              </a:spcAft>
              <a:buClr>
                <a:schemeClr val="dk1"/>
              </a:buClr>
              <a:buSzPct val="100000"/>
              <a:buChar char="•"/>
            </a:pPr>
            <a:r>
              <a:rPr lang="en-US"/>
              <a:t>Planning for the future (HS, college, career)</a:t>
            </a:r>
            <a:endParaRPr/>
          </a:p>
          <a:p>
            <a:pPr indent="-228600" lvl="0" marL="228600" rtl="0" algn="l">
              <a:lnSpc>
                <a:spcPct val="100000"/>
              </a:lnSpc>
              <a:spcBef>
                <a:spcPts val="1000"/>
              </a:spcBef>
              <a:spcAft>
                <a:spcPts val="0"/>
              </a:spcAft>
              <a:buClr>
                <a:schemeClr val="dk1"/>
              </a:buClr>
              <a:buSzPct val="100000"/>
              <a:buChar char="•"/>
            </a:pPr>
            <a:r>
              <a:rPr lang="en-US"/>
              <a:t>Making hard choices</a:t>
            </a:r>
            <a:endParaRPr/>
          </a:p>
          <a:p>
            <a:pPr indent="-228600" lvl="0" marL="228600" rtl="0" algn="l">
              <a:lnSpc>
                <a:spcPct val="100000"/>
              </a:lnSpc>
              <a:spcBef>
                <a:spcPts val="1000"/>
              </a:spcBef>
              <a:spcAft>
                <a:spcPts val="0"/>
              </a:spcAft>
              <a:buClr>
                <a:schemeClr val="dk1"/>
              </a:buClr>
              <a:buSzPct val="100000"/>
              <a:buChar char="•"/>
            </a:pPr>
            <a:r>
              <a:rPr lang="en-US"/>
              <a:t>Developing healthy habits</a:t>
            </a:r>
            <a:endParaRPr/>
          </a:p>
          <a:p>
            <a:pPr indent="-228600" lvl="0" marL="228600" rtl="0" algn="l">
              <a:lnSpc>
                <a:spcPct val="100000"/>
              </a:lnSpc>
              <a:spcBef>
                <a:spcPts val="1000"/>
              </a:spcBef>
              <a:spcAft>
                <a:spcPts val="0"/>
              </a:spcAft>
              <a:buClr>
                <a:schemeClr val="dk1"/>
              </a:buClr>
              <a:buSzPct val="100000"/>
              <a:buChar char="•"/>
            </a:pPr>
            <a:r>
              <a:rPr lang="en-US"/>
              <a:t>Adjusting to change at home (moving, divorce, new sibling, etc.)</a:t>
            </a:r>
            <a:endParaRPr/>
          </a:p>
          <a:p>
            <a:pPr indent="-228600" lvl="0" marL="228600" rtl="0" algn="l">
              <a:lnSpc>
                <a:spcPct val="100000"/>
              </a:lnSpc>
              <a:spcBef>
                <a:spcPts val="1000"/>
              </a:spcBef>
              <a:spcAft>
                <a:spcPts val="0"/>
              </a:spcAft>
              <a:buClr>
                <a:schemeClr val="dk1"/>
              </a:buClr>
              <a:buSzPct val="100000"/>
              <a:buChar char="•"/>
            </a:pPr>
            <a:r>
              <a:rPr lang="en-US"/>
              <a:t>Improving organization and study skills</a:t>
            </a:r>
            <a:endParaRPr/>
          </a:p>
          <a:p>
            <a:pPr indent="-228600" lvl="0" marL="228600" rtl="0" algn="l">
              <a:lnSpc>
                <a:spcPct val="100000"/>
              </a:lnSpc>
              <a:spcBef>
                <a:spcPts val="1000"/>
              </a:spcBef>
              <a:spcAft>
                <a:spcPts val="0"/>
              </a:spcAft>
              <a:buClr>
                <a:schemeClr val="dk1"/>
              </a:buClr>
              <a:buSzPct val="100000"/>
              <a:buChar char="•"/>
            </a:pPr>
            <a:r>
              <a:rPr lang="en-US"/>
              <a:t>Making friends</a:t>
            </a:r>
            <a:endParaRPr/>
          </a:p>
          <a:p>
            <a:pPr indent="-228600" lvl="0" marL="228600" rtl="0" algn="l">
              <a:lnSpc>
                <a:spcPct val="100000"/>
              </a:lnSpc>
              <a:spcBef>
                <a:spcPts val="1000"/>
              </a:spcBef>
              <a:spcAft>
                <a:spcPts val="0"/>
              </a:spcAft>
              <a:buClr>
                <a:schemeClr val="dk1"/>
              </a:buClr>
              <a:buSzPct val="100000"/>
              <a:buChar char="•"/>
            </a:pPr>
            <a:r>
              <a:rPr lang="en-US"/>
              <a:t>Getting into my locker</a:t>
            </a:r>
            <a:endParaRPr/>
          </a:p>
          <a:p>
            <a:pPr indent="-228600" lvl="0" marL="228600" rtl="0" algn="l">
              <a:lnSpc>
                <a:spcPct val="100000"/>
              </a:lnSpc>
              <a:spcBef>
                <a:spcPts val="1000"/>
              </a:spcBef>
              <a:spcAft>
                <a:spcPts val="0"/>
              </a:spcAft>
              <a:buClr>
                <a:schemeClr val="dk1"/>
              </a:buClr>
              <a:buSzPct val="100000"/>
              <a:buChar char="•"/>
            </a:pPr>
            <a:r>
              <a:rPr lang="en-US"/>
              <a:t>Apologizing, taking ownership, and fixing my mistakes</a:t>
            </a:r>
            <a:endParaRPr/>
          </a:p>
          <a:p>
            <a:pPr indent="-228600" lvl="0" marL="228600" rtl="0" algn="l">
              <a:lnSpc>
                <a:spcPct val="100000"/>
              </a:lnSpc>
              <a:spcBef>
                <a:spcPts val="1000"/>
              </a:spcBef>
              <a:spcAft>
                <a:spcPts val="0"/>
              </a:spcAft>
              <a:buClr>
                <a:schemeClr val="dk1"/>
              </a:buClr>
              <a:buSzPct val="100000"/>
              <a:buChar char="•"/>
            </a:pPr>
            <a:r>
              <a:rPr lang="en-US"/>
              <a:t>Working through my feelings </a:t>
            </a:r>
            <a:endParaRPr/>
          </a:p>
          <a:p>
            <a:pPr indent="-228600" lvl="0" marL="228600" rtl="0" algn="l">
              <a:lnSpc>
                <a:spcPct val="100000"/>
              </a:lnSpc>
              <a:spcBef>
                <a:spcPts val="1000"/>
              </a:spcBef>
              <a:spcAft>
                <a:spcPts val="0"/>
              </a:spcAft>
              <a:buClr>
                <a:schemeClr val="dk1"/>
              </a:buClr>
              <a:buSzPct val="100000"/>
              <a:buChar char="•"/>
            </a:pPr>
            <a:r>
              <a:rPr lang="en-US"/>
              <a:t>Addressing anxiety, depression, and other mental health concerns</a:t>
            </a:r>
            <a:endParaRPr/>
          </a:p>
        </p:txBody>
      </p:sp>
      <p:sp>
        <p:nvSpPr>
          <p:cNvPr id="316" name="Google Shape;316;p14"/>
          <p:cNvSpPr txBox="1"/>
          <p:nvPr>
            <p:ph idx="2" type="body"/>
          </p:nvPr>
        </p:nvSpPr>
        <p:spPr>
          <a:xfrm>
            <a:off x="6172200" y="1856425"/>
            <a:ext cx="5334000" cy="4638600"/>
          </a:xfrm>
          <a:prstGeom prst="rect">
            <a:avLst/>
          </a:prstGeom>
          <a:noFill/>
          <a:ln>
            <a:noFill/>
          </a:ln>
        </p:spPr>
        <p:txBody>
          <a:bodyPr anchorCtr="0" anchor="t" bIns="45700" lIns="91425" spcFirstLastPara="1" rIns="91425" wrap="square" tIns="45700">
            <a:normAutofit fontScale="92500" lnSpcReduction="20000"/>
          </a:bodyPr>
          <a:lstStyle/>
          <a:p>
            <a:pPr indent="-239077" lvl="0" marL="228600" rtl="0" algn="l">
              <a:lnSpc>
                <a:spcPct val="100000"/>
              </a:lnSpc>
              <a:spcBef>
                <a:spcPts val="0"/>
              </a:spcBef>
              <a:spcAft>
                <a:spcPts val="0"/>
              </a:spcAft>
              <a:buClr>
                <a:schemeClr val="dk1"/>
              </a:buClr>
              <a:buSzPct val="100000"/>
              <a:buChar char="•"/>
            </a:pPr>
            <a:r>
              <a:rPr lang="en-US"/>
              <a:t>Connecting with school and community resources</a:t>
            </a:r>
            <a:endParaRPr/>
          </a:p>
          <a:p>
            <a:pPr indent="-239077" lvl="0" marL="228600" rtl="0" algn="l">
              <a:lnSpc>
                <a:spcPct val="100000"/>
              </a:lnSpc>
              <a:spcBef>
                <a:spcPts val="1000"/>
              </a:spcBef>
              <a:spcAft>
                <a:spcPts val="0"/>
              </a:spcAft>
              <a:buClr>
                <a:schemeClr val="dk1"/>
              </a:buClr>
              <a:buSzPct val="100000"/>
              <a:buChar char="•"/>
            </a:pPr>
            <a:r>
              <a:rPr lang="en-US"/>
              <a:t>Resolving conflict</a:t>
            </a:r>
            <a:endParaRPr/>
          </a:p>
          <a:p>
            <a:pPr indent="-239077" lvl="0" marL="228600" rtl="0" algn="l">
              <a:lnSpc>
                <a:spcPct val="100000"/>
              </a:lnSpc>
              <a:spcBef>
                <a:spcPts val="1000"/>
              </a:spcBef>
              <a:spcAft>
                <a:spcPts val="0"/>
              </a:spcAft>
              <a:buClr>
                <a:schemeClr val="dk1"/>
              </a:buClr>
              <a:buSzPct val="100000"/>
              <a:buChar char="•"/>
            </a:pPr>
            <a:r>
              <a:rPr lang="en-US"/>
              <a:t>Grieving a loss</a:t>
            </a:r>
            <a:endParaRPr/>
          </a:p>
          <a:p>
            <a:pPr indent="-239077" lvl="0" marL="228600" rtl="0" algn="l">
              <a:lnSpc>
                <a:spcPct val="100000"/>
              </a:lnSpc>
              <a:spcBef>
                <a:spcPts val="1000"/>
              </a:spcBef>
              <a:spcAft>
                <a:spcPts val="0"/>
              </a:spcAft>
              <a:buClr>
                <a:schemeClr val="dk1"/>
              </a:buClr>
              <a:buSzPct val="100000"/>
              <a:buChar char="•"/>
            </a:pPr>
            <a:r>
              <a:rPr lang="en-US"/>
              <a:t>Solving a personal hygiene problem (deodorant, pads/tampons, etc.)</a:t>
            </a:r>
            <a:endParaRPr/>
          </a:p>
          <a:p>
            <a:pPr indent="-239077" lvl="0" marL="228600" rtl="0" algn="l">
              <a:lnSpc>
                <a:spcPct val="100000"/>
              </a:lnSpc>
              <a:spcBef>
                <a:spcPts val="1000"/>
              </a:spcBef>
              <a:spcAft>
                <a:spcPts val="0"/>
              </a:spcAft>
              <a:buClr>
                <a:schemeClr val="dk1"/>
              </a:buClr>
              <a:buSzPct val="100000"/>
              <a:buChar char="•"/>
            </a:pPr>
            <a:r>
              <a:rPr lang="en-US"/>
              <a:t>Meeting a basic need (food, clothes, etc.)</a:t>
            </a:r>
            <a:endParaRPr/>
          </a:p>
          <a:p>
            <a:pPr indent="-239077" lvl="0" marL="228600" rtl="0" algn="l">
              <a:lnSpc>
                <a:spcPct val="100000"/>
              </a:lnSpc>
              <a:spcBef>
                <a:spcPts val="1000"/>
              </a:spcBef>
              <a:spcAft>
                <a:spcPts val="0"/>
              </a:spcAft>
              <a:buClr>
                <a:schemeClr val="dk1"/>
              </a:buClr>
              <a:buSzPct val="100000"/>
              <a:buChar char="•"/>
            </a:pPr>
            <a:r>
              <a:rPr lang="en-US"/>
              <a:t>Building self-esteem, self-worth, and self-confidence</a:t>
            </a:r>
            <a:endParaRPr/>
          </a:p>
          <a:p>
            <a:pPr indent="-239077" lvl="0" marL="228600" rtl="0" algn="l">
              <a:lnSpc>
                <a:spcPct val="100000"/>
              </a:lnSpc>
              <a:spcBef>
                <a:spcPts val="1000"/>
              </a:spcBef>
              <a:spcAft>
                <a:spcPts val="0"/>
              </a:spcAft>
              <a:buClr>
                <a:schemeClr val="dk1"/>
              </a:buClr>
              <a:buSzPct val="100000"/>
              <a:buChar char="•"/>
            </a:pPr>
            <a:r>
              <a:rPr lang="en-US"/>
              <a:t>Navigating an unsafe or uncomfortable  situation</a:t>
            </a:r>
            <a:endParaRPr/>
          </a:p>
          <a:p>
            <a:pPr indent="0" lvl="0" marL="0" rtl="0" algn="r">
              <a:lnSpc>
                <a:spcPct val="100000"/>
              </a:lnSpc>
              <a:spcBef>
                <a:spcPts val="1000"/>
              </a:spcBef>
              <a:spcAft>
                <a:spcPts val="0"/>
              </a:spcAft>
              <a:buClr>
                <a:schemeClr val="dk1"/>
              </a:buClr>
              <a:buSzPct val="100000"/>
              <a:buNone/>
            </a:pPr>
            <a:r>
              <a:rPr b="1" lang="en-US"/>
              <a:t>If I am not the best person to help, I will connect you with someone who can.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US"/>
              <a:t>APPROPRIATE TECHNOLOGY USE</a:t>
            </a:r>
            <a:endParaRPr/>
          </a:p>
        </p:txBody>
      </p:sp>
      <p:sp>
        <p:nvSpPr>
          <p:cNvPr id="322" name="Google Shape;322;p16"/>
          <p:cNvSpPr txBox="1"/>
          <p:nvPr>
            <p:ph idx="1" type="body"/>
          </p:nvPr>
        </p:nvSpPr>
        <p:spPr>
          <a:xfrm>
            <a:off x="281864" y="2042150"/>
            <a:ext cx="11323800" cy="28743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SzPts val="2400"/>
              <a:buChar char="•"/>
            </a:pPr>
            <a:r>
              <a:rPr lang="en-US" sz="2000"/>
              <a:t>Students are responsible for their chargers as well as their Chromebooks. </a:t>
            </a:r>
            <a:endParaRPr sz="2000"/>
          </a:p>
          <a:p>
            <a:pPr indent="0" lvl="0" marL="457200" rtl="0" algn="l">
              <a:lnSpc>
                <a:spcPct val="90000"/>
              </a:lnSpc>
              <a:spcBef>
                <a:spcPts val="0"/>
              </a:spcBef>
              <a:spcAft>
                <a:spcPts val="0"/>
              </a:spcAft>
              <a:buNone/>
            </a:pPr>
            <a:r>
              <a:t/>
            </a:r>
            <a:endParaRPr sz="2000"/>
          </a:p>
          <a:p>
            <a:pPr indent="-381000" lvl="0" marL="457200" rtl="0" algn="l">
              <a:lnSpc>
                <a:spcPct val="90000"/>
              </a:lnSpc>
              <a:spcBef>
                <a:spcPts val="0"/>
              </a:spcBef>
              <a:spcAft>
                <a:spcPts val="0"/>
              </a:spcAft>
              <a:buSzPts val="2400"/>
              <a:buChar char="•"/>
            </a:pPr>
            <a:r>
              <a:rPr lang="en-US" sz="2000"/>
              <a:t>Students should NEVER share their passwords with other students.</a:t>
            </a:r>
            <a:endParaRPr sz="2000"/>
          </a:p>
          <a:p>
            <a:pPr indent="0" lvl="0" marL="457200" rtl="0" algn="l">
              <a:lnSpc>
                <a:spcPct val="90000"/>
              </a:lnSpc>
              <a:spcBef>
                <a:spcPts val="0"/>
              </a:spcBef>
              <a:spcAft>
                <a:spcPts val="0"/>
              </a:spcAft>
              <a:buNone/>
            </a:pPr>
            <a:r>
              <a:t/>
            </a:r>
            <a:endParaRPr sz="2000"/>
          </a:p>
          <a:p>
            <a:pPr indent="-381000" lvl="0" marL="457200" rtl="0" algn="l">
              <a:lnSpc>
                <a:spcPct val="90000"/>
              </a:lnSpc>
              <a:spcBef>
                <a:spcPts val="0"/>
              </a:spcBef>
              <a:spcAft>
                <a:spcPts val="0"/>
              </a:spcAft>
              <a:buSzPts val="2400"/>
              <a:buChar char="•"/>
            </a:pPr>
            <a:r>
              <a:rPr lang="en-US" sz="2000"/>
              <a:t>Phones should remain in the lockers during instructional time turned off. If phones are visible during class time, the phone will be confiscated and either returned to the student by the end of the day or a parent will be contacted to pick up the device.</a:t>
            </a:r>
            <a:endParaRPr sz="2000"/>
          </a:p>
          <a:p>
            <a:pPr indent="0" lvl="0" marL="457200" rtl="0" algn="l">
              <a:lnSpc>
                <a:spcPct val="90000"/>
              </a:lnSpc>
              <a:spcBef>
                <a:spcPts val="0"/>
              </a:spcBef>
              <a:spcAft>
                <a:spcPts val="0"/>
              </a:spcAft>
              <a:buNone/>
            </a:pPr>
            <a:r>
              <a:t/>
            </a:r>
            <a:endParaRPr sz="2000"/>
          </a:p>
          <a:p>
            <a:pPr indent="-381000" lvl="0" marL="457200" rtl="0" algn="l">
              <a:lnSpc>
                <a:spcPct val="90000"/>
              </a:lnSpc>
              <a:spcBef>
                <a:spcPts val="0"/>
              </a:spcBef>
              <a:spcAft>
                <a:spcPts val="0"/>
              </a:spcAft>
              <a:buSzPts val="2400"/>
              <a:buChar char="•"/>
            </a:pPr>
            <a:r>
              <a:rPr lang="en-US" sz="2000"/>
              <a:t>GoGuardian - teacher and parent use</a:t>
            </a:r>
            <a:endParaRPr sz="2000"/>
          </a:p>
        </p:txBody>
      </p:sp>
      <p:sp>
        <p:nvSpPr>
          <p:cNvPr id="323" name="Google Shape;323;p16"/>
          <p:cNvSpPr txBox="1"/>
          <p:nvPr>
            <p:ph idx="1" type="body"/>
          </p:nvPr>
        </p:nvSpPr>
        <p:spPr>
          <a:xfrm>
            <a:off x="407575" y="5042600"/>
            <a:ext cx="11224800" cy="1591500"/>
          </a:xfrm>
          <a:prstGeom prst="rect">
            <a:avLst/>
          </a:prstGeom>
          <a:solidFill>
            <a:srgbClr val="F3F3F3"/>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00000"/>
              </a:lnSpc>
              <a:spcBef>
                <a:spcPts val="1000"/>
              </a:spcBef>
              <a:spcAft>
                <a:spcPts val="0"/>
              </a:spcAft>
              <a:buNone/>
            </a:pPr>
            <a:r>
              <a:rPr b="1" lang="en-US" sz="1900"/>
              <a:t>Handbook:</a:t>
            </a:r>
            <a:r>
              <a:rPr lang="en-US" sz="1900"/>
              <a:t> Violation of Acceptable Use Policy  A student shall not violate or attempt to violate School District policies, administrative regulations, and directives concerning School District or personal computers, networks, and telephone systems. Violation of any of the rules and responsibilities may result in a loss of access privileges/technology privileges/computer usage and may result in other disciplinary or legal actions including restitution.</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1e79986e323_0_0"/>
          <p:cNvSpPr txBox="1"/>
          <p:nvPr>
            <p:ph type="title"/>
          </p:nvPr>
        </p:nvSpPr>
        <p:spPr>
          <a:xfrm>
            <a:off x="2895600" y="764373"/>
            <a:ext cx="8610600" cy="12930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lang="en-US"/>
              <a:t>CANVAS</a:t>
            </a:r>
            <a:endParaRPr/>
          </a:p>
        </p:txBody>
      </p:sp>
      <p:sp>
        <p:nvSpPr>
          <p:cNvPr id="329" name="Google Shape;329;g1e79986e323_0_0"/>
          <p:cNvSpPr txBox="1"/>
          <p:nvPr/>
        </p:nvSpPr>
        <p:spPr>
          <a:xfrm>
            <a:off x="1172800" y="4606150"/>
            <a:ext cx="5126400" cy="161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400">
                <a:solidFill>
                  <a:srgbClr val="333333"/>
                </a:solidFill>
                <a:highlight>
                  <a:srgbClr val="FFFFFF"/>
                </a:highlight>
                <a:latin typeface="Century Gothic"/>
                <a:ea typeface="Century Gothic"/>
                <a:cs typeface="Century Gothic"/>
                <a:sym typeface="Century Gothic"/>
              </a:rPr>
              <a:t>Become an Observer </a:t>
            </a:r>
            <a:r>
              <a:rPr lang="en-US" sz="2000">
                <a:solidFill>
                  <a:srgbClr val="333333"/>
                </a:solidFill>
                <a:highlight>
                  <a:srgbClr val="FFFFFF"/>
                </a:highlight>
                <a:latin typeface="Century Gothic"/>
                <a:ea typeface="Century Gothic"/>
                <a:cs typeface="Century Gothic"/>
                <a:sym typeface="Century Gothic"/>
              </a:rPr>
              <a:t>(click below)</a:t>
            </a:r>
            <a:endParaRPr sz="2000">
              <a:solidFill>
                <a:srgbClr val="333333"/>
              </a:solidFill>
              <a:highlight>
                <a:srgbClr val="FFFFFF"/>
              </a:highlight>
              <a:latin typeface="Century Gothic"/>
              <a:ea typeface="Century Gothic"/>
              <a:cs typeface="Century Gothic"/>
              <a:sym typeface="Century Gothic"/>
            </a:endParaRPr>
          </a:p>
          <a:p>
            <a:pPr indent="-368300" lvl="0" marL="457200" rtl="0" algn="l">
              <a:lnSpc>
                <a:spcPct val="115000"/>
              </a:lnSpc>
              <a:spcBef>
                <a:spcPts val="800"/>
              </a:spcBef>
              <a:spcAft>
                <a:spcPts val="0"/>
              </a:spcAft>
              <a:buClr>
                <a:srgbClr val="333333"/>
              </a:buClr>
              <a:buSzPts val="2200"/>
              <a:buFont typeface="Century Gothic"/>
              <a:buChar char="●"/>
            </a:pPr>
            <a:r>
              <a:rPr lang="en-US" sz="2200" u="sng">
                <a:solidFill>
                  <a:schemeClr val="hlink"/>
                </a:solidFill>
                <a:highlight>
                  <a:srgbClr val="FFFFFF"/>
                </a:highlight>
                <a:latin typeface="Century Gothic"/>
                <a:ea typeface="Century Gothic"/>
                <a:cs typeface="Century Gothic"/>
                <a:sym typeface="Century Gothic"/>
                <a:hlinkClick r:id="rId3"/>
              </a:rPr>
              <a:t>Create a pairing code</a:t>
            </a:r>
            <a:endParaRPr b="1" sz="2200">
              <a:solidFill>
                <a:srgbClr val="333333"/>
              </a:solidFill>
              <a:highlight>
                <a:srgbClr val="FFFFFF"/>
              </a:highlight>
              <a:latin typeface="Century Gothic"/>
              <a:ea typeface="Century Gothic"/>
              <a:cs typeface="Century Gothic"/>
              <a:sym typeface="Century Gothic"/>
            </a:endParaRPr>
          </a:p>
          <a:p>
            <a:pPr indent="-368300" lvl="0" marL="457200" rtl="0" algn="l">
              <a:lnSpc>
                <a:spcPct val="115000"/>
              </a:lnSpc>
              <a:spcBef>
                <a:spcPts val="0"/>
              </a:spcBef>
              <a:spcAft>
                <a:spcPts val="0"/>
              </a:spcAft>
              <a:buClr>
                <a:srgbClr val="333333"/>
              </a:buClr>
              <a:buSzPts val="2200"/>
              <a:buFont typeface="Century Gothic"/>
              <a:buChar char="●"/>
            </a:pPr>
            <a:r>
              <a:rPr lang="en-US" sz="2200" u="sng">
                <a:solidFill>
                  <a:schemeClr val="hlink"/>
                </a:solidFill>
                <a:highlight>
                  <a:srgbClr val="FFFFFF"/>
                </a:highlight>
                <a:latin typeface="Century Gothic"/>
                <a:ea typeface="Century Gothic"/>
                <a:cs typeface="Century Gothic"/>
                <a:sym typeface="Century Gothic"/>
                <a:hlinkClick r:id="rId4"/>
              </a:rPr>
              <a:t>Register and use pairing code</a:t>
            </a:r>
            <a:endParaRPr sz="2200">
              <a:solidFill>
                <a:srgbClr val="337AB7"/>
              </a:solidFill>
              <a:highlight>
                <a:srgbClr val="FFFFFF"/>
              </a:highlight>
              <a:latin typeface="Century Gothic"/>
              <a:ea typeface="Century Gothic"/>
              <a:cs typeface="Century Gothic"/>
              <a:sym typeface="Century Gothic"/>
            </a:endParaRPr>
          </a:p>
        </p:txBody>
      </p:sp>
      <p:sp>
        <p:nvSpPr>
          <p:cNvPr id="330" name="Google Shape;330;g1e79986e323_0_0"/>
          <p:cNvSpPr txBox="1"/>
          <p:nvPr/>
        </p:nvSpPr>
        <p:spPr>
          <a:xfrm>
            <a:off x="1172800" y="1682525"/>
            <a:ext cx="9632700" cy="277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400">
                <a:solidFill>
                  <a:srgbClr val="333333"/>
                </a:solidFill>
                <a:latin typeface="Century Gothic"/>
                <a:ea typeface="Century Gothic"/>
                <a:cs typeface="Century Gothic"/>
                <a:sym typeface="Century Gothic"/>
              </a:rPr>
              <a:t>Teacher/Student Use</a:t>
            </a:r>
            <a:endParaRPr b="1" sz="2400">
              <a:solidFill>
                <a:srgbClr val="333333"/>
              </a:solidFill>
              <a:latin typeface="Century Gothic"/>
              <a:ea typeface="Century Gothic"/>
              <a:cs typeface="Century Gothic"/>
              <a:sym typeface="Century Gothic"/>
            </a:endParaRPr>
          </a:p>
          <a:p>
            <a:pPr indent="-368300" lvl="0" marL="457200" rtl="0" algn="l">
              <a:lnSpc>
                <a:spcPct val="115000"/>
              </a:lnSpc>
              <a:spcBef>
                <a:spcPts val="800"/>
              </a:spcBef>
              <a:spcAft>
                <a:spcPts val="0"/>
              </a:spcAft>
              <a:buClr>
                <a:srgbClr val="333333"/>
              </a:buClr>
              <a:buSzPts val="2200"/>
              <a:buFont typeface="Century Gothic"/>
              <a:buChar char="●"/>
            </a:pPr>
            <a:r>
              <a:rPr lang="en-US" sz="2200">
                <a:solidFill>
                  <a:srgbClr val="333333"/>
                </a:solidFill>
                <a:latin typeface="Century Gothic"/>
                <a:ea typeface="Century Gothic"/>
                <a:cs typeface="Century Gothic"/>
                <a:sym typeface="Century Gothic"/>
              </a:rPr>
              <a:t>All teachers use Canvas for their classes</a:t>
            </a:r>
            <a:endParaRPr sz="2200">
              <a:solidFill>
                <a:srgbClr val="333333"/>
              </a:solidFill>
              <a:latin typeface="Century Gothic"/>
              <a:ea typeface="Century Gothic"/>
              <a:cs typeface="Century Gothic"/>
              <a:sym typeface="Century Gothic"/>
            </a:endParaRPr>
          </a:p>
          <a:p>
            <a:pPr indent="-368300" lvl="0" marL="457200" rtl="0" algn="l">
              <a:lnSpc>
                <a:spcPct val="115000"/>
              </a:lnSpc>
              <a:spcBef>
                <a:spcPts val="0"/>
              </a:spcBef>
              <a:spcAft>
                <a:spcPts val="0"/>
              </a:spcAft>
              <a:buClr>
                <a:srgbClr val="333333"/>
              </a:buClr>
              <a:buSzPts val="2200"/>
              <a:buFont typeface="Century Gothic"/>
              <a:buChar char="●"/>
            </a:pPr>
            <a:r>
              <a:rPr lang="en-US" sz="2200">
                <a:solidFill>
                  <a:srgbClr val="333333"/>
                </a:solidFill>
                <a:latin typeface="Century Gothic"/>
                <a:ea typeface="Century Gothic"/>
                <a:cs typeface="Century Gothic"/>
                <a:sym typeface="Century Gothic"/>
              </a:rPr>
              <a:t>Assignments</a:t>
            </a:r>
            <a:endParaRPr sz="2200">
              <a:solidFill>
                <a:srgbClr val="333333"/>
              </a:solidFill>
              <a:latin typeface="Century Gothic"/>
              <a:ea typeface="Century Gothic"/>
              <a:cs typeface="Century Gothic"/>
              <a:sym typeface="Century Gothic"/>
            </a:endParaRPr>
          </a:p>
          <a:p>
            <a:pPr indent="-368300" lvl="1" marL="914400" rtl="0" algn="l">
              <a:lnSpc>
                <a:spcPct val="115000"/>
              </a:lnSpc>
              <a:spcBef>
                <a:spcPts val="0"/>
              </a:spcBef>
              <a:spcAft>
                <a:spcPts val="0"/>
              </a:spcAft>
              <a:buClr>
                <a:srgbClr val="333333"/>
              </a:buClr>
              <a:buSzPts val="2200"/>
              <a:buFont typeface="Century Gothic"/>
              <a:buChar char="○"/>
            </a:pPr>
            <a:r>
              <a:rPr lang="en-US" sz="2200">
                <a:solidFill>
                  <a:srgbClr val="333333"/>
                </a:solidFill>
                <a:latin typeface="Century Gothic"/>
                <a:ea typeface="Century Gothic"/>
                <a:cs typeface="Century Gothic"/>
                <a:sym typeface="Century Gothic"/>
              </a:rPr>
              <a:t>created/graded in Canvas; synced with Synergy at midnight</a:t>
            </a:r>
            <a:endParaRPr sz="2200">
              <a:solidFill>
                <a:srgbClr val="333333"/>
              </a:solidFill>
              <a:latin typeface="Century Gothic"/>
              <a:ea typeface="Century Gothic"/>
              <a:cs typeface="Century Gothic"/>
              <a:sym typeface="Century Gothic"/>
            </a:endParaRPr>
          </a:p>
          <a:p>
            <a:pPr indent="-368300" lvl="1" marL="914400" rtl="0" algn="l">
              <a:lnSpc>
                <a:spcPct val="115000"/>
              </a:lnSpc>
              <a:spcBef>
                <a:spcPts val="0"/>
              </a:spcBef>
              <a:spcAft>
                <a:spcPts val="0"/>
              </a:spcAft>
              <a:buClr>
                <a:srgbClr val="333333"/>
              </a:buClr>
              <a:buSzPts val="2200"/>
              <a:buFont typeface="Century Gothic"/>
              <a:buChar char="○"/>
            </a:pPr>
            <a:r>
              <a:rPr lang="en-US" sz="2200">
                <a:solidFill>
                  <a:srgbClr val="333333"/>
                </a:solidFill>
                <a:latin typeface="Century Gothic"/>
                <a:ea typeface="Century Gothic"/>
                <a:cs typeface="Century Gothic"/>
                <a:sym typeface="Century Gothic"/>
              </a:rPr>
              <a:t>posted in Canvas; grades entered in Synergy at a later date</a:t>
            </a:r>
            <a:endParaRPr sz="2200">
              <a:solidFill>
                <a:srgbClr val="333333"/>
              </a:solidFill>
              <a:latin typeface="Century Gothic"/>
              <a:ea typeface="Century Gothic"/>
              <a:cs typeface="Century Gothic"/>
              <a:sym typeface="Century Gothic"/>
            </a:endParaRPr>
          </a:p>
          <a:p>
            <a:pPr indent="-368300" lvl="0" marL="457200" rtl="0" algn="l">
              <a:lnSpc>
                <a:spcPct val="115000"/>
              </a:lnSpc>
              <a:spcBef>
                <a:spcPts val="0"/>
              </a:spcBef>
              <a:spcAft>
                <a:spcPts val="0"/>
              </a:spcAft>
              <a:buClr>
                <a:srgbClr val="333333"/>
              </a:buClr>
              <a:buSzPts val="2200"/>
              <a:buFont typeface="Century Gothic"/>
              <a:buChar char="●"/>
            </a:pPr>
            <a:r>
              <a:rPr lang="en-US" sz="2200">
                <a:solidFill>
                  <a:srgbClr val="333333"/>
                </a:solidFill>
                <a:latin typeface="Century Gothic"/>
                <a:ea typeface="Century Gothic"/>
                <a:cs typeface="Century Gothic"/>
                <a:sym typeface="Century Gothic"/>
              </a:rPr>
              <a:t>Students should check Canvas daily, especially when absent</a:t>
            </a:r>
            <a:endParaRPr sz="2200">
              <a:solidFill>
                <a:srgbClr val="333333"/>
              </a:solidFill>
              <a:latin typeface="Century Gothic"/>
              <a:ea typeface="Century Gothic"/>
              <a:cs typeface="Century Gothic"/>
              <a:sym typeface="Century Gothic"/>
            </a:endParaRPr>
          </a:p>
        </p:txBody>
      </p:sp>
      <p:pic>
        <p:nvPicPr>
          <p:cNvPr id="331" name="Google Shape;331;g1e79986e323_0_0"/>
          <p:cNvPicPr preferRelativeResize="0"/>
          <p:nvPr/>
        </p:nvPicPr>
        <p:blipFill>
          <a:blip r:embed="rId5">
            <a:alphaModFix/>
          </a:blip>
          <a:stretch>
            <a:fillRect/>
          </a:stretch>
        </p:blipFill>
        <p:spPr>
          <a:xfrm>
            <a:off x="9433850" y="4669547"/>
            <a:ext cx="1888850" cy="148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
          <p:cNvSpPr txBox="1"/>
          <p:nvPr>
            <p:ph type="ctrTitle"/>
          </p:nvPr>
        </p:nvSpPr>
        <p:spPr>
          <a:xfrm>
            <a:off x="1351613" y="1319135"/>
            <a:ext cx="9448800" cy="281903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entury Gothic"/>
              <a:buNone/>
            </a:pPr>
            <a:r>
              <a:rPr lang="en-US">
                <a:solidFill>
                  <a:schemeClr val="dk1"/>
                </a:solidFill>
              </a:rPr>
              <a:t>JEFFERSON MIDDLE SCHOOL</a:t>
            </a:r>
            <a:br>
              <a:rPr lang="en-US">
                <a:solidFill>
                  <a:schemeClr val="dk1"/>
                </a:solidFill>
                <a:latin typeface="Century Gothic"/>
                <a:ea typeface="Century Gothic"/>
                <a:cs typeface="Century Gothic"/>
                <a:sym typeface="Century Gothic"/>
              </a:rPr>
            </a:br>
            <a:endParaRPr>
              <a:solidFill>
                <a:schemeClr val="dk1"/>
              </a:solidFill>
            </a:endParaRPr>
          </a:p>
        </p:txBody>
      </p:sp>
      <p:sp>
        <p:nvSpPr>
          <p:cNvPr id="198" name="Google Shape;198;p1"/>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0"/>
              </a:spcBef>
              <a:spcAft>
                <a:spcPts val="0"/>
              </a:spcAft>
              <a:buClr>
                <a:schemeClr val="dk1"/>
              </a:buClr>
              <a:buSzPts val="2000"/>
              <a:buNone/>
            </a:pPr>
            <a:r>
              <a:rPr lang="en-US">
                <a:solidFill>
                  <a:schemeClr val="dk1"/>
                </a:solidFill>
              </a:rPr>
              <a:t>Incoming Sixth Grade Orientation</a:t>
            </a:r>
            <a:endParaRPr/>
          </a:p>
          <a:p>
            <a:pPr indent="0" lvl="0" marL="0" rtl="0" algn="ctr">
              <a:lnSpc>
                <a:spcPct val="90000"/>
              </a:lnSpc>
              <a:spcBef>
                <a:spcPts val="1000"/>
              </a:spcBef>
              <a:spcAft>
                <a:spcPts val="0"/>
              </a:spcAft>
              <a:buClr>
                <a:schemeClr val="dk1"/>
              </a:buClr>
              <a:buSzPts val="2000"/>
              <a:buNone/>
            </a:pPr>
            <a:r>
              <a:rPr lang="en-US"/>
              <a:t>January 24, 2023</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7"/>
          <p:cNvSpPr txBox="1"/>
          <p:nvPr>
            <p:ph type="title"/>
          </p:nvPr>
        </p:nvSpPr>
        <p:spPr>
          <a:xfrm>
            <a:off x="914399" y="914401"/>
            <a:ext cx="7934325" cy="685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solidFill>
                  <a:schemeClr val="dk1"/>
                </a:solidFill>
              </a:rPr>
              <a:t>PARENT DROP OFF</a:t>
            </a:r>
            <a:endParaRPr/>
          </a:p>
        </p:txBody>
      </p:sp>
      <p:sp>
        <p:nvSpPr>
          <p:cNvPr id="337" name="Google Shape;337;p17"/>
          <p:cNvSpPr txBox="1"/>
          <p:nvPr>
            <p:ph idx="1" type="body"/>
          </p:nvPr>
        </p:nvSpPr>
        <p:spPr>
          <a:xfrm>
            <a:off x="914400" y="1600200"/>
            <a:ext cx="10568100" cy="40491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1800"/>
              <a:buFont typeface="Arial"/>
              <a:buChar char="•"/>
            </a:pPr>
            <a:r>
              <a:rPr lang="en-US">
                <a:solidFill>
                  <a:schemeClr val="dk1"/>
                </a:solidFill>
              </a:rPr>
              <a:t>How do I get to school?</a:t>
            </a:r>
            <a:endParaRPr>
              <a:solidFill>
                <a:schemeClr val="dk1"/>
              </a:solidFill>
            </a:endParaRPr>
          </a:p>
          <a:p>
            <a:pPr indent="0" lvl="0" marL="628650" rtl="0" algn="l">
              <a:lnSpc>
                <a:spcPct val="100000"/>
              </a:lnSpc>
              <a:spcBef>
                <a:spcPts val="500"/>
              </a:spcBef>
              <a:spcAft>
                <a:spcPts val="0"/>
              </a:spcAft>
              <a:buNone/>
            </a:pPr>
            <a:r>
              <a:rPr lang="en-US">
                <a:solidFill>
                  <a:schemeClr val="dk1"/>
                </a:solidFill>
              </a:rPr>
              <a:t>Bus, walk, bike, drop-off</a:t>
            </a:r>
            <a:br>
              <a:rPr lang="en-US">
                <a:solidFill>
                  <a:schemeClr val="dk1"/>
                </a:solidFill>
              </a:rPr>
            </a:br>
            <a:r>
              <a:rPr lang="en-US">
                <a:solidFill>
                  <a:schemeClr val="dk1"/>
                </a:solidFill>
              </a:rPr>
              <a:t>(</a:t>
            </a:r>
            <a:r>
              <a:rPr lang="en-US">
                <a:solidFill>
                  <a:schemeClr val="dk1"/>
                </a:solidFill>
              </a:rPr>
              <a:t>For information on bus pick-up and drop-off times, please contact transportation.)</a:t>
            </a:r>
            <a:endParaRPr>
              <a:solidFill>
                <a:schemeClr val="dk1"/>
              </a:solidFill>
            </a:endParaRPr>
          </a:p>
          <a:p>
            <a:pPr indent="-285750" lvl="0" marL="285750" rtl="0" algn="l">
              <a:lnSpc>
                <a:spcPct val="100000"/>
              </a:lnSpc>
              <a:spcBef>
                <a:spcPts val="1000"/>
              </a:spcBef>
              <a:spcAft>
                <a:spcPts val="0"/>
              </a:spcAft>
              <a:buClr>
                <a:schemeClr val="dk1"/>
              </a:buClr>
              <a:buSzPts val="1800"/>
              <a:buFont typeface="Arial"/>
              <a:buChar char="•"/>
            </a:pPr>
            <a:r>
              <a:rPr lang="en-US">
                <a:solidFill>
                  <a:schemeClr val="dk1"/>
                </a:solidFill>
              </a:rPr>
              <a:t>Where do I go?</a:t>
            </a:r>
            <a:endParaRPr>
              <a:solidFill>
                <a:schemeClr val="dk1"/>
              </a:solidFill>
            </a:endParaRPr>
          </a:p>
          <a:p>
            <a:pPr indent="0" lvl="0" marL="628650" rtl="0" algn="l">
              <a:lnSpc>
                <a:spcPct val="100000"/>
              </a:lnSpc>
              <a:spcBef>
                <a:spcPts val="500"/>
              </a:spcBef>
              <a:spcAft>
                <a:spcPts val="0"/>
              </a:spcAft>
              <a:buNone/>
            </a:pPr>
            <a:r>
              <a:rPr lang="en-US">
                <a:solidFill>
                  <a:schemeClr val="dk1"/>
                </a:solidFill>
              </a:rPr>
              <a:t>Please enter the drop-off parking lot from Chapel Ln.  It is a one-way parking lot. Please pull all the way up and come to a complete stop to drop-off your child.  </a:t>
            </a:r>
            <a:endParaRPr>
              <a:solidFill>
                <a:schemeClr val="dk1"/>
              </a:solidFill>
            </a:endParaRPr>
          </a:p>
          <a:p>
            <a:pPr indent="-285750" lvl="0" marL="285750" rtl="0" algn="l">
              <a:lnSpc>
                <a:spcPct val="100000"/>
              </a:lnSpc>
              <a:spcBef>
                <a:spcPts val="1000"/>
              </a:spcBef>
              <a:spcAft>
                <a:spcPts val="0"/>
              </a:spcAft>
              <a:buClr>
                <a:schemeClr val="dk1"/>
              </a:buClr>
              <a:buSzPts val="1800"/>
              <a:buFont typeface="Arial"/>
              <a:buChar char="•"/>
            </a:pPr>
            <a:r>
              <a:rPr lang="en-US">
                <a:solidFill>
                  <a:schemeClr val="dk1"/>
                </a:solidFill>
              </a:rPr>
              <a:t>What time is breakfast?</a:t>
            </a:r>
            <a:endParaRPr>
              <a:solidFill>
                <a:schemeClr val="dk1"/>
              </a:solidFill>
            </a:endParaRPr>
          </a:p>
          <a:p>
            <a:pPr indent="0" lvl="0" marL="628650" rtl="0" algn="l">
              <a:lnSpc>
                <a:spcPct val="100000"/>
              </a:lnSpc>
              <a:spcBef>
                <a:spcPts val="500"/>
              </a:spcBef>
              <a:spcAft>
                <a:spcPts val="0"/>
              </a:spcAft>
              <a:buNone/>
            </a:pPr>
            <a:r>
              <a:rPr lang="en-US">
                <a:solidFill>
                  <a:schemeClr val="dk1"/>
                </a:solidFill>
              </a:rPr>
              <a:t>7:25 AM</a:t>
            </a:r>
            <a:endParaRPr>
              <a:solidFill>
                <a:schemeClr val="dk1"/>
              </a:solidFill>
            </a:endParaRPr>
          </a:p>
          <a:p>
            <a:pPr indent="-285750" lvl="0" marL="285750" rtl="0" algn="l">
              <a:lnSpc>
                <a:spcPct val="100000"/>
              </a:lnSpc>
              <a:spcBef>
                <a:spcPts val="1000"/>
              </a:spcBef>
              <a:spcAft>
                <a:spcPts val="0"/>
              </a:spcAft>
              <a:buClr>
                <a:schemeClr val="dk1"/>
              </a:buClr>
              <a:buSzPts val="1800"/>
              <a:buFont typeface="Arial"/>
              <a:buChar char="•"/>
            </a:pPr>
            <a:r>
              <a:rPr lang="en-US">
                <a:solidFill>
                  <a:schemeClr val="dk1"/>
                </a:solidFill>
              </a:rPr>
              <a:t>Free and reduced lunch</a:t>
            </a:r>
            <a:endParaRPr>
              <a:solidFill>
                <a:schemeClr val="dk1"/>
              </a:solidFill>
            </a:endParaRPr>
          </a:p>
          <a:p>
            <a:pPr indent="0" lvl="0" marL="628650" rtl="0" algn="l">
              <a:lnSpc>
                <a:spcPct val="100000"/>
              </a:lnSpc>
              <a:spcBef>
                <a:spcPts val="500"/>
              </a:spcBef>
              <a:spcAft>
                <a:spcPts val="0"/>
              </a:spcAft>
              <a:buNone/>
            </a:pPr>
            <a:r>
              <a:rPr lang="en-US">
                <a:solidFill>
                  <a:schemeClr val="dk1"/>
                </a:solidFill>
              </a:rPr>
              <a:t>Please make sure to apply as soon as possible. The form is located on the JMS website.</a:t>
            </a:r>
            <a:endParaRPr>
              <a:solidFill>
                <a:schemeClr val="dk1"/>
              </a:solidFill>
            </a:endParaRPr>
          </a:p>
          <a:p>
            <a:pPr indent="-285750" lvl="0" marL="285750" rtl="0" algn="l">
              <a:lnSpc>
                <a:spcPct val="100000"/>
              </a:lnSpc>
              <a:spcBef>
                <a:spcPts val="1000"/>
              </a:spcBef>
              <a:spcAft>
                <a:spcPts val="0"/>
              </a:spcAft>
              <a:buClr>
                <a:schemeClr val="dk1"/>
              </a:buClr>
              <a:buSzPts val="1800"/>
              <a:buChar char="•"/>
            </a:pPr>
            <a:r>
              <a:rPr lang="en-US" sz="1800">
                <a:solidFill>
                  <a:schemeClr val="dk1"/>
                </a:solidFill>
                <a:latin typeface="Century Gothic"/>
                <a:ea typeface="Century Gothic"/>
                <a:cs typeface="Century Gothic"/>
                <a:sym typeface="Century Gothic"/>
              </a:rPr>
              <a:t>Parents can enter the building through the office only</a:t>
            </a:r>
            <a:r>
              <a:rPr lang="en-US">
                <a:solidFill>
                  <a:schemeClr val="dk1"/>
                </a:solidFill>
              </a:rPr>
              <a:t>.</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8"/>
          <p:cNvSpPr txBox="1"/>
          <p:nvPr>
            <p:ph type="title"/>
          </p:nvPr>
        </p:nvSpPr>
        <p:spPr>
          <a:xfrm>
            <a:off x="914400" y="914401"/>
            <a:ext cx="6400800" cy="685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3F3F3F"/>
              </a:buClr>
              <a:buSzPts val="4000"/>
              <a:buFont typeface="Century Gothic"/>
              <a:buNone/>
            </a:pPr>
            <a:r>
              <a:rPr lang="en-US"/>
              <a:t>FYI</a:t>
            </a:r>
            <a:endParaRPr/>
          </a:p>
        </p:txBody>
      </p:sp>
      <p:sp>
        <p:nvSpPr>
          <p:cNvPr id="343" name="Google Shape;343;p18"/>
          <p:cNvSpPr txBox="1"/>
          <p:nvPr>
            <p:ph idx="1" type="body"/>
          </p:nvPr>
        </p:nvSpPr>
        <p:spPr>
          <a:xfrm>
            <a:off x="479400" y="1869149"/>
            <a:ext cx="11272800" cy="47205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1800"/>
              <a:buFont typeface="Arial"/>
              <a:buChar char="•"/>
            </a:pPr>
            <a:r>
              <a:rPr lang="en-US">
                <a:solidFill>
                  <a:schemeClr val="dk1"/>
                </a:solidFill>
                <a:latin typeface="Century Gothic"/>
                <a:ea typeface="Century Gothic"/>
                <a:cs typeface="Century Gothic"/>
                <a:sym typeface="Century Gothic"/>
              </a:rPr>
              <a:t>Supply lists will be handed out</a:t>
            </a:r>
            <a:endParaRPr/>
          </a:p>
          <a:p>
            <a:pPr indent="-457200" lvl="0" marL="457200" rtl="0" algn="l">
              <a:lnSpc>
                <a:spcPct val="90000"/>
              </a:lnSpc>
              <a:spcBef>
                <a:spcPts val="1000"/>
              </a:spcBef>
              <a:spcAft>
                <a:spcPts val="0"/>
              </a:spcAft>
              <a:buClr>
                <a:schemeClr val="dk1"/>
              </a:buClr>
              <a:buSzPts val="1800"/>
              <a:buFont typeface="Arial"/>
              <a:buChar char="•"/>
            </a:pPr>
            <a:r>
              <a:rPr lang="en-US">
                <a:solidFill>
                  <a:schemeClr val="dk1"/>
                </a:solidFill>
                <a:latin typeface="Century Gothic"/>
                <a:ea typeface="Century Gothic"/>
                <a:cs typeface="Century Gothic"/>
                <a:sym typeface="Century Gothic"/>
              </a:rPr>
              <a:t>Lunch </a:t>
            </a:r>
            <a:endParaRPr/>
          </a:p>
          <a:p>
            <a:pPr indent="0" lvl="0" marL="800100" rtl="0" algn="l">
              <a:lnSpc>
                <a:spcPct val="90000"/>
              </a:lnSpc>
              <a:spcBef>
                <a:spcPts val="500"/>
              </a:spcBef>
              <a:spcAft>
                <a:spcPts val="0"/>
              </a:spcAft>
              <a:buNone/>
            </a:pPr>
            <a:r>
              <a:rPr lang="en-US"/>
              <a:t>- </a:t>
            </a:r>
            <a:r>
              <a:rPr lang="en-US" sz="1800">
                <a:latin typeface="Century Gothic"/>
                <a:ea typeface="Century Gothic"/>
                <a:cs typeface="Century Gothic"/>
                <a:sym typeface="Century Gothic"/>
              </a:rPr>
              <a:t>Students can pack a lunch</a:t>
            </a:r>
            <a:endParaRPr sz="1800"/>
          </a:p>
          <a:p>
            <a:pPr indent="0" lvl="0" marL="800100" rtl="0" algn="l">
              <a:lnSpc>
                <a:spcPct val="90000"/>
              </a:lnSpc>
              <a:spcBef>
                <a:spcPts val="500"/>
              </a:spcBef>
              <a:spcAft>
                <a:spcPts val="0"/>
              </a:spcAft>
              <a:buNone/>
            </a:pPr>
            <a:r>
              <a:rPr lang="en-US">
                <a:solidFill>
                  <a:schemeClr val="dk1"/>
                </a:solidFill>
              </a:rPr>
              <a:t>- </a:t>
            </a:r>
            <a:r>
              <a:rPr lang="en-US" sz="1800">
                <a:solidFill>
                  <a:schemeClr val="dk1"/>
                </a:solidFill>
                <a:latin typeface="Century Gothic"/>
                <a:ea typeface="Century Gothic"/>
                <a:cs typeface="Century Gothic"/>
                <a:sym typeface="Century Gothic"/>
              </a:rPr>
              <a:t>Students can buy a lunch; you can put money on their account linked on the JMS website</a:t>
            </a:r>
            <a:endParaRPr sz="1800">
              <a:latin typeface="Century Gothic"/>
              <a:ea typeface="Century Gothic"/>
              <a:cs typeface="Century Gothic"/>
              <a:sym typeface="Century Gothic"/>
            </a:endParaRPr>
          </a:p>
          <a:p>
            <a:pPr indent="0" lvl="0" marL="800100" rtl="0" algn="l">
              <a:lnSpc>
                <a:spcPct val="90000"/>
              </a:lnSpc>
              <a:spcBef>
                <a:spcPts val="500"/>
              </a:spcBef>
              <a:spcAft>
                <a:spcPts val="0"/>
              </a:spcAft>
              <a:buNone/>
            </a:pPr>
            <a:r>
              <a:rPr lang="en-US">
                <a:solidFill>
                  <a:schemeClr val="dk1"/>
                </a:solidFill>
              </a:rPr>
              <a:t>- </a:t>
            </a:r>
            <a:r>
              <a:rPr lang="en-US" sz="1800">
                <a:solidFill>
                  <a:schemeClr val="dk1"/>
                </a:solidFill>
                <a:latin typeface="Century Gothic"/>
                <a:ea typeface="Century Gothic"/>
                <a:cs typeface="Century Gothic"/>
                <a:sym typeface="Century Gothic"/>
              </a:rPr>
              <a:t>There are a lot of choices in </a:t>
            </a:r>
            <a:r>
              <a:rPr lang="en-US" sz="1800">
                <a:latin typeface="Century Gothic"/>
                <a:ea typeface="Century Gothic"/>
                <a:cs typeface="Century Gothic"/>
                <a:sym typeface="Century Gothic"/>
              </a:rPr>
              <a:t>m</a:t>
            </a:r>
            <a:r>
              <a:rPr lang="en-US" sz="1800">
                <a:solidFill>
                  <a:schemeClr val="dk1"/>
                </a:solidFill>
                <a:latin typeface="Century Gothic"/>
                <a:ea typeface="Century Gothic"/>
                <a:cs typeface="Century Gothic"/>
                <a:sym typeface="Century Gothic"/>
              </a:rPr>
              <a:t>id</a:t>
            </a:r>
            <a:r>
              <a:rPr lang="en-US" sz="1800">
                <a:latin typeface="Century Gothic"/>
                <a:ea typeface="Century Gothic"/>
                <a:cs typeface="Century Gothic"/>
                <a:sym typeface="Century Gothic"/>
              </a:rPr>
              <a:t>dle school</a:t>
            </a:r>
            <a:r>
              <a:rPr lang="en-US" sz="1800"/>
              <a:t> --</a:t>
            </a:r>
            <a:r>
              <a:rPr lang="en-US" sz="1800">
                <a:latin typeface="Century Gothic"/>
                <a:ea typeface="Century Gothic"/>
                <a:cs typeface="Century Gothic"/>
                <a:sym typeface="Century Gothic"/>
              </a:rPr>
              <a:t> discuss healthy eating habits at home</a:t>
            </a:r>
            <a:endParaRPr sz="1800"/>
          </a:p>
          <a:p>
            <a:pPr indent="-457200" lvl="0" marL="457200" rtl="0" algn="l">
              <a:lnSpc>
                <a:spcPct val="90000"/>
              </a:lnSpc>
              <a:spcBef>
                <a:spcPts val="1000"/>
              </a:spcBef>
              <a:spcAft>
                <a:spcPts val="0"/>
              </a:spcAft>
              <a:buClr>
                <a:schemeClr val="dk1"/>
              </a:buClr>
              <a:buSzPts val="1800"/>
              <a:buFont typeface="Arial"/>
              <a:buChar char="•"/>
            </a:pPr>
            <a:r>
              <a:rPr lang="en-US">
                <a:solidFill>
                  <a:schemeClr val="dk1"/>
                </a:solidFill>
                <a:latin typeface="Century Gothic"/>
                <a:ea typeface="Century Gothic"/>
                <a:cs typeface="Century Gothic"/>
                <a:sym typeface="Century Gothic"/>
              </a:rPr>
              <a:t>Read the Friday Newsletters -- </a:t>
            </a:r>
            <a:r>
              <a:rPr lang="en-US">
                <a:solidFill>
                  <a:schemeClr val="dk1"/>
                </a:solidFill>
              </a:rPr>
              <a:t>they</a:t>
            </a:r>
            <a:r>
              <a:rPr lang="en-US">
                <a:solidFill>
                  <a:schemeClr val="dk1"/>
                </a:solidFill>
                <a:latin typeface="Century Gothic"/>
                <a:ea typeface="Century Gothic"/>
                <a:cs typeface="Century Gothic"/>
                <a:sym typeface="Century Gothic"/>
              </a:rPr>
              <a:t> contain relevant information each week</a:t>
            </a:r>
            <a:endParaRPr/>
          </a:p>
          <a:p>
            <a:pPr indent="-457200" lvl="0" marL="457200" rtl="0" algn="l">
              <a:lnSpc>
                <a:spcPct val="90000"/>
              </a:lnSpc>
              <a:spcBef>
                <a:spcPts val="1000"/>
              </a:spcBef>
              <a:spcAft>
                <a:spcPts val="0"/>
              </a:spcAft>
              <a:buClr>
                <a:schemeClr val="dk1"/>
              </a:buClr>
              <a:buSzPts val="1800"/>
              <a:buFont typeface="Arial"/>
              <a:buChar char="•"/>
            </a:pPr>
            <a:r>
              <a:rPr lang="en-US">
                <a:solidFill>
                  <a:schemeClr val="dk1"/>
                </a:solidFill>
                <a:latin typeface="Century Gothic"/>
                <a:ea typeface="Century Gothic"/>
                <a:cs typeface="Century Gothic"/>
                <a:sym typeface="Century Gothic"/>
              </a:rPr>
              <a:t>Here is the link </a:t>
            </a:r>
            <a:r>
              <a:rPr lang="en-US">
                <a:solidFill>
                  <a:schemeClr val="dk1"/>
                </a:solidFill>
              </a:rPr>
              <a:t>to the school handbook:</a:t>
            </a:r>
            <a:endParaRPr>
              <a:solidFill>
                <a:schemeClr val="dk1"/>
              </a:solidFill>
            </a:endParaRPr>
          </a:p>
          <a:p>
            <a:pPr indent="-342900" lvl="0" marL="571500" rtl="0" algn="l">
              <a:lnSpc>
                <a:spcPct val="90000"/>
              </a:lnSpc>
              <a:spcBef>
                <a:spcPts val="1000"/>
              </a:spcBef>
              <a:spcAft>
                <a:spcPts val="0"/>
              </a:spcAft>
              <a:buNone/>
            </a:pPr>
            <a:r>
              <a:rPr lang="en-US" sz="1700" u="sng">
                <a:solidFill>
                  <a:schemeClr val="hlink"/>
                </a:solidFill>
                <a:hlinkClick r:id="rId3"/>
              </a:rPr>
              <a:t>https://docs.google.com/document/d/1-RJ7J3sdwGW6FAYrwC-tcW5pmtgc-OeNWDv8lO7gPos/copy</a:t>
            </a:r>
            <a:endParaRPr sz="1700"/>
          </a:p>
          <a:p>
            <a:pPr indent="-457200" lvl="0" marL="457200" rtl="0" algn="l">
              <a:lnSpc>
                <a:spcPct val="90000"/>
              </a:lnSpc>
              <a:spcBef>
                <a:spcPts val="1000"/>
              </a:spcBef>
              <a:spcAft>
                <a:spcPts val="0"/>
              </a:spcAft>
              <a:buClr>
                <a:schemeClr val="dk1"/>
              </a:buClr>
              <a:buSzPts val="1800"/>
              <a:buFont typeface="Arial"/>
              <a:buChar char="•"/>
            </a:pPr>
            <a:r>
              <a:rPr lang="en-US">
                <a:solidFill>
                  <a:schemeClr val="dk1"/>
                </a:solidFill>
              </a:rPr>
              <a:t>When do I get my Chromebook?</a:t>
            </a:r>
            <a:endParaRPr/>
          </a:p>
          <a:p>
            <a:pPr indent="0" lvl="0" marL="800100" rtl="0" algn="l">
              <a:lnSpc>
                <a:spcPct val="90000"/>
              </a:lnSpc>
              <a:spcBef>
                <a:spcPts val="500"/>
              </a:spcBef>
              <a:spcAft>
                <a:spcPts val="0"/>
              </a:spcAft>
              <a:buNone/>
            </a:pPr>
            <a:r>
              <a:rPr lang="en-US" sz="1800">
                <a:solidFill>
                  <a:schemeClr val="dk1"/>
                </a:solidFill>
              </a:rPr>
              <a:t>Chromebooks will be distributed at the beginning of the year upon receipt of user agreements and permission slips.</a:t>
            </a:r>
            <a:endParaRPr sz="1800"/>
          </a:p>
          <a:p>
            <a:pPr indent="-457200" lvl="0" marL="457200" rtl="0" algn="l">
              <a:lnSpc>
                <a:spcPct val="90000"/>
              </a:lnSpc>
              <a:spcBef>
                <a:spcPts val="1000"/>
              </a:spcBef>
              <a:spcAft>
                <a:spcPts val="0"/>
              </a:spcAft>
              <a:buClr>
                <a:schemeClr val="dk1"/>
              </a:buClr>
              <a:buSzPts val="1800"/>
              <a:buFont typeface="Arial"/>
              <a:buChar char="•"/>
            </a:pPr>
            <a:r>
              <a:rPr lang="en-US">
                <a:solidFill>
                  <a:schemeClr val="dk1"/>
                </a:solidFill>
              </a:rPr>
              <a:t>Should I get the insurance?</a:t>
            </a:r>
            <a:endParaRPr/>
          </a:p>
          <a:p>
            <a:pPr indent="0" lvl="0" marL="800100" rtl="0" algn="l">
              <a:lnSpc>
                <a:spcPct val="90000"/>
              </a:lnSpc>
              <a:spcBef>
                <a:spcPts val="500"/>
              </a:spcBef>
              <a:spcAft>
                <a:spcPts val="0"/>
              </a:spcAft>
              <a:buNone/>
            </a:pPr>
            <a:r>
              <a:rPr lang="en-US" sz="1800">
                <a:solidFill>
                  <a:schemeClr val="dk1"/>
                </a:solidFill>
              </a:rPr>
              <a:t>Yes, students need to ge</a:t>
            </a:r>
            <a:r>
              <a:rPr lang="en-US" sz="1800"/>
              <a:t>t their Chromebooks repaired because accidents happen and it will alleviate the stress of having to replace the device</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pic>
        <p:nvPicPr>
          <p:cNvPr id="348" name="Google Shape;348;p19"/>
          <p:cNvPicPr preferRelativeResize="0"/>
          <p:nvPr/>
        </p:nvPicPr>
        <p:blipFill rotWithShape="1">
          <a:blip r:embed="rId3">
            <a:alphaModFix/>
          </a:blip>
          <a:srcRect b="0" l="0" r="0" t="0"/>
          <a:stretch/>
        </p:blipFill>
        <p:spPr>
          <a:xfrm>
            <a:off x="0" y="0"/>
            <a:ext cx="12192000" cy="1441450"/>
          </a:xfrm>
          <a:prstGeom prst="rect">
            <a:avLst/>
          </a:prstGeom>
          <a:noFill/>
          <a:ln>
            <a:noFill/>
          </a:ln>
        </p:spPr>
      </p:pic>
      <p:sp>
        <p:nvSpPr>
          <p:cNvPr id="349" name="Google Shape;349;p19"/>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US">
                <a:solidFill>
                  <a:schemeClr val="dk1"/>
                </a:solidFill>
              </a:rPr>
              <a:t>HOMEWORK</a:t>
            </a:r>
            <a:endParaRPr/>
          </a:p>
        </p:txBody>
      </p:sp>
      <p:sp>
        <p:nvSpPr>
          <p:cNvPr id="350" name="Google Shape;350;p19"/>
          <p:cNvSpPr txBox="1"/>
          <p:nvPr>
            <p:ph idx="1" type="body"/>
          </p:nvPr>
        </p:nvSpPr>
        <p:spPr>
          <a:xfrm>
            <a:off x="677325" y="2343628"/>
            <a:ext cx="5816700" cy="27093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None/>
            </a:pPr>
            <a:r>
              <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rPr>
              <a:t>Homework will depend on the teacher and subject area.</a:t>
            </a:r>
            <a:endParaRPr sz="2800">
              <a:solidFill>
                <a:schemeClr val="dk1"/>
              </a:solidFill>
            </a:endParaRPr>
          </a:p>
          <a:p>
            <a:pPr indent="0" lvl="0" marL="0" rtl="0" algn="l">
              <a:lnSpc>
                <a:spcPct val="90000"/>
              </a:lnSpc>
              <a:spcBef>
                <a:spcPts val="1000"/>
              </a:spcBef>
              <a:spcAft>
                <a:spcPts val="0"/>
              </a:spcAft>
              <a:buNone/>
            </a:pPr>
            <a:r>
              <a:t/>
            </a:r>
            <a:endParaRPr sz="2800">
              <a:solidFill>
                <a:schemeClr val="dk1"/>
              </a:solidFill>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rPr>
              <a:t>Please help your child plan a time to complete it.</a:t>
            </a:r>
            <a:endParaRPr/>
          </a:p>
        </p:txBody>
      </p:sp>
      <p:pic>
        <p:nvPicPr>
          <p:cNvPr descr="Books" id="351" name="Google Shape;351;p19"/>
          <p:cNvPicPr preferRelativeResize="0"/>
          <p:nvPr/>
        </p:nvPicPr>
        <p:blipFill rotWithShape="1">
          <a:blip r:embed="rId4">
            <a:alphaModFix/>
          </a:blip>
          <a:srcRect b="0" l="0" r="0" t="0"/>
          <a:stretch/>
        </p:blipFill>
        <p:spPr>
          <a:xfrm>
            <a:off x="7540137" y="2501159"/>
            <a:ext cx="3410926" cy="34109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0"/>
          <p:cNvSpPr txBox="1"/>
          <p:nvPr>
            <p:ph type="title"/>
          </p:nvPr>
        </p:nvSpPr>
        <p:spPr>
          <a:xfrm>
            <a:off x="914400" y="914401"/>
            <a:ext cx="6400800" cy="685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3F3F3F"/>
              </a:buClr>
              <a:buSzPts val="4000"/>
              <a:buFont typeface="Century Gothic"/>
              <a:buNone/>
            </a:pPr>
            <a:r>
              <a:rPr lang="en-US"/>
              <a:t>MEDIA CENTER</a:t>
            </a:r>
            <a:endParaRPr/>
          </a:p>
        </p:txBody>
      </p:sp>
      <p:sp>
        <p:nvSpPr>
          <p:cNvPr id="357" name="Google Shape;357;p20"/>
          <p:cNvSpPr txBox="1"/>
          <p:nvPr>
            <p:ph idx="1" type="body"/>
          </p:nvPr>
        </p:nvSpPr>
        <p:spPr>
          <a:xfrm>
            <a:off x="633050" y="2203700"/>
            <a:ext cx="4816800" cy="4206300"/>
          </a:xfrm>
          <a:prstGeom prst="rect">
            <a:avLst/>
          </a:prstGeom>
          <a:noFill/>
          <a:ln>
            <a:noFill/>
          </a:ln>
        </p:spPr>
        <p:txBody>
          <a:bodyPr anchorCtr="0" anchor="t" bIns="45700" lIns="91425" spcFirstLastPara="1" rIns="91425" wrap="square" tIns="45700">
            <a:noAutofit/>
          </a:bodyPr>
          <a:lstStyle/>
          <a:p>
            <a:pPr indent="-254000" lvl="0" marL="228600" rtl="0" algn="l">
              <a:lnSpc>
                <a:spcPct val="100000"/>
              </a:lnSpc>
              <a:spcBef>
                <a:spcPts val="0"/>
              </a:spcBef>
              <a:spcAft>
                <a:spcPts val="0"/>
              </a:spcAft>
              <a:buClr>
                <a:srgbClr val="3F3F3F"/>
              </a:buClr>
              <a:buSzPts val="2200"/>
              <a:buChar char="•"/>
            </a:pPr>
            <a:r>
              <a:rPr lang="en-US" sz="2200"/>
              <a:t>Students can check-out books before school, between classes, and during lunch.</a:t>
            </a:r>
            <a:endParaRPr sz="2200"/>
          </a:p>
          <a:p>
            <a:pPr indent="-254000" lvl="0" marL="228600" rtl="0" algn="l">
              <a:lnSpc>
                <a:spcPct val="100000"/>
              </a:lnSpc>
              <a:spcBef>
                <a:spcPts val="1000"/>
              </a:spcBef>
              <a:spcAft>
                <a:spcPts val="0"/>
              </a:spcAft>
              <a:buClr>
                <a:srgbClr val="3F3F3F"/>
              </a:buClr>
              <a:buSzPts val="2200"/>
              <a:buChar char="•"/>
            </a:pPr>
            <a:r>
              <a:rPr lang="en-US" sz="2200"/>
              <a:t>If books are not returned there will be a fine causing grades to be blocked on Synergy/ParentVUE/StudentVUE, and other items will be held.</a:t>
            </a:r>
            <a:endParaRPr sz="2200"/>
          </a:p>
        </p:txBody>
      </p:sp>
      <p:pic>
        <p:nvPicPr>
          <p:cNvPr descr="Close-up of bookshelves in a public library" id="358" name="Google Shape;358;p20"/>
          <p:cNvPicPr preferRelativeResize="0"/>
          <p:nvPr/>
        </p:nvPicPr>
        <p:blipFill rotWithShape="1">
          <a:blip r:embed="rId3">
            <a:alphaModFix/>
          </a:blip>
          <a:srcRect b="0" l="0" r="0" t="0"/>
          <a:stretch/>
        </p:blipFill>
        <p:spPr>
          <a:xfrm>
            <a:off x="5806891" y="1704975"/>
            <a:ext cx="5647797" cy="432435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21"/>
          <p:cNvSpPr/>
          <p:nvPr/>
        </p:nvSpPr>
        <p:spPr>
          <a:xfrm>
            <a:off x="4636008" y="0"/>
            <a:ext cx="75561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364" name="Google Shape;364;p21"/>
          <p:cNvSpPr/>
          <p:nvPr/>
        </p:nvSpPr>
        <p:spPr>
          <a:xfrm>
            <a:off x="0" y="0"/>
            <a:ext cx="4636008" cy="6858000"/>
          </a:xfrm>
          <a:prstGeom prst="rect">
            <a:avLst/>
          </a:prstGeom>
          <a:solidFill>
            <a:schemeClr val="lt1"/>
          </a:solidFill>
          <a:ln>
            <a:noFill/>
          </a:ln>
          <a:effectLst>
            <a:outerShdw blurRad="635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pic>
        <p:nvPicPr>
          <p:cNvPr id="365" name="Google Shape;365;p21"/>
          <p:cNvPicPr preferRelativeResize="0"/>
          <p:nvPr/>
        </p:nvPicPr>
        <p:blipFill rotWithShape="1">
          <a:blip r:embed="rId3">
            <a:alphaModFix/>
          </a:blip>
          <a:srcRect b="0" l="0" r="70792" t="0"/>
          <a:stretch/>
        </p:blipFill>
        <p:spPr>
          <a:xfrm>
            <a:off x="0" y="4102768"/>
            <a:ext cx="4642202" cy="2755232"/>
          </a:xfrm>
          <a:prstGeom prst="rect">
            <a:avLst/>
          </a:prstGeom>
          <a:noFill/>
          <a:ln>
            <a:noFill/>
          </a:ln>
        </p:spPr>
      </p:pic>
      <p:sp>
        <p:nvSpPr>
          <p:cNvPr id="366" name="Google Shape;366;p21"/>
          <p:cNvSpPr txBox="1"/>
          <p:nvPr>
            <p:ph type="title"/>
          </p:nvPr>
        </p:nvSpPr>
        <p:spPr>
          <a:xfrm>
            <a:off x="665922" y="987287"/>
            <a:ext cx="3548269" cy="469789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3600"/>
              <a:buFont typeface="Century Gothic"/>
              <a:buNone/>
            </a:pPr>
            <a:r>
              <a:rPr lang="en-US" sz="3600"/>
              <a:t>GRADES</a:t>
            </a:r>
            <a:endParaRPr/>
          </a:p>
        </p:txBody>
      </p:sp>
      <p:sp>
        <p:nvSpPr>
          <p:cNvPr id="367" name="Google Shape;367;p21"/>
          <p:cNvSpPr txBox="1"/>
          <p:nvPr>
            <p:ph idx="1" type="body"/>
          </p:nvPr>
        </p:nvSpPr>
        <p:spPr>
          <a:xfrm>
            <a:off x="5057825" y="987275"/>
            <a:ext cx="6470100" cy="5258400"/>
          </a:xfrm>
          <a:prstGeom prst="rect">
            <a:avLst/>
          </a:prstGeom>
          <a:noFill/>
          <a:ln>
            <a:noFill/>
          </a:ln>
        </p:spPr>
        <p:txBody>
          <a:bodyPr anchorCtr="0" anchor="t" bIns="45700" lIns="91425" spcFirstLastPara="1" rIns="91425" wrap="square" tIns="45700">
            <a:noAutofit/>
          </a:bodyPr>
          <a:lstStyle/>
          <a:p>
            <a:pPr indent="-266700" lvl="0" marL="228600" rtl="0" algn="l">
              <a:lnSpc>
                <a:spcPct val="100000"/>
              </a:lnSpc>
              <a:spcBef>
                <a:spcPts val="0"/>
              </a:spcBef>
              <a:spcAft>
                <a:spcPts val="0"/>
              </a:spcAft>
              <a:buClr>
                <a:schemeClr val="dk1"/>
              </a:buClr>
              <a:buSzPts val="2400"/>
              <a:buChar char="•"/>
            </a:pPr>
            <a:r>
              <a:rPr lang="en-US" sz="2400"/>
              <a:t>In fifth grade students did not receive letter grades.  </a:t>
            </a:r>
            <a:endParaRPr sz="2400"/>
          </a:p>
          <a:p>
            <a:pPr indent="-266700" lvl="0" marL="228600" rtl="0" algn="l">
              <a:lnSpc>
                <a:spcPct val="100000"/>
              </a:lnSpc>
              <a:spcBef>
                <a:spcPts val="1000"/>
              </a:spcBef>
              <a:spcAft>
                <a:spcPts val="0"/>
              </a:spcAft>
              <a:buClr>
                <a:schemeClr val="dk1"/>
              </a:buClr>
              <a:buSzPts val="2400"/>
              <a:buChar char="•"/>
            </a:pPr>
            <a:r>
              <a:rPr lang="en-US" sz="2400"/>
              <a:t>This year they will receive grades and will get a report card every 9 weeks.</a:t>
            </a:r>
            <a:endParaRPr sz="2400"/>
          </a:p>
          <a:p>
            <a:pPr indent="-266700" lvl="0" marL="228600" rtl="0" algn="l">
              <a:lnSpc>
                <a:spcPct val="100000"/>
              </a:lnSpc>
              <a:spcBef>
                <a:spcPts val="1000"/>
              </a:spcBef>
              <a:spcAft>
                <a:spcPts val="0"/>
              </a:spcAft>
              <a:buClr>
                <a:schemeClr val="dk1"/>
              </a:buClr>
              <a:buSzPts val="2400"/>
              <a:buChar char="•"/>
            </a:pPr>
            <a:r>
              <a:rPr lang="en-US" sz="2400"/>
              <a:t>We recommend to a set day and time each week to check your child’s grade in Synergy (StudentVUE or ParentVUE)  and take the time to discuss your child’s grades.  </a:t>
            </a:r>
            <a:endParaRPr sz="2400"/>
          </a:p>
          <a:p>
            <a:pPr indent="-266700" lvl="1" marL="685800" rtl="0" algn="l">
              <a:lnSpc>
                <a:spcPct val="100000"/>
              </a:lnSpc>
              <a:spcBef>
                <a:spcPts val="500"/>
              </a:spcBef>
              <a:spcAft>
                <a:spcPts val="0"/>
              </a:spcAft>
              <a:buClr>
                <a:schemeClr val="dk1"/>
              </a:buClr>
              <a:buSzPts val="2400"/>
              <a:buChar char="•"/>
            </a:pPr>
            <a:r>
              <a:rPr lang="en-US" sz="2400"/>
              <a:t>This is a good time to encourage your child to contact their teachers about questions they may have in order to work on their self-advocacy skills.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1e652d7dab0_0_0"/>
          <p:cNvSpPr txBox="1"/>
          <p:nvPr>
            <p:ph type="title"/>
          </p:nvPr>
        </p:nvSpPr>
        <p:spPr>
          <a:xfrm>
            <a:off x="131500" y="419098"/>
            <a:ext cx="8610600" cy="129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6000">
                <a:latin typeface="Fredoka One"/>
                <a:ea typeface="Fredoka One"/>
                <a:cs typeface="Fredoka One"/>
                <a:sym typeface="Fredoka One"/>
              </a:rPr>
              <a:t>JPAC</a:t>
            </a:r>
            <a:endParaRPr sz="6000">
              <a:latin typeface="Fredoka One"/>
              <a:ea typeface="Fredoka One"/>
              <a:cs typeface="Fredoka One"/>
              <a:sym typeface="Fredoka One"/>
            </a:endParaRPr>
          </a:p>
        </p:txBody>
      </p:sp>
      <p:sp>
        <p:nvSpPr>
          <p:cNvPr id="373" name="Google Shape;373;g1e652d7dab0_0_0"/>
          <p:cNvSpPr txBox="1"/>
          <p:nvPr>
            <p:ph idx="1" type="body"/>
          </p:nvPr>
        </p:nvSpPr>
        <p:spPr>
          <a:xfrm>
            <a:off x="-20900" y="1497075"/>
            <a:ext cx="7806900" cy="51306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1000"/>
              </a:spcBef>
              <a:spcAft>
                <a:spcPts val="0"/>
              </a:spcAft>
              <a:buSzPts val="1800"/>
              <a:buChar char="●"/>
            </a:pPr>
            <a:r>
              <a:rPr lang="en-US"/>
              <a:t>Jefferson Parent Advisory Committee- Many hands make for light work! We have tasks that are big and small.</a:t>
            </a:r>
            <a:endParaRPr/>
          </a:p>
          <a:p>
            <a:pPr indent="-342900" lvl="0" marL="457200" rtl="0" algn="l">
              <a:lnSpc>
                <a:spcPct val="115000"/>
              </a:lnSpc>
              <a:spcBef>
                <a:spcPts val="0"/>
              </a:spcBef>
              <a:spcAft>
                <a:spcPts val="0"/>
              </a:spcAft>
              <a:buSzPts val="1800"/>
              <a:buChar char="●"/>
            </a:pPr>
            <a:r>
              <a:rPr lang="en-US"/>
              <a:t>We are a group of parents that get together once a month to work together on finding ways to support staff and students throughout the school year.</a:t>
            </a:r>
            <a:endParaRPr/>
          </a:p>
          <a:p>
            <a:pPr indent="-342900" lvl="0" marL="457200" rtl="0" algn="l">
              <a:lnSpc>
                <a:spcPct val="115000"/>
              </a:lnSpc>
              <a:spcBef>
                <a:spcPts val="0"/>
              </a:spcBef>
              <a:spcAft>
                <a:spcPts val="0"/>
              </a:spcAft>
              <a:buSzPts val="1800"/>
              <a:buChar char="●"/>
            </a:pPr>
            <a:r>
              <a:rPr lang="en-US"/>
              <a:t>We work on providing school assemblies,fundraising, field trips, restaurant and family nights, ski day, and SO much more.</a:t>
            </a:r>
            <a:endParaRPr/>
          </a:p>
          <a:p>
            <a:pPr indent="-342900" lvl="0" marL="457200" rtl="0" algn="l">
              <a:lnSpc>
                <a:spcPct val="115000"/>
              </a:lnSpc>
              <a:spcBef>
                <a:spcPts val="0"/>
              </a:spcBef>
              <a:spcAft>
                <a:spcPts val="0"/>
              </a:spcAft>
              <a:buSzPts val="1800"/>
              <a:buChar char="●"/>
            </a:pPr>
            <a:r>
              <a:rPr lang="en-US"/>
              <a:t>We have implemented a new communication tool for the school. Please join using the QR code here to stay up to date on everything Jefferson related.</a:t>
            </a:r>
            <a:endParaRPr/>
          </a:p>
        </p:txBody>
      </p:sp>
      <p:pic>
        <p:nvPicPr>
          <p:cNvPr id="374" name="Google Shape;374;g1e652d7dab0_0_0"/>
          <p:cNvPicPr preferRelativeResize="0"/>
          <p:nvPr/>
        </p:nvPicPr>
        <p:blipFill>
          <a:blip r:embed="rId3">
            <a:alphaModFix/>
          </a:blip>
          <a:stretch>
            <a:fillRect/>
          </a:stretch>
        </p:blipFill>
        <p:spPr>
          <a:xfrm>
            <a:off x="7786001" y="1057180"/>
            <a:ext cx="4036225" cy="3950276"/>
          </a:xfrm>
          <a:prstGeom prst="rect">
            <a:avLst/>
          </a:prstGeom>
          <a:noFill/>
          <a:ln>
            <a:noFill/>
          </a:ln>
        </p:spPr>
      </p:pic>
      <p:sp>
        <p:nvSpPr>
          <p:cNvPr id="375" name="Google Shape;375;g1e652d7dab0_0_0"/>
          <p:cNvSpPr/>
          <p:nvPr/>
        </p:nvSpPr>
        <p:spPr>
          <a:xfrm>
            <a:off x="7786000" y="4902650"/>
            <a:ext cx="2575800" cy="1041000"/>
          </a:xfrm>
          <a:prstGeom prst="bentUpArrow">
            <a:avLst>
              <a:gd fmla="val 25000" name="adj1"/>
              <a:gd fmla="val 22418" name="adj2"/>
              <a:gd fmla="val 25000" name="adj3"/>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2"/>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US"/>
              <a:t>QUESTIONS</a:t>
            </a:r>
            <a:endParaRPr/>
          </a:p>
          <a:p>
            <a:pPr indent="0" lvl="0" marL="0" rtl="0" algn="r">
              <a:lnSpc>
                <a:spcPct val="90000"/>
              </a:lnSpc>
              <a:spcBef>
                <a:spcPts val="0"/>
              </a:spcBef>
              <a:spcAft>
                <a:spcPts val="0"/>
              </a:spcAft>
              <a:buClr>
                <a:schemeClr val="dk1"/>
              </a:buClr>
              <a:buSzPts val="4000"/>
              <a:buFont typeface="Century Gothic"/>
              <a:buNone/>
            </a:pPr>
            <a:r>
              <a:t/>
            </a:r>
            <a:endParaRPr/>
          </a:p>
        </p:txBody>
      </p:sp>
      <p:sp>
        <p:nvSpPr>
          <p:cNvPr id="381" name="Google Shape;381;p22"/>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98450" lvl="0" marL="285750" rtl="0" algn="l">
              <a:lnSpc>
                <a:spcPct val="127272"/>
              </a:lnSpc>
              <a:spcBef>
                <a:spcPts val="0"/>
              </a:spcBef>
              <a:spcAft>
                <a:spcPts val="0"/>
              </a:spcAft>
              <a:buClr>
                <a:schemeClr val="dk1"/>
              </a:buClr>
              <a:buSzPts val="2400"/>
              <a:buFont typeface="Arial"/>
              <a:buChar char="•"/>
            </a:pPr>
            <a:r>
              <a:rPr lang="en-US" sz="2400"/>
              <a:t>Schedules will be handed out in August and a walk through of the building to try their lockers and find their classes will be available then. </a:t>
            </a:r>
            <a:endParaRPr sz="2400"/>
          </a:p>
          <a:p>
            <a:pPr indent="0" lvl="0" marL="228600" rtl="0" algn="l">
              <a:lnSpc>
                <a:spcPct val="127272"/>
              </a:lnSpc>
              <a:spcBef>
                <a:spcPts val="0"/>
              </a:spcBef>
              <a:spcAft>
                <a:spcPts val="0"/>
              </a:spcAft>
              <a:buNone/>
            </a:pPr>
            <a:r>
              <a:t/>
            </a:r>
            <a:endParaRPr sz="2400"/>
          </a:p>
          <a:p>
            <a:pPr indent="-298450" lvl="0" marL="285750" rtl="0" algn="l">
              <a:lnSpc>
                <a:spcPct val="127272"/>
              </a:lnSpc>
              <a:spcBef>
                <a:spcPts val="0"/>
              </a:spcBef>
              <a:spcAft>
                <a:spcPts val="0"/>
              </a:spcAft>
              <a:buClr>
                <a:schemeClr val="dk1"/>
              </a:buClr>
              <a:buSzPts val="2400"/>
              <a:buFont typeface="Arial"/>
              <a:buChar char="•"/>
            </a:pPr>
            <a:r>
              <a:rPr lang="en-US" sz="2400"/>
              <a:t>This presentation and all handouts will be emailed to parents and will be located on the JMS website.</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02" name="Shape 202"/>
        <p:cNvGrpSpPr/>
        <p:nvPr/>
      </p:nvGrpSpPr>
      <p:grpSpPr>
        <a:xfrm>
          <a:off x="0" y="0"/>
          <a:ext cx="0" cy="0"/>
          <a:chOff x="0" y="0"/>
          <a:chExt cx="0" cy="0"/>
        </a:xfrm>
      </p:grpSpPr>
      <p:sp>
        <p:nvSpPr>
          <p:cNvPr id="203" name="Google Shape;203;p2"/>
          <p:cNvSpPr/>
          <p:nvPr/>
        </p:nvSpPr>
        <p:spPr>
          <a:xfrm>
            <a:off x="0" y="0"/>
            <a:ext cx="12192000" cy="6858000"/>
          </a:xfrm>
          <a:prstGeom prst="rect">
            <a:avLst/>
          </a:prstGeom>
          <a:solidFill>
            <a:srgbClr val="4141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4" name="Google Shape;204;p2"/>
          <p:cNvSpPr txBox="1"/>
          <p:nvPr>
            <p:ph type="title"/>
          </p:nvPr>
        </p:nvSpPr>
        <p:spPr>
          <a:xfrm>
            <a:off x="4090507" y="764373"/>
            <a:ext cx="7434070" cy="147433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Century Gothic"/>
              <a:buNone/>
            </a:pPr>
            <a:r>
              <a:rPr lang="en-US"/>
              <a:t>JEFFERSON SCHOOL SONG</a:t>
            </a:r>
            <a:endParaRPr/>
          </a:p>
        </p:txBody>
      </p:sp>
      <p:sp>
        <p:nvSpPr>
          <p:cNvPr id="205" name="Google Shape;205;p2"/>
          <p:cNvSpPr/>
          <p:nvPr/>
        </p:nvSpPr>
        <p:spPr>
          <a:xfrm>
            <a:off x="0" y="0"/>
            <a:ext cx="3406393" cy="6858000"/>
          </a:xfrm>
          <a:prstGeom prst="rect">
            <a:avLst/>
          </a:prstGeom>
          <a:solidFill>
            <a:srgbClr val="0C0C0C"/>
          </a:solidFill>
          <a:ln>
            <a:noFill/>
          </a:ln>
          <a:effectLst>
            <a:outerShdw blurRad="635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pic>
        <p:nvPicPr>
          <p:cNvPr id="206" name="Google Shape;206;p2"/>
          <p:cNvPicPr preferRelativeResize="0"/>
          <p:nvPr/>
        </p:nvPicPr>
        <p:blipFill rotWithShape="1">
          <a:blip r:embed="rId3">
            <a:alphaModFix/>
          </a:blip>
          <a:srcRect b="0" l="0" r="43750" t="0"/>
          <a:stretch/>
        </p:blipFill>
        <p:spPr>
          <a:xfrm rot="-5400000">
            <a:off x="-1264032" y="2187574"/>
            <a:ext cx="6857999" cy="2482850"/>
          </a:xfrm>
          <a:prstGeom prst="rect">
            <a:avLst/>
          </a:prstGeom>
          <a:noFill/>
          <a:ln>
            <a:noFill/>
          </a:ln>
        </p:spPr>
      </p:pic>
      <p:sp>
        <p:nvSpPr>
          <p:cNvPr id="207" name="Google Shape;207;p2"/>
          <p:cNvSpPr txBox="1"/>
          <p:nvPr>
            <p:ph idx="1" type="body"/>
          </p:nvPr>
        </p:nvSpPr>
        <p:spPr>
          <a:xfrm>
            <a:off x="4090507" y="2085976"/>
            <a:ext cx="7454077" cy="41327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sz="2400"/>
              <a:t>Now when the Jefferson Huskies fall in line</a:t>
            </a:r>
            <a:endParaRPr/>
          </a:p>
          <a:p>
            <a:pPr indent="0" lvl="0" marL="0" rtl="0" algn="l">
              <a:lnSpc>
                <a:spcPct val="90000"/>
              </a:lnSpc>
              <a:spcBef>
                <a:spcPts val="1000"/>
              </a:spcBef>
              <a:spcAft>
                <a:spcPts val="0"/>
              </a:spcAft>
              <a:buClr>
                <a:schemeClr val="lt1"/>
              </a:buClr>
              <a:buSzPts val="2400"/>
              <a:buNone/>
            </a:pPr>
            <a:r>
              <a:rPr lang="en-US" sz="2400"/>
              <a:t>We know our team will win another time</a:t>
            </a:r>
            <a:endParaRPr/>
          </a:p>
          <a:p>
            <a:pPr indent="0" lvl="0" marL="0" rtl="0" algn="l">
              <a:lnSpc>
                <a:spcPct val="90000"/>
              </a:lnSpc>
              <a:spcBef>
                <a:spcPts val="1000"/>
              </a:spcBef>
              <a:spcAft>
                <a:spcPts val="0"/>
              </a:spcAft>
              <a:buClr>
                <a:schemeClr val="lt1"/>
              </a:buClr>
              <a:buSzPts val="2400"/>
              <a:buNone/>
            </a:pPr>
            <a:r>
              <a:rPr lang="en-US" sz="2400"/>
              <a:t>And for the dear old school we love so well</a:t>
            </a:r>
            <a:endParaRPr/>
          </a:p>
          <a:p>
            <a:pPr indent="0" lvl="0" marL="0" rtl="0" algn="l">
              <a:lnSpc>
                <a:spcPct val="90000"/>
              </a:lnSpc>
              <a:spcBef>
                <a:spcPts val="1000"/>
              </a:spcBef>
              <a:spcAft>
                <a:spcPts val="0"/>
              </a:spcAft>
              <a:buClr>
                <a:schemeClr val="lt1"/>
              </a:buClr>
              <a:buSzPts val="2400"/>
              <a:buNone/>
            </a:pPr>
            <a:r>
              <a:rPr lang="en-US" sz="2400"/>
              <a:t>And for the red and white we’ll yell and yell</a:t>
            </a:r>
            <a:endParaRPr/>
          </a:p>
          <a:p>
            <a:pPr indent="0" lvl="0" marL="0" rtl="0" algn="l">
              <a:lnSpc>
                <a:spcPct val="90000"/>
              </a:lnSpc>
              <a:spcBef>
                <a:spcPts val="1000"/>
              </a:spcBef>
              <a:spcAft>
                <a:spcPts val="0"/>
              </a:spcAft>
              <a:buClr>
                <a:schemeClr val="lt1"/>
              </a:buClr>
              <a:buSzPts val="2400"/>
              <a:buNone/>
            </a:pPr>
            <a:r>
              <a:rPr lang="en-US" sz="2400"/>
              <a:t>And then we’ll fight, fight, fight, for Jefferson</a:t>
            </a:r>
            <a:endParaRPr/>
          </a:p>
          <a:p>
            <a:pPr indent="0" lvl="0" marL="0" rtl="0" algn="l">
              <a:lnSpc>
                <a:spcPct val="90000"/>
              </a:lnSpc>
              <a:spcBef>
                <a:spcPts val="1000"/>
              </a:spcBef>
              <a:spcAft>
                <a:spcPts val="0"/>
              </a:spcAft>
              <a:buClr>
                <a:schemeClr val="lt1"/>
              </a:buClr>
              <a:buSzPts val="2400"/>
              <a:buNone/>
            </a:pPr>
            <a:r>
              <a:rPr lang="en-US" sz="2400"/>
              <a:t>And w</a:t>
            </a:r>
            <a:r>
              <a:rPr lang="en-US" sz="2400"/>
              <a:t>hen it’s over that’s a job well done</a:t>
            </a:r>
            <a:endParaRPr/>
          </a:p>
          <a:p>
            <a:pPr indent="0" lvl="0" marL="0" rtl="0" algn="l">
              <a:lnSpc>
                <a:spcPct val="90000"/>
              </a:lnSpc>
              <a:spcBef>
                <a:spcPts val="1000"/>
              </a:spcBef>
              <a:spcAft>
                <a:spcPts val="0"/>
              </a:spcAft>
              <a:buClr>
                <a:schemeClr val="lt1"/>
              </a:buClr>
              <a:buSzPts val="2400"/>
              <a:buNone/>
            </a:pPr>
            <a:r>
              <a:rPr lang="en-US" sz="2400"/>
              <a:t>We’ll back our team of Huskies every time</a:t>
            </a:r>
            <a:endParaRPr/>
          </a:p>
          <a:p>
            <a:pPr indent="0" lvl="0" marL="0" rtl="0" algn="l">
              <a:lnSpc>
                <a:spcPct val="90000"/>
              </a:lnSpc>
              <a:spcBef>
                <a:spcPts val="1000"/>
              </a:spcBef>
              <a:spcAft>
                <a:spcPts val="0"/>
              </a:spcAft>
              <a:buClr>
                <a:schemeClr val="lt1"/>
              </a:buClr>
              <a:buSzPts val="2400"/>
              <a:buNone/>
            </a:pPr>
            <a:r>
              <a:rPr lang="en-US" sz="2400"/>
              <a:t>To help them win, win, win, FIGHT!</a:t>
            </a:r>
            <a:endParaRPr/>
          </a:p>
          <a:p>
            <a:pPr indent="0" lvl="0" marL="0" rtl="0" algn="l">
              <a:lnSpc>
                <a:spcPct val="90000"/>
              </a:lnSpc>
              <a:spcBef>
                <a:spcPts val="1000"/>
              </a:spcBef>
              <a:spcAft>
                <a:spcPts val="0"/>
              </a:spcAft>
              <a:buClr>
                <a:schemeClr val="lt1"/>
              </a:buClr>
              <a:buSzPts val="2000"/>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
          <p:cNvSpPr txBox="1"/>
          <p:nvPr>
            <p:ph type="title"/>
          </p:nvPr>
        </p:nvSpPr>
        <p:spPr>
          <a:xfrm>
            <a:off x="4389119" y="946653"/>
            <a:ext cx="6857999" cy="653547"/>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US">
                <a:solidFill>
                  <a:schemeClr val="dk1"/>
                </a:solidFill>
              </a:rPr>
              <a:t>CONTACT INFORMATION</a:t>
            </a:r>
            <a:endParaRPr/>
          </a:p>
        </p:txBody>
      </p:sp>
      <p:sp>
        <p:nvSpPr>
          <p:cNvPr id="213" name="Google Shape;213;p3"/>
          <p:cNvSpPr txBox="1"/>
          <p:nvPr>
            <p:ph idx="1" type="body"/>
          </p:nvPr>
        </p:nvSpPr>
        <p:spPr>
          <a:xfrm>
            <a:off x="4057650" y="1926756"/>
            <a:ext cx="3515100" cy="423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chemeClr val="dk1"/>
                </a:solidFill>
              </a:rPr>
              <a:t>Ms. Shannon Blasy</a:t>
            </a:r>
            <a:br>
              <a:rPr lang="en-US">
                <a:solidFill>
                  <a:schemeClr val="dk1"/>
                </a:solidFill>
              </a:rPr>
            </a:br>
            <a:r>
              <a:rPr lang="en-US">
                <a:solidFill>
                  <a:schemeClr val="dk1"/>
                </a:solidFill>
              </a:rPr>
              <a:t>Principal </a:t>
            </a:r>
            <a:r>
              <a:rPr lang="en-US" u="sng">
                <a:solidFill>
                  <a:schemeClr val="dk1"/>
                </a:solidFill>
                <a:hlinkClick r:id="rId3">
                  <a:extLst>
                    <a:ext uri="{A12FA001-AC4F-418D-AE19-62706E023703}">
                      <ahyp:hlinkClr val="tx"/>
                    </a:ext>
                  </a:extLst>
                </a:hlinkClick>
              </a:rPr>
              <a:t>blasysm@midlandps.org</a:t>
            </a:r>
            <a:r>
              <a:rPr lang="en-US">
                <a:solidFill>
                  <a:schemeClr val="dk1"/>
                </a:solidFill>
              </a:rPr>
              <a:t>	</a:t>
            </a:r>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US">
                <a:solidFill>
                  <a:schemeClr val="dk1"/>
                </a:solidFill>
              </a:rPr>
              <a:t>Ms. Lindsay Timmerman</a:t>
            </a:r>
            <a:br>
              <a:rPr lang="en-US"/>
            </a:br>
            <a:r>
              <a:rPr lang="en-US">
                <a:solidFill>
                  <a:schemeClr val="dk1"/>
                </a:solidFill>
              </a:rPr>
              <a:t>Counseling</a:t>
            </a:r>
            <a:br>
              <a:rPr lang="en-US"/>
            </a:br>
            <a:r>
              <a:rPr lang="en-US" u="sng">
                <a:solidFill>
                  <a:schemeClr val="dk1"/>
                </a:solidFill>
                <a:hlinkClick r:id="rId4">
                  <a:extLst>
                    <a:ext uri="{A12FA001-AC4F-418D-AE19-62706E023703}">
                      <ahyp:hlinkClr val="tx"/>
                    </a:ext>
                  </a:extLst>
                </a:hlinkClick>
              </a:rPr>
              <a:t>timmermanl@midlandps.org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US">
                <a:solidFill>
                  <a:schemeClr val="dk1"/>
                </a:solidFill>
              </a:rPr>
              <a:t>Ms. Lynsey Johnson</a:t>
            </a:r>
            <a:br>
              <a:rPr lang="en-US"/>
            </a:br>
            <a:r>
              <a:rPr lang="en-US">
                <a:solidFill>
                  <a:schemeClr val="dk1"/>
                </a:solidFill>
              </a:rPr>
              <a:t>Special Education Supervisor</a:t>
            </a:r>
            <a:br>
              <a:rPr lang="en-US"/>
            </a:br>
            <a:r>
              <a:rPr lang="en-US" u="sng">
                <a:solidFill>
                  <a:schemeClr val="dk1"/>
                </a:solidFill>
                <a:hlinkClick r:id="rId5">
                  <a:extLst>
                    <a:ext uri="{A12FA001-AC4F-418D-AE19-62706E023703}">
                      <ahyp:hlinkClr val="tx"/>
                    </a:ext>
                  </a:extLst>
                </a:hlinkClick>
              </a:rPr>
              <a:t>johnsonla@midlandps.org</a:t>
            </a:r>
            <a:endParaRPr>
              <a:solidFill>
                <a:schemeClr val="dk1"/>
              </a:solidFill>
            </a:endParaRPr>
          </a:p>
          <a:p>
            <a:pPr indent="-122872" lvl="0" marL="228600" rtl="0" algn="l">
              <a:lnSpc>
                <a:spcPct val="90000"/>
              </a:lnSpc>
              <a:spcBef>
                <a:spcPts val="1000"/>
              </a:spcBef>
              <a:spcAft>
                <a:spcPts val="0"/>
              </a:spcAft>
              <a:buClr>
                <a:schemeClr val="lt1"/>
              </a:buClr>
              <a:buSzPts val="1800"/>
              <a:buNone/>
            </a:pPr>
            <a:r>
              <a:t/>
            </a:r>
            <a:endParaRPr>
              <a:solidFill>
                <a:schemeClr val="dk1"/>
              </a:solidFill>
            </a:endParaRPr>
          </a:p>
        </p:txBody>
      </p:sp>
      <p:sp>
        <p:nvSpPr>
          <p:cNvPr id="214" name="Google Shape;214;p3"/>
          <p:cNvSpPr txBox="1"/>
          <p:nvPr/>
        </p:nvSpPr>
        <p:spPr>
          <a:xfrm>
            <a:off x="7894318" y="1924815"/>
            <a:ext cx="3296700" cy="2599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800">
                <a:solidFill>
                  <a:schemeClr val="dk1"/>
                </a:solidFill>
                <a:latin typeface="Century Gothic"/>
                <a:ea typeface="Century Gothic"/>
                <a:cs typeface="Century Gothic"/>
                <a:sym typeface="Century Gothic"/>
              </a:rPr>
              <a:t>Dr. Steve Poole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Assistant Principal </a:t>
            </a:r>
            <a:endParaRPr/>
          </a:p>
          <a:p>
            <a:pPr indent="0" lvl="0" marL="0" marR="0" rtl="0" algn="l">
              <a:lnSpc>
                <a:spcPct val="115000"/>
              </a:lnSpc>
              <a:spcBef>
                <a:spcPts val="0"/>
              </a:spcBef>
              <a:spcAft>
                <a:spcPts val="0"/>
              </a:spcAft>
              <a:buNone/>
            </a:pPr>
            <a:r>
              <a:rPr lang="en-US" sz="1800" u="sng">
                <a:solidFill>
                  <a:schemeClr val="hlink"/>
                </a:solidFill>
                <a:latin typeface="Century Gothic"/>
                <a:ea typeface="Century Gothic"/>
                <a:cs typeface="Century Gothic"/>
                <a:sym typeface="Century Gothic"/>
                <a:hlinkClick r:id="rId6"/>
              </a:rPr>
              <a:t>pooles</a:t>
            </a:r>
            <a:r>
              <a:rPr b="0" i="0" lang="en-US" sz="1800" u="sng" cap="none" strike="noStrike">
                <a:solidFill>
                  <a:schemeClr val="hlink"/>
                </a:solidFill>
                <a:latin typeface="Century Gothic"/>
                <a:ea typeface="Century Gothic"/>
                <a:cs typeface="Century Gothic"/>
                <a:sym typeface="Century Gothic"/>
                <a:hlinkClick r:id="rId7"/>
              </a:rPr>
              <a:t>@midlandps.org</a:t>
            </a:r>
            <a:endParaRPr sz="1800">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Ms. Lisa Rabie</a:t>
            </a:r>
            <a:endParaRPr/>
          </a:p>
          <a:p>
            <a:pPr indent="0" lvl="0" marL="0" marR="0" rtl="0" algn="l">
              <a:lnSpc>
                <a:spcPct val="115000"/>
              </a:lnSpc>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Administrative Assistant</a:t>
            </a:r>
            <a:endParaRPr/>
          </a:p>
          <a:p>
            <a:pPr indent="0" lvl="0" marL="0" marR="0" rtl="0" algn="l">
              <a:lnSpc>
                <a:spcPct val="115000"/>
              </a:lnSpc>
              <a:spcBef>
                <a:spcPts val="0"/>
              </a:spcBef>
              <a:spcAft>
                <a:spcPts val="0"/>
              </a:spcAft>
              <a:buNone/>
            </a:pPr>
            <a:r>
              <a:rPr b="0" i="0" lang="en-US" sz="1800" u="sng" cap="none" strike="noStrike">
                <a:solidFill>
                  <a:schemeClr val="dk1"/>
                </a:solidFill>
                <a:latin typeface="Century Gothic"/>
                <a:ea typeface="Century Gothic"/>
                <a:cs typeface="Century Gothic"/>
                <a:sym typeface="Century Gothic"/>
                <a:hlinkClick r:id="rId8">
                  <a:extLst>
                    <a:ext uri="{A12FA001-AC4F-418D-AE19-62706E023703}">
                      <ahyp:hlinkClr val="tx"/>
                    </a:ext>
                  </a:extLst>
                </a:hlinkClick>
              </a:rPr>
              <a:t>rabielf@midlandps.org</a:t>
            </a:r>
            <a:r>
              <a:rPr b="0" i="0" lang="en-US" sz="1800" u="none" cap="none" strike="noStrike">
                <a:solidFill>
                  <a:schemeClr val="dk1"/>
                </a:solidFill>
                <a:latin typeface="Century Gothic"/>
                <a:ea typeface="Century Gothic"/>
                <a:cs typeface="Century Gothic"/>
                <a:sym typeface="Century Gothic"/>
              </a:rPr>
              <a:t> </a:t>
            </a:r>
            <a:endParaRPr/>
          </a:p>
          <a:p>
            <a:pPr indent="0" lvl="0" marL="0" marR="0" rtl="0" algn="l">
              <a:lnSpc>
                <a:spcPct val="115000"/>
              </a:lnSpc>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Address Book with solid fill" id="215" name="Google Shape;215;p3"/>
          <p:cNvPicPr preferRelativeResize="0"/>
          <p:nvPr/>
        </p:nvPicPr>
        <p:blipFill rotWithShape="1">
          <a:blip r:embed="rId9">
            <a:alphaModFix/>
          </a:blip>
          <a:srcRect b="0" l="0" r="0" t="0"/>
          <a:stretch/>
        </p:blipFill>
        <p:spPr>
          <a:xfrm>
            <a:off x="723899" y="2381249"/>
            <a:ext cx="2257425" cy="225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pic>
        <p:nvPicPr>
          <p:cNvPr id="220" name="Google Shape;220;p4"/>
          <p:cNvPicPr preferRelativeResize="0"/>
          <p:nvPr/>
        </p:nvPicPr>
        <p:blipFill rotWithShape="1">
          <a:blip r:embed="rId3">
            <a:alphaModFix/>
          </a:blip>
          <a:srcRect b="0" l="0" r="0" t="0"/>
          <a:stretch/>
        </p:blipFill>
        <p:spPr>
          <a:xfrm>
            <a:off x="0" y="0"/>
            <a:ext cx="12192000" cy="1441450"/>
          </a:xfrm>
          <a:prstGeom prst="rect">
            <a:avLst/>
          </a:prstGeom>
          <a:noFill/>
          <a:ln>
            <a:noFill/>
          </a:ln>
        </p:spPr>
      </p:pic>
      <p:pic>
        <p:nvPicPr>
          <p:cNvPr id="221" name="Google Shape;221;p4"/>
          <p:cNvPicPr preferRelativeResize="0"/>
          <p:nvPr/>
        </p:nvPicPr>
        <p:blipFill rotWithShape="1">
          <a:blip r:embed="rId3">
            <a:alphaModFix/>
          </a:blip>
          <a:srcRect b="0" l="0" r="0" t="0"/>
          <a:stretch/>
        </p:blipFill>
        <p:spPr>
          <a:xfrm>
            <a:off x="0" y="0"/>
            <a:ext cx="12192000" cy="1441450"/>
          </a:xfrm>
          <a:prstGeom prst="rect">
            <a:avLst/>
          </a:prstGeom>
          <a:noFill/>
          <a:ln>
            <a:noFill/>
          </a:ln>
        </p:spPr>
      </p:pic>
      <p:sp>
        <p:nvSpPr>
          <p:cNvPr id="222" name="Google Shape;222;p4"/>
          <p:cNvSpPr txBox="1"/>
          <p:nvPr>
            <p:ph type="title"/>
          </p:nvPr>
        </p:nvSpPr>
        <p:spPr>
          <a:xfrm>
            <a:off x="685800" y="975055"/>
            <a:ext cx="3306744" cy="1293028"/>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3200"/>
              <a:buFont typeface="Century Gothic"/>
              <a:buNone/>
            </a:pPr>
            <a:r>
              <a:rPr lang="en-US"/>
              <a:t>CURRENT ENROLLMENT</a:t>
            </a:r>
            <a:endParaRPr/>
          </a:p>
        </p:txBody>
      </p:sp>
      <p:sp>
        <p:nvSpPr>
          <p:cNvPr id="223" name="Google Shape;223;p4"/>
          <p:cNvSpPr txBox="1"/>
          <p:nvPr>
            <p:ph idx="1" type="body"/>
          </p:nvPr>
        </p:nvSpPr>
        <p:spPr>
          <a:xfrm>
            <a:off x="838200" y="2870451"/>
            <a:ext cx="3306900" cy="1989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dk1"/>
              </a:buClr>
              <a:buSzPts val="3600"/>
              <a:buNone/>
            </a:pPr>
            <a:r>
              <a:rPr lang="en-US" sz="3600"/>
              <a:t>905 students</a:t>
            </a:r>
            <a:endParaRPr/>
          </a:p>
          <a:p>
            <a:pPr indent="0" lvl="0" marL="0" rtl="0" algn="ctr">
              <a:lnSpc>
                <a:spcPct val="90000"/>
              </a:lnSpc>
              <a:spcBef>
                <a:spcPts val="1000"/>
              </a:spcBef>
              <a:spcAft>
                <a:spcPts val="0"/>
              </a:spcAft>
              <a:buClr>
                <a:schemeClr val="dk1"/>
              </a:buClr>
              <a:buSzPts val="3600"/>
              <a:buNone/>
            </a:pPr>
            <a:r>
              <a:t/>
            </a:r>
            <a:endParaRPr sz="3600"/>
          </a:p>
          <a:p>
            <a:pPr indent="0" lvl="0" marL="0" rtl="0" algn="ctr">
              <a:lnSpc>
                <a:spcPct val="90000"/>
              </a:lnSpc>
              <a:spcBef>
                <a:spcPts val="1000"/>
              </a:spcBef>
              <a:spcAft>
                <a:spcPts val="0"/>
              </a:spcAft>
              <a:buClr>
                <a:schemeClr val="dk1"/>
              </a:buClr>
              <a:buSzPts val="3600"/>
              <a:buNone/>
            </a:pPr>
            <a:r>
              <a:rPr lang="en-US" sz="3600"/>
              <a:t>Grades 6-8</a:t>
            </a:r>
            <a:endParaRPr/>
          </a:p>
        </p:txBody>
      </p:sp>
      <p:sp>
        <p:nvSpPr>
          <p:cNvPr id="224" name="Google Shape;224;p4"/>
          <p:cNvSpPr/>
          <p:nvPr/>
        </p:nvSpPr>
        <p:spPr>
          <a:xfrm>
            <a:off x="4636008" y="1066164"/>
            <a:ext cx="6765949" cy="5148371"/>
          </a:xfrm>
          <a:prstGeom prst="roundRect">
            <a:avLst>
              <a:gd fmla="val 2403"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225" name="Google Shape;225;p4"/>
          <p:cNvPicPr preferRelativeResize="0"/>
          <p:nvPr/>
        </p:nvPicPr>
        <p:blipFill rotWithShape="1">
          <a:blip r:embed="rId4">
            <a:alphaModFix/>
          </a:blip>
          <a:srcRect b="0" l="0" r="4951" t="0"/>
          <a:stretch/>
        </p:blipFill>
        <p:spPr>
          <a:xfrm>
            <a:off x="4932399" y="1321262"/>
            <a:ext cx="6623944" cy="4638177"/>
          </a:xfrm>
          <a:prstGeom prst="rect">
            <a:avLst/>
          </a:prstGeom>
          <a:noFill/>
          <a:ln cap="flat" cmpd="sng" w="19050">
            <a:solidFill>
              <a:schemeClr val="dk1"/>
            </a:solidFill>
            <a:prstDash val="solid"/>
            <a:round/>
            <a:headEnd len="sm" w="sm" type="none"/>
            <a:tailEnd len="sm" w="sm" type="none"/>
          </a:ln>
        </p:spPr>
      </p:pic>
      <p:sp>
        <p:nvSpPr>
          <p:cNvPr id="226" name="Google Shape;226;p4"/>
          <p:cNvSpPr txBox="1"/>
          <p:nvPr/>
        </p:nvSpPr>
        <p:spPr>
          <a:xfrm>
            <a:off x="569550" y="5207125"/>
            <a:ext cx="3844200" cy="6147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500"/>
              </a:spcBef>
              <a:spcAft>
                <a:spcPts val="0"/>
              </a:spcAft>
              <a:buNone/>
            </a:pPr>
            <a:r>
              <a:rPr lang="en-US" sz="2600">
                <a:solidFill>
                  <a:schemeClr val="dk1"/>
                </a:solidFill>
                <a:latin typeface="Century Gothic"/>
                <a:ea typeface="Century Gothic"/>
                <a:cs typeface="Century Gothic"/>
                <a:sym typeface="Century Gothic"/>
              </a:rPr>
              <a:t>jms.midlandps.org</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entury Gothic"/>
              <a:buNone/>
            </a:pPr>
            <a:r>
              <a:rPr lang="en-US" sz="3200"/>
              <a:t>TIPS FOR SUCCESS IN MIDDLE SCHOOL</a:t>
            </a:r>
            <a:endParaRPr/>
          </a:p>
        </p:txBody>
      </p:sp>
      <p:sp>
        <p:nvSpPr>
          <p:cNvPr id="232" name="Google Shape;232;p5"/>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98450" lvl="0" marL="285750" rtl="0" algn="l">
              <a:lnSpc>
                <a:spcPct val="100000"/>
              </a:lnSpc>
              <a:spcBef>
                <a:spcPts val="0"/>
              </a:spcBef>
              <a:spcAft>
                <a:spcPts val="0"/>
              </a:spcAft>
              <a:buClr>
                <a:schemeClr val="dk1"/>
              </a:buClr>
              <a:buSzPts val="2400"/>
              <a:buFont typeface="Arial"/>
              <a:buChar char="•"/>
            </a:pPr>
            <a:r>
              <a:rPr lang="en-US" sz="2400"/>
              <a:t>Check ParentVue in Synergy regularly. Here you can view attendance and grades.</a:t>
            </a:r>
            <a:endParaRPr sz="2400"/>
          </a:p>
          <a:p>
            <a:pPr indent="-298450" lvl="0" marL="285750" rtl="0" algn="l">
              <a:lnSpc>
                <a:spcPct val="100000"/>
              </a:lnSpc>
              <a:spcBef>
                <a:spcPts val="1000"/>
              </a:spcBef>
              <a:spcAft>
                <a:spcPts val="0"/>
              </a:spcAft>
              <a:buClr>
                <a:schemeClr val="dk1"/>
              </a:buClr>
              <a:buSzPts val="2400"/>
              <a:buFont typeface="Arial"/>
              <a:buChar char="•"/>
            </a:pPr>
            <a:r>
              <a:rPr lang="en-US" sz="2400"/>
              <a:t>Monitor your child’s attendance, no more than 5 absences allowed per semester.</a:t>
            </a:r>
            <a:endParaRPr sz="2400"/>
          </a:p>
          <a:p>
            <a:pPr indent="-298450" lvl="0" marL="285750" rtl="0" algn="l">
              <a:lnSpc>
                <a:spcPct val="100000"/>
              </a:lnSpc>
              <a:spcBef>
                <a:spcPts val="1000"/>
              </a:spcBef>
              <a:spcAft>
                <a:spcPts val="0"/>
              </a:spcAft>
              <a:buClr>
                <a:schemeClr val="dk1"/>
              </a:buClr>
              <a:buSzPts val="2400"/>
              <a:buFont typeface="Arial"/>
              <a:buChar char="•"/>
            </a:pPr>
            <a:r>
              <a:rPr lang="en-US" sz="2400"/>
              <a:t>Make sure your child goes to bed and gets enough sleep, school starts earlier</a:t>
            </a:r>
            <a:endParaRPr sz="2400"/>
          </a:p>
          <a:p>
            <a:pPr indent="-298450" lvl="0" marL="285750" rtl="0" algn="l">
              <a:lnSpc>
                <a:spcPct val="100000"/>
              </a:lnSpc>
              <a:spcBef>
                <a:spcPts val="1000"/>
              </a:spcBef>
              <a:spcAft>
                <a:spcPts val="0"/>
              </a:spcAft>
              <a:buClr>
                <a:schemeClr val="dk1"/>
              </a:buClr>
              <a:buSzPts val="2400"/>
              <a:buFont typeface="Arial"/>
              <a:buChar char="•"/>
            </a:pPr>
            <a:r>
              <a:rPr lang="en-US" sz="2400"/>
              <a:t>Have a routine for homework, help them create good time management skills</a:t>
            </a:r>
            <a:endParaRPr sz="2400"/>
          </a:p>
          <a:p>
            <a:pPr indent="-298450" lvl="0" marL="285750" rtl="0" algn="l">
              <a:lnSpc>
                <a:spcPct val="100000"/>
              </a:lnSpc>
              <a:spcBef>
                <a:spcPts val="1000"/>
              </a:spcBef>
              <a:spcAft>
                <a:spcPts val="0"/>
              </a:spcAft>
              <a:buClr>
                <a:schemeClr val="dk1"/>
              </a:buClr>
              <a:buSzPts val="2400"/>
              <a:buFont typeface="Arial"/>
              <a:buChar char="•"/>
            </a:pPr>
            <a:r>
              <a:rPr lang="en-US" sz="2400"/>
              <a:t>Encourage your child to get involved with </a:t>
            </a:r>
            <a:r>
              <a:rPr lang="en-US" sz="2400"/>
              <a:t>extracurricular</a:t>
            </a:r>
            <a:r>
              <a:rPr lang="en-US" sz="2400"/>
              <a:t> activities</a:t>
            </a:r>
            <a:endParaRPr sz="2400"/>
          </a:p>
          <a:p>
            <a:pPr indent="-88900" lvl="0" marL="22860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US"/>
              <a:t>PARENT INVOLVEMENT</a:t>
            </a:r>
            <a:endParaRPr/>
          </a:p>
          <a:p>
            <a:pPr indent="0" lvl="0" marL="0" rtl="0" algn="r">
              <a:lnSpc>
                <a:spcPct val="90000"/>
              </a:lnSpc>
              <a:spcBef>
                <a:spcPts val="0"/>
              </a:spcBef>
              <a:spcAft>
                <a:spcPts val="0"/>
              </a:spcAft>
              <a:buClr>
                <a:schemeClr val="dk1"/>
              </a:buClr>
              <a:buSzPts val="4000"/>
              <a:buFont typeface="Century Gothic"/>
              <a:buNone/>
            </a:pPr>
            <a:r>
              <a:t/>
            </a:r>
            <a:endParaRPr/>
          </a:p>
        </p:txBody>
      </p:sp>
      <p:sp>
        <p:nvSpPr>
          <p:cNvPr id="238" name="Google Shape;238;p6"/>
          <p:cNvSpPr txBox="1"/>
          <p:nvPr>
            <p:ph idx="1" type="body"/>
          </p:nvPr>
        </p:nvSpPr>
        <p:spPr>
          <a:xfrm>
            <a:off x="685800" y="2194552"/>
            <a:ext cx="10820400" cy="3339900"/>
          </a:xfrm>
          <a:prstGeom prst="rect">
            <a:avLst/>
          </a:prstGeom>
          <a:noFill/>
          <a:ln>
            <a:noFill/>
          </a:ln>
        </p:spPr>
        <p:txBody>
          <a:bodyPr anchorCtr="0" anchor="t" bIns="45700" lIns="91425" spcFirstLastPara="1" rIns="91425" wrap="square" tIns="45700">
            <a:noAutofit/>
          </a:bodyPr>
          <a:lstStyle/>
          <a:p>
            <a:pPr indent="-298450" lvl="0" marL="285750" rtl="0" algn="l">
              <a:lnSpc>
                <a:spcPct val="127272"/>
              </a:lnSpc>
              <a:spcBef>
                <a:spcPts val="0"/>
              </a:spcBef>
              <a:spcAft>
                <a:spcPts val="0"/>
              </a:spcAft>
              <a:buClr>
                <a:schemeClr val="dk1"/>
              </a:buClr>
              <a:buSzPts val="2400"/>
              <a:buFont typeface="Arial"/>
              <a:buChar char="•"/>
            </a:pPr>
            <a:r>
              <a:rPr lang="en-US" sz="2400"/>
              <a:t>JPAC – Jefferson Parent Advisory Committee – Contact President, Keyona Bradford, at </a:t>
            </a:r>
            <a:r>
              <a:rPr lang="en-US" sz="2400" u="sng">
                <a:solidFill>
                  <a:schemeClr val="hlink"/>
                </a:solidFill>
                <a:hlinkClick r:id="rId3"/>
              </a:rPr>
              <a:t>JPACmidland@gmail.com</a:t>
            </a:r>
            <a:r>
              <a:rPr lang="en-US" sz="2400"/>
              <a:t> for more information</a:t>
            </a:r>
            <a:endParaRPr sz="2400"/>
          </a:p>
          <a:p>
            <a:pPr indent="-298450" lvl="0" marL="285750" rtl="0" algn="l">
              <a:lnSpc>
                <a:spcPct val="127272"/>
              </a:lnSpc>
              <a:spcBef>
                <a:spcPts val="1000"/>
              </a:spcBef>
              <a:spcAft>
                <a:spcPts val="0"/>
              </a:spcAft>
              <a:buClr>
                <a:schemeClr val="dk1"/>
              </a:buClr>
              <a:buSzPts val="2400"/>
              <a:buFont typeface="Arial"/>
              <a:buChar char="•"/>
            </a:pPr>
            <a:r>
              <a:rPr lang="en-US" sz="2400"/>
              <a:t>Sponsor a club</a:t>
            </a:r>
            <a:endParaRPr sz="2400"/>
          </a:p>
          <a:p>
            <a:pPr indent="-298450" lvl="0" marL="285750" rtl="0" algn="l">
              <a:lnSpc>
                <a:spcPct val="127272"/>
              </a:lnSpc>
              <a:spcBef>
                <a:spcPts val="1000"/>
              </a:spcBef>
              <a:spcAft>
                <a:spcPts val="0"/>
              </a:spcAft>
              <a:buClr>
                <a:schemeClr val="dk1"/>
              </a:buClr>
              <a:buSzPts val="2400"/>
              <a:buFont typeface="Arial"/>
              <a:buChar char="•"/>
            </a:pPr>
            <a:r>
              <a:rPr lang="en-US" sz="2400"/>
              <a:t>Coach a team or assist a coach</a:t>
            </a:r>
            <a:endParaRPr sz="2400"/>
          </a:p>
          <a:p>
            <a:pPr indent="-298450" lvl="0" marL="285750" rtl="0" algn="l">
              <a:lnSpc>
                <a:spcPct val="127272"/>
              </a:lnSpc>
              <a:spcBef>
                <a:spcPts val="1000"/>
              </a:spcBef>
              <a:spcAft>
                <a:spcPts val="0"/>
              </a:spcAft>
              <a:buClr>
                <a:schemeClr val="dk1"/>
              </a:buClr>
              <a:buSzPts val="2400"/>
              <a:buFont typeface="Arial"/>
              <a:buChar char="•"/>
            </a:pPr>
            <a:r>
              <a:rPr lang="en-US" sz="2400"/>
              <a:t>Volunteer at the school</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US"/>
              <a:t>EXTRA CURRICULAR ACTIVITIES</a:t>
            </a:r>
            <a:endParaRPr/>
          </a:p>
        </p:txBody>
      </p:sp>
      <p:sp>
        <p:nvSpPr>
          <p:cNvPr id="244" name="Google Shape;244;p7"/>
          <p:cNvSpPr txBox="1"/>
          <p:nvPr>
            <p:ph idx="1" type="body"/>
          </p:nvPr>
        </p:nvSpPr>
        <p:spPr>
          <a:xfrm>
            <a:off x="635075" y="1965950"/>
            <a:ext cx="5910600" cy="45663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000"/>
              <a:buNone/>
            </a:pPr>
            <a:r>
              <a:rPr b="1" lang="en-US" sz="2000">
                <a:solidFill>
                  <a:srgbClr val="000000"/>
                </a:solidFill>
              </a:rPr>
              <a:t>Sports</a:t>
            </a:r>
            <a:endParaRPr>
              <a:solidFill>
                <a:srgbClr val="000000"/>
              </a:solidFill>
            </a:endParaRPr>
          </a:p>
          <a:p>
            <a:pPr indent="-304800" lvl="1" marL="742950" rtl="0" algn="l">
              <a:lnSpc>
                <a:spcPct val="120000"/>
              </a:lnSpc>
              <a:spcBef>
                <a:spcPts val="500"/>
              </a:spcBef>
              <a:spcAft>
                <a:spcPts val="0"/>
              </a:spcAft>
              <a:buClr>
                <a:srgbClr val="000000"/>
              </a:buClr>
              <a:buSzPts val="2000"/>
              <a:buFont typeface="Arial"/>
              <a:buChar char="•"/>
            </a:pPr>
            <a:r>
              <a:rPr lang="en-US" sz="2000">
                <a:solidFill>
                  <a:srgbClr val="000000"/>
                </a:solidFill>
              </a:rPr>
              <a:t>Athletic Director: Carlos McGee</a:t>
            </a:r>
            <a:endParaRPr>
              <a:solidFill>
                <a:srgbClr val="000000"/>
              </a:solidFill>
            </a:endParaRPr>
          </a:p>
          <a:p>
            <a:pPr indent="-304800" lvl="1" marL="742950" rtl="0" algn="l">
              <a:lnSpc>
                <a:spcPct val="120000"/>
              </a:lnSpc>
              <a:spcBef>
                <a:spcPts val="500"/>
              </a:spcBef>
              <a:spcAft>
                <a:spcPts val="0"/>
              </a:spcAft>
              <a:buClr>
                <a:srgbClr val="000000"/>
              </a:buClr>
              <a:buSzPts val="2000"/>
              <a:buFont typeface="Arial"/>
              <a:buChar char="•"/>
            </a:pPr>
            <a:r>
              <a:rPr lang="en-US" sz="2000">
                <a:solidFill>
                  <a:srgbClr val="000000"/>
                </a:solidFill>
              </a:rPr>
              <a:t>All information will be on the JMS website</a:t>
            </a:r>
            <a:r>
              <a:rPr lang="en-US">
                <a:solidFill>
                  <a:srgbClr val="000000"/>
                </a:solidFill>
              </a:rPr>
              <a:t> </a:t>
            </a:r>
            <a:r>
              <a:rPr lang="en-US" sz="2000">
                <a:solidFill>
                  <a:srgbClr val="000000"/>
                </a:solidFill>
              </a:rPr>
              <a:t>under the sports tab</a:t>
            </a:r>
            <a:endParaRPr>
              <a:solidFill>
                <a:srgbClr val="000000"/>
              </a:solidFill>
            </a:endParaRPr>
          </a:p>
          <a:p>
            <a:pPr indent="-304800" lvl="1" marL="742950" rtl="0" algn="l">
              <a:lnSpc>
                <a:spcPct val="120000"/>
              </a:lnSpc>
              <a:spcBef>
                <a:spcPts val="500"/>
              </a:spcBef>
              <a:spcAft>
                <a:spcPts val="0"/>
              </a:spcAft>
              <a:buClr>
                <a:srgbClr val="000000"/>
              </a:buClr>
              <a:buSzPts val="2000"/>
              <a:buFont typeface="Arial"/>
              <a:buChar char="•"/>
            </a:pPr>
            <a:r>
              <a:rPr lang="en-US" sz="2000">
                <a:solidFill>
                  <a:srgbClr val="000000"/>
                </a:solidFill>
              </a:rPr>
              <a:t>All athletes must have a physical on file prior to participation</a:t>
            </a:r>
            <a:endParaRPr>
              <a:solidFill>
                <a:srgbClr val="000000"/>
              </a:solidFill>
            </a:endParaRPr>
          </a:p>
          <a:p>
            <a:pPr indent="-215900" lvl="3" marL="1085850" rtl="0" algn="l">
              <a:lnSpc>
                <a:spcPct val="120000"/>
              </a:lnSpc>
              <a:spcBef>
                <a:spcPts val="500"/>
              </a:spcBef>
              <a:spcAft>
                <a:spcPts val="0"/>
              </a:spcAft>
              <a:buClr>
                <a:srgbClr val="000000"/>
              </a:buClr>
              <a:buSzPts val="1600"/>
              <a:buChar char="•"/>
            </a:pPr>
            <a:r>
              <a:rPr lang="en-US">
                <a:solidFill>
                  <a:srgbClr val="000000"/>
                </a:solidFill>
              </a:rPr>
              <a:t>Fall: Football, Pom, Cheer, Cross Country, Volleyball</a:t>
            </a:r>
            <a:endParaRPr>
              <a:solidFill>
                <a:srgbClr val="000000"/>
              </a:solidFill>
            </a:endParaRPr>
          </a:p>
          <a:p>
            <a:pPr indent="-215900" lvl="3" marL="1085850" rtl="0" algn="l">
              <a:lnSpc>
                <a:spcPct val="120000"/>
              </a:lnSpc>
              <a:spcBef>
                <a:spcPts val="500"/>
              </a:spcBef>
              <a:spcAft>
                <a:spcPts val="0"/>
              </a:spcAft>
              <a:buClr>
                <a:srgbClr val="000000"/>
              </a:buClr>
              <a:buSzPts val="1600"/>
              <a:buChar char="•"/>
            </a:pPr>
            <a:r>
              <a:rPr lang="en-US">
                <a:solidFill>
                  <a:srgbClr val="000000"/>
                </a:solidFill>
              </a:rPr>
              <a:t>Winter I:  Boys Swimming, Girls Basketball, and Wrestling</a:t>
            </a:r>
            <a:endParaRPr>
              <a:solidFill>
                <a:srgbClr val="000000"/>
              </a:solidFill>
            </a:endParaRPr>
          </a:p>
          <a:p>
            <a:pPr indent="-215900" lvl="3" marL="1085850" rtl="0" algn="l">
              <a:lnSpc>
                <a:spcPct val="120000"/>
              </a:lnSpc>
              <a:spcBef>
                <a:spcPts val="500"/>
              </a:spcBef>
              <a:spcAft>
                <a:spcPts val="0"/>
              </a:spcAft>
              <a:buClr>
                <a:srgbClr val="000000"/>
              </a:buClr>
              <a:buSzPts val="1600"/>
              <a:buChar char="•"/>
            </a:pPr>
            <a:r>
              <a:rPr lang="en-US">
                <a:solidFill>
                  <a:srgbClr val="000000"/>
                </a:solidFill>
              </a:rPr>
              <a:t>Winter II: Girls Swimming, and Boys Basketball</a:t>
            </a:r>
            <a:endParaRPr>
              <a:solidFill>
                <a:srgbClr val="000000"/>
              </a:solidFill>
            </a:endParaRPr>
          </a:p>
          <a:p>
            <a:pPr indent="-215900" lvl="2" marL="1085850" rtl="0" algn="l">
              <a:lnSpc>
                <a:spcPct val="120000"/>
              </a:lnSpc>
              <a:spcBef>
                <a:spcPts val="500"/>
              </a:spcBef>
              <a:spcAft>
                <a:spcPts val="0"/>
              </a:spcAft>
              <a:buClr>
                <a:srgbClr val="000000"/>
              </a:buClr>
              <a:buSzPts val="1600"/>
              <a:buChar char="•"/>
            </a:pPr>
            <a:r>
              <a:rPr lang="en-US" sz="1600">
                <a:solidFill>
                  <a:srgbClr val="000000"/>
                </a:solidFill>
              </a:rPr>
              <a:t>Spring: Track &amp; Field</a:t>
            </a:r>
            <a:endParaRPr sz="2000">
              <a:solidFill>
                <a:srgbClr val="000000"/>
              </a:solidFill>
            </a:endParaRPr>
          </a:p>
        </p:txBody>
      </p:sp>
      <p:sp>
        <p:nvSpPr>
          <p:cNvPr id="245" name="Google Shape;245;p7"/>
          <p:cNvSpPr txBox="1"/>
          <p:nvPr>
            <p:ph idx="2" type="body"/>
          </p:nvPr>
        </p:nvSpPr>
        <p:spPr>
          <a:xfrm>
            <a:off x="6553200" y="1965950"/>
            <a:ext cx="5137800" cy="22383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000"/>
              <a:buNone/>
            </a:pPr>
            <a:r>
              <a:rPr b="1" lang="en-US" sz="2000">
                <a:solidFill>
                  <a:srgbClr val="000000"/>
                </a:solidFill>
              </a:rPr>
              <a:t>Clubs</a:t>
            </a:r>
            <a:r>
              <a:rPr lang="en-US" sz="2000">
                <a:solidFill>
                  <a:srgbClr val="000000"/>
                </a:solidFill>
              </a:rPr>
              <a:t> </a:t>
            </a:r>
            <a:endParaRPr>
              <a:solidFill>
                <a:srgbClr val="000000"/>
              </a:solidFill>
            </a:endParaRPr>
          </a:p>
          <a:p>
            <a:pPr indent="-304800" lvl="1" marL="742950" rtl="0" algn="l">
              <a:lnSpc>
                <a:spcPct val="120000"/>
              </a:lnSpc>
              <a:spcBef>
                <a:spcPts val="500"/>
              </a:spcBef>
              <a:spcAft>
                <a:spcPts val="0"/>
              </a:spcAft>
              <a:buClr>
                <a:srgbClr val="000000"/>
              </a:buClr>
              <a:buSzPts val="2000"/>
              <a:buChar char="•"/>
            </a:pPr>
            <a:r>
              <a:rPr lang="en-US" sz="2000">
                <a:solidFill>
                  <a:srgbClr val="000000"/>
                </a:solidFill>
              </a:rPr>
              <a:t>Listed on the JMS website</a:t>
            </a:r>
            <a:endParaRPr>
              <a:solidFill>
                <a:srgbClr val="000000"/>
              </a:solidFill>
            </a:endParaRPr>
          </a:p>
          <a:p>
            <a:pPr indent="-304800" lvl="1" marL="742950" rtl="0" algn="l">
              <a:lnSpc>
                <a:spcPct val="120000"/>
              </a:lnSpc>
              <a:spcBef>
                <a:spcPts val="500"/>
              </a:spcBef>
              <a:spcAft>
                <a:spcPts val="0"/>
              </a:spcAft>
              <a:buClr>
                <a:srgbClr val="000000"/>
              </a:buClr>
              <a:buSzPts val="2000"/>
              <a:buFont typeface="Arial"/>
              <a:buChar char="•"/>
            </a:pPr>
            <a:r>
              <a:rPr lang="en-US" sz="2000">
                <a:solidFill>
                  <a:srgbClr val="000000"/>
                </a:solidFill>
              </a:rPr>
              <a:t>Start your own</a:t>
            </a:r>
            <a:endParaRPr>
              <a:solidFill>
                <a:srgbClr val="000000"/>
              </a:solidFill>
            </a:endParaRPr>
          </a:p>
          <a:p>
            <a:pPr indent="-304800" lvl="1" marL="742950" rtl="0" algn="l">
              <a:lnSpc>
                <a:spcPct val="120000"/>
              </a:lnSpc>
              <a:spcBef>
                <a:spcPts val="500"/>
              </a:spcBef>
              <a:spcAft>
                <a:spcPts val="0"/>
              </a:spcAft>
              <a:buClr>
                <a:srgbClr val="000000"/>
              </a:buClr>
              <a:buSzPts val="2000"/>
              <a:buFont typeface="Arial"/>
              <a:buChar char="•"/>
            </a:pPr>
            <a:r>
              <a:rPr lang="en-US" sz="2000">
                <a:solidFill>
                  <a:srgbClr val="000000"/>
                </a:solidFill>
              </a:rPr>
              <a:t>Keep an eye out in the fall for an introductory night</a:t>
            </a:r>
            <a:endParaRPr sz="20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9" name="Shape 249"/>
        <p:cNvGrpSpPr/>
        <p:nvPr/>
      </p:nvGrpSpPr>
      <p:grpSpPr>
        <a:xfrm>
          <a:off x="0" y="0"/>
          <a:ext cx="0" cy="0"/>
          <a:chOff x="0" y="0"/>
          <a:chExt cx="0" cy="0"/>
        </a:xfrm>
      </p:grpSpPr>
      <p:pic>
        <p:nvPicPr>
          <p:cNvPr id="250" name="Google Shape;250;p11"/>
          <p:cNvPicPr preferRelativeResize="0"/>
          <p:nvPr/>
        </p:nvPicPr>
        <p:blipFill rotWithShape="1">
          <a:blip r:embed="rId3">
            <a:alphaModFix/>
          </a:blip>
          <a:srcRect b="0" l="0" r="0" t="0"/>
          <a:stretch/>
        </p:blipFill>
        <p:spPr>
          <a:xfrm>
            <a:off x="0" y="0"/>
            <a:ext cx="12192000" cy="1441450"/>
          </a:xfrm>
          <a:prstGeom prst="rect">
            <a:avLst/>
          </a:prstGeom>
          <a:noFill/>
          <a:ln>
            <a:noFill/>
          </a:ln>
        </p:spPr>
      </p:pic>
      <p:sp>
        <p:nvSpPr>
          <p:cNvPr id="251" name="Google Shape;251;p1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hecker game with brown and white pawns" id="252" name="Google Shape;252;p11"/>
          <p:cNvPicPr preferRelativeResize="0"/>
          <p:nvPr/>
        </p:nvPicPr>
        <p:blipFill rotWithShape="1">
          <a:blip r:embed="rId4">
            <a:alphaModFix amt="30000"/>
          </a:blip>
          <a:srcRect b="7060" l="0" r="0" t="7061"/>
          <a:stretch/>
        </p:blipFill>
        <p:spPr>
          <a:xfrm>
            <a:off x="20" y="10"/>
            <a:ext cx="12191980" cy="6857990"/>
          </a:xfrm>
          <a:prstGeom prst="rect">
            <a:avLst/>
          </a:prstGeom>
          <a:noFill/>
          <a:ln>
            <a:noFill/>
          </a:ln>
        </p:spPr>
      </p:pic>
      <p:sp>
        <p:nvSpPr>
          <p:cNvPr id="253" name="Google Shape;253;p1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Century Gothic"/>
              <a:buNone/>
            </a:pPr>
            <a:r>
              <a:rPr lang="en-US">
                <a:solidFill>
                  <a:schemeClr val="lt1"/>
                </a:solidFill>
              </a:rPr>
              <a:t>AFTER SCHOOL PROGRAMMING</a:t>
            </a:r>
            <a:endParaRPr/>
          </a:p>
        </p:txBody>
      </p:sp>
      <p:sp>
        <p:nvSpPr>
          <p:cNvPr id="254" name="Google Shape;254;p1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600"/>
              <a:buChar char="•"/>
            </a:pPr>
            <a:r>
              <a:rPr lang="en-US" sz="3600">
                <a:solidFill>
                  <a:schemeClr val="lt1"/>
                </a:solidFill>
              </a:rPr>
              <a:t>The ROCK at JMS or the Community Center</a:t>
            </a:r>
            <a:endParaRPr/>
          </a:p>
          <a:p>
            <a:pPr indent="-228600" lvl="0" marL="228600" rtl="0" algn="l">
              <a:lnSpc>
                <a:spcPct val="90000"/>
              </a:lnSpc>
              <a:spcBef>
                <a:spcPts val="1000"/>
              </a:spcBef>
              <a:spcAft>
                <a:spcPts val="0"/>
              </a:spcAft>
              <a:buClr>
                <a:schemeClr val="lt1"/>
              </a:buClr>
              <a:buSzPts val="3600"/>
              <a:buChar char="•"/>
            </a:pPr>
            <a:r>
              <a:rPr lang="en-US" sz="3600">
                <a:solidFill>
                  <a:schemeClr val="lt1"/>
                </a:solidFill>
              </a:rPr>
              <a:t>Contact 989-835-2542 for more information, ask for Jill</a:t>
            </a:r>
            <a:endParaRPr/>
          </a:p>
          <a:p>
            <a:pPr indent="-228600" lvl="0" marL="228600" rtl="0" algn="l">
              <a:lnSpc>
                <a:spcPct val="90000"/>
              </a:lnSpc>
              <a:spcBef>
                <a:spcPts val="1000"/>
              </a:spcBef>
              <a:spcAft>
                <a:spcPts val="0"/>
              </a:spcAft>
              <a:buClr>
                <a:schemeClr val="lt1"/>
              </a:buClr>
              <a:buSzPts val="3600"/>
              <a:buChar char="•"/>
            </a:pPr>
            <a:r>
              <a:rPr lang="en-US" sz="3600">
                <a:solidFill>
                  <a:schemeClr val="lt1"/>
                </a:solidFill>
              </a:rPr>
              <a:t>Open until 6:00 PM</a:t>
            </a:r>
            <a:endParaRPr/>
          </a:p>
          <a:p>
            <a:pPr indent="-114300" lvl="0" marL="228600" rtl="0" algn="l">
              <a:lnSpc>
                <a:spcPct val="90000"/>
              </a:lnSpc>
              <a:spcBef>
                <a:spcPts val="1000"/>
              </a:spcBef>
              <a:spcAft>
                <a:spcPts val="0"/>
              </a:spcAft>
              <a:buClr>
                <a:schemeClr val="dk1"/>
              </a:buClr>
              <a:buSzPts val="1800"/>
              <a:buNone/>
            </a:pPr>
            <a:r>
              <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Vapor Trail">
  <a:themeElements>
    <a:clrScheme name="Custom 2">
      <a:dk1>
        <a:srgbClr val="000000"/>
      </a:dk1>
      <a:lt1>
        <a:srgbClr val="FFFFFF"/>
      </a:lt1>
      <a:dk2>
        <a:srgbClr val="505046"/>
      </a:dk2>
      <a:lt2>
        <a:srgbClr val="EEECE1"/>
      </a:lt2>
      <a:accent1>
        <a:srgbClr val="FF0000"/>
      </a:accent1>
      <a:accent2>
        <a:srgbClr val="F1937A"/>
      </a:accent2>
      <a:accent3>
        <a:srgbClr val="E08A6F"/>
      </a:accent3>
      <a:accent4>
        <a:srgbClr val="FF8427"/>
      </a:accent4>
      <a:accent5>
        <a:srgbClr val="9A9A8B"/>
      </a:accent5>
      <a:accent6>
        <a:srgbClr val="B22600"/>
      </a:accent6>
      <a:hlink>
        <a:srgbClr val="595959"/>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apor Trail">
  <a:themeElements>
    <a:clrScheme name="Custom 2">
      <a:dk1>
        <a:srgbClr val="000000"/>
      </a:dk1>
      <a:lt1>
        <a:srgbClr val="FFFFFF"/>
      </a:lt1>
      <a:dk2>
        <a:srgbClr val="505046"/>
      </a:dk2>
      <a:lt2>
        <a:srgbClr val="EEECE1"/>
      </a:lt2>
      <a:accent1>
        <a:srgbClr val="FF0000"/>
      </a:accent1>
      <a:accent2>
        <a:srgbClr val="F1937A"/>
      </a:accent2>
      <a:accent3>
        <a:srgbClr val="E08A6F"/>
      </a:accent3>
      <a:accent4>
        <a:srgbClr val="FF8427"/>
      </a:accent4>
      <a:accent5>
        <a:srgbClr val="9A9A8B"/>
      </a:accent5>
      <a:accent6>
        <a:srgbClr val="B22600"/>
      </a:accent6>
      <a:hlink>
        <a:srgbClr val="595959"/>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2022-04-18T19:52:50Z</dcterms:created>
  <dc:creator>Harris, Jessica 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0x01010048E149D6D114844DBFA76662ECC49E8B</vt:lpwstr>
  </property>
</Properties>
</file>