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rial Narrow" panose="020B0606020202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senate.gov/legislation/laws/GCN/4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csopengovernment.dos.ny.gov/coog/otext/o3103.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cefee0300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cefee0300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Open Meetings Law requires only guests have the ability to view and listen to meetings-not participate. Public bodies, including teacher centers, may provide some mechanism by which members of the public can address the board that does not take up significant time set aside for the work of the center or provide some individuals with more access and influence than others which can undermine trust in the public body.  School boards are a good example for this, with individuals given a predetermined amount of time to speak at the meeting.  - A full NYSTC presentation is available on OML - Note: As of June 2022 fully remote meetings are no longer permissible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cefee03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cefee03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cefee0300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cefee0300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cefee0300_2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cefee0300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cefee0300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cefee0300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Director: Review a copy of your center’s minutes and make recommendations for changes to the Board based on SED TCPO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cefee030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cefee030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r>
              <a:rPr lang="en" u="sng">
                <a:solidFill>
                  <a:srgbClr val="1155CC"/>
                </a:solidFill>
                <a:highlight>
                  <a:srgbClr val="FFFFFF"/>
                </a:highlight>
                <a:hlinkClick r:id="rId3">
                  <a:extLst>
                    <a:ext uri="{A12FA001-AC4F-418D-AE19-62706E023703}">
                      <ahyp:hlinkClr xmlns:ahyp="http://schemas.microsoft.com/office/drawing/2018/hyperlinkcolor" val="tx"/>
                    </a:ext>
                  </a:extLst>
                </a:hlinkClick>
              </a:rPr>
              <a:t>https://www.nysenate.gov/legislation/laws/GCN/41</a:t>
            </a:r>
            <a:endParaRPr/>
          </a:p>
          <a:p>
            <a:pPr marL="0" lvl="0" indent="0" algn="l" rtl="0">
              <a:spcBef>
                <a:spcPts val="0"/>
              </a:spcBef>
              <a:spcAft>
                <a:spcPts val="0"/>
              </a:spcAft>
              <a:buNone/>
            </a:pPr>
            <a:r>
              <a:rPr lang="en" u="sng">
                <a:solidFill>
                  <a:schemeClr val="hlink"/>
                </a:solidFill>
                <a:hlinkClick r:id="rId4"/>
              </a:rPr>
              <a:t>https://docsopengovernment.dos.ny.gov/coog/otext/o3103.htm</a:t>
            </a:r>
            <a:endParaRPr/>
          </a:p>
          <a:p>
            <a:pPr marL="0" lvl="0" indent="0" algn="l" rtl="0">
              <a:spcBef>
                <a:spcPts val="0"/>
              </a:spcBef>
              <a:spcAft>
                <a:spcPts val="0"/>
              </a:spcAft>
              <a:buNone/>
            </a:pPr>
            <a:endParaRPr/>
          </a:p>
          <a:p>
            <a:pPr marL="0" lvl="0" indent="0" algn="l" rtl="0">
              <a:spcBef>
                <a:spcPts val="0"/>
              </a:spcBef>
              <a:spcAft>
                <a:spcPts val="0"/>
              </a:spcAft>
              <a:buNone/>
            </a:pPr>
            <a:r>
              <a:rPr lang="en"/>
              <a:t>Example: 11 Members - Who are members? Only members listed in your Continuation Application-Not the director. Director is a guest of the policy board. Policy Board chair is in charge of the meeting.  If membership changes during the year, you need to notify the NYSED program office to ensure your FS-10As etc will be accepted.</a:t>
            </a:r>
            <a:endParaRPr/>
          </a:p>
          <a:p>
            <a:pPr marL="0" lvl="0" indent="0" algn="l" rtl="0">
              <a:spcBef>
                <a:spcPts val="0"/>
              </a:spcBef>
              <a:spcAft>
                <a:spcPts val="0"/>
              </a:spcAft>
              <a:buNone/>
            </a:pPr>
            <a:r>
              <a:rPr lang="en"/>
              <a:t>Simple Majority? 6: ½ of 11 is 5.5, the first whole person more than this is 6.</a:t>
            </a:r>
            <a:endParaRPr/>
          </a:p>
          <a:p>
            <a:pPr marL="0" lvl="0" indent="0" algn="l" rtl="0">
              <a:spcBef>
                <a:spcPts val="0"/>
              </a:spcBef>
              <a:spcAft>
                <a:spcPts val="0"/>
              </a:spcAft>
              <a:buNone/>
            </a:pPr>
            <a:r>
              <a:rPr lang="en"/>
              <a:t>⅔ majority is also sometimes required, such as for bylaws changes: 11 x .66 = 7.26 so you need 8 people to change bylaws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0cefee0300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0cefee030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Director: Review your bylaws in advance and make recommendations to the Board based on SED TCPO guidance.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cefee0300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cefee0300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this important? Representatives of the Public Body are those entrusted with the business at hand. If your membership changes, it needs to be reported to the program office because your board roster needs to match.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cefee0300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cefee030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There is no meeting without at least 6 out of 11 members present to bring the meeting to order. No business can be conducted. This is why it is critical all policy board members attend as much as possible and it is recommended they alert the director and/or policy board chair if they cannot attend. This way, any issues can be addressed in advance.</a:t>
            </a:r>
            <a:endParaRPr/>
          </a:p>
          <a:p>
            <a:pPr marL="457200" lvl="0" indent="-298450" algn="l" rtl="0">
              <a:spcBef>
                <a:spcPts val="0"/>
              </a:spcBef>
              <a:spcAft>
                <a:spcPts val="0"/>
              </a:spcAft>
              <a:buSzPts val="1100"/>
              <a:buAutoNum type="arabicPeriod"/>
            </a:pPr>
            <a:r>
              <a:rPr lang="en"/>
              <a:t>8 - or 100% of those in attendance.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yssba.org/staff/legal/jay-worona/?back=staf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opengovernment.ny.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794450" y="498150"/>
            <a:ext cx="7038000" cy="216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Robert’s Rules </a:t>
            </a:r>
            <a:endParaRPr/>
          </a:p>
          <a:p>
            <a:pPr marL="0" lvl="0" indent="0" algn="ctr" rtl="0">
              <a:spcBef>
                <a:spcPts val="0"/>
              </a:spcBef>
              <a:spcAft>
                <a:spcPts val="0"/>
              </a:spcAft>
              <a:buNone/>
            </a:pPr>
            <a:r>
              <a:rPr lang="en"/>
              <a:t>Refresher for </a:t>
            </a:r>
            <a:endParaRPr/>
          </a:p>
          <a:p>
            <a:pPr marL="0" lvl="0" indent="0" algn="ctr" rtl="0">
              <a:spcBef>
                <a:spcPts val="0"/>
              </a:spcBef>
              <a:spcAft>
                <a:spcPts val="0"/>
              </a:spcAft>
              <a:buNone/>
            </a:pPr>
            <a:r>
              <a:rPr lang="en"/>
              <a:t>NYSTC Policy Boards</a:t>
            </a:r>
            <a:endParaRPr/>
          </a:p>
        </p:txBody>
      </p:sp>
      <p:sp>
        <p:nvSpPr>
          <p:cNvPr id="56" name="Google Shape;56;p13"/>
          <p:cNvSpPr txBox="1"/>
          <p:nvPr/>
        </p:nvSpPr>
        <p:spPr>
          <a:xfrm>
            <a:off x="342200" y="4230950"/>
            <a:ext cx="853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Credit: The information in this presentation is predominantly based on the work of </a:t>
            </a:r>
            <a:r>
              <a:rPr lang="en" u="sng">
                <a:solidFill>
                  <a:schemeClr val="hlink"/>
                </a:solidFill>
                <a:hlinkClick r:id="rId3"/>
              </a:rPr>
              <a:t>Jay Worona</a:t>
            </a:r>
            <a:r>
              <a:rPr lang="en"/>
              <a:t>, New York State School Boards Association, shared with permission from him. NYSTC are grateful for his generosity.</a:t>
            </a:r>
            <a:endParaRPr/>
          </a:p>
        </p:txBody>
      </p:sp>
      <p:pic>
        <p:nvPicPr>
          <p:cNvPr id="57" name="Google Shape;57;p13"/>
          <p:cNvPicPr preferRelativeResize="0"/>
          <p:nvPr/>
        </p:nvPicPr>
        <p:blipFill>
          <a:blip r:embed="rId4">
            <a:alphaModFix/>
          </a:blip>
          <a:stretch>
            <a:fillRect/>
          </a:stretch>
        </p:blipFill>
        <p:spPr>
          <a:xfrm>
            <a:off x="194250" y="421938"/>
            <a:ext cx="1600200" cy="221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1958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2400" b="1">
                <a:solidFill>
                  <a:schemeClr val="dk2"/>
                </a:solidFill>
              </a:rPr>
              <a:t>PUBLIC PARTICIPATION - Open Meetings Law</a:t>
            </a:r>
            <a:endParaRPr sz="2400" b="1"/>
          </a:p>
        </p:txBody>
      </p:sp>
      <p:sp>
        <p:nvSpPr>
          <p:cNvPr id="126" name="Google Shape;126;p22"/>
          <p:cNvSpPr txBox="1">
            <a:spLocks noGrp="1"/>
          </p:cNvSpPr>
          <p:nvPr>
            <p:ph type="body" idx="1"/>
          </p:nvPr>
        </p:nvSpPr>
        <p:spPr>
          <a:xfrm>
            <a:off x="311700" y="768575"/>
            <a:ext cx="8520600" cy="4072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b="1"/>
              <a:t>Teacher Centers are public bodies and should follow Committee on Open Government Guidance - </a:t>
            </a:r>
            <a:r>
              <a:rPr lang="en" sz="7200" b="1" u="sng">
                <a:solidFill>
                  <a:schemeClr val="hlink"/>
                </a:solidFill>
                <a:hlinkClick r:id="rId3"/>
              </a:rPr>
              <a:t>https://opengovernment.ny.gov/</a:t>
            </a:r>
            <a:endParaRPr sz="7200" b="1"/>
          </a:p>
          <a:p>
            <a:pPr marL="0" lvl="0" indent="0" algn="l" rtl="0">
              <a:spcBef>
                <a:spcPts val="1200"/>
              </a:spcBef>
              <a:spcAft>
                <a:spcPts val="0"/>
              </a:spcAft>
              <a:buNone/>
            </a:pPr>
            <a:r>
              <a:rPr lang="en" sz="7200">
                <a:solidFill>
                  <a:schemeClr val="dk1"/>
                </a:solidFill>
              </a:rPr>
              <a:t>The public has the right to attend meetings of public bodies, listen to debate and watch the decision-making process.</a:t>
            </a:r>
            <a:endParaRPr sz="7200">
              <a:solidFill>
                <a:schemeClr val="dk1"/>
              </a:solidFill>
            </a:endParaRPr>
          </a:p>
          <a:p>
            <a:pPr marL="0" lvl="0" indent="0" algn="l" rtl="0">
              <a:spcBef>
                <a:spcPts val="1200"/>
              </a:spcBef>
              <a:spcAft>
                <a:spcPts val="0"/>
              </a:spcAft>
              <a:buNone/>
            </a:pPr>
            <a:r>
              <a:rPr lang="en" sz="7200">
                <a:solidFill>
                  <a:schemeClr val="dk1"/>
                </a:solidFill>
              </a:rPr>
              <a:t>Ru</a:t>
            </a:r>
            <a:r>
              <a:rPr lang="en" sz="7200"/>
              <a:t>les for maintenance of order on school property apply to attendance at meetings</a:t>
            </a:r>
            <a:endParaRPr sz="7200"/>
          </a:p>
          <a:p>
            <a:pPr marL="457200" lvl="0" indent="-342900" algn="l" rtl="0">
              <a:spcBef>
                <a:spcPts val="1200"/>
              </a:spcBef>
              <a:spcAft>
                <a:spcPts val="0"/>
              </a:spcAft>
              <a:buSzPct val="100000"/>
              <a:buChar char="●"/>
            </a:pPr>
            <a:r>
              <a:rPr lang="en" sz="7200"/>
              <a:t>Meeting rooms must be of adequate size to accommodate members of public who wish to observe</a:t>
            </a:r>
            <a:endParaRPr sz="7200"/>
          </a:p>
          <a:p>
            <a:pPr marL="457200" lvl="0" indent="-342900" algn="l" rtl="0">
              <a:spcBef>
                <a:spcPts val="0"/>
              </a:spcBef>
              <a:spcAft>
                <a:spcPts val="0"/>
              </a:spcAft>
              <a:buSzPct val="100000"/>
              <a:buChar char="●"/>
            </a:pPr>
            <a:r>
              <a:rPr lang="en" sz="7200"/>
              <a:t>Public has right to record meetings for broadcast by audio or video means</a:t>
            </a:r>
            <a:endParaRPr sz="7200"/>
          </a:p>
          <a:p>
            <a:pPr marL="0" lvl="0" indent="0" algn="l" rtl="0">
              <a:spcBef>
                <a:spcPts val="1200"/>
              </a:spcBef>
              <a:spcAft>
                <a:spcPts val="0"/>
              </a:spcAft>
              <a:buClr>
                <a:schemeClr val="dk1"/>
              </a:buClr>
              <a:buSzPts val="275"/>
              <a:buFont typeface="Arial"/>
              <a:buNone/>
            </a:pPr>
            <a:r>
              <a:rPr lang="en" sz="7200"/>
              <a:t>For public comment periods when permitted by the public body:</a:t>
            </a:r>
            <a:endParaRPr sz="7200"/>
          </a:p>
          <a:p>
            <a:pPr marL="457200" lvl="0" indent="-342900" algn="l" rtl="0">
              <a:spcBef>
                <a:spcPts val="1200"/>
              </a:spcBef>
              <a:spcAft>
                <a:spcPts val="0"/>
              </a:spcAft>
              <a:buSzPct val="100000"/>
              <a:buChar char="●"/>
            </a:pPr>
            <a:r>
              <a:rPr lang="en" sz="7200"/>
              <a:t>The board can set time limits, limit subjects, determine place on agenda for comment</a:t>
            </a:r>
            <a:endParaRPr sz="7200"/>
          </a:p>
          <a:p>
            <a:pPr marL="0" lvl="0" indent="0" algn="l" rtl="0">
              <a:spcBef>
                <a:spcPts val="1200"/>
              </a:spcBef>
              <a:spcAft>
                <a:spcPts val="0"/>
              </a:spcAft>
              <a:buNone/>
            </a:pPr>
            <a:endParaRPr sz="7200"/>
          </a:p>
          <a:p>
            <a:pPr marL="0" lvl="0" indent="0" algn="l" rtl="0">
              <a:spcBef>
                <a:spcPts val="1200"/>
              </a:spcBef>
              <a:spcAft>
                <a:spcPts val="1200"/>
              </a:spcAft>
              <a:buNone/>
            </a:pPr>
            <a:endParaRPr/>
          </a:p>
        </p:txBody>
      </p:sp>
      <p:pic>
        <p:nvPicPr>
          <p:cNvPr id="127" name="Google Shape;127;p22"/>
          <p:cNvPicPr preferRelativeResize="0"/>
          <p:nvPr/>
        </p:nvPicPr>
        <p:blipFill>
          <a:blip r:embed="rId4">
            <a:alphaModFix/>
          </a:blip>
          <a:stretch>
            <a:fillRect/>
          </a:stretch>
        </p:blipFill>
        <p:spPr>
          <a:xfrm>
            <a:off x="7950563" y="167900"/>
            <a:ext cx="1038225" cy="6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ORIGIN OF PARLIAMENTARY PROCEDURE</a:t>
            </a:r>
            <a:r>
              <a:rPr lang="en"/>
              <a:t> </a:t>
            </a:r>
            <a:endParaRPr/>
          </a:p>
        </p:txBody>
      </p:sp>
      <p:sp>
        <p:nvSpPr>
          <p:cNvPr id="63" name="Google Shape;63;p14"/>
          <p:cNvSpPr txBox="1">
            <a:spLocks noGrp="1"/>
          </p:cNvSpPr>
          <p:nvPr>
            <p:ph type="body" idx="1"/>
          </p:nvPr>
        </p:nvSpPr>
        <p:spPr>
          <a:xfrm>
            <a:off x="311700" y="3072425"/>
            <a:ext cx="7310100" cy="149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9600"/>
              <a:t>The Official Rule Book is Robert’s Rules of Order written by U.S. Army General and engineer Henry Martyn Robert. It was first published in 1876 and is still the most popular authority.</a:t>
            </a:r>
            <a:endParaRPr sz="9600">
              <a:solidFill>
                <a:schemeClr val="dk1"/>
              </a:solidFill>
            </a:endParaRPr>
          </a:p>
          <a:p>
            <a:pPr marL="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4" name="Google Shape;64;p14"/>
          <p:cNvPicPr preferRelativeResize="0"/>
          <p:nvPr/>
        </p:nvPicPr>
        <p:blipFill rotWithShape="1">
          <a:blip r:embed="rId3">
            <a:alphaModFix/>
          </a:blip>
          <a:srcRect l="8040" t="8210" r="18397" b="16810"/>
          <a:stretch/>
        </p:blipFill>
        <p:spPr>
          <a:xfrm>
            <a:off x="7570075" y="2990625"/>
            <a:ext cx="1327350" cy="1742150"/>
          </a:xfrm>
          <a:prstGeom prst="rect">
            <a:avLst/>
          </a:prstGeom>
          <a:noFill/>
          <a:ln>
            <a:noFill/>
          </a:ln>
        </p:spPr>
      </p:pic>
      <p:pic>
        <p:nvPicPr>
          <p:cNvPr id="65" name="Google Shape;65;p14"/>
          <p:cNvPicPr preferRelativeResize="0"/>
          <p:nvPr/>
        </p:nvPicPr>
        <p:blipFill rotWithShape="1">
          <a:blip r:embed="rId4">
            <a:alphaModFix/>
          </a:blip>
          <a:srcRect l="7854" t="7037" r="32592"/>
          <a:stretch/>
        </p:blipFill>
        <p:spPr>
          <a:xfrm>
            <a:off x="311700" y="1253900"/>
            <a:ext cx="1327350" cy="1496500"/>
          </a:xfrm>
          <a:prstGeom prst="rect">
            <a:avLst/>
          </a:prstGeom>
          <a:noFill/>
          <a:ln>
            <a:noFill/>
          </a:ln>
        </p:spPr>
      </p:pic>
      <p:sp>
        <p:nvSpPr>
          <p:cNvPr id="66" name="Google Shape;66;p14"/>
          <p:cNvSpPr txBox="1"/>
          <p:nvPr/>
        </p:nvSpPr>
        <p:spPr>
          <a:xfrm>
            <a:off x="1555475" y="1326013"/>
            <a:ext cx="7310100" cy="142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400">
                <a:solidFill>
                  <a:schemeClr val="dk2"/>
                </a:solidFill>
              </a:rPr>
              <a:t>Parliamentary procedure started in 1562 in England with Sir Thomas Smyth writing down the procedures for carrying on the business of the Parliament. </a:t>
            </a:r>
            <a:endParaRPr sz="2400"/>
          </a:p>
        </p:txBody>
      </p:sp>
      <p:sp>
        <p:nvSpPr>
          <p:cNvPr id="67" name="Google Shape;67;p14"/>
          <p:cNvSpPr txBox="1"/>
          <p:nvPr/>
        </p:nvSpPr>
        <p:spPr>
          <a:xfrm>
            <a:off x="8845575" y="1939175"/>
            <a:ext cx="13275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Char char="●"/>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4850" y="190250"/>
            <a:ext cx="85143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Clr>
                <a:schemeClr val="dk1"/>
              </a:buClr>
              <a:buSzPts val="1100"/>
              <a:buFont typeface="Arial"/>
              <a:buNone/>
            </a:pPr>
            <a:r>
              <a:rPr lang="en" sz="2400" b="1">
                <a:solidFill>
                  <a:schemeClr val="dk2"/>
                </a:solidFill>
              </a:rPr>
              <a:t>GOALS OF PARLIAMENTARY PROCEDURE</a:t>
            </a:r>
            <a:endParaRPr sz="2400" b="1"/>
          </a:p>
        </p:txBody>
      </p:sp>
      <p:sp>
        <p:nvSpPr>
          <p:cNvPr id="73" name="Google Shape;73;p15"/>
          <p:cNvSpPr txBox="1">
            <a:spLocks noGrp="1"/>
          </p:cNvSpPr>
          <p:nvPr>
            <p:ph type="body" idx="1"/>
          </p:nvPr>
        </p:nvSpPr>
        <p:spPr>
          <a:xfrm>
            <a:off x="186600" y="2332225"/>
            <a:ext cx="8957400" cy="15942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523"/>
              <a:buNone/>
            </a:pPr>
            <a:r>
              <a:rPr lang="en" sz="2300" b="1" i="1">
                <a:latin typeface="Arial Narrow"/>
                <a:ea typeface="Arial Narrow"/>
                <a:cs typeface="Arial Narrow"/>
                <a:sym typeface="Arial Narrow"/>
              </a:rPr>
              <a:t>Parliamentary Procedures should be used to provide decorum to meetings, </a:t>
            </a:r>
            <a:br>
              <a:rPr lang="en" sz="2300" b="1" i="1">
                <a:latin typeface="Arial Narrow"/>
                <a:ea typeface="Arial Narrow"/>
                <a:cs typeface="Arial Narrow"/>
                <a:sym typeface="Arial Narrow"/>
              </a:rPr>
            </a:br>
            <a:r>
              <a:rPr lang="en" sz="2300" b="1" i="1">
                <a:latin typeface="Arial Narrow"/>
                <a:ea typeface="Arial Narrow"/>
                <a:cs typeface="Arial Narrow"/>
                <a:sym typeface="Arial Narrow"/>
              </a:rPr>
              <a:t>not for purposes of obstructing democracy. </a:t>
            </a:r>
            <a:endParaRPr sz="2300" b="1" i="1">
              <a:latin typeface="Arial Narrow"/>
              <a:ea typeface="Arial Narrow"/>
              <a:cs typeface="Arial Narrow"/>
              <a:sym typeface="Arial Narrow"/>
            </a:endParaRPr>
          </a:p>
          <a:p>
            <a:pPr marL="0" lvl="0" indent="0" algn="l" rtl="0">
              <a:lnSpc>
                <a:spcPct val="105000"/>
              </a:lnSpc>
              <a:spcBef>
                <a:spcPts val="1200"/>
              </a:spcBef>
              <a:spcAft>
                <a:spcPts val="0"/>
              </a:spcAft>
              <a:buNone/>
            </a:pPr>
            <a:r>
              <a:rPr lang="en" sz="2300">
                <a:latin typeface="Arial Narrow"/>
                <a:ea typeface="Arial Narrow"/>
                <a:cs typeface="Arial Narrow"/>
                <a:sym typeface="Arial Narrow"/>
              </a:rPr>
              <a:t>All members get the chance to voice their opinion and vote</a:t>
            </a:r>
            <a:endParaRPr sz="2300">
              <a:latin typeface="Arial Narrow"/>
              <a:ea typeface="Arial Narrow"/>
              <a:cs typeface="Arial Narrow"/>
              <a:sym typeface="Arial Narrow"/>
            </a:endParaRPr>
          </a:p>
          <a:p>
            <a:pPr marL="914400" lvl="1" indent="-374650" algn="l" rtl="0">
              <a:lnSpc>
                <a:spcPct val="105000"/>
              </a:lnSpc>
              <a:spcBef>
                <a:spcPts val="1200"/>
              </a:spcBef>
              <a:spcAft>
                <a:spcPts val="0"/>
              </a:spcAft>
              <a:buSzPts val="2300"/>
              <a:buFont typeface="Arial Narrow"/>
              <a:buChar char="○"/>
            </a:pPr>
            <a:r>
              <a:rPr lang="en" sz="2300">
                <a:latin typeface="Arial Narrow"/>
                <a:ea typeface="Arial Narrow"/>
                <a:cs typeface="Arial Narrow"/>
                <a:sym typeface="Arial Narrow"/>
              </a:rPr>
              <a:t>Must take yes and no votes - anyone who doesn’t vote </a:t>
            </a:r>
            <a:r>
              <a:rPr lang="en" sz="2300" i="1">
                <a:latin typeface="Arial Narrow"/>
                <a:ea typeface="Arial Narrow"/>
                <a:cs typeface="Arial Narrow"/>
                <a:sym typeface="Arial Narrow"/>
              </a:rPr>
              <a:t>is</a:t>
            </a:r>
            <a:r>
              <a:rPr lang="en" sz="2300">
                <a:latin typeface="Arial Narrow"/>
                <a:ea typeface="Arial Narrow"/>
                <a:cs typeface="Arial Narrow"/>
                <a:sym typeface="Arial Narrow"/>
              </a:rPr>
              <a:t> abstaining</a:t>
            </a:r>
            <a:endParaRPr sz="2300">
              <a:latin typeface="Arial Narrow"/>
              <a:ea typeface="Arial Narrow"/>
              <a:cs typeface="Arial Narrow"/>
              <a:sym typeface="Arial Narrow"/>
            </a:endParaRPr>
          </a:p>
          <a:p>
            <a:pPr marL="914400" lvl="1" indent="-374650" algn="l" rtl="0">
              <a:lnSpc>
                <a:spcPct val="105000"/>
              </a:lnSpc>
              <a:spcBef>
                <a:spcPts val="0"/>
              </a:spcBef>
              <a:spcAft>
                <a:spcPts val="0"/>
              </a:spcAft>
              <a:buSzPts val="2300"/>
              <a:buFont typeface="Arial Narrow"/>
              <a:buChar char="○"/>
            </a:pPr>
            <a:r>
              <a:rPr lang="en" sz="2300">
                <a:latin typeface="Arial Narrow"/>
                <a:ea typeface="Arial Narrow"/>
                <a:cs typeface="Arial Narrow"/>
                <a:sym typeface="Arial Narrow"/>
              </a:rPr>
              <a:t>Example “10 in favor, 4 opposed, and 2 abstaining”</a:t>
            </a:r>
            <a:endParaRPr sz="1200">
              <a:latin typeface="Arial Narrow"/>
              <a:ea typeface="Arial Narrow"/>
              <a:cs typeface="Arial Narrow"/>
              <a:sym typeface="Arial Narrow"/>
            </a:endParaRPr>
          </a:p>
          <a:p>
            <a:pPr marL="0" lvl="0" indent="0" algn="l" rtl="0">
              <a:lnSpc>
                <a:spcPct val="105000"/>
              </a:lnSpc>
              <a:spcBef>
                <a:spcPts val="1200"/>
              </a:spcBef>
              <a:spcAft>
                <a:spcPts val="0"/>
              </a:spcAft>
              <a:buNone/>
            </a:pPr>
            <a:r>
              <a:rPr lang="en" sz="2300" b="1">
                <a:latin typeface="Arial Narrow"/>
                <a:ea typeface="Arial Narrow"/>
                <a:cs typeface="Arial Narrow"/>
                <a:sym typeface="Arial Narrow"/>
              </a:rPr>
              <a:t>Note:</a:t>
            </a:r>
            <a:r>
              <a:rPr lang="en" sz="2300">
                <a:latin typeface="Arial Narrow"/>
                <a:ea typeface="Arial Narrow"/>
                <a:cs typeface="Arial Narrow"/>
                <a:sym typeface="Arial Narrow"/>
              </a:rPr>
              <a:t> member names must be listed for all but unanimous votes on minutes.</a:t>
            </a:r>
            <a:endParaRPr sz="2300">
              <a:latin typeface="Arial Narrow"/>
              <a:ea typeface="Arial Narrow"/>
              <a:cs typeface="Arial Narrow"/>
              <a:sym typeface="Arial Narrow"/>
            </a:endParaRPr>
          </a:p>
          <a:p>
            <a:pPr marL="0" lvl="0" indent="0" algn="l" rtl="0">
              <a:lnSpc>
                <a:spcPct val="105000"/>
              </a:lnSpc>
              <a:spcBef>
                <a:spcPts val="1200"/>
              </a:spcBef>
              <a:spcAft>
                <a:spcPts val="1200"/>
              </a:spcAft>
              <a:buSzPts val="523"/>
              <a:buNone/>
            </a:pPr>
            <a:endParaRPr sz="1455">
              <a:latin typeface="Arial Narrow"/>
              <a:ea typeface="Arial Narrow"/>
              <a:cs typeface="Arial Narrow"/>
              <a:sym typeface="Arial Narrow"/>
            </a:endParaRPr>
          </a:p>
        </p:txBody>
      </p:sp>
      <p:pic>
        <p:nvPicPr>
          <p:cNvPr id="74" name="Google Shape;74;p15"/>
          <p:cNvPicPr preferRelativeResize="0"/>
          <p:nvPr/>
        </p:nvPicPr>
        <p:blipFill>
          <a:blip r:embed="rId3">
            <a:alphaModFix/>
          </a:blip>
          <a:stretch>
            <a:fillRect/>
          </a:stretch>
        </p:blipFill>
        <p:spPr>
          <a:xfrm>
            <a:off x="318075" y="783650"/>
            <a:ext cx="1267632" cy="1507625"/>
          </a:xfrm>
          <a:prstGeom prst="rect">
            <a:avLst/>
          </a:prstGeom>
          <a:noFill/>
          <a:ln>
            <a:noFill/>
          </a:ln>
        </p:spPr>
      </p:pic>
      <p:sp>
        <p:nvSpPr>
          <p:cNvPr id="75" name="Google Shape;75;p15"/>
          <p:cNvSpPr txBox="1">
            <a:spLocks noGrp="1"/>
          </p:cNvSpPr>
          <p:nvPr>
            <p:ph type="body" idx="1"/>
          </p:nvPr>
        </p:nvSpPr>
        <p:spPr>
          <a:xfrm>
            <a:off x="1914775" y="762950"/>
            <a:ext cx="7158900" cy="1750200"/>
          </a:xfrm>
          <a:prstGeom prst="rect">
            <a:avLst/>
          </a:prstGeom>
        </p:spPr>
        <p:txBody>
          <a:bodyPr spcFirstLastPara="1" wrap="square" lIns="91425" tIns="91425" rIns="91425" bIns="91425" anchor="t" anchorCtr="0">
            <a:noAutofit/>
          </a:bodyPr>
          <a:lstStyle/>
          <a:p>
            <a:pPr marL="457200" lvl="0" indent="-374650" algn="l" rtl="0">
              <a:lnSpc>
                <a:spcPct val="105000"/>
              </a:lnSpc>
              <a:spcBef>
                <a:spcPts val="0"/>
              </a:spcBef>
              <a:spcAft>
                <a:spcPts val="0"/>
              </a:spcAft>
              <a:buSzPts val="2300"/>
              <a:buFont typeface="Arial Narrow"/>
              <a:buAutoNum type="arabicPeriod"/>
            </a:pPr>
            <a:r>
              <a:rPr lang="en" sz="2300">
                <a:latin typeface="Arial Narrow"/>
                <a:ea typeface="Arial Narrow"/>
                <a:cs typeface="Arial Narrow"/>
                <a:sym typeface="Arial Narrow"/>
              </a:rPr>
              <a:t>Make meetings run smoothly in sync with time constraints </a:t>
            </a:r>
            <a:br>
              <a:rPr lang="en" sz="2300">
                <a:latin typeface="Arial Narrow"/>
                <a:ea typeface="Arial Narrow"/>
                <a:cs typeface="Arial Narrow"/>
                <a:sym typeface="Arial Narrow"/>
              </a:rPr>
            </a:br>
            <a:r>
              <a:rPr lang="en" sz="2300">
                <a:latin typeface="Arial Narrow"/>
                <a:ea typeface="Arial Narrow"/>
                <a:cs typeface="Arial Narrow"/>
                <a:sym typeface="Arial Narrow"/>
              </a:rPr>
              <a:t>under which Boards operate</a:t>
            </a:r>
            <a:endParaRPr sz="2300">
              <a:latin typeface="Arial Narrow"/>
              <a:ea typeface="Arial Narrow"/>
              <a:cs typeface="Arial Narrow"/>
              <a:sym typeface="Arial Narrow"/>
            </a:endParaRPr>
          </a:p>
          <a:p>
            <a:pPr marL="457200" lvl="0" indent="-374650" algn="l" rtl="0">
              <a:lnSpc>
                <a:spcPct val="105000"/>
              </a:lnSpc>
              <a:spcBef>
                <a:spcPts val="0"/>
              </a:spcBef>
              <a:spcAft>
                <a:spcPts val="0"/>
              </a:spcAft>
              <a:buSzPts val="2300"/>
              <a:buFont typeface="Arial Narrow"/>
              <a:buAutoNum type="arabicPeriod"/>
            </a:pPr>
            <a:r>
              <a:rPr lang="en" sz="2300">
                <a:latin typeface="Arial Narrow"/>
                <a:ea typeface="Arial Narrow"/>
                <a:cs typeface="Arial Narrow"/>
                <a:sym typeface="Arial Narrow"/>
              </a:rPr>
              <a:t>Assure all members get to voice their opinion</a:t>
            </a:r>
            <a:endParaRPr sz="2300">
              <a:latin typeface="Arial Narrow"/>
              <a:ea typeface="Arial Narrow"/>
              <a:cs typeface="Arial Narrow"/>
              <a:sym typeface="Arial Narrow"/>
            </a:endParaRPr>
          </a:p>
          <a:p>
            <a:pPr marL="457200" lvl="0" indent="-374650" algn="l" rtl="0">
              <a:lnSpc>
                <a:spcPct val="105000"/>
              </a:lnSpc>
              <a:spcBef>
                <a:spcPts val="0"/>
              </a:spcBef>
              <a:spcAft>
                <a:spcPts val="0"/>
              </a:spcAft>
              <a:buSzPts val="2300"/>
              <a:buFont typeface="Arial Narrow"/>
              <a:buAutoNum type="arabicPeriod"/>
            </a:pPr>
            <a:r>
              <a:rPr lang="en" sz="2300">
                <a:latin typeface="Arial Narrow"/>
                <a:ea typeface="Arial Narrow"/>
                <a:cs typeface="Arial Narrow"/>
                <a:sym typeface="Arial Narrow"/>
              </a:rPr>
              <a:t>Maintain order</a:t>
            </a:r>
            <a:endParaRPr sz="2300">
              <a:latin typeface="Arial Narrow"/>
              <a:ea typeface="Arial Narrow"/>
              <a:cs typeface="Arial Narrow"/>
              <a:sym typeface="Arial Narrow"/>
            </a:endParaRPr>
          </a:p>
          <a:p>
            <a:pPr marL="0" lvl="0" indent="0" algn="l" rtl="0">
              <a:lnSpc>
                <a:spcPct val="105000"/>
              </a:lnSpc>
              <a:spcBef>
                <a:spcPts val="1200"/>
              </a:spcBef>
              <a:spcAft>
                <a:spcPts val="1200"/>
              </a:spcAft>
              <a:buSzPts val="523"/>
              <a:buNone/>
            </a:pPr>
            <a:endParaRPr sz="1455">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7421600" y="71200"/>
            <a:ext cx="1645901" cy="1097274"/>
          </a:xfrm>
          <a:prstGeom prst="rect">
            <a:avLst/>
          </a:prstGeom>
          <a:noFill/>
          <a:ln>
            <a:noFill/>
          </a:ln>
        </p:spPr>
      </p:pic>
      <p:sp>
        <p:nvSpPr>
          <p:cNvPr id="81" name="Google Shape;81;p16"/>
          <p:cNvSpPr txBox="1">
            <a:spLocks noGrp="1"/>
          </p:cNvSpPr>
          <p:nvPr>
            <p:ph type="body" idx="1"/>
          </p:nvPr>
        </p:nvSpPr>
        <p:spPr>
          <a:xfrm>
            <a:off x="76500" y="0"/>
            <a:ext cx="8991000" cy="367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9600" b="1">
                <a:latin typeface="Arial Narrow"/>
                <a:ea typeface="Arial Narrow"/>
                <a:cs typeface="Arial Narrow"/>
                <a:sym typeface="Arial Narrow"/>
              </a:rPr>
              <a:t>BASIC PARLIAMENTARY PROCEDURE FOR POLICY BOARDS</a:t>
            </a:r>
            <a:endParaRPr sz="9600" b="1">
              <a:latin typeface="Arial Narrow"/>
              <a:ea typeface="Arial Narrow"/>
              <a:cs typeface="Arial Narrow"/>
              <a:sym typeface="Arial Narrow"/>
            </a:endParaRPr>
          </a:p>
          <a:p>
            <a:pPr marL="457200" lvl="0" indent="-381000" algn="l" rtl="0">
              <a:spcBef>
                <a:spcPts val="1200"/>
              </a:spcBef>
              <a:spcAft>
                <a:spcPts val="0"/>
              </a:spcAft>
              <a:buSzPct val="100000"/>
              <a:buFont typeface="Arial Narrow"/>
              <a:buChar char="●"/>
            </a:pPr>
            <a:r>
              <a:rPr lang="en" sz="9600">
                <a:latin typeface="Arial Narrow"/>
                <a:ea typeface="Arial Narrow"/>
                <a:cs typeface="Arial Narrow"/>
                <a:sym typeface="Arial Narrow"/>
              </a:rPr>
              <a:t>A motion starts a discussion between members</a:t>
            </a:r>
            <a:endParaRPr sz="9600">
              <a:latin typeface="Arial Narrow"/>
              <a:ea typeface="Arial Narrow"/>
              <a:cs typeface="Arial Narrow"/>
              <a:sym typeface="Arial Narrow"/>
            </a:endParaRPr>
          </a:p>
          <a:p>
            <a:pPr marL="457200" lvl="0" indent="-381000" algn="l" rtl="0">
              <a:spcBef>
                <a:spcPts val="0"/>
              </a:spcBef>
              <a:spcAft>
                <a:spcPts val="0"/>
              </a:spcAft>
              <a:buSzPct val="100000"/>
              <a:buFont typeface="Arial Narrow"/>
              <a:buChar char="●"/>
            </a:pPr>
            <a:r>
              <a:rPr lang="en" sz="9600">
                <a:latin typeface="Arial Narrow"/>
                <a:ea typeface="Arial Narrow"/>
                <a:cs typeface="Arial Narrow"/>
                <a:sym typeface="Arial Narrow"/>
              </a:rPr>
              <a:t>Only one topic at a time can be discussed by members</a:t>
            </a:r>
            <a:endParaRPr sz="9600">
              <a:latin typeface="Arial Narrow"/>
              <a:ea typeface="Arial Narrow"/>
              <a:cs typeface="Arial Narrow"/>
              <a:sym typeface="Arial Narrow"/>
            </a:endParaRPr>
          </a:p>
          <a:p>
            <a:pPr marL="457200" lvl="0" indent="-381000" algn="l" rtl="0">
              <a:spcBef>
                <a:spcPts val="0"/>
              </a:spcBef>
              <a:spcAft>
                <a:spcPts val="0"/>
              </a:spcAft>
              <a:buSzPct val="100000"/>
              <a:buFont typeface="Arial Narrow"/>
              <a:buChar char="●"/>
            </a:pPr>
            <a:r>
              <a:rPr lang="en" sz="9600">
                <a:latin typeface="Arial Narrow"/>
                <a:ea typeface="Arial Narrow"/>
                <a:cs typeface="Arial Narrow"/>
                <a:sym typeface="Arial Narrow"/>
              </a:rPr>
              <a:t>The member who makes a motion has the right to discuss it first</a:t>
            </a:r>
            <a:endParaRPr sz="9600">
              <a:latin typeface="Arial Narrow"/>
              <a:ea typeface="Arial Narrow"/>
              <a:cs typeface="Arial Narrow"/>
              <a:sym typeface="Arial Narrow"/>
            </a:endParaRPr>
          </a:p>
          <a:p>
            <a:pPr marL="0" lvl="0" indent="0" algn="l" rtl="0">
              <a:spcBef>
                <a:spcPts val="1200"/>
              </a:spcBef>
              <a:spcAft>
                <a:spcPts val="0"/>
              </a:spcAft>
              <a:buNone/>
            </a:pPr>
            <a:r>
              <a:rPr lang="en" sz="9600" b="1">
                <a:latin typeface="Arial Narrow"/>
                <a:ea typeface="Arial Narrow"/>
                <a:cs typeface="Arial Narrow"/>
                <a:sym typeface="Arial Narrow"/>
              </a:rPr>
              <a:t>The Chairperson Shall Ensure:</a:t>
            </a:r>
            <a:endParaRPr sz="9600" b="1">
              <a:latin typeface="Arial Narrow"/>
              <a:ea typeface="Arial Narrow"/>
              <a:cs typeface="Arial Narrow"/>
              <a:sym typeface="Arial Narrow"/>
            </a:endParaRPr>
          </a:p>
          <a:p>
            <a:pPr marL="457200" lvl="0" indent="-381000" algn="l" rtl="0">
              <a:spcBef>
                <a:spcPts val="1200"/>
              </a:spcBef>
              <a:spcAft>
                <a:spcPts val="0"/>
              </a:spcAft>
              <a:buSzPct val="100000"/>
              <a:buFont typeface="Arial Narrow"/>
              <a:buChar char="●"/>
            </a:pPr>
            <a:r>
              <a:rPr lang="en" sz="9600">
                <a:latin typeface="Arial Narrow"/>
                <a:ea typeface="Arial Narrow"/>
                <a:cs typeface="Arial Narrow"/>
                <a:sym typeface="Arial Narrow"/>
              </a:rPr>
              <a:t>Each board member has a chance to speak on each issue being considered. It is the Chairperson’s responsibility to manage time.</a:t>
            </a:r>
            <a:endParaRPr sz="9600">
              <a:latin typeface="Arial Narrow"/>
              <a:ea typeface="Arial Narrow"/>
              <a:cs typeface="Arial Narrow"/>
              <a:sym typeface="Arial Narrow"/>
            </a:endParaRPr>
          </a:p>
          <a:p>
            <a:pPr marL="457200" lvl="0" indent="-381000" algn="l" rtl="0">
              <a:spcBef>
                <a:spcPts val="0"/>
              </a:spcBef>
              <a:spcAft>
                <a:spcPts val="0"/>
              </a:spcAft>
              <a:buSzPct val="100000"/>
              <a:buFont typeface="Arial Narrow"/>
              <a:buChar char="●"/>
            </a:pPr>
            <a:r>
              <a:rPr lang="en" sz="9600">
                <a:latin typeface="Arial Narrow"/>
                <a:ea typeface="Arial Narrow"/>
                <a:cs typeface="Arial Narrow"/>
                <a:sym typeface="Arial Narrow"/>
              </a:rPr>
              <a:t>Before a member is allowed to speak to an issue for a second time, each member who has not spoken is provided an opportunity.</a:t>
            </a:r>
            <a:endParaRPr sz="9600">
              <a:latin typeface="Arial Narrow"/>
              <a:ea typeface="Arial Narrow"/>
              <a:cs typeface="Arial Narrow"/>
              <a:sym typeface="Arial Narrow"/>
            </a:endParaRPr>
          </a:p>
          <a:p>
            <a:pPr marL="457200" lvl="0" indent="-381000" algn="l" rtl="0">
              <a:spcBef>
                <a:spcPts val="0"/>
              </a:spcBef>
              <a:spcAft>
                <a:spcPts val="0"/>
              </a:spcAft>
              <a:buSzPct val="100000"/>
              <a:buFont typeface="Arial Narrow"/>
              <a:buChar char="●"/>
            </a:pPr>
            <a:r>
              <a:rPr lang="en" sz="9600">
                <a:latin typeface="Arial Narrow"/>
                <a:ea typeface="Arial Narrow"/>
                <a:cs typeface="Arial Narrow"/>
                <a:sym typeface="Arial Narrow"/>
              </a:rPr>
              <a:t>Discussion pertains to the current agenda item being addressed and halt discussion that does not apply to the business at hand. The Chairperson may ask the membership if the issue should be placed on a future agenda for discussion and, if so, make a note to do so.</a:t>
            </a:r>
            <a:endParaRPr sz="9600">
              <a:latin typeface="Arial Narrow"/>
              <a:ea typeface="Arial Narrow"/>
              <a:cs typeface="Arial Narrow"/>
              <a:sym typeface="Arial Narrow"/>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495000" y="268750"/>
            <a:ext cx="7337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DOCUMENTING MINUTES </a:t>
            </a:r>
            <a:endParaRPr b="1"/>
          </a:p>
        </p:txBody>
      </p:sp>
      <p:sp>
        <p:nvSpPr>
          <p:cNvPr id="87" name="Google Shape;87;p17"/>
          <p:cNvSpPr txBox="1">
            <a:spLocks noGrp="1"/>
          </p:cNvSpPr>
          <p:nvPr>
            <p:ph type="body" idx="1"/>
          </p:nvPr>
        </p:nvSpPr>
        <p:spPr>
          <a:xfrm>
            <a:off x="103200" y="1285400"/>
            <a:ext cx="4468800" cy="3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highlight>
                  <a:schemeClr val="lt1"/>
                </a:highlight>
              </a:rPr>
              <a:t>✔ </a:t>
            </a:r>
            <a:r>
              <a:rPr lang="en" sz="2000"/>
              <a:t>N</a:t>
            </a:r>
            <a:r>
              <a:rPr lang="en" sz="2000">
                <a:highlight>
                  <a:schemeClr val="lt1"/>
                </a:highlight>
              </a:rPr>
              <a:t>ame of Teacher Center</a:t>
            </a:r>
            <a:endParaRPr sz="2000">
              <a:highlight>
                <a:schemeClr val="lt1"/>
              </a:highlight>
            </a:endParaRPr>
          </a:p>
          <a:p>
            <a:pPr marL="0" lvl="0" indent="0" algn="l" rtl="0">
              <a:spcBef>
                <a:spcPts val="1200"/>
              </a:spcBef>
              <a:spcAft>
                <a:spcPts val="0"/>
              </a:spcAft>
              <a:buNone/>
            </a:pPr>
            <a:r>
              <a:rPr lang="en" sz="2000">
                <a:highlight>
                  <a:schemeClr val="lt1"/>
                </a:highlight>
              </a:rPr>
              <a:t>✔ Name of meeting </a:t>
            </a:r>
            <a:endParaRPr sz="2000">
              <a:highlight>
                <a:schemeClr val="lt1"/>
              </a:highlight>
            </a:endParaRPr>
          </a:p>
          <a:p>
            <a:pPr marL="0" lvl="0" indent="0" algn="l" rtl="0">
              <a:spcBef>
                <a:spcPts val="1200"/>
              </a:spcBef>
              <a:spcAft>
                <a:spcPts val="0"/>
              </a:spcAft>
              <a:buNone/>
            </a:pPr>
            <a:r>
              <a:rPr lang="en" sz="2000">
                <a:highlight>
                  <a:schemeClr val="lt1"/>
                </a:highlight>
              </a:rPr>
              <a:t>✔ Date, time and place of meeting </a:t>
            </a:r>
            <a:endParaRPr sz="2000">
              <a:highlight>
                <a:schemeClr val="lt1"/>
              </a:highlight>
            </a:endParaRPr>
          </a:p>
          <a:p>
            <a:pPr marL="0" lvl="0" indent="0" algn="l" rtl="0">
              <a:spcBef>
                <a:spcPts val="1200"/>
              </a:spcBef>
              <a:spcAft>
                <a:spcPts val="0"/>
              </a:spcAft>
              <a:buNone/>
            </a:pPr>
            <a:r>
              <a:rPr lang="en" sz="2000">
                <a:highlight>
                  <a:schemeClr val="lt1"/>
                </a:highlight>
              </a:rPr>
              <a:t>✔ Members present </a:t>
            </a:r>
            <a:endParaRPr sz="2000">
              <a:highlight>
                <a:schemeClr val="lt1"/>
              </a:highlight>
            </a:endParaRPr>
          </a:p>
          <a:p>
            <a:pPr marL="0" lvl="0" indent="0" algn="l" rtl="0">
              <a:spcBef>
                <a:spcPts val="1200"/>
              </a:spcBef>
              <a:spcAft>
                <a:spcPts val="0"/>
              </a:spcAft>
              <a:buNone/>
            </a:pPr>
            <a:r>
              <a:rPr lang="en" sz="2000">
                <a:highlight>
                  <a:schemeClr val="lt1"/>
                </a:highlight>
              </a:rPr>
              <a:t>✔ Others present </a:t>
            </a:r>
            <a:endParaRPr sz="2000">
              <a:highlight>
                <a:schemeClr val="lt1"/>
              </a:highlight>
            </a:endParaRPr>
          </a:p>
          <a:p>
            <a:pPr marL="0" lvl="0" indent="0" algn="l" rtl="0">
              <a:spcBef>
                <a:spcPts val="1200"/>
              </a:spcBef>
              <a:spcAft>
                <a:spcPts val="1200"/>
              </a:spcAft>
              <a:buNone/>
            </a:pPr>
            <a:r>
              <a:rPr lang="en" sz="2000">
                <a:highlight>
                  <a:schemeClr val="lt1"/>
                </a:highlight>
              </a:rPr>
              <a:t>✔Affirmation that a quorum is prese</a:t>
            </a:r>
            <a:r>
              <a:rPr lang="en" sz="2000"/>
              <a:t>nt </a:t>
            </a:r>
            <a:endParaRPr sz="2000"/>
          </a:p>
        </p:txBody>
      </p:sp>
      <p:sp>
        <p:nvSpPr>
          <p:cNvPr id="88" name="Google Shape;88;p17"/>
          <p:cNvSpPr txBox="1">
            <a:spLocks noGrp="1"/>
          </p:cNvSpPr>
          <p:nvPr>
            <p:ph type="body" idx="1"/>
          </p:nvPr>
        </p:nvSpPr>
        <p:spPr>
          <a:xfrm>
            <a:off x="4675200" y="1285400"/>
            <a:ext cx="4468800" cy="3343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highlight>
                  <a:schemeClr val="lt1"/>
                </a:highlight>
              </a:rPr>
              <a:t>✔ </a:t>
            </a:r>
            <a:r>
              <a:rPr lang="en" sz="2000"/>
              <a:t>Clearly state motion, who made it and second </a:t>
            </a:r>
            <a:endParaRPr sz="2000"/>
          </a:p>
          <a:p>
            <a:pPr marL="0" lvl="0" indent="0" algn="l" rtl="0">
              <a:spcBef>
                <a:spcPts val="1200"/>
              </a:spcBef>
              <a:spcAft>
                <a:spcPts val="0"/>
              </a:spcAft>
              <a:buNone/>
            </a:pPr>
            <a:r>
              <a:rPr lang="en" sz="2000">
                <a:highlight>
                  <a:schemeClr val="lt1"/>
                </a:highlight>
              </a:rPr>
              <a:t>✔ </a:t>
            </a:r>
            <a:r>
              <a:rPr lang="en" sz="2000"/>
              <a:t>Results of motion - Add numbers, also add names if not unanimous</a:t>
            </a:r>
            <a:endParaRPr sz="2000"/>
          </a:p>
          <a:p>
            <a:pPr marL="0" lvl="0" indent="0" algn="l" rtl="0">
              <a:spcBef>
                <a:spcPts val="1200"/>
              </a:spcBef>
              <a:spcAft>
                <a:spcPts val="0"/>
              </a:spcAft>
              <a:buNone/>
            </a:pPr>
            <a:r>
              <a:rPr lang="en" sz="2000">
                <a:highlight>
                  <a:schemeClr val="lt1"/>
                </a:highlight>
              </a:rPr>
              <a:t>✔</a:t>
            </a:r>
            <a:r>
              <a:rPr lang="en" sz="2000"/>
              <a:t>Motion to adjourn meeting -who, made and specific time </a:t>
            </a:r>
            <a:endParaRPr sz="2000"/>
          </a:p>
          <a:p>
            <a:pPr marL="0" lvl="0" indent="0" algn="l" rtl="0">
              <a:spcBef>
                <a:spcPts val="1200"/>
              </a:spcBef>
              <a:spcAft>
                <a:spcPts val="1200"/>
              </a:spcAft>
              <a:buNone/>
            </a:pPr>
            <a:r>
              <a:rPr lang="en" sz="2000">
                <a:highlight>
                  <a:schemeClr val="lt1"/>
                </a:highlight>
              </a:rPr>
              <a:t>✔</a:t>
            </a:r>
            <a:r>
              <a:rPr lang="en" sz="2000"/>
              <a:t>Minutes submitted by with name and title </a:t>
            </a:r>
            <a:endParaRPr sz="2000"/>
          </a:p>
        </p:txBody>
      </p:sp>
      <p:sp>
        <p:nvSpPr>
          <p:cNvPr id="89" name="Google Shape;89;p17"/>
          <p:cNvSpPr txBox="1"/>
          <p:nvPr/>
        </p:nvSpPr>
        <p:spPr>
          <a:xfrm>
            <a:off x="2491650" y="4635375"/>
            <a:ext cx="628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Issued by the SED Teacher Center Program Office October 2021</a:t>
            </a:r>
            <a:endParaRPr/>
          </a:p>
        </p:txBody>
      </p:sp>
      <p:pic>
        <p:nvPicPr>
          <p:cNvPr id="90" name="Google Shape;90;p17"/>
          <p:cNvPicPr preferRelativeResize="0"/>
          <p:nvPr/>
        </p:nvPicPr>
        <p:blipFill>
          <a:blip r:embed="rId3">
            <a:alphaModFix/>
          </a:blip>
          <a:stretch>
            <a:fillRect/>
          </a:stretch>
        </p:blipFill>
        <p:spPr>
          <a:xfrm>
            <a:off x="152400" y="-7312"/>
            <a:ext cx="1124827" cy="11248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3577625" y="1302375"/>
            <a:ext cx="5480975" cy="3787650"/>
          </a:xfrm>
          <a:prstGeom prst="rect">
            <a:avLst/>
          </a:prstGeom>
          <a:noFill/>
          <a:ln>
            <a:noFill/>
          </a:ln>
        </p:spPr>
      </p:pic>
      <p:sp>
        <p:nvSpPr>
          <p:cNvPr id="96" name="Google Shape;96;p18"/>
          <p:cNvSpPr txBox="1">
            <a:spLocks noGrp="1"/>
          </p:cNvSpPr>
          <p:nvPr>
            <p:ph type="body" idx="1"/>
          </p:nvPr>
        </p:nvSpPr>
        <p:spPr>
          <a:xfrm>
            <a:off x="373325" y="798600"/>
            <a:ext cx="8270400" cy="434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400"/>
              <a:t>Definition of </a:t>
            </a:r>
            <a:r>
              <a:rPr lang="en" sz="2400" b="1" i="1"/>
              <a:t>Majority </a:t>
            </a:r>
            <a:r>
              <a:rPr lang="en" sz="2400"/>
              <a:t>under Roberts Rules of Order: 1/2 of members present at any meeting plus 1 is the minimum number of members required to vote for a motion to pass</a:t>
            </a:r>
            <a:endParaRPr sz="2400"/>
          </a:p>
          <a:p>
            <a:pPr marL="0" lvl="0" indent="0" algn="l" rtl="0">
              <a:spcBef>
                <a:spcPts val="1200"/>
              </a:spcBef>
              <a:spcAft>
                <a:spcPts val="0"/>
              </a:spcAft>
              <a:buClr>
                <a:schemeClr val="dk1"/>
              </a:buClr>
              <a:buSzPts val="1100"/>
              <a:buFont typeface="Arial"/>
              <a:buNone/>
            </a:pPr>
            <a:endParaRPr sz="2400"/>
          </a:p>
          <a:p>
            <a:pPr marL="0" lvl="0" indent="0" algn="l" rtl="0">
              <a:spcBef>
                <a:spcPts val="1200"/>
              </a:spcBef>
              <a:spcAft>
                <a:spcPts val="1200"/>
              </a:spcAft>
              <a:buNone/>
            </a:pPr>
            <a:endParaRPr/>
          </a:p>
        </p:txBody>
      </p:sp>
      <p:sp>
        <p:nvSpPr>
          <p:cNvPr id="97" name="Google Shape;97;p18"/>
          <p:cNvSpPr txBox="1">
            <a:spLocks noGrp="1"/>
          </p:cNvSpPr>
          <p:nvPr>
            <p:ph type="title"/>
          </p:nvPr>
        </p:nvSpPr>
        <p:spPr>
          <a:xfrm>
            <a:off x="311700" y="13387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3300" b="1">
                <a:solidFill>
                  <a:schemeClr val="dk2"/>
                </a:solidFill>
              </a:rPr>
              <a:t>MAJORITY RULES REVIEW</a:t>
            </a:r>
            <a:endParaRPr sz="3300" b="1">
              <a:solidFill>
                <a:schemeClr val="dk2"/>
              </a:solidFill>
            </a:endParaRPr>
          </a:p>
          <a:p>
            <a:pPr marL="0" lvl="0" indent="0" algn="l" rtl="0">
              <a:lnSpc>
                <a:spcPct val="115000"/>
              </a:lnSpc>
              <a:spcBef>
                <a:spcPts val="1200"/>
              </a:spcBef>
              <a:spcAft>
                <a:spcPts val="1200"/>
              </a:spcAft>
              <a:buClr>
                <a:schemeClr val="dk1"/>
              </a:buClr>
              <a:buSzPct val="61111"/>
              <a:buFont typeface="Arial"/>
              <a:buNone/>
            </a:pPr>
            <a:endParaRPr sz="1800" b="1">
              <a:solidFill>
                <a:schemeClr val="dk2"/>
              </a:solidFill>
            </a:endParaRPr>
          </a:p>
        </p:txBody>
      </p:sp>
      <p:sp>
        <p:nvSpPr>
          <p:cNvPr id="98" name="Google Shape;98;p18"/>
          <p:cNvSpPr txBox="1"/>
          <p:nvPr/>
        </p:nvSpPr>
        <p:spPr>
          <a:xfrm>
            <a:off x="311700" y="2177700"/>
            <a:ext cx="8746800" cy="113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400" b="1">
                <a:solidFill>
                  <a:schemeClr val="dk2"/>
                </a:solidFill>
              </a:rPr>
              <a:t>SPECIAL NEW YORK STATE RULES: </a:t>
            </a:r>
            <a:endParaRPr sz="2400" b="1">
              <a:solidFill>
                <a:schemeClr val="dk2"/>
              </a:solidFill>
            </a:endParaRPr>
          </a:p>
          <a:p>
            <a:pPr marL="0" lvl="0" indent="0" algn="l" rtl="0">
              <a:lnSpc>
                <a:spcPct val="115000"/>
              </a:lnSpc>
              <a:spcBef>
                <a:spcPts val="1200"/>
              </a:spcBef>
              <a:spcAft>
                <a:spcPts val="1200"/>
              </a:spcAft>
              <a:buClr>
                <a:schemeClr val="dk1"/>
              </a:buClr>
              <a:buSzPts val="1100"/>
              <a:buFont typeface="Arial"/>
              <a:buNone/>
            </a:pPr>
            <a:r>
              <a:rPr lang="en" sz="2400">
                <a:solidFill>
                  <a:schemeClr val="dk2"/>
                </a:solidFill>
              </a:rPr>
              <a:t>New York State Law sets forth </a:t>
            </a:r>
            <a:r>
              <a:rPr lang="en" sz="2400" b="1" i="1">
                <a:solidFill>
                  <a:schemeClr val="dk2"/>
                </a:solidFill>
              </a:rPr>
              <a:t>a majority of the entire body,</a:t>
            </a:r>
            <a:endParaRPr sz="2400" b="1">
              <a:solidFill>
                <a:schemeClr val="dk2"/>
              </a:solidFill>
            </a:endParaRPr>
          </a:p>
        </p:txBody>
      </p:sp>
      <p:sp>
        <p:nvSpPr>
          <p:cNvPr id="99" name="Google Shape;99;p18"/>
          <p:cNvSpPr txBox="1"/>
          <p:nvPr/>
        </p:nvSpPr>
        <p:spPr>
          <a:xfrm>
            <a:off x="373325" y="3180150"/>
            <a:ext cx="42603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400" b="1" i="1">
                <a:solidFill>
                  <a:schemeClr val="dk2"/>
                </a:solidFill>
              </a:rPr>
              <a:t>not simply those present </a:t>
            </a:r>
            <a:br>
              <a:rPr lang="en" sz="2400" b="1" i="1">
                <a:solidFill>
                  <a:schemeClr val="dk2"/>
                </a:solidFill>
              </a:rPr>
            </a:br>
            <a:r>
              <a:rPr lang="en" sz="2400" b="1" i="1">
                <a:solidFill>
                  <a:schemeClr val="dk2"/>
                </a:solidFill>
              </a:rPr>
              <a:t>is required </a:t>
            </a:r>
            <a:r>
              <a:rPr lang="en" sz="2400" i="1">
                <a:solidFill>
                  <a:schemeClr val="dk2"/>
                </a:solidFill>
              </a:rPr>
              <a:t>for the body </a:t>
            </a:r>
            <a:br>
              <a:rPr lang="en" sz="2400" i="1">
                <a:solidFill>
                  <a:schemeClr val="dk2"/>
                </a:solidFill>
              </a:rPr>
            </a:br>
            <a:r>
              <a:rPr lang="en" sz="2400" b="1" i="1">
                <a:solidFill>
                  <a:schemeClr val="dk2"/>
                </a:solidFill>
              </a:rPr>
              <a:t>to take official action</a:t>
            </a:r>
            <a:r>
              <a:rPr lang="en" sz="2400">
                <a:solidFill>
                  <a:schemeClr val="dk2"/>
                </a:solidFill>
              </a:rPr>
              <a:t>.</a:t>
            </a:r>
            <a:endParaRPr>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728700" y="445025"/>
            <a:ext cx="4103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Guidance on </a:t>
            </a:r>
            <a:br>
              <a:rPr lang="en"/>
            </a:br>
            <a:r>
              <a:rPr lang="en"/>
              <a:t>Policy Board Quorum</a:t>
            </a:r>
            <a:endParaRPr/>
          </a:p>
        </p:txBody>
      </p:sp>
      <p:sp>
        <p:nvSpPr>
          <p:cNvPr id="105" name="Google Shape;105;p19"/>
          <p:cNvSpPr txBox="1">
            <a:spLocks noGrp="1"/>
          </p:cNvSpPr>
          <p:nvPr>
            <p:ph type="body" idx="1"/>
          </p:nvPr>
        </p:nvSpPr>
        <p:spPr>
          <a:xfrm>
            <a:off x="311700" y="1659200"/>
            <a:ext cx="8520600" cy="32313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Clr>
                <a:schemeClr val="dk1"/>
              </a:buClr>
              <a:buSzPct val="28947"/>
              <a:buFont typeface="Arial"/>
              <a:buNone/>
            </a:pPr>
            <a:r>
              <a:rPr lang="en" sz="3800"/>
              <a:t>“All policy board meetings pertaining to teacher center business for the 2020-21 program year onward will need to include at least a majority of total board membership, even if current by-laws indicate fewer than ‘a majority’ is needed for a quorum. This includes the policy board meeting minutes approving the 2020-21 Continuation Application and FS-10 due to the Program Office by June 5th.</a:t>
            </a:r>
            <a:endParaRPr sz="3800"/>
          </a:p>
          <a:p>
            <a:pPr marL="0" lvl="0" indent="0" algn="l" rtl="0">
              <a:spcBef>
                <a:spcPts val="1200"/>
              </a:spcBef>
              <a:spcAft>
                <a:spcPts val="0"/>
              </a:spcAft>
              <a:buClr>
                <a:schemeClr val="dk1"/>
              </a:buClr>
              <a:buSzPct val="28947"/>
              <a:buFont typeface="Arial"/>
              <a:buNone/>
            </a:pPr>
            <a:r>
              <a:rPr lang="en" sz="3800"/>
              <a:t>All by-laws submitted with the 2020-21 Continuation Application shall include a definition of quorum in compliance with ‘a majority of the policy board membership’.” Dawn Graham, NYSED Teacher Center Program Office 2/2020</a:t>
            </a:r>
            <a:endParaRPr sz="3800"/>
          </a:p>
          <a:p>
            <a:pPr marL="0" lvl="0" indent="0" algn="l" rtl="0">
              <a:spcBef>
                <a:spcPts val="1200"/>
              </a:spcBef>
              <a:spcAft>
                <a:spcPts val="1200"/>
              </a:spcAft>
              <a:buNone/>
            </a:pPr>
            <a:endParaRPr/>
          </a:p>
        </p:txBody>
      </p:sp>
      <p:pic>
        <p:nvPicPr>
          <p:cNvPr id="106" name="Google Shape;106;p19"/>
          <p:cNvPicPr preferRelativeResize="0"/>
          <p:nvPr/>
        </p:nvPicPr>
        <p:blipFill>
          <a:blip r:embed="rId3">
            <a:alphaModFix/>
          </a:blip>
          <a:stretch>
            <a:fillRect/>
          </a:stretch>
        </p:blipFill>
        <p:spPr>
          <a:xfrm>
            <a:off x="394675" y="445013"/>
            <a:ext cx="4248150" cy="10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49150" y="209250"/>
            <a:ext cx="864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CALCULATING MAJORITY FOR YOUR POLICY BOARD</a:t>
            </a:r>
            <a:endParaRPr b="1"/>
          </a:p>
        </p:txBody>
      </p:sp>
      <p:sp>
        <p:nvSpPr>
          <p:cNvPr id="112" name="Google Shape;112;p20"/>
          <p:cNvSpPr txBox="1">
            <a:spLocks noGrp="1"/>
          </p:cNvSpPr>
          <p:nvPr>
            <p:ph type="body" idx="1"/>
          </p:nvPr>
        </p:nvSpPr>
        <p:spPr>
          <a:xfrm>
            <a:off x="311700" y="2027625"/>
            <a:ext cx="8520600" cy="32520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AutoNum type="arabicPeriod"/>
            </a:pPr>
            <a:r>
              <a:rPr lang="en" sz="2400" b="1">
                <a:solidFill>
                  <a:schemeClr val="dk1"/>
                </a:solidFill>
              </a:rPr>
              <a:t>Who are members?</a:t>
            </a:r>
            <a:r>
              <a:rPr lang="en" sz="2400">
                <a:solidFill>
                  <a:schemeClr val="dk1"/>
                </a:solidFill>
              </a:rPr>
              <a:t> Only members officially listed in your Continuation Application - Not the director, invited guests or members of the public.</a:t>
            </a:r>
            <a:endParaRPr sz="2400">
              <a:solidFill>
                <a:schemeClr val="dk1"/>
              </a:solidFill>
            </a:endParaRPr>
          </a:p>
          <a:p>
            <a:pPr marL="457200" lvl="0" indent="-381000" algn="l" rtl="0">
              <a:lnSpc>
                <a:spcPct val="100000"/>
              </a:lnSpc>
              <a:spcBef>
                <a:spcPts val="0"/>
              </a:spcBef>
              <a:spcAft>
                <a:spcPts val="0"/>
              </a:spcAft>
              <a:buClr>
                <a:schemeClr val="dk1"/>
              </a:buClr>
              <a:buSzPts val="2400"/>
              <a:buAutoNum type="arabicPeriod"/>
            </a:pPr>
            <a:r>
              <a:rPr lang="en" sz="2400" b="1">
                <a:solidFill>
                  <a:schemeClr val="dk1"/>
                </a:solidFill>
              </a:rPr>
              <a:t>Most business requires a </a:t>
            </a:r>
            <a:r>
              <a:rPr lang="en" sz="2400" b="1" i="1">
                <a:solidFill>
                  <a:schemeClr val="dk1"/>
                </a:solidFill>
              </a:rPr>
              <a:t>simple majority</a:t>
            </a:r>
            <a:r>
              <a:rPr lang="en" sz="2400">
                <a:solidFill>
                  <a:schemeClr val="dk1"/>
                </a:solidFill>
              </a:rPr>
              <a:t>: </a:t>
            </a:r>
            <a:br>
              <a:rPr lang="en" sz="2400">
                <a:solidFill>
                  <a:schemeClr val="dk1"/>
                </a:solidFill>
              </a:rPr>
            </a:br>
            <a:r>
              <a:rPr lang="en" sz="2400">
                <a:solidFill>
                  <a:schemeClr val="dk1"/>
                </a:solidFill>
              </a:rPr>
              <a:t>Example: For 11 members, 6 is the majority </a:t>
            </a:r>
            <a:endParaRPr sz="2400">
              <a:solidFill>
                <a:schemeClr val="dk1"/>
              </a:solidFill>
            </a:endParaRPr>
          </a:p>
          <a:p>
            <a:pPr marL="457200" lvl="0" indent="-381000" algn="l" rtl="0">
              <a:lnSpc>
                <a:spcPct val="100000"/>
              </a:lnSpc>
              <a:spcBef>
                <a:spcPts val="0"/>
              </a:spcBef>
              <a:spcAft>
                <a:spcPts val="0"/>
              </a:spcAft>
              <a:buClr>
                <a:schemeClr val="dk1"/>
              </a:buClr>
              <a:buSzPts val="2400"/>
              <a:buAutoNum type="arabicPeriod"/>
            </a:pPr>
            <a:r>
              <a:rPr lang="en" sz="2400" b="1">
                <a:solidFill>
                  <a:schemeClr val="dk1"/>
                </a:solidFill>
              </a:rPr>
              <a:t>Bylaw revisions require a </a:t>
            </a:r>
            <a:r>
              <a:rPr lang="en" sz="2400" b="1" i="1">
                <a:solidFill>
                  <a:schemeClr val="dk1"/>
                </a:solidFill>
              </a:rPr>
              <a:t>⅔ majority</a:t>
            </a:r>
            <a:r>
              <a:rPr lang="en" sz="2400">
                <a:solidFill>
                  <a:schemeClr val="dk1"/>
                </a:solidFill>
              </a:rPr>
              <a:t>. </a:t>
            </a:r>
            <a:br>
              <a:rPr lang="en" sz="2400">
                <a:solidFill>
                  <a:schemeClr val="dk1"/>
                </a:solidFill>
              </a:rPr>
            </a:br>
            <a:r>
              <a:rPr lang="en" sz="2400">
                <a:solidFill>
                  <a:schemeClr val="dk1"/>
                </a:solidFill>
              </a:rPr>
              <a:t>Example: For 11 members, 8 is the ⅔ majority.</a:t>
            </a:r>
            <a:endParaRPr sz="2400"/>
          </a:p>
        </p:txBody>
      </p:sp>
      <p:pic>
        <p:nvPicPr>
          <p:cNvPr id="113" name="Google Shape;113;p20"/>
          <p:cNvPicPr preferRelativeResize="0"/>
          <p:nvPr/>
        </p:nvPicPr>
        <p:blipFill>
          <a:blip r:embed="rId3">
            <a:alphaModFix/>
          </a:blip>
          <a:stretch>
            <a:fillRect/>
          </a:stretch>
        </p:blipFill>
        <p:spPr>
          <a:xfrm>
            <a:off x="1143000" y="-889875"/>
            <a:ext cx="6858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Examples of Majority Requirements in Practice</a:t>
            </a:r>
            <a:endParaRPr b="1"/>
          </a:p>
        </p:txBody>
      </p:sp>
      <p:sp>
        <p:nvSpPr>
          <p:cNvPr id="119" name="Google Shape;119;p21"/>
          <p:cNvSpPr txBox="1">
            <a:spLocks noGrp="1"/>
          </p:cNvSpPr>
          <p:nvPr>
            <p:ph type="body" idx="1"/>
          </p:nvPr>
        </p:nvSpPr>
        <p:spPr>
          <a:xfrm>
            <a:off x="3292550" y="1441425"/>
            <a:ext cx="5539800" cy="3127500"/>
          </a:xfrm>
          <a:prstGeom prst="rect">
            <a:avLst/>
          </a:prstGeom>
        </p:spPr>
        <p:txBody>
          <a:bodyPr spcFirstLastPara="1" wrap="square" lIns="91425" tIns="91425" rIns="91425" bIns="91425" anchor="t" anchorCtr="0">
            <a:normAutofit lnSpcReduction="20000"/>
          </a:bodyPr>
          <a:lstStyle/>
          <a:p>
            <a:pPr marL="457200" lvl="0" indent="-381000" algn="l" rtl="0">
              <a:lnSpc>
                <a:spcPct val="100000"/>
              </a:lnSpc>
              <a:spcBef>
                <a:spcPts val="0"/>
              </a:spcBef>
              <a:spcAft>
                <a:spcPts val="0"/>
              </a:spcAft>
              <a:buClr>
                <a:schemeClr val="dk1"/>
              </a:buClr>
              <a:buSzPts val="2400"/>
              <a:buAutoNum type="arabicPeriod"/>
            </a:pPr>
            <a:r>
              <a:rPr lang="en" sz="2400">
                <a:solidFill>
                  <a:schemeClr val="dk1"/>
                </a:solidFill>
              </a:rPr>
              <a:t>If 5 out of 11 Policy Board members attend a meeting, how many members’ yes votes are required to pass standard business agenda items?</a:t>
            </a:r>
            <a:br>
              <a:rPr lang="en" sz="2400">
                <a:solidFill>
                  <a:schemeClr val="dk1"/>
                </a:solidFill>
              </a:rPr>
            </a:br>
            <a:endParaRPr sz="2400">
              <a:solidFill>
                <a:schemeClr val="dk1"/>
              </a:solidFill>
            </a:endParaRPr>
          </a:p>
          <a:p>
            <a:pPr marL="457200" lvl="0" indent="-381000" algn="l" rtl="0">
              <a:lnSpc>
                <a:spcPct val="100000"/>
              </a:lnSpc>
              <a:spcBef>
                <a:spcPts val="0"/>
              </a:spcBef>
              <a:spcAft>
                <a:spcPts val="0"/>
              </a:spcAft>
              <a:buClr>
                <a:schemeClr val="dk1"/>
              </a:buClr>
              <a:buSzPts val="2400"/>
              <a:buAutoNum type="arabicPeriod"/>
            </a:pPr>
            <a:r>
              <a:rPr lang="en" sz="2400">
                <a:solidFill>
                  <a:schemeClr val="dk1"/>
                </a:solidFill>
              </a:rPr>
              <a:t>If 8 out of 11 Policy Board members attend a meeting, how many members’ yes votes are required to pass bylaws changes?</a:t>
            </a:r>
            <a:endParaRPr/>
          </a:p>
        </p:txBody>
      </p:sp>
      <p:pic>
        <p:nvPicPr>
          <p:cNvPr id="120" name="Google Shape;120;p21"/>
          <p:cNvPicPr preferRelativeResize="0"/>
          <p:nvPr/>
        </p:nvPicPr>
        <p:blipFill>
          <a:blip r:embed="rId3">
            <a:alphaModFix/>
          </a:blip>
          <a:stretch>
            <a:fillRect/>
          </a:stretch>
        </p:blipFill>
        <p:spPr>
          <a:xfrm>
            <a:off x="418700" y="1249100"/>
            <a:ext cx="2362200" cy="3200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1289</Words>
  <Application>Microsoft Office PowerPoint</Application>
  <PresentationFormat>On-screen Show (16:9)</PresentationFormat>
  <Paragraphs>73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 Narrow</vt:lpstr>
      <vt:lpstr>Arial</vt:lpstr>
      <vt:lpstr>Simple Light</vt:lpstr>
      <vt:lpstr>Robert’s Rules  Refresher for  NYSTC Policy Boards</vt:lpstr>
      <vt:lpstr>ORIGIN OF PARLIAMENTARY PROCEDURE </vt:lpstr>
      <vt:lpstr>GOALS OF PARLIAMENTARY PROCEDURE</vt:lpstr>
      <vt:lpstr>PowerPoint Presentation</vt:lpstr>
      <vt:lpstr>DOCUMENTING MINUTES </vt:lpstr>
      <vt:lpstr>MAJORITY RULES REVIEW </vt:lpstr>
      <vt:lpstr>Guidance on  Policy Board Quorum</vt:lpstr>
      <vt:lpstr>CALCULATING MAJORITY FOR YOUR POLICY BOARD</vt:lpstr>
      <vt:lpstr>Examples of Majority Requirements in Practice</vt:lpstr>
      <vt:lpstr>PUBLIC PARTICIPATION - Open Meetings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Rules  Refresher for  NYSTC Policy Boards</dc:title>
  <cp:lastModifiedBy>Ann Hovis-Williams</cp:lastModifiedBy>
  <cp:revision>1</cp:revision>
  <dcterms:modified xsi:type="dcterms:W3CDTF">2023-01-07T21:23:50Z</dcterms:modified>
</cp:coreProperties>
</file>