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293" r:id="rId4"/>
    <p:sldId id="283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299" r:id="rId13"/>
    <p:sldId id="311" r:id="rId14"/>
    <p:sldId id="312" r:id="rId15"/>
    <p:sldId id="298" r:id="rId16"/>
    <p:sldId id="309" r:id="rId17"/>
    <p:sldId id="310" r:id="rId18"/>
    <p:sldId id="270" r:id="rId19"/>
    <p:sldId id="264" r:id="rId20"/>
    <p:sldId id="265" r:id="rId21"/>
    <p:sldId id="300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6751" autoAdjust="0"/>
    <p:restoredTop sz="94578" autoAdjust="0"/>
  </p:normalViewPr>
  <p:slideViewPr>
    <p:cSldViewPr snapToGrid="0" snapToObjects="1">
      <p:cViewPr varScale="1">
        <p:scale>
          <a:sx n="154" d="100"/>
          <a:sy n="154" d="100"/>
        </p:scale>
        <p:origin x="-2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6592F-8982-F044-A7E7-D45613C09A8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F2716-68CB-C748-A6B4-8E80B2B6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2716-68CB-C748-A6B4-8E80B2B60A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8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Ticonderoga Central School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Budget Story </a:t>
            </a:r>
            <a:r>
              <a:rPr lang="mr-IN" dirty="0"/>
              <a:t>–</a:t>
            </a:r>
            <a:r>
              <a:rPr lang="en-US" dirty="0"/>
              <a:t> May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/>
              <a:t>2020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BDA67-D00C-3846-9CCD-17AFF623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7C0502-45EA-C647-A63F-33D60AF8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objectives:</a:t>
            </a:r>
          </a:p>
          <a:p>
            <a:pPr lvl="1"/>
            <a:r>
              <a:rPr lang="en-US" dirty="0"/>
              <a:t>Adhere to health and safety concerns and prepare to be able to meet those costs.</a:t>
            </a:r>
          </a:p>
          <a:p>
            <a:pPr lvl="1"/>
            <a:r>
              <a:rPr lang="en-US" dirty="0"/>
              <a:t>Maintain as many program opportunities for students as possible.  </a:t>
            </a:r>
          </a:p>
          <a:p>
            <a:pPr lvl="1"/>
            <a:r>
              <a:rPr lang="en-US" dirty="0"/>
              <a:t>Meeting and remaining within the tax cap for levy.</a:t>
            </a:r>
          </a:p>
          <a:p>
            <a:pPr lvl="1"/>
            <a:r>
              <a:rPr lang="en-US" dirty="0"/>
              <a:t>Planning for any necessary reductions throughout the year: meaning having plans in place for further staff reductions, class consolidations, mid year schedule changes and non-traditional learning opportunities. </a:t>
            </a:r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9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BDA67-D00C-3846-9CCD-17AFF623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7C0502-45EA-C647-A63F-33D60AF8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 a budget that is at our tax cap.</a:t>
            </a:r>
          </a:p>
          <a:p>
            <a:r>
              <a:rPr lang="en-US" dirty="0"/>
              <a:t>This year’s tax cap is 2.92%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38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Cap Calculation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175559"/>
              </p:ext>
            </p:extLst>
          </p:nvPr>
        </p:nvGraphicFramePr>
        <p:xfrm>
          <a:off x="1114425" y="2595563"/>
          <a:ext cx="7610476" cy="3708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052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5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 Year 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12,115,894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Tax Base Growth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1.006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Less Prior Years Exemptions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- 1,836,347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Less PILOTS</a:t>
                      </a:r>
                      <a:r>
                        <a:rPr lang="en-US" b="0" baseline="0" dirty="0"/>
                        <a:t> in prior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Adjusted Prior Year 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10,352,242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Allowable Levy Growth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1.0181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PILOTS in current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Current</a:t>
                      </a:r>
                      <a:r>
                        <a:rPr lang="en-US" baseline="0" dirty="0"/>
                        <a:t> Year’s Exemptions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+ 1,929,633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Allowable Tax Levy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12,469,250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Tax Levy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3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C6E7C3-E755-E04D-820F-5213E319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Reaching the Tax Cap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6AAF69-4824-F44A-9B19-E59B14621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964" y="2393880"/>
            <a:ext cx="7676936" cy="38724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$500,000 from the Fund Balance </a:t>
            </a:r>
          </a:p>
          <a:p>
            <a:r>
              <a:rPr lang="en-US" dirty="0"/>
              <a:t>Staff Reductions including not filling retirements</a:t>
            </a:r>
          </a:p>
          <a:p>
            <a:pPr lvl="1"/>
            <a:r>
              <a:rPr lang="en-US" dirty="0"/>
              <a:t>K-6, Art, Business, English, Home Economics, Phys. Ed, Foreign Language, Music, Special Education, Transportation and Office support. </a:t>
            </a:r>
          </a:p>
          <a:p>
            <a:r>
              <a:rPr lang="en-US" dirty="0"/>
              <a:t>Athletics	</a:t>
            </a:r>
          </a:p>
          <a:p>
            <a:pPr lvl="1"/>
            <a:r>
              <a:rPr lang="en-US" dirty="0" smtClean="0"/>
              <a:t>Expenses associated with supplies, contractual expenses and equipment will be funded by outside sources and fundraising</a:t>
            </a:r>
            <a:endParaRPr lang="en-US" dirty="0"/>
          </a:p>
          <a:p>
            <a:r>
              <a:rPr lang="en-US" dirty="0"/>
              <a:t>Extracurricular</a:t>
            </a:r>
          </a:p>
          <a:p>
            <a:pPr lvl="1"/>
            <a:r>
              <a:rPr lang="en-US" dirty="0"/>
              <a:t>Clubs will be restructured along with the Buildings</a:t>
            </a:r>
          </a:p>
          <a:p>
            <a:r>
              <a:rPr lang="en-US" dirty="0"/>
              <a:t>Administrative changes</a:t>
            </a:r>
          </a:p>
          <a:p>
            <a:pPr lvl="1"/>
            <a:r>
              <a:rPr lang="en-US" dirty="0"/>
              <a:t>Interim Superintendent</a:t>
            </a:r>
          </a:p>
          <a:p>
            <a:pPr lvl="1"/>
            <a:r>
              <a:rPr lang="en-US" dirty="0"/>
              <a:t>Hiring a K-6 Principal</a:t>
            </a:r>
          </a:p>
          <a:p>
            <a:pPr lvl="1"/>
            <a:r>
              <a:rPr lang="en-US" dirty="0"/>
              <a:t>No Lead Teacher and restructure the Dean of Discipline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3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C6E7C3-E755-E04D-820F-5213E319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Reaching the Tax Cap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6AAF69-4824-F44A-9B19-E59B1462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Restructure Health Offices</a:t>
            </a:r>
          </a:p>
          <a:p>
            <a:pPr lvl="1"/>
            <a:r>
              <a:rPr lang="en-US" dirty="0"/>
              <a:t>Add an LPN to the High School.</a:t>
            </a:r>
          </a:p>
          <a:p>
            <a:pPr lvl="1"/>
            <a:r>
              <a:rPr lang="en-US" dirty="0"/>
              <a:t>Attendance will be done in the High School Main Office.</a:t>
            </a:r>
          </a:p>
          <a:p>
            <a:r>
              <a:rPr lang="en-US" dirty="0"/>
              <a:t>Other Savings	</a:t>
            </a:r>
          </a:p>
          <a:p>
            <a:pPr lvl="1"/>
            <a:r>
              <a:rPr lang="en-US" dirty="0"/>
              <a:t>Debt Service to BOCES Capital Project</a:t>
            </a:r>
          </a:p>
          <a:p>
            <a:pPr lvl="1"/>
            <a:r>
              <a:rPr lang="en-US" dirty="0"/>
              <a:t>Rent out classroom space to a preschool provider.</a:t>
            </a:r>
          </a:p>
          <a:p>
            <a:pPr lvl="1"/>
            <a:r>
              <a:rPr lang="en-US" dirty="0"/>
              <a:t>Health Insurance rate stabilized to 5.5%</a:t>
            </a:r>
          </a:p>
          <a:p>
            <a:pPr lvl="1"/>
            <a:r>
              <a:rPr lang="en-US" dirty="0"/>
              <a:t>Miscellaneous Line items</a:t>
            </a:r>
          </a:p>
          <a:p>
            <a:pPr lvl="2"/>
            <a:r>
              <a:rPr lang="en-US" dirty="0"/>
              <a:t>Supplies, Equipment, etc.</a:t>
            </a:r>
          </a:p>
        </p:txBody>
      </p:sp>
    </p:spTree>
    <p:extLst>
      <p:ext uri="{BB962C8B-B14F-4D97-AF65-F5344CB8AC3E}">
        <p14:creationId xmlns:p14="http://schemas.microsoft.com/office/powerpoint/2010/main" val="2144785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498990"/>
              </p:ext>
            </p:extLst>
          </p:nvPr>
        </p:nvGraphicFramePr>
        <p:xfrm>
          <a:off x="317492" y="2595563"/>
          <a:ext cx="8535900" cy="2865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7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7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74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9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43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20/21</a:t>
                      </a:r>
                    </a:p>
                    <a:p>
                      <a:pPr algn="ctr"/>
                      <a:r>
                        <a:rPr lang="en-US" dirty="0"/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19/20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Dollar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8,267,277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8,227,218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Miscellaneous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1,162,463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1,159,896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</a:t>
                      </a:r>
                      <a:r>
                        <a:rPr lang="en-US" baseline="0" dirty="0"/>
                        <a:t>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12,469,250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12,115,894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353,356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22,398,990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22,503,008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-104,018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-.46%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915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/>
          <a:lstStyle/>
          <a:p>
            <a:r>
              <a:rPr lang="en-US" dirty="0"/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518701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82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75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86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43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20/21 </a:t>
                      </a:r>
                      <a:r>
                        <a:rPr lang="en-US" baseline="0" dirty="0"/>
                        <a:t>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19/20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Dollar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/>
                        <a:t>Board of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/>
                        <a:t>Central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217,750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229,201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-11,451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/>
                        <a:t>Business Admin.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237,764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263,031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-25,267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-9.61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/>
                        <a:t>Legal/Personnel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37,536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35,360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/>
                        <a:t>Operations &amp; </a:t>
                      </a:r>
                      <a:r>
                        <a:rPr lang="en-US" dirty="0" err="1"/>
                        <a:t>Maint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1,458,170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1,460,161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-1,991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/>
                        <a:t>Central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437,042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419,082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17,960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4.29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/>
                        <a:t>Instructional Admin.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395,666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455,847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-60,181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-13.20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/>
                        <a:t>Instructional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4,473,835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4,814,593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-340,758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/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252974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7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73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87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53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20/21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19/20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Dollar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2,605,809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2,527,685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78,124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Pupil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910,936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978,814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-67,878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Extracurricular/Athletics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313,395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334,845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-21,450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932,176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891,718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Census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6,998,136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6,864,944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133,192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 Service/Transfers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3,360,138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3,207,233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152,905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22,398,990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22,503,008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-104,018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62171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6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Taxable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Increase in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Monthly Expense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$100,000 (Hague)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Taxable Value reflects difference in assessed value less any exemptions that one may be eligible for (i.e. STAR, etc.)</a:t>
            </a:r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Contingent Budget?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sz="2000" dirty="0"/>
              <a:t>No increase in tax levy</a:t>
            </a:r>
          </a:p>
          <a:p>
            <a:r>
              <a:rPr lang="en-US" sz="2000" dirty="0"/>
              <a:t>-Administrative budget cap</a:t>
            </a:r>
          </a:p>
          <a:p>
            <a:r>
              <a:rPr lang="en-US" sz="2000" dirty="0"/>
              <a:t>-Non-contingent expenses disallowed</a:t>
            </a:r>
          </a:p>
          <a:p>
            <a:r>
              <a:rPr lang="en-US" sz="2000" dirty="0"/>
              <a:t>	-Community use of school buildings expense, public 	  use only when no expense is incurred</a:t>
            </a:r>
          </a:p>
          <a:p>
            <a:r>
              <a:rPr lang="en-US" sz="2000" dirty="0"/>
              <a:t>	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History</a:t>
            </a:r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Contingent Budget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		     $22,398,990</a:t>
            </a:r>
          </a:p>
          <a:p>
            <a:r>
              <a:rPr lang="en-US" dirty="0"/>
              <a:t>Contingent Budget	     $22,045,634</a:t>
            </a:r>
          </a:p>
          <a:p>
            <a:r>
              <a:rPr lang="en-US" dirty="0"/>
              <a:t>Difference		       $353,356</a:t>
            </a:r>
          </a:p>
          <a:p>
            <a:r>
              <a:rPr lang="en-US" dirty="0"/>
              <a:t>Tax Cap		             0%</a:t>
            </a:r>
          </a:p>
          <a:p>
            <a:endParaRPr lang="en-US" dirty="0"/>
          </a:p>
          <a:p>
            <a:r>
              <a:rPr lang="en-US" dirty="0"/>
              <a:t>Equivalency		4.5 FTE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 as of 5</a:t>
            </a:r>
            <a:r>
              <a:rPr lang="en-US" dirty="0" smtClean="0"/>
              <a:t>/</a:t>
            </a:r>
            <a:r>
              <a:rPr lang="en-US" dirty="0" smtClean="0"/>
              <a:t>20</a:t>
            </a:r>
            <a:r>
              <a:rPr lang="en-US" dirty="0" smtClean="0"/>
              <a:t>/</a:t>
            </a:r>
            <a:r>
              <a:rPr lang="en-US" dirty="0"/>
              <a:t>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		       $22,398,990</a:t>
            </a:r>
          </a:p>
          <a:p>
            <a:r>
              <a:rPr lang="en-US" dirty="0"/>
              <a:t>Budget Decrease	            -.46%</a:t>
            </a:r>
          </a:p>
          <a:p>
            <a:r>
              <a:rPr lang="en-US" dirty="0"/>
              <a:t>Fund Balance Used          $500,000</a:t>
            </a:r>
          </a:p>
          <a:p>
            <a:r>
              <a:rPr lang="en-US" dirty="0"/>
              <a:t>Tax Levy		       $12,469,250</a:t>
            </a:r>
          </a:p>
          <a:p>
            <a:r>
              <a:rPr lang="en-US" dirty="0"/>
              <a:t>Tax Levy Increase	            2.92%</a:t>
            </a:r>
          </a:p>
        </p:txBody>
      </p:sp>
    </p:spTree>
    <p:extLst>
      <p:ext uri="{BB962C8B-B14F-4D97-AF65-F5344CB8AC3E}">
        <p14:creationId xmlns:p14="http://schemas.microsoft.com/office/powerpoint/2010/main" val="362230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BDA67-D00C-3846-9CCD-17AFF623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7C0502-45EA-C647-A63F-33D60AF8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88E766C6-6822-5B41-821C-83DCEF897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28174"/>
              </p:ext>
            </p:extLst>
          </p:nvPr>
        </p:nvGraphicFramePr>
        <p:xfrm>
          <a:off x="1" y="2491539"/>
          <a:ext cx="8913812" cy="436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489">
                  <a:extLst>
                    <a:ext uri="{9D8B030D-6E8A-4147-A177-3AD203B41FA5}">
                      <a16:colId xmlns="" xmlns:a16="http://schemas.microsoft.com/office/drawing/2014/main" val="1713394371"/>
                    </a:ext>
                  </a:extLst>
                </a:gridCol>
                <a:gridCol w="6998323">
                  <a:extLst>
                    <a:ext uri="{9D8B030D-6E8A-4147-A177-3AD203B41FA5}">
                      <a16:colId xmlns="" xmlns:a16="http://schemas.microsoft.com/office/drawing/2014/main" val="1132037425"/>
                    </a:ext>
                  </a:extLst>
                </a:gridCol>
              </a:tblGrid>
              <a:tr h="664419">
                <a:tc gridSpan="2">
                  <a:txBody>
                    <a:bodyPr/>
                    <a:lstStyle/>
                    <a:p>
                      <a:r>
                        <a:rPr lang="en-US" sz="3600" dirty="0"/>
                        <a:t>Budget Mailings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8639356"/>
                  </a:ext>
                </a:extLst>
              </a:tr>
              <a:tr h="86122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First Mailing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(Mailed May 8)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Postcard with Vote and Board Elections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5636514"/>
                  </a:ext>
                </a:extLst>
              </a:tr>
              <a:tr h="1894697">
                <a:tc>
                  <a:txBody>
                    <a:bodyPr/>
                    <a:lstStyle/>
                    <a:p>
                      <a:r>
                        <a:rPr lang="en-US" dirty="0"/>
                        <a:t>Second Mailing</a:t>
                      </a:r>
                    </a:p>
                    <a:p>
                      <a:r>
                        <a:rPr lang="en-US" sz="1400" dirty="0"/>
                        <a:t>(Anticipated Last Week of May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Absentee Ballots to be mailed by District with related return envelopes.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Voters must return each ballot in the provided Official Absentee Ballot envelope.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Signed/Sealed Absentee Ballot Envelopes may be returned together in the provided return envelope included in the mailing.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9635881"/>
                  </a:ext>
                </a:extLst>
              </a:tr>
              <a:tr h="775963">
                <a:tc>
                  <a:txBody>
                    <a:bodyPr/>
                    <a:lstStyle/>
                    <a:p>
                      <a:r>
                        <a:rPr lang="en-US" dirty="0"/>
                        <a:t>Third Mailing</a:t>
                      </a:r>
                    </a:p>
                    <a:p>
                      <a:r>
                        <a:rPr lang="en-US" dirty="0"/>
                        <a:t>(June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Budget Notice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33989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798C7B8-959D-C442-B701-C963083308F4}"/>
              </a:ext>
            </a:extLst>
          </p:cNvPr>
          <p:cNvSpPr txBox="1"/>
          <p:nvPr/>
        </p:nvSpPr>
        <p:spPr>
          <a:xfrm>
            <a:off x="1345406" y="2132243"/>
            <a:ext cx="622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Governor’s executive order requires absentee ballots.</a:t>
            </a:r>
          </a:p>
        </p:txBody>
      </p:sp>
    </p:spTree>
    <p:extLst>
      <p:ext uri="{BB962C8B-B14F-4D97-AF65-F5344CB8AC3E}">
        <p14:creationId xmlns:p14="http://schemas.microsoft.com/office/powerpoint/2010/main" val="146860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Budgetary reductions last year to achieve tax cap.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87564"/>
            <a:ext cx="7610476" cy="39306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Teachers </a:t>
            </a:r>
          </a:p>
          <a:p>
            <a:r>
              <a:rPr lang="en-US" dirty="0"/>
              <a:t>1 School Nurse </a:t>
            </a:r>
          </a:p>
          <a:p>
            <a:r>
              <a:rPr lang="en-US" dirty="0"/>
              <a:t>1 Cleaner </a:t>
            </a:r>
          </a:p>
          <a:p>
            <a:r>
              <a:rPr lang="en-US" dirty="0"/>
              <a:t>2 Clerical/Aide positions </a:t>
            </a:r>
          </a:p>
          <a:p>
            <a:r>
              <a:rPr lang="en-US" dirty="0"/>
              <a:t>Administrative restructuring (K-8 Principal, Lead Teacher, High School Principal/Interim Superintendent, Transportation Supervisor)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Grounds budget</a:t>
            </a:r>
          </a:p>
          <a:p>
            <a:r>
              <a:rPr lang="en-US" dirty="0"/>
              <a:t>Miscellaneous categories reductions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Budgetary reductions last year to achieve tax cap.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97100"/>
            <a:ext cx="7610476" cy="406922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Supply budget for all departments</a:t>
            </a:r>
          </a:p>
          <a:p>
            <a:r>
              <a:rPr lang="en-US" dirty="0">
                <a:solidFill>
                  <a:schemeClr val="tx1"/>
                </a:solidFill>
              </a:rPr>
              <a:t>Professional Development</a:t>
            </a:r>
          </a:p>
          <a:p>
            <a:r>
              <a:rPr lang="en-US" dirty="0">
                <a:solidFill>
                  <a:schemeClr val="tx1"/>
                </a:solidFill>
              </a:rPr>
              <a:t>Shared Service agreement expansion for IT department.  This generated revenue for the district</a:t>
            </a:r>
          </a:p>
          <a:p>
            <a:r>
              <a:rPr lang="en-US" dirty="0">
                <a:solidFill>
                  <a:schemeClr val="tx1"/>
                </a:solidFill>
              </a:rPr>
              <a:t>Reduction of 9 faculty</a:t>
            </a:r>
          </a:p>
          <a:p>
            <a:r>
              <a:rPr lang="en-US" dirty="0">
                <a:solidFill>
                  <a:schemeClr val="tx1"/>
                </a:solidFill>
              </a:rPr>
              <a:t>Reduction of athletics programs</a:t>
            </a:r>
          </a:p>
          <a:p>
            <a:r>
              <a:rPr lang="en-US" dirty="0">
                <a:solidFill>
                  <a:schemeClr val="tx1"/>
                </a:solidFill>
              </a:rPr>
              <a:t>Reduction of clubs and activities for students</a:t>
            </a:r>
          </a:p>
          <a:p>
            <a:r>
              <a:rPr lang="en-US" dirty="0">
                <a:solidFill>
                  <a:schemeClr val="tx1"/>
                </a:solidFill>
              </a:rPr>
              <a:t>Non-contractual compensation/insurance restructured - Increase contributions to 12.5%</a:t>
            </a:r>
          </a:p>
          <a:p>
            <a:r>
              <a:rPr lang="en-US" dirty="0">
                <a:solidFill>
                  <a:schemeClr val="tx1"/>
                </a:solidFill>
              </a:rPr>
              <a:t>Used one million dollars from fund balance</a:t>
            </a:r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4D20FD-28D1-B743-ADE7-BDE3DF20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Pre-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7DFA23-4E87-B749-8618-B86BDEC4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Realignment of the District</a:t>
            </a:r>
          </a:p>
          <a:p>
            <a:pPr lvl="1"/>
            <a:r>
              <a:rPr lang="en-US" dirty="0"/>
              <a:t>PK-6 Building</a:t>
            </a:r>
          </a:p>
          <a:p>
            <a:pPr lvl="1"/>
            <a:r>
              <a:rPr lang="en-US" dirty="0"/>
              <a:t>7-12 Building</a:t>
            </a:r>
          </a:p>
          <a:p>
            <a:r>
              <a:rPr lang="en-US" dirty="0"/>
              <a:t>Health insurance consortium switched providers in January stabilizing the rising increase of premium costs.</a:t>
            </a:r>
          </a:p>
        </p:txBody>
      </p:sp>
    </p:spTree>
    <p:extLst>
      <p:ext uri="{BB962C8B-B14F-4D97-AF65-F5344CB8AC3E}">
        <p14:creationId xmlns:p14="http://schemas.microsoft.com/office/powerpoint/2010/main" val="284258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4D20FD-28D1-B743-ADE7-BDE3DF20E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1956"/>
            <a:ext cx="8913813" cy="914400"/>
          </a:xfrm>
        </p:spPr>
        <p:txBody>
          <a:bodyPr/>
          <a:lstStyle/>
          <a:p>
            <a:r>
              <a:rPr lang="en-US" dirty="0"/>
              <a:t>Planning Pre-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7DFA23-4E87-B749-8618-B86BDEC4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$500,000 of fund balance this year’s budget 20-21.</a:t>
            </a:r>
          </a:p>
          <a:p>
            <a:r>
              <a:rPr lang="en-US" dirty="0"/>
              <a:t>Trim spending all year.</a:t>
            </a:r>
          </a:p>
          <a:p>
            <a:pPr lvl="1"/>
            <a:r>
              <a:rPr lang="en-US" dirty="0"/>
              <a:t>All local field trips unless funded by outside the district.</a:t>
            </a:r>
          </a:p>
          <a:p>
            <a:pPr lvl="1"/>
            <a:r>
              <a:rPr lang="en-US" dirty="0"/>
              <a:t>No non league games unless funded by outside the district.</a:t>
            </a:r>
          </a:p>
          <a:p>
            <a:pPr lvl="1"/>
            <a:r>
              <a:rPr lang="en-US" dirty="0"/>
              <a:t>Reduction in supplies.</a:t>
            </a:r>
          </a:p>
          <a:p>
            <a:pPr lvl="1"/>
            <a:r>
              <a:rPr lang="en-US" dirty="0"/>
              <a:t>Grants</a:t>
            </a:r>
          </a:p>
          <a:p>
            <a:r>
              <a:rPr lang="en-US" dirty="0"/>
              <a:t>Base our projections on the Governor’s Executive Budget.</a:t>
            </a:r>
          </a:p>
          <a:p>
            <a:pPr lvl="1"/>
            <a:r>
              <a:rPr lang="en-US" dirty="0"/>
              <a:t>1.6 million dollar shortfall</a:t>
            </a:r>
          </a:p>
          <a:p>
            <a:r>
              <a:rPr lang="en-US" dirty="0"/>
              <a:t>Reduction of nine positions in the district.</a:t>
            </a:r>
          </a:p>
        </p:txBody>
      </p:sp>
    </p:spTree>
    <p:extLst>
      <p:ext uri="{BB962C8B-B14F-4D97-AF65-F5344CB8AC3E}">
        <p14:creationId xmlns:p14="http://schemas.microsoft.com/office/powerpoint/2010/main" val="141683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4D20FD-28D1-B743-ADE7-BDE3DF20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15</a:t>
            </a:r>
            <a:r>
              <a:rPr lang="en-US" baseline="30000" dirty="0"/>
              <a:t>th</a:t>
            </a:r>
            <a:r>
              <a:rPr lang="en-US" dirty="0"/>
              <a:t>, 2020 –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7DFA23-4E87-B749-8618-B86BDEC4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directed to close for the safety of our students and staff.</a:t>
            </a:r>
          </a:p>
          <a:p>
            <a:r>
              <a:rPr lang="en-US" dirty="0"/>
              <a:t>Education is completely re-tooled in hours.</a:t>
            </a:r>
          </a:p>
          <a:p>
            <a:r>
              <a:rPr lang="en-US" dirty="0"/>
              <a:t>Budgeting time table</a:t>
            </a:r>
          </a:p>
          <a:p>
            <a:r>
              <a:rPr lang="en-US" dirty="0"/>
              <a:t>“Measurement” periods for adjusted State 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BDA67-D00C-3846-9CCD-17AFF623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don’t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7C0502-45EA-C647-A63F-33D60AF8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our guaranteed number for aid will be.</a:t>
            </a:r>
          </a:p>
          <a:p>
            <a:r>
              <a:rPr lang="en-US" dirty="0"/>
              <a:t>If the Federal Government will provide assistance.</a:t>
            </a:r>
          </a:p>
          <a:p>
            <a:r>
              <a:rPr lang="en-US" dirty="0"/>
              <a:t>What will happen with COVID-19 in the Fall.</a:t>
            </a:r>
          </a:p>
          <a:p>
            <a:pPr lvl="1"/>
            <a:r>
              <a:rPr lang="en-US" dirty="0"/>
              <a:t>What PPE will we need and other reopening costs.</a:t>
            </a:r>
          </a:p>
          <a:p>
            <a:r>
              <a:rPr lang="en-US" dirty="0"/>
              <a:t>How do you plan for possible mid-year cuts?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6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BDA67-D00C-3846-9CCD-17AFF623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 know.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7C0502-45EA-C647-A63F-33D60AF8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specific requirements or mandates to meet.</a:t>
            </a:r>
          </a:p>
          <a:p>
            <a:pPr lvl="1"/>
            <a:r>
              <a:rPr lang="en-US" dirty="0"/>
              <a:t>Provide students what they need to graduate.</a:t>
            </a:r>
          </a:p>
          <a:p>
            <a:pPr lvl="1"/>
            <a:r>
              <a:rPr lang="en-US" dirty="0"/>
              <a:t>Specific curriculum requirements.</a:t>
            </a:r>
          </a:p>
          <a:p>
            <a:pPr lvl="1"/>
            <a:r>
              <a:rPr lang="en-US" dirty="0"/>
              <a:t>Health and Safety requirements.</a:t>
            </a:r>
          </a:p>
          <a:p>
            <a:pPr lvl="1"/>
            <a:r>
              <a:rPr lang="en-US" dirty="0"/>
              <a:t>Contractual Obligations</a:t>
            </a:r>
          </a:p>
          <a:p>
            <a:pPr lvl="1"/>
            <a:r>
              <a:rPr lang="en-US" dirty="0"/>
              <a:t>Other unfunded mandates </a:t>
            </a:r>
          </a:p>
          <a:p>
            <a:pPr lvl="2"/>
            <a:r>
              <a:rPr lang="en-US" dirty="0"/>
              <a:t>Absentee ballots</a:t>
            </a:r>
          </a:p>
          <a:p>
            <a:r>
              <a:rPr lang="en-US" dirty="0"/>
              <a:t>Adopt a yearly budget</a:t>
            </a:r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963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7584</TotalTime>
  <Words>994</Words>
  <Application>Microsoft Macintosh PowerPoint</Application>
  <PresentationFormat>On-screen Show (4:3)</PresentationFormat>
  <Paragraphs>285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Perception</vt:lpstr>
      <vt:lpstr>Ticonderoga Central School District</vt:lpstr>
      <vt:lpstr>Budget History</vt:lpstr>
      <vt:lpstr>Budgetary reductions last year to achieve tax cap.</vt:lpstr>
      <vt:lpstr>Budgetary reductions last year to achieve tax cap.</vt:lpstr>
      <vt:lpstr>Planning Pre-Covid</vt:lpstr>
      <vt:lpstr>Planning Pre-Covid</vt:lpstr>
      <vt:lpstr>March 15th, 2020 – Covid-19</vt:lpstr>
      <vt:lpstr>What we don’t know?</vt:lpstr>
      <vt:lpstr>What we do know.</vt:lpstr>
      <vt:lpstr>How do we do it?</vt:lpstr>
      <vt:lpstr>Next step</vt:lpstr>
      <vt:lpstr>Tax Cap Calculation</vt:lpstr>
      <vt:lpstr>Reaching the Tax Cap</vt:lpstr>
      <vt:lpstr>Reaching the Tax Cap</vt:lpstr>
      <vt:lpstr>Revenue Breakdown</vt:lpstr>
      <vt:lpstr>Categorical Breakdown</vt:lpstr>
      <vt:lpstr>Categorical Breakdown</vt:lpstr>
      <vt:lpstr>How is this increase going to impact me?</vt:lpstr>
      <vt:lpstr>What is a Contingent Budget?</vt:lpstr>
      <vt:lpstr>Contingent Budget Scenario</vt:lpstr>
      <vt:lpstr>Proposed Budget as of 5/20/2020</vt:lpstr>
      <vt:lpstr>Voting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169</cp:revision>
  <cp:lastPrinted>2019-06-03T19:00:13Z</cp:lastPrinted>
  <dcterms:created xsi:type="dcterms:W3CDTF">2019-02-25T21:01:52Z</dcterms:created>
  <dcterms:modified xsi:type="dcterms:W3CDTF">2020-05-20T22:48:04Z</dcterms:modified>
</cp:coreProperties>
</file>