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14"/>
  </p:handoutMasterIdLst>
  <p:sldIdLst>
    <p:sldId id="256" r:id="rId2"/>
    <p:sldId id="288" r:id="rId3"/>
    <p:sldId id="299" r:id="rId4"/>
    <p:sldId id="283" r:id="rId5"/>
    <p:sldId id="293" r:id="rId6"/>
    <p:sldId id="298" r:id="rId7"/>
    <p:sldId id="284" r:id="rId8"/>
    <p:sldId id="285" r:id="rId9"/>
    <p:sldId id="270" r:id="rId10"/>
    <p:sldId id="264" r:id="rId11"/>
    <p:sldId id="265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6/12/19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Hearing </a:t>
            </a:r>
            <a:r>
              <a:rPr lang="mr-IN" dirty="0" smtClean="0"/>
              <a:t>–</a:t>
            </a:r>
            <a:r>
              <a:rPr lang="en-US" dirty="0" smtClean="0"/>
              <a:t> June 11, 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Contingent Budget?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   $22,503,008</a:t>
            </a:r>
          </a:p>
          <a:p>
            <a:r>
              <a:rPr lang="en-US" dirty="0" smtClean="0"/>
              <a:t>Contingent Budget	     $22,040,373</a:t>
            </a:r>
          </a:p>
          <a:p>
            <a:r>
              <a:rPr lang="en-US" dirty="0" smtClean="0"/>
              <a:t>Difference		       $462,635</a:t>
            </a:r>
            <a:endParaRPr lang="en-US" dirty="0"/>
          </a:p>
          <a:p>
            <a:r>
              <a:rPr lang="en-US" dirty="0" smtClean="0"/>
              <a:t>Tax Cap		             0%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		       $22,503,008</a:t>
            </a:r>
          </a:p>
          <a:p>
            <a:r>
              <a:rPr lang="en-US" dirty="0" smtClean="0"/>
              <a:t>Budget Increase	             .39%</a:t>
            </a:r>
          </a:p>
          <a:p>
            <a:r>
              <a:rPr lang="en-US" dirty="0" smtClean="0"/>
              <a:t>Fund Balance Used       $1,000,000</a:t>
            </a:r>
          </a:p>
          <a:p>
            <a:r>
              <a:rPr lang="en-US" dirty="0" smtClean="0"/>
              <a:t>Tax Levy		       $12,115,894</a:t>
            </a:r>
          </a:p>
          <a:p>
            <a:r>
              <a:rPr lang="en-US" dirty="0" smtClean="0"/>
              <a:t>Tax Levy Increase	            3.97</a:t>
            </a:r>
            <a:r>
              <a:rPr lang="en-US" dirty="0" smtClean="0"/>
              <a:t>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0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		       $22,503,008</a:t>
            </a:r>
          </a:p>
          <a:p>
            <a:r>
              <a:rPr lang="en-US" dirty="0" smtClean="0"/>
              <a:t>Budget Increase	             .39%</a:t>
            </a:r>
          </a:p>
          <a:p>
            <a:r>
              <a:rPr lang="en-US" dirty="0" smtClean="0"/>
              <a:t>Fund Balance Used       $1,000,000</a:t>
            </a:r>
          </a:p>
          <a:p>
            <a:r>
              <a:rPr lang="en-US" dirty="0" smtClean="0"/>
              <a:t>Tax Levy		       $12,115,894</a:t>
            </a:r>
          </a:p>
          <a:p>
            <a:r>
              <a:rPr lang="en-US" dirty="0" smtClean="0"/>
              <a:t>Tax Levy Increase	            3.97</a:t>
            </a:r>
            <a:r>
              <a:rPr lang="en-US" dirty="0" smtClean="0"/>
              <a:t>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Calculation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285881"/>
              </p:ext>
            </p:extLst>
          </p:nvPr>
        </p:nvGraphicFramePr>
        <p:xfrm>
          <a:off x="1114425" y="2595563"/>
          <a:ext cx="7610476" cy="3708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805238"/>
                <a:gridCol w="380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Prior Year Tax 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11,656,524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Tax Base Growth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1.0038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Prior Years Exemptions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- 1,557,752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Less PILOTS</a:t>
                      </a:r>
                      <a:r>
                        <a:rPr lang="en-US" b="0" baseline="0" dirty="0" smtClean="0"/>
                        <a:t> in prior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- 0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Adjusted Prior Year Tax Levy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10,143,067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Allowable Levy Growth (2%)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PILOTS in current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 Current</a:t>
                      </a:r>
                      <a:r>
                        <a:rPr lang="en-US" baseline="0" dirty="0" smtClean="0"/>
                        <a:t> Year’s Exemptions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+ 1,812,344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Allowable Tax Levy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12,158,272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Tax Levy Limit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4.33%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3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reductions are taking place to address this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budget for all departments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Shared Service agreement expansion for IT department</a:t>
            </a:r>
          </a:p>
          <a:p>
            <a:r>
              <a:rPr lang="en-US" dirty="0" smtClean="0"/>
              <a:t>Not replacing two departures (1 Teacher, 1 Teaching Assistant)</a:t>
            </a:r>
          </a:p>
          <a:p>
            <a:r>
              <a:rPr lang="en-US" dirty="0" smtClean="0"/>
              <a:t>Reduction of one bus run</a:t>
            </a:r>
          </a:p>
          <a:p>
            <a:r>
              <a:rPr lang="en-US" dirty="0" smtClean="0"/>
              <a:t>Reduction of athletics programs (levels)</a:t>
            </a:r>
          </a:p>
          <a:p>
            <a:r>
              <a:rPr lang="en-US" dirty="0" smtClean="0"/>
              <a:t>Non-contractual compensation/insurance restructured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Budgetary </a:t>
            </a:r>
            <a:r>
              <a:rPr lang="en-US" dirty="0"/>
              <a:t>r</a:t>
            </a:r>
            <a:r>
              <a:rPr lang="en-US" dirty="0" smtClean="0"/>
              <a:t>eductions to achieve tax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87564"/>
            <a:ext cx="7610476" cy="39306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Teachers</a:t>
            </a:r>
          </a:p>
          <a:p>
            <a:r>
              <a:rPr lang="en-US" dirty="0" smtClean="0"/>
              <a:t>1 Nurse</a:t>
            </a:r>
            <a:endParaRPr lang="en-US" dirty="0" smtClean="0"/>
          </a:p>
          <a:p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Cleaners</a:t>
            </a:r>
            <a:endParaRPr lang="en-US" dirty="0" smtClean="0"/>
          </a:p>
          <a:p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 smtClean="0"/>
              <a:t>Clerical positions</a:t>
            </a:r>
          </a:p>
          <a:p>
            <a:r>
              <a:rPr lang="en-US" dirty="0" smtClean="0"/>
              <a:t>Administrative restructuring</a:t>
            </a:r>
          </a:p>
          <a:p>
            <a:r>
              <a:rPr lang="en-US" dirty="0"/>
              <a:t>A</a:t>
            </a:r>
            <a:r>
              <a:rPr lang="en-US" dirty="0" smtClean="0"/>
              <a:t>thletics and extracurricular programs further reduced</a:t>
            </a:r>
          </a:p>
          <a:p>
            <a:r>
              <a:rPr lang="en-US" dirty="0" smtClean="0"/>
              <a:t>Grounds budget</a:t>
            </a:r>
          </a:p>
          <a:p>
            <a:r>
              <a:rPr lang="en-US" dirty="0" smtClean="0"/>
              <a:t>Miscellaneous categories reductions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427603"/>
              </p:ext>
            </p:extLst>
          </p:nvPr>
        </p:nvGraphicFramePr>
        <p:xfrm>
          <a:off x="317492" y="2595563"/>
          <a:ext cx="8535900" cy="2865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7265"/>
                <a:gridCol w="1537849"/>
                <a:gridCol w="1587457"/>
                <a:gridCol w="1329005"/>
                <a:gridCol w="120432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8,227,218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8,103,871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123,347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1,159,896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1,244,238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-84,342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r>
                        <a:rPr lang="en-US" baseline="0" dirty="0" smtClean="0"/>
                        <a:t>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-29.34%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12,115,894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11,653,259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462,635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22,503,008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86,421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.39%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91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337536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/>
                <a:gridCol w="1488241"/>
                <a:gridCol w="1577535"/>
                <a:gridCol w="1438633"/>
                <a:gridCol w="1254333"/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-1,250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-7.40</a:t>
                      </a:r>
                      <a:endParaRPr lang="en-US" dirty="0"/>
                    </a:p>
                  </a:txBody>
                  <a:tcPr/>
                </a:tc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229,201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263,031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2.65</a:t>
                      </a:r>
                      <a:endParaRPr lang="en-US" dirty="0"/>
                    </a:p>
                  </a:txBody>
                  <a:tcPr/>
                </a:tc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 &amp;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1,497,136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1,564,453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-67,317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-4.30</a:t>
                      </a:r>
                      <a:endParaRPr lang="en-US" dirty="0"/>
                    </a:p>
                  </a:txBody>
                  <a:tcPr/>
                </a:tc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 smtClean="0"/>
                        <a:t>Ins/BOCES</a:t>
                      </a:r>
                      <a:r>
                        <a:rPr lang="en-US" baseline="0" dirty="0" smtClean="0"/>
                        <a:t>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382,107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363,986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455,847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-46,431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-9.24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4,814,593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5,007,122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-192,529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 smtClean="0"/>
              <a:t>Categorical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771315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/>
                <a:gridCol w="1607300"/>
                <a:gridCol w="1597379"/>
                <a:gridCol w="1418790"/>
                <a:gridCol w="1125354"/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2,523,085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2,430,427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Pupil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983,413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1,089,161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-105,748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-9.71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Extracurricular/Athletics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334,845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-59,346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891,718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877,370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6,864,945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6,474,923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390,022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Service/Transfers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3,207,233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3,175,813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22,503,008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86,421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0.39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532923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/>
                <a:gridCol w="2126600"/>
                <a:gridCol w="2126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(Hague)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$54.00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Taxable Value reflects difference in assessed value less any exemptions that one may be eligible for (i.e. STAR, etc.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6485</TotalTime>
  <Words>447</Words>
  <Application>Microsoft Macintosh PowerPoint</Application>
  <PresentationFormat>On-screen Show (4:3)</PresentationFormat>
  <Paragraphs>198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Perception</vt:lpstr>
      <vt:lpstr>Ticonderoga Central School District</vt:lpstr>
      <vt:lpstr>Proposed Budget</vt:lpstr>
      <vt:lpstr>Tax Cap Calculation</vt:lpstr>
      <vt:lpstr>What reductions are taking place to address this situation?</vt:lpstr>
      <vt:lpstr>Budgetary reductions to achieve tax cap</vt:lpstr>
      <vt:lpstr>Revenue Breakdown</vt:lpstr>
      <vt:lpstr>Categorical Breakdown</vt:lpstr>
      <vt:lpstr>Categorical Breakdown</vt:lpstr>
      <vt:lpstr>How is this increase going to impact me?</vt:lpstr>
      <vt:lpstr>What is a Contingent Budget?</vt:lpstr>
      <vt:lpstr>Contingent Budget Scenario</vt:lpstr>
      <vt:lpstr>Proposed Budget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123</cp:revision>
  <cp:lastPrinted>2019-06-11T19:12:21Z</cp:lastPrinted>
  <dcterms:created xsi:type="dcterms:W3CDTF">2019-02-25T21:01:52Z</dcterms:created>
  <dcterms:modified xsi:type="dcterms:W3CDTF">2019-06-12T19:39:35Z</dcterms:modified>
</cp:coreProperties>
</file>