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handoutMasterIdLst>
    <p:handoutMasterId r:id="rId14"/>
  </p:handoutMasterIdLst>
  <p:sldIdLst>
    <p:sldId id="256" r:id="rId2"/>
    <p:sldId id="288" r:id="rId3"/>
    <p:sldId id="299" r:id="rId4"/>
    <p:sldId id="283" r:id="rId5"/>
    <p:sldId id="293" r:id="rId6"/>
    <p:sldId id="298" r:id="rId7"/>
    <p:sldId id="284" r:id="rId8"/>
    <p:sldId id="285" r:id="rId9"/>
    <p:sldId id="270" r:id="rId10"/>
    <p:sldId id="264" r:id="rId11"/>
    <p:sldId id="265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7C2C-6A0E-5441-91C4-11025DF65A29}" type="datetimeFigureOut">
              <a:rPr lang="en-US" smtClean="0"/>
              <a:t>6/3/19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1A414-68F1-124D-8B1A-A00DC9D6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EA8180-0FA4-744B-9DC0-A7A3C634DCC4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Budget Workshop </a:t>
            </a:r>
            <a:r>
              <a:rPr lang="mr-IN" dirty="0" smtClean="0"/>
              <a:t>–</a:t>
            </a:r>
            <a:r>
              <a:rPr lang="en-US" dirty="0" smtClean="0"/>
              <a:t> June 3, 2019</a:t>
            </a:r>
          </a:p>
        </p:txBody>
      </p:sp>
    </p:spTree>
    <p:extLst>
      <p:ext uri="{BB962C8B-B14F-4D97-AF65-F5344CB8AC3E}">
        <p14:creationId xmlns:p14="http://schemas.microsoft.com/office/powerpoint/2010/main" val="124064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Contingent Budget?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2000" dirty="0" smtClean="0"/>
              <a:t>No increase in tax levy</a:t>
            </a:r>
          </a:p>
          <a:p>
            <a:r>
              <a:rPr lang="en-US" sz="2000" dirty="0" smtClean="0"/>
              <a:t>-Administrative budget cap</a:t>
            </a:r>
          </a:p>
          <a:p>
            <a:r>
              <a:rPr lang="en-US" sz="2000" dirty="0" smtClean="0"/>
              <a:t>-Non-contingent expenses disallowed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-Community use of school buildings expense, public 	  use only when no expense is incurred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-Equipment not associated with health and safety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266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Contingent Budget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	     $22,503,008</a:t>
            </a:r>
          </a:p>
          <a:p>
            <a:r>
              <a:rPr lang="en-US" dirty="0" smtClean="0"/>
              <a:t>Contingent Budget	     $22,040,373</a:t>
            </a:r>
          </a:p>
          <a:p>
            <a:r>
              <a:rPr lang="en-US" dirty="0" smtClean="0"/>
              <a:t>Difference		       $462,635</a:t>
            </a:r>
            <a:endParaRPr lang="en-US" dirty="0"/>
          </a:p>
          <a:p>
            <a:r>
              <a:rPr lang="en-US" dirty="0" smtClean="0"/>
              <a:t>Tax Cap		             0%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1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Budget as of 6/3/2019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	       $22,503,008</a:t>
            </a:r>
          </a:p>
          <a:p>
            <a:r>
              <a:rPr lang="en-US" dirty="0" smtClean="0"/>
              <a:t>Budget Increase	             .39%</a:t>
            </a:r>
          </a:p>
          <a:p>
            <a:r>
              <a:rPr lang="en-US" dirty="0" smtClean="0"/>
              <a:t>Fund Balance Used       $1,000,000</a:t>
            </a:r>
          </a:p>
          <a:p>
            <a:r>
              <a:rPr lang="en-US" dirty="0" smtClean="0"/>
              <a:t>Tax Levy		       $12,115,894</a:t>
            </a:r>
          </a:p>
          <a:p>
            <a:r>
              <a:rPr lang="en-US" dirty="0" smtClean="0"/>
              <a:t>Tax Levy Increase	            3.97%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0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Budget as of 6/3/2019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	       $22,503,008</a:t>
            </a:r>
          </a:p>
          <a:p>
            <a:r>
              <a:rPr lang="en-US" dirty="0" smtClean="0"/>
              <a:t>Budget Increase	             .39%</a:t>
            </a:r>
          </a:p>
          <a:p>
            <a:r>
              <a:rPr lang="en-US" dirty="0" smtClean="0"/>
              <a:t>Fund Balance Used       $1,000,000</a:t>
            </a:r>
          </a:p>
          <a:p>
            <a:r>
              <a:rPr lang="en-US" dirty="0" smtClean="0"/>
              <a:t>Tax Levy		       $12,115,894</a:t>
            </a:r>
          </a:p>
          <a:p>
            <a:r>
              <a:rPr lang="en-US" dirty="0" smtClean="0"/>
              <a:t>Tax Levy Increase	            3.97%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7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Cap Calculation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285881"/>
              </p:ext>
            </p:extLst>
          </p:nvPr>
        </p:nvGraphicFramePr>
        <p:xfrm>
          <a:off x="1114425" y="2595563"/>
          <a:ext cx="7610476" cy="3708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05238"/>
                <a:gridCol w="38052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Prior Year Tax Levy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11,656,524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Tax Base Growth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1.0038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 Prior Years Exemptions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- 1,557,752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Less PILOTS</a:t>
                      </a:r>
                      <a:r>
                        <a:rPr lang="en-US" b="0" baseline="0" dirty="0" smtClean="0"/>
                        <a:t> in prior year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- 0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Adjusted Prior Year Tax Levy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10,143,067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Allowable Levy Growth (2%)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 PILOTS in current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 Current</a:t>
                      </a:r>
                      <a:r>
                        <a:rPr lang="en-US" baseline="0" dirty="0" smtClean="0"/>
                        <a:t> Year’s Exemptions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+ 1,812,344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Allowable Tax Levy Limit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12,158,272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Tax Levy Limit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4.33%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3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reductions are taking place to address this situation?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Supply budget for all departments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Shared Service agreement expansion for IT department</a:t>
            </a:r>
          </a:p>
          <a:p>
            <a:r>
              <a:rPr lang="en-US" dirty="0" smtClean="0"/>
              <a:t>Not replacing two departures (1 Teacher, 1 Teaching Assistant)</a:t>
            </a:r>
          </a:p>
          <a:p>
            <a:r>
              <a:rPr lang="en-US" dirty="0" smtClean="0"/>
              <a:t>Reduction of one bus run</a:t>
            </a:r>
          </a:p>
          <a:p>
            <a:r>
              <a:rPr lang="en-US" dirty="0" smtClean="0"/>
              <a:t>Reduction of athletics programs</a:t>
            </a:r>
          </a:p>
          <a:p>
            <a:r>
              <a:rPr lang="en-US" dirty="0" smtClean="0"/>
              <a:t>Non-contractual compensation/insurance restructured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73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Budgetary </a:t>
            </a:r>
            <a:r>
              <a:rPr lang="en-US" dirty="0"/>
              <a:t>r</a:t>
            </a:r>
            <a:r>
              <a:rPr lang="en-US" dirty="0" smtClean="0"/>
              <a:t>eductions to achieve tax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87564"/>
            <a:ext cx="7610476" cy="3930636"/>
          </a:xfrm>
        </p:spPr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dirty="0" smtClean="0"/>
              <a:t> Teachers</a:t>
            </a:r>
          </a:p>
          <a:p>
            <a:r>
              <a:rPr lang="en-US" dirty="0" smtClean="0"/>
              <a:t>1 Cleaner</a:t>
            </a:r>
          </a:p>
          <a:p>
            <a:r>
              <a:rPr lang="en-US" dirty="0" smtClean="0"/>
              <a:t>2 Clerical positions</a:t>
            </a:r>
          </a:p>
          <a:p>
            <a:r>
              <a:rPr lang="en-US" dirty="0" smtClean="0"/>
              <a:t>Administrative restructuring</a:t>
            </a:r>
          </a:p>
          <a:p>
            <a:r>
              <a:rPr lang="en-US" dirty="0"/>
              <a:t>A</a:t>
            </a:r>
            <a:r>
              <a:rPr lang="en-US" dirty="0" smtClean="0"/>
              <a:t>thletics and extracurricular programs reduced</a:t>
            </a:r>
          </a:p>
          <a:p>
            <a:r>
              <a:rPr lang="en-US" dirty="0" smtClean="0"/>
              <a:t>Grounds budget</a:t>
            </a:r>
          </a:p>
          <a:p>
            <a:r>
              <a:rPr lang="en-US" dirty="0" smtClean="0"/>
              <a:t>Miscellaneous categories reductions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7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427603"/>
              </p:ext>
            </p:extLst>
          </p:nvPr>
        </p:nvGraphicFramePr>
        <p:xfrm>
          <a:off x="317492" y="2595563"/>
          <a:ext cx="8535900" cy="2865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77265"/>
                <a:gridCol w="1537849"/>
                <a:gridCol w="1587457"/>
                <a:gridCol w="1329005"/>
                <a:gridCol w="120432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8,227,218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8,103,871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123,347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Miscellaneous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1,159,896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1,244,238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-84,342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-6.78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</a:t>
                      </a:r>
                      <a:r>
                        <a:rPr lang="en-US" baseline="0" dirty="0" smtClean="0"/>
                        <a:t>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1,415,219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-415,219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-29.34%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12,115,894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11,653,259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462,635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22,503,008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22,416,587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86,421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.39%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91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6294"/>
            <a:ext cx="8913813" cy="1081407"/>
          </a:xfrm>
        </p:spPr>
        <p:txBody>
          <a:bodyPr/>
          <a:lstStyle/>
          <a:p>
            <a:r>
              <a:rPr lang="en-US" dirty="0" smtClean="0"/>
              <a:t>Categorical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337536"/>
              </p:ext>
            </p:extLst>
          </p:nvPr>
        </p:nvGraphicFramePr>
        <p:xfrm>
          <a:off x="386943" y="2033840"/>
          <a:ext cx="8526870" cy="400814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68128"/>
                <a:gridCol w="1488241"/>
                <a:gridCol w="1577535"/>
                <a:gridCol w="1438633"/>
                <a:gridCol w="1254333"/>
              </a:tblGrid>
              <a:tr h="693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</a:t>
                      </a:r>
                      <a:r>
                        <a:rPr lang="en-US" baseline="0" dirty="0" smtClean="0"/>
                        <a:t>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</a:t>
                      </a:r>
                    </a:p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 smtClean="0"/>
                        <a:t>Board of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15,650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-1,250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-7.40</a:t>
                      </a:r>
                      <a:endParaRPr lang="en-US" dirty="0"/>
                    </a:p>
                  </a:txBody>
                  <a:tcPr/>
                </a:tc>
              </a:tr>
              <a:tr h="432406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229,201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224,717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4,484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</a:tr>
              <a:tr h="416689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263,031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256,247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6,784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2.65</a:t>
                      </a:r>
                      <a:endParaRPr lang="en-US" dirty="0"/>
                    </a:p>
                  </a:txBody>
                  <a:tcPr/>
                </a:tc>
              </a:tr>
              <a:tr h="406767">
                <a:tc>
                  <a:txBody>
                    <a:bodyPr/>
                    <a:lstStyle/>
                    <a:p>
                      <a:r>
                        <a:rPr lang="en-US" dirty="0" smtClean="0"/>
                        <a:t>Legal/Personnel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35,360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3.02</a:t>
                      </a:r>
                      <a:endParaRPr lang="en-US" dirty="0"/>
                    </a:p>
                  </a:txBody>
                  <a:tcPr/>
                </a:tc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 &amp; </a:t>
                      </a:r>
                      <a:r>
                        <a:rPr lang="en-US" dirty="0" err="1" smtClean="0"/>
                        <a:t>Maint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1,497,136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1,564,453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-67,317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-4.30</a:t>
                      </a:r>
                      <a:endParaRPr lang="en-US" dirty="0"/>
                    </a:p>
                  </a:txBody>
                  <a:tcPr/>
                </a:tc>
              </a:tr>
              <a:tr h="401766">
                <a:tc>
                  <a:txBody>
                    <a:bodyPr/>
                    <a:lstStyle/>
                    <a:p>
                      <a:r>
                        <a:rPr lang="en-US" dirty="0" smtClean="0"/>
                        <a:t>Ins/BOCES</a:t>
                      </a:r>
                      <a:r>
                        <a:rPr lang="en-US" baseline="0" dirty="0" smtClean="0"/>
                        <a:t>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382,107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363,986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18,121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4.98</a:t>
                      </a:r>
                      <a:endParaRPr lang="en-US" dirty="0"/>
                    </a:p>
                  </a:txBody>
                  <a:tcPr/>
                </a:tc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455,847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502,278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-46,431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-9.24</a:t>
                      </a:r>
                      <a:endParaRPr lang="en-US" dirty="0"/>
                    </a:p>
                  </a:txBody>
                  <a:tcPr/>
                </a:tc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4,814,593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5,007,122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-192,529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2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402"/>
            <a:ext cx="8913813" cy="1005629"/>
          </a:xfrm>
        </p:spPr>
        <p:txBody>
          <a:bodyPr/>
          <a:lstStyle/>
          <a:p>
            <a:r>
              <a:rPr lang="en-US" dirty="0" smtClean="0"/>
              <a:t>Categorical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771315"/>
              </p:ext>
            </p:extLst>
          </p:nvPr>
        </p:nvGraphicFramePr>
        <p:xfrm>
          <a:off x="327415" y="2093365"/>
          <a:ext cx="8586400" cy="401219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37577"/>
                <a:gridCol w="1607300"/>
                <a:gridCol w="1597379"/>
                <a:gridCol w="1418790"/>
                <a:gridCol w="1125354"/>
              </a:tblGrid>
              <a:tr h="6746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2,523,085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2,430,427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92,658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Pupil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983,413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1,089,161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-105,748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-9.71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Extracurricular/Athletics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334,845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394,191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-59,346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-15.06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891,718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877,370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14,348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4,844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r>
                        <a:rPr lang="en-US" baseline="0" dirty="0" smtClean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6,864,945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6,474,923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390,022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Debt Service/Transfers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3,207,233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3,175,813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31,420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22,503,008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22,416,587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86,421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0.39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08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is this increase going to impact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32923"/>
              </p:ext>
            </p:extLst>
          </p:nvPr>
        </p:nvGraphicFramePr>
        <p:xfrm>
          <a:off x="1349337" y="3172887"/>
          <a:ext cx="63798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600"/>
                <a:gridCol w="2126600"/>
                <a:gridCol w="2126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Taxable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Increase in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Monthly Expense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 (Ti)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 (Hague)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9337" y="5188765"/>
            <a:ext cx="637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Taxable Value reflects difference in assessed value less any exemptions that one may be eligible for (i.e. STAR,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5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6099</TotalTime>
  <Words>455</Words>
  <Application>Microsoft Macintosh PowerPoint</Application>
  <PresentationFormat>On-screen Show (4:3)</PresentationFormat>
  <Paragraphs>197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Perception</vt:lpstr>
      <vt:lpstr>Ticonderoga Central School District</vt:lpstr>
      <vt:lpstr>Proposed Budget as of 6/3/2019</vt:lpstr>
      <vt:lpstr>Tax Cap Calculation</vt:lpstr>
      <vt:lpstr>What reductions are taking place to address this situation?</vt:lpstr>
      <vt:lpstr>Budgetary reductions to achieve tax cap</vt:lpstr>
      <vt:lpstr>Revenue Breakdown</vt:lpstr>
      <vt:lpstr>Categorical Breakdown</vt:lpstr>
      <vt:lpstr>Categorical Breakdown</vt:lpstr>
      <vt:lpstr>How is this increase going to impact me?</vt:lpstr>
      <vt:lpstr>What is a Contingent Budget?</vt:lpstr>
      <vt:lpstr>Contingent Budget Scenario</vt:lpstr>
      <vt:lpstr>Proposed Budget as of 6/3/2019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Ticonderoga Central School District</dc:title>
  <dc:creator>Laurie Cossey</dc:creator>
  <cp:lastModifiedBy>Laurie Cossey</cp:lastModifiedBy>
  <cp:revision>116</cp:revision>
  <cp:lastPrinted>2019-06-03T19:00:13Z</cp:lastPrinted>
  <dcterms:created xsi:type="dcterms:W3CDTF">2019-02-25T21:01:52Z</dcterms:created>
  <dcterms:modified xsi:type="dcterms:W3CDTF">2019-06-03T19:29:36Z</dcterms:modified>
</cp:coreProperties>
</file>