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handoutMasterIdLst>
    <p:handoutMasterId r:id="rId28"/>
  </p:handoutMasterIdLst>
  <p:sldIdLst>
    <p:sldId id="256" r:id="rId2"/>
    <p:sldId id="288" r:id="rId3"/>
    <p:sldId id="279" r:id="rId4"/>
    <p:sldId id="281" r:id="rId5"/>
    <p:sldId id="292" r:id="rId6"/>
    <p:sldId id="294" r:id="rId7"/>
    <p:sldId id="295" r:id="rId8"/>
    <p:sldId id="296" r:id="rId9"/>
    <p:sldId id="300" r:id="rId10"/>
    <p:sldId id="303" r:id="rId11"/>
    <p:sldId id="302" r:id="rId12"/>
    <p:sldId id="280" r:id="rId13"/>
    <p:sldId id="289" r:id="rId14"/>
    <p:sldId id="270" r:id="rId15"/>
    <p:sldId id="276" r:id="rId16"/>
    <p:sldId id="266" r:id="rId17"/>
    <p:sldId id="273" r:id="rId18"/>
    <p:sldId id="274" r:id="rId19"/>
    <p:sldId id="283" r:id="rId20"/>
    <p:sldId id="293" r:id="rId21"/>
    <p:sldId id="284" r:id="rId22"/>
    <p:sldId id="285" r:id="rId23"/>
    <p:sldId id="297" r:id="rId24"/>
    <p:sldId id="264" r:id="rId25"/>
    <p:sldId id="265" r:id="rId26"/>
    <p:sldId id="29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08/09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District Enrollment</c:v>
                </c:pt>
                <c:pt idx="1">
                  <c:v>Special Ed Enrollment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1034.0</c:v>
                </c:pt>
                <c:pt idx="1">
                  <c:v>157.0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13/14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District Enrollment</c:v>
                </c:pt>
                <c:pt idx="1">
                  <c:v>Special Ed Enrollment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951.0</c:v>
                </c:pt>
                <c:pt idx="1">
                  <c:v>168.0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18/19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District Enrollment</c:v>
                </c:pt>
                <c:pt idx="1">
                  <c:v>Special Ed Enrollment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791.0</c:v>
                </c:pt>
                <c:pt idx="1">
                  <c:v>177.0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0750152"/>
        <c:axId val="2020753128"/>
      </c:barChart>
      <c:catAx>
        <c:axId val="2020750152"/>
        <c:scaling>
          <c:orientation val="minMax"/>
        </c:scaling>
        <c:delete val="0"/>
        <c:axPos val="b"/>
        <c:majorTickMark val="out"/>
        <c:minorTickMark val="none"/>
        <c:tickLblPos val="nextTo"/>
        <c:crossAx val="2020753128"/>
        <c:crosses val="autoZero"/>
        <c:auto val="1"/>
        <c:lblAlgn val="ctr"/>
        <c:lblOffset val="100"/>
        <c:noMultiLvlLbl val="0"/>
      </c:catAx>
      <c:valAx>
        <c:axId val="2020753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20750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08/09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State </c:v>
                </c:pt>
                <c:pt idx="1">
                  <c:v>Special 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13/14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State </c:v>
                </c:pt>
                <c:pt idx="1">
                  <c:v>Special Ed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2"/>
                <c:pt idx="0" formatCode="General">
                  <c:v>2.57E6</c:v>
                </c:pt>
                <c:pt idx="1">
                  <c:v>409000.0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18/19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State </c:v>
                </c:pt>
                <c:pt idx="1">
                  <c:v>Special Ed</c:v>
                </c:pt>
              </c:strCache>
            </c:strRef>
          </c:cat>
          <c:val>
            <c:numRef>
              <c:f>Sheet1!$D$2:$D$3</c:f>
              <c:numCache>
                <c:formatCode>#,##0</c:formatCode>
                <c:ptCount val="2"/>
                <c:pt idx="0" formatCode="General">
                  <c:v>2.437E6</c:v>
                </c:pt>
                <c:pt idx="1">
                  <c:v>433622.0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3654072"/>
        <c:axId val="2073657048"/>
      </c:barChart>
      <c:catAx>
        <c:axId val="2073654072"/>
        <c:scaling>
          <c:orientation val="minMax"/>
        </c:scaling>
        <c:delete val="0"/>
        <c:axPos val="b"/>
        <c:majorTickMark val="out"/>
        <c:minorTickMark val="none"/>
        <c:tickLblPos val="nextTo"/>
        <c:crossAx val="2073657048"/>
        <c:crosses val="autoZero"/>
        <c:auto val="1"/>
        <c:lblAlgn val="ctr"/>
        <c:lblOffset val="100"/>
        <c:noMultiLvlLbl val="0"/>
      </c:catAx>
      <c:valAx>
        <c:axId val="2073657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3654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D7C2C-6A0E-5441-91C4-11025DF65A29}" type="datetimeFigureOut">
              <a:rPr lang="en-US" smtClean="0"/>
              <a:t>5/14/19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1A414-68F1-124D-8B1A-A00DC9D6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82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EA8180-0FA4-744B-9DC0-A7A3C634DCC4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Ticonderoga Central School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Public </a:t>
            </a:r>
            <a:r>
              <a:rPr lang="en-US" dirty="0" smtClean="0"/>
              <a:t>Hearing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May </a:t>
            </a:r>
            <a:r>
              <a:rPr lang="en-US" dirty="0" smtClean="0"/>
              <a:t>14, </a:t>
            </a:r>
            <a:r>
              <a:rPr lang="en-US" dirty="0" smtClean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240646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Education Expense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43492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	          2008-09	       2013-14	    2018-19</a:t>
            </a:r>
          </a:p>
          <a:p>
            <a:pPr algn="just"/>
            <a:r>
              <a:rPr lang="en-US" dirty="0" smtClean="0"/>
              <a:t>Total Budget      $15,906,961   $18,520,267  </a:t>
            </a:r>
            <a:r>
              <a:rPr lang="en-US" dirty="0"/>
              <a:t>	</a:t>
            </a:r>
            <a:r>
              <a:rPr lang="en-US" dirty="0" smtClean="0"/>
              <a:t> $22,416,587</a:t>
            </a:r>
            <a:endParaRPr lang="en-US" dirty="0"/>
          </a:p>
          <a:p>
            <a:pPr algn="just"/>
            <a:r>
              <a:rPr lang="en-US" dirty="0" smtClean="0"/>
              <a:t>Less Debt            -</a:t>
            </a:r>
            <a:r>
              <a:rPr lang="en-US" dirty="0"/>
              <a:t>$</a:t>
            </a:r>
            <a:r>
              <a:rPr lang="en-US" dirty="0" smtClean="0"/>
              <a:t>1,169,692    -</a:t>
            </a:r>
            <a:r>
              <a:rPr lang="en-US" dirty="0"/>
              <a:t>$</a:t>
            </a:r>
            <a:r>
              <a:rPr lang="en-US" dirty="0" smtClean="0"/>
              <a:t>2,702,276</a:t>
            </a:r>
            <a:r>
              <a:rPr lang="en-US" dirty="0"/>
              <a:t>	</a:t>
            </a:r>
            <a:r>
              <a:rPr lang="en-US" smtClean="0"/>
              <a:t>  -</a:t>
            </a:r>
            <a:r>
              <a:rPr lang="en-US" dirty="0"/>
              <a:t>$</a:t>
            </a:r>
            <a:r>
              <a:rPr lang="en-US" dirty="0" smtClean="0"/>
              <a:t>3,153,813</a:t>
            </a:r>
            <a:endParaRPr lang="en-US" dirty="0"/>
          </a:p>
          <a:p>
            <a:pPr algn="just"/>
            <a:r>
              <a:rPr lang="en-US" dirty="0" smtClean="0"/>
              <a:t>Adj. </a:t>
            </a:r>
            <a:r>
              <a:rPr lang="en-US" dirty="0"/>
              <a:t>Budget	</a:t>
            </a:r>
            <a:r>
              <a:rPr lang="en-US" dirty="0" smtClean="0"/>
              <a:t>        $14,737,26    $15,817,991</a:t>
            </a:r>
            <a:r>
              <a:rPr lang="en-US" dirty="0"/>
              <a:t>	</a:t>
            </a:r>
            <a:r>
              <a:rPr lang="en-US" dirty="0" smtClean="0"/>
              <a:t> $19,262,774</a:t>
            </a:r>
            <a:endParaRPr lang="en-US" dirty="0"/>
          </a:p>
          <a:p>
            <a:pPr algn="just"/>
            <a:r>
              <a:rPr lang="en-US" dirty="0" smtClean="0"/>
              <a:t>SE Dept. Exp.       $1,882,865     $2,505,233	   $3,332,758</a:t>
            </a:r>
          </a:p>
          <a:p>
            <a:pPr algn="just"/>
            <a:r>
              <a:rPr lang="en-US" b="1" dirty="0" smtClean="0"/>
              <a:t>Percent </a:t>
            </a:r>
            <a:r>
              <a:rPr lang="en-US" b="1" dirty="0"/>
              <a:t>of </a:t>
            </a:r>
            <a:r>
              <a:rPr lang="en-US" b="1" dirty="0" smtClean="0"/>
              <a:t>Budget	 12.78%          15.84</a:t>
            </a:r>
            <a:r>
              <a:rPr lang="en-US" b="1" dirty="0"/>
              <a:t>%	</a:t>
            </a:r>
            <a:r>
              <a:rPr lang="en-US" b="1" dirty="0" smtClean="0"/>
              <a:t>       17.30</a:t>
            </a:r>
            <a:r>
              <a:rPr lang="en-US" b="1" dirty="0"/>
              <a:t>%</a:t>
            </a:r>
          </a:p>
          <a:p>
            <a:pPr marL="0" indent="0">
              <a:buNone/>
            </a:pPr>
            <a:r>
              <a:rPr lang="en-US" dirty="0"/>
              <a:t>		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943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Education Enrollment and Staffing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			          </a:t>
            </a:r>
            <a:r>
              <a:rPr lang="en-US" dirty="0" smtClean="0"/>
              <a:t>	</a:t>
            </a:r>
            <a:r>
              <a:rPr lang="en-US" sz="2600" dirty="0" smtClean="0"/>
              <a:t>2008</a:t>
            </a:r>
            <a:r>
              <a:rPr lang="en-US" sz="2600" dirty="0" smtClean="0"/>
              <a:t>-09</a:t>
            </a:r>
            <a:r>
              <a:rPr lang="en-US" sz="2600" dirty="0"/>
              <a:t>	 </a:t>
            </a:r>
            <a:r>
              <a:rPr lang="en-US" sz="2600" dirty="0" smtClean="0"/>
              <a:t>  </a:t>
            </a:r>
            <a:r>
              <a:rPr lang="en-US" sz="2600" dirty="0" smtClean="0"/>
              <a:t>   2013</a:t>
            </a:r>
            <a:r>
              <a:rPr lang="en-US" sz="2600" dirty="0" smtClean="0"/>
              <a:t>-14</a:t>
            </a:r>
            <a:r>
              <a:rPr lang="en-US" sz="2600" dirty="0"/>
              <a:t> </a:t>
            </a:r>
            <a:r>
              <a:rPr lang="en-US" sz="2600" dirty="0" smtClean="0"/>
              <a:t>          2018-19</a:t>
            </a:r>
            <a:r>
              <a:rPr lang="en-US" sz="2600" dirty="0"/>
              <a:t>	</a:t>
            </a:r>
          </a:p>
          <a:p>
            <a:r>
              <a:rPr lang="en-US" sz="2600" dirty="0"/>
              <a:t>Total Enrollment	 </a:t>
            </a:r>
            <a:r>
              <a:rPr lang="en-US" sz="2600" dirty="0" smtClean="0"/>
              <a:t>          </a:t>
            </a:r>
            <a:r>
              <a:rPr lang="en-US" sz="2600" dirty="0" smtClean="0"/>
              <a:t>		   1034                  951</a:t>
            </a:r>
            <a:r>
              <a:rPr lang="en-US" sz="2600" dirty="0"/>
              <a:t>	</a:t>
            </a:r>
            <a:r>
              <a:rPr lang="en-US" sz="2600" dirty="0"/>
              <a:t> </a:t>
            </a:r>
            <a:r>
              <a:rPr lang="en-US" sz="2600" dirty="0" smtClean="0"/>
              <a:t>         </a:t>
            </a:r>
            <a:r>
              <a:rPr lang="en-US" sz="2600" dirty="0" smtClean="0"/>
              <a:t>       791</a:t>
            </a:r>
            <a:endParaRPr lang="en-US" sz="2600" dirty="0"/>
          </a:p>
          <a:p>
            <a:r>
              <a:rPr lang="en-US" sz="2600" dirty="0"/>
              <a:t>Total Special </a:t>
            </a:r>
            <a:r>
              <a:rPr lang="en-US" sz="2600" dirty="0" smtClean="0"/>
              <a:t>Ed. Enrollment</a:t>
            </a:r>
            <a:r>
              <a:rPr lang="en-US" sz="2600" dirty="0"/>
              <a:t>	</a:t>
            </a:r>
            <a:r>
              <a:rPr lang="en-US" sz="2600" dirty="0" smtClean="0"/>
              <a:t>	     157</a:t>
            </a:r>
            <a:r>
              <a:rPr lang="en-US" sz="2600" dirty="0"/>
              <a:t>	 </a:t>
            </a:r>
            <a:r>
              <a:rPr lang="en-US" sz="2600" dirty="0" smtClean="0"/>
              <a:t>       </a:t>
            </a:r>
            <a:r>
              <a:rPr lang="en-US" sz="2600" dirty="0" smtClean="0"/>
              <a:t>   168</a:t>
            </a:r>
            <a:r>
              <a:rPr lang="en-US" sz="2600" dirty="0"/>
              <a:t>	</a:t>
            </a:r>
            <a:r>
              <a:rPr lang="en-US" sz="2600" dirty="0"/>
              <a:t> </a:t>
            </a:r>
            <a:r>
              <a:rPr lang="en-US" sz="2600" dirty="0" smtClean="0"/>
              <a:t>                </a:t>
            </a:r>
            <a:r>
              <a:rPr lang="en-US" sz="2600" dirty="0" smtClean="0"/>
              <a:t>177</a:t>
            </a:r>
            <a:r>
              <a:rPr lang="en-US" sz="2600" dirty="0"/>
              <a:t>	</a:t>
            </a:r>
          </a:p>
          <a:p>
            <a:r>
              <a:rPr lang="en-US" sz="2600" dirty="0"/>
              <a:t> </a:t>
            </a:r>
            <a:r>
              <a:rPr lang="en-US" sz="2600" b="1" dirty="0"/>
              <a:t>P</a:t>
            </a:r>
            <a:r>
              <a:rPr lang="en-US" sz="2600" b="1" dirty="0" smtClean="0"/>
              <a:t>ercent for Sp. Ed.</a:t>
            </a:r>
            <a:r>
              <a:rPr lang="en-US" sz="2600" b="1" dirty="0"/>
              <a:t>	 </a:t>
            </a:r>
            <a:r>
              <a:rPr lang="en-US" sz="2600" b="1" dirty="0" smtClean="0"/>
              <a:t>        </a:t>
            </a:r>
            <a:r>
              <a:rPr lang="en-US" sz="2600" b="1" dirty="0" smtClean="0"/>
              <a:t>	15.18</a:t>
            </a:r>
            <a:r>
              <a:rPr lang="en-US" sz="2600" b="1" dirty="0"/>
              <a:t>%	</a:t>
            </a:r>
            <a:r>
              <a:rPr lang="en-US" sz="2600" b="1" dirty="0" smtClean="0"/>
              <a:t>    </a:t>
            </a:r>
            <a:r>
              <a:rPr lang="en-US" sz="2600" b="1" dirty="0" smtClean="0"/>
              <a:t>  17.67</a:t>
            </a:r>
            <a:r>
              <a:rPr lang="en-US" sz="2600" b="1" dirty="0"/>
              <a:t>%	</a:t>
            </a:r>
            <a:r>
              <a:rPr lang="en-US" sz="2600" b="1" dirty="0"/>
              <a:t> </a:t>
            </a:r>
            <a:r>
              <a:rPr lang="en-US" sz="2600" b="1" dirty="0" smtClean="0"/>
              <a:t>           </a:t>
            </a:r>
            <a:r>
              <a:rPr lang="en-US" sz="2600" b="1" dirty="0" smtClean="0"/>
              <a:t>22.38</a:t>
            </a:r>
            <a:r>
              <a:rPr lang="en-US" sz="2600" b="1" dirty="0" smtClean="0"/>
              <a:t>%</a:t>
            </a:r>
            <a:r>
              <a:rPr lang="en-US" sz="2600" dirty="0"/>
              <a:t>	</a:t>
            </a:r>
          </a:p>
          <a:p>
            <a:r>
              <a:rPr lang="en-US" sz="2600" dirty="0"/>
              <a:t>Total staff	</a:t>
            </a:r>
            <a:r>
              <a:rPr lang="en-US" sz="2600" dirty="0" smtClean="0"/>
              <a:t>	           </a:t>
            </a:r>
            <a:r>
              <a:rPr lang="en-US" sz="2600" dirty="0" smtClean="0"/>
              <a:t>         136.5</a:t>
            </a:r>
            <a:r>
              <a:rPr lang="en-US" sz="2600" dirty="0"/>
              <a:t>	</a:t>
            </a:r>
            <a:r>
              <a:rPr lang="en-US" sz="2600" dirty="0" smtClean="0"/>
              <a:t>      </a:t>
            </a:r>
            <a:r>
              <a:rPr lang="en-US" sz="2600" dirty="0" smtClean="0"/>
              <a:t>  122.5</a:t>
            </a:r>
            <a:r>
              <a:rPr lang="en-US" sz="2600" dirty="0"/>
              <a:t>	</a:t>
            </a:r>
            <a:r>
              <a:rPr lang="en-US" sz="2600" dirty="0" smtClean="0"/>
              <a:t>   </a:t>
            </a:r>
            <a:r>
              <a:rPr lang="en-US" sz="2600" dirty="0" smtClean="0"/>
              <a:t>             127</a:t>
            </a:r>
            <a:endParaRPr lang="en-US" sz="2600" dirty="0"/>
          </a:p>
          <a:p>
            <a:r>
              <a:rPr lang="en-US" sz="2600" dirty="0"/>
              <a:t>Special </a:t>
            </a:r>
            <a:r>
              <a:rPr lang="en-US" sz="2600" dirty="0" smtClean="0"/>
              <a:t>Ed. </a:t>
            </a:r>
            <a:r>
              <a:rPr lang="en-US" sz="2600" dirty="0" smtClean="0"/>
              <a:t>Staff* 		      46</a:t>
            </a:r>
            <a:r>
              <a:rPr lang="en-US" sz="2600" dirty="0"/>
              <a:t>	         </a:t>
            </a:r>
            <a:r>
              <a:rPr lang="en-US" sz="2600" dirty="0" smtClean="0"/>
              <a:t>    42</a:t>
            </a:r>
            <a:r>
              <a:rPr lang="en-US" sz="2600" dirty="0"/>
              <a:t>	                </a:t>
            </a:r>
            <a:r>
              <a:rPr lang="en-US" sz="2600" dirty="0" smtClean="0"/>
              <a:t>  51</a:t>
            </a:r>
          </a:p>
          <a:p>
            <a:r>
              <a:rPr lang="en-US" sz="2600" b="1" dirty="0"/>
              <a:t>Percent of Sp. Ed. Staff	</a:t>
            </a:r>
            <a:r>
              <a:rPr lang="en-US" sz="2600" b="1" dirty="0" smtClean="0"/>
              <a:t>	    33</a:t>
            </a:r>
            <a:r>
              <a:rPr lang="en-US" sz="2600" b="1" dirty="0"/>
              <a:t>%	        </a:t>
            </a:r>
            <a:r>
              <a:rPr lang="en-US" sz="2600" b="1" dirty="0" smtClean="0"/>
              <a:t>   </a:t>
            </a:r>
            <a:r>
              <a:rPr lang="en-US" sz="2600" b="1" dirty="0"/>
              <a:t>34%	   </a:t>
            </a:r>
            <a:r>
              <a:rPr lang="en-US" sz="2600" b="1" dirty="0" smtClean="0"/>
              <a:t>             40%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  *includes teachers, aides, assistants and related services staff</a:t>
            </a:r>
            <a:r>
              <a:rPr lang="en-US" sz="2600" dirty="0"/>
              <a:t>	</a:t>
            </a:r>
            <a:r>
              <a:rPr lang="en-US" sz="2600" dirty="0" smtClean="0"/>
              <a:t>         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06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there is an override this year, what is the situation for the future?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 for long-term financial plan</a:t>
            </a:r>
          </a:p>
          <a:p>
            <a:pPr lvl="1"/>
            <a:r>
              <a:rPr lang="en-US" dirty="0" smtClean="0"/>
              <a:t>Retirement 	   12%</a:t>
            </a:r>
          </a:p>
          <a:p>
            <a:pPr lvl="1"/>
            <a:r>
              <a:rPr lang="en-US" dirty="0" smtClean="0"/>
              <a:t>Health Insurance	   </a:t>
            </a:r>
            <a:r>
              <a:rPr lang="en-US" dirty="0"/>
              <a:t> </a:t>
            </a:r>
            <a:r>
              <a:rPr lang="en-US" dirty="0" smtClean="0"/>
              <a:t> 5%</a:t>
            </a:r>
          </a:p>
          <a:p>
            <a:pPr lvl="1"/>
            <a:r>
              <a:rPr lang="en-US" dirty="0" smtClean="0"/>
              <a:t>State Aid		     1%</a:t>
            </a:r>
          </a:p>
          <a:p>
            <a:pPr lvl="1"/>
            <a:r>
              <a:rPr lang="en-US" dirty="0" smtClean="0"/>
              <a:t>Salaries		3.75%</a:t>
            </a:r>
          </a:p>
          <a:p>
            <a:pPr lvl="1"/>
            <a:r>
              <a:rPr lang="en-US" dirty="0" smtClean="0"/>
              <a:t>BOCES		     5%</a:t>
            </a:r>
          </a:p>
          <a:p>
            <a:pPr lvl="1"/>
            <a:r>
              <a:rPr lang="en-US" dirty="0" smtClean="0"/>
              <a:t>Categorical	     1%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Salaries assumes no breakage</a:t>
            </a:r>
          </a:p>
        </p:txBody>
      </p:sp>
    </p:spTree>
    <p:extLst>
      <p:ext uri="{BB962C8B-B14F-4D97-AF65-F5344CB8AC3E}">
        <p14:creationId xmlns:p14="http://schemas.microsoft.com/office/powerpoint/2010/main" val="2530913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there is an override this year, what is the situation for the future?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406070"/>
              </p:ext>
            </p:extLst>
          </p:nvPr>
        </p:nvGraphicFramePr>
        <p:xfrm>
          <a:off x="935836" y="2595563"/>
          <a:ext cx="7610476" cy="21234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02619"/>
                <a:gridCol w="1902619"/>
                <a:gridCol w="1902619"/>
                <a:gridCol w="190261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Projected 2020-2021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Projected 2021-2022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Projected 2022-2023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23,917,075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24,158,877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24,929,623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9,475,490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9,265,585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9,348,511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 Levy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13,691,584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14,593,292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15,281,112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Levy 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7.23%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6.59%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4.71%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35836" y="5079633"/>
            <a:ext cx="76104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*20/21 includes increase for BOCES Capital Project, 21/22 includes decrease due to debt being retired</a:t>
            </a:r>
          </a:p>
          <a:p>
            <a:endParaRPr lang="en-US" dirty="0" smtClean="0"/>
          </a:p>
          <a:p>
            <a:r>
              <a:rPr lang="en-US" dirty="0" smtClean="0"/>
              <a:t>*These rates are starting points for budget discussion, actual levy increase will fall within the tax 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504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</a:t>
            </a:r>
            <a:r>
              <a:rPr lang="en-US" dirty="0"/>
              <a:t>is this increase going to impact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024129"/>
              </p:ext>
            </p:extLst>
          </p:nvPr>
        </p:nvGraphicFramePr>
        <p:xfrm>
          <a:off x="1349337" y="3172887"/>
          <a:ext cx="6379800" cy="1381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26600"/>
                <a:gridCol w="2126600"/>
                <a:gridCol w="2126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Taxable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Increase in Bill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Monthly Expense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$100,000 (Ti)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$8.58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$100,000 (Hague)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$129.00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$10.75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49337" y="5188765"/>
            <a:ext cx="637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Taxable Value reflects difference in assessed value less any exemptions that one may be eligible for (i.e. STAR,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5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will happen to STAR as a result of the override?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4424" y="3283903"/>
            <a:ext cx="7610476" cy="2982426"/>
          </a:xfrm>
        </p:spPr>
        <p:txBody>
          <a:bodyPr/>
          <a:lstStyle/>
          <a:p>
            <a:r>
              <a:rPr lang="en-US" dirty="0" smtClean="0"/>
              <a:t>Basic and Enhanced STAR exemptions remain intact</a:t>
            </a:r>
          </a:p>
          <a:p>
            <a:r>
              <a:rPr lang="en-US" dirty="0" smtClean="0"/>
              <a:t>STAR eligible taxpayers would not receive the Property Tax Relief Credit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98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Cap Override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60% supermajority public vote required for a budget that would exceed the levy limit</a:t>
            </a:r>
          </a:p>
          <a:p>
            <a:r>
              <a:rPr lang="en-US" dirty="0" smtClean="0"/>
              <a:t>Taxpayers would not received Property Tax Relief Credit, but Basic and Enhanced STAR stay intact</a:t>
            </a:r>
          </a:p>
          <a:p>
            <a:r>
              <a:rPr lang="en-US" dirty="0" smtClean="0"/>
              <a:t>If override fails, district has three options:</a:t>
            </a:r>
          </a:p>
          <a:p>
            <a:pPr lvl="1"/>
            <a:r>
              <a:rPr lang="en-US" dirty="0" smtClean="0"/>
              <a:t>Resubmit the budget and try for a second supermajority public vote</a:t>
            </a:r>
          </a:p>
          <a:p>
            <a:pPr lvl="1"/>
            <a:r>
              <a:rPr lang="en-US" dirty="0" smtClean="0"/>
              <a:t>Submit a budget within the levy limit which requires a majority vote</a:t>
            </a:r>
          </a:p>
          <a:p>
            <a:pPr lvl="1"/>
            <a:r>
              <a:rPr lang="en-US" dirty="0" smtClean="0"/>
              <a:t>Adopt a contingency budget with a 0% levy growth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746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Property Tax Relief Credit (Basic STAR)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426168"/>
              </p:ext>
            </p:extLst>
          </p:nvPr>
        </p:nvGraphicFramePr>
        <p:xfrm>
          <a:off x="598502" y="2595563"/>
          <a:ext cx="8172200" cy="1381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34440"/>
                <a:gridCol w="1634440"/>
                <a:gridCol w="1634440"/>
                <a:gridCol w="1634440"/>
                <a:gridCol w="16344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&lt;$75,000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$75,000 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$150,000 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$200,000 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$250,000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$254.03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$179.32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$104.60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$29.89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Ticonderoga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$262.70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$185.44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$108.17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$30.91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05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Property Tax Relief </a:t>
            </a:r>
            <a:r>
              <a:rPr lang="en-US"/>
              <a:t>Credit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(</a:t>
            </a:r>
            <a:r>
              <a:rPr lang="en-US" dirty="0" smtClean="0"/>
              <a:t>Enhanced </a:t>
            </a:r>
            <a:r>
              <a:rPr lang="en-US" dirty="0"/>
              <a:t>STAR)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35356507"/>
              </p:ext>
            </p:extLst>
          </p:nvPr>
        </p:nvGraphicFramePr>
        <p:xfrm>
          <a:off x="1117600" y="2595563"/>
          <a:ext cx="3565526" cy="7416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782763"/>
                <a:gridCol w="17827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Hague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     $199.06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Ticonderoga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$210.85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Property Tax Relief Credit for Enhanced STAR recipients has no income limitation (income limit of $86,300 to be eligible for Enhanced STAR in 2019)</a:t>
            </a:r>
          </a:p>
          <a:p>
            <a:r>
              <a:rPr lang="en-US" dirty="0" smtClean="0"/>
              <a:t>Override of tax cap only impacts Property Tax Relief Credit, Basic and Enhanced STAR tax deductions remain intact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3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reductions are taking place to address this situation?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Supply budget for all departments</a:t>
            </a:r>
          </a:p>
          <a:p>
            <a:r>
              <a:rPr lang="en-US" dirty="0" smtClean="0"/>
              <a:t>Professional Development</a:t>
            </a:r>
          </a:p>
          <a:p>
            <a:r>
              <a:rPr lang="en-US" dirty="0" smtClean="0"/>
              <a:t>Shared Service agreement expansion for IT department</a:t>
            </a:r>
          </a:p>
          <a:p>
            <a:r>
              <a:rPr lang="en-US" dirty="0" smtClean="0"/>
              <a:t>Not replacing two departures (1 Teacher, 1 Teaching Assistant)</a:t>
            </a:r>
          </a:p>
          <a:p>
            <a:r>
              <a:rPr lang="en-US" dirty="0" smtClean="0"/>
              <a:t>Reduction of one bus run</a:t>
            </a:r>
          </a:p>
          <a:p>
            <a:r>
              <a:rPr lang="en-US" dirty="0" smtClean="0"/>
              <a:t>Reduction of athletics programs</a:t>
            </a:r>
          </a:p>
          <a:p>
            <a:r>
              <a:rPr lang="en-US" dirty="0" smtClean="0"/>
              <a:t>Non-contractual compensation/insurance restructured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17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Budget as of 5</a:t>
            </a:r>
            <a:r>
              <a:rPr lang="en-US" dirty="0" smtClean="0"/>
              <a:t>/14/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		  $22,905,742</a:t>
            </a:r>
          </a:p>
          <a:p>
            <a:r>
              <a:rPr lang="en-US" dirty="0" smtClean="0"/>
              <a:t>Budget Increase	         2.18%</a:t>
            </a:r>
          </a:p>
          <a:p>
            <a:r>
              <a:rPr lang="en-US" dirty="0" smtClean="0"/>
              <a:t>Fund Balance Used       $750,000</a:t>
            </a:r>
          </a:p>
          <a:p>
            <a:r>
              <a:rPr lang="en-US" dirty="0" smtClean="0"/>
              <a:t>Tax Levy		  $12,768,628</a:t>
            </a:r>
          </a:p>
          <a:p>
            <a:r>
              <a:rPr lang="en-US" dirty="0" smtClean="0"/>
              <a:t>Tax Levy Increase	         9.57%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876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Budgetary </a:t>
            </a:r>
            <a:r>
              <a:rPr lang="en-US" dirty="0"/>
              <a:t>r</a:t>
            </a:r>
            <a:r>
              <a:rPr lang="en-US" dirty="0" smtClean="0"/>
              <a:t>eductions needed to achieve tax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232260"/>
            <a:ext cx="7610476" cy="42859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7 Teachers</a:t>
            </a:r>
          </a:p>
          <a:p>
            <a:pPr lvl="1"/>
            <a:r>
              <a:rPr lang="en-US" dirty="0" smtClean="0"/>
              <a:t>Music, Math, ELA, Home &amp; Career, Elementary, Business, Driver Ed/P.E.</a:t>
            </a:r>
          </a:p>
          <a:p>
            <a:r>
              <a:rPr lang="en-US" dirty="0" smtClean="0"/>
              <a:t>.4 School Psychologist</a:t>
            </a:r>
          </a:p>
          <a:p>
            <a:r>
              <a:rPr lang="en-US" dirty="0" smtClean="0"/>
              <a:t>1 Cleaner</a:t>
            </a:r>
          </a:p>
          <a:p>
            <a:r>
              <a:rPr lang="en-US" dirty="0" smtClean="0"/>
              <a:t>1 Teaching Assistant</a:t>
            </a:r>
          </a:p>
          <a:p>
            <a:r>
              <a:rPr lang="en-US" dirty="0" smtClean="0"/>
              <a:t>2 Clerical positions</a:t>
            </a:r>
          </a:p>
          <a:p>
            <a:r>
              <a:rPr lang="en-US" dirty="0" smtClean="0"/>
              <a:t>Administrative restructuring</a:t>
            </a:r>
          </a:p>
          <a:p>
            <a:r>
              <a:rPr lang="en-US" dirty="0"/>
              <a:t>A</a:t>
            </a:r>
            <a:r>
              <a:rPr lang="en-US" dirty="0" smtClean="0"/>
              <a:t>thletics and extracurricular programs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79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6294"/>
            <a:ext cx="8913813" cy="1081407"/>
          </a:xfrm>
        </p:spPr>
        <p:txBody>
          <a:bodyPr>
            <a:normAutofit/>
          </a:bodyPr>
          <a:lstStyle/>
          <a:p>
            <a:r>
              <a:rPr lang="en-US" dirty="0" smtClean="0"/>
              <a:t>Categorical Expense Breakdown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039964"/>
              </p:ext>
            </p:extLst>
          </p:nvPr>
        </p:nvGraphicFramePr>
        <p:xfrm>
          <a:off x="386943" y="2033840"/>
          <a:ext cx="8526870" cy="400814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68128"/>
                <a:gridCol w="1488241"/>
                <a:gridCol w="1577535"/>
                <a:gridCol w="1438633"/>
                <a:gridCol w="1254333"/>
              </a:tblGrid>
              <a:tr h="6936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19/20</a:t>
                      </a:r>
                      <a:r>
                        <a:rPr lang="en-US" baseline="0" dirty="0" smtClean="0"/>
                        <a:t> Proposed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18/19 </a:t>
                      </a:r>
                    </a:p>
                    <a:p>
                      <a:pPr algn="ctr"/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Change</a:t>
                      </a:r>
                      <a:endParaRPr lang="en-US" dirty="0"/>
                    </a:p>
                  </a:txBody>
                  <a:tcPr/>
                </a:tc>
              </a:tr>
              <a:tr h="401848">
                <a:tc>
                  <a:txBody>
                    <a:bodyPr/>
                    <a:lstStyle/>
                    <a:p>
                      <a:r>
                        <a:rPr lang="en-US" dirty="0" smtClean="0"/>
                        <a:t>Board of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16,400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16,900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-2.96</a:t>
                      </a:r>
                      <a:endParaRPr lang="en-US" dirty="0"/>
                    </a:p>
                  </a:txBody>
                  <a:tcPr/>
                </a:tc>
              </a:tr>
              <a:tr h="432406">
                <a:tc>
                  <a:txBody>
                    <a:bodyPr/>
                    <a:lstStyle/>
                    <a:p>
                      <a:r>
                        <a:rPr lang="en-US" dirty="0" smtClean="0"/>
                        <a:t>Central Office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229,201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224,717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4,484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</a:tr>
              <a:tr h="416689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Admin.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263,781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256,247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7,534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2.94</a:t>
                      </a:r>
                      <a:endParaRPr lang="en-US" dirty="0"/>
                    </a:p>
                  </a:txBody>
                  <a:tcPr/>
                </a:tc>
              </a:tr>
              <a:tr h="406767">
                <a:tc>
                  <a:txBody>
                    <a:bodyPr/>
                    <a:lstStyle/>
                    <a:p>
                      <a:r>
                        <a:rPr lang="en-US" dirty="0" smtClean="0"/>
                        <a:t>Legal/Personnel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35,360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34,324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3.02</a:t>
                      </a:r>
                      <a:endParaRPr lang="en-US" dirty="0"/>
                    </a:p>
                  </a:txBody>
                  <a:tcPr/>
                </a:tc>
              </a:tr>
              <a:tr h="401848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Operations &amp; </a:t>
                      </a:r>
                      <a:r>
                        <a:rPr lang="en-US" dirty="0" err="1" smtClean="0"/>
                        <a:t>Maint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1,531,639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1,564,453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-32,814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-2.10</a:t>
                      </a:r>
                      <a:endParaRPr lang="en-US" dirty="0"/>
                    </a:p>
                  </a:txBody>
                  <a:tcPr/>
                </a:tc>
              </a:tr>
              <a:tr h="401766">
                <a:tc>
                  <a:txBody>
                    <a:bodyPr/>
                    <a:lstStyle/>
                    <a:p>
                      <a:r>
                        <a:rPr lang="en-US" dirty="0" smtClean="0"/>
                        <a:t>Ins/BOCES</a:t>
                      </a:r>
                      <a:r>
                        <a:rPr lang="en-US" baseline="0" dirty="0" smtClean="0"/>
                        <a:t> Admin.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382,107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363,986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18,121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4.98</a:t>
                      </a:r>
                      <a:endParaRPr lang="en-US" dirty="0"/>
                    </a:p>
                  </a:txBody>
                  <a:tcPr/>
                </a:tc>
              </a:tr>
              <a:tr h="42661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Instructional Admin.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511,346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502,278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9,068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1.81</a:t>
                      </a:r>
                      <a:endParaRPr lang="en-US" dirty="0"/>
                    </a:p>
                  </a:txBody>
                  <a:tcPr/>
                </a:tc>
              </a:tr>
              <a:tr h="42661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Instructional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5,005,597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5,007,122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-1,525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129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402"/>
            <a:ext cx="8913813" cy="1005629"/>
          </a:xfrm>
        </p:spPr>
        <p:txBody>
          <a:bodyPr/>
          <a:lstStyle/>
          <a:p>
            <a:r>
              <a:rPr lang="en-US" dirty="0" smtClean="0"/>
              <a:t>Categorical Expense Breakdown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271695"/>
              </p:ext>
            </p:extLst>
          </p:nvPr>
        </p:nvGraphicFramePr>
        <p:xfrm>
          <a:off x="327415" y="2093365"/>
          <a:ext cx="8586400" cy="401219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37577"/>
                <a:gridCol w="1607300"/>
                <a:gridCol w="1597379"/>
                <a:gridCol w="1418790"/>
                <a:gridCol w="1125354"/>
              </a:tblGrid>
              <a:tr h="6746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19/20 Proposed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18/19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</a:t>
                      </a:r>
                      <a:r>
                        <a:rPr lang="en-US" baseline="0" dirty="0" smtClean="0"/>
                        <a:t>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2,523,085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2,430,427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92,658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Pupil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1,007,014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1,089,161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-82,147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-7.54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Extracurricular/Athletics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371,402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394,191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-22,789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-5.78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894,218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877,370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16,848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Census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4,844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4,675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r>
                        <a:rPr lang="en-US" baseline="0" dirty="0" smtClean="0"/>
                        <a:t> 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6,922,515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6,474,923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447,592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Debt Service/Transfers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3,207,233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3,175,813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31,420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22,905,742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22,416,587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489,155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2.18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081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Breakdown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70860"/>
              </p:ext>
            </p:extLst>
          </p:nvPr>
        </p:nvGraphicFramePr>
        <p:xfrm>
          <a:off x="317492" y="2595563"/>
          <a:ext cx="8535900" cy="28651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77265"/>
                <a:gridCol w="1537849"/>
                <a:gridCol w="1587457"/>
                <a:gridCol w="1329005"/>
                <a:gridCol w="120432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19/20 Proposed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18/19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</a:t>
                      </a:r>
                      <a:r>
                        <a:rPr lang="en-US" baseline="0" dirty="0" smtClean="0"/>
                        <a:t>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 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8,227,218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8,103,871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123,347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Miscellaneous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1,159,896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1,244,238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-84,342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-6.78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</a:t>
                      </a:r>
                      <a:r>
                        <a:rPr lang="en-US" baseline="0" dirty="0" smtClean="0"/>
                        <a:t>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1,415,219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-665,219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-47.00%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 Levy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12,768,628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11,653,259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1,115,369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9.57%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22,905,742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22,416,587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489,155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2.18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809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 Contingent Budget?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sz="2000" dirty="0" smtClean="0"/>
              <a:t>No increase in tax levy</a:t>
            </a:r>
          </a:p>
          <a:p>
            <a:r>
              <a:rPr lang="en-US" sz="2000" dirty="0" smtClean="0"/>
              <a:t>-Administrative budget cap</a:t>
            </a:r>
          </a:p>
          <a:p>
            <a:r>
              <a:rPr lang="en-US" sz="2000" dirty="0" smtClean="0"/>
              <a:t>-Non-contingent expenses disallowed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-Community use of school buildings expense, public 	  use only when no expense is incurred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-Equipment not associated with health and safety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2663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Contingent Budget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3"/>
            <a:ext cx="7610476" cy="368453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Budget	$22,905,742</a:t>
            </a:r>
          </a:p>
          <a:p>
            <a:r>
              <a:rPr lang="en-US" dirty="0" smtClean="0"/>
              <a:t>Tax Cap	$21,440,373</a:t>
            </a:r>
          </a:p>
          <a:p>
            <a:r>
              <a:rPr lang="en-US" dirty="0" smtClean="0"/>
              <a:t>Difference	$1,115,369</a:t>
            </a:r>
          </a:p>
          <a:p>
            <a:r>
              <a:rPr lang="en-US" dirty="0" smtClean="0"/>
              <a:t>Tax Cap	0%</a:t>
            </a:r>
          </a:p>
          <a:p>
            <a:endParaRPr lang="en-US" dirty="0"/>
          </a:p>
          <a:p>
            <a:r>
              <a:rPr lang="en-US" dirty="0" smtClean="0"/>
              <a:t>Will require all cuts made to achieve tax cap, along with an additional $505,013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*Based on $750,000 of Fund Balance being used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180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Budget as of 5</a:t>
            </a:r>
            <a:r>
              <a:rPr lang="en-US" dirty="0" smtClean="0"/>
              <a:t>/14/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		  $22,905,742</a:t>
            </a:r>
          </a:p>
          <a:p>
            <a:r>
              <a:rPr lang="en-US" dirty="0" smtClean="0"/>
              <a:t>Budget Increase	         2.18%</a:t>
            </a:r>
          </a:p>
          <a:p>
            <a:r>
              <a:rPr lang="en-US" dirty="0" smtClean="0"/>
              <a:t>Fund Balance Used       $750,000</a:t>
            </a:r>
          </a:p>
          <a:p>
            <a:r>
              <a:rPr lang="en-US" dirty="0" smtClean="0"/>
              <a:t>Tax Levy		  $12,768,628</a:t>
            </a:r>
          </a:p>
          <a:p>
            <a:r>
              <a:rPr lang="en-US" dirty="0" smtClean="0"/>
              <a:t>Tax Levy Increase	         9.57%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10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the District get into this financial situation?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State and Federal Aid trends</a:t>
            </a:r>
          </a:p>
          <a:p>
            <a:pPr lvl="1"/>
            <a:r>
              <a:rPr lang="en-US" dirty="0" smtClean="0"/>
              <a:t>$6.98M in 2008/2009</a:t>
            </a:r>
          </a:p>
          <a:p>
            <a:pPr lvl="1"/>
            <a:r>
              <a:rPr lang="en-US" dirty="0" smtClean="0"/>
              <a:t>$7.16M in 2018/2019</a:t>
            </a:r>
          </a:p>
          <a:p>
            <a:pPr lvl="1"/>
            <a:r>
              <a:rPr lang="en-US" dirty="0" smtClean="0"/>
              <a:t>$174,473 increase seen in total federal and state aid revenues (less building aid) over this time period </a:t>
            </a:r>
          </a:p>
          <a:p>
            <a:r>
              <a:rPr lang="en-US" dirty="0" smtClean="0"/>
              <a:t>Tax Levy</a:t>
            </a:r>
          </a:p>
          <a:p>
            <a:pPr lvl="1"/>
            <a:r>
              <a:rPr lang="en-US" dirty="0" smtClean="0"/>
              <a:t>Average Increase since 2014-2015 of 1.54</a:t>
            </a:r>
            <a:r>
              <a:rPr lang="en-US" dirty="0" smtClean="0"/>
              <a:t>%</a:t>
            </a:r>
          </a:p>
          <a:p>
            <a:r>
              <a:rPr lang="en-US" dirty="0" smtClean="0"/>
              <a:t>Health </a:t>
            </a:r>
            <a:r>
              <a:rPr lang="en-US" dirty="0" smtClean="0"/>
              <a:t>Insurance Increases</a:t>
            </a:r>
          </a:p>
          <a:p>
            <a:pPr lvl="1"/>
            <a:r>
              <a:rPr lang="en-US" dirty="0" smtClean="0"/>
              <a:t>10% mid-year increase in 17/18</a:t>
            </a:r>
          </a:p>
          <a:p>
            <a:pPr lvl="1"/>
            <a:r>
              <a:rPr lang="en-US" dirty="0" smtClean="0"/>
              <a:t>13.5% increase for 18/19</a:t>
            </a:r>
          </a:p>
          <a:p>
            <a:pPr lvl="1"/>
            <a:r>
              <a:rPr lang="en-US" dirty="0" smtClean="0"/>
              <a:t>15.9% increase for 19/20</a:t>
            </a:r>
          </a:p>
          <a:p>
            <a:pPr lvl="1"/>
            <a:r>
              <a:rPr lang="en-US" dirty="0" smtClean="0"/>
              <a:t>Increase of $1,763,318 from 16/17 budget to 19/20 budget</a:t>
            </a:r>
          </a:p>
        </p:txBody>
      </p:sp>
    </p:spTree>
    <p:extLst>
      <p:ext uri="{BB962C8B-B14F-4D97-AF65-F5344CB8AC3E}">
        <p14:creationId xmlns:p14="http://schemas.microsoft.com/office/powerpoint/2010/main" val="359443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452"/>
            <a:ext cx="8913813" cy="18651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reason for the large increase in health insurance and what action is the District taking to address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TCSD is part of the CEWW Health Insurance Consortium</a:t>
            </a:r>
          </a:p>
          <a:p>
            <a:r>
              <a:rPr lang="en-US" dirty="0" smtClean="0"/>
              <a:t>Self-Funded plan </a:t>
            </a:r>
            <a:r>
              <a:rPr lang="mr-IN" dirty="0" smtClean="0"/>
              <a:t>–</a:t>
            </a:r>
            <a:r>
              <a:rPr lang="en-US" dirty="0" smtClean="0"/>
              <a:t> premiums are pooled to cover paid claims</a:t>
            </a:r>
          </a:p>
          <a:p>
            <a:r>
              <a:rPr lang="en-US" dirty="0" smtClean="0"/>
              <a:t>93% Efficiency rating - 93% of all funds go directly towards paid claims</a:t>
            </a:r>
          </a:p>
          <a:p>
            <a:r>
              <a:rPr lang="en-US" dirty="0" smtClean="0"/>
              <a:t>Increase </a:t>
            </a:r>
            <a:r>
              <a:rPr lang="en-US" smtClean="0"/>
              <a:t>in usage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7533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452"/>
            <a:ext cx="8913813" cy="18651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reason for the large increase in health insurance and what action is the District taking to address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consultant</a:t>
            </a:r>
            <a:endParaRPr lang="en-US" dirty="0"/>
          </a:p>
          <a:p>
            <a:r>
              <a:rPr lang="en-US" dirty="0" smtClean="0"/>
              <a:t>RFP for new plan administrator</a:t>
            </a:r>
          </a:p>
          <a:p>
            <a:r>
              <a:rPr lang="en-US" dirty="0" smtClean="0"/>
              <a:t>Ad hoc committee</a:t>
            </a:r>
          </a:p>
          <a:p>
            <a:r>
              <a:rPr lang="en-US" b="1" dirty="0" smtClean="0"/>
              <a:t>MOA with faculty</a:t>
            </a:r>
          </a:p>
          <a:p>
            <a:r>
              <a:rPr lang="en-US" dirty="0" smtClean="0"/>
              <a:t>New prescription rebates</a:t>
            </a:r>
          </a:p>
          <a:p>
            <a:r>
              <a:rPr lang="en-US" dirty="0" smtClean="0"/>
              <a:t>Telemedicine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18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Budget Cuts Since 2008-2009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906899"/>
            <a:ext cx="3566160" cy="3370076"/>
          </a:xfrm>
        </p:spPr>
        <p:txBody>
          <a:bodyPr>
            <a:normAutofit/>
          </a:bodyPr>
          <a:lstStyle/>
          <a:p>
            <a:r>
              <a:rPr lang="en-US" dirty="0" smtClean="0"/>
              <a:t>Foreign </a:t>
            </a:r>
            <a:r>
              <a:rPr lang="en-US" dirty="0"/>
              <a:t>Language- 1</a:t>
            </a:r>
            <a:r>
              <a:rPr lang="en-US" dirty="0" smtClean="0"/>
              <a:t> </a:t>
            </a:r>
            <a:r>
              <a:rPr lang="en-US" dirty="0"/>
              <a:t>(7-8), phasing out French</a:t>
            </a:r>
          </a:p>
          <a:p>
            <a:r>
              <a:rPr lang="en-US" dirty="0"/>
              <a:t>Music Position- 1 (k-12)</a:t>
            </a:r>
          </a:p>
          <a:p>
            <a:r>
              <a:rPr lang="en-US" dirty="0"/>
              <a:t>ELA- 1.5 (7-12)</a:t>
            </a:r>
          </a:p>
          <a:p>
            <a:r>
              <a:rPr lang="en-US" dirty="0" smtClean="0"/>
              <a:t>Science</a:t>
            </a:r>
            <a:r>
              <a:rPr lang="en-US" dirty="0"/>
              <a:t>- 2 (7-12)</a:t>
            </a:r>
          </a:p>
          <a:p>
            <a:r>
              <a:rPr lang="en-US" dirty="0"/>
              <a:t>Social Studies- 2.5 (7-12)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47534" y="2906899"/>
            <a:ext cx="3566160" cy="3370076"/>
          </a:xfrm>
        </p:spPr>
        <p:txBody>
          <a:bodyPr>
            <a:normAutofit/>
          </a:bodyPr>
          <a:lstStyle/>
          <a:p>
            <a:r>
              <a:rPr lang="en-US" dirty="0"/>
              <a:t>Librarians- 2 (k-12)</a:t>
            </a:r>
          </a:p>
          <a:p>
            <a:r>
              <a:rPr lang="en-US" dirty="0"/>
              <a:t>Elementary- 7 (k-6)</a:t>
            </a:r>
          </a:p>
          <a:p>
            <a:r>
              <a:rPr lang="en-US" dirty="0"/>
              <a:t>AIS- 2 (k-12)</a:t>
            </a:r>
          </a:p>
          <a:p>
            <a:r>
              <a:rPr lang="en-US" dirty="0"/>
              <a:t>Business/Computer- 1 (9-12)</a:t>
            </a:r>
          </a:p>
          <a:p>
            <a:r>
              <a:rPr lang="en-US" dirty="0"/>
              <a:t>Department Chairs- 7 (k-12)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90593" y="2133898"/>
            <a:ext cx="7163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Instructional</a:t>
            </a:r>
            <a:r>
              <a:rPr lang="en-US" u="sng" dirty="0"/>
              <a:t>:</a:t>
            </a:r>
            <a:r>
              <a:rPr lang="en-US" dirty="0"/>
              <a:t>  Some of these cuts were due to enrollment decline, but most were due to budget situations.</a:t>
            </a:r>
          </a:p>
        </p:txBody>
      </p:sp>
    </p:spTree>
    <p:extLst>
      <p:ext uri="{BB962C8B-B14F-4D97-AF65-F5344CB8AC3E}">
        <p14:creationId xmlns:p14="http://schemas.microsoft.com/office/powerpoint/2010/main" val="2546341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School Budget Cuts Since 2008-2009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115243"/>
            <a:ext cx="3566160" cy="3161732"/>
          </a:xfrm>
        </p:spPr>
        <p:txBody>
          <a:bodyPr>
            <a:normAutofit/>
          </a:bodyPr>
          <a:lstStyle/>
          <a:p>
            <a:r>
              <a:rPr lang="en-US" dirty="0" smtClean="0"/>
              <a:t>Curriculum </a:t>
            </a:r>
            <a:r>
              <a:rPr lang="en-US" dirty="0"/>
              <a:t>Coordinator- 1 (k-12)</a:t>
            </a:r>
          </a:p>
          <a:p>
            <a:r>
              <a:rPr lang="en-US" dirty="0"/>
              <a:t>Central Office Support- 1 (District)</a:t>
            </a:r>
          </a:p>
          <a:p>
            <a:r>
              <a:rPr lang="en-US" dirty="0" smtClean="0"/>
              <a:t>Transportation &amp; Operations/Maintenance </a:t>
            </a:r>
            <a:r>
              <a:rPr lang="en-US" dirty="0"/>
              <a:t>Director- 1 (District)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3115243"/>
            <a:ext cx="3566160" cy="3161732"/>
          </a:xfrm>
        </p:spPr>
        <p:txBody>
          <a:bodyPr>
            <a:normAutofit/>
          </a:bodyPr>
          <a:lstStyle/>
          <a:p>
            <a:r>
              <a:rPr lang="en-US" dirty="0"/>
              <a:t>Mechanic- (District)</a:t>
            </a:r>
          </a:p>
          <a:p>
            <a:r>
              <a:rPr lang="en-US" dirty="0"/>
              <a:t>Secretary- (k-8</a:t>
            </a:r>
            <a:r>
              <a:rPr lang="en-US" dirty="0" smtClean="0"/>
              <a:t>)</a:t>
            </a:r>
          </a:p>
          <a:p>
            <a:r>
              <a:rPr lang="en-US" dirty="0"/>
              <a:t>Baker- (k-12) </a:t>
            </a:r>
            <a:r>
              <a:rPr lang="en-US" dirty="0" smtClean="0"/>
              <a:t>		    (This </a:t>
            </a:r>
            <a:r>
              <a:rPr lang="en-US" dirty="0"/>
              <a:t>budget code is separate however and not part of the general budget</a:t>
            </a:r>
            <a:r>
              <a:rPr lang="en-US" dirty="0" smtClean="0"/>
              <a:t>.)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20358" y="2341393"/>
            <a:ext cx="3303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Administration</a:t>
            </a:r>
            <a:r>
              <a:rPr lang="en-US" b="1" u="sng" dirty="0" smtClean="0"/>
              <a:t>/</a:t>
            </a:r>
          </a:p>
          <a:p>
            <a:r>
              <a:rPr lang="en-US" b="1" u="sng" dirty="0" smtClean="0"/>
              <a:t>Central </a:t>
            </a:r>
            <a:r>
              <a:rPr lang="en-US" b="1" u="sng" dirty="0"/>
              <a:t>Office</a:t>
            </a:r>
            <a:r>
              <a:rPr lang="en-US" dirty="0"/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27902" y="2469575"/>
            <a:ext cx="2986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Student Support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991425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School Budget Cuts Since 2008-2009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748161"/>
            <a:ext cx="3566160" cy="352881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After School Program- Federal Grant</a:t>
            </a:r>
          </a:p>
          <a:p>
            <a:r>
              <a:rPr lang="en-US" dirty="0"/>
              <a:t>Professional </a:t>
            </a:r>
            <a:r>
              <a:rPr lang="en-US" dirty="0" smtClean="0"/>
              <a:t>Development (Will </a:t>
            </a:r>
            <a:r>
              <a:rPr lang="en-US" dirty="0"/>
              <a:t>provided subs if staff cover the cost of the </a:t>
            </a:r>
            <a:r>
              <a:rPr lang="en-US" dirty="0" smtClean="0"/>
              <a:t>workshop.  Some </a:t>
            </a:r>
            <a:r>
              <a:rPr lang="en-US" dirty="0"/>
              <a:t>PD does happen if covered in a grant</a:t>
            </a:r>
            <a:r>
              <a:rPr lang="en-US" dirty="0" smtClean="0"/>
              <a:t>.)</a:t>
            </a:r>
            <a:endParaRPr lang="en-US" dirty="0"/>
          </a:p>
          <a:p>
            <a:r>
              <a:rPr lang="en-US" dirty="0"/>
              <a:t>Effective Schools/Building Leadership Teams</a:t>
            </a:r>
          </a:p>
          <a:p>
            <a:r>
              <a:rPr lang="en-US" dirty="0"/>
              <a:t>Gymnastics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748161"/>
            <a:ext cx="3566160" cy="352881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Cheerleading</a:t>
            </a:r>
          </a:p>
          <a:p>
            <a:r>
              <a:rPr lang="en-US" dirty="0" smtClean="0"/>
              <a:t>Field </a:t>
            </a:r>
            <a:r>
              <a:rPr lang="en-US" dirty="0"/>
              <a:t>Trips- Local Trips only or if self funded.</a:t>
            </a:r>
          </a:p>
          <a:p>
            <a:r>
              <a:rPr lang="en-US" dirty="0"/>
              <a:t>Modified B Sports</a:t>
            </a:r>
          </a:p>
          <a:p>
            <a:r>
              <a:rPr lang="en-US" dirty="0"/>
              <a:t>Intramurals</a:t>
            </a:r>
          </a:p>
          <a:p>
            <a:r>
              <a:rPr lang="en-US" dirty="0"/>
              <a:t>Regular Education Summer School</a:t>
            </a:r>
          </a:p>
          <a:p>
            <a:r>
              <a:rPr lang="en-US" dirty="0"/>
              <a:t>Summer Driver Education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7926" y="2281866"/>
            <a:ext cx="2639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Other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593308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Trends in Special Education Enrollment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Ticonderoga Central School District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18823175"/>
              </p:ext>
            </p:extLst>
          </p:nvPr>
        </p:nvGraphicFramePr>
        <p:xfrm>
          <a:off x="1120775" y="3065463"/>
          <a:ext cx="3565525" cy="321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New York State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00610731"/>
              </p:ext>
            </p:extLst>
          </p:nvPr>
        </p:nvGraphicFramePr>
        <p:xfrm>
          <a:off x="5148263" y="3065463"/>
          <a:ext cx="3565525" cy="321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8004168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6737</TotalTime>
  <Words>1205</Words>
  <Application>Microsoft Macintosh PowerPoint</Application>
  <PresentationFormat>On-screen Show (4:3)</PresentationFormat>
  <Paragraphs>327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Perception</vt:lpstr>
      <vt:lpstr>Ticonderoga Central School District</vt:lpstr>
      <vt:lpstr>Proposed Budget as of 5/14/2019</vt:lpstr>
      <vt:lpstr>How did the District get into this financial situation?</vt:lpstr>
      <vt:lpstr>What is the reason for the large increase in health insurance and what action is the District taking to address this?</vt:lpstr>
      <vt:lpstr>What is the reason for the large increase in health insurance and what action is the District taking to address this?</vt:lpstr>
      <vt:lpstr>School Budget Cuts Since 2008-2009</vt:lpstr>
      <vt:lpstr>School Budget Cuts Since 2008-2009</vt:lpstr>
      <vt:lpstr>School Budget Cuts Since 2008-2009</vt:lpstr>
      <vt:lpstr>Trends in Special Education Enrollment</vt:lpstr>
      <vt:lpstr>Special Education Expense Analysis</vt:lpstr>
      <vt:lpstr>Special Education Enrollment and Staffing Analysis</vt:lpstr>
      <vt:lpstr>If there is an override this year, what is the situation for the future?</vt:lpstr>
      <vt:lpstr>If there is an override this year, what is the situation for the future?</vt:lpstr>
      <vt:lpstr>How is this increase going to impact me?</vt:lpstr>
      <vt:lpstr>What will happen to STAR as a result of the override?</vt:lpstr>
      <vt:lpstr>Tax Cap Override </vt:lpstr>
      <vt:lpstr>Property Tax Relief Credit (Basic STAR)</vt:lpstr>
      <vt:lpstr>Property Tax Relief Credit  (Enhanced STAR)</vt:lpstr>
      <vt:lpstr>What reductions are taking place to address this situation?</vt:lpstr>
      <vt:lpstr>Budgetary reductions needed to achieve tax cap</vt:lpstr>
      <vt:lpstr>Categorical Expense Breakdown</vt:lpstr>
      <vt:lpstr>Categorical Expense Breakdown</vt:lpstr>
      <vt:lpstr>Revenue Breakdown</vt:lpstr>
      <vt:lpstr>What is a Contingent Budget?</vt:lpstr>
      <vt:lpstr>Contingent Budget Scenario</vt:lpstr>
      <vt:lpstr>Proposed Budget as of 5/14/2019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Ticonderoga Central School District</dc:title>
  <dc:creator>Laurie Cossey</dc:creator>
  <cp:lastModifiedBy>Laurie Cossey</cp:lastModifiedBy>
  <cp:revision>135</cp:revision>
  <cp:lastPrinted>2019-05-14T18:43:08Z</cp:lastPrinted>
  <dcterms:created xsi:type="dcterms:W3CDTF">2019-02-25T21:01:52Z</dcterms:created>
  <dcterms:modified xsi:type="dcterms:W3CDTF">2019-05-14T19:20:26Z</dcterms:modified>
</cp:coreProperties>
</file>