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handoutMasterIdLst>
    <p:handoutMasterId r:id="rId23"/>
  </p:handoutMasterIdLst>
  <p:sldIdLst>
    <p:sldId id="256" r:id="rId2"/>
    <p:sldId id="286" r:id="rId3"/>
    <p:sldId id="287" r:id="rId4"/>
    <p:sldId id="288" r:id="rId5"/>
    <p:sldId id="279" r:id="rId6"/>
    <p:sldId id="281" r:id="rId7"/>
    <p:sldId id="292" r:id="rId8"/>
    <p:sldId id="280" r:id="rId9"/>
    <p:sldId id="289" r:id="rId10"/>
    <p:sldId id="270" r:id="rId11"/>
    <p:sldId id="276" r:id="rId12"/>
    <p:sldId id="266" r:id="rId13"/>
    <p:sldId id="273" r:id="rId14"/>
    <p:sldId id="274" r:id="rId15"/>
    <p:sldId id="283" r:id="rId16"/>
    <p:sldId id="293" r:id="rId17"/>
    <p:sldId id="284" r:id="rId18"/>
    <p:sldId id="285" r:id="rId19"/>
    <p:sldId id="264" r:id="rId20"/>
    <p:sldId id="265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7C2C-6A0E-5441-91C4-11025DF65A29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A414-68F1-124D-8B1A-A00DC9D6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A8180-0FA4-744B-9DC0-A7A3C634DCC4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 Workshop </a:t>
            </a:r>
            <a:r>
              <a:rPr lang="mr-IN" dirty="0" smtClean="0"/>
              <a:t>–</a:t>
            </a:r>
            <a:r>
              <a:rPr lang="en-US" dirty="0" smtClean="0"/>
              <a:t> April 25, 2019</a:t>
            </a:r>
          </a:p>
        </p:txBody>
      </p:sp>
    </p:spTree>
    <p:extLst>
      <p:ext uri="{BB962C8B-B14F-4D97-AF65-F5344CB8AC3E}">
        <p14:creationId xmlns:p14="http://schemas.microsoft.com/office/powerpoint/2010/main" val="124064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is this increase going to impact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724689"/>
              </p:ext>
            </p:extLst>
          </p:nvPr>
        </p:nvGraphicFramePr>
        <p:xfrm>
          <a:off x="1349337" y="3172887"/>
          <a:ext cx="63798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600"/>
                <a:gridCol w="2126600"/>
                <a:gridCol w="2126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Taxable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Increase in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Monthly Expense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$135.00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(Hague)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$14.17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9337" y="5188765"/>
            <a:ext cx="637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Taxable Value reflects difference in assessed value </a:t>
            </a:r>
            <a:r>
              <a:rPr lang="en-US" dirty="0" smtClean="0"/>
              <a:t>less</a:t>
            </a:r>
            <a:r>
              <a:rPr lang="en-US" dirty="0" smtClean="0"/>
              <a:t> </a:t>
            </a:r>
            <a:r>
              <a:rPr lang="en-US" dirty="0" smtClean="0"/>
              <a:t>any exemptions that one may be eligible for (i.e. STAR,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happen to STAR as a result of the override?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4424" y="3283903"/>
            <a:ext cx="7610476" cy="2982426"/>
          </a:xfrm>
        </p:spPr>
        <p:txBody>
          <a:bodyPr/>
          <a:lstStyle/>
          <a:p>
            <a:r>
              <a:rPr lang="en-US" dirty="0" smtClean="0"/>
              <a:t>Basic and Enhanced STAR exemptions remain intact</a:t>
            </a:r>
          </a:p>
          <a:p>
            <a:r>
              <a:rPr lang="en-US" dirty="0" smtClean="0"/>
              <a:t>STAR eligible taxpayers would not receive the Property Tax Relief Credit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9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Cap Override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60% supermajority public vote required for a budget that would exceed the levy limit</a:t>
            </a:r>
          </a:p>
          <a:p>
            <a:r>
              <a:rPr lang="en-US" dirty="0" smtClean="0"/>
              <a:t>Taxpayers would not received Property Tax Relief Credit, but Basic and Enhanced STAR stay intact</a:t>
            </a:r>
          </a:p>
          <a:p>
            <a:r>
              <a:rPr lang="en-US" dirty="0" smtClean="0"/>
              <a:t>If override fails, district has three options:</a:t>
            </a:r>
          </a:p>
          <a:p>
            <a:pPr lvl="1"/>
            <a:r>
              <a:rPr lang="en-US" dirty="0" smtClean="0"/>
              <a:t>Resubmit the budget and try for a second supermajority public vote</a:t>
            </a:r>
          </a:p>
          <a:p>
            <a:pPr lvl="1"/>
            <a:r>
              <a:rPr lang="en-US" dirty="0" smtClean="0"/>
              <a:t>Submit a budget within the levy limit which requires a majority vote</a:t>
            </a:r>
          </a:p>
          <a:p>
            <a:pPr lvl="1"/>
            <a:r>
              <a:rPr lang="en-US" dirty="0" smtClean="0"/>
              <a:t>Adopt a contingency budget with a 0% levy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46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Property Tax Relief Credit (Basic STAR)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426168"/>
              </p:ext>
            </p:extLst>
          </p:nvPr>
        </p:nvGraphicFramePr>
        <p:xfrm>
          <a:off x="598502" y="2595563"/>
          <a:ext cx="81722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34440"/>
                <a:gridCol w="1634440"/>
                <a:gridCol w="1634440"/>
                <a:gridCol w="1634440"/>
                <a:gridCol w="16344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&lt;$75,000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$150,000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$250,000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$254.03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$179.32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$104.60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$29.89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Ticonderoga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$262.70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$185.44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$108.17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$30.91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05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Property Tax Relief </a:t>
            </a:r>
            <a:r>
              <a:rPr lang="en-US"/>
              <a:t>Credit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 smtClean="0"/>
              <a:t>Enhanced </a:t>
            </a:r>
            <a:r>
              <a:rPr lang="en-US" dirty="0"/>
              <a:t>STAR)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5356507"/>
              </p:ext>
            </p:extLst>
          </p:nvPr>
        </p:nvGraphicFramePr>
        <p:xfrm>
          <a:off x="1117600" y="2595563"/>
          <a:ext cx="3565526" cy="741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Hague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$199.06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Ticonderoga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$210.85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Property Tax Relief Credit for Enhanced STAR recipients has no income limitation (income limit of $86,300 to be eligible for Enhanced STAR in 2019)</a:t>
            </a:r>
          </a:p>
          <a:p>
            <a:r>
              <a:rPr lang="en-US" dirty="0" smtClean="0"/>
              <a:t>Override of tax cap only impacts Property Tax Relief Credit, Basic and Enhanced STAR tax deductions remain intact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3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reductions are taking place to address this situation?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 budget for all departments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Shared Service agreement expansion for IT department</a:t>
            </a:r>
          </a:p>
          <a:p>
            <a:r>
              <a:rPr lang="en-US" dirty="0" smtClean="0"/>
              <a:t>Not replacing two departures (1 Teacher, 1 Teaching Assistant)</a:t>
            </a:r>
          </a:p>
          <a:p>
            <a:r>
              <a:rPr lang="en-US" dirty="0" smtClean="0"/>
              <a:t>Reduction of one bus run</a:t>
            </a:r>
          </a:p>
          <a:p>
            <a:r>
              <a:rPr lang="en-US" dirty="0" smtClean="0"/>
              <a:t>Reduction of athletics programs</a:t>
            </a:r>
          </a:p>
          <a:p>
            <a:r>
              <a:rPr lang="en-US" dirty="0" smtClean="0"/>
              <a:t>Non-contractual compensation/insurance restructured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73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Budgetary </a:t>
            </a:r>
            <a:r>
              <a:rPr lang="en-US" dirty="0"/>
              <a:t>r</a:t>
            </a:r>
            <a:r>
              <a:rPr lang="en-US" dirty="0" smtClean="0"/>
              <a:t>eductions </a:t>
            </a:r>
            <a:r>
              <a:rPr lang="en-US" dirty="0" smtClean="0"/>
              <a:t>needed to achieve tax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32260"/>
            <a:ext cx="7610476" cy="42859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7 Teachers</a:t>
            </a:r>
          </a:p>
          <a:p>
            <a:pPr lvl="1"/>
            <a:r>
              <a:rPr lang="en-US" dirty="0" smtClean="0"/>
              <a:t>Music, Math, ELA, Home &amp; Career, Elementary, Business, Driver Ed/P.E.</a:t>
            </a:r>
            <a:endParaRPr lang="en-US" dirty="0" smtClean="0"/>
          </a:p>
          <a:p>
            <a:r>
              <a:rPr lang="en-US" dirty="0" smtClean="0"/>
              <a:t>.4 School Psychologist</a:t>
            </a:r>
          </a:p>
          <a:p>
            <a:r>
              <a:rPr lang="en-US" dirty="0" smtClean="0"/>
              <a:t>1 Cleaner</a:t>
            </a:r>
          </a:p>
          <a:p>
            <a:r>
              <a:rPr lang="en-US" dirty="0" smtClean="0"/>
              <a:t>1 Teaching Assistant</a:t>
            </a:r>
          </a:p>
          <a:p>
            <a:r>
              <a:rPr lang="en-US" dirty="0" smtClean="0"/>
              <a:t>2 Clerical </a:t>
            </a:r>
            <a:r>
              <a:rPr lang="en-US" dirty="0" smtClean="0"/>
              <a:t>positions</a:t>
            </a:r>
          </a:p>
          <a:p>
            <a:r>
              <a:rPr lang="en-US" dirty="0" smtClean="0"/>
              <a:t>Administrative restructuring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thletics </a:t>
            </a:r>
            <a:r>
              <a:rPr lang="en-US" dirty="0" smtClean="0"/>
              <a:t>and </a:t>
            </a:r>
            <a:r>
              <a:rPr lang="en-US" dirty="0" smtClean="0"/>
              <a:t>extracurricular programs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Total $960,356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9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6294"/>
            <a:ext cx="8913813" cy="1081407"/>
          </a:xfrm>
        </p:spPr>
        <p:txBody>
          <a:bodyPr/>
          <a:lstStyle/>
          <a:p>
            <a:r>
              <a:rPr lang="en-US" dirty="0" smtClean="0"/>
              <a:t>Categorical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843711"/>
              </p:ext>
            </p:extLst>
          </p:nvPr>
        </p:nvGraphicFramePr>
        <p:xfrm>
          <a:off x="386943" y="2033840"/>
          <a:ext cx="8526870" cy="40081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68128"/>
                <a:gridCol w="1488241"/>
                <a:gridCol w="1577535"/>
                <a:gridCol w="1438633"/>
                <a:gridCol w="1254333"/>
              </a:tblGrid>
              <a:tr h="693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</a:t>
                      </a:r>
                      <a:r>
                        <a:rPr lang="en-US" baseline="0" dirty="0" smtClean="0"/>
                        <a:t>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</a:t>
                      </a:r>
                    </a:p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Board of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-1.78</a:t>
                      </a:r>
                      <a:endParaRPr lang="en-US" dirty="0"/>
                    </a:p>
                  </a:txBody>
                  <a:tcPr/>
                </a:tc>
              </a:tr>
              <a:tr h="432406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229,201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224,717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4,484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</a:tr>
              <a:tr h="416689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263,781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256,247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7,534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2.94</a:t>
                      </a:r>
                      <a:endParaRPr lang="en-US" dirty="0"/>
                    </a:p>
                  </a:txBody>
                  <a:tcPr/>
                </a:tc>
              </a:tr>
              <a:tr h="406767">
                <a:tc>
                  <a:txBody>
                    <a:bodyPr/>
                    <a:lstStyle/>
                    <a:p>
                      <a:r>
                        <a:rPr lang="en-US" dirty="0" smtClean="0"/>
                        <a:t>Legal/Personnel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35,360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3.02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 &amp; </a:t>
                      </a:r>
                      <a:r>
                        <a:rPr lang="en-US" dirty="0" err="1" smtClean="0"/>
                        <a:t>Maint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1,531,639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1,564,453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-32,814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-2.10</a:t>
                      </a:r>
                      <a:endParaRPr lang="en-US" dirty="0"/>
                    </a:p>
                  </a:txBody>
                  <a:tcPr/>
                </a:tc>
              </a:tr>
              <a:tr h="401766">
                <a:tc>
                  <a:txBody>
                    <a:bodyPr/>
                    <a:lstStyle/>
                    <a:p>
                      <a:r>
                        <a:rPr lang="en-US" dirty="0" smtClean="0"/>
                        <a:t>Ins/BOCES</a:t>
                      </a:r>
                      <a:r>
                        <a:rPr lang="en-US" baseline="0" dirty="0" smtClean="0"/>
                        <a:t>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382,107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363,986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4.98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511,346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502,278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1.81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5,005,396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5,007,122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-1,726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9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402"/>
            <a:ext cx="8913813" cy="1005629"/>
          </a:xfrm>
        </p:spPr>
        <p:txBody>
          <a:bodyPr/>
          <a:lstStyle/>
          <a:p>
            <a:r>
              <a:rPr lang="en-US" dirty="0" smtClean="0"/>
              <a:t>Categorical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271695"/>
              </p:ext>
            </p:extLst>
          </p:nvPr>
        </p:nvGraphicFramePr>
        <p:xfrm>
          <a:off x="327415" y="2093365"/>
          <a:ext cx="8586400" cy="40121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7577"/>
                <a:gridCol w="1607300"/>
                <a:gridCol w="1597379"/>
                <a:gridCol w="1418790"/>
                <a:gridCol w="1125354"/>
              </a:tblGrid>
              <a:tr h="674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2,523,085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2,430,427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92,658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Pupil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1,007,014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1,089,161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-82,147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Extracurricular/Athletics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371,402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394,191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-22,789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894,218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877,370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16,848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r>
                        <a:rPr lang="en-US" baseline="0" dirty="0" smtClean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6,922,515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6,474,923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447,592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Service/Transfers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3,207,233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3,175,813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31,420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22,905,742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489,155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2.18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81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Contingent Budget?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000" dirty="0" smtClean="0"/>
              <a:t>No increase in tax levy</a:t>
            </a:r>
          </a:p>
          <a:p>
            <a:r>
              <a:rPr lang="en-US" sz="2000" dirty="0" smtClean="0"/>
              <a:t>-Administrative budget cap</a:t>
            </a:r>
          </a:p>
          <a:p>
            <a:r>
              <a:rPr lang="en-US" sz="2000" dirty="0" smtClean="0"/>
              <a:t>-Non-contingent expenses disallowed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-Community use of school buildings expense, public 	  use only when no expense is incurred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-Equipment not associated with health and safety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66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 #1:  Meeting the Tax 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Budget          $23,226,153</a:t>
            </a:r>
          </a:p>
          <a:p>
            <a:r>
              <a:rPr lang="en-US" dirty="0" smtClean="0"/>
              <a:t>Tax Cap        $22,535,386</a:t>
            </a:r>
          </a:p>
          <a:p>
            <a:r>
              <a:rPr lang="en-US" dirty="0" smtClean="0"/>
              <a:t>Difference       $690,767</a:t>
            </a:r>
          </a:p>
          <a:p>
            <a:r>
              <a:rPr lang="en-US" dirty="0" smtClean="0"/>
              <a:t>Tax Levy	   4.33%</a:t>
            </a:r>
          </a:p>
          <a:p>
            <a:endParaRPr lang="en-US" dirty="0"/>
          </a:p>
          <a:p>
            <a:r>
              <a:rPr lang="en-US" dirty="0" smtClean="0"/>
              <a:t>Both scenario #1 &amp; #2 use $1M in </a:t>
            </a:r>
            <a:r>
              <a:rPr lang="en-US" dirty="0"/>
              <a:t>f</a:t>
            </a:r>
            <a:r>
              <a:rPr lang="en-US" dirty="0" smtClean="0"/>
              <a:t>und balance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Scenario #2:  Tax Cap Override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Budget	$23,226,153</a:t>
            </a:r>
          </a:p>
          <a:p>
            <a:r>
              <a:rPr lang="en-US" dirty="0" smtClean="0"/>
              <a:t>Tax Levy	     10.26%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20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Contingent Budget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$22,905,742</a:t>
            </a:r>
          </a:p>
          <a:p>
            <a:r>
              <a:rPr lang="en-US" dirty="0" smtClean="0"/>
              <a:t>Tax Cap	$21,440,373</a:t>
            </a:r>
          </a:p>
          <a:p>
            <a:r>
              <a:rPr lang="en-US" dirty="0" smtClean="0"/>
              <a:t>Difference	$1,465,369</a:t>
            </a:r>
          </a:p>
          <a:p>
            <a:r>
              <a:rPr lang="en-US" dirty="0" smtClean="0"/>
              <a:t>Tax Cap	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*Based on $400,000 in Fund Balance being used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18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as of 4/25/2019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$22,905,742</a:t>
            </a:r>
          </a:p>
          <a:p>
            <a:r>
              <a:rPr lang="en-US" dirty="0" smtClean="0"/>
              <a:t>Budget Increase	         2.18%</a:t>
            </a:r>
          </a:p>
          <a:p>
            <a:r>
              <a:rPr lang="en-US" dirty="0" smtClean="0"/>
              <a:t>Fund Balance Used       $400,000</a:t>
            </a:r>
          </a:p>
          <a:p>
            <a:r>
              <a:rPr lang="en-US" dirty="0" smtClean="0"/>
              <a:t>Tax Levy		  $13,118,628</a:t>
            </a:r>
          </a:p>
          <a:p>
            <a:r>
              <a:rPr lang="en-US" dirty="0" smtClean="0"/>
              <a:t>Tax Levy Increase	       12.57%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1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968555"/>
          </a:xfrm>
        </p:spPr>
        <p:txBody>
          <a:bodyPr/>
          <a:lstStyle/>
          <a:p>
            <a:r>
              <a:rPr lang="en-US" sz="2000" dirty="0" smtClean="0"/>
              <a:t>Scenario #3 : No use of Fund Balance, meet Tax </a:t>
            </a:r>
            <a:r>
              <a:rPr lang="en-US" sz="2000" dirty="0"/>
              <a:t>C</a:t>
            </a:r>
            <a:r>
              <a:rPr lang="en-US" sz="2000" dirty="0" smtClean="0"/>
              <a:t>ap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Budget          $23,226,153</a:t>
            </a:r>
          </a:p>
          <a:p>
            <a:r>
              <a:rPr lang="en-US" dirty="0"/>
              <a:t>Tax Cap        </a:t>
            </a:r>
            <a:r>
              <a:rPr lang="en-US" dirty="0" smtClean="0"/>
              <a:t>$21,535,386</a:t>
            </a:r>
            <a:endParaRPr lang="en-US" dirty="0"/>
          </a:p>
          <a:p>
            <a:r>
              <a:rPr lang="en-US" dirty="0"/>
              <a:t>Difference       </a:t>
            </a:r>
            <a:r>
              <a:rPr lang="en-US" dirty="0" smtClean="0"/>
              <a:t>$1,690,767</a:t>
            </a:r>
            <a:endParaRPr lang="en-US" dirty="0"/>
          </a:p>
          <a:p>
            <a:r>
              <a:rPr lang="en-US" dirty="0"/>
              <a:t>Tax Levy	   4.33%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968555"/>
          </a:xfrm>
        </p:spPr>
        <p:txBody>
          <a:bodyPr/>
          <a:lstStyle/>
          <a:p>
            <a:r>
              <a:rPr lang="en-US" sz="2000" dirty="0" smtClean="0"/>
              <a:t>Scenario #4: No use of Fund Balance, override Tax Cap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Budget	$23,226,153</a:t>
            </a:r>
          </a:p>
          <a:p>
            <a:r>
              <a:rPr lang="en-US" dirty="0"/>
              <a:t>Tax Levy	     </a:t>
            </a:r>
            <a:r>
              <a:rPr lang="en-US" dirty="0" smtClean="0"/>
              <a:t>18.84%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1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as of 4/25/2019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$22,905,742</a:t>
            </a:r>
          </a:p>
          <a:p>
            <a:r>
              <a:rPr lang="en-US" dirty="0" smtClean="0"/>
              <a:t>Budget Increase	         2.18%</a:t>
            </a:r>
          </a:p>
          <a:p>
            <a:r>
              <a:rPr lang="en-US" dirty="0" smtClean="0"/>
              <a:t>Fund Balance Used       $400,000</a:t>
            </a:r>
          </a:p>
          <a:p>
            <a:r>
              <a:rPr lang="en-US" dirty="0" smtClean="0"/>
              <a:t>Tax Levy		  $13,118,628</a:t>
            </a:r>
          </a:p>
          <a:p>
            <a:r>
              <a:rPr lang="en-US" dirty="0" smtClean="0"/>
              <a:t>Tax Levy Increase	       12.57%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7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the District get into this financial situation?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and Federal Aid trends</a:t>
            </a:r>
          </a:p>
          <a:p>
            <a:pPr lvl="1"/>
            <a:r>
              <a:rPr lang="en-US" dirty="0" smtClean="0"/>
              <a:t>$6.98M in 2008/2009</a:t>
            </a:r>
          </a:p>
          <a:p>
            <a:pPr lvl="1"/>
            <a:r>
              <a:rPr lang="en-US" dirty="0" smtClean="0"/>
              <a:t>$7.16M in 2018/2019</a:t>
            </a:r>
          </a:p>
          <a:p>
            <a:pPr lvl="1"/>
            <a:r>
              <a:rPr lang="en-US" dirty="0" smtClean="0"/>
              <a:t>$174,473 increase seen in total federal and state aid revenues (less building aid) over this time period </a:t>
            </a:r>
          </a:p>
          <a:p>
            <a:r>
              <a:rPr lang="en-US" dirty="0" smtClean="0"/>
              <a:t>Health Insurance Increases</a:t>
            </a:r>
          </a:p>
          <a:p>
            <a:pPr lvl="1"/>
            <a:r>
              <a:rPr lang="en-US" dirty="0" smtClean="0"/>
              <a:t>10% mid-year increase in 17/18</a:t>
            </a:r>
          </a:p>
          <a:p>
            <a:pPr lvl="1"/>
            <a:r>
              <a:rPr lang="en-US" dirty="0" smtClean="0"/>
              <a:t>13.5% increase for 18/19</a:t>
            </a:r>
          </a:p>
          <a:p>
            <a:pPr lvl="1"/>
            <a:r>
              <a:rPr lang="en-US" dirty="0" smtClean="0"/>
              <a:t>15.9% increase for 19/20</a:t>
            </a:r>
          </a:p>
          <a:p>
            <a:pPr lvl="1"/>
            <a:r>
              <a:rPr lang="en-US" dirty="0" smtClean="0"/>
              <a:t>Increase of $1,763,318 from 16/17 budget to 19/20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3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452"/>
            <a:ext cx="8913813" cy="186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reason for the large increase in health insurance and what action is the District taking to address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TCSD is part of the CEWW Health Insurance Consortium</a:t>
            </a:r>
          </a:p>
          <a:p>
            <a:r>
              <a:rPr lang="en-US" dirty="0" smtClean="0"/>
              <a:t>Self-Funded plan </a:t>
            </a:r>
            <a:r>
              <a:rPr lang="mr-IN" dirty="0" smtClean="0"/>
              <a:t>–</a:t>
            </a:r>
            <a:r>
              <a:rPr lang="en-US" dirty="0" smtClean="0"/>
              <a:t> premiums are pooled to cover paid claims</a:t>
            </a:r>
          </a:p>
          <a:p>
            <a:r>
              <a:rPr lang="en-US" dirty="0" smtClean="0"/>
              <a:t>93% Efficiency rating - 93% of all funds go directly towards paid claims</a:t>
            </a:r>
          </a:p>
          <a:p>
            <a:r>
              <a:rPr lang="en-US" dirty="0" smtClean="0"/>
              <a:t>Increase in usage</a:t>
            </a:r>
          </a:p>
          <a:p>
            <a:r>
              <a:rPr lang="en-US" dirty="0" smtClean="0"/>
              <a:t>UVM Transition?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3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452"/>
            <a:ext cx="8913813" cy="186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reason for the large increase in health insurance and what action is the District taking to address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consultant</a:t>
            </a:r>
            <a:endParaRPr lang="en-US" dirty="0"/>
          </a:p>
          <a:p>
            <a:r>
              <a:rPr lang="en-US" dirty="0" smtClean="0"/>
              <a:t>RFP for new plan administrator</a:t>
            </a:r>
          </a:p>
          <a:p>
            <a:r>
              <a:rPr lang="en-US" dirty="0" smtClean="0"/>
              <a:t>Ad hoc committee</a:t>
            </a:r>
          </a:p>
          <a:p>
            <a:r>
              <a:rPr lang="en-US" dirty="0" smtClean="0"/>
              <a:t>MOA with faculty</a:t>
            </a:r>
          </a:p>
          <a:p>
            <a:r>
              <a:rPr lang="en-US" dirty="0" smtClean="0"/>
              <a:t>New prescription rebates</a:t>
            </a:r>
          </a:p>
          <a:p>
            <a:r>
              <a:rPr lang="en-US" dirty="0" smtClean="0"/>
              <a:t>Telemedicine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1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there is an override this year, what is the situation for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for long-term financial plan</a:t>
            </a:r>
          </a:p>
          <a:p>
            <a:pPr lvl="1"/>
            <a:r>
              <a:rPr lang="en-US" dirty="0" smtClean="0"/>
              <a:t>Retirement 	   12%</a:t>
            </a:r>
          </a:p>
          <a:p>
            <a:pPr lvl="1"/>
            <a:r>
              <a:rPr lang="en-US" dirty="0" smtClean="0"/>
              <a:t>Health Insurance	   10%</a:t>
            </a:r>
          </a:p>
          <a:p>
            <a:pPr lvl="1"/>
            <a:r>
              <a:rPr lang="en-US" dirty="0" smtClean="0"/>
              <a:t>State Aid		     1%</a:t>
            </a:r>
          </a:p>
          <a:p>
            <a:pPr lvl="1"/>
            <a:r>
              <a:rPr lang="en-US" dirty="0" smtClean="0"/>
              <a:t>Salaries		3.75%</a:t>
            </a:r>
          </a:p>
          <a:p>
            <a:pPr lvl="1"/>
            <a:r>
              <a:rPr lang="en-US" dirty="0" smtClean="0"/>
              <a:t>BOCES		     5%</a:t>
            </a:r>
          </a:p>
          <a:p>
            <a:pPr lvl="1"/>
            <a:r>
              <a:rPr lang="en-US" dirty="0" smtClean="0"/>
              <a:t>Categorical	     1%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Salaries assumes no breakage</a:t>
            </a:r>
          </a:p>
        </p:txBody>
      </p:sp>
    </p:spTree>
    <p:extLst>
      <p:ext uri="{BB962C8B-B14F-4D97-AF65-F5344CB8AC3E}">
        <p14:creationId xmlns:p14="http://schemas.microsoft.com/office/powerpoint/2010/main" val="253091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there is an override this year, what is the situation for the future?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216287"/>
              </p:ext>
            </p:extLst>
          </p:nvPr>
        </p:nvGraphicFramePr>
        <p:xfrm>
          <a:off x="935836" y="2595563"/>
          <a:ext cx="7610476" cy="21234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02619"/>
                <a:gridCol w="1902619"/>
                <a:gridCol w="1902619"/>
                <a:gridCol w="19026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2020-2021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2021-2022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2022-2023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24,182,354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24,720,080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25,829,817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9,475,490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9,265,585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9,348,511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Levy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14,706,863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15,454,495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16,481,306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Levy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6.64%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5836" y="5079633"/>
            <a:ext cx="7610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*20/21 includes increase for BOCES Capital Project, 21/22 includes decrease due to debt being retired</a:t>
            </a:r>
          </a:p>
          <a:p>
            <a:endParaRPr lang="en-US" dirty="0" smtClean="0"/>
          </a:p>
          <a:p>
            <a:r>
              <a:rPr lang="en-US" dirty="0" smtClean="0"/>
              <a:t>*No fund balance is planned to be used in these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0420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5596</TotalTime>
  <Words>943</Words>
  <Application>Microsoft Macintosh PowerPoint</Application>
  <PresentationFormat>On-screen Show (4:3)</PresentationFormat>
  <Paragraphs>261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Perception</vt:lpstr>
      <vt:lpstr>Ticonderoga Central School District</vt:lpstr>
      <vt:lpstr>Budgetary Scenarios</vt:lpstr>
      <vt:lpstr>Budgetary Scenarios</vt:lpstr>
      <vt:lpstr>Proposed Budget as of 4/25/2019</vt:lpstr>
      <vt:lpstr>How did the District get into this financial situation?</vt:lpstr>
      <vt:lpstr>What is the reason for the large increase in health insurance and what action is the District taking to address this?</vt:lpstr>
      <vt:lpstr>What is the reason for the large increase in health insurance and what action is the District taking to address this?</vt:lpstr>
      <vt:lpstr>If there is an override this year, what is the situation for the future?</vt:lpstr>
      <vt:lpstr>If there is an override this year, what is the situation for the future?</vt:lpstr>
      <vt:lpstr>How is this increase going to impact me?</vt:lpstr>
      <vt:lpstr>What will happen to STAR as a result of the override?</vt:lpstr>
      <vt:lpstr>Tax Cap Override </vt:lpstr>
      <vt:lpstr>Property Tax Relief Credit (Basic STAR)</vt:lpstr>
      <vt:lpstr>Property Tax Relief Credit  (Enhanced STAR)</vt:lpstr>
      <vt:lpstr>What reductions are taking place to address this situation?</vt:lpstr>
      <vt:lpstr>Budgetary reductions needed to achieve tax cap</vt:lpstr>
      <vt:lpstr>Categorical Breakdown</vt:lpstr>
      <vt:lpstr>Categorical Breakdown</vt:lpstr>
      <vt:lpstr>What is a Contingent Budget?</vt:lpstr>
      <vt:lpstr>Contingent Budget Scenario</vt:lpstr>
      <vt:lpstr>Proposed Budget as of 4/25/2019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Laurie Cossey</dc:creator>
  <cp:lastModifiedBy>Laurie Cossey</cp:lastModifiedBy>
  <cp:revision>99</cp:revision>
  <cp:lastPrinted>2019-04-25T19:54:27Z</cp:lastPrinted>
  <dcterms:created xsi:type="dcterms:W3CDTF">2019-02-25T21:01:52Z</dcterms:created>
  <dcterms:modified xsi:type="dcterms:W3CDTF">2019-04-25T19:55:44Z</dcterms:modified>
</cp:coreProperties>
</file>