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handoutMasterIdLst>
    <p:handoutMasterId r:id="rId13"/>
  </p:handoutMasterIdLst>
  <p:sldIdLst>
    <p:sldId id="256" r:id="rId2"/>
    <p:sldId id="262" r:id="rId3"/>
    <p:sldId id="269" r:id="rId4"/>
    <p:sldId id="266" r:id="rId5"/>
    <p:sldId id="270" r:id="rId6"/>
    <p:sldId id="271" r:id="rId7"/>
    <p:sldId id="272" r:id="rId8"/>
    <p:sldId id="273" r:id="rId9"/>
    <p:sldId id="274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D7C2C-6A0E-5441-91C4-11025DF65A29}" type="datetimeFigureOut">
              <a:rPr lang="en-US" smtClean="0"/>
              <a:t>4/8/19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1A414-68F1-124D-8B1A-A00DC9D6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8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EA8180-0FA4-744B-9DC0-A7A3C634DCC4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Ticonderoga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Budget Workshop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April 9</a:t>
            </a:r>
            <a:r>
              <a:rPr lang="en-US" dirty="0" smtClean="0"/>
              <a:t>, </a:t>
            </a:r>
            <a:r>
              <a:rPr lang="en-US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240646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Contingency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sz="2000" dirty="0" smtClean="0"/>
              <a:t>No increase in tax levy</a:t>
            </a:r>
          </a:p>
          <a:p>
            <a:r>
              <a:rPr lang="en-US" sz="2000" dirty="0" smtClean="0"/>
              <a:t>-Administrative budget cap</a:t>
            </a:r>
          </a:p>
          <a:p>
            <a:r>
              <a:rPr lang="en-US" sz="2000" dirty="0" smtClean="0"/>
              <a:t>-Non-contingent expenses disallowed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-Community use of school buildings expense, public 	  use only when no expense is incurred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-Equipment not associated with health and safety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2663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Contingent Budget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	</a:t>
            </a:r>
            <a:r>
              <a:rPr lang="en-US" dirty="0" smtClean="0"/>
              <a:t>$23,226,153</a:t>
            </a:r>
            <a:endParaRPr lang="en-US" dirty="0" smtClean="0"/>
          </a:p>
          <a:p>
            <a:r>
              <a:rPr lang="en-US" dirty="0" smtClean="0"/>
              <a:t>Tax Cap	</a:t>
            </a:r>
            <a:r>
              <a:rPr lang="en-US" dirty="0" smtClean="0"/>
              <a:t>$22,030,373</a:t>
            </a:r>
            <a:endParaRPr lang="en-US" dirty="0" smtClean="0"/>
          </a:p>
          <a:p>
            <a:r>
              <a:rPr lang="en-US" dirty="0" smtClean="0"/>
              <a:t>Difference	</a:t>
            </a:r>
            <a:r>
              <a:rPr lang="en-US" dirty="0" smtClean="0"/>
              <a:t>$1,195,780</a:t>
            </a:r>
          </a:p>
          <a:p>
            <a:r>
              <a:rPr lang="en-US" dirty="0" smtClean="0"/>
              <a:t>Tax </a:t>
            </a:r>
            <a:r>
              <a:rPr lang="en-US" dirty="0" smtClean="0"/>
              <a:t>Cap	0%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*Same </a:t>
            </a:r>
            <a:r>
              <a:rPr lang="en-US" dirty="0" smtClean="0"/>
              <a:t>assumption </a:t>
            </a:r>
            <a:r>
              <a:rPr lang="en-US" dirty="0" smtClean="0"/>
              <a:t>used as in prior budgetary </a:t>
            </a:r>
            <a:r>
              <a:rPr lang="en-US" dirty="0" smtClean="0"/>
              <a:t>scenarios #1 &amp; #2 in terms of fund balance usage of $1M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1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Budgetary Scenarios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Scenario #1:  Meeting the Tax Cap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Budget          </a:t>
            </a:r>
            <a:r>
              <a:rPr lang="en-US" dirty="0" smtClean="0"/>
              <a:t>$23,226,153</a:t>
            </a:r>
            <a:endParaRPr lang="en-US" dirty="0" smtClean="0"/>
          </a:p>
          <a:p>
            <a:r>
              <a:rPr lang="en-US" dirty="0" smtClean="0"/>
              <a:t>Tax Cap        </a:t>
            </a:r>
            <a:r>
              <a:rPr lang="en-US" dirty="0" smtClean="0"/>
              <a:t>$22,535,386</a:t>
            </a:r>
          </a:p>
          <a:p>
            <a:r>
              <a:rPr lang="en-US" dirty="0" smtClean="0"/>
              <a:t>Difference       $690,767</a:t>
            </a:r>
            <a:endParaRPr lang="en-US" dirty="0" smtClean="0"/>
          </a:p>
          <a:p>
            <a:r>
              <a:rPr lang="en-US" dirty="0" smtClean="0"/>
              <a:t>Tax Levy	   </a:t>
            </a:r>
            <a:r>
              <a:rPr lang="en-US" dirty="0" smtClean="0"/>
              <a:t>4.33%</a:t>
            </a:r>
          </a:p>
          <a:p>
            <a:endParaRPr lang="en-US" dirty="0"/>
          </a:p>
          <a:p>
            <a:r>
              <a:rPr lang="en-US" dirty="0" smtClean="0"/>
              <a:t>Both scenario #1 &amp; #2 use $1M in </a:t>
            </a:r>
            <a:r>
              <a:rPr lang="en-US" dirty="0"/>
              <a:t>f</a:t>
            </a:r>
            <a:r>
              <a:rPr lang="en-US" dirty="0" smtClean="0"/>
              <a:t>und balance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Scenario #2:  Tax Cap Override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Budget	</a:t>
            </a:r>
            <a:r>
              <a:rPr lang="en-US" dirty="0" smtClean="0"/>
              <a:t>$23,226,153</a:t>
            </a:r>
            <a:endParaRPr lang="en-US" dirty="0" smtClean="0"/>
          </a:p>
          <a:p>
            <a:r>
              <a:rPr lang="en-US" dirty="0" smtClean="0"/>
              <a:t>Tax Levy	     </a:t>
            </a:r>
            <a:r>
              <a:rPr lang="en-US" dirty="0" smtClean="0"/>
              <a:t>10.26%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7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Budgetary Scenarios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968555"/>
          </a:xfrm>
        </p:spPr>
        <p:txBody>
          <a:bodyPr/>
          <a:lstStyle/>
          <a:p>
            <a:r>
              <a:rPr lang="en-US" sz="2000" dirty="0" smtClean="0"/>
              <a:t>Scenario #3 : No use of Fund Balance, meet Tax </a:t>
            </a:r>
            <a:r>
              <a:rPr lang="en-US" sz="2000" dirty="0"/>
              <a:t>C</a:t>
            </a:r>
            <a:r>
              <a:rPr lang="en-US" sz="2000" dirty="0" smtClean="0"/>
              <a:t>ap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Budget          $23,226,153</a:t>
            </a:r>
          </a:p>
          <a:p>
            <a:r>
              <a:rPr lang="en-US" dirty="0"/>
              <a:t>Tax Cap        </a:t>
            </a:r>
            <a:r>
              <a:rPr lang="en-US" dirty="0" smtClean="0"/>
              <a:t>$21,535,386</a:t>
            </a:r>
            <a:endParaRPr lang="en-US" dirty="0"/>
          </a:p>
          <a:p>
            <a:r>
              <a:rPr lang="en-US" dirty="0"/>
              <a:t>Difference       </a:t>
            </a:r>
            <a:r>
              <a:rPr lang="en-US" dirty="0" smtClean="0"/>
              <a:t>$1,690,767</a:t>
            </a:r>
            <a:endParaRPr lang="en-US" dirty="0"/>
          </a:p>
          <a:p>
            <a:r>
              <a:rPr lang="en-US" dirty="0"/>
              <a:t>Tax Levy	   4.33%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968555"/>
          </a:xfrm>
        </p:spPr>
        <p:txBody>
          <a:bodyPr/>
          <a:lstStyle/>
          <a:p>
            <a:r>
              <a:rPr lang="en-US" sz="2000" dirty="0" smtClean="0"/>
              <a:t>Scenario #4: No use of Fund Balance, override Tax Cap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Budget	$23,226,153</a:t>
            </a:r>
          </a:p>
          <a:p>
            <a:r>
              <a:rPr lang="en-US" dirty="0"/>
              <a:t>Tax Levy	     </a:t>
            </a:r>
            <a:r>
              <a:rPr lang="en-US" dirty="0" smtClean="0"/>
              <a:t>18.84%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76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Cap Override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60% supermajority public vote required for a budget that would exceed the levy limit</a:t>
            </a:r>
          </a:p>
          <a:p>
            <a:r>
              <a:rPr lang="en-US" dirty="0" smtClean="0"/>
              <a:t>Taxpayers would not received Property Tax Relief </a:t>
            </a:r>
            <a:r>
              <a:rPr lang="en-US" dirty="0" smtClean="0"/>
              <a:t>Credit, but Basic and Enhanced STAR stay intact</a:t>
            </a:r>
            <a:endParaRPr lang="en-US" dirty="0" smtClean="0"/>
          </a:p>
          <a:p>
            <a:r>
              <a:rPr lang="en-US" dirty="0" smtClean="0"/>
              <a:t>If override fails, district has three options:</a:t>
            </a:r>
          </a:p>
          <a:p>
            <a:pPr lvl="1"/>
            <a:r>
              <a:rPr lang="en-US" dirty="0" smtClean="0"/>
              <a:t>Resubmit the budget and try for a second supermajority public vote</a:t>
            </a:r>
          </a:p>
          <a:p>
            <a:pPr lvl="1"/>
            <a:r>
              <a:rPr lang="en-US" dirty="0" smtClean="0"/>
              <a:t>Submit a budget within the levy limit which requires a majority vote</a:t>
            </a:r>
          </a:p>
          <a:p>
            <a:pPr lvl="1"/>
            <a:r>
              <a:rPr lang="en-US" dirty="0" smtClean="0"/>
              <a:t>Adopt a contingency budget with a 0% levy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4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Bill Impact </a:t>
            </a:r>
            <a:r>
              <a:rPr lang="mr-IN" dirty="0" smtClean="0"/>
              <a:t>–</a:t>
            </a:r>
            <a:r>
              <a:rPr lang="en-US" dirty="0" smtClean="0"/>
              <a:t> Scenario #1 &amp;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136422"/>
              </p:ext>
            </p:extLst>
          </p:nvPr>
        </p:nvGraphicFramePr>
        <p:xfrm>
          <a:off x="1633137" y="3172887"/>
          <a:ext cx="6096000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Taxable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Increase in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Monthly Expense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$147.50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$12.29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0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Bill Impact </a:t>
            </a:r>
            <a:r>
              <a:rPr lang="mr-IN" dirty="0"/>
              <a:t>–</a:t>
            </a:r>
            <a:r>
              <a:rPr lang="en-US" dirty="0"/>
              <a:t> Scenario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*No Property Tax Relief Credit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294669"/>
              </p:ext>
            </p:extLst>
          </p:nvPr>
        </p:nvGraphicFramePr>
        <p:xfrm>
          <a:off x="1524000" y="3043912"/>
          <a:ext cx="6096000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Taxable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Increase in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Monthly Expense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$139.00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$11.58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$347.50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$28.96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01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Bill Impact </a:t>
            </a:r>
            <a:r>
              <a:rPr lang="mr-IN" dirty="0" smtClean="0"/>
              <a:t>–</a:t>
            </a:r>
            <a:r>
              <a:rPr lang="en-US" dirty="0" smtClean="0"/>
              <a:t> Scenario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*No Property Tax Relief Credit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51386"/>
              </p:ext>
            </p:extLst>
          </p:nvPr>
        </p:nvGraphicFramePr>
        <p:xfrm>
          <a:off x="1524000" y="3063754"/>
          <a:ext cx="6096000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Taxable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Increase in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Monthly Expense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$21.17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$52.92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80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Property Tax Relief Credit (Basic STAR)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426168"/>
              </p:ext>
            </p:extLst>
          </p:nvPr>
        </p:nvGraphicFramePr>
        <p:xfrm>
          <a:off x="598502" y="2595563"/>
          <a:ext cx="8172200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34440"/>
                <a:gridCol w="1634440"/>
                <a:gridCol w="1634440"/>
                <a:gridCol w="1634440"/>
                <a:gridCol w="16344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&lt;$75,000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$75,000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$150,000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$200,000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$250,000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$254.03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$179.32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$104.60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$29.89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Ticonderoga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$262.70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$185.44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$108.17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$30.91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05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Property Tax Relief </a:t>
            </a:r>
            <a:r>
              <a:rPr lang="en-US"/>
              <a:t>Credit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</a:t>
            </a:r>
            <a:r>
              <a:rPr lang="en-US" dirty="0" smtClean="0"/>
              <a:t>Enhanced </a:t>
            </a:r>
            <a:r>
              <a:rPr lang="en-US" dirty="0"/>
              <a:t>STAR)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35356507"/>
              </p:ext>
            </p:extLst>
          </p:nvPr>
        </p:nvGraphicFramePr>
        <p:xfrm>
          <a:off x="1117600" y="2595563"/>
          <a:ext cx="3565526" cy="741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82763"/>
                <a:gridCol w="17827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Hague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$199.06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Ticonderoga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$210.85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Property Tax Relief Credit for Enhanced STAR recipients has no income limitation (income limit of $86,300 to be eligible for Enhanced STAR in 2019)</a:t>
            </a:r>
          </a:p>
          <a:p>
            <a:r>
              <a:rPr lang="en-US" dirty="0" smtClean="0"/>
              <a:t>Override of tax cap only impacts Property Tax Relief Credit, Basic and Enhanced STAR tax deductions remain intact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3362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4026</TotalTime>
  <Words>376</Words>
  <Application>Microsoft Macintosh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Perception</vt:lpstr>
      <vt:lpstr>Ticonderoga Central School District</vt:lpstr>
      <vt:lpstr>Budgetary Scenarios</vt:lpstr>
      <vt:lpstr>Budgetary Scenarios</vt:lpstr>
      <vt:lpstr>Tax Cap Override </vt:lpstr>
      <vt:lpstr>Tax Bill Impact – Scenario #1 &amp; #3</vt:lpstr>
      <vt:lpstr>Tax Bill Impact – Scenario #2</vt:lpstr>
      <vt:lpstr>Tax Bill Impact – Scenario #4</vt:lpstr>
      <vt:lpstr>Property Tax Relief Credit (Basic STAR)</vt:lpstr>
      <vt:lpstr>Property Tax Relief Credit  (Enhanced STAR)</vt:lpstr>
      <vt:lpstr>Contingency Budget</vt:lpstr>
      <vt:lpstr>Contingent Budget Scenario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Ticonderoga Central School District</dc:title>
  <dc:creator>Laurie Cossey</dc:creator>
  <cp:lastModifiedBy>Laurie Cossey</cp:lastModifiedBy>
  <cp:revision>45</cp:revision>
  <cp:lastPrinted>2019-04-09T21:03:57Z</cp:lastPrinted>
  <dcterms:created xsi:type="dcterms:W3CDTF">2019-02-25T21:01:52Z</dcterms:created>
  <dcterms:modified xsi:type="dcterms:W3CDTF">2019-04-09T21:05:02Z</dcterms:modified>
</cp:coreProperties>
</file>