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3" r:id="rId1"/>
  </p:sldMasterIdLst>
  <p:handoutMasterIdLst>
    <p:handoutMasterId r:id="rId9"/>
  </p:handoutMasterIdLst>
  <p:sldIdLst>
    <p:sldId id="256" r:id="rId2"/>
    <p:sldId id="268" r:id="rId3"/>
    <p:sldId id="262" r:id="rId4"/>
    <p:sldId id="263" r:id="rId5"/>
    <p:sldId id="266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8" d="100"/>
          <a:sy n="128" d="100"/>
        </p:scale>
        <p:origin x="-9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District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2008-09</c:v>
                </c:pt>
                <c:pt idx="1">
                  <c:v>2013-14</c:v>
                </c:pt>
                <c:pt idx="2">
                  <c:v>2018-19</c:v>
                </c:pt>
                <c:pt idx="3">
                  <c:v>2023-24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953.0</c:v>
                </c:pt>
                <c:pt idx="1">
                  <c:v>840.0</c:v>
                </c:pt>
                <c:pt idx="2">
                  <c:v>793.0</c:v>
                </c:pt>
                <c:pt idx="3">
                  <c:v>773.0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Elementary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2008-09</c:v>
                </c:pt>
                <c:pt idx="1">
                  <c:v>2013-14</c:v>
                </c:pt>
                <c:pt idx="2">
                  <c:v>2018-19</c:v>
                </c:pt>
                <c:pt idx="3">
                  <c:v>2023-24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394.0</c:v>
                </c:pt>
                <c:pt idx="1">
                  <c:v>367.0</c:v>
                </c:pt>
                <c:pt idx="2">
                  <c:v>374.0</c:v>
                </c:pt>
                <c:pt idx="3">
                  <c:v>394.0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Middle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2008-09</c:v>
                </c:pt>
                <c:pt idx="1">
                  <c:v>2013-14</c:v>
                </c:pt>
                <c:pt idx="2">
                  <c:v>2018-19</c:v>
                </c:pt>
                <c:pt idx="3">
                  <c:v>2023-24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211.0</c:v>
                </c:pt>
                <c:pt idx="1">
                  <c:v>165.0</c:v>
                </c:pt>
                <c:pt idx="2">
                  <c:v>178.0</c:v>
                </c:pt>
                <c:pt idx="3">
                  <c:v>129.0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High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2008-09</c:v>
                </c:pt>
                <c:pt idx="1">
                  <c:v>2013-14</c:v>
                </c:pt>
                <c:pt idx="2">
                  <c:v>2018-19</c:v>
                </c:pt>
                <c:pt idx="3">
                  <c:v>2023-24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348.0</c:v>
                </c:pt>
                <c:pt idx="1">
                  <c:v>308.0</c:v>
                </c:pt>
                <c:pt idx="2">
                  <c:v>241.0</c:v>
                </c:pt>
                <c:pt idx="3">
                  <c:v>250.0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0173336"/>
        <c:axId val="2123107704"/>
      </c:lineChart>
      <c:catAx>
        <c:axId val="2100173336"/>
        <c:scaling>
          <c:orientation val="minMax"/>
        </c:scaling>
        <c:delete val="0"/>
        <c:axPos val="b"/>
        <c:majorTickMark val="out"/>
        <c:minorTickMark val="none"/>
        <c:tickLblPos val="nextTo"/>
        <c:crossAx val="2123107704"/>
        <c:crosses val="autoZero"/>
        <c:auto val="1"/>
        <c:lblAlgn val="ctr"/>
        <c:lblOffset val="100"/>
        <c:noMultiLvlLbl val="0"/>
      </c:catAx>
      <c:valAx>
        <c:axId val="21231077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00173336"/>
        <c:crosses val="autoZero"/>
        <c:crossBetween val="between"/>
      </c:valAx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8D7C2C-6A0E-5441-91C4-11025DF65A29}" type="datetimeFigureOut">
              <a:rPr lang="en-US" smtClean="0"/>
              <a:t>3/18/19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1A414-68F1-124D-8B1A-A00DC9D66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682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3/18/19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5EA8180-0FA4-744B-9DC0-A7A3C634DCC4}" type="datetimeFigureOut">
              <a:rPr lang="en-US" smtClean="0"/>
              <a:t>3/18/19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3/18/19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5EA8180-0FA4-744B-9DC0-A7A3C634DCC4}" type="datetimeFigureOut">
              <a:rPr lang="en-US" smtClean="0"/>
              <a:t>3/18/19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5EA8180-0FA4-744B-9DC0-A7A3C634DCC4}" type="datetimeFigureOut">
              <a:rPr lang="en-US" smtClean="0"/>
              <a:t>3/18/19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3/18/19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3/18/19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3/18/19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3/18/19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3/18/19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5EA8180-0FA4-744B-9DC0-A7A3C634DCC4}" type="datetimeFigureOut">
              <a:rPr lang="en-US" smtClean="0"/>
              <a:t>3/18/19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5EA8180-0FA4-744B-9DC0-A7A3C634DCC4}" type="datetimeFigureOut">
              <a:rPr lang="en-US" smtClean="0"/>
              <a:t>3/18/19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3/18/19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3/18/19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5EA8180-0FA4-744B-9DC0-A7A3C634DCC4}" type="datetimeFigureOut">
              <a:rPr lang="en-US" smtClean="0"/>
              <a:t>3/18/19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5EA8180-0FA4-744B-9DC0-A7A3C634DCC4}" type="datetimeFigureOut">
              <a:rPr lang="en-US" smtClean="0"/>
              <a:t>3/18/19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Ticonderoga Central School District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Budget Workshop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smtClean="0"/>
              <a:t>March 19, </a:t>
            </a:r>
            <a:r>
              <a:rPr lang="en-US" dirty="0" smtClean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1240646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Enrollment Trends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4620559"/>
              </p:ext>
            </p:extLst>
          </p:nvPr>
        </p:nvGraphicFramePr>
        <p:xfrm>
          <a:off x="1114425" y="2595563"/>
          <a:ext cx="7610475" cy="367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799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Budgetary Scenarios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Scenario #1:  Meeting the Tax Cap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Budget          </a:t>
            </a:r>
            <a:r>
              <a:rPr lang="en-US" dirty="0" smtClean="0"/>
              <a:t>$23,393,480</a:t>
            </a:r>
            <a:endParaRPr lang="en-US" dirty="0" smtClean="0"/>
          </a:p>
          <a:p>
            <a:r>
              <a:rPr lang="en-US" dirty="0" smtClean="0"/>
              <a:t>Tax Cap        </a:t>
            </a:r>
            <a:r>
              <a:rPr lang="en-US" dirty="0" smtClean="0"/>
              <a:t>$22,607,701</a:t>
            </a:r>
            <a:endParaRPr lang="en-US" dirty="0" smtClean="0"/>
          </a:p>
          <a:p>
            <a:r>
              <a:rPr lang="en-US" dirty="0" smtClean="0"/>
              <a:t>Difference       </a:t>
            </a:r>
            <a:r>
              <a:rPr lang="en-US" dirty="0" smtClean="0"/>
              <a:t>$785,779</a:t>
            </a:r>
            <a:endParaRPr lang="en-US" dirty="0" smtClean="0"/>
          </a:p>
          <a:p>
            <a:r>
              <a:rPr lang="en-US" dirty="0" smtClean="0"/>
              <a:t>Tax Levy	   </a:t>
            </a:r>
            <a:r>
              <a:rPr lang="en-US" dirty="0" smtClean="0"/>
              <a:t>5.33%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Scenario #2:  Tax Cap Override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Budget	</a:t>
            </a:r>
            <a:r>
              <a:rPr lang="en-US" dirty="0" smtClean="0"/>
              <a:t>$23,393,479</a:t>
            </a:r>
            <a:endParaRPr lang="en-US" dirty="0" smtClean="0"/>
          </a:p>
          <a:p>
            <a:r>
              <a:rPr lang="en-US" dirty="0" smtClean="0"/>
              <a:t>Tax Levy	     </a:t>
            </a:r>
            <a:r>
              <a:rPr lang="en-US" dirty="0" smtClean="0"/>
              <a:t>12.08</a:t>
            </a:r>
            <a:r>
              <a:rPr lang="en-US" dirty="0" smtClean="0"/>
              <a:t>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772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Scenario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of $1M in Fund </a:t>
            </a:r>
            <a:r>
              <a:rPr lang="en-US" dirty="0"/>
              <a:t>B</a:t>
            </a:r>
            <a:r>
              <a:rPr lang="en-US" dirty="0" smtClean="0"/>
              <a:t>alance</a:t>
            </a:r>
          </a:p>
          <a:p>
            <a:r>
              <a:rPr lang="en-US" dirty="0" smtClean="0"/>
              <a:t>Added </a:t>
            </a:r>
            <a:r>
              <a:rPr lang="en-US" dirty="0" smtClean="0"/>
              <a:t>$30,000 for School Resource Officer</a:t>
            </a:r>
          </a:p>
          <a:p>
            <a:r>
              <a:rPr lang="en-US" dirty="0" smtClean="0"/>
              <a:t>Executive Proposal for State Aid </a:t>
            </a:r>
          </a:p>
          <a:p>
            <a:r>
              <a:rPr lang="en-US" dirty="0" smtClean="0"/>
              <a:t>Additional $100,000 for Safety Upgrades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406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Cap Override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60% supermajority public vote required for a budget that would exceed the levy limit</a:t>
            </a:r>
          </a:p>
          <a:p>
            <a:r>
              <a:rPr lang="en-US" dirty="0" smtClean="0"/>
              <a:t>Taxpayers would not received Property Tax Relief Credit</a:t>
            </a:r>
          </a:p>
          <a:p>
            <a:r>
              <a:rPr lang="en-US" dirty="0" smtClean="0"/>
              <a:t>If override fails, district has three options:</a:t>
            </a:r>
          </a:p>
          <a:p>
            <a:pPr lvl="1"/>
            <a:r>
              <a:rPr lang="en-US" dirty="0" smtClean="0"/>
              <a:t>Resubmit the budget and try for a second supermajority public vote</a:t>
            </a:r>
          </a:p>
          <a:p>
            <a:pPr lvl="1"/>
            <a:r>
              <a:rPr lang="en-US" dirty="0" smtClean="0"/>
              <a:t>Submit a budget within the levy limit which requires a majority vote</a:t>
            </a:r>
          </a:p>
          <a:p>
            <a:pPr lvl="1"/>
            <a:r>
              <a:rPr lang="en-US" dirty="0" smtClean="0"/>
              <a:t>Adopt a contingency budget with a 0% levy growth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746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Contingency Budget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r>
              <a:rPr lang="en-US" sz="2000" dirty="0" smtClean="0"/>
              <a:t>No increase in tax levy</a:t>
            </a:r>
          </a:p>
          <a:p>
            <a:r>
              <a:rPr lang="en-US" sz="2000" dirty="0" smtClean="0"/>
              <a:t>-Administrative budget cap</a:t>
            </a:r>
          </a:p>
          <a:p>
            <a:r>
              <a:rPr lang="en-US" sz="2000" dirty="0" smtClean="0"/>
              <a:t>-Non-contingent expenses disallowed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-Community use of school buildings expense, public 	  use only when no expense is incurred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-Equipment not associated with health and safety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2663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Contingent Budget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Budget	$23,393,480</a:t>
            </a:r>
          </a:p>
          <a:p>
            <a:r>
              <a:rPr lang="en-US" dirty="0" smtClean="0"/>
              <a:t>Tax Cap	$21,986,179</a:t>
            </a:r>
          </a:p>
          <a:p>
            <a:r>
              <a:rPr lang="en-US" dirty="0" smtClean="0"/>
              <a:t>Difference	$1,407,301</a:t>
            </a:r>
          </a:p>
          <a:p>
            <a:r>
              <a:rPr lang="en-US" dirty="0" smtClean="0"/>
              <a:t>Tax Cap	0%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*Same assumptions used as in prior budgetary scenarios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718009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2434</TotalTime>
  <Words>161</Words>
  <Application>Microsoft Macintosh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Perception</vt:lpstr>
      <vt:lpstr>Ticonderoga Central School District</vt:lpstr>
      <vt:lpstr>Enrollment Trends</vt:lpstr>
      <vt:lpstr>Budgetary Scenarios</vt:lpstr>
      <vt:lpstr>Budget Scenario Assumptions</vt:lpstr>
      <vt:lpstr>Tax Cap Override </vt:lpstr>
      <vt:lpstr>Contingency Budget</vt:lpstr>
      <vt:lpstr>Contingent Budget Scenario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Ticonderoga Central School District</dc:title>
  <dc:creator>Laurie Cossey</dc:creator>
  <cp:lastModifiedBy>Laurie Cossey</cp:lastModifiedBy>
  <cp:revision>30</cp:revision>
  <cp:lastPrinted>2019-03-19T18:13:12Z</cp:lastPrinted>
  <dcterms:created xsi:type="dcterms:W3CDTF">2019-02-25T21:01:52Z</dcterms:created>
  <dcterms:modified xsi:type="dcterms:W3CDTF">2019-03-19T18:14:24Z</dcterms:modified>
</cp:coreProperties>
</file>