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8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7122F-F47C-6F40-867D-25D95C86CE0C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836C9-3AF4-E047-9218-6FC9CB3EC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40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17A55-D55D-FE4D-8ABA-AACBC4E0A8A3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5B1D7-3DDC-8640-9016-09754EEF1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90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27A740-8CE5-0146-9DA6-E7AE765E9B4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Workshop</a:t>
            </a:r>
          </a:p>
          <a:p>
            <a:r>
              <a:rPr lang="en-US" dirty="0" smtClean="0"/>
              <a:t>April 1</a:t>
            </a:r>
            <a:r>
              <a:rPr lang="en-US" dirty="0" smtClean="0"/>
              <a:t>0</a:t>
            </a:r>
            <a:r>
              <a:rPr lang="en-US" dirty="0" smtClean="0"/>
              <a:t>, 2018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888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6200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82432"/>
              </p:ext>
            </p:extLst>
          </p:nvPr>
        </p:nvGraphicFramePr>
        <p:xfrm>
          <a:off x="838200" y="1219200"/>
          <a:ext cx="7620000" cy="560152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447800"/>
                <a:gridCol w="1676400"/>
                <a:gridCol w="1371600"/>
                <a:gridCol w="1295400"/>
              </a:tblGrid>
              <a:tr h="81580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2018-2019</a:t>
                      </a:r>
                      <a:r>
                        <a:rPr lang="en-US" sz="1800" dirty="0" smtClean="0"/>
                        <a:t> Proposed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2017-2018</a:t>
                      </a:r>
                      <a:r>
                        <a:rPr lang="en-US" sz="1800" dirty="0" smtClean="0"/>
                        <a:t> Budget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 Change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Change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Board of Education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17,000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18,750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-1,750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-9.33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Office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231,217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225,766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5,451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2.41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Business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267,990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277,031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-9,041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-3.26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Legal/Personnel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34,624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34,138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486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1.42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Operations &amp; Maintenance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1,602,188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1,564,735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37,453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2.39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Insurance/BOCES</a:t>
                      </a:r>
                      <a:r>
                        <a:rPr lang="en-US" sz="1800" baseline="0" dirty="0" smtClean="0"/>
                        <a:t> Admin.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369,344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321,982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47,362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14.71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6400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 Administration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537,779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520,331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17,448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3.35</a:t>
                      </a:r>
                      <a:endParaRPr lang="en-US" sz="1800" dirty="0"/>
                    </a:p>
                  </a:txBody>
                  <a:tcPr marT="45716" marB="45716"/>
                </a:tc>
              </a:tr>
              <a:tr h="4726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Instructional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5,130,898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5,102,015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28,883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.57</a:t>
                      </a:r>
                      <a:endParaRPr lang="en-US" sz="1800" dirty="0"/>
                    </a:p>
                  </a:txBody>
                  <a:tcPr marT="45716" marB="4571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Categorical Breakdown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540635"/>
              </p:ext>
            </p:extLst>
          </p:nvPr>
        </p:nvGraphicFramePr>
        <p:xfrm>
          <a:off x="609600" y="1371600"/>
          <a:ext cx="7848600" cy="4618861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28800"/>
                <a:gridCol w="1600200"/>
                <a:gridCol w="1676400"/>
                <a:gridCol w="1447800"/>
                <a:gridCol w="1295400"/>
              </a:tblGrid>
              <a:tr h="64018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2018-2019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Proposed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800" dirty="0" smtClean="0"/>
                        <a:t>2017-2018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Budget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Dollar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Percent  Change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 Programs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2,713,053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2,409,515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303,538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12.59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2339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Pupil</a:t>
                      </a:r>
                      <a:r>
                        <a:rPr lang="en-US" sz="1800" baseline="0" dirty="0" smtClean="0"/>
                        <a:t> Services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991,287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948,826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42,461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4.47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Extracurricular</a:t>
                      </a:r>
                    </a:p>
                    <a:p>
                      <a:r>
                        <a:rPr lang="en-US" sz="1800" dirty="0" smtClean="0"/>
                        <a:t>&amp; Athletics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394,691</a:t>
                      </a:r>
                      <a:endParaRPr lang="en-US" sz="1800" dirty="0" smtClean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392,506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2,185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.51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852,020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817,091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34,930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4.28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Census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4,800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4,675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2.67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4782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Benefits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6,480,594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5,491,245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989,350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18.02</a:t>
                      </a:r>
                      <a:endParaRPr lang="en-US" sz="1800" dirty="0"/>
                    </a:p>
                  </a:txBody>
                  <a:tcPr marT="45728" marB="45728"/>
                </a:tc>
              </a:tr>
              <a:tr h="64018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</a:t>
                      </a:r>
                      <a:r>
                        <a:rPr lang="en-US" sz="1800" baseline="0" dirty="0" smtClean="0"/>
                        <a:t> Service/Transfers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3,175,813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2,621,395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554,418</a:t>
                      </a:r>
                      <a:endParaRPr lang="en-US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21.14</a:t>
                      </a:r>
                      <a:endParaRPr lang="en-US" sz="1800" dirty="0"/>
                    </a:p>
                  </a:txBody>
                  <a:tcPr marT="45728" marB="45728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2018-2019</a:t>
            </a:r>
            <a:r>
              <a:rPr lang="en-US" dirty="0" smtClean="0"/>
              <a:t> Budget Presentation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653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Overview/Budget Timeline</a:t>
            </a:r>
          </a:p>
          <a:p>
            <a:r>
              <a:rPr lang="en-US" sz="2400" dirty="0" smtClean="0"/>
              <a:t>Budgetary Needs</a:t>
            </a:r>
          </a:p>
          <a:p>
            <a:r>
              <a:rPr lang="en-US" sz="2400" dirty="0" smtClean="0"/>
              <a:t>Realities of the </a:t>
            </a:r>
            <a:r>
              <a:rPr lang="is-IS" sz="2400" dirty="0" smtClean="0"/>
              <a:t>2018-2019</a:t>
            </a:r>
            <a:r>
              <a:rPr lang="en-US" sz="2400" dirty="0" smtClean="0"/>
              <a:t> Budget</a:t>
            </a:r>
          </a:p>
          <a:p>
            <a:pPr marL="0" indent="0">
              <a:buNone/>
            </a:pPr>
            <a:r>
              <a:rPr lang="en-US" sz="2400" dirty="0" smtClean="0"/>
              <a:t>	- Tax Cap </a:t>
            </a:r>
            <a:r>
              <a:rPr lang="en-US" sz="2400" dirty="0" smtClean="0"/>
              <a:t>3.34%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04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Timeline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November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2017 -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Internal Discussion on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January </a:t>
            </a:r>
            <a:r>
              <a:rPr lang="en-US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31</a:t>
            </a:r>
            <a:r>
              <a:rPr lang="en-US" baseline="3000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</a:t>
            </a:r>
            <a:r>
              <a:rPr lang="en-US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– Budget Advisory Committee Meeting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March 20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Workshop </a:t>
            </a: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April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19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2018 -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Budget Hearing and Adoption</a:t>
            </a:r>
          </a:p>
          <a:p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8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2018 - Public Hearing on Budget</a:t>
            </a:r>
            <a:endParaRPr lang="en-US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May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15</a:t>
            </a:r>
            <a:r>
              <a:rPr lang="en-US" baseline="30000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th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2018 - </a:t>
            </a:r>
            <a:r>
              <a:rPr lang="en-US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State-wide Budget Vote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9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2018-2019</a:t>
            </a:r>
            <a:r>
              <a:rPr lang="en-US" dirty="0" smtClean="0"/>
              <a:t> Budget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Pensions</a:t>
            </a:r>
          </a:p>
          <a:p>
            <a:pPr lvl="1"/>
            <a:r>
              <a:rPr lang="en-US" sz="2400" dirty="0" smtClean="0"/>
              <a:t>NYSTRS – 10.63%  (LY 9.8%)</a:t>
            </a:r>
          </a:p>
          <a:p>
            <a:pPr lvl="1"/>
            <a:r>
              <a:rPr lang="en-US" sz="2400" dirty="0" smtClean="0"/>
              <a:t>NYSERS – 15.9%  (LY 16.1%)</a:t>
            </a:r>
          </a:p>
          <a:p>
            <a:pPr lvl="1"/>
            <a:r>
              <a:rPr lang="en-US" sz="2400" dirty="0" smtClean="0"/>
              <a:t>Approximately $34,500 increase</a:t>
            </a:r>
          </a:p>
          <a:p>
            <a:r>
              <a:rPr lang="en-US" sz="2400" dirty="0" smtClean="0"/>
              <a:t>Health Insurance</a:t>
            </a:r>
          </a:p>
          <a:p>
            <a:pPr lvl="1"/>
            <a:r>
              <a:rPr lang="en-US" sz="2400" dirty="0" smtClean="0"/>
              <a:t>13.5% Increase, plus 10% mid-year increase</a:t>
            </a:r>
          </a:p>
          <a:p>
            <a:pPr lvl="1"/>
            <a:r>
              <a:rPr lang="en-US" sz="2400" dirty="0" smtClean="0"/>
              <a:t>Total Budgetary Increase of $953,000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904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Property Tax Cap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The Property Tax Cap Legislation puts a threshold on the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amount to be raised by taxes.</a:t>
            </a:r>
          </a:p>
          <a:p>
            <a:pPr>
              <a:buFont typeface="Wingdings" charset="2"/>
              <a:buChar char="§"/>
            </a:pPr>
            <a:r>
              <a:rPr lang="en-US" sz="2400" dirty="0" smtClean="0">
                <a:ea typeface="ＭＳ Ｐゴシック" charset="0"/>
              </a:rPr>
              <a:t>Districts that </a:t>
            </a:r>
            <a:r>
              <a:rPr lang="en-US" sz="2400" dirty="0">
                <a:ea typeface="ＭＳ Ｐゴシック" charset="0"/>
              </a:rPr>
              <a:t>remain within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majority </a:t>
            </a:r>
            <a:r>
              <a:rPr lang="en-US" sz="2400" dirty="0" smtClean="0">
                <a:ea typeface="ＭＳ Ｐゴシック" charset="0"/>
              </a:rPr>
              <a:t>approval</a:t>
            </a:r>
          </a:p>
          <a:p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Districts </a:t>
            </a:r>
            <a:r>
              <a:rPr lang="en-US" sz="2400" dirty="0">
                <a:ea typeface="ＭＳ Ｐゴシック" charset="0"/>
              </a:rPr>
              <a:t>above the 2% </a:t>
            </a:r>
            <a:r>
              <a:rPr lang="en-US" sz="2400" dirty="0" smtClean="0">
                <a:ea typeface="ＭＳ Ｐゴシック" charset="0"/>
              </a:rPr>
              <a:t>threshold </a:t>
            </a:r>
            <a:r>
              <a:rPr lang="en-US" sz="2400" dirty="0">
                <a:ea typeface="ＭＳ Ｐゴシック" charset="0"/>
              </a:rPr>
              <a:t>need a supermajority approval (60%)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020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Relief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Districts must stay within the tax cap </a:t>
            </a:r>
          </a:p>
          <a:p>
            <a:r>
              <a:rPr lang="en-US" sz="2400" dirty="0" smtClean="0"/>
              <a:t>Taxpayer eligibility will be based on income of $275,000 or less, payment of school property taxes in 2017 and STAR property tax exemption eligibility (primary residence)</a:t>
            </a:r>
          </a:p>
          <a:p>
            <a:r>
              <a:rPr lang="en-US" sz="2400" dirty="0" smtClean="0"/>
              <a:t>**The Property Tax Freeze Credit program expired in 2016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41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772125"/>
          </a:xfrm>
        </p:spPr>
        <p:txBody>
          <a:bodyPr/>
          <a:lstStyle/>
          <a:p>
            <a:r>
              <a:rPr lang="en-US" dirty="0" smtClean="0"/>
              <a:t>Tax Cap Scenario </a:t>
            </a:r>
            <a:r>
              <a:rPr lang="en-US" dirty="0" smtClean="0"/>
              <a:t>4/1</a:t>
            </a:r>
            <a:r>
              <a:rPr lang="en-US" dirty="0" smtClean="0"/>
              <a:t>0</a:t>
            </a:r>
            <a:r>
              <a:rPr lang="en-US" dirty="0" smtClean="0"/>
              <a:t>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56220"/>
            <a:ext cx="7556313" cy="48699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levy		    	  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$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11,276,168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Tax Base Growth Factor               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	1.0042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prior year		              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Prior Year Exemptions (Capital)		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 1,421,244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Adjusted Prior Year Levy		</a:t>
            </a:r>
            <a:r>
              <a:rPr lang="en-US" sz="2400" dirty="0" smtClean="0">
                <a:ea typeface="ＭＳ Ｐゴシック" charset="0"/>
              </a:rPr>
              <a:t>	$ 9,899,005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Allowable Growth			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1.02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~2%</a:t>
            </a:r>
            <a:r>
              <a:rPr lang="en-US" sz="2000" dirty="0">
                <a:ea typeface="ＭＳ Ｐゴシック" charset="0"/>
              </a:rPr>
              <a:t>					</a:t>
            </a:r>
            <a:r>
              <a:rPr lang="en-US" sz="2400" dirty="0">
                <a:ea typeface="ＭＳ Ｐゴシック" charset="0"/>
              </a:rPr>
              <a:t>$ </a:t>
            </a:r>
            <a:r>
              <a:rPr lang="en-US" sz="2400" dirty="0" smtClean="0">
                <a:ea typeface="ＭＳ Ｐゴシック" charset="0"/>
              </a:rPr>
              <a:t>10,096,985</a:t>
            </a:r>
            <a:endParaRPr lang="en-US" sz="2400" dirty="0">
              <a:ea typeface="ＭＳ Ｐゴシック" charset="0"/>
            </a:endParaRP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PILOTS Receivable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Available Carryover				-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Exemptions</a:t>
            </a: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Capital					$ </a:t>
            </a:r>
            <a:r>
              <a:rPr lang="en-US" sz="2400" dirty="0" smtClean="0">
                <a:ea typeface="ＭＳ Ｐゴシック" charset="0"/>
              </a:rPr>
              <a:t>1,555,274</a:t>
            </a:r>
            <a:endParaRPr lang="en-US" sz="2400" dirty="0">
              <a:ea typeface="ＭＳ Ｐゴシック" charset="0"/>
            </a:endParaRPr>
          </a:p>
          <a:p>
            <a:pPr marL="914400" lvl="1" indent="-514350"/>
            <a:r>
              <a:rPr lang="en-US" sz="2400" dirty="0">
                <a:ea typeface="ＭＳ Ｐゴシック" charset="0"/>
              </a:rPr>
              <a:t>Pension				          </a:t>
            </a:r>
            <a:r>
              <a:rPr lang="en-US" sz="2400" dirty="0" smtClean="0">
                <a:ea typeface="ＭＳ Ｐゴシック" charset="0"/>
              </a:rPr>
              <a:t>	 </a:t>
            </a:r>
            <a:r>
              <a:rPr lang="en-US" sz="2400" dirty="0">
                <a:ea typeface="ＭＳ Ｐゴシック" charset="0"/>
              </a:rPr>
              <a:t>- </a:t>
            </a:r>
          </a:p>
          <a:p>
            <a:pPr marL="514350" indent="-514350">
              <a:buFontTx/>
              <a:buNone/>
            </a:pPr>
            <a:r>
              <a:rPr lang="en-US" sz="2400" b="1" dirty="0">
                <a:ea typeface="ＭＳ Ｐゴシック" charset="0"/>
                <a:cs typeface="ＭＳ Ｐゴシック" charset="0"/>
              </a:rPr>
              <a:t>Total Allowable Limit			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	$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11,653,259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3.34%</a:t>
            </a:r>
            <a:r>
              <a:rPr lang="en-US" sz="2400" b="1" dirty="0">
                <a:ea typeface="ＭＳ Ｐゴシック" charset="0"/>
                <a:cs typeface="ＭＳ Ｐゴシック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46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1302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2017-2018 Tax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Levy		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	     $11,276,168</a:t>
            </a: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State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Aid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8,103,871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Other Revenue		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        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1,130,949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TOTAL				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$20,510,988</a:t>
            </a:r>
            <a:endParaRPr lang="en-US" sz="2400" b="1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2018-2019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Tax Levy Limit     		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377,091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TOTAL				    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b="1" dirty="0" smtClean="0">
                <a:ea typeface="ＭＳ Ｐゴシック" charset="0"/>
                <a:cs typeface="ＭＳ Ｐゴシック" charset="0"/>
              </a:rPr>
              <a:t>20,888,079</a:t>
            </a:r>
          </a:p>
          <a:p>
            <a:pPr>
              <a:buFontTx/>
              <a:buNone/>
            </a:pPr>
            <a:r>
              <a:rPr lang="en-US" sz="2400" dirty="0" smtClean="0"/>
              <a:t>2017</a:t>
            </a:r>
            <a:r>
              <a:rPr lang="en-US" sz="2400" dirty="0" smtClean="0"/>
              <a:t>-2018 Budget			    </a:t>
            </a:r>
            <a:r>
              <a:rPr lang="en-US" sz="2400" b="1" dirty="0" smtClean="0"/>
              <a:t>$20,749,999</a:t>
            </a:r>
          </a:p>
        </p:txBody>
      </p:sp>
    </p:spTree>
    <p:extLst>
      <p:ext uri="{BB962C8B-B14F-4D97-AF65-F5344CB8AC3E}">
        <p14:creationId xmlns:p14="http://schemas.microsoft.com/office/powerpoint/2010/main" val="28902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Baseline Discussion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696200" cy="563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Current 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(4/10)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20,888,079</a:t>
            </a:r>
          </a:p>
          <a:p>
            <a:pPr>
              <a:buFontTx/>
              <a:buNone/>
            </a:pPr>
            <a:r>
              <a:rPr lang="is-IS" sz="2400" dirty="0" smtClean="0">
                <a:ea typeface="ＭＳ Ｐゴシック" charset="0"/>
                <a:cs typeface="ＭＳ Ｐゴシック" charset="0"/>
              </a:rPr>
              <a:t>2017</a:t>
            </a:r>
            <a:r>
              <a:rPr lang="is-IS" sz="2400" dirty="0" smtClean="0">
                <a:ea typeface="ＭＳ Ｐゴシック" charset="0"/>
                <a:cs typeface="ＭＳ Ｐゴシック" charset="0"/>
              </a:rPr>
              <a:t>-2018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Budget		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20,749,999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Difference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				       </a:t>
            </a:r>
            <a:r>
              <a:rPr lang="en-US" sz="2400" b="1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$     </a:t>
            </a:r>
            <a:r>
              <a:rPr lang="en-US" sz="2400" b="1" dirty="0" smtClean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138,080</a:t>
            </a:r>
            <a:r>
              <a:rPr lang="en-US" sz="2400" b="1" dirty="0" smtClean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		</a:t>
            </a:r>
            <a:endParaRPr lang="en-US" sz="2400" u="sng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Preliminary Expense Plan 	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22,803,298</a:t>
            </a:r>
            <a:endParaRPr lang="en-US" sz="2400" dirty="0" smtClean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Current 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Cap Formula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(4/10)                </a:t>
            </a:r>
            <a:r>
              <a:rPr lang="en-US" sz="2400" dirty="0" smtClean="0">
                <a:ea typeface="ＭＳ Ｐゴシック" charset="0"/>
                <a:cs typeface="ＭＳ Ｐゴシック" charset="0"/>
              </a:rPr>
              <a:t>$</a:t>
            </a:r>
            <a:r>
              <a:rPr lang="en-US" sz="2400" u="sng" dirty="0" smtClean="0">
                <a:ea typeface="ＭＳ Ｐゴシック" charset="0"/>
                <a:cs typeface="ＭＳ Ｐゴシック" charset="0"/>
              </a:rPr>
              <a:t>20,888,079</a:t>
            </a:r>
            <a:endParaRPr lang="en-US" sz="2400" u="sng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>
                <a:ea typeface="ＭＳ Ｐゴシック" charset="0"/>
                <a:cs typeface="ＭＳ Ｐゴシック" charset="0"/>
              </a:rPr>
              <a:t>Difference				       </a:t>
            </a:r>
            <a:r>
              <a:rPr lang="en-US" sz="24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$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1,915,219</a:t>
            </a:r>
            <a:endParaRPr lang="en-US" sz="2400" b="1" dirty="0" smtClean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dirty="0" smtClean="0">
                <a:solidFill>
                  <a:srgbClr val="595959"/>
                </a:solidFill>
                <a:ea typeface="ＭＳ Ｐゴシック" charset="0"/>
                <a:cs typeface="ＭＳ Ｐゴシック" charset="0"/>
              </a:rPr>
              <a:t>Less Fund Balance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		       	      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$     TBD</a:t>
            </a:r>
          </a:p>
          <a:p>
            <a:pPr>
              <a:buFontTx/>
              <a:buNone/>
            </a:pPr>
            <a:r>
              <a:rPr lang="en-US" sz="2400" dirty="0" smtClean="0">
                <a:ea typeface="ＭＳ Ｐゴシック" charset="0"/>
                <a:cs typeface="ＭＳ Ｐゴシック" charset="0"/>
              </a:rPr>
              <a:t>Current Shortfall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			       $ </a:t>
            </a:r>
            <a:r>
              <a:rPr lang="en-US" sz="2400" b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1,915,219</a:t>
            </a:r>
            <a:endParaRPr lang="en-US" sz="2400" b="1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3079</TotalTime>
  <Words>396</Words>
  <Application>Microsoft Macintosh PowerPoint</Application>
  <PresentationFormat>On-screen Show (4:3)</PresentationFormat>
  <Paragraphs>154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Ticonderoga Central School District</vt:lpstr>
      <vt:lpstr>Agenda</vt:lpstr>
      <vt:lpstr>Budget Timeline </vt:lpstr>
      <vt:lpstr>2018-2019 Budget Factors</vt:lpstr>
      <vt:lpstr>NYS Property Tax Cap </vt:lpstr>
      <vt:lpstr>Property Tax Relief Credit</vt:lpstr>
      <vt:lpstr>Tax Cap Scenario 4/10/18</vt:lpstr>
      <vt:lpstr>Baseline Discussion</vt:lpstr>
      <vt:lpstr>Baseline Discussion</vt:lpstr>
      <vt:lpstr>Categorical Breakdown</vt:lpstr>
      <vt:lpstr>Categorical Breakdown</vt:lpstr>
      <vt:lpstr>2018-2019 Budget Presentation </vt:lpstr>
    </vt:vector>
  </TitlesOfParts>
  <Company>Ticonderoga Central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William Dodd</dc:creator>
  <cp:lastModifiedBy>Laurie Cossey</cp:lastModifiedBy>
  <cp:revision>95</cp:revision>
  <cp:lastPrinted>2018-04-10T18:24:50Z</cp:lastPrinted>
  <dcterms:created xsi:type="dcterms:W3CDTF">2015-02-24T14:19:04Z</dcterms:created>
  <dcterms:modified xsi:type="dcterms:W3CDTF">2018-04-10T18:33:46Z</dcterms:modified>
</cp:coreProperties>
</file>