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8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7122F-F47C-6F40-867D-25D95C86CE0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836C9-3AF4-E047-9218-6FC9CB3E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40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17A55-D55D-FE4D-8ABA-AACBC4E0A8A3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5B1D7-3DDC-8640-9016-09754EE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9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27A740-8CE5-0146-9DA6-E7AE765E9B4E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Workshop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20, 2018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888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20000" cy="533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Categorical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374612"/>
              </p:ext>
            </p:extLst>
          </p:nvPr>
        </p:nvGraphicFramePr>
        <p:xfrm>
          <a:off x="838200" y="1219200"/>
          <a:ext cx="7620000" cy="560152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28800"/>
                <a:gridCol w="1447800"/>
                <a:gridCol w="1676400"/>
                <a:gridCol w="1371600"/>
                <a:gridCol w="1295400"/>
              </a:tblGrid>
              <a:tr h="81580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 smtClean="0"/>
                        <a:t>2018-2019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Proposed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 smtClean="0"/>
                        <a:t>2017-2018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Budget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Dollar Change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Percent Change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Board of Education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18,500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18,750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-250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-1.33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4726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Central Office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232,467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225,766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6,701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2.97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Business Administration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270,790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277,031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-6,241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-2.25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4726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Legal/Personnel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34,624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34,138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486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1.42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Operations &amp; Maintenance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1,607,188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1,564,735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42,453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2.71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Insurance/BOCES</a:t>
                      </a:r>
                      <a:r>
                        <a:rPr lang="en-US" sz="1800" baseline="0" dirty="0" smtClean="0"/>
                        <a:t> Admin.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369,344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321,982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47,362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14.71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Instructional Administration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537,779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520,331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17,448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3.35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4726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Instructional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5,182,198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5,102,015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80,183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1.57</a:t>
                      </a:r>
                      <a:endParaRPr lang="en-US" sz="1800" dirty="0"/>
                    </a:p>
                  </a:txBody>
                  <a:tcPr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Categorical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87472"/>
              </p:ext>
            </p:extLst>
          </p:nvPr>
        </p:nvGraphicFramePr>
        <p:xfrm>
          <a:off x="609600" y="1371600"/>
          <a:ext cx="7848600" cy="461886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28800"/>
                <a:gridCol w="1600200"/>
                <a:gridCol w="1676400"/>
                <a:gridCol w="1447800"/>
                <a:gridCol w="1295400"/>
              </a:tblGrid>
              <a:tr h="64018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 smtClean="0"/>
                        <a:t>2018-2019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Proposed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 smtClean="0"/>
                        <a:t>2017-2018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Budget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Dollar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Percent  Change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233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Special Programs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2,713,053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2,409,515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303,538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12.59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233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Pupil</a:t>
                      </a:r>
                      <a:r>
                        <a:rPr lang="en-US" sz="1800" baseline="0" dirty="0" smtClean="0"/>
                        <a:t> Services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991,287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948,826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42,461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4.47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401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Extracurricular</a:t>
                      </a:r>
                    </a:p>
                    <a:p>
                      <a:r>
                        <a:rPr lang="en-US" sz="1800" dirty="0" smtClean="0"/>
                        <a:t>&amp; Athletics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399,691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392,506</a:t>
                      </a:r>
                      <a:endParaRPr lang="en-US" sz="1800" dirty="0" smtClean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7,185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1.83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4782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Transportation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852,020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817,091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34,930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4.28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4782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Census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4,800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4,675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2.67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4782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Benefits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6,486,047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5,491,245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994,803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18.12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401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Debt</a:t>
                      </a:r>
                      <a:r>
                        <a:rPr lang="en-US" sz="1800" baseline="0" dirty="0" smtClean="0"/>
                        <a:t> Service/Transfers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3,175,813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2,621,395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554,418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21.14</a:t>
                      </a:r>
                      <a:endParaRPr lang="en-US" sz="1800" dirty="0"/>
                    </a:p>
                  </a:txBody>
                  <a:tcPr marT="45728" marB="45728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2018-2019</a:t>
            </a:r>
            <a:r>
              <a:rPr lang="en-US" dirty="0" smtClean="0"/>
              <a:t> </a:t>
            </a:r>
            <a:r>
              <a:rPr lang="en-US" dirty="0" smtClean="0"/>
              <a:t>Budget Presentation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Questions?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653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Overview/Budget Timeline</a:t>
            </a:r>
          </a:p>
          <a:p>
            <a:r>
              <a:rPr lang="en-US" sz="2400" dirty="0" smtClean="0"/>
              <a:t>Budgetary Needs</a:t>
            </a:r>
          </a:p>
          <a:p>
            <a:r>
              <a:rPr lang="en-US" sz="2400" dirty="0" smtClean="0"/>
              <a:t>Realities of the </a:t>
            </a:r>
            <a:r>
              <a:rPr lang="is-IS" sz="2400" dirty="0" smtClean="0"/>
              <a:t>2018-2019</a:t>
            </a:r>
            <a:r>
              <a:rPr lang="en-US" sz="2400" dirty="0" smtClean="0"/>
              <a:t> </a:t>
            </a:r>
            <a:r>
              <a:rPr lang="en-US" sz="2400" dirty="0" smtClean="0"/>
              <a:t>Budget</a:t>
            </a:r>
          </a:p>
          <a:p>
            <a:pPr marL="0" indent="0">
              <a:buNone/>
            </a:pPr>
            <a:r>
              <a:rPr lang="en-US" sz="2400" dirty="0" smtClean="0"/>
              <a:t>	- Tax Cap </a:t>
            </a:r>
            <a:r>
              <a:rPr lang="en-US" sz="2400" dirty="0" smtClean="0"/>
              <a:t>3.35</a:t>
            </a:r>
            <a:r>
              <a:rPr lang="en-US" sz="2400" dirty="0" smtClean="0"/>
              <a:t>%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704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Timeline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November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2017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Internal Discussion on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January 31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st,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2018 – Budget Advisory Committee Meeting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March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2018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 Workshop</a:t>
            </a:r>
          </a:p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April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10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2018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 Workshop </a:t>
            </a:r>
          </a:p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April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19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2018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 Hearing and Adoption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May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8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2018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- Public Hearing on Budget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May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15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2018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State-wide Budget Vote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9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2018-2019</a:t>
            </a:r>
            <a:r>
              <a:rPr lang="en-US" dirty="0" smtClean="0"/>
              <a:t> </a:t>
            </a:r>
            <a:r>
              <a:rPr lang="en-US" dirty="0" smtClean="0"/>
              <a:t>Budget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Pensions</a:t>
            </a:r>
          </a:p>
          <a:p>
            <a:pPr lvl="1"/>
            <a:r>
              <a:rPr lang="en-US" sz="2400" dirty="0" smtClean="0"/>
              <a:t>NYSTRS – </a:t>
            </a:r>
            <a:r>
              <a:rPr lang="en-US" sz="2400" dirty="0" smtClean="0"/>
              <a:t>10.63%  </a:t>
            </a:r>
            <a:r>
              <a:rPr lang="en-US" sz="2400" dirty="0" smtClean="0"/>
              <a:t>(LY </a:t>
            </a:r>
            <a:r>
              <a:rPr lang="en-US" sz="2400" dirty="0" smtClean="0"/>
              <a:t>9.8</a:t>
            </a:r>
            <a:r>
              <a:rPr lang="en-US" sz="2400" dirty="0" smtClean="0"/>
              <a:t>%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NYSERS – </a:t>
            </a:r>
            <a:r>
              <a:rPr lang="en-US" sz="2400" dirty="0" smtClean="0"/>
              <a:t>15.9%  </a:t>
            </a:r>
            <a:r>
              <a:rPr lang="en-US" sz="2400" dirty="0" smtClean="0"/>
              <a:t>(LY 16.1%)</a:t>
            </a:r>
          </a:p>
          <a:p>
            <a:pPr lvl="1"/>
            <a:r>
              <a:rPr lang="en-US" sz="2400" dirty="0" smtClean="0"/>
              <a:t>Approximately </a:t>
            </a:r>
            <a:r>
              <a:rPr lang="en-US" sz="2400" dirty="0" smtClean="0"/>
              <a:t>$34,500 increase</a:t>
            </a:r>
            <a:endParaRPr lang="en-US" sz="2400" dirty="0" smtClean="0"/>
          </a:p>
          <a:p>
            <a:r>
              <a:rPr lang="en-US" sz="2400" dirty="0" smtClean="0"/>
              <a:t>Health Insurance</a:t>
            </a:r>
          </a:p>
          <a:p>
            <a:pPr lvl="1"/>
            <a:r>
              <a:rPr lang="en-US" sz="2400" dirty="0" smtClean="0"/>
              <a:t>13.5% Increase, plus 10% mid-year increase</a:t>
            </a:r>
            <a:endParaRPr lang="en-US" sz="2400" dirty="0" smtClean="0"/>
          </a:p>
          <a:p>
            <a:pPr lvl="1"/>
            <a:r>
              <a:rPr lang="en-US" sz="2400" dirty="0" smtClean="0"/>
              <a:t>Total Budgetary Increase of </a:t>
            </a:r>
            <a:r>
              <a:rPr lang="en-US" sz="2400" dirty="0" smtClean="0"/>
              <a:t>$953,000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904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 Property Tax Cap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The Property Tax Cap Legislation puts a threshold on the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amount to be raised by taxes.</a:t>
            </a:r>
          </a:p>
          <a:p>
            <a:pPr>
              <a:buFont typeface="Wingdings" charset="2"/>
              <a:buChar char="§"/>
            </a:pPr>
            <a:r>
              <a:rPr lang="en-US" sz="2400" dirty="0" smtClean="0">
                <a:ea typeface="ＭＳ Ｐゴシック" charset="0"/>
              </a:rPr>
              <a:t>Districts that </a:t>
            </a:r>
            <a:r>
              <a:rPr lang="en-US" sz="2400" dirty="0">
                <a:ea typeface="ＭＳ Ｐゴシック" charset="0"/>
              </a:rPr>
              <a:t>remain within the 2% </a:t>
            </a:r>
            <a:r>
              <a:rPr lang="en-US" sz="2400" dirty="0" smtClean="0">
                <a:ea typeface="ＭＳ Ｐゴシック" charset="0"/>
              </a:rPr>
              <a:t>threshold </a:t>
            </a:r>
            <a:r>
              <a:rPr lang="en-US" sz="2400" dirty="0">
                <a:ea typeface="ＭＳ Ｐゴシック" charset="0"/>
              </a:rPr>
              <a:t>need a majority </a:t>
            </a:r>
            <a:r>
              <a:rPr lang="en-US" sz="2400" dirty="0" smtClean="0">
                <a:ea typeface="ＭＳ Ｐゴシック" charset="0"/>
              </a:rPr>
              <a:t>approval</a:t>
            </a:r>
          </a:p>
          <a:p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Districts </a:t>
            </a:r>
            <a:r>
              <a:rPr lang="en-US" sz="2400" dirty="0">
                <a:ea typeface="ＭＳ Ｐゴシック" charset="0"/>
              </a:rPr>
              <a:t>above the 2% </a:t>
            </a:r>
            <a:r>
              <a:rPr lang="en-US" sz="2400" dirty="0" smtClean="0">
                <a:ea typeface="ＭＳ Ｐゴシック" charset="0"/>
              </a:rPr>
              <a:t>threshold </a:t>
            </a:r>
            <a:r>
              <a:rPr lang="en-US" sz="2400" dirty="0">
                <a:ea typeface="ＭＳ Ｐゴシック" charset="0"/>
              </a:rPr>
              <a:t>need a supermajority approval (60%)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020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Tax Relief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Districts must stay within the tax cap </a:t>
            </a:r>
          </a:p>
          <a:p>
            <a:r>
              <a:rPr lang="en-US" sz="2400" dirty="0" smtClean="0"/>
              <a:t>Taxpayer eligibility will be based on </a:t>
            </a:r>
            <a:r>
              <a:rPr lang="en-US" sz="2400" dirty="0" smtClean="0"/>
              <a:t>income of $275,000 or less, </a:t>
            </a:r>
            <a:r>
              <a:rPr lang="en-US" sz="2400" dirty="0" smtClean="0"/>
              <a:t>payment of school property taxes in </a:t>
            </a:r>
            <a:r>
              <a:rPr lang="en-US" sz="2400" dirty="0" smtClean="0"/>
              <a:t>2017 </a:t>
            </a:r>
            <a:r>
              <a:rPr lang="en-US" sz="2400" dirty="0" smtClean="0"/>
              <a:t>and STAR property tax exemption eligibility (primary residence)</a:t>
            </a:r>
          </a:p>
          <a:p>
            <a:r>
              <a:rPr lang="en-US" sz="2400" dirty="0" smtClean="0"/>
              <a:t>**The Property Tax Freeze Credit program expired in 2016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141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72125"/>
          </a:xfrm>
        </p:spPr>
        <p:txBody>
          <a:bodyPr/>
          <a:lstStyle/>
          <a:p>
            <a:r>
              <a:rPr lang="en-US" dirty="0" smtClean="0"/>
              <a:t>Tax Cap Scenario 3/</a:t>
            </a:r>
            <a:r>
              <a:rPr lang="en-US" dirty="0" smtClean="0"/>
              <a:t>20/18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56220"/>
            <a:ext cx="7556313" cy="486994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Prior year levy		    	   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	$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11,272,903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Tax Base Growth Factor               	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	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1.0042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PILOTS prior year		              	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-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Prior Year Exemptions (Capital)		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$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1,421,244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Adjusted Prior Year Levy		</a:t>
            </a:r>
            <a:r>
              <a:rPr lang="en-US" sz="2400" dirty="0" smtClean="0">
                <a:ea typeface="ＭＳ Ｐゴシック" charset="0"/>
              </a:rPr>
              <a:t>	$ </a:t>
            </a:r>
            <a:r>
              <a:rPr lang="en-US" sz="2400" dirty="0" smtClean="0">
                <a:ea typeface="ＭＳ Ｐゴシック" charset="0"/>
              </a:rPr>
              <a:t>9,899,005</a:t>
            </a:r>
            <a:endParaRPr lang="en-US" sz="2400" dirty="0">
              <a:ea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Allowable Growth			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1.02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~2%</a:t>
            </a:r>
            <a:r>
              <a:rPr lang="en-US" sz="2000" dirty="0">
                <a:ea typeface="ＭＳ Ｐゴシック" charset="0"/>
              </a:rPr>
              <a:t>					</a:t>
            </a:r>
            <a:r>
              <a:rPr lang="en-US" sz="2400" dirty="0">
                <a:ea typeface="ＭＳ Ｐゴシック" charset="0"/>
              </a:rPr>
              <a:t>$ </a:t>
            </a:r>
            <a:r>
              <a:rPr lang="en-US" sz="2400" dirty="0" smtClean="0">
                <a:ea typeface="ＭＳ Ｐゴシック" charset="0"/>
              </a:rPr>
              <a:t>10,096,985</a:t>
            </a:r>
            <a:endParaRPr lang="en-US" sz="2400" dirty="0">
              <a:ea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PILOTS Receivable				-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Available Carryover				-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Current Exemptions</a:t>
            </a: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Capital					$ </a:t>
            </a:r>
            <a:r>
              <a:rPr lang="en-US" sz="2400" dirty="0" smtClean="0">
                <a:ea typeface="ＭＳ Ｐゴシック" charset="0"/>
              </a:rPr>
              <a:t>1,557,139</a:t>
            </a:r>
            <a:endParaRPr lang="en-US" sz="2400" dirty="0">
              <a:ea typeface="ＭＳ Ｐゴシック" charset="0"/>
            </a:endParaRP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Pension				          </a:t>
            </a:r>
            <a:r>
              <a:rPr lang="en-US" sz="2400" dirty="0" smtClean="0">
                <a:ea typeface="ＭＳ Ｐゴシック" charset="0"/>
              </a:rPr>
              <a:t>	 </a:t>
            </a:r>
            <a:r>
              <a:rPr lang="en-US" sz="2400" dirty="0">
                <a:ea typeface="ＭＳ Ｐゴシック" charset="0"/>
              </a:rPr>
              <a:t>- </a:t>
            </a:r>
          </a:p>
          <a:p>
            <a:pPr marL="514350" indent="-514350">
              <a:buFontTx/>
              <a:buNone/>
            </a:pPr>
            <a:r>
              <a:rPr lang="en-US" sz="2400" b="1" dirty="0">
                <a:ea typeface="ＭＳ Ｐゴシック" charset="0"/>
                <a:cs typeface="ＭＳ Ｐゴシック" charset="0"/>
              </a:rPr>
              <a:t>Total Allowable Limit			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	$ 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11,650,859 (3.35%</a:t>
            </a:r>
            <a:r>
              <a:rPr lang="en-US" sz="2400" b="1" dirty="0">
                <a:ea typeface="ＭＳ Ｐゴシック" charset="0"/>
                <a:cs typeface="ＭＳ Ｐゴシック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4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1302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2017-2018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Tax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Levy		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$11,276,168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is-IS" sz="2400" dirty="0" smtClean="0">
                <a:ea typeface="ＭＳ Ｐゴシック" charset="0"/>
                <a:cs typeface="ＭＳ Ｐゴシック" charset="0"/>
              </a:rPr>
              <a:t>2018-2019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State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Aid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	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	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8,051,518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is-IS" sz="2400" dirty="0" smtClean="0">
                <a:ea typeface="ＭＳ Ｐゴシック" charset="0"/>
                <a:cs typeface="ＭＳ Ｐゴシック" charset="0"/>
              </a:rPr>
              <a:t>2018-2019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Other Revenue		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1,130,949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TOTAL				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$20,458,635</a:t>
            </a:r>
            <a:endParaRPr lang="en-US" sz="2400" b="1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is-IS" sz="2400" dirty="0" smtClean="0">
                <a:ea typeface="ＭＳ Ｐゴシック" charset="0"/>
                <a:cs typeface="ＭＳ Ｐゴシック" charset="0"/>
              </a:rPr>
              <a:t>2018-2019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Tax Levy Limit     		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377,956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TOTAL				    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$20,836,591</a:t>
            </a:r>
            <a:endParaRPr lang="en-US" sz="2400" b="1" dirty="0"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en-US" sz="2400" dirty="0" smtClean="0"/>
              <a:t>2017-2018 Budget</a:t>
            </a:r>
            <a:r>
              <a:rPr lang="en-US" sz="2400" dirty="0" smtClean="0"/>
              <a:t>			    </a:t>
            </a:r>
            <a:r>
              <a:rPr lang="en-US" sz="2400" b="1" dirty="0" smtClean="0"/>
              <a:t>$</a:t>
            </a:r>
            <a:r>
              <a:rPr lang="en-US" sz="2400" b="1" dirty="0" smtClean="0"/>
              <a:t>20,749,999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902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Baseline Discussion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696200" cy="5638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Current Cap Formula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(3/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20)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	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$20,836,591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is-IS" sz="2400" dirty="0" smtClean="0">
                <a:ea typeface="ＭＳ Ｐゴシック" charset="0"/>
                <a:cs typeface="ＭＳ Ｐゴシック" charset="0"/>
              </a:rPr>
              <a:t>2017-2018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Budget			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20,749,999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Difference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				       </a:t>
            </a:r>
            <a:r>
              <a:rPr lang="en-US" sz="2400" b="1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$     </a:t>
            </a:r>
            <a:r>
              <a:rPr lang="en-US" sz="2400" b="1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86,592</a:t>
            </a:r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		</a:t>
            </a:r>
            <a:endParaRPr lang="en-US" sz="2400" u="sng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Preliminary Expense Plan 	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$22,875,601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Current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Cap Formula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(3/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20)                $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20,836,591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Difference				       </a:t>
            </a:r>
            <a:r>
              <a:rPr lang="en-US" sz="24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$ </a:t>
            </a:r>
            <a:r>
              <a:rPr lang="en-US" sz="2400" b="1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2,039,010</a:t>
            </a:r>
            <a:endParaRPr lang="en-US" sz="2400" b="1" dirty="0" smtClean="0">
              <a:solidFill>
                <a:srgbClr val="FF0000"/>
              </a:solidFill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595959"/>
                </a:solidFill>
                <a:ea typeface="ＭＳ Ｐゴシック" charset="0"/>
                <a:cs typeface="ＭＳ Ｐゴシック" charset="0"/>
              </a:rPr>
              <a:t>Less Fund Balance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		       	      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$    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TBD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Current Shortfall</a:t>
            </a:r>
            <a:r>
              <a:rPr lang="en-US" sz="2400" b="1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			       </a:t>
            </a:r>
            <a:r>
              <a:rPr lang="en-US" sz="2400" b="1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$ 2,039,010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3008</TotalTime>
  <Words>394</Words>
  <Application>Microsoft Macintosh PowerPoint</Application>
  <PresentationFormat>On-screen Show (4:3)</PresentationFormat>
  <Paragraphs>154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Ticonderoga Central School District</vt:lpstr>
      <vt:lpstr>Agenda</vt:lpstr>
      <vt:lpstr>Budget Timeline </vt:lpstr>
      <vt:lpstr>2018-2019 Budget Factors</vt:lpstr>
      <vt:lpstr>NYS Property Tax Cap </vt:lpstr>
      <vt:lpstr>Property Tax Relief Credit</vt:lpstr>
      <vt:lpstr>Tax Cap Scenario 3/20/18</vt:lpstr>
      <vt:lpstr>Baseline Discussion</vt:lpstr>
      <vt:lpstr>Baseline Discussion</vt:lpstr>
      <vt:lpstr>Categorical Breakdown</vt:lpstr>
      <vt:lpstr>Categorical Breakdown</vt:lpstr>
      <vt:lpstr>2018-2019 Budget Presentation </vt:lpstr>
    </vt:vector>
  </TitlesOfParts>
  <Company>Ticonderoga Central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Ticonderoga Central School District</dc:title>
  <dc:creator>William Dodd</dc:creator>
  <cp:lastModifiedBy>Laurie Cossey</cp:lastModifiedBy>
  <cp:revision>89</cp:revision>
  <cp:lastPrinted>2018-03-20T18:14:22Z</cp:lastPrinted>
  <dcterms:created xsi:type="dcterms:W3CDTF">2015-02-24T14:19:04Z</dcterms:created>
  <dcterms:modified xsi:type="dcterms:W3CDTF">2018-03-20T18:22:59Z</dcterms:modified>
</cp:coreProperties>
</file>