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579" r:id="rId2"/>
    <p:sldId id="581" r:id="rId3"/>
    <p:sldId id="582" r:id="rId4"/>
    <p:sldId id="583" r:id="rId5"/>
    <p:sldId id="584" r:id="rId6"/>
    <p:sldId id="585" r:id="rId7"/>
    <p:sldId id="586" r:id="rId8"/>
    <p:sldId id="587"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32">
          <p15:clr>
            <a:srgbClr val="A4A3A4"/>
          </p15:clr>
        </p15:guide>
        <p15:guide id="2" pos="5482">
          <p15:clr>
            <a:srgbClr val="A4A3A4"/>
          </p15:clr>
        </p15:guide>
      </p15:sldGuideLst>
    </p:ext>
    <p:ext uri="{2D200454-40CA-4A62-9FC3-DE9A4176ACB9}">
      <p15:notesGuideLst xmlns:p15="http://schemas.microsoft.com/office/powerpoint/2012/main" xmlns="">
        <p15:guide id="1" orient="horz" pos="2632">
          <p15:clr>
            <a:srgbClr val="A4A3A4"/>
          </p15:clr>
        </p15:guide>
        <p15:guide id="2" orient="horz" pos="2771">
          <p15:clr>
            <a:srgbClr val="A4A3A4"/>
          </p15:clr>
        </p15:guide>
        <p15:guide id="3" orient="horz" pos="449">
          <p15:clr>
            <a:srgbClr val="A4A3A4"/>
          </p15:clr>
        </p15:guide>
        <p15:guide id="4" orient="horz" pos="2631">
          <p15:clr>
            <a:srgbClr val="A4A3A4"/>
          </p15:clr>
        </p15:guide>
        <p15:guide id="5" orient="horz" pos="426">
          <p15:clr>
            <a:srgbClr val="A4A3A4"/>
          </p15:clr>
        </p15:guide>
        <p15:guide id="6" orient="horz" pos="434">
          <p15:clr>
            <a:srgbClr val="A4A3A4"/>
          </p15:clr>
        </p15:guide>
        <p15:guide id="7" pos="7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udau, Meaghan" initials="BM" lastIdx="2" clrIdx="0"/>
  <p:cmAuthor id="1" name="Mary Ann Amarante" initials="MAA" lastIdx="6" clrIdx="1"/>
  <p:cmAuthor id="2" name="Juarez, Cristina" initials="JC"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00"/>
    <a:srgbClr val="008000"/>
    <a:srgbClr val="000099"/>
    <a:srgbClr val="A7D686"/>
    <a:srgbClr val="BDEB9F"/>
    <a:srgbClr val="ACD691"/>
    <a:srgbClr val="3760C4"/>
    <a:srgbClr val="246DAE"/>
    <a:srgbClr val="C0504D"/>
    <a:srgbClr val="82E4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94807" autoAdjust="0"/>
  </p:normalViewPr>
  <p:slideViewPr>
    <p:cSldViewPr snapToGrid="0" snapToObjects="1">
      <p:cViewPr>
        <p:scale>
          <a:sx n="100" d="100"/>
          <a:sy n="100" d="100"/>
        </p:scale>
        <p:origin x="-893" y="-67"/>
      </p:cViewPr>
      <p:guideLst>
        <p:guide orient="horz" pos="3932"/>
        <p:guide pos="5482"/>
      </p:guideLst>
    </p:cSldViewPr>
  </p:slideViewPr>
  <p:outlineViewPr>
    <p:cViewPr>
      <p:scale>
        <a:sx n="33" d="100"/>
        <a:sy n="33" d="100"/>
      </p:scale>
      <p:origin x="0" y="-321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796" y="-96"/>
      </p:cViewPr>
      <p:guideLst>
        <p:guide orient="horz" pos="2632"/>
        <p:guide orient="horz" pos="2771"/>
        <p:guide orient="horz" pos="449"/>
        <p:guide orient="horz" pos="2631"/>
        <p:guide orient="horz" pos="426"/>
        <p:guide orient="horz" pos="434"/>
        <p:guide pos="7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03425E26-8D53-9E4A-8382-11BC2A7621B5}" type="datetimeFigureOut">
              <a:rPr lang="en-US" smtClean="0"/>
              <a:t>8/3/2018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1161909" y="4415791"/>
            <a:ext cx="5147451" cy="4183380"/>
          </a:xfrm>
          <a:prstGeom prst="rect">
            <a:avLst/>
          </a:prstGeom>
        </p:spPr>
        <p:txBody>
          <a:bodyPr vert="horz" lIns="93172" tIns="46586" rIns="93172" bIns="46586" rtlCol="0"/>
          <a:lstStyle/>
          <a:p>
            <a:pPr lvl="0"/>
            <a:endParaRPr lang="en-US" dirty="0"/>
          </a:p>
        </p:txBody>
      </p:sp>
    </p:spTree>
    <p:extLst>
      <p:ext uri="{BB962C8B-B14F-4D97-AF65-F5344CB8AC3E}">
        <p14:creationId xmlns:p14="http://schemas.microsoft.com/office/powerpoint/2010/main" val="4071899305"/>
      </p:ext>
    </p:extLst>
  </p:cSld>
  <p:clrMap bg1="lt1" tx1="dk1" bg2="lt2" tx2="dk2" accent1="accent1" accent2="accent2" accent3="accent3" accent4="accent4" accent5="accent5" accent6="accent6" hlink="hlink" folHlink="folHlink"/>
  <p:notesStyle>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34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Your TRS-ActiveCare plan comes with several ways to save money on your out-of-pocket costs. </a:t>
            </a:r>
            <a:endParaRPr lang="en-US" dirty="0"/>
          </a:p>
        </p:txBody>
      </p:sp>
    </p:spTree>
    <p:extLst>
      <p:ext uri="{BB962C8B-B14F-4D97-AF65-F5344CB8AC3E}">
        <p14:creationId xmlns:p14="http://schemas.microsoft.com/office/powerpoint/2010/main" val="125541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Your TRS-ActiveCare plan comes with several ways to save money on your out-of-pocket costs. </a:t>
            </a:r>
            <a:endParaRPr lang="en-US" dirty="0"/>
          </a:p>
        </p:txBody>
      </p:sp>
    </p:spTree>
    <p:extLst>
      <p:ext uri="{BB962C8B-B14F-4D97-AF65-F5344CB8AC3E}">
        <p14:creationId xmlns:p14="http://schemas.microsoft.com/office/powerpoint/2010/main" val="125541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Your TRS-ActiveCare plan comes with several ways to save money on your out-of-pocket costs. </a:t>
            </a:r>
            <a:endParaRPr lang="en-US" dirty="0"/>
          </a:p>
        </p:txBody>
      </p:sp>
    </p:spTree>
    <p:extLst>
      <p:ext uri="{BB962C8B-B14F-4D97-AF65-F5344CB8AC3E}">
        <p14:creationId xmlns:p14="http://schemas.microsoft.com/office/powerpoint/2010/main" val="125541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100" b="1" dirty="0" smtClean="0"/>
              <a:t>Know where to go for care</a:t>
            </a:r>
          </a:p>
          <a:p>
            <a:endParaRPr lang="en-US" dirty="0"/>
          </a:p>
          <a:p>
            <a:pPr lvl="0"/>
            <a:r>
              <a:rPr lang="en-US" b="1" dirty="0"/>
              <a:t>Use the emergency room (ER) for life-threatening emergencies </a:t>
            </a:r>
            <a:r>
              <a:rPr lang="en-US" b="1" i="1" dirty="0"/>
              <a:t>only </a:t>
            </a:r>
            <a:r>
              <a:rPr lang="en-US" dirty="0"/>
              <a:t>– Life-threatening emergencies warrant a trip to the closest ER. For non-emergency care, there are other </a:t>
            </a:r>
            <a:r>
              <a:rPr lang="en-US" dirty="0" smtClean="0"/>
              <a:t>options.</a:t>
            </a:r>
          </a:p>
          <a:p>
            <a:pPr lvl="0"/>
            <a:endParaRPr lang="en-US" b="1" dirty="0" smtClean="0"/>
          </a:p>
          <a:p>
            <a:pPr lvl="0"/>
            <a:r>
              <a:rPr lang="en-US" b="1" dirty="0" smtClean="0"/>
              <a:t>Use </a:t>
            </a:r>
            <a:r>
              <a:rPr lang="en-US" b="1" dirty="0"/>
              <a:t>an urgent care center or walk-in clinic for non-life-threatening emergencies </a:t>
            </a:r>
            <a:r>
              <a:rPr lang="en-US" dirty="0"/>
              <a:t>– If it is not a true emergency but you need help in a hurry, please consider visiting an urgent care center or walk-in clinic. You can find them by using the </a:t>
            </a:r>
            <a:r>
              <a:rPr lang="en-US" dirty="0" err="1"/>
              <a:t>DocFind</a:t>
            </a:r>
            <a:r>
              <a:rPr lang="en-US" dirty="0"/>
              <a:t> online provider directory. </a:t>
            </a:r>
            <a:r>
              <a:rPr lang="en-US" dirty="0" smtClean="0"/>
              <a:t> </a:t>
            </a:r>
            <a:r>
              <a:rPr lang="en-US" b="1" dirty="0" smtClean="0">
                <a:solidFill>
                  <a:srgbClr val="B30000"/>
                </a:solidFill>
              </a:rPr>
              <a:t>(Note to presenter: Kelsey Select participants will not have coverage for walk-in clinics)</a:t>
            </a:r>
          </a:p>
          <a:p>
            <a:pPr lvl="0"/>
            <a:endParaRPr lang="en-US" dirty="0"/>
          </a:p>
          <a:p>
            <a:pPr lvl="0"/>
            <a:r>
              <a:rPr lang="en-US" dirty="0" smtClean="0"/>
              <a:t>Go </a:t>
            </a:r>
            <a:r>
              <a:rPr lang="en-US" dirty="0"/>
              <a:t>to </a:t>
            </a:r>
            <a:r>
              <a:rPr lang="en-US" b="1" dirty="0"/>
              <a:t>www.trsactivecareaetna.com </a:t>
            </a:r>
            <a:r>
              <a:rPr lang="en-US" dirty="0"/>
              <a:t>and click “Find a Doctor or Facility” on the home page. Not sure where to go? </a:t>
            </a:r>
            <a:endParaRPr lang="en-US" dirty="0" smtClean="0"/>
          </a:p>
          <a:p>
            <a:pPr lvl="0"/>
            <a:endParaRPr lang="en-US" dirty="0"/>
          </a:p>
          <a:p>
            <a:pPr lvl="0"/>
            <a:r>
              <a:rPr lang="en-US" dirty="0" smtClean="0"/>
              <a:t>Call </a:t>
            </a:r>
            <a:r>
              <a:rPr lang="en-US" dirty="0"/>
              <a:t>the </a:t>
            </a:r>
            <a:r>
              <a:rPr lang="en-US" b="1" dirty="0"/>
              <a:t>24-Hour Nurse Information Line </a:t>
            </a:r>
            <a:r>
              <a:rPr lang="en-US" dirty="0"/>
              <a:t>at </a:t>
            </a:r>
            <a:r>
              <a:rPr lang="en-US" b="1" dirty="0" smtClean="0"/>
              <a:t>1-800-556-1555 </a:t>
            </a:r>
            <a:r>
              <a:rPr lang="en-US" dirty="0" smtClean="0"/>
              <a:t>to </a:t>
            </a:r>
            <a:r>
              <a:rPr lang="en-US" dirty="0"/>
              <a:t>get guidance from a trained nurse. </a:t>
            </a:r>
          </a:p>
          <a:p>
            <a:r>
              <a:rPr lang="en-US" dirty="0"/>
              <a:t> </a:t>
            </a:r>
          </a:p>
          <a:p>
            <a:r>
              <a:rPr lang="en-US" b="1" i="1" dirty="0"/>
              <a:t>About freestanding emergency rooms: </a:t>
            </a:r>
            <a:r>
              <a:rPr lang="en-US" dirty="0"/>
              <a:t>Freestanding emergency rooms (ERs) are owned by independent groups or individuals and provide many of the same services as hospital-based ERs. Unfortunately, they also bill like regular ERs. This means your non-emergency visit can cost a great deal more than an urgent care center for the same services.  </a:t>
            </a:r>
            <a:r>
              <a:rPr lang="en-US" dirty="0" smtClean="0"/>
              <a:t>Remember new this plan year, you will pay a $500 copay per visit plus 20% after your deductible has been met.</a:t>
            </a:r>
            <a:endParaRPr lang="en-US" dirty="0"/>
          </a:p>
          <a:p>
            <a:endParaRPr lang="en-US" dirty="0"/>
          </a:p>
        </p:txBody>
      </p:sp>
    </p:spTree>
    <p:extLst>
      <p:ext uri="{BB962C8B-B14F-4D97-AF65-F5344CB8AC3E}">
        <p14:creationId xmlns:p14="http://schemas.microsoft.com/office/powerpoint/2010/main" val="231839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53975" lvl="1"/>
            <a:r>
              <a:rPr lang="en-US" sz="1100" b="1" dirty="0" smtClean="0">
                <a:latin typeface="Calibri" panose="020F0502020204030204" pitchFamily="34" charset="0"/>
              </a:rPr>
              <a:t>Save </a:t>
            </a:r>
            <a:r>
              <a:rPr lang="en-US" sz="1100" b="1" dirty="0">
                <a:latin typeface="Calibri" panose="020F0502020204030204" pitchFamily="34" charset="0"/>
              </a:rPr>
              <a:t>time and money with a 90-day supply </a:t>
            </a:r>
            <a:r>
              <a:rPr lang="en-US" sz="1100" dirty="0">
                <a:latin typeface="Calibri" panose="020F0502020204030204" pitchFamily="34" charset="0"/>
              </a:rPr>
              <a:t>– When it comes to medications that are taken regularly, there are two easy ways to save time and money: </a:t>
            </a:r>
            <a:endParaRPr lang="en-US" sz="1100" dirty="0" smtClean="0">
              <a:latin typeface="Calibri" panose="020F0502020204030204" pitchFamily="34" charset="0"/>
            </a:endParaRPr>
          </a:p>
          <a:p>
            <a:pPr marL="53975" lvl="1"/>
            <a:endParaRPr lang="en-US" sz="1100" dirty="0">
              <a:latin typeface="Calibri" panose="020F0502020204030204" pitchFamily="34" charset="0"/>
            </a:endParaRPr>
          </a:p>
          <a:p>
            <a:pPr marL="225425" lvl="1" indent="-171450">
              <a:buFont typeface="Arial" panose="020B0604020202020204" pitchFamily="34" charset="0"/>
              <a:buChar char="•"/>
            </a:pPr>
            <a:r>
              <a:rPr lang="en-US" sz="1100" b="1" dirty="0" smtClean="0">
                <a:latin typeface="Calibri" panose="020F0502020204030204" pitchFamily="34" charset="0"/>
              </a:rPr>
              <a:t>Retail- </a:t>
            </a:r>
            <a:r>
              <a:rPr lang="en-US" sz="1100" b="1" i="1" dirty="0" smtClean="0">
                <a:latin typeface="Calibri" panose="020F0502020204030204" pitchFamily="34" charset="0"/>
              </a:rPr>
              <a:t>Plus </a:t>
            </a:r>
            <a:r>
              <a:rPr lang="en-US" sz="1100" dirty="0" smtClean="0">
                <a:latin typeface="Calibri" panose="020F0502020204030204" pitchFamily="34" charset="0"/>
              </a:rPr>
              <a:t>pharmacies </a:t>
            </a:r>
            <a:r>
              <a:rPr lang="en-US" sz="1100" dirty="0">
                <a:latin typeface="Calibri" panose="020F0502020204030204" pitchFamily="34" charset="0"/>
              </a:rPr>
              <a:t>that sell 60- to 90-day supplies of maintenance drugs. </a:t>
            </a:r>
          </a:p>
          <a:p>
            <a:pPr marL="225425" lvl="1" indent="-171450">
              <a:buFont typeface="Arial" panose="020B0604020202020204" pitchFamily="34" charset="0"/>
              <a:buChar char="•"/>
            </a:pPr>
            <a:r>
              <a:rPr lang="en-US" sz="1100" dirty="0">
                <a:latin typeface="Calibri" panose="020F0502020204030204" pitchFamily="34" charset="0"/>
              </a:rPr>
              <a:t>90-day refills by Caremark’s </a:t>
            </a:r>
            <a:r>
              <a:rPr lang="en-US" sz="1100" b="1" dirty="0" smtClean="0">
                <a:latin typeface="Calibri" panose="020F0502020204030204" pitchFamily="34" charset="0"/>
              </a:rPr>
              <a:t>mail-order </a:t>
            </a:r>
            <a:r>
              <a:rPr lang="en-US" sz="1100" b="1" dirty="0">
                <a:latin typeface="Calibri" panose="020F0502020204030204" pitchFamily="34" charset="0"/>
              </a:rPr>
              <a:t>services</a:t>
            </a:r>
            <a:r>
              <a:rPr lang="en-US" sz="1100" dirty="0">
                <a:latin typeface="Calibri" panose="020F0502020204030204" pitchFamily="34" charset="0"/>
              </a:rPr>
              <a:t>. </a:t>
            </a:r>
          </a:p>
          <a:p>
            <a:pPr marL="53975" lvl="1"/>
            <a:endParaRPr lang="en-US" sz="1100" dirty="0" smtClean="0">
              <a:latin typeface="Calibri" panose="020F0502020204030204" pitchFamily="34" charset="0"/>
            </a:endParaRPr>
          </a:p>
          <a:p>
            <a:pPr marL="233363" lvl="1"/>
            <a:r>
              <a:rPr lang="en-US" sz="1100" dirty="0" smtClean="0">
                <a:latin typeface="Calibri" panose="020F0502020204030204" pitchFamily="34" charset="0"/>
              </a:rPr>
              <a:t>There’s </a:t>
            </a:r>
            <a:r>
              <a:rPr lang="en-US" sz="1100" dirty="0">
                <a:latin typeface="Calibri" panose="020F0502020204030204" pitchFamily="34" charset="0"/>
              </a:rPr>
              <a:t>no cost for shipping and Caremark will deliver anywhere you like. </a:t>
            </a:r>
          </a:p>
          <a:p>
            <a:pPr marL="233363" lvl="1"/>
            <a:r>
              <a:rPr lang="en-US" sz="1100" dirty="0">
                <a:latin typeface="Calibri" panose="020F0502020204030204" pitchFamily="34" charset="0"/>
              </a:rPr>
              <a:t>Caremark will contact the doctor for a new prescription and handle all the details. </a:t>
            </a:r>
          </a:p>
          <a:p>
            <a:pPr marL="233363" lvl="1"/>
            <a:r>
              <a:rPr lang="en-US" sz="1100" dirty="0">
                <a:latin typeface="Calibri" panose="020F0502020204030204" pitchFamily="34" charset="0"/>
              </a:rPr>
              <a:t>You can set up mail order by visiting </a:t>
            </a:r>
            <a:r>
              <a:rPr lang="en-US" sz="1100" b="1" dirty="0">
                <a:latin typeface="Calibri" panose="020F0502020204030204" pitchFamily="34" charset="0"/>
              </a:rPr>
              <a:t>Caremark.com/</a:t>
            </a:r>
            <a:r>
              <a:rPr lang="en-US" sz="1100" b="1" dirty="0" err="1">
                <a:latin typeface="Calibri" panose="020F0502020204030204" pitchFamily="34" charset="0"/>
              </a:rPr>
              <a:t>mailservice</a:t>
            </a:r>
            <a:r>
              <a:rPr lang="en-US" sz="1100" dirty="0">
                <a:latin typeface="Calibri" panose="020F0502020204030204" pitchFamily="34" charset="0"/>
              </a:rPr>
              <a:t>. </a:t>
            </a:r>
          </a:p>
          <a:p>
            <a:pPr marL="53975"/>
            <a:endParaRPr lang="en-US" sz="1100" dirty="0">
              <a:latin typeface="Calibri" panose="020F0502020204030204" pitchFamily="34" charset="0"/>
            </a:endParaRPr>
          </a:p>
        </p:txBody>
      </p:sp>
    </p:spTree>
    <p:extLst>
      <p:ext uri="{BB962C8B-B14F-4D97-AF65-F5344CB8AC3E}">
        <p14:creationId xmlns:p14="http://schemas.microsoft.com/office/powerpoint/2010/main" val="289299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lvl="0"/>
            <a:r>
              <a:rPr lang="en-US" b="1" dirty="0">
                <a:latin typeface="Calibri" panose="020F0502020204030204" pitchFamily="34" charset="0"/>
              </a:rPr>
              <a:t>Use generic drugs </a:t>
            </a:r>
            <a:r>
              <a:rPr lang="en-US" dirty="0">
                <a:latin typeface="Calibri" panose="020F0502020204030204" pitchFamily="34" charset="0"/>
              </a:rPr>
              <a:t>– They are the most affordable drugs and offer you the lowest copay. Generic drugs are pharmaceutically and therapeutically equivalent to brand-name drugs. </a:t>
            </a:r>
            <a:endParaRPr lang="en-US" dirty="0" smtClean="0">
              <a:latin typeface="Calibri" panose="020F0502020204030204" pitchFamily="34" charset="0"/>
            </a:endParaRPr>
          </a:p>
          <a:p>
            <a:pPr lvl="0"/>
            <a:endParaRPr lang="en-US" dirty="0" smtClean="0">
              <a:latin typeface="Calibri" panose="020F0502020204030204" pitchFamily="34" charset="0"/>
            </a:endParaRPr>
          </a:p>
          <a:p>
            <a:pPr marL="0" lvl="1"/>
            <a:r>
              <a:rPr lang="en-US" sz="1050" b="1" dirty="0">
                <a:latin typeface="Calibri" panose="020F0502020204030204" pitchFamily="34" charset="0"/>
              </a:rPr>
              <a:t>Use freestanding medical service facilities </a:t>
            </a:r>
            <a:r>
              <a:rPr lang="en-US" sz="1050" dirty="0">
                <a:latin typeface="Calibri" panose="020F0502020204030204" pitchFamily="34" charset="0"/>
              </a:rPr>
              <a:t>– You can generally lower medical expenses by scheduling laboratory work, imaging and other outpatient services at freestanding medical service facilities instead of at full-service hospitals. (except in the case of freestanding emergency rooms, see below). </a:t>
            </a:r>
            <a:endParaRPr lang="en-US" sz="1050" dirty="0" smtClean="0">
              <a:latin typeface="Calibri" panose="020F0502020204030204" pitchFamily="34" charset="0"/>
            </a:endParaRPr>
          </a:p>
          <a:p>
            <a:pPr marL="0" lvl="1"/>
            <a:endParaRPr lang="en-US" sz="1050" dirty="0">
              <a:latin typeface="Calibri" panose="020F0502020204030204" pitchFamily="34" charset="0"/>
            </a:endParaRPr>
          </a:p>
          <a:p>
            <a:r>
              <a:rPr lang="en-US" b="1" dirty="0">
                <a:latin typeface="Calibri" panose="020F0502020204030204" pitchFamily="34" charset="0"/>
              </a:rPr>
              <a:t>Adopt healthy habits </a:t>
            </a:r>
            <a:r>
              <a:rPr lang="en-US" dirty="0">
                <a:latin typeface="Calibri" panose="020F0502020204030204" pitchFamily="34" charset="0"/>
              </a:rPr>
              <a:t>– Do your best to eat right, exercise and get regular health screenings. Sign up for member newsletters or read online articles or health and fitness tips. Encourage all family members to live a healthy lifestyle, too. Check on the wellness programs that are available with your ActiveCare plan. </a:t>
            </a:r>
            <a:endParaRPr lang="en-US" dirty="0" smtClean="0">
              <a:latin typeface="Calibri" panose="020F0502020204030204" pitchFamily="34" charset="0"/>
            </a:endParaRPr>
          </a:p>
          <a:p>
            <a:endParaRPr lang="en-US" dirty="0" smtClean="0">
              <a:latin typeface="Calibri" panose="020F0502020204030204" pitchFamily="34" charset="0"/>
            </a:endParaRPr>
          </a:p>
          <a:p>
            <a:r>
              <a:rPr lang="en-US" b="1" dirty="0"/>
              <a:t>Join the </a:t>
            </a:r>
            <a:r>
              <a:rPr lang="en-US" b="1" i="1" dirty="0"/>
              <a:t>Live Healthy Challenge! </a:t>
            </a:r>
            <a:r>
              <a:rPr lang="en-US" dirty="0"/>
              <a:t>As a TRS-ActiveCare plan participant, you have the opportunity to join in and make a positive choice to live a happier and healthier life! You will be able to form a team of 2-10 people or participate as a team of 1, and you can win a prize</a:t>
            </a:r>
            <a:r>
              <a:rPr lang="en-US" dirty="0" smtClean="0"/>
              <a:t>!</a:t>
            </a:r>
          </a:p>
          <a:p>
            <a:endParaRPr lang="en-US" dirty="0" smtClean="0">
              <a:latin typeface="Calibri" panose="020F0502020204030204" pitchFamily="34" charset="0"/>
            </a:endParaRPr>
          </a:p>
          <a:p>
            <a:r>
              <a:rPr lang="en-US" dirty="0">
                <a:latin typeface="Calibri" panose="020F0502020204030204" pitchFamily="34" charset="0"/>
              </a:rPr>
              <a:t>Remember, you get additional savings when you use a </a:t>
            </a:r>
            <a:r>
              <a:rPr lang="en-US" b="1" dirty="0">
                <a:latin typeface="Calibri" panose="020F0502020204030204" pitchFamily="34" charset="0"/>
              </a:rPr>
              <a:t>Quest Diagnostics </a:t>
            </a:r>
            <a:r>
              <a:rPr lang="en-US" dirty="0">
                <a:latin typeface="Calibri" panose="020F0502020204030204" pitchFamily="34" charset="0"/>
              </a:rPr>
              <a:t>lab. To find them, use </a:t>
            </a:r>
            <a:r>
              <a:rPr lang="en-US" dirty="0" err="1">
                <a:latin typeface="Calibri" panose="020F0502020204030204" pitchFamily="34" charset="0"/>
              </a:rPr>
              <a:t>DocFind</a:t>
            </a:r>
            <a:r>
              <a:rPr lang="en-US" dirty="0">
                <a:latin typeface="Calibri" panose="020F0502020204030204" pitchFamily="34" charset="0"/>
              </a:rPr>
              <a:t>. Go to </a:t>
            </a:r>
            <a:r>
              <a:rPr lang="en-US" b="1" dirty="0">
                <a:latin typeface="Calibri" panose="020F0502020204030204" pitchFamily="34" charset="0"/>
              </a:rPr>
              <a:t>www.trsactivecareaetna.com</a:t>
            </a:r>
            <a:r>
              <a:rPr lang="en-US" dirty="0">
                <a:latin typeface="Calibri" panose="020F0502020204030204" pitchFamily="34" charset="0"/>
              </a:rPr>
              <a:t> and click “Find a Doctor or Facility” on the home </a:t>
            </a:r>
            <a:r>
              <a:rPr lang="en-US" dirty="0" smtClean="0">
                <a:latin typeface="Calibri" panose="020F0502020204030204" pitchFamily="34" charset="0"/>
              </a:rPr>
              <a:t>page.</a:t>
            </a:r>
          </a:p>
          <a:p>
            <a:r>
              <a:rPr lang="en-US" b="1" dirty="0">
                <a:solidFill>
                  <a:srgbClr val="B30000"/>
                </a:solidFill>
              </a:rPr>
              <a:t>(Note to presenter: Kelsey Select participants will not use </a:t>
            </a:r>
            <a:r>
              <a:rPr lang="en-US" b="1" dirty="0" smtClean="0">
                <a:solidFill>
                  <a:srgbClr val="B30000"/>
                </a:solidFill>
              </a:rPr>
              <a:t>Quest for </a:t>
            </a:r>
            <a:r>
              <a:rPr lang="en-US" b="1" dirty="0">
                <a:solidFill>
                  <a:srgbClr val="B30000"/>
                </a:solidFill>
              </a:rPr>
              <a:t>lab services. They must use Kelsey lab services. They can visit kelsey-seybold.com/</a:t>
            </a:r>
            <a:r>
              <a:rPr lang="en-US" b="1" dirty="0" err="1">
                <a:solidFill>
                  <a:srgbClr val="B30000"/>
                </a:solidFill>
              </a:rPr>
              <a:t>trs</a:t>
            </a:r>
            <a:r>
              <a:rPr lang="en-US" b="1" dirty="0">
                <a:solidFill>
                  <a:srgbClr val="B30000"/>
                </a:solidFill>
              </a:rPr>
              <a:t> to find providers.)</a:t>
            </a:r>
          </a:p>
          <a:p>
            <a:endParaRPr lang="en-US" dirty="0">
              <a:latin typeface="Calibri" panose="020F0502020204030204" pitchFamily="34" charset="0"/>
            </a:endParaRPr>
          </a:p>
        </p:txBody>
      </p:sp>
    </p:spTree>
    <p:extLst>
      <p:ext uri="{BB962C8B-B14F-4D97-AF65-F5344CB8AC3E}">
        <p14:creationId xmlns:p14="http://schemas.microsoft.com/office/powerpoint/2010/main" val="72524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73529" y="5528235"/>
            <a:ext cx="7007412" cy="1329765"/>
          </a:xfrm>
        </p:spPr>
        <p:txBody>
          <a:bodyPr/>
          <a:lstStyle>
            <a:lvl1pPr marL="0" indent="0" algn="l">
              <a:buNone/>
              <a:defRPr sz="2400">
                <a:solidFill>
                  <a:srgbClr val="1F497D"/>
                </a:solidFill>
                <a:latin typeface="+mj-lt"/>
                <a:cs typeface="Calibri" pitchFamily="34" charset="0"/>
              </a:defRPr>
            </a:lvl1pPr>
          </a:lstStyle>
          <a:p>
            <a:pPr lvl="0"/>
            <a:r>
              <a:rPr lang="en-US" dirty="0" smtClean="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899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067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720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851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555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228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233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449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314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a:xfrm>
            <a:off x="5558318" y="1049356"/>
            <a:ext cx="3614737" cy="5808643"/>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FFFFFF"/>
              </a:solidFill>
              <a:latin typeface="+mj-lt"/>
            </a:endParaRPr>
          </a:p>
        </p:txBody>
      </p:sp>
      <p:sp>
        <p:nvSpPr>
          <p:cNvPr id="3" name="Title 1"/>
          <p:cNvSpPr>
            <a:spLocks noGrp="1"/>
          </p:cNvSpPr>
          <p:nvPr>
            <p:ph type="title"/>
          </p:nvPr>
        </p:nvSpPr>
        <p:spPr>
          <a:xfrm>
            <a:off x="457200" y="-83970"/>
            <a:ext cx="8229600" cy="1143000"/>
          </a:xfrm>
          <a:prstGeom prst="rect">
            <a:avLst/>
          </a:prstGeo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4861859"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02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7645400" cy="990600"/>
          </a:xfrm>
        </p:spPr>
        <p:txBody>
          <a:bodyPr/>
          <a:lstStyle>
            <a:lvl1pPr>
              <a:lnSpc>
                <a:spcPts val="3600"/>
              </a:lnSpc>
              <a:defRPr/>
            </a:lvl1pPr>
          </a:lstStyle>
          <a:p>
            <a:r>
              <a:rPr lang="en-US" dirty="0" smtClean="0"/>
              <a:t>Click to edit Master title style</a:t>
            </a:r>
            <a:endParaRPr lang="en-US" dirty="0"/>
          </a:p>
        </p:txBody>
      </p:sp>
      <p:sp>
        <p:nvSpPr>
          <p:cNvPr id="4" name="Rectangle 3"/>
          <p:cNvSpPr/>
          <p:nvPr userDrawn="1"/>
        </p:nvSpPr>
        <p:spPr>
          <a:xfrm>
            <a:off x="8687926" y="6488668"/>
            <a:ext cx="350527" cy="261610"/>
          </a:xfrm>
          <a:prstGeom prst="rect">
            <a:avLst/>
          </a:prstGeom>
        </p:spPr>
        <p:txBody>
          <a:bodyPr wrap="none">
            <a:spAutoFit/>
          </a:bodyPr>
          <a:lstStyle/>
          <a:p>
            <a:fld id="{2A5B5B13-58E9-8042-87D2-477B1865776F}" type="slidenum">
              <a:rPr lang="en-US" sz="1100" smtClean="0">
                <a:solidFill>
                  <a:schemeClr val="bg1"/>
                </a:solidFill>
              </a:rPr>
              <a:pPr/>
              <a:t>‹#›</a:t>
            </a:fld>
            <a:endParaRPr lang="en-US" sz="11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704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0838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37658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661" y="0"/>
            <a:ext cx="8461237" cy="1143000"/>
          </a:xfrm>
        </p:spPr>
        <p:txBody>
          <a:bodyPr/>
          <a:lstStyle>
            <a:lvl1pPr algn="ctr">
              <a:defRPr>
                <a:latin typeface="Calibri" pitchFamily="34" charset="0"/>
                <a:cs typeface="Calibri" pitchFamily="34" charset="0"/>
              </a:defRPr>
            </a:lvl1pPr>
          </a:lstStyle>
          <a:p>
            <a:r>
              <a:rPr lang="en-US" smtClean="0"/>
              <a:t>Click to edit Master title style</a:t>
            </a:r>
            <a:endParaRPr lang="en-US"/>
          </a:p>
        </p:txBody>
      </p:sp>
      <p:sp>
        <p:nvSpPr>
          <p:cNvPr id="4" name="Text Placeholder 2"/>
          <p:cNvSpPr>
            <a:spLocks noGrp="1"/>
          </p:cNvSpPr>
          <p:nvPr>
            <p:ph idx="1"/>
          </p:nvPr>
        </p:nvSpPr>
        <p:spPr>
          <a:xfrm>
            <a:off x="245661" y="1195754"/>
            <a:ext cx="8441140" cy="49304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3505200" y="639694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spTree>
    <p:extLst>
      <p:ext uri="{BB962C8B-B14F-4D97-AF65-F5344CB8AC3E}">
        <p14:creationId xmlns:p14="http://schemas.microsoft.com/office/powerpoint/2010/main" val="133997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37658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37658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455613"/>
            <a:ext cx="8458117" cy="5943600"/>
          </a:xfrm>
        </p:spPr>
        <p:txBody>
          <a:bodyPr anchor="ctr"/>
          <a:lstStyle>
            <a:lvl1pPr algn="ctr">
              <a:lnSpc>
                <a:spcPct val="80000"/>
              </a:lnSpc>
              <a:defRPr sz="7200" b="1">
                <a:solidFill>
                  <a:schemeClr val="bg1"/>
                </a:solidFill>
                <a:latin typeface="Domaine Display Bold"/>
                <a:cs typeface="Domaine Display Bold"/>
              </a:defRPr>
            </a:lvl1pPr>
          </a:lstStyle>
          <a:p>
            <a:r>
              <a:rPr lang="en-US" dirty="0"/>
              <a:t>Divider</a:t>
            </a:r>
          </a:p>
        </p:txBody>
      </p:sp>
    </p:spTree>
    <p:extLst>
      <p:ext uri="{BB962C8B-B14F-4D97-AF65-F5344CB8AC3E}">
        <p14:creationId xmlns:p14="http://schemas.microsoft.com/office/powerpoint/2010/main" val="141637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igh Impact ">
    <p:spTree>
      <p:nvGrpSpPr>
        <p:cNvPr id="1" name=""/>
        <p:cNvGrpSpPr/>
        <p:nvPr/>
      </p:nvGrpSpPr>
      <p:grpSpPr>
        <a:xfrm>
          <a:off x="0" y="0"/>
          <a:ext cx="0" cy="0"/>
          <a:chOff x="0" y="0"/>
          <a:chExt cx="0" cy="0"/>
        </a:xfrm>
      </p:grpSpPr>
      <p:pic>
        <p:nvPicPr>
          <p:cNvPr id="14" name="Picture 13" descr="White (transparent backgroun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0470" y="6431995"/>
            <a:ext cx="404727" cy="149860"/>
          </a:xfrm>
          <a:prstGeom prst="rect">
            <a:avLst/>
          </a:prstGeom>
        </p:spPr>
      </p:pic>
      <p:sp>
        <p:nvSpPr>
          <p:cNvPr id="2" name="Title 1"/>
          <p:cNvSpPr>
            <a:spLocks noGrp="1"/>
          </p:cNvSpPr>
          <p:nvPr>
            <p:ph type="title" hasCustomPrompt="1"/>
          </p:nvPr>
        </p:nvSpPr>
        <p:spPr>
          <a:xfrm>
            <a:off x="335844" y="388062"/>
            <a:ext cx="8458117" cy="731520"/>
          </a:xfrm>
        </p:spPr>
        <p:txBody>
          <a:bodyPr anchor="ctr"/>
          <a:lstStyle>
            <a:lvl1pPr>
              <a:defRPr>
                <a:solidFill>
                  <a:schemeClr val="bg1"/>
                </a:solidFill>
              </a:defRPr>
            </a:lvl1pPr>
          </a:lstStyle>
          <a:p>
            <a:r>
              <a:rPr lang="en-US" dirty="0"/>
              <a:t>Title</a:t>
            </a:r>
          </a:p>
        </p:txBody>
      </p:sp>
      <p:sp>
        <p:nvSpPr>
          <p:cNvPr id="10" name="Content Placeholder 8"/>
          <p:cNvSpPr txBox="1">
            <a:spLocks/>
          </p:cNvSpPr>
          <p:nvPr userDrawn="1"/>
        </p:nvSpPr>
        <p:spPr>
          <a:xfrm>
            <a:off x="8328306"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dirty="0">
                <a:solidFill>
                  <a:schemeClr val="bg1"/>
                </a:solidFill>
                <a:latin typeface="Open Sans Light"/>
                <a:cs typeface="Open Sans Light"/>
              </a:rPr>
              <a:t> </a:t>
            </a:r>
            <a:fld id="{38743595-4496-5147-A886-7D133864DF76}" type="slidenum">
              <a:rPr lang="en-US" sz="800" smtClean="0">
                <a:solidFill>
                  <a:schemeClr val="bg1"/>
                </a:solidFill>
                <a:latin typeface="Open Sans Light"/>
                <a:cs typeface="Open Sans Light"/>
              </a:rPr>
              <a:pPr algn="r"/>
              <a:t>‹#›</a:t>
            </a:fld>
            <a:endParaRPr lang="en-US" sz="800" dirty="0">
              <a:solidFill>
                <a:schemeClr val="bg1"/>
              </a:solidFill>
              <a:latin typeface="Open Sans Light"/>
              <a:cs typeface="Open Sans Light"/>
            </a:endParaRPr>
          </a:p>
        </p:txBody>
      </p:sp>
      <p:sp>
        <p:nvSpPr>
          <p:cNvPr id="12" name="Content Placeholder 8"/>
          <p:cNvSpPr txBox="1">
            <a:spLocks/>
          </p:cNvSpPr>
          <p:nvPr userDrawn="1"/>
        </p:nvSpPr>
        <p:spPr>
          <a:xfrm>
            <a:off x="342989" y="6418626"/>
            <a:ext cx="2895163"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dirty="0" smtClean="0">
                <a:solidFill>
                  <a:schemeClr val="bg1"/>
                </a:solidFill>
              </a:rPr>
              <a:t>©2017 </a:t>
            </a:r>
            <a:r>
              <a:rPr lang="tr-TR" dirty="0" err="1" smtClean="0">
                <a:solidFill>
                  <a:schemeClr val="bg1"/>
                </a:solidFill>
              </a:rPr>
              <a:t>Aetna</a:t>
            </a:r>
            <a:r>
              <a:rPr lang="tr-TR" dirty="0" smtClean="0">
                <a:solidFill>
                  <a:schemeClr val="bg1"/>
                </a:solidFill>
              </a:rPr>
              <a:t> </a:t>
            </a:r>
            <a:r>
              <a:rPr lang="tr-TR" dirty="0" err="1" smtClean="0">
                <a:solidFill>
                  <a:schemeClr val="bg1"/>
                </a:solidFill>
              </a:rPr>
              <a:t>Inc</a:t>
            </a:r>
            <a:r>
              <a:rPr lang="tr-TR" dirty="0" smtClean="0">
                <a:solidFill>
                  <a:schemeClr val="bg1"/>
                </a:solidFill>
              </a:rPr>
              <a:t>.</a:t>
            </a:r>
            <a:endParaRPr lang="tr-TR" dirty="0">
              <a:solidFill>
                <a:schemeClr val="bg1"/>
              </a:solidFill>
            </a:endParaRPr>
          </a:p>
        </p:txBody>
      </p:sp>
    </p:spTree>
    <p:extLst>
      <p:ext uri="{BB962C8B-B14F-4D97-AF65-F5344CB8AC3E}">
        <p14:creationId xmlns:p14="http://schemas.microsoft.com/office/powerpoint/2010/main" val="329177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4" y="388063"/>
            <a:ext cx="7093019" cy="731610"/>
          </a:xfrm>
        </p:spPr>
        <p:txBody>
          <a:bodyPr anchor="ctr"/>
          <a:lstStyle>
            <a:lvl1pPr>
              <a:defRPr>
                <a:solidFill>
                  <a:schemeClr val="accent2"/>
                </a:solidFill>
              </a:defRPr>
            </a:lvl1pPr>
          </a:lstStyle>
          <a:p>
            <a:r>
              <a:rPr lang="en-US" dirty="0" smtClean="0"/>
              <a:t>Title</a:t>
            </a:r>
            <a:endParaRPr lang="en-US" dirty="0"/>
          </a:p>
        </p:txBody>
      </p:sp>
      <p:sp>
        <p:nvSpPr>
          <p:cNvPr id="4" name="Content Placeholder 3"/>
          <p:cNvSpPr>
            <a:spLocks noGrp="1"/>
          </p:cNvSpPr>
          <p:nvPr>
            <p:ph sz="quarter" idx="10" hasCustomPrompt="1"/>
          </p:nvPr>
        </p:nvSpPr>
        <p:spPr>
          <a:xfrm>
            <a:off x="342989" y="1600200"/>
            <a:ext cx="7089637" cy="4635500"/>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cxnSp>
        <p:nvCxnSpPr>
          <p:cNvPr id="9" name="Straight Connector 8"/>
          <p:cNvCxnSpPr/>
          <p:nvPr userDrawn="1"/>
        </p:nvCxnSpPr>
        <p:spPr>
          <a:xfrm>
            <a:off x="338493" y="1222520"/>
            <a:ext cx="84708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10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guide id="3" orient="horz" pos="39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1024333"/>
            <a:ext cx="2297822" cy="52118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335844" y="388062"/>
            <a:ext cx="6307111" cy="731520"/>
          </a:xfrm>
        </p:spPr>
        <p:txBody>
          <a:bodyPr anchor="ctr"/>
          <a:lstStyle>
            <a:lvl1pPr>
              <a:defRPr sz="2800" b="0">
                <a:solidFill>
                  <a:srgbClr val="FFFFFF"/>
                </a:solidFill>
              </a:defRPr>
            </a:lvl1pPr>
          </a:lstStyle>
          <a:p>
            <a:r>
              <a:rPr lang="en-US" dirty="0"/>
              <a:t>Title</a:t>
            </a:r>
          </a:p>
        </p:txBody>
      </p:sp>
      <p:sp>
        <p:nvSpPr>
          <p:cNvPr id="4" name="Content Placeholder 3"/>
          <p:cNvSpPr>
            <a:spLocks noGrp="1"/>
          </p:cNvSpPr>
          <p:nvPr>
            <p:ph sz="quarter" idx="10" hasCustomPrompt="1"/>
          </p:nvPr>
        </p:nvSpPr>
        <p:spPr>
          <a:xfrm>
            <a:off x="342988" y="1600200"/>
            <a:ext cx="6308648" cy="4636008"/>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spTree>
    <p:extLst>
      <p:ext uri="{BB962C8B-B14F-4D97-AF65-F5344CB8AC3E}">
        <p14:creationId xmlns:p14="http://schemas.microsoft.com/office/powerpoint/2010/main" val="533324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23863" y="4547299"/>
            <a:ext cx="7772400" cy="1362075"/>
          </a:xfrm>
          <a:prstGeom prst="rect">
            <a:avLst/>
          </a:prstGeom>
        </p:spPr>
        <p:txBody>
          <a:bodyPr anchor="t"/>
          <a:lstStyle>
            <a:lvl1pPr algn="l">
              <a:defRPr sz="2000" b="0" cap="none"/>
            </a:lvl1pPr>
          </a:lstStyle>
          <a:p>
            <a:r>
              <a:rPr lang="en-US" dirty="0" smtClean="0"/>
              <a:t>Click to edit Master text styles</a:t>
            </a:r>
            <a:endParaRPr lang="en-US" dirty="0"/>
          </a:p>
        </p:txBody>
      </p:sp>
      <p:sp>
        <p:nvSpPr>
          <p:cNvPr id="3" name="Text Placeholder 2"/>
          <p:cNvSpPr>
            <a:spLocks noGrp="1"/>
          </p:cNvSpPr>
          <p:nvPr userDrawn="1">
            <p:ph type="body" idx="1"/>
          </p:nvPr>
        </p:nvSpPr>
        <p:spPr>
          <a:xfrm>
            <a:off x="423863" y="3047112"/>
            <a:ext cx="7772400" cy="1500187"/>
          </a:xfrm>
          <a:prstGeom prst="rect">
            <a:avLst/>
          </a:prstGeom>
        </p:spPr>
        <p:txBody>
          <a:bodyPr anchor="b"/>
          <a:lstStyle>
            <a:lvl1pPr marL="0" indent="0">
              <a:buNone/>
              <a:defRPr sz="3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8359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23863" y="4547299"/>
            <a:ext cx="7772400" cy="1362075"/>
          </a:xfrm>
          <a:prstGeom prst="rect">
            <a:avLst/>
          </a:prstGeom>
        </p:spPr>
        <p:txBody>
          <a:bodyPr anchor="t"/>
          <a:lstStyle>
            <a:lvl1pPr algn="l">
              <a:defRPr sz="2000" b="0" cap="none"/>
            </a:lvl1pPr>
          </a:lstStyle>
          <a:p>
            <a:r>
              <a:rPr lang="en-US" dirty="0" smtClean="0"/>
              <a:t>Click to edit Master text styles</a:t>
            </a:r>
            <a:endParaRPr lang="en-US" dirty="0"/>
          </a:p>
        </p:txBody>
      </p:sp>
      <p:sp>
        <p:nvSpPr>
          <p:cNvPr id="3" name="Text Placeholder 2"/>
          <p:cNvSpPr>
            <a:spLocks noGrp="1"/>
          </p:cNvSpPr>
          <p:nvPr userDrawn="1">
            <p:ph type="body" idx="1"/>
          </p:nvPr>
        </p:nvSpPr>
        <p:spPr>
          <a:xfrm>
            <a:off x="423863" y="3047112"/>
            <a:ext cx="7772400" cy="1500187"/>
          </a:xfrm>
          <a:prstGeom prst="rect">
            <a:avLst/>
          </a:prstGeom>
        </p:spPr>
        <p:txBody>
          <a:bodyPr anchor="b"/>
          <a:lstStyle>
            <a:lvl1pPr marL="0" indent="0">
              <a:buNone/>
              <a:defRPr sz="3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8649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AAC052-1D8E-EE4A-B174-010B93A5868C}" type="datetimeFigureOut">
              <a:rPr lang="en-US" smtClean="0"/>
              <a:t>8/3/2018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4E0A59-F4F2-D74D-82A3-80C0A6F60B93}" type="slidenum">
              <a:rPr lang="en-US" smtClean="0"/>
              <a:t>‹#›</a:t>
            </a:fld>
            <a:endParaRPr lang="en-US" dirty="0"/>
          </a:p>
        </p:txBody>
      </p:sp>
    </p:spTree>
    <p:extLst>
      <p:ext uri="{BB962C8B-B14F-4D97-AF65-F5344CB8AC3E}">
        <p14:creationId xmlns:p14="http://schemas.microsoft.com/office/powerpoint/2010/main" val="19759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590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2692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5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26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567774"/>
            <a:ext cx="9144000" cy="290226"/>
          </a:xfrm>
          <a:prstGeom prst="rect">
            <a:avLst/>
          </a:prstGeom>
          <a:solidFill>
            <a:srgbClr val="008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8" name="Rectangle 3"/>
          <p:cNvSpPr>
            <a:spLocks noGrp="1" noChangeArrowheads="1"/>
          </p:cNvSpPr>
          <p:nvPr>
            <p:ph type="body" idx="1"/>
          </p:nvPr>
        </p:nvSpPr>
        <p:spPr bwMode="auto">
          <a:xfrm>
            <a:off x="228600" y="1301750"/>
            <a:ext cx="8636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ctangle 3"/>
          <p:cNvSpPr>
            <a:spLocks noChangeArrowheads="1"/>
          </p:cNvSpPr>
          <p:nvPr userDrawn="1"/>
        </p:nvSpPr>
        <p:spPr bwMode="auto">
          <a:xfrm>
            <a:off x="8050565" y="0"/>
            <a:ext cx="1093435" cy="995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000" dirty="0"/>
          </a:p>
        </p:txBody>
      </p:sp>
      <p:pic>
        <p:nvPicPr>
          <p:cNvPr id="2" name="Picture 1" descr="Banner.jpg"/>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0" y="-12700"/>
            <a:ext cx="9144000" cy="1097280"/>
          </a:xfrm>
          <a:prstGeom prst="rect">
            <a:avLst/>
          </a:prstGeom>
        </p:spPr>
      </p:pic>
      <p:pic>
        <p:nvPicPr>
          <p:cNvPr id="11" name="Picture 2" descr="TRS _Active Care Logo_150.jp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8177213" y="202952"/>
            <a:ext cx="7635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title"/>
          </p:nvPr>
        </p:nvSpPr>
        <p:spPr bwMode="auto">
          <a:xfrm>
            <a:off x="228600" y="63500"/>
            <a:ext cx="8712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Header</a:t>
            </a:r>
          </a:p>
        </p:txBody>
      </p:sp>
      <p:sp>
        <p:nvSpPr>
          <p:cNvPr id="9" name="Slide Number Placeholder 5"/>
          <p:cNvSpPr txBox="1">
            <a:spLocks/>
          </p:cNvSpPr>
          <p:nvPr userDrawn="1"/>
        </p:nvSpPr>
        <p:spPr>
          <a:xfrm>
            <a:off x="8505748" y="6460348"/>
            <a:ext cx="638252" cy="405675"/>
          </a:xfrm>
          <a:prstGeom prst="rect">
            <a:avLst/>
          </a:prstGeom>
        </p:spPr>
        <p:txBody>
          <a:bodyPr anchor="ct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l">
              <a:defRPr/>
            </a:pPr>
            <a:fld id="{2A5B5B13-58E9-8042-87D2-477B1865776F}" type="slidenum">
              <a:rPr lang="en-US" sz="1100" smtClean="0">
                <a:solidFill>
                  <a:schemeClr val="bg1"/>
                </a:solidFill>
              </a:rPr>
              <a:pPr algn="l">
                <a:defRPr/>
              </a:pPr>
              <a:t>‹#›</a:t>
            </a:fld>
            <a:endParaRPr lang="en-US" sz="1100" dirty="0" smtClean="0">
              <a:solidFill>
                <a:schemeClr val="bg1"/>
              </a:solidFill>
            </a:endParaRPr>
          </a:p>
        </p:txBody>
      </p:sp>
    </p:spTree>
    <p:extLst>
      <p:ext uri="{BB962C8B-B14F-4D97-AF65-F5344CB8AC3E}">
        <p14:creationId xmlns:p14="http://schemas.microsoft.com/office/powerpoint/2010/main" val="10630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2" r:id="rId5"/>
    <p:sldLayoutId id="2147483653" r:id="rId6"/>
    <p:sldLayoutId id="2147483654" r:id="rId7"/>
    <p:sldLayoutId id="2147483655" r:id="rId8"/>
    <p:sldLayoutId id="2147483656" r:id="rId9"/>
    <p:sldLayoutId id="2147483664" r:id="rId10"/>
    <p:sldLayoutId id="2147483665" r:id="rId11"/>
    <p:sldLayoutId id="2147483666" r:id="rId12"/>
    <p:sldLayoutId id="2147483667" r:id="rId13"/>
    <p:sldLayoutId id="2147483668" r:id="rId14"/>
    <p:sldLayoutId id="2147483669" r:id="rId15"/>
    <p:sldLayoutId id="2147483670" r:id="rId16"/>
    <p:sldLayoutId id="2147483657" r:id="rId17"/>
    <p:sldLayoutId id="2147483658" r:id="rId18"/>
    <p:sldLayoutId id="2147483660" r:id="rId19"/>
    <p:sldLayoutId id="2147483674" r:id="rId20"/>
    <p:sldLayoutId id="2147483677" r:id="rId21"/>
    <p:sldLayoutId id="2147483678" r:id="rId22"/>
    <p:sldLayoutId id="2147483679" r:id="rId23"/>
    <p:sldLayoutId id="2147483681" r:id="rId24"/>
    <p:sldLayoutId id="2147483682" r:id="rId25"/>
    <p:sldLayoutId id="2147483683" r:id="rId26"/>
    <p:sldLayoutId id="2147483684" r:id="rId27"/>
  </p:sldLayoutIdLst>
  <p:txStyles>
    <p:titleStyle>
      <a:lvl1pPr algn="l"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rgbClr val="008000"/>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info.caremark.com/trsactivecare"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hyperlink" Target="http://www.caremark.com/mailservi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rsactivecarelivehealthychallenge.com/"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hyperlink" Target="http://www.trs.texas.gov/"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0013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814762" y="1384300"/>
            <a:ext cx="5872038" cy="5257800"/>
          </a:xfrm>
        </p:spPr>
        <p:txBody>
          <a:bodyPr/>
          <a:lstStyle/>
          <a:p>
            <a:r>
              <a:rPr lang="en-US" sz="2000" b="1" dirty="0" smtClean="0">
                <a:solidFill>
                  <a:srgbClr val="008000"/>
                </a:solidFill>
              </a:rPr>
              <a:t>Use the ER wisely</a:t>
            </a:r>
            <a:br>
              <a:rPr lang="en-US" sz="2000" b="1" dirty="0" smtClean="0">
                <a:solidFill>
                  <a:srgbClr val="008000"/>
                </a:solidFill>
              </a:rPr>
            </a:br>
            <a:r>
              <a:rPr lang="en-US" sz="2000" dirty="0" smtClean="0"/>
              <a:t>Visit the emergency </a:t>
            </a:r>
            <a:r>
              <a:rPr lang="en-US" sz="2000" dirty="0"/>
              <a:t>r</a:t>
            </a:r>
            <a:r>
              <a:rPr lang="en-US" sz="2000" dirty="0" smtClean="0"/>
              <a:t>oom for </a:t>
            </a:r>
            <a:r>
              <a:rPr lang="en-US" sz="2000" b="1" dirty="0" smtClean="0"/>
              <a:t>life-threatening emergencies only</a:t>
            </a:r>
          </a:p>
          <a:p>
            <a:r>
              <a:rPr lang="en-US" sz="2000" b="1" dirty="0" smtClean="0">
                <a:solidFill>
                  <a:srgbClr val="008000"/>
                </a:solidFill>
              </a:rPr>
              <a:t>Choose a Primary Care Physician</a:t>
            </a:r>
            <a:r>
              <a:rPr lang="en-US" sz="2000" b="1" dirty="0">
                <a:solidFill>
                  <a:srgbClr val="008000"/>
                </a:solidFill>
              </a:rPr>
              <a:t/>
            </a:r>
            <a:br>
              <a:rPr lang="en-US" sz="2000" b="1" dirty="0">
                <a:solidFill>
                  <a:srgbClr val="008000"/>
                </a:solidFill>
              </a:rPr>
            </a:br>
            <a:r>
              <a:rPr lang="en-US" sz="2000" dirty="0" smtClean="0"/>
              <a:t>Get your </a:t>
            </a:r>
            <a:r>
              <a:rPr lang="en-US" sz="2000" b="1" dirty="0" smtClean="0"/>
              <a:t>free</a:t>
            </a:r>
            <a:r>
              <a:rPr lang="en-US" sz="2000" dirty="0" smtClean="0"/>
              <a:t> preventive care exams</a:t>
            </a:r>
            <a:endParaRPr lang="en-US" sz="2000" dirty="0"/>
          </a:p>
          <a:p>
            <a:r>
              <a:rPr lang="en-US" sz="2000" b="1" dirty="0" smtClean="0">
                <a:solidFill>
                  <a:srgbClr val="008000"/>
                </a:solidFill>
              </a:rPr>
              <a:t>Go to the right place for care</a:t>
            </a:r>
            <a:r>
              <a:rPr lang="en-US" sz="2000" b="1" dirty="0">
                <a:solidFill>
                  <a:srgbClr val="008000"/>
                </a:solidFill>
              </a:rPr>
              <a:t/>
            </a:r>
            <a:br>
              <a:rPr lang="en-US" sz="2000" b="1" dirty="0">
                <a:solidFill>
                  <a:srgbClr val="008000"/>
                </a:solidFill>
              </a:rPr>
            </a:br>
            <a:r>
              <a:rPr lang="en-US" sz="2000" dirty="0" smtClean="0"/>
              <a:t>Use urgent care or walk-in clinics </a:t>
            </a:r>
            <a:r>
              <a:rPr lang="en-US" sz="2000" dirty="0"/>
              <a:t>for </a:t>
            </a:r>
            <a:r>
              <a:rPr lang="en-US" sz="2000" dirty="0" smtClean="0"/>
              <a:t>non-life</a:t>
            </a:r>
            <a:r>
              <a:rPr lang="en-US" sz="2000" dirty="0"/>
              <a:t>-threatening </a:t>
            </a:r>
            <a:r>
              <a:rPr lang="en-US" sz="2000" dirty="0" smtClean="0"/>
              <a:t>emergencies</a:t>
            </a:r>
          </a:p>
          <a:p>
            <a:r>
              <a:rPr lang="en-US" sz="2000" b="1" dirty="0" smtClean="0">
                <a:solidFill>
                  <a:srgbClr val="008000"/>
                </a:solidFill>
              </a:rPr>
              <a:t>Informed Health Line</a:t>
            </a:r>
            <a:br>
              <a:rPr lang="en-US" sz="2000" b="1" dirty="0" smtClean="0">
                <a:solidFill>
                  <a:srgbClr val="008000"/>
                </a:solidFill>
              </a:rPr>
            </a:br>
            <a:r>
              <a:rPr lang="en-US" sz="2000" dirty="0" smtClean="0"/>
              <a:t>Call the 24-Hour Nurse Line </a:t>
            </a:r>
            <a:r>
              <a:rPr lang="en-US" sz="2000" b="1" dirty="0" smtClean="0"/>
              <a:t>at 1-800-556-1555 </a:t>
            </a:r>
            <a:r>
              <a:rPr lang="en-US" sz="2000" dirty="0" smtClean="0"/>
              <a:t>to get guidance from a trained nurse if you are not sure where to go for care</a:t>
            </a:r>
          </a:p>
          <a:p>
            <a:r>
              <a:rPr lang="en-US" sz="2000" b="1" dirty="0" smtClean="0">
                <a:solidFill>
                  <a:srgbClr val="008000"/>
                </a:solidFill>
              </a:rPr>
              <a:t>Teladoc</a:t>
            </a:r>
            <a:r>
              <a:rPr lang="en-US" sz="2000" b="1" dirty="0">
                <a:solidFill>
                  <a:srgbClr val="008000"/>
                </a:solidFill>
              </a:rPr>
              <a:t/>
            </a:r>
            <a:br>
              <a:rPr lang="en-US" sz="2000" b="1" dirty="0">
                <a:solidFill>
                  <a:srgbClr val="008000"/>
                </a:solidFill>
              </a:rPr>
            </a:br>
            <a:r>
              <a:rPr lang="en-US" sz="2000" dirty="0" smtClean="0"/>
              <a:t>Take advantage of the most convenient and </a:t>
            </a:r>
          </a:p>
          <a:p>
            <a:pPr>
              <a:spcBef>
                <a:spcPts val="0"/>
              </a:spcBef>
              <a:buNone/>
            </a:pPr>
            <a:r>
              <a:rPr lang="en-US" sz="2000" dirty="0"/>
              <a:t>	</a:t>
            </a:r>
            <a:r>
              <a:rPr lang="en-US" sz="2000" dirty="0" smtClean="0"/>
              <a:t>least costly way to get help quick, 24/7 at </a:t>
            </a:r>
          </a:p>
          <a:p>
            <a:pPr indent="0">
              <a:spcBef>
                <a:spcPts val="0"/>
              </a:spcBef>
              <a:buNone/>
            </a:pPr>
            <a:r>
              <a:rPr lang="en-US" sz="2000" b="1" dirty="0" smtClean="0"/>
              <a:t>1-855-835-2362</a:t>
            </a:r>
            <a:endParaRPr lang="en-US" sz="2000" b="1" dirty="0"/>
          </a:p>
          <a:p>
            <a:endParaRPr lang="en-US" dirty="0"/>
          </a:p>
          <a:p>
            <a:endParaRPr lang="en-US" dirty="0" smtClean="0"/>
          </a:p>
        </p:txBody>
      </p:sp>
      <p:sp>
        <p:nvSpPr>
          <p:cNvPr id="16" name="Title 15"/>
          <p:cNvSpPr>
            <a:spLocks noGrp="1"/>
          </p:cNvSpPr>
          <p:nvPr>
            <p:ph type="title"/>
          </p:nvPr>
        </p:nvSpPr>
        <p:spPr>
          <a:xfrm>
            <a:off x="457200" y="-93662"/>
            <a:ext cx="8229600" cy="1143000"/>
          </a:xfrm>
        </p:spPr>
        <p:txBody>
          <a:bodyPr/>
          <a:lstStyle/>
          <a:p>
            <a:r>
              <a:rPr lang="en-US" dirty="0" smtClean="0"/>
              <a:t>Ways to Save</a:t>
            </a:r>
            <a:endParaRPr lang="en-US" dirty="0"/>
          </a:p>
        </p:txBody>
      </p:sp>
      <p:sp>
        <p:nvSpPr>
          <p:cNvPr id="4" name="Oval 3"/>
          <p:cNvSpPr/>
          <p:nvPr/>
        </p:nvSpPr>
        <p:spPr>
          <a:xfrm>
            <a:off x="195806" y="1049338"/>
            <a:ext cx="2224312" cy="2224892"/>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r>
              <a:rPr lang="en-US" sz="1600" b="1" dirty="0" smtClean="0">
                <a:solidFill>
                  <a:schemeClr val="tx2"/>
                </a:solidFill>
                <a:latin typeface="Open Sans Bold"/>
                <a:ea typeface="Open Sans Light"/>
                <a:cs typeface="Open Sans Bold"/>
              </a:rPr>
              <a:t>Use ER wisely</a:t>
            </a:r>
            <a:endParaRPr lang="en-US" sz="1400" b="1" dirty="0">
              <a:solidFill>
                <a:schemeClr val="tx2"/>
              </a:solidFill>
              <a:latin typeface="Open Sans Bold"/>
              <a:ea typeface="Open Sans Light"/>
              <a:cs typeface="Open Sans Bold"/>
            </a:endParaRPr>
          </a:p>
          <a:p>
            <a:pPr marL="0" lvl="1" algn="ctr">
              <a:spcBef>
                <a:spcPts val="800"/>
              </a:spcBef>
            </a:pPr>
            <a:r>
              <a:rPr lang="en-US" sz="2400" b="1" dirty="0" smtClean="0">
                <a:solidFill>
                  <a:schemeClr val="tx2"/>
                </a:solidFill>
                <a:ea typeface="Open Sans Light"/>
                <a:cs typeface="Open Sans Light"/>
              </a:rPr>
              <a:t>$45.3 </a:t>
            </a:r>
          </a:p>
          <a:p>
            <a:pPr marL="0" lvl="1" algn="ctr">
              <a:spcBef>
                <a:spcPts val="800"/>
              </a:spcBef>
            </a:pPr>
            <a:r>
              <a:rPr lang="en-US" b="1" dirty="0">
                <a:solidFill>
                  <a:schemeClr val="tx2"/>
                </a:solidFill>
                <a:ea typeface="Open Sans Light"/>
                <a:cs typeface="Open Sans Light"/>
              </a:rPr>
              <a:t>m</a:t>
            </a:r>
            <a:r>
              <a:rPr lang="en-US" b="1" dirty="0" smtClean="0">
                <a:solidFill>
                  <a:schemeClr val="tx2"/>
                </a:solidFill>
                <a:ea typeface="Open Sans Light"/>
                <a:cs typeface="Open Sans Light"/>
              </a:rPr>
              <a:t>illion </a:t>
            </a:r>
            <a:r>
              <a:rPr lang="en-US" b="1" dirty="0">
                <a:solidFill>
                  <a:schemeClr val="tx2"/>
                </a:solidFill>
                <a:ea typeface="Open Sans Light"/>
                <a:cs typeface="Open Sans Light"/>
              </a:rPr>
              <a:t>d</a:t>
            </a:r>
            <a:r>
              <a:rPr lang="en-US" b="1" dirty="0" smtClean="0">
                <a:solidFill>
                  <a:schemeClr val="tx2"/>
                </a:solidFill>
                <a:ea typeface="Open Sans Light"/>
                <a:cs typeface="Open Sans Light"/>
              </a:rPr>
              <a:t>ollars</a:t>
            </a:r>
          </a:p>
        </p:txBody>
      </p:sp>
      <p:sp>
        <p:nvSpPr>
          <p:cNvPr id="2" name="TextBox 1"/>
          <p:cNvSpPr txBox="1"/>
          <p:nvPr/>
        </p:nvSpPr>
        <p:spPr>
          <a:xfrm>
            <a:off x="28829" y="3383469"/>
            <a:ext cx="2785933" cy="3139321"/>
          </a:xfrm>
          <a:prstGeom prst="rect">
            <a:avLst/>
          </a:prstGeom>
          <a:solidFill>
            <a:schemeClr val="accent1">
              <a:lumMod val="20000"/>
              <a:lumOff val="80000"/>
            </a:schemeClr>
          </a:solidFill>
          <a:ln>
            <a:solidFill>
              <a:schemeClr val="accent1"/>
            </a:solidFill>
          </a:ln>
        </p:spPr>
        <p:txBody>
          <a:bodyPr wrap="square" rtlCol="0">
            <a:spAutoFit/>
          </a:bodyPr>
          <a:lstStyle/>
          <a:p>
            <a:pPr marL="285750" indent="-285750">
              <a:buFont typeface="Wingdings" panose="05000000000000000000" pitchFamily="2" charset="2"/>
              <a:buChar char="Ø"/>
            </a:pPr>
            <a:r>
              <a:rPr lang="en-US" dirty="0" smtClean="0"/>
              <a:t>43% of all emergency room visits in the last plan year were for non-urgent care, for things like sore throat or sinus infection. </a:t>
            </a:r>
          </a:p>
          <a:p>
            <a:pPr marL="285750" indent="-285750">
              <a:buFont typeface="Wingdings" panose="05000000000000000000" pitchFamily="2" charset="2"/>
              <a:buChar char="Ø"/>
            </a:pPr>
            <a:r>
              <a:rPr lang="en-US" dirty="0" smtClean="0"/>
              <a:t>This cost the TRS fund over $45 million dollars. It cost the participant an average of $909 out of pocket too.</a:t>
            </a:r>
            <a:endParaRPr lang="en-US" dirty="0"/>
          </a:p>
        </p:txBody>
      </p:sp>
    </p:spTree>
    <p:extLst>
      <p:ext uri="{BB962C8B-B14F-4D97-AF65-F5344CB8AC3E}">
        <p14:creationId xmlns:p14="http://schemas.microsoft.com/office/powerpoint/2010/main" val="426827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814762" y="1384300"/>
            <a:ext cx="5872038" cy="1772368"/>
          </a:xfrm>
        </p:spPr>
        <p:txBody>
          <a:bodyPr/>
          <a:lstStyle/>
          <a:p>
            <a:r>
              <a:rPr lang="en-US" sz="2000" b="1" dirty="0" smtClean="0">
                <a:solidFill>
                  <a:srgbClr val="008000"/>
                </a:solidFill>
              </a:rPr>
              <a:t>Participants could have saved the plan $10.7 million dollars in the last plan year </a:t>
            </a:r>
            <a:r>
              <a:rPr lang="en-US" sz="2000" dirty="0" smtClean="0"/>
              <a:t>if they had purchased medications in 90-day supplies.</a:t>
            </a:r>
          </a:p>
          <a:p>
            <a:pPr lvl="1"/>
            <a:r>
              <a:rPr lang="en-US" sz="1600" dirty="0" smtClean="0"/>
              <a:t>This cost the participants $6.7 million dollars in additional out-of</a:t>
            </a:r>
            <a:r>
              <a:rPr lang="en-US" sz="1600" dirty="0"/>
              <a:t>-</a:t>
            </a:r>
            <a:r>
              <a:rPr lang="en-US" sz="1600" dirty="0" smtClean="0"/>
              <a:t>pocket costs. </a:t>
            </a:r>
          </a:p>
          <a:p>
            <a:endParaRPr lang="en-US" dirty="0" smtClean="0"/>
          </a:p>
        </p:txBody>
      </p:sp>
      <p:sp>
        <p:nvSpPr>
          <p:cNvPr id="16" name="Title 15"/>
          <p:cNvSpPr>
            <a:spLocks noGrp="1"/>
          </p:cNvSpPr>
          <p:nvPr>
            <p:ph type="title"/>
          </p:nvPr>
        </p:nvSpPr>
        <p:spPr>
          <a:xfrm>
            <a:off x="457200" y="-93662"/>
            <a:ext cx="8229600" cy="1143000"/>
          </a:xfrm>
        </p:spPr>
        <p:txBody>
          <a:bodyPr/>
          <a:lstStyle/>
          <a:p>
            <a:r>
              <a:rPr lang="en-US" dirty="0" smtClean="0"/>
              <a:t>Ways to Save</a:t>
            </a:r>
            <a:endParaRPr lang="en-US" dirty="0"/>
          </a:p>
        </p:txBody>
      </p:sp>
      <p:sp>
        <p:nvSpPr>
          <p:cNvPr id="4" name="Oval 3"/>
          <p:cNvSpPr/>
          <p:nvPr/>
        </p:nvSpPr>
        <p:spPr>
          <a:xfrm>
            <a:off x="457200" y="1199741"/>
            <a:ext cx="2224312" cy="2224892"/>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r>
              <a:rPr lang="en-US" sz="1600" b="1" dirty="0" smtClean="0">
                <a:solidFill>
                  <a:schemeClr val="tx2"/>
                </a:solidFill>
                <a:latin typeface="Open Sans Bold"/>
                <a:ea typeface="Open Sans Light"/>
                <a:cs typeface="Open Sans Bold"/>
              </a:rPr>
              <a:t>Use 90-day supply</a:t>
            </a:r>
            <a:endParaRPr lang="en-US" sz="1400" b="1" dirty="0">
              <a:solidFill>
                <a:schemeClr val="tx2"/>
              </a:solidFill>
              <a:latin typeface="Open Sans Bold"/>
              <a:ea typeface="Open Sans Light"/>
              <a:cs typeface="Open Sans Bold"/>
            </a:endParaRPr>
          </a:p>
          <a:p>
            <a:pPr marL="0" lvl="1" algn="ctr">
              <a:spcBef>
                <a:spcPts val="800"/>
              </a:spcBef>
            </a:pPr>
            <a:r>
              <a:rPr lang="en-US" sz="2400" b="1" dirty="0" smtClean="0">
                <a:solidFill>
                  <a:schemeClr val="tx2"/>
                </a:solidFill>
                <a:ea typeface="Open Sans Light"/>
                <a:cs typeface="Open Sans Light"/>
              </a:rPr>
              <a:t>$10.7 </a:t>
            </a:r>
          </a:p>
          <a:p>
            <a:pPr marL="0" lvl="1" algn="ctr">
              <a:spcBef>
                <a:spcPts val="800"/>
              </a:spcBef>
            </a:pPr>
            <a:r>
              <a:rPr lang="en-US" b="1" dirty="0">
                <a:solidFill>
                  <a:schemeClr val="tx2"/>
                </a:solidFill>
                <a:ea typeface="Open Sans Light"/>
                <a:cs typeface="Open Sans Light"/>
              </a:rPr>
              <a:t>m</a:t>
            </a:r>
            <a:r>
              <a:rPr lang="en-US" b="1" dirty="0" smtClean="0">
                <a:solidFill>
                  <a:schemeClr val="tx2"/>
                </a:solidFill>
                <a:ea typeface="Open Sans Light"/>
                <a:cs typeface="Open Sans Light"/>
              </a:rPr>
              <a:t>illion </a:t>
            </a:r>
            <a:r>
              <a:rPr lang="en-US" b="1" dirty="0">
                <a:solidFill>
                  <a:schemeClr val="tx2"/>
                </a:solidFill>
                <a:ea typeface="Open Sans Light"/>
                <a:cs typeface="Open Sans Light"/>
              </a:rPr>
              <a:t>d</a:t>
            </a:r>
            <a:r>
              <a:rPr lang="en-US" b="1" dirty="0" smtClean="0">
                <a:solidFill>
                  <a:schemeClr val="tx2"/>
                </a:solidFill>
                <a:ea typeface="Open Sans Light"/>
                <a:cs typeface="Open Sans Light"/>
              </a:rPr>
              <a:t>ollars</a:t>
            </a:r>
          </a:p>
        </p:txBody>
      </p:sp>
      <p:sp>
        <p:nvSpPr>
          <p:cNvPr id="6" name="Content Placeholder 13"/>
          <p:cNvSpPr txBox="1">
            <a:spLocks/>
          </p:cNvSpPr>
          <p:nvPr/>
        </p:nvSpPr>
        <p:spPr bwMode="auto">
          <a:xfrm>
            <a:off x="263719" y="3778968"/>
            <a:ext cx="5872038" cy="255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Clr>
                <a:srgbClr val="008000"/>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008000"/>
                </a:solidFill>
              </a:rPr>
              <a:t>Take advantage of the preventive care benefits. 82.4% of adult participants </a:t>
            </a:r>
            <a:r>
              <a:rPr lang="en-US" sz="2000" b="1" dirty="0" smtClean="0">
                <a:solidFill>
                  <a:schemeClr val="tx2"/>
                </a:solidFill>
              </a:rPr>
              <a:t>DID NOT </a:t>
            </a:r>
            <a:r>
              <a:rPr lang="en-US" sz="2000" b="1" dirty="0" smtClean="0">
                <a:solidFill>
                  <a:srgbClr val="008000"/>
                </a:solidFill>
              </a:rPr>
              <a:t>get their annual wellness exam last year. </a:t>
            </a:r>
          </a:p>
          <a:p>
            <a:pPr lvl="1"/>
            <a:r>
              <a:rPr lang="en-US" sz="1600" dirty="0" smtClean="0"/>
              <a:t>Preventive wellness care in the network is covered at 100%.</a:t>
            </a:r>
          </a:p>
          <a:p>
            <a:pPr lvl="1"/>
            <a:r>
              <a:rPr lang="en-US" sz="1600" dirty="0" smtClean="0"/>
              <a:t>Dollars spent on preventive care are the most important dollars spent by the plan. This is an opportunity for the participant to stay informed about their health. </a:t>
            </a:r>
          </a:p>
          <a:p>
            <a:pPr lvl="1"/>
            <a:r>
              <a:rPr lang="en-US" sz="1600" dirty="0" smtClean="0"/>
              <a:t>38% of eligible women DID NOT take advantage of their annual mammogram last year. </a:t>
            </a:r>
          </a:p>
        </p:txBody>
      </p:sp>
      <p:sp>
        <p:nvSpPr>
          <p:cNvPr id="7" name="Oval 6"/>
          <p:cNvSpPr/>
          <p:nvPr/>
        </p:nvSpPr>
        <p:spPr>
          <a:xfrm>
            <a:off x="6302735" y="3695700"/>
            <a:ext cx="2224312" cy="2363820"/>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600" b="1" dirty="0" smtClean="0">
              <a:solidFill>
                <a:schemeClr val="tx2"/>
              </a:solidFill>
              <a:latin typeface="Open Sans Bold"/>
              <a:ea typeface="Open Sans Light"/>
              <a:cs typeface="Open Sans Bold"/>
            </a:endParaRPr>
          </a:p>
          <a:p>
            <a:pPr marL="0" lvl="1" algn="ctr"/>
            <a:r>
              <a:rPr lang="en-US" sz="2400" b="1" dirty="0" smtClean="0">
                <a:solidFill>
                  <a:schemeClr val="tx2"/>
                </a:solidFill>
                <a:ea typeface="Open Sans Light"/>
                <a:cs typeface="Open Sans Light"/>
              </a:rPr>
              <a:t>82.4%</a:t>
            </a:r>
          </a:p>
          <a:p>
            <a:pPr marL="0" lvl="1" algn="ctr"/>
            <a:r>
              <a:rPr lang="en-US" b="1" dirty="0" smtClean="0">
                <a:solidFill>
                  <a:schemeClr val="tx2"/>
                </a:solidFill>
                <a:ea typeface="Open Sans Light"/>
                <a:cs typeface="Open Sans Light"/>
              </a:rPr>
              <a:t>of </a:t>
            </a:r>
          </a:p>
          <a:p>
            <a:pPr marL="0" lvl="1" algn="ctr"/>
            <a:r>
              <a:rPr lang="en-US" b="1" dirty="0" smtClean="0">
                <a:solidFill>
                  <a:schemeClr val="tx2"/>
                </a:solidFill>
                <a:ea typeface="Open Sans Light"/>
                <a:cs typeface="Open Sans Light"/>
              </a:rPr>
              <a:t>TRS-ActiveCare participants DID NOT get their annual wellness exams</a:t>
            </a:r>
            <a:r>
              <a:rPr lang="en-US" sz="2400" b="1" dirty="0" smtClean="0">
                <a:solidFill>
                  <a:schemeClr val="tx2"/>
                </a:solidFill>
                <a:ea typeface="Open Sans Light"/>
                <a:cs typeface="Open Sans Light"/>
              </a:rPr>
              <a:t> </a:t>
            </a:r>
          </a:p>
          <a:p>
            <a:pPr marL="0" lvl="1" algn="ctr">
              <a:spcBef>
                <a:spcPts val="800"/>
              </a:spcBef>
            </a:pPr>
            <a:endParaRPr lang="en-US" b="1" dirty="0" smtClean="0">
              <a:solidFill>
                <a:schemeClr val="tx2"/>
              </a:solidFill>
              <a:ea typeface="Open Sans Light"/>
              <a:cs typeface="Open Sans Light"/>
            </a:endParaRPr>
          </a:p>
        </p:txBody>
      </p:sp>
    </p:spTree>
    <p:extLst>
      <p:ext uri="{BB962C8B-B14F-4D97-AF65-F5344CB8AC3E}">
        <p14:creationId xmlns:p14="http://schemas.microsoft.com/office/powerpoint/2010/main" val="414711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814762" y="1384300"/>
            <a:ext cx="5872038" cy="1772368"/>
          </a:xfrm>
        </p:spPr>
        <p:txBody>
          <a:bodyPr/>
          <a:lstStyle/>
          <a:p>
            <a:r>
              <a:rPr lang="en-US" sz="2000" b="1" dirty="0" smtClean="0">
                <a:solidFill>
                  <a:srgbClr val="008000"/>
                </a:solidFill>
              </a:rPr>
              <a:t>The plan saved $9 million dollars in the last plan year </a:t>
            </a:r>
            <a:r>
              <a:rPr lang="en-US" sz="2000" dirty="0" smtClean="0"/>
              <a:t>because care was redirected from the ER or an Urgent Care to Teladoc.</a:t>
            </a:r>
          </a:p>
          <a:p>
            <a:pPr lvl="1"/>
            <a:r>
              <a:rPr lang="en-US" sz="1600" dirty="0" smtClean="0"/>
              <a:t>Teladoc is an under utilized opportunity. There were only 62,358 consults in the last plan year. </a:t>
            </a:r>
          </a:p>
          <a:p>
            <a:pPr lvl="1"/>
            <a:r>
              <a:rPr lang="en-US" sz="1600" dirty="0" smtClean="0"/>
              <a:t>Take advantage of this convenient and low cost option. </a:t>
            </a:r>
          </a:p>
          <a:p>
            <a:endParaRPr lang="en-US" dirty="0" smtClean="0"/>
          </a:p>
        </p:txBody>
      </p:sp>
      <p:sp>
        <p:nvSpPr>
          <p:cNvPr id="16" name="Title 15"/>
          <p:cNvSpPr>
            <a:spLocks noGrp="1"/>
          </p:cNvSpPr>
          <p:nvPr>
            <p:ph type="title"/>
          </p:nvPr>
        </p:nvSpPr>
        <p:spPr>
          <a:xfrm>
            <a:off x="457200" y="-93662"/>
            <a:ext cx="8229600" cy="1143000"/>
          </a:xfrm>
        </p:spPr>
        <p:txBody>
          <a:bodyPr/>
          <a:lstStyle/>
          <a:p>
            <a:r>
              <a:rPr lang="en-US" dirty="0" smtClean="0"/>
              <a:t>Ways to Save</a:t>
            </a:r>
            <a:endParaRPr lang="en-US" dirty="0"/>
          </a:p>
        </p:txBody>
      </p:sp>
      <p:sp>
        <p:nvSpPr>
          <p:cNvPr id="4" name="Oval 3"/>
          <p:cNvSpPr/>
          <p:nvPr/>
        </p:nvSpPr>
        <p:spPr>
          <a:xfrm>
            <a:off x="457200" y="1199741"/>
            <a:ext cx="2224312" cy="2224892"/>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r>
              <a:rPr lang="en-US" sz="1600" b="1" dirty="0" smtClean="0">
                <a:solidFill>
                  <a:schemeClr val="tx2"/>
                </a:solidFill>
                <a:latin typeface="Open Sans Bold"/>
                <a:ea typeface="Open Sans Light"/>
                <a:cs typeface="Open Sans Bold"/>
              </a:rPr>
              <a:t>Teladoc</a:t>
            </a:r>
            <a:endParaRPr lang="en-US" sz="1400" b="1" dirty="0">
              <a:solidFill>
                <a:schemeClr val="tx2"/>
              </a:solidFill>
              <a:latin typeface="Open Sans Bold"/>
              <a:ea typeface="Open Sans Light"/>
              <a:cs typeface="Open Sans Bold"/>
            </a:endParaRPr>
          </a:p>
          <a:p>
            <a:pPr marL="0" lvl="1" algn="ctr">
              <a:spcBef>
                <a:spcPts val="800"/>
              </a:spcBef>
            </a:pPr>
            <a:r>
              <a:rPr lang="en-US" sz="2400" b="1" dirty="0" smtClean="0">
                <a:solidFill>
                  <a:schemeClr val="tx2"/>
                </a:solidFill>
                <a:ea typeface="Open Sans Light"/>
                <a:cs typeface="Open Sans Light"/>
              </a:rPr>
              <a:t>$9 </a:t>
            </a:r>
          </a:p>
          <a:p>
            <a:pPr marL="0" lvl="1" algn="ctr">
              <a:spcBef>
                <a:spcPts val="800"/>
              </a:spcBef>
            </a:pPr>
            <a:r>
              <a:rPr lang="en-US" b="1" dirty="0">
                <a:solidFill>
                  <a:schemeClr val="tx2"/>
                </a:solidFill>
                <a:ea typeface="Open Sans Light"/>
                <a:cs typeface="Open Sans Light"/>
              </a:rPr>
              <a:t>m</a:t>
            </a:r>
            <a:r>
              <a:rPr lang="en-US" b="1" dirty="0" smtClean="0">
                <a:solidFill>
                  <a:schemeClr val="tx2"/>
                </a:solidFill>
                <a:ea typeface="Open Sans Light"/>
                <a:cs typeface="Open Sans Light"/>
              </a:rPr>
              <a:t>illion </a:t>
            </a:r>
            <a:r>
              <a:rPr lang="en-US" b="1" dirty="0">
                <a:solidFill>
                  <a:schemeClr val="tx2"/>
                </a:solidFill>
                <a:ea typeface="Open Sans Light"/>
                <a:cs typeface="Open Sans Light"/>
              </a:rPr>
              <a:t>d</a:t>
            </a:r>
            <a:r>
              <a:rPr lang="en-US" b="1" dirty="0" smtClean="0">
                <a:solidFill>
                  <a:schemeClr val="tx2"/>
                </a:solidFill>
                <a:ea typeface="Open Sans Light"/>
                <a:cs typeface="Open Sans Light"/>
              </a:rPr>
              <a:t>ollars</a:t>
            </a:r>
          </a:p>
        </p:txBody>
      </p:sp>
      <p:sp>
        <p:nvSpPr>
          <p:cNvPr id="6" name="Content Placeholder 13"/>
          <p:cNvSpPr txBox="1">
            <a:spLocks/>
          </p:cNvSpPr>
          <p:nvPr/>
        </p:nvSpPr>
        <p:spPr bwMode="auto">
          <a:xfrm>
            <a:off x="263719" y="3611991"/>
            <a:ext cx="5872038" cy="255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Clr>
                <a:srgbClr val="008000"/>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008000"/>
                </a:solidFill>
              </a:rPr>
              <a:t>USIN is a company that works with participants to redirect them from a hospital setting to an imaging facility when they need an MRI or a CAT scan. USIN saved the plan $702,274 so far this year.  </a:t>
            </a:r>
          </a:p>
          <a:p>
            <a:pPr lvl="1"/>
            <a:r>
              <a:rPr lang="en-US" sz="1600" dirty="0" smtClean="0"/>
              <a:t>Certain types of care, like advanced imaging services or lab services, can cost much less if the participant uses an independent radiology facility or a laboratory like Quest. Call customer service for help in finding the best location for care.</a:t>
            </a:r>
          </a:p>
        </p:txBody>
      </p:sp>
      <p:sp>
        <p:nvSpPr>
          <p:cNvPr id="7" name="Oval 6"/>
          <p:cNvSpPr/>
          <p:nvPr/>
        </p:nvSpPr>
        <p:spPr>
          <a:xfrm>
            <a:off x="6302735" y="3834628"/>
            <a:ext cx="2224312" cy="2224892"/>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600" b="1" dirty="0" smtClean="0">
              <a:solidFill>
                <a:schemeClr val="tx2"/>
              </a:solidFill>
              <a:latin typeface="Open Sans Bold"/>
              <a:ea typeface="Open Sans Light"/>
              <a:cs typeface="Open Sans Bold"/>
            </a:endParaRPr>
          </a:p>
          <a:p>
            <a:pPr marL="0" lvl="1" algn="ctr"/>
            <a:r>
              <a:rPr lang="en-US" sz="1600" b="1" dirty="0" smtClean="0">
                <a:solidFill>
                  <a:schemeClr val="tx2"/>
                </a:solidFill>
                <a:latin typeface="Open Sans Bold"/>
                <a:ea typeface="Open Sans Light"/>
                <a:cs typeface="Open Sans Bold"/>
              </a:rPr>
              <a:t>Go to the right place for care</a:t>
            </a:r>
            <a:endParaRPr lang="en-US" sz="1600" b="1" dirty="0">
              <a:solidFill>
                <a:schemeClr val="tx2"/>
              </a:solidFill>
              <a:latin typeface="Open Sans Bold"/>
              <a:ea typeface="Open Sans Light"/>
              <a:cs typeface="Open Sans Bold"/>
            </a:endParaRPr>
          </a:p>
          <a:p>
            <a:pPr marL="0" lvl="1" algn="ctr">
              <a:spcBef>
                <a:spcPts val="800"/>
              </a:spcBef>
            </a:pPr>
            <a:r>
              <a:rPr lang="en-US" sz="2400" b="1" dirty="0" smtClean="0">
                <a:solidFill>
                  <a:schemeClr val="tx2"/>
                </a:solidFill>
                <a:ea typeface="Open Sans Light"/>
                <a:cs typeface="Open Sans Light"/>
              </a:rPr>
              <a:t>$702,274</a:t>
            </a:r>
          </a:p>
          <a:p>
            <a:pPr marL="0" lvl="1" algn="ctr">
              <a:spcBef>
                <a:spcPts val="800"/>
              </a:spcBef>
            </a:pPr>
            <a:endParaRPr lang="en-US" b="1" dirty="0" smtClean="0">
              <a:solidFill>
                <a:schemeClr val="tx2"/>
              </a:solidFill>
              <a:ea typeface="Open Sans Light"/>
              <a:cs typeface="Open Sans Light"/>
            </a:endParaRPr>
          </a:p>
        </p:txBody>
      </p:sp>
    </p:spTree>
    <p:extLst>
      <p:ext uri="{BB962C8B-B14F-4D97-AF65-F5344CB8AC3E}">
        <p14:creationId xmlns:p14="http://schemas.microsoft.com/office/powerpoint/2010/main" val="51084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Go to the Right Place for Care</a:t>
            </a:r>
            <a:endParaRPr lang="en-US" dirty="0">
              <a:solidFill>
                <a:schemeClr val="bg1"/>
              </a:solidFill>
            </a:endParaRPr>
          </a:p>
        </p:txBody>
      </p:sp>
      <p:pic>
        <p:nvPicPr>
          <p:cNvPr id="1026" name="Picture 2" descr="C:\Users\A141219\AppData\Local\Microsoft\Windows\Temporary Internet Files\Content.Outlook\TXTHSN1F\Where to go infographic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9716" y="1066446"/>
            <a:ext cx="8454245" cy="54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56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69" y="200738"/>
            <a:ext cx="8521279" cy="731610"/>
          </a:xfrm>
        </p:spPr>
        <p:txBody>
          <a:bodyPr/>
          <a:lstStyle/>
          <a:p>
            <a:r>
              <a:rPr lang="en-US" sz="2800" dirty="0" smtClean="0">
                <a:solidFill>
                  <a:srgbClr val="FFFFFF"/>
                </a:solidFill>
              </a:rPr>
              <a:t>Fill 90-Day Supplies of Maintenance Medications</a:t>
            </a:r>
            <a:br>
              <a:rPr lang="en-US" sz="2800" dirty="0" smtClean="0">
                <a:solidFill>
                  <a:srgbClr val="FFFFFF"/>
                </a:solidFill>
              </a:rPr>
            </a:br>
            <a:r>
              <a:rPr lang="en-US" sz="2800" dirty="0" smtClean="0">
                <a:solidFill>
                  <a:srgbClr val="FFFFFF"/>
                </a:solidFill>
              </a:rPr>
              <a:t>to Save </a:t>
            </a:r>
            <a:r>
              <a:rPr lang="en-US" sz="2800" dirty="0">
                <a:solidFill>
                  <a:srgbClr val="FFFFFF"/>
                </a:solidFill>
              </a:rPr>
              <a:t>M</a:t>
            </a:r>
            <a:r>
              <a:rPr lang="en-US" sz="2800" dirty="0" smtClean="0">
                <a:solidFill>
                  <a:srgbClr val="FFFFFF"/>
                </a:solidFill>
              </a:rPr>
              <a:t>oney</a:t>
            </a:r>
            <a:endParaRPr lang="en-US" sz="2800" dirty="0">
              <a:solidFill>
                <a:srgbClr val="FFFFFF"/>
              </a:solidFill>
            </a:endParaRPr>
          </a:p>
        </p:txBody>
      </p:sp>
      <p:sp>
        <p:nvSpPr>
          <p:cNvPr id="3" name="Content Placeholder 2"/>
          <p:cNvSpPr>
            <a:spLocks noGrp="1"/>
          </p:cNvSpPr>
          <p:nvPr>
            <p:ph sz="quarter" idx="10"/>
          </p:nvPr>
        </p:nvSpPr>
        <p:spPr>
          <a:xfrm>
            <a:off x="342989" y="1356852"/>
            <a:ext cx="6114568" cy="4878848"/>
          </a:xfrm>
        </p:spPr>
        <p:txBody>
          <a:bodyPr/>
          <a:lstStyle/>
          <a:p>
            <a:pPr marL="485775" indent="-285750"/>
            <a:r>
              <a:rPr lang="en-US" sz="1590" b="1" dirty="0" smtClean="0"/>
              <a:t>You may be paying higher out-of-pocket costs for maintenance medications </a:t>
            </a:r>
          </a:p>
          <a:p>
            <a:pPr marL="485775" indent="-285750"/>
            <a:r>
              <a:rPr lang="en-US" sz="1590" dirty="0" smtClean="0"/>
              <a:t>When </a:t>
            </a:r>
            <a:r>
              <a:rPr lang="en-US" sz="1590" dirty="0"/>
              <a:t>it comes to </a:t>
            </a:r>
            <a:r>
              <a:rPr lang="en-US" sz="1590" dirty="0" smtClean="0"/>
              <a:t>medications that are taken </a:t>
            </a:r>
            <a:r>
              <a:rPr lang="en-US" sz="1590" dirty="0"/>
              <a:t>regularly, </a:t>
            </a:r>
            <a:r>
              <a:rPr lang="en-US" sz="1590" dirty="0" smtClean="0"/>
              <a:t>there are two </a:t>
            </a:r>
            <a:r>
              <a:rPr lang="en-US" sz="1590" dirty="0"/>
              <a:t>easy ways to save time and money:</a:t>
            </a:r>
          </a:p>
          <a:p>
            <a:pPr marL="485775" lvl="0" indent="-285750">
              <a:buFont typeface="Arial" panose="020B0604020202020204" pitchFamily="34" charset="0"/>
              <a:buChar char="•"/>
            </a:pPr>
            <a:r>
              <a:rPr lang="en-US" sz="1590" b="1" dirty="0"/>
              <a:t>Retail-</a:t>
            </a:r>
            <a:r>
              <a:rPr lang="en-US" sz="1590" b="1" i="1" dirty="0"/>
              <a:t>Plus</a:t>
            </a:r>
            <a:r>
              <a:rPr lang="en-US" sz="1590" dirty="0"/>
              <a:t> pharmacies that </a:t>
            </a:r>
            <a:r>
              <a:rPr lang="en-US" sz="1590" dirty="0" smtClean="0"/>
              <a:t>fill 90-day </a:t>
            </a:r>
            <a:r>
              <a:rPr lang="en-US" sz="1590" dirty="0"/>
              <a:t>supplies of maintenance drugs</a:t>
            </a:r>
            <a:r>
              <a:rPr lang="en-US" sz="1590" dirty="0" smtClean="0"/>
              <a:t>.</a:t>
            </a:r>
          </a:p>
          <a:p>
            <a:pPr marL="685800" lvl="1" indent="-228600"/>
            <a:r>
              <a:rPr lang="en-US" sz="1590" dirty="0" smtClean="0"/>
              <a:t>Use the Retail-</a:t>
            </a:r>
            <a:r>
              <a:rPr lang="en-US" sz="1590" i="1" dirty="0" smtClean="0"/>
              <a:t>Plus</a:t>
            </a:r>
            <a:r>
              <a:rPr lang="en-US" sz="1590" dirty="0" smtClean="0"/>
              <a:t> </a:t>
            </a:r>
            <a:r>
              <a:rPr lang="en-US" sz="1590" dirty="0"/>
              <a:t>pharmacy </a:t>
            </a:r>
            <a:r>
              <a:rPr lang="en-US" sz="1590" dirty="0" smtClean="0"/>
              <a:t>locator online at </a:t>
            </a:r>
            <a:r>
              <a:rPr lang="en-US" sz="1590" dirty="0" smtClean="0">
                <a:hlinkClick r:id="rId3"/>
              </a:rPr>
              <a:t>http</a:t>
            </a:r>
            <a:r>
              <a:rPr lang="en-US" sz="1590" dirty="0">
                <a:hlinkClick r:id="rId3"/>
              </a:rPr>
              <a:t>://</a:t>
            </a:r>
            <a:r>
              <a:rPr lang="en-US" sz="1590" dirty="0" smtClean="0">
                <a:hlinkClick r:id="rId3"/>
              </a:rPr>
              <a:t>info.caremark.com/trsactivecare</a:t>
            </a:r>
            <a:r>
              <a:rPr lang="en-US" sz="1590" dirty="0" smtClean="0"/>
              <a:t>.</a:t>
            </a:r>
          </a:p>
          <a:p>
            <a:pPr marL="485775" lvl="0" indent="-285750">
              <a:buFont typeface="Arial" panose="020B0604020202020204" pitchFamily="34" charset="0"/>
              <a:buChar char="•"/>
            </a:pPr>
            <a:r>
              <a:rPr lang="en-US" sz="1590" dirty="0" smtClean="0"/>
              <a:t>90-day </a:t>
            </a:r>
            <a:r>
              <a:rPr lang="en-US" sz="1590" dirty="0"/>
              <a:t>refills by Caremark’s </a:t>
            </a:r>
            <a:r>
              <a:rPr lang="en-US" sz="1590" b="1" dirty="0" smtClean="0"/>
              <a:t>mail-order </a:t>
            </a:r>
            <a:r>
              <a:rPr lang="en-US" sz="1590" b="1" dirty="0"/>
              <a:t>services</a:t>
            </a:r>
            <a:r>
              <a:rPr lang="en-US" sz="1590" dirty="0" smtClean="0"/>
              <a:t>.</a:t>
            </a:r>
          </a:p>
          <a:p>
            <a:pPr marL="685800" lvl="1" indent="-228600"/>
            <a:r>
              <a:rPr lang="en-US" sz="1590" dirty="0" smtClean="0"/>
              <a:t>There’s </a:t>
            </a:r>
            <a:r>
              <a:rPr lang="en-US" sz="1590" dirty="0"/>
              <a:t>no cost for shipping and Caremark will deliver anywhere you </a:t>
            </a:r>
            <a:r>
              <a:rPr lang="en-US" sz="1590" dirty="0" smtClean="0"/>
              <a:t>like.</a:t>
            </a:r>
          </a:p>
          <a:p>
            <a:pPr marL="685800" lvl="1" indent="-228600"/>
            <a:r>
              <a:rPr lang="en-US" sz="1590" dirty="0" smtClean="0"/>
              <a:t>Caremark </a:t>
            </a:r>
            <a:r>
              <a:rPr lang="en-US" sz="1590" dirty="0"/>
              <a:t>will contact </a:t>
            </a:r>
            <a:r>
              <a:rPr lang="en-US" sz="1590" dirty="0" smtClean="0"/>
              <a:t>the doctor </a:t>
            </a:r>
            <a:r>
              <a:rPr lang="en-US" sz="1590" dirty="0"/>
              <a:t>for a new prescription and handle all the </a:t>
            </a:r>
            <a:r>
              <a:rPr lang="en-US" sz="1590" dirty="0" smtClean="0"/>
              <a:t>details. </a:t>
            </a:r>
          </a:p>
          <a:p>
            <a:pPr marL="685800" lvl="1" indent="-228600"/>
            <a:r>
              <a:rPr lang="en-US" sz="1590" dirty="0" smtClean="0"/>
              <a:t>You can set up mail order by visiting </a:t>
            </a:r>
            <a:r>
              <a:rPr lang="en-US" sz="1590" u="sng" dirty="0">
                <a:hlinkClick r:id="rId4"/>
              </a:rPr>
              <a:t>Caremark.com/</a:t>
            </a:r>
            <a:r>
              <a:rPr lang="en-US" sz="1590" u="sng" dirty="0" err="1">
                <a:hlinkClick r:id="rId4"/>
              </a:rPr>
              <a:t>mailservice</a:t>
            </a:r>
            <a:r>
              <a:rPr lang="en-US" sz="1590" dirty="0"/>
              <a:t>. </a:t>
            </a:r>
          </a:p>
          <a:p>
            <a:pPr lvl="1" indent="0">
              <a:buNone/>
            </a:pPr>
            <a:endParaRPr lang="en-US" dirty="0"/>
          </a:p>
          <a:p>
            <a:endParaRPr lang="en-US" dirty="0"/>
          </a:p>
        </p:txBody>
      </p:sp>
      <p:sp>
        <p:nvSpPr>
          <p:cNvPr id="4" name="Rectangle 3"/>
          <p:cNvSpPr/>
          <p:nvPr/>
        </p:nvSpPr>
        <p:spPr>
          <a:xfrm>
            <a:off x="608529" y="5364430"/>
            <a:ext cx="5849028" cy="954107"/>
          </a:xfrm>
          <a:prstGeom prst="rect">
            <a:avLst/>
          </a:prstGeom>
          <a:solidFill>
            <a:srgbClr val="3760C4"/>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1400" dirty="0" smtClean="0">
                <a:solidFill>
                  <a:srgbClr val="FFFFFF"/>
                </a:solidFill>
                <a:latin typeface="+mj-lt"/>
                <a:ea typeface="Calibri" panose="020F0502020204030204" pitchFamily="34" charset="0"/>
                <a:cs typeface="Times New Roman" panose="02020603050405020304" pitchFamily="18" charset="0"/>
              </a:rPr>
              <a:t>You can fill a 90-day supply through mail order, and break up your coinsurance or copay into three monthly payments. For example, you can pay $15 per month to satisfy your $45 copay for a 90-day supply of a maintenance medication when using the mail-order service.</a:t>
            </a:r>
            <a:endParaRPr lang="en-US" sz="1400" dirty="0">
              <a:solidFill>
                <a:srgbClr val="FFFFFF"/>
              </a:solidFill>
              <a:latin typeface="+mj-lt"/>
            </a:endParaRPr>
          </a:p>
        </p:txBody>
      </p:sp>
      <p:pic>
        <p:nvPicPr>
          <p:cNvPr id="5" name="Picture 4"/>
          <p:cNvPicPr/>
          <p:nvPr/>
        </p:nvPicPr>
        <p:blipFill>
          <a:blip r:embed="rId5" cstate="email">
            <a:extLst>
              <a:ext uri="{28A0092B-C50C-407E-A947-70E740481C1C}">
                <a14:useLocalDpi xmlns:a14="http://schemas.microsoft.com/office/drawing/2010/main" val="0"/>
              </a:ext>
            </a:extLst>
          </a:blip>
          <a:stretch>
            <a:fillRect/>
          </a:stretch>
        </p:blipFill>
        <p:spPr>
          <a:xfrm>
            <a:off x="6457558" y="1753625"/>
            <a:ext cx="2399565" cy="4085303"/>
          </a:xfrm>
          <a:prstGeom prst="rect">
            <a:avLst/>
          </a:prstGeom>
        </p:spPr>
      </p:pic>
    </p:spTree>
    <p:extLst>
      <p:ext uri="{BB962C8B-B14F-4D97-AF65-F5344CB8AC3E}">
        <p14:creationId xmlns:p14="http://schemas.microsoft.com/office/powerpoint/2010/main" val="3785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t>More Ways to Save</a:t>
            </a:r>
            <a:endParaRPr lang="en-US" b="0" dirty="0"/>
          </a:p>
        </p:txBody>
      </p:sp>
      <p:sp>
        <p:nvSpPr>
          <p:cNvPr id="4" name="Content Placeholder 3"/>
          <p:cNvSpPr>
            <a:spLocks noGrp="1"/>
          </p:cNvSpPr>
          <p:nvPr>
            <p:ph sz="quarter" idx="10"/>
          </p:nvPr>
        </p:nvSpPr>
        <p:spPr/>
        <p:txBody>
          <a:bodyPr/>
          <a:lstStyle/>
          <a:p>
            <a:pPr marL="285750" indent="-285750">
              <a:buFont typeface="Arial" panose="020B0604020202020204" pitchFamily="34" charset="0"/>
              <a:buChar char="•"/>
            </a:pPr>
            <a:r>
              <a:rPr lang="en-US" dirty="0"/>
              <a:t>Use </a:t>
            </a:r>
            <a:r>
              <a:rPr lang="en-US" b="1" dirty="0"/>
              <a:t>generic </a:t>
            </a:r>
            <a:r>
              <a:rPr lang="en-US" b="1" dirty="0" smtClean="0"/>
              <a:t>drugs </a:t>
            </a:r>
            <a:r>
              <a:rPr lang="en-US" dirty="0" smtClean="0"/>
              <a:t>when available.</a:t>
            </a:r>
            <a:endParaRPr lang="en-US" dirty="0"/>
          </a:p>
          <a:p>
            <a:pPr marL="457200" lvl="1" indent="-171450">
              <a:buFont typeface="Open Sans Light" panose="020B0306030504020204" pitchFamily="34" charset="0"/>
              <a:buChar char="-"/>
            </a:pPr>
            <a:r>
              <a:rPr lang="en-US" dirty="0" smtClean="0"/>
              <a:t>They </a:t>
            </a:r>
            <a:r>
              <a:rPr lang="en-US" dirty="0"/>
              <a:t>are the most affordable drugs and offer you the lowest copay.  </a:t>
            </a:r>
            <a:r>
              <a:rPr lang="en-US" dirty="0" smtClean="0"/>
              <a:t>Use mail order </a:t>
            </a:r>
            <a:r>
              <a:rPr lang="en-US" dirty="0"/>
              <a:t>or Retail-</a:t>
            </a:r>
            <a:r>
              <a:rPr lang="en-US" i="1" dirty="0"/>
              <a:t>Plus</a:t>
            </a:r>
            <a:r>
              <a:rPr lang="en-US" dirty="0"/>
              <a:t> to save the most money.</a:t>
            </a:r>
          </a:p>
          <a:p>
            <a:pPr marL="285750" indent="-285750">
              <a:buFont typeface="Arial" panose="020B0604020202020204" pitchFamily="34" charset="0"/>
              <a:buChar char="•"/>
            </a:pPr>
            <a:r>
              <a:rPr lang="en-US" dirty="0" smtClean="0"/>
              <a:t>Use </a:t>
            </a:r>
            <a:r>
              <a:rPr lang="en-US" b="1" dirty="0" smtClean="0"/>
              <a:t>in-network </a:t>
            </a:r>
            <a:r>
              <a:rPr lang="en-US" b="1" dirty="0"/>
              <a:t>freestanding medical service facilities </a:t>
            </a:r>
            <a:r>
              <a:rPr lang="en-US" dirty="0" smtClean="0"/>
              <a:t>for </a:t>
            </a:r>
            <a:r>
              <a:rPr lang="en-US" dirty="0"/>
              <a:t>labs and </a:t>
            </a:r>
            <a:r>
              <a:rPr lang="en-US" dirty="0" smtClean="0"/>
              <a:t>imaging. Hospital-based labs and facilities can cost more.</a:t>
            </a:r>
          </a:p>
          <a:p>
            <a:pPr marL="571500" lvl="1">
              <a:buFont typeface="Calibri" panose="020F0502020204030204" pitchFamily="34" charset="0"/>
              <a:buChar char="⁻"/>
            </a:pPr>
            <a:r>
              <a:rPr lang="en-US" dirty="0" smtClean="0"/>
              <a:t>Don’t confuse this with freestanding emergency </a:t>
            </a:r>
            <a:r>
              <a:rPr lang="en-US" dirty="0"/>
              <a:t>r</a:t>
            </a:r>
            <a:r>
              <a:rPr lang="en-US" dirty="0" smtClean="0"/>
              <a:t>ooms</a:t>
            </a:r>
            <a:r>
              <a:rPr lang="en-US" dirty="0"/>
              <a:t>. </a:t>
            </a:r>
            <a:endParaRPr lang="en-US" dirty="0" smtClean="0"/>
          </a:p>
          <a:p>
            <a:pPr marL="285750" indent="-285750">
              <a:buFont typeface="Arial" panose="020B0604020202020204" pitchFamily="34" charset="0"/>
              <a:buChar char="•"/>
            </a:pPr>
            <a:r>
              <a:rPr lang="en-US" dirty="0" smtClean="0"/>
              <a:t>Adopt </a:t>
            </a:r>
            <a:r>
              <a:rPr lang="en-US" b="1" dirty="0"/>
              <a:t>healthy habits </a:t>
            </a:r>
          </a:p>
          <a:p>
            <a:pPr marL="457200" lvl="1" indent="-171450">
              <a:buFont typeface="Open Sans Light" panose="020B0306030504020204" pitchFamily="34" charset="0"/>
              <a:buChar char="-"/>
            </a:pPr>
            <a:r>
              <a:rPr lang="en-US" dirty="0" smtClean="0"/>
              <a:t>Do </a:t>
            </a:r>
            <a:r>
              <a:rPr lang="en-US" dirty="0"/>
              <a:t>your best to eat right, exercise and get regular health screenings. </a:t>
            </a:r>
          </a:p>
          <a:p>
            <a:pPr marL="285750" indent="-285750">
              <a:buFont typeface="Arial" panose="020B0604020202020204" pitchFamily="34" charset="0"/>
              <a:buChar char="•"/>
            </a:pPr>
            <a:r>
              <a:rPr lang="en-US" dirty="0" smtClean="0"/>
              <a:t>Join a </a:t>
            </a:r>
            <a:r>
              <a:rPr lang="en-US" b="1" dirty="0" smtClean="0"/>
              <a:t>Live Healthy America </a:t>
            </a:r>
            <a:r>
              <a:rPr lang="en-US" dirty="0" smtClean="0"/>
              <a:t>wellness program </a:t>
            </a:r>
            <a:r>
              <a:rPr lang="en-US" dirty="0"/>
              <a:t>that </a:t>
            </a:r>
            <a:r>
              <a:rPr lang="en-US" dirty="0" smtClean="0"/>
              <a:t>is available </a:t>
            </a:r>
            <a:r>
              <a:rPr lang="en-US" dirty="0"/>
              <a:t>with your </a:t>
            </a:r>
            <a:r>
              <a:rPr lang="en-US" dirty="0" smtClean="0"/>
              <a:t>TRS-ActiveCare </a:t>
            </a:r>
            <a:r>
              <a:rPr lang="en-US" dirty="0"/>
              <a:t>plan. </a:t>
            </a:r>
          </a:p>
          <a:p>
            <a:pPr marL="457200" lvl="1" indent="-171450">
              <a:buFont typeface="Open Sans Light" panose="020B0306030504020204" pitchFamily="34" charset="0"/>
              <a:buChar char="-"/>
            </a:pPr>
            <a:r>
              <a:rPr lang="en-US" dirty="0" smtClean="0">
                <a:hlinkClick r:id="rId3"/>
              </a:rPr>
              <a:t>www.trsactivecarelivehealthychallenge.com</a:t>
            </a:r>
            <a:endParaRPr lang="en-US" dirty="0"/>
          </a:p>
          <a:p>
            <a:pPr lvl="1" indent="0">
              <a:buNone/>
            </a:pPr>
            <a:endParaRPr lang="en-US" dirty="0"/>
          </a:p>
          <a:p>
            <a:endParaRPr lang="en-US" dirty="0"/>
          </a:p>
        </p:txBody>
      </p:sp>
    </p:spTree>
    <p:extLst>
      <p:ext uri="{BB962C8B-B14F-4D97-AF65-F5344CB8AC3E}">
        <p14:creationId xmlns:p14="http://schemas.microsoft.com/office/powerpoint/2010/main" val="1632272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 are making the right choice</a:t>
            </a:r>
            <a:endParaRPr lang="en-US" dirty="0"/>
          </a:p>
        </p:txBody>
      </p:sp>
      <p:sp>
        <p:nvSpPr>
          <p:cNvPr id="3" name="Content Placeholder 2"/>
          <p:cNvSpPr>
            <a:spLocks noGrp="1"/>
          </p:cNvSpPr>
          <p:nvPr>
            <p:ph idx="1"/>
          </p:nvPr>
        </p:nvSpPr>
        <p:spPr/>
        <p:txBody>
          <a:bodyPr/>
          <a:lstStyle/>
          <a:p>
            <a:r>
              <a:rPr lang="en-US" dirty="0" smtClean="0"/>
              <a:t>Let’s go to the TRS website, </a:t>
            </a:r>
            <a:r>
              <a:rPr lang="en-US" dirty="0" smtClean="0">
                <a:hlinkClick r:id="rId2"/>
              </a:rPr>
              <a:t>www.trs.texas.gov</a:t>
            </a:r>
            <a:r>
              <a:rPr lang="en-US" dirty="0" smtClean="0"/>
              <a:t> </a:t>
            </a:r>
            <a:endParaRPr lang="en-US" dirty="0"/>
          </a:p>
        </p:txBody>
      </p:sp>
    </p:spTree>
    <p:extLst>
      <p:ext uri="{BB962C8B-B14F-4D97-AF65-F5344CB8AC3E}">
        <p14:creationId xmlns:p14="http://schemas.microsoft.com/office/powerpoint/2010/main" val="3713232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14719</TotalTime>
  <Words>1163</Words>
  <Application>Microsoft Office PowerPoint</Application>
  <PresentationFormat>On-screen Show (4:3)</PresentationFormat>
  <Paragraphs>93</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Ways to Save</vt:lpstr>
      <vt:lpstr>Ways to Save</vt:lpstr>
      <vt:lpstr>Ways to Save</vt:lpstr>
      <vt:lpstr>Go to the Right Place for Care</vt:lpstr>
      <vt:lpstr>Fill 90-Day Supplies of Maintenance Medications to Save Money</vt:lpstr>
      <vt:lpstr>More Ways to Save</vt:lpstr>
      <vt:lpstr>Know you are making the right choice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Moll</dc:creator>
  <cp:lastModifiedBy>MaryAnn Wood</cp:lastModifiedBy>
  <cp:revision>707</cp:revision>
  <cp:lastPrinted>2017-06-06T14:46:04Z</cp:lastPrinted>
  <dcterms:created xsi:type="dcterms:W3CDTF">2014-06-19T15:34:00Z</dcterms:created>
  <dcterms:modified xsi:type="dcterms:W3CDTF">2018-08-03T17:08:15Z</dcterms:modified>
</cp:coreProperties>
</file>