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62" r:id="rId1"/>
    <p:sldMasterId id="2147483663" r:id="rId2"/>
  </p:sldMasterIdLst>
  <p:notesMasterIdLst>
    <p:notesMasterId r:id="rId36"/>
  </p:notesMasterIdLst>
  <p:handoutMasterIdLst>
    <p:handoutMasterId r:id="rId37"/>
  </p:handoutMasterIdLst>
  <p:sldIdLst>
    <p:sldId id="256" r:id="rId3"/>
    <p:sldId id="257" r:id="rId4"/>
    <p:sldId id="286" r:id="rId5"/>
    <p:sldId id="287" r:id="rId6"/>
    <p:sldId id="259" r:id="rId7"/>
    <p:sldId id="262" r:id="rId8"/>
    <p:sldId id="263" r:id="rId9"/>
    <p:sldId id="281" r:id="rId10"/>
    <p:sldId id="288" r:id="rId11"/>
    <p:sldId id="305" r:id="rId12"/>
    <p:sldId id="277" r:id="rId13"/>
    <p:sldId id="299" r:id="rId14"/>
    <p:sldId id="303" r:id="rId15"/>
    <p:sldId id="304" r:id="rId16"/>
    <p:sldId id="290" r:id="rId17"/>
    <p:sldId id="307" r:id="rId18"/>
    <p:sldId id="293" r:id="rId19"/>
    <p:sldId id="294" r:id="rId20"/>
    <p:sldId id="291" r:id="rId21"/>
    <p:sldId id="297" r:id="rId22"/>
    <p:sldId id="296" r:id="rId23"/>
    <p:sldId id="295" r:id="rId24"/>
    <p:sldId id="313" r:id="rId25"/>
    <p:sldId id="306" r:id="rId26"/>
    <p:sldId id="302" r:id="rId27"/>
    <p:sldId id="308" r:id="rId28"/>
    <p:sldId id="309" r:id="rId29"/>
    <p:sldId id="310" r:id="rId30"/>
    <p:sldId id="311" r:id="rId31"/>
    <p:sldId id="314" r:id="rId32"/>
    <p:sldId id="312" r:id="rId33"/>
    <p:sldId id="298" r:id="rId34"/>
    <p:sldId id="292" r:id="rId35"/>
  </p:sldIdLst>
  <p:sldSz cx="9144000" cy="6858000" type="screen4x3"/>
  <p:notesSz cx="7010400" cy="92964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>
          <p15:clr>
            <a:srgbClr val="A4A3A4"/>
          </p15:clr>
        </p15:guide>
        <p15:guide id="2" pos="2208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FF"/>
    <a:srgbClr val="FC431E"/>
    <a:srgbClr val="E24D1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BE6C6254-842A-43BE-AB93-146457B76B37}">
  <a:tblStyle styleId="{BE6C6254-842A-43BE-AB93-146457B76B37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6BAECF29-65D4-4981-9B39-F73D103943BC}" styleName="Table_1">
    <a:wholeTbl>
      <a:tcTxStyle b="off" i="off">
        <a:font>
          <a:latin typeface="Arial"/>
          <a:ea typeface="Arial"/>
          <a:cs typeface="Arial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9EFE9"/>
          </a:solidFill>
        </a:fill>
      </a:tcStyle>
    </a:wholeTbl>
    <a:band1H>
      <a:tcTxStyle/>
      <a:tcStyle>
        <a:tcBdr/>
        <a:fill>
          <a:solidFill>
            <a:srgbClr val="F3DDD0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F3DDD0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Arial"/>
          <a:ea typeface="Arial"/>
          <a:cs typeface="Arial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Arial"/>
          <a:ea typeface="Arial"/>
          <a:cs typeface="Arial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Arial"/>
          <a:ea typeface="Arial"/>
          <a:cs typeface="Arial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4" d="100"/>
          <a:sy n="84" d="100"/>
        </p:scale>
        <p:origin x="1176" y="11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00" d="100"/>
          <a:sy n="100" d="100"/>
        </p:scale>
        <p:origin x="0" y="0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viewProps" Target="viewProps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handoutMaster" Target="handoutMasters/handoutMaster1.xml"/><Relationship Id="rId40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2EED49-E430-4E88-A6FA-A212BC157B92}" type="datetimeFigureOut">
              <a:rPr lang="en-US" smtClean="0"/>
              <a:t>11/18/2022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0F6F7E-2EEC-4D7D-BA07-48DD6FE3187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190672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3036888" cy="4651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973513" y="0"/>
            <a:ext cx="3036887" cy="4651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1182688" y="696913"/>
            <a:ext cx="4646612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933450" y="4414838"/>
            <a:ext cx="5143500" cy="4184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>
            <a:lvl1pPr marL="457200" marR="0" lvl="0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831263"/>
            <a:ext cx="3036888" cy="4651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973513" y="8831263"/>
            <a:ext cx="3036887" cy="4651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2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:notes"/>
          <p:cNvSpPr txBox="1">
            <a:spLocks noGrp="1"/>
          </p:cNvSpPr>
          <p:nvPr>
            <p:ph type="sldNum" idx="12"/>
          </p:nvPr>
        </p:nvSpPr>
        <p:spPr>
          <a:xfrm>
            <a:off x="3973513" y="8831263"/>
            <a:ext cx="3036887" cy="4651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</a:t>
            </a:fld>
            <a:endParaRPr sz="12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" name="Google Shape;6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2688" y="696913"/>
            <a:ext cx="4646612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62" name="Google Shape;62;p1:notes"/>
          <p:cNvSpPr txBox="1">
            <a:spLocks noGrp="1"/>
          </p:cNvSpPr>
          <p:nvPr>
            <p:ph type="body" idx="1"/>
          </p:nvPr>
        </p:nvSpPr>
        <p:spPr>
          <a:xfrm>
            <a:off x="933450" y="4414838"/>
            <a:ext cx="5143500" cy="4184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18</a:t>
            </a:fld>
            <a:endParaRPr lang="en-US" sz="12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1464280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1100" y="696913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Green= classes completed</a:t>
            </a:r>
          </a:p>
          <a:p>
            <a:r>
              <a:rPr lang="en-US" dirty="0"/>
              <a:t>Orange = classes currently enrolled</a:t>
            </a:r>
          </a:p>
          <a:p>
            <a:r>
              <a:rPr lang="en-US" dirty="0"/>
              <a:t>Blue = planned classes</a:t>
            </a:r>
          </a:p>
          <a:p>
            <a:endParaRPr lang="en-US" dirty="0"/>
          </a:p>
          <a:p>
            <a:r>
              <a:rPr lang="en-US" dirty="0"/>
              <a:t>Some classes needed for graduation have been prepopulated.  Students can change those.</a:t>
            </a:r>
          </a:p>
          <a:p>
            <a:endParaRPr lang="en-US" dirty="0"/>
          </a:p>
          <a:p>
            <a:r>
              <a:rPr lang="en-US" dirty="0"/>
              <a:t>Point out the graduation requirement tracker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796F01-7154-41E0-B48B-A6921757531A}" type="slidenum">
              <a:rPr lang="en-US" smtClean="0"/>
              <a:pPr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7970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:notes"/>
          <p:cNvSpPr txBox="1">
            <a:spLocks noGrp="1"/>
          </p:cNvSpPr>
          <p:nvPr>
            <p:ph type="body" idx="1"/>
          </p:nvPr>
        </p:nvSpPr>
        <p:spPr>
          <a:xfrm>
            <a:off x="933450" y="4414838"/>
            <a:ext cx="5143500" cy="4184650"/>
          </a:xfrm>
          <a:prstGeom prst="rect">
            <a:avLst/>
          </a:prstGeom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6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2688" y="696913"/>
            <a:ext cx="4646612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99d77d2788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2688" y="696913"/>
            <a:ext cx="4646612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Google Shape;79;g99d77d2788_0_0:notes"/>
          <p:cNvSpPr txBox="1">
            <a:spLocks noGrp="1"/>
          </p:cNvSpPr>
          <p:nvPr>
            <p:ph type="body" idx="1"/>
          </p:nvPr>
        </p:nvSpPr>
        <p:spPr>
          <a:xfrm>
            <a:off x="933450" y="4414838"/>
            <a:ext cx="5143500" cy="4184700"/>
          </a:xfrm>
          <a:prstGeom prst="rect">
            <a:avLst/>
          </a:prstGeom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80;g99d77d2788_0_0:notes"/>
          <p:cNvSpPr txBox="1">
            <a:spLocks noGrp="1"/>
          </p:cNvSpPr>
          <p:nvPr>
            <p:ph type="sldNum" idx="12"/>
          </p:nvPr>
        </p:nvSpPr>
        <p:spPr>
          <a:xfrm>
            <a:off x="3973513" y="8831263"/>
            <a:ext cx="3036900" cy="465000"/>
          </a:xfrm>
          <a:prstGeom prst="rect">
            <a:avLst/>
          </a:prstGeom>
        </p:spPr>
        <p:txBody>
          <a:bodyPr spcFirstLastPara="1" wrap="square" lIns="93175" tIns="46575" rIns="93175" bIns="465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5</a:t>
            </a:fld>
            <a:endParaRPr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6:notes"/>
          <p:cNvSpPr txBox="1">
            <a:spLocks noGrp="1"/>
          </p:cNvSpPr>
          <p:nvPr>
            <p:ph type="sldNum" idx="12"/>
          </p:nvPr>
        </p:nvSpPr>
        <p:spPr>
          <a:xfrm>
            <a:off x="3973513" y="8831263"/>
            <a:ext cx="3036887" cy="4651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6</a:t>
            </a:fld>
            <a:endParaRPr sz="12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" name="Google Shape;105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2688" y="696913"/>
            <a:ext cx="4646612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06" name="Google Shape;106;p6:notes"/>
          <p:cNvSpPr txBox="1">
            <a:spLocks noGrp="1"/>
          </p:cNvSpPr>
          <p:nvPr>
            <p:ph type="body" idx="1"/>
          </p:nvPr>
        </p:nvSpPr>
        <p:spPr>
          <a:xfrm>
            <a:off x="933450" y="4414838"/>
            <a:ext cx="5143500" cy="4184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7:notes"/>
          <p:cNvSpPr txBox="1">
            <a:spLocks noGrp="1"/>
          </p:cNvSpPr>
          <p:nvPr>
            <p:ph type="sldNum" idx="12"/>
          </p:nvPr>
        </p:nvSpPr>
        <p:spPr>
          <a:xfrm>
            <a:off x="3973513" y="8831263"/>
            <a:ext cx="3036887" cy="4651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7</a:t>
            </a:fld>
            <a:endParaRPr sz="12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3" name="Google Shape;133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2688" y="696913"/>
            <a:ext cx="4646612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34" name="Google Shape;134;p7:notes"/>
          <p:cNvSpPr txBox="1">
            <a:spLocks noGrp="1"/>
          </p:cNvSpPr>
          <p:nvPr>
            <p:ph type="body" idx="1"/>
          </p:nvPr>
        </p:nvSpPr>
        <p:spPr>
          <a:xfrm>
            <a:off x="933450" y="4414838"/>
            <a:ext cx="5143500" cy="4184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39775" indent="-2841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38238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93850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49463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066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638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10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782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C0333EF2-2F19-44BD-8A49-38215107DFA2}" type="slidenum">
              <a:rPr lang="en-US" altLang="en-US"/>
              <a:pPr>
                <a:spcBef>
                  <a:spcPct val="0"/>
                </a:spcBef>
              </a:pPr>
              <a:t>8</a:t>
            </a:fld>
            <a:endParaRPr lang="en-US" altLang="en-US" dirty="0"/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049288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9</a:t>
            </a:fld>
            <a:endParaRPr lang="en-US" sz="12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653310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15:notes"/>
          <p:cNvSpPr txBox="1">
            <a:spLocks noGrp="1"/>
          </p:cNvSpPr>
          <p:nvPr>
            <p:ph type="body" idx="1"/>
          </p:nvPr>
        </p:nvSpPr>
        <p:spPr>
          <a:xfrm>
            <a:off x="954193" y="4488419"/>
            <a:ext cx="5257800" cy="4254394"/>
          </a:xfrm>
          <a:prstGeom prst="rect">
            <a:avLst/>
          </a:prstGeom>
        </p:spPr>
        <p:txBody>
          <a:bodyPr spcFirstLastPara="1" wrap="square" lIns="94945" tIns="47460" rIns="94945" bIns="47460" anchor="t" anchorCtr="0">
            <a:noAutofit/>
          </a:bodyPr>
          <a:lstStyle/>
          <a:p>
            <a:pPr>
              <a:spcBef>
                <a:spcPts val="367"/>
              </a:spcBef>
            </a:pPr>
            <a:endParaRPr dirty="0"/>
          </a:p>
        </p:txBody>
      </p:sp>
      <p:sp>
        <p:nvSpPr>
          <p:cNvPr id="207" name="Google Shape;207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20788" y="708025"/>
            <a:ext cx="4725987" cy="35448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5587953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18:notes"/>
          <p:cNvSpPr txBox="1">
            <a:spLocks noGrp="1"/>
          </p:cNvSpPr>
          <p:nvPr>
            <p:ph type="sldNum" idx="12"/>
          </p:nvPr>
        </p:nvSpPr>
        <p:spPr>
          <a:xfrm>
            <a:off x="3973513" y="8831263"/>
            <a:ext cx="3036887" cy="4651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11</a:t>
            </a:fld>
            <a:endParaRPr sz="12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0" name="Google Shape;230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2688" y="696913"/>
            <a:ext cx="4646612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31" name="Google Shape;231;p18:notes"/>
          <p:cNvSpPr txBox="1">
            <a:spLocks noGrp="1"/>
          </p:cNvSpPr>
          <p:nvPr>
            <p:ph type="body" idx="1"/>
          </p:nvPr>
        </p:nvSpPr>
        <p:spPr>
          <a:xfrm>
            <a:off x="933450" y="4414838"/>
            <a:ext cx="5143500" cy="4184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323850" y="5445125"/>
            <a:ext cx="7162800" cy="64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32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>
            <a:off x="323850" y="6115050"/>
            <a:ext cx="7162800" cy="3381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sz="2400" b="1">
                <a:solidFill>
                  <a:schemeClr val="lt1"/>
                </a:solidFill>
              </a:defRPr>
            </a:lvl1pPr>
            <a:lvl2pPr lvl="1" algn="l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/>
            </a:lvl2pPr>
            <a:lvl3pPr lvl="2" algn="l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3pPr>
            <a:lvl4pPr lvl="3" algn="l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/>
            </a:lvl4pPr>
            <a:lvl5pPr lvl="4" algn="l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»"/>
              <a:defRPr/>
            </a:lvl5pPr>
            <a:lvl6pPr lvl="5" algn="l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»"/>
              <a:defRPr/>
            </a:lvl6pPr>
            <a:lvl7pPr lvl="6" algn="l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»"/>
              <a:defRPr/>
            </a:lvl7pPr>
            <a:lvl8pPr lvl="7" algn="l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»"/>
              <a:defRPr/>
            </a:lvl8pPr>
            <a:lvl9pPr lvl="8" algn="l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»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3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3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Arial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»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»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»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»"/>
              <a:defRPr sz="2000"/>
            </a:lvl9pPr>
          </a:lstStyle>
          <a:p>
            <a:endParaRPr/>
          </a:p>
        </p:txBody>
      </p:sp>
      <p:sp>
        <p:nvSpPr>
          <p:cNvPr id="48" name="Google Shape;48;p13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Arial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2"/>
              </a:buClr>
              <a:buSzPts val="900"/>
              <a:buFont typeface="Arial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2"/>
              </a:buClr>
              <a:buSzPts val="900"/>
              <a:buFont typeface="Arial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2"/>
              </a:buClr>
              <a:buSzPts val="900"/>
              <a:buFont typeface="Arial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2"/>
              </a:buClr>
              <a:buSzPts val="900"/>
              <a:buFont typeface="Arial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2"/>
              </a:buClr>
              <a:buSzPts val="900"/>
              <a:buFont typeface="Arial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2"/>
              </a:buClr>
              <a:buSzPts val="900"/>
              <a:buFont typeface="Arial"/>
              <a:buNone/>
              <a:defRPr sz="9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4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4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64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52" name="Google Shape;52;p14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Arial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2"/>
              </a:buClr>
              <a:buSzPts val="900"/>
              <a:buFont typeface="Arial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2"/>
              </a:buClr>
              <a:buSzPts val="900"/>
              <a:buFont typeface="Arial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2"/>
              </a:buClr>
              <a:buSzPts val="900"/>
              <a:buFont typeface="Arial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2"/>
              </a:buClr>
              <a:buSzPts val="900"/>
              <a:buFont typeface="Arial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2"/>
              </a:buClr>
              <a:buSzPts val="900"/>
              <a:buFont typeface="Arial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2"/>
              </a:buClr>
              <a:buSzPts val="900"/>
              <a:buFont typeface="Arial"/>
              <a:buNone/>
              <a:defRPr sz="9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5"/>
          <p:cNvSpPr txBox="1">
            <a:spLocks noGrp="1"/>
          </p:cNvSpPr>
          <p:nvPr>
            <p:ph type="title"/>
          </p:nvPr>
        </p:nvSpPr>
        <p:spPr>
          <a:xfrm>
            <a:off x="1598613" y="333375"/>
            <a:ext cx="7294562" cy="5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15"/>
          <p:cNvSpPr txBox="1">
            <a:spLocks noGrp="1"/>
          </p:cNvSpPr>
          <p:nvPr>
            <p:ph type="body" idx="1"/>
          </p:nvPr>
        </p:nvSpPr>
        <p:spPr>
          <a:xfrm rot="5400000">
            <a:off x="2628107" y="261144"/>
            <a:ext cx="5256212" cy="741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»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»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»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»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6"/>
          <p:cNvSpPr txBox="1">
            <a:spLocks noGrp="1"/>
          </p:cNvSpPr>
          <p:nvPr>
            <p:ph type="title"/>
          </p:nvPr>
        </p:nvSpPr>
        <p:spPr>
          <a:xfrm rot="5400000">
            <a:off x="4905376" y="2538412"/>
            <a:ext cx="6264275" cy="185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16"/>
          <p:cNvSpPr txBox="1">
            <a:spLocks noGrp="1"/>
          </p:cNvSpPr>
          <p:nvPr>
            <p:ph type="body" idx="1"/>
          </p:nvPr>
        </p:nvSpPr>
        <p:spPr>
          <a:xfrm rot="5400000">
            <a:off x="1120776" y="760412"/>
            <a:ext cx="6264275" cy="541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»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»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»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»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5"/>
          <p:cNvSpPr txBox="1">
            <a:spLocks noGrp="1"/>
          </p:cNvSpPr>
          <p:nvPr>
            <p:ph type="title"/>
          </p:nvPr>
        </p:nvSpPr>
        <p:spPr>
          <a:xfrm>
            <a:off x="1598613" y="333375"/>
            <a:ext cx="7294562" cy="5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5"/>
          <p:cNvSpPr txBox="1">
            <a:spLocks noGrp="1"/>
          </p:cNvSpPr>
          <p:nvPr>
            <p:ph type="body" idx="1"/>
          </p:nvPr>
        </p:nvSpPr>
        <p:spPr>
          <a:xfrm>
            <a:off x="1547813" y="1341438"/>
            <a:ext cx="7416800" cy="52562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»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»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»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»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" type="objOnly">
  <p:cSld name="OBJECT_ONLY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6"/>
          <p:cNvSpPr txBox="1">
            <a:spLocks noGrp="1"/>
          </p:cNvSpPr>
          <p:nvPr>
            <p:ph type="body" idx="1"/>
          </p:nvPr>
        </p:nvSpPr>
        <p:spPr>
          <a:xfrm>
            <a:off x="1547813" y="333375"/>
            <a:ext cx="7416800" cy="6264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»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»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»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»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8"/>
          <p:cNvSpPr txBox="1">
            <a:spLocks noGrp="1"/>
          </p:cNvSpPr>
          <p:nvPr>
            <p:ph type="ctrTitle"/>
          </p:nvPr>
        </p:nvSpPr>
        <p:spPr>
          <a:xfrm>
            <a:off x="323850" y="5445125"/>
            <a:ext cx="7162800" cy="64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32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8"/>
          <p:cNvSpPr txBox="1">
            <a:spLocks noGrp="1"/>
          </p:cNvSpPr>
          <p:nvPr>
            <p:ph type="subTitle" idx="1"/>
          </p:nvPr>
        </p:nvSpPr>
        <p:spPr>
          <a:xfrm>
            <a:off x="323850" y="6115050"/>
            <a:ext cx="7162800" cy="3381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sz="2400" b="1">
                <a:solidFill>
                  <a:schemeClr val="lt1"/>
                </a:solidFill>
              </a:defRPr>
            </a:lvl1pPr>
            <a:lvl2pPr lvl="1" algn="l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/>
            </a:lvl2pPr>
            <a:lvl3pPr lvl="2" algn="l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3pPr>
            <a:lvl4pPr lvl="3" algn="l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/>
            </a:lvl4pPr>
            <a:lvl5pPr lvl="4" algn="l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»"/>
              <a:defRPr/>
            </a:lvl5pPr>
            <a:lvl6pPr lvl="5" algn="l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»"/>
              <a:defRPr/>
            </a:lvl6pPr>
            <a:lvl7pPr lvl="6" algn="l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»"/>
              <a:defRPr/>
            </a:lvl7pPr>
            <a:lvl8pPr lvl="7" algn="l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»"/>
              <a:defRPr/>
            </a:lvl8pPr>
            <a:lvl9pPr lvl="8" algn="l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»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9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4000" b="1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9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None/>
              <a:defRPr sz="2000"/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 sz="1800"/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None/>
              <a:defRPr sz="1600"/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1400"/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1400"/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1400"/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1400"/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1400"/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14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10"/>
          <p:cNvSpPr txBox="1">
            <a:spLocks noGrp="1"/>
          </p:cNvSpPr>
          <p:nvPr>
            <p:ph type="title"/>
          </p:nvPr>
        </p:nvSpPr>
        <p:spPr>
          <a:xfrm>
            <a:off x="1598613" y="333375"/>
            <a:ext cx="7294562" cy="5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10"/>
          <p:cNvSpPr txBox="1">
            <a:spLocks noGrp="1"/>
          </p:cNvSpPr>
          <p:nvPr>
            <p:ph type="body" idx="1"/>
          </p:nvPr>
        </p:nvSpPr>
        <p:spPr>
          <a:xfrm>
            <a:off x="1547813" y="1341438"/>
            <a:ext cx="3632200" cy="52562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»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»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»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»"/>
              <a:defRPr sz="1800"/>
            </a:lvl9pPr>
          </a:lstStyle>
          <a:p>
            <a:endParaRPr/>
          </a:p>
        </p:txBody>
      </p:sp>
      <p:sp>
        <p:nvSpPr>
          <p:cNvPr id="36" name="Google Shape;36;p10"/>
          <p:cNvSpPr txBox="1">
            <a:spLocks noGrp="1"/>
          </p:cNvSpPr>
          <p:nvPr>
            <p:ph type="body" idx="2"/>
          </p:nvPr>
        </p:nvSpPr>
        <p:spPr>
          <a:xfrm>
            <a:off x="5332413" y="1341438"/>
            <a:ext cx="3632200" cy="52562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»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»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»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»"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1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1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None/>
              <a:defRPr sz="1600" b="1"/>
            </a:lvl9pPr>
          </a:lstStyle>
          <a:p>
            <a:endParaRPr/>
          </a:p>
        </p:txBody>
      </p:sp>
      <p:sp>
        <p:nvSpPr>
          <p:cNvPr id="40" name="Google Shape;40;p11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Char char="»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Char char="»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Char char="»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Char char="»"/>
              <a:defRPr sz="1600"/>
            </a:lvl9pPr>
          </a:lstStyle>
          <a:p>
            <a:endParaRPr/>
          </a:p>
        </p:txBody>
      </p:sp>
      <p:sp>
        <p:nvSpPr>
          <p:cNvPr id="41" name="Google Shape;41;p11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None/>
              <a:defRPr sz="1600" b="1"/>
            </a:lvl9pPr>
          </a:lstStyle>
          <a:p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Char char="»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Char char="»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Char char="»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Char char="»"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12"/>
          <p:cNvSpPr txBox="1">
            <a:spLocks noGrp="1"/>
          </p:cNvSpPr>
          <p:nvPr>
            <p:ph type="title"/>
          </p:nvPr>
        </p:nvSpPr>
        <p:spPr>
          <a:xfrm>
            <a:off x="1598613" y="333375"/>
            <a:ext cx="7294562" cy="5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slideLayout" Target="../slideLayouts/slideLayout13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5" Type="http://schemas.openxmlformats.org/officeDocument/2006/relationships/slideLayout" Target="../slideLayouts/slideLayout6.xml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title"/>
          </p:nvPr>
        </p:nvSpPr>
        <p:spPr>
          <a:xfrm>
            <a:off x="1598613" y="333375"/>
            <a:ext cx="7294562" cy="5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body" idx="1"/>
          </p:nvPr>
        </p:nvSpPr>
        <p:spPr>
          <a:xfrm>
            <a:off x="1547813" y="1341438"/>
            <a:ext cx="7416800" cy="52562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spcBef>
                <a:spcPts val="56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spcBef>
                <a:spcPts val="48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–"/>
              <a:defRPr sz="24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4">
            <a:alphaModFix/>
          </a:blip>
          <a:stretch>
            <a:fillRect/>
          </a:stretch>
        </a:blip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>
            <a:spLocks noGrp="1"/>
          </p:cNvSpPr>
          <p:nvPr>
            <p:ph type="title"/>
          </p:nvPr>
        </p:nvSpPr>
        <p:spPr>
          <a:xfrm>
            <a:off x="1598613" y="333375"/>
            <a:ext cx="7294562" cy="5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body" idx="1"/>
          </p:nvPr>
        </p:nvSpPr>
        <p:spPr>
          <a:xfrm>
            <a:off x="1547813" y="1341438"/>
            <a:ext cx="7416800" cy="52562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spcBef>
                <a:spcPts val="56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spcBef>
                <a:spcPts val="48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–"/>
              <a:defRPr sz="24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80" r:id="rId11"/>
    <p:sldLayoutId id="2147483661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g"/><Relationship Id="rId3" Type="http://schemas.openxmlformats.org/officeDocument/2006/relationships/image" Target="../media/image9.png"/><Relationship Id="rId7" Type="http://schemas.openxmlformats.org/officeDocument/2006/relationships/image" Target="../media/image13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jpeg"/><Relationship Id="rId9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hebluediamondgallery.com/wooden-tile/q/questions.html" TargetMode="External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mytravelphotos/3483287077/" TargetMode="External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ngall.com/blocked-png" TargetMode="External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7"/>
          <p:cNvSpPr txBox="1">
            <a:spLocks noGrp="1"/>
          </p:cNvSpPr>
          <p:nvPr>
            <p:ph type="ctrTitle"/>
          </p:nvPr>
        </p:nvSpPr>
        <p:spPr>
          <a:xfrm>
            <a:off x="-265043" y="3282185"/>
            <a:ext cx="5982788" cy="38143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dirty="0">
                <a:solidFill>
                  <a:schemeClr val="bg1"/>
                </a:solidFill>
              </a:rPr>
              <a:t>AHS Freshmen Presentation: Graduation Requirements &amp;</a:t>
            </a:r>
            <a:br>
              <a:rPr lang="en-US" sz="4400" dirty="0">
                <a:solidFill>
                  <a:schemeClr val="bg1"/>
                </a:solidFill>
              </a:rPr>
            </a:br>
            <a:r>
              <a:rPr lang="en-US" sz="4400" dirty="0">
                <a:solidFill>
                  <a:schemeClr val="bg1"/>
                </a:solidFill>
              </a:rPr>
              <a:t>Academic Planning </a:t>
            </a:r>
            <a:endParaRPr sz="4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/>
          <p:nvPr/>
        </p:nvPicPr>
        <p:blipFill rotWithShape="1">
          <a:blip r:embed="rId3"/>
          <a:srcRect l="44584" t="10001" r="27927" b="22592"/>
          <a:stretch/>
        </p:blipFill>
        <p:spPr>
          <a:xfrm>
            <a:off x="83844" y="4289448"/>
            <a:ext cx="1199986" cy="1655400"/>
          </a:xfrm>
          <a:prstGeom prst="rect">
            <a:avLst/>
          </a:prstGeom>
        </p:spPr>
      </p:pic>
      <p:sp>
        <p:nvSpPr>
          <p:cNvPr id="209" name="Google Shape;209;p3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vert="horz" wrap="square" lIns="68587" tIns="34284" rIns="68587" bIns="34284" rtlCol="0" anchor="ctr" anchorCtr="0">
            <a:noAutofit/>
          </a:bodyPr>
          <a:lstStyle/>
          <a:p>
            <a:pPr algn="ctr">
              <a:spcBef>
                <a:spcPts val="0"/>
              </a:spcBef>
            </a:pPr>
            <a:r>
              <a:rPr lang="en-US" dirty="0"/>
              <a:t>Post Secondary Plans</a:t>
            </a:r>
            <a:endParaRPr dirty="0"/>
          </a:p>
        </p:txBody>
      </p:sp>
      <p:sp>
        <p:nvSpPr>
          <p:cNvPr id="210" name="Google Shape;210;p35"/>
          <p:cNvSpPr txBox="1">
            <a:spLocks noGrp="1"/>
          </p:cNvSpPr>
          <p:nvPr>
            <p:ph type="body" idx="1"/>
          </p:nvPr>
        </p:nvSpPr>
        <p:spPr>
          <a:xfrm>
            <a:off x="2559487" y="1213481"/>
            <a:ext cx="6466097" cy="5476909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68587" tIns="34284" rIns="68587" bIns="34284" rtlCol="0" anchor="t" anchorCtr="0">
            <a:noAutofit/>
          </a:bodyPr>
          <a:lstStyle/>
          <a:p>
            <a:pPr marL="257244" indent="-257244">
              <a:spcBef>
                <a:spcPts val="0"/>
              </a:spcBef>
              <a:buClr>
                <a:schemeClr val="dk2"/>
              </a:buClr>
              <a:buSzPts val="2800"/>
              <a:buFont typeface="Arial"/>
              <a:buChar char="•"/>
            </a:pPr>
            <a:r>
              <a:rPr lang="en-US" sz="3200" dirty="0"/>
              <a:t>4-year college</a:t>
            </a:r>
            <a:endParaRPr sz="3200" dirty="0"/>
          </a:p>
          <a:p>
            <a:pPr marL="257244" indent="-257244">
              <a:spcBef>
                <a:spcPts val="420"/>
              </a:spcBef>
              <a:buClr>
                <a:schemeClr val="dk2"/>
              </a:buClr>
              <a:buSzPts val="2800"/>
              <a:buFont typeface="Arial"/>
              <a:buChar char="•"/>
            </a:pPr>
            <a:r>
              <a:rPr lang="en-US" sz="3200" dirty="0"/>
              <a:t>Community college options:</a:t>
            </a:r>
            <a:endParaRPr sz="3200" dirty="0"/>
          </a:p>
          <a:p>
            <a:pPr marL="0" indent="0">
              <a:spcBef>
                <a:spcPts val="420"/>
              </a:spcBef>
              <a:buClr>
                <a:schemeClr val="dk2"/>
              </a:buClr>
              <a:buSzPts val="2800"/>
              <a:buNone/>
            </a:pPr>
            <a:r>
              <a:rPr lang="en-US" sz="3200" dirty="0"/>
              <a:t>    - Transfer to a 4-year college</a:t>
            </a:r>
            <a:endParaRPr sz="3200" dirty="0"/>
          </a:p>
          <a:p>
            <a:pPr marL="0" indent="0">
              <a:spcBef>
                <a:spcPts val="420"/>
              </a:spcBef>
              <a:buClr>
                <a:schemeClr val="dk2"/>
              </a:buClr>
              <a:buSzPts val="2800"/>
              <a:buNone/>
            </a:pPr>
            <a:r>
              <a:rPr lang="en-US" sz="3200" dirty="0"/>
              <a:t>    - Complete an Associates 	degree in a Vocational 	program to prepare for the 	world of work.</a:t>
            </a:r>
            <a:endParaRPr sz="3200" dirty="0"/>
          </a:p>
          <a:p>
            <a:pPr marL="257244" indent="-257244">
              <a:spcBef>
                <a:spcPts val="420"/>
              </a:spcBef>
              <a:buClr>
                <a:schemeClr val="dk2"/>
              </a:buClr>
              <a:buSzPts val="2800"/>
              <a:buFont typeface="Arial"/>
              <a:buChar char="•"/>
            </a:pPr>
            <a:r>
              <a:rPr lang="en-US" sz="3200" dirty="0"/>
              <a:t>Military</a:t>
            </a:r>
            <a:endParaRPr sz="3200" dirty="0"/>
          </a:p>
          <a:p>
            <a:pPr marL="257244" indent="-257244">
              <a:spcBef>
                <a:spcPts val="420"/>
              </a:spcBef>
              <a:buClr>
                <a:schemeClr val="dk2"/>
              </a:buClr>
              <a:buSzPts val="2800"/>
              <a:buFont typeface="Arial"/>
              <a:buChar char="•"/>
            </a:pPr>
            <a:r>
              <a:rPr lang="en-US" sz="3200" dirty="0"/>
              <a:t>Apprenticeship programs</a:t>
            </a:r>
            <a:endParaRPr sz="3200" dirty="0"/>
          </a:p>
          <a:p>
            <a:pPr marL="257244" indent="-257244">
              <a:spcBef>
                <a:spcPts val="420"/>
              </a:spcBef>
              <a:buClr>
                <a:schemeClr val="dk2"/>
              </a:buClr>
              <a:buSzPts val="2800"/>
              <a:buFont typeface="Arial"/>
              <a:buChar char="•"/>
            </a:pPr>
            <a:r>
              <a:rPr lang="en-US" sz="3200" dirty="0"/>
              <a:t>Employment</a:t>
            </a:r>
            <a:endParaRPr sz="3200" dirty="0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417" y="176167"/>
            <a:ext cx="1966028" cy="144126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Picture 4"/>
          <p:cNvPicPr/>
          <p:nvPr/>
        </p:nvPicPr>
        <p:blipFill rotWithShape="1">
          <a:blip r:embed="rId5"/>
          <a:srcRect l="45833" t="9117" r="26122" b="19658"/>
          <a:stretch/>
        </p:blipFill>
        <p:spPr bwMode="auto">
          <a:xfrm rot="167135">
            <a:off x="1136990" y="1378693"/>
            <a:ext cx="1250482" cy="178640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Picture 5"/>
          <p:cNvPicPr/>
          <p:nvPr/>
        </p:nvPicPr>
        <p:blipFill rotWithShape="1">
          <a:blip r:embed="rId6"/>
          <a:srcRect l="47597" t="9687" r="24037" b="21937"/>
          <a:stretch/>
        </p:blipFill>
        <p:spPr bwMode="auto">
          <a:xfrm>
            <a:off x="94837" y="1492428"/>
            <a:ext cx="1012189" cy="155893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Picture 2" descr="&lt;strong&gt;Apprenticeship&lt;/strong&gt; Programs - Free of Charge Creative Commons Highway Sign image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267" y="5519210"/>
            <a:ext cx="1856933" cy="1236407"/>
          </a:xfrm>
          <a:prstGeom prst="rect">
            <a:avLst/>
          </a:prstGeom>
        </p:spPr>
      </p:pic>
      <p:pic>
        <p:nvPicPr>
          <p:cNvPr id="2" name="Picture 1" descr="USA &lt;strong&gt;Military&lt;/strong&gt; Emblems | Flickr - Photo Sharing!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314" y="3053983"/>
            <a:ext cx="1134700" cy="1655176"/>
          </a:xfrm>
          <a:prstGeom prst="rect">
            <a:avLst/>
          </a:prstGeom>
        </p:spPr>
      </p:pic>
      <p:pic>
        <p:nvPicPr>
          <p:cNvPr id="9" name="Picture 8"/>
          <p:cNvPicPr/>
          <p:nvPr/>
        </p:nvPicPr>
        <p:blipFill rotWithShape="1">
          <a:blip r:embed="rId9"/>
          <a:srcRect l="85897" t="45869" r="3526" b="39886"/>
          <a:stretch/>
        </p:blipFill>
        <p:spPr bwMode="auto">
          <a:xfrm>
            <a:off x="135009" y="3287218"/>
            <a:ext cx="709305" cy="72886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Picture 9"/>
          <p:cNvPicPr/>
          <p:nvPr/>
        </p:nvPicPr>
        <p:blipFill rotWithShape="1">
          <a:blip r:embed="rId9"/>
          <a:srcRect l="52578" t="65561" r="37130" b="17401"/>
          <a:stretch/>
        </p:blipFill>
        <p:spPr bwMode="auto">
          <a:xfrm>
            <a:off x="32507" y="5950091"/>
            <a:ext cx="625241" cy="76666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Picture 10"/>
          <p:cNvPicPr/>
          <p:nvPr/>
        </p:nvPicPr>
        <p:blipFill rotWithShape="1">
          <a:blip r:embed="rId9"/>
          <a:srcRect l="52416" t="45134" r="36003" b="36547"/>
          <a:stretch/>
        </p:blipFill>
        <p:spPr bwMode="auto">
          <a:xfrm>
            <a:off x="1238278" y="4737466"/>
            <a:ext cx="687315" cy="82483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5243254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38"/>
          <p:cNvSpPr/>
          <p:nvPr/>
        </p:nvSpPr>
        <p:spPr>
          <a:xfrm flipH="1">
            <a:off x="539750" y="4686300"/>
            <a:ext cx="1223963" cy="828675"/>
          </a:xfrm>
          <a:prstGeom prst="ellipse">
            <a:avLst/>
          </a:prstGeom>
          <a:gradFill>
            <a:gsLst>
              <a:gs pos="0">
                <a:srgbClr val="FFFFFF">
                  <a:alpha val="41960"/>
                </a:srgbClr>
              </a:gs>
              <a:gs pos="100000">
                <a:srgbClr val="EAEAEA">
                  <a:alpha val="0"/>
                </a:srgbClr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 b="1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4" name="Google Shape;234;p38"/>
          <p:cNvSpPr/>
          <p:nvPr/>
        </p:nvSpPr>
        <p:spPr>
          <a:xfrm>
            <a:off x="2925763" y="2073275"/>
            <a:ext cx="3816350" cy="2646363"/>
          </a:xfrm>
          <a:prstGeom prst="ellipse">
            <a:avLst/>
          </a:prstGeom>
          <a:solidFill>
            <a:schemeClr val="folHlink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</a:pPr>
            <a:endParaRPr sz="18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5" name="Google Shape;235;p38"/>
          <p:cNvSpPr/>
          <p:nvPr/>
        </p:nvSpPr>
        <p:spPr>
          <a:xfrm>
            <a:off x="3276600" y="2057400"/>
            <a:ext cx="3048000" cy="2514600"/>
          </a:xfrm>
          <a:prstGeom prst="ellipse">
            <a:avLst/>
          </a:prstGeom>
          <a:gradFill>
            <a:gsLst>
              <a:gs pos="0">
                <a:schemeClr val="folHlink"/>
              </a:gs>
              <a:gs pos="100000">
                <a:srgbClr val="B3B3B3"/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000" baseline="-250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6" name="Google Shape;236;p38"/>
          <p:cNvSpPr/>
          <p:nvPr/>
        </p:nvSpPr>
        <p:spPr>
          <a:xfrm flipH="1">
            <a:off x="3200500" y="2209800"/>
            <a:ext cx="3201900" cy="2133600"/>
          </a:xfrm>
          <a:prstGeom prst="ellipse">
            <a:avLst/>
          </a:prstGeom>
          <a:gradFill>
            <a:gsLst>
              <a:gs pos="0">
                <a:schemeClr val="lt1"/>
              </a:gs>
              <a:gs pos="100000">
                <a:srgbClr val="C6C6C6"/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 b="1" dirty="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800" b="1" dirty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UC/CSU</a:t>
            </a:r>
            <a:endParaRPr sz="1600"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300" b="1" dirty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A-G</a:t>
            </a:r>
            <a:endParaRPr sz="1100"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Minimum</a:t>
            </a:r>
            <a:r>
              <a:rPr lang="en-US" sz="1600" b="1" dirty="0">
                <a:solidFill>
                  <a:schemeClr val="dk2"/>
                </a:solidFill>
              </a:rPr>
              <a:t> </a:t>
            </a:r>
            <a:r>
              <a:rPr lang="en-US" sz="1600" b="1" dirty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Course</a:t>
            </a:r>
            <a:r>
              <a:rPr lang="en-US" sz="2000" b="1" dirty="0">
                <a:solidFill>
                  <a:schemeClr val="dk2"/>
                </a:solidFill>
              </a:rPr>
              <a:t> </a:t>
            </a:r>
            <a:r>
              <a:rPr lang="en-US" sz="1600" b="1" dirty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Requirements</a:t>
            </a:r>
            <a:endParaRPr sz="100"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1" dirty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Grades of C or better required.</a:t>
            </a:r>
            <a:endParaRPr sz="1100"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1" dirty="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7" name="Google Shape;237;p38"/>
          <p:cNvSpPr/>
          <p:nvPr/>
        </p:nvSpPr>
        <p:spPr>
          <a:xfrm>
            <a:off x="4021200" y="4859225"/>
            <a:ext cx="2760600" cy="1846500"/>
          </a:xfrm>
          <a:prstGeom prst="roundRect">
            <a:avLst>
              <a:gd name="adj" fmla="val 14222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None/>
            </a:pPr>
            <a:r>
              <a:rPr lang="en-US" sz="2000" b="1" dirty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D) </a:t>
            </a:r>
            <a:r>
              <a:rPr lang="en-US" sz="2000" b="1" u="sng" dirty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Science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None/>
            </a:pPr>
            <a:endParaRPr sz="2000" b="1" dirty="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None/>
            </a:pPr>
            <a:r>
              <a:rPr lang="en-US" sz="2000" b="1" dirty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2 Years Lab Science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None/>
            </a:pPr>
            <a:r>
              <a:rPr lang="en-US" sz="2000" b="1" dirty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3 Recommended</a:t>
            </a:r>
            <a:endParaRPr sz="2000" dirty="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8" name="Google Shape;238;p38"/>
          <p:cNvSpPr/>
          <p:nvPr/>
        </p:nvSpPr>
        <p:spPr>
          <a:xfrm>
            <a:off x="1143000" y="4640276"/>
            <a:ext cx="2514600" cy="1570500"/>
          </a:xfrm>
          <a:prstGeom prst="roundRect">
            <a:avLst>
              <a:gd name="adj" fmla="val 14222"/>
            </a:avLst>
          </a:prstGeom>
          <a:solidFill>
            <a:srgbClr val="F5B17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E) </a:t>
            </a:r>
            <a:r>
              <a:rPr lang="en-US" sz="2000" b="1" u="sng" dirty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Foreign Language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 b="1" dirty="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2 Years 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3 Recommended</a:t>
            </a:r>
            <a:endParaRPr dirty="0"/>
          </a:p>
        </p:txBody>
      </p:sp>
      <p:sp>
        <p:nvSpPr>
          <p:cNvPr id="239" name="Google Shape;239;p38"/>
          <p:cNvSpPr/>
          <p:nvPr/>
        </p:nvSpPr>
        <p:spPr>
          <a:xfrm>
            <a:off x="1066800" y="2133600"/>
            <a:ext cx="1828800" cy="1905000"/>
          </a:xfrm>
          <a:prstGeom prst="roundRect">
            <a:avLst>
              <a:gd name="adj" fmla="val 17801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None/>
            </a:pPr>
            <a:r>
              <a:rPr lang="en-US" sz="2000" b="1" dirty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F) </a:t>
            </a:r>
            <a:r>
              <a:rPr lang="en-US" sz="2000" b="1" u="sng" dirty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Visual/     Performing Art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None/>
            </a:pPr>
            <a:endParaRPr sz="2000" b="1" u="sng" dirty="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None/>
            </a:pPr>
            <a:r>
              <a:rPr lang="en-US" sz="2000" b="1" dirty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1 Year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None/>
            </a:pPr>
            <a:endParaRPr sz="2000" b="1" dirty="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0" name="Google Shape;240;p38"/>
          <p:cNvSpPr/>
          <p:nvPr/>
        </p:nvSpPr>
        <p:spPr>
          <a:xfrm>
            <a:off x="3962400" y="99925"/>
            <a:ext cx="2254200" cy="1570500"/>
          </a:xfrm>
          <a:prstGeom prst="roundRect">
            <a:avLst>
              <a:gd name="adj" fmla="val 14222"/>
            </a:avLst>
          </a:prstGeom>
          <a:solidFill>
            <a:schemeClr val="hlink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342900" marR="0" lvl="0" indent="-34290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AutoNum type="alphaUcParenR"/>
            </a:pPr>
            <a:r>
              <a:rPr lang="en-US" sz="2000" b="1" u="sng" dirty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History</a:t>
            </a:r>
            <a:endParaRPr dirty="0"/>
          </a:p>
          <a:p>
            <a:pPr marL="342900" marR="0" lvl="0" indent="-34290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None/>
            </a:pPr>
            <a:endParaRPr sz="2000" b="1" dirty="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None/>
            </a:pPr>
            <a:r>
              <a:rPr lang="en-US" sz="2000" b="1" dirty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2 years</a:t>
            </a:r>
            <a:endParaRPr dirty="0"/>
          </a:p>
        </p:txBody>
      </p:sp>
      <p:sp>
        <p:nvSpPr>
          <p:cNvPr id="241" name="Google Shape;241;p38"/>
          <p:cNvSpPr/>
          <p:nvPr/>
        </p:nvSpPr>
        <p:spPr>
          <a:xfrm>
            <a:off x="6781800" y="2696575"/>
            <a:ext cx="2254200" cy="2406000"/>
          </a:xfrm>
          <a:prstGeom prst="roundRect">
            <a:avLst>
              <a:gd name="adj" fmla="val 14222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None/>
            </a:pPr>
            <a:r>
              <a:rPr lang="en-US" sz="2000" b="1" dirty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C) </a:t>
            </a:r>
            <a:r>
              <a:rPr lang="en-US" sz="2000" b="1" u="sng" dirty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Math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None/>
            </a:pP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</a:pPr>
            <a:r>
              <a:rPr lang="en-US" sz="1800" b="1" dirty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3 Years 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</a:pPr>
            <a:r>
              <a:rPr lang="en-US" sz="1800" b="1" dirty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(Alg.1, Geo</a:t>
            </a:r>
            <a:r>
              <a:rPr lang="en-US" sz="1800" b="1" dirty="0">
                <a:solidFill>
                  <a:schemeClr val="dk2"/>
                </a:solidFill>
              </a:rPr>
              <a:t>m.</a:t>
            </a:r>
            <a:r>
              <a:rPr lang="en-US" sz="1800" b="1" dirty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, Alg. 2)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</a:pPr>
            <a:r>
              <a:rPr lang="en-US" sz="1800" b="1" dirty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4 Recommended</a:t>
            </a:r>
            <a:endParaRPr sz="1800" dirty="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2" name="Google Shape;242;p38"/>
          <p:cNvSpPr/>
          <p:nvPr/>
        </p:nvSpPr>
        <p:spPr>
          <a:xfrm>
            <a:off x="6781800" y="310875"/>
            <a:ext cx="1981200" cy="1405800"/>
          </a:xfrm>
          <a:prstGeom prst="roundRect">
            <a:avLst>
              <a:gd name="adj" fmla="val 14222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 b="1" dirty="0">
              <a:solidFill>
                <a:schemeClr val="dk2"/>
              </a:solidFill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 b="1" dirty="0">
              <a:solidFill>
                <a:schemeClr val="dk2"/>
              </a:solidFill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B) </a:t>
            </a:r>
            <a:r>
              <a:rPr lang="en-US" sz="2000" b="1" u="sng" dirty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English</a:t>
            </a:r>
            <a:r>
              <a:rPr lang="en-US" sz="2000" b="1" dirty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 b="1" dirty="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4 Years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b="1" dirty="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3" name="Google Shape;243;p38"/>
          <p:cNvSpPr/>
          <p:nvPr/>
        </p:nvSpPr>
        <p:spPr>
          <a:xfrm>
            <a:off x="1219200" y="457200"/>
            <a:ext cx="2286000" cy="1371600"/>
          </a:xfrm>
          <a:prstGeom prst="roundRect">
            <a:avLst>
              <a:gd name="adj" fmla="val 17801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</a:pPr>
            <a:r>
              <a:rPr lang="en-US" sz="1800" b="1" dirty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G) </a:t>
            </a:r>
            <a:r>
              <a:rPr lang="en-US" sz="2000" b="1" u="sng" dirty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College Prep Elective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</a:pPr>
            <a:endParaRPr sz="1800" b="1" dirty="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None/>
            </a:pPr>
            <a:r>
              <a:rPr lang="en-US" sz="2000" b="1" dirty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1 Year</a:t>
            </a:r>
            <a:endParaRPr dirty="0"/>
          </a:p>
        </p:txBody>
      </p:sp>
    </p:spTree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Calendar&#10;&#10;Description automatically generated">
            <a:extLst>
              <a:ext uri="{FF2B5EF4-FFF2-40B4-BE49-F238E27FC236}">
                <a16:creationId xmlns:a16="http://schemas.microsoft.com/office/drawing/2014/main" id="{7B2364E5-5173-A50F-926A-9755891685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607323" y="659430"/>
            <a:ext cx="8298336" cy="553913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966463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artoon bee with pencil">
            <a:extLst>
              <a:ext uri="{FF2B5EF4-FFF2-40B4-BE49-F238E27FC236}">
                <a16:creationId xmlns:a16="http://schemas.microsoft.com/office/drawing/2014/main" id="{BCEB8600-A40C-6915-0122-57D0B03349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7105" y="1365396"/>
            <a:ext cx="3384895" cy="363326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F8758E2-1F94-33B3-01F1-CCA90D64F290}"/>
              </a:ext>
            </a:extLst>
          </p:cNvPr>
          <p:cNvSpPr txBox="1"/>
          <p:nvPr/>
        </p:nvSpPr>
        <p:spPr>
          <a:xfrm>
            <a:off x="4850296" y="1612368"/>
            <a:ext cx="3909391" cy="3139321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6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Academic 4-year Planning </a:t>
            </a:r>
          </a:p>
        </p:txBody>
      </p:sp>
    </p:spTree>
    <p:extLst>
      <p:ext uri="{BB962C8B-B14F-4D97-AF65-F5344CB8AC3E}">
        <p14:creationId xmlns:p14="http://schemas.microsoft.com/office/powerpoint/2010/main" val="12686885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88B385-AEC2-BF5B-942A-A04F22B1E1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8039" y="286577"/>
            <a:ext cx="2768461" cy="508000"/>
          </a:xfrm>
        </p:spPr>
        <p:txBody>
          <a:bodyPr/>
          <a:lstStyle/>
          <a:p>
            <a:r>
              <a:rPr lang="en-US" sz="4400" dirty="0">
                <a:solidFill>
                  <a:schemeClr val="bg1"/>
                </a:solidFill>
                <a:latin typeface="Century" panose="02040604050505020304" pitchFamily="18" charset="0"/>
                <a:cs typeface="Times New Roman" panose="02020603050405020304" pitchFamily="18" charset="0"/>
              </a:rPr>
              <a:t>Planning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5A64C0-BAD6-1ED7-7924-E0748C8689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162503" y="794577"/>
            <a:ext cx="4737170" cy="5944707"/>
          </a:xfrm>
        </p:spPr>
        <p:txBody>
          <a:bodyPr/>
          <a:lstStyle/>
          <a:p>
            <a:r>
              <a:rPr lang="en-US" dirty="0"/>
              <a:t>It is important to be </a:t>
            </a:r>
            <a:r>
              <a:rPr lang="en-US" dirty="0">
                <a:solidFill>
                  <a:srgbClr val="FFFF00"/>
                </a:solidFill>
              </a:rPr>
              <a:t>Prepared</a:t>
            </a:r>
            <a:r>
              <a:rPr lang="en-US" dirty="0"/>
              <a:t>.</a:t>
            </a:r>
          </a:p>
          <a:p>
            <a:r>
              <a:rPr lang="en-US" dirty="0"/>
              <a:t>All students will create an Academic Plan in Aeries to help them map out their High School journey and prepare for their post-secondary goals.  </a:t>
            </a:r>
          </a:p>
          <a:p>
            <a:r>
              <a:rPr lang="en-US" dirty="0"/>
              <a:t>Once created, students will have the opportunity to update their plan each year during Course Selection.  </a:t>
            </a:r>
          </a:p>
        </p:txBody>
      </p:sp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460A3C4D-AD1B-69EE-A087-BA364FD73A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363571" y="1044058"/>
            <a:ext cx="3552929" cy="5611259"/>
          </a:xfrm>
          <a:prstGeom prst="rect">
            <a:avLst/>
          </a:prstGeom>
        </p:spPr>
      </p:pic>
      <p:pic>
        <p:nvPicPr>
          <p:cNvPr id="8" name="Picture 7" descr="Miss You Bee">
            <a:extLst>
              <a:ext uri="{FF2B5EF4-FFF2-40B4-BE49-F238E27FC236}">
                <a16:creationId xmlns:a16="http://schemas.microsoft.com/office/drawing/2014/main" id="{8B9DC4F7-247B-0DAD-EDCB-EBF34EDE42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4327" y="2332382"/>
            <a:ext cx="2517913" cy="2517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88979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3326" y="134592"/>
            <a:ext cx="7294562" cy="912329"/>
          </a:xfrm>
        </p:spPr>
        <p:txBody>
          <a:bodyPr/>
          <a:lstStyle/>
          <a:p>
            <a:r>
              <a:rPr lang="en-US" dirty="0">
                <a:latin typeface="Cavolini" panose="03000502040302020204" pitchFamily="66" charset="0"/>
                <a:cs typeface="Cavolini" panose="03000502040302020204" pitchFamily="66" charset="0"/>
              </a:rPr>
              <a:t>Developing your 4-year Plan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60320" y="1046921"/>
            <a:ext cx="6480810" cy="5513899"/>
          </a:xfrm>
        </p:spPr>
        <p:txBody>
          <a:bodyPr>
            <a:normAutofit fontScale="55000" lnSpcReduction="20000"/>
          </a:bodyPr>
          <a:lstStyle/>
          <a:p>
            <a:pPr>
              <a:buSzPct val="75000"/>
              <a:buFont typeface="Wingdings" panose="05000000000000000000" pitchFamily="2" charset="2"/>
              <a:buChar char="v"/>
            </a:pPr>
            <a:r>
              <a:rPr lang="en-US" sz="4200" dirty="0"/>
              <a:t>Students need to make sure that they take the classes required for graduation.  </a:t>
            </a:r>
          </a:p>
          <a:p>
            <a:pPr>
              <a:buSzPct val="75000"/>
              <a:buFont typeface="Wingdings" panose="05000000000000000000" pitchFamily="2" charset="2"/>
              <a:buChar char="v"/>
            </a:pPr>
            <a:endParaRPr lang="en-US" sz="4200" dirty="0"/>
          </a:p>
          <a:p>
            <a:pPr>
              <a:buSzPct val="75000"/>
              <a:buFont typeface="Wingdings" panose="05000000000000000000" pitchFamily="2" charset="2"/>
              <a:buChar char="v"/>
            </a:pPr>
            <a:r>
              <a:rPr lang="en-US" sz="4200" dirty="0"/>
              <a:t>Students need to make sure they are meeting all the requirements necessary for their post-high school goals (e.g. meeting the A-G requirements for college admissions).</a:t>
            </a:r>
          </a:p>
          <a:p>
            <a:pPr>
              <a:buSzPct val="75000"/>
              <a:buFont typeface="Wingdings" panose="05000000000000000000" pitchFamily="2" charset="2"/>
              <a:buChar char="v"/>
            </a:pPr>
            <a:endParaRPr lang="en-US" sz="4200" dirty="0"/>
          </a:p>
          <a:p>
            <a:pPr>
              <a:buSzPct val="75000"/>
              <a:buFont typeface="Wingdings" panose="05000000000000000000" pitchFamily="2" charset="2"/>
              <a:buChar char="v"/>
            </a:pPr>
            <a:r>
              <a:rPr lang="en-US" sz="4200" dirty="0"/>
              <a:t>AP/honors classes are advanced classes.  Before signing up for an advanced class, make sure you understand the rigor and commitment you are making by choosing it.  </a:t>
            </a:r>
            <a:r>
              <a:rPr lang="en-US" sz="4200" u="sng" dirty="0"/>
              <a:t>Students can take a maximum of 4 AP/honors classes each year.  </a:t>
            </a:r>
          </a:p>
          <a:p>
            <a:pPr>
              <a:buSzPct val="75000"/>
              <a:buFont typeface="Wingdings" panose="05000000000000000000" pitchFamily="2" charset="2"/>
              <a:buChar char="v"/>
            </a:pPr>
            <a:endParaRPr lang="en-US" sz="4200" u="sng" dirty="0"/>
          </a:p>
          <a:p>
            <a:pPr>
              <a:buSzPct val="75000"/>
              <a:buFont typeface="Wingdings" panose="05000000000000000000" pitchFamily="2" charset="2"/>
              <a:buChar char="v"/>
            </a:pPr>
            <a:r>
              <a:rPr lang="en-US" sz="4400" dirty="0"/>
              <a:t>Students are allowed to take only 1 math class and 1 science class each year.  </a:t>
            </a:r>
          </a:p>
        </p:txBody>
      </p:sp>
      <p:pic>
        <p:nvPicPr>
          <p:cNvPr id="5" name="Picture 4" descr="Cartoon bee with pointer">
            <a:extLst>
              <a:ext uri="{FF2B5EF4-FFF2-40B4-BE49-F238E27FC236}">
                <a16:creationId xmlns:a16="http://schemas.microsoft.com/office/drawing/2014/main" id="{F11EED87-6AC3-6D83-3807-EA6B70AA52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7423" y="1605169"/>
            <a:ext cx="2955071" cy="3332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3155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rgbClr val="FFFF00"/>
                </a:solidFill>
                <a:latin typeface="Copperplate Gothic Bold" panose="020E0705020206020404" pitchFamily="34" charset="0"/>
              </a:rPr>
              <a:t>Math Sequence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type="body" idx="1"/>
          </p:nvPr>
        </p:nvSpPr>
        <p:spPr>
          <a:xfrm>
            <a:off x="1229761" y="839150"/>
            <a:ext cx="7786868" cy="5853197"/>
          </a:xfrm>
        </p:spPr>
        <p:txBody>
          <a:bodyPr/>
          <a:lstStyle/>
          <a:p>
            <a:r>
              <a:rPr lang="en-US" dirty="0"/>
              <a:t>Students must select the correct math course in sequence</a:t>
            </a:r>
          </a:p>
        </p:txBody>
      </p:sp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1483024" y="4627447"/>
            <a:ext cx="2148515" cy="657789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51462" tIns="25731" rIns="51462" bIns="25731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514624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chemeClr val="bg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Algebra</a:t>
            </a:r>
            <a:r>
              <a:rPr kumimoji="0" lang="en-US" altLang="en-US" b="1" i="0" u="none" strike="noStrike" cap="none" normalizeH="0" dirty="0">
                <a:ln>
                  <a:noFill/>
                </a:ln>
                <a:solidFill>
                  <a:schemeClr val="bg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2 or Adv. Algebra 2 </a:t>
            </a:r>
            <a:r>
              <a:rPr kumimoji="0" lang="en-US" altLang="en-US" i="0" u="none" strike="noStrike" cap="none" normalizeH="0" dirty="0">
                <a:ln>
                  <a:noFill/>
                </a:ln>
                <a:solidFill>
                  <a:schemeClr val="bg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(passed with a grade of C or higher</a:t>
            </a:r>
            <a:r>
              <a:rPr kumimoji="0" lang="en-US" altLang="en-US" sz="1050" i="0" u="none" strike="noStrike" cap="none" normalizeH="0" dirty="0">
                <a:ln>
                  <a:noFill/>
                </a:ln>
                <a:solidFill>
                  <a:schemeClr val="bg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kumimoji="0" lang="en-US" altLang="en-US" sz="1050" i="0" u="none" strike="noStrike" cap="none" normalizeH="0" baseline="0" dirty="0">
              <a:ln>
                <a:noFill/>
              </a:ln>
              <a:solidFill>
                <a:schemeClr val="bg2"/>
              </a:solidFill>
              <a:effectLst/>
              <a:latin typeface="Arial" panose="020B0604020202020204" pitchFamily="34" charset="0"/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3893229" y="2436835"/>
            <a:ext cx="677580" cy="428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6" name="Text Box 1"/>
          <p:cNvSpPr txBox="1">
            <a:spLocks noChangeArrowheads="1"/>
          </p:cNvSpPr>
          <p:nvPr/>
        </p:nvSpPr>
        <p:spPr bwMode="auto">
          <a:xfrm>
            <a:off x="4952920" y="4489378"/>
            <a:ext cx="3973478" cy="113478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51462" tIns="25731" rIns="51462" bIns="25731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514624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chemeClr val="bg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Precalculus  or Honors Precalculus </a:t>
            </a:r>
            <a:r>
              <a:rPr kumimoji="0" lang="en-US" altLang="en-US" i="0" u="none" strike="noStrike" cap="none" normalizeH="0" baseline="0" dirty="0">
                <a:ln>
                  <a:noFill/>
                </a:ln>
                <a:solidFill>
                  <a:schemeClr val="bg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(rec. </a:t>
            </a:r>
            <a:r>
              <a:rPr lang="en-US" altLang="en-US" dirty="0">
                <a:solidFill>
                  <a:schemeClr val="bg2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for students who received a C or higher in Advanced Algebra 2)</a:t>
            </a:r>
          </a:p>
          <a:p>
            <a:pPr marL="0" marR="0" lvl="0" indent="0" algn="l" defTabSz="514624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dirty="0">
                <a:solidFill>
                  <a:schemeClr val="bg2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or</a:t>
            </a:r>
          </a:p>
          <a:p>
            <a:pPr marL="0" marR="0" lvl="0" indent="0" algn="l" defTabSz="514624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chemeClr val="bg2"/>
                </a:solidFill>
                <a:effectLst/>
                <a:latin typeface="Arial" panose="020B0604020202020204" pitchFamily="34" charset="0"/>
                <a:cs typeface="Times New Roman" panose="02020603050405020304" pitchFamily="18" charset="0"/>
              </a:rPr>
              <a:t>Statistics (11</a:t>
            </a:r>
            <a:r>
              <a:rPr kumimoji="0" lang="en-US" altLang="en-US" b="1" i="0" u="none" strike="noStrike" cap="none" normalizeH="0" baseline="30000" dirty="0">
                <a:ln>
                  <a:noFill/>
                </a:ln>
                <a:solidFill>
                  <a:schemeClr val="bg2"/>
                </a:solidFill>
                <a:effectLst/>
                <a:latin typeface="Arial" panose="020B0604020202020204" pitchFamily="34" charset="0"/>
                <a:cs typeface="Times New Roman" panose="02020603050405020304" pitchFamily="18" charset="0"/>
              </a:rPr>
              <a:t>th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chemeClr val="bg2"/>
                </a:solidFill>
                <a:effectLst/>
                <a:latin typeface="Arial" panose="020B0604020202020204" pitchFamily="34" charset="0"/>
                <a:cs typeface="Times New Roman" panose="02020603050405020304" pitchFamily="18" charset="0"/>
              </a:rPr>
              <a:t>-12</a:t>
            </a:r>
            <a:r>
              <a:rPr kumimoji="0" lang="en-US" altLang="en-US" b="1" i="0" u="none" strike="noStrike" cap="none" normalizeH="0" baseline="30000" dirty="0">
                <a:ln>
                  <a:noFill/>
                </a:ln>
                <a:solidFill>
                  <a:schemeClr val="bg2"/>
                </a:solidFill>
                <a:effectLst/>
                <a:latin typeface="Arial" panose="020B0604020202020204" pitchFamily="34" charset="0"/>
                <a:cs typeface="Times New Roman" panose="02020603050405020304" pitchFamily="18" charset="0"/>
              </a:rPr>
              <a:t>th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chemeClr val="bg2"/>
                </a:solidFill>
                <a:effectLst/>
                <a:latin typeface="Arial" panose="020B0604020202020204" pitchFamily="34" charset="0"/>
                <a:cs typeface="Times New Roman" panose="02020603050405020304" pitchFamily="18" charset="0"/>
              </a:rPr>
              <a:t> grade </a:t>
            </a:r>
            <a:r>
              <a:rPr kumimoji="0" lang="en-US" altLang="en-US" b="1" i="0" u="sng" strike="noStrike" cap="none" normalizeH="0" baseline="0" dirty="0">
                <a:ln>
                  <a:noFill/>
                </a:ln>
                <a:solidFill>
                  <a:schemeClr val="bg2"/>
                </a:solidFill>
                <a:effectLst/>
                <a:latin typeface="Arial" panose="020B0604020202020204" pitchFamily="34" charset="0"/>
                <a:cs typeface="Times New Roman" panose="02020603050405020304" pitchFamily="18" charset="0"/>
              </a:rPr>
              <a:t>only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chemeClr val="bg2"/>
                </a:solidFill>
                <a:effectLst/>
                <a:latin typeface="Arial" panose="020B0604020202020204" pitchFamily="34" charset="0"/>
                <a:cs typeface="Times New Roman" panose="02020603050405020304" pitchFamily="18" charset="0"/>
              </a:rPr>
              <a:t>)</a:t>
            </a:r>
            <a:endParaRPr kumimoji="0" lang="en-US" altLang="en-US" b="1" i="0" u="none" strike="noStrike" cap="none" normalizeH="0" baseline="0" dirty="0">
              <a:ln>
                <a:noFill/>
              </a:ln>
              <a:solidFill>
                <a:schemeClr val="bg2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1522247" y="2330597"/>
            <a:ext cx="2124367" cy="72535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51462" tIns="25731" rIns="51462" bIns="25731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514624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chemeClr val="bg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Algebra 1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bg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(passed with a grade of C or higher)</a:t>
            </a:r>
            <a:endParaRPr kumimoji="0" lang="en-US" altLang="en-US" b="0" i="0" u="none" strike="noStrike" cap="none" normalizeH="0" baseline="0" dirty="0">
              <a:ln>
                <a:noFill/>
              </a:ln>
              <a:solidFill>
                <a:schemeClr val="bg2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4966876" y="2330597"/>
            <a:ext cx="3977044" cy="60744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51462" tIns="25731" rIns="51462" bIns="25731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514624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b="1" dirty="0">
                <a:latin typeface="Arial" panose="020B0604020202020204" pitchFamily="34" charset="0"/>
              </a:rPr>
              <a:t>Geometry</a:t>
            </a:r>
            <a:r>
              <a:rPr lang="en-US" altLang="en-US" dirty="0">
                <a:latin typeface="Arial" panose="020B0604020202020204" pitchFamily="34" charset="0"/>
              </a:rPr>
              <a:t> (required for 4-year college admissions)</a:t>
            </a:r>
            <a:endParaRPr kumimoji="0" lang="en-US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1522247" y="3359041"/>
            <a:ext cx="2124365" cy="519086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51462" tIns="25731" rIns="51462" bIns="25731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514624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chemeClr val="bg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Geometry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bg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(passed with a grade of C or higher)</a:t>
            </a:r>
            <a:endParaRPr kumimoji="0" lang="en-US" altLang="en-US" b="0" i="0" u="none" strike="noStrike" cap="none" normalizeH="0" baseline="0" dirty="0">
              <a:ln>
                <a:noFill/>
              </a:ln>
              <a:solidFill>
                <a:schemeClr val="bg2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Text Box 2"/>
          <p:cNvSpPr txBox="1">
            <a:spLocks noChangeArrowheads="1"/>
          </p:cNvSpPr>
          <p:nvPr/>
        </p:nvSpPr>
        <p:spPr bwMode="auto">
          <a:xfrm>
            <a:off x="4952920" y="3035039"/>
            <a:ext cx="3977044" cy="1317746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51462" tIns="25731" rIns="51462" bIns="25731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514624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chemeClr val="bg2"/>
                </a:solidFill>
                <a:effectLst/>
                <a:latin typeface="Arial" panose="020B0604020202020204" pitchFamily="34" charset="0"/>
              </a:rPr>
              <a:t>Algebra 2</a:t>
            </a:r>
            <a:r>
              <a:rPr lang="en-US" altLang="en-US" dirty="0">
                <a:solidFill>
                  <a:schemeClr val="bg2"/>
                </a:solidFill>
                <a:latin typeface="Arial" panose="020B0604020202020204" pitchFamily="34" charset="0"/>
              </a:rPr>
              <a:t>  </a:t>
            </a:r>
            <a:r>
              <a:rPr lang="en-US" altLang="en-US" dirty="0">
                <a:latin typeface="Arial" panose="020B0604020202020204" pitchFamily="34" charset="0"/>
              </a:rPr>
              <a:t>or</a:t>
            </a:r>
            <a:r>
              <a:rPr lang="en-US" altLang="en-US" dirty="0">
                <a:solidFill>
                  <a:schemeClr val="tx1"/>
                </a:solidFill>
                <a:latin typeface="Arial" panose="020B0604020202020204" pitchFamily="34" charset="0"/>
              </a:rPr>
              <a:t>  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chemeClr val="bg2"/>
                </a:solidFill>
                <a:effectLst/>
                <a:latin typeface="Arial" panose="020B0604020202020204" pitchFamily="34" charset="0"/>
              </a:rPr>
              <a:t>Advanced Algebra 2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bg2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(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bg2"/>
                </a:solidFill>
                <a:effectLst/>
                <a:latin typeface="Arial" panose="020B0604020202020204" pitchFamily="34" charset="0"/>
              </a:rPr>
              <a:t>fast paced class recommended for strong math students who received B’s or higher in both Algebra 1 and Geometry)</a:t>
            </a:r>
          </a:p>
          <a:p>
            <a:pPr marL="0" marR="0" lvl="0" indent="0" algn="l" defTabSz="514624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bg2"/>
                </a:solidFill>
                <a:effectLst/>
                <a:latin typeface="Arial" panose="020B0604020202020204" pitchFamily="34" charset="0"/>
              </a:rPr>
              <a:t>(Either class required for 4-year college admission)</a:t>
            </a:r>
            <a:r>
              <a:rPr kumimoji="0" lang="en-US" altLang="en-US" sz="1050" b="0" i="0" u="none" strike="noStrike" cap="none" normalizeH="0" baseline="0" dirty="0">
                <a:ln>
                  <a:noFill/>
                </a:ln>
                <a:solidFill>
                  <a:schemeClr val="bg2"/>
                </a:solidFill>
                <a:effectLst/>
                <a:latin typeface="Arial" panose="020B0604020202020204" pitchFamily="34" charset="0"/>
              </a:rPr>
              <a:t> 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3893227" y="3627418"/>
            <a:ext cx="677580" cy="428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3884801" y="4800114"/>
            <a:ext cx="677580" cy="428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3" name="Rectangle 10"/>
          <p:cNvSpPr>
            <a:spLocks noChangeArrowheads="1"/>
          </p:cNvSpPr>
          <p:nvPr/>
        </p:nvSpPr>
        <p:spPr bwMode="auto">
          <a:xfrm>
            <a:off x="1522248" y="1892342"/>
            <a:ext cx="6249521" cy="4387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51462" tIns="25731" rIns="51462" bIns="25731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514624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500" b="1" i="0" u="none" strike="noStrike" cap="none" normalizeH="0" baseline="0" dirty="0">
                <a:ln>
                  <a:noFill/>
                </a:ln>
                <a:solidFill>
                  <a:srgbClr val="FFFF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Class Completed	    Enroll in:		Next Class</a:t>
            </a:r>
            <a:endParaRPr kumimoji="0" lang="en-US" altLang="en-US" sz="1500" b="0" i="0" u="none" strike="noStrike" cap="none" normalizeH="0" baseline="0" dirty="0">
              <a:ln>
                <a:noFill/>
              </a:ln>
              <a:solidFill>
                <a:srgbClr val="FFFF00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514624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013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1039326-24C2-B782-90DE-94DC1EFA63FD}"/>
              </a:ext>
            </a:extLst>
          </p:cNvPr>
          <p:cNvSpPr txBox="1"/>
          <p:nvPr/>
        </p:nvSpPr>
        <p:spPr>
          <a:xfrm>
            <a:off x="1487761" y="5742510"/>
            <a:ext cx="2158850" cy="91101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95000"/>
              </a:lnSpc>
            </a:pPr>
            <a:r>
              <a:rPr lang="en-US" b="1" dirty="0"/>
              <a:t>Precalculus or PreCalculus HP or Statistics </a:t>
            </a:r>
            <a:r>
              <a:rPr lang="en-US" dirty="0"/>
              <a:t>(passed with a grade of C or higher)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2E5019D-7AA3-B705-338D-20520194899A}"/>
              </a:ext>
            </a:extLst>
          </p:cNvPr>
          <p:cNvSpPr txBox="1"/>
          <p:nvPr/>
        </p:nvSpPr>
        <p:spPr>
          <a:xfrm>
            <a:off x="4953202" y="5781328"/>
            <a:ext cx="4004391" cy="91101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95000"/>
              </a:lnSpc>
            </a:pPr>
            <a:r>
              <a:rPr lang="en-US" b="1" dirty="0">
                <a:solidFill>
                  <a:schemeClr val="bg2"/>
                </a:solidFill>
              </a:rPr>
              <a:t>Calculus, AP Calculus AB, AP Statistics (11</a:t>
            </a:r>
            <a:r>
              <a:rPr lang="en-US" b="1" baseline="30000" dirty="0">
                <a:solidFill>
                  <a:schemeClr val="bg2"/>
                </a:solidFill>
              </a:rPr>
              <a:t>th</a:t>
            </a:r>
            <a:r>
              <a:rPr lang="en-US" b="1" dirty="0">
                <a:solidFill>
                  <a:schemeClr val="bg2"/>
                </a:solidFill>
              </a:rPr>
              <a:t>-12</a:t>
            </a:r>
            <a:r>
              <a:rPr lang="en-US" b="1" baseline="30000" dirty="0">
                <a:solidFill>
                  <a:schemeClr val="bg2"/>
                </a:solidFill>
              </a:rPr>
              <a:t>th</a:t>
            </a:r>
            <a:r>
              <a:rPr lang="en-US" b="1" dirty="0">
                <a:solidFill>
                  <a:schemeClr val="bg2"/>
                </a:solidFill>
              </a:rPr>
              <a:t> grade </a:t>
            </a:r>
            <a:r>
              <a:rPr lang="en-US" b="1" u="sng" dirty="0">
                <a:solidFill>
                  <a:schemeClr val="bg2"/>
                </a:solidFill>
              </a:rPr>
              <a:t>only</a:t>
            </a:r>
            <a:r>
              <a:rPr lang="en-US" b="1" dirty="0">
                <a:solidFill>
                  <a:schemeClr val="bg2"/>
                </a:solidFill>
              </a:rPr>
              <a:t>) or AP Calculus BC upon completion of AP Calculus AB</a:t>
            </a:r>
            <a:r>
              <a:rPr lang="en-US" dirty="0"/>
              <a:t>.  See Course Catalog for prerequisite details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4C56194D-5495-5BEE-7F6E-4D95BE97432B}"/>
              </a:ext>
            </a:extLst>
          </p:cNvPr>
          <p:cNvCxnSpPr/>
          <p:nvPr/>
        </p:nvCxnSpPr>
        <p:spPr>
          <a:xfrm>
            <a:off x="3884801" y="6226886"/>
            <a:ext cx="677580" cy="428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1858672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20714625">
            <a:off x="592340" y="47553"/>
            <a:ext cx="3008313" cy="1450672"/>
          </a:xfrm>
        </p:spPr>
        <p:txBody>
          <a:bodyPr>
            <a:noAutofit/>
          </a:bodyPr>
          <a:lstStyle/>
          <a:p>
            <a:r>
              <a:rPr lang="en-US" sz="4400" cap="none" dirty="0">
                <a:solidFill>
                  <a:srgbClr val="FFFF00"/>
                </a:solidFill>
                <a:latin typeface="Agency FB" panose="020B0503020202020204" pitchFamily="34" charset="0"/>
              </a:rPr>
              <a:t>PE Requirement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type="body" idx="1"/>
          </p:nvPr>
        </p:nvSpPr>
        <p:spPr>
          <a:xfrm>
            <a:off x="3717386" y="486120"/>
            <a:ext cx="5111750" cy="6126715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Two years of PE are required for graduation.  </a:t>
            </a:r>
          </a:p>
          <a:p>
            <a:r>
              <a:rPr lang="en-US" dirty="0"/>
              <a:t>Options for the 2</a:t>
            </a:r>
            <a:r>
              <a:rPr lang="en-US" baseline="30000" dirty="0"/>
              <a:t>nd</a:t>
            </a:r>
            <a:r>
              <a:rPr lang="en-US" dirty="0"/>
              <a:t> year of PE:  PE, Dance, Jujitsu</a:t>
            </a:r>
          </a:p>
          <a:p>
            <a:r>
              <a:rPr lang="en-US" dirty="0"/>
              <a:t>Students are encouraged to take their 2</a:t>
            </a:r>
            <a:r>
              <a:rPr lang="en-US" baseline="30000" dirty="0"/>
              <a:t>nd</a:t>
            </a:r>
            <a:r>
              <a:rPr lang="en-US" dirty="0"/>
              <a:t> year of PE as sophomores</a:t>
            </a:r>
          </a:p>
          <a:p>
            <a:r>
              <a:rPr lang="en-US" dirty="0"/>
              <a:t>A student may qualify for a PE Exemption for the 2</a:t>
            </a:r>
            <a:r>
              <a:rPr lang="en-US" baseline="30000" dirty="0"/>
              <a:t>nd</a:t>
            </a:r>
            <a:r>
              <a:rPr lang="en-US" dirty="0"/>
              <a:t> year of PE based on successful participation on school sports teams. </a:t>
            </a:r>
          </a:p>
          <a:p>
            <a:r>
              <a:rPr lang="en-US" dirty="0"/>
              <a:t>Completion of two seasons on a school athletic team will exemption one year of PE.  One season will exempt one semester of PE.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108A105F-BE18-7C7A-7B56-6D153DE3857F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457200" y="1771528"/>
            <a:ext cx="3134249" cy="4354635"/>
          </a:xfrm>
        </p:spPr>
        <p:txBody>
          <a:bodyPr/>
          <a:lstStyle/>
          <a:p>
            <a:r>
              <a:rPr lang="en-US" dirty="0"/>
              <a:t>.</a:t>
            </a:r>
          </a:p>
          <a:p>
            <a:endParaRPr lang="en-US" dirty="0"/>
          </a:p>
        </p:txBody>
      </p:sp>
      <p:pic>
        <p:nvPicPr>
          <p:cNvPr id="7" name="Picture 6" descr="Graphical user interface, application, Word&#10;&#10;Description automatically generated">
            <a:extLst>
              <a:ext uri="{FF2B5EF4-FFF2-40B4-BE49-F238E27FC236}">
                <a16:creationId xmlns:a16="http://schemas.microsoft.com/office/drawing/2014/main" id="{C5BAC323-611B-E6AE-E28D-B28F3033C44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173" t="16809" r="47917" b="58974"/>
          <a:stretch/>
        </p:blipFill>
        <p:spPr bwMode="auto">
          <a:xfrm>
            <a:off x="331263" y="1826654"/>
            <a:ext cx="3260186" cy="435463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60680157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none" dirty="0">
                <a:latin typeface="Algerian" panose="04020705040A02060702" pitchFamily="82" charset="0"/>
              </a:rPr>
              <a:t>Course Catalog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.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CA7B44AF-4AB1-6AF1-5039-B353357CC14D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4714353" y="1128699"/>
            <a:ext cx="4382572" cy="3398101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sz="2700" dirty="0"/>
              <a:t>Refer to the AHS Course Catalog for details and questions about classes.</a:t>
            </a:r>
          </a:p>
          <a:p>
            <a:r>
              <a:rPr lang="en-US" sz="2700" dirty="0"/>
              <a:t>The Catalog is available on the website under “Students”.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80D4C63-6541-BD19-1858-06507109E72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130" t="16967" r="45162" b="52092"/>
          <a:stretch/>
        </p:blipFill>
        <p:spPr>
          <a:xfrm>
            <a:off x="4915659" y="4589644"/>
            <a:ext cx="4181267" cy="2038034"/>
          </a:xfrm>
          <a:prstGeom prst="rect">
            <a:avLst/>
          </a:prstGeom>
        </p:spPr>
      </p:pic>
      <p:sp>
        <p:nvSpPr>
          <p:cNvPr id="12" name="Arrow: Right 11">
            <a:extLst>
              <a:ext uri="{FF2B5EF4-FFF2-40B4-BE49-F238E27FC236}">
                <a16:creationId xmlns:a16="http://schemas.microsoft.com/office/drawing/2014/main" id="{FFA311D4-4D2C-6AA8-CBC7-73F7949EF47A}"/>
              </a:ext>
            </a:extLst>
          </p:cNvPr>
          <p:cNvSpPr/>
          <p:nvPr/>
        </p:nvSpPr>
        <p:spPr>
          <a:xfrm rot="5400000">
            <a:off x="7554107" y="4369215"/>
            <a:ext cx="1592030" cy="592876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Star: 5 Points 13">
            <a:extLst>
              <a:ext uri="{FF2B5EF4-FFF2-40B4-BE49-F238E27FC236}">
                <a16:creationId xmlns:a16="http://schemas.microsoft.com/office/drawing/2014/main" id="{24F96B3D-01E0-D713-EF90-FFFB72BA2074}"/>
              </a:ext>
            </a:extLst>
          </p:cNvPr>
          <p:cNvSpPr/>
          <p:nvPr/>
        </p:nvSpPr>
        <p:spPr>
          <a:xfrm>
            <a:off x="7464624" y="6165636"/>
            <a:ext cx="496293" cy="462042"/>
          </a:xfrm>
          <a:prstGeom prst="star5">
            <a:avLst>
              <a:gd name="adj" fmla="val 22204"/>
              <a:gd name="hf" fmla="val 105146"/>
              <a:gd name="vf" fmla="val 11055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B8D5463-0856-D474-51E9-DFF6FCDCCDA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2900" t="16312" r="33912" b="9413"/>
          <a:stretch/>
        </p:blipFill>
        <p:spPr>
          <a:xfrm>
            <a:off x="368507" y="1169011"/>
            <a:ext cx="3969208" cy="4996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663158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8613" y="333374"/>
            <a:ext cx="7294562" cy="1008063"/>
          </a:xfrm>
          <a:ln w="76200">
            <a:solidFill>
              <a:srgbClr val="FC431E"/>
            </a:solidFill>
          </a:ln>
        </p:spPr>
        <p:txBody>
          <a:bodyPr>
            <a:normAutofit/>
          </a:bodyPr>
          <a:lstStyle/>
          <a:p>
            <a:r>
              <a:rPr lang="en-US" cap="none" dirty="0">
                <a:solidFill>
                  <a:schemeClr val="bg1"/>
                </a:solidFill>
                <a:latin typeface="Bradley Hand ITC" panose="03070402050302030203" pitchFamily="66" charset="0"/>
              </a:rPr>
              <a:t>Sophomore Course Requirements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type="body" idx="1"/>
          </p:nvPr>
        </p:nvSpPr>
        <p:spPr>
          <a:xfrm>
            <a:off x="2486232" y="1770200"/>
            <a:ext cx="6406943" cy="478106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Sophomores are required to take 6 classes.  </a:t>
            </a:r>
          </a:p>
          <a:p>
            <a:pPr marL="0" indent="0">
              <a:buNone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buSzPct val="75000"/>
              <a:buFont typeface="+mj-lt"/>
              <a:buAutoNum type="arabicPeriod"/>
            </a:pPr>
            <a:r>
              <a:rPr lang="en-US" dirty="0"/>
              <a:t>English 2 </a:t>
            </a:r>
          </a:p>
          <a:p>
            <a:pPr marL="514350" indent="-514350">
              <a:buSzPct val="75000"/>
              <a:buFont typeface="+mj-lt"/>
              <a:buAutoNum type="arabicPeriod"/>
            </a:pPr>
            <a:r>
              <a:rPr lang="en-US" dirty="0"/>
              <a:t>World History– Choose between MW History P or AP World History</a:t>
            </a:r>
          </a:p>
          <a:p>
            <a:pPr marL="514350" indent="-514350">
              <a:buSzPct val="75000"/>
              <a:buFont typeface="+mj-lt"/>
              <a:buAutoNum type="arabicPeriod"/>
            </a:pPr>
            <a:r>
              <a:rPr lang="en-US" dirty="0"/>
              <a:t>Math</a:t>
            </a:r>
          </a:p>
          <a:p>
            <a:pPr marL="514350" indent="-514350">
              <a:buSzPct val="75000"/>
              <a:buFont typeface="+mj-lt"/>
              <a:buAutoNum type="arabicPeriod"/>
            </a:pPr>
            <a:r>
              <a:rPr lang="en-US" dirty="0"/>
              <a:t>PE or Elective</a:t>
            </a:r>
          </a:p>
          <a:p>
            <a:pPr marL="514350" indent="-514350">
              <a:buSzPct val="75000"/>
              <a:buFont typeface="+mj-lt"/>
              <a:buAutoNum type="arabicPeriod"/>
            </a:pPr>
            <a:r>
              <a:rPr lang="en-US" dirty="0"/>
              <a:t>Science or Elective</a:t>
            </a:r>
          </a:p>
          <a:p>
            <a:pPr marL="514350" indent="-514350">
              <a:buSzPct val="75000"/>
              <a:buFont typeface="+mj-lt"/>
              <a:buAutoNum type="arabicPeriod"/>
            </a:pPr>
            <a:r>
              <a:rPr lang="en-US" dirty="0"/>
              <a:t>Foreign Language or Elective</a:t>
            </a:r>
          </a:p>
        </p:txBody>
      </p:sp>
      <p:pic>
        <p:nvPicPr>
          <p:cNvPr id="7" name="Picture 6" descr="Cartoon bee with magnifying glass">
            <a:extLst>
              <a:ext uri="{FF2B5EF4-FFF2-40B4-BE49-F238E27FC236}">
                <a16:creationId xmlns:a16="http://schemas.microsoft.com/office/drawing/2014/main" id="{78F40FA4-2CB6-8B57-69C7-2FDD6AAF3A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2766" y="2202379"/>
            <a:ext cx="2682641" cy="3045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79553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Google Shape;69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56846" y="422031"/>
            <a:ext cx="8458200" cy="61264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8613" y="333374"/>
            <a:ext cx="7294562" cy="1008063"/>
          </a:xfrm>
          <a:ln w="76200">
            <a:solidFill>
              <a:srgbClr val="00B050"/>
            </a:solidFill>
          </a:ln>
        </p:spPr>
        <p:txBody>
          <a:bodyPr>
            <a:normAutofit/>
          </a:bodyPr>
          <a:lstStyle/>
          <a:p>
            <a:r>
              <a:rPr lang="en-US" cap="none" dirty="0">
                <a:solidFill>
                  <a:schemeClr val="bg1"/>
                </a:solidFill>
                <a:latin typeface="Comic Sans MS" panose="030F0702030302020204" pitchFamily="66" charset="0"/>
              </a:rPr>
              <a:t>Junior Course Requirements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type="body" idx="1"/>
          </p:nvPr>
        </p:nvSpPr>
        <p:spPr>
          <a:xfrm>
            <a:off x="1232452" y="1341438"/>
            <a:ext cx="7732161" cy="5256212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Juniors are required to take 6 classes.  </a:t>
            </a:r>
          </a:p>
          <a:p>
            <a:pPr marL="0" indent="0">
              <a:buNone/>
            </a:pP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buSzPct val="75000"/>
              <a:buFont typeface="+mj-lt"/>
              <a:buAutoNum type="arabicPeriod"/>
            </a:pPr>
            <a:r>
              <a:rPr lang="en-US" dirty="0"/>
              <a:t>English 3 – Choose between English 3 P and AP English 3</a:t>
            </a:r>
          </a:p>
          <a:p>
            <a:pPr marL="514350" indent="-514350">
              <a:buSzPct val="75000"/>
              <a:buFont typeface="+mj-lt"/>
              <a:buAutoNum type="arabicPeriod"/>
            </a:pPr>
            <a:endParaRPr lang="en-US" sz="1200" dirty="0"/>
          </a:p>
          <a:p>
            <a:pPr marL="514350" indent="-514350">
              <a:buSzPct val="75000"/>
              <a:buFont typeface="+mj-lt"/>
              <a:buAutoNum type="arabicPeriod"/>
            </a:pPr>
            <a:r>
              <a:rPr lang="en-US" dirty="0"/>
              <a:t>US History– Choose between US History P or AP US History</a:t>
            </a:r>
          </a:p>
          <a:p>
            <a:pPr marL="514350" indent="-514350">
              <a:buSzPct val="75000"/>
              <a:buFont typeface="+mj-lt"/>
              <a:buAutoNum type="arabicPeriod"/>
            </a:pPr>
            <a:endParaRPr lang="en-US" sz="1200" dirty="0"/>
          </a:p>
          <a:p>
            <a:pPr marL="514350" indent="-514350">
              <a:buSzPct val="75000"/>
              <a:buFont typeface="+mj-lt"/>
              <a:buAutoNum type="arabicPeriod"/>
            </a:pPr>
            <a:r>
              <a:rPr lang="en-US" dirty="0"/>
              <a:t>Math or Elective</a:t>
            </a:r>
          </a:p>
          <a:p>
            <a:pPr marL="342900">
              <a:buSzPct val="75000"/>
              <a:buFont typeface="+mj-lt"/>
              <a:buAutoNum type="arabicPeriod"/>
            </a:pPr>
            <a:endParaRPr lang="en-US" sz="1300" dirty="0"/>
          </a:p>
          <a:p>
            <a:pPr marL="514350" indent="-514350">
              <a:buSzPct val="75000"/>
              <a:buFont typeface="+mj-lt"/>
              <a:buAutoNum type="arabicPeriod"/>
            </a:pPr>
            <a:r>
              <a:rPr lang="en-US" dirty="0"/>
              <a:t>Science or Elective</a:t>
            </a:r>
          </a:p>
          <a:p>
            <a:pPr marL="342900">
              <a:buSzPct val="75000"/>
              <a:buFont typeface="+mj-lt"/>
              <a:buAutoNum type="arabicPeriod"/>
            </a:pPr>
            <a:endParaRPr lang="en-US" sz="1300" dirty="0"/>
          </a:p>
          <a:p>
            <a:pPr marL="514350" indent="-514350">
              <a:buSzPct val="75000"/>
              <a:buFont typeface="+mj-lt"/>
              <a:buAutoNum type="arabicPeriod"/>
            </a:pPr>
            <a:r>
              <a:rPr lang="en-US" dirty="0"/>
              <a:t>Elective</a:t>
            </a:r>
          </a:p>
          <a:p>
            <a:pPr marL="342900">
              <a:buSzPct val="75000"/>
              <a:buFont typeface="+mj-lt"/>
              <a:buAutoNum type="arabicPeriod"/>
            </a:pPr>
            <a:endParaRPr lang="en-US" sz="1300" dirty="0"/>
          </a:p>
          <a:p>
            <a:pPr marL="514350" indent="-514350">
              <a:buSzPct val="75000"/>
              <a:buFont typeface="+mj-lt"/>
              <a:buAutoNum type="arabicPeriod"/>
            </a:pPr>
            <a:r>
              <a:rPr lang="en-US" dirty="0"/>
              <a:t>Elective</a:t>
            </a:r>
          </a:p>
        </p:txBody>
      </p:sp>
      <p:pic>
        <p:nvPicPr>
          <p:cNvPr id="5" name="Picture 4" descr="Reading cartoon bee">
            <a:extLst>
              <a:ext uri="{FF2B5EF4-FFF2-40B4-BE49-F238E27FC236}">
                <a16:creationId xmlns:a16="http://schemas.microsoft.com/office/drawing/2014/main" id="{D729F885-3D4E-09D1-3BE7-A817DD4AA9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69964" y="3429000"/>
            <a:ext cx="2681702" cy="3191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525069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8613" y="132522"/>
            <a:ext cx="7294562" cy="940904"/>
          </a:xfrm>
          <a:ln w="76200">
            <a:solidFill>
              <a:srgbClr val="FF0000"/>
            </a:solidFill>
          </a:ln>
        </p:spPr>
        <p:txBody>
          <a:bodyPr>
            <a:normAutofit/>
          </a:bodyPr>
          <a:lstStyle/>
          <a:p>
            <a:r>
              <a:rPr lang="en-US" cap="none" dirty="0">
                <a:solidFill>
                  <a:schemeClr val="bg1"/>
                </a:solidFill>
                <a:latin typeface="Lucida Fax" panose="02060602050505020204" pitchFamily="18" charset="0"/>
              </a:rPr>
              <a:t>Senior Course Requirements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type="body" idx="1"/>
          </p:nvPr>
        </p:nvSpPr>
        <p:spPr>
          <a:xfrm>
            <a:off x="1040779" y="1278835"/>
            <a:ext cx="7957448" cy="5446643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Seniors are required to take a minimum of 5 classes.  Students may only have a free period if they will have a minimum of 180 by the end of your junior year. </a:t>
            </a:r>
          </a:p>
          <a:p>
            <a:pPr marL="0" indent="0">
              <a:buNone/>
            </a:pP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buSzPct val="75000"/>
              <a:buFont typeface="+mj-lt"/>
              <a:buAutoNum type="arabicPeriod"/>
            </a:pPr>
            <a:r>
              <a:rPr lang="en-US" dirty="0"/>
              <a:t>English: Choose between English 4 P &amp; AP English 4</a:t>
            </a:r>
          </a:p>
          <a:p>
            <a:pPr marL="514350" indent="-514350">
              <a:buSzPct val="75000"/>
              <a:buFont typeface="+mj-lt"/>
              <a:buAutoNum type="arabicPeriod"/>
            </a:pPr>
            <a:endParaRPr lang="en-US" sz="1300" dirty="0"/>
          </a:p>
          <a:p>
            <a:pPr marL="514350" indent="-514350">
              <a:buSzPct val="75000"/>
              <a:buFont typeface="+mj-lt"/>
              <a:buAutoNum type="arabicPeriod"/>
            </a:pPr>
            <a:r>
              <a:rPr lang="en-US" dirty="0"/>
              <a:t>Government (semester) + Economics (semester) or AP Government (year) + Economics (semester)  * note if you choose AP Government, the semester of Economics may be 0 period.  </a:t>
            </a:r>
          </a:p>
          <a:p>
            <a:pPr marL="514350" indent="-514350">
              <a:buSzPct val="75000"/>
              <a:buFont typeface="+mj-lt"/>
              <a:buAutoNum type="arabicPeriod"/>
            </a:pPr>
            <a:endParaRPr lang="en-US" sz="1300" dirty="0"/>
          </a:p>
          <a:p>
            <a:pPr marL="514350" indent="-514350">
              <a:buSzPct val="75000"/>
              <a:buFont typeface="+mj-lt"/>
              <a:buAutoNum type="arabicPeriod"/>
            </a:pPr>
            <a:r>
              <a:rPr lang="en-US" dirty="0"/>
              <a:t>Elective</a:t>
            </a:r>
          </a:p>
          <a:p>
            <a:pPr marL="514350" indent="-514350">
              <a:buSzPct val="75000"/>
              <a:buFont typeface="+mj-lt"/>
              <a:buAutoNum type="arabicPeriod"/>
            </a:pPr>
            <a:endParaRPr lang="en-US" sz="1300" dirty="0"/>
          </a:p>
          <a:p>
            <a:pPr marL="514350" indent="-514350">
              <a:buSzPct val="75000"/>
              <a:buFont typeface="+mj-lt"/>
              <a:buAutoNum type="arabicPeriod"/>
            </a:pPr>
            <a:r>
              <a:rPr lang="en-US" dirty="0"/>
              <a:t>Elective</a:t>
            </a:r>
          </a:p>
          <a:p>
            <a:pPr marL="514350" indent="-514350">
              <a:buSzPct val="75000"/>
              <a:buFont typeface="+mj-lt"/>
              <a:buAutoNum type="arabicPeriod"/>
            </a:pPr>
            <a:endParaRPr lang="en-US" sz="1400" dirty="0"/>
          </a:p>
          <a:p>
            <a:pPr marL="514350" indent="-514350">
              <a:buSzPct val="75000"/>
              <a:buFont typeface="+mj-lt"/>
              <a:buAutoNum type="arabicPeriod"/>
            </a:pPr>
            <a:r>
              <a:rPr lang="en-US" dirty="0"/>
              <a:t>Elective</a:t>
            </a:r>
          </a:p>
          <a:p>
            <a:pPr marL="514350" indent="-514350">
              <a:buSzPct val="75000"/>
              <a:buFont typeface="+mj-lt"/>
              <a:buAutoNum type="arabicPeriod"/>
            </a:pPr>
            <a:endParaRPr lang="en-US" sz="1400" dirty="0"/>
          </a:p>
          <a:p>
            <a:pPr marL="514350" indent="-514350">
              <a:buSzPct val="75000"/>
              <a:buFont typeface="+mj-lt"/>
              <a:buAutoNum type="arabicPeriod"/>
            </a:pPr>
            <a:r>
              <a:rPr lang="en-US" dirty="0"/>
              <a:t>Elective or free period </a:t>
            </a:r>
          </a:p>
        </p:txBody>
      </p:sp>
      <p:pic>
        <p:nvPicPr>
          <p:cNvPr id="5" name="Picture 4" descr="Graduation cartoon bee">
            <a:extLst>
              <a:ext uri="{FF2B5EF4-FFF2-40B4-BE49-F238E27FC236}">
                <a16:creationId xmlns:a16="http://schemas.microsoft.com/office/drawing/2014/main" id="{D384B4CB-7370-B779-55FB-852FAC5A2B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0824" y="4147930"/>
            <a:ext cx="2194063" cy="2483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683629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32213" y="397910"/>
            <a:ext cx="3582987" cy="859321"/>
          </a:xfrm>
        </p:spPr>
        <p:txBody>
          <a:bodyPr>
            <a:normAutofit/>
          </a:bodyPr>
          <a:lstStyle/>
          <a:p>
            <a:r>
              <a:rPr lang="en-US" dirty="0">
                <a:latin typeface="Castellar" panose="020A0402060406010301" pitchFamily="18" charset="0"/>
              </a:rPr>
              <a:t>Reminders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type="body" idx="1"/>
          </p:nvPr>
        </p:nvSpPr>
        <p:spPr>
          <a:xfrm>
            <a:off x="1630019" y="1566151"/>
            <a:ext cx="7400856" cy="5139449"/>
          </a:xfrm>
        </p:spPr>
        <p:txBody>
          <a:bodyPr>
            <a:normAutofit fontScale="77500" lnSpcReduction="20000"/>
          </a:bodyPr>
          <a:lstStyle/>
          <a:p>
            <a:pPr>
              <a:buSzPct val="75000"/>
            </a:pPr>
            <a:r>
              <a:rPr lang="en-US" dirty="0"/>
              <a:t>Create your Academic Plan with care.  Make sure you have chosen classes that will meet your requirements for graduation and your post-secondary plans.  </a:t>
            </a:r>
          </a:p>
          <a:p>
            <a:pPr>
              <a:buSzPct val="75000"/>
            </a:pPr>
            <a:endParaRPr lang="en-US" sz="1400" dirty="0"/>
          </a:p>
          <a:p>
            <a:pPr>
              <a:buSzPct val="75000"/>
            </a:pPr>
            <a:r>
              <a:rPr lang="en-US" dirty="0"/>
              <a:t>Aim for a balanced 4-year plan where you meet all  requirements plus have time to enjoy your non-academic related interests.  </a:t>
            </a:r>
          </a:p>
          <a:p>
            <a:pPr>
              <a:buSzPct val="75000"/>
            </a:pPr>
            <a:endParaRPr lang="en-US" sz="1300" dirty="0"/>
          </a:p>
          <a:p>
            <a:pPr>
              <a:buSzPct val="75000"/>
            </a:pPr>
            <a:endParaRPr lang="en-US" sz="1300" dirty="0"/>
          </a:p>
          <a:p>
            <a:pPr>
              <a:buSzPct val="75000"/>
            </a:pPr>
            <a:r>
              <a:rPr lang="en-US" dirty="0"/>
              <a:t>Make sure you have met all prerequisites as listed in the Catalog.  </a:t>
            </a:r>
          </a:p>
          <a:p>
            <a:pPr>
              <a:buSzPct val="75000"/>
            </a:pPr>
            <a:endParaRPr lang="en-US" sz="1300" dirty="0"/>
          </a:p>
          <a:p>
            <a:pPr>
              <a:buSzPct val="75000"/>
            </a:pPr>
            <a:r>
              <a:rPr lang="en-US" dirty="0"/>
              <a:t>Make sure you understand what category each of your classes is counting for towards graduation purposes as listed in the Catalog.</a:t>
            </a:r>
          </a:p>
          <a:p>
            <a:pPr marL="114300" indent="0">
              <a:buSzPct val="75000"/>
              <a:buNone/>
            </a:pPr>
            <a:endParaRPr lang="en-US" dirty="0"/>
          </a:p>
          <a:p>
            <a:pPr>
              <a:buSzPct val="75000"/>
            </a:pPr>
            <a:r>
              <a:rPr lang="en-US" dirty="0"/>
              <a:t>The Plan you are creating is a </a:t>
            </a:r>
            <a:r>
              <a:rPr lang="en-US" u="sng" dirty="0"/>
              <a:t>plan</a:t>
            </a:r>
            <a:r>
              <a:rPr lang="en-US" dirty="0"/>
              <a:t>.  Adding a class to your Plan does not guarantee that you will get into that class in the future.  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 descr="Cartoon bee with sign">
            <a:extLst>
              <a:ext uri="{FF2B5EF4-FFF2-40B4-BE49-F238E27FC236}">
                <a16:creationId xmlns:a16="http://schemas.microsoft.com/office/drawing/2014/main" id="{2A6542C9-095F-E325-9DEB-DC117ACD1A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642379">
            <a:off x="53009" y="178214"/>
            <a:ext cx="2804349" cy="215803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33E6363-1CC0-299D-51CF-5DA1B2C105BA}"/>
              </a:ext>
            </a:extLst>
          </p:cNvPr>
          <p:cNvSpPr txBox="1"/>
          <p:nvPr/>
        </p:nvSpPr>
        <p:spPr>
          <a:xfrm rot="20349210">
            <a:off x="1648476" y="585216"/>
            <a:ext cx="9955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2"/>
                </a:solidFill>
                <a:latin typeface="Bernard MT Condensed" panose="02050806060905020404" pitchFamily="18" charset="0"/>
              </a:rPr>
              <a:t>Hornet Pride!</a:t>
            </a:r>
          </a:p>
        </p:txBody>
      </p:sp>
    </p:spTree>
    <p:extLst>
      <p:ext uri="{BB962C8B-B14F-4D97-AF65-F5344CB8AC3E}">
        <p14:creationId xmlns:p14="http://schemas.microsoft.com/office/powerpoint/2010/main" val="390682319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8366CC-30CD-1D2E-316E-A87DD7A43E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Creating your own 4-year Plan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533BFA-44D6-834A-41B3-0D032C22FD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358887" y="2159508"/>
            <a:ext cx="6785113" cy="3332408"/>
          </a:xfrm>
        </p:spPr>
        <p:txBody>
          <a:bodyPr/>
          <a:lstStyle/>
          <a:p>
            <a:pPr marL="114300" indent="0">
              <a:buNone/>
            </a:pPr>
            <a:r>
              <a:rPr lang="en-US" sz="4400" dirty="0"/>
              <a:t>Step 1.</a:t>
            </a:r>
          </a:p>
          <a:p>
            <a:r>
              <a:rPr lang="en-US" sz="4400" dirty="0"/>
              <a:t>Complete your 4-year plan worksheet</a:t>
            </a:r>
          </a:p>
        </p:txBody>
      </p:sp>
      <p:pic>
        <p:nvPicPr>
          <p:cNvPr id="5" name="Picture 4" descr="Cartoon bee with megaphone">
            <a:extLst>
              <a:ext uri="{FF2B5EF4-FFF2-40B4-BE49-F238E27FC236}">
                <a16:creationId xmlns:a16="http://schemas.microsoft.com/office/drawing/2014/main" id="{7F0BD538-C764-3286-8687-74C7C30E33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9554820">
            <a:off x="-100662" y="1134534"/>
            <a:ext cx="2824827" cy="2725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077459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40A2047-087E-DE50-3520-E508DD2DDF5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276" t="22496" r="30435" b="6393"/>
          <a:stretch/>
        </p:blipFill>
        <p:spPr>
          <a:xfrm>
            <a:off x="616226" y="0"/>
            <a:ext cx="843500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178449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8366CC-30CD-1D2E-316E-A87DD7A43E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Creating your own 4-year Plan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533BFA-44D6-834A-41B3-0D032C22FD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546200" y="1416558"/>
            <a:ext cx="6346976" cy="5212842"/>
          </a:xfrm>
        </p:spPr>
        <p:txBody>
          <a:bodyPr/>
          <a:lstStyle/>
          <a:p>
            <a:pPr marL="114300" indent="0">
              <a:buNone/>
            </a:pPr>
            <a:r>
              <a:rPr lang="en-US" sz="4000" dirty="0"/>
              <a:t>Step 2. </a:t>
            </a:r>
          </a:p>
          <a:p>
            <a:r>
              <a:rPr lang="en-US" sz="4000" dirty="0"/>
              <a:t>In Aeries, go to Classes and select Academic Plan </a:t>
            </a:r>
          </a:p>
          <a:p>
            <a:r>
              <a:rPr lang="en-US" sz="4000" dirty="0"/>
              <a:t>Your 9</a:t>
            </a:r>
            <a:r>
              <a:rPr lang="en-US" sz="4000" baseline="30000" dirty="0"/>
              <a:t>th</a:t>
            </a:r>
            <a:r>
              <a:rPr lang="en-US" sz="4000" dirty="0"/>
              <a:t> grade classes are already entered so you just need to plan for 10-12</a:t>
            </a:r>
            <a:r>
              <a:rPr lang="en-US" sz="4000" baseline="30000" dirty="0"/>
              <a:t>th</a:t>
            </a:r>
            <a:r>
              <a:rPr lang="en-US" sz="4000" dirty="0"/>
              <a:t> grades.</a:t>
            </a:r>
          </a:p>
        </p:txBody>
      </p:sp>
      <p:pic>
        <p:nvPicPr>
          <p:cNvPr id="5" name="Picture 4" descr="Cartoon bee with megaphone">
            <a:extLst>
              <a:ext uri="{FF2B5EF4-FFF2-40B4-BE49-F238E27FC236}">
                <a16:creationId xmlns:a16="http://schemas.microsoft.com/office/drawing/2014/main" id="{7F0BD538-C764-3286-8687-74C7C30E33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9554820">
            <a:off x="-100662" y="1134534"/>
            <a:ext cx="2824827" cy="2725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992889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0460A17-17A6-83FF-EE5E-679610F87D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Academic Plan in Aeries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2B030AA-80A3-67CC-6203-74B5E5D874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47813" y="1341438"/>
            <a:ext cx="7416800" cy="3767772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4" name="Picture 3" descr="A picture containing calendar&#10;&#10;Description automatically generated">
            <a:extLst>
              <a:ext uri="{FF2B5EF4-FFF2-40B4-BE49-F238E27FC236}">
                <a16:creationId xmlns:a16="http://schemas.microsoft.com/office/drawing/2014/main" id="{86BA5006-51C9-90DF-55A5-C7C5716BF4E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302" t="9972" r="1282" b="9972"/>
          <a:stretch/>
        </p:blipFill>
        <p:spPr bwMode="auto">
          <a:xfrm>
            <a:off x="179387" y="1285002"/>
            <a:ext cx="8848394" cy="466491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85214444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BBE0D4-8E6A-852F-E429-911A8E886FF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056831" y="414889"/>
            <a:ext cx="4533900" cy="571500"/>
          </a:xfrm>
        </p:spPr>
        <p:txBody>
          <a:bodyPr>
            <a:normAutofit fontScale="90000"/>
          </a:bodyPr>
          <a:lstStyle/>
          <a:p>
            <a:r>
              <a:rPr lang="en-US" dirty="0"/>
              <a:t>How to Add a Class</a:t>
            </a:r>
          </a:p>
        </p:txBody>
      </p:sp>
      <p:pic>
        <p:nvPicPr>
          <p:cNvPr id="4" name="Content Placeholder 3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AA7195B0-2C88-569A-4753-584EF06525AB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2"/>
          <a:srcRect l="13302" t="9972" r="2243" b="57265"/>
          <a:stretch/>
        </p:blipFill>
        <p:spPr bwMode="auto">
          <a:xfrm>
            <a:off x="109915" y="1320290"/>
            <a:ext cx="8924170" cy="194658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Arrow: Right 5">
            <a:extLst>
              <a:ext uri="{FF2B5EF4-FFF2-40B4-BE49-F238E27FC236}">
                <a16:creationId xmlns:a16="http://schemas.microsoft.com/office/drawing/2014/main" id="{D2B38819-6641-B278-C798-88DFA08D5E35}"/>
              </a:ext>
            </a:extLst>
          </p:cNvPr>
          <p:cNvSpPr/>
          <p:nvPr/>
        </p:nvSpPr>
        <p:spPr>
          <a:xfrm>
            <a:off x="485182" y="1429221"/>
            <a:ext cx="1143298" cy="571649"/>
          </a:xfrm>
          <a:prstGeom prst="rightArrow">
            <a:avLst/>
          </a:prstGeom>
          <a:solidFill>
            <a:srgbClr val="FB0303"/>
          </a:solidFill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7" name="Picture 6" descr="A screenshot of a computer&#10;&#10;Description automatically generated">
            <a:extLst>
              <a:ext uri="{FF2B5EF4-FFF2-40B4-BE49-F238E27FC236}">
                <a16:creationId xmlns:a16="http://schemas.microsoft.com/office/drawing/2014/main" id="{D246BF4B-B048-1924-C9E2-1A63641DA9D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981" t="35613" r="45140" b="45014"/>
          <a:stretch/>
        </p:blipFill>
        <p:spPr bwMode="auto">
          <a:xfrm>
            <a:off x="50289" y="3992887"/>
            <a:ext cx="6067942" cy="157903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CA1F919-DF46-E44D-7ABF-AFAC723F80AC}"/>
              </a:ext>
            </a:extLst>
          </p:cNvPr>
          <p:cNvSpPr txBox="1"/>
          <p:nvPr/>
        </p:nvSpPr>
        <p:spPr>
          <a:xfrm>
            <a:off x="6172728" y="3530260"/>
            <a:ext cx="2813426" cy="28992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5000"/>
              </a:lnSpc>
            </a:pPr>
            <a:r>
              <a:rPr lang="en-US" sz="2400" dirty="0"/>
              <a:t>1.  Type in the code for the class you would like to add.</a:t>
            </a:r>
          </a:p>
          <a:p>
            <a:pPr marL="342991" indent="-342991">
              <a:lnSpc>
                <a:spcPct val="95000"/>
              </a:lnSpc>
              <a:buAutoNum type="arabicPeriod" startAt="2"/>
            </a:pPr>
            <a:r>
              <a:rPr lang="en-US" sz="2400" dirty="0"/>
              <a:t>Select the class.</a:t>
            </a:r>
          </a:p>
          <a:p>
            <a:pPr marL="342991" indent="-342991">
              <a:lnSpc>
                <a:spcPct val="95000"/>
              </a:lnSpc>
              <a:buAutoNum type="arabicPeriod" startAt="2"/>
            </a:pPr>
            <a:r>
              <a:rPr lang="en-US" sz="2400" dirty="0"/>
              <a:t>Click on the “Add to Plan” button</a:t>
            </a:r>
          </a:p>
        </p:txBody>
      </p:sp>
      <p:sp>
        <p:nvSpPr>
          <p:cNvPr id="9" name="Arrow: Down 8">
            <a:extLst>
              <a:ext uri="{FF2B5EF4-FFF2-40B4-BE49-F238E27FC236}">
                <a16:creationId xmlns:a16="http://schemas.microsoft.com/office/drawing/2014/main" id="{831CD002-530E-9BCF-7E51-2F25713AE6A0}"/>
              </a:ext>
            </a:extLst>
          </p:cNvPr>
          <p:cNvSpPr/>
          <p:nvPr/>
        </p:nvSpPr>
        <p:spPr>
          <a:xfrm>
            <a:off x="4310590" y="3629683"/>
            <a:ext cx="522820" cy="685979"/>
          </a:xfrm>
          <a:prstGeom prst="downArrow">
            <a:avLst/>
          </a:prstGeom>
          <a:solidFill>
            <a:srgbClr val="FB0303"/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0" name="Arrow: Down 9">
            <a:extLst>
              <a:ext uri="{FF2B5EF4-FFF2-40B4-BE49-F238E27FC236}">
                <a16:creationId xmlns:a16="http://schemas.microsoft.com/office/drawing/2014/main" id="{B67FFAC4-4F92-7081-FF5F-5D097C432BD8}"/>
              </a:ext>
            </a:extLst>
          </p:cNvPr>
          <p:cNvSpPr/>
          <p:nvPr/>
        </p:nvSpPr>
        <p:spPr>
          <a:xfrm>
            <a:off x="3224735" y="3672708"/>
            <a:ext cx="522820" cy="685979"/>
          </a:xfrm>
          <a:prstGeom prst="downArrow">
            <a:avLst/>
          </a:prstGeom>
          <a:solidFill>
            <a:srgbClr val="FB0303"/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96BFFCC-60E7-AAEE-DEDE-7E7229349185}"/>
              </a:ext>
            </a:extLst>
          </p:cNvPr>
          <p:cNvSpPr txBox="1"/>
          <p:nvPr/>
        </p:nvSpPr>
        <p:spPr>
          <a:xfrm>
            <a:off x="3323780" y="3791044"/>
            <a:ext cx="554479" cy="3554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5000"/>
              </a:lnSpc>
            </a:pPr>
            <a:r>
              <a:rPr lang="en-US" sz="1800" dirty="0"/>
              <a:t>1.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40B6AC0-92C8-F224-46F4-0202AC3915C2}"/>
              </a:ext>
            </a:extLst>
          </p:cNvPr>
          <p:cNvSpPr txBox="1"/>
          <p:nvPr/>
        </p:nvSpPr>
        <p:spPr>
          <a:xfrm>
            <a:off x="4441295" y="3781517"/>
            <a:ext cx="429966" cy="3554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5000"/>
              </a:lnSpc>
            </a:pPr>
            <a:r>
              <a:rPr lang="en-US" sz="1800" dirty="0"/>
              <a:t>3.</a:t>
            </a:r>
          </a:p>
        </p:txBody>
      </p:sp>
      <p:sp>
        <p:nvSpPr>
          <p:cNvPr id="13" name="Arrow: Down 12">
            <a:extLst>
              <a:ext uri="{FF2B5EF4-FFF2-40B4-BE49-F238E27FC236}">
                <a16:creationId xmlns:a16="http://schemas.microsoft.com/office/drawing/2014/main" id="{0474A5E5-1FA0-90E1-66BC-478B84755178}"/>
              </a:ext>
            </a:extLst>
          </p:cNvPr>
          <p:cNvSpPr/>
          <p:nvPr/>
        </p:nvSpPr>
        <p:spPr>
          <a:xfrm rot="16200000">
            <a:off x="2061980" y="4829655"/>
            <a:ext cx="606929" cy="685979"/>
          </a:xfrm>
          <a:prstGeom prst="downArrow">
            <a:avLst/>
          </a:prstGeom>
          <a:solidFill>
            <a:srgbClr val="FB0303"/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442C1F3-C30B-52B5-86D9-BFAB3FE2AED9}"/>
              </a:ext>
            </a:extLst>
          </p:cNvPr>
          <p:cNvSpPr txBox="1"/>
          <p:nvPr/>
        </p:nvSpPr>
        <p:spPr>
          <a:xfrm>
            <a:off x="2193949" y="5001194"/>
            <a:ext cx="514485" cy="3554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5000"/>
              </a:lnSpc>
            </a:pPr>
            <a:r>
              <a:rPr lang="en-US" sz="1800" dirty="0"/>
              <a:t>2.</a:t>
            </a:r>
          </a:p>
        </p:txBody>
      </p:sp>
    </p:spTree>
    <p:extLst>
      <p:ext uri="{BB962C8B-B14F-4D97-AF65-F5344CB8AC3E}">
        <p14:creationId xmlns:p14="http://schemas.microsoft.com/office/powerpoint/2010/main" val="232434133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463FD70-F5D7-29C6-8DAC-F42CD5E5DF3F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915460" y="282382"/>
            <a:ext cx="2420934" cy="2250776"/>
          </a:xfrm>
        </p:spPr>
        <p:txBody>
          <a:bodyPr/>
          <a:lstStyle/>
          <a:p>
            <a:pPr marL="50800" indent="0">
              <a:buNone/>
            </a:pPr>
            <a:r>
              <a:rPr lang="en-US" b="1" dirty="0"/>
              <a:t>1.  After you choose “add” you get this screen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8F76095-C74F-DB79-EEB7-E1086C383ACA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3416707" y="851218"/>
            <a:ext cx="2998598" cy="1874803"/>
          </a:xfrm>
        </p:spPr>
        <p:txBody>
          <a:bodyPr/>
          <a:lstStyle/>
          <a:p>
            <a:pPr marL="50800" indent="0">
              <a:buNone/>
            </a:pPr>
            <a:r>
              <a:rPr lang="en-US" b="1" dirty="0"/>
              <a:t>2.  Choose what grade level you want to take the class.  </a:t>
            </a:r>
          </a:p>
        </p:txBody>
      </p:sp>
      <p:pic>
        <p:nvPicPr>
          <p:cNvPr id="9" name="Content Placeholder 8" descr="A screenshot of a computer&#10;&#10;Description automatically generated">
            <a:extLst>
              <a:ext uri="{FF2B5EF4-FFF2-40B4-BE49-F238E27FC236}">
                <a16:creationId xmlns:a16="http://schemas.microsoft.com/office/drawing/2014/main" id="{ADFE3158-943E-76EB-721E-A579B30D2DA1}"/>
              </a:ext>
            </a:extLst>
          </p:cNvPr>
          <p:cNvPicPr>
            <a:picLocks noGrp="1" noChangeAspect="1"/>
          </p:cNvPicPr>
          <p:nvPr>
            <p:ph sz="quarter" idx="4294967295"/>
          </p:nvPr>
        </p:nvPicPr>
        <p:blipFill rotWithShape="1">
          <a:blip r:embed="rId2"/>
          <a:srcRect l="19872" t="26211" r="59775" b="41595"/>
          <a:stretch/>
        </p:blipFill>
        <p:spPr bwMode="auto">
          <a:xfrm>
            <a:off x="6514415" y="2862438"/>
            <a:ext cx="2530475" cy="225107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518EC28-375A-F9E3-28CB-5E94E204B1C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711" t="26211" r="59297" b="41595"/>
          <a:stretch/>
        </p:blipFill>
        <p:spPr bwMode="auto">
          <a:xfrm>
            <a:off x="726854" y="2841449"/>
            <a:ext cx="2609540" cy="225077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C126436-7FF0-DBEE-EF35-5D48A5823692}"/>
              </a:ext>
            </a:extLst>
          </p:cNvPr>
          <p:cNvSpPr txBox="1"/>
          <p:nvPr/>
        </p:nvSpPr>
        <p:spPr>
          <a:xfrm>
            <a:off x="6674435" y="1407770"/>
            <a:ext cx="2629585" cy="13203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5000"/>
              </a:lnSpc>
            </a:pPr>
            <a:r>
              <a:rPr lang="en-US" sz="2800" b="1" dirty="0"/>
              <a:t>3.  Choose “Year Long” for the term</a:t>
            </a:r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91B57431-7E7A-3DCC-0711-4E6B2243908D}"/>
              </a:ext>
            </a:extLst>
          </p:cNvPr>
          <p:cNvSpPr/>
          <p:nvPr/>
        </p:nvSpPr>
        <p:spPr>
          <a:xfrm rot="10800000">
            <a:off x="8416076" y="4526443"/>
            <a:ext cx="727924" cy="423973"/>
          </a:xfrm>
          <a:prstGeom prst="rightArrow">
            <a:avLst/>
          </a:prstGeom>
          <a:solidFill>
            <a:srgbClr val="FB0303"/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986A2A4-C539-3806-B093-453EF5B7FB3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872" t="26496" r="59615" b="42734"/>
          <a:stretch/>
        </p:blipFill>
        <p:spPr bwMode="auto">
          <a:xfrm>
            <a:off x="3529232" y="2821656"/>
            <a:ext cx="2771775" cy="233807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Arrow: Right 7">
            <a:extLst>
              <a:ext uri="{FF2B5EF4-FFF2-40B4-BE49-F238E27FC236}">
                <a16:creationId xmlns:a16="http://schemas.microsoft.com/office/drawing/2014/main" id="{39B8A07A-ADB5-DC59-7A48-2BE5645CB6EA}"/>
              </a:ext>
            </a:extLst>
          </p:cNvPr>
          <p:cNvSpPr/>
          <p:nvPr/>
        </p:nvSpPr>
        <p:spPr>
          <a:xfrm rot="10800000">
            <a:off x="5614770" y="4500102"/>
            <a:ext cx="751740" cy="423973"/>
          </a:xfrm>
          <a:prstGeom prst="rightArrow">
            <a:avLst/>
          </a:prstGeom>
          <a:solidFill>
            <a:srgbClr val="FB0303"/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4D401A2-080B-B8FA-7076-E9C64B5F1A79}"/>
              </a:ext>
            </a:extLst>
          </p:cNvPr>
          <p:cNvSpPr txBox="1"/>
          <p:nvPr/>
        </p:nvSpPr>
        <p:spPr>
          <a:xfrm>
            <a:off x="6366510" y="5217527"/>
            <a:ext cx="267838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 </a:t>
            </a:r>
            <a:r>
              <a:rPr lang="en-US" sz="2800" b="1" u="sng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NOT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Choose Summer for the Term</a:t>
            </a:r>
            <a:r>
              <a:rPr lang="en-US" sz="2800" dirty="0">
                <a:solidFill>
                  <a:srgbClr val="FFFF00"/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81533835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computer&#10;&#10;Description automatically generated">
            <a:extLst>
              <a:ext uri="{FF2B5EF4-FFF2-40B4-BE49-F238E27FC236}">
                <a16:creationId xmlns:a16="http://schemas.microsoft.com/office/drawing/2014/main" id="{EF4AD362-39D9-F673-B45D-51CAF2BD186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872" t="27636" r="59295" b="41310"/>
          <a:stretch/>
        </p:blipFill>
        <p:spPr bwMode="auto">
          <a:xfrm>
            <a:off x="1208507" y="1427902"/>
            <a:ext cx="3068432" cy="257242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EA4995E-2093-5ADC-437C-CC6F549C5E35}"/>
              </a:ext>
            </a:extLst>
          </p:cNvPr>
          <p:cNvSpPr txBox="1"/>
          <p:nvPr/>
        </p:nvSpPr>
        <p:spPr>
          <a:xfrm>
            <a:off x="1071025" y="606533"/>
            <a:ext cx="2915409" cy="7940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5000"/>
              </a:lnSpc>
            </a:pPr>
            <a:r>
              <a:rPr lang="en-US" sz="2400" dirty="0"/>
              <a:t>4.  Select “Place the Course.  </a:t>
            </a:r>
          </a:p>
        </p:txBody>
      </p:sp>
      <p:pic>
        <p:nvPicPr>
          <p:cNvPr id="6" name="Picture 5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034CD358-3BAB-325D-32A8-D2BAEC41B2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0792" y="3680105"/>
            <a:ext cx="3216082" cy="1086133"/>
          </a:xfrm>
          <a:prstGeom prst="rect">
            <a:avLst/>
          </a:prstGeom>
        </p:spPr>
      </p:pic>
      <p:sp>
        <p:nvSpPr>
          <p:cNvPr id="7" name="Arrow: Right 6">
            <a:extLst>
              <a:ext uri="{FF2B5EF4-FFF2-40B4-BE49-F238E27FC236}">
                <a16:creationId xmlns:a16="http://schemas.microsoft.com/office/drawing/2014/main" id="{B6C017B4-1AFA-493A-E34E-1D6DB8DA7121}"/>
              </a:ext>
            </a:extLst>
          </p:cNvPr>
          <p:cNvSpPr/>
          <p:nvPr/>
        </p:nvSpPr>
        <p:spPr>
          <a:xfrm>
            <a:off x="578473" y="3100625"/>
            <a:ext cx="827700" cy="685979"/>
          </a:xfrm>
          <a:prstGeom prst="rightArrow">
            <a:avLst/>
          </a:prstGeom>
          <a:solidFill>
            <a:srgbClr val="FB0303"/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67B6BA4-DCB8-E199-C6AC-4D22C25BC818}"/>
              </a:ext>
            </a:extLst>
          </p:cNvPr>
          <p:cNvSpPr txBox="1"/>
          <p:nvPr/>
        </p:nvSpPr>
        <p:spPr>
          <a:xfrm>
            <a:off x="5157568" y="623462"/>
            <a:ext cx="3216082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5000"/>
              </a:lnSpc>
            </a:pPr>
            <a:r>
              <a:rPr lang="en-US" sz="2400" dirty="0"/>
              <a:t>5.  Continue adding classes until you have entered all of your selections for each grade level.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8F48C82-C903-EFBA-FC5A-E791317261EF}"/>
              </a:ext>
            </a:extLst>
          </p:cNvPr>
          <p:cNvSpPr txBox="1"/>
          <p:nvPr/>
        </p:nvSpPr>
        <p:spPr>
          <a:xfrm>
            <a:off x="5157568" y="2757777"/>
            <a:ext cx="3616236" cy="7940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5000"/>
              </a:lnSpc>
            </a:pPr>
            <a:r>
              <a:rPr lang="en-US" sz="2400" dirty="0"/>
              <a:t>6.  When you are done, Submit your Plan.</a:t>
            </a:r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052BE193-AEA8-B049-5458-E88FE8B943CA}"/>
              </a:ext>
            </a:extLst>
          </p:cNvPr>
          <p:cNvSpPr/>
          <p:nvPr/>
        </p:nvSpPr>
        <p:spPr>
          <a:xfrm>
            <a:off x="4846379" y="4184863"/>
            <a:ext cx="827700" cy="685979"/>
          </a:xfrm>
          <a:prstGeom prst="rightArrow">
            <a:avLst/>
          </a:prstGeom>
          <a:solidFill>
            <a:srgbClr val="FB0303"/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11" name="Picture 10" descr="Calendar&#10;&#10;Description automatically generated">
            <a:extLst>
              <a:ext uri="{FF2B5EF4-FFF2-40B4-BE49-F238E27FC236}">
                <a16:creationId xmlns:a16="http://schemas.microsoft.com/office/drawing/2014/main" id="{CC519B35-19BF-FE35-D43D-9F6D3A49E7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0931" y="5298622"/>
            <a:ext cx="2030570" cy="127563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4E445D3-CB16-15E0-F56F-4EF4EE11FE53}"/>
              </a:ext>
            </a:extLst>
          </p:cNvPr>
          <p:cNvSpPr txBox="1"/>
          <p:nvPr/>
        </p:nvSpPr>
        <p:spPr>
          <a:xfrm>
            <a:off x="1208507" y="5266366"/>
            <a:ext cx="5282911" cy="14957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5000"/>
              </a:lnSpc>
            </a:pPr>
            <a:r>
              <a:rPr lang="en-US" sz="2400" dirty="0"/>
              <a:t>7.  If you make a mistake or want to change a class that has been pre-populated, use the trashcan to delete the class.  </a:t>
            </a:r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CEC49CC3-FAD7-B49D-4136-B6A97147D70E}"/>
              </a:ext>
            </a:extLst>
          </p:cNvPr>
          <p:cNvSpPr/>
          <p:nvPr/>
        </p:nvSpPr>
        <p:spPr>
          <a:xfrm rot="10800000">
            <a:off x="8151677" y="5830722"/>
            <a:ext cx="827700" cy="685979"/>
          </a:xfrm>
          <a:prstGeom prst="rightArrow">
            <a:avLst/>
          </a:prstGeom>
          <a:solidFill>
            <a:srgbClr val="FB0303"/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14582295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Objective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47496" y="1292190"/>
            <a:ext cx="4196504" cy="4776714"/>
          </a:xfrm>
        </p:spPr>
        <p:txBody>
          <a:bodyPr/>
          <a:lstStyle/>
          <a:p>
            <a:r>
              <a:rPr lang="en-US" sz="3600" dirty="0"/>
              <a:t>To let 9</a:t>
            </a:r>
            <a:r>
              <a:rPr lang="en-US" sz="3600" baseline="30000" dirty="0"/>
              <a:t>th</a:t>
            </a:r>
            <a:r>
              <a:rPr lang="en-US" sz="3600" dirty="0"/>
              <a:t>graders know about graduation requirements, post-secondary options and introduce 4-year Academic Plans.</a:t>
            </a:r>
          </a:p>
        </p:txBody>
      </p:sp>
      <p:pic>
        <p:nvPicPr>
          <p:cNvPr id="8" name="Picture 12" descr="https://lh3.googleusercontent.com/pw/ACtC-3cH3wPw9P9IVnZU0sUf01l12C4j1NIONxCjDGaPta8vwvUzPHt6dhux23pXxARmJFPM2f2IMZkJ971fakCAeX8V0bvg94ZtUEPzQS6Kgtxs6GRPIY7jPFb0Uin3w2X2JBZRMsytTVvtF155mWB6guhpcA=w1250-h937-no?authuser=0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9" t="15539" r="3279"/>
          <a:stretch/>
        </p:blipFill>
        <p:spPr bwMode="auto">
          <a:xfrm>
            <a:off x="1335705" y="3768046"/>
            <a:ext cx="3611790" cy="25766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6" descr="https://lh3.googleusercontent.com/pw/ACtC-3cWXcnCJTK8VC3C2-cib19t5u0E8CWxGMvxpWB54hEKwMpBqPmq0RZMBihU3dzAUzA_J1vqfpdteqYBZiQ1F2s7cDrhjgBLSaudLtmxTHHdEHdeGkI1Ru0ibYf7xoUgWYzDkAnWS1JRJUcRBgXxEEiJ-A=w1250-h937-no?authuser=0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01" t="12890" r="9325"/>
          <a:stretch/>
        </p:blipFill>
        <p:spPr bwMode="auto">
          <a:xfrm>
            <a:off x="1335705" y="1016372"/>
            <a:ext cx="3611790" cy="25766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81511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122D03C-FC6A-C8A0-6569-72F9E894A83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85748" indent="0" algn="ctr">
              <a:buNone/>
            </a:pP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Reminder:   Do </a:t>
            </a:r>
            <a:r>
              <a:rPr lang="en-US" sz="4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NOT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choose SUMMER for the term!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B213F1A-2232-67F9-B557-35F016014BF1}"/>
              </a:ext>
            </a:extLst>
          </p:cNvPr>
          <p:cNvSpPr txBox="1"/>
          <p:nvPr/>
        </p:nvSpPr>
        <p:spPr>
          <a:xfrm>
            <a:off x="3466426" y="3092426"/>
            <a:ext cx="3579574" cy="25776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5000"/>
              </a:lnSpc>
            </a:pPr>
            <a:r>
              <a:rPr lang="en-US" sz="8500" dirty="0">
                <a:latin typeface="Bernard MT Condensed" panose="02050806060905020404" pitchFamily="18" charset="0"/>
              </a:rPr>
              <a:t>Summer Term</a:t>
            </a:r>
          </a:p>
        </p:txBody>
      </p:sp>
      <p:pic>
        <p:nvPicPr>
          <p:cNvPr id="4" name="Picture 3" descr="Logo, icon&#10;&#10;Description automatically generated">
            <a:extLst>
              <a:ext uri="{FF2B5EF4-FFF2-40B4-BE49-F238E27FC236}">
                <a16:creationId xmlns:a16="http://schemas.microsoft.com/office/drawing/2014/main" id="{CF583F32-BB32-A9F1-118D-1EF8F38751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2952604" y="1965587"/>
            <a:ext cx="4431175" cy="4431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617478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8366CC-30CD-1D2E-316E-A87DD7A43E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8613" y="333374"/>
            <a:ext cx="7294562" cy="821055"/>
          </a:xfrm>
        </p:spPr>
        <p:txBody>
          <a:bodyPr/>
          <a:lstStyle/>
          <a:p>
            <a:r>
              <a:rPr lang="en-US" dirty="0"/>
              <a:t>Creating your own 4-year Plan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533BFA-44D6-834A-41B3-0D032C22FD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358887" y="1430216"/>
            <a:ext cx="6785113" cy="5276592"/>
          </a:xfrm>
        </p:spPr>
        <p:txBody>
          <a:bodyPr/>
          <a:lstStyle/>
          <a:p>
            <a:r>
              <a:rPr lang="en-US" sz="3200" dirty="0"/>
              <a:t>Follow the printed instructions if you need more detailed support. </a:t>
            </a:r>
          </a:p>
          <a:p>
            <a:pPr marL="114300" indent="0">
              <a:buNone/>
            </a:pPr>
            <a:endParaRPr lang="en-US" sz="800" dirty="0"/>
          </a:p>
          <a:p>
            <a:r>
              <a:rPr lang="en-US" sz="3200" dirty="0"/>
              <a:t>Your 4-year plan must be in entered in Aeries by </a:t>
            </a:r>
            <a:r>
              <a:rPr lang="en-US" sz="3200" dirty="0">
                <a:solidFill>
                  <a:srgbClr val="FFFF00"/>
                </a:solidFill>
              </a:rPr>
              <a:t>January 23</a:t>
            </a:r>
            <a:r>
              <a:rPr lang="en-US" sz="3200" dirty="0"/>
              <a:t>.</a:t>
            </a:r>
          </a:p>
          <a:p>
            <a:pPr marL="114300" indent="0">
              <a:buNone/>
            </a:pPr>
            <a:endParaRPr lang="en-US" sz="800" dirty="0"/>
          </a:p>
          <a:p>
            <a:r>
              <a:rPr lang="en-US" sz="3200" dirty="0"/>
              <a:t>You will have the opportunity to update your 4-year plan again during Course Selection.</a:t>
            </a:r>
          </a:p>
        </p:txBody>
      </p:sp>
      <p:pic>
        <p:nvPicPr>
          <p:cNvPr id="5" name="Picture 4" descr="Cartoon bee with megaphone">
            <a:extLst>
              <a:ext uri="{FF2B5EF4-FFF2-40B4-BE49-F238E27FC236}">
                <a16:creationId xmlns:a16="http://schemas.microsoft.com/office/drawing/2014/main" id="{7F0BD538-C764-3286-8687-74C7C30E33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9554820">
            <a:off x="-100662" y="1134534"/>
            <a:ext cx="2824827" cy="2725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381311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F4D957A5-B0A6-D169-1C29-912D440B6BC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30065249"/>
              </p:ext>
            </p:extLst>
          </p:nvPr>
        </p:nvGraphicFramePr>
        <p:xfrm>
          <a:off x="1378227" y="640080"/>
          <a:ext cx="7369175" cy="6126480"/>
        </p:xfrm>
        <a:graphic>
          <a:graphicData uri="http://schemas.openxmlformats.org/drawingml/2006/table">
            <a:tbl>
              <a:tblPr firstRow="1" bandRow="1">
                <a:tableStyleId>{BE6C6254-842A-43BE-AB93-146457B76B37}</a:tableStyleId>
              </a:tblPr>
              <a:tblGrid>
                <a:gridCol w="1683025">
                  <a:extLst>
                    <a:ext uri="{9D8B030D-6E8A-4147-A177-3AD203B41FA5}">
                      <a16:colId xmlns:a16="http://schemas.microsoft.com/office/drawing/2014/main" val="3004053159"/>
                    </a:ext>
                  </a:extLst>
                </a:gridCol>
                <a:gridCol w="1404731">
                  <a:extLst>
                    <a:ext uri="{9D8B030D-6E8A-4147-A177-3AD203B41FA5}">
                      <a16:colId xmlns:a16="http://schemas.microsoft.com/office/drawing/2014/main" val="454531596"/>
                    </a:ext>
                  </a:extLst>
                </a:gridCol>
                <a:gridCol w="1431234">
                  <a:extLst>
                    <a:ext uri="{9D8B030D-6E8A-4147-A177-3AD203B41FA5}">
                      <a16:colId xmlns:a16="http://schemas.microsoft.com/office/drawing/2014/main" val="1066505498"/>
                    </a:ext>
                  </a:extLst>
                </a:gridCol>
                <a:gridCol w="1376350">
                  <a:extLst>
                    <a:ext uri="{9D8B030D-6E8A-4147-A177-3AD203B41FA5}">
                      <a16:colId xmlns:a16="http://schemas.microsoft.com/office/drawing/2014/main" val="4049726477"/>
                    </a:ext>
                  </a:extLst>
                </a:gridCol>
                <a:gridCol w="1473835">
                  <a:extLst>
                    <a:ext uri="{9D8B030D-6E8A-4147-A177-3AD203B41FA5}">
                      <a16:colId xmlns:a16="http://schemas.microsoft.com/office/drawing/2014/main" val="2887533754"/>
                    </a:ext>
                  </a:extLst>
                </a:gridCol>
              </a:tblGrid>
              <a:tr h="385286">
                <a:tc>
                  <a:txBody>
                    <a:bodyPr/>
                    <a:lstStyle/>
                    <a:p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r>
                        <a:rPr lang="en-US" sz="2400" baseline="30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r>
                        <a:rPr lang="en-US" sz="2400" baseline="30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C431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r>
                        <a:rPr lang="en-US" sz="2400" baseline="30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12th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48107256"/>
                  </a:ext>
                </a:extLst>
              </a:tr>
              <a:tr h="385286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English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English 1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English 2</a:t>
                      </a:r>
                    </a:p>
                  </a:txBody>
                  <a:tcPr>
                    <a:solidFill>
                      <a:srgbClr val="FC431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English 3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English 4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03004674"/>
                  </a:ext>
                </a:extLst>
              </a:tr>
              <a:tr h="385286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Math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</a:p>
                  </a:txBody>
                  <a:tcPr>
                    <a:solidFill>
                      <a:srgbClr val="FC431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03937819"/>
                  </a:ext>
                </a:extLst>
              </a:tr>
              <a:tr h="385286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Science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Biology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C431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88325139"/>
                  </a:ext>
                </a:extLst>
              </a:tr>
              <a:tr h="799521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Social Studies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World History</a:t>
                      </a:r>
                    </a:p>
                  </a:txBody>
                  <a:tcPr>
                    <a:solidFill>
                      <a:srgbClr val="FC431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US History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Government &amp; Economics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1985460"/>
                  </a:ext>
                </a:extLst>
              </a:tr>
              <a:tr h="385286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PE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C431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96609169"/>
                  </a:ext>
                </a:extLst>
              </a:tr>
              <a:tr h="693516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Navigating Life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C431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90759731"/>
                  </a:ext>
                </a:extLst>
              </a:tr>
              <a:tr h="693516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Ethnic Studies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C431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1097546"/>
                  </a:ext>
                </a:extLst>
              </a:tr>
              <a:tr h="385286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VPA/CTE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C431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43046885"/>
                  </a:ext>
                </a:extLst>
              </a:tr>
              <a:tr h="385286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WL/CTE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C431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2996827"/>
                  </a:ext>
                </a:extLst>
              </a:tr>
              <a:tr h="385286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Electives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C431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61226333"/>
                  </a:ext>
                </a:extLst>
              </a:tr>
            </a:tbl>
          </a:graphicData>
        </a:graphic>
      </p:graphicFrame>
      <p:sp>
        <p:nvSpPr>
          <p:cNvPr id="6" name="Title 5">
            <a:extLst>
              <a:ext uri="{FF2B5EF4-FFF2-40B4-BE49-F238E27FC236}">
                <a16:creationId xmlns:a16="http://schemas.microsoft.com/office/drawing/2014/main" id="{9A4D1403-2E5E-CCDD-C670-F41F92D1AF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29917" y="90115"/>
            <a:ext cx="5994883" cy="508000"/>
          </a:xfrm>
        </p:spPr>
        <p:txBody>
          <a:bodyPr/>
          <a:lstStyle/>
          <a:p>
            <a:r>
              <a:rPr lang="en-US" dirty="0">
                <a:latin typeface="Papyrus" panose="03070502060502030205" pitchFamily="66" charset="0"/>
              </a:rPr>
              <a:t>Grade Level Requirements</a:t>
            </a:r>
          </a:p>
        </p:txBody>
      </p:sp>
    </p:spTree>
    <p:extLst>
      <p:ext uri="{BB962C8B-B14F-4D97-AF65-F5344CB8AC3E}">
        <p14:creationId xmlns:p14="http://schemas.microsoft.com/office/powerpoint/2010/main" val="86300348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latin typeface="Copperplate Gothic Bold" panose="020E0705020206020404" pitchFamily="34" charset="0"/>
              </a:rPr>
              <a:t>Math Sequence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type="body" idx="1"/>
          </p:nvPr>
        </p:nvSpPr>
        <p:spPr>
          <a:xfrm>
            <a:off x="1073426" y="937425"/>
            <a:ext cx="7891187" cy="5660225"/>
          </a:xfrm>
        </p:spPr>
        <p:txBody>
          <a:bodyPr/>
          <a:lstStyle/>
          <a:p>
            <a:r>
              <a:rPr lang="en-US" dirty="0"/>
              <a:t>Students must select the correct math course in sequence</a:t>
            </a:r>
          </a:p>
        </p:txBody>
      </p:sp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1777923" y="5412243"/>
            <a:ext cx="2182984" cy="876824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68598" tIns="34299" rIns="68598" bIns="34299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68598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Algebra</a:t>
            </a:r>
            <a:r>
              <a:rPr kumimoji="0" lang="en-US" altLang="en-US" b="1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2 or Adv. Algebra 2 </a:t>
            </a:r>
            <a:r>
              <a:rPr kumimoji="0" lang="en-US" altLang="en-US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(passed with a grade of C or higher)</a:t>
            </a:r>
            <a:endParaRPr kumimoji="0" lang="en-US" altLang="en-US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4342689" y="3146560"/>
            <a:ext cx="903205" cy="571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6" name="Text Box 1"/>
          <p:cNvSpPr txBox="1">
            <a:spLocks noChangeArrowheads="1"/>
          </p:cNvSpPr>
          <p:nvPr/>
        </p:nvSpPr>
        <p:spPr bwMode="auto">
          <a:xfrm>
            <a:off x="5698321" y="5412243"/>
            <a:ext cx="3144069" cy="1254367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68598" tIns="34299" rIns="68598" bIns="34299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68598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Precalculus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or Honors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Precalculus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(rec. </a:t>
            </a:r>
            <a:r>
              <a:rPr lang="en-US" altLang="en-US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for students who received a C or higher in Advanced Algebra 2)</a:t>
            </a:r>
          </a:p>
          <a:p>
            <a:pPr marL="0" marR="0" lvl="0" indent="0" algn="l" defTabSz="68598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or</a:t>
            </a:r>
          </a:p>
          <a:p>
            <a:pPr marL="0" marR="0" lvl="0" indent="0" algn="l" defTabSz="68598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Times New Roman" panose="02020603050405020304" pitchFamily="18" charset="0"/>
              </a:rPr>
              <a:t>Statistics</a:t>
            </a:r>
            <a:endParaRPr kumimoji="0" lang="en-US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1777923" y="2795935"/>
            <a:ext cx="2182984" cy="600062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68598" tIns="34299" rIns="68598" bIns="34299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68598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Algebra 1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(passed with a grade of C or higher)</a:t>
            </a:r>
            <a:endParaRPr kumimoji="0" lang="en-US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5698321" y="2897123"/>
            <a:ext cx="3144068" cy="498874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68598" tIns="34299" rIns="68598" bIns="34299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68598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b="1" dirty="0">
                <a:latin typeface="Arial" panose="020B0604020202020204" pitchFamily="34" charset="0"/>
              </a:rPr>
              <a:t>Geometry</a:t>
            </a:r>
            <a:r>
              <a:rPr lang="en-US" altLang="en-US" dirty="0">
                <a:latin typeface="Arial" panose="020B0604020202020204" pitchFamily="34" charset="0"/>
              </a:rPr>
              <a:t> (required for 4-year college admissions)</a:t>
            </a:r>
            <a:endParaRPr kumimoji="0" lang="en-US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1777923" y="4009765"/>
            <a:ext cx="2182984" cy="691934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68598" tIns="34299" rIns="68598" bIns="34299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68598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Geometry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(passed with a grade of C or higher)</a:t>
            </a:r>
            <a:endParaRPr kumimoji="0" lang="en-US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Text Box 2"/>
          <p:cNvSpPr txBox="1">
            <a:spLocks noChangeArrowheads="1"/>
          </p:cNvSpPr>
          <p:nvPr/>
        </p:nvSpPr>
        <p:spPr bwMode="auto">
          <a:xfrm>
            <a:off x="5698321" y="3485520"/>
            <a:ext cx="3144069" cy="1751454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68598" tIns="34299" rIns="68598" bIns="34299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68598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Algebra 2</a:t>
            </a:r>
            <a:endParaRPr kumimoji="0" lang="en-US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68598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dirty="0">
                <a:latin typeface="Arial" panose="020B0604020202020204" pitchFamily="34" charset="0"/>
              </a:rPr>
              <a:t>   or</a:t>
            </a:r>
            <a:endParaRPr kumimoji="0" lang="en-US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68598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Advanced Algebra 2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(fast paced class recommended for strong math students who received B’s or higher in both Algebra 1 and Geometry)</a:t>
            </a:r>
          </a:p>
          <a:p>
            <a:pPr marL="0" marR="0" lvl="0" indent="0" algn="l" defTabSz="68598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(Either class required for 4-year college admission) 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4342689" y="4355732"/>
            <a:ext cx="903205" cy="571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4342689" y="5877752"/>
            <a:ext cx="903205" cy="571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3" name="Rectangle 10"/>
          <p:cNvSpPr>
            <a:spLocks noChangeArrowheads="1"/>
          </p:cNvSpPr>
          <p:nvPr/>
        </p:nvSpPr>
        <p:spPr bwMode="auto">
          <a:xfrm>
            <a:off x="1368425" y="2089677"/>
            <a:ext cx="7416800" cy="523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98" tIns="34299" rIns="68598" bIns="34299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68598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1" i="0" u="none" strike="noStrike" cap="none" normalizeH="0" baseline="0" dirty="0">
                <a:ln>
                  <a:noFill/>
                </a:ln>
                <a:solidFill>
                  <a:schemeClr val="bg2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9</a:t>
            </a:r>
            <a:r>
              <a:rPr kumimoji="0" lang="en-US" altLang="en-US" sz="1600" b="1" i="0" u="none" strike="noStrike" cap="none" normalizeH="0" baseline="30000" dirty="0">
                <a:ln>
                  <a:noFill/>
                </a:ln>
                <a:solidFill>
                  <a:schemeClr val="bg2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</a:t>
            </a:r>
            <a:r>
              <a:rPr kumimoji="0" lang="en-US" altLang="en-US" sz="1600" b="1" i="0" u="none" strike="noStrike" cap="none" normalizeH="0" baseline="0" dirty="0">
                <a:ln>
                  <a:noFill/>
                </a:ln>
                <a:solidFill>
                  <a:schemeClr val="bg2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Grade Class Completed	    Enroll in:		10</a:t>
            </a:r>
            <a:r>
              <a:rPr kumimoji="0" lang="en-US" altLang="en-US" sz="1600" b="1" i="0" u="none" strike="noStrike" cap="none" normalizeH="0" baseline="30000" dirty="0">
                <a:ln>
                  <a:noFill/>
                </a:ln>
                <a:solidFill>
                  <a:schemeClr val="bg2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</a:t>
            </a:r>
            <a:r>
              <a:rPr kumimoji="0" lang="en-US" altLang="en-US" sz="1600" b="1" i="0" u="none" strike="noStrike" cap="none" normalizeH="0" baseline="0" dirty="0">
                <a:ln>
                  <a:noFill/>
                </a:ln>
                <a:solidFill>
                  <a:schemeClr val="bg2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Grade Class</a:t>
            </a:r>
            <a:endParaRPr kumimoji="0" lang="en-US" altLang="en-US" sz="1600" b="0" i="0" u="none" strike="noStrike" cap="none" normalizeH="0" baseline="0" dirty="0">
              <a:ln>
                <a:noFill/>
              </a:ln>
              <a:solidFill>
                <a:schemeClr val="bg2">
                  <a:lumMod val="95000"/>
                  <a:lumOff val="5000"/>
                </a:schemeClr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68598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35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99861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Rationale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74454" y="1106307"/>
            <a:ext cx="3718721" cy="5256212"/>
          </a:xfrm>
        </p:spPr>
        <p:txBody>
          <a:bodyPr/>
          <a:lstStyle/>
          <a:p>
            <a:r>
              <a:rPr lang="en-US" sz="3600" dirty="0"/>
              <a:t>To ensure that all freshmen understand the graduation requirements and how to prepare for four years of high school.  </a:t>
            </a:r>
          </a:p>
        </p:txBody>
      </p:sp>
      <p:pic>
        <p:nvPicPr>
          <p:cNvPr id="4" name="Picture 8" descr="https://lh3.googleusercontent.com/pw/ACtC-3eo16cFisOXhxh3Jrcn90BxLhJpRkTe8Wnc5sKhKpcnEqsSq5F-jPNfR1mS8tzZSvwVoV0tWA8lhWZ9zEGOZw2yCnDIRA2OHk5yUxY0_CN8x9ExBU0HqFgOdkfbPggy8wIGmUFuZmapzDMrN1hU_hA05Q=w1250-h937-no?authuser=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83633">
            <a:off x="1516831" y="1326289"/>
            <a:ext cx="3495615" cy="262241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s://lh3.googleusercontent.com/pw/ACtC-3ccqSJ4OQgMcZld3_UtZ_efHX0uYnHOAUADN8Gh_XLzj6Y1GYs2zXMaZeX4kXSZzqaosZRvUXktInPHt60WZxdsO2BmTDGoC7J_pHoi5XUENRbtXVYw9ZlLlXQsYGkkQRWuBy98NFHtzjTnL2mcGAGU8g=w1250-h937-no?authuser=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45011">
            <a:off x="1518222" y="3738634"/>
            <a:ext cx="3405478" cy="255479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0188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20"/>
          <p:cNvSpPr txBox="1">
            <a:spLocks noGrp="1"/>
          </p:cNvSpPr>
          <p:nvPr>
            <p:ph type="title"/>
          </p:nvPr>
        </p:nvSpPr>
        <p:spPr>
          <a:xfrm>
            <a:off x="1598625" y="91450"/>
            <a:ext cx="7294500" cy="548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       AHS School Counselors</a:t>
            </a:r>
            <a:endParaRPr dirty="0"/>
          </a:p>
        </p:txBody>
      </p:sp>
      <p:sp>
        <p:nvSpPr>
          <p:cNvPr id="83" name="Google Shape;83;p20"/>
          <p:cNvSpPr txBox="1">
            <a:spLocks noGrp="1"/>
          </p:cNvSpPr>
          <p:nvPr>
            <p:ph type="body" idx="1"/>
          </p:nvPr>
        </p:nvSpPr>
        <p:spPr>
          <a:xfrm>
            <a:off x="1364125" y="841275"/>
            <a:ext cx="7529100" cy="590279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indent="0">
              <a:buNone/>
            </a:pPr>
            <a:r>
              <a:rPr lang="en-US" dirty="0"/>
              <a:t>			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0136777" y="6436288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3" name="Picture 2" descr="A group of women posing for a photo&#10;&#10;Description automatically generated with medium confidence">
            <a:extLst>
              <a:ext uri="{FF2B5EF4-FFF2-40B4-BE49-F238E27FC236}">
                <a16:creationId xmlns:a16="http://schemas.microsoft.com/office/drawing/2014/main" id="{7A6A23B7-3586-FB39-FCFF-F5A875F577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2576" y="791957"/>
            <a:ext cx="5348154" cy="397045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A77B2C1-D72E-A8DB-4460-14C0B212CCCE}"/>
              </a:ext>
            </a:extLst>
          </p:cNvPr>
          <p:cNvSpPr txBox="1"/>
          <p:nvPr/>
        </p:nvSpPr>
        <p:spPr>
          <a:xfrm>
            <a:off x="1527476" y="5007972"/>
            <a:ext cx="7174314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Ink Free" panose="03080402000500000000" pitchFamily="66" charset="0"/>
              </a:rPr>
              <a:t>9</a:t>
            </a:r>
            <a:r>
              <a:rPr lang="en-US" sz="3600" baseline="30000" dirty="0">
                <a:latin typeface="Ink Free" panose="03080402000500000000" pitchFamily="66" charset="0"/>
              </a:rPr>
              <a:t>th</a:t>
            </a:r>
            <a:r>
              <a:rPr lang="en-US" sz="3600" dirty="0">
                <a:latin typeface="Ink Free" panose="03080402000500000000" pitchFamily="66" charset="0"/>
              </a:rPr>
              <a:t> Grade:  Ms. Perez in Rm C125</a:t>
            </a:r>
          </a:p>
          <a:p>
            <a:pPr algn="ctr"/>
            <a:r>
              <a:rPr lang="en-US" sz="2800" dirty="0">
                <a:latin typeface="Ink Free" panose="03080402000500000000" pitchFamily="66" charset="0"/>
              </a:rPr>
              <a:t>10</a:t>
            </a:r>
            <a:r>
              <a:rPr lang="en-US" sz="2800" baseline="30000" dirty="0">
                <a:latin typeface="Ink Free" panose="03080402000500000000" pitchFamily="66" charset="0"/>
              </a:rPr>
              <a:t>th</a:t>
            </a:r>
            <a:r>
              <a:rPr lang="en-US" sz="2800" dirty="0">
                <a:latin typeface="Ink Free" panose="03080402000500000000" pitchFamily="66" charset="0"/>
              </a:rPr>
              <a:t> – 12</a:t>
            </a:r>
            <a:r>
              <a:rPr lang="en-US" sz="2800" baseline="30000" dirty="0">
                <a:latin typeface="Ink Free" panose="03080402000500000000" pitchFamily="66" charset="0"/>
              </a:rPr>
              <a:t>th</a:t>
            </a:r>
            <a:r>
              <a:rPr lang="en-US" sz="2800" dirty="0">
                <a:latin typeface="Ink Free" panose="03080402000500000000" pitchFamily="66" charset="0"/>
              </a:rPr>
              <a:t> Grades:  Ms. D’Ambrosio, Ms. Albor, Ms. Loy, Ms. Patil in Rm C132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23"/>
          <p:cNvSpPr/>
          <p:nvPr/>
        </p:nvSpPr>
        <p:spPr>
          <a:xfrm rot="10800000">
            <a:off x="5196399" y="5365664"/>
            <a:ext cx="2305050" cy="863600"/>
          </a:xfrm>
          <a:prstGeom prst="curvedDownArrow">
            <a:avLst>
              <a:gd name="adj1" fmla="val 35440"/>
              <a:gd name="adj2" fmla="val 88822"/>
              <a:gd name="adj3" fmla="val 56722"/>
            </a:avLst>
          </a:prstGeom>
          <a:solidFill>
            <a:schemeClr val="folHlink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" name="Google Shape;109;p23"/>
          <p:cNvSpPr/>
          <p:nvPr/>
        </p:nvSpPr>
        <p:spPr>
          <a:xfrm rot="10800000" flipH="1">
            <a:off x="2758937" y="5365665"/>
            <a:ext cx="2303462" cy="863600"/>
          </a:xfrm>
          <a:prstGeom prst="curvedDownArrow">
            <a:avLst>
              <a:gd name="adj1" fmla="val 35416"/>
              <a:gd name="adj2" fmla="val 88761"/>
              <a:gd name="adj3" fmla="val 56722"/>
            </a:avLst>
          </a:prstGeom>
          <a:solidFill>
            <a:schemeClr val="folHlink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0" name="Google Shape;110;p23"/>
          <p:cNvSpPr/>
          <p:nvPr/>
        </p:nvSpPr>
        <p:spPr>
          <a:xfrm flipH="1">
            <a:off x="5176763" y="1652491"/>
            <a:ext cx="2305050" cy="1008062"/>
          </a:xfrm>
          <a:prstGeom prst="curvedDownArrow">
            <a:avLst>
              <a:gd name="adj1" fmla="val 30361"/>
              <a:gd name="adj2" fmla="val 76093"/>
              <a:gd name="adj3" fmla="val 56722"/>
            </a:avLst>
          </a:prstGeom>
          <a:solidFill>
            <a:schemeClr val="folHlink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1" name="Google Shape;111;p23"/>
          <p:cNvSpPr/>
          <p:nvPr/>
        </p:nvSpPr>
        <p:spPr>
          <a:xfrm>
            <a:off x="2873301" y="1677974"/>
            <a:ext cx="2303462" cy="1008062"/>
          </a:xfrm>
          <a:prstGeom prst="curvedDownArrow">
            <a:avLst>
              <a:gd name="adj1" fmla="val 30340"/>
              <a:gd name="adj2" fmla="val 76041"/>
              <a:gd name="adj3" fmla="val 56722"/>
            </a:avLst>
          </a:prstGeom>
          <a:solidFill>
            <a:schemeClr val="folHlink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12" name="Google Shape;112;p23"/>
          <p:cNvGrpSpPr/>
          <p:nvPr/>
        </p:nvGrpSpPr>
        <p:grpSpPr>
          <a:xfrm rot="-3103388">
            <a:off x="3737521" y="2886788"/>
            <a:ext cx="2571835" cy="2358770"/>
            <a:chOff x="662" y="1661"/>
            <a:chExt cx="1307" cy="1199"/>
          </a:xfrm>
        </p:grpSpPr>
        <p:sp>
          <p:nvSpPr>
            <p:cNvPr id="113" name="Google Shape;113;p23"/>
            <p:cNvSpPr/>
            <p:nvPr/>
          </p:nvSpPr>
          <p:spPr>
            <a:xfrm rot="5400000">
              <a:off x="1318" y="1736"/>
              <a:ext cx="471" cy="480"/>
            </a:xfrm>
            <a:custGeom>
              <a:avLst/>
              <a:gdLst/>
              <a:ahLst/>
              <a:cxnLst/>
              <a:rect l="l" t="t" r="r" b="b"/>
              <a:pathLst>
                <a:path w="1448" h="1452" extrusionOk="0">
                  <a:moveTo>
                    <a:pt x="0" y="1452"/>
                  </a:moveTo>
                  <a:lnTo>
                    <a:pt x="6" y="1320"/>
                  </a:lnTo>
                  <a:lnTo>
                    <a:pt x="24" y="1190"/>
                  </a:lnTo>
                  <a:lnTo>
                    <a:pt x="52" y="1066"/>
                  </a:lnTo>
                  <a:lnTo>
                    <a:pt x="90" y="946"/>
                  </a:lnTo>
                  <a:lnTo>
                    <a:pt x="140" y="830"/>
                  </a:lnTo>
                  <a:lnTo>
                    <a:pt x="198" y="718"/>
                  </a:lnTo>
                  <a:lnTo>
                    <a:pt x="264" y="614"/>
                  </a:lnTo>
                  <a:lnTo>
                    <a:pt x="340" y="516"/>
                  </a:lnTo>
                  <a:lnTo>
                    <a:pt x="424" y="424"/>
                  </a:lnTo>
                  <a:lnTo>
                    <a:pt x="516" y="342"/>
                  </a:lnTo>
                  <a:lnTo>
                    <a:pt x="612" y="266"/>
                  </a:lnTo>
                  <a:lnTo>
                    <a:pt x="718" y="198"/>
                  </a:lnTo>
                  <a:lnTo>
                    <a:pt x="828" y="140"/>
                  </a:lnTo>
                  <a:lnTo>
                    <a:pt x="942" y="90"/>
                  </a:lnTo>
                  <a:lnTo>
                    <a:pt x="1064" y="52"/>
                  </a:lnTo>
                  <a:lnTo>
                    <a:pt x="1188" y="22"/>
                  </a:lnTo>
                  <a:lnTo>
                    <a:pt x="1316" y="6"/>
                  </a:lnTo>
                  <a:lnTo>
                    <a:pt x="1448" y="0"/>
                  </a:lnTo>
                  <a:lnTo>
                    <a:pt x="1448" y="726"/>
                  </a:lnTo>
                  <a:lnTo>
                    <a:pt x="1358" y="732"/>
                  </a:lnTo>
                  <a:lnTo>
                    <a:pt x="1270" y="748"/>
                  </a:lnTo>
                  <a:lnTo>
                    <a:pt x="1186" y="774"/>
                  </a:lnTo>
                  <a:lnTo>
                    <a:pt x="1108" y="810"/>
                  </a:lnTo>
                  <a:lnTo>
                    <a:pt x="1034" y="856"/>
                  </a:lnTo>
                  <a:lnTo>
                    <a:pt x="968" y="910"/>
                  </a:lnTo>
                  <a:lnTo>
                    <a:pt x="906" y="970"/>
                  </a:lnTo>
                  <a:lnTo>
                    <a:pt x="854" y="1038"/>
                  </a:lnTo>
                  <a:lnTo>
                    <a:pt x="808" y="1110"/>
                  </a:lnTo>
                  <a:lnTo>
                    <a:pt x="772" y="1190"/>
                  </a:lnTo>
                  <a:lnTo>
                    <a:pt x="746" y="1274"/>
                  </a:lnTo>
                  <a:lnTo>
                    <a:pt x="730" y="1360"/>
                  </a:lnTo>
                  <a:lnTo>
                    <a:pt x="724" y="1452"/>
                  </a:lnTo>
                  <a:lnTo>
                    <a:pt x="0" y="1452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" name="Google Shape;114;p23"/>
            <p:cNvSpPr/>
            <p:nvPr/>
          </p:nvSpPr>
          <p:spPr>
            <a:xfrm rot="7200000">
              <a:off x="1407" y="1886"/>
              <a:ext cx="472" cy="479"/>
            </a:xfrm>
            <a:custGeom>
              <a:avLst/>
              <a:gdLst/>
              <a:ahLst/>
              <a:cxnLst/>
              <a:rect l="l" t="t" r="r" b="b"/>
              <a:pathLst>
                <a:path w="1448" h="1452" extrusionOk="0">
                  <a:moveTo>
                    <a:pt x="0" y="1452"/>
                  </a:moveTo>
                  <a:lnTo>
                    <a:pt x="6" y="1320"/>
                  </a:lnTo>
                  <a:lnTo>
                    <a:pt x="24" y="1190"/>
                  </a:lnTo>
                  <a:lnTo>
                    <a:pt x="52" y="1066"/>
                  </a:lnTo>
                  <a:lnTo>
                    <a:pt x="90" y="946"/>
                  </a:lnTo>
                  <a:lnTo>
                    <a:pt x="140" y="830"/>
                  </a:lnTo>
                  <a:lnTo>
                    <a:pt x="198" y="718"/>
                  </a:lnTo>
                  <a:lnTo>
                    <a:pt x="264" y="614"/>
                  </a:lnTo>
                  <a:lnTo>
                    <a:pt x="340" y="516"/>
                  </a:lnTo>
                  <a:lnTo>
                    <a:pt x="424" y="424"/>
                  </a:lnTo>
                  <a:lnTo>
                    <a:pt x="516" y="342"/>
                  </a:lnTo>
                  <a:lnTo>
                    <a:pt x="612" y="266"/>
                  </a:lnTo>
                  <a:lnTo>
                    <a:pt x="718" y="198"/>
                  </a:lnTo>
                  <a:lnTo>
                    <a:pt x="828" y="140"/>
                  </a:lnTo>
                  <a:lnTo>
                    <a:pt x="942" y="90"/>
                  </a:lnTo>
                  <a:lnTo>
                    <a:pt x="1064" y="52"/>
                  </a:lnTo>
                  <a:lnTo>
                    <a:pt x="1188" y="22"/>
                  </a:lnTo>
                  <a:lnTo>
                    <a:pt x="1316" y="6"/>
                  </a:lnTo>
                  <a:lnTo>
                    <a:pt x="1448" y="0"/>
                  </a:lnTo>
                  <a:lnTo>
                    <a:pt x="1448" y="726"/>
                  </a:lnTo>
                  <a:lnTo>
                    <a:pt x="1358" y="732"/>
                  </a:lnTo>
                  <a:lnTo>
                    <a:pt x="1270" y="748"/>
                  </a:lnTo>
                  <a:lnTo>
                    <a:pt x="1186" y="774"/>
                  </a:lnTo>
                  <a:lnTo>
                    <a:pt x="1108" y="810"/>
                  </a:lnTo>
                  <a:lnTo>
                    <a:pt x="1034" y="856"/>
                  </a:lnTo>
                  <a:lnTo>
                    <a:pt x="968" y="910"/>
                  </a:lnTo>
                  <a:lnTo>
                    <a:pt x="906" y="970"/>
                  </a:lnTo>
                  <a:lnTo>
                    <a:pt x="854" y="1038"/>
                  </a:lnTo>
                  <a:lnTo>
                    <a:pt x="808" y="1110"/>
                  </a:lnTo>
                  <a:lnTo>
                    <a:pt x="772" y="1190"/>
                  </a:lnTo>
                  <a:lnTo>
                    <a:pt x="746" y="1274"/>
                  </a:lnTo>
                  <a:lnTo>
                    <a:pt x="730" y="1360"/>
                  </a:lnTo>
                  <a:lnTo>
                    <a:pt x="724" y="1452"/>
                  </a:lnTo>
                  <a:lnTo>
                    <a:pt x="0" y="1452"/>
                  </a:lnTo>
                  <a:lnTo>
                    <a:pt x="0" y="1452"/>
                  </a:ln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100000">
                  <a:schemeClr val="accent2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" name="Google Shape;115;p23"/>
            <p:cNvSpPr/>
            <p:nvPr/>
          </p:nvSpPr>
          <p:spPr>
            <a:xfrm rot="1800000">
              <a:off x="1433" y="2205"/>
              <a:ext cx="404" cy="256"/>
            </a:xfrm>
            <a:prstGeom prst="triangle">
              <a:avLst>
                <a:gd name="adj" fmla="val 50000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800"/>
                <a:buFont typeface="Arial"/>
                <a:buNone/>
              </a:pPr>
              <a:endParaRPr sz="1800" b="0" u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" name="Google Shape;116;p23"/>
            <p:cNvSpPr/>
            <p:nvPr/>
          </p:nvSpPr>
          <p:spPr>
            <a:xfrm rot="-9000000">
              <a:off x="1161" y="2299"/>
              <a:ext cx="478" cy="473"/>
            </a:xfrm>
            <a:custGeom>
              <a:avLst/>
              <a:gdLst/>
              <a:ahLst/>
              <a:cxnLst/>
              <a:rect l="l" t="t" r="r" b="b"/>
              <a:pathLst>
                <a:path w="1448" h="1452" extrusionOk="0">
                  <a:moveTo>
                    <a:pt x="0" y="1452"/>
                  </a:moveTo>
                  <a:lnTo>
                    <a:pt x="6" y="1320"/>
                  </a:lnTo>
                  <a:lnTo>
                    <a:pt x="24" y="1190"/>
                  </a:lnTo>
                  <a:lnTo>
                    <a:pt x="52" y="1066"/>
                  </a:lnTo>
                  <a:lnTo>
                    <a:pt x="90" y="946"/>
                  </a:lnTo>
                  <a:lnTo>
                    <a:pt x="140" y="830"/>
                  </a:lnTo>
                  <a:lnTo>
                    <a:pt x="198" y="718"/>
                  </a:lnTo>
                  <a:lnTo>
                    <a:pt x="264" y="614"/>
                  </a:lnTo>
                  <a:lnTo>
                    <a:pt x="340" y="516"/>
                  </a:lnTo>
                  <a:lnTo>
                    <a:pt x="424" y="424"/>
                  </a:lnTo>
                  <a:lnTo>
                    <a:pt x="516" y="342"/>
                  </a:lnTo>
                  <a:lnTo>
                    <a:pt x="612" y="266"/>
                  </a:lnTo>
                  <a:lnTo>
                    <a:pt x="718" y="198"/>
                  </a:lnTo>
                  <a:lnTo>
                    <a:pt x="828" y="140"/>
                  </a:lnTo>
                  <a:lnTo>
                    <a:pt x="942" y="90"/>
                  </a:lnTo>
                  <a:lnTo>
                    <a:pt x="1064" y="52"/>
                  </a:lnTo>
                  <a:lnTo>
                    <a:pt x="1188" y="22"/>
                  </a:lnTo>
                  <a:lnTo>
                    <a:pt x="1316" y="6"/>
                  </a:lnTo>
                  <a:lnTo>
                    <a:pt x="1448" y="0"/>
                  </a:lnTo>
                  <a:lnTo>
                    <a:pt x="1448" y="726"/>
                  </a:lnTo>
                  <a:lnTo>
                    <a:pt x="1358" y="732"/>
                  </a:lnTo>
                  <a:lnTo>
                    <a:pt x="1270" y="748"/>
                  </a:lnTo>
                  <a:lnTo>
                    <a:pt x="1186" y="774"/>
                  </a:lnTo>
                  <a:lnTo>
                    <a:pt x="1108" y="810"/>
                  </a:lnTo>
                  <a:lnTo>
                    <a:pt x="1034" y="856"/>
                  </a:lnTo>
                  <a:lnTo>
                    <a:pt x="968" y="910"/>
                  </a:lnTo>
                  <a:lnTo>
                    <a:pt x="906" y="970"/>
                  </a:lnTo>
                  <a:lnTo>
                    <a:pt x="854" y="1038"/>
                  </a:lnTo>
                  <a:lnTo>
                    <a:pt x="808" y="1110"/>
                  </a:lnTo>
                  <a:lnTo>
                    <a:pt x="772" y="1190"/>
                  </a:lnTo>
                  <a:lnTo>
                    <a:pt x="746" y="1274"/>
                  </a:lnTo>
                  <a:lnTo>
                    <a:pt x="730" y="1360"/>
                  </a:lnTo>
                  <a:lnTo>
                    <a:pt x="724" y="1452"/>
                  </a:lnTo>
                  <a:lnTo>
                    <a:pt x="0" y="1452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" name="Google Shape;117;p23"/>
            <p:cNvSpPr/>
            <p:nvPr/>
          </p:nvSpPr>
          <p:spPr>
            <a:xfrm rot="-7200000">
              <a:off x="990" y="2296"/>
              <a:ext cx="472" cy="479"/>
            </a:xfrm>
            <a:custGeom>
              <a:avLst/>
              <a:gdLst/>
              <a:ahLst/>
              <a:cxnLst/>
              <a:rect l="l" t="t" r="r" b="b"/>
              <a:pathLst>
                <a:path w="1448" h="1452" extrusionOk="0">
                  <a:moveTo>
                    <a:pt x="0" y="1452"/>
                  </a:moveTo>
                  <a:lnTo>
                    <a:pt x="6" y="1320"/>
                  </a:lnTo>
                  <a:lnTo>
                    <a:pt x="24" y="1190"/>
                  </a:lnTo>
                  <a:lnTo>
                    <a:pt x="52" y="1066"/>
                  </a:lnTo>
                  <a:lnTo>
                    <a:pt x="90" y="946"/>
                  </a:lnTo>
                  <a:lnTo>
                    <a:pt x="140" y="830"/>
                  </a:lnTo>
                  <a:lnTo>
                    <a:pt x="198" y="718"/>
                  </a:lnTo>
                  <a:lnTo>
                    <a:pt x="264" y="614"/>
                  </a:lnTo>
                  <a:lnTo>
                    <a:pt x="340" y="516"/>
                  </a:lnTo>
                  <a:lnTo>
                    <a:pt x="424" y="424"/>
                  </a:lnTo>
                  <a:lnTo>
                    <a:pt x="516" y="342"/>
                  </a:lnTo>
                  <a:lnTo>
                    <a:pt x="612" y="266"/>
                  </a:lnTo>
                  <a:lnTo>
                    <a:pt x="718" y="198"/>
                  </a:lnTo>
                  <a:lnTo>
                    <a:pt x="828" y="140"/>
                  </a:lnTo>
                  <a:lnTo>
                    <a:pt x="942" y="90"/>
                  </a:lnTo>
                  <a:lnTo>
                    <a:pt x="1064" y="52"/>
                  </a:lnTo>
                  <a:lnTo>
                    <a:pt x="1188" y="22"/>
                  </a:lnTo>
                  <a:lnTo>
                    <a:pt x="1316" y="6"/>
                  </a:lnTo>
                  <a:lnTo>
                    <a:pt x="1448" y="0"/>
                  </a:lnTo>
                  <a:lnTo>
                    <a:pt x="1448" y="726"/>
                  </a:lnTo>
                  <a:lnTo>
                    <a:pt x="1358" y="732"/>
                  </a:lnTo>
                  <a:lnTo>
                    <a:pt x="1270" y="748"/>
                  </a:lnTo>
                  <a:lnTo>
                    <a:pt x="1186" y="774"/>
                  </a:lnTo>
                  <a:lnTo>
                    <a:pt x="1108" y="810"/>
                  </a:lnTo>
                  <a:lnTo>
                    <a:pt x="1034" y="856"/>
                  </a:lnTo>
                  <a:lnTo>
                    <a:pt x="968" y="910"/>
                  </a:lnTo>
                  <a:lnTo>
                    <a:pt x="906" y="970"/>
                  </a:lnTo>
                  <a:lnTo>
                    <a:pt x="854" y="1038"/>
                  </a:lnTo>
                  <a:lnTo>
                    <a:pt x="808" y="1110"/>
                  </a:lnTo>
                  <a:lnTo>
                    <a:pt x="772" y="1190"/>
                  </a:lnTo>
                  <a:lnTo>
                    <a:pt x="746" y="1274"/>
                  </a:lnTo>
                  <a:lnTo>
                    <a:pt x="730" y="1360"/>
                  </a:lnTo>
                  <a:lnTo>
                    <a:pt x="724" y="1452"/>
                  </a:lnTo>
                  <a:lnTo>
                    <a:pt x="0" y="1452"/>
                  </a:lnTo>
                  <a:lnTo>
                    <a:pt x="0" y="1452"/>
                  </a:ln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100000">
                  <a:schemeClr val="lt2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" name="Google Shape;118;p23"/>
            <p:cNvSpPr/>
            <p:nvPr/>
          </p:nvSpPr>
          <p:spPr>
            <a:xfrm rot="9000000">
              <a:off x="823" y="2299"/>
              <a:ext cx="404" cy="23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800"/>
                <a:buFont typeface="Arial"/>
                <a:buNone/>
              </a:pPr>
              <a:endParaRPr sz="1800" b="0" u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" name="Google Shape;119;p23"/>
            <p:cNvSpPr/>
            <p:nvPr/>
          </p:nvSpPr>
          <p:spPr>
            <a:xfrm rot="-1800000">
              <a:off x="748" y="1889"/>
              <a:ext cx="478" cy="473"/>
            </a:xfrm>
            <a:custGeom>
              <a:avLst/>
              <a:gdLst/>
              <a:ahLst/>
              <a:cxnLst/>
              <a:rect l="l" t="t" r="r" b="b"/>
              <a:pathLst>
                <a:path w="1448" h="1452" extrusionOk="0">
                  <a:moveTo>
                    <a:pt x="0" y="1452"/>
                  </a:moveTo>
                  <a:lnTo>
                    <a:pt x="6" y="1320"/>
                  </a:lnTo>
                  <a:lnTo>
                    <a:pt x="24" y="1190"/>
                  </a:lnTo>
                  <a:lnTo>
                    <a:pt x="52" y="1066"/>
                  </a:lnTo>
                  <a:lnTo>
                    <a:pt x="90" y="946"/>
                  </a:lnTo>
                  <a:lnTo>
                    <a:pt x="140" y="830"/>
                  </a:lnTo>
                  <a:lnTo>
                    <a:pt x="198" y="718"/>
                  </a:lnTo>
                  <a:lnTo>
                    <a:pt x="264" y="614"/>
                  </a:lnTo>
                  <a:lnTo>
                    <a:pt x="340" y="516"/>
                  </a:lnTo>
                  <a:lnTo>
                    <a:pt x="424" y="424"/>
                  </a:lnTo>
                  <a:lnTo>
                    <a:pt x="516" y="342"/>
                  </a:lnTo>
                  <a:lnTo>
                    <a:pt x="612" y="266"/>
                  </a:lnTo>
                  <a:lnTo>
                    <a:pt x="718" y="198"/>
                  </a:lnTo>
                  <a:lnTo>
                    <a:pt x="828" y="140"/>
                  </a:lnTo>
                  <a:lnTo>
                    <a:pt x="942" y="90"/>
                  </a:lnTo>
                  <a:lnTo>
                    <a:pt x="1064" y="52"/>
                  </a:lnTo>
                  <a:lnTo>
                    <a:pt x="1188" y="22"/>
                  </a:lnTo>
                  <a:lnTo>
                    <a:pt x="1316" y="6"/>
                  </a:lnTo>
                  <a:lnTo>
                    <a:pt x="1448" y="0"/>
                  </a:lnTo>
                  <a:lnTo>
                    <a:pt x="1448" y="726"/>
                  </a:lnTo>
                  <a:lnTo>
                    <a:pt x="1358" y="732"/>
                  </a:lnTo>
                  <a:lnTo>
                    <a:pt x="1270" y="748"/>
                  </a:lnTo>
                  <a:lnTo>
                    <a:pt x="1186" y="774"/>
                  </a:lnTo>
                  <a:lnTo>
                    <a:pt x="1108" y="810"/>
                  </a:lnTo>
                  <a:lnTo>
                    <a:pt x="1034" y="856"/>
                  </a:lnTo>
                  <a:lnTo>
                    <a:pt x="968" y="910"/>
                  </a:lnTo>
                  <a:lnTo>
                    <a:pt x="906" y="970"/>
                  </a:lnTo>
                  <a:lnTo>
                    <a:pt x="854" y="1038"/>
                  </a:lnTo>
                  <a:lnTo>
                    <a:pt x="808" y="1110"/>
                  </a:lnTo>
                  <a:lnTo>
                    <a:pt x="772" y="1190"/>
                  </a:lnTo>
                  <a:lnTo>
                    <a:pt x="746" y="1274"/>
                  </a:lnTo>
                  <a:lnTo>
                    <a:pt x="730" y="1360"/>
                  </a:lnTo>
                  <a:lnTo>
                    <a:pt x="724" y="1452"/>
                  </a:lnTo>
                  <a:lnTo>
                    <a:pt x="0" y="145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" name="Google Shape;120;p23"/>
            <p:cNvSpPr/>
            <p:nvPr/>
          </p:nvSpPr>
          <p:spPr>
            <a:xfrm>
              <a:off x="841" y="1732"/>
              <a:ext cx="477" cy="474"/>
            </a:xfrm>
            <a:custGeom>
              <a:avLst/>
              <a:gdLst/>
              <a:ahLst/>
              <a:cxnLst/>
              <a:rect l="l" t="t" r="r" b="b"/>
              <a:pathLst>
                <a:path w="1448" h="1452" extrusionOk="0">
                  <a:moveTo>
                    <a:pt x="0" y="1452"/>
                  </a:moveTo>
                  <a:lnTo>
                    <a:pt x="6" y="1320"/>
                  </a:lnTo>
                  <a:lnTo>
                    <a:pt x="24" y="1190"/>
                  </a:lnTo>
                  <a:lnTo>
                    <a:pt x="52" y="1066"/>
                  </a:lnTo>
                  <a:lnTo>
                    <a:pt x="90" y="946"/>
                  </a:lnTo>
                  <a:lnTo>
                    <a:pt x="140" y="830"/>
                  </a:lnTo>
                  <a:lnTo>
                    <a:pt x="198" y="718"/>
                  </a:lnTo>
                  <a:lnTo>
                    <a:pt x="264" y="614"/>
                  </a:lnTo>
                  <a:lnTo>
                    <a:pt x="340" y="516"/>
                  </a:lnTo>
                  <a:lnTo>
                    <a:pt x="424" y="424"/>
                  </a:lnTo>
                  <a:lnTo>
                    <a:pt x="516" y="342"/>
                  </a:lnTo>
                  <a:lnTo>
                    <a:pt x="612" y="266"/>
                  </a:lnTo>
                  <a:lnTo>
                    <a:pt x="718" y="198"/>
                  </a:lnTo>
                  <a:lnTo>
                    <a:pt x="828" y="140"/>
                  </a:lnTo>
                  <a:lnTo>
                    <a:pt x="942" y="90"/>
                  </a:lnTo>
                  <a:lnTo>
                    <a:pt x="1064" y="52"/>
                  </a:lnTo>
                  <a:lnTo>
                    <a:pt x="1188" y="22"/>
                  </a:lnTo>
                  <a:lnTo>
                    <a:pt x="1316" y="6"/>
                  </a:lnTo>
                  <a:lnTo>
                    <a:pt x="1448" y="0"/>
                  </a:lnTo>
                  <a:lnTo>
                    <a:pt x="1448" y="726"/>
                  </a:lnTo>
                  <a:lnTo>
                    <a:pt x="1358" y="732"/>
                  </a:lnTo>
                  <a:lnTo>
                    <a:pt x="1270" y="748"/>
                  </a:lnTo>
                  <a:lnTo>
                    <a:pt x="1186" y="774"/>
                  </a:lnTo>
                  <a:lnTo>
                    <a:pt x="1108" y="810"/>
                  </a:lnTo>
                  <a:lnTo>
                    <a:pt x="1034" y="856"/>
                  </a:lnTo>
                  <a:lnTo>
                    <a:pt x="968" y="910"/>
                  </a:lnTo>
                  <a:lnTo>
                    <a:pt x="906" y="970"/>
                  </a:lnTo>
                  <a:lnTo>
                    <a:pt x="854" y="1038"/>
                  </a:lnTo>
                  <a:lnTo>
                    <a:pt x="808" y="1110"/>
                  </a:lnTo>
                  <a:lnTo>
                    <a:pt x="772" y="1190"/>
                  </a:lnTo>
                  <a:lnTo>
                    <a:pt x="746" y="1274"/>
                  </a:lnTo>
                  <a:lnTo>
                    <a:pt x="730" y="1360"/>
                  </a:lnTo>
                  <a:lnTo>
                    <a:pt x="724" y="1452"/>
                  </a:lnTo>
                  <a:lnTo>
                    <a:pt x="0" y="1452"/>
                  </a:lnTo>
                  <a:lnTo>
                    <a:pt x="0" y="1452"/>
                  </a:ln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100000">
                  <a:schemeClr val="accent1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" name="Google Shape;121;p23"/>
            <p:cNvSpPr/>
            <p:nvPr/>
          </p:nvSpPr>
          <p:spPr>
            <a:xfrm rot="-5400000">
              <a:off x="1057" y="1730"/>
              <a:ext cx="399" cy="261"/>
            </a:xfrm>
            <a:prstGeom prst="triangle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800"/>
                <a:buFont typeface="Arial"/>
                <a:buNone/>
              </a:pPr>
              <a:endParaRPr sz="1800" b="0" u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22" name="Google Shape;122;p23"/>
          <p:cNvSpPr txBox="1"/>
          <p:nvPr/>
        </p:nvSpPr>
        <p:spPr>
          <a:xfrm>
            <a:off x="1187913" y="106974"/>
            <a:ext cx="6927850" cy="1416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rial"/>
              <a:buNone/>
            </a:pPr>
            <a:r>
              <a:rPr lang="en-US" sz="4000" b="0" u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Graduation Requirements for the Class of 2026</a:t>
            </a:r>
            <a:endParaRPr sz="2800" b="0" u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23" name="Google Shape;123;p23"/>
          <p:cNvGrpSpPr/>
          <p:nvPr/>
        </p:nvGrpSpPr>
        <p:grpSpPr>
          <a:xfrm>
            <a:off x="1026561" y="4066066"/>
            <a:ext cx="2704554" cy="1439863"/>
            <a:chOff x="353" y="2140"/>
            <a:chExt cx="1006" cy="907"/>
          </a:xfrm>
        </p:grpSpPr>
        <p:sp>
          <p:nvSpPr>
            <p:cNvPr id="124" name="Google Shape;124;p23"/>
            <p:cNvSpPr/>
            <p:nvPr/>
          </p:nvSpPr>
          <p:spPr>
            <a:xfrm>
              <a:off x="452" y="2140"/>
              <a:ext cx="907" cy="907"/>
            </a:xfrm>
            <a:prstGeom prst="roundRect">
              <a:avLst>
                <a:gd name="adj" fmla="val 14222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800"/>
                <a:buFont typeface="Arial"/>
                <a:buNone/>
              </a:pPr>
              <a:r>
                <a:rPr lang="en-US" sz="2800" b="1" u="none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Minimum</a:t>
              </a:r>
              <a:endParaRPr dirty="0"/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800"/>
                <a:buFont typeface="Arial"/>
                <a:buNone/>
              </a:pPr>
              <a:r>
                <a:rPr lang="en-US" sz="2800" b="1" u="none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GPA of 1.75</a:t>
              </a:r>
              <a:endParaRPr dirty="0"/>
            </a:p>
          </p:txBody>
        </p:sp>
        <p:sp>
          <p:nvSpPr>
            <p:cNvPr id="125" name="Google Shape;125;p23"/>
            <p:cNvSpPr/>
            <p:nvPr/>
          </p:nvSpPr>
          <p:spPr>
            <a:xfrm>
              <a:off x="353" y="2144"/>
              <a:ext cx="880" cy="221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F8EDE6"/>
                </a:gs>
                <a:gs pos="100000">
                  <a:srgbClr val="DF9857">
                    <a:alpha val="0"/>
                  </a:srgbClr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26" name="Google Shape;126;p23"/>
          <p:cNvGrpSpPr/>
          <p:nvPr/>
        </p:nvGrpSpPr>
        <p:grpSpPr>
          <a:xfrm>
            <a:off x="6157908" y="4066174"/>
            <a:ext cx="2438400" cy="1439863"/>
            <a:chOff x="340" y="2131"/>
            <a:chExt cx="907" cy="907"/>
          </a:xfrm>
        </p:grpSpPr>
        <p:sp>
          <p:nvSpPr>
            <p:cNvPr id="127" name="Google Shape;127;p23"/>
            <p:cNvSpPr/>
            <p:nvPr/>
          </p:nvSpPr>
          <p:spPr>
            <a:xfrm>
              <a:off x="340" y="2131"/>
              <a:ext cx="907" cy="907"/>
            </a:xfrm>
            <a:prstGeom prst="roundRect">
              <a:avLst>
                <a:gd name="adj" fmla="val 14222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 b="1" dirty="0">
                  <a:solidFill>
                    <a:srgbClr val="D8D8D8"/>
                  </a:solidFill>
                  <a:latin typeface="Arial"/>
                  <a:ea typeface="Arial"/>
                  <a:cs typeface="Arial"/>
                  <a:sym typeface="Arial"/>
                </a:rPr>
                <a:t>20 Hours of</a:t>
              </a:r>
              <a:endParaRPr dirty="0"/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 b="1" dirty="0">
                  <a:solidFill>
                    <a:srgbClr val="D8D8D8"/>
                  </a:solidFill>
                  <a:latin typeface="Arial"/>
                  <a:ea typeface="Arial"/>
                  <a:cs typeface="Arial"/>
                  <a:sym typeface="Arial"/>
                </a:rPr>
                <a:t>Community</a:t>
              </a:r>
              <a:endParaRPr dirty="0"/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 b="1" dirty="0">
                  <a:solidFill>
                    <a:srgbClr val="D8D8D8"/>
                  </a:solidFill>
                  <a:latin typeface="Arial"/>
                  <a:ea typeface="Arial"/>
                  <a:cs typeface="Arial"/>
                  <a:sym typeface="Arial"/>
                </a:rPr>
                <a:t>Service</a:t>
              </a:r>
              <a:endParaRPr sz="2400" dirty="0">
                <a:solidFill>
                  <a:srgbClr val="D8D8D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" name="Google Shape;128;p23"/>
            <p:cNvSpPr/>
            <p:nvPr/>
          </p:nvSpPr>
          <p:spPr>
            <a:xfrm>
              <a:off x="353" y="2144"/>
              <a:ext cx="880" cy="221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E4E3E3"/>
                </a:gs>
                <a:gs pos="100000">
                  <a:srgbClr val="310F06">
                    <a:alpha val="0"/>
                  </a:srgbClr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29" name="Google Shape;129;p23"/>
          <p:cNvSpPr/>
          <p:nvPr/>
        </p:nvSpPr>
        <p:spPr>
          <a:xfrm>
            <a:off x="1040592" y="2218912"/>
            <a:ext cx="2887200" cy="1653900"/>
          </a:xfrm>
          <a:prstGeom prst="roundRect">
            <a:avLst>
              <a:gd name="adj" fmla="val 14222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r>
              <a:rPr lang="en-US" sz="2800" b="1" u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Credit 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r>
              <a:rPr lang="en-US" sz="2800" b="1" dirty="0">
                <a:solidFill>
                  <a:schemeClr val="lt1"/>
                </a:solidFill>
              </a:rPr>
              <a:t>Requirements </a:t>
            </a:r>
            <a:endParaRPr sz="2800" b="1" dirty="0">
              <a:solidFill>
                <a:schemeClr val="lt1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r>
              <a:rPr lang="en-US" sz="2800" b="1" dirty="0">
                <a:solidFill>
                  <a:schemeClr val="lt1"/>
                </a:solidFill>
              </a:rPr>
              <a:t>          220</a:t>
            </a:r>
            <a:endParaRPr sz="1800" b="1" u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</a:pPr>
            <a:endParaRPr sz="1800" b="0" u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0" name="Google Shape;130;p23"/>
          <p:cNvSpPr/>
          <p:nvPr/>
        </p:nvSpPr>
        <p:spPr>
          <a:xfrm>
            <a:off x="5974170" y="2224312"/>
            <a:ext cx="2887200" cy="1643100"/>
          </a:xfrm>
          <a:prstGeom prst="roundRect">
            <a:avLst>
              <a:gd name="adj" fmla="val 14222"/>
            </a:avLst>
          </a:prstGeom>
          <a:solidFill>
            <a:schemeClr val="hlink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</a:pPr>
            <a:endParaRPr sz="2800" b="1" u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</a:pPr>
            <a:endParaRPr sz="2800" b="1" u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</a:pPr>
            <a:endParaRPr sz="2800" b="1" u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</a:pPr>
            <a:endParaRPr sz="2800" b="1" u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</a:pPr>
            <a:endParaRPr sz="2800" b="1" u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</a:pPr>
            <a:endParaRPr sz="2800" b="1" u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</a:pPr>
            <a:endParaRPr sz="2800" b="1" u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</a:pPr>
            <a:endParaRPr sz="2800" b="1" u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</a:pPr>
            <a:endParaRPr sz="2800" b="1" u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</a:pPr>
            <a:endParaRPr sz="2800" b="1" u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</a:pPr>
            <a:endParaRPr sz="2800" b="1" u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</a:pPr>
            <a:endParaRPr sz="2800" b="1" u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r>
              <a:rPr lang="en-US" sz="2800" b="1" u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Meet 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r>
              <a:rPr lang="en-US" sz="2800" b="1" u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Subject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r>
              <a:rPr lang="en-US" sz="2800" b="1" u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Requirements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</a:pPr>
            <a:endParaRPr sz="2800" b="1" u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</a:pPr>
            <a:endParaRPr sz="2800" b="1" u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</a:pPr>
            <a:endParaRPr sz="2800" b="1" u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</a:pPr>
            <a:endParaRPr sz="2800" b="1" u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</a:pPr>
            <a:endParaRPr sz="2800" b="1" u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</a:pPr>
            <a:endParaRPr sz="2800" b="1" u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</a:pPr>
            <a:endParaRPr sz="2800" b="1" u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</a:pPr>
            <a:endParaRPr sz="2800" b="1" u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</a:pPr>
            <a:endParaRPr sz="2800" b="1" u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</a:pPr>
            <a:endParaRPr sz="2800" b="1" u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</a:pPr>
            <a:endParaRPr sz="2800" b="1" u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</a:pPr>
            <a:endParaRPr sz="2800" b="1" u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24"/>
          <p:cNvSpPr txBox="1">
            <a:spLocks noGrp="1"/>
          </p:cNvSpPr>
          <p:nvPr>
            <p:ph type="title"/>
          </p:nvPr>
        </p:nvSpPr>
        <p:spPr>
          <a:xfrm>
            <a:off x="1727200" y="152400"/>
            <a:ext cx="7416800" cy="106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dirty="0"/>
              <a:t>Credit Requirements for Graduation</a:t>
            </a:r>
            <a:endParaRPr sz="4400" b="0" dirty="0"/>
          </a:p>
        </p:txBody>
      </p: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B27F068B-22BB-8BD3-93A4-CB6A0CF97A4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5159558"/>
              </p:ext>
            </p:extLst>
          </p:nvPr>
        </p:nvGraphicFramePr>
        <p:xfrm>
          <a:off x="1431234" y="1622287"/>
          <a:ext cx="7416799" cy="4632960"/>
        </p:xfrm>
        <a:graphic>
          <a:graphicData uri="http://schemas.openxmlformats.org/drawingml/2006/table">
            <a:tbl>
              <a:tblPr firstRow="1" bandRow="1">
                <a:tableStyleId>{BE6C6254-842A-43BE-AB93-146457B76B37}</a:tableStyleId>
              </a:tblPr>
              <a:tblGrid>
                <a:gridCol w="2266123">
                  <a:extLst>
                    <a:ext uri="{9D8B030D-6E8A-4147-A177-3AD203B41FA5}">
                      <a16:colId xmlns:a16="http://schemas.microsoft.com/office/drawing/2014/main" val="1347431812"/>
                    </a:ext>
                  </a:extLst>
                </a:gridCol>
                <a:gridCol w="1378226">
                  <a:extLst>
                    <a:ext uri="{9D8B030D-6E8A-4147-A177-3AD203B41FA5}">
                      <a16:colId xmlns:a16="http://schemas.microsoft.com/office/drawing/2014/main" val="1532029585"/>
                    </a:ext>
                  </a:extLst>
                </a:gridCol>
                <a:gridCol w="305903">
                  <a:extLst>
                    <a:ext uri="{9D8B030D-6E8A-4147-A177-3AD203B41FA5}">
                      <a16:colId xmlns:a16="http://schemas.microsoft.com/office/drawing/2014/main" val="2096816266"/>
                    </a:ext>
                  </a:extLst>
                </a:gridCol>
                <a:gridCol w="2105992">
                  <a:extLst>
                    <a:ext uri="{9D8B030D-6E8A-4147-A177-3AD203B41FA5}">
                      <a16:colId xmlns:a16="http://schemas.microsoft.com/office/drawing/2014/main" val="937685667"/>
                    </a:ext>
                  </a:extLst>
                </a:gridCol>
                <a:gridCol w="1360555">
                  <a:extLst>
                    <a:ext uri="{9D8B030D-6E8A-4147-A177-3AD203B41FA5}">
                      <a16:colId xmlns:a16="http://schemas.microsoft.com/office/drawing/2014/main" val="3239678505"/>
                    </a:ext>
                  </a:extLst>
                </a:gridCol>
              </a:tblGrid>
              <a:tr h="678764">
                <a:tc>
                  <a:txBody>
                    <a:bodyPr/>
                    <a:lstStyle/>
                    <a:p>
                      <a:r>
                        <a:rPr lang="en-US" sz="2000" b="1" dirty="0">
                          <a:solidFill>
                            <a:schemeClr val="bg1"/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English</a:t>
                      </a:r>
                    </a:p>
                  </a:txBody>
                  <a:tcPr>
                    <a:solidFill>
                      <a:schemeClr val="tx2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1" dirty="0">
                          <a:solidFill>
                            <a:schemeClr val="bg1"/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40 </a:t>
                      </a:r>
                    </a:p>
                    <a:p>
                      <a:r>
                        <a:rPr lang="en-US" sz="2000" b="1" dirty="0">
                          <a:solidFill>
                            <a:schemeClr val="bg2"/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Credits</a:t>
                      </a:r>
                    </a:p>
                  </a:txBody>
                  <a:tcPr>
                    <a:solidFill>
                      <a:schemeClr val="tx2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 b="1">
                        <a:solidFill>
                          <a:schemeClr val="bg1"/>
                        </a:solidFill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tx2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1" dirty="0">
                          <a:solidFill>
                            <a:schemeClr val="bg1"/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Navigating Life</a:t>
                      </a:r>
                    </a:p>
                  </a:txBody>
                  <a:tcPr>
                    <a:solidFill>
                      <a:schemeClr val="tx2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1" dirty="0">
                          <a:solidFill>
                            <a:schemeClr val="bg1"/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5 </a:t>
                      </a:r>
                    </a:p>
                    <a:p>
                      <a:r>
                        <a:rPr lang="en-US" sz="2000" b="1" dirty="0">
                          <a:solidFill>
                            <a:schemeClr val="bg2"/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Credits</a:t>
                      </a:r>
                    </a:p>
                  </a:txBody>
                  <a:tcPr>
                    <a:solidFill>
                      <a:schemeClr val="tx2">
                        <a:lumMod val="50000"/>
                        <a:lumOff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8723143"/>
                  </a:ext>
                </a:extLst>
              </a:tr>
              <a:tr h="678764">
                <a:tc>
                  <a:txBody>
                    <a:bodyPr/>
                    <a:lstStyle/>
                    <a:p>
                      <a:r>
                        <a:rPr lang="en-US" sz="2000" b="1" dirty="0">
                          <a:solidFill>
                            <a:schemeClr val="bg1"/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Social Studies</a:t>
                      </a:r>
                    </a:p>
                  </a:txBody>
                  <a:tcPr>
                    <a:solidFill>
                      <a:schemeClr val="tx2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1" dirty="0">
                          <a:solidFill>
                            <a:schemeClr val="bg1"/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30 </a:t>
                      </a:r>
                    </a:p>
                    <a:p>
                      <a:r>
                        <a:rPr lang="en-US" sz="2000" b="1" dirty="0">
                          <a:solidFill>
                            <a:schemeClr val="bg2"/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Credits</a:t>
                      </a:r>
                    </a:p>
                  </a:txBody>
                  <a:tcPr>
                    <a:solidFill>
                      <a:schemeClr val="tx2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 b="1">
                        <a:solidFill>
                          <a:schemeClr val="bg1"/>
                        </a:solidFill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tx2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1" dirty="0">
                          <a:solidFill>
                            <a:schemeClr val="bg1"/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Ethnic Studies</a:t>
                      </a:r>
                    </a:p>
                  </a:txBody>
                  <a:tcPr>
                    <a:solidFill>
                      <a:schemeClr val="tx2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1" dirty="0">
                          <a:solidFill>
                            <a:schemeClr val="bg1"/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5 </a:t>
                      </a:r>
                    </a:p>
                    <a:p>
                      <a:r>
                        <a:rPr lang="en-US" sz="2000" b="1" dirty="0">
                          <a:solidFill>
                            <a:schemeClr val="bg2"/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Credits</a:t>
                      </a:r>
                    </a:p>
                  </a:txBody>
                  <a:tcPr>
                    <a:solidFill>
                      <a:schemeClr val="tx2">
                        <a:lumMod val="50000"/>
                        <a:lumOff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22504994"/>
                  </a:ext>
                </a:extLst>
              </a:tr>
              <a:tr h="678764">
                <a:tc>
                  <a:txBody>
                    <a:bodyPr/>
                    <a:lstStyle/>
                    <a:p>
                      <a:r>
                        <a:rPr lang="en-US" sz="2000" b="1" dirty="0">
                          <a:solidFill>
                            <a:schemeClr val="bg1"/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Math</a:t>
                      </a:r>
                    </a:p>
                  </a:txBody>
                  <a:tcPr>
                    <a:solidFill>
                      <a:schemeClr val="tx2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1" dirty="0">
                          <a:solidFill>
                            <a:schemeClr val="bg1"/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20 </a:t>
                      </a:r>
                    </a:p>
                    <a:p>
                      <a:r>
                        <a:rPr lang="en-US" sz="2000" b="1" dirty="0">
                          <a:solidFill>
                            <a:schemeClr val="bg2"/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Credits</a:t>
                      </a:r>
                    </a:p>
                  </a:txBody>
                  <a:tcPr>
                    <a:solidFill>
                      <a:schemeClr val="tx2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 b="1">
                        <a:solidFill>
                          <a:schemeClr val="bg1"/>
                        </a:solidFill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tx2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1" dirty="0">
                          <a:solidFill>
                            <a:schemeClr val="bg1"/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Visual Perf. Art / CTE</a:t>
                      </a:r>
                    </a:p>
                  </a:txBody>
                  <a:tcPr>
                    <a:solidFill>
                      <a:schemeClr val="tx2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1" dirty="0">
                          <a:solidFill>
                            <a:schemeClr val="bg1"/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10 </a:t>
                      </a:r>
                    </a:p>
                    <a:p>
                      <a:r>
                        <a:rPr lang="en-US" sz="2000" b="1" dirty="0">
                          <a:solidFill>
                            <a:schemeClr val="bg2"/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Credits</a:t>
                      </a:r>
                    </a:p>
                  </a:txBody>
                  <a:tcPr>
                    <a:solidFill>
                      <a:schemeClr val="tx2">
                        <a:lumMod val="50000"/>
                        <a:lumOff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92687217"/>
                  </a:ext>
                </a:extLst>
              </a:tr>
              <a:tr h="973878">
                <a:tc>
                  <a:txBody>
                    <a:bodyPr/>
                    <a:lstStyle/>
                    <a:p>
                      <a:r>
                        <a:rPr lang="en-US" sz="2000" b="1" dirty="0">
                          <a:solidFill>
                            <a:schemeClr val="bg1"/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Science (Lab)</a:t>
                      </a:r>
                    </a:p>
                    <a:p>
                      <a:pPr marL="342900" indent="-342900">
                        <a:buFont typeface="Courier New" panose="02070309020205020404" pitchFamily="49" charset="0"/>
                        <a:buChar char="o"/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1yr Bio. Life</a:t>
                      </a:r>
                    </a:p>
                    <a:p>
                      <a:pPr marL="342900" indent="-342900">
                        <a:buFont typeface="Courier New" panose="02070309020205020404" pitchFamily="49" charset="0"/>
                        <a:buChar char="o"/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1 yr. Physical</a:t>
                      </a:r>
                    </a:p>
                  </a:txBody>
                  <a:tcPr>
                    <a:solidFill>
                      <a:schemeClr val="tx2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1" dirty="0">
                          <a:solidFill>
                            <a:schemeClr val="bg1"/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20 </a:t>
                      </a:r>
                    </a:p>
                    <a:p>
                      <a:r>
                        <a:rPr lang="en-US" sz="2000" b="1" dirty="0">
                          <a:solidFill>
                            <a:schemeClr val="bg2"/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Credits</a:t>
                      </a:r>
                    </a:p>
                  </a:txBody>
                  <a:tcPr>
                    <a:solidFill>
                      <a:schemeClr val="tx2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 b="1">
                        <a:solidFill>
                          <a:schemeClr val="bg1"/>
                        </a:solidFill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tx2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1" dirty="0">
                          <a:solidFill>
                            <a:schemeClr val="bg1"/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World Language / CTE</a:t>
                      </a:r>
                    </a:p>
                  </a:txBody>
                  <a:tcPr>
                    <a:solidFill>
                      <a:schemeClr val="tx2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1" dirty="0">
                          <a:solidFill>
                            <a:schemeClr val="bg1"/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10 </a:t>
                      </a:r>
                    </a:p>
                    <a:p>
                      <a:r>
                        <a:rPr lang="en-US" sz="2000" b="1" dirty="0">
                          <a:solidFill>
                            <a:schemeClr val="bg2"/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Credits</a:t>
                      </a:r>
                    </a:p>
                  </a:txBody>
                  <a:tcPr>
                    <a:solidFill>
                      <a:schemeClr val="tx2">
                        <a:lumMod val="50000"/>
                        <a:lumOff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02379216"/>
                  </a:ext>
                </a:extLst>
              </a:tr>
              <a:tr h="678764">
                <a:tc>
                  <a:txBody>
                    <a:bodyPr/>
                    <a:lstStyle/>
                    <a:p>
                      <a:r>
                        <a:rPr lang="en-US" sz="2000" b="1" dirty="0">
                          <a:solidFill>
                            <a:schemeClr val="bg1"/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Physical Education</a:t>
                      </a:r>
                    </a:p>
                  </a:txBody>
                  <a:tcPr>
                    <a:solidFill>
                      <a:schemeClr val="tx2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1" dirty="0">
                          <a:solidFill>
                            <a:schemeClr val="bg1"/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20 </a:t>
                      </a:r>
                    </a:p>
                    <a:p>
                      <a:r>
                        <a:rPr lang="en-US" sz="2000" b="1" dirty="0">
                          <a:solidFill>
                            <a:schemeClr val="bg2"/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Credits</a:t>
                      </a:r>
                    </a:p>
                  </a:txBody>
                  <a:tcPr>
                    <a:solidFill>
                      <a:schemeClr val="tx2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 b="1">
                        <a:solidFill>
                          <a:schemeClr val="bg1"/>
                        </a:solidFill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tx2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1" dirty="0">
                          <a:solidFill>
                            <a:schemeClr val="bg1"/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Electives</a:t>
                      </a:r>
                    </a:p>
                  </a:txBody>
                  <a:tcPr>
                    <a:solidFill>
                      <a:schemeClr val="tx2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1" dirty="0">
                          <a:solidFill>
                            <a:schemeClr val="bg1"/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60 </a:t>
                      </a:r>
                    </a:p>
                    <a:p>
                      <a:r>
                        <a:rPr lang="en-US" sz="2000" b="1" dirty="0">
                          <a:solidFill>
                            <a:schemeClr val="bg2"/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Credits</a:t>
                      </a:r>
                    </a:p>
                  </a:txBody>
                  <a:tcPr>
                    <a:solidFill>
                      <a:schemeClr val="tx2">
                        <a:lumMod val="50000"/>
                        <a:lumOff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6848739"/>
                  </a:ext>
                </a:extLst>
              </a:tr>
              <a:tr h="678764">
                <a:tc>
                  <a:txBody>
                    <a:bodyPr/>
                    <a:lstStyle/>
                    <a:p>
                      <a:endParaRPr lang="en-US" sz="2000" b="1">
                        <a:solidFill>
                          <a:schemeClr val="bg1"/>
                        </a:solidFill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tx2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 b="1" dirty="0">
                        <a:solidFill>
                          <a:schemeClr val="bg1"/>
                        </a:solidFill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tx2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 b="1">
                        <a:solidFill>
                          <a:schemeClr val="bg1"/>
                        </a:solidFill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tx2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 dirty="0">
                          <a:solidFill>
                            <a:schemeClr val="bg2"/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Total Credits Needed</a:t>
                      </a:r>
                    </a:p>
                  </a:txBody>
                  <a:tcPr>
                    <a:solidFill>
                      <a:schemeClr val="tx2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 dirty="0">
                          <a:solidFill>
                            <a:schemeClr val="bg1"/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220</a:t>
                      </a:r>
                    </a:p>
                  </a:txBody>
                  <a:tcPr>
                    <a:solidFill>
                      <a:schemeClr val="tx2">
                        <a:lumMod val="50000"/>
                        <a:lumOff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67088262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0" y="304800"/>
            <a:ext cx="7416800" cy="719138"/>
          </a:xfrm>
        </p:spPr>
        <p:txBody>
          <a:bodyPr/>
          <a:lstStyle/>
          <a:p>
            <a:pPr eaLnBrk="1" hangingPunct="1"/>
            <a:r>
              <a:rPr lang="en-US" altLang="en-US" sz="4800" b="0" dirty="0"/>
              <a:t>How Are Credits Earned?</a:t>
            </a:r>
            <a:endParaRPr lang="uk-UA" altLang="en-US" b="0" dirty="0"/>
          </a:p>
        </p:txBody>
      </p:sp>
      <p:sp>
        <p:nvSpPr>
          <p:cNvPr id="9219" name="Rectangle 3"/>
          <p:cNvSpPr>
            <a:spLocks noGrp="1" noChangeArrowheads="1"/>
          </p:cNvSpPr>
          <p:nvPr>
            <p:ph idx="1"/>
          </p:nvPr>
        </p:nvSpPr>
        <p:spPr>
          <a:xfrm>
            <a:off x="1447800" y="1219200"/>
            <a:ext cx="7416800" cy="5410200"/>
          </a:xfrm>
          <a:solidFill>
            <a:schemeClr val="accent1"/>
          </a:solidFill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en-US" altLang="en-US" sz="2400" dirty="0">
                <a:solidFill>
                  <a:schemeClr val="bg1"/>
                </a:solidFill>
              </a:rPr>
              <a:t>5</a:t>
            </a:r>
            <a:r>
              <a:rPr lang="en-US" altLang="en-US" sz="2400" dirty="0"/>
              <a:t> credits per class each semester only if you earn a passing grade of a </a:t>
            </a:r>
            <a:r>
              <a:rPr lang="en-US" altLang="en-US" sz="2400" dirty="0">
                <a:solidFill>
                  <a:schemeClr val="bg1"/>
                </a:solidFill>
              </a:rPr>
              <a:t>D</a:t>
            </a:r>
            <a:r>
              <a:rPr lang="en-US" altLang="en-US" sz="2400" dirty="0"/>
              <a:t> or higher! Credit is </a:t>
            </a:r>
            <a:r>
              <a:rPr lang="en-US" altLang="en-US" sz="2400" u="sng" dirty="0">
                <a:solidFill>
                  <a:schemeClr val="bg1"/>
                </a:solidFill>
              </a:rPr>
              <a:t>NOT</a:t>
            </a:r>
            <a:r>
              <a:rPr lang="en-US" altLang="en-US" sz="2400" u="sng" dirty="0"/>
              <a:t> 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en-US" altLang="en-US" sz="2400" dirty="0"/>
              <a:t>    earned if you receive a </a:t>
            </a:r>
            <a:r>
              <a:rPr lang="en-US" altLang="en-US" sz="2400" dirty="0">
                <a:solidFill>
                  <a:schemeClr val="bg1"/>
                </a:solidFill>
              </a:rPr>
              <a:t>F.</a:t>
            </a:r>
            <a:endParaRPr lang="en-US" altLang="en-US" sz="2000" dirty="0">
              <a:solidFill>
                <a:schemeClr val="bg1"/>
              </a:solidFill>
            </a:endParaRP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en-US" altLang="en-US" sz="2000" dirty="0"/>
              <a:t>         </a:t>
            </a:r>
            <a:r>
              <a:rPr lang="en-US" altLang="en-US" sz="2000" b="1" dirty="0">
                <a:solidFill>
                  <a:schemeClr val="bg1"/>
                </a:solidFill>
              </a:rPr>
              <a:t>Semester 1</a:t>
            </a:r>
            <a:r>
              <a:rPr lang="en-US" altLang="en-US" sz="2000" dirty="0"/>
              <a:t>		                     </a:t>
            </a:r>
            <a:r>
              <a:rPr lang="en-US" altLang="en-US" sz="2000" b="1" dirty="0">
                <a:solidFill>
                  <a:schemeClr val="bg1"/>
                </a:solidFill>
              </a:rPr>
              <a:t>Semester 2</a:t>
            </a:r>
            <a:r>
              <a:rPr lang="en-US" altLang="en-US" sz="2000" dirty="0"/>
              <a:t>	</a:t>
            </a:r>
          </a:p>
          <a:p>
            <a:pPr marL="0" indent="0" eaLnBrk="1" hangingPunct="1">
              <a:lnSpc>
                <a:spcPct val="80000"/>
              </a:lnSpc>
              <a:buFontTx/>
              <a:buNone/>
              <a:defRPr/>
            </a:pPr>
            <a:r>
              <a:rPr lang="en-US" altLang="en-US" sz="2000" dirty="0"/>
              <a:t>    (August – December )	                ( January – June  )	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US" altLang="en-US" sz="2000" dirty="0"/>
              <a:t>English		</a:t>
            </a:r>
            <a:r>
              <a:rPr lang="en-US" altLang="en-US" sz="2000" dirty="0">
                <a:solidFill>
                  <a:schemeClr val="bg1"/>
                </a:solidFill>
              </a:rPr>
              <a:t>5</a:t>
            </a:r>
            <a:r>
              <a:rPr lang="en-US" altLang="en-US" sz="2000" dirty="0"/>
              <a:t>	    	English		</a:t>
            </a:r>
            <a:r>
              <a:rPr lang="en-US" altLang="en-US" sz="2000" dirty="0">
                <a:solidFill>
                  <a:schemeClr val="bg1"/>
                </a:solidFill>
              </a:rPr>
              <a:t>5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US" altLang="en-US" sz="2000" dirty="0"/>
              <a:t>Spanish		</a:t>
            </a:r>
            <a:r>
              <a:rPr lang="en-US" altLang="en-US" sz="2000" dirty="0">
                <a:solidFill>
                  <a:schemeClr val="bg1"/>
                </a:solidFill>
              </a:rPr>
              <a:t>5</a:t>
            </a:r>
            <a:r>
              <a:rPr lang="en-US" altLang="en-US" sz="2000" dirty="0"/>
              <a:t>	    	Spanish	</a:t>
            </a:r>
            <a:r>
              <a:rPr lang="en-US" altLang="en-US" sz="2000" dirty="0">
                <a:solidFill>
                  <a:schemeClr val="bg1"/>
                </a:solidFill>
              </a:rPr>
              <a:t>5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US" altLang="en-US" sz="2000" dirty="0"/>
              <a:t>Biology		</a:t>
            </a:r>
            <a:r>
              <a:rPr lang="en-US" altLang="en-US" sz="2000" dirty="0">
                <a:solidFill>
                  <a:schemeClr val="bg1"/>
                </a:solidFill>
              </a:rPr>
              <a:t>5</a:t>
            </a:r>
            <a:r>
              <a:rPr lang="en-US" altLang="en-US" sz="2000" dirty="0"/>
              <a:t>	    	Biology		</a:t>
            </a:r>
            <a:r>
              <a:rPr lang="en-US" altLang="en-US" sz="2000" dirty="0">
                <a:solidFill>
                  <a:schemeClr val="bg1"/>
                </a:solidFill>
              </a:rPr>
              <a:t>5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US" altLang="en-US" sz="2000" dirty="0"/>
              <a:t>Math		</a:t>
            </a:r>
            <a:r>
              <a:rPr lang="en-US" altLang="en-US" sz="2000" dirty="0">
                <a:solidFill>
                  <a:schemeClr val="bg1"/>
                </a:solidFill>
              </a:rPr>
              <a:t>5</a:t>
            </a:r>
            <a:r>
              <a:rPr lang="en-US" altLang="en-US" sz="2000" dirty="0"/>
              <a:t>	   	Math		</a:t>
            </a:r>
            <a:r>
              <a:rPr lang="en-US" altLang="en-US" sz="2000" dirty="0">
                <a:solidFill>
                  <a:schemeClr val="bg1"/>
                </a:solidFill>
              </a:rPr>
              <a:t>5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US" altLang="en-US" sz="2000" dirty="0"/>
              <a:t>PE			</a:t>
            </a:r>
            <a:r>
              <a:rPr lang="en-US" altLang="en-US" sz="2000" dirty="0">
                <a:solidFill>
                  <a:schemeClr val="bg1"/>
                </a:solidFill>
              </a:rPr>
              <a:t>5</a:t>
            </a:r>
            <a:r>
              <a:rPr lang="en-US" altLang="en-US" sz="2000" dirty="0"/>
              <a:t>	    	PE		</a:t>
            </a:r>
            <a:r>
              <a:rPr lang="en-US" altLang="en-US" sz="2000" dirty="0">
                <a:solidFill>
                  <a:schemeClr val="bg1"/>
                </a:solidFill>
              </a:rPr>
              <a:t>5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US" altLang="en-US" sz="2000" dirty="0"/>
              <a:t>Ethnic Studies	</a:t>
            </a:r>
            <a:r>
              <a:rPr lang="en-US" altLang="en-US" sz="2000" dirty="0">
                <a:solidFill>
                  <a:schemeClr val="bg1"/>
                </a:solidFill>
              </a:rPr>
              <a:t>5</a:t>
            </a:r>
            <a:r>
              <a:rPr lang="en-US" altLang="en-US" sz="2000" dirty="0"/>
              <a:t>	    	Navigating Life	</a:t>
            </a:r>
            <a:r>
              <a:rPr lang="en-US" altLang="en-US" sz="2000" dirty="0">
                <a:solidFill>
                  <a:schemeClr val="bg1"/>
                </a:solidFill>
              </a:rPr>
              <a:t>5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en-US" altLang="en-US" sz="2000" dirty="0"/>
              <a:t>________________________________________________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en-US" altLang="en-US" sz="2000" dirty="0"/>
              <a:t>		1</a:t>
            </a:r>
            <a:r>
              <a:rPr lang="en-US" altLang="en-US" sz="2000" baseline="30000" dirty="0"/>
              <a:t>st</a:t>
            </a:r>
            <a:r>
              <a:rPr lang="en-US" altLang="en-US" sz="2000" dirty="0"/>
              <a:t> Semester =  </a:t>
            </a:r>
            <a:r>
              <a:rPr lang="en-US" altLang="en-US" sz="2000" dirty="0">
                <a:solidFill>
                  <a:schemeClr val="bg1"/>
                </a:solidFill>
              </a:rPr>
              <a:t>30</a:t>
            </a:r>
            <a:r>
              <a:rPr lang="en-US" altLang="en-US" sz="2000" dirty="0"/>
              <a:t>	          	2</a:t>
            </a:r>
            <a:r>
              <a:rPr lang="en-US" altLang="en-US" sz="2000" baseline="30000" dirty="0"/>
              <a:t>nd</a:t>
            </a:r>
            <a:r>
              <a:rPr lang="en-US" altLang="en-US" sz="2000" dirty="0"/>
              <a:t> Semester =	</a:t>
            </a:r>
            <a:r>
              <a:rPr lang="en-US" altLang="en-US" sz="2000" dirty="0">
                <a:solidFill>
                  <a:schemeClr val="bg1"/>
                </a:solidFill>
              </a:rPr>
              <a:t>30</a:t>
            </a:r>
            <a:r>
              <a:rPr lang="en-US" altLang="en-US" sz="2000" dirty="0"/>
              <a:t>	            	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en-US" altLang="en-US" sz="2000" dirty="0"/>
              <a:t>                             = </a:t>
            </a:r>
            <a:r>
              <a:rPr lang="en-US" altLang="en-US" sz="2000" dirty="0">
                <a:solidFill>
                  <a:schemeClr val="bg1"/>
                </a:solidFill>
              </a:rPr>
              <a:t>60</a:t>
            </a:r>
            <a:r>
              <a:rPr lang="en-US" altLang="en-US" sz="2000" dirty="0"/>
              <a:t>  Credits Per School Year!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en-US" altLang="en-US" sz="2000" dirty="0"/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en-US" altLang="en-US" sz="2000" dirty="0"/>
              <a:t>	</a:t>
            </a:r>
          </a:p>
          <a:p>
            <a:pPr eaLnBrk="1" hangingPunct="1">
              <a:buFontTx/>
              <a:buNone/>
              <a:defRPr/>
            </a:pPr>
            <a:endParaRPr lang="uk-UA" altLang="en-US" sz="1000" dirty="0"/>
          </a:p>
        </p:txBody>
      </p:sp>
    </p:spTree>
    <p:extLst>
      <p:ext uri="{BB962C8B-B14F-4D97-AF65-F5344CB8AC3E}">
        <p14:creationId xmlns:p14="http://schemas.microsoft.com/office/powerpoint/2010/main" val="3466622944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Mock 9</a:t>
            </a:r>
            <a:r>
              <a:rPr lang="en-US" altLang="en-US" baseline="30000" dirty="0"/>
              <a:t>th</a:t>
            </a:r>
            <a:r>
              <a:rPr lang="en-US" altLang="en-US" dirty="0"/>
              <a:t> Grade Transcript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79636022"/>
              </p:ext>
            </p:extLst>
          </p:nvPr>
        </p:nvGraphicFramePr>
        <p:xfrm>
          <a:off x="1295400" y="1219200"/>
          <a:ext cx="3200400" cy="4583112"/>
        </p:xfrm>
        <a:graphic>
          <a:graphicData uri="http://schemas.openxmlformats.org/drawingml/2006/table">
            <a:tbl>
              <a:tblPr>
                <a:effectLst/>
                <a:tableStyleId>{5C22544A-7EE6-4342-B048-85BDC9FD1C3A}</a:tableStyleId>
              </a:tblPr>
              <a:tblGrid>
                <a:gridCol w="21132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0443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654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54364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chemeClr val="bg2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solidFill>
                            <a:schemeClr val="bg2"/>
                          </a:solidFill>
                          <a:effectLst/>
                        </a:rPr>
                        <a:t>Crs-ID</a:t>
                      </a:r>
                      <a:endParaRPr lang="en-US" sz="1100" b="1" i="0" u="none" strike="noStrike" dirty="0">
                        <a:solidFill>
                          <a:schemeClr val="bg2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solidFill>
                            <a:schemeClr val="bg2"/>
                          </a:solidFill>
                          <a:effectLst/>
                        </a:rPr>
                        <a:t>Course Title</a:t>
                      </a:r>
                      <a:endParaRPr lang="en-US" sz="1100" b="1" i="0" u="none" strike="noStrike" dirty="0">
                        <a:solidFill>
                          <a:schemeClr val="bg2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solidFill>
                            <a:schemeClr val="bg2"/>
                          </a:solidFill>
                          <a:effectLst/>
                        </a:rPr>
                        <a:t>Mark</a:t>
                      </a:r>
                      <a:endParaRPr lang="en-US" sz="1100" b="1" i="0" u="none" strike="noStrike" dirty="0">
                        <a:solidFill>
                          <a:schemeClr val="bg2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solidFill>
                            <a:schemeClr val="bg2"/>
                          </a:solidFill>
                          <a:effectLst/>
                        </a:rPr>
                        <a:t>Att/Comp</a:t>
                      </a:r>
                      <a:endParaRPr lang="en-US" sz="1100" b="1" i="0" u="none" strike="noStrike" dirty="0">
                        <a:solidFill>
                          <a:schemeClr val="bg2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526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solidFill>
                            <a:schemeClr val="bg2"/>
                          </a:solidFill>
                          <a:effectLst/>
                        </a:rPr>
                        <a:t> </a:t>
                      </a:r>
                      <a:endParaRPr lang="en-US" sz="1100" b="0" i="0" u="none" strike="noStrike" dirty="0">
                        <a:solidFill>
                          <a:schemeClr val="bg2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solidFill>
                            <a:schemeClr val="bg2"/>
                          </a:solidFill>
                          <a:effectLst/>
                        </a:rPr>
                        <a:t>Grade 9</a:t>
                      </a:r>
                      <a:endParaRPr lang="en-US" sz="1100" b="0" i="0" u="none" strike="noStrike" dirty="0">
                        <a:solidFill>
                          <a:schemeClr val="bg2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solidFill>
                            <a:schemeClr val="bg2"/>
                          </a:solidFill>
                          <a:effectLst/>
                        </a:rPr>
                        <a:t>1st Semester</a:t>
                      </a:r>
                      <a:endParaRPr lang="en-US" sz="1100" b="0" i="0" u="none" strike="noStrike" dirty="0">
                        <a:solidFill>
                          <a:schemeClr val="bg2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solidFill>
                            <a:schemeClr val="bg2"/>
                          </a:solidFill>
                          <a:effectLst/>
                        </a:rPr>
                        <a:t> </a:t>
                      </a:r>
                      <a:endParaRPr lang="en-US" sz="1100" b="0" i="0" u="none" strike="noStrike" dirty="0">
                        <a:solidFill>
                          <a:schemeClr val="bg2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solidFill>
                            <a:schemeClr val="bg2"/>
                          </a:solidFill>
                          <a:effectLst/>
                        </a:rPr>
                        <a:t> </a:t>
                      </a:r>
                      <a:endParaRPr lang="en-US" sz="1100" b="0" i="0" u="none" strike="noStrike" dirty="0">
                        <a:solidFill>
                          <a:schemeClr val="bg2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526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solidFill>
                            <a:schemeClr val="bg2"/>
                          </a:solidFill>
                          <a:effectLst/>
                        </a:rPr>
                        <a:t> </a:t>
                      </a:r>
                      <a:endParaRPr lang="en-US" sz="1100" b="0" i="0" u="none" strike="noStrike" dirty="0">
                        <a:solidFill>
                          <a:schemeClr val="bg2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solidFill>
                            <a:schemeClr val="bg2"/>
                          </a:solidFill>
                          <a:effectLst/>
                        </a:rPr>
                        <a:t>Alameda</a:t>
                      </a:r>
                      <a:endParaRPr lang="en-US" sz="1100" b="0" i="0" u="none" strike="noStrike" dirty="0">
                        <a:solidFill>
                          <a:schemeClr val="bg2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solidFill>
                            <a:schemeClr val="bg2"/>
                          </a:solidFill>
                          <a:effectLst/>
                        </a:rPr>
                        <a:t>High School</a:t>
                      </a:r>
                      <a:endParaRPr lang="en-US" sz="1100" b="0" i="0" u="none" strike="noStrike" dirty="0">
                        <a:solidFill>
                          <a:schemeClr val="bg2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solidFill>
                            <a:schemeClr val="bg2"/>
                          </a:solidFill>
                          <a:effectLst/>
                        </a:rPr>
                        <a:t> </a:t>
                      </a:r>
                      <a:endParaRPr lang="en-US" sz="1100" b="0" i="0" u="none" strike="noStrike" dirty="0">
                        <a:solidFill>
                          <a:schemeClr val="bg2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solidFill>
                            <a:schemeClr val="bg2"/>
                          </a:solidFill>
                          <a:effectLst/>
                        </a:rPr>
                        <a:t> </a:t>
                      </a:r>
                      <a:endParaRPr lang="en-US" sz="1100" b="0" i="0" u="none" strike="noStrike" dirty="0">
                        <a:solidFill>
                          <a:schemeClr val="bg2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4364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solidFill>
                            <a:schemeClr val="bg2"/>
                          </a:solidFill>
                          <a:effectLst/>
                        </a:rPr>
                        <a:t>p</a:t>
                      </a:r>
                      <a:endParaRPr lang="en-US" sz="1100" b="0" i="0" u="none" strike="noStrike" dirty="0">
                        <a:solidFill>
                          <a:schemeClr val="bg2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solidFill>
                            <a:schemeClr val="bg2"/>
                          </a:solidFill>
                          <a:effectLst/>
                        </a:rPr>
                        <a:t>EECD</a:t>
                      </a:r>
                      <a:endParaRPr lang="en-US" sz="1100" b="0" i="0" u="none" strike="noStrike" dirty="0">
                        <a:solidFill>
                          <a:schemeClr val="bg2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solidFill>
                            <a:schemeClr val="bg2"/>
                          </a:solidFill>
                          <a:effectLst/>
                        </a:rPr>
                        <a:t>English 1P</a:t>
                      </a:r>
                      <a:endParaRPr lang="en-US" sz="1100" b="0" i="0" u="none" strike="noStrike" dirty="0">
                        <a:solidFill>
                          <a:schemeClr val="bg2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F</a:t>
                      </a:r>
                      <a:endParaRPr lang="en-US" sz="1100" b="0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solidFill>
                            <a:schemeClr val="bg2"/>
                          </a:solidFill>
                          <a:effectLst/>
                        </a:rPr>
                        <a:t>5.00  </a:t>
                      </a:r>
                      <a:r>
                        <a:rPr lang="en-US" sz="11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0.00</a:t>
                      </a:r>
                      <a:endParaRPr lang="en-US" sz="1100" b="0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54364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solidFill>
                            <a:schemeClr val="bg2"/>
                          </a:solidFill>
                          <a:effectLst/>
                        </a:rPr>
                        <a:t>p</a:t>
                      </a:r>
                      <a:endParaRPr lang="en-US" sz="1100" b="0" i="0" u="none" strike="noStrike" dirty="0">
                        <a:solidFill>
                          <a:schemeClr val="bg2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solidFill>
                            <a:schemeClr val="bg2"/>
                          </a:solidFill>
                          <a:effectLst/>
                        </a:rPr>
                        <a:t>FSCD</a:t>
                      </a:r>
                      <a:endParaRPr lang="en-US" sz="1100" b="0" i="0" u="none" strike="noStrike" dirty="0">
                        <a:solidFill>
                          <a:schemeClr val="bg2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solidFill>
                            <a:schemeClr val="bg2"/>
                          </a:solidFill>
                          <a:effectLst/>
                        </a:rPr>
                        <a:t>Spanish 1P</a:t>
                      </a:r>
                      <a:endParaRPr lang="en-US" sz="1100" b="0" i="0" u="none" strike="noStrike" dirty="0">
                        <a:solidFill>
                          <a:schemeClr val="bg2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solidFill>
                            <a:schemeClr val="bg2"/>
                          </a:solidFill>
                          <a:effectLst/>
                        </a:rPr>
                        <a:t>B</a:t>
                      </a:r>
                      <a:endParaRPr lang="en-US" sz="1100" b="0" i="0" u="none" strike="noStrike" dirty="0">
                        <a:solidFill>
                          <a:schemeClr val="bg2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solidFill>
                            <a:schemeClr val="bg2"/>
                          </a:solidFill>
                          <a:effectLst/>
                        </a:rPr>
                        <a:t>5.00  5.00</a:t>
                      </a:r>
                      <a:endParaRPr lang="en-US" sz="1100" b="0" i="0" u="none" strike="noStrike" dirty="0">
                        <a:solidFill>
                          <a:schemeClr val="bg2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54364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solidFill>
                            <a:schemeClr val="bg2"/>
                          </a:solidFill>
                          <a:effectLst/>
                        </a:rPr>
                        <a:t>p</a:t>
                      </a:r>
                      <a:endParaRPr lang="en-US" sz="1100" b="0" i="0" u="none" strike="noStrike" dirty="0">
                        <a:solidFill>
                          <a:schemeClr val="bg2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solidFill>
                            <a:schemeClr val="bg2"/>
                          </a:solidFill>
                          <a:effectLst/>
                        </a:rPr>
                        <a:t>SJCI</a:t>
                      </a:r>
                      <a:endParaRPr lang="en-US" sz="1100" b="0" i="0" u="none" strike="noStrike" dirty="0">
                        <a:solidFill>
                          <a:schemeClr val="bg2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chemeClr val="bg2"/>
                          </a:solidFill>
                          <a:effectLst/>
                          <a:latin typeface="+mn-lt"/>
                        </a:rPr>
                        <a:t>Intro</a:t>
                      </a:r>
                      <a:r>
                        <a:rPr lang="en-US" sz="1100" b="0" i="0" u="none" strike="noStrike" baseline="0" dirty="0">
                          <a:solidFill>
                            <a:schemeClr val="bg2"/>
                          </a:solidFill>
                          <a:effectLst/>
                          <a:latin typeface="+mn-lt"/>
                        </a:rPr>
                        <a:t>EthStud P</a:t>
                      </a:r>
                      <a:endParaRPr lang="en-US" sz="1100" b="0" i="0" u="none" strike="noStrike" dirty="0">
                        <a:solidFill>
                          <a:schemeClr val="bg2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solidFill>
                            <a:schemeClr val="bg2"/>
                          </a:solidFill>
                          <a:effectLst/>
                        </a:rPr>
                        <a:t>A</a:t>
                      </a:r>
                      <a:endParaRPr lang="en-US" sz="1100" b="0" i="0" u="none" strike="noStrike" dirty="0">
                        <a:solidFill>
                          <a:schemeClr val="bg2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solidFill>
                            <a:schemeClr val="bg2"/>
                          </a:solidFill>
                          <a:effectLst/>
                        </a:rPr>
                        <a:t>5.00  5.00</a:t>
                      </a:r>
                      <a:endParaRPr lang="en-US" sz="1100" b="0" i="0" u="none" strike="noStrike" dirty="0">
                        <a:solidFill>
                          <a:schemeClr val="bg2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54364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solidFill>
                            <a:schemeClr val="bg2"/>
                          </a:solidFill>
                          <a:effectLst/>
                        </a:rPr>
                        <a:t>p</a:t>
                      </a:r>
                      <a:endParaRPr lang="en-US" sz="1100" b="0" i="0" u="none" strike="noStrike" dirty="0">
                        <a:solidFill>
                          <a:schemeClr val="bg2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solidFill>
                            <a:schemeClr val="bg2"/>
                          </a:solidFill>
                          <a:effectLst/>
                        </a:rPr>
                        <a:t>MDCD</a:t>
                      </a:r>
                      <a:endParaRPr lang="en-US" sz="1100" b="0" i="0" u="none" strike="noStrike" dirty="0">
                        <a:solidFill>
                          <a:schemeClr val="bg2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solidFill>
                            <a:schemeClr val="bg2"/>
                          </a:solidFill>
                          <a:effectLst/>
                        </a:rPr>
                        <a:t>Algebra 1P</a:t>
                      </a:r>
                      <a:endParaRPr lang="en-US" sz="1100" b="0" i="0" u="none" strike="noStrike" dirty="0">
                        <a:solidFill>
                          <a:schemeClr val="bg2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solidFill>
                            <a:schemeClr val="bg2"/>
                          </a:solidFill>
                          <a:effectLst/>
                        </a:rPr>
                        <a:t>D</a:t>
                      </a:r>
                      <a:endParaRPr lang="en-US" sz="1100" b="0" i="0" u="none" strike="noStrike" dirty="0">
                        <a:solidFill>
                          <a:schemeClr val="bg2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solidFill>
                            <a:schemeClr val="bg2"/>
                          </a:solidFill>
                          <a:effectLst/>
                        </a:rPr>
                        <a:t>5.00  5.00</a:t>
                      </a:r>
                      <a:endParaRPr lang="en-US" sz="1100" b="0" i="0" u="none" strike="noStrike" dirty="0">
                        <a:solidFill>
                          <a:schemeClr val="bg2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54364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solidFill>
                            <a:schemeClr val="bg2"/>
                          </a:solidFill>
                          <a:effectLst/>
                        </a:rPr>
                        <a:t>*</a:t>
                      </a:r>
                      <a:endParaRPr lang="en-US" sz="1100" b="0" i="0" u="none" strike="noStrike" dirty="0">
                        <a:solidFill>
                          <a:schemeClr val="bg2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solidFill>
                            <a:schemeClr val="bg2"/>
                          </a:solidFill>
                          <a:effectLst/>
                        </a:rPr>
                        <a:t>PZGD</a:t>
                      </a:r>
                      <a:endParaRPr lang="en-US" sz="1100" b="0" i="0" u="none" strike="noStrike" dirty="0">
                        <a:solidFill>
                          <a:schemeClr val="bg2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solidFill>
                            <a:schemeClr val="bg2"/>
                          </a:solidFill>
                          <a:effectLst/>
                        </a:rPr>
                        <a:t>Phys Ed 9</a:t>
                      </a:r>
                      <a:endParaRPr lang="en-US" sz="1100" b="0" i="0" u="none" strike="noStrike" dirty="0">
                        <a:solidFill>
                          <a:schemeClr val="bg2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F</a:t>
                      </a:r>
                      <a:endParaRPr lang="en-US" sz="1100" b="0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solidFill>
                            <a:schemeClr val="bg2"/>
                          </a:solidFill>
                          <a:effectLst/>
                        </a:rPr>
                        <a:t>5.00  </a:t>
                      </a:r>
                      <a:r>
                        <a:rPr lang="en-US" sz="11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0.00</a:t>
                      </a:r>
                      <a:endParaRPr lang="en-US" sz="1100" b="0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54364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solidFill>
                            <a:schemeClr val="bg2"/>
                          </a:solidFill>
                          <a:effectLst/>
                        </a:rPr>
                        <a:t>p</a:t>
                      </a:r>
                      <a:endParaRPr lang="en-US" sz="1100" b="0" i="0" u="none" strike="noStrike" dirty="0">
                        <a:solidFill>
                          <a:schemeClr val="bg2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solidFill>
                            <a:schemeClr val="bg2"/>
                          </a:solidFill>
                          <a:effectLst/>
                        </a:rPr>
                        <a:t>QBCI</a:t>
                      </a:r>
                      <a:endParaRPr lang="en-US" sz="1100" b="0" i="0" u="none" strike="noStrike" dirty="0">
                        <a:solidFill>
                          <a:schemeClr val="bg2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solidFill>
                            <a:schemeClr val="bg2"/>
                          </a:solidFill>
                          <a:effectLst/>
                        </a:rPr>
                        <a:t>Biology P</a:t>
                      </a:r>
                      <a:endParaRPr lang="en-US" sz="1100" b="0" i="0" u="none" strike="noStrike" dirty="0">
                        <a:solidFill>
                          <a:schemeClr val="bg2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solidFill>
                            <a:schemeClr val="bg2"/>
                          </a:solidFill>
                          <a:effectLst/>
                        </a:rPr>
                        <a:t>D</a:t>
                      </a:r>
                      <a:endParaRPr lang="en-US" sz="1100" b="0" i="0" u="none" strike="noStrike" dirty="0">
                        <a:solidFill>
                          <a:schemeClr val="bg2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solidFill>
                            <a:schemeClr val="bg2"/>
                          </a:solidFill>
                          <a:effectLst/>
                        </a:rPr>
                        <a:t>5.00  5.00</a:t>
                      </a:r>
                      <a:endParaRPr lang="en-US" sz="1100" b="0" i="0" u="none" strike="noStrike" dirty="0">
                        <a:solidFill>
                          <a:schemeClr val="bg2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87670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chemeClr val="bg2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solidFill>
                            <a:schemeClr val="bg2"/>
                          </a:solidFill>
                          <a:effectLst/>
                        </a:rPr>
                        <a:t>Credit Att:</a:t>
                      </a:r>
                      <a:endParaRPr lang="en-US" sz="1100" b="1" i="0" u="none" strike="noStrike" dirty="0">
                        <a:solidFill>
                          <a:schemeClr val="bg2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solidFill>
                            <a:schemeClr val="bg2"/>
                          </a:solidFill>
                          <a:effectLst/>
                        </a:rPr>
                        <a:t>30.0  Cmp: 20.0</a:t>
                      </a:r>
                      <a:endParaRPr lang="en-US" sz="1100" b="1" i="0" u="none" strike="noStrike" dirty="0">
                        <a:solidFill>
                          <a:schemeClr val="bg2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solidFill>
                            <a:schemeClr val="bg2"/>
                          </a:solidFill>
                          <a:effectLst/>
                        </a:rPr>
                        <a:t>TGPA:</a:t>
                      </a:r>
                      <a:endParaRPr lang="en-US" sz="1100" b="1" i="0" u="none" strike="noStrike" dirty="0">
                        <a:solidFill>
                          <a:schemeClr val="bg2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solidFill>
                            <a:schemeClr val="bg2"/>
                          </a:solidFill>
                          <a:effectLst/>
                        </a:rPr>
                        <a:t>1.5</a:t>
                      </a:r>
                      <a:endParaRPr lang="en-US" sz="1100" b="1" i="0" u="none" strike="noStrike" dirty="0">
                        <a:solidFill>
                          <a:schemeClr val="bg2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7526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solidFill>
                            <a:schemeClr val="bg2"/>
                          </a:solidFill>
                          <a:effectLst/>
                        </a:rPr>
                        <a:t> </a:t>
                      </a:r>
                      <a:endParaRPr lang="en-US" sz="1100" b="0" i="0" u="none" strike="noStrike" dirty="0">
                        <a:solidFill>
                          <a:schemeClr val="bg2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solidFill>
                            <a:schemeClr val="bg2"/>
                          </a:solidFill>
                          <a:effectLst/>
                        </a:rPr>
                        <a:t>Grade 9</a:t>
                      </a:r>
                      <a:endParaRPr lang="en-US" sz="1100" b="0" i="0" u="none" strike="noStrike" dirty="0">
                        <a:solidFill>
                          <a:schemeClr val="bg2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solidFill>
                            <a:schemeClr val="bg2"/>
                          </a:solidFill>
                          <a:effectLst/>
                        </a:rPr>
                        <a:t>2nd Semester</a:t>
                      </a:r>
                      <a:endParaRPr lang="en-US" sz="1100" b="0" i="0" u="none" strike="noStrike" dirty="0">
                        <a:solidFill>
                          <a:schemeClr val="bg2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solidFill>
                            <a:schemeClr val="bg2"/>
                          </a:solidFill>
                          <a:effectLst/>
                        </a:rPr>
                        <a:t> </a:t>
                      </a:r>
                      <a:endParaRPr lang="en-US" sz="1100" b="0" i="0" u="none" strike="noStrike" dirty="0">
                        <a:solidFill>
                          <a:schemeClr val="bg2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solidFill>
                            <a:schemeClr val="bg2"/>
                          </a:solidFill>
                          <a:effectLst/>
                        </a:rPr>
                        <a:t> </a:t>
                      </a:r>
                      <a:endParaRPr lang="en-US" sz="1100" b="0" i="0" u="none" strike="noStrike" dirty="0">
                        <a:solidFill>
                          <a:schemeClr val="bg2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7526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solidFill>
                            <a:schemeClr val="bg2"/>
                          </a:solidFill>
                          <a:effectLst/>
                        </a:rPr>
                        <a:t> </a:t>
                      </a:r>
                      <a:endParaRPr lang="en-US" sz="1100" b="0" i="0" u="none" strike="noStrike" dirty="0">
                        <a:solidFill>
                          <a:schemeClr val="bg2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solidFill>
                            <a:schemeClr val="bg2"/>
                          </a:solidFill>
                          <a:effectLst/>
                        </a:rPr>
                        <a:t>Alameda</a:t>
                      </a:r>
                      <a:endParaRPr lang="en-US" sz="1100" b="0" i="0" u="none" strike="noStrike" dirty="0">
                        <a:solidFill>
                          <a:schemeClr val="bg2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solidFill>
                            <a:schemeClr val="bg2"/>
                          </a:solidFill>
                          <a:effectLst/>
                        </a:rPr>
                        <a:t>High School</a:t>
                      </a:r>
                      <a:endParaRPr lang="en-US" sz="1100" b="0" i="0" u="none" strike="noStrike" dirty="0">
                        <a:solidFill>
                          <a:schemeClr val="bg2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solidFill>
                            <a:schemeClr val="bg2"/>
                          </a:solidFill>
                          <a:effectLst/>
                        </a:rPr>
                        <a:t> </a:t>
                      </a:r>
                      <a:endParaRPr lang="en-US" sz="1100" b="0" i="0" u="none" strike="noStrike" dirty="0">
                        <a:solidFill>
                          <a:schemeClr val="bg2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solidFill>
                            <a:schemeClr val="bg2"/>
                          </a:solidFill>
                          <a:effectLst/>
                        </a:rPr>
                        <a:t> </a:t>
                      </a:r>
                      <a:endParaRPr lang="en-US" sz="1100" b="0" i="0" u="none" strike="noStrike" dirty="0">
                        <a:solidFill>
                          <a:schemeClr val="bg2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54364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solidFill>
                            <a:schemeClr val="bg2"/>
                          </a:solidFill>
                          <a:effectLst/>
                        </a:rPr>
                        <a:t>p</a:t>
                      </a:r>
                      <a:endParaRPr lang="en-US" sz="1100" b="0" i="0" u="none" strike="noStrike" dirty="0">
                        <a:solidFill>
                          <a:schemeClr val="bg2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solidFill>
                            <a:schemeClr val="bg2"/>
                          </a:solidFill>
                          <a:effectLst/>
                        </a:rPr>
                        <a:t>EECD</a:t>
                      </a:r>
                      <a:endParaRPr lang="en-US" sz="1100" b="0" i="0" u="none" strike="noStrike" dirty="0">
                        <a:solidFill>
                          <a:schemeClr val="bg2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solidFill>
                            <a:schemeClr val="bg2"/>
                          </a:solidFill>
                          <a:effectLst/>
                        </a:rPr>
                        <a:t>English 1P</a:t>
                      </a:r>
                      <a:endParaRPr lang="en-US" sz="1100" b="0" i="0" u="none" strike="noStrike" dirty="0">
                        <a:solidFill>
                          <a:schemeClr val="bg2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solidFill>
                            <a:schemeClr val="bg2"/>
                          </a:solidFill>
                          <a:effectLst/>
                        </a:rPr>
                        <a:t>B</a:t>
                      </a:r>
                      <a:endParaRPr lang="en-US" sz="1100" b="0" i="0" u="none" strike="noStrike" dirty="0">
                        <a:solidFill>
                          <a:schemeClr val="bg2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solidFill>
                            <a:schemeClr val="bg2"/>
                          </a:solidFill>
                          <a:effectLst/>
                        </a:rPr>
                        <a:t>5.00  5.00</a:t>
                      </a:r>
                      <a:endParaRPr lang="en-US" sz="1100" b="0" i="0" u="none" strike="noStrike" dirty="0">
                        <a:solidFill>
                          <a:schemeClr val="bg2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54364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solidFill>
                            <a:schemeClr val="bg2"/>
                          </a:solidFill>
                          <a:effectLst/>
                        </a:rPr>
                        <a:t>p</a:t>
                      </a:r>
                      <a:endParaRPr lang="en-US" sz="1100" b="0" i="0" u="none" strike="noStrike" dirty="0">
                        <a:solidFill>
                          <a:schemeClr val="bg2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solidFill>
                            <a:schemeClr val="bg2"/>
                          </a:solidFill>
                          <a:effectLst/>
                        </a:rPr>
                        <a:t>FSCD</a:t>
                      </a:r>
                      <a:endParaRPr lang="en-US" sz="1100" b="0" i="0" u="none" strike="noStrike" dirty="0">
                        <a:solidFill>
                          <a:schemeClr val="bg2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solidFill>
                            <a:schemeClr val="bg2"/>
                          </a:solidFill>
                          <a:effectLst/>
                        </a:rPr>
                        <a:t>Spanish 1P</a:t>
                      </a:r>
                      <a:endParaRPr lang="en-US" sz="1100" b="0" i="0" u="none" strike="noStrike" dirty="0">
                        <a:solidFill>
                          <a:schemeClr val="bg2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solidFill>
                            <a:schemeClr val="bg2"/>
                          </a:solidFill>
                          <a:effectLst/>
                        </a:rPr>
                        <a:t>A</a:t>
                      </a:r>
                      <a:endParaRPr lang="en-US" sz="1100" b="0" i="0" u="none" strike="noStrike" dirty="0">
                        <a:solidFill>
                          <a:schemeClr val="bg2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solidFill>
                            <a:schemeClr val="bg2"/>
                          </a:solidFill>
                          <a:effectLst/>
                        </a:rPr>
                        <a:t>5.00  5.00</a:t>
                      </a:r>
                      <a:endParaRPr lang="en-US" sz="1100" b="0" i="0" u="none" strike="noStrike" dirty="0">
                        <a:solidFill>
                          <a:schemeClr val="bg2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54364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solidFill>
                            <a:schemeClr val="bg2"/>
                          </a:solidFill>
                          <a:effectLst/>
                        </a:rPr>
                        <a:t>p</a:t>
                      </a:r>
                      <a:endParaRPr lang="en-US" sz="1100" b="0" i="0" u="none" strike="noStrike" dirty="0">
                        <a:solidFill>
                          <a:schemeClr val="bg2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chemeClr val="bg2"/>
                          </a:solidFill>
                          <a:effectLst/>
                          <a:latin typeface="+mn-lt"/>
                        </a:rPr>
                        <a:t>DDGD</a:t>
                      </a:r>
                      <a:endParaRPr lang="en-US" sz="1100" b="0" i="0" u="none" strike="noStrike" dirty="0">
                        <a:solidFill>
                          <a:schemeClr val="bg2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solidFill>
                            <a:schemeClr val="bg2"/>
                          </a:solidFill>
                          <a:effectLst/>
                        </a:rPr>
                        <a:t>Navigating Life</a:t>
                      </a:r>
                      <a:endParaRPr lang="en-US" sz="1100" b="0" i="0" u="none" strike="noStrike" dirty="0">
                        <a:solidFill>
                          <a:schemeClr val="bg2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solidFill>
                            <a:schemeClr val="bg2"/>
                          </a:solidFill>
                          <a:effectLst/>
                        </a:rPr>
                        <a:t>A</a:t>
                      </a:r>
                      <a:endParaRPr lang="en-US" sz="1100" b="0" i="0" u="none" strike="noStrike" dirty="0">
                        <a:solidFill>
                          <a:schemeClr val="bg2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solidFill>
                            <a:schemeClr val="bg2"/>
                          </a:solidFill>
                          <a:effectLst/>
                        </a:rPr>
                        <a:t>5.00  5.00</a:t>
                      </a:r>
                      <a:endParaRPr lang="en-US" sz="1100" b="0" i="0" u="none" strike="noStrike" dirty="0">
                        <a:solidFill>
                          <a:schemeClr val="bg2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54364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solidFill>
                            <a:schemeClr val="bg2"/>
                          </a:solidFill>
                          <a:effectLst/>
                        </a:rPr>
                        <a:t>p</a:t>
                      </a:r>
                      <a:endParaRPr lang="en-US" sz="1100" b="0" i="0" u="none" strike="noStrike" dirty="0">
                        <a:solidFill>
                          <a:schemeClr val="bg2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solidFill>
                            <a:schemeClr val="bg2"/>
                          </a:solidFill>
                          <a:effectLst/>
                        </a:rPr>
                        <a:t>MDCD</a:t>
                      </a:r>
                      <a:endParaRPr lang="en-US" sz="1100" b="0" i="0" u="none" strike="noStrike" dirty="0">
                        <a:solidFill>
                          <a:schemeClr val="bg2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solidFill>
                            <a:schemeClr val="bg2"/>
                          </a:solidFill>
                          <a:effectLst/>
                        </a:rPr>
                        <a:t>Algebra 1P</a:t>
                      </a:r>
                      <a:endParaRPr lang="en-US" sz="1100" b="0" i="0" u="none" strike="noStrike" dirty="0">
                        <a:solidFill>
                          <a:schemeClr val="bg2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solidFill>
                            <a:schemeClr val="bg2"/>
                          </a:solidFill>
                          <a:effectLst/>
                        </a:rPr>
                        <a:t>C</a:t>
                      </a:r>
                      <a:endParaRPr lang="en-US" sz="1100" b="0" i="0" u="none" strike="noStrike" dirty="0">
                        <a:solidFill>
                          <a:schemeClr val="bg2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solidFill>
                            <a:schemeClr val="bg2"/>
                          </a:solidFill>
                          <a:effectLst/>
                        </a:rPr>
                        <a:t>5.00  5.00</a:t>
                      </a:r>
                      <a:endParaRPr lang="en-US" sz="1100" b="0" i="0" u="none" strike="noStrike" dirty="0">
                        <a:solidFill>
                          <a:schemeClr val="bg2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54364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solidFill>
                            <a:schemeClr val="bg2"/>
                          </a:solidFill>
                          <a:effectLst/>
                        </a:rPr>
                        <a:t>*</a:t>
                      </a:r>
                      <a:endParaRPr lang="en-US" sz="1100" b="0" i="0" u="none" strike="noStrike" dirty="0">
                        <a:solidFill>
                          <a:schemeClr val="bg2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solidFill>
                            <a:schemeClr val="bg2"/>
                          </a:solidFill>
                          <a:effectLst/>
                        </a:rPr>
                        <a:t>PZGD</a:t>
                      </a:r>
                      <a:endParaRPr lang="en-US" sz="1100" b="0" i="0" u="none" strike="noStrike" dirty="0">
                        <a:solidFill>
                          <a:schemeClr val="bg2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solidFill>
                            <a:schemeClr val="bg2"/>
                          </a:solidFill>
                          <a:effectLst/>
                        </a:rPr>
                        <a:t>Phys Ed 9</a:t>
                      </a:r>
                      <a:endParaRPr lang="en-US" sz="1100" b="0" i="0" u="none" strike="noStrike" dirty="0">
                        <a:solidFill>
                          <a:schemeClr val="bg2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solidFill>
                            <a:schemeClr val="bg2"/>
                          </a:solidFill>
                          <a:effectLst/>
                        </a:rPr>
                        <a:t>D</a:t>
                      </a:r>
                      <a:endParaRPr lang="en-US" sz="1100" b="0" i="0" u="none" strike="noStrike" dirty="0">
                        <a:solidFill>
                          <a:schemeClr val="bg2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solidFill>
                            <a:schemeClr val="bg2"/>
                          </a:solidFill>
                          <a:effectLst/>
                        </a:rPr>
                        <a:t>5.00  5.00</a:t>
                      </a:r>
                      <a:endParaRPr lang="en-US" sz="1100" b="0" i="0" u="none" strike="noStrike" dirty="0">
                        <a:solidFill>
                          <a:schemeClr val="bg2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54364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solidFill>
                            <a:schemeClr val="bg2"/>
                          </a:solidFill>
                          <a:effectLst/>
                        </a:rPr>
                        <a:t>p</a:t>
                      </a:r>
                      <a:endParaRPr lang="en-US" sz="1100" b="0" i="0" u="none" strike="noStrike" dirty="0">
                        <a:solidFill>
                          <a:schemeClr val="bg2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solidFill>
                            <a:schemeClr val="bg2"/>
                          </a:solidFill>
                          <a:effectLst/>
                        </a:rPr>
                        <a:t>QBCI</a:t>
                      </a:r>
                      <a:endParaRPr lang="en-US" sz="1100" b="0" i="0" u="none" strike="noStrike" dirty="0">
                        <a:solidFill>
                          <a:schemeClr val="bg2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solidFill>
                            <a:schemeClr val="bg2"/>
                          </a:solidFill>
                          <a:effectLst/>
                        </a:rPr>
                        <a:t>Biology P</a:t>
                      </a:r>
                      <a:endParaRPr lang="en-US" sz="1100" b="0" i="0" u="none" strike="noStrike" dirty="0">
                        <a:solidFill>
                          <a:schemeClr val="bg2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F</a:t>
                      </a:r>
                      <a:endParaRPr lang="en-US" sz="1100" b="0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solidFill>
                            <a:schemeClr val="bg2"/>
                          </a:solidFill>
                          <a:effectLst/>
                        </a:rPr>
                        <a:t>5.00  </a:t>
                      </a:r>
                      <a:r>
                        <a:rPr lang="en-US" sz="11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0.00</a:t>
                      </a:r>
                      <a:endParaRPr lang="en-US" sz="1100" b="0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287670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chemeClr val="bg2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solidFill>
                            <a:schemeClr val="bg2"/>
                          </a:solidFill>
                          <a:effectLst/>
                        </a:rPr>
                        <a:t>Credit Att:</a:t>
                      </a:r>
                      <a:endParaRPr lang="en-US" sz="1100" b="1" i="0" u="none" strike="noStrike" dirty="0">
                        <a:solidFill>
                          <a:schemeClr val="bg2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solidFill>
                            <a:schemeClr val="bg2"/>
                          </a:solidFill>
                          <a:effectLst/>
                        </a:rPr>
                        <a:t>30.0  Cmp: 25.0</a:t>
                      </a:r>
                      <a:endParaRPr lang="en-US" sz="1100" b="1" i="0" u="none" strike="noStrike" dirty="0">
                        <a:solidFill>
                          <a:schemeClr val="bg2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solidFill>
                            <a:schemeClr val="bg2"/>
                          </a:solidFill>
                          <a:effectLst/>
                        </a:rPr>
                        <a:t>TGPA:</a:t>
                      </a:r>
                      <a:endParaRPr lang="en-US" sz="1100" b="1" i="0" u="none" strike="noStrike" dirty="0">
                        <a:solidFill>
                          <a:schemeClr val="bg2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solidFill>
                            <a:schemeClr val="bg2"/>
                          </a:solidFill>
                          <a:effectLst/>
                        </a:rPr>
                        <a:t>2.33</a:t>
                      </a:r>
                      <a:endParaRPr lang="en-US" sz="1100" b="1" i="0" u="none" strike="noStrike" dirty="0">
                        <a:solidFill>
                          <a:schemeClr val="bg2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06688959"/>
              </p:ext>
            </p:extLst>
          </p:nvPr>
        </p:nvGraphicFramePr>
        <p:xfrm>
          <a:off x="4810540" y="5161297"/>
          <a:ext cx="3810001" cy="112779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6565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939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5956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21974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chemeClr val="bg2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solidFill>
                            <a:schemeClr val="bg2"/>
                          </a:solidFill>
                          <a:effectLst/>
                        </a:rPr>
                        <a:t>Weighted</a:t>
                      </a:r>
                      <a:endParaRPr lang="en-US" sz="1100" b="0" i="0" u="none" strike="noStrike" dirty="0">
                        <a:solidFill>
                          <a:schemeClr val="bg2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solidFill>
                            <a:schemeClr val="bg2"/>
                          </a:solidFill>
                          <a:effectLst/>
                        </a:rPr>
                        <a:t>Non-Wgtd</a:t>
                      </a:r>
                      <a:endParaRPr lang="en-US" sz="1100" b="0" i="0" u="none" strike="noStrike" dirty="0">
                        <a:solidFill>
                          <a:schemeClr val="bg2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194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solidFill>
                            <a:schemeClr val="bg2"/>
                          </a:solidFill>
                          <a:effectLst/>
                        </a:rPr>
                        <a:t>Acad GPA (9-12)</a:t>
                      </a:r>
                      <a:endParaRPr lang="en-US" sz="1100" b="0" i="0" u="none" strike="noStrike" dirty="0">
                        <a:solidFill>
                          <a:schemeClr val="bg2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solidFill>
                            <a:schemeClr val="bg2"/>
                          </a:solidFill>
                          <a:effectLst/>
                        </a:rPr>
                        <a:t>2.20</a:t>
                      </a:r>
                      <a:endParaRPr lang="en-US" sz="1100" b="0" i="0" u="none" strike="noStrike" dirty="0">
                        <a:solidFill>
                          <a:schemeClr val="bg2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solidFill>
                            <a:schemeClr val="bg2"/>
                          </a:solidFill>
                          <a:effectLst/>
                        </a:rPr>
                        <a:t>2.20</a:t>
                      </a:r>
                      <a:endParaRPr lang="en-US" sz="1100" b="0" i="0" u="none" strike="noStrike" dirty="0">
                        <a:solidFill>
                          <a:schemeClr val="bg2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194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solidFill>
                            <a:schemeClr val="bg2"/>
                          </a:solidFill>
                          <a:effectLst/>
                        </a:rPr>
                        <a:t>Acad GPA (10-12)</a:t>
                      </a:r>
                      <a:endParaRPr lang="en-US" sz="1100" b="0" i="0" u="none" strike="noStrike" dirty="0">
                        <a:solidFill>
                          <a:schemeClr val="bg2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solidFill>
                            <a:schemeClr val="bg2"/>
                          </a:solidFill>
                          <a:effectLst/>
                        </a:rPr>
                        <a:t>0.00</a:t>
                      </a:r>
                      <a:endParaRPr lang="en-US" sz="1100" b="0" i="0" u="none" strike="noStrike" dirty="0">
                        <a:solidFill>
                          <a:schemeClr val="bg2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solidFill>
                            <a:schemeClr val="bg2"/>
                          </a:solidFill>
                          <a:effectLst/>
                        </a:rPr>
                        <a:t>0.00</a:t>
                      </a:r>
                      <a:endParaRPr lang="en-US" sz="1100" b="0" i="0" u="none" strike="noStrike" dirty="0">
                        <a:solidFill>
                          <a:schemeClr val="bg2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194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solidFill>
                            <a:schemeClr val="bg2"/>
                          </a:solidFill>
                          <a:effectLst/>
                        </a:rPr>
                        <a:t>Total GPA (9-12)</a:t>
                      </a:r>
                      <a:endParaRPr lang="en-US" sz="1100" b="1" i="0" u="none" strike="noStrike" dirty="0">
                        <a:solidFill>
                          <a:schemeClr val="bg2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solidFill>
                            <a:schemeClr val="bg2"/>
                          </a:solidFill>
                          <a:effectLst/>
                        </a:rPr>
                        <a:t>1.91</a:t>
                      </a:r>
                      <a:endParaRPr lang="en-US" sz="1100" b="0" i="0" u="none" strike="noStrike" dirty="0">
                        <a:solidFill>
                          <a:schemeClr val="bg2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solidFill>
                            <a:schemeClr val="bg2"/>
                          </a:solidFill>
                          <a:effectLst/>
                        </a:rPr>
                        <a:t>1.91</a:t>
                      </a:r>
                      <a:endParaRPr lang="en-US" sz="1100" b="0" i="0" u="none" strike="noStrike" dirty="0">
                        <a:solidFill>
                          <a:schemeClr val="bg2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42165A11-0203-ABF1-BDC7-0165122D76D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44233628"/>
              </p:ext>
            </p:extLst>
          </p:nvPr>
        </p:nvGraphicFramePr>
        <p:xfrm>
          <a:off x="4850296" y="1219200"/>
          <a:ext cx="3684104" cy="3737117"/>
        </p:xfrm>
        <a:graphic>
          <a:graphicData uri="http://schemas.openxmlformats.org/drawingml/2006/table">
            <a:tbl>
              <a:tblPr>
                <a:tableStyleId>{BE6C6254-842A-43BE-AB93-146457B76B37}</a:tableStyleId>
              </a:tblPr>
              <a:tblGrid>
                <a:gridCol w="1478033">
                  <a:extLst>
                    <a:ext uri="{9D8B030D-6E8A-4147-A177-3AD203B41FA5}">
                      <a16:colId xmlns:a16="http://schemas.microsoft.com/office/drawing/2014/main" val="4116805811"/>
                    </a:ext>
                  </a:extLst>
                </a:gridCol>
                <a:gridCol w="735357">
                  <a:extLst>
                    <a:ext uri="{9D8B030D-6E8A-4147-A177-3AD203B41FA5}">
                      <a16:colId xmlns:a16="http://schemas.microsoft.com/office/drawing/2014/main" val="2287624038"/>
                    </a:ext>
                  </a:extLst>
                </a:gridCol>
                <a:gridCol w="735357">
                  <a:extLst>
                    <a:ext uri="{9D8B030D-6E8A-4147-A177-3AD203B41FA5}">
                      <a16:colId xmlns:a16="http://schemas.microsoft.com/office/drawing/2014/main" val="2945676198"/>
                    </a:ext>
                  </a:extLst>
                </a:gridCol>
                <a:gridCol w="735357">
                  <a:extLst>
                    <a:ext uri="{9D8B030D-6E8A-4147-A177-3AD203B41FA5}">
                      <a16:colId xmlns:a16="http://schemas.microsoft.com/office/drawing/2014/main" val="2992422926"/>
                    </a:ext>
                  </a:extLst>
                </a:gridCol>
              </a:tblGrid>
              <a:tr h="341453">
                <a:tc>
                  <a:txBody>
                    <a:bodyPr/>
                    <a:lstStyle/>
                    <a:p>
                      <a:pPr algn="l" fontAlgn="b"/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effectLst/>
                        </a:rPr>
                        <a:t>CREDIT SUMMARY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16312735"/>
                  </a:ext>
                </a:extLst>
              </a:tr>
              <a:tr h="377296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>
                          <a:effectLst/>
                        </a:rPr>
                        <a:t>Subject Area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</a:rPr>
                        <a:t>Credit required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</a:rPr>
                        <a:t>Comp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</a:rPr>
                        <a:t>Needed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54453585"/>
                  </a:ext>
                </a:extLst>
              </a:tr>
              <a:tr h="188648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Navigating Life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5.00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5.00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0.00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55897405"/>
                  </a:ext>
                </a:extLst>
              </a:tr>
              <a:tr h="188648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English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40.00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5.00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35.00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0196195"/>
                  </a:ext>
                </a:extLst>
              </a:tr>
              <a:tr h="188648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Visual/PerfArt/CTE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10.00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0.00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10.00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8321064"/>
                  </a:ext>
                </a:extLst>
              </a:tr>
              <a:tr h="188648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World Lang/CTE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10.00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10.00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0.00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39401713"/>
                  </a:ext>
                </a:extLst>
              </a:tr>
              <a:tr h="188648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HS Algebra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10.00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10.00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0.00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90780067"/>
                  </a:ext>
                </a:extLst>
              </a:tr>
              <a:tr h="188648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Mathematics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10.00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0.00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10.00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21222023"/>
                  </a:ext>
                </a:extLst>
              </a:tr>
              <a:tr h="188648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Life Science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10.00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5.00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5.00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3048128"/>
                  </a:ext>
                </a:extLst>
              </a:tr>
              <a:tr h="188648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Physical Science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10.00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0.00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0.00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7278390"/>
                  </a:ext>
                </a:extLst>
              </a:tr>
              <a:tr h="188648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World History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10.00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0.00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0.00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6708086"/>
                  </a:ext>
                </a:extLst>
              </a:tr>
              <a:tr h="188648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US History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10.00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0.00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0.00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48787001"/>
                  </a:ext>
                </a:extLst>
              </a:tr>
              <a:tr h="188648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Government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5.00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0.00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0.00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83614029"/>
                  </a:ext>
                </a:extLst>
              </a:tr>
              <a:tr h="188648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Economics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5.00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0.00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0.00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00156423"/>
                  </a:ext>
                </a:extLst>
              </a:tr>
              <a:tr h="188648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Physical Education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20.00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5.00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15.00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72602762"/>
                  </a:ext>
                </a:extLst>
              </a:tr>
              <a:tr h="188648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Ethnic Studies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5.00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5.00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0.00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65034443"/>
                  </a:ext>
                </a:extLst>
              </a:tr>
              <a:tr h="188648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Electives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60.00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0.00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60.00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48913543"/>
                  </a:ext>
                </a:extLst>
              </a:tr>
              <a:tr h="188648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*TOTALS*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220.00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45.00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175.00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4131676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0736284"/>
      </p:ext>
    </p:extLst>
  </p:cSld>
  <p:clrMapOvr>
    <a:masterClrMapping/>
  </p:clrMapOvr>
  <p:transition>
    <p:wedge/>
  </p:transition>
</p:sld>
</file>

<file path=ppt/theme/theme1.xml><?xml version="1.0" encoding="utf-8"?>
<a:theme xmlns:a="http://schemas.openxmlformats.org/drawingml/2006/main" name="template">
  <a:themeElements>
    <a:clrScheme name="template 9">
      <a:dk1>
        <a:srgbClr val="4D4D4D"/>
      </a:dk1>
      <a:lt1>
        <a:srgbClr val="FFFFFF"/>
      </a:lt1>
      <a:dk2>
        <a:srgbClr val="000000"/>
      </a:dk2>
      <a:lt2>
        <a:srgbClr val="710F03"/>
      </a:lt2>
      <a:accent1>
        <a:srgbClr val="F6C100"/>
      </a:accent1>
      <a:accent2>
        <a:srgbClr val="BAD9FA"/>
      </a:accent2>
      <a:accent3>
        <a:srgbClr val="FFFFFF"/>
      </a:accent3>
      <a:accent4>
        <a:srgbClr val="404040"/>
      </a:accent4>
      <a:accent5>
        <a:srgbClr val="FADDAA"/>
      </a:accent5>
      <a:accent6>
        <a:srgbClr val="A8C4E3"/>
      </a:accent6>
      <a:hlink>
        <a:srgbClr val="B16100"/>
      </a:hlink>
      <a:folHlink>
        <a:srgbClr val="EAEAEA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plate">
  <a:themeElements>
    <a:clrScheme name="template 12">
      <a:dk1>
        <a:srgbClr val="4D4D4D"/>
      </a:dk1>
      <a:lt1>
        <a:srgbClr val="FFFFFF"/>
      </a:lt1>
      <a:dk2>
        <a:srgbClr val="000000"/>
      </a:dk2>
      <a:lt2>
        <a:srgbClr val="310F06"/>
      </a:lt2>
      <a:accent1>
        <a:srgbClr val="DF9857"/>
      </a:accent1>
      <a:accent2>
        <a:srgbClr val="EF802B"/>
      </a:accent2>
      <a:accent3>
        <a:srgbClr val="FFFFFF"/>
      </a:accent3>
      <a:accent4>
        <a:srgbClr val="404040"/>
      </a:accent4>
      <a:accent5>
        <a:srgbClr val="ECCAB4"/>
      </a:accent5>
      <a:accent6>
        <a:srgbClr val="D97326"/>
      </a:accent6>
      <a:hlink>
        <a:srgbClr val="DAA23A"/>
      </a:hlink>
      <a:folHlink>
        <a:srgbClr val="EAEAEA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1703</TotalTime>
  <Words>1903</Words>
  <Application>Microsoft Office PowerPoint</Application>
  <PresentationFormat>On-screen Show (4:3)</PresentationFormat>
  <Paragraphs>484</Paragraphs>
  <Slides>33</Slides>
  <Notes>11</Notes>
  <HiddenSlides>2</HiddenSlides>
  <MMClips>0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33</vt:i4>
      </vt:variant>
    </vt:vector>
  </HeadingPairs>
  <TitlesOfParts>
    <vt:vector size="52" baseType="lpstr">
      <vt:lpstr>Agency FB</vt:lpstr>
      <vt:lpstr>Algerian</vt:lpstr>
      <vt:lpstr>Arial</vt:lpstr>
      <vt:lpstr>Bernard MT Condensed</vt:lpstr>
      <vt:lpstr>Bradley Hand ITC</vt:lpstr>
      <vt:lpstr>Calibri</vt:lpstr>
      <vt:lpstr>Castellar</vt:lpstr>
      <vt:lpstr>Cavolini</vt:lpstr>
      <vt:lpstr>Century</vt:lpstr>
      <vt:lpstr>Comic Sans MS</vt:lpstr>
      <vt:lpstr>Copperplate Gothic Bold</vt:lpstr>
      <vt:lpstr>Courier New</vt:lpstr>
      <vt:lpstr>Ink Free</vt:lpstr>
      <vt:lpstr>Lucida Fax</vt:lpstr>
      <vt:lpstr>Papyrus</vt:lpstr>
      <vt:lpstr>Times New Roman</vt:lpstr>
      <vt:lpstr>Wingdings</vt:lpstr>
      <vt:lpstr>template</vt:lpstr>
      <vt:lpstr>template</vt:lpstr>
      <vt:lpstr>AHS Freshmen Presentation: Graduation Requirements &amp; Academic Planning </vt:lpstr>
      <vt:lpstr>PowerPoint Presentation</vt:lpstr>
      <vt:lpstr>Objective</vt:lpstr>
      <vt:lpstr>Rationale</vt:lpstr>
      <vt:lpstr>       AHS School Counselors</vt:lpstr>
      <vt:lpstr>PowerPoint Presentation</vt:lpstr>
      <vt:lpstr>Credit Requirements for Graduation</vt:lpstr>
      <vt:lpstr>How Are Credits Earned?</vt:lpstr>
      <vt:lpstr>Mock 9th Grade Transcript</vt:lpstr>
      <vt:lpstr>Post Secondary Plans</vt:lpstr>
      <vt:lpstr>PowerPoint Presentation</vt:lpstr>
      <vt:lpstr>PowerPoint Presentation</vt:lpstr>
      <vt:lpstr>PowerPoint Presentation</vt:lpstr>
      <vt:lpstr>Planning</vt:lpstr>
      <vt:lpstr>Developing your 4-year Plan</vt:lpstr>
      <vt:lpstr>Math Sequence</vt:lpstr>
      <vt:lpstr>PE Requirement</vt:lpstr>
      <vt:lpstr>Course Catalog</vt:lpstr>
      <vt:lpstr>Sophomore Course Requirements</vt:lpstr>
      <vt:lpstr>Junior Course Requirements</vt:lpstr>
      <vt:lpstr>Senior Course Requirements</vt:lpstr>
      <vt:lpstr>Reminders</vt:lpstr>
      <vt:lpstr>Creating your own 4-year Plan</vt:lpstr>
      <vt:lpstr>PowerPoint Presentation</vt:lpstr>
      <vt:lpstr>Creating your own 4-year Plan</vt:lpstr>
      <vt:lpstr>Academic Plan in Aeries</vt:lpstr>
      <vt:lpstr>How to Add a Class</vt:lpstr>
      <vt:lpstr>PowerPoint Presentation</vt:lpstr>
      <vt:lpstr>PowerPoint Presentation</vt:lpstr>
      <vt:lpstr>PowerPoint Presentation</vt:lpstr>
      <vt:lpstr>Creating your own 4-year Plan</vt:lpstr>
      <vt:lpstr>Grade Level Requirements</vt:lpstr>
      <vt:lpstr>Math Sequence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Alameda   High School Graduation Requirements</dc:title>
  <dc:creator>Loy, Janice</dc:creator>
  <cp:lastModifiedBy>Loy, Janice</cp:lastModifiedBy>
  <cp:revision>47</cp:revision>
  <cp:lastPrinted>2022-11-10T18:32:05Z</cp:lastPrinted>
  <dcterms:modified xsi:type="dcterms:W3CDTF">2022-11-18T18:54:50Z</dcterms:modified>
</cp:coreProperties>
</file>