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33"/>
  </p:notesMasterIdLst>
  <p:handoutMasterIdLst>
    <p:handoutMasterId r:id="rId34"/>
  </p:handoutMasterIdLst>
  <p:sldIdLst>
    <p:sldId id="257" r:id="rId2"/>
    <p:sldId id="279" r:id="rId3"/>
    <p:sldId id="267" r:id="rId4"/>
    <p:sldId id="268" r:id="rId5"/>
    <p:sldId id="269" r:id="rId6"/>
    <p:sldId id="271" r:id="rId7"/>
    <p:sldId id="276" r:id="rId8"/>
    <p:sldId id="263" r:id="rId9"/>
    <p:sldId id="277" r:id="rId10"/>
    <p:sldId id="274" r:id="rId11"/>
    <p:sldId id="292" r:id="rId12"/>
    <p:sldId id="294" r:id="rId13"/>
    <p:sldId id="303" r:id="rId14"/>
    <p:sldId id="304" r:id="rId15"/>
    <p:sldId id="295" r:id="rId16"/>
    <p:sldId id="296" r:id="rId17"/>
    <p:sldId id="297" r:id="rId18"/>
    <p:sldId id="300" r:id="rId19"/>
    <p:sldId id="298" r:id="rId20"/>
    <p:sldId id="299" r:id="rId21"/>
    <p:sldId id="305" r:id="rId22"/>
    <p:sldId id="307" r:id="rId23"/>
    <p:sldId id="308" r:id="rId24"/>
    <p:sldId id="314" r:id="rId25"/>
    <p:sldId id="309" r:id="rId26"/>
    <p:sldId id="310" r:id="rId27"/>
    <p:sldId id="312" r:id="rId28"/>
    <p:sldId id="311" r:id="rId29"/>
    <p:sldId id="315" r:id="rId30"/>
    <p:sldId id="313" r:id="rId31"/>
    <p:sldId id="302" r:id="rId32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303"/>
    <a:srgbClr val="FA4F20"/>
    <a:srgbClr val="FF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182" autoAdjust="0"/>
  </p:normalViewPr>
  <p:slideViewPr>
    <p:cSldViewPr showGuides="1">
      <p:cViewPr varScale="1">
        <p:scale>
          <a:sx n="89" d="100"/>
          <a:sy n="89" d="100"/>
        </p:scale>
        <p:origin x="204" y="9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3024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75367-B8CB-480D-A682-3B960232785F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F64B055D-BF74-445D-B042-09E91CB9F0ED}">
      <dgm:prSet phldrT="[Text]" custT="1"/>
      <dgm:spPr/>
      <dgm:t>
        <a:bodyPr/>
        <a:lstStyle/>
        <a:p>
          <a:r>
            <a:rPr lang="en-US" sz="2000" dirty="0"/>
            <a:t>220 Credits</a:t>
          </a:r>
        </a:p>
      </dgm:t>
    </dgm:pt>
    <dgm:pt modelId="{616F1DE9-1FA8-4221-A900-920E04F4F46E}" type="parTrans" cxnId="{8B3674F3-6FFA-4CC0-9BF9-3C97D6C48BD2}">
      <dgm:prSet/>
      <dgm:spPr/>
      <dgm:t>
        <a:bodyPr/>
        <a:lstStyle/>
        <a:p>
          <a:endParaRPr lang="en-US"/>
        </a:p>
      </dgm:t>
    </dgm:pt>
    <dgm:pt modelId="{5086D7A7-10E1-473C-8877-54D6C220380B}" type="sibTrans" cxnId="{8B3674F3-6FFA-4CC0-9BF9-3C97D6C48BD2}">
      <dgm:prSet/>
      <dgm:spPr/>
      <dgm:t>
        <a:bodyPr/>
        <a:lstStyle/>
        <a:p>
          <a:endParaRPr lang="en-US" dirty="0"/>
        </a:p>
      </dgm:t>
    </dgm:pt>
    <dgm:pt modelId="{7E872428-0CFB-4F49-8594-259609A520B0}">
      <dgm:prSet phldrT="[Text]" custT="1"/>
      <dgm:spPr/>
      <dgm:t>
        <a:bodyPr/>
        <a:lstStyle/>
        <a:p>
          <a:r>
            <a:rPr lang="en-US" sz="2000" dirty="0"/>
            <a:t>Subject requirements</a:t>
          </a:r>
        </a:p>
      </dgm:t>
    </dgm:pt>
    <dgm:pt modelId="{3DFB4608-115C-4BA4-B557-B92E28842901}" type="parTrans" cxnId="{C39BE672-310C-4542-B2A3-F1F15D88E95D}">
      <dgm:prSet/>
      <dgm:spPr/>
      <dgm:t>
        <a:bodyPr/>
        <a:lstStyle/>
        <a:p>
          <a:endParaRPr lang="en-US"/>
        </a:p>
      </dgm:t>
    </dgm:pt>
    <dgm:pt modelId="{525710A2-37B4-4821-8A4D-5F80698FD81C}" type="sibTrans" cxnId="{C39BE672-310C-4542-B2A3-F1F15D88E95D}">
      <dgm:prSet/>
      <dgm:spPr/>
      <dgm:t>
        <a:bodyPr/>
        <a:lstStyle/>
        <a:p>
          <a:endParaRPr lang="en-US" dirty="0"/>
        </a:p>
      </dgm:t>
    </dgm:pt>
    <dgm:pt modelId="{DD6312D5-E9C3-4F96-989F-2B4438968A15}">
      <dgm:prSet phldrT="[Text]" custT="1"/>
      <dgm:spPr/>
      <dgm:t>
        <a:bodyPr/>
        <a:lstStyle/>
        <a:p>
          <a:r>
            <a:rPr lang="en-US" sz="2000" b="1" u="sng" dirty="0">
              <a:solidFill>
                <a:srgbClr val="002060"/>
              </a:solidFill>
              <a:effectLst/>
            </a:rPr>
            <a:t>Graduation!</a:t>
          </a:r>
        </a:p>
      </dgm:t>
    </dgm:pt>
    <dgm:pt modelId="{DC009D6C-E03A-4F0D-A557-04BD0B3FB8F2}" type="parTrans" cxnId="{86119926-9044-4653-BC3D-56CD2D3C4695}">
      <dgm:prSet/>
      <dgm:spPr/>
      <dgm:t>
        <a:bodyPr/>
        <a:lstStyle/>
        <a:p>
          <a:endParaRPr lang="en-US"/>
        </a:p>
      </dgm:t>
    </dgm:pt>
    <dgm:pt modelId="{FC3F231A-8D47-4BCA-B12B-937B7BD74590}" type="sibTrans" cxnId="{86119926-9044-4653-BC3D-56CD2D3C4695}">
      <dgm:prSet/>
      <dgm:spPr/>
      <dgm:t>
        <a:bodyPr/>
        <a:lstStyle/>
        <a:p>
          <a:endParaRPr lang="en-US"/>
        </a:p>
      </dgm:t>
    </dgm:pt>
    <dgm:pt modelId="{01FEE421-CC4E-4A41-AA36-9CDECA21EA77}">
      <dgm:prSet custT="1"/>
      <dgm:spPr/>
      <dgm:t>
        <a:bodyPr/>
        <a:lstStyle/>
        <a:p>
          <a:r>
            <a:rPr lang="en-US" sz="2000" dirty="0"/>
            <a:t>Minimum GPA of 1.75</a:t>
          </a:r>
        </a:p>
      </dgm:t>
    </dgm:pt>
    <dgm:pt modelId="{532AF83E-16FD-4846-8A28-F57831F873C7}" type="parTrans" cxnId="{9F1F9517-9208-4C3C-98D4-662B1F714CDC}">
      <dgm:prSet/>
      <dgm:spPr/>
      <dgm:t>
        <a:bodyPr/>
        <a:lstStyle/>
        <a:p>
          <a:endParaRPr lang="en-US"/>
        </a:p>
      </dgm:t>
    </dgm:pt>
    <dgm:pt modelId="{52CDF3B5-F3AD-4A00-A3BF-37AD14BF211C}" type="sibTrans" cxnId="{9F1F9517-9208-4C3C-98D4-662B1F714CDC}">
      <dgm:prSet/>
      <dgm:spPr/>
      <dgm:t>
        <a:bodyPr/>
        <a:lstStyle/>
        <a:p>
          <a:endParaRPr lang="en-US" dirty="0"/>
        </a:p>
      </dgm:t>
    </dgm:pt>
    <dgm:pt modelId="{39688316-795D-4B6C-902E-E610AEE7B970}">
      <dgm:prSet custT="1"/>
      <dgm:spPr/>
      <dgm:t>
        <a:bodyPr/>
        <a:lstStyle/>
        <a:p>
          <a:r>
            <a:rPr lang="en-US" sz="2000" dirty="0"/>
            <a:t>20 Hours of Community Service</a:t>
          </a:r>
        </a:p>
      </dgm:t>
    </dgm:pt>
    <dgm:pt modelId="{2E17242B-7E68-4083-B1B7-3671D88F04D1}" type="parTrans" cxnId="{499CC236-C6A4-4F50-BB3B-CCA7405EE888}">
      <dgm:prSet/>
      <dgm:spPr/>
      <dgm:t>
        <a:bodyPr/>
        <a:lstStyle/>
        <a:p>
          <a:endParaRPr lang="en-US"/>
        </a:p>
      </dgm:t>
    </dgm:pt>
    <dgm:pt modelId="{A61B97F5-790B-44EB-8BBF-A226630C4029}" type="sibTrans" cxnId="{499CC236-C6A4-4F50-BB3B-CCA7405EE888}">
      <dgm:prSet/>
      <dgm:spPr/>
      <dgm:t>
        <a:bodyPr/>
        <a:lstStyle/>
        <a:p>
          <a:endParaRPr lang="en-US" dirty="0"/>
        </a:p>
      </dgm:t>
    </dgm:pt>
    <dgm:pt modelId="{46FDB1A4-5BAA-4CDA-A23A-47D8F87C3DEB}" type="pres">
      <dgm:prSet presAssocID="{3A275367-B8CB-480D-A682-3B960232785F}" presName="linearFlow" presStyleCnt="0">
        <dgm:presLayoutVars>
          <dgm:dir/>
          <dgm:resizeHandles val="exact"/>
        </dgm:presLayoutVars>
      </dgm:prSet>
      <dgm:spPr/>
    </dgm:pt>
    <dgm:pt modelId="{A4DCED93-E0A6-4764-88AC-A6C7E8BC38FB}" type="pres">
      <dgm:prSet presAssocID="{F64B055D-BF74-445D-B042-09E91CB9F0ED}" presName="node" presStyleLbl="node1" presStyleIdx="0" presStyleCnt="5" custScaleX="402590" custScaleY="335808" custLinFactX="89177" custLinFactNeighborX="100000" custLinFactNeighborY="-95641">
        <dgm:presLayoutVars>
          <dgm:bulletEnabled val="1"/>
        </dgm:presLayoutVars>
      </dgm:prSet>
      <dgm:spPr/>
    </dgm:pt>
    <dgm:pt modelId="{9B1F9F5A-7FB3-4AC8-A292-5C0C8388D961}" type="pres">
      <dgm:prSet presAssocID="{5086D7A7-10E1-473C-8877-54D6C220380B}" presName="spacerL" presStyleCnt="0"/>
      <dgm:spPr/>
    </dgm:pt>
    <dgm:pt modelId="{962E0C65-6141-47B3-88FF-6F3B5D944FDE}" type="pres">
      <dgm:prSet presAssocID="{5086D7A7-10E1-473C-8877-54D6C220380B}" presName="sibTrans" presStyleLbl="sibTrans2D1" presStyleIdx="0" presStyleCnt="4" custLinFactX="200000" custLinFactY="-44622" custLinFactNeighborX="270277" custLinFactNeighborY="-100000"/>
      <dgm:spPr/>
    </dgm:pt>
    <dgm:pt modelId="{3417106B-63D8-4F23-A165-23AE3926CC25}" type="pres">
      <dgm:prSet presAssocID="{5086D7A7-10E1-473C-8877-54D6C220380B}" presName="spacerR" presStyleCnt="0"/>
      <dgm:spPr/>
    </dgm:pt>
    <dgm:pt modelId="{A06096E5-CE58-422F-891A-1949399ABD0F}" type="pres">
      <dgm:prSet presAssocID="{7E872428-0CFB-4F49-8594-259609A520B0}" presName="node" presStyleLbl="node1" presStyleIdx="1" presStyleCnt="5" custScaleX="784430" custScaleY="368482" custLinFactX="160683" custLinFactNeighborX="200000" custLinFactNeighborY="-91139">
        <dgm:presLayoutVars>
          <dgm:bulletEnabled val="1"/>
        </dgm:presLayoutVars>
      </dgm:prSet>
      <dgm:spPr/>
    </dgm:pt>
    <dgm:pt modelId="{97F83A1D-E2D5-4E36-8B35-79DA113C487D}" type="pres">
      <dgm:prSet presAssocID="{525710A2-37B4-4821-8A4D-5F80698FD81C}" presName="spacerL" presStyleCnt="0"/>
      <dgm:spPr/>
    </dgm:pt>
    <dgm:pt modelId="{9FE79F10-2A73-4BBD-8409-A6F82A8A9AE9}" type="pres">
      <dgm:prSet presAssocID="{525710A2-37B4-4821-8A4D-5F80698FD81C}" presName="sibTrans" presStyleLbl="sibTrans2D1" presStyleIdx="1" presStyleCnt="4" custLinFactX="289316" custLinFactY="-64979" custLinFactNeighborX="300000" custLinFactNeighborY="-100000"/>
      <dgm:spPr/>
    </dgm:pt>
    <dgm:pt modelId="{B9591292-1B0A-43D6-9BB0-78569ABDAC20}" type="pres">
      <dgm:prSet presAssocID="{525710A2-37B4-4821-8A4D-5F80698FD81C}" presName="spacerR" presStyleCnt="0"/>
      <dgm:spPr/>
    </dgm:pt>
    <dgm:pt modelId="{202B1457-0E47-4004-ACC8-3F1486C774FD}" type="pres">
      <dgm:prSet presAssocID="{01FEE421-CC4E-4A41-AA36-9CDECA21EA77}" presName="node" presStyleLbl="node1" presStyleIdx="2" presStyleCnt="5" custScaleX="507828" custScaleY="355795" custLinFactX="208559" custLinFactNeighborX="300000" custLinFactNeighborY="-99504">
        <dgm:presLayoutVars>
          <dgm:bulletEnabled val="1"/>
        </dgm:presLayoutVars>
      </dgm:prSet>
      <dgm:spPr/>
    </dgm:pt>
    <dgm:pt modelId="{32CAA5E2-B89B-4691-BBF9-1FA1FD50FD4D}" type="pres">
      <dgm:prSet presAssocID="{52CDF3B5-F3AD-4A00-A3BF-37AD14BF211C}" presName="spacerL" presStyleCnt="0"/>
      <dgm:spPr/>
    </dgm:pt>
    <dgm:pt modelId="{CA1C201D-B457-417D-A726-865CF10ADB42}" type="pres">
      <dgm:prSet presAssocID="{52CDF3B5-F3AD-4A00-A3BF-37AD14BF211C}" presName="sibTrans" presStyleLbl="sibTrans2D1" presStyleIdx="2" presStyleCnt="4" custLinFactX="416478" custLinFactY="-74326" custLinFactNeighborX="500000" custLinFactNeighborY="-100000"/>
      <dgm:spPr/>
    </dgm:pt>
    <dgm:pt modelId="{06CDBBB2-A3B5-4C37-82FD-FEE6DABA37EF}" type="pres">
      <dgm:prSet presAssocID="{52CDF3B5-F3AD-4A00-A3BF-37AD14BF211C}" presName="spacerR" presStyleCnt="0"/>
      <dgm:spPr/>
    </dgm:pt>
    <dgm:pt modelId="{DE69320C-7D4E-4D51-B858-B5ACA77EF714}" type="pres">
      <dgm:prSet presAssocID="{39688316-795D-4B6C-902E-E610AEE7B970}" presName="node" presStyleLbl="node1" presStyleIdx="3" presStyleCnt="5" custScaleX="664561" custScaleY="369627" custLinFactX="289259" custLinFactY="-1427" custLinFactNeighborX="300000" custLinFactNeighborY="-100000">
        <dgm:presLayoutVars>
          <dgm:bulletEnabled val="1"/>
        </dgm:presLayoutVars>
      </dgm:prSet>
      <dgm:spPr/>
    </dgm:pt>
    <dgm:pt modelId="{73998862-66B3-4A95-9E44-0C3E505F4C31}" type="pres">
      <dgm:prSet presAssocID="{A61B97F5-790B-44EB-8BBF-A226630C4029}" presName="spacerL" presStyleCnt="0"/>
      <dgm:spPr/>
    </dgm:pt>
    <dgm:pt modelId="{94038C47-4FA7-451A-87FE-ED64A0EC7C79}" type="pres">
      <dgm:prSet presAssocID="{A61B97F5-790B-44EB-8BBF-A226630C4029}" presName="sibTrans" presStyleLbl="sibTrans2D1" presStyleIdx="3" presStyleCnt="4" custLinFactX="-281801" custLinFactY="300000" custLinFactNeighborX="-300000" custLinFactNeighborY="374545"/>
      <dgm:spPr/>
    </dgm:pt>
    <dgm:pt modelId="{1A36D3C8-A142-4A37-AC4B-83B73EAB2B08}" type="pres">
      <dgm:prSet presAssocID="{A61B97F5-790B-44EB-8BBF-A226630C4029}" presName="spacerR" presStyleCnt="0"/>
      <dgm:spPr/>
    </dgm:pt>
    <dgm:pt modelId="{85E7B1B4-18AD-497B-A2E3-702EC573D571}" type="pres">
      <dgm:prSet presAssocID="{DD6312D5-E9C3-4F96-989F-2B4438968A15}" presName="node" presStyleLbl="node1" presStyleIdx="4" presStyleCnt="5" custScaleX="743566" custScaleY="215577" custLinFactX="-101348" custLinFactY="178320" custLinFactNeighborX="-200000" custLinFactNeighborY="200000">
        <dgm:presLayoutVars>
          <dgm:bulletEnabled val="1"/>
        </dgm:presLayoutVars>
      </dgm:prSet>
      <dgm:spPr/>
    </dgm:pt>
  </dgm:ptLst>
  <dgm:cxnLst>
    <dgm:cxn modelId="{9F1F9517-9208-4C3C-98D4-662B1F714CDC}" srcId="{3A275367-B8CB-480D-A682-3B960232785F}" destId="{01FEE421-CC4E-4A41-AA36-9CDECA21EA77}" srcOrd="2" destOrd="0" parTransId="{532AF83E-16FD-4846-8A28-F57831F873C7}" sibTransId="{52CDF3B5-F3AD-4A00-A3BF-37AD14BF211C}"/>
    <dgm:cxn modelId="{3F18BB1E-2ED3-49E7-B824-CFA0345BE716}" type="presOf" srcId="{52CDF3B5-F3AD-4A00-A3BF-37AD14BF211C}" destId="{CA1C201D-B457-417D-A726-865CF10ADB42}" srcOrd="0" destOrd="0" presId="urn:microsoft.com/office/officeart/2005/8/layout/equation1"/>
    <dgm:cxn modelId="{86119926-9044-4653-BC3D-56CD2D3C4695}" srcId="{3A275367-B8CB-480D-A682-3B960232785F}" destId="{DD6312D5-E9C3-4F96-989F-2B4438968A15}" srcOrd="4" destOrd="0" parTransId="{DC009D6C-E03A-4F0D-A557-04BD0B3FB8F2}" sibTransId="{FC3F231A-8D47-4BCA-B12B-937B7BD74590}"/>
    <dgm:cxn modelId="{499CC236-C6A4-4F50-BB3B-CCA7405EE888}" srcId="{3A275367-B8CB-480D-A682-3B960232785F}" destId="{39688316-795D-4B6C-902E-E610AEE7B970}" srcOrd="3" destOrd="0" parTransId="{2E17242B-7E68-4083-B1B7-3671D88F04D1}" sibTransId="{A61B97F5-790B-44EB-8BBF-A226630C4029}"/>
    <dgm:cxn modelId="{5DBA6B49-ACFB-4AA0-B48A-25622BCF082E}" type="presOf" srcId="{01FEE421-CC4E-4A41-AA36-9CDECA21EA77}" destId="{202B1457-0E47-4004-ACC8-3F1486C774FD}" srcOrd="0" destOrd="0" presId="urn:microsoft.com/office/officeart/2005/8/layout/equation1"/>
    <dgm:cxn modelId="{C39BE672-310C-4542-B2A3-F1F15D88E95D}" srcId="{3A275367-B8CB-480D-A682-3B960232785F}" destId="{7E872428-0CFB-4F49-8594-259609A520B0}" srcOrd="1" destOrd="0" parTransId="{3DFB4608-115C-4BA4-B557-B92E28842901}" sibTransId="{525710A2-37B4-4821-8A4D-5F80698FD81C}"/>
    <dgm:cxn modelId="{00038A58-1928-47DE-B682-968B51AFB521}" type="presOf" srcId="{525710A2-37B4-4821-8A4D-5F80698FD81C}" destId="{9FE79F10-2A73-4BBD-8409-A6F82A8A9AE9}" srcOrd="0" destOrd="0" presId="urn:microsoft.com/office/officeart/2005/8/layout/equation1"/>
    <dgm:cxn modelId="{9B8FA27E-F7E5-45AB-A14C-34CF5E53B668}" type="presOf" srcId="{A61B97F5-790B-44EB-8BBF-A226630C4029}" destId="{94038C47-4FA7-451A-87FE-ED64A0EC7C79}" srcOrd="0" destOrd="0" presId="urn:microsoft.com/office/officeart/2005/8/layout/equation1"/>
    <dgm:cxn modelId="{9AB539B7-2DF3-42E6-A476-216E713B2F52}" type="presOf" srcId="{5086D7A7-10E1-473C-8877-54D6C220380B}" destId="{962E0C65-6141-47B3-88FF-6F3B5D944FDE}" srcOrd="0" destOrd="0" presId="urn:microsoft.com/office/officeart/2005/8/layout/equation1"/>
    <dgm:cxn modelId="{033D72BA-BBEA-4D91-8B25-FFA7BB8D76D0}" type="presOf" srcId="{7E872428-0CFB-4F49-8594-259609A520B0}" destId="{A06096E5-CE58-422F-891A-1949399ABD0F}" srcOrd="0" destOrd="0" presId="urn:microsoft.com/office/officeart/2005/8/layout/equation1"/>
    <dgm:cxn modelId="{A22FC2C8-7963-4022-83EF-6767E2D1F98D}" type="presOf" srcId="{39688316-795D-4B6C-902E-E610AEE7B970}" destId="{DE69320C-7D4E-4D51-B858-B5ACA77EF714}" srcOrd="0" destOrd="0" presId="urn:microsoft.com/office/officeart/2005/8/layout/equation1"/>
    <dgm:cxn modelId="{EE67EBD5-4753-412F-9846-D91041B9C3F8}" type="presOf" srcId="{F64B055D-BF74-445D-B042-09E91CB9F0ED}" destId="{A4DCED93-E0A6-4764-88AC-A6C7E8BC38FB}" srcOrd="0" destOrd="0" presId="urn:microsoft.com/office/officeart/2005/8/layout/equation1"/>
    <dgm:cxn modelId="{6B165DD8-B3D2-4A05-857E-5EA003406AE5}" type="presOf" srcId="{3A275367-B8CB-480D-A682-3B960232785F}" destId="{46FDB1A4-5BAA-4CDA-A23A-47D8F87C3DEB}" srcOrd="0" destOrd="0" presId="urn:microsoft.com/office/officeart/2005/8/layout/equation1"/>
    <dgm:cxn modelId="{BACCF7F2-08A3-4C0F-B8A2-CA4451877366}" type="presOf" srcId="{DD6312D5-E9C3-4F96-989F-2B4438968A15}" destId="{85E7B1B4-18AD-497B-A2E3-702EC573D571}" srcOrd="0" destOrd="0" presId="urn:microsoft.com/office/officeart/2005/8/layout/equation1"/>
    <dgm:cxn modelId="{8B3674F3-6FFA-4CC0-9BF9-3C97D6C48BD2}" srcId="{3A275367-B8CB-480D-A682-3B960232785F}" destId="{F64B055D-BF74-445D-B042-09E91CB9F0ED}" srcOrd="0" destOrd="0" parTransId="{616F1DE9-1FA8-4221-A900-920E04F4F46E}" sibTransId="{5086D7A7-10E1-473C-8877-54D6C220380B}"/>
    <dgm:cxn modelId="{325D436C-9AE6-49CF-B2CA-EE0943BA8E56}" type="presParOf" srcId="{46FDB1A4-5BAA-4CDA-A23A-47D8F87C3DEB}" destId="{A4DCED93-E0A6-4764-88AC-A6C7E8BC38FB}" srcOrd="0" destOrd="0" presId="urn:microsoft.com/office/officeart/2005/8/layout/equation1"/>
    <dgm:cxn modelId="{D81EFD7C-5C7C-478E-AFAF-E11BBC752617}" type="presParOf" srcId="{46FDB1A4-5BAA-4CDA-A23A-47D8F87C3DEB}" destId="{9B1F9F5A-7FB3-4AC8-A292-5C0C8388D961}" srcOrd="1" destOrd="0" presId="urn:microsoft.com/office/officeart/2005/8/layout/equation1"/>
    <dgm:cxn modelId="{6B83340D-DD1A-44A4-897B-EC2D3D8F18DE}" type="presParOf" srcId="{46FDB1A4-5BAA-4CDA-A23A-47D8F87C3DEB}" destId="{962E0C65-6141-47B3-88FF-6F3B5D944FDE}" srcOrd="2" destOrd="0" presId="urn:microsoft.com/office/officeart/2005/8/layout/equation1"/>
    <dgm:cxn modelId="{CFE5F258-4042-42AD-B83B-07EE2AA04FF6}" type="presParOf" srcId="{46FDB1A4-5BAA-4CDA-A23A-47D8F87C3DEB}" destId="{3417106B-63D8-4F23-A165-23AE3926CC25}" srcOrd="3" destOrd="0" presId="urn:microsoft.com/office/officeart/2005/8/layout/equation1"/>
    <dgm:cxn modelId="{CE83DEC4-F291-48F4-BF20-047460A76E30}" type="presParOf" srcId="{46FDB1A4-5BAA-4CDA-A23A-47D8F87C3DEB}" destId="{A06096E5-CE58-422F-891A-1949399ABD0F}" srcOrd="4" destOrd="0" presId="urn:microsoft.com/office/officeart/2005/8/layout/equation1"/>
    <dgm:cxn modelId="{84A605E4-4115-44F7-9E92-23F54A7B9F1E}" type="presParOf" srcId="{46FDB1A4-5BAA-4CDA-A23A-47D8F87C3DEB}" destId="{97F83A1D-E2D5-4E36-8B35-79DA113C487D}" srcOrd="5" destOrd="0" presId="urn:microsoft.com/office/officeart/2005/8/layout/equation1"/>
    <dgm:cxn modelId="{49541E3C-52DB-4BD6-83C4-2A8AACFAE1B0}" type="presParOf" srcId="{46FDB1A4-5BAA-4CDA-A23A-47D8F87C3DEB}" destId="{9FE79F10-2A73-4BBD-8409-A6F82A8A9AE9}" srcOrd="6" destOrd="0" presId="urn:microsoft.com/office/officeart/2005/8/layout/equation1"/>
    <dgm:cxn modelId="{D250E64B-71DA-405B-B76E-0FB3855034C1}" type="presParOf" srcId="{46FDB1A4-5BAA-4CDA-A23A-47D8F87C3DEB}" destId="{B9591292-1B0A-43D6-9BB0-78569ABDAC20}" srcOrd="7" destOrd="0" presId="urn:microsoft.com/office/officeart/2005/8/layout/equation1"/>
    <dgm:cxn modelId="{6DE39C08-B22B-4115-B082-AEE74957B44F}" type="presParOf" srcId="{46FDB1A4-5BAA-4CDA-A23A-47D8F87C3DEB}" destId="{202B1457-0E47-4004-ACC8-3F1486C774FD}" srcOrd="8" destOrd="0" presId="urn:microsoft.com/office/officeart/2005/8/layout/equation1"/>
    <dgm:cxn modelId="{378BD6ED-67FE-441E-915E-48CD51C8D05C}" type="presParOf" srcId="{46FDB1A4-5BAA-4CDA-A23A-47D8F87C3DEB}" destId="{32CAA5E2-B89B-4691-BBF9-1FA1FD50FD4D}" srcOrd="9" destOrd="0" presId="urn:microsoft.com/office/officeart/2005/8/layout/equation1"/>
    <dgm:cxn modelId="{9BAFCACB-86A1-4B7E-8659-8803D8E5D2E2}" type="presParOf" srcId="{46FDB1A4-5BAA-4CDA-A23A-47D8F87C3DEB}" destId="{CA1C201D-B457-417D-A726-865CF10ADB42}" srcOrd="10" destOrd="0" presId="urn:microsoft.com/office/officeart/2005/8/layout/equation1"/>
    <dgm:cxn modelId="{7F5D6D70-B1F4-4699-B0D1-FD3F4BE19C24}" type="presParOf" srcId="{46FDB1A4-5BAA-4CDA-A23A-47D8F87C3DEB}" destId="{06CDBBB2-A3B5-4C37-82FD-FEE6DABA37EF}" srcOrd="11" destOrd="0" presId="urn:microsoft.com/office/officeart/2005/8/layout/equation1"/>
    <dgm:cxn modelId="{A6FA04D0-0623-43B6-857B-AFDB732CBCB8}" type="presParOf" srcId="{46FDB1A4-5BAA-4CDA-A23A-47D8F87C3DEB}" destId="{DE69320C-7D4E-4D51-B858-B5ACA77EF714}" srcOrd="12" destOrd="0" presId="urn:microsoft.com/office/officeart/2005/8/layout/equation1"/>
    <dgm:cxn modelId="{88B84275-2077-421D-942B-0EF6A43D9C99}" type="presParOf" srcId="{46FDB1A4-5BAA-4CDA-A23A-47D8F87C3DEB}" destId="{73998862-66B3-4A95-9E44-0C3E505F4C31}" srcOrd="13" destOrd="0" presId="urn:microsoft.com/office/officeart/2005/8/layout/equation1"/>
    <dgm:cxn modelId="{AF229BEB-842A-4941-B7EA-A517E80F044D}" type="presParOf" srcId="{46FDB1A4-5BAA-4CDA-A23A-47D8F87C3DEB}" destId="{94038C47-4FA7-451A-87FE-ED64A0EC7C79}" srcOrd="14" destOrd="0" presId="urn:microsoft.com/office/officeart/2005/8/layout/equation1"/>
    <dgm:cxn modelId="{9980B71E-1795-49D3-9E14-C3D31C17C6AB}" type="presParOf" srcId="{46FDB1A4-5BAA-4CDA-A23A-47D8F87C3DEB}" destId="{1A36D3C8-A142-4A37-AC4B-83B73EAB2B08}" srcOrd="15" destOrd="0" presId="urn:microsoft.com/office/officeart/2005/8/layout/equation1"/>
    <dgm:cxn modelId="{89A7F02D-9CE9-488B-B03E-31C94F2D6200}" type="presParOf" srcId="{46FDB1A4-5BAA-4CDA-A23A-47D8F87C3DEB}" destId="{85E7B1B4-18AD-497B-A2E3-702EC573D571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CED93-E0A6-4764-88AC-A6C7E8BC38FB}">
      <dsp:nvSpPr>
        <dsp:cNvPr id="0" name=""/>
        <dsp:cNvSpPr/>
      </dsp:nvSpPr>
      <dsp:spPr>
        <a:xfrm>
          <a:off x="322634" y="1373533"/>
          <a:ext cx="1316276" cy="10979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220 Credits</a:t>
          </a:r>
        </a:p>
      </dsp:txBody>
      <dsp:txXfrm>
        <a:off x="515398" y="1534321"/>
        <a:ext cx="930748" cy="776355"/>
      </dsp:txXfrm>
    </dsp:sp>
    <dsp:sp modelId="{962E0C65-6141-47B3-88FF-6F3B5D944FDE}">
      <dsp:nvSpPr>
        <dsp:cNvPr id="0" name=""/>
        <dsp:cNvSpPr/>
      </dsp:nvSpPr>
      <dsp:spPr>
        <a:xfrm>
          <a:off x="1798364" y="1866133"/>
          <a:ext cx="189632" cy="189632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23500" y="1938648"/>
        <a:ext cx="139360" cy="44602"/>
      </dsp:txXfrm>
    </dsp:sp>
    <dsp:sp modelId="{A06096E5-CE58-422F-891A-1949399ABD0F}">
      <dsp:nvSpPr>
        <dsp:cNvPr id="0" name=""/>
        <dsp:cNvSpPr/>
      </dsp:nvSpPr>
      <dsp:spPr>
        <a:xfrm>
          <a:off x="2141979" y="1334839"/>
          <a:ext cx="2564710" cy="1204759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Subject requirements</a:t>
          </a:r>
        </a:p>
      </dsp:txBody>
      <dsp:txXfrm>
        <a:off x="2517572" y="1511272"/>
        <a:ext cx="1813524" cy="851893"/>
      </dsp:txXfrm>
    </dsp:sp>
    <dsp:sp modelId="{9FE79F10-2A73-4BBD-8409-A6F82A8A9AE9}">
      <dsp:nvSpPr>
        <dsp:cNvPr id="0" name=""/>
        <dsp:cNvSpPr/>
      </dsp:nvSpPr>
      <dsp:spPr>
        <a:xfrm>
          <a:off x="4783066" y="1827530"/>
          <a:ext cx="189632" cy="189632"/>
        </a:xfrm>
        <a:prstGeom prst="mathPlus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808202" y="1900045"/>
        <a:ext cx="139360" cy="44602"/>
      </dsp:txXfrm>
    </dsp:sp>
    <dsp:sp modelId="{202B1457-0E47-4004-ACC8-3F1486C774FD}">
      <dsp:nvSpPr>
        <dsp:cNvPr id="0" name=""/>
        <dsp:cNvSpPr/>
      </dsp:nvSpPr>
      <dsp:spPr>
        <a:xfrm>
          <a:off x="5132499" y="1328229"/>
          <a:ext cx="1660354" cy="1163279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Minimum GPA of 1.75</a:t>
          </a:r>
        </a:p>
      </dsp:txBody>
      <dsp:txXfrm>
        <a:off x="5375652" y="1498587"/>
        <a:ext cx="1174048" cy="822563"/>
      </dsp:txXfrm>
    </dsp:sp>
    <dsp:sp modelId="{CA1C201D-B457-417D-A726-865CF10ADB42}">
      <dsp:nvSpPr>
        <dsp:cNvPr id="0" name=""/>
        <dsp:cNvSpPr/>
      </dsp:nvSpPr>
      <dsp:spPr>
        <a:xfrm>
          <a:off x="6980387" y="1809805"/>
          <a:ext cx="189632" cy="189632"/>
        </a:xfrm>
        <a:prstGeom prst="mathPlus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005523" y="1882320"/>
        <a:ext cx="139360" cy="44602"/>
      </dsp:txXfrm>
    </dsp:sp>
    <dsp:sp modelId="{DE69320C-7D4E-4D51-B858-B5ACA77EF714}">
      <dsp:nvSpPr>
        <dsp:cNvPr id="0" name=""/>
        <dsp:cNvSpPr/>
      </dsp:nvSpPr>
      <dsp:spPr>
        <a:xfrm>
          <a:off x="7299433" y="1299330"/>
          <a:ext cx="2172796" cy="1208503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 Hours of Community Service</a:t>
          </a:r>
        </a:p>
      </dsp:txBody>
      <dsp:txXfrm>
        <a:off x="7617632" y="1476311"/>
        <a:ext cx="1536398" cy="854541"/>
      </dsp:txXfrm>
    </dsp:sp>
    <dsp:sp modelId="{94038C47-4FA7-451A-87FE-ED64A0EC7C79}">
      <dsp:nvSpPr>
        <dsp:cNvPr id="0" name=""/>
        <dsp:cNvSpPr/>
      </dsp:nvSpPr>
      <dsp:spPr>
        <a:xfrm>
          <a:off x="7859363" y="3419538"/>
          <a:ext cx="189632" cy="189632"/>
        </a:xfrm>
        <a:prstGeom prst="mathEqual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7884499" y="3458602"/>
        <a:ext cx="139360" cy="111504"/>
      </dsp:txXfrm>
    </dsp:sp>
    <dsp:sp modelId="{85E7B1B4-18AD-497B-A2E3-702EC573D571}">
      <dsp:nvSpPr>
        <dsp:cNvPr id="0" name=""/>
        <dsp:cNvSpPr/>
      </dsp:nvSpPr>
      <dsp:spPr>
        <a:xfrm>
          <a:off x="8305118" y="3119708"/>
          <a:ext cx="2431104" cy="70483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rgbClr val="002060"/>
              </a:solidFill>
              <a:effectLst/>
            </a:rPr>
            <a:t>Graduation!</a:t>
          </a:r>
        </a:p>
      </dsp:txBody>
      <dsp:txXfrm>
        <a:off x="8661145" y="3222928"/>
        <a:ext cx="1719050" cy="498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11/18/2022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11/18/2022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954193" y="4488419"/>
            <a:ext cx="5257800" cy="4254394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spcBef>
                <a:spcPts val="367"/>
              </a:spcBef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708025"/>
            <a:ext cx="6299200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82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9d77d2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708025"/>
            <a:ext cx="6300787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9d77d2788_0_0:notes"/>
          <p:cNvSpPr txBox="1">
            <a:spLocks noGrp="1"/>
          </p:cNvSpPr>
          <p:nvPr>
            <p:ph type="body" idx="1"/>
          </p:nvPr>
        </p:nvSpPr>
        <p:spPr>
          <a:xfrm>
            <a:off x="954193" y="4488419"/>
            <a:ext cx="5257800" cy="4254445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spcBef>
                <a:spcPts val="367"/>
              </a:spcBef>
            </a:pPr>
            <a:endParaRPr dirty="0"/>
          </a:p>
        </p:txBody>
      </p:sp>
      <p:sp>
        <p:nvSpPr>
          <p:cNvPr id="80" name="Google Shape;80;g99d77d2788_0_0:notes"/>
          <p:cNvSpPr txBox="1">
            <a:spLocks noGrp="1"/>
          </p:cNvSpPr>
          <p:nvPr>
            <p:ph type="sldNum" idx="12"/>
          </p:nvPr>
        </p:nvSpPr>
        <p:spPr>
          <a:xfrm>
            <a:off x="4061813" y="8978451"/>
            <a:ext cx="3104387" cy="472750"/>
          </a:xfrm>
          <a:prstGeom prst="rect">
            <a:avLst/>
          </a:prstGeom>
        </p:spPr>
        <p:txBody>
          <a:bodyPr spcFirstLastPara="1" wrap="square" lIns="94945" tIns="47460" rIns="94945" bIns="47460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5399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19283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954193" y="4488419"/>
            <a:ext cx="5257800" cy="4254394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spcBef>
                <a:spcPts val="367"/>
              </a:spcBef>
            </a:pPr>
            <a:endParaRPr dirty="0"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708025"/>
            <a:ext cx="6300787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87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sldNum" idx="12"/>
          </p:nvPr>
        </p:nvSpPr>
        <p:spPr>
          <a:xfrm>
            <a:off x="4061814" y="8978451"/>
            <a:ext cx="3104373" cy="47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/>
              <a:t>10</a:t>
            </a:fld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708025"/>
            <a:ext cx="6300787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954193" y="4488419"/>
            <a:ext cx="5257800" cy="42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25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Green= classes completed</a:t>
            </a:r>
          </a:p>
          <a:p>
            <a:r>
              <a:rPr lang="en-US" dirty="0"/>
              <a:t>Orange = classes currently enrolled</a:t>
            </a:r>
          </a:p>
          <a:p>
            <a:r>
              <a:rPr lang="en-US" dirty="0"/>
              <a:t>Blue = planned classes</a:t>
            </a:r>
          </a:p>
          <a:p>
            <a:endParaRPr lang="en-US" dirty="0"/>
          </a:p>
          <a:p>
            <a:r>
              <a:rPr lang="en-US" dirty="0"/>
              <a:t>Some classes needed for graduation have been prepopulated.  Students can change those.</a:t>
            </a:r>
          </a:p>
          <a:p>
            <a:endParaRPr lang="en-US" dirty="0"/>
          </a:p>
          <a:p>
            <a:r>
              <a:rPr lang="en-US" dirty="0"/>
              <a:t>Point out the graduation requirement tracker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 descr="Stacked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2063213" y="333376"/>
            <a:ext cx="9886491" cy="626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4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ed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8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student.org/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://www.sat.org/regis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q/questions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ytravelphotos/3483287077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blocked-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2463799"/>
          </a:xfrm>
        </p:spPr>
        <p:txBody>
          <a:bodyPr/>
          <a:lstStyle/>
          <a:p>
            <a:r>
              <a:rPr lang="en-US" dirty="0"/>
              <a:t>Sophomore Presentation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/>
          <p:nvPr/>
        </p:nvSpPr>
        <p:spPr>
          <a:xfrm flipH="1">
            <a:off x="2062163" y="4686301"/>
            <a:ext cx="1223963" cy="828675"/>
          </a:xfrm>
          <a:prstGeom prst="ellipse">
            <a:avLst/>
          </a:prstGeom>
          <a:gradFill>
            <a:gsLst>
              <a:gs pos="0">
                <a:srgbClr val="FFFFFF">
                  <a:alpha val="41960"/>
                </a:srgbClr>
              </a:gs>
              <a:gs pos="100000">
                <a:srgbClr val="EAEAEA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8"/>
          <p:cNvSpPr/>
          <p:nvPr/>
        </p:nvSpPr>
        <p:spPr>
          <a:xfrm>
            <a:off x="4448175" y="2073276"/>
            <a:ext cx="3816350" cy="2646363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  <a:buSzPts val="1800"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4799012" y="2057400"/>
            <a:ext cx="3048000" cy="2514600"/>
          </a:xfrm>
          <a:prstGeom prst="ellipse">
            <a:avLst/>
          </a:prstGeom>
          <a:gradFill>
            <a:gsLst>
              <a:gs pos="0">
                <a:schemeClr val="folHlink"/>
              </a:gs>
              <a:gs pos="100000">
                <a:srgbClr val="B3B3B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000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8"/>
          <p:cNvSpPr/>
          <p:nvPr/>
        </p:nvSpPr>
        <p:spPr>
          <a:xfrm flipH="1">
            <a:off x="4722912" y="2209800"/>
            <a:ext cx="3201900" cy="2186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C6C6C6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6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800" b="1" dirty="0">
                <a:latin typeface="Arial"/>
                <a:ea typeface="Arial"/>
                <a:cs typeface="Arial"/>
                <a:sym typeface="Arial"/>
              </a:rPr>
              <a:t>UC/CSU</a:t>
            </a:r>
            <a:endParaRPr sz="1600" dirty="0"/>
          </a:p>
          <a:p>
            <a:pPr algn="ctr"/>
            <a:r>
              <a:rPr lang="en-US" sz="3300" b="1" dirty="0">
                <a:latin typeface="Arial"/>
                <a:ea typeface="Arial"/>
                <a:cs typeface="Arial"/>
                <a:sym typeface="Arial"/>
              </a:rPr>
              <a:t>A-G</a:t>
            </a:r>
            <a:endParaRPr sz="1100" dirty="0"/>
          </a:p>
          <a:p>
            <a:pPr algn="ctr"/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Minimum</a:t>
            </a:r>
            <a:r>
              <a:rPr lang="en-US" sz="1600" b="1" dirty="0"/>
              <a:t> 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Course</a:t>
            </a:r>
            <a:r>
              <a:rPr lang="en-US" sz="2000" b="1" dirty="0"/>
              <a:t> 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00" dirty="0"/>
          </a:p>
          <a:p>
            <a:pPr algn="ctr"/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Grades of C or better required.</a:t>
            </a:r>
            <a:endParaRPr sz="1100" dirty="0"/>
          </a:p>
          <a:p>
            <a:pPr algn="ctr"/>
            <a:endParaRPr sz="18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8"/>
          <p:cNvSpPr/>
          <p:nvPr/>
        </p:nvSpPr>
        <p:spPr>
          <a:xfrm>
            <a:off x="4799012" y="4859225"/>
            <a:ext cx="3505200" cy="1846500"/>
          </a:xfrm>
          <a:prstGeom prst="roundRect">
            <a:avLst>
              <a:gd name="adj" fmla="val 1422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D)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Science</a:t>
            </a:r>
            <a:endParaRPr dirty="0"/>
          </a:p>
          <a:p>
            <a:pPr algn="ctr">
              <a:buClr>
                <a:schemeClr val="dk2"/>
              </a:buClr>
              <a:buSzPts val="2000"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2 Years Lab Science</a:t>
            </a:r>
            <a:endParaRPr dirty="0"/>
          </a:p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3 Recommended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8"/>
          <p:cNvSpPr/>
          <p:nvPr/>
        </p:nvSpPr>
        <p:spPr>
          <a:xfrm>
            <a:off x="1527969" y="4591726"/>
            <a:ext cx="2514600" cy="1846500"/>
          </a:xfrm>
          <a:prstGeom prst="roundRect">
            <a:avLst>
              <a:gd name="adj" fmla="val 14222"/>
            </a:avLst>
          </a:prstGeom>
          <a:solidFill>
            <a:srgbClr val="F5B1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E)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Foreign Language</a:t>
            </a:r>
            <a:endParaRPr dirty="0"/>
          </a:p>
          <a:p>
            <a:pPr algn="ctr"/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2 Years </a:t>
            </a:r>
            <a:endParaRPr dirty="0"/>
          </a:p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3 Recommended</a:t>
            </a:r>
            <a:endParaRPr dirty="0"/>
          </a:p>
        </p:txBody>
      </p:sp>
      <p:sp>
        <p:nvSpPr>
          <p:cNvPr id="239" name="Google Shape;239;p38"/>
          <p:cNvSpPr/>
          <p:nvPr/>
        </p:nvSpPr>
        <p:spPr>
          <a:xfrm>
            <a:off x="893762" y="2350300"/>
            <a:ext cx="1828800" cy="1905000"/>
          </a:xfrm>
          <a:prstGeom prst="roundRect">
            <a:avLst>
              <a:gd name="adj" fmla="val 1780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F)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Visual/     Performing Art</a:t>
            </a:r>
            <a:endParaRPr dirty="0"/>
          </a:p>
          <a:p>
            <a:pPr algn="ctr">
              <a:buClr>
                <a:schemeClr val="dk2"/>
              </a:buClr>
              <a:buSzPts val="2000"/>
            </a:pPr>
            <a:endParaRPr sz="2000" b="1" u="sng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1 Year</a:t>
            </a:r>
            <a:endParaRPr dirty="0"/>
          </a:p>
          <a:p>
            <a:pPr>
              <a:buClr>
                <a:schemeClr val="dk2"/>
              </a:buClr>
              <a:buSzPts val="2000"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8"/>
          <p:cNvSpPr/>
          <p:nvPr/>
        </p:nvSpPr>
        <p:spPr>
          <a:xfrm>
            <a:off x="5592812" y="178937"/>
            <a:ext cx="2254200" cy="1570500"/>
          </a:xfrm>
          <a:prstGeom prst="roundRect">
            <a:avLst>
              <a:gd name="adj" fmla="val 1422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History</a:t>
            </a:r>
            <a:endParaRPr dirty="0"/>
          </a:p>
          <a:p>
            <a:pPr marL="342900" indent="-342900" algn="ctr">
              <a:buClr>
                <a:schemeClr val="dk2"/>
              </a:buClr>
              <a:buSzPts val="2000"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342900" indent="-342900"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2 years</a:t>
            </a:r>
            <a:endParaRPr dirty="0"/>
          </a:p>
        </p:txBody>
      </p:sp>
      <p:sp>
        <p:nvSpPr>
          <p:cNvPr id="241" name="Google Shape;241;p38"/>
          <p:cNvSpPr/>
          <p:nvPr/>
        </p:nvSpPr>
        <p:spPr>
          <a:xfrm>
            <a:off x="9182112" y="3093736"/>
            <a:ext cx="2254200" cy="2406000"/>
          </a:xfrm>
          <a:prstGeom prst="roundRect">
            <a:avLst>
              <a:gd name="adj" fmla="val 142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C)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Math</a:t>
            </a:r>
            <a:endParaRPr dirty="0"/>
          </a:p>
          <a:p>
            <a:pPr algn="ctr">
              <a:buClr>
                <a:schemeClr val="dk2"/>
              </a:buClr>
              <a:buSzPts val="2000"/>
            </a:pPr>
            <a:endParaRPr dirty="0"/>
          </a:p>
          <a:p>
            <a:pPr algn="ctr">
              <a:buClr>
                <a:schemeClr val="dk2"/>
              </a:buClr>
              <a:buSzPts val="1800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3 Years </a:t>
            </a:r>
            <a:endParaRPr dirty="0"/>
          </a:p>
          <a:p>
            <a:pPr algn="ctr">
              <a:buClr>
                <a:schemeClr val="dk2"/>
              </a:buClr>
              <a:buSzPts val="1800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(Alg.1, Geo</a:t>
            </a:r>
            <a:r>
              <a:rPr lang="en-US" sz="1800" b="1" dirty="0"/>
              <a:t>m.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, Alg. 2)</a:t>
            </a:r>
            <a:endParaRPr dirty="0"/>
          </a:p>
          <a:p>
            <a:pPr algn="ctr">
              <a:buClr>
                <a:schemeClr val="dk2"/>
              </a:buClr>
              <a:buSzPts val="1800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4 Recommended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8837612" y="1047512"/>
            <a:ext cx="1981200" cy="1405800"/>
          </a:xfrm>
          <a:prstGeom prst="roundRect">
            <a:avLst>
              <a:gd name="adj" fmla="val 1422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 b="1" dirty="0">
              <a:solidFill>
                <a:schemeClr val="dk2"/>
              </a:solidFill>
            </a:endParaRPr>
          </a:p>
          <a:p>
            <a:pPr algn="ctr"/>
            <a:endParaRPr sz="2000" b="1" dirty="0"/>
          </a:p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algn="ctr"/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4 Years</a:t>
            </a:r>
            <a:endParaRPr dirty="0"/>
          </a:p>
          <a:p>
            <a:pPr algn="ctr"/>
            <a:endParaRPr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8"/>
          <p:cNvSpPr/>
          <p:nvPr/>
        </p:nvSpPr>
        <p:spPr>
          <a:xfrm>
            <a:off x="2398712" y="562090"/>
            <a:ext cx="2286000" cy="1371600"/>
          </a:xfrm>
          <a:prstGeom prst="roundRect">
            <a:avLst>
              <a:gd name="adj" fmla="val 1780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1800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G) </a:t>
            </a:r>
            <a:r>
              <a:rPr lang="en-US" sz="2000" b="1" u="sng" dirty="0">
                <a:latin typeface="Arial"/>
                <a:ea typeface="Arial"/>
                <a:cs typeface="Arial"/>
                <a:sym typeface="Arial"/>
              </a:rPr>
              <a:t>College Prep Elective</a:t>
            </a:r>
            <a:endParaRPr dirty="0"/>
          </a:p>
          <a:p>
            <a:pPr algn="ctr">
              <a:buClr>
                <a:schemeClr val="dk2"/>
              </a:buClr>
              <a:buSzPts val="1800"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2"/>
              </a:buClr>
              <a:buSzPts val="2000"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1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1459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212" y="266322"/>
            <a:ext cx="5943600" cy="1220796"/>
          </a:xfrm>
        </p:spPr>
        <p:txBody>
          <a:bodyPr>
            <a:normAutofit fontScale="90000"/>
          </a:bodyPr>
          <a:lstStyle/>
          <a:p>
            <a:r>
              <a:rPr lang="en-US" dirty="0"/>
              <a:t>Testing For College Admission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412" y="2018922"/>
            <a:ext cx="7491703" cy="49152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you plan to apply to 4-year colleges, testing </a:t>
            </a:r>
            <a:r>
              <a:rPr lang="en-US" i="1" dirty="0"/>
              <a:t>may</a:t>
            </a:r>
            <a:r>
              <a:rPr lang="en-US" dirty="0"/>
              <a:t> be required.  </a:t>
            </a:r>
          </a:p>
          <a:p>
            <a:r>
              <a:rPr lang="en-US" b="1" dirty="0"/>
              <a:t>PSAT</a:t>
            </a:r>
            <a:r>
              <a:rPr lang="en-US" dirty="0"/>
              <a:t>- A standardized test to help prepare for taking the SAT.  When taken as a junior, students with high scores could qualify for the National Merit Scholarship Program.  The test is offered each October at AHS.  </a:t>
            </a:r>
          </a:p>
          <a:p>
            <a:r>
              <a:rPr lang="en-US" b="1" dirty="0"/>
              <a:t>SAT</a:t>
            </a:r>
            <a:r>
              <a:rPr lang="en-US" dirty="0"/>
              <a:t> or </a:t>
            </a:r>
            <a:r>
              <a:rPr lang="en-US" b="1" dirty="0"/>
              <a:t>ACT</a:t>
            </a:r>
            <a:r>
              <a:rPr lang="en-US" dirty="0"/>
              <a:t>- Standardized tests that some colleges may require for college admission.  Students generally test junior year if needed.  Register online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SAT: </a:t>
            </a:r>
            <a:r>
              <a:rPr lang="en-US" altLang="en-US" u="sng" dirty="0">
                <a:solidFill>
                  <a:srgbClr val="FF0000"/>
                </a:solidFill>
                <a:hlinkClick r:id="rId2"/>
              </a:rPr>
              <a:t>www.sat</a:t>
            </a:r>
            <a:r>
              <a:rPr lang="en-US" altLang="en-US" u="sng" dirty="0">
                <a:solidFill>
                  <a:srgbClr val="C00000"/>
                </a:solidFill>
                <a:hlinkClick r:id="rId2"/>
              </a:rPr>
              <a:t>.org/register</a:t>
            </a:r>
            <a:endParaRPr lang="en-US" altLang="en-US" u="sng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ACT: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altLang="en-US" dirty="0">
                <a:hlinkClick r:id="rId3"/>
              </a:rPr>
              <a:t>www.actstudent.org</a:t>
            </a:r>
            <a:r>
              <a:rPr lang="en-US" altLang="en-US" dirty="0"/>
              <a:t>  </a:t>
            </a:r>
          </a:p>
          <a:p>
            <a:r>
              <a:rPr lang="en-US" altLang="en-US" dirty="0"/>
              <a:t>Starting in 2023-24, the SAT and PSAT will be digital tests.  </a:t>
            </a:r>
          </a:p>
        </p:txBody>
      </p:sp>
      <p:pic>
        <p:nvPicPr>
          <p:cNvPr id="10" name="Picture 9" descr="C:\Users\jloy\AppData\Local\Microsoft\Windows\INetCache\Content.MSO\F2AF59C5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17" y="1752600"/>
            <a:ext cx="2142998" cy="224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jloy\AppData\Local\Microsoft\Windows\INetCache\Content.MSO\149F96E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8" y="4572000"/>
            <a:ext cx="2533650" cy="203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jloy\AppData\Local\Microsoft\Windows\INetCache\Content.MSO\FB19CA08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401" y="166318"/>
            <a:ext cx="19812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jloy\AppData\Local\Microsoft\Windows\INetCache\Content.MSO\750FB460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191718"/>
            <a:ext cx="3514725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B2364E5-5173-A50F-926A-975589168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29735" y="659431"/>
            <a:ext cx="8298336" cy="5539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6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rtoon bee with pencil">
            <a:extLst>
              <a:ext uri="{FF2B5EF4-FFF2-40B4-BE49-F238E27FC236}">
                <a16:creationId xmlns:a16="http://schemas.microsoft.com/office/drawing/2014/main" id="{BCEB8600-A40C-6915-0122-57D0B033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524000"/>
            <a:ext cx="4117478" cy="441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8758E2-1F94-33B3-01F1-CCA90D64F290}"/>
              </a:ext>
            </a:extLst>
          </p:cNvPr>
          <p:cNvSpPr txBox="1"/>
          <p:nvPr/>
        </p:nvSpPr>
        <p:spPr>
          <a:xfrm>
            <a:off x="6246812" y="2164139"/>
            <a:ext cx="4903303" cy="31393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</a:t>
            </a:r>
          </a:p>
          <a:p>
            <a:pPr algn="ctr"/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4-year Planning </a:t>
            </a:r>
          </a:p>
        </p:txBody>
      </p:sp>
    </p:spTree>
    <p:extLst>
      <p:ext uri="{BB962C8B-B14F-4D97-AF65-F5344CB8AC3E}">
        <p14:creationId xmlns:p14="http://schemas.microsoft.com/office/powerpoint/2010/main" val="12686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B385-AEC2-BF5B-942A-A04F22B1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812" y="490794"/>
            <a:ext cx="4748502" cy="1016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A64C0-BAD6-1ED7-7924-E0748C86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413" y="1752600"/>
            <a:ext cx="5942250" cy="4876800"/>
          </a:xfrm>
        </p:spPr>
        <p:txBody>
          <a:bodyPr>
            <a:normAutofit/>
          </a:bodyPr>
          <a:lstStyle/>
          <a:p>
            <a:r>
              <a:rPr lang="en-US" sz="2800" dirty="0"/>
              <a:t>It is important to be </a:t>
            </a:r>
            <a:r>
              <a:rPr lang="en-US" sz="2800" dirty="0">
                <a:solidFill>
                  <a:srgbClr val="7030A0"/>
                </a:solidFill>
              </a:rPr>
              <a:t>Prepared</a:t>
            </a:r>
            <a:r>
              <a:rPr lang="en-US" sz="2800" dirty="0"/>
              <a:t>.</a:t>
            </a:r>
          </a:p>
          <a:p>
            <a:r>
              <a:rPr lang="en-US" sz="2800" dirty="0"/>
              <a:t>All students will create an Academic Plan in Aeries to help them map out their High School journey and prepare for their post-secondary goals.  </a:t>
            </a:r>
          </a:p>
          <a:p>
            <a:r>
              <a:rPr lang="en-US" sz="2800" dirty="0"/>
              <a:t>Once created, students will have the opportunity to update their plan each year during Course Selection. 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60A3C4D-AD1B-69EE-A087-BA364FD7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8012" y="119507"/>
            <a:ext cx="4191000" cy="6618986"/>
          </a:xfrm>
          <a:prstGeom prst="rect">
            <a:avLst/>
          </a:prstGeom>
        </p:spPr>
      </p:pic>
      <p:pic>
        <p:nvPicPr>
          <p:cNvPr id="8" name="Picture 7" descr="Miss You Bee">
            <a:extLst>
              <a:ext uri="{FF2B5EF4-FFF2-40B4-BE49-F238E27FC236}">
                <a16:creationId xmlns:a16="http://schemas.microsoft.com/office/drawing/2014/main" id="{8B9DC4F7-247B-0DAD-EDCB-EBF34EDE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9" y="1524000"/>
            <a:ext cx="3150419" cy="31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8" y="214573"/>
            <a:ext cx="10157354" cy="787400"/>
          </a:xfrm>
        </p:spPr>
        <p:txBody>
          <a:bodyPr/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Developing your 4-year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812" y="1143000"/>
            <a:ext cx="7315200" cy="5715000"/>
          </a:xfrm>
        </p:spPr>
        <p:txBody>
          <a:bodyPr>
            <a:normAutofit/>
          </a:bodyPr>
          <a:lstStyle/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/>
              <a:t>Students need to make sure that they take the classes required for graduation.  </a:t>
            </a:r>
            <a:endParaRPr lang="en-US" sz="1500" dirty="0"/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/>
              <a:t>Students need to make sure they are meeting all requirements necessary for their post-high school goals (e.g. meeting the A-G requirements for college admissions).</a:t>
            </a:r>
            <a:endParaRPr lang="en-US" sz="1500" dirty="0"/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/>
              <a:t>AP/honors classes are advanced classes.  Before signing up for an advanced class, make sure you understand the rigor and commitment you are making by choosing it.  </a:t>
            </a:r>
            <a:r>
              <a:rPr lang="en-US" b="1" u="sng" dirty="0"/>
              <a:t>Students can take a maximum of 4 AP/honors classes each year.</a:t>
            </a:r>
            <a:r>
              <a:rPr lang="en-US" dirty="0"/>
              <a:t> 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/>
              <a:t>Students are allowed to take only 1 math class and 1 science class each year.  </a:t>
            </a:r>
          </a:p>
        </p:txBody>
      </p:sp>
      <p:pic>
        <p:nvPicPr>
          <p:cNvPr id="5" name="Picture 4" descr="Cartoon bee with pointer">
            <a:extLst>
              <a:ext uri="{FF2B5EF4-FFF2-40B4-BE49-F238E27FC236}">
                <a16:creationId xmlns:a16="http://schemas.microsoft.com/office/drawing/2014/main" id="{723EFA18-7B95-24A5-F6F5-5B02D567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3243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207268"/>
            <a:ext cx="10157354" cy="787400"/>
          </a:xfrm>
        </p:spPr>
        <p:txBody>
          <a:bodyPr>
            <a:normAutofit/>
          </a:bodyPr>
          <a:lstStyle/>
          <a:p>
            <a:r>
              <a:rPr lang="en-US" dirty="0">
                <a:latin typeface="Copperplate Gothic Bold" panose="020E0705020206020404" pitchFamily="34" charset="0"/>
              </a:rPr>
              <a:t>Math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294" y="955484"/>
            <a:ext cx="10157354" cy="5648081"/>
          </a:xfrm>
        </p:spPr>
        <p:txBody>
          <a:bodyPr/>
          <a:lstStyle/>
          <a:p>
            <a:r>
              <a:rPr lang="en-US" dirty="0"/>
              <a:t>Students must select the correct math course in sequence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29135" y="4286952"/>
            <a:ext cx="2182984" cy="8768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</a:t>
            </a: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or Adv. Algebra 2 </a:t>
            </a:r>
            <a:r>
              <a:rPr kumimoji="0" lang="en-US" altLang="en-US" sz="1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(passed with a grade of C or higher)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89619" y="2106458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6887480" y="4258997"/>
            <a:ext cx="4173668" cy="11984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Precalculus  or Honors Precalculus 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(rec. </a:t>
            </a: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who received a C or higher in Advanced Algebra 2)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or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Statistics (11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-12</a:t>
            </a:r>
            <a:r>
              <a:rPr lang="en-US" altLang="en-US" sz="1400" b="1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 grade </a:t>
            </a:r>
            <a:r>
              <a:rPr lang="en-US" altLang="en-US" sz="1400" b="1" u="sng" dirty="0">
                <a:latin typeface="Arial" panose="020B0604020202020204" pitchFamily="34" charset="0"/>
                <a:cs typeface="Times New Roman" panose="02020603050405020304" pitchFamily="18" charset="0"/>
              </a:rPr>
              <a:t>only</a:t>
            </a:r>
            <a:r>
              <a:rPr lang="en-US" alt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29135" y="1916564"/>
            <a:ext cx="2182984" cy="600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 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89068" y="1933585"/>
            <a:ext cx="4173669" cy="4988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latin typeface="Arial" panose="020B0604020202020204" pitchFamily="34" charset="0"/>
              </a:rPr>
              <a:t>Geometry</a:t>
            </a:r>
            <a:r>
              <a:rPr lang="en-US" altLang="en-US" sz="1400" dirty="0">
                <a:latin typeface="Arial" panose="020B0604020202020204" pitchFamily="34" charset="0"/>
              </a:rPr>
              <a:t> (required for 4-year college admissions)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96942" y="2948425"/>
            <a:ext cx="2182984" cy="6919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Geometry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89069" y="2507826"/>
            <a:ext cx="4173668" cy="160216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Algebra 2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" panose="020B0604020202020204" pitchFamily="34" charset="0"/>
              </a:rPr>
              <a:t>   or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Advanced Algebra 2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(fast paced class recommended for strong math students who received B’s or higher in both Algebra 1 and Geometry)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(Either class required for 4-year college admission)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89616" y="3340742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89616" y="4818265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029135" y="1449226"/>
            <a:ext cx="8330525" cy="58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 Completed	    Enroll in:		Next Class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39326-24C2-B782-90DE-94DC1EFA63FD}"/>
              </a:ext>
            </a:extLst>
          </p:cNvPr>
          <p:cNvSpPr txBox="1"/>
          <p:nvPr/>
        </p:nvSpPr>
        <p:spPr>
          <a:xfrm>
            <a:off x="1996942" y="5463238"/>
            <a:ext cx="2196761" cy="9110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/>
              <a:t>Precalculus or PreCalculus HP or Statistics </a:t>
            </a:r>
            <a:r>
              <a:rPr lang="en-US" sz="1400" dirty="0"/>
              <a:t>(passed with a grade of C or higher)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5019D-7AA3-B705-338D-20520194899A}"/>
              </a:ext>
            </a:extLst>
          </p:cNvPr>
          <p:cNvSpPr txBox="1"/>
          <p:nvPr/>
        </p:nvSpPr>
        <p:spPr>
          <a:xfrm>
            <a:off x="6896843" y="5703964"/>
            <a:ext cx="4173668" cy="9110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/>
              <a:t>Calculus, AP Calculus AB, AP Statistics or AP Calculus BC upon completion of AP Calculus AB</a:t>
            </a:r>
            <a:r>
              <a:rPr lang="en-US" sz="1400" dirty="0"/>
              <a:t>.  See Course Catalog for prerequisite details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56194D-5495-5BEE-7F6E-4D95BE97432B}"/>
              </a:ext>
            </a:extLst>
          </p:cNvPr>
          <p:cNvCxnSpPr/>
          <p:nvPr/>
        </p:nvCxnSpPr>
        <p:spPr>
          <a:xfrm>
            <a:off x="5189617" y="6005504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9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975788">
            <a:off x="1117309" y="533400"/>
            <a:ext cx="3453103" cy="939800"/>
          </a:xfrm>
        </p:spPr>
        <p:txBody>
          <a:bodyPr>
            <a:noAutofit/>
          </a:bodyPr>
          <a:lstStyle/>
          <a:p>
            <a:r>
              <a:rPr lang="en-US" sz="4400" cap="none" dirty="0">
                <a:solidFill>
                  <a:srgbClr val="FFFF00"/>
                </a:solidFill>
                <a:latin typeface="Agency FB" panose="020B0503020202020204" pitchFamily="34" charset="0"/>
              </a:rPr>
              <a:t>PE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2" y="339213"/>
            <a:ext cx="6892173" cy="6290187"/>
          </a:xfrm>
        </p:spPr>
        <p:txBody>
          <a:bodyPr>
            <a:no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years of PE are required for graduation. 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 for the 2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of PE:  PE, Dance, Jujitsu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student may qualify for a PE Exemption for the 2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of PE based on successful participation on school sports teams.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two seasons on a school athletic team will exemption one year of PE.  One season will exempt one semester of PE.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receive a PE Exemption, you must submit the PE Exemption Application. 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your PE Exemption is approved, you will be able to take another class instead of PE.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8A105F-BE18-7C7A-7B56-6D153DE3857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771650"/>
            <a:ext cx="3133725" cy="4354513"/>
          </a:xfrm>
        </p:spPr>
        <p:txBody>
          <a:bodyPr/>
          <a:lstStyle/>
          <a:p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5BAC323-611B-E6AE-E28D-B28F3033C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3" t="16809" r="47917" b="58974"/>
          <a:stretch/>
        </p:blipFill>
        <p:spPr bwMode="auto">
          <a:xfrm>
            <a:off x="1044010" y="1905000"/>
            <a:ext cx="3260186" cy="4354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6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87" y="292100"/>
            <a:ext cx="5095845" cy="787400"/>
          </a:xfrm>
        </p:spPr>
        <p:txBody>
          <a:bodyPr/>
          <a:lstStyle/>
          <a:p>
            <a:r>
              <a:rPr lang="en-US" cap="none" dirty="0">
                <a:latin typeface="Algerian" panose="04020705040A02060702" pitchFamily="82" charset="0"/>
              </a:rPr>
              <a:t>Course Catalog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B44AF-4AB1-6AF1-5039-B353357CC1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31552" y="663029"/>
            <a:ext cx="5095845" cy="367385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 to the AHS Course Catalog for details and questions about the class offerings.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Catalog is available on the website under “Students”.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D4C63-6541-BD19-1858-06507109E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0" t="16967" r="45162" b="52092"/>
          <a:stretch/>
        </p:blipFill>
        <p:spPr>
          <a:xfrm>
            <a:off x="6788842" y="4482301"/>
            <a:ext cx="4181267" cy="203803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FA311D4-4D2C-6AA8-CBC7-73F7949EF47A}"/>
              </a:ext>
            </a:extLst>
          </p:cNvPr>
          <p:cNvSpPr/>
          <p:nvPr/>
        </p:nvSpPr>
        <p:spPr>
          <a:xfrm rot="5400000">
            <a:off x="9247038" y="4049844"/>
            <a:ext cx="1834558" cy="5928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4F96B3D-01E0-D713-EF90-FFFB72BA2074}"/>
              </a:ext>
            </a:extLst>
          </p:cNvPr>
          <p:cNvSpPr/>
          <p:nvPr/>
        </p:nvSpPr>
        <p:spPr>
          <a:xfrm>
            <a:off x="9371586" y="6092036"/>
            <a:ext cx="496293" cy="462042"/>
          </a:xfrm>
          <a:prstGeom prst="star5">
            <a:avLst>
              <a:gd name="adj" fmla="val 222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60AF0-1B56-7795-2EEC-4393EAE67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6" t="16658" r="34371" b="13293"/>
          <a:stretch/>
        </p:blipFill>
        <p:spPr>
          <a:xfrm>
            <a:off x="1155329" y="1079500"/>
            <a:ext cx="4594228" cy="56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35" y="390288"/>
            <a:ext cx="10157354" cy="787400"/>
          </a:xfrm>
          <a:ln w="76200">
            <a:solidFill>
              <a:srgbClr val="00B050"/>
            </a:solidFill>
          </a:ln>
        </p:spPr>
        <p:txBody>
          <a:bodyPr anchor="b">
            <a:normAutofit/>
          </a:bodyPr>
          <a:lstStyle/>
          <a:p>
            <a:r>
              <a:rPr lang="en-US" cap="none" dirty="0">
                <a:latin typeface="Comic Sans MS" panose="030F0702030302020204" pitchFamily="66" charset="0"/>
              </a:rPr>
              <a:t>Junior Course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97" y="1267725"/>
            <a:ext cx="7841746" cy="5361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Juniors are required to take 6 classes.  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English 3 – Choose between English 3 P and AP English 3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US History– Choose between US History P or AP US History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Math or 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Science or 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2800" dirty="0"/>
              <a:t>Elective</a:t>
            </a:r>
          </a:p>
        </p:txBody>
      </p:sp>
      <p:pic>
        <p:nvPicPr>
          <p:cNvPr id="5" name="Picture 4" descr="Reading cartoon bee">
            <a:extLst>
              <a:ext uri="{FF2B5EF4-FFF2-40B4-BE49-F238E27FC236}">
                <a16:creationId xmlns:a16="http://schemas.microsoft.com/office/drawing/2014/main" id="{32E789BE-6199-883F-1F0D-AEB9CB77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12" y="1447800"/>
            <a:ext cx="3363975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2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8412" y="114300"/>
            <a:ext cx="5410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Hello Class of 2025!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3" y="779341"/>
            <a:ext cx="9982200" cy="5791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Counselors welcome you to your Sophomore Presentation!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A group of women posing for a photo">
            <a:extLst>
              <a:ext uri="{FF2B5EF4-FFF2-40B4-BE49-F238E27FC236}">
                <a16:creationId xmlns:a16="http://schemas.microsoft.com/office/drawing/2014/main" id="{70A69C60-9793-2E6D-B6A4-EB1D4779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45" y="1600200"/>
            <a:ext cx="5348154" cy="3970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EFB663-6104-2319-BDD9-B17230B41803}"/>
              </a:ext>
            </a:extLst>
          </p:cNvPr>
          <p:cNvSpPr txBox="1"/>
          <p:nvPr/>
        </p:nvSpPr>
        <p:spPr>
          <a:xfrm flipH="1">
            <a:off x="1228723" y="5770441"/>
            <a:ext cx="990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</a:rPr>
              <a:t>Ms. Perez, </a:t>
            </a:r>
            <a:r>
              <a:rPr lang="en-US" sz="2400" dirty="0">
                <a:latin typeface="Ink Free" panose="03080402000500000000" pitchFamily="66" charset="0"/>
              </a:rPr>
              <a:t>Ms. D’Ambrosio, Ms. Albor, Ms. Loy, Ms. Patil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304800"/>
            <a:ext cx="10157354" cy="939800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cap="none" dirty="0">
                <a:solidFill>
                  <a:srgbClr val="FF0000"/>
                </a:solidFill>
                <a:latin typeface="Lucida Fax" panose="02060602050505020204" pitchFamily="18" charset="0"/>
              </a:rPr>
              <a:t>Senior Course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600200"/>
            <a:ext cx="10157354" cy="4851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Seniors are required to take a minimum of 5 classes.  Students may only have a free period if they will have a minimum of 180 by the end of your junior year. 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English: Choose between English 4 P &amp; AP English 4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(semester) + Economics (semester) or AP Government (year) + Economics (semester)  * note if you choose AP Government, the semester of Economics may be 0 period.  </a:t>
            </a:r>
          </a:p>
          <a:p>
            <a:pPr marL="457200" indent="-45720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</a:t>
            </a:r>
          </a:p>
          <a:p>
            <a:pPr marL="457200" indent="-45720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</a:t>
            </a:r>
          </a:p>
          <a:p>
            <a:pPr marL="457200" indent="-45720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</a:t>
            </a:r>
          </a:p>
          <a:p>
            <a:pPr marL="457200" indent="-457200">
              <a:buSzPct val="75000"/>
              <a:buFont typeface="+mj-lt"/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or free period </a:t>
            </a:r>
          </a:p>
        </p:txBody>
      </p:sp>
      <p:pic>
        <p:nvPicPr>
          <p:cNvPr id="4" name="Picture 3" descr="Graduation cartoon bee">
            <a:extLst>
              <a:ext uri="{FF2B5EF4-FFF2-40B4-BE49-F238E27FC236}">
                <a16:creationId xmlns:a16="http://schemas.microsoft.com/office/drawing/2014/main" id="{262F713B-47C2-5019-3CDC-C0250E25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412" y="4100198"/>
            <a:ext cx="2194063" cy="24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259" y="304800"/>
            <a:ext cx="4367503" cy="939800"/>
          </a:xfrm>
        </p:spPr>
        <p:txBody>
          <a:bodyPr>
            <a:normAutofit/>
          </a:bodyPr>
          <a:lstStyle/>
          <a:p>
            <a:r>
              <a:rPr lang="en-US" dirty="0">
                <a:latin typeface="Castellar" panose="020A0402060406010301" pitchFamily="18" charset="0"/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612" y="1244600"/>
            <a:ext cx="8800150" cy="5461000"/>
          </a:xfrm>
        </p:spPr>
        <p:txBody>
          <a:bodyPr>
            <a:normAutofit fontScale="92500" lnSpcReduction="10000"/>
          </a:bodyPr>
          <a:lstStyle/>
          <a:p>
            <a:pPr>
              <a:buSzPct val="75000"/>
            </a:pPr>
            <a:r>
              <a:rPr lang="en-US" dirty="0"/>
              <a:t>Create your Academic Plan with care.  Make sure you have chosen classes that will meet your requirements for graduation and your post-secondary plans.  </a:t>
            </a:r>
            <a:endParaRPr lang="en-US" sz="1400" dirty="0"/>
          </a:p>
          <a:p>
            <a:pPr>
              <a:buSzPct val="75000"/>
            </a:pPr>
            <a:r>
              <a:rPr lang="en-US" dirty="0"/>
              <a:t>Aim for a balanced 4-year plan where you meet all  requirements plus have time to enjoy your non-academic related interests.  </a:t>
            </a:r>
            <a:endParaRPr lang="en-US" sz="1300" dirty="0"/>
          </a:p>
          <a:p>
            <a:pPr>
              <a:buSzPct val="75000"/>
            </a:pPr>
            <a:r>
              <a:rPr lang="en-US" dirty="0"/>
              <a:t>Make sure you have met all prerequisites as listed in the Catalog.  </a:t>
            </a:r>
            <a:endParaRPr lang="en-US" sz="1300" dirty="0"/>
          </a:p>
          <a:p>
            <a:pPr>
              <a:buSzPct val="75000"/>
            </a:pPr>
            <a:r>
              <a:rPr lang="en-US" dirty="0"/>
              <a:t>Make sure you understand what category each of your classes is counting for towards graduation purposes as listed in the Catalog.</a:t>
            </a:r>
          </a:p>
          <a:p>
            <a:pPr>
              <a:buSzPct val="75000"/>
            </a:pPr>
            <a:r>
              <a:rPr lang="en-US" dirty="0"/>
              <a:t>The Plan you are creating is a </a:t>
            </a:r>
            <a:r>
              <a:rPr lang="en-US" u="sng" dirty="0"/>
              <a:t>plan</a:t>
            </a:r>
            <a:r>
              <a:rPr lang="en-US" dirty="0"/>
              <a:t>.  Adding a class to your Plan does not guarantee that you will get into that class in the future.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artoon bee with sign">
            <a:extLst>
              <a:ext uri="{FF2B5EF4-FFF2-40B4-BE49-F238E27FC236}">
                <a16:creationId xmlns:a16="http://schemas.microsoft.com/office/drawing/2014/main" id="{2A6542C9-095F-E325-9DEB-DC117ACD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" y="1126001"/>
            <a:ext cx="2966552" cy="2934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EA398-5BFF-2A59-F302-6B10D217857E}"/>
              </a:ext>
            </a:extLst>
          </p:cNvPr>
          <p:cNvSpPr txBox="1"/>
          <p:nvPr/>
        </p:nvSpPr>
        <p:spPr>
          <a:xfrm rot="21322504">
            <a:off x="1709680" y="2025817"/>
            <a:ext cx="1143466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>
                <a:latin typeface="Bernard MT Condensed" panose="02050806060905020404" pitchFamily="18" charset="0"/>
              </a:rPr>
              <a:t>Hornet Pride!</a:t>
            </a:r>
          </a:p>
        </p:txBody>
      </p:sp>
    </p:spTree>
    <p:extLst>
      <p:ext uri="{BB962C8B-B14F-4D97-AF65-F5344CB8AC3E}">
        <p14:creationId xmlns:p14="http://schemas.microsoft.com/office/powerpoint/2010/main" val="33580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0600"/>
          </a:xfrm>
        </p:spPr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921" y="2209800"/>
            <a:ext cx="8305800" cy="228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Step 1.  </a:t>
            </a:r>
          </a:p>
          <a:p>
            <a:r>
              <a:rPr lang="en-US" sz="3600" dirty="0"/>
              <a:t>Complete your 4-year plan worksheet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6329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0A2047-087E-DE50-3520-E508DD2D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6" t="22496" r="30435" b="6393"/>
          <a:stretch/>
        </p:blipFill>
        <p:spPr>
          <a:xfrm>
            <a:off x="303212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0600"/>
          </a:xfrm>
        </p:spPr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612" y="1828800"/>
            <a:ext cx="83058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Step 2.  </a:t>
            </a:r>
          </a:p>
          <a:p>
            <a:r>
              <a:rPr lang="en-US" sz="3600" dirty="0"/>
              <a:t>In Aeries, go to Classes and select Academic Plan </a:t>
            </a:r>
          </a:p>
          <a:p>
            <a:r>
              <a:rPr lang="en-US" sz="3600" dirty="0"/>
              <a:t>Your 9-10</a:t>
            </a:r>
            <a:r>
              <a:rPr lang="en-US" sz="3600" baseline="30000" dirty="0"/>
              <a:t>th</a:t>
            </a:r>
            <a:r>
              <a:rPr lang="en-US" sz="3600" dirty="0"/>
              <a:t> grade classes are already entered so you just need to plan for 11-12</a:t>
            </a:r>
            <a:r>
              <a:rPr lang="en-US" sz="3600" baseline="30000" dirty="0"/>
              <a:t>th</a:t>
            </a:r>
            <a:r>
              <a:rPr lang="en-US" sz="3600" dirty="0"/>
              <a:t> grades.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6329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0460A17-17A6-83FF-EE5E-679610F8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52400"/>
            <a:ext cx="6882103" cy="787400"/>
          </a:xfrm>
        </p:spPr>
        <p:txBody>
          <a:bodyPr/>
          <a:lstStyle/>
          <a:p>
            <a:r>
              <a:rPr lang="en-US" dirty="0"/>
              <a:t>Academic Plan in Aeries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A6E7EE-884F-5475-4BD7-7EB5F2146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1" t="10256" r="1763" b="8832"/>
          <a:stretch/>
        </p:blipFill>
        <p:spPr bwMode="auto">
          <a:xfrm>
            <a:off x="531812" y="959394"/>
            <a:ext cx="11049000" cy="592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1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E0D4-8E6A-852F-E429-911A8E88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6043903" cy="762000"/>
          </a:xfrm>
        </p:spPr>
        <p:txBody>
          <a:bodyPr/>
          <a:lstStyle/>
          <a:p>
            <a:r>
              <a:rPr lang="en-US" dirty="0"/>
              <a:t>How to Add a Class</a:t>
            </a:r>
          </a:p>
        </p:txBody>
      </p:sp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7195B0-2C88-569A-4753-584EF0652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2" t="9972" r="2243" b="57265"/>
          <a:stretch/>
        </p:blipFill>
        <p:spPr bwMode="auto">
          <a:xfrm>
            <a:off x="836612" y="1295400"/>
            <a:ext cx="10156825" cy="2216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2B38819-6641-B278-C798-88DFA08D5E35}"/>
              </a:ext>
            </a:extLst>
          </p:cNvPr>
          <p:cNvSpPr/>
          <p:nvPr/>
        </p:nvSpPr>
        <p:spPr>
          <a:xfrm>
            <a:off x="1090321" y="1308100"/>
            <a:ext cx="1524000" cy="76200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246BF4B-B048-1924-C9E2-1A63641D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1" t="35613" r="45140" b="45014"/>
          <a:stretch/>
        </p:blipFill>
        <p:spPr bwMode="auto">
          <a:xfrm>
            <a:off x="455612" y="4153708"/>
            <a:ext cx="7685829" cy="2000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1F919-DF46-E44D-7ABF-AFAC723F80AC}"/>
              </a:ext>
            </a:extLst>
          </p:cNvPr>
          <p:cNvSpPr txBox="1"/>
          <p:nvPr/>
        </p:nvSpPr>
        <p:spPr>
          <a:xfrm>
            <a:off x="8366124" y="3968952"/>
            <a:ext cx="3352801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1.  Type in the code for the class you would like to add.</a:t>
            </a:r>
          </a:p>
          <a:p>
            <a:pPr marL="457200" indent="-457200">
              <a:lnSpc>
                <a:spcPct val="95000"/>
              </a:lnSpc>
              <a:buAutoNum type="arabicPeriod" startAt="2"/>
            </a:pPr>
            <a:r>
              <a:rPr lang="en-US" dirty="0"/>
              <a:t>Select the class.</a:t>
            </a:r>
          </a:p>
          <a:p>
            <a:pPr marL="457200" indent="-457200">
              <a:lnSpc>
                <a:spcPct val="95000"/>
              </a:lnSpc>
              <a:buAutoNum type="arabicPeriod" startAt="2"/>
            </a:pPr>
            <a:r>
              <a:rPr lang="en-US" dirty="0"/>
              <a:t>Click on the “Add to Plan” button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31CD002-530E-9BCF-7E51-2F25713AE6A0}"/>
              </a:ext>
            </a:extLst>
          </p:cNvPr>
          <p:cNvSpPr/>
          <p:nvPr/>
        </p:nvSpPr>
        <p:spPr>
          <a:xfrm>
            <a:off x="5745956" y="3696508"/>
            <a:ext cx="696912" cy="914400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67FFAC4-4F92-7081-FF5F-5D097C432BD8}"/>
              </a:ext>
            </a:extLst>
          </p:cNvPr>
          <p:cNvSpPr/>
          <p:nvPr/>
        </p:nvSpPr>
        <p:spPr>
          <a:xfrm>
            <a:off x="4298526" y="3753860"/>
            <a:ext cx="696912" cy="914400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BFFCC-60E7-AAEE-DEDE-7E7229349185}"/>
              </a:ext>
            </a:extLst>
          </p:cNvPr>
          <p:cNvSpPr txBox="1"/>
          <p:nvPr/>
        </p:nvSpPr>
        <p:spPr>
          <a:xfrm>
            <a:off x="4430553" y="3911600"/>
            <a:ext cx="4758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B6AC0-92C8-F224-46F4-0202AC3915C2}"/>
              </a:ext>
            </a:extLst>
          </p:cNvPr>
          <p:cNvSpPr txBox="1"/>
          <p:nvPr/>
        </p:nvSpPr>
        <p:spPr>
          <a:xfrm>
            <a:off x="5920184" y="3898900"/>
            <a:ext cx="57313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3.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474A5E5-1FA0-90E1-66BC-478B84755178}"/>
              </a:ext>
            </a:extLst>
          </p:cNvPr>
          <p:cNvSpPr/>
          <p:nvPr/>
        </p:nvSpPr>
        <p:spPr>
          <a:xfrm rot="16200000">
            <a:off x="2850356" y="5225256"/>
            <a:ext cx="696912" cy="914400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2C1F3-C30B-52B5-86D9-BFAB3FE2AED9}"/>
              </a:ext>
            </a:extLst>
          </p:cNvPr>
          <p:cNvSpPr txBox="1"/>
          <p:nvPr/>
        </p:nvSpPr>
        <p:spPr>
          <a:xfrm>
            <a:off x="2970212" y="5460856"/>
            <a:ext cx="4572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3243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3FD70-F5D7-29C6-8DAC-F42CD5E5D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749" y="815914"/>
            <a:ext cx="3783619" cy="1098550"/>
          </a:xfrm>
        </p:spPr>
        <p:txBody>
          <a:bodyPr/>
          <a:lstStyle/>
          <a:p>
            <a:r>
              <a:rPr lang="en-US" dirty="0"/>
              <a:t>1.  After you choose “add” you get this screen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176A9-1D23-5B32-5800-B25F89F42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568" y="2252660"/>
            <a:ext cx="3320522" cy="29178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F76095-C74F-DB79-EEB7-E1086C383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58586" y="815914"/>
            <a:ext cx="3505200" cy="1098550"/>
          </a:xfrm>
        </p:spPr>
        <p:txBody>
          <a:bodyPr/>
          <a:lstStyle/>
          <a:p>
            <a:r>
              <a:rPr lang="en-US" dirty="0"/>
              <a:t>2.  Choose what grade level you want to take the class.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8EC28-375A-F9E3-28CB-5E94E204B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1" t="26211" r="59297" b="41595"/>
          <a:stretch/>
        </p:blipFill>
        <p:spPr bwMode="auto">
          <a:xfrm>
            <a:off x="446749" y="2211446"/>
            <a:ext cx="3478480" cy="3000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826244A-A5BE-0F59-3603-A830EA8A9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5" t="26211" r="59295" b="41310"/>
          <a:stretch/>
        </p:blipFill>
        <p:spPr bwMode="auto">
          <a:xfrm>
            <a:off x="4230367" y="2185221"/>
            <a:ext cx="3433419" cy="302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DFE3158-943E-76EB-721E-A579B30D2D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19872" t="26211" r="59775" b="41595"/>
          <a:stretch/>
        </p:blipFill>
        <p:spPr bwMode="auto">
          <a:xfrm>
            <a:off x="8086575" y="2170110"/>
            <a:ext cx="3372147" cy="300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126436-7FF0-DBEE-EF35-5D48A5823692}"/>
              </a:ext>
            </a:extLst>
          </p:cNvPr>
          <p:cNvSpPr txBox="1"/>
          <p:nvPr/>
        </p:nvSpPr>
        <p:spPr>
          <a:xfrm>
            <a:off x="8072287" y="815914"/>
            <a:ext cx="35052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3.  Choose “</a:t>
            </a:r>
            <a:r>
              <a:rPr lang="en-US" b="1" u="sng" dirty="0"/>
              <a:t>Year</a:t>
            </a:r>
            <a:r>
              <a:rPr lang="en-US" b="1" dirty="0"/>
              <a:t> </a:t>
            </a:r>
            <a:r>
              <a:rPr lang="en-US" b="1" u="sng" dirty="0"/>
              <a:t>Long</a:t>
            </a:r>
            <a:r>
              <a:rPr lang="en-US" b="1" dirty="0"/>
              <a:t>” for the term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1B57431-7E7A-3DCC-0711-4E6B2243908D}"/>
              </a:ext>
            </a:extLst>
          </p:cNvPr>
          <p:cNvSpPr/>
          <p:nvPr/>
        </p:nvSpPr>
        <p:spPr>
          <a:xfrm rot="10800000">
            <a:off x="10903876" y="4343368"/>
            <a:ext cx="838200" cy="56515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076A854-219F-99FC-7CAE-D12FA200DE24}"/>
              </a:ext>
            </a:extLst>
          </p:cNvPr>
          <p:cNvSpPr/>
          <p:nvPr/>
        </p:nvSpPr>
        <p:spPr>
          <a:xfrm rot="10800000">
            <a:off x="6825586" y="4190999"/>
            <a:ext cx="838200" cy="56515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EC793-F756-5225-DEF7-FFA45DAB9F4E}"/>
              </a:ext>
            </a:extLst>
          </p:cNvPr>
          <p:cNvSpPr txBox="1"/>
          <p:nvPr/>
        </p:nvSpPr>
        <p:spPr>
          <a:xfrm>
            <a:off x="8144068" y="5211701"/>
            <a:ext cx="3433419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 b="1" dirty="0">
                <a:solidFill>
                  <a:srgbClr val="FF0000"/>
                </a:solidFill>
              </a:rPr>
              <a:t>Do </a:t>
            </a:r>
            <a:r>
              <a:rPr lang="en-US" sz="3200" b="1" u="sng" dirty="0">
                <a:solidFill>
                  <a:srgbClr val="FF0000"/>
                </a:solidFill>
              </a:rPr>
              <a:t>NOT</a:t>
            </a:r>
            <a:r>
              <a:rPr lang="en-US" sz="3200" b="1" dirty="0">
                <a:solidFill>
                  <a:srgbClr val="FF0000"/>
                </a:solidFill>
              </a:rPr>
              <a:t> Choose Summer for the Term!  </a:t>
            </a:r>
          </a:p>
        </p:txBody>
      </p:sp>
    </p:spTree>
    <p:extLst>
      <p:ext uri="{BB962C8B-B14F-4D97-AF65-F5344CB8AC3E}">
        <p14:creationId xmlns:p14="http://schemas.microsoft.com/office/powerpoint/2010/main" val="38153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F4AD362-39D9-F673-B45D-51CAF2BD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2" t="27636" r="59295" b="42602"/>
          <a:stretch/>
        </p:blipFill>
        <p:spPr bwMode="auto">
          <a:xfrm>
            <a:off x="900957" y="1371600"/>
            <a:ext cx="4090177" cy="3286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4995E-2093-5ADC-437C-CC6F549C5E35}"/>
              </a:ext>
            </a:extLst>
          </p:cNvPr>
          <p:cNvSpPr txBox="1"/>
          <p:nvPr/>
        </p:nvSpPr>
        <p:spPr>
          <a:xfrm>
            <a:off x="909636" y="372933"/>
            <a:ext cx="38862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4.  Select “Place the Course. 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4CD358-3BAB-325D-32A8-D2BAEC41B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37" y="3171982"/>
            <a:ext cx="4286992" cy="14478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6C017B4-1AFA-493A-E34E-1D6DB8DA7121}"/>
              </a:ext>
            </a:extLst>
          </p:cNvPr>
          <p:cNvSpPr/>
          <p:nvPr/>
        </p:nvSpPr>
        <p:spPr>
          <a:xfrm>
            <a:off x="164340" y="3505200"/>
            <a:ext cx="1103312" cy="91440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B6BA4-DCB8-E199-C6AC-4D22C25BC818}"/>
              </a:ext>
            </a:extLst>
          </p:cNvPr>
          <p:cNvSpPr txBox="1"/>
          <p:nvPr/>
        </p:nvSpPr>
        <p:spPr>
          <a:xfrm>
            <a:off x="6094412" y="431800"/>
            <a:ext cx="428699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5.  Continue adding classes until you have entered all of your selections for each grade level.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48C82-C903-EFBA-FC5A-E791317261EF}"/>
              </a:ext>
            </a:extLst>
          </p:cNvPr>
          <p:cNvSpPr txBox="1"/>
          <p:nvPr/>
        </p:nvSpPr>
        <p:spPr>
          <a:xfrm>
            <a:off x="6094412" y="2365218"/>
            <a:ext cx="482039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6.  When you are done, Submit your Plan.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2BE193-AEA8-B049-5458-E88FE8B943CA}"/>
              </a:ext>
            </a:extLst>
          </p:cNvPr>
          <p:cNvSpPr/>
          <p:nvPr/>
        </p:nvSpPr>
        <p:spPr>
          <a:xfrm>
            <a:off x="6399212" y="3743482"/>
            <a:ext cx="1103312" cy="91440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CC519B35-19BF-FE35-D43D-9F6D3A49E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59" y="4762500"/>
            <a:ext cx="2706722" cy="1700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E445D3-CB16-15E0-F56F-4EF4EE11FE53}"/>
              </a:ext>
            </a:extLst>
          </p:cNvPr>
          <p:cNvSpPr txBox="1"/>
          <p:nvPr/>
        </p:nvSpPr>
        <p:spPr>
          <a:xfrm>
            <a:off x="1065212" y="5191282"/>
            <a:ext cx="704204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7.  If you make a mistake or want to change a class that has been pre-populated, use the trashcan to delete the class. 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C49CC3-FAD7-B49D-4136-B6A97147D70E}"/>
              </a:ext>
            </a:extLst>
          </p:cNvPr>
          <p:cNvSpPr/>
          <p:nvPr/>
        </p:nvSpPr>
        <p:spPr>
          <a:xfrm rot="10800000">
            <a:off x="10381404" y="5409111"/>
            <a:ext cx="1103312" cy="914400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2D03C-FC6A-C8A0-6569-72F9E894A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6212" y="1"/>
            <a:ext cx="9886491" cy="65913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Reminder:   Do 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choose SUMMER for the term!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13F1A-2232-67F9-B557-35F016014BF1}"/>
              </a:ext>
            </a:extLst>
          </p:cNvPr>
          <p:cNvSpPr txBox="1"/>
          <p:nvPr/>
        </p:nvSpPr>
        <p:spPr>
          <a:xfrm>
            <a:off x="4141557" y="3010823"/>
            <a:ext cx="4495800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9600" dirty="0">
                <a:latin typeface="Bernard MT Condensed" panose="02050806060905020404" pitchFamily="18" charset="0"/>
              </a:rPr>
              <a:t>Summer Term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CF583F32-BB32-A9F1-118D-1EF8F387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98657" y="15240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258" y="422031"/>
            <a:ext cx="8458200" cy="6126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6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0600"/>
          </a:xfrm>
        </p:spPr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7412" y="2057400"/>
            <a:ext cx="8305800" cy="3733800"/>
          </a:xfrm>
        </p:spPr>
        <p:txBody>
          <a:bodyPr>
            <a:noAutofit/>
          </a:bodyPr>
          <a:lstStyle/>
          <a:p>
            <a:r>
              <a:rPr lang="en-US" sz="2800" dirty="0"/>
              <a:t>Follow the printed instructions if you need more detailed help.</a:t>
            </a:r>
          </a:p>
          <a:p>
            <a:r>
              <a:rPr lang="en-US" sz="2800" dirty="0"/>
              <a:t>Your 4-year plan must be in entered in Aeries by </a:t>
            </a:r>
            <a:r>
              <a:rPr lang="en-US" sz="2800" dirty="0">
                <a:solidFill>
                  <a:srgbClr val="7030A0"/>
                </a:solidFill>
              </a:rPr>
              <a:t>December 5</a:t>
            </a:r>
            <a:r>
              <a:rPr lang="en-US" sz="2800" dirty="0"/>
              <a:t>.</a:t>
            </a:r>
          </a:p>
          <a:p>
            <a:r>
              <a:rPr lang="en-US" sz="2800" dirty="0"/>
              <a:t>You will have the opportunity to update your 4-year plan again during Course Selection.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6329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4D957A5-B0A6-D169-1C29-912D440B6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17700"/>
              </p:ext>
            </p:extLst>
          </p:nvPr>
        </p:nvGraphicFramePr>
        <p:xfrm>
          <a:off x="836612" y="920285"/>
          <a:ext cx="10515600" cy="5569416"/>
        </p:xfrm>
        <a:graphic>
          <a:graphicData uri="http://schemas.openxmlformats.org/drawingml/2006/table">
            <a:tbl>
              <a:tblPr firstRow="1" bandRow="1"/>
              <a:tblGrid>
                <a:gridCol w="2401628">
                  <a:extLst>
                    <a:ext uri="{9D8B030D-6E8A-4147-A177-3AD203B41FA5}">
                      <a16:colId xmlns:a16="http://schemas.microsoft.com/office/drawing/2014/main" val="3004053159"/>
                    </a:ext>
                  </a:extLst>
                </a:gridCol>
                <a:gridCol w="2004511">
                  <a:extLst>
                    <a:ext uri="{9D8B030D-6E8A-4147-A177-3AD203B41FA5}">
                      <a16:colId xmlns:a16="http://schemas.microsoft.com/office/drawing/2014/main" val="454531596"/>
                    </a:ext>
                  </a:extLst>
                </a:gridCol>
                <a:gridCol w="2042329">
                  <a:extLst>
                    <a:ext uri="{9D8B030D-6E8A-4147-A177-3AD203B41FA5}">
                      <a16:colId xmlns:a16="http://schemas.microsoft.com/office/drawing/2014/main" val="1066505498"/>
                    </a:ext>
                  </a:extLst>
                </a:gridCol>
                <a:gridCol w="1964012">
                  <a:extLst>
                    <a:ext uri="{9D8B030D-6E8A-4147-A177-3AD203B41FA5}">
                      <a16:colId xmlns:a16="http://schemas.microsoft.com/office/drawing/2014/main" val="404972647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87533754"/>
                    </a:ext>
                  </a:extLst>
                </a:gridCol>
              </a:tblGrid>
              <a:tr h="577498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12th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07256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2</a:t>
                      </a: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674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37819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325139"/>
                  </a:ext>
                </a:extLst>
              </a:tr>
              <a:tr h="8270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Studies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 History</a:t>
                      </a: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History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&amp; Economics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85460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 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609169"/>
                  </a:ext>
                </a:extLst>
              </a:tr>
              <a:tr h="48974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Navigating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Navigating Life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597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Ethnic Studies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Ethnic Studies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97546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VPA/CTE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046885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WL/CTE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96827"/>
                  </a:ext>
                </a:extLst>
              </a:tr>
              <a:tr h="4594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4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26333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A4D1403-2E5E-CCDD-C670-F41F92D1AF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7812" y="158284"/>
            <a:ext cx="6553200" cy="76200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apyrus" panose="03070502060502030205" pitchFamily="66" charset="0"/>
              </a:rPr>
              <a:t>Grade Level Requirements</a:t>
            </a:r>
          </a:p>
        </p:txBody>
      </p:sp>
    </p:spTree>
    <p:extLst>
      <p:ext uri="{BB962C8B-B14F-4D97-AF65-F5344CB8AC3E}">
        <p14:creationId xmlns:p14="http://schemas.microsoft.com/office/powerpoint/2010/main" val="8630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9908" y="1292190"/>
            <a:ext cx="5110904" cy="4776714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To provide 10</a:t>
            </a:r>
            <a:r>
              <a:rPr lang="en-US" sz="3600" baseline="30000" dirty="0"/>
              <a:t>th</a:t>
            </a:r>
            <a:r>
              <a:rPr lang="en-US" sz="3600" dirty="0"/>
              <a:t> graders with information about graduation requirements, and post-secondary options so students can start creating their 4-year  Academic Plans.</a:t>
            </a:r>
          </a:p>
        </p:txBody>
      </p:sp>
      <p:pic>
        <p:nvPicPr>
          <p:cNvPr id="8" name="Picture 12" descr="https://lh3.googleusercontent.com/pw/ACtC-3cH3wPw9P9IVnZU0sUf01l12C4j1NIONxCjDGaPta8vwvUzPHt6dhux23pXxARmJFPM2f2IMZkJ971fakCAeX8V0bvg94ZtUEPzQS6Kgtxs6GRPIY7jPFb0Uin3w2X2JBZRMsytTVvtF155mWB6guhpcA=w1250-h937-no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5539" r="3279"/>
          <a:stretch/>
        </p:blipFill>
        <p:spPr bwMode="auto">
          <a:xfrm>
            <a:off x="3046412" y="3962400"/>
            <a:ext cx="3611790" cy="257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lh3.googleusercontent.com/pw/ACtC-3cWXcnCJTK8VC3C2-cib19t5u0E8CWxGMvxpWB54hEKwMpBqPmq0RZMBihU3dzAUzA_J1vqfpdteqYBZiQ1F2s7cDrhjgBLSaudLtmxTHHdEHdeGkI1Ru0ibYf7xoUgWYzDkAnWS1JRJUcRBgXxEEiJ-A=w1250-h937-no?authuser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12890" r="9325"/>
          <a:stretch/>
        </p:blipFill>
        <p:spPr bwMode="auto">
          <a:xfrm>
            <a:off x="443971" y="1600200"/>
            <a:ext cx="3611790" cy="257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867" y="1106307"/>
            <a:ext cx="4577796" cy="5256212"/>
          </a:xfrm>
        </p:spPr>
        <p:txBody>
          <a:bodyPr>
            <a:normAutofit/>
          </a:bodyPr>
          <a:lstStyle/>
          <a:p>
            <a:r>
              <a:rPr lang="en-US" sz="3600" dirty="0"/>
              <a:t>To ensure that all sophomores understand the graduation and college requirements so they can best plan for their post-secondary goals.  </a:t>
            </a:r>
          </a:p>
        </p:txBody>
      </p:sp>
      <p:pic>
        <p:nvPicPr>
          <p:cNvPr id="4" name="Picture 8" descr="https://lh3.googleusercontent.com/pw/ACtC-3eo16cFisOXhxh3Jrcn90BxLhJpRkTe8Wnc5sKhKpcnEqsSq5F-jPNfR1mS8tzZSvwVoV0tWA8lhWZ9zEGOZw2yCnDIRA2OHk5yUxY0_CN8x9ExBU0HqFgOdkfbPggy8wIGmUFuZmapzDMrN1hU_hA05Q=w1250-h937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633">
            <a:off x="689061" y="1806417"/>
            <a:ext cx="3495615" cy="2622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pw/ACtC-3ccqSJ4OQgMcZld3_UtZ_efHX0uYnHOAUADN8Gh_XLzj6Y1GYs2zXMaZeX4kXSZzqaosZRvUXktInPHt60WZxdsO2BmTDGoC7J_pHoi5XUENRbtXVYw9ZlLlXQsYGkkQRWuBy98NFHtzjTnL2mcGAGU8g=w1250-h93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623">
            <a:off x="3144924" y="3650746"/>
            <a:ext cx="3405478" cy="2554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1766942" y="535523"/>
            <a:ext cx="8382000" cy="548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       Sophomore Counselors</a:t>
            </a:r>
            <a:endParaRPr dirty="0"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1751012" y="781899"/>
            <a:ext cx="7529100" cy="536636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		Counseling Office C132	</a:t>
            </a:r>
          </a:p>
        </p:txBody>
      </p:sp>
      <p:pic>
        <p:nvPicPr>
          <p:cNvPr id="84" name="Google Shape;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361" y="1730796"/>
            <a:ext cx="1588777" cy="190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619" y="1748217"/>
            <a:ext cx="1577636" cy="1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2901" y="1750575"/>
            <a:ext cx="1581955" cy="18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59123" y="3781002"/>
            <a:ext cx="1287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Ms. Loy    A - 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2932" y="3796391"/>
            <a:ext cx="20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Ms. D’Ambrosio G - 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81602" y="643628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1730" y="3796391"/>
            <a:ext cx="136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Ms. Patil Lea - 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6938" y="3796391"/>
            <a:ext cx="144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Ms. Albor</a:t>
            </a:r>
          </a:p>
          <a:p>
            <a:r>
              <a:rPr lang="en-US" sz="2000" b="1" dirty="0"/>
              <a:t> Sch - Z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663" y="4925442"/>
            <a:ext cx="1883727" cy="1588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1678" y="4958718"/>
            <a:ext cx="5607134" cy="120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College &amp; Career Specialist </a:t>
            </a:r>
            <a:r>
              <a:rPr lang="en-US" dirty="0"/>
              <a:t>RM E128</a:t>
            </a:r>
          </a:p>
          <a:p>
            <a:pPr>
              <a:lnSpc>
                <a:spcPct val="95000"/>
              </a:lnSpc>
            </a:pPr>
            <a:r>
              <a:rPr lang="en-US" sz="2000" b="1" dirty="0"/>
              <a:t>Ms. Gwen</a:t>
            </a:r>
          </a:p>
        </p:txBody>
      </p:sp>
      <p:pic>
        <p:nvPicPr>
          <p:cNvPr id="9" name="Picture 8" descr="A person smiling for the camera">
            <a:extLst>
              <a:ext uri="{FF2B5EF4-FFF2-40B4-BE49-F238E27FC236}">
                <a16:creationId xmlns:a16="http://schemas.microsoft.com/office/drawing/2014/main" id="{CD2BD974-0255-3C22-177F-526A8ABE8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502" y="1750687"/>
            <a:ext cx="157763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953040"/>
              </p:ext>
            </p:extLst>
          </p:nvPr>
        </p:nvGraphicFramePr>
        <p:xfrm>
          <a:off x="531812" y="1701800"/>
          <a:ext cx="111252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&lt;strong&gt;Graduation&lt;/strong&gt; Cap Vector | Free Vector &lt;strong&gt;Art&lt;/strong&gt; at Vecteezy!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70" y="304800"/>
            <a:ext cx="2939142" cy="2057400"/>
          </a:xfrm>
          <a:prstGeom prst="rect">
            <a:avLst/>
          </a:prstGeom>
        </p:spPr>
      </p:pic>
      <p:pic>
        <p:nvPicPr>
          <p:cNvPr id="6" name="Picture 5" descr="One of the most difficult speeches to prepare is an address to a &lt;strong&gt;graduation&lt;/strong&gt; class, which is why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4495800"/>
            <a:ext cx="6400800" cy="22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249612" y="152400"/>
            <a:ext cx="741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Subject Requirements for Graduation</a:t>
            </a:r>
            <a:endParaRPr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7F068B-22BB-8BD3-93A4-CB6A0CF97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476304"/>
              </p:ext>
            </p:extLst>
          </p:nvPr>
        </p:nvGraphicFramePr>
        <p:xfrm>
          <a:off x="3046412" y="1371600"/>
          <a:ext cx="8627166" cy="5166180"/>
        </p:xfrm>
        <a:graphic>
          <a:graphicData uri="http://schemas.openxmlformats.org/drawingml/2006/table">
            <a:tbl>
              <a:tblPr firstRow="1" bandRow="1"/>
              <a:tblGrid>
                <a:gridCol w="2635938">
                  <a:extLst>
                    <a:ext uri="{9D8B030D-6E8A-4147-A177-3AD203B41FA5}">
                      <a16:colId xmlns:a16="http://schemas.microsoft.com/office/drawing/2014/main" val="1347431812"/>
                    </a:ext>
                  </a:extLst>
                </a:gridCol>
                <a:gridCol w="1603142">
                  <a:extLst>
                    <a:ext uri="{9D8B030D-6E8A-4147-A177-3AD203B41FA5}">
                      <a16:colId xmlns:a16="http://schemas.microsoft.com/office/drawing/2014/main" val="1532029585"/>
                    </a:ext>
                  </a:extLst>
                </a:gridCol>
                <a:gridCol w="355824">
                  <a:extLst>
                    <a:ext uri="{9D8B030D-6E8A-4147-A177-3AD203B41FA5}">
                      <a16:colId xmlns:a16="http://schemas.microsoft.com/office/drawing/2014/main" val="2096816266"/>
                    </a:ext>
                  </a:extLst>
                </a:gridCol>
                <a:gridCol w="2449674">
                  <a:extLst>
                    <a:ext uri="{9D8B030D-6E8A-4147-A177-3AD203B41FA5}">
                      <a16:colId xmlns:a16="http://schemas.microsoft.com/office/drawing/2014/main" val="937685667"/>
                    </a:ext>
                  </a:extLst>
                </a:gridCol>
                <a:gridCol w="1582588">
                  <a:extLst>
                    <a:ext uri="{9D8B030D-6E8A-4147-A177-3AD203B41FA5}">
                      <a16:colId xmlns:a16="http://schemas.microsoft.com/office/drawing/2014/main" val="3239678505"/>
                    </a:ext>
                  </a:extLst>
                </a:gridCol>
              </a:tblGrid>
              <a:tr h="73459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40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Navigating Life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23143"/>
                  </a:ext>
                </a:extLst>
              </a:tr>
              <a:tr h="73459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Social Studies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Ethnic Studies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504994"/>
                  </a:ext>
                </a:extLst>
              </a:tr>
              <a:tr h="73459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Math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Visual Perf. Art / CTE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687217"/>
                  </a:ext>
                </a:extLst>
              </a:tr>
              <a:tr h="105398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Science (Lab)</a:t>
                      </a:r>
                    </a:p>
                    <a:p>
                      <a:pPr marL="342900" indent="-342900"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1yr Bio. Life</a:t>
                      </a:r>
                    </a:p>
                    <a:p>
                      <a:pPr marL="342900" indent="-342900"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 yr. Physical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World Language / CTE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379216"/>
                  </a:ext>
                </a:extLst>
              </a:tr>
              <a:tr h="73459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Physical Education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Electives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60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48739"/>
                  </a:ext>
                </a:extLst>
              </a:tr>
              <a:tr h="86235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7030A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Total Credits Needed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088262"/>
                  </a:ext>
                </a:extLst>
              </a:tr>
            </a:tbl>
          </a:graphicData>
        </a:graphic>
      </p:graphicFrame>
      <p:pic>
        <p:nvPicPr>
          <p:cNvPr id="2" name="Picture 1" descr="Education Study School College Books Textbooks Stock Photo - Image of  fruit, color: 16455886">
            <a:extLst>
              <a:ext uri="{FF2B5EF4-FFF2-40B4-BE49-F238E27FC236}">
                <a16:creationId xmlns:a16="http://schemas.microsoft.com/office/drawing/2014/main" id="{3BF12DA4-4AAA-8FFE-1A57-653CA8C91F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371600"/>
            <a:ext cx="2162403" cy="5164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21025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Post Secondary Plans</a:t>
            </a:r>
            <a:endParaRPr dirty="0"/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3644776" y="1284962"/>
            <a:ext cx="79248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/>
              <a:t>4-year college</a:t>
            </a:r>
            <a:endParaRPr sz="2800" dirty="0"/>
          </a:p>
          <a:p>
            <a:pPr marL="342900" indent="-342900">
              <a:spcBef>
                <a:spcPts val="56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/>
              <a:t>Community college options:</a:t>
            </a:r>
            <a:endParaRPr sz="2800" dirty="0"/>
          </a:p>
          <a:p>
            <a:pPr marL="0" indent="0">
              <a:spcBef>
                <a:spcPts val="560"/>
              </a:spcBef>
              <a:buClr>
                <a:schemeClr val="dk2"/>
              </a:buClr>
              <a:buSzPts val="2800"/>
              <a:buNone/>
            </a:pPr>
            <a:r>
              <a:rPr lang="en-US" sz="2800" dirty="0"/>
              <a:t>    - Transfer to a 4-year college</a:t>
            </a:r>
            <a:endParaRPr sz="2800" dirty="0"/>
          </a:p>
          <a:p>
            <a:pPr marL="0" indent="0">
              <a:spcBef>
                <a:spcPts val="560"/>
              </a:spcBef>
              <a:buClr>
                <a:schemeClr val="dk2"/>
              </a:buClr>
              <a:buSzPts val="2800"/>
              <a:buNone/>
            </a:pPr>
            <a:r>
              <a:rPr lang="en-US" sz="2800" dirty="0"/>
              <a:t>    - Complete an Associates degree in a </a:t>
            </a:r>
            <a:endParaRPr sz="2800" dirty="0"/>
          </a:p>
          <a:p>
            <a:pPr marL="0" indent="0">
              <a:spcBef>
                <a:spcPts val="560"/>
              </a:spcBef>
              <a:buClr>
                <a:schemeClr val="dk2"/>
              </a:buClr>
              <a:buSzPts val="2800"/>
              <a:buNone/>
            </a:pPr>
            <a:r>
              <a:rPr lang="en-US" sz="2800" dirty="0"/>
              <a:t>      Vocational program to prepare for the  	world of work.</a:t>
            </a:r>
            <a:endParaRPr sz="2800" dirty="0"/>
          </a:p>
          <a:p>
            <a:pPr marL="342900" indent="-342900">
              <a:spcBef>
                <a:spcPts val="56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/>
              <a:t>Military</a:t>
            </a:r>
            <a:endParaRPr sz="2800" dirty="0"/>
          </a:p>
          <a:p>
            <a:pPr marL="342900" indent="-342900">
              <a:spcBef>
                <a:spcPts val="56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/>
              <a:t>Apprenticeship programs</a:t>
            </a:r>
            <a:endParaRPr sz="2800" dirty="0"/>
          </a:p>
          <a:p>
            <a:pPr marL="342900" indent="-342900">
              <a:spcBef>
                <a:spcPts val="56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/>
              <a:t>Employment</a:t>
            </a:r>
            <a:endParaRPr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220980"/>
            <a:ext cx="1673506" cy="1226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45833" t="9117" r="26122" b="19658"/>
          <a:stretch/>
        </p:blipFill>
        <p:spPr bwMode="auto">
          <a:xfrm>
            <a:off x="1905912" y="1066800"/>
            <a:ext cx="1666875" cy="2381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47597" t="9687" r="24037" b="21937"/>
          <a:stretch/>
        </p:blipFill>
        <p:spPr bwMode="auto">
          <a:xfrm>
            <a:off x="477979" y="1731962"/>
            <a:ext cx="1349234" cy="2078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&lt;strong&gt;Apprenticeship&lt;/strong&gt; Programs - Free of Charge Creative Commons Highway Sign 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954" y="4893060"/>
            <a:ext cx="2475266" cy="164811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7"/>
          <a:srcRect l="44584" t="10001" r="27927" b="22592"/>
          <a:stretch/>
        </p:blipFill>
        <p:spPr>
          <a:xfrm>
            <a:off x="391473" y="4651375"/>
            <a:ext cx="1599565" cy="2206625"/>
          </a:xfrm>
          <a:prstGeom prst="rect">
            <a:avLst/>
          </a:prstGeom>
        </p:spPr>
      </p:pic>
      <p:pic>
        <p:nvPicPr>
          <p:cNvPr id="2" name="Picture 1" descr="USA &lt;strong&gt;Military&lt;/strong&gt; Emblems | Flickr - Photo Sharing!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65" y="3190706"/>
            <a:ext cx="1512540" cy="220632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9"/>
          <a:srcRect l="85897" t="45869" r="3526" b="39886"/>
          <a:stretch/>
        </p:blipFill>
        <p:spPr bwMode="auto">
          <a:xfrm>
            <a:off x="571495" y="3744902"/>
            <a:ext cx="945494" cy="971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9"/>
          <a:srcRect l="52578" t="65561" r="37130" b="17401"/>
          <a:stretch/>
        </p:blipFill>
        <p:spPr bwMode="auto">
          <a:xfrm>
            <a:off x="2728378" y="5177893"/>
            <a:ext cx="833438" cy="1021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9"/>
          <a:srcRect l="52416" t="45134" r="36003" b="36547"/>
          <a:stretch/>
        </p:blipFill>
        <p:spPr bwMode="auto">
          <a:xfrm>
            <a:off x="1812197" y="5715733"/>
            <a:ext cx="916181" cy="1099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3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room open house presentation.potx" id="{AB7D8AB0-4323-4322-AB21-8CB398DB9E96}" vid="{5BFEA1FF-C39F-48A2-B239-4B55565FC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TotalTime>2241</TotalTime>
  <Words>1492</Words>
  <Application>Microsoft Office PowerPoint</Application>
  <PresentationFormat>Custom</PresentationFormat>
  <Paragraphs>238</Paragraphs>
  <Slides>31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Agency FB</vt:lpstr>
      <vt:lpstr>Algerian</vt:lpstr>
      <vt:lpstr>Arial</vt:lpstr>
      <vt:lpstr>Bernard MT Condensed</vt:lpstr>
      <vt:lpstr>Castellar</vt:lpstr>
      <vt:lpstr>Cavolini</vt:lpstr>
      <vt:lpstr>Century</vt:lpstr>
      <vt:lpstr>Century Gothic</vt:lpstr>
      <vt:lpstr>Comic Sans MS</vt:lpstr>
      <vt:lpstr>Copperplate Gothic Bold</vt:lpstr>
      <vt:lpstr>Courier New</vt:lpstr>
      <vt:lpstr>Ink Free</vt:lpstr>
      <vt:lpstr>Lucida Fax</vt:lpstr>
      <vt:lpstr>Papyrus</vt:lpstr>
      <vt:lpstr>Times New Roman</vt:lpstr>
      <vt:lpstr>Wingdings</vt:lpstr>
      <vt:lpstr>Class open house presentation</vt:lpstr>
      <vt:lpstr>Sophomore Presentation</vt:lpstr>
      <vt:lpstr>Hello Class of 2025!</vt:lpstr>
      <vt:lpstr>PowerPoint Presentation</vt:lpstr>
      <vt:lpstr>Objective</vt:lpstr>
      <vt:lpstr>Rationale</vt:lpstr>
      <vt:lpstr>       Sophomore Counselors</vt:lpstr>
      <vt:lpstr>Graduation Requirements</vt:lpstr>
      <vt:lpstr>Subject Requirements for Graduation</vt:lpstr>
      <vt:lpstr>Post Secondary Plans</vt:lpstr>
      <vt:lpstr>PowerPoint Presentation</vt:lpstr>
      <vt:lpstr>Testing For College Admission</vt:lpstr>
      <vt:lpstr>PowerPoint Presentation</vt:lpstr>
      <vt:lpstr>PowerPoint Presentation</vt:lpstr>
      <vt:lpstr>Planning</vt:lpstr>
      <vt:lpstr>Developing your 4-year Plan</vt:lpstr>
      <vt:lpstr>Math Sequence</vt:lpstr>
      <vt:lpstr>PE Requirement</vt:lpstr>
      <vt:lpstr>Course Catalog</vt:lpstr>
      <vt:lpstr>Junior Course Requirements</vt:lpstr>
      <vt:lpstr>Senior Course Requirements</vt:lpstr>
      <vt:lpstr>Reminders</vt:lpstr>
      <vt:lpstr>Creating your own 4-year Plan</vt:lpstr>
      <vt:lpstr>PowerPoint Presentation</vt:lpstr>
      <vt:lpstr>Creating your own 4-year Plan</vt:lpstr>
      <vt:lpstr>Academic Plan in Aeries</vt:lpstr>
      <vt:lpstr>How to Add a Class</vt:lpstr>
      <vt:lpstr>PowerPoint Presentation</vt:lpstr>
      <vt:lpstr>PowerPoint Presentation</vt:lpstr>
      <vt:lpstr>PowerPoint Presentation</vt:lpstr>
      <vt:lpstr>Creating your own 4-year Plan</vt:lpstr>
      <vt:lpstr>Grade Level Requirements</vt:lpstr>
    </vt:vector>
  </TitlesOfParts>
  <Company>Alameda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Sophomore Presentation</dc:title>
  <dc:creator>Loy, Janice</dc:creator>
  <cp:lastModifiedBy>Loy, Janice</cp:lastModifiedBy>
  <cp:revision>70</cp:revision>
  <cp:lastPrinted>2022-11-16T18:52:09Z</cp:lastPrinted>
  <dcterms:created xsi:type="dcterms:W3CDTF">2022-02-16T17:43:12Z</dcterms:created>
  <dcterms:modified xsi:type="dcterms:W3CDTF">2022-11-18T18:55:53Z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