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695" r:id="rId3"/>
  </p:sldMasterIdLst>
  <p:notesMasterIdLst>
    <p:notesMasterId r:id="rId27"/>
  </p:notesMasterIdLst>
  <p:handoutMasterIdLst>
    <p:handoutMasterId r:id="rId28"/>
  </p:handoutMasterIdLst>
  <p:sldIdLst>
    <p:sldId id="264" r:id="rId4"/>
    <p:sldId id="298" r:id="rId5"/>
    <p:sldId id="282" r:id="rId6"/>
    <p:sldId id="295" r:id="rId7"/>
    <p:sldId id="288" r:id="rId8"/>
    <p:sldId id="287" r:id="rId9"/>
    <p:sldId id="297" r:id="rId10"/>
    <p:sldId id="302" r:id="rId11"/>
    <p:sldId id="285" r:id="rId12"/>
    <p:sldId id="284" r:id="rId13"/>
    <p:sldId id="303" r:id="rId14"/>
    <p:sldId id="289" r:id="rId15"/>
    <p:sldId id="293" r:id="rId16"/>
    <p:sldId id="292" r:id="rId17"/>
    <p:sldId id="304" r:id="rId18"/>
    <p:sldId id="305" r:id="rId19"/>
    <p:sldId id="306" r:id="rId20"/>
    <p:sldId id="307" r:id="rId21"/>
    <p:sldId id="308" r:id="rId22"/>
    <p:sldId id="309" r:id="rId23"/>
    <p:sldId id="290" r:id="rId24"/>
    <p:sldId id="296" r:id="rId25"/>
    <p:sldId id="299" r:id="rId26"/>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280" autoAdjust="0"/>
  </p:normalViewPr>
  <p:slideViewPr>
    <p:cSldViewPr showGuides="1">
      <p:cViewPr varScale="1">
        <p:scale>
          <a:sx n="89" d="100"/>
          <a:sy n="89" d="100"/>
        </p:scale>
        <p:origin x="204" y="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1/11/2023</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1/11/2023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sldNum" idx="12"/>
          </p:nvPr>
        </p:nvSpPr>
        <p:spPr>
          <a:xfrm>
            <a:off x="4061814" y="8978451"/>
            <a:ext cx="3104373" cy="472889"/>
          </a:xfrm>
          <a:prstGeom prst="rect">
            <a:avLst/>
          </a:prstGeom>
          <a:noFill/>
          <a:ln>
            <a:noFill/>
          </a:ln>
        </p:spPr>
        <p:txBody>
          <a:bodyPr spcFirstLastPara="1" wrap="square" lIns="94945" tIns="47460" rIns="94945" bIns="47460" anchor="b" anchorCtr="0">
            <a:noAutofit/>
          </a:bodyPr>
          <a:lstStyle/>
          <a:p>
            <a:fld id="{00000000-1234-1234-1234-123412341234}" type="slidenum">
              <a:rPr lang="en-US">
                <a:solidFill>
                  <a:schemeClr val="dk1"/>
                </a:solidFill>
                <a:latin typeface="Arial"/>
                <a:ea typeface="Arial"/>
                <a:cs typeface="Arial"/>
                <a:sym typeface="Arial"/>
              </a:rPr>
              <a:pPr/>
              <a:t>3</a:t>
            </a:fld>
            <a:endParaRPr>
              <a:solidFill>
                <a:schemeClr val="dk1"/>
              </a:solidFill>
              <a:latin typeface="Arial"/>
              <a:ea typeface="Arial"/>
              <a:cs typeface="Arial"/>
              <a:sym typeface="Arial"/>
            </a:endParaRPr>
          </a:p>
        </p:txBody>
      </p:sp>
      <p:sp>
        <p:nvSpPr>
          <p:cNvPr id="133" name="Google Shape;133;p7: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7:notes"/>
          <p:cNvSpPr txBox="1">
            <a:spLocks noGrp="1"/>
          </p:cNvSpPr>
          <p:nvPr>
            <p:ph type="body" idx="1"/>
          </p:nvPr>
        </p:nvSpPr>
        <p:spPr>
          <a:xfrm>
            <a:off x="954193" y="4488419"/>
            <a:ext cx="5257800" cy="4254394"/>
          </a:xfrm>
          <a:prstGeom prst="rect">
            <a:avLst/>
          </a:prstGeom>
          <a:noFill/>
          <a:ln>
            <a:noFill/>
          </a:ln>
        </p:spPr>
        <p:txBody>
          <a:bodyPr spcFirstLastPara="1" wrap="square" lIns="94945" tIns="47460" rIns="94945" bIns="47460" anchor="t" anchorCtr="0">
            <a:noAutofit/>
          </a:bodyPr>
          <a:lstStyle/>
          <a:p>
            <a:endParaRPr/>
          </a:p>
        </p:txBody>
      </p:sp>
    </p:spTree>
    <p:extLst>
      <p:ext uri="{BB962C8B-B14F-4D97-AF65-F5344CB8AC3E}">
        <p14:creationId xmlns:p14="http://schemas.microsoft.com/office/powerpoint/2010/main" val="172777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r>
              <a:rPr lang="en-US" dirty="0"/>
              <a:t>Green= classes completed</a:t>
            </a:r>
          </a:p>
          <a:p>
            <a:r>
              <a:rPr lang="en-US" dirty="0"/>
              <a:t>Orange = classes currently enrolled</a:t>
            </a:r>
          </a:p>
          <a:p>
            <a:r>
              <a:rPr lang="en-US" dirty="0"/>
              <a:t>Blue = planned classes</a:t>
            </a:r>
          </a:p>
          <a:p>
            <a:endParaRPr lang="en-US" dirty="0"/>
          </a:p>
          <a:p>
            <a:r>
              <a:rPr lang="en-US" dirty="0"/>
              <a:t>Some classes needed for graduation have been prepopulated.  Students can change those.</a:t>
            </a:r>
          </a:p>
          <a:p>
            <a:endParaRPr lang="en-US" dirty="0"/>
          </a:p>
          <a:p>
            <a:r>
              <a:rPr lang="en-US" dirty="0"/>
              <a:t>Point out the graduation requirement tracker</a:t>
            </a:r>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dirty="0"/>
          </a:p>
        </p:txBody>
      </p:sp>
    </p:spTree>
    <p:extLst>
      <p:ext uri="{BB962C8B-B14F-4D97-AF65-F5344CB8AC3E}">
        <p14:creationId xmlns:p14="http://schemas.microsoft.com/office/powerpoint/2010/main" val="35779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849967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1/11/2023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22"/>
        <p:cNvGrpSpPr/>
        <p:nvPr/>
      </p:nvGrpSpPr>
      <p:grpSpPr>
        <a:xfrm>
          <a:off x="0" y="0"/>
          <a:ext cx="0" cy="0"/>
          <a:chOff x="0" y="0"/>
          <a:chExt cx="0" cy="0"/>
        </a:xfrm>
      </p:grpSpPr>
      <p:sp>
        <p:nvSpPr>
          <p:cNvPr id="23" name="Google Shape;23;p6"/>
          <p:cNvSpPr txBox="1">
            <a:spLocks noGrp="1"/>
          </p:cNvSpPr>
          <p:nvPr>
            <p:ph type="body" idx="1"/>
          </p:nvPr>
        </p:nvSpPr>
        <p:spPr>
          <a:xfrm>
            <a:off x="2063213" y="333378"/>
            <a:ext cx="9886491" cy="6264275"/>
          </a:xfrm>
          <a:prstGeom prst="rect">
            <a:avLst/>
          </a:prstGeom>
          <a:noFill/>
          <a:ln>
            <a:noFill/>
          </a:ln>
        </p:spPr>
        <p:txBody>
          <a:bodyPr spcFirstLastPara="1" wrap="square" lIns="91425" tIns="45700" rIns="91425" bIns="45700" anchor="t" anchorCtr="0">
            <a:noAutofit/>
          </a:bodyPr>
          <a:lstStyle>
            <a:lvl1pPr marL="457063" lvl="0" indent="-342797" algn="l">
              <a:spcBef>
                <a:spcPts val="360"/>
              </a:spcBef>
              <a:spcAft>
                <a:spcPts val="0"/>
              </a:spcAft>
              <a:buClr>
                <a:schemeClr val="dk2"/>
              </a:buClr>
              <a:buSzPts val="1800"/>
              <a:buChar char="•"/>
              <a:defRPr/>
            </a:lvl1pPr>
            <a:lvl2pPr marL="914126" lvl="1" indent="-342797" algn="l">
              <a:spcBef>
                <a:spcPts val="360"/>
              </a:spcBef>
              <a:spcAft>
                <a:spcPts val="0"/>
              </a:spcAft>
              <a:buClr>
                <a:schemeClr val="dk2"/>
              </a:buClr>
              <a:buSzPts val="1800"/>
              <a:buChar char="–"/>
              <a:defRPr/>
            </a:lvl2pPr>
            <a:lvl3pPr marL="1371189" lvl="2" indent="-342797" algn="l">
              <a:spcBef>
                <a:spcPts val="360"/>
              </a:spcBef>
              <a:spcAft>
                <a:spcPts val="0"/>
              </a:spcAft>
              <a:buClr>
                <a:schemeClr val="dk2"/>
              </a:buClr>
              <a:buSzPts val="1800"/>
              <a:buChar char="•"/>
              <a:defRPr/>
            </a:lvl3pPr>
            <a:lvl4pPr marL="1828251" lvl="3" indent="-342797" algn="l">
              <a:spcBef>
                <a:spcPts val="360"/>
              </a:spcBef>
              <a:spcAft>
                <a:spcPts val="0"/>
              </a:spcAft>
              <a:buClr>
                <a:schemeClr val="dk2"/>
              </a:buClr>
              <a:buSzPts val="1800"/>
              <a:buChar char="–"/>
              <a:defRPr/>
            </a:lvl4pPr>
            <a:lvl5pPr marL="2285314" lvl="4" indent="-342797" algn="l">
              <a:spcBef>
                <a:spcPts val="360"/>
              </a:spcBef>
              <a:spcAft>
                <a:spcPts val="0"/>
              </a:spcAft>
              <a:buClr>
                <a:schemeClr val="dk2"/>
              </a:buClr>
              <a:buSzPts val="1800"/>
              <a:buChar char="»"/>
              <a:defRPr/>
            </a:lvl5pPr>
            <a:lvl6pPr marL="2742377" lvl="5" indent="-342797" algn="l">
              <a:spcBef>
                <a:spcPts val="360"/>
              </a:spcBef>
              <a:spcAft>
                <a:spcPts val="0"/>
              </a:spcAft>
              <a:buClr>
                <a:schemeClr val="dk2"/>
              </a:buClr>
              <a:buSzPts val="1800"/>
              <a:buChar char="»"/>
              <a:defRPr/>
            </a:lvl6pPr>
            <a:lvl7pPr marL="3199440" lvl="6" indent="-342797" algn="l">
              <a:spcBef>
                <a:spcPts val="360"/>
              </a:spcBef>
              <a:spcAft>
                <a:spcPts val="0"/>
              </a:spcAft>
              <a:buClr>
                <a:schemeClr val="dk2"/>
              </a:buClr>
              <a:buSzPts val="1800"/>
              <a:buChar char="»"/>
              <a:defRPr/>
            </a:lvl7pPr>
            <a:lvl8pPr marL="3656503" lvl="7" indent="-342797" algn="l">
              <a:spcBef>
                <a:spcPts val="360"/>
              </a:spcBef>
              <a:spcAft>
                <a:spcPts val="0"/>
              </a:spcAft>
              <a:buClr>
                <a:schemeClr val="dk2"/>
              </a:buClr>
              <a:buSzPts val="1800"/>
              <a:buChar char="»"/>
              <a:defRPr/>
            </a:lvl8pPr>
            <a:lvl9pPr marL="4113566" lvl="8" indent="-342797" algn="l">
              <a:spcBef>
                <a:spcPts val="360"/>
              </a:spcBef>
              <a:spcAft>
                <a:spcPts val="0"/>
              </a:spcAft>
              <a:buClr>
                <a:schemeClr val="dk2"/>
              </a:buClr>
              <a:buSzPts val="1800"/>
              <a:buChar char="»"/>
              <a:defRPr/>
            </a:lvl9pPr>
          </a:lstStyle>
          <a:p>
            <a:endParaRPr/>
          </a:p>
        </p:txBody>
      </p:sp>
    </p:spTree>
    <p:extLst>
      <p:ext uri="{BB962C8B-B14F-4D97-AF65-F5344CB8AC3E}">
        <p14:creationId xmlns:p14="http://schemas.microsoft.com/office/powerpoint/2010/main" val="372043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1/11/2023</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3" y="1608836"/>
            <a:ext cx="4973041" cy="512064"/>
          </a:xfrm>
        </p:spPr>
        <p:txBody>
          <a:bodyPr anchor="b">
            <a:noAutofit/>
          </a:bodyPr>
          <a:lstStyle>
            <a:lvl1pPr marL="0" indent="0">
              <a:spcBef>
                <a:spcPts val="0"/>
              </a:spcBef>
              <a:buNone/>
              <a:defRPr sz="2399" b="1"/>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1999"/>
            </a:lvl1pPr>
            <a:lvl2pPr>
              <a:defRPr sz="1799"/>
            </a:lvl2pPr>
            <a:lvl3pPr>
              <a:defRPr sz="1799"/>
            </a:lvl3pPr>
            <a:lvl4pPr>
              <a:defRPr sz="1799"/>
            </a:lvl4pPr>
            <a:lvl5pPr marL="2010725">
              <a:defRPr sz="1799"/>
            </a:lvl5pPr>
            <a:lvl6pPr marL="2296389" indent="-285664">
              <a:buFont typeface="Century Gothic" panose="020B0502020202020204" pitchFamily="34" charset="0"/>
              <a:buChar char="–"/>
              <a:defRPr sz="1799"/>
            </a:lvl6pPr>
            <a:lvl7pPr marL="2567804" indent="-285664">
              <a:defRPr sz="1799"/>
            </a:lvl7pPr>
            <a:lvl8pPr marL="2859817" indent="-285664">
              <a:defRPr sz="1799"/>
            </a:lvl8pPr>
            <a:lvl9pPr marL="3150243" indent="-285664">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399" b="1"/>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1999"/>
            </a:lvl1pPr>
            <a:lvl2pPr>
              <a:defRPr sz="1799"/>
            </a:lvl2pPr>
            <a:lvl3pPr>
              <a:defRPr sz="1799"/>
            </a:lvl3pPr>
            <a:lvl4pPr>
              <a:defRPr sz="1799"/>
            </a:lvl4pPr>
            <a:lvl5pPr marL="2010725">
              <a:defRPr sz="1799"/>
            </a:lvl5pPr>
            <a:lvl6pPr marL="2296389" indent="-285664">
              <a:buFont typeface="Century Gothic" panose="020B0502020202020204" pitchFamily="34" charset="0"/>
              <a:buChar char="–"/>
              <a:defRPr sz="1799"/>
            </a:lvl6pPr>
            <a:lvl7pPr marL="2567804" indent="-285664">
              <a:defRPr sz="1799"/>
            </a:lvl7pPr>
            <a:lvl8pPr marL="2859817" indent="-285664">
              <a:defRPr sz="1799"/>
            </a:lvl8pPr>
            <a:lvl9pPr marL="3150243" indent="-285664">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1/11/2023</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1/11/2023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1/11/2023</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1/11/2023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1/11/2023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1/11/2023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1/11/2023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1/11/2023</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4"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399" dirty="0"/>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399" dirty="0"/>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3"/>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1/11/2023</a:t>
            </a:fld>
            <a:endParaRPr lang="en-US" dirty="0"/>
          </a:p>
        </p:txBody>
      </p:sp>
      <p:sp>
        <p:nvSpPr>
          <p:cNvPr id="5" name="Footer Placeholder 4"/>
          <p:cNvSpPr>
            <a:spLocks noGrp="1"/>
          </p:cNvSpPr>
          <p:nvPr>
            <p:ph type="ftr" sz="quarter" idx="3"/>
          </p:nvPr>
        </p:nvSpPr>
        <p:spPr>
          <a:xfrm>
            <a:off x="3907843" y="6400803"/>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3"/>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697" r:id="rId3"/>
    <p:sldLayoutId id="2147483696" r:id="rId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ngall.com/blocked-png" TargetMode="External"/><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loy@alamedaunified.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efoston@alamedaunified.org" TargetMode="External"/><Relationship Id="rId5" Type="http://schemas.openxmlformats.org/officeDocument/2006/relationships/hyperlink" Target="mailto:spatil@alamedaunified.org" TargetMode="External"/><Relationship Id="rId4" Type="http://schemas.openxmlformats.org/officeDocument/2006/relationships/hyperlink" Target="mailto:cdambrosio@alamedaunifie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8412" y="1498601"/>
            <a:ext cx="7872545" cy="3298825"/>
          </a:xfrm>
        </p:spPr>
        <p:txBody>
          <a:bodyPr/>
          <a:lstStyle/>
          <a:p>
            <a:r>
              <a:rPr lang="en-US" dirty="0">
                <a:latin typeface="Times New Roman" panose="02020603050405020304" pitchFamily="18" charset="0"/>
                <a:cs typeface="Times New Roman" panose="02020603050405020304" pitchFamily="18" charset="0"/>
              </a:rPr>
              <a:t>Alameda High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Course Selection 2023-24</a:t>
            </a:r>
          </a:p>
        </p:txBody>
      </p:sp>
      <p:sp>
        <p:nvSpPr>
          <p:cNvPr id="3" name="Subtitle 2"/>
          <p:cNvSpPr>
            <a:spLocks noGrp="1"/>
          </p:cNvSpPr>
          <p:nvPr>
            <p:ph type="subTitle" idx="1"/>
          </p:nvPr>
        </p:nvSpPr>
        <p:spPr/>
        <p:txBody>
          <a:bodyPr/>
          <a:lstStyle/>
          <a:p>
            <a:r>
              <a:rPr lang="en-US" dirty="0"/>
              <a:t>Presentation for Rising Seniors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43" y="266885"/>
            <a:ext cx="8532178" cy="723715"/>
          </a:xfrm>
        </p:spPr>
        <p:txBody>
          <a:bodyPr/>
          <a:lstStyle/>
          <a:p>
            <a:r>
              <a:rPr lang="en-US" cap="none" dirty="0"/>
              <a:t>AP/Honors Policy</a:t>
            </a:r>
          </a:p>
        </p:txBody>
      </p:sp>
      <p:sp>
        <p:nvSpPr>
          <p:cNvPr id="3" name="Content Placeholder 2"/>
          <p:cNvSpPr>
            <a:spLocks noGrp="1"/>
          </p:cNvSpPr>
          <p:nvPr>
            <p:ph idx="1"/>
          </p:nvPr>
        </p:nvSpPr>
        <p:spPr>
          <a:xfrm>
            <a:off x="909444" y="1390921"/>
            <a:ext cx="10448704" cy="5234514"/>
          </a:xfrm>
        </p:spPr>
        <p:txBody>
          <a:bodyPr>
            <a:normAutofit fontScale="62500" lnSpcReduction="20000"/>
          </a:bodyPr>
          <a:lstStyle/>
          <a:p>
            <a:r>
              <a:rPr lang="en-US" dirty="0">
                <a:solidFill>
                  <a:schemeClr val="tx2"/>
                </a:solidFill>
              </a:rPr>
              <a:t>AP classes are the equivalent to college courses.   Please remember that when selecting your AP/Honors courses.</a:t>
            </a:r>
          </a:p>
          <a:p>
            <a:r>
              <a:rPr lang="en-US" sz="3800" dirty="0">
                <a:solidFill>
                  <a:schemeClr val="tx2"/>
                </a:solidFill>
              </a:rPr>
              <a:t>Students may only take a maximum of four AP/Honors classes during the course of one school year.  </a:t>
            </a:r>
          </a:p>
          <a:p>
            <a:r>
              <a:rPr lang="en-US" dirty="0">
                <a:solidFill>
                  <a:schemeClr val="tx2"/>
                </a:solidFill>
              </a:rPr>
              <a:t>Once students have registered for the following year’s classes, they may drop any AP/Honors class up to </a:t>
            </a:r>
            <a:r>
              <a:rPr lang="en-US" b="1" u="sng" dirty="0">
                <a:solidFill>
                  <a:schemeClr val="tx2"/>
                </a:solidFill>
              </a:rPr>
              <a:t>May 12, 2023</a:t>
            </a:r>
            <a:r>
              <a:rPr lang="en-US" b="1" dirty="0">
                <a:solidFill>
                  <a:schemeClr val="tx2"/>
                </a:solidFill>
              </a:rPr>
              <a:t>,</a:t>
            </a:r>
            <a:r>
              <a:rPr lang="en-US" dirty="0">
                <a:solidFill>
                  <a:schemeClr val="tx2"/>
                </a:solidFill>
              </a:rPr>
              <a:t> with no reason or approval process necessary.  Drop requests must be made in writing to the counselor by submitting a completed Course Change Request form.</a:t>
            </a:r>
          </a:p>
          <a:p>
            <a:r>
              <a:rPr lang="en-US" dirty="0">
                <a:solidFill>
                  <a:schemeClr val="tx2"/>
                </a:solidFill>
              </a:rPr>
              <a:t>After </a:t>
            </a:r>
            <a:r>
              <a:rPr lang="en-US" b="1" u="sng" dirty="0">
                <a:solidFill>
                  <a:schemeClr val="tx2"/>
                </a:solidFill>
              </a:rPr>
              <a:t>May 12, 2023</a:t>
            </a:r>
            <a:r>
              <a:rPr lang="en-US" b="1" dirty="0">
                <a:solidFill>
                  <a:schemeClr val="tx2"/>
                </a:solidFill>
              </a:rPr>
              <a:t>, </a:t>
            </a:r>
            <a:r>
              <a:rPr lang="en-US" dirty="0">
                <a:solidFill>
                  <a:schemeClr val="tx2"/>
                </a:solidFill>
              </a:rPr>
              <a:t>all AP/Honors drop requests will be reviewed by the counselor and Administrative representative.  </a:t>
            </a:r>
            <a:r>
              <a:rPr lang="en-US" b="1" dirty="0">
                <a:solidFill>
                  <a:schemeClr val="tx2"/>
                </a:solidFill>
              </a:rPr>
              <a:t>These drops are not guaranteed and the student may need to remain in their originally chosen class.  </a:t>
            </a:r>
            <a:endParaRPr lang="en-US" dirty="0">
              <a:solidFill>
                <a:schemeClr val="tx2"/>
              </a:solidFill>
            </a:endParaRPr>
          </a:p>
          <a:p>
            <a:r>
              <a:rPr lang="en-US" dirty="0">
                <a:solidFill>
                  <a:schemeClr val="tx2"/>
                </a:solidFill>
              </a:rPr>
              <a:t>Students interested in taking more than four AP/Honors courses at one time must petition in writing (with a parent signature).  The Petition will be available on the website.  Petitions must be turned in to your counselor via email by </a:t>
            </a:r>
            <a:r>
              <a:rPr lang="en-US" b="1" dirty="0">
                <a:solidFill>
                  <a:schemeClr val="tx2"/>
                </a:solidFill>
              </a:rPr>
              <a:t>February 17, 2023</a:t>
            </a:r>
            <a:r>
              <a:rPr lang="en-US" dirty="0">
                <a:solidFill>
                  <a:schemeClr val="tx2"/>
                </a:solidFill>
              </a:rPr>
              <a:t> of the current school year.  Students whose petitions are granted still may drop any of their AP/Honors classes up to the final drop date of </a:t>
            </a:r>
            <a:r>
              <a:rPr lang="en-US" b="1" dirty="0">
                <a:solidFill>
                  <a:schemeClr val="tx2"/>
                </a:solidFill>
              </a:rPr>
              <a:t>May 12, 2023.</a:t>
            </a:r>
            <a:endParaRPr lang="en-US" dirty="0">
              <a:solidFill>
                <a:schemeClr val="tx2"/>
              </a:solidFill>
            </a:endParaRPr>
          </a:p>
          <a:p>
            <a:r>
              <a:rPr lang="en-US" dirty="0">
                <a:solidFill>
                  <a:schemeClr val="tx2"/>
                </a:solidFill>
              </a:rPr>
              <a:t>Students must have submitted their completed, signed Course Selection Sheet to the Counseling Office.  Otherwise, students will not be enrolled in any AP/Honors courses.</a:t>
            </a:r>
          </a:p>
          <a:p>
            <a:r>
              <a:rPr lang="en-US" dirty="0">
                <a:solidFill>
                  <a:schemeClr val="tx2"/>
                </a:solidFill>
              </a:rPr>
              <a:t>Please note that signing up for an AP/Honors class is signing on to a commitment.  DO NOT sign up for an AP class if you are not sure, as we may not be able to release you from the class due to seat availability in other classes.  Also note, seat availability includes the planning for new students not yet enrolled. </a:t>
            </a:r>
          </a:p>
          <a:p>
            <a:pPr marL="0" indent="0">
              <a:buNone/>
            </a:pPr>
            <a:endParaRPr lang="en-US" dirty="0"/>
          </a:p>
        </p:txBody>
      </p:sp>
    </p:spTree>
    <p:extLst>
      <p:ext uri="{BB962C8B-B14F-4D97-AF65-F5344CB8AC3E}">
        <p14:creationId xmlns:p14="http://schemas.microsoft.com/office/powerpoint/2010/main" val="58741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87" y="292100"/>
            <a:ext cx="5095845" cy="787400"/>
          </a:xfrm>
        </p:spPr>
        <p:txBody>
          <a:bodyPr/>
          <a:lstStyle/>
          <a:p>
            <a:r>
              <a:rPr lang="en-US" cap="none" dirty="0">
                <a:latin typeface="Algerian" panose="04020705040A02060702" pitchFamily="82" charset="0"/>
              </a:rPr>
              <a:t>Course Catalog</a:t>
            </a:r>
          </a:p>
        </p:txBody>
      </p:sp>
      <p:sp>
        <p:nvSpPr>
          <p:cNvPr id="3" name="Content Placeholder 2"/>
          <p:cNvSpPr>
            <a:spLocks noGrp="1"/>
          </p:cNvSpPr>
          <p:nvPr>
            <p:ph idx="1"/>
          </p:nvPr>
        </p:nvSpPr>
        <p:spPr/>
        <p:txBody>
          <a:bodyPr>
            <a:normAutofit/>
          </a:bodyPr>
          <a:lstStyle/>
          <a:p>
            <a:r>
              <a:rPr lang="en-US" dirty="0"/>
              <a:t>.</a:t>
            </a:r>
          </a:p>
        </p:txBody>
      </p:sp>
      <p:sp>
        <p:nvSpPr>
          <p:cNvPr id="9" name="Text Placeholder 8">
            <a:extLst>
              <a:ext uri="{FF2B5EF4-FFF2-40B4-BE49-F238E27FC236}">
                <a16:creationId xmlns:a16="http://schemas.microsoft.com/office/drawing/2014/main" id="{CA7B44AF-4AB1-6AF1-5039-B353357CC14D}"/>
              </a:ext>
            </a:extLst>
          </p:cNvPr>
          <p:cNvSpPr>
            <a:spLocks noGrp="1"/>
          </p:cNvSpPr>
          <p:nvPr>
            <p:ph type="body" idx="4294967295"/>
          </p:nvPr>
        </p:nvSpPr>
        <p:spPr>
          <a:xfrm>
            <a:off x="6331552" y="663029"/>
            <a:ext cx="5095845" cy="3673858"/>
          </a:xfrm>
        </p:spPr>
        <p:txBody>
          <a:bodyPr>
            <a:noAutofit/>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Refer to the AHS Course Catalog for details and questions about the class offerings.</a:t>
            </a:r>
          </a:p>
          <a:p>
            <a:r>
              <a:rPr lang="en-US" sz="3200" dirty="0">
                <a:latin typeface="Times New Roman" panose="02020603050405020304" pitchFamily="18" charset="0"/>
                <a:cs typeface="Times New Roman" panose="02020603050405020304" pitchFamily="18" charset="0"/>
              </a:rPr>
              <a:t>The Catalog is available on the website under “Students”.</a:t>
            </a:r>
          </a:p>
        </p:txBody>
      </p:sp>
      <p:pic>
        <p:nvPicPr>
          <p:cNvPr id="11" name="Picture 10">
            <a:extLst>
              <a:ext uri="{FF2B5EF4-FFF2-40B4-BE49-F238E27FC236}">
                <a16:creationId xmlns:a16="http://schemas.microsoft.com/office/drawing/2014/main" id="{D80D4C63-6541-BD19-1858-06507109E728}"/>
              </a:ext>
            </a:extLst>
          </p:cNvPr>
          <p:cNvPicPr>
            <a:picLocks noChangeAspect="1"/>
          </p:cNvPicPr>
          <p:nvPr/>
        </p:nvPicPr>
        <p:blipFill rotWithShape="1">
          <a:blip r:embed="rId2"/>
          <a:srcRect l="19130" t="16967" r="45162" b="52092"/>
          <a:stretch/>
        </p:blipFill>
        <p:spPr>
          <a:xfrm>
            <a:off x="6788842" y="4482301"/>
            <a:ext cx="4181267" cy="2038034"/>
          </a:xfrm>
          <a:prstGeom prst="rect">
            <a:avLst/>
          </a:prstGeom>
        </p:spPr>
      </p:pic>
      <p:sp>
        <p:nvSpPr>
          <p:cNvPr id="12" name="Arrow: Right 11">
            <a:extLst>
              <a:ext uri="{FF2B5EF4-FFF2-40B4-BE49-F238E27FC236}">
                <a16:creationId xmlns:a16="http://schemas.microsoft.com/office/drawing/2014/main" id="{FFA311D4-4D2C-6AA8-CBC7-73F7949EF47A}"/>
              </a:ext>
            </a:extLst>
          </p:cNvPr>
          <p:cNvSpPr/>
          <p:nvPr/>
        </p:nvSpPr>
        <p:spPr>
          <a:xfrm rot="5400000">
            <a:off x="9247038" y="4049844"/>
            <a:ext cx="1834558" cy="59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Star: 5 Points 13">
            <a:extLst>
              <a:ext uri="{FF2B5EF4-FFF2-40B4-BE49-F238E27FC236}">
                <a16:creationId xmlns:a16="http://schemas.microsoft.com/office/drawing/2014/main" id="{24F96B3D-01E0-D713-EF90-FFFB72BA2074}"/>
              </a:ext>
            </a:extLst>
          </p:cNvPr>
          <p:cNvSpPr/>
          <p:nvPr/>
        </p:nvSpPr>
        <p:spPr>
          <a:xfrm>
            <a:off x="9371586" y="6092036"/>
            <a:ext cx="496293" cy="462042"/>
          </a:xfrm>
          <a:prstGeom prst="star5">
            <a:avLst>
              <a:gd name="adj" fmla="val 22204"/>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a:extLst>
              <a:ext uri="{FF2B5EF4-FFF2-40B4-BE49-F238E27FC236}">
                <a16:creationId xmlns:a16="http://schemas.microsoft.com/office/drawing/2014/main" id="{6D860AF0-1B56-7795-2EEC-4393EAE67D3E}"/>
              </a:ext>
            </a:extLst>
          </p:cNvPr>
          <p:cNvPicPr>
            <a:picLocks noChangeAspect="1"/>
          </p:cNvPicPr>
          <p:nvPr/>
        </p:nvPicPr>
        <p:blipFill rotWithShape="1">
          <a:blip r:embed="rId3"/>
          <a:srcRect l="33746" t="16658" r="34371" b="13293"/>
          <a:stretch/>
        </p:blipFill>
        <p:spPr>
          <a:xfrm>
            <a:off x="1155329" y="1079500"/>
            <a:ext cx="4594228" cy="5677698"/>
          </a:xfrm>
          <a:prstGeom prst="rect">
            <a:avLst/>
          </a:prstGeom>
        </p:spPr>
      </p:pic>
    </p:spTree>
    <p:extLst>
      <p:ext uri="{BB962C8B-B14F-4D97-AF65-F5344CB8AC3E}">
        <p14:creationId xmlns:p14="http://schemas.microsoft.com/office/powerpoint/2010/main" val="2841324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38" y="216795"/>
            <a:ext cx="8532178" cy="1916806"/>
          </a:xfrm>
        </p:spPr>
        <p:txBody>
          <a:bodyPr>
            <a:normAutofit fontScale="90000"/>
          </a:bodyPr>
          <a:lstStyle/>
          <a:p>
            <a:r>
              <a:rPr lang="en-US" cap="none" dirty="0"/>
              <a:t>Repeatable Classes</a:t>
            </a:r>
            <a:br>
              <a:rPr lang="en-US" cap="none" dirty="0"/>
            </a:br>
            <a:r>
              <a:rPr lang="en-US" sz="1600" dirty="0"/>
              <a:t>A student can only earn a maximum of ten (10) credits per course. If a student chooses to repeat a class for which he/she has already earned a passing grade and credits, the previously earned credits will be removed from the student’s credit total and potentially create credit deficiencies toward graduation. The only exceptions are listed below. The following classes may be repeated for credit towards graduation.</a:t>
            </a:r>
          </a:p>
        </p:txBody>
      </p:sp>
      <p:sp>
        <p:nvSpPr>
          <p:cNvPr id="3" name="Content Placeholder 2"/>
          <p:cNvSpPr>
            <a:spLocks noGrp="1"/>
          </p:cNvSpPr>
          <p:nvPr>
            <p:ph idx="1"/>
          </p:nvPr>
        </p:nvSpPr>
        <p:spPr>
          <a:xfrm>
            <a:off x="989012" y="2209800"/>
            <a:ext cx="10896600" cy="4572000"/>
          </a:xfrm>
        </p:spPr>
        <p:txBody>
          <a:bodyPr numCol="2">
            <a:noAutofit/>
          </a:bodyPr>
          <a:lstStyle/>
          <a:p>
            <a:pPr marL="0" indent="0">
              <a:buNone/>
            </a:pPr>
            <a:r>
              <a:rPr lang="en-US" sz="1400" dirty="0">
                <a:solidFill>
                  <a:schemeClr val="tx2"/>
                </a:solidFill>
                <a:latin typeface="Times New Roman" panose="02020603050405020304" pitchFamily="18" charset="0"/>
                <a:cs typeface="Times New Roman" panose="02020603050405020304" pitchFamily="18" charset="0"/>
              </a:rPr>
              <a:t> Academic Strategies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Advanced Projects Multi-Media Art with prior teacher approval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Concert Band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Contemporary Dance 2/3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Creative Writing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Digital Filmmaking 2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Drama 3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ELD Classes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Jazz Band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Journalism 2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Jujitsu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Leadership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Musical Theater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Orchestra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PE 2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Sports Medicine 2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Strength &amp; Conditioning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Symphonic Band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Theater Tech </a:t>
            </a:r>
          </a:p>
          <a:p>
            <a:pPr marL="0" indent="0">
              <a:buNone/>
            </a:pPr>
            <a:r>
              <a:rPr lang="en-US" sz="1400" dirty="0">
                <a:solidFill>
                  <a:schemeClr val="tx2"/>
                </a:solidFill>
                <a:latin typeface="Times New Roman" panose="02020603050405020304" pitchFamily="18" charset="0"/>
                <a:cs typeface="Times New Roman" panose="02020603050405020304" pitchFamily="18" charset="0"/>
              </a:rPr>
              <a:t> Yearbook </a:t>
            </a:r>
          </a:p>
        </p:txBody>
      </p:sp>
    </p:spTree>
    <p:extLst>
      <p:ext uri="{BB962C8B-B14F-4D97-AF65-F5344CB8AC3E}">
        <p14:creationId xmlns:p14="http://schemas.microsoft.com/office/powerpoint/2010/main" val="140124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r>
              <a:rPr lang="en-US" dirty="0"/>
              <a:t>Reminders</a:t>
            </a:r>
          </a:p>
        </p:txBody>
      </p:sp>
      <p:sp>
        <p:nvSpPr>
          <p:cNvPr id="3" name="Content Placeholder 2"/>
          <p:cNvSpPr>
            <a:spLocks noGrp="1"/>
          </p:cNvSpPr>
          <p:nvPr>
            <p:ph idx="1"/>
          </p:nvPr>
        </p:nvSpPr>
        <p:spPr>
          <a:xfrm>
            <a:off x="1117309" y="1219200"/>
            <a:ext cx="10157354" cy="5410200"/>
          </a:xfrm>
        </p:spPr>
        <p:txBody>
          <a:bodyPr>
            <a:normAutofit fontScale="92500" lnSpcReduction="20000"/>
          </a:bodyPr>
          <a:lstStyle/>
          <a:p>
            <a:r>
              <a:rPr lang="en-US" dirty="0"/>
              <a:t>Make your choices wisely.  The master schedule is created based on your choices.  You many not be able change your mind in the future.</a:t>
            </a:r>
          </a:p>
          <a:p>
            <a:r>
              <a:rPr lang="en-US" dirty="0"/>
              <a:t>If you have questions about specific classes, refer to the Course Catalog, watch the available class information videos, talk to your teachers about recommendations.  </a:t>
            </a:r>
          </a:p>
          <a:p>
            <a:r>
              <a:rPr lang="en-US" dirty="0"/>
              <a:t>Make sure you have met all of the prerequisites as listed in the Catalog.  </a:t>
            </a:r>
          </a:p>
          <a:p>
            <a:r>
              <a:rPr lang="en-US" dirty="0"/>
              <a:t>You are only allowed to choose 1 math and 1 science class during course selection. If you sign up for 2 math or 2 science classes, you will be dropped from one of those.  </a:t>
            </a:r>
          </a:p>
          <a:p>
            <a:r>
              <a:rPr lang="en-US" dirty="0"/>
              <a:t>An “elective” means that you get to choose the subject and it is not required for the year.  So after you’ve met the minimum requirement in a subject category for graduation any additional years will count as elective credit.  </a:t>
            </a:r>
          </a:p>
          <a:p>
            <a:r>
              <a:rPr lang="en-US" dirty="0"/>
              <a:t>Some classes could count for credit in different categories.  For example, Digital Film could count as a Visual Performing Art or CTE.  </a:t>
            </a:r>
          </a:p>
          <a:p>
            <a:endParaRPr lang="en-US" dirty="0"/>
          </a:p>
        </p:txBody>
      </p:sp>
    </p:spTree>
    <p:extLst>
      <p:ext uri="{BB962C8B-B14F-4D97-AF65-F5344CB8AC3E}">
        <p14:creationId xmlns:p14="http://schemas.microsoft.com/office/powerpoint/2010/main" val="124785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dirty="0"/>
              <a:t>Course Selection Sheet</a:t>
            </a:r>
          </a:p>
        </p:txBody>
      </p:sp>
      <p:sp>
        <p:nvSpPr>
          <p:cNvPr id="4" name="Content Placeholder 3"/>
          <p:cNvSpPr>
            <a:spLocks noGrp="1"/>
          </p:cNvSpPr>
          <p:nvPr>
            <p:ph sz="half" idx="2"/>
          </p:nvPr>
        </p:nvSpPr>
        <p:spPr>
          <a:xfrm>
            <a:off x="6551612" y="992553"/>
            <a:ext cx="4977104" cy="5435600"/>
          </a:xfrm>
        </p:spPr>
        <p:txBody>
          <a:bodyPr>
            <a:normAutofit fontScale="92500" lnSpcReduction="10000"/>
          </a:bodyPr>
          <a:lstStyle/>
          <a:p>
            <a:pPr marL="457200" indent="-457200">
              <a:buFont typeface="+mj-lt"/>
              <a:buAutoNum type="arabicPeriod"/>
            </a:pPr>
            <a:r>
              <a:rPr lang="en-US" dirty="0"/>
              <a:t>Circle your choice for the Required Subjects. (3 classes total)</a:t>
            </a:r>
          </a:p>
          <a:p>
            <a:pPr marL="457200" indent="-457200">
              <a:buFont typeface="+mj-lt"/>
              <a:buAutoNum type="arabicPeriod"/>
            </a:pPr>
            <a:r>
              <a:rPr lang="en-US" dirty="0"/>
              <a:t>Rank order your other choices 1-10 with “1” being your first choice.  Your top 3 - 4 choices will be entered into Aeries as part of your Primary Request.  Choices 4 or 5 – 10 will be alternate choices (not entered in Aeries).  </a:t>
            </a:r>
          </a:p>
          <a:p>
            <a:pPr marL="457200" indent="-457200">
              <a:buFont typeface="+mj-lt"/>
              <a:buAutoNum type="arabicPeriod"/>
            </a:pPr>
            <a:r>
              <a:rPr lang="en-US" dirty="0"/>
              <a:t>Read and Sign your Course Selection Sheet.</a:t>
            </a:r>
          </a:p>
          <a:p>
            <a:pPr marL="457200" indent="-457200">
              <a:buFont typeface="+mj-lt"/>
              <a:buAutoNum type="arabicPeriod"/>
            </a:pPr>
            <a:r>
              <a:rPr lang="en-US" dirty="0"/>
              <a:t>Return your Course Selection Sheet</a:t>
            </a:r>
          </a:p>
        </p:txBody>
      </p:sp>
      <p:pic>
        <p:nvPicPr>
          <p:cNvPr id="6" name="Picture 5"/>
          <p:cNvPicPr>
            <a:picLocks noChangeAspect="1"/>
          </p:cNvPicPr>
          <p:nvPr/>
        </p:nvPicPr>
        <p:blipFill rotWithShape="1">
          <a:blip r:embed="rId2"/>
          <a:srcRect l="17083" t="45556" r="42500" b="42593"/>
          <a:stretch/>
        </p:blipFill>
        <p:spPr>
          <a:xfrm>
            <a:off x="760414" y="5918201"/>
            <a:ext cx="4938150" cy="660400"/>
          </a:xfrm>
          <a:prstGeom prst="rect">
            <a:avLst/>
          </a:prstGeom>
        </p:spPr>
      </p:pic>
      <p:pic>
        <p:nvPicPr>
          <p:cNvPr id="10" name="Content Placeholder 9"/>
          <p:cNvPicPr>
            <a:picLocks noGrp="1" noChangeAspect="1"/>
          </p:cNvPicPr>
          <p:nvPr>
            <p:ph sz="half" idx="1"/>
          </p:nvPr>
        </p:nvPicPr>
        <p:blipFill rotWithShape="1">
          <a:blip r:embed="rId3"/>
          <a:srcRect l="8134" t="14405" r="50525" b="5332"/>
          <a:stretch/>
        </p:blipFill>
        <p:spPr>
          <a:xfrm>
            <a:off x="760413" y="992553"/>
            <a:ext cx="4938150" cy="4925648"/>
          </a:xfrm>
          <a:prstGeom prst="rect">
            <a:avLst/>
          </a:prstGeom>
        </p:spPr>
      </p:pic>
      <p:sp>
        <p:nvSpPr>
          <p:cNvPr id="11" name="Right Arrow 10"/>
          <p:cNvSpPr/>
          <p:nvPr/>
        </p:nvSpPr>
        <p:spPr>
          <a:xfrm rot="10800000">
            <a:off x="5043244" y="2209800"/>
            <a:ext cx="655319" cy="350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195643" y="3174586"/>
            <a:ext cx="655319" cy="350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5195643" y="6228081"/>
            <a:ext cx="655319" cy="350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74762" y="2123694"/>
            <a:ext cx="372531" cy="461665"/>
          </a:xfrm>
          <a:prstGeom prst="rect">
            <a:avLst/>
          </a:prstGeom>
          <a:noFill/>
        </p:spPr>
        <p:txBody>
          <a:bodyPr wrap="square" rtlCol="0">
            <a:spAutoFit/>
          </a:bodyPr>
          <a:lstStyle/>
          <a:p>
            <a:r>
              <a:rPr lang="en-US" dirty="0"/>
              <a:t>1</a:t>
            </a:r>
          </a:p>
        </p:txBody>
      </p:sp>
      <p:sp>
        <p:nvSpPr>
          <p:cNvPr id="5" name="TextBox 4"/>
          <p:cNvSpPr txBox="1"/>
          <p:nvPr/>
        </p:nvSpPr>
        <p:spPr>
          <a:xfrm>
            <a:off x="5848959" y="3119013"/>
            <a:ext cx="361985" cy="461665"/>
          </a:xfrm>
          <a:prstGeom prst="rect">
            <a:avLst/>
          </a:prstGeom>
          <a:noFill/>
        </p:spPr>
        <p:txBody>
          <a:bodyPr wrap="square" rtlCol="0">
            <a:spAutoFit/>
          </a:bodyPr>
          <a:lstStyle/>
          <a:p>
            <a:r>
              <a:rPr lang="en-US" dirty="0"/>
              <a:t>2</a:t>
            </a:r>
          </a:p>
        </p:txBody>
      </p:sp>
      <p:sp>
        <p:nvSpPr>
          <p:cNvPr id="7" name="TextBox 6"/>
          <p:cNvSpPr txBox="1"/>
          <p:nvPr/>
        </p:nvSpPr>
        <p:spPr>
          <a:xfrm>
            <a:off x="5892104" y="6116935"/>
            <a:ext cx="348773" cy="461665"/>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85379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66CC-30CD-1D2E-316E-A87DD7A43E1C}"/>
              </a:ext>
            </a:extLst>
          </p:cNvPr>
          <p:cNvSpPr>
            <a:spLocks noGrp="1"/>
          </p:cNvSpPr>
          <p:nvPr>
            <p:ph type="title"/>
          </p:nvPr>
        </p:nvSpPr>
        <p:spPr>
          <a:xfrm>
            <a:off x="1118605" y="77073"/>
            <a:ext cx="10154709" cy="990342"/>
          </a:xfrm>
        </p:spPr>
        <p:txBody>
          <a:bodyPr/>
          <a:lstStyle/>
          <a:p>
            <a:r>
              <a:rPr lang="en-US" dirty="0"/>
              <a:t>Enter Your Choices into Aeries</a:t>
            </a:r>
          </a:p>
        </p:txBody>
      </p:sp>
      <p:sp>
        <p:nvSpPr>
          <p:cNvPr id="3" name="Text Placeholder 2">
            <a:extLst>
              <a:ext uri="{FF2B5EF4-FFF2-40B4-BE49-F238E27FC236}">
                <a16:creationId xmlns:a16="http://schemas.microsoft.com/office/drawing/2014/main" id="{7D533BFA-44D6-834A-41B3-0D032C22FDA6}"/>
              </a:ext>
            </a:extLst>
          </p:cNvPr>
          <p:cNvSpPr>
            <a:spLocks noGrp="1"/>
          </p:cNvSpPr>
          <p:nvPr>
            <p:ph idx="1"/>
          </p:nvPr>
        </p:nvSpPr>
        <p:spPr>
          <a:xfrm>
            <a:off x="3445309" y="1158339"/>
            <a:ext cx="8303637" cy="5433367"/>
          </a:xfrm>
        </p:spPr>
        <p:txBody>
          <a:bodyPr>
            <a:noAutofit/>
          </a:bodyPr>
          <a:lstStyle/>
          <a:p>
            <a:r>
              <a:rPr lang="en-US" sz="2799" dirty="0"/>
              <a:t>In Aeries, go to </a:t>
            </a:r>
            <a:r>
              <a:rPr lang="en-US" sz="2799" b="1" u="sng" dirty="0"/>
              <a:t>Classes</a:t>
            </a:r>
            <a:r>
              <a:rPr lang="en-US" sz="2799" dirty="0"/>
              <a:t> and select </a:t>
            </a:r>
            <a:r>
              <a:rPr lang="en-US" sz="2799" b="1" u="sng" dirty="0"/>
              <a:t>Academic Plan </a:t>
            </a:r>
          </a:p>
          <a:p>
            <a:r>
              <a:rPr lang="en-US" sz="2799" dirty="0"/>
              <a:t>The next slide shows what you will see.  Classes you have already completed are in </a:t>
            </a:r>
            <a:r>
              <a:rPr lang="en-US" sz="2799" b="1" dirty="0">
                <a:solidFill>
                  <a:srgbClr val="00B050"/>
                </a:solidFill>
              </a:rPr>
              <a:t>green</a:t>
            </a:r>
            <a:r>
              <a:rPr lang="en-US" sz="2799" dirty="0"/>
              <a:t>.  Classes you are currently taking are </a:t>
            </a:r>
            <a:r>
              <a:rPr lang="en-US" sz="2799" b="1" dirty="0">
                <a:solidFill>
                  <a:srgbClr val="F97845"/>
                </a:solidFill>
              </a:rPr>
              <a:t>orange</a:t>
            </a:r>
            <a:r>
              <a:rPr lang="en-US" sz="2799" dirty="0"/>
              <a:t>.  Some classes like English and social studies are pre-populated in </a:t>
            </a:r>
            <a:r>
              <a:rPr lang="en-US" sz="2799" b="1" dirty="0">
                <a:solidFill>
                  <a:srgbClr val="0070C0"/>
                </a:solidFill>
              </a:rPr>
              <a:t>blue</a:t>
            </a:r>
            <a:r>
              <a:rPr lang="en-US" sz="2799" dirty="0"/>
              <a:t>.  Your selections will be </a:t>
            </a:r>
            <a:r>
              <a:rPr lang="en-US" sz="2799" b="1" dirty="0">
                <a:solidFill>
                  <a:srgbClr val="009999"/>
                </a:solidFill>
              </a:rPr>
              <a:t>teal</a:t>
            </a:r>
            <a:r>
              <a:rPr lang="en-US" sz="2799" dirty="0"/>
              <a:t>.    </a:t>
            </a:r>
          </a:p>
          <a:p>
            <a:r>
              <a:rPr lang="en-US" sz="2799" dirty="0"/>
              <a:t>Add/Update your choices for your senior year.  English, Government, and Economics are already added for you.  </a:t>
            </a:r>
          </a:p>
        </p:txBody>
      </p:sp>
      <p:pic>
        <p:nvPicPr>
          <p:cNvPr id="5" name="Picture 4" descr="Cartoon bee with megaphone">
            <a:extLst>
              <a:ext uri="{FF2B5EF4-FFF2-40B4-BE49-F238E27FC236}">
                <a16:creationId xmlns:a16="http://schemas.microsoft.com/office/drawing/2014/main" id="{7F0BD538-C764-3286-8687-74C7C30E3383}"/>
              </a:ext>
            </a:extLst>
          </p:cNvPr>
          <p:cNvPicPr>
            <a:picLocks noChangeAspect="1"/>
          </p:cNvPicPr>
          <p:nvPr/>
        </p:nvPicPr>
        <p:blipFill>
          <a:blip r:embed="rId2"/>
          <a:stretch>
            <a:fillRect/>
          </a:stretch>
        </p:blipFill>
        <p:spPr>
          <a:xfrm>
            <a:off x="1589" y="1905397"/>
            <a:ext cx="3631975" cy="3504287"/>
          </a:xfrm>
          <a:prstGeom prst="rect">
            <a:avLst/>
          </a:prstGeom>
        </p:spPr>
      </p:pic>
    </p:spTree>
    <p:extLst>
      <p:ext uri="{BB962C8B-B14F-4D97-AF65-F5344CB8AC3E}">
        <p14:creationId xmlns:p14="http://schemas.microsoft.com/office/powerpoint/2010/main" val="1232423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460A17-17A6-83FF-EE5E-679610F87D32}"/>
              </a:ext>
            </a:extLst>
          </p:cNvPr>
          <p:cNvSpPr>
            <a:spLocks noGrp="1"/>
          </p:cNvSpPr>
          <p:nvPr>
            <p:ph type="title"/>
          </p:nvPr>
        </p:nvSpPr>
        <p:spPr>
          <a:xfrm>
            <a:off x="1218883" y="153253"/>
            <a:ext cx="6880311" cy="787195"/>
          </a:xfrm>
        </p:spPr>
        <p:txBody>
          <a:bodyPr/>
          <a:lstStyle/>
          <a:p>
            <a:r>
              <a:rPr lang="en-US" dirty="0"/>
              <a:t>Academic Plan in Aeries</a:t>
            </a:r>
          </a:p>
        </p:txBody>
      </p:sp>
      <p:pic>
        <p:nvPicPr>
          <p:cNvPr id="4" name="Picture 3">
            <a:extLst>
              <a:ext uri="{FF2B5EF4-FFF2-40B4-BE49-F238E27FC236}">
                <a16:creationId xmlns:a16="http://schemas.microsoft.com/office/drawing/2014/main" id="{CCAE1449-112D-1058-7EE8-3E57BC90F696}"/>
              </a:ext>
            </a:extLst>
          </p:cNvPr>
          <p:cNvPicPr>
            <a:picLocks noChangeAspect="1"/>
          </p:cNvPicPr>
          <p:nvPr/>
        </p:nvPicPr>
        <p:blipFill rotWithShape="1">
          <a:blip r:embed="rId3"/>
          <a:srcRect l="13409" t="8889" r="1250" b="19192"/>
          <a:stretch/>
        </p:blipFill>
        <p:spPr>
          <a:xfrm>
            <a:off x="28746" y="940448"/>
            <a:ext cx="12160079" cy="5764298"/>
          </a:xfrm>
          <a:prstGeom prst="rect">
            <a:avLst/>
          </a:prstGeom>
        </p:spPr>
      </p:pic>
      <p:sp>
        <p:nvSpPr>
          <p:cNvPr id="2" name="TextBox 1">
            <a:extLst>
              <a:ext uri="{FF2B5EF4-FFF2-40B4-BE49-F238E27FC236}">
                <a16:creationId xmlns:a16="http://schemas.microsoft.com/office/drawing/2014/main" id="{713EFA1A-8EAD-4863-B132-F62BF0DEF939}"/>
              </a:ext>
            </a:extLst>
          </p:cNvPr>
          <p:cNvSpPr txBox="1"/>
          <p:nvPr/>
        </p:nvSpPr>
        <p:spPr>
          <a:xfrm>
            <a:off x="3537955" y="3822597"/>
            <a:ext cx="2819400" cy="1144929"/>
          </a:xfrm>
          <a:prstGeom prst="rect">
            <a:avLst/>
          </a:prstGeom>
          <a:noFill/>
        </p:spPr>
        <p:txBody>
          <a:bodyPr wrap="square" rtlCol="0">
            <a:spAutoFit/>
          </a:bodyPr>
          <a:lstStyle/>
          <a:p>
            <a:pPr>
              <a:lnSpc>
                <a:spcPct val="95000"/>
              </a:lnSpc>
            </a:pPr>
            <a:r>
              <a:rPr lang="en-US" dirty="0"/>
              <a:t>Shows if you still need credit in this area!  </a:t>
            </a:r>
          </a:p>
        </p:txBody>
      </p:sp>
      <p:sp>
        <p:nvSpPr>
          <p:cNvPr id="6" name="Arrow: Right 5">
            <a:extLst>
              <a:ext uri="{FF2B5EF4-FFF2-40B4-BE49-F238E27FC236}">
                <a16:creationId xmlns:a16="http://schemas.microsoft.com/office/drawing/2014/main" id="{56C02EC7-1A1A-862B-6977-FA23C299E7B2}"/>
              </a:ext>
            </a:extLst>
          </p:cNvPr>
          <p:cNvSpPr/>
          <p:nvPr/>
        </p:nvSpPr>
        <p:spPr>
          <a:xfrm rot="10800000">
            <a:off x="2871262" y="4002735"/>
            <a:ext cx="699820" cy="50569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144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E0D4-8E6A-852F-E429-911A8E886FF0}"/>
              </a:ext>
            </a:extLst>
          </p:cNvPr>
          <p:cNvSpPr>
            <a:spLocks noGrp="1"/>
          </p:cNvSpPr>
          <p:nvPr>
            <p:ph type="title"/>
          </p:nvPr>
        </p:nvSpPr>
        <p:spPr>
          <a:xfrm>
            <a:off x="1118607" y="77073"/>
            <a:ext cx="6042329" cy="761802"/>
          </a:xfrm>
        </p:spPr>
        <p:txBody>
          <a:bodyPr/>
          <a:lstStyle/>
          <a:p>
            <a:r>
              <a:rPr lang="en-US" dirty="0"/>
              <a:t>How to Add a Class</a:t>
            </a:r>
          </a:p>
        </p:txBody>
      </p:sp>
      <p:pic>
        <p:nvPicPr>
          <p:cNvPr id="4" name="Content Placeholder 3" descr="A picture containing graphical user interface&#10;&#10;Description automatically generated">
            <a:extLst>
              <a:ext uri="{FF2B5EF4-FFF2-40B4-BE49-F238E27FC236}">
                <a16:creationId xmlns:a16="http://schemas.microsoft.com/office/drawing/2014/main" id="{AA7195B0-2C88-569A-4753-584EF06525AB}"/>
              </a:ext>
            </a:extLst>
          </p:cNvPr>
          <p:cNvPicPr>
            <a:picLocks noGrp="1" noChangeAspect="1"/>
          </p:cNvPicPr>
          <p:nvPr>
            <p:ph idx="1"/>
          </p:nvPr>
        </p:nvPicPr>
        <p:blipFill rotWithShape="1">
          <a:blip r:embed="rId2"/>
          <a:srcRect l="13302" t="9972" r="2243" b="57265"/>
          <a:stretch/>
        </p:blipFill>
        <p:spPr bwMode="auto">
          <a:xfrm>
            <a:off x="837983" y="1295956"/>
            <a:ext cx="10154180" cy="2215775"/>
          </a:xfrm>
          <a:prstGeom prst="rect">
            <a:avLst/>
          </a:prstGeom>
          <a:ln>
            <a:noFill/>
          </a:ln>
          <a:extLst>
            <a:ext uri="{53640926-AAD7-44D8-BBD7-CCE9431645EC}">
              <a14:shadowObscured xmlns:a14="http://schemas.microsoft.com/office/drawing/2010/main"/>
            </a:ext>
          </a:extLst>
        </p:spPr>
      </p:pic>
      <p:sp>
        <p:nvSpPr>
          <p:cNvPr id="6" name="Arrow: Right 5">
            <a:extLst>
              <a:ext uri="{FF2B5EF4-FFF2-40B4-BE49-F238E27FC236}">
                <a16:creationId xmlns:a16="http://schemas.microsoft.com/office/drawing/2014/main" id="{D2B38819-6641-B278-C798-88DFA08D5E35}"/>
              </a:ext>
            </a:extLst>
          </p:cNvPr>
          <p:cNvSpPr/>
          <p:nvPr/>
        </p:nvSpPr>
        <p:spPr>
          <a:xfrm>
            <a:off x="1091624" y="1308652"/>
            <a:ext cx="1523603" cy="761802"/>
          </a:xfrm>
          <a:prstGeom prst="rightArrow">
            <a:avLst/>
          </a:prstGeom>
          <a:solidFill>
            <a:srgbClr val="FB030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399"/>
          </a:p>
        </p:txBody>
      </p:sp>
      <p:pic>
        <p:nvPicPr>
          <p:cNvPr id="7" name="Picture 6" descr="A screenshot of a computer&#10;&#10;Description automatically generated">
            <a:extLst>
              <a:ext uri="{FF2B5EF4-FFF2-40B4-BE49-F238E27FC236}">
                <a16:creationId xmlns:a16="http://schemas.microsoft.com/office/drawing/2014/main" id="{D246BF4B-B048-1924-C9E2-1A63641DA9D1}"/>
              </a:ext>
            </a:extLst>
          </p:cNvPr>
          <p:cNvPicPr>
            <a:picLocks noChangeAspect="1"/>
          </p:cNvPicPr>
          <p:nvPr/>
        </p:nvPicPr>
        <p:blipFill rotWithShape="1">
          <a:blip r:embed="rId3"/>
          <a:srcRect l="12981" t="35613" r="45140" b="45014"/>
          <a:stretch/>
        </p:blipFill>
        <p:spPr bwMode="auto">
          <a:xfrm>
            <a:off x="457082" y="4153519"/>
            <a:ext cx="7683827" cy="1999527"/>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ECA1F919-DF46-E44D-7ABF-AFAC723F80AC}"/>
              </a:ext>
            </a:extLst>
          </p:cNvPr>
          <p:cNvSpPr txBox="1"/>
          <p:nvPr/>
        </p:nvSpPr>
        <p:spPr>
          <a:xfrm>
            <a:off x="8365534" y="3968813"/>
            <a:ext cx="3351928" cy="2547726"/>
          </a:xfrm>
          <a:prstGeom prst="rect">
            <a:avLst/>
          </a:prstGeom>
          <a:noFill/>
        </p:spPr>
        <p:txBody>
          <a:bodyPr wrap="square" rtlCol="0">
            <a:spAutoFit/>
          </a:bodyPr>
          <a:lstStyle/>
          <a:p>
            <a:pPr>
              <a:lnSpc>
                <a:spcPct val="95000"/>
              </a:lnSpc>
            </a:pPr>
            <a:r>
              <a:rPr lang="en-US" sz="2399" dirty="0"/>
              <a:t>1.  Type in the code or name for the class you would like to add.</a:t>
            </a:r>
          </a:p>
          <a:p>
            <a:pPr marL="457063" indent="-457063">
              <a:lnSpc>
                <a:spcPct val="95000"/>
              </a:lnSpc>
              <a:buAutoNum type="arabicPeriod" startAt="2"/>
            </a:pPr>
            <a:r>
              <a:rPr lang="en-US" sz="2399" dirty="0"/>
              <a:t>Select the class.</a:t>
            </a:r>
          </a:p>
          <a:p>
            <a:pPr marL="457063" indent="-457063">
              <a:lnSpc>
                <a:spcPct val="95000"/>
              </a:lnSpc>
              <a:buAutoNum type="arabicPeriod" startAt="2"/>
            </a:pPr>
            <a:r>
              <a:rPr lang="en-US" sz="2399" dirty="0"/>
              <a:t>Click on the “Add to Plan” button</a:t>
            </a:r>
          </a:p>
        </p:txBody>
      </p:sp>
      <p:sp>
        <p:nvSpPr>
          <p:cNvPr id="9" name="Arrow: Down 8">
            <a:extLst>
              <a:ext uri="{FF2B5EF4-FFF2-40B4-BE49-F238E27FC236}">
                <a16:creationId xmlns:a16="http://schemas.microsoft.com/office/drawing/2014/main" id="{831CD002-530E-9BCF-7E51-2F25713AE6A0}"/>
              </a:ext>
            </a:extLst>
          </p:cNvPr>
          <p:cNvSpPr/>
          <p:nvPr/>
        </p:nvSpPr>
        <p:spPr>
          <a:xfrm>
            <a:off x="5746047" y="3696438"/>
            <a:ext cx="696731" cy="914162"/>
          </a:xfrm>
          <a:prstGeom prst="downArrow">
            <a:avLst/>
          </a:prstGeom>
          <a:solidFill>
            <a:srgbClr val="FB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0" name="Arrow: Down 9">
            <a:extLst>
              <a:ext uri="{FF2B5EF4-FFF2-40B4-BE49-F238E27FC236}">
                <a16:creationId xmlns:a16="http://schemas.microsoft.com/office/drawing/2014/main" id="{B67FFAC4-4F92-7081-FF5F-5D097C432BD8}"/>
              </a:ext>
            </a:extLst>
          </p:cNvPr>
          <p:cNvSpPr/>
          <p:nvPr/>
        </p:nvSpPr>
        <p:spPr>
          <a:xfrm>
            <a:off x="4298993" y="3753775"/>
            <a:ext cx="696731" cy="914162"/>
          </a:xfrm>
          <a:prstGeom prst="downArrow">
            <a:avLst/>
          </a:prstGeom>
          <a:solidFill>
            <a:srgbClr val="FB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1" name="TextBox 10">
            <a:extLst>
              <a:ext uri="{FF2B5EF4-FFF2-40B4-BE49-F238E27FC236}">
                <a16:creationId xmlns:a16="http://schemas.microsoft.com/office/drawing/2014/main" id="{A96BFFCC-60E7-AAEE-DEDE-7E7229349185}"/>
              </a:ext>
            </a:extLst>
          </p:cNvPr>
          <p:cNvSpPr txBox="1"/>
          <p:nvPr/>
        </p:nvSpPr>
        <p:spPr>
          <a:xfrm>
            <a:off x="4430986" y="3911474"/>
            <a:ext cx="475702" cy="443083"/>
          </a:xfrm>
          <a:prstGeom prst="rect">
            <a:avLst/>
          </a:prstGeom>
          <a:noFill/>
        </p:spPr>
        <p:txBody>
          <a:bodyPr wrap="square" rtlCol="0">
            <a:spAutoFit/>
          </a:bodyPr>
          <a:lstStyle/>
          <a:p>
            <a:pPr>
              <a:lnSpc>
                <a:spcPct val="95000"/>
              </a:lnSpc>
            </a:pPr>
            <a:r>
              <a:rPr lang="en-US" sz="2399" dirty="0"/>
              <a:t>1.</a:t>
            </a:r>
          </a:p>
        </p:txBody>
      </p:sp>
      <p:sp>
        <p:nvSpPr>
          <p:cNvPr id="12" name="TextBox 11">
            <a:extLst>
              <a:ext uri="{FF2B5EF4-FFF2-40B4-BE49-F238E27FC236}">
                <a16:creationId xmlns:a16="http://schemas.microsoft.com/office/drawing/2014/main" id="{340B6AC0-92C8-F224-46F4-0202AC3915C2}"/>
              </a:ext>
            </a:extLst>
          </p:cNvPr>
          <p:cNvSpPr txBox="1"/>
          <p:nvPr/>
        </p:nvSpPr>
        <p:spPr>
          <a:xfrm>
            <a:off x="5920231" y="3898777"/>
            <a:ext cx="572990" cy="443083"/>
          </a:xfrm>
          <a:prstGeom prst="rect">
            <a:avLst/>
          </a:prstGeom>
          <a:noFill/>
        </p:spPr>
        <p:txBody>
          <a:bodyPr wrap="square" rtlCol="0">
            <a:spAutoFit/>
          </a:bodyPr>
          <a:lstStyle/>
          <a:p>
            <a:pPr>
              <a:lnSpc>
                <a:spcPct val="95000"/>
              </a:lnSpc>
            </a:pPr>
            <a:r>
              <a:rPr lang="en-US" sz="2399" dirty="0"/>
              <a:t>3.</a:t>
            </a:r>
          </a:p>
        </p:txBody>
      </p:sp>
      <p:sp>
        <p:nvSpPr>
          <p:cNvPr id="13" name="Arrow: Down 12">
            <a:extLst>
              <a:ext uri="{FF2B5EF4-FFF2-40B4-BE49-F238E27FC236}">
                <a16:creationId xmlns:a16="http://schemas.microsoft.com/office/drawing/2014/main" id="{0474A5E5-1FA0-90E1-66BC-478B84755178}"/>
              </a:ext>
            </a:extLst>
          </p:cNvPr>
          <p:cNvSpPr/>
          <p:nvPr/>
        </p:nvSpPr>
        <p:spPr>
          <a:xfrm rot="16200000">
            <a:off x="2851201" y="5224788"/>
            <a:ext cx="696731" cy="914162"/>
          </a:xfrm>
          <a:prstGeom prst="downArrow">
            <a:avLst/>
          </a:prstGeom>
          <a:solidFill>
            <a:srgbClr val="FB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TextBox 14">
            <a:extLst>
              <a:ext uri="{FF2B5EF4-FFF2-40B4-BE49-F238E27FC236}">
                <a16:creationId xmlns:a16="http://schemas.microsoft.com/office/drawing/2014/main" id="{B442C1F3-C30B-52B5-86D9-BFAB3FE2AED9}"/>
              </a:ext>
            </a:extLst>
          </p:cNvPr>
          <p:cNvSpPr txBox="1"/>
          <p:nvPr/>
        </p:nvSpPr>
        <p:spPr>
          <a:xfrm>
            <a:off x="2971026" y="5460327"/>
            <a:ext cx="457081" cy="443083"/>
          </a:xfrm>
          <a:prstGeom prst="rect">
            <a:avLst/>
          </a:prstGeom>
          <a:noFill/>
        </p:spPr>
        <p:txBody>
          <a:bodyPr wrap="square" rtlCol="0">
            <a:spAutoFit/>
          </a:bodyPr>
          <a:lstStyle/>
          <a:p>
            <a:pPr>
              <a:lnSpc>
                <a:spcPct val="95000"/>
              </a:lnSpc>
            </a:pPr>
            <a:r>
              <a:rPr lang="en-US" sz="2399" dirty="0"/>
              <a:t>2.</a:t>
            </a:r>
          </a:p>
        </p:txBody>
      </p:sp>
    </p:spTree>
    <p:extLst>
      <p:ext uri="{BB962C8B-B14F-4D97-AF65-F5344CB8AC3E}">
        <p14:creationId xmlns:p14="http://schemas.microsoft.com/office/powerpoint/2010/main" val="2324341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5CAC90-AC9C-0871-4F5A-B4C24132E9A9}"/>
              </a:ext>
            </a:extLst>
          </p:cNvPr>
          <p:cNvPicPr>
            <a:picLocks noChangeAspect="1"/>
          </p:cNvPicPr>
          <p:nvPr/>
        </p:nvPicPr>
        <p:blipFill rotWithShape="1">
          <a:blip r:embed="rId2"/>
          <a:srcRect l="19872" t="26496" r="59615" b="42734"/>
          <a:stretch/>
        </p:blipFill>
        <p:spPr bwMode="auto">
          <a:xfrm>
            <a:off x="4137541" y="2209714"/>
            <a:ext cx="3525837" cy="2974142"/>
          </a:xfrm>
          <a:prstGeom prst="rect">
            <a:avLst/>
          </a:prstGeom>
          <a:ln>
            <a:noFill/>
          </a:ln>
          <a:extLst>
            <a:ext uri="{53640926-AAD7-44D8-BBD7-CCE9431645EC}">
              <a14:shadowObscured xmlns:a14="http://schemas.microsoft.com/office/drawing/2010/main"/>
            </a:ext>
          </a:extLst>
        </p:spPr>
      </p:pic>
      <p:sp>
        <p:nvSpPr>
          <p:cNvPr id="12" name="Arrow: Right 11">
            <a:extLst>
              <a:ext uri="{FF2B5EF4-FFF2-40B4-BE49-F238E27FC236}">
                <a16:creationId xmlns:a16="http://schemas.microsoft.com/office/drawing/2014/main" id="{D076A854-219F-99FC-7CAE-D12FA200DE24}"/>
              </a:ext>
            </a:extLst>
          </p:cNvPr>
          <p:cNvSpPr/>
          <p:nvPr/>
        </p:nvSpPr>
        <p:spPr>
          <a:xfrm rot="10800000">
            <a:off x="6997167" y="4317141"/>
            <a:ext cx="765636" cy="565003"/>
          </a:xfrm>
          <a:prstGeom prst="rightArrow">
            <a:avLst/>
          </a:prstGeom>
          <a:solidFill>
            <a:srgbClr val="FB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 name="Text Placeholder 1">
            <a:extLst>
              <a:ext uri="{FF2B5EF4-FFF2-40B4-BE49-F238E27FC236}">
                <a16:creationId xmlns:a16="http://schemas.microsoft.com/office/drawing/2014/main" id="{9463FD70-F5D7-29C6-8DAC-F42CD5E5DF3F}"/>
              </a:ext>
            </a:extLst>
          </p:cNvPr>
          <p:cNvSpPr>
            <a:spLocks noGrp="1"/>
          </p:cNvSpPr>
          <p:nvPr>
            <p:ph type="body" idx="1"/>
          </p:nvPr>
        </p:nvSpPr>
        <p:spPr>
          <a:xfrm>
            <a:off x="448221" y="816594"/>
            <a:ext cx="3782634" cy="1098264"/>
          </a:xfrm>
        </p:spPr>
        <p:txBody>
          <a:bodyPr/>
          <a:lstStyle/>
          <a:p>
            <a:r>
              <a:rPr lang="en-US" dirty="0"/>
              <a:t>4.  After you choose “add” you get this screen</a:t>
            </a:r>
          </a:p>
        </p:txBody>
      </p:sp>
      <p:sp>
        <p:nvSpPr>
          <p:cNvPr id="6" name="Content Placeholder 5">
            <a:extLst>
              <a:ext uri="{FF2B5EF4-FFF2-40B4-BE49-F238E27FC236}">
                <a16:creationId xmlns:a16="http://schemas.microsoft.com/office/drawing/2014/main" id="{FA3176A9-1D23-5B32-5800-B25F89F427B5}"/>
              </a:ext>
            </a:extLst>
          </p:cNvPr>
          <p:cNvSpPr>
            <a:spLocks noGrp="1"/>
          </p:cNvSpPr>
          <p:nvPr>
            <p:ph sz="half" idx="2"/>
          </p:nvPr>
        </p:nvSpPr>
        <p:spPr>
          <a:xfrm>
            <a:off x="373058" y="2252968"/>
            <a:ext cx="3319657" cy="2917065"/>
          </a:xfrm>
        </p:spPr>
        <p:txBody>
          <a:bodyPr/>
          <a:lstStyle/>
          <a:p>
            <a:pPr marL="0" indent="0">
              <a:buNone/>
            </a:pPr>
            <a:endParaRPr lang="en-US" dirty="0"/>
          </a:p>
        </p:txBody>
      </p:sp>
      <p:sp>
        <p:nvSpPr>
          <p:cNvPr id="7" name="Text Placeholder 6">
            <a:extLst>
              <a:ext uri="{FF2B5EF4-FFF2-40B4-BE49-F238E27FC236}">
                <a16:creationId xmlns:a16="http://schemas.microsoft.com/office/drawing/2014/main" id="{18F76095-C74F-DB79-EEB7-E1086C383ACA}"/>
              </a:ext>
            </a:extLst>
          </p:cNvPr>
          <p:cNvSpPr>
            <a:spLocks noGrp="1"/>
          </p:cNvSpPr>
          <p:nvPr>
            <p:ph type="body" sz="quarter" idx="3"/>
          </p:nvPr>
        </p:nvSpPr>
        <p:spPr>
          <a:xfrm>
            <a:off x="4159090" y="816594"/>
            <a:ext cx="3504287" cy="1098264"/>
          </a:xfrm>
        </p:spPr>
        <p:txBody>
          <a:bodyPr/>
          <a:lstStyle/>
          <a:p>
            <a:r>
              <a:rPr lang="en-US" dirty="0"/>
              <a:t>5.  Choose which grade level you want to take the class.  </a:t>
            </a:r>
          </a:p>
        </p:txBody>
      </p:sp>
      <p:pic>
        <p:nvPicPr>
          <p:cNvPr id="3" name="Picture 2">
            <a:extLst>
              <a:ext uri="{FF2B5EF4-FFF2-40B4-BE49-F238E27FC236}">
                <a16:creationId xmlns:a16="http://schemas.microsoft.com/office/drawing/2014/main" id="{A518EC28-375A-F9E3-28CB-5E94E204B1C0}"/>
              </a:ext>
            </a:extLst>
          </p:cNvPr>
          <p:cNvPicPr>
            <a:picLocks noChangeAspect="1"/>
          </p:cNvPicPr>
          <p:nvPr/>
        </p:nvPicPr>
        <p:blipFill rotWithShape="1">
          <a:blip r:embed="rId3"/>
          <a:srcRect l="19711" t="26211" r="59297" b="41595"/>
          <a:stretch/>
        </p:blipFill>
        <p:spPr bwMode="auto">
          <a:xfrm>
            <a:off x="448220" y="2211764"/>
            <a:ext cx="3477574" cy="2999474"/>
          </a:xfrm>
          <a:prstGeom prst="rect">
            <a:avLst/>
          </a:prstGeom>
          <a:ln>
            <a:noFill/>
          </a:ln>
          <a:extLst>
            <a:ext uri="{53640926-AAD7-44D8-BBD7-CCE9431645EC}">
              <a14:shadowObscured xmlns:a14="http://schemas.microsoft.com/office/drawing/2010/main"/>
            </a:ext>
          </a:extLst>
        </p:spPr>
      </p:pic>
      <p:pic>
        <p:nvPicPr>
          <p:cNvPr id="9" name="Content Placeholder 8" descr="A screenshot of a computer&#10;&#10;Description automatically generated">
            <a:extLst>
              <a:ext uri="{FF2B5EF4-FFF2-40B4-BE49-F238E27FC236}">
                <a16:creationId xmlns:a16="http://schemas.microsoft.com/office/drawing/2014/main" id="{ADFE3158-943E-76EB-721E-A579B30D2DA1}"/>
              </a:ext>
            </a:extLst>
          </p:cNvPr>
          <p:cNvPicPr>
            <a:picLocks noGrp="1" noChangeAspect="1"/>
          </p:cNvPicPr>
          <p:nvPr>
            <p:ph sz="quarter" idx="4"/>
          </p:nvPr>
        </p:nvPicPr>
        <p:blipFill rotWithShape="1">
          <a:blip r:embed="rId4"/>
          <a:srcRect l="19872" t="26211" r="59775" b="41595"/>
          <a:stretch/>
        </p:blipFill>
        <p:spPr bwMode="auto">
          <a:xfrm>
            <a:off x="8086058" y="2170439"/>
            <a:ext cx="3371269" cy="2999594"/>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2C126436-7FF0-DBEE-EF35-5D48A5823692}"/>
              </a:ext>
            </a:extLst>
          </p:cNvPr>
          <p:cNvSpPr txBox="1"/>
          <p:nvPr/>
        </p:nvSpPr>
        <p:spPr>
          <a:xfrm>
            <a:off x="8071772" y="816595"/>
            <a:ext cx="3504287" cy="793857"/>
          </a:xfrm>
          <a:prstGeom prst="rect">
            <a:avLst/>
          </a:prstGeom>
          <a:noFill/>
        </p:spPr>
        <p:txBody>
          <a:bodyPr wrap="square" rtlCol="0">
            <a:spAutoFit/>
          </a:bodyPr>
          <a:lstStyle/>
          <a:p>
            <a:pPr>
              <a:lnSpc>
                <a:spcPct val="95000"/>
              </a:lnSpc>
            </a:pPr>
            <a:r>
              <a:rPr lang="en-US" sz="2399" b="1" dirty="0"/>
              <a:t>6.  Choose “</a:t>
            </a:r>
            <a:r>
              <a:rPr lang="en-US" sz="2399" b="1" u="sng" dirty="0"/>
              <a:t>Year</a:t>
            </a:r>
            <a:r>
              <a:rPr lang="en-US" sz="2399" b="1" dirty="0"/>
              <a:t> </a:t>
            </a:r>
            <a:r>
              <a:rPr lang="en-US" sz="2399" b="1" u="sng" dirty="0"/>
              <a:t>Long</a:t>
            </a:r>
            <a:r>
              <a:rPr lang="en-US" sz="2399" b="1" dirty="0"/>
              <a:t>” for the term</a:t>
            </a:r>
          </a:p>
        </p:txBody>
      </p:sp>
      <p:sp>
        <p:nvSpPr>
          <p:cNvPr id="11" name="Arrow: Right 10">
            <a:extLst>
              <a:ext uri="{FF2B5EF4-FFF2-40B4-BE49-F238E27FC236}">
                <a16:creationId xmlns:a16="http://schemas.microsoft.com/office/drawing/2014/main" id="{91B57431-7E7A-3DCC-0711-4E6B2243908D}"/>
              </a:ext>
            </a:extLst>
          </p:cNvPr>
          <p:cNvSpPr/>
          <p:nvPr/>
        </p:nvSpPr>
        <p:spPr>
          <a:xfrm rot="10800000">
            <a:off x="10902623" y="4343130"/>
            <a:ext cx="837982" cy="565003"/>
          </a:xfrm>
          <a:prstGeom prst="rightArrow">
            <a:avLst/>
          </a:prstGeom>
          <a:solidFill>
            <a:srgbClr val="FB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5" name="TextBox 4">
            <a:extLst>
              <a:ext uri="{FF2B5EF4-FFF2-40B4-BE49-F238E27FC236}">
                <a16:creationId xmlns:a16="http://schemas.microsoft.com/office/drawing/2014/main" id="{2F0EC793-F756-5225-DEF7-FFA45DAB9F4E}"/>
              </a:ext>
            </a:extLst>
          </p:cNvPr>
          <p:cNvSpPr txBox="1"/>
          <p:nvPr/>
        </p:nvSpPr>
        <p:spPr>
          <a:xfrm>
            <a:off x="8143536" y="5211237"/>
            <a:ext cx="3432525" cy="1495404"/>
          </a:xfrm>
          <a:prstGeom prst="rect">
            <a:avLst/>
          </a:prstGeom>
          <a:noFill/>
        </p:spPr>
        <p:txBody>
          <a:bodyPr wrap="square" rtlCol="0">
            <a:spAutoFit/>
          </a:bodyPr>
          <a:lstStyle/>
          <a:p>
            <a:pPr>
              <a:lnSpc>
                <a:spcPct val="95000"/>
              </a:lnSpc>
            </a:pPr>
            <a:r>
              <a:rPr lang="en-US" sz="3199" b="1" dirty="0">
                <a:solidFill>
                  <a:srgbClr val="FF0000"/>
                </a:solidFill>
              </a:rPr>
              <a:t>Do </a:t>
            </a:r>
            <a:r>
              <a:rPr lang="en-US" sz="3199" b="1" u="sng" dirty="0">
                <a:solidFill>
                  <a:srgbClr val="FF0000"/>
                </a:solidFill>
              </a:rPr>
              <a:t>NOT</a:t>
            </a:r>
            <a:r>
              <a:rPr lang="en-US" sz="3199" b="1" dirty="0">
                <a:solidFill>
                  <a:srgbClr val="FF0000"/>
                </a:solidFill>
              </a:rPr>
              <a:t> Choose Summer for the Term!  </a:t>
            </a:r>
          </a:p>
        </p:txBody>
      </p:sp>
    </p:spTree>
    <p:extLst>
      <p:ext uri="{BB962C8B-B14F-4D97-AF65-F5344CB8AC3E}">
        <p14:creationId xmlns:p14="http://schemas.microsoft.com/office/powerpoint/2010/main" val="3815338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EF4AD362-39D9-F673-B45D-51CAF2BD1868}"/>
              </a:ext>
            </a:extLst>
          </p:cNvPr>
          <p:cNvPicPr>
            <a:picLocks noChangeAspect="1"/>
          </p:cNvPicPr>
          <p:nvPr/>
        </p:nvPicPr>
        <p:blipFill rotWithShape="1">
          <a:blip r:embed="rId2"/>
          <a:srcRect l="19872" t="27636" r="59295" b="42602"/>
          <a:stretch/>
        </p:blipFill>
        <p:spPr bwMode="auto">
          <a:xfrm>
            <a:off x="902311" y="1372136"/>
            <a:ext cx="4089112" cy="328542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EA4995E-2093-5ADC-437C-CC6F549C5E35}"/>
              </a:ext>
            </a:extLst>
          </p:cNvPr>
          <p:cNvSpPr txBox="1"/>
          <p:nvPr/>
        </p:nvSpPr>
        <p:spPr>
          <a:xfrm>
            <a:off x="910986" y="373729"/>
            <a:ext cx="3885188" cy="793857"/>
          </a:xfrm>
          <a:prstGeom prst="rect">
            <a:avLst/>
          </a:prstGeom>
          <a:noFill/>
        </p:spPr>
        <p:txBody>
          <a:bodyPr wrap="square" rtlCol="0">
            <a:spAutoFit/>
          </a:bodyPr>
          <a:lstStyle/>
          <a:p>
            <a:pPr>
              <a:lnSpc>
                <a:spcPct val="95000"/>
              </a:lnSpc>
            </a:pPr>
            <a:r>
              <a:rPr lang="en-US" sz="2399" dirty="0"/>
              <a:t>7.  Select “Place the Course.  </a:t>
            </a:r>
          </a:p>
        </p:txBody>
      </p:sp>
      <p:pic>
        <p:nvPicPr>
          <p:cNvPr id="6" name="Picture 5" descr="Graphical user interface, application&#10;&#10;Description automatically generated">
            <a:extLst>
              <a:ext uri="{FF2B5EF4-FFF2-40B4-BE49-F238E27FC236}">
                <a16:creationId xmlns:a16="http://schemas.microsoft.com/office/drawing/2014/main" id="{034CD358-3BAB-325D-32A8-D2BAEC41B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553" y="3172049"/>
            <a:ext cx="4285876" cy="1447423"/>
          </a:xfrm>
          <a:prstGeom prst="rect">
            <a:avLst/>
          </a:prstGeom>
        </p:spPr>
      </p:pic>
      <p:sp>
        <p:nvSpPr>
          <p:cNvPr id="7" name="Arrow: Right 6">
            <a:extLst>
              <a:ext uri="{FF2B5EF4-FFF2-40B4-BE49-F238E27FC236}">
                <a16:creationId xmlns:a16="http://schemas.microsoft.com/office/drawing/2014/main" id="{B6C017B4-1AFA-493A-E34E-1D6DB8DA7121}"/>
              </a:ext>
            </a:extLst>
          </p:cNvPr>
          <p:cNvSpPr/>
          <p:nvPr/>
        </p:nvSpPr>
        <p:spPr>
          <a:xfrm>
            <a:off x="165884" y="3505180"/>
            <a:ext cx="1103025" cy="914162"/>
          </a:xfrm>
          <a:prstGeom prst="rightArrow">
            <a:avLst/>
          </a:prstGeom>
          <a:solidFill>
            <a:srgbClr val="FB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8" name="TextBox 7">
            <a:extLst>
              <a:ext uri="{FF2B5EF4-FFF2-40B4-BE49-F238E27FC236}">
                <a16:creationId xmlns:a16="http://schemas.microsoft.com/office/drawing/2014/main" id="{967B6BA4-DCB8-E199-C6AC-4D22C25BC818}"/>
              </a:ext>
            </a:extLst>
          </p:cNvPr>
          <p:cNvSpPr txBox="1"/>
          <p:nvPr/>
        </p:nvSpPr>
        <p:spPr>
          <a:xfrm>
            <a:off x="6094412" y="432581"/>
            <a:ext cx="4285876" cy="1495404"/>
          </a:xfrm>
          <a:prstGeom prst="rect">
            <a:avLst/>
          </a:prstGeom>
          <a:noFill/>
        </p:spPr>
        <p:txBody>
          <a:bodyPr wrap="square" rtlCol="0">
            <a:spAutoFit/>
          </a:bodyPr>
          <a:lstStyle/>
          <a:p>
            <a:pPr>
              <a:lnSpc>
                <a:spcPct val="95000"/>
              </a:lnSpc>
            </a:pPr>
            <a:r>
              <a:rPr lang="en-US" sz="2399" dirty="0"/>
              <a:t>8.  Continue adding classes until you have entered all of your selections for each grade level.</a:t>
            </a:r>
          </a:p>
        </p:txBody>
      </p:sp>
      <p:sp>
        <p:nvSpPr>
          <p:cNvPr id="9" name="TextBox 8">
            <a:extLst>
              <a:ext uri="{FF2B5EF4-FFF2-40B4-BE49-F238E27FC236}">
                <a16:creationId xmlns:a16="http://schemas.microsoft.com/office/drawing/2014/main" id="{28F48C82-C903-EFBA-FC5A-E791317261EF}"/>
              </a:ext>
            </a:extLst>
          </p:cNvPr>
          <p:cNvSpPr txBox="1"/>
          <p:nvPr/>
        </p:nvSpPr>
        <p:spPr>
          <a:xfrm>
            <a:off x="6013462" y="2111561"/>
            <a:ext cx="4819137" cy="793857"/>
          </a:xfrm>
          <a:prstGeom prst="rect">
            <a:avLst/>
          </a:prstGeom>
          <a:noFill/>
          <a:ln w="38100">
            <a:solidFill>
              <a:srgbClr val="FF0000"/>
            </a:solidFill>
          </a:ln>
        </p:spPr>
        <p:txBody>
          <a:bodyPr wrap="square" rtlCol="0">
            <a:spAutoFit/>
          </a:bodyPr>
          <a:lstStyle/>
          <a:p>
            <a:pPr>
              <a:lnSpc>
                <a:spcPct val="95000"/>
              </a:lnSpc>
            </a:pPr>
            <a:r>
              <a:rPr lang="en-US" sz="2399" b="1" dirty="0"/>
              <a:t>9.  When you are done, </a:t>
            </a:r>
            <a:r>
              <a:rPr lang="en-US" sz="2399" b="1" u="sng" dirty="0"/>
              <a:t>Submit </a:t>
            </a:r>
            <a:r>
              <a:rPr lang="en-US" sz="2399" b="1" dirty="0"/>
              <a:t>your Plan.</a:t>
            </a:r>
          </a:p>
        </p:txBody>
      </p:sp>
      <p:sp>
        <p:nvSpPr>
          <p:cNvPr id="10" name="Arrow: Right 9">
            <a:extLst>
              <a:ext uri="{FF2B5EF4-FFF2-40B4-BE49-F238E27FC236}">
                <a16:creationId xmlns:a16="http://schemas.microsoft.com/office/drawing/2014/main" id="{052BE193-AEA8-B049-5458-E88FE8B943CA}"/>
              </a:ext>
            </a:extLst>
          </p:cNvPr>
          <p:cNvSpPr/>
          <p:nvPr/>
        </p:nvSpPr>
        <p:spPr>
          <a:xfrm>
            <a:off x="6399132" y="3743400"/>
            <a:ext cx="1103025" cy="914162"/>
          </a:xfrm>
          <a:prstGeom prst="rightArrow">
            <a:avLst/>
          </a:prstGeom>
          <a:solidFill>
            <a:srgbClr val="FB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Picture 10" descr="Calendar&#10;&#10;Description automatically generated">
            <a:extLst>
              <a:ext uri="{FF2B5EF4-FFF2-40B4-BE49-F238E27FC236}">
                <a16:creationId xmlns:a16="http://schemas.microsoft.com/office/drawing/2014/main" id="{CC519B35-19BF-FE35-D43D-9F6D3A49E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735" y="4762154"/>
            <a:ext cx="2706017" cy="1699954"/>
          </a:xfrm>
          <a:prstGeom prst="rect">
            <a:avLst/>
          </a:prstGeom>
          <a:ln>
            <a:solidFill>
              <a:schemeClr val="tx1"/>
            </a:solidFill>
          </a:ln>
        </p:spPr>
      </p:pic>
      <p:sp>
        <p:nvSpPr>
          <p:cNvPr id="12" name="TextBox 11">
            <a:extLst>
              <a:ext uri="{FF2B5EF4-FFF2-40B4-BE49-F238E27FC236}">
                <a16:creationId xmlns:a16="http://schemas.microsoft.com/office/drawing/2014/main" id="{94E445D3-CB16-15E0-F56F-4EF4EE11FE53}"/>
              </a:ext>
            </a:extLst>
          </p:cNvPr>
          <p:cNvSpPr txBox="1"/>
          <p:nvPr/>
        </p:nvSpPr>
        <p:spPr>
          <a:xfrm>
            <a:off x="1066523" y="5190824"/>
            <a:ext cx="7040213" cy="1144631"/>
          </a:xfrm>
          <a:prstGeom prst="rect">
            <a:avLst/>
          </a:prstGeom>
          <a:noFill/>
        </p:spPr>
        <p:txBody>
          <a:bodyPr wrap="square" rtlCol="0">
            <a:spAutoFit/>
          </a:bodyPr>
          <a:lstStyle/>
          <a:p>
            <a:pPr>
              <a:lnSpc>
                <a:spcPct val="95000"/>
              </a:lnSpc>
            </a:pPr>
            <a:r>
              <a:rPr lang="en-US" sz="2399" dirty="0"/>
              <a:t>10.  If you make a mistake or want to change a class that has been pre-populated, use the trashcan to delete the class.  </a:t>
            </a:r>
          </a:p>
        </p:txBody>
      </p:sp>
      <p:sp>
        <p:nvSpPr>
          <p:cNvPr id="13" name="Arrow: Right 12">
            <a:extLst>
              <a:ext uri="{FF2B5EF4-FFF2-40B4-BE49-F238E27FC236}">
                <a16:creationId xmlns:a16="http://schemas.microsoft.com/office/drawing/2014/main" id="{CEC49CC3-FAD7-B49D-4136-B6A97147D70E}"/>
              </a:ext>
            </a:extLst>
          </p:cNvPr>
          <p:cNvSpPr/>
          <p:nvPr/>
        </p:nvSpPr>
        <p:spPr>
          <a:xfrm rot="10800000">
            <a:off x="10380287" y="5408595"/>
            <a:ext cx="1103025" cy="914162"/>
          </a:xfrm>
          <a:prstGeom prst="rightArrow">
            <a:avLst/>
          </a:prstGeom>
          <a:solidFill>
            <a:srgbClr val="FB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1458229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Course Selection Steps</a:t>
            </a:r>
          </a:p>
        </p:txBody>
      </p:sp>
      <p:sp>
        <p:nvSpPr>
          <p:cNvPr id="14" name="Content Placeholder 13"/>
          <p:cNvSpPr>
            <a:spLocks noGrp="1"/>
          </p:cNvSpPr>
          <p:nvPr>
            <p:ph idx="1"/>
          </p:nvPr>
        </p:nvSpPr>
        <p:spPr/>
        <p:txBody>
          <a:bodyPr/>
          <a:lstStyle/>
          <a:p>
            <a:pPr marL="457200" indent="-457200">
              <a:buFont typeface="+mj-lt"/>
              <a:buAutoNum type="arabicPeriod"/>
            </a:pPr>
            <a:r>
              <a:rPr lang="en-US" b="1" dirty="0"/>
              <a:t>Students will complete their Course Selection Form</a:t>
            </a:r>
            <a:r>
              <a:rPr lang="en-US" dirty="0"/>
              <a:t>.  Distributed in US History classes during Course Selection Presentations or available in the Counseling Office or on the website.</a:t>
            </a:r>
          </a:p>
          <a:p>
            <a:pPr marL="457063" indent="-457063">
              <a:buSzPct val="70000"/>
              <a:buFont typeface="+mj-lt"/>
              <a:buAutoNum type="arabicPeriod"/>
            </a:pPr>
            <a:r>
              <a:rPr lang="en-US" b="1" dirty="0"/>
              <a:t>Students will enter their selections in Aeries between January 24 and </a:t>
            </a:r>
            <a:r>
              <a:rPr lang="en-US" b="1" u="sng" dirty="0"/>
              <a:t>February 1</a:t>
            </a:r>
            <a:r>
              <a:rPr lang="en-US" dirty="0"/>
              <a:t>.</a:t>
            </a:r>
          </a:p>
          <a:p>
            <a:pPr marL="457063" indent="-457063">
              <a:buSzPct val="70000"/>
              <a:buFont typeface="+mj-lt"/>
              <a:buAutoNum type="arabicPeriod"/>
            </a:pPr>
            <a:r>
              <a:rPr lang="en-US" b="1" dirty="0"/>
              <a:t>Students will return their completed course selection form by </a:t>
            </a:r>
            <a:r>
              <a:rPr lang="en-US" b="1" u="sng" dirty="0"/>
              <a:t>February 3 </a:t>
            </a:r>
            <a:r>
              <a:rPr lang="en-US" b="1" dirty="0"/>
              <a:t>to their history teacher.  </a:t>
            </a:r>
            <a:endParaRPr lang="en-US" dirty="0"/>
          </a:p>
        </p:txBody>
      </p:sp>
    </p:spTree>
    <p:extLst>
      <p:ext uri="{BB962C8B-B14F-4D97-AF65-F5344CB8AC3E}">
        <p14:creationId xmlns:p14="http://schemas.microsoft.com/office/powerpoint/2010/main" val="352239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22D03C-FC6A-C8A0-6569-72F9E894A83F}"/>
              </a:ext>
            </a:extLst>
          </p:cNvPr>
          <p:cNvSpPr>
            <a:spLocks noGrp="1"/>
          </p:cNvSpPr>
          <p:nvPr>
            <p:ph type="body" idx="1"/>
          </p:nvPr>
        </p:nvSpPr>
        <p:spPr>
          <a:xfrm>
            <a:off x="1447424" y="894"/>
            <a:ext cx="9883916" cy="6589584"/>
          </a:xfrm>
        </p:spPr>
        <p:txBody>
          <a:bodyPr/>
          <a:lstStyle/>
          <a:p>
            <a:pPr marL="114266" indent="0" algn="ctr">
              <a:buNone/>
            </a:pPr>
            <a:r>
              <a:rPr lang="en-US" sz="5398" dirty="0">
                <a:latin typeface="Times New Roman" panose="02020603050405020304" pitchFamily="18" charset="0"/>
                <a:cs typeface="Times New Roman" panose="02020603050405020304" pitchFamily="18" charset="0"/>
              </a:rPr>
              <a:t>Reminder:   Do </a:t>
            </a:r>
            <a:r>
              <a:rPr lang="en-US" sz="5398" u="sng" dirty="0">
                <a:latin typeface="Times New Roman" panose="02020603050405020304" pitchFamily="18" charset="0"/>
                <a:cs typeface="Times New Roman" panose="02020603050405020304" pitchFamily="18" charset="0"/>
              </a:rPr>
              <a:t>NOT</a:t>
            </a:r>
            <a:r>
              <a:rPr lang="en-US" sz="5398" dirty="0">
                <a:latin typeface="Times New Roman" panose="02020603050405020304" pitchFamily="18" charset="0"/>
                <a:cs typeface="Times New Roman" panose="02020603050405020304" pitchFamily="18" charset="0"/>
              </a:rPr>
              <a:t> choose SUMMER for the term!</a:t>
            </a:r>
          </a:p>
        </p:txBody>
      </p:sp>
      <p:sp>
        <p:nvSpPr>
          <p:cNvPr id="6" name="TextBox 5">
            <a:extLst>
              <a:ext uri="{FF2B5EF4-FFF2-40B4-BE49-F238E27FC236}">
                <a16:creationId xmlns:a16="http://schemas.microsoft.com/office/drawing/2014/main" id="{1B213F1A-2232-67F9-B557-35F016014BF1}"/>
              </a:ext>
            </a:extLst>
          </p:cNvPr>
          <p:cNvSpPr txBox="1"/>
          <p:nvPr/>
        </p:nvSpPr>
        <p:spPr>
          <a:xfrm>
            <a:off x="4142066" y="3010933"/>
            <a:ext cx="4494629" cy="2898500"/>
          </a:xfrm>
          <a:prstGeom prst="rect">
            <a:avLst/>
          </a:prstGeom>
          <a:noFill/>
        </p:spPr>
        <p:txBody>
          <a:bodyPr wrap="square" rtlCol="0">
            <a:spAutoFit/>
          </a:bodyPr>
          <a:lstStyle/>
          <a:p>
            <a:pPr algn="ctr">
              <a:lnSpc>
                <a:spcPct val="95000"/>
              </a:lnSpc>
            </a:pPr>
            <a:r>
              <a:rPr lang="en-US" sz="9597" dirty="0">
                <a:latin typeface="Bernard MT Condensed" panose="02050806060905020404" pitchFamily="18" charset="0"/>
              </a:rPr>
              <a:t>Summer Term</a:t>
            </a:r>
          </a:p>
        </p:txBody>
      </p:sp>
      <p:pic>
        <p:nvPicPr>
          <p:cNvPr id="4" name="Picture 3" descr="Logo, icon&#10;&#10;Description automatically generated">
            <a:extLst>
              <a:ext uri="{FF2B5EF4-FFF2-40B4-BE49-F238E27FC236}">
                <a16:creationId xmlns:a16="http://schemas.microsoft.com/office/drawing/2014/main" id="{CF583F32-BB32-A9F1-118D-1EF8F38751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99255" y="1524496"/>
            <a:ext cx="5180251" cy="5180251"/>
          </a:xfrm>
          <a:prstGeom prst="rect">
            <a:avLst/>
          </a:prstGeom>
        </p:spPr>
      </p:pic>
    </p:spTree>
    <p:extLst>
      <p:ext uri="{BB962C8B-B14F-4D97-AF65-F5344CB8AC3E}">
        <p14:creationId xmlns:p14="http://schemas.microsoft.com/office/powerpoint/2010/main" val="66617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Returning your Course Selection Sheet</a:t>
            </a:r>
          </a:p>
        </p:txBody>
      </p:sp>
      <p:sp>
        <p:nvSpPr>
          <p:cNvPr id="3" name="Content Placeholder 2"/>
          <p:cNvSpPr>
            <a:spLocks noGrp="1"/>
          </p:cNvSpPr>
          <p:nvPr>
            <p:ph idx="1"/>
          </p:nvPr>
        </p:nvSpPr>
        <p:spPr/>
        <p:txBody>
          <a:bodyPr>
            <a:normAutofit/>
          </a:bodyPr>
          <a:lstStyle/>
          <a:p>
            <a:r>
              <a:rPr lang="en-US" dirty="0"/>
              <a:t>Students must return their completed Course Selection Sheets which includes a parent/guardian signature.  </a:t>
            </a:r>
          </a:p>
          <a:p>
            <a:r>
              <a:rPr lang="en-US" dirty="0"/>
              <a:t>Students will not be allowed to take an AP/Honors class unless the form is returned and signed.  If a course selection sheet is not received, the student will be dropped from that specific AP/Honors class.</a:t>
            </a:r>
          </a:p>
          <a:p>
            <a:r>
              <a:rPr lang="en-US" dirty="0"/>
              <a:t>Turn your form into your history teacher by </a:t>
            </a:r>
            <a:r>
              <a:rPr lang="en-US" u="sng" dirty="0"/>
              <a:t>February 3, 2023</a:t>
            </a:r>
            <a:r>
              <a:rPr lang="en-US" dirty="0"/>
              <a:t>.  </a:t>
            </a:r>
          </a:p>
        </p:txBody>
      </p:sp>
    </p:spTree>
    <p:extLst>
      <p:ext uri="{BB962C8B-B14F-4D97-AF65-F5344CB8AC3E}">
        <p14:creationId xmlns:p14="http://schemas.microsoft.com/office/powerpoint/2010/main" val="26479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Reminders</a:t>
            </a:r>
          </a:p>
        </p:txBody>
      </p:sp>
      <p:sp>
        <p:nvSpPr>
          <p:cNvPr id="3" name="Content Placeholder 2"/>
          <p:cNvSpPr>
            <a:spLocks noGrp="1"/>
          </p:cNvSpPr>
          <p:nvPr>
            <p:ph idx="1"/>
          </p:nvPr>
        </p:nvSpPr>
        <p:spPr/>
        <p:txBody>
          <a:bodyPr>
            <a:normAutofit/>
          </a:bodyPr>
          <a:lstStyle/>
          <a:p>
            <a:r>
              <a:rPr lang="en-US" b="1" dirty="0"/>
              <a:t>Enter your selections in Aeries by February 1.  </a:t>
            </a:r>
            <a:endParaRPr lang="en-US" dirty="0"/>
          </a:p>
          <a:p>
            <a:r>
              <a:rPr lang="en-US" dirty="0"/>
              <a:t>If you are requesting a free period, select “Open Period” as one of your 7 primary choices entered into Aeries. </a:t>
            </a:r>
          </a:p>
          <a:p>
            <a:r>
              <a:rPr lang="en-US" dirty="0"/>
              <a:t>You can only select your classes, not the periods or teachers. </a:t>
            </a:r>
          </a:p>
          <a:p>
            <a:r>
              <a:rPr lang="en-US" dirty="0"/>
              <a:t>Students who do not complete their course selection process will have their schedules created by their counselor.  </a:t>
            </a:r>
          </a:p>
          <a:p>
            <a:r>
              <a:rPr lang="en-US" dirty="0"/>
              <a:t>Only sign up for 1 math and 1 science class.  </a:t>
            </a:r>
          </a:p>
          <a:p>
            <a:r>
              <a:rPr lang="en-US" b="1" dirty="0"/>
              <a:t>Turn in your course selection sheet by the deadline, February 10.  </a:t>
            </a:r>
          </a:p>
        </p:txBody>
      </p:sp>
    </p:spTree>
    <p:extLst>
      <p:ext uri="{BB962C8B-B14F-4D97-AF65-F5344CB8AC3E}">
        <p14:creationId xmlns:p14="http://schemas.microsoft.com/office/powerpoint/2010/main" val="55240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533400"/>
            <a:ext cx="7489797" cy="1371600"/>
          </a:xfrm>
        </p:spPr>
        <p:txBody>
          <a:bodyPr>
            <a:normAutofit fontScale="90000"/>
          </a:bodyPr>
          <a:lstStyle/>
          <a:p>
            <a:r>
              <a:rPr lang="en-US" dirty="0"/>
              <a:t>Questions?  </a:t>
            </a:r>
            <a:br>
              <a:rPr lang="en-US" dirty="0"/>
            </a:br>
            <a:r>
              <a:rPr lang="en-US" dirty="0"/>
              <a:t>Contact your Counselor</a:t>
            </a:r>
          </a:p>
        </p:txBody>
      </p:sp>
      <p:sp>
        <p:nvSpPr>
          <p:cNvPr id="3" name="Text Placeholder 2"/>
          <p:cNvSpPr>
            <a:spLocks noGrp="1"/>
          </p:cNvSpPr>
          <p:nvPr>
            <p:ph type="body" idx="1"/>
          </p:nvPr>
        </p:nvSpPr>
        <p:spPr>
          <a:xfrm>
            <a:off x="812589" y="2209800"/>
            <a:ext cx="7008574" cy="4114800"/>
          </a:xfrm>
        </p:spPr>
        <p:txBody>
          <a:bodyPr/>
          <a:lstStyle/>
          <a:p>
            <a:pPr marL="457200" indent="-457200">
              <a:buFont typeface="Arial" panose="020B0604020202020204" pitchFamily="34" charset="0"/>
              <a:buChar char="•"/>
            </a:pPr>
            <a:r>
              <a:rPr lang="en-US" dirty="0"/>
              <a:t>A- C	</a:t>
            </a:r>
            <a:r>
              <a:rPr lang="en-US" b="1" dirty="0"/>
              <a:t>Ms. Loy </a:t>
            </a:r>
            <a:r>
              <a:rPr lang="en-US" dirty="0">
                <a:hlinkClick r:id="rId3"/>
              </a:rPr>
              <a:t>jloy@alamedaunified.org</a:t>
            </a:r>
            <a:endParaRPr lang="en-US" dirty="0"/>
          </a:p>
          <a:p>
            <a:pPr marL="457200" indent="-457200">
              <a:buFont typeface="Arial" panose="020B0604020202020204" pitchFamily="34" charset="0"/>
              <a:buChar char="•"/>
            </a:pPr>
            <a:r>
              <a:rPr lang="en-US" dirty="0"/>
              <a:t>D - Law	</a:t>
            </a:r>
            <a:r>
              <a:rPr lang="en-US" b="1" dirty="0"/>
              <a:t>Ms. D’Ambrosio </a:t>
            </a:r>
            <a:r>
              <a:rPr lang="en-US" dirty="0">
                <a:hlinkClick r:id="rId4"/>
              </a:rPr>
              <a:t>cdambrosio@alamedaunified.org</a:t>
            </a:r>
            <a:endParaRPr lang="en-US" dirty="0"/>
          </a:p>
          <a:p>
            <a:pPr marL="457200" indent="-457200">
              <a:buFont typeface="Arial" panose="020B0604020202020204" pitchFamily="34" charset="0"/>
              <a:buChar char="•"/>
            </a:pPr>
            <a:r>
              <a:rPr lang="en-US" dirty="0"/>
              <a:t>Le – P	</a:t>
            </a:r>
            <a:r>
              <a:rPr lang="en-US" b="1" dirty="0"/>
              <a:t>Ms. Patil </a:t>
            </a:r>
            <a:r>
              <a:rPr lang="en-US" dirty="0">
                <a:hlinkClick r:id="rId5"/>
              </a:rPr>
              <a:t>spatil@alamedaunified.org</a:t>
            </a:r>
            <a:endParaRPr lang="en-US" dirty="0"/>
          </a:p>
          <a:p>
            <a:pPr marL="457200" indent="-457200">
              <a:buFont typeface="Arial" panose="020B0604020202020204" pitchFamily="34" charset="0"/>
              <a:buChar char="•"/>
            </a:pPr>
            <a:r>
              <a:rPr lang="en-US" dirty="0"/>
              <a:t>Q – Z	</a:t>
            </a:r>
            <a:r>
              <a:rPr lang="en-US" b="1" dirty="0"/>
              <a:t>Ms. Albor </a:t>
            </a:r>
            <a:r>
              <a:rPr lang="en-US" dirty="0">
                <a:hlinkClick r:id="rId6"/>
              </a:rPr>
              <a:t>malborrueda@alamedaunified.org</a:t>
            </a:r>
            <a:endParaRPr lang="en-US" dirty="0"/>
          </a:p>
          <a:p>
            <a:endParaRPr lang="en-US" dirty="0"/>
          </a:p>
        </p:txBody>
      </p:sp>
    </p:spTree>
    <p:extLst>
      <p:ext uri="{BB962C8B-B14F-4D97-AF65-F5344CB8AC3E}">
        <p14:creationId xmlns:p14="http://schemas.microsoft.com/office/powerpoint/2010/main" val="128358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912812" y="0"/>
            <a:ext cx="10544168" cy="1124962"/>
          </a:xfrm>
          <a:prstGeom prst="rect">
            <a:avLst/>
          </a:prstGeom>
          <a:noFill/>
          <a:ln>
            <a:noFill/>
          </a:ln>
        </p:spPr>
        <p:txBody>
          <a:bodyPr spcFirstLastPara="1" vert="horz" wrap="square" lIns="91401" tIns="45688" rIns="91401" bIns="45688" rtlCol="0" anchor="ctr" anchorCtr="0">
            <a:noAutofit/>
          </a:bodyPr>
          <a:lstStyle/>
          <a:p>
            <a:pPr algn="ctr">
              <a:spcBef>
                <a:spcPts val="0"/>
              </a:spcBef>
            </a:pPr>
            <a:r>
              <a:rPr lang="en-US" sz="4399" dirty="0"/>
              <a:t>Graduation Requirements</a:t>
            </a:r>
            <a:endParaRPr sz="4399" dirty="0"/>
          </a:p>
        </p:txBody>
      </p:sp>
      <p:graphicFrame>
        <p:nvGraphicFramePr>
          <p:cNvPr id="137" name="Google Shape;137;p24"/>
          <p:cNvGraphicFramePr/>
          <p:nvPr>
            <p:extLst>
              <p:ext uri="{D42A27DB-BD31-4B8C-83A1-F6EECF244321}">
                <p14:modId xmlns:p14="http://schemas.microsoft.com/office/powerpoint/2010/main" val="461024335"/>
              </p:ext>
            </p:extLst>
          </p:nvPr>
        </p:nvGraphicFramePr>
        <p:xfrm>
          <a:off x="1778232" y="1372137"/>
          <a:ext cx="9417119" cy="5054614"/>
        </p:xfrm>
        <a:graphic>
          <a:graphicData uri="http://schemas.openxmlformats.org/drawingml/2006/table">
            <a:tbl>
              <a:tblPr>
                <a:noFill/>
              </a:tblPr>
              <a:tblGrid>
                <a:gridCol w="3554703">
                  <a:extLst>
                    <a:ext uri="{9D8B030D-6E8A-4147-A177-3AD203B41FA5}">
                      <a16:colId xmlns:a16="http://schemas.microsoft.com/office/drawing/2014/main" val="20000"/>
                    </a:ext>
                  </a:extLst>
                </a:gridCol>
                <a:gridCol w="1224729">
                  <a:extLst>
                    <a:ext uri="{9D8B030D-6E8A-4147-A177-3AD203B41FA5}">
                      <a16:colId xmlns:a16="http://schemas.microsoft.com/office/drawing/2014/main" val="20001"/>
                    </a:ext>
                  </a:extLst>
                </a:gridCol>
                <a:gridCol w="595415">
                  <a:extLst>
                    <a:ext uri="{9D8B030D-6E8A-4147-A177-3AD203B41FA5}">
                      <a16:colId xmlns:a16="http://schemas.microsoft.com/office/drawing/2014/main" val="20002"/>
                    </a:ext>
                  </a:extLst>
                </a:gridCol>
                <a:gridCol w="2820935">
                  <a:extLst>
                    <a:ext uri="{9D8B030D-6E8A-4147-A177-3AD203B41FA5}">
                      <a16:colId xmlns:a16="http://schemas.microsoft.com/office/drawing/2014/main" val="20003"/>
                    </a:ext>
                  </a:extLst>
                </a:gridCol>
                <a:gridCol w="1221337">
                  <a:extLst>
                    <a:ext uri="{9D8B030D-6E8A-4147-A177-3AD203B41FA5}">
                      <a16:colId xmlns:a16="http://schemas.microsoft.com/office/drawing/2014/main" val="20004"/>
                    </a:ext>
                  </a:extLst>
                </a:gridCol>
              </a:tblGrid>
              <a:tr h="812513">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dirty="0">
                          <a:solidFill>
                            <a:schemeClr val="folHlink"/>
                          </a:solidFill>
                          <a:latin typeface="Arial"/>
                          <a:ea typeface="Arial"/>
                          <a:cs typeface="Arial"/>
                          <a:sym typeface="Arial"/>
                        </a:rPr>
                        <a:t>English</a:t>
                      </a:r>
                      <a:endParaRPr sz="2400" dirty="0">
                        <a:solidFill>
                          <a:schemeClr val="bg1">
                            <a:lumMod val="95000"/>
                          </a:schemeClr>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40 Credits</a:t>
                      </a:r>
                      <a:endParaRPr sz="2400" dirty="0">
                        <a:solidFill>
                          <a:schemeClr val="tx2"/>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dirty="0">
                          <a:solidFill>
                            <a:schemeClr val="folHlink"/>
                          </a:solidFill>
                          <a:latin typeface="Arial"/>
                          <a:ea typeface="Arial"/>
                          <a:cs typeface="Arial"/>
                          <a:sym typeface="Arial"/>
                        </a:rPr>
                        <a:t>Current Life/Adulting</a:t>
                      </a:r>
                      <a:endParaRPr sz="2400" dirty="0"/>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5 Credits</a:t>
                      </a:r>
                      <a:endParaRPr sz="2400" dirty="0">
                        <a:solidFill>
                          <a:schemeClr val="tx2"/>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0"/>
                  </a:ext>
                </a:extLst>
              </a:tr>
              <a:tr h="822756">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dirty="0">
                          <a:solidFill>
                            <a:schemeClr val="folHlink"/>
                          </a:solidFill>
                          <a:latin typeface="Arial"/>
                          <a:ea typeface="Arial"/>
                          <a:cs typeface="Arial"/>
                          <a:sym typeface="Arial"/>
                        </a:rPr>
                        <a:t>Social Studies</a:t>
                      </a:r>
                      <a:endParaRPr sz="2400" dirty="0"/>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30 Credits</a:t>
                      </a:r>
                      <a:endParaRPr sz="2400" dirty="0">
                        <a:solidFill>
                          <a:schemeClr val="tx2"/>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2"/>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a:solidFill>
                            <a:schemeClr val="folHlink"/>
                          </a:solidFill>
                          <a:latin typeface="Arial"/>
                          <a:ea typeface="Arial"/>
                          <a:cs typeface="Arial"/>
                          <a:sym typeface="Arial"/>
                        </a:rPr>
                        <a:t>Visual / Perf. Art / CTE</a:t>
                      </a:r>
                      <a:endParaRPr sz="2400"/>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10 Credits</a:t>
                      </a:r>
                      <a:endParaRPr sz="2400" dirty="0">
                        <a:solidFill>
                          <a:schemeClr val="tx2"/>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1"/>
                  </a:ext>
                </a:extLst>
              </a:tr>
              <a:tr h="812513">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dirty="0">
                          <a:solidFill>
                            <a:schemeClr val="folHlink"/>
                          </a:solidFill>
                          <a:latin typeface="Arial"/>
                          <a:ea typeface="Arial"/>
                          <a:cs typeface="Arial"/>
                          <a:sym typeface="Arial"/>
                        </a:rPr>
                        <a:t>Math</a:t>
                      </a:r>
                      <a:endParaRPr sz="2400" dirty="0"/>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20 Credits</a:t>
                      </a:r>
                      <a:endParaRPr sz="2400" dirty="0">
                        <a:solidFill>
                          <a:schemeClr val="tx2"/>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a:solidFill>
                            <a:schemeClr val="folHlink"/>
                          </a:solidFill>
                          <a:latin typeface="Arial"/>
                          <a:ea typeface="Arial"/>
                          <a:cs typeface="Arial"/>
                          <a:sym typeface="Arial"/>
                        </a:rPr>
                        <a:t>World Lang/CTE     </a:t>
                      </a:r>
                      <a:endParaRPr sz="2400"/>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10</a:t>
                      </a:r>
                      <a:r>
                        <a:rPr lang="en-US" sz="1800" b="1" i="0" u="none" strike="noStrike" cap="none" dirty="0">
                          <a:solidFill>
                            <a:schemeClr val="tx2"/>
                          </a:solidFill>
                          <a:latin typeface="Arial"/>
                          <a:ea typeface="Arial"/>
                          <a:cs typeface="Arial"/>
                          <a:sym typeface="Arial"/>
                        </a:rPr>
                        <a:t> </a:t>
                      </a:r>
                      <a:r>
                        <a:rPr lang="en-US" sz="2000" b="0" i="0" u="none" strike="noStrike" cap="none" dirty="0">
                          <a:solidFill>
                            <a:schemeClr val="tx2"/>
                          </a:solidFill>
                          <a:latin typeface="Arial"/>
                          <a:ea typeface="Arial"/>
                          <a:cs typeface="Arial"/>
                          <a:sym typeface="Arial"/>
                        </a:rPr>
                        <a:t>Credits</a:t>
                      </a:r>
                      <a:endParaRPr sz="2400" dirty="0">
                        <a:solidFill>
                          <a:schemeClr val="tx2"/>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2"/>
                  </a:ext>
                </a:extLst>
              </a:tr>
              <a:tr h="1773263">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dirty="0">
                          <a:solidFill>
                            <a:schemeClr val="folHlink"/>
                          </a:solidFill>
                          <a:latin typeface="Arial"/>
                          <a:ea typeface="Arial"/>
                          <a:cs typeface="Arial"/>
                          <a:sym typeface="Arial"/>
                        </a:rPr>
                        <a:t>Science (Lab)</a:t>
                      </a:r>
                      <a:endParaRPr sz="2400" dirty="0"/>
                    </a:p>
                    <a:p>
                      <a:pPr marL="342900" marR="0" lvl="0" indent="-342900" algn="l" rtl="0">
                        <a:lnSpc>
                          <a:spcPct val="100000"/>
                        </a:lnSpc>
                        <a:spcBef>
                          <a:spcPts val="480"/>
                        </a:spcBef>
                        <a:spcAft>
                          <a:spcPts val="0"/>
                        </a:spcAft>
                        <a:buClr>
                          <a:schemeClr val="folHlink"/>
                        </a:buClr>
                        <a:buSzPts val="2400"/>
                        <a:buFont typeface="Arial"/>
                        <a:buChar char="•"/>
                      </a:pPr>
                      <a:r>
                        <a:rPr lang="en-US" sz="2400" b="1" i="0" u="none" strike="noStrike" cap="none" dirty="0">
                          <a:solidFill>
                            <a:schemeClr val="folHlink"/>
                          </a:solidFill>
                          <a:latin typeface="Arial"/>
                          <a:ea typeface="Arial"/>
                          <a:cs typeface="Arial"/>
                          <a:sym typeface="Arial"/>
                        </a:rPr>
                        <a:t>1 Yr. </a:t>
                      </a:r>
                      <a:r>
                        <a:rPr lang="en-US" sz="2400" b="1" i="0" u="none" strike="noStrike" cap="none">
                          <a:solidFill>
                            <a:schemeClr val="folHlink"/>
                          </a:solidFill>
                          <a:latin typeface="Arial"/>
                          <a:ea typeface="Arial"/>
                          <a:cs typeface="Arial"/>
                          <a:sym typeface="Arial"/>
                        </a:rPr>
                        <a:t>Biological</a:t>
                      </a:r>
                      <a:endParaRPr sz="2400" dirty="0"/>
                    </a:p>
                    <a:p>
                      <a:pPr marL="342900" marR="0" lvl="0" indent="-342900" algn="l" rtl="0">
                        <a:lnSpc>
                          <a:spcPct val="100000"/>
                        </a:lnSpc>
                        <a:spcBef>
                          <a:spcPts val="480"/>
                        </a:spcBef>
                        <a:spcAft>
                          <a:spcPts val="0"/>
                        </a:spcAft>
                        <a:buClr>
                          <a:schemeClr val="folHlink"/>
                        </a:buClr>
                        <a:buSzPts val="2400"/>
                        <a:buFont typeface="Arial"/>
                        <a:buChar char="•"/>
                      </a:pPr>
                      <a:r>
                        <a:rPr lang="en-US" sz="2400" b="1" i="0" u="none" strike="noStrike" cap="none" dirty="0">
                          <a:solidFill>
                            <a:schemeClr val="folHlink"/>
                          </a:solidFill>
                          <a:latin typeface="Arial"/>
                          <a:ea typeface="Arial"/>
                          <a:cs typeface="Arial"/>
                          <a:sym typeface="Arial"/>
                        </a:rPr>
                        <a:t>1 Yr. Physical</a:t>
                      </a:r>
                      <a:endParaRPr sz="2400" dirty="0"/>
                    </a:p>
                    <a:p>
                      <a:pPr marL="0" marR="0" lvl="0" indent="0" algn="l" rtl="0">
                        <a:lnSpc>
                          <a:spcPct val="100000"/>
                        </a:lnSpc>
                        <a:spcBef>
                          <a:spcPts val="480"/>
                        </a:spcBef>
                        <a:spcAft>
                          <a:spcPts val="0"/>
                        </a:spcAft>
                        <a:buClr>
                          <a:schemeClr val="dk1"/>
                        </a:buClr>
                        <a:buSzPts val="2400"/>
                        <a:buFont typeface="Arial"/>
                        <a:buNone/>
                      </a:pPr>
                      <a:endParaRPr sz="2400" b="1" i="0" u="none" strike="noStrike" cap="none" dirty="0">
                        <a:solidFill>
                          <a:schemeClr val="folHlink"/>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20 Credits</a:t>
                      </a:r>
                      <a:endParaRPr sz="2400" dirty="0">
                        <a:solidFill>
                          <a:schemeClr val="tx2"/>
                        </a:solidFil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chemeClr val="tx2"/>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dirty="0">
                          <a:solidFill>
                            <a:schemeClr val="folHlink"/>
                          </a:solidFill>
                          <a:latin typeface="Arial"/>
                          <a:ea typeface="Arial"/>
                          <a:cs typeface="Arial"/>
                          <a:sym typeface="Arial"/>
                        </a:rPr>
                        <a:t>Electives</a:t>
                      </a:r>
                      <a:endParaRPr sz="2400" dirty="0"/>
                    </a:p>
                    <a:p>
                      <a:pPr marL="0" marR="0" lvl="0" indent="0" algn="l" rtl="0">
                        <a:lnSpc>
                          <a:spcPct val="100000"/>
                        </a:lnSpc>
                        <a:spcBef>
                          <a:spcPts val="480"/>
                        </a:spcBef>
                        <a:spcAft>
                          <a:spcPts val="0"/>
                        </a:spcAft>
                        <a:buClr>
                          <a:schemeClr val="dk1"/>
                        </a:buClr>
                        <a:buSzPts val="2400"/>
                        <a:buFont typeface="Arial"/>
                        <a:buNone/>
                      </a:pPr>
                      <a:endParaRPr sz="2400" b="1" i="0" u="none" strike="noStrike" cap="none" dirty="0">
                        <a:solidFill>
                          <a:schemeClr val="folHlink"/>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65</a:t>
                      </a:r>
                      <a:r>
                        <a:rPr lang="en-US" sz="2000" b="1" i="0" u="none" strike="noStrike" cap="none" dirty="0">
                          <a:solidFill>
                            <a:schemeClr val="tx2"/>
                          </a:solidFill>
                          <a:latin typeface="Arial"/>
                          <a:ea typeface="Arial"/>
                          <a:cs typeface="Arial"/>
                          <a:sym typeface="Arial"/>
                        </a:rPr>
                        <a:t> </a:t>
                      </a:r>
                      <a:r>
                        <a:rPr lang="en-US" sz="2000" b="0" i="0" u="none" strike="noStrike" cap="none" dirty="0">
                          <a:solidFill>
                            <a:schemeClr val="tx2"/>
                          </a:solidFill>
                          <a:latin typeface="Arial"/>
                          <a:ea typeface="Arial"/>
                          <a:cs typeface="Arial"/>
                          <a:sym typeface="Arial"/>
                        </a:rPr>
                        <a:t>Credits </a:t>
                      </a:r>
                      <a:endParaRPr sz="2400" dirty="0">
                        <a:solidFill>
                          <a:schemeClr val="tx2"/>
                        </a:solidFill>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dirty="0">
                        <a:solidFill>
                          <a:schemeClr val="tx2"/>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3"/>
                  </a:ext>
                </a:extLst>
              </a:tr>
              <a:tr h="822756">
                <a:tc>
                  <a:txBody>
                    <a:bodyPr/>
                    <a:lstStyle/>
                    <a:p>
                      <a:pPr marL="0" marR="0" lvl="0" indent="0" algn="l" rtl="0">
                        <a:lnSpc>
                          <a:spcPct val="100000"/>
                        </a:lnSpc>
                        <a:spcBef>
                          <a:spcPts val="0"/>
                        </a:spcBef>
                        <a:spcAft>
                          <a:spcPts val="0"/>
                        </a:spcAft>
                        <a:buClr>
                          <a:schemeClr val="folHlink"/>
                        </a:buClr>
                        <a:buSzPts val="2400"/>
                        <a:buFont typeface="Arial"/>
                        <a:buNone/>
                      </a:pPr>
                      <a:r>
                        <a:rPr lang="en-US" sz="2400" b="1" i="0" u="none" strike="noStrike" cap="none" dirty="0">
                          <a:solidFill>
                            <a:schemeClr val="folHlink"/>
                          </a:solidFill>
                          <a:latin typeface="Arial"/>
                          <a:ea typeface="Arial"/>
                          <a:cs typeface="Arial"/>
                          <a:sym typeface="Arial"/>
                        </a:rPr>
                        <a:t>Physical Education</a:t>
                      </a:r>
                      <a:endParaRPr sz="2400" dirty="0"/>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000"/>
                        <a:buFont typeface="Arial"/>
                        <a:buNone/>
                      </a:pPr>
                      <a:r>
                        <a:rPr lang="en-US" sz="2000" b="0" i="0" u="none" strike="noStrike" cap="none" dirty="0">
                          <a:solidFill>
                            <a:schemeClr val="tx2"/>
                          </a:solidFill>
                          <a:latin typeface="Arial"/>
                          <a:ea typeface="Arial"/>
                          <a:cs typeface="Arial"/>
                          <a:sym typeface="Arial"/>
                        </a:rPr>
                        <a:t>20 Credits</a:t>
                      </a:r>
                      <a:endParaRPr sz="2400" dirty="0">
                        <a:solidFill>
                          <a:schemeClr val="tx2"/>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2"/>
                        </a:solidFill>
                        <a:latin typeface="Arial"/>
                        <a:ea typeface="Arial"/>
                        <a:cs typeface="Arial"/>
                        <a:sym typeface="Aria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chemeClr val="dk1"/>
                          </a:solidFill>
                          <a:latin typeface="Arial"/>
                          <a:ea typeface="Arial"/>
                          <a:cs typeface="Arial"/>
                          <a:sym typeface="Arial"/>
                        </a:rPr>
                        <a:t>Total Credits Needed:</a:t>
                      </a:r>
                      <a:endParaRPr sz="2400" dirty="0"/>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chemeClr val="lt1"/>
                        </a:buClr>
                        <a:buSzPts val="2800"/>
                        <a:buFont typeface="Arial"/>
                        <a:buNone/>
                      </a:pPr>
                      <a:r>
                        <a:rPr lang="en-US" sz="2800" b="1" i="0" u="none" strike="noStrike" cap="none" dirty="0">
                          <a:solidFill>
                            <a:schemeClr val="tx2"/>
                          </a:solidFill>
                          <a:latin typeface="Arial"/>
                          <a:ea typeface="Arial"/>
                          <a:cs typeface="Arial"/>
                          <a:sym typeface="Arial"/>
                        </a:rPr>
                        <a:t>220</a:t>
                      </a:r>
                      <a:endParaRPr sz="2400" dirty="0">
                        <a:solidFill>
                          <a:schemeClr val="tx2"/>
                        </a:solidFill>
                      </a:endParaRPr>
                    </a:p>
                  </a:txBody>
                  <a:tcPr marL="91426" marR="91426" marT="45713" marB="45713"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690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491" y="351531"/>
            <a:ext cx="8532178" cy="1506675"/>
          </a:xfrm>
        </p:spPr>
        <p:txBody>
          <a:bodyPr>
            <a:normAutofit/>
          </a:bodyPr>
          <a:lstStyle/>
          <a:p>
            <a:r>
              <a:rPr lang="en-US" cap="none" dirty="0"/>
              <a:t>A-G Eligibility Requirements</a:t>
            </a:r>
            <a:br>
              <a:rPr lang="en-US" cap="none" dirty="0"/>
            </a:br>
            <a:r>
              <a:rPr lang="en-US" sz="1800" dirty="0"/>
              <a:t>Note:  only semester grades of A, B, or C count toward A-G eligibility requirements</a:t>
            </a:r>
          </a:p>
        </p:txBody>
      </p:sp>
      <p:graphicFrame>
        <p:nvGraphicFramePr>
          <p:cNvPr id="4" name="Content Placeholder 3"/>
          <p:cNvGraphicFramePr>
            <a:graphicFrameLocks noGrp="1"/>
          </p:cNvGraphicFramePr>
          <p:nvPr>
            <p:ph idx="1"/>
          </p:nvPr>
        </p:nvGraphicFramePr>
        <p:xfrm>
          <a:off x="1507456" y="2362200"/>
          <a:ext cx="9176204" cy="4132159"/>
        </p:xfrm>
        <a:graphic>
          <a:graphicData uri="http://schemas.openxmlformats.org/drawingml/2006/table">
            <a:tbl>
              <a:tblPr bandRow="1">
                <a:tableStyleId>{5C22544A-7EE6-4342-B048-85BDC9FD1C3A}</a:tableStyleId>
              </a:tblPr>
              <a:tblGrid>
                <a:gridCol w="4588102">
                  <a:extLst>
                    <a:ext uri="{9D8B030D-6E8A-4147-A177-3AD203B41FA5}">
                      <a16:colId xmlns:a16="http://schemas.microsoft.com/office/drawing/2014/main" val="2794609785"/>
                    </a:ext>
                  </a:extLst>
                </a:gridCol>
                <a:gridCol w="4588102">
                  <a:extLst>
                    <a:ext uri="{9D8B030D-6E8A-4147-A177-3AD203B41FA5}">
                      <a16:colId xmlns:a16="http://schemas.microsoft.com/office/drawing/2014/main" val="3092558646"/>
                    </a:ext>
                  </a:extLst>
                </a:gridCol>
              </a:tblGrid>
              <a:tr h="750691">
                <a:tc>
                  <a:txBody>
                    <a:bodyPr/>
                    <a:lstStyle/>
                    <a:p>
                      <a:r>
                        <a:rPr lang="en-US" sz="2000" dirty="0"/>
                        <a:t>A.  History:  2 years required</a:t>
                      </a:r>
                    </a:p>
                  </a:txBody>
                  <a:tcPr marL="91416" marR="91416" marT="45708" marB="45708"/>
                </a:tc>
                <a:tc>
                  <a:txBody>
                    <a:bodyPr/>
                    <a:lstStyle/>
                    <a:p>
                      <a:r>
                        <a:rPr lang="en-US" sz="2000" dirty="0"/>
                        <a:t>E.</a:t>
                      </a:r>
                      <a:r>
                        <a:rPr lang="en-US" sz="2000" baseline="0" dirty="0"/>
                        <a:t>  Foreign Language:  2 years required.  3 years recommended</a:t>
                      </a:r>
                      <a:endParaRPr lang="en-US" sz="2000" dirty="0"/>
                    </a:p>
                  </a:txBody>
                  <a:tcPr marL="91416" marR="91416" marT="45708" marB="45708"/>
                </a:tc>
                <a:extLst>
                  <a:ext uri="{0D108BD9-81ED-4DB2-BD59-A6C34878D82A}">
                    <a16:rowId xmlns:a16="http://schemas.microsoft.com/office/drawing/2014/main" val="3417674572"/>
                  </a:ext>
                </a:extLst>
              </a:tr>
              <a:tr h="555395">
                <a:tc>
                  <a:txBody>
                    <a:bodyPr/>
                    <a:lstStyle/>
                    <a:p>
                      <a:r>
                        <a:rPr lang="en-US" sz="2000" dirty="0"/>
                        <a:t>B.  English:  4 years required</a:t>
                      </a:r>
                    </a:p>
                  </a:txBody>
                  <a:tcPr marL="91416" marR="91416" marT="45708" marB="45708"/>
                </a:tc>
                <a:tc>
                  <a:txBody>
                    <a:bodyPr/>
                    <a:lstStyle/>
                    <a:p>
                      <a:r>
                        <a:rPr lang="en-US" sz="2000" dirty="0"/>
                        <a:t>F.  Visual</a:t>
                      </a:r>
                      <a:r>
                        <a:rPr lang="en-US" sz="2000" baseline="0" dirty="0"/>
                        <a:t> Performing Arts:  1 year required</a:t>
                      </a:r>
                      <a:endParaRPr lang="en-US" sz="2000" dirty="0"/>
                    </a:p>
                  </a:txBody>
                  <a:tcPr marL="91416" marR="91416" marT="45708" marB="45708"/>
                </a:tc>
                <a:extLst>
                  <a:ext uri="{0D108BD9-81ED-4DB2-BD59-A6C34878D82A}">
                    <a16:rowId xmlns:a16="http://schemas.microsoft.com/office/drawing/2014/main" val="1175874259"/>
                  </a:ext>
                </a:extLst>
              </a:tr>
              <a:tr h="981677">
                <a:tc>
                  <a:txBody>
                    <a:bodyPr/>
                    <a:lstStyle/>
                    <a:p>
                      <a:r>
                        <a:rPr lang="en-US" sz="2000" dirty="0"/>
                        <a:t>C.  Math:  3 years required(Algebra 1, Geometry, Algebra</a:t>
                      </a:r>
                      <a:r>
                        <a:rPr lang="en-US" sz="2000" baseline="0" dirty="0"/>
                        <a:t> 2)  4 years recommended</a:t>
                      </a:r>
                      <a:endParaRPr lang="en-US" sz="2000" dirty="0"/>
                    </a:p>
                  </a:txBody>
                  <a:tcPr marL="91416" marR="91416" marT="45708" marB="45708"/>
                </a:tc>
                <a:tc>
                  <a:txBody>
                    <a:bodyPr/>
                    <a:lstStyle/>
                    <a:p>
                      <a:r>
                        <a:rPr lang="en-US" sz="2000" dirty="0"/>
                        <a:t>G.  College</a:t>
                      </a:r>
                      <a:r>
                        <a:rPr lang="en-US" sz="2000" baseline="0" dirty="0"/>
                        <a:t> Prep Elective:  1 year required</a:t>
                      </a:r>
                      <a:endParaRPr lang="en-US" sz="2000" dirty="0"/>
                    </a:p>
                  </a:txBody>
                  <a:tcPr marL="91416" marR="91416" marT="45708" marB="45708"/>
                </a:tc>
                <a:extLst>
                  <a:ext uri="{0D108BD9-81ED-4DB2-BD59-A6C34878D82A}">
                    <a16:rowId xmlns:a16="http://schemas.microsoft.com/office/drawing/2014/main" val="1885210030"/>
                  </a:ext>
                </a:extLst>
              </a:tr>
              <a:tr h="1674636">
                <a:tc>
                  <a:txBody>
                    <a:bodyPr/>
                    <a:lstStyle/>
                    <a:p>
                      <a:r>
                        <a:rPr lang="en-US" sz="2000" dirty="0"/>
                        <a:t>D.  Lab</a:t>
                      </a:r>
                      <a:r>
                        <a:rPr lang="en-US" sz="2000" baseline="0" dirty="0"/>
                        <a:t> Science:  2 years required (1 Biological &amp; 1 Physical)  3 years recommended</a:t>
                      </a:r>
                      <a:endParaRPr lang="en-US" sz="2000" dirty="0"/>
                    </a:p>
                  </a:txBody>
                  <a:tcPr marL="91416" marR="91416" marT="45708" marB="45708"/>
                </a:tc>
                <a:tc>
                  <a:txBody>
                    <a:bodyPr/>
                    <a:lstStyle/>
                    <a:p>
                      <a:r>
                        <a:rPr lang="en-US" sz="2000" dirty="0"/>
                        <a:t>UC Minimum Academic 10</a:t>
                      </a:r>
                      <a:r>
                        <a:rPr lang="en-US" sz="2000" baseline="30000" dirty="0"/>
                        <a:t>th</a:t>
                      </a:r>
                      <a:r>
                        <a:rPr lang="en-US" sz="2000" dirty="0"/>
                        <a:t> and 11</a:t>
                      </a:r>
                      <a:r>
                        <a:rPr lang="en-US" sz="2000" baseline="30000" dirty="0"/>
                        <a:t>th</a:t>
                      </a:r>
                      <a:r>
                        <a:rPr lang="en-US" sz="2000" dirty="0"/>
                        <a:t> GPA for Admission =</a:t>
                      </a:r>
                      <a:r>
                        <a:rPr lang="en-US" sz="2000" baseline="0" dirty="0"/>
                        <a:t> 3.0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CSU Minimum Academic 10</a:t>
                      </a:r>
                      <a:r>
                        <a:rPr lang="en-US" sz="2000" baseline="30000" dirty="0"/>
                        <a:t>th</a:t>
                      </a:r>
                      <a:r>
                        <a:rPr lang="en-US" sz="2000" dirty="0"/>
                        <a:t> and 11</a:t>
                      </a:r>
                      <a:r>
                        <a:rPr lang="en-US" sz="2000" baseline="30000" dirty="0"/>
                        <a:t>th</a:t>
                      </a:r>
                      <a:r>
                        <a:rPr lang="en-US" sz="2000" dirty="0"/>
                        <a:t> GPA for Admission =</a:t>
                      </a:r>
                      <a:r>
                        <a:rPr lang="en-US" sz="2000" baseline="0" dirty="0"/>
                        <a:t> 2.0</a:t>
                      </a:r>
                    </a:p>
                    <a:p>
                      <a:endParaRPr lang="en-US" sz="2000" dirty="0"/>
                    </a:p>
                  </a:txBody>
                  <a:tcPr marL="91416" marR="91416" marT="45708" marB="45708"/>
                </a:tc>
                <a:extLst>
                  <a:ext uri="{0D108BD9-81ED-4DB2-BD59-A6C34878D82A}">
                    <a16:rowId xmlns:a16="http://schemas.microsoft.com/office/drawing/2014/main" val="2515524661"/>
                  </a:ext>
                </a:extLst>
              </a:tr>
            </a:tbl>
          </a:graphicData>
        </a:graphic>
      </p:graphicFrame>
    </p:spTree>
    <p:extLst>
      <p:ext uri="{BB962C8B-B14F-4D97-AF65-F5344CB8AC3E}">
        <p14:creationId xmlns:p14="http://schemas.microsoft.com/office/powerpoint/2010/main" val="146646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Your Senior Schedule</a:t>
            </a:r>
          </a:p>
        </p:txBody>
      </p:sp>
      <p:sp>
        <p:nvSpPr>
          <p:cNvPr id="3" name="Content Placeholder 2"/>
          <p:cNvSpPr>
            <a:spLocks noGrp="1"/>
          </p:cNvSpPr>
          <p:nvPr>
            <p:ph idx="1"/>
          </p:nvPr>
        </p:nvSpPr>
        <p:spPr>
          <a:xfrm>
            <a:off x="1117309" y="1701800"/>
            <a:ext cx="10157354" cy="4927600"/>
          </a:xfrm>
        </p:spPr>
        <p:txBody>
          <a:bodyPr>
            <a:normAutofit fontScale="85000" lnSpcReduction="20000"/>
          </a:bodyPr>
          <a:lstStyle/>
          <a:p>
            <a:r>
              <a:rPr lang="en-US" dirty="0"/>
              <a:t>Students need to make sure that they are meeting all of the requirements needed for graduation.</a:t>
            </a:r>
          </a:p>
          <a:p>
            <a:r>
              <a:rPr lang="en-US" dirty="0"/>
              <a:t>Students need to make sure they are meeting all of the requirements necessary for their post-high school goals (e.g. meeting the A-G requirements for college admissions).</a:t>
            </a:r>
          </a:p>
          <a:p>
            <a:r>
              <a:rPr lang="en-US" dirty="0"/>
              <a:t>Seniors have the option of taking 5 classes (free period) instead of 6 with parent approval.  </a:t>
            </a:r>
          </a:p>
          <a:p>
            <a:r>
              <a:rPr lang="en-US" dirty="0"/>
              <a:t>Students can ONLY have a free period their senior year if they will have a minimum of 170 credits at the end of junior year.  You cannot have failed any classes (no F’s or NM’s on your transcript).  Please review your transcript in Aeries to verify.  </a:t>
            </a:r>
          </a:p>
          <a:p>
            <a:r>
              <a:rPr lang="en-US" dirty="0"/>
              <a:t>Students applying to 4-year colleges should consider taking 6 classes as seniors.  </a:t>
            </a:r>
          </a:p>
          <a:p>
            <a:r>
              <a:rPr lang="en-US" dirty="0"/>
              <a:t>Students applying to 4-year colleges should consider continuing with math, science, and foreign language for their senior year.  </a:t>
            </a:r>
          </a:p>
          <a:p>
            <a:pPr marL="0" indent="0">
              <a:buNone/>
            </a:pPr>
            <a:endParaRPr lang="en-US" dirty="0"/>
          </a:p>
        </p:txBody>
      </p:sp>
    </p:spTree>
    <p:extLst>
      <p:ext uri="{BB962C8B-B14F-4D97-AF65-F5344CB8AC3E}">
        <p14:creationId xmlns:p14="http://schemas.microsoft.com/office/powerpoint/2010/main" val="339315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33" y="141659"/>
            <a:ext cx="8532178" cy="925142"/>
          </a:xfrm>
        </p:spPr>
        <p:txBody>
          <a:bodyPr/>
          <a:lstStyle/>
          <a:p>
            <a:r>
              <a:rPr lang="en-US" cap="none" dirty="0"/>
              <a:t>Senior Course Requirements</a:t>
            </a:r>
          </a:p>
        </p:txBody>
      </p:sp>
      <p:sp>
        <p:nvSpPr>
          <p:cNvPr id="3" name="Content Placeholder 2"/>
          <p:cNvSpPr>
            <a:spLocks noGrp="1"/>
          </p:cNvSpPr>
          <p:nvPr>
            <p:ph idx="1"/>
          </p:nvPr>
        </p:nvSpPr>
        <p:spPr>
          <a:xfrm>
            <a:off x="684033" y="1371600"/>
            <a:ext cx="10089406" cy="53340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Seniors are required to take a minimum of 5 classes.  Students may only have a free period if they will have a minimum </a:t>
            </a:r>
            <a:r>
              <a:rPr lang="en-US">
                <a:latin typeface="Times New Roman" panose="02020603050405020304" pitchFamily="18" charset="0"/>
                <a:cs typeface="Times New Roman" panose="02020603050405020304" pitchFamily="18" charset="0"/>
              </a:rPr>
              <a:t>of 170 </a:t>
            </a:r>
            <a:r>
              <a:rPr lang="en-US" dirty="0">
                <a:latin typeface="Times New Roman" panose="02020603050405020304" pitchFamily="18" charset="0"/>
                <a:cs typeface="Times New Roman" panose="02020603050405020304" pitchFamily="18" charset="0"/>
              </a:rPr>
              <a:t>by the end of your junior year. </a:t>
            </a:r>
          </a:p>
          <a:p>
            <a:pPr marL="0" indent="0">
              <a:buNone/>
            </a:pPr>
            <a:r>
              <a:rPr lang="en-US" dirty="0"/>
              <a:t>1.  English 4– Choose between English 4 P and AP English 4</a:t>
            </a:r>
          </a:p>
          <a:p>
            <a:pPr marL="0" indent="0">
              <a:buNone/>
            </a:pPr>
            <a:r>
              <a:rPr lang="en-US" dirty="0"/>
              <a:t>2.  Government (semester) + Economics (semester) or AP Government (year) + Economics (semester)  * note if you choose AP Government, the semester of Economics may be 0 period.  </a:t>
            </a:r>
          </a:p>
          <a:p>
            <a:pPr marL="0" indent="0">
              <a:buNone/>
            </a:pPr>
            <a:r>
              <a:rPr lang="en-US" dirty="0"/>
              <a:t>3. Elective</a:t>
            </a:r>
          </a:p>
          <a:p>
            <a:pPr marL="0" indent="0">
              <a:buNone/>
            </a:pPr>
            <a:r>
              <a:rPr lang="en-US" dirty="0"/>
              <a:t>4. Elective</a:t>
            </a:r>
          </a:p>
          <a:p>
            <a:pPr marL="0" indent="0">
              <a:buNone/>
            </a:pPr>
            <a:r>
              <a:rPr lang="en-US" dirty="0"/>
              <a:t>5. Elective</a:t>
            </a:r>
          </a:p>
          <a:p>
            <a:pPr marL="0" indent="0">
              <a:buNone/>
            </a:pPr>
            <a:r>
              <a:rPr lang="en-US" dirty="0"/>
              <a:t>6. Elective or free period </a:t>
            </a:r>
          </a:p>
        </p:txBody>
      </p:sp>
    </p:spTree>
    <p:extLst>
      <p:ext uri="{BB962C8B-B14F-4D97-AF65-F5344CB8AC3E}">
        <p14:creationId xmlns:p14="http://schemas.microsoft.com/office/powerpoint/2010/main" val="33279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 period</a:t>
            </a:r>
          </a:p>
        </p:txBody>
      </p:sp>
      <p:sp>
        <p:nvSpPr>
          <p:cNvPr id="3" name="Content Placeholder 2"/>
          <p:cNvSpPr>
            <a:spLocks noGrp="1"/>
          </p:cNvSpPr>
          <p:nvPr>
            <p:ph idx="1"/>
          </p:nvPr>
        </p:nvSpPr>
        <p:spPr/>
        <p:txBody>
          <a:bodyPr/>
          <a:lstStyle/>
          <a:p>
            <a:r>
              <a:rPr lang="en-US" dirty="0"/>
              <a:t>The only 0 period currently planned is 0 period Economics for students taking AP Government.  </a:t>
            </a:r>
          </a:p>
          <a:p>
            <a:r>
              <a:rPr lang="en-US" dirty="0"/>
              <a:t>Students who select AP Government will potentially be assigned 0 period Economics.</a:t>
            </a:r>
          </a:p>
          <a:p>
            <a:r>
              <a:rPr lang="en-US" dirty="0"/>
              <a:t>0 period will start at 7:30 a.m. </a:t>
            </a:r>
          </a:p>
          <a:p>
            <a:r>
              <a:rPr lang="en-US" dirty="0"/>
              <a:t>Students do not have a choice about which semester they may be assigned 0 period.  </a:t>
            </a:r>
          </a:p>
        </p:txBody>
      </p:sp>
    </p:spTree>
    <p:extLst>
      <p:ext uri="{BB962C8B-B14F-4D97-AF65-F5344CB8AC3E}">
        <p14:creationId xmlns:p14="http://schemas.microsoft.com/office/powerpoint/2010/main" val="191615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r>
              <a:rPr lang="en-US" dirty="0"/>
              <a:t>Adulting</a:t>
            </a:r>
          </a:p>
        </p:txBody>
      </p:sp>
      <p:sp>
        <p:nvSpPr>
          <p:cNvPr id="3" name="Content Placeholder 2"/>
          <p:cNvSpPr>
            <a:spLocks noGrp="1"/>
          </p:cNvSpPr>
          <p:nvPr>
            <p:ph idx="1"/>
          </p:nvPr>
        </p:nvSpPr>
        <p:spPr/>
        <p:txBody>
          <a:bodyPr/>
          <a:lstStyle/>
          <a:p>
            <a:r>
              <a:rPr lang="en-US" dirty="0"/>
              <a:t>Adulting (or Navigating Life) is a 1 semester class required for graduation.</a:t>
            </a:r>
          </a:p>
          <a:p>
            <a:r>
              <a:rPr lang="en-US" dirty="0"/>
              <a:t>If you have not met this requirement previously, you need to sign up for Adulting.</a:t>
            </a:r>
          </a:p>
          <a:p>
            <a:r>
              <a:rPr lang="en-US" dirty="0"/>
              <a:t>Students who request Adulting will be assigned another semester long class to pair up with it if those additional credits are required for graduation.</a:t>
            </a:r>
          </a:p>
          <a:p>
            <a:r>
              <a:rPr lang="en-US" dirty="0"/>
              <a:t>Seniors can have a free period paired with Adulting as long as they have a minimum of 5 classes each semester.  </a:t>
            </a:r>
          </a:p>
        </p:txBody>
      </p:sp>
    </p:spTree>
    <p:extLst>
      <p:ext uri="{BB962C8B-B14F-4D97-AF65-F5344CB8AC3E}">
        <p14:creationId xmlns:p14="http://schemas.microsoft.com/office/powerpoint/2010/main" val="15882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34" y="216794"/>
            <a:ext cx="8602596" cy="1506675"/>
          </a:xfrm>
        </p:spPr>
        <p:txBody>
          <a:bodyPr/>
          <a:lstStyle/>
          <a:p>
            <a:r>
              <a:rPr lang="en-US" cap="none" dirty="0"/>
              <a:t>PE Requirement</a:t>
            </a:r>
          </a:p>
        </p:txBody>
      </p:sp>
      <p:sp>
        <p:nvSpPr>
          <p:cNvPr id="3" name="Content Placeholder 2"/>
          <p:cNvSpPr>
            <a:spLocks noGrp="1"/>
          </p:cNvSpPr>
          <p:nvPr>
            <p:ph idx="1"/>
          </p:nvPr>
        </p:nvSpPr>
        <p:spPr>
          <a:xfrm>
            <a:off x="754452" y="2151679"/>
            <a:ext cx="8532178" cy="3614326"/>
          </a:xfrm>
        </p:spPr>
        <p:txBody>
          <a:bodyPr/>
          <a:lstStyle/>
          <a:p>
            <a:r>
              <a:rPr lang="en-US" dirty="0"/>
              <a:t>Two years of PE are required for graduation.  </a:t>
            </a:r>
          </a:p>
          <a:p>
            <a:r>
              <a:rPr lang="en-US" dirty="0"/>
              <a:t>A student may apply for a PE Exemption for that 2</a:t>
            </a:r>
            <a:r>
              <a:rPr lang="en-US" baseline="30000" dirty="0"/>
              <a:t>nd</a:t>
            </a:r>
            <a:r>
              <a:rPr lang="en-US" dirty="0"/>
              <a:t> year of PE if they complete 2 seasons of a school sport.  An application for the Exemption must be submitted upon completion of the 2nd season of sports.  </a:t>
            </a:r>
          </a:p>
          <a:p>
            <a:r>
              <a:rPr lang="en-US" dirty="0"/>
              <a:t>PE Exemption paperwork is available on the website.  </a:t>
            </a:r>
          </a:p>
        </p:txBody>
      </p:sp>
    </p:spTree>
    <p:extLst>
      <p:ext uri="{BB962C8B-B14F-4D97-AF65-F5344CB8AC3E}">
        <p14:creationId xmlns:p14="http://schemas.microsoft.com/office/powerpoint/2010/main" val="36068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3.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5.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1148</TotalTime>
  <Words>1966</Words>
  <Application>Microsoft Office PowerPoint</Application>
  <PresentationFormat>Custom</PresentationFormat>
  <Paragraphs>165</Paragraphs>
  <Slides>23</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Algerian</vt:lpstr>
      <vt:lpstr>Arial</vt:lpstr>
      <vt:lpstr>Bernard MT Condensed</vt:lpstr>
      <vt:lpstr>Century Gothic</vt:lpstr>
      <vt:lpstr>Times New Roman</vt:lpstr>
      <vt:lpstr>Books 16x9</vt:lpstr>
      <vt:lpstr>Class open house presentation</vt:lpstr>
      <vt:lpstr>Class open house presentation</vt:lpstr>
      <vt:lpstr>Alameda High Course Selection 2023-24</vt:lpstr>
      <vt:lpstr>Course Selection Steps</vt:lpstr>
      <vt:lpstr>Graduation Requirements</vt:lpstr>
      <vt:lpstr>A-G Eligibility Requirements Note:  only semester grades of A, B, or C count toward A-G eligibility requirements</vt:lpstr>
      <vt:lpstr>Choosing Your Senior Schedule</vt:lpstr>
      <vt:lpstr>Senior Course Requirements</vt:lpstr>
      <vt:lpstr>0 period</vt:lpstr>
      <vt:lpstr>Adulting</vt:lpstr>
      <vt:lpstr>PE Requirement</vt:lpstr>
      <vt:lpstr>AP/Honors Policy</vt:lpstr>
      <vt:lpstr>Course Catalog</vt:lpstr>
      <vt:lpstr>Repeatable Classes A student can only earn a maximum of ten (10) credits per course. If a student chooses to repeat a class for which he/she has already earned a passing grade and credits, the previously earned credits will be removed from the student’s credit total and potentially create credit deficiencies toward graduation. The only exceptions are listed below. The following classes may be repeated for credit towards graduation.</vt:lpstr>
      <vt:lpstr>Reminders</vt:lpstr>
      <vt:lpstr>Course Selection Sheet</vt:lpstr>
      <vt:lpstr>Enter Your Choices into Aeries</vt:lpstr>
      <vt:lpstr>Academic Plan in Aeries</vt:lpstr>
      <vt:lpstr>How to Add a Class</vt:lpstr>
      <vt:lpstr>PowerPoint Presentation</vt:lpstr>
      <vt:lpstr>PowerPoint Presentation</vt:lpstr>
      <vt:lpstr>PowerPoint Presentation</vt:lpstr>
      <vt:lpstr>Returning your Course Selection Sheet</vt:lpstr>
      <vt:lpstr>Final Reminders</vt:lpstr>
      <vt:lpstr>Questions?   Contact your Counselor</vt:lpstr>
    </vt:vector>
  </TitlesOfParts>
  <Company>Alameda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Selection 2021-22</dc:title>
  <dc:creator>Loy, Janice</dc:creator>
  <cp:lastModifiedBy>Loy, Janice</cp:lastModifiedBy>
  <cp:revision>39</cp:revision>
  <cp:lastPrinted>2021-01-08T00:29:38Z</cp:lastPrinted>
  <dcterms:created xsi:type="dcterms:W3CDTF">2021-01-06T22:46:38Z</dcterms:created>
  <dcterms:modified xsi:type="dcterms:W3CDTF">2023-01-11T20:55:58Z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