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71" r:id="rId2"/>
    <p:sldId id="280" r:id="rId3"/>
    <p:sldId id="279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9784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706" autoAdjust="0"/>
  </p:normalViewPr>
  <p:slideViewPr>
    <p:cSldViewPr snapToGrid="0">
      <p:cViewPr varScale="1">
        <p:scale>
          <a:sx n="89" d="100"/>
          <a:sy n="89" d="100"/>
        </p:scale>
        <p:origin x="162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Green= classes completed</a:t>
            </a:r>
          </a:p>
          <a:p>
            <a:r>
              <a:rPr lang="en-US" dirty="0"/>
              <a:t>Orange = classes currently enrolled</a:t>
            </a:r>
          </a:p>
          <a:p>
            <a:r>
              <a:rPr lang="en-US" dirty="0"/>
              <a:t>Blue = planned classes</a:t>
            </a:r>
          </a:p>
          <a:p>
            <a:endParaRPr lang="en-US" dirty="0"/>
          </a:p>
          <a:p>
            <a:r>
              <a:rPr lang="en-US" dirty="0"/>
              <a:t>Some classes needed for graduation have been prepopulated.  Students can change those.</a:t>
            </a:r>
          </a:p>
          <a:p>
            <a:endParaRPr lang="en-US" dirty="0"/>
          </a:p>
          <a:p>
            <a:r>
              <a:rPr lang="en-US" dirty="0"/>
              <a:t>Point out the graduation requirement tracker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2063751" y="333377"/>
            <a:ext cx="9889066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4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12/2/2022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24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9" r:id="rId2"/>
    <p:sldLayoutId id="2147483697" r:id="rId3"/>
    <p:sldLayoutId id="2147483694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ytravelphotos/3483287077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google.com/document/d/1GOwy1jVE6dmHUNtMscTPOUnKBmgQglWQyGdU02hC4Oo/edit?usp=sharin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locked-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934" y="1498602"/>
            <a:ext cx="7008574" cy="2463799"/>
          </a:xfrm>
        </p:spPr>
        <p:txBody>
          <a:bodyPr/>
          <a:lstStyle/>
          <a:p>
            <a:r>
              <a:rPr lang="en-US" dirty="0"/>
              <a:t>Academic Plans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Enter Selections into Aeries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66CC-30CD-1D2E-316E-A87DD7A4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897" y="76200"/>
            <a:ext cx="10157354" cy="990600"/>
          </a:xfrm>
        </p:spPr>
        <p:txBody>
          <a:bodyPr/>
          <a:lstStyle/>
          <a:p>
            <a:r>
              <a:rPr lang="en-US" dirty="0"/>
              <a:t>Creating your Aeries Academic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33BFA-44D6-834A-41B3-0D032C22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057400"/>
            <a:ext cx="8305800" cy="3733800"/>
          </a:xfrm>
        </p:spPr>
        <p:txBody>
          <a:bodyPr>
            <a:noAutofit/>
          </a:bodyPr>
          <a:lstStyle/>
          <a:p>
            <a:r>
              <a:rPr lang="en-US" sz="2800" dirty="0"/>
              <a:t>Follow the printed instructions if you need more detailed help.  Available on the website.  </a:t>
            </a:r>
          </a:p>
          <a:p>
            <a:r>
              <a:rPr lang="en-US" sz="2800" dirty="0"/>
              <a:t>Academic Plan can only be created from </a:t>
            </a:r>
            <a:r>
              <a:rPr lang="en-US" sz="2800" u="sng" dirty="0"/>
              <a:t>Student</a:t>
            </a:r>
            <a:r>
              <a:rPr lang="en-US" sz="2800" dirty="0"/>
              <a:t> Aeries Accounts.  </a:t>
            </a:r>
          </a:p>
          <a:p>
            <a:r>
              <a:rPr lang="en-US" sz="2800" dirty="0"/>
              <a:t>Students will </a:t>
            </a:r>
            <a:r>
              <a:rPr lang="en-US" sz="2800" u="sng" dirty="0"/>
              <a:t>only</a:t>
            </a:r>
            <a:r>
              <a:rPr lang="en-US" sz="2800" dirty="0"/>
              <a:t> be able to make changes to their Academic plans during open Academic Plan windows.  </a:t>
            </a:r>
          </a:p>
        </p:txBody>
      </p:sp>
      <p:pic>
        <p:nvPicPr>
          <p:cNvPr id="5" name="Picture 4" descr="Cartoon bee with megaphone">
            <a:extLst>
              <a:ext uri="{FF2B5EF4-FFF2-40B4-BE49-F238E27FC236}">
                <a16:creationId xmlns:a16="http://schemas.microsoft.com/office/drawing/2014/main" id="{7F0BD538-C764-3286-8687-74C7C30E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1905000"/>
            <a:ext cx="363292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B385-AEC2-BF5B-942A-A04F22B1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490794"/>
            <a:ext cx="4748502" cy="1016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A64C0-BAD6-1ED7-7924-E0748C868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1752600"/>
            <a:ext cx="594225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It is important to be </a:t>
            </a:r>
            <a:r>
              <a:rPr lang="en-US" sz="2800" dirty="0">
                <a:solidFill>
                  <a:srgbClr val="7030A0"/>
                </a:solidFill>
              </a:rPr>
              <a:t>Prepared</a:t>
            </a:r>
            <a:r>
              <a:rPr lang="en-US" sz="2800" dirty="0"/>
              <a:t>.</a:t>
            </a:r>
          </a:p>
          <a:p>
            <a:r>
              <a:rPr lang="en-US" sz="2800" dirty="0"/>
              <a:t>All AHS students will create an Academic Plan in Aeries to help them map out their High School journey and prepare for their post-secondary goals.  </a:t>
            </a:r>
          </a:p>
          <a:p>
            <a:r>
              <a:rPr lang="en-US" sz="2800" dirty="0"/>
              <a:t>Once created, students will have the opportunity to update their plan each year during Course Selection.  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60A3C4D-AD1B-69EE-A087-BA364FD73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" y="119507"/>
            <a:ext cx="4191000" cy="6618986"/>
          </a:xfrm>
          <a:prstGeom prst="rect">
            <a:avLst/>
          </a:prstGeom>
        </p:spPr>
      </p:pic>
      <p:pic>
        <p:nvPicPr>
          <p:cNvPr id="8" name="Picture 7" descr="Miss You Bee">
            <a:extLst>
              <a:ext uri="{FF2B5EF4-FFF2-40B4-BE49-F238E27FC236}">
                <a16:creationId xmlns:a16="http://schemas.microsoft.com/office/drawing/2014/main" id="{8B9DC4F7-247B-0DAD-EDCB-EBF34EDE4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98" y="1524001"/>
            <a:ext cx="3150419" cy="31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9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66CC-30CD-1D2E-316E-A87DD7A4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897" y="76200"/>
            <a:ext cx="10157354" cy="990600"/>
          </a:xfrm>
        </p:spPr>
        <p:txBody>
          <a:bodyPr/>
          <a:lstStyle/>
          <a:p>
            <a:r>
              <a:rPr lang="en-US" dirty="0"/>
              <a:t>Creating your Aeries Academic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33BFA-44D6-834A-41B3-0D032C22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510" y="1066800"/>
            <a:ext cx="8305800" cy="5515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Step 1.  </a:t>
            </a:r>
          </a:p>
          <a:p>
            <a:r>
              <a:rPr lang="en-US" sz="3600" dirty="0"/>
              <a:t>Review the appropriate grade level presentations to ensure you are familiar with requirements.</a:t>
            </a:r>
          </a:p>
          <a:p>
            <a:r>
              <a:rPr lang="en-US" sz="3600" dirty="0"/>
              <a:t>Complete your </a:t>
            </a:r>
            <a:r>
              <a:rPr lang="en-US" sz="3600" dirty="0">
                <a:hlinkClick r:id="rId2"/>
              </a:rPr>
              <a:t>4-year plan worksheet</a:t>
            </a:r>
            <a:r>
              <a:rPr lang="en-US" sz="3600" dirty="0"/>
              <a:t> to help focus your course decision making.  </a:t>
            </a:r>
          </a:p>
          <a:p>
            <a:r>
              <a:rPr lang="en-US" sz="3600" dirty="0"/>
              <a:t>Review the AHS Catalog for course information. </a:t>
            </a:r>
          </a:p>
        </p:txBody>
      </p:sp>
      <p:pic>
        <p:nvPicPr>
          <p:cNvPr id="5" name="Picture 4" descr="Cartoon bee with megaphone">
            <a:extLst>
              <a:ext uri="{FF2B5EF4-FFF2-40B4-BE49-F238E27FC236}">
                <a16:creationId xmlns:a16="http://schemas.microsoft.com/office/drawing/2014/main" id="{7F0BD538-C764-3286-8687-74C7C30E3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" y="1905000"/>
            <a:ext cx="363292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66CC-30CD-1D2E-316E-A87DD7A4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897" y="76200"/>
            <a:ext cx="10157354" cy="990600"/>
          </a:xfrm>
        </p:spPr>
        <p:txBody>
          <a:bodyPr/>
          <a:lstStyle/>
          <a:p>
            <a:r>
              <a:rPr lang="en-US" dirty="0"/>
              <a:t>Creating your Aeries Academic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33BFA-44D6-834A-41B3-0D032C22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207" y="1157748"/>
            <a:ext cx="8305800" cy="5434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Step 2.  </a:t>
            </a:r>
          </a:p>
          <a:p>
            <a:r>
              <a:rPr lang="en-US" sz="2800" dirty="0"/>
              <a:t>In Aeries, go to </a:t>
            </a:r>
            <a:r>
              <a:rPr lang="en-US" sz="2800" b="1" u="sng" dirty="0"/>
              <a:t>Classes</a:t>
            </a:r>
            <a:r>
              <a:rPr lang="en-US" sz="2800" dirty="0"/>
              <a:t> and select </a:t>
            </a:r>
            <a:r>
              <a:rPr lang="en-US" sz="2800" b="1" u="sng" dirty="0"/>
              <a:t>Academic Plan </a:t>
            </a:r>
          </a:p>
          <a:p>
            <a:r>
              <a:rPr lang="en-US" sz="2800" dirty="0"/>
              <a:t>The next slide shows what you will see.  Classes you have already completed are in </a:t>
            </a:r>
            <a:r>
              <a:rPr lang="en-US" sz="2800" b="1" dirty="0">
                <a:solidFill>
                  <a:srgbClr val="00B050"/>
                </a:solidFill>
              </a:rPr>
              <a:t>green</a:t>
            </a:r>
            <a:r>
              <a:rPr lang="en-US" sz="2800" dirty="0"/>
              <a:t>.  Classes you are currently taking are </a:t>
            </a:r>
            <a:r>
              <a:rPr lang="en-US" sz="2800" b="1" dirty="0">
                <a:solidFill>
                  <a:srgbClr val="F97845"/>
                </a:solidFill>
              </a:rPr>
              <a:t>orange</a:t>
            </a:r>
            <a:r>
              <a:rPr lang="en-US" sz="2800" dirty="0"/>
              <a:t>.  Some classes like English and social studies are pre-populated in </a:t>
            </a:r>
            <a:r>
              <a:rPr lang="en-US" sz="2800" b="1" dirty="0">
                <a:solidFill>
                  <a:srgbClr val="0070C0"/>
                </a:solidFill>
              </a:rPr>
              <a:t>blue</a:t>
            </a:r>
            <a:r>
              <a:rPr lang="en-US" sz="2800" dirty="0"/>
              <a:t>.  Your selections will be </a:t>
            </a:r>
            <a:r>
              <a:rPr lang="en-US" sz="2800" b="1" dirty="0">
                <a:solidFill>
                  <a:srgbClr val="009999"/>
                </a:solidFill>
              </a:rPr>
              <a:t>teal</a:t>
            </a:r>
            <a:r>
              <a:rPr lang="en-US" sz="2800" dirty="0"/>
              <a:t>.    </a:t>
            </a:r>
          </a:p>
          <a:p>
            <a:r>
              <a:rPr lang="en-US" sz="2800" dirty="0"/>
              <a:t>You will need to add in class selections for all future grade levels.  </a:t>
            </a:r>
          </a:p>
        </p:txBody>
      </p:sp>
      <p:pic>
        <p:nvPicPr>
          <p:cNvPr id="5" name="Picture 4" descr="Cartoon bee with megaphone">
            <a:extLst>
              <a:ext uri="{FF2B5EF4-FFF2-40B4-BE49-F238E27FC236}">
                <a16:creationId xmlns:a16="http://schemas.microsoft.com/office/drawing/2014/main" id="{7F0BD538-C764-3286-8687-74C7C30E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1905000"/>
            <a:ext cx="363292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460A17-17A6-83FF-EE5E-679610F8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152400"/>
            <a:ext cx="6882103" cy="787400"/>
          </a:xfrm>
        </p:spPr>
        <p:txBody>
          <a:bodyPr/>
          <a:lstStyle/>
          <a:p>
            <a:r>
              <a:rPr lang="en-US" dirty="0"/>
              <a:t>Academic Plan in Aeries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E1449-112D-1058-7EE8-3E57BC90F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09" t="8889" r="1250" b="19192"/>
          <a:stretch/>
        </p:blipFill>
        <p:spPr>
          <a:xfrm>
            <a:off x="28753" y="939800"/>
            <a:ext cx="12163247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E0D4-8E6A-852F-E429-911A8E88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898" y="76200"/>
            <a:ext cx="6043903" cy="762000"/>
          </a:xfrm>
        </p:spPr>
        <p:txBody>
          <a:bodyPr/>
          <a:lstStyle/>
          <a:p>
            <a:r>
              <a:rPr lang="en-US" dirty="0"/>
              <a:t>How to Add a Class</a:t>
            </a:r>
          </a:p>
        </p:txBody>
      </p:sp>
      <p:pic>
        <p:nvPicPr>
          <p:cNvPr id="4" name="Content Placeholder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7195B0-2C88-569A-4753-584EF0652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02" t="9972" r="2243" b="57265"/>
          <a:stretch/>
        </p:blipFill>
        <p:spPr bwMode="auto">
          <a:xfrm>
            <a:off x="838201" y="1295400"/>
            <a:ext cx="10156825" cy="2216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2B38819-6641-B278-C798-88DFA08D5E35}"/>
              </a:ext>
            </a:extLst>
          </p:cNvPr>
          <p:cNvSpPr/>
          <p:nvPr/>
        </p:nvSpPr>
        <p:spPr>
          <a:xfrm>
            <a:off x="1091909" y="1308100"/>
            <a:ext cx="1524000" cy="762000"/>
          </a:xfrm>
          <a:prstGeom prst="rightArrow">
            <a:avLst/>
          </a:prstGeom>
          <a:solidFill>
            <a:srgbClr val="FB0303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246BF4B-B048-1924-C9E2-1A63641DA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1" t="35613" r="45140" b="45014"/>
          <a:stretch/>
        </p:blipFill>
        <p:spPr bwMode="auto">
          <a:xfrm>
            <a:off x="457201" y="4153708"/>
            <a:ext cx="7685829" cy="2000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A1F919-DF46-E44D-7ABF-AFAC723F80AC}"/>
              </a:ext>
            </a:extLst>
          </p:cNvPr>
          <p:cNvSpPr txBox="1"/>
          <p:nvPr/>
        </p:nvSpPr>
        <p:spPr>
          <a:xfrm>
            <a:off x="8367713" y="3968953"/>
            <a:ext cx="3352801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1.  Type in the code or name for the class you would like to add.</a:t>
            </a:r>
          </a:p>
          <a:p>
            <a:pPr marL="457200" indent="-457200">
              <a:lnSpc>
                <a:spcPct val="95000"/>
              </a:lnSpc>
              <a:buAutoNum type="arabicPeriod" startAt="2"/>
            </a:pPr>
            <a:r>
              <a:rPr lang="en-US" sz="2400" dirty="0"/>
              <a:t>Select the class.</a:t>
            </a:r>
          </a:p>
          <a:p>
            <a:pPr marL="457200" indent="-457200">
              <a:lnSpc>
                <a:spcPct val="95000"/>
              </a:lnSpc>
              <a:buAutoNum type="arabicPeriod" startAt="2"/>
            </a:pPr>
            <a:r>
              <a:rPr lang="en-US" sz="2400" dirty="0"/>
              <a:t>Click on the “Add to Plan” button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31CD002-530E-9BCF-7E51-2F25713AE6A0}"/>
              </a:ext>
            </a:extLst>
          </p:cNvPr>
          <p:cNvSpPr/>
          <p:nvPr/>
        </p:nvSpPr>
        <p:spPr>
          <a:xfrm>
            <a:off x="5747544" y="3696508"/>
            <a:ext cx="696912" cy="914400"/>
          </a:xfrm>
          <a:prstGeom prst="downArrow">
            <a:avLst/>
          </a:prstGeom>
          <a:solidFill>
            <a:srgbClr val="FB030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67FFAC4-4F92-7081-FF5F-5D097C432BD8}"/>
              </a:ext>
            </a:extLst>
          </p:cNvPr>
          <p:cNvSpPr/>
          <p:nvPr/>
        </p:nvSpPr>
        <p:spPr>
          <a:xfrm>
            <a:off x="4300114" y="3753860"/>
            <a:ext cx="696912" cy="914400"/>
          </a:xfrm>
          <a:prstGeom prst="downArrow">
            <a:avLst/>
          </a:prstGeom>
          <a:solidFill>
            <a:srgbClr val="FB030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BFFCC-60E7-AAEE-DEDE-7E7229349185}"/>
              </a:ext>
            </a:extLst>
          </p:cNvPr>
          <p:cNvSpPr txBox="1"/>
          <p:nvPr/>
        </p:nvSpPr>
        <p:spPr>
          <a:xfrm>
            <a:off x="4432141" y="3911600"/>
            <a:ext cx="475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B6AC0-92C8-F224-46F4-0202AC3915C2}"/>
              </a:ext>
            </a:extLst>
          </p:cNvPr>
          <p:cNvSpPr txBox="1"/>
          <p:nvPr/>
        </p:nvSpPr>
        <p:spPr>
          <a:xfrm>
            <a:off x="5921773" y="3898900"/>
            <a:ext cx="573139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3.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474A5E5-1FA0-90E1-66BC-478B84755178}"/>
              </a:ext>
            </a:extLst>
          </p:cNvPr>
          <p:cNvSpPr/>
          <p:nvPr/>
        </p:nvSpPr>
        <p:spPr>
          <a:xfrm rot="16200000">
            <a:off x="2851944" y="5225256"/>
            <a:ext cx="696912" cy="914400"/>
          </a:xfrm>
          <a:prstGeom prst="downArrow">
            <a:avLst/>
          </a:prstGeom>
          <a:solidFill>
            <a:srgbClr val="FB030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2C1F3-C30B-52B5-86D9-BFAB3FE2AED9}"/>
              </a:ext>
            </a:extLst>
          </p:cNvPr>
          <p:cNvSpPr txBox="1"/>
          <p:nvPr/>
        </p:nvSpPr>
        <p:spPr>
          <a:xfrm>
            <a:off x="2971800" y="5460856"/>
            <a:ext cx="4572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32434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5CAC90-AC9C-0871-4F5A-B4C24132E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2" t="26496" r="59615" b="42734"/>
          <a:stretch/>
        </p:blipFill>
        <p:spPr bwMode="auto">
          <a:xfrm>
            <a:off x="4138619" y="2209396"/>
            <a:ext cx="3526755" cy="2974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076A854-219F-99FC-7CAE-D12FA200DE24}"/>
              </a:ext>
            </a:extLst>
          </p:cNvPr>
          <p:cNvSpPr/>
          <p:nvPr/>
        </p:nvSpPr>
        <p:spPr>
          <a:xfrm rot="10800000">
            <a:off x="6998990" y="4317372"/>
            <a:ext cx="765835" cy="565150"/>
          </a:xfrm>
          <a:prstGeom prst="rightArrow">
            <a:avLst/>
          </a:prstGeom>
          <a:solidFill>
            <a:srgbClr val="FB030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63FD70-F5D7-29C6-8DAC-F42CD5E5D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338" y="815914"/>
            <a:ext cx="3783619" cy="1098550"/>
          </a:xfrm>
        </p:spPr>
        <p:txBody>
          <a:bodyPr/>
          <a:lstStyle/>
          <a:p>
            <a:r>
              <a:rPr lang="en-US" dirty="0"/>
              <a:t>4.  After you choose “add” you get this screen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176A9-1D23-5B32-5800-B25F89F42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156" y="2252661"/>
            <a:ext cx="3320522" cy="29178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F76095-C74F-DB79-EEB7-E1086C383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0174" y="815914"/>
            <a:ext cx="3505200" cy="1098550"/>
          </a:xfrm>
        </p:spPr>
        <p:txBody>
          <a:bodyPr/>
          <a:lstStyle/>
          <a:p>
            <a:r>
              <a:rPr lang="en-US" dirty="0"/>
              <a:t>5.  Choose which grade level you want to take the class.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8EC28-375A-F9E3-28CB-5E94E204B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11" t="26211" r="59297" b="41595"/>
          <a:stretch/>
        </p:blipFill>
        <p:spPr bwMode="auto">
          <a:xfrm>
            <a:off x="448337" y="2211447"/>
            <a:ext cx="3478480" cy="3000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ADFE3158-943E-76EB-721E-A579B30D2D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19872" t="26211" r="59775" b="41595"/>
          <a:stretch/>
        </p:blipFill>
        <p:spPr bwMode="auto">
          <a:xfrm>
            <a:off x="8088164" y="2170111"/>
            <a:ext cx="3372147" cy="300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26436-7FF0-DBEE-EF35-5D48A5823692}"/>
              </a:ext>
            </a:extLst>
          </p:cNvPr>
          <p:cNvSpPr txBox="1"/>
          <p:nvPr/>
        </p:nvSpPr>
        <p:spPr>
          <a:xfrm>
            <a:off x="8073875" y="815914"/>
            <a:ext cx="35052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/>
              <a:t>6.  Choose “</a:t>
            </a:r>
            <a:r>
              <a:rPr lang="en-US" sz="2400" b="1" u="sng" dirty="0"/>
              <a:t>Year</a:t>
            </a:r>
            <a:r>
              <a:rPr lang="en-US" sz="2400" b="1" dirty="0"/>
              <a:t> </a:t>
            </a:r>
            <a:r>
              <a:rPr lang="en-US" sz="2400" b="1" u="sng" dirty="0"/>
              <a:t>Long</a:t>
            </a:r>
            <a:r>
              <a:rPr lang="en-US" sz="2400" b="1" dirty="0"/>
              <a:t>” for the term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1B57431-7E7A-3DCC-0711-4E6B2243908D}"/>
              </a:ext>
            </a:extLst>
          </p:cNvPr>
          <p:cNvSpPr/>
          <p:nvPr/>
        </p:nvSpPr>
        <p:spPr>
          <a:xfrm rot="10800000">
            <a:off x="10905464" y="4343368"/>
            <a:ext cx="838200" cy="565150"/>
          </a:xfrm>
          <a:prstGeom prst="rightArrow">
            <a:avLst/>
          </a:prstGeom>
          <a:solidFill>
            <a:srgbClr val="FB030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EC793-F756-5225-DEF7-FFA45DAB9F4E}"/>
              </a:ext>
            </a:extLst>
          </p:cNvPr>
          <p:cNvSpPr txBox="1"/>
          <p:nvPr/>
        </p:nvSpPr>
        <p:spPr>
          <a:xfrm>
            <a:off x="8145657" y="5211701"/>
            <a:ext cx="3433419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>
                <a:solidFill>
                  <a:srgbClr val="FF0000"/>
                </a:solidFill>
              </a:rPr>
              <a:t>Do </a:t>
            </a:r>
            <a:r>
              <a:rPr lang="en-US" sz="3200" b="1" u="sng" dirty="0">
                <a:solidFill>
                  <a:srgbClr val="FF0000"/>
                </a:solidFill>
              </a:rPr>
              <a:t>NOT</a:t>
            </a:r>
            <a:r>
              <a:rPr lang="en-US" sz="3200" b="1" dirty="0">
                <a:solidFill>
                  <a:srgbClr val="FF0000"/>
                </a:solidFill>
              </a:rPr>
              <a:t> Choose Summer for the Term!  </a:t>
            </a:r>
          </a:p>
        </p:txBody>
      </p:sp>
    </p:spTree>
    <p:extLst>
      <p:ext uri="{BB962C8B-B14F-4D97-AF65-F5344CB8AC3E}">
        <p14:creationId xmlns:p14="http://schemas.microsoft.com/office/powerpoint/2010/main" val="38153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F4AD362-39D9-F673-B45D-51CAF2BD1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2" t="27636" r="59295" b="42602"/>
          <a:stretch/>
        </p:blipFill>
        <p:spPr bwMode="auto">
          <a:xfrm>
            <a:off x="902546" y="1371600"/>
            <a:ext cx="4090177" cy="3286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A4995E-2093-5ADC-437C-CC6F549C5E35}"/>
              </a:ext>
            </a:extLst>
          </p:cNvPr>
          <p:cNvSpPr txBox="1"/>
          <p:nvPr/>
        </p:nvSpPr>
        <p:spPr>
          <a:xfrm>
            <a:off x="911224" y="372933"/>
            <a:ext cx="38862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7.  Select “Place the Course.  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4CD358-3BAB-325D-32A8-D2BAEC41B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25" y="3171982"/>
            <a:ext cx="4286992" cy="14478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6C017B4-1AFA-493A-E34E-1D6DB8DA7121}"/>
              </a:ext>
            </a:extLst>
          </p:cNvPr>
          <p:cNvSpPr/>
          <p:nvPr/>
        </p:nvSpPr>
        <p:spPr>
          <a:xfrm>
            <a:off x="165928" y="3505200"/>
            <a:ext cx="1103312" cy="914400"/>
          </a:xfrm>
          <a:prstGeom prst="rightArrow">
            <a:avLst/>
          </a:prstGeom>
          <a:solidFill>
            <a:srgbClr val="FB030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B6BA4-DCB8-E199-C6AC-4D22C25BC818}"/>
              </a:ext>
            </a:extLst>
          </p:cNvPr>
          <p:cNvSpPr txBox="1"/>
          <p:nvPr/>
        </p:nvSpPr>
        <p:spPr>
          <a:xfrm>
            <a:off x="6096000" y="431800"/>
            <a:ext cx="4286992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8.  Continue adding classes until you have entered all of your selections for each grade level.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48C82-C903-EFBA-FC5A-E791317261EF}"/>
              </a:ext>
            </a:extLst>
          </p:cNvPr>
          <p:cNvSpPr txBox="1"/>
          <p:nvPr/>
        </p:nvSpPr>
        <p:spPr>
          <a:xfrm>
            <a:off x="6096000" y="2365218"/>
            <a:ext cx="482039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/>
              <a:t>9.  When you are done, </a:t>
            </a:r>
            <a:r>
              <a:rPr lang="en-US" sz="2400" b="1" u="sng" dirty="0"/>
              <a:t>Submit </a:t>
            </a:r>
            <a:r>
              <a:rPr lang="en-US" sz="2400" b="1" dirty="0"/>
              <a:t>your Plan.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2BE193-AEA8-B049-5458-E88FE8B943CA}"/>
              </a:ext>
            </a:extLst>
          </p:cNvPr>
          <p:cNvSpPr/>
          <p:nvPr/>
        </p:nvSpPr>
        <p:spPr>
          <a:xfrm>
            <a:off x="6400800" y="3743482"/>
            <a:ext cx="1103312" cy="914400"/>
          </a:xfrm>
          <a:prstGeom prst="rightArrow">
            <a:avLst/>
          </a:prstGeom>
          <a:solidFill>
            <a:srgbClr val="FB030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Calendar&#10;&#10;Description automatically generated">
            <a:extLst>
              <a:ext uri="{FF2B5EF4-FFF2-40B4-BE49-F238E27FC236}">
                <a16:creationId xmlns:a16="http://schemas.microsoft.com/office/drawing/2014/main" id="{CC519B35-19BF-FE35-D43D-9F6D3A49E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47" y="4762501"/>
            <a:ext cx="2706722" cy="1700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E445D3-CB16-15E0-F56F-4EF4EE11FE53}"/>
              </a:ext>
            </a:extLst>
          </p:cNvPr>
          <p:cNvSpPr txBox="1"/>
          <p:nvPr/>
        </p:nvSpPr>
        <p:spPr>
          <a:xfrm>
            <a:off x="1066801" y="5191283"/>
            <a:ext cx="7042047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/>
              <a:t>10.  If you make a mistake or want to change a class that has been pre-populated, use the trashcan to delete the class. 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EC49CC3-FAD7-B49D-4136-B6A97147D70E}"/>
              </a:ext>
            </a:extLst>
          </p:cNvPr>
          <p:cNvSpPr/>
          <p:nvPr/>
        </p:nvSpPr>
        <p:spPr>
          <a:xfrm rot="10800000">
            <a:off x="10382992" y="5409111"/>
            <a:ext cx="1103312" cy="914400"/>
          </a:xfrm>
          <a:prstGeom prst="rightArrow">
            <a:avLst/>
          </a:prstGeom>
          <a:solidFill>
            <a:srgbClr val="FB030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82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22D03C-FC6A-C8A0-6569-72F9E894A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1" y="1"/>
            <a:ext cx="9886491" cy="65913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Reminder:   Do </a:t>
            </a: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choose SUMMER for the term!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13F1A-2232-67F9-B557-35F016014BF1}"/>
              </a:ext>
            </a:extLst>
          </p:cNvPr>
          <p:cNvSpPr txBox="1"/>
          <p:nvPr/>
        </p:nvSpPr>
        <p:spPr>
          <a:xfrm>
            <a:off x="4143145" y="3010824"/>
            <a:ext cx="449580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600" dirty="0">
                <a:latin typeface="Bernard MT Condensed" panose="02050806060905020404" pitchFamily="18" charset="0"/>
              </a:rPr>
              <a:t>Summer Term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CF583F32-BB32-A9F1-118D-1EF8F3875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0245" y="15240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7478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206</TotalTime>
  <Words>427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Bernard MT Condensed</vt:lpstr>
      <vt:lpstr>Century</vt:lpstr>
      <vt:lpstr>Century Gothic</vt:lpstr>
      <vt:lpstr>Times New Roman</vt:lpstr>
      <vt:lpstr>Class open house presentation</vt:lpstr>
      <vt:lpstr>Academic Plans</vt:lpstr>
      <vt:lpstr>Planning</vt:lpstr>
      <vt:lpstr>Creating your Aeries Academic Plan</vt:lpstr>
      <vt:lpstr>Creating your Aeries Academic Plan</vt:lpstr>
      <vt:lpstr>Academic Plan in Aeries</vt:lpstr>
      <vt:lpstr>How to Add a Class</vt:lpstr>
      <vt:lpstr>PowerPoint Presentation</vt:lpstr>
      <vt:lpstr>PowerPoint Presentation</vt:lpstr>
      <vt:lpstr>PowerPoint Presentation</vt:lpstr>
      <vt:lpstr>Creating your Aeries Academic Plan</vt:lpstr>
    </vt:vector>
  </TitlesOfParts>
  <Company>Alameda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Plans</dc:title>
  <dc:creator>Loy, Janice</dc:creator>
  <cp:lastModifiedBy>Loy, Janice</cp:lastModifiedBy>
  <cp:revision>4</cp:revision>
  <cp:lastPrinted>2022-12-01T21:35:27Z</cp:lastPrinted>
  <dcterms:created xsi:type="dcterms:W3CDTF">2022-12-01T18:41:25Z</dcterms:created>
  <dcterms:modified xsi:type="dcterms:W3CDTF">2022-12-02T22:40:49Z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