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58" r:id="rId4"/>
    <p:sldId id="259" r:id="rId5"/>
    <p:sldId id="264" r:id="rId6"/>
    <p:sldId id="260" r:id="rId7"/>
    <p:sldId id="261" r:id="rId8"/>
    <p:sldId id="262" r:id="rId9"/>
    <p:sldId id="263" r:id="rId10"/>
    <p:sldId id="296" r:id="rId11"/>
    <p:sldId id="304" r:id="rId12"/>
    <p:sldId id="308" r:id="rId13"/>
    <p:sldId id="305" r:id="rId14"/>
    <p:sldId id="309" r:id="rId15"/>
    <p:sldId id="306" r:id="rId16"/>
    <p:sldId id="307" r:id="rId17"/>
    <p:sldId id="310" r:id="rId18"/>
    <p:sldId id="312" r:id="rId19"/>
    <p:sldId id="3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79"/>
    <p:restoredTop sz="94618"/>
  </p:normalViewPr>
  <p:slideViewPr>
    <p:cSldViewPr snapToGrid="0">
      <p:cViewPr varScale="1">
        <p:scale>
          <a:sx n="92" d="100"/>
          <a:sy n="92" d="100"/>
        </p:scale>
        <p:origin x="1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3CE76-C72F-41E6-8477-695088529DE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6F1D286-B9BF-4F52-834C-908F44848B06}">
      <dgm:prSet/>
      <dgm:spPr/>
      <dgm:t>
        <a:bodyPr/>
        <a:lstStyle/>
        <a:p>
          <a:r>
            <a:rPr lang="en-US" dirty="0"/>
            <a:t>It take a minimum of 4-6 weeks of a gradual progression to be ready for your competitive season. Individuals MUST prepare before training with the competition coach.</a:t>
          </a:r>
        </a:p>
        <a:p>
          <a:r>
            <a:rPr lang="en-US" dirty="0"/>
            <a:t>Listen to your body.</a:t>
          </a:r>
        </a:p>
      </dgm:t>
    </dgm:pt>
    <dgm:pt modelId="{913615FD-2987-4577-9710-4E516A75E003}" type="parTrans" cxnId="{8875D282-119A-4E44-A6B9-5481F926007C}">
      <dgm:prSet/>
      <dgm:spPr/>
      <dgm:t>
        <a:bodyPr/>
        <a:lstStyle/>
        <a:p>
          <a:endParaRPr lang="en-US"/>
        </a:p>
      </dgm:t>
    </dgm:pt>
    <dgm:pt modelId="{4E8D480D-0692-4681-A5CD-348F49BCB761}" type="sibTrans" cxnId="{8875D282-119A-4E44-A6B9-5481F926007C}">
      <dgm:prSet/>
      <dgm:spPr/>
      <dgm:t>
        <a:bodyPr/>
        <a:lstStyle/>
        <a:p>
          <a:endParaRPr lang="en-US"/>
        </a:p>
      </dgm:t>
    </dgm:pt>
    <dgm:pt modelId="{E38C38E1-0196-487C-861B-24DE1278C047}">
      <dgm:prSet/>
      <dgm:spPr/>
      <dgm:t>
        <a:bodyPr/>
        <a:lstStyle/>
        <a:p>
          <a:r>
            <a:rPr lang="en-US"/>
            <a:t>Bones respond with mineralization</a:t>
          </a:r>
        </a:p>
      </dgm:t>
    </dgm:pt>
    <dgm:pt modelId="{3DF1BDC0-DCE5-4180-AC90-D6C37D150EAE}" type="parTrans" cxnId="{1FF72762-2E92-4756-9F95-3689A39FE34C}">
      <dgm:prSet/>
      <dgm:spPr/>
      <dgm:t>
        <a:bodyPr/>
        <a:lstStyle/>
        <a:p>
          <a:endParaRPr lang="en-US"/>
        </a:p>
      </dgm:t>
    </dgm:pt>
    <dgm:pt modelId="{59BE0F74-CC1A-4288-8B48-F0264207B9B4}" type="sibTrans" cxnId="{1FF72762-2E92-4756-9F95-3689A39FE34C}">
      <dgm:prSet/>
      <dgm:spPr/>
      <dgm:t>
        <a:bodyPr/>
        <a:lstStyle/>
        <a:p>
          <a:endParaRPr lang="en-US"/>
        </a:p>
      </dgm:t>
    </dgm:pt>
    <dgm:pt modelId="{E2E566FE-43B1-40EC-B839-91C094623153}">
      <dgm:prSet/>
      <dgm:spPr/>
      <dgm:t>
        <a:bodyPr/>
        <a:lstStyle/>
        <a:p>
          <a:r>
            <a:rPr lang="en-US"/>
            <a:t>Tendons respond by increasing tensile strength</a:t>
          </a:r>
        </a:p>
      </dgm:t>
    </dgm:pt>
    <dgm:pt modelId="{FB974C8F-1A45-4364-A51E-91798B23C0FC}" type="parTrans" cxnId="{79D76342-F945-475B-B2DE-4AAE9DBF88CA}">
      <dgm:prSet/>
      <dgm:spPr/>
      <dgm:t>
        <a:bodyPr/>
        <a:lstStyle/>
        <a:p>
          <a:endParaRPr lang="en-US"/>
        </a:p>
      </dgm:t>
    </dgm:pt>
    <dgm:pt modelId="{8606244B-1BB4-4152-9F15-B66D065C113B}" type="sibTrans" cxnId="{79D76342-F945-475B-B2DE-4AAE9DBF88CA}">
      <dgm:prSet/>
      <dgm:spPr/>
      <dgm:t>
        <a:bodyPr/>
        <a:lstStyle/>
        <a:p>
          <a:endParaRPr lang="en-US"/>
        </a:p>
      </dgm:t>
    </dgm:pt>
    <dgm:pt modelId="{7637A96E-B0BA-4B83-9EB3-04CE4DB7FCE0}">
      <dgm:prSet/>
      <dgm:spPr/>
      <dgm:t>
        <a:bodyPr/>
        <a:lstStyle/>
        <a:p>
          <a:r>
            <a:rPr lang="en-US"/>
            <a:t>Muscle response by fibers increasing in strength and power</a:t>
          </a:r>
        </a:p>
      </dgm:t>
    </dgm:pt>
    <dgm:pt modelId="{4DEF34F9-3C1F-4501-8DFA-77CB9416179A}" type="parTrans" cxnId="{4EBC31E1-8B18-451C-96B5-35E374D23ACB}">
      <dgm:prSet/>
      <dgm:spPr/>
      <dgm:t>
        <a:bodyPr/>
        <a:lstStyle/>
        <a:p>
          <a:endParaRPr lang="en-US"/>
        </a:p>
      </dgm:t>
    </dgm:pt>
    <dgm:pt modelId="{3F8E78F2-EDEA-4AF4-95D8-811DA80C822C}" type="sibTrans" cxnId="{4EBC31E1-8B18-451C-96B5-35E374D23ACB}">
      <dgm:prSet/>
      <dgm:spPr/>
      <dgm:t>
        <a:bodyPr/>
        <a:lstStyle/>
        <a:p>
          <a:endParaRPr lang="en-US"/>
        </a:p>
      </dgm:t>
    </dgm:pt>
    <dgm:pt modelId="{A5F62B25-F6F9-4E4D-9F06-9A4D96B54ADB}" type="pres">
      <dgm:prSet presAssocID="{70F3CE76-C72F-41E6-8477-695088529DE7}" presName="linear" presStyleCnt="0">
        <dgm:presLayoutVars>
          <dgm:animLvl val="lvl"/>
          <dgm:resizeHandles val="exact"/>
        </dgm:presLayoutVars>
      </dgm:prSet>
      <dgm:spPr/>
    </dgm:pt>
    <dgm:pt modelId="{DDF7D3EE-E94A-904F-ABD7-97C8C4FDC25E}" type="pres">
      <dgm:prSet presAssocID="{D6F1D286-B9BF-4F52-834C-908F44848B06}" presName="parentText" presStyleLbl="node1" presStyleIdx="0" presStyleCnt="4">
        <dgm:presLayoutVars>
          <dgm:chMax val="0"/>
          <dgm:bulletEnabled val="1"/>
        </dgm:presLayoutVars>
      </dgm:prSet>
      <dgm:spPr/>
    </dgm:pt>
    <dgm:pt modelId="{AB5FA909-03B6-7E4E-B319-272B49F459FF}" type="pres">
      <dgm:prSet presAssocID="{4E8D480D-0692-4681-A5CD-348F49BCB761}" presName="spacer" presStyleCnt="0"/>
      <dgm:spPr/>
    </dgm:pt>
    <dgm:pt modelId="{764281AD-E664-A64C-BAF8-DCD6194EFA6E}" type="pres">
      <dgm:prSet presAssocID="{E38C38E1-0196-487C-861B-24DE1278C047}" presName="parentText" presStyleLbl="node1" presStyleIdx="1" presStyleCnt="4">
        <dgm:presLayoutVars>
          <dgm:chMax val="0"/>
          <dgm:bulletEnabled val="1"/>
        </dgm:presLayoutVars>
      </dgm:prSet>
      <dgm:spPr/>
    </dgm:pt>
    <dgm:pt modelId="{84FF1987-E460-C149-93CC-A2714B6CB142}" type="pres">
      <dgm:prSet presAssocID="{59BE0F74-CC1A-4288-8B48-F0264207B9B4}" presName="spacer" presStyleCnt="0"/>
      <dgm:spPr/>
    </dgm:pt>
    <dgm:pt modelId="{85B087D4-6CCA-6343-9888-2D8E8FC1C918}" type="pres">
      <dgm:prSet presAssocID="{E2E566FE-43B1-40EC-B839-91C094623153}" presName="parentText" presStyleLbl="node1" presStyleIdx="2" presStyleCnt="4">
        <dgm:presLayoutVars>
          <dgm:chMax val="0"/>
          <dgm:bulletEnabled val="1"/>
        </dgm:presLayoutVars>
      </dgm:prSet>
      <dgm:spPr/>
    </dgm:pt>
    <dgm:pt modelId="{5E7F24F4-0C43-0445-B769-B4964B5ED793}" type="pres">
      <dgm:prSet presAssocID="{8606244B-1BB4-4152-9F15-B66D065C113B}" presName="spacer" presStyleCnt="0"/>
      <dgm:spPr/>
    </dgm:pt>
    <dgm:pt modelId="{22DE9AEF-9212-354A-A113-1EE570C002AE}" type="pres">
      <dgm:prSet presAssocID="{7637A96E-B0BA-4B83-9EB3-04CE4DB7FCE0}" presName="parentText" presStyleLbl="node1" presStyleIdx="3" presStyleCnt="4">
        <dgm:presLayoutVars>
          <dgm:chMax val="0"/>
          <dgm:bulletEnabled val="1"/>
        </dgm:presLayoutVars>
      </dgm:prSet>
      <dgm:spPr/>
    </dgm:pt>
  </dgm:ptLst>
  <dgm:cxnLst>
    <dgm:cxn modelId="{EC02B723-0F38-BB4E-9ED1-598BCC06CD42}" type="presOf" srcId="{E2E566FE-43B1-40EC-B839-91C094623153}" destId="{85B087D4-6CCA-6343-9888-2D8E8FC1C918}" srcOrd="0" destOrd="0" presId="urn:microsoft.com/office/officeart/2005/8/layout/vList2"/>
    <dgm:cxn modelId="{D813082D-07A3-1E4D-BA7B-4FBFB4EBBC9A}" type="presOf" srcId="{D6F1D286-B9BF-4F52-834C-908F44848B06}" destId="{DDF7D3EE-E94A-904F-ABD7-97C8C4FDC25E}" srcOrd="0" destOrd="0" presId="urn:microsoft.com/office/officeart/2005/8/layout/vList2"/>
    <dgm:cxn modelId="{79D76342-F945-475B-B2DE-4AAE9DBF88CA}" srcId="{70F3CE76-C72F-41E6-8477-695088529DE7}" destId="{E2E566FE-43B1-40EC-B839-91C094623153}" srcOrd="2" destOrd="0" parTransId="{FB974C8F-1A45-4364-A51E-91798B23C0FC}" sibTransId="{8606244B-1BB4-4152-9F15-B66D065C113B}"/>
    <dgm:cxn modelId="{F9948646-ED2D-2D4F-8AB5-3BA0BAB9E1E9}" type="presOf" srcId="{7637A96E-B0BA-4B83-9EB3-04CE4DB7FCE0}" destId="{22DE9AEF-9212-354A-A113-1EE570C002AE}" srcOrd="0" destOrd="0" presId="urn:microsoft.com/office/officeart/2005/8/layout/vList2"/>
    <dgm:cxn modelId="{1FF72762-2E92-4756-9F95-3689A39FE34C}" srcId="{70F3CE76-C72F-41E6-8477-695088529DE7}" destId="{E38C38E1-0196-487C-861B-24DE1278C047}" srcOrd="1" destOrd="0" parTransId="{3DF1BDC0-DCE5-4180-AC90-D6C37D150EAE}" sibTransId="{59BE0F74-CC1A-4288-8B48-F0264207B9B4}"/>
    <dgm:cxn modelId="{8875D282-119A-4E44-A6B9-5481F926007C}" srcId="{70F3CE76-C72F-41E6-8477-695088529DE7}" destId="{D6F1D286-B9BF-4F52-834C-908F44848B06}" srcOrd="0" destOrd="0" parTransId="{913615FD-2987-4577-9710-4E516A75E003}" sibTransId="{4E8D480D-0692-4681-A5CD-348F49BCB761}"/>
    <dgm:cxn modelId="{AFE7FA98-825C-2044-940A-31FFFFC2F08F}" type="presOf" srcId="{E38C38E1-0196-487C-861B-24DE1278C047}" destId="{764281AD-E664-A64C-BAF8-DCD6194EFA6E}" srcOrd="0" destOrd="0" presId="urn:microsoft.com/office/officeart/2005/8/layout/vList2"/>
    <dgm:cxn modelId="{4EBC31E1-8B18-451C-96B5-35E374D23ACB}" srcId="{70F3CE76-C72F-41E6-8477-695088529DE7}" destId="{7637A96E-B0BA-4B83-9EB3-04CE4DB7FCE0}" srcOrd="3" destOrd="0" parTransId="{4DEF34F9-3C1F-4501-8DFA-77CB9416179A}" sibTransId="{3F8E78F2-EDEA-4AF4-95D8-811DA80C822C}"/>
    <dgm:cxn modelId="{709FFFE2-C20B-2242-9F14-5BA67B4CB8DE}" type="presOf" srcId="{70F3CE76-C72F-41E6-8477-695088529DE7}" destId="{A5F62B25-F6F9-4E4D-9F06-9A4D96B54ADB}" srcOrd="0" destOrd="0" presId="urn:microsoft.com/office/officeart/2005/8/layout/vList2"/>
    <dgm:cxn modelId="{AB470C13-BD84-C745-A2DC-FAF7B0508E22}" type="presParOf" srcId="{A5F62B25-F6F9-4E4D-9F06-9A4D96B54ADB}" destId="{DDF7D3EE-E94A-904F-ABD7-97C8C4FDC25E}" srcOrd="0" destOrd="0" presId="urn:microsoft.com/office/officeart/2005/8/layout/vList2"/>
    <dgm:cxn modelId="{4D204856-80D1-F94B-A3D7-BDCF677517EF}" type="presParOf" srcId="{A5F62B25-F6F9-4E4D-9F06-9A4D96B54ADB}" destId="{AB5FA909-03B6-7E4E-B319-272B49F459FF}" srcOrd="1" destOrd="0" presId="urn:microsoft.com/office/officeart/2005/8/layout/vList2"/>
    <dgm:cxn modelId="{A07AD04A-629C-B748-9073-0C85B524F77F}" type="presParOf" srcId="{A5F62B25-F6F9-4E4D-9F06-9A4D96B54ADB}" destId="{764281AD-E664-A64C-BAF8-DCD6194EFA6E}" srcOrd="2" destOrd="0" presId="urn:microsoft.com/office/officeart/2005/8/layout/vList2"/>
    <dgm:cxn modelId="{AEC69B46-4AAD-0C4B-8489-F52A281D761D}" type="presParOf" srcId="{A5F62B25-F6F9-4E4D-9F06-9A4D96B54ADB}" destId="{84FF1987-E460-C149-93CC-A2714B6CB142}" srcOrd="3" destOrd="0" presId="urn:microsoft.com/office/officeart/2005/8/layout/vList2"/>
    <dgm:cxn modelId="{32D6C674-33F2-074F-96D9-987565AE980B}" type="presParOf" srcId="{A5F62B25-F6F9-4E4D-9F06-9A4D96B54ADB}" destId="{85B087D4-6CCA-6343-9888-2D8E8FC1C918}" srcOrd="4" destOrd="0" presId="urn:microsoft.com/office/officeart/2005/8/layout/vList2"/>
    <dgm:cxn modelId="{A7771117-38A0-4841-8782-6B6928DC0958}" type="presParOf" srcId="{A5F62B25-F6F9-4E4D-9F06-9A4D96B54ADB}" destId="{5E7F24F4-0C43-0445-B769-B4964B5ED793}" srcOrd="5" destOrd="0" presId="urn:microsoft.com/office/officeart/2005/8/layout/vList2"/>
    <dgm:cxn modelId="{7F31E235-496F-6F44-9ACA-7355F8A97A4E}" type="presParOf" srcId="{A5F62B25-F6F9-4E4D-9F06-9A4D96B54ADB}" destId="{22DE9AEF-9212-354A-A113-1EE570C002A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CEDE94-0045-41C7-951F-BC49623CA49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E0634FF-8962-4487-B7EA-163082D5377A}">
      <dgm:prSet/>
      <dgm:spPr/>
      <dgm:t>
        <a:bodyPr/>
        <a:lstStyle/>
        <a:p>
          <a:pPr>
            <a:lnSpc>
              <a:spcPct val="100000"/>
            </a:lnSpc>
          </a:pPr>
          <a:r>
            <a:rPr lang="en-US"/>
            <a:t>Frequency : How often you work out</a:t>
          </a:r>
        </a:p>
      </dgm:t>
    </dgm:pt>
    <dgm:pt modelId="{0BEA4DBD-97D7-455A-A4FA-563E1B994230}" type="parTrans" cxnId="{41EA4D61-1DCD-407C-A171-8D1F3E09C644}">
      <dgm:prSet/>
      <dgm:spPr/>
      <dgm:t>
        <a:bodyPr/>
        <a:lstStyle/>
        <a:p>
          <a:endParaRPr lang="en-US"/>
        </a:p>
      </dgm:t>
    </dgm:pt>
    <dgm:pt modelId="{4C09B1F0-5F1E-47A7-AD30-9C8748BBF753}" type="sibTrans" cxnId="{41EA4D61-1DCD-407C-A171-8D1F3E09C644}">
      <dgm:prSet/>
      <dgm:spPr/>
      <dgm:t>
        <a:bodyPr/>
        <a:lstStyle/>
        <a:p>
          <a:endParaRPr lang="en-US"/>
        </a:p>
      </dgm:t>
    </dgm:pt>
    <dgm:pt modelId="{7D743887-3F20-4781-9549-B8E86C45D3B4}">
      <dgm:prSet/>
      <dgm:spPr/>
      <dgm:t>
        <a:bodyPr/>
        <a:lstStyle/>
        <a:p>
          <a:pPr>
            <a:lnSpc>
              <a:spcPct val="100000"/>
            </a:lnSpc>
          </a:pPr>
          <a:r>
            <a:rPr lang="en-US"/>
            <a:t>Intensity: How hard you work out</a:t>
          </a:r>
        </a:p>
      </dgm:t>
    </dgm:pt>
    <dgm:pt modelId="{26D4933A-6673-42C5-B4DB-A5161BDCD999}" type="parTrans" cxnId="{72B5D18B-DE18-44E4-9A25-E0025302AE52}">
      <dgm:prSet/>
      <dgm:spPr/>
      <dgm:t>
        <a:bodyPr/>
        <a:lstStyle/>
        <a:p>
          <a:endParaRPr lang="en-US"/>
        </a:p>
      </dgm:t>
    </dgm:pt>
    <dgm:pt modelId="{D6A39E63-E33F-41E9-8F7E-08B44E3E270B}" type="sibTrans" cxnId="{72B5D18B-DE18-44E4-9A25-E0025302AE52}">
      <dgm:prSet/>
      <dgm:spPr/>
      <dgm:t>
        <a:bodyPr/>
        <a:lstStyle/>
        <a:p>
          <a:endParaRPr lang="en-US"/>
        </a:p>
      </dgm:t>
    </dgm:pt>
    <dgm:pt modelId="{AB93E7F6-98E3-4455-BC50-329CADE367FC}">
      <dgm:prSet/>
      <dgm:spPr/>
      <dgm:t>
        <a:bodyPr/>
        <a:lstStyle/>
        <a:p>
          <a:pPr>
            <a:lnSpc>
              <a:spcPct val="100000"/>
            </a:lnSpc>
          </a:pPr>
          <a:r>
            <a:rPr lang="en-US"/>
            <a:t>Time: Duration and distance of the work out</a:t>
          </a:r>
        </a:p>
      </dgm:t>
    </dgm:pt>
    <dgm:pt modelId="{FC99D669-8B56-4D77-996A-6D2B443F90F3}" type="parTrans" cxnId="{1692DCDE-0FDD-4ACF-AAC5-CA2187694653}">
      <dgm:prSet/>
      <dgm:spPr/>
      <dgm:t>
        <a:bodyPr/>
        <a:lstStyle/>
        <a:p>
          <a:endParaRPr lang="en-US"/>
        </a:p>
      </dgm:t>
    </dgm:pt>
    <dgm:pt modelId="{A1F31CE0-D196-4966-82C3-2A4FAE06268F}" type="sibTrans" cxnId="{1692DCDE-0FDD-4ACF-AAC5-CA2187694653}">
      <dgm:prSet/>
      <dgm:spPr/>
      <dgm:t>
        <a:bodyPr/>
        <a:lstStyle/>
        <a:p>
          <a:endParaRPr lang="en-US"/>
        </a:p>
      </dgm:t>
    </dgm:pt>
    <dgm:pt modelId="{8A42F252-5AA6-4A74-A97D-F53924F75D5D}" type="pres">
      <dgm:prSet presAssocID="{C1CEDE94-0045-41C7-951F-BC49623CA491}" presName="root" presStyleCnt="0">
        <dgm:presLayoutVars>
          <dgm:dir/>
          <dgm:resizeHandles val="exact"/>
        </dgm:presLayoutVars>
      </dgm:prSet>
      <dgm:spPr/>
    </dgm:pt>
    <dgm:pt modelId="{46E1AE03-B23C-4AC9-851F-1C08C77D3D5A}" type="pres">
      <dgm:prSet presAssocID="{1E0634FF-8962-4487-B7EA-163082D5377A}" presName="compNode" presStyleCnt="0"/>
      <dgm:spPr/>
    </dgm:pt>
    <dgm:pt modelId="{5619F263-068D-4B86-B561-1778A16A0730}" type="pres">
      <dgm:prSet presAssocID="{1E0634FF-8962-4487-B7EA-163082D5377A}" presName="iconRect" presStyleLbl="node1" presStyleIdx="0" presStyleCnt="3" custLinFactX="218782" custLinFactNeighborX="300000" custLinFactNeighborY="-261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3749D330-6CF7-4E89-8933-FC17CDEA7E7B}" type="pres">
      <dgm:prSet presAssocID="{1E0634FF-8962-4487-B7EA-163082D5377A}" presName="spaceRect" presStyleCnt="0"/>
      <dgm:spPr/>
    </dgm:pt>
    <dgm:pt modelId="{BAA1E702-A32A-48CC-9312-2714EAAC0F24}" type="pres">
      <dgm:prSet presAssocID="{1E0634FF-8962-4487-B7EA-163082D5377A}" presName="textRect" presStyleLbl="revTx" presStyleIdx="0" presStyleCnt="3">
        <dgm:presLayoutVars>
          <dgm:chMax val="1"/>
          <dgm:chPref val="1"/>
        </dgm:presLayoutVars>
      </dgm:prSet>
      <dgm:spPr/>
    </dgm:pt>
    <dgm:pt modelId="{FFBD79E3-0482-4094-98CC-675DC9C920CF}" type="pres">
      <dgm:prSet presAssocID="{4C09B1F0-5F1E-47A7-AD30-9C8748BBF753}" presName="sibTrans" presStyleCnt="0"/>
      <dgm:spPr/>
    </dgm:pt>
    <dgm:pt modelId="{E5848A48-8747-426C-A289-5D5560DFB6D2}" type="pres">
      <dgm:prSet presAssocID="{7D743887-3F20-4781-9549-B8E86C45D3B4}" presName="compNode" presStyleCnt="0"/>
      <dgm:spPr/>
    </dgm:pt>
    <dgm:pt modelId="{712C81D1-9CFE-4FA4-900B-466B0945C0E4}" type="pres">
      <dgm:prSet presAssocID="{7D743887-3F20-4781-9549-B8E86C45D3B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umbbell"/>
        </a:ext>
      </dgm:extLst>
    </dgm:pt>
    <dgm:pt modelId="{28B78A58-DBB0-4000-A6B1-1A7AA1B2A1D2}" type="pres">
      <dgm:prSet presAssocID="{7D743887-3F20-4781-9549-B8E86C45D3B4}" presName="spaceRect" presStyleCnt="0"/>
      <dgm:spPr/>
    </dgm:pt>
    <dgm:pt modelId="{3899A96A-2A04-4F6D-A337-453C475C6318}" type="pres">
      <dgm:prSet presAssocID="{7D743887-3F20-4781-9549-B8E86C45D3B4}" presName="textRect" presStyleLbl="revTx" presStyleIdx="1" presStyleCnt="3">
        <dgm:presLayoutVars>
          <dgm:chMax val="1"/>
          <dgm:chPref val="1"/>
        </dgm:presLayoutVars>
      </dgm:prSet>
      <dgm:spPr/>
    </dgm:pt>
    <dgm:pt modelId="{7A61763C-8503-4DC4-81C8-131DB8FAF929}" type="pres">
      <dgm:prSet presAssocID="{D6A39E63-E33F-41E9-8F7E-08B44E3E270B}" presName="sibTrans" presStyleCnt="0"/>
      <dgm:spPr/>
    </dgm:pt>
    <dgm:pt modelId="{DFEC4AB2-BD5D-4675-BB9E-1516853C25B3}" type="pres">
      <dgm:prSet presAssocID="{AB93E7F6-98E3-4455-BC50-329CADE367FC}" presName="compNode" presStyleCnt="0"/>
      <dgm:spPr/>
    </dgm:pt>
    <dgm:pt modelId="{1B8E8AD4-A9BC-43A2-AD9B-931690128BAF}" type="pres">
      <dgm:prSet presAssocID="{AB93E7F6-98E3-4455-BC50-329CADE367FC}" presName="iconRect" presStyleLbl="node1" presStyleIdx="2" presStyleCnt="3" custLinFactX="-219622" custLinFactNeighborX="-300000" custLinFactNeighborY="-261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thly calendar"/>
        </a:ext>
      </dgm:extLst>
    </dgm:pt>
    <dgm:pt modelId="{D1AB6836-B37E-4A30-AE24-F5D1FAEEAD44}" type="pres">
      <dgm:prSet presAssocID="{AB93E7F6-98E3-4455-BC50-329CADE367FC}" presName="spaceRect" presStyleCnt="0"/>
      <dgm:spPr/>
    </dgm:pt>
    <dgm:pt modelId="{300D5B72-2847-488E-92D5-762BDB47187A}" type="pres">
      <dgm:prSet presAssocID="{AB93E7F6-98E3-4455-BC50-329CADE367FC}" presName="textRect" presStyleLbl="revTx" presStyleIdx="2" presStyleCnt="3">
        <dgm:presLayoutVars>
          <dgm:chMax val="1"/>
          <dgm:chPref val="1"/>
        </dgm:presLayoutVars>
      </dgm:prSet>
      <dgm:spPr/>
    </dgm:pt>
  </dgm:ptLst>
  <dgm:cxnLst>
    <dgm:cxn modelId="{1C02372D-073B-4CE7-B0BF-D0452CAC92C7}" type="presOf" srcId="{1E0634FF-8962-4487-B7EA-163082D5377A}" destId="{BAA1E702-A32A-48CC-9312-2714EAAC0F24}" srcOrd="0" destOrd="0" presId="urn:microsoft.com/office/officeart/2018/2/layout/IconLabelList"/>
    <dgm:cxn modelId="{41EA4D61-1DCD-407C-A171-8D1F3E09C644}" srcId="{C1CEDE94-0045-41C7-951F-BC49623CA491}" destId="{1E0634FF-8962-4487-B7EA-163082D5377A}" srcOrd="0" destOrd="0" parTransId="{0BEA4DBD-97D7-455A-A4FA-563E1B994230}" sibTransId="{4C09B1F0-5F1E-47A7-AD30-9C8748BBF753}"/>
    <dgm:cxn modelId="{64959E84-F899-42AE-A20A-4403B481F56F}" type="presOf" srcId="{AB93E7F6-98E3-4455-BC50-329CADE367FC}" destId="{300D5B72-2847-488E-92D5-762BDB47187A}" srcOrd="0" destOrd="0" presId="urn:microsoft.com/office/officeart/2018/2/layout/IconLabelList"/>
    <dgm:cxn modelId="{72B5D18B-DE18-44E4-9A25-E0025302AE52}" srcId="{C1CEDE94-0045-41C7-951F-BC49623CA491}" destId="{7D743887-3F20-4781-9549-B8E86C45D3B4}" srcOrd="1" destOrd="0" parTransId="{26D4933A-6673-42C5-B4DB-A5161BDCD999}" sibTransId="{D6A39E63-E33F-41E9-8F7E-08B44E3E270B}"/>
    <dgm:cxn modelId="{1692DCDE-0FDD-4ACF-AAC5-CA2187694653}" srcId="{C1CEDE94-0045-41C7-951F-BC49623CA491}" destId="{AB93E7F6-98E3-4455-BC50-329CADE367FC}" srcOrd="2" destOrd="0" parTransId="{FC99D669-8B56-4D77-996A-6D2B443F90F3}" sibTransId="{A1F31CE0-D196-4966-82C3-2A4FAE06268F}"/>
    <dgm:cxn modelId="{6B6672E6-8C6C-4C05-A981-7F42F93A65BA}" type="presOf" srcId="{C1CEDE94-0045-41C7-951F-BC49623CA491}" destId="{8A42F252-5AA6-4A74-A97D-F53924F75D5D}" srcOrd="0" destOrd="0" presId="urn:microsoft.com/office/officeart/2018/2/layout/IconLabelList"/>
    <dgm:cxn modelId="{B67A7FE9-4FD3-4F7A-933F-3E3A001F9EA3}" type="presOf" srcId="{7D743887-3F20-4781-9549-B8E86C45D3B4}" destId="{3899A96A-2A04-4F6D-A337-453C475C6318}" srcOrd="0" destOrd="0" presId="urn:microsoft.com/office/officeart/2018/2/layout/IconLabelList"/>
    <dgm:cxn modelId="{A82D5049-6E26-4592-86BD-1FD082B024E6}" type="presParOf" srcId="{8A42F252-5AA6-4A74-A97D-F53924F75D5D}" destId="{46E1AE03-B23C-4AC9-851F-1C08C77D3D5A}" srcOrd="0" destOrd="0" presId="urn:microsoft.com/office/officeart/2018/2/layout/IconLabelList"/>
    <dgm:cxn modelId="{901AF9AB-A56A-4075-83B7-8F3B19A648C0}" type="presParOf" srcId="{46E1AE03-B23C-4AC9-851F-1C08C77D3D5A}" destId="{5619F263-068D-4B86-B561-1778A16A0730}" srcOrd="0" destOrd="0" presId="urn:microsoft.com/office/officeart/2018/2/layout/IconLabelList"/>
    <dgm:cxn modelId="{AACD22A2-0790-452B-8BC6-C141BFCB1AD9}" type="presParOf" srcId="{46E1AE03-B23C-4AC9-851F-1C08C77D3D5A}" destId="{3749D330-6CF7-4E89-8933-FC17CDEA7E7B}" srcOrd="1" destOrd="0" presId="urn:microsoft.com/office/officeart/2018/2/layout/IconLabelList"/>
    <dgm:cxn modelId="{6EEFC838-CF11-4DFD-A161-5BFCA7DA52E3}" type="presParOf" srcId="{46E1AE03-B23C-4AC9-851F-1C08C77D3D5A}" destId="{BAA1E702-A32A-48CC-9312-2714EAAC0F24}" srcOrd="2" destOrd="0" presId="urn:microsoft.com/office/officeart/2018/2/layout/IconLabelList"/>
    <dgm:cxn modelId="{9EE05FC8-CC31-416C-8BE7-7AA98128E6D5}" type="presParOf" srcId="{8A42F252-5AA6-4A74-A97D-F53924F75D5D}" destId="{FFBD79E3-0482-4094-98CC-675DC9C920CF}" srcOrd="1" destOrd="0" presId="urn:microsoft.com/office/officeart/2018/2/layout/IconLabelList"/>
    <dgm:cxn modelId="{DB87739F-0E85-4AA7-967B-4AABE1E3D6B2}" type="presParOf" srcId="{8A42F252-5AA6-4A74-A97D-F53924F75D5D}" destId="{E5848A48-8747-426C-A289-5D5560DFB6D2}" srcOrd="2" destOrd="0" presId="urn:microsoft.com/office/officeart/2018/2/layout/IconLabelList"/>
    <dgm:cxn modelId="{F90CA5A9-8B3C-46FB-BF90-95AAE8470AE2}" type="presParOf" srcId="{E5848A48-8747-426C-A289-5D5560DFB6D2}" destId="{712C81D1-9CFE-4FA4-900B-466B0945C0E4}" srcOrd="0" destOrd="0" presId="urn:microsoft.com/office/officeart/2018/2/layout/IconLabelList"/>
    <dgm:cxn modelId="{E3453D03-7E90-426B-A203-FA8D3CF94C0B}" type="presParOf" srcId="{E5848A48-8747-426C-A289-5D5560DFB6D2}" destId="{28B78A58-DBB0-4000-A6B1-1A7AA1B2A1D2}" srcOrd="1" destOrd="0" presId="urn:microsoft.com/office/officeart/2018/2/layout/IconLabelList"/>
    <dgm:cxn modelId="{4128099F-FD8E-4F85-837D-FAF8AB44AEE3}" type="presParOf" srcId="{E5848A48-8747-426C-A289-5D5560DFB6D2}" destId="{3899A96A-2A04-4F6D-A337-453C475C6318}" srcOrd="2" destOrd="0" presId="urn:microsoft.com/office/officeart/2018/2/layout/IconLabelList"/>
    <dgm:cxn modelId="{94F46348-6719-4394-B385-DA05B805D960}" type="presParOf" srcId="{8A42F252-5AA6-4A74-A97D-F53924F75D5D}" destId="{7A61763C-8503-4DC4-81C8-131DB8FAF929}" srcOrd="3" destOrd="0" presId="urn:microsoft.com/office/officeart/2018/2/layout/IconLabelList"/>
    <dgm:cxn modelId="{A0A4D0AD-DB18-46BD-B471-B156F4041755}" type="presParOf" srcId="{8A42F252-5AA6-4A74-A97D-F53924F75D5D}" destId="{DFEC4AB2-BD5D-4675-BB9E-1516853C25B3}" srcOrd="4" destOrd="0" presId="urn:microsoft.com/office/officeart/2018/2/layout/IconLabelList"/>
    <dgm:cxn modelId="{05DE56FB-27C0-444D-9F6D-F61C622F62CF}" type="presParOf" srcId="{DFEC4AB2-BD5D-4675-BB9E-1516853C25B3}" destId="{1B8E8AD4-A9BC-43A2-AD9B-931690128BAF}" srcOrd="0" destOrd="0" presId="urn:microsoft.com/office/officeart/2018/2/layout/IconLabelList"/>
    <dgm:cxn modelId="{14E40CD1-0755-4AA4-9A63-F12C01FFB0F3}" type="presParOf" srcId="{DFEC4AB2-BD5D-4675-BB9E-1516853C25B3}" destId="{D1AB6836-B37E-4A30-AE24-F5D1FAEEAD44}" srcOrd="1" destOrd="0" presId="urn:microsoft.com/office/officeart/2018/2/layout/IconLabelList"/>
    <dgm:cxn modelId="{D6FAF98A-036C-4019-BC70-12956D23ED4C}" type="presParOf" srcId="{DFEC4AB2-BD5D-4675-BB9E-1516853C25B3}" destId="{300D5B72-2847-488E-92D5-762BDB47187A}"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40E5F0-0562-43EA-AD66-D224F08137F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074890B-E8BF-44A9-BCFD-DE3D9AA44B28}">
      <dgm:prSet/>
      <dgm:spPr/>
      <dgm:t>
        <a:bodyPr/>
        <a:lstStyle/>
        <a:p>
          <a:r>
            <a:rPr lang="en-US" dirty="0"/>
            <a:t>Frequency or the how often variable; should be every other day for 3 weeks, on week four, add another day, on week five or 6, add another day so by the 6</a:t>
          </a:r>
          <a:r>
            <a:rPr lang="en-US" baseline="30000" dirty="0"/>
            <a:t>th</a:t>
          </a:r>
          <a:r>
            <a:rPr lang="en-US" dirty="0"/>
            <a:t> week you can train for at least 5 consecutive days. Listen to you body.  Keep a log</a:t>
          </a:r>
        </a:p>
        <a:p>
          <a:r>
            <a:rPr lang="en-US" dirty="0"/>
            <a:t>Examples:       MWF.        </a:t>
          </a:r>
          <a:r>
            <a:rPr lang="en-US" dirty="0" err="1"/>
            <a:t>MWFsat</a:t>
          </a:r>
          <a:r>
            <a:rPr lang="en-US" dirty="0"/>
            <a:t> or sun.    MTWF sun</a:t>
          </a:r>
        </a:p>
      </dgm:t>
    </dgm:pt>
    <dgm:pt modelId="{C74B4E42-E244-4B05-A7A8-06C321C18FAB}" type="parTrans" cxnId="{D0CF48B9-E813-4A95-A5A7-CF7C5C2EF431}">
      <dgm:prSet/>
      <dgm:spPr/>
      <dgm:t>
        <a:bodyPr/>
        <a:lstStyle/>
        <a:p>
          <a:endParaRPr lang="en-US"/>
        </a:p>
      </dgm:t>
    </dgm:pt>
    <dgm:pt modelId="{379A2097-C1BA-49D6-82A9-37A9C247201A}" type="sibTrans" cxnId="{D0CF48B9-E813-4A95-A5A7-CF7C5C2EF431}">
      <dgm:prSet/>
      <dgm:spPr/>
      <dgm:t>
        <a:bodyPr/>
        <a:lstStyle/>
        <a:p>
          <a:endParaRPr lang="en-US"/>
        </a:p>
      </dgm:t>
    </dgm:pt>
    <dgm:pt modelId="{532FEBD2-2223-4537-B633-F134F7967FC8}">
      <dgm:prSet/>
      <dgm:spPr/>
      <dgm:t>
        <a:bodyPr/>
        <a:lstStyle/>
        <a:p>
          <a:r>
            <a:rPr lang="en-US" dirty="0"/>
            <a:t>The intensity is easy. Nothing explosive or hard</a:t>
          </a:r>
        </a:p>
      </dgm:t>
    </dgm:pt>
    <dgm:pt modelId="{07D02D19-630A-4776-9AF5-0A7F724AF2F5}" type="parTrans" cxnId="{8FD97115-8EAB-4E43-82C2-739A8156E621}">
      <dgm:prSet/>
      <dgm:spPr/>
      <dgm:t>
        <a:bodyPr/>
        <a:lstStyle/>
        <a:p>
          <a:endParaRPr lang="en-US"/>
        </a:p>
      </dgm:t>
    </dgm:pt>
    <dgm:pt modelId="{15BF4540-F03C-4CD6-B8D6-016AD367EE12}" type="sibTrans" cxnId="{8FD97115-8EAB-4E43-82C2-739A8156E621}">
      <dgm:prSet/>
      <dgm:spPr/>
      <dgm:t>
        <a:bodyPr/>
        <a:lstStyle/>
        <a:p>
          <a:endParaRPr lang="en-US"/>
        </a:p>
      </dgm:t>
    </dgm:pt>
    <dgm:pt modelId="{0DAC6C59-AA07-451C-8C70-0C31FAA7F5BF}">
      <dgm:prSet/>
      <dgm:spPr/>
      <dgm:t>
        <a:bodyPr/>
        <a:lstStyle/>
        <a:p>
          <a:r>
            <a:rPr lang="en-US"/>
            <a:t>The time or distance is still short. 30 minutes</a:t>
          </a:r>
        </a:p>
      </dgm:t>
    </dgm:pt>
    <dgm:pt modelId="{209D1E4A-9E45-43FB-9B9F-624AFFFB86DF}" type="parTrans" cxnId="{1B8AEC24-8564-4CA1-85F5-9DD44CE5E7E8}">
      <dgm:prSet/>
      <dgm:spPr/>
      <dgm:t>
        <a:bodyPr/>
        <a:lstStyle/>
        <a:p>
          <a:endParaRPr lang="en-US"/>
        </a:p>
      </dgm:t>
    </dgm:pt>
    <dgm:pt modelId="{FAD6B149-822D-4BD5-8B60-D8B3AC84E0CA}" type="sibTrans" cxnId="{1B8AEC24-8564-4CA1-85F5-9DD44CE5E7E8}">
      <dgm:prSet/>
      <dgm:spPr/>
      <dgm:t>
        <a:bodyPr/>
        <a:lstStyle/>
        <a:p>
          <a:endParaRPr lang="en-US"/>
        </a:p>
      </dgm:t>
    </dgm:pt>
    <dgm:pt modelId="{17CEEEA6-1032-994E-B65A-8C6C812EAAC3}" type="pres">
      <dgm:prSet presAssocID="{FE40E5F0-0562-43EA-AD66-D224F08137FE}" presName="linear" presStyleCnt="0">
        <dgm:presLayoutVars>
          <dgm:animLvl val="lvl"/>
          <dgm:resizeHandles val="exact"/>
        </dgm:presLayoutVars>
      </dgm:prSet>
      <dgm:spPr/>
    </dgm:pt>
    <dgm:pt modelId="{0042176D-FDD3-7740-B026-B0E05D48D4E7}" type="pres">
      <dgm:prSet presAssocID="{9074890B-E8BF-44A9-BCFD-DE3D9AA44B28}" presName="parentText" presStyleLbl="node1" presStyleIdx="0" presStyleCnt="3">
        <dgm:presLayoutVars>
          <dgm:chMax val="0"/>
          <dgm:bulletEnabled val="1"/>
        </dgm:presLayoutVars>
      </dgm:prSet>
      <dgm:spPr/>
    </dgm:pt>
    <dgm:pt modelId="{9FB96C14-0049-444D-BB19-68BE858EC983}" type="pres">
      <dgm:prSet presAssocID="{379A2097-C1BA-49D6-82A9-37A9C247201A}" presName="spacer" presStyleCnt="0"/>
      <dgm:spPr/>
    </dgm:pt>
    <dgm:pt modelId="{A191C87B-F30F-F547-A9A8-5C5EF8A82D69}" type="pres">
      <dgm:prSet presAssocID="{532FEBD2-2223-4537-B633-F134F7967FC8}" presName="parentText" presStyleLbl="node1" presStyleIdx="1" presStyleCnt="3">
        <dgm:presLayoutVars>
          <dgm:chMax val="0"/>
          <dgm:bulletEnabled val="1"/>
        </dgm:presLayoutVars>
      </dgm:prSet>
      <dgm:spPr/>
    </dgm:pt>
    <dgm:pt modelId="{B2945155-A634-1B49-AEFE-4AB51140F344}" type="pres">
      <dgm:prSet presAssocID="{15BF4540-F03C-4CD6-B8D6-016AD367EE12}" presName="spacer" presStyleCnt="0"/>
      <dgm:spPr/>
    </dgm:pt>
    <dgm:pt modelId="{E78E8136-C681-0E46-AF98-09E025BF3B58}" type="pres">
      <dgm:prSet presAssocID="{0DAC6C59-AA07-451C-8C70-0C31FAA7F5BF}" presName="parentText" presStyleLbl="node1" presStyleIdx="2" presStyleCnt="3">
        <dgm:presLayoutVars>
          <dgm:chMax val="0"/>
          <dgm:bulletEnabled val="1"/>
        </dgm:presLayoutVars>
      </dgm:prSet>
      <dgm:spPr/>
    </dgm:pt>
  </dgm:ptLst>
  <dgm:cxnLst>
    <dgm:cxn modelId="{8FD97115-8EAB-4E43-82C2-739A8156E621}" srcId="{FE40E5F0-0562-43EA-AD66-D224F08137FE}" destId="{532FEBD2-2223-4537-B633-F134F7967FC8}" srcOrd="1" destOrd="0" parTransId="{07D02D19-630A-4776-9AF5-0A7F724AF2F5}" sibTransId="{15BF4540-F03C-4CD6-B8D6-016AD367EE12}"/>
    <dgm:cxn modelId="{1B8AEC24-8564-4CA1-85F5-9DD44CE5E7E8}" srcId="{FE40E5F0-0562-43EA-AD66-D224F08137FE}" destId="{0DAC6C59-AA07-451C-8C70-0C31FAA7F5BF}" srcOrd="2" destOrd="0" parTransId="{209D1E4A-9E45-43FB-9B9F-624AFFFB86DF}" sibTransId="{FAD6B149-822D-4BD5-8B60-D8B3AC84E0CA}"/>
    <dgm:cxn modelId="{191A024C-9B27-8644-A19D-4BD7E957A08B}" type="presOf" srcId="{532FEBD2-2223-4537-B633-F134F7967FC8}" destId="{A191C87B-F30F-F547-A9A8-5C5EF8A82D69}" srcOrd="0" destOrd="0" presId="urn:microsoft.com/office/officeart/2005/8/layout/vList2"/>
    <dgm:cxn modelId="{BEBFDF4E-5715-9C4B-8649-6A926D46D26F}" type="presOf" srcId="{9074890B-E8BF-44A9-BCFD-DE3D9AA44B28}" destId="{0042176D-FDD3-7740-B026-B0E05D48D4E7}" srcOrd="0" destOrd="0" presId="urn:microsoft.com/office/officeart/2005/8/layout/vList2"/>
    <dgm:cxn modelId="{6434C772-54FF-DA44-B757-B469DC3CAC63}" type="presOf" srcId="{FE40E5F0-0562-43EA-AD66-D224F08137FE}" destId="{17CEEEA6-1032-994E-B65A-8C6C812EAAC3}" srcOrd="0" destOrd="0" presId="urn:microsoft.com/office/officeart/2005/8/layout/vList2"/>
    <dgm:cxn modelId="{D0CF48B9-E813-4A95-A5A7-CF7C5C2EF431}" srcId="{FE40E5F0-0562-43EA-AD66-D224F08137FE}" destId="{9074890B-E8BF-44A9-BCFD-DE3D9AA44B28}" srcOrd="0" destOrd="0" parTransId="{C74B4E42-E244-4B05-A7A8-06C321C18FAB}" sibTransId="{379A2097-C1BA-49D6-82A9-37A9C247201A}"/>
    <dgm:cxn modelId="{762897EE-7664-9342-8FC3-85151D53379B}" type="presOf" srcId="{0DAC6C59-AA07-451C-8C70-0C31FAA7F5BF}" destId="{E78E8136-C681-0E46-AF98-09E025BF3B58}" srcOrd="0" destOrd="0" presId="urn:microsoft.com/office/officeart/2005/8/layout/vList2"/>
    <dgm:cxn modelId="{2E6A67C8-E88A-0248-A81A-42C386873020}" type="presParOf" srcId="{17CEEEA6-1032-994E-B65A-8C6C812EAAC3}" destId="{0042176D-FDD3-7740-B026-B0E05D48D4E7}" srcOrd="0" destOrd="0" presId="urn:microsoft.com/office/officeart/2005/8/layout/vList2"/>
    <dgm:cxn modelId="{38FB9B6D-80AB-3840-9271-712EA62BAE31}" type="presParOf" srcId="{17CEEEA6-1032-994E-B65A-8C6C812EAAC3}" destId="{9FB96C14-0049-444D-BB19-68BE858EC983}" srcOrd="1" destOrd="0" presId="urn:microsoft.com/office/officeart/2005/8/layout/vList2"/>
    <dgm:cxn modelId="{4F6CFD3A-A4DA-6E4D-B371-D4DD9F3D2E30}" type="presParOf" srcId="{17CEEEA6-1032-994E-B65A-8C6C812EAAC3}" destId="{A191C87B-F30F-F547-A9A8-5C5EF8A82D69}" srcOrd="2" destOrd="0" presId="urn:microsoft.com/office/officeart/2005/8/layout/vList2"/>
    <dgm:cxn modelId="{1E951D71-E53D-6943-AD90-DD03CABBF5D7}" type="presParOf" srcId="{17CEEEA6-1032-994E-B65A-8C6C812EAAC3}" destId="{B2945155-A634-1B49-AEFE-4AB51140F344}" srcOrd="3" destOrd="0" presId="urn:microsoft.com/office/officeart/2005/8/layout/vList2"/>
    <dgm:cxn modelId="{431C32B1-F0A7-094C-B043-13B1411B9186}" type="presParOf" srcId="{17CEEEA6-1032-994E-B65A-8C6C812EAAC3}" destId="{E78E8136-C681-0E46-AF98-09E025BF3B5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7D3EE-E94A-904F-ABD7-97C8C4FDC25E}">
      <dsp:nvSpPr>
        <dsp:cNvPr id="0" name=""/>
        <dsp:cNvSpPr/>
      </dsp:nvSpPr>
      <dsp:spPr>
        <a:xfrm>
          <a:off x="0" y="53423"/>
          <a:ext cx="6263640" cy="13127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It take a minimum of 4-6 weeks of a gradual progression to be ready for your competitive season. Individuals MUST prepare before training with the competition coach.</a:t>
          </a:r>
        </a:p>
        <a:p>
          <a:pPr marL="0" lvl="0" indent="0" algn="l" defTabSz="755650">
            <a:lnSpc>
              <a:spcPct val="90000"/>
            </a:lnSpc>
            <a:spcBef>
              <a:spcPct val="0"/>
            </a:spcBef>
            <a:spcAft>
              <a:spcPct val="35000"/>
            </a:spcAft>
            <a:buNone/>
          </a:pPr>
          <a:r>
            <a:rPr lang="en-US" sz="1700" kern="1200" dirty="0"/>
            <a:t>Listen to your body.</a:t>
          </a:r>
        </a:p>
      </dsp:txBody>
      <dsp:txXfrm>
        <a:off x="64083" y="117506"/>
        <a:ext cx="6135474" cy="1184574"/>
      </dsp:txXfrm>
    </dsp:sp>
    <dsp:sp modelId="{764281AD-E664-A64C-BAF8-DCD6194EFA6E}">
      <dsp:nvSpPr>
        <dsp:cNvPr id="0" name=""/>
        <dsp:cNvSpPr/>
      </dsp:nvSpPr>
      <dsp:spPr>
        <a:xfrm>
          <a:off x="0" y="1415124"/>
          <a:ext cx="6263640" cy="131274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Bones respond with mineralization</a:t>
          </a:r>
        </a:p>
      </dsp:txBody>
      <dsp:txXfrm>
        <a:off x="64083" y="1479207"/>
        <a:ext cx="6135474" cy="1184574"/>
      </dsp:txXfrm>
    </dsp:sp>
    <dsp:sp modelId="{85B087D4-6CCA-6343-9888-2D8E8FC1C918}">
      <dsp:nvSpPr>
        <dsp:cNvPr id="0" name=""/>
        <dsp:cNvSpPr/>
      </dsp:nvSpPr>
      <dsp:spPr>
        <a:xfrm>
          <a:off x="0" y="2776824"/>
          <a:ext cx="6263640" cy="131274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Tendons respond by increasing tensile strength</a:t>
          </a:r>
        </a:p>
      </dsp:txBody>
      <dsp:txXfrm>
        <a:off x="64083" y="2840907"/>
        <a:ext cx="6135474" cy="1184574"/>
      </dsp:txXfrm>
    </dsp:sp>
    <dsp:sp modelId="{22DE9AEF-9212-354A-A113-1EE570C002AE}">
      <dsp:nvSpPr>
        <dsp:cNvPr id="0" name=""/>
        <dsp:cNvSpPr/>
      </dsp:nvSpPr>
      <dsp:spPr>
        <a:xfrm>
          <a:off x="0" y="4138524"/>
          <a:ext cx="6263640" cy="13127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Muscle response by fibers increasing in strength and power</a:t>
          </a:r>
        </a:p>
      </dsp:txBody>
      <dsp:txXfrm>
        <a:off x="64083" y="4202607"/>
        <a:ext cx="6135474" cy="11845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9F263-068D-4B86-B561-1778A16A0730}">
      <dsp:nvSpPr>
        <dsp:cNvPr id="0" name=""/>
        <dsp:cNvSpPr/>
      </dsp:nvSpPr>
      <dsp:spPr>
        <a:xfrm>
          <a:off x="7958045" y="95324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1E702-A32A-48CC-9312-2714EAAC0F24}">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kern="1200"/>
            <a:t>Frequency : How often you work out</a:t>
          </a:r>
        </a:p>
      </dsp:txBody>
      <dsp:txXfrm>
        <a:off x="417971" y="2644140"/>
        <a:ext cx="2889450" cy="720000"/>
      </dsp:txXfrm>
    </dsp:sp>
    <dsp:sp modelId="{712C81D1-9CFE-4FA4-900B-466B0945C0E4}">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9A96A-2A04-4F6D-A337-453C475C6318}">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kern="1200"/>
            <a:t>Intensity: How hard you work out</a:t>
          </a:r>
        </a:p>
      </dsp:txBody>
      <dsp:txXfrm>
        <a:off x="3813075" y="2644140"/>
        <a:ext cx="2889450" cy="720000"/>
      </dsp:txXfrm>
    </dsp:sp>
    <dsp:sp modelId="{1B8E8AD4-A9BC-43A2-AD9B-931690128BAF}">
      <dsp:nvSpPr>
        <dsp:cNvPr id="0" name=""/>
        <dsp:cNvSpPr/>
      </dsp:nvSpPr>
      <dsp:spPr>
        <a:xfrm>
          <a:off x="1246379" y="95324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0D5B72-2847-488E-92D5-762BDB47187A}">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kern="1200"/>
            <a:t>Time: Duration and distance of the work out</a:t>
          </a:r>
        </a:p>
      </dsp:txBody>
      <dsp:txXfrm>
        <a:off x="7208178" y="2644140"/>
        <a:ext cx="28894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2176D-FDD3-7740-B026-B0E05D48D4E7}">
      <dsp:nvSpPr>
        <dsp:cNvPr id="0" name=""/>
        <dsp:cNvSpPr/>
      </dsp:nvSpPr>
      <dsp:spPr>
        <a:xfrm>
          <a:off x="0" y="47240"/>
          <a:ext cx="6489509" cy="1684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Frequency or the how often variable; should be every other day for 3 weeks, on week four, add another day, on week five or 6, add another day so by the 6</a:t>
          </a:r>
          <a:r>
            <a:rPr lang="en-US" sz="1800" kern="1200" baseline="30000" dirty="0"/>
            <a:t>th</a:t>
          </a:r>
          <a:r>
            <a:rPr lang="en-US" sz="1800" kern="1200" dirty="0"/>
            <a:t> week you can train for at least 5 consecutive days. Listen to you body.  Keep a log</a:t>
          </a:r>
        </a:p>
        <a:p>
          <a:pPr marL="0" lvl="0" indent="0" algn="l" defTabSz="800100">
            <a:lnSpc>
              <a:spcPct val="90000"/>
            </a:lnSpc>
            <a:spcBef>
              <a:spcPct val="0"/>
            </a:spcBef>
            <a:spcAft>
              <a:spcPct val="35000"/>
            </a:spcAft>
            <a:buNone/>
          </a:pPr>
          <a:r>
            <a:rPr lang="en-US" sz="1800" kern="1200" dirty="0"/>
            <a:t>Examples:       MWF.        </a:t>
          </a:r>
          <a:r>
            <a:rPr lang="en-US" sz="1800" kern="1200" dirty="0" err="1"/>
            <a:t>MWFsat</a:t>
          </a:r>
          <a:r>
            <a:rPr lang="en-US" sz="1800" kern="1200" dirty="0"/>
            <a:t> or sun.    MTWF sun</a:t>
          </a:r>
        </a:p>
      </dsp:txBody>
      <dsp:txXfrm>
        <a:off x="82245" y="129485"/>
        <a:ext cx="6325019" cy="1520310"/>
      </dsp:txXfrm>
    </dsp:sp>
    <dsp:sp modelId="{A191C87B-F30F-F547-A9A8-5C5EF8A82D69}">
      <dsp:nvSpPr>
        <dsp:cNvPr id="0" name=""/>
        <dsp:cNvSpPr/>
      </dsp:nvSpPr>
      <dsp:spPr>
        <a:xfrm>
          <a:off x="0" y="1783880"/>
          <a:ext cx="6489509" cy="16848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The intensity is easy. Nothing explosive or hard</a:t>
          </a:r>
        </a:p>
      </dsp:txBody>
      <dsp:txXfrm>
        <a:off x="82245" y="1866125"/>
        <a:ext cx="6325019" cy="1520310"/>
      </dsp:txXfrm>
    </dsp:sp>
    <dsp:sp modelId="{E78E8136-C681-0E46-AF98-09E025BF3B58}">
      <dsp:nvSpPr>
        <dsp:cNvPr id="0" name=""/>
        <dsp:cNvSpPr/>
      </dsp:nvSpPr>
      <dsp:spPr>
        <a:xfrm>
          <a:off x="0" y="3520520"/>
          <a:ext cx="6489509" cy="16848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time or distance is still short. 30 minutes</a:t>
          </a:r>
        </a:p>
      </dsp:txBody>
      <dsp:txXfrm>
        <a:off x="82245" y="3602765"/>
        <a:ext cx="6325019" cy="15203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7DB6A-CBF2-E24B-B78E-A4456EEB0269}" type="datetimeFigureOut">
              <a:rPr lang="en-US" smtClean="0"/>
              <a:t>1/17/23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C3D4CD-60BD-DC4D-BD2B-81AA062C116D}" type="slidenum">
              <a:rPr lang="en-US" smtClean="0"/>
              <a:t>‹#›</a:t>
            </a:fld>
            <a:endParaRPr lang="en-US"/>
          </a:p>
        </p:txBody>
      </p:sp>
    </p:spTree>
    <p:extLst>
      <p:ext uri="{BB962C8B-B14F-4D97-AF65-F5344CB8AC3E}">
        <p14:creationId xmlns:p14="http://schemas.microsoft.com/office/powerpoint/2010/main" val="2381828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ABAE1F2-1238-904A-D98B-0FFB8B353B8D}"/>
              </a:ext>
            </a:extLst>
          </p:cNvPr>
          <p:cNvSpPr>
            <a:spLocks noGrp="1" noChangeArrowheads="1"/>
          </p:cNvSpPr>
          <p:nvPr>
            <p:ph type="sldNum" sz="quarter" idx="5"/>
          </p:nvPr>
        </p:nvSpPr>
        <p:spPr>
          <a:ln/>
        </p:spPr>
        <p:txBody>
          <a:bodyPr/>
          <a:lstStyle/>
          <a:p>
            <a:fld id="{774F550D-CD76-FC43-BC59-EBCBC217D40F}" type="slidenum">
              <a:rPr lang="en-US" altLang="en-US"/>
              <a:pPr/>
              <a:t>10</a:t>
            </a:fld>
            <a:endParaRPr lang="en-US" altLang="en-US"/>
          </a:p>
        </p:txBody>
      </p:sp>
      <p:sp>
        <p:nvSpPr>
          <p:cNvPr id="131074" name="Rectangle 2">
            <a:extLst>
              <a:ext uri="{FF2B5EF4-FFF2-40B4-BE49-F238E27FC236}">
                <a16:creationId xmlns:a16="http://schemas.microsoft.com/office/drawing/2014/main" id="{6C3BD00B-7491-5ADC-7734-985AB88DA766}"/>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D6219E83-BF7A-113D-D74E-0DB3D5A5AF2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5FE7674-0D45-D20A-0441-699F7B623770}"/>
              </a:ext>
            </a:extLst>
          </p:cNvPr>
          <p:cNvSpPr>
            <a:spLocks noGrp="1" noChangeArrowheads="1"/>
          </p:cNvSpPr>
          <p:nvPr>
            <p:ph type="sldNum" sz="quarter" idx="5"/>
          </p:nvPr>
        </p:nvSpPr>
        <p:spPr>
          <a:ln/>
        </p:spPr>
        <p:txBody>
          <a:bodyPr/>
          <a:lstStyle/>
          <a:p>
            <a:fld id="{2CEC57D5-E466-644C-812F-22B40FF55582}" type="slidenum">
              <a:rPr lang="en-US" altLang="en-US"/>
              <a:pPr/>
              <a:t>11</a:t>
            </a:fld>
            <a:endParaRPr lang="en-US" altLang="en-US"/>
          </a:p>
        </p:txBody>
      </p:sp>
      <p:sp>
        <p:nvSpPr>
          <p:cNvPr id="132098" name="Rectangle 2">
            <a:extLst>
              <a:ext uri="{FF2B5EF4-FFF2-40B4-BE49-F238E27FC236}">
                <a16:creationId xmlns:a16="http://schemas.microsoft.com/office/drawing/2014/main" id="{C3415EC7-E83B-9C9B-9583-EEDEB0204490}"/>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81FF715B-E92B-F275-ED35-9369AEC895FF}"/>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EE6D-E03E-322B-238C-1050718328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DE6F5E-C5A2-72A5-B905-84E6D5C5B6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BC459B-6D93-FD7F-F759-5E143E962FDF}"/>
              </a:ext>
            </a:extLst>
          </p:cNvPr>
          <p:cNvSpPr>
            <a:spLocks noGrp="1"/>
          </p:cNvSpPr>
          <p:nvPr>
            <p:ph type="dt" sz="half" idx="10"/>
          </p:nvPr>
        </p:nvSpPr>
        <p:spPr/>
        <p:txBody>
          <a:bodyPr/>
          <a:lstStyle/>
          <a:p>
            <a:fld id="{7F23769F-8D63-424D-82D2-3A2903EBF9E6}" type="datetimeFigureOut">
              <a:rPr lang="en-US" smtClean="0"/>
              <a:t>1/17/23</a:t>
            </a:fld>
            <a:endParaRPr lang="en-US"/>
          </a:p>
        </p:txBody>
      </p:sp>
      <p:sp>
        <p:nvSpPr>
          <p:cNvPr id="5" name="Footer Placeholder 4">
            <a:extLst>
              <a:ext uri="{FF2B5EF4-FFF2-40B4-BE49-F238E27FC236}">
                <a16:creationId xmlns:a16="http://schemas.microsoft.com/office/drawing/2014/main" id="{6C958123-0880-27EB-B132-C8E3E3890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6B1C8-4CE7-EE82-DB42-8FCEAE442820}"/>
              </a:ext>
            </a:extLst>
          </p:cNvPr>
          <p:cNvSpPr>
            <a:spLocks noGrp="1"/>
          </p:cNvSpPr>
          <p:nvPr>
            <p:ph type="sldNum" sz="quarter" idx="12"/>
          </p:nvPr>
        </p:nvSpPr>
        <p:spPr/>
        <p:txBody>
          <a:bodyPr/>
          <a:lstStyle/>
          <a:p>
            <a:fld id="{02938C90-2288-B846-BBFD-885131E930EA}" type="slidenum">
              <a:rPr lang="en-US" smtClean="0"/>
              <a:t>‹#›</a:t>
            </a:fld>
            <a:endParaRPr lang="en-US"/>
          </a:p>
        </p:txBody>
      </p:sp>
    </p:spTree>
    <p:extLst>
      <p:ext uri="{BB962C8B-B14F-4D97-AF65-F5344CB8AC3E}">
        <p14:creationId xmlns:p14="http://schemas.microsoft.com/office/powerpoint/2010/main" val="2076579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2ADD-381B-E5E8-F8B6-E9C124127F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CFFCD-C113-21E3-CEE2-0D8A5D5390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EA9DB-3D7E-9B49-647F-173F00A08A04}"/>
              </a:ext>
            </a:extLst>
          </p:cNvPr>
          <p:cNvSpPr>
            <a:spLocks noGrp="1"/>
          </p:cNvSpPr>
          <p:nvPr>
            <p:ph type="dt" sz="half" idx="10"/>
          </p:nvPr>
        </p:nvSpPr>
        <p:spPr/>
        <p:txBody>
          <a:bodyPr/>
          <a:lstStyle/>
          <a:p>
            <a:fld id="{7F23769F-8D63-424D-82D2-3A2903EBF9E6}" type="datetimeFigureOut">
              <a:rPr lang="en-US" smtClean="0"/>
              <a:t>1/17/23</a:t>
            </a:fld>
            <a:endParaRPr lang="en-US"/>
          </a:p>
        </p:txBody>
      </p:sp>
      <p:sp>
        <p:nvSpPr>
          <p:cNvPr id="5" name="Footer Placeholder 4">
            <a:extLst>
              <a:ext uri="{FF2B5EF4-FFF2-40B4-BE49-F238E27FC236}">
                <a16:creationId xmlns:a16="http://schemas.microsoft.com/office/drawing/2014/main" id="{216AC34A-0D1E-336A-C417-7043B4E5C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E7F637-80E2-6960-9811-D61FE9D2AEBD}"/>
              </a:ext>
            </a:extLst>
          </p:cNvPr>
          <p:cNvSpPr>
            <a:spLocks noGrp="1"/>
          </p:cNvSpPr>
          <p:nvPr>
            <p:ph type="sldNum" sz="quarter" idx="12"/>
          </p:nvPr>
        </p:nvSpPr>
        <p:spPr/>
        <p:txBody>
          <a:bodyPr/>
          <a:lstStyle/>
          <a:p>
            <a:fld id="{02938C90-2288-B846-BBFD-885131E930EA}" type="slidenum">
              <a:rPr lang="en-US" smtClean="0"/>
              <a:t>‹#›</a:t>
            </a:fld>
            <a:endParaRPr lang="en-US"/>
          </a:p>
        </p:txBody>
      </p:sp>
    </p:spTree>
    <p:extLst>
      <p:ext uri="{BB962C8B-B14F-4D97-AF65-F5344CB8AC3E}">
        <p14:creationId xmlns:p14="http://schemas.microsoft.com/office/powerpoint/2010/main" val="1653562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E91A64-820A-89A2-7CE1-9C55C812B7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BC147D-2CD3-C365-74E3-F0ABEE5B81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0EF61-F37D-A7F6-35F1-DD25446B533E}"/>
              </a:ext>
            </a:extLst>
          </p:cNvPr>
          <p:cNvSpPr>
            <a:spLocks noGrp="1"/>
          </p:cNvSpPr>
          <p:nvPr>
            <p:ph type="dt" sz="half" idx="10"/>
          </p:nvPr>
        </p:nvSpPr>
        <p:spPr/>
        <p:txBody>
          <a:bodyPr/>
          <a:lstStyle/>
          <a:p>
            <a:fld id="{7F23769F-8D63-424D-82D2-3A2903EBF9E6}" type="datetimeFigureOut">
              <a:rPr lang="en-US" smtClean="0"/>
              <a:t>1/17/23</a:t>
            </a:fld>
            <a:endParaRPr lang="en-US"/>
          </a:p>
        </p:txBody>
      </p:sp>
      <p:sp>
        <p:nvSpPr>
          <p:cNvPr id="5" name="Footer Placeholder 4">
            <a:extLst>
              <a:ext uri="{FF2B5EF4-FFF2-40B4-BE49-F238E27FC236}">
                <a16:creationId xmlns:a16="http://schemas.microsoft.com/office/drawing/2014/main" id="{DD7CF36F-9346-C29D-055A-250AFEBB4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208D4-F982-0FEF-944F-5C2700ABADED}"/>
              </a:ext>
            </a:extLst>
          </p:cNvPr>
          <p:cNvSpPr>
            <a:spLocks noGrp="1"/>
          </p:cNvSpPr>
          <p:nvPr>
            <p:ph type="sldNum" sz="quarter" idx="12"/>
          </p:nvPr>
        </p:nvSpPr>
        <p:spPr/>
        <p:txBody>
          <a:bodyPr/>
          <a:lstStyle/>
          <a:p>
            <a:fld id="{02938C90-2288-B846-BBFD-885131E930EA}" type="slidenum">
              <a:rPr lang="en-US" smtClean="0"/>
              <a:t>‹#›</a:t>
            </a:fld>
            <a:endParaRPr lang="en-US"/>
          </a:p>
        </p:txBody>
      </p:sp>
    </p:spTree>
    <p:extLst>
      <p:ext uri="{BB962C8B-B14F-4D97-AF65-F5344CB8AC3E}">
        <p14:creationId xmlns:p14="http://schemas.microsoft.com/office/powerpoint/2010/main" val="4004195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1AF4-BCBD-3D5A-A1BF-BC4602505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6A9A89-40BF-0525-76C1-14901B5D6F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EE335-1DC2-D8F4-3B6F-6D10713E1F56}"/>
              </a:ext>
            </a:extLst>
          </p:cNvPr>
          <p:cNvSpPr>
            <a:spLocks noGrp="1"/>
          </p:cNvSpPr>
          <p:nvPr>
            <p:ph type="dt" sz="half" idx="10"/>
          </p:nvPr>
        </p:nvSpPr>
        <p:spPr/>
        <p:txBody>
          <a:bodyPr/>
          <a:lstStyle/>
          <a:p>
            <a:fld id="{7F23769F-8D63-424D-82D2-3A2903EBF9E6}" type="datetimeFigureOut">
              <a:rPr lang="en-US" smtClean="0"/>
              <a:t>1/17/23</a:t>
            </a:fld>
            <a:endParaRPr lang="en-US"/>
          </a:p>
        </p:txBody>
      </p:sp>
      <p:sp>
        <p:nvSpPr>
          <p:cNvPr id="5" name="Footer Placeholder 4">
            <a:extLst>
              <a:ext uri="{FF2B5EF4-FFF2-40B4-BE49-F238E27FC236}">
                <a16:creationId xmlns:a16="http://schemas.microsoft.com/office/drawing/2014/main" id="{50311AB8-006B-818B-53FB-CACA137C8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31829-5185-299D-DE0A-DDDA1FAE3683}"/>
              </a:ext>
            </a:extLst>
          </p:cNvPr>
          <p:cNvSpPr>
            <a:spLocks noGrp="1"/>
          </p:cNvSpPr>
          <p:nvPr>
            <p:ph type="sldNum" sz="quarter" idx="12"/>
          </p:nvPr>
        </p:nvSpPr>
        <p:spPr/>
        <p:txBody>
          <a:bodyPr/>
          <a:lstStyle/>
          <a:p>
            <a:fld id="{02938C90-2288-B846-BBFD-885131E930EA}" type="slidenum">
              <a:rPr lang="en-US" smtClean="0"/>
              <a:t>‹#›</a:t>
            </a:fld>
            <a:endParaRPr lang="en-US"/>
          </a:p>
        </p:txBody>
      </p:sp>
    </p:spTree>
    <p:extLst>
      <p:ext uri="{BB962C8B-B14F-4D97-AF65-F5344CB8AC3E}">
        <p14:creationId xmlns:p14="http://schemas.microsoft.com/office/powerpoint/2010/main" val="4286991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E8D29-6A64-0C46-DC52-9259F9F2E3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03FA9-A5A5-7FF9-E668-725643FD1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FCFEAA-9A6F-D1F9-92ED-A09CA04EB511}"/>
              </a:ext>
            </a:extLst>
          </p:cNvPr>
          <p:cNvSpPr>
            <a:spLocks noGrp="1"/>
          </p:cNvSpPr>
          <p:nvPr>
            <p:ph type="dt" sz="half" idx="10"/>
          </p:nvPr>
        </p:nvSpPr>
        <p:spPr/>
        <p:txBody>
          <a:bodyPr/>
          <a:lstStyle/>
          <a:p>
            <a:fld id="{7F23769F-8D63-424D-82D2-3A2903EBF9E6}" type="datetimeFigureOut">
              <a:rPr lang="en-US" smtClean="0"/>
              <a:t>1/17/23</a:t>
            </a:fld>
            <a:endParaRPr lang="en-US"/>
          </a:p>
        </p:txBody>
      </p:sp>
      <p:sp>
        <p:nvSpPr>
          <p:cNvPr id="5" name="Footer Placeholder 4">
            <a:extLst>
              <a:ext uri="{FF2B5EF4-FFF2-40B4-BE49-F238E27FC236}">
                <a16:creationId xmlns:a16="http://schemas.microsoft.com/office/drawing/2014/main" id="{177B8DEC-FC6E-34DF-86D8-7A50D3295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36F11C-E8E9-1DFE-BC8B-BFCC1345F4EF}"/>
              </a:ext>
            </a:extLst>
          </p:cNvPr>
          <p:cNvSpPr>
            <a:spLocks noGrp="1"/>
          </p:cNvSpPr>
          <p:nvPr>
            <p:ph type="sldNum" sz="quarter" idx="12"/>
          </p:nvPr>
        </p:nvSpPr>
        <p:spPr/>
        <p:txBody>
          <a:bodyPr/>
          <a:lstStyle/>
          <a:p>
            <a:fld id="{02938C90-2288-B846-BBFD-885131E930EA}" type="slidenum">
              <a:rPr lang="en-US" smtClean="0"/>
              <a:t>‹#›</a:t>
            </a:fld>
            <a:endParaRPr lang="en-US"/>
          </a:p>
        </p:txBody>
      </p:sp>
    </p:spTree>
    <p:extLst>
      <p:ext uri="{BB962C8B-B14F-4D97-AF65-F5344CB8AC3E}">
        <p14:creationId xmlns:p14="http://schemas.microsoft.com/office/powerpoint/2010/main" val="136739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6FDA-642D-3B0B-4FDC-E3CF536C95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62F9E7-3F07-BA58-BC66-44D2A61FDE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C957F-0FC6-4649-73C9-71BB5C5CFC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F5C4ED-D648-B57C-C86F-26615FA032F3}"/>
              </a:ext>
            </a:extLst>
          </p:cNvPr>
          <p:cNvSpPr>
            <a:spLocks noGrp="1"/>
          </p:cNvSpPr>
          <p:nvPr>
            <p:ph type="dt" sz="half" idx="10"/>
          </p:nvPr>
        </p:nvSpPr>
        <p:spPr/>
        <p:txBody>
          <a:bodyPr/>
          <a:lstStyle/>
          <a:p>
            <a:fld id="{7F23769F-8D63-424D-82D2-3A2903EBF9E6}" type="datetimeFigureOut">
              <a:rPr lang="en-US" smtClean="0"/>
              <a:t>1/17/23</a:t>
            </a:fld>
            <a:endParaRPr lang="en-US"/>
          </a:p>
        </p:txBody>
      </p:sp>
      <p:sp>
        <p:nvSpPr>
          <p:cNvPr id="6" name="Footer Placeholder 5">
            <a:extLst>
              <a:ext uri="{FF2B5EF4-FFF2-40B4-BE49-F238E27FC236}">
                <a16:creationId xmlns:a16="http://schemas.microsoft.com/office/drawing/2014/main" id="{5A1BA85A-CA39-0130-D9DA-83BD349B8D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E83211-0817-370E-CD08-34E8D2530578}"/>
              </a:ext>
            </a:extLst>
          </p:cNvPr>
          <p:cNvSpPr>
            <a:spLocks noGrp="1"/>
          </p:cNvSpPr>
          <p:nvPr>
            <p:ph type="sldNum" sz="quarter" idx="12"/>
          </p:nvPr>
        </p:nvSpPr>
        <p:spPr/>
        <p:txBody>
          <a:bodyPr/>
          <a:lstStyle/>
          <a:p>
            <a:fld id="{02938C90-2288-B846-BBFD-885131E930EA}" type="slidenum">
              <a:rPr lang="en-US" smtClean="0"/>
              <a:t>‹#›</a:t>
            </a:fld>
            <a:endParaRPr lang="en-US"/>
          </a:p>
        </p:txBody>
      </p:sp>
    </p:spTree>
    <p:extLst>
      <p:ext uri="{BB962C8B-B14F-4D97-AF65-F5344CB8AC3E}">
        <p14:creationId xmlns:p14="http://schemas.microsoft.com/office/powerpoint/2010/main" val="32037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3AD1-030E-B249-5C9E-6896FFC44E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F801FC-AD95-C633-E5E2-D447598397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31977E-1840-24D2-755D-8FD85F643D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6130A8-1C61-7AAE-401C-542FB78CC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74D2BE-7DA0-84F5-E16A-B8B91A71D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35DCCA-BFCC-1F52-187F-F50DB07322B5}"/>
              </a:ext>
            </a:extLst>
          </p:cNvPr>
          <p:cNvSpPr>
            <a:spLocks noGrp="1"/>
          </p:cNvSpPr>
          <p:nvPr>
            <p:ph type="dt" sz="half" idx="10"/>
          </p:nvPr>
        </p:nvSpPr>
        <p:spPr/>
        <p:txBody>
          <a:bodyPr/>
          <a:lstStyle/>
          <a:p>
            <a:fld id="{7F23769F-8D63-424D-82D2-3A2903EBF9E6}" type="datetimeFigureOut">
              <a:rPr lang="en-US" smtClean="0"/>
              <a:t>1/17/23</a:t>
            </a:fld>
            <a:endParaRPr lang="en-US"/>
          </a:p>
        </p:txBody>
      </p:sp>
      <p:sp>
        <p:nvSpPr>
          <p:cNvPr id="8" name="Footer Placeholder 7">
            <a:extLst>
              <a:ext uri="{FF2B5EF4-FFF2-40B4-BE49-F238E27FC236}">
                <a16:creationId xmlns:a16="http://schemas.microsoft.com/office/drawing/2014/main" id="{8CA8EF5F-AD59-6713-4DCF-34E4130335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AE9DAD-F648-46E0-993E-8FE14DFD6E3A}"/>
              </a:ext>
            </a:extLst>
          </p:cNvPr>
          <p:cNvSpPr>
            <a:spLocks noGrp="1"/>
          </p:cNvSpPr>
          <p:nvPr>
            <p:ph type="sldNum" sz="quarter" idx="12"/>
          </p:nvPr>
        </p:nvSpPr>
        <p:spPr/>
        <p:txBody>
          <a:bodyPr/>
          <a:lstStyle/>
          <a:p>
            <a:fld id="{02938C90-2288-B846-BBFD-885131E930EA}" type="slidenum">
              <a:rPr lang="en-US" smtClean="0"/>
              <a:t>‹#›</a:t>
            </a:fld>
            <a:endParaRPr lang="en-US"/>
          </a:p>
        </p:txBody>
      </p:sp>
    </p:spTree>
    <p:extLst>
      <p:ext uri="{BB962C8B-B14F-4D97-AF65-F5344CB8AC3E}">
        <p14:creationId xmlns:p14="http://schemas.microsoft.com/office/powerpoint/2010/main" val="166232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701E-07EA-D743-6FAC-50510B4BF0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CC1933-1A73-EE68-99CE-2E65B0CA4333}"/>
              </a:ext>
            </a:extLst>
          </p:cNvPr>
          <p:cNvSpPr>
            <a:spLocks noGrp="1"/>
          </p:cNvSpPr>
          <p:nvPr>
            <p:ph type="dt" sz="half" idx="10"/>
          </p:nvPr>
        </p:nvSpPr>
        <p:spPr/>
        <p:txBody>
          <a:bodyPr/>
          <a:lstStyle/>
          <a:p>
            <a:fld id="{7F23769F-8D63-424D-82D2-3A2903EBF9E6}" type="datetimeFigureOut">
              <a:rPr lang="en-US" smtClean="0"/>
              <a:t>1/17/23</a:t>
            </a:fld>
            <a:endParaRPr lang="en-US"/>
          </a:p>
        </p:txBody>
      </p:sp>
      <p:sp>
        <p:nvSpPr>
          <p:cNvPr id="4" name="Footer Placeholder 3">
            <a:extLst>
              <a:ext uri="{FF2B5EF4-FFF2-40B4-BE49-F238E27FC236}">
                <a16:creationId xmlns:a16="http://schemas.microsoft.com/office/drawing/2014/main" id="{B64D3F3C-DCD6-B01B-A050-B010F4E9F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FD087B-7379-8381-5DC1-E341B154691F}"/>
              </a:ext>
            </a:extLst>
          </p:cNvPr>
          <p:cNvSpPr>
            <a:spLocks noGrp="1"/>
          </p:cNvSpPr>
          <p:nvPr>
            <p:ph type="sldNum" sz="quarter" idx="12"/>
          </p:nvPr>
        </p:nvSpPr>
        <p:spPr/>
        <p:txBody>
          <a:bodyPr/>
          <a:lstStyle/>
          <a:p>
            <a:fld id="{02938C90-2288-B846-BBFD-885131E930EA}" type="slidenum">
              <a:rPr lang="en-US" smtClean="0"/>
              <a:t>‹#›</a:t>
            </a:fld>
            <a:endParaRPr lang="en-US"/>
          </a:p>
        </p:txBody>
      </p:sp>
    </p:spTree>
    <p:extLst>
      <p:ext uri="{BB962C8B-B14F-4D97-AF65-F5344CB8AC3E}">
        <p14:creationId xmlns:p14="http://schemas.microsoft.com/office/powerpoint/2010/main" val="326383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586C1C-318C-E51D-54A1-DA14F5E78E42}"/>
              </a:ext>
            </a:extLst>
          </p:cNvPr>
          <p:cNvSpPr>
            <a:spLocks noGrp="1"/>
          </p:cNvSpPr>
          <p:nvPr>
            <p:ph type="dt" sz="half" idx="10"/>
          </p:nvPr>
        </p:nvSpPr>
        <p:spPr/>
        <p:txBody>
          <a:bodyPr/>
          <a:lstStyle/>
          <a:p>
            <a:fld id="{7F23769F-8D63-424D-82D2-3A2903EBF9E6}" type="datetimeFigureOut">
              <a:rPr lang="en-US" smtClean="0"/>
              <a:t>1/17/23</a:t>
            </a:fld>
            <a:endParaRPr lang="en-US"/>
          </a:p>
        </p:txBody>
      </p:sp>
      <p:sp>
        <p:nvSpPr>
          <p:cNvPr id="3" name="Footer Placeholder 2">
            <a:extLst>
              <a:ext uri="{FF2B5EF4-FFF2-40B4-BE49-F238E27FC236}">
                <a16:creationId xmlns:a16="http://schemas.microsoft.com/office/drawing/2014/main" id="{BCD63D06-9801-F9AD-1F82-BC0367B407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035AC5-0CE5-0556-6FFC-19D2B84A29A8}"/>
              </a:ext>
            </a:extLst>
          </p:cNvPr>
          <p:cNvSpPr>
            <a:spLocks noGrp="1"/>
          </p:cNvSpPr>
          <p:nvPr>
            <p:ph type="sldNum" sz="quarter" idx="12"/>
          </p:nvPr>
        </p:nvSpPr>
        <p:spPr/>
        <p:txBody>
          <a:bodyPr/>
          <a:lstStyle/>
          <a:p>
            <a:fld id="{02938C90-2288-B846-BBFD-885131E930EA}" type="slidenum">
              <a:rPr lang="en-US" smtClean="0"/>
              <a:t>‹#›</a:t>
            </a:fld>
            <a:endParaRPr lang="en-US"/>
          </a:p>
        </p:txBody>
      </p:sp>
    </p:spTree>
    <p:extLst>
      <p:ext uri="{BB962C8B-B14F-4D97-AF65-F5344CB8AC3E}">
        <p14:creationId xmlns:p14="http://schemas.microsoft.com/office/powerpoint/2010/main" val="3502097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F8BD-439B-D949-F146-CFB37D0AA0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71F0AE-8D4D-080C-F23D-20CDC6C485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7D804E-44FC-A947-2867-66310195BB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ED00D6-F420-73CE-1D8B-A92BD8A53A3D}"/>
              </a:ext>
            </a:extLst>
          </p:cNvPr>
          <p:cNvSpPr>
            <a:spLocks noGrp="1"/>
          </p:cNvSpPr>
          <p:nvPr>
            <p:ph type="dt" sz="half" idx="10"/>
          </p:nvPr>
        </p:nvSpPr>
        <p:spPr/>
        <p:txBody>
          <a:bodyPr/>
          <a:lstStyle/>
          <a:p>
            <a:fld id="{7F23769F-8D63-424D-82D2-3A2903EBF9E6}" type="datetimeFigureOut">
              <a:rPr lang="en-US" smtClean="0"/>
              <a:t>1/17/23</a:t>
            </a:fld>
            <a:endParaRPr lang="en-US"/>
          </a:p>
        </p:txBody>
      </p:sp>
      <p:sp>
        <p:nvSpPr>
          <p:cNvPr id="6" name="Footer Placeholder 5">
            <a:extLst>
              <a:ext uri="{FF2B5EF4-FFF2-40B4-BE49-F238E27FC236}">
                <a16:creationId xmlns:a16="http://schemas.microsoft.com/office/drawing/2014/main" id="{1BF68FCE-36AC-622E-2592-DB6EC928D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A71AF-290A-6A72-37DC-D023DF732BBE}"/>
              </a:ext>
            </a:extLst>
          </p:cNvPr>
          <p:cNvSpPr>
            <a:spLocks noGrp="1"/>
          </p:cNvSpPr>
          <p:nvPr>
            <p:ph type="sldNum" sz="quarter" idx="12"/>
          </p:nvPr>
        </p:nvSpPr>
        <p:spPr/>
        <p:txBody>
          <a:bodyPr/>
          <a:lstStyle/>
          <a:p>
            <a:fld id="{02938C90-2288-B846-BBFD-885131E930EA}" type="slidenum">
              <a:rPr lang="en-US" smtClean="0"/>
              <a:t>‹#›</a:t>
            </a:fld>
            <a:endParaRPr lang="en-US"/>
          </a:p>
        </p:txBody>
      </p:sp>
    </p:spTree>
    <p:extLst>
      <p:ext uri="{BB962C8B-B14F-4D97-AF65-F5344CB8AC3E}">
        <p14:creationId xmlns:p14="http://schemas.microsoft.com/office/powerpoint/2010/main" val="3891997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2DEB-D578-F249-294D-5049061D8B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DB14B3-48FA-5F0C-400C-6A944DBE6E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AA22CB-335B-8423-F8E3-BFECF6D9A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6AC80-94B9-15C2-DD4F-B8690E0579B7}"/>
              </a:ext>
            </a:extLst>
          </p:cNvPr>
          <p:cNvSpPr>
            <a:spLocks noGrp="1"/>
          </p:cNvSpPr>
          <p:nvPr>
            <p:ph type="dt" sz="half" idx="10"/>
          </p:nvPr>
        </p:nvSpPr>
        <p:spPr/>
        <p:txBody>
          <a:bodyPr/>
          <a:lstStyle/>
          <a:p>
            <a:fld id="{7F23769F-8D63-424D-82D2-3A2903EBF9E6}" type="datetimeFigureOut">
              <a:rPr lang="en-US" smtClean="0"/>
              <a:t>1/17/23</a:t>
            </a:fld>
            <a:endParaRPr lang="en-US"/>
          </a:p>
        </p:txBody>
      </p:sp>
      <p:sp>
        <p:nvSpPr>
          <p:cNvPr id="6" name="Footer Placeholder 5">
            <a:extLst>
              <a:ext uri="{FF2B5EF4-FFF2-40B4-BE49-F238E27FC236}">
                <a16:creationId xmlns:a16="http://schemas.microsoft.com/office/drawing/2014/main" id="{D1C4CC9A-295F-C06E-0AEB-9E984AE8A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14635A-7439-628B-D2D4-1D02FCF905B3}"/>
              </a:ext>
            </a:extLst>
          </p:cNvPr>
          <p:cNvSpPr>
            <a:spLocks noGrp="1"/>
          </p:cNvSpPr>
          <p:nvPr>
            <p:ph type="sldNum" sz="quarter" idx="12"/>
          </p:nvPr>
        </p:nvSpPr>
        <p:spPr/>
        <p:txBody>
          <a:bodyPr/>
          <a:lstStyle/>
          <a:p>
            <a:fld id="{02938C90-2288-B846-BBFD-885131E930EA}" type="slidenum">
              <a:rPr lang="en-US" smtClean="0"/>
              <a:t>‹#›</a:t>
            </a:fld>
            <a:endParaRPr lang="en-US"/>
          </a:p>
        </p:txBody>
      </p:sp>
    </p:spTree>
    <p:extLst>
      <p:ext uri="{BB962C8B-B14F-4D97-AF65-F5344CB8AC3E}">
        <p14:creationId xmlns:p14="http://schemas.microsoft.com/office/powerpoint/2010/main" val="2295564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7AC854-1327-FB1B-CCE8-411D412578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77B69A-11A9-3C22-B70E-E89E6115B6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2D4CA9-2A19-F52E-FB67-5E429154B6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3769F-8D63-424D-82D2-3A2903EBF9E6}" type="datetimeFigureOut">
              <a:rPr lang="en-US" smtClean="0"/>
              <a:t>1/17/23</a:t>
            </a:fld>
            <a:endParaRPr lang="en-US"/>
          </a:p>
        </p:txBody>
      </p:sp>
      <p:sp>
        <p:nvSpPr>
          <p:cNvPr id="5" name="Footer Placeholder 4">
            <a:extLst>
              <a:ext uri="{FF2B5EF4-FFF2-40B4-BE49-F238E27FC236}">
                <a16:creationId xmlns:a16="http://schemas.microsoft.com/office/drawing/2014/main" id="{D8288AA2-996E-6685-8C05-C66D1A5D75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9303EA-0D67-72A6-0D74-92CF2636DD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938C90-2288-B846-BBFD-885131E930EA}" type="slidenum">
              <a:rPr lang="en-US" smtClean="0"/>
              <a:t>‹#›</a:t>
            </a:fld>
            <a:endParaRPr lang="en-US"/>
          </a:p>
        </p:txBody>
      </p:sp>
    </p:spTree>
    <p:extLst>
      <p:ext uri="{BB962C8B-B14F-4D97-AF65-F5344CB8AC3E}">
        <p14:creationId xmlns:p14="http://schemas.microsoft.com/office/powerpoint/2010/main" val="1482107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https://st2.depositphotos.com/3431221/6500/v/950/depositphotos_65000763-stock-illustration-abstract-colorful-runner-silhouette.jpg"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https://images.fineartamerica.com/images/artworkimages/mediumlarge/1/woman-runner-running-jogger-jogging-silhouette-01-pablo-romero.jpg"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8" Type="http://schemas.openxmlformats.org/officeDocument/2006/relationships/hyperlink" Target="https://www.safekids.org/preventing-sports-related-injuries" TargetMode="External"/><Relationship Id="rId13" Type="http://schemas.openxmlformats.org/officeDocument/2006/relationships/hyperlink" Target="https://www.sports-health.com/blog/dont-miss-signs-stress-fracture" TargetMode="External"/><Relationship Id="rId3" Type="http://schemas.openxmlformats.org/officeDocument/2006/relationships/slideLayout" Target="../slideLayouts/slideLayout6.xml"/><Relationship Id="rId7" Type="http://schemas.openxmlformats.org/officeDocument/2006/relationships/hyperlink" Target="https://www.nata.org/sites/default/files/management_of_individuals_with_patellofemoral_pain.pdf" TargetMode="External"/><Relationship Id="rId12" Type="http://schemas.openxmlformats.org/officeDocument/2006/relationships/hyperlink" Target="https://www.sports-health.com/sports-injuries/general-injuries/stress-fracture-treatment-and-prevention" TargetMode="Externa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hyperlink" Target="https://watermark.silverchair.com/1062-6050-46_2_206.pdf?token=AQECAHi208BE49Ooan9kkhW_Ercy7Dm3ZL_9Cf3qfKAc485ysgAAAscwggLDBgkqhkiG9w0BBwagggK0MIICsAIBADCCAqkGCSqGSIb3DQEHATAeBglghkgBZQMEAS4wEQQMm872SD9jpPYi5mKiAgEQgIICem24B0GzZgaoisIlS1tO1eDge83B55-v5dimmBYe2B1HChTOvehpjYolfdzrxTEFiSIzrgPmbszPvb4W9G6DPQmyp_cA7rbyWZdMdnroKU0D_a7DYDLF2FshM3kznRLQpVrV40_7nEYva4P5qOJTOFZMqyj5QXWFbHkaJrL5vEUN7Oawjrp0KThhXdh1g3aetZ8A8aOLajJd0sD2hS_FeMJPvAknOgs3cL0TKAp1f0dZhhQsl78uRHrPVr8exHYdL77RgB8gpGClVo9ZeZaCZWGkMSE5Q_UCAk2hKK5NOaRBQkA47F6GXHzVmdAfoQZR79Jj1j9Eu-9O6H3J5NT094dPO1hx2i5crxfARXcMDZ-GfdyKXipoxY3buPkoORmz8E71N4Gs2CQvjxdzawYDGFOcXxrpvVoa_y9Yxp9itwDBYXpuTqEjmxLAas9FZ5NafX2xrTtoVzYIQobIRCmODdFMRSZ9pwn6bnlRiqamOKXNOEQqBSe5Iapeyf1icZT4QbCJDscR8_oc9TNARtcKAQwBt6aLddSePE31xoeu1-dDt1Z6bEM3HTFrdQbwU9iaNOX2LafQ6-IT3xBq5kxFzia6sZPYXT1171Vr9ZCz3p-yjeJgqilmKz49e8AvETaf1RWRDCWowJt_JxlzPxkHUJ19RYPPeMaXAGHZ2sYBovtSH-5jKghGvKvP71C3SZvGqMpK1YHgaZWFE-T1S7e8YV5tMeltfinCB86JfcAgZSS5RdinRzPSdTBnK6XlVnPiiEVSgfRocVYFyGkIIfsDDGQTGBEBOJy4ammK_ca06rZ9CW_Z8_W4-AUlz8-rujJSkWGz2UTaX1aIV0A" TargetMode="External"/><Relationship Id="rId11" Type="http://schemas.openxmlformats.org/officeDocument/2006/relationships/hyperlink" Target="https://journals.lww.com/acsm-csmr/fulltext/2005/12000/Stress_Fractures_in_the_Female_Athlete.8.aspx" TargetMode="External"/><Relationship Id="rId5" Type="http://schemas.openxmlformats.org/officeDocument/2006/relationships/image" Target="../media/image32.jpeg"/><Relationship Id="rId10" Type="http://schemas.openxmlformats.org/officeDocument/2006/relationships/hyperlink" Target="https://www.acsm.org/docs/default-source/files-for-resource-library/basics_stress-fractures.pdf?sfvrsn=d5260af0_2" TargetMode="External"/><Relationship Id="rId4" Type="http://schemas.openxmlformats.org/officeDocument/2006/relationships/notesSlide" Target="../notesSlides/notesSlide2.xml"/><Relationship Id="rId9" Type="http://schemas.openxmlformats.org/officeDocument/2006/relationships/hyperlink" Target="https://www.practicalpainmanagement.com/pain/other/musculoskeletal/preventing-chronic-overuse-sports-injuries" TargetMode="External"/><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nata.org/sites/default/files/shin-splint-stress-fracture-infographic.pdf"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hopkinsmedicine.org/health/wellness-and-prevention/runners-diet" TargetMode="External"/><Relationship Id="rId2" Type="http://schemas.openxmlformats.org/officeDocument/2006/relationships/hyperlink" Target="https://www.runnersworld.com/uk/gear/shoes/a776671/best-running-shoes/" TargetMode="External"/><Relationship Id="rId1" Type="http://schemas.openxmlformats.org/officeDocument/2006/relationships/slideLayout" Target="../slideLayouts/slideLayout2.xml"/><Relationship Id="rId5" Type="http://schemas.openxmlformats.org/officeDocument/2006/relationships/hyperlink" Target="https://www.nata.org/sites/default/files/fluid_replacement_for_the_physically_active.pdf" TargetMode="External"/><Relationship Id="rId4" Type="http://schemas.openxmlformats.org/officeDocument/2006/relationships/hyperlink" Target="https://watermark.silverchair.com/1062-6050-48_1_16.pdf?token=AQECAHi208BE49Ooan9kkhW_Ercy7Dm3ZL_9Cf3qfKAc485ysgAAAsQwggLABgkqhkiG9w0BBwagggKxMIICrQIBADCCAqYGCSqGSIb3DQEHATAeBglghkgBZQMEAS4wEQQMVxIeOC3MOaEiE0cUAgEQgIICd7EpvL6OnvooEK37z7i6_OD1ginFjw7EtdeutXvUZDjCUuO9yG7ZxUogzQpOsAgCxWXOm3cpKx6iXaH6gdX3SLtWWV90Q-CoQYz1kg2zpqD2HZvocweQLwwWU6ObDR3F7bRb0S-YAZpzN8mWspiSsJHPoZExWVLie1CrxIH_jKSDQGBdXICbjzhrsUVLXx06Ji1vB6i3b6l3NawBI88ZNGONlOjw-twISoY70HaNKFXn0l1j_FzPIckEjObohNn5GgBj62I-JC-PaDkc3CP7DEtyNp2HjJ2v8ZMtdu8ECOmobYwmzLsHpehO_T84dkH5xohvwOLGdgr6TBa0F2ere9I_2gpY_9OTwyd65a6TWRTLMmwwDnWr_m7ekCtF5bzQULmCASNGKl2XycZTCIfAg50Zw_WCWf5VvHixnOlOU4IpSQU_jN3lE20_SBdLOcbdbv-KA57ND7UYPV3u1OMPhqqwJ9uf_qRRk9zsohJfrQmarpdcBh4uub5_tvXoIJ1m7-eQz3IdhOisNdipVIDesl74odYhs2vjH_gUHQpkNL8oHpzzH9MA6t11VG3CM_Nksuh3PdysHJfB3VYv2PXe5fTTCJZNiAmNTP3YyHpXnxWvXaRyCvwTapzkTruQ7evk5EJZWpsSuGttv9lVBG9izta_xKRYnP9MN66I9eM3XQ4jiggW3tGLW8bB83x1pRMyDSeaqVDTPLkYodhGjjFj9RR77SdLeBBgDVeaKLlRq2MIEib2ICU7Sw2moAp1GNcMkzZqgFHbg-ADe5ungtsejKarZoGSUPu4TAf9SvMh62pJor1Fs1SI9xfKl9QUu41_Yi2j6zqRWp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nata.org/sites/default/files/sleep-infographic-handout.pdf" TargetMode="External"/><Relationship Id="rId1" Type="http://schemas.openxmlformats.org/officeDocument/2006/relationships/slideLayout" Target="../slideLayouts/slideLayout6.xml"/><Relationship Id="rId4" Type="http://schemas.openxmlformats.org/officeDocument/2006/relationships/hyperlink" Target="https://www.nfhs.org/articles/sleep-an-underrated-player-in-athletic-performanc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nata.org/sites/default/files/injury-nutrition-handout.pdf"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nata.org/sites/default/files/nutrition-clock-handout.pdf"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acsm.org/docs/default-source/files-for-resource-library/running-shoes.pdf" TargetMode="External"/><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s://blog.athlinks.com/2015/12/17/the-3-principles-of-running-what-all-runners-do-but-how-well-can-we-do-these/"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slideLayout" Target="../slideLayouts/slideLayout2.xml"/><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audio" Target="../media/media8.m4a"/><Relationship Id="rId16" Type="http://schemas.openxmlformats.org/officeDocument/2006/relationships/image" Target="../media/image3.png"/><Relationship Id="rId1" Type="http://schemas.microsoft.com/office/2007/relationships/media" Target="../media/media8.m4a"/><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9.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7" name="Picture 1" descr="Woman runner running jogger jogging silhouette 01 Painting by Pablo Romero  - Pixels">
            <a:extLst>
              <a:ext uri="{FF2B5EF4-FFF2-40B4-BE49-F238E27FC236}">
                <a16:creationId xmlns:a16="http://schemas.microsoft.com/office/drawing/2014/main" id="{808CA3EC-4C38-541B-522B-C090E6554D83}"/>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938867" y="2771776"/>
            <a:ext cx="3835463" cy="4794329"/>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DEB4F35D-DD54-C220-2B8C-466C559B8792}"/>
              </a:ext>
            </a:extLst>
          </p:cNvPr>
          <p:cNvSpPr>
            <a:spLocks noGrp="1"/>
          </p:cNvSpPr>
          <p:nvPr>
            <p:ph type="subTitle" idx="1"/>
          </p:nvPr>
        </p:nvSpPr>
        <p:spPr>
          <a:xfrm>
            <a:off x="1524000" y="2944806"/>
            <a:ext cx="9144000" cy="520083"/>
          </a:xfrm>
        </p:spPr>
        <p:txBody>
          <a:bodyPr/>
          <a:lstStyle/>
          <a:p>
            <a:r>
              <a:rPr lang="en-US" dirty="0"/>
              <a:t>Avoiding accommodation adaptation injuries by being prepared to run</a:t>
            </a:r>
          </a:p>
          <a:p>
            <a:endParaRPr lang="en-US" dirty="0"/>
          </a:p>
        </p:txBody>
      </p:sp>
      <p:pic>
        <p:nvPicPr>
          <p:cNvPr id="1029" name="Picture 2" descr="Abstract colorful runner silhouette — Stock Vector">
            <a:extLst>
              <a:ext uri="{FF2B5EF4-FFF2-40B4-BE49-F238E27FC236}">
                <a16:creationId xmlns:a16="http://schemas.microsoft.com/office/drawing/2014/main" id="{01AB4754-0821-3362-AE0D-65D0E42C2DE3}"/>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29865" y="145688"/>
            <a:ext cx="2805112" cy="27991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1718528F-5BDB-D611-68B4-162D24CF7EC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6">
            <a:extLst>
              <a:ext uri="{FF2B5EF4-FFF2-40B4-BE49-F238E27FC236}">
                <a16:creationId xmlns:a16="http://schemas.microsoft.com/office/drawing/2014/main" id="{CB25768B-6239-A19F-BACE-855601DE1DFC}"/>
              </a:ext>
            </a:extLst>
          </p:cNvPr>
          <p:cNvSpPr>
            <a:spLocks noChangeArrowheads="1"/>
          </p:cNvSpPr>
          <p:nvPr/>
        </p:nvSpPr>
        <p:spPr bwMode="auto">
          <a:xfrm>
            <a:off x="1524000" y="-114299"/>
            <a:ext cx="667309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 name="Audio Recording Jan 13, 2023 at 5:26:07 PM">
            <a:hlinkClick r:id="" action="ppaction://media"/>
            <a:extLst>
              <a:ext uri="{FF2B5EF4-FFF2-40B4-BE49-F238E27FC236}">
                <a16:creationId xmlns:a16="http://schemas.microsoft.com/office/drawing/2014/main" id="{B44632C0-F3D9-E2F8-3064-18FA1639CA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13754" y="3819525"/>
            <a:ext cx="812800" cy="812800"/>
          </a:xfrm>
          <a:prstGeom prst="rect">
            <a:avLst/>
          </a:prstGeom>
        </p:spPr>
      </p:pic>
      <p:sp>
        <p:nvSpPr>
          <p:cNvPr id="2" name="Title 1">
            <a:extLst>
              <a:ext uri="{FF2B5EF4-FFF2-40B4-BE49-F238E27FC236}">
                <a16:creationId xmlns:a16="http://schemas.microsoft.com/office/drawing/2014/main" id="{830734B7-D3A2-7306-0E29-1C9A33FDCB8A}"/>
              </a:ext>
            </a:extLst>
          </p:cNvPr>
          <p:cNvSpPr>
            <a:spLocks noGrp="1"/>
          </p:cNvSpPr>
          <p:nvPr>
            <p:ph type="ctrTitle"/>
          </p:nvPr>
        </p:nvSpPr>
        <p:spPr>
          <a:xfrm>
            <a:off x="1643714" y="557206"/>
            <a:ext cx="9144000" cy="2387600"/>
          </a:xfrm>
        </p:spPr>
        <p:txBody>
          <a:bodyPr>
            <a:normAutofit fontScale="90000"/>
          </a:bodyPr>
          <a:lstStyle/>
          <a:p>
            <a:r>
              <a:rPr lang="en-US" dirty="0"/>
              <a:t>CC &amp; Track Preseason</a:t>
            </a:r>
            <a:br>
              <a:rPr lang="en-US" dirty="0"/>
            </a:br>
            <a:r>
              <a:rPr lang="en-US" dirty="0"/>
              <a:t>Readiness to Run Program</a:t>
            </a:r>
            <a:br>
              <a:rPr lang="en-US" dirty="0"/>
            </a:br>
            <a:endParaRPr lang="en-US" dirty="0"/>
          </a:p>
        </p:txBody>
      </p:sp>
    </p:spTree>
    <p:extLst>
      <p:ext uri="{BB962C8B-B14F-4D97-AF65-F5344CB8AC3E}">
        <p14:creationId xmlns:p14="http://schemas.microsoft.com/office/powerpoint/2010/main" val="353768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474" name="Rectangle 62473">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76" name="Rectangle 62475">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66" name="Rectangle 2">
            <a:extLst>
              <a:ext uri="{FF2B5EF4-FFF2-40B4-BE49-F238E27FC236}">
                <a16:creationId xmlns:a16="http://schemas.microsoft.com/office/drawing/2014/main" id="{C85FF56C-6E06-E0C5-592F-3B95E1F22D6C}"/>
              </a:ext>
            </a:extLst>
          </p:cNvPr>
          <p:cNvSpPr>
            <a:spLocks noGrp="1" noChangeArrowheads="1"/>
          </p:cNvSpPr>
          <p:nvPr>
            <p:ph type="title"/>
          </p:nvPr>
        </p:nvSpPr>
        <p:spPr>
          <a:xfrm>
            <a:off x="804672" y="257832"/>
            <a:ext cx="4977976" cy="1454051"/>
          </a:xfrm>
        </p:spPr>
        <p:txBody>
          <a:bodyPr vert="horz" lIns="91440" tIns="45720" rIns="91440" bIns="45720" rtlCol="0" anchor="ctr">
            <a:normAutofit/>
          </a:bodyPr>
          <a:lstStyle/>
          <a:p>
            <a:r>
              <a:rPr lang="en-US" altLang="en-US" sz="3600" kern="1200" dirty="0">
                <a:solidFill>
                  <a:schemeClr val="tx2"/>
                </a:solidFill>
                <a:latin typeface="+mj-lt"/>
                <a:ea typeface="+mj-ea"/>
                <a:cs typeface="+mj-cs"/>
              </a:rPr>
              <a:t>Recovery Importance</a:t>
            </a:r>
          </a:p>
        </p:txBody>
      </p:sp>
      <p:sp>
        <p:nvSpPr>
          <p:cNvPr id="62467" name="Rectangle 3">
            <a:extLst>
              <a:ext uri="{FF2B5EF4-FFF2-40B4-BE49-F238E27FC236}">
                <a16:creationId xmlns:a16="http://schemas.microsoft.com/office/drawing/2014/main" id="{388F62A3-5086-62A1-BC18-E44ACC513585}"/>
              </a:ext>
            </a:extLst>
          </p:cNvPr>
          <p:cNvSpPr>
            <a:spLocks noChangeArrowheads="1"/>
          </p:cNvSpPr>
          <p:nvPr/>
        </p:nvSpPr>
        <p:spPr bwMode="auto">
          <a:xfrm>
            <a:off x="804671" y="2421682"/>
            <a:ext cx="7317054" cy="363928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altLang="en-US" sz="2000" dirty="0">
                <a:solidFill>
                  <a:schemeClr val="tx2"/>
                </a:solidFill>
              </a:rPr>
              <a:t>Destructive mindset:   No pain no gain.  Pain weakness leaving your body.</a:t>
            </a:r>
          </a:p>
          <a:p>
            <a:pPr indent="-228600">
              <a:lnSpc>
                <a:spcPct val="90000"/>
              </a:lnSpc>
              <a:spcAft>
                <a:spcPts val="600"/>
              </a:spcAft>
              <a:buFont typeface="Arial" panose="020B0604020202020204" pitchFamily="34" charset="0"/>
              <a:buChar char="•"/>
            </a:pPr>
            <a:endParaRPr lang="en-US" altLang="en-US" sz="2000" dirty="0">
              <a:solidFill>
                <a:schemeClr val="tx2"/>
              </a:solidFill>
            </a:endParaRPr>
          </a:p>
          <a:p>
            <a:pPr indent="-228600">
              <a:lnSpc>
                <a:spcPct val="90000"/>
              </a:lnSpc>
              <a:spcAft>
                <a:spcPts val="600"/>
              </a:spcAft>
              <a:buFont typeface="Arial" panose="020B0604020202020204" pitchFamily="34" charset="0"/>
              <a:buChar char="•"/>
            </a:pPr>
            <a:r>
              <a:rPr lang="en-US" altLang="en-US" sz="2000" dirty="0">
                <a:solidFill>
                  <a:schemeClr val="tx2"/>
                </a:solidFill>
              </a:rPr>
              <a:t>Difference pushing to failure, working into pain.   </a:t>
            </a:r>
            <a:r>
              <a:rPr lang="en-US" altLang="en-US" sz="2000" i="1" dirty="0">
                <a:solidFill>
                  <a:schemeClr val="tx2"/>
                </a:solidFill>
              </a:rPr>
              <a:t>Making it worse.</a:t>
            </a:r>
          </a:p>
          <a:p>
            <a:pPr indent="-228600">
              <a:lnSpc>
                <a:spcPct val="90000"/>
              </a:lnSpc>
              <a:spcAft>
                <a:spcPts val="600"/>
              </a:spcAft>
              <a:buFont typeface="Arial" panose="020B0604020202020204" pitchFamily="34" charset="0"/>
              <a:buChar char="•"/>
            </a:pPr>
            <a:r>
              <a:rPr lang="en-US" altLang="en-US" sz="2000" dirty="0">
                <a:solidFill>
                  <a:schemeClr val="tx2"/>
                </a:solidFill>
              </a:rPr>
              <a:t>Do not check out from your body. Listen to your body, </a:t>
            </a:r>
          </a:p>
          <a:p>
            <a:pPr indent="-228600">
              <a:lnSpc>
                <a:spcPct val="90000"/>
              </a:lnSpc>
              <a:spcAft>
                <a:spcPts val="600"/>
              </a:spcAft>
              <a:buFont typeface="Arial" panose="020B0604020202020204" pitchFamily="34" charset="0"/>
              <a:buChar char="•"/>
            </a:pPr>
            <a:r>
              <a:rPr lang="en-US" altLang="en-US" sz="2000" dirty="0">
                <a:solidFill>
                  <a:schemeClr val="tx2"/>
                </a:solidFill>
              </a:rPr>
              <a:t>get in tune with it.  Honor it, respect it.  </a:t>
            </a:r>
          </a:p>
          <a:p>
            <a:pPr indent="-228600">
              <a:lnSpc>
                <a:spcPct val="90000"/>
              </a:lnSpc>
              <a:spcAft>
                <a:spcPts val="600"/>
              </a:spcAft>
              <a:buFont typeface="Arial" panose="020B0604020202020204" pitchFamily="34" charset="0"/>
              <a:buChar char="•"/>
            </a:pPr>
            <a:r>
              <a:rPr lang="en-US" altLang="en-US" sz="2000" b="1" i="1" dirty="0">
                <a:solidFill>
                  <a:srgbClr val="7030A0"/>
                </a:solidFill>
              </a:rPr>
              <a:t>Use your brain when you train.</a:t>
            </a:r>
          </a:p>
          <a:p>
            <a:pPr indent="-228600">
              <a:lnSpc>
                <a:spcPct val="90000"/>
              </a:lnSpc>
              <a:spcAft>
                <a:spcPts val="600"/>
              </a:spcAft>
              <a:buFont typeface="Arial" panose="020B0604020202020204" pitchFamily="34" charset="0"/>
              <a:buChar char="•"/>
            </a:pPr>
            <a:endParaRPr lang="en-US" altLang="en-US" sz="2000" dirty="0">
              <a:solidFill>
                <a:schemeClr val="tx2"/>
              </a:solidFill>
            </a:endParaRPr>
          </a:p>
          <a:p>
            <a:pPr indent="-228600">
              <a:lnSpc>
                <a:spcPct val="90000"/>
              </a:lnSpc>
              <a:spcAft>
                <a:spcPts val="600"/>
              </a:spcAft>
              <a:buFont typeface="Arial" panose="020B0604020202020204" pitchFamily="34" charset="0"/>
              <a:buChar char="•"/>
            </a:pPr>
            <a:r>
              <a:rPr lang="en-US" altLang="en-US" sz="2000" dirty="0">
                <a:solidFill>
                  <a:schemeClr val="tx2"/>
                </a:solidFill>
              </a:rPr>
              <a:t>Recovery is as important as the stimulus. </a:t>
            </a:r>
          </a:p>
          <a:p>
            <a:pPr indent="-228600">
              <a:lnSpc>
                <a:spcPct val="90000"/>
              </a:lnSpc>
              <a:spcAft>
                <a:spcPts val="600"/>
              </a:spcAft>
              <a:buFont typeface="Arial" panose="020B0604020202020204" pitchFamily="34" charset="0"/>
              <a:buChar char="•"/>
            </a:pPr>
            <a:r>
              <a:rPr lang="en-US" altLang="en-US" sz="2000" dirty="0">
                <a:solidFill>
                  <a:schemeClr val="tx2"/>
                </a:solidFill>
              </a:rPr>
              <a:t>Needs the time to adapt. Many over train.</a:t>
            </a:r>
          </a:p>
          <a:p>
            <a:pPr indent="-228600">
              <a:lnSpc>
                <a:spcPct val="90000"/>
              </a:lnSpc>
              <a:spcAft>
                <a:spcPts val="600"/>
              </a:spcAft>
              <a:buFont typeface="Arial" panose="020B0604020202020204" pitchFamily="34" charset="0"/>
              <a:buChar char="•"/>
            </a:pPr>
            <a:r>
              <a:rPr lang="en-US" altLang="en-US" sz="2000" b="1" u="sng" dirty="0">
                <a:solidFill>
                  <a:schemeClr val="tx2"/>
                </a:solidFill>
              </a:rPr>
              <a:t>Keep in mind the purpose of practice.  End of each day is to improve</a:t>
            </a:r>
            <a:r>
              <a:rPr lang="en-US" altLang="en-US" sz="2000" dirty="0">
                <a:solidFill>
                  <a:schemeClr val="tx2"/>
                </a:solidFill>
              </a:rPr>
              <a:t>. </a:t>
            </a:r>
          </a:p>
          <a:p>
            <a:pPr indent="-228600">
              <a:lnSpc>
                <a:spcPct val="90000"/>
              </a:lnSpc>
              <a:spcAft>
                <a:spcPts val="600"/>
              </a:spcAft>
              <a:buFont typeface="Arial" panose="020B0604020202020204" pitchFamily="34" charset="0"/>
              <a:buChar char="•"/>
            </a:pPr>
            <a:r>
              <a:rPr lang="en-US" altLang="en-US" sz="2000" dirty="0">
                <a:solidFill>
                  <a:schemeClr val="tx2"/>
                </a:solidFill>
              </a:rPr>
              <a:t> If you are going to robotically, mindlessly practice,  Sometime </a:t>
            </a:r>
          </a:p>
          <a:p>
            <a:pPr indent="-228600">
              <a:lnSpc>
                <a:spcPct val="90000"/>
              </a:lnSpc>
              <a:spcAft>
                <a:spcPts val="600"/>
              </a:spcAft>
              <a:buFont typeface="Arial" panose="020B0604020202020204" pitchFamily="34" charset="0"/>
              <a:buChar char="•"/>
            </a:pPr>
            <a:r>
              <a:rPr lang="en-US" altLang="en-US" sz="2000" dirty="0">
                <a:solidFill>
                  <a:schemeClr val="tx2"/>
                </a:solidFill>
              </a:rPr>
              <a:t>what is needed to do to get better is rest, sometimes to push.</a:t>
            </a:r>
          </a:p>
        </p:txBody>
      </p:sp>
      <p:grpSp>
        <p:nvGrpSpPr>
          <p:cNvPr id="62478" name="Group 62477">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62479" name="Freeform: Shape 62478">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80" name="Freeform: Shape 62479">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81" name="Freeform: Shape 62480">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82" name="Freeform: Shape 62481">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2471" name="Graphic 62470" descr="Brain in head">
            <a:extLst>
              <a:ext uri="{FF2B5EF4-FFF2-40B4-BE49-F238E27FC236}">
                <a16:creationId xmlns:a16="http://schemas.microsoft.com/office/drawing/2014/main" id="{0A3DD9A9-6428-EDCE-631C-453C3DC540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21726" y="1629089"/>
            <a:ext cx="3620021" cy="3620021"/>
          </a:xfrm>
          <a:prstGeom prst="rect">
            <a:avLst/>
          </a:prstGeom>
        </p:spPr>
      </p:pic>
      <p:pic>
        <p:nvPicPr>
          <p:cNvPr id="2" name="Audio Recording Jan 13, 2023 at 5:38:25 PM">
            <a:hlinkClick r:id="" action="ppaction://media"/>
            <a:extLst>
              <a:ext uri="{FF2B5EF4-FFF2-40B4-BE49-F238E27FC236}">
                <a16:creationId xmlns:a16="http://schemas.microsoft.com/office/drawing/2014/main" id="{DC9C76CA-6D55-5FB3-A8C0-9A9EEDD764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63473" y="57242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725" name="Rectangle 7272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6" name="Rectangle 2">
            <a:extLst>
              <a:ext uri="{FF2B5EF4-FFF2-40B4-BE49-F238E27FC236}">
                <a16:creationId xmlns:a16="http://schemas.microsoft.com/office/drawing/2014/main" id="{0699EE2A-5F36-769A-836E-6503CE67B800}"/>
              </a:ext>
            </a:extLst>
          </p:cNvPr>
          <p:cNvSpPr>
            <a:spLocks noGrp="1" noChangeArrowheads="1"/>
          </p:cNvSpPr>
          <p:nvPr>
            <p:ph type="title"/>
          </p:nvPr>
        </p:nvSpPr>
        <p:spPr>
          <a:xfrm>
            <a:off x="5297762" y="329184"/>
            <a:ext cx="6251110" cy="1783080"/>
          </a:xfrm>
        </p:spPr>
        <p:txBody>
          <a:bodyPr vert="horz" lIns="91440" tIns="45720" rIns="91440" bIns="45720" rtlCol="0" anchor="b">
            <a:normAutofit/>
          </a:bodyPr>
          <a:lstStyle/>
          <a:p>
            <a:r>
              <a:rPr lang="en-US" altLang="en-US" sz="5400" dirty="0"/>
              <a:t>Recovery</a:t>
            </a:r>
          </a:p>
        </p:txBody>
      </p:sp>
      <p:pic>
        <p:nvPicPr>
          <p:cNvPr id="72721" name="Picture 72720">
            <a:extLst>
              <a:ext uri="{FF2B5EF4-FFF2-40B4-BE49-F238E27FC236}">
                <a16:creationId xmlns:a16="http://schemas.microsoft.com/office/drawing/2014/main" id="{9DC204E4-B488-BFFF-8BF9-A64D3712DCE0}"/>
              </a:ext>
            </a:extLst>
          </p:cNvPr>
          <p:cNvPicPr>
            <a:picLocks noChangeAspect="1"/>
          </p:cNvPicPr>
          <p:nvPr/>
        </p:nvPicPr>
        <p:blipFill rotWithShape="1">
          <a:blip r:embed="rId5"/>
          <a:srcRect l="22868" r="24670"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7272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7" name="Text Box 3">
            <a:extLst>
              <a:ext uri="{FF2B5EF4-FFF2-40B4-BE49-F238E27FC236}">
                <a16:creationId xmlns:a16="http://schemas.microsoft.com/office/drawing/2014/main" id="{2DFD2D6B-2CE7-F494-12BC-2A93F104972C}"/>
              </a:ext>
            </a:extLst>
          </p:cNvPr>
          <p:cNvSpPr txBox="1">
            <a:spLocks noChangeArrowheads="1"/>
          </p:cNvSpPr>
          <p:nvPr/>
        </p:nvSpPr>
        <p:spPr bwMode="auto">
          <a:xfrm>
            <a:off x="5297762" y="2706624"/>
            <a:ext cx="6251110" cy="348386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p>
            <a:pPr indent="-228600">
              <a:lnSpc>
                <a:spcPct val="90000"/>
              </a:lnSpc>
              <a:spcBef>
                <a:spcPct val="50000"/>
              </a:spcBef>
              <a:buFont typeface="Arial" panose="020B0604020202020204" pitchFamily="34" charset="0"/>
              <a:buChar char="•"/>
            </a:pPr>
            <a:r>
              <a:rPr lang="en-US" altLang="en-US" sz="1200" dirty="0"/>
              <a:t>After strenuous muscle glycogen exercise, it takes 48 hours w/ rest to replenish stores.</a:t>
            </a:r>
          </a:p>
          <a:p>
            <a:pPr indent="-228600">
              <a:lnSpc>
                <a:spcPct val="90000"/>
              </a:lnSpc>
              <a:spcBef>
                <a:spcPct val="50000"/>
              </a:spcBef>
              <a:buFont typeface="Arial" panose="020B0604020202020204" pitchFamily="34" charset="0"/>
              <a:buChar char="•"/>
            </a:pPr>
            <a:r>
              <a:rPr lang="en-US" altLang="en-US" sz="1200" dirty="0"/>
              <a:t>Sleep is among the factors that elevate growth hormone, a natural chemical that makes cells multiply faster and is a factor in muscle building. Studies show that when athletes get too little sleep, they can't train as long as they normally do, and their aerobic performance is impaired. </a:t>
            </a:r>
          </a:p>
          <a:p>
            <a:pPr indent="-228600">
              <a:lnSpc>
                <a:spcPct val="90000"/>
              </a:lnSpc>
              <a:spcBef>
                <a:spcPct val="50000"/>
              </a:spcBef>
              <a:buFont typeface="Arial" panose="020B0604020202020204" pitchFamily="34" charset="0"/>
              <a:buChar char="•"/>
            </a:pPr>
            <a:r>
              <a:rPr lang="en-US" sz="1200" dirty="0">
                <a:hlinkClick r:id="rId6"/>
              </a:rPr>
              <a:t>Prevention of Pediatric Overuse Injuries</a:t>
            </a:r>
            <a:endParaRPr lang="en-US" sz="1200" dirty="0"/>
          </a:p>
          <a:p>
            <a:pPr indent="-228600">
              <a:lnSpc>
                <a:spcPct val="90000"/>
              </a:lnSpc>
              <a:spcBef>
                <a:spcPct val="50000"/>
              </a:spcBef>
              <a:buFont typeface="Arial" panose="020B0604020202020204" pitchFamily="34" charset="0"/>
              <a:buChar char="•"/>
            </a:pPr>
            <a:r>
              <a:rPr lang="en-US" sz="1200" dirty="0">
                <a:hlinkClick r:id="rId7"/>
              </a:rPr>
              <a:t>Management of Individuals With Patellofemoral Pain</a:t>
            </a:r>
            <a:endParaRPr lang="en-US" sz="1200" dirty="0"/>
          </a:p>
          <a:p>
            <a:pPr indent="-228600">
              <a:lnSpc>
                <a:spcPct val="90000"/>
              </a:lnSpc>
              <a:spcBef>
                <a:spcPct val="50000"/>
              </a:spcBef>
              <a:buFont typeface="Arial" panose="020B0604020202020204" pitchFamily="34" charset="0"/>
              <a:buChar char="•"/>
            </a:pPr>
            <a:r>
              <a:rPr lang="en-US" sz="1200" b="0" i="0" cap="all" dirty="0">
                <a:effectLst/>
                <a:hlinkClick r:id="rId8"/>
              </a:rPr>
              <a:t>PREVENTING SPORTS-RELATED INJURIES</a:t>
            </a:r>
            <a:endParaRPr lang="en-US" sz="1200" b="0" i="0" cap="all" dirty="0">
              <a:effectLst/>
            </a:endParaRPr>
          </a:p>
          <a:p>
            <a:pPr indent="-228600">
              <a:lnSpc>
                <a:spcPct val="90000"/>
              </a:lnSpc>
              <a:spcBef>
                <a:spcPct val="50000"/>
              </a:spcBef>
              <a:buFont typeface="Arial" panose="020B0604020202020204" pitchFamily="34" charset="0"/>
              <a:buChar char="•"/>
            </a:pPr>
            <a:r>
              <a:rPr lang="en-US" sz="1200" b="1" i="0" dirty="0">
                <a:effectLst/>
                <a:hlinkClick r:id="rId9"/>
              </a:rPr>
              <a:t>Preventing Chronic Overuse Sports Injuries</a:t>
            </a:r>
            <a:endParaRPr lang="en-US" sz="1200" b="1" i="0" dirty="0">
              <a:effectLst/>
            </a:endParaRPr>
          </a:p>
          <a:p>
            <a:pPr indent="-228600">
              <a:lnSpc>
                <a:spcPct val="90000"/>
              </a:lnSpc>
              <a:spcBef>
                <a:spcPct val="50000"/>
              </a:spcBef>
              <a:buFont typeface="Arial" panose="020B0604020202020204" pitchFamily="34" charset="0"/>
              <a:buChar char="•"/>
            </a:pPr>
            <a:r>
              <a:rPr lang="en-US" sz="1200" dirty="0">
                <a:hlinkClick r:id="rId10"/>
              </a:rPr>
              <a:t>Stress Fractures</a:t>
            </a:r>
            <a:endParaRPr lang="en-US" sz="1200" dirty="0"/>
          </a:p>
          <a:p>
            <a:pPr indent="-228600">
              <a:lnSpc>
                <a:spcPct val="90000"/>
              </a:lnSpc>
              <a:spcBef>
                <a:spcPct val="50000"/>
              </a:spcBef>
              <a:buFont typeface="Arial" panose="020B0604020202020204" pitchFamily="34" charset="0"/>
              <a:buChar char="•"/>
            </a:pPr>
            <a:r>
              <a:rPr lang="en-US" sz="1200" b="0" i="0" dirty="0">
                <a:effectLst/>
                <a:hlinkClick r:id="rId11"/>
              </a:rPr>
              <a:t>Stress Fractures in the Female Athlete</a:t>
            </a:r>
            <a:endParaRPr lang="en-US" sz="1200" b="0" i="0" dirty="0">
              <a:effectLst/>
            </a:endParaRPr>
          </a:p>
          <a:p>
            <a:pPr indent="-228600">
              <a:lnSpc>
                <a:spcPct val="90000"/>
              </a:lnSpc>
              <a:spcBef>
                <a:spcPct val="50000"/>
              </a:spcBef>
              <a:buFont typeface="Arial" panose="020B0604020202020204" pitchFamily="34" charset="0"/>
              <a:buChar char="•"/>
            </a:pPr>
            <a:r>
              <a:rPr lang="en-US" sz="1200" b="1" i="0" dirty="0">
                <a:effectLst/>
                <a:hlinkClick r:id="rId12"/>
              </a:rPr>
              <a:t>Stress Fracture Treatment and Prevention</a:t>
            </a:r>
            <a:endParaRPr lang="en-US" sz="1200" b="1" i="0" dirty="0">
              <a:effectLst/>
            </a:endParaRPr>
          </a:p>
          <a:p>
            <a:pPr indent="-228600">
              <a:lnSpc>
                <a:spcPct val="90000"/>
              </a:lnSpc>
              <a:spcBef>
                <a:spcPct val="50000"/>
              </a:spcBef>
              <a:buFont typeface="Arial" panose="020B0604020202020204" pitchFamily="34" charset="0"/>
              <a:buChar char="•"/>
            </a:pPr>
            <a:r>
              <a:rPr lang="en-US" sz="1200" b="1" i="0" dirty="0">
                <a:effectLst/>
                <a:hlinkClick r:id="rId13"/>
              </a:rPr>
              <a:t>Don’t Miss the Signs of a Stress Fracture</a:t>
            </a:r>
            <a:endParaRPr lang="en-US" sz="1200" b="0" i="0" dirty="0">
              <a:effectLst/>
            </a:endParaRPr>
          </a:p>
          <a:p>
            <a:pPr indent="-228600">
              <a:lnSpc>
                <a:spcPct val="90000"/>
              </a:lnSpc>
              <a:spcBef>
                <a:spcPct val="50000"/>
              </a:spcBef>
              <a:buFont typeface="Arial" panose="020B0604020202020204" pitchFamily="34" charset="0"/>
              <a:buChar char="•"/>
            </a:pPr>
            <a:endParaRPr lang="en-US" sz="1200" b="1" i="0" dirty="0">
              <a:effectLst/>
            </a:endParaRPr>
          </a:p>
          <a:p>
            <a:pPr indent="-228600">
              <a:lnSpc>
                <a:spcPct val="90000"/>
              </a:lnSpc>
              <a:spcBef>
                <a:spcPct val="50000"/>
              </a:spcBef>
              <a:buFont typeface="Arial" panose="020B0604020202020204" pitchFamily="34" charset="0"/>
              <a:buChar char="•"/>
            </a:pPr>
            <a:endParaRPr lang="en-US" altLang="en-US" sz="1200" dirty="0"/>
          </a:p>
        </p:txBody>
      </p:sp>
      <p:pic>
        <p:nvPicPr>
          <p:cNvPr id="2" name="Video 1">
            <a:hlinkClick r:id="" action="ppaction://media"/>
            <a:extLst>
              <a:ext uri="{FF2B5EF4-FFF2-40B4-BE49-F238E27FC236}">
                <a16:creationId xmlns:a16="http://schemas.microsoft.com/office/drawing/2014/main" id="{C609EF10-E61B-A0B4-48B2-80779FAC060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4"/>
          <a:stretch>
            <a:fillRect/>
          </a:stretch>
        </p:blipFill>
        <p:spPr>
          <a:xfrm>
            <a:off x="9906000" y="5143500"/>
            <a:ext cx="2286000" cy="1714500"/>
          </a:xfrm>
          <a:prstGeom prst="rect">
            <a:avLst/>
          </a:prstGeom>
        </p:spPr>
      </p:pic>
      <p:sp>
        <p:nvSpPr>
          <p:cNvPr id="3" name="TextBox 2">
            <a:extLst>
              <a:ext uri="{FF2B5EF4-FFF2-40B4-BE49-F238E27FC236}">
                <a16:creationId xmlns:a16="http://schemas.microsoft.com/office/drawing/2014/main" id="{7BE60896-90EC-AAE3-A971-387287AAE9B5}"/>
              </a:ext>
            </a:extLst>
          </p:cNvPr>
          <p:cNvSpPr txBox="1"/>
          <p:nvPr/>
        </p:nvSpPr>
        <p:spPr>
          <a:xfrm>
            <a:off x="9906000" y="4393580"/>
            <a:ext cx="2505307" cy="646331"/>
          </a:xfrm>
          <a:prstGeom prst="rect">
            <a:avLst/>
          </a:prstGeom>
          <a:noFill/>
        </p:spPr>
        <p:txBody>
          <a:bodyPr wrap="square" rtlCol="0">
            <a:spAutoFit/>
          </a:bodyPr>
          <a:lstStyle/>
          <a:p>
            <a:r>
              <a:rPr lang="en-US" dirty="0"/>
              <a:t>Click on Image for for closing remarks</a:t>
            </a:r>
          </a:p>
        </p:txBody>
      </p:sp>
    </p:spTree>
  </p:cSld>
  <p:clrMapOvr>
    <a:masterClrMapping/>
  </p:clrMapOvr>
  <mc:AlternateContent xmlns:mc="http://schemas.openxmlformats.org/markup-compatibility/2006" xmlns:p14="http://schemas.microsoft.com/office/powerpoint/2010/main">
    <mc:Choice Requires="p14">
      <p:transition spd="slow" p14:dur="2000" advTm="19365"/>
    </mc:Choice>
    <mc:Fallback xmlns="">
      <p:transition spd="slow" advTm="19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7436DD-B5DC-2282-5895-F69A525BA58C}"/>
              </a:ext>
            </a:extLst>
          </p:cNvPr>
          <p:cNvSpPr>
            <a:spLocks noGrp="1"/>
          </p:cNvSpPr>
          <p:nvPr>
            <p:ph type="title"/>
          </p:nvPr>
        </p:nvSpPr>
        <p:spPr>
          <a:xfrm>
            <a:off x="5526158" y="736828"/>
            <a:ext cx="6364619" cy="2483987"/>
          </a:xfrm>
        </p:spPr>
        <p:txBody>
          <a:bodyPr vert="horz" lIns="91440" tIns="45720" rIns="91440" bIns="45720" rtlCol="0" anchor="b">
            <a:normAutofit/>
          </a:bodyPr>
          <a:lstStyle/>
          <a:p>
            <a:r>
              <a:rPr lang="en-US" sz="5400" dirty="0">
                <a:hlinkClick r:id="rId2"/>
              </a:rPr>
              <a:t>Understanding Stress Fractures</a:t>
            </a:r>
            <a:br>
              <a:rPr lang="en-US" sz="5400" dirty="0">
                <a:hlinkClick r:id="rId2"/>
              </a:rPr>
            </a:br>
            <a:r>
              <a:rPr lang="en-US" sz="3600" dirty="0">
                <a:hlinkClick r:id="rId2"/>
              </a:rPr>
              <a:t>Click for larger infographic</a:t>
            </a:r>
            <a:endParaRPr lang="en-US" sz="3600" dirty="0"/>
          </a:p>
        </p:txBody>
      </p:sp>
      <p:pic>
        <p:nvPicPr>
          <p:cNvPr id="4" name="Picture 3">
            <a:extLst>
              <a:ext uri="{FF2B5EF4-FFF2-40B4-BE49-F238E27FC236}">
                <a16:creationId xmlns:a16="http://schemas.microsoft.com/office/drawing/2014/main" id="{FFEA5232-32CB-A1B4-76AA-C7C859DB7F1A}"/>
              </a:ext>
            </a:extLst>
          </p:cNvPr>
          <p:cNvPicPr>
            <a:picLocks noChangeAspect="1"/>
          </p:cNvPicPr>
          <p:nvPr/>
        </p:nvPicPr>
        <p:blipFill rotWithShape="1">
          <a:blip r:embed="rId3"/>
          <a:srcRect l="7367" r="237"/>
          <a:stretch/>
        </p:blipFill>
        <p:spPr>
          <a:xfrm>
            <a:off x="1" y="10"/>
            <a:ext cx="5227982"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768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F119E2-039C-5E34-F4C0-4C93EDEE1399}"/>
              </a:ext>
            </a:extLst>
          </p:cNvPr>
          <p:cNvSpPr>
            <a:spLocks noGrp="1"/>
          </p:cNvSpPr>
          <p:nvPr>
            <p:ph type="title"/>
          </p:nvPr>
        </p:nvSpPr>
        <p:spPr>
          <a:xfrm>
            <a:off x="686834" y="1153572"/>
            <a:ext cx="3200400" cy="4461163"/>
          </a:xfrm>
        </p:spPr>
        <p:txBody>
          <a:bodyPr>
            <a:normAutofit/>
          </a:bodyPr>
          <a:lstStyle/>
          <a:p>
            <a:r>
              <a:rPr lang="en-US">
                <a:solidFill>
                  <a:srgbClr val="FFFFFF"/>
                </a:solidFill>
              </a:rPr>
              <a:t>Preparation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6DDA549-29AA-EE7A-4762-4DF7DAC753B4}"/>
              </a:ext>
            </a:extLst>
          </p:cNvPr>
          <p:cNvSpPr>
            <a:spLocks noGrp="1"/>
          </p:cNvSpPr>
          <p:nvPr>
            <p:ph idx="1"/>
          </p:nvPr>
        </p:nvSpPr>
        <p:spPr>
          <a:xfrm>
            <a:off x="4447308" y="591344"/>
            <a:ext cx="6906491" cy="5585619"/>
          </a:xfrm>
        </p:spPr>
        <p:txBody>
          <a:bodyPr anchor="ctr">
            <a:normAutofit fontScale="85000" lnSpcReduction="20000"/>
          </a:bodyPr>
          <a:lstStyle/>
          <a:p>
            <a:r>
              <a:rPr lang="en-US" dirty="0"/>
              <a:t>Proper attire/Shoes/clothes</a:t>
            </a:r>
          </a:p>
          <a:p>
            <a:r>
              <a:rPr lang="en-US" b="0" i="0" dirty="0">
                <a:effectLst/>
                <a:latin typeface="LeagueSpartan"/>
                <a:hlinkClick r:id="rId2"/>
              </a:rPr>
              <a:t>What are the best new running shoes of 2022 according to Runners World?</a:t>
            </a:r>
            <a:endParaRPr lang="en-US" b="0" i="0" dirty="0">
              <a:effectLst/>
              <a:latin typeface="LeagueSpartan"/>
            </a:endParaRPr>
          </a:p>
          <a:p>
            <a:endParaRPr lang="en-US" dirty="0"/>
          </a:p>
          <a:p>
            <a:r>
              <a:rPr lang="en-US" dirty="0"/>
              <a:t>Nutrition Pre and Post training/ Injury Nutrition</a:t>
            </a:r>
          </a:p>
          <a:p>
            <a:pPr algn="l"/>
            <a:r>
              <a:rPr lang="en-US" b="0" i="0" dirty="0">
                <a:solidFill>
                  <a:srgbClr val="222222"/>
                </a:solidFill>
                <a:effectLst/>
                <a:latin typeface="Arial" panose="020B0604020202020204" pitchFamily="34" charset="0"/>
              </a:rPr>
              <a:t>Here is a good article from Johns Hopkins about a Runner's based diet. Gives a good summary about runners should eat during their season </a:t>
            </a: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 </a:t>
            </a:r>
            <a:r>
              <a:rPr lang="en-US" b="0" i="0" dirty="0">
                <a:solidFill>
                  <a:srgbClr val="1155CC"/>
                </a:solidFill>
                <a:effectLst/>
                <a:latin typeface="Arial" panose="020B0604020202020204" pitchFamily="34" charset="0"/>
                <a:hlinkClick r:id="rId3"/>
              </a:rPr>
              <a:t>https://www.hopkinsmedicine.org/health/wellness-and-prevention/runners-diet</a:t>
            </a:r>
            <a:endParaRPr lang="en-US" b="0" i="0" dirty="0">
              <a:solidFill>
                <a:srgbClr val="222222"/>
              </a:solidFill>
              <a:effectLst/>
              <a:latin typeface="Arial" panose="020B0604020202020204" pitchFamily="34" charset="0"/>
            </a:endParaRPr>
          </a:p>
          <a:p>
            <a:endParaRPr lang="en-US" dirty="0"/>
          </a:p>
          <a:p>
            <a:r>
              <a:rPr lang="en-US" dirty="0">
                <a:hlinkClick r:id="rId4"/>
              </a:rPr>
              <a:t>National Athletic Trainers’ Association Position Statement: Evaluation of Dietary Supplements for Performance Nutrition</a:t>
            </a:r>
            <a:endParaRPr lang="en-US" dirty="0"/>
          </a:p>
          <a:p>
            <a:r>
              <a:rPr lang="en-US" dirty="0">
                <a:hlinkClick r:id="rId5"/>
              </a:rPr>
              <a:t>Fluid Replacement for the Physically Active</a:t>
            </a:r>
            <a:endParaRPr lang="en-US" dirty="0"/>
          </a:p>
          <a:p>
            <a:endParaRPr lang="en-US" dirty="0"/>
          </a:p>
        </p:txBody>
      </p:sp>
    </p:spTree>
    <p:extLst>
      <p:ext uri="{BB962C8B-B14F-4D97-AF65-F5344CB8AC3E}">
        <p14:creationId xmlns:p14="http://schemas.microsoft.com/office/powerpoint/2010/main" val="3573205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D2646C-604B-92B2-596C-CFF22CEE5A7E}"/>
              </a:ext>
            </a:extLst>
          </p:cNvPr>
          <p:cNvSpPr>
            <a:spLocks noGrp="1"/>
          </p:cNvSpPr>
          <p:nvPr>
            <p:ph type="title"/>
          </p:nvPr>
        </p:nvSpPr>
        <p:spPr>
          <a:xfrm>
            <a:off x="1028700" y="1967266"/>
            <a:ext cx="2628900" cy="2547257"/>
          </a:xfrm>
          <a:noFill/>
        </p:spPr>
        <p:txBody>
          <a:bodyPr anchor="ctr">
            <a:normAutofit/>
          </a:bodyPr>
          <a:lstStyle/>
          <a:p>
            <a:pPr algn="ctr"/>
            <a:r>
              <a:rPr lang="en-US" dirty="0">
                <a:solidFill>
                  <a:srgbClr val="FFFFFF"/>
                </a:solidFill>
              </a:rPr>
              <a:t>Power of </a:t>
            </a:r>
            <a:r>
              <a:rPr lang="en-US" dirty="0">
                <a:solidFill>
                  <a:srgbClr val="FFFFFF"/>
                </a:solidFill>
                <a:hlinkClick r:id="rId2"/>
              </a:rPr>
              <a:t>Sleep</a:t>
            </a:r>
            <a:br>
              <a:rPr lang="en-US" sz="3600" dirty="0">
                <a:solidFill>
                  <a:srgbClr val="FFFFFF"/>
                </a:solidFill>
              </a:rPr>
            </a:br>
            <a:r>
              <a:rPr lang="en-US" sz="2700" dirty="0">
                <a:solidFill>
                  <a:srgbClr val="FFFFFF"/>
                </a:solidFill>
              </a:rPr>
              <a:t>Click for larger infographic</a:t>
            </a:r>
          </a:p>
        </p:txBody>
      </p:sp>
      <p:pic>
        <p:nvPicPr>
          <p:cNvPr id="4" name="Picture 3">
            <a:extLst>
              <a:ext uri="{FF2B5EF4-FFF2-40B4-BE49-F238E27FC236}">
                <a16:creationId xmlns:a16="http://schemas.microsoft.com/office/drawing/2014/main" id="{68C59FC2-68C2-7CF3-AE2C-B82E140FB137}"/>
              </a:ext>
            </a:extLst>
          </p:cNvPr>
          <p:cNvPicPr>
            <a:picLocks noChangeAspect="1"/>
          </p:cNvPicPr>
          <p:nvPr/>
        </p:nvPicPr>
        <p:blipFill>
          <a:blip r:embed="rId3"/>
          <a:stretch>
            <a:fillRect/>
          </a:stretch>
        </p:blipFill>
        <p:spPr>
          <a:xfrm>
            <a:off x="6121154" y="643466"/>
            <a:ext cx="4093023" cy="5568739"/>
          </a:xfrm>
          <a:prstGeom prst="rect">
            <a:avLst/>
          </a:prstGeom>
        </p:spPr>
      </p:pic>
      <p:sp>
        <p:nvSpPr>
          <p:cNvPr id="5" name="TextBox 4">
            <a:extLst>
              <a:ext uri="{FF2B5EF4-FFF2-40B4-BE49-F238E27FC236}">
                <a16:creationId xmlns:a16="http://schemas.microsoft.com/office/drawing/2014/main" id="{4D45851A-FFC4-8FD9-C2DA-AFF157FE0614}"/>
              </a:ext>
            </a:extLst>
          </p:cNvPr>
          <p:cNvSpPr txBox="1"/>
          <p:nvPr/>
        </p:nvSpPr>
        <p:spPr>
          <a:xfrm>
            <a:off x="332510" y="5544189"/>
            <a:ext cx="5126181" cy="369332"/>
          </a:xfrm>
          <a:prstGeom prst="rect">
            <a:avLst/>
          </a:prstGeom>
          <a:noFill/>
        </p:spPr>
        <p:txBody>
          <a:bodyPr wrap="square">
            <a:spAutoFit/>
          </a:bodyPr>
          <a:lstStyle/>
          <a:p>
            <a:r>
              <a:rPr lang="en-US" b="0" i="0" dirty="0">
                <a:effectLst/>
                <a:latin typeface="titillium_webbold"/>
                <a:hlinkClick r:id="rId4"/>
              </a:rPr>
              <a:t>Sleep: An Underrated Player in Athletic Performance</a:t>
            </a:r>
            <a:endParaRPr lang="en-US" b="0" i="0" dirty="0">
              <a:effectLst/>
              <a:latin typeface="titillium_webbold"/>
            </a:endParaRPr>
          </a:p>
        </p:txBody>
      </p:sp>
    </p:spTree>
    <p:extLst>
      <p:ext uri="{BB962C8B-B14F-4D97-AF65-F5344CB8AC3E}">
        <p14:creationId xmlns:p14="http://schemas.microsoft.com/office/powerpoint/2010/main" val="878983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E9092-F71B-7223-B363-660C75EF19E1}"/>
              </a:ext>
            </a:extLst>
          </p:cNvPr>
          <p:cNvSpPr>
            <a:spLocks noGrp="1"/>
          </p:cNvSpPr>
          <p:nvPr>
            <p:ph type="title"/>
          </p:nvPr>
        </p:nvSpPr>
        <p:spPr>
          <a:xfrm>
            <a:off x="869676" y="1967266"/>
            <a:ext cx="3187826" cy="2547257"/>
          </a:xfrm>
          <a:noFill/>
        </p:spPr>
        <p:txBody>
          <a:bodyPr anchor="ctr">
            <a:noAutofit/>
          </a:bodyPr>
          <a:lstStyle/>
          <a:p>
            <a:pPr algn="ctr"/>
            <a:r>
              <a:rPr lang="en-US" sz="3600" dirty="0">
                <a:solidFill>
                  <a:schemeClr val="bg1">
                    <a:lumMod val="95000"/>
                  </a:schemeClr>
                </a:solidFill>
                <a:hlinkClick r:id="rId2">
                  <a:extLst>
                    <a:ext uri="{A12FA001-AC4F-418D-AE19-62706E023703}">
                      <ahyp:hlinkClr xmlns:ahyp="http://schemas.microsoft.com/office/drawing/2018/hyperlinkcolor" val="tx"/>
                    </a:ext>
                  </a:extLst>
                </a:hlinkClick>
              </a:rPr>
              <a:t>Fight injury with Micronutrients</a:t>
            </a:r>
            <a:br>
              <a:rPr lang="en-US" sz="3600" dirty="0">
                <a:solidFill>
                  <a:schemeClr val="bg1">
                    <a:lumMod val="95000"/>
                  </a:schemeClr>
                </a:solidFill>
                <a:hlinkClick r:id="rId2">
                  <a:extLst>
                    <a:ext uri="{A12FA001-AC4F-418D-AE19-62706E023703}">
                      <ahyp:hlinkClr xmlns:ahyp="http://schemas.microsoft.com/office/drawing/2018/hyperlinkcolor" val="tx"/>
                    </a:ext>
                  </a:extLst>
                </a:hlinkClick>
              </a:rPr>
            </a:br>
            <a:r>
              <a:rPr lang="en-US" sz="3600" dirty="0">
                <a:solidFill>
                  <a:schemeClr val="bg1">
                    <a:lumMod val="95000"/>
                  </a:schemeClr>
                </a:solidFill>
                <a:hlinkClick r:id="rId2">
                  <a:extLst>
                    <a:ext uri="{A12FA001-AC4F-418D-AE19-62706E023703}">
                      <ahyp:hlinkClr xmlns:ahyp="http://schemas.microsoft.com/office/drawing/2018/hyperlinkcolor" val="tx"/>
                    </a:ext>
                  </a:extLst>
                </a:hlinkClick>
              </a:rPr>
              <a:t>Click to enlarge infographic</a:t>
            </a:r>
            <a:endParaRPr lang="en-US" sz="3600" dirty="0">
              <a:solidFill>
                <a:schemeClr val="bg1">
                  <a:lumMod val="95000"/>
                </a:schemeClr>
              </a:solidFill>
            </a:endParaRPr>
          </a:p>
        </p:txBody>
      </p:sp>
      <p:pic>
        <p:nvPicPr>
          <p:cNvPr id="4" name="Picture 3">
            <a:extLst>
              <a:ext uri="{FF2B5EF4-FFF2-40B4-BE49-F238E27FC236}">
                <a16:creationId xmlns:a16="http://schemas.microsoft.com/office/drawing/2014/main" id="{08839D0A-95A4-2AC8-0569-461E21243734}"/>
              </a:ext>
            </a:extLst>
          </p:cNvPr>
          <p:cNvPicPr>
            <a:picLocks noChangeAspect="1"/>
          </p:cNvPicPr>
          <p:nvPr/>
        </p:nvPicPr>
        <p:blipFill>
          <a:blip r:embed="rId3"/>
          <a:stretch>
            <a:fillRect/>
          </a:stretch>
        </p:blipFill>
        <p:spPr>
          <a:xfrm>
            <a:off x="6121154" y="643466"/>
            <a:ext cx="4093023" cy="5568739"/>
          </a:xfrm>
          <a:prstGeom prst="rect">
            <a:avLst/>
          </a:prstGeom>
        </p:spPr>
      </p:pic>
    </p:spTree>
    <p:extLst>
      <p:ext uri="{BB962C8B-B14F-4D97-AF65-F5344CB8AC3E}">
        <p14:creationId xmlns:p14="http://schemas.microsoft.com/office/powerpoint/2010/main" val="2451397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19761-EE6B-1EA6-1983-2D1ECB4A8FAA}"/>
              </a:ext>
            </a:extLst>
          </p:cNvPr>
          <p:cNvSpPr>
            <a:spLocks noGrp="1"/>
          </p:cNvSpPr>
          <p:nvPr>
            <p:ph type="title"/>
          </p:nvPr>
        </p:nvSpPr>
        <p:spPr>
          <a:xfrm>
            <a:off x="5297762" y="3052236"/>
            <a:ext cx="6251110" cy="1154004"/>
          </a:xfrm>
        </p:spPr>
        <p:txBody>
          <a:bodyPr vert="horz" lIns="91440" tIns="45720" rIns="91440" bIns="45720" rtlCol="0" anchor="b">
            <a:normAutofit fontScale="90000"/>
          </a:bodyPr>
          <a:lstStyle/>
          <a:p>
            <a:r>
              <a:rPr lang="en-US" sz="5400" dirty="0">
                <a:hlinkClick r:id="rId2"/>
              </a:rPr>
              <a:t>Clocking Nutrition</a:t>
            </a:r>
            <a:br>
              <a:rPr lang="en-US" sz="5400" dirty="0">
                <a:hlinkClick r:id="rId2"/>
              </a:rPr>
            </a:br>
            <a:r>
              <a:rPr lang="en-US" sz="3100" dirty="0">
                <a:hlinkClick r:id="rId2"/>
              </a:rPr>
              <a:t>Click to enlarge infographic</a:t>
            </a:r>
            <a:endParaRPr lang="en-US" sz="3100" dirty="0"/>
          </a:p>
        </p:txBody>
      </p:sp>
      <p:pic>
        <p:nvPicPr>
          <p:cNvPr id="4" name="Picture 3">
            <a:extLst>
              <a:ext uri="{FF2B5EF4-FFF2-40B4-BE49-F238E27FC236}">
                <a16:creationId xmlns:a16="http://schemas.microsoft.com/office/drawing/2014/main" id="{DD193A4B-CE1C-6A74-2807-97210C3F490B}"/>
              </a:ext>
            </a:extLst>
          </p:cNvPr>
          <p:cNvPicPr>
            <a:picLocks noChangeAspect="1"/>
          </p:cNvPicPr>
          <p:nvPr/>
        </p:nvPicPr>
        <p:blipFill rotWithShape="1">
          <a:blip r:embed="rId3"/>
          <a:srcRect r="760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796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0116-1CF1-5B00-5023-16C4EEB54C36}"/>
              </a:ext>
            </a:extLst>
          </p:cNvPr>
          <p:cNvSpPr>
            <a:spLocks noGrp="1"/>
          </p:cNvSpPr>
          <p:nvPr>
            <p:ph type="title"/>
          </p:nvPr>
        </p:nvSpPr>
        <p:spPr>
          <a:xfrm>
            <a:off x="671946" y="155897"/>
            <a:ext cx="10515600" cy="1063737"/>
          </a:xfrm>
        </p:spPr>
        <p:txBody>
          <a:bodyPr/>
          <a:lstStyle/>
          <a:p>
            <a:r>
              <a:rPr lang="en-US" dirty="0"/>
              <a:t>RUNNING SHOES</a:t>
            </a:r>
          </a:p>
        </p:txBody>
      </p:sp>
      <p:pic>
        <p:nvPicPr>
          <p:cNvPr id="4" name="Picture 3">
            <a:extLst>
              <a:ext uri="{FF2B5EF4-FFF2-40B4-BE49-F238E27FC236}">
                <a16:creationId xmlns:a16="http://schemas.microsoft.com/office/drawing/2014/main" id="{DEB21B5A-503E-B1A2-449D-3DC9BBFB4654}"/>
              </a:ext>
            </a:extLst>
          </p:cNvPr>
          <p:cNvPicPr>
            <a:picLocks noChangeAspect="1"/>
          </p:cNvPicPr>
          <p:nvPr/>
        </p:nvPicPr>
        <p:blipFill>
          <a:blip r:embed="rId2"/>
          <a:stretch>
            <a:fillRect/>
          </a:stretch>
        </p:blipFill>
        <p:spPr>
          <a:xfrm>
            <a:off x="7116323" y="1027906"/>
            <a:ext cx="4237477" cy="5167312"/>
          </a:xfrm>
          <a:prstGeom prst="rect">
            <a:avLst/>
          </a:prstGeom>
        </p:spPr>
      </p:pic>
      <p:sp>
        <p:nvSpPr>
          <p:cNvPr id="6" name="TextBox 5">
            <a:extLst>
              <a:ext uri="{FF2B5EF4-FFF2-40B4-BE49-F238E27FC236}">
                <a16:creationId xmlns:a16="http://schemas.microsoft.com/office/drawing/2014/main" id="{DEE61ECB-4C54-4789-368B-80DE39BEA3CE}"/>
              </a:ext>
            </a:extLst>
          </p:cNvPr>
          <p:cNvSpPr txBox="1"/>
          <p:nvPr/>
        </p:nvSpPr>
        <p:spPr>
          <a:xfrm>
            <a:off x="890234" y="1448558"/>
            <a:ext cx="4485329" cy="646331"/>
          </a:xfrm>
          <a:prstGeom prst="rect">
            <a:avLst/>
          </a:prstGeom>
          <a:noFill/>
        </p:spPr>
        <p:txBody>
          <a:bodyPr wrap="square">
            <a:spAutoFit/>
          </a:bodyPr>
          <a:lstStyle/>
          <a:p>
            <a:r>
              <a:rPr lang="en-US" dirty="0">
                <a:hlinkClick r:id="rId3"/>
              </a:rPr>
              <a:t>ACSM Information On… Selecting Running Shoes</a:t>
            </a:r>
            <a:endParaRPr lang="en-US" dirty="0"/>
          </a:p>
        </p:txBody>
      </p:sp>
      <p:sp>
        <p:nvSpPr>
          <p:cNvPr id="8" name="TextBox 7">
            <a:extLst>
              <a:ext uri="{FF2B5EF4-FFF2-40B4-BE49-F238E27FC236}">
                <a16:creationId xmlns:a16="http://schemas.microsoft.com/office/drawing/2014/main" id="{56F19956-5A2F-3121-F6BA-2322C6B9F31F}"/>
              </a:ext>
            </a:extLst>
          </p:cNvPr>
          <p:cNvSpPr txBox="1"/>
          <p:nvPr/>
        </p:nvSpPr>
        <p:spPr>
          <a:xfrm>
            <a:off x="471055" y="2108442"/>
            <a:ext cx="6026727" cy="2072776"/>
          </a:xfrm>
          <a:prstGeom prst="rect">
            <a:avLst/>
          </a:prstGeom>
          <a:noFill/>
        </p:spPr>
        <p:txBody>
          <a:bodyPr wrap="square">
            <a:spAutoFit/>
          </a:bodyPr>
          <a:lstStyle/>
          <a:p>
            <a:pPr algn="l"/>
            <a:r>
              <a:rPr lang="en-US" b="1" i="0" dirty="0">
                <a:solidFill>
                  <a:schemeClr val="tx1">
                    <a:lumMod val="65000"/>
                    <a:lumOff val="35000"/>
                  </a:schemeClr>
                </a:solidFill>
                <a:effectLst/>
                <a:latin typeface="Roboto" panose="020F0502020204030204" pitchFamily="34" charset="0"/>
              </a:rPr>
              <a:t>3 key factors to consider when choosing your running shoes</a:t>
            </a:r>
            <a:endParaRPr lang="en-US" b="0" i="0" dirty="0">
              <a:solidFill>
                <a:schemeClr val="tx1">
                  <a:lumMod val="65000"/>
                  <a:lumOff val="35000"/>
                </a:schemeClr>
              </a:solidFill>
              <a:effectLst/>
              <a:latin typeface="Roboto" panose="020F0502020204030204" pitchFamily="34" charset="0"/>
            </a:endParaRPr>
          </a:p>
          <a:p>
            <a:pPr algn="l">
              <a:buFont typeface="Arial" panose="020B0604020202020204" pitchFamily="34" charset="0"/>
              <a:buChar char="•"/>
            </a:pPr>
            <a:r>
              <a:rPr lang="en-US" b="0" i="0" dirty="0">
                <a:solidFill>
                  <a:schemeClr val="tx1">
                    <a:lumMod val="65000"/>
                    <a:lumOff val="35000"/>
                  </a:schemeClr>
                </a:solidFill>
                <a:effectLst/>
                <a:latin typeface="Roboto" panose="020F0502020204030204" pitchFamily="34" charset="0"/>
              </a:rPr>
              <a:t>Choosing the most suitable running shoes for your sport activity.</a:t>
            </a:r>
          </a:p>
          <a:p>
            <a:pPr algn="l">
              <a:buFont typeface="Arial" panose="020B0604020202020204" pitchFamily="34" charset="0"/>
              <a:buChar char="•"/>
            </a:pPr>
            <a:r>
              <a:rPr lang="en-US" b="0" i="0" dirty="0">
                <a:solidFill>
                  <a:schemeClr val="tx1">
                    <a:lumMod val="65000"/>
                    <a:lumOff val="35000"/>
                  </a:schemeClr>
                </a:solidFill>
                <a:effectLst/>
                <a:latin typeface="Roboto" panose="020F0502020204030204" pitchFamily="34" charset="0"/>
              </a:rPr>
              <a:t>Choosing the right running shoes based on your goals.</a:t>
            </a:r>
          </a:p>
          <a:p>
            <a:pPr algn="l">
              <a:buFont typeface="Arial" panose="020B0604020202020204" pitchFamily="34" charset="0"/>
              <a:buChar char="•"/>
            </a:pPr>
            <a:r>
              <a:rPr lang="en-US" b="0" i="0" dirty="0">
                <a:solidFill>
                  <a:schemeClr val="tx1">
                    <a:lumMod val="65000"/>
                    <a:lumOff val="35000"/>
                  </a:schemeClr>
                </a:solidFill>
                <a:effectLst/>
                <a:latin typeface="Roboto" panose="020F0502020204030204" pitchFamily="34" charset="0"/>
              </a:rPr>
              <a:t>Choosing shoes that are suitable for your gait and body type.</a:t>
            </a:r>
          </a:p>
        </p:txBody>
      </p:sp>
      <p:sp>
        <p:nvSpPr>
          <p:cNvPr id="10" name="TextBox 9">
            <a:extLst>
              <a:ext uri="{FF2B5EF4-FFF2-40B4-BE49-F238E27FC236}">
                <a16:creationId xmlns:a16="http://schemas.microsoft.com/office/drawing/2014/main" id="{CC3F35D7-0B8D-0D72-9C14-43DB915D1D86}"/>
              </a:ext>
            </a:extLst>
          </p:cNvPr>
          <p:cNvSpPr txBox="1"/>
          <p:nvPr/>
        </p:nvSpPr>
        <p:spPr>
          <a:xfrm>
            <a:off x="471055" y="4116780"/>
            <a:ext cx="6096000" cy="2585323"/>
          </a:xfrm>
          <a:prstGeom prst="rect">
            <a:avLst/>
          </a:prstGeom>
          <a:noFill/>
        </p:spPr>
        <p:txBody>
          <a:bodyPr wrap="square">
            <a:spAutoFit/>
          </a:bodyPr>
          <a:lstStyle/>
          <a:p>
            <a:pPr algn="l"/>
            <a:r>
              <a:rPr lang="en-US" b="1" i="0" dirty="0">
                <a:solidFill>
                  <a:schemeClr val="accent2">
                    <a:lumMod val="75000"/>
                  </a:schemeClr>
                </a:solidFill>
                <a:effectLst/>
                <a:latin typeface="Roboto" panose="02000000000000000000" pitchFamily="2" charset="0"/>
              </a:rPr>
              <a:t>How to Choose Running Shoes</a:t>
            </a:r>
            <a:endParaRPr lang="en-US" b="0" i="0" dirty="0">
              <a:solidFill>
                <a:schemeClr val="accent2">
                  <a:lumMod val="75000"/>
                </a:schemeClr>
              </a:solidFill>
              <a:effectLst/>
              <a:latin typeface="Roboto" panose="02000000000000000000" pitchFamily="2" charset="0"/>
            </a:endParaRPr>
          </a:p>
          <a:p>
            <a:pPr algn="l">
              <a:buFont typeface="+mj-lt"/>
              <a:buAutoNum type="arabicPeriod"/>
            </a:pPr>
            <a:r>
              <a:rPr lang="en-US" b="0" i="0" dirty="0">
                <a:solidFill>
                  <a:schemeClr val="accent2">
                    <a:lumMod val="75000"/>
                  </a:schemeClr>
                </a:solidFill>
                <a:effectLst/>
                <a:latin typeface="Roboto" panose="02000000000000000000" pitchFamily="2" charset="0"/>
              </a:rPr>
              <a:t>Consider where you're planning to run. Do you mostly hit the road? ...</a:t>
            </a:r>
          </a:p>
          <a:p>
            <a:pPr algn="l">
              <a:buFont typeface="+mj-lt"/>
              <a:buAutoNum type="arabicPeriod"/>
            </a:pPr>
            <a:r>
              <a:rPr lang="en-US" b="0" i="0" dirty="0">
                <a:solidFill>
                  <a:schemeClr val="accent2">
                    <a:lumMod val="75000"/>
                  </a:schemeClr>
                </a:solidFill>
                <a:effectLst/>
                <a:latin typeface="Roboto" panose="02000000000000000000" pitchFamily="2" charset="0"/>
              </a:rPr>
              <a:t>Decide if you want more or less cushioning underfoot. ...</a:t>
            </a:r>
          </a:p>
          <a:p>
            <a:pPr algn="l">
              <a:buFont typeface="+mj-lt"/>
              <a:buAutoNum type="arabicPeriod"/>
            </a:pPr>
            <a:r>
              <a:rPr lang="en-US" b="0" i="0" dirty="0">
                <a:solidFill>
                  <a:schemeClr val="accent2">
                    <a:lumMod val="75000"/>
                  </a:schemeClr>
                </a:solidFill>
                <a:effectLst/>
                <a:latin typeface="Roboto" panose="02000000000000000000" pitchFamily="2" charset="0"/>
              </a:rPr>
              <a:t>Understand whether you need a specific type of support for your gait. ...</a:t>
            </a:r>
          </a:p>
          <a:p>
            <a:pPr algn="l">
              <a:buFont typeface="+mj-lt"/>
              <a:buAutoNum type="arabicPeriod"/>
            </a:pPr>
            <a:r>
              <a:rPr lang="en-US" b="0" i="0" dirty="0">
                <a:solidFill>
                  <a:schemeClr val="accent2">
                    <a:lumMod val="75000"/>
                  </a:schemeClr>
                </a:solidFill>
                <a:effectLst/>
                <a:latin typeface="Roboto" panose="02000000000000000000" pitchFamily="2" charset="0"/>
              </a:rPr>
              <a:t>Make sure the shoe fits.</a:t>
            </a:r>
          </a:p>
          <a:p>
            <a:pPr algn="l"/>
            <a:br>
              <a:rPr lang="en-US" b="0" i="0" dirty="0">
                <a:solidFill>
                  <a:srgbClr val="BDC1C6"/>
                </a:solidFill>
                <a:effectLst/>
                <a:latin typeface="Roboto" panose="02000000000000000000" pitchFamily="2" charset="0"/>
              </a:rPr>
            </a:br>
            <a:endParaRPr lang="en-US" b="0" i="0" dirty="0">
              <a:solidFill>
                <a:srgbClr val="BDC1C6"/>
              </a:solidFill>
              <a:effectLst/>
              <a:latin typeface="Roboto" panose="02000000000000000000" pitchFamily="2" charset="0"/>
            </a:endParaRPr>
          </a:p>
        </p:txBody>
      </p:sp>
    </p:spTree>
    <p:extLst>
      <p:ext uri="{BB962C8B-B14F-4D97-AF65-F5344CB8AC3E}">
        <p14:creationId xmlns:p14="http://schemas.microsoft.com/office/powerpoint/2010/main" val="2521277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280B7-38D3-1673-EB73-F2C9C22ECCDE}"/>
              </a:ext>
            </a:extLst>
          </p:cNvPr>
          <p:cNvSpPr>
            <a:spLocks noGrp="1"/>
          </p:cNvSpPr>
          <p:nvPr>
            <p:ph type="title"/>
          </p:nvPr>
        </p:nvSpPr>
        <p:spPr>
          <a:xfrm>
            <a:off x="796635" y="-133641"/>
            <a:ext cx="10515600" cy="1325563"/>
          </a:xfrm>
        </p:spPr>
        <p:txBody>
          <a:bodyPr/>
          <a:lstStyle/>
          <a:p>
            <a:r>
              <a:rPr lang="en-US" dirty="0"/>
              <a:t>Running Shoe selection</a:t>
            </a:r>
          </a:p>
        </p:txBody>
      </p:sp>
      <p:sp>
        <p:nvSpPr>
          <p:cNvPr id="4" name="TextBox 3">
            <a:extLst>
              <a:ext uri="{FF2B5EF4-FFF2-40B4-BE49-F238E27FC236}">
                <a16:creationId xmlns:a16="http://schemas.microsoft.com/office/drawing/2014/main" id="{FB262096-94B5-CE11-5F6D-9CAFEF1FBFB2}"/>
              </a:ext>
            </a:extLst>
          </p:cNvPr>
          <p:cNvSpPr txBox="1"/>
          <p:nvPr/>
        </p:nvSpPr>
        <p:spPr>
          <a:xfrm>
            <a:off x="207817" y="1098396"/>
            <a:ext cx="11388437" cy="5632311"/>
          </a:xfrm>
          <a:prstGeom prst="rect">
            <a:avLst/>
          </a:prstGeom>
          <a:noFill/>
        </p:spPr>
        <p:txBody>
          <a:bodyPr wrap="square">
            <a:spAutoFit/>
          </a:bodyPr>
          <a:lstStyle/>
          <a:p>
            <a:r>
              <a:rPr lang="en-US" sz="2000" dirty="0"/>
              <a:t>There are many good brands such as Brooks, </a:t>
            </a:r>
            <a:r>
              <a:rPr lang="en-US" sz="2000" dirty="0" err="1"/>
              <a:t>Hoka</a:t>
            </a:r>
            <a:r>
              <a:rPr lang="en-US" sz="2000" dirty="0"/>
              <a:t>, Karhu, New Balance, </a:t>
            </a:r>
            <a:r>
              <a:rPr lang="en-US" sz="2000" dirty="0" err="1"/>
              <a:t>Saucony</a:t>
            </a:r>
            <a:r>
              <a:rPr lang="en-US" sz="2000" dirty="0"/>
              <a:t>. Not all running shoes fit the same, it depends on on the individuals foot. The width, length and arch height decides what type of shoe is best for a runner. It is always a good idea to get a gait analysis </a:t>
            </a:r>
            <a:r>
              <a:rPr lang="en-US" sz="2000" i="1" dirty="0">
                <a:solidFill>
                  <a:srgbClr val="7030A0"/>
                </a:solidFill>
              </a:rPr>
              <a:t>(Perhaps by a coach or use the slow motion feature on most SMART phones) </a:t>
            </a:r>
            <a:br>
              <a:rPr lang="en-US" sz="2000" dirty="0"/>
            </a:br>
            <a:r>
              <a:rPr lang="en-US" sz="2000" dirty="0"/>
              <a:t>to see how one naturally walks/runs to learn how your foot moves. Some might have more of a neutral movement, and other might fall in more more or roll out more. By knowing this information, certain shoes may be better than others. It is always good to try on different shoes at a store and run in them to see how they feel and fit before purchasing. It is always best to go to a running store that offers those trained in gait analysis to help figure out your foot motion and have the knowledge of the types of shoes they offer. A good example of this is Fleet Feet. It is best to not pick a shoe based on what it looks like even some shoes may be trendy, they unfortunately may not be  built the best for support and can break down pretty fast. </a:t>
            </a:r>
            <a:br>
              <a:rPr lang="en-US" sz="2000" dirty="0"/>
            </a:br>
            <a:endParaRPr lang="en-US" sz="2000" dirty="0"/>
          </a:p>
          <a:p>
            <a:r>
              <a:rPr lang="en-US" sz="2000" dirty="0"/>
              <a:t>Shoes can be expensive, but in the end that running shoe that fits and feels good could be the difference to keep yourself injury free. Shoes do not last forever! All shoes should be tracked. As soon as you start running in them, mileage should be tracked. Shoes need to be replaced anywhere from 300-400 miles max. Most smart/ fit watches have the availability to track this mileage, if not make a journal of your mileage in your shoes. I should mention running shoes should never be slipped on, they should be tied and untied, every time you use them. Shoes are part of a strong foundation in runners. </a:t>
            </a:r>
          </a:p>
        </p:txBody>
      </p:sp>
    </p:spTree>
    <p:extLst>
      <p:ext uri="{BB962C8B-B14F-4D97-AF65-F5344CB8AC3E}">
        <p14:creationId xmlns:p14="http://schemas.microsoft.com/office/powerpoint/2010/main" val="3516554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10553-06EB-7A27-4956-0D72DC37DED4}"/>
              </a:ext>
            </a:extLst>
          </p:cNvPr>
          <p:cNvSpPr>
            <a:spLocks noGrp="1"/>
          </p:cNvSpPr>
          <p:nvPr>
            <p:ph type="title"/>
          </p:nvPr>
        </p:nvSpPr>
        <p:spPr/>
        <p:txBody>
          <a:bodyPr/>
          <a:lstStyle/>
          <a:p>
            <a:r>
              <a:rPr lang="en-US" b="0" i="0" dirty="0">
                <a:solidFill>
                  <a:srgbClr val="000000"/>
                </a:solidFill>
                <a:effectLst/>
                <a:latin typeface="Rubik"/>
              </a:rPr>
              <a:t>The 3 Principles of Running – What and How to Do Them</a:t>
            </a:r>
            <a:endParaRPr lang="en-US" dirty="0"/>
          </a:p>
        </p:txBody>
      </p:sp>
      <p:sp>
        <p:nvSpPr>
          <p:cNvPr id="4" name="TextBox 3">
            <a:extLst>
              <a:ext uri="{FF2B5EF4-FFF2-40B4-BE49-F238E27FC236}">
                <a16:creationId xmlns:a16="http://schemas.microsoft.com/office/drawing/2014/main" id="{ADAF1869-88D3-E4B7-1FB2-6842FFBC5CF9}"/>
              </a:ext>
            </a:extLst>
          </p:cNvPr>
          <p:cNvSpPr txBox="1"/>
          <p:nvPr/>
        </p:nvSpPr>
        <p:spPr>
          <a:xfrm>
            <a:off x="3051544" y="1850339"/>
            <a:ext cx="6103088" cy="369332"/>
          </a:xfrm>
          <a:prstGeom prst="rect">
            <a:avLst/>
          </a:prstGeom>
          <a:noFill/>
        </p:spPr>
        <p:txBody>
          <a:bodyPr wrap="square">
            <a:spAutoFit/>
          </a:bodyPr>
          <a:lstStyle/>
          <a:p>
            <a:r>
              <a:rPr lang="en-US" b="0" i="0" dirty="0">
                <a:solidFill>
                  <a:srgbClr val="000000"/>
                </a:solidFill>
                <a:effectLst/>
                <a:latin typeface="Rubik"/>
                <a:hlinkClick r:id="rId2"/>
              </a:rPr>
              <a:t>The 3 Principles of Running – What and How to Do Them</a:t>
            </a:r>
            <a:endParaRPr lang="en-US" dirty="0"/>
          </a:p>
        </p:txBody>
      </p:sp>
      <p:sp>
        <p:nvSpPr>
          <p:cNvPr id="6" name="TextBox 5">
            <a:extLst>
              <a:ext uri="{FF2B5EF4-FFF2-40B4-BE49-F238E27FC236}">
                <a16:creationId xmlns:a16="http://schemas.microsoft.com/office/drawing/2014/main" id="{B691D8A9-F207-DC91-5FAB-D6A25514505B}"/>
              </a:ext>
            </a:extLst>
          </p:cNvPr>
          <p:cNvSpPr txBox="1"/>
          <p:nvPr/>
        </p:nvSpPr>
        <p:spPr>
          <a:xfrm>
            <a:off x="1260764" y="2690336"/>
            <a:ext cx="7883236" cy="1477328"/>
          </a:xfrm>
          <a:prstGeom prst="rect">
            <a:avLst/>
          </a:prstGeom>
          <a:noFill/>
        </p:spPr>
        <p:txBody>
          <a:bodyPr wrap="square">
            <a:spAutoFit/>
          </a:bodyPr>
          <a:lstStyle/>
          <a:p>
            <a:pPr algn="l"/>
            <a:br>
              <a:rPr lang="en-US" b="0" i="0" dirty="0">
                <a:solidFill>
                  <a:srgbClr val="BDC1C6"/>
                </a:solidFill>
                <a:effectLst/>
                <a:latin typeface="Roboto" panose="02000000000000000000" pitchFamily="2" charset="0"/>
              </a:rPr>
            </a:br>
            <a:endParaRPr lang="en-US" b="0" i="0" dirty="0">
              <a:solidFill>
                <a:srgbClr val="BDC1C6"/>
              </a:solidFill>
              <a:effectLst/>
              <a:latin typeface="Roboto" panose="02000000000000000000" pitchFamily="2" charset="0"/>
            </a:endParaRPr>
          </a:p>
          <a:p>
            <a:pPr algn="l"/>
            <a:r>
              <a:rPr lang="en-US" b="0" i="0" dirty="0">
                <a:solidFill>
                  <a:srgbClr val="7030A0"/>
                </a:solidFill>
                <a:effectLst/>
                <a:latin typeface="Roboto" panose="02000000000000000000" pitchFamily="2" charset="0"/>
              </a:rPr>
              <a:t>These foundational principles in running are </a:t>
            </a:r>
            <a:r>
              <a:rPr lang="en-US" b="1" i="0" dirty="0">
                <a:solidFill>
                  <a:srgbClr val="7030A0"/>
                </a:solidFill>
                <a:effectLst/>
                <a:latin typeface="Roboto" panose="02000000000000000000" pitchFamily="2" charset="0"/>
              </a:rPr>
              <a:t>the pose, the fall, and the pull</a:t>
            </a:r>
            <a:r>
              <a:rPr lang="en-US" b="0" i="0" dirty="0">
                <a:solidFill>
                  <a:srgbClr val="7030A0"/>
                </a:solidFill>
                <a:effectLst/>
                <a:latin typeface="Roboto" panose="02000000000000000000" pitchFamily="2" charset="0"/>
              </a:rPr>
              <a:t>. The better you can do these 3 principles of running, the better runner you will be.</a:t>
            </a:r>
          </a:p>
        </p:txBody>
      </p:sp>
    </p:spTree>
    <p:extLst>
      <p:ext uri="{BB962C8B-B14F-4D97-AF65-F5344CB8AC3E}">
        <p14:creationId xmlns:p14="http://schemas.microsoft.com/office/powerpoint/2010/main" val="1086240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15907A-42E9-FC99-67A2-667A77A47FF5}"/>
              </a:ext>
            </a:extLst>
          </p:cNvPr>
          <p:cNvSpPr>
            <a:spLocks noGrp="1"/>
          </p:cNvSpPr>
          <p:nvPr>
            <p:ph type="title"/>
          </p:nvPr>
        </p:nvSpPr>
        <p:spPr>
          <a:xfrm>
            <a:off x="524741" y="620392"/>
            <a:ext cx="3808268" cy="5504688"/>
          </a:xfrm>
        </p:spPr>
        <p:txBody>
          <a:bodyPr>
            <a:normAutofit/>
          </a:bodyPr>
          <a:lstStyle/>
          <a:p>
            <a:r>
              <a:rPr lang="en-US" sz="5100">
                <a:solidFill>
                  <a:schemeClr val="bg1"/>
                </a:solidFill>
              </a:rPr>
              <a:t>ADAPTATION TO RUNNING TAKES TIME</a:t>
            </a:r>
          </a:p>
        </p:txBody>
      </p:sp>
      <p:graphicFrame>
        <p:nvGraphicFramePr>
          <p:cNvPr id="14" name="Content Placeholder 2">
            <a:extLst>
              <a:ext uri="{FF2B5EF4-FFF2-40B4-BE49-F238E27FC236}">
                <a16:creationId xmlns:a16="http://schemas.microsoft.com/office/drawing/2014/main" id="{2BD45197-341A-3FBF-B26C-36D0392C0E6A}"/>
              </a:ext>
            </a:extLst>
          </p:cNvPr>
          <p:cNvGraphicFramePr>
            <a:graphicFrameLocks noGrp="1"/>
          </p:cNvGraphicFramePr>
          <p:nvPr>
            <p:ph idx="1"/>
            <p:extLst>
              <p:ext uri="{D42A27DB-BD31-4B8C-83A1-F6EECF244321}">
                <p14:modId xmlns:p14="http://schemas.microsoft.com/office/powerpoint/2010/main" val="396007693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Recording Jan 13, 2023 at 5:27:42 PM">
            <a:hlinkClick r:id="" action="ppaction://media"/>
            <a:extLst>
              <a:ext uri="{FF2B5EF4-FFF2-40B4-BE49-F238E27FC236}">
                <a16:creationId xmlns:a16="http://schemas.microsoft.com/office/drawing/2014/main" id="{AA21CB2D-E49E-B70E-6AB6-7F3AE15DCB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98280" y="4816231"/>
            <a:ext cx="812800" cy="812800"/>
          </a:xfrm>
          <a:prstGeom prst="rect">
            <a:avLst/>
          </a:prstGeom>
        </p:spPr>
      </p:pic>
    </p:spTree>
    <p:extLst>
      <p:ext uri="{BB962C8B-B14F-4D97-AF65-F5344CB8AC3E}">
        <p14:creationId xmlns:p14="http://schemas.microsoft.com/office/powerpoint/2010/main" val="43672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91C38-0A61-80A5-9D18-371403B2057A}"/>
              </a:ext>
            </a:extLst>
          </p:cNvPr>
          <p:cNvSpPr>
            <a:spLocks noGrp="1"/>
          </p:cNvSpPr>
          <p:nvPr>
            <p:ph type="title"/>
          </p:nvPr>
        </p:nvSpPr>
        <p:spPr/>
        <p:txBody>
          <a:bodyPr/>
          <a:lstStyle/>
          <a:p>
            <a:r>
              <a:rPr lang="en-US" dirty="0"/>
              <a:t> Principles of Training for Adaptation</a:t>
            </a:r>
          </a:p>
        </p:txBody>
      </p:sp>
      <p:graphicFrame>
        <p:nvGraphicFramePr>
          <p:cNvPr id="5" name="Content Placeholder 2">
            <a:extLst>
              <a:ext uri="{FF2B5EF4-FFF2-40B4-BE49-F238E27FC236}">
                <a16:creationId xmlns:a16="http://schemas.microsoft.com/office/drawing/2014/main" id="{C2D2AEAB-76B8-388A-BC07-C06D2AD9F000}"/>
              </a:ext>
            </a:extLst>
          </p:cNvPr>
          <p:cNvGraphicFramePr>
            <a:graphicFrameLocks noGrp="1"/>
          </p:cNvGraphicFramePr>
          <p:nvPr>
            <p:ph idx="1"/>
            <p:extLst>
              <p:ext uri="{D42A27DB-BD31-4B8C-83A1-F6EECF244321}">
                <p14:modId xmlns:p14="http://schemas.microsoft.com/office/powerpoint/2010/main" val="2723411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Recording Jan 13, 2023 at 5:28:49 PM">
            <a:hlinkClick r:id="" action="ppaction://media"/>
            <a:extLst>
              <a:ext uri="{FF2B5EF4-FFF2-40B4-BE49-F238E27FC236}">
                <a16:creationId xmlns:a16="http://schemas.microsoft.com/office/drawing/2014/main" id="{8298485F-AA2F-D2D3-7614-B206328E22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06523" y="621506"/>
            <a:ext cx="812800" cy="812800"/>
          </a:xfrm>
          <a:prstGeom prst="rect">
            <a:avLst/>
          </a:prstGeom>
        </p:spPr>
      </p:pic>
    </p:spTree>
    <p:extLst>
      <p:ext uri="{BB962C8B-B14F-4D97-AF65-F5344CB8AC3E}">
        <p14:creationId xmlns:p14="http://schemas.microsoft.com/office/powerpoint/2010/main" val="344214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8C5B498-B7A1-D054-6553-729419CBA507}"/>
              </a:ext>
            </a:extLst>
          </p:cNvPr>
          <p:cNvSpPr>
            <a:spLocks noGrp="1"/>
          </p:cNvSpPr>
          <p:nvPr>
            <p:ph type="title"/>
          </p:nvPr>
        </p:nvSpPr>
        <p:spPr>
          <a:xfrm>
            <a:off x="1322754" y="1522820"/>
            <a:ext cx="2748041" cy="3601914"/>
          </a:xfrm>
        </p:spPr>
        <p:txBody>
          <a:bodyPr anchor="ctr">
            <a:normAutofit/>
          </a:bodyPr>
          <a:lstStyle/>
          <a:p>
            <a:r>
              <a:rPr lang="en-US" sz="3600" dirty="0">
                <a:solidFill>
                  <a:srgbClr val="FFFFFF"/>
                </a:solidFill>
              </a:rPr>
              <a:t>Principles of Training for FREQUENCY</a:t>
            </a:r>
          </a:p>
        </p:txBody>
      </p:sp>
      <p:graphicFrame>
        <p:nvGraphicFramePr>
          <p:cNvPr id="7" name="Content Placeholder 2">
            <a:extLst>
              <a:ext uri="{FF2B5EF4-FFF2-40B4-BE49-F238E27FC236}">
                <a16:creationId xmlns:a16="http://schemas.microsoft.com/office/drawing/2014/main" id="{4ED4CCEA-E271-28EF-189C-D9A4F901717E}"/>
              </a:ext>
            </a:extLst>
          </p:cNvPr>
          <p:cNvGraphicFramePr>
            <a:graphicFrameLocks noGrp="1"/>
          </p:cNvGraphicFramePr>
          <p:nvPr>
            <p:ph idx="1"/>
            <p:extLst>
              <p:ext uri="{D42A27DB-BD31-4B8C-83A1-F6EECF244321}">
                <p14:modId xmlns:p14="http://schemas.microsoft.com/office/powerpoint/2010/main" val="2315939838"/>
              </p:ext>
            </p:extLst>
          </p:nvPr>
        </p:nvGraphicFramePr>
        <p:xfrm>
          <a:off x="5042848" y="643467"/>
          <a:ext cx="6489510" cy="52525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Recording Jan 13, 2023 at 5:30:29 PM">
            <a:hlinkClick r:id="" action="ppaction://media"/>
            <a:extLst>
              <a:ext uri="{FF2B5EF4-FFF2-40B4-BE49-F238E27FC236}">
                <a16:creationId xmlns:a16="http://schemas.microsoft.com/office/drawing/2014/main" id="{4C8EAE10-1445-0171-5220-75A9ADFB102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17107" y="4250976"/>
            <a:ext cx="812800" cy="812800"/>
          </a:xfrm>
          <a:prstGeom prst="rect">
            <a:avLst/>
          </a:prstGeom>
        </p:spPr>
      </p:pic>
    </p:spTree>
    <p:extLst>
      <p:ext uri="{BB962C8B-B14F-4D97-AF65-F5344CB8AC3E}">
        <p14:creationId xmlns:p14="http://schemas.microsoft.com/office/powerpoint/2010/main" val="76513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3A1B-CA4B-CF9A-B005-74CAC4104C56}"/>
              </a:ext>
            </a:extLst>
          </p:cNvPr>
          <p:cNvSpPr>
            <a:spLocks noGrp="1"/>
          </p:cNvSpPr>
          <p:nvPr>
            <p:ph type="title"/>
          </p:nvPr>
        </p:nvSpPr>
        <p:spPr/>
        <p:txBody>
          <a:bodyPr/>
          <a:lstStyle/>
          <a:p>
            <a:r>
              <a:rPr lang="en-US" dirty="0"/>
              <a:t>Regular exercise</a:t>
            </a:r>
          </a:p>
        </p:txBody>
      </p:sp>
      <p:pic>
        <p:nvPicPr>
          <p:cNvPr id="5" name="Content Placeholder 4" descr="Graphical user interface, diagram&#10;&#10;Description automatically generated">
            <a:extLst>
              <a:ext uri="{FF2B5EF4-FFF2-40B4-BE49-F238E27FC236}">
                <a16:creationId xmlns:a16="http://schemas.microsoft.com/office/drawing/2014/main" id="{1B1C1B91-F3C3-633E-57E7-73BE8FF16E3C}"/>
              </a:ext>
            </a:extLst>
          </p:cNvPr>
          <p:cNvPicPr>
            <a:picLocks noGrp="1" noChangeAspect="1"/>
          </p:cNvPicPr>
          <p:nvPr>
            <p:ph idx="1"/>
          </p:nvPr>
        </p:nvPicPr>
        <p:blipFill>
          <a:blip r:embed="rId4"/>
          <a:stretch>
            <a:fillRect/>
          </a:stretch>
        </p:blipFill>
        <p:spPr>
          <a:xfrm>
            <a:off x="6527800" y="94435"/>
            <a:ext cx="4190999" cy="6669129"/>
          </a:xfrm>
        </p:spPr>
      </p:pic>
      <p:pic>
        <p:nvPicPr>
          <p:cNvPr id="6" name="Audio Recording Jan 13, 2023 at 5:31:32 PM">
            <a:hlinkClick r:id="" action="ppaction://media"/>
            <a:extLst>
              <a:ext uri="{FF2B5EF4-FFF2-40B4-BE49-F238E27FC236}">
                <a16:creationId xmlns:a16="http://schemas.microsoft.com/office/drawing/2014/main" id="{6CF78D53-1A9F-2CB9-A8F4-782805CB23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63800" y="1284288"/>
            <a:ext cx="812800" cy="812800"/>
          </a:xfrm>
          <a:prstGeom prst="rect">
            <a:avLst/>
          </a:prstGeom>
        </p:spPr>
      </p:pic>
    </p:spTree>
    <p:extLst>
      <p:ext uri="{BB962C8B-B14F-4D97-AF65-F5344CB8AC3E}">
        <p14:creationId xmlns:p14="http://schemas.microsoft.com/office/powerpoint/2010/main" val="113786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ndoor wood stairs leading up">
            <a:extLst>
              <a:ext uri="{FF2B5EF4-FFF2-40B4-BE49-F238E27FC236}">
                <a16:creationId xmlns:a16="http://schemas.microsoft.com/office/drawing/2014/main" id="{2BC07CC7-DF06-AE54-E33B-A391418E7D3B}"/>
              </a:ext>
            </a:extLst>
          </p:cNvPr>
          <p:cNvPicPr>
            <a:picLocks noChangeAspect="1"/>
          </p:cNvPicPr>
          <p:nvPr/>
        </p:nvPicPr>
        <p:blipFill rotWithShape="1">
          <a:blip r:embed="rId4"/>
          <a:srcRect t="26283" r="-2" b="474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descr="Potted flower growth progression">
            <a:extLst>
              <a:ext uri="{FF2B5EF4-FFF2-40B4-BE49-F238E27FC236}">
                <a16:creationId xmlns:a16="http://schemas.microsoft.com/office/drawing/2014/main" id="{3CA6CDA2-2242-8C1E-D592-E092C888893A}"/>
              </a:ext>
            </a:extLst>
          </p:cNvPr>
          <p:cNvPicPr>
            <a:picLocks noChangeAspect="1"/>
          </p:cNvPicPr>
          <p:nvPr/>
        </p:nvPicPr>
        <p:blipFill rotWithShape="1">
          <a:blip r:embed="rId5"/>
          <a:srcRect t="22416" r="-2" b="835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E5BE41B-E44F-A689-B0B4-06E272CBBD02}"/>
              </a:ext>
            </a:extLst>
          </p:cNvPr>
          <p:cNvSpPr>
            <a:spLocks noGrp="1"/>
          </p:cNvSpPr>
          <p:nvPr>
            <p:ph type="title"/>
          </p:nvPr>
        </p:nvSpPr>
        <p:spPr>
          <a:xfrm>
            <a:off x="1197356" y="874776"/>
            <a:ext cx="2803144" cy="1228344"/>
          </a:xfrm>
        </p:spPr>
        <p:txBody>
          <a:bodyPr>
            <a:normAutofit/>
          </a:bodyPr>
          <a:lstStyle/>
          <a:p>
            <a:r>
              <a:rPr lang="en-US" sz="3400" dirty="0"/>
              <a:t>Progression</a:t>
            </a:r>
            <a:br>
              <a:rPr lang="en-US" sz="3400" dirty="0"/>
            </a:br>
            <a:r>
              <a:rPr lang="en-US" sz="3400" dirty="0"/>
              <a:t>What next?</a:t>
            </a:r>
          </a:p>
        </p:txBody>
      </p:sp>
      <p:sp>
        <p:nvSpPr>
          <p:cNvPr id="29" name="Rectangle 2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1" name="Rectangle 3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Content Placeholder 2">
            <a:extLst>
              <a:ext uri="{FF2B5EF4-FFF2-40B4-BE49-F238E27FC236}">
                <a16:creationId xmlns:a16="http://schemas.microsoft.com/office/drawing/2014/main" id="{512DD0A6-F803-70FE-DB2A-6DC3623112F1}"/>
              </a:ext>
            </a:extLst>
          </p:cNvPr>
          <p:cNvSpPr>
            <a:spLocks noGrp="1"/>
          </p:cNvSpPr>
          <p:nvPr>
            <p:ph idx="1"/>
          </p:nvPr>
        </p:nvSpPr>
        <p:spPr>
          <a:xfrm>
            <a:off x="448056" y="2512611"/>
            <a:ext cx="4832803" cy="3664351"/>
          </a:xfrm>
        </p:spPr>
        <p:txBody>
          <a:bodyPr>
            <a:normAutofit/>
          </a:bodyPr>
          <a:lstStyle/>
          <a:p>
            <a:r>
              <a:rPr lang="en-US" sz="1700"/>
              <a:t>Once we are training on a regular basis with no injury or complaints of discomfort or pain, we can begin to focus on the other variables of Intensity and Time.</a:t>
            </a:r>
          </a:p>
          <a:p>
            <a:pPr marL="0" indent="0">
              <a:buNone/>
            </a:pPr>
            <a:endParaRPr lang="en-US" sz="1700"/>
          </a:p>
          <a:p>
            <a:r>
              <a:rPr lang="en-US" sz="1700"/>
              <a:t>Distance runners will want to focus on gradually increasing ( 5% wk) on running longer with respect to time and/or distance.</a:t>
            </a:r>
          </a:p>
          <a:p>
            <a:endParaRPr lang="en-US" sz="1700"/>
          </a:p>
          <a:p>
            <a:r>
              <a:rPr lang="en-US" sz="1700"/>
              <a:t>Sprinter and jumpers will start gradually progressing on Intensity. How fast, how hard, how high, instead of distance.</a:t>
            </a:r>
          </a:p>
        </p:txBody>
      </p:sp>
      <p:pic>
        <p:nvPicPr>
          <p:cNvPr id="13" name="Audio Recording Jan 13, 2023 at 5:32:38 PM">
            <a:hlinkClick r:id="" action="ppaction://media"/>
            <a:extLst>
              <a:ext uri="{FF2B5EF4-FFF2-40B4-BE49-F238E27FC236}">
                <a16:creationId xmlns:a16="http://schemas.microsoft.com/office/drawing/2014/main" id="{12B27902-BC87-003F-E92E-202F8D6150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00500" y="1001188"/>
            <a:ext cx="812800" cy="812800"/>
          </a:xfrm>
          <a:prstGeom prst="rect">
            <a:avLst/>
          </a:prstGeom>
        </p:spPr>
      </p:pic>
    </p:spTree>
    <p:extLst>
      <p:ext uri="{BB962C8B-B14F-4D97-AF65-F5344CB8AC3E}">
        <p14:creationId xmlns:p14="http://schemas.microsoft.com/office/powerpoint/2010/main" val="44460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1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4" name="Rectangle 205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E27CE9-69F0-9F58-4C11-6636A3C1E0F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 WALK       JOG       RUN       SPRINT        JUMP</a:t>
            </a:r>
          </a:p>
        </p:txBody>
      </p:sp>
      <p:pic>
        <p:nvPicPr>
          <p:cNvPr id="2049" name="Picture 3">
            <a:extLst>
              <a:ext uri="{FF2B5EF4-FFF2-40B4-BE49-F238E27FC236}">
                <a16:creationId xmlns:a16="http://schemas.microsoft.com/office/drawing/2014/main" id="{8F4C6FCF-7F28-228F-1DC2-45063E2DE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 t="3304" r="51282"/>
          <a:stretch>
            <a:fillRect/>
          </a:stretch>
        </p:blipFill>
        <p:spPr bwMode="auto">
          <a:xfrm rot="5400000">
            <a:off x="3973929" y="-1035081"/>
            <a:ext cx="4244140" cy="109050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5866AB96-FA28-9213-9448-279C736C0760}"/>
              </a:ext>
            </a:extLst>
          </p:cNvPr>
          <p:cNvSpPr>
            <a:spLocks noChangeArrowheads="1"/>
          </p:cNvSpPr>
          <p:nvPr/>
        </p:nvSpPr>
        <p:spPr bwMode="auto">
          <a:xfrm rot="5400000">
            <a:off x="4648200" y="-8985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Audio Recording Jan 13, 2023 at 5:34:19 PM">
            <a:hlinkClick r:id="" action="ppaction://media"/>
            <a:extLst>
              <a:ext uri="{FF2B5EF4-FFF2-40B4-BE49-F238E27FC236}">
                <a16:creationId xmlns:a16="http://schemas.microsoft.com/office/drawing/2014/main" id="{8149D09D-B517-F9EB-6BA3-7F2B8B987B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599" y="1353134"/>
            <a:ext cx="812800" cy="812800"/>
          </a:xfrm>
          <a:prstGeom prst="rect">
            <a:avLst/>
          </a:prstGeom>
        </p:spPr>
      </p:pic>
    </p:spTree>
    <p:extLst>
      <p:ext uri="{BB962C8B-B14F-4D97-AF65-F5344CB8AC3E}">
        <p14:creationId xmlns:p14="http://schemas.microsoft.com/office/powerpoint/2010/main" val="178273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2869-1057-5450-129B-AE4C0EDC7E16}"/>
              </a:ext>
            </a:extLst>
          </p:cNvPr>
          <p:cNvSpPr>
            <a:spLocks noGrp="1"/>
          </p:cNvSpPr>
          <p:nvPr>
            <p:ph type="title"/>
          </p:nvPr>
        </p:nvSpPr>
        <p:spPr>
          <a:xfrm>
            <a:off x="4012443" y="4928180"/>
            <a:ext cx="3521122" cy="1286354"/>
          </a:xfrm>
        </p:spPr>
        <p:txBody>
          <a:bodyPr>
            <a:normAutofit/>
          </a:bodyPr>
          <a:lstStyle/>
          <a:p>
            <a:pPr algn="r"/>
            <a:r>
              <a:rPr lang="en-US" sz="3800"/>
              <a:t>Journal log with reflections</a:t>
            </a:r>
          </a:p>
        </p:txBody>
      </p:sp>
      <p:sp>
        <p:nvSpPr>
          <p:cNvPr id="26" name="Rectangle 25">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Sad face outline outline">
            <a:extLst>
              <a:ext uri="{FF2B5EF4-FFF2-40B4-BE49-F238E27FC236}">
                <a16:creationId xmlns:a16="http://schemas.microsoft.com/office/drawing/2014/main" id="{8ADF05FF-91E1-0AE0-CC41-A12C4F4BB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653" y="742789"/>
            <a:ext cx="632042" cy="632042"/>
          </a:xfrm>
          <a:prstGeom prst="rect">
            <a:avLst/>
          </a:prstGeom>
        </p:spPr>
      </p:pic>
      <p:sp>
        <p:nvSpPr>
          <p:cNvPr id="28" name="Right Triangle 27">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CA07809-FD84-4293-BEDA-C920BB2A1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8853"/>
            <a:ext cx="1576152" cy="14793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Tally outline">
            <a:extLst>
              <a:ext uri="{FF2B5EF4-FFF2-40B4-BE49-F238E27FC236}">
                <a16:creationId xmlns:a16="http://schemas.microsoft.com/office/drawing/2014/main" id="{84435C68-4FAD-FC51-700A-4222CBF85B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82013" y="186246"/>
            <a:ext cx="1130087" cy="1130087"/>
          </a:xfrm>
          <a:prstGeom prst="rect">
            <a:avLst/>
          </a:prstGeom>
        </p:spPr>
      </p:pic>
      <p:sp>
        <p:nvSpPr>
          <p:cNvPr id="32" name="Right Triangle 31">
            <a:extLst>
              <a:ext uri="{FF2B5EF4-FFF2-40B4-BE49-F238E27FC236}">
                <a16:creationId xmlns:a16="http://schemas.microsoft.com/office/drawing/2014/main" id="{A06D4B98-7FBD-4771-9C71-AE026D670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3630" y="-1"/>
            <a:ext cx="1092260" cy="147936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070" y="621519"/>
            <a:ext cx="4032504" cy="2203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107" y="2848090"/>
            <a:ext cx="2339075" cy="34160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onfused face outline outline">
            <a:extLst>
              <a:ext uri="{FF2B5EF4-FFF2-40B4-BE49-F238E27FC236}">
                <a16:creationId xmlns:a16="http://schemas.microsoft.com/office/drawing/2014/main" id="{27FB3980-9639-77E6-85BF-095A124117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16115" y="1632106"/>
            <a:ext cx="1069397" cy="1069397"/>
          </a:xfrm>
          <a:prstGeom prst="rect">
            <a:avLst/>
          </a:prstGeom>
        </p:spPr>
      </p:pic>
      <p:sp>
        <p:nvSpPr>
          <p:cNvPr id="42" name="Right Triangle 41">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06828" y="2437565"/>
            <a:ext cx="325600" cy="40663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Graphic 20" descr="Sunglasses face outline outline">
            <a:extLst>
              <a:ext uri="{FF2B5EF4-FFF2-40B4-BE49-F238E27FC236}">
                <a16:creationId xmlns:a16="http://schemas.microsoft.com/office/drawing/2014/main" id="{AD6B818E-7238-F376-C4DE-DA6F3A74F0D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42647" y="793531"/>
            <a:ext cx="1881430" cy="1881430"/>
          </a:xfrm>
          <a:prstGeom prst="rect">
            <a:avLst/>
          </a:prstGeom>
        </p:spPr>
      </p:pic>
      <p:sp>
        <p:nvSpPr>
          <p:cNvPr id="44" name="Right Triangle 43">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2567" y="2843319"/>
            <a:ext cx="3474720" cy="1883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0435" y="148822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3DB71A4-74AA-406D-9553-61C0C6D23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1093" y="1481744"/>
            <a:ext cx="1557796" cy="1362456"/>
          </a:xfrm>
          <a:custGeom>
            <a:avLst/>
            <a:gdLst>
              <a:gd name="connsiteX0" fmla="*/ 0 w 1557796"/>
              <a:gd name="connsiteY0" fmla="*/ 0 h 1362456"/>
              <a:gd name="connsiteX1" fmla="*/ 1557796 w 1557796"/>
              <a:gd name="connsiteY1" fmla="*/ 0 h 1362456"/>
              <a:gd name="connsiteX2" fmla="*/ 1557796 w 1557796"/>
              <a:gd name="connsiteY2" fmla="*/ 1362456 h 1362456"/>
              <a:gd name="connsiteX3" fmla="*/ 1090945 w 1557796"/>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1557796" h="1362456">
                <a:moveTo>
                  <a:pt x="0" y="0"/>
                </a:moveTo>
                <a:lnTo>
                  <a:pt x="1557796" y="0"/>
                </a:lnTo>
                <a:lnTo>
                  <a:pt x="1557796" y="1362456"/>
                </a:lnTo>
                <a:lnTo>
                  <a:pt x="1090945" y="136245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52" name="Right Triangle 51">
            <a:extLst>
              <a:ext uri="{FF2B5EF4-FFF2-40B4-BE49-F238E27FC236}">
                <a16:creationId xmlns:a16="http://schemas.microsoft.com/office/drawing/2014/main" id="{DA9994C2-211B-4BF6-B6A0-D6747159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148010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Tally with solid fill">
            <a:extLst>
              <a:ext uri="{FF2B5EF4-FFF2-40B4-BE49-F238E27FC236}">
                <a16:creationId xmlns:a16="http://schemas.microsoft.com/office/drawing/2014/main" id="{89A5F854-827A-313B-060F-F5F7775C800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6047" y="3566717"/>
            <a:ext cx="2032216" cy="2032216"/>
          </a:xfrm>
          <a:prstGeom prst="rect">
            <a:avLst/>
          </a:prstGeom>
        </p:spPr>
      </p:pic>
      <p:pic>
        <p:nvPicPr>
          <p:cNvPr id="17" name="Graphic 16" descr="Smiling face outline outline">
            <a:extLst>
              <a:ext uri="{FF2B5EF4-FFF2-40B4-BE49-F238E27FC236}">
                <a16:creationId xmlns:a16="http://schemas.microsoft.com/office/drawing/2014/main" id="{527558EB-6189-DA4F-892A-F1F25D27C56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36674" y="2979485"/>
            <a:ext cx="1611332" cy="1611332"/>
          </a:xfrm>
          <a:prstGeom prst="rect">
            <a:avLst/>
          </a:prstGeom>
        </p:spPr>
      </p:pic>
      <p:sp>
        <p:nvSpPr>
          <p:cNvPr id="54" name="Right Triangle 53">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E31EABA-88AF-B5DB-9A2E-FC71C97C8B23}"/>
              </a:ext>
            </a:extLst>
          </p:cNvPr>
          <p:cNvSpPr>
            <a:spLocks noGrp="1"/>
          </p:cNvSpPr>
          <p:nvPr>
            <p:ph idx="1"/>
          </p:nvPr>
        </p:nvSpPr>
        <p:spPr>
          <a:xfrm>
            <a:off x="7855297" y="3153048"/>
            <a:ext cx="3706577" cy="3061485"/>
          </a:xfrm>
        </p:spPr>
        <p:txBody>
          <a:bodyPr anchor="ctr">
            <a:normAutofit/>
          </a:bodyPr>
          <a:lstStyle/>
          <a:p>
            <a:r>
              <a:rPr lang="en-US" sz="1800"/>
              <a:t>Keep a log of your milage, intensity and time of each workout.</a:t>
            </a:r>
          </a:p>
          <a:p>
            <a:r>
              <a:rPr lang="en-US" sz="1800"/>
              <a:t>Make a notation of how you felt during the workout with reflection on the previous day or days training. </a:t>
            </a:r>
          </a:p>
          <a:p>
            <a:r>
              <a:rPr lang="en-US" sz="1800"/>
              <a:t>Note any soreness, fatigue, ease of session, sleep, sickness or any other variables influencing your wellness.</a:t>
            </a:r>
          </a:p>
        </p:txBody>
      </p:sp>
      <p:pic>
        <p:nvPicPr>
          <p:cNvPr id="22" name="Audio Recording Jan 13, 2023 at 5:36:07 PM">
            <a:hlinkClick r:id="" action="ppaction://media"/>
            <a:extLst>
              <a:ext uri="{FF2B5EF4-FFF2-40B4-BE49-F238E27FC236}">
                <a16:creationId xmlns:a16="http://schemas.microsoft.com/office/drawing/2014/main" id="{2038C9E2-80C4-3E87-261A-0C338A2EB5A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567441" y="5571689"/>
            <a:ext cx="812800" cy="812800"/>
          </a:xfrm>
          <a:prstGeom prst="rect">
            <a:avLst/>
          </a:prstGeom>
        </p:spPr>
      </p:pic>
    </p:spTree>
    <p:extLst>
      <p:ext uri="{BB962C8B-B14F-4D97-AF65-F5344CB8AC3E}">
        <p14:creationId xmlns:p14="http://schemas.microsoft.com/office/powerpoint/2010/main" val="7136462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4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2B2F2-F5BB-ED47-65A5-B286909289AA}"/>
              </a:ext>
            </a:extLst>
          </p:cNvPr>
          <p:cNvSpPr>
            <a:spLocks noGrp="1"/>
          </p:cNvSpPr>
          <p:nvPr>
            <p:ph type="title"/>
          </p:nvPr>
        </p:nvSpPr>
        <p:spPr/>
        <p:txBody>
          <a:bodyPr/>
          <a:lstStyle/>
          <a:p>
            <a:r>
              <a:rPr lang="en-US" dirty="0"/>
              <a:t>Optimize training.   Two ways</a:t>
            </a:r>
          </a:p>
        </p:txBody>
      </p:sp>
      <p:pic>
        <p:nvPicPr>
          <p:cNvPr id="25" name="Content Placeholder 24" descr="Back with solid fill">
            <a:extLst>
              <a:ext uri="{FF2B5EF4-FFF2-40B4-BE49-F238E27FC236}">
                <a16:creationId xmlns:a16="http://schemas.microsoft.com/office/drawing/2014/main" id="{2BC2A612-B5E9-4FAA-A108-1A8670C2FBE6}"/>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rot="19221146">
            <a:off x="-1083541" y="3085752"/>
            <a:ext cx="4853186" cy="1622594"/>
          </a:xfrm>
        </p:spPr>
      </p:pic>
      <p:pic>
        <p:nvPicPr>
          <p:cNvPr id="26" name="Content Placeholder 24" descr="Back with solid fill">
            <a:extLst>
              <a:ext uri="{FF2B5EF4-FFF2-40B4-BE49-F238E27FC236}">
                <a16:creationId xmlns:a16="http://schemas.microsoft.com/office/drawing/2014/main" id="{A92A19B4-362C-1F7E-0C1C-1A0FF2F973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775311">
            <a:off x="8614953" y="4113950"/>
            <a:ext cx="4894033" cy="1719344"/>
          </a:xfrm>
          <a:prstGeom prst="rect">
            <a:avLst/>
          </a:prstGeom>
        </p:spPr>
      </p:pic>
      <p:sp>
        <p:nvSpPr>
          <p:cNvPr id="27" name="Rectangle 26">
            <a:extLst>
              <a:ext uri="{FF2B5EF4-FFF2-40B4-BE49-F238E27FC236}">
                <a16:creationId xmlns:a16="http://schemas.microsoft.com/office/drawing/2014/main" id="{271E8488-51D7-81DC-5DA6-317DDD5F0BCD}"/>
              </a:ext>
            </a:extLst>
          </p:cNvPr>
          <p:cNvSpPr/>
          <p:nvPr/>
        </p:nvSpPr>
        <p:spPr>
          <a:xfrm>
            <a:off x="1938927" y="1570335"/>
            <a:ext cx="6155148"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PEAK PERFORMANCE</a:t>
            </a:r>
          </a:p>
        </p:txBody>
      </p:sp>
      <p:sp>
        <p:nvSpPr>
          <p:cNvPr id="30" name="TextBox 29">
            <a:extLst>
              <a:ext uri="{FF2B5EF4-FFF2-40B4-BE49-F238E27FC236}">
                <a16:creationId xmlns:a16="http://schemas.microsoft.com/office/drawing/2014/main" id="{44B61B5A-6436-97B9-7D7E-514F21CBB8FF}"/>
              </a:ext>
            </a:extLst>
          </p:cNvPr>
          <p:cNvSpPr txBox="1"/>
          <p:nvPr/>
        </p:nvSpPr>
        <p:spPr>
          <a:xfrm>
            <a:off x="1604812" y="3692764"/>
            <a:ext cx="4503120" cy="3170099"/>
          </a:xfrm>
          <a:prstGeom prst="rect">
            <a:avLst/>
          </a:prstGeom>
          <a:noFill/>
        </p:spPr>
        <p:txBody>
          <a:bodyPr wrap="square" rtlCol="0">
            <a:spAutoFit/>
          </a:bodyPr>
          <a:lstStyle/>
          <a:p>
            <a:r>
              <a:rPr lang="en-US" sz="2500" dirty="0"/>
              <a:t>PRE Increasing F.I.T.</a:t>
            </a:r>
          </a:p>
          <a:p>
            <a:r>
              <a:rPr lang="en-US" sz="2500" dirty="0"/>
              <a:t>Fast, stronger, longer</a:t>
            </a:r>
          </a:p>
          <a:p>
            <a:r>
              <a:rPr lang="en-US" sz="2500" dirty="0"/>
              <a:t>Energy is up</a:t>
            </a:r>
          </a:p>
          <a:p>
            <a:r>
              <a:rPr lang="en-US" sz="2500" dirty="0"/>
              <a:t>Sleep improved</a:t>
            </a:r>
          </a:p>
          <a:p>
            <a:r>
              <a:rPr lang="en-US" sz="2500" dirty="0"/>
              <a:t>Overall wellness is improved</a:t>
            </a:r>
          </a:p>
          <a:p>
            <a:r>
              <a:rPr lang="en-US" sz="2500" dirty="0"/>
              <a:t>Performing better</a:t>
            </a:r>
          </a:p>
          <a:p>
            <a:r>
              <a:rPr lang="en-US" sz="2500" dirty="0"/>
              <a:t>Focused</a:t>
            </a:r>
          </a:p>
          <a:p>
            <a:r>
              <a:rPr lang="en-US" sz="2500" dirty="0"/>
              <a:t>Making gains</a:t>
            </a:r>
          </a:p>
        </p:txBody>
      </p:sp>
      <p:sp>
        <p:nvSpPr>
          <p:cNvPr id="32" name="TextBox 31">
            <a:extLst>
              <a:ext uri="{FF2B5EF4-FFF2-40B4-BE49-F238E27FC236}">
                <a16:creationId xmlns:a16="http://schemas.microsoft.com/office/drawing/2014/main" id="{EEBD637B-71BF-5A0C-3ADA-A663C7E21153}"/>
              </a:ext>
            </a:extLst>
          </p:cNvPr>
          <p:cNvSpPr txBox="1"/>
          <p:nvPr/>
        </p:nvSpPr>
        <p:spPr>
          <a:xfrm>
            <a:off x="6142894" y="3220084"/>
            <a:ext cx="3678892" cy="3647152"/>
          </a:xfrm>
          <a:prstGeom prst="rect">
            <a:avLst/>
          </a:prstGeom>
          <a:noFill/>
        </p:spPr>
        <p:txBody>
          <a:bodyPr wrap="none" rtlCol="0">
            <a:spAutoFit/>
          </a:bodyPr>
          <a:lstStyle/>
          <a:p>
            <a:r>
              <a:rPr lang="en-US" sz="2100" dirty="0"/>
              <a:t>PRE should be not be increased </a:t>
            </a:r>
          </a:p>
          <a:p>
            <a:r>
              <a:rPr lang="en-US" sz="2100" dirty="0"/>
              <a:t>until adapted</a:t>
            </a:r>
          </a:p>
          <a:p>
            <a:r>
              <a:rPr lang="en-US" sz="2100" dirty="0"/>
              <a:t> F.I.T. are held or decreased</a:t>
            </a:r>
          </a:p>
          <a:p>
            <a:r>
              <a:rPr lang="en-US" sz="2100" dirty="0"/>
              <a:t>Slower, weaker, short tolerance</a:t>
            </a:r>
          </a:p>
          <a:p>
            <a:r>
              <a:rPr lang="en-US" sz="2100" dirty="0"/>
              <a:t>Energy is down</a:t>
            </a:r>
          </a:p>
          <a:p>
            <a:r>
              <a:rPr lang="en-US" sz="2100" dirty="0"/>
              <a:t>Overall wellness is decreased</a:t>
            </a:r>
          </a:p>
          <a:p>
            <a:r>
              <a:rPr lang="en-US" sz="2100" dirty="0"/>
              <a:t>Performing declining</a:t>
            </a:r>
          </a:p>
          <a:p>
            <a:r>
              <a:rPr lang="en-US" sz="2100" dirty="0"/>
              <a:t>Apathy, irritable</a:t>
            </a:r>
          </a:p>
          <a:p>
            <a:r>
              <a:rPr lang="en-US" sz="2100" dirty="0"/>
              <a:t>Illness</a:t>
            </a:r>
          </a:p>
          <a:p>
            <a:r>
              <a:rPr lang="en-US" sz="2100" dirty="0"/>
              <a:t>Injury, Pain</a:t>
            </a:r>
          </a:p>
          <a:p>
            <a:r>
              <a:rPr lang="en-US" sz="2100" dirty="0"/>
              <a:t>set backs</a:t>
            </a:r>
          </a:p>
        </p:txBody>
      </p:sp>
      <p:sp>
        <p:nvSpPr>
          <p:cNvPr id="33" name="Rectangle 32">
            <a:extLst>
              <a:ext uri="{FF2B5EF4-FFF2-40B4-BE49-F238E27FC236}">
                <a16:creationId xmlns:a16="http://schemas.microsoft.com/office/drawing/2014/main" id="{15E0D588-1675-D213-C5CF-460DAA0DC54A}"/>
              </a:ext>
            </a:extLst>
          </p:cNvPr>
          <p:cNvSpPr/>
          <p:nvPr/>
        </p:nvSpPr>
        <p:spPr>
          <a:xfrm>
            <a:off x="6825363" y="2492547"/>
            <a:ext cx="4588436"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Diminished returned</a:t>
            </a:r>
          </a:p>
        </p:txBody>
      </p:sp>
      <p:pic>
        <p:nvPicPr>
          <p:cNvPr id="35" name="Graphic 34" descr="Transfer outline">
            <a:extLst>
              <a:ext uri="{FF2B5EF4-FFF2-40B4-BE49-F238E27FC236}">
                <a16:creationId xmlns:a16="http://schemas.microsoft.com/office/drawing/2014/main" id="{E43E1DF0-F13B-15F3-6CEB-0D18E02D34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flipH="1">
            <a:off x="4724399" y="3411415"/>
            <a:ext cx="1793631" cy="914400"/>
          </a:xfrm>
          <a:prstGeom prst="rect">
            <a:avLst/>
          </a:prstGeom>
        </p:spPr>
      </p:pic>
      <p:pic>
        <p:nvPicPr>
          <p:cNvPr id="36" name="Audio Recording Jan 13, 2023 at 5:37:37 PM">
            <a:hlinkClick r:id="" action="ppaction://media"/>
            <a:extLst>
              <a:ext uri="{FF2B5EF4-FFF2-40B4-BE49-F238E27FC236}">
                <a16:creationId xmlns:a16="http://schemas.microsoft.com/office/drawing/2014/main" id="{FE85D303-641C-0D2E-FAD2-E3291CE841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82340" y="640217"/>
            <a:ext cx="812800" cy="812800"/>
          </a:xfrm>
          <a:prstGeom prst="rect">
            <a:avLst/>
          </a:prstGeom>
        </p:spPr>
      </p:pic>
    </p:spTree>
    <p:extLst>
      <p:ext uri="{BB962C8B-B14F-4D97-AF65-F5344CB8AC3E}">
        <p14:creationId xmlns:p14="http://schemas.microsoft.com/office/powerpoint/2010/main" val="23932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36"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63979</TotalTime>
  <Words>1328</Words>
  <Application>Microsoft Macintosh PowerPoint</Application>
  <PresentationFormat>Widescreen</PresentationFormat>
  <Paragraphs>112</Paragraphs>
  <Slides>19</Slides>
  <Notes>2</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LeagueSpartan</vt:lpstr>
      <vt:lpstr>Roboto</vt:lpstr>
      <vt:lpstr>Rubik</vt:lpstr>
      <vt:lpstr>titillium_webbold</vt:lpstr>
      <vt:lpstr>Office Theme</vt:lpstr>
      <vt:lpstr>CC &amp; Track Preseason Readiness to Run Program </vt:lpstr>
      <vt:lpstr>ADAPTATION TO RUNNING TAKES TIME</vt:lpstr>
      <vt:lpstr> Principles of Training for Adaptation</vt:lpstr>
      <vt:lpstr>Principles of Training for FREQUENCY</vt:lpstr>
      <vt:lpstr>Regular exercise</vt:lpstr>
      <vt:lpstr>Progression What next?</vt:lpstr>
      <vt:lpstr> WALK       JOG       RUN       SPRINT        JUMP</vt:lpstr>
      <vt:lpstr>Journal log with reflections</vt:lpstr>
      <vt:lpstr>Optimize training.   Two ways</vt:lpstr>
      <vt:lpstr>Recovery Importance</vt:lpstr>
      <vt:lpstr>Recovery</vt:lpstr>
      <vt:lpstr>Understanding Stress Fractures Click for larger infographic</vt:lpstr>
      <vt:lpstr>Preparation</vt:lpstr>
      <vt:lpstr>Power of Sleep Click for larger infographic</vt:lpstr>
      <vt:lpstr>Fight injury with Micronutrients Click to enlarge infographic</vt:lpstr>
      <vt:lpstr>Clocking Nutrition Click to enlarge infographic</vt:lpstr>
      <vt:lpstr>RUNNING SHOES</vt:lpstr>
      <vt:lpstr>Running Shoe selection</vt:lpstr>
      <vt:lpstr>The 3 Principles of Running – What and How to Do Them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 &amp; Track Preseason Conditioning runners program </dc:title>
  <dc:creator>Thomas Loew</dc:creator>
  <cp:lastModifiedBy>Thomas Loew</cp:lastModifiedBy>
  <cp:revision>16</cp:revision>
  <dcterms:created xsi:type="dcterms:W3CDTF">2022-12-01T21:49:29Z</dcterms:created>
  <dcterms:modified xsi:type="dcterms:W3CDTF">2023-01-17T22:31:19Z</dcterms:modified>
</cp:coreProperties>
</file>