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4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DA179-0716-4810-B388-0D67F7719E90}" v="22" dt="2022-01-12T22:52:27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, Amanda R." userId="c590c1c0-c2e7-483d-923f-ea8ab718810b" providerId="ADAL" clId="{26CDA179-0716-4810-B388-0D67F7719E90}"/>
    <pc:docChg chg="custSel modSld modMainMaster modShowInfo">
      <pc:chgData name="Silva, Amanda R." userId="c590c1c0-c2e7-483d-923f-ea8ab718810b" providerId="ADAL" clId="{26CDA179-0716-4810-B388-0D67F7719E90}" dt="2022-01-12T22:53:32.574" v="258" actId="1038"/>
      <pc:docMkLst>
        <pc:docMk/>
      </pc:docMkLst>
      <pc:sldChg chg="modTransition">
        <pc:chgData name="Silva, Amanda R." userId="c590c1c0-c2e7-483d-923f-ea8ab718810b" providerId="ADAL" clId="{26CDA179-0716-4810-B388-0D67F7719E90}" dt="2022-01-12T22:32:59.830" v="19"/>
        <pc:sldMkLst>
          <pc:docMk/>
          <pc:sldMk cId="1535222213" sldId="280"/>
        </pc:sldMkLst>
      </pc:sldChg>
      <pc:sldChg chg="modTransition">
        <pc:chgData name="Silva, Amanda R." userId="c590c1c0-c2e7-483d-923f-ea8ab718810b" providerId="ADAL" clId="{26CDA179-0716-4810-B388-0D67F7719E90}" dt="2022-01-12T22:32:59.830" v="19"/>
        <pc:sldMkLst>
          <pc:docMk/>
          <pc:sldMk cId="2761001213" sldId="281"/>
        </pc:sldMkLst>
      </pc:sldChg>
      <pc:sldChg chg="modTransition">
        <pc:chgData name="Silva, Amanda R." userId="c590c1c0-c2e7-483d-923f-ea8ab718810b" providerId="ADAL" clId="{26CDA179-0716-4810-B388-0D67F7719E90}" dt="2022-01-12T22:32:59.830" v="19"/>
        <pc:sldMkLst>
          <pc:docMk/>
          <pc:sldMk cId="3787285857" sldId="282"/>
        </pc:sldMkLst>
      </pc:sldChg>
      <pc:sldChg chg="modTransition">
        <pc:chgData name="Silva, Amanda R." userId="c590c1c0-c2e7-483d-923f-ea8ab718810b" providerId="ADAL" clId="{26CDA179-0716-4810-B388-0D67F7719E90}" dt="2022-01-12T22:32:59.830" v="19"/>
        <pc:sldMkLst>
          <pc:docMk/>
          <pc:sldMk cId="2643297109" sldId="283"/>
        </pc:sldMkLst>
      </pc:sldChg>
      <pc:sldChg chg="addSp modSp mod modTransition">
        <pc:chgData name="Silva, Amanda R." userId="c590c1c0-c2e7-483d-923f-ea8ab718810b" providerId="ADAL" clId="{26CDA179-0716-4810-B388-0D67F7719E90}" dt="2022-01-12T22:53:32.574" v="258" actId="1038"/>
        <pc:sldMkLst>
          <pc:docMk/>
          <pc:sldMk cId="4190485433" sldId="284"/>
        </pc:sldMkLst>
        <pc:spChg chg="mod">
          <ac:chgData name="Silva, Amanda R." userId="c590c1c0-c2e7-483d-923f-ea8ab718810b" providerId="ADAL" clId="{26CDA179-0716-4810-B388-0D67F7719E90}" dt="2022-01-12T22:52:15.343" v="80" actId="1076"/>
          <ac:spMkLst>
            <pc:docMk/>
            <pc:sldMk cId="4190485433" sldId="284"/>
            <ac:spMk id="2" creationId="{C65C4382-2C21-4AA5-B07C-7E5AB553F120}"/>
          </ac:spMkLst>
        </pc:spChg>
        <pc:spChg chg="add mod">
          <ac:chgData name="Silva, Amanda R." userId="c590c1c0-c2e7-483d-923f-ea8ab718810b" providerId="ADAL" clId="{26CDA179-0716-4810-B388-0D67F7719E90}" dt="2022-01-12T22:53:32.574" v="258" actId="1038"/>
          <ac:spMkLst>
            <pc:docMk/>
            <pc:sldMk cId="4190485433" sldId="284"/>
            <ac:spMk id="10" creationId="{9CDFD606-DAC9-4216-9880-975AA0B1156B}"/>
          </ac:spMkLst>
        </pc:spChg>
        <pc:picChg chg="mod">
          <ac:chgData name="Silva, Amanda R." userId="c590c1c0-c2e7-483d-923f-ea8ab718810b" providerId="ADAL" clId="{26CDA179-0716-4810-B388-0D67F7719E90}" dt="2022-01-12T22:50:45.682" v="62" actId="1036"/>
          <ac:picMkLst>
            <pc:docMk/>
            <pc:sldMk cId="4190485433" sldId="284"/>
            <ac:picMk id="5" creationId="{A961D13B-EC08-4956-9F73-C675F69E18B4}"/>
          </ac:picMkLst>
        </pc:picChg>
        <pc:picChg chg="add mod">
          <ac:chgData name="Silva, Amanda R." userId="c590c1c0-c2e7-483d-923f-ea8ab718810b" providerId="ADAL" clId="{26CDA179-0716-4810-B388-0D67F7719E90}" dt="2022-01-12T22:53:24.773" v="242" actId="1038"/>
          <ac:picMkLst>
            <pc:docMk/>
            <pc:sldMk cId="4190485433" sldId="284"/>
            <ac:picMk id="6" creationId="{A075A74C-C147-4078-AB43-7919D89A0892}"/>
          </ac:picMkLst>
        </pc:picChg>
      </pc:sldChg>
      <pc:sldMasterChg chg="modTransition modSldLayout">
        <pc:chgData name="Silva, Amanda R." userId="c590c1c0-c2e7-483d-923f-ea8ab718810b" providerId="ADAL" clId="{26CDA179-0716-4810-B388-0D67F7719E90}" dt="2022-01-12T22:32:59.830" v="19"/>
        <pc:sldMasterMkLst>
          <pc:docMk/>
          <pc:sldMasterMk cId="3037874415" sldId="2147483660"/>
        </pc:sldMasterMkLst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043952336" sldId="2147483661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407882557" sldId="2147483662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288224577" sldId="2147483663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3381839501" sldId="2147483664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609068977" sldId="2147483665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060712666" sldId="2147483666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294591217" sldId="2147483667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2838061639" sldId="2147483668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817674305" sldId="2147483669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2662615908" sldId="2147483670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308295964" sldId="2147483671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730743275" sldId="2147483672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2151099668" sldId="2147483673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3050603885" sldId="2147483674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3888330776" sldId="2147483675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928399836" sldId="2147483676"/>
          </pc:sldLayoutMkLst>
        </pc:sldLayoutChg>
        <pc:sldLayoutChg chg="modTransition">
          <pc:chgData name="Silva, Amanda R." userId="c590c1c0-c2e7-483d-923f-ea8ab718810b" providerId="ADAL" clId="{26CDA179-0716-4810-B388-0D67F7719E90}" dt="2022-01-12T22:32:59.830" v="19"/>
          <pc:sldLayoutMkLst>
            <pc:docMk/>
            <pc:sldMasterMk cId="3037874415" sldId="2147483660"/>
            <pc:sldLayoutMk cId="1464938542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AE4A1-C3B6-49AC-A838-632273A8D3B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998E-B4BA-432A-AA07-4E488A05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9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74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9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8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1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6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BD04DB-95F7-42A4-A502-A3B61742AAE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9F37-0E39-4D46-B103-CA58269A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4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2872353"/>
            <a:ext cx="4592320" cy="29474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cap="all" dirty="0">
                <a:latin typeface="Berlin Sans FB" panose="020E0602020502020306" pitchFamily="34" charset="0"/>
              </a:rPr>
              <a:t>Technology, Engineering, Science &amp; Aeronautics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C4382-2C21-4AA5-B07C-7E5AB553F120}"/>
              </a:ext>
            </a:extLst>
          </p:cNvPr>
          <p:cNvSpPr txBox="1"/>
          <p:nvPr/>
        </p:nvSpPr>
        <p:spPr>
          <a:xfrm>
            <a:off x="10316846" y="132397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EST. 2015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61D13B-EC08-4956-9F73-C675F69E1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250623"/>
            <a:ext cx="6447625" cy="3776624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erson and person sitting in a car&#10;&#10;Description automatically generated with medium confidence">
            <a:extLst>
              <a:ext uri="{FF2B5EF4-FFF2-40B4-BE49-F238E27FC236}">
                <a16:creationId xmlns:a16="http://schemas.microsoft.com/office/drawing/2014/main" id="{66AF1FA5-85F3-4FC6-A80C-98E4154F5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5"/>
          <a:stretch/>
        </p:blipFill>
        <p:spPr>
          <a:xfrm>
            <a:off x="7766863" y="185738"/>
            <a:ext cx="2333741" cy="2574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18D1998-968C-480B-87C8-E29A3DADC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24167" r="14908" b="11533"/>
          <a:stretch/>
        </p:blipFill>
        <p:spPr>
          <a:xfrm>
            <a:off x="7221879" y="3577686"/>
            <a:ext cx="2320567" cy="2947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23AE01F8-FD52-488F-93E9-DA3764730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t="31458"/>
          <a:stretch/>
        </p:blipFill>
        <p:spPr>
          <a:xfrm>
            <a:off x="9783431" y="3577686"/>
            <a:ext cx="2209815" cy="2947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075A74C-C147-4078-AB43-7919D89A0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42" y="4273240"/>
            <a:ext cx="1947358" cy="24212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DFD606-DAC9-4216-9880-975AA0B1156B}"/>
              </a:ext>
            </a:extLst>
          </p:cNvPr>
          <p:cNvSpPr txBox="1">
            <a:spLocks/>
          </p:cNvSpPr>
          <p:nvPr/>
        </p:nvSpPr>
        <p:spPr>
          <a:xfrm>
            <a:off x="514350" y="4562475"/>
            <a:ext cx="3381375" cy="1409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800" cap="all" dirty="0">
                <a:latin typeface="Berlin Sans FB" panose="020E0602020502020306" pitchFamily="34" charset="0"/>
              </a:rPr>
              <a:t>For More information,</a:t>
            </a:r>
          </a:p>
          <a:p>
            <a:pPr marL="0" indent="0" algn="ctr">
              <a:buFont typeface="Wingdings 3" charset="2"/>
              <a:buNone/>
            </a:pPr>
            <a:r>
              <a:rPr lang="en-US" sz="2800" cap="all" dirty="0">
                <a:latin typeface="Berlin Sans FB" panose="020E0602020502020306" pitchFamily="34" charset="0"/>
              </a:rPr>
              <a:t>Please:</a:t>
            </a:r>
          </a:p>
        </p:txBody>
      </p:sp>
    </p:spTree>
    <p:extLst>
      <p:ext uri="{BB962C8B-B14F-4D97-AF65-F5344CB8AC3E}">
        <p14:creationId xmlns:p14="http://schemas.microsoft.com/office/powerpoint/2010/main" val="419048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7BF6-D6CE-4E26-8580-2679547A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322007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Instructors</a:t>
            </a:r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9DB94772-EA46-4CF2-913C-B911CC887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1" r="6890"/>
          <a:stretch/>
        </p:blipFill>
        <p:spPr>
          <a:xfrm>
            <a:off x="6575060" y="10"/>
            <a:ext cx="561974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510E-4374-47CD-BDFE-4E434CD4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419225"/>
            <a:ext cx="6019800" cy="48291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Amanda Silva – High School Science Instructor, Navy Veteran </a:t>
            </a:r>
          </a:p>
          <a:p>
            <a:pPr>
              <a:lnSpc>
                <a:spcPct val="90000"/>
              </a:lnSpc>
            </a:pPr>
            <a:r>
              <a:rPr lang="en-US" dirty="0"/>
              <a:t>Aerospace Technologies 1 &amp; 2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Charles Ellis – ERAU Adjunct Professor, Pilot/Flight Instructor, Navy Veteran</a:t>
            </a:r>
          </a:p>
          <a:p>
            <a:pPr>
              <a:lnSpc>
                <a:spcPct val="90000"/>
              </a:lnSpc>
            </a:pPr>
            <a:r>
              <a:rPr lang="en-US" dirty="0"/>
              <a:t>Private Pilot Ground Operations </a:t>
            </a:r>
          </a:p>
          <a:p>
            <a:pPr>
              <a:lnSpc>
                <a:spcPct val="90000"/>
              </a:lnSpc>
            </a:pPr>
            <a:r>
              <a:rPr lang="en-US" dirty="0"/>
              <a:t>5 credits with ERAU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Charles Smith – ERAU Adjunct Professor</a:t>
            </a:r>
          </a:p>
          <a:p>
            <a:pPr>
              <a:lnSpc>
                <a:spcPct val="90000"/>
              </a:lnSpc>
            </a:pPr>
            <a:r>
              <a:rPr lang="en-US" dirty="0"/>
              <a:t>Unmanned Aircraft Systems, UAS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3 credits each semester with ERAU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522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0B766-D549-4EEE-9896-211E6646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121" y="747536"/>
            <a:ext cx="5467579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Course Sequence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30D7B37-FBA9-4F1A-9F38-98DC3370D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" r="4772" b="1"/>
          <a:stretch/>
        </p:blipFill>
        <p:spPr>
          <a:xfrm>
            <a:off x="3" y="10"/>
            <a:ext cx="4971922" cy="3428990"/>
          </a:xfrm>
          <a:custGeom>
            <a:avLst/>
            <a:gdLst/>
            <a:ahLst/>
            <a:cxnLst/>
            <a:rect l="l" t="t" r="r" b="b"/>
            <a:pathLst>
              <a:path w="4971922" h="3429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29000"/>
                </a:lnTo>
                <a:lnTo>
                  <a:pt x="0" y="3429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D5AD-B60F-4FC5-94C6-53540016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2052918"/>
            <a:ext cx="691515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9</a:t>
            </a:r>
            <a:r>
              <a:rPr lang="en-US" sz="2800" baseline="30000" dirty="0"/>
              <a:t>th</a:t>
            </a:r>
            <a:r>
              <a:rPr lang="en-US" sz="2800" dirty="0"/>
              <a:t> Grade – Aerospace Technology 1</a:t>
            </a:r>
          </a:p>
          <a:p>
            <a:pPr marL="0" indent="0">
              <a:buNone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Grade – Aerospace Technology 2</a:t>
            </a:r>
          </a:p>
          <a:p>
            <a:pPr marL="0" indent="0">
              <a:buNone/>
            </a:pPr>
            <a:r>
              <a:rPr lang="en-US" sz="2800" dirty="0"/>
              <a:t>11</a:t>
            </a:r>
            <a:r>
              <a:rPr lang="en-US" sz="2800" baseline="30000" dirty="0"/>
              <a:t>th</a:t>
            </a:r>
            <a:r>
              <a:rPr lang="en-US" sz="2800" dirty="0"/>
              <a:t> Grade – Private Pilot Operations</a:t>
            </a:r>
          </a:p>
          <a:p>
            <a:pPr marL="0" indent="0">
              <a:buNone/>
            </a:pPr>
            <a:r>
              <a:rPr lang="en-US" sz="2800" dirty="0"/>
              <a:t>12</a:t>
            </a:r>
            <a:r>
              <a:rPr lang="en-US" sz="2800" baseline="30000" dirty="0"/>
              <a:t>th</a:t>
            </a:r>
            <a:r>
              <a:rPr lang="en-US" sz="2800" dirty="0"/>
              <a:t> Grade – Unmanned Aircraft Systems; Unmanned Operations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i="1" dirty="0"/>
              <a:t>*course sequence is always subject to change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dirty="0"/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ED41C1EB-ADA2-4EA7-89B1-AF7EFD7FA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" r="195" b="2"/>
          <a:stretch/>
        </p:blipFill>
        <p:spPr>
          <a:xfrm>
            <a:off x="20" y="3428999"/>
            <a:ext cx="4973079" cy="3429001"/>
          </a:xfrm>
          <a:custGeom>
            <a:avLst/>
            <a:gdLst/>
            <a:ahLst/>
            <a:cxnLst/>
            <a:rect l="l" t="t" r="r" b="b"/>
            <a:pathLst>
              <a:path w="4973099" h="3429001">
                <a:moveTo>
                  <a:pt x="0" y="0"/>
                </a:moveTo>
                <a:lnTo>
                  <a:pt x="4720965" y="0"/>
                </a:lnTo>
                <a:lnTo>
                  <a:pt x="4720965" y="56236"/>
                </a:lnTo>
                <a:lnTo>
                  <a:pt x="4722982" y="196139"/>
                </a:lnTo>
                <a:lnTo>
                  <a:pt x="4726007" y="333299"/>
                </a:lnTo>
                <a:lnTo>
                  <a:pt x="4728865" y="469087"/>
                </a:lnTo>
                <a:lnTo>
                  <a:pt x="4732059" y="602133"/>
                </a:lnTo>
                <a:lnTo>
                  <a:pt x="4736933" y="734492"/>
                </a:lnTo>
                <a:lnTo>
                  <a:pt x="4742144" y="864793"/>
                </a:lnTo>
                <a:lnTo>
                  <a:pt x="4746850" y="992352"/>
                </a:lnTo>
                <a:lnTo>
                  <a:pt x="4760130" y="1241298"/>
                </a:lnTo>
                <a:lnTo>
                  <a:pt x="4774249" y="1479956"/>
                </a:lnTo>
                <a:lnTo>
                  <a:pt x="4789041" y="1709013"/>
                </a:lnTo>
                <a:lnTo>
                  <a:pt x="4805346" y="1925726"/>
                </a:lnTo>
                <a:lnTo>
                  <a:pt x="4822323" y="2132838"/>
                </a:lnTo>
                <a:lnTo>
                  <a:pt x="4840644" y="2324862"/>
                </a:lnTo>
                <a:lnTo>
                  <a:pt x="4858630" y="2505227"/>
                </a:lnTo>
                <a:lnTo>
                  <a:pt x="4876615" y="2671191"/>
                </a:lnTo>
                <a:lnTo>
                  <a:pt x="4893592" y="2823438"/>
                </a:lnTo>
                <a:lnTo>
                  <a:pt x="4909729" y="2958541"/>
                </a:lnTo>
                <a:lnTo>
                  <a:pt x="4925025" y="3080613"/>
                </a:lnTo>
                <a:lnTo>
                  <a:pt x="4937800" y="3183483"/>
                </a:lnTo>
                <a:lnTo>
                  <a:pt x="4949902" y="3269894"/>
                </a:lnTo>
                <a:lnTo>
                  <a:pt x="4967216" y="3388538"/>
                </a:lnTo>
                <a:lnTo>
                  <a:pt x="4973099" y="3429000"/>
                </a:lnTo>
                <a:lnTo>
                  <a:pt x="4075210" y="3429000"/>
                </a:lnTo>
                <a:lnTo>
                  <a:pt x="4075210" y="3429001"/>
                </a:lnTo>
                <a:lnTo>
                  <a:pt x="0" y="34290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100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B766-D549-4EEE-9896-211E6646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Academy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D5AD-B60F-4FC5-94C6-53540016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6" y="1605280"/>
            <a:ext cx="10984744" cy="464311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Only Aeronautics-based academy in Volusia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Certified Gold Level Career Academy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Embry-Riddle Dual Enrollment Courses (Total of 11 credits)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Flight Simulators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Field Studies: EPIC Flight Academy, Fun &amp; Sun Air Show, Daytona International Airport, NASA Kennedy Space Center etc.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Industry Certifications: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FAA Private Pilot, USI Safety Certification, UAS Remote Pilot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Yearly participation in NASA Astronaut Challenge, Drone Competition, Sun N Fun Air Show,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73ED7FC-4436-4B5B-BDE1-AD344546D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6" r="1" b="563"/>
          <a:stretch/>
        </p:blipFill>
        <p:spPr>
          <a:xfrm>
            <a:off x="8669393" y="0"/>
            <a:ext cx="3432949" cy="19310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28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C501-E8B6-4A80-B40A-632B96A7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TESA Academy</a:t>
            </a:r>
          </a:p>
        </p:txBody>
      </p:sp>
      <p:pic>
        <p:nvPicPr>
          <p:cNvPr id="7" name="Picture 6" descr="A picture containing person, indoor, dish&#10;&#10;Description automatically generated">
            <a:extLst>
              <a:ext uri="{FF2B5EF4-FFF2-40B4-BE49-F238E27FC236}">
                <a16:creationId xmlns:a16="http://schemas.microsoft.com/office/drawing/2014/main" id="{80685E15-8BC0-4061-85E4-C90D55391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-4" b="32490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picture containing floor, indoor, ceiling, building&#10;&#10;Description automatically generated">
            <a:extLst>
              <a:ext uri="{FF2B5EF4-FFF2-40B4-BE49-F238E27FC236}">
                <a16:creationId xmlns:a16="http://schemas.microsoft.com/office/drawing/2014/main" id="{98344CD2-09F2-4B7A-99D5-F40D432362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r="-4" b="22519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41991E-FEAE-49BB-BDDD-80639BB6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80AFBD3-083C-4CB4-A133-4B069E23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4267199"/>
            <a:ext cx="3329666" cy="198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“Until you spread your wings, you have no idea how far you’ll fly.”</a:t>
            </a:r>
          </a:p>
        </p:txBody>
      </p:sp>
      <p:pic>
        <p:nvPicPr>
          <p:cNvPr id="13" name="Picture 12" descr="A group of people sitting on a bench in front of an airplane&#10;&#10;Description automatically generated">
            <a:extLst>
              <a:ext uri="{FF2B5EF4-FFF2-40B4-BE49-F238E27FC236}">
                <a16:creationId xmlns:a16="http://schemas.microsoft.com/office/drawing/2014/main" id="{C9233989-F20A-4FD7-A63E-9D596E0E29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" b="-5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Picture 10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1089796A-8124-4265-8125-5B764978B3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5" r="-4" b="4738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F692BC8D-B806-44F6-9033-50B48BEA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64" y="2174662"/>
            <a:ext cx="1829294" cy="182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29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207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Aharoni</vt:lpstr>
      <vt:lpstr>Arial</vt:lpstr>
      <vt:lpstr>Berlin Sans FB</vt:lpstr>
      <vt:lpstr>Calibri</vt:lpstr>
      <vt:lpstr>Century Gothic</vt:lpstr>
      <vt:lpstr>Wingdings</vt:lpstr>
      <vt:lpstr>Wingdings 3</vt:lpstr>
      <vt:lpstr>Ion</vt:lpstr>
      <vt:lpstr>PowerPoint Presentation</vt:lpstr>
      <vt:lpstr>Instructors</vt:lpstr>
      <vt:lpstr>Course Sequence</vt:lpstr>
      <vt:lpstr>Academy Highlights </vt:lpstr>
      <vt:lpstr>TESA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Alves, Dawn M.</dc:creator>
  <cp:lastModifiedBy>Silva, Amanda R.</cp:lastModifiedBy>
  <cp:revision>9</cp:revision>
  <dcterms:created xsi:type="dcterms:W3CDTF">2020-12-01T19:29:32Z</dcterms:created>
  <dcterms:modified xsi:type="dcterms:W3CDTF">2023-01-19T19:35:37Z</dcterms:modified>
</cp:coreProperties>
</file>