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2"/>
  </p:notesMasterIdLst>
  <p:sldIdLst>
    <p:sldId id="256" r:id="rId5"/>
    <p:sldId id="459" r:id="rId6"/>
    <p:sldId id="458" r:id="rId7"/>
    <p:sldId id="460" r:id="rId8"/>
    <p:sldId id="478" r:id="rId9"/>
    <p:sldId id="477" r:id="rId10"/>
    <p:sldId id="485" r:id="rId11"/>
    <p:sldId id="484" r:id="rId12"/>
    <p:sldId id="363" r:id="rId13"/>
    <p:sldId id="456" r:id="rId14"/>
    <p:sldId id="483" r:id="rId15"/>
    <p:sldId id="442" r:id="rId16"/>
    <p:sldId id="479" r:id="rId17"/>
    <p:sldId id="482" r:id="rId18"/>
    <p:sldId id="481" r:id="rId19"/>
    <p:sldId id="457" r:id="rId20"/>
    <p:sldId id="257"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DDD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3C7638-836A-455D-B7BE-7B062A4EC400}" v="194" dt="2022-12-02T14:53:54.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2E3613-37FD-4A46-872D-16465A6E03F3}"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7B684-CAAB-4B92-A7D3-A6C7F0B79C92}" type="slidenum">
              <a:rPr lang="en-US" smtClean="0"/>
              <a:t>‹#›</a:t>
            </a:fld>
            <a:endParaRPr lang="en-US"/>
          </a:p>
        </p:txBody>
      </p:sp>
    </p:spTree>
    <p:extLst>
      <p:ext uri="{BB962C8B-B14F-4D97-AF65-F5344CB8AC3E}">
        <p14:creationId xmlns:p14="http://schemas.microsoft.com/office/powerpoint/2010/main" val="4226403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JTHS is proud to partner with JJC, USF and other community partners to bring these offerings to our studnets and families.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Dual credit programs target juniors and seniors with early college credit opportunities.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successful completion of these classes, students will earn graduation credit towards their high school transcript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&amp; credit at their university, college, or trade school. </a:t>
            </a:r>
          </a:p>
          <a:p>
            <a:endParaRPr lang="en-US" dirty="0"/>
          </a:p>
        </p:txBody>
      </p:sp>
      <p:sp>
        <p:nvSpPr>
          <p:cNvPr id="4" name="Slide Number Placeholder 3"/>
          <p:cNvSpPr>
            <a:spLocks noGrp="1"/>
          </p:cNvSpPr>
          <p:nvPr>
            <p:ph type="sldNum" sz="quarter" idx="5"/>
          </p:nvPr>
        </p:nvSpPr>
        <p:spPr/>
        <p:txBody>
          <a:bodyPr/>
          <a:lstStyle/>
          <a:p>
            <a:fld id="{29E7B684-CAAB-4B92-A7D3-A6C7F0B79C92}" type="slidenum">
              <a:rPr lang="en-US" smtClean="0"/>
              <a:t>3</a:t>
            </a:fld>
            <a:endParaRPr lang="en-US"/>
          </a:p>
        </p:txBody>
      </p:sp>
    </p:spTree>
    <p:extLst>
      <p:ext uri="{BB962C8B-B14F-4D97-AF65-F5344CB8AC3E}">
        <p14:creationId xmlns:p14="http://schemas.microsoft.com/office/powerpoint/2010/main" val="62319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JTHS Robust career and technical programs offer a variety of dual credits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Student merely need to enroll in the program. Their teacher will walk them through the college/university enrollment process during class for their dual credit institution.</a:t>
            </a:r>
          </a:p>
          <a:p>
            <a:pPr marL="0" marR="0">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Uppon</a:t>
            </a:r>
            <a:r>
              <a:rPr lang="en-US" sz="1800" dirty="0">
                <a:effectLst/>
                <a:latin typeface="Calibri" panose="020F0502020204030204" pitchFamily="34" charset="0"/>
                <a:ea typeface="Calibri" panose="020F0502020204030204" pitchFamily="34" charset="0"/>
                <a:cs typeface="Times New Roman" panose="02020603050405020304" pitchFamily="18" charset="0"/>
              </a:rPr>
              <a:t> successful completion studnets will get that graduation credit on their transcript as well as credit at their college or university</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An important note is no tuition cost, these programs are free.</a:t>
            </a:r>
          </a:p>
        </p:txBody>
      </p:sp>
      <p:sp>
        <p:nvSpPr>
          <p:cNvPr id="4" name="Slide Number Placeholder 3"/>
          <p:cNvSpPr>
            <a:spLocks noGrp="1"/>
          </p:cNvSpPr>
          <p:nvPr>
            <p:ph type="sldNum" sz="quarter" idx="5"/>
          </p:nvPr>
        </p:nvSpPr>
        <p:spPr/>
        <p:txBody>
          <a:bodyPr/>
          <a:lstStyle/>
          <a:p>
            <a:fld id="{29E7B684-CAAB-4B92-A7D3-A6C7F0B79C92}" type="slidenum">
              <a:rPr lang="en-US" smtClean="0"/>
              <a:t>10</a:t>
            </a:fld>
            <a:endParaRPr lang="en-US"/>
          </a:p>
        </p:txBody>
      </p:sp>
    </p:spTree>
    <p:extLst>
      <p:ext uri="{BB962C8B-B14F-4D97-AF65-F5344CB8AC3E}">
        <p14:creationId xmlns:p14="http://schemas.microsoft.com/office/powerpoint/2010/main" val="3132249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1/17/2023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1/17/2023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1/17/2023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www.jths.org/academics/dual-credtiarticulated-courses" TargetMode="External"/><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hyperlink" Target="https://wd1-student.myworkdaysite.com/en-US/jjc/JJC_StudentSite/admissions/JJC_DualCredit/apply"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forms.office.com/Pages/ResponsePage.aspx?id=3pQeWC9-aU2dX3kdL7jzGlM9Nce6gipDmuMPMBjfrGhURUNBWVBaTVg4OEsyQkJEOUZPNVNSM1BTNy4u&amp;wdLOR=cA3D75BB5-CEB7-4407-A8D0-E9AC5F647A66"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eresources.jjc.edu/cgi-bin/wwiz.exe/wwiz.asp?wwizmstr=JJC.EMAIL.PASSWORD.WEB" TargetMode="External"/><Relationship Id="rId5" Type="http://schemas.openxmlformats.org/officeDocument/2006/relationships/hyperlink" Target="https://wd1-student.myworkdaysite.com/en-US/jjc/JJC_StudentSite/admissions/JJC_DualCredit" TargetMode="External"/><Relationship Id="rId4" Type="http://schemas.openxmlformats.org/officeDocument/2006/relationships/hyperlink" Target="https://docs.google.com/forms/d/e/1FAIpQLScgJI57uegqH0qYSs_y85qJMp0afl71hTGrMO6lkg3abTLNSg/viewform?vc=0&amp;c=0&amp;w=1&amp;flr=0"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hyperlink" Target="https://forms.office.com/Pages/ResponsePage.aspx?id=3pQeWC9-aU2dX3kdL7jzGlM9Nce6gipDmuMPMBjfrGhURUNBWVBaTVg4OEsyQkJEOUZPNVNSM1BTNy4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A7686-D352-451A-9977-F84E2281B48B}"/>
              </a:ext>
            </a:extLst>
          </p:cNvPr>
          <p:cNvSpPr>
            <a:spLocks noGrp="1"/>
          </p:cNvSpPr>
          <p:nvPr>
            <p:ph type="ctrTitle"/>
          </p:nvPr>
        </p:nvSpPr>
        <p:spPr/>
        <p:txBody>
          <a:bodyPr/>
          <a:lstStyle/>
          <a:p>
            <a:r>
              <a:rPr lang="en-US"/>
              <a:t>Dual Credit</a:t>
            </a:r>
          </a:p>
        </p:txBody>
      </p:sp>
      <p:sp>
        <p:nvSpPr>
          <p:cNvPr id="3" name="Subtitle 2">
            <a:extLst>
              <a:ext uri="{FF2B5EF4-FFF2-40B4-BE49-F238E27FC236}">
                <a16:creationId xmlns:a16="http://schemas.microsoft.com/office/drawing/2014/main" id="{5A6DCE5E-717D-45BA-A03D-CCE2F77BFBD7}"/>
              </a:ext>
            </a:extLst>
          </p:cNvPr>
          <p:cNvSpPr>
            <a:spLocks noGrp="1"/>
          </p:cNvSpPr>
          <p:nvPr>
            <p:ph type="subTitle" idx="1"/>
          </p:nvPr>
        </p:nvSpPr>
        <p:spPr/>
        <p:txBody>
          <a:bodyPr/>
          <a:lstStyle/>
          <a:p>
            <a:r>
              <a:rPr lang="en-US" dirty="0"/>
              <a:t>Joliet Township High School:</a:t>
            </a:r>
          </a:p>
          <a:p>
            <a:r>
              <a:rPr lang="en-US" dirty="0"/>
              <a:t>2023 – 2024 School year</a:t>
            </a:r>
          </a:p>
        </p:txBody>
      </p:sp>
    </p:spTree>
    <p:extLst>
      <p:ext uri="{BB962C8B-B14F-4D97-AF65-F5344CB8AC3E}">
        <p14:creationId xmlns:p14="http://schemas.microsoft.com/office/powerpoint/2010/main" val="207665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168496-72CD-4595-9298-A91B468162C4}"/>
              </a:ext>
            </a:extLst>
          </p:cNvPr>
          <p:cNvSpPr txBox="1"/>
          <p:nvPr/>
        </p:nvSpPr>
        <p:spPr>
          <a:xfrm>
            <a:off x="1451578" y="701944"/>
            <a:ext cx="9603275" cy="1109393"/>
          </a:xfrm>
          <a:prstGeom prst="rect">
            <a:avLst/>
          </a:prstGeom>
          <a:noFill/>
        </p:spPr>
        <p:txBody>
          <a:bodyPr wrap="square" rtlCol="0">
            <a:spAutoFit/>
          </a:bodyPr>
          <a:lstStyle/>
          <a:p>
            <a:r>
              <a:rPr lang="en-US" sz="3200" b="1" dirty="0"/>
              <a:t>C</a:t>
            </a:r>
            <a:r>
              <a:rPr lang="en-US" sz="3200" dirty="0"/>
              <a:t>areer and </a:t>
            </a:r>
            <a:r>
              <a:rPr lang="en-US" sz="3200" b="1" dirty="0"/>
              <a:t>T</a:t>
            </a:r>
            <a:r>
              <a:rPr lang="en-US" sz="3200" dirty="0"/>
              <a:t>echnical </a:t>
            </a:r>
            <a:r>
              <a:rPr lang="en-US" sz="3200" b="1" dirty="0"/>
              <a:t>E</a:t>
            </a:r>
            <a:r>
              <a:rPr lang="en-US" sz="3200" dirty="0"/>
              <a:t>ducation Dual Credit Opportunities</a:t>
            </a:r>
          </a:p>
        </p:txBody>
      </p:sp>
      <p:sp>
        <p:nvSpPr>
          <p:cNvPr id="8" name="Content Placeholder 7">
            <a:extLst>
              <a:ext uri="{FF2B5EF4-FFF2-40B4-BE49-F238E27FC236}">
                <a16:creationId xmlns:a16="http://schemas.microsoft.com/office/drawing/2014/main" id="{9633F207-E4B9-42FC-99FB-34197BBD4811}"/>
              </a:ext>
            </a:extLst>
          </p:cNvPr>
          <p:cNvSpPr>
            <a:spLocks noGrp="1"/>
          </p:cNvSpPr>
          <p:nvPr>
            <p:ph idx="1"/>
          </p:nvPr>
        </p:nvSpPr>
        <p:spPr>
          <a:xfrm>
            <a:off x="1451579" y="2015732"/>
            <a:ext cx="9603275" cy="4842268"/>
          </a:xfrm>
        </p:spPr>
        <p:txBody>
          <a:bodyPr>
            <a:normAutofit lnSpcReduction="10000"/>
          </a:bodyPr>
          <a:lstStyle/>
          <a:p>
            <a:r>
              <a:rPr lang="en-US" dirty="0"/>
              <a:t>Consumer Economics </a:t>
            </a:r>
            <a:r>
              <a:rPr lang="en-US" sz="1200" dirty="0">
                <a:solidFill>
                  <a:schemeClr val="accent3">
                    <a:lumMod val="75000"/>
                  </a:schemeClr>
                </a:solidFill>
              </a:rPr>
              <a:t>JJC FIN 100</a:t>
            </a:r>
            <a:r>
              <a:rPr lang="en-US" sz="1200" dirty="0">
                <a:solidFill>
                  <a:schemeClr val="bg1">
                    <a:lumMod val="50000"/>
                  </a:schemeClr>
                </a:solidFill>
              </a:rPr>
              <a:t> One Semester Class, Also Counts for Consumer Ed Graduation requirement</a:t>
            </a:r>
            <a:endParaRPr lang="en-US" dirty="0">
              <a:solidFill>
                <a:schemeClr val="accent3">
                  <a:lumMod val="75000"/>
                </a:schemeClr>
              </a:solidFill>
            </a:endParaRPr>
          </a:p>
          <a:p>
            <a:r>
              <a:rPr lang="en-US" dirty="0"/>
              <a:t>Culinary Arts 1 </a:t>
            </a:r>
            <a:r>
              <a:rPr lang="en-US" sz="1200" dirty="0">
                <a:solidFill>
                  <a:schemeClr val="accent3">
                    <a:lumMod val="75000"/>
                  </a:schemeClr>
                </a:solidFill>
              </a:rPr>
              <a:t>JJC CA106</a:t>
            </a:r>
            <a:r>
              <a:rPr lang="en-US" sz="1200" dirty="0">
                <a:solidFill>
                  <a:schemeClr val="bg1">
                    <a:lumMod val="50000"/>
                  </a:schemeClr>
                </a:solidFill>
              </a:rPr>
              <a:t> Must earn “Managers Certification” &amp; “Allergen Certification” during class.</a:t>
            </a:r>
            <a:endParaRPr lang="en-US" sz="1200" dirty="0"/>
          </a:p>
          <a:p>
            <a:r>
              <a:rPr lang="en-US" dirty="0"/>
              <a:t>Early Childhood Education </a:t>
            </a:r>
            <a:r>
              <a:rPr lang="en-US" sz="1200" dirty="0">
                <a:solidFill>
                  <a:schemeClr val="accent3">
                    <a:lumMod val="75000"/>
                  </a:schemeClr>
                </a:solidFill>
              </a:rPr>
              <a:t>JJC CDEV 137</a:t>
            </a:r>
            <a:endParaRPr lang="en-US" sz="1200" dirty="0"/>
          </a:p>
          <a:p>
            <a:r>
              <a:rPr lang="en-US" dirty="0"/>
              <a:t>Exploring the Teaching Profession </a:t>
            </a:r>
            <a:r>
              <a:rPr lang="en-US" sz="1200" dirty="0">
                <a:solidFill>
                  <a:srgbClr val="C00000"/>
                </a:solidFill>
              </a:rPr>
              <a:t>USF EDUC 107</a:t>
            </a:r>
          </a:p>
          <a:p>
            <a:r>
              <a:rPr lang="en-US" dirty="0"/>
              <a:t>Engineering &amp; Architecture 1, 2, 3 </a:t>
            </a:r>
            <a:r>
              <a:rPr lang="en-US" sz="1200" dirty="0">
                <a:solidFill>
                  <a:schemeClr val="accent3">
                    <a:lumMod val="75000"/>
                  </a:schemeClr>
                </a:solidFill>
              </a:rPr>
              <a:t>JJC CADD 101</a:t>
            </a:r>
            <a:endParaRPr lang="en-US" dirty="0"/>
          </a:p>
          <a:p>
            <a:r>
              <a:rPr lang="en-US" dirty="0"/>
              <a:t>Vocational Auto Mechanics 1 </a:t>
            </a:r>
            <a:r>
              <a:rPr lang="en-US" sz="1200" dirty="0">
                <a:solidFill>
                  <a:schemeClr val="accent3">
                    <a:lumMod val="75000"/>
                  </a:schemeClr>
                </a:solidFill>
              </a:rPr>
              <a:t>JJC AS 106</a:t>
            </a:r>
          </a:p>
          <a:p>
            <a:endParaRPr lang="en-US" dirty="0"/>
          </a:p>
          <a:p>
            <a:endParaRPr lang="en-US" dirty="0"/>
          </a:p>
          <a:p>
            <a:r>
              <a:rPr lang="en-US" dirty="0">
                <a:solidFill>
                  <a:schemeClr val="tx1">
                    <a:lumMod val="50000"/>
                    <a:lumOff val="50000"/>
                  </a:schemeClr>
                </a:solidFill>
              </a:rPr>
              <a:t>CTE Teachers will enroll students once class begins</a:t>
            </a:r>
          </a:p>
          <a:p>
            <a:r>
              <a:rPr lang="en-US" b="1" dirty="0">
                <a:solidFill>
                  <a:schemeClr val="bg1"/>
                </a:solidFill>
              </a:rPr>
              <a:t>No Cost to Students</a:t>
            </a:r>
          </a:p>
          <a:p>
            <a:endParaRPr lang="en-US" dirty="0"/>
          </a:p>
          <a:p>
            <a:pPr marL="0" indent="0">
              <a:buNone/>
            </a:pPr>
            <a:endParaRPr lang="en-US" dirty="0"/>
          </a:p>
        </p:txBody>
      </p:sp>
      <p:pic>
        <p:nvPicPr>
          <p:cNvPr id="9" name="Audio 8">
            <a:hlinkClick r:id="" action="ppaction://media"/>
            <a:extLst>
              <a:ext uri="{FF2B5EF4-FFF2-40B4-BE49-F238E27FC236}">
                <a16:creationId xmlns:a16="http://schemas.microsoft.com/office/drawing/2014/main" id="{D16B889A-BA18-4B4B-9989-D5CB0FF9CC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0225761"/>
      </p:ext>
    </p:extLst>
  </p:cSld>
  <p:clrMapOvr>
    <a:masterClrMapping/>
  </p:clrMapOvr>
  <mc:AlternateContent xmlns:mc="http://schemas.openxmlformats.org/markup-compatibility/2006" xmlns:p14="http://schemas.microsoft.com/office/powerpoint/2010/main">
    <mc:Choice Requires="p14">
      <p:transition spd="slow" p14:dur="2000" advTm="103338"/>
    </mc:Choice>
    <mc:Fallback xmlns="">
      <p:transition spd="slow" advTm="10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168496-72CD-4595-9298-A91B468162C4}"/>
              </a:ext>
            </a:extLst>
          </p:cNvPr>
          <p:cNvSpPr txBox="1"/>
          <p:nvPr/>
        </p:nvSpPr>
        <p:spPr>
          <a:xfrm>
            <a:off x="1451578" y="701944"/>
            <a:ext cx="9603275" cy="1077218"/>
          </a:xfrm>
          <a:prstGeom prst="rect">
            <a:avLst/>
          </a:prstGeom>
          <a:noFill/>
        </p:spPr>
        <p:txBody>
          <a:bodyPr wrap="square" rtlCol="0">
            <a:spAutoFit/>
          </a:bodyPr>
          <a:lstStyle/>
          <a:p>
            <a:r>
              <a:rPr lang="en-US" sz="3200" b="1"/>
              <a:t>C</a:t>
            </a:r>
            <a:r>
              <a:rPr lang="en-US" sz="3200"/>
              <a:t>areer and </a:t>
            </a:r>
            <a:r>
              <a:rPr lang="en-US" sz="3200" b="1"/>
              <a:t>T</a:t>
            </a:r>
            <a:r>
              <a:rPr lang="en-US" sz="3200"/>
              <a:t>echnical </a:t>
            </a:r>
            <a:r>
              <a:rPr lang="en-US" sz="3200" b="1"/>
              <a:t>E</a:t>
            </a:r>
            <a:r>
              <a:rPr lang="en-US" sz="3200"/>
              <a:t>ducation </a:t>
            </a:r>
            <a:r>
              <a:rPr lang="en-US" sz="3200">
                <a:solidFill>
                  <a:schemeClr val="accent3">
                    <a:lumMod val="75000"/>
                  </a:schemeClr>
                </a:solidFill>
              </a:rPr>
              <a:t>Dual Enrollment </a:t>
            </a:r>
            <a:r>
              <a:rPr lang="en-US" sz="3200"/>
              <a:t>Programs</a:t>
            </a:r>
          </a:p>
        </p:txBody>
      </p:sp>
      <p:sp>
        <p:nvSpPr>
          <p:cNvPr id="2" name="TextBox 1">
            <a:extLst>
              <a:ext uri="{FF2B5EF4-FFF2-40B4-BE49-F238E27FC236}">
                <a16:creationId xmlns:a16="http://schemas.microsoft.com/office/drawing/2014/main" id="{761F3ED9-36D8-463C-A158-6B8AF3116C20}"/>
              </a:ext>
            </a:extLst>
          </p:cNvPr>
          <p:cNvSpPr txBox="1"/>
          <p:nvPr/>
        </p:nvSpPr>
        <p:spPr>
          <a:xfrm rot="1014485">
            <a:off x="10385570" y="825054"/>
            <a:ext cx="1661020" cy="830997"/>
          </a:xfrm>
          <a:prstGeom prst="rect">
            <a:avLst/>
          </a:prstGeom>
          <a:noFill/>
        </p:spPr>
        <p:txBody>
          <a:bodyPr wrap="square" rtlCol="0">
            <a:spAutoFit/>
          </a:bodyPr>
          <a:lstStyle/>
          <a:p>
            <a:r>
              <a:rPr lang="en-US" sz="2400" b="1">
                <a:solidFill>
                  <a:srgbClr val="FF0000"/>
                </a:solidFill>
                <a:latin typeface="Bradley Hand ITC" panose="03070402050302030203" pitchFamily="66" charset="0"/>
              </a:rPr>
              <a:t>Seniors ONLY</a:t>
            </a:r>
          </a:p>
        </p:txBody>
      </p:sp>
      <p:sp>
        <p:nvSpPr>
          <p:cNvPr id="12" name="Content Placeholder 11">
            <a:extLst>
              <a:ext uri="{FF2B5EF4-FFF2-40B4-BE49-F238E27FC236}">
                <a16:creationId xmlns:a16="http://schemas.microsoft.com/office/drawing/2014/main" id="{11913A8E-B14D-47F1-9DD7-D38C2B071BE8}"/>
              </a:ext>
            </a:extLst>
          </p:cNvPr>
          <p:cNvSpPr>
            <a:spLocks noGrp="1"/>
          </p:cNvSpPr>
          <p:nvPr>
            <p:ph idx="1"/>
          </p:nvPr>
        </p:nvSpPr>
        <p:spPr>
          <a:xfrm>
            <a:off x="1451579" y="2015732"/>
            <a:ext cx="9603275" cy="4842268"/>
          </a:xfrm>
        </p:spPr>
        <p:txBody>
          <a:bodyPr>
            <a:normAutofit fontScale="85000" lnSpcReduction="10000"/>
          </a:bodyPr>
          <a:lstStyle/>
          <a:p>
            <a:r>
              <a:rPr lang="en-US"/>
              <a:t>Senior Year &amp; 16 Years of Age</a:t>
            </a:r>
          </a:p>
          <a:p>
            <a:r>
              <a:rPr lang="en-US"/>
              <a:t>Off-site class/training</a:t>
            </a:r>
          </a:p>
          <a:p>
            <a:pPr lvl="1"/>
            <a:r>
              <a:rPr lang="en-US"/>
              <a:t>Reliable Transportation required 	</a:t>
            </a:r>
            <a:r>
              <a:rPr lang="en-US" sz="1000">
                <a:solidFill>
                  <a:schemeClr val="tx1">
                    <a:lumMod val="50000"/>
                    <a:lumOff val="50000"/>
                  </a:schemeClr>
                </a:solidFill>
              </a:rPr>
              <a:t>NOT provided by JTHS</a:t>
            </a:r>
            <a:endParaRPr lang="en-US">
              <a:solidFill>
                <a:schemeClr val="tx1">
                  <a:lumMod val="50000"/>
                  <a:lumOff val="50000"/>
                </a:schemeClr>
              </a:solidFill>
            </a:endParaRPr>
          </a:p>
          <a:p>
            <a:r>
              <a:rPr lang="en-US"/>
              <a:t>Applications required		</a:t>
            </a:r>
            <a:r>
              <a:rPr lang="en-US" sz="1200">
                <a:solidFill>
                  <a:schemeClr val="tx1">
                    <a:lumMod val="50000"/>
                    <a:lumOff val="50000"/>
                  </a:schemeClr>
                </a:solidFill>
              </a:rPr>
              <a:t>Exception: Cosmetology</a:t>
            </a:r>
            <a:endParaRPr lang="en-US">
              <a:solidFill>
                <a:schemeClr val="tx1">
                  <a:lumMod val="50000"/>
                  <a:lumOff val="50000"/>
                </a:schemeClr>
              </a:solidFill>
            </a:endParaRPr>
          </a:p>
          <a:p>
            <a:r>
              <a:rPr lang="en-US"/>
              <a:t>Multiple Classes or Parts</a:t>
            </a:r>
          </a:p>
          <a:p>
            <a:r>
              <a:rPr lang="en-US"/>
              <a:t>Full Year program			</a:t>
            </a:r>
            <a:r>
              <a:rPr lang="en-US" sz="1200">
                <a:solidFill>
                  <a:schemeClr val="tx1">
                    <a:lumMod val="50000"/>
                    <a:lumOff val="50000"/>
                  </a:schemeClr>
                </a:solidFill>
              </a:rPr>
              <a:t>Exception: NA101 is 1 Semester</a:t>
            </a:r>
          </a:p>
          <a:p>
            <a:r>
              <a:rPr lang="en-US"/>
              <a:t>College Expectations</a:t>
            </a:r>
          </a:p>
          <a:p>
            <a:r>
              <a:rPr lang="en-US"/>
              <a:t>No tuition cost for students		</a:t>
            </a:r>
            <a:r>
              <a:rPr lang="en-US" sz="1200">
                <a:solidFill>
                  <a:schemeClr val="tx1">
                    <a:lumMod val="50000"/>
                    <a:lumOff val="50000"/>
                  </a:schemeClr>
                </a:solidFill>
              </a:rPr>
              <a:t>Exception: Cosmetology</a:t>
            </a:r>
          </a:p>
          <a:p>
            <a:endParaRPr lang="en-US">
              <a:solidFill>
                <a:schemeClr val="tx1">
                  <a:lumMod val="50000"/>
                  <a:lumOff val="50000"/>
                </a:schemeClr>
              </a:solidFill>
            </a:endParaRPr>
          </a:p>
          <a:p>
            <a:endParaRPr lang="en-US">
              <a:solidFill>
                <a:schemeClr val="tx1">
                  <a:lumMod val="50000"/>
                  <a:lumOff val="50000"/>
                </a:schemeClr>
              </a:solidFill>
            </a:endParaRPr>
          </a:p>
          <a:p>
            <a:r>
              <a:rPr lang="en-US">
                <a:solidFill>
                  <a:schemeClr val="bg1"/>
                </a:solidFill>
              </a:rPr>
              <a:t>Additional expectations vary per program		</a:t>
            </a:r>
          </a:p>
          <a:p>
            <a:pPr lvl="1"/>
            <a:r>
              <a:rPr lang="en-US" sz="1400">
                <a:solidFill>
                  <a:schemeClr val="bg1">
                    <a:lumMod val="75000"/>
                  </a:schemeClr>
                </a:solidFill>
              </a:rPr>
              <a:t>Including but not limited to; </a:t>
            </a:r>
            <a:r>
              <a:rPr lang="en-US" sz="1400">
                <a:solidFill>
                  <a:schemeClr val="bg1"/>
                </a:solidFill>
              </a:rPr>
              <a:t>uniforms, background check, Saturday trainings, blended/remote class, clinical experience, COVID-19 Vaccination</a:t>
            </a:r>
          </a:p>
          <a:p>
            <a:endParaRPr lang="en-US">
              <a:solidFill>
                <a:schemeClr val="tx1">
                  <a:lumMod val="50000"/>
                  <a:lumOff val="50000"/>
                </a:schemeClr>
              </a:solidFill>
            </a:endParaRPr>
          </a:p>
        </p:txBody>
      </p:sp>
      <p:pic>
        <p:nvPicPr>
          <p:cNvPr id="17" name="Audio 16">
            <a:hlinkClick r:id="" action="ppaction://media"/>
            <a:extLst>
              <a:ext uri="{FF2B5EF4-FFF2-40B4-BE49-F238E27FC236}">
                <a16:creationId xmlns:a16="http://schemas.microsoft.com/office/drawing/2014/main" id="{4D25EA01-2C3A-4D3D-918F-0A8B6A9F89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1595827"/>
      </p:ext>
    </p:extLst>
  </p:cSld>
  <p:clrMapOvr>
    <a:masterClrMapping/>
  </p:clrMapOvr>
  <mc:AlternateContent xmlns:mc="http://schemas.openxmlformats.org/markup-compatibility/2006" xmlns:p14="http://schemas.microsoft.com/office/powerpoint/2010/main">
    <mc:Choice Requires="p14">
      <p:transition spd="slow" p14:dur="2000" advTm="140659"/>
    </mc:Choice>
    <mc:Fallback xmlns="">
      <p:transition spd="slow" advTm="140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422" y="1331994"/>
            <a:ext cx="5594673" cy="2062103"/>
          </a:xfrm>
          <a:prstGeom prst="rect">
            <a:avLst/>
          </a:prstGeom>
          <a:solidFill>
            <a:schemeClr val="bg1"/>
          </a:solidFill>
          <a:ln w="57150">
            <a:solidFill>
              <a:schemeClr val="tx1"/>
            </a:solidFill>
          </a:ln>
        </p:spPr>
        <p:txBody>
          <a:bodyPr wrap="square" rtlCol="0">
            <a:spAutoFit/>
          </a:bodyPr>
          <a:lstStyle/>
          <a:p>
            <a:r>
              <a:rPr lang="en-US" sz="2800">
                <a:solidFill>
                  <a:srgbClr val="FF0000"/>
                </a:solidFill>
              </a:rPr>
              <a:t>Advanced Integrated Maintenance (AIM)</a:t>
            </a:r>
          </a:p>
          <a:p>
            <a:pPr marL="457200" indent="-457200">
              <a:buFont typeface="Arial" panose="020B0604020202020204" pitchFamily="34" charset="0"/>
              <a:buChar char="•"/>
            </a:pPr>
            <a:r>
              <a:rPr lang="en-US">
                <a:solidFill>
                  <a:srgbClr val="FF0000"/>
                </a:solidFill>
              </a:rPr>
              <a:t>Industrial Controls I - Analog </a:t>
            </a:r>
            <a:r>
              <a:rPr lang="en-US">
                <a:solidFill>
                  <a:schemeClr val="bg1">
                    <a:lumMod val="50000"/>
                  </a:schemeClr>
                </a:solidFill>
              </a:rPr>
              <a:t>4 Credits</a:t>
            </a:r>
          </a:p>
          <a:p>
            <a:pPr marL="457200" indent="-457200">
              <a:buFont typeface="Arial" panose="020B0604020202020204" pitchFamily="34" charset="0"/>
              <a:buChar char="•"/>
            </a:pPr>
            <a:r>
              <a:rPr lang="en-US">
                <a:solidFill>
                  <a:srgbClr val="FF0000"/>
                </a:solidFill>
              </a:rPr>
              <a:t>Industrial Maintenance Fundamentals </a:t>
            </a:r>
            <a:r>
              <a:rPr lang="en-US">
                <a:solidFill>
                  <a:schemeClr val="bg1">
                    <a:lumMod val="50000"/>
                  </a:schemeClr>
                </a:solidFill>
              </a:rPr>
              <a:t>3 Credits</a:t>
            </a:r>
          </a:p>
          <a:p>
            <a:pPr marL="457200" indent="-457200">
              <a:buFont typeface="Arial" panose="020B0604020202020204" pitchFamily="34" charset="0"/>
              <a:buChar char="•"/>
            </a:pPr>
            <a:r>
              <a:rPr lang="en-US">
                <a:solidFill>
                  <a:srgbClr val="FF0000"/>
                </a:solidFill>
              </a:rPr>
              <a:t>​Basic Wiring and Circuit Design </a:t>
            </a:r>
            <a:r>
              <a:rPr lang="en-US">
                <a:solidFill>
                  <a:schemeClr val="bg1">
                    <a:lumMod val="50000"/>
                  </a:schemeClr>
                </a:solidFill>
              </a:rPr>
              <a:t>4 Credits</a:t>
            </a:r>
          </a:p>
          <a:p>
            <a:pPr marL="457200" indent="-457200">
              <a:buFont typeface="Arial" panose="020B0604020202020204" pitchFamily="34" charset="0"/>
              <a:buChar char="•"/>
            </a:pPr>
            <a:r>
              <a:rPr lang="en-US">
                <a:solidFill>
                  <a:srgbClr val="FF0000"/>
                </a:solidFill>
              </a:rPr>
              <a:t>Industrial Fluid Power </a:t>
            </a:r>
            <a:r>
              <a:rPr lang="en-US">
                <a:solidFill>
                  <a:schemeClr val="bg1">
                    <a:lumMod val="50000"/>
                  </a:schemeClr>
                </a:solidFill>
              </a:rPr>
              <a:t>3 Credits</a:t>
            </a:r>
          </a:p>
        </p:txBody>
      </p:sp>
      <p:sp>
        <p:nvSpPr>
          <p:cNvPr id="4" name="TextBox 3"/>
          <p:cNvSpPr txBox="1"/>
          <p:nvPr/>
        </p:nvSpPr>
        <p:spPr>
          <a:xfrm>
            <a:off x="5794740" y="2947851"/>
            <a:ext cx="6288835" cy="1354217"/>
          </a:xfrm>
          <a:prstGeom prst="rect">
            <a:avLst/>
          </a:prstGeom>
          <a:solidFill>
            <a:schemeClr val="bg1"/>
          </a:solidFill>
          <a:ln w="57150">
            <a:solidFill>
              <a:schemeClr val="tx1"/>
            </a:solidFill>
          </a:ln>
        </p:spPr>
        <p:txBody>
          <a:bodyPr wrap="square" rtlCol="0">
            <a:spAutoFit/>
          </a:bodyPr>
          <a:lstStyle/>
          <a:p>
            <a:r>
              <a:rPr lang="en-US" sz="2800">
                <a:solidFill>
                  <a:srgbClr val="FF0000"/>
                </a:solidFill>
              </a:rPr>
              <a:t>Fire Science and Emergency Services</a:t>
            </a:r>
          </a:p>
          <a:p>
            <a:pPr marL="457200" indent="-457200">
              <a:buFont typeface="Arial" panose="020B0604020202020204" pitchFamily="34" charset="0"/>
              <a:buChar char="•"/>
            </a:pPr>
            <a:r>
              <a:rPr lang="en-US">
                <a:solidFill>
                  <a:srgbClr val="FF0000"/>
                </a:solidFill>
              </a:rPr>
              <a:t>Introduction to Public Safety Careers </a:t>
            </a:r>
            <a:r>
              <a:rPr lang="en-US">
                <a:solidFill>
                  <a:schemeClr val="bg1">
                    <a:lumMod val="50000"/>
                  </a:schemeClr>
                </a:solidFill>
              </a:rPr>
              <a:t>3 Credits</a:t>
            </a:r>
          </a:p>
          <a:p>
            <a:pPr marL="457200" indent="-457200">
              <a:buFont typeface="Arial" panose="020B0604020202020204" pitchFamily="34" charset="0"/>
              <a:buChar char="•"/>
            </a:pPr>
            <a:r>
              <a:rPr lang="en-US">
                <a:solidFill>
                  <a:srgbClr val="FF0000"/>
                </a:solidFill>
              </a:rPr>
              <a:t>Principles of Emergency Services </a:t>
            </a:r>
            <a:r>
              <a:rPr lang="en-US">
                <a:solidFill>
                  <a:schemeClr val="bg1">
                    <a:lumMod val="50000"/>
                  </a:schemeClr>
                </a:solidFill>
              </a:rPr>
              <a:t>3 Credits</a:t>
            </a:r>
          </a:p>
          <a:p>
            <a:pPr marL="457200" indent="-457200">
              <a:buFont typeface="Arial" panose="020B0604020202020204" pitchFamily="34" charset="0"/>
              <a:buChar char="•"/>
            </a:pPr>
            <a:r>
              <a:rPr lang="en-US">
                <a:solidFill>
                  <a:srgbClr val="FF0000"/>
                </a:solidFill>
              </a:rPr>
              <a:t>First Responder </a:t>
            </a:r>
            <a:r>
              <a:rPr lang="en-US">
                <a:solidFill>
                  <a:schemeClr val="bg1">
                    <a:lumMod val="50000"/>
                  </a:schemeClr>
                </a:solidFill>
              </a:rPr>
              <a:t>4 Credits</a:t>
            </a:r>
          </a:p>
        </p:txBody>
      </p:sp>
      <p:sp>
        <p:nvSpPr>
          <p:cNvPr id="13" name="TextBox 12"/>
          <p:cNvSpPr txBox="1"/>
          <p:nvPr/>
        </p:nvSpPr>
        <p:spPr>
          <a:xfrm>
            <a:off x="8246382" y="6334780"/>
            <a:ext cx="3945618" cy="523220"/>
          </a:xfrm>
          <a:prstGeom prst="rect">
            <a:avLst/>
          </a:prstGeom>
          <a:solidFill>
            <a:schemeClr val="bg1"/>
          </a:solidFill>
          <a:ln w="57150">
            <a:solidFill>
              <a:schemeClr val="tx1"/>
            </a:solidFill>
          </a:ln>
        </p:spPr>
        <p:txBody>
          <a:bodyPr wrap="square" rtlCol="0">
            <a:spAutoFit/>
          </a:bodyPr>
          <a:lstStyle/>
          <a:p>
            <a:r>
              <a:rPr lang="en-US" sz="2800" b="1" i="1">
                <a:solidFill>
                  <a:srgbClr val="FF0000"/>
                </a:solidFill>
              </a:rPr>
              <a:t>Taught on JJC’s Campus</a:t>
            </a:r>
          </a:p>
        </p:txBody>
      </p:sp>
      <p:sp>
        <p:nvSpPr>
          <p:cNvPr id="6" name="TextBox 5">
            <a:extLst>
              <a:ext uri="{FF2B5EF4-FFF2-40B4-BE49-F238E27FC236}">
                <a16:creationId xmlns:a16="http://schemas.microsoft.com/office/drawing/2014/main" id="{F0272306-34CE-4765-BF78-BB50D6C3DE08}"/>
              </a:ext>
            </a:extLst>
          </p:cNvPr>
          <p:cNvSpPr txBox="1"/>
          <p:nvPr/>
        </p:nvSpPr>
        <p:spPr>
          <a:xfrm>
            <a:off x="5794744" y="4392147"/>
            <a:ext cx="6288831" cy="1354217"/>
          </a:xfrm>
          <a:prstGeom prst="rect">
            <a:avLst/>
          </a:prstGeom>
          <a:solidFill>
            <a:schemeClr val="bg1"/>
          </a:solidFill>
          <a:ln w="57150">
            <a:solidFill>
              <a:schemeClr val="tx1"/>
            </a:solidFill>
          </a:ln>
        </p:spPr>
        <p:txBody>
          <a:bodyPr wrap="square" rtlCol="0">
            <a:spAutoFit/>
          </a:bodyPr>
          <a:lstStyle/>
          <a:p>
            <a:r>
              <a:rPr lang="en-US" sz="2800">
                <a:solidFill>
                  <a:srgbClr val="FF0000"/>
                </a:solidFill>
              </a:rPr>
              <a:t>Law Enforcement</a:t>
            </a:r>
          </a:p>
          <a:p>
            <a:pPr marL="457200" indent="-457200">
              <a:buFont typeface="Arial" panose="020B0604020202020204" pitchFamily="34" charset="0"/>
              <a:buChar char="•"/>
            </a:pPr>
            <a:r>
              <a:rPr lang="en-US">
                <a:solidFill>
                  <a:srgbClr val="FF0000"/>
                </a:solidFill>
              </a:rPr>
              <a:t>Introduction to Public Safety Careers </a:t>
            </a:r>
            <a:r>
              <a:rPr lang="en-US">
                <a:solidFill>
                  <a:schemeClr val="bg1">
                    <a:lumMod val="50000"/>
                  </a:schemeClr>
                </a:solidFill>
              </a:rPr>
              <a:t>3 Credits</a:t>
            </a:r>
          </a:p>
          <a:p>
            <a:pPr marL="457200" indent="-457200">
              <a:buFont typeface="Arial" panose="020B0604020202020204" pitchFamily="34" charset="0"/>
              <a:buChar char="•"/>
            </a:pPr>
            <a:r>
              <a:rPr lang="en-US">
                <a:solidFill>
                  <a:srgbClr val="FF0000"/>
                </a:solidFill>
              </a:rPr>
              <a:t>Intro to Law Enforcement </a:t>
            </a:r>
            <a:r>
              <a:rPr lang="en-US">
                <a:solidFill>
                  <a:schemeClr val="bg1">
                    <a:lumMod val="50000"/>
                  </a:schemeClr>
                </a:solidFill>
              </a:rPr>
              <a:t>3 Credits</a:t>
            </a:r>
          </a:p>
          <a:p>
            <a:pPr marL="457200" indent="-457200">
              <a:buFont typeface="Arial" panose="020B0604020202020204" pitchFamily="34" charset="0"/>
              <a:buChar char="•"/>
            </a:pPr>
            <a:r>
              <a:rPr lang="en-US">
                <a:solidFill>
                  <a:srgbClr val="FF0000"/>
                </a:solidFill>
              </a:rPr>
              <a:t>First Responder </a:t>
            </a:r>
            <a:r>
              <a:rPr lang="en-US">
                <a:solidFill>
                  <a:schemeClr val="bg1">
                    <a:lumMod val="50000"/>
                  </a:schemeClr>
                </a:solidFill>
              </a:rPr>
              <a:t>4 Credits</a:t>
            </a:r>
          </a:p>
        </p:txBody>
      </p:sp>
      <p:sp>
        <p:nvSpPr>
          <p:cNvPr id="8" name="TextBox 7">
            <a:extLst>
              <a:ext uri="{FF2B5EF4-FFF2-40B4-BE49-F238E27FC236}">
                <a16:creationId xmlns:a16="http://schemas.microsoft.com/office/drawing/2014/main" id="{B7797313-A0AC-489C-9F5E-0C69DFDA0C27}"/>
              </a:ext>
            </a:extLst>
          </p:cNvPr>
          <p:cNvSpPr txBox="1"/>
          <p:nvPr/>
        </p:nvSpPr>
        <p:spPr>
          <a:xfrm>
            <a:off x="5794740" y="1331994"/>
            <a:ext cx="6288835" cy="1508105"/>
          </a:xfrm>
          <a:prstGeom prst="rect">
            <a:avLst/>
          </a:prstGeom>
          <a:solidFill>
            <a:schemeClr val="bg1"/>
          </a:solidFill>
          <a:ln w="57150">
            <a:solidFill>
              <a:schemeClr val="tx1"/>
            </a:solidFill>
          </a:ln>
        </p:spPr>
        <p:txBody>
          <a:bodyPr wrap="square" rtlCol="0">
            <a:spAutoFit/>
          </a:bodyPr>
          <a:lstStyle/>
          <a:p>
            <a:r>
              <a:rPr lang="en-US" sz="2800">
                <a:solidFill>
                  <a:srgbClr val="FF0000"/>
                </a:solidFill>
              </a:rPr>
              <a:t>NA 101 Certified Nurse Assistant </a:t>
            </a:r>
          </a:p>
          <a:p>
            <a:r>
              <a:rPr lang="en-US" sz="2800">
                <a:solidFill>
                  <a:schemeClr val="bg1">
                    <a:lumMod val="50000"/>
                  </a:schemeClr>
                </a:solidFill>
              </a:rPr>
              <a:t>6 Credits</a:t>
            </a:r>
          </a:p>
          <a:p>
            <a:pPr marL="457200" indent="-457200">
              <a:buFont typeface="Arial" panose="020B0604020202020204" pitchFamily="34" charset="0"/>
              <a:buChar char="•"/>
            </a:pPr>
            <a:r>
              <a:rPr lang="en-US">
                <a:solidFill>
                  <a:srgbClr val="FF0000"/>
                </a:solidFill>
              </a:rPr>
              <a:t>Night or Weekend course</a:t>
            </a:r>
          </a:p>
          <a:p>
            <a:pPr marL="457200" indent="-457200">
              <a:buFont typeface="Arial" panose="020B0604020202020204" pitchFamily="34" charset="0"/>
              <a:buChar char="•"/>
            </a:pPr>
            <a:r>
              <a:rPr lang="en-US">
                <a:solidFill>
                  <a:srgbClr val="FF0000"/>
                </a:solidFill>
              </a:rPr>
              <a:t>Includes a work based clinical Experience</a:t>
            </a:r>
            <a:endParaRPr lang="en-US">
              <a:solidFill>
                <a:schemeClr val="bg1">
                  <a:lumMod val="50000"/>
                </a:schemeClr>
              </a:solidFill>
            </a:endParaRPr>
          </a:p>
        </p:txBody>
      </p:sp>
      <p:sp>
        <p:nvSpPr>
          <p:cNvPr id="9" name="TextBox 8">
            <a:extLst>
              <a:ext uri="{FF2B5EF4-FFF2-40B4-BE49-F238E27FC236}">
                <a16:creationId xmlns:a16="http://schemas.microsoft.com/office/drawing/2014/main" id="{35009740-3B76-4EAA-BAEB-F701449A13AA}"/>
              </a:ext>
            </a:extLst>
          </p:cNvPr>
          <p:cNvSpPr txBox="1"/>
          <p:nvPr/>
        </p:nvSpPr>
        <p:spPr>
          <a:xfrm>
            <a:off x="108421" y="5934670"/>
            <a:ext cx="5594673" cy="800219"/>
          </a:xfrm>
          <a:prstGeom prst="rect">
            <a:avLst/>
          </a:prstGeom>
          <a:solidFill>
            <a:schemeClr val="bg1"/>
          </a:solidFill>
          <a:ln w="57150">
            <a:solidFill>
              <a:schemeClr val="tx1"/>
            </a:solidFill>
          </a:ln>
        </p:spPr>
        <p:txBody>
          <a:bodyPr wrap="square" rtlCol="0">
            <a:spAutoFit/>
          </a:bodyPr>
          <a:lstStyle/>
          <a:p>
            <a:r>
              <a:rPr lang="en-US" sz="2800"/>
              <a:t>Cosmetology</a:t>
            </a:r>
          </a:p>
          <a:p>
            <a:pPr marL="457200" indent="-457200">
              <a:buFont typeface="Arial" panose="020B0604020202020204" pitchFamily="34" charset="0"/>
              <a:buChar char="•"/>
            </a:pPr>
            <a:r>
              <a:rPr lang="en-US"/>
              <a:t>Professional’s Choice Hair Design Academy</a:t>
            </a:r>
          </a:p>
        </p:txBody>
      </p:sp>
      <p:sp>
        <p:nvSpPr>
          <p:cNvPr id="10" name="TextBox 9">
            <a:extLst>
              <a:ext uri="{FF2B5EF4-FFF2-40B4-BE49-F238E27FC236}">
                <a16:creationId xmlns:a16="http://schemas.microsoft.com/office/drawing/2014/main" id="{F9753CE2-5993-49F9-BFAE-A2A69CCC88A4}"/>
              </a:ext>
            </a:extLst>
          </p:cNvPr>
          <p:cNvSpPr txBox="1"/>
          <p:nvPr/>
        </p:nvSpPr>
        <p:spPr>
          <a:xfrm>
            <a:off x="108421" y="3463903"/>
            <a:ext cx="5594673" cy="2339102"/>
          </a:xfrm>
          <a:prstGeom prst="rect">
            <a:avLst/>
          </a:prstGeom>
          <a:solidFill>
            <a:schemeClr val="bg1"/>
          </a:solidFill>
          <a:ln w="57150">
            <a:solidFill>
              <a:schemeClr val="tx1"/>
            </a:solidFill>
          </a:ln>
        </p:spPr>
        <p:txBody>
          <a:bodyPr wrap="square" rtlCol="0">
            <a:spAutoFit/>
          </a:bodyPr>
          <a:lstStyle/>
          <a:p>
            <a:r>
              <a:rPr lang="en-US" sz="2800">
                <a:solidFill>
                  <a:srgbClr val="FF0000"/>
                </a:solidFill>
              </a:rPr>
              <a:t>Architecture, Construction Management, Engineering (ACE)</a:t>
            </a:r>
          </a:p>
          <a:p>
            <a:pPr marL="457200" indent="-457200">
              <a:buFont typeface="Arial" panose="020B0604020202020204" pitchFamily="34" charset="0"/>
              <a:buChar char="•"/>
            </a:pPr>
            <a:r>
              <a:rPr lang="en-US">
                <a:solidFill>
                  <a:srgbClr val="FF0000"/>
                </a:solidFill>
              </a:rPr>
              <a:t>Intro to Architecture Profession </a:t>
            </a:r>
            <a:r>
              <a:rPr lang="en-US">
                <a:solidFill>
                  <a:schemeClr val="bg1">
                    <a:lumMod val="50000"/>
                  </a:schemeClr>
                </a:solidFill>
              </a:rPr>
              <a:t>2 Credits</a:t>
            </a:r>
          </a:p>
          <a:p>
            <a:pPr marL="457200" indent="-457200">
              <a:buFont typeface="Arial" panose="020B0604020202020204" pitchFamily="34" charset="0"/>
              <a:buChar char="•"/>
            </a:pPr>
            <a:r>
              <a:rPr lang="en-US">
                <a:solidFill>
                  <a:srgbClr val="FF0000"/>
                </a:solidFill>
              </a:rPr>
              <a:t>Blueprint Reading </a:t>
            </a:r>
            <a:r>
              <a:rPr lang="en-US">
                <a:solidFill>
                  <a:schemeClr val="bg1">
                    <a:lumMod val="50000"/>
                  </a:schemeClr>
                </a:solidFill>
              </a:rPr>
              <a:t>3 Credits</a:t>
            </a:r>
          </a:p>
          <a:p>
            <a:pPr marL="457200" indent="-457200">
              <a:buFont typeface="Arial" panose="020B0604020202020204" pitchFamily="34" charset="0"/>
              <a:buChar char="•"/>
            </a:pPr>
            <a:r>
              <a:rPr lang="en-US">
                <a:solidFill>
                  <a:srgbClr val="FF0000"/>
                </a:solidFill>
              </a:rPr>
              <a:t>​Intro to Construction Management </a:t>
            </a:r>
            <a:r>
              <a:rPr lang="en-US">
                <a:solidFill>
                  <a:schemeClr val="bg1">
                    <a:lumMod val="50000"/>
                  </a:schemeClr>
                </a:solidFill>
              </a:rPr>
              <a:t>2 Credits</a:t>
            </a:r>
          </a:p>
          <a:p>
            <a:pPr marL="457200" indent="-457200">
              <a:buFont typeface="Arial" panose="020B0604020202020204" pitchFamily="34" charset="0"/>
              <a:buChar char="•"/>
            </a:pPr>
            <a:r>
              <a:rPr lang="en-US">
                <a:solidFill>
                  <a:srgbClr val="FF0000"/>
                </a:solidFill>
              </a:rPr>
              <a:t>Intro to Sustainability </a:t>
            </a:r>
            <a:r>
              <a:rPr lang="en-US">
                <a:solidFill>
                  <a:schemeClr val="bg1">
                    <a:lumMod val="50000"/>
                  </a:schemeClr>
                </a:solidFill>
              </a:rPr>
              <a:t>2 Credits</a:t>
            </a:r>
          </a:p>
          <a:p>
            <a:pPr marL="457200" indent="-457200">
              <a:buFont typeface="Arial" panose="020B0604020202020204" pitchFamily="34" charset="0"/>
              <a:buChar char="•"/>
            </a:pPr>
            <a:r>
              <a:rPr lang="en-US">
                <a:solidFill>
                  <a:srgbClr val="FF0000"/>
                </a:solidFill>
              </a:rPr>
              <a:t>Intro to Engineering </a:t>
            </a:r>
            <a:r>
              <a:rPr lang="en-US">
                <a:solidFill>
                  <a:schemeClr val="bg1">
                    <a:lumMod val="50000"/>
                  </a:schemeClr>
                </a:solidFill>
              </a:rPr>
              <a:t>2 Credits</a:t>
            </a:r>
          </a:p>
        </p:txBody>
      </p:sp>
      <p:sp>
        <p:nvSpPr>
          <p:cNvPr id="12" name="TextBox 11">
            <a:extLst>
              <a:ext uri="{FF2B5EF4-FFF2-40B4-BE49-F238E27FC236}">
                <a16:creationId xmlns:a16="http://schemas.microsoft.com/office/drawing/2014/main" id="{60F835B0-6875-4EA8-95A7-3C1D955B31B1}"/>
              </a:ext>
            </a:extLst>
          </p:cNvPr>
          <p:cNvSpPr txBox="1"/>
          <p:nvPr/>
        </p:nvSpPr>
        <p:spPr>
          <a:xfrm>
            <a:off x="1294362" y="109969"/>
            <a:ext cx="9603275" cy="1077218"/>
          </a:xfrm>
          <a:prstGeom prst="rect">
            <a:avLst/>
          </a:prstGeom>
          <a:noFill/>
        </p:spPr>
        <p:txBody>
          <a:bodyPr wrap="square" rtlCol="0">
            <a:spAutoFit/>
          </a:bodyPr>
          <a:lstStyle/>
          <a:p>
            <a:r>
              <a:rPr lang="en-US" sz="3200" b="1"/>
              <a:t>C</a:t>
            </a:r>
            <a:r>
              <a:rPr lang="en-US" sz="3200"/>
              <a:t>areer and </a:t>
            </a:r>
            <a:r>
              <a:rPr lang="en-US" sz="3200" b="1"/>
              <a:t>T</a:t>
            </a:r>
            <a:r>
              <a:rPr lang="en-US" sz="3200"/>
              <a:t>echnical </a:t>
            </a:r>
            <a:r>
              <a:rPr lang="en-US" sz="3200" b="1"/>
              <a:t>E</a:t>
            </a:r>
            <a:r>
              <a:rPr lang="en-US" sz="3200"/>
              <a:t>ducation </a:t>
            </a:r>
            <a:r>
              <a:rPr lang="en-US" sz="3200">
                <a:solidFill>
                  <a:schemeClr val="accent3">
                    <a:lumMod val="75000"/>
                  </a:schemeClr>
                </a:solidFill>
              </a:rPr>
              <a:t>Dual Enrollment </a:t>
            </a:r>
            <a:r>
              <a:rPr lang="en-US" sz="3200"/>
              <a:t>Programs</a:t>
            </a:r>
          </a:p>
        </p:txBody>
      </p:sp>
      <p:pic>
        <p:nvPicPr>
          <p:cNvPr id="11" name="Audio 10">
            <a:hlinkClick r:id="" action="ppaction://media"/>
            <a:extLst>
              <a:ext uri="{FF2B5EF4-FFF2-40B4-BE49-F238E27FC236}">
                <a16:creationId xmlns:a16="http://schemas.microsoft.com/office/drawing/2014/main" id="{05C88034-78F7-4BD6-B5E2-AF338D30B6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0004170"/>
      </p:ext>
    </p:extLst>
  </p:cSld>
  <p:clrMapOvr>
    <a:masterClrMapping/>
  </p:clrMapOvr>
  <mc:AlternateContent xmlns:mc="http://schemas.openxmlformats.org/markup-compatibility/2006" xmlns:p14="http://schemas.microsoft.com/office/powerpoint/2010/main">
    <mc:Choice Requires="p14">
      <p:transition spd="slow" p14:dur="2000" advTm="143768"/>
    </mc:Choice>
    <mc:Fallback xmlns="">
      <p:transition spd="slow" advTm="14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CBA5790-56E1-4C93-ABC6-6CC531CF77FB}"/>
              </a:ext>
            </a:extLst>
          </p:cNvPr>
          <p:cNvSpPr/>
          <p:nvPr/>
        </p:nvSpPr>
        <p:spPr>
          <a:xfrm>
            <a:off x="9160778" y="4278385"/>
            <a:ext cx="2810313" cy="2579615"/>
          </a:xfrm>
          <a:prstGeom prst="roundRect">
            <a:avLst/>
          </a:prstGeom>
          <a:solidFill>
            <a:srgbClr val="FFFFFF">
              <a:alpha val="5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168496-72CD-4595-9298-A91B468162C4}"/>
              </a:ext>
            </a:extLst>
          </p:cNvPr>
          <p:cNvSpPr txBox="1"/>
          <p:nvPr/>
        </p:nvSpPr>
        <p:spPr>
          <a:xfrm>
            <a:off x="1451578" y="701944"/>
            <a:ext cx="9603275" cy="1077218"/>
          </a:xfrm>
          <a:prstGeom prst="rect">
            <a:avLst/>
          </a:prstGeom>
          <a:noFill/>
        </p:spPr>
        <p:txBody>
          <a:bodyPr wrap="square" rtlCol="0">
            <a:spAutoFit/>
          </a:bodyPr>
          <a:lstStyle/>
          <a:p>
            <a:r>
              <a:rPr lang="en-US" sz="3200" b="1"/>
              <a:t>C</a:t>
            </a:r>
            <a:r>
              <a:rPr lang="en-US" sz="3200"/>
              <a:t>areer and </a:t>
            </a:r>
            <a:r>
              <a:rPr lang="en-US" sz="3200" b="1"/>
              <a:t>T</a:t>
            </a:r>
            <a:r>
              <a:rPr lang="en-US" sz="3200"/>
              <a:t>echnical </a:t>
            </a:r>
            <a:r>
              <a:rPr lang="en-US" sz="3200" b="1"/>
              <a:t>E</a:t>
            </a:r>
            <a:r>
              <a:rPr lang="en-US" sz="3200"/>
              <a:t>ducation </a:t>
            </a:r>
            <a:r>
              <a:rPr lang="en-US" sz="3200">
                <a:solidFill>
                  <a:schemeClr val="accent3">
                    <a:lumMod val="75000"/>
                  </a:schemeClr>
                </a:solidFill>
              </a:rPr>
              <a:t>Dual Enrollment </a:t>
            </a:r>
            <a:r>
              <a:rPr lang="en-US" sz="3200"/>
              <a:t>Programs</a:t>
            </a:r>
          </a:p>
        </p:txBody>
      </p:sp>
      <p:sp>
        <p:nvSpPr>
          <p:cNvPr id="8" name="Content Placeholder 7">
            <a:extLst>
              <a:ext uri="{FF2B5EF4-FFF2-40B4-BE49-F238E27FC236}">
                <a16:creationId xmlns:a16="http://schemas.microsoft.com/office/drawing/2014/main" id="{9633F207-E4B9-42FC-99FB-34197BBD4811}"/>
              </a:ext>
            </a:extLst>
          </p:cNvPr>
          <p:cNvSpPr>
            <a:spLocks noGrp="1"/>
          </p:cNvSpPr>
          <p:nvPr>
            <p:ph idx="1"/>
          </p:nvPr>
        </p:nvSpPr>
        <p:spPr>
          <a:xfrm>
            <a:off x="1451579" y="2015732"/>
            <a:ext cx="10175562" cy="4687072"/>
          </a:xfrm>
        </p:spPr>
        <p:txBody>
          <a:bodyPr>
            <a:normAutofit/>
          </a:bodyPr>
          <a:lstStyle/>
          <a:p>
            <a:r>
              <a:rPr lang="en-US" dirty="0"/>
              <a:t>Certified Nursing Assistant </a:t>
            </a:r>
            <a:r>
              <a:rPr lang="en-US" sz="1200" dirty="0">
                <a:solidFill>
                  <a:schemeClr val="bg1">
                    <a:lumMod val="50000"/>
                  </a:schemeClr>
                </a:solidFill>
              </a:rPr>
              <a:t>One Semester Class with Clinical Experience</a:t>
            </a:r>
            <a:endParaRPr lang="en-US" dirty="0">
              <a:solidFill>
                <a:schemeClr val="accent3">
                  <a:lumMod val="75000"/>
                </a:schemeClr>
              </a:solidFill>
            </a:endParaRPr>
          </a:p>
          <a:p>
            <a:r>
              <a:rPr lang="en-US" dirty="0"/>
              <a:t>Fire Science &amp; Emergency Medical Services</a:t>
            </a:r>
            <a:endParaRPr lang="en-US" sz="1200" dirty="0"/>
          </a:p>
          <a:p>
            <a:r>
              <a:rPr lang="en-US" dirty="0"/>
              <a:t>Law Enforcement </a:t>
            </a:r>
          </a:p>
          <a:p>
            <a:r>
              <a:rPr lang="en-US" dirty="0"/>
              <a:t>Advanced Integrated Maintenance (AIM)</a:t>
            </a:r>
          </a:p>
          <a:p>
            <a:r>
              <a:rPr lang="en-US" dirty="0"/>
              <a:t>Architecture, Construction Management, Engineering (ACE)</a:t>
            </a:r>
            <a:endParaRPr lang="en-US" sz="1200" dirty="0">
              <a:solidFill>
                <a:schemeClr val="accent3">
                  <a:lumMod val="75000"/>
                </a:schemeClr>
              </a:solidFill>
            </a:endParaRPr>
          </a:p>
          <a:p>
            <a:endParaRPr lang="en-US" dirty="0"/>
          </a:p>
          <a:p>
            <a:endParaRPr lang="en-US" dirty="0"/>
          </a:p>
          <a:p>
            <a:r>
              <a:rPr lang="en-US" dirty="0">
                <a:solidFill>
                  <a:schemeClr val="tx1">
                    <a:lumMod val="50000"/>
                    <a:lumOff val="50000"/>
                  </a:schemeClr>
                </a:solidFill>
              </a:rPr>
              <a:t>Student &amp; Parent meeting prior to class beginning to communicate details</a:t>
            </a:r>
          </a:p>
        </p:txBody>
      </p:sp>
      <p:sp>
        <p:nvSpPr>
          <p:cNvPr id="2" name="TextBox 1">
            <a:extLst>
              <a:ext uri="{FF2B5EF4-FFF2-40B4-BE49-F238E27FC236}">
                <a16:creationId xmlns:a16="http://schemas.microsoft.com/office/drawing/2014/main" id="{761F3ED9-36D8-463C-A158-6B8AF3116C20}"/>
              </a:ext>
            </a:extLst>
          </p:cNvPr>
          <p:cNvSpPr txBox="1"/>
          <p:nvPr/>
        </p:nvSpPr>
        <p:spPr>
          <a:xfrm rot="1014485">
            <a:off x="10385570" y="825054"/>
            <a:ext cx="1661020" cy="830997"/>
          </a:xfrm>
          <a:prstGeom prst="rect">
            <a:avLst/>
          </a:prstGeom>
          <a:noFill/>
        </p:spPr>
        <p:txBody>
          <a:bodyPr wrap="square" rtlCol="0">
            <a:spAutoFit/>
          </a:bodyPr>
          <a:lstStyle/>
          <a:p>
            <a:r>
              <a:rPr lang="en-US" sz="2400" b="1">
                <a:solidFill>
                  <a:srgbClr val="FF0000"/>
                </a:solidFill>
                <a:latin typeface="Bradley Hand ITC" panose="03070402050302030203" pitchFamily="66" charset="0"/>
              </a:rPr>
              <a:t>Seniors ONLY</a:t>
            </a:r>
          </a:p>
        </p:txBody>
      </p:sp>
      <p:sp>
        <p:nvSpPr>
          <p:cNvPr id="7" name="TextBox 6">
            <a:extLst>
              <a:ext uri="{FF2B5EF4-FFF2-40B4-BE49-F238E27FC236}">
                <a16:creationId xmlns:a16="http://schemas.microsoft.com/office/drawing/2014/main" id="{DAAB7A52-B194-4429-BE3B-4FD5AF5C0B50}"/>
              </a:ext>
            </a:extLst>
          </p:cNvPr>
          <p:cNvSpPr txBox="1"/>
          <p:nvPr/>
        </p:nvSpPr>
        <p:spPr>
          <a:xfrm rot="1014485">
            <a:off x="9909910" y="3510205"/>
            <a:ext cx="1661020" cy="461665"/>
          </a:xfrm>
          <a:prstGeom prst="rect">
            <a:avLst/>
          </a:prstGeom>
          <a:noFill/>
        </p:spPr>
        <p:txBody>
          <a:bodyPr wrap="square" rtlCol="0">
            <a:spAutoFit/>
          </a:bodyPr>
          <a:lstStyle/>
          <a:p>
            <a:r>
              <a:rPr lang="en-US" sz="2400" b="1">
                <a:solidFill>
                  <a:srgbClr val="FF0000"/>
                </a:solidFill>
                <a:latin typeface="Bradley Hand ITC" panose="03070402050302030203" pitchFamily="66" charset="0"/>
              </a:rPr>
              <a:t>Apply Here</a:t>
            </a:r>
          </a:p>
        </p:txBody>
      </p:sp>
      <p:cxnSp>
        <p:nvCxnSpPr>
          <p:cNvPr id="9" name="Connector: Curved 8">
            <a:extLst>
              <a:ext uri="{FF2B5EF4-FFF2-40B4-BE49-F238E27FC236}">
                <a16:creationId xmlns:a16="http://schemas.microsoft.com/office/drawing/2014/main" id="{32B89364-CB21-49B8-A722-5A74BBB4B1E0}"/>
              </a:ext>
            </a:extLst>
          </p:cNvPr>
          <p:cNvCxnSpPr>
            <a:cxnSpLocks/>
            <a:stCxn id="7" idx="3"/>
          </p:cNvCxnSpPr>
          <p:nvPr/>
        </p:nvCxnSpPr>
        <p:spPr>
          <a:xfrm flipH="1">
            <a:off x="11476047" y="3982581"/>
            <a:ext cx="58982" cy="457426"/>
          </a:xfrm>
          <a:prstGeom prst="curvedConnector4">
            <a:avLst>
              <a:gd name="adj1" fmla="val -387576"/>
              <a:gd name="adj2" fmla="val 48829"/>
            </a:avLst>
          </a:prstGeom>
          <a:ln w="38100">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a16="http://schemas.microsoft.com/office/drawing/2014/main" id="{B80E6E30-4DD8-461F-B694-F5353B62913D}"/>
              </a:ext>
            </a:extLst>
          </p:cNvPr>
          <p:cNvSpPr txBox="1"/>
          <p:nvPr/>
        </p:nvSpPr>
        <p:spPr>
          <a:xfrm rot="16200000">
            <a:off x="10968607" y="4985940"/>
            <a:ext cx="1661020" cy="461665"/>
          </a:xfrm>
          <a:prstGeom prst="rect">
            <a:avLst/>
          </a:prstGeom>
          <a:noFill/>
        </p:spPr>
        <p:txBody>
          <a:bodyPr wrap="square" rtlCol="0">
            <a:spAutoFit/>
          </a:bodyPr>
          <a:lstStyle/>
          <a:p>
            <a:r>
              <a:rPr lang="en-US" sz="2400">
                <a:solidFill>
                  <a:srgbClr val="FF0000"/>
                </a:solidFill>
                <a:latin typeface="Bradley Hand ITC" panose="03070402050302030203" pitchFamily="66" charset="0"/>
              </a:rPr>
              <a:t>Due</a:t>
            </a:r>
            <a:r>
              <a:rPr lang="en-US" sz="2400" b="1">
                <a:solidFill>
                  <a:srgbClr val="FF0000"/>
                </a:solidFill>
                <a:latin typeface="Bradley Hand ITC" panose="03070402050302030203" pitchFamily="66" charset="0"/>
              </a:rPr>
              <a:t> </a:t>
            </a:r>
            <a:r>
              <a:rPr lang="en-US" sz="2400" b="1" u="sng">
                <a:solidFill>
                  <a:srgbClr val="FF0000"/>
                </a:solidFill>
                <a:latin typeface="Bradley Hand ITC" panose="03070402050302030203" pitchFamily="66" charset="0"/>
              </a:rPr>
              <a:t>Feb 1</a:t>
            </a:r>
          </a:p>
        </p:txBody>
      </p:sp>
      <p:pic>
        <p:nvPicPr>
          <p:cNvPr id="14" name="Audio 13">
            <a:hlinkClick r:id="" action="ppaction://media"/>
            <a:extLst>
              <a:ext uri="{FF2B5EF4-FFF2-40B4-BE49-F238E27FC236}">
                <a16:creationId xmlns:a16="http://schemas.microsoft.com/office/drawing/2014/main" id="{550F7949-5DB2-4212-A9FD-1F3E00015B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10" name="Picture 9">
            <a:extLst>
              <a:ext uri="{FF2B5EF4-FFF2-40B4-BE49-F238E27FC236}">
                <a16:creationId xmlns:a16="http://schemas.microsoft.com/office/drawing/2014/main" id="{A7612565-9F4B-44D3-98FF-C1CE2CB607F0}"/>
              </a:ext>
            </a:extLst>
          </p:cNvPr>
          <p:cNvPicPr>
            <a:picLocks noChangeAspect="1"/>
          </p:cNvPicPr>
          <p:nvPr/>
        </p:nvPicPr>
        <p:blipFill>
          <a:blip r:embed="rId5"/>
          <a:stretch>
            <a:fillRect/>
          </a:stretch>
        </p:blipFill>
        <p:spPr>
          <a:xfrm>
            <a:off x="9455988" y="4547884"/>
            <a:ext cx="2171153" cy="2171153"/>
          </a:xfrm>
          <a:prstGeom prst="rect">
            <a:avLst/>
          </a:prstGeom>
        </p:spPr>
      </p:pic>
    </p:spTree>
    <p:extLst>
      <p:ext uri="{BB962C8B-B14F-4D97-AF65-F5344CB8AC3E}">
        <p14:creationId xmlns:p14="http://schemas.microsoft.com/office/powerpoint/2010/main" val="2048182456"/>
      </p:ext>
    </p:extLst>
  </p:cSld>
  <p:clrMapOvr>
    <a:masterClrMapping/>
  </p:clrMapOvr>
  <mc:AlternateContent xmlns:mc="http://schemas.openxmlformats.org/markup-compatibility/2006" xmlns:p14="http://schemas.microsoft.com/office/powerpoint/2010/main">
    <mc:Choice Requires="p14">
      <p:transition spd="slow" p14:dur="2000" advTm="44655"/>
    </mc:Choice>
    <mc:Fallback xmlns="">
      <p:transition spd="slow" advTm="44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168496-72CD-4595-9298-A91B468162C4}"/>
              </a:ext>
            </a:extLst>
          </p:cNvPr>
          <p:cNvSpPr txBox="1"/>
          <p:nvPr/>
        </p:nvSpPr>
        <p:spPr>
          <a:xfrm>
            <a:off x="1451578" y="701944"/>
            <a:ext cx="9603275" cy="1077218"/>
          </a:xfrm>
          <a:prstGeom prst="rect">
            <a:avLst/>
          </a:prstGeom>
          <a:noFill/>
        </p:spPr>
        <p:txBody>
          <a:bodyPr wrap="square" rtlCol="0">
            <a:spAutoFit/>
          </a:bodyPr>
          <a:lstStyle/>
          <a:p>
            <a:r>
              <a:rPr lang="en-US" sz="3200" b="1"/>
              <a:t>C</a:t>
            </a:r>
            <a:r>
              <a:rPr lang="en-US" sz="3200"/>
              <a:t>areer and </a:t>
            </a:r>
            <a:r>
              <a:rPr lang="en-US" sz="3200" b="1"/>
              <a:t>T</a:t>
            </a:r>
            <a:r>
              <a:rPr lang="en-US" sz="3200"/>
              <a:t>echnical </a:t>
            </a:r>
            <a:r>
              <a:rPr lang="en-US" sz="3200" b="1"/>
              <a:t>E</a:t>
            </a:r>
            <a:r>
              <a:rPr lang="en-US" sz="3200"/>
              <a:t>ducation </a:t>
            </a:r>
            <a:r>
              <a:rPr lang="en-US" sz="3200">
                <a:solidFill>
                  <a:schemeClr val="accent5">
                    <a:lumMod val="75000"/>
                  </a:schemeClr>
                </a:solidFill>
              </a:rPr>
              <a:t>Dual Enrollment </a:t>
            </a:r>
            <a:r>
              <a:rPr lang="en-US" sz="3200"/>
              <a:t>Programs</a:t>
            </a:r>
          </a:p>
        </p:txBody>
      </p:sp>
      <p:sp>
        <p:nvSpPr>
          <p:cNvPr id="8" name="Content Placeholder 7">
            <a:extLst>
              <a:ext uri="{FF2B5EF4-FFF2-40B4-BE49-F238E27FC236}">
                <a16:creationId xmlns:a16="http://schemas.microsoft.com/office/drawing/2014/main" id="{9633F207-E4B9-42FC-99FB-34197BBD4811}"/>
              </a:ext>
            </a:extLst>
          </p:cNvPr>
          <p:cNvSpPr>
            <a:spLocks noGrp="1"/>
          </p:cNvSpPr>
          <p:nvPr>
            <p:ph idx="1"/>
          </p:nvPr>
        </p:nvSpPr>
        <p:spPr>
          <a:xfrm>
            <a:off x="1451579" y="2015732"/>
            <a:ext cx="10175562" cy="4687072"/>
          </a:xfrm>
        </p:spPr>
        <p:txBody>
          <a:bodyPr>
            <a:normAutofit/>
          </a:bodyPr>
          <a:lstStyle/>
          <a:p>
            <a:r>
              <a:rPr lang="en-US"/>
              <a:t>Cosmetology Program</a:t>
            </a:r>
          </a:p>
          <a:p>
            <a:pPr lvl="1"/>
            <a:r>
              <a:rPr lang="en-US"/>
              <a:t>Professional’s Choice Hair Design Academy</a:t>
            </a:r>
          </a:p>
          <a:p>
            <a:endParaRPr lang="en-US"/>
          </a:p>
          <a:p>
            <a:endParaRPr lang="en-US">
              <a:solidFill>
                <a:schemeClr val="tx1">
                  <a:lumMod val="50000"/>
                  <a:lumOff val="50000"/>
                </a:schemeClr>
              </a:solidFill>
            </a:endParaRPr>
          </a:p>
          <a:p>
            <a:endParaRPr lang="en-US">
              <a:solidFill>
                <a:schemeClr val="tx1">
                  <a:lumMod val="50000"/>
                  <a:lumOff val="50000"/>
                </a:schemeClr>
              </a:solidFill>
            </a:endParaRPr>
          </a:p>
          <a:p>
            <a:endParaRPr lang="en-US">
              <a:solidFill>
                <a:schemeClr val="tx1">
                  <a:lumMod val="50000"/>
                  <a:lumOff val="50000"/>
                </a:schemeClr>
              </a:solidFill>
            </a:endParaRPr>
          </a:p>
          <a:p>
            <a:r>
              <a:rPr lang="en-US">
                <a:solidFill>
                  <a:schemeClr val="tx1">
                    <a:lumMod val="50000"/>
                    <a:lumOff val="50000"/>
                  </a:schemeClr>
                </a:solidFill>
              </a:rPr>
              <a:t>Tuition covered by student/families</a:t>
            </a:r>
          </a:p>
          <a:p>
            <a:r>
              <a:rPr lang="en-US">
                <a:solidFill>
                  <a:schemeClr val="tx1">
                    <a:lumMod val="50000"/>
                    <a:lumOff val="50000"/>
                  </a:schemeClr>
                </a:solidFill>
              </a:rPr>
              <a:t>Talk to your counselor for additional details</a:t>
            </a:r>
          </a:p>
        </p:txBody>
      </p:sp>
      <p:sp>
        <p:nvSpPr>
          <p:cNvPr id="2" name="TextBox 1">
            <a:extLst>
              <a:ext uri="{FF2B5EF4-FFF2-40B4-BE49-F238E27FC236}">
                <a16:creationId xmlns:a16="http://schemas.microsoft.com/office/drawing/2014/main" id="{761F3ED9-36D8-463C-A158-6B8AF3116C20}"/>
              </a:ext>
            </a:extLst>
          </p:cNvPr>
          <p:cNvSpPr txBox="1"/>
          <p:nvPr/>
        </p:nvSpPr>
        <p:spPr>
          <a:xfrm rot="1014485">
            <a:off x="10385570" y="825054"/>
            <a:ext cx="1661020" cy="830997"/>
          </a:xfrm>
          <a:prstGeom prst="rect">
            <a:avLst/>
          </a:prstGeom>
          <a:noFill/>
        </p:spPr>
        <p:txBody>
          <a:bodyPr wrap="square" rtlCol="0">
            <a:spAutoFit/>
          </a:bodyPr>
          <a:lstStyle/>
          <a:p>
            <a:r>
              <a:rPr lang="en-US" sz="2400" b="1">
                <a:solidFill>
                  <a:srgbClr val="FF0000"/>
                </a:solidFill>
                <a:latin typeface="Bradley Hand ITC" panose="03070402050302030203" pitchFamily="66" charset="0"/>
              </a:rPr>
              <a:t>Seniors ONLY</a:t>
            </a:r>
          </a:p>
        </p:txBody>
      </p:sp>
      <p:pic>
        <p:nvPicPr>
          <p:cNvPr id="6" name="Picture 5">
            <a:extLst>
              <a:ext uri="{FF2B5EF4-FFF2-40B4-BE49-F238E27FC236}">
                <a16:creationId xmlns:a16="http://schemas.microsoft.com/office/drawing/2014/main" id="{75D26A27-008B-482A-ACC2-187191E0FA3A}"/>
              </a:ext>
            </a:extLst>
          </p:cNvPr>
          <p:cNvPicPr>
            <a:picLocks noChangeAspect="1"/>
          </p:cNvPicPr>
          <p:nvPr/>
        </p:nvPicPr>
        <p:blipFill rotWithShape="1">
          <a:blip r:embed="rId4"/>
          <a:srcRect t="9330"/>
          <a:stretch/>
        </p:blipFill>
        <p:spPr>
          <a:xfrm>
            <a:off x="6367244" y="1915260"/>
            <a:ext cx="5465404" cy="2881983"/>
          </a:xfrm>
          <a:prstGeom prst="rect">
            <a:avLst/>
          </a:prstGeom>
          <a:ln>
            <a:noFill/>
          </a:ln>
          <a:effectLst>
            <a:softEdge rad="112500"/>
          </a:effectLst>
        </p:spPr>
      </p:pic>
      <p:sp>
        <p:nvSpPr>
          <p:cNvPr id="10" name="Rectangle 9">
            <a:extLst>
              <a:ext uri="{FF2B5EF4-FFF2-40B4-BE49-F238E27FC236}">
                <a16:creationId xmlns:a16="http://schemas.microsoft.com/office/drawing/2014/main" id="{7316C046-8D8A-4511-BBFC-782159A2620E}"/>
              </a:ext>
            </a:extLst>
          </p:cNvPr>
          <p:cNvSpPr/>
          <p:nvPr/>
        </p:nvSpPr>
        <p:spPr>
          <a:xfrm>
            <a:off x="6376677" y="1915260"/>
            <a:ext cx="5465404" cy="2881983"/>
          </a:xfrm>
          <a:prstGeom prst="rect">
            <a:avLst/>
          </a:prstGeom>
          <a:gradFill flip="none" rotWithShape="1">
            <a:gsLst>
              <a:gs pos="89000">
                <a:srgbClr val="E4E2DE">
                  <a:alpha val="82000"/>
                </a:srgbClr>
              </a:gs>
              <a:gs pos="50000">
                <a:srgbClr val="E9E7E4">
                  <a:alpha val="0"/>
                </a:srgbClr>
              </a:gs>
              <a:gs pos="0">
                <a:schemeClr val="bg2">
                  <a:tint val="94000"/>
                  <a:satMod val="80000"/>
                  <a:lumMod val="106000"/>
                  <a:alpha val="0"/>
                </a:schemeClr>
              </a:gs>
              <a:gs pos="100000">
                <a:srgbClr val="DFDDD7"/>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C2EA2C86-2BFD-4DBD-8BEA-5599D7AA97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361905"/>
      </p:ext>
    </p:extLst>
  </p:cSld>
  <p:clrMapOvr>
    <a:masterClrMapping/>
  </p:clrMapOvr>
  <mc:AlternateContent xmlns:mc="http://schemas.openxmlformats.org/markup-compatibility/2006" xmlns:p14="http://schemas.microsoft.com/office/powerpoint/2010/main">
    <mc:Choice Requires="p14">
      <p:transition spd="slow" p14:dur="2000" advTm="32724"/>
    </mc:Choice>
    <mc:Fallback xmlns="">
      <p:transition spd="slow" advTm="32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C5A01-639D-47FC-9CE4-7BC965F5CBF8}"/>
              </a:ext>
            </a:extLst>
          </p:cNvPr>
          <p:cNvSpPr>
            <a:spLocks noGrp="1"/>
          </p:cNvSpPr>
          <p:nvPr>
            <p:ph type="title"/>
          </p:nvPr>
        </p:nvSpPr>
        <p:spPr/>
        <p:txBody>
          <a:bodyPr/>
          <a:lstStyle/>
          <a:p>
            <a:r>
              <a:rPr lang="en-US" dirty="0"/>
              <a:t>Science Dual Enrollment Opportunities</a:t>
            </a:r>
            <a:br>
              <a:rPr lang="en-US" dirty="0"/>
            </a:br>
            <a:r>
              <a:rPr lang="en-US" dirty="0"/>
              <a:t>2023-2024 School Year</a:t>
            </a:r>
          </a:p>
        </p:txBody>
      </p:sp>
      <p:sp>
        <p:nvSpPr>
          <p:cNvPr id="3" name="Content Placeholder 2">
            <a:extLst>
              <a:ext uri="{FF2B5EF4-FFF2-40B4-BE49-F238E27FC236}">
                <a16:creationId xmlns:a16="http://schemas.microsoft.com/office/drawing/2014/main" id="{3E689728-810F-4D57-A1BB-8FD4786111B4}"/>
              </a:ext>
            </a:extLst>
          </p:cNvPr>
          <p:cNvSpPr>
            <a:spLocks noGrp="1"/>
          </p:cNvSpPr>
          <p:nvPr>
            <p:ph idx="1"/>
          </p:nvPr>
        </p:nvSpPr>
        <p:spPr>
          <a:xfrm>
            <a:off x="470517" y="2042364"/>
            <a:ext cx="5726098" cy="3808020"/>
          </a:xfrm>
        </p:spPr>
        <p:txBody>
          <a:bodyPr>
            <a:normAutofit fontScale="77500" lnSpcReduction="20000"/>
          </a:bodyPr>
          <a:lstStyle/>
          <a:p>
            <a:pPr marL="457200" indent="-457200">
              <a:buFont typeface="Arial" panose="020B0604020202020204" pitchFamily="34" charset="0"/>
              <a:buChar char="•"/>
            </a:pPr>
            <a:r>
              <a:rPr lang="en-US" sz="2000" dirty="0">
                <a:solidFill>
                  <a:schemeClr val="tx2"/>
                </a:solidFill>
              </a:rPr>
              <a:t>Biology 151/152</a:t>
            </a:r>
          </a:p>
          <a:p>
            <a:pPr marL="914400" lvl="1" indent="-457200"/>
            <a:r>
              <a:rPr lang="en-US" dirty="0">
                <a:solidFill>
                  <a:schemeClr val="tx2"/>
                </a:solidFill>
              </a:rPr>
              <a:t>HS chemistry</a:t>
            </a:r>
          </a:p>
          <a:p>
            <a:pPr marL="914400" lvl="1" indent="-457200"/>
            <a:r>
              <a:rPr lang="en-US" dirty="0">
                <a:solidFill>
                  <a:schemeClr val="tx2"/>
                </a:solidFill>
              </a:rPr>
              <a:t>Placement into English 101</a:t>
            </a:r>
          </a:p>
          <a:p>
            <a:pPr marL="1371600" lvl="2" indent="-457200"/>
            <a:r>
              <a:rPr lang="en-US" dirty="0">
                <a:solidFill>
                  <a:schemeClr val="tx2"/>
                </a:solidFill>
              </a:rPr>
              <a:t>PSAT 10 ERW score of 480</a:t>
            </a:r>
          </a:p>
          <a:p>
            <a:pPr marL="914400" lvl="1" indent="-457200"/>
            <a:r>
              <a:rPr lang="en-US" dirty="0">
                <a:solidFill>
                  <a:schemeClr val="tx2"/>
                </a:solidFill>
              </a:rPr>
              <a:t>Placement into Math 098</a:t>
            </a:r>
          </a:p>
          <a:p>
            <a:pPr marL="1371600" lvl="2" indent="-457200"/>
            <a:r>
              <a:rPr lang="en-US" dirty="0">
                <a:solidFill>
                  <a:schemeClr val="tx2"/>
                </a:solidFill>
              </a:rPr>
              <a:t>PSAT 10 Math 460</a:t>
            </a:r>
          </a:p>
          <a:p>
            <a:pPr marL="457200" indent="-457200">
              <a:buFont typeface="Arial" panose="020B0604020202020204" pitchFamily="34" charset="0"/>
              <a:buChar char="•"/>
            </a:pPr>
            <a:r>
              <a:rPr lang="en-US" sz="2000" dirty="0">
                <a:solidFill>
                  <a:schemeClr val="tx2"/>
                </a:solidFill>
              </a:rPr>
              <a:t>Chemistry 101/102</a:t>
            </a:r>
          </a:p>
          <a:p>
            <a:pPr marL="914400" lvl="1" indent="-457200"/>
            <a:r>
              <a:rPr lang="en-US" dirty="0">
                <a:solidFill>
                  <a:schemeClr val="tx2"/>
                </a:solidFill>
              </a:rPr>
              <a:t>C or better in Geometry</a:t>
            </a:r>
          </a:p>
          <a:p>
            <a:pPr marL="914400" lvl="1" indent="-457200"/>
            <a:r>
              <a:rPr lang="en-US" dirty="0">
                <a:solidFill>
                  <a:schemeClr val="tx2"/>
                </a:solidFill>
              </a:rPr>
              <a:t>HS chemistry</a:t>
            </a:r>
          </a:p>
          <a:p>
            <a:pPr marL="914400" lvl="1" indent="-457200"/>
            <a:r>
              <a:rPr lang="en-US" dirty="0">
                <a:solidFill>
                  <a:schemeClr val="tx2"/>
                </a:solidFill>
              </a:rPr>
              <a:t>Placement into English 101</a:t>
            </a:r>
          </a:p>
          <a:p>
            <a:pPr marL="1371600" lvl="2" indent="-457200"/>
            <a:r>
              <a:rPr lang="en-US" dirty="0">
                <a:solidFill>
                  <a:schemeClr val="tx2"/>
                </a:solidFill>
              </a:rPr>
              <a:t>PSAT 10 ERW score of 480</a:t>
            </a:r>
          </a:p>
          <a:p>
            <a:pPr marL="914400" lvl="1" indent="-457200"/>
            <a:r>
              <a:rPr lang="en-US" dirty="0">
                <a:solidFill>
                  <a:schemeClr val="tx2"/>
                </a:solidFill>
              </a:rPr>
              <a:t>Placement into Math 140</a:t>
            </a:r>
          </a:p>
          <a:p>
            <a:pPr marL="1371600" lvl="2" indent="-457200"/>
            <a:r>
              <a:rPr lang="en-US" dirty="0">
                <a:solidFill>
                  <a:schemeClr val="tx2"/>
                </a:solidFill>
              </a:rPr>
              <a:t>PSAT 10 Math score 590</a:t>
            </a:r>
          </a:p>
          <a:p>
            <a:endParaRPr lang="en-US" dirty="0"/>
          </a:p>
        </p:txBody>
      </p:sp>
      <p:sp>
        <p:nvSpPr>
          <p:cNvPr id="4" name="Content Placeholder 2">
            <a:extLst>
              <a:ext uri="{FF2B5EF4-FFF2-40B4-BE49-F238E27FC236}">
                <a16:creationId xmlns:a16="http://schemas.microsoft.com/office/drawing/2014/main" id="{838B1CEB-B355-4F06-A82B-3554BA64AD22}"/>
              </a:ext>
            </a:extLst>
          </p:cNvPr>
          <p:cNvSpPr txBox="1">
            <a:spLocks/>
          </p:cNvSpPr>
          <p:nvPr/>
        </p:nvSpPr>
        <p:spPr>
          <a:xfrm>
            <a:off x="6410885" y="2042364"/>
            <a:ext cx="5431574" cy="3450613"/>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dirty="0"/>
              <a:t>Registration Steps:</a:t>
            </a:r>
          </a:p>
          <a:p>
            <a:pPr marL="457200" indent="-457200">
              <a:buFont typeface="+mj-lt"/>
              <a:buAutoNum type="arabicPeriod"/>
            </a:pPr>
            <a:r>
              <a:rPr lang="en-US" dirty="0"/>
              <a:t>Complete Approval Form located on JTHS website.</a:t>
            </a:r>
          </a:p>
          <a:p>
            <a:pPr marL="457200" indent="-457200">
              <a:buFont typeface="+mj-lt"/>
              <a:buAutoNum type="arabicPeriod"/>
            </a:pPr>
            <a:r>
              <a:rPr lang="en-US" dirty="0"/>
              <a:t>Apply to JJC online.</a:t>
            </a:r>
          </a:p>
          <a:p>
            <a:pPr marL="457200" indent="-457200">
              <a:buFont typeface="+mj-lt"/>
              <a:buAutoNum type="arabicPeriod"/>
            </a:pPr>
            <a:r>
              <a:rPr lang="en-US" dirty="0"/>
              <a:t>Class registration form will be provided as long as student meets requirements of course.</a:t>
            </a:r>
          </a:p>
          <a:p>
            <a:pPr marL="0" indent="0">
              <a:buNone/>
            </a:pPr>
            <a:r>
              <a:rPr lang="en-US" dirty="0"/>
              <a:t>* Cost of tuition and textbooks, as well as transportation, is the responsibility of the student and family.  Approximate cost for BIO 151/152 and CHEM 101/102 is $850 per semester.</a:t>
            </a:r>
          </a:p>
        </p:txBody>
      </p:sp>
      <p:pic>
        <p:nvPicPr>
          <p:cNvPr id="8" name="Audio 7">
            <a:hlinkClick r:id="" action="ppaction://media"/>
            <a:extLst>
              <a:ext uri="{FF2B5EF4-FFF2-40B4-BE49-F238E27FC236}">
                <a16:creationId xmlns:a16="http://schemas.microsoft.com/office/drawing/2014/main" id="{54598299-6E3B-4254-926D-A6F35C1AD7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96584831"/>
      </p:ext>
    </p:extLst>
  </p:cSld>
  <p:clrMapOvr>
    <a:masterClrMapping/>
  </p:clrMapOvr>
  <mc:AlternateContent xmlns:mc="http://schemas.openxmlformats.org/markup-compatibility/2006" xmlns:p14="http://schemas.microsoft.com/office/powerpoint/2010/main">
    <mc:Choice Requires="p14">
      <p:transition spd="slow" p14:dur="2000" advTm="213415"/>
    </mc:Choice>
    <mc:Fallback xmlns="">
      <p:transition spd="slow" advTm="213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4354"/>
            <a:ext cx="12191996" cy="646251"/>
          </a:xfrm>
        </p:spPr>
        <p:txBody>
          <a:bodyPr/>
          <a:lstStyle/>
          <a:p>
            <a:pPr algn="ctr"/>
            <a:r>
              <a:rPr lang="en-US" dirty="0"/>
              <a:t>Dual Credit Options for 2023-2024</a:t>
            </a:r>
          </a:p>
        </p:txBody>
      </p:sp>
      <p:sp>
        <p:nvSpPr>
          <p:cNvPr id="3" name="TextBox 2"/>
          <p:cNvSpPr txBox="1"/>
          <p:nvPr/>
        </p:nvSpPr>
        <p:spPr>
          <a:xfrm>
            <a:off x="85357" y="875125"/>
            <a:ext cx="3795704" cy="1815882"/>
          </a:xfrm>
          <a:prstGeom prst="rect">
            <a:avLst/>
          </a:prstGeom>
          <a:solidFill>
            <a:schemeClr val="bg1"/>
          </a:solidFill>
          <a:ln w="57150">
            <a:solidFill>
              <a:schemeClr val="tx1"/>
            </a:solidFill>
          </a:ln>
        </p:spPr>
        <p:txBody>
          <a:bodyPr wrap="square" rtlCol="0" anchor="t">
            <a:spAutoFit/>
          </a:bodyPr>
          <a:lstStyle/>
          <a:p>
            <a:r>
              <a:rPr lang="en-US" sz="2800"/>
              <a:t>Applied Life</a:t>
            </a:r>
          </a:p>
          <a:p>
            <a:pPr marL="457200" indent="-457200">
              <a:buFont typeface="Arial" panose="020B0604020202020204" pitchFamily="34" charset="0"/>
              <a:buChar char="•"/>
            </a:pPr>
            <a:r>
              <a:rPr lang="en-US" sz="2800" b="1" i="1">
                <a:solidFill>
                  <a:srgbClr val="FF0000"/>
                </a:solidFill>
              </a:rPr>
              <a:t>KIN 207 First Aid</a:t>
            </a:r>
          </a:p>
          <a:p>
            <a:pPr marL="457200" indent="-457200">
              <a:buFont typeface="Arial" panose="020B0604020202020204" pitchFamily="34" charset="0"/>
              <a:buChar char="•"/>
            </a:pPr>
            <a:r>
              <a:rPr lang="en-US" sz="2800" b="1" i="1">
                <a:solidFill>
                  <a:srgbClr val="FF0000"/>
                </a:solidFill>
              </a:rPr>
              <a:t>KIN 200 Personal Trainer</a:t>
            </a:r>
          </a:p>
        </p:txBody>
      </p:sp>
      <p:sp>
        <p:nvSpPr>
          <p:cNvPr id="4" name="TextBox 3"/>
          <p:cNvSpPr txBox="1"/>
          <p:nvPr/>
        </p:nvSpPr>
        <p:spPr>
          <a:xfrm>
            <a:off x="8226771" y="875124"/>
            <a:ext cx="3921818" cy="1631216"/>
          </a:xfrm>
          <a:prstGeom prst="rect">
            <a:avLst/>
          </a:prstGeom>
          <a:solidFill>
            <a:schemeClr val="bg1"/>
          </a:solidFill>
          <a:ln w="57150">
            <a:solidFill>
              <a:schemeClr val="tx1"/>
            </a:solidFill>
          </a:ln>
        </p:spPr>
        <p:txBody>
          <a:bodyPr wrap="square" rtlCol="0">
            <a:spAutoFit/>
          </a:bodyPr>
          <a:lstStyle/>
          <a:p>
            <a:r>
              <a:rPr lang="en-US" sz="2800" dirty="0"/>
              <a:t>Science</a:t>
            </a:r>
          </a:p>
          <a:p>
            <a:pPr marL="457200" indent="-457200">
              <a:buFont typeface="Arial" panose="020B0604020202020204" pitchFamily="34" charset="0"/>
              <a:buChar char="•"/>
            </a:pPr>
            <a:r>
              <a:rPr lang="en-US" sz="2400" b="1" i="1" dirty="0">
                <a:solidFill>
                  <a:srgbClr val="FF0000"/>
                </a:solidFill>
              </a:rPr>
              <a:t>Biology 151/152</a:t>
            </a:r>
          </a:p>
          <a:p>
            <a:pPr marL="457200" indent="-457200">
              <a:buFont typeface="Arial" panose="020B0604020202020204" pitchFamily="34" charset="0"/>
              <a:buChar char="•"/>
            </a:pPr>
            <a:r>
              <a:rPr lang="en-US" sz="2400" b="1" i="1" dirty="0">
                <a:solidFill>
                  <a:srgbClr val="FF0000"/>
                </a:solidFill>
              </a:rPr>
              <a:t>Chemistry 101/102</a:t>
            </a:r>
          </a:p>
          <a:p>
            <a:pPr marL="457200" indent="-457200">
              <a:buFont typeface="Arial" panose="020B0604020202020204" pitchFamily="34" charset="0"/>
              <a:buChar char="•"/>
            </a:pPr>
            <a:endParaRPr lang="en-US" sz="2400" b="1" i="1" dirty="0">
              <a:solidFill>
                <a:srgbClr val="FF0000"/>
              </a:solidFill>
            </a:endParaRPr>
          </a:p>
        </p:txBody>
      </p:sp>
      <p:sp>
        <p:nvSpPr>
          <p:cNvPr id="7" name="TextBox 6"/>
          <p:cNvSpPr txBox="1"/>
          <p:nvPr/>
        </p:nvSpPr>
        <p:spPr>
          <a:xfrm>
            <a:off x="85355" y="2758119"/>
            <a:ext cx="3795706" cy="954107"/>
          </a:xfrm>
          <a:prstGeom prst="rect">
            <a:avLst/>
          </a:prstGeom>
          <a:solidFill>
            <a:schemeClr val="bg1"/>
          </a:solidFill>
          <a:ln w="57150">
            <a:solidFill>
              <a:schemeClr val="tx1"/>
            </a:solidFill>
          </a:ln>
        </p:spPr>
        <p:txBody>
          <a:bodyPr wrap="square" rtlCol="0">
            <a:spAutoFit/>
          </a:bodyPr>
          <a:lstStyle/>
          <a:p>
            <a:r>
              <a:rPr lang="en-US" sz="2800"/>
              <a:t>English</a:t>
            </a:r>
          </a:p>
          <a:p>
            <a:pPr marL="457200" indent="-457200">
              <a:buFont typeface="Arial" panose="020B0604020202020204" pitchFamily="34" charset="0"/>
              <a:buChar char="•"/>
            </a:pPr>
            <a:r>
              <a:rPr lang="en-US" sz="2800"/>
              <a:t>Rhetoric 101/102</a:t>
            </a:r>
          </a:p>
        </p:txBody>
      </p:sp>
      <p:sp>
        <p:nvSpPr>
          <p:cNvPr id="9" name="TextBox 8"/>
          <p:cNvSpPr txBox="1"/>
          <p:nvPr/>
        </p:nvSpPr>
        <p:spPr>
          <a:xfrm>
            <a:off x="3948185" y="875124"/>
            <a:ext cx="4214303" cy="2246769"/>
          </a:xfrm>
          <a:prstGeom prst="rect">
            <a:avLst/>
          </a:prstGeom>
          <a:solidFill>
            <a:schemeClr val="bg1"/>
          </a:solidFill>
          <a:ln w="57150">
            <a:solidFill>
              <a:schemeClr val="tx1"/>
            </a:solidFill>
          </a:ln>
        </p:spPr>
        <p:txBody>
          <a:bodyPr wrap="square" rtlCol="0">
            <a:spAutoFit/>
          </a:bodyPr>
          <a:lstStyle/>
          <a:p>
            <a:r>
              <a:rPr lang="en-US" sz="2800"/>
              <a:t>Mathematics</a:t>
            </a:r>
          </a:p>
          <a:p>
            <a:pPr marL="457200" indent="-457200">
              <a:buFont typeface="Arial" panose="020B0604020202020204" pitchFamily="34" charset="0"/>
              <a:buChar char="•"/>
            </a:pPr>
            <a:r>
              <a:rPr lang="en-US" sz="2800"/>
              <a:t>AP Statistics</a:t>
            </a:r>
            <a:endParaRPr lang="en-US" sz="2800" b="1" i="1">
              <a:solidFill>
                <a:srgbClr val="C00000"/>
              </a:solidFill>
            </a:endParaRPr>
          </a:p>
          <a:p>
            <a:pPr marL="457200" indent="-457200">
              <a:buFont typeface="Arial" panose="020B0604020202020204" pitchFamily="34" charset="0"/>
              <a:buChar char="•"/>
            </a:pPr>
            <a:r>
              <a:rPr lang="en-US" sz="2800"/>
              <a:t>Pre-Calculus and Trigonometry Honors</a:t>
            </a:r>
          </a:p>
          <a:p>
            <a:pPr marL="457200" indent="-457200">
              <a:buFont typeface="Arial" panose="020B0604020202020204" pitchFamily="34" charset="0"/>
              <a:buChar char="•"/>
            </a:pPr>
            <a:r>
              <a:rPr lang="en-US" sz="2800"/>
              <a:t>AP Calculus AB</a:t>
            </a:r>
          </a:p>
        </p:txBody>
      </p:sp>
      <p:sp>
        <p:nvSpPr>
          <p:cNvPr id="8" name="TextBox 7">
            <a:extLst>
              <a:ext uri="{FF2B5EF4-FFF2-40B4-BE49-F238E27FC236}">
                <a16:creationId xmlns:a16="http://schemas.microsoft.com/office/drawing/2014/main" id="{05D877CA-3D1C-416D-8A28-192ECDB4001A}"/>
              </a:ext>
            </a:extLst>
          </p:cNvPr>
          <p:cNvSpPr txBox="1"/>
          <p:nvPr/>
        </p:nvSpPr>
        <p:spPr>
          <a:xfrm>
            <a:off x="8246378" y="5903893"/>
            <a:ext cx="3945618" cy="523220"/>
          </a:xfrm>
          <a:prstGeom prst="rect">
            <a:avLst/>
          </a:prstGeom>
          <a:solidFill>
            <a:schemeClr val="bg1"/>
          </a:solidFill>
          <a:ln w="57150">
            <a:solidFill>
              <a:schemeClr val="tx1"/>
            </a:solidFill>
          </a:ln>
        </p:spPr>
        <p:txBody>
          <a:bodyPr wrap="square" rtlCol="0">
            <a:spAutoFit/>
          </a:bodyPr>
          <a:lstStyle/>
          <a:p>
            <a:r>
              <a:rPr lang="en-US" sz="2800" b="1" i="1">
                <a:solidFill>
                  <a:srgbClr val="FF0000"/>
                </a:solidFill>
              </a:rPr>
              <a:t>Taught on JJC’s Campus</a:t>
            </a:r>
          </a:p>
        </p:txBody>
      </p:sp>
    </p:spTree>
    <p:extLst>
      <p:ext uri="{BB962C8B-B14F-4D97-AF65-F5344CB8AC3E}">
        <p14:creationId xmlns:p14="http://schemas.microsoft.com/office/powerpoint/2010/main" val="1953535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7B5E856-5B14-4DCC-B29B-523943BB11EF}"/>
              </a:ext>
            </a:extLst>
          </p:cNvPr>
          <p:cNvPicPr>
            <a:picLocks noChangeAspect="1"/>
          </p:cNvPicPr>
          <p:nvPr/>
        </p:nvPicPr>
        <p:blipFill>
          <a:blip r:embed="rId2"/>
          <a:stretch>
            <a:fillRect/>
          </a:stretch>
        </p:blipFill>
        <p:spPr>
          <a:xfrm>
            <a:off x="3042277" y="1606575"/>
            <a:ext cx="6107446" cy="3053723"/>
          </a:xfrm>
          <a:prstGeom prst="rect">
            <a:avLst/>
          </a:prstGeom>
        </p:spPr>
      </p:pic>
    </p:spTree>
    <p:extLst>
      <p:ext uri="{BB962C8B-B14F-4D97-AF65-F5344CB8AC3E}">
        <p14:creationId xmlns:p14="http://schemas.microsoft.com/office/powerpoint/2010/main" val="3556011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715D8-F29B-4E11-ABDB-6FBA86FA7626}"/>
              </a:ext>
            </a:extLst>
          </p:cNvPr>
          <p:cNvSpPr>
            <a:spLocks noGrp="1"/>
          </p:cNvSpPr>
          <p:nvPr>
            <p:ph type="title"/>
          </p:nvPr>
        </p:nvSpPr>
        <p:spPr/>
        <p:txBody>
          <a:bodyPr/>
          <a:lstStyle/>
          <a:p>
            <a:r>
              <a:rPr lang="en-US"/>
              <a:t>Welcome to Dual Credit</a:t>
            </a:r>
          </a:p>
        </p:txBody>
      </p:sp>
      <p:sp>
        <p:nvSpPr>
          <p:cNvPr id="3" name="Content Placeholder 2">
            <a:extLst>
              <a:ext uri="{FF2B5EF4-FFF2-40B4-BE49-F238E27FC236}">
                <a16:creationId xmlns:a16="http://schemas.microsoft.com/office/drawing/2014/main" id="{2F88F2BA-FCB2-4FE2-B0A9-11898BCD16F9}"/>
              </a:ext>
            </a:extLst>
          </p:cNvPr>
          <p:cNvSpPr>
            <a:spLocks noGrp="1"/>
          </p:cNvSpPr>
          <p:nvPr>
            <p:ph idx="1"/>
          </p:nvPr>
        </p:nvSpPr>
        <p:spPr/>
        <p:txBody>
          <a:bodyPr/>
          <a:lstStyle/>
          <a:p>
            <a:r>
              <a:rPr lang="en-US"/>
              <a:t>As a Dual Credit student, you will have the opportunity to experience life as a college student while still in high school. However, this also means you now have the responsibilities that are part of college life.</a:t>
            </a:r>
          </a:p>
          <a:p>
            <a:pPr marL="0" indent="0">
              <a:buNone/>
            </a:pPr>
            <a:endParaRPr lang="en-US"/>
          </a:p>
          <a:p>
            <a:r>
              <a:rPr lang="en-US"/>
              <a:t>This presentation is designed to help familiarize you with the Dual Credit program at JTHS, your responsibilities as a student, and the resources available to help ensure your academic success.  </a:t>
            </a:r>
          </a:p>
          <a:p>
            <a:endParaRPr lang="en-US"/>
          </a:p>
        </p:txBody>
      </p:sp>
      <p:pic>
        <p:nvPicPr>
          <p:cNvPr id="11" name="Audio 10">
            <a:hlinkClick r:id="" action="ppaction://media"/>
            <a:extLst>
              <a:ext uri="{FF2B5EF4-FFF2-40B4-BE49-F238E27FC236}">
                <a16:creationId xmlns:a16="http://schemas.microsoft.com/office/drawing/2014/main" id="{4D7E9E4C-18DC-4967-AA2F-04C210F9BA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5892268"/>
      </p:ext>
    </p:extLst>
  </p:cSld>
  <p:clrMapOvr>
    <a:masterClrMapping/>
  </p:clrMapOvr>
  <mc:AlternateContent xmlns:mc="http://schemas.openxmlformats.org/markup-compatibility/2006" xmlns:p14="http://schemas.microsoft.com/office/powerpoint/2010/main">
    <mc:Choice Requires="p14">
      <p:transition spd="slow" p14:dur="2000" advTm="36515"/>
    </mc:Choice>
    <mc:Fallback xmlns="">
      <p:transition spd="slow" advTm="36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E19B-ED63-4AD5-B4C9-6F23F4F07ACB}"/>
              </a:ext>
            </a:extLst>
          </p:cNvPr>
          <p:cNvSpPr>
            <a:spLocks noGrp="1"/>
          </p:cNvSpPr>
          <p:nvPr>
            <p:ph type="title"/>
          </p:nvPr>
        </p:nvSpPr>
        <p:spPr/>
        <p:txBody>
          <a:bodyPr/>
          <a:lstStyle/>
          <a:p>
            <a:r>
              <a:rPr lang="en-US"/>
              <a:t>What is Dual Credit?</a:t>
            </a:r>
          </a:p>
        </p:txBody>
      </p:sp>
      <p:sp>
        <p:nvSpPr>
          <p:cNvPr id="3" name="Content Placeholder 2">
            <a:extLst>
              <a:ext uri="{FF2B5EF4-FFF2-40B4-BE49-F238E27FC236}">
                <a16:creationId xmlns:a16="http://schemas.microsoft.com/office/drawing/2014/main" id="{7BA9D5F4-F300-4D73-B247-C20C1A2FB0EC}"/>
              </a:ext>
            </a:extLst>
          </p:cNvPr>
          <p:cNvSpPr>
            <a:spLocks noGrp="1"/>
          </p:cNvSpPr>
          <p:nvPr>
            <p:ph idx="1"/>
          </p:nvPr>
        </p:nvSpPr>
        <p:spPr/>
        <p:txBody>
          <a:bodyPr/>
          <a:lstStyle/>
          <a:p>
            <a:r>
              <a:rPr lang="en-US" dirty="0"/>
              <a:t>The Dual Credit program is a partnership between JTHS and </a:t>
            </a:r>
            <a:r>
              <a:rPr lang="en-US" dirty="0">
                <a:solidFill>
                  <a:schemeClr val="accent3">
                    <a:lumMod val="75000"/>
                  </a:schemeClr>
                </a:solidFill>
              </a:rPr>
              <a:t>JJC</a:t>
            </a:r>
            <a:r>
              <a:rPr lang="en-US" dirty="0"/>
              <a:t>, </a:t>
            </a:r>
            <a:r>
              <a:rPr lang="en-US" dirty="0">
                <a:solidFill>
                  <a:srgbClr val="C00000"/>
                </a:solidFill>
              </a:rPr>
              <a:t>USF</a:t>
            </a:r>
            <a:r>
              <a:rPr lang="en-US" dirty="0"/>
              <a:t>,  and other programs. Juniors and senior high school students earn both high school and college credit upon successful completion of Dual Credit courses. </a:t>
            </a:r>
            <a:endParaRPr lang="en-US"/>
          </a:p>
          <a:p>
            <a:r>
              <a:rPr lang="en-US" dirty="0"/>
              <a:t>Note: Sophomores are now able to earn dual credit in Honors Pre-Calculus/Math 142 </a:t>
            </a:r>
          </a:p>
          <a:p>
            <a:pPr marL="0" indent="0">
              <a:buNone/>
            </a:pPr>
            <a:r>
              <a:rPr lang="en-US" dirty="0"/>
              <a:t>   if all prerequisites and requirements are met. See </a:t>
            </a:r>
            <a:r>
              <a:rPr lang="en-US" dirty="0">
                <a:hlinkClick r:id="rId5"/>
              </a:rPr>
              <a:t>JTHS Dual Credit Website</a:t>
            </a:r>
            <a:r>
              <a:rPr lang="en-US" dirty="0"/>
              <a:t> for more</a:t>
            </a:r>
          </a:p>
          <a:p>
            <a:pPr marL="0" indent="0">
              <a:buNone/>
            </a:pPr>
            <a:r>
              <a:rPr lang="en-US" dirty="0"/>
              <a:t>   information.</a:t>
            </a:r>
          </a:p>
          <a:p>
            <a:endParaRPr lang="en-US"/>
          </a:p>
        </p:txBody>
      </p:sp>
      <p:pic>
        <p:nvPicPr>
          <p:cNvPr id="9" name="Audio 8">
            <a:hlinkClick r:id="" action="ppaction://media"/>
            <a:extLst>
              <a:ext uri="{FF2B5EF4-FFF2-40B4-BE49-F238E27FC236}">
                <a16:creationId xmlns:a16="http://schemas.microsoft.com/office/drawing/2014/main" id="{6F19C870-2C8E-4861-9FA5-1C5A0603A7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3259490"/>
      </p:ext>
    </p:extLst>
  </p:cSld>
  <p:clrMapOvr>
    <a:masterClrMapping/>
  </p:clrMapOvr>
  <mc:AlternateContent xmlns:mc="http://schemas.openxmlformats.org/markup-compatibility/2006" xmlns:p14="http://schemas.microsoft.com/office/powerpoint/2010/main">
    <mc:Choice Requires="p14">
      <p:transition p14:dur="0" advTm="38175"/>
    </mc:Choice>
    <mc:Fallback xmlns="">
      <p:transition advTm="38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ABA4-FAD8-4375-BB63-8584191B7E2B}"/>
              </a:ext>
            </a:extLst>
          </p:cNvPr>
          <p:cNvSpPr>
            <a:spLocks noGrp="1"/>
          </p:cNvSpPr>
          <p:nvPr>
            <p:ph type="title"/>
          </p:nvPr>
        </p:nvSpPr>
        <p:spPr/>
        <p:txBody>
          <a:bodyPr/>
          <a:lstStyle/>
          <a:p>
            <a:r>
              <a:rPr lang="en-US"/>
              <a:t>Benefits of Dual credit</a:t>
            </a:r>
          </a:p>
        </p:txBody>
      </p:sp>
      <p:sp>
        <p:nvSpPr>
          <p:cNvPr id="3" name="Content Placeholder 2">
            <a:extLst>
              <a:ext uri="{FF2B5EF4-FFF2-40B4-BE49-F238E27FC236}">
                <a16:creationId xmlns:a16="http://schemas.microsoft.com/office/drawing/2014/main" id="{29137F5C-31E6-44F9-A3C4-55CCF2541D57}"/>
              </a:ext>
            </a:extLst>
          </p:cNvPr>
          <p:cNvSpPr>
            <a:spLocks noGrp="1"/>
          </p:cNvSpPr>
          <p:nvPr>
            <p:ph idx="1"/>
          </p:nvPr>
        </p:nvSpPr>
        <p:spPr/>
        <p:txBody>
          <a:bodyPr>
            <a:normAutofit fontScale="85000" lnSpcReduction="20000"/>
          </a:bodyPr>
          <a:lstStyle/>
          <a:p>
            <a:r>
              <a:rPr lang="en-US" dirty="0"/>
              <a:t>Earn College Credit Prior to High School Graduation</a:t>
            </a:r>
          </a:p>
          <a:p>
            <a:r>
              <a:rPr lang="en-US" dirty="0"/>
              <a:t>Reduces overall college costs</a:t>
            </a:r>
          </a:p>
          <a:p>
            <a:r>
              <a:rPr lang="en-US" dirty="0"/>
              <a:t>Students are considered JJC students and therefore granted access to JJC resources and activities on campus.</a:t>
            </a:r>
          </a:p>
          <a:p>
            <a:r>
              <a:rPr lang="en-US" dirty="0"/>
              <a:t>Students can take dual credit courses as part of the regular school day.</a:t>
            </a:r>
          </a:p>
          <a:p>
            <a:r>
              <a:rPr lang="en-US" dirty="0"/>
              <a:t>Dual credit courses help prepare students for the transition to college by engaging them in college-level work.</a:t>
            </a:r>
          </a:p>
          <a:p>
            <a:pPr marL="0" indent="0">
              <a:buNone/>
            </a:pPr>
            <a:endParaRPr lang="en-US"/>
          </a:p>
          <a:p>
            <a:pPr marL="0" indent="0">
              <a:buNone/>
            </a:pPr>
            <a:r>
              <a:rPr lang="en-US" dirty="0"/>
              <a:t>Note: There is a $50 cost for each Non-CTE dual credit course at </a:t>
            </a:r>
            <a:r>
              <a:rPr lang="en-US" dirty="0">
                <a:solidFill>
                  <a:schemeClr val="accent3">
                    <a:lumMod val="75000"/>
                  </a:schemeClr>
                </a:solidFill>
              </a:rPr>
              <a:t>JJC</a:t>
            </a:r>
            <a:r>
              <a:rPr lang="en-US" dirty="0"/>
              <a:t> which may be paid online through </a:t>
            </a:r>
            <a:r>
              <a:rPr lang="en-US" dirty="0">
                <a:solidFill>
                  <a:schemeClr val="accent3">
                    <a:lumMod val="75000"/>
                  </a:schemeClr>
                </a:solidFill>
              </a:rPr>
              <a:t>JJC’s</a:t>
            </a:r>
            <a:r>
              <a:rPr lang="en-US" dirty="0"/>
              <a:t> Dual Credit website.</a:t>
            </a:r>
          </a:p>
        </p:txBody>
      </p:sp>
      <p:pic>
        <p:nvPicPr>
          <p:cNvPr id="4" name="Audio 3">
            <a:hlinkClick r:id="" action="ppaction://media"/>
            <a:extLst>
              <a:ext uri="{FF2B5EF4-FFF2-40B4-BE49-F238E27FC236}">
                <a16:creationId xmlns:a16="http://schemas.microsoft.com/office/drawing/2014/main" id="{90AA3546-1A46-498C-A291-59607EBED0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4674432"/>
      </p:ext>
    </p:extLst>
  </p:cSld>
  <p:clrMapOvr>
    <a:masterClrMapping/>
  </p:clrMapOvr>
  <mc:AlternateContent xmlns:mc="http://schemas.openxmlformats.org/markup-compatibility/2006" xmlns:p14="http://schemas.microsoft.com/office/powerpoint/2010/main">
    <mc:Choice Requires="p14">
      <p:transition spd="slow" p14:dur="2000" advTm="22790"/>
    </mc:Choice>
    <mc:Fallback xmlns="">
      <p:transition spd="slow" advTm="22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F43930-926F-4C70-8F6D-71767F603934}"/>
              </a:ext>
            </a:extLst>
          </p:cNvPr>
          <p:cNvPicPr>
            <a:picLocks noChangeAspect="1"/>
          </p:cNvPicPr>
          <p:nvPr/>
        </p:nvPicPr>
        <p:blipFill>
          <a:blip r:embed="rId4"/>
          <a:stretch>
            <a:fillRect/>
          </a:stretch>
        </p:blipFill>
        <p:spPr>
          <a:xfrm>
            <a:off x="337336" y="944993"/>
            <a:ext cx="10059804" cy="4591691"/>
          </a:xfrm>
          <a:prstGeom prst="rect">
            <a:avLst/>
          </a:prstGeom>
        </p:spPr>
      </p:pic>
      <p:sp>
        <p:nvSpPr>
          <p:cNvPr id="5" name="TextBox 4">
            <a:extLst>
              <a:ext uri="{FF2B5EF4-FFF2-40B4-BE49-F238E27FC236}">
                <a16:creationId xmlns:a16="http://schemas.microsoft.com/office/drawing/2014/main" id="{84E1663F-E0CC-420D-BA66-7DC716E56B51}"/>
              </a:ext>
            </a:extLst>
          </p:cNvPr>
          <p:cNvSpPr txBox="1"/>
          <p:nvPr/>
        </p:nvSpPr>
        <p:spPr>
          <a:xfrm>
            <a:off x="1066097" y="360218"/>
            <a:ext cx="10059803" cy="584775"/>
          </a:xfrm>
          <a:prstGeom prst="rect">
            <a:avLst/>
          </a:prstGeom>
          <a:noFill/>
        </p:spPr>
        <p:txBody>
          <a:bodyPr wrap="square" rtlCol="0">
            <a:spAutoFit/>
          </a:bodyPr>
          <a:lstStyle/>
          <a:p>
            <a:r>
              <a:rPr lang="en-US" sz="3200" b="1"/>
              <a:t>Website:</a:t>
            </a:r>
            <a:r>
              <a:rPr lang="en-US" sz="3200"/>
              <a:t> jths.org</a:t>
            </a:r>
            <a:r>
              <a:rPr lang="en-US" sz="3200">
                <a:solidFill>
                  <a:schemeClr val="bg1">
                    <a:lumMod val="65000"/>
                  </a:schemeClr>
                </a:solidFill>
              </a:rPr>
              <a:t>/academics/dual-credtiarticulated-courses</a:t>
            </a:r>
          </a:p>
        </p:txBody>
      </p:sp>
      <p:pic>
        <p:nvPicPr>
          <p:cNvPr id="6" name="Picture 5">
            <a:extLst>
              <a:ext uri="{FF2B5EF4-FFF2-40B4-BE49-F238E27FC236}">
                <a16:creationId xmlns:a16="http://schemas.microsoft.com/office/drawing/2014/main" id="{1ACC5330-AA81-45A5-A083-4ED613A866ED}"/>
              </a:ext>
            </a:extLst>
          </p:cNvPr>
          <p:cNvPicPr>
            <a:picLocks noChangeAspect="1"/>
          </p:cNvPicPr>
          <p:nvPr/>
        </p:nvPicPr>
        <p:blipFill>
          <a:blip r:embed="rId5"/>
          <a:stretch>
            <a:fillRect/>
          </a:stretch>
        </p:blipFill>
        <p:spPr>
          <a:xfrm>
            <a:off x="10507972" y="4060103"/>
            <a:ext cx="1457528" cy="1476581"/>
          </a:xfrm>
          <a:prstGeom prst="rect">
            <a:avLst/>
          </a:prstGeom>
        </p:spPr>
      </p:pic>
      <p:sp>
        <p:nvSpPr>
          <p:cNvPr id="7" name="Speech Bubble: Rectangle with Corners Rounded 6">
            <a:extLst>
              <a:ext uri="{FF2B5EF4-FFF2-40B4-BE49-F238E27FC236}">
                <a16:creationId xmlns:a16="http://schemas.microsoft.com/office/drawing/2014/main" id="{F30D3647-CF29-4BF7-83E1-3A7473EAF642}"/>
              </a:ext>
            </a:extLst>
          </p:cNvPr>
          <p:cNvSpPr/>
          <p:nvPr/>
        </p:nvSpPr>
        <p:spPr>
          <a:xfrm>
            <a:off x="10605548" y="3429000"/>
            <a:ext cx="1040704" cy="410975"/>
          </a:xfrm>
          <a:prstGeom prst="wedgeRoundRectCallout">
            <a:avLst>
              <a:gd name="adj1" fmla="val -20833"/>
              <a:gd name="adj2" fmla="val 869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Scan Me</a:t>
            </a:r>
          </a:p>
        </p:txBody>
      </p:sp>
      <p:pic>
        <p:nvPicPr>
          <p:cNvPr id="11" name="Audio 10">
            <a:hlinkClick r:id="" action="ppaction://media"/>
            <a:extLst>
              <a:ext uri="{FF2B5EF4-FFF2-40B4-BE49-F238E27FC236}">
                <a16:creationId xmlns:a16="http://schemas.microsoft.com/office/drawing/2014/main" id="{BF67ECC6-D44E-49E9-B005-AF0B0447AB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4045629"/>
      </p:ext>
    </p:extLst>
  </p:cSld>
  <p:clrMapOvr>
    <a:masterClrMapping/>
  </p:clrMapOvr>
  <mc:AlternateContent xmlns:mc="http://schemas.openxmlformats.org/markup-compatibility/2006" xmlns:p14="http://schemas.microsoft.com/office/powerpoint/2010/main">
    <mc:Choice Requires="p14">
      <p:transition spd="slow" p14:dur="2000" advTm="54518"/>
    </mc:Choice>
    <mc:Fallback xmlns="">
      <p:transition spd="slow" advTm="54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10547916" cy="1049235"/>
          </a:xfrm>
        </p:spPr>
        <p:txBody>
          <a:bodyPr/>
          <a:lstStyle/>
          <a:p>
            <a:r>
              <a:rPr lang="en-US"/>
              <a:t>English &amp; MAth:  Dual Credit Registration</a:t>
            </a:r>
          </a:p>
        </p:txBody>
      </p:sp>
      <p:sp>
        <p:nvSpPr>
          <p:cNvPr id="3" name="Content Placeholder 2"/>
          <p:cNvSpPr>
            <a:spLocks noGrp="1"/>
          </p:cNvSpPr>
          <p:nvPr>
            <p:ph idx="1"/>
          </p:nvPr>
        </p:nvSpPr>
        <p:spPr>
          <a:xfrm>
            <a:off x="1451579" y="1853754"/>
            <a:ext cx="10740421" cy="3450613"/>
          </a:xfrm>
        </p:spPr>
        <p:txBody>
          <a:bodyPr>
            <a:noAutofit/>
          </a:bodyPr>
          <a:lstStyle/>
          <a:p>
            <a:pPr marL="0" indent="0">
              <a:buNone/>
            </a:pPr>
            <a:r>
              <a:rPr lang="en-US" sz="2400"/>
              <a:t>Students registering for Dual Credit </a:t>
            </a:r>
            <a:r>
              <a:rPr lang="en-US" sz="2400" b="1" u="sng">
                <a:solidFill>
                  <a:srgbClr val="FF0000"/>
                </a:solidFill>
                <a:hlinkClick r:id="rId4"/>
              </a:rPr>
              <a:t>must register at JJC before</a:t>
            </a:r>
            <a:r>
              <a:rPr lang="en-US" sz="2400" b="1"/>
              <a:t> </a:t>
            </a:r>
            <a:r>
              <a:rPr lang="en-US" sz="2400"/>
              <a:t>they are enrolled in the course at JTHS.  Their JJC ID number must be included on JTHS forms.</a:t>
            </a:r>
          </a:p>
          <a:p>
            <a:pPr marL="0" indent="0">
              <a:buNone/>
            </a:pPr>
            <a:r>
              <a:rPr lang="en-US" sz="2400"/>
              <a:t>Students </a:t>
            </a:r>
            <a:r>
              <a:rPr lang="en-US" sz="2400" b="1"/>
              <a:t>do not </a:t>
            </a:r>
            <a:r>
              <a:rPr lang="en-US" sz="2400"/>
              <a:t>need to have a qualifying score (SAT,  ACT,  ALEKS, Accuplacer) before enrolling in Dual Credit; however, placement scores must be met prior to the end of the current school year.</a:t>
            </a:r>
            <a:endParaRPr lang="en-US" sz="2400" b="1"/>
          </a:p>
        </p:txBody>
      </p:sp>
      <p:pic>
        <p:nvPicPr>
          <p:cNvPr id="5" name="Recorded Sound">
            <a:hlinkClick r:id="" action="ppaction://media"/>
            <a:extLst>
              <a:ext uri="{FF2B5EF4-FFF2-40B4-BE49-F238E27FC236}">
                <a16:creationId xmlns:a16="http://schemas.microsoft.com/office/drawing/2014/main" id="{DFB88680-27ED-490A-8E39-CD7D9C1DC7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7221" y="5301798"/>
            <a:ext cx="406400" cy="406400"/>
          </a:xfrm>
          <a:prstGeom prst="rect">
            <a:avLst/>
          </a:prstGeom>
        </p:spPr>
      </p:pic>
    </p:spTree>
    <p:extLst>
      <p:ext uri="{BB962C8B-B14F-4D97-AF65-F5344CB8AC3E}">
        <p14:creationId xmlns:p14="http://schemas.microsoft.com/office/powerpoint/2010/main" val="319345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7E02-6400-4A49-9AD6-03634DABCB0F}"/>
              </a:ext>
            </a:extLst>
          </p:cNvPr>
          <p:cNvSpPr>
            <a:spLocks noGrp="1"/>
          </p:cNvSpPr>
          <p:nvPr>
            <p:ph type="title"/>
          </p:nvPr>
        </p:nvSpPr>
        <p:spPr/>
        <p:txBody>
          <a:bodyPr/>
          <a:lstStyle/>
          <a:p>
            <a:r>
              <a:rPr lang="en-US"/>
              <a:t>Senior Year English: Dual Credit English 101</a:t>
            </a:r>
          </a:p>
        </p:txBody>
      </p:sp>
      <p:sp>
        <p:nvSpPr>
          <p:cNvPr id="3" name="Content Placeholder 2">
            <a:extLst>
              <a:ext uri="{FF2B5EF4-FFF2-40B4-BE49-F238E27FC236}">
                <a16:creationId xmlns:a16="http://schemas.microsoft.com/office/drawing/2014/main" id="{DB80C1AF-A5B8-4A7B-B6F8-8BB309B098A8}"/>
              </a:ext>
            </a:extLst>
          </p:cNvPr>
          <p:cNvSpPr>
            <a:spLocks noGrp="1"/>
          </p:cNvSpPr>
          <p:nvPr>
            <p:ph idx="1"/>
          </p:nvPr>
        </p:nvSpPr>
        <p:spPr/>
        <p:txBody>
          <a:bodyPr/>
          <a:lstStyle/>
          <a:p>
            <a:endParaRPr lang="en-US"/>
          </a:p>
        </p:txBody>
      </p:sp>
      <p:graphicFrame>
        <p:nvGraphicFramePr>
          <p:cNvPr id="4" name="Content Placeholder 3">
            <a:extLst>
              <a:ext uri="{FF2B5EF4-FFF2-40B4-BE49-F238E27FC236}">
                <a16:creationId xmlns:a16="http://schemas.microsoft.com/office/drawing/2014/main" id="{E56B79CA-3A0A-4C3E-9F76-38907A1F7613}"/>
              </a:ext>
            </a:extLst>
          </p:cNvPr>
          <p:cNvGraphicFramePr>
            <a:graphicFrameLocks/>
          </p:cNvGraphicFramePr>
          <p:nvPr/>
        </p:nvGraphicFramePr>
        <p:xfrm>
          <a:off x="1451579" y="2157459"/>
          <a:ext cx="9603275" cy="1521900"/>
        </p:xfrm>
        <a:graphic>
          <a:graphicData uri="http://schemas.openxmlformats.org/drawingml/2006/table">
            <a:tbl>
              <a:tblPr firstRow="1" bandRow="1">
                <a:tableStyleId>{5C22544A-7EE6-4342-B048-85BDC9FD1C3A}</a:tableStyleId>
              </a:tblPr>
              <a:tblGrid>
                <a:gridCol w="4773052">
                  <a:extLst>
                    <a:ext uri="{9D8B030D-6E8A-4147-A177-3AD203B41FA5}">
                      <a16:colId xmlns:a16="http://schemas.microsoft.com/office/drawing/2014/main" val="671009121"/>
                    </a:ext>
                  </a:extLst>
                </a:gridCol>
                <a:gridCol w="4830223">
                  <a:extLst>
                    <a:ext uri="{9D8B030D-6E8A-4147-A177-3AD203B41FA5}">
                      <a16:colId xmlns:a16="http://schemas.microsoft.com/office/drawing/2014/main" val="2104073035"/>
                    </a:ext>
                  </a:extLst>
                </a:gridCol>
              </a:tblGrid>
              <a:tr h="328769">
                <a:tc gridSpan="2">
                  <a:txBody>
                    <a:bodyPr/>
                    <a:lstStyle/>
                    <a:p>
                      <a:pPr algn="ctr"/>
                      <a:r>
                        <a:rPr lang="en-US" sz="1600"/>
                        <a:t>ACCUPLACER</a:t>
                      </a:r>
                    </a:p>
                  </a:txBody>
                  <a:tcPr/>
                </a:tc>
                <a:tc hMerge="1">
                  <a:txBody>
                    <a:bodyPr/>
                    <a:lstStyle/>
                    <a:p>
                      <a:r>
                        <a:rPr lang="en-US" sz="1600"/>
                        <a:t>ACCUPLACER</a:t>
                      </a:r>
                    </a:p>
                  </a:txBody>
                  <a:tcPr/>
                </a:tc>
                <a:extLst>
                  <a:ext uri="{0D108BD9-81ED-4DB2-BD59-A6C34878D82A}">
                    <a16:rowId xmlns:a16="http://schemas.microsoft.com/office/drawing/2014/main" val="1596909051"/>
                  </a:ext>
                </a:extLst>
              </a:tr>
              <a:tr h="729420">
                <a:tc>
                  <a:txBody>
                    <a:bodyPr/>
                    <a:lstStyle/>
                    <a:p>
                      <a:r>
                        <a:rPr lang="en-US" sz="2400"/>
                        <a:t>READING</a:t>
                      </a:r>
                    </a:p>
                  </a:txBody>
                  <a:tcPr/>
                </a:tc>
                <a:tc>
                  <a:txBody>
                    <a:bodyPr/>
                    <a:lstStyle/>
                    <a:p>
                      <a:r>
                        <a:rPr lang="en-US" sz="2400"/>
                        <a:t>246-300</a:t>
                      </a:r>
                    </a:p>
                  </a:txBody>
                  <a:tcPr/>
                </a:tc>
                <a:extLst>
                  <a:ext uri="{0D108BD9-81ED-4DB2-BD59-A6C34878D82A}">
                    <a16:rowId xmlns:a16="http://schemas.microsoft.com/office/drawing/2014/main" val="33220841"/>
                  </a:ext>
                </a:extLst>
              </a:tr>
              <a:tr h="328769">
                <a:tc>
                  <a:txBody>
                    <a:bodyPr/>
                    <a:lstStyle/>
                    <a:p>
                      <a:r>
                        <a:rPr lang="en-US" sz="2400"/>
                        <a:t>WRITING</a:t>
                      </a:r>
                    </a:p>
                  </a:txBody>
                  <a:tcPr/>
                </a:tc>
                <a:tc>
                  <a:txBody>
                    <a:bodyPr/>
                    <a:lstStyle/>
                    <a:p>
                      <a:r>
                        <a:rPr lang="en-US" sz="2400"/>
                        <a:t>5-8</a:t>
                      </a:r>
                    </a:p>
                  </a:txBody>
                  <a:tcPr/>
                </a:tc>
                <a:extLst>
                  <a:ext uri="{0D108BD9-81ED-4DB2-BD59-A6C34878D82A}">
                    <a16:rowId xmlns:a16="http://schemas.microsoft.com/office/drawing/2014/main" val="4159101871"/>
                  </a:ext>
                </a:extLst>
              </a:tr>
            </a:tbl>
          </a:graphicData>
        </a:graphic>
      </p:graphicFrame>
      <p:graphicFrame>
        <p:nvGraphicFramePr>
          <p:cNvPr id="5" name="Table 4">
            <a:extLst>
              <a:ext uri="{FF2B5EF4-FFF2-40B4-BE49-F238E27FC236}">
                <a16:creationId xmlns:a16="http://schemas.microsoft.com/office/drawing/2014/main" id="{CEC9E617-93FB-4B82-9333-AF0C195D8B4E}"/>
              </a:ext>
            </a:extLst>
          </p:cNvPr>
          <p:cNvGraphicFramePr>
            <a:graphicFrameLocks noGrp="1"/>
          </p:cNvGraphicFramePr>
          <p:nvPr>
            <p:extLst>
              <p:ext uri="{D42A27DB-BD31-4B8C-83A1-F6EECF244321}">
                <p14:modId xmlns:p14="http://schemas.microsoft.com/office/powerpoint/2010/main" val="1110644795"/>
              </p:ext>
            </p:extLst>
          </p:nvPr>
        </p:nvGraphicFramePr>
        <p:xfrm>
          <a:off x="1451578" y="4599699"/>
          <a:ext cx="9603276" cy="1368064"/>
        </p:xfrm>
        <a:graphic>
          <a:graphicData uri="http://schemas.openxmlformats.org/drawingml/2006/table">
            <a:tbl>
              <a:tblPr firstRow="1" bandRow="1">
                <a:tableStyleId>{5C22544A-7EE6-4342-B048-85BDC9FD1C3A}</a:tableStyleId>
              </a:tblPr>
              <a:tblGrid>
                <a:gridCol w="4801638">
                  <a:extLst>
                    <a:ext uri="{9D8B030D-6E8A-4147-A177-3AD203B41FA5}">
                      <a16:colId xmlns:a16="http://schemas.microsoft.com/office/drawing/2014/main" val="1536444001"/>
                    </a:ext>
                  </a:extLst>
                </a:gridCol>
                <a:gridCol w="4801638">
                  <a:extLst>
                    <a:ext uri="{9D8B030D-6E8A-4147-A177-3AD203B41FA5}">
                      <a16:colId xmlns:a16="http://schemas.microsoft.com/office/drawing/2014/main" val="3156315244"/>
                    </a:ext>
                  </a:extLst>
                </a:gridCol>
              </a:tblGrid>
              <a:tr h="370840">
                <a:tc gridSpan="2">
                  <a:txBody>
                    <a:bodyPr/>
                    <a:lstStyle/>
                    <a:p>
                      <a:pPr algn="ctr"/>
                      <a:r>
                        <a:rPr lang="en-US" sz="1600" dirty="0"/>
                        <a:t>PSAT10/SAT </a:t>
                      </a:r>
                    </a:p>
                  </a:txBody>
                  <a:tcPr/>
                </a:tc>
                <a:tc hMerge="1">
                  <a:txBody>
                    <a:bodyPr/>
                    <a:lstStyle/>
                    <a:p>
                      <a:endParaRPr lang="en-US"/>
                    </a:p>
                  </a:txBody>
                  <a:tcPr/>
                </a:tc>
                <a:extLst>
                  <a:ext uri="{0D108BD9-81ED-4DB2-BD59-A6C34878D82A}">
                    <a16:rowId xmlns:a16="http://schemas.microsoft.com/office/drawing/2014/main" val="551046571"/>
                  </a:ext>
                </a:extLst>
              </a:tr>
              <a:tr h="997224">
                <a:tc>
                  <a:txBody>
                    <a:bodyPr/>
                    <a:lstStyle/>
                    <a:p>
                      <a:r>
                        <a:rPr lang="en-US" sz="2400" dirty="0"/>
                        <a:t>Evidence-Based Reading and Writing </a:t>
                      </a:r>
                      <a:endParaRPr lang="en-US" sz="2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480 or higher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p>
                  </a:txBody>
                  <a:tcPr/>
                </a:tc>
                <a:extLst>
                  <a:ext uri="{0D108BD9-81ED-4DB2-BD59-A6C34878D82A}">
                    <a16:rowId xmlns:a16="http://schemas.microsoft.com/office/drawing/2014/main" val="1625491249"/>
                  </a:ext>
                </a:extLst>
              </a:tr>
            </a:tbl>
          </a:graphicData>
        </a:graphic>
      </p:graphicFrame>
      <p:graphicFrame>
        <p:nvGraphicFramePr>
          <p:cNvPr id="6" name="Table 5">
            <a:extLst>
              <a:ext uri="{FF2B5EF4-FFF2-40B4-BE49-F238E27FC236}">
                <a16:creationId xmlns:a16="http://schemas.microsoft.com/office/drawing/2014/main" id="{DF8202A3-3E98-4800-B314-04F6320F8F50}"/>
              </a:ext>
            </a:extLst>
          </p:cNvPr>
          <p:cNvGraphicFramePr>
            <a:graphicFrameLocks noGrp="1"/>
          </p:cNvGraphicFramePr>
          <p:nvPr/>
        </p:nvGraphicFramePr>
        <p:xfrm>
          <a:off x="1451578" y="3679359"/>
          <a:ext cx="9603276" cy="920340"/>
        </p:xfrm>
        <a:graphic>
          <a:graphicData uri="http://schemas.openxmlformats.org/drawingml/2006/table">
            <a:tbl>
              <a:tblPr firstRow="1" bandRow="1">
                <a:tableStyleId>{5C22544A-7EE6-4342-B048-85BDC9FD1C3A}</a:tableStyleId>
              </a:tblPr>
              <a:tblGrid>
                <a:gridCol w="4801638">
                  <a:extLst>
                    <a:ext uri="{9D8B030D-6E8A-4147-A177-3AD203B41FA5}">
                      <a16:colId xmlns:a16="http://schemas.microsoft.com/office/drawing/2014/main" val="3520297770"/>
                    </a:ext>
                  </a:extLst>
                </a:gridCol>
                <a:gridCol w="4801638">
                  <a:extLst>
                    <a:ext uri="{9D8B030D-6E8A-4147-A177-3AD203B41FA5}">
                      <a16:colId xmlns:a16="http://schemas.microsoft.com/office/drawing/2014/main" val="2335006812"/>
                    </a:ext>
                  </a:extLst>
                </a:gridCol>
              </a:tblGrid>
              <a:tr h="206913">
                <a:tc gridSpan="2">
                  <a:txBody>
                    <a:bodyPr/>
                    <a:lstStyle/>
                    <a:p>
                      <a:pPr algn="ctr"/>
                      <a:r>
                        <a:rPr lang="en-US" sz="1600"/>
                        <a:t>ACT</a:t>
                      </a:r>
                    </a:p>
                  </a:txBody>
                  <a:tcPr/>
                </a:tc>
                <a:tc hMerge="1">
                  <a:txBody>
                    <a:bodyPr/>
                    <a:lstStyle/>
                    <a:p>
                      <a:endParaRPr lang="en-US"/>
                    </a:p>
                  </a:txBody>
                  <a:tcPr/>
                </a:tc>
                <a:extLst>
                  <a:ext uri="{0D108BD9-81ED-4DB2-BD59-A6C34878D82A}">
                    <a16:rowId xmlns:a16="http://schemas.microsoft.com/office/drawing/2014/main" val="4079900277"/>
                  </a:ext>
                </a:extLst>
              </a:tr>
              <a:tr h="585060">
                <a:tc>
                  <a:txBody>
                    <a:bodyPr/>
                    <a:lstStyle/>
                    <a:p>
                      <a:r>
                        <a:rPr lang="en-US" sz="2400"/>
                        <a:t>English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19 or higher</a:t>
                      </a:r>
                    </a:p>
                  </a:txBody>
                  <a:tcPr/>
                </a:tc>
                <a:extLst>
                  <a:ext uri="{0D108BD9-81ED-4DB2-BD59-A6C34878D82A}">
                    <a16:rowId xmlns:a16="http://schemas.microsoft.com/office/drawing/2014/main" val="2845254413"/>
                  </a:ext>
                </a:extLst>
              </a:tr>
            </a:tbl>
          </a:graphicData>
        </a:graphic>
      </p:graphicFrame>
      <p:pic>
        <p:nvPicPr>
          <p:cNvPr id="10" name="Audio 9">
            <a:hlinkClick r:id="" action="ppaction://media"/>
            <a:extLst>
              <a:ext uri="{FF2B5EF4-FFF2-40B4-BE49-F238E27FC236}">
                <a16:creationId xmlns:a16="http://schemas.microsoft.com/office/drawing/2014/main" id="{DE7F659F-12BA-47A1-8745-527CCEB902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30133316"/>
      </p:ext>
    </p:extLst>
  </p:cSld>
  <p:clrMapOvr>
    <a:masterClrMapping/>
  </p:clrMapOvr>
  <mc:AlternateContent xmlns:mc="http://schemas.openxmlformats.org/markup-compatibility/2006" xmlns:p14="http://schemas.microsoft.com/office/powerpoint/2010/main">
    <mc:Choice Requires="p14">
      <p:transition spd="slow" p14:dur="2000" advTm="27901"/>
    </mc:Choice>
    <mc:Fallback xmlns="">
      <p:transition spd="slow" advTm="27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C5A01-639D-47FC-9CE4-7BC965F5CBF8}"/>
              </a:ext>
            </a:extLst>
          </p:cNvPr>
          <p:cNvSpPr>
            <a:spLocks noGrp="1"/>
          </p:cNvSpPr>
          <p:nvPr>
            <p:ph type="title"/>
          </p:nvPr>
        </p:nvSpPr>
        <p:spPr/>
        <p:txBody>
          <a:bodyPr/>
          <a:lstStyle/>
          <a:p>
            <a:r>
              <a:rPr lang="en-US"/>
              <a:t>Math Dual Enrollment Opportunities</a:t>
            </a:r>
            <a:br>
              <a:rPr lang="en-US"/>
            </a:br>
            <a:r>
              <a:rPr lang="en-US"/>
              <a:t>2023-2024 School Year</a:t>
            </a:r>
          </a:p>
        </p:txBody>
      </p:sp>
      <p:sp>
        <p:nvSpPr>
          <p:cNvPr id="3" name="Content Placeholder 2">
            <a:extLst>
              <a:ext uri="{FF2B5EF4-FFF2-40B4-BE49-F238E27FC236}">
                <a16:creationId xmlns:a16="http://schemas.microsoft.com/office/drawing/2014/main" id="{3E689728-810F-4D57-A1BB-8FD4786111B4}"/>
              </a:ext>
            </a:extLst>
          </p:cNvPr>
          <p:cNvSpPr>
            <a:spLocks noGrp="1"/>
          </p:cNvSpPr>
          <p:nvPr>
            <p:ph idx="1"/>
          </p:nvPr>
        </p:nvSpPr>
        <p:spPr>
          <a:xfrm>
            <a:off x="1451579" y="2015732"/>
            <a:ext cx="4644421" cy="3450613"/>
          </a:xfrm>
        </p:spPr>
        <p:txBody>
          <a:bodyPr>
            <a:normAutofit/>
          </a:bodyPr>
          <a:lstStyle/>
          <a:p>
            <a:pPr marL="457200" indent="-457200"/>
            <a:r>
              <a:rPr lang="en-US">
                <a:solidFill>
                  <a:schemeClr val="tx2"/>
                </a:solidFill>
              </a:rPr>
              <a:t>AP Statistics/Math 128</a:t>
            </a:r>
          </a:p>
          <a:p>
            <a:pPr marL="457200" indent="-457200"/>
            <a:r>
              <a:rPr lang="en-US">
                <a:solidFill>
                  <a:schemeClr val="tx2"/>
                </a:solidFill>
                <a:ea typeface="+mn-lt"/>
                <a:cs typeface="+mn-lt"/>
              </a:rPr>
              <a:t>Honors Pre-Calculus/Math 142</a:t>
            </a:r>
          </a:p>
          <a:p>
            <a:pPr marL="457200" indent="-457200"/>
            <a:r>
              <a:rPr lang="en-US">
                <a:solidFill>
                  <a:schemeClr val="tx2"/>
                </a:solidFill>
              </a:rPr>
              <a:t>AP Calculus/Math 170</a:t>
            </a:r>
          </a:p>
          <a:p>
            <a:endParaRPr lang="en-US"/>
          </a:p>
        </p:txBody>
      </p:sp>
      <p:sp>
        <p:nvSpPr>
          <p:cNvPr id="6" name="TextBox 5">
            <a:extLst>
              <a:ext uri="{FF2B5EF4-FFF2-40B4-BE49-F238E27FC236}">
                <a16:creationId xmlns:a16="http://schemas.microsoft.com/office/drawing/2014/main" id="{6D2F11B7-87DD-6223-51AC-4774EED63C9C}"/>
              </a:ext>
            </a:extLst>
          </p:cNvPr>
          <p:cNvSpPr txBox="1"/>
          <p:nvPr/>
        </p:nvSpPr>
        <p:spPr>
          <a:xfrm>
            <a:off x="5826510" y="1895707"/>
            <a:ext cx="608182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Registration Steps:</a:t>
            </a:r>
          </a:p>
          <a:p>
            <a:r>
              <a:rPr lang="en-US"/>
              <a:t>1.  Complete </a:t>
            </a:r>
            <a:r>
              <a:rPr lang="en-US">
                <a:hlinkClick r:id="rId4"/>
              </a:rPr>
              <a:t>JTHS Dual Credit Approval Form</a:t>
            </a:r>
            <a:r>
              <a:rPr lang="en-US"/>
              <a:t> by April 15th.</a:t>
            </a:r>
          </a:p>
          <a:p>
            <a:endParaRPr lang="en-US"/>
          </a:p>
          <a:p>
            <a:r>
              <a:rPr lang="en-US"/>
              <a:t>2.  Complete </a:t>
            </a:r>
            <a:r>
              <a:rPr lang="en-US">
                <a:hlinkClick r:id="rId5"/>
              </a:rPr>
              <a:t>JJC Dual Credit Online Application; </a:t>
            </a:r>
            <a:r>
              <a:rPr lang="en-US"/>
              <a:t>you will need your Social Security number as a part of the application.</a:t>
            </a:r>
          </a:p>
          <a:p>
            <a:endParaRPr lang="en-US"/>
          </a:p>
          <a:p>
            <a:r>
              <a:rPr lang="en-US"/>
              <a:t>3.  24-48 hours after completing JJC Dual Credit Online Application, retrieve your JJC ID# and JJC email address: </a:t>
            </a:r>
            <a:r>
              <a:rPr lang="en-US">
                <a:hlinkClick r:id="rId6"/>
              </a:rPr>
              <a:t>LINK</a:t>
            </a:r>
            <a:endParaRPr lang="en-US"/>
          </a:p>
          <a:p>
            <a:endParaRPr lang="en-US"/>
          </a:p>
          <a:p>
            <a:r>
              <a:rPr lang="en-US"/>
              <a:t>4.  Sign up to take the ALEKS Math test and remediate as needed to earn a qualifying score: </a:t>
            </a:r>
            <a:r>
              <a:rPr lang="en-US">
                <a:hlinkClick r:id="rId7"/>
              </a:rPr>
              <a:t>LINK</a:t>
            </a:r>
            <a:endParaRPr lang="en-US"/>
          </a:p>
        </p:txBody>
      </p:sp>
      <p:sp>
        <p:nvSpPr>
          <p:cNvPr id="7" name="TextBox 6">
            <a:extLst>
              <a:ext uri="{FF2B5EF4-FFF2-40B4-BE49-F238E27FC236}">
                <a16:creationId xmlns:a16="http://schemas.microsoft.com/office/drawing/2014/main" id="{3D4FD550-D59F-44C0-9A25-95EDF5DA6D8D}"/>
              </a:ext>
            </a:extLst>
          </p:cNvPr>
          <p:cNvSpPr txBox="1"/>
          <p:nvPr/>
        </p:nvSpPr>
        <p:spPr>
          <a:xfrm>
            <a:off x="1170877" y="5482682"/>
            <a:ext cx="95108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highlight>
                  <a:srgbClr val="FFFF00"/>
                </a:highlight>
              </a:rPr>
              <a:t>Note</a:t>
            </a:r>
            <a:r>
              <a:rPr lang="en-US"/>
              <a:t>: There is a $50 cost for each Non-CTE dual credit course at JJC which may be paid online</a:t>
            </a:r>
          </a:p>
          <a:p>
            <a:r>
              <a:rPr lang="en-US"/>
              <a:t>Through JJC's Dual Credit website.</a:t>
            </a:r>
          </a:p>
        </p:txBody>
      </p:sp>
      <p:pic>
        <p:nvPicPr>
          <p:cNvPr id="9" name="Audio 8">
            <a:hlinkClick r:id="" action="ppaction://media"/>
            <a:extLst>
              <a:ext uri="{FF2B5EF4-FFF2-40B4-BE49-F238E27FC236}">
                <a16:creationId xmlns:a16="http://schemas.microsoft.com/office/drawing/2014/main" id="{7E52BCC8-2AF9-45D4-8E27-82D89CE2DA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57536164"/>
      </p:ext>
    </p:extLst>
  </p:cSld>
  <p:clrMapOvr>
    <a:masterClrMapping/>
  </p:clrMapOvr>
  <mc:AlternateContent xmlns:mc="http://schemas.openxmlformats.org/markup-compatibility/2006" xmlns:p14="http://schemas.microsoft.com/office/powerpoint/2010/main">
    <mc:Choice Requires="p14">
      <p:transition spd="slow" p14:dur="2000" advTm="106824"/>
    </mc:Choice>
    <mc:Fallback xmlns="">
      <p:transition spd="slow" advTm="106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26274" y="46624"/>
            <a:ext cx="4859361"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a:t>Math: Dual-Credit</a:t>
            </a:r>
          </a:p>
        </p:txBody>
      </p:sp>
      <p:sp>
        <p:nvSpPr>
          <p:cNvPr id="8" name="TextBox 7"/>
          <p:cNvSpPr txBox="1"/>
          <p:nvPr/>
        </p:nvSpPr>
        <p:spPr>
          <a:xfrm>
            <a:off x="86211" y="4494175"/>
            <a:ext cx="11954510" cy="1938992"/>
          </a:xfrm>
          <a:prstGeom prst="rect">
            <a:avLst/>
          </a:prstGeom>
          <a:solidFill>
            <a:schemeClr val="bg1"/>
          </a:solidFill>
        </p:spPr>
        <p:txBody>
          <a:bodyPr wrap="square" lIns="91440" tIns="45720" rIns="91440" bIns="45720" rtlCol="0" anchor="t">
            <a:spAutoFit/>
          </a:bodyPr>
          <a:lstStyle/>
          <a:p>
            <a:r>
              <a:rPr lang="en-US" sz="2000" b="1" u="sng"/>
              <a:t>Note:</a:t>
            </a:r>
            <a:r>
              <a:rPr lang="en-US" sz="2000"/>
              <a:t> </a:t>
            </a:r>
          </a:p>
          <a:p>
            <a:pPr marL="285750" indent="-285750">
              <a:buFont typeface="Wingdings" panose="05000000000000000000" pitchFamily="2" charset="2"/>
              <a:buChar char="ü"/>
            </a:pPr>
            <a:r>
              <a:rPr lang="en-US" sz="2000" b="1" u="sng"/>
              <a:t>All</a:t>
            </a:r>
            <a:r>
              <a:rPr lang="en-US" sz="2000"/>
              <a:t> students enrolled in dual credit math courses are required to take the ALEKS placement test. Students will have multiple opportunities to improve their ALEKS score. (A qualifying score must be submitted to counselor prior to the end of the current school year for enrollment in the course the following school year )  </a:t>
            </a:r>
          </a:p>
          <a:p>
            <a:pPr marL="285750" indent="-285750">
              <a:buFont typeface="Wingdings" panose="05000000000000000000" pitchFamily="2" charset="2"/>
              <a:buChar char="ü"/>
            </a:pPr>
            <a:r>
              <a:rPr lang="en-US" sz="2000"/>
              <a:t>Must have successful completion of Geometry ("C" or better) for both semesters.</a:t>
            </a:r>
          </a:p>
          <a:p>
            <a:pPr marL="285750" indent="-285750">
              <a:buFont typeface="Wingdings" panose="05000000000000000000" pitchFamily="2" charset="2"/>
              <a:buChar char="ü"/>
            </a:pPr>
            <a:r>
              <a:rPr lang="en-US" sz="2000"/>
              <a:t>For more information on JJC Placement Testing or to sign up to take the ALEKS Math test, </a:t>
            </a:r>
            <a:r>
              <a:rPr lang="en-US" sz="2000">
                <a:hlinkClick r:id="rId4"/>
              </a:rPr>
              <a:t>Click Here</a:t>
            </a:r>
          </a:p>
        </p:txBody>
      </p:sp>
      <p:pic>
        <p:nvPicPr>
          <p:cNvPr id="3" name="Picture 4" descr="Table&#10;&#10;Description automatically generated">
            <a:extLst>
              <a:ext uri="{FF2B5EF4-FFF2-40B4-BE49-F238E27FC236}">
                <a16:creationId xmlns:a16="http://schemas.microsoft.com/office/drawing/2014/main" id="{2478FE40-F3FB-56C4-69E4-B408A3100D4C}"/>
              </a:ext>
            </a:extLst>
          </p:cNvPr>
          <p:cNvPicPr>
            <a:picLocks noChangeAspect="1"/>
          </p:cNvPicPr>
          <p:nvPr/>
        </p:nvPicPr>
        <p:blipFill>
          <a:blip r:embed="rId5"/>
          <a:stretch>
            <a:fillRect/>
          </a:stretch>
        </p:blipFill>
        <p:spPr>
          <a:xfrm>
            <a:off x="952030" y="568309"/>
            <a:ext cx="10711272" cy="3924566"/>
          </a:xfrm>
          <a:prstGeom prst="rect">
            <a:avLst/>
          </a:prstGeom>
        </p:spPr>
      </p:pic>
      <p:pic>
        <p:nvPicPr>
          <p:cNvPr id="7" name="Audio 6">
            <a:hlinkClick r:id="" action="ppaction://media"/>
            <a:extLst>
              <a:ext uri="{FF2B5EF4-FFF2-40B4-BE49-F238E27FC236}">
                <a16:creationId xmlns:a16="http://schemas.microsoft.com/office/drawing/2014/main" id="{AE056316-786B-45A9-B4BD-A8D059D53D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63086436"/>
      </p:ext>
    </p:extLst>
  </p:cSld>
  <p:clrMapOvr>
    <a:masterClrMapping/>
  </p:clrMapOvr>
  <mc:AlternateContent xmlns:mc="http://schemas.openxmlformats.org/markup-compatibility/2006" xmlns:p14="http://schemas.microsoft.com/office/powerpoint/2010/main">
    <mc:Choice Requires="p14">
      <p:transition spd="slow" p14:dur="2000" advTm="47700"/>
    </mc:Choice>
    <mc:Fallback xmlns="">
      <p:transition spd="slow" advTm="4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vited_Teachers xmlns="48dadb9e-1ccb-4183-b7ec-fe2eededd626" xsi:nil="true"/>
    <Self_Registration_Enabled xmlns="48dadb9e-1ccb-4183-b7ec-fe2eededd626" xsi:nil="true"/>
    <Student_Groups xmlns="48dadb9e-1ccb-4183-b7ec-fe2eededd626">
      <UserInfo>
        <DisplayName/>
        <AccountId xsi:nil="true"/>
        <AccountType/>
      </UserInfo>
    </Student_Groups>
    <Invited_Students xmlns="48dadb9e-1ccb-4183-b7ec-fe2eededd626" xsi:nil="true"/>
    <Has_Teacher_Only_SectionGroup xmlns="48dadb9e-1ccb-4183-b7ec-fe2eededd626" xsi:nil="true"/>
    <CultureName xmlns="48dadb9e-1ccb-4183-b7ec-fe2eededd626" xsi:nil="true"/>
    <DefaultSectionNames xmlns="48dadb9e-1ccb-4183-b7ec-fe2eededd626" xsi:nil="true"/>
    <FolderType xmlns="48dadb9e-1ccb-4183-b7ec-fe2eededd626" xsi:nil="true"/>
    <Teachers xmlns="48dadb9e-1ccb-4183-b7ec-fe2eededd626">
      <UserInfo>
        <DisplayName/>
        <AccountId xsi:nil="true"/>
        <AccountType/>
      </UserInfo>
    </Teachers>
    <AppVersion xmlns="48dadb9e-1ccb-4183-b7ec-fe2eededd626" xsi:nil="true"/>
    <Owner xmlns="48dadb9e-1ccb-4183-b7ec-fe2eededd626">
      <UserInfo>
        <DisplayName/>
        <AccountId xsi:nil="true"/>
        <AccountType/>
      </UserInfo>
    </Owner>
    <Students xmlns="48dadb9e-1ccb-4183-b7ec-fe2eededd626">
      <UserInfo>
        <DisplayName/>
        <AccountId xsi:nil="true"/>
        <AccountType/>
      </UserInfo>
    </Students>
    <NotebookType xmlns="48dadb9e-1ccb-4183-b7ec-fe2eededd626" xsi:nil="true"/>
    <LMS_Mappings xmlns="48dadb9e-1ccb-4183-b7ec-fe2eededd626" xsi:nil="true"/>
    <Is_Collaboration_Space_Locked xmlns="48dadb9e-1ccb-4183-b7ec-fe2eededd626" xsi:nil="true"/>
    <IsNotebookLocked xmlns="48dadb9e-1ccb-4183-b7ec-fe2eededd626" xsi:nil="true"/>
    <Distribution_Groups xmlns="48dadb9e-1ccb-4183-b7ec-fe2eededd626" xsi:nil="true"/>
    <Templates xmlns="48dadb9e-1ccb-4183-b7ec-fe2eededd626" xsi:nil="true"/>
    <Self_Registration_Enabled0 xmlns="48dadb9e-1ccb-4183-b7ec-fe2eededd626" xsi:nil="true"/>
    <TeamsChannelId xmlns="48dadb9e-1ccb-4183-b7ec-fe2eededd626" xsi:nil="true"/>
    <Math_Settings xmlns="48dadb9e-1ccb-4183-b7ec-fe2eededd62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87FEFB285F484EB70BB0904280264F" ma:contentTypeVersion="34" ma:contentTypeDescription="Create a new document." ma:contentTypeScope="" ma:versionID="2a8537d483a0a2cb84199eaa0f50b167">
  <xsd:schema xmlns:xsd="http://www.w3.org/2001/XMLSchema" xmlns:xs="http://www.w3.org/2001/XMLSchema" xmlns:p="http://schemas.microsoft.com/office/2006/metadata/properties" xmlns:ns3="8b613fd4-6b0e-4bc9-883f-4d6aa5379d26" xmlns:ns4="48dadb9e-1ccb-4183-b7ec-fe2eededd626" targetNamespace="http://schemas.microsoft.com/office/2006/metadata/properties" ma:root="true" ma:fieldsID="4be6be98db03a41fd1371d87be006eb2" ns3:_="" ns4:_="">
    <xsd:import namespace="8b613fd4-6b0e-4bc9-883f-4d6aa5379d26"/>
    <xsd:import namespace="48dadb9e-1ccb-4183-b7ec-fe2eededd626"/>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Teachers" minOccurs="0"/>
                <xsd:element ref="ns4:Students" minOccurs="0"/>
                <xsd:element ref="ns4:DefaultSectionNames" minOccurs="0"/>
                <xsd:element ref="ns4:AppVersion" minOccurs="0"/>
                <xsd:element ref="ns4:Student_Groups" minOccurs="0"/>
                <xsd:element ref="ns4:Invited_Teachers" minOccurs="0"/>
                <xsd:element ref="ns4:Invited_Students" minOccurs="0"/>
                <xsd:element ref="ns4:Self_Registration_Enabled" minOccurs="0"/>
                <xsd:element ref="ns4:Has_Teacher_Only_SectionGroup" minOccurs="0"/>
                <xsd:element ref="ns4:CultureName" minOccurs="0"/>
                <xsd:element ref="ns4:Is_Collaboration_Space_Locked" minOccurs="0"/>
                <xsd:element ref="ns4:Templates" minOccurs="0"/>
                <xsd:element ref="ns4:Self_Registration_Enabled0"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TeamsChannelId" minOccurs="0"/>
                <xsd:element ref="ns4:IsNotebookLocked" minOccurs="0"/>
                <xsd:element ref="ns4:MediaServiceEventHashCode" minOccurs="0"/>
                <xsd:element ref="ns4:MediaServiceGenerationTime" minOccurs="0"/>
                <xsd:element ref="ns4:Math_Settings" minOccurs="0"/>
                <xsd:element ref="ns4:Distribution_Groups" minOccurs="0"/>
                <xsd:element ref="ns4:LMS_Mapping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613fd4-6b0e-4bc9-883f-4d6aa5379d2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dadb9e-1ccb-4183-b7ec-fe2eededd626"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eachers" ma:index="1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6" nillable="true" ma:displayName="Default Section Names" ma:internalName="DefaultSectionNames">
      <xsd:simpleType>
        <xsd:restriction base="dms:Note">
          <xsd:maxLength value="255"/>
        </xsd:restriction>
      </xsd:simpleType>
    </xsd:element>
    <xsd:element name="AppVersion" ma:index="17" nillable="true" ma:displayName="App Version" ma:internalName="AppVersion">
      <xsd:simpleType>
        <xsd:restriction base="dms:Text"/>
      </xsd:simpleType>
    </xsd:element>
    <xsd:element name="Student_Groups" ma:index="18"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9" nillable="true" ma:displayName="Invited Teachers" ma:internalName="Invited_Teachers">
      <xsd:simpleType>
        <xsd:restriction base="dms:Note">
          <xsd:maxLength value="255"/>
        </xsd:restriction>
      </xsd:simpleType>
    </xsd:element>
    <xsd:element name="Invited_Students" ma:index="20" nillable="true" ma:displayName="Invited Students" ma:internalName="Invited_Students">
      <xsd:simpleType>
        <xsd:restriction base="dms:Note">
          <xsd:maxLength value="255"/>
        </xsd:restriction>
      </xsd:simpleType>
    </xsd:element>
    <xsd:element name="Self_Registration_Enabled" ma:index="21" nillable="true" ma:displayName="Self_Registration_Enabled" ma:internalName="Self_Registration_Enabled">
      <xsd:simpleType>
        <xsd:restriction base="dms:Boolean"/>
      </xsd:simpleType>
    </xsd:element>
    <xsd:element name="Has_Teacher_Only_SectionGroup" ma:index="22" nillable="true" ma:displayName="Has Teacher Only SectionGroup" ma:internalName="Has_Teacher_Only_SectionGroup">
      <xsd:simpleType>
        <xsd:restriction base="dms:Boolean"/>
      </xsd:simpleType>
    </xsd:element>
    <xsd:element name="CultureName" ma:index="23" nillable="true" ma:displayName="Culture Name" ma:internalName="CultureName">
      <xsd:simpleType>
        <xsd:restriction base="dms:Text"/>
      </xsd:simpleType>
    </xsd:element>
    <xsd:element name="Is_Collaboration_Space_Locked" ma:index="24" nillable="true" ma:displayName="Is Collaboration Space Locked" ma:internalName="Is_Collaboration_Space_Locked">
      <xsd:simpleType>
        <xsd:restriction base="dms:Boolean"/>
      </xsd:simpleType>
    </xsd:element>
    <xsd:element name="Templates" ma:index="25" nillable="true" ma:displayName="Templates" ma:internalName="Templates">
      <xsd:simpleType>
        <xsd:restriction base="dms:Note">
          <xsd:maxLength value="255"/>
        </xsd:restriction>
      </xsd:simpleType>
    </xsd:element>
    <xsd:element name="Self_Registration_Enabled0" ma:index="26" nillable="true" ma:displayName="Self Registration Enabled" ma:internalName="Self_Registration_Enabled0">
      <xsd:simpleType>
        <xsd:restriction base="dms:Boolean"/>
      </xsd:simpleType>
    </xsd:element>
    <xsd:element name="MediaServiceMetadata" ma:index="27" nillable="true" ma:displayName="MediaServiceMetadata" ma:description="" ma:hidden="true" ma:internalName="MediaServiceMetadata" ma:readOnly="true">
      <xsd:simpleType>
        <xsd:restriction base="dms:Note"/>
      </xsd:simpleType>
    </xsd:element>
    <xsd:element name="MediaServiceFastMetadata" ma:index="28" nillable="true" ma:displayName="MediaServiceFastMetadata" ma:description="" ma:hidden="true" ma:internalName="MediaServiceFastMetadata" ma:readOnly="true">
      <xsd:simpleType>
        <xsd:restriction base="dms:Note"/>
      </xsd:simpleType>
    </xsd:element>
    <xsd:element name="MediaServiceDateTaken" ma:index="29" nillable="true" ma:displayName="MediaServiceDateTaken" ma:description="" ma:hidden="true" ma:internalName="MediaServiceDateTaken" ma:readOnly="true">
      <xsd:simpleType>
        <xsd:restriction base="dms:Text"/>
      </xsd:simpleType>
    </xsd:element>
    <xsd:element name="MediaServiceAutoTags" ma:index="30" nillable="true" ma:displayName="MediaServiceAutoTags" ma:description="" ma:internalName="MediaServiceAutoTags" ma:readOnly="true">
      <xsd:simpleType>
        <xsd:restriction base="dms:Text"/>
      </xsd:simpleType>
    </xsd:element>
    <xsd:element name="MediaServiceLocation" ma:index="31" nillable="true" ma:displayName="MediaServiceLocation" ma:description="" ma:internalName="MediaServiceLocation" ma:readOnly="true">
      <xsd:simpleType>
        <xsd:restriction base="dms:Text"/>
      </xsd:simpleType>
    </xsd:element>
    <xsd:element name="MediaServiceOCR" ma:index="32" nillable="true" ma:displayName="MediaServiceOCR" ma:internalName="MediaServiceOCR" ma:readOnly="true">
      <xsd:simpleType>
        <xsd:restriction base="dms:Note">
          <xsd:maxLength value="255"/>
        </xsd:restriction>
      </xsd:simpleType>
    </xsd:element>
    <xsd:element name="TeamsChannelId" ma:index="33" nillable="true" ma:displayName="Teams Channel Id" ma:internalName="TeamsChannelId">
      <xsd:simpleType>
        <xsd:restriction base="dms:Text"/>
      </xsd:simpleType>
    </xsd:element>
    <xsd:element name="IsNotebookLocked" ma:index="34" nillable="true" ma:displayName="Is Notebook Locked" ma:internalName="IsNotebookLocked">
      <xsd:simpleType>
        <xsd:restriction base="dms:Boolean"/>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ath_Settings" ma:index="37" nillable="true" ma:displayName="Math Settings" ma:internalName="Math_Settings">
      <xsd:simpleType>
        <xsd:restriction base="dms:Text"/>
      </xsd:simpleType>
    </xsd:element>
    <xsd:element name="Distribution_Groups" ma:index="38" nillable="true" ma:displayName="Distribution Groups" ma:internalName="Distribution_Groups">
      <xsd:simpleType>
        <xsd:restriction base="dms:Note">
          <xsd:maxLength value="255"/>
        </xsd:restriction>
      </xsd:simpleType>
    </xsd:element>
    <xsd:element name="LMS_Mappings" ma:index="39" nillable="true" ma:displayName="LMS Mappings" ma:internalName="LMS_Mappings">
      <xsd:simpleType>
        <xsd:restriction base="dms:Note">
          <xsd:maxLength value="255"/>
        </xsd:restriction>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19945F-7647-4E80-97B0-0196A54F06EB}">
  <ds:schemaRefs>
    <ds:schemaRef ds:uri="48dadb9e-1ccb-4183-b7ec-fe2eededd62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53615B1-E31A-4205-A3F3-B49B297104E2}">
  <ds:schemaRefs>
    <ds:schemaRef ds:uri="http://schemas.microsoft.com/sharepoint/v3/contenttype/forms"/>
  </ds:schemaRefs>
</ds:datastoreItem>
</file>

<file path=customXml/itemProps3.xml><?xml version="1.0" encoding="utf-8"?>
<ds:datastoreItem xmlns:ds="http://schemas.openxmlformats.org/officeDocument/2006/customXml" ds:itemID="{D9E05BCC-6E5C-4675-892F-DE2E13F5ACC1}">
  <ds:schemaRefs>
    <ds:schemaRef ds:uri="48dadb9e-1ccb-4183-b7ec-fe2eededd626"/>
    <ds:schemaRef ds:uri="8b613fd4-6b0e-4bc9-883f-4d6aa5379d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TM10001114[[fn=Gallery]]</Template>
  <TotalTime>115</TotalTime>
  <Words>1317</Words>
  <Application>Microsoft Office PowerPoint</Application>
  <PresentationFormat>Widescreen</PresentationFormat>
  <Paragraphs>173</Paragraphs>
  <Slides>17</Slides>
  <Notes>2</Notes>
  <HiddenSlides>0</HiddenSlides>
  <MMClips>14</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Gallery</vt:lpstr>
      <vt:lpstr>Dual Credit</vt:lpstr>
      <vt:lpstr>Welcome to Dual Credit</vt:lpstr>
      <vt:lpstr>What is Dual Credit?</vt:lpstr>
      <vt:lpstr>Benefits of Dual credit</vt:lpstr>
      <vt:lpstr>PowerPoint Presentation</vt:lpstr>
      <vt:lpstr>English &amp; MAth:  Dual Credit Registration</vt:lpstr>
      <vt:lpstr>Senior Year English: Dual Credit English 101</vt:lpstr>
      <vt:lpstr>Math Dual Enrollment Opportunities 2023-2024 School Year</vt:lpstr>
      <vt:lpstr>PowerPoint Presentation</vt:lpstr>
      <vt:lpstr>PowerPoint Presentation</vt:lpstr>
      <vt:lpstr>PowerPoint Presentation</vt:lpstr>
      <vt:lpstr>PowerPoint Presentation</vt:lpstr>
      <vt:lpstr>PowerPoint Presentation</vt:lpstr>
      <vt:lpstr>PowerPoint Presentation</vt:lpstr>
      <vt:lpstr>Science Dual Enrollment Opportunities 2023-2024 School Year</vt:lpstr>
      <vt:lpstr>Dual Credit Options for 2023-2024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Dual Credit</dc:title>
  <dc:creator>Nicole McMorris</dc:creator>
  <cp:lastModifiedBy>Dianne McDonald</cp:lastModifiedBy>
  <cp:revision>237</cp:revision>
  <dcterms:created xsi:type="dcterms:W3CDTF">2019-11-20T22:58:45Z</dcterms:created>
  <dcterms:modified xsi:type="dcterms:W3CDTF">2023-01-17T14:05:43Z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0x010100F687FEFB285F484EB70BB0904280264F</vt:lpwstr>
  </property>
</Properties>
</file>