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99FF66"/>
    <a:srgbClr val="CCFF33"/>
    <a:srgbClr val="99CC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9C07-7B40-4D72-BF50-8ED7D88E8DF4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484AF-2416-41E3-9B8C-4E5F7C3F2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85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9C07-7B40-4D72-BF50-8ED7D88E8DF4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484AF-2416-41E3-9B8C-4E5F7C3F2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128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9C07-7B40-4D72-BF50-8ED7D88E8DF4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484AF-2416-41E3-9B8C-4E5F7C3F2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869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9C07-7B40-4D72-BF50-8ED7D88E8DF4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484AF-2416-41E3-9B8C-4E5F7C3F2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605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9C07-7B40-4D72-BF50-8ED7D88E8DF4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484AF-2416-41E3-9B8C-4E5F7C3F2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54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9C07-7B40-4D72-BF50-8ED7D88E8DF4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484AF-2416-41E3-9B8C-4E5F7C3F2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946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9C07-7B40-4D72-BF50-8ED7D88E8DF4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484AF-2416-41E3-9B8C-4E5F7C3F2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922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9C07-7B40-4D72-BF50-8ED7D88E8DF4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484AF-2416-41E3-9B8C-4E5F7C3F2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649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9C07-7B40-4D72-BF50-8ED7D88E8DF4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484AF-2416-41E3-9B8C-4E5F7C3F2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565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9C07-7B40-4D72-BF50-8ED7D88E8DF4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484AF-2416-41E3-9B8C-4E5F7C3F2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294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49C07-7B40-4D72-BF50-8ED7D88E8DF4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484AF-2416-41E3-9B8C-4E5F7C3F2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997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49C07-7B40-4D72-BF50-8ED7D88E8DF4}" type="datetimeFigureOut">
              <a:rPr lang="en-US" smtClean="0"/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484AF-2416-41E3-9B8C-4E5F7C3F2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337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dGMx1yT1XX8" TargetMode="External"/><Relationship Id="rId3" Type="http://schemas.openxmlformats.org/officeDocument/2006/relationships/hyperlink" Target="https://www.youtube.com/watch?v=wyXqUOmq3XU" TargetMode="External"/><Relationship Id="rId7" Type="http://schemas.openxmlformats.org/officeDocument/2006/relationships/hyperlink" Target="https://www.youtube.com/watch?v=v54_4Lhp6TA" TargetMode="External"/><Relationship Id="rId2" Type="http://schemas.openxmlformats.org/officeDocument/2006/relationships/hyperlink" Target="https://www.youtube.com/watch?v=B-bpLp7ybr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oreavHs5nDM" TargetMode="External"/><Relationship Id="rId5" Type="http://schemas.openxmlformats.org/officeDocument/2006/relationships/hyperlink" Target="https://www.youtube.com/watch?v=SxeZlSHlXcg" TargetMode="External"/><Relationship Id="rId10" Type="http://schemas.openxmlformats.org/officeDocument/2006/relationships/image" Target="../media/image6.png"/><Relationship Id="rId4" Type="http://schemas.openxmlformats.org/officeDocument/2006/relationships/hyperlink" Target="https://www.youtube.com/watch?v=PcS2fFNDJsk" TargetMode="External"/><Relationship Id="rId9" Type="http://schemas.openxmlformats.org/officeDocument/2006/relationships/hyperlink" Target="https://www.youtube.com/watch?v=GFBnHsXJYv8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mailto:Teressa.Kimbrell@appling.k12.ga.us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183" y="0"/>
            <a:ext cx="11771290" cy="1017431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Bookworms Reading Program</a:t>
            </a:r>
            <a:endParaRPr lang="en-US" b="1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913" y="1017431"/>
            <a:ext cx="11338560" cy="5474809"/>
          </a:xfrm>
        </p:spPr>
        <p:txBody>
          <a:bodyPr>
            <a:normAutofit fontScale="85000" lnSpcReduction="20000"/>
          </a:bodyPr>
          <a:lstStyle/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880" indent="-182880">
              <a:lnSpc>
                <a:spcPct val="150000"/>
              </a:lnSpc>
              <a:spcBef>
                <a:spcPts val="1200"/>
              </a:spcBef>
            </a:pPr>
            <a:r>
              <a:rPr lang="en-US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Written/researched by  Dr.  Michael McKenna and Sharon Walpole from 2011 through 2017</a:t>
            </a:r>
          </a:p>
          <a:p>
            <a:pPr marL="182880" indent="-182880">
              <a:lnSpc>
                <a:spcPct val="150000"/>
              </a:lnSpc>
              <a:spcBef>
                <a:spcPts val="1200"/>
              </a:spcBef>
            </a:pPr>
            <a:r>
              <a:rPr lang="en-US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Based on use of complete books instead of excerpts; paced to match State Standards; free lesson plans &amp; manuals</a:t>
            </a:r>
          </a:p>
          <a:p>
            <a:pPr marL="182880" indent="-182880">
              <a:lnSpc>
                <a:spcPct val="150000"/>
              </a:lnSpc>
              <a:spcBef>
                <a:spcPts val="1200"/>
              </a:spcBef>
            </a:pPr>
            <a:r>
              <a:rPr lang="en-US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Features evidence-based routines to build Foundational Skills, Fluency, Comprehension, Knowledge. </a:t>
            </a:r>
          </a:p>
          <a:p>
            <a:pPr marL="182880" indent="-182880">
              <a:lnSpc>
                <a:spcPct val="150000"/>
              </a:lnSpc>
              <a:spcBef>
                <a:spcPts val="1200"/>
              </a:spcBef>
            </a:pPr>
            <a:r>
              <a:rPr lang="en-US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Consists of three segments: Shared Reading, English Language Arts (Interactive Reading), Differentiated Instruction</a:t>
            </a:r>
          </a:p>
          <a:p>
            <a:pPr marL="182880" indent="-182880">
              <a:lnSpc>
                <a:spcPct val="150000"/>
              </a:lnSpc>
              <a:spcBef>
                <a:spcPts val="1200"/>
              </a:spcBef>
            </a:pPr>
            <a:r>
              <a:rPr lang="en-US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Three 45 minute segments complete Bookworms Reading Block </a:t>
            </a:r>
            <a:endParaRPr lang="en-US" b="1" dirty="0" smtClean="0">
              <a:solidFill>
                <a:srgbClr val="008000"/>
              </a:solidFill>
              <a:latin typeface="(First Grader)" panose="02000500000000000000" pitchFamily="2" charset="0"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8660" t="14024" r="10912" b="29339"/>
          <a:stretch/>
        </p:blipFill>
        <p:spPr>
          <a:xfrm rot="20000906">
            <a:off x="410142" y="198833"/>
            <a:ext cx="1181982" cy="1247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449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" y="45085"/>
            <a:ext cx="11772900" cy="1325563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Shared Reading </a:t>
            </a:r>
            <a:r>
              <a:rPr lang="en-US" sz="24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 minutes</a:t>
            </a:r>
            <a:endParaRPr lang="en-US" sz="2400" b="1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" y="1390332"/>
            <a:ext cx="11772900" cy="5216207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Students Share </a:t>
            </a:r>
            <a:r>
              <a:rPr lang="en-US" sz="36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36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ritten </a:t>
            </a:r>
            <a:r>
              <a:rPr lang="en-US" sz="36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36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esponses from Previous </a:t>
            </a:r>
            <a:r>
              <a:rPr lang="en-US" sz="36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36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ay</a:t>
            </a:r>
          </a:p>
          <a:p>
            <a:r>
              <a:rPr lang="en-US" sz="36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Teacher leads Word Studies daily</a:t>
            </a:r>
          </a:p>
          <a:p>
            <a:r>
              <a:rPr lang="en-US" sz="36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Students given Purposes for Reading set by Teacher daily</a:t>
            </a:r>
          </a:p>
          <a:p>
            <a:r>
              <a:rPr lang="en-US" sz="36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Choral or Echo Reading with Whole group/Partners daily</a:t>
            </a:r>
          </a:p>
          <a:p>
            <a:r>
              <a:rPr lang="en-US" sz="36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Comprehension Discussion-Whole Group daily</a:t>
            </a:r>
          </a:p>
          <a:p>
            <a:r>
              <a:rPr lang="en-US" sz="36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Update Anchor Chart(s) daily</a:t>
            </a:r>
          </a:p>
          <a:p>
            <a:r>
              <a:rPr lang="en-US" sz="36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Written Response to Earlier Reading by Students daily-Individual Work</a:t>
            </a:r>
            <a:endParaRPr lang="en-US" sz="3600" b="1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29990">
            <a:off x="9951981" y="170674"/>
            <a:ext cx="1326500" cy="132650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54723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" y="1"/>
            <a:ext cx="11430000" cy="112014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English Language Arts Instruction </a:t>
            </a:r>
            <a:r>
              <a:rPr lang="en-US" sz="24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- 45 minutes</a:t>
            </a:r>
            <a:endParaRPr lang="en-US" sz="2400" b="1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" y="1120142"/>
            <a:ext cx="11635740" cy="573754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 Aloud by Teacher of Above Grade Level Book with Oral Comprehension Questions for Students</a:t>
            </a:r>
          </a:p>
          <a:p>
            <a:r>
              <a:rPr lang="en-US" sz="32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Summary of Daily Reading</a:t>
            </a:r>
          </a:p>
          <a:p>
            <a:r>
              <a:rPr lang="en-US" sz="32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 Sentence Composing</a:t>
            </a:r>
          </a:p>
          <a:p>
            <a:r>
              <a:rPr lang="en-US" sz="32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Written Responses</a:t>
            </a:r>
          </a:p>
          <a:p>
            <a:r>
              <a:rPr lang="en-US" sz="32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Teacher-Directed Sentence Writing</a:t>
            </a:r>
          </a:p>
          <a:p>
            <a:r>
              <a:rPr lang="en-US" sz="32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Teacher Directed Writing Instruction (Opinion, Narrative, Informational)</a:t>
            </a:r>
          </a:p>
          <a:p>
            <a:r>
              <a:rPr lang="en-US" sz="32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Sharing of Student Writing			</a:t>
            </a:r>
          </a:p>
          <a:p>
            <a:r>
              <a:rPr lang="en-US" sz="32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Grammar Studies</a:t>
            </a:r>
            <a:endParaRPr lang="en-US" sz="3200" b="1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2501" y="4752523"/>
            <a:ext cx="1904955" cy="193151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416651" flipH="1">
            <a:off x="6856425" y="1709328"/>
            <a:ext cx="1736805" cy="2105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7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" y="133985"/>
            <a:ext cx="11544300" cy="1325563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Differentiated Instruction </a:t>
            </a:r>
            <a:r>
              <a:rPr lang="en-US" sz="24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45 Minutes</a:t>
            </a:r>
            <a:endParaRPr lang="en-US" sz="2400" b="1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" y="1757045"/>
            <a:ext cx="11544300" cy="4351338"/>
          </a:xfrm>
        </p:spPr>
        <p:txBody>
          <a:bodyPr>
            <a:normAutofit fontScale="92500" lnSpcReduction="20000"/>
          </a:bodyPr>
          <a:lstStyle/>
          <a:p>
            <a:r>
              <a:rPr lang="en-US" sz="32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Students work in small groups with teacher</a:t>
            </a:r>
          </a:p>
          <a:p>
            <a:r>
              <a:rPr lang="en-US" sz="32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Small Groups rotate through 3 Stations to complete following Work:</a:t>
            </a:r>
          </a:p>
          <a:p>
            <a:pPr marL="0" indent="0">
              <a:buNone/>
            </a:pPr>
            <a:r>
              <a:rPr lang="en-US" sz="32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1st Group Work – Works with Teacher on Phonics &amp; 							Reading Skills</a:t>
            </a:r>
          </a:p>
          <a:p>
            <a:pPr marL="0" indent="0">
              <a:buNone/>
            </a:pPr>
            <a:r>
              <a:rPr lang="en-US" sz="3200" b="1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="1" baseline="30000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32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Group Work – Students complete Word Study work &amp; 						Written Responses  						</a:t>
            </a:r>
          </a:p>
          <a:p>
            <a:pPr marL="0" indent="0">
              <a:buNone/>
            </a:pPr>
            <a:r>
              <a:rPr lang="en-US" sz="32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3</a:t>
            </a:r>
            <a:r>
              <a:rPr lang="en-US" sz="3200" b="1" baseline="30000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rd</a:t>
            </a:r>
            <a:r>
              <a:rPr lang="en-US" sz="32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Group Work - Self-Selected Reading/Additional Writing 						Activities/Grammar Skills Work</a:t>
            </a:r>
          </a:p>
          <a:p>
            <a:pPr marL="0" indent="0">
              <a:buNone/>
            </a:pPr>
            <a:r>
              <a:rPr lang="en-US" sz="32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en-US" sz="3200" b="1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24412">
            <a:off x="364626" y="16369"/>
            <a:ext cx="1578656" cy="1204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3100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" y="227965"/>
            <a:ext cx="11590020" cy="1097915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Bookworms Videos</a:t>
            </a:r>
            <a:endParaRPr lang="en-US" b="1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" y="1325880"/>
            <a:ext cx="11590020" cy="50292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better understand how this program is taught in classrooms, click the links below to watch videos of real classes and teachers using the components of the Bookworms Program.</a:t>
            </a:r>
          </a:p>
          <a:p>
            <a:r>
              <a:rPr lang="en-US" sz="2400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Small Group Vocabulary &amp; Comprehension</a:t>
            </a:r>
            <a:r>
              <a:rPr lang="en-US" sz="2000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https://www.youtube.com/watch?v=B-bpLp7ybrE</a:t>
            </a:r>
            <a:endParaRPr lang="en-US" sz="2400" dirty="0" smtClean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Consonant-Vowel-e:   </a:t>
            </a:r>
            <a:r>
              <a:rPr lang="en-US" sz="2400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https://www.youtube.com/watch?v=wyXqUOmq3XU</a:t>
            </a:r>
            <a:endParaRPr lang="en-US" sz="2400" dirty="0" smtClean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Fluency and Comprehension</a:t>
            </a:r>
            <a:r>
              <a:rPr lang="en-US" sz="2400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 </a:t>
            </a:r>
            <a:r>
              <a:rPr lang="en-US" sz="2400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https://www.youtube.com/watch?v=PcS2fFNDJsk</a:t>
            </a:r>
            <a:endParaRPr lang="en-US" sz="2400" dirty="0" smtClean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Blends &amp; Digraphs:         </a:t>
            </a:r>
            <a:r>
              <a:rPr lang="en-US" sz="2400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https://www.youtube.com/watch?v=SxeZlSHlXcg</a:t>
            </a:r>
            <a:endParaRPr lang="en-US" sz="2400" dirty="0" smtClean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Using Letter Sounds:      </a:t>
            </a:r>
            <a:r>
              <a:rPr lang="en-US" sz="2400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https://www.youtube.com/watch?v=oreavHs5nDM</a:t>
            </a:r>
            <a:endParaRPr lang="en-US" sz="2400" dirty="0" smtClean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r-Controlled Vowels:    </a:t>
            </a:r>
            <a:r>
              <a:rPr lang="en-US" sz="2400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https://www.youtube.com/watch?v=v54_4Lhp6TA</a:t>
            </a:r>
            <a:endParaRPr lang="en-US" sz="2400" dirty="0" smtClean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Dictated Sentences:   </a:t>
            </a:r>
            <a:r>
              <a:rPr lang="en-US" sz="2400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https://www.youtube.com/watch?v=dGMx1yT1XX8</a:t>
            </a:r>
            <a:endParaRPr lang="en-US" sz="2400" dirty="0" smtClean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Using Letter Sound 2:   </a:t>
            </a:r>
            <a:r>
              <a:rPr lang="en-US" sz="2400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https://www.youtube.com/watch?v=GFBnHsXJYv8</a:t>
            </a:r>
            <a:r>
              <a:rPr lang="en-US" sz="2400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8486" y="227965"/>
            <a:ext cx="1137574" cy="1097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3885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51560" y="228600"/>
            <a:ext cx="957834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questions or more information on our Bookworms Instructional Resource, please contact: </a:t>
            </a:r>
          </a:p>
          <a:p>
            <a:pPr algn="ctr"/>
            <a:r>
              <a:rPr lang="en-US" sz="4400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Teressa Kimbrell, </a:t>
            </a:r>
          </a:p>
          <a:p>
            <a:pPr algn="ctr"/>
            <a:r>
              <a:rPr lang="en-US" sz="4400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FDES </a:t>
            </a:r>
            <a:r>
              <a:rPr lang="en-US" sz="440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Parent Engagement </a:t>
            </a:r>
            <a:r>
              <a:rPr lang="en-US" sz="4400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Coordinator, at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Teressa.Kimbrell@appling.k12.ga.us</a:t>
            </a:r>
            <a:endParaRPr lang="en-US" sz="4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400" dirty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4400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</a:p>
          <a:p>
            <a:pPr algn="ctr"/>
            <a:r>
              <a:rPr lang="en-US" sz="4400" dirty="0" smtClean="0">
                <a:solidFill>
                  <a:srgbClr val="008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FDES: 912-367-3250 </a:t>
            </a:r>
            <a:endParaRPr lang="en-US" sz="4400" dirty="0">
              <a:solidFill>
                <a:srgbClr val="008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606" y="5166360"/>
            <a:ext cx="1565589" cy="1248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2122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318</Words>
  <Application>Microsoft Office PowerPoint</Application>
  <PresentationFormat>Widescreen</PresentationFormat>
  <Paragraphs>47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(First Grader)</vt:lpstr>
      <vt:lpstr>Arial</vt:lpstr>
      <vt:lpstr>Calibri</vt:lpstr>
      <vt:lpstr>Calibri Light</vt:lpstr>
      <vt:lpstr>Times New Roman</vt:lpstr>
      <vt:lpstr>Office Theme</vt:lpstr>
      <vt:lpstr>Bookworms Reading Program</vt:lpstr>
      <vt:lpstr>Shared Reading – 45 minutes</vt:lpstr>
      <vt:lpstr>English Language Arts Instruction - 45 minutes</vt:lpstr>
      <vt:lpstr>Differentiated Instruction – 45 Minutes</vt:lpstr>
      <vt:lpstr>Bookworms Videos</vt:lpstr>
      <vt:lpstr>PowerPoint Presentation</vt:lpstr>
    </vt:vector>
  </TitlesOfParts>
  <Company>Appling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Bookworms Reading Program</dc:title>
  <dc:creator>Teressa Kimbrell</dc:creator>
  <cp:lastModifiedBy>Teressa Kimbrell</cp:lastModifiedBy>
  <cp:revision>16</cp:revision>
  <dcterms:created xsi:type="dcterms:W3CDTF">2020-11-03T03:38:12Z</dcterms:created>
  <dcterms:modified xsi:type="dcterms:W3CDTF">2020-11-20T12:34:15Z</dcterms:modified>
</cp:coreProperties>
</file>