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83" r:id="rId1"/>
  </p:sldMasterIdLst>
  <p:notesMasterIdLst>
    <p:notesMasterId r:id="rId74"/>
  </p:notesMasterIdLst>
  <p:handoutMasterIdLst>
    <p:handoutMasterId r:id="rId75"/>
  </p:handoutMasterIdLst>
  <p:sldIdLst>
    <p:sldId id="256" r:id="rId2"/>
    <p:sldId id="333" r:id="rId3"/>
    <p:sldId id="261" r:id="rId4"/>
    <p:sldId id="328" r:id="rId5"/>
    <p:sldId id="468" r:id="rId6"/>
    <p:sldId id="260" r:id="rId7"/>
    <p:sldId id="281" r:id="rId8"/>
    <p:sldId id="262" r:id="rId9"/>
    <p:sldId id="277" r:id="rId10"/>
    <p:sldId id="295" r:id="rId11"/>
    <p:sldId id="263" r:id="rId12"/>
    <p:sldId id="297" r:id="rId13"/>
    <p:sldId id="416" r:id="rId14"/>
    <p:sldId id="414" r:id="rId15"/>
    <p:sldId id="418" r:id="rId16"/>
    <p:sldId id="298" r:id="rId17"/>
    <p:sldId id="264" r:id="rId18"/>
    <p:sldId id="773" r:id="rId19"/>
    <p:sldId id="265" r:id="rId20"/>
    <p:sldId id="266" r:id="rId21"/>
    <p:sldId id="396" r:id="rId22"/>
    <p:sldId id="432" r:id="rId23"/>
    <p:sldId id="433" r:id="rId24"/>
    <p:sldId id="334" r:id="rId25"/>
    <p:sldId id="392" r:id="rId26"/>
    <p:sldId id="458" r:id="rId27"/>
    <p:sldId id="459" r:id="rId28"/>
    <p:sldId id="303" r:id="rId29"/>
    <p:sldId id="267" r:id="rId30"/>
    <p:sldId id="268" r:id="rId31"/>
    <p:sldId id="299" r:id="rId32"/>
    <p:sldId id="269" r:id="rId33"/>
    <p:sldId id="270" r:id="rId34"/>
    <p:sldId id="271" r:id="rId35"/>
    <p:sldId id="272" r:id="rId36"/>
    <p:sldId id="273" r:id="rId37"/>
    <p:sldId id="400" r:id="rId38"/>
    <p:sldId id="274" r:id="rId39"/>
    <p:sldId id="320" r:id="rId40"/>
    <p:sldId id="289" r:id="rId41"/>
    <p:sldId id="290" r:id="rId42"/>
    <p:sldId id="291" r:id="rId43"/>
    <p:sldId id="279" r:id="rId44"/>
    <p:sldId id="769" r:id="rId45"/>
    <p:sldId id="770" r:id="rId46"/>
    <p:sldId id="771" r:id="rId47"/>
    <p:sldId id="427" r:id="rId48"/>
    <p:sldId id="772" r:id="rId49"/>
    <p:sldId id="748" r:id="rId50"/>
    <p:sldId id="747" r:id="rId51"/>
    <p:sldId id="742" r:id="rId52"/>
    <p:sldId id="752" r:id="rId53"/>
    <p:sldId id="744" r:id="rId54"/>
    <p:sldId id="292" r:id="rId55"/>
    <p:sldId id="293" r:id="rId56"/>
    <p:sldId id="323" r:id="rId57"/>
    <p:sldId id="326" r:id="rId58"/>
    <p:sldId id="335" r:id="rId59"/>
    <p:sldId id="327" r:id="rId60"/>
    <p:sldId id="280" r:id="rId61"/>
    <p:sldId id="284" r:id="rId62"/>
    <p:sldId id="310" r:id="rId63"/>
    <p:sldId id="311" r:id="rId64"/>
    <p:sldId id="309" r:id="rId65"/>
    <p:sldId id="329" r:id="rId66"/>
    <p:sldId id="330" r:id="rId67"/>
    <p:sldId id="331" r:id="rId68"/>
    <p:sldId id="332" r:id="rId69"/>
    <p:sldId id="340" r:id="rId70"/>
    <p:sldId id="341" r:id="rId71"/>
    <p:sldId id="286" r:id="rId72"/>
    <p:sldId id="287" r:id="rId7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2C01708-7993-448C-812B-E55B43737606}" type="datetimeFigureOut">
              <a:rPr lang="en-US" smtClean="0"/>
              <a:t>1/9/2023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D1F1773B-89C0-40E8-81EE-5CBD7A42FFCE}" type="slidenum">
              <a:rPr lang="en-US" smtClean="0"/>
              <a:t>‹#›</a:t>
            </a:fld>
            <a:endParaRPr lang="en-US"/>
          </a:p>
        </p:txBody>
      </p:sp>
    </p:spTree>
    <p:extLst>
      <p:ext uri="{BB962C8B-B14F-4D97-AF65-F5344CB8AC3E}">
        <p14:creationId xmlns:p14="http://schemas.microsoft.com/office/powerpoint/2010/main" val="840546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B39C55E-C077-4081-ACEC-669E41FFE32B}" type="datetimeFigureOut">
              <a:rPr lang="en-US" smtClean="0"/>
              <a:t>1/9/2023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0A317E6-A6A0-401E-8F6F-9E6886181BE0}" type="slidenum">
              <a:rPr lang="en-US" smtClean="0"/>
              <a:t>‹#›</a:t>
            </a:fld>
            <a:endParaRPr lang="en-US"/>
          </a:p>
        </p:txBody>
      </p:sp>
    </p:spTree>
    <p:extLst>
      <p:ext uri="{BB962C8B-B14F-4D97-AF65-F5344CB8AC3E}">
        <p14:creationId xmlns:p14="http://schemas.microsoft.com/office/powerpoint/2010/main" val="1469344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A317E6-A6A0-401E-8F6F-9E6886181BE0}" type="slidenum">
              <a:rPr lang="en-US" smtClean="0"/>
              <a:t>3</a:t>
            </a:fld>
            <a:endParaRPr lang="en-US" dirty="0"/>
          </a:p>
        </p:txBody>
      </p:sp>
    </p:spTree>
    <p:extLst>
      <p:ext uri="{BB962C8B-B14F-4D97-AF65-F5344CB8AC3E}">
        <p14:creationId xmlns:p14="http://schemas.microsoft.com/office/powerpoint/2010/main" val="1929753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A317E6-A6A0-401E-8F6F-9E6886181BE0}" type="slidenum">
              <a:rPr lang="en-US" smtClean="0"/>
              <a:t>14</a:t>
            </a:fld>
            <a:endParaRPr lang="en-US"/>
          </a:p>
        </p:txBody>
      </p:sp>
    </p:spTree>
    <p:extLst>
      <p:ext uri="{BB962C8B-B14F-4D97-AF65-F5344CB8AC3E}">
        <p14:creationId xmlns:p14="http://schemas.microsoft.com/office/powerpoint/2010/main" val="3830045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A317E6-A6A0-401E-8F6F-9E6886181BE0}" type="slidenum">
              <a:rPr lang="en-US" smtClean="0"/>
              <a:t>15</a:t>
            </a:fld>
            <a:endParaRPr lang="en-US"/>
          </a:p>
        </p:txBody>
      </p:sp>
    </p:spTree>
    <p:extLst>
      <p:ext uri="{BB962C8B-B14F-4D97-AF65-F5344CB8AC3E}">
        <p14:creationId xmlns:p14="http://schemas.microsoft.com/office/powerpoint/2010/main" val="272290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317E6-A6A0-401E-8F6F-9E6886181BE0}" type="slidenum">
              <a:rPr lang="en-US" smtClean="0"/>
              <a:t>16</a:t>
            </a:fld>
            <a:endParaRPr lang="en-US" dirty="0"/>
          </a:p>
        </p:txBody>
      </p:sp>
    </p:spTree>
    <p:extLst>
      <p:ext uri="{BB962C8B-B14F-4D97-AF65-F5344CB8AC3E}">
        <p14:creationId xmlns:p14="http://schemas.microsoft.com/office/powerpoint/2010/main" val="937064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0A317E6-A6A0-401E-8F6F-9E6886181BE0}" type="slidenum">
              <a:rPr lang="en-US" smtClean="0"/>
              <a:t>17</a:t>
            </a:fld>
            <a:endParaRPr lang="en-US" dirty="0"/>
          </a:p>
        </p:txBody>
      </p:sp>
    </p:spTree>
    <p:extLst>
      <p:ext uri="{BB962C8B-B14F-4D97-AF65-F5344CB8AC3E}">
        <p14:creationId xmlns:p14="http://schemas.microsoft.com/office/powerpoint/2010/main" val="3576080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A317E6-A6A0-401E-8F6F-9E6886181BE0}" type="slidenum">
              <a:rPr lang="en-US" smtClean="0"/>
              <a:t>18</a:t>
            </a:fld>
            <a:endParaRPr lang="en-US"/>
          </a:p>
        </p:txBody>
      </p:sp>
    </p:spTree>
    <p:extLst>
      <p:ext uri="{BB962C8B-B14F-4D97-AF65-F5344CB8AC3E}">
        <p14:creationId xmlns:p14="http://schemas.microsoft.com/office/powerpoint/2010/main" val="3351644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Quid pro quo</a:t>
            </a:r>
            <a:r>
              <a:rPr lang="en-US" baseline="0" dirty="0"/>
              <a:t> translates to “this for that” and usually seen in context of supervisor-employee relationship. </a:t>
            </a:r>
            <a:endParaRPr lang="en-US" dirty="0"/>
          </a:p>
        </p:txBody>
      </p:sp>
      <p:sp>
        <p:nvSpPr>
          <p:cNvPr id="4" name="Slide Number Placeholder 3"/>
          <p:cNvSpPr>
            <a:spLocks noGrp="1"/>
          </p:cNvSpPr>
          <p:nvPr>
            <p:ph type="sldNum" sz="quarter" idx="10"/>
          </p:nvPr>
        </p:nvSpPr>
        <p:spPr/>
        <p:txBody>
          <a:bodyPr/>
          <a:lstStyle/>
          <a:p>
            <a:fld id="{90A317E6-A6A0-401E-8F6F-9E6886181BE0}" type="slidenum">
              <a:rPr lang="en-US" smtClean="0"/>
              <a:t>19</a:t>
            </a:fld>
            <a:endParaRPr lang="en-US" dirty="0"/>
          </a:p>
        </p:txBody>
      </p:sp>
    </p:spTree>
    <p:extLst>
      <p:ext uri="{BB962C8B-B14F-4D97-AF65-F5344CB8AC3E}">
        <p14:creationId xmlns:p14="http://schemas.microsoft.com/office/powerpoint/2010/main" val="1950004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317E6-A6A0-401E-8F6F-9E6886181BE0}" type="slidenum">
              <a:rPr lang="en-US" smtClean="0"/>
              <a:t>20</a:t>
            </a:fld>
            <a:endParaRPr lang="en-US" dirty="0"/>
          </a:p>
        </p:txBody>
      </p:sp>
    </p:spTree>
    <p:extLst>
      <p:ext uri="{BB962C8B-B14F-4D97-AF65-F5344CB8AC3E}">
        <p14:creationId xmlns:p14="http://schemas.microsoft.com/office/powerpoint/2010/main" val="3982781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A317E6-A6A0-401E-8F6F-9E6886181BE0}" type="slidenum">
              <a:rPr lang="en-US" smtClean="0"/>
              <a:t>21</a:t>
            </a:fld>
            <a:endParaRPr lang="en-US"/>
          </a:p>
        </p:txBody>
      </p:sp>
    </p:spTree>
    <p:extLst>
      <p:ext uri="{BB962C8B-B14F-4D97-AF65-F5344CB8AC3E}">
        <p14:creationId xmlns:p14="http://schemas.microsoft.com/office/powerpoint/2010/main" val="2035497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A317E6-A6A0-401E-8F6F-9E6886181BE0}" type="slidenum">
              <a:rPr lang="en-US" smtClean="0"/>
              <a:t>22</a:t>
            </a:fld>
            <a:endParaRPr lang="en-US"/>
          </a:p>
        </p:txBody>
      </p:sp>
    </p:spTree>
    <p:extLst>
      <p:ext uri="{BB962C8B-B14F-4D97-AF65-F5344CB8AC3E}">
        <p14:creationId xmlns:p14="http://schemas.microsoft.com/office/powerpoint/2010/main" val="2963079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A317E6-A6A0-401E-8F6F-9E6886181BE0}" type="slidenum">
              <a:rPr lang="en-US" smtClean="0"/>
              <a:t>23</a:t>
            </a:fld>
            <a:endParaRPr lang="en-US"/>
          </a:p>
        </p:txBody>
      </p:sp>
    </p:spTree>
    <p:extLst>
      <p:ext uri="{BB962C8B-B14F-4D97-AF65-F5344CB8AC3E}">
        <p14:creationId xmlns:p14="http://schemas.microsoft.com/office/powerpoint/2010/main" val="3232336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MBK</a:t>
            </a:r>
          </a:p>
        </p:txBody>
      </p:sp>
      <p:sp>
        <p:nvSpPr>
          <p:cNvPr id="4" name="Slide Number Placeholder 3"/>
          <p:cNvSpPr>
            <a:spLocks noGrp="1"/>
          </p:cNvSpPr>
          <p:nvPr>
            <p:ph type="sldNum" sz="quarter" idx="5"/>
          </p:nvPr>
        </p:nvSpPr>
        <p:spPr/>
        <p:txBody>
          <a:bodyPr/>
          <a:lstStyle/>
          <a:p>
            <a:fld id="{90A317E6-A6A0-401E-8F6F-9E6886181BE0}" type="slidenum">
              <a:rPr lang="en-US" smtClean="0"/>
              <a:t>5</a:t>
            </a:fld>
            <a:endParaRPr lang="en-US"/>
          </a:p>
        </p:txBody>
      </p:sp>
    </p:spTree>
    <p:extLst>
      <p:ext uri="{BB962C8B-B14F-4D97-AF65-F5344CB8AC3E}">
        <p14:creationId xmlns:p14="http://schemas.microsoft.com/office/powerpoint/2010/main" val="2499413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Launch Poll 2</a:t>
            </a:r>
          </a:p>
          <a:p>
            <a:endParaRPr lang="en-US" dirty="0"/>
          </a:p>
          <a:p>
            <a:r>
              <a:rPr lang="en-US" dirty="0"/>
              <a:t>What kind of sexual harassment is it?</a:t>
            </a:r>
          </a:p>
          <a:p>
            <a:endParaRPr lang="en-US" dirty="0"/>
          </a:p>
          <a:p>
            <a:r>
              <a:rPr lang="en-US" dirty="0"/>
              <a:t>Quid Pro Quo</a:t>
            </a:r>
          </a:p>
          <a:p>
            <a:r>
              <a:rPr lang="en-US" dirty="0"/>
              <a:t>Hostile Work Environment</a:t>
            </a:r>
          </a:p>
          <a:p>
            <a:r>
              <a:rPr lang="en-US" dirty="0"/>
              <a:t>Dating Violence</a:t>
            </a:r>
          </a:p>
          <a:p>
            <a:r>
              <a:rPr lang="en-US" dirty="0"/>
              <a:t>Sexual Assault</a:t>
            </a:r>
          </a:p>
          <a:p>
            <a:r>
              <a:rPr lang="en-US" dirty="0"/>
              <a:t>Stalking</a:t>
            </a:r>
          </a:p>
        </p:txBody>
      </p:sp>
      <p:sp>
        <p:nvSpPr>
          <p:cNvPr id="4" name="Slide Number Placeholder 3"/>
          <p:cNvSpPr>
            <a:spLocks noGrp="1"/>
          </p:cNvSpPr>
          <p:nvPr>
            <p:ph type="sldNum" sz="quarter" idx="5"/>
          </p:nvPr>
        </p:nvSpPr>
        <p:spPr/>
        <p:txBody>
          <a:bodyPr/>
          <a:lstStyle/>
          <a:p>
            <a:fld id="{90A317E6-A6A0-401E-8F6F-9E6886181BE0}" type="slidenum">
              <a:rPr lang="en-US" smtClean="0"/>
              <a:t>25</a:t>
            </a:fld>
            <a:endParaRPr lang="en-US"/>
          </a:p>
        </p:txBody>
      </p:sp>
    </p:spTree>
    <p:extLst>
      <p:ext uri="{BB962C8B-B14F-4D97-AF65-F5344CB8AC3E}">
        <p14:creationId xmlns:p14="http://schemas.microsoft.com/office/powerpoint/2010/main" val="382877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Launch Poll 3</a:t>
            </a:r>
          </a:p>
          <a:p>
            <a:endParaRPr lang="en-US" dirty="0"/>
          </a:p>
          <a:p>
            <a:r>
              <a:rPr lang="en-US" dirty="0"/>
              <a:t>What kind of sexual harassment is it?</a:t>
            </a:r>
          </a:p>
          <a:p>
            <a:endParaRPr lang="en-US" dirty="0"/>
          </a:p>
          <a:p>
            <a:r>
              <a:rPr lang="en-US" dirty="0"/>
              <a:t>Quid Pro Quo</a:t>
            </a:r>
          </a:p>
          <a:p>
            <a:r>
              <a:rPr lang="en-US" dirty="0"/>
              <a:t>Hostile Work Environment</a:t>
            </a:r>
          </a:p>
          <a:p>
            <a:r>
              <a:rPr lang="en-US" dirty="0"/>
              <a:t>Dating Violence</a:t>
            </a:r>
          </a:p>
          <a:p>
            <a:r>
              <a:rPr lang="en-US" dirty="0"/>
              <a:t>Sexual Assault</a:t>
            </a:r>
          </a:p>
          <a:p>
            <a:r>
              <a:rPr lang="en-US" dirty="0"/>
              <a:t>Stalking</a:t>
            </a:r>
          </a:p>
          <a:p>
            <a:endParaRPr lang="en-US" dirty="0"/>
          </a:p>
        </p:txBody>
      </p:sp>
      <p:sp>
        <p:nvSpPr>
          <p:cNvPr id="4" name="Slide Number Placeholder 3"/>
          <p:cNvSpPr>
            <a:spLocks noGrp="1"/>
          </p:cNvSpPr>
          <p:nvPr>
            <p:ph type="sldNum" sz="quarter" idx="5"/>
          </p:nvPr>
        </p:nvSpPr>
        <p:spPr/>
        <p:txBody>
          <a:bodyPr/>
          <a:lstStyle/>
          <a:p>
            <a:fld id="{90A317E6-A6A0-401E-8F6F-9E6886181BE0}" type="slidenum">
              <a:rPr lang="en-US" smtClean="0"/>
              <a:t>26</a:t>
            </a:fld>
            <a:endParaRPr lang="en-US"/>
          </a:p>
        </p:txBody>
      </p:sp>
    </p:spTree>
    <p:extLst>
      <p:ext uri="{BB962C8B-B14F-4D97-AF65-F5344CB8AC3E}">
        <p14:creationId xmlns:p14="http://schemas.microsoft.com/office/powerpoint/2010/main" val="3836333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Launch Poll 4</a:t>
            </a:r>
          </a:p>
          <a:p>
            <a:endParaRPr lang="en-US" dirty="0"/>
          </a:p>
          <a:p>
            <a:r>
              <a:rPr lang="en-US" dirty="0"/>
              <a:t>What kind of sexual harassment is it?</a:t>
            </a:r>
          </a:p>
          <a:p>
            <a:endParaRPr lang="en-US" dirty="0"/>
          </a:p>
          <a:p>
            <a:r>
              <a:rPr lang="en-US" dirty="0"/>
              <a:t>Quid Pro Quo</a:t>
            </a:r>
          </a:p>
          <a:p>
            <a:r>
              <a:rPr lang="en-US" dirty="0"/>
              <a:t>Hostile Work Environment</a:t>
            </a:r>
          </a:p>
          <a:p>
            <a:r>
              <a:rPr lang="en-US" dirty="0"/>
              <a:t>Dating Violence</a:t>
            </a:r>
          </a:p>
          <a:p>
            <a:r>
              <a:rPr lang="en-US" dirty="0"/>
              <a:t>Sexual Assault</a:t>
            </a:r>
          </a:p>
          <a:p>
            <a:r>
              <a:rPr lang="en-US" dirty="0"/>
              <a:t>Stalking</a:t>
            </a:r>
          </a:p>
          <a:p>
            <a:endParaRPr lang="en-US" dirty="0"/>
          </a:p>
        </p:txBody>
      </p:sp>
      <p:sp>
        <p:nvSpPr>
          <p:cNvPr id="4" name="Slide Number Placeholder 3"/>
          <p:cNvSpPr>
            <a:spLocks noGrp="1"/>
          </p:cNvSpPr>
          <p:nvPr>
            <p:ph type="sldNum" sz="quarter" idx="5"/>
          </p:nvPr>
        </p:nvSpPr>
        <p:spPr/>
        <p:txBody>
          <a:bodyPr/>
          <a:lstStyle/>
          <a:p>
            <a:fld id="{90A317E6-A6A0-401E-8F6F-9E6886181BE0}" type="slidenum">
              <a:rPr lang="en-US" smtClean="0"/>
              <a:t>27</a:t>
            </a:fld>
            <a:endParaRPr lang="en-US"/>
          </a:p>
        </p:txBody>
      </p:sp>
    </p:spTree>
    <p:extLst>
      <p:ext uri="{BB962C8B-B14F-4D97-AF65-F5344CB8AC3E}">
        <p14:creationId xmlns:p14="http://schemas.microsoft.com/office/powerpoint/2010/main" val="2841272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A317E6-A6A0-401E-8F6F-9E6886181BE0}" type="slidenum">
              <a:rPr lang="en-US" smtClean="0"/>
              <a:t>29</a:t>
            </a:fld>
            <a:endParaRPr lang="en-US" dirty="0"/>
          </a:p>
        </p:txBody>
      </p:sp>
    </p:spTree>
    <p:extLst>
      <p:ext uri="{BB962C8B-B14F-4D97-AF65-F5344CB8AC3E}">
        <p14:creationId xmlns:p14="http://schemas.microsoft.com/office/powerpoint/2010/main" val="1568577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Reasonable person standard</a:t>
            </a:r>
          </a:p>
        </p:txBody>
      </p:sp>
      <p:sp>
        <p:nvSpPr>
          <p:cNvPr id="4" name="Slide Number Placeholder 3"/>
          <p:cNvSpPr>
            <a:spLocks noGrp="1"/>
          </p:cNvSpPr>
          <p:nvPr>
            <p:ph type="sldNum" sz="quarter" idx="10"/>
          </p:nvPr>
        </p:nvSpPr>
        <p:spPr/>
        <p:txBody>
          <a:bodyPr/>
          <a:lstStyle/>
          <a:p>
            <a:fld id="{90A317E6-A6A0-401E-8F6F-9E6886181BE0}" type="slidenum">
              <a:rPr lang="en-US" smtClean="0"/>
              <a:t>30</a:t>
            </a:fld>
            <a:endParaRPr lang="en-US" dirty="0"/>
          </a:p>
        </p:txBody>
      </p:sp>
    </p:spTree>
    <p:extLst>
      <p:ext uri="{BB962C8B-B14F-4D97-AF65-F5344CB8AC3E}">
        <p14:creationId xmlns:p14="http://schemas.microsoft.com/office/powerpoint/2010/main" val="1790352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fld id="{C8D6385E-3FAE-4526-B882-84DC47BD137E}" type="slidenum">
              <a:rPr lang="en-US" altLang="en-US" sz="1200"/>
              <a:pPr/>
              <a:t>31</a:t>
            </a:fld>
            <a:endParaRPr lang="en-US" altLang="en-US"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r>
              <a:rPr lang="en-US" altLang="en-US" dirty="0"/>
              <a:t>Ask</a:t>
            </a:r>
            <a:r>
              <a:rPr lang="en-US" altLang="en-US" baseline="0" dirty="0"/>
              <a:t> for examples of theses – talk about it</a:t>
            </a:r>
          </a:p>
          <a:p>
            <a:endParaRPr lang="en-US" altLang="en-US" baseline="0" dirty="0"/>
          </a:p>
          <a:p>
            <a:r>
              <a:rPr lang="en-US" altLang="en-US" baseline="0" dirty="0"/>
              <a:t>Highlight </a:t>
            </a:r>
          </a:p>
          <a:p>
            <a:endParaRPr lang="en-US" altLang="en-US" baseline="0" dirty="0"/>
          </a:p>
          <a:p>
            <a:r>
              <a:rPr lang="en-US" altLang="en-US" baseline="0" dirty="0"/>
              <a:t>Non-verbal – e-mail</a:t>
            </a:r>
          </a:p>
          <a:p>
            <a:r>
              <a:rPr lang="en-US" altLang="en-US" baseline="0" dirty="0"/>
              <a:t>Verbal – phone calls, invitations, asking out on dates, jokes</a:t>
            </a:r>
          </a:p>
          <a:p>
            <a:r>
              <a:rPr lang="en-US" altLang="en-US" baseline="0" dirty="0"/>
              <a:t>Physical – unwanted touching – rubbing shoulders, hugging, standing too close, etc.</a:t>
            </a:r>
          </a:p>
          <a:p>
            <a:r>
              <a:rPr lang="en-US" altLang="en-US" baseline="0" dirty="0"/>
              <a:t>Graphic – screen savers, t-shirts, pictures</a:t>
            </a:r>
          </a:p>
          <a:p>
            <a:r>
              <a:rPr lang="en-US" altLang="en-US" baseline="0" dirty="0"/>
              <a:t>Third party harassment – ex. – talking about what happened on your favorite TV show (Two Broke Girls)</a:t>
            </a:r>
          </a:p>
          <a:p>
            <a:endParaRPr lang="en-US" altLang="en-US" baseline="0" dirty="0"/>
          </a:p>
          <a:p>
            <a:r>
              <a:rPr lang="en-US" altLang="en-US" baseline="0" dirty="0"/>
              <a:t>	Consensual relationship in the workplace</a:t>
            </a:r>
          </a:p>
        </p:txBody>
      </p:sp>
    </p:spTree>
    <p:extLst>
      <p:ext uri="{BB962C8B-B14F-4D97-AF65-F5344CB8AC3E}">
        <p14:creationId xmlns:p14="http://schemas.microsoft.com/office/powerpoint/2010/main" val="904895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317E6-A6A0-401E-8F6F-9E6886181BE0}" type="slidenum">
              <a:rPr lang="en-US" smtClean="0"/>
              <a:t>32</a:t>
            </a:fld>
            <a:endParaRPr lang="en-US" dirty="0"/>
          </a:p>
        </p:txBody>
      </p:sp>
    </p:spTree>
    <p:extLst>
      <p:ext uri="{BB962C8B-B14F-4D97-AF65-F5344CB8AC3E}">
        <p14:creationId xmlns:p14="http://schemas.microsoft.com/office/powerpoint/2010/main" val="3990043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317E6-A6A0-401E-8F6F-9E6886181BE0}" type="slidenum">
              <a:rPr lang="en-US" smtClean="0"/>
              <a:t>33</a:t>
            </a:fld>
            <a:endParaRPr lang="en-US" dirty="0"/>
          </a:p>
        </p:txBody>
      </p:sp>
    </p:spTree>
    <p:extLst>
      <p:ext uri="{BB962C8B-B14F-4D97-AF65-F5344CB8AC3E}">
        <p14:creationId xmlns:p14="http://schemas.microsoft.com/office/powerpoint/2010/main" val="257571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A317E6-A6A0-401E-8F6F-9E6886181BE0}" type="slidenum">
              <a:rPr lang="en-US" smtClean="0"/>
              <a:t>34</a:t>
            </a:fld>
            <a:endParaRPr lang="en-US" dirty="0"/>
          </a:p>
        </p:txBody>
      </p:sp>
    </p:spTree>
    <p:extLst>
      <p:ext uri="{BB962C8B-B14F-4D97-AF65-F5344CB8AC3E}">
        <p14:creationId xmlns:p14="http://schemas.microsoft.com/office/powerpoint/2010/main" val="1879107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A317E6-A6A0-401E-8F6F-9E6886181BE0}" type="slidenum">
              <a:rPr lang="en-US" smtClean="0"/>
              <a:t>35</a:t>
            </a:fld>
            <a:endParaRPr lang="en-US" dirty="0"/>
          </a:p>
        </p:txBody>
      </p:sp>
    </p:spTree>
    <p:extLst>
      <p:ext uri="{BB962C8B-B14F-4D97-AF65-F5344CB8AC3E}">
        <p14:creationId xmlns:p14="http://schemas.microsoft.com/office/powerpoint/2010/main" val="190638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A317E6-A6A0-401E-8F6F-9E6886181BE0}" type="slidenum">
              <a:rPr lang="en-US" smtClean="0"/>
              <a:t>6</a:t>
            </a:fld>
            <a:endParaRPr lang="en-US" dirty="0"/>
          </a:p>
        </p:txBody>
      </p:sp>
    </p:spTree>
    <p:extLst>
      <p:ext uri="{BB962C8B-B14F-4D97-AF65-F5344CB8AC3E}">
        <p14:creationId xmlns:p14="http://schemas.microsoft.com/office/powerpoint/2010/main" val="1620325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A317E6-A6A0-401E-8F6F-9E6886181BE0}" type="slidenum">
              <a:rPr lang="en-US" smtClean="0"/>
              <a:t>36</a:t>
            </a:fld>
            <a:endParaRPr lang="en-US" dirty="0"/>
          </a:p>
        </p:txBody>
      </p:sp>
    </p:spTree>
    <p:extLst>
      <p:ext uri="{BB962C8B-B14F-4D97-AF65-F5344CB8AC3E}">
        <p14:creationId xmlns:p14="http://schemas.microsoft.com/office/powerpoint/2010/main" val="1793395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A317E6-A6A0-401E-8F6F-9E6886181BE0}" type="slidenum">
              <a:rPr lang="en-US" smtClean="0"/>
              <a:t>37</a:t>
            </a:fld>
            <a:endParaRPr lang="en-US"/>
          </a:p>
        </p:txBody>
      </p:sp>
    </p:spTree>
    <p:extLst>
      <p:ext uri="{BB962C8B-B14F-4D97-AF65-F5344CB8AC3E}">
        <p14:creationId xmlns:p14="http://schemas.microsoft.com/office/powerpoint/2010/main" val="1336975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A317E6-A6A0-401E-8F6F-9E6886181BE0}" type="slidenum">
              <a:rPr lang="en-US" smtClean="0"/>
              <a:t>38</a:t>
            </a:fld>
            <a:endParaRPr lang="en-US" dirty="0"/>
          </a:p>
        </p:txBody>
      </p:sp>
    </p:spTree>
    <p:extLst>
      <p:ext uri="{BB962C8B-B14F-4D97-AF65-F5344CB8AC3E}">
        <p14:creationId xmlns:p14="http://schemas.microsoft.com/office/powerpoint/2010/main" val="1794226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A317E6-A6A0-401E-8F6F-9E6886181BE0}" type="slidenum">
              <a:rPr lang="en-US" smtClean="0"/>
              <a:t>40</a:t>
            </a:fld>
            <a:endParaRPr lang="en-US"/>
          </a:p>
        </p:txBody>
      </p:sp>
    </p:spTree>
    <p:extLst>
      <p:ext uri="{BB962C8B-B14F-4D97-AF65-F5344CB8AC3E}">
        <p14:creationId xmlns:p14="http://schemas.microsoft.com/office/powerpoint/2010/main" val="1876803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A317E6-A6A0-401E-8F6F-9E6886181BE0}" type="slidenum">
              <a:rPr lang="en-US" smtClean="0"/>
              <a:t>41</a:t>
            </a:fld>
            <a:endParaRPr lang="en-US"/>
          </a:p>
        </p:txBody>
      </p:sp>
    </p:spTree>
    <p:extLst>
      <p:ext uri="{BB962C8B-B14F-4D97-AF65-F5344CB8AC3E}">
        <p14:creationId xmlns:p14="http://schemas.microsoft.com/office/powerpoint/2010/main" val="14930410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317E6-A6A0-401E-8F6F-9E6886181BE0}" type="slidenum">
              <a:rPr lang="en-US" smtClean="0"/>
              <a:t>42</a:t>
            </a:fld>
            <a:endParaRPr lang="en-US"/>
          </a:p>
        </p:txBody>
      </p:sp>
    </p:spTree>
    <p:extLst>
      <p:ext uri="{BB962C8B-B14F-4D97-AF65-F5344CB8AC3E}">
        <p14:creationId xmlns:p14="http://schemas.microsoft.com/office/powerpoint/2010/main" val="6038428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317E6-A6A0-401E-8F6F-9E6886181BE0}" type="slidenum">
              <a:rPr lang="en-US" smtClean="0"/>
              <a:t>43</a:t>
            </a:fld>
            <a:endParaRPr lang="en-US" dirty="0"/>
          </a:p>
        </p:txBody>
      </p:sp>
    </p:spTree>
    <p:extLst>
      <p:ext uri="{BB962C8B-B14F-4D97-AF65-F5344CB8AC3E}">
        <p14:creationId xmlns:p14="http://schemas.microsoft.com/office/powerpoint/2010/main" val="662256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examine microaggressions, which are the verbal or nonverbal manifestations of our implicit bias. Our unconscious thoughts reveal themselves through this phenomenon, and they may take place in everyday interactions. </a:t>
            </a:r>
          </a:p>
          <a:p>
            <a:endParaRPr lang="en-US" dirty="0"/>
          </a:p>
          <a:p>
            <a:r>
              <a:rPr lang="en-US" dirty="0"/>
              <a:t>The problem with microaggressions is that they negatively impact others and cause harm to the inclusivity of the workplace.</a:t>
            </a:r>
          </a:p>
        </p:txBody>
      </p:sp>
      <p:sp>
        <p:nvSpPr>
          <p:cNvPr id="4" name="Slide Number Placeholder 3"/>
          <p:cNvSpPr>
            <a:spLocks noGrp="1"/>
          </p:cNvSpPr>
          <p:nvPr>
            <p:ph type="sldNum" sz="quarter" idx="10"/>
          </p:nvPr>
        </p:nvSpPr>
        <p:spPr/>
        <p:txBody>
          <a:bodyPr/>
          <a:lstStyle/>
          <a:p>
            <a:fld id="{90A317E6-A6A0-401E-8F6F-9E6886181BE0}" type="slidenum">
              <a:rPr lang="en-US" smtClean="0"/>
              <a:t>44</a:t>
            </a:fld>
            <a:endParaRPr lang="en-US" dirty="0"/>
          </a:p>
        </p:txBody>
      </p:sp>
    </p:spTree>
    <p:extLst>
      <p:ext uri="{BB962C8B-B14F-4D97-AF65-F5344CB8AC3E}">
        <p14:creationId xmlns:p14="http://schemas.microsoft.com/office/powerpoint/2010/main" val="6680497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a:t>
            </a:r>
            <a:r>
              <a:rPr lang="en-US" b="1" dirty="0"/>
              <a:t>microaggression</a:t>
            </a:r>
            <a:r>
              <a:rPr lang="en-US" b="0" dirty="0"/>
              <a:t> is a verbal or nonverbal slight that impacts an individual who might identify as being from a marginalized group. </a:t>
            </a:r>
          </a:p>
          <a:p>
            <a:endParaRPr lang="en-US" b="0" dirty="0"/>
          </a:p>
          <a:p>
            <a:r>
              <a:rPr lang="en-US" b="0" dirty="0"/>
              <a:t>The term was first used around 1970 by a Harvard psychiatrist, Dr. Chester Pierce. There are decades of studies on this phenomenon, though it has gained more mainstream attention in recent years.</a:t>
            </a:r>
          </a:p>
          <a:p>
            <a:endParaRPr lang="en-US" b="0" dirty="0"/>
          </a:p>
          <a:p>
            <a:r>
              <a:rPr lang="en-US" b="0" dirty="0"/>
              <a:t>Microaggressions can occur in everyday communications, and may invoke racism, ableism, sexism, and other –isms. They can be communicated verbally as an obvious insult, or as an off-hand comment. They may also be communicated nonverbally through gestures or actions.</a:t>
            </a:r>
          </a:p>
          <a:p>
            <a:endParaRPr lang="en-US" b="0" dirty="0"/>
          </a:p>
          <a:p>
            <a:r>
              <a:rPr lang="en-US" b="0" dirty="0"/>
              <a:t>As we discussed in our earlier conversation, we’re all impacted by unconscious bias. We are going to make mistakes and we may commit microaggressions. If you commit a microaggression, it does not mean that you are a bad or immoral person, but it does mean that you need to be more aware of your biases and how they affect other people and how you communicate with others.</a:t>
            </a:r>
          </a:p>
        </p:txBody>
      </p:sp>
      <p:sp>
        <p:nvSpPr>
          <p:cNvPr id="4" name="Slide Number Placeholder 3"/>
          <p:cNvSpPr>
            <a:spLocks noGrp="1"/>
          </p:cNvSpPr>
          <p:nvPr>
            <p:ph type="sldNum" sz="quarter" idx="10"/>
          </p:nvPr>
        </p:nvSpPr>
        <p:spPr/>
        <p:txBody>
          <a:bodyPr/>
          <a:lstStyle/>
          <a:p>
            <a:fld id="{90A317E6-A6A0-401E-8F6F-9E6886181BE0}" type="slidenum">
              <a:rPr lang="en-US" smtClean="0"/>
              <a:t>45</a:t>
            </a:fld>
            <a:endParaRPr lang="en-US" dirty="0"/>
          </a:p>
        </p:txBody>
      </p:sp>
    </p:spTree>
    <p:extLst>
      <p:ext uri="{BB962C8B-B14F-4D97-AF65-F5344CB8AC3E}">
        <p14:creationId xmlns:p14="http://schemas.microsoft.com/office/powerpoint/2010/main" val="1083531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Columbia University psychologist Dr. </a:t>
            </a:r>
            <a:r>
              <a:rPr lang="en-US" dirty="0" err="1"/>
              <a:t>Derald</a:t>
            </a:r>
            <a:r>
              <a:rPr lang="en-US" dirty="0"/>
              <a:t> Wing Sue has studied the microaggression theory, and through clinical research has developed a classification system to describe how microaggressions manifest themselves. According to Dr. Sue’s research, there are three types of microaggressions:</a:t>
            </a:r>
          </a:p>
          <a:p>
            <a:endParaRPr lang="en-US" dirty="0"/>
          </a:p>
          <a:p>
            <a:pPr marL="235184" indent="-235184">
              <a:buAutoNum type="arabicPeriod"/>
            </a:pPr>
            <a:r>
              <a:rPr lang="en-US" b="1" dirty="0" err="1"/>
              <a:t>Microassaults</a:t>
            </a:r>
            <a:endParaRPr lang="en-US" b="1" dirty="0"/>
          </a:p>
          <a:p>
            <a:pPr marL="705551" lvl="1" indent="-235184">
              <a:buFont typeface="+mj-lt"/>
              <a:buAutoNum type="alphaLcPeriod"/>
            </a:pPr>
            <a:r>
              <a:rPr lang="en-US" dirty="0"/>
              <a:t>Conscious and intentional actions or slurs, such as using racial epithets, displaying swastikas, or deliberately ignoring one group of people or a certain individual in favor of another based on some trait.</a:t>
            </a:r>
          </a:p>
          <a:p>
            <a:pPr marL="235184" indent="-235184">
              <a:buAutoNum type="arabicPeriod"/>
            </a:pPr>
            <a:r>
              <a:rPr lang="en-US" b="1" dirty="0"/>
              <a:t>Microinsults</a:t>
            </a:r>
          </a:p>
          <a:p>
            <a:pPr marL="705551" lvl="1" indent="-235184">
              <a:buFont typeface="+mj-lt"/>
              <a:buAutoNum type="alphaLcPeriod"/>
            </a:pPr>
            <a:r>
              <a:rPr lang="en-US" dirty="0"/>
              <a:t>Verbal and nonverbal communications that subtly convey rudeness and insensitivity and demean a person’s identity. </a:t>
            </a:r>
          </a:p>
          <a:p>
            <a:pPr marL="235184" indent="-235184">
              <a:buAutoNum type="arabicPeriod"/>
            </a:pPr>
            <a:r>
              <a:rPr lang="en-US" b="1" dirty="0"/>
              <a:t>Microinvalidations</a:t>
            </a:r>
          </a:p>
          <a:p>
            <a:pPr marL="705551" lvl="1" indent="-235184">
              <a:buFont typeface="+mj-lt"/>
              <a:buAutoNum type="alphaLcPeriod"/>
            </a:pPr>
            <a:r>
              <a:rPr lang="en-US" dirty="0"/>
              <a:t>Communications that subtly exclude, negate, or nullify the thoughts, feelings, or experiential reality of an individual.</a:t>
            </a:r>
          </a:p>
          <a:p>
            <a:pPr marL="235184" indent="-235184">
              <a:buAutoNum type="arabicPeriod"/>
            </a:pPr>
            <a:endParaRPr lang="en-US" b="1" dirty="0"/>
          </a:p>
          <a:p>
            <a:r>
              <a:rPr lang="en-US" dirty="0"/>
              <a:t>Microinsults and microinvalidations are less obvious when they occur. Sometimes, a person who receives a microinsult or microinvalidation during an interaction may feel insulted, but may not know why. Similarly, the perpetrator may not be aware of the offensive interaction. This disconnect between the recipient and perpetrator of a microaggression can lead to feelings like confusion or even anger.</a:t>
            </a:r>
          </a:p>
        </p:txBody>
      </p:sp>
      <p:sp>
        <p:nvSpPr>
          <p:cNvPr id="4" name="Slide Number Placeholder 3"/>
          <p:cNvSpPr>
            <a:spLocks noGrp="1"/>
          </p:cNvSpPr>
          <p:nvPr>
            <p:ph type="sldNum" sz="quarter" idx="10"/>
          </p:nvPr>
        </p:nvSpPr>
        <p:spPr/>
        <p:txBody>
          <a:bodyPr/>
          <a:lstStyle/>
          <a:p>
            <a:fld id="{90A317E6-A6A0-401E-8F6F-9E6886181BE0}" type="slidenum">
              <a:rPr lang="en-US" smtClean="0"/>
              <a:t>46</a:t>
            </a:fld>
            <a:endParaRPr lang="en-US" dirty="0"/>
          </a:p>
        </p:txBody>
      </p:sp>
    </p:spTree>
    <p:extLst>
      <p:ext uri="{BB962C8B-B14F-4D97-AF65-F5344CB8AC3E}">
        <p14:creationId xmlns:p14="http://schemas.microsoft.com/office/powerpoint/2010/main" val="2552848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317E6-A6A0-401E-8F6F-9E6886181BE0}" type="slidenum">
              <a:rPr lang="en-US" smtClean="0"/>
              <a:t>7</a:t>
            </a:fld>
            <a:endParaRPr lang="en-US" dirty="0"/>
          </a:p>
        </p:txBody>
      </p:sp>
    </p:spTree>
    <p:extLst>
      <p:ext uri="{BB962C8B-B14F-4D97-AF65-F5344CB8AC3E}">
        <p14:creationId xmlns:p14="http://schemas.microsoft.com/office/powerpoint/2010/main" val="2320335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go through some examples of situations where a microaggression is being expressed. See if you can determine what the message behind the microaggression is, what category of microaggression it falls under (</a:t>
            </a:r>
            <a:r>
              <a:rPr lang="en-US" dirty="0" err="1"/>
              <a:t>Microassault</a:t>
            </a:r>
            <a:r>
              <a:rPr lang="en-US" dirty="0"/>
              <a:t>/microinsult/microinvalidation), and what the impact of this microaggression might be to the person on the receiving end.</a:t>
            </a:r>
          </a:p>
          <a:p>
            <a:endParaRPr lang="en-US" dirty="0"/>
          </a:p>
          <a:p>
            <a:pPr marL="235184" indent="-235184">
              <a:buAutoNum type="arabicPeriod"/>
            </a:pPr>
            <a:r>
              <a:rPr lang="en-US" b="1" dirty="0"/>
              <a:t>Message: </a:t>
            </a:r>
            <a:r>
              <a:rPr lang="en-US" b="0" dirty="0"/>
              <a:t>You are not a true American. You are a foreigner in your own country. Or, your ethnic or racial background is not regarded as possessing high-level English proficiency.</a:t>
            </a:r>
            <a:r>
              <a:rPr lang="en-US" b="1" dirty="0"/>
              <a:t> </a:t>
            </a:r>
          </a:p>
          <a:p>
            <a:pPr marL="235184" indent="-235184">
              <a:buAutoNum type="arabicPeriod"/>
            </a:pPr>
            <a:r>
              <a:rPr lang="en-US" b="1" dirty="0"/>
              <a:t>Category:</a:t>
            </a:r>
            <a:r>
              <a:rPr lang="en-US" b="0" dirty="0"/>
              <a:t> Microinvalidation. </a:t>
            </a:r>
          </a:p>
          <a:p>
            <a:pPr marL="235184" indent="-235184">
              <a:buAutoNum type="arabicPeriod"/>
            </a:pPr>
            <a:r>
              <a:rPr lang="en-US" b="1" dirty="0"/>
              <a:t>Impact: </a:t>
            </a:r>
            <a:r>
              <a:rPr lang="en-US" b="0" dirty="0"/>
              <a:t>S</a:t>
            </a:r>
            <a:r>
              <a:rPr lang="en-US" dirty="0"/>
              <a:t>ubtly conveys a message to exclude, negate, or nullify the thoughts, feelings, or experiential reality of the individual. When Black people and people of color look different or are named differently from the dominant culture, they may be assumed to be foreign-born when in reality they are not, or have lived most of their life in the U.S. This false assumption can manifest itself as a microaggression like in this example. It may be meant as a compliment, but it likely will not be received as one by someone who has spent most of their life here or who was born here. They will know that the reason for the “compliment” was due the surprise of the perpetrator who made assumptions about the person’s name, or how they look.</a:t>
            </a:r>
          </a:p>
          <a:p>
            <a:pPr marL="235184" indent="-235184">
              <a:buAutoNum type="arabicPeriod"/>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0A317E6-A6A0-401E-8F6F-9E6886181BE0}" type="slidenum">
              <a:rPr lang="en-US" smtClean="0"/>
              <a:t>48</a:t>
            </a:fld>
            <a:endParaRPr lang="en-US" dirty="0"/>
          </a:p>
        </p:txBody>
      </p:sp>
    </p:spTree>
    <p:extLst>
      <p:ext uri="{BB962C8B-B14F-4D97-AF65-F5344CB8AC3E}">
        <p14:creationId xmlns:p14="http://schemas.microsoft.com/office/powerpoint/2010/main" val="35342760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5184" indent="-235184">
              <a:buAutoNum type="arabicPeriod"/>
            </a:pPr>
            <a:endParaRPr lang="en-US" b="1" dirty="0"/>
          </a:p>
          <a:p>
            <a:pPr marL="235184" indent="-235184">
              <a:buAutoNum type="arabicPeriod"/>
            </a:pPr>
            <a:r>
              <a:rPr lang="en-US" b="1" dirty="0"/>
              <a:t>Message: </a:t>
            </a:r>
            <a:r>
              <a:rPr lang="en-US" dirty="0"/>
              <a:t>You are not capable or competent because of your disability. You need help and cannot be independent due to your disability. </a:t>
            </a:r>
          </a:p>
          <a:p>
            <a:pPr marL="235184" indent="-235184">
              <a:buAutoNum type="arabicPeriod"/>
            </a:pPr>
            <a:r>
              <a:rPr lang="en-US" b="1" dirty="0"/>
              <a:t>Category: </a:t>
            </a:r>
            <a:r>
              <a:rPr lang="en-US" dirty="0"/>
              <a:t>Microinsult</a:t>
            </a:r>
            <a:r>
              <a:rPr lang="en-US" b="1" dirty="0"/>
              <a:t> </a:t>
            </a:r>
          </a:p>
          <a:p>
            <a:pPr marL="235184" indent="-235184">
              <a:buAutoNum type="arabicPeriod"/>
            </a:pPr>
            <a:r>
              <a:rPr lang="en-US" b="1" dirty="0"/>
              <a:t>Impact: </a:t>
            </a:r>
            <a:r>
              <a:rPr lang="en-US" dirty="0"/>
              <a:t>Subtly conveys a message of insensitivity, it ignores the reality of a person’s capabilities. A person who uses a wheelchair is still able to do things independently. They don’t need help with </a:t>
            </a:r>
            <a:r>
              <a:rPr lang="en-US" i="1" dirty="0"/>
              <a:t>everything</a:t>
            </a:r>
            <a:r>
              <a:rPr lang="en-US" dirty="0"/>
              <a:t>. The impact of this statement tells the recipient of this communication that the perpetrator views them as being entirely dependent on others because of their disability.</a:t>
            </a:r>
          </a:p>
          <a:p>
            <a:endParaRPr lang="en-US" b="1" dirty="0"/>
          </a:p>
          <a:p>
            <a:r>
              <a:rPr lang="en-US" dirty="0"/>
              <a:t>Consider also your tone and your body language – how are you asking someone if they need help? Are you talking to them slowly? What’s your facial expression?</a:t>
            </a:r>
          </a:p>
          <a:p>
            <a:pPr marL="235184" indent="-235184">
              <a:buAutoNum type="arabicPeriod"/>
            </a:pPr>
            <a:endParaRPr lang="en-US" b="1" dirty="0"/>
          </a:p>
          <a:p>
            <a:pPr marL="235184" indent="-235184">
              <a:buAutoNum type="arabicPeriod"/>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0A317E6-A6A0-401E-8F6F-9E6886181BE0}" type="slidenum">
              <a:rPr lang="en-US" smtClean="0"/>
              <a:t>49</a:t>
            </a:fld>
            <a:endParaRPr lang="en-US" dirty="0"/>
          </a:p>
        </p:txBody>
      </p:sp>
    </p:spTree>
    <p:extLst>
      <p:ext uri="{BB962C8B-B14F-4D97-AF65-F5344CB8AC3E}">
        <p14:creationId xmlns:p14="http://schemas.microsoft.com/office/powerpoint/2010/main" val="3800766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5184" indent="-235184">
              <a:buAutoNum type="arabicPeriod"/>
            </a:pPr>
            <a:endParaRPr lang="en-US" b="1" dirty="0"/>
          </a:p>
          <a:p>
            <a:pPr marL="235184" indent="-235184">
              <a:buAutoNum type="arabicPeriod"/>
            </a:pPr>
            <a:r>
              <a:rPr lang="en-US" b="1" dirty="0"/>
              <a:t>Message: </a:t>
            </a:r>
            <a:r>
              <a:rPr lang="en-US" dirty="0"/>
              <a:t>What you experienced must be due to a reason other than your disability. Nobody would have treated you that way just because you have a disability, there must be another reason. </a:t>
            </a:r>
          </a:p>
          <a:p>
            <a:pPr marL="235184" indent="-235184">
              <a:buAutoNum type="arabicPeriod"/>
            </a:pPr>
            <a:r>
              <a:rPr lang="en-US" b="1" dirty="0"/>
              <a:t>Category: </a:t>
            </a:r>
            <a:r>
              <a:rPr lang="en-US" dirty="0"/>
              <a:t>Microinvalidation. </a:t>
            </a:r>
          </a:p>
          <a:p>
            <a:pPr marL="235184" indent="-235184">
              <a:buAutoNum type="arabicPeriod"/>
            </a:pPr>
            <a:r>
              <a:rPr lang="en-US" b="1" dirty="0"/>
              <a:t>Impact:</a:t>
            </a:r>
            <a:r>
              <a:rPr lang="en-US" dirty="0"/>
              <a:t> Denying the personal experience of an individual who may have experienced discrimination due to their disability at work, at school, in a job interview, or in society. It conveys a message to nullify that person’s experience and the reality of their world. Even though we may believe ourselves to be free of bias, and that others must also be similarly free of bias, we know that unconscious bias permeates our thought-process and actions. When we hear someone share a personal experience about how they may have been discriminated against we may assume they have a wrong recollection or perspective of what happened. This may leave the recipient doubting themselves, when in reality their recollection is correct. Instead of interrogating the person who has experienced discrimination, show care and concern.</a:t>
            </a:r>
            <a:endParaRPr lang="en-US" b="1" dirty="0"/>
          </a:p>
          <a:p>
            <a:pPr marL="235184" indent="-235184">
              <a:buAutoNum type="arabicPeriod"/>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0A317E6-A6A0-401E-8F6F-9E6886181BE0}" type="slidenum">
              <a:rPr lang="en-US" smtClean="0"/>
              <a:t>50</a:t>
            </a:fld>
            <a:endParaRPr lang="en-US" dirty="0"/>
          </a:p>
        </p:txBody>
      </p:sp>
    </p:spTree>
    <p:extLst>
      <p:ext uri="{BB962C8B-B14F-4D97-AF65-F5344CB8AC3E}">
        <p14:creationId xmlns:p14="http://schemas.microsoft.com/office/powerpoint/2010/main" val="25724226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A317E6-A6A0-401E-8F6F-9E6886181BE0}" type="slidenum">
              <a:rPr lang="en-US" smtClean="0"/>
              <a:t>51</a:t>
            </a:fld>
            <a:endParaRPr lang="en-US" dirty="0"/>
          </a:p>
        </p:txBody>
      </p:sp>
    </p:spTree>
    <p:extLst>
      <p:ext uri="{BB962C8B-B14F-4D97-AF65-F5344CB8AC3E}">
        <p14:creationId xmlns:p14="http://schemas.microsoft.com/office/powerpoint/2010/main" val="32802900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Experts who study microaggressions consider the impacts of microaggressions as being the result of cumulative and repeated aggressions against someone over time. You can think of it like being subjected to a thousand paper cuts. One paper cut will not really cause you much pain, but if you get a papercut every day all over your body, you will suffer great pain.</a:t>
            </a:r>
          </a:p>
          <a:p>
            <a:endParaRPr lang="en-US" i="0" dirty="0"/>
          </a:p>
          <a:p>
            <a:r>
              <a:rPr lang="en-US" i="0" dirty="0"/>
              <a:t>Microaggressions in isolation are unlikely to cause someone severe emotional distress, but experiencing microaggressions every day, over and over again, will. </a:t>
            </a:r>
          </a:p>
        </p:txBody>
      </p:sp>
      <p:sp>
        <p:nvSpPr>
          <p:cNvPr id="4" name="Slide Number Placeholder 3"/>
          <p:cNvSpPr>
            <a:spLocks noGrp="1"/>
          </p:cNvSpPr>
          <p:nvPr>
            <p:ph type="sldNum" sz="quarter" idx="10"/>
          </p:nvPr>
        </p:nvSpPr>
        <p:spPr/>
        <p:txBody>
          <a:bodyPr/>
          <a:lstStyle/>
          <a:p>
            <a:fld id="{90A317E6-A6A0-401E-8F6F-9E6886181BE0}" type="slidenum">
              <a:rPr lang="en-US" smtClean="0"/>
              <a:t>52</a:t>
            </a:fld>
            <a:endParaRPr lang="en-US" dirty="0"/>
          </a:p>
        </p:txBody>
      </p:sp>
    </p:spTree>
    <p:extLst>
      <p:ext uri="{BB962C8B-B14F-4D97-AF65-F5344CB8AC3E}">
        <p14:creationId xmlns:p14="http://schemas.microsoft.com/office/powerpoint/2010/main" val="33285859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84848"/>
                </a:solidFill>
                <a:latin typeface="Open Sans" panose="020B0606030504020204" pitchFamily="34" charset="0"/>
              </a:rPr>
              <a:t>A study published in 2021 by Dr. Allegra J. Midgette and Kelly L. Mulvey examined peoples’ experiences of race and gender-based microaggressions. The study found that participants were more likely to have heard of or seen than to report having been the target or perpetrator of microaggressions. The study showed significant gender and race differences in the frequencies of type of exposure to microaggressions. The study also showed that exposure to microaggressions was associated with attitudes of color-blindness and ambivalent sexism. </a:t>
            </a:r>
          </a:p>
          <a:p>
            <a:endParaRPr lang="en-US" dirty="0">
              <a:solidFill>
                <a:srgbClr val="484848"/>
              </a:solidFill>
              <a:latin typeface="Open Sans" panose="020B0606030504020204" pitchFamily="34" charset="0"/>
            </a:endParaRPr>
          </a:p>
          <a:p>
            <a:r>
              <a:rPr lang="en-US" dirty="0">
                <a:solidFill>
                  <a:srgbClr val="484848"/>
                </a:solidFill>
                <a:latin typeface="Open Sans" panose="020B0606030504020204" pitchFamily="34" charset="0"/>
              </a:rPr>
              <a:t>Midgette, A. J., &amp; Mulvey, K. L. (2021). Unpacking young adults' experiences of race- and gender-based microaggressions. Journal of Social and Personal Relationships, 38(4), 1350-1370. https://doi.org/10.1177/0265407521988947 </a:t>
            </a:r>
            <a:endParaRPr lang="en-US" dirty="0"/>
          </a:p>
          <a:p>
            <a:endParaRPr lang="en-US" i="1" dirty="0"/>
          </a:p>
        </p:txBody>
      </p:sp>
      <p:sp>
        <p:nvSpPr>
          <p:cNvPr id="4" name="Slide Number Placeholder 3"/>
          <p:cNvSpPr>
            <a:spLocks noGrp="1"/>
          </p:cNvSpPr>
          <p:nvPr>
            <p:ph type="sldNum" sz="quarter" idx="10"/>
          </p:nvPr>
        </p:nvSpPr>
        <p:spPr/>
        <p:txBody>
          <a:bodyPr/>
          <a:lstStyle/>
          <a:p>
            <a:fld id="{90A317E6-A6A0-401E-8F6F-9E6886181BE0}" type="slidenum">
              <a:rPr lang="en-US" smtClean="0"/>
              <a:t>53</a:t>
            </a:fld>
            <a:endParaRPr lang="en-US" dirty="0"/>
          </a:p>
        </p:txBody>
      </p:sp>
    </p:spTree>
    <p:extLst>
      <p:ext uri="{BB962C8B-B14F-4D97-AF65-F5344CB8AC3E}">
        <p14:creationId xmlns:p14="http://schemas.microsoft.com/office/powerpoint/2010/main" val="26545229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317E6-A6A0-401E-8F6F-9E6886181BE0}" type="slidenum">
              <a:rPr lang="en-US" smtClean="0"/>
              <a:t>54</a:t>
            </a:fld>
            <a:endParaRPr lang="en-US"/>
          </a:p>
        </p:txBody>
      </p:sp>
    </p:spTree>
    <p:extLst>
      <p:ext uri="{BB962C8B-B14F-4D97-AF65-F5344CB8AC3E}">
        <p14:creationId xmlns:p14="http://schemas.microsoft.com/office/powerpoint/2010/main" val="42859881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A317E6-A6A0-401E-8F6F-9E6886181BE0}" type="slidenum">
              <a:rPr lang="en-US" smtClean="0"/>
              <a:t>55</a:t>
            </a:fld>
            <a:endParaRPr lang="en-US"/>
          </a:p>
        </p:txBody>
      </p:sp>
    </p:spTree>
    <p:extLst>
      <p:ext uri="{BB962C8B-B14F-4D97-AF65-F5344CB8AC3E}">
        <p14:creationId xmlns:p14="http://schemas.microsoft.com/office/powerpoint/2010/main" val="13115387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317E6-A6A0-401E-8F6F-9E6886181BE0}" type="slidenum">
              <a:rPr lang="en-US" smtClean="0"/>
              <a:t>60</a:t>
            </a:fld>
            <a:endParaRPr lang="en-US" dirty="0"/>
          </a:p>
        </p:txBody>
      </p:sp>
    </p:spTree>
    <p:extLst>
      <p:ext uri="{BB962C8B-B14F-4D97-AF65-F5344CB8AC3E}">
        <p14:creationId xmlns:p14="http://schemas.microsoft.com/office/powerpoint/2010/main" val="3915439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317E6-A6A0-401E-8F6F-9E6886181BE0}" type="slidenum">
              <a:rPr lang="en-US" smtClean="0"/>
              <a:t>61</a:t>
            </a:fld>
            <a:endParaRPr lang="en-US" dirty="0"/>
          </a:p>
        </p:txBody>
      </p:sp>
    </p:spTree>
    <p:extLst>
      <p:ext uri="{BB962C8B-B14F-4D97-AF65-F5344CB8AC3E}">
        <p14:creationId xmlns:p14="http://schemas.microsoft.com/office/powerpoint/2010/main" val="2452574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Illegal</a:t>
            </a:r>
            <a:r>
              <a:rPr lang="en-US" baseline="0" dirty="0"/>
              <a:t> discrimination or harassment is treating someone differently because they fall into any of the following protected classes. </a:t>
            </a:r>
          </a:p>
          <a:p>
            <a:pPr marL="0" lvl="2" defTabSz="914350">
              <a:defRPr/>
            </a:pPr>
            <a:r>
              <a:rPr lang="en-US" baseline="0" dirty="0"/>
              <a:t>Major life activity: walking, seeing, talking, learning, </a:t>
            </a:r>
            <a:endParaRPr lang="en-US" dirty="0"/>
          </a:p>
        </p:txBody>
      </p:sp>
      <p:sp>
        <p:nvSpPr>
          <p:cNvPr id="4" name="Slide Number Placeholder 3"/>
          <p:cNvSpPr>
            <a:spLocks noGrp="1"/>
          </p:cNvSpPr>
          <p:nvPr>
            <p:ph type="sldNum" sz="quarter" idx="10"/>
          </p:nvPr>
        </p:nvSpPr>
        <p:spPr/>
        <p:txBody>
          <a:bodyPr/>
          <a:lstStyle/>
          <a:p>
            <a:fld id="{90A317E6-A6A0-401E-8F6F-9E6886181BE0}" type="slidenum">
              <a:rPr lang="en-US" smtClean="0"/>
              <a:t>8</a:t>
            </a:fld>
            <a:endParaRPr lang="en-US" dirty="0"/>
          </a:p>
        </p:txBody>
      </p:sp>
    </p:spTree>
    <p:extLst>
      <p:ext uri="{BB962C8B-B14F-4D97-AF65-F5344CB8AC3E}">
        <p14:creationId xmlns:p14="http://schemas.microsoft.com/office/powerpoint/2010/main" val="25276469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317E6-A6A0-401E-8F6F-9E6886181BE0}" type="slidenum">
              <a:rPr lang="en-US" smtClean="0"/>
              <a:t>71</a:t>
            </a:fld>
            <a:endParaRPr lang="en-US" dirty="0"/>
          </a:p>
        </p:txBody>
      </p:sp>
    </p:spTree>
    <p:extLst>
      <p:ext uri="{BB962C8B-B14F-4D97-AF65-F5344CB8AC3E}">
        <p14:creationId xmlns:p14="http://schemas.microsoft.com/office/powerpoint/2010/main" val="2841344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10"/>
          </p:nvPr>
        </p:nvSpPr>
        <p:spPr/>
        <p:txBody>
          <a:bodyPr/>
          <a:lstStyle/>
          <a:p>
            <a:fld id="{90A317E6-A6A0-401E-8F6F-9E6886181BE0}" type="slidenum">
              <a:rPr lang="en-US" smtClean="0"/>
              <a:t>9</a:t>
            </a:fld>
            <a:endParaRPr lang="en-US"/>
          </a:p>
        </p:txBody>
      </p:sp>
    </p:spTree>
    <p:extLst>
      <p:ext uri="{BB962C8B-B14F-4D97-AF65-F5344CB8AC3E}">
        <p14:creationId xmlns:p14="http://schemas.microsoft.com/office/powerpoint/2010/main" val="3404974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317E6-A6A0-401E-8F6F-9E6886181BE0}" type="slidenum">
              <a:rPr lang="en-US" smtClean="0"/>
              <a:t>11</a:t>
            </a:fld>
            <a:endParaRPr lang="en-US" dirty="0"/>
          </a:p>
        </p:txBody>
      </p:sp>
    </p:spTree>
    <p:extLst>
      <p:ext uri="{BB962C8B-B14F-4D97-AF65-F5344CB8AC3E}">
        <p14:creationId xmlns:p14="http://schemas.microsoft.com/office/powerpoint/2010/main" val="414337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A317E6-A6A0-401E-8F6F-9E6886181BE0}" type="slidenum">
              <a:rPr lang="en-US" smtClean="0"/>
              <a:t>12</a:t>
            </a:fld>
            <a:endParaRPr lang="en-US"/>
          </a:p>
        </p:txBody>
      </p:sp>
    </p:spTree>
    <p:extLst>
      <p:ext uri="{BB962C8B-B14F-4D97-AF65-F5344CB8AC3E}">
        <p14:creationId xmlns:p14="http://schemas.microsoft.com/office/powerpoint/2010/main" val="3133708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A317E6-A6A0-401E-8F6F-9E6886181BE0}" type="slidenum">
              <a:rPr lang="en-US" smtClean="0"/>
              <a:t>13</a:t>
            </a:fld>
            <a:endParaRPr lang="en-US"/>
          </a:p>
        </p:txBody>
      </p:sp>
    </p:spTree>
    <p:extLst>
      <p:ext uri="{BB962C8B-B14F-4D97-AF65-F5344CB8AC3E}">
        <p14:creationId xmlns:p14="http://schemas.microsoft.com/office/powerpoint/2010/main" val="2617028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76300" y="1295400"/>
            <a:ext cx="7391400" cy="2035176"/>
          </a:xfrm>
        </p:spPr>
        <p:txBody>
          <a:bodyPr>
            <a:normAutofit/>
          </a:bodyPr>
          <a:lstStyle>
            <a:lvl1pPr algn="ctr">
              <a:defRPr sz="4000" i="0">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876300" y="3352800"/>
            <a:ext cx="7391400" cy="1600200"/>
          </a:xfrm>
        </p:spPr>
        <p:txBody>
          <a:bodyPr>
            <a:noAutofit/>
          </a:bodyPr>
          <a:lstStyle>
            <a:lvl1pPr marL="0" indent="0" algn="ctr">
              <a:spcBef>
                <a:spcPts val="600"/>
              </a:spcBef>
              <a:buNone/>
              <a:defRPr sz="32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Text Placeholder 4"/>
          <p:cNvSpPr>
            <a:spLocks noGrp="1"/>
          </p:cNvSpPr>
          <p:nvPr>
            <p:ph type="body" sz="quarter" idx="10" hasCustomPrompt="1"/>
          </p:nvPr>
        </p:nvSpPr>
        <p:spPr>
          <a:xfrm>
            <a:off x="2057400" y="4953000"/>
            <a:ext cx="5029200" cy="501650"/>
          </a:xfrm>
        </p:spPr>
        <p:txBody>
          <a:bodyPr lIns="0" tIns="0" rIns="0" bIns="0" anchor="ctr" anchorCtr="0">
            <a:noAutofit/>
          </a:bodyPr>
          <a:lstStyle>
            <a:lvl1pPr marL="0" indent="0" algn="ctr">
              <a:spcBef>
                <a:spcPts val="0"/>
              </a:spcBef>
              <a:buNone/>
              <a:defRPr sz="2000">
                <a:solidFill>
                  <a:srgbClr val="112732"/>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stStyle>
          <a:p>
            <a:pPr lvl="0"/>
            <a:r>
              <a:rPr lang="en-US" dirty="0"/>
              <a:t>Presented by</a:t>
            </a:r>
          </a:p>
        </p:txBody>
      </p:sp>
      <p:sp>
        <p:nvSpPr>
          <p:cNvPr id="17" name="Text Placeholder 4"/>
          <p:cNvSpPr>
            <a:spLocks noGrp="1"/>
          </p:cNvSpPr>
          <p:nvPr>
            <p:ph type="body" sz="quarter" idx="11" hasCustomPrompt="1"/>
          </p:nvPr>
        </p:nvSpPr>
        <p:spPr>
          <a:xfrm>
            <a:off x="2057400" y="5486400"/>
            <a:ext cx="5029200" cy="501650"/>
          </a:xfrm>
        </p:spPr>
        <p:txBody>
          <a:bodyPr lIns="0" tIns="0" rIns="0" bIns="0" anchor="ctr" anchorCtr="0">
            <a:noAutofit/>
          </a:bodyPr>
          <a:lstStyle>
            <a:lvl1pPr marL="0" indent="0" algn="ctr">
              <a:spcBef>
                <a:spcPts val="0"/>
              </a:spcBef>
              <a:buNone/>
              <a:defRPr sz="2000">
                <a:solidFill>
                  <a:srgbClr val="112732"/>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stStyle>
          <a:p>
            <a:pPr lvl="0"/>
            <a:r>
              <a:rPr lang="en-US" dirty="0"/>
              <a:t>Date</a:t>
            </a:r>
          </a:p>
        </p:txBody>
      </p:sp>
      <p:pic>
        <p:nvPicPr>
          <p:cNvPr id="6" name="Picture 18" descr="PC_diagonal rules boxes-approved beige-home-03.jpg">
            <a:extLst>
              <a:ext uri="{FF2B5EF4-FFF2-40B4-BE49-F238E27FC236}">
                <a16:creationId xmlns:a16="http://schemas.microsoft.com/office/drawing/2014/main" id="{EA8F8F16-BDEB-454D-B6A1-718CBBED34C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938838" y="4957763"/>
            <a:ext cx="305435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235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371600"/>
            <a:ext cx="4419600" cy="4572000"/>
          </a:xfrm>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5181600" y="2133600"/>
            <a:ext cx="3657600" cy="21336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97EB34-43D4-4B09-B6A0-0DD1EAFAC373}" type="datetime1">
              <a:rPr lang="en-US" smtClean="0"/>
              <a:t>1/9/2023</a:t>
            </a:fld>
            <a:endParaRPr lang="en-US"/>
          </a:p>
        </p:txBody>
      </p:sp>
      <p:sp>
        <p:nvSpPr>
          <p:cNvPr id="6" name="Footer Placeholder 5"/>
          <p:cNvSpPr>
            <a:spLocks noGrp="1"/>
          </p:cNvSpPr>
          <p:nvPr>
            <p:ph type="ftr" sz="quarter" idx="11"/>
          </p:nvPr>
        </p:nvSpPr>
        <p:spPr/>
        <p:txBody>
          <a:bodyPr/>
          <a:lstStyle/>
          <a:p>
            <a:r>
              <a:rPr lang="en-US"/>
              <a:t>© 2019 Pullman &amp; Comley LLC</a:t>
            </a:r>
            <a:endParaRPr lang="en-US" dirty="0"/>
          </a:p>
        </p:txBody>
      </p:sp>
      <p:sp>
        <p:nvSpPr>
          <p:cNvPr id="7" name="Slide Number Placeholder 6"/>
          <p:cNvSpPr>
            <a:spLocks noGrp="1"/>
          </p:cNvSpPr>
          <p:nvPr>
            <p:ph type="sldNum" sz="quarter" idx="12"/>
          </p:nvPr>
        </p:nvSpPr>
        <p:spPr/>
        <p:txBody>
          <a:bodyPr/>
          <a:lstStyle/>
          <a:p>
            <a:fld id="{080DD68C-5486-4B9A-B844-882072ED2919}" type="slidenum">
              <a:rPr lang="en-US" smtClean="0"/>
              <a:t>‹#›</a:t>
            </a:fld>
            <a:endParaRPr lang="en-US"/>
          </a:p>
        </p:txBody>
      </p:sp>
      <p:sp>
        <p:nvSpPr>
          <p:cNvPr id="8" name="Title 1"/>
          <p:cNvSpPr>
            <a:spLocks noGrp="1"/>
          </p:cNvSpPr>
          <p:nvPr>
            <p:ph type="title"/>
          </p:nvPr>
        </p:nvSpPr>
        <p:spPr>
          <a:xfrm>
            <a:off x="457200" y="0"/>
            <a:ext cx="5870448" cy="914400"/>
          </a:xfrm>
        </p:spPr>
        <p:txBody>
          <a:bodyPr/>
          <a:lstStyle/>
          <a:p>
            <a:r>
              <a:rPr lang="en-US"/>
              <a:t>Click to edit Master title style</a:t>
            </a:r>
            <a:endParaRPr lang="en-US" dirty="0"/>
          </a:p>
        </p:txBody>
      </p:sp>
    </p:spTree>
    <p:extLst>
      <p:ext uri="{BB962C8B-B14F-4D97-AF65-F5344CB8AC3E}">
        <p14:creationId xmlns:p14="http://schemas.microsoft.com/office/powerpoint/2010/main" val="218855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1" name="Picture 18" descr="PC_diagonal rules boxes-approved beige-home-03.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938838" y="4957763"/>
            <a:ext cx="305435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invGray">
          <a:xfrm>
            <a:off x="154546" y="4958366"/>
            <a:ext cx="5753346" cy="175485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452907" y="168986"/>
            <a:ext cx="5033493" cy="2187576"/>
          </a:xfrm>
        </p:spPr>
        <p:txBody>
          <a:bodyPr>
            <a:normAutofit/>
          </a:bodyPr>
          <a:lstStyle>
            <a:lvl1pPr>
              <a:defRPr sz="4000" i="1">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457200" y="2514600"/>
            <a:ext cx="5029200" cy="2057400"/>
          </a:xfrm>
        </p:spPr>
        <p:txBody>
          <a:bodyPr>
            <a:noAutofit/>
          </a:bodyPr>
          <a:lstStyle>
            <a:lvl1pPr marL="0" indent="0" algn="l">
              <a:spcBef>
                <a:spcPts val="600"/>
              </a:spcBef>
              <a:buNone/>
              <a:defRPr sz="32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Rectangle 14"/>
          <p:cNvSpPr/>
          <p:nvPr/>
        </p:nvSpPr>
        <p:spPr bwMode="invGray">
          <a:xfrm>
            <a:off x="5937161" y="2337244"/>
            <a:ext cx="3054439" cy="259308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7498" y="159912"/>
            <a:ext cx="3054102" cy="2148844"/>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invGray">
          <a:xfrm>
            <a:off x="6376149" y="2975975"/>
            <a:ext cx="2176462" cy="1315624"/>
          </a:xfrm>
          <a:prstGeom prst="rect">
            <a:avLst/>
          </a:prstGeom>
        </p:spPr>
      </p:pic>
      <p:sp>
        <p:nvSpPr>
          <p:cNvPr id="5" name="Text Placeholder 4"/>
          <p:cNvSpPr>
            <a:spLocks noGrp="1"/>
          </p:cNvSpPr>
          <p:nvPr>
            <p:ph type="body" sz="quarter" idx="10" hasCustomPrompt="1"/>
          </p:nvPr>
        </p:nvSpPr>
        <p:spPr>
          <a:xfrm>
            <a:off x="457200" y="5334000"/>
            <a:ext cx="5029200" cy="501650"/>
          </a:xfrm>
        </p:spPr>
        <p:txBody>
          <a:bodyPr>
            <a:noAutofit/>
          </a:bodyPr>
          <a:lstStyle>
            <a:lvl1pPr marL="0" indent="0">
              <a:spcBef>
                <a:spcPts val="0"/>
              </a:spcBef>
              <a:buNone/>
              <a:defRPr sz="2400">
                <a:solidFill>
                  <a:schemeClr val="bg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stStyle>
          <a:p>
            <a:pPr lvl="0"/>
            <a:r>
              <a:rPr lang="en-US" dirty="0"/>
              <a:t>Presented by</a:t>
            </a:r>
          </a:p>
        </p:txBody>
      </p:sp>
      <p:sp>
        <p:nvSpPr>
          <p:cNvPr id="17" name="Text Placeholder 4"/>
          <p:cNvSpPr>
            <a:spLocks noGrp="1"/>
          </p:cNvSpPr>
          <p:nvPr>
            <p:ph type="body" sz="quarter" idx="11" hasCustomPrompt="1"/>
          </p:nvPr>
        </p:nvSpPr>
        <p:spPr>
          <a:xfrm>
            <a:off x="457200" y="5847634"/>
            <a:ext cx="5029200" cy="501650"/>
          </a:xfrm>
        </p:spPr>
        <p:txBody>
          <a:bodyPr>
            <a:noAutofit/>
          </a:bodyPr>
          <a:lstStyle>
            <a:lvl1pPr marL="0" indent="0">
              <a:spcBef>
                <a:spcPts val="0"/>
              </a:spcBef>
              <a:buNone/>
              <a:defRPr sz="2400">
                <a:solidFill>
                  <a:schemeClr val="bg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stStyle>
          <a:p>
            <a:pPr lvl="0"/>
            <a:r>
              <a:rPr lang="en-US" dirty="0"/>
              <a:t>Date</a:t>
            </a:r>
          </a:p>
        </p:txBody>
      </p:sp>
    </p:spTree>
    <p:extLst>
      <p:ext uri="{BB962C8B-B14F-4D97-AF65-F5344CB8AC3E}">
        <p14:creationId xmlns:p14="http://schemas.microsoft.com/office/powerpoint/2010/main" val="31137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act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86B0AB4-8CD5-4B18-94F6-136D08096C04}" type="datetime1">
              <a:rPr lang="en-US" smtClean="0"/>
              <a:t>1/9/2023</a:t>
            </a:fld>
            <a:endParaRPr lang="en-US"/>
          </a:p>
        </p:txBody>
      </p:sp>
      <p:sp>
        <p:nvSpPr>
          <p:cNvPr id="5" name="Footer Placeholder 4"/>
          <p:cNvSpPr>
            <a:spLocks noGrp="1"/>
          </p:cNvSpPr>
          <p:nvPr>
            <p:ph type="ftr" sz="quarter" idx="11"/>
          </p:nvPr>
        </p:nvSpPr>
        <p:spPr/>
        <p:txBody>
          <a:bodyPr/>
          <a:lstStyle/>
          <a:p>
            <a:r>
              <a:rPr lang="en-US"/>
              <a:t>© 2019 Pullman &amp; Comley LLC</a:t>
            </a:r>
            <a:endParaRPr lang="en-US" dirty="0"/>
          </a:p>
        </p:txBody>
      </p:sp>
      <p:sp>
        <p:nvSpPr>
          <p:cNvPr id="6" name="Slide Number Placeholder 5"/>
          <p:cNvSpPr>
            <a:spLocks noGrp="1"/>
          </p:cNvSpPr>
          <p:nvPr>
            <p:ph type="sldNum" sz="quarter" idx="12"/>
          </p:nvPr>
        </p:nvSpPr>
        <p:spPr/>
        <p:txBody>
          <a:bodyPr/>
          <a:lstStyle/>
          <a:p>
            <a:fld id="{080DD68C-5486-4B9A-B844-882072ED2919}" type="slidenum">
              <a:rPr lang="en-US" smtClean="0"/>
              <a:t>‹#›</a:t>
            </a:fld>
            <a:endParaRPr lang="en-US"/>
          </a:p>
        </p:txBody>
      </p:sp>
      <p:sp>
        <p:nvSpPr>
          <p:cNvPr id="14" name="Text Placeholder 13"/>
          <p:cNvSpPr>
            <a:spLocks noGrp="1"/>
          </p:cNvSpPr>
          <p:nvPr>
            <p:ph type="body" sz="quarter" idx="13" hasCustomPrompt="1"/>
          </p:nvPr>
        </p:nvSpPr>
        <p:spPr>
          <a:xfrm>
            <a:off x="457200" y="1752599"/>
            <a:ext cx="3108960" cy="1905001"/>
          </a:xfrm>
        </p:spPr>
        <p:txBody>
          <a:bodyPr>
            <a:noAutofit/>
          </a:bodyPr>
          <a:lstStyle>
            <a:lvl1pPr marL="50800" indent="-50800" algn="l">
              <a:spcBef>
                <a:spcPts val="200"/>
              </a:spcBef>
              <a:buSzPct val="25000"/>
              <a:buFont typeface="Arial" pitchFamily="34" charset="0"/>
              <a:buChar char=" "/>
              <a:defRPr sz="1800" b="1"/>
            </a:lvl1pPr>
            <a:lvl2pPr marL="50800" marR="0" indent="-50800" algn="l" defTabSz="914400" rtl="0" eaLnBrk="1" fontAlgn="auto" latinLnBrk="0" hangingPunct="1">
              <a:lnSpc>
                <a:spcPct val="100000"/>
              </a:lnSpc>
              <a:spcBef>
                <a:spcPts val="200"/>
              </a:spcBef>
              <a:spcAft>
                <a:spcPts val="0"/>
              </a:spcAft>
              <a:buClrTx/>
              <a:buSzPct val="25000"/>
              <a:buFont typeface="Arial" pitchFamily="34" charset="0"/>
              <a:buChar char=" "/>
              <a:tabLst/>
              <a:defRPr sz="1400" baseline="0"/>
            </a:lvl2pPr>
            <a:lvl3pPr marL="0" indent="0" algn="ctr">
              <a:spcBef>
                <a:spcPts val="0"/>
              </a:spcBef>
              <a:buNone/>
              <a:defRPr sz="1400"/>
            </a:lvl3pPr>
            <a:lvl4pPr marL="0" indent="0" algn="ctr">
              <a:spcBef>
                <a:spcPts val="0"/>
              </a:spcBef>
              <a:buNone/>
              <a:defRPr sz="1400"/>
            </a:lvl4pPr>
            <a:lvl5pPr marL="0" indent="0" algn="ctr">
              <a:spcBef>
                <a:spcPts val="0"/>
              </a:spcBef>
              <a:buNone/>
              <a:defRPr sz="1400"/>
            </a:lvl5pPr>
          </a:lstStyle>
          <a:p>
            <a:pPr lvl="0"/>
            <a:r>
              <a:rPr lang="en-US" dirty="0"/>
              <a:t>Attorney Name</a:t>
            </a:r>
          </a:p>
          <a:p>
            <a:pPr lvl="1"/>
            <a:r>
              <a:rPr lang="en-US" dirty="0"/>
              <a:t>Pullman &amp; </a:t>
            </a:r>
            <a:r>
              <a:rPr lang="en-US" dirty="0" err="1"/>
              <a:t>Comley</a:t>
            </a:r>
            <a:r>
              <a:rPr lang="en-US" dirty="0"/>
              <a:t>, LLC</a:t>
            </a:r>
          </a:p>
          <a:p>
            <a:pPr lvl="1"/>
            <a:r>
              <a:rPr lang="en-US" dirty="0"/>
              <a:t>Address</a:t>
            </a:r>
          </a:p>
          <a:p>
            <a:pPr lvl="1"/>
            <a:r>
              <a:rPr lang="en-US" dirty="0"/>
              <a:t>City, State 00000</a:t>
            </a:r>
          </a:p>
          <a:p>
            <a:pPr lvl="1"/>
            <a:r>
              <a:rPr lang="en-US" dirty="0"/>
              <a:t>Tel: 000.000.0000</a:t>
            </a:r>
          </a:p>
          <a:p>
            <a:pPr marL="50800" marR="0" lvl="1" indent="-50800" algn="l" defTabSz="914400" rtl="0" eaLnBrk="1" fontAlgn="auto" latinLnBrk="0" hangingPunct="1">
              <a:lnSpc>
                <a:spcPct val="100000"/>
              </a:lnSpc>
              <a:spcBef>
                <a:spcPts val="200"/>
              </a:spcBef>
              <a:spcAft>
                <a:spcPts val="0"/>
              </a:spcAft>
              <a:buClrTx/>
              <a:buSzPct val="25000"/>
              <a:buFont typeface="Arial" pitchFamily="34" charset="0"/>
              <a:buChar char=" "/>
              <a:tabLst/>
              <a:defRPr/>
            </a:pPr>
            <a:r>
              <a:rPr lang="en-US" dirty="0"/>
              <a:t>Fax: 000.000.0000</a:t>
            </a:r>
          </a:p>
          <a:p>
            <a:pPr lvl="1"/>
            <a:r>
              <a:rPr lang="en-US" dirty="0"/>
              <a:t>Email: name@pullcom.com</a:t>
            </a:r>
          </a:p>
        </p:txBody>
      </p:sp>
      <p:sp>
        <p:nvSpPr>
          <p:cNvPr id="26" name="Title 1"/>
          <p:cNvSpPr txBox="1">
            <a:spLocks/>
          </p:cNvSpPr>
          <p:nvPr userDrawn="1"/>
        </p:nvSpPr>
        <p:spPr>
          <a:xfrm>
            <a:off x="457200" y="296883"/>
            <a:ext cx="6248400" cy="1028834"/>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3200" kern="1200">
                <a:solidFill>
                  <a:schemeClr val="tx2"/>
                </a:solidFill>
                <a:latin typeface="+mj-lt"/>
                <a:ea typeface="+mj-ea"/>
                <a:cs typeface="+mj-cs"/>
              </a:defRPr>
            </a:lvl1pPr>
          </a:lstStyle>
          <a:p>
            <a:r>
              <a:rPr lang="en-US" dirty="0"/>
              <a:t>Contact Information</a:t>
            </a:r>
          </a:p>
        </p:txBody>
      </p:sp>
      <p:sp>
        <p:nvSpPr>
          <p:cNvPr id="27" name="Text Placeholder 13"/>
          <p:cNvSpPr>
            <a:spLocks noGrp="1"/>
          </p:cNvSpPr>
          <p:nvPr>
            <p:ph type="body" sz="quarter" idx="14" hasCustomPrompt="1"/>
          </p:nvPr>
        </p:nvSpPr>
        <p:spPr>
          <a:xfrm>
            <a:off x="4572000" y="1752599"/>
            <a:ext cx="3108960" cy="1905001"/>
          </a:xfrm>
        </p:spPr>
        <p:txBody>
          <a:bodyPr>
            <a:noAutofit/>
          </a:bodyPr>
          <a:lstStyle>
            <a:lvl1pPr marL="50800" indent="-50800" algn="l">
              <a:spcBef>
                <a:spcPts val="200"/>
              </a:spcBef>
              <a:buSzPct val="25000"/>
              <a:buFont typeface="Arial" pitchFamily="34" charset="0"/>
              <a:buChar char=" "/>
              <a:defRPr sz="1800" b="1"/>
            </a:lvl1pPr>
            <a:lvl2pPr marL="50800" marR="0" indent="-50800" algn="l" defTabSz="914400" rtl="0" eaLnBrk="1" fontAlgn="auto" latinLnBrk="0" hangingPunct="1">
              <a:lnSpc>
                <a:spcPct val="100000"/>
              </a:lnSpc>
              <a:spcBef>
                <a:spcPts val="200"/>
              </a:spcBef>
              <a:spcAft>
                <a:spcPts val="0"/>
              </a:spcAft>
              <a:buClrTx/>
              <a:buSzPct val="25000"/>
              <a:buFont typeface="Arial" pitchFamily="34" charset="0"/>
              <a:buChar char=" "/>
              <a:tabLst/>
              <a:defRPr sz="1400" baseline="0"/>
            </a:lvl2pPr>
            <a:lvl3pPr marL="0" indent="0" algn="ctr">
              <a:spcBef>
                <a:spcPts val="0"/>
              </a:spcBef>
              <a:buNone/>
              <a:defRPr sz="1400"/>
            </a:lvl3pPr>
            <a:lvl4pPr marL="0" indent="0" algn="ctr">
              <a:spcBef>
                <a:spcPts val="0"/>
              </a:spcBef>
              <a:buNone/>
              <a:defRPr sz="1400"/>
            </a:lvl4pPr>
            <a:lvl5pPr marL="0" indent="0" algn="ctr">
              <a:spcBef>
                <a:spcPts val="0"/>
              </a:spcBef>
              <a:buNone/>
              <a:defRPr sz="1400"/>
            </a:lvl5pPr>
          </a:lstStyle>
          <a:p>
            <a:pPr lvl="0"/>
            <a:r>
              <a:rPr lang="en-US" dirty="0"/>
              <a:t>Attorney Name</a:t>
            </a:r>
          </a:p>
          <a:p>
            <a:pPr lvl="1"/>
            <a:r>
              <a:rPr lang="en-US" dirty="0"/>
              <a:t>Pullman &amp; </a:t>
            </a:r>
            <a:r>
              <a:rPr lang="en-US" dirty="0" err="1"/>
              <a:t>Comley</a:t>
            </a:r>
            <a:r>
              <a:rPr lang="en-US" dirty="0"/>
              <a:t>, LLC</a:t>
            </a:r>
          </a:p>
          <a:p>
            <a:pPr lvl="1"/>
            <a:r>
              <a:rPr lang="en-US" dirty="0"/>
              <a:t>Address</a:t>
            </a:r>
          </a:p>
          <a:p>
            <a:pPr lvl="1"/>
            <a:r>
              <a:rPr lang="en-US" dirty="0"/>
              <a:t>City, State 00000</a:t>
            </a:r>
          </a:p>
          <a:p>
            <a:pPr lvl="1"/>
            <a:r>
              <a:rPr lang="en-US" dirty="0"/>
              <a:t>Tel: 000.000.0000</a:t>
            </a:r>
          </a:p>
          <a:p>
            <a:pPr marL="50800" marR="0" lvl="1" indent="-50800" algn="l" defTabSz="914400" rtl="0" eaLnBrk="1" fontAlgn="auto" latinLnBrk="0" hangingPunct="1">
              <a:lnSpc>
                <a:spcPct val="100000"/>
              </a:lnSpc>
              <a:spcBef>
                <a:spcPts val="200"/>
              </a:spcBef>
              <a:spcAft>
                <a:spcPts val="0"/>
              </a:spcAft>
              <a:buClrTx/>
              <a:buSzPct val="25000"/>
              <a:buFont typeface="Arial" pitchFamily="34" charset="0"/>
              <a:buChar char=" "/>
              <a:tabLst/>
              <a:defRPr/>
            </a:pPr>
            <a:r>
              <a:rPr lang="en-US" dirty="0"/>
              <a:t>Fax: 000.000.0000</a:t>
            </a:r>
          </a:p>
          <a:p>
            <a:pPr lvl="1"/>
            <a:r>
              <a:rPr lang="en-US" dirty="0"/>
              <a:t>Email: name@pullcom.com</a:t>
            </a:r>
          </a:p>
        </p:txBody>
      </p:sp>
      <p:sp>
        <p:nvSpPr>
          <p:cNvPr id="28" name="Text Placeholder 13"/>
          <p:cNvSpPr>
            <a:spLocks noGrp="1"/>
          </p:cNvSpPr>
          <p:nvPr>
            <p:ph type="body" sz="quarter" idx="15" hasCustomPrompt="1"/>
          </p:nvPr>
        </p:nvSpPr>
        <p:spPr>
          <a:xfrm>
            <a:off x="457200" y="3886199"/>
            <a:ext cx="3108960" cy="1905001"/>
          </a:xfrm>
        </p:spPr>
        <p:txBody>
          <a:bodyPr>
            <a:noAutofit/>
          </a:bodyPr>
          <a:lstStyle>
            <a:lvl1pPr marL="50800" indent="-50800" algn="l">
              <a:spcBef>
                <a:spcPts val="200"/>
              </a:spcBef>
              <a:buSzPct val="25000"/>
              <a:buFont typeface="Arial" pitchFamily="34" charset="0"/>
              <a:buChar char=" "/>
              <a:defRPr sz="1800" b="1"/>
            </a:lvl1pPr>
            <a:lvl2pPr marL="50800" marR="0" indent="-50800" algn="l" defTabSz="914400" rtl="0" eaLnBrk="1" fontAlgn="auto" latinLnBrk="0" hangingPunct="1">
              <a:lnSpc>
                <a:spcPct val="100000"/>
              </a:lnSpc>
              <a:spcBef>
                <a:spcPts val="200"/>
              </a:spcBef>
              <a:spcAft>
                <a:spcPts val="0"/>
              </a:spcAft>
              <a:buClrTx/>
              <a:buSzPct val="25000"/>
              <a:buFont typeface="Arial" pitchFamily="34" charset="0"/>
              <a:buChar char=" "/>
              <a:tabLst/>
              <a:defRPr sz="1400" baseline="0"/>
            </a:lvl2pPr>
            <a:lvl3pPr marL="0" indent="0" algn="ctr">
              <a:spcBef>
                <a:spcPts val="0"/>
              </a:spcBef>
              <a:buNone/>
              <a:defRPr sz="1400"/>
            </a:lvl3pPr>
            <a:lvl4pPr marL="0" indent="0" algn="ctr">
              <a:spcBef>
                <a:spcPts val="0"/>
              </a:spcBef>
              <a:buNone/>
              <a:defRPr sz="1400"/>
            </a:lvl4pPr>
            <a:lvl5pPr marL="0" indent="0" algn="ctr">
              <a:spcBef>
                <a:spcPts val="0"/>
              </a:spcBef>
              <a:buNone/>
              <a:defRPr sz="1400"/>
            </a:lvl5pPr>
          </a:lstStyle>
          <a:p>
            <a:pPr lvl="0"/>
            <a:r>
              <a:rPr lang="en-US" dirty="0"/>
              <a:t>Attorney Name</a:t>
            </a:r>
          </a:p>
          <a:p>
            <a:pPr lvl="1"/>
            <a:r>
              <a:rPr lang="en-US" dirty="0"/>
              <a:t>Pullman &amp; </a:t>
            </a:r>
            <a:r>
              <a:rPr lang="en-US" dirty="0" err="1"/>
              <a:t>Comley</a:t>
            </a:r>
            <a:r>
              <a:rPr lang="en-US" dirty="0"/>
              <a:t>, LLC</a:t>
            </a:r>
          </a:p>
          <a:p>
            <a:pPr lvl="1"/>
            <a:r>
              <a:rPr lang="en-US" dirty="0"/>
              <a:t>Address</a:t>
            </a:r>
          </a:p>
          <a:p>
            <a:pPr lvl="1"/>
            <a:r>
              <a:rPr lang="en-US" dirty="0"/>
              <a:t>City, State 00000</a:t>
            </a:r>
          </a:p>
          <a:p>
            <a:pPr lvl="1"/>
            <a:r>
              <a:rPr lang="en-US" dirty="0"/>
              <a:t>Tel: 000.000.0000</a:t>
            </a:r>
          </a:p>
          <a:p>
            <a:pPr marL="50800" marR="0" lvl="1" indent="-50800" algn="l" defTabSz="914400" rtl="0" eaLnBrk="1" fontAlgn="auto" latinLnBrk="0" hangingPunct="1">
              <a:lnSpc>
                <a:spcPct val="100000"/>
              </a:lnSpc>
              <a:spcBef>
                <a:spcPts val="200"/>
              </a:spcBef>
              <a:spcAft>
                <a:spcPts val="0"/>
              </a:spcAft>
              <a:buClrTx/>
              <a:buSzPct val="25000"/>
              <a:buFont typeface="Arial" pitchFamily="34" charset="0"/>
              <a:buChar char=" "/>
              <a:tabLst/>
              <a:defRPr/>
            </a:pPr>
            <a:r>
              <a:rPr lang="en-US" dirty="0"/>
              <a:t>Fax: 000.000.0000</a:t>
            </a:r>
          </a:p>
          <a:p>
            <a:pPr lvl="1"/>
            <a:r>
              <a:rPr lang="en-US" dirty="0"/>
              <a:t>Email: name@pullcom.com</a:t>
            </a:r>
          </a:p>
        </p:txBody>
      </p:sp>
      <p:sp>
        <p:nvSpPr>
          <p:cNvPr id="32" name="Text Placeholder 13"/>
          <p:cNvSpPr>
            <a:spLocks noGrp="1"/>
          </p:cNvSpPr>
          <p:nvPr>
            <p:ph type="body" sz="quarter" idx="16" hasCustomPrompt="1"/>
          </p:nvPr>
        </p:nvSpPr>
        <p:spPr>
          <a:xfrm>
            <a:off x="4572000" y="3886199"/>
            <a:ext cx="3108960" cy="1905001"/>
          </a:xfrm>
        </p:spPr>
        <p:txBody>
          <a:bodyPr>
            <a:noAutofit/>
          </a:bodyPr>
          <a:lstStyle>
            <a:lvl1pPr marL="50800" indent="-50800" algn="l">
              <a:spcBef>
                <a:spcPts val="200"/>
              </a:spcBef>
              <a:buSzPct val="25000"/>
              <a:buFont typeface="Arial" pitchFamily="34" charset="0"/>
              <a:buChar char=" "/>
              <a:defRPr sz="1800" b="1"/>
            </a:lvl1pPr>
            <a:lvl2pPr marL="50800" marR="0" indent="-50800" algn="l" defTabSz="914400" rtl="0" eaLnBrk="1" fontAlgn="auto" latinLnBrk="0" hangingPunct="1">
              <a:lnSpc>
                <a:spcPct val="100000"/>
              </a:lnSpc>
              <a:spcBef>
                <a:spcPts val="200"/>
              </a:spcBef>
              <a:spcAft>
                <a:spcPts val="0"/>
              </a:spcAft>
              <a:buClrTx/>
              <a:buSzPct val="25000"/>
              <a:buFont typeface="Arial" pitchFamily="34" charset="0"/>
              <a:buChar char=" "/>
              <a:tabLst/>
              <a:defRPr sz="1400" baseline="0"/>
            </a:lvl2pPr>
            <a:lvl3pPr marL="0" indent="0" algn="ctr">
              <a:spcBef>
                <a:spcPts val="0"/>
              </a:spcBef>
              <a:buNone/>
              <a:defRPr sz="1400"/>
            </a:lvl3pPr>
            <a:lvl4pPr marL="0" indent="0" algn="ctr">
              <a:spcBef>
                <a:spcPts val="0"/>
              </a:spcBef>
              <a:buNone/>
              <a:defRPr sz="1400"/>
            </a:lvl4pPr>
            <a:lvl5pPr marL="0" indent="0" algn="ctr">
              <a:spcBef>
                <a:spcPts val="0"/>
              </a:spcBef>
              <a:buNone/>
              <a:defRPr sz="1400"/>
            </a:lvl5pPr>
          </a:lstStyle>
          <a:p>
            <a:pPr lvl="0"/>
            <a:r>
              <a:rPr lang="en-US" dirty="0"/>
              <a:t>Attorney Name</a:t>
            </a:r>
          </a:p>
          <a:p>
            <a:pPr lvl="1"/>
            <a:r>
              <a:rPr lang="en-US" dirty="0"/>
              <a:t>Pullman &amp; </a:t>
            </a:r>
            <a:r>
              <a:rPr lang="en-US" dirty="0" err="1"/>
              <a:t>Comley</a:t>
            </a:r>
            <a:r>
              <a:rPr lang="en-US" dirty="0"/>
              <a:t>, LLC</a:t>
            </a:r>
          </a:p>
          <a:p>
            <a:pPr lvl="1"/>
            <a:r>
              <a:rPr lang="en-US" dirty="0"/>
              <a:t>Address</a:t>
            </a:r>
          </a:p>
          <a:p>
            <a:pPr lvl="1"/>
            <a:r>
              <a:rPr lang="en-US" dirty="0"/>
              <a:t>City, State 00000</a:t>
            </a:r>
          </a:p>
          <a:p>
            <a:pPr lvl="1"/>
            <a:r>
              <a:rPr lang="en-US" dirty="0"/>
              <a:t>Tel: 000.000.0000</a:t>
            </a:r>
          </a:p>
          <a:p>
            <a:pPr marL="50800" marR="0" lvl="1" indent="-50800" algn="l" defTabSz="914400" rtl="0" eaLnBrk="1" fontAlgn="auto" latinLnBrk="0" hangingPunct="1">
              <a:lnSpc>
                <a:spcPct val="100000"/>
              </a:lnSpc>
              <a:spcBef>
                <a:spcPts val="200"/>
              </a:spcBef>
              <a:spcAft>
                <a:spcPts val="0"/>
              </a:spcAft>
              <a:buClrTx/>
              <a:buSzPct val="25000"/>
              <a:buFont typeface="Arial" pitchFamily="34" charset="0"/>
              <a:buChar char=" "/>
              <a:tabLst/>
              <a:defRPr/>
            </a:pPr>
            <a:r>
              <a:rPr lang="en-US" dirty="0"/>
              <a:t>Fax: 000.000.0000</a:t>
            </a:r>
          </a:p>
          <a:p>
            <a:pPr lvl="1"/>
            <a:r>
              <a:rPr lang="en-US" dirty="0"/>
              <a:t>Email: name@pullcom.com</a:t>
            </a:r>
          </a:p>
        </p:txBody>
      </p:sp>
    </p:spTree>
    <p:extLst>
      <p:ext uri="{BB962C8B-B14F-4D97-AF65-F5344CB8AC3E}">
        <p14:creationId xmlns:p14="http://schemas.microsoft.com/office/powerpoint/2010/main" val="394931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600201"/>
            <a:ext cx="5029200" cy="1828800"/>
          </a:xfrm>
        </p:spPr>
        <p:txBody>
          <a:bodyPr anchor="b">
            <a:normAutofit/>
          </a:bodyPr>
          <a:lstStyle>
            <a:lvl1pPr algn="l">
              <a:defRPr sz="3600" b="0" i="0" cap="none" baseline="0"/>
            </a:lvl1pPr>
          </a:lstStyle>
          <a:p>
            <a:r>
              <a:rPr lang="en-US"/>
              <a:t>Click to edit Master title style</a:t>
            </a:r>
            <a:endParaRPr lang="en-US" dirty="0"/>
          </a:p>
        </p:txBody>
      </p:sp>
      <p:sp>
        <p:nvSpPr>
          <p:cNvPr id="3" name="Text Placeholder 2"/>
          <p:cNvSpPr>
            <a:spLocks noGrp="1"/>
          </p:cNvSpPr>
          <p:nvPr>
            <p:ph type="body" idx="1"/>
          </p:nvPr>
        </p:nvSpPr>
        <p:spPr>
          <a:xfrm>
            <a:off x="457201" y="3581400"/>
            <a:ext cx="5029200" cy="1828800"/>
          </a:xfrm>
        </p:spPr>
        <p:txBody>
          <a:bodyPr anchor="t"/>
          <a:lstStyle>
            <a:lvl1pPr marL="0" indent="0">
              <a:buNone/>
              <a:defRPr sz="2000" i="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13E65A-A2FB-4B9B-9CB4-EA91C1C8C845}" type="datetime1">
              <a:rPr lang="en-US" smtClean="0"/>
              <a:t>1/9/2023</a:t>
            </a:fld>
            <a:endParaRPr lang="en-US"/>
          </a:p>
        </p:txBody>
      </p:sp>
      <p:sp>
        <p:nvSpPr>
          <p:cNvPr id="5" name="Footer Placeholder 4"/>
          <p:cNvSpPr>
            <a:spLocks noGrp="1"/>
          </p:cNvSpPr>
          <p:nvPr>
            <p:ph type="ftr" sz="quarter" idx="11"/>
          </p:nvPr>
        </p:nvSpPr>
        <p:spPr/>
        <p:txBody>
          <a:bodyPr/>
          <a:lstStyle/>
          <a:p>
            <a:r>
              <a:rPr lang="en-US"/>
              <a:t>© 2019 Pullman &amp; Comley LLC</a:t>
            </a:r>
            <a:endParaRPr lang="en-US" dirty="0"/>
          </a:p>
        </p:txBody>
      </p:sp>
      <p:sp>
        <p:nvSpPr>
          <p:cNvPr id="6" name="Slide Number Placeholder 5"/>
          <p:cNvSpPr>
            <a:spLocks noGrp="1"/>
          </p:cNvSpPr>
          <p:nvPr>
            <p:ph type="sldNum" sz="quarter" idx="12"/>
          </p:nvPr>
        </p:nvSpPr>
        <p:spPr/>
        <p:txBody>
          <a:bodyPr/>
          <a:lstStyle/>
          <a:p>
            <a:fld id="{080DD68C-5486-4B9A-B844-882072ED2919}" type="slidenum">
              <a:rPr lang="en-US" smtClean="0"/>
              <a:t>‹#›</a:t>
            </a:fld>
            <a:endParaRPr lang="en-US"/>
          </a:p>
        </p:txBody>
      </p:sp>
    </p:spTree>
    <p:extLst>
      <p:ext uri="{BB962C8B-B14F-4D97-AF65-F5344CB8AC3E}">
        <p14:creationId xmlns:p14="http://schemas.microsoft.com/office/powerpoint/2010/main" val="260952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83"/>
            <a:ext cx="6248400" cy="1028834"/>
          </a:xfrm>
        </p:spPr>
        <p:txBody>
          <a:bodyPr anchor="ctr">
            <a:normAutofit/>
          </a:bodyPr>
          <a:lstStyle>
            <a:lvl1pPr algn="l">
              <a:defRPr sz="3200" b="0"/>
            </a:lvl1pPr>
          </a:lstStyle>
          <a:p>
            <a:r>
              <a:rPr lang="en-US"/>
              <a:t>Click to edit Master title style</a:t>
            </a:r>
          </a:p>
        </p:txBody>
      </p:sp>
      <p:sp>
        <p:nvSpPr>
          <p:cNvPr id="3" name="Picture Placeholder 2"/>
          <p:cNvSpPr>
            <a:spLocks noGrp="1"/>
          </p:cNvSpPr>
          <p:nvPr>
            <p:ph type="pic" idx="1"/>
          </p:nvPr>
        </p:nvSpPr>
        <p:spPr>
          <a:xfrm>
            <a:off x="156210" y="1511121"/>
            <a:ext cx="4419600" cy="4838700"/>
          </a:xfrm>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724400" y="1752600"/>
            <a:ext cx="3657600" cy="21336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CF732-F5E9-451B-BDE7-9284959AFD13}" type="datetime1">
              <a:rPr lang="en-US" smtClean="0"/>
              <a:t>1/9/2023</a:t>
            </a:fld>
            <a:endParaRPr lang="en-US"/>
          </a:p>
        </p:txBody>
      </p:sp>
      <p:sp>
        <p:nvSpPr>
          <p:cNvPr id="6" name="Footer Placeholder 5"/>
          <p:cNvSpPr>
            <a:spLocks noGrp="1"/>
          </p:cNvSpPr>
          <p:nvPr>
            <p:ph type="ftr" sz="quarter" idx="11"/>
          </p:nvPr>
        </p:nvSpPr>
        <p:spPr/>
        <p:txBody>
          <a:bodyPr/>
          <a:lstStyle/>
          <a:p>
            <a:r>
              <a:rPr lang="en-US"/>
              <a:t>© 2019 Pullman &amp; Comley LLC</a:t>
            </a:r>
            <a:endParaRPr lang="en-US" dirty="0"/>
          </a:p>
        </p:txBody>
      </p:sp>
      <p:sp>
        <p:nvSpPr>
          <p:cNvPr id="7" name="Slide Number Placeholder 6"/>
          <p:cNvSpPr>
            <a:spLocks noGrp="1"/>
          </p:cNvSpPr>
          <p:nvPr>
            <p:ph type="sldNum" sz="quarter" idx="12"/>
          </p:nvPr>
        </p:nvSpPr>
        <p:spPr/>
        <p:txBody>
          <a:bodyPr/>
          <a:lstStyle/>
          <a:p>
            <a:fld id="{080DD68C-5486-4B9A-B844-882072ED2919}" type="slidenum">
              <a:rPr lang="en-US" smtClean="0"/>
              <a:t>‹#›</a:t>
            </a:fld>
            <a:endParaRPr lang="en-US"/>
          </a:p>
        </p:txBody>
      </p:sp>
    </p:spTree>
    <p:extLst>
      <p:ext uri="{BB962C8B-B14F-4D97-AF65-F5344CB8AC3E}">
        <p14:creationId xmlns:p14="http://schemas.microsoft.com/office/powerpoint/2010/main" val="276326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371600"/>
            <a:ext cx="82296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29CC35-EA49-4423-BDF2-C8C2B54C479F}" type="datetime1">
              <a:rPr lang="en-US" smtClean="0"/>
              <a:t>1/9/2023</a:t>
            </a:fld>
            <a:endParaRPr lang="en-US"/>
          </a:p>
        </p:txBody>
      </p:sp>
      <p:sp>
        <p:nvSpPr>
          <p:cNvPr id="5" name="Footer Placeholder 4"/>
          <p:cNvSpPr>
            <a:spLocks noGrp="1"/>
          </p:cNvSpPr>
          <p:nvPr>
            <p:ph type="ftr" sz="quarter" idx="11"/>
          </p:nvPr>
        </p:nvSpPr>
        <p:spPr/>
        <p:txBody>
          <a:bodyPr/>
          <a:lstStyle/>
          <a:p>
            <a:r>
              <a:rPr lang="en-US"/>
              <a:t>© 2019 Pullman &amp; Comley LLC</a:t>
            </a:r>
            <a:endParaRPr lang="en-US" dirty="0"/>
          </a:p>
        </p:txBody>
      </p:sp>
      <p:sp>
        <p:nvSpPr>
          <p:cNvPr id="6" name="Slide Number Placeholder 5"/>
          <p:cNvSpPr>
            <a:spLocks noGrp="1"/>
          </p:cNvSpPr>
          <p:nvPr>
            <p:ph type="sldNum" sz="quarter" idx="12"/>
          </p:nvPr>
        </p:nvSpPr>
        <p:spPr/>
        <p:txBody>
          <a:bodyPr/>
          <a:lstStyle/>
          <a:p>
            <a:fld id="{080DD68C-5486-4B9A-B844-882072ED2919}" type="slidenum">
              <a:rPr lang="en-US" smtClean="0"/>
              <a:t>‹#›</a:t>
            </a:fld>
            <a:endParaRPr lang="en-US"/>
          </a:p>
        </p:txBody>
      </p:sp>
    </p:spTree>
    <p:extLst>
      <p:ext uri="{BB962C8B-B14F-4D97-AF65-F5344CB8AC3E}">
        <p14:creationId xmlns:p14="http://schemas.microsoft.com/office/powerpoint/2010/main" val="291761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act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00E3A7C-F279-439B-923A-AC0937E012C2}" type="datetime1">
              <a:rPr lang="en-US" smtClean="0"/>
              <a:t>1/9/2023</a:t>
            </a:fld>
            <a:endParaRPr lang="en-US"/>
          </a:p>
        </p:txBody>
      </p:sp>
      <p:sp>
        <p:nvSpPr>
          <p:cNvPr id="5" name="Footer Placeholder 4"/>
          <p:cNvSpPr>
            <a:spLocks noGrp="1"/>
          </p:cNvSpPr>
          <p:nvPr>
            <p:ph type="ftr" sz="quarter" idx="11"/>
          </p:nvPr>
        </p:nvSpPr>
        <p:spPr/>
        <p:txBody>
          <a:bodyPr/>
          <a:lstStyle/>
          <a:p>
            <a:r>
              <a:rPr lang="en-US"/>
              <a:t>© 2019 Pullman &amp; Comley LLC</a:t>
            </a:r>
            <a:endParaRPr lang="en-US" dirty="0"/>
          </a:p>
        </p:txBody>
      </p:sp>
      <p:sp>
        <p:nvSpPr>
          <p:cNvPr id="6" name="Slide Number Placeholder 5"/>
          <p:cNvSpPr>
            <a:spLocks noGrp="1"/>
          </p:cNvSpPr>
          <p:nvPr>
            <p:ph type="sldNum" sz="quarter" idx="12"/>
          </p:nvPr>
        </p:nvSpPr>
        <p:spPr/>
        <p:txBody>
          <a:bodyPr/>
          <a:lstStyle/>
          <a:p>
            <a:fld id="{080DD68C-5486-4B9A-B844-882072ED2919}" type="slidenum">
              <a:rPr lang="en-US" smtClean="0"/>
              <a:t>‹#›</a:t>
            </a:fld>
            <a:endParaRPr lang="en-US"/>
          </a:p>
        </p:txBody>
      </p:sp>
      <p:sp>
        <p:nvSpPr>
          <p:cNvPr id="14" name="Text Placeholder 13"/>
          <p:cNvSpPr>
            <a:spLocks noGrp="1"/>
          </p:cNvSpPr>
          <p:nvPr>
            <p:ph type="body" sz="quarter" idx="13" hasCustomPrompt="1"/>
          </p:nvPr>
        </p:nvSpPr>
        <p:spPr>
          <a:xfrm>
            <a:off x="685800" y="1371600"/>
            <a:ext cx="3108960" cy="1905001"/>
          </a:xfrm>
        </p:spPr>
        <p:txBody>
          <a:bodyPr>
            <a:noAutofit/>
          </a:bodyPr>
          <a:lstStyle>
            <a:lvl1pPr marL="50800" indent="-50800" algn="l">
              <a:spcBef>
                <a:spcPts val="200"/>
              </a:spcBef>
              <a:buSzPct val="25000"/>
              <a:buFont typeface="Arial" pitchFamily="34" charset="0"/>
              <a:buChar char=" "/>
              <a:defRPr sz="1800" b="1"/>
            </a:lvl1pPr>
            <a:lvl2pPr marL="50800" marR="0" indent="-50800" algn="l" defTabSz="914400" rtl="0" eaLnBrk="1" fontAlgn="auto" latinLnBrk="0" hangingPunct="1">
              <a:lnSpc>
                <a:spcPct val="100000"/>
              </a:lnSpc>
              <a:spcBef>
                <a:spcPts val="200"/>
              </a:spcBef>
              <a:spcAft>
                <a:spcPts val="0"/>
              </a:spcAft>
              <a:buClrTx/>
              <a:buSzPct val="25000"/>
              <a:buFont typeface="Arial" pitchFamily="34" charset="0"/>
              <a:buChar char=" "/>
              <a:tabLst/>
              <a:defRPr sz="1400" baseline="0"/>
            </a:lvl2pPr>
            <a:lvl3pPr marL="0" indent="0" algn="ctr">
              <a:spcBef>
                <a:spcPts val="0"/>
              </a:spcBef>
              <a:buNone/>
              <a:defRPr sz="1400"/>
            </a:lvl3pPr>
            <a:lvl4pPr marL="0" indent="0" algn="ctr">
              <a:spcBef>
                <a:spcPts val="0"/>
              </a:spcBef>
              <a:buNone/>
              <a:defRPr sz="1400"/>
            </a:lvl4pPr>
            <a:lvl5pPr marL="0" indent="0" algn="ctr">
              <a:spcBef>
                <a:spcPts val="0"/>
              </a:spcBef>
              <a:buNone/>
              <a:defRPr sz="1400"/>
            </a:lvl5pPr>
          </a:lstStyle>
          <a:p>
            <a:pPr lvl="0"/>
            <a:r>
              <a:rPr lang="en-US" dirty="0"/>
              <a:t>Attorney Name</a:t>
            </a:r>
          </a:p>
          <a:p>
            <a:pPr lvl="1"/>
            <a:r>
              <a:rPr lang="en-US" dirty="0"/>
              <a:t>Pullman &amp; </a:t>
            </a:r>
            <a:r>
              <a:rPr lang="en-US" dirty="0" err="1"/>
              <a:t>Comley</a:t>
            </a:r>
            <a:r>
              <a:rPr lang="en-US" dirty="0"/>
              <a:t>, LLC</a:t>
            </a:r>
          </a:p>
          <a:p>
            <a:pPr lvl="1"/>
            <a:r>
              <a:rPr lang="en-US" dirty="0"/>
              <a:t>Address</a:t>
            </a:r>
          </a:p>
          <a:p>
            <a:pPr lvl="1"/>
            <a:r>
              <a:rPr lang="en-US" dirty="0"/>
              <a:t>City, State 00000</a:t>
            </a:r>
          </a:p>
          <a:p>
            <a:pPr lvl="1"/>
            <a:r>
              <a:rPr lang="en-US" dirty="0"/>
              <a:t>Tel: 000.000.0000</a:t>
            </a:r>
          </a:p>
          <a:p>
            <a:pPr marL="50800" marR="0" lvl="1" indent="-50800" algn="l" defTabSz="914400" rtl="0" eaLnBrk="1" fontAlgn="auto" latinLnBrk="0" hangingPunct="1">
              <a:lnSpc>
                <a:spcPct val="100000"/>
              </a:lnSpc>
              <a:spcBef>
                <a:spcPts val="200"/>
              </a:spcBef>
              <a:spcAft>
                <a:spcPts val="0"/>
              </a:spcAft>
              <a:buClrTx/>
              <a:buSzPct val="25000"/>
              <a:buFont typeface="Arial" pitchFamily="34" charset="0"/>
              <a:buChar char=" "/>
              <a:tabLst/>
              <a:defRPr/>
            </a:pPr>
            <a:r>
              <a:rPr lang="en-US" dirty="0"/>
              <a:t>Fax: 000.000.0000</a:t>
            </a:r>
          </a:p>
          <a:p>
            <a:pPr lvl="1"/>
            <a:r>
              <a:rPr lang="en-US" dirty="0"/>
              <a:t>Email: name@pullcom.com</a:t>
            </a:r>
          </a:p>
        </p:txBody>
      </p:sp>
      <p:sp>
        <p:nvSpPr>
          <p:cNvPr id="26" name="Title 1"/>
          <p:cNvSpPr txBox="1">
            <a:spLocks/>
          </p:cNvSpPr>
          <p:nvPr/>
        </p:nvSpPr>
        <p:spPr>
          <a:xfrm>
            <a:off x="457200" y="16143"/>
            <a:ext cx="6248400" cy="898257"/>
          </a:xfrm>
          <a:prstGeom prst="rect">
            <a:avLst/>
          </a:prstGeom>
        </p:spPr>
        <p:txBody>
          <a:bodyPr vert="horz" lIns="0" tIns="0" rIns="0" bIns="0" rtlCol="0" anchor="ctr">
            <a:normAutofit/>
          </a:bodyPr>
          <a:lstStyle>
            <a:lvl1pPr algn="l" defTabSz="914400" rtl="0" eaLnBrk="1" latinLnBrk="0" hangingPunct="1">
              <a:lnSpc>
                <a:spcPct val="85000"/>
              </a:lnSpc>
              <a:spcBef>
                <a:spcPct val="0"/>
              </a:spcBef>
              <a:buNone/>
              <a:defRPr sz="3200" kern="1200">
                <a:solidFill>
                  <a:schemeClr val="tx2"/>
                </a:solidFill>
                <a:latin typeface="+mj-lt"/>
                <a:ea typeface="+mj-ea"/>
                <a:cs typeface="+mj-cs"/>
              </a:defRPr>
            </a:lvl1pPr>
          </a:lstStyle>
          <a:p>
            <a:r>
              <a:rPr lang="en-US" dirty="0"/>
              <a:t>Contact Information</a:t>
            </a:r>
          </a:p>
        </p:txBody>
      </p:sp>
      <p:sp>
        <p:nvSpPr>
          <p:cNvPr id="27" name="Text Placeholder 13"/>
          <p:cNvSpPr>
            <a:spLocks noGrp="1"/>
          </p:cNvSpPr>
          <p:nvPr>
            <p:ph type="body" sz="quarter" idx="14" hasCustomPrompt="1"/>
          </p:nvPr>
        </p:nvSpPr>
        <p:spPr>
          <a:xfrm>
            <a:off x="4800600" y="1371600"/>
            <a:ext cx="3108960" cy="1905001"/>
          </a:xfrm>
        </p:spPr>
        <p:txBody>
          <a:bodyPr>
            <a:noAutofit/>
          </a:bodyPr>
          <a:lstStyle>
            <a:lvl1pPr marL="50800" indent="-50800" algn="l">
              <a:spcBef>
                <a:spcPts val="200"/>
              </a:spcBef>
              <a:buSzPct val="25000"/>
              <a:buFont typeface="Arial" pitchFamily="34" charset="0"/>
              <a:buChar char=" "/>
              <a:defRPr sz="1800" b="1"/>
            </a:lvl1pPr>
            <a:lvl2pPr marL="50800" marR="0" indent="-50800" algn="l" defTabSz="914400" rtl="0" eaLnBrk="1" fontAlgn="auto" latinLnBrk="0" hangingPunct="1">
              <a:lnSpc>
                <a:spcPct val="100000"/>
              </a:lnSpc>
              <a:spcBef>
                <a:spcPts val="200"/>
              </a:spcBef>
              <a:spcAft>
                <a:spcPts val="0"/>
              </a:spcAft>
              <a:buClrTx/>
              <a:buSzPct val="25000"/>
              <a:buFont typeface="Arial" pitchFamily="34" charset="0"/>
              <a:buChar char=" "/>
              <a:tabLst/>
              <a:defRPr sz="1400" baseline="0"/>
            </a:lvl2pPr>
            <a:lvl3pPr marL="0" indent="0" algn="ctr">
              <a:spcBef>
                <a:spcPts val="0"/>
              </a:spcBef>
              <a:buNone/>
              <a:defRPr sz="1400"/>
            </a:lvl3pPr>
            <a:lvl4pPr marL="0" indent="0" algn="ctr">
              <a:spcBef>
                <a:spcPts val="0"/>
              </a:spcBef>
              <a:buNone/>
              <a:defRPr sz="1400"/>
            </a:lvl4pPr>
            <a:lvl5pPr marL="0" indent="0" algn="ctr">
              <a:spcBef>
                <a:spcPts val="0"/>
              </a:spcBef>
              <a:buNone/>
              <a:defRPr sz="1400"/>
            </a:lvl5pPr>
          </a:lstStyle>
          <a:p>
            <a:pPr lvl="0"/>
            <a:r>
              <a:rPr lang="en-US" dirty="0"/>
              <a:t>Attorney Name</a:t>
            </a:r>
          </a:p>
          <a:p>
            <a:pPr lvl="1"/>
            <a:r>
              <a:rPr lang="en-US" dirty="0"/>
              <a:t>Pullman &amp; </a:t>
            </a:r>
            <a:r>
              <a:rPr lang="en-US" dirty="0" err="1"/>
              <a:t>Comley</a:t>
            </a:r>
            <a:r>
              <a:rPr lang="en-US" dirty="0"/>
              <a:t>, LLC</a:t>
            </a:r>
          </a:p>
          <a:p>
            <a:pPr lvl="1"/>
            <a:r>
              <a:rPr lang="en-US" dirty="0"/>
              <a:t>Address</a:t>
            </a:r>
          </a:p>
          <a:p>
            <a:pPr lvl="1"/>
            <a:r>
              <a:rPr lang="en-US" dirty="0"/>
              <a:t>City, State 00000</a:t>
            </a:r>
          </a:p>
          <a:p>
            <a:pPr lvl="1"/>
            <a:r>
              <a:rPr lang="en-US" dirty="0"/>
              <a:t>Tel: 000.000.0000</a:t>
            </a:r>
          </a:p>
          <a:p>
            <a:pPr marL="50800" marR="0" lvl="1" indent="-50800" algn="l" defTabSz="914400" rtl="0" eaLnBrk="1" fontAlgn="auto" latinLnBrk="0" hangingPunct="1">
              <a:lnSpc>
                <a:spcPct val="100000"/>
              </a:lnSpc>
              <a:spcBef>
                <a:spcPts val="200"/>
              </a:spcBef>
              <a:spcAft>
                <a:spcPts val="0"/>
              </a:spcAft>
              <a:buClrTx/>
              <a:buSzPct val="25000"/>
              <a:buFont typeface="Arial" pitchFamily="34" charset="0"/>
              <a:buChar char=" "/>
              <a:tabLst/>
              <a:defRPr/>
            </a:pPr>
            <a:r>
              <a:rPr lang="en-US" dirty="0"/>
              <a:t>Fax: 000.000.0000</a:t>
            </a:r>
          </a:p>
          <a:p>
            <a:pPr lvl="1"/>
            <a:r>
              <a:rPr lang="en-US" dirty="0"/>
              <a:t>Email: name@pullcom.com</a:t>
            </a:r>
          </a:p>
        </p:txBody>
      </p:sp>
      <p:sp>
        <p:nvSpPr>
          <p:cNvPr id="28" name="Text Placeholder 13"/>
          <p:cNvSpPr>
            <a:spLocks noGrp="1"/>
          </p:cNvSpPr>
          <p:nvPr>
            <p:ph type="body" sz="quarter" idx="15" hasCustomPrompt="1"/>
          </p:nvPr>
        </p:nvSpPr>
        <p:spPr>
          <a:xfrm>
            <a:off x="685800" y="3657600"/>
            <a:ext cx="3108960" cy="1905001"/>
          </a:xfrm>
        </p:spPr>
        <p:txBody>
          <a:bodyPr>
            <a:noAutofit/>
          </a:bodyPr>
          <a:lstStyle>
            <a:lvl1pPr marL="50800" indent="-50800" algn="l">
              <a:spcBef>
                <a:spcPts val="200"/>
              </a:spcBef>
              <a:buSzPct val="25000"/>
              <a:buFont typeface="Arial" pitchFamily="34" charset="0"/>
              <a:buChar char=" "/>
              <a:defRPr sz="1800" b="1"/>
            </a:lvl1pPr>
            <a:lvl2pPr marL="50800" marR="0" indent="-50800" algn="l" defTabSz="914400" rtl="0" eaLnBrk="1" fontAlgn="auto" latinLnBrk="0" hangingPunct="1">
              <a:lnSpc>
                <a:spcPct val="100000"/>
              </a:lnSpc>
              <a:spcBef>
                <a:spcPts val="200"/>
              </a:spcBef>
              <a:spcAft>
                <a:spcPts val="0"/>
              </a:spcAft>
              <a:buClrTx/>
              <a:buSzPct val="25000"/>
              <a:buFont typeface="Arial" pitchFamily="34" charset="0"/>
              <a:buChar char=" "/>
              <a:tabLst/>
              <a:defRPr sz="1400" baseline="0"/>
            </a:lvl2pPr>
            <a:lvl3pPr marL="0" indent="0" algn="ctr">
              <a:spcBef>
                <a:spcPts val="0"/>
              </a:spcBef>
              <a:buNone/>
              <a:defRPr sz="1400"/>
            </a:lvl3pPr>
            <a:lvl4pPr marL="0" indent="0" algn="ctr">
              <a:spcBef>
                <a:spcPts val="0"/>
              </a:spcBef>
              <a:buNone/>
              <a:defRPr sz="1400"/>
            </a:lvl4pPr>
            <a:lvl5pPr marL="0" indent="0" algn="ctr">
              <a:spcBef>
                <a:spcPts val="0"/>
              </a:spcBef>
              <a:buNone/>
              <a:defRPr sz="1400"/>
            </a:lvl5pPr>
          </a:lstStyle>
          <a:p>
            <a:pPr lvl="0"/>
            <a:r>
              <a:rPr lang="en-US" dirty="0"/>
              <a:t>Attorney Name</a:t>
            </a:r>
          </a:p>
          <a:p>
            <a:pPr lvl="1"/>
            <a:r>
              <a:rPr lang="en-US" dirty="0"/>
              <a:t>Pullman &amp; </a:t>
            </a:r>
            <a:r>
              <a:rPr lang="en-US" dirty="0" err="1"/>
              <a:t>Comley</a:t>
            </a:r>
            <a:r>
              <a:rPr lang="en-US" dirty="0"/>
              <a:t>, LLC</a:t>
            </a:r>
          </a:p>
          <a:p>
            <a:pPr lvl="1"/>
            <a:r>
              <a:rPr lang="en-US" dirty="0"/>
              <a:t>Address</a:t>
            </a:r>
          </a:p>
          <a:p>
            <a:pPr lvl="1"/>
            <a:r>
              <a:rPr lang="en-US" dirty="0"/>
              <a:t>City, State 00000</a:t>
            </a:r>
          </a:p>
          <a:p>
            <a:pPr lvl="1"/>
            <a:r>
              <a:rPr lang="en-US" dirty="0"/>
              <a:t>Tel: 000.000.0000</a:t>
            </a:r>
          </a:p>
          <a:p>
            <a:pPr marL="50800" marR="0" lvl="1" indent="-50800" algn="l" defTabSz="914400" rtl="0" eaLnBrk="1" fontAlgn="auto" latinLnBrk="0" hangingPunct="1">
              <a:lnSpc>
                <a:spcPct val="100000"/>
              </a:lnSpc>
              <a:spcBef>
                <a:spcPts val="200"/>
              </a:spcBef>
              <a:spcAft>
                <a:spcPts val="0"/>
              </a:spcAft>
              <a:buClrTx/>
              <a:buSzPct val="25000"/>
              <a:buFont typeface="Arial" pitchFamily="34" charset="0"/>
              <a:buChar char=" "/>
              <a:tabLst/>
              <a:defRPr/>
            </a:pPr>
            <a:r>
              <a:rPr lang="en-US" dirty="0"/>
              <a:t>Fax: 000.000.0000</a:t>
            </a:r>
          </a:p>
          <a:p>
            <a:pPr lvl="1"/>
            <a:r>
              <a:rPr lang="en-US" dirty="0"/>
              <a:t>Email: name@pullcom.com</a:t>
            </a:r>
          </a:p>
        </p:txBody>
      </p:sp>
      <p:sp>
        <p:nvSpPr>
          <p:cNvPr id="32" name="Text Placeholder 13"/>
          <p:cNvSpPr>
            <a:spLocks noGrp="1"/>
          </p:cNvSpPr>
          <p:nvPr>
            <p:ph type="body" sz="quarter" idx="16" hasCustomPrompt="1"/>
          </p:nvPr>
        </p:nvSpPr>
        <p:spPr>
          <a:xfrm>
            <a:off x="4800600" y="3657600"/>
            <a:ext cx="3108960" cy="1905001"/>
          </a:xfrm>
        </p:spPr>
        <p:txBody>
          <a:bodyPr>
            <a:noAutofit/>
          </a:bodyPr>
          <a:lstStyle>
            <a:lvl1pPr marL="50800" indent="-50800" algn="l">
              <a:spcBef>
                <a:spcPts val="200"/>
              </a:spcBef>
              <a:buSzPct val="25000"/>
              <a:buFont typeface="Arial" pitchFamily="34" charset="0"/>
              <a:buChar char=" "/>
              <a:defRPr sz="1800" b="1"/>
            </a:lvl1pPr>
            <a:lvl2pPr marL="50800" marR="0" indent="-50800" algn="l" defTabSz="914400" rtl="0" eaLnBrk="1" fontAlgn="auto" latinLnBrk="0" hangingPunct="1">
              <a:lnSpc>
                <a:spcPct val="100000"/>
              </a:lnSpc>
              <a:spcBef>
                <a:spcPts val="200"/>
              </a:spcBef>
              <a:spcAft>
                <a:spcPts val="0"/>
              </a:spcAft>
              <a:buClrTx/>
              <a:buSzPct val="25000"/>
              <a:buFont typeface="Arial" pitchFamily="34" charset="0"/>
              <a:buChar char=" "/>
              <a:tabLst/>
              <a:defRPr sz="1400" baseline="0"/>
            </a:lvl2pPr>
            <a:lvl3pPr marL="0" indent="0" algn="ctr">
              <a:spcBef>
                <a:spcPts val="0"/>
              </a:spcBef>
              <a:buNone/>
              <a:defRPr sz="1400"/>
            </a:lvl3pPr>
            <a:lvl4pPr marL="0" indent="0" algn="ctr">
              <a:spcBef>
                <a:spcPts val="0"/>
              </a:spcBef>
              <a:buNone/>
              <a:defRPr sz="1400"/>
            </a:lvl4pPr>
            <a:lvl5pPr marL="0" indent="0" algn="ctr">
              <a:spcBef>
                <a:spcPts val="0"/>
              </a:spcBef>
              <a:buNone/>
              <a:defRPr sz="1400"/>
            </a:lvl5pPr>
          </a:lstStyle>
          <a:p>
            <a:pPr lvl="0"/>
            <a:r>
              <a:rPr lang="en-US" dirty="0"/>
              <a:t>Attorney Name</a:t>
            </a:r>
          </a:p>
          <a:p>
            <a:pPr lvl="1"/>
            <a:r>
              <a:rPr lang="en-US" dirty="0"/>
              <a:t>Pullman &amp; </a:t>
            </a:r>
            <a:r>
              <a:rPr lang="en-US" dirty="0" err="1"/>
              <a:t>Comley</a:t>
            </a:r>
            <a:r>
              <a:rPr lang="en-US" dirty="0"/>
              <a:t>, LLC</a:t>
            </a:r>
          </a:p>
          <a:p>
            <a:pPr lvl="1"/>
            <a:r>
              <a:rPr lang="en-US" dirty="0"/>
              <a:t>Address</a:t>
            </a:r>
          </a:p>
          <a:p>
            <a:pPr lvl="1"/>
            <a:r>
              <a:rPr lang="en-US" dirty="0"/>
              <a:t>City, State 00000</a:t>
            </a:r>
          </a:p>
          <a:p>
            <a:pPr lvl="1"/>
            <a:r>
              <a:rPr lang="en-US" dirty="0"/>
              <a:t>Tel: 000.000.0000</a:t>
            </a:r>
          </a:p>
          <a:p>
            <a:pPr marL="50800" marR="0" lvl="1" indent="-50800" algn="l" defTabSz="914400" rtl="0" eaLnBrk="1" fontAlgn="auto" latinLnBrk="0" hangingPunct="1">
              <a:lnSpc>
                <a:spcPct val="100000"/>
              </a:lnSpc>
              <a:spcBef>
                <a:spcPts val="200"/>
              </a:spcBef>
              <a:spcAft>
                <a:spcPts val="0"/>
              </a:spcAft>
              <a:buClrTx/>
              <a:buSzPct val="25000"/>
              <a:buFont typeface="Arial" pitchFamily="34" charset="0"/>
              <a:buChar char=" "/>
              <a:tabLst/>
              <a:defRPr/>
            </a:pPr>
            <a:r>
              <a:rPr lang="en-US" dirty="0"/>
              <a:t>Fax: 000.000.0000</a:t>
            </a:r>
          </a:p>
          <a:p>
            <a:pPr lvl="1"/>
            <a:r>
              <a:rPr lang="en-US" dirty="0"/>
              <a:t>Email: name@pullcom.com</a:t>
            </a:r>
          </a:p>
        </p:txBody>
      </p:sp>
      <p:sp>
        <p:nvSpPr>
          <p:cNvPr id="10" name="Title 1">
            <a:extLst>
              <a:ext uri="{FF2B5EF4-FFF2-40B4-BE49-F238E27FC236}">
                <a16:creationId xmlns:a16="http://schemas.microsoft.com/office/drawing/2014/main" id="{D03F2548-F6DF-4A8C-8F29-5032CA82D97F}"/>
              </a:ext>
            </a:extLst>
          </p:cNvPr>
          <p:cNvSpPr txBox="1">
            <a:spLocks/>
          </p:cNvSpPr>
          <p:nvPr userDrawn="1"/>
        </p:nvSpPr>
        <p:spPr>
          <a:xfrm>
            <a:off x="457200" y="296883"/>
            <a:ext cx="6248400" cy="1028834"/>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3200" kern="1200">
                <a:solidFill>
                  <a:schemeClr val="tx2"/>
                </a:solidFill>
                <a:latin typeface="+mj-lt"/>
                <a:ea typeface="+mj-ea"/>
                <a:cs typeface="+mj-cs"/>
              </a:defRPr>
            </a:lvl1pPr>
          </a:lstStyle>
          <a:p>
            <a:r>
              <a:rPr lang="en-US" dirty="0"/>
              <a:t>Contact Information</a:t>
            </a:r>
          </a:p>
        </p:txBody>
      </p:sp>
    </p:spTree>
    <p:extLst>
      <p:ext uri="{BB962C8B-B14F-4D97-AF65-F5344CB8AC3E}">
        <p14:creationId xmlns:p14="http://schemas.microsoft.com/office/powerpoint/2010/main" val="77700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losing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457200" y="5848156"/>
            <a:ext cx="8229600" cy="381000"/>
          </a:xfrm>
          <a:prstGeom prst="rect">
            <a:avLst/>
          </a:prstGeom>
          <a:noFill/>
        </p:spPr>
        <p:txBody>
          <a:bodyPr wrap="square" lIns="91429" tIns="45715" rIns="91429" bIns="45715" rtlCol="0" anchor="ctr" anchorCtr="0">
            <a:noAutofit/>
          </a:bodyPr>
          <a:lstStyle/>
          <a:p>
            <a:pPr algn="ctr"/>
            <a:r>
              <a:rPr lang="en-US" sz="900" b="1" dirty="0">
                <a:solidFill>
                  <a:srgbClr val="112732"/>
                </a:solidFill>
              </a:rPr>
              <a:t>BRIDGEPORT      |      HARTFORD      |      SPRINGFIELD      </a:t>
            </a:r>
            <a:r>
              <a:rPr lang="en-US" sz="900" b="1" baseline="0" dirty="0">
                <a:solidFill>
                  <a:srgbClr val="112732"/>
                </a:solidFill>
              </a:rPr>
              <a:t> </a:t>
            </a:r>
            <a:r>
              <a:rPr lang="en-US" sz="900" b="1" dirty="0">
                <a:solidFill>
                  <a:srgbClr val="112732"/>
                </a:solidFill>
              </a:rPr>
              <a:t>|      STAMFORD      |      WATERBURY      |      WESTPORT      |      WHITE PLAINS</a:t>
            </a:r>
          </a:p>
        </p:txBody>
      </p:sp>
      <p:sp>
        <p:nvSpPr>
          <p:cNvPr id="7" name="TextBox 6"/>
          <p:cNvSpPr txBox="1"/>
          <p:nvPr/>
        </p:nvSpPr>
        <p:spPr>
          <a:xfrm>
            <a:off x="1714500" y="3429000"/>
            <a:ext cx="5715000" cy="830997"/>
          </a:xfrm>
          <a:prstGeom prst="rect">
            <a:avLst/>
          </a:prstGeom>
          <a:noFill/>
        </p:spPr>
        <p:txBody>
          <a:bodyPr wrap="square" rtlCol="0">
            <a:spAutoFit/>
          </a:bodyPr>
          <a:lstStyle/>
          <a:p>
            <a:pPr algn="ctr"/>
            <a:r>
              <a:rPr lang="en-US" sz="1200" b="1" dirty="0"/>
              <a:t>These slides are intended for educational and informational purposes only. Readers are advised to seek appropriate professional consultation before acting on any matters in this update. These slides may be considered attorney advertising. Prior results do not guarantee a similar outcome.</a:t>
            </a:r>
            <a:endParaRPr lang="en-US" sz="1200" dirty="0"/>
          </a:p>
        </p:txBody>
      </p:sp>
      <p:sp>
        <p:nvSpPr>
          <p:cNvPr id="10" name="TextBox 9"/>
          <p:cNvSpPr txBox="1"/>
          <p:nvPr/>
        </p:nvSpPr>
        <p:spPr>
          <a:xfrm>
            <a:off x="457200" y="6324600"/>
            <a:ext cx="8229600" cy="533400"/>
          </a:xfrm>
          <a:prstGeom prst="rect">
            <a:avLst/>
          </a:prstGeom>
          <a:noFill/>
        </p:spPr>
        <p:txBody>
          <a:bodyPr wrap="square" lIns="91429" tIns="45715" rIns="91429" bIns="45715" rtlCol="0" anchor="ctr" anchorCtr="0">
            <a:noAutofit/>
          </a:bodyPr>
          <a:lstStyle/>
          <a:p>
            <a:pPr algn="ctr"/>
            <a:r>
              <a:rPr lang="en-US" sz="1000" b="1" spc="0" dirty="0">
                <a:solidFill>
                  <a:schemeClr val="bg1"/>
                </a:solidFill>
              </a:rPr>
              <a:t>www.pullcom.com</a:t>
            </a:r>
          </a:p>
        </p:txBody>
      </p:sp>
      <p:pic>
        <p:nvPicPr>
          <p:cNvPr id="5" name="Picture 11" descr="PC_diagonal rules boxes-approved beige-bar-05.jpg">
            <a:extLst>
              <a:ext uri="{FF2B5EF4-FFF2-40B4-BE49-F238E27FC236}">
                <a16:creationId xmlns:a16="http://schemas.microsoft.com/office/drawing/2014/main" id="{03E90093-BB44-4B8E-B9EB-E84EFA0791C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2400" y="6065838"/>
            <a:ext cx="88423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1D19236-CC1B-4DBE-A9D6-05AFCE55CFC3}"/>
              </a:ext>
            </a:extLst>
          </p:cNvPr>
          <p:cNvSpPr txBox="1"/>
          <p:nvPr userDrawn="1"/>
        </p:nvSpPr>
        <p:spPr>
          <a:xfrm>
            <a:off x="381000" y="4708815"/>
            <a:ext cx="8458200" cy="923330"/>
          </a:xfrm>
          <a:prstGeom prst="rect">
            <a:avLst/>
          </a:prstGeom>
          <a:noFill/>
        </p:spPr>
        <p:txBody>
          <a:bodyPr wrap="square" rtlCol="0">
            <a:spAutoFit/>
          </a:bodyPr>
          <a:lstStyle/>
          <a:p>
            <a:pPr algn="ctr"/>
            <a:r>
              <a:rPr lang="en-US" sz="1200" b="1" dirty="0"/>
              <a:t>These slides are intended for educational and informational purposes only. Readers are advised to seek appropriate professional consultation before acting on any matters in this update. These slides may be considered attorney advertising. Prior results do not guarantee a similar outcome.</a:t>
            </a:r>
            <a:endParaRPr lang="en-US" sz="1200" dirty="0"/>
          </a:p>
          <a:p>
            <a:endParaRPr lang="en-US" dirty="0"/>
          </a:p>
        </p:txBody>
      </p:sp>
    </p:spTree>
    <p:extLst>
      <p:ext uri="{BB962C8B-B14F-4D97-AF65-F5344CB8AC3E}">
        <p14:creationId xmlns:p14="http://schemas.microsoft.com/office/powerpoint/2010/main" val="195743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600201"/>
            <a:ext cx="8229600" cy="1828800"/>
          </a:xfrm>
        </p:spPr>
        <p:txBody>
          <a:bodyPr anchor="b">
            <a:normAutofit/>
          </a:bodyPr>
          <a:lstStyle>
            <a:lvl1pPr algn="l">
              <a:defRPr sz="3600" b="0" i="0" cap="none" baseline="0"/>
            </a:lvl1pPr>
          </a:lstStyle>
          <a:p>
            <a:r>
              <a:rPr lang="en-US"/>
              <a:t>Click to edit Master title style</a:t>
            </a:r>
            <a:endParaRPr lang="en-US" dirty="0"/>
          </a:p>
        </p:txBody>
      </p:sp>
      <p:sp>
        <p:nvSpPr>
          <p:cNvPr id="3" name="Text Placeholder 2"/>
          <p:cNvSpPr>
            <a:spLocks noGrp="1"/>
          </p:cNvSpPr>
          <p:nvPr>
            <p:ph type="body" idx="1"/>
          </p:nvPr>
        </p:nvSpPr>
        <p:spPr>
          <a:xfrm>
            <a:off x="457200" y="3581400"/>
            <a:ext cx="8229599" cy="1828800"/>
          </a:xfrm>
        </p:spPr>
        <p:txBody>
          <a:bodyPr anchor="t"/>
          <a:lstStyle>
            <a:lvl1pPr marL="0" indent="0">
              <a:buNone/>
              <a:defRPr sz="2000" i="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B480BA-9507-4045-81F6-68D11F21981F}" type="datetime1">
              <a:rPr lang="en-US" smtClean="0"/>
              <a:t>1/9/2023</a:t>
            </a:fld>
            <a:endParaRPr lang="en-US"/>
          </a:p>
        </p:txBody>
      </p:sp>
      <p:sp>
        <p:nvSpPr>
          <p:cNvPr id="5" name="Footer Placeholder 4"/>
          <p:cNvSpPr>
            <a:spLocks noGrp="1"/>
          </p:cNvSpPr>
          <p:nvPr>
            <p:ph type="ftr" sz="quarter" idx="11"/>
          </p:nvPr>
        </p:nvSpPr>
        <p:spPr/>
        <p:txBody>
          <a:bodyPr/>
          <a:lstStyle/>
          <a:p>
            <a:r>
              <a:rPr lang="en-US"/>
              <a:t>© 2019 Pullman &amp; Comley LLC</a:t>
            </a:r>
            <a:endParaRPr lang="en-US" dirty="0"/>
          </a:p>
        </p:txBody>
      </p:sp>
      <p:sp>
        <p:nvSpPr>
          <p:cNvPr id="6" name="Slide Number Placeholder 5"/>
          <p:cNvSpPr>
            <a:spLocks noGrp="1"/>
          </p:cNvSpPr>
          <p:nvPr>
            <p:ph type="sldNum" sz="quarter" idx="12"/>
          </p:nvPr>
        </p:nvSpPr>
        <p:spPr/>
        <p:txBody>
          <a:bodyPr/>
          <a:lstStyle/>
          <a:p>
            <a:fld id="{080DD68C-5486-4B9A-B844-882072ED2919}" type="slidenum">
              <a:rPr lang="en-US" smtClean="0"/>
              <a:t>‹#›</a:t>
            </a:fld>
            <a:endParaRPr lang="en-US"/>
          </a:p>
        </p:txBody>
      </p:sp>
    </p:spTree>
    <p:extLst>
      <p:ext uri="{BB962C8B-B14F-4D97-AF65-F5344CB8AC3E}">
        <p14:creationId xmlns:p14="http://schemas.microsoft.com/office/powerpoint/2010/main" val="326910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71600"/>
            <a:ext cx="3886200" cy="441960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5800" y="1371600"/>
            <a:ext cx="3886200" cy="441960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5B6F10-6367-4750-9B41-49A3189C3F76}" type="datetime1">
              <a:rPr lang="en-US" smtClean="0"/>
              <a:t>1/9/2023</a:t>
            </a:fld>
            <a:endParaRPr lang="en-US"/>
          </a:p>
        </p:txBody>
      </p:sp>
      <p:sp>
        <p:nvSpPr>
          <p:cNvPr id="6" name="Footer Placeholder 5"/>
          <p:cNvSpPr>
            <a:spLocks noGrp="1"/>
          </p:cNvSpPr>
          <p:nvPr>
            <p:ph type="ftr" sz="quarter" idx="11"/>
          </p:nvPr>
        </p:nvSpPr>
        <p:spPr/>
        <p:txBody>
          <a:bodyPr/>
          <a:lstStyle/>
          <a:p>
            <a:r>
              <a:rPr lang="en-US"/>
              <a:t>© 2019 Pullman &amp; Comley LLC</a:t>
            </a:r>
            <a:endParaRPr lang="en-US" dirty="0"/>
          </a:p>
        </p:txBody>
      </p:sp>
      <p:sp>
        <p:nvSpPr>
          <p:cNvPr id="7" name="Slide Number Placeholder 6"/>
          <p:cNvSpPr>
            <a:spLocks noGrp="1"/>
          </p:cNvSpPr>
          <p:nvPr>
            <p:ph type="sldNum" sz="quarter" idx="12"/>
          </p:nvPr>
        </p:nvSpPr>
        <p:spPr/>
        <p:txBody>
          <a:bodyPr/>
          <a:lstStyle/>
          <a:p>
            <a:fld id="{080DD68C-5486-4B9A-B844-882072ED2919}" type="slidenum">
              <a:rPr lang="en-US" smtClean="0"/>
              <a:t>‹#›</a:t>
            </a:fld>
            <a:endParaRPr lang="en-US"/>
          </a:p>
        </p:txBody>
      </p:sp>
    </p:spTree>
    <p:extLst>
      <p:ext uri="{BB962C8B-B14F-4D97-AF65-F5344CB8AC3E}">
        <p14:creationId xmlns:p14="http://schemas.microsoft.com/office/powerpoint/2010/main" val="124706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71600"/>
            <a:ext cx="3886200" cy="685800"/>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33600"/>
            <a:ext cx="3886200" cy="3657599"/>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04386" y="1371600"/>
            <a:ext cx="3886200" cy="685800"/>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04386" y="2133600"/>
            <a:ext cx="3886200" cy="3657599"/>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F7F417-7D28-40B6-88E6-94A7DAA27AE1}" type="datetime1">
              <a:rPr lang="en-US" smtClean="0"/>
              <a:t>1/9/2023</a:t>
            </a:fld>
            <a:endParaRPr lang="en-US"/>
          </a:p>
        </p:txBody>
      </p:sp>
      <p:sp>
        <p:nvSpPr>
          <p:cNvPr id="8" name="Footer Placeholder 7"/>
          <p:cNvSpPr>
            <a:spLocks noGrp="1"/>
          </p:cNvSpPr>
          <p:nvPr>
            <p:ph type="ftr" sz="quarter" idx="11"/>
          </p:nvPr>
        </p:nvSpPr>
        <p:spPr/>
        <p:txBody>
          <a:bodyPr/>
          <a:lstStyle/>
          <a:p>
            <a:r>
              <a:rPr lang="en-US"/>
              <a:t>© 2019 Pullman &amp; Comley LLC</a:t>
            </a:r>
            <a:endParaRPr lang="en-US" dirty="0"/>
          </a:p>
        </p:txBody>
      </p:sp>
      <p:sp>
        <p:nvSpPr>
          <p:cNvPr id="9" name="Slide Number Placeholder 8"/>
          <p:cNvSpPr>
            <a:spLocks noGrp="1"/>
          </p:cNvSpPr>
          <p:nvPr>
            <p:ph type="sldNum" sz="quarter" idx="12"/>
          </p:nvPr>
        </p:nvSpPr>
        <p:spPr/>
        <p:txBody>
          <a:bodyPr/>
          <a:lstStyle/>
          <a:p>
            <a:fld id="{080DD68C-5486-4B9A-B844-882072ED2919}" type="slidenum">
              <a:rPr lang="en-US" smtClean="0"/>
              <a:t>‹#›</a:t>
            </a:fld>
            <a:endParaRPr lang="en-US"/>
          </a:p>
        </p:txBody>
      </p:sp>
    </p:spTree>
    <p:extLst>
      <p:ext uri="{BB962C8B-B14F-4D97-AF65-F5344CB8AC3E}">
        <p14:creationId xmlns:p14="http://schemas.microsoft.com/office/powerpoint/2010/main" val="261408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B9B967-8729-4855-A05C-EE2209EB51EA}" type="datetime1">
              <a:rPr lang="en-US" smtClean="0"/>
              <a:t>1/9/2023</a:t>
            </a:fld>
            <a:endParaRPr lang="en-US"/>
          </a:p>
        </p:txBody>
      </p:sp>
      <p:sp>
        <p:nvSpPr>
          <p:cNvPr id="4" name="Footer Placeholder 3"/>
          <p:cNvSpPr>
            <a:spLocks noGrp="1"/>
          </p:cNvSpPr>
          <p:nvPr>
            <p:ph type="ftr" sz="quarter" idx="11"/>
          </p:nvPr>
        </p:nvSpPr>
        <p:spPr/>
        <p:txBody>
          <a:bodyPr/>
          <a:lstStyle/>
          <a:p>
            <a:r>
              <a:rPr lang="en-US"/>
              <a:t>© 2019 Pullman &amp; Comley LLC</a:t>
            </a:r>
            <a:endParaRPr lang="en-US" dirty="0"/>
          </a:p>
        </p:txBody>
      </p:sp>
      <p:sp>
        <p:nvSpPr>
          <p:cNvPr id="5" name="Slide Number Placeholder 4"/>
          <p:cNvSpPr>
            <a:spLocks noGrp="1"/>
          </p:cNvSpPr>
          <p:nvPr>
            <p:ph type="sldNum" sz="quarter" idx="12"/>
          </p:nvPr>
        </p:nvSpPr>
        <p:spPr/>
        <p:txBody>
          <a:bodyPr/>
          <a:lstStyle/>
          <a:p>
            <a:fld id="{080DD68C-5486-4B9A-B844-882072ED2919}" type="slidenum">
              <a:rPr lang="en-US" smtClean="0"/>
              <a:t>‹#›</a:t>
            </a:fld>
            <a:endParaRPr lang="en-US"/>
          </a:p>
        </p:txBody>
      </p:sp>
    </p:spTree>
    <p:extLst>
      <p:ext uri="{BB962C8B-B14F-4D97-AF65-F5344CB8AC3E}">
        <p14:creationId xmlns:p14="http://schemas.microsoft.com/office/powerpoint/2010/main" val="219526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6736B7-2B93-4B1A-B1B7-CBE8FEDAF0B9}" type="datetime1">
              <a:rPr lang="en-US" smtClean="0"/>
              <a:t>1/9/2023</a:t>
            </a:fld>
            <a:endParaRPr lang="en-US"/>
          </a:p>
        </p:txBody>
      </p:sp>
      <p:sp>
        <p:nvSpPr>
          <p:cNvPr id="3" name="Footer Placeholder 2"/>
          <p:cNvSpPr>
            <a:spLocks noGrp="1"/>
          </p:cNvSpPr>
          <p:nvPr>
            <p:ph type="ftr" sz="quarter" idx="11"/>
          </p:nvPr>
        </p:nvSpPr>
        <p:spPr/>
        <p:txBody>
          <a:bodyPr/>
          <a:lstStyle/>
          <a:p>
            <a:r>
              <a:rPr lang="en-US"/>
              <a:t>© 2019 Pullman &amp; Comley LLC</a:t>
            </a:r>
            <a:endParaRPr lang="en-US" dirty="0"/>
          </a:p>
        </p:txBody>
      </p:sp>
      <p:sp>
        <p:nvSpPr>
          <p:cNvPr id="4" name="Slide Number Placeholder 3"/>
          <p:cNvSpPr>
            <a:spLocks noGrp="1"/>
          </p:cNvSpPr>
          <p:nvPr>
            <p:ph type="sldNum" sz="quarter" idx="12"/>
          </p:nvPr>
        </p:nvSpPr>
        <p:spPr/>
        <p:txBody>
          <a:bodyPr/>
          <a:lstStyle/>
          <a:p>
            <a:fld id="{080DD68C-5486-4B9A-B844-882072ED2919}" type="slidenum">
              <a:rPr lang="en-US" smtClean="0"/>
              <a:t>‹#›</a:t>
            </a:fld>
            <a:endParaRPr lang="en-US"/>
          </a:p>
        </p:txBody>
      </p:sp>
    </p:spTree>
    <p:extLst>
      <p:ext uri="{BB962C8B-B14F-4D97-AF65-F5344CB8AC3E}">
        <p14:creationId xmlns:p14="http://schemas.microsoft.com/office/powerpoint/2010/main" val="48414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5870448" cy="914400"/>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4752"/>
            <a:ext cx="8229600" cy="4419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446520"/>
            <a:ext cx="1371600" cy="274320"/>
          </a:xfrm>
          <a:prstGeom prst="rect">
            <a:avLst/>
          </a:prstGeom>
        </p:spPr>
        <p:txBody>
          <a:bodyPr vert="horz" lIns="91440" tIns="45720" rIns="91440" bIns="45720" rtlCol="0" anchor="ctr"/>
          <a:lstStyle>
            <a:lvl1pPr algn="l">
              <a:defRPr sz="1000">
                <a:solidFill>
                  <a:schemeClr val="bg1"/>
                </a:solidFill>
                <a:latin typeface="+mj-lt"/>
              </a:defRPr>
            </a:lvl1pPr>
          </a:lstStyle>
          <a:p>
            <a:fld id="{46C4BD0A-F1D0-4D0D-A4AE-A60478CE01A2}" type="datetime1">
              <a:rPr lang="en-US" smtClean="0"/>
              <a:t>1/9/2023</a:t>
            </a:fld>
            <a:endParaRPr lang="en-US" dirty="0"/>
          </a:p>
        </p:txBody>
      </p:sp>
      <p:sp>
        <p:nvSpPr>
          <p:cNvPr id="5" name="Footer Placeholder 4"/>
          <p:cNvSpPr>
            <a:spLocks noGrp="1"/>
          </p:cNvSpPr>
          <p:nvPr>
            <p:ph type="ftr" sz="quarter" idx="3"/>
          </p:nvPr>
        </p:nvSpPr>
        <p:spPr>
          <a:xfrm>
            <a:off x="6762482" y="6446520"/>
            <a:ext cx="2096036" cy="274320"/>
          </a:xfrm>
          <a:prstGeom prst="rect">
            <a:avLst/>
          </a:prstGeom>
        </p:spPr>
        <p:txBody>
          <a:bodyPr vert="horz" lIns="91440" tIns="45720" rIns="91440" bIns="45720" rtlCol="0" anchor="ctr"/>
          <a:lstStyle>
            <a:lvl1pPr algn="ctr">
              <a:defRPr sz="1000" b="1" i="0">
                <a:solidFill>
                  <a:srgbClr val="112732"/>
                </a:solidFill>
                <a:latin typeface="Arial"/>
                <a:cs typeface="Arial"/>
              </a:defRPr>
            </a:lvl1pPr>
          </a:lstStyle>
          <a:p>
            <a:r>
              <a:rPr lang="en-US"/>
              <a:t>© 2019 Pullman &amp; Comley LLC</a:t>
            </a:r>
            <a:endParaRPr lang="en-US" dirty="0"/>
          </a:p>
        </p:txBody>
      </p:sp>
      <p:sp>
        <p:nvSpPr>
          <p:cNvPr id="6" name="Slide Number Placeholder 5"/>
          <p:cNvSpPr>
            <a:spLocks noGrp="1"/>
          </p:cNvSpPr>
          <p:nvPr>
            <p:ph type="sldNum" sz="quarter" idx="4"/>
          </p:nvPr>
        </p:nvSpPr>
        <p:spPr>
          <a:xfrm>
            <a:off x="4114800" y="6446520"/>
            <a:ext cx="2133600" cy="274320"/>
          </a:xfrm>
          <a:prstGeom prst="rect">
            <a:avLst/>
          </a:prstGeom>
        </p:spPr>
        <p:txBody>
          <a:bodyPr vert="horz" lIns="0" tIns="0" rIns="0" bIns="0" rtlCol="0" anchor="ctr"/>
          <a:lstStyle>
            <a:lvl1pPr algn="r">
              <a:defRPr sz="1000" b="1">
                <a:solidFill>
                  <a:schemeClr val="bg1"/>
                </a:solidFill>
                <a:latin typeface="Arial"/>
                <a:cs typeface="Arial"/>
              </a:defRPr>
            </a:lvl1pPr>
          </a:lstStyle>
          <a:p>
            <a:fld id="{080DD68C-5486-4B9A-B844-882072ED2919}" type="slidenum">
              <a:rPr lang="en-US" smtClean="0"/>
              <a:t>‹#›</a:t>
            </a:fld>
            <a:endParaRPr lang="en-US"/>
          </a:p>
        </p:txBody>
      </p:sp>
    </p:spTree>
    <p:extLst>
      <p:ext uri="{BB962C8B-B14F-4D97-AF65-F5344CB8AC3E}">
        <p14:creationId xmlns:p14="http://schemas.microsoft.com/office/powerpoint/2010/main" val="185957220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61" r:id="rId11"/>
    <p:sldLayoutId id="2147483663" r:id="rId12"/>
    <p:sldLayoutId id="2147483665" r:id="rId13"/>
    <p:sldLayoutId id="2147483671"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3200" kern="1200">
          <a:solidFill>
            <a:schemeClr val="tx2"/>
          </a:solidFill>
          <a:latin typeface="+mj-lt"/>
          <a:ea typeface="+mj-ea"/>
          <a:cs typeface="+mj-cs"/>
        </a:defRPr>
      </a:lvl1pPr>
    </p:titleStyle>
    <p:bodyStyle>
      <a:lvl1pPr marL="231775" indent="-231775" algn="l" defTabSz="914400" rtl="0" eaLnBrk="1" latinLnBrk="0" hangingPunct="1">
        <a:spcBef>
          <a:spcPts val="800"/>
        </a:spcBef>
        <a:buFont typeface="Wingdings" pitchFamily="2" charset="2"/>
        <a:buChar char="§"/>
        <a:defRPr sz="2000" kern="1200">
          <a:solidFill>
            <a:schemeClr val="tx2"/>
          </a:solidFill>
          <a:latin typeface="+mn-lt"/>
          <a:ea typeface="+mn-ea"/>
          <a:cs typeface="+mn-cs"/>
        </a:defRPr>
      </a:lvl1pPr>
      <a:lvl2pPr marL="561975" indent="-214313" algn="l" defTabSz="914400" rtl="0" eaLnBrk="1" latinLnBrk="0" hangingPunct="1">
        <a:spcBef>
          <a:spcPts val="600"/>
        </a:spcBef>
        <a:buFont typeface="Arial" pitchFamily="34" charset="0"/>
        <a:buChar char="–"/>
        <a:defRPr sz="1800" kern="1200">
          <a:solidFill>
            <a:schemeClr val="tx2"/>
          </a:solidFill>
          <a:latin typeface="+mn-lt"/>
          <a:ea typeface="+mn-ea"/>
          <a:cs typeface="+mn-cs"/>
        </a:defRPr>
      </a:lvl2pPr>
      <a:lvl3pPr marL="914400" indent="-231775" algn="l" defTabSz="914400" rtl="0" eaLnBrk="1" latinLnBrk="0" hangingPunct="1">
        <a:spcBef>
          <a:spcPts val="600"/>
        </a:spcBef>
        <a:buFont typeface="Wingdings" pitchFamily="2" charset="2"/>
        <a:buChar char="§"/>
        <a:defRPr sz="1600" kern="1200">
          <a:solidFill>
            <a:schemeClr val="tx2"/>
          </a:solidFill>
          <a:latin typeface="+mn-lt"/>
          <a:ea typeface="+mn-ea"/>
          <a:cs typeface="+mn-cs"/>
        </a:defRPr>
      </a:lvl3pPr>
      <a:lvl4pPr marL="1262063" indent="-231775" algn="l" defTabSz="914400" rtl="0" eaLnBrk="1" latinLnBrk="0" hangingPunct="1">
        <a:spcBef>
          <a:spcPts val="600"/>
        </a:spcBef>
        <a:buFont typeface="Arial" pitchFamily="34" charset="0"/>
        <a:buChar char="–"/>
        <a:tabLst/>
        <a:defRPr sz="1400" kern="1200">
          <a:solidFill>
            <a:schemeClr val="tx2"/>
          </a:solidFill>
          <a:latin typeface="+mn-lt"/>
          <a:ea typeface="+mn-ea"/>
          <a:cs typeface="+mn-cs"/>
        </a:defRPr>
      </a:lvl4pPr>
      <a:lvl5pPr marL="1597025" indent="-219075" algn="l" defTabSz="914400" rtl="0" eaLnBrk="1" latinLnBrk="0" hangingPunct="1">
        <a:spcBef>
          <a:spcPts val="600"/>
        </a:spcBef>
        <a:buFont typeface="Wingdings" pitchFamily="2" charset="2"/>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p:cNvSpPr>
            <a:spLocks noGrp="1"/>
          </p:cNvSpPr>
          <p:nvPr>
            <p:ph type="ctrTitle"/>
          </p:nvPr>
        </p:nvSpPr>
        <p:spPr>
          <a:xfrm>
            <a:off x="16565" y="1219200"/>
            <a:ext cx="7984435" cy="2971800"/>
          </a:xfrm>
        </p:spPr>
        <p:txBody>
          <a:bodyPr>
            <a:normAutofit/>
          </a:bodyPr>
          <a:lstStyle/>
          <a:p>
            <a:pPr algn="ctr"/>
            <a:br>
              <a:rPr lang="en-US" sz="3600" dirty="0"/>
            </a:br>
            <a:br>
              <a:rPr lang="en-US" sz="3600" dirty="0"/>
            </a:br>
            <a:r>
              <a:rPr lang="en-US" sz="3600" dirty="0"/>
              <a:t>Preventing Sexual Harassment</a:t>
            </a:r>
            <a:br>
              <a:rPr lang="en-US" sz="3600" dirty="0"/>
            </a:br>
            <a:r>
              <a:rPr lang="en-US" sz="3600" dirty="0"/>
              <a:t> in the School and Work Environment</a:t>
            </a:r>
            <a:br>
              <a:rPr lang="en-US" sz="3600" dirty="0"/>
            </a:br>
            <a:endParaRPr lang="en-US" sz="3600" dirty="0"/>
          </a:p>
        </p:txBody>
      </p:sp>
      <p:sp>
        <p:nvSpPr>
          <p:cNvPr id="7" name="Text Placeholder 10"/>
          <p:cNvSpPr>
            <a:spLocks noGrp="1"/>
          </p:cNvSpPr>
          <p:nvPr>
            <p:ph type="body" sz="quarter" idx="10"/>
          </p:nvPr>
        </p:nvSpPr>
        <p:spPr>
          <a:xfrm>
            <a:off x="1447800" y="3810000"/>
            <a:ext cx="5410200" cy="1828800"/>
          </a:xfrm>
        </p:spPr>
        <p:txBody>
          <a:bodyPr/>
          <a:lstStyle/>
          <a:p>
            <a:endParaRPr lang="en-US" sz="2000" i="1" dirty="0">
              <a:latin typeface="+mj-lt"/>
            </a:endParaRPr>
          </a:p>
          <a:p>
            <a:endParaRPr lang="en-US" i="1" dirty="0">
              <a:latin typeface="+mj-lt"/>
            </a:endParaRPr>
          </a:p>
          <a:p>
            <a:r>
              <a:rPr lang="en-US" sz="2000" i="1" dirty="0">
                <a:latin typeface="+mj-lt"/>
              </a:rPr>
              <a:t>Presented By: </a:t>
            </a:r>
          </a:p>
          <a:p>
            <a:r>
              <a:rPr lang="en-US" sz="2800" dirty="0">
                <a:latin typeface="+mj-lt"/>
              </a:rPr>
              <a:t>Melinda Kaufmann</a:t>
            </a:r>
            <a:endParaRPr lang="en-US" sz="700" dirty="0">
              <a:latin typeface="+mj-lt"/>
            </a:endParaRPr>
          </a:p>
          <a:p>
            <a:r>
              <a:rPr lang="en-US" sz="1800" dirty="0">
                <a:latin typeface="+mj-lt"/>
              </a:rPr>
              <a:t>November 17, 2022</a:t>
            </a:r>
          </a:p>
        </p:txBody>
      </p:sp>
    </p:spTree>
    <p:extLst>
      <p:ext uri="{BB962C8B-B14F-4D97-AF65-F5344CB8AC3E}">
        <p14:creationId xmlns:p14="http://schemas.microsoft.com/office/powerpoint/2010/main" val="358277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Other Protected Characteristics Under Federal Law</a:t>
            </a:r>
          </a:p>
        </p:txBody>
      </p:sp>
      <p:sp>
        <p:nvSpPr>
          <p:cNvPr id="3" name="Content Placeholder 2"/>
          <p:cNvSpPr>
            <a:spLocks noGrp="1"/>
          </p:cNvSpPr>
          <p:nvPr>
            <p:ph idx="1"/>
          </p:nvPr>
        </p:nvSpPr>
        <p:spPr/>
        <p:txBody>
          <a:bodyPr/>
          <a:lstStyle/>
          <a:p>
            <a:pPr lvl="1"/>
            <a:r>
              <a:rPr lang="en-US" u="sng" dirty="0"/>
              <a:t>Age Discrimination in Employment Act of 1967</a:t>
            </a:r>
          </a:p>
          <a:p>
            <a:pPr lvl="2"/>
            <a:r>
              <a:rPr lang="en-US" dirty="0"/>
              <a:t>Protects persons age 40 and above</a:t>
            </a:r>
          </a:p>
          <a:p>
            <a:pPr lvl="2"/>
            <a:endParaRPr lang="en-US" dirty="0"/>
          </a:p>
          <a:p>
            <a:pPr lvl="1"/>
            <a:r>
              <a:rPr lang="en-US" u="sng" dirty="0"/>
              <a:t>Americans with Disabilities Act of 1990</a:t>
            </a:r>
          </a:p>
          <a:p>
            <a:pPr lvl="2"/>
            <a:r>
              <a:rPr lang="en-US" dirty="0"/>
              <a:t>Physical or mental impairment that “</a:t>
            </a:r>
            <a:r>
              <a:rPr lang="en-US" b="1" dirty="0"/>
              <a:t>substantially limits a major life activity</a:t>
            </a:r>
            <a:r>
              <a:rPr lang="en-US" dirty="0"/>
              <a:t>” </a:t>
            </a:r>
          </a:p>
          <a:p>
            <a:pPr lvl="2"/>
            <a:r>
              <a:rPr lang="en-US" dirty="0"/>
              <a:t>History of a disability (e.g., cancer that is in remission, recovering alcoholic)</a:t>
            </a:r>
          </a:p>
          <a:p>
            <a:pPr lvl="2"/>
            <a:r>
              <a:rPr lang="en-US" dirty="0"/>
              <a:t>“Regarded as” disabled</a:t>
            </a:r>
          </a:p>
          <a:p>
            <a:pPr lvl="2"/>
            <a:r>
              <a:rPr lang="en-US" dirty="0"/>
              <a:t> Major life activities:  caring for oneself, performing manual tasks, seeing, hearing, eating sleeping, walking, standing, lifting, bending, speaking, breathing, learning, reading, concentrating, thinking, communicating, working, major bodily functions. </a:t>
            </a:r>
          </a:p>
          <a:p>
            <a:endParaRPr lang="en-US" dirty="0"/>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10</a:t>
            </a:fld>
            <a:endParaRPr lang="en-US"/>
          </a:p>
        </p:txBody>
      </p:sp>
    </p:spTree>
    <p:extLst>
      <p:ext uri="{BB962C8B-B14F-4D97-AF65-F5344CB8AC3E}">
        <p14:creationId xmlns:p14="http://schemas.microsoft.com/office/powerpoint/2010/main" val="374368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6477000" cy="1173317"/>
          </a:xfrm>
        </p:spPr>
        <p:txBody>
          <a:bodyPr/>
          <a:lstStyle/>
          <a:p>
            <a:pPr algn="ctr"/>
            <a:r>
              <a:rPr lang="en-US" b="1" dirty="0"/>
              <a:t>State Anti-discrimination Laws</a:t>
            </a:r>
          </a:p>
        </p:txBody>
      </p:sp>
      <p:sp>
        <p:nvSpPr>
          <p:cNvPr id="3" name="Content Placeholder 2"/>
          <p:cNvSpPr>
            <a:spLocks noGrp="1"/>
          </p:cNvSpPr>
          <p:nvPr>
            <p:ph idx="1"/>
          </p:nvPr>
        </p:nvSpPr>
        <p:spPr/>
        <p:txBody>
          <a:bodyPr/>
          <a:lstStyle/>
          <a:p>
            <a:r>
              <a:rPr lang="en-US" b="1" dirty="0"/>
              <a:t>CONNECTICUT STATE LAW</a:t>
            </a:r>
          </a:p>
          <a:p>
            <a:pPr lvl="1"/>
            <a:r>
              <a:rPr lang="en-US" u="sng" dirty="0"/>
              <a:t>Connecticut Fair Employment Practices Act </a:t>
            </a:r>
          </a:p>
          <a:p>
            <a:pPr lvl="2"/>
            <a:r>
              <a:rPr lang="en-US" dirty="0">
                <a:solidFill>
                  <a:schemeClr val="accent1"/>
                </a:solidFill>
              </a:rPr>
              <a:t>The Connecticut Fair Employment Practices Act protects employees and applicants for employment against discrimination based upon any of a broad set of characteristics. </a:t>
            </a:r>
          </a:p>
          <a:p>
            <a:endParaRPr lang="en-US" dirty="0"/>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11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38800" y="3810000"/>
            <a:ext cx="2257425" cy="1657350"/>
          </a:xfrm>
          <a:prstGeom prst="rect">
            <a:avLst/>
          </a:prstGeom>
        </p:spPr>
      </p:pic>
    </p:spTree>
    <p:extLst>
      <p:ext uri="{BB962C8B-B14F-4D97-AF65-F5344CB8AC3E}">
        <p14:creationId xmlns:p14="http://schemas.microsoft.com/office/powerpoint/2010/main" val="154233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5870448" cy="1066800"/>
          </a:xfrm>
        </p:spPr>
        <p:txBody>
          <a:bodyPr>
            <a:normAutofit fontScale="90000"/>
          </a:bodyPr>
          <a:lstStyle/>
          <a:p>
            <a:pPr lvl="1" algn="l" rtl="0">
              <a:lnSpc>
                <a:spcPct val="85000"/>
              </a:lnSpc>
              <a:spcBef>
                <a:spcPct val="0"/>
              </a:spcBef>
            </a:pPr>
            <a:br>
              <a:rPr lang="en-US" sz="2200" u="sng" dirty="0"/>
            </a:br>
            <a:r>
              <a:rPr lang="en-US" sz="2200" b="1" dirty="0">
                <a:solidFill>
                  <a:schemeClr val="tx2"/>
                </a:solidFill>
                <a:latin typeface="+mj-lt"/>
              </a:rPr>
              <a:t>Connecticut Fair Employment Practices Act  prohibits discrimination (including harassment) on the basis of: </a:t>
            </a:r>
            <a:br>
              <a:rPr lang="en-US" sz="2200" u="sng" dirty="0"/>
            </a:br>
            <a:r>
              <a:rPr lang="en-US" altLang="en-US" sz="4000" dirty="0"/>
              <a:t> </a:t>
            </a:r>
          </a:p>
        </p:txBody>
      </p:sp>
      <p:sp>
        <p:nvSpPr>
          <p:cNvPr id="10243" name="Rectangle 3"/>
          <p:cNvSpPr>
            <a:spLocks noGrp="1" noChangeArrowheads="1"/>
          </p:cNvSpPr>
          <p:nvPr>
            <p:ph sz="half" idx="1"/>
          </p:nvPr>
        </p:nvSpPr>
        <p:spPr/>
        <p:txBody>
          <a:bodyPr/>
          <a:lstStyle/>
          <a:p>
            <a:pPr>
              <a:buFontTx/>
              <a:buNone/>
            </a:pPr>
            <a:r>
              <a:rPr lang="en-US" altLang="en-US" dirty="0"/>
              <a:t>	race, </a:t>
            </a:r>
          </a:p>
          <a:p>
            <a:pPr>
              <a:buFontTx/>
              <a:buNone/>
            </a:pPr>
            <a:r>
              <a:rPr lang="en-US" altLang="en-US" dirty="0"/>
              <a:t>	color, </a:t>
            </a:r>
          </a:p>
          <a:p>
            <a:pPr>
              <a:buFontTx/>
              <a:buNone/>
            </a:pPr>
            <a:r>
              <a:rPr lang="en-US" altLang="en-US" dirty="0"/>
              <a:t>	religion, </a:t>
            </a:r>
          </a:p>
          <a:p>
            <a:pPr>
              <a:buFontTx/>
              <a:buNone/>
            </a:pPr>
            <a:r>
              <a:rPr lang="en-US" altLang="en-US" dirty="0"/>
              <a:t>	age, </a:t>
            </a:r>
          </a:p>
          <a:p>
            <a:pPr>
              <a:buFontTx/>
              <a:buNone/>
            </a:pPr>
            <a:r>
              <a:rPr lang="en-US" altLang="en-US" dirty="0"/>
              <a:t>	sex, </a:t>
            </a:r>
          </a:p>
          <a:p>
            <a:pPr>
              <a:buFontTx/>
              <a:buNone/>
            </a:pPr>
            <a:r>
              <a:rPr lang="en-US" altLang="en-US" dirty="0"/>
              <a:t>	marital status, </a:t>
            </a:r>
          </a:p>
          <a:p>
            <a:pPr>
              <a:buFontTx/>
              <a:buNone/>
            </a:pPr>
            <a:r>
              <a:rPr lang="en-US" altLang="en-US" dirty="0"/>
              <a:t>	family status</a:t>
            </a:r>
          </a:p>
          <a:p>
            <a:pPr>
              <a:buFontTx/>
              <a:buNone/>
            </a:pPr>
            <a:r>
              <a:rPr lang="en-US" altLang="en-US" dirty="0"/>
              <a:t>	sexual orientation,</a:t>
            </a:r>
          </a:p>
          <a:p>
            <a:pPr>
              <a:buFontTx/>
              <a:buNone/>
            </a:pPr>
            <a:r>
              <a:rPr lang="en-US" altLang="en-US" dirty="0"/>
              <a:t>	pregnancy</a:t>
            </a:r>
          </a:p>
        </p:txBody>
      </p:sp>
      <p:sp>
        <p:nvSpPr>
          <p:cNvPr id="10244" name="Rectangle 4"/>
          <p:cNvSpPr>
            <a:spLocks noGrp="1" noChangeArrowheads="1"/>
          </p:cNvSpPr>
          <p:nvPr>
            <p:ph sz="half" idx="2"/>
          </p:nvPr>
        </p:nvSpPr>
        <p:spPr/>
        <p:txBody>
          <a:bodyPr/>
          <a:lstStyle/>
          <a:p>
            <a:pPr>
              <a:buFontTx/>
              <a:buNone/>
            </a:pPr>
            <a:r>
              <a:rPr lang="en-US" altLang="en-US" dirty="0"/>
              <a:t>	national origin, ancestry, </a:t>
            </a:r>
          </a:p>
          <a:p>
            <a:pPr>
              <a:buFontTx/>
              <a:buNone/>
            </a:pPr>
            <a:r>
              <a:rPr lang="en-US" altLang="en-US" dirty="0"/>
              <a:t>	present or past history of mental disability, </a:t>
            </a:r>
          </a:p>
          <a:p>
            <a:pPr>
              <a:buFontTx/>
              <a:buNone/>
            </a:pPr>
            <a:r>
              <a:rPr lang="en-US" altLang="en-US" dirty="0"/>
              <a:t>	intellectual disability, </a:t>
            </a:r>
          </a:p>
          <a:p>
            <a:pPr>
              <a:buFontTx/>
              <a:buNone/>
            </a:pPr>
            <a:r>
              <a:rPr lang="en-US" altLang="en-US" dirty="0"/>
              <a:t>	learning disability,</a:t>
            </a:r>
          </a:p>
          <a:p>
            <a:pPr>
              <a:buFontTx/>
              <a:buNone/>
            </a:pPr>
            <a:r>
              <a:rPr lang="en-US" altLang="en-US" dirty="0"/>
              <a:t>	physical disability, </a:t>
            </a:r>
          </a:p>
          <a:p>
            <a:pPr>
              <a:buFontTx/>
              <a:buNone/>
            </a:pPr>
            <a:r>
              <a:rPr lang="en-US" altLang="en-US" dirty="0"/>
              <a:t>	gender identity or expression, </a:t>
            </a:r>
          </a:p>
          <a:p>
            <a:pPr>
              <a:buFontTx/>
              <a:buNone/>
            </a:pPr>
            <a:r>
              <a:rPr lang="en-US" altLang="en-US" dirty="0"/>
              <a:t>	retaliation,</a:t>
            </a:r>
          </a:p>
          <a:p>
            <a:pPr>
              <a:buFontTx/>
              <a:buNone/>
            </a:pPr>
            <a:r>
              <a:rPr lang="en-US" altLang="en-US" dirty="0"/>
              <a:t>	veteran status.</a:t>
            </a:r>
          </a:p>
          <a:p>
            <a:pPr marL="0" indent="0">
              <a:buNone/>
            </a:pPr>
            <a:endParaRPr lang="en-US" altLang="en-US" dirty="0"/>
          </a:p>
        </p:txBody>
      </p:sp>
      <p:sp>
        <p:nvSpPr>
          <p:cNvPr id="2" name="Footer Placeholder 1">
            <a:extLst>
              <a:ext uri="{FF2B5EF4-FFF2-40B4-BE49-F238E27FC236}">
                <a16:creationId xmlns:a16="http://schemas.microsoft.com/office/drawing/2014/main" id="{C146A0E2-91D1-4424-8C60-8AF832641419}"/>
              </a:ext>
            </a:extLst>
          </p:cNvPr>
          <p:cNvSpPr>
            <a:spLocks noGrp="1"/>
          </p:cNvSpPr>
          <p:nvPr>
            <p:ph type="ftr" sz="quarter" idx="11"/>
          </p:nvPr>
        </p:nvSpPr>
        <p:spPr/>
        <p:txBody>
          <a:bodyPr/>
          <a:lstStyle/>
          <a:p>
            <a:r>
              <a:rPr lang="en-US" dirty="0"/>
              <a:t>© 2022 Pullman &amp; Comley LLC</a:t>
            </a:r>
          </a:p>
        </p:txBody>
      </p:sp>
      <p:sp>
        <p:nvSpPr>
          <p:cNvPr id="3" name="Slide Number Placeholder 2">
            <a:extLst>
              <a:ext uri="{FF2B5EF4-FFF2-40B4-BE49-F238E27FC236}">
                <a16:creationId xmlns:a16="http://schemas.microsoft.com/office/drawing/2014/main" id="{E8951C35-EBB0-4079-8FA2-505A976A8395}"/>
              </a:ext>
            </a:extLst>
          </p:cNvPr>
          <p:cNvSpPr>
            <a:spLocks noGrp="1"/>
          </p:cNvSpPr>
          <p:nvPr>
            <p:ph type="sldNum" sz="quarter" idx="12"/>
          </p:nvPr>
        </p:nvSpPr>
        <p:spPr/>
        <p:txBody>
          <a:bodyPr/>
          <a:lstStyle/>
          <a:p>
            <a:fld id="{080DD68C-5486-4B9A-B844-882072ED2919}" type="slidenum">
              <a:rPr lang="en-US" smtClean="0"/>
              <a:t>12</a:t>
            </a:fld>
            <a:endParaRPr lang="en-US"/>
          </a:p>
        </p:txBody>
      </p:sp>
    </p:spTree>
    <p:extLst>
      <p:ext uri="{BB962C8B-B14F-4D97-AF65-F5344CB8AC3E}">
        <p14:creationId xmlns:p14="http://schemas.microsoft.com/office/powerpoint/2010/main" val="224858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296B1-2AD0-4519-B83B-00E644775328}"/>
              </a:ext>
            </a:extLst>
          </p:cNvPr>
          <p:cNvSpPr>
            <a:spLocks noGrp="1"/>
          </p:cNvSpPr>
          <p:nvPr>
            <p:ph type="title"/>
          </p:nvPr>
        </p:nvSpPr>
        <p:spPr/>
        <p:txBody>
          <a:bodyPr/>
          <a:lstStyle/>
          <a:p>
            <a:r>
              <a:rPr lang="en-US" dirty="0"/>
              <a:t>Future CT Anti-Bullying Statute</a:t>
            </a:r>
          </a:p>
        </p:txBody>
      </p:sp>
      <p:sp>
        <p:nvSpPr>
          <p:cNvPr id="3" name="Content Placeholder 2">
            <a:extLst>
              <a:ext uri="{FF2B5EF4-FFF2-40B4-BE49-F238E27FC236}">
                <a16:creationId xmlns:a16="http://schemas.microsoft.com/office/drawing/2014/main" id="{96901BE8-D0B5-4CB5-A44E-060070D36051}"/>
              </a:ext>
            </a:extLst>
          </p:cNvPr>
          <p:cNvSpPr>
            <a:spLocks noGrp="1"/>
          </p:cNvSpPr>
          <p:nvPr>
            <p:ph idx="1"/>
          </p:nvPr>
        </p:nvSpPr>
        <p:spPr/>
        <p:txBody>
          <a:bodyPr/>
          <a:lstStyle/>
          <a:p>
            <a:r>
              <a:rPr lang="en-US" dirty="0">
                <a:solidFill>
                  <a:srgbClr val="00B050"/>
                </a:solidFill>
              </a:rPr>
              <a:t>Effective July 1, 2021 the definition of bullying</a:t>
            </a:r>
          </a:p>
          <a:p>
            <a:endParaRPr lang="en-US" dirty="0"/>
          </a:p>
          <a:p>
            <a:r>
              <a:rPr lang="en-US" dirty="0"/>
              <a:t>An act that is direct or indirect and severe, persistent OR pervasive, which </a:t>
            </a:r>
          </a:p>
          <a:p>
            <a:pPr lvl="1"/>
            <a:r>
              <a:rPr lang="en-US" dirty="0"/>
              <a:t>A. 	Causes physical or emotional harm to an individual</a:t>
            </a:r>
          </a:p>
          <a:p>
            <a:pPr lvl="1"/>
            <a:r>
              <a:rPr lang="en-US" dirty="0"/>
              <a:t>B.	Places an individual in reasonable fear of physical or emotional harm, 	or </a:t>
            </a:r>
          </a:p>
          <a:p>
            <a:pPr lvl="1"/>
            <a:r>
              <a:rPr lang="en-US" dirty="0"/>
              <a:t>C.	Infringes on the rights or opportunities of an individual at school.  </a:t>
            </a:r>
          </a:p>
        </p:txBody>
      </p:sp>
      <p:sp>
        <p:nvSpPr>
          <p:cNvPr id="4" name="Footer Placeholder 3">
            <a:extLst>
              <a:ext uri="{FF2B5EF4-FFF2-40B4-BE49-F238E27FC236}">
                <a16:creationId xmlns:a16="http://schemas.microsoft.com/office/drawing/2014/main" id="{BD7C8860-F0C3-4B11-982F-C621FB70F67B}"/>
              </a:ext>
            </a:extLst>
          </p:cNvPr>
          <p:cNvSpPr>
            <a:spLocks noGrp="1"/>
          </p:cNvSpPr>
          <p:nvPr>
            <p:ph type="ftr" sz="quarter" idx="11"/>
          </p:nvPr>
        </p:nvSpPr>
        <p:spPr/>
        <p:txBody>
          <a:bodyPr/>
          <a:lstStyle/>
          <a:p>
            <a:r>
              <a:rPr lang="en-US"/>
              <a:t>© 2020 Pullman &amp; Comley LLC</a:t>
            </a:r>
            <a:endParaRPr lang="en-US" dirty="0"/>
          </a:p>
        </p:txBody>
      </p:sp>
      <p:sp>
        <p:nvSpPr>
          <p:cNvPr id="5" name="Slide Number Placeholder 4">
            <a:extLst>
              <a:ext uri="{FF2B5EF4-FFF2-40B4-BE49-F238E27FC236}">
                <a16:creationId xmlns:a16="http://schemas.microsoft.com/office/drawing/2014/main" id="{FD31DAD9-0446-471C-A797-B263B1DBD4DD}"/>
              </a:ext>
            </a:extLst>
          </p:cNvPr>
          <p:cNvSpPr>
            <a:spLocks noGrp="1"/>
          </p:cNvSpPr>
          <p:nvPr>
            <p:ph type="sldNum" sz="quarter" idx="12"/>
          </p:nvPr>
        </p:nvSpPr>
        <p:spPr/>
        <p:txBody>
          <a:bodyPr/>
          <a:lstStyle/>
          <a:p>
            <a:fld id="{080DD68C-5486-4B9A-B844-882072ED2919}" type="slidenum">
              <a:rPr lang="en-US" smtClean="0"/>
              <a:t>13</a:t>
            </a:fld>
            <a:endParaRPr lang="en-US"/>
          </a:p>
        </p:txBody>
      </p:sp>
    </p:spTree>
    <p:extLst>
      <p:ext uri="{BB962C8B-B14F-4D97-AF65-F5344CB8AC3E}">
        <p14:creationId xmlns:p14="http://schemas.microsoft.com/office/powerpoint/2010/main" val="422707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340DB-27EC-4A1F-B976-67912FD1AB04}"/>
              </a:ext>
            </a:extLst>
          </p:cNvPr>
          <p:cNvSpPr>
            <a:spLocks noGrp="1"/>
          </p:cNvSpPr>
          <p:nvPr>
            <p:ph type="title"/>
          </p:nvPr>
        </p:nvSpPr>
        <p:spPr/>
        <p:txBody>
          <a:bodyPr/>
          <a:lstStyle/>
          <a:p>
            <a:r>
              <a:rPr lang="en-US" dirty="0"/>
              <a:t>CT Anti-Bullying Statute</a:t>
            </a:r>
          </a:p>
        </p:txBody>
      </p:sp>
      <p:sp>
        <p:nvSpPr>
          <p:cNvPr id="3" name="Content Placeholder 2">
            <a:extLst>
              <a:ext uri="{FF2B5EF4-FFF2-40B4-BE49-F238E27FC236}">
                <a16:creationId xmlns:a16="http://schemas.microsoft.com/office/drawing/2014/main" id="{3A8001BF-BD23-4433-9205-3244CFD2FF72}"/>
              </a:ext>
            </a:extLst>
          </p:cNvPr>
          <p:cNvSpPr>
            <a:spLocks noGrp="1"/>
          </p:cNvSpPr>
          <p:nvPr>
            <p:ph idx="1"/>
          </p:nvPr>
        </p:nvSpPr>
        <p:spPr>
          <a:xfrm>
            <a:off x="457200" y="2438400"/>
            <a:ext cx="3276600" cy="3352800"/>
          </a:xfrm>
        </p:spPr>
        <p:txBody>
          <a:bodyPr/>
          <a:lstStyle/>
          <a:p>
            <a:pPr lvl="1"/>
            <a:r>
              <a:rPr lang="en-US" dirty="0">
                <a:solidFill>
                  <a:schemeClr val="tx1"/>
                </a:solidFill>
              </a:rPr>
              <a:t>Race</a:t>
            </a:r>
          </a:p>
          <a:p>
            <a:pPr lvl="1"/>
            <a:r>
              <a:rPr lang="en-US" dirty="0">
                <a:solidFill>
                  <a:schemeClr val="tx1"/>
                </a:solidFill>
              </a:rPr>
              <a:t>Color</a:t>
            </a:r>
          </a:p>
          <a:p>
            <a:pPr lvl="1"/>
            <a:r>
              <a:rPr lang="en-US" dirty="0">
                <a:solidFill>
                  <a:schemeClr val="tx1"/>
                </a:solidFill>
              </a:rPr>
              <a:t>Religion</a:t>
            </a:r>
          </a:p>
          <a:p>
            <a:pPr lvl="1"/>
            <a:r>
              <a:rPr lang="en-US" dirty="0">
                <a:solidFill>
                  <a:schemeClr val="tx1"/>
                </a:solidFill>
              </a:rPr>
              <a:t>Ancestry </a:t>
            </a:r>
          </a:p>
          <a:p>
            <a:pPr lvl="1"/>
            <a:r>
              <a:rPr lang="en-US" dirty="0">
                <a:solidFill>
                  <a:schemeClr val="tx1"/>
                </a:solidFill>
              </a:rPr>
              <a:t>National origin</a:t>
            </a:r>
          </a:p>
          <a:p>
            <a:pPr lvl="1"/>
            <a:r>
              <a:rPr lang="en-US" dirty="0">
                <a:solidFill>
                  <a:schemeClr val="tx1"/>
                </a:solidFill>
              </a:rPr>
              <a:t>Gender</a:t>
            </a:r>
          </a:p>
          <a:p>
            <a:pPr lvl="1"/>
            <a:r>
              <a:rPr lang="en-US" dirty="0">
                <a:solidFill>
                  <a:schemeClr val="tx1"/>
                </a:solidFill>
              </a:rPr>
              <a:t>Sexual orientation</a:t>
            </a:r>
          </a:p>
          <a:p>
            <a:pPr lvl="1"/>
            <a:r>
              <a:rPr lang="en-US" dirty="0"/>
              <a:t>Gender identity or expression</a:t>
            </a:r>
          </a:p>
          <a:p>
            <a:pPr lvl="1"/>
            <a:endParaRPr lang="en-US" dirty="0">
              <a:solidFill>
                <a:schemeClr val="tx1"/>
              </a:solidFill>
            </a:endParaRPr>
          </a:p>
          <a:p>
            <a:endParaRPr lang="en-US" dirty="0"/>
          </a:p>
        </p:txBody>
      </p:sp>
      <p:sp>
        <p:nvSpPr>
          <p:cNvPr id="4" name="Footer Placeholder 3">
            <a:extLst>
              <a:ext uri="{FF2B5EF4-FFF2-40B4-BE49-F238E27FC236}">
                <a16:creationId xmlns:a16="http://schemas.microsoft.com/office/drawing/2014/main" id="{A2860426-3E36-4178-9C55-35CE4E470131}"/>
              </a:ext>
            </a:extLst>
          </p:cNvPr>
          <p:cNvSpPr>
            <a:spLocks noGrp="1"/>
          </p:cNvSpPr>
          <p:nvPr>
            <p:ph type="ftr" sz="quarter" idx="11"/>
          </p:nvPr>
        </p:nvSpPr>
        <p:spPr/>
        <p:txBody>
          <a:bodyPr/>
          <a:lstStyle/>
          <a:p>
            <a:r>
              <a:rPr lang="en-US"/>
              <a:t>© 2020 Pullman &amp; Comley LLC</a:t>
            </a:r>
            <a:endParaRPr lang="en-US" dirty="0"/>
          </a:p>
        </p:txBody>
      </p:sp>
      <p:sp>
        <p:nvSpPr>
          <p:cNvPr id="5" name="Slide Number Placeholder 4">
            <a:extLst>
              <a:ext uri="{FF2B5EF4-FFF2-40B4-BE49-F238E27FC236}">
                <a16:creationId xmlns:a16="http://schemas.microsoft.com/office/drawing/2014/main" id="{E88AAEB5-6145-4E04-B9CF-2C56083630F7}"/>
              </a:ext>
            </a:extLst>
          </p:cNvPr>
          <p:cNvSpPr>
            <a:spLocks noGrp="1"/>
          </p:cNvSpPr>
          <p:nvPr>
            <p:ph type="sldNum" sz="quarter" idx="12"/>
          </p:nvPr>
        </p:nvSpPr>
        <p:spPr/>
        <p:txBody>
          <a:bodyPr/>
          <a:lstStyle/>
          <a:p>
            <a:fld id="{080DD68C-5486-4B9A-B844-882072ED2919}" type="slidenum">
              <a:rPr lang="en-US" smtClean="0"/>
              <a:t>14</a:t>
            </a:fld>
            <a:endParaRPr lang="en-US"/>
          </a:p>
        </p:txBody>
      </p:sp>
      <p:sp>
        <p:nvSpPr>
          <p:cNvPr id="7" name="TextBox 6">
            <a:extLst>
              <a:ext uri="{FF2B5EF4-FFF2-40B4-BE49-F238E27FC236}">
                <a16:creationId xmlns:a16="http://schemas.microsoft.com/office/drawing/2014/main" id="{8A18DEA3-0A30-485B-9E69-D5C60FB89916}"/>
              </a:ext>
            </a:extLst>
          </p:cNvPr>
          <p:cNvSpPr txBox="1"/>
          <p:nvPr/>
        </p:nvSpPr>
        <p:spPr>
          <a:xfrm>
            <a:off x="457200" y="1143000"/>
            <a:ext cx="7239000" cy="1015663"/>
          </a:xfrm>
          <a:prstGeom prst="rect">
            <a:avLst/>
          </a:prstGeom>
          <a:noFill/>
        </p:spPr>
        <p:txBody>
          <a:bodyPr wrap="square" rtlCol="0">
            <a:spAutoFit/>
          </a:bodyPr>
          <a:lstStyle/>
          <a:p>
            <a:r>
              <a:rPr lang="en-US" dirty="0"/>
              <a:t>“</a:t>
            </a:r>
            <a:r>
              <a:rPr lang="en-US" sz="2000" dirty="0"/>
              <a:t>Bullying” </a:t>
            </a:r>
            <a:r>
              <a:rPr lang="en-US" sz="2000" u="sng" dirty="0"/>
              <a:t>shall</a:t>
            </a:r>
            <a:r>
              <a:rPr lang="en-US" sz="2000" dirty="0"/>
              <a:t> include a written, oral or electronic communication, or a physical act or gesture </a:t>
            </a:r>
            <a:r>
              <a:rPr lang="en-US" sz="2000" dirty="0">
                <a:solidFill>
                  <a:srgbClr val="FF0000"/>
                </a:solidFill>
              </a:rPr>
              <a:t>based on actual or perceived differentiating characteristics</a:t>
            </a:r>
            <a:r>
              <a:rPr lang="en-US" sz="2000" b="1" dirty="0">
                <a:solidFill>
                  <a:srgbClr val="FF0000"/>
                </a:solidFill>
              </a:rPr>
              <a:t> </a:t>
            </a:r>
            <a:r>
              <a:rPr lang="en-US" sz="2000" dirty="0"/>
              <a:t>such as:</a:t>
            </a:r>
          </a:p>
        </p:txBody>
      </p:sp>
      <p:sp>
        <p:nvSpPr>
          <p:cNvPr id="10" name="TextBox 9">
            <a:extLst>
              <a:ext uri="{FF2B5EF4-FFF2-40B4-BE49-F238E27FC236}">
                <a16:creationId xmlns:a16="http://schemas.microsoft.com/office/drawing/2014/main" id="{CD09E20E-C703-4255-B8D8-96F1FD63CA9E}"/>
              </a:ext>
            </a:extLst>
          </p:cNvPr>
          <p:cNvSpPr txBox="1"/>
          <p:nvPr/>
        </p:nvSpPr>
        <p:spPr>
          <a:xfrm>
            <a:off x="3810000" y="2438400"/>
            <a:ext cx="3733800" cy="4231928"/>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Socioeconomic status</a:t>
            </a:r>
          </a:p>
          <a:p>
            <a:pPr marL="285750" indent="-285750">
              <a:spcBef>
                <a:spcPts val="600"/>
              </a:spcBef>
              <a:buFont typeface="Arial" panose="020B0604020202020204" pitchFamily="34" charset="0"/>
              <a:buChar char="–"/>
            </a:pPr>
            <a:r>
              <a:rPr lang="en-US" dirty="0"/>
              <a:t>Academic status</a:t>
            </a:r>
          </a:p>
          <a:p>
            <a:pPr marL="285750" indent="-285750">
              <a:spcBef>
                <a:spcPts val="600"/>
              </a:spcBef>
              <a:buFont typeface="Arial" panose="020B0604020202020204" pitchFamily="34" charset="0"/>
              <a:buChar char="–"/>
            </a:pPr>
            <a:r>
              <a:rPr lang="en-US" dirty="0"/>
              <a:t>Physical appearance</a:t>
            </a:r>
          </a:p>
          <a:p>
            <a:pPr marL="285750" indent="-285750">
              <a:spcBef>
                <a:spcPts val="600"/>
              </a:spcBef>
              <a:buFont typeface="Arial" panose="020B0604020202020204" pitchFamily="34" charset="0"/>
              <a:buChar char="–"/>
            </a:pPr>
            <a:r>
              <a:rPr lang="en-US" dirty="0"/>
              <a:t>Mental disability</a:t>
            </a:r>
          </a:p>
          <a:p>
            <a:pPr marL="285750" indent="-285750">
              <a:spcBef>
                <a:spcPts val="600"/>
              </a:spcBef>
              <a:buFont typeface="Arial" panose="020B0604020202020204" pitchFamily="34" charset="0"/>
              <a:buChar char="–"/>
            </a:pPr>
            <a:r>
              <a:rPr lang="en-US" dirty="0"/>
              <a:t>Physical disability</a:t>
            </a:r>
          </a:p>
          <a:p>
            <a:pPr marL="285750" indent="-285750">
              <a:spcBef>
                <a:spcPts val="600"/>
              </a:spcBef>
              <a:buFont typeface="Arial" panose="020B0604020202020204" pitchFamily="34" charset="0"/>
              <a:buChar char="–"/>
            </a:pPr>
            <a:r>
              <a:rPr lang="en-US" dirty="0"/>
              <a:t>Developmental disability</a:t>
            </a:r>
          </a:p>
          <a:p>
            <a:pPr marL="285750" indent="-285750">
              <a:spcBef>
                <a:spcPts val="600"/>
              </a:spcBef>
              <a:buFont typeface="Arial" panose="020B0604020202020204" pitchFamily="34" charset="0"/>
              <a:buChar char="–"/>
            </a:pPr>
            <a:r>
              <a:rPr lang="en-US" dirty="0"/>
              <a:t>Sensory disability</a:t>
            </a:r>
          </a:p>
          <a:p>
            <a:pPr marL="285750" indent="-285750">
              <a:spcBef>
                <a:spcPts val="600"/>
              </a:spcBef>
              <a:buFont typeface="Arial" panose="020B0604020202020204" pitchFamily="34" charset="0"/>
              <a:buChar char="–"/>
            </a:pPr>
            <a:r>
              <a:rPr lang="en-US" dirty="0"/>
              <a:t>Association with a group or individual with one or more of these characteristics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45155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4E6A-0B63-4FB3-98C5-CB0E60B453AB}"/>
              </a:ext>
            </a:extLst>
          </p:cNvPr>
          <p:cNvSpPr>
            <a:spLocks noGrp="1"/>
          </p:cNvSpPr>
          <p:nvPr>
            <p:ph type="title"/>
          </p:nvPr>
        </p:nvSpPr>
        <p:spPr/>
        <p:txBody>
          <a:bodyPr/>
          <a:lstStyle/>
          <a:p>
            <a:r>
              <a:rPr lang="en-US" dirty="0"/>
              <a:t>CT Anti-Harassment Laws</a:t>
            </a:r>
          </a:p>
        </p:txBody>
      </p:sp>
      <p:sp>
        <p:nvSpPr>
          <p:cNvPr id="3" name="Content Placeholder 2">
            <a:extLst>
              <a:ext uri="{FF2B5EF4-FFF2-40B4-BE49-F238E27FC236}">
                <a16:creationId xmlns:a16="http://schemas.microsoft.com/office/drawing/2014/main" id="{F72F3949-7692-44C1-B3EB-1488A52667A5}"/>
              </a:ext>
            </a:extLst>
          </p:cNvPr>
          <p:cNvSpPr>
            <a:spLocks noGrp="1"/>
          </p:cNvSpPr>
          <p:nvPr>
            <p:ph idx="1"/>
          </p:nvPr>
        </p:nvSpPr>
        <p:spPr/>
        <p:txBody>
          <a:bodyPr/>
          <a:lstStyle/>
          <a:p>
            <a:r>
              <a:rPr lang="en-US" dirty="0"/>
              <a:t>C.G.S. § 10-15c – Discrimination In Public Schools Prohibited</a:t>
            </a:r>
          </a:p>
          <a:p>
            <a:r>
              <a:rPr lang="en-US" dirty="0"/>
              <a:t>Requires an equal opportunity for all students to participate in the activities, programs and courses of study without discrimination on account of:</a:t>
            </a:r>
          </a:p>
          <a:p>
            <a:pPr lvl="1"/>
            <a:r>
              <a:rPr lang="en-US" dirty="0"/>
              <a:t>Race</a:t>
            </a:r>
          </a:p>
          <a:p>
            <a:pPr lvl="1"/>
            <a:r>
              <a:rPr lang="en-US" dirty="0"/>
              <a:t>Color</a:t>
            </a:r>
          </a:p>
          <a:p>
            <a:pPr lvl="1"/>
            <a:r>
              <a:rPr lang="en-US" dirty="0"/>
              <a:t>Sex</a:t>
            </a:r>
          </a:p>
          <a:p>
            <a:pPr lvl="1"/>
            <a:r>
              <a:rPr lang="en-US" dirty="0"/>
              <a:t>Gender identity or expression</a:t>
            </a:r>
          </a:p>
          <a:p>
            <a:pPr lvl="1"/>
            <a:r>
              <a:rPr lang="en-US" dirty="0"/>
              <a:t>Religion</a:t>
            </a:r>
          </a:p>
          <a:p>
            <a:pPr lvl="1"/>
            <a:r>
              <a:rPr lang="en-US" dirty="0"/>
              <a:t>National origin </a:t>
            </a:r>
          </a:p>
          <a:p>
            <a:pPr lvl="1"/>
            <a:r>
              <a:rPr lang="en-US" dirty="0"/>
              <a:t>Sexual orientation</a:t>
            </a:r>
          </a:p>
        </p:txBody>
      </p:sp>
      <p:sp>
        <p:nvSpPr>
          <p:cNvPr id="4" name="Footer Placeholder 3">
            <a:extLst>
              <a:ext uri="{FF2B5EF4-FFF2-40B4-BE49-F238E27FC236}">
                <a16:creationId xmlns:a16="http://schemas.microsoft.com/office/drawing/2014/main" id="{647483F9-53F2-407C-8D8B-761A41D0B6FB}"/>
              </a:ext>
            </a:extLst>
          </p:cNvPr>
          <p:cNvSpPr>
            <a:spLocks noGrp="1"/>
          </p:cNvSpPr>
          <p:nvPr>
            <p:ph type="ftr" sz="quarter" idx="11"/>
          </p:nvPr>
        </p:nvSpPr>
        <p:spPr/>
        <p:txBody>
          <a:bodyPr/>
          <a:lstStyle/>
          <a:p>
            <a:r>
              <a:rPr lang="en-US"/>
              <a:t>© 2020 Pullman &amp; Comley LLC</a:t>
            </a:r>
            <a:endParaRPr lang="en-US" dirty="0"/>
          </a:p>
        </p:txBody>
      </p:sp>
      <p:sp>
        <p:nvSpPr>
          <p:cNvPr id="5" name="Slide Number Placeholder 4">
            <a:extLst>
              <a:ext uri="{FF2B5EF4-FFF2-40B4-BE49-F238E27FC236}">
                <a16:creationId xmlns:a16="http://schemas.microsoft.com/office/drawing/2014/main" id="{3F44CAF5-FADD-4153-AF50-F0D49B0BB82A}"/>
              </a:ext>
            </a:extLst>
          </p:cNvPr>
          <p:cNvSpPr>
            <a:spLocks noGrp="1"/>
          </p:cNvSpPr>
          <p:nvPr>
            <p:ph type="sldNum" sz="quarter" idx="12"/>
          </p:nvPr>
        </p:nvSpPr>
        <p:spPr/>
        <p:txBody>
          <a:bodyPr/>
          <a:lstStyle/>
          <a:p>
            <a:fld id="{080DD68C-5486-4B9A-B844-882072ED2919}" type="slidenum">
              <a:rPr lang="en-US" smtClean="0"/>
              <a:t>15</a:t>
            </a:fld>
            <a:endParaRPr lang="en-US"/>
          </a:p>
        </p:txBody>
      </p:sp>
    </p:spTree>
    <p:extLst>
      <p:ext uri="{BB962C8B-B14F-4D97-AF65-F5344CB8AC3E}">
        <p14:creationId xmlns:p14="http://schemas.microsoft.com/office/powerpoint/2010/main" val="118937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Discriminatory Practices Are Prohibited by These Laws?</a:t>
            </a:r>
          </a:p>
        </p:txBody>
      </p:sp>
      <p:sp>
        <p:nvSpPr>
          <p:cNvPr id="3" name="Content Placeholder 2"/>
          <p:cNvSpPr>
            <a:spLocks noGrp="1"/>
          </p:cNvSpPr>
          <p:nvPr>
            <p:ph idx="1"/>
          </p:nvPr>
        </p:nvSpPr>
        <p:spPr>
          <a:xfrm>
            <a:off x="457200" y="1524000"/>
            <a:ext cx="7772400" cy="4572000"/>
          </a:xfrm>
        </p:spPr>
        <p:txBody>
          <a:bodyPr>
            <a:normAutofit/>
          </a:bodyPr>
          <a:lstStyle/>
          <a:p>
            <a:pPr marL="0" indent="0">
              <a:buNone/>
            </a:pPr>
            <a:r>
              <a:rPr lang="en-US" sz="2200" dirty="0"/>
              <a:t>Under state and federal law, it is illegal to discriminate in any aspect of employment, including:</a:t>
            </a:r>
          </a:p>
          <a:p>
            <a:pPr marL="0" indent="0">
              <a:buNone/>
            </a:pPr>
            <a:endParaRPr lang="en-US" sz="1200" dirty="0"/>
          </a:p>
          <a:p>
            <a:pPr lvl="0"/>
            <a:r>
              <a:rPr lang="en-US" sz="2200" dirty="0"/>
              <a:t>Job advertisements; </a:t>
            </a:r>
          </a:p>
          <a:p>
            <a:pPr lvl="0"/>
            <a:r>
              <a:rPr lang="en-US" sz="2200" dirty="0"/>
              <a:t>Recruitment;</a:t>
            </a:r>
          </a:p>
          <a:p>
            <a:r>
              <a:rPr lang="en-US" sz="2200" dirty="0"/>
              <a:t>Hiring and firing; </a:t>
            </a:r>
          </a:p>
          <a:p>
            <a:pPr lvl="0"/>
            <a:r>
              <a:rPr lang="en-US" sz="2200" dirty="0"/>
              <a:t>Compensation, assignment, </a:t>
            </a:r>
          </a:p>
          <a:p>
            <a:pPr marL="0" lvl="0" indent="0">
              <a:buNone/>
            </a:pPr>
            <a:r>
              <a:rPr lang="en-US" sz="2200" dirty="0"/>
              <a:t>    or classification of employees; </a:t>
            </a:r>
          </a:p>
          <a:p>
            <a:pPr lvl="0"/>
            <a:r>
              <a:rPr lang="en-US" sz="2200" dirty="0"/>
              <a:t>Transfer, promotion, layoff, or recall;</a:t>
            </a:r>
          </a:p>
          <a:p>
            <a:pPr lvl="0"/>
            <a:r>
              <a:rPr lang="en-US" sz="2200" dirty="0"/>
              <a:t>“Terms and conditions of employment.”</a:t>
            </a:r>
          </a:p>
          <a:p>
            <a:endParaRPr lang="en-US" dirty="0"/>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16</a:t>
            </a:fld>
            <a:endParaRPr lang="en-US" dirty="0"/>
          </a:p>
        </p:txBody>
      </p:sp>
    </p:spTree>
    <p:extLst>
      <p:ext uri="{BB962C8B-B14F-4D97-AF65-F5344CB8AC3E}">
        <p14:creationId xmlns:p14="http://schemas.microsoft.com/office/powerpoint/2010/main" val="166700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Legal Definition of Sexual Harassment Title VII/State Law</a:t>
            </a:r>
          </a:p>
        </p:txBody>
      </p:sp>
      <p:sp>
        <p:nvSpPr>
          <p:cNvPr id="3" name="Content Placeholder 2"/>
          <p:cNvSpPr>
            <a:spLocks noGrp="1"/>
          </p:cNvSpPr>
          <p:nvPr>
            <p:ph idx="1"/>
          </p:nvPr>
        </p:nvSpPr>
        <p:spPr>
          <a:xfrm>
            <a:off x="457200" y="1447800"/>
            <a:ext cx="7924800" cy="4876800"/>
          </a:xfrm>
        </p:spPr>
        <p:txBody>
          <a:bodyPr>
            <a:normAutofit/>
          </a:bodyPr>
          <a:lstStyle/>
          <a:p>
            <a:pPr>
              <a:lnSpc>
                <a:spcPct val="90000"/>
              </a:lnSpc>
            </a:pPr>
            <a:r>
              <a:rPr lang="en-US" altLang="en-US" sz="2400" dirty="0"/>
              <a:t>Any </a:t>
            </a:r>
            <a:r>
              <a:rPr lang="en-US" altLang="en-US" sz="2400" b="1" dirty="0"/>
              <a:t>unwelcome</a:t>
            </a:r>
            <a:r>
              <a:rPr lang="en-US" altLang="en-US" sz="2400" dirty="0"/>
              <a:t> sexual advances or requests for sexual favors or any conduct of a sexual nature when:</a:t>
            </a:r>
          </a:p>
          <a:p>
            <a:pPr marL="0" indent="0">
              <a:lnSpc>
                <a:spcPct val="90000"/>
              </a:lnSpc>
              <a:buNone/>
            </a:pPr>
            <a:r>
              <a:rPr lang="en-US" altLang="en-US" sz="2400" dirty="0"/>
              <a:t>___________________________________________</a:t>
            </a:r>
          </a:p>
          <a:p>
            <a:pPr lvl="1">
              <a:lnSpc>
                <a:spcPct val="90000"/>
              </a:lnSpc>
            </a:pPr>
            <a:r>
              <a:rPr lang="en-US" altLang="en-US" sz="2400" dirty="0"/>
              <a:t>submission to such conduct is made either explicitly or implicitly a </a:t>
            </a:r>
            <a:r>
              <a:rPr lang="en-US" altLang="en-US" sz="2400" u="sng" dirty="0"/>
              <a:t>term or condition of employment;</a:t>
            </a:r>
          </a:p>
          <a:p>
            <a:pPr lvl="1">
              <a:lnSpc>
                <a:spcPct val="90000"/>
              </a:lnSpc>
            </a:pPr>
            <a:r>
              <a:rPr lang="en-US" altLang="en-US" sz="2400" dirty="0"/>
              <a:t>submission to or rejection of such conduct is used as the </a:t>
            </a:r>
            <a:r>
              <a:rPr lang="en-US" altLang="en-US" sz="2400" u="sng" dirty="0"/>
              <a:t>basis for employment decisions</a:t>
            </a:r>
            <a:r>
              <a:rPr lang="en-US" altLang="en-US" sz="2400" dirty="0"/>
              <a:t> affecting such individual; or</a:t>
            </a:r>
          </a:p>
          <a:p>
            <a:pPr lvl="1">
              <a:lnSpc>
                <a:spcPct val="90000"/>
              </a:lnSpc>
            </a:pPr>
            <a:r>
              <a:rPr lang="en-US" altLang="en-US" sz="2400" dirty="0"/>
              <a:t>such conduct has the purpose or effect of substantially interfering with work performance or creating an </a:t>
            </a:r>
            <a:r>
              <a:rPr lang="en-US" altLang="en-US" sz="2400" u="sng" dirty="0"/>
              <a:t>intimidating, hostile or offensive working environment. </a:t>
            </a:r>
          </a:p>
          <a:p>
            <a:endParaRPr lang="en-US" dirty="0"/>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17</a:t>
            </a:fld>
            <a:endParaRPr lang="en-US" dirty="0"/>
          </a:p>
        </p:txBody>
      </p:sp>
    </p:spTree>
    <p:extLst>
      <p:ext uri="{BB962C8B-B14F-4D97-AF65-F5344CB8AC3E}">
        <p14:creationId xmlns:p14="http://schemas.microsoft.com/office/powerpoint/2010/main" val="253398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11BEF-EA4A-460B-BB07-B9FB4B15C103}"/>
              </a:ext>
            </a:extLst>
          </p:cNvPr>
          <p:cNvSpPr>
            <a:spLocks noGrp="1"/>
          </p:cNvSpPr>
          <p:nvPr>
            <p:ph type="title"/>
          </p:nvPr>
        </p:nvSpPr>
        <p:spPr>
          <a:xfrm>
            <a:off x="377952" y="122412"/>
            <a:ext cx="5870448" cy="914400"/>
          </a:xfrm>
        </p:spPr>
        <p:txBody>
          <a:bodyPr>
            <a:normAutofit fontScale="90000"/>
          </a:bodyPr>
          <a:lstStyle/>
          <a:p>
            <a:r>
              <a:rPr lang="en-US" b="1" dirty="0"/>
              <a:t>Definition of Sexual Harassment Under the Title IX Regulations</a:t>
            </a:r>
          </a:p>
        </p:txBody>
      </p:sp>
      <p:sp>
        <p:nvSpPr>
          <p:cNvPr id="3" name="Content Placeholder 2">
            <a:extLst>
              <a:ext uri="{FF2B5EF4-FFF2-40B4-BE49-F238E27FC236}">
                <a16:creationId xmlns:a16="http://schemas.microsoft.com/office/drawing/2014/main" id="{38151574-1ED0-4ACB-B894-2D3D9B6D9505}"/>
              </a:ext>
            </a:extLst>
          </p:cNvPr>
          <p:cNvSpPr>
            <a:spLocks noGrp="1"/>
          </p:cNvSpPr>
          <p:nvPr>
            <p:ph idx="1"/>
          </p:nvPr>
        </p:nvSpPr>
        <p:spPr/>
        <p:txBody>
          <a:bodyPr>
            <a:normAutofit/>
          </a:bodyPr>
          <a:lstStyle/>
          <a:p>
            <a:r>
              <a:rPr lang="en-US" dirty="0"/>
              <a:t>Conduct on the basis of sex that satisfies one of the following:</a:t>
            </a:r>
          </a:p>
          <a:p>
            <a:pPr lvl="1"/>
            <a:r>
              <a:rPr lang="en-US" dirty="0"/>
              <a:t>An employee of the district conditioning the provision of an aid, benefit, or service on the individual’s participation in unwelcome sexual conduct;</a:t>
            </a:r>
          </a:p>
          <a:p>
            <a:pPr lvl="1"/>
            <a:r>
              <a:rPr lang="en-US" dirty="0"/>
              <a:t>Unwelcome conduct determined by a reasonable person to be so severe, pervasive, </a:t>
            </a:r>
            <a:r>
              <a:rPr lang="en-US" u="sng" dirty="0"/>
              <a:t>and</a:t>
            </a:r>
            <a:r>
              <a:rPr lang="en-US" dirty="0"/>
              <a:t> objectively offensive that it effectively denies a person equal access to the district’s education program or activity; or</a:t>
            </a:r>
          </a:p>
          <a:p>
            <a:pPr lvl="1"/>
            <a:r>
              <a:rPr lang="en-US" dirty="0"/>
              <a:t>sexual assault, dating violence, domestic violence or stalking.</a:t>
            </a:r>
          </a:p>
          <a:p>
            <a:pPr marL="347662" lvl="1" indent="0">
              <a:buNone/>
            </a:pPr>
            <a:endParaRPr lang="en-US" dirty="0"/>
          </a:p>
          <a:p>
            <a:pPr lvl="1"/>
            <a:endParaRPr lang="en-US" dirty="0"/>
          </a:p>
        </p:txBody>
      </p:sp>
      <p:sp>
        <p:nvSpPr>
          <p:cNvPr id="4" name="Footer Placeholder 3">
            <a:extLst>
              <a:ext uri="{FF2B5EF4-FFF2-40B4-BE49-F238E27FC236}">
                <a16:creationId xmlns:a16="http://schemas.microsoft.com/office/drawing/2014/main" id="{6C8EC1F4-1C9B-4C96-BD2F-44B7694A94B8}"/>
              </a:ext>
            </a:extLst>
          </p:cNvPr>
          <p:cNvSpPr>
            <a:spLocks noGrp="1"/>
          </p:cNvSpPr>
          <p:nvPr>
            <p:ph type="ftr" sz="quarter" idx="11"/>
          </p:nvPr>
        </p:nvSpPr>
        <p:spPr/>
        <p:txBody>
          <a:bodyPr/>
          <a:lstStyle/>
          <a:p>
            <a:r>
              <a:rPr lang="en-US"/>
              <a:t>© 2020 Pullman &amp; Comley LLC</a:t>
            </a:r>
            <a:endParaRPr lang="en-US" dirty="0"/>
          </a:p>
        </p:txBody>
      </p:sp>
      <p:sp>
        <p:nvSpPr>
          <p:cNvPr id="5" name="Slide Number Placeholder 4">
            <a:extLst>
              <a:ext uri="{FF2B5EF4-FFF2-40B4-BE49-F238E27FC236}">
                <a16:creationId xmlns:a16="http://schemas.microsoft.com/office/drawing/2014/main" id="{22CFAD30-07EB-41A8-B345-42728507A393}"/>
              </a:ext>
            </a:extLst>
          </p:cNvPr>
          <p:cNvSpPr>
            <a:spLocks noGrp="1"/>
          </p:cNvSpPr>
          <p:nvPr>
            <p:ph type="sldNum" sz="quarter" idx="12"/>
          </p:nvPr>
        </p:nvSpPr>
        <p:spPr/>
        <p:txBody>
          <a:bodyPr/>
          <a:lstStyle/>
          <a:p>
            <a:fld id="{080DD68C-5486-4B9A-B844-882072ED2919}" type="slidenum">
              <a:rPr lang="en-US" smtClean="0"/>
              <a:t>18</a:t>
            </a:fld>
            <a:endParaRPr lang="en-US"/>
          </a:p>
        </p:txBody>
      </p:sp>
    </p:spTree>
    <p:extLst>
      <p:ext uri="{BB962C8B-B14F-4D97-AF65-F5344CB8AC3E}">
        <p14:creationId xmlns:p14="http://schemas.microsoft.com/office/powerpoint/2010/main" val="363588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Types of Harassment</a:t>
            </a:r>
          </a:p>
        </p:txBody>
      </p:sp>
      <p:sp>
        <p:nvSpPr>
          <p:cNvPr id="3" name="Content Placeholder 2"/>
          <p:cNvSpPr>
            <a:spLocks noGrp="1"/>
          </p:cNvSpPr>
          <p:nvPr>
            <p:ph idx="1"/>
          </p:nvPr>
        </p:nvSpPr>
        <p:spPr>
          <a:xfrm>
            <a:off x="457200" y="1447800"/>
            <a:ext cx="7924800" cy="4724400"/>
          </a:xfrm>
        </p:spPr>
        <p:txBody>
          <a:bodyPr/>
          <a:lstStyle/>
          <a:p>
            <a:pPr marL="0" indent="0">
              <a:buNone/>
            </a:pPr>
            <a:r>
              <a:rPr lang="en-US" altLang="en-US" dirty="0"/>
              <a:t>(1)  </a:t>
            </a:r>
            <a:r>
              <a:rPr lang="en-US" altLang="en-US" u="sng" dirty="0"/>
              <a:t>Quid Pro Quo harassment</a:t>
            </a:r>
            <a:r>
              <a:rPr lang="en-US" altLang="en-US" dirty="0"/>
              <a:t> – tangible job benefits are granted or withheld based on submission to or rejection of unwelcome requests or conduct of a sexual nature.</a:t>
            </a:r>
          </a:p>
          <a:p>
            <a:endParaRPr lang="en-US" altLang="en-US" dirty="0"/>
          </a:p>
          <a:p>
            <a:pPr lvl="1"/>
            <a:r>
              <a:rPr lang="en-US" altLang="en-US" dirty="0"/>
              <a:t>Exchanging sexual favors to keep one’s job or for getting a promotion.</a:t>
            </a:r>
          </a:p>
          <a:p>
            <a:pPr lvl="1"/>
            <a:r>
              <a:rPr lang="en-US" altLang="en-US" dirty="0"/>
              <a:t>The earliest court decisions on sexual harassment dealt with </a:t>
            </a:r>
            <a:r>
              <a:rPr lang="en-US" altLang="en-US" i="1" dirty="0"/>
              <a:t>quid pro quo </a:t>
            </a:r>
            <a:r>
              <a:rPr lang="en-US" altLang="en-US" dirty="0"/>
              <a:t>harassment.</a:t>
            </a:r>
          </a:p>
          <a:p>
            <a:endParaRPr lang="en-US" altLang="en-US" dirty="0"/>
          </a:p>
          <a:p>
            <a:endParaRPr lang="en-US" altLang="en-US" dirty="0"/>
          </a:p>
          <a:p>
            <a:endParaRPr lang="en-US" dirty="0"/>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19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0" y="3886200"/>
            <a:ext cx="2600325" cy="1790700"/>
          </a:xfrm>
          <a:prstGeom prst="rect">
            <a:avLst/>
          </a:prstGeom>
        </p:spPr>
      </p:pic>
    </p:spTree>
    <p:extLst>
      <p:ext uri="{BB962C8B-B14F-4D97-AF65-F5344CB8AC3E}">
        <p14:creationId xmlns:p14="http://schemas.microsoft.com/office/powerpoint/2010/main" val="402048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45477-4D5D-400D-80B9-F306EA6B926D}"/>
              </a:ext>
            </a:extLst>
          </p:cNvPr>
          <p:cNvSpPr>
            <a:spLocks noGrp="1"/>
          </p:cNvSpPr>
          <p:nvPr>
            <p:ph type="title"/>
          </p:nvPr>
        </p:nvSpPr>
        <p:spPr/>
        <p:txBody>
          <a:bodyPr/>
          <a:lstStyle/>
          <a:p>
            <a:r>
              <a:rPr lang="en-US" dirty="0"/>
              <a:t>#</a:t>
            </a:r>
            <a:r>
              <a:rPr lang="en-US" dirty="0" err="1"/>
              <a:t>NowWhat</a:t>
            </a:r>
            <a:endParaRPr lang="en-US" dirty="0"/>
          </a:p>
        </p:txBody>
      </p:sp>
      <p:sp>
        <p:nvSpPr>
          <p:cNvPr id="3" name="Content Placeholder 2">
            <a:extLst>
              <a:ext uri="{FF2B5EF4-FFF2-40B4-BE49-F238E27FC236}">
                <a16:creationId xmlns:a16="http://schemas.microsoft.com/office/drawing/2014/main" id="{458B5AC3-C518-4F58-B727-7FB86857E53C}"/>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72FF82AC-8CD9-49C2-A609-34687D7979D5}"/>
              </a:ext>
            </a:extLst>
          </p:cNvPr>
          <p:cNvSpPr>
            <a:spLocks noGrp="1"/>
          </p:cNvSpPr>
          <p:nvPr>
            <p:ph type="ftr" sz="quarter" idx="11"/>
          </p:nvPr>
        </p:nvSpPr>
        <p:spPr/>
        <p:txBody>
          <a:bodyPr/>
          <a:lstStyle/>
          <a:p>
            <a:r>
              <a:rPr lang="en-US" dirty="0"/>
              <a:t>© 2022 Pullman &amp; Comley LLC</a:t>
            </a:r>
          </a:p>
        </p:txBody>
      </p:sp>
      <p:sp>
        <p:nvSpPr>
          <p:cNvPr id="5" name="Slide Number Placeholder 4">
            <a:extLst>
              <a:ext uri="{FF2B5EF4-FFF2-40B4-BE49-F238E27FC236}">
                <a16:creationId xmlns:a16="http://schemas.microsoft.com/office/drawing/2014/main" id="{499B7557-FDED-4EAB-A6F2-D157BAE1A09F}"/>
              </a:ext>
            </a:extLst>
          </p:cNvPr>
          <p:cNvSpPr>
            <a:spLocks noGrp="1"/>
          </p:cNvSpPr>
          <p:nvPr>
            <p:ph type="sldNum" sz="quarter" idx="12"/>
          </p:nvPr>
        </p:nvSpPr>
        <p:spPr/>
        <p:txBody>
          <a:bodyPr/>
          <a:lstStyle/>
          <a:p>
            <a:fld id="{080DD68C-5486-4B9A-B844-882072ED2919}" type="slidenum">
              <a:rPr lang="en-US" smtClean="0"/>
              <a:t>2</a:t>
            </a:fld>
            <a:endParaRPr lang="en-US"/>
          </a:p>
        </p:txBody>
      </p:sp>
      <p:pic>
        <p:nvPicPr>
          <p:cNvPr id="6" name="Metoo how its changing the world  The Economist 1 21">
            <a:hlinkClick r:id="" action="ppaction://media"/>
            <a:extLst>
              <a:ext uri="{FF2B5EF4-FFF2-40B4-BE49-F238E27FC236}">
                <a16:creationId xmlns:a16="http://schemas.microsoft.com/office/drawing/2014/main" id="{84FC4D90-2CD0-4BBA-AB84-250FD0F75F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266825"/>
            <a:ext cx="8229600" cy="4629150"/>
          </a:xfrm>
          <a:prstGeom prst="rect">
            <a:avLst/>
          </a:prstGeom>
        </p:spPr>
      </p:pic>
    </p:spTree>
    <p:extLst>
      <p:ext uri="{BB962C8B-B14F-4D97-AF65-F5344CB8AC3E}">
        <p14:creationId xmlns:p14="http://schemas.microsoft.com/office/powerpoint/2010/main" val="375934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Types of Harassment</a:t>
            </a:r>
            <a:endParaRPr lang="en-US" dirty="0"/>
          </a:p>
        </p:txBody>
      </p:sp>
      <p:sp>
        <p:nvSpPr>
          <p:cNvPr id="3" name="Content Placeholder 2"/>
          <p:cNvSpPr>
            <a:spLocks noGrp="1"/>
          </p:cNvSpPr>
          <p:nvPr>
            <p:ph idx="1"/>
          </p:nvPr>
        </p:nvSpPr>
        <p:spPr/>
        <p:txBody>
          <a:bodyPr/>
          <a:lstStyle/>
          <a:p>
            <a:pPr marL="457200" indent="-457200">
              <a:buAutoNum type="arabicParenBoth" startAt="2"/>
            </a:pPr>
            <a:r>
              <a:rPr lang="en-US" altLang="en-US" b="1" u="sng" dirty="0"/>
              <a:t>Hostile Work Environment</a:t>
            </a:r>
            <a:r>
              <a:rPr lang="en-US" altLang="en-US" dirty="0"/>
              <a:t>– unwelcome sexual conduct that has the purpose or effect of </a:t>
            </a:r>
            <a:r>
              <a:rPr lang="en-US" altLang="en-US" b="1" dirty="0"/>
              <a:t>unreasonably interfering </a:t>
            </a:r>
            <a:r>
              <a:rPr lang="en-US" altLang="en-US" dirty="0"/>
              <a:t>with one’s job performance or creates an </a:t>
            </a:r>
            <a:r>
              <a:rPr lang="en-US" altLang="en-US" b="1" dirty="0"/>
              <a:t>intimidating, hostile or offensive working environment.</a:t>
            </a:r>
          </a:p>
          <a:p>
            <a:pPr marL="457200" indent="-457200">
              <a:buAutoNum type="arabicParenBoth" startAt="2"/>
            </a:pPr>
            <a:r>
              <a:rPr lang="en-US" altLang="en-US" b="1" u="sng" dirty="0"/>
              <a:t>Hostile Educational Environment</a:t>
            </a:r>
            <a:r>
              <a:rPr lang="en-US" altLang="en-US" b="1" dirty="0"/>
              <a:t> – </a:t>
            </a:r>
            <a:r>
              <a:rPr lang="en-US" altLang="en-US" dirty="0"/>
              <a:t>unwelcome sexual conduct that is so severe, pervasive and objectively offensive that it effectively denies a person (student or staff member) equal access to the district’s education program or activity.</a:t>
            </a:r>
          </a:p>
          <a:p>
            <a:pPr marL="330200" lvl="1" indent="0">
              <a:buNone/>
            </a:pPr>
            <a:r>
              <a:rPr lang="en-US" altLang="en-US" dirty="0"/>
              <a:t>(includes academic program and </a:t>
            </a:r>
          </a:p>
          <a:p>
            <a:pPr marL="330200" lvl="1" indent="0">
              <a:buNone/>
            </a:pPr>
            <a:r>
              <a:rPr lang="en-US" altLang="en-US" dirty="0"/>
              <a:t>Extracurricular activities)</a:t>
            </a:r>
          </a:p>
          <a:p>
            <a:endParaRPr lang="en-US" dirty="0"/>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20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5400" y="4114800"/>
            <a:ext cx="2857500" cy="1857375"/>
          </a:xfrm>
          <a:prstGeom prst="rect">
            <a:avLst/>
          </a:prstGeom>
        </p:spPr>
      </p:pic>
    </p:spTree>
    <p:extLst>
      <p:ext uri="{BB962C8B-B14F-4D97-AF65-F5344CB8AC3E}">
        <p14:creationId xmlns:p14="http://schemas.microsoft.com/office/powerpoint/2010/main" val="298295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56FB0-E235-4280-AC27-49212F0150A0}"/>
              </a:ext>
            </a:extLst>
          </p:cNvPr>
          <p:cNvSpPr>
            <a:spLocks noGrp="1"/>
          </p:cNvSpPr>
          <p:nvPr>
            <p:ph type="title"/>
          </p:nvPr>
        </p:nvSpPr>
        <p:spPr/>
        <p:txBody>
          <a:bodyPr/>
          <a:lstStyle/>
          <a:p>
            <a:r>
              <a:rPr lang="en-US" dirty="0"/>
              <a:t>Other Sexual Harassment</a:t>
            </a:r>
          </a:p>
        </p:txBody>
      </p:sp>
      <p:sp>
        <p:nvSpPr>
          <p:cNvPr id="3" name="Content Placeholder 2">
            <a:extLst>
              <a:ext uri="{FF2B5EF4-FFF2-40B4-BE49-F238E27FC236}">
                <a16:creationId xmlns:a16="http://schemas.microsoft.com/office/drawing/2014/main" id="{889BBFB7-9F3D-4235-9F22-25A7FEE5FFF9}"/>
              </a:ext>
            </a:extLst>
          </p:cNvPr>
          <p:cNvSpPr>
            <a:spLocks noGrp="1"/>
          </p:cNvSpPr>
          <p:nvPr>
            <p:ph idx="1"/>
          </p:nvPr>
        </p:nvSpPr>
        <p:spPr/>
        <p:txBody>
          <a:bodyPr>
            <a:normAutofit/>
          </a:bodyPr>
          <a:lstStyle/>
          <a:p>
            <a:r>
              <a:rPr lang="en-US" dirty="0"/>
              <a:t>Based on the Violence Against Women Act</a:t>
            </a:r>
          </a:p>
          <a:p>
            <a:pPr lvl="1"/>
            <a:r>
              <a:rPr lang="en-US" dirty="0"/>
              <a:t>Adopts the definitions effectively importing the act into the K-12 realm</a:t>
            </a:r>
          </a:p>
          <a:p>
            <a:r>
              <a:rPr lang="en-US" u="sng" dirty="0"/>
              <a:t>sexual assault</a:t>
            </a:r>
            <a:r>
              <a:rPr lang="en-US" dirty="0"/>
              <a:t> - an offense classified as a forcible or nonforcible sex offense under the uniform crime reporting system of the Federal Bureau of Investigation as set forth in 20 USC §1092(f)(6)(A)(v).</a:t>
            </a:r>
          </a:p>
          <a:p>
            <a:r>
              <a:rPr lang="en-US" dirty="0"/>
              <a:t>Includes:</a:t>
            </a:r>
          </a:p>
          <a:p>
            <a:pPr lvl="1"/>
            <a:r>
              <a:rPr lang="en-US" dirty="0"/>
              <a:t>Rape</a:t>
            </a:r>
          </a:p>
          <a:p>
            <a:pPr lvl="1"/>
            <a:r>
              <a:rPr lang="en-US" dirty="0"/>
              <a:t>Fondling</a:t>
            </a:r>
          </a:p>
          <a:p>
            <a:pPr lvl="1"/>
            <a:r>
              <a:rPr lang="en-US" dirty="0"/>
              <a:t>Incest</a:t>
            </a:r>
          </a:p>
          <a:p>
            <a:pPr lvl="1"/>
            <a:r>
              <a:rPr lang="en-US" dirty="0"/>
              <a:t>Statutory rape</a:t>
            </a:r>
          </a:p>
          <a:p>
            <a:pPr marL="17462" indent="0">
              <a:buNone/>
            </a:pPr>
            <a:endParaRPr lang="en-US" dirty="0"/>
          </a:p>
          <a:p>
            <a:endParaRPr lang="en-US" dirty="0"/>
          </a:p>
          <a:p>
            <a:endParaRPr lang="en-US" dirty="0"/>
          </a:p>
        </p:txBody>
      </p:sp>
      <p:sp>
        <p:nvSpPr>
          <p:cNvPr id="4" name="Footer Placeholder 3">
            <a:extLst>
              <a:ext uri="{FF2B5EF4-FFF2-40B4-BE49-F238E27FC236}">
                <a16:creationId xmlns:a16="http://schemas.microsoft.com/office/drawing/2014/main" id="{4BC78751-C482-4BF4-9846-F46B65B7195B}"/>
              </a:ext>
            </a:extLst>
          </p:cNvPr>
          <p:cNvSpPr>
            <a:spLocks noGrp="1"/>
          </p:cNvSpPr>
          <p:nvPr>
            <p:ph type="ftr" sz="quarter" idx="11"/>
          </p:nvPr>
        </p:nvSpPr>
        <p:spPr/>
        <p:txBody>
          <a:bodyPr/>
          <a:lstStyle/>
          <a:p>
            <a:r>
              <a:rPr lang="en-US"/>
              <a:t>© 2020 Pullman &amp; Comley LLC</a:t>
            </a:r>
            <a:endParaRPr lang="en-US" dirty="0"/>
          </a:p>
        </p:txBody>
      </p:sp>
      <p:sp>
        <p:nvSpPr>
          <p:cNvPr id="5" name="Slide Number Placeholder 4">
            <a:extLst>
              <a:ext uri="{FF2B5EF4-FFF2-40B4-BE49-F238E27FC236}">
                <a16:creationId xmlns:a16="http://schemas.microsoft.com/office/drawing/2014/main" id="{0A175013-1812-4E4E-B9A5-78313F23C66E}"/>
              </a:ext>
            </a:extLst>
          </p:cNvPr>
          <p:cNvSpPr>
            <a:spLocks noGrp="1"/>
          </p:cNvSpPr>
          <p:nvPr>
            <p:ph type="sldNum" sz="quarter" idx="12"/>
          </p:nvPr>
        </p:nvSpPr>
        <p:spPr/>
        <p:txBody>
          <a:bodyPr/>
          <a:lstStyle/>
          <a:p>
            <a:fld id="{080DD68C-5486-4B9A-B844-882072ED2919}" type="slidenum">
              <a:rPr lang="en-US" smtClean="0"/>
              <a:t>21</a:t>
            </a:fld>
            <a:endParaRPr lang="en-US"/>
          </a:p>
        </p:txBody>
      </p:sp>
    </p:spTree>
    <p:extLst>
      <p:ext uri="{BB962C8B-B14F-4D97-AF65-F5344CB8AC3E}">
        <p14:creationId xmlns:p14="http://schemas.microsoft.com/office/powerpoint/2010/main" val="381035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FDE5-C83E-44C9-990F-F3DA970546BA}"/>
              </a:ext>
            </a:extLst>
          </p:cNvPr>
          <p:cNvSpPr>
            <a:spLocks noGrp="1"/>
          </p:cNvSpPr>
          <p:nvPr>
            <p:ph type="title"/>
          </p:nvPr>
        </p:nvSpPr>
        <p:spPr/>
        <p:txBody>
          <a:bodyPr/>
          <a:lstStyle/>
          <a:p>
            <a:r>
              <a:rPr lang="en-US" dirty="0"/>
              <a:t>Other Harassment</a:t>
            </a:r>
          </a:p>
        </p:txBody>
      </p:sp>
      <p:sp>
        <p:nvSpPr>
          <p:cNvPr id="3" name="Content Placeholder 2">
            <a:extLst>
              <a:ext uri="{FF2B5EF4-FFF2-40B4-BE49-F238E27FC236}">
                <a16:creationId xmlns:a16="http://schemas.microsoft.com/office/drawing/2014/main" id="{46099794-9A98-4E5B-9237-30CED2C5ED5C}"/>
              </a:ext>
            </a:extLst>
          </p:cNvPr>
          <p:cNvSpPr>
            <a:spLocks noGrp="1"/>
          </p:cNvSpPr>
          <p:nvPr>
            <p:ph idx="1"/>
          </p:nvPr>
        </p:nvSpPr>
        <p:spPr/>
        <p:txBody>
          <a:bodyPr/>
          <a:lstStyle/>
          <a:p>
            <a:r>
              <a:rPr lang="en-US" u="sng" dirty="0"/>
              <a:t>Dating Violence </a:t>
            </a:r>
            <a:r>
              <a:rPr lang="en-US" dirty="0"/>
              <a:t>– means violence committed by a person </a:t>
            </a:r>
          </a:p>
          <a:p>
            <a:pPr lvl="1"/>
            <a:r>
              <a:rPr lang="en-US" dirty="0"/>
              <a:t>(a) who has been in a social relationship of a romantic or intimate nature with the victim, and </a:t>
            </a:r>
          </a:p>
          <a:p>
            <a:pPr lvl="1"/>
            <a:r>
              <a:rPr lang="en-US" dirty="0"/>
              <a:t>(b) where the existence of such relationship shall be determined based on consideration of the following factors (</a:t>
            </a:r>
            <a:r>
              <a:rPr lang="en-US" dirty="0" err="1"/>
              <a:t>i</a:t>
            </a:r>
            <a:r>
              <a:rPr lang="en-US" dirty="0"/>
              <a:t>) the length of the relationship, (ii) the type of relationship, and (iii) the frequency of interaction between the persons involved in the relationship as set forth in 34 U.S.C. §12291(a)(10). </a:t>
            </a:r>
          </a:p>
          <a:p>
            <a:pPr marL="347662" lvl="1" indent="0">
              <a:buNone/>
            </a:pPr>
            <a:r>
              <a:rPr lang="en-US" dirty="0"/>
              <a:t>May include things such as sexual or physical abuse or the threat of such abuse.  </a:t>
            </a:r>
          </a:p>
          <a:p>
            <a:pPr marL="0" indent="0">
              <a:buNone/>
            </a:pPr>
            <a:r>
              <a:rPr lang="en-US" dirty="0"/>
              <a:t> </a:t>
            </a:r>
          </a:p>
          <a:p>
            <a:endParaRPr lang="en-US" dirty="0"/>
          </a:p>
        </p:txBody>
      </p:sp>
      <p:sp>
        <p:nvSpPr>
          <p:cNvPr id="4" name="Footer Placeholder 3">
            <a:extLst>
              <a:ext uri="{FF2B5EF4-FFF2-40B4-BE49-F238E27FC236}">
                <a16:creationId xmlns:a16="http://schemas.microsoft.com/office/drawing/2014/main" id="{C8ABC278-48C4-4A7C-9948-FE963A9D0283}"/>
              </a:ext>
            </a:extLst>
          </p:cNvPr>
          <p:cNvSpPr>
            <a:spLocks noGrp="1"/>
          </p:cNvSpPr>
          <p:nvPr>
            <p:ph type="ftr" sz="quarter" idx="11"/>
          </p:nvPr>
        </p:nvSpPr>
        <p:spPr/>
        <p:txBody>
          <a:bodyPr/>
          <a:lstStyle/>
          <a:p>
            <a:r>
              <a:rPr lang="en-US"/>
              <a:t>© 2020 Pullman &amp; Comley LLC</a:t>
            </a:r>
            <a:endParaRPr lang="en-US" dirty="0"/>
          </a:p>
        </p:txBody>
      </p:sp>
      <p:sp>
        <p:nvSpPr>
          <p:cNvPr id="5" name="Slide Number Placeholder 4">
            <a:extLst>
              <a:ext uri="{FF2B5EF4-FFF2-40B4-BE49-F238E27FC236}">
                <a16:creationId xmlns:a16="http://schemas.microsoft.com/office/drawing/2014/main" id="{FC71C65D-08DC-4432-85B3-5F555B5CA41E}"/>
              </a:ext>
            </a:extLst>
          </p:cNvPr>
          <p:cNvSpPr>
            <a:spLocks noGrp="1"/>
          </p:cNvSpPr>
          <p:nvPr>
            <p:ph type="sldNum" sz="quarter" idx="12"/>
          </p:nvPr>
        </p:nvSpPr>
        <p:spPr/>
        <p:txBody>
          <a:bodyPr/>
          <a:lstStyle/>
          <a:p>
            <a:fld id="{080DD68C-5486-4B9A-B844-882072ED2919}" type="slidenum">
              <a:rPr lang="en-US" smtClean="0"/>
              <a:t>22</a:t>
            </a:fld>
            <a:endParaRPr lang="en-US"/>
          </a:p>
        </p:txBody>
      </p:sp>
    </p:spTree>
    <p:extLst>
      <p:ext uri="{BB962C8B-B14F-4D97-AF65-F5344CB8AC3E}">
        <p14:creationId xmlns:p14="http://schemas.microsoft.com/office/powerpoint/2010/main" val="374376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BFF9C-3C20-47D2-B910-465D2D28F774}"/>
              </a:ext>
            </a:extLst>
          </p:cNvPr>
          <p:cNvSpPr>
            <a:spLocks noGrp="1"/>
          </p:cNvSpPr>
          <p:nvPr>
            <p:ph type="title"/>
          </p:nvPr>
        </p:nvSpPr>
        <p:spPr/>
        <p:txBody>
          <a:bodyPr/>
          <a:lstStyle/>
          <a:p>
            <a:r>
              <a:rPr lang="en-US" dirty="0"/>
              <a:t>Other Harassment</a:t>
            </a:r>
          </a:p>
        </p:txBody>
      </p:sp>
      <p:sp>
        <p:nvSpPr>
          <p:cNvPr id="3" name="Content Placeholder 2">
            <a:extLst>
              <a:ext uri="{FF2B5EF4-FFF2-40B4-BE49-F238E27FC236}">
                <a16:creationId xmlns:a16="http://schemas.microsoft.com/office/drawing/2014/main" id="{8C9FD590-92AC-4E48-B1FF-9FF7141387CE}"/>
              </a:ext>
            </a:extLst>
          </p:cNvPr>
          <p:cNvSpPr>
            <a:spLocks noGrp="1"/>
          </p:cNvSpPr>
          <p:nvPr>
            <p:ph idx="1"/>
          </p:nvPr>
        </p:nvSpPr>
        <p:spPr/>
        <p:txBody>
          <a:bodyPr/>
          <a:lstStyle/>
          <a:p>
            <a:r>
              <a:rPr lang="en-US" u="sng" dirty="0"/>
              <a:t>Stalking</a:t>
            </a:r>
            <a:r>
              <a:rPr lang="en-US" dirty="0"/>
              <a:t> - means engaging in a course of conduct directed at a specific person that would cause a reasonable person to </a:t>
            </a:r>
          </a:p>
          <a:p>
            <a:pPr lvl="1"/>
            <a:r>
              <a:rPr lang="en-US" dirty="0"/>
              <a:t>(a) fear for his or her safety or the safety of others, or </a:t>
            </a:r>
          </a:p>
          <a:p>
            <a:pPr lvl="1"/>
            <a:r>
              <a:rPr lang="en-US" dirty="0"/>
              <a:t>(b) suffer substantial emotional distress</a:t>
            </a:r>
          </a:p>
          <a:p>
            <a:pPr marL="347662" lvl="1" indent="0">
              <a:buNone/>
            </a:pPr>
            <a:r>
              <a:rPr lang="en-US" dirty="0"/>
              <a:t>34 U.S.C. §12291(a)(30)</a:t>
            </a:r>
          </a:p>
          <a:p>
            <a:pPr marL="347662" lvl="1" indent="0">
              <a:buNone/>
            </a:pPr>
            <a:endParaRPr lang="en-US" dirty="0"/>
          </a:p>
          <a:p>
            <a:pPr marL="347662" lvl="1" indent="0">
              <a:buNone/>
            </a:pPr>
            <a:r>
              <a:rPr lang="en-US" dirty="0"/>
              <a:t>Generally includes – two or more acts, including, but not limited to, acts in which the stalker directly, indirectly or through a third party follows, monitors, observes, surveils, threatens or communicates to or about a person, or interferes with a person’s property </a:t>
            </a:r>
          </a:p>
          <a:p>
            <a:endParaRPr lang="en-US" dirty="0"/>
          </a:p>
        </p:txBody>
      </p:sp>
      <p:sp>
        <p:nvSpPr>
          <p:cNvPr id="4" name="Footer Placeholder 3">
            <a:extLst>
              <a:ext uri="{FF2B5EF4-FFF2-40B4-BE49-F238E27FC236}">
                <a16:creationId xmlns:a16="http://schemas.microsoft.com/office/drawing/2014/main" id="{8EC06962-A32E-436C-AD38-EE063A403C03}"/>
              </a:ext>
            </a:extLst>
          </p:cNvPr>
          <p:cNvSpPr>
            <a:spLocks noGrp="1"/>
          </p:cNvSpPr>
          <p:nvPr>
            <p:ph type="ftr" sz="quarter" idx="11"/>
          </p:nvPr>
        </p:nvSpPr>
        <p:spPr/>
        <p:txBody>
          <a:bodyPr/>
          <a:lstStyle/>
          <a:p>
            <a:r>
              <a:rPr lang="en-US"/>
              <a:t>© 2020 Pullman &amp; Comley LLC</a:t>
            </a:r>
            <a:endParaRPr lang="en-US" dirty="0"/>
          </a:p>
        </p:txBody>
      </p:sp>
      <p:sp>
        <p:nvSpPr>
          <p:cNvPr id="5" name="Slide Number Placeholder 4">
            <a:extLst>
              <a:ext uri="{FF2B5EF4-FFF2-40B4-BE49-F238E27FC236}">
                <a16:creationId xmlns:a16="http://schemas.microsoft.com/office/drawing/2014/main" id="{7B211B60-E2CC-4F26-8D1D-42CC840BA991}"/>
              </a:ext>
            </a:extLst>
          </p:cNvPr>
          <p:cNvSpPr>
            <a:spLocks noGrp="1"/>
          </p:cNvSpPr>
          <p:nvPr>
            <p:ph type="sldNum" sz="quarter" idx="12"/>
          </p:nvPr>
        </p:nvSpPr>
        <p:spPr/>
        <p:txBody>
          <a:bodyPr/>
          <a:lstStyle/>
          <a:p>
            <a:fld id="{080DD68C-5486-4B9A-B844-882072ED2919}" type="slidenum">
              <a:rPr lang="en-US" smtClean="0"/>
              <a:t>23</a:t>
            </a:fld>
            <a:endParaRPr lang="en-US"/>
          </a:p>
        </p:txBody>
      </p:sp>
    </p:spTree>
    <p:extLst>
      <p:ext uri="{BB962C8B-B14F-4D97-AF65-F5344CB8AC3E}">
        <p14:creationId xmlns:p14="http://schemas.microsoft.com/office/powerpoint/2010/main" val="209049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F79B-9A2D-47C0-B826-59CE5A1BBE14}"/>
              </a:ext>
            </a:extLst>
          </p:cNvPr>
          <p:cNvSpPr>
            <a:spLocks noGrp="1"/>
          </p:cNvSpPr>
          <p:nvPr>
            <p:ph type="title"/>
          </p:nvPr>
        </p:nvSpPr>
        <p:spPr/>
        <p:txBody>
          <a:bodyPr/>
          <a:lstStyle/>
          <a:p>
            <a:r>
              <a:rPr lang="en-US" dirty="0"/>
              <a:t>Hostile Work Environment</a:t>
            </a:r>
          </a:p>
        </p:txBody>
      </p:sp>
      <p:sp>
        <p:nvSpPr>
          <p:cNvPr id="4" name="Footer Placeholder 3">
            <a:extLst>
              <a:ext uri="{FF2B5EF4-FFF2-40B4-BE49-F238E27FC236}">
                <a16:creationId xmlns:a16="http://schemas.microsoft.com/office/drawing/2014/main" id="{92EA9F2E-A0D6-4D39-BFAF-F93C324B48D0}"/>
              </a:ext>
            </a:extLst>
          </p:cNvPr>
          <p:cNvSpPr>
            <a:spLocks noGrp="1"/>
          </p:cNvSpPr>
          <p:nvPr>
            <p:ph type="ftr" sz="quarter" idx="11"/>
          </p:nvPr>
        </p:nvSpPr>
        <p:spPr/>
        <p:txBody>
          <a:bodyPr/>
          <a:lstStyle/>
          <a:p>
            <a:r>
              <a:rPr lang="en-US" dirty="0"/>
              <a:t>© 2022 Pullman &amp; Comley LLC</a:t>
            </a:r>
          </a:p>
        </p:txBody>
      </p:sp>
      <p:sp>
        <p:nvSpPr>
          <p:cNvPr id="5" name="Slide Number Placeholder 4">
            <a:extLst>
              <a:ext uri="{FF2B5EF4-FFF2-40B4-BE49-F238E27FC236}">
                <a16:creationId xmlns:a16="http://schemas.microsoft.com/office/drawing/2014/main" id="{8A9237EF-35DB-45C7-9613-A70419047918}"/>
              </a:ext>
            </a:extLst>
          </p:cNvPr>
          <p:cNvSpPr>
            <a:spLocks noGrp="1"/>
          </p:cNvSpPr>
          <p:nvPr>
            <p:ph type="sldNum" sz="quarter" idx="12"/>
          </p:nvPr>
        </p:nvSpPr>
        <p:spPr/>
        <p:txBody>
          <a:bodyPr/>
          <a:lstStyle/>
          <a:p>
            <a:fld id="{080DD68C-5486-4B9A-B844-882072ED2919}" type="slidenum">
              <a:rPr lang="en-US" smtClean="0"/>
              <a:t>24</a:t>
            </a:fld>
            <a:endParaRPr lang="en-US"/>
          </a:p>
        </p:txBody>
      </p:sp>
      <p:pic>
        <p:nvPicPr>
          <p:cNvPr id="6" name="videoplayback">
            <a:hlinkClick r:id="" action="ppaction://media"/>
            <a:extLst>
              <a:ext uri="{FF2B5EF4-FFF2-40B4-BE49-F238E27FC236}">
                <a16:creationId xmlns:a16="http://schemas.microsoft.com/office/drawing/2014/main" id="{692E0F5F-1692-4EF8-9AB3-58CBB5D42A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1066801"/>
            <a:ext cx="8534400" cy="4507230"/>
          </a:xfrm>
          <a:prstGeom prst="rect">
            <a:avLst/>
          </a:prstGeom>
        </p:spPr>
      </p:pic>
    </p:spTree>
    <p:extLst>
      <p:ext uri="{BB962C8B-B14F-4D97-AF65-F5344CB8AC3E}">
        <p14:creationId xmlns:p14="http://schemas.microsoft.com/office/powerpoint/2010/main" val="312460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B7E1-54F1-4631-BDC6-E0A474380AE3}"/>
              </a:ext>
            </a:extLst>
          </p:cNvPr>
          <p:cNvSpPr>
            <a:spLocks noGrp="1"/>
          </p:cNvSpPr>
          <p:nvPr>
            <p:ph type="title"/>
          </p:nvPr>
        </p:nvSpPr>
        <p:spPr/>
        <p:txBody>
          <a:bodyPr/>
          <a:lstStyle/>
          <a:p>
            <a:r>
              <a:rPr lang="en-US" dirty="0"/>
              <a:t>Examples of Potential Sexual Harassment</a:t>
            </a:r>
          </a:p>
        </p:txBody>
      </p:sp>
      <p:sp>
        <p:nvSpPr>
          <p:cNvPr id="3" name="Content Placeholder 2">
            <a:extLst>
              <a:ext uri="{FF2B5EF4-FFF2-40B4-BE49-F238E27FC236}">
                <a16:creationId xmlns:a16="http://schemas.microsoft.com/office/drawing/2014/main" id="{DC2EFA1B-3489-4138-A10C-0412327606C6}"/>
              </a:ext>
            </a:extLst>
          </p:cNvPr>
          <p:cNvSpPr>
            <a:spLocks noGrp="1"/>
          </p:cNvSpPr>
          <p:nvPr>
            <p:ph idx="1"/>
          </p:nvPr>
        </p:nvSpPr>
        <p:spPr/>
        <p:txBody>
          <a:bodyPr/>
          <a:lstStyle/>
          <a:p>
            <a:pPr marL="0" indent="0">
              <a:buNone/>
            </a:pPr>
            <a:r>
              <a:rPr lang="en-US" dirty="0"/>
              <a:t>George is the principal at Southern Elementary School.  Susie is a new teacher who just started at Southern.  George finds Susie attractive and would like to go out with her.  George calls Susie into his office and asks her for a date.  She says no.  George then begins to speak with her about the school’s evaluation process and informs her that they could do away with all that if she goes on the date with him.</a:t>
            </a:r>
          </a:p>
          <a:p>
            <a:pPr marL="0" indent="0">
              <a:buNone/>
            </a:pPr>
            <a:r>
              <a:rPr lang="en-US" dirty="0"/>
              <a:t>	</a:t>
            </a:r>
          </a:p>
          <a:p>
            <a:pPr marL="0" indent="0" algn="ctr">
              <a:buNone/>
            </a:pPr>
            <a:r>
              <a:rPr lang="en-US" dirty="0"/>
              <a:t>What type of harassment is it?</a:t>
            </a:r>
          </a:p>
        </p:txBody>
      </p:sp>
      <p:sp>
        <p:nvSpPr>
          <p:cNvPr id="4" name="Footer Placeholder 3">
            <a:extLst>
              <a:ext uri="{FF2B5EF4-FFF2-40B4-BE49-F238E27FC236}">
                <a16:creationId xmlns:a16="http://schemas.microsoft.com/office/drawing/2014/main" id="{94E6254B-490B-4162-9983-5E0DCE4E7974}"/>
              </a:ext>
            </a:extLst>
          </p:cNvPr>
          <p:cNvSpPr>
            <a:spLocks noGrp="1"/>
          </p:cNvSpPr>
          <p:nvPr>
            <p:ph type="ftr" sz="quarter" idx="11"/>
          </p:nvPr>
        </p:nvSpPr>
        <p:spPr/>
        <p:txBody>
          <a:bodyPr/>
          <a:lstStyle/>
          <a:p>
            <a:r>
              <a:rPr lang="en-US"/>
              <a:t>© 2020 Pullman &amp; Comley LLC</a:t>
            </a:r>
            <a:endParaRPr lang="en-US" dirty="0"/>
          </a:p>
        </p:txBody>
      </p:sp>
      <p:sp>
        <p:nvSpPr>
          <p:cNvPr id="5" name="Slide Number Placeholder 4">
            <a:extLst>
              <a:ext uri="{FF2B5EF4-FFF2-40B4-BE49-F238E27FC236}">
                <a16:creationId xmlns:a16="http://schemas.microsoft.com/office/drawing/2014/main" id="{3BF18CC5-5DE1-4488-830A-28876E64E7D4}"/>
              </a:ext>
            </a:extLst>
          </p:cNvPr>
          <p:cNvSpPr>
            <a:spLocks noGrp="1"/>
          </p:cNvSpPr>
          <p:nvPr>
            <p:ph type="sldNum" sz="quarter" idx="12"/>
          </p:nvPr>
        </p:nvSpPr>
        <p:spPr/>
        <p:txBody>
          <a:bodyPr/>
          <a:lstStyle/>
          <a:p>
            <a:fld id="{080DD68C-5486-4B9A-B844-882072ED2919}" type="slidenum">
              <a:rPr lang="en-US" smtClean="0"/>
              <a:t>25</a:t>
            </a:fld>
            <a:endParaRPr lang="en-US"/>
          </a:p>
        </p:txBody>
      </p:sp>
    </p:spTree>
    <p:extLst>
      <p:ext uri="{BB962C8B-B14F-4D97-AF65-F5344CB8AC3E}">
        <p14:creationId xmlns:p14="http://schemas.microsoft.com/office/powerpoint/2010/main" val="319802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17343-9380-494C-BD27-343B775791F3}"/>
              </a:ext>
            </a:extLst>
          </p:cNvPr>
          <p:cNvSpPr>
            <a:spLocks noGrp="1"/>
          </p:cNvSpPr>
          <p:nvPr>
            <p:ph type="title"/>
          </p:nvPr>
        </p:nvSpPr>
        <p:spPr/>
        <p:txBody>
          <a:bodyPr/>
          <a:lstStyle/>
          <a:p>
            <a:r>
              <a:rPr lang="en-US" dirty="0"/>
              <a:t>Examples of Sexual Harassment</a:t>
            </a:r>
          </a:p>
        </p:txBody>
      </p:sp>
      <p:sp>
        <p:nvSpPr>
          <p:cNvPr id="3" name="Content Placeholder 2">
            <a:extLst>
              <a:ext uri="{FF2B5EF4-FFF2-40B4-BE49-F238E27FC236}">
                <a16:creationId xmlns:a16="http://schemas.microsoft.com/office/drawing/2014/main" id="{92F09FB1-078E-4CC1-970D-431D11CB230C}"/>
              </a:ext>
            </a:extLst>
          </p:cNvPr>
          <p:cNvSpPr>
            <a:spLocks noGrp="1"/>
          </p:cNvSpPr>
          <p:nvPr>
            <p:ph idx="1"/>
          </p:nvPr>
        </p:nvSpPr>
        <p:spPr/>
        <p:txBody>
          <a:bodyPr/>
          <a:lstStyle/>
          <a:p>
            <a:pPr marL="0" indent="0">
              <a:buNone/>
            </a:pPr>
            <a:r>
              <a:rPr lang="en-US" dirty="0"/>
              <a:t>Sarah is a fifth grade student.  You overhear Sarah making fun of John on the playground because John likes to wear pink shirts to school.  When you ask John about it, he says that Sarah says things like that to him all the time.</a:t>
            </a:r>
          </a:p>
          <a:p>
            <a:pPr marL="0" indent="0">
              <a:buNone/>
            </a:pPr>
            <a:endParaRPr lang="en-US" dirty="0"/>
          </a:p>
          <a:p>
            <a:pPr marL="0" indent="0" algn="ctr">
              <a:buNone/>
            </a:pPr>
            <a:r>
              <a:rPr lang="en-US" dirty="0"/>
              <a:t>What type of harassment is it? </a:t>
            </a:r>
          </a:p>
          <a:p>
            <a:endParaRPr lang="en-US" dirty="0"/>
          </a:p>
        </p:txBody>
      </p:sp>
      <p:sp>
        <p:nvSpPr>
          <p:cNvPr id="4" name="Footer Placeholder 3">
            <a:extLst>
              <a:ext uri="{FF2B5EF4-FFF2-40B4-BE49-F238E27FC236}">
                <a16:creationId xmlns:a16="http://schemas.microsoft.com/office/drawing/2014/main" id="{41E6D88A-E27E-4936-A1F7-45E00AC0A452}"/>
              </a:ext>
            </a:extLst>
          </p:cNvPr>
          <p:cNvSpPr>
            <a:spLocks noGrp="1"/>
          </p:cNvSpPr>
          <p:nvPr>
            <p:ph type="ftr" sz="quarter" idx="11"/>
          </p:nvPr>
        </p:nvSpPr>
        <p:spPr/>
        <p:txBody>
          <a:bodyPr/>
          <a:lstStyle/>
          <a:p>
            <a:r>
              <a:rPr lang="en-US"/>
              <a:t>© 2020 Pullman &amp; Comley LLC</a:t>
            </a:r>
            <a:endParaRPr lang="en-US" dirty="0"/>
          </a:p>
        </p:txBody>
      </p:sp>
      <p:sp>
        <p:nvSpPr>
          <p:cNvPr id="5" name="Slide Number Placeholder 4">
            <a:extLst>
              <a:ext uri="{FF2B5EF4-FFF2-40B4-BE49-F238E27FC236}">
                <a16:creationId xmlns:a16="http://schemas.microsoft.com/office/drawing/2014/main" id="{6937BD4F-F334-4386-BD2D-74405920A2C5}"/>
              </a:ext>
            </a:extLst>
          </p:cNvPr>
          <p:cNvSpPr>
            <a:spLocks noGrp="1"/>
          </p:cNvSpPr>
          <p:nvPr>
            <p:ph type="sldNum" sz="quarter" idx="12"/>
          </p:nvPr>
        </p:nvSpPr>
        <p:spPr/>
        <p:txBody>
          <a:bodyPr/>
          <a:lstStyle/>
          <a:p>
            <a:fld id="{080DD68C-5486-4B9A-B844-882072ED2919}" type="slidenum">
              <a:rPr lang="en-US" smtClean="0"/>
              <a:t>26</a:t>
            </a:fld>
            <a:endParaRPr lang="en-US"/>
          </a:p>
        </p:txBody>
      </p:sp>
    </p:spTree>
    <p:extLst>
      <p:ext uri="{BB962C8B-B14F-4D97-AF65-F5344CB8AC3E}">
        <p14:creationId xmlns:p14="http://schemas.microsoft.com/office/powerpoint/2010/main" val="306586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6D14-5C3D-4D11-9112-831E93251D81}"/>
              </a:ext>
            </a:extLst>
          </p:cNvPr>
          <p:cNvSpPr>
            <a:spLocks noGrp="1"/>
          </p:cNvSpPr>
          <p:nvPr>
            <p:ph type="title"/>
          </p:nvPr>
        </p:nvSpPr>
        <p:spPr/>
        <p:txBody>
          <a:bodyPr/>
          <a:lstStyle/>
          <a:p>
            <a:r>
              <a:rPr lang="en-US" dirty="0"/>
              <a:t>Examples of Sexual Harassment</a:t>
            </a:r>
          </a:p>
        </p:txBody>
      </p:sp>
      <p:sp>
        <p:nvSpPr>
          <p:cNvPr id="3" name="Content Placeholder 2">
            <a:extLst>
              <a:ext uri="{FF2B5EF4-FFF2-40B4-BE49-F238E27FC236}">
                <a16:creationId xmlns:a16="http://schemas.microsoft.com/office/drawing/2014/main" id="{A3DA72B3-9E64-4CE5-9270-0AEDAACDF3CF}"/>
              </a:ext>
            </a:extLst>
          </p:cNvPr>
          <p:cNvSpPr>
            <a:spLocks noGrp="1"/>
          </p:cNvSpPr>
          <p:nvPr>
            <p:ph idx="1"/>
          </p:nvPr>
        </p:nvSpPr>
        <p:spPr/>
        <p:txBody>
          <a:bodyPr/>
          <a:lstStyle/>
          <a:p>
            <a:r>
              <a:rPr lang="en-US" dirty="0"/>
              <a:t>Kathy is a high school student on the girls’ soccer team.  She was dating Pete last year, but they broke up.  Pete wants to get back together with Kathy.  Pete keeps calling Kathy on the phone asking her to go out with him.  When he sees her in the hallways at school he will immediately run up to her and tell her things like how he likes how she looks in her soccer uniform and ask her to go out with him again.</a:t>
            </a:r>
          </a:p>
          <a:p>
            <a:pPr marL="347662" lvl="1" indent="0" algn="ctr">
              <a:buNone/>
            </a:pPr>
            <a:r>
              <a:rPr lang="en-US" dirty="0"/>
              <a:t>What type of sexual harassment is it?</a:t>
            </a:r>
          </a:p>
        </p:txBody>
      </p:sp>
      <p:sp>
        <p:nvSpPr>
          <p:cNvPr id="4" name="Footer Placeholder 3">
            <a:extLst>
              <a:ext uri="{FF2B5EF4-FFF2-40B4-BE49-F238E27FC236}">
                <a16:creationId xmlns:a16="http://schemas.microsoft.com/office/drawing/2014/main" id="{F74AD0DC-A842-4439-94A4-98FA8F4A743D}"/>
              </a:ext>
            </a:extLst>
          </p:cNvPr>
          <p:cNvSpPr>
            <a:spLocks noGrp="1"/>
          </p:cNvSpPr>
          <p:nvPr>
            <p:ph type="ftr" sz="quarter" idx="11"/>
          </p:nvPr>
        </p:nvSpPr>
        <p:spPr/>
        <p:txBody>
          <a:bodyPr/>
          <a:lstStyle/>
          <a:p>
            <a:r>
              <a:rPr lang="en-US"/>
              <a:t>© 2020 Pullman &amp; Comley LLC</a:t>
            </a:r>
            <a:endParaRPr lang="en-US" dirty="0"/>
          </a:p>
        </p:txBody>
      </p:sp>
      <p:sp>
        <p:nvSpPr>
          <p:cNvPr id="5" name="Slide Number Placeholder 4">
            <a:extLst>
              <a:ext uri="{FF2B5EF4-FFF2-40B4-BE49-F238E27FC236}">
                <a16:creationId xmlns:a16="http://schemas.microsoft.com/office/drawing/2014/main" id="{2E64CD42-9768-4337-B2A7-FD6B5E324B54}"/>
              </a:ext>
            </a:extLst>
          </p:cNvPr>
          <p:cNvSpPr>
            <a:spLocks noGrp="1"/>
          </p:cNvSpPr>
          <p:nvPr>
            <p:ph type="sldNum" sz="quarter" idx="12"/>
          </p:nvPr>
        </p:nvSpPr>
        <p:spPr/>
        <p:txBody>
          <a:bodyPr/>
          <a:lstStyle/>
          <a:p>
            <a:fld id="{080DD68C-5486-4B9A-B844-882072ED2919}" type="slidenum">
              <a:rPr lang="en-US" smtClean="0"/>
              <a:t>27</a:t>
            </a:fld>
            <a:endParaRPr lang="en-US"/>
          </a:p>
        </p:txBody>
      </p:sp>
    </p:spTree>
    <p:extLst>
      <p:ext uri="{BB962C8B-B14F-4D97-AF65-F5344CB8AC3E}">
        <p14:creationId xmlns:p14="http://schemas.microsoft.com/office/powerpoint/2010/main" val="303577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Clip from the View</a:t>
            </a:r>
          </a:p>
        </p:txBody>
      </p:sp>
      <p:pic>
        <p:nvPicPr>
          <p:cNvPr id="6" name="Bill O'Reilly Accuser Perquita Burgess Speaks Out _ The View.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2938" y="1371600"/>
            <a:ext cx="7856537" cy="4419600"/>
          </a:xfrm>
        </p:spPr>
      </p:pic>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28</a:t>
            </a:fld>
            <a:endParaRPr lang="en-US"/>
          </a:p>
        </p:txBody>
      </p:sp>
    </p:spTree>
    <p:extLst>
      <p:ext uri="{BB962C8B-B14F-4D97-AF65-F5344CB8AC3E}">
        <p14:creationId xmlns:p14="http://schemas.microsoft.com/office/powerpoint/2010/main" val="160004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Hostile Work Environment</a:t>
            </a:r>
            <a:r>
              <a:rPr lang="en-US" dirty="0"/>
              <a:t>	</a:t>
            </a:r>
          </a:p>
        </p:txBody>
      </p:sp>
      <p:sp>
        <p:nvSpPr>
          <p:cNvPr id="3" name="Content Placeholder 2"/>
          <p:cNvSpPr>
            <a:spLocks noGrp="1"/>
          </p:cNvSpPr>
          <p:nvPr>
            <p:ph idx="1"/>
          </p:nvPr>
        </p:nvSpPr>
        <p:spPr>
          <a:xfrm>
            <a:off x="304800" y="1371600"/>
            <a:ext cx="8305800" cy="4953000"/>
          </a:xfrm>
        </p:spPr>
        <p:txBody>
          <a:bodyPr>
            <a:normAutofit/>
          </a:bodyPr>
          <a:lstStyle/>
          <a:p>
            <a:pPr marL="0" indent="0">
              <a:buNone/>
            </a:pPr>
            <a:endParaRPr lang="en-US" sz="1200" dirty="0"/>
          </a:p>
          <a:p>
            <a:r>
              <a:rPr lang="en-US" dirty="0"/>
              <a:t>Must be “severe” and “pervasive” to alter the conditions of the victim’s work environment</a:t>
            </a:r>
          </a:p>
          <a:p>
            <a:endParaRPr lang="en-US" sz="1200" dirty="0"/>
          </a:p>
          <a:p>
            <a:r>
              <a:rPr lang="en-US" dirty="0"/>
              <a:t>Could be an isolated incident that is severe (e.g. sexual assault)</a:t>
            </a:r>
          </a:p>
          <a:p>
            <a:endParaRPr lang="en-US" sz="1200" dirty="0"/>
          </a:p>
          <a:p>
            <a:r>
              <a:rPr lang="en-US" dirty="0"/>
              <a:t>Variety of indignities and slights that occur repeatedly over a period of time </a:t>
            </a:r>
          </a:p>
          <a:p>
            <a:endParaRPr lang="en-US" sz="1200" dirty="0"/>
          </a:p>
          <a:p>
            <a:r>
              <a:rPr lang="en-US" dirty="0"/>
              <a:t>Must be because of person’s membership in a protected class </a:t>
            </a:r>
          </a:p>
          <a:p>
            <a:endParaRPr lang="en-US" dirty="0"/>
          </a:p>
          <a:p>
            <a:pPr marL="0" indent="0">
              <a:buNone/>
            </a:pPr>
            <a:r>
              <a:rPr lang="en-US" dirty="0"/>
              <a:t>*** Bullying is not legally actionable unless motivated by victim’s sex, race, gender, ethnicity etc.***</a:t>
            </a:r>
          </a:p>
          <a:p>
            <a:pPr marL="0" indent="0">
              <a:buNone/>
            </a:pPr>
            <a:endParaRPr lang="en-US" dirty="0"/>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29</a:t>
            </a:fld>
            <a:endParaRPr lang="en-US" dirty="0"/>
          </a:p>
        </p:txBody>
      </p:sp>
    </p:spTree>
    <p:extLst>
      <p:ext uri="{BB962C8B-B14F-4D97-AF65-F5344CB8AC3E}">
        <p14:creationId xmlns:p14="http://schemas.microsoft.com/office/powerpoint/2010/main" val="162418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Goals of Today’s Presentation</a:t>
            </a:r>
          </a:p>
        </p:txBody>
      </p:sp>
      <p:sp>
        <p:nvSpPr>
          <p:cNvPr id="3" name="Content Placeholder 2"/>
          <p:cNvSpPr>
            <a:spLocks noGrp="1"/>
          </p:cNvSpPr>
          <p:nvPr>
            <p:ph idx="1"/>
          </p:nvPr>
        </p:nvSpPr>
        <p:spPr>
          <a:xfrm>
            <a:off x="457200" y="1600200"/>
            <a:ext cx="7924800" cy="4572000"/>
          </a:xfrm>
        </p:spPr>
        <p:txBody>
          <a:bodyPr>
            <a:normAutofit fontScale="77500" lnSpcReduction="20000"/>
          </a:bodyPr>
          <a:lstStyle/>
          <a:p>
            <a:r>
              <a:rPr lang="en-US" dirty="0"/>
              <a:t>Understand why sexual harassment is a problem that needs to be addressed.</a:t>
            </a:r>
          </a:p>
          <a:p>
            <a:endParaRPr lang="en-US" dirty="0"/>
          </a:p>
          <a:p>
            <a:r>
              <a:rPr lang="en-US" dirty="0"/>
              <a:t>Identify and explore what types of conduct constitute sexual harassment under various state and federal laws.</a:t>
            </a:r>
          </a:p>
          <a:p>
            <a:pPr marL="0" indent="0">
              <a:buNone/>
            </a:pPr>
            <a:endParaRPr lang="en-US" dirty="0"/>
          </a:p>
          <a:p>
            <a:r>
              <a:rPr lang="en-US" dirty="0"/>
              <a:t>Identify other types of discriminatory harassment.</a:t>
            </a:r>
          </a:p>
          <a:p>
            <a:pPr marL="0" indent="0">
              <a:buNone/>
            </a:pPr>
            <a:endParaRPr lang="en-US" dirty="0"/>
          </a:p>
          <a:p>
            <a:r>
              <a:rPr lang="en-US" dirty="0"/>
              <a:t>Help you foster a respectful, supportive and comfortable work environment at </a:t>
            </a:r>
            <a:r>
              <a:rPr lang="en-US" dirty="0" err="1"/>
              <a:t>AdvanceCT</a:t>
            </a:r>
            <a:r>
              <a:rPr lang="en-US" dirty="0"/>
              <a:t>.</a:t>
            </a:r>
          </a:p>
          <a:p>
            <a:pPr marL="0" indent="0">
              <a:buNone/>
            </a:pPr>
            <a:endParaRPr lang="en-US" dirty="0"/>
          </a:p>
          <a:p>
            <a:r>
              <a:rPr lang="en-US" dirty="0"/>
              <a:t>Protect yourself and Regional School District No. 14</a:t>
            </a:r>
          </a:p>
          <a:p>
            <a:pPr marL="0" indent="0">
              <a:buNone/>
            </a:pPr>
            <a:endParaRPr lang="en-US" dirty="0"/>
          </a:p>
          <a:p>
            <a:r>
              <a:rPr lang="en-US" u="sng" dirty="0"/>
              <a:t>Understand the important role  of  all employees</a:t>
            </a:r>
            <a:r>
              <a:rPr lang="en-US" dirty="0"/>
              <a:t>:</a:t>
            </a:r>
          </a:p>
          <a:p>
            <a:pPr lvl="1"/>
            <a:r>
              <a:rPr lang="en-US" dirty="0"/>
              <a:t>First line of defense</a:t>
            </a:r>
          </a:p>
          <a:p>
            <a:pPr lvl="1"/>
            <a:r>
              <a:rPr lang="en-US" dirty="0"/>
              <a:t>If you see something, say something</a:t>
            </a:r>
          </a:p>
          <a:p>
            <a:pPr lvl="1"/>
            <a:r>
              <a:rPr lang="en-US" dirty="0"/>
              <a:t>Continuing obligation  </a:t>
            </a:r>
          </a:p>
          <a:p>
            <a:pPr lvl="1"/>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6400" y="4248150"/>
            <a:ext cx="2476500" cy="1638300"/>
          </a:xfrm>
          <a:prstGeom prst="rect">
            <a:avLst/>
          </a:prstGeom>
        </p:spPr>
      </p:pic>
    </p:spTree>
    <p:extLst>
      <p:ext uri="{BB962C8B-B14F-4D97-AF65-F5344CB8AC3E}">
        <p14:creationId xmlns:p14="http://schemas.microsoft.com/office/powerpoint/2010/main" val="202789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Hostile Work Environment</a:t>
            </a:r>
            <a:r>
              <a:rPr lang="en-US" dirty="0"/>
              <a:t>	</a:t>
            </a:r>
          </a:p>
        </p:txBody>
      </p:sp>
      <p:sp>
        <p:nvSpPr>
          <p:cNvPr id="3" name="Content Placeholder 2"/>
          <p:cNvSpPr>
            <a:spLocks noGrp="1"/>
          </p:cNvSpPr>
          <p:nvPr>
            <p:ph idx="1"/>
          </p:nvPr>
        </p:nvSpPr>
        <p:spPr>
          <a:xfrm>
            <a:off x="457200" y="1524000"/>
            <a:ext cx="7924800" cy="4648200"/>
          </a:xfrm>
        </p:spPr>
        <p:txBody>
          <a:bodyPr>
            <a:normAutofit/>
          </a:bodyPr>
          <a:lstStyle/>
          <a:p>
            <a:r>
              <a:rPr lang="en-US" sz="2400" dirty="0"/>
              <a:t>When evaluating misconduct, courts ask:</a:t>
            </a:r>
          </a:p>
          <a:p>
            <a:endParaRPr lang="en-US" sz="2400" dirty="0"/>
          </a:p>
          <a:p>
            <a:pPr marL="690562" lvl="1" indent="-342900">
              <a:buAutoNum type="arabicPeriod"/>
            </a:pPr>
            <a:r>
              <a:rPr lang="en-US" sz="2400" dirty="0"/>
              <a:t>Did the conduct complained of create an </a:t>
            </a:r>
            <a:r>
              <a:rPr lang="en-US" sz="2400" u="sng" dirty="0"/>
              <a:t>objectively</a:t>
            </a:r>
            <a:r>
              <a:rPr lang="en-US" sz="2400" dirty="0"/>
              <a:t> hostile and intimidating work environment?</a:t>
            </a:r>
          </a:p>
          <a:p>
            <a:pPr marL="700087" lvl="2" indent="0">
              <a:buNone/>
            </a:pPr>
            <a:r>
              <a:rPr lang="en-US" sz="2400" dirty="0"/>
              <a:t> - Would a “reasonable person” find the environment hostile and intimidating?</a:t>
            </a:r>
          </a:p>
          <a:p>
            <a:pPr marL="347662" lvl="1" indent="0">
              <a:buNone/>
            </a:pPr>
            <a:endParaRPr lang="en-US" sz="2400" dirty="0"/>
          </a:p>
          <a:p>
            <a:pPr marL="347662" lvl="1" indent="0">
              <a:buNone/>
            </a:pPr>
            <a:r>
              <a:rPr lang="en-US" sz="2400" dirty="0"/>
              <a:t>2. Did the victim </a:t>
            </a:r>
            <a:r>
              <a:rPr lang="en-US" sz="2400" u="sng" dirty="0"/>
              <a:t>perceive</a:t>
            </a:r>
            <a:r>
              <a:rPr lang="en-US" sz="2400" dirty="0"/>
              <a:t> the conduct to be offensive?</a:t>
            </a:r>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30</a:t>
            </a:fld>
            <a:endParaRPr lang="en-US" dirty="0"/>
          </a:p>
        </p:txBody>
      </p:sp>
    </p:spTree>
    <p:extLst>
      <p:ext uri="{BB962C8B-B14F-4D97-AF65-F5344CB8AC3E}">
        <p14:creationId xmlns:p14="http://schemas.microsoft.com/office/powerpoint/2010/main" val="223483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a:bodyPr>
          <a:lstStyle/>
          <a:p>
            <a:r>
              <a:rPr lang="en-US" altLang="en-US" b="1" dirty="0"/>
              <a:t>Five Categories of Behaviors</a:t>
            </a:r>
          </a:p>
        </p:txBody>
      </p:sp>
      <p:sp>
        <p:nvSpPr>
          <p:cNvPr id="37891" name="Rectangle 3"/>
          <p:cNvSpPr>
            <a:spLocks noGrp="1" noChangeArrowheads="1"/>
          </p:cNvSpPr>
          <p:nvPr>
            <p:ph idx="1"/>
          </p:nvPr>
        </p:nvSpPr>
        <p:spPr>
          <a:xfrm>
            <a:off x="1752600" y="2133600"/>
            <a:ext cx="5867400" cy="3962400"/>
          </a:xfrm>
        </p:spPr>
        <p:txBody>
          <a:bodyPr/>
          <a:lstStyle/>
          <a:p>
            <a:pPr>
              <a:buFontTx/>
              <a:buNone/>
            </a:pPr>
            <a:endParaRPr lang="en-US" altLang="en-US" dirty="0"/>
          </a:p>
          <a:p>
            <a:pPr>
              <a:buFontTx/>
              <a:buNone/>
            </a:pPr>
            <a:r>
              <a:rPr lang="en-US" altLang="en-US" dirty="0"/>
              <a:t>1.  Nonverbal sexual harassment</a:t>
            </a:r>
          </a:p>
          <a:p>
            <a:pPr>
              <a:buFontTx/>
              <a:buNone/>
            </a:pPr>
            <a:r>
              <a:rPr lang="en-US" altLang="en-US" dirty="0"/>
              <a:t>2.  Verbal sexual harassment</a:t>
            </a:r>
          </a:p>
          <a:p>
            <a:pPr>
              <a:buFontTx/>
              <a:buNone/>
            </a:pPr>
            <a:r>
              <a:rPr lang="en-US" altLang="en-US" dirty="0"/>
              <a:t>3.  Physical sexual harassment</a:t>
            </a:r>
          </a:p>
          <a:p>
            <a:pPr>
              <a:buFontTx/>
              <a:buNone/>
            </a:pPr>
            <a:r>
              <a:rPr lang="en-US" altLang="en-US" dirty="0"/>
              <a:t>4.  Graphic sexual harassment</a:t>
            </a:r>
          </a:p>
          <a:p>
            <a:pPr>
              <a:buFontTx/>
              <a:buNone/>
            </a:pPr>
            <a:r>
              <a:rPr lang="en-US" altLang="en-US" dirty="0"/>
              <a:t>5.  Third party sexual harassment (bystander harassment)</a:t>
            </a:r>
          </a:p>
        </p:txBody>
      </p:sp>
      <p:sp>
        <p:nvSpPr>
          <p:cNvPr id="2" name="Footer Placeholder 1">
            <a:extLst>
              <a:ext uri="{FF2B5EF4-FFF2-40B4-BE49-F238E27FC236}">
                <a16:creationId xmlns:a16="http://schemas.microsoft.com/office/drawing/2014/main" id="{FFF848B6-DB02-4256-9DC7-C807D8C1A219}"/>
              </a:ext>
            </a:extLst>
          </p:cNvPr>
          <p:cNvSpPr>
            <a:spLocks noGrp="1"/>
          </p:cNvSpPr>
          <p:nvPr>
            <p:ph type="ftr" sz="quarter" idx="11"/>
          </p:nvPr>
        </p:nvSpPr>
        <p:spPr/>
        <p:txBody>
          <a:bodyPr/>
          <a:lstStyle/>
          <a:p>
            <a:r>
              <a:rPr lang="en-US" dirty="0"/>
              <a:t>© 2022 Pullman &amp; Comley LLC</a:t>
            </a:r>
          </a:p>
        </p:txBody>
      </p:sp>
      <p:sp>
        <p:nvSpPr>
          <p:cNvPr id="3" name="Slide Number Placeholder 2">
            <a:extLst>
              <a:ext uri="{FF2B5EF4-FFF2-40B4-BE49-F238E27FC236}">
                <a16:creationId xmlns:a16="http://schemas.microsoft.com/office/drawing/2014/main" id="{A6A9A4F6-C240-4E2B-AD6F-EC93466F3BE0}"/>
              </a:ext>
            </a:extLst>
          </p:cNvPr>
          <p:cNvSpPr>
            <a:spLocks noGrp="1"/>
          </p:cNvSpPr>
          <p:nvPr>
            <p:ph type="sldNum" sz="quarter" idx="12"/>
          </p:nvPr>
        </p:nvSpPr>
        <p:spPr/>
        <p:txBody>
          <a:bodyPr/>
          <a:lstStyle/>
          <a:p>
            <a:fld id="{080DD68C-5486-4B9A-B844-882072ED2919}" type="slidenum">
              <a:rPr lang="en-US" smtClean="0"/>
              <a:t>31</a:t>
            </a:fld>
            <a:endParaRPr lang="en-US"/>
          </a:p>
        </p:txBody>
      </p:sp>
    </p:spTree>
    <p:extLst>
      <p:ext uri="{BB962C8B-B14F-4D97-AF65-F5344CB8AC3E}">
        <p14:creationId xmlns:p14="http://schemas.microsoft.com/office/powerpoint/2010/main" val="326421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Examples of Sexual Harassment</a:t>
            </a:r>
            <a:endParaRPr lang="en-US" dirty="0"/>
          </a:p>
        </p:txBody>
      </p:sp>
      <p:sp>
        <p:nvSpPr>
          <p:cNvPr id="3" name="Content Placeholder 2"/>
          <p:cNvSpPr>
            <a:spLocks noGrp="1"/>
          </p:cNvSpPr>
          <p:nvPr>
            <p:ph idx="1"/>
          </p:nvPr>
        </p:nvSpPr>
        <p:spPr/>
        <p:txBody>
          <a:bodyPr>
            <a:normAutofit fontScale="92500" lnSpcReduction="20000"/>
          </a:bodyPr>
          <a:lstStyle/>
          <a:p>
            <a:r>
              <a:rPr lang="en-US" dirty="0"/>
              <a:t>Unwelcome sexual advances</a:t>
            </a:r>
          </a:p>
          <a:p>
            <a:r>
              <a:rPr lang="en-US" dirty="0"/>
              <a:t>Requests for sexual favors / Pressure for dates </a:t>
            </a:r>
          </a:p>
          <a:p>
            <a:r>
              <a:rPr lang="en-US" dirty="0"/>
              <a:t>Unwelcome touching or contact</a:t>
            </a:r>
          </a:p>
          <a:p>
            <a:r>
              <a:rPr lang="en-US" dirty="0"/>
              <a:t>Offensive jokes, slurs, name calling</a:t>
            </a:r>
          </a:p>
          <a:p>
            <a:r>
              <a:rPr lang="en-US" dirty="0"/>
              <a:t>Offensive objects or pictures</a:t>
            </a:r>
          </a:p>
          <a:p>
            <a:r>
              <a:rPr lang="en-US" dirty="0"/>
              <a:t>Offensive/ Sexualized Gestures</a:t>
            </a:r>
          </a:p>
          <a:p>
            <a:r>
              <a:rPr lang="en-US" dirty="0"/>
              <a:t>Sexualized stories</a:t>
            </a:r>
          </a:p>
          <a:p>
            <a:r>
              <a:rPr lang="en-US" dirty="0"/>
              <a:t>Sexual favoritism</a:t>
            </a:r>
          </a:p>
          <a:p>
            <a:r>
              <a:rPr lang="en-US" dirty="0"/>
              <a:t>Ridicule, mockery, put-downs</a:t>
            </a:r>
          </a:p>
          <a:p>
            <a:r>
              <a:rPr lang="en-US" dirty="0"/>
              <a:t>Constant or unwelcome questions about a person’s identity</a:t>
            </a:r>
          </a:p>
          <a:p>
            <a:r>
              <a:rPr lang="en-US" dirty="0"/>
              <a:t>Using the wrong pronoun when referring to someone</a:t>
            </a:r>
          </a:p>
          <a:p>
            <a:r>
              <a:rPr lang="en-US" dirty="0"/>
              <a:t>Sex stereotyping – “ladylike” </a:t>
            </a:r>
          </a:p>
          <a:p>
            <a:r>
              <a:rPr lang="en-US" dirty="0"/>
              <a:t>Leering/undue attention</a:t>
            </a:r>
          </a:p>
          <a:p>
            <a:endParaRPr lang="en-US" dirty="0"/>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32</a:t>
            </a:fld>
            <a:endParaRPr lang="en-US" dirty="0"/>
          </a:p>
        </p:txBody>
      </p:sp>
    </p:spTree>
    <p:extLst>
      <p:ext uri="{BB962C8B-B14F-4D97-AF65-F5344CB8AC3E}">
        <p14:creationId xmlns:p14="http://schemas.microsoft.com/office/powerpoint/2010/main" val="113437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Body Language Awareness</a:t>
            </a:r>
            <a:endParaRPr lang="en-US" dirty="0"/>
          </a:p>
        </p:txBody>
      </p:sp>
      <p:sp>
        <p:nvSpPr>
          <p:cNvPr id="3" name="Content Placeholder 2"/>
          <p:cNvSpPr>
            <a:spLocks noGrp="1"/>
          </p:cNvSpPr>
          <p:nvPr>
            <p:ph idx="1"/>
          </p:nvPr>
        </p:nvSpPr>
        <p:spPr/>
        <p:txBody>
          <a:bodyPr/>
          <a:lstStyle/>
          <a:p>
            <a:r>
              <a:rPr lang="en-US" dirty="0"/>
              <a:t>Don’t invade personal “space” without permission </a:t>
            </a:r>
          </a:p>
          <a:p>
            <a:r>
              <a:rPr lang="en-US" dirty="0"/>
              <a:t>Close talking </a:t>
            </a:r>
          </a:p>
          <a:p>
            <a:r>
              <a:rPr lang="en-US" dirty="0"/>
              <a:t>Innocent touching of shoulder or arm </a:t>
            </a:r>
          </a:p>
          <a:p>
            <a:r>
              <a:rPr lang="en-US" dirty="0"/>
              <a:t>Hugs / kisses on cheeks</a:t>
            </a:r>
          </a:p>
          <a:p>
            <a:r>
              <a:rPr lang="en-US" dirty="0"/>
              <a:t>Be aware of boundaries, and communication is key!</a:t>
            </a:r>
          </a:p>
          <a:p>
            <a:pPr marL="0" indent="0">
              <a:buNone/>
            </a:pPr>
            <a:endParaRPr lang="en-US" dirty="0"/>
          </a:p>
          <a:p>
            <a:endParaRPr lang="en-US" dirty="0"/>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33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2671" y="3810000"/>
            <a:ext cx="3124200" cy="198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76800" y="3820886"/>
            <a:ext cx="2971800" cy="2133600"/>
          </a:xfrm>
          <a:prstGeom prst="rect">
            <a:avLst/>
          </a:prstGeom>
        </p:spPr>
      </p:pic>
    </p:spTree>
    <p:extLst>
      <p:ext uri="{BB962C8B-B14F-4D97-AF65-F5344CB8AC3E}">
        <p14:creationId xmlns:p14="http://schemas.microsoft.com/office/powerpoint/2010/main" val="28741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Rule to Remember</a:t>
            </a:r>
          </a:p>
        </p:txBody>
      </p:sp>
      <p:sp>
        <p:nvSpPr>
          <p:cNvPr id="3" name="Content Placeholder 2"/>
          <p:cNvSpPr>
            <a:spLocks noGrp="1"/>
          </p:cNvSpPr>
          <p:nvPr>
            <p:ph idx="1"/>
          </p:nvPr>
        </p:nvSpPr>
        <p:spPr/>
        <p:txBody>
          <a:bodyPr>
            <a:normAutofit/>
          </a:bodyPr>
          <a:lstStyle/>
          <a:p>
            <a:pPr marL="0" indent="0" algn="ctr">
              <a:buNone/>
            </a:pPr>
            <a:r>
              <a:rPr lang="en-US" sz="7200" dirty="0"/>
              <a:t>Don’t Touch at Work</a:t>
            </a:r>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34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7400" y="4114800"/>
            <a:ext cx="1762125" cy="1695450"/>
          </a:xfrm>
          <a:prstGeom prst="rect">
            <a:avLst/>
          </a:prstGeom>
        </p:spPr>
      </p:pic>
    </p:spTree>
    <p:extLst>
      <p:ext uri="{BB962C8B-B14F-4D97-AF65-F5344CB8AC3E}">
        <p14:creationId xmlns:p14="http://schemas.microsoft.com/office/powerpoint/2010/main" val="343167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6400800" cy="1249517"/>
          </a:xfrm>
        </p:spPr>
        <p:txBody>
          <a:bodyPr/>
          <a:lstStyle/>
          <a:p>
            <a:r>
              <a:rPr lang="en-US" b="1" dirty="0"/>
              <a:t>Who Can Commit Sexual Harassment?	</a:t>
            </a:r>
            <a:r>
              <a:rPr lang="en-US" dirty="0"/>
              <a:t>	</a:t>
            </a:r>
          </a:p>
        </p:txBody>
      </p:sp>
      <p:sp>
        <p:nvSpPr>
          <p:cNvPr id="3" name="Content Placeholder 2"/>
          <p:cNvSpPr>
            <a:spLocks noGrp="1"/>
          </p:cNvSpPr>
          <p:nvPr>
            <p:ph idx="1"/>
          </p:nvPr>
        </p:nvSpPr>
        <p:spPr/>
        <p:txBody>
          <a:bodyPr>
            <a:normAutofit/>
          </a:bodyPr>
          <a:lstStyle/>
          <a:p>
            <a:r>
              <a:rPr lang="en-US" sz="2400" dirty="0"/>
              <a:t>Supervisors</a:t>
            </a:r>
          </a:p>
          <a:p>
            <a:endParaRPr lang="en-US" sz="2400" dirty="0"/>
          </a:p>
          <a:p>
            <a:r>
              <a:rPr lang="en-US" sz="2400" dirty="0"/>
              <a:t>Subordinates</a:t>
            </a:r>
          </a:p>
          <a:p>
            <a:endParaRPr lang="en-US" sz="2400" dirty="0"/>
          </a:p>
          <a:p>
            <a:r>
              <a:rPr lang="en-US" sz="2400" dirty="0"/>
              <a:t>Co-workers</a:t>
            </a:r>
          </a:p>
          <a:p>
            <a:endParaRPr lang="en-US" sz="2400" dirty="0"/>
          </a:p>
          <a:p>
            <a:r>
              <a:rPr lang="en-US" sz="2400" dirty="0"/>
              <a:t>Clients/customers/consultants/vendors</a:t>
            </a:r>
          </a:p>
          <a:p>
            <a:endParaRPr lang="en-US" sz="2400" dirty="0"/>
          </a:p>
          <a:p>
            <a:r>
              <a:rPr lang="en-US" sz="2400" dirty="0"/>
              <a:t>Men and Women (opposite sex or same sex)</a:t>
            </a:r>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35</a:t>
            </a:fld>
            <a:endParaRPr lang="en-US" dirty="0"/>
          </a:p>
        </p:txBody>
      </p:sp>
    </p:spTree>
    <p:extLst>
      <p:ext uri="{BB962C8B-B14F-4D97-AF65-F5344CB8AC3E}">
        <p14:creationId xmlns:p14="http://schemas.microsoft.com/office/powerpoint/2010/main" val="352594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Who Can Complain of Harassment?</a:t>
            </a:r>
          </a:p>
        </p:txBody>
      </p:sp>
      <p:sp>
        <p:nvSpPr>
          <p:cNvPr id="3" name="Content Placeholder 2"/>
          <p:cNvSpPr>
            <a:spLocks noGrp="1"/>
          </p:cNvSpPr>
          <p:nvPr>
            <p:ph idx="1"/>
          </p:nvPr>
        </p:nvSpPr>
        <p:spPr/>
        <p:txBody>
          <a:bodyPr/>
          <a:lstStyle/>
          <a:p>
            <a:r>
              <a:rPr lang="en-US" sz="3200" dirty="0"/>
              <a:t>ANYONE CAN MAKE A COMPLAINT OF SEXUAL HARASSMENT!</a:t>
            </a:r>
          </a:p>
          <a:p>
            <a:endParaRPr lang="en-US" dirty="0"/>
          </a:p>
          <a:p>
            <a:pPr lvl="1"/>
            <a:r>
              <a:rPr lang="en-US" sz="2400" dirty="0"/>
              <a:t>Even if they are a witness to, and not the subject of, the harassment.</a:t>
            </a:r>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36</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86425" y="4495800"/>
            <a:ext cx="2228850" cy="1524000"/>
          </a:xfrm>
          <a:prstGeom prst="rect">
            <a:avLst/>
          </a:prstGeom>
        </p:spPr>
      </p:pic>
    </p:spTree>
    <p:extLst>
      <p:ext uri="{BB962C8B-B14F-4D97-AF65-F5344CB8AC3E}">
        <p14:creationId xmlns:p14="http://schemas.microsoft.com/office/powerpoint/2010/main" val="105300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B87FB-C179-42CA-813D-866F63A9D727}"/>
              </a:ext>
            </a:extLst>
          </p:cNvPr>
          <p:cNvSpPr>
            <a:spLocks noGrp="1"/>
          </p:cNvSpPr>
          <p:nvPr>
            <p:ph type="title"/>
          </p:nvPr>
        </p:nvSpPr>
        <p:spPr/>
        <p:txBody>
          <a:bodyPr/>
          <a:lstStyle/>
          <a:p>
            <a:r>
              <a:rPr lang="en-US" dirty="0"/>
              <a:t>Reports of Sexual Harassment	</a:t>
            </a:r>
          </a:p>
        </p:txBody>
      </p:sp>
      <p:sp>
        <p:nvSpPr>
          <p:cNvPr id="3" name="Content Placeholder 2">
            <a:extLst>
              <a:ext uri="{FF2B5EF4-FFF2-40B4-BE49-F238E27FC236}">
                <a16:creationId xmlns:a16="http://schemas.microsoft.com/office/drawing/2014/main" id="{13F9D780-A821-4988-9AD0-AC310FA5F38A}"/>
              </a:ext>
            </a:extLst>
          </p:cNvPr>
          <p:cNvSpPr>
            <a:spLocks noGrp="1"/>
          </p:cNvSpPr>
          <p:nvPr>
            <p:ph idx="1"/>
          </p:nvPr>
        </p:nvSpPr>
        <p:spPr/>
        <p:txBody>
          <a:bodyPr/>
          <a:lstStyle/>
          <a:p>
            <a:r>
              <a:rPr lang="en-US" dirty="0"/>
              <a:t>How can sexual harassment be reported?</a:t>
            </a:r>
          </a:p>
          <a:p>
            <a:pPr lvl="1"/>
            <a:r>
              <a:rPr lang="en-US" dirty="0"/>
              <a:t>In person</a:t>
            </a:r>
          </a:p>
          <a:p>
            <a:pPr lvl="1"/>
            <a:r>
              <a:rPr lang="en-US" dirty="0"/>
              <a:t>By telephone</a:t>
            </a:r>
          </a:p>
          <a:p>
            <a:pPr lvl="1"/>
            <a:r>
              <a:rPr lang="en-US" dirty="0"/>
              <a:t>By mail</a:t>
            </a:r>
          </a:p>
          <a:p>
            <a:pPr lvl="1"/>
            <a:r>
              <a:rPr lang="en-US" dirty="0"/>
              <a:t>By electronic mail</a:t>
            </a:r>
          </a:p>
          <a:p>
            <a:pPr lvl="1"/>
            <a:r>
              <a:rPr lang="en-US" dirty="0"/>
              <a:t>By any other reasonable means</a:t>
            </a:r>
          </a:p>
          <a:p>
            <a:pPr lvl="1"/>
            <a:r>
              <a:rPr lang="en-US" dirty="0"/>
              <a:t>Reports may be made anonymously</a:t>
            </a:r>
          </a:p>
          <a:p>
            <a:pPr lvl="1"/>
            <a:endParaRPr lang="en-US" dirty="0"/>
          </a:p>
        </p:txBody>
      </p:sp>
      <p:sp>
        <p:nvSpPr>
          <p:cNvPr id="4" name="Footer Placeholder 3">
            <a:extLst>
              <a:ext uri="{FF2B5EF4-FFF2-40B4-BE49-F238E27FC236}">
                <a16:creationId xmlns:a16="http://schemas.microsoft.com/office/drawing/2014/main" id="{CE3730C5-D948-4A0C-A5E7-2C3667D90786}"/>
              </a:ext>
            </a:extLst>
          </p:cNvPr>
          <p:cNvSpPr>
            <a:spLocks noGrp="1"/>
          </p:cNvSpPr>
          <p:nvPr>
            <p:ph type="ftr" sz="quarter" idx="11"/>
          </p:nvPr>
        </p:nvSpPr>
        <p:spPr/>
        <p:txBody>
          <a:bodyPr/>
          <a:lstStyle/>
          <a:p>
            <a:r>
              <a:rPr lang="en-US"/>
              <a:t>© 2020 Pullman &amp; Comley LLC</a:t>
            </a:r>
            <a:endParaRPr lang="en-US" dirty="0"/>
          </a:p>
        </p:txBody>
      </p:sp>
      <p:sp>
        <p:nvSpPr>
          <p:cNvPr id="5" name="Slide Number Placeholder 4">
            <a:extLst>
              <a:ext uri="{FF2B5EF4-FFF2-40B4-BE49-F238E27FC236}">
                <a16:creationId xmlns:a16="http://schemas.microsoft.com/office/drawing/2014/main" id="{0D33B48B-B245-42AB-9029-D0CEE6C8CA63}"/>
              </a:ext>
            </a:extLst>
          </p:cNvPr>
          <p:cNvSpPr>
            <a:spLocks noGrp="1"/>
          </p:cNvSpPr>
          <p:nvPr>
            <p:ph type="sldNum" sz="quarter" idx="12"/>
          </p:nvPr>
        </p:nvSpPr>
        <p:spPr/>
        <p:txBody>
          <a:bodyPr/>
          <a:lstStyle/>
          <a:p>
            <a:fld id="{080DD68C-5486-4B9A-B844-882072ED2919}" type="slidenum">
              <a:rPr lang="en-US" smtClean="0"/>
              <a:t>37</a:t>
            </a:fld>
            <a:endParaRPr lang="en-US"/>
          </a:p>
        </p:txBody>
      </p:sp>
    </p:spTree>
    <p:extLst>
      <p:ext uri="{BB962C8B-B14F-4D97-AF65-F5344CB8AC3E}">
        <p14:creationId xmlns:p14="http://schemas.microsoft.com/office/powerpoint/2010/main" val="253294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On-Site v. Off-Site Misconduct</a:t>
            </a:r>
          </a:p>
        </p:txBody>
      </p:sp>
      <p:sp>
        <p:nvSpPr>
          <p:cNvPr id="3" name="Content Placeholder 2"/>
          <p:cNvSpPr>
            <a:spLocks noGrp="1"/>
          </p:cNvSpPr>
          <p:nvPr>
            <p:ph idx="1"/>
          </p:nvPr>
        </p:nvSpPr>
        <p:spPr>
          <a:xfrm>
            <a:off x="457200" y="1524000"/>
            <a:ext cx="7924800" cy="4648200"/>
          </a:xfrm>
        </p:spPr>
        <p:txBody>
          <a:bodyPr>
            <a:normAutofit/>
          </a:bodyPr>
          <a:lstStyle/>
          <a:p>
            <a:r>
              <a:rPr lang="en-US" sz="2400" dirty="0"/>
              <a:t>Do you think it makes a difference?</a:t>
            </a:r>
          </a:p>
          <a:p>
            <a:pPr marL="0" indent="0">
              <a:buNone/>
            </a:pPr>
            <a:endParaRPr lang="en-US" sz="2400" dirty="0"/>
          </a:p>
          <a:p>
            <a:r>
              <a:rPr lang="en-US" sz="2400" dirty="0"/>
              <a:t>Examples:</a:t>
            </a:r>
          </a:p>
          <a:p>
            <a:pPr lvl="1"/>
            <a:r>
              <a:rPr lang="en-US" sz="2200" dirty="0"/>
              <a:t>Company sponsored social events</a:t>
            </a:r>
          </a:p>
          <a:p>
            <a:pPr lvl="1"/>
            <a:r>
              <a:rPr lang="en-US" sz="2200" dirty="0"/>
              <a:t>Business trips</a:t>
            </a:r>
          </a:p>
          <a:p>
            <a:pPr lvl="1"/>
            <a:r>
              <a:rPr lang="en-US" sz="2200" dirty="0"/>
              <a:t>Happy hours</a:t>
            </a:r>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38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7400" y="3124200"/>
            <a:ext cx="1533525" cy="1533525"/>
          </a:xfrm>
          <a:prstGeom prst="rect">
            <a:avLst/>
          </a:prstGeom>
        </p:spPr>
      </p:pic>
    </p:spTree>
    <p:extLst>
      <p:ext uri="{BB962C8B-B14F-4D97-AF65-F5344CB8AC3E}">
        <p14:creationId xmlns:p14="http://schemas.microsoft.com/office/powerpoint/2010/main" val="75384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Sexual Harassment On Social Media and via Text Message</a:t>
            </a:r>
          </a:p>
        </p:txBody>
      </p:sp>
      <p:sp>
        <p:nvSpPr>
          <p:cNvPr id="3" name="Content Placeholder 2"/>
          <p:cNvSpPr>
            <a:spLocks noGrp="1"/>
          </p:cNvSpPr>
          <p:nvPr>
            <p:ph idx="1"/>
          </p:nvPr>
        </p:nvSpPr>
        <p:spPr/>
        <p:txBody>
          <a:bodyPr/>
          <a:lstStyle/>
          <a:p>
            <a:endParaRPr lang="en-US" dirty="0"/>
          </a:p>
          <a:p>
            <a:r>
              <a:rPr lang="en-US" dirty="0"/>
              <a:t>Sexual Harassment can occur on social media, via text message or email during work time hours.</a:t>
            </a:r>
          </a:p>
          <a:p>
            <a:r>
              <a:rPr lang="en-US" dirty="0"/>
              <a:t>Sexual Harassment can occur on social media during non-work time.</a:t>
            </a:r>
          </a:p>
          <a:p>
            <a:r>
              <a:rPr lang="en-US" dirty="0"/>
              <a:t>Sexual Harassment can occur via text message/email during non-work time.</a:t>
            </a:r>
          </a:p>
          <a:p>
            <a:pPr marL="0" indent="0">
              <a:buNone/>
            </a:pPr>
            <a:endParaRPr lang="en-US" dirty="0"/>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39</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19400" y="3888469"/>
            <a:ext cx="2619375" cy="1743075"/>
          </a:xfrm>
          <a:prstGeom prst="rect">
            <a:avLst/>
          </a:prstGeom>
        </p:spPr>
      </p:pic>
    </p:spTree>
    <p:extLst>
      <p:ext uri="{BB962C8B-B14F-4D97-AF65-F5344CB8AC3E}">
        <p14:creationId xmlns:p14="http://schemas.microsoft.com/office/powerpoint/2010/main" val="326697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Sexual Harassment is Widespread</a:t>
            </a:r>
          </a:p>
        </p:txBody>
      </p:sp>
      <p:sp>
        <p:nvSpPr>
          <p:cNvPr id="3" name="Content Placeholder 2"/>
          <p:cNvSpPr>
            <a:spLocks noGrp="1"/>
          </p:cNvSpPr>
          <p:nvPr>
            <p:ph idx="1"/>
          </p:nvPr>
        </p:nvSpPr>
        <p:spPr/>
        <p:txBody>
          <a:bodyPr/>
          <a:lstStyle/>
          <a:p>
            <a:r>
              <a:rPr lang="en-US" dirty="0"/>
              <a:t>Nationwide, 81% of women and 43% of men reported experiencing some form of sexual harassment or assault in their lifetime, according to a recent study published by the University of California, San Diego, and the nonprofit Stop Street Harassment.</a:t>
            </a:r>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4</a:t>
            </a:fld>
            <a:endParaRPr lang="en-US"/>
          </a:p>
        </p:txBody>
      </p:sp>
    </p:spTree>
    <p:extLst>
      <p:ext uri="{BB962C8B-B14F-4D97-AF65-F5344CB8AC3E}">
        <p14:creationId xmlns:p14="http://schemas.microsoft.com/office/powerpoint/2010/main" val="265504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When is the Organization Liable?</a:t>
            </a:r>
          </a:p>
        </p:txBody>
      </p:sp>
      <p:sp>
        <p:nvSpPr>
          <p:cNvPr id="3" name="Content Placeholder 2"/>
          <p:cNvSpPr>
            <a:spLocks noGrp="1"/>
          </p:cNvSpPr>
          <p:nvPr>
            <p:ph idx="1"/>
          </p:nvPr>
        </p:nvSpPr>
        <p:spPr/>
        <p:txBody>
          <a:bodyPr>
            <a:normAutofit fontScale="92500"/>
          </a:bodyPr>
          <a:lstStyle/>
          <a:p>
            <a:r>
              <a:rPr lang="en-US" sz="2600" dirty="0"/>
              <a:t>The employer is </a:t>
            </a:r>
            <a:r>
              <a:rPr lang="en-US" sz="2600" i="1" dirty="0">
                <a:highlight>
                  <a:srgbClr val="FFFF00"/>
                </a:highlight>
              </a:rPr>
              <a:t>always</a:t>
            </a:r>
            <a:r>
              <a:rPr lang="en-US" sz="2600" i="1" dirty="0"/>
              <a:t> </a:t>
            </a:r>
            <a:r>
              <a:rPr lang="en-US" sz="2600" dirty="0"/>
              <a:t>liable for harassment by a </a:t>
            </a:r>
            <a:r>
              <a:rPr lang="en-US" sz="2600" dirty="0">
                <a:highlight>
                  <a:srgbClr val="FFFF00"/>
                </a:highlight>
              </a:rPr>
              <a:t>supervisor that results in a tangible employment action</a:t>
            </a:r>
            <a:r>
              <a:rPr lang="en-US" sz="2600" dirty="0"/>
              <a:t>.</a:t>
            </a:r>
            <a:r>
              <a:rPr lang="en-US" sz="2400" dirty="0"/>
              <a:t> </a:t>
            </a:r>
          </a:p>
          <a:p>
            <a:pPr lvl="1"/>
            <a:r>
              <a:rPr lang="en-US" sz="2400" dirty="0"/>
              <a:t>Liability is </a:t>
            </a:r>
            <a:r>
              <a:rPr lang="en-US" sz="2400" i="1" dirty="0"/>
              <a:t>automatic</a:t>
            </a:r>
            <a:r>
              <a:rPr lang="en-US" sz="2400" dirty="0"/>
              <a:t>. </a:t>
            </a:r>
          </a:p>
          <a:p>
            <a:pPr lvl="1"/>
            <a:r>
              <a:rPr lang="en-US" sz="2400" dirty="0"/>
              <a:t>The supervisor is an extension of the organization for purposes of liability. </a:t>
            </a:r>
          </a:p>
          <a:p>
            <a:r>
              <a:rPr lang="en-US" sz="2600" dirty="0">
                <a:highlight>
                  <a:srgbClr val="FFFF00"/>
                </a:highlight>
              </a:rPr>
              <a:t>If</a:t>
            </a:r>
            <a:r>
              <a:rPr lang="en-US" sz="2600" dirty="0"/>
              <a:t> harassment by a supervisor </a:t>
            </a:r>
            <a:r>
              <a:rPr lang="en-US" sz="2600" dirty="0">
                <a:highlight>
                  <a:srgbClr val="FFFF00"/>
                </a:highlight>
              </a:rPr>
              <a:t>did </a:t>
            </a:r>
            <a:r>
              <a:rPr lang="en-US" sz="2600" i="1" dirty="0">
                <a:highlight>
                  <a:srgbClr val="FFFF00"/>
                </a:highlight>
              </a:rPr>
              <a:t>not </a:t>
            </a:r>
            <a:r>
              <a:rPr lang="en-US" sz="2600" dirty="0">
                <a:highlight>
                  <a:srgbClr val="FFFF00"/>
                </a:highlight>
              </a:rPr>
              <a:t>result in a tangible employment action</a:t>
            </a:r>
            <a:r>
              <a:rPr lang="en-US" sz="2600" dirty="0"/>
              <a:t>, the employer </a:t>
            </a:r>
            <a:r>
              <a:rPr lang="en-US" sz="2600" dirty="0">
                <a:highlight>
                  <a:srgbClr val="FFFF00"/>
                </a:highlight>
              </a:rPr>
              <a:t>may escape liability </a:t>
            </a:r>
            <a:r>
              <a:rPr lang="en-US" sz="2600" dirty="0"/>
              <a:t>if:</a:t>
            </a:r>
          </a:p>
          <a:p>
            <a:pPr lvl="1"/>
            <a:r>
              <a:rPr lang="en-US" sz="2400" dirty="0"/>
              <a:t>It exercised </a:t>
            </a:r>
            <a:r>
              <a:rPr lang="en-US" sz="2400" dirty="0">
                <a:highlight>
                  <a:srgbClr val="FFFF00"/>
                </a:highlight>
              </a:rPr>
              <a:t>reasonable care to prevent and promptly correct </a:t>
            </a:r>
            <a:r>
              <a:rPr lang="en-US" sz="2400" dirty="0"/>
              <a:t>any harassing behavior, </a:t>
            </a:r>
            <a:r>
              <a:rPr lang="en-US" sz="2400" i="1" dirty="0"/>
              <a:t>and</a:t>
            </a:r>
          </a:p>
          <a:p>
            <a:pPr lvl="1"/>
            <a:r>
              <a:rPr lang="en-US" sz="2400" dirty="0"/>
              <a:t>The </a:t>
            </a:r>
            <a:r>
              <a:rPr lang="en-US" sz="2400" dirty="0">
                <a:highlight>
                  <a:srgbClr val="FFFF00"/>
                </a:highlight>
              </a:rPr>
              <a:t>employee unreasonably failed to take advantage </a:t>
            </a:r>
            <a:r>
              <a:rPr lang="en-US" sz="2400" dirty="0"/>
              <a:t>of corrective opportunities or otherwise avoid harm.</a:t>
            </a:r>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40</a:t>
            </a:fld>
            <a:endParaRPr lang="en-US"/>
          </a:p>
        </p:txBody>
      </p:sp>
    </p:spTree>
    <p:extLst>
      <p:ext uri="{BB962C8B-B14F-4D97-AF65-F5344CB8AC3E}">
        <p14:creationId xmlns:p14="http://schemas.microsoft.com/office/powerpoint/2010/main" val="40389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When is the Organization Liable?</a:t>
            </a:r>
          </a:p>
        </p:txBody>
      </p:sp>
      <p:sp>
        <p:nvSpPr>
          <p:cNvPr id="3" name="Content Placeholder 2"/>
          <p:cNvSpPr>
            <a:spLocks noGrp="1"/>
          </p:cNvSpPr>
          <p:nvPr>
            <p:ph idx="1"/>
          </p:nvPr>
        </p:nvSpPr>
        <p:spPr/>
        <p:txBody>
          <a:bodyPr/>
          <a:lstStyle/>
          <a:p>
            <a:pPr marL="0" indent="0">
              <a:buNone/>
            </a:pPr>
            <a:r>
              <a:rPr lang="en-US" sz="2400" b="1" dirty="0"/>
              <a:t>Who is a “supervisor?”</a:t>
            </a:r>
          </a:p>
          <a:p>
            <a:r>
              <a:rPr lang="en-US" sz="2400" dirty="0"/>
              <a:t>An employee is a “supervisor” if the employer has empowered that employee “to take </a:t>
            </a:r>
            <a:r>
              <a:rPr lang="en-US" sz="2400" u="sng" dirty="0"/>
              <a:t>tangible employment actions against the victim</a:t>
            </a:r>
            <a:r>
              <a:rPr lang="en-US" sz="2400" dirty="0"/>
              <a:t>, </a:t>
            </a:r>
            <a:r>
              <a:rPr lang="en-US" sz="2400" i="1" dirty="0"/>
              <a:t>i.e.</a:t>
            </a:r>
            <a:r>
              <a:rPr lang="en-US" sz="2400" dirty="0"/>
              <a:t>, to effect a ‘significant change in employment status, such as hiring, firing, failing to promote, reassignment with significantly different responsibilities, or a decision causing a significant change in benefits.’”</a:t>
            </a:r>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41</a:t>
            </a:fld>
            <a:endParaRPr lang="en-US"/>
          </a:p>
        </p:txBody>
      </p:sp>
    </p:spTree>
    <p:extLst>
      <p:ext uri="{BB962C8B-B14F-4D97-AF65-F5344CB8AC3E}">
        <p14:creationId xmlns:p14="http://schemas.microsoft.com/office/powerpoint/2010/main" val="166263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When Is the Organization Liable?</a:t>
            </a:r>
          </a:p>
        </p:txBody>
      </p:sp>
      <p:sp>
        <p:nvSpPr>
          <p:cNvPr id="3" name="Content Placeholder 2"/>
          <p:cNvSpPr>
            <a:spLocks noGrp="1"/>
          </p:cNvSpPr>
          <p:nvPr>
            <p:ph idx="1"/>
          </p:nvPr>
        </p:nvSpPr>
        <p:spPr/>
        <p:txBody>
          <a:bodyPr>
            <a:normAutofit/>
          </a:bodyPr>
          <a:lstStyle/>
          <a:p>
            <a:r>
              <a:rPr lang="en-US" b="1" dirty="0"/>
              <a:t>Harassment by non-supervisors</a:t>
            </a:r>
          </a:p>
          <a:p>
            <a:pPr lvl="1"/>
            <a:r>
              <a:rPr lang="en-US" dirty="0"/>
              <a:t>An employer is liable if it </a:t>
            </a:r>
            <a:r>
              <a:rPr lang="en-US" u="sng" dirty="0"/>
              <a:t>knew </a:t>
            </a:r>
            <a:r>
              <a:rPr lang="en-US" i="1" u="sng" dirty="0"/>
              <a:t>or should have known </a:t>
            </a:r>
            <a:r>
              <a:rPr lang="en-US" dirty="0"/>
              <a:t>of the misconduct, unless it can show that it took immediate and appropriate corrective action.</a:t>
            </a:r>
          </a:p>
          <a:p>
            <a:pPr lvl="1"/>
            <a:r>
              <a:rPr lang="en-US" dirty="0"/>
              <a:t>An employer is liable for hostile work environment harassment by employees who are not supervisors if the employer was “</a:t>
            </a:r>
            <a:r>
              <a:rPr lang="en-US" u="sng" dirty="0"/>
              <a:t>negligent in failing to prevent harassment from taking place</a:t>
            </a:r>
            <a:r>
              <a:rPr lang="en-US" dirty="0"/>
              <a:t>.” In assessing such negligence, the Court has explained, “the nature and degree of authority wielded by the harasser is an important factor to be considered in determining whether the employer was negligent.” Also relevant is “[e]</a:t>
            </a:r>
            <a:r>
              <a:rPr lang="en-US" dirty="0" err="1"/>
              <a:t>vidence</a:t>
            </a:r>
            <a:r>
              <a:rPr lang="en-US" dirty="0"/>
              <a:t> that an employer did not monitor the workplace, failed to respond to complaints, failed to provide a system for registering complaints, or effectively discouraged complaints from being filed.”</a:t>
            </a:r>
          </a:p>
          <a:p>
            <a:pPr lvl="1"/>
            <a:endParaRPr lang="en-US" dirty="0"/>
          </a:p>
          <a:p>
            <a:pPr marL="347662" lvl="1" indent="0">
              <a:buNone/>
            </a:pPr>
            <a:endParaRPr lang="en-US" dirty="0"/>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42</a:t>
            </a:fld>
            <a:endParaRPr lang="en-US"/>
          </a:p>
        </p:txBody>
      </p:sp>
    </p:spTree>
    <p:extLst>
      <p:ext uri="{BB962C8B-B14F-4D97-AF65-F5344CB8AC3E}">
        <p14:creationId xmlns:p14="http://schemas.microsoft.com/office/powerpoint/2010/main" val="308577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Retaliation</a:t>
            </a:r>
          </a:p>
        </p:txBody>
      </p:sp>
      <p:sp>
        <p:nvSpPr>
          <p:cNvPr id="3" name="Content Placeholder 2"/>
          <p:cNvSpPr>
            <a:spLocks noGrp="1"/>
          </p:cNvSpPr>
          <p:nvPr>
            <p:ph idx="1"/>
          </p:nvPr>
        </p:nvSpPr>
        <p:spPr>
          <a:xfrm>
            <a:off x="457200" y="1295400"/>
            <a:ext cx="8153400" cy="5105400"/>
          </a:xfrm>
        </p:spPr>
        <p:txBody>
          <a:bodyPr>
            <a:normAutofit fontScale="77500" lnSpcReduction="20000"/>
          </a:bodyPr>
          <a:lstStyle/>
          <a:p>
            <a:pPr marL="0" indent="0" fontAlgn="base">
              <a:buNone/>
            </a:pPr>
            <a:r>
              <a:rPr lang="en-US" dirty="0"/>
              <a:t>      </a:t>
            </a:r>
          </a:p>
          <a:p>
            <a:pPr fontAlgn="base"/>
            <a:r>
              <a:rPr lang="en-US" dirty="0"/>
              <a:t>Retaliation against persons who report sexual harassment is strictly prohibited under Title VII and state law.</a:t>
            </a:r>
          </a:p>
          <a:p>
            <a:pPr marL="0" indent="0" fontAlgn="base">
              <a:buNone/>
            </a:pPr>
            <a:endParaRPr lang="en-US" dirty="0"/>
          </a:p>
          <a:p>
            <a:pPr fontAlgn="base"/>
            <a:r>
              <a:rPr lang="en-US" dirty="0"/>
              <a:t>Retaliation is any act that could be considered to chill an employee’s right to make a complaint.</a:t>
            </a:r>
          </a:p>
          <a:p>
            <a:pPr marL="0" indent="0" fontAlgn="base">
              <a:buNone/>
            </a:pPr>
            <a:endParaRPr lang="en-US" dirty="0"/>
          </a:p>
          <a:p>
            <a:pPr fontAlgn="base"/>
            <a:r>
              <a:rPr lang="en-US" dirty="0"/>
              <a:t>There may be </a:t>
            </a:r>
            <a:r>
              <a:rPr lang="en-US" i="1" dirty="0"/>
              <a:t>individual liability </a:t>
            </a:r>
            <a:r>
              <a:rPr lang="en-US" dirty="0"/>
              <a:t>for retaliation and “aiding and abetting” discrimination.</a:t>
            </a:r>
          </a:p>
          <a:p>
            <a:pPr fontAlgn="base"/>
            <a:endParaRPr lang="en-US" dirty="0"/>
          </a:p>
          <a:p>
            <a:r>
              <a:rPr lang="en-US" dirty="0"/>
              <a:t>Examples of retaliation include: </a:t>
            </a:r>
          </a:p>
          <a:p>
            <a:pPr lvl="1"/>
            <a:r>
              <a:rPr lang="en-US" dirty="0"/>
              <a:t>reprimanding an employee or giving a performance evaluation that is lower than it should be;</a:t>
            </a:r>
          </a:p>
          <a:p>
            <a:pPr lvl="1"/>
            <a:r>
              <a:rPr lang="en-US" dirty="0"/>
              <a:t>transferring an employee to a less desirable position;</a:t>
            </a:r>
          </a:p>
          <a:p>
            <a:pPr lvl="1"/>
            <a:r>
              <a:rPr lang="en-US" dirty="0"/>
              <a:t>engaging in verbal or physical abuse;</a:t>
            </a:r>
          </a:p>
          <a:p>
            <a:pPr lvl="1"/>
            <a:r>
              <a:rPr lang="en-US" dirty="0"/>
              <a:t>threatening to make, or actually make reports to authorities (such as reporting immigration status or contacting the police);</a:t>
            </a:r>
          </a:p>
          <a:p>
            <a:pPr lvl="1"/>
            <a:r>
              <a:rPr lang="en-US" dirty="0"/>
              <a:t>increasing scrutiny;</a:t>
            </a:r>
          </a:p>
          <a:p>
            <a:pPr lvl="1"/>
            <a:r>
              <a:rPr lang="en-US" dirty="0"/>
              <a:t>spreading false rumors, treating a family member negatively; or</a:t>
            </a:r>
          </a:p>
          <a:p>
            <a:pPr lvl="1"/>
            <a:r>
              <a:rPr lang="en-US" dirty="0"/>
              <a:t>Making the person's work more difficult (for example, punishing an employee for filing a complaint by purposefully changing his work schedule to conflict with family responsibilities).</a:t>
            </a:r>
          </a:p>
          <a:p>
            <a:pPr fontAlgn="base"/>
            <a:endParaRPr lang="en-US" dirty="0"/>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43</a:t>
            </a:fld>
            <a:endParaRPr lang="en-US" dirty="0"/>
          </a:p>
        </p:txBody>
      </p:sp>
    </p:spTree>
    <p:extLst>
      <p:ext uri="{BB962C8B-B14F-4D97-AF65-F5344CB8AC3E}">
        <p14:creationId xmlns:p14="http://schemas.microsoft.com/office/powerpoint/2010/main" val="282447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419600"/>
          </a:xfrm>
        </p:spPr>
        <p:txBody>
          <a:bodyPr>
            <a:normAutofit/>
          </a:bodyPr>
          <a:lstStyle/>
          <a:p>
            <a:pPr marL="0" indent="0">
              <a:buNone/>
            </a:pPr>
            <a:endParaRPr lang="en-US" sz="3200" dirty="0"/>
          </a:p>
          <a:p>
            <a:pPr marL="0" indent="0" algn="ctr">
              <a:buNone/>
            </a:pPr>
            <a:r>
              <a:rPr lang="en-US" sz="6000" dirty="0">
                <a:latin typeface="+mn-lt"/>
              </a:rPr>
              <a:t>Microaggressions</a:t>
            </a:r>
            <a:endParaRPr lang="en-US" sz="6000" dirty="0"/>
          </a:p>
        </p:txBody>
      </p:sp>
      <p:sp>
        <p:nvSpPr>
          <p:cNvPr id="4" name="Footer Placeholder 3"/>
          <p:cNvSpPr>
            <a:spLocks noGrp="1"/>
          </p:cNvSpPr>
          <p:nvPr>
            <p:ph type="ftr" sz="quarter" idx="11"/>
          </p:nvPr>
        </p:nvSpPr>
        <p:spPr/>
        <p:txBody>
          <a:bodyPr/>
          <a:lstStyle/>
          <a:p>
            <a:r>
              <a:rPr lang="en-US"/>
              <a:t>© 2022 Pullman &amp; Comley LLC</a:t>
            </a:r>
            <a:endParaRPr lang="en-US" dirty="0"/>
          </a:p>
        </p:txBody>
      </p:sp>
      <p:sp>
        <p:nvSpPr>
          <p:cNvPr id="5" name="Slide Number Placeholder 4"/>
          <p:cNvSpPr>
            <a:spLocks noGrp="1"/>
          </p:cNvSpPr>
          <p:nvPr>
            <p:ph type="sldNum" sz="quarter" idx="12"/>
          </p:nvPr>
        </p:nvSpPr>
        <p:spPr/>
        <p:txBody>
          <a:bodyPr/>
          <a:lstStyle/>
          <a:p>
            <a:fld id="{080DD68C-5486-4B9A-B844-882072ED2919}" type="slidenum">
              <a:rPr lang="en-US" smtClean="0"/>
              <a:t>44</a:t>
            </a:fld>
            <a:endParaRPr lang="en-US" dirty="0"/>
          </a:p>
        </p:txBody>
      </p:sp>
    </p:spTree>
    <p:extLst>
      <p:ext uri="{BB962C8B-B14F-4D97-AF65-F5344CB8AC3E}">
        <p14:creationId xmlns:p14="http://schemas.microsoft.com/office/powerpoint/2010/main" val="44074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Microaggressions Defined</a:t>
            </a:r>
          </a:p>
        </p:txBody>
      </p:sp>
      <p:sp>
        <p:nvSpPr>
          <p:cNvPr id="6" name="Text Placeholder 5">
            <a:extLst>
              <a:ext uri="{FF2B5EF4-FFF2-40B4-BE49-F238E27FC236}">
                <a16:creationId xmlns:a16="http://schemas.microsoft.com/office/drawing/2014/main" id="{B03938A9-3414-4AF0-9E3F-73ABC4DB72D8}"/>
              </a:ext>
            </a:extLst>
          </p:cNvPr>
          <p:cNvSpPr>
            <a:spLocks noGrp="1"/>
          </p:cNvSpPr>
          <p:nvPr>
            <p:ph type="body" idx="1"/>
          </p:nvPr>
        </p:nvSpPr>
        <p:spPr>
          <a:xfrm>
            <a:off x="457200" y="1371600"/>
            <a:ext cx="8229600" cy="1295400"/>
          </a:xfrm>
        </p:spPr>
        <p:txBody>
          <a:bodyPr>
            <a:normAutofit/>
          </a:bodyPr>
          <a:lstStyle/>
          <a:p>
            <a:r>
              <a:rPr lang="en-US" i="1" dirty="0"/>
              <a:t>A verbal or nonverbal slight, snub, or insult that communicates hostile, derogatory or negative messages targeted towards an individual who might identify as being from a marginalized group.</a:t>
            </a:r>
          </a:p>
        </p:txBody>
      </p:sp>
      <p:sp>
        <p:nvSpPr>
          <p:cNvPr id="4" name="Footer Placeholder 3"/>
          <p:cNvSpPr>
            <a:spLocks noGrp="1"/>
          </p:cNvSpPr>
          <p:nvPr>
            <p:ph type="ftr" sz="quarter" idx="11"/>
          </p:nvPr>
        </p:nvSpPr>
        <p:spPr/>
        <p:txBody>
          <a:bodyPr/>
          <a:lstStyle/>
          <a:p>
            <a:r>
              <a:rPr lang="en-US"/>
              <a:t>© 2022 Pullman &amp; Comley LLC</a:t>
            </a:r>
            <a:endParaRPr lang="en-US" dirty="0"/>
          </a:p>
        </p:txBody>
      </p:sp>
      <p:sp>
        <p:nvSpPr>
          <p:cNvPr id="5" name="Slide Number Placeholder 4"/>
          <p:cNvSpPr>
            <a:spLocks noGrp="1"/>
          </p:cNvSpPr>
          <p:nvPr>
            <p:ph type="sldNum" sz="quarter" idx="12"/>
          </p:nvPr>
        </p:nvSpPr>
        <p:spPr/>
        <p:txBody>
          <a:bodyPr/>
          <a:lstStyle/>
          <a:p>
            <a:fld id="{080DD68C-5486-4B9A-B844-882072ED2919}" type="slidenum">
              <a:rPr lang="en-US" smtClean="0"/>
              <a:t>45</a:t>
            </a:fld>
            <a:endParaRPr lang="en-US" dirty="0"/>
          </a:p>
        </p:txBody>
      </p:sp>
      <p:pic>
        <p:nvPicPr>
          <p:cNvPr id="7" name="Content Placeholder 6" descr="Woman alone">
            <a:extLst>
              <a:ext uri="{FF2B5EF4-FFF2-40B4-BE49-F238E27FC236}">
                <a16:creationId xmlns:a16="http://schemas.microsoft.com/office/drawing/2014/main" id="{181B3ED8-38E4-4F4D-8840-97ED1A35E79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2247900" y="2819400"/>
            <a:ext cx="4648200" cy="3098549"/>
          </a:xfrm>
          <a:prstGeom prst="rect">
            <a:avLst/>
          </a:prstGeom>
          <a:ln>
            <a:noFill/>
          </a:ln>
          <a:effectLst>
            <a:softEdge rad="112500"/>
          </a:effectLst>
        </p:spPr>
      </p:pic>
    </p:spTree>
    <p:extLst>
      <p:ext uri="{BB962C8B-B14F-4D97-AF65-F5344CB8AC3E}">
        <p14:creationId xmlns:p14="http://schemas.microsoft.com/office/powerpoint/2010/main" val="64422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Types and Forms of Microaggressions</a:t>
            </a:r>
          </a:p>
        </p:txBody>
      </p:sp>
      <p:sp>
        <p:nvSpPr>
          <p:cNvPr id="3" name="Content Placeholder 2"/>
          <p:cNvSpPr>
            <a:spLocks noGrp="1"/>
          </p:cNvSpPr>
          <p:nvPr>
            <p:ph sz="half" idx="1"/>
          </p:nvPr>
        </p:nvSpPr>
        <p:spPr>
          <a:xfrm>
            <a:off x="457200" y="1251799"/>
            <a:ext cx="4572000" cy="4419600"/>
          </a:xfrm>
        </p:spPr>
        <p:txBody>
          <a:bodyPr/>
          <a:lstStyle/>
          <a:p>
            <a:r>
              <a:rPr lang="en-US" dirty="0" err="1"/>
              <a:t>Microassaults</a:t>
            </a:r>
            <a:endParaRPr lang="en-US" dirty="0"/>
          </a:p>
          <a:p>
            <a:pPr lvl="1"/>
            <a:r>
              <a:rPr lang="en-US" dirty="0"/>
              <a:t>Conscious and intentional actions.</a:t>
            </a:r>
          </a:p>
          <a:p>
            <a:r>
              <a:rPr lang="en-US" dirty="0"/>
              <a:t>Microinsults</a:t>
            </a:r>
          </a:p>
          <a:p>
            <a:pPr lvl="1"/>
            <a:r>
              <a:rPr lang="en-US" dirty="0"/>
              <a:t>Communications that subtly convey rudeness and insensitivity and demean a person’s identity.</a:t>
            </a:r>
          </a:p>
          <a:p>
            <a:r>
              <a:rPr lang="en-US" dirty="0"/>
              <a:t>Microinvalidations</a:t>
            </a:r>
          </a:p>
          <a:p>
            <a:pPr lvl="1"/>
            <a:r>
              <a:rPr lang="en-US" dirty="0"/>
              <a:t>Communications that subtly exclude, negate, or nullify the thoughts, feelings, or experiential reality of an individual.</a:t>
            </a:r>
          </a:p>
        </p:txBody>
      </p:sp>
      <p:sp>
        <p:nvSpPr>
          <p:cNvPr id="4" name="Footer Placeholder 3"/>
          <p:cNvSpPr>
            <a:spLocks noGrp="1"/>
          </p:cNvSpPr>
          <p:nvPr>
            <p:ph type="ftr" sz="quarter" idx="11"/>
          </p:nvPr>
        </p:nvSpPr>
        <p:spPr/>
        <p:txBody>
          <a:bodyPr/>
          <a:lstStyle/>
          <a:p>
            <a:r>
              <a:rPr lang="en-US"/>
              <a:t>© 2022 Pullman &amp; Comley LLC</a:t>
            </a:r>
            <a:endParaRPr lang="en-US" dirty="0"/>
          </a:p>
        </p:txBody>
      </p:sp>
      <p:sp>
        <p:nvSpPr>
          <p:cNvPr id="5" name="Slide Number Placeholder 4"/>
          <p:cNvSpPr>
            <a:spLocks noGrp="1"/>
          </p:cNvSpPr>
          <p:nvPr>
            <p:ph type="sldNum" sz="quarter" idx="12"/>
          </p:nvPr>
        </p:nvSpPr>
        <p:spPr/>
        <p:txBody>
          <a:bodyPr/>
          <a:lstStyle/>
          <a:p>
            <a:fld id="{080DD68C-5486-4B9A-B844-882072ED2919}" type="slidenum">
              <a:rPr lang="en-US" smtClean="0"/>
              <a:t>46</a:t>
            </a:fld>
            <a:endParaRPr lang="en-US" dirty="0"/>
          </a:p>
        </p:txBody>
      </p:sp>
      <p:pic>
        <p:nvPicPr>
          <p:cNvPr id="7" name="Picture 6" descr="Young businessman hand on head">
            <a:extLst>
              <a:ext uri="{FF2B5EF4-FFF2-40B4-BE49-F238E27FC236}">
                <a16:creationId xmlns:a16="http://schemas.microsoft.com/office/drawing/2014/main" id="{BD642809-8810-42FA-A046-20073697E7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7648" y="1606760"/>
            <a:ext cx="1744287" cy="4147399"/>
          </a:xfrm>
          <a:prstGeom prst="rect">
            <a:avLst/>
          </a:prstGeom>
        </p:spPr>
      </p:pic>
    </p:spTree>
    <p:extLst>
      <p:ext uri="{BB962C8B-B14F-4D97-AF65-F5344CB8AC3E}">
        <p14:creationId xmlns:p14="http://schemas.microsoft.com/office/powerpoint/2010/main" val="166667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685-5890-4E60-9379-F94CED48AE0D}"/>
              </a:ext>
            </a:extLst>
          </p:cNvPr>
          <p:cNvSpPr>
            <a:spLocks noGrp="1"/>
          </p:cNvSpPr>
          <p:nvPr>
            <p:ph type="title"/>
          </p:nvPr>
        </p:nvSpPr>
        <p:spPr/>
        <p:txBody>
          <a:bodyPr>
            <a:normAutofit/>
          </a:bodyPr>
          <a:lstStyle/>
          <a:p>
            <a:r>
              <a:rPr lang="en-US" dirty="0"/>
              <a:t>Examples of Microaggressions Women Experience</a:t>
            </a:r>
          </a:p>
        </p:txBody>
      </p:sp>
      <p:sp>
        <p:nvSpPr>
          <p:cNvPr id="3" name="Content Placeholder 2">
            <a:extLst>
              <a:ext uri="{FF2B5EF4-FFF2-40B4-BE49-F238E27FC236}">
                <a16:creationId xmlns:a16="http://schemas.microsoft.com/office/drawing/2014/main" id="{8E26A1E4-5CC3-4D66-A378-EC50143538A8}"/>
              </a:ext>
            </a:extLst>
          </p:cNvPr>
          <p:cNvSpPr>
            <a:spLocks noGrp="1"/>
          </p:cNvSpPr>
          <p:nvPr>
            <p:ph idx="1"/>
          </p:nvPr>
        </p:nvSpPr>
        <p:spPr/>
        <p:txBody>
          <a:bodyPr/>
          <a:lstStyle/>
          <a:p>
            <a:r>
              <a:rPr lang="en-US" dirty="0"/>
              <a:t>Having their competence / seniority questioned</a:t>
            </a:r>
          </a:p>
          <a:p>
            <a:r>
              <a:rPr lang="en-US" dirty="0"/>
              <a:t>Getting interrupted by men in meetings</a:t>
            </a:r>
          </a:p>
          <a:p>
            <a:r>
              <a:rPr lang="en-US" dirty="0"/>
              <a:t>Referring to women as “girls”</a:t>
            </a:r>
          </a:p>
          <a:p>
            <a:r>
              <a:rPr lang="en-US" dirty="0"/>
              <a:t>Having men take credit for their ideas</a:t>
            </a:r>
          </a:p>
          <a:p>
            <a:r>
              <a:rPr lang="en-US" dirty="0"/>
              <a:t>Being told to dress / present themselves in a certain way</a:t>
            </a:r>
          </a:p>
          <a:p>
            <a:pPr lvl="1"/>
            <a:r>
              <a:rPr lang="en-US" dirty="0"/>
              <a:t>Why don’t you wear your hair down. You look prettier that way.</a:t>
            </a:r>
          </a:p>
          <a:p>
            <a:r>
              <a:rPr lang="en-US" dirty="0"/>
              <a:t>Being told they are too sensitive</a:t>
            </a:r>
          </a:p>
          <a:p>
            <a:r>
              <a:rPr lang="en-US" dirty="0"/>
              <a:t>Being accused of not having a good sense of humor (especially if a sexist joke was just told)</a:t>
            </a:r>
          </a:p>
          <a:p>
            <a:r>
              <a:rPr lang="en-US" dirty="0"/>
              <a:t>Not getting one on one time with the boss because he refuses to spend time alone with women</a:t>
            </a:r>
          </a:p>
        </p:txBody>
      </p:sp>
      <p:sp>
        <p:nvSpPr>
          <p:cNvPr id="4" name="Footer Placeholder 3">
            <a:extLst>
              <a:ext uri="{FF2B5EF4-FFF2-40B4-BE49-F238E27FC236}">
                <a16:creationId xmlns:a16="http://schemas.microsoft.com/office/drawing/2014/main" id="{C02E2D0B-1F99-4DE6-AFEE-2EF193B5C429}"/>
              </a:ext>
            </a:extLst>
          </p:cNvPr>
          <p:cNvSpPr>
            <a:spLocks noGrp="1"/>
          </p:cNvSpPr>
          <p:nvPr>
            <p:ph type="ftr" sz="quarter" idx="11"/>
          </p:nvPr>
        </p:nvSpPr>
        <p:spPr/>
        <p:txBody>
          <a:bodyPr/>
          <a:lstStyle/>
          <a:p>
            <a:r>
              <a:rPr lang="en-US"/>
              <a:t>© 2022 Pullman &amp; Comley LLC</a:t>
            </a:r>
            <a:endParaRPr lang="en-US" dirty="0"/>
          </a:p>
        </p:txBody>
      </p:sp>
      <p:sp>
        <p:nvSpPr>
          <p:cNvPr id="5" name="Slide Number Placeholder 4">
            <a:extLst>
              <a:ext uri="{FF2B5EF4-FFF2-40B4-BE49-F238E27FC236}">
                <a16:creationId xmlns:a16="http://schemas.microsoft.com/office/drawing/2014/main" id="{B1726047-D920-405E-BA8D-C7508370C971}"/>
              </a:ext>
            </a:extLst>
          </p:cNvPr>
          <p:cNvSpPr>
            <a:spLocks noGrp="1"/>
          </p:cNvSpPr>
          <p:nvPr>
            <p:ph type="sldNum" sz="quarter" idx="12"/>
          </p:nvPr>
        </p:nvSpPr>
        <p:spPr/>
        <p:txBody>
          <a:bodyPr/>
          <a:lstStyle/>
          <a:p>
            <a:fld id="{080DD68C-5486-4B9A-B844-882072ED2919}" type="slidenum">
              <a:rPr lang="en-US" smtClean="0"/>
              <a:t>47</a:t>
            </a:fld>
            <a:endParaRPr lang="en-US"/>
          </a:p>
        </p:txBody>
      </p:sp>
    </p:spTree>
    <p:extLst>
      <p:ext uri="{BB962C8B-B14F-4D97-AF65-F5344CB8AC3E}">
        <p14:creationId xmlns:p14="http://schemas.microsoft.com/office/powerpoint/2010/main" val="357290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781800" cy="914400"/>
          </a:xfrm>
        </p:spPr>
        <p:txBody>
          <a:bodyPr>
            <a:noAutofit/>
          </a:bodyPr>
          <a:lstStyle/>
          <a:p>
            <a:r>
              <a:rPr lang="en-US" dirty="0">
                <a:latin typeface="+mn-lt"/>
              </a:rPr>
              <a:t>Identify and analyze these examples</a:t>
            </a:r>
          </a:p>
        </p:txBody>
      </p:sp>
      <p:sp>
        <p:nvSpPr>
          <p:cNvPr id="3" name="Content Placeholder 2"/>
          <p:cNvSpPr>
            <a:spLocks noGrp="1"/>
          </p:cNvSpPr>
          <p:nvPr>
            <p:ph idx="1"/>
          </p:nvPr>
        </p:nvSpPr>
        <p:spPr/>
        <p:txBody>
          <a:bodyPr>
            <a:normAutofit/>
          </a:bodyPr>
          <a:lstStyle/>
          <a:p>
            <a:pPr marL="0" indent="0">
              <a:buNone/>
            </a:pPr>
            <a:r>
              <a:rPr lang="en-US" sz="2800" i="1" dirty="0"/>
              <a:t>Telling a female student that you are surprised that they did well on the calculus test because it was really hard.</a:t>
            </a:r>
          </a:p>
          <a:p>
            <a:pPr marL="0" indent="0">
              <a:buNone/>
            </a:pPr>
            <a:br>
              <a:rPr lang="en-US" sz="2800" i="1" dirty="0"/>
            </a:br>
            <a:endParaRPr lang="en-US" sz="2800" i="1" dirty="0"/>
          </a:p>
          <a:p>
            <a:pPr marL="0" indent="0">
              <a:buNone/>
            </a:pPr>
            <a:endParaRPr lang="en-US" sz="3200" dirty="0"/>
          </a:p>
        </p:txBody>
      </p:sp>
      <p:sp>
        <p:nvSpPr>
          <p:cNvPr id="4" name="Footer Placeholder 3"/>
          <p:cNvSpPr>
            <a:spLocks noGrp="1"/>
          </p:cNvSpPr>
          <p:nvPr>
            <p:ph type="ftr" sz="quarter" idx="11"/>
          </p:nvPr>
        </p:nvSpPr>
        <p:spPr/>
        <p:txBody>
          <a:bodyPr/>
          <a:lstStyle/>
          <a:p>
            <a:r>
              <a:rPr lang="en-US"/>
              <a:t>© 2022 Pullman &amp; Comley LLC</a:t>
            </a:r>
            <a:endParaRPr lang="en-US" dirty="0"/>
          </a:p>
        </p:txBody>
      </p:sp>
      <p:sp>
        <p:nvSpPr>
          <p:cNvPr id="5" name="Slide Number Placeholder 4"/>
          <p:cNvSpPr>
            <a:spLocks noGrp="1"/>
          </p:cNvSpPr>
          <p:nvPr>
            <p:ph type="sldNum" sz="quarter" idx="12"/>
          </p:nvPr>
        </p:nvSpPr>
        <p:spPr/>
        <p:txBody>
          <a:bodyPr/>
          <a:lstStyle/>
          <a:p>
            <a:fld id="{080DD68C-5486-4B9A-B844-882072ED2919}" type="slidenum">
              <a:rPr lang="en-US" smtClean="0"/>
              <a:t>48</a:t>
            </a:fld>
            <a:endParaRPr lang="en-US" dirty="0"/>
          </a:p>
        </p:txBody>
      </p:sp>
      <p:pic>
        <p:nvPicPr>
          <p:cNvPr id="7" name="Graphic 6" descr="Questions with solid fill">
            <a:extLst>
              <a:ext uri="{FF2B5EF4-FFF2-40B4-BE49-F238E27FC236}">
                <a16:creationId xmlns:a16="http://schemas.microsoft.com/office/drawing/2014/main" id="{C8B97A49-D0D3-4D9F-991C-6BC1C03ADC4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52800" y="2819400"/>
            <a:ext cx="2438400" cy="2438400"/>
          </a:xfrm>
          <a:prstGeom prst="rect">
            <a:avLst/>
          </a:prstGeom>
        </p:spPr>
      </p:pic>
    </p:spTree>
    <p:extLst>
      <p:ext uri="{BB962C8B-B14F-4D97-AF65-F5344CB8AC3E}">
        <p14:creationId xmlns:p14="http://schemas.microsoft.com/office/powerpoint/2010/main" val="146601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mn-lt"/>
              </a:rPr>
              <a:t>Identify and analyze these examples</a:t>
            </a:r>
          </a:p>
        </p:txBody>
      </p:sp>
      <p:sp>
        <p:nvSpPr>
          <p:cNvPr id="3" name="Content Placeholder 2"/>
          <p:cNvSpPr>
            <a:spLocks noGrp="1"/>
          </p:cNvSpPr>
          <p:nvPr>
            <p:ph idx="1"/>
          </p:nvPr>
        </p:nvSpPr>
        <p:spPr/>
        <p:txBody>
          <a:bodyPr>
            <a:normAutofit/>
          </a:bodyPr>
          <a:lstStyle/>
          <a:p>
            <a:pPr marL="0" indent="0">
              <a:buNone/>
            </a:pPr>
            <a:r>
              <a:rPr lang="en-US" sz="2800" i="1" dirty="0"/>
              <a:t>Automatically requesting that a female teacher be the one to take notes at your department meeting. </a:t>
            </a:r>
          </a:p>
          <a:p>
            <a:pPr marL="0" indent="0">
              <a:buNone/>
            </a:pPr>
            <a:br>
              <a:rPr lang="en-US" sz="2800" i="1" dirty="0"/>
            </a:br>
            <a:endParaRPr lang="en-US" sz="2800" i="1" dirty="0"/>
          </a:p>
          <a:p>
            <a:pPr marL="0" indent="0">
              <a:buNone/>
            </a:pPr>
            <a:endParaRPr lang="en-US" sz="3200" dirty="0"/>
          </a:p>
        </p:txBody>
      </p:sp>
      <p:sp>
        <p:nvSpPr>
          <p:cNvPr id="4" name="Footer Placeholder 3"/>
          <p:cNvSpPr>
            <a:spLocks noGrp="1"/>
          </p:cNvSpPr>
          <p:nvPr>
            <p:ph type="ftr" sz="quarter" idx="11"/>
          </p:nvPr>
        </p:nvSpPr>
        <p:spPr/>
        <p:txBody>
          <a:bodyPr/>
          <a:lstStyle/>
          <a:p>
            <a:r>
              <a:rPr lang="en-US"/>
              <a:t>© 2022 Pullman &amp; Comley LLC</a:t>
            </a:r>
            <a:endParaRPr lang="en-US" dirty="0"/>
          </a:p>
        </p:txBody>
      </p:sp>
      <p:sp>
        <p:nvSpPr>
          <p:cNvPr id="5" name="Slide Number Placeholder 4"/>
          <p:cNvSpPr>
            <a:spLocks noGrp="1"/>
          </p:cNvSpPr>
          <p:nvPr>
            <p:ph type="sldNum" sz="quarter" idx="12"/>
          </p:nvPr>
        </p:nvSpPr>
        <p:spPr/>
        <p:txBody>
          <a:bodyPr/>
          <a:lstStyle/>
          <a:p>
            <a:fld id="{080DD68C-5486-4B9A-B844-882072ED2919}" type="slidenum">
              <a:rPr lang="en-US" smtClean="0"/>
              <a:t>49</a:t>
            </a:fld>
            <a:endParaRPr lang="en-US" dirty="0"/>
          </a:p>
        </p:txBody>
      </p:sp>
      <p:pic>
        <p:nvPicPr>
          <p:cNvPr id="6" name="Graphic 5" descr="Questions with solid fill">
            <a:extLst>
              <a:ext uri="{FF2B5EF4-FFF2-40B4-BE49-F238E27FC236}">
                <a16:creationId xmlns:a16="http://schemas.microsoft.com/office/drawing/2014/main" id="{99A487D2-BFD4-4045-8383-A5412E2B01D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52800" y="2819400"/>
            <a:ext cx="2438400" cy="2438400"/>
          </a:xfrm>
          <a:prstGeom prst="rect">
            <a:avLst/>
          </a:prstGeom>
        </p:spPr>
      </p:pic>
    </p:spTree>
    <p:extLst>
      <p:ext uri="{BB962C8B-B14F-4D97-AF65-F5344CB8AC3E}">
        <p14:creationId xmlns:p14="http://schemas.microsoft.com/office/powerpoint/2010/main" val="294936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84F84-0BA8-4ED9-B425-7E21B9A05A0A}"/>
              </a:ext>
            </a:extLst>
          </p:cNvPr>
          <p:cNvSpPr>
            <a:spLocks noGrp="1"/>
          </p:cNvSpPr>
          <p:nvPr>
            <p:ph type="title"/>
          </p:nvPr>
        </p:nvSpPr>
        <p:spPr/>
        <p:txBody>
          <a:bodyPr/>
          <a:lstStyle/>
          <a:p>
            <a:r>
              <a:rPr lang="en-US" dirty="0"/>
              <a:t>Some Statistics on Sexual Harassment in Schools</a:t>
            </a:r>
          </a:p>
        </p:txBody>
      </p:sp>
      <p:sp>
        <p:nvSpPr>
          <p:cNvPr id="3" name="Content Placeholder 2">
            <a:extLst>
              <a:ext uri="{FF2B5EF4-FFF2-40B4-BE49-F238E27FC236}">
                <a16:creationId xmlns:a16="http://schemas.microsoft.com/office/drawing/2014/main" id="{2DC91FAB-3C0A-4B6A-8EA7-D4C217B73AA9}"/>
              </a:ext>
            </a:extLst>
          </p:cNvPr>
          <p:cNvSpPr>
            <a:spLocks noGrp="1"/>
          </p:cNvSpPr>
          <p:nvPr>
            <p:ph idx="1"/>
          </p:nvPr>
        </p:nvSpPr>
        <p:spPr/>
        <p:txBody>
          <a:bodyPr>
            <a:normAutofit lnSpcReduction="10000"/>
          </a:bodyPr>
          <a:lstStyle/>
          <a:p>
            <a:pPr marL="0" indent="0" fontAlgn="base">
              <a:buNone/>
            </a:pPr>
            <a:r>
              <a:rPr lang="en-US" dirty="0"/>
              <a:t>According to the National Women’s Law Center:  </a:t>
            </a:r>
          </a:p>
          <a:p>
            <a:pPr marL="0" indent="0" fontAlgn="base">
              <a:buNone/>
            </a:pPr>
            <a:endParaRPr lang="en-US" dirty="0"/>
          </a:p>
          <a:p>
            <a:pPr marL="0" indent="0" fontAlgn="base">
              <a:buNone/>
            </a:pPr>
            <a:r>
              <a:rPr lang="en-US" dirty="0"/>
              <a:t>About 1 in 2 students in grades 7-12 are sexually harassed in any given school year.</a:t>
            </a:r>
          </a:p>
          <a:p>
            <a:pPr marL="0" indent="0" fontAlgn="base">
              <a:buNone/>
            </a:pPr>
            <a:r>
              <a:rPr lang="en-US" dirty="0"/>
              <a:t>More than 1 in 5 girls ages 14-18 have been kissed or touched without their consent. </a:t>
            </a:r>
          </a:p>
          <a:p>
            <a:pPr marL="0" indent="0" fontAlgn="base">
              <a:buNone/>
            </a:pPr>
            <a:endParaRPr lang="en-US" dirty="0"/>
          </a:p>
          <a:p>
            <a:pPr marL="0" indent="0" fontAlgn="base">
              <a:buNone/>
            </a:pPr>
            <a:r>
              <a:rPr lang="en-US" dirty="0"/>
              <a:t>More than 60% of college students experience sexual harassment, and 1 in 4 women, 1 in 4 transgender or gender-nonconforming students, and 1 in 15 men are sexually assaulted during college.</a:t>
            </a:r>
          </a:p>
          <a:p>
            <a:pPr marL="0" indent="0" fontAlgn="base">
              <a:buNone/>
            </a:pPr>
            <a:endParaRPr lang="en-US" dirty="0"/>
          </a:p>
          <a:p>
            <a:pPr marL="0" indent="0" fontAlgn="base">
              <a:buNone/>
            </a:pPr>
            <a:r>
              <a:rPr lang="en-US" i="1" dirty="0"/>
              <a:t>https://nwlc.org/resources/let-her-learn-toolkit-sexual-harassment/</a:t>
            </a:r>
          </a:p>
          <a:p>
            <a:endParaRPr lang="en-US" dirty="0"/>
          </a:p>
        </p:txBody>
      </p:sp>
      <p:sp>
        <p:nvSpPr>
          <p:cNvPr id="4" name="Footer Placeholder 3">
            <a:extLst>
              <a:ext uri="{FF2B5EF4-FFF2-40B4-BE49-F238E27FC236}">
                <a16:creationId xmlns:a16="http://schemas.microsoft.com/office/drawing/2014/main" id="{E67A9C2C-F80A-4090-B3CB-1612FAE5D5C5}"/>
              </a:ext>
            </a:extLst>
          </p:cNvPr>
          <p:cNvSpPr>
            <a:spLocks noGrp="1"/>
          </p:cNvSpPr>
          <p:nvPr>
            <p:ph type="ftr" sz="quarter" idx="11"/>
          </p:nvPr>
        </p:nvSpPr>
        <p:spPr/>
        <p:txBody>
          <a:bodyPr/>
          <a:lstStyle/>
          <a:p>
            <a:r>
              <a:rPr lang="en-US"/>
              <a:t>© 2020 Pullman &amp; Comley LLC</a:t>
            </a:r>
            <a:endParaRPr lang="en-US" dirty="0"/>
          </a:p>
        </p:txBody>
      </p:sp>
      <p:sp>
        <p:nvSpPr>
          <p:cNvPr id="5" name="Slide Number Placeholder 4">
            <a:extLst>
              <a:ext uri="{FF2B5EF4-FFF2-40B4-BE49-F238E27FC236}">
                <a16:creationId xmlns:a16="http://schemas.microsoft.com/office/drawing/2014/main" id="{BB05DDE2-8AD6-44BE-8E32-1434E3EC92E6}"/>
              </a:ext>
            </a:extLst>
          </p:cNvPr>
          <p:cNvSpPr>
            <a:spLocks noGrp="1"/>
          </p:cNvSpPr>
          <p:nvPr>
            <p:ph type="sldNum" sz="quarter" idx="12"/>
          </p:nvPr>
        </p:nvSpPr>
        <p:spPr/>
        <p:txBody>
          <a:bodyPr/>
          <a:lstStyle/>
          <a:p>
            <a:fld id="{080DD68C-5486-4B9A-B844-882072ED2919}" type="slidenum">
              <a:rPr lang="en-US" smtClean="0"/>
              <a:t>5</a:t>
            </a:fld>
            <a:endParaRPr lang="en-US"/>
          </a:p>
        </p:txBody>
      </p:sp>
    </p:spTree>
    <p:extLst>
      <p:ext uri="{BB962C8B-B14F-4D97-AF65-F5344CB8AC3E}">
        <p14:creationId xmlns:p14="http://schemas.microsoft.com/office/powerpoint/2010/main" val="259041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mn-lt"/>
              </a:rPr>
              <a:t>Identify and analyze these examples</a:t>
            </a:r>
          </a:p>
        </p:txBody>
      </p:sp>
      <p:sp>
        <p:nvSpPr>
          <p:cNvPr id="3" name="Content Placeholder 2"/>
          <p:cNvSpPr>
            <a:spLocks noGrp="1"/>
          </p:cNvSpPr>
          <p:nvPr>
            <p:ph idx="1"/>
          </p:nvPr>
        </p:nvSpPr>
        <p:spPr/>
        <p:txBody>
          <a:bodyPr>
            <a:normAutofit/>
          </a:bodyPr>
          <a:lstStyle/>
          <a:p>
            <a:pPr marL="0" indent="0">
              <a:buNone/>
            </a:pPr>
            <a:r>
              <a:rPr lang="en-US" sz="2800" i="1" dirty="0"/>
              <a:t>Questioning the validity of a statement made by someone about their experience with discrimination: “Are you sure that happened? Are you sure it happened the way you remember? I can’t believe it, you must be mistaken.”</a:t>
            </a:r>
            <a:br>
              <a:rPr lang="en-US" sz="2800" i="1" dirty="0"/>
            </a:br>
            <a:endParaRPr lang="en-US" sz="2800" i="1" dirty="0"/>
          </a:p>
          <a:p>
            <a:pPr marL="0" indent="0">
              <a:buNone/>
            </a:pPr>
            <a:endParaRPr lang="en-US" sz="3200" dirty="0"/>
          </a:p>
        </p:txBody>
      </p:sp>
      <p:sp>
        <p:nvSpPr>
          <p:cNvPr id="4" name="Footer Placeholder 3"/>
          <p:cNvSpPr>
            <a:spLocks noGrp="1"/>
          </p:cNvSpPr>
          <p:nvPr>
            <p:ph type="ftr" sz="quarter" idx="11"/>
          </p:nvPr>
        </p:nvSpPr>
        <p:spPr/>
        <p:txBody>
          <a:bodyPr/>
          <a:lstStyle/>
          <a:p>
            <a:r>
              <a:rPr lang="en-US"/>
              <a:t>© 2022 Pullman &amp; Comley LLC</a:t>
            </a:r>
            <a:endParaRPr lang="en-US" dirty="0"/>
          </a:p>
        </p:txBody>
      </p:sp>
      <p:sp>
        <p:nvSpPr>
          <p:cNvPr id="5" name="Slide Number Placeholder 4"/>
          <p:cNvSpPr>
            <a:spLocks noGrp="1"/>
          </p:cNvSpPr>
          <p:nvPr>
            <p:ph type="sldNum" sz="quarter" idx="12"/>
          </p:nvPr>
        </p:nvSpPr>
        <p:spPr/>
        <p:txBody>
          <a:bodyPr/>
          <a:lstStyle/>
          <a:p>
            <a:fld id="{080DD68C-5486-4B9A-B844-882072ED2919}" type="slidenum">
              <a:rPr lang="en-US" smtClean="0"/>
              <a:t>50</a:t>
            </a:fld>
            <a:endParaRPr lang="en-US" dirty="0"/>
          </a:p>
        </p:txBody>
      </p:sp>
      <p:pic>
        <p:nvPicPr>
          <p:cNvPr id="6" name="Graphic 5" descr="Questions with solid fill">
            <a:extLst>
              <a:ext uri="{FF2B5EF4-FFF2-40B4-BE49-F238E27FC236}">
                <a16:creationId xmlns:a16="http://schemas.microsoft.com/office/drawing/2014/main" id="{119AB80F-47E1-4858-ADBA-C87207BB6BD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52800" y="3564228"/>
            <a:ext cx="2438400" cy="2438400"/>
          </a:xfrm>
          <a:prstGeom prst="rect">
            <a:avLst/>
          </a:prstGeom>
        </p:spPr>
      </p:pic>
    </p:spTree>
    <p:extLst>
      <p:ext uri="{BB962C8B-B14F-4D97-AF65-F5344CB8AC3E}">
        <p14:creationId xmlns:p14="http://schemas.microsoft.com/office/powerpoint/2010/main" val="26224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419600"/>
          </a:xfrm>
        </p:spPr>
        <p:txBody>
          <a:bodyPr>
            <a:normAutofit/>
          </a:bodyPr>
          <a:lstStyle/>
          <a:p>
            <a:pPr marL="0" indent="0">
              <a:buNone/>
            </a:pPr>
            <a:endParaRPr lang="en-US" sz="3200" dirty="0"/>
          </a:p>
          <a:p>
            <a:pPr marL="0" indent="0" algn="ctr">
              <a:buNone/>
            </a:pPr>
            <a:r>
              <a:rPr lang="en-US" sz="6000" dirty="0">
                <a:latin typeface="+mn-lt"/>
              </a:rPr>
              <a:t>Impact of Microaggressions</a:t>
            </a:r>
            <a:endParaRPr lang="en-US" sz="6000" dirty="0"/>
          </a:p>
        </p:txBody>
      </p:sp>
      <p:sp>
        <p:nvSpPr>
          <p:cNvPr id="4" name="Footer Placeholder 3"/>
          <p:cNvSpPr>
            <a:spLocks noGrp="1"/>
          </p:cNvSpPr>
          <p:nvPr>
            <p:ph type="ftr" sz="quarter" idx="11"/>
          </p:nvPr>
        </p:nvSpPr>
        <p:spPr/>
        <p:txBody>
          <a:bodyPr/>
          <a:lstStyle/>
          <a:p>
            <a:r>
              <a:rPr lang="en-US"/>
              <a:t>© 2022 Pullman &amp; Comley LLC</a:t>
            </a:r>
            <a:endParaRPr lang="en-US" dirty="0"/>
          </a:p>
        </p:txBody>
      </p:sp>
      <p:sp>
        <p:nvSpPr>
          <p:cNvPr id="5" name="Slide Number Placeholder 4"/>
          <p:cNvSpPr>
            <a:spLocks noGrp="1"/>
          </p:cNvSpPr>
          <p:nvPr>
            <p:ph type="sldNum" sz="quarter" idx="12"/>
          </p:nvPr>
        </p:nvSpPr>
        <p:spPr/>
        <p:txBody>
          <a:bodyPr/>
          <a:lstStyle/>
          <a:p>
            <a:fld id="{080DD68C-5486-4B9A-B844-882072ED2919}" type="slidenum">
              <a:rPr lang="en-US" smtClean="0"/>
              <a:t>51</a:t>
            </a:fld>
            <a:endParaRPr lang="en-US" dirty="0"/>
          </a:p>
        </p:txBody>
      </p:sp>
    </p:spTree>
    <p:extLst>
      <p:ext uri="{BB962C8B-B14F-4D97-AF65-F5344CB8AC3E}">
        <p14:creationId xmlns:p14="http://schemas.microsoft.com/office/powerpoint/2010/main" val="240844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mn-lt"/>
              </a:rPr>
              <a:t>Impact of Microaggressions</a:t>
            </a:r>
          </a:p>
        </p:txBody>
      </p:sp>
      <p:sp>
        <p:nvSpPr>
          <p:cNvPr id="4" name="Content Placeholder 3"/>
          <p:cNvSpPr>
            <a:spLocks noGrp="1"/>
          </p:cNvSpPr>
          <p:nvPr>
            <p:ph sz="half" idx="2"/>
          </p:nvPr>
        </p:nvSpPr>
        <p:spPr>
          <a:xfrm>
            <a:off x="457200" y="1375953"/>
            <a:ext cx="8401318" cy="4339047"/>
          </a:xfrm>
        </p:spPr>
        <p:txBody>
          <a:bodyPr>
            <a:noAutofit/>
          </a:bodyPr>
          <a:lstStyle/>
          <a:p>
            <a:pPr>
              <a:buFont typeface="Arial" panose="020B0604020202020204" pitchFamily="34" charset="0"/>
              <a:buChar char="•"/>
            </a:pPr>
            <a:r>
              <a:rPr lang="en-US" sz="2400" dirty="0"/>
              <a:t>Negative impact on mental health</a:t>
            </a:r>
          </a:p>
          <a:p>
            <a:pPr>
              <a:buFont typeface="Arial" panose="020B0604020202020204" pitchFamily="34" charset="0"/>
              <a:buChar char="•"/>
            </a:pPr>
            <a:r>
              <a:rPr lang="en-US" sz="2400" dirty="0"/>
              <a:t>Create a hostile and invalidating workplace</a:t>
            </a:r>
          </a:p>
          <a:p>
            <a:pPr>
              <a:buFont typeface="Arial" panose="020B0604020202020204" pitchFamily="34" charset="0"/>
              <a:buChar char="•"/>
            </a:pPr>
            <a:r>
              <a:rPr lang="en-US" sz="2400" dirty="0"/>
              <a:t>Perpetuate stereotypes</a:t>
            </a:r>
          </a:p>
          <a:p>
            <a:pPr>
              <a:buFont typeface="Arial" panose="020B0604020202020204" pitchFamily="34" charset="0"/>
              <a:buChar char="•"/>
            </a:pPr>
            <a:r>
              <a:rPr lang="en-US" sz="2400" dirty="0"/>
              <a:t>Validate wrong devaluations of social groups and identities</a:t>
            </a:r>
          </a:p>
          <a:p>
            <a:pPr>
              <a:buFont typeface="Arial" panose="020B0604020202020204" pitchFamily="34" charset="0"/>
              <a:buChar char="•"/>
            </a:pPr>
            <a:r>
              <a:rPr lang="en-US" sz="2400" dirty="0"/>
              <a:t>Induce imposter syndrome</a:t>
            </a:r>
          </a:p>
          <a:p>
            <a:pPr>
              <a:buFont typeface="Arial" panose="020B0604020202020204" pitchFamily="34" charset="0"/>
              <a:buChar char="•"/>
            </a:pPr>
            <a:r>
              <a:rPr lang="en-US" sz="2400" dirty="0"/>
              <a:t>Lower work productivity</a:t>
            </a:r>
          </a:p>
          <a:p>
            <a:pPr>
              <a:buFont typeface="Arial" panose="020B0604020202020204" pitchFamily="34" charset="0"/>
              <a:buChar char="•"/>
            </a:pPr>
            <a:r>
              <a:rPr lang="en-US" sz="2400" dirty="0"/>
              <a:t>Increase turnover </a:t>
            </a:r>
          </a:p>
        </p:txBody>
      </p:sp>
      <p:sp>
        <p:nvSpPr>
          <p:cNvPr id="6" name="Footer Placeholder 5"/>
          <p:cNvSpPr>
            <a:spLocks noGrp="1"/>
          </p:cNvSpPr>
          <p:nvPr>
            <p:ph type="ftr" sz="quarter" idx="11"/>
          </p:nvPr>
        </p:nvSpPr>
        <p:spPr/>
        <p:txBody>
          <a:bodyPr/>
          <a:lstStyle/>
          <a:p>
            <a:r>
              <a:rPr lang="en-US"/>
              <a:t>© 2022 Pullman &amp; Comley LLC</a:t>
            </a:r>
            <a:endParaRPr lang="en-US" dirty="0"/>
          </a:p>
        </p:txBody>
      </p:sp>
      <p:sp>
        <p:nvSpPr>
          <p:cNvPr id="7" name="Slide Number Placeholder 6"/>
          <p:cNvSpPr>
            <a:spLocks noGrp="1"/>
          </p:cNvSpPr>
          <p:nvPr>
            <p:ph type="sldNum" sz="quarter" idx="12"/>
          </p:nvPr>
        </p:nvSpPr>
        <p:spPr/>
        <p:txBody>
          <a:bodyPr/>
          <a:lstStyle/>
          <a:p>
            <a:fld id="{080DD68C-5486-4B9A-B844-882072ED2919}" type="slidenum">
              <a:rPr lang="en-US" smtClean="0"/>
              <a:t>52</a:t>
            </a:fld>
            <a:endParaRPr lang="en-US" dirty="0"/>
          </a:p>
        </p:txBody>
      </p:sp>
    </p:spTree>
    <p:extLst>
      <p:ext uri="{BB962C8B-B14F-4D97-AF65-F5344CB8AC3E}">
        <p14:creationId xmlns:p14="http://schemas.microsoft.com/office/powerpoint/2010/main" val="295381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6858000" cy="914400"/>
          </a:xfrm>
        </p:spPr>
        <p:txBody>
          <a:bodyPr/>
          <a:lstStyle/>
          <a:p>
            <a:r>
              <a:rPr lang="en-US" dirty="0">
                <a:latin typeface="+mn-lt"/>
              </a:rPr>
              <a:t>Studying the </a:t>
            </a:r>
            <a:br>
              <a:rPr lang="en-US" dirty="0">
                <a:latin typeface="+mn-lt"/>
              </a:rPr>
            </a:br>
            <a:r>
              <a:rPr lang="en-US" dirty="0">
                <a:latin typeface="+mn-lt"/>
              </a:rPr>
              <a:t>Impact of Microaggressions</a:t>
            </a:r>
          </a:p>
        </p:txBody>
      </p:sp>
      <p:sp>
        <p:nvSpPr>
          <p:cNvPr id="4" name="Content Placeholder 3"/>
          <p:cNvSpPr>
            <a:spLocks noGrp="1"/>
          </p:cNvSpPr>
          <p:nvPr>
            <p:ph sz="half" idx="2"/>
          </p:nvPr>
        </p:nvSpPr>
        <p:spPr>
          <a:xfrm>
            <a:off x="457200" y="1524000"/>
            <a:ext cx="7772400" cy="4267199"/>
          </a:xfrm>
        </p:spPr>
        <p:txBody>
          <a:bodyPr>
            <a:noAutofit/>
          </a:bodyPr>
          <a:lstStyle/>
          <a:p>
            <a:pPr>
              <a:buFont typeface="Arial" panose="020B0604020202020204" pitchFamily="34" charset="0"/>
              <a:buChar char="•"/>
            </a:pPr>
            <a:endParaRPr lang="en-US" sz="2400" dirty="0"/>
          </a:p>
          <a:p>
            <a:pPr marL="0" indent="0">
              <a:buNone/>
            </a:pPr>
            <a:endParaRPr lang="en-US" sz="2400" dirty="0"/>
          </a:p>
        </p:txBody>
      </p:sp>
      <p:sp>
        <p:nvSpPr>
          <p:cNvPr id="6" name="Footer Placeholder 5"/>
          <p:cNvSpPr>
            <a:spLocks noGrp="1"/>
          </p:cNvSpPr>
          <p:nvPr>
            <p:ph type="ftr" sz="quarter" idx="11"/>
          </p:nvPr>
        </p:nvSpPr>
        <p:spPr/>
        <p:txBody>
          <a:bodyPr/>
          <a:lstStyle/>
          <a:p>
            <a:r>
              <a:rPr lang="en-US"/>
              <a:t>© 2022 Pullman &amp; Comley LLC</a:t>
            </a:r>
            <a:endParaRPr lang="en-US" dirty="0"/>
          </a:p>
        </p:txBody>
      </p:sp>
      <p:sp>
        <p:nvSpPr>
          <p:cNvPr id="7" name="Slide Number Placeholder 6"/>
          <p:cNvSpPr>
            <a:spLocks noGrp="1"/>
          </p:cNvSpPr>
          <p:nvPr>
            <p:ph type="sldNum" sz="quarter" idx="12"/>
          </p:nvPr>
        </p:nvSpPr>
        <p:spPr/>
        <p:txBody>
          <a:bodyPr/>
          <a:lstStyle/>
          <a:p>
            <a:fld id="{080DD68C-5486-4B9A-B844-882072ED2919}" type="slidenum">
              <a:rPr lang="en-US" smtClean="0"/>
              <a:t>53</a:t>
            </a:fld>
            <a:endParaRPr lang="en-US" dirty="0"/>
          </a:p>
        </p:txBody>
      </p:sp>
      <p:sp>
        <p:nvSpPr>
          <p:cNvPr id="3" name="TextBox 2">
            <a:extLst>
              <a:ext uri="{FF2B5EF4-FFF2-40B4-BE49-F238E27FC236}">
                <a16:creationId xmlns:a16="http://schemas.microsoft.com/office/drawing/2014/main" id="{CA5433BA-39C3-4807-801B-CE3B01B71809}"/>
              </a:ext>
            </a:extLst>
          </p:cNvPr>
          <p:cNvSpPr txBox="1"/>
          <p:nvPr/>
        </p:nvSpPr>
        <p:spPr>
          <a:xfrm>
            <a:off x="457200" y="1524000"/>
            <a:ext cx="8153400" cy="3477875"/>
          </a:xfrm>
          <a:prstGeom prst="rect">
            <a:avLst/>
          </a:prstGeom>
          <a:noFill/>
        </p:spPr>
        <p:txBody>
          <a:bodyPr wrap="square" rtlCol="0">
            <a:spAutoFit/>
          </a:bodyPr>
          <a:lstStyle/>
          <a:p>
            <a:r>
              <a:rPr lang="en-US" sz="2000" dirty="0">
                <a:solidFill>
                  <a:schemeClr val="tx2"/>
                </a:solidFill>
              </a:rPr>
              <a:t>Examining race and gender-based microaggressions</a:t>
            </a:r>
          </a:p>
          <a:p>
            <a:endParaRPr lang="en-US" sz="2000" dirty="0">
              <a:solidFill>
                <a:schemeClr val="tx2"/>
              </a:solidFill>
            </a:endParaRPr>
          </a:p>
          <a:p>
            <a:pPr marL="285750" indent="-285750">
              <a:buFont typeface="Arial" panose="020B0604020202020204" pitchFamily="34" charset="0"/>
              <a:buChar char="•"/>
            </a:pPr>
            <a:r>
              <a:rPr lang="en-US" sz="2000" dirty="0">
                <a:solidFill>
                  <a:schemeClr val="tx2"/>
                </a:solidFill>
              </a:rPr>
              <a:t>We are more likely to have heard of or seen than to report having been the target or perpetrator of microaggressions</a:t>
            </a:r>
          </a:p>
          <a:p>
            <a:endParaRPr lang="en-US" sz="2000" dirty="0">
              <a:solidFill>
                <a:schemeClr val="tx2"/>
              </a:solidFill>
            </a:endParaRPr>
          </a:p>
          <a:p>
            <a:pPr marL="285750" indent="-285750">
              <a:buFont typeface="Arial" panose="020B0604020202020204" pitchFamily="34" charset="0"/>
              <a:buChar char="•"/>
            </a:pPr>
            <a:r>
              <a:rPr lang="en-US" sz="2000" dirty="0">
                <a:solidFill>
                  <a:schemeClr val="tx2"/>
                </a:solidFill>
              </a:rPr>
              <a:t>Exposure to microaggressions is associated with attitudes of color-blindness and ambivalent sexism</a:t>
            </a:r>
          </a:p>
          <a:p>
            <a:endParaRPr lang="en-US" sz="2000" dirty="0">
              <a:solidFill>
                <a:schemeClr val="tx2"/>
              </a:solidFill>
            </a:endParaRPr>
          </a:p>
          <a:p>
            <a:r>
              <a:rPr lang="en-US" sz="2000" dirty="0">
                <a:solidFill>
                  <a:schemeClr val="tx2"/>
                </a:solidFill>
              </a:rPr>
              <a:t>Midgette, A. J., &amp; Mulvey, K. L. (2021). Unpacking young adults' experiences of race- and gender-based microaggressions. Journal of Social and Personal Relationships, 38(4), 1350-1370</a:t>
            </a:r>
          </a:p>
        </p:txBody>
      </p:sp>
    </p:spTree>
    <p:extLst>
      <p:ext uri="{BB962C8B-B14F-4D97-AF65-F5344CB8AC3E}">
        <p14:creationId xmlns:p14="http://schemas.microsoft.com/office/powerpoint/2010/main" val="269268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Bystander Intervention</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124200" y="1905000"/>
            <a:ext cx="2438400" cy="2802851"/>
          </a:xfrm>
        </p:spPr>
      </p:pic>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54</a:t>
            </a:fld>
            <a:endParaRPr lang="en-US"/>
          </a:p>
        </p:txBody>
      </p:sp>
    </p:spTree>
    <p:extLst>
      <p:ext uri="{BB962C8B-B14F-4D97-AF65-F5344CB8AC3E}">
        <p14:creationId xmlns:p14="http://schemas.microsoft.com/office/powerpoint/2010/main" val="86617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Bystander Intervention</a:t>
            </a:r>
          </a:p>
        </p:txBody>
      </p:sp>
      <p:sp>
        <p:nvSpPr>
          <p:cNvPr id="3" name="Content Placeholder 2"/>
          <p:cNvSpPr>
            <a:spLocks noGrp="1"/>
          </p:cNvSpPr>
          <p:nvPr>
            <p:ph idx="1"/>
          </p:nvPr>
        </p:nvSpPr>
        <p:spPr/>
        <p:txBody>
          <a:bodyPr/>
          <a:lstStyle/>
          <a:p>
            <a:r>
              <a:rPr lang="en-US" dirty="0"/>
              <a:t>Intervene politely if you see someone looking uncomfortable/ see a situation that looks inappropriate.</a:t>
            </a:r>
          </a:p>
          <a:p>
            <a:pPr marL="0" indent="0">
              <a:buNone/>
            </a:pPr>
            <a:endParaRPr lang="en-US" dirty="0"/>
          </a:p>
          <a:p>
            <a:r>
              <a:rPr lang="en-US" dirty="0"/>
              <a:t>Speak to the harasser about it after the fact.</a:t>
            </a:r>
          </a:p>
          <a:p>
            <a:pPr marL="0" indent="0">
              <a:buNone/>
            </a:pPr>
            <a:endParaRPr lang="en-US" dirty="0"/>
          </a:p>
          <a:p>
            <a:r>
              <a:rPr lang="en-US" dirty="0"/>
              <a:t>Check in with the target of the harassment later and make sure he/she is ok.</a:t>
            </a:r>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55</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38600" y="4267200"/>
            <a:ext cx="3524250" cy="1295400"/>
          </a:xfrm>
          <a:prstGeom prst="rect">
            <a:avLst/>
          </a:prstGeom>
        </p:spPr>
      </p:pic>
    </p:spTree>
    <p:extLst>
      <p:ext uri="{BB962C8B-B14F-4D97-AF65-F5344CB8AC3E}">
        <p14:creationId xmlns:p14="http://schemas.microsoft.com/office/powerpoint/2010/main" val="141773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5870448" cy="914400"/>
          </a:xfrm>
        </p:spPr>
        <p:txBody>
          <a:bodyPr/>
          <a:lstStyle/>
          <a:p>
            <a:r>
              <a:rPr lang="en-US" b="1" dirty="0"/>
              <a:t>CT’s “Time’s Up” Act</a:t>
            </a:r>
            <a:br>
              <a:rPr lang="en-US" b="1" dirty="0"/>
            </a:br>
            <a:r>
              <a:rPr lang="en-US" b="1" dirty="0"/>
              <a:t>(effective 10/1/19): Summary</a:t>
            </a:r>
          </a:p>
        </p:txBody>
      </p:sp>
      <p:sp>
        <p:nvSpPr>
          <p:cNvPr id="3" name="Content Placeholder 2"/>
          <p:cNvSpPr>
            <a:spLocks noGrp="1"/>
          </p:cNvSpPr>
          <p:nvPr>
            <p:ph idx="1"/>
          </p:nvPr>
        </p:nvSpPr>
        <p:spPr/>
        <p:txBody>
          <a:bodyPr>
            <a:normAutofit/>
          </a:bodyPr>
          <a:lstStyle/>
          <a:p>
            <a:r>
              <a:rPr lang="en-US" dirty="0"/>
              <a:t>Public Acts 19-16 and 19-93, both entitled “An Act Combatting Sexual Assault and Sexual Harassment” (a/k/a, “Time’s Up Act”), effective as of October 1, 2019.</a:t>
            </a:r>
          </a:p>
          <a:p>
            <a:r>
              <a:rPr lang="en-US" dirty="0"/>
              <a:t>Requires all employers with 3 or more employees to train </a:t>
            </a:r>
            <a:r>
              <a:rPr lang="en-US" b="1" dirty="0"/>
              <a:t>all employees</a:t>
            </a:r>
            <a:r>
              <a:rPr lang="en-US" dirty="0"/>
              <a:t>, not just supervisors.</a:t>
            </a:r>
          </a:p>
          <a:p>
            <a:r>
              <a:rPr lang="en-US" dirty="0"/>
              <a:t>Employers with three or more employees must provide </a:t>
            </a:r>
            <a:r>
              <a:rPr lang="en-US" dirty="0">
                <a:highlight>
                  <a:srgbClr val="FFFF00"/>
                </a:highlight>
              </a:rPr>
              <a:t>two hours </a:t>
            </a:r>
            <a:r>
              <a:rPr lang="en-US" dirty="0"/>
              <a:t>of training to </a:t>
            </a:r>
            <a:r>
              <a:rPr lang="en-US" b="1" dirty="0"/>
              <a:t>all </a:t>
            </a:r>
            <a:r>
              <a:rPr lang="en-US" dirty="0"/>
              <a:t>employees (not just supervisory employees) within one year of October 1, 2019 (and six months after an employee is hired). </a:t>
            </a:r>
          </a:p>
          <a:p>
            <a:r>
              <a:rPr lang="en-US" dirty="0"/>
              <a:t>Supplemental training every 10 years.</a:t>
            </a:r>
          </a:p>
          <a:p>
            <a:r>
              <a:rPr lang="en-US" dirty="0"/>
              <a:t>Expands penalties and CHRO powers.</a:t>
            </a:r>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56</a:t>
            </a:fld>
            <a:endParaRPr lang="en-US" dirty="0"/>
          </a:p>
        </p:txBody>
      </p:sp>
    </p:spTree>
    <p:extLst>
      <p:ext uri="{BB962C8B-B14F-4D97-AF65-F5344CB8AC3E}">
        <p14:creationId xmlns:p14="http://schemas.microsoft.com/office/powerpoint/2010/main" val="402003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t>Revised Provisions on Remediating Harassment and Discrimination (as of 10/1/19)</a:t>
            </a:r>
            <a:endParaRPr lang="en-US" sz="2400" dirty="0"/>
          </a:p>
        </p:txBody>
      </p:sp>
      <p:sp>
        <p:nvSpPr>
          <p:cNvPr id="3" name="Content Placeholder 2"/>
          <p:cNvSpPr>
            <a:spLocks noGrp="1"/>
          </p:cNvSpPr>
          <p:nvPr>
            <p:ph idx="1"/>
          </p:nvPr>
        </p:nvSpPr>
        <p:spPr/>
        <p:txBody>
          <a:bodyPr>
            <a:normAutofit fontScale="77500" lnSpcReduction="20000"/>
          </a:bodyPr>
          <a:lstStyle/>
          <a:p>
            <a:pPr marL="0" indent="0">
              <a:buNone/>
            </a:pPr>
            <a:r>
              <a:rPr lang="en-US" sz="2600" dirty="0"/>
              <a:t>  </a:t>
            </a:r>
          </a:p>
          <a:p>
            <a:r>
              <a:rPr lang="en-US" sz="2600" dirty="0"/>
              <a:t>Extends deadline for filing discriminatory employment practices complaints with CHRO (for complaints alleging discrimination occurring on or after October 1, 2019) from 180 days after the alleged act to </a:t>
            </a:r>
            <a:r>
              <a:rPr lang="en-US" sz="2600" dirty="0">
                <a:highlight>
                  <a:srgbClr val="FFFF00"/>
                </a:highlight>
              </a:rPr>
              <a:t>300 days</a:t>
            </a:r>
            <a:r>
              <a:rPr lang="en-US" sz="2600" dirty="0"/>
              <a:t>.  </a:t>
            </a:r>
          </a:p>
          <a:p>
            <a:r>
              <a:rPr lang="en-US" sz="2600" dirty="0"/>
              <a:t>Expressly grants parties to CHRO administrative hearings the right to inspect and copy documents from other party.  </a:t>
            </a:r>
          </a:p>
          <a:p>
            <a:r>
              <a:rPr lang="en-US" sz="2600" dirty="0"/>
              <a:t>Grants CHRO authority to award broad range of damages (including damages for “</a:t>
            </a:r>
            <a:r>
              <a:rPr lang="en-US" sz="2600" dirty="0">
                <a:highlight>
                  <a:srgbClr val="FFFF00"/>
                </a:highlight>
              </a:rPr>
              <a:t>emotional distress</a:t>
            </a:r>
            <a:r>
              <a:rPr lang="en-US" sz="2600" dirty="0"/>
              <a:t>”) and </a:t>
            </a:r>
            <a:r>
              <a:rPr lang="en-US" sz="2600" dirty="0">
                <a:highlight>
                  <a:srgbClr val="FFFF00"/>
                </a:highlight>
              </a:rPr>
              <a:t>attorneys’ fees</a:t>
            </a:r>
            <a:r>
              <a:rPr lang="en-US" sz="2600" dirty="0"/>
              <a:t> in employment discrimination cases. </a:t>
            </a:r>
          </a:p>
          <a:p>
            <a:r>
              <a:rPr lang="en-US" sz="2600" dirty="0"/>
              <a:t>Gives state courts power to award </a:t>
            </a:r>
            <a:r>
              <a:rPr lang="en-US" sz="2600" dirty="0">
                <a:highlight>
                  <a:srgbClr val="FFFF00"/>
                </a:highlight>
              </a:rPr>
              <a:t>punitive damages </a:t>
            </a:r>
            <a:r>
              <a:rPr lang="en-US" sz="2600" dirty="0"/>
              <a:t>in employment discrimination cases; gives CHRO authority to bring a case in court concerning alleged discriminatory practices (in lieu of administrative hearing) if 1) it deems it in public interest and 2) parties mutually agree in writing.</a:t>
            </a:r>
            <a:r>
              <a:rPr lang="en-US" dirty="0"/>
              <a:t>   </a:t>
            </a:r>
          </a:p>
          <a:p>
            <a:endParaRPr lang="en-US" dirty="0"/>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57</a:t>
            </a:fld>
            <a:endParaRPr lang="en-US" dirty="0"/>
          </a:p>
        </p:txBody>
      </p:sp>
    </p:spTree>
    <p:extLst>
      <p:ext uri="{BB962C8B-B14F-4D97-AF65-F5344CB8AC3E}">
        <p14:creationId xmlns:p14="http://schemas.microsoft.com/office/powerpoint/2010/main" val="131016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16A21-EBBE-46DE-BAB2-4FF435FADCA6}"/>
              </a:ext>
            </a:extLst>
          </p:cNvPr>
          <p:cNvSpPr>
            <a:spLocks noGrp="1"/>
          </p:cNvSpPr>
          <p:nvPr>
            <p:ph type="title"/>
          </p:nvPr>
        </p:nvSpPr>
        <p:spPr/>
        <p:txBody>
          <a:bodyPr/>
          <a:lstStyle/>
          <a:p>
            <a:r>
              <a:rPr lang="en-US" dirty="0"/>
              <a:t>Region 14 Anti-Harassment Policy</a:t>
            </a:r>
          </a:p>
        </p:txBody>
      </p:sp>
      <p:sp>
        <p:nvSpPr>
          <p:cNvPr id="3" name="Content Placeholder 2">
            <a:extLst>
              <a:ext uri="{FF2B5EF4-FFF2-40B4-BE49-F238E27FC236}">
                <a16:creationId xmlns:a16="http://schemas.microsoft.com/office/drawing/2014/main" id="{ED67DA6B-C4B1-4C73-A1CD-A126D3F448B0}"/>
              </a:ext>
            </a:extLst>
          </p:cNvPr>
          <p:cNvSpPr>
            <a:spLocks noGrp="1"/>
          </p:cNvSpPr>
          <p:nvPr>
            <p:ph idx="1"/>
          </p:nvPr>
        </p:nvSpPr>
        <p:spPr/>
        <p:txBody>
          <a:bodyPr>
            <a:normAutofit fontScale="85000" lnSpcReduction="20000"/>
          </a:bodyPr>
          <a:lstStyle/>
          <a:p>
            <a:pPr>
              <a:lnSpc>
                <a:spcPct val="120000"/>
              </a:lnSpc>
              <a:spcBef>
                <a:spcPts val="0"/>
              </a:spcBef>
              <a:spcAft>
                <a:spcPts val="1200"/>
              </a:spcAft>
            </a:pPr>
            <a:r>
              <a:rPr lang="en-US" dirty="0"/>
              <a:t>Region 14 is committed to maintaining a safe and comfortable work environment for all of its employees.</a:t>
            </a:r>
          </a:p>
          <a:p>
            <a:pPr>
              <a:lnSpc>
                <a:spcPct val="120000"/>
              </a:lnSpc>
              <a:spcBef>
                <a:spcPts val="0"/>
              </a:spcBef>
              <a:spcAft>
                <a:spcPts val="1200"/>
              </a:spcAft>
            </a:pPr>
            <a:r>
              <a:rPr lang="en-US" dirty="0"/>
              <a:t>Region 14 is committed to maintaining a safe and comfortable school environment for all of its students.</a:t>
            </a:r>
          </a:p>
          <a:p>
            <a:pPr>
              <a:lnSpc>
                <a:spcPct val="120000"/>
              </a:lnSpc>
              <a:spcBef>
                <a:spcPts val="0"/>
              </a:spcBef>
              <a:spcAft>
                <a:spcPts val="1200"/>
              </a:spcAft>
            </a:pPr>
            <a:r>
              <a:rPr lang="en-US" dirty="0"/>
              <a:t>Region 14 prohibits discrimination and harassment of any kind.</a:t>
            </a:r>
          </a:p>
          <a:p>
            <a:pPr>
              <a:lnSpc>
                <a:spcPct val="120000"/>
              </a:lnSpc>
              <a:spcBef>
                <a:spcPts val="0"/>
              </a:spcBef>
              <a:spcAft>
                <a:spcPts val="1200"/>
              </a:spcAft>
            </a:pPr>
            <a:r>
              <a:rPr lang="en-US" dirty="0"/>
              <a:t>Discrimination/ harassment will result in disciplinary action, including dismissal.</a:t>
            </a:r>
          </a:p>
          <a:p>
            <a:pPr>
              <a:lnSpc>
                <a:spcPct val="120000"/>
              </a:lnSpc>
              <a:spcBef>
                <a:spcPts val="0"/>
              </a:spcBef>
              <a:spcAft>
                <a:spcPts val="1200"/>
              </a:spcAft>
            </a:pPr>
            <a:r>
              <a:rPr lang="en-US" dirty="0"/>
              <a:t>Report harassment/ discrimination to Human Resources.</a:t>
            </a:r>
          </a:p>
          <a:p>
            <a:pPr>
              <a:lnSpc>
                <a:spcPct val="120000"/>
              </a:lnSpc>
              <a:spcBef>
                <a:spcPts val="0"/>
              </a:spcBef>
              <a:spcAft>
                <a:spcPts val="1200"/>
              </a:spcAft>
            </a:pPr>
            <a:r>
              <a:rPr lang="en-US" dirty="0"/>
              <a:t>Report incidents no matter how slight they may seem.</a:t>
            </a:r>
          </a:p>
          <a:p>
            <a:pPr>
              <a:lnSpc>
                <a:spcPct val="120000"/>
              </a:lnSpc>
              <a:spcBef>
                <a:spcPts val="0"/>
              </a:spcBef>
              <a:spcAft>
                <a:spcPts val="1200"/>
              </a:spcAft>
            </a:pPr>
            <a:r>
              <a:rPr lang="en-US" dirty="0"/>
              <a:t>Complaints will be promptly investigated. </a:t>
            </a:r>
          </a:p>
          <a:p>
            <a:pPr>
              <a:lnSpc>
                <a:spcPct val="120000"/>
              </a:lnSpc>
              <a:spcBef>
                <a:spcPts val="0"/>
              </a:spcBef>
              <a:spcAft>
                <a:spcPts val="1200"/>
              </a:spcAft>
            </a:pPr>
            <a:r>
              <a:rPr lang="en-US" dirty="0"/>
              <a:t>Discipline may include termination of employment depending on the severity of the conduct or if it is repeated in nature.</a:t>
            </a:r>
          </a:p>
          <a:p>
            <a:endParaRPr lang="en-US" dirty="0"/>
          </a:p>
        </p:txBody>
      </p:sp>
      <p:sp>
        <p:nvSpPr>
          <p:cNvPr id="4" name="Footer Placeholder 3">
            <a:extLst>
              <a:ext uri="{FF2B5EF4-FFF2-40B4-BE49-F238E27FC236}">
                <a16:creationId xmlns:a16="http://schemas.microsoft.com/office/drawing/2014/main" id="{E402757D-F215-4349-83F7-BE178D19C89C}"/>
              </a:ext>
            </a:extLst>
          </p:cNvPr>
          <p:cNvSpPr>
            <a:spLocks noGrp="1"/>
          </p:cNvSpPr>
          <p:nvPr>
            <p:ph type="ftr" sz="quarter" idx="11"/>
          </p:nvPr>
        </p:nvSpPr>
        <p:spPr/>
        <p:txBody>
          <a:bodyPr/>
          <a:lstStyle/>
          <a:p>
            <a:r>
              <a:rPr lang="en-US" dirty="0"/>
              <a:t>© 2022 Pullman &amp; Comley LLC</a:t>
            </a:r>
          </a:p>
        </p:txBody>
      </p:sp>
      <p:sp>
        <p:nvSpPr>
          <p:cNvPr id="5" name="Slide Number Placeholder 4">
            <a:extLst>
              <a:ext uri="{FF2B5EF4-FFF2-40B4-BE49-F238E27FC236}">
                <a16:creationId xmlns:a16="http://schemas.microsoft.com/office/drawing/2014/main" id="{093D6A69-D2D8-4F81-9A1E-7797B563CE47}"/>
              </a:ext>
            </a:extLst>
          </p:cNvPr>
          <p:cNvSpPr>
            <a:spLocks noGrp="1"/>
          </p:cNvSpPr>
          <p:nvPr>
            <p:ph type="sldNum" sz="quarter" idx="12"/>
          </p:nvPr>
        </p:nvSpPr>
        <p:spPr/>
        <p:txBody>
          <a:bodyPr/>
          <a:lstStyle/>
          <a:p>
            <a:fld id="{080DD68C-5486-4B9A-B844-882072ED2919}" type="slidenum">
              <a:rPr lang="en-US" smtClean="0"/>
              <a:t>58</a:t>
            </a:fld>
            <a:endParaRPr lang="en-US"/>
          </a:p>
        </p:txBody>
      </p:sp>
    </p:spTree>
    <p:extLst>
      <p:ext uri="{BB962C8B-B14F-4D97-AF65-F5344CB8AC3E}">
        <p14:creationId xmlns:p14="http://schemas.microsoft.com/office/powerpoint/2010/main" val="182531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Tips for Employees to Prevent and Mitigate Sexual Harassment</a:t>
            </a:r>
          </a:p>
        </p:txBody>
      </p:sp>
      <p:sp>
        <p:nvSpPr>
          <p:cNvPr id="3" name="Content Placeholder 2"/>
          <p:cNvSpPr>
            <a:spLocks noGrp="1"/>
          </p:cNvSpPr>
          <p:nvPr>
            <p:ph idx="1"/>
          </p:nvPr>
        </p:nvSpPr>
        <p:spPr/>
        <p:txBody>
          <a:bodyPr/>
          <a:lstStyle/>
          <a:p>
            <a:r>
              <a:rPr lang="en-US" dirty="0"/>
              <a:t>See something, say something;</a:t>
            </a:r>
          </a:p>
          <a:p>
            <a:r>
              <a:rPr lang="en-US" dirty="0"/>
              <a:t>Remember you are at work and act professionally;</a:t>
            </a:r>
          </a:p>
          <a:p>
            <a:r>
              <a:rPr lang="en-US" dirty="0"/>
              <a:t>Remind others they are at work and to act professionally;</a:t>
            </a:r>
          </a:p>
          <a:p>
            <a:r>
              <a:rPr lang="en-US" dirty="0"/>
              <a:t>Intervene if you see something or hear about something that is inappropriate;</a:t>
            </a:r>
          </a:p>
          <a:p>
            <a:r>
              <a:rPr lang="en-US" dirty="0"/>
              <a:t>Tell someone if they say/do something that makes you uncomfortable;</a:t>
            </a:r>
          </a:p>
          <a:p>
            <a:r>
              <a:rPr lang="en-US" dirty="0"/>
              <a:t>Don’t be afraid to go up the chain.</a:t>
            </a:r>
          </a:p>
          <a:p>
            <a:pPr marL="0" indent="0">
              <a:buNone/>
            </a:pPr>
            <a:endParaRPr lang="en-US" dirty="0"/>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59</a:t>
            </a:fld>
            <a:endParaRPr lang="en-US"/>
          </a:p>
        </p:txBody>
      </p:sp>
    </p:spTree>
    <p:extLst>
      <p:ext uri="{BB962C8B-B14F-4D97-AF65-F5344CB8AC3E}">
        <p14:creationId xmlns:p14="http://schemas.microsoft.com/office/powerpoint/2010/main" val="408747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Consequences of Harassment</a:t>
            </a:r>
          </a:p>
        </p:txBody>
      </p:sp>
      <p:sp>
        <p:nvSpPr>
          <p:cNvPr id="3" name="Content Placeholder 2"/>
          <p:cNvSpPr>
            <a:spLocks noGrp="1"/>
          </p:cNvSpPr>
          <p:nvPr>
            <p:ph idx="1"/>
          </p:nvPr>
        </p:nvSpPr>
        <p:spPr/>
        <p:txBody>
          <a:bodyPr>
            <a:normAutofit/>
          </a:bodyPr>
          <a:lstStyle/>
          <a:p>
            <a:r>
              <a:rPr lang="en-US" sz="2400" dirty="0"/>
              <a:t>Morale</a:t>
            </a:r>
          </a:p>
          <a:p>
            <a:pPr marL="0" indent="0">
              <a:buNone/>
            </a:pPr>
            <a:endParaRPr lang="en-US" sz="2400" dirty="0"/>
          </a:p>
          <a:p>
            <a:r>
              <a:rPr lang="en-US" sz="2400" dirty="0"/>
              <a:t>Turnover</a:t>
            </a:r>
          </a:p>
          <a:p>
            <a:endParaRPr lang="en-US" sz="2400" dirty="0"/>
          </a:p>
          <a:p>
            <a:r>
              <a:rPr lang="en-US" sz="2400" dirty="0"/>
              <a:t>Workplace productivity</a:t>
            </a:r>
          </a:p>
          <a:p>
            <a:endParaRPr lang="en-US" sz="2400" dirty="0"/>
          </a:p>
          <a:p>
            <a:r>
              <a:rPr lang="en-US" sz="2400" dirty="0"/>
              <a:t>Reputational harm – harasser and organization</a:t>
            </a:r>
          </a:p>
          <a:p>
            <a:endParaRPr lang="en-US" sz="2400" dirty="0"/>
          </a:p>
          <a:p>
            <a:r>
              <a:rPr lang="en-US" sz="2400" dirty="0"/>
              <a:t>Legal exposure  </a:t>
            </a:r>
            <a:r>
              <a:rPr lang="en-US" sz="2400" b="1" dirty="0"/>
              <a:t>(</a:t>
            </a:r>
            <a:r>
              <a:rPr lang="en-US" sz="2400" b="1" dirty="0">
                <a:solidFill>
                  <a:srgbClr val="00B050"/>
                </a:solidFill>
              </a:rPr>
              <a:t>$$$</a:t>
            </a:r>
            <a:r>
              <a:rPr lang="en-US" sz="2400" b="1" dirty="0"/>
              <a:t>)</a:t>
            </a:r>
            <a:endParaRPr lang="en-US" sz="2400" dirty="0"/>
          </a:p>
          <a:p>
            <a:endParaRPr lang="en-US" dirty="0"/>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6</a:t>
            </a:fld>
            <a:endParaRPr lang="en-US" dirty="0"/>
          </a:p>
        </p:txBody>
      </p:sp>
    </p:spTree>
    <p:extLst>
      <p:ext uri="{BB962C8B-B14F-4D97-AF65-F5344CB8AC3E}">
        <p14:creationId xmlns:p14="http://schemas.microsoft.com/office/powerpoint/2010/main" val="330820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Avenues of Relief for Sexual Harassment for CT Employees</a:t>
            </a:r>
            <a:r>
              <a:rPr lang="en-US" dirty="0"/>
              <a:t>	</a:t>
            </a:r>
          </a:p>
        </p:txBody>
      </p:sp>
      <p:sp>
        <p:nvSpPr>
          <p:cNvPr id="3" name="Content Placeholder 2"/>
          <p:cNvSpPr>
            <a:spLocks noGrp="1"/>
          </p:cNvSpPr>
          <p:nvPr>
            <p:ph idx="1"/>
          </p:nvPr>
        </p:nvSpPr>
        <p:spPr/>
        <p:txBody>
          <a:bodyPr/>
          <a:lstStyle/>
          <a:p>
            <a:r>
              <a:rPr lang="en-US" dirty="0"/>
              <a:t>Complaints before the EEOC and Connecticut Commission on Human Rights and Opportunities (“CHRO”).</a:t>
            </a:r>
          </a:p>
          <a:p>
            <a:pPr lvl="1"/>
            <a:r>
              <a:rPr lang="en-US" dirty="0"/>
              <a:t>File first with the CHRO/ </a:t>
            </a:r>
            <a:r>
              <a:rPr lang="en-US" dirty="0" err="1"/>
              <a:t>EEOC</a:t>
            </a:r>
            <a:endParaRPr lang="en-US" dirty="0"/>
          </a:p>
          <a:p>
            <a:pPr lvl="1"/>
            <a:r>
              <a:rPr lang="en-US" dirty="0"/>
              <a:t>For information on how to file a CHRO complaint, go to ct.gov/CHRO – an employee must file in the CHRO office where the incident occurred.</a:t>
            </a:r>
          </a:p>
          <a:p>
            <a:pPr lvl="1"/>
            <a:r>
              <a:rPr lang="en-US" dirty="0"/>
              <a:t>Be aware of time limits for filing claim </a:t>
            </a:r>
          </a:p>
          <a:p>
            <a:pPr lvl="2"/>
            <a:r>
              <a:rPr lang="en-US" dirty="0"/>
              <a:t>300 days if event happened on or after Oct. 1, 2019</a:t>
            </a:r>
          </a:p>
          <a:p>
            <a:pPr marL="0" indent="0">
              <a:buNone/>
            </a:pPr>
            <a:endParaRPr lang="en-US" dirty="0"/>
          </a:p>
          <a:p>
            <a:r>
              <a:rPr lang="en-US" dirty="0"/>
              <a:t>Civil actions in state and/or federal courts.</a:t>
            </a:r>
          </a:p>
          <a:p>
            <a:pPr marL="0" indent="0">
              <a:buNone/>
            </a:pPr>
            <a:endParaRPr lang="en-US" dirty="0"/>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60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0200" y="4114800"/>
            <a:ext cx="2619375" cy="1743075"/>
          </a:xfrm>
          <a:prstGeom prst="rect">
            <a:avLst/>
          </a:prstGeom>
        </p:spPr>
      </p:pic>
    </p:spTree>
    <p:extLst>
      <p:ext uri="{BB962C8B-B14F-4D97-AF65-F5344CB8AC3E}">
        <p14:creationId xmlns:p14="http://schemas.microsoft.com/office/powerpoint/2010/main" val="240671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Hypothetical #1</a:t>
            </a:r>
            <a:endParaRPr lang="en-US" dirty="0"/>
          </a:p>
        </p:txBody>
      </p:sp>
      <p:sp>
        <p:nvSpPr>
          <p:cNvPr id="3" name="Content Placeholder 2"/>
          <p:cNvSpPr>
            <a:spLocks noGrp="1"/>
          </p:cNvSpPr>
          <p:nvPr>
            <p:ph idx="1"/>
          </p:nvPr>
        </p:nvSpPr>
        <p:spPr/>
        <p:txBody>
          <a:bodyPr/>
          <a:lstStyle/>
          <a:p>
            <a:pPr marL="0" indent="0">
              <a:buNone/>
            </a:pPr>
            <a:endParaRPr lang="en-US" dirty="0"/>
          </a:p>
          <a:p>
            <a:r>
              <a:rPr lang="en-US" dirty="0"/>
              <a:t>Long time employee is from the south and calls all females in the office “honey” including his female manager. He also often gives them a hug and a kiss on the cheek in the morning as a greeting. </a:t>
            </a:r>
          </a:p>
          <a:p>
            <a:endParaRPr lang="en-US" dirty="0"/>
          </a:p>
          <a:p>
            <a:pPr marL="0" indent="0" algn="ctr">
              <a:buNone/>
            </a:pPr>
            <a:r>
              <a:rPr lang="en-US" dirty="0"/>
              <a:t>Is this sexual harassment?</a:t>
            </a:r>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61</a:t>
            </a:fld>
            <a:endParaRPr lang="en-US" dirty="0"/>
          </a:p>
        </p:txBody>
      </p:sp>
    </p:spTree>
    <p:extLst>
      <p:ext uri="{BB962C8B-B14F-4D97-AF65-F5344CB8AC3E}">
        <p14:creationId xmlns:p14="http://schemas.microsoft.com/office/powerpoint/2010/main" val="47124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Hypothetical #2</a:t>
            </a:r>
          </a:p>
        </p:txBody>
      </p:sp>
      <p:sp>
        <p:nvSpPr>
          <p:cNvPr id="3" name="Content Placeholder 2"/>
          <p:cNvSpPr>
            <a:spLocks noGrp="1"/>
          </p:cNvSpPr>
          <p:nvPr>
            <p:ph idx="1"/>
          </p:nvPr>
        </p:nvSpPr>
        <p:spPr/>
        <p:txBody>
          <a:bodyPr/>
          <a:lstStyle/>
          <a:p>
            <a:r>
              <a:rPr lang="en-US" dirty="0"/>
              <a:t>Employee tells you that she is being harassed by a co-worker, but does not want to “make a big deal” about it, just wants you to know.</a:t>
            </a:r>
          </a:p>
          <a:p>
            <a:endParaRPr lang="en-US" dirty="0"/>
          </a:p>
          <a:p>
            <a:pPr marL="0" indent="0" algn="ctr">
              <a:buNone/>
            </a:pPr>
            <a:r>
              <a:rPr lang="en-US" dirty="0"/>
              <a:t>What is your obligation as a Region 14 employee?</a:t>
            </a:r>
          </a:p>
          <a:p>
            <a:endParaRPr lang="en-US" dirty="0"/>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62</a:t>
            </a:fld>
            <a:endParaRPr lang="en-US"/>
          </a:p>
        </p:txBody>
      </p:sp>
    </p:spTree>
    <p:extLst>
      <p:ext uri="{BB962C8B-B14F-4D97-AF65-F5344CB8AC3E}">
        <p14:creationId xmlns:p14="http://schemas.microsoft.com/office/powerpoint/2010/main" val="186275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Hypothetical #3</a:t>
            </a:r>
          </a:p>
        </p:txBody>
      </p:sp>
      <p:sp>
        <p:nvSpPr>
          <p:cNvPr id="3" name="Content Placeholder 2"/>
          <p:cNvSpPr>
            <a:spLocks noGrp="1"/>
          </p:cNvSpPr>
          <p:nvPr>
            <p:ph idx="1"/>
          </p:nvPr>
        </p:nvSpPr>
        <p:spPr/>
        <p:txBody>
          <a:bodyPr/>
          <a:lstStyle/>
          <a:p>
            <a:r>
              <a:rPr lang="en-US" dirty="0"/>
              <a:t>You see a new male employee make a shocked face when a female supervisor tells him he is looking “HOT” after looking him up and down and you can tell he is offended.  You know her and think she is just joking and flirting.</a:t>
            </a:r>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63</a:t>
            </a:fld>
            <a:endParaRPr lang="en-US"/>
          </a:p>
        </p:txBody>
      </p:sp>
    </p:spTree>
    <p:extLst>
      <p:ext uri="{BB962C8B-B14F-4D97-AF65-F5344CB8AC3E}">
        <p14:creationId xmlns:p14="http://schemas.microsoft.com/office/powerpoint/2010/main" val="186814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Hypothetical #4</a:t>
            </a:r>
          </a:p>
        </p:txBody>
      </p:sp>
      <p:sp>
        <p:nvSpPr>
          <p:cNvPr id="3" name="Content Placeholder 2"/>
          <p:cNvSpPr>
            <a:spLocks noGrp="1"/>
          </p:cNvSpPr>
          <p:nvPr>
            <p:ph idx="1"/>
          </p:nvPr>
        </p:nvSpPr>
        <p:spPr/>
        <p:txBody>
          <a:bodyPr/>
          <a:lstStyle/>
          <a:p>
            <a:r>
              <a:rPr lang="en-US" dirty="0"/>
              <a:t>Male senior manager consistently makes sexually explicit jokes to female office manager with whom he has been working for 30 years in front of new female employee.  Female office manager makes jokes back at him. A new employee in their department is often present when these jokes are made.  After a few weeks, the new employee is terminated for poor performance and brings sexual harassment claim.  </a:t>
            </a:r>
          </a:p>
          <a:p>
            <a:endParaRPr lang="en-US" dirty="0"/>
          </a:p>
          <a:p>
            <a:pPr marL="0" indent="0" algn="ctr">
              <a:buNone/>
            </a:pPr>
            <a:r>
              <a:rPr lang="en-US" dirty="0"/>
              <a:t>Was this sexual harassment?</a:t>
            </a:r>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64</a:t>
            </a:fld>
            <a:endParaRPr lang="en-US"/>
          </a:p>
        </p:txBody>
      </p:sp>
    </p:spTree>
    <p:extLst>
      <p:ext uri="{BB962C8B-B14F-4D97-AF65-F5344CB8AC3E}">
        <p14:creationId xmlns:p14="http://schemas.microsoft.com/office/powerpoint/2010/main" val="348292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B761-FC93-42C7-AE62-E01BA6217C5D}"/>
              </a:ext>
            </a:extLst>
          </p:cNvPr>
          <p:cNvSpPr>
            <a:spLocks noGrp="1"/>
          </p:cNvSpPr>
          <p:nvPr>
            <p:ph type="title"/>
          </p:nvPr>
        </p:nvSpPr>
        <p:spPr/>
        <p:txBody>
          <a:bodyPr/>
          <a:lstStyle/>
          <a:p>
            <a:r>
              <a:rPr lang="en-US" b="1" dirty="0"/>
              <a:t>Hypothetical #5</a:t>
            </a:r>
          </a:p>
        </p:txBody>
      </p:sp>
      <p:sp>
        <p:nvSpPr>
          <p:cNvPr id="3" name="Content Placeholder 2">
            <a:extLst>
              <a:ext uri="{FF2B5EF4-FFF2-40B4-BE49-F238E27FC236}">
                <a16:creationId xmlns:a16="http://schemas.microsoft.com/office/drawing/2014/main" id="{699E3BB9-1B14-42E0-A11F-28B84D0E929E}"/>
              </a:ext>
            </a:extLst>
          </p:cNvPr>
          <p:cNvSpPr>
            <a:spLocks noGrp="1"/>
          </p:cNvSpPr>
          <p:nvPr>
            <p:ph idx="1"/>
          </p:nvPr>
        </p:nvSpPr>
        <p:spPr/>
        <p:txBody>
          <a:bodyPr/>
          <a:lstStyle/>
          <a:p>
            <a:r>
              <a:rPr lang="en-US" dirty="0"/>
              <a:t>John has his personal cellular phone at work.  His best friend George likes to send him explicit jokes which often include pictures.  John is at a faculty meeting and is sitting at a table with several other teachers.  John is bored and checks his private email messages.  One of them is from George and John clicks on the email which contains a joke and a picture of a naked woman.  Can John be disciplined for sexual harassment if one of the other employees sees the picture an complains.  </a:t>
            </a:r>
          </a:p>
        </p:txBody>
      </p:sp>
      <p:sp>
        <p:nvSpPr>
          <p:cNvPr id="4" name="Footer Placeholder 3">
            <a:extLst>
              <a:ext uri="{FF2B5EF4-FFF2-40B4-BE49-F238E27FC236}">
                <a16:creationId xmlns:a16="http://schemas.microsoft.com/office/drawing/2014/main" id="{F4147206-307D-403A-8735-0FD455E38897}"/>
              </a:ext>
            </a:extLst>
          </p:cNvPr>
          <p:cNvSpPr>
            <a:spLocks noGrp="1"/>
          </p:cNvSpPr>
          <p:nvPr>
            <p:ph type="ftr" sz="quarter" idx="11"/>
          </p:nvPr>
        </p:nvSpPr>
        <p:spPr/>
        <p:txBody>
          <a:bodyPr/>
          <a:lstStyle/>
          <a:p>
            <a:r>
              <a:rPr lang="en-US" dirty="0"/>
              <a:t>© 2022 Pullman &amp; Comley LLC</a:t>
            </a:r>
          </a:p>
        </p:txBody>
      </p:sp>
      <p:sp>
        <p:nvSpPr>
          <p:cNvPr id="5" name="Slide Number Placeholder 4">
            <a:extLst>
              <a:ext uri="{FF2B5EF4-FFF2-40B4-BE49-F238E27FC236}">
                <a16:creationId xmlns:a16="http://schemas.microsoft.com/office/drawing/2014/main" id="{44E14312-F83B-48CB-B1FA-0AB5CADCA24F}"/>
              </a:ext>
            </a:extLst>
          </p:cNvPr>
          <p:cNvSpPr>
            <a:spLocks noGrp="1"/>
          </p:cNvSpPr>
          <p:nvPr>
            <p:ph type="sldNum" sz="quarter" idx="12"/>
          </p:nvPr>
        </p:nvSpPr>
        <p:spPr/>
        <p:txBody>
          <a:bodyPr/>
          <a:lstStyle/>
          <a:p>
            <a:fld id="{080DD68C-5486-4B9A-B844-882072ED2919}" type="slidenum">
              <a:rPr lang="en-US" smtClean="0"/>
              <a:t>65</a:t>
            </a:fld>
            <a:endParaRPr lang="en-US"/>
          </a:p>
        </p:txBody>
      </p:sp>
    </p:spTree>
    <p:extLst>
      <p:ext uri="{BB962C8B-B14F-4D97-AF65-F5344CB8AC3E}">
        <p14:creationId xmlns:p14="http://schemas.microsoft.com/office/powerpoint/2010/main" val="161042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7129A-1E47-46F7-9726-1A151F9073DA}"/>
              </a:ext>
            </a:extLst>
          </p:cNvPr>
          <p:cNvSpPr>
            <a:spLocks noGrp="1"/>
          </p:cNvSpPr>
          <p:nvPr>
            <p:ph type="title"/>
          </p:nvPr>
        </p:nvSpPr>
        <p:spPr/>
        <p:txBody>
          <a:bodyPr/>
          <a:lstStyle/>
          <a:p>
            <a:r>
              <a:rPr lang="en-US" b="1" dirty="0"/>
              <a:t>Hypothetical #6</a:t>
            </a:r>
          </a:p>
        </p:txBody>
      </p:sp>
      <p:sp>
        <p:nvSpPr>
          <p:cNvPr id="3" name="Content Placeholder 2">
            <a:extLst>
              <a:ext uri="{FF2B5EF4-FFF2-40B4-BE49-F238E27FC236}">
                <a16:creationId xmlns:a16="http://schemas.microsoft.com/office/drawing/2014/main" id="{26B92DFE-4CAF-436B-B968-E430ECA34048}"/>
              </a:ext>
            </a:extLst>
          </p:cNvPr>
          <p:cNvSpPr>
            <a:spLocks noGrp="1"/>
          </p:cNvSpPr>
          <p:nvPr>
            <p:ph idx="1"/>
          </p:nvPr>
        </p:nvSpPr>
        <p:spPr/>
        <p:txBody>
          <a:bodyPr/>
          <a:lstStyle/>
          <a:p>
            <a:r>
              <a:rPr lang="en-US" dirty="0"/>
              <a:t>During non-work hours, female employee posts picture of herself showing cleavage on Instagram and one of her male co-workers posts the following: “#</a:t>
            </a:r>
            <a:r>
              <a:rPr lang="en-US" dirty="0" err="1"/>
              <a:t>titsout</a:t>
            </a:r>
            <a:r>
              <a:rPr lang="en-US" dirty="0"/>
              <a:t>.”  Female employee reports she feels she is being harassed. </a:t>
            </a:r>
          </a:p>
          <a:p>
            <a:endParaRPr lang="en-US" dirty="0"/>
          </a:p>
          <a:p>
            <a:pPr marL="0" indent="0" algn="ctr">
              <a:buNone/>
            </a:pPr>
            <a:r>
              <a:rPr lang="en-US" dirty="0"/>
              <a:t>Can this be considered sexual harassment in violation of district policy?</a:t>
            </a:r>
          </a:p>
        </p:txBody>
      </p:sp>
      <p:sp>
        <p:nvSpPr>
          <p:cNvPr id="4" name="Footer Placeholder 3">
            <a:extLst>
              <a:ext uri="{FF2B5EF4-FFF2-40B4-BE49-F238E27FC236}">
                <a16:creationId xmlns:a16="http://schemas.microsoft.com/office/drawing/2014/main" id="{C3864F09-05AE-4EA8-B9F9-EDE26CEBEC56}"/>
              </a:ext>
            </a:extLst>
          </p:cNvPr>
          <p:cNvSpPr>
            <a:spLocks noGrp="1"/>
          </p:cNvSpPr>
          <p:nvPr>
            <p:ph type="ftr" sz="quarter" idx="11"/>
          </p:nvPr>
        </p:nvSpPr>
        <p:spPr/>
        <p:txBody>
          <a:bodyPr/>
          <a:lstStyle/>
          <a:p>
            <a:r>
              <a:rPr lang="en-US" dirty="0"/>
              <a:t>© 2022 Pullman &amp; Comley LLC</a:t>
            </a:r>
          </a:p>
        </p:txBody>
      </p:sp>
      <p:sp>
        <p:nvSpPr>
          <p:cNvPr id="5" name="Slide Number Placeholder 4">
            <a:extLst>
              <a:ext uri="{FF2B5EF4-FFF2-40B4-BE49-F238E27FC236}">
                <a16:creationId xmlns:a16="http://schemas.microsoft.com/office/drawing/2014/main" id="{A2762B97-1B2D-422F-92B2-853C09CB6449}"/>
              </a:ext>
            </a:extLst>
          </p:cNvPr>
          <p:cNvSpPr>
            <a:spLocks noGrp="1"/>
          </p:cNvSpPr>
          <p:nvPr>
            <p:ph type="sldNum" sz="quarter" idx="12"/>
          </p:nvPr>
        </p:nvSpPr>
        <p:spPr/>
        <p:txBody>
          <a:bodyPr/>
          <a:lstStyle/>
          <a:p>
            <a:fld id="{080DD68C-5486-4B9A-B844-882072ED2919}" type="slidenum">
              <a:rPr lang="en-US" smtClean="0"/>
              <a:t>66</a:t>
            </a:fld>
            <a:endParaRPr lang="en-US"/>
          </a:p>
        </p:txBody>
      </p:sp>
    </p:spTree>
    <p:extLst>
      <p:ext uri="{BB962C8B-B14F-4D97-AF65-F5344CB8AC3E}">
        <p14:creationId xmlns:p14="http://schemas.microsoft.com/office/powerpoint/2010/main" val="94850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85643-EB68-47BD-B5B9-B24AA24AEF59}"/>
              </a:ext>
            </a:extLst>
          </p:cNvPr>
          <p:cNvSpPr>
            <a:spLocks noGrp="1"/>
          </p:cNvSpPr>
          <p:nvPr>
            <p:ph type="title"/>
          </p:nvPr>
        </p:nvSpPr>
        <p:spPr/>
        <p:txBody>
          <a:bodyPr/>
          <a:lstStyle/>
          <a:p>
            <a:r>
              <a:rPr lang="en-US" b="1" dirty="0"/>
              <a:t>Hypothetical #7</a:t>
            </a:r>
          </a:p>
        </p:txBody>
      </p:sp>
      <p:sp>
        <p:nvSpPr>
          <p:cNvPr id="3" name="Content Placeholder 2">
            <a:extLst>
              <a:ext uri="{FF2B5EF4-FFF2-40B4-BE49-F238E27FC236}">
                <a16:creationId xmlns:a16="http://schemas.microsoft.com/office/drawing/2014/main" id="{DB28DECE-D5D3-46E5-9289-E1D918C73D22}"/>
              </a:ext>
            </a:extLst>
          </p:cNvPr>
          <p:cNvSpPr>
            <a:spLocks noGrp="1"/>
          </p:cNvSpPr>
          <p:nvPr>
            <p:ph idx="1"/>
          </p:nvPr>
        </p:nvSpPr>
        <p:spPr/>
        <p:txBody>
          <a:bodyPr/>
          <a:lstStyle/>
          <a:p>
            <a:r>
              <a:rPr lang="en-US" dirty="0"/>
              <a:t>An employee walks into the break room and overhears a conversation between two male employees and a female employee talking about their activities last night at a strip club and who they went home with afterward.  </a:t>
            </a:r>
          </a:p>
          <a:p>
            <a:endParaRPr lang="en-US" dirty="0"/>
          </a:p>
          <a:p>
            <a:pPr marL="0" indent="0" algn="ctr">
              <a:buNone/>
            </a:pPr>
            <a:r>
              <a:rPr lang="en-US" dirty="0"/>
              <a:t>Can this be considered sexual harassment?</a:t>
            </a:r>
          </a:p>
        </p:txBody>
      </p:sp>
      <p:sp>
        <p:nvSpPr>
          <p:cNvPr id="4" name="Footer Placeholder 3">
            <a:extLst>
              <a:ext uri="{FF2B5EF4-FFF2-40B4-BE49-F238E27FC236}">
                <a16:creationId xmlns:a16="http://schemas.microsoft.com/office/drawing/2014/main" id="{C09F1337-A093-47F8-B00A-2AAA4F39D557}"/>
              </a:ext>
            </a:extLst>
          </p:cNvPr>
          <p:cNvSpPr>
            <a:spLocks noGrp="1"/>
          </p:cNvSpPr>
          <p:nvPr>
            <p:ph type="ftr" sz="quarter" idx="11"/>
          </p:nvPr>
        </p:nvSpPr>
        <p:spPr/>
        <p:txBody>
          <a:bodyPr/>
          <a:lstStyle/>
          <a:p>
            <a:r>
              <a:rPr lang="en-US" dirty="0"/>
              <a:t>© 2022 Pullman &amp; Comley LLC</a:t>
            </a:r>
          </a:p>
        </p:txBody>
      </p:sp>
      <p:sp>
        <p:nvSpPr>
          <p:cNvPr id="5" name="Slide Number Placeholder 4">
            <a:extLst>
              <a:ext uri="{FF2B5EF4-FFF2-40B4-BE49-F238E27FC236}">
                <a16:creationId xmlns:a16="http://schemas.microsoft.com/office/drawing/2014/main" id="{915135C0-56B4-449A-B06A-2D7305076EA2}"/>
              </a:ext>
            </a:extLst>
          </p:cNvPr>
          <p:cNvSpPr>
            <a:spLocks noGrp="1"/>
          </p:cNvSpPr>
          <p:nvPr>
            <p:ph type="sldNum" sz="quarter" idx="12"/>
          </p:nvPr>
        </p:nvSpPr>
        <p:spPr/>
        <p:txBody>
          <a:bodyPr/>
          <a:lstStyle/>
          <a:p>
            <a:fld id="{080DD68C-5486-4B9A-B844-882072ED2919}" type="slidenum">
              <a:rPr lang="en-US" smtClean="0"/>
              <a:t>67</a:t>
            </a:fld>
            <a:endParaRPr lang="en-US"/>
          </a:p>
        </p:txBody>
      </p:sp>
    </p:spTree>
    <p:extLst>
      <p:ext uri="{BB962C8B-B14F-4D97-AF65-F5344CB8AC3E}">
        <p14:creationId xmlns:p14="http://schemas.microsoft.com/office/powerpoint/2010/main" val="121879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9759-894B-4BC9-8F39-C2C2DBDA5BF1}"/>
              </a:ext>
            </a:extLst>
          </p:cNvPr>
          <p:cNvSpPr>
            <a:spLocks noGrp="1"/>
          </p:cNvSpPr>
          <p:nvPr>
            <p:ph type="title"/>
          </p:nvPr>
        </p:nvSpPr>
        <p:spPr/>
        <p:txBody>
          <a:bodyPr/>
          <a:lstStyle/>
          <a:p>
            <a:r>
              <a:rPr lang="en-US" b="1" dirty="0"/>
              <a:t>Hypothetical #8</a:t>
            </a:r>
          </a:p>
        </p:txBody>
      </p:sp>
      <p:sp>
        <p:nvSpPr>
          <p:cNvPr id="3" name="Content Placeholder 2">
            <a:extLst>
              <a:ext uri="{FF2B5EF4-FFF2-40B4-BE49-F238E27FC236}">
                <a16:creationId xmlns:a16="http://schemas.microsoft.com/office/drawing/2014/main" id="{560B8C29-6230-42D3-8EAE-27DB207C9911}"/>
              </a:ext>
            </a:extLst>
          </p:cNvPr>
          <p:cNvSpPr>
            <a:spLocks noGrp="1"/>
          </p:cNvSpPr>
          <p:nvPr>
            <p:ph idx="1"/>
          </p:nvPr>
        </p:nvSpPr>
        <p:spPr/>
        <p:txBody>
          <a:bodyPr/>
          <a:lstStyle/>
          <a:p>
            <a:r>
              <a:rPr lang="en-US" dirty="0"/>
              <a:t>A teacher is interested in dating the parent of a student at his school.  The student is not in his class.  The teacher sees the parent in the hallway during the school day and stops and asks the parent on a date.  The conversation includes several sexual statements about what they would like to do on the date.  A student overhears the conversation.</a:t>
            </a:r>
          </a:p>
          <a:p>
            <a:pPr marL="0" indent="0">
              <a:buNone/>
            </a:pPr>
            <a:endParaRPr lang="en-US" dirty="0"/>
          </a:p>
          <a:p>
            <a:pPr marL="0" indent="0" algn="ctr">
              <a:buNone/>
            </a:pPr>
            <a:r>
              <a:rPr lang="en-US" dirty="0"/>
              <a:t>Is it sexual harassment?</a:t>
            </a:r>
          </a:p>
        </p:txBody>
      </p:sp>
      <p:sp>
        <p:nvSpPr>
          <p:cNvPr id="4" name="Footer Placeholder 3">
            <a:extLst>
              <a:ext uri="{FF2B5EF4-FFF2-40B4-BE49-F238E27FC236}">
                <a16:creationId xmlns:a16="http://schemas.microsoft.com/office/drawing/2014/main" id="{10F8435A-5D4A-49FB-A26C-4551C42B6EDE}"/>
              </a:ext>
            </a:extLst>
          </p:cNvPr>
          <p:cNvSpPr>
            <a:spLocks noGrp="1"/>
          </p:cNvSpPr>
          <p:nvPr>
            <p:ph type="ftr" sz="quarter" idx="11"/>
          </p:nvPr>
        </p:nvSpPr>
        <p:spPr/>
        <p:txBody>
          <a:bodyPr/>
          <a:lstStyle/>
          <a:p>
            <a:r>
              <a:rPr lang="en-US" dirty="0"/>
              <a:t>© 2022 Pullman &amp; Comley LLC</a:t>
            </a:r>
          </a:p>
        </p:txBody>
      </p:sp>
      <p:sp>
        <p:nvSpPr>
          <p:cNvPr id="5" name="Slide Number Placeholder 4">
            <a:extLst>
              <a:ext uri="{FF2B5EF4-FFF2-40B4-BE49-F238E27FC236}">
                <a16:creationId xmlns:a16="http://schemas.microsoft.com/office/drawing/2014/main" id="{6F3FA892-70A8-4A65-A0EF-C24149BD6F29}"/>
              </a:ext>
            </a:extLst>
          </p:cNvPr>
          <p:cNvSpPr>
            <a:spLocks noGrp="1"/>
          </p:cNvSpPr>
          <p:nvPr>
            <p:ph type="sldNum" sz="quarter" idx="12"/>
          </p:nvPr>
        </p:nvSpPr>
        <p:spPr/>
        <p:txBody>
          <a:bodyPr/>
          <a:lstStyle/>
          <a:p>
            <a:fld id="{080DD68C-5486-4B9A-B844-882072ED2919}" type="slidenum">
              <a:rPr lang="en-US" smtClean="0"/>
              <a:t>68</a:t>
            </a:fld>
            <a:endParaRPr lang="en-US"/>
          </a:p>
        </p:txBody>
      </p:sp>
    </p:spTree>
    <p:extLst>
      <p:ext uri="{BB962C8B-B14F-4D97-AF65-F5344CB8AC3E}">
        <p14:creationId xmlns:p14="http://schemas.microsoft.com/office/powerpoint/2010/main" val="287247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60AEE-3BF8-4C65-9056-F544489E4989}"/>
              </a:ext>
            </a:extLst>
          </p:cNvPr>
          <p:cNvSpPr>
            <a:spLocks noGrp="1"/>
          </p:cNvSpPr>
          <p:nvPr>
            <p:ph type="title"/>
          </p:nvPr>
        </p:nvSpPr>
        <p:spPr/>
        <p:txBody>
          <a:bodyPr/>
          <a:lstStyle/>
          <a:p>
            <a:r>
              <a:rPr lang="en-US" b="1" dirty="0"/>
              <a:t>Hypothetical #9</a:t>
            </a:r>
          </a:p>
        </p:txBody>
      </p:sp>
      <p:sp>
        <p:nvSpPr>
          <p:cNvPr id="3" name="Content Placeholder 2">
            <a:extLst>
              <a:ext uri="{FF2B5EF4-FFF2-40B4-BE49-F238E27FC236}">
                <a16:creationId xmlns:a16="http://schemas.microsoft.com/office/drawing/2014/main" id="{AE4DAEFD-C9C8-4BA6-8FE1-C4398BFF70B3}"/>
              </a:ext>
            </a:extLst>
          </p:cNvPr>
          <p:cNvSpPr>
            <a:spLocks noGrp="1"/>
          </p:cNvSpPr>
          <p:nvPr>
            <p:ph idx="1"/>
          </p:nvPr>
        </p:nvSpPr>
        <p:spPr/>
        <p:txBody>
          <a:bodyPr/>
          <a:lstStyle/>
          <a:p>
            <a:r>
              <a:rPr lang="en-US" dirty="0"/>
              <a:t>Female employee feels that she is not taken as seriously during team meetings as male employee. </a:t>
            </a:r>
          </a:p>
          <a:p>
            <a:pPr marL="0" indent="0">
              <a:buNone/>
            </a:pPr>
            <a:r>
              <a:rPr lang="en-US" dirty="0"/>
              <a:t> </a:t>
            </a:r>
          </a:p>
        </p:txBody>
      </p:sp>
      <p:sp>
        <p:nvSpPr>
          <p:cNvPr id="4" name="Footer Placeholder 3">
            <a:extLst>
              <a:ext uri="{FF2B5EF4-FFF2-40B4-BE49-F238E27FC236}">
                <a16:creationId xmlns:a16="http://schemas.microsoft.com/office/drawing/2014/main" id="{EAF6114E-E438-4565-976E-1E971366F98C}"/>
              </a:ext>
            </a:extLst>
          </p:cNvPr>
          <p:cNvSpPr>
            <a:spLocks noGrp="1"/>
          </p:cNvSpPr>
          <p:nvPr>
            <p:ph type="ftr" sz="quarter" idx="11"/>
          </p:nvPr>
        </p:nvSpPr>
        <p:spPr/>
        <p:txBody>
          <a:bodyPr/>
          <a:lstStyle/>
          <a:p>
            <a:r>
              <a:rPr lang="en-US" dirty="0"/>
              <a:t>© 2022 Pullman &amp; Comley LLC</a:t>
            </a:r>
          </a:p>
        </p:txBody>
      </p:sp>
      <p:sp>
        <p:nvSpPr>
          <p:cNvPr id="5" name="Slide Number Placeholder 4">
            <a:extLst>
              <a:ext uri="{FF2B5EF4-FFF2-40B4-BE49-F238E27FC236}">
                <a16:creationId xmlns:a16="http://schemas.microsoft.com/office/drawing/2014/main" id="{33BB63EA-7C40-4D81-948B-C65A7F37B450}"/>
              </a:ext>
            </a:extLst>
          </p:cNvPr>
          <p:cNvSpPr>
            <a:spLocks noGrp="1"/>
          </p:cNvSpPr>
          <p:nvPr>
            <p:ph type="sldNum" sz="quarter" idx="12"/>
          </p:nvPr>
        </p:nvSpPr>
        <p:spPr/>
        <p:txBody>
          <a:bodyPr/>
          <a:lstStyle/>
          <a:p>
            <a:fld id="{080DD68C-5486-4B9A-B844-882072ED2919}" type="slidenum">
              <a:rPr lang="en-US" smtClean="0"/>
              <a:t>69</a:t>
            </a:fld>
            <a:endParaRPr lang="en-US"/>
          </a:p>
        </p:txBody>
      </p:sp>
    </p:spTree>
    <p:extLst>
      <p:ext uri="{BB962C8B-B14F-4D97-AF65-F5344CB8AC3E}">
        <p14:creationId xmlns:p14="http://schemas.microsoft.com/office/powerpoint/2010/main" val="10906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Legal Exposure</a:t>
            </a:r>
          </a:p>
        </p:txBody>
      </p:sp>
      <p:sp>
        <p:nvSpPr>
          <p:cNvPr id="3" name="Content Placeholder 2"/>
          <p:cNvSpPr>
            <a:spLocks noGrp="1"/>
          </p:cNvSpPr>
          <p:nvPr>
            <p:ph idx="1"/>
          </p:nvPr>
        </p:nvSpPr>
        <p:spPr/>
        <p:txBody>
          <a:bodyPr>
            <a:normAutofit fontScale="92500" lnSpcReduction="20000"/>
          </a:bodyPr>
          <a:lstStyle/>
          <a:p>
            <a:r>
              <a:rPr lang="en-US" dirty="0"/>
              <a:t>The type of relief depends on the discriminatory action and the effect it had on the victim.</a:t>
            </a:r>
          </a:p>
          <a:p>
            <a:pPr marL="0" indent="0">
              <a:buNone/>
            </a:pPr>
            <a:endParaRPr lang="en-US" dirty="0"/>
          </a:p>
          <a:p>
            <a:r>
              <a:rPr lang="en-US" dirty="0"/>
              <a:t>Compensatory Relief:</a:t>
            </a:r>
          </a:p>
          <a:p>
            <a:pPr marL="0" indent="0">
              <a:buNone/>
            </a:pPr>
            <a:r>
              <a:rPr lang="en-US" dirty="0"/>
              <a:t>	- front and back pay </a:t>
            </a:r>
          </a:p>
          <a:p>
            <a:pPr marL="0" indent="0">
              <a:buNone/>
            </a:pPr>
            <a:r>
              <a:rPr lang="en-US" dirty="0"/>
              <a:t>	- emotional distress damages</a:t>
            </a:r>
          </a:p>
          <a:p>
            <a:pPr marL="0" indent="0">
              <a:buNone/>
            </a:pPr>
            <a:r>
              <a:rPr lang="en-US" dirty="0"/>
              <a:t>	- punitive damages</a:t>
            </a:r>
          </a:p>
          <a:p>
            <a:pPr marL="0" indent="0">
              <a:buNone/>
            </a:pPr>
            <a:r>
              <a:rPr lang="en-US" dirty="0"/>
              <a:t>	-  and attorneys’ fees </a:t>
            </a:r>
          </a:p>
          <a:p>
            <a:r>
              <a:rPr lang="en-US" dirty="0"/>
              <a:t>Equitable Relief:</a:t>
            </a:r>
          </a:p>
          <a:p>
            <a:pPr marL="682625" lvl="2" indent="0">
              <a:buNone/>
            </a:pPr>
            <a:r>
              <a:rPr lang="en-US" dirty="0"/>
              <a:t>	</a:t>
            </a:r>
            <a:r>
              <a:rPr lang="en-US" sz="2000" dirty="0"/>
              <a:t>- placing someone in a certain job</a:t>
            </a:r>
          </a:p>
          <a:p>
            <a:pPr marL="682625" lvl="2" indent="0">
              <a:buNone/>
            </a:pPr>
            <a:r>
              <a:rPr lang="en-US" sz="2000" dirty="0"/>
              <a:t>	-rehiring someone</a:t>
            </a:r>
          </a:p>
          <a:p>
            <a:pPr marL="682625" lvl="2" indent="0">
              <a:buNone/>
            </a:pPr>
            <a:r>
              <a:rPr lang="en-US" sz="2000" dirty="0"/>
              <a:t>	-requiring employer to take steps to prevent discrimination/   </a:t>
            </a:r>
          </a:p>
          <a:p>
            <a:pPr marL="682625" lvl="2" indent="0">
              <a:buNone/>
            </a:pPr>
            <a:r>
              <a:rPr lang="en-US" sz="2000" dirty="0"/>
              <a:t>        harassment in the future.</a:t>
            </a:r>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30305" y="2819400"/>
            <a:ext cx="2190750" cy="1524000"/>
          </a:xfrm>
          <a:prstGeom prst="rect">
            <a:avLst/>
          </a:prstGeom>
        </p:spPr>
      </p:pic>
    </p:spTree>
    <p:extLst>
      <p:ext uri="{BB962C8B-B14F-4D97-AF65-F5344CB8AC3E}">
        <p14:creationId xmlns:p14="http://schemas.microsoft.com/office/powerpoint/2010/main" val="195749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FB278-9732-4EC0-BF1A-6E27FB232BA1}"/>
              </a:ext>
            </a:extLst>
          </p:cNvPr>
          <p:cNvSpPr>
            <a:spLocks noGrp="1"/>
          </p:cNvSpPr>
          <p:nvPr>
            <p:ph type="title"/>
          </p:nvPr>
        </p:nvSpPr>
        <p:spPr/>
        <p:txBody>
          <a:bodyPr/>
          <a:lstStyle/>
          <a:p>
            <a:r>
              <a:rPr lang="en-US" b="1" dirty="0"/>
              <a:t>Hypothetical #10</a:t>
            </a:r>
          </a:p>
        </p:txBody>
      </p:sp>
      <p:sp>
        <p:nvSpPr>
          <p:cNvPr id="3" name="Content Placeholder 2">
            <a:extLst>
              <a:ext uri="{FF2B5EF4-FFF2-40B4-BE49-F238E27FC236}">
                <a16:creationId xmlns:a16="http://schemas.microsoft.com/office/drawing/2014/main" id="{889F84BA-8A6D-4144-93CF-83FF7C138B12}"/>
              </a:ext>
            </a:extLst>
          </p:cNvPr>
          <p:cNvSpPr>
            <a:spLocks noGrp="1"/>
          </p:cNvSpPr>
          <p:nvPr>
            <p:ph idx="1"/>
          </p:nvPr>
        </p:nvSpPr>
        <p:spPr/>
        <p:txBody>
          <a:bodyPr/>
          <a:lstStyle/>
          <a:p>
            <a:r>
              <a:rPr lang="en-US" dirty="0"/>
              <a:t>Two good friends who work at the organization repeatedly use slang words to refer to a particular group of people. They say them loudly to each other and others overhear. </a:t>
            </a:r>
          </a:p>
        </p:txBody>
      </p:sp>
      <p:sp>
        <p:nvSpPr>
          <p:cNvPr id="4" name="Footer Placeholder 3">
            <a:extLst>
              <a:ext uri="{FF2B5EF4-FFF2-40B4-BE49-F238E27FC236}">
                <a16:creationId xmlns:a16="http://schemas.microsoft.com/office/drawing/2014/main" id="{72B4F6E0-65D5-4C7C-A72F-18F8845D59C5}"/>
              </a:ext>
            </a:extLst>
          </p:cNvPr>
          <p:cNvSpPr>
            <a:spLocks noGrp="1"/>
          </p:cNvSpPr>
          <p:nvPr>
            <p:ph type="ftr" sz="quarter" idx="11"/>
          </p:nvPr>
        </p:nvSpPr>
        <p:spPr/>
        <p:txBody>
          <a:bodyPr/>
          <a:lstStyle/>
          <a:p>
            <a:r>
              <a:rPr lang="en-US" dirty="0"/>
              <a:t>© 2022 Pullman &amp; Comley LLC</a:t>
            </a:r>
          </a:p>
        </p:txBody>
      </p:sp>
      <p:sp>
        <p:nvSpPr>
          <p:cNvPr id="5" name="Slide Number Placeholder 4">
            <a:extLst>
              <a:ext uri="{FF2B5EF4-FFF2-40B4-BE49-F238E27FC236}">
                <a16:creationId xmlns:a16="http://schemas.microsoft.com/office/drawing/2014/main" id="{2EB01368-8960-4B31-A1FB-83B3AFB4D69E}"/>
              </a:ext>
            </a:extLst>
          </p:cNvPr>
          <p:cNvSpPr>
            <a:spLocks noGrp="1"/>
          </p:cNvSpPr>
          <p:nvPr>
            <p:ph type="sldNum" sz="quarter" idx="12"/>
          </p:nvPr>
        </p:nvSpPr>
        <p:spPr/>
        <p:txBody>
          <a:bodyPr/>
          <a:lstStyle/>
          <a:p>
            <a:fld id="{080DD68C-5486-4B9A-B844-882072ED2919}" type="slidenum">
              <a:rPr lang="en-US" smtClean="0"/>
              <a:t>70</a:t>
            </a:fld>
            <a:endParaRPr lang="en-US"/>
          </a:p>
        </p:txBody>
      </p:sp>
    </p:spTree>
    <p:extLst>
      <p:ext uri="{BB962C8B-B14F-4D97-AF65-F5344CB8AC3E}">
        <p14:creationId xmlns:p14="http://schemas.microsoft.com/office/powerpoint/2010/main" val="133673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971800" y="2286000"/>
            <a:ext cx="2657475" cy="1990725"/>
          </a:xfrm>
        </p:spPr>
      </p:pic>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71</a:t>
            </a:fld>
            <a:endParaRPr lang="en-US" dirty="0"/>
          </a:p>
        </p:txBody>
      </p:sp>
    </p:spTree>
    <p:extLst>
      <p:ext uri="{BB962C8B-B14F-4D97-AF65-F5344CB8AC3E}">
        <p14:creationId xmlns:p14="http://schemas.microsoft.com/office/powerpoint/2010/main" val="11095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Contact Information</a:t>
            </a:r>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72</a:t>
            </a:fld>
            <a:endParaRPr lang="en-US" dirty="0"/>
          </a:p>
        </p:txBody>
      </p:sp>
      <p:sp>
        <p:nvSpPr>
          <p:cNvPr id="10" name="Rectangle 9"/>
          <p:cNvSpPr/>
          <p:nvPr/>
        </p:nvSpPr>
        <p:spPr>
          <a:xfrm>
            <a:off x="3048000" y="4114800"/>
            <a:ext cx="4267200" cy="1754326"/>
          </a:xfrm>
          <a:prstGeom prst="rect">
            <a:avLst/>
          </a:prstGeom>
        </p:spPr>
        <p:txBody>
          <a:bodyPr wrap="square">
            <a:spAutoFit/>
          </a:bodyPr>
          <a:lstStyle/>
          <a:p>
            <a:r>
              <a:rPr lang="en-US" b="1" dirty="0"/>
              <a:t>Melinda B. Kaufmann</a:t>
            </a:r>
          </a:p>
          <a:p>
            <a:r>
              <a:rPr lang="en-US" b="1" i="1" dirty="0"/>
              <a:t>Pullman &amp; Comley, LLC</a:t>
            </a:r>
            <a:endParaRPr lang="en-US" b="1" dirty="0"/>
          </a:p>
          <a:p>
            <a:r>
              <a:rPr lang="en-US" b="1" dirty="0"/>
              <a:t>90 State House Square</a:t>
            </a:r>
          </a:p>
          <a:p>
            <a:r>
              <a:rPr lang="en-US" b="1" dirty="0"/>
              <a:t>Hartford, CT 06103</a:t>
            </a:r>
          </a:p>
          <a:p>
            <a:r>
              <a:rPr lang="en-US" b="1" dirty="0"/>
              <a:t>Tel: 860.424.4390</a:t>
            </a:r>
          </a:p>
          <a:p>
            <a:r>
              <a:rPr lang="en-US" b="1" dirty="0"/>
              <a:t>Email: mkaufmann@pullcom.com </a:t>
            </a:r>
          </a:p>
        </p:txBody>
      </p:sp>
      <p:pic>
        <p:nvPicPr>
          <p:cNvPr id="7" name="Picture 6">
            <a:extLst>
              <a:ext uri="{FF2B5EF4-FFF2-40B4-BE49-F238E27FC236}">
                <a16:creationId xmlns:a16="http://schemas.microsoft.com/office/drawing/2014/main" id="{38DC8946-C6FE-4E4A-8F20-B5FFCC305A05}"/>
              </a:ext>
            </a:extLst>
          </p:cNvPr>
          <p:cNvPicPr>
            <a:picLocks noChangeAspect="1"/>
          </p:cNvPicPr>
          <p:nvPr/>
        </p:nvPicPr>
        <p:blipFill>
          <a:blip r:embed="rId2"/>
          <a:stretch>
            <a:fillRect/>
          </a:stretch>
        </p:blipFill>
        <p:spPr>
          <a:xfrm>
            <a:off x="3086099" y="1524000"/>
            <a:ext cx="2971801" cy="2300092"/>
          </a:xfrm>
          <a:prstGeom prst="rect">
            <a:avLst/>
          </a:prstGeom>
        </p:spPr>
      </p:pic>
    </p:spTree>
    <p:extLst>
      <p:ext uri="{BB962C8B-B14F-4D97-AF65-F5344CB8AC3E}">
        <p14:creationId xmlns:p14="http://schemas.microsoft.com/office/powerpoint/2010/main" val="99522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477000" cy="1325717"/>
          </a:xfrm>
        </p:spPr>
        <p:txBody>
          <a:bodyPr/>
          <a:lstStyle/>
          <a:p>
            <a:pPr algn="ctr"/>
            <a:r>
              <a:rPr lang="en-US" b="1" dirty="0"/>
              <a:t>Applicable State &amp; Federal Laws</a:t>
            </a:r>
          </a:p>
        </p:txBody>
      </p:sp>
      <p:sp>
        <p:nvSpPr>
          <p:cNvPr id="3" name="Content Placeholder 2"/>
          <p:cNvSpPr>
            <a:spLocks noGrp="1"/>
          </p:cNvSpPr>
          <p:nvPr>
            <p:ph idx="1"/>
          </p:nvPr>
        </p:nvSpPr>
        <p:spPr>
          <a:xfrm>
            <a:off x="457200" y="1371600"/>
            <a:ext cx="7924800" cy="4953000"/>
          </a:xfrm>
        </p:spPr>
        <p:txBody>
          <a:bodyPr>
            <a:normAutofit/>
          </a:bodyPr>
          <a:lstStyle/>
          <a:p>
            <a:r>
              <a:rPr lang="en-US" b="1" dirty="0"/>
              <a:t>Sexual Harassment is a form of unlawful discrimination under state and federal law</a:t>
            </a:r>
          </a:p>
          <a:p>
            <a:pPr marL="0" indent="0">
              <a:buNone/>
            </a:pPr>
            <a:endParaRPr lang="en-US" b="1" dirty="0"/>
          </a:p>
          <a:p>
            <a:r>
              <a:rPr lang="en-US" b="1" dirty="0"/>
              <a:t>FEDERAL</a:t>
            </a:r>
          </a:p>
          <a:p>
            <a:pPr lvl="1"/>
            <a:r>
              <a:rPr lang="en-US" u="sng" dirty="0"/>
              <a:t>Title VII of the Civil Rights Act of 1964</a:t>
            </a:r>
          </a:p>
          <a:p>
            <a:pPr lvl="2"/>
            <a:r>
              <a:rPr lang="en-US" dirty="0"/>
              <a:t>Prohibits discrimination against employees and job applicants on the basis of race/color, sex, pregnancy, religion, and national origin. </a:t>
            </a:r>
          </a:p>
          <a:p>
            <a:pPr lvl="2"/>
            <a:r>
              <a:rPr lang="en-US" dirty="0"/>
              <a:t>Harassment that is based on any of these characteristics, or targets people with any of these characteristics, is a form of discrimination.</a:t>
            </a:r>
          </a:p>
          <a:p>
            <a:pPr marL="682625" lvl="2" indent="0">
              <a:buNone/>
            </a:pPr>
            <a:r>
              <a:rPr lang="en-US" dirty="0"/>
              <a:t> </a:t>
            </a:r>
          </a:p>
        </p:txBody>
      </p:sp>
      <p:sp>
        <p:nvSpPr>
          <p:cNvPr id="4" name="Footer Placeholder 3"/>
          <p:cNvSpPr>
            <a:spLocks noGrp="1"/>
          </p:cNvSpPr>
          <p:nvPr>
            <p:ph type="ftr" sz="quarter" idx="11"/>
          </p:nvPr>
        </p:nvSpPr>
        <p:spPr/>
        <p:txBody>
          <a:bodyPr/>
          <a:lstStyle/>
          <a:p>
            <a:r>
              <a:rPr lang="en-US" dirty="0"/>
              <a:t>© 2022 Pullman &amp; Comley LLC</a:t>
            </a:r>
          </a:p>
        </p:txBody>
      </p:sp>
      <p:sp>
        <p:nvSpPr>
          <p:cNvPr id="5" name="Slide Number Placeholder 4"/>
          <p:cNvSpPr>
            <a:spLocks noGrp="1"/>
          </p:cNvSpPr>
          <p:nvPr>
            <p:ph type="sldNum" sz="quarter" idx="12"/>
          </p:nvPr>
        </p:nvSpPr>
        <p:spPr/>
        <p:txBody>
          <a:bodyPr/>
          <a:lstStyle/>
          <a:p>
            <a:fld id="{080DD68C-5486-4B9A-B844-882072ED2919}" type="slidenum">
              <a:rPr lang="en-US" smtClean="0"/>
              <a:t>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4572000"/>
            <a:ext cx="2857500" cy="1381125"/>
          </a:xfrm>
          <a:prstGeom prst="rect">
            <a:avLst/>
          </a:prstGeom>
        </p:spPr>
      </p:pic>
    </p:spTree>
    <p:extLst>
      <p:ext uri="{BB962C8B-B14F-4D97-AF65-F5344CB8AC3E}">
        <p14:creationId xmlns:p14="http://schemas.microsoft.com/office/powerpoint/2010/main" val="273881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0"/>
            <a:ext cx="4419600" cy="914400"/>
          </a:xfrm>
        </p:spPr>
        <p:txBody>
          <a:bodyPr>
            <a:normAutofit/>
          </a:bodyPr>
          <a:lstStyle/>
          <a:p>
            <a:pPr algn="ctr"/>
            <a:r>
              <a:rPr lang="en-US" dirty="0"/>
              <a:t>In Schools</a:t>
            </a:r>
            <a:endParaRPr lang="en-US" b="1" cap="all" dirty="0"/>
          </a:p>
        </p:txBody>
      </p:sp>
      <p:sp>
        <p:nvSpPr>
          <p:cNvPr id="13" name="Content Placeholder 12"/>
          <p:cNvSpPr>
            <a:spLocks noGrp="1"/>
          </p:cNvSpPr>
          <p:nvPr>
            <p:ph idx="1"/>
          </p:nvPr>
        </p:nvSpPr>
        <p:spPr/>
        <p:txBody>
          <a:bodyPr>
            <a:normAutofit/>
          </a:bodyPr>
          <a:lstStyle/>
          <a:p>
            <a:pPr marL="0" indent="0" algn="just">
              <a:buNone/>
            </a:pPr>
            <a:r>
              <a:rPr lang="en-US" sz="2400" dirty="0"/>
              <a:t>Additionally, sexual harassment and sexual discrimination are prohibited in school by Title IX.</a:t>
            </a:r>
          </a:p>
          <a:p>
            <a:pPr marL="0" indent="0" algn="just">
              <a:buNone/>
            </a:pPr>
            <a:endParaRPr lang="en-US" sz="2400" dirty="0"/>
          </a:p>
          <a:p>
            <a:pPr marL="0" indent="0" algn="just">
              <a:buNone/>
            </a:pPr>
            <a:r>
              <a:rPr lang="en-US" sz="2400" u="sng" dirty="0"/>
              <a:t>Title IX of the Education Amendments of 1972</a:t>
            </a:r>
            <a:r>
              <a:rPr lang="en-US" sz="2400" dirty="0"/>
              <a:t> (20 U.S.C. §§ 1681 </a:t>
            </a:r>
            <a:r>
              <a:rPr lang="en-US" sz="2400" i="1" dirty="0"/>
              <a:t>et seq)</a:t>
            </a:r>
            <a:endParaRPr lang="en-US" sz="2400" dirty="0"/>
          </a:p>
          <a:p>
            <a:pPr marL="0" indent="0" algn="just">
              <a:buNone/>
            </a:pPr>
            <a:r>
              <a:rPr lang="en-US" sz="2400" dirty="0"/>
              <a:t>“No person in the United States shall, </a:t>
            </a:r>
            <a:r>
              <a:rPr lang="en-US" sz="2400" i="1" dirty="0">
                <a:solidFill>
                  <a:srgbClr val="00B050"/>
                </a:solidFill>
              </a:rPr>
              <a:t>on the basis of sex</a:t>
            </a:r>
            <a:r>
              <a:rPr lang="en-US" sz="2400" dirty="0"/>
              <a:t>, be excluded from participation in, be denied the benefits of, or be subjected to discrimination under any education program or activity receiving Federal financial assistance.”  </a:t>
            </a:r>
            <a:r>
              <a:rPr lang="en-US" sz="2400" b="1" dirty="0"/>
              <a:t>Title IX of the Education Amendments of 1972, 20 U.S.C. §§ 1681 </a:t>
            </a:r>
            <a:r>
              <a:rPr lang="en-US" sz="2400" b="1" i="1" dirty="0"/>
              <a:t>et seq</a:t>
            </a:r>
            <a:r>
              <a:rPr lang="en-US" sz="2400" b="1" dirty="0"/>
              <a:t>. [“Title IX”]</a:t>
            </a:r>
            <a:r>
              <a:rPr lang="en-US" sz="2400" dirty="0"/>
              <a:t>. </a:t>
            </a:r>
          </a:p>
          <a:p>
            <a:endParaRPr lang="en-US" dirty="0"/>
          </a:p>
        </p:txBody>
      </p:sp>
      <p:sp>
        <p:nvSpPr>
          <p:cNvPr id="6" name="Footer Placeholder 5"/>
          <p:cNvSpPr>
            <a:spLocks noGrp="1"/>
          </p:cNvSpPr>
          <p:nvPr>
            <p:ph type="ftr" sz="quarter" idx="11"/>
          </p:nvPr>
        </p:nvSpPr>
        <p:spPr/>
        <p:txBody>
          <a:bodyPr/>
          <a:lstStyle/>
          <a:p>
            <a:r>
              <a:rPr lang="en-US"/>
              <a:t>© 2020 Pullman &amp; Comley LLC</a:t>
            </a:r>
            <a:endParaRPr lang="en-US" dirty="0"/>
          </a:p>
        </p:txBody>
      </p:sp>
      <p:sp>
        <p:nvSpPr>
          <p:cNvPr id="7" name="Slide Number Placeholder 6"/>
          <p:cNvSpPr>
            <a:spLocks noGrp="1"/>
          </p:cNvSpPr>
          <p:nvPr>
            <p:ph type="sldNum" sz="quarter" idx="12"/>
          </p:nvPr>
        </p:nvSpPr>
        <p:spPr/>
        <p:txBody>
          <a:bodyPr/>
          <a:lstStyle/>
          <a:p>
            <a:fld id="{080DD68C-5486-4B9A-B844-882072ED2919}" type="slidenum">
              <a:rPr lang="en-US" smtClean="0"/>
              <a:t>9</a:t>
            </a:fld>
            <a:endParaRPr lang="en-US"/>
          </a:p>
        </p:txBody>
      </p:sp>
    </p:spTree>
    <p:extLst>
      <p:ext uri="{BB962C8B-B14F-4D97-AF65-F5344CB8AC3E}">
        <p14:creationId xmlns:p14="http://schemas.microsoft.com/office/powerpoint/2010/main" val="358537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ullcom Template">
  <a:themeElements>
    <a:clrScheme name="PullmanComley">
      <a:dk1>
        <a:sysClr val="windowText" lastClr="000000"/>
      </a:dk1>
      <a:lt1>
        <a:sysClr val="window" lastClr="FFFFFF"/>
      </a:lt1>
      <a:dk2>
        <a:srgbClr val="004055"/>
      </a:dk2>
      <a:lt2>
        <a:srgbClr val="ECECEC"/>
      </a:lt2>
      <a:accent1>
        <a:srgbClr val="004055"/>
      </a:accent1>
      <a:accent2>
        <a:srgbClr val="7E99AA"/>
      </a:accent2>
      <a:accent3>
        <a:srgbClr val="D77600"/>
      </a:accent3>
      <a:accent4>
        <a:srgbClr val="ABA48F"/>
      </a:accent4>
      <a:accent5>
        <a:srgbClr val="708054"/>
      </a:accent5>
      <a:accent6>
        <a:srgbClr val="89411C"/>
      </a:accent6>
      <a:hlink>
        <a:srgbClr val="D77600"/>
      </a:hlink>
      <a:folHlink>
        <a:srgbClr val="ABA48F"/>
      </a:folHlink>
    </a:clrScheme>
    <a:fontScheme name="PullmanComley">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ullcom Template" id="{8988E558-ECB6-43DC-8780-96CFA3F2A156}" vid="{855810D3-D181-4C8A-8B61-61F36D82A1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Pullman Template</Template>
  <TotalTime>0</TotalTime>
  <Words>6317</Words>
  <Application>Microsoft Office PowerPoint</Application>
  <PresentationFormat>On-screen Show (4:3)</PresentationFormat>
  <Paragraphs>733</Paragraphs>
  <Slides>72</Slides>
  <Notes>50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Arial</vt:lpstr>
      <vt:lpstr>Book Antiqua</vt:lpstr>
      <vt:lpstr>Calibri</vt:lpstr>
      <vt:lpstr>Open Sans</vt:lpstr>
      <vt:lpstr>Times New Roman</vt:lpstr>
      <vt:lpstr>Wingdings</vt:lpstr>
      <vt:lpstr>Pullcom Template</vt:lpstr>
      <vt:lpstr>  Preventing Sexual Harassment  in the School and Work Environment </vt:lpstr>
      <vt:lpstr>#NowWhat</vt:lpstr>
      <vt:lpstr>Goals of Today’s Presentation</vt:lpstr>
      <vt:lpstr>Sexual Harassment is Widespread</vt:lpstr>
      <vt:lpstr>Some Statistics on Sexual Harassment in Schools</vt:lpstr>
      <vt:lpstr>Consequences of Harassment</vt:lpstr>
      <vt:lpstr>Legal Exposure</vt:lpstr>
      <vt:lpstr>Applicable State &amp; Federal Laws</vt:lpstr>
      <vt:lpstr>In Schools</vt:lpstr>
      <vt:lpstr>Other Protected Characteristics Under Federal Law</vt:lpstr>
      <vt:lpstr>State Anti-discrimination Laws</vt:lpstr>
      <vt:lpstr> Connecticut Fair Employment Practices Act  prohibits discrimination (including harassment) on the basis of:   </vt:lpstr>
      <vt:lpstr>Future CT Anti-Bullying Statute</vt:lpstr>
      <vt:lpstr>CT Anti-Bullying Statute</vt:lpstr>
      <vt:lpstr>CT Anti-Harassment Laws</vt:lpstr>
      <vt:lpstr>What Discriminatory Practices Are Prohibited by These Laws?</vt:lpstr>
      <vt:lpstr>Legal Definition of Sexual Harassment Title VII/State Law</vt:lpstr>
      <vt:lpstr>Definition of Sexual Harassment Under the Title IX Regulations</vt:lpstr>
      <vt:lpstr>Types of Harassment</vt:lpstr>
      <vt:lpstr>Types of Harassment</vt:lpstr>
      <vt:lpstr>Other Sexual Harassment</vt:lpstr>
      <vt:lpstr>Other Harassment</vt:lpstr>
      <vt:lpstr>Other Harassment</vt:lpstr>
      <vt:lpstr>Hostile Work Environment</vt:lpstr>
      <vt:lpstr>Examples of Potential Sexual Harassment</vt:lpstr>
      <vt:lpstr>Examples of Sexual Harassment</vt:lpstr>
      <vt:lpstr>Examples of Sexual Harassment</vt:lpstr>
      <vt:lpstr>A Clip from the View</vt:lpstr>
      <vt:lpstr>Hostile Work Environment </vt:lpstr>
      <vt:lpstr>Hostile Work Environment </vt:lpstr>
      <vt:lpstr>Five Categories of Behaviors</vt:lpstr>
      <vt:lpstr>Examples of Sexual Harassment</vt:lpstr>
      <vt:lpstr>Body Language Awareness</vt:lpstr>
      <vt:lpstr>Rule to Remember</vt:lpstr>
      <vt:lpstr>Who Can Commit Sexual Harassment?  </vt:lpstr>
      <vt:lpstr>Who Can Complain of Harassment?</vt:lpstr>
      <vt:lpstr>Reports of Sexual Harassment </vt:lpstr>
      <vt:lpstr>On-Site v. Off-Site Misconduct</vt:lpstr>
      <vt:lpstr>Sexual Harassment On Social Media and via Text Message</vt:lpstr>
      <vt:lpstr>When is the Organization Liable?</vt:lpstr>
      <vt:lpstr>When is the Organization Liable?</vt:lpstr>
      <vt:lpstr>When Is the Organization Liable?</vt:lpstr>
      <vt:lpstr>Retaliation</vt:lpstr>
      <vt:lpstr>PowerPoint Presentation</vt:lpstr>
      <vt:lpstr>Microaggressions Defined</vt:lpstr>
      <vt:lpstr>Types and Forms of Microaggressions</vt:lpstr>
      <vt:lpstr>Examples of Microaggressions Women Experience</vt:lpstr>
      <vt:lpstr>Identify and analyze these examples</vt:lpstr>
      <vt:lpstr>Identify and analyze these examples</vt:lpstr>
      <vt:lpstr>Identify and analyze these examples</vt:lpstr>
      <vt:lpstr>PowerPoint Presentation</vt:lpstr>
      <vt:lpstr>Impact of Microaggressions</vt:lpstr>
      <vt:lpstr>Studying the  Impact of Microaggressions</vt:lpstr>
      <vt:lpstr>Bystander Intervention</vt:lpstr>
      <vt:lpstr>Bystander Intervention</vt:lpstr>
      <vt:lpstr>CT’s “Time’s Up” Act (effective 10/1/19): Summary</vt:lpstr>
      <vt:lpstr>Revised Provisions on Remediating Harassment and Discrimination (as of 10/1/19)</vt:lpstr>
      <vt:lpstr>Region 14 Anti-Harassment Policy</vt:lpstr>
      <vt:lpstr>Tips for Employees to Prevent and Mitigate Sexual Harassment</vt:lpstr>
      <vt:lpstr>Avenues of Relief for Sexual Harassment for CT Employees </vt:lpstr>
      <vt:lpstr>Hypothetical #1</vt:lpstr>
      <vt:lpstr>Hypothetical #2</vt:lpstr>
      <vt:lpstr>Hypothetical #3</vt:lpstr>
      <vt:lpstr>Hypothetical #4</vt:lpstr>
      <vt:lpstr>Hypothetical #5</vt:lpstr>
      <vt:lpstr>Hypothetical #6</vt:lpstr>
      <vt:lpstr>Hypothetical #7</vt:lpstr>
      <vt:lpstr>Hypothetical #8</vt:lpstr>
      <vt:lpstr>Hypothetical #9</vt:lpstr>
      <vt:lpstr>Hypothetical #10</vt:lpstr>
      <vt:lpstr>Questions?</vt:lpstr>
      <vt:lpstr>Contact Information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Sexual Harassment  in the School and Work Environment</dc:title>
  <dc:creator/>
  <cp:lastModifiedBy/>
  <cp:revision>2</cp:revision>
  <dcterms:created xsi:type="dcterms:W3CDTF">2017-12-06T20:49:23Z</dcterms:created>
  <dcterms:modified xsi:type="dcterms:W3CDTF">2023-01-09T18:16:01Z</dcterms:modified>
</cp:coreProperties>
</file>