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57" r:id="rId4"/>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1506"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0A2DC70-AE8B-4BEF-8F58-1BB0E9648CC9}"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A80BE-FB64-490D-B5E0-D0B44DDE7373}" type="slidenum">
              <a:rPr lang="en-US" smtClean="0"/>
              <a:t>‹#›</a:t>
            </a:fld>
            <a:endParaRPr lang="en-US"/>
          </a:p>
        </p:txBody>
      </p:sp>
    </p:spTree>
    <p:extLst>
      <p:ext uri="{BB962C8B-B14F-4D97-AF65-F5344CB8AC3E}">
        <p14:creationId xmlns:p14="http://schemas.microsoft.com/office/powerpoint/2010/main" val="2459014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A2DC70-AE8B-4BEF-8F58-1BB0E9648CC9}"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A80BE-FB64-490D-B5E0-D0B44DDE7373}" type="slidenum">
              <a:rPr lang="en-US" smtClean="0"/>
              <a:t>‹#›</a:t>
            </a:fld>
            <a:endParaRPr lang="en-US"/>
          </a:p>
        </p:txBody>
      </p:sp>
    </p:spTree>
    <p:extLst>
      <p:ext uri="{BB962C8B-B14F-4D97-AF65-F5344CB8AC3E}">
        <p14:creationId xmlns:p14="http://schemas.microsoft.com/office/powerpoint/2010/main" val="2116323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A2DC70-AE8B-4BEF-8F58-1BB0E9648CC9}"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A80BE-FB64-490D-B5E0-D0B44DDE7373}" type="slidenum">
              <a:rPr lang="en-US" smtClean="0"/>
              <a:t>‹#›</a:t>
            </a:fld>
            <a:endParaRPr lang="en-US"/>
          </a:p>
        </p:txBody>
      </p:sp>
    </p:spTree>
    <p:extLst>
      <p:ext uri="{BB962C8B-B14F-4D97-AF65-F5344CB8AC3E}">
        <p14:creationId xmlns:p14="http://schemas.microsoft.com/office/powerpoint/2010/main" val="15240028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2590E-D9E2-4CA2-BE78-59B8709DAC5B}"/>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275A972-0A0D-4AF4-A6E1-E828C43D85B6}"/>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8A3955A-CA15-4C54-91CF-95F174A674A8}"/>
              </a:ext>
            </a:extLst>
          </p:cNvPr>
          <p:cNvSpPr>
            <a:spLocks noGrp="1"/>
          </p:cNvSpPr>
          <p:nvPr>
            <p:ph type="dt" sz="half" idx="10"/>
          </p:nvPr>
        </p:nvSpPr>
        <p:spPr/>
        <p:txBody>
          <a:bodyPr/>
          <a:lstStyle/>
          <a:p>
            <a:fld id="{F79B445C-84B2-4769-BED8-7EDCB714B990}" type="datetimeFigureOut">
              <a:rPr lang="en-US" smtClean="0"/>
              <a:t>8/6/2020</a:t>
            </a:fld>
            <a:endParaRPr lang="en-US"/>
          </a:p>
        </p:txBody>
      </p:sp>
      <p:sp>
        <p:nvSpPr>
          <p:cNvPr id="5" name="Footer Placeholder 4">
            <a:extLst>
              <a:ext uri="{FF2B5EF4-FFF2-40B4-BE49-F238E27FC236}">
                <a16:creationId xmlns:a16="http://schemas.microsoft.com/office/drawing/2014/main" id="{EBA4978A-E7A8-4779-BCD7-47D83D7F4B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B78035-11FC-4025-83E0-FBCF95437179}"/>
              </a:ext>
            </a:extLst>
          </p:cNvPr>
          <p:cNvSpPr>
            <a:spLocks noGrp="1"/>
          </p:cNvSpPr>
          <p:nvPr>
            <p:ph type="sldNum" sz="quarter" idx="12"/>
          </p:nvPr>
        </p:nvSpPr>
        <p:spPr/>
        <p:txBody>
          <a:bodyPr/>
          <a:lstStyle/>
          <a:p>
            <a:fld id="{C9E4FB67-1E09-444E-B3D2-55176E9FBE57}" type="slidenum">
              <a:rPr lang="en-US" smtClean="0"/>
              <a:t>‹#›</a:t>
            </a:fld>
            <a:endParaRPr lang="en-US"/>
          </a:p>
        </p:txBody>
      </p:sp>
    </p:spTree>
    <p:extLst>
      <p:ext uri="{BB962C8B-B14F-4D97-AF65-F5344CB8AC3E}">
        <p14:creationId xmlns:p14="http://schemas.microsoft.com/office/powerpoint/2010/main" val="4455346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B9CA-8E81-46D5-9325-7FFC479419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156994-11AC-4AA9-A99F-32A78EDF413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0E4503-1BCC-4EEC-AED9-8DA3DC304837}"/>
              </a:ext>
            </a:extLst>
          </p:cNvPr>
          <p:cNvSpPr>
            <a:spLocks noGrp="1"/>
          </p:cNvSpPr>
          <p:nvPr>
            <p:ph type="dt" sz="half" idx="10"/>
          </p:nvPr>
        </p:nvSpPr>
        <p:spPr/>
        <p:txBody>
          <a:bodyPr/>
          <a:lstStyle/>
          <a:p>
            <a:fld id="{F79B445C-84B2-4769-BED8-7EDCB714B990}" type="datetimeFigureOut">
              <a:rPr lang="en-US" smtClean="0"/>
              <a:t>8/6/2020</a:t>
            </a:fld>
            <a:endParaRPr lang="en-US"/>
          </a:p>
        </p:txBody>
      </p:sp>
      <p:sp>
        <p:nvSpPr>
          <p:cNvPr id="5" name="Footer Placeholder 4">
            <a:extLst>
              <a:ext uri="{FF2B5EF4-FFF2-40B4-BE49-F238E27FC236}">
                <a16:creationId xmlns:a16="http://schemas.microsoft.com/office/drawing/2014/main" id="{610E8A26-E5CC-4FAD-AFA7-FDE93A241F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AB57DA-805A-4459-8DBD-4A72CCB128CD}"/>
              </a:ext>
            </a:extLst>
          </p:cNvPr>
          <p:cNvSpPr>
            <a:spLocks noGrp="1"/>
          </p:cNvSpPr>
          <p:nvPr>
            <p:ph type="sldNum" sz="quarter" idx="12"/>
          </p:nvPr>
        </p:nvSpPr>
        <p:spPr/>
        <p:txBody>
          <a:bodyPr/>
          <a:lstStyle/>
          <a:p>
            <a:fld id="{C9E4FB67-1E09-444E-B3D2-55176E9FBE57}" type="slidenum">
              <a:rPr lang="en-US" smtClean="0"/>
              <a:t>‹#›</a:t>
            </a:fld>
            <a:endParaRPr lang="en-US"/>
          </a:p>
        </p:txBody>
      </p:sp>
    </p:spTree>
    <p:extLst>
      <p:ext uri="{BB962C8B-B14F-4D97-AF65-F5344CB8AC3E}">
        <p14:creationId xmlns:p14="http://schemas.microsoft.com/office/powerpoint/2010/main" val="4499233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51E2C-EF49-41F9-B6C0-8A0B2A1156D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991706-FF76-4BCE-92D1-2434F109330C}"/>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11216DA-E6F9-45D7-8781-318888E3E428}"/>
              </a:ext>
            </a:extLst>
          </p:cNvPr>
          <p:cNvSpPr>
            <a:spLocks noGrp="1"/>
          </p:cNvSpPr>
          <p:nvPr>
            <p:ph type="dt" sz="half" idx="10"/>
          </p:nvPr>
        </p:nvSpPr>
        <p:spPr/>
        <p:txBody>
          <a:bodyPr/>
          <a:lstStyle/>
          <a:p>
            <a:fld id="{F79B445C-84B2-4769-BED8-7EDCB714B990}" type="datetimeFigureOut">
              <a:rPr lang="en-US" smtClean="0"/>
              <a:t>8/6/2020</a:t>
            </a:fld>
            <a:endParaRPr lang="en-US"/>
          </a:p>
        </p:txBody>
      </p:sp>
      <p:sp>
        <p:nvSpPr>
          <p:cNvPr id="5" name="Footer Placeholder 4">
            <a:extLst>
              <a:ext uri="{FF2B5EF4-FFF2-40B4-BE49-F238E27FC236}">
                <a16:creationId xmlns:a16="http://schemas.microsoft.com/office/drawing/2014/main" id="{7F154633-E8CC-436F-8F17-1B53B30799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018A83-F248-46BB-BAC5-90F5995202C2}"/>
              </a:ext>
            </a:extLst>
          </p:cNvPr>
          <p:cNvSpPr>
            <a:spLocks noGrp="1"/>
          </p:cNvSpPr>
          <p:nvPr>
            <p:ph type="sldNum" sz="quarter" idx="12"/>
          </p:nvPr>
        </p:nvSpPr>
        <p:spPr/>
        <p:txBody>
          <a:bodyPr/>
          <a:lstStyle/>
          <a:p>
            <a:fld id="{C9E4FB67-1E09-444E-B3D2-55176E9FBE57}" type="slidenum">
              <a:rPr lang="en-US" smtClean="0"/>
              <a:t>‹#›</a:t>
            </a:fld>
            <a:endParaRPr lang="en-US"/>
          </a:p>
        </p:txBody>
      </p:sp>
    </p:spTree>
    <p:extLst>
      <p:ext uri="{BB962C8B-B14F-4D97-AF65-F5344CB8AC3E}">
        <p14:creationId xmlns:p14="http://schemas.microsoft.com/office/powerpoint/2010/main" val="40624151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3DD31-D0E4-4361-9552-B8E59FD6A9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307D57-D85E-4082-AED9-3447E6B76772}"/>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B86B3AB-5840-4DB6-83CC-9EDDC7A5DB89}"/>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52234AB-3E83-4D5C-AA7F-2F52408CF7F2}"/>
              </a:ext>
            </a:extLst>
          </p:cNvPr>
          <p:cNvSpPr>
            <a:spLocks noGrp="1"/>
          </p:cNvSpPr>
          <p:nvPr>
            <p:ph type="dt" sz="half" idx="10"/>
          </p:nvPr>
        </p:nvSpPr>
        <p:spPr/>
        <p:txBody>
          <a:bodyPr/>
          <a:lstStyle/>
          <a:p>
            <a:fld id="{F79B445C-84B2-4769-BED8-7EDCB714B990}" type="datetimeFigureOut">
              <a:rPr lang="en-US" smtClean="0"/>
              <a:t>8/6/2020</a:t>
            </a:fld>
            <a:endParaRPr lang="en-US"/>
          </a:p>
        </p:txBody>
      </p:sp>
      <p:sp>
        <p:nvSpPr>
          <p:cNvPr id="6" name="Footer Placeholder 5">
            <a:extLst>
              <a:ext uri="{FF2B5EF4-FFF2-40B4-BE49-F238E27FC236}">
                <a16:creationId xmlns:a16="http://schemas.microsoft.com/office/drawing/2014/main" id="{3676606C-0871-42B2-81C9-BAC041239F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73AEF7-E3ED-4923-8326-5366E3BFB615}"/>
              </a:ext>
            </a:extLst>
          </p:cNvPr>
          <p:cNvSpPr>
            <a:spLocks noGrp="1"/>
          </p:cNvSpPr>
          <p:nvPr>
            <p:ph type="sldNum" sz="quarter" idx="12"/>
          </p:nvPr>
        </p:nvSpPr>
        <p:spPr/>
        <p:txBody>
          <a:bodyPr/>
          <a:lstStyle/>
          <a:p>
            <a:fld id="{C9E4FB67-1E09-444E-B3D2-55176E9FBE57}" type="slidenum">
              <a:rPr lang="en-US" smtClean="0"/>
              <a:t>‹#›</a:t>
            </a:fld>
            <a:endParaRPr lang="en-US"/>
          </a:p>
        </p:txBody>
      </p:sp>
    </p:spTree>
    <p:extLst>
      <p:ext uri="{BB962C8B-B14F-4D97-AF65-F5344CB8AC3E}">
        <p14:creationId xmlns:p14="http://schemas.microsoft.com/office/powerpoint/2010/main" val="10330878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B3B78-D1AA-4628-8904-25A94511325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EC54D3F-F7FD-4056-BB1E-10AA25044F5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B128A28-8F08-4489-A4DE-0902AC9DA67C}"/>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E6423E8-2629-48D9-BC24-A6E3810019E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16814B8-ABDD-4CF3-9543-6CF51CC47787}"/>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50CE0FC-F1B6-4F94-B6E8-32116E98A3F3}"/>
              </a:ext>
            </a:extLst>
          </p:cNvPr>
          <p:cNvSpPr>
            <a:spLocks noGrp="1"/>
          </p:cNvSpPr>
          <p:nvPr>
            <p:ph type="dt" sz="half" idx="10"/>
          </p:nvPr>
        </p:nvSpPr>
        <p:spPr/>
        <p:txBody>
          <a:bodyPr/>
          <a:lstStyle/>
          <a:p>
            <a:fld id="{F79B445C-84B2-4769-BED8-7EDCB714B990}" type="datetimeFigureOut">
              <a:rPr lang="en-US" smtClean="0"/>
              <a:t>8/6/2020</a:t>
            </a:fld>
            <a:endParaRPr lang="en-US"/>
          </a:p>
        </p:txBody>
      </p:sp>
      <p:sp>
        <p:nvSpPr>
          <p:cNvPr id="8" name="Footer Placeholder 7">
            <a:extLst>
              <a:ext uri="{FF2B5EF4-FFF2-40B4-BE49-F238E27FC236}">
                <a16:creationId xmlns:a16="http://schemas.microsoft.com/office/drawing/2014/main" id="{7D632CFB-5729-4B1B-A75E-9AE8EB359AD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1B64C39-6CA1-4156-85C6-399CE1D77B26}"/>
              </a:ext>
            </a:extLst>
          </p:cNvPr>
          <p:cNvSpPr>
            <a:spLocks noGrp="1"/>
          </p:cNvSpPr>
          <p:nvPr>
            <p:ph type="sldNum" sz="quarter" idx="12"/>
          </p:nvPr>
        </p:nvSpPr>
        <p:spPr/>
        <p:txBody>
          <a:bodyPr/>
          <a:lstStyle/>
          <a:p>
            <a:fld id="{C9E4FB67-1E09-444E-B3D2-55176E9FBE57}" type="slidenum">
              <a:rPr lang="en-US" smtClean="0"/>
              <a:t>‹#›</a:t>
            </a:fld>
            <a:endParaRPr lang="en-US"/>
          </a:p>
        </p:txBody>
      </p:sp>
    </p:spTree>
    <p:extLst>
      <p:ext uri="{BB962C8B-B14F-4D97-AF65-F5344CB8AC3E}">
        <p14:creationId xmlns:p14="http://schemas.microsoft.com/office/powerpoint/2010/main" val="6476033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500C8-51E3-4A61-9B9E-7C612FAA4FD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E73BA1-E08F-4851-AD5F-C52CF31C3901}"/>
              </a:ext>
            </a:extLst>
          </p:cNvPr>
          <p:cNvSpPr>
            <a:spLocks noGrp="1"/>
          </p:cNvSpPr>
          <p:nvPr>
            <p:ph type="dt" sz="half" idx="10"/>
          </p:nvPr>
        </p:nvSpPr>
        <p:spPr/>
        <p:txBody>
          <a:bodyPr/>
          <a:lstStyle/>
          <a:p>
            <a:fld id="{F79B445C-84B2-4769-BED8-7EDCB714B990}" type="datetimeFigureOut">
              <a:rPr lang="en-US" smtClean="0"/>
              <a:t>8/6/2020</a:t>
            </a:fld>
            <a:endParaRPr lang="en-US"/>
          </a:p>
        </p:txBody>
      </p:sp>
      <p:sp>
        <p:nvSpPr>
          <p:cNvPr id="4" name="Footer Placeholder 3">
            <a:extLst>
              <a:ext uri="{FF2B5EF4-FFF2-40B4-BE49-F238E27FC236}">
                <a16:creationId xmlns:a16="http://schemas.microsoft.com/office/drawing/2014/main" id="{1CB35027-8613-4129-A631-19ECD941297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08F91A1-1A58-4413-AB70-C7EC44C348C8}"/>
              </a:ext>
            </a:extLst>
          </p:cNvPr>
          <p:cNvSpPr>
            <a:spLocks noGrp="1"/>
          </p:cNvSpPr>
          <p:nvPr>
            <p:ph type="sldNum" sz="quarter" idx="12"/>
          </p:nvPr>
        </p:nvSpPr>
        <p:spPr/>
        <p:txBody>
          <a:bodyPr/>
          <a:lstStyle/>
          <a:p>
            <a:fld id="{C9E4FB67-1E09-444E-B3D2-55176E9FBE57}" type="slidenum">
              <a:rPr lang="en-US" smtClean="0"/>
              <a:t>‹#›</a:t>
            </a:fld>
            <a:endParaRPr lang="en-US"/>
          </a:p>
        </p:txBody>
      </p:sp>
    </p:spTree>
    <p:extLst>
      <p:ext uri="{BB962C8B-B14F-4D97-AF65-F5344CB8AC3E}">
        <p14:creationId xmlns:p14="http://schemas.microsoft.com/office/powerpoint/2010/main" val="665310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4A6351-C7D1-4948-82AC-C222573868CD}"/>
              </a:ext>
            </a:extLst>
          </p:cNvPr>
          <p:cNvSpPr>
            <a:spLocks noGrp="1"/>
          </p:cNvSpPr>
          <p:nvPr>
            <p:ph type="dt" sz="half" idx="10"/>
          </p:nvPr>
        </p:nvSpPr>
        <p:spPr/>
        <p:txBody>
          <a:bodyPr/>
          <a:lstStyle/>
          <a:p>
            <a:fld id="{F79B445C-84B2-4769-BED8-7EDCB714B990}" type="datetimeFigureOut">
              <a:rPr lang="en-US" smtClean="0"/>
              <a:t>8/6/2020</a:t>
            </a:fld>
            <a:endParaRPr lang="en-US"/>
          </a:p>
        </p:txBody>
      </p:sp>
      <p:sp>
        <p:nvSpPr>
          <p:cNvPr id="3" name="Footer Placeholder 2">
            <a:extLst>
              <a:ext uri="{FF2B5EF4-FFF2-40B4-BE49-F238E27FC236}">
                <a16:creationId xmlns:a16="http://schemas.microsoft.com/office/drawing/2014/main" id="{A876C712-F0D0-4E4C-A70C-F8744C48732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B2DDD09-2362-4AD4-9624-5BB49B0DE5E1}"/>
              </a:ext>
            </a:extLst>
          </p:cNvPr>
          <p:cNvSpPr>
            <a:spLocks noGrp="1"/>
          </p:cNvSpPr>
          <p:nvPr>
            <p:ph type="sldNum" sz="quarter" idx="12"/>
          </p:nvPr>
        </p:nvSpPr>
        <p:spPr/>
        <p:txBody>
          <a:bodyPr/>
          <a:lstStyle/>
          <a:p>
            <a:fld id="{C9E4FB67-1E09-444E-B3D2-55176E9FBE57}" type="slidenum">
              <a:rPr lang="en-US" smtClean="0"/>
              <a:t>‹#›</a:t>
            </a:fld>
            <a:endParaRPr lang="en-US"/>
          </a:p>
        </p:txBody>
      </p:sp>
    </p:spTree>
    <p:extLst>
      <p:ext uri="{BB962C8B-B14F-4D97-AF65-F5344CB8AC3E}">
        <p14:creationId xmlns:p14="http://schemas.microsoft.com/office/powerpoint/2010/main" val="35620504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BEEB2-E5A3-424F-84B8-433E03C2180B}"/>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5B91E6-363B-408B-A321-8FA5E30E51B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F91E33A-7FDB-43B8-AA00-D4795677B55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34B8C80-F422-467B-BD70-FA0BA9EF315F}"/>
              </a:ext>
            </a:extLst>
          </p:cNvPr>
          <p:cNvSpPr>
            <a:spLocks noGrp="1"/>
          </p:cNvSpPr>
          <p:nvPr>
            <p:ph type="dt" sz="half" idx="10"/>
          </p:nvPr>
        </p:nvSpPr>
        <p:spPr/>
        <p:txBody>
          <a:bodyPr/>
          <a:lstStyle/>
          <a:p>
            <a:fld id="{F79B445C-84B2-4769-BED8-7EDCB714B990}" type="datetimeFigureOut">
              <a:rPr lang="en-US" smtClean="0"/>
              <a:t>8/6/2020</a:t>
            </a:fld>
            <a:endParaRPr lang="en-US"/>
          </a:p>
        </p:txBody>
      </p:sp>
      <p:sp>
        <p:nvSpPr>
          <p:cNvPr id="6" name="Footer Placeholder 5">
            <a:extLst>
              <a:ext uri="{FF2B5EF4-FFF2-40B4-BE49-F238E27FC236}">
                <a16:creationId xmlns:a16="http://schemas.microsoft.com/office/drawing/2014/main" id="{48450263-6E1B-4B45-A765-28FFD80AD9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5F018E-3A5E-457C-AC5E-92B00ED3FBE9}"/>
              </a:ext>
            </a:extLst>
          </p:cNvPr>
          <p:cNvSpPr>
            <a:spLocks noGrp="1"/>
          </p:cNvSpPr>
          <p:nvPr>
            <p:ph type="sldNum" sz="quarter" idx="12"/>
          </p:nvPr>
        </p:nvSpPr>
        <p:spPr/>
        <p:txBody>
          <a:bodyPr/>
          <a:lstStyle/>
          <a:p>
            <a:fld id="{C9E4FB67-1E09-444E-B3D2-55176E9FBE57}" type="slidenum">
              <a:rPr lang="en-US" smtClean="0"/>
              <a:t>‹#›</a:t>
            </a:fld>
            <a:endParaRPr lang="en-US"/>
          </a:p>
        </p:txBody>
      </p:sp>
    </p:spTree>
    <p:extLst>
      <p:ext uri="{BB962C8B-B14F-4D97-AF65-F5344CB8AC3E}">
        <p14:creationId xmlns:p14="http://schemas.microsoft.com/office/powerpoint/2010/main" val="3658513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A2DC70-AE8B-4BEF-8F58-1BB0E9648CC9}"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A80BE-FB64-490D-B5E0-D0B44DDE7373}" type="slidenum">
              <a:rPr lang="en-US" smtClean="0"/>
              <a:t>‹#›</a:t>
            </a:fld>
            <a:endParaRPr lang="en-US"/>
          </a:p>
        </p:txBody>
      </p:sp>
    </p:spTree>
    <p:extLst>
      <p:ext uri="{BB962C8B-B14F-4D97-AF65-F5344CB8AC3E}">
        <p14:creationId xmlns:p14="http://schemas.microsoft.com/office/powerpoint/2010/main" val="3247836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B488A-8598-4D7C-8996-51020531E17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2B6147-5A0B-4DA6-9E21-CF4F8924832D}"/>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D124642-F7A4-4DC5-9767-1C85CB809E4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50FD20-8BBC-4BA1-9E9E-856592E01C2E}"/>
              </a:ext>
            </a:extLst>
          </p:cNvPr>
          <p:cNvSpPr>
            <a:spLocks noGrp="1"/>
          </p:cNvSpPr>
          <p:nvPr>
            <p:ph type="dt" sz="half" idx="10"/>
          </p:nvPr>
        </p:nvSpPr>
        <p:spPr/>
        <p:txBody>
          <a:bodyPr/>
          <a:lstStyle/>
          <a:p>
            <a:fld id="{F79B445C-84B2-4769-BED8-7EDCB714B990}" type="datetimeFigureOut">
              <a:rPr lang="en-US" smtClean="0"/>
              <a:t>8/6/2020</a:t>
            </a:fld>
            <a:endParaRPr lang="en-US"/>
          </a:p>
        </p:txBody>
      </p:sp>
      <p:sp>
        <p:nvSpPr>
          <p:cNvPr id="6" name="Footer Placeholder 5">
            <a:extLst>
              <a:ext uri="{FF2B5EF4-FFF2-40B4-BE49-F238E27FC236}">
                <a16:creationId xmlns:a16="http://schemas.microsoft.com/office/drawing/2014/main" id="{F7A5AACC-CE0E-4467-AF33-B7A985ABF1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03BFAC-12EC-4495-B3B4-C67B92852972}"/>
              </a:ext>
            </a:extLst>
          </p:cNvPr>
          <p:cNvSpPr>
            <a:spLocks noGrp="1"/>
          </p:cNvSpPr>
          <p:nvPr>
            <p:ph type="sldNum" sz="quarter" idx="12"/>
          </p:nvPr>
        </p:nvSpPr>
        <p:spPr/>
        <p:txBody>
          <a:bodyPr/>
          <a:lstStyle/>
          <a:p>
            <a:fld id="{C9E4FB67-1E09-444E-B3D2-55176E9FBE57}" type="slidenum">
              <a:rPr lang="en-US" smtClean="0"/>
              <a:t>‹#›</a:t>
            </a:fld>
            <a:endParaRPr lang="en-US"/>
          </a:p>
        </p:txBody>
      </p:sp>
    </p:spTree>
    <p:extLst>
      <p:ext uri="{BB962C8B-B14F-4D97-AF65-F5344CB8AC3E}">
        <p14:creationId xmlns:p14="http://schemas.microsoft.com/office/powerpoint/2010/main" val="14416328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FE130-E091-4F16-93BA-B4A27967D0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A35EBBF-63A5-4D6A-B1F3-1CCE7F12B44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C950EE-3426-40BA-99D2-13D03203EF89}"/>
              </a:ext>
            </a:extLst>
          </p:cNvPr>
          <p:cNvSpPr>
            <a:spLocks noGrp="1"/>
          </p:cNvSpPr>
          <p:nvPr>
            <p:ph type="dt" sz="half" idx="10"/>
          </p:nvPr>
        </p:nvSpPr>
        <p:spPr/>
        <p:txBody>
          <a:bodyPr/>
          <a:lstStyle/>
          <a:p>
            <a:fld id="{F79B445C-84B2-4769-BED8-7EDCB714B990}" type="datetimeFigureOut">
              <a:rPr lang="en-US" smtClean="0"/>
              <a:t>8/6/2020</a:t>
            </a:fld>
            <a:endParaRPr lang="en-US"/>
          </a:p>
        </p:txBody>
      </p:sp>
      <p:sp>
        <p:nvSpPr>
          <p:cNvPr id="5" name="Footer Placeholder 4">
            <a:extLst>
              <a:ext uri="{FF2B5EF4-FFF2-40B4-BE49-F238E27FC236}">
                <a16:creationId xmlns:a16="http://schemas.microsoft.com/office/drawing/2014/main" id="{B9585A4C-8255-4576-8D37-5950998013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28465A-0618-4090-9A59-A00FA6EAC214}"/>
              </a:ext>
            </a:extLst>
          </p:cNvPr>
          <p:cNvSpPr>
            <a:spLocks noGrp="1"/>
          </p:cNvSpPr>
          <p:nvPr>
            <p:ph type="sldNum" sz="quarter" idx="12"/>
          </p:nvPr>
        </p:nvSpPr>
        <p:spPr/>
        <p:txBody>
          <a:bodyPr/>
          <a:lstStyle/>
          <a:p>
            <a:fld id="{C9E4FB67-1E09-444E-B3D2-55176E9FBE57}" type="slidenum">
              <a:rPr lang="en-US" smtClean="0"/>
              <a:t>‹#›</a:t>
            </a:fld>
            <a:endParaRPr lang="en-US"/>
          </a:p>
        </p:txBody>
      </p:sp>
    </p:spTree>
    <p:extLst>
      <p:ext uri="{BB962C8B-B14F-4D97-AF65-F5344CB8AC3E}">
        <p14:creationId xmlns:p14="http://schemas.microsoft.com/office/powerpoint/2010/main" val="15898014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1DE817-2E34-4612-AA19-C95CBB478360}"/>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B625D6-03BC-4D12-BDC4-CCF2CFC34188}"/>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1E069B-A34E-42F8-BF0E-CBA8D896DECB}"/>
              </a:ext>
            </a:extLst>
          </p:cNvPr>
          <p:cNvSpPr>
            <a:spLocks noGrp="1"/>
          </p:cNvSpPr>
          <p:nvPr>
            <p:ph type="dt" sz="half" idx="10"/>
          </p:nvPr>
        </p:nvSpPr>
        <p:spPr/>
        <p:txBody>
          <a:bodyPr/>
          <a:lstStyle/>
          <a:p>
            <a:fld id="{F79B445C-84B2-4769-BED8-7EDCB714B990}" type="datetimeFigureOut">
              <a:rPr lang="en-US" smtClean="0"/>
              <a:t>8/6/2020</a:t>
            </a:fld>
            <a:endParaRPr lang="en-US"/>
          </a:p>
        </p:txBody>
      </p:sp>
      <p:sp>
        <p:nvSpPr>
          <p:cNvPr id="5" name="Footer Placeholder 4">
            <a:extLst>
              <a:ext uri="{FF2B5EF4-FFF2-40B4-BE49-F238E27FC236}">
                <a16:creationId xmlns:a16="http://schemas.microsoft.com/office/drawing/2014/main" id="{57936BE7-F26F-45EC-B5B2-85AB7DAAE7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5C77D-D9E2-42AB-A96E-608C736D003C}"/>
              </a:ext>
            </a:extLst>
          </p:cNvPr>
          <p:cNvSpPr>
            <a:spLocks noGrp="1"/>
          </p:cNvSpPr>
          <p:nvPr>
            <p:ph type="sldNum" sz="quarter" idx="12"/>
          </p:nvPr>
        </p:nvSpPr>
        <p:spPr/>
        <p:txBody>
          <a:bodyPr/>
          <a:lstStyle/>
          <a:p>
            <a:fld id="{C9E4FB67-1E09-444E-B3D2-55176E9FBE57}" type="slidenum">
              <a:rPr lang="en-US" smtClean="0"/>
              <a:t>‹#›</a:t>
            </a:fld>
            <a:endParaRPr lang="en-US"/>
          </a:p>
        </p:txBody>
      </p:sp>
    </p:spTree>
    <p:extLst>
      <p:ext uri="{BB962C8B-B14F-4D97-AF65-F5344CB8AC3E}">
        <p14:creationId xmlns:p14="http://schemas.microsoft.com/office/powerpoint/2010/main" val="1761867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0A2DC70-AE8B-4BEF-8F58-1BB0E9648CC9}" type="datetimeFigureOut">
              <a:rPr lang="en-US" smtClean="0"/>
              <a:t>8/6/2020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9A80BE-FB64-490D-B5E0-D0B44DDE7373}" type="slidenum">
              <a:rPr lang="en-US" smtClean="0"/>
              <a:t>‹#›</a:t>
            </a:fld>
            <a:endParaRPr lang="en-US"/>
          </a:p>
        </p:txBody>
      </p:sp>
    </p:spTree>
    <p:extLst>
      <p:ext uri="{BB962C8B-B14F-4D97-AF65-F5344CB8AC3E}">
        <p14:creationId xmlns:p14="http://schemas.microsoft.com/office/powerpoint/2010/main" val="4117741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0A2DC70-AE8B-4BEF-8F58-1BB0E9648CC9}" type="datetimeFigureOut">
              <a:rPr lang="en-US" smtClean="0"/>
              <a:t>8/6/2020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9A80BE-FB64-490D-B5E0-D0B44DDE7373}" type="slidenum">
              <a:rPr lang="en-US" smtClean="0"/>
              <a:t>‹#›</a:t>
            </a:fld>
            <a:endParaRPr lang="en-US"/>
          </a:p>
        </p:txBody>
      </p:sp>
    </p:spTree>
    <p:extLst>
      <p:ext uri="{BB962C8B-B14F-4D97-AF65-F5344CB8AC3E}">
        <p14:creationId xmlns:p14="http://schemas.microsoft.com/office/powerpoint/2010/main" val="2225477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0A2DC70-AE8B-4BEF-8F58-1BB0E9648CC9}" type="datetimeFigureOut">
              <a:rPr lang="en-US" smtClean="0"/>
              <a:t>8/6/2020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9A80BE-FB64-490D-B5E0-D0B44DDE7373}" type="slidenum">
              <a:rPr lang="en-US" smtClean="0"/>
              <a:t>‹#›</a:t>
            </a:fld>
            <a:endParaRPr lang="en-US"/>
          </a:p>
        </p:txBody>
      </p:sp>
    </p:spTree>
    <p:extLst>
      <p:ext uri="{BB962C8B-B14F-4D97-AF65-F5344CB8AC3E}">
        <p14:creationId xmlns:p14="http://schemas.microsoft.com/office/powerpoint/2010/main" val="1479359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0A2DC70-AE8B-4BEF-8F58-1BB0E9648CC9}" type="datetimeFigureOut">
              <a:rPr lang="en-US" smtClean="0"/>
              <a:t>8/6/2020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9A80BE-FB64-490D-B5E0-D0B44DDE7373}" type="slidenum">
              <a:rPr lang="en-US" smtClean="0"/>
              <a:t>‹#›</a:t>
            </a:fld>
            <a:endParaRPr lang="en-US"/>
          </a:p>
        </p:txBody>
      </p:sp>
    </p:spTree>
    <p:extLst>
      <p:ext uri="{BB962C8B-B14F-4D97-AF65-F5344CB8AC3E}">
        <p14:creationId xmlns:p14="http://schemas.microsoft.com/office/powerpoint/2010/main" val="489476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A2DC70-AE8B-4BEF-8F58-1BB0E9648CC9}" type="datetimeFigureOut">
              <a:rPr lang="en-US" smtClean="0"/>
              <a:t>8/6/2020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9A80BE-FB64-490D-B5E0-D0B44DDE7373}" type="slidenum">
              <a:rPr lang="en-US" smtClean="0"/>
              <a:t>‹#›</a:t>
            </a:fld>
            <a:endParaRPr lang="en-US"/>
          </a:p>
        </p:txBody>
      </p:sp>
    </p:spTree>
    <p:extLst>
      <p:ext uri="{BB962C8B-B14F-4D97-AF65-F5344CB8AC3E}">
        <p14:creationId xmlns:p14="http://schemas.microsoft.com/office/powerpoint/2010/main" val="2769506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0A2DC70-AE8B-4BEF-8F58-1BB0E9648CC9}" type="datetimeFigureOut">
              <a:rPr lang="en-US" smtClean="0"/>
              <a:t>8/6/2020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9A80BE-FB64-490D-B5E0-D0B44DDE7373}" type="slidenum">
              <a:rPr lang="en-US" smtClean="0"/>
              <a:t>‹#›</a:t>
            </a:fld>
            <a:endParaRPr lang="en-US"/>
          </a:p>
        </p:txBody>
      </p:sp>
    </p:spTree>
    <p:extLst>
      <p:ext uri="{BB962C8B-B14F-4D97-AF65-F5344CB8AC3E}">
        <p14:creationId xmlns:p14="http://schemas.microsoft.com/office/powerpoint/2010/main" val="1195490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0A2DC70-AE8B-4BEF-8F58-1BB0E9648CC9}" type="datetimeFigureOut">
              <a:rPr lang="en-US" smtClean="0"/>
              <a:t>8/6/2020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9A80BE-FB64-490D-B5E0-D0B44DDE7373}" type="slidenum">
              <a:rPr lang="en-US" smtClean="0"/>
              <a:t>‹#›</a:t>
            </a:fld>
            <a:endParaRPr lang="en-US"/>
          </a:p>
        </p:txBody>
      </p:sp>
    </p:spTree>
    <p:extLst>
      <p:ext uri="{BB962C8B-B14F-4D97-AF65-F5344CB8AC3E}">
        <p14:creationId xmlns:p14="http://schemas.microsoft.com/office/powerpoint/2010/main" val="1272481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A2DC70-AE8B-4BEF-8F58-1BB0E9648CC9}" type="datetimeFigureOut">
              <a:rPr lang="en-US" smtClean="0"/>
              <a:t>8/6/2020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9A80BE-FB64-490D-B5E0-D0B44DDE7373}" type="slidenum">
              <a:rPr lang="en-US" smtClean="0"/>
              <a:t>‹#›</a:t>
            </a:fld>
            <a:endParaRPr lang="en-US"/>
          </a:p>
        </p:txBody>
      </p:sp>
    </p:spTree>
    <p:extLst>
      <p:ext uri="{BB962C8B-B14F-4D97-AF65-F5344CB8AC3E}">
        <p14:creationId xmlns:p14="http://schemas.microsoft.com/office/powerpoint/2010/main" val="2287520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036DE7-E4AE-465C-AFD7-7E34702B4694}"/>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16171E2-B4A8-460F-B8A7-02F342B313B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E32010F-5E8F-4EEE-9F4E-611CFD50D366}"/>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9B445C-84B2-4769-BED8-7EDCB714B990}" type="datetimeFigureOut">
              <a:rPr lang="en-US" smtClean="0"/>
              <a:t>8/6/2020</a:t>
            </a:fld>
            <a:endParaRPr lang="en-US"/>
          </a:p>
        </p:txBody>
      </p:sp>
      <p:sp>
        <p:nvSpPr>
          <p:cNvPr id="5" name="Footer Placeholder 4">
            <a:extLst>
              <a:ext uri="{FF2B5EF4-FFF2-40B4-BE49-F238E27FC236}">
                <a16:creationId xmlns:a16="http://schemas.microsoft.com/office/drawing/2014/main" id="{0D899141-E0C8-4A08-B617-3E496EE08743}"/>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E5AF6FA-13D0-4623-BC8F-76E185CDC898}"/>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E4FB67-1E09-444E-B3D2-55176E9FBE57}" type="slidenum">
              <a:rPr lang="en-US" smtClean="0"/>
              <a:t>‹#›</a:t>
            </a:fld>
            <a:endParaRPr lang="en-US"/>
          </a:p>
        </p:txBody>
      </p:sp>
      <p:sp>
        <p:nvSpPr>
          <p:cNvPr id="7" name="TextBox 6">
            <a:extLst>
              <a:ext uri="{FF2B5EF4-FFF2-40B4-BE49-F238E27FC236}">
                <a16:creationId xmlns:a16="http://schemas.microsoft.com/office/drawing/2014/main" id="{BB4A4629-16DC-44DC-A9CA-B2245F27B835}"/>
              </a:ext>
            </a:extLst>
          </p:cNvPr>
          <p:cNvSpPr txBox="1"/>
          <p:nvPr userDrawn="1"/>
        </p:nvSpPr>
        <p:spPr>
          <a:xfrm rot="2894659" flipH="1">
            <a:off x="2422330" y="2896959"/>
            <a:ext cx="4645064" cy="1569660"/>
          </a:xfrm>
          <a:prstGeom prst="rect">
            <a:avLst/>
          </a:prstGeom>
          <a:noFill/>
        </p:spPr>
        <p:txBody>
          <a:bodyPr wrap="square" rtlCol="0">
            <a:spAutoFit/>
          </a:bodyPr>
          <a:lstStyle/>
          <a:p>
            <a:r>
              <a:rPr lang="en-US" sz="9600" dirty="0">
                <a:solidFill>
                  <a:schemeClr val="bg2"/>
                </a:solidFill>
                <a:latin typeface="Arial" panose="020B0604020202020204" pitchFamily="34" charset="0"/>
                <a:cs typeface="Arial" panose="020B0604020202020204" pitchFamily="34" charset="0"/>
              </a:rPr>
              <a:t>DRAFT</a:t>
            </a:r>
          </a:p>
        </p:txBody>
      </p:sp>
    </p:spTree>
    <p:extLst>
      <p:ext uri="{BB962C8B-B14F-4D97-AF65-F5344CB8AC3E}">
        <p14:creationId xmlns:p14="http://schemas.microsoft.com/office/powerpoint/2010/main" val="6532327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studentexcuse@beattietech.com" TargetMode="External"/><Relationship Id="rId2" Type="http://schemas.openxmlformats.org/officeDocument/2006/relationships/hyperlink" Target="http://www.beattietech.co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4196B9B-C4A6-4B73-8BE8-7D4AE01E6F8F}"/>
              </a:ext>
            </a:extLst>
          </p:cNvPr>
          <p:cNvSpPr txBox="1"/>
          <p:nvPr/>
        </p:nvSpPr>
        <p:spPr>
          <a:xfrm rot="18814084">
            <a:off x="1589094" y="2376667"/>
            <a:ext cx="5527475" cy="2015936"/>
          </a:xfrm>
          <a:prstGeom prst="rect">
            <a:avLst/>
          </a:prstGeom>
          <a:noFill/>
        </p:spPr>
        <p:txBody>
          <a:bodyPr wrap="none" rtlCol="0">
            <a:spAutoFit/>
          </a:bodyPr>
          <a:lstStyle/>
          <a:p>
            <a:r>
              <a:rPr lang="en-US" sz="12500" dirty="0">
                <a:solidFill>
                  <a:schemeClr val="bg2"/>
                </a:solidFill>
                <a:latin typeface="Arial" panose="020B0604020202020204" pitchFamily="34" charset="0"/>
                <a:cs typeface="Arial" panose="020B0604020202020204" pitchFamily="34" charset="0"/>
              </a:rPr>
              <a:t>DRAFT</a:t>
            </a:r>
          </a:p>
        </p:txBody>
      </p:sp>
      <p:sp>
        <p:nvSpPr>
          <p:cNvPr id="4" name="TextBox 3">
            <a:extLst>
              <a:ext uri="{FF2B5EF4-FFF2-40B4-BE49-F238E27FC236}">
                <a16:creationId xmlns:a16="http://schemas.microsoft.com/office/drawing/2014/main" id="{EABD4143-691B-4467-9C32-548B2F32F185}"/>
              </a:ext>
            </a:extLst>
          </p:cNvPr>
          <p:cNvSpPr txBox="1"/>
          <p:nvPr/>
        </p:nvSpPr>
        <p:spPr>
          <a:xfrm>
            <a:off x="1174458" y="168861"/>
            <a:ext cx="6761526" cy="1015663"/>
          </a:xfrm>
          <a:prstGeom prst="rect">
            <a:avLst/>
          </a:prstGeom>
          <a:noFill/>
        </p:spPr>
        <p:txBody>
          <a:bodyPr wrap="square" rtlCol="0">
            <a:spAutoFit/>
          </a:bodyPr>
          <a:lstStyle/>
          <a:p>
            <a:pPr algn="ctr"/>
            <a:r>
              <a:rPr lang="en-US" sz="1200" b="1" dirty="0">
                <a:latin typeface="Arial" panose="020B0604020202020204" pitchFamily="34" charset="0"/>
                <a:cs typeface="Arial" panose="020B0604020202020204" pitchFamily="34" charset="0"/>
              </a:rPr>
              <a:t>A.W. Beattie Career Center</a:t>
            </a:r>
          </a:p>
          <a:p>
            <a:pPr algn="ctr"/>
            <a:r>
              <a:rPr lang="en-US" sz="1200" b="1" dirty="0">
                <a:latin typeface="Arial" panose="020B0604020202020204" pitchFamily="34" charset="0"/>
                <a:cs typeface="Arial" panose="020B0604020202020204" pitchFamily="34" charset="0"/>
              </a:rPr>
              <a:t>2020 – 2021 </a:t>
            </a:r>
          </a:p>
          <a:p>
            <a:pPr algn="ctr"/>
            <a:r>
              <a:rPr lang="en-US" sz="1200" b="1" dirty="0">
                <a:latin typeface="Arial" panose="020B0604020202020204" pitchFamily="34" charset="0"/>
                <a:cs typeface="Arial" panose="020B0604020202020204" pitchFamily="34" charset="0"/>
              </a:rPr>
              <a:t>Hybrid Re-Opening Plan</a:t>
            </a:r>
          </a:p>
          <a:p>
            <a:pPr algn="ctr"/>
            <a:r>
              <a:rPr lang="en-US" sz="1200" b="1" dirty="0">
                <a:latin typeface="Arial" panose="020B0604020202020204" pitchFamily="34" charset="0"/>
                <a:cs typeface="Arial" panose="020B0604020202020204" pitchFamily="34" charset="0"/>
              </a:rPr>
              <a:t>First Grading Period</a:t>
            </a:r>
          </a:p>
          <a:p>
            <a:pPr algn="ctr"/>
            <a:r>
              <a:rPr lang="en-US" sz="1200" b="1" dirty="0">
                <a:latin typeface="Arial" panose="020B0604020202020204" pitchFamily="34" charset="0"/>
                <a:cs typeface="Arial" panose="020B0604020202020204" pitchFamily="34" charset="0"/>
              </a:rPr>
              <a:t>August 31st – October 24th</a:t>
            </a:r>
          </a:p>
        </p:txBody>
      </p:sp>
      <p:sp>
        <p:nvSpPr>
          <p:cNvPr id="6" name="TextBox 5">
            <a:extLst>
              <a:ext uri="{FF2B5EF4-FFF2-40B4-BE49-F238E27FC236}">
                <a16:creationId xmlns:a16="http://schemas.microsoft.com/office/drawing/2014/main" id="{F6C16B55-4FD0-4061-B23C-959C9838CDC3}"/>
              </a:ext>
            </a:extLst>
          </p:cNvPr>
          <p:cNvSpPr txBox="1"/>
          <p:nvPr/>
        </p:nvSpPr>
        <p:spPr>
          <a:xfrm>
            <a:off x="864064" y="1166511"/>
            <a:ext cx="7382312" cy="1631216"/>
          </a:xfrm>
          <a:prstGeom prst="rect">
            <a:avLst/>
          </a:prstGeom>
          <a:noFill/>
        </p:spPr>
        <p:txBody>
          <a:bodyPr wrap="square" rtlCol="0">
            <a:spAutoFit/>
          </a:bodyPr>
          <a:lstStyle/>
          <a:p>
            <a:pPr algn="ctr"/>
            <a:r>
              <a:rPr lang="en-US" sz="1000" dirty="0">
                <a:latin typeface="Arial" panose="020B0604020202020204" pitchFamily="34" charset="0"/>
                <a:cs typeface="Arial" panose="020B0604020202020204" pitchFamily="34" charset="0"/>
              </a:rPr>
              <a:t>A.W. Beattie Career Center will tentatively open under the following student options to provide students and families with options that best fit their family need at this time.</a:t>
            </a:r>
          </a:p>
          <a:p>
            <a:pPr algn="ctr"/>
            <a:endParaRPr lang="en-US" sz="1000" dirty="0">
              <a:latin typeface="Arial" panose="020B0604020202020204" pitchFamily="34" charset="0"/>
              <a:cs typeface="Arial" panose="020B0604020202020204" pitchFamily="34" charset="0"/>
            </a:endParaRPr>
          </a:p>
          <a:p>
            <a:pPr algn="ctr"/>
            <a:r>
              <a:rPr lang="en-US" sz="1000" dirty="0">
                <a:latin typeface="Arial" panose="020B0604020202020204" pitchFamily="34" charset="0"/>
                <a:cs typeface="Arial" panose="020B0604020202020204" pitchFamily="34" charset="0"/>
              </a:rPr>
              <a:t>Our re-opening plan will provide the following:</a:t>
            </a:r>
          </a:p>
          <a:p>
            <a:pPr marL="1085850" lvl="2" indent="-171450">
              <a:buFont typeface="Arial" panose="020B0604020202020204" pitchFamily="34" charset="0"/>
              <a:buChar char="•"/>
            </a:pPr>
            <a:r>
              <a:rPr lang="en-US" sz="1000" dirty="0">
                <a:latin typeface="Arial" panose="020B0604020202020204" pitchFamily="34" charset="0"/>
                <a:cs typeface="Arial" panose="020B0604020202020204" pitchFamily="34" charset="0"/>
              </a:rPr>
              <a:t>Reduce the number of in-person students in class to assist with physical distancing and transmission risks</a:t>
            </a:r>
          </a:p>
          <a:p>
            <a:pPr marL="1085850" lvl="2" indent="-171450">
              <a:buFont typeface="Arial" panose="020B0604020202020204" pitchFamily="34" charset="0"/>
              <a:buChar char="•"/>
            </a:pPr>
            <a:r>
              <a:rPr lang="en-US" sz="1000" dirty="0">
                <a:latin typeface="Arial" panose="020B0604020202020204" pitchFamily="34" charset="0"/>
                <a:cs typeface="Arial" panose="020B0604020202020204" pitchFamily="34" charset="0"/>
              </a:rPr>
              <a:t>Allow for the value of our hands-on learning to begin</a:t>
            </a:r>
          </a:p>
          <a:p>
            <a:pPr marL="1085850" lvl="2" indent="-171450">
              <a:buFont typeface="Arial" panose="020B0604020202020204" pitchFamily="34" charset="0"/>
              <a:buChar char="•"/>
            </a:pPr>
            <a:r>
              <a:rPr lang="en-US" sz="1000" dirty="0">
                <a:latin typeface="Arial" panose="020B0604020202020204" pitchFamily="34" charset="0"/>
                <a:cs typeface="Arial" panose="020B0604020202020204" pitchFamily="34" charset="0"/>
              </a:rPr>
              <a:t>Provide families with choices</a:t>
            </a:r>
          </a:p>
          <a:p>
            <a:pPr marL="1085850" lvl="2" indent="-171450">
              <a:buFont typeface="Arial" panose="020B0604020202020204" pitchFamily="34" charset="0"/>
              <a:buChar char="•"/>
            </a:pPr>
            <a:r>
              <a:rPr lang="en-US" sz="1000" dirty="0">
                <a:latin typeface="Arial" panose="020B0604020202020204" pitchFamily="34" charset="0"/>
                <a:cs typeface="Arial" panose="020B0604020202020204" pitchFamily="34" charset="0"/>
              </a:rPr>
              <a:t>Prepare for a full return of all students to the classroom environment when appropriate</a:t>
            </a:r>
          </a:p>
          <a:p>
            <a:pPr lvl="2"/>
            <a:r>
              <a:rPr lang="en-US" sz="1000" dirty="0">
                <a:latin typeface="Arial" panose="020B0604020202020204" pitchFamily="34" charset="0"/>
                <a:cs typeface="Arial" panose="020B0604020202020204" pitchFamily="34" charset="0"/>
              </a:rPr>
              <a:t>     or</a:t>
            </a:r>
          </a:p>
          <a:p>
            <a:pPr marL="1085850" lvl="2" indent="-171450">
              <a:buFont typeface="Arial" panose="020B0604020202020204" pitchFamily="34" charset="0"/>
              <a:buChar char="•"/>
            </a:pPr>
            <a:r>
              <a:rPr lang="en-US" sz="1000" dirty="0">
                <a:latin typeface="Arial" panose="020B0604020202020204" pitchFamily="34" charset="0"/>
                <a:cs typeface="Arial" panose="020B0604020202020204" pitchFamily="34" charset="0"/>
              </a:rPr>
              <a:t>Prepare for Full Remote Distance Learning if needed</a:t>
            </a:r>
          </a:p>
        </p:txBody>
      </p:sp>
      <p:sp>
        <p:nvSpPr>
          <p:cNvPr id="9" name="TextBox 8">
            <a:extLst>
              <a:ext uri="{FF2B5EF4-FFF2-40B4-BE49-F238E27FC236}">
                <a16:creationId xmlns:a16="http://schemas.microsoft.com/office/drawing/2014/main" id="{97B271F1-D260-4555-9C20-063EAA7D0639}"/>
              </a:ext>
            </a:extLst>
          </p:cNvPr>
          <p:cNvSpPr txBox="1"/>
          <p:nvPr/>
        </p:nvSpPr>
        <p:spPr>
          <a:xfrm>
            <a:off x="845181" y="2811790"/>
            <a:ext cx="7315199" cy="400110"/>
          </a:xfrm>
          <a:prstGeom prst="rect">
            <a:avLst/>
          </a:prstGeom>
          <a:noFill/>
        </p:spPr>
        <p:txBody>
          <a:bodyPr wrap="square" rtlCol="0">
            <a:spAutoFit/>
          </a:bodyPr>
          <a:lstStyle/>
          <a:p>
            <a:pPr algn="ctr"/>
            <a:r>
              <a:rPr lang="en-US" sz="1000" dirty="0">
                <a:latin typeface="Arial" panose="020B0604020202020204" pitchFamily="34" charset="0"/>
                <a:cs typeface="Arial" panose="020B0604020202020204" pitchFamily="34" charset="0"/>
              </a:rPr>
              <a:t>The Career Center will operate under this hybrid re-opening plan until further guidance or an official directive has been given that requires this plan to be modified.</a:t>
            </a:r>
          </a:p>
        </p:txBody>
      </p:sp>
      <p:sp>
        <p:nvSpPr>
          <p:cNvPr id="10" name="TextBox 9">
            <a:extLst>
              <a:ext uri="{FF2B5EF4-FFF2-40B4-BE49-F238E27FC236}">
                <a16:creationId xmlns:a16="http://schemas.microsoft.com/office/drawing/2014/main" id="{1AC458AF-25BD-4571-8A95-DEF0B024F346}"/>
              </a:ext>
            </a:extLst>
          </p:cNvPr>
          <p:cNvSpPr txBox="1"/>
          <p:nvPr/>
        </p:nvSpPr>
        <p:spPr>
          <a:xfrm>
            <a:off x="822118" y="3118195"/>
            <a:ext cx="1513556" cy="276999"/>
          </a:xfrm>
          <a:prstGeom prst="rect">
            <a:avLst/>
          </a:prstGeom>
          <a:noFill/>
        </p:spPr>
        <p:txBody>
          <a:bodyPr wrap="none" rtlCol="0">
            <a:spAutoFit/>
          </a:bodyPr>
          <a:lstStyle/>
          <a:p>
            <a:pPr algn="ctr"/>
            <a:r>
              <a:rPr lang="en-US" sz="1200" b="1" u="sng" dirty="0">
                <a:latin typeface="Arial" panose="020B0604020202020204" pitchFamily="34" charset="0"/>
                <a:cs typeface="Arial" panose="020B0604020202020204" pitchFamily="34" charset="0"/>
              </a:rPr>
              <a:t>Student Option #1</a:t>
            </a:r>
          </a:p>
        </p:txBody>
      </p:sp>
      <p:sp>
        <p:nvSpPr>
          <p:cNvPr id="11" name="TextBox 10">
            <a:extLst>
              <a:ext uri="{FF2B5EF4-FFF2-40B4-BE49-F238E27FC236}">
                <a16:creationId xmlns:a16="http://schemas.microsoft.com/office/drawing/2014/main" id="{14083AFE-8D11-4761-95E4-1E4059635D3F}"/>
              </a:ext>
            </a:extLst>
          </p:cNvPr>
          <p:cNvSpPr txBox="1"/>
          <p:nvPr/>
        </p:nvSpPr>
        <p:spPr>
          <a:xfrm>
            <a:off x="908099" y="3468726"/>
            <a:ext cx="1585524" cy="2019858"/>
          </a:xfrm>
          <a:prstGeom prst="rect">
            <a:avLst/>
          </a:prstGeom>
          <a:noFill/>
          <a:ln w="19050">
            <a:solidFill>
              <a:schemeClr val="tx1"/>
            </a:solidFill>
          </a:ln>
        </p:spPr>
        <p:txBody>
          <a:bodyPr wrap="square" rtlCol="0">
            <a:spAutoFit/>
          </a:bodyPr>
          <a:lstStyle/>
          <a:p>
            <a:pPr algn="ctr"/>
            <a:r>
              <a:rPr lang="en-US" sz="1050" b="1" u="sng" dirty="0">
                <a:latin typeface="Arial" panose="020B0604020202020204" pitchFamily="34" charset="0"/>
                <a:cs typeface="Arial" panose="020B0604020202020204" pitchFamily="34" charset="0"/>
              </a:rPr>
              <a:t>Group A - AM</a:t>
            </a:r>
          </a:p>
          <a:p>
            <a:pPr algn="ctr"/>
            <a:r>
              <a:rPr lang="en-US" sz="1050" b="1" dirty="0">
                <a:latin typeface="Arial" panose="020B0604020202020204" pitchFamily="34" charset="0"/>
                <a:cs typeface="Arial" panose="020B0604020202020204" pitchFamily="34" charset="0"/>
              </a:rPr>
              <a:t>Monday – Tuesday</a:t>
            </a:r>
          </a:p>
          <a:p>
            <a:pPr algn="ctr"/>
            <a:r>
              <a:rPr lang="en-US" sz="1050" dirty="0" err="1">
                <a:latin typeface="Arial" panose="020B0604020202020204" pitchFamily="34" charset="0"/>
                <a:cs typeface="Arial" panose="020B0604020202020204" pitchFamily="34" charset="0"/>
              </a:rPr>
              <a:t>Avonworth</a:t>
            </a:r>
            <a:endParaRPr lang="en-US" sz="1050" dirty="0">
              <a:latin typeface="Arial" panose="020B0604020202020204" pitchFamily="34" charset="0"/>
              <a:cs typeface="Arial" panose="020B0604020202020204" pitchFamily="34" charset="0"/>
            </a:endParaRPr>
          </a:p>
          <a:p>
            <a:pPr algn="ctr"/>
            <a:r>
              <a:rPr lang="en-US" sz="1050" dirty="0">
                <a:latin typeface="Arial" panose="020B0604020202020204" pitchFamily="34" charset="0"/>
                <a:cs typeface="Arial" panose="020B0604020202020204" pitchFamily="34" charset="0"/>
              </a:rPr>
              <a:t>North Hills</a:t>
            </a:r>
          </a:p>
          <a:p>
            <a:pPr algn="ctr"/>
            <a:r>
              <a:rPr lang="en-US" sz="1050" dirty="0" err="1">
                <a:latin typeface="Arial" panose="020B0604020202020204" pitchFamily="34" charset="0"/>
                <a:cs typeface="Arial" panose="020B0604020202020204" pitchFamily="34" charset="0"/>
              </a:rPr>
              <a:t>Shaler</a:t>
            </a:r>
            <a:r>
              <a:rPr lang="en-US" sz="1050" dirty="0">
                <a:latin typeface="Arial" panose="020B0604020202020204" pitchFamily="34" charset="0"/>
                <a:cs typeface="Arial" panose="020B0604020202020204" pitchFamily="34" charset="0"/>
              </a:rPr>
              <a:t> Area</a:t>
            </a:r>
          </a:p>
          <a:p>
            <a:pPr algn="ctr"/>
            <a:endParaRPr lang="en-US" sz="1050" dirty="0">
              <a:latin typeface="Arial" panose="020B0604020202020204" pitchFamily="34" charset="0"/>
              <a:cs typeface="Arial" panose="020B0604020202020204" pitchFamily="34" charset="0"/>
            </a:endParaRPr>
          </a:p>
          <a:p>
            <a:pPr algn="ctr"/>
            <a:endParaRPr lang="en-US" sz="1100" dirty="0">
              <a:latin typeface="Arial" panose="020B0604020202020204" pitchFamily="34" charset="0"/>
              <a:cs typeface="Arial" panose="020B0604020202020204" pitchFamily="34" charset="0"/>
            </a:endParaRPr>
          </a:p>
          <a:p>
            <a:pPr algn="ctr"/>
            <a:r>
              <a:rPr lang="en-US" sz="1050" b="1" u="sng" dirty="0">
                <a:latin typeface="Arial" panose="020B0604020202020204" pitchFamily="34" charset="0"/>
                <a:cs typeface="Arial" panose="020B0604020202020204" pitchFamily="34" charset="0"/>
              </a:rPr>
              <a:t>Group A - PM</a:t>
            </a:r>
          </a:p>
          <a:p>
            <a:pPr algn="ctr"/>
            <a:r>
              <a:rPr lang="en-US" sz="1050" dirty="0" err="1">
                <a:latin typeface="Arial" panose="020B0604020202020204" pitchFamily="34" charset="0"/>
                <a:cs typeface="Arial" panose="020B0604020202020204" pitchFamily="34" charset="0"/>
              </a:rPr>
              <a:t>Avonworth</a:t>
            </a:r>
            <a:endParaRPr lang="en-US" sz="1050" dirty="0">
              <a:latin typeface="Arial" panose="020B0604020202020204" pitchFamily="34" charset="0"/>
              <a:cs typeface="Arial" panose="020B0604020202020204" pitchFamily="34" charset="0"/>
            </a:endParaRPr>
          </a:p>
          <a:p>
            <a:pPr algn="ctr"/>
            <a:r>
              <a:rPr lang="en-US" sz="1050" dirty="0">
                <a:latin typeface="Arial" panose="020B0604020202020204" pitchFamily="34" charset="0"/>
                <a:cs typeface="Arial" panose="020B0604020202020204" pitchFamily="34" charset="0"/>
              </a:rPr>
              <a:t>Hampton Twp.</a:t>
            </a:r>
          </a:p>
          <a:p>
            <a:pPr algn="ctr"/>
            <a:r>
              <a:rPr lang="en-US" sz="1050" dirty="0" err="1">
                <a:latin typeface="Arial" panose="020B0604020202020204" pitchFamily="34" charset="0"/>
                <a:cs typeface="Arial" panose="020B0604020202020204" pitchFamily="34" charset="0"/>
              </a:rPr>
              <a:t>Shaler</a:t>
            </a:r>
            <a:r>
              <a:rPr lang="en-US" sz="1050" dirty="0">
                <a:latin typeface="Arial" panose="020B0604020202020204" pitchFamily="34" charset="0"/>
                <a:cs typeface="Arial" panose="020B0604020202020204" pitchFamily="34" charset="0"/>
              </a:rPr>
              <a:t> Area</a:t>
            </a:r>
          </a:p>
          <a:p>
            <a:pPr algn="ctr"/>
            <a:endParaRPr lang="en-US" sz="1050" dirty="0">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EAD8AADC-F826-4370-8B27-49F0E2AB9148}"/>
              </a:ext>
            </a:extLst>
          </p:cNvPr>
          <p:cNvSpPr txBox="1"/>
          <p:nvPr/>
        </p:nvSpPr>
        <p:spPr>
          <a:xfrm>
            <a:off x="3598844" y="3466347"/>
            <a:ext cx="1736521" cy="900246"/>
          </a:xfrm>
          <a:prstGeom prst="rect">
            <a:avLst/>
          </a:prstGeom>
          <a:noFill/>
          <a:ln w="19050">
            <a:solidFill>
              <a:schemeClr val="tx1"/>
            </a:solidFill>
          </a:ln>
        </p:spPr>
        <p:txBody>
          <a:bodyPr wrap="square" rtlCol="0">
            <a:spAutoFit/>
          </a:bodyPr>
          <a:lstStyle/>
          <a:p>
            <a:pPr algn="ctr"/>
            <a:r>
              <a:rPr lang="en-US" sz="1050" b="1" u="sng" dirty="0">
                <a:latin typeface="Arial" panose="020B0604020202020204" pitchFamily="34" charset="0"/>
                <a:cs typeface="Arial" panose="020B0604020202020204" pitchFamily="34" charset="0"/>
              </a:rPr>
              <a:t>Wednesdays</a:t>
            </a:r>
          </a:p>
          <a:p>
            <a:pPr algn="ctr"/>
            <a:endParaRPr lang="en-US" sz="1050" dirty="0">
              <a:latin typeface="Arial" panose="020B0604020202020204" pitchFamily="34" charset="0"/>
              <a:cs typeface="Arial" panose="020B0604020202020204" pitchFamily="34" charset="0"/>
            </a:endParaRPr>
          </a:p>
          <a:p>
            <a:pPr algn="ctr"/>
            <a:r>
              <a:rPr lang="en-US" sz="1050" dirty="0">
                <a:latin typeface="Arial" panose="020B0604020202020204" pitchFamily="34" charset="0"/>
                <a:cs typeface="Arial" panose="020B0604020202020204" pitchFamily="34" charset="0"/>
              </a:rPr>
              <a:t>Remote</a:t>
            </a:r>
          </a:p>
          <a:p>
            <a:pPr algn="ctr"/>
            <a:r>
              <a:rPr lang="en-US" sz="1050" dirty="0">
                <a:latin typeface="Arial" panose="020B0604020202020204" pitchFamily="34" charset="0"/>
                <a:cs typeface="Arial" panose="020B0604020202020204" pitchFamily="34" charset="0"/>
              </a:rPr>
              <a:t>Distance Learning</a:t>
            </a:r>
          </a:p>
          <a:p>
            <a:pPr algn="ctr"/>
            <a:r>
              <a:rPr lang="en-US" sz="1050" dirty="0">
                <a:latin typeface="Arial" panose="020B0604020202020204" pitchFamily="34" charset="0"/>
                <a:cs typeface="Arial" panose="020B0604020202020204" pitchFamily="34" charset="0"/>
              </a:rPr>
              <a:t>All Students</a:t>
            </a:r>
          </a:p>
        </p:txBody>
      </p:sp>
      <p:sp>
        <p:nvSpPr>
          <p:cNvPr id="14" name="TextBox 13">
            <a:extLst>
              <a:ext uri="{FF2B5EF4-FFF2-40B4-BE49-F238E27FC236}">
                <a16:creationId xmlns:a16="http://schemas.microsoft.com/office/drawing/2014/main" id="{B59503D9-94F7-471D-9049-E09FF01ACF83}"/>
              </a:ext>
            </a:extLst>
          </p:cNvPr>
          <p:cNvSpPr txBox="1"/>
          <p:nvPr/>
        </p:nvSpPr>
        <p:spPr>
          <a:xfrm>
            <a:off x="6212040" y="3466347"/>
            <a:ext cx="1585524" cy="2039020"/>
          </a:xfrm>
          <a:prstGeom prst="rect">
            <a:avLst/>
          </a:prstGeom>
          <a:noFill/>
          <a:ln w="19050">
            <a:solidFill>
              <a:schemeClr val="tx1"/>
            </a:solidFill>
          </a:ln>
        </p:spPr>
        <p:txBody>
          <a:bodyPr wrap="square" rtlCol="0">
            <a:spAutoFit/>
          </a:bodyPr>
          <a:lstStyle/>
          <a:p>
            <a:pPr algn="ctr"/>
            <a:r>
              <a:rPr lang="en-US" sz="1050" b="1" u="sng" dirty="0">
                <a:latin typeface="Arial" panose="020B0604020202020204" pitchFamily="34" charset="0"/>
                <a:cs typeface="Arial" panose="020B0604020202020204" pitchFamily="34" charset="0"/>
              </a:rPr>
              <a:t>Group B - AM</a:t>
            </a:r>
          </a:p>
          <a:p>
            <a:pPr algn="ctr"/>
            <a:r>
              <a:rPr lang="en-US" sz="1050" b="1" dirty="0">
                <a:latin typeface="Arial" panose="020B0604020202020204" pitchFamily="34" charset="0"/>
                <a:cs typeface="Arial" panose="020B0604020202020204" pitchFamily="34" charset="0"/>
              </a:rPr>
              <a:t>Thursday - Friday</a:t>
            </a:r>
          </a:p>
          <a:p>
            <a:pPr algn="ctr"/>
            <a:r>
              <a:rPr lang="en-US" sz="1050" dirty="0">
                <a:latin typeface="Arial" panose="020B0604020202020204" pitchFamily="34" charset="0"/>
                <a:cs typeface="Arial" panose="020B0604020202020204" pitchFamily="34" charset="0"/>
              </a:rPr>
              <a:t>Deer Lakes</a:t>
            </a:r>
          </a:p>
          <a:p>
            <a:pPr algn="ctr"/>
            <a:r>
              <a:rPr lang="en-US" sz="1050" dirty="0">
                <a:latin typeface="Arial" panose="020B0604020202020204" pitchFamily="34" charset="0"/>
                <a:cs typeface="Arial" panose="020B0604020202020204" pitchFamily="34" charset="0"/>
              </a:rPr>
              <a:t>Northgate</a:t>
            </a:r>
          </a:p>
          <a:p>
            <a:pPr algn="ctr"/>
            <a:r>
              <a:rPr lang="en-US" sz="1050" dirty="0">
                <a:latin typeface="Arial" panose="020B0604020202020204" pitchFamily="34" charset="0"/>
                <a:cs typeface="Arial" panose="020B0604020202020204" pitchFamily="34" charset="0"/>
              </a:rPr>
              <a:t>Pine-Richland</a:t>
            </a:r>
          </a:p>
          <a:p>
            <a:pPr algn="ctr"/>
            <a:endParaRPr lang="en-US" sz="1050" dirty="0">
              <a:latin typeface="Arial" panose="020B0604020202020204" pitchFamily="34" charset="0"/>
              <a:cs typeface="Arial" panose="020B0604020202020204" pitchFamily="34" charset="0"/>
            </a:endParaRPr>
          </a:p>
          <a:p>
            <a:pPr algn="ctr"/>
            <a:endParaRPr lang="en-US" sz="1050" dirty="0">
              <a:latin typeface="Arial" panose="020B0604020202020204" pitchFamily="34" charset="0"/>
              <a:cs typeface="Arial" panose="020B0604020202020204" pitchFamily="34" charset="0"/>
            </a:endParaRPr>
          </a:p>
          <a:p>
            <a:pPr algn="ctr"/>
            <a:r>
              <a:rPr lang="en-US" sz="1050" b="1" u="sng" dirty="0">
                <a:latin typeface="Arial" panose="020B0604020202020204" pitchFamily="34" charset="0"/>
                <a:cs typeface="Arial" panose="020B0604020202020204" pitchFamily="34" charset="0"/>
              </a:rPr>
              <a:t>Group B - PM</a:t>
            </a:r>
          </a:p>
          <a:p>
            <a:pPr algn="ctr"/>
            <a:r>
              <a:rPr lang="en-US" sz="1050" dirty="0">
                <a:latin typeface="Arial" panose="020B0604020202020204" pitchFamily="34" charset="0"/>
                <a:cs typeface="Arial" panose="020B0604020202020204" pitchFamily="34" charset="0"/>
              </a:rPr>
              <a:t>Fox Chapel Area</a:t>
            </a:r>
          </a:p>
          <a:p>
            <a:pPr algn="ctr"/>
            <a:r>
              <a:rPr lang="en-US" sz="1050" dirty="0">
                <a:latin typeface="Arial" panose="020B0604020202020204" pitchFamily="34" charset="0"/>
                <a:cs typeface="Arial" panose="020B0604020202020204" pitchFamily="34" charset="0"/>
              </a:rPr>
              <a:t>North Allegheny</a:t>
            </a:r>
          </a:p>
          <a:p>
            <a:pPr algn="ctr"/>
            <a:r>
              <a:rPr lang="en-US" sz="1050" dirty="0">
                <a:latin typeface="Arial" panose="020B0604020202020204" pitchFamily="34" charset="0"/>
                <a:cs typeface="Arial" panose="020B0604020202020204" pitchFamily="34" charset="0"/>
              </a:rPr>
              <a:t>Pine-Richland</a:t>
            </a:r>
          </a:p>
          <a:p>
            <a:pPr algn="ctr"/>
            <a:endParaRPr lang="en-US" sz="1050" dirty="0">
              <a:latin typeface="Arial" panose="020B0604020202020204" pitchFamily="34" charset="0"/>
              <a:cs typeface="Arial" panose="020B0604020202020204" pitchFamily="34" charset="0"/>
            </a:endParaRPr>
          </a:p>
        </p:txBody>
      </p:sp>
      <p:cxnSp>
        <p:nvCxnSpPr>
          <p:cNvPr id="16" name="Straight Connector 15">
            <a:extLst>
              <a:ext uri="{FF2B5EF4-FFF2-40B4-BE49-F238E27FC236}">
                <a16:creationId xmlns:a16="http://schemas.microsoft.com/office/drawing/2014/main" id="{1AF1D977-F694-4207-BA21-30148F4A29DD}"/>
              </a:ext>
            </a:extLst>
          </p:cNvPr>
          <p:cNvCxnSpPr>
            <a:cxnSpLocks/>
          </p:cNvCxnSpPr>
          <p:nvPr/>
        </p:nvCxnSpPr>
        <p:spPr>
          <a:xfrm>
            <a:off x="6195211" y="4565956"/>
            <a:ext cx="158552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DDA8775B-7C4F-4724-BCE5-49AD77355544}"/>
              </a:ext>
            </a:extLst>
          </p:cNvPr>
          <p:cNvSpPr/>
          <p:nvPr/>
        </p:nvSpPr>
        <p:spPr>
          <a:xfrm>
            <a:off x="845181" y="5573308"/>
            <a:ext cx="8036656" cy="400110"/>
          </a:xfrm>
          <a:prstGeom prst="rect">
            <a:avLst/>
          </a:prstGeom>
        </p:spPr>
        <p:txBody>
          <a:bodyPr wrap="square">
            <a:spAutoFit/>
          </a:bodyPr>
          <a:lstStyle/>
          <a:p>
            <a:r>
              <a:rPr lang="en-US" sz="1000" dirty="0">
                <a:latin typeface="Arial" panose="020B0604020202020204" pitchFamily="34" charset="0"/>
                <a:cs typeface="Arial" panose="020B0604020202020204" pitchFamily="34" charset="0"/>
              </a:rPr>
              <a:t>The A/B grouping is designed to provide as much physical distancing as feasibly possible within each Career Center program.  </a:t>
            </a:r>
          </a:p>
          <a:p>
            <a:r>
              <a:rPr lang="en-US" sz="1000" dirty="0">
                <a:latin typeface="Arial" panose="020B0604020202020204" pitchFamily="34" charset="0"/>
                <a:cs typeface="Arial" panose="020B0604020202020204" pitchFamily="34" charset="0"/>
              </a:rPr>
              <a:t>On the days students are not in attendance at the Career Center, they will participate in a Remote Distance Learning Environment/Activity.</a:t>
            </a:r>
          </a:p>
        </p:txBody>
      </p:sp>
      <p:cxnSp>
        <p:nvCxnSpPr>
          <p:cNvPr id="28" name="Straight Connector 27">
            <a:extLst>
              <a:ext uri="{FF2B5EF4-FFF2-40B4-BE49-F238E27FC236}">
                <a16:creationId xmlns:a16="http://schemas.microsoft.com/office/drawing/2014/main" id="{983FA838-BB34-471D-BAB9-DBE8C673AA99}"/>
              </a:ext>
            </a:extLst>
          </p:cNvPr>
          <p:cNvCxnSpPr>
            <a:cxnSpLocks/>
          </p:cNvCxnSpPr>
          <p:nvPr/>
        </p:nvCxnSpPr>
        <p:spPr>
          <a:xfrm>
            <a:off x="924928" y="4565956"/>
            <a:ext cx="158552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339E695F-BF3C-4DC2-90DE-E9DC71217A7C}"/>
              </a:ext>
            </a:extLst>
          </p:cNvPr>
          <p:cNvSpPr/>
          <p:nvPr/>
        </p:nvSpPr>
        <p:spPr>
          <a:xfrm>
            <a:off x="845181" y="6027771"/>
            <a:ext cx="7707394" cy="553998"/>
          </a:xfrm>
          <a:prstGeom prst="rect">
            <a:avLst/>
          </a:prstGeom>
        </p:spPr>
        <p:txBody>
          <a:bodyPr wrap="square">
            <a:spAutoFit/>
          </a:bodyPr>
          <a:lstStyle/>
          <a:p>
            <a:r>
              <a:rPr lang="en-US" sz="1000" dirty="0">
                <a:latin typeface="Arial" panose="020B0604020202020204" pitchFamily="34" charset="0"/>
                <a:cs typeface="Arial" panose="020B0604020202020204" pitchFamily="34" charset="0"/>
              </a:rPr>
              <a:t>On days that students are assigned to Remote Distance Learning, they will be required to log into their program area through a Microsoft Teams Link at the assigned time each day for direct instruction, recorded instruction, or remote learning activities as assigned by the program instructor.  </a:t>
            </a:r>
          </a:p>
        </p:txBody>
      </p:sp>
      <p:sp>
        <p:nvSpPr>
          <p:cNvPr id="5" name="TextBox 4">
            <a:extLst>
              <a:ext uri="{FF2B5EF4-FFF2-40B4-BE49-F238E27FC236}">
                <a16:creationId xmlns:a16="http://schemas.microsoft.com/office/drawing/2014/main" id="{41A97A55-55AB-4A2C-98D3-9C4937ACD55D}"/>
              </a:ext>
            </a:extLst>
          </p:cNvPr>
          <p:cNvSpPr txBox="1"/>
          <p:nvPr/>
        </p:nvSpPr>
        <p:spPr>
          <a:xfrm>
            <a:off x="3406024" y="4478655"/>
            <a:ext cx="2164266" cy="1015663"/>
          </a:xfrm>
          <a:prstGeom prst="rect">
            <a:avLst/>
          </a:prstGeom>
          <a:noFill/>
          <a:ln w="19050">
            <a:solidFill>
              <a:schemeClr val="tx1"/>
            </a:solidFill>
          </a:ln>
        </p:spPr>
        <p:txBody>
          <a:bodyPr wrap="square" rtlCol="0">
            <a:spAutoFit/>
          </a:bodyPr>
          <a:lstStyle/>
          <a:p>
            <a:pPr algn="ctr"/>
            <a:r>
              <a:rPr lang="en-US" sz="1000" b="1" u="sng" dirty="0">
                <a:latin typeface="Arial" panose="020B0604020202020204" pitchFamily="34" charset="0"/>
                <a:cs typeface="Arial" panose="020B0604020202020204" pitchFamily="34" charset="0"/>
              </a:rPr>
              <a:t>Week One of School ONLY</a:t>
            </a:r>
          </a:p>
          <a:p>
            <a:pPr algn="ctr"/>
            <a:r>
              <a:rPr lang="en-US" sz="1000" b="1" u="sng" dirty="0">
                <a:latin typeface="Arial" panose="020B0604020202020204" pitchFamily="34" charset="0"/>
                <a:cs typeface="Arial" panose="020B0604020202020204" pitchFamily="34" charset="0"/>
              </a:rPr>
              <a:t>8/31 – 9/4</a:t>
            </a:r>
          </a:p>
          <a:p>
            <a:pPr algn="ctr"/>
            <a:r>
              <a:rPr lang="en-US" sz="1000" b="1" dirty="0">
                <a:latin typeface="Arial" panose="020B0604020202020204" pitchFamily="34" charset="0"/>
                <a:cs typeface="Arial" panose="020B0604020202020204" pitchFamily="34" charset="0"/>
              </a:rPr>
              <a:t>Group A</a:t>
            </a:r>
            <a:r>
              <a:rPr lang="en-US" sz="1000" dirty="0">
                <a:latin typeface="Arial" panose="020B0604020202020204" pitchFamily="34" charset="0"/>
                <a:cs typeface="Arial" panose="020B0604020202020204" pitchFamily="34" charset="0"/>
              </a:rPr>
              <a:t> will report on Tuesday, September 1</a:t>
            </a:r>
            <a:r>
              <a:rPr lang="en-US" sz="1000" baseline="30000" dirty="0">
                <a:latin typeface="Arial" panose="020B0604020202020204" pitchFamily="34" charset="0"/>
                <a:cs typeface="Arial" panose="020B0604020202020204" pitchFamily="34" charset="0"/>
              </a:rPr>
              <a:t>st</a:t>
            </a:r>
            <a:r>
              <a:rPr lang="en-US" sz="1000" dirty="0">
                <a:latin typeface="Arial" panose="020B0604020202020204" pitchFamily="34" charset="0"/>
                <a:cs typeface="Arial" panose="020B0604020202020204" pitchFamily="34" charset="0"/>
              </a:rPr>
              <a:t> only</a:t>
            </a:r>
          </a:p>
          <a:p>
            <a:pPr algn="ctr"/>
            <a:r>
              <a:rPr lang="en-US" sz="1000" b="1" dirty="0">
                <a:latin typeface="Arial" panose="020B0604020202020204" pitchFamily="34" charset="0"/>
                <a:cs typeface="Arial" panose="020B0604020202020204" pitchFamily="34" charset="0"/>
              </a:rPr>
              <a:t>Group B </a:t>
            </a:r>
            <a:r>
              <a:rPr lang="en-US" sz="1000" dirty="0">
                <a:latin typeface="Arial" panose="020B0604020202020204" pitchFamily="34" charset="0"/>
                <a:cs typeface="Arial" panose="020B0604020202020204" pitchFamily="34" charset="0"/>
              </a:rPr>
              <a:t>will report on Thursday, September 3</a:t>
            </a:r>
            <a:r>
              <a:rPr lang="en-US" sz="1000" baseline="30000" dirty="0">
                <a:latin typeface="Arial" panose="020B0604020202020204" pitchFamily="34" charset="0"/>
                <a:cs typeface="Arial" panose="020B0604020202020204" pitchFamily="34" charset="0"/>
              </a:rPr>
              <a:t>rd</a:t>
            </a:r>
            <a:r>
              <a:rPr lang="en-US" sz="1000" dirty="0">
                <a:latin typeface="Arial" panose="020B0604020202020204" pitchFamily="34" charset="0"/>
                <a:cs typeface="Arial" panose="020B0604020202020204" pitchFamily="34" charset="0"/>
              </a:rPr>
              <a:t> only</a:t>
            </a:r>
            <a:endParaRPr lang="en-US" sz="1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8199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BBA7A6B3-5623-4F8B-A561-B98CFF527F94}"/>
              </a:ext>
            </a:extLst>
          </p:cNvPr>
          <p:cNvSpPr txBox="1"/>
          <p:nvPr/>
        </p:nvSpPr>
        <p:spPr>
          <a:xfrm rot="18879010">
            <a:off x="1589094" y="2376667"/>
            <a:ext cx="5527475" cy="2015936"/>
          </a:xfrm>
          <a:prstGeom prst="rect">
            <a:avLst/>
          </a:prstGeom>
          <a:noFill/>
        </p:spPr>
        <p:txBody>
          <a:bodyPr wrap="none" rtlCol="0">
            <a:spAutoFit/>
          </a:bodyPr>
          <a:lstStyle/>
          <a:p>
            <a:r>
              <a:rPr lang="en-US" sz="12500" dirty="0">
                <a:solidFill>
                  <a:schemeClr val="bg2"/>
                </a:solidFill>
                <a:latin typeface="Arial" panose="020B0604020202020204" pitchFamily="34" charset="0"/>
                <a:cs typeface="Arial" panose="020B0604020202020204" pitchFamily="34" charset="0"/>
              </a:rPr>
              <a:t>DRAFT</a:t>
            </a:r>
          </a:p>
        </p:txBody>
      </p:sp>
      <p:sp>
        <p:nvSpPr>
          <p:cNvPr id="4" name="TextBox 3">
            <a:extLst>
              <a:ext uri="{FF2B5EF4-FFF2-40B4-BE49-F238E27FC236}">
                <a16:creationId xmlns:a16="http://schemas.microsoft.com/office/drawing/2014/main" id="{6B1BEB7C-6DB7-40BD-AE19-F52A9BB20685}"/>
              </a:ext>
            </a:extLst>
          </p:cNvPr>
          <p:cNvSpPr txBox="1"/>
          <p:nvPr/>
        </p:nvSpPr>
        <p:spPr>
          <a:xfrm>
            <a:off x="752901" y="271731"/>
            <a:ext cx="7199859" cy="553998"/>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On Remote Distance Learning days, students attendance will be maintained daily through a students login into their program area through a Microsoft Teams Link.  Students will have to participate in the assigned learning activities for the day to be counted as present for attendance.</a:t>
            </a:r>
          </a:p>
        </p:txBody>
      </p:sp>
      <p:sp>
        <p:nvSpPr>
          <p:cNvPr id="2" name="TextBox 1">
            <a:extLst>
              <a:ext uri="{FF2B5EF4-FFF2-40B4-BE49-F238E27FC236}">
                <a16:creationId xmlns:a16="http://schemas.microsoft.com/office/drawing/2014/main" id="{D4D5951A-0E2E-438A-87D3-9AC14B97C43A}"/>
              </a:ext>
            </a:extLst>
          </p:cNvPr>
          <p:cNvSpPr txBox="1"/>
          <p:nvPr/>
        </p:nvSpPr>
        <p:spPr>
          <a:xfrm>
            <a:off x="765495" y="1584333"/>
            <a:ext cx="1513556" cy="276999"/>
          </a:xfrm>
          <a:prstGeom prst="rect">
            <a:avLst/>
          </a:prstGeom>
          <a:noFill/>
        </p:spPr>
        <p:txBody>
          <a:bodyPr wrap="none" rtlCol="0">
            <a:spAutoFit/>
          </a:bodyPr>
          <a:lstStyle/>
          <a:p>
            <a:r>
              <a:rPr lang="en-US" sz="1200" b="1" u="sng" dirty="0">
                <a:latin typeface="Arial" panose="020B0604020202020204" pitchFamily="34" charset="0"/>
                <a:cs typeface="Arial" panose="020B0604020202020204" pitchFamily="34" charset="0"/>
              </a:rPr>
              <a:t>Student Option #2</a:t>
            </a:r>
          </a:p>
        </p:txBody>
      </p:sp>
      <p:sp>
        <p:nvSpPr>
          <p:cNvPr id="7" name="TextBox 6">
            <a:extLst>
              <a:ext uri="{FF2B5EF4-FFF2-40B4-BE49-F238E27FC236}">
                <a16:creationId xmlns:a16="http://schemas.microsoft.com/office/drawing/2014/main" id="{5E4C2B71-BD56-461E-8A99-F0E53AF7180C}"/>
              </a:ext>
            </a:extLst>
          </p:cNvPr>
          <p:cNvSpPr txBox="1"/>
          <p:nvPr/>
        </p:nvSpPr>
        <p:spPr>
          <a:xfrm>
            <a:off x="765494" y="1831010"/>
            <a:ext cx="7415866" cy="553998"/>
          </a:xfrm>
          <a:prstGeom prst="rect">
            <a:avLst/>
          </a:prstGeom>
          <a:noFill/>
        </p:spPr>
        <p:txBody>
          <a:bodyPr wrap="square" rtlCol="0">
            <a:spAutoFit/>
          </a:bodyPr>
          <a:lstStyle/>
          <a:p>
            <a:r>
              <a:rPr lang="en-US" sz="1000" b="1" dirty="0">
                <a:latin typeface="Arial" panose="020B0604020202020204" pitchFamily="34" charset="0"/>
                <a:cs typeface="Arial" panose="020B0604020202020204" pitchFamily="34" charset="0"/>
              </a:rPr>
              <a:t>Full Remote Distance Learning</a:t>
            </a:r>
          </a:p>
          <a:p>
            <a:r>
              <a:rPr lang="en-US" sz="1000" dirty="0">
                <a:latin typeface="Arial" panose="020B0604020202020204" pitchFamily="34" charset="0"/>
                <a:cs typeface="Arial" panose="020B0604020202020204" pitchFamily="34" charset="0"/>
              </a:rPr>
              <a:t>Students will be required to log into their program area at the assigned time each day for direct, recorded, or remote learning activities as assigned by the program instructor.  </a:t>
            </a:r>
          </a:p>
        </p:txBody>
      </p:sp>
      <p:sp>
        <p:nvSpPr>
          <p:cNvPr id="8" name="Rectangle 7">
            <a:extLst>
              <a:ext uri="{FF2B5EF4-FFF2-40B4-BE49-F238E27FC236}">
                <a16:creationId xmlns:a16="http://schemas.microsoft.com/office/drawing/2014/main" id="{62699911-9339-4EF3-8B40-ED6BA7EB024D}"/>
              </a:ext>
            </a:extLst>
          </p:cNvPr>
          <p:cNvSpPr/>
          <p:nvPr/>
        </p:nvSpPr>
        <p:spPr>
          <a:xfrm>
            <a:off x="765494" y="2406739"/>
            <a:ext cx="7336173" cy="707886"/>
          </a:xfrm>
          <a:prstGeom prst="rect">
            <a:avLst/>
          </a:prstGeom>
        </p:spPr>
        <p:txBody>
          <a:bodyPr wrap="square">
            <a:spAutoFit/>
          </a:bodyPr>
          <a:lstStyle/>
          <a:p>
            <a:r>
              <a:rPr lang="en-US" sz="1000" b="1" u="sng" dirty="0">
                <a:latin typeface="Arial" panose="020B0604020202020204" pitchFamily="34" charset="0"/>
                <a:cs typeface="Arial" panose="020B0604020202020204" pitchFamily="34" charset="0"/>
              </a:rPr>
              <a:t>Selection of Student Options:</a:t>
            </a:r>
          </a:p>
          <a:p>
            <a:r>
              <a:rPr lang="en-US" sz="1000" dirty="0">
                <a:latin typeface="Arial" panose="020B0604020202020204" pitchFamily="34" charset="0"/>
                <a:cs typeface="Arial" panose="020B0604020202020204" pitchFamily="34" charset="0"/>
              </a:rPr>
              <a:t>Families will complete their selection of either Student Option #1 or Student Option #2 through an electronic selection form that we request is completed and submitted prior to August 20, 2020.  Please visit </a:t>
            </a:r>
            <a:r>
              <a:rPr lang="en-US" sz="1000" dirty="0">
                <a:latin typeface="Arial" panose="020B0604020202020204" pitchFamily="34" charset="0"/>
                <a:cs typeface="Arial" panose="020B0604020202020204" pitchFamily="34" charset="0"/>
                <a:hlinkClick r:id="rId2"/>
              </a:rPr>
              <a:t>www.beattietech.com</a:t>
            </a:r>
            <a:r>
              <a:rPr lang="en-US" sz="1000" dirty="0">
                <a:latin typeface="Arial" panose="020B0604020202020204" pitchFamily="34" charset="0"/>
                <a:cs typeface="Arial" panose="020B0604020202020204" pitchFamily="34" charset="0"/>
              </a:rPr>
              <a:t> and reference the “Back to School” slide.  The selection form is for the first grading period: August 31</a:t>
            </a:r>
            <a:r>
              <a:rPr lang="en-US" sz="1000" baseline="30000" dirty="0">
                <a:latin typeface="Arial" panose="020B0604020202020204" pitchFamily="34" charset="0"/>
                <a:cs typeface="Arial" panose="020B0604020202020204" pitchFamily="34" charset="0"/>
              </a:rPr>
              <a:t>st</a:t>
            </a:r>
            <a:r>
              <a:rPr lang="en-US" sz="1000" dirty="0">
                <a:latin typeface="Arial" panose="020B0604020202020204" pitchFamily="34" charset="0"/>
                <a:cs typeface="Arial" panose="020B0604020202020204" pitchFamily="34" charset="0"/>
              </a:rPr>
              <a:t> – October 24</a:t>
            </a:r>
            <a:r>
              <a:rPr lang="en-US" sz="1000" baseline="30000" dirty="0">
                <a:latin typeface="Arial" panose="020B0604020202020204" pitchFamily="34" charset="0"/>
                <a:cs typeface="Arial" panose="020B0604020202020204" pitchFamily="34" charset="0"/>
              </a:rPr>
              <a:t>th.</a:t>
            </a:r>
            <a:endParaRPr lang="en-US" sz="1000" dirty="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A5F52A52-A430-43F7-9FC6-EFB228A4B6F2}"/>
              </a:ext>
            </a:extLst>
          </p:cNvPr>
          <p:cNvSpPr/>
          <p:nvPr/>
        </p:nvSpPr>
        <p:spPr>
          <a:xfrm>
            <a:off x="745642" y="3865973"/>
            <a:ext cx="6704895" cy="553998"/>
          </a:xfrm>
          <a:prstGeom prst="rect">
            <a:avLst/>
          </a:prstGeom>
        </p:spPr>
        <p:txBody>
          <a:bodyPr wrap="square">
            <a:spAutoFit/>
          </a:bodyPr>
          <a:lstStyle/>
          <a:p>
            <a:r>
              <a:rPr lang="en-US" sz="1000" b="1" u="sng" dirty="0">
                <a:latin typeface="Arial" panose="020B0604020202020204" pitchFamily="34" charset="0"/>
                <a:cs typeface="Arial" panose="020B0604020202020204" pitchFamily="34" charset="0"/>
              </a:rPr>
              <a:t>Students Under Quarantine/Isolation Orders:</a:t>
            </a:r>
          </a:p>
          <a:p>
            <a:r>
              <a:rPr lang="en-US" sz="1000" dirty="0">
                <a:latin typeface="Arial" panose="020B0604020202020204" pitchFamily="34" charset="0"/>
                <a:cs typeface="Arial" panose="020B0604020202020204" pitchFamily="34" charset="0"/>
              </a:rPr>
              <a:t>Students/families that may be under quarantine or isolation guidelines will be able to participate in </a:t>
            </a:r>
          </a:p>
          <a:p>
            <a:r>
              <a:rPr lang="en-US" sz="1000" dirty="0">
                <a:latin typeface="Arial" panose="020B0604020202020204" pitchFamily="34" charset="0"/>
                <a:cs typeface="Arial" panose="020B0604020202020204" pitchFamily="34" charset="0"/>
              </a:rPr>
              <a:t>Full Remote Distance Learning regardless of the student option that was selected.</a:t>
            </a:r>
          </a:p>
        </p:txBody>
      </p:sp>
      <p:sp>
        <p:nvSpPr>
          <p:cNvPr id="5" name="TextBox 4">
            <a:extLst>
              <a:ext uri="{FF2B5EF4-FFF2-40B4-BE49-F238E27FC236}">
                <a16:creationId xmlns:a16="http://schemas.microsoft.com/office/drawing/2014/main" id="{526B9E68-9FEF-4903-9C70-20DDC42D5E6A}"/>
              </a:ext>
            </a:extLst>
          </p:cNvPr>
          <p:cNvSpPr txBox="1"/>
          <p:nvPr/>
        </p:nvSpPr>
        <p:spPr>
          <a:xfrm>
            <a:off x="745642" y="5813066"/>
            <a:ext cx="6811861" cy="707886"/>
          </a:xfrm>
          <a:prstGeom prst="rect">
            <a:avLst/>
          </a:prstGeom>
          <a:noFill/>
        </p:spPr>
        <p:txBody>
          <a:bodyPr wrap="square" rtlCol="0">
            <a:spAutoFit/>
          </a:bodyPr>
          <a:lstStyle/>
          <a:p>
            <a:r>
              <a:rPr lang="en-US" sz="1000" b="1" u="sng" dirty="0">
                <a:latin typeface="Arial" panose="020B0604020202020204" pitchFamily="34" charset="0"/>
                <a:cs typeface="Arial" panose="020B0604020202020204" pitchFamily="34" charset="0"/>
              </a:rPr>
              <a:t>Students Transportation:</a:t>
            </a:r>
          </a:p>
          <a:p>
            <a:r>
              <a:rPr lang="en-US" sz="1000" dirty="0">
                <a:latin typeface="Arial" panose="020B0604020202020204" pitchFamily="34" charset="0"/>
                <a:cs typeface="Arial" panose="020B0604020202020204" pitchFamily="34" charset="0"/>
              </a:rPr>
              <a:t>All students may drive to Beattie this year with proper student driver forms submitted and payment of the $20.00 parking pass fee for 2020 – 2021.  Families will need to verify with their school district regarding the status of student bus transportation to and from A.W. Beattie.  </a:t>
            </a:r>
          </a:p>
        </p:txBody>
      </p:sp>
      <p:sp>
        <p:nvSpPr>
          <p:cNvPr id="6" name="TextBox 5">
            <a:extLst>
              <a:ext uri="{FF2B5EF4-FFF2-40B4-BE49-F238E27FC236}">
                <a16:creationId xmlns:a16="http://schemas.microsoft.com/office/drawing/2014/main" id="{6E5B6809-EF53-4E7E-966C-5ACB1BC05786}"/>
              </a:ext>
            </a:extLst>
          </p:cNvPr>
          <p:cNvSpPr txBox="1"/>
          <p:nvPr/>
        </p:nvSpPr>
        <p:spPr>
          <a:xfrm>
            <a:off x="765494" y="3136356"/>
            <a:ext cx="7336173" cy="707886"/>
          </a:xfrm>
          <a:prstGeom prst="rect">
            <a:avLst/>
          </a:prstGeom>
          <a:noFill/>
        </p:spPr>
        <p:txBody>
          <a:bodyPr wrap="square" rtlCol="0">
            <a:spAutoFit/>
          </a:bodyPr>
          <a:lstStyle/>
          <a:p>
            <a:r>
              <a:rPr lang="en-US" sz="1000" b="1" u="sng" dirty="0">
                <a:latin typeface="Arial" panose="020B0604020202020204" pitchFamily="34" charset="0"/>
                <a:cs typeface="Arial" panose="020B0604020202020204" pitchFamily="34" charset="0"/>
              </a:rPr>
              <a:t>Student Travel Guidelines Regarding Student Attendance:</a:t>
            </a:r>
          </a:p>
          <a:p>
            <a:r>
              <a:rPr lang="en-US" sz="1000" dirty="0">
                <a:latin typeface="Arial" panose="020B0604020202020204" pitchFamily="34" charset="0"/>
                <a:cs typeface="Arial" panose="020B0604020202020204" pitchFamily="34" charset="0"/>
              </a:rPr>
              <a:t>Students that have traveled to a designated hot spot as referenced by the Commonwealth of PA must self quarantine for a period of fourteen (14 days) before returning to in-person instruction.  This is to protect everyone in the school community.  Please notify the Career Center at 412.847-1902 if this impacts your student.  Thank you.</a:t>
            </a:r>
          </a:p>
        </p:txBody>
      </p:sp>
      <p:sp>
        <p:nvSpPr>
          <p:cNvPr id="11" name="Rectangle 10">
            <a:extLst>
              <a:ext uri="{FF2B5EF4-FFF2-40B4-BE49-F238E27FC236}">
                <a16:creationId xmlns:a16="http://schemas.microsoft.com/office/drawing/2014/main" id="{6DAB0C86-22CC-4353-8539-F5DF32450FC3}"/>
              </a:ext>
            </a:extLst>
          </p:cNvPr>
          <p:cNvSpPr/>
          <p:nvPr/>
        </p:nvSpPr>
        <p:spPr>
          <a:xfrm>
            <a:off x="822112" y="927571"/>
            <a:ext cx="3651316" cy="593242"/>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60E0406D-CB49-4AD1-821F-EA69CADBED35}"/>
              </a:ext>
            </a:extLst>
          </p:cNvPr>
          <p:cNvSpPr txBox="1"/>
          <p:nvPr/>
        </p:nvSpPr>
        <p:spPr>
          <a:xfrm>
            <a:off x="782266" y="924404"/>
            <a:ext cx="3651315" cy="715581"/>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Example 1:</a:t>
            </a:r>
          </a:p>
          <a:p>
            <a:r>
              <a:rPr lang="en-US" sz="1000" dirty="0">
                <a:latin typeface="Arial" panose="020B0604020202020204" pitchFamily="34" charset="0"/>
                <a:cs typeface="Arial" panose="020B0604020202020204" pitchFamily="34" charset="0"/>
              </a:rPr>
              <a:t>Monday – Tuesday: In-Person Attendance at Beattie</a:t>
            </a:r>
          </a:p>
          <a:p>
            <a:r>
              <a:rPr lang="en-US" sz="1000" dirty="0">
                <a:latin typeface="Arial" panose="020B0604020202020204" pitchFamily="34" charset="0"/>
                <a:cs typeface="Arial" panose="020B0604020202020204" pitchFamily="34" charset="0"/>
              </a:rPr>
              <a:t>Wednesday – Thursday – Friday: Remote Distance Learning</a:t>
            </a:r>
          </a:p>
          <a:p>
            <a:endParaRPr lang="en-US" sz="1050" dirty="0">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6587B302-0633-456A-A79E-5A4C2A53800B}"/>
              </a:ext>
            </a:extLst>
          </p:cNvPr>
          <p:cNvSpPr/>
          <p:nvPr/>
        </p:nvSpPr>
        <p:spPr>
          <a:xfrm>
            <a:off x="4473427" y="924404"/>
            <a:ext cx="3651316" cy="59400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A75C71E-8DB9-424A-8761-EE956887E001}"/>
              </a:ext>
            </a:extLst>
          </p:cNvPr>
          <p:cNvSpPr/>
          <p:nvPr/>
        </p:nvSpPr>
        <p:spPr>
          <a:xfrm>
            <a:off x="4450352" y="924404"/>
            <a:ext cx="4572000" cy="553998"/>
          </a:xfrm>
          <a:prstGeom prst="rect">
            <a:avLst/>
          </a:prstGeom>
        </p:spPr>
        <p:txBody>
          <a:bodyPr>
            <a:spAutoFit/>
          </a:bodyPr>
          <a:lstStyle/>
          <a:p>
            <a:r>
              <a:rPr lang="en-US" sz="1000" dirty="0">
                <a:latin typeface="Arial" panose="020B0604020202020204" pitchFamily="34" charset="0"/>
                <a:cs typeface="Arial" panose="020B0604020202020204" pitchFamily="34" charset="0"/>
              </a:rPr>
              <a:t>Example 2:</a:t>
            </a:r>
          </a:p>
          <a:p>
            <a:r>
              <a:rPr lang="en-US" sz="1000" dirty="0">
                <a:latin typeface="Arial" panose="020B0604020202020204" pitchFamily="34" charset="0"/>
                <a:cs typeface="Arial" panose="020B0604020202020204" pitchFamily="34" charset="0"/>
              </a:rPr>
              <a:t>Monday – Tuesday – Wednesday : Remote Distance Learning</a:t>
            </a:r>
          </a:p>
          <a:p>
            <a:r>
              <a:rPr lang="en-US" sz="1000" dirty="0">
                <a:latin typeface="Arial" panose="020B0604020202020204" pitchFamily="34" charset="0"/>
                <a:cs typeface="Arial" panose="020B0604020202020204" pitchFamily="34" charset="0"/>
              </a:rPr>
              <a:t>Thursday – Friday: In-Person Attendance at Beattie</a:t>
            </a:r>
          </a:p>
        </p:txBody>
      </p:sp>
      <p:sp>
        <p:nvSpPr>
          <p:cNvPr id="15" name="Rectangle 14">
            <a:extLst>
              <a:ext uri="{FF2B5EF4-FFF2-40B4-BE49-F238E27FC236}">
                <a16:creationId xmlns:a16="http://schemas.microsoft.com/office/drawing/2014/main" id="{ED0268CA-5271-4572-A175-5AE2771B365D}"/>
              </a:ext>
            </a:extLst>
          </p:cNvPr>
          <p:cNvSpPr/>
          <p:nvPr/>
        </p:nvSpPr>
        <p:spPr>
          <a:xfrm>
            <a:off x="745642" y="4445407"/>
            <a:ext cx="6704895" cy="1485022"/>
          </a:xfrm>
          <a:prstGeom prst="rect">
            <a:avLst/>
          </a:prstGeom>
        </p:spPr>
        <p:txBody>
          <a:bodyPr wrap="square">
            <a:spAutoFit/>
          </a:bodyPr>
          <a:lstStyle/>
          <a:p>
            <a:r>
              <a:rPr lang="en-US" sz="1000" b="1" u="sng" dirty="0">
                <a:latin typeface="Arial" panose="020B0604020202020204" pitchFamily="34" charset="0"/>
                <a:cs typeface="Arial" panose="020B0604020202020204" pitchFamily="34" charset="0"/>
              </a:rPr>
              <a:t>Student Attendance:</a:t>
            </a:r>
          </a:p>
          <a:p>
            <a:pPr lvl="0"/>
            <a:r>
              <a:rPr lang="en-US" sz="1000" dirty="0">
                <a:latin typeface="Arial" panose="020B0604020202020204" pitchFamily="34" charset="0"/>
                <a:cs typeface="Arial" panose="020B0604020202020204" pitchFamily="34" charset="0"/>
              </a:rPr>
              <a:t>Daily student attendance will be maintained.  Students will be given directions from their teacher on the protocol utilized in their program to take daily attendance.  Attendance will be recorded daily in Skyward for in-person classes or Remote Distance Learning days.</a:t>
            </a:r>
          </a:p>
          <a:p>
            <a:r>
              <a:rPr lang="en-US" sz="1000" dirty="0">
                <a:latin typeface="Arial" panose="020B0604020202020204" pitchFamily="34" charset="0"/>
                <a:cs typeface="Arial" panose="020B0604020202020204" pitchFamily="34" charset="0"/>
              </a:rPr>
              <a:t> </a:t>
            </a:r>
          </a:p>
          <a:p>
            <a:r>
              <a:rPr lang="en-US" sz="1000" dirty="0">
                <a:latin typeface="Arial" panose="020B0604020202020204" pitchFamily="34" charset="0"/>
                <a:cs typeface="Arial" panose="020B0604020202020204" pitchFamily="34" charset="0"/>
              </a:rPr>
              <a:t>Please submit excuses for absences from in-person classes or Remote Distance Learning days within 24 hours to </a:t>
            </a:r>
            <a:r>
              <a:rPr lang="en-US" sz="1000" u="sng" dirty="0">
                <a:latin typeface="Arial" panose="020B0604020202020204" pitchFamily="34" charset="0"/>
                <a:cs typeface="Arial" panose="020B0604020202020204" pitchFamily="34" charset="0"/>
                <a:hlinkClick r:id="rId3"/>
              </a:rPr>
              <a:t>studentexcuse@beattietech.com</a:t>
            </a:r>
            <a:r>
              <a:rPr lang="en-US" sz="1000" dirty="0">
                <a:latin typeface="Arial" panose="020B0604020202020204" pitchFamily="34" charset="0"/>
                <a:cs typeface="Arial" panose="020B0604020202020204" pitchFamily="34" charset="0"/>
              </a:rPr>
              <a:t>.  Please include the parent/guardian name and phone number for verification.  You may also submit excuses for absences in the front office to Susan Hughes, Administrative Assistant.  </a:t>
            </a:r>
          </a:p>
          <a:p>
            <a:endParaRPr lang="en-US" sz="10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17490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1589</TotalTime>
  <Words>784</Words>
  <Application>Microsoft Office PowerPoint</Application>
  <PresentationFormat>Letter Paper (8.5x11 in)</PresentationFormat>
  <Paragraphs>75</Paragraphs>
  <Slides>2</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Calibri</vt:lpstr>
      <vt:lpstr>Calibri Light</vt:lpstr>
      <vt:lpstr>Office Theme</vt:lpstr>
      <vt:lpstr>Custom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 Wasielewski</dc:creator>
  <cp:lastModifiedBy>Shawn Annarelli</cp:lastModifiedBy>
  <cp:revision>38</cp:revision>
  <cp:lastPrinted>2020-08-05T16:50:38Z</cp:lastPrinted>
  <dcterms:created xsi:type="dcterms:W3CDTF">2020-07-28T16:50:05Z</dcterms:created>
  <dcterms:modified xsi:type="dcterms:W3CDTF">2020-08-07T15:22:34Z</dcterms:modified>
</cp:coreProperties>
</file>