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6" r:id="rId1"/>
  </p:sldMasterIdLst>
  <p:notesMasterIdLst>
    <p:notesMasterId r:id="rId23"/>
  </p:notesMasterIdLst>
  <p:sldIdLst>
    <p:sldId id="295" r:id="rId2"/>
    <p:sldId id="296" r:id="rId3"/>
    <p:sldId id="297" r:id="rId4"/>
    <p:sldId id="298" r:id="rId5"/>
    <p:sldId id="299" r:id="rId6"/>
    <p:sldId id="300" r:id="rId7"/>
    <p:sldId id="301" r:id="rId8"/>
    <p:sldId id="302" r:id="rId9"/>
    <p:sldId id="303" r:id="rId10"/>
    <p:sldId id="317" r:id="rId11"/>
    <p:sldId id="318" r:id="rId12"/>
    <p:sldId id="306" r:id="rId13"/>
    <p:sldId id="307" r:id="rId14"/>
    <p:sldId id="308" r:id="rId15"/>
    <p:sldId id="309" r:id="rId16"/>
    <p:sldId id="310" r:id="rId17"/>
    <p:sldId id="311" r:id="rId18"/>
    <p:sldId id="312" r:id="rId19"/>
    <p:sldId id="314" r:id="rId20"/>
    <p:sldId id="315" r:id="rId21"/>
    <p:sldId id="316" r:id="rId22"/>
  </p:sldIdLst>
  <p:sldSz cx="9144000" cy="5143500" type="screen16x9"/>
  <p:notesSz cx="6858000" cy="9236075"/>
  <p:embeddedFontLst>
    <p:embeddedFont>
      <p:font typeface="Calibri" panose="020F0502020204030204" pitchFamily="34" charset="0"/>
      <p:regular r:id="rId24"/>
      <p:bold r:id="rId25"/>
      <p:italic r:id="rId26"/>
      <p:boldItalic r:id="rId27"/>
    </p:embeddedFont>
    <p:embeddedFont>
      <p:font typeface="Gill Sans MT" panose="020B0502020104020203" pitchFamily="34" charset="0"/>
      <p:regular r:id="rId28"/>
      <p:bold r:id="rId29"/>
      <p:italic r:id="rId30"/>
      <p:boldItalic r:id="rId31"/>
    </p:embeddedFont>
    <p:embeddedFont>
      <p:font typeface="Hind" panose="02000000000000000000" pitchFamily="2" charset="0"/>
      <p:regular r:id="rId32"/>
      <p:bold r:id="rId33"/>
    </p:embeddedFont>
    <p:embeddedFont>
      <p:font typeface="Oxygen" panose="02000503000000000000" pitchFamily="2" charset="0"/>
      <p:regular r:id="rId34"/>
      <p:bold r:id="rId35"/>
    </p:embeddedFont>
  </p:embeddedFontLst>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C9F3E-9CA8-4095-804C-B412E2867EE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1AD395C-0228-46AF-BBD9-7A4CC1823716}">
      <dgm:prSet/>
      <dgm:spPr/>
      <dgm:t>
        <a:bodyPr/>
        <a:lstStyle/>
        <a:p>
          <a:pPr>
            <a:lnSpc>
              <a:spcPct val="100000"/>
            </a:lnSpc>
          </a:pPr>
          <a:r>
            <a:rPr lang="en-US" dirty="0"/>
            <a:t>Emphasizes fostering equity in education for New York’s students </a:t>
          </a:r>
        </a:p>
      </dgm:t>
    </dgm:pt>
    <dgm:pt modelId="{4BAF895E-8AE3-48A7-8519-5A83E9BF57F3}" type="parTrans" cxnId="{0F28E140-D58B-4D5D-959B-623342DC3CA9}">
      <dgm:prSet/>
      <dgm:spPr/>
      <dgm:t>
        <a:bodyPr/>
        <a:lstStyle/>
        <a:p>
          <a:endParaRPr lang="en-US"/>
        </a:p>
      </dgm:t>
    </dgm:pt>
    <dgm:pt modelId="{099E9094-6940-4A1A-9D4F-B4D819B47AE4}" type="sibTrans" cxnId="{0F28E140-D58B-4D5D-959B-623342DC3CA9}">
      <dgm:prSet/>
      <dgm:spPr/>
      <dgm:t>
        <a:bodyPr/>
        <a:lstStyle/>
        <a:p>
          <a:endParaRPr lang="en-US"/>
        </a:p>
      </dgm:t>
    </dgm:pt>
    <dgm:pt modelId="{9525F99E-4321-41F8-A4D6-011DF0241077}">
      <dgm:prSet/>
      <dgm:spPr/>
      <dgm:t>
        <a:bodyPr/>
        <a:lstStyle/>
        <a:p>
          <a:pPr>
            <a:lnSpc>
              <a:spcPct val="100000"/>
            </a:lnSpc>
          </a:pPr>
          <a:r>
            <a:rPr lang="en-US" dirty="0"/>
            <a:t>Expands measures for school support and accountability and student success</a:t>
          </a:r>
        </a:p>
      </dgm:t>
    </dgm:pt>
    <dgm:pt modelId="{256405D0-7AF9-4561-A76E-2CEAD45789B3}" type="parTrans" cxnId="{07E9116C-050F-4020-8963-AB026C8FD921}">
      <dgm:prSet/>
      <dgm:spPr/>
      <dgm:t>
        <a:bodyPr/>
        <a:lstStyle/>
        <a:p>
          <a:endParaRPr lang="en-US"/>
        </a:p>
      </dgm:t>
    </dgm:pt>
    <dgm:pt modelId="{42954417-87E1-4149-B8D8-2284AFD383E0}" type="sibTrans" cxnId="{07E9116C-050F-4020-8963-AB026C8FD921}">
      <dgm:prSet/>
      <dgm:spPr/>
      <dgm:t>
        <a:bodyPr/>
        <a:lstStyle/>
        <a:p>
          <a:endParaRPr lang="en-US"/>
        </a:p>
      </dgm:t>
    </dgm:pt>
    <dgm:pt modelId="{016E6763-CD0F-41B9-9666-BC7B2832094E}">
      <dgm:prSet/>
      <dgm:spPr/>
      <dgm:t>
        <a:bodyPr/>
        <a:lstStyle/>
        <a:p>
          <a:pPr>
            <a:lnSpc>
              <a:spcPct val="100000"/>
            </a:lnSpc>
          </a:pPr>
          <a:r>
            <a:rPr lang="en-US"/>
            <a:t>Requires school-level improvement plans for the lowest performing schools overall</a:t>
          </a:r>
        </a:p>
      </dgm:t>
    </dgm:pt>
    <dgm:pt modelId="{54819987-A13B-45A3-92DA-72FEF25788DA}" type="parTrans" cxnId="{7BBC3268-1064-4BE0-BC59-3D22AAB0DA3F}">
      <dgm:prSet/>
      <dgm:spPr/>
      <dgm:t>
        <a:bodyPr/>
        <a:lstStyle/>
        <a:p>
          <a:endParaRPr lang="en-US"/>
        </a:p>
      </dgm:t>
    </dgm:pt>
    <dgm:pt modelId="{34C49237-00FF-4202-B234-3D70B633BBDB}" type="sibTrans" cxnId="{7BBC3268-1064-4BE0-BC59-3D22AAB0DA3F}">
      <dgm:prSet/>
      <dgm:spPr/>
      <dgm:t>
        <a:bodyPr/>
        <a:lstStyle/>
        <a:p>
          <a:endParaRPr lang="en-US"/>
        </a:p>
      </dgm:t>
    </dgm:pt>
    <dgm:pt modelId="{D2090C1D-2775-4041-ACAA-7F63E8C78B60}">
      <dgm:prSet/>
      <dgm:spPr/>
      <dgm:t>
        <a:bodyPr/>
        <a:lstStyle/>
        <a:p>
          <a:pPr>
            <a:lnSpc>
              <a:spcPct val="100000"/>
            </a:lnSpc>
          </a:pPr>
          <a:r>
            <a:rPr lang="en-US" dirty="0"/>
            <a:t>Requires school-level improvement plans for the schools with the lowest performance for certain student populations</a:t>
          </a:r>
        </a:p>
      </dgm:t>
    </dgm:pt>
    <dgm:pt modelId="{5C246168-8FB2-4B40-A83B-0F655FDD509D}" type="parTrans" cxnId="{8BA0C37B-FC63-4FF6-A4AE-4452D473064C}">
      <dgm:prSet/>
      <dgm:spPr/>
      <dgm:t>
        <a:bodyPr/>
        <a:lstStyle/>
        <a:p>
          <a:endParaRPr lang="en-US"/>
        </a:p>
      </dgm:t>
    </dgm:pt>
    <dgm:pt modelId="{84FA021C-365E-48B1-952D-EE64BF61EF7C}" type="sibTrans" cxnId="{8BA0C37B-FC63-4FF6-A4AE-4452D473064C}">
      <dgm:prSet/>
      <dgm:spPr/>
      <dgm:t>
        <a:bodyPr/>
        <a:lstStyle/>
        <a:p>
          <a:endParaRPr lang="en-US"/>
        </a:p>
      </dgm:t>
    </dgm:pt>
    <dgm:pt modelId="{454457C3-EEE7-4EFD-AD93-136A4F03D01A}" type="pres">
      <dgm:prSet presAssocID="{C5AC9F3E-9CA8-4095-804C-B412E2867EED}" presName="root" presStyleCnt="0">
        <dgm:presLayoutVars>
          <dgm:dir/>
          <dgm:resizeHandles val="exact"/>
        </dgm:presLayoutVars>
      </dgm:prSet>
      <dgm:spPr/>
    </dgm:pt>
    <dgm:pt modelId="{F5494DA0-AA86-424D-A19A-E3BCECF8202B}" type="pres">
      <dgm:prSet presAssocID="{61AD395C-0228-46AF-BBD9-7A4CC1823716}" presName="compNode" presStyleCnt="0"/>
      <dgm:spPr/>
    </dgm:pt>
    <dgm:pt modelId="{96F7E12F-0F1D-4959-A1ED-3F5C647EFE9D}" type="pres">
      <dgm:prSet presAssocID="{61AD395C-0228-46AF-BBD9-7A4CC1823716}" presName="bgRect" presStyleLbl="bgShp" presStyleIdx="0" presStyleCnt="4"/>
      <dgm:spPr/>
    </dgm:pt>
    <dgm:pt modelId="{E4EAB7BD-23DB-47CD-B4CA-6ECEE04981C7}" type="pres">
      <dgm:prSet presAssocID="{61AD395C-0228-46AF-BBD9-7A4CC18237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FB18BEE-909A-40A6-B088-35368B9B2A5E}" type="pres">
      <dgm:prSet presAssocID="{61AD395C-0228-46AF-BBD9-7A4CC1823716}" presName="spaceRect" presStyleCnt="0"/>
      <dgm:spPr/>
    </dgm:pt>
    <dgm:pt modelId="{AC4FF6B9-6229-4AAA-8412-3981F85C4268}" type="pres">
      <dgm:prSet presAssocID="{61AD395C-0228-46AF-BBD9-7A4CC1823716}" presName="parTx" presStyleLbl="revTx" presStyleIdx="0" presStyleCnt="4">
        <dgm:presLayoutVars>
          <dgm:chMax val="0"/>
          <dgm:chPref val="0"/>
        </dgm:presLayoutVars>
      </dgm:prSet>
      <dgm:spPr/>
    </dgm:pt>
    <dgm:pt modelId="{5AD2597A-1323-4E19-B161-DAEF68E32E75}" type="pres">
      <dgm:prSet presAssocID="{099E9094-6940-4A1A-9D4F-B4D819B47AE4}" presName="sibTrans" presStyleCnt="0"/>
      <dgm:spPr/>
    </dgm:pt>
    <dgm:pt modelId="{B3F94C18-36F6-4F52-9619-21CF6E57395D}" type="pres">
      <dgm:prSet presAssocID="{9525F99E-4321-41F8-A4D6-011DF0241077}" presName="compNode" presStyleCnt="0"/>
      <dgm:spPr/>
    </dgm:pt>
    <dgm:pt modelId="{C8DB40B2-9611-42BC-BD7F-ABBAC369AD71}" type="pres">
      <dgm:prSet presAssocID="{9525F99E-4321-41F8-A4D6-011DF0241077}" presName="bgRect" presStyleLbl="bgShp" presStyleIdx="1" presStyleCnt="4"/>
      <dgm:spPr/>
    </dgm:pt>
    <dgm:pt modelId="{C3A47375-8401-4D67-941E-928A2C195660}" type="pres">
      <dgm:prSet presAssocID="{9525F99E-4321-41F8-A4D6-011DF024107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2ED2BFE1-C0A3-44BD-BE00-057D23D1FBF3}" type="pres">
      <dgm:prSet presAssocID="{9525F99E-4321-41F8-A4D6-011DF0241077}" presName="spaceRect" presStyleCnt="0"/>
      <dgm:spPr/>
    </dgm:pt>
    <dgm:pt modelId="{06777E0B-C1E9-49C9-A46A-19C53365BC35}" type="pres">
      <dgm:prSet presAssocID="{9525F99E-4321-41F8-A4D6-011DF0241077}" presName="parTx" presStyleLbl="revTx" presStyleIdx="1" presStyleCnt="4">
        <dgm:presLayoutVars>
          <dgm:chMax val="0"/>
          <dgm:chPref val="0"/>
        </dgm:presLayoutVars>
      </dgm:prSet>
      <dgm:spPr/>
    </dgm:pt>
    <dgm:pt modelId="{52FD7675-C318-4492-8B39-18B6D9542FE1}" type="pres">
      <dgm:prSet presAssocID="{42954417-87E1-4149-B8D8-2284AFD383E0}" presName="sibTrans" presStyleCnt="0"/>
      <dgm:spPr/>
    </dgm:pt>
    <dgm:pt modelId="{8DE3DA0B-4426-4AB7-A91A-B0A5D763CF5E}" type="pres">
      <dgm:prSet presAssocID="{016E6763-CD0F-41B9-9666-BC7B2832094E}" presName="compNode" presStyleCnt="0"/>
      <dgm:spPr/>
    </dgm:pt>
    <dgm:pt modelId="{7798A8E2-7C9A-463F-A68B-6DCAD0EC0CD0}" type="pres">
      <dgm:prSet presAssocID="{016E6763-CD0F-41B9-9666-BC7B2832094E}" presName="bgRect" presStyleLbl="bgShp" presStyleIdx="2" presStyleCnt="4"/>
      <dgm:spPr/>
    </dgm:pt>
    <dgm:pt modelId="{0F57010F-BDE6-4EDD-BDA6-D4DA2A5F5A24}" type="pres">
      <dgm:prSet presAssocID="{016E6763-CD0F-41B9-9666-BC7B283209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13E21E26-8CA3-4FB0-9880-9A9F008C1A4C}" type="pres">
      <dgm:prSet presAssocID="{016E6763-CD0F-41B9-9666-BC7B2832094E}" presName="spaceRect" presStyleCnt="0"/>
      <dgm:spPr/>
    </dgm:pt>
    <dgm:pt modelId="{34FD4A85-8722-44B1-8CEB-21A7F59FD3A1}" type="pres">
      <dgm:prSet presAssocID="{016E6763-CD0F-41B9-9666-BC7B2832094E}" presName="parTx" presStyleLbl="revTx" presStyleIdx="2" presStyleCnt="4">
        <dgm:presLayoutVars>
          <dgm:chMax val="0"/>
          <dgm:chPref val="0"/>
        </dgm:presLayoutVars>
      </dgm:prSet>
      <dgm:spPr/>
    </dgm:pt>
    <dgm:pt modelId="{21D9068F-BD9E-44F7-A45E-8D57ECD9BA94}" type="pres">
      <dgm:prSet presAssocID="{34C49237-00FF-4202-B234-3D70B633BBDB}" presName="sibTrans" presStyleCnt="0"/>
      <dgm:spPr/>
    </dgm:pt>
    <dgm:pt modelId="{384D6CC4-D20C-4F4C-BB1F-E6630D4C57F5}" type="pres">
      <dgm:prSet presAssocID="{D2090C1D-2775-4041-ACAA-7F63E8C78B60}" presName="compNode" presStyleCnt="0"/>
      <dgm:spPr/>
    </dgm:pt>
    <dgm:pt modelId="{A9DFA6CF-279A-4922-A6D3-00D5BBC4CEB9}" type="pres">
      <dgm:prSet presAssocID="{D2090C1D-2775-4041-ACAA-7F63E8C78B60}" presName="bgRect" presStyleLbl="bgShp" presStyleIdx="3" presStyleCnt="4"/>
      <dgm:spPr/>
    </dgm:pt>
    <dgm:pt modelId="{0A1994B6-6342-4A46-8DEB-50A3F735CE9E}" type="pres">
      <dgm:prSet presAssocID="{D2090C1D-2775-4041-ACAA-7F63E8C78B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6D4CF8DC-2711-4F7C-B573-EA18E95B0A18}" type="pres">
      <dgm:prSet presAssocID="{D2090C1D-2775-4041-ACAA-7F63E8C78B60}" presName="spaceRect" presStyleCnt="0"/>
      <dgm:spPr/>
    </dgm:pt>
    <dgm:pt modelId="{C794CD04-D4E8-4045-A14F-1A86E0BE1E4E}" type="pres">
      <dgm:prSet presAssocID="{D2090C1D-2775-4041-ACAA-7F63E8C78B60}" presName="parTx" presStyleLbl="revTx" presStyleIdx="3" presStyleCnt="4">
        <dgm:presLayoutVars>
          <dgm:chMax val="0"/>
          <dgm:chPref val="0"/>
        </dgm:presLayoutVars>
      </dgm:prSet>
      <dgm:spPr/>
    </dgm:pt>
  </dgm:ptLst>
  <dgm:cxnLst>
    <dgm:cxn modelId="{59E20904-BB87-42E4-8AD2-42A3D8F5F953}" type="presOf" srcId="{016E6763-CD0F-41B9-9666-BC7B2832094E}" destId="{34FD4A85-8722-44B1-8CEB-21A7F59FD3A1}" srcOrd="0" destOrd="0" presId="urn:microsoft.com/office/officeart/2018/2/layout/IconVerticalSolidList"/>
    <dgm:cxn modelId="{1E2D0F19-8B19-4B54-AFA7-B7BF23385BBD}" type="presOf" srcId="{C5AC9F3E-9CA8-4095-804C-B412E2867EED}" destId="{454457C3-EEE7-4EFD-AD93-136A4F03D01A}" srcOrd="0" destOrd="0" presId="urn:microsoft.com/office/officeart/2018/2/layout/IconVerticalSolidList"/>
    <dgm:cxn modelId="{0F28E140-D58B-4D5D-959B-623342DC3CA9}" srcId="{C5AC9F3E-9CA8-4095-804C-B412E2867EED}" destId="{61AD395C-0228-46AF-BBD9-7A4CC1823716}" srcOrd="0" destOrd="0" parTransId="{4BAF895E-8AE3-48A7-8519-5A83E9BF57F3}" sibTransId="{099E9094-6940-4A1A-9D4F-B4D819B47AE4}"/>
    <dgm:cxn modelId="{52A23945-B7E8-485D-B3C8-E6235C832EDF}" type="presOf" srcId="{61AD395C-0228-46AF-BBD9-7A4CC1823716}" destId="{AC4FF6B9-6229-4AAA-8412-3981F85C4268}" srcOrd="0" destOrd="0" presId="urn:microsoft.com/office/officeart/2018/2/layout/IconVerticalSolidList"/>
    <dgm:cxn modelId="{7BBC3268-1064-4BE0-BC59-3D22AAB0DA3F}" srcId="{C5AC9F3E-9CA8-4095-804C-B412E2867EED}" destId="{016E6763-CD0F-41B9-9666-BC7B2832094E}" srcOrd="2" destOrd="0" parTransId="{54819987-A13B-45A3-92DA-72FEF25788DA}" sibTransId="{34C49237-00FF-4202-B234-3D70B633BBDB}"/>
    <dgm:cxn modelId="{07E9116C-050F-4020-8963-AB026C8FD921}" srcId="{C5AC9F3E-9CA8-4095-804C-B412E2867EED}" destId="{9525F99E-4321-41F8-A4D6-011DF0241077}" srcOrd="1" destOrd="0" parTransId="{256405D0-7AF9-4561-A76E-2CEAD45789B3}" sibTransId="{42954417-87E1-4149-B8D8-2284AFD383E0}"/>
    <dgm:cxn modelId="{8BA0C37B-FC63-4FF6-A4AE-4452D473064C}" srcId="{C5AC9F3E-9CA8-4095-804C-B412E2867EED}" destId="{D2090C1D-2775-4041-ACAA-7F63E8C78B60}" srcOrd="3" destOrd="0" parTransId="{5C246168-8FB2-4B40-A83B-0F655FDD509D}" sibTransId="{84FA021C-365E-48B1-952D-EE64BF61EF7C}"/>
    <dgm:cxn modelId="{31B42F96-2455-429B-8DE6-8DD7105044DD}" type="presOf" srcId="{D2090C1D-2775-4041-ACAA-7F63E8C78B60}" destId="{C794CD04-D4E8-4045-A14F-1A86E0BE1E4E}" srcOrd="0" destOrd="0" presId="urn:microsoft.com/office/officeart/2018/2/layout/IconVerticalSolidList"/>
    <dgm:cxn modelId="{F22029B9-650E-460F-9F10-925EB0120BC0}" type="presOf" srcId="{9525F99E-4321-41F8-A4D6-011DF0241077}" destId="{06777E0B-C1E9-49C9-A46A-19C53365BC35}" srcOrd="0" destOrd="0" presId="urn:microsoft.com/office/officeart/2018/2/layout/IconVerticalSolidList"/>
    <dgm:cxn modelId="{2938E437-5D8A-4D78-A431-971DE7EFA89E}" type="presParOf" srcId="{454457C3-EEE7-4EFD-AD93-136A4F03D01A}" destId="{F5494DA0-AA86-424D-A19A-E3BCECF8202B}" srcOrd="0" destOrd="0" presId="urn:microsoft.com/office/officeart/2018/2/layout/IconVerticalSolidList"/>
    <dgm:cxn modelId="{01E3F164-B28E-42B1-B110-E30B256139D4}" type="presParOf" srcId="{F5494DA0-AA86-424D-A19A-E3BCECF8202B}" destId="{96F7E12F-0F1D-4959-A1ED-3F5C647EFE9D}" srcOrd="0" destOrd="0" presId="urn:microsoft.com/office/officeart/2018/2/layout/IconVerticalSolidList"/>
    <dgm:cxn modelId="{BDBB5F6D-AB56-4671-8F22-55AD0A749571}" type="presParOf" srcId="{F5494DA0-AA86-424D-A19A-E3BCECF8202B}" destId="{E4EAB7BD-23DB-47CD-B4CA-6ECEE04981C7}" srcOrd="1" destOrd="0" presId="urn:microsoft.com/office/officeart/2018/2/layout/IconVerticalSolidList"/>
    <dgm:cxn modelId="{FE8FEA4A-0DB5-4305-A062-1BD5CFBF218B}" type="presParOf" srcId="{F5494DA0-AA86-424D-A19A-E3BCECF8202B}" destId="{3FB18BEE-909A-40A6-B088-35368B9B2A5E}" srcOrd="2" destOrd="0" presId="urn:microsoft.com/office/officeart/2018/2/layout/IconVerticalSolidList"/>
    <dgm:cxn modelId="{12F34A75-06E8-4B9F-8362-CA50FCC5D9B0}" type="presParOf" srcId="{F5494DA0-AA86-424D-A19A-E3BCECF8202B}" destId="{AC4FF6B9-6229-4AAA-8412-3981F85C4268}" srcOrd="3" destOrd="0" presId="urn:microsoft.com/office/officeart/2018/2/layout/IconVerticalSolidList"/>
    <dgm:cxn modelId="{23FD6AA6-A828-4D47-8474-81634C891AE2}" type="presParOf" srcId="{454457C3-EEE7-4EFD-AD93-136A4F03D01A}" destId="{5AD2597A-1323-4E19-B161-DAEF68E32E75}" srcOrd="1" destOrd="0" presId="urn:microsoft.com/office/officeart/2018/2/layout/IconVerticalSolidList"/>
    <dgm:cxn modelId="{0F50579C-99A6-4E81-B6FF-C115627C7273}" type="presParOf" srcId="{454457C3-EEE7-4EFD-AD93-136A4F03D01A}" destId="{B3F94C18-36F6-4F52-9619-21CF6E57395D}" srcOrd="2" destOrd="0" presId="urn:microsoft.com/office/officeart/2018/2/layout/IconVerticalSolidList"/>
    <dgm:cxn modelId="{4ED39B7E-39AF-412C-8752-90B27F3C0E25}" type="presParOf" srcId="{B3F94C18-36F6-4F52-9619-21CF6E57395D}" destId="{C8DB40B2-9611-42BC-BD7F-ABBAC369AD71}" srcOrd="0" destOrd="0" presId="urn:microsoft.com/office/officeart/2018/2/layout/IconVerticalSolidList"/>
    <dgm:cxn modelId="{E7E3FC42-1728-4D72-A6E8-A2ADE535C167}" type="presParOf" srcId="{B3F94C18-36F6-4F52-9619-21CF6E57395D}" destId="{C3A47375-8401-4D67-941E-928A2C195660}" srcOrd="1" destOrd="0" presId="urn:microsoft.com/office/officeart/2018/2/layout/IconVerticalSolidList"/>
    <dgm:cxn modelId="{9B737200-7896-4A82-9348-03EC0F53E0DE}" type="presParOf" srcId="{B3F94C18-36F6-4F52-9619-21CF6E57395D}" destId="{2ED2BFE1-C0A3-44BD-BE00-057D23D1FBF3}" srcOrd="2" destOrd="0" presId="urn:microsoft.com/office/officeart/2018/2/layout/IconVerticalSolidList"/>
    <dgm:cxn modelId="{2047AF41-707F-482D-863D-B36C388604DE}" type="presParOf" srcId="{B3F94C18-36F6-4F52-9619-21CF6E57395D}" destId="{06777E0B-C1E9-49C9-A46A-19C53365BC35}" srcOrd="3" destOrd="0" presId="urn:microsoft.com/office/officeart/2018/2/layout/IconVerticalSolidList"/>
    <dgm:cxn modelId="{6F84689E-3A75-4576-8A97-44DA49EB04F2}" type="presParOf" srcId="{454457C3-EEE7-4EFD-AD93-136A4F03D01A}" destId="{52FD7675-C318-4492-8B39-18B6D9542FE1}" srcOrd="3" destOrd="0" presId="urn:microsoft.com/office/officeart/2018/2/layout/IconVerticalSolidList"/>
    <dgm:cxn modelId="{B051076D-4CD2-49B4-A865-48AE2AC431CF}" type="presParOf" srcId="{454457C3-EEE7-4EFD-AD93-136A4F03D01A}" destId="{8DE3DA0B-4426-4AB7-A91A-B0A5D763CF5E}" srcOrd="4" destOrd="0" presId="urn:microsoft.com/office/officeart/2018/2/layout/IconVerticalSolidList"/>
    <dgm:cxn modelId="{F6079697-29A5-47E2-BC84-C98646AAF62B}" type="presParOf" srcId="{8DE3DA0B-4426-4AB7-A91A-B0A5D763CF5E}" destId="{7798A8E2-7C9A-463F-A68B-6DCAD0EC0CD0}" srcOrd="0" destOrd="0" presId="urn:microsoft.com/office/officeart/2018/2/layout/IconVerticalSolidList"/>
    <dgm:cxn modelId="{4F259CA5-8825-438A-9338-A11D35A58447}" type="presParOf" srcId="{8DE3DA0B-4426-4AB7-A91A-B0A5D763CF5E}" destId="{0F57010F-BDE6-4EDD-BDA6-D4DA2A5F5A24}" srcOrd="1" destOrd="0" presId="urn:microsoft.com/office/officeart/2018/2/layout/IconVerticalSolidList"/>
    <dgm:cxn modelId="{A377E9D5-519C-4757-B56E-664F5C95AEC7}" type="presParOf" srcId="{8DE3DA0B-4426-4AB7-A91A-B0A5D763CF5E}" destId="{13E21E26-8CA3-4FB0-9880-9A9F008C1A4C}" srcOrd="2" destOrd="0" presId="urn:microsoft.com/office/officeart/2018/2/layout/IconVerticalSolidList"/>
    <dgm:cxn modelId="{5AF347A8-8F4A-4641-A49A-DF3B0C0CBDA2}" type="presParOf" srcId="{8DE3DA0B-4426-4AB7-A91A-B0A5D763CF5E}" destId="{34FD4A85-8722-44B1-8CEB-21A7F59FD3A1}" srcOrd="3" destOrd="0" presId="urn:microsoft.com/office/officeart/2018/2/layout/IconVerticalSolidList"/>
    <dgm:cxn modelId="{E6215620-07DC-4C5A-A462-094C806B26A9}" type="presParOf" srcId="{454457C3-EEE7-4EFD-AD93-136A4F03D01A}" destId="{21D9068F-BD9E-44F7-A45E-8D57ECD9BA94}" srcOrd="5" destOrd="0" presId="urn:microsoft.com/office/officeart/2018/2/layout/IconVerticalSolidList"/>
    <dgm:cxn modelId="{6FA315D0-7505-488B-A3CB-C554B721F51F}" type="presParOf" srcId="{454457C3-EEE7-4EFD-AD93-136A4F03D01A}" destId="{384D6CC4-D20C-4F4C-BB1F-E6630D4C57F5}" srcOrd="6" destOrd="0" presId="urn:microsoft.com/office/officeart/2018/2/layout/IconVerticalSolidList"/>
    <dgm:cxn modelId="{5420B403-F2A2-4B1E-BCC0-C95FCDEA536C}" type="presParOf" srcId="{384D6CC4-D20C-4F4C-BB1F-E6630D4C57F5}" destId="{A9DFA6CF-279A-4922-A6D3-00D5BBC4CEB9}" srcOrd="0" destOrd="0" presId="urn:microsoft.com/office/officeart/2018/2/layout/IconVerticalSolidList"/>
    <dgm:cxn modelId="{8DF51809-904A-469A-A0D1-280633A2A441}" type="presParOf" srcId="{384D6CC4-D20C-4F4C-BB1F-E6630D4C57F5}" destId="{0A1994B6-6342-4A46-8DEB-50A3F735CE9E}" srcOrd="1" destOrd="0" presId="urn:microsoft.com/office/officeart/2018/2/layout/IconVerticalSolidList"/>
    <dgm:cxn modelId="{7F930A8D-90E7-4742-BB80-1C207FD58B30}" type="presParOf" srcId="{384D6CC4-D20C-4F4C-BB1F-E6630D4C57F5}" destId="{6D4CF8DC-2711-4F7C-B573-EA18E95B0A18}" srcOrd="2" destOrd="0" presId="urn:microsoft.com/office/officeart/2018/2/layout/IconVerticalSolidList"/>
    <dgm:cxn modelId="{9FB8714A-C3C2-4325-9D3F-F33F7BACE7A2}" type="presParOf" srcId="{384D6CC4-D20C-4F4C-BB1F-E6630D4C57F5}" destId="{C794CD04-D4E8-4045-A14F-1A86E0BE1E4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96361-FEF1-42DB-BB2C-7EB46B904F98}" type="doc">
      <dgm:prSet loTypeId="urn:microsoft.com/office/officeart/2005/8/layout/hProcess9" loCatId="process" qsTypeId="urn:microsoft.com/office/officeart/2005/8/quickstyle/3d2" qsCatId="3D" csTypeId="urn:microsoft.com/office/officeart/2005/8/colors/accent1_2" csCatId="accent1" phldr="1"/>
      <dgm:spPr/>
    </dgm:pt>
    <dgm:pt modelId="{AB37FB80-03B9-41C0-8CEF-B58C0205E43C}">
      <dgm:prSet phldrT="[Text]" custT="1"/>
      <dgm:spPr/>
      <dgm:t>
        <a:bodyPr/>
        <a:lstStyle/>
        <a:p>
          <a:r>
            <a:rPr lang="en-US" sz="1300" b="1" dirty="0">
              <a:latin typeface="Oxygen" panose="02000503000000090004"/>
            </a:rPr>
            <a:t>Federal allocation is made to NYSED based on poverty data from US Census</a:t>
          </a:r>
        </a:p>
      </dgm:t>
    </dgm:pt>
    <dgm:pt modelId="{AB9C2D7D-F8A1-4106-ABBB-FF1890F44F75}" type="parTrans" cxnId="{96B6CDBD-B6AD-41E0-82E4-DBDA587CD886}">
      <dgm:prSet/>
      <dgm:spPr/>
      <dgm:t>
        <a:bodyPr/>
        <a:lstStyle/>
        <a:p>
          <a:endParaRPr lang="en-US" sz="1300"/>
        </a:p>
      </dgm:t>
    </dgm:pt>
    <dgm:pt modelId="{96536329-8A3D-4821-8D4E-7BB6D1745E94}" type="sibTrans" cxnId="{96B6CDBD-B6AD-41E0-82E4-DBDA587CD886}">
      <dgm:prSet/>
      <dgm:spPr/>
      <dgm:t>
        <a:bodyPr/>
        <a:lstStyle/>
        <a:p>
          <a:endParaRPr lang="en-US" sz="1300"/>
        </a:p>
      </dgm:t>
    </dgm:pt>
    <dgm:pt modelId="{2B16CFDF-6B83-4B09-8763-A1E77FAA4D6C}">
      <dgm:prSet phldrT="[Text]" custT="1"/>
      <dgm:spPr/>
      <dgm:t>
        <a:bodyPr/>
        <a:lstStyle/>
        <a:p>
          <a:r>
            <a:rPr lang="en-US" sz="1300" b="1" dirty="0">
              <a:latin typeface="Oxygen" panose="02000503000000090004"/>
            </a:rPr>
            <a:t>NYSED allocates subgrants to LEAs based upon federal allocation and other adjustments</a:t>
          </a:r>
          <a:r>
            <a:rPr lang="en-US" sz="1300" dirty="0"/>
            <a:t>	</a:t>
          </a:r>
        </a:p>
      </dgm:t>
    </dgm:pt>
    <dgm:pt modelId="{A3843941-8A00-49AA-8AC4-C21A1A0A7239}" type="parTrans" cxnId="{4C1857E4-2288-40BC-A8C0-EC14036DEB66}">
      <dgm:prSet/>
      <dgm:spPr/>
      <dgm:t>
        <a:bodyPr/>
        <a:lstStyle/>
        <a:p>
          <a:endParaRPr lang="en-US" sz="1300"/>
        </a:p>
      </dgm:t>
    </dgm:pt>
    <dgm:pt modelId="{3F423BF3-7801-4CAE-BBB6-D0703718223F}" type="sibTrans" cxnId="{4C1857E4-2288-40BC-A8C0-EC14036DEB66}">
      <dgm:prSet/>
      <dgm:spPr/>
      <dgm:t>
        <a:bodyPr/>
        <a:lstStyle/>
        <a:p>
          <a:endParaRPr lang="en-US" sz="1300"/>
        </a:p>
      </dgm:t>
    </dgm:pt>
    <dgm:pt modelId="{C3E5D664-B5C6-4605-9507-E17120B5E5C6}">
      <dgm:prSet phldrT="[Text]" custT="1"/>
      <dgm:spPr/>
      <dgm:t>
        <a:bodyPr/>
        <a:lstStyle/>
        <a:p>
          <a:r>
            <a:rPr lang="en-US" sz="1300" b="1" dirty="0">
              <a:latin typeface="Oxygen" panose="02000503000000090004"/>
            </a:rPr>
            <a:t>LEAs make school level allocations using a per pupil for low-income students</a:t>
          </a:r>
        </a:p>
      </dgm:t>
    </dgm:pt>
    <dgm:pt modelId="{EE4A074A-6912-4AB6-996D-D1C55AC071FB}" type="parTrans" cxnId="{C695FD9E-6280-41F1-A7C1-44F1A9B94439}">
      <dgm:prSet/>
      <dgm:spPr/>
      <dgm:t>
        <a:bodyPr/>
        <a:lstStyle/>
        <a:p>
          <a:endParaRPr lang="en-US" sz="1300"/>
        </a:p>
      </dgm:t>
    </dgm:pt>
    <dgm:pt modelId="{4DAC240E-9DA9-40F0-A4C5-A4358FAB15B4}" type="sibTrans" cxnId="{C695FD9E-6280-41F1-A7C1-44F1A9B94439}">
      <dgm:prSet/>
      <dgm:spPr/>
      <dgm:t>
        <a:bodyPr/>
        <a:lstStyle/>
        <a:p>
          <a:endParaRPr lang="en-US" sz="1300"/>
        </a:p>
      </dgm:t>
    </dgm:pt>
    <dgm:pt modelId="{C36751A6-21E2-4897-888F-C41FED2D8380}" type="pres">
      <dgm:prSet presAssocID="{D9496361-FEF1-42DB-BB2C-7EB46B904F98}" presName="CompostProcess" presStyleCnt="0">
        <dgm:presLayoutVars>
          <dgm:dir/>
          <dgm:resizeHandles val="exact"/>
        </dgm:presLayoutVars>
      </dgm:prSet>
      <dgm:spPr/>
    </dgm:pt>
    <dgm:pt modelId="{521436BB-EFA4-4572-BC63-B9CC0160DCED}" type="pres">
      <dgm:prSet presAssocID="{D9496361-FEF1-42DB-BB2C-7EB46B904F98}" presName="arrow" presStyleLbl="bgShp" presStyleIdx="0" presStyleCnt="1" custScaleX="106604" custLinFactNeighborX="2852" custLinFactNeighborY="-442"/>
      <dgm:spPr/>
    </dgm:pt>
    <dgm:pt modelId="{A7DF78BA-CF29-4E30-BC10-98E72F5F27AB}" type="pres">
      <dgm:prSet presAssocID="{D9496361-FEF1-42DB-BB2C-7EB46B904F98}" presName="linearProcess" presStyleCnt="0"/>
      <dgm:spPr/>
    </dgm:pt>
    <dgm:pt modelId="{ACBB3B1D-19E5-4FB0-AB26-6F0C574EB9EF}" type="pres">
      <dgm:prSet presAssocID="{AB37FB80-03B9-41C0-8CEF-B58C0205E43C}" presName="textNode" presStyleLbl="node1" presStyleIdx="0" presStyleCnt="3" custScaleX="82492">
        <dgm:presLayoutVars>
          <dgm:bulletEnabled val="1"/>
        </dgm:presLayoutVars>
      </dgm:prSet>
      <dgm:spPr/>
    </dgm:pt>
    <dgm:pt modelId="{CCD2CD3B-27BE-4833-9FF0-CB3D5FDBB0F0}" type="pres">
      <dgm:prSet presAssocID="{96536329-8A3D-4821-8D4E-7BB6D1745E94}" presName="sibTrans" presStyleCnt="0"/>
      <dgm:spPr/>
    </dgm:pt>
    <dgm:pt modelId="{DF7E6A11-08F4-4A7C-A7A0-263DBADD9B75}" type="pres">
      <dgm:prSet presAssocID="{2B16CFDF-6B83-4B09-8763-A1E77FAA4D6C}" presName="textNode" presStyleLbl="node1" presStyleIdx="1" presStyleCnt="3" custScaleX="86562">
        <dgm:presLayoutVars>
          <dgm:bulletEnabled val="1"/>
        </dgm:presLayoutVars>
      </dgm:prSet>
      <dgm:spPr/>
    </dgm:pt>
    <dgm:pt modelId="{324B640C-E29E-4E8E-A94A-144B98514A81}" type="pres">
      <dgm:prSet presAssocID="{3F423BF3-7801-4CAE-BBB6-D0703718223F}" presName="sibTrans" presStyleCnt="0"/>
      <dgm:spPr/>
    </dgm:pt>
    <dgm:pt modelId="{02F1F253-8415-41F8-B116-A1990DBBA26B}" type="pres">
      <dgm:prSet presAssocID="{C3E5D664-B5C6-4605-9507-E17120B5E5C6}" presName="textNode" presStyleLbl="node1" presStyleIdx="2" presStyleCnt="3" custScaleX="89003">
        <dgm:presLayoutVars>
          <dgm:bulletEnabled val="1"/>
        </dgm:presLayoutVars>
      </dgm:prSet>
      <dgm:spPr/>
    </dgm:pt>
  </dgm:ptLst>
  <dgm:cxnLst>
    <dgm:cxn modelId="{2E098D59-7135-4A86-AD5A-89EB34D163F6}" type="presOf" srcId="{C3E5D664-B5C6-4605-9507-E17120B5E5C6}" destId="{02F1F253-8415-41F8-B116-A1990DBBA26B}" srcOrd="0" destOrd="0" presId="urn:microsoft.com/office/officeart/2005/8/layout/hProcess9"/>
    <dgm:cxn modelId="{14F7B398-3026-4477-94DA-8FD512A2F4E2}" type="presOf" srcId="{D9496361-FEF1-42DB-BB2C-7EB46B904F98}" destId="{C36751A6-21E2-4897-888F-C41FED2D8380}" srcOrd="0" destOrd="0" presId="urn:microsoft.com/office/officeart/2005/8/layout/hProcess9"/>
    <dgm:cxn modelId="{C695FD9E-6280-41F1-A7C1-44F1A9B94439}" srcId="{D9496361-FEF1-42DB-BB2C-7EB46B904F98}" destId="{C3E5D664-B5C6-4605-9507-E17120B5E5C6}" srcOrd="2" destOrd="0" parTransId="{EE4A074A-6912-4AB6-996D-D1C55AC071FB}" sibTransId="{4DAC240E-9DA9-40F0-A4C5-A4358FAB15B4}"/>
    <dgm:cxn modelId="{96B6CDBD-B6AD-41E0-82E4-DBDA587CD886}" srcId="{D9496361-FEF1-42DB-BB2C-7EB46B904F98}" destId="{AB37FB80-03B9-41C0-8CEF-B58C0205E43C}" srcOrd="0" destOrd="0" parTransId="{AB9C2D7D-F8A1-4106-ABBB-FF1890F44F75}" sibTransId="{96536329-8A3D-4821-8D4E-7BB6D1745E94}"/>
    <dgm:cxn modelId="{6AF12AC2-72FF-4D11-91BB-CC83364FC181}" type="presOf" srcId="{AB37FB80-03B9-41C0-8CEF-B58C0205E43C}" destId="{ACBB3B1D-19E5-4FB0-AB26-6F0C574EB9EF}" srcOrd="0" destOrd="0" presId="urn:microsoft.com/office/officeart/2005/8/layout/hProcess9"/>
    <dgm:cxn modelId="{4C1857E4-2288-40BC-A8C0-EC14036DEB66}" srcId="{D9496361-FEF1-42DB-BB2C-7EB46B904F98}" destId="{2B16CFDF-6B83-4B09-8763-A1E77FAA4D6C}" srcOrd="1" destOrd="0" parTransId="{A3843941-8A00-49AA-8AC4-C21A1A0A7239}" sibTransId="{3F423BF3-7801-4CAE-BBB6-D0703718223F}"/>
    <dgm:cxn modelId="{C37871F1-F6E6-46D6-B69D-E1E2C00B8F4F}" type="presOf" srcId="{2B16CFDF-6B83-4B09-8763-A1E77FAA4D6C}" destId="{DF7E6A11-08F4-4A7C-A7A0-263DBADD9B75}" srcOrd="0" destOrd="0" presId="urn:microsoft.com/office/officeart/2005/8/layout/hProcess9"/>
    <dgm:cxn modelId="{FFDD9AFE-4306-4109-B65F-AF4DDDA449B2}" type="presParOf" srcId="{C36751A6-21E2-4897-888F-C41FED2D8380}" destId="{521436BB-EFA4-4572-BC63-B9CC0160DCED}" srcOrd="0" destOrd="0" presId="urn:microsoft.com/office/officeart/2005/8/layout/hProcess9"/>
    <dgm:cxn modelId="{39B99310-7FEC-4ABD-8DC9-EAFBDF8FA84D}" type="presParOf" srcId="{C36751A6-21E2-4897-888F-C41FED2D8380}" destId="{A7DF78BA-CF29-4E30-BC10-98E72F5F27AB}" srcOrd="1" destOrd="0" presId="urn:microsoft.com/office/officeart/2005/8/layout/hProcess9"/>
    <dgm:cxn modelId="{C19509C0-9A53-4D6E-8E3C-681D4C33E3D9}" type="presParOf" srcId="{A7DF78BA-CF29-4E30-BC10-98E72F5F27AB}" destId="{ACBB3B1D-19E5-4FB0-AB26-6F0C574EB9EF}" srcOrd="0" destOrd="0" presId="urn:microsoft.com/office/officeart/2005/8/layout/hProcess9"/>
    <dgm:cxn modelId="{35F9C54C-515B-4AFE-8B7D-8F4D19A61479}" type="presParOf" srcId="{A7DF78BA-CF29-4E30-BC10-98E72F5F27AB}" destId="{CCD2CD3B-27BE-4833-9FF0-CB3D5FDBB0F0}" srcOrd="1" destOrd="0" presId="urn:microsoft.com/office/officeart/2005/8/layout/hProcess9"/>
    <dgm:cxn modelId="{A19F210E-4EAE-4F8A-8F1A-7F40BDD93075}" type="presParOf" srcId="{A7DF78BA-CF29-4E30-BC10-98E72F5F27AB}" destId="{DF7E6A11-08F4-4A7C-A7A0-263DBADD9B75}" srcOrd="2" destOrd="0" presId="urn:microsoft.com/office/officeart/2005/8/layout/hProcess9"/>
    <dgm:cxn modelId="{F032FB10-D8DB-4AAB-9FDB-A63867DC4686}" type="presParOf" srcId="{A7DF78BA-CF29-4E30-BC10-98E72F5F27AB}" destId="{324B640C-E29E-4E8E-A94A-144B98514A81}" srcOrd="3" destOrd="0" presId="urn:microsoft.com/office/officeart/2005/8/layout/hProcess9"/>
    <dgm:cxn modelId="{B3EC1181-E92D-4428-80E9-CD367C594C3A}" type="presParOf" srcId="{A7DF78BA-CF29-4E30-BC10-98E72F5F27AB}" destId="{02F1F253-8415-41F8-B116-A1990DBBA26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EEAA682-B70E-4C6A-8507-0F7432E58B97}" type="doc">
      <dgm:prSet loTypeId="urn:microsoft.com/office/officeart/2005/8/layout/process1" loCatId="process" qsTypeId="urn:microsoft.com/office/officeart/2005/8/quickstyle/simple1" qsCatId="simple" csTypeId="urn:microsoft.com/office/officeart/2005/8/colors/colorful1" csCatId="colorful" phldr="1"/>
      <dgm:spPr/>
    </dgm:pt>
    <dgm:pt modelId="{A929004F-A756-49C2-96C6-F274262E10FD}">
      <dgm:prSet phldrT="[Text]" custT="1"/>
      <dgm:spPr/>
      <dgm:t>
        <a:bodyPr/>
        <a:lstStyle/>
        <a:p>
          <a:r>
            <a:rPr lang="en-US" sz="2000" b="1" dirty="0"/>
            <a:t>Allowable</a:t>
          </a:r>
        </a:p>
      </dgm:t>
    </dgm:pt>
    <dgm:pt modelId="{6BF0FA5B-EDEA-4F51-8501-26D2119EC029}" type="parTrans" cxnId="{9F9A6E3E-81B9-4384-805D-DD83112C1F07}">
      <dgm:prSet/>
      <dgm:spPr/>
      <dgm:t>
        <a:bodyPr/>
        <a:lstStyle/>
        <a:p>
          <a:endParaRPr lang="en-US" sz="2000"/>
        </a:p>
      </dgm:t>
    </dgm:pt>
    <dgm:pt modelId="{EDE10F16-76D4-4349-908A-2737B18FE39C}" type="sibTrans" cxnId="{9F9A6E3E-81B9-4384-805D-DD83112C1F07}">
      <dgm:prSet custT="1"/>
      <dgm:spPr/>
      <dgm:t>
        <a:bodyPr/>
        <a:lstStyle/>
        <a:p>
          <a:endParaRPr lang="en-US" sz="2000"/>
        </a:p>
      </dgm:t>
    </dgm:pt>
    <dgm:pt modelId="{92680501-F2C4-43AA-B822-445F051A406E}">
      <dgm:prSet phldrT="[Text]" custT="1"/>
      <dgm:spPr/>
      <dgm:t>
        <a:bodyPr/>
        <a:lstStyle/>
        <a:p>
          <a:r>
            <a:rPr lang="en-US" sz="2000" b="1" dirty="0"/>
            <a:t>Reasonable</a:t>
          </a:r>
        </a:p>
      </dgm:t>
    </dgm:pt>
    <dgm:pt modelId="{DD4C5C59-E2B3-49DD-8DE0-AEC49F5F2ED1}" type="parTrans" cxnId="{95E22C7D-7144-40C5-AC71-EB4D146026D3}">
      <dgm:prSet/>
      <dgm:spPr/>
      <dgm:t>
        <a:bodyPr/>
        <a:lstStyle/>
        <a:p>
          <a:endParaRPr lang="en-US" sz="2000"/>
        </a:p>
      </dgm:t>
    </dgm:pt>
    <dgm:pt modelId="{5845C932-5E7E-4B1F-8D6A-1AADC04E718B}" type="sibTrans" cxnId="{95E22C7D-7144-40C5-AC71-EB4D146026D3}">
      <dgm:prSet custT="1"/>
      <dgm:spPr/>
      <dgm:t>
        <a:bodyPr/>
        <a:lstStyle/>
        <a:p>
          <a:endParaRPr lang="en-US" sz="2000"/>
        </a:p>
      </dgm:t>
    </dgm:pt>
    <dgm:pt modelId="{33846AB0-F923-4F9E-8C08-B6545C7AE74A}">
      <dgm:prSet phldrT="[Text]" custT="1"/>
      <dgm:spPr/>
      <dgm:t>
        <a:bodyPr/>
        <a:lstStyle/>
        <a:p>
          <a:r>
            <a:rPr lang="en-US" sz="2000" b="1" dirty="0"/>
            <a:t>Necessary</a:t>
          </a:r>
        </a:p>
      </dgm:t>
    </dgm:pt>
    <dgm:pt modelId="{08A7FCD4-6BD1-45DC-B222-8DF23C5E9466}" type="parTrans" cxnId="{2601CA94-A777-42DF-B23A-3D633B15669B}">
      <dgm:prSet/>
      <dgm:spPr/>
      <dgm:t>
        <a:bodyPr/>
        <a:lstStyle/>
        <a:p>
          <a:endParaRPr lang="en-US" sz="2000"/>
        </a:p>
      </dgm:t>
    </dgm:pt>
    <dgm:pt modelId="{56FB0501-58F1-410F-840D-C318E70C16E6}" type="sibTrans" cxnId="{2601CA94-A777-42DF-B23A-3D633B15669B}">
      <dgm:prSet/>
      <dgm:spPr/>
      <dgm:t>
        <a:bodyPr/>
        <a:lstStyle/>
        <a:p>
          <a:endParaRPr lang="en-US" sz="2000"/>
        </a:p>
      </dgm:t>
    </dgm:pt>
    <dgm:pt modelId="{1E8B12F0-120E-4C80-B50F-ADA9AF913E10}" type="pres">
      <dgm:prSet presAssocID="{1EEAA682-B70E-4C6A-8507-0F7432E58B97}" presName="Name0" presStyleCnt="0">
        <dgm:presLayoutVars>
          <dgm:dir/>
          <dgm:resizeHandles val="exact"/>
        </dgm:presLayoutVars>
      </dgm:prSet>
      <dgm:spPr/>
    </dgm:pt>
    <dgm:pt modelId="{5E6A2AF1-135F-4E90-B65E-33C70887C5FB}" type="pres">
      <dgm:prSet presAssocID="{A929004F-A756-49C2-96C6-F274262E10FD}" presName="node" presStyleLbl="node1" presStyleIdx="0" presStyleCnt="3">
        <dgm:presLayoutVars>
          <dgm:bulletEnabled val="1"/>
        </dgm:presLayoutVars>
      </dgm:prSet>
      <dgm:spPr/>
    </dgm:pt>
    <dgm:pt modelId="{C8B8FECE-AF9F-4C6D-9F3A-83C544C04DED}" type="pres">
      <dgm:prSet presAssocID="{EDE10F16-76D4-4349-908A-2737B18FE39C}" presName="sibTrans" presStyleLbl="sibTrans2D1" presStyleIdx="0" presStyleCnt="2"/>
      <dgm:spPr/>
    </dgm:pt>
    <dgm:pt modelId="{5B6052BF-0A8A-4C6E-B446-A6D582D7D72D}" type="pres">
      <dgm:prSet presAssocID="{EDE10F16-76D4-4349-908A-2737B18FE39C}" presName="connectorText" presStyleLbl="sibTrans2D1" presStyleIdx="0" presStyleCnt="2"/>
      <dgm:spPr/>
    </dgm:pt>
    <dgm:pt modelId="{D0B0E6D4-EC21-4E11-A272-66B6056087DC}" type="pres">
      <dgm:prSet presAssocID="{92680501-F2C4-43AA-B822-445F051A406E}" presName="node" presStyleLbl="node1" presStyleIdx="1" presStyleCnt="3" custLinFactNeighborY="-127">
        <dgm:presLayoutVars>
          <dgm:bulletEnabled val="1"/>
        </dgm:presLayoutVars>
      </dgm:prSet>
      <dgm:spPr/>
    </dgm:pt>
    <dgm:pt modelId="{A293FE3D-9FA5-41E4-BEB2-365E710AB299}" type="pres">
      <dgm:prSet presAssocID="{5845C932-5E7E-4B1F-8D6A-1AADC04E718B}" presName="sibTrans" presStyleLbl="sibTrans2D1" presStyleIdx="1" presStyleCnt="2"/>
      <dgm:spPr/>
    </dgm:pt>
    <dgm:pt modelId="{E7124ACB-0B67-4AFF-870C-401EAA580962}" type="pres">
      <dgm:prSet presAssocID="{5845C932-5E7E-4B1F-8D6A-1AADC04E718B}" presName="connectorText" presStyleLbl="sibTrans2D1" presStyleIdx="1" presStyleCnt="2"/>
      <dgm:spPr/>
    </dgm:pt>
    <dgm:pt modelId="{92A84658-08A8-40DF-BF74-01F9D126FA80}" type="pres">
      <dgm:prSet presAssocID="{33846AB0-F923-4F9E-8C08-B6545C7AE74A}" presName="node" presStyleLbl="node1" presStyleIdx="2" presStyleCnt="3">
        <dgm:presLayoutVars>
          <dgm:bulletEnabled val="1"/>
        </dgm:presLayoutVars>
      </dgm:prSet>
      <dgm:spPr/>
    </dgm:pt>
  </dgm:ptLst>
  <dgm:cxnLst>
    <dgm:cxn modelId="{76FF610D-A25B-4512-9E74-54B190EA3003}" type="presOf" srcId="{1EEAA682-B70E-4C6A-8507-0F7432E58B97}" destId="{1E8B12F0-120E-4C80-B50F-ADA9AF913E10}" srcOrd="0" destOrd="0" presId="urn:microsoft.com/office/officeart/2005/8/layout/process1"/>
    <dgm:cxn modelId="{07A4941D-7F5C-46C7-975C-B41ECB019FD9}" type="presOf" srcId="{EDE10F16-76D4-4349-908A-2737B18FE39C}" destId="{5B6052BF-0A8A-4C6E-B446-A6D582D7D72D}" srcOrd="1" destOrd="0" presId="urn:microsoft.com/office/officeart/2005/8/layout/process1"/>
    <dgm:cxn modelId="{0588B729-D256-4C3E-80C1-0A4015DB84C0}" type="presOf" srcId="{EDE10F16-76D4-4349-908A-2737B18FE39C}" destId="{C8B8FECE-AF9F-4C6D-9F3A-83C544C04DED}" srcOrd="0" destOrd="0" presId="urn:microsoft.com/office/officeart/2005/8/layout/process1"/>
    <dgm:cxn modelId="{9F9A6E3E-81B9-4384-805D-DD83112C1F07}" srcId="{1EEAA682-B70E-4C6A-8507-0F7432E58B97}" destId="{A929004F-A756-49C2-96C6-F274262E10FD}" srcOrd="0" destOrd="0" parTransId="{6BF0FA5B-EDEA-4F51-8501-26D2119EC029}" sibTransId="{EDE10F16-76D4-4349-908A-2737B18FE39C}"/>
    <dgm:cxn modelId="{BD117B5F-383C-426D-8CA5-D1C15BE7DDC1}" type="presOf" srcId="{5845C932-5E7E-4B1F-8D6A-1AADC04E718B}" destId="{A293FE3D-9FA5-41E4-BEB2-365E710AB299}" srcOrd="0" destOrd="0" presId="urn:microsoft.com/office/officeart/2005/8/layout/process1"/>
    <dgm:cxn modelId="{98FA2A4D-F20D-4972-8CB2-B05CD427410B}" type="presOf" srcId="{92680501-F2C4-43AA-B822-445F051A406E}" destId="{D0B0E6D4-EC21-4E11-A272-66B6056087DC}" srcOrd="0" destOrd="0" presId="urn:microsoft.com/office/officeart/2005/8/layout/process1"/>
    <dgm:cxn modelId="{F7918B51-521F-4739-A41E-F662368A5449}" type="presOf" srcId="{5845C932-5E7E-4B1F-8D6A-1AADC04E718B}" destId="{E7124ACB-0B67-4AFF-870C-401EAA580962}" srcOrd="1" destOrd="0" presId="urn:microsoft.com/office/officeart/2005/8/layout/process1"/>
    <dgm:cxn modelId="{95E22C7D-7144-40C5-AC71-EB4D146026D3}" srcId="{1EEAA682-B70E-4C6A-8507-0F7432E58B97}" destId="{92680501-F2C4-43AA-B822-445F051A406E}" srcOrd="1" destOrd="0" parTransId="{DD4C5C59-E2B3-49DD-8DE0-AEC49F5F2ED1}" sibTransId="{5845C932-5E7E-4B1F-8D6A-1AADC04E718B}"/>
    <dgm:cxn modelId="{754D6C87-E985-41F6-ACE8-6360B9F06FDE}" type="presOf" srcId="{A929004F-A756-49C2-96C6-F274262E10FD}" destId="{5E6A2AF1-135F-4E90-B65E-33C70887C5FB}" srcOrd="0" destOrd="0" presId="urn:microsoft.com/office/officeart/2005/8/layout/process1"/>
    <dgm:cxn modelId="{2601CA94-A777-42DF-B23A-3D633B15669B}" srcId="{1EEAA682-B70E-4C6A-8507-0F7432E58B97}" destId="{33846AB0-F923-4F9E-8C08-B6545C7AE74A}" srcOrd="2" destOrd="0" parTransId="{08A7FCD4-6BD1-45DC-B222-8DF23C5E9466}" sibTransId="{56FB0501-58F1-410F-840D-C318E70C16E6}"/>
    <dgm:cxn modelId="{F5D6A1CD-4ABE-4414-8704-985131BFB0BC}" type="presOf" srcId="{33846AB0-F923-4F9E-8C08-B6545C7AE74A}" destId="{92A84658-08A8-40DF-BF74-01F9D126FA80}" srcOrd="0" destOrd="0" presId="urn:microsoft.com/office/officeart/2005/8/layout/process1"/>
    <dgm:cxn modelId="{C43CED85-451E-4B77-9FEB-35ABB3CBD1F0}" type="presParOf" srcId="{1E8B12F0-120E-4C80-B50F-ADA9AF913E10}" destId="{5E6A2AF1-135F-4E90-B65E-33C70887C5FB}" srcOrd="0" destOrd="0" presId="urn:microsoft.com/office/officeart/2005/8/layout/process1"/>
    <dgm:cxn modelId="{A66B0AFE-9AD4-4471-8E10-885B72185B04}" type="presParOf" srcId="{1E8B12F0-120E-4C80-B50F-ADA9AF913E10}" destId="{C8B8FECE-AF9F-4C6D-9F3A-83C544C04DED}" srcOrd="1" destOrd="0" presId="urn:microsoft.com/office/officeart/2005/8/layout/process1"/>
    <dgm:cxn modelId="{E111255B-763C-4484-91C5-4C5B6238A8FE}" type="presParOf" srcId="{C8B8FECE-AF9F-4C6D-9F3A-83C544C04DED}" destId="{5B6052BF-0A8A-4C6E-B446-A6D582D7D72D}" srcOrd="0" destOrd="0" presId="urn:microsoft.com/office/officeart/2005/8/layout/process1"/>
    <dgm:cxn modelId="{8B24730B-2F48-4F8C-AB62-FFCFBE80CA55}" type="presParOf" srcId="{1E8B12F0-120E-4C80-B50F-ADA9AF913E10}" destId="{D0B0E6D4-EC21-4E11-A272-66B6056087DC}" srcOrd="2" destOrd="0" presId="urn:microsoft.com/office/officeart/2005/8/layout/process1"/>
    <dgm:cxn modelId="{245C10DC-D4B8-4AC8-965B-9E2CF3A72B62}" type="presParOf" srcId="{1E8B12F0-120E-4C80-B50F-ADA9AF913E10}" destId="{A293FE3D-9FA5-41E4-BEB2-365E710AB299}" srcOrd="3" destOrd="0" presId="urn:microsoft.com/office/officeart/2005/8/layout/process1"/>
    <dgm:cxn modelId="{B92EA1AA-A2A1-4426-9287-8C01677416C9}" type="presParOf" srcId="{A293FE3D-9FA5-41E4-BEB2-365E710AB299}" destId="{E7124ACB-0B67-4AFF-870C-401EAA580962}" srcOrd="0" destOrd="0" presId="urn:microsoft.com/office/officeart/2005/8/layout/process1"/>
    <dgm:cxn modelId="{509068EB-4C10-4698-999E-7B72C5BE0791}" type="presParOf" srcId="{1E8B12F0-120E-4C80-B50F-ADA9AF913E10}" destId="{92A84658-08A8-40DF-BF74-01F9D126FA8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7E12F-0F1D-4959-A1ED-3F5C647EFE9D}">
      <dsp:nvSpPr>
        <dsp:cNvPr id="0" name=""/>
        <dsp:cNvSpPr/>
      </dsp:nvSpPr>
      <dsp:spPr>
        <a:xfrm>
          <a:off x="0" y="3234"/>
          <a:ext cx="4046446" cy="702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AB7BD-23DB-47CD-B4CA-6ECEE04981C7}">
      <dsp:nvSpPr>
        <dsp:cNvPr id="0" name=""/>
        <dsp:cNvSpPr/>
      </dsp:nvSpPr>
      <dsp:spPr>
        <a:xfrm>
          <a:off x="212387" y="161208"/>
          <a:ext cx="386536" cy="386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FF6B9-6229-4AAA-8412-3981F85C4268}">
      <dsp:nvSpPr>
        <dsp:cNvPr id="0" name=""/>
        <dsp:cNvSpPr/>
      </dsp:nvSpPr>
      <dsp:spPr>
        <a:xfrm>
          <a:off x="811312" y="3234"/>
          <a:ext cx="3039900" cy="7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79" tIns="74379" rIns="74379" bIns="74379" numCol="1" spcCol="1270" anchor="ctr" anchorCtr="0">
          <a:noAutofit/>
        </a:bodyPr>
        <a:lstStyle/>
        <a:p>
          <a:pPr marL="0" lvl="0" indent="0" algn="l" defTabSz="622300">
            <a:lnSpc>
              <a:spcPct val="100000"/>
            </a:lnSpc>
            <a:spcBef>
              <a:spcPct val="0"/>
            </a:spcBef>
            <a:spcAft>
              <a:spcPct val="35000"/>
            </a:spcAft>
            <a:buNone/>
          </a:pPr>
          <a:r>
            <a:rPr lang="en-US" sz="1400" kern="1200" dirty="0"/>
            <a:t>Emphasizes fostering equity in education for New York’s students </a:t>
          </a:r>
        </a:p>
      </dsp:txBody>
      <dsp:txXfrm>
        <a:off x="811312" y="3234"/>
        <a:ext cx="3039900" cy="702794"/>
      </dsp:txXfrm>
    </dsp:sp>
    <dsp:sp modelId="{C8DB40B2-9611-42BC-BD7F-ABBAC369AD71}">
      <dsp:nvSpPr>
        <dsp:cNvPr id="0" name=""/>
        <dsp:cNvSpPr/>
      </dsp:nvSpPr>
      <dsp:spPr>
        <a:xfrm>
          <a:off x="0" y="871392"/>
          <a:ext cx="4046446" cy="702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47375-8401-4D67-941E-928A2C195660}">
      <dsp:nvSpPr>
        <dsp:cNvPr id="0" name=""/>
        <dsp:cNvSpPr/>
      </dsp:nvSpPr>
      <dsp:spPr>
        <a:xfrm>
          <a:off x="212387" y="1029366"/>
          <a:ext cx="386536" cy="386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77E0B-C1E9-49C9-A46A-19C53365BC35}">
      <dsp:nvSpPr>
        <dsp:cNvPr id="0" name=""/>
        <dsp:cNvSpPr/>
      </dsp:nvSpPr>
      <dsp:spPr>
        <a:xfrm>
          <a:off x="811312" y="871392"/>
          <a:ext cx="3039900" cy="7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79" tIns="74379" rIns="74379" bIns="74379" numCol="1" spcCol="1270" anchor="ctr" anchorCtr="0">
          <a:noAutofit/>
        </a:bodyPr>
        <a:lstStyle/>
        <a:p>
          <a:pPr marL="0" lvl="0" indent="0" algn="l" defTabSz="622300">
            <a:lnSpc>
              <a:spcPct val="100000"/>
            </a:lnSpc>
            <a:spcBef>
              <a:spcPct val="0"/>
            </a:spcBef>
            <a:spcAft>
              <a:spcPct val="35000"/>
            </a:spcAft>
            <a:buNone/>
          </a:pPr>
          <a:r>
            <a:rPr lang="en-US" sz="1400" kern="1200" dirty="0"/>
            <a:t>Expands measures for school support and accountability and student success</a:t>
          </a:r>
        </a:p>
      </dsp:txBody>
      <dsp:txXfrm>
        <a:off x="811312" y="871392"/>
        <a:ext cx="3039900" cy="702794"/>
      </dsp:txXfrm>
    </dsp:sp>
    <dsp:sp modelId="{7798A8E2-7C9A-463F-A68B-6DCAD0EC0CD0}">
      <dsp:nvSpPr>
        <dsp:cNvPr id="0" name=""/>
        <dsp:cNvSpPr/>
      </dsp:nvSpPr>
      <dsp:spPr>
        <a:xfrm>
          <a:off x="0" y="1739550"/>
          <a:ext cx="4046446" cy="702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57010F-BDE6-4EDD-BDA6-D4DA2A5F5A24}">
      <dsp:nvSpPr>
        <dsp:cNvPr id="0" name=""/>
        <dsp:cNvSpPr/>
      </dsp:nvSpPr>
      <dsp:spPr>
        <a:xfrm>
          <a:off x="212387" y="1897524"/>
          <a:ext cx="386536" cy="386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D4A85-8722-44B1-8CEB-21A7F59FD3A1}">
      <dsp:nvSpPr>
        <dsp:cNvPr id="0" name=""/>
        <dsp:cNvSpPr/>
      </dsp:nvSpPr>
      <dsp:spPr>
        <a:xfrm>
          <a:off x="811312" y="1739550"/>
          <a:ext cx="3039900" cy="7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79" tIns="74379" rIns="74379" bIns="74379" numCol="1" spcCol="1270" anchor="ctr" anchorCtr="0">
          <a:noAutofit/>
        </a:bodyPr>
        <a:lstStyle/>
        <a:p>
          <a:pPr marL="0" lvl="0" indent="0" algn="l" defTabSz="622300">
            <a:lnSpc>
              <a:spcPct val="100000"/>
            </a:lnSpc>
            <a:spcBef>
              <a:spcPct val="0"/>
            </a:spcBef>
            <a:spcAft>
              <a:spcPct val="35000"/>
            </a:spcAft>
            <a:buNone/>
          </a:pPr>
          <a:r>
            <a:rPr lang="en-US" sz="1400" kern="1200"/>
            <a:t>Requires school-level improvement plans for the lowest performing schools overall</a:t>
          </a:r>
        </a:p>
      </dsp:txBody>
      <dsp:txXfrm>
        <a:off x="811312" y="1739550"/>
        <a:ext cx="3039900" cy="702794"/>
      </dsp:txXfrm>
    </dsp:sp>
    <dsp:sp modelId="{A9DFA6CF-279A-4922-A6D3-00D5BBC4CEB9}">
      <dsp:nvSpPr>
        <dsp:cNvPr id="0" name=""/>
        <dsp:cNvSpPr/>
      </dsp:nvSpPr>
      <dsp:spPr>
        <a:xfrm>
          <a:off x="0" y="2607708"/>
          <a:ext cx="4046446" cy="702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994B6-6342-4A46-8DEB-50A3F735CE9E}">
      <dsp:nvSpPr>
        <dsp:cNvPr id="0" name=""/>
        <dsp:cNvSpPr/>
      </dsp:nvSpPr>
      <dsp:spPr>
        <a:xfrm>
          <a:off x="212387" y="2765682"/>
          <a:ext cx="386536" cy="386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4CD04-D4E8-4045-A14F-1A86E0BE1E4E}">
      <dsp:nvSpPr>
        <dsp:cNvPr id="0" name=""/>
        <dsp:cNvSpPr/>
      </dsp:nvSpPr>
      <dsp:spPr>
        <a:xfrm>
          <a:off x="811312" y="2607708"/>
          <a:ext cx="3039900" cy="7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79" tIns="74379" rIns="74379" bIns="74379" numCol="1" spcCol="1270" anchor="ctr" anchorCtr="0">
          <a:noAutofit/>
        </a:bodyPr>
        <a:lstStyle/>
        <a:p>
          <a:pPr marL="0" lvl="0" indent="0" algn="l" defTabSz="622300">
            <a:lnSpc>
              <a:spcPct val="100000"/>
            </a:lnSpc>
            <a:spcBef>
              <a:spcPct val="0"/>
            </a:spcBef>
            <a:spcAft>
              <a:spcPct val="35000"/>
            </a:spcAft>
            <a:buNone/>
          </a:pPr>
          <a:r>
            <a:rPr lang="en-US" sz="1400" kern="1200" dirty="0"/>
            <a:t>Requires school-level improvement plans for the schools with the lowest performance for certain student populations</a:t>
          </a:r>
        </a:p>
      </dsp:txBody>
      <dsp:txXfrm>
        <a:off x="811312" y="2607708"/>
        <a:ext cx="3039900" cy="702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436BB-EFA4-4572-BC63-B9CC0160DCED}">
      <dsp:nvSpPr>
        <dsp:cNvPr id="0" name=""/>
        <dsp:cNvSpPr/>
      </dsp:nvSpPr>
      <dsp:spPr>
        <a:xfrm>
          <a:off x="510213" y="0"/>
          <a:ext cx="6495559" cy="3042916"/>
        </a:xfrm>
        <a:prstGeom prst="rightArrow">
          <a:avLst/>
        </a:prstGeom>
        <a:gradFill rotWithShape="0">
          <a:gsLst>
            <a:gs pos="0">
              <a:schemeClr val="accent1">
                <a:tint val="40000"/>
                <a:hueOff val="0"/>
                <a:satOff val="0"/>
                <a:lumOff val="0"/>
                <a:alphaOff val="0"/>
                <a:tint val="98000"/>
                <a:satMod val="110000"/>
                <a:lumMod val="104000"/>
              </a:schemeClr>
            </a:gs>
            <a:gs pos="69000">
              <a:schemeClr val="accent1">
                <a:tint val="40000"/>
                <a:hueOff val="0"/>
                <a:satOff val="0"/>
                <a:lumOff val="0"/>
                <a:alphaOff val="0"/>
                <a:shade val="88000"/>
                <a:satMod val="130000"/>
                <a:lumMod val="92000"/>
              </a:schemeClr>
            </a:gs>
            <a:gs pos="100000">
              <a:schemeClr val="accent1">
                <a:tint val="4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CBB3B1D-19E5-4FB0-AB26-6F0C574EB9EF}">
      <dsp:nvSpPr>
        <dsp:cNvPr id="0" name=""/>
        <dsp:cNvSpPr/>
      </dsp:nvSpPr>
      <dsp:spPr>
        <a:xfrm>
          <a:off x="450998" y="912874"/>
          <a:ext cx="1774014" cy="1217166"/>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Oxygen" panose="02000503000000090004"/>
            </a:rPr>
            <a:t>Federal allocation is made to NYSED based on poverty data from US Census</a:t>
          </a:r>
        </a:p>
      </dsp:txBody>
      <dsp:txXfrm>
        <a:off x="510415" y="972291"/>
        <a:ext cx="1655180" cy="1098332"/>
      </dsp:txXfrm>
    </dsp:sp>
    <dsp:sp modelId="{DF7E6A11-08F4-4A7C-A7A0-263DBADD9B75}">
      <dsp:nvSpPr>
        <dsp:cNvPr id="0" name=""/>
        <dsp:cNvSpPr/>
      </dsp:nvSpPr>
      <dsp:spPr>
        <a:xfrm>
          <a:off x="2583434" y="912874"/>
          <a:ext cx="1861541" cy="1217166"/>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Oxygen" panose="02000503000000090004"/>
            </a:rPr>
            <a:t>NYSED allocates subgrants to LEAs based upon federal allocation and other adjustments</a:t>
          </a:r>
          <a:r>
            <a:rPr lang="en-US" sz="1300" kern="1200" dirty="0"/>
            <a:t>	</a:t>
          </a:r>
        </a:p>
      </dsp:txBody>
      <dsp:txXfrm>
        <a:off x="2642851" y="972291"/>
        <a:ext cx="1742707" cy="1098332"/>
      </dsp:txXfrm>
    </dsp:sp>
    <dsp:sp modelId="{02F1F253-8415-41F8-B116-A1990DBBA26B}">
      <dsp:nvSpPr>
        <dsp:cNvPr id="0" name=""/>
        <dsp:cNvSpPr/>
      </dsp:nvSpPr>
      <dsp:spPr>
        <a:xfrm>
          <a:off x="4803397" y="912874"/>
          <a:ext cx="1914035" cy="1217166"/>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Oxygen" panose="02000503000000090004"/>
            </a:rPr>
            <a:t>LEAs make school level allocations using a per pupil for low-income students</a:t>
          </a:r>
        </a:p>
      </dsp:txBody>
      <dsp:txXfrm>
        <a:off x="4862814" y="972291"/>
        <a:ext cx="1795201" cy="1098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2AF1-135F-4E90-B65E-33C70887C5FB}">
      <dsp:nvSpPr>
        <dsp:cNvPr id="0" name=""/>
        <dsp:cNvSpPr/>
      </dsp:nvSpPr>
      <dsp:spPr>
        <a:xfrm>
          <a:off x="5981" y="1068694"/>
          <a:ext cx="1787796" cy="107267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Allowable</a:t>
          </a:r>
        </a:p>
      </dsp:txBody>
      <dsp:txXfrm>
        <a:off x="37399" y="1100112"/>
        <a:ext cx="1724960" cy="1009841"/>
      </dsp:txXfrm>
    </dsp:sp>
    <dsp:sp modelId="{C8B8FECE-AF9F-4C6D-9F3A-83C544C04DED}">
      <dsp:nvSpPr>
        <dsp:cNvPr id="0" name=""/>
        <dsp:cNvSpPr/>
      </dsp:nvSpPr>
      <dsp:spPr>
        <a:xfrm rot="21598129">
          <a:off x="1972557" y="1382659"/>
          <a:ext cx="379012" cy="4433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72557" y="1471365"/>
        <a:ext cx="265308" cy="266023"/>
      </dsp:txXfrm>
    </dsp:sp>
    <dsp:sp modelId="{D0B0E6D4-EC21-4E11-A272-66B6056087DC}">
      <dsp:nvSpPr>
        <dsp:cNvPr id="0" name=""/>
        <dsp:cNvSpPr/>
      </dsp:nvSpPr>
      <dsp:spPr>
        <a:xfrm>
          <a:off x="2508896" y="1067331"/>
          <a:ext cx="1787796" cy="107267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Reasonable</a:t>
          </a:r>
        </a:p>
      </dsp:txBody>
      <dsp:txXfrm>
        <a:off x="2540314" y="1098749"/>
        <a:ext cx="1724960" cy="1009841"/>
      </dsp:txXfrm>
    </dsp:sp>
    <dsp:sp modelId="{A293FE3D-9FA5-41E4-BEB2-365E710AB299}">
      <dsp:nvSpPr>
        <dsp:cNvPr id="0" name=""/>
        <dsp:cNvSpPr/>
      </dsp:nvSpPr>
      <dsp:spPr>
        <a:xfrm rot="1871">
          <a:off x="4475472" y="1382670"/>
          <a:ext cx="379012" cy="4433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475472" y="1471314"/>
        <a:ext cx="265308" cy="266023"/>
      </dsp:txXfrm>
    </dsp:sp>
    <dsp:sp modelId="{92A84658-08A8-40DF-BF74-01F9D126FA80}">
      <dsp:nvSpPr>
        <dsp:cNvPr id="0" name=""/>
        <dsp:cNvSpPr/>
      </dsp:nvSpPr>
      <dsp:spPr>
        <a:xfrm>
          <a:off x="5011811" y="1068694"/>
          <a:ext cx="1787796" cy="107267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Necessary</a:t>
          </a:r>
        </a:p>
      </dsp:txBody>
      <dsp:txXfrm>
        <a:off x="5043229" y="1100112"/>
        <a:ext cx="1724960" cy="10098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50838"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7136"/>
            <a:ext cx="5486400" cy="4156234"/>
          </a:xfrm>
          <a:prstGeom prst="rect">
            <a:avLst/>
          </a:prstGeom>
          <a:noFill/>
          <a:ln>
            <a:noFill/>
          </a:ln>
        </p:spPr>
        <p:txBody>
          <a:bodyPr spcFirstLastPara="1" wrap="square" lIns="92294" tIns="92294" rIns="92294" bIns="92294"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0: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0: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59080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0: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0: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111819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0: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0: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277697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210967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17: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17: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427040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310953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5f391192_085: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5f391192_085: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dirty="0"/>
          </a:p>
        </p:txBody>
      </p:sp>
    </p:spTree>
    <p:extLst>
      <p:ext uri="{BB962C8B-B14F-4D97-AF65-F5344CB8AC3E}">
        <p14:creationId xmlns:p14="http://schemas.microsoft.com/office/powerpoint/2010/main" val="111670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5f391192_085: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5f391192_085: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82413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5ed75ccf_0113: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5ed75ccf_0113: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179584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5ed75ccf_0113: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5ed75ccf_0113: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42878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33: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33: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31015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606f1c2d_30: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606f1c2d_30: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328056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ed75ccf_057: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ed75ccf_057: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142062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5ed75ccf_0106: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5ed75ccf_0106: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347108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4: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4: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334076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127558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ed75ccf_015: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ed75ccf_015: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9882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57: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57: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156240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f391192_073: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f391192_073: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39670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62586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0:notes"/>
          <p:cNvSpPr>
            <a:spLocks noGrp="1" noRot="1" noChangeAspect="1"/>
          </p:cNvSpPr>
          <p:nvPr>
            <p:ph type="sldImg" idx="2"/>
          </p:nvPr>
        </p:nvSpPr>
        <p:spPr>
          <a:xfrm>
            <a:off x="363538" y="700088"/>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0:notes"/>
          <p:cNvSpPr txBox="1">
            <a:spLocks noGrp="1"/>
          </p:cNvSpPr>
          <p:nvPr>
            <p:ph type="body" idx="1"/>
          </p:nvPr>
        </p:nvSpPr>
        <p:spPr>
          <a:xfrm>
            <a:off x="693421" y="4423696"/>
            <a:ext cx="5547360" cy="4190869"/>
          </a:xfrm>
          <a:prstGeom prst="rect">
            <a:avLst/>
          </a:prstGeom>
        </p:spPr>
        <p:txBody>
          <a:bodyPr spcFirstLastPara="1" wrap="square" lIns="93171" tIns="93171" rIns="93171" bIns="93171" anchor="t" anchorCtr="0">
            <a:noAutofit/>
          </a:bodyPr>
          <a:lstStyle/>
          <a:p>
            <a:pPr marL="0" indent="0">
              <a:buNone/>
            </a:pPr>
            <a:endParaRPr/>
          </a:p>
        </p:txBody>
      </p:sp>
    </p:spTree>
    <p:extLst>
      <p:ext uri="{BB962C8B-B14F-4D97-AF65-F5344CB8AC3E}">
        <p14:creationId xmlns:p14="http://schemas.microsoft.com/office/powerpoint/2010/main" val="56402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05449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503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970005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3" name="Google Shape;13;p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extLst>
      <p:ext uri="{BB962C8B-B14F-4D97-AF65-F5344CB8AC3E}">
        <p14:creationId xmlns:p14="http://schemas.microsoft.com/office/powerpoint/2010/main" val="389145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7"/>
        <p:cNvGrpSpPr/>
        <p:nvPr/>
      </p:nvGrpSpPr>
      <p:grpSpPr>
        <a:xfrm>
          <a:off x="0" y="0"/>
          <a:ext cx="0" cy="0"/>
          <a:chOff x="0" y="0"/>
          <a:chExt cx="0" cy="0"/>
        </a:xfrm>
      </p:grpSpPr>
      <p:sp>
        <p:nvSpPr>
          <p:cNvPr id="41" name="Google Shape;41;p6"/>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6"/>
          <p:cNvSpPr txBox="1">
            <a:spLocks noGrp="1"/>
          </p:cNvSpPr>
          <p:nvPr>
            <p:ph type="body" idx="1"/>
          </p:nvPr>
        </p:nvSpPr>
        <p:spPr>
          <a:xfrm>
            <a:off x="779100"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3" name="Google Shape;43;p6"/>
          <p:cNvSpPr txBox="1">
            <a:spLocks noGrp="1"/>
          </p:cNvSpPr>
          <p:nvPr>
            <p:ph type="body" idx="2"/>
          </p:nvPr>
        </p:nvSpPr>
        <p:spPr>
          <a:xfrm>
            <a:off x="4488203"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4" name="Google Shape;4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3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5"/>
          <p:cNvSpPr txBox="1">
            <a:spLocks noGrp="1"/>
          </p:cNvSpPr>
          <p:nvPr>
            <p:ph type="body" idx="1"/>
          </p:nvPr>
        </p:nvSpPr>
        <p:spPr>
          <a:xfrm>
            <a:off x="779100" y="1492425"/>
            <a:ext cx="6962100" cy="2895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6" name="Google Shape;3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870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4"/>
            </a:gs>
            <a:gs pos="100000">
              <a:schemeClr val="accent2"/>
            </a:gs>
          </a:gsLst>
          <a:lin ang="0" scaled="0"/>
        </a:gradFill>
        <a:effectLst/>
      </p:bgPr>
    </p:bg>
    <p:spTree>
      <p:nvGrpSpPr>
        <p:cNvPr id="1" name="Shape 14"/>
        <p:cNvGrpSpPr/>
        <p:nvPr/>
      </p:nvGrpSpPr>
      <p:grpSpPr>
        <a:xfrm>
          <a:off x="0" y="0"/>
          <a:ext cx="0" cy="0"/>
          <a:chOff x="0" y="0"/>
          <a:chExt cx="0" cy="0"/>
        </a:xfrm>
      </p:grpSpPr>
      <p:sp>
        <p:nvSpPr>
          <p:cNvPr id="18" name="Google Shape;18;p3"/>
          <p:cNvSpPr txBox="1">
            <a:spLocks noGrp="1"/>
          </p:cNvSpPr>
          <p:nvPr>
            <p:ph type="ctrTitle"/>
          </p:nvPr>
        </p:nvSpPr>
        <p:spPr>
          <a:xfrm>
            <a:off x="779100" y="1984688"/>
            <a:ext cx="5040600"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9" name="Google Shape;19;p3"/>
          <p:cNvSpPr txBox="1">
            <a:spLocks noGrp="1"/>
          </p:cNvSpPr>
          <p:nvPr>
            <p:ph type="subTitle" idx="1"/>
          </p:nvPr>
        </p:nvSpPr>
        <p:spPr>
          <a:xfrm>
            <a:off x="779100" y="2713913"/>
            <a:ext cx="5040600" cy="4449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extLst>
      <p:ext uri="{BB962C8B-B14F-4D97-AF65-F5344CB8AC3E}">
        <p14:creationId xmlns:p14="http://schemas.microsoft.com/office/powerpoint/2010/main" val="423960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5"/>
        <p:cNvGrpSpPr/>
        <p:nvPr/>
      </p:nvGrpSpPr>
      <p:grpSpPr>
        <a:xfrm>
          <a:off x="0" y="0"/>
          <a:ext cx="0" cy="0"/>
          <a:chOff x="0" y="0"/>
          <a:chExt cx="0" cy="0"/>
        </a:xfrm>
      </p:grpSpPr>
      <p:sp>
        <p:nvSpPr>
          <p:cNvPr id="49" name="Google Shape;49;p7"/>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0" name="Google Shape;50;p7"/>
          <p:cNvSpPr txBox="1">
            <a:spLocks noGrp="1"/>
          </p:cNvSpPr>
          <p:nvPr>
            <p:ph type="body" idx="1"/>
          </p:nvPr>
        </p:nvSpPr>
        <p:spPr>
          <a:xfrm>
            <a:off x="779100" y="1492425"/>
            <a:ext cx="2168700" cy="2969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51" name="Google Shape;51;p7"/>
          <p:cNvSpPr txBox="1">
            <a:spLocks noGrp="1"/>
          </p:cNvSpPr>
          <p:nvPr>
            <p:ph type="body" idx="2"/>
          </p:nvPr>
        </p:nvSpPr>
        <p:spPr>
          <a:xfrm>
            <a:off x="3175738" y="1492425"/>
            <a:ext cx="2168700" cy="2969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52" name="Google Shape;52;p7"/>
          <p:cNvSpPr txBox="1">
            <a:spLocks noGrp="1"/>
          </p:cNvSpPr>
          <p:nvPr>
            <p:ph type="body" idx="3"/>
          </p:nvPr>
        </p:nvSpPr>
        <p:spPr>
          <a:xfrm>
            <a:off x="5572375" y="1492425"/>
            <a:ext cx="2168700" cy="2969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53" name="Google Shape;53;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0650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05286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37459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14687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22724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32374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251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89485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B61BEF0D-F0BB-DE4B-95CE-6DB70DBA9567}" type="datetimeFigureOut">
              <a:rPr lang="en-US" smtClean="0"/>
              <a:pPr/>
              <a:t>11/14/2022</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08716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8">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B61BEF0D-F0BB-DE4B-95CE-6DB70DBA9567}" type="datetimeFigureOut">
              <a:rPr lang="en-US" smtClean="0"/>
              <a:pPr/>
              <a:t>11/14/2022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22372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p:fade thruBlk="1"/>
  </p:transition>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tvernoncsd.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Tgalin@mtvernoncsd.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esmith1@mtvernoncsd.org" TargetMode="External"/><Relationship Id="rId5" Type="http://schemas.openxmlformats.org/officeDocument/2006/relationships/hyperlink" Target="mailto:amcdowell@mtvernoncsd.org" TargetMode="External"/><Relationship Id="rId4" Type="http://schemas.openxmlformats.org/officeDocument/2006/relationships/hyperlink" Target="mailto:clewack@mtvernoncsd.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www.nysed.gov/essa/new-York-state-essa-funded-programs-complaint-procedures"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ctrTitle"/>
          </p:nvPr>
        </p:nvSpPr>
        <p:spPr>
          <a:xfrm>
            <a:off x="128729" y="769890"/>
            <a:ext cx="7269598" cy="27676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MVCSD 2022-2023 TITLE I PARENT MEETING</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671" y="0"/>
            <a:ext cx="1313433" cy="1288870"/>
          </a:xfrm>
          <a:prstGeom prst="rect">
            <a:avLst/>
          </a:prstGeom>
        </p:spPr>
      </p:pic>
    </p:spTree>
    <p:extLst>
      <p:ext uri="{BB962C8B-B14F-4D97-AF65-F5344CB8AC3E}">
        <p14:creationId xmlns:p14="http://schemas.microsoft.com/office/powerpoint/2010/main" val="37601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Shape 302"/>
        <p:cNvGrpSpPr/>
        <p:nvPr/>
      </p:nvGrpSpPr>
      <p:grpSpPr>
        <a:xfrm>
          <a:off x="0" y="0"/>
          <a:ext cx="0" cy="0"/>
          <a:chOff x="0" y="0"/>
          <a:chExt cx="0" cy="0"/>
        </a:xfrm>
      </p:grpSpPr>
      <p:sp>
        <p:nvSpPr>
          <p:cNvPr id="328" name="Rectangle 31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9" name="Picture 31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30" name="Straight Connector 31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2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2" name="Rectangle 323">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25">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6595"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Google Shape;304;p28"/>
          <p:cNvSpPr txBox="1">
            <a:spLocks noGrp="1"/>
          </p:cNvSpPr>
          <p:nvPr>
            <p:ph type="title"/>
          </p:nvPr>
        </p:nvSpPr>
        <p:spPr>
          <a:xfrm>
            <a:off x="637262" y="930057"/>
            <a:ext cx="2045860" cy="3438395"/>
          </a:xfrm>
          <a:prstGeom prst="rect">
            <a:avLst/>
          </a:prstGeom>
        </p:spPr>
        <p:txBody>
          <a:bodyPr spcFirstLastPara="1" vert="horz" lIns="91440" tIns="45720" rIns="91440" bIns="45720" rtlCol="0" anchor="t" anchorCtr="0">
            <a:normAutofit/>
          </a:bodyPr>
          <a:lstStyle/>
          <a:p>
            <a:pPr marL="0" lvl="0" indent="0" defTabSz="914400">
              <a:spcAft>
                <a:spcPts val="0"/>
              </a:spcAft>
            </a:pPr>
            <a:r>
              <a:rPr lang="en-US" sz="2700" b="0" i="0" kern="1200" cap="all">
                <a:solidFill>
                  <a:srgbClr val="FFFFFF"/>
                </a:solidFill>
                <a:effectLst/>
                <a:latin typeface="+mj-lt"/>
                <a:ea typeface="+mj-ea"/>
                <a:cs typeface="+mj-cs"/>
              </a:rPr>
              <a:t>ELIGIBILITY</a:t>
            </a:r>
          </a:p>
        </p:txBody>
      </p:sp>
      <p:sp>
        <p:nvSpPr>
          <p:cNvPr id="311" name="Google Shape;311;p28"/>
          <p:cNvSpPr txBox="1">
            <a:spLocks noGrp="1"/>
          </p:cNvSpPr>
          <p:nvPr>
            <p:ph type="sldNum" sz="quarter" idx="12"/>
          </p:nvPr>
        </p:nvSpPr>
        <p:spPr>
          <a:xfrm>
            <a:off x="8535735" y="4850569"/>
            <a:ext cx="608265" cy="377684"/>
          </a:xfrm>
          <a:prstGeom prst="rect">
            <a:avLst/>
          </a:prstGeom>
        </p:spPr>
        <p:txBody>
          <a:bodyPr spcFirstLastPara="1" vert="horz" lIns="91440" tIns="45720" rIns="91440" bIns="45720" rtlCol="0" anchor="t" anchorCtr="0">
            <a:normAutofit/>
          </a:bodyPr>
          <a:lstStyle/>
          <a:p>
            <a:pPr lvl="0" indent="0">
              <a:lnSpc>
                <a:spcPct val="90000"/>
              </a:lnSpc>
              <a:spcBef>
                <a:spcPts val="0"/>
              </a:spcBef>
              <a:spcAft>
                <a:spcPts val="600"/>
              </a:spcAft>
              <a:buNone/>
            </a:pPr>
            <a:fld id="{00000000-1234-1234-1234-123412341234}" type="slidenum">
              <a:rPr lang="en-US" sz="1500" kern="1200" dirty="0">
                <a:solidFill>
                  <a:schemeClr val="accent1"/>
                </a:solidFill>
                <a:latin typeface="+mn-lt"/>
                <a:ea typeface="+mn-ea"/>
                <a:cs typeface="+mn-cs"/>
              </a:rPr>
              <a:pPr lvl="0" indent="0">
                <a:lnSpc>
                  <a:spcPct val="90000"/>
                </a:lnSpc>
                <a:spcBef>
                  <a:spcPts val="0"/>
                </a:spcBef>
                <a:spcAft>
                  <a:spcPts val="600"/>
                </a:spcAft>
                <a:buNone/>
              </a:pPr>
              <a:t>10</a:t>
            </a:fld>
            <a:endParaRPr lang="en-US" sz="1500" kern="1200" dirty="0">
              <a:solidFill>
                <a:schemeClr val="accent1"/>
              </a:solidFill>
              <a:latin typeface="+mn-lt"/>
              <a:ea typeface="+mn-ea"/>
              <a:cs typeface="+mn-cs"/>
            </a:endParaRPr>
          </a:p>
        </p:txBody>
      </p:sp>
      <p:sp>
        <p:nvSpPr>
          <p:cNvPr id="5" name="Google Shape;225;p19"/>
          <p:cNvSpPr txBox="1">
            <a:spLocks/>
          </p:cNvSpPr>
          <p:nvPr/>
        </p:nvSpPr>
        <p:spPr>
          <a:xfrm>
            <a:off x="3529195" y="930057"/>
            <a:ext cx="4526120" cy="3687349"/>
          </a:xfrm>
          <a:prstGeom prst="rect">
            <a:avLst/>
          </a:prstGeom>
        </p:spPr>
        <p:txBody>
          <a:bodyPr spcFirstLastPara="1" vert="horz" lIns="91440" tIns="45720" rIns="91440" bIns="4572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“The following districts/schools </a:t>
            </a:r>
            <a:r>
              <a:rPr lang="en-US" sz="1300" u="sng" dirty="0">
                <a:solidFill>
                  <a:schemeClr val="tx1"/>
                </a:solidFill>
                <a:latin typeface="+mn-lt"/>
                <a:ea typeface="+mn-ea"/>
                <a:cs typeface="+mn-cs"/>
              </a:rPr>
              <a:t>are eligible </a:t>
            </a:r>
            <a:r>
              <a:rPr lang="en-US" sz="1300" dirty="0">
                <a:solidFill>
                  <a:schemeClr val="tx1"/>
                </a:solidFill>
                <a:latin typeface="+mn-lt"/>
                <a:ea typeface="+mn-ea"/>
                <a:cs typeface="+mn-cs"/>
              </a:rPr>
              <a:t>for 2022-2023 Section 1003 Basic School Improvement funding:</a:t>
            </a:r>
          </a:p>
          <a:p>
            <a:pPr marL="285750" lvl="3"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Title I Targeted Districts</a:t>
            </a:r>
          </a:p>
          <a:p>
            <a:pPr marL="285750" lvl="1"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Comprehensive Support and Improvement Schools (CSI)</a:t>
            </a:r>
          </a:p>
          <a:p>
            <a:pPr marL="285750" lvl="1"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Targeted Support and Improvement Schools (TSI)</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sz="1300" dirty="0">
              <a:solidFill>
                <a:schemeClr val="tx1"/>
              </a:solidFill>
              <a:latin typeface="+mn-lt"/>
              <a:ea typeface="+mn-ea"/>
              <a:cs typeface="+mn-cs"/>
            </a:endParaRPr>
          </a:p>
          <a:p>
            <a:pPr marL="76200"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The following districts/schools </a:t>
            </a:r>
            <a:r>
              <a:rPr lang="en-US" sz="1300" u="sng" dirty="0">
                <a:solidFill>
                  <a:schemeClr val="tx1"/>
                </a:solidFill>
                <a:latin typeface="+mn-lt"/>
                <a:ea typeface="+mn-ea"/>
                <a:cs typeface="+mn-cs"/>
              </a:rPr>
              <a:t>are not eligible </a:t>
            </a:r>
            <a:r>
              <a:rPr lang="en-US" sz="1300" dirty="0">
                <a:solidFill>
                  <a:schemeClr val="tx1"/>
                </a:solidFill>
                <a:latin typeface="+mn-lt"/>
                <a:ea typeface="+mn-ea"/>
                <a:cs typeface="+mn-cs"/>
              </a:rPr>
              <a:t>for the Section 1003 BASIC School Improvement Grant:</a:t>
            </a:r>
          </a:p>
          <a:p>
            <a:pPr lvl="1"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Districts in Good Standing with no identified schools;</a:t>
            </a:r>
          </a:p>
          <a:p>
            <a:pPr lvl="1"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Any school in Good Standing;</a:t>
            </a:r>
          </a:p>
          <a:p>
            <a:pPr lvl="1"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chemeClr val="tx1"/>
                </a:solidFill>
                <a:latin typeface="+mn-lt"/>
                <a:ea typeface="+mn-ea"/>
                <a:cs typeface="+mn-cs"/>
              </a:rPr>
              <a:t>Any Charter Schools  </a:t>
            </a:r>
          </a:p>
        </p:txBody>
      </p:sp>
    </p:spTree>
    <p:extLst>
      <p:ext uri="{BB962C8B-B14F-4D97-AF65-F5344CB8AC3E}">
        <p14:creationId xmlns:p14="http://schemas.microsoft.com/office/powerpoint/2010/main" val="347692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28"/>
          <p:cNvSpPr txBox="1">
            <a:spLocks noGrp="1"/>
          </p:cNvSpPr>
          <p:nvPr>
            <p:ph type="title"/>
          </p:nvPr>
        </p:nvSpPr>
        <p:spPr>
          <a:xfrm>
            <a:off x="563505" y="359571"/>
            <a:ext cx="5972100" cy="6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FUNDING</a:t>
            </a:r>
            <a:endParaRPr sz="4000" dirty="0"/>
          </a:p>
        </p:txBody>
      </p:sp>
      <p:sp>
        <p:nvSpPr>
          <p:cNvPr id="311" name="Google Shape;311;p28"/>
          <p:cNvSpPr txBox="1">
            <a:spLocks noGrp="1"/>
          </p:cNvSpPr>
          <p:nvPr>
            <p:ph type="sldNum" sz="quarter"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Google Shape;225;p19"/>
          <p:cNvSpPr txBox="1">
            <a:spLocks/>
          </p:cNvSpPr>
          <p:nvPr/>
        </p:nvSpPr>
        <p:spPr>
          <a:xfrm>
            <a:off x="563505" y="1287379"/>
            <a:ext cx="6992327" cy="281538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Arial" panose="020B0604020202020204" pitchFamily="34" charset="0"/>
              <a:buNone/>
            </a:pPr>
            <a:r>
              <a:rPr lang="en-US" sz="1600" dirty="0">
                <a:solidFill>
                  <a:schemeClr val="accent1"/>
                </a:solidFill>
                <a:latin typeface="Oxygen" panose="02000503000000090004"/>
              </a:rPr>
              <a:t>Title I Targeted Districts identified for 2022-2023 will receive the following allocation(s):</a:t>
            </a:r>
          </a:p>
          <a:p>
            <a:pPr>
              <a:buFont typeface="Arial" panose="020B0604020202020204" pitchFamily="34" charset="0"/>
              <a:buNone/>
            </a:pPr>
            <a:endParaRPr lang="en-US" sz="1600" dirty="0">
              <a:solidFill>
                <a:schemeClr val="accent1"/>
              </a:solidFill>
              <a:latin typeface="Oxygen" panose="02000503000000090004"/>
            </a:endParaRPr>
          </a:p>
          <a:p>
            <a:pPr>
              <a:buFont typeface="Wingdings" panose="05000000000000000000" pitchFamily="2" charset="2"/>
              <a:buChar char="Ø"/>
            </a:pPr>
            <a:r>
              <a:rPr lang="en-US" sz="1600" dirty="0">
                <a:solidFill>
                  <a:schemeClr val="accent1"/>
                </a:solidFill>
                <a:latin typeface="Oxygen" panose="02000503000000090004"/>
              </a:rPr>
              <a:t>Targeted District: $50,000 per district;</a:t>
            </a:r>
          </a:p>
          <a:p>
            <a:pPr>
              <a:buFont typeface="Wingdings" panose="05000000000000000000" pitchFamily="2" charset="2"/>
              <a:buChar char="Ø"/>
            </a:pPr>
            <a:r>
              <a:rPr lang="en-US" sz="1600" dirty="0">
                <a:solidFill>
                  <a:schemeClr val="accent1"/>
                </a:solidFill>
                <a:latin typeface="Oxygen" panose="02000503000000090004"/>
              </a:rPr>
              <a:t>Comprehensive Support and Improvement School: $225,000 per school; and</a:t>
            </a:r>
          </a:p>
          <a:p>
            <a:pPr>
              <a:buFont typeface="Wingdings" panose="05000000000000000000" pitchFamily="2" charset="2"/>
              <a:buChar char="Ø"/>
            </a:pPr>
            <a:r>
              <a:rPr lang="en-US" sz="1600" dirty="0">
                <a:solidFill>
                  <a:schemeClr val="accent1"/>
                </a:solidFill>
                <a:latin typeface="Oxygen" panose="02000503000000090004"/>
              </a:rPr>
              <a:t>Targeted Support and Improvement School (TSI): $75,000 per school</a:t>
            </a:r>
          </a:p>
          <a:p>
            <a:endParaRPr lang="en-US" altLang="en-US" sz="1100" dirty="0">
              <a:solidFill>
                <a:schemeClr val="bg2"/>
              </a:solidFill>
            </a:endParaRPr>
          </a:p>
        </p:txBody>
      </p:sp>
    </p:spTree>
    <p:extLst>
      <p:ext uri="{BB962C8B-B14F-4D97-AF65-F5344CB8AC3E}">
        <p14:creationId xmlns:p14="http://schemas.microsoft.com/office/powerpoint/2010/main" val="255140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Google Shape;318;p29"/>
          <p:cNvSpPr txBox="1">
            <a:spLocks noGrp="1"/>
          </p:cNvSpPr>
          <p:nvPr>
            <p:ph type="sldNum" sz="quarter"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2" name="Table 1"/>
          <p:cNvGraphicFramePr>
            <a:graphicFrameLocks noGrp="1"/>
          </p:cNvGraphicFramePr>
          <p:nvPr>
            <p:extLst>
              <p:ext uri="{D42A27DB-BD31-4B8C-83A1-F6EECF244321}">
                <p14:modId xmlns:p14="http://schemas.microsoft.com/office/powerpoint/2010/main" val="785898920"/>
              </p:ext>
            </p:extLst>
          </p:nvPr>
        </p:nvGraphicFramePr>
        <p:xfrm>
          <a:off x="346303" y="385915"/>
          <a:ext cx="7356824" cy="4091158"/>
        </p:xfrm>
        <a:graphic>
          <a:graphicData uri="http://schemas.openxmlformats.org/drawingml/2006/table">
            <a:tbl>
              <a:tblPr firstRow="1" bandRow="1">
                <a:tableStyleId>{5DA37D80-6434-44D0-A028-1B22A696006F}</a:tableStyleId>
              </a:tblPr>
              <a:tblGrid>
                <a:gridCol w="2256298">
                  <a:extLst>
                    <a:ext uri="{9D8B030D-6E8A-4147-A177-3AD203B41FA5}">
                      <a16:colId xmlns:a16="http://schemas.microsoft.com/office/drawing/2014/main" val="2786686493"/>
                    </a:ext>
                  </a:extLst>
                </a:gridCol>
                <a:gridCol w="1165835">
                  <a:extLst>
                    <a:ext uri="{9D8B030D-6E8A-4147-A177-3AD203B41FA5}">
                      <a16:colId xmlns:a16="http://schemas.microsoft.com/office/drawing/2014/main" val="185215794"/>
                    </a:ext>
                  </a:extLst>
                </a:gridCol>
                <a:gridCol w="489528">
                  <a:extLst>
                    <a:ext uri="{9D8B030D-6E8A-4147-A177-3AD203B41FA5}">
                      <a16:colId xmlns:a16="http://schemas.microsoft.com/office/drawing/2014/main" val="2669651110"/>
                    </a:ext>
                  </a:extLst>
                </a:gridCol>
                <a:gridCol w="2382981">
                  <a:extLst>
                    <a:ext uri="{9D8B030D-6E8A-4147-A177-3AD203B41FA5}">
                      <a16:colId xmlns:a16="http://schemas.microsoft.com/office/drawing/2014/main" val="544083465"/>
                    </a:ext>
                  </a:extLst>
                </a:gridCol>
                <a:gridCol w="1062182">
                  <a:extLst>
                    <a:ext uri="{9D8B030D-6E8A-4147-A177-3AD203B41FA5}">
                      <a16:colId xmlns:a16="http://schemas.microsoft.com/office/drawing/2014/main" val="3190178679"/>
                    </a:ext>
                  </a:extLst>
                </a:gridCol>
              </a:tblGrid>
              <a:tr h="441088">
                <a:tc gridSpan="5">
                  <a:txBody>
                    <a:bodyPr/>
                    <a:lstStyle/>
                    <a:p>
                      <a:pPr algn="l"/>
                      <a:r>
                        <a:rPr lang="en-US" sz="1900" dirty="0">
                          <a:solidFill>
                            <a:schemeClr val="accent1"/>
                          </a:solidFill>
                        </a:rPr>
                        <a:t>2022-2023 PARENT</a:t>
                      </a:r>
                      <a:r>
                        <a:rPr lang="en-US" sz="1900" baseline="0" dirty="0">
                          <a:solidFill>
                            <a:schemeClr val="accent1"/>
                          </a:solidFill>
                        </a:rPr>
                        <a:t> AND FAMILY ENGAGEMENT FUNDS</a:t>
                      </a:r>
                      <a:endParaRPr lang="en-US" sz="1900" dirty="0">
                        <a:solidFill>
                          <a:schemeClr val="accent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31081255"/>
                  </a:ext>
                </a:extLst>
              </a:tr>
              <a:tr h="377531">
                <a:tc>
                  <a:txBody>
                    <a:bodyPr/>
                    <a:lstStyle/>
                    <a:p>
                      <a:r>
                        <a:rPr lang="en-US" sz="1400" dirty="0">
                          <a:solidFill>
                            <a:schemeClr val="accent1"/>
                          </a:solidFill>
                        </a:rPr>
                        <a:t>Benjamin Turner MS</a:t>
                      </a:r>
                      <a:endParaRPr lang="en-US" sz="1400" b="1" dirty="0">
                        <a:solidFill>
                          <a:schemeClr val="accent1"/>
                        </a:solidFill>
                      </a:endParaRPr>
                    </a:p>
                  </a:txBody>
                  <a:tcPr/>
                </a:tc>
                <a:tc>
                  <a:txBody>
                    <a:bodyPr/>
                    <a:lstStyle/>
                    <a:p>
                      <a:r>
                        <a:rPr lang="en-US" sz="1400" dirty="0">
                          <a:solidFill>
                            <a:schemeClr val="accent1"/>
                          </a:solidFill>
                        </a:rPr>
                        <a:t>$744.00</a:t>
                      </a:r>
                    </a:p>
                  </a:txBody>
                  <a:tcPr>
                    <a:noFill/>
                  </a:tcPr>
                </a:tc>
                <a:tc>
                  <a:txBody>
                    <a:bodyPr/>
                    <a:lstStyle/>
                    <a:p>
                      <a:endParaRPr lang="en-US"/>
                    </a:p>
                  </a:txBody>
                  <a:tcPr/>
                </a:tc>
                <a:tc>
                  <a:txBody>
                    <a:bodyPr/>
                    <a:lstStyle/>
                    <a:p>
                      <a:r>
                        <a:rPr lang="en-US" sz="1400" b="0" dirty="0">
                          <a:solidFill>
                            <a:schemeClr val="accent1"/>
                          </a:solidFill>
                        </a:rPr>
                        <a:t>Mandela/Zollicoffer School</a:t>
                      </a:r>
                    </a:p>
                  </a:txBody>
                  <a:tcPr/>
                </a:tc>
                <a:tc>
                  <a:txBody>
                    <a:bodyPr/>
                    <a:lstStyle/>
                    <a:p>
                      <a:r>
                        <a:rPr lang="en-US" sz="1400" dirty="0">
                          <a:solidFill>
                            <a:schemeClr val="accent1"/>
                          </a:solidFill>
                        </a:rPr>
                        <a:t>$1,460.00</a:t>
                      </a:r>
                    </a:p>
                  </a:txBody>
                  <a:tcPr>
                    <a:noFill/>
                  </a:tcPr>
                </a:tc>
                <a:extLst>
                  <a:ext uri="{0D108BD9-81ED-4DB2-BD59-A6C34878D82A}">
                    <a16:rowId xmlns:a16="http://schemas.microsoft.com/office/drawing/2014/main" val="2329046725"/>
                  </a:ext>
                </a:extLst>
              </a:tr>
              <a:tr h="335552">
                <a:tc>
                  <a:txBody>
                    <a:bodyPr/>
                    <a:lstStyle/>
                    <a:p>
                      <a:r>
                        <a:rPr lang="en-US" sz="1400" dirty="0">
                          <a:solidFill>
                            <a:schemeClr val="accent1"/>
                          </a:solidFill>
                        </a:rPr>
                        <a:t>Leadership Academy</a:t>
                      </a:r>
                      <a:endParaRPr lang="en-US" sz="1400" b="1" dirty="0">
                        <a:solidFill>
                          <a:schemeClr val="accent1"/>
                        </a:solidFill>
                      </a:endParaRPr>
                    </a:p>
                  </a:txBody>
                  <a:tcPr/>
                </a:tc>
                <a:tc>
                  <a:txBody>
                    <a:bodyPr/>
                    <a:lstStyle/>
                    <a:p>
                      <a:r>
                        <a:rPr lang="en-US" sz="1400" dirty="0">
                          <a:solidFill>
                            <a:schemeClr val="accent1"/>
                          </a:solidFill>
                        </a:rPr>
                        <a:t>$1,918.00</a:t>
                      </a:r>
                    </a:p>
                  </a:txBody>
                  <a:tcPr>
                    <a:noFill/>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accent1"/>
                          </a:solidFill>
                        </a:rPr>
                        <a:t>MVHS</a:t>
                      </a:r>
                      <a:endParaRPr lang="en-US" sz="1400" b="1" dirty="0">
                        <a:solidFill>
                          <a:schemeClr val="accent1"/>
                        </a:solidFill>
                      </a:endParaRPr>
                    </a:p>
                  </a:txBody>
                  <a:tcPr/>
                </a:tc>
                <a:tc>
                  <a:txBody>
                    <a:bodyPr/>
                    <a:lstStyle/>
                    <a:p>
                      <a:r>
                        <a:rPr lang="en-US" sz="1400" dirty="0">
                          <a:solidFill>
                            <a:schemeClr val="accent1"/>
                          </a:solidFill>
                        </a:rPr>
                        <a:t>$4,378.00</a:t>
                      </a:r>
                    </a:p>
                  </a:txBody>
                  <a:tcPr>
                    <a:noFill/>
                  </a:tcPr>
                </a:tc>
                <a:extLst>
                  <a:ext uri="{0D108BD9-81ED-4DB2-BD59-A6C34878D82A}">
                    <a16:rowId xmlns:a16="http://schemas.microsoft.com/office/drawing/2014/main" val="403552796"/>
                  </a:ext>
                </a:extLst>
              </a:tr>
              <a:tr h="500529">
                <a:tc>
                  <a:txBody>
                    <a:bodyPr/>
                    <a:lstStyle/>
                    <a:p>
                      <a:r>
                        <a:rPr lang="en-US" sz="1400" b="0" dirty="0">
                          <a:solidFill>
                            <a:schemeClr val="accent1"/>
                          </a:solidFill>
                        </a:rPr>
                        <a:t>Denzel</a:t>
                      </a:r>
                      <a:r>
                        <a:rPr lang="en-US" sz="1400" b="0" baseline="0" dirty="0">
                          <a:solidFill>
                            <a:schemeClr val="accent1"/>
                          </a:solidFill>
                        </a:rPr>
                        <a:t> Washington School of the Arts</a:t>
                      </a:r>
                      <a:endParaRPr lang="en-US" sz="1400" b="0" dirty="0">
                        <a:solidFill>
                          <a:schemeClr val="accent1"/>
                        </a:solidFill>
                      </a:endParaRPr>
                    </a:p>
                  </a:txBody>
                  <a:tcPr/>
                </a:tc>
                <a:tc>
                  <a:txBody>
                    <a:bodyPr/>
                    <a:lstStyle/>
                    <a:p>
                      <a:r>
                        <a:rPr lang="en-US" sz="1400" dirty="0">
                          <a:solidFill>
                            <a:schemeClr val="accent1"/>
                          </a:solidFill>
                        </a:rPr>
                        <a:t>$1,111.00</a:t>
                      </a:r>
                    </a:p>
                  </a:txBody>
                  <a:tcPr>
                    <a:noFill/>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accent1"/>
                          </a:solidFill>
                        </a:rPr>
                        <a:t>MV STEAM Academy</a:t>
                      </a:r>
                      <a:endParaRPr lang="en-US" sz="1400" b="1" dirty="0">
                        <a:solidFill>
                          <a:schemeClr val="accent1"/>
                        </a:solidFill>
                      </a:endParaRPr>
                    </a:p>
                  </a:txBody>
                  <a:tcPr/>
                </a:tc>
                <a:tc>
                  <a:txBody>
                    <a:bodyPr/>
                    <a:lstStyle/>
                    <a:p>
                      <a:r>
                        <a:rPr lang="en-US" sz="1400" dirty="0">
                          <a:solidFill>
                            <a:schemeClr val="accent1"/>
                          </a:solidFill>
                        </a:rPr>
                        <a:t>$2,222.00</a:t>
                      </a:r>
                    </a:p>
                  </a:txBody>
                  <a:tcPr>
                    <a:noFill/>
                  </a:tcPr>
                </a:tc>
                <a:extLst>
                  <a:ext uri="{0D108BD9-81ED-4DB2-BD59-A6C34878D82A}">
                    <a16:rowId xmlns:a16="http://schemas.microsoft.com/office/drawing/2014/main" val="3936906021"/>
                  </a:ext>
                </a:extLst>
              </a:tr>
              <a:tr h="335552">
                <a:tc>
                  <a:txBody>
                    <a:bodyPr/>
                    <a:lstStyle/>
                    <a:p>
                      <a:r>
                        <a:rPr lang="en-US" sz="1400" dirty="0">
                          <a:solidFill>
                            <a:schemeClr val="accent1"/>
                          </a:solidFill>
                        </a:rPr>
                        <a:t>Edward Williams School</a:t>
                      </a:r>
                      <a:endParaRPr lang="en-US" sz="1400" b="1" dirty="0">
                        <a:solidFill>
                          <a:schemeClr val="accent1"/>
                        </a:solidFill>
                      </a:endParaRPr>
                    </a:p>
                  </a:txBody>
                  <a:tcPr/>
                </a:tc>
                <a:tc>
                  <a:txBody>
                    <a:bodyPr/>
                    <a:lstStyle/>
                    <a:p>
                      <a:r>
                        <a:rPr lang="en-US" sz="1400" dirty="0">
                          <a:solidFill>
                            <a:schemeClr val="accent1"/>
                          </a:solidFill>
                        </a:rPr>
                        <a:t>$2,461.00</a:t>
                      </a:r>
                    </a:p>
                  </a:txBody>
                  <a:tcPr>
                    <a:noFill/>
                  </a:tcPr>
                </a:tc>
                <a:tc>
                  <a:txBody>
                    <a:bodyPr/>
                    <a:lstStyle/>
                    <a:p>
                      <a:endParaRPr lang="en-US"/>
                    </a:p>
                  </a:txBody>
                  <a:tcPr/>
                </a:tc>
                <a:tc>
                  <a:txBody>
                    <a:bodyPr/>
                    <a:lstStyle/>
                    <a:p>
                      <a:r>
                        <a:rPr lang="en-US" sz="1400" dirty="0">
                          <a:solidFill>
                            <a:schemeClr val="accent1"/>
                          </a:solidFill>
                        </a:rPr>
                        <a:t>Parker School</a:t>
                      </a:r>
                      <a:endParaRPr lang="en-US" sz="1400" b="1" dirty="0">
                        <a:solidFill>
                          <a:schemeClr val="accent1"/>
                        </a:solidFill>
                      </a:endParaRPr>
                    </a:p>
                  </a:txBody>
                  <a:tcPr/>
                </a:tc>
                <a:tc>
                  <a:txBody>
                    <a:bodyPr/>
                    <a:lstStyle/>
                    <a:p>
                      <a:r>
                        <a:rPr lang="en-US" sz="1400" dirty="0">
                          <a:solidFill>
                            <a:schemeClr val="accent1"/>
                          </a:solidFill>
                        </a:rPr>
                        <a:t>$1,505.00</a:t>
                      </a:r>
                    </a:p>
                  </a:txBody>
                  <a:tcPr>
                    <a:noFill/>
                  </a:tcPr>
                </a:tc>
                <a:extLst>
                  <a:ext uri="{0D108BD9-81ED-4DB2-BD59-A6C34878D82A}">
                    <a16:rowId xmlns:a16="http://schemas.microsoft.com/office/drawing/2014/main" val="4161131822"/>
                  </a:ext>
                </a:extLst>
              </a:tr>
              <a:tr h="335552">
                <a:tc>
                  <a:txBody>
                    <a:bodyPr/>
                    <a:lstStyle/>
                    <a:p>
                      <a:r>
                        <a:rPr lang="en-US" sz="1400" dirty="0">
                          <a:solidFill>
                            <a:schemeClr val="accent1"/>
                          </a:solidFill>
                        </a:rPr>
                        <a:t>Graham School</a:t>
                      </a:r>
                      <a:endParaRPr lang="en-US" sz="1400" b="1" dirty="0">
                        <a:solidFill>
                          <a:schemeClr val="accent1"/>
                        </a:solidFill>
                      </a:endParaRPr>
                    </a:p>
                  </a:txBody>
                  <a:tcPr/>
                </a:tc>
                <a:tc>
                  <a:txBody>
                    <a:bodyPr/>
                    <a:lstStyle/>
                    <a:p>
                      <a:r>
                        <a:rPr lang="en-US" sz="1400" dirty="0">
                          <a:solidFill>
                            <a:schemeClr val="accent1"/>
                          </a:solidFill>
                        </a:rPr>
                        <a:t>$1,931.00</a:t>
                      </a:r>
                    </a:p>
                  </a:txBody>
                  <a:tcPr>
                    <a:noFill/>
                  </a:tcPr>
                </a:tc>
                <a:tc>
                  <a:txBody>
                    <a:bodyPr/>
                    <a:lstStyle/>
                    <a:p>
                      <a:endParaRPr lang="en-US"/>
                    </a:p>
                  </a:txBody>
                  <a:tcPr/>
                </a:tc>
                <a:tc>
                  <a:txBody>
                    <a:bodyPr/>
                    <a:lstStyle/>
                    <a:p>
                      <a:r>
                        <a:rPr lang="en-US" sz="1400" dirty="0">
                          <a:solidFill>
                            <a:schemeClr val="accent1"/>
                          </a:solidFill>
                        </a:rPr>
                        <a:t>Pennington School</a:t>
                      </a:r>
                      <a:endParaRPr lang="en-US" sz="1400" b="1" dirty="0">
                        <a:solidFill>
                          <a:schemeClr val="accent1"/>
                        </a:solidFill>
                      </a:endParaRPr>
                    </a:p>
                  </a:txBody>
                  <a:tcPr/>
                </a:tc>
                <a:tc>
                  <a:txBody>
                    <a:bodyPr/>
                    <a:lstStyle/>
                    <a:p>
                      <a:r>
                        <a:rPr lang="en-US" sz="1400" dirty="0">
                          <a:solidFill>
                            <a:schemeClr val="accent1"/>
                          </a:solidFill>
                        </a:rPr>
                        <a:t>$1,156.00</a:t>
                      </a:r>
                    </a:p>
                  </a:txBody>
                  <a:tcPr>
                    <a:noFill/>
                  </a:tcPr>
                </a:tc>
                <a:extLst>
                  <a:ext uri="{0D108BD9-81ED-4DB2-BD59-A6C34878D82A}">
                    <a16:rowId xmlns:a16="http://schemas.microsoft.com/office/drawing/2014/main" val="2980080671"/>
                  </a:ext>
                </a:extLst>
              </a:tr>
              <a:tr h="335552">
                <a:tc>
                  <a:txBody>
                    <a:bodyPr/>
                    <a:lstStyle/>
                    <a:p>
                      <a:r>
                        <a:rPr lang="en-US" sz="1400" dirty="0">
                          <a:solidFill>
                            <a:schemeClr val="accent1"/>
                          </a:solidFill>
                        </a:rPr>
                        <a:t>Grimes</a:t>
                      </a:r>
                      <a:r>
                        <a:rPr lang="en-US" sz="1400" baseline="0" dirty="0">
                          <a:solidFill>
                            <a:schemeClr val="accent1"/>
                          </a:solidFill>
                        </a:rPr>
                        <a:t> School</a:t>
                      </a:r>
                      <a:endParaRPr lang="en-US" sz="1400" b="1" dirty="0">
                        <a:solidFill>
                          <a:schemeClr val="accent1"/>
                        </a:solidFill>
                      </a:endParaRPr>
                    </a:p>
                  </a:txBody>
                  <a:tcPr/>
                </a:tc>
                <a:tc>
                  <a:txBody>
                    <a:bodyPr/>
                    <a:lstStyle/>
                    <a:p>
                      <a:r>
                        <a:rPr lang="en-US" sz="1400" dirty="0">
                          <a:solidFill>
                            <a:schemeClr val="accent1"/>
                          </a:solidFill>
                        </a:rPr>
                        <a:t>$2,061.00</a:t>
                      </a:r>
                    </a:p>
                  </a:txBody>
                  <a:tcPr>
                    <a:noFill/>
                  </a:tcPr>
                </a:tc>
                <a:tc>
                  <a:txBody>
                    <a:bodyPr/>
                    <a:lstStyle/>
                    <a:p>
                      <a:endParaRPr lang="en-US"/>
                    </a:p>
                  </a:txBody>
                  <a:tcPr/>
                </a:tc>
                <a:tc>
                  <a:txBody>
                    <a:bodyPr/>
                    <a:lstStyle/>
                    <a:p>
                      <a:r>
                        <a:rPr lang="en-US" sz="1400" dirty="0">
                          <a:solidFill>
                            <a:schemeClr val="accent1"/>
                          </a:solidFill>
                        </a:rPr>
                        <a:t>Rebecca</a:t>
                      </a:r>
                      <a:r>
                        <a:rPr lang="en-US" sz="1400" baseline="0" dirty="0">
                          <a:solidFill>
                            <a:schemeClr val="accent1"/>
                          </a:solidFill>
                        </a:rPr>
                        <a:t> Turner </a:t>
                      </a:r>
                      <a:r>
                        <a:rPr lang="en-US" sz="1400" dirty="0">
                          <a:solidFill>
                            <a:schemeClr val="accent1"/>
                          </a:solidFill>
                        </a:rPr>
                        <a:t>ES</a:t>
                      </a:r>
                      <a:endParaRPr lang="en-US" sz="1400" b="1" dirty="0">
                        <a:solidFill>
                          <a:schemeClr val="accent1"/>
                        </a:solidFill>
                      </a:endParaRPr>
                    </a:p>
                  </a:txBody>
                  <a:tcPr/>
                </a:tc>
                <a:tc>
                  <a:txBody>
                    <a:bodyPr/>
                    <a:lstStyle/>
                    <a:p>
                      <a:r>
                        <a:rPr lang="en-US" sz="1400" dirty="0">
                          <a:solidFill>
                            <a:schemeClr val="accent1"/>
                          </a:solidFill>
                        </a:rPr>
                        <a:t>$963.00</a:t>
                      </a:r>
                    </a:p>
                  </a:txBody>
                  <a:tcPr>
                    <a:noFill/>
                  </a:tcPr>
                </a:tc>
                <a:extLst>
                  <a:ext uri="{0D108BD9-81ED-4DB2-BD59-A6C34878D82A}">
                    <a16:rowId xmlns:a16="http://schemas.microsoft.com/office/drawing/2014/main" val="1897130276"/>
                  </a:ext>
                </a:extLst>
              </a:tr>
              <a:tr h="335552">
                <a:tc>
                  <a:txBody>
                    <a:bodyPr/>
                    <a:lstStyle/>
                    <a:p>
                      <a:r>
                        <a:rPr lang="en-US" sz="1400" dirty="0">
                          <a:solidFill>
                            <a:schemeClr val="accent1"/>
                          </a:solidFill>
                        </a:rPr>
                        <a:t>Hamilton School</a:t>
                      </a:r>
                      <a:endParaRPr lang="en-US" sz="1400" b="1" dirty="0">
                        <a:solidFill>
                          <a:schemeClr val="accent1"/>
                        </a:solidFill>
                      </a:endParaRPr>
                    </a:p>
                  </a:txBody>
                  <a:tcPr/>
                </a:tc>
                <a:tc>
                  <a:txBody>
                    <a:bodyPr/>
                    <a:lstStyle/>
                    <a:p>
                      <a:r>
                        <a:rPr lang="en-US" sz="1400" dirty="0">
                          <a:solidFill>
                            <a:schemeClr val="accent1"/>
                          </a:solidFill>
                        </a:rPr>
                        <a:t>$1,647.00</a:t>
                      </a:r>
                    </a:p>
                  </a:txBody>
                  <a:tcPr>
                    <a:noFill/>
                  </a:tcPr>
                </a:tc>
                <a:tc>
                  <a:txBody>
                    <a:bodyPr/>
                    <a:lstStyle/>
                    <a:p>
                      <a:endParaRPr lang="en-US"/>
                    </a:p>
                  </a:txBody>
                  <a:tcPr/>
                </a:tc>
                <a:tc>
                  <a:txBody>
                    <a:bodyPr/>
                    <a:lstStyle/>
                    <a:p>
                      <a:r>
                        <a:rPr lang="en-US" sz="1400" dirty="0">
                          <a:solidFill>
                            <a:schemeClr val="accent1"/>
                          </a:solidFill>
                        </a:rPr>
                        <a:t>Traphagen School</a:t>
                      </a:r>
                      <a:endParaRPr lang="en-US" sz="1400" b="1" dirty="0">
                        <a:solidFill>
                          <a:schemeClr val="accent1"/>
                        </a:solidFill>
                      </a:endParaRPr>
                    </a:p>
                  </a:txBody>
                  <a:tcPr/>
                </a:tc>
                <a:tc>
                  <a:txBody>
                    <a:bodyPr/>
                    <a:lstStyle/>
                    <a:p>
                      <a:r>
                        <a:rPr lang="en-US" sz="1400" dirty="0">
                          <a:solidFill>
                            <a:schemeClr val="accent1"/>
                          </a:solidFill>
                        </a:rPr>
                        <a:t>$969.00</a:t>
                      </a:r>
                    </a:p>
                  </a:txBody>
                  <a:tcPr>
                    <a:noFill/>
                  </a:tcPr>
                </a:tc>
                <a:extLst>
                  <a:ext uri="{0D108BD9-81ED-4DB2-BD59-A6C34878D82A}">
                    <a16:rowId xmlns:a16="http://schemas.microsoft.com/office/drawing/2014/main" val="254593078"/>
                  </a:ext>
                </a:extLst>
              </a:tr>
              <a:tr h="335552">
                <a:tc>
                  <a:txBody>
                    <a:bodyPr/>
                    <a:lstStyle/>
                    <a:p>
                      <a:r>
                        <a:rPr lang="en-US" sz="1400" dirty="0">
                          <a:solidFill>
                            <a:schemeClr val="accent1"/>
                          </a:solidFill>
                        </a:rPr>
                        <a:t>Honor Academy</a:t>
                      </a:r>
                      <a:endParaRPr lang="en-US" sz="1400" b="1" dirty="0">
                        <a:solidFill>
                          <a:schemeClr val="accent1"/>
                        </a:solidFill>
                      </a:endParaRPr>
                    </a:p>
                  </a:txBody>
                  <a:tcPr/>
                </a:tc>
                <a:tc>
                  <a:txBody>
                    <a:bodyPr/>
                    <a:lstStyle/>
                    <a:p>
                      <a:r>
                        <a:rPr lang="en-US" sz="1400" dirty="0">
                          <a:solidFill>
                            <a:schemeClr val="accent1"/>
                          </a:solidFill>
                        </a:rPr>
                        <a:t>$1,053.00</a:t>
                      </a:r>
                    </a:p>
                  </a:txBody>
                  <a:tcPr>
                    <a:noFill/>
                  </a:tcPr>
                </a:tc>
                <a:tc>
                  <a:txBody>
                    <a:bodyPr/>
                    <a:lstStyle/>
                    <a:p>
                      <a:endParaRPr lang="en-US"/>
                    </a:p>
                  </a:txBody>
                  <a:tcPr/>
                </a:tc>
                <a:tc>
                  <a:txBody>
                    <a:bodyPr/>
                    <a:lstStyle/>
                    <a:p>
                      <a:r>
                        <a:rPr lang="en-US" sz="1400" dirty="0">
                          <a:solidFill>
                            <a:schemeClr val="accent1"/>
                          </a:solidFill>
                        </a:rPr>
                        <a:t>*Private Schools</a:t>
                      </a:r>
                      <a:endParaRPr lang="en-US" sz="1400" b="1" dirty="0">
                        <a:solidFill>
                          <a:schemeClr val="accent1"/>
                        </a:solidFill>
                      </a:endParaRPr>
                    </a:p>
                  </a:txBody>
                  <a:tcPr/>
                </a:tc>
                <a:tc>
                  <a:txBody>
                    <a:bodyPr/>
                    <a:lstStyle/>
                    <a:p>
                      <a:r>
                        <a:rPr lang="en-US" sz="1400" dirty="0">
                          <a:solidFill>
                            <a:schemeClr val="accent1"/>
                          </a:solidFill>
                        </a:rPr>
                        <a:t>$1,482.00</a:t>
                      </a:r>
                    </a:p>
                  </a:txBody>
                  <a:tcPr>
                    <a:noFill/>
                  </a:tcPr>
                </a:tc>
                <a:extLst>
                  <a:ext uri="{0D108BD9-81ED-4DB2-BD59-A6C34878D82A}">
                    <a16:rowId xmlns:a16="http://schemas.microsoft.com/office/drawing/2014/main" val="2876602522"/>
                  </a:ext>
                </a:extLst>
              </a:tr>
              <a:tr h="335552">
                <a:tc>
                  <a:txBody>
                    <a:bodyPr/>
                    <a:lstStyle/>
                    <a:p>
                      <a:r>
                        <a:rPr lang="en-US" sz="1400" dirty="0">
                          <a:solidFill>
                            <a:schemeClr val="accent1"/>
                          </a:solidFill>
                        </a:rPr>
                        <a:t>Lincoln School</a:t>
                      </a:r>
                      <a:endParaRPr lang="en-US" sz="1400" b="1" dirty="0">
                        <a:solidFill>
                          <a:schemeClr val="accent1"/>
                        </a:solidFill>
                      </a:endParaRPr>
                    </a:p>
                  </a:txBody>
                  <a:tcPr/>
                </a:tc>
                <a:tc>
                  <a:txBody>
                    <a:bodyPr/>
                    <a:lstStyle/>
                    <a:p>
                      <a:r>
                        <a:rPr lang="en-US" sz="1400" dirty="0">
                          <a:solidFill>
                            <a:schemeClr val="accent1"/>
                          </a:solidFill>
                        </a:rPr>
                        <a:t>$2,035.00</a:t>
                      </a:r>
                    </a:p>
                  </a:txBody>
                  <a:tcPr>
                    <a:noFill/>
                  </a:tcPr>
                </a:tc>
                <a:tc>
                  <a:txBody>
                    <a:bodyPr/>
                    <a:lstStyle/>
                    <a:p>
                      <a:endParaRPr lang="en-US"/>
                    </a:p>
                  </a:txBody>
                  <a:tcPr/>
                </a:tc>
                <a:tc>
                  <a:txBody>
                    <a:bodyPr/>
                    <a:lstStyle/>
                    <a:p>
                      <a:r>
                        <a:rPr lang="en-US" sz="1400" dirty="0">
                          <a:solidFill>
                            <a:schemeClr val="accent1"/>
                          </a:solidFill>
                        </a:rPr>
                        <a:t>**District</a:t>
                      </a:r>
                      <a:endParaRPr lang="en-US" sz="1400" b="1" dirty="0">
                        <a:solidFill>
                          <a:schemeClr val="accent1"/>
                        </a:solidFill>
                      </a:endParaRPr>
                    </a:p>
                  </a:txBody>
                  <a:tcPr/>
                </a:tc>
                <a:tc>
                  <a:txBody>
                    <a:bodyPr/>
                    <a:lstStyle/>
                    <a:p>
                      <a:r>
                        <a:rPr lang="en-US" sz="1400" dirty="0">
                          <a:solidFill>
                            <a:schemeClr val="accent1"/>
                          </a:solidFill>
                        </a:rPr>
                        <a:t>$1,453.00</a:t>
                      </a:r>
                    </a:p>
                  </a:txBody>
                  <a:tcPr>
                    <a:noFill/>
                  </a:tcPr>
                </a:tc>
                <a:extLst>
                  <a:ext uri="{0D108BD9-81ED-4DB2-BD59-A6C34878D82A}">
                    <a16:rowId xmlns:a16="http://schemas.microsoft.com/office/drawing/2014/main" val="1759653786"/>
                  </a:ext>
                </a:extLst>
              </a:tr>
              <a:tr h="405515">
                <a:tc gridSpan="5">
                  <a:txBody>
                    <a:bodyPr/>
                    <a:lstStyle/>
                    <a:p>
                      <a:pPr algn="r"/>
                      <a:r>
                        <a:rPr lang="en-US" b="1" dirty="0"/>
                        <a:t>Total $30,549.00</a:t>
                      </a:r>
                      <a:endParaRPr lang="en-US" b="1" dirty="0">
                        <a:solidFill>
                          <a:schemeClr val="bg2"/>
                        </a:solidFill>
                      </a:endParaRPr>
                    </a:p>
                  </a:txBody>
                  <a:tcPr/>
                </a:tc>
                <a:tc hMerge="1">
                  <a:txBody>
                    <a:bodyPr/>
                    <a:lstStyle/>
                    <a:p>
                      <a:endParaRPr lang="en-US"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3583281506"/>
                  </a:ext>
                </a:extLst>
              </a:tr>
            </a:tbl>
          </a:graphicData>
        </a:graphic>
      </p:graphicFrame>
    </p:spTree>
    <p:extLst>
      <p:ext uri="{BB962C8B-B14F-4D97-AF65-F5344CB8AC3E}">
        <p14:creationId xmlns:p14="http://schemas.microsoft.com/office/powerpoint/2010/main" val="134425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Shape 255"/>
        <p:cNvGrpSpPr/>
        <p:nvPr/>
      </p:nvGrpSpPr>
      <p:grpSpPr>
        <a:xfrm>
          <a:off x="0" y="0"/>
          <a:ext cx="0" cy="0"/>
          <a:chOff x="0" y="0"/>
          <a:chExt cx="0" cy="0"/>
        </a:xfrm>
      </p:grpSpPr>
      <p:sp>
        <p:nvSpPr>
          <p:cNvPr id="279" name="Rectangle 27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1" name="Picture 28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83" name="Straight Connector 28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7" name="Rectangle 286">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6595"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Google Shape;257;p22"/>
          <p:cNvSpPr txBox="1">
            <a:spLocks noGrp="1"/>
          </p:cNvSpPr>
          <p:nvPr>
            <p:ph type="title"/>
          </p:nvPr>
        </p:nvSpPr>
        <p:spPr>
          <a:xfrm>
            <a:off x="637262" y="930057"/>
            <a:ext cx="2045860" cy="3438395"/>
          </a:xfrm>
          <a:prstGeom prst="rect">
            <a:avLst/>
          </a:prstGeom>
        </p:spPr>
        <p:txBody>
          <a:bodyPr spcFirstLastPara="1" vert="horz" lIns="91440" tIns="45720" rIns="91440" bIns="45720" rtlCol="0" anchor="t" anchorCtr="0">
            <a:normAutofit/>
          </a:bodyPr>
          <a:lstStyle/>
          <a:p>
            <a:pPr marL="0" lvl="0" indent="0" defTabSz="914400">
              <a:spcBef>
                <a:spcPct val="0"/>
              </a:spcBef>
              <a:spcAft>
                <a:spcPts val="0"/>
              </a:spcAft>
            </a:pPr>
            <a:r>
              <a:rPr lang="en-US" sz="3200" b="0" i="0" kern="1200" cap="all">
                <a:solidFill>
                  <a:srgbClr val="FFFFFF"/>
                </a:solidFill>
                <a:effectLst/>
                <a:latin typeface="+mj-lt"/>
                <a:ea typeface="+mj-ea"/>
                <a:cs typeface="+mj-cs"/>
              </a:rPr>
              <a:t>USE OF TITLE I FUNDS</a:t>
            </a:r>
          </a:p>
        </p:txBody>
      </p:sp>
      <p:sp>
        <p:nvSpPr>
          <p:cNvPr id="259" name="Google Shape;259;p22"/>
          <p:cNvSpPr txBox="1">
            <a:spLocks noGrp="1"/>
          </p:cNvSpPr>
          <p:nvPr>
            <p:ph type="sldNum" idx="12"/>
          </p:nvPr>
        </p:nvSpPr>
        <p:spPr>
          <a:xfrm>
            <a:off x="8535735" y="4895106"/>
            <a:ext cx="608265" cy="377684"/>
          </a:xfrm>
          <a:prstGeom prst="rect">
            <a:avLst/>
          </a:prstGeom>
        </p:spPr>
        <p:txBody>
          <a:bodyPr spcFirstLastPara="1" vert="horz" lIns="91440" tIns="45720" rIns="91440" bIns="45720" rtlCol="0" anchor="t" anchorCtr="0">
            <a:normAutofit/>
          </a:bodyPr>
          <a:lstStyle/>
          <a:p>
            <a:pPr lvl="0" indent="0">
              <a:lnSpc>
                <a:spcPct val="90000"/>
              </a:lnSpc>
              <a:spcBef>
                <a:spcPts val="0"/>
              </a:spcBef>
              <a:spcAft>
                <a:spcPts val="600"/>
              </a:spcAft>
              <a:buNone/>
            </a:pPr>
            <a:fld id="{00000000-1234-1234-1234-123412341234}" type="slidenum">
              <a:rPr lang="en-US" sz="1500" kern="1200" dirty="0">
                <a:solidFill>
                  <a:schemeClr val="accent1"/>
                </a:solidFill>
                <a:latin typeface="+mn-lt"/>
                <a:ea typeface="+mn-ea"/>
                <a:cs typeface="+mn-cs"/>
              </a:rPr>
              <a:pPr lvl="0" indent="0">
                <a:lnSpc>
                  <a:spcPct val="90000"/>
                </a:lnSpc>
                <a:spcBef>
                  <a:spcPts val="0"/>
                </a:spcBef>
                <a:spcAft>
                  <a:spcPts val="600"/>
                </a:spcAft>
                <a:buNone/>
              </a:pPr>
              <a:t>13</a:t>
            </a:fld>
            <a:endParaRPr lang="en-US" sz="1500" kern="1200" dirty="0">
              <a:solidFill>
                <a:schemeClr val="accent1"/>
              </a:solidFill>
              <a:latin typeface="+mn-lt"/>
              <a:ea typeface="+mn-ea"/>
              <a:cs typeface="+mn-cs"/>
            </a:endParaRPr>
          </a:p>
        </p:txBody>
      </p:sp>
      <p:sp>
        <p:nvSpPr>
          <p:cNvPr id="256" name="Google Shape;256;p22"/>
          <p:cNvSpPr txBox="1">
            <a:spLocks noGrp="1"/>
          </p:cNvSpPr>
          <p:nvPr>
            <p:ph type="body" idx="1"/>
          </p:nvPr>
        </p:nvSpPr>
        <p:spPr>
          <a:xfrm>
            <a:off x="3529195" y="930057"/>
            <a:ext cx="4526120" cy="3687349"/>
          </a:xfrm>
          <a:prstGeom prst="rect">
            <a:avLst/>
          </a:prstGeom>
        </p:spPr>
        <p:txBody>
          <a:bodyPr spcFirstLastPara="1" vert="horz" lIns="91440" tIns="45720" rIns="91440" bIns="45720" rtlCol="0" anchor="t" anchorCtr="0">
            <a:noAutofit/>
          </a:bodyPr>
          <a:lstStyle/>
          <a:p>
            <a:pPr marL="114300" indent="-228600" defTabSz="914400">
              <a:lnSpc>
                <a:spcPct val="110000"/>
              </a:lnSpc>
              <a:buSzPct val="100000"/>
              <a:buFont typeface="Arial" panose="020B0604020202020204" pitchFamily="34" charset="0"/>
              <a:buChar char="•"/>
            </a:pPr>
            <a:r>
              <a:rPr lang="en-US" sz="1200" dirty="0"/>
              <a:t>Title I funds are to be used to:</a:t>
            </a:r>
          </a:p>
          <a:p>
            <a:pPr lvl="1" indent="-228600" defTabSz="914400">
              <a:lnSpc>
                <a:spcPct val="110000"/>
              </a:lnSpc>
              <a:buSzPct val="100000"/>
              <a:buFont typeface="Arial" panose="020B0604020202020204" pitchFamily="34" charset="0"/>
              <a:buChar char="•"/>
            </a:pPr>
            <a:r>
              <a:rPr lang="en-US" sz="1200" b="1" u="sng" dirty="0"/>
              <a:t>Directly impact student achievement </a:t>
            </a:r>
            <a:r>
              <a:rPr lang="en-US" sz="1200" dirty="0"/>
              <a:t>by:</a:t>
            </a:r>
          </a:p>
          <a:p>
            <a:pPr lvl="2" indent="-228600" defTabSz="914400">
              <a:lnSpc>
                <a:spcPct val="110000"/>
              </a:lnSpc>
              <a:buSzPct val="100000"/>
              <a:buFont typeface="Arial" panose="020B0604020202020204" pitchFamily="34" charset="0"/>
              <a:buChar char="•"/>
            </a:pPr>
            <a:r>
              <a:rPr lang="en-US" sz="1200" dirty="0"/>
              <a:t>Providing additional services that increase the amount and quality of instructional time</a:t>
            </a:r>
          </a:p>
          <a:p>
            <a:pPr lvl="2" indent="-228600" defTabSz="914400">
              <a:lnSpc>
                <a:spcPct val="110000"/>
              </a:lnSpc>
              <a:buSzPct val="100000"/>
              <a:buFont typeface="Arial" panose="020B0604020202020204" pitchFamily="34" charset="0"/>
              <a:buChar char="•"/>
            </a:pPr>
            <a:r>
              <a:rPr lang="en-US" sz="1200" dirty="0"/>
              <a:t>Providing students with an enriched and accelerated academic program</a:t>
            </a:r>
          </a:p>
          <a:p>
            <a:pPr lvl="2" indent="-228600" defTabSz="914400">
              <a:lnSpc>
                <a:spcPct val="110000"/>
              </a:lnSpc>
              <a:buSzPct val="100000"/>
              <a:buFont typeface="Arial" panose="020B0604020202020204" pitchFamily="34" charset="0"/>
              <a:buChar char="•"/>
            </a:pPr>
            <a:r>
              <a:rPr lang="en-US" sz="1200" dirty="0"/>
              <a:t>Significantly elevating the quality of instruction</a:t>
            </a:r>
          </a:p>
          <a:p>
            <a:pPr lvl="2" indent="-228600" defTabSz="914400">
              <a:lnSpc>
                <a:spcPct val="110000"/>
              </a:lnSpc>
              <a:buSzPct val="100000"/>
              <a:buFont typeface="Arial" panose="020B0604020202020204" pitchFamily="34" charset="0"/>
              <a:buChar char="•"/>
            </a:pPr>
            <a:r>
              <a:rPr lang="en-US" sz="1200" dirty="0"/>
              <a:t>Affording parents substantial and meaningful opportunities to participate in the education of their children.</a:t>
            </a:r>
          </a:p>
          <a:p>
            <a:pPr lvl="1" indent="-228600" defTabSz="914400">
              <a:lnSpc>
                <a:spcPct val="110000"/>
              </a:lnSpc>
              <a:buSzPct val="100000"/>
              <a:buFont typeface="Arial" panose="020B0604020202020204" pitchFamily="34" charset="0"/>
              <a:buChar char="•"/>
            </a:pPr>
            <a:r>
              <a:rPr lang="en-US" sz="1200" dirty="0"/>
              <a:t>Fund supplementary programs</a:t>
            </a:r>
          </a:p>
          <a:p>
            <a:pPr lvl="1" indent="-228600" defTabSz="914400">
              <a:lnSpc>
                <a:spcPct val="110000"/>
              </a:lnSpc>
              <a:buSzPct val="100000"/>
              <a:buFont typeface="Arial" panose="020B0604020202020204" pitchFamily="34" charset="0"/>
              <a:buChar char="•"/>
            </a:pPr>
            <a:r>
              <a:rPr lang="en-US" sz="1200" dirty="0"/>
              <a:t>Fund supplementary materials and staff</a:t>
            </a:r>
          </a:p>
          <a:p>
            <a:pPr lvl="1" indent="-228600" defTabSz="914400">
              <a:lnSpc>
                <a:spcPct val="110000"/>
              </a:lnSpc>
              <a:buSzPct val="100000"/>
              <a:buFont typeface="Arial" panose="020B0604020202020204" pitchFamily="34" charset="0"/>
              <a:buChar char="•"/>
            </a:pPr>
            <a:r>
              <a:rPr lang="en-US" sz="1200" dirty="0"/>
              <a:t>Fund programs and services that specifically support students with the greatest academic need</a:t>
            </a:r>
          </a:p>
        </p:txBody>
      </p:sp>
    </p:spTree>
    <p:extLst>
      <p:ext uri="{BB962C8B-B14F-4D97-AF65-F5344CB8AC3E}">
        <p14:creationId xmlns:p14="http://schemas.microsoft.com/office/powerpoint/2010/main" val="78792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702665" y="327215"/>
            <a:ext cx="5972100" cy="6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USE OF TITLE I FUNDS</a:t>
            </a:r>
            <a:endParaRPr dirty="0"/>
          </a:p>
        </p:txBody>
      </p:sp>
      <p:sp>
        <p:nvSpPr>
          <p:cNvPr id="268" name="Google Shape;268;p23"/>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graphicFrame>
        <p:nvGraphicFramePr>
          <p:cNvPr id="10" name="Content Placeholder 4">
            <a:extLst>
              <a:ext uri="{FF2B5EF4-FFF2-40B4-BE49-F238E27FC236}">
                <a16:creationId xmlns:a16="http://schemas.microsoft.com/office/drawing/2014/main" id="{6F25C2FA-D76D-423C-87A6-DE41B8785D80}"/>
              </a:ext>
            </a:extLst>
          </p:cNvPr>
          <p:cNvGraphicFramePr>
            <a:graphicFrameLocks/>
          </p:cNvGraphicFramePr>
          <p:nvPr>
            <p:extLst>
              <p:ext uri="{D42A27DB-BD31-4B8C-83A1-F6EECF244321}">
                <p14:modId xmlns:p14="http://schemas.microsoft.com/office/powerpoint/2010/main" val="1178743343"/>
              </p:ext>
            </p:extLst>
          </p:nvPr>
        </p:nvGraphicFramePr>
        <p:xfrm>
          <a:off x="801158" y="788268"/>
          <a:ext cx="6805589" cy="3210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40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Shape 295"/>
        <p:cNvGrpSpPr/>
        <p:nvPr/>
      </p:nvGrpSpPr>
      <p:grpSpPr>
        <a:xfrm>
          <a:off x="0" y="0"/>
          <a:ext cx="0" cy="0"/>
          <a:chOff x="0" y="0"/>
          <a:chExt cx="0" cy="0"/>
        </a:xfrm>
      </p:grpSpPr>
      <p:sp>
        <p:nvSpPr>
          <p:cNvPr id="315" name="Rectangle 30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6" name="Picture 30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17" name="Straight Connector 30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0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9" name="Rectangle 310">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Google Shape;296;p27"/>
          <p:cNvSpPr txBox="1">
            <a:spLocks noGrp="1"/>
          </p:cNvSpPr>
          <p:nvPr>
            <p:ph type="title"/>
          </p:nvPr>
        </p:nvSpPr>
        <p:spPr>
          <a:xfrm>
            <a:off x="633357" y="1200149"/>
            <a:ext cx="2654449" cy="3223260"/>
          </a:xfrm>
          <a:prstGeom prst="rect">
            <a:avLst/>
          </a:prstGeom>
        </p:spPr>
        <p:txBody>
          <a:bodyPr spcFirstLastPara="1" vert="horz" lIns="91440" tIns="45720" rIns="91440" bIns="45720" rtlCol="0" anchor="ctr" anchorCtr="0">
            <a:normAutofit/>
          </a:bodyPr>
          <a:lstStyle/>
          <a:p>
            <a:pPr marL="0" lvl="0" indent="0" defTabSz="914400">
              <a:spcAft>
                <a:spcPts val="0"/>
              </a:spcAft>
            </a:pPr>
            <a:r>
              <a:rPr lang="en-US" sz="3200" b="0" i="0" kern="1200" cap="all" dirty="0">
                <a:solidFill>
                  <a:schemeClr val="tx1"/>
                </a:solidFill>
                <a:effectLst/>
                <a:latin typeface="+mj-lt"/>
                <a:ea typeface="+mj-ea"/>
                <a:cs typeface="+mj-cs"/>
              </a:rPr>
              <a:t>ALLOWABLE ACTIVITIES</a:t>
            </a:r>
          </a:p>
        </p:txBody>
      </p:sp>
      <p:sp>
        <p:nvSpPr>
          <p:cNvPr id="298" name="Google Shape;298;p27"/>
          <p:cNvSpPr txBox="1">
            <a:spLocks noGrp="1"/>
          </p:cNvSpPr>
          <p:nvPr>
            <p:ph type="sldNum" sz="quarter" idx="12"/>
          </p:nvPr>
        </p:nvSpPr>
        <p:spPr>
          <a:xfrm>
            <a:off x="8483695" y="4778675"/>
            <a:ext cx="608265" cy="377683"/>
          </a:xfrm>
          <a:prstGeom prst="rect">
            <a:avLst/>
          </a:prstGeom>
        </p:spPr>
        <p:txBody>
          <a:bodyPr spcFirstLastPara="1" vert="horz" lIns="91440" tIns="45720" rIns="91440" bIns="45720" rtlCol="0" anchor="t" anchorCtr="0">
            <a:normAutofit/>
          </a:bodyPr>
          <a:lstStyle/>
          <a:p>
            <a:pPr lvl="0" indent="0">
              <a:lnSpc>
                <a:spcPct val="90000"/>
              </a:lnSpc>
              <a:spcBef>
                <a:spcPts val="0"/>
              </a:spcBef>
              <a:spcAft>
                <a:spcPts val="600"/>
              </a:spcAft>
              <a:buNone/>
            </a:pPr>
            <a:fld id="{00000000-1234-1234-1234-123412341234}" type="slidenum">
              <a:rPr lang="en-US" sz="1500" kern="1200" dirty="0">
                <a:solidFill>
                  <a:schemeClr val="accent1"/>
                </a:solidFill>
                <a:latin typeface="+mn-lt"/>
                <a:ea typeface="+mn-ea"/>
                <a:cs typeface="+mn-cs"/>
              </a:rPr>
              <a:pPr lvl="0" indent="0">
                <a:lnSpc>
                  <a:spcPct val="90000"/>
                </a:lnSpc>
                <a:spcBef>
                  <a:spcPts val="0"/>
                </a:spcBef>
                <a:spcAft>
                  <a:spcPts val="600"/>
                </a:spcAft>
                <a:buNone/>
              </a:pPr>
              <a:t>15</a:t>
            </a:fld>
            <a:endParaRPr lang="en-US" sz="1500" kern="1200" dirty="0">
              <a:solidFill>
                <a:schemeClr val="accent1"/>
              </a:solidFill>
              <a:latin typeface="+mn-lt"/>
              <a:ea typeface="+mn-ea"/>
              <a:cs typeface="+mn-cs"/>
            </a:endParaRPr>
          </a:p>
        </p:txBody>
      </p:sp>
      <p:cxnSp>
        <p:nvCxnSpPr>
          <p:cNvPr id="320" name="Straight Connector 312">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11629"/>
            <a:ext cx="0" cy="24003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4F9B5FC2-F06F-4276-810F-42A1125D1ADF}"/>
              </a:ext>
            </a:extLst>
          </p:cNvPr>
          <p:cNvSpPr txBox="1">
            <a:spLocks noChangeArrowheads="1"/>
          </p:cNvSpPr>
          <p:nvPr/>
        </p:nvSpPr>
        <p:spPr>
          <a:xfrm>
            <a:off x="3693639" y="669044"/>
            <a:ext cx="4710769" cy="411893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10000"/>
              </a:lnSpc>
              <a:buClr>
                <a:schemeClr val="accent1"/>
              </a:buClr>
              <a:buSzPct val="100000"/>
            </a:pPr>
            <a:r>
              <a:rPr lang="en-US" sz="1300" dirty="0"/>
              <a:t>Title I School Improvement 1003(a) funds may not be used for any school level activities in Non-Title I schools.  Districts must target funds toward the area(s) of identification and subgroup(s) identified for improvement. Funds may only be used for activities allowed under Title I and must be used for required improvement activities listed below:</a:t>
            </a:r>
          </a:p>
          <a:p>
            <a:pPr>
              <a:lnSpc>
                <a:spcPct val="110000"/>
              </a:lnSpc>
              <a:buClr>
                <a:schemeClr val="accent1"/>
              </a:buClr>
              <a:buSzPct val="100000"/>
            </a:pPr>
            <a:r>
              <a:rPr lang="en-US" sz="1300" dirty="0"/>
              <a:t>A. Participation in Diagnostic Tool for School and District Effectiveness (DTSDE) training, including the DTSDE Certification program, and implementation of DTSDE reviews, including required surveys;</a:t>
            </a:r>
          </a:p>
          <a:p>
            <a:pPr>
              <a:lnSpc>
                <a:spcPct val="110000"/>
              </a:lnSpc>
              <a:buClr>
                <a:schemeClr val="accent1"/>
              </a:buClr>
              <a:buSzPct val="100000"/>
            </a:pPr>
            <a:r>
              <a:rPr lang="en-US" sz="1300" dirty="0"/>
              <a:t>B. Participation in training for and development of the District Comprehensive Improvement Plan (DCIP), School Comprehensive Education Plans (SCEPs) and Strategic Plans for School Excellence (SPSE), including the DTSDE Professional Learning Community (PLC) program;</a:t>
            </a:r>
          </a:p>
          <a:p>
            <a:pPr>
              <a:lnSpc>
                <a:spcPct val="110000"/>
              </a:lnSpc>
              <a:buClr>
                <a:schemeClr val="accent1"/>
              </a:buClr>
              <a:buSzPct val="100000"/>
            </a:pPr>
            <a:r>
              <a:rPr lang="en-US" sz="1300" dirty="0"/>
              <a:t>C. Review of Qualifications of CSI and TSI School Leaders;</a:t>
            </a:r>
          </a:p>
          <a:p>
            <a:pPr>
              <a:lnSpc>
                <a:spcPct val="110000"/>
              </a:lnSpc>
              <a:buClr>
                <a:schemeClr val="accent1"/>
              </a:buClr>
              <a:buSzPct val="100000"/>
            </a:pPr>
            <a:r>
              <a:rPr lang="en-US" sz="1300" dirty="0"/>
              <a:t>D. Work with an independent evaluator to monitor and evaluate fidelity of program implementation;</a:t>
            </a:r>
          </a:p>
          <a:p>
            <a:pPr>
              <a:lnSpc>
                <a:spcPct val="110000"/>
              </a:lnSpc>
              <a:buClr>
                <a:schemeClr val="accent1"/>
              </a:buClr>
              <a:buSzPct val="100000"/>
            </a:pPr>
            <a:endParaRPr lang="en-US" sz="900" dirty="0"/>
          </a:p>
        </p:txBody>
      </p:sp>
    </p:spTree>
    <p:extLst>
      <p:ext uri="{BB962C8B-B14F-4D97-AF65-F5344CB8AC3E}">
        <p14:creationId xmlns:p14="http://schemas.microsoft.com/office/powerpoint/2010/main" val="332653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Shape 295"/>
        <p:cNvGrpSpPr/>
        <p:nvPr/>
      </p:nvGrpSpPr>
      <p:grpSpPr>
        <a:xfrm>
          <a:off x="0" y="0"/>
          <a:ext cx="0" cy="0"/>
          <a:chOff x="0" y="0"/>
          <a:chExt cx="0" cy="0"/>
        </a:xfrm>
      </p:grpSpPr>
      <p:sp>
        <p:nvSpPr>
          <p:cNvPr id="303" name="Rectangle 30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5" name="Picture 30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07" name="Straight Connector 30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1" name="Rectangle 3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6595"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Google Shape;296;p27"/>
          <p:cNvSpPr txBox="1">
            <a:spLocks noGrp="1"/>
          </p:cNvSpPr>
          <p:nvPr>
            <p:ph type="title"/>
          </p:nvPr>
        </p:nvSpPr>
        <p:spPr>
          <a:xfrm>
            <a:off x="637262" y="930057"/>
            <a:ext cx="2045860" cy="3438395"/>
          </a:xfrm>
          <a:prstGeom prst="rect">
            <a:avLst/>
          </a:prstGeom>
        </p:spPr>
        <p:txBody>
          <a:bodyPr spcFirstLastPara="1" vert="horz" lIns="91440" tIns="45720" rIns="91440" bIns="45720" rtlCol="0" anchor="t" anchorCtr="0">
            <a:normAutofit/>
          </a:bodyPr>
          <a:lstStyle/>
          <a:p>
            <a:pPr marL="0" lvl="0" indent="0" defTabSz="914400">
              <a:spcAft>
                <a:spcPts val="0"/>
              </a:spcAft>
            </a:pPr>
            <a:r>
              <a:rPr lang="en-US" sz="2500" b="0" i="0" kern="1200" cap="all">
                <a:solidFill>
                  <a:srgbClr val="FFFFFF"/>
                </a:solidFill>
                <a:effectLst/>
                <a:latin typeface="+mj-lt"/>
                <a:ea typeface="+mj-ea"/>
                <a:cs typeface="+mj-cs"/>
              </a:rPr>
              <a:t>ALLOWABLE ACTIVITIES</a:t>
            </a:r>
          </a:p>
        </p:txBody>
      </p:sp>
      <p:sp>
        <p:nvSpPr>
          <p:cNvPr id="298" name="Google Shape;298;p27"/>
          <p:cNvSpPr txBox="1">
            <a:spLocks noGrp="1"/>
          </p:cNvSpPr>
          <p:nvPr>
            <p:ph type="sldNum" sz="quarter" idx="12"/>
          </p:nvPr>
        </p:nvSpPr>
        <p:spPr>
          <a:xfrm>
            <a:off x="8535508" y="4766215"/>
            <a:ext cx="608265" cy="377684"/>
          </a:xfrm>
          <a:prstGeom prst="rect">
            <a:avLst/>
          </a:prstGeom>
        </p:spPr>
        <p:txBody>
          <a:bodyPr spcFirstLastPara="1" vert="horz" lIns="91440" tIns="45720" rIns="91440" bIns="45720" rtlCol="0" anchor="t" anchorCtr="0">
            <a:normAutofit/>
          </a:bodyPr>
          <a:lstStyle/>
          <a:p>
            <a:pPr lvl="0" indent="0">
              <a:lnSpc>
                <a:spcPct val="90000"/>
              </a:lnSpc>
              <a:spcBef>
                <a:spcPts val="0"/>
              </a:spcBef>
              <a:spcAft>
                <a:spcPts val="600"/>
              </a:spcAft>
              <a:buNone/>
            </a:pPr>
            <a:fld id="{00000000-1234-1234-1234-123412341234}" type="slidenum">
              <a:rPr lang="en-US" sz="1500" kern="1200" dirty="0">
                <a:solidFill>
                  <a:schemeClr val="accent1"/>
                </a:solidFill>
                <a:latin typeface="+mn-lt"/>
                <a:ea typeface="+mn-ea"/>
                <a:cs typeface="+mn-cs"/>
              </a:rPr>
              <a:pPr lvl="0" indent="0">
                <a:lnSpc>
                  <a:spcPct val="90000"/>
                </a:lnSpc>
                <a:spcBef>
                  <a:spcPts val="0"/>
                </a:spcBef>
                <a:spcAft>
                  <a:spcPts val="600"/>
                </a:spcAft>
                <a:buNone/>
              </a:pPr>
              <a:t>16</a:t>
            </a:fld>
            <a:endParaRPr lang="en-US" sz="1500" kern="1200" dirty="0">
              <a:solidFill>
                <a:schemeClr val="accent1"/>
              </a:solidFill>
              <a:latin typeface="+mn-lt"/>
              <a:ea typeface="+mn-ea"/>
              <a:cs typeface="+mn-cs"/>
            </a:endParaRPr>
          </a:p>
        </p:txBody>
      </p:sp>
      <p:sp>
        <p:nvSpPr>
          <p:cNvPr id="5" name="Rectangle 3">
            <a:extLst>
              <a:ext uri="{FF2B5EF4-FFF2-40B4-BE49-F238E27FC236}">
                <a16:creationId xmlns:a16="http://schemas.microsoft.com/office/drawing/2014/main" id="{4F9B5FC2-F06F-4276-810F-42A1125D1ADF}"/>
              </a:ext>
            </a:extLst>
          </p:cNvPr>
          <p:cNvSpPr txBox="1">
            <a:spLocks noChangeArrowheads="1"/>
          </p:cNvSpPr>
          <p:nvPr/>
        </p:nvSpPr>
        <p:spPr>
          <a:xfrm>
            <a:off x="3529195" y="930057"/>
            <a:ext cx="4526120" cy="36873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chemeClr val="accent1"/>
              </a:buClr>
              <a:buSzPct val="100000"/>
            </a:pPr>
            <a:r>
              <a:rPr lang="en-US" sz="1100"/>
              <a:t>E. Submission quarterly of leading indicators report to NYSED;</a:t>
            </a:r>
          </a:p>
          <a:p>
            <a:pPr>
              <a:lnSpc>
                <a:spcPct val="110000"/>
              </a:lnSpc>
              <a:buClr>
                <a:schemeClr val="accent1"/>
              </a:buClr>
              <a:buSzPct val="100000"/>
            </a:pPr>
            <a:r>
              <a:rPr lang="en-US" sz="1100"/>
              <a:t>F.  Provision of 200 hours of Extended Learning Time Programming to students in Priority Schools;</a:t>
            </a:r>
          </a:p>
          <a:p>
            <a:pPr>
              <a:lnSpc>
                <a:spcPct val="110000"/>
              </a:lnSpc>
              <a:buClr>
                <a:schemeClr val="accent1"/>
              </a:buClr>
              <a:buSzPct val="100000"/>
            </a:pPr>
            <a:r>
              <a:rPr lang="en-US" sz="1100"/>
              <a:t>G. Funding to sustain and/or implement a whole school reform model in a CSI School or TSI School;</a:t>
            </a:r>
          </a:p>
          <a:p>
            <a:pPr>
              <a:lnSpc>
                <a:spcPct val="110000"/>
              </a:lnSpc>
              <a:buClr>
                <a:schemeClr val="accent1"/>
              </a:buClr>
              <a:buSzPct val="100000"/>
            </a:pPr>
            <a:r>
              <a:rPr lang="en-US" sz="1100"/>
              <a:t>H. Funding to implement a community school model or advanced coursework/CTE program in a CSI or TSI School;</a:t>
            </a:r>
          </a:p>
          <a:p>
            <a:pPr>
              <a:lnSpc>
                <a:spcPct val="110000"/>
              </a:lnSpc>
              <a:buClr>
                <a:schemeClr val="accent1"/>
              </a:buClr>
              <a:buSzPct val="100000"/>
            </a:pPr>
            <a:r>
              <a:rPr lang="en-US" sz="1100"/>
              <a:t>I. Funding to support other DTSDE recommendations;</a:t>
            </a:r>
          </a:p>
          <a:p>
            <a:pPr>
              <a:lnSpc>
                <a:spcPct val="110000"/>
              </a:lnSpc>
              <a:buClr>
                <a:schemeClr val="accent1"/>
              </a:buClr>
              <a:buSzPct val="100000"/>
            </a:pPr>
            <a:r>
              <a:rPr lang="en-US" sz="1100"/>
              <a:t>J. Funding to support implementation of Local Assistances Plans (LAPs) in Title I LAP Schools; and,</a:t>
            </a:r>
          </a:p>
          <a:p>
            <a:pPr>
              <a:lnSpc>
                <a:spcPct val="110000"/>
              </a:lnSpc>
              <a:buClr>
                <a:schemeClr val="accent1"/>
              </a:buClr>
              <a:buSzPct val="100000"/>
            </a:pPr>
            <a:r>
              <a:rPr lang="en-US" sz="1100"/>
              <a:t>K. Partnerships with Institutions of Higher Education (IHE) to provide college and career enrichment programs in Science, Technology, Engineering and Math (STEM) for historically underserved students from Focus and Priority Schools.</a:t>
            </a:r>
          </a:p>
          <a:p>
            <a:pPr>
              <a:lnSpc>
                <a:spcPct val="110000"/>
              </a:lnSpc>
              <a:buClr>
                <a:schemeClr val="accent1"/>
              </a:buClr>
              <a:buSzPct val="100000"/>
            </a:pPr>
            <a:endParaRPr lang="en-US" sz="1100"/>
          </a:p>
        </p:txBody>
      </p:sp>
    </p:spTree>
    <p:extLst>
      <p:ext uri="{BB962C8B-B14F-4D97-AF65-F5344CB8AC3E}">
        <p14:creationId xmlns:p14="http://schemas.microsoft.com/office/powerpoint/2010/main" val="340059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p:nvPr/>
        </p:nvSpPr>
        <p:spPr>
          <a:xfrm>
            <a:off x="1053548" y="1166477"/>
            <a:ext cx="6249620" cy="381159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9525" cap="flat" cmpd="sng">
            <a:solidFill>
              <a:srgbClr val="66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1624263" y="1568074"/>
            <a:ext cx="5426242" cy="2689500"/>
          </a:xfrm>
          <a:prstGeom prst="rect">
            <a:avLst/>
          </a:prstGeom>
          <a:solidFill>
            <a:srgbClr val="FFFFFF">
              <a:alpha val="1422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Hind"/>
              <a:ea typeface="Hind"/>
              <a:cs typeface="Hind"/>
              <a:sym typeface="Hind"/>
            </a:endParaRPr>
          </a:p>
        </p:txBody>
      </p:sp>
      <p:sp>
        <p:nvSpPr>
          <p:cNvPr id="398" name="Google Shape;398;p37"/>
          <p:cNvSpPr txBox="1">
            <a:spLocks noGrp="1"/>
          </p:cNvSpPr>
          <p:nvPr>
            <p:ph type="sldNum" sz="quarter"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397" name="Google Shape;397;p37"/>
          <p:cNvSpPr txBox="1">
            <a:spLocks noGrp="1"/>
          </p:cNvSpPr>
          <p:nvPr>
            <p:ph type="body" idx="4294967295"/>
          </p:nvPr>
        </p:nvSpPr>
        <p:spPr>
          <a:xfrm>
            <a:off x="0" y="192088"/>
            <a:ext cx="7439025" cy="974725"/>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b="1" dirty="0">
                <a:solidFill>
                  <a:schemeClr val="accent1"/>
                </a:solidFill>
              </a:rPr>
              <a:t>ANNUAL REVIEW OF THE DISTRICT </a:t>
            </a:r>
          </a:p>
          <a:p>
            <a:pPr marL="0" lvl="0" indent="0" algn="l" rtl="0">
              <a:spcBef>
                <a:spcPts val="600"/>
              </a:spcBef>
              <a:spcAft>
                <a:spcPts val="0"/>
              </a:spcAft>
              <a:buNone/>
            </a:pPr>
            <a:r>
              <a:rPr lang="en-US" b="1" dirty="0">
                <a:solidFill>
                  <a:schemeClr val="accent1"/>
                </a:solidFill>
              </a:rPr>
              <a:t>PARENT AND FAMILY ENGAGEMENT POLICY</a:t>
            </a:r>
            <a:endParaRPr b="1" dirty="0">
              <a:solidFill>
                <a:schemeClr val="accent1"/>
              </a:solidFill>
            </a:endParaRPr>
          </a:p>
        </p:txBody>
      </p:sp>
      <p:sp>
        <p:nvSpPr>
          <p:cNvPr id="3" name="TextBox 2"/>
          <p:cNvSpPr txBox="1"/>
          <p:nvPr/>
        </p:nvSpPr>
        <p:spPr>
          <a:xfrm>
            <a:off x="1484620" y="1488561"/>
            <a:ext cx="5450305" cy="2677656"/>
          </a:xfrm>
          <a:prstGeom prst="rect">
            <a:avLst/>
          </a:prstGeom>
          <a:noFill/>
        </p:spPr>
        <p:txBody>
          <a:bodyPr wrap="square" rtlCol="0">
            <a:spAutoFit/>
          </a:bodyPr>
          <a:lstStyle/>
          <a:p>
            <a:r>
              <a:rPr lang="en-US" sz="1200" b="1" dirty="0">
                <a:solidFill>
                  <a:schemeClr val="accent1"/>
                </a:solidFill>
              </a:rPr>
              <a:t>Policy # 3170 </a:t>
            </a:r>
          </a:p>
          <a:p>
            <a:endParaRPr lang="en-US" sz="1200" dirty="0">
              <a:solidFill>
                <a:schemeClr val="accent1"/>
              </a:solidFill>
            </a:endParaRPr>
          </a:p>
          <a:p>
            <a:r>
              <a:rPr lang="en-US" sz="1200" dirty="0">
                <a:solidFill>
                  <a:schemeClr val="accent1"/>
                </a:solidFill>
              </a:rPr>
              <a:t>The Mount Vernon Board of Education believes that positive parent and family engagement is essential to student achievement, and thus encourages such involvement in school educational planning and operations. The Mount Vernon Board of Education also believes that ongoing parental engagement is a responsibility that is shared by both the school and family during the entire period the child spends in school. Parent and family engagement may take place either in the classroom or during extra-curricular activities. However, the Board also encourages parent and family engagement at home (e.g., planned home reading time, informal learning activities, and/or homework "contracts" between parents and children). The Board directs the Superintendent of Schools to develop a home-school communications program to encourage all forms of parent and family engagement. </a:t>
            </a:r>
          </a:p>
        </p:txBody>
      </p:sp>
    </p:spTree>
    <p:extLst>
      <p:ext uri="{BB962C8B-B14F-4D97-AF65-F5344CB8AC3E}">
        <p14:creationId xmlns:p14="http://schemas.microsoft.com/office/powerpoint/2010/main" val="114567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p:nvPr/>
        </p:nvSpPr>
        <p:spPr>
          <a:xfrm>
            <a:off x="1347538" y="1399491"/>
            <a:ext cx="5955630" cy="357858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9525" cap="flat" cmpd="sng">
            <a:solidFill>
              <a:srgbClr val="66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1600200" y="1568074"/>
            <a:ext cx="5426242" cy="2689500"/>
          </a:xfrm>
          <a:prstGeom prst="rect">
            <a:avLst/>
          </a:prstGeom>
          <a:solidFill>
            <a:srgbClr val="FFFFFF">
              <a:alpha val="1422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Hind"/>
              <a:ea typeface="Hind"/>
              <a:cs typeface="Hind"/>
              <a:sym typeface="Hind"/>
            </a:endParaRPr>
          </a:p>
        </p:txBody>
      </p:sp>
      <p:sp>
        <p:nvSpPr>
          <p:cNvPr id="398" name="Google Shape;398;p37"/>
          <p:cNvSpPr txBox="1">
            <a:spLocks noGrp="1"/>
          </p:cNvSpPr>
          <p:nvPr>
            <p:ph type="sldNum" sz="quarter"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397" name="Google Shape;397;p37"/>
          <p:cNvSpPr txBox="1">
            <a:spLocks noGrp="1"/>
          </p:cNvSpPr>
          <p:nvPr>
            <p:ph type="body" idx="4294967295"/>
          </p:nvPr>
        </p:nvSpPr>
        <p:spPr>
          <a:xfrm>
            <a:off x="0" y="192088"/>
            <a:ext cx="7088188" cy="974725"/>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b="1" dirty="0">
                <a:solidFill>
                  <a:schemeClr val="accent1"/>
                </a:solidFill>
              </a:rPr>
              <a:t>ANNUAL REVIEW OF THE DISTRICT </a:t>
            </a:r>
          </a:p>
          <a:p>
            <a:pPr marL="0" lvl="0" indent="0" algn="l" rtl="0">
              <a:spcBef>
                <a:spcPts val="600"/>
              </a:spcBef>
              <a:spcAft>
                <a:spcPts val="0"/>
              </a:spcAft>
              <a:buNone/>
            </a:pPr>
            <a:r>
              <a:rPr lang="en-US" b="1" dirty="0">
                <a:solidFill>
                  <a:schemeClr val="accent1"/>
                </a:solidFill>
              </a:rPr>
              <a:t>PARENT AND FAMILY ENGAGEMENT POLICY</a:t>
            </a:r>
            <a:endParaRPr b="1" dirty="0">
              <a:solidFill>
                <a:schemeClr val="accent1"/>
              </a:solidFill>
            </a:endParaRPr>
          </a:p>
        </p:txBody>
      </p:sp>
      <p:sp>
        <p:nvSpPr>
          <p:cNvPr id="3" name="TextBox 2"/>
          <p:cNvSpPr txBox="1"/>
          <p:nvPr/>
        </p:nvSpPr>
        <p:spPr>
          <a:xfrm>
            <a:off x="1744579" y="1771118"/>
            <a:ext cx="5281863" cy="1938992"/>
          </a:xfrm>
          <a:prstGeom prst="rect">
            <a:avLst/>
          </a:prstGeom>
          <a:noFill/>
        </p:spPr>
        <p:txBody>
          <a:bodyPr wrap="square" rtlCol="0">
            <a:spAutoFit/>
          </a:bodyPr>
          <a:lstStyle/>
          <a:p>
            <a:r>
              <a:rPr lang="en-US" sz="1800" dirty="0">
                <a:solidFill>
                  <a:schemeClr val="accent1"/>
                </a:solidFill>
              </a:rPr>
              <a:t>To view the entire policy:</a:t>
            </a:r>
          </a:p>
          <a:p>
            <a:pPr marL="171450" indent="-171450">
              <a:buFont typeface="Wingdings" panose="05000000000000000000" pitchFamily="2" charset="2"/>
              <a:buChar char="§"/>
            </a:pPr>
            <a:r>
              <a:rPr lang="en-US" sz="1700" dirty="0">
                <a:solidFill>
                  <a:schemeClr val="accent1"/>
                </a:solidFill>
              </a:rPr>
              <a:t>Vis</a:t>
            </a:r>
            <a:r>
              <a:rPr lang="en-US" sz="1600" dirty="0">
                <a:solidFill>
                  <a:schemeClr val="accent1"/>
                </a:solidFill>
              </a:rPr>
              <a:t>it the district website </a:t>
            </a:r>
            <a:r>
              <a:rPr lang="en-US" sz="1600" dirty="0">
                <a:solidFill>
                  <a:schemeClr val="accent1"/>
                </a:solidFill>
                <a:hlinkClick r:id="rId3"/>
              </a:rPr>
              <a:t>www.mtvernoncsd.org</a:t>
            </a:r>
            <a:endParaRPr lang="en-US" sz="1600" dirty="0">
              <a:solidFill>
                <a:schemeClr val="accent1"/>
              </a:solidFill>
            </a:endParaRPr>
          </a:p>
          <a:p>
            <a:pPr marL="171450" indent="-171450">
              <a:buFont typeface="Wingdings" panose="05000000000000000000" pitchFamily="2" charset="2"/>
              <a:buChar char="§"/>
            </a:pPr>
            <a:r>
              <a:rPr lang="en-US" sz="1700" dirty="0">
                <a:solidFill>
                  <a:schemeClr val="accent1"/>
                </a:solidFill>
              </a:rPr>
              <a:t>Click </a:t>
            </a:r>
            <a:r>
              <a:rPr lang="en-US" sz="1700" b="1" u="sng" dirty="0">
                <a:solidFill>
                  <a:schemeClr val="accent1"/>
                </a:solidFill>
              </a:rPr>
              <a:t>Our District</a:t>
            </a:r>
          </a:p>
          <a:p>
            <a:pPr marL="171450" indent="-171450">
              <a:buFont typeface="Wingdings" panose="05000000000000000000" pitchFamily="2" charset="2"/>
              <a:buChar char="§"/>
            </a:pPr>
            <a:r>
              <a:rPr lang="en-US" sz="1700" dirty="0">
                <a:solidFill>
                  <a:schemeClr val="accent1"/>
                </a:solidFill>
              </a:rPr>
              <a:t>Click </a:t>
            </a:r>
            <a:r>
              <a:rPr lang="en-US" sz="1700" b="1" u="sng" dirty="0">
                <a:solidFill>
                  <a:schemeClr val="accent1"/>
                </a:solidFill>
              </a:rPr>
              <a:t>Board of Education</a:t>
            </a:r>
          </a:p>
          <a:p>
            <a:pPr marL="171450" indent="-171450">
              <a:buFont typeface="Wingdings" panose="05000000000000000000" pitchFamily="2" charset="2"/>
              <a:buChar char="§"/>
            </a:pPr>
            <a:r>
              <a:rPr lang="en-US" sz="1700" dirty="0">
                <a:solidFill>
                  <a:schemeClr val="accent1"/>
                </a:solidFill>
              </a:rPr>
              <a:t>Click </a:t>
            </a:r>
            <a:r>
              <a:rPr lang="en-US" sz="1700" b="1" u="sng" dirty="0">
                <a:solidFill>
                  <a:schemeClr val="accent1"/>
                </a:solidFill>
              </a:rPr>
              <a:t>Board Policies</a:t>
            </a:r>
          </a:p>
          <a:p>
            <a:pPr marL="171450" indent="-171450">
              <a:buFont typeface="Wingdings" panose="05000000000000000000" pitchFamily="2" charset="2"/>
              <a:buChar char="§"/>
            </a:pPr>
            <a:r>
              <a:rPr lang="en-US" sz="1700" dirty="0">
                <a:solidFill>
                  <a:schemeClr val="accent1"/>
                </a:solidFill>
              </a:rPr>
              <a:t>In the search button (top right) enter: </a:t>
            </a:r>
            <a:r>
              <a:rPr lang="en-US" sz="1700" b="1" u="sng" dirty="0">
                <a:solidFill>
                  <a:schemeClr val="accent1"/>
                </a:solidFill>
              </a:rPr>
              <a:t>Policy #3170</a:t>
            </a:r>
          </a:p>
          <a:p>
            <a:pPr marL="171450" indent="-171450">
              <a:buFont typeface="Wingdings" panose="05000000000000000000" pitchFamily="2" charset="2"/>
              <a:buChar char="§"/>
            </a:pPr>
            <a:r>
              <a:rPr lang="en-US" sz="1700" dirty="0">
                <a:solidFill>
                  <a:schemeClr val="accent1"/>
                </a:solidFill>
              </a:rPr>
              <a:t>The revised policy was approved Sept 15, 2020</a:t>
            </a:r>
          </a:p>
        </p:txBody>
      </p:sp>
    </p:spTree>
    <p:extLst>
      <p:ext uri="{BB962C8B-B14F-4D97-AF65-F5344CB8AC3E}">
        <p14:creationId xmlns:p14="http://schemas.microsoft.com/office/powerpoint/2010/main" val="2519989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9" name="Google Shape;329;p30"/>
          <p:cNvSpPr txBox="1">
            <a:spLocks noGrp="1"/>
          </p:cNvSpPr>
          <p:nvPr>
            <p:ph type="sldNum" sz="quarter"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323" name="Google Shape;323;p30"/>
          <p:cNvSpPr txBox="1">
            <a:spLocks noGrp="1"/>
          </p:cNvSpPr>
          <p:nvPr>
            <p:ph type="ctrTitle" idx="4294967295"/>
          </p:nvPr>
        </p:nvSpPr>
        <p:spPr>
          <a:xfrm>
            <a:off x="0" y="55563"/>
            <a:ext cx="7031038" cy="895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DISTRICT PARENT LIAISONS</a:t>
            </a:r>
            <a:endParaRPr sz="4000" dirty="0"/>
          </a:p>
        </p:txBody>
      </p:sp>
      <p:graphicFrame>
        <p:nvGraphicFramePr>
          <p:cNvPr id="9" name="Table 8"/>
          <p:cNvGraphicFramePr>
            <a:graphicFrameLocks noGrp="1"/>
          </p:cNvGraphicFramePr>
          <p:nvPr>
            <p:extLst>
              <p:ext uri="{D42A27DB-BD31-4B8C-83A1-F6EECF244321}">
                <p14:modId xmlns:p14="http://schemas.microsoft.com/office/powerpoint/2010/main" val="1475147244"/>
              </p:ext>
            </p:extLst>
          </p:nvPr>
        </p:nvGraphicFramePr>
        <p:xfrm>
          <a:off x="563217" y="881411"/>
          <a:ext cx="6947427" cy="3595638"/>
        </p:xfrm>
        <a:graphic>
          <a:graphicData uri="http://schemas.openxmlformats.org/drawingml/2006/table">
            <a:tbl>
              <a:tblPr firstRow="1" firstCol="1" bandRow="1">
                <a:tableStyleId>{5DA37D80-6434-44D0-A028-1B22A696006F}</a:tableStyleId>
              </a:tblPr>
              <a:tblGrid>
                <a:gridCol w="1471516">
                  <a:extLst>
                    <a:ext uri="{9D8B030D-6E8A-4147-A177-3AD203B41FA5}">
                      <a16:colId xmlns:a16="http://schemas.microsoft.com/office/drawing/2014/main" val="2653223921"/>
                    </a:ext>
                  </a:extLst>
                </a:gridCol>
                <a:gridCol w="2637196">
                  <a:extLst>
                    <a:ext uri="{9D8B030D-6E8A-4147-A177-3AD203B41FA5}">
                      <a16:colId xmlns:a16="http://schemas.microsoft.com/office/drawing/2014/main" val="526879017"/>
                    </a:ext>
                  </a:extLst>
                </a:gridCol>
                <a:gridCol w="2838715">
                  <a:extLst>
                    <a:ext uri="{9D8B030D-6E8A-4147-A177-3AD203B41FA5}">
                      <a16:colId xmlns:a16="http://schemas.microsoft.com/office/drawing/2014/main" val="59438194"/>
                    </a:ext>
                  </a:extLst>
                </a:gridCol>
              </a:tblGrid>
              <a:tr h="207416">
                <a:tc>
                  <a:txBody>
                    <a:bodyPr/>
                    <a:lstStyle/>
                    <a:p>
                      <a:pPr marL="0" marR="0" algn="ctr">
                        <a:lnSpc>
                          <a:spcPct val="107000"/>
                        </a:lnSpc>
                        <a:spcBef>
                          <a:spcPts val="0"/>
                        </a:spcBef>
                        <a:spcAft>
                          <a:spcPts val="0"/>
                        </a:spcAft>
                      </a:pPr>
                      <a:r>
                        <a:rPr lang="en-US" sz="1400" dirty="0">
                          <a:effectLst/>
                        </a:rPr>
                        <a:t>Name</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Assigned Schools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Contact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5970977"/>
                  </a:ext>
                </a:extLst>
              </a:tr>
              <a:tr h="424360">
                <a:tc>
                  <a:txBody>
                    <a:bodyPr/>
                    <a:lstStyle/>
                    <a:p>
                      <a:pPr marL="0" marR="0">
                        <a:lnSpc>
                          <a:spcPct val="107000"/>
                        </a:lnSpc>
                        <a:spcBef>
                          <a:spcPts val="0"/>
                        </a:spcBef>
                        <a:spcAft>
                          <a:spcPts val="0"/>
                        </a:spcAft>
                      </a:pPr>
                      <a:r>
                        <a:rPr lang="en-US" sz="1200" dirty="0">
                          <a:effectLst/>
                        </a:rPr>
                        <a:t>Galin, Tania</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Traphagen School </a:t>
                      </a:r>
                    </a:p>
                    <a:p>
                      <a:pPr marL="0" marR="0">
                        <a:lnSpc>
                          <a:spcPct val="107000"/>
                        </a:lnSpc>
                        <a:spcBef>
                          <a:spcPts val="0"/>
                        </a:spcBef>
                        <a:spcAft>
                          <a:spcPts val="0"/>
                        </a:spcAft>
                      </a:pPr>
                      <a:r>
                        <a:rPr lang="en-US" sz="1200" dirty="0">
                          <a:effectLst/>
                        </a:rPr>
                        <a:t>Rebecca Turner Elementary School</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dirty="0">
                          <a:effectLst/>
                        </a:rPr>
                        <a:t>Tel: 914-308-4224</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none" dirty="0">
                          <a:effectLst/>
                        </a:rPr>
                        <a:t>Email: </a:t>
                      </a:r>
                      <a:r>
                        <a:rPr lang="en-US" sz="1200" u="sng" dirty="0">
                          <a:effectLst/>
                          <a:hlinkClick r:id="rId3"/>
                        </a:rPr>
                        <a:t>Tgalin@mtvernoncsd.org</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9758585"/>
                  </a:ext>
                </a:extLst>
              </a:tr>
              <a:tr h="424360">
                <a:tc>
                  <a:txBody>
                    <a:bodyPr/>
                    <a:lstStyle/>
                    <a:p>
                      <a:pPr marL="0" marR="0">
                        <a:lnSpc>
                          <a:spcPct val="107000"/>
                        </a:lnSpc>
                        <a:spcBef>
                          <a:spcPts val="0"/>
                        </a:spcBef>
                        <a:spcAft>
                          <a:spcPts val="0"/>
                        </a:spcAft>
                      </a:pPr>
                      <a:r>
                        <a:rPr lang="en-US" sz="1200" dirty="0">
                          <a:solidFill>
                            <a:schemeClr val="tx1"/>
                          </a:solidFill>
                          <a:effectLst/>
                          <a:latin typeface="+mn-lt"/>
                          <a:ea typeface="+mn-ea"/>
                          <a:cs typeface="+mn-cs"/>
                        </a:rPr>
                        <a:t>Gutierrez,</a:t>
                      </a:r>
                      <a:r>
                        <a:rPr lang="en-US" sz="1200" baseline="0" dirty="0">
                          <a:solidFill>
                            <a:schemeClr val="tx1"/>
                          </a:solidFill>
                          <a:effectLst/>
                          <a:latin typeface="+mn-lt"/>
                          <a:ea typeface="+mn-ea"/>
                          <a:cs typeface="+mn-cs"/>
                        </a:rPr>
                        <a:t> Maura</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Leadership Academy</a:t>
                      </a:r>
                    </a:p>
                    <a:p>
                      <a:pPr marL="0" marR="0">
                        <a:lnSpc>
                          <a:spcPct val="107000"/>
                        </a:lnSpc>
                        <a:spcBef>
                          <a:spcPts val="0"/>
                        </a:spcBef>
                        <a:spcAft>
                          <a:spcPts val="0"/>
                        </a:spcAft>
                      </a:pPr>
                      <a:r>
                        <a:rPr lang="en-US" sz="1200" dirty="0">
                          <a:effectLst/>
                        </a:rPr>
                        <a:t>Hamilton School</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u="none" dirty="0">
                          <a:effectLst/>
                        </a:rPr>
                        <a:t>Tel: </a:t>
                      </a:r>
                      <a:r>
                        <a:rPr lang="en-US" sz="1200" dirty="0">
                          <a:effectLst/>
                        </a:rPr>
                        <a:t>914-308-4220</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none" dirty="0">
                          <a:effectLst/>
                        </a:rPr>
                        <a:t>Email: </a:t>
                      </a:r>
                      <a:r>
                        <a:rPr lang="en-US" sz="1200" u="sng" dirty="0">
                          <a:effectLst/>
                        </a:rPr>
                        <a:t>Mgutierrez1@mtvernoncsd.org</a:t>
                      </a:r>
                      <a:r>
                        <a:rPr lang="en-US" sz="1200" u="none" dirty="0">
                          <a:effectLst/>
                        </a:rPr>
                        <a:t> </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551761"/>
                  </a:ext>
                </a:extLst>
              </a:tr>
              <a:tr h="424360">
                <a:tc>
                  <a:txBody>
                    <a:bodyPr/>
                    <a:lstStyle/>
                    <a:p>
                      <a:pPr marL="0" marR="0">
                        <a:lnSpc>
                          <a:spcPct val="107000"/>
                        </a:lnSpc>
                        <a:spcBef>
                          <a:spcPts val="0"/>
                        </a:spcBef>
                        <a:spcAft>
                          <a:spcPts val="0"/>
                        </a:spcAft>
                      </a:pPr>
                      <a:r>
                        <a:rPr lang="en-US" sz="1200" dirty="0">
                          <a:effectLst/>
                        </a:rPr>
                        <a:t>Graham, Veronica</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Graham School</a:t>
                      </a:r>
                    </a:p>
                    <a:p>
                      <a:pPr marL="0" marR="0">
                        <a:lnSpc>
                          <a:spcPct val="107000"/>
                        </a:lnSpc>
                        <a:spcBef>
                          <a:spcPts val="0"/>
                        </a:spcBef>
                        <a:spcAft>
                          <a:spcPts val="0"/>
                        </a:spcAft>
                      </a:pPr>
                      <a:r>
                        <a:rPr lang="en-US" sz="1200" dirty="0">
                          <a:effectLst/>
                        </a:rPr>
                        <a:t>Holmes School</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u="none" dirty="0">
                          <a:effectLst/>
                          <a:latin typeface="+mn-lt"/>
                        </a:rPr>
                        <a:t>Tel: </a:t>
                      </a:r>
                      <a:r>
                        <a:rPr lang="en-US" sz="1200" dirty="0">
                          <a:effectLst/>
                          <a:latin typeface="+mn-lt"/>
                        </a:rPr>
                        <a:t>914-308-4248</a:t>
                      </a: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dirty="0">
                          <a:solidFill>
                            <a:schemeClr val="tx1"/>
                          </a:solidFill>
                          <a:effectLst/>
                          <a:latin typeface="+mn-lt"/>
                          <a:ea typeface="Calibri" panose="020F0502020204030204" pitchFamily="34" charset="0"/>
                          <a:cs typeface="Times New Roman" panose="02020603050405020304" pitchFamily="18" charset="0"/>
                        </a:rPr>
                        <a:t>Email:</a:t>
                      </a:r>
                      <a:r>
                        <a:rPr lang="en-US" sz="1200" dirty="0">
                          <a:solidFill>
                            <a:schemeClr val="bg2"/>
                          </a:solidFill>
                          <a:effectLst/>
                          <a:latin typeface="+mn-lt"/>
                          <a:ea typeface="Calibri" panose="020F0502020204030204" pitchFamily="34" charset="0"/>
                          <a:cs typeface="Times New Roman" panose="02020603050405020304" pitchFamily="18" charset="0"/>
                        </a:rPr>
                        <a:t> </a:t>
                      </a:r>
                      <a:r>
                        <a:rPr lang="en-US" sz="1200" u="sng" dirty="0">
                          <a:solidFill>
                            <a:schemeClr val="tx1"/>
                          </a:solidFill>
                          <a:effectLst/>
                          <a:latin typeface="+mn-lt"/>
                          <a:ea typeface="Calibri" panose="020F0502020204030204" pitchFamily="34" charset="0"/>
                          <a:cs typeface="Times New Roman" panose="02020603050405020304" pitchFamily="18" charset="0"/>
                        </a:rPr>
                        <a:t>V</a:t>
                      </a:r>
                      <a:r>
                        <a:rPr lang="en-US" sz="1200" u="sng" dirty="0">
                          <a:effectLst/>
                          <a:latin typeface="+mn-lt"/>
                        </a:rPr>
                        <a:t>graham@mtvernoncsd.org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2114791"/>
                  </a:ext>
                </a:extLst>
              </a:tr>
              <a:tr h="424360">
                <a:tc>
                  <a:txBody>
                    <a:bodyPr/>
                    <a:lstStyle/>
                    <a:p>
                      <a:pPr marL="0" marR="0">
                        <a:lnSpc>
                          <a:spcPct val="107000"/>
                        </a:lnSpc>
                        <a:spcBef>
                          <a:spcPts val="0"/>
                        </a:spcBef>
                        <a:spcAft>
                          <a:spcPts val="0"/>
                        </a:spcAft>
                      </a:pPr>
                      <a:r>
                        <a:rPr lang="en-US" sz="1200" dirty="0">
                          <a:solidFill>
                            <a:schemeClr val="tx1"/>
                          </a:solidFill>
                          <a:effectLst/>
                          <a:latin typeface="+mn-lt"/>
                          <a:ea typeface="+mn-ea"/>
                          <a:cs typeface="+mn-cs"/>
                        </a:rPr>
                        <a:t>Hiland,</a:t>
                      </a:r>
                      <a:r>
                        <a:rPr lang="en-US" sz="1200" baseline="0" dirty="0">
                          <a:solidFill>
                            <a:schemeClr val="tx1"/>
                          </a:solidFill>
                          <a:effectLst/>
                          <a:latin typeface="+mn-lt"/>
                          <a:ea typeface="+mn-ea"/>
                          <a:cs typeface="+mn-cs"/>
                        </a:rPr>
                        <a:t> Nakia</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Parker School</a:t>
                      </a:r>
                    </a:p>
                    <a:p>
                      <a:pPr marL="0" marR="0">
                        <a:lnSpc>
                          <a:spcPct val="107000"/>
                        </a:lnSpc>
                        <a:spcBef>
                          <a:spcPts val="0"/>
                        </a:spcBef>
                        <a:spcAft>
                          <a:spcPts val="0"/>
                        </a:spcAft>
                      </a:pPr>
                      <a:r>
                        <a:rPr lang="en-US" sz="1200" dirty="0">
                          <a:effectLst/>
                        </a:rPr>
                        <a:t>Mount Vernon High School</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u="none" dirty="0">
                          <a:effectLst/>
                        </a:rPr>
                        <a:t>Tel: </a:t>
                      </a:r>
                      <a:r>
                        <a:rPr lang="en-US" sz="1200" dirty="0">
                          <a:effectLst/>
                        </a:rPr>
                        <a:t>914-308-4347</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none" dirty="0">
                          <a:effectLst/>
                        </a:rPr>
                        <a:t>Email: </a:t>
                      </a:r>
                      <a:r>
                        <a:rPr lang="en-US" sz="1200" u="sng" dirty="0">
                          <a:effectLst/>
                          <a:hlinkClick r:id="rId4"/>
                        </a:rPr>
                        <a:t>hiland@mtvernoncsd.org</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8342454"/>
                  </a:ext>
                </a:extLst>
              </a:tr>
              <a:tr h="424360">
                <a:tc>
                  <a:txBody>
                    <a:bodyPr/>
                    <a:lstStyle/>
                    <a:p>
                      <a:pPr marL="0" marR="0">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Lassiter, Daveda</a:t>
                      </a:r>
                    </a:p>
                  </a:txBody>
                  <a:tcPr marL="68580" marR="68580" marT="0" marB="0"/>
                </a:tc>
                <a:tc>
                  <a:txBody>
                    <a:bodyPr/>
                    <a:lstStyle/>
                    <a:p>
                      <a:pPr marL="0" marR="0">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MV STEAM Academy </a:t>
                      </a:r>
                    </a:p>
                    <a:p>
                      <a:pPr marL="0" marR="0">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Williams School</a:t>
                      </a: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u="none" dirty="0">
                          <a:effectLst/>
                        </a:rPr>
                        <a:t>Tel: </a:t>
                      </a:r>
                      <a:r>
                        <a:rPr lang="en-US" sz="1200" dirty="0">
                          <a:effectLst/>
                        </a:rPr>
                        <a:t>914-308-4281</a:t>
                      </a: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u="none" dirty="0">
                          <a:effectLst/>
                        </a:rPr>
                        <a:t>Email:</a:t>
                      </a:r>
                      <a:r>
                        <a:rPr lang="en-US" sz="1200" u="none" baseline="0" dirty="0">
                          <a:effectLst/>
                        </a:rPr>
                        <a:t> </a:t>
                      </a:r>
                      <a:r>
                        <a:rPr lang="en-US" sz="1200" u="sng" dirty="0">
                          <a:effectLst/>
                        </a:rPr>
                        <a:t>dlassiter@mtvernoncsd.org</a:t>
                      </a:r>
                      <a:endParaRPr lang="en-US" sz="1200" dirty="0">
                        <a:effectLst/>
                      </a:endParaRPr>
                    </a:p>
                  </a:txBody>
                  <a:tcPr marL="68580" marR="68580" marT="0" marB="0"/>
                </a:tc>
                <a:extLst>
                  <a:ext uri="{0D108BD9-81ED-4DB2-BD59-A6C34878D82A}">
                    <a16:rowId xmlns:a16="http://schemas.microsoft.com/office/drawing/2014/main" val="3926815556"/>
                  </a:ext>
                </a:extLst>
              </a:tr>
              <a:tr h="424360">
                <a:tc>
                  <a:txBody>
                    <a:bodyPr/>
                    <a:lstStyle/>
                    <a:p>
                      <a:pPr marL="0" marR="0">
                        <a:lnSpc>
                          <a:spcPct val="107000"/>
                        </a:lnSpc>
                        <a:spcBef>
                          <a:spcPts val="0"/>
                        </a:spcBef>
                        <a:spcAft>
                          <a:spcPts val="0"/>
                        </a:spcAft>
                      </a:pPr>
                      <a:r>
                        <a:rPr lang="en-US" sz="1200" dirty="0">
                          <a:solidFill>
                            <a:schemeClr val="tx1"/>
                          </a:solidFill>
                          <a:effectLst/>
                        </a:rPr>
                        <a:t>Smith, Beth</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dirty="0">
                          <a:solidFill>
                            <a:schemeClr val="tx1"/>
                          </a:solidFill>
                          <a:effectLst/>
                        </a:rPr>
                        <a:t>Grimes School</a:t>
                      </a: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Denzel Washington School of the Arts</a:t>
                      </a: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u="none" dirty="0">
                          <a:effectLst/>
                        </a:rPr>
                        <a:t>Tel: </a:t>
                      </a:r>
                      <a:r>
                        <a:rPr lang="en-US" sz="1200" dirty="0">
                          <a:effectLst/>
                        </a:rPr>
                        <a:t>914-308-4251</a:t>
                      </a:r>
                    </a:p>
                    <a:p>
                      <a:pPr marL="0" marR="0">
                        <a:lnSpc>
                          <a:spcPct val="107000"/>
                        </a:lnSpc>
                        <a:spcBef>
                          <a:spcPts val="0"/>
                        </a:spcBef>
                        <a:spcAft>
                          <a:spcPts val="0"/>
                        </a:spcAft>
                      </a:pPr>
                      <a:r>
                        <a:rPr lang="en-US" sz="1200" u="none" dirty="0">
                          <a:effectLst/>
                          <a:hlinkClick r:id="rId5"/>
                        </a:rPr>
                        <a:t>Email: </a:t>
                      </a:r>
                      <a:r>
                        <a:rPr lang="en-US" sz="1200" u="sng" dirty="0">
                          <a:effectLst/>
                          <a:hlinkClick r:id="rId5"/>
                        </a:rPr>
                        <a:t>esmith1@mtvernoncsd.org</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964967"/>
                  </a:ext>
                </a:extLst>
              </a:tr>
              <a:tr h="407948">
                <a:tc>
                  <a:txBody>
                    <a:bodyPr/>
                    <a:lstStyle/>
                    <a:p>
                      <a:pPr marL="0" marR="0">
                        <a:lnSpc>
                          <a:spcPct val="107000"/>
                        </a:lnSpc>
                        <a:spcBef>
                          <a:spcPts val="0"/>
                        </a:spcBef>
                        <a:spcAft>
                          <a:spcPts val="0"/>
                        </a:spcAft>
                      </a:pPr>
                      <a:r>
                        <a:rPr lang="en-US" sz="1200" dirty="0">
                          <a:effectLst/>
                        </a:rPr>
                        <a:t>O’Connor, Sandra</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Lincoln School</a:t>
                      </a:r>
                    </a:p>
                    <a:p>
                      <a:pPr marL="0" marR="0">
                        <a:lnSpc>
                          <a:spcPct val="107000"/>
                        </a:lnSpc>
                        <a:spcBef>
                          <a:spcPts val="0"/>
                        </a:spcBef>
                        <a:spcAft>
                          <a:spcPts val="0"/>
                        </a:spcAft>
                      </a:pPr>
                      <a:r>
                        <a:rPr lang="en-US" sz="1200" dirty="0">
                          <a:effectLst/>
                        </a:rPr>
                        <a:t>Mandela/ Zolicoffer School</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dirty="0">
                          <a:effectLst/>
                        </a:rPr>
                        <a:t>Tel: 914-308-4231</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rPr>
                        <a:t>Email: </a:t>
                      </a:r>
                      <a:r>
                        <a:rPr lang="en-US" sz="1200" u="sng" dirty="0">
                          <a:effectLst/>
                        </a:rPr>
                        <a:t>So’connor@mtvernoncsd.org </a:t>
                      </a:r>
                      <a:endParaRPr lang="en-US" sz="1200" u="sng"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491763"/>
                  </a:ext>
                </a:extLst>
              </a:tr>
              <a:tr h="424360">
                <a:tc>
                  <a:txBody>
                    <a:bodyPr/>
                    <a:lstStyle/>
                    <a:p>
                      <a:pPr marL="0" marR="0">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Valdovinos, Pamela</a:t>
                      </a:r>
                    </a:p>
                  </a:txBody>
                  <a:tcPr marL="68580" marR="68580" marT="0" marB="0"/>
                </a:tc>
                <a:tc>
                  <a:txBody>
                    <a:bodyPr/>
                    <a:lstStyle/>
                    <a:p>
                      <a:pPr marL="0" marR="0">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Benjamin Turner Middle</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School</a:t>
                      </a:r>
                    </a:p>
                    <a:p>
                      <a:pPr marL="0" marR="0">
                        <a:lnSpc>
                          <a:spcPct val="107000"/>
                        </a:lnSpc>
                        <a:spcBef>
                          <a:spcPts val="0"/>
                        </a:spcBef>
                        <a:spcAft>
                          <a:spcPts val="0"/>
                        </a:spcAft>
                      </a:pP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Pennington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Tel: 914-308-4340</a:t>
                      </a:r>
                    </a:p>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Email: </a:t>
                      </a:r>
                      <a:r>
                        <a:rPr lang="en-US" sz="1200" dirty="0">
                          <a:solidFill>
                            <a:schemeClr val="tx1"/>
                          </a:solidFill>
                          <a:effectLst/>
                          <a:latin typeface="+mn-lt"/>
                          <a:ea typeface="Calibri" panose="020F0502020204030204" pitchFamily="34" charset="0"/>
                          <a:cs typeface="Times New Roman" panose="02020603050405020304" pitchFamily="18" charset="0"/>
                          <a:hlinkClick r:id="rId6"/>
                        </a:rPr>
                        <a:t>Pvaldovinos@mtvernoncsd.org</a:t>
                      </a:r>
                      <a:r>
                        <a:rPr lang="en-US" sz="12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059123256"/>
                  </a:ext>
                </a:extLst>
              </a:tr>
            </a:tbl>
          </a:graphicData>
        </a:graphic>
      </p:graphicFrame>
    </p:spTree>
    <p:extLst>
      <p:ext uri="{BB962C8B-B14F-4D97-AF65-F5344CB8AC3E}">
        <p14:creationId xmlns:p14="http://schemas.microsoft.com/office/powerpoint/2010/main" val="22186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702653" y="263494"/>
            <a:ext cx="5972100" cy="6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AGENDA</a:t>
            </a:r>
            <a:endParaRPr sz="4000" dirty="0"/>
          </a:p>
        </p:txBody>
      </p:sp>
      <p:sp>
        <p:nvSpPr>
          <p:cNvPr id="202" name="Google Shape;202;p16"/>
          <p:cNvSpPr txBox="1">
            <a:spLocks noGrp="1"/>
          </p:cNvSpPr>
          <p:nvPr>
            <p:ph type="body" idx="1"/>
          </p:nvPr>
        </p:nvSpPr>
        <p:spPr>
          <a:xfrm>
            <a:off x="656180" y="1057952"/>
            <a:ext cx="7692690" cy="3617612"/>
          </a:xfrm>
          <a:prstGeom prst="rect">
            <a:avLst/>
          </a:prstGeom>
        </p:spPr>
        <p:txBody>
          <a:bodyPr spcFirstLastPara="1" wrap="square" lIns="91425" tIns="91425" rIns="91425" bIns="91425" anchor="t" anchorCtr="0">
            <a:noAutofit/>
          </a:bodyPr>
          <a:lstStyle/>
          <a:p>
            <a:pPr marL="171450" indent="-171450"/>
            <a:r>
              <a:rPr lang="en-US" b="1" dirty="0">
                <a:solidFill>
                  <a:schemeClr val="accent1"/>
                </a:solidFill>
              </a:rPr>
              <a:t>ESSA ( Every Student Succeeds Act)</a:t>
            </a:r>
          </a:p>
          <a:p>
            <a:pPr marL="171450" indent="-171450"/>
            <a:r>
              <a:rPr lang="en-US" b="1" dirty="0">
                <a:solidFill>
                  <a:schemeClr val="accent1"/>
                </a:solidFill>
              </a:rPr>
              <a:t>What is Title I?</a:t>
            </a:r>
          </a:p>
          <a:p>
            <a:pPr marL="171450" indent="-171450"/>
            <a:r>
              <a:rPr lang="en-US" b="1" dirty="0">
                <a:solidFill>
                  <a:schemeClr val="accent1"/>
                </a:solidFill>
              </a:rPr>
              <a:t>Funding Allocations</a:t>
            </a:r>
          </a:p>
          <a:p>
            <a:pPr marL="171450" indent="-171450"/>
            <a:r>
              <a:rPr lang="en-US" b="1" dirty="0">
                <a:solidFill>
                  <a:schemeClr val="accent1"/>
                </a:solidFill>
              </a:rPr>
              <a:t>Annual Review of District Parent and Family Engagement Policy</a:t>
            </a:r>
          </a:p>
          <a:p>
            <a:pPr marL="171450" indent="-171450"/>
            <a:r>
              <a:rPr lang="en-US" b="1" dirty="0">
                <a:solidFill>
                  <a:schemeClr val="accent1"/>
                </a:solidFill>
              </a:rPr>
              <a:t>District Parent Liaisons</a:t>
            </a:r>
          </a:p>
          <a:p>
            <a:pPr marL="171450" indent="-171450"/>
            <a:r>
              <a:rPr lang="en-US" b="1" dirty="0">
                <a:solidFill>
                  <a:schemeClr val="accent1"/>
                </a:solidFill>
              </a:rPr>
              <a:t>NYSED Complaint Procedures</a:t>
            </a:r>
          </a:p>
          <a:p>
            <a:pPr marL="171450" indent="-171450"/>
            <a:r>
              <a:rPr lang="en-US" b="1" dirty="0">
                <a:solidFill>
                  <a:schemeClr val="accent1"/>
                </a:solidFill>
              </a:rPr>
              <a:t>Q &amp; A Session</a:t>
            </a:r>
            <a:endParaRPr dirty="0">
              <a:solidFill>
                <a:schemeClr val="accent1"/>
              </a:solidFill>
            </a:endParaRPr>
          </a:p>
          <a:p>
            <a:pPr marL="0" lvl="0" indent="0" algn="l" rtl="0">
              <a:spcBef>
                <a:spcPts val="600"/>
              </a:spcBef>
              <a:spcAft>
                <a:spcPts val="0"/>
              </a:spcAft>
              <a:buClr>
                <a:schemeClr val="dk1"/>
              </a:buClr>
              <a:buSzPts val="1100"/>
              <a:buFont typeface="Arial"/>
              <a:buNone/>
            </a:pPr>
            <a:endParaRPr sz="1400" dirty="0"/>
          </a:p>
          <a:p>
            <a:pPr marL="0" lvl="0" indent="0" algn="l" rtl="0">
              <a:spcBef>
                <a:spcPts val="600"/>
              </a:spcBef>
              <a:spcAft>
                <a:spcPts val="0"/>
              </a:spcAft>
              <a:buNone/>
            </a:pPr>
            <a:endParaRPr sz="1400" dirty="0"/>
          </a:p>
        </p:txBody>
      </p:sp>
      <p:sp>
        <p:nvSpPr>
          <p:cNvPr id="205" name="Google Shape;205;p16"/>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ustDataLst>
      <p:tags r:id="rId1"/>
    </p:custDataLst>
    <p:extLst>
      <p:ext uri="{BB962C8B-B14F-4D97-AF65-F5344CB8AC3E}">
        <p14:creationId xmlns:p14="http://schemas.microsoft.com/office/powerpoint/2010/main" val="195087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2"/>
          <p:cNvSpPr txBox="1">
            <a:spLocks noGrp="1"/>
          </p:cNvSpPr>
          <p:nvPr>
            <p:ph type="title"/>
          </p:nvPr>
        </p:nvSpPr>
        <p:spPr>
          <a:xfrm>
            <a:off x="521348" y="627657"/>
            <a:ext cx="7251604" cy="6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NEW YORK STATE ESSA-FUNDED PROGRAMS COMPLAINT PROCEDURES</a:t>
            </a:r>
            <a:endParaRPr dirty="0"/>
          </a:p>
        </p:txBody>
      </p:sp>
      <p:sp>
        <p:nvSpPr>
          <p:cNvPr id="6" name="Text Placeholder 5"/>
          <p:cNvSpPr>
            <a:spLocks noGrp="1"/>
          </p:cNvSpPr>
          <p:nvPr>
            <p:ph type="body" idx="1"/>
          </p:nvPr>
        </p:nvSpPr>
        <p:spPr>
          <a:xfrm>
            <a:off x="1135511" y="1633503"/>
            <a:ext cx="6023278" cy="2483389"/>
          </a:xfrm>
        </p:spPr>
        <p:txBody>
          <a:bodyPr/>
          <a:lstStyle/>
          <a:p>
            <a:pPr marL="0" indent="0">
              <a:buNone/>
            </a:pPr>
            <a:r>
              <a:rPr lang="en-US" dirty="0">
                <a:solidFill>
                  <a:schemeClr val="accent1"/>
                </a:solidFill>
                <a:latin typeface="Oxygen" panose="02000503000000090004"/>
              </a:rPr>
              <a:t>Parent’s who have complaints, should follow the procedures as indicated by NYSED: </a:t>
            </a:r>
          </a:p>
          <a:p>
            <a:pPr marL="0" indent="0">
              <a:buNone/>
            </a:pPr>
            <a:endParaRPr lang="en-US" sz="800" dirty="0">
              <a:solidFill>
                <a:schemeClr val="bg2"/>
              </a:solidFill>
              <a:latin typeface="Oxygen" panose="02000503000000090004"/>
            </a:endParaRPr>
          </a:p>
          <a:p>
            <a:pPr marL="0" indent="0">
              <a:buNone/>
            </a:pPr>
            <a:r>
              <a:rPr lang="en-US" b="1" dirty="0">
                <a:solidFill>
                  <a:schemeClr val="bg2"/>
                </a:solidFill>
                <a:latin typeface="Oxygen" panose="02000503000000090004"/>
                <a:hlinkClick r:id="rId3"/>
              </a:rPr>
              <a:t>http://www.nysed.gov/essa/new-York-state-essa-funded-programs-complaint-procedures</a:t>
            </a:r>
            <a:endParaRPr lang="en-US" b="1" dirty="0">
              <a:solidFill>
                <a:schemeClr val="bg2"/>
              </a:solidFill>
              <a:latin typeface="Oxygen" panose="02000503000000090004"/>
            </a:endParaRPr>
          </a:p>
          <a:p>
            <a:pPr marL="0" indent="0">
              <a:buNone/>
            </a:pPr>
            <a:endParaRPr lang="en-US" b="1" dirty="0">
              <a:solidFill>
                <a:schemeClr val="bg2"/>
              </a:solidFill>
              <a:latin typeface="Oxygen" panose="02000503000000090004"/>
            </a:endParaRPr>
          </a:p>
          <a:p>
            <a:endParaRPr lang="en-US" dirty="0"/>
          </a:p>
        </p:txBody>
      </p:sp>
      <p:sp>
        <p:nvSpPr>
          <p:cNvPr id="359" name="Google Shape;359;p32"/>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72888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0" name="Google Shape;390;p36"/>
          <p:cNvSpPr txBox="1">
            <a:spLocks noGrp="1"/>
          </p:cNvSpPr>
          <p:nvPr>
            <p:ph type="sldNum" sz="quarter"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389" name="Google Shape;389;p36"/>
          <p:cNvSpPr txBox="1">
            <a:spLocks noGrp="1"/>
          </p:cNvSpPr>
          <p:nvPr>
            <p:ph type="body" idx="4294967295"/>
          </p:nvPr>
        </p:nvSpPr>
        <p:spPr>
          <a:xfrm>
            <a:off x="0" y="265113"/>
            <a:ext cx="5897563" cy="709612"/>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200" b="1" dirty="0">
                <a:solidFill>
                  <a:schemeClr val="accent1"/>
                </a:solidFill>
              </a:rPr>
              <a:t>QUESTIONS &amp; ANSWERS</a:t>
            </a:r>
            <a:endParaRPr sz="3200" b="1" dirty="0">
              <a:solidFill>
                <a:schemeClr val="accent1"/>
              </a:solidFill>
            </a:endParaRPr>
          </a:p>
        </p:txBody>
      </p:sp>
      <p:sp>
        <p:nvSpPr>
          <p:cNvPr id="7" name="Google Shape;389;p36"/>
          <p:cNvSpPr txBox="1">
            <a:spLocks/>
          </p:cNvSpPr>
          <p:nvPr/>
        </p:nvSpPr>
        <p:spPr>
          <a:xfrm>
            <a:off x="972768" y="687405"/>
            <a:ext cx="6892564" cy="6587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0" indent="0">
              <a:buFont typeface="Hind"/>
              <a:buNone/>
            </a:pPr>
            <a:r>
              <a:rPr lang="en-US" sz="1800" dirty="0">
                <a:solidFill>
                  <a:schemeClr val="tx1"/>
                </a:solidFill>
              </a:rPr>
              <a:t>If you have any questions, please enter them in the chatroom. </a:t>
            </a:r>
          </a:p>
        </p:txBody>
      </p:sp>
      <p:sp>
        <p:nvSpPr>
          <p:cNvPr id="9" name="Google Shape;395;p37"/>
          <p:cNvSpPr/>
          <p:nvPr/>
        </p:nvSpPr>
        <p:spPr>
          <a:xfrm>
            <a:off x="1430800" y="1329565"/>
            <a:ext cx="5312864" cy="3259025"/>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9525" cap="flat" cmpd="sng">
            <a:solidFill>
              <a:srgbClr val="66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042" y="1523563"/>
            <a:ext cx="2157869" cy="24028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61" y="1523563"/>
            <a:ext cx="2696478" cy="2402802"/>
          </a:xfrm>
          <a:prstGeom prst="rect">
            <a:avLst/>
          </a:prstGeom>
        </p:spPr>
      </p:pic>
    </p:spTree>
    <p:custDataLst>
      <p:tags r:id="rId1"/>
    </p:custDataLst>
    <p:extLst>
      <p:ext uri="{BB962C8B-B14F-4D97-AF65-F5344CB8AC3E}">
        <p14:creationId xmlns:p14="http://schemas.microsoft.com/office/powerpoint/2010/main" val="265786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Shape 209"/>
        <p:cNvGrpSpPr/>
        <p:nvPr/>
      </p:nvGrpSpPr>
      <p:grpSpPr>
        <a:xfrm>
          <a:off x="0" y="0"/>
          <a:ext cx="0" cy="0"/>
          <a:chOff x="0" y="0"/>
          <a:chExt cx="0" cy="0"/>
        </a:xfrm>
      </p:grpSpPr>
      <p:sp>
        <p:nvSpPr>
          <p:cNvPr id="218" name="Rectangle 2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0" name="Picture 2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22" name="Straight Connector 2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6" name="Rectangle 22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6595"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Google Shape;210;p17"/>
          <p:cNvSpPr txBox="1">
            <a:spLocks noGrp="1"/>
          </p:cNvSpPr>
          <p:nvPr>
            <p:ph type="ctrTitle" idx="4294967295"/>
          </p:nvPr>
        </p:nvSpPr>
        <p:spPr>
          <a:xfrm>
            <a:off x="637262" y="930057"/>
            <a:ext cx="2045860" cy="3438395"/>
          </a:xfrm>
          <a:prstGeom prst="rect">
            <a:avLst/>
          </a:prstGeom>
        </p:spPr>
        <p:txBody>
          <a:bodyPr spcFirstLastPara="1" vert="horz" lIns="91440" tIns="45720" rIns="91440" bIns="45720" rtlCol="0" anchor="t" anchorCtr="0">
            <a:normAutofit/>
          </a:bodyPr>
          <a:lstStyle/>
          <a:p>
            <a:pPr marL="0" lvl="0" indent="0" defTabSz="914400">
              <a:spcAft>
                <a:spcPts val="0"/>
              </a:spcAft>
            </a:pPr>
            <a:r>
              <a:rPr lang="en-US" sz="3000" b="0" i="0" kern="1200" cap="all">
                <a:solidFill>
                  <a:srgbClr val="FFFFFF"/>
                </a:solidFill>
                <a:effectLst/>
                <a:latin typeface="+mj-lt"/>
                <a:ea typeface="+mj-ea"/>
                <a:cs typeface="+mj-cs"/>
              </a:rPr>
              <a:t>WHAT IS EVERY STUDENT SUCCEEDS ACT (ESSA)?</a:t>
            </a:r>
          </a:p>
        </p:txBody>
      </p:sp>
      <p:sp>
        <p:nvSpPr>
          <p:cNvPr id="213" name="Google Shape;213;p17"/>
          <p:cNvSpPr txBox="1">
            <a:spLocks noGrp="1"/>
          </p:cNvSpPr>
          <p:nvPr>
            <p:ph type="sldNum" sz="quarter" idx="12"/>
          </p:nvPr>
        </p:nvSpPr>
        <p:spPr>
          <a:xfrm>
            <a:off x="8535735" y="4895106"/>
            <a:ext cx="608265" cy="377684"/>
          </a:xfrm>
          <a:prstGeom prst="rect">
            <a:avLst/>
          </a:prstGeom>
        </p:spPr>
        <p:txBody>
          <a:bodyPr spcFirstLastPara="1" vert="horz" lIns="91440" tIns="45720" rIns="91440" bIns="45720" rtlCol="0" anchor="t" anchorCtr="0">
            <a:normAutofit/>
          </a:bodyPr>
          <a:lstStyle/>
          <a:p>
            <a:pPr lvl="0" indent="0">
              <a:lnSpc>
                <a:spcPct val="90000"/>
              </a:lnSpc>
              <a:spcBef>
                <a:spcPts val="0"/>
              </a:spcBef>
              <a:spcAft>
                <a:spcPts val="600"/>
              </a:spcAft>
              <a:buNone/>
            </a:pPr>
            <a:fld id="{00000000-1234-1234-1234-123412341234}" type="slidenum">
              <a:rPr lang="en-US" sz="1500" kern="1200" dirty="0">
                <a:solidFill>
                  <a:schemeClr val="accent1"/>
                </a:solidFill>
                <a:latin typeface="+mn-lt"/>
                <a:ea typeface="+mn-ea"/>
                <a:cs typeface="+mn-cs"/>
              </a:rPr>
              <a:pPr lvl="0" indent="0">
                <a:lnSpc>
                  <a:spcPct val="90000"/>
                </a:lnSpc>
                <a:spcBef>
                  <a:spcPts val="0"/>
                </a:spcBef>
                <a:spcAft>
                  <a:spcPts val="600"/>
                </a:spcAft>
                <a:buNone/>
              </a:pPr>
              <a:t>3</a:t>
            </a:fld>
            <a:endParaRPr lang="en-US" sz="1500" kern="1200" dirty="0">
              <a:solidFill>
                <a:schemeClr val="accent1"/>
              </a:solidFill>
              <a:latin typeface="+mn-lt"/>
              <a:ea typeface="+mn-ea"/>
              <a:cs typeface="+mn-cs"/>
            </a:endParaRPr>
          </a:p>
        </p:txBody>
      </p:sp>
      <p:sp>
        <p:nvSpPr>
          <p:cNvPr id="211" name="Google Shape;211;p17"/>
          <p:cNvSpPr txBox="1">
            <a:spLocks noGrp="1"/>
          </p:cNvSpPr>
          <p:nvPr>
            <p:ph type="subTitle" idx="4294967295"/>
          </p:nvPr>
        </p:nvSpPr>
        <p:spPr>
          <a:xfrm>
            <a:off x="3529195" y="930057"/>
            <a:ext cx="4526120" cy="3687349"/>
          </a:xfrm>
          <a:prstGeom prst="rect">
            <a:avLst/>
          </a:prstGeom>
        </p:spPr>
        <p:txBody>
          <a:bodyPr spcFirstLastPara="1" vert="horz" lIns="91440" tIns="45720" rIns="91440" bIns="45720" rtlCol="0" anchor="t" anchorCtr="0">
            <a:normAutofit/>
          </a:bodyPr>
          <a:lstStyle/>
          <a:p>
            <a:pPr marL="0" lvl="0" indent="-228600" defTabSz="914400">
              <a:lnSpc>
                <a:spcPct val="110000"/>
              </a:lnSpc>
              <a:spcBef>
                <a:spcPts val="600"/>
              </a:spcBef>
              <a:spcAft>
                <a:spcPts val="0"/>
              </a:spcAft>
            </a:pPr>
            <a:r>
              <a:rPr lang="en-US"/>
              <a:t>The Every Student Succeeds Act (ESSA) is a federal law that includes requirements for schools, Local Educational Agencies (e.g. districts and charter schools) and states, including some related to </a:t>
            </a:r>
            <a:r>
              <a:rPr lang="en-US" b="1"/>
              <a:t>accountability, school improvement</a:t>
            </a:r>
            <a:r>
              <a:rPr lang="en-US"/>
              <a:t>, and educator development and student supports. </a:t>
            </a:r>
          </a:p>
          <a:p>
            <a:pPr marL="0" indent="-228600" defTabSz="914400">
              <a:lnSpc>
                <a:spcPct val="110000"/>
              </a:lnSpc>
            </a:pPr>
            <a:endParaRPr lang="en-US"/>
          </a:p>
          <a:p>
            <a:pPr marL="0" indent="-228600" defTabSz="914400">
              <a:lnSpc>
                <a:spcPct val="110000"/>
              </a:lnSpc>
            </a:pPr>
            <a:r>
              <a:rPr lang="en-US"/>
              <a:t>ESSA was signed into law in 2015, replacing the No Child Left Behind Act from 2001. All states were required by the U.S. Department of Education (USDE) to submit by September 2017 their ESSA implementation plan for approval. New York State’s plan was approved in January 2018.</a:t>
            </a:r>
          </a:p>
          <a:p>
            <a:pPr marL="0" lvl="0" indent="-228600" defTabSz="914400">
              <a:lnSpc>
                <a:spcPct val="110000"/>
              </a:lnSpc>
              <a:spcBef>
                <a:spcPts val="600"/>
              </a:spcBef>
              <a:spcAft>
                <a:spcPts val="0"/>
              </a:spcAft>
            </a:pPr>
            <a:endParaRPr lang="en-US" b="1"/>
          </a:p>
        </p:txBody>
      </p:sp>
    </p:spTree>
    <p:extLst>
      <p:ext uri="{BB962C8B-B14F-4D97-AF65-F5344CB8AC3E}">
        <p14:creationId xmlns:p14="http://schemas.microsoft.com/office/powerpoint/2010/main" val="53461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
          <p:cNvSpPr txBox="1">
            <a:spLocks noGrp="1"/>
          </p:cNvSpPr>
          <p:nvPr>
            <p:ph type="title"/>
          </p:nvPr>
        </p:nvSpPr>
        <p:spPr>
          <a:xfrm>
            <a:off x="596811" y="206020"/>
            <a:ext cx="5972100" cy="6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ESSA IS EQUITY</a:t>
            </a:r>
            <a:endParaRPr dirty="0"/>
          </a:p>
        </p:txBody>
      </p:sp>
      <p:sp>
        <p:nvSpPr>
          <p:cNvPr id="233" name="Google Shape;233;p20"/>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Oval 4"/>
          <p:cNvSpPr/>
          <p:nvPr/>
        </p:nvSpPr>
        <p:spPr>
          <a:xfrm>
            <a:off x="765265" y="1168039"/>
            <a:ext cx="1677145" cy="15663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69252" y="3814569"/>
            <a:ext cx="6681259" cy="492443"/>
          </a:xfrm>
          <a:prstGeom prst="rect">
            <a:avLst/>
          </a:prstGeom>
          <a:noFill/>
        </p:spPr>
        <p:txBody>
          <a:bodyPr wrap="square">
            <a:spAutoFit/>
          </a:bodyPr>
          <a:lstStyle/>
          <a:p>
            <a:r>
              <a:rPr lang="en-US" sz="1300" dirty="0">
                <a:solidFill>
                  <a:schemeClr val="tx1"/>
                </a:solidFill>
                <a:latin typeface="Oxygen" panose="02000503000000090004"/>
              </a:rPr>
              <a:t>New York State is committed to ensuring that all students succeed in school no matter who they are, where they live, where they go to school, or where they come from. </a:t>
            </a:r>
          </a:p>
        </p:txBody>
      </p:sp>
      <p:pic>
        <p:nvPicPr>
          <p:cNvPr id="8" name="Picture 7"/>
          <p:cNvPicPr>
            <a:picLocks noChangeAspect="1"/>
          </p:cNvPicPr>
          <p:nvPr/>
        </p:nvPicPr>
        <p:blipFill rotWithShape="1">
          <a:blip r:embed="rId3">
            <a:clrChange>
              <a:clrFrom>
                <a:srgbClr val="FFFFFF"/>
              </a:clrFrom>
              <a:clrTo>
                <a:srgbClr val="FFFFFF">
                  <a:alpha val="0"/>
                </a:srgbClr>
              </a:clrTo>
            </a:clrChange>
          </a:blip>
          <a:srcRect r="4546"/>
          <a:stretch/>
        </p:blipFill>
        <p:spPr>
          <a:xfrm>
            <a:off x="827724" y="1244747"/>
            <a:ext cx="1386063" cy="1358022"/>
          </a:xfrm>
          <a:prstGeom prst="rect">
            <a:avLst/>
          </a:prstGeom>
        </p:spPr>
      </p:pic>
      <p:sp>
        <p:nvSpPr>
          <p:cNvPr id="9" name="Rectangle 8"/>
          <p:cNvSpPr/>
          <p:nvPr/>
        </p:nvSpPr>
        <p:spPr>
          <a:xfrm>
            <a:off x="1163072" y="2838322"/>
            <a:ext cx="737702" cy="369332"/>
          </a:xfrm>
          <a:prstGeom prst="rect">
            <a:avLst/>
          </a:prstGeom>
          <a:ln>
            <a:solidFill>
              <a:schemeClr val="bg2"/>
            </a:solidFill>
          </a:ln>
        </p:spPr>
        <p:txBody>
          <a:bodyPr wrap="none">
            <a:spAutoFit/>
          </a:bodyPr>
          <a:lstStyle/>
          <a:p>
            <a:pPr algn="ctr"/>
            <a:r>
              <a:rPr lang="en-US" b="1" dirty="0">
                <a:latin typeface="Oxygen" panose="02000503000000090004"/>
              </a:rPr>
              <a:t>ESSA</a:t>
            </a:r>
            <a:endParaRPr lang="en-US" dirty="0">
              <a:latin typeface="Oxygen" panose="02000503000000090004"/>
            </a:endParaRPr>
          </a:p>
        </p:txBody>
      </p:sp>
      <p:cxnSp>
        <p:nvCxnSpPr>
          <p:cNvPr id="10" name="Straight Connector 9"/>
          <p:cNvCxnSpPr>
            <a:cxnSpLocks/>
          </p:cNvCxnSpPr>
          <p:nvPr/>
        </p:nvCxnSpPr>
        <p:spPr>
          <a:xfrm flipH="1">
            <a:off x="2406505" y="1064064"/>
            <a:ext cx="1303376" cy="410291"/>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p:cNvCxnSpPr>
            <a:cxnSpLocks/>
          </p:cNvCxnSpPr>
          <p:nvPr/>
        </p:nvCxnSpPr>
        <p:spPr>
          <a:xfrm flipH="1" flipV="1">
            <a:off x="2360250" y="2516326"/>
            <a:ext cx="1349631" cy="691328"/>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p:cNvCxnSpPr>
            <a:cxnSpLocks/>
          </p:cNvCxnSpPr>
          <p:nvPr/>
        </p:nvCxnSpPr>
        <p:spPr>
          <a:xfrm flipH="1">
            <a:off x="2524834" y="1710623"/>
            <a:ext cx="1289784" cy="124651"/>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a:cxnSpLocks/>
          </p:cNvCxnSpPr>
          <p:nvPr/>
        </p:nvCxnSpPr>
        <p:spPr>
          <a:xfrm flipH="1" flipV="1">
            <a:off x="2482903" y="2184561"/>
            <a:ext cx="1226978" cy="255101"/>
          </a:xfrm>
          <a:prstGeom prst="line">
            <a:avLst/>
          </a:prstGeom>
          <a:ln/>
        </p:spPr>
        <p:style>
          <a:lnRef idx="2">
            <a:schemeClr val="dk1"/>
          </a:lnRef>
          <a:fillRef idx="0">
            <a:schemeClr val="dk1"/>
          </a:fillRef>
          <a:effectRef idx="1">
            <a:schemeClr val="dk1"/>
          </a:effectRef>
          <a:fontRef idx="minor">
            <a:schemeClr val="tx1"/>
          </a:fontRef>
        </p:style>
      </p:cxnSp>
      <p:graphicFrame>
        <p:nvGraphicFramePr>
          <p:cNvPr id="235" name="Rectangle 3">
            <a:extLst>
              <a:ext uri="{FF2B5EF4-FFF2-40B4-BE49-F238E27FC236}">
                <a16:creationId xmlns:a16="http://schemas.microsoft.com/office/drawing/2014/main" id="{185CF51A-8838-AC0C-FBBB-E3564485A9AE}"/>
              </a:ext>
            </a:extLst>
          </p:cNvPr>
          <p:cNvGraphicFramePr/>
          <p:nvPr>
            <p:extLst>
              <p:ext uri="{D42A27DB-BD31-4B8C-83A1-F6EECF244321}">
                <p14:modId xmlns:p14="http://schemas.microsoft.com/office/powerpoint/2010/main" val="614468189"/>
              </p:ext>
            </p:extLst>
          </p:nvPr>
        </p:nvGraphicFramePr>
        <p:xfrm>
          <a:off x="4269830" y="385028"/>
          <a:ext cx="4046446" cy="3313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11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51" name="Google Shape;251;p21"/>
          <p:cNvSpPr txBox="1">
            <a:spLocks noGrp="1"/>
          </p:cNvSpPr>
          <p:nvPr>
            <p:ph type="sldNum" sz="quarter" idx="12"/>
          </p:nvPr>
        </p:nvSpPr>
        <p:spPr>
          <a:xfrm>
            <a:off x="8556900" y="4779614"/>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238" name="Google Shape;238;p21"/>
          <p:cNvSpPr txBox="1">
            <a:spLocks noGrp="1"/>
          </p:cNvSpPr>
          <p:nvPr>
            <p:ph type="ctrTitle" idx="4294967295"/>
          </p:nvPr>
        </p:nvSpPr>
        <p:spPr>
          <a:xfrm>
            <a:off x="0" y="142875"/>
            <a:ext cx="5635625" cy="6699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ESSA IS EQUITY</a:t>
            </a:r>
            <a:endParaRPr dirty="0"/>
          </a:p>
        </p:txBody>
      </p:sp>
      <p:sp>
        <p:nvSpPr>
          <p:cNvPr id="26" name="TextBox 25"/>
          <p:cNvSpPr txBox="1"/>
          <p:nvPr/>
        </p:nvSpPr>
        <p:spPr>
          <a:xfrm>
            <a:off x="230807" y="616847"/>
            <a:ext cx="6541290" cy="400110"/>
          </a:xfrm>
          <a:prstGeom prst="rect">
            <a:avLst/>
          </a:prstGeom>
          <a:noFill/>
        </p:spPr>
        <p:txBody>
          <a:bodyPr wrap="square" rtlCol="0">
            <a:spAutoFit/>
          </a:bodyPr>
          <a:lstStyle/>
          <a:p>
            <a:r>
              <a:rPr lang="en-US" sz="2000" b="1" dirty="0">
                <a:solidFill>
                  <a:schemeClr val="accent1"/>
                </a:solidFill>
                <a:latin typeface="Oxygen" panose="02000503000000090004"/>
              </a:rPr>
              <a:t>MORE THAN AN ACCOUNTABILITY SYSTEM</a:t>
            </a:r>
            <a:endParaRPr lang="en-US" sz="2000" dirty="0">
              <a:solidFill>
                <a:schemeClr val="accent1"/>
              </a:solidFill>
              <a:latin typeface="Oxygen" panose="02000503000000090004"/>
            </a:endParaRPr>
          </a:p>
        </p:txBody>
      </p:sp>
      <p:sp>
        <p:nvSpPr>
          <p:cNvPr id="27" name="Rectangle 26"/>
          <p:cNvSpPr/>
          <p:nvPr/>
        </p:nvSpPr>
        <p:spPr>
          <a:xfrm>
            <a:off x="671181" y="1631163"/>
            <a:ext cx="1553630" cy="369332"/>
          </a:xfrm>
          <a:prstGeom prst="rect">
            <a:avLst/>
          </a:prstGeom>
        </p:spPr>
        <p:txBody>
          <a:bodyPr wrap="none">
            <a:spAutoFit/>
          </a:bodyPr>
          <a:lstStyle/>
          <a:p>
            <a:r>
              <a:rPr lang="en-US" b="1" dirty="0">
                <a:latin typeface="Oxygen" panose="02000503000000090004"/>
              </a:rPr>
              <a:t>EDUCATORS</a:t>
            </a:r>
            <a:endParaRPr lang="en-US" dirty="0">
              <a:latin typeface="Oxygen" panose="02000503000000090004"/>
            </a:endParaRPr>
          </a:p>
        </p:txBody>
      </p:sp>
      <p:sp>
        <p:nvSpPr>
          <p:cNvPr id="28" name="Rectangle 27"/>
          <p:cNvSpPr/>
          <p:nvPr/>
        </p:nvSpPr>
        <p:spPr>
          <a:xfrm>
            <a:off x="545217" y="3308951"/>
            <a:ext cx="2239234" cy="1569660"/>
          </a:xfrm>
          <a:prstGeom prst="rect">
            <a:avLst/>
          </a:prstGeom>
          <a:ln w="28575">
            <a:noFill/>
          </a:ln>
        </p:spPr>
        <p:txBody>
          <a:bodyPr wrap="square">
            <a:spAutoFit/>
          </a:bodyPr>
          <a:lstStyle/>
          <a:p>
            <a:pPr marL="285750" indent="-285750">
              <a:buFont typeface="Arial" panose="020B0604020202020204" pitchFamily="34" charset="0"/>
              <a:buChar char="•"/>
            </a:pPr>
            <a:r>
              <a:rPr lang="en-US" sz="1300" dirty="0"/>
              <a:t>Strategies for supporting the professional growth of educators</a:t>
            </a:r>
          </a:p>
          <a:p>
            <a:pPr marL="285750" indent="-285750">
              <a:buFont typeface="Arial" panose="020B0604020202020204" pitchFamily="34" charset="0"/>
              <a:buChar char="•"/>
            </a:pPr>
            <a:r>
              <a:rPr lang="en-US" sz="1300" dirty="0"/>
              <a:t>Address disparities in training to increase classroom effectiveness</a:t>
            </a:r>
          </a:p>
          <a:p>
            <a:endParaRPr lang="en-US" dirty="0">
              <a:solidFill>
                <a:schemeClr val="bg2"/>
              </a:solidFill>
            </a:endParaRPr>
          </a:p>
        </p:txBody>
      </p:sp>
      <p:sp>
        <p:nvSpPr>
          <p:cNvPr id="29" name="Rectangle 28"/>
          <p:cNvSpPr/>
          <p:nvPr/>
        </p:nvSpPr>
        <p:spPr>
          <a:xfrm>
            <a:off x="3199598" y="1642841"/>
            <a:ext cx="1257075" cy="369332"/>
          </a:xfrm>
          <a:prstGeom prst="rect">
            <a:avLst/>
          </a:prstGeom>
        </p:spPr>
        <p:txBody>
          <a:bodyPr wrap="none">
            <a:spAutoFit/>
          </a:bodyPr>
          <a:lstStyle/>
          <a:p>
            <a:r>
              <a:rPr lang="en-US" b="1" dirty="0">
                <a:latin typeface="Oxygen" panose="02000503000000090004"/>
              </a:rPr>
              <a:t>SCHOOLS</a:t>
            </a:r>
            <a:endParaRPr lang="en-US" dirty="0">
              <a:latin typeface="Oxygen" panose="02000503000000090004"/>
            </a:endParaRPr>
          </a:p>
        </p:txBody>
      </p:sp>
      <p:sp>
        <p:nvSpPr>
          <p:cNvPr id="30" name="Rectangle 29"/>
          <p:cNvSpPr/>
          <p:nvPr/>
        </p:nvSpPr>
        <p:spPr>
          <a:xfrm>
            <a:off x="3065343" y="3263243"/>
            <a:ext cx="1726198" cy="1138773"/>
          </a:xfrm>
          <a:prstGeom prst="rect">
            <a:avLst/>
          </a:prstGeom>
          <a:ln w="28575">
            <a:noFill/>
          </a:ln>
        </p:spPr>
        <p:txBody>
          <a:bodyPr wrap="square">
            <a:spAutoFit/>
          </a:bodyPr>
          <a:lstStyle/>
          <a:p>
            <a:pPr marL="285750" indent="-285750">
              <a:buFont typeface="Arial" panose="020B0604020202020204" pitchFamily="34" charset="0"/>
              <a:buChar char="•"/>
            </a:pPr>
            <a:r>
              <a:rPr lang="en-US" sz="1300" dirty="0"/>
              <a:t>Increase fiscal transparency in school building spending</a:t>
            </a:r>
          </a:p>
          <a:p>
            <a:endParaRPr lang="en-US" sz="1600" dirty="0">
              <a:solidFill>
                <a:schemeClr val="bg1"/>
              </a:solidFill>
            </a:endParaRPr>
          </a:p>
        </p:txBody>
      </p:sp>
      <p:sp>
        <p:nvSpPr>
          <p:cNvPr id="31" name="Rectangle 30"/>
          <p:cNvSpPr/>
          <p:nvPr/>
        </p:nvSpPr>
        <p:spPr>
          <a:xfrm>
            <a:off x="5329678" y="3249876"/>
            <a:ext cx="2686035" cy="1569660"/>
          </a:xfrm>
          <a:prstGeom prst="rect">
            <a:avLst/>
          </a:prstGeom>
          <a:ln w="28575">
            <a:noFill/>
          </a:ln>
        </p:spPr>
        <p:txBody>
          <a:bodyPr wrap="square">
            <a:spAutoFit/>
          </a:bodyPr>
          <a:lstStyle/>
          <a:p>
            <a:pPr marL="171450" indent="-171450">
              <a:buFont typeface="Arial" panose="020B0604020202020204" pitchFamily="34" charset="0"/>
              <a:buChar char="•"/>
            </a:pPr>
            <a:r>
              <a:rPr lang="en-US" sz="1300" dirty="0"/>
              <a:t>Access to a well-rounded, culturally responsive education that supports students’ academic and social-emotional development</a:t>
            </a:r>
          </a:p>
          <a:p>
            <a:pPr marL="171450" indent="-171450">
              <a:buFont typeface="Arial" panose="020B0604020202020204" pitchFamily="34" charset="0"/>
              <a:buChar char="•"/>
            </a:pPr>
            <a:r>
              <a:rPr lang="en-US" sz="1300" dirty="0"/>
              <a:t>More access to rigorous high school coursework </a:t>
            </a:r>
          </a:p>
          <a:p>
            <a:endParaRPr lang="en-US" dirty="0">
              <a:solidFill>
                <a:schemeClr val="bg1"/>
              </a:solidFill>
            </a:endParaRPr>
          </a:p>
        </p:txBody>
      </p:sp>
      <p:pic>
        <p:nvPicPr>
          <p:cNvPr id="32" name="Picture 31"/>
          <p:cNvPicPr>
            <a:picLocks noChangeAspect="1"/>
          </p:cNvPicPr>
          <p:nvPr/>
        </p:nvPicPr>
        <p:blipFill>
          <a:blip r:embed="rId3">
            <a:clrChange>
              <a:clrFrom>
                <a:srgbClr val="000000"/>
              </a:clrFrom>
              <a:clrTo>
                <a:srgbClr val="000000">
                  <a:alpha val="0"/>
                </a:srgbClr>
              </a:clrTo>
            </a:clrChange>
            <a:duotone>
              <a:schemeClr val="accent2">
                <a:shade val="45000"/>
                <a:satMod val="135000"/>
              </a:schemeClr>
              <a:prstClr val="white"/>
            </a:duotone>
          </a:blip>
          <a:stretch>
            <a:fillRect/>
          </a:stretch>
        </p:blipFill>
        <p:spPr>
          <a:xfrm>
            <a:off x="3242407" y="2215587"/>
            <a:ext cx="1218600" cy="1016000"/>
          </a:xfrm>
          <a:prstGeom prst="rect">
            <a:avLst/>
          </a:prstGeom>
        </p:spPr>
      </p:pic>
      <p:pic>
        <p:nvPicPr>
          <p:cNvPr id="33" name="Picture 32"/>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57595" y="2191867"/>
            <a:ext cx="927754" cy="1083867"/>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5217" y="2065247"/>
            <a:ext cx="1224384" cy="1225613"/>
          </a:xfrm>
          <a:prstGeom prst="rect">
            <a:avLst/>
          </a:prstGeom>
        </p:spPr>
      </p:pic>
      <p:pic>
        <p:nvPicPr>
          <p:cNvPr id="35" name="Picture 34"/>
          <p:cNvPicPr>
            <a:picLocks noChangeAspect="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37309" y="2065247"/>
            <a:ext cx="1003441" cy="1206054"/>
          </a:xfrm>
          <a:prstGeom prst="rect">
            <a:avLst/>
          </a:prstGeom>
        </p:spPr>
      </p:pic>
      <p:pic>
        <p:nvPicPr>
          <p:cNvPr id="36" name="Picture 35"/>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24839" y="2083536"/>
            <a:ext cx="1148051" cy="1148051"/>
          </a:xfrm>
          <a:prstGeom prst="rect">
            <a:avLst/>
          </a:prstGeom>
        </p:spPr>
      </p:pic>
      <p:pic>
        <p:nvPicPr>
          <p:cNvPr id="37" name="Picture 36"/>
          <p:cNvPicPr>
            <a:picLocks noChangeAspect="1"/>
          </p:cNvPicPr>
          <p:nvPr/>
        </p:nvPicPr>
        <p:blipFill rotWithShape="1">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r="51226" b="11745"/>
          <a:stretch/>
        </p:blipFill>
        <p:spPr>
          <a:xfrm>
            <a:off x="5871314" y="1991242"/>
            <a:ext cx="760584" cy="1243704"/>
          </a:xfrm>
          <a:prstGeom prst="rect">
            <a:avLst/>
          </a:prstGeom>
        </p:spPr>
      </p:pic>
      <p:sp>
        <p:nvSpPr>
          <p:cNvPr id="2" name="Rectangle 1">
            <a:extLst>
              <a:ext uri="{FF2B5EF4-FFF2-40B4-BE49-F238E27FC236}">
                <a16:creationId xmlns:a16="http://schemas.microsoft.com/office/drawing/2014/main" id="{5C58ACE8-EE4B-4D64-8818-DEAD6E1F220C}"/>
              </a:ext>
            </a:extLst>
          </p:cNvPr>
          <p:cNvSpPr/>
          <p:nvPr/>
        </p:nvSpPr>
        <p:spPr>
          <a:xfrm>
            <a:off x="5491675" y="1646462"/>
            <a:ext cx="1353256" cy="369332"/>
          </a:xfrm>
          <a:prstGeom prst="rect">
            <a:avLst/>
          </a:prstGeom>
        </p:spPr>
        <p:txBody>
          <a:bodyPr wrap="none">
            <a:spAutoFit/>
          </a:bodyPr>
          <a:lstStyle/>
          <a:p>
            <a:r>
              <a:rPr lang="en-US" b="1" dirty="0">
                <a:latin typeface="Oxygen" panose="02000503000000090004"/>
              </a:rPr>
              <a:t>STUDENTS</a:t>
            </a:r>
            <a:endParaRPr lang="en-US" dirty="0">
              <a:latin typeface="Oxygen" panose="02000503000000090004"/>
            </a:endParaRPr>
          </a:p>
        </p:txBody>
      </p:sp>
    </p:spTree>
    <p:extLst>
      <p:ext uri="{BB962C8B-B14F-4D97-AF65-F5344CB8AC3E}">
        <p14:creationId xmlns:p14="http://schemas.microsoft.com/office/powerpoint/2010/main" val="379143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title"/>
          </p:nvPr>
        </p:nvSpPr>
        <p:spPr>
          <a:xfrm>
            <a:off x="302446" y="167927"/>
            <a:ext cx="7677683" cy="6772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MULTIPLE MEASURES </a:t>
            </a:r>
            <a:r>
              <a:rPr lang="en" dirty="0"/>
              <a:t>OF SUCCESS</a:t>
            </a:r>
            <a:endParaRPr dirty="0"/>
          </a:p>
        </p:txBody>
      </p:sp>
      <p:sp>
        <p:nvSpPr>
          <p:cNvPr id="276" name="Google Shape;276;p24"/>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2" name="Google Shape;715;p42"/>
          <p:cNvGrpSpPr/>
          <p:nvPr/>
        </p:nvGrpSpPr>
        <p:grpSpPr>
          <a:xfrm>
            <a:off x="1948940" y="826136"/>
            <a:ext cx="4065540" cy="3550808"/>
            <a:chOff x="3706812" y="1035050"/>
            <a:chExt cx="4792662" cy="4787899"/>
          </a:xfrm>
        </p:grpSpPr>
        <p:sp>
          <p:nvSpPr>
            <p:cNvPr id="13" name="Google Shape;716;p42"/>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717;p42"/>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718;p42"/>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719;p42"/>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720;p42"/>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721;p42"/>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6" name="TextBox 5"/>
          <p:cNvSpPr txBox="1"/>
          <p:nvPr/>
        </p:nvSpPr>
        <p:spPr>
          <a:xfrm rot="1630927">
            <a:off x="4418555" y="1256993"/>
            <a:ext cx="807609" cy="461665"/>
          </a:xfrm>
          <a:prstGeom prst="rect">
            <a:avLst/>
          </a:prstGeom>
          <a:noFill/>
        </p:spPr>
        <p:txBody>
          <a:bodyPr wrap="square" rtlCol="0">
            <a:spAutoFit/>
          </a:bodyPr>
          <a:lstStyle/>
          <a:p>
            <a:pPr lvl="0" algn="ctr"/>
            <a:r>
              <a:rPr lang="en-US" sz="1200" dirty="0">
                <a:solidFill>
                  <a:schemeClr val="bg1"/>
                </a:solidFill>
              </a:rPr>
              <a:t>Student Growth</a:t>
            </a:r>
          </a:p>
        </p:txBody>
      </p:sp>
      <p:sp>
        <p:nvSpPr>
          <p:cNvPr id="20" name="TextBox 19"/>
          <p:cNvSpPr txBox="1"/>
          <p:nvPr/>
        </p:nvSpPr>
        <p:spPr>
          <a:xfrm rot="321434">
            <a:off x="4935328" y="2442088"/>
            <a:ext cx="1040458" cy="461665"/>
          </a:xfrm>
          <a:prstGeom prst="rect">
            <a:avLst/>
          </a:prstGeom>
          <a:noFill/>
        </p:spPr>
        <p:txBody>
          <a:bodyPr wrap="square" rtlCol="0">
            <a:spAutoFit/>
          </a:bodyPr>
          <a:lstStyle/>
          <a:p>
            <a:pPr lvl="0" algn="ctr"/>
            <a:r>
              <a:rPr lang="en-US" sz="1200" dirty="0">
                <a:solidFill>
                  <a:schemeClr val="bg1"/>
                </a:solidFill>
              </a:rPr>
              <a:t>Academic Progress</a:t>
            </a:r>
          </a:p>
        </p:txBody>
      </p:sp>
      <p:sp>
        <p:nvSpPr>
          <p:cNvPr id="21" name="TextBox 20"/>
          <p:cNvSpPr txBox="1"/>
          <p:nvPr/>
        </p:nvSpPr>
        <p:spPr>
          <a:xfrm rot="1192120">
            <a:off x="1986268" y="2379103"/>
            <a:ext cx="1078273" cy="461665"/>
          </a:xfrm>
          <a:prstGeom prst="rect">
            <a:avLst/>
          </a:prstGeom>
          <a:noFill/>
        </p:spPr>
        <p:txBody>
          <a:bodyPr wrap="square" rtlCol="0">
            <a:spAutoFit/>
          </a:bodyPr>
          <a:lstStyle/>
          <a:p>
            <a:pPr lvl="0" algn="ctr"/>
            <a:r>
              <a:rPr lang="en-US" sz="1200" dirty="0">
                <a:solidFill>
                  <a:schemeClr val="bg1"/>
                </a:solidFill>
              </a:rPr>
              <a:t>Chronic Absenteeism</a:t>
            </a:r>
          </a:p>
        </p:txBody>
      </p:sp>
      <p:sp>
        <p:nvSpPr>
          <p:cNvPr id="22" name="TextBox 21"/>
          <p:cNvSpPr txBox="1"/>
          <p:nvPr/>
        </p:nvSpPr>
        <p:spPr>
          <a:xfrm rot="19769153">
            <a:off x="2582688" y="1153165"/>
            <a:ext cx="1376813" cy="646331"/>
          </a:xfrm>
          <a:prstGeom prst="rect">
            <a:avLst/>
          </a:prstGeom>
          <a:noFill/>
        </p:spPr>
        <p:txBody>
          <a:bodyPr wrap="square" rtlCol="0">
            <a:spAutoFit/>
          </a:bodyPr>
          <a:lstStyle/>
          <a:p>
            <a:pPr lvl="0" algn="ctr"/>
            <a:r>
              <a:rPr lang="en-US" sz="1200" dirty="0">
                <a:solidFill>
                  <a:schemeClr val="bg1"/>
                </a:solidFill>
              </a:rPr>
              <a:t>College, Career and Civic Readiness</a:t>
            </a:r>
          </a:p>
        </p:txBody>
      </p:sp>
      <p:sp>
        <p:nvSpPr>
          <p:cNvPr id="23" name="TextBox 22"/>
          <p:cNvSpPr txBox="1"/>
          <p:nvPr/>
        </p:nvSpPr>
        <p:spPr>
          <a:xfrm rot="20304422">
            <a:off x="4291580" y="3617327"/>
            <a:ext cx="943597" cy="461665"/>
          </a:xfrm>
          <a:prstGeom prst="rect">
            <a:avLst/>
          </a:prstGeom>
          <a:noFill/>
        </p:spPr>
        <p:txBody>
          <a:bodyPr wrap="square" rtlCol="0">
            <a:spAutoFit/>
          </a:bodyPr>
          <a:lstStyle/>
          <a:p>
            <a:pPr lvl="0" algn="ctr"/>
            <a:r>
              <a:rPr lang="en-US" sz="1200" dirty="0">
                <a:solidFill>
                  <a:schemeClr val="bg1"/>
                </a:solidFill>
              </a:rPr>
              <a:t>Graduation Rate</a:t>
            </a:r>
          </a:p>
        </p:txBody>
      </p:sp>
      <p:sp>
        <p:nvSpPr>
          <p:cNvPr id="24" name="TextBox 23"/>
          <p:cNvSpPr txBox="1"/>
          <p:nvPr/>
        </p:nvSpPr>
        <p:spPr>
          <a:xfrm rot="1037156">
            <a:off x="2683858" y="3442324"/>
            <a:ext cx="1016027" cy="646331"/>
          </a:xfrm>
          <a:prstGeom prst="rect">
            <a:avLst/>
          </a:prstGeom>
          <a:noFill/>
        </p:spPr>
        <p:txBody>
          <a:bodyPr wrap="square" rtlCol="0">
            <a:spAutoFit/>
          </a:bodyPr>
          <a:lstStyle/>
          <a:p>
            <a:pPr lvl="0" algn="ctr"/>
            <a:r>
              <a:rPr lang="en-US" sz="1200" dirty="0">
                <a:solidFill>
                  <a:schemeClr val="bg1"/>
                </a:solidFill>
              </a:rPr>
              <a:t>English</a:t>
            </a:r>
          </a:p>
          <a:p>
            <a:pPr lvl="0" algn="ctr"/>
            <a:r>
              <a:rPr lang="en-US" sz="1200" dirty="0">
                <a:solidFill>
                  <a:schemeClr val="bg1"/>
                </a:solidFill>
              </a:rPr>
              <a:t>Language Proficiency</a:t>
            </a:r>
          </a:p>
        </p:txBody>
      </p:sp>
    </p:spTree>
    <p:custDataLst>
      <p:tags r:id="rId1"/>
    </p:custDataLst>
    <p:extLst>
      <p:ext uri="{BB962C8B-B14F-4D97-AF65-F5344CB8AC3E}">
        <p14:creationId xmlns:p14="http://schemas.microsoft.com/office/powerpoint/2010/main" val="43965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Shape 286"/>
        <p:cNvGrpSpPr/>
        <p:nvPr/>
      </p:nvGrpSpPr>
      <p:grpSpPr>
        <a:xfrm>
          <a:off x="0" y="0"/>
          <a:ext cx="0" cy="0"/>
          <a:chOff x="0" y="0"/>
          <a:chExt cx="0" cy="0"/>
        </a:xfrm>
      </p:grpSpPr>
      <p:sp>
        <p:nvSpPr>
          <p:cNvPr id="293" name="Rectangle 29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4" name="Picture 29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95" name="Straight Connector 29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30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99" name="Rectangle 303">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5">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6595"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Google Shape;287;p26"/>
          <p:cNvSpPr txBox="1">
            <a:spLocks noGrp="1"/>
          </p:cNvSpPr>
          <p:nvPr>
            <p:ph type="title"/>
          </p:nvPr>
        </p:nvSpPr>
        <p:spPr>
          <a:xfrm>
            <a:off x="637262" y="930057"/>
            <a:ext cx="2045860" cy="3438395"/>
          </a:xfrm>
          <a:prstGeom prst="rect">
            <a:avLst/>
          </a:prstGeom>
        </p:spPr>
        <p:txBody>
          <a:bodyPr spcFirstLastPara="1" vert="horz" lIns="91440" tIns="45720" rIns="91440" bIns="45720" rtlCol="0" anchor="t" anchorCtr="0">
            <a:normAutofit/>
          </a:bodyPr>
          <a:lstStyle/>
          <a:p>
            <a:pPr marL="0" lvl="0" indent="0" defTabSz="914400">
              <a:spcAft>
                <a:spcPts val="0"/>
              </a:spcAft>
            </a:pPr>
            <a:r>
              <a:rPr lang="en-US" sz="3200" b="0" i="0" kern="1200" cap="all">
                <a:solidFill>
                  <a:srgbClr val="FFFFFF"/>
                </a:solidFill>
                <a:effectLst/>
                <a:latin typeface="+mj-lt"/>
                <a:ea typeface="+mj-ea"/>
                <a:cs typeface="+mj-cs"/>
              </a:rPr>
              <a:t>WHAT IS TITLE I?</a:t>
            </a:r>
          </a:p>
        </p:txBody>
      </p:sp>
      <p:sp>
        <p:nvSpPr>
          <p:cNvPr id="291" name="Google Shape;291;p26"/>
          <p:cNvSpPr txBox="1">
            <a:spLocks noGrp="1"/>
          </p:cNvSpPr>
          <p:nvPr>
            <p:ph type="sldNum" sz="quarter" idx="12"/>
          </p:nvPr>
        </p:nvSpPr>
        <p:spPr>
          <a:xfrm>
            <a:off x="8535508" y="4895106"/>
            <a:ext cx="608265" cy="377684"/>
          </a:xfrm>
          <a:prstGeom prst="rect">
            <a:avLst/>
          </a:prstGeom>
        </p:spPr>
        <p:txBody>
          <a:bodyPr spcFirstLastPara="1" vert="horz" lIns="91440" tIns="45720" rIns="91440" bIns="45720" rtlCol="0" anchor="t" anchorCtr="0">
            <a:normAutofit/>
          </a:bodyPr>
          <a:lstStyle/>
          <a:p>
            <a:pPr lvl="0" indent="0">
              <a:lnSpc>
                <a:spcPct val="90000"/>
              </a:lnSpc>
              <a:spcBef>
                <a:spcPts val="0"/>
              </a:spcBef>
              <a:spcAft>
                <a:spcPts val="600"/>
              </a:spcAft>
              <a:buNone/>
            </a:pPr>
            <a:fld id="{00000000-1234-1234-1234-123412341234}" type="slidenum">
              <a:rPr lang="en-US" sz="1500" kern="1200" dirty="0">
                <a:solidFill>
                  <a:schemeClr val="accent1"/>
                </a:solidFill>
                <a:latin typeface="+mn-lt"/>
                <a:ea typeface="+mn-ea"/>
                <a:cs typeface="+mn-cs"/>
              </a:rPr>
              <a:pPr lvl="0" indent="0">
                <a:lnSpc>
                  <a:spcPct val="90000"/>
                </a:lnSpc>
                <a:spcBef>
                  <a:spcPts val="0"/>
                </a:spcBef>
                <a:spcAft>
                  <a:spcPts val="600"/>
                </a:spcAft>
                <a:buNone/>
              </a:pPr>
              <a:t>7</a:t>
            </a:fld>
            <a:endParaRPr lang="en-US" sz="1500" kern="1200" dirty="0">
              <a:solidFill>
                <a:schemeClr val="accent1"/>
              </a:solidFill>
              <a:latin typeface="+mn-lt"/>
              <a:ea typeface="+mn-ea"/>
              <a:cs typeface="+mn-cs"/>
            </a:endParaRPr>
          </a:p>
        </p:txBody>
      </p:sp>
      <p:sp>
        <p:nvSpPr>
          <p:cNvPr id="7" name="Text Placeholder 3">
            <a:extLst>
              <a:ext uri="{FF2B5EF4-FFF2-40B4-BE49-F238E27FC236}">
                <a16:creationId xmlns:a16="http://schemas.microsoft.com/office/drawing/2014/main" id="{DF6425F5-FBCE-41B2-8A3C-696B027EE0C5}"/>
              </a:ext>
            </a:extLst>
          </p:cNvPr>
          <p:cNvSpPr txBox="1">
            <a:spLocks/>
          </p:cNvSpPr>
          <p:nvPr/>
        </p:nvSpPr>
        <p:spPr>
          <a:xfrm>
            <a:off x="3499755" y="362930"/>
            <a:ext cx="4526120" cy="3687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chemeClr val="accent1"/>
              </a:buClr>
              <a:buSzPct val="100000"/>
            </a:pPr>
            <a:r>
              <a:rPr lang="en-US" sz="1200" dirty="0"/>
              <a:t>Title I is a federal grant program designed to give educational assistance to students living in areas of high poverty. The Title I program originated in 1965 when Congress passed the Elementary and Secondary Education Act and was reauthorized in 2001 with the passage of the No Child Left Behind Act. Title I is one of the oldest and largest federal programs supporting elementary and secondary education in existence, and over 90% of the school systems in the United States receive some sort of Title I funding.</a:t>
            </a:r>
          </a:p>
          <a:p>
            <a:pPr>
              <a:lnSpc>
                <a:spcPct val="110000"/>
              </a:lnSpc>
              <a:buClr>
                <a:schemeClr val="accent1"/>
              </a:buClr>
              <a:buSzPct val="100000"/>
            </a:pPr>
            <a:endParaRPr lang="en-US" sz="1200" dirty="0"/>
          </a:p>
          <a:p>
            <a:pPr>
              <a:lnSpc>
                <a:spcPct val="110000"/>
              </a:lnSpc>
              <a:buClr>
                <a:schemeClr val="accent1"/>
              </a:buClr>
              <a:buSzPct val="100000"/>
            </a:pPr>
            <a:r>
              <a:rPr lang="en-US" sz="1200" dirty="0"/>
              <a:t>The Title I program provides financial assistance through State educational agencies (SEAs) to local educational agencies (LEAs) and public schools with high numbers or percentages of poor children to help ensure that all children meet challenging State academic content and student academic achievement standards. Title I reaches about 12.5 million students enrolled in both public and private schools. Title I funds may be used for children from preschool age to high school, but most of the students served (65 percent) are in grades 1 through 6; another 12 percent are in preschool and kindergarten programs.</a:t>
            </a:r>
          </a:p>
        </p:txBody>
      </p:sp>
    </p:spTree>
    <p:extLst>
      <p:ext uri="{BB962C8B-B14F-4D97-AF65-F5344CB8AC3E}">
        <p14:creationId xmlns:p14="http://schemas.microsoft.com/office/powerpoint/2010/main" val="349486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7"/>
        <p:cNvGrpSpPr/>
        <p:nvPr/>
      </p:nvGrpSpPr>
      <p:grpSpPr>
        <a:xfrm>
          <a:off x="0" y="0"/>
          <a:ext cx="0" cy="0"/>
          <a:chOff x="0" y="0"/>
          <a:chExt cx="0" cy="0"/>
        </a:xfrm>
      </p:grpSpPr>
      <p:sp>
        <p:nvSpPr>
          <p:cNvPr id="225" name="Rectangle 224">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7" name="Picture 22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29" name="Straight Connector 228">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3" name="Rectangle 232">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18" name="Google Shape;218;p18"/>
          <p:cNvSpPr txBox="1">
            <a:spLocks noGrp="1"/>
          </p:cNvSpPr>
          <p:nvPr>
            <p:ph type="ctrTitle"/>
          </p:nvPr>
        </p:nvSpPr>
        <p:spPr>
          <a:xfrm>
            <a:off x="120795" y="453109"/>
            <a:ext cx="4269670" cy="2713673"/>
          </a:xfrm>
          <a:prstGeom prst="rect">
            <a:avLst/>
          </a:prstGeom>
        </p:spPr>
        <p:txBody>
          <a:bodyPr spcFirstLastPara="1" vert="horz" lIns="91440" tIns="45720" rIns="91440" bIns="0" rtlCol="0" anchor="ctr" anchorCtr="0">
            <a:normAutofit/>
          </a:bodyPr>
          <a:lstStyle/>
          <a:p>
            <a:pPr marL="0" lvl="0" indent="0" defTabSz="914400">
              <a:spcBef>
                <a:spcPct val="0"/>
              </a:spcBef>
              <a:spcAft>
                <a:spcPts val="0"/>
              </a:spcAft>
            </a:pPr>
            <a:r>
              <a:rPr lang="en-US" sz="4000" dirty="0">
                <a:solidFill>
                  <a:schemeClr val="tx1"/>
                </a:solidFill>
              </a:rPr>
              <a:t>PURPOSE OF ALLOCATION</a:t>
            </a:r>
          </a:p>
        </p:txBody>
      </p:sp>
      <p:sp>
        <p:nvSpPr>
          <p:cNvPr id="219" name="Google Shape;219;p18"/>
          <p:cNvSpPr txBox="1">
            <a:spLocks noGrp="1"/>
          </p:cNvSpPr>
          <p:nvPr>
            <p:ph type="subTitle" idx="1"/>
          </p:nvPr>
        </p:nvSpPr>
        <p:spPr>
          <a:xfrm>
            <a:off x="3893452" y="510562"/>
            <a:ext cx="3789656" cy="2783921"/>
          </a:xfrm>
          <a:prstGeom prst="rect">
            <a:avLst/>
          </a:prstGeom>
        </p:spPr>
        <p:txBody>
          <a:bodyPr spcFirstLastPara="1" vert="horz" lIns="91440" tIns="91440" rIns="91440" bIns="91440" rtlCol="0" anchor="ctr" anchorCtr="0">
            <a:normAutofit/>
          </a:bodyPr>
          <a:lstStyle/>
          <a:p>
            <a:pPr marL="0" indent="0" algn="ctr" defTabSz="914400">
              <a:lnSpc>
                <a:spcPct val="110000"/>
              </a:lnSpc>
              <a:spcBef>
                <a:spcPts val="1000"/>
              </a:spcBef>
              <a:buClr>
                <a:schemeClr val="accent1"/>
              </a:buClr>
              <a:buSzPct val="100000"/>
            </a:pPr>
            <a:r>
              <a:rPr lang="en-US" sz="1300" cap="all" dirty="0"/>
              <a:t>Ensure that all children have fair, equal, and significant opportunity to obtain high-quality education and reach, at a minimum, proficiency on challenging state academic achievement standards and assessments.</a:t>
            </a:r>
          </a:p>
        </p:txBody>
      </p:sp>
      <p:cxnSp>
        <p:nvCxnSpPr>
          <p:cNvPr id="237" name="Straight Connector 236">
            <a:extLst>
              <a:ext uri="{FF2B5EF4-FFF2-40B4-BE49-F238E27FC236}">
                <a16:creationId xmlns:a16="http://schemas.microsoft.com/office/drawing/2014/main" id="{4FAE17D3-C2DC-4665-AF20-33C5BACD5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31343"/>
            <a:ext cx="0" cy="22631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0" name="Google Shape;220;p18"/>
          <p:cNvSpPr txBox="1">
            <a:spLocks noGrp="1"/>
          </p:cNvSpPr>
          <p:nvPr>
            <p:ph type="sldNum" idx="4294967295"/>
          </p:nvPr>
        </p:nvSpPr>
        <p:spPr>
          <a:xfrm>
            <a:off x="8535736" y="4337359"/>
            <a:ext cx="608264" cy="377683"/>
          </a:xfrm>
          <a:prstGeom prst="rect">
            <a:avLst/>
          </a:prstGeom>
        </p:spPr>
        <p:txBody>
          <a:bodyPr spcFirstLastPara="1" vert="horz" lIns="91440" tIns="45720" rIns="91440" bIns="45720" rtlCol="0" anchor="t" anchorCtr="0">
            <a:normAutofit/>
          </a:bodyPr>
          <a:lstStyle/>
          <a:p>
            <a:pPr lvl="0" indent="0">
              <a:lnSpc>
                <a:spcPct val="90000"/>
              </a:lnSpc>
              <a:spcBef>
                <a:spcPts val="0"/>
              </a:spcBef>
              <a:spcAft>
                <a:spcPts val="600"/>
              </a:spcAft>
              <a:buNone/>
            </a:pPr>
            <a:fld id="{00000000-1234-1234-1234-123412341234}" type="slidenum">
              <a:rPr lang="en-US" sz="1500" kern="1200" dirty="0">
                <a:solidFill>
                  <a:schemeClr val="accent1"/>
                </a:solidFill>
                <a:latin typeface="+mn-lt"/>
                <a:ea typeface="+mn-ea"/>
                <a:cs typeface="+mn-cs"/>
              </a:rPr>
              <a:pPr lvl="0" indent="0">
                <a:lnSpc>
                  <a:spcPct val="90000"/>
                </a:lnSpc>
                <a:spcBef>
                  <a:spcPts val="0"/>
                </a:spcBef>
                <a:spcAft>
                  <a:spcPts val="600"/>
                </a:spcAft>
                <a:buNone/>
              </a:pPr>
              <a:t>8</a:t>
            </a:fld>
            <a:endParaRPr lang="en-US" sz="1500" kern="1200" dirty="0">
              <a:solidFill>
                <a:schemeClr val="accent1"/>
              </a:solidFill>
              <a:latin typeface="+mn-lt"/>
              <a:ea typeface="+mn-ea"/>
              <a:cs typeface="+mn-cs"/>
            </a:endParaRPr>
          </a:p>
        </p:txBody>
      </p:sp>
      <p:pic>
        <p:nvPicPr>
          <p:cNvPr id="239" name="Picture 238">
            <a:extLst>
              <a:ext uri="{FF2B5EF4-FFF2-40B4-BE49-F238E27FC236}">
                <a16:creationId xmlns:a16="http://schemas.microsoft.com/office/drawing/2014/main" id="{7021C573-B3FF-44B8-A5DE-AB39E9AA6B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41" name="Straight Connector 240">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5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28"/>
          <p:cNvSpPr txBox="1">
            <a:spLocks noGrp="1"/>
          </p:cNvSpPr>
          <p:nvPr>
            <p:ph type="title"/>
          </p:nvPr>
        </p:nvSpPr>
        <p:spPr>
          <a:xfrm>
            <a:off x="1067088" y="379450"/>
            <a:ext cx="5972100" cy="6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ELIGIBILITY</a:t>
            </a:r>
            <a:endParaRPr sz="4000" dirty="0"/>
          </a:p>
        </p:txBody>
      </p:sp>
      <p:sp>
        <p:nvSpPr>
          <p:cNvPr id="311" name="Google Shape;311;p28"/>
          <p:cNvSpPr txBox="1">
            <a:spLocks noGrp="1"/>
          </p:cNvSpPr>
          <p:nvPr>
            <p:ph type="sldNum" sz="quarter" idx="12"/>
          </p:nvPr>
        </p:nvSpPr>
        <p:spPr>
          <a:xfrm>
            <a:off x="8556775" y="4812625"/>
            <a:ext cx="587100" cy="3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11" name="Content Placeholder 3">
            <a:extLst>
              <a:ext uri="{FF2B5EF4-FFF2-40B4-BE49-F238E27FC236}">
                <a16:creationId xmlns:a16="http://schemas.microsoft.com/office/drawing/2014/main" id="{9A19EF6E-348F-48B7-A7F3-0C487B244DCF}"/>
              </a:ext>
            </a:extLst>
          </p:cNvPr>
          <p:cNvGraphicFramePr>
            <a:graphicFrameLocks/>
          </p:cNvGraphicFramePr>
          <p:nvPr>
            <p:extLst>
              <p:ext uri="{D42A27DB-BD31-4B8C-83A1-F6EECF244321}">
                <p14:modId xmlns:p14="http://schemas.microsoft.com/office/powerpoint/2010/main" val="1896582146"/>
              </p:ext>
            </p:extLst>
          </p:nvPr>
        </p:nvGraphicFramePr>
        <p:xfrm>
          <a:off x="468922" y="1432111"/>
          <a:ext cx="7168432" cy="304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208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5091</TotalTime>
  <Words>1647</Words>
  <Application>Microsoft Office PowerPoint</Application>
  <PresentationFormat>On-screen Show (16:9)</PresentationFormat>
  <Paragraphs>214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Oxygen</vt:lpstr>
      <vt:lpstr>Arial</vt:lpstr>
      <vt:lpstr>Gill Sans MT</vt:lpstr>
      <vt:lpstr>Wingdings</vt:lpstr>
      <vt:lpstr>Hind</vt:lpstr>
      <vt:lpstr>Calibri</vt:lpstr>
      <vt:lpstr>Gallery</vt:lpstr>
      <vt:lpstr>MVCSD 2022-2023 TITLE I PARENT MEETING</vt:lpstr>
      <vt:lpstr>AGENDA</vt:lpstr>
      <vt:lpstr>WHAT IS EVERY STUDENT SUCCEEDS ACT (ESSA)?</vt:lpstr>
      <vt:lpstr>ESSA IS EQUITY</vt:lpstr>
      <vt:lpstr>ESSA IS EQUITY</vt:lpstr>
      <vt:lpstr>MULTIPLE MEASURES OF SUCCESS</vt:lpstr>
      <vt:lpstr>WHAT IS TITLE I?</vt:lpstr>
      <vt:lpstr>PURPOSE OF ALLOCATION</vt:lpstr>
      <vt:lpstr>ELIGIBILITY</vt:lpstr>
      <vt:lpstr>ELIGIBILITY</vt:lpstr>
      <vt:lpstr>FUNDING</vt:lpstr>
      <vt:lpstr>PowerPoint Presentation</vt:lpstr>
      <vt:lpstr>USE OF TITLE I FUNDS</vt:lpstr>
      <vt:lpstr>USE OF TITLE I FUNDS</vt:lpstr>
      <vt:lpstr>ALLOWABLE ACTIVITIES</vt:lpstr>
      <vt:lpstr>ALLOWABLE ACTIVITIES</vt:lpstr>
      <vt:lpstr>PowerPoint Presentation</vt:lpstr>
      <vt:lpstr>PowerPoint Presentation</vt:lpstr>
      <vt:lpstr>DISTRICT PARENT LIAISONS</vt:lpstr>
      <vt:lpstr>NEW YORK STATE ESSA-FUNDED PROGRAMS COMPLAINT PROCEDURES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Collins, Cyreeta</dc:creator>
  <cp:lastModifiedBy>Ramirez, Denise</cp:lastModifiedBy>
  <cp:revision>20</cp:revision>
  <cp:lastPrinted>2022-10-27T18:15:18Z</cp:lastPrinted>
  <dcterms:modified xsi:type="dcterms:W3CDTF">2022-11-14T19:04:30Z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5360F84B-C797-448D-8C89-E83B21DD2808</vt:lpwstr>
  </property>
  <property fmtid="{D5CDD505-2E9C-101B-9397-08002B2CF9AE}" pid="3" name="ArticulatePath">
    <vt:lpwstr>2021-2022 Title I Parent Presentation - September 23, 2021</vt:lpwstr>
  </property>
</Properties>
</file>