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71"/>
  </p:notesMasterIdLst>
  <p:handoutMasterIdLst>
    <p:handoutMasterId r:id="rId72"/>
  </p:handoutMasterIdLst>
  <p:sldIdLst>
    <p:sldId id="275" r:id="rId2"/>
    <p:sldId id="309" r:id="rId3"/>
    <p:sldId id="412" r:id="rId4"/>
    <p:sldId id="419" r:id="rId5"/>
    <p:sldId id="420" r:id="rId6"/>
    <p:sldId id="421" r:id="rId7"/>
    <p:sldId id="425" r:id="rId8"/>
    <p:sldId id="423" r:id="rId9"/>
    <p:sldId id="312" r:id="rId10"/>
    <p:sldId id="361" r:id="rId11"/>
    <p:sldId id="314" r:id="rId12"/>
    <p:sldId id="315" r:id="rId13"/>
    <p:sldId id="406" r:id="rId14"/>
    <p:sldId id="426" r:id="rId15"/>
    <p:sldId id="427" r:id="rId16"/>
    <p:sldId id="428" r:id="rId17"/>
    <p:sldId id="331" r:id="rId18"/>
    <p:sldId id="316" r:id="rId19"/>
    <p:sldId id="317" r:id="rId20"/>
    <p:sldId id="319" r:id="rId21"/>
    <p:sldId id="356" r:id="rId22"/>
    <p:sldId id="417" r:id="rId23"/>
    <p:sldId id="355" r:id="rId24"/>
    <p:sldId id="416" r:id="rId25"/>
    <p:sldId id="429" r:id="rId26"/>
    <p:sldId id="343" r:id="rId27"/>
    <p:sldId id="409" r:id="rId28"/>
    <p:sldId id="358" r:id="rId29"/>
    <p:sldId id="379" r:id="rId30"/>
    <p:sldId id="391" r:id="rId31"/>
    <p:sldId id="321" r:id="rId32"/>
    <p:sldId id="410" r:id="rId33"/>
    <p:sldId id="322" r:id="rId34"/>
    <p:sldId id="430" r:id="rId35"/>
    <p:sldId id="392" r:id="rId36"/>
    <p:sldId id="395" r:id="rId37"/>
    <p:sldId id="399" r:id="rId38"/>
    <p:sldId id="400" r:id="rId39"/>
    <p:sldId id="393" r:id="rId40"/>
    <p:sldId id="396" r:id="rId41"/>
    <p:sldId id="323" r:id="rId42"/>
    <p:sldId id="344" r:id="rId43"/>
    <p:sldId id="365" r:id="rId44"/>
    <p:sldId id="401" r:id="rId45"/>
    <p:sldId id="324" r:id="rId46"/>
    <p:sldId id="325" r:id="rId47"/>
    <p:sldId id="349" r:id="rId48"/>
    <p:sldId id="380" r:id="rId49"/>
    <p:sldId id="431" r:id="rId50"/>
    <p:sldId id="384" r:id="rId51"/>
    <p:sldId id="385" r:id="rId52"/>
    <p:sldId id="386" r:id="rId53"/>
    <p:sldId id="350" r:id="rId54"/>
    <p:sldId id="366" r:id="rId55"/>
    <p:sldId id="326" r:id="rId56"/>
    <p:sldId id="403" r:id="rId57"/>
    <p:sldId id="404" r:id="rId58"/>
    <p:sldId id="411" r:id="rId59"/>
    <p:sldId id="328" r:id="rId60"/>
    <p:sldId id="351" r:id="rId61"/>
    <p:sldId id="405" r:id="rId62"/>
    <p:sldId id="332" r:id="rId63"/>
    <p:sldId id="347" r:id="rId64"/>
    <p:sldId id="334" r:id="rId65"/>
    <p:sldId id="340" r:id="rId66"/>
    <p:sldId id="341" r:id="rId67"/>
    <p:sldId id="363" r:id="rId68"/>
    <p:sldId id="348" r:id="rId69"/>
    <p:sldId id="276" r:id="rId7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FCC"/>
    <a:srgbClr val="4B5E96"/>
    <a:srgbClr val="8E0000"/>
    <a:srgbClr val="0000FF"/>
    <a:srgbClr val="2C57AE"/>
    <a:srgbClr val="CC0000"/>
    <a:srgbClr val="F8E0E0"/>
    <a:srgbClr val="E8ECF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6" autoAdjust="0"/>
    <p:restoredTop sz="86351"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1680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92" d="100"/>
          <a:sy n="92" d="100"/>
        </p:scale>
        <p:origin x="3516" y="6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EE5F77-A43D-4E99-9A99-43A68492DB6B}"/>
              </a:ext>
            </a:extLst>
          </p:cNvPr>
          <p:cNvSpPr>
            <a:spLocks noGrp="1" noChangeArrowheads="1"/>
          </p:cNvSpPr>
          <p:nvPr>
            <p:ph type="hdr" sz="quarter"/>
          </p:nvPr>
        </p:nvSpPr>
        <p:spPr bwMode="auto">
          <a:xfrm>
            <a:off x="0" y="0"/>
            <a:ext cx="4600575" cy="465743"/>
          </a:xfrm>
          <a:prstGeom prst="rect">
            <a:avLst/>
          </a:prstGeom>
          <a:noFill/>
          <a:ln w="9525">
            <a:noFill/>
            <a:miter lim="800000"/>
            <a:headEnd/>
            <a:tailEnd/>
          </a:ln>
          <a:effectLst/>
        </p:spPr>
        <p:txBody>
          <a:bodyPr vert="horz" wrap="square" lIns="92645" tIns="46322" rIns="92645" bIns="46322" numCol="1" anchor="t" anchorCtr="0" compatLnSpc="1">
            <a:prstTxWarp prst="textNoShape">
              <a:avLst/>
            </a:prstTxWarp>
          </a:bodyPr>
          <a:lstStyle>
            <a:lvl1pPr defTabSz="925915" eaLnBrk="1" hangingPunct="1">
              <a:defRPr sz="1200">
                <a:latin typeface="Times New Roman" pitchFamily="18" charset="0"/>
              </a:defRPr>
            </a:lvl1pPr>
          </a:lstStyle>
          <a:p>
            <a:pPr>
              <a:defRPr/>
            </a:pPr>
            <a:r>
              <a:rPr lang="en-US" dirty="0"/>
              <a:t>Civil Rights: Your Responsibilities in the School Nutrition Programs</a:t>
            </a:r>
          </a:p>
        </p:txBody>
      </p:sp>
      <p:sp>
        <p:nvSpPr>
          <p:cNvPr id="74755" name="Rectangle 3">
            <a:extLst>
              <a:ext uri="{FF2B5EF4-FFF2-40B4-BE49-F238E27FC236}">
                <a16:creationId xmlns:a16="http://schemas.microsoft.com/office/drawing/2014/main" id="{8E45A375-ADEF-413B-92DF-8922B8AE9D90}"/>
              </a:ext>
            </a:extLst>
          </p:cNvPr>
          <p:cNvSpPr>
            <a:spLocks noGrp="1" noChangeArrowheads="1"/>
          </p:cNvSpPr>
          <p:nvPr>
            <p:ph type="dt" sz="quarter" idx="1"/>
          </p:nvPr>
        </p:nvSpPr>
        <p:spPr bwMode="auto">
          <a:xfrm>
            <a:off x="5549900" y="0"/>
            <a:ext cx="1460500" cy="465743"/>
          </a:xfrm>
          <a:prstGeom prst="rect">
            <a:avLst/>
          </a:prstGeom>
          <a:noFill/>
          <a:ln w="9525">
            <a:noFill/>
            <a:miter lim="800000"/>
            <a:headEnd/>
            <a:tailEnd/>
          </a:ln>
          <a:effectLst/>
        </p:spPr>
        <p:txBody>
          <a:bodyPr vert="horz" wrap="square" lIns="92645" tIns="46322" rIns="92645" bIns="46322" numCol="1" anchor="t" anchorCtr="0" compatLnSpc="1">
            <a:prstTxWarp prst="textNoShape">
              <a:avLst/>
            </a:prstTxWarp>
          </a:bodyPr>
          <a:lstStyle>
            <a:lvl1pPr algn="r" defTabSz="925915" eaLnBrk="1" hangingPunct="1">
              <a:defRPr sz="1200">
                <a:latin typeface="Times New Roman" pitchFamily="18" charset="0"/>
              </a:defRPr>
            </a:lvl1pPr>
          </a:lstStyle>
          <a:p>
            <a:pPr>
              <a:defRPr/>
            </a:pPr>
            <a:r>
              <a:rPr lang="en-US" dirty="0"/>
              <a:t>July 2022</a:t>
            </a:r>
          </a:p>
        </p:txBody>
      </p:sp>
      <p:sp>
        <p:nvSpPr>
          <p:cNvPr id="74756" name="Rectangle 4">
            <a:extLst>
              <a:ext uri="{FF2B5EF4-FFF2-40B4-BE49-F238E27FC236}">
                <a16:creationId xmlns:a16="http://schemas.microsoft.com/office/drawing/2014/main" id="{6A0530AD-8D87-47A8-9B8D-D817B6335925}"/>
              </a:ext>
            </a:extLst>
          </p:cNvPr>
          <p:cNvSpPr>
            <a:spLocks noGrp="1" noChangeArrowheads="1"/>
          </p:cNvSpPr>
          <p:nvPr>
            <p:ph type="ftr" sz="quarter" idx="2"/>
          </p:nvPr>
        </p:nvSpPr>
        <p:spPr bwMode="auto">
          <a:xfrm>
            <a:off x="0" y="8830658"/>
            <a:ext cx="3038145" cy="465742"/>
          </a:xfrm>
          <a:prstGeom prst="rect">
            <a:avLst/>
          </a:prstGeom>
          <a:noFill/>
          <a:ln w="9525">
            <a:noFill/>
            <a:miter lim="800000"/>
            <a:headEnd/>
            <a:tailEnd/>
          </a:ln>
          <a:effectLst/>
        </p:spPr>
        <p:txBody>
          <a:bodyPr vert="horz" wrap="square" lIns="92645" tIns="46322" rIns="92645" bIns="46322" numCol="1" anchor="b" anchorCtr="0" compatLnSpc="1">
            <a:prstTxWarp prst="textNoShape">
              <a:avLst/>
            </a:prstTxWarp>
          </a:bodyPr>
          <a:lstStyle>
            <a:lvl1pPr defTabSz="925915" eaLnBrk="1" hangingPunct="1">
              <a:defRPr sz="1200">
                <a:latin typeface="Times New Roman" pitchFamily="18" charset="0"/>
              </a:defRPr>
            </a:lvl1pPr>
          </a:lstStyle>
          <a:p>
            <a:pPr>
              <a:defRPr/>
            </a:pPr>
            <a:r>
              <a:rPr lang="en-US"/>
              <a:t>Connecticut State Department of Education</a:t>
            </a:r>
          </a:p>
        </p:txBody>
      </p:sp>
      <p:sp>
        <p:nvSpPr>
          <p:cNvPr id="74757" name="Rectangle 5">
            <a:extLst>
              <a:ext uri="{FF2B5EF4-FFF2-40B4-BE49-F238E27FC236}">
                <a16:creationId xmlns:a16="http://schemas.microsoft.com/office/drawing/2014/main" id="{5ED1A9C3-6C7B-4EEF-8C76-91F3A31D771D}"/>
              </a:ext>
            </a:extLst>
          </p:cNvPr>
          <p:cNvSpPr>
            <a:spLocks noGrp="1" noChangeArrowheads="1"/>
          </p:cNvSpPr>
          <p:nvPr>
            <p:ph type="sldNum" sz="quarter" idx="3"/>
          </p:nvPr>
        </p:nvSpPr>
        <p:spPr bwMode="auto">
          <a:xfrm>
            <a:off x="3973777" y="8830658"/>
            <a:ext cx="3036623" cy="465742"/>
          </a:xfrm>
          <a:prstGeom prst="rect">
            <a:avLst/>
          </a:prstGeom>
          <a:noFill/>
          <a:ln w="9525">
            <a:noFill/>
            <a:miter lim="800000"/>
            <a:headEnd/>
            <a:tailEnd/>
          </a:ln>
          <a:effectLst/>
        </p:spPr>
        <p:txBody>
          <a:bodyPr vert="horz" wrap="square" lIns="92645" tIns="46322" rIns="92645" bIns="46322" numCol="1" anchor="b" anchorCtr="0" compatLnSpc="1">
            <a:prstTxWarp prst="textNoShape">
              <a:avLst/>
            </a:prstTxWarp>
          </a:bodyPr>
          <a:lstStyle>
            <a:lvl1pPr algn="r" defTabSz="924236" eaLnBrk="1" hangingPunct="1">
              <a:defRPr sz="1200">
                <a:latin typeface="Times New Roman" panose="02020603050405020304" pitchFamily="18" charset="0"/>
              </a:defRPr>
            </a:lvl1pPr>
          </a:lstStyle>
          <a:p>
            <a:fld id="{12FAB90B-1813-427A-8D2B-FF86075D1C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0FCCACA-3E82-4EDF-8609-70DAE8E5F701}"/>
              </a:ext>
            </a:extLst>
          </p:cNvPr>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2645" tIns="46322" rIns="92645" bIns="46322" numCol="1" anchor="t" anchorCtr="0" compatLnSpc="1">
            <a:prstTxWarp prst="textNoShape">
              <a:avLst/>
            </a:prstTxWarp>
          </a:bodyPr>
          <a:lstStyle>
            <a:lvl1pPr defTabSz="925915" eaLnBrk="1" hangingPunct="1">
              <a:defRPr sz="1200">
                <a:latin typeface="Times New Roman" pitchFamily="18" charset="0"/>
              </a:defRPr>
            </a:lvl1pPr>
          </a:lstStyle>
          <a:p>
            <a:pPr>
              <a:defRPr/>
            </a:pPr>
            <a:endParaRPr lang="en-US"/>
          </a:p>
        </p:txBody>
      </p:sp>
      <p:sp>
        <p:nvSpPr>
          <p:cNvPr id="95235" name="Rectangle 3">
            <a:extLst>
              <a:ext uri="{FF2B5EF4-FFF2-40B4-BE49-F238E27FC236}">
                <a16:creationId xmlns:a16="http://schemas.microsoft.com/office/drawing/2014/main" id="{A58366F8-195E-44B3-B345-8AD0C0169A11}"/>
              </a:ext>
            </a:extLst>
          </p:cNvPr>
          <p:cNvSpPr>
            <a:spLocks noGrp="1" noChangeArrowheads="1"/>
          </p:cNvSpPr>
          <p:nvPr>
            <p:ph type="dt" idx="1"/>
          </p:nvPr>
        </p:nvSpPr>
        <p:spPr bwMode="auto">
          <a:xfrm>
            <a:off x="3970734" y="0"/>
            <a:ext cx="3038145" cy="465743"/>
          </a:xfrm>
          <a:prstGeom prst="rect">
            <a:avLst/>
          </a:prstGeom>
          <a:noFill/>
          <a:ln w="9525">
            <a:noFill/>
            <a:miter lim="800000"/>
            <a:headEnd/>
            <a:tailEnd/>
          </a:ln>
          <a:effectLst/>
        </p:spPr>
        <p:txBody>
          <a:bodyPr vert="horz" wrap="square" lIns="92645" tIns="46322" rIns="92645" bIns="46322" numCol="1" anchor="t" anchorCtr="0" compatLnSpc="1">
            <a:prstTxWarp prst="textNoShape">
              <a:avLst/>
            </a:prstTxWarp>
          </a:bodyPr>
          <a:lstStyle>
            <a:lvl1pPr algn="r" defTabSz="925915" eaLnBrk="1" hangingPunct="1">
              <a:defRPr sz="1200">
                <a:latin typeface="Times New Roman" pitchFamily="18" charset="0"/>
              </a:defRPr>
            </a:lvl1pPr>
          </a:lstStyle>
          <a:p>
            <a:pPr>
              <a:defRPr/>
            </a:pPr>
            <a:endParaRPr lang="en-US"/>
          </a:p>
        </p:txBody>
      </p:sp>
      <p:sp>
        <p:nvSpPr>
          <p:cNvPr id="14340" name="Rectangle 4">
            <a:extLst>
              <a:ext uri="{FF2B5EF4-FFF2-40B4-BE49-F238E27FC236}">
                <a16:creationId xmlns:a16="http://schemas.microsoft.com/office/drawing/2014/main" id="{E0B0E26D-FC74-4469-AA96-80261600EE11}"/>
              </a:ext>
            </a:extLst>
          </p:cNvPr>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3C37FB4D-51FB-4BFB-A250-DC6AF9D7E8AE}"/>
              </a:ext>
            </a:extLst>
          </p:cNvPr>
          <p:cNvSpPr>
            <a:spLocks noGrp="1" noChangeArrowheads="1"/>
          </p:cNvSpPr>
          <p:nvPr>
            <p:ph type="body" sz="quarter" idx="3"/>
          </p:nvPr>
        </p:nvSpPr>
        <p:spPr bwMode="auto">
          <a:xfrm>
            <a:off x="702866" y="4416098"/>
            <a:ext cx="5607711" cy="4183995"/>
          </a:xfrm>
          <a:prstGeom prst="rect">
            <a:avLst/>
          </a:prstGeom>
          <a:noFill/>
          <a:ln w="9525">
            <a:noFill/>
            <a:miter lim="800000"/>
            <a:headEnd/>
            <a:tailEnd/>
          </a:ln>
          <a:effectLst/>
        </p:spPr>
        <p:txBody>
          <a:bodyPr vert="horz" wrap="square" lIns="92645" tIns="46322" rIns="92645" bIns="46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67588DD2-2342-4A59-8E15-2AB51FADFF0D}"/>
              </a:ext>
            </a:extLst>
          </p:cNvPr>
          <p:cNvSpPr>
            <a:spLocks noGrp="1" noChangeArrowheads="1"/>
          </p:cNvSpPr>
          <p:nvPr>
            <p:ph type="ftr" sz="quarter" idx="4"/>
          </p:nvPr>
        </p:nvSpPr>
        <p:spPr bwMode="auto">
          <a:xfrm>
            <a:off x="0" y="8829121"/>
            <a:ext cx="3038145" cy="465743"/>
          </a:xfrm>
          <a:prstGeom prst="rect">
            <a:avLst/>
          </a:prstGeom>
          <a:noFill/>
          <a:ln w="9525">
            <a:noFill/>
            <a:miter lim="800000"/>
            <a:headEnd/>
            <a:tailEnd/>
          </a:ln>
          <a:effectLst/>
        </p:spPr>
        <p:txBody>
          <a:bodyPr vert="horz" wrap="square" lIns="92645" tIns="46322" rIns="92645" bIns="46322" numCol="1" anchor="b" anchorCtr="0" compatLnSpc="1">
            <a:prstTxWarp prst="textNoShape">
              <a:avLst/>
            </a:prstTxWarp>
          </a:bodyPr>
          <a:lstStyle>
            <a:lvl1pPr defTabSz="925915" eaLnBrk="1" hangingPunct="1">
              <a:defRPr sz="1200">
                <a:latin typeface="Times New Roman" pitchFamily="18" charset="0"/>
              </a:defRPr>
            </a:lvl1pPr>
          </a:lstStyle>
          <a:p>
            <a:pPr>
              <a:defRPr/>
            </a:pPr>
            <a:endParaRPr lang="en-US"/>
          </a:p>
        </p:txBody>
      </p:sp>
      <p:sp>
        <p:nvSpPr>
          <p:cNvPr id="95239" name="Rectangle 7">
            <a:extLst>
              <a:ext uri="{FF2B5EF4-FFF2-40B4-BE49-F238E27FC236}">
                <a16:creationId xmlns:a16="http://schemas.microsoft.com/office/drawing/2014/main" id="{36556641-3707-4957-8610-DFAAC9BFAF9E}"/>
              </a:ext>
            </a:extLst>
          </p:cNvPr>
          <p:cNvSpPr>
            <a:spLocks noGrp="1" noChangeArrowheads="1"/>
          </p:cNvSpPr>
          <p:nvPr>
            <p:ph type="sldNum" sz="quarter" idx="5"/>
          </p:nvPr>
        </p:nvSpPr>
        <p:spPr bwMode="auto">
          <a:xfrm>
            <a:off x="3970734" y="8829121"/>
            <a:ext cx="3038145" cy="465743"/>
          </a:xfrm>
          <a:prstGeom prst="rect">
            <a:avLst/>
          </a:prstGeom>
          <a:noFill/>
          <a:ln w="9525">
            <a:noFill/>
            <a:miter lim="800000"/>
            <a:headEnd/>
            <a:tailEnd/>
          </a:ln>
          <a:effectLst/>
        </p:spPr>
        <p:txBody>
          <a:bodyPr vert="horz" wrap="square" lIns="92645" tIns="46322" rIns="92645" bIns="46322" numCol="1" anchor="b" anchorCtr="0" compatLnSpc="1">
            <a:prstTxWarp prst="textNoShape">
              <a:avLst/>
            </a:prstTxWarp>
          </a:bodyPr>
          <a:lstStyle>
            <a:lvl1pPr algn="r" defTabSz="924236" eaLnBrk="1" hangingPunct="1">
              <a:defRPr sz="1200">
                <a:latin typeface="Times New Roman" panose="02020603050405020304" pitchFamily="18" charset="0"/>
              </a:defRPr>
            </a:lvl1pPr>
          </a:lstStyle>
          <a:p>
            <a:fld id="{1B2B139D-E436-4D92-A923-8D95D9F472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A6FFE66-73A7-4D04-91C6-B2CD1B7BF94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69A1BC2-D954-4430-865B-3216F9B69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4937A161-0A7B-46B6-AA27-AD953F533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3673" indent="-284616" defTabSz="924236">
              <a:defRPr>
                <a:solidFill>
                  <a:schemeClr val="tx1"/>
                </a:solidFill>
                <a:latin typeface="Arial" panose="020B0604020202020204" pitchFamily="34" charset="0"/>
              </a:defRPr>
            </a:lvl2pPr>
            <a:lvl3pPr marL="1143053" indent="-227999" defTabSz="924236">
              <a:defRPr>
                <a:solidFill>
                  <a:schemeClr val="tx1"/>
                </a:solidFill>
                <a:latin typeface="Arial" panose="020B0604020202020204" pitchFamily="34" charset="0"/>
              </a:defRPr>
            </a:lvl3pPr>
            <a:lvl4pPr marL="1602111" indent="-227999" defTabSz="924236">
              <a:defRPr>
                <a:solidFill>
                  <a:schemeClr val="tx1"/>
                </a:solidFill>
                <a:latin typeface="Arial" panose="020B0604020202020204" pitchFamily="34" charset="0"/>
              </a:defRPr>
            </a:lvl4pPr>
            <a:lvl5pPr marL="2059637" indent="-227999" defTabSz="924236">
              <a:defRPr>
                <a:solidFill>
                  <a:schemeClr val="tx1"/>
                </a:solidFill>
                <a:latin typeface="Arial" panose="020B0604020202020204" pitchFamily="34" charset="0"/>
              </a:defRPr>
            </a:lvl5pPr>
            <a:lvl6pPr marL="2500333" indent="-227999" defTabSz="924236" eaLnBrk="0" fontAlgn="base" hangingPunct="0">
              <a:spcBef>
                <a:spcPct val="0"/>
              </a:spcBef>
              <a:spcAft>
                <a:spcPct val="0"/>
              </a:spcAft>
              <a:defRPr>
                <a:solidFill>
                  <a:schemeClr val="tx1"/>
                </a:solidFill>
                <a:latin typeface="Arial" panose="020B0604020202020204" pitchFamily="34" charset="0"/>
              </a:defRPr>
            </a:lvl6pPr>
            <a:lvl7pPr marL="2941028" indent="-227999" defTabSz="924236" eaLnBrk="0" fontAlgn="base" hangingPunct="0">
              <a:spcBef>
                <a:spcPct val="0"/>
              </a:spcBef>
              <a:spcAft>
                <a:spcPct val="0"/>
              </a:spcAft>
              <a:defRPr>
                <a:solidFill>
                  <a:schemeClr val="tx1"/>
                </a:solidFill>
                <a:latin typeface="Arial" panose="020B0604020202020204" pitchFamily="34" charset="0"/>
              </a:defRPr>
            </a:lvl7pPr>
            <a:lvl8pPr marL="3381723" indent="-227999" defTabSz="924236" eaLnBrk="0" fontAlgn="base" hangingPunct="0">
              <a:spcBef>
                <a:spcPct val="0"/>
              </a:spcBef>
              <a:spcAft>
                <a:spcPct val="0"/>
              </a:spcAft>
              <a:defRPr>
                <a:solidFill>
                  <a:schemeClr val="tx1"/>
                </a:solidFill>
                <a:latin typeface="Arial" panose="020B0604020202020204" pitchFamily="34" charset="0"/>
              </a:defRPr>
            </a:lvl8pPr>
            <a:lvl9pPr marL="3822418" indent="-227999" defTabSz="924236" eaLnBrk="0" fontAlgn="base" hangingPunct="0">
              <a:spcBef>
                <a:spcPct val="0"/>
              </a:spcBef>
              <a:spcAft>
                <a:spcPct val="0"/>
              </a:spcAft>
              <a:defRPr>
                <a:solidFill>
                  <a:schemeClr val="tx1"/>
                </a:solidFill>
                <a:latin typeface="Arial" panose="020B0604020202020204" pitchFamily="34" charset="0"/>
              </a:defRPr>
            </a:lvl9pPr>
          </a:lstStyle>
          <a:p>
            <a:fld id="{658AC8C6-3DEE-4997-8743-B6426B92ED18}"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6480683-7F56-47C6-9F3B-7D81C8835C5F}"/>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99A9F2F6-1C1E-4410-8F67-8DA2564C2A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B5BDFD7C-CBC6-4B5E-9CAF-E89682FB2D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41857B1-2AD4-45B0-9FD4-119DBC4A6DA4}"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E04BE27-CD86-4599-A729-DB65957EFA8D}"/>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6D3A4172-11AC-4EFB-BBCB-239D161A4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A193D6FA-45D5-4858-B46C-B15268AE5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0CA7926A-2810-40A7-8761-EC0620340B8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3CA42D3-7339-43F3-9989-8A805447C7FF}"/>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4708E424-FA48-4D4C-B34D-69DF40383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F26F95F2-C7E3-43CC-B040-79467DAD4E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56D3AEE-05B7-4B0E-BD45-7D1CC9ED013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4344ED4-C77A-4024-A4B7-C587B7883842}"/>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182A6565-4093-4F47-8241-1117257B8A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93F20310-66B3-4AF4-A35D-55514824EF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F62A162C-8F1F-4AEE-A3EC-CDF6AEA67D4D}"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1A41104-6974-4BC2-8827-D900FD7390F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744DEB2A-2F7D-4DA0-8879-2AB15BFB3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8B4B6C97-5662-4506-BAB7-3E61C8FBC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3B3AF8BB-4341-4C90-BA62-4585F9F245BB}"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6BE968E-BCDF-4717-91C9-B255617BDCD8}"/>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66A0FBD3-105D-48B6-85B4-36C69B9F3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867DC9FE-859A-4553-89A2-9B362A7C7A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2CDFE75-A2AE-4585-8247-4D4CB432D053}"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00A8F81-5575-4697-8EBF-B31C45154CA7}"/>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057F1AD2-751A-4964-A04A-F512942A4A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5B80EFCF-B8F1-4E55-B5B5-E93C595A4A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6B29007-AE8D-4734-99EA-8A0B7DCEAD2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4E526A7-70AC-4371-A4EE-D4CF49F6FE19}"/>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C7F9909-BD29-43F2-A466-DE092CAA41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a:extLst>
              <a:ext uri="{FF2B5EF4-FFF2-40B4-BE49-F238E27FC236}">
                <a16:creationId xmlns:a16="http://schemas.microsoft.com/office/drawing/2014/main" id="{2DB138F0-3154-46C7-9726-E3949EC150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8B90FE02-0AF6-4323-9D3E-C776923F9C9C}"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F0DBA3A-CB23-444F-9029-C02CB89DD633}"/>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7BE78B0F-D4BE-4B7D-A4E1-763E705C8F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949352B3-1199-4FDB-A428-B7642476FC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FB62117-A82D-4518-BFB3-58CDEBA6711E}"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62EF483-370F-4D52-996D-33054B5AC30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D72C21E0-590D-43E3-9CE6-E2EAB8CC82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187DB0C7-55F4-486F-B61C-E88C833171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40A72C66-9DA7-49C9-8BE7-3E1D526F4E88}"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46AEA99-638A-4369-8034-14C0315A4E2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0113A17A-8465-42A4-91DE-E5D93621D2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AAFEF836-F4D4-460A-A6BE-552D769EEC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3673" indent="-284616" defTabSz="924236">
              <a:defRPr>
                <a:solidFill>
                  <a:schemeClr val="tx1"/>
                </a:solidFill>
                <a:latin typeface="Arial" panose="020B0604020202020204" pitchFamily="34" charset="0"/>
              </a:defRPr>
            </a:lvl2pPr>
            <a:lvl3pPr marL="1143053" indent="-227999" defTabSz="924236">
              <a:defRPr>
                <a:solidFill>
                  <a:schemeClr val="tx1"/>
                </a:solidFill>
                <a:latin typeface="Arial" panose="020B0604020202020204" pitchFamily="34" charset="0"/>
              </a:defRPr>
            </a:lvl3pPr>
            <a:lvl4pPr marL="1602111" indent="-227999" defTabSz="924236">
              <a:defRPr>
                <a:solidFill>
                  <a:schemeClr val="tx1"/>
                </a:solidFill>
                <a:latin typeface="Arial" panose="020B0604020202020204" pitchFamily="34" charset="0"/>
              </a:defRPr>
            </a:lvl4pPr>
            <a:lvl5pPr marL="2059637" indent="-227999" defTabSz="924236">
              <a:defRPr>
                <a:solidFill>
                  <a:schemeClr val="tx1"/>
                </a:solidFill>
                <a:latin typeface="Arial" panose="020B0604020202020204" pitchFamily="34" charset="0"/>
              </a:defRPr>
            </a:lvl5pPr>
            <a:lvl6pPr marL="2500333" indent="-227999" defTabSz="924236" eaLnBrk="0" fontAlgn="base" hangingPunct="0">
              <a:spcBef>
                <a:spcPct val="0"/>
              </a:spcBef>
              <a:spcAft>
                <a:spcPct val="0"/>
              </a:spcAft>
              <a:defRPr>
                <a:solidFill>
                  <a:schemeClr val="tx1"/>
                </a:solidFill>
                <a:latin typeface="Arial" panose="020B0604020202020204" pitchFamily="34" charset="0"/>
              </a:defRPr>
            </a:lvl6pPr>
            <a:lvl7pPr marL="2941028" indent="-227999" defTabSz="924236" eaLnBrk="0" fontAlgn="base" hangingPunct="0">
              <a:spcBef>
                <a:spcPct val="0"/>
              </a:spcBef>
              <a:spcAft>
                <a:spcPct val="0"/>
              </a:spcAft>
              <a:defRPr>
                <a:solidFill>
                  <a:schemeClr val="tx1"/>
                </a:solidFill>
                <a:latin typeface="Arial" panose="020B0604020202020204" pitchFamily="34" charset="0"/>
              </a:defRPr>
            </a:lvl7pPr>
            <a:lvl8pPr marL="3381723" indent="-227999" defTabSz="924236" eaLnBrk="0" fontAlgn="base" hangingPunct="0">
              <a:spcBef>
                <a:spcPct val="0"/>
              </a:spcBef>
              <a:spcAft>
                <a:spcPct val="0"/>
              </a:spcAft>
              <a:defRPr>
                <a:solidFill>
                  <a:schemeClr val="tx1"/>
                </a:solidFill>
                <a:latin typeface="Arial" panose="020B0604020202020204" pitchFamily="34" charset="0"/>
              </a:defRPr>
            </a:lvl8pPr>
            <a:lvl9pPr marL="3822418"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77BE6EE-93E1-43EA-88D1-B79F005ACE4E}"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0CFA86F-4965-4167-8666-F14E5AA3AC65}"/>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506AA2AD-84E3-4DD6-A455-B931FD9036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00621F35-A617-437C-A4B2-B90B727B2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18A6AF53-168D-4A86-AE62-5450074FAB8D}"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666343B-8257-4D17-BAEB-4E3FB455D34A}"/>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2B4447D2-9B28-4DB0-85E1-5ADF2034CF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a:extLst>
              <a:ext uri="{FF2B5EF4-FFF2-40B4-BE49-F238E27FC236}">
                <a16:creationId xmlns:a16="http://schemas.microsoft.com/office/drawing/2014/main" id="{6C500AF0-2D67-4E3F-BD62-AC455FFE76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D2FEEDD4-3667-41E2-BAEF-1B05A4D08FE3}"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24BEBA3-3E3F-40CF-A2F1-37D9CA3C8775}"/>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B6C34CBA-A1AB-48FD-AC57-DEBE4185C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AC0B3B9F-8431-4E29-B91E-2C45D5919B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C9F9A382-2F9E-4C58-9E7A-575725A3933A}"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BF5B61A-0896-4942-AF84-E85AC67ECF01}"/>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5866A179-0DB8-4819-BF24-40AAB1623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931E8A84-E76F-4214-BFFF-7D21DF175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0FACD894-145C-49DA-8073-DBCA607D9C73}"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BF5B61A-0896-4942-AF84-E85AC67ECF01}"/>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5866A179-0DB8-4819-BF24-40AAB1623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931E8A84-E76F-4214-BFFF-7D21DF175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0FACD894-145C-49DA-8073-DBCA607D9C73}"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9993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24900EB-C95E-4B4C-BC3F-85C7179BB86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0909DB95-C26D-4B57-9732-32DFB5C56E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B6836BB2-06A3-46F0-8236-B2029A7717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EF5AC1C1-352F-479B-8B36-13B6717C4168}"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D0B8CD6-F58C-45AF-B077-681525D73998}"/>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C653025-F893-41F9-84D9-ACBA9F65A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D4EC8396-94F2-408D-A85D-F770D1CABF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954CD1AB-670E-4C1B-B111-B8E924394A4C}"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880832E-882A-4094-8B82-4E4CB102D45C}"/>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8EBEDB0C-A52E-4B4D-9EEF-30F6341624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a:extLst>
              <a:ext uri="{FF2B5EF4-FFF2-40B4-BE49-F238E27FC236}">
                <a16:creationId xmlns:a16="http://schemas.microsoft.com/office/drawing/2014/main" id="{1F8A2833-76EC-4921-A8B0-DE033E96FD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619A050F-FDE2-4EA6-ABCD-09F6B698DD2B}"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FF48F9F-5E97-4767-9F17-4B7920567B73}"/>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7A1C517C-5726-4F91-8046-D592D510E4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a:extLst>
              <a:ext uri="{FF2B5EF4-FFF2-40B4-BE49-F238E27FC236}">
                <a16:creationId xmlns:a16="http://schemas.microsoft.com/office/drawing/2014/main" id="{3BD65249-A666-461E-8851-7FAEC5B157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5DFCB70-0106-4AF4-AF25-4E0991E5690A}"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92CDBB7-94B3-4EF5-9F2F-569B5E68038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BE02E134-EBF7-4D68-BB03-F9B5DCB35E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DD809836-5709-4773-84E1-A1CF7DB53B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FD1DC73A-9508-4147-809F-42AA773B5C12}"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7EAD670-E28B-4445-9952-4F70F9A44C6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C6B0026-D636-4441-A68F-080AC79874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5DFC71C7-5C41-48DC-B8EF-F7AE4330E3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650E1814-77DC-4650-9616-68E9669F3563}"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0C4FE48-F952-4AAC-9574-43D598CB17CA}"/>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B3A1AE97-6370-4E5B-A173-7B591F8E51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a:extLst>
              <a:ext uri="{FF2B5EF4-FFF2-40B4-BE49-F238E27FC236}">
                <a16:creationId xmlns:a16="http://schemas.microsoft.com/office/drawing/2014/main" id="{514381D8-B602-41A8-9209-D4AC2589BF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E145FE0B-A001-4986-AF43-59937F235C57}"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63F97025-C183-4D20-89E7-76F8D76BA5B9}"/>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575BCEF4-7E03-4A4D-8A0F-48B8113950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a:extLst>
              <a:ext uri="{FF2B5EF4-FFF2-40B4-BE49-F238E27FC236}">
                <a16:creationId xmlns:a16="http://schemas.microsoft.com/office/drawing/2014/main" id="{170DAB44-6BC6-4804-90F7-B616D6FAAD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F1205FB3-6B04-40DA-9FBC-B3727D98F56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A8C20D2C-E28D-4AD1-981F-4D088A6F402A}"/>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84BD11DD-66B6-473B-AEEE-EFC37C43A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a:extLst>
              <a:ext uri="{FF2B5EF4-FFF2-40B4-BE49-F238E27FC236}">
                <a16:creationId xmlns:a16="http://schemas.microsoft.com/office/drawing/2014/main" id="{705E31BD-6A20-4232-ABFE-4BE9523347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DAFA9042-3797-49D0-8FE2-8F6A5A063FBC}"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4F20778-4175-47E2-9986-A8191FC330B3}"/>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74C042AF-B8AC-4C5A-9399-77C3CC0EF9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a:extLst>
              <a:ext uri="{FF2B5EF4-FFF2-40B4-BE49-F238E27FC236}">
                <a16:creationId xmlns:a16="http://schemas.microsoft.com/office/drawing/2014/main" id="{8AD0645A-8326-46BE-B02F-E467D4DA5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42626959-8CAA-45DC-A3E1-BBFBFD2B3429}"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3A44BE4-B7F8-40E8-B97C-7085FC93D662}"/>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198D840B-DC19-45A6-85F6-B63671EB97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D297B994-6826-406B-9DD6-BF48DD713E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D5F3B633-350E-484D-91C1-56797674B13A}"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4EC74A1-1ACB-46BB-8073-D55B192A24B7}"/>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5361A153-C853-4093-B1EE-FE5E96958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a:extLst>
              <a:ext uri="{FF2B5EF4-FFF2-40B4-BE49-F238E27FC236}">
                <a16:creationId xmlns:a16="http://schemas.microsoft.com/office/drawing/2014/main" id="{414C6225-B9E7-4D97-9068-EF12675B63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69A9B12B-0923-493D-B95C-9CF01F8B54E1}"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D183E67-4A51-450F-ADDC-91BFCA952229}"/>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9E6EF19B-ED21-4834-AC50-8547AD925F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a:extLst>
              <a:ext uri="{FF2B5EF4-FFF2-40B4-BE49-F238E27FC236}">
                <a16:creationId xmlns:a16="http://schemas.microsoft.com/office/drawing/2014/main" id="{76EC738A-3E91-4779-832C-26511973C7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02DA7A8D-EB9B-4FA7-BD47-D6D5B345E402}"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E946472-C50C-4217-AEC4-8466C6140434}"/>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4B694F95-C3DD-4E18-B72C-C84C64D1B5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a:extLst>
              <a:ext uri="{FF2B5EF4-FFF2-40B4-BE49-F238E27FC236}">
                <a16:creationId xmlns:a16="http://schemas.microsoft.com/office/drawing/2014/main" id="{122548ED-62F1-402A-A1A5-5C163E12B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9FFA7A21-0A26-44EE-8384-2DAEE993CE4E}"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13AD7E2-0260-4BAB-B6E7-0CAF9B852EE1}"/>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9EEAC715-04FF-4DA3-A617-0E9015127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8CDAB2BB-E8FD-4FB5-817C-F9AFA54A1B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40624436-1E47-4952-8E2F-BA3C82F7B8A6}"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13AD7E2-0260-4BAB-B6E7-0CAF9B852EE1}"/>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9EEAC715-04FF-4DA3-A617-0E9015127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8CDAB2BB-E8FD-4FB5-817C-F9AFA54A1B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40624436-1E47-4952-8E2F-BA3C82F7B8A6}"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9224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3CE8437-CE97-46D0-A43A-797D3A8EDEAB}"/>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DB6B3C8C-3417-45B9-8889-BA7D7810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C5F5830F-DEBA-47A3-9A64-3353CB6640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357C2ADF-DB7A-4D60-B81D-4F717E943504}"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141EFB07-9019-479A-9437-66160142CCDE}"/>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BB450117-898F-4AF0-8E24-76DF2FCFFC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a:extLst>
              <a:ext uri="{FF2B5EF4-FFF2-40B4-BE49-F238E27FC236}">
                <a16:creationId xmlns:a16="http://schemas.microsoft.com/office/drawing/2014/main" id="{D87C7B62-9BC5-4E2C-A542-64784F6E9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AF91B26-42D0-41B0-9428-02C38D290ACA}"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B605B89-279D-4EB9-92F2-55F195DA578B}"/>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10EAF063-9832-4A9E-A325-11B40E0A1A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a:extLst>
              <a:ext uri="{FF2B5EF4-FFF2-40B4-BE49-F238E27FC236}">
                <a16:creationId xmlns:a16="http://schemas.microsoft.com/office/drawing/2014/main" id="{ACA1964D-47C5-4C41-AAA2-2DCFED348B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3BB75292-7F99-4D9B-861D-A28B2ED72E51}"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2693D3A-B6CB-4F71-B55F-A2928CB58A61}"/>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D30B90E0-A710-4A1B-942E-FD0ACAD314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4411BBE8-F201-4CC6-90DA-601315AAB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EE745D15-C071-42AC-BF77-14B79975B23B}"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9B2EF40A-E812-4B92-B334-C3253EDC09CD}"/>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8DC4BEA4-71E3-423A-954B-E1D8033995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884" name="Slide Number Placeholder 3">
            <a:extLst>
              <a:ext uri="{FF2B5EF4-FFF2-40B4-BE49-F238E27FC236}">
                <a16:creationId xmlns:a16="http://schemas.microsoft.com/office/drawing/2014/main" id="{C24CF705-E650-4066-A906-E6566BC659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C56572F8-1DD8-4BEB-8C86-773BDE6BCB45}"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6B01B5D6-13BF-4F42-9346-7D9E269DB99E}"/>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27E205F9-608D-44D4-AD52-12890E1CC7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a:extLst>
              <a:ext uri="{FF2B5EF4-FFF2-40B4-BE49-F238E27FC236}">
                <a16:creationId xmlns:a16="http://schemas.microsoft.com/office/drawing/2014/main" id="{EECA2082-ACFF-4976-997B-47DF5DF6B3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85606B9F-1EE7-4745-9EE8-AFA8748D5F16}"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3E6CF6E-F01D-44C3-BF9C-E458B58754A4}"/>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BC04D5B2-D6F3-4139-A61E-D368DCE34B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a:extLst>
              <a:ext uri="{FF2B5EF4-FFF2-40B4-BE49-F238E27FC236}">
                <a16:creationId xmlns:a16="http://schemas.microsoft.com/office/drawing/2014/main" id="{31A908E0-164B-4D20-9ED1-D6C500E003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ED02CFB2-EA5B-42F6-966D-6BADBA99DCBF}"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1C838DF7-58FF-4C46-A002-F6C75E7C4768}"/>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A1929338-38DB-40A2-B44B-92A20AA541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a:extLst>
              <a:ext uri="{FF2B5EF4-FFF2-40B4-BE49-F238E27FC236}">
                <a16:creationId xmlns:a16="http://schemas.microsoft.com/office/drawing/2014/main" id="{FE670F63-0604-4068-BAAF-255AD1907F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1BCCF02A-6FAA-4EFC-8B1C-59B408F8DEA3}"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E6783A99-EB82-48F0-BE2A-AFE144AF4778}"/>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F0EC6990-8100-47A4-8908-DAD0DCDB64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EE3BFD97-CE20-42C3-AF70-15E2CE3B7F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9787635C-24C0-49E8-8893-BC06368C9E30}"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B7F6DB6-17E0-448D-877C-9A26C39808F0}"/>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78E38DC7-A4EA-4B70-A40D-A1879FC7F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24" name="Slide Number Placeholder 3">
            <a:extLst>
              <a:ext uri="{FF2B5EF4-FFF2-40B4-BE49-F238E27FC236}">
                <a16:creationId xmlns:a16="http://schemas.microsoft.com/office/drawing/2014/main" id="{998CD5B1-6BCB-4191-9AC1-00B8DA55A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871ED723-2647-48FB-93BB-48ADDDBC5FA8}"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D11B098E-14AE-41DC-9373-1F7705BE72F9}"/>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D460DF3F-CF1D-4588-B66E-5B03095B8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5172" name="Slide Number Placeholder 3">
            <a:extLst>
              <a:ext uri="{FF2B5EF4-FFF2-40B4-BE49-F238E27FC236}">
                <a16:creationId xmlns:a16="http://schemas.microsoft.com/office/drawing/2014/main" id="{565D8E5D-8395-4B15-9102-4390FC9AD9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AD411E86-53DD-403F-8FDA-97450EA9A998}"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9D5EFEB-6DF4-453E-8219-B22A04885F3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40C703F-6B1F-48D2-AEB9-C9487793E9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C6254627-9020-4575-B6E7-96EA042CBF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9539356C-3B9E-4E26-A0DF-7BE061D5FC12}"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A873242-DC26-45EB-9AF3-1FD0FD37B805}"/>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18CDABE9-A976-4629-8C15-2181A3DE43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a:extLst>
              <a:ext uri="{FF2B5EF4-FFF2-40B4-BE49-F238E27FC236}">
                <a16:creationId xmlns:a16="http://schemas.microsoft.com/office/drawing/2014/main" id="{0457B454-7E23-4C3B-A602-AC993C896D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79B37665-CC14-41E5-8CAD-7A9F063D08D3}"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67D6457-7C0D-4644-A83E-75F51EEA3F50}"/>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460BD80E-6074-4AB7-9381-60FC0523BE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a:extLst>
              <a:ext uri="{FF2B5EF4-FFF2-40B4-BE49-F238E27FC236}">
                <a16:creationId xmlns:a16="http://schemas.microsoft.com/office/drawing/2014/main" id="{DBA3BCE4-30C2-47C0-B2E8-11C6B83189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3590BE4-29F4-402C-B50A-92776C3E30A0}"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BECCEA2-DADC-4E19-8ED6-98EDFEB4D81D}"/>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F1B4C207-ED8F-4E66-B5C1-AA5EBADD1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Slide Number Placeholder 3">
            <a:extLst>
              <a:ext uri="{FF2B5EF4-FFF2-40B4-BE49-F238E27FC236}">
                <a16:creationId xmlns:a16="http://schemas.microsoft.com/office/drawing/2014/main" id="{15AFF5E7-DBFF-4643-A324-789052BB3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571CB676-A5EE-4773-B35D-08F145D5A16D}"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C938EB7D-05B6-46AB-9CB8-B38E9C6C5289}"/>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465102E5-987B-4BD0-BA40-07B9BB461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64" name="Slide Number Placeholder 3">
            <a:extLst>
              <a:ext uri="{FF2B5EF4-FFF2-40B4-BE49-F238E27FC236}">
                <a16:creationId xmlns:a16="http://schemas.microsoft.com/office/drawing/2014/main" id="{F9805F30-0576-419F-BF21-AD3F3205F1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A1A9A39-0C7B-4962-9D0B-C3746AA94652}"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CB0742F-3555-45C3-839E-6E1E37960D32}"/>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29F4BF31-22A4-434E-ABC5-12513739C2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F5C071F0-8F8A-4498-9723-E0FEFFFE78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BA9E1ADE-BDA0-4A14-BF02-46EC6BAE41E5}"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43CD6844-15ED-4642-AE0C-03079BB5109C}"/>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B4C935F5-BC29-4BDC-9AF8-B4F984421D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a:extLst>
              <a:ext uri="{FF2B5EF4-FFF2-40B4-BE49-F238E27FC236}">
                <a16:creationId xmlns:a16="http://schemas.microsoft.com/office/drawing/2014/main" id="{63284B8C-9153-4187-B606-46723BD2AF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F4760CB9-E79D-4BFB-B47A-C7F98EB35240}"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4154A25D-7562-4CFD-BA95-3C749064A5CD}"/>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DB05F44D-CD15-4FE2-BC6D-5CB6BD7E0A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9508" name="Slide Number Placeholder 3">
            <a:extLst>
              <a:ext uri="{FF2B5EF4-FFF2-40B4-BE49-F238E27FC236}">
                <a16:creationId xmlns:a16="http://schemas.microsoft.com/office/drawing/2014/main" id="{AEBA49DE-360D-4E84-A755-229A19568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DC437EA4-3C01-497D-A121-6C9E723AEDC4}"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0BA0638-DCBF-4A9D-8665-AEE6960AE884}"/>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15642162-11C5-4119-9DAD-B27300D77D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1556" name="Slide Number Placeholder 3">
            <a:extLst>
              <a:ext uri="{FF2B5EF4-FFF2-40B4-BE49-F238E27FC236}">
                <a16:creationId xmlns:a16="http://schemas.microsoft.com/office/drawing/2014/main" id="{3DAA7D34-FB18-4C08-9E58-C0BFEA8F1E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9A05EF3D-0586-4672-AB6D-93CB03804289}"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5747A63B-33AD-47EA-A834-A1760B5DB30A}"/>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A12B413E-D73A-4FDB-B556-B81F603FC1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04" name="Slide Number Placeholder 3">
            <a:extLst>
              <a:ext uri="{FF2B5EF4-FFF2-40B4-BE49-F238E27FC236}">
                <a16:creationId xmlns:a16="http://schemas.microsoft.com/office/drawing/2014/main" id="{7197D572-C06D-4D4C-874C-821A6F71A2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B4A14873-4381-4876-B97B-8019A1DE9F3B}"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012EF91-27F2-4C0E-A046-CFB60B99F954}"/>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ECEBD146-F19A-4727-9140-A65A1CD51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a:extLst>
              <a:ext uri="{FF2B5EF4-FFF2-40B4-BE49-F238E27FC236}">
                <a16:creationId xmlns:a16="http://schemas.microsoft.com/office/drawing/2014/main" id="{3A2CCC47-1916-4789-8383-7F93B7B1F3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3673" indent="-284616" defTabSz="924236">
              <a:defRPr>
                <a:solidFill>
                  <a:schemeClr val="tx1"/>
                </a:solidFill>
                <a:latin typeface="Arial" panose="020B0604020202020204" pitchFamily="34" charset="0"/>
              </a:defRPr>
            </a:lvl2pPr>
            <a:lvl3pPr marL="1143053" indent="-227999" defTabSz="924236">
              <a:defRPr>
                <a:solidFill>
                  <a:schemeClr val="tx1"/>
                </a:solidFill>
                <a:latin typeface="Arial" panose="020B0604020202020204" pitchFamily="34" charset="0"/>
              </a:defRPr>
            </a:lvl3pPr>
            <a:lvl4pPr marL="1602111" indent="-227999" defTabSz="924236">
              <a:defRPr>
                <a:solidFill>
                  <a:schemeClr val="tx1"/>
                </a:solidFill>
                <a:latin typeface="Arial" panose="020B0604020202020204" pitchFamily="34" charset="0"/>
              </a:defRPr>
            </a:lvl4pPr>
            <a:lvl5pPr marL="2059637" indent="-227999" defTabSz="924236">
              <a:defRPr>
                <a:solidFill>
                  <a:schemeClr val="tx1"/>
                </a:solidFill>
                <a:latin typeface="Arial" panose="020B0604020202020204" pitchFamily="34" charset="0"/>
              </a:defRPr>
            </a:lvl5pPr>
            <a:lvl6pPr marL="2500333" indent="-227999" defTabSz="924236" eaLnBrk="0" fontAlgn="base" hangingPunct="0">
              <a:spcBef>
                <a:spcPct val="0"/>
              </a:spcBef>
              <a:spcAft>
                <a:spcPct val="0"/>
              </a:spcAft>
              <a:defRPr>
                <a:solidFill>
                  <a:schemeClr val="tx1"/>
                </a:solidFill>
                <a:latin typeface="Arial" panose="020B0604020202020204" pitchFamily="34" charset="0"/>
              </a:defRPr>
            </a:lvl6pPr>
            <a:lvl7pPr marL="2941028" indent="-227999" defTabSz="924236" eaLnBrk="0" fontAlgn="base" hangingPunct="0">
              <a:spcBef>
                <a:spcPct val="0"/>
              </a:spcBef>
              <a:spcAft>
                <a:spcPct val="0"/>
              </a:spcAft>
              <a:defRPr>
                <a:solidFill>
                  <a:schemeClr val="tx1"/>
                </a:solidFill>
                <a:latin typeface="Arial" panose="020B0604020202020204" pitchFamily="34" charset="0"/>
              </a:defRPr>
            </a:lvl7pPr>
            <a:lvl8pPr marL="3381723" indent="-227999" defTabSz="924236" eaLnBrk="0" fontAlgn="base" hangingPunct="0">
              <a:spcBef>
                <a:spcPct val="0"/>
              </a:spcBef>
              <a:spcAft>
                <a:spcPct val="0"/>
              </a:spcAft>
              <a:defRPr>
                <a:solidFill>
                  <a:schemeClr val="tx1"/>
                </a:solidFill>
                <a:latin typeface="Arial" panose="020B0604020202020204" pitchFamily="34" charset="0"/>
              </a:defRPr>
            </a:lvl8pPr>
            <a:lvl9pPr marL="3822418" indent="-227999" defTabSz="924236" eaLnBrk="0" fontAlgn="base" hangingPunct="0">
              <a:spcBef>
                <a:spcPct val="0"/>
              </a:spcBef>
              <a:spcAft>
                <a:spcPct val="0"/>
              </a:spcAft>
              <a:defRPr>
                <a:solidFill>
                  <a:schemeClr val="tx1"/>
                </a:solidFill>
                <a:latin typeface="Arial" panose="020B0604020202020204" pitchFamily="34" charset="0"/>
              </a:defRPr>
            </a:lvl9pPr>
          </a:lstStyle>
          <a:p>
            <a:fld id="{2EEED412-AB50-4622-AE13-4F83A8024AD7}"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8ACEC57-315F-488F-A2FA-79A0800A68C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267903A-1595-45B8-BCAC-51B7059435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DA188607-6C66-491B-9ED3-C690EA7DC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E1C7A8DC-7080-485B-898E-C3D9FE6D44B0}"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4C667E-12BE-44A7-B530-DEF2F9D226A1}"/>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5C820DF-157E-4CB5-8761-86550BCA2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C983B387-DF4C-4CBF-BF72-B87DB37F5A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149E06A0-1078-4180-B096-98879E2AA107}"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718D89F-306D-43E3-9F90-120917FFCF11}"/>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BE353816-DE1C-48BB-B77E-B12721611B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A7B71E12-762F-4190-9822-E74929F9C3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0A1C5FA3-CACA-4110-B476-E2CF9115B103}"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7CCAEAA-E098-4728-A751-CAD5AD414EB7}"/>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30D0D166-9A5E-4A4B-8D39-28CDDD4F50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64AB16EE-9764-4AB0-AEAF-2ED1D023E0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36">
              <a:defRPr>
                <a:solidFill>
                  <a:schemeClr val="tx1"/>
                </a:solidFill>
                <a:latin typeface="Arial" panose="020B0604020202020204" pitchFamily="34" charset="0"/>
              </a:defRPr>
            </a:lvl1pPr>
            <a:lvl2pPr marL="742143" indent="-284616" defTabSz="924236">
              <a:defRPr>
                <a:solidFill>
                  <a:schemeClr val="tx1"/>
                </a:solidFill>
                <a:latin typeface="Arial" panose="020B0604020202020204" pitchFamily="34" charset="0"/>
              </a:defRPr>
            </a:lvl2pPr>
            <a:lvl3pPr marL="1141523" indent="-227999" defTabSz="924236">
              <a:defRPr>
                <a:solidFill>
                  <a:schemeClr val="tx1"/>
                </a:solidFill>
                <a:latin typeface="Arial" panose="020B0604020202020204" pitchFamily="34" charset="0"/>
              </a:defRPr>
            </a:lvl3pPr>
            <a:lvl4pPr marL="1599050" indent="-227999" defTabSz="924236">
              <a:defRPr>
                <a:solidFill>
                  <a:schemeClr val="tx1"/>
                </a:solidFill>
                <a:latin typeface="Arial" panose="020B0604020202020204" pitchFamily="34" charset="0"/>
              </a:defRPr>
            </a:lvl4pPr>
            <a:lvl5pPr marL="2056577" indent="-227999" defTabSz="924236">
              <a:defRPr>
                <a:solidFill>
                  <a:schemeClr val="tx1"/>
                </a:solidFill>
                <a:latin typeface="Arial" panose="020B0604020202020204" pitchFamily="34" charset="0"/>
              </a:defRPr>
            </a:lvl5pPr>
            <a:lvl6pPr marL="2497272" indent="-227999" defTabSz="924236" eaLnBrk="0" fontAlgn="base" hangingPunct="0">
              <a:spcBef>
                <a:spcPct val="0"/>
              </a:spcBef>
              <a:spcAft>
                <a:spcPct val="0"/>
              </a:spcAft>
              <a:defRPr>
                <a:solidFill>
                  <a:schemeClr val="tx1"/>
                </a:solidFill>
                <a:latin typeface="Arial" panose="020B0604020202020204" pitchFamily="34" charset="0"/>
              </a:defRPr>
            </a:lvl6pPr>
            <a:lvl7pPr marL="2937967" indent="-227999" defTabSz="924236" eaLnBrk="0" fontAlgn="base" hangingPunct="0">
              <a:spcBef>
                <a:spcPct val="0"/>
              </a:spcBef>
              <a:spcAft>
                <a:spcPct val="0"/>
              </a:spcAft>
              <a:defRPr>
                <a:solidFill>
                  <a:schemeClr val="tx1"/>
                </a:solidFill>
                <a:latin typeface="Arial" panose="020B0604020202020204" pitchFamily="34" charset="0"/>
              </a:defRPr>
            </a:lvl7pPr>
            <a:lvl8pPr marL="3378662" indent="-227999" defTabSz="924236" eaLnBrk="0" fontAlgn="base" hangingPunct="0">
              <a:spcBef>
                <a:spcPct val="0"/>
              </a:spcBef>
              <a:spcAft>
                <a:spcPct val="0"/>
              </a:spcAft>
              <a:defRPr>
                <a:solidFill>
                  <a:schemeClr val="tx1"/>
                </a:solidFill>
                <a:latin typeface="Arial" panose="020B0604020202020204" pitchFamily="34" charset="0"/>
              </a:defRPr>
            </a:lvl8pPr>
            <a:lvl9pPr marL="3819357" indent="-227999" defTabSz="924236" eaLnBrk="0" fontAlgn="base" hangingPunct="0">
              <a:spcBef>
                <a:spcPct val="0"/>
              </a:spcBef>
              <a:spcAft>
                <a:spcPct val="0"/>
              </a:spcAft>
              <a:defRPr>
                <a:solidFill>
                  <a:schemeClr val="tx1"/>
                </a:solidFill>
                <a:latin typeface="Arial" panose="020B0604020202020204" pitchFamily="34" charset="0"/>
              </a:defRPr>
            </a:lvl9pPr>
          </a:lstStyle>
          <a:p>
            <a:fld id="{AE7246D6-2849-4696-844E-E7AC0DB9D5AC}"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D7DFD1-3C15-4D98-A72C-AAF72ACEDEC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8">
            <a:extLst>
              <a:ext uri="{FF2B5EF4-FFF2-40B4-BE49-F238E27FC236}">
                <a16:creationId xmlns:a16="http://schemas.microsoft.com/office/drawing/2014/main" id="{B615EC4C-C4BC-4386-8853-FFD223822A16}"/>
              </a:ext>
            </a:extLst>
          </p:cNvPr>
          <p:cNvGrpSpPr>
            <a:grpSpLocks/>
          </p:cNvGrpSpPr>
          <p:nvPr/>
        </p:nvGrpSpPr>
        <p:grpSpPr bwMode="auto">
          <a:xfrm>
            <a:off x="0" y="2268538"/>
            <a:ext cx="4191000" cy="4589462"/>
            <a:chOff x="-1" y="1600199"/>
            <a:chExt cx="4501019" cy="5257801"/>
          </a:xfrm>
        </p:grpSpPr>
        <p:sp>
          <p:nvSpPr>
            <p:cNvPr id="6" name="Freeform 7">
              <a:extLst>
                <a:ext uri="{FF2B5EF4-FFF2-40B4-BE49-F238E27FC236}">
                  <a16:creationId xmlns:a16="http://schemas.microsoft.com/office/drawing/2014/main" id="{A2A3A52C-05B7-430F-9DA5-64AD18C17717}"/>
                </a:ext>
              </a:extLst>
            </p:cNvPr>
            <p:cNvSpPr>
              <a:spLocks/>
            </p:cNvSpPr>
            <p:nvPr userDrawn="1"/>
          </p:nvSpPr>
          <p:spPr bwMode="auto">
            <a:xfrm>
              <a:off x="-1" y="1600199"/>
              <a:ext cx="4127640" cy="2515233"/>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a:solidFill>
                  <a:prstClr val="black"/>
                </a:solidFill>
              </a:endParaRPr>
            </a:p>
          </p:txBody>
        </p:sp>
        <p:sp>
          <p:nvSpPr>
            <p:cNvPr id="7" name="Freeform 8">
              <a:extLst>
                <a:ext uri="{FF2B5EF4-FFF2-40B4-BE49-F238E27FC236}">
                  <a16:creationId xmlns:a16="http://schemas.microsoft.com/office/drawing/2014/main" id="{BB82052C-84EC-4E85-9ACE-ED0EF2944FAD}"/>
                </a:ext>
              </a:extLst>
            </p:cNvPr>
            <p:cNvSpPr>
              <a:spLocks/>
            </p:cNvSpPr>
            <p:nvPr userDrawn="1"/>
          </p:nvSpPr>
          <p:spPr bwMode="auto">
            <a:xfrm>
              <a:off x="-1" y="3580740"/>
              <a:ext cx="1600931" cy="3277260"/>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a:solidFill>
                  <a:prstClr val="black"/>
                </a:solidFill>
              </a:endParaRPr>
            </a:p>
          </p:txBody>
        </p:sp>
        <p:sp>
          <p:nvSpPr>
            <p:cNvPr id="8" name="Freeform 9">
              <a:extLst>
                <a:ext uri="{FF2B5EF4-FFF2-40B4-BE49-F238E27FC236}">
                  <a16:creationId xmlns:a16="http://schemas.microsoft.com/office/drawing/2014/main" id="{3E421FDD-3EA8-4610-8E13-4F40AD55491B}"/>
                </a:ext>
              </a:extLst>
            </p:cNvPr>
            <p:cNvSpPr>
              <a:spLocks/>
            </p:cNvSpPr>
            <p:nvPr userDrawn="1"/>
          </p:nvSpPr>
          <p:spPr bwMode="auto">
            <a:xfrm>
              <a:off x="-1" y="2438610"/>
              <a:ext cx="2894974" cy="2153316"/>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a:solidFill>
                  <a:prstClr val="black"/>
                </a:solidFill>
              </a:endParaRPr>
            </a:p>
          </p:txBody>
        </p:sp>
        <p:sp>
          <p:nvSpPr>
            <p:cNvPr id="9" name="Freeform 10">
              <a:extLst>
                <a:ext uri="{FF2B5EF4-FFF2-40B4-BE49-F238E27FC236}">
                  <a16:creationId xmlns:a16="http://schemas.microsoft.com/office/drawing/2014/main" id="{371A3711-49E7-4AA8-91C7-2A87880C389B}"/>
                </a:ext>
              </a:extLst>
            </p:cNvPr>
            <p:cNvSpPr>
              <a:spLocks/>
            </p:cNvSpPr>
            <p:nvPr userDrawn="1"/>
          </p:nvSpPr>
          <p:spPr bwMode="auto">
            <a:xfrm>
              <a:off x="1224140" y="3886278"/>
              <a:ext cx="3276878" cy="2971722"/>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a:solidFill>
                  <a:prstClr val="black"/>
                </a:solidFill>
              </a:endParaRPr>
            </a:p>
          </p:txBody>
        </p:sp>
        <p:sp>
          <p:nvSpPr>
            <p:cNvPr id="10" name="Freeform 11">
              <a:extLst>
                <a:ext uri="{FF2B5EF4-FFF2-40B4-BE49-F238E27FC236}">
                  <a16:creationId xmlns:a16="http://schemas.microsoft.com/office/drawing/2014/main" id="{12BE2E6F-1228-4C89-A575-CFF8C97BBAA0}"/>
                </a:ext>
              </a:extLst>
            </p:cNvPr>
            <p:cNvSpPr>
              <a:spLocks/>
            </p:cNvSpPr>
            <p:nvPr userDrawn="1"/>
          </p:nvSpPr>
          <p:spPr bwMode="auto">
            <a:xfrm>
              <a:off x="876334" y="3993581"/>
              <a:ext cx="1720276" cy="2864419"/>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a:solidFill>
                  <a:prstClr val="black"/>
                </a:solidFill>
              </a:endParaRPr>
            </a:p>
          </p:txBody>
        </p:sp>
      </p:grpSp>
      <p:sp>
        <p:nvSpPr>
          <p:cNvPr id="11" name="Freeform 24">
            <a:extLst>
              <a:ext uri="{FF2B5EF4-FFF2-40B4-BE49-F238E27FC236}">
                <a16:creationId xmlns:a16="http://schemas.microsoft.com/office/drawing/2014/main" id="{1399CDD5-1D5F-4B64-9F9A-C10BEF2BB04B}"/>
              </a:ext>
            </a:extLst>
          </p:cNvPr>
          <p:cNvSpPr>
            <a:spLocks/>
          </p:cNvSpPr>
          <p:nvPr/>
        </p:nvSpPr>
        <p:spPr bwMode="auto">
          <a:xfrm>
            <a:off x="7543800" y="0"/>
            <a:ext cx="1600200" cy="2209800"/>
          </a:xfrm>
          <a:custGeom>
            <a:avLst/>
            <a:gdLst>
              <a:gd name="T0" fmla="*/ 0 w 1432"/>
              <a:gd name="T1" fmla="*/ 0 h 3492"/>
              <a:gd name="T2" fmla="*/ 2147483646 w 1432"/>
              <a:gd name="T3" fmla="*/ 0 h 3492"/>
              <a:gd name="T4" fmla="*/ 2147483646 w 1432"/>
              <a:gd name="T5" fmla="*/ 2147483646 h 3492"/>
              <a:gd name="T6" fmla="*/ 2147483646 w 1432"/>
              <a:gd name="T7" fmla="*/ 2147483646 h 3492"/>
              <a:gd name="T8" fmla="*/ 2147483646 w 1432"/>
              <a:gd name="T9" fmla="*/ 2147483646 h 3492"/>
              <a:gd name="T10" fmla="*/ 2147483646 w 1432"/>
              <a:gd name="T11" fmla="*/ 2147483646 h 3492"/>
              <a:gd name="T12" fmla="*/ 2147483646 w 1432"/>
              <a:gd name="T13" fmla="*/ 2147483646 h 3492"/>
              <a:gd name="T14" fmla="*/ 2147483646 w 1432"/>
              <a:gd name="T15" fmla="*/ 2147483646 h 3492"/>
              <a:gd name="T16" fmla="*/ 2147483646 w 1432"/>
              <a:gd name="T17" fmla="*/ 2147483646 h 3492"/>
              <a:gd name="T18" fmla="*/ 2147483646 w 1432"/>
              <a:gd name="T19" fmla="*/ 2147483646 h 3492"/>
              <a:gd name="T20" fmla="*/ 2147483646 w 1432"/>
              <a:gd name="T21" fmla="*/ 2147483646 h 3492"/>
              <a:gd name="T22" fmla="*/ 2147483646 w 1432"/>
              <a:gd name="T23" fmla="*/ 2147483646 h 3492"/>
              <a:gd name="T24" fmla="*/ 2147483646 w 1432"/>
              <a:gd name="T25" fmla="*/ 2147483646 h 3492"/>
              <a:gd name="T26" fmla="*/ 2147483646 w 1432"/>
              <a:gd name="T27" fmla="*/ 2147483646 h 3492"/>
              <a:gd name="T28" fmla="*/ 2147483646 w 1432"/>
              <a:gd name="T29" fmla="*/ 2147483646 h 3492"/>
              <a:gd name="T30" fmla="*/ 2147483646 w 1432"/>
              <a:gd name="T31" fmla="*/ 2147483646 h 3492"/>
              <a:gd name="T32" fmla="*/ 2147483646 w 1432"/>
              <a:gd name="T33" fmla="*/ 2147483646 h 3492"/>
              <a:gd name="T34" fmla="*/ 2147483646 w 1432"/>
              <a:gd name="T35" fmla="*/ 2147483646 h 3492"/>
              <a:gd name="T36" fmla="*/ 2147483646 w 1432"/>
              <a:gd name="T37" fmla="*/ 2147483646 h 3492"/>
              <a:gd name="T38" fmla="*/ 2147483646 w 1432"/>
              <a:gd name="T39" fmla="*/ 2147483646 h 3492"/>
              <a:gd name="T40" fmla="*/ 2147483646 w 1432"/>
              <a:gd name="T41" fmla="*/ 2147483646 h 3492"/>
              <a:gd name="T42" fmla="*/ 2147483646 w 1432"/>
              <a:gd name="T43" fmla="*/ 2147483646 h 3492"/>
              <a:gd name="T44" fmla="*/ 2147483646 w 1432"/>
              <a:gd name="T45" fmla="*/ 2147483646 h 3492"/>
              <a:gd name="T46" fmla="*/ 2147483646 w 1432"/>
              <a:gd name="T47" fmla="*/ 2147483646 h 3492"/>
              <a:gd name="T48" fmla="*/ 2147483646 w 1432"/>
              <a:gd name="T49" fmla="*/ 2147483646 h 3492"/>
              <a:gd name="T50" fmla="*/ 2147483646 w 1432"/>
              <a:gd name="T51" fmla="*/ 2147483646 h 3492"/>
              <a:gd name="T52" fmla="*/ 2147483646 w 1432"/>
              <a:gd name="T53" fmla="*/ 2147483646 h 3492"/>
              <a:gd name="T54" fmla="*/ 2147483646 w 1432"/>
              <a:gd name="T55" fmla="*/ 2147483646 h 3492"/>
              <a:gd name="T56" fmla="*/ 2147483646 w 1432"/>
              <a:gd name="T57" fmla="*/ 2147483646 h 3492"/>
              <a:gd name="T58" fmla="*/ 2147483646 w 1432"/>
              <a:gd name="T59" fmla="*/ 2147483646 h 3492"/>
              <a:gd name="T60" fmla="*/ 2147483646 w 1432"/>
              <a:gd name="T61" fmla="*/ 2147483646 h 3492"/>
              <a:gd name="T62" fmla="*/ 2147483646 w 1432"/>
              <a:gd name="T63" fmla="*/ 2147483646 h 3492"/>
              <a:gd name="T64" fmla="*/ 2147483646 w 1432"/>
              <a:gd name="T65" fmla="*/ 2147483646 h 3492"/>
              <a:gd name="T66" fmla="*/ 2147483646 w 1432"/>
              <a:gd name="T67" fmla="*/ 2147483646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53AE8D3F-0748-4052-904F-6B28FFE74511}"/>
              </a:ext>
            </a:extLst>
          </p:cNvPr>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a:solidFill>
                <a:prstClr val="black"/>
              </a:solidFill>
            </a:endParaRPr>
          </a:p>
        </p:txBody>
      </p:sp>
      <p:sp>
        <p:nvSpPr>
          <p:cNvPr id="2" name="Title 1"/>
          <p:cNvSpPr>
            <a:spLocks noGrp="1"/>
          </p:cNvSpPr>
          <p:nvPr>
            <p:ph type="ctrTitle"/>
          </p:nvPr>
        </p:nvSpPr>
        <p:spPr>
          <a:xfrm>
            <a:off x="990600" y="1116449"/>
            <a:ext cx="6858000" cy="707886"/>
          </a:xfrm>
        </p:spPr>
        <p:txBody>
          <a:bodyPr>
            <a:spAutoFit/>
          </a:bodyPr>
          <a:lstStyle>
            <a:lvl1pPr algn="r">
              <a:defRPr sz="4000">
                <a:solidFill>
                  <a:schemeClr val="accent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90600" y="1900535"/>
            <a:ext cx="6858000" cy="461665"/>
          </a:xfrm>
        </p:spPr>
        <p:txBody>
          <a:bodyPr>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49AAD324-32B1-4990-A766-6238F463BDF2}"/>
              </a:ext>
            </a:extLst>
          </p:cNvPr>
          <p:cNvSpPr>
            <a:spLocks noGrp="1"/>
          </p:cNvSpPr>
          <p:nvPr>
            <p:ph type="dt" sz="half" idx="10"/>
          </p:nvPr>
        </p:nvSpPr>
        <p:spPr/>
        <p:txBody>
          <a:bodyPr/>
          <a:lstStyle>
            <a:lvl1pPr>
              <a:defRPr/>
            </a:lvl1pPr>
          </a:lstStyle>
          <a:p>
            <a:pPr>
              <a:defRPr/>
            </a:pPr>
            <a:fld id="{3810AD73-6C5C-4E41-9A67-C4679C603AD2}" type="datetime1">
              <a:rPr lang="en-US"/>
              <a:pPr>
                <a:defRPr/>
              </a:pPr>
              <a:t>12/2/2022</a:t>
            </a:fld>
            <a:endParaRPr lang="en-US"/>
          </a:p>
        </p:txBody>
      </p:sp>
      <p:sp>
        <p:nvSpPr>
          <p:cNvPr id="14" name="Footer Placeholder 4">
            <a:extLst>
              <a:ext uri="{FF2B5EF4-FFF2-40B4-BE49-F238E27FC236}">
                <a16:creationId xmlns:a16="http://schemas.microsoft.com/office/drawing/2014/main" id="{5EFD4712-09CF-4FED-99E6-7222E692CADC}"/>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4ED6FD78-C7BE-4635-8169-9FB19550E78E}"/>
              </a:ext>
            </a:extLst>
          </p:cNvPr>
          <p:cNvSpPr>
            <a:spLocks noGrp="1"/>
          </p:cNvSpPr>
          <p:nvPr>
            <p:ph type="sldNum" sz="quarter" idx="12"/>
          </p:nvPr>
        </p:nvSpPr>
        <p:spPr/>
        <p:txBody>
          <a:bodyPr/>
          <a:lstStyle>
            <a:lvl1pPr>
              <a:defRPr/>
            </a:lvl1pPr>
          </a:lstStyle>
          <a:p>
            <a:fld id="{B08736ED-38A7-4221-BEDB-97DD8D8F1235}" type="slidenum">
              <a:rPr lang="en-US" altLang="en-US"/>
              <a:pPr/>
              <a:t>‹#›</a:t>
            </a:fld>
            <a:endParaRPr lang="en-US" altLang="en-US"/>
          </a:p>
        </p:txBody>
      </p:sp>
    </p:spTree>
    <p:extLst>
      <p:ext uri="{BB962C8B-B14F-4D97-AF65-F5344CB8AC3E}">
        <p14:creationId xmlns:p14="http://schemas.microsoft.com/office/powerpoint/2010/main" val="23568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6305B-757A-408D-928F-2A47271F8A60}"/>
              </a:ext>
            </a:extLst>
          </p:cNvPr>
          <p:cNvSpPr/>
          <p:nvPr userDrawn="1"/>
        </p:nvSpPr>
        <p:spPr>
          <a:xfrm>
            <a:off x="457200" y="274638"/>
            <a:ext cx="8324850" cy="566737"/>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7">
            <a:extLst>
              <a:ext uri="{FF2B5EF4-FFF2-40B4-BE49-F238E27FC236}">
                <a16:creationId xmlns:a16="http://schemas.microsoft.com/office/drawing/2014/main" id="{A2131FF1-2120-4933-89FC-236BB6B5652D}"/>
              </a:ext>
            </a:extLst>
          </p:cNvPr>
          <p:cNvGrpSpPr>
            <a:grpSpLocks/>
          </p:cNvGrpSpPr>
          <p:nvPr userDrawn="1"/>
        </p:nvGrpSpPr>
        <p:grpSpPr bwMode="auto">
          <a:xfrm>
            <a:off x="152400" y="5854700"/>
            <a:ext cx="8713788" cy="850900"/>
            <a:chOff x="206311" y="5818130"/>
            <a:chExt cx="8659642" cy="850498"/>
          </a:xfrm>
        </p:grpSpPr>
        <p:pic>
          <p:nvPicPr>
            <p:cNvPr id="6" name="Picture 18">
              <a:extLst>
                <a:ext uri="{FF2B5EF4-FFF2-40B4-BE49-F238E27FC236}">
                  <a16:creationId xmlns:a16="http://schemas.microsoft.com/office/drawing/2014/main" id="{464E44F5-7BEE-41F4-8F69-59ADBDDC7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11" y="5818130"/>
              <a:ext cx="1096963" cy="83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604079B9-CDA6-4E73-A1D3-656F96CA35CF}"/>
                </a:ext>
              </a:extLst>
            </p:cNvPr>
            <p:cNvCxnSpPr/>
            <p:nvPr/>
          </p:nvCxnSpPr>
          <p:spPr>
            <a:xfrm>
              <a:off x="1302768" y="6651174"/>
              <a:ext cx="7563185"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892B311-2D7E-452A-80C9-634D7CAE60EB}"/>
                </a:ext>
              </a:extLst>
            </p:cNvPr>
            <p:cNvSpPr txBox="1"/>
            <p:nvPr/>
          </p:nvSpPr>
          <p:spPr>
            <a:xfrm>
              <a:off x="4090450" y="6390947"/>
              <a:ext cx="4220176" cy="277681"/>
            </a:xfrm>
            <a:prstGeom prst="rect">
              <a:avLst/>
            </a:prstGeom>
            <a:noFill/>
          </p:spPr>
          <p:txBody>
            <a:bodyPr>
              <a:spAutoFit/>
            </a:bodyPr>
            <a:lstStyle/>
            <a:p>
              <a:pPr algn="r">
                <a:defRPr/>
              </a:pPr>
              <a:r>
                <a:rPr lang="en-US" sz="1200" spc="50" dirty="0">
                  <a:solidFill>
                    <a:srgbClr val="002D73"/>
                  </a:solidFill>
                  <a:latin typeface="Times New Roman"/>
                  <a:cs typeface="Times New Roman"/>
                </a:rPr>
                <a:t>CONNECTICUT STATE DEPARTMENT OF EDUCATION</a:t>
              </a:r>
            </a:p>
          </p:txBody>
        </p:sp>
      </p:grpSp>
      <p:pic>
        <p:nvPicPr>
          <p:cNvPr id="9" name="Picture 22" descr="American flags">
            <a:extLst>
              <a:ext uri="{FF2B5EF4-FFF2-40B4-BE49-F238E27FC236}">
                <a16:creationId xmlns:a16="http://schemas.microsoft.com/office/drawing/2014/main" id="{4A113049-76AE-4D20-8777-9EA91B51D4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72313" y="49213"/>
            <a:ext cx="1741487" cy="11652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4825" y="304800"/>
            <a:ext cx="8229600" cy="487362"/>
          </a:xfrm>
        </p:spPr>
        <p:txBody>
          <a:bodyPr/>
          <a:lstStyle>
            <a:lvl1pPr algn="l">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198562"/>
            <a:ext cx="8229600" cy="4525963"/>
          </a:xfrm>
        </p:spPr>
        <p:txBody>
          <a:bodyPr/>
          <a:lstStyle>
            <a:lvl1pPr marL="457200" indent="-457200">
              <a:spcBef>
                <a:spcPts val="1800"/>
              </a:spcBef>
              <a:buClr>
                <a:srgbClr val="8E0000"/>
              </a:buClr>
              <a:buSzPct val="80000"/>
              <a:buFont typeface="Wingdings" panose="05000000000000000000" pitchFamily="2" charset="2"/>
              <a:buChar char="n"/>
              <a:defRPr sz="3200" b="1">
                <a:solidFill>
                  <a:srgbClr val="4B5E96"/>
                </a:solidFill>
              </a:defRPr>
            </a:lvl1pPr>
            <a:lvl2pPr marL="914400" indent="-344488">
              <a:spcBef>
                <a:spcPts val="1200"/>
              </a:spcBef>
              <a:buClr>
                <a:srgbClr val="8E0000"/>
              </a:buClr>
              <a:buFont typeface="Calibri" panose="020F0502020204030204" pitchFamily="34" charset="0"/>
              <a:buChar char="•"/>
              <a:defRPr sz="2800" b="1">
                <a:solidFill>
                  <a:srgbClr val="4B5E96"/>
                </a:solidFill>
              </a:defRPr>
            </a:lvl2pPr>
            <a:lvl3pPr>
              <a:defRPr b="1">
                <a:solidFill>
                  <a:srgbClr val="4B5E96"/>
                </a:solidFill>
              </a:defRPr>
            </a:lvl3pPr>
            <a:lvl4pPr>
              <a:defRPr b="1">
                <a:solidFill>
                  <a:srgbClr val="4B5E96"/>
                </a:solidFill>
              </a:defRPr>
            </a:lvl4pPr>
            <a:lvl5pPr>
              <a:defRPr b="1">
                <a:solidFill>
                  <a:srgbClr val="4B5E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75D249D-8E2C-4552-B0E3-06AA187D25E3}"/>
              </a:ext>
            </a:extLst>
          </p:cNvPr>
          <p:cNvSpPr>
            <a:spLocks noGrp="1"/>
          </p:cNvSpPr>
          <p:nvPr>
            <p:ph type="sldNum" sz="quarter" idx="10"/>
          </p:nvPr>
        </p:nvSpPr>
        <p:spPr/>
        <p:txBody>
          <a:bodyPr/>
          <a:lstStyle>
            <a:lvl1pPr>
              <a:defRPr/>
            </a:lvl1pPr>
          </a:lstStyle>
          <a:p>
            <a:fld id="{E83ECF4E-E181-4471-91E6-301922DD9683}" type="slidenum">
              <a:rPr lang="en-US" altLang="en-US"/>
              <a:pPr/>
              <a:t>‹#›</a:t>
            </a:fld>
            <a:endParaRPr lang="en-US" altLang="en-US"/>
          </a:p>
        </p:txBody>
      </p:sp>
    </p:spTree>
    <p:extLst>
      <p:ext uri="{BB962C8B-B14F-4D97-AF65-F5344CB8AC3E}">
        <p14:creationId xmlns:p14="http://schemas.microsoft.com/office/powerpoint/2010/main" val="1225728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7BA"/>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718A20-620B-4B84-B115-4CA2FD4607A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a:defRPr/>
            </a:pPr>
            <a:fld id="{47308412-81B8-409A-84C2-18DC65AC25D5}" type="datetime1">
              <a:rPr lang="en-US"/>
              <a:pPr>
                <a:defRPr/>
              </a:pPr>
              <a:t>12/2/2022</a:t>
            </a:fld>
            <a:endParaRPr lang="en-US"/>
          </a:p>
        </p:txBody>
      </p:sp>
      <p:sp>
        <p:nvSpPr>
          <p:cNvPr id="5" name="Footer Placeholder 4">
            <a:extLst>
              <a:ext uri="{FF2B5EF4-FFF2-40B4-BE49-F238E27FC236}">
                <a16:creationId xmlns:a16="http://schemas.microsoft.com/office/drawing/2014/main" id="{B08DE649-C506-475C-A37B-5D93F9FDA8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a:defRPr/>
            </a:pPr>
            <a:endParaRPr lang="en-US"/>
          </a:p>
        </p:txBody>
      </p:sp>
      <p:grpSp>
        <p:nvGrpSpPr>
          <p:cNvPr id="1028" name="Group 32">
            <a:extLst>
              <a:ext uri="{FF2B5EF4-FFF2-40B4-BE49-F238E27FC236}">
                <a16:creationId xmlns:a16="http://schemas.microsoft.com/office/drawing/2014/main" id="{12F4C02A-E1F0-4C84-AD1C-4C7CA5914314}"/>
              </a:ext>
            </a:extLst>
          </p:cNvPr>
          <p:cNvGrpSpPr>
            <a:grpSpLocks/>
          </p:cNvGrpSpPr>
          <p:nvPr/>
        </p:nvGrpSpPr>
        <p:grpSpPr bwMode="auto">
          <a:xfrm>
            <a:off x="0" y="0"/>
            <a:ext cx="9144000" cy="6858000"/>
            <a:chOff x="0" y="0"/>
            <a:chExt cx="9144001" cy="6858000"/>
          </a:xfrm>
        </p:grpSpPr>
        <p:sp>
          <p:nvSpPr>
            <p:cNvPr id="8" name="Rectangle 7">
              <a:extLst>
                <a:ext uri="{FF2B5EF4-FFF2-40B4-BE49-F238E27FC236}">
                  <a16:creationId xmlns:a16="http://schemas.microsoft.com/office/drawing/2014/main" id="{FAFCCA96-B110-431A-A341-17AFC403D7F6}"/>
                </a:ext>
              </a:extLst>
            </p:cNvPr>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39" name="Freeform 9">
              <a:extLst>
                <a:ext uri="{FF2B5EF4-FFF2-40B4-BE49-F238E27FC236}">
                  <a16:creationId xmlns:a16="http://schemas.microsoft.com/office/drawing/2014/main" id="{5785EABC-7442-43AA-976B-DF2024F20F73}"/>
                </a:ext>
              </a:extLst>
            </p:cNvPr>
            <p:cNvSpPr>
              <a:spLocks/>
            </p:cNvSpPr>
            <p:nvPr userDrawn="1"/>
          </p:nvSpPr>
          <p:spPr bwMode="auto">
            <a:xfrm>
              <a:off x="7543800" y="0"/>
              <a:ext cx="1600201" cy="2209800"/>
            </a:xfrm>
            <a:custGeom>
              <a:avLst/>
              <a:gdLst>
                <a:gd name="T0" fmla="*/ 0 w 1432"/>
                <a:gd name="T1" fmla="*/ 0 h 3492"/>
                <a:gd name="T2" fmla="*/ 2147483646 w 1432"/>
                <a:gd name="T3" fmla="*/ 0 h 3492"/>
                <a:gd name="T4" fmla="*/ 2147483646 w 1432"/>
                <a:gd name="T5" fmla="*/ 2147483646 h 3492"/>
                <a:gd name="T6" fmla="*/ 2147483646 w 1432"/>
                <a:gd name="T7" fmla="*/ 2147483646 h 3492"/>
                <a:gd name="T8" fmla="*/ 2147483646 w 1432"/>
                <a:gd name="T9" fmla="*/ 2147483646 h 3492"/>
                <a:gd name="T10" fmla="*/ 2147483646 w 1432"/>
                <a:gd name="T11" fmla="*/ 2147483646 h 3492"/>
                <a:gd name="T12" fmla="*/ 2147483646 w 1432"/>
                <a:gd name="T13" fmla="*/ 2147483646 h 3492"/>
                <a:gd name="T14" fmla="*/ 2147483646 w 1432"/>
                <a:gd name="T15" fmla="*/ 2147483646 h 3492"/>
                <a:gd name="T16" fmla="*/ 2147483646 w 1432"/>
                <a:gd name="T17" fmla="*/ 2147483646 h 3492"/>
                <a:gd name="T18" fmla="*/ 2147483646 w 1432"/>
                <a:gd name="T19" fmla="*/ 2147483646 h 3492"/>
                <a:gd name="T20" fmla="*/ 2147483646 w 1432"/>
                <a:gd name="T21" fmla="*/ 2147483646 h 3492"/>
                <a:gd name="T22" fmla="*/ 2147483646 w 1432"/>
                <a:gd name="T23" fmla="*/ 2147483646 h 3492"/>
                <a:gd name="T24" fmla="*/ 2147483646 w 1432"/>
                <a:gd name="T25" fmla="*/ 2147483646 h 3492"/>
                <a:gd name="T26" fmla="*/ 2147483646 w 1432"/>
                <a:gd name="T27" fmla="*/ 2147483646 h 3492"/>
                <a:gd name="T28" fmla="*/ 2147483646 w 1432"/>
                <a:gd name="T29" fmla="*/ 2147483646 h 3492"/>
                <a:gd name="T30" fmla="*/ 2147483646 w 1432"/>
                <a:gd name="T31" fmla="*/ 2147483646 h 3492"/>
                <a:gd name="T32" fmla="*/ 2147483646 w 1432"/>
                <a:gd name="T33" fmla="*/ 2147483646 h 3492"/>
                <a:gd name="T34" fmla="*/ 2147483646 w 1432"/>
                <a:gd name="T35" fmla="*/ 2147483646 h 3492"/>
                <a:gd name="T36" fmla="*/ 2147483646 w 1432"/>
                <a:gd name="T37" fmla="*/ 2147483646 h 3492"/>
                <a:gd name="T38" fmla="*/ 2147483646 w 1432"/>
                <a:gd name="T39" fmla="*/ 2147483646 h 3492"/>
                <a:gd name="T40" fmla="*/ 2147483646 w 1432"/>
                <a:gd name="T41" fmla="*/ 2147483646 h 3492"/>
                <a:gd name="T42" fmla="*/ 2147483646 w 1432"/>
                <a:gd name="T43" fmla="*/ 2147483646 h 3492"/>
                <a:gd name="T44" fmla="*/ 2147483646 w 1432"/>
                <a:gd name="T45" fmla="*/ 2147483646 h 3492"/>
                <a:gd name="T46" fmla="*/ 2147483646 w 1432"/>
                <a:gd name="T47" fmla="*/ 2147483646 h 3492"/>
                <a:gd name="T48" fmla="*/ 2147483646 w 1432"/>
                <a:gd name="T49" fmla="*/ 2147483646 h 3492"/>
                <a:gd name="T50" fmla="*/ 2147483646 w 1432"/>
                <a:gd name="T51" fmla="*/ 2147483646 h 3492"/>
                <a:gd name="T52" fmla="*/ 2147483646 w 1432"/>
                <a:gd name="T53" fmla="*/ 2147483646 h 3492"/>
                <a:gd name="T54" fmla="*/ 2147483646 w 1432"/>
                <a:gd name="T55" fmla="*/ 2147483646 h 3492"/>
                <a:gd name="T56" fmla="*/ 2147483646 w 1432"/>
                <a:gd name="T57" fmla="*/ 2147483646 h 3492"/>
                <a:gd name="T58" fmla="*/ 2147483646 w 1432"/>
                <a:gd name="T59" fmla="*/ 2147483646 h 3492"/>
                <a:gd name="T60" fmla="*/ 2147483646 w 1432"/>
                <a:gd name="T61" fmla="*/ 2147483646 h 3492"/>
                <a:gd name="T62" fmla="*/ 2147483646 w 1432"/>
                <a:gd name="T63" fmla="*/ 2147483646 h 3492"/>
                <a:gd name="T64" fmla="*/ 2147483646 w 1432"/>
                <a:gd name="T65" fmla="*/ 2147483646 h 3492"/>
                <a:gd name="T66" fmla="*/ 2147483646 w 1432"/>
                <a:gd name="T67" fmla="*/ 2147483646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22AE7A98-4564-47B2-AF54-DB003F902826}"/>
                </a:ext>
              </a:extLst>
            </p:cNvPr>
            <p:cNvSpPr>
              <a:spLocks/>
            </p:cNvSpPr>
            <p:nvPr userDrawn="1"/>
          </p:nvSpPr>
          <p:spPr bwMode="auto">
            <a:xfrm>
              <a:off x="3733800" y="5715000"/>
              <a:ext cx="5029201"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a:lstStyle/>
            <a:p>
              <a:pPr>
                <a:defRPr/>
              </a:pPr>
              <a:endParaRPr lang="en-US">
                <a:solidFill>
                  <a:prstClr val="black"/>
                </a:solidFill>
              </a:endParaRPr>
            </a:p>
          </p:txBody>
        </p:sp>
      </p:grpSp>
      <p:sp>
        <p:nvSpPr>
          <p:cNvPr id="6" name="Slide Number Placeholder 5">
            <a:extLst>
              <a:ext uri="{FF2B5EF4-FFF2-40B4-BE49-F238E27FC236}">
                <a16:creationId xmlns:a16="http://schemas.microsoft.com/office/drawing/2014/main" id="{26E76184-075B-4717-BD7E-319E7E80BF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3B8EBD7-76F7-4864-B35C-CE63919BE175}" type="slidenum">
              <a:rPr lang="en-US" altLang="en-US"/>
              <a:pPr/>
              <a:t>‹#›</a:t>
            </a:fld>
            <a:endParaRPr lang="en-US" altLang="en-US"/>
          </a:p>
        </p:txBody>
      </p:sp>
      <p:sp>
        <p:nvSpPr>
          <p:cNvPr id="1030" name="Title Placeholder 1">
            <a:extLst>
              <a:ext uri="{FF2B5EF4-FFF2-40B4-BE49-F238E27FC236}">
                <a16:creationId xmlns:a16="http://schemas.microsoft.com/office/drawing/2014/main" id="{EC6BB466-A652-4D2D-8DC3-E4B943FDE0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3BAA909D-67F0-4252-BC32-B0CF36E62E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2" name="Group 11">
            <a:extLst>
              <a:ext uri="{FF2B5EF4-FFF2-40B4-BE49-F238E27FC236}">
                <a16:creationId xmlns:a16="http://schemas.microsoft.com/office/drawing/2014/main" id="{B51D0087-BF96-4531-85A6-6D7610C89C93}"/>
              </a:ext>
            </a:extLst>
          </p:cNvPr>
          <p:cNvGrpSpPr>
            <a:grpSpLocks/>
          </p:cNvGrpSpPr>
          <p:nvPr/>
        </p:nvGrpSpPr>
        <p:grpSpPr bwMode="auto">
          <a:xfrm>
            <a:off x="0" y="2854325"/>
            <a:ext cx="3581400" cy="4003675"/>
            <a:chOff x="0" y="2533588"/>
            <a:chExt cx="8022336" cy="8966516"/>
          </a:xfrm>
        </p:grpSpPr>
        <p:sp>
          <p:nvSpPr>
            <p:cNvPr id="13" name="Freeform 7">
              <a:extLst>
                <a:ext uri="{FF2B5EF4-FFF2-40B4-BE49-F238E27FC236}">
                  <a16:creationId xmlns:a16="http://schemas.microsoft.com/office/drawing/2014/main" id="{94847BDF-D4C8-4DB2-84B7-7C9DCA3FCB7C}"/>
                </a:ext>
              </a:extLst>
            </p:cNvPr>
            <p:cNvSpPr>
              <a:spLocks/>
            </p:cNvSpPr>
            <p:nvPr userDrawn="1"/>
          </p:nvSpPr>
          <p:spPr bwMode="auto">
            <a:xfrm>
              <a:off x="0" y="2533588"/>
              <a:ext cx="4128517" cy="2513612"/>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a:lstStyle/>
            <a:p>
              <a:pPr>
                <a:defRPr/>
              </a:pPr>
              <a:endParaRPr lang="en-US">
                <a:solidFill>
                  <a:prstClr val="black"/>
                </a:solidFill>
              </a:endParaRPr>
            </a:p>
          </p:txBody>
        </p:sp>
        <p:sp>
          <p:nvSpPr>
            <p:cNvPr id="14" name="Freeform 8">
              <a:extLst>
                <a:ext uri="{FF2B5EF4-FFF2-40B4-BE49-F238E27FC236}">
                  <a16:creationId xmlns:a16="http://schemas.microsoft.com/office/drawing/2014/main" id="{2F424491-284D-4C34-AD8B-DA4041256A2F}"/>
                </a:ext>
              </a:extLst>
            </p:cNvPr>
            <p:cNvSpPr>
              <a:spLocks/>
            </p:cNvSpPr>
            <p:nvPr userDrawn="1"/>
          </p:nvSpPr>
          <p:spPr bwMode="auto">
            <a:xfrm>
              <a:off x="0" y="4979648"/>
              <a:ext cx="3182621" cy="6520456"/>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a:lstStyle/>
            <a:p>
              <a:pPr>
                <a:defRPr/>
              </a:pPr>
              <a:endParaRPr lang="en-US">
                <a:solidFill>
                  <a:prstClr val="black"/>
                </a:solidFill>
              </a:endParaRPr>
            </a:p>
          </p:txBody>
        </p:sp>
        <p:sp>
          <p:nvSpPr>
            <p:cNvPr id="15" name="Freeform 9">
              <a:extLst>
                <a:ext uri="{FF2B5EF4-FFF2-40B4-BE49-F238E27FC236}">
                  <a16:creationId xmlns:a16="http://schemas.microsoft.com/office/drawing/2014/main" id="{177B4219-5105-43A3-8669-29EB6F2376C7}"/>
                </a:ext>
              </a:extLst>
            </p:cNvPr>
            <p:cNvSpPr>
              <a:spLocks/>
            </p:cNvSpPr>
            <p:nvPr userDrawn="1"/>
          </p:nvSpPr>
          <p:spPr bwMode="auto">
            <a:xfrm>
              <a:off x="0" y="3372643"/>
              <a:ext cx="2894584" cy="2154524"/>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a:lstStyle/>
            <a:p>
              <a:pPr>
                <a:defRPr/>
              </a:pPr>
              <a:endParaRPr lang="en-US">
                <a:solidFill>
                  <a:prstClr val="black"/>
                </a:solidFill>
              </a:endParaRPr>
            </a:p>
          </p:txBody>
        </p:sp>
        <p:sp>
          <p:nvSpPr>
            <p:cNvPr id="16" name="Freeform 10">
              <a:extLst>
                <a:ext uri="{FF2B5EF4-FFF2-40B4-BE49-F238E27FC236}">
                  <a16:creationId xmlns:a16="http://schemas.microsoft.com/office/drawing/2014/main" id="{F7D8AB2A-2815-47CA-AB70-F1333DCC2347}"/>
                </a:ext>
              </a:extLst>
            </p:cNvPr>
            <p:cNvSpPr>
              <a:spLocks/>
            </p:cNvSpPr>
            <p:nvPr userDrawn="1"/>
          </p:nvSpPr>
          <p:spPr bwMode="auto">
            <a:xfrm>
              <a:off x="1504189" y="5587609"/>
              <a:ext cx="6518147" cy="5912495"/>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a:lstStyle/>
            <a:p>
              <a:pPr>
                <a:defRPr/>
              </a:pPr>
              <a:endParaRPr lang="en-US">
                <a:solidFill>
                  <a:prstClr val="black"/>
                </a:solidFill>
              </a:endParaRPr>
            </a:p>
          </p:txBody>
        </p:sp>
        <p:sp>
          <p:nvSpPr>
            <p:cNvPr id="17" name="Freeform 11">
              <a:extLst>
                <a:ext uri="{FF2B5EF4-FFF2-40B4-BE49-F238E27FC236}">
                  <a16:creationId xmlns:a16="http://schemas.microsoft.com/office/drawing/2014/main" id="{0A9DC2BF-2E43-4D7B-8F0C-AD7470ADF5AC}"/>
                </a:ext>
              </a:extLst>
            </p:cNvPr>
            <p:cNvSpPr>
              <a:spLocks/>
            </p:cNvSpPr>
            <p:nvPr userDrawn="1"/>
          </p:nvSpPr>
          <p:spPr bwMode="auto">
            <a:xfrm>
              <a:off x="1155701" y="5800928"/>
              <a:ext cx="3420872" cy="5699176"/>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a:lstStyle/>
            <a:p>
              <a:pPr>
                <a:defRPr/>
              </a:pPr>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784" r:id="rId1"/>
    <p:sldLayoutId id="2147485785" r:id="rId2"/>
  </p:sldLayoutIdLst>
  <p:hf hdr="0" ftr="0" dt="0"/>
  <p:txStyles>
    <p:titleStyle>
      <a:lvl1pPr algn="l" rtl="0" eaLnBrk="0" fontAlgn="base" hangingPunct="0">
        <a:spcBef>
          <a:spcPct val="0"/>
        </a:spcBef>
        <a:spcAft>
          <a:spcPct val="0"/>
        </a:spcAft>
        <a:defRPr sz="4000" kern="1200">
          <a:solidFill>
            <a:srgbClr val="8C9AC5"/>
          </a:solidFill>
          <a:latin typeface="+mj-lt"/>
          <a:ea typeface="+mj-ea"/>
          <a:cs typeface="+mj-cs"/>
        </a:defRPr>
      </a:lvl1pPr>
      <a:lvl2pPr algn="l" rtl="0" eaLnBrk="0" fontAlgn="base" hangingPunct="0">
        <a:spcBef>
          <a:spcPct val="0"/>
        </a:spcBef>
        <a:spcAft>
          <a:spcPct val="0"/>
        </a:spcAft>
        <a:defRPr sz="4000">
          <a:solidFill>
            <a:srgbClr val="8C9AC5"/>
          </a:solidFill>
          <a:latin typeface="Calibri" panose="020F0502020204030204" pitchFamily="34" charset="0"/>
        </a:defRPr>
      </a:lvl2pPr>
      <a:lvl3pPr algn="l" rtl="0" eaLnBrk="0" fontAlgn="base" hangingPunct="0">
        <a:spcBef>
          <a:spcPct val="0"/>
        </a:spcBef>
        <a:spcAft>
          <a:spcPct val="0"/>
        </a:spcAft>
        <a:defRPr sz="4000">
          <a:solidFill>
            <a:srgbClr val="8C9AC5"/>
          </a:solidFill>
          <a:latin typeface="Calibri" panose="020F0502020204030204" pitchFamily="34" charset="0"/>
        </a:defRPr>
      </a:lvl3pPr>
      <a:lvl4pPr algn="l" rtl="0" eaLnBrk="0" fontAlgn="base" hangingPunct="0">
        <a:spcBef>
          <a:spcPct val="0"/>
        </a:spcBef>
        <a:spcAft>
          <a:spcPct val="0"/>
        </a:spcAft>
        <a:defRPr sz="4000">
          <a:solidFill>
            <a:srgbClr val="8C9AC5"/>
          </a:solidFill>
          <a:latin typeface="Calibri" panose="020F0502020204030204" pitchFamily="34" charset="0"/>
        </a:defRPr>
      </a:lvl4pPr>
      <a:lvl5pPr algn="l" rtl="0" eaLnBrk="0" fontAlgn="base" hangingPunct="0">
        <a:spcBef>
          <a:spcPct val="0"/>
        </a:spcBef>
        <a:spcAft>
          <a:spcPct val="0"/>
        </a:spcAft>
        <a:defRPr sz="4000">
          <a:solidFill>
            <a:srgbClr val="8C9AC5"/>
          </a:solidFill>
          <a:latin typeface="Calibri" panose="020F0502020204030204" pitchFamily="34" charset="0"/>
        </a:defRPr>
      </a:lvl5pPr>
      <a:lvl6pPr marL="457200" algn="l" rtl="0" fontAlgn="base">
        <a:spcBef>
          <a:spcPct val="0"/>
        </a:spcBef>
        <a:spcAft>
          <a:spcPct val="0"/>
        </a:spcAft>
        <a:defRPr sz="4000">
          <a:solidFill>
            <a:srgbClr val="8C9AC5"/>
          </a:solidFill>
          <a:latin typeface="Calibri" panose="020F0502020204030204" pitchFamily="34" charset="0"/>
        </a:defRPr>
      </a:lvl6pPr>
      <a:lvl7pPr marL="914400" algn="l" rtl="0" fontAlgn="base">
        <a:spcBef>
          <a:spcPct val="0"/>
        </a:spcBef>
        <a:spcAft>
          <a:spcPct val="0"/>
        </a:spcAft>
        <a:defRPr sz="4000">
          <a:solidFill>
            <a:srgbClr val="8C9AC5"/>
          </a:solidFill>
          <a:latin typeface="Calibri" panose="020F0502020204030204" pitchFamily="34" charset="0"/>
        </a:defRPr>
      </a:lvl7pPr>
      <a:lvl8pPr marL="1371600" algn="l" rtl="0" fontAlgn="base">
        <a:spcBef>
          <a:spcPct val="0"/>
        </a:spcBef>
        <a:spcAft>
          <a:spcPct val="0"/>
        </a:spcAft>
        <a:defRPr sz="4000">
          <a:solidFill>
            <a:srgbClr val="8C9AC5"/>
          </a:solidFill>
          <a:latin typeface="Calibri" panose="020F0502020204030204" pitchFamily="34" charset="0"/>
        </a:defRPr>
      </a:lvl8pPr>
      <a:lvl9pPr marL="1828800" algn="l" rtl="0" fontAlgn="base">
        <a:spcBef>
          <a:spcPct val="0"/>
        </a:spcBef>
        <a:spcAft>
          <a:spcPct val="0"/>
        </a:spcAft>
        <a:defRPr sz="4000">
          <a:solidFill>
            <a:srgbClr val="8C9AC5"/>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ns-prod.azureedge.net/sites/default/files/cr/Justice-poster-gener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ns.usda.gov/cr/and-justice-all-posters-guidance-and-transl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ortal.ct.gov/-/media/SDE/Nutrition/NSLP/Forms/FreeRed/Parent_Letter_FAQ_Free_Reduced_Meals_NSLP_SBP.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portal.ct.gov/-/media/SDE/Nutrition/NSLP/Forms/FreeRed/ParentNotif.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ct.gov/-/media/SDE/Nutrition/NSLP/Forms/FreeRed/ParentNotif.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fns.usda.gov/cr/fns-nondiscrimination-statemen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ortal.ct.gov/-/media/SDE/Nutrition/CivilRights/Civil_Rights_SNP_Complaint_Procedures.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ortal.ct.gov/SDE/Nutrition/program.intake@us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usda.gov/sites/default/files/documents/USDAProgramComplaintForm-Spanish-Section508Compliant.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ns.usda.gov/school-meals/translated-applica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portal.ct.gov/-/media/SDE/Nutrition/NSLP/Forms/FreeRed/Taglines_Providing_Meaningful_Access_CNP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ct.gov/SDE/English-Learners/English-Learn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lep.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ortal.ct.gov/SDE/Nutrition/Special-Diets-in-School-Nutrition-Program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portal.ct.gov/-/media/SDE/Nutrition/NSLP/SpecDiet/Meal_Modifications_SNP_Presentation.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fns-prod.azureedge.net/sites/default/files/113-1.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portal.ct.gov/SDE/Nutrition/Civil-Rights-for-Child-Nutrition-Program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fionnuala.brown@ct.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mailto:susan.alston@ct.gov" TargetMode="External"/><Relationship Id="rId4" Type="http://schemas.openxmlformats.org/officeDocument/2006/relationships/hyperlink" Target="mailto:teri.dandeneau@ct.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fns-prod.azureedge.net/sites/default/files/113-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ns-prod.azureedge.net/sites/default/files/113-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0EE5E4E4-94C9-4DD2-9DC1-0F60FEDD7B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C8EDFD3C-B241-45F2-87AC-9877F7403A74}" type="slidenum">
              <a:rPr lang="en-US" altLang="en-US" sz="1200">
                <a:solidFill>
                  <a:srgbClr val="898989"/>
                </a:solidFill>
                <a:latin typeface="Arial" panose="020B0604020202020204" pitchFamily="34" charset="0"/>
              </a:rPr>
              <a:pPr>
                <a:spcBef>
                  <a:spcPct val="0"/>
                </a:spcBef>
                <a:buFontTx/>
                <a:buNone/>
              </a:pPr>
              <a:t>1</a:t>
            </a:fld>
            <a:endParaRPr lang="en-US" altLang="en-US" sz="1200">
              <a:solidFill>
                <a:srgbClr val="898989"/>
              </a:solidFill>
              <a:latin typeface="Arial" panose="020B0604020202020204" pitchFamily="34" charset="0"/>
            </a:endParaRPr>
          </a:p>
        </p:txBody>
      </p:sp>
      <p:pic>
        <p:nvPicPr>
          <p:cNvPr id="16387" name="Picture 7" descr="treebackground2.png">
            <a:extLst>
              <a:ext uri="{FF2B5EF4-FFF2-40B4-BE49-F238E27FC236}">
                <a16:creationId xmlns:a16="http://schemas.microsoft.com/office/drawing/2014/main" id="{CA7A7D83-9507-40E2-9000-AC2F4DC4D8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9738" y="430213"/>
            <a:ext cx="8305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BD7977-25B6-40E2-BEC2-67A1C9098FD9}"/>
              </a:ext>
            </a:extLst>
          </p:cNvPr>
          <p:cNvSpPr/>
          <p:nvPr/>
        </p:nvSpPr>
        <p:spPr>
          <a:xfrm>
            <a:off x="215900" y="206375"/>
            <a:ext cx="8712200" cy="1763713"/>
          </a:xfrm>
          <a:prstGeom prst="rect">
            <a:avLst/>
          </a:prstGeom>
          <a:solidFill>
            <a:schemeClr val="accent6">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br>
              <a:rPr lang="en-US" spc="100" dirty="0">
                <a:solidFill>
                  <a:srgbClr val="000090"/>
                </a:solidFill>
                <a:latin typeface="Times New Roman"/>
                <a:cs typeface="Times New Roman"/>
              </a:rPr>
            </a:br>
            <a:r>
              <a:rPr lang="en-US" spc="100" dirty="0">
                <a:solidFill>
                  <a:srgbClr val="000090"/>
                </a:solidFill>
                <a:latin typeface="Times New Roman"/>
                <a:cs typeface="Times New Roman"/>
              </a:rPr>
              <a:t>CONNECTICUT STATE DEPARTMENT OF EDUCATION </a:t>
            </a:r>
            <a:br>
              <a:rPr lang="en-US" sz="2400" dirty="0">
                <a:solidFill>
                  <a:srgbClr val="000090"/>
                </a:solidFill>
                <a:latin typeface="Times New Roman"/>
                <a:cs typeface="Times New Roman"/>
              </a:rPr>
            </a:br>
            <a:endParaRPr lang="en-US" dirty="0">
              <a:solidFill>
                <a:srgbClr val="000090"/>
              </a:solidFill>
            </a:endParaRPr>
          </a:p>
        </p:txBody>
      </p:sp>
      <p:pic>
        <p:nvPicPr>
          <p:cNvPr id="16389" name="Picture 9" descr="CSDElogo_casual_blue.jpg">
            <a:extLst>
              <a:ext uri="{FF2B5EF4-FFF2-40B4-BE49-F238E27FC236}">
                <a16:creationId xmlns:a16="http://schemas.microsoft.com/office/drawing/2014/main" id="{2B4C0E1A-4076-4C75-AEB1-DEAE5894C1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444500"/>
            <a:ext cx="13509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Content Placeholder 4">
            <a:extLst>
              <a:ext uri="{FF2B5EF4-FFF2-40B4-BE49-F238E27FC236}">
                <a16:creationId xmlns:a16="http://schemas.microsoft.com/office/drawing/2014/main" id="{346E8543-EB39-4D42-BD68-3A307E3532DB}"/>
              </a:ext>
            </a:extLst>
          </p:cNvPr>
          <p:cNvSpPr txBox="1">
            <a:spLocks/>
          </p:cNvSpPr>
          <p:nvPr/>
        </p:nvSpPr>
        <p:spPr bwMode="auto">
          <a:xfrm>
            <a:off x="333375" y="4191000"/>
            <a:ext cx="6127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buFont typeface="Arial" panose="020B0604020202020204" pitchFamily="34" charset="0"/>
              <a:buNone/>
            </a:pPr>
            <a:r>
              <a:rPr lang="en-US" altLang="en-US" sz="6000" b="1" dirty="0">
                <a:solidFill>
                  <a:srgbClr val="8E0000"/>
                </a:solidFill>
              </a:rPr>
              <a:t>Civil Rights</a:t>
            </a:r>
            <a:br>
              <a:rPr lang="en-US" altLang="en-US" sz="6000" i="1" dirty="0">
                <a:solidFill>
                  <a:srgbClr val="000099"/>
                </a:solidFill>
              </a:rPr>
            </a:br>
            <a:r>
              <a:rPr lang="en-US" altLang="en-US" sz="3600" b="1" i="1" dirty="0">
                <a:solidFill>
                  <a:srgbClr val="000099"/>
                </a:solidFill>
              </a:rPr>
              <a:t>Your Responsibilities in the School Nutrition Programs</a:t>
            </a:r>
          </a:p>
          <a:p>
            <a:pPr>
              <a:buFont typeface="Arial" panose="020B0604020202020204" pitchFamily="34" charset="0"/>
              <a:buNone/>
            </a:pPr>
            <a:endParaRPr lang="en-US" altLang="en-US" sz="3600" b="1" i="1" dirty="0">
              <a:solidFill>
                <a:srgbClr val="000099"/>
              </a:solidFill>
              <a:cs typeface="Arial" panose="020B0604020202020204" pitchFamily="34" charset="0"/>
            </a:endParaRPr>
          </a:p>
          <a:p>
            <a:pPr algn="ctr">
              <a:buFont typeface="Arial" panose="020B0604020202020204" pitchFamily="34" charset="0"/>
              <a:buNone/>
            </a:pPr>
            <a:r>
              <a:rPr lang="en-US" altLang="en-US" sz="2000" dirty="0">
                <a:solidFill>
                  <a:srgbClr val="000090"/>
                </a:solidFill>
                <a:latin typeface="Times New Roman" panose="02020603050405020304" pitchFamily="18" charset="0"/>
                <a:cs typeface="Times New Roman" panose="02020603050405020304" pitchFamily="18" charset="0"/>
              </a:rPr>
              <a:t> 										</a:t>
            </a:r>
            <a:endParaRPr lang="en-US" altLang="en-US" sz="3600" b="1" dirty="0">
              <a:solidFill>
                <a:srgbClr val="1F497D"/>
              </a:solidFill>
              <a:latin typeface="Arial Black" panose="020B0A04020102020204" pitchFamily="34" charset="0"/>
              <a:ea typeface="Arial Black" panose="020B0A04020102020204" pitchFamily="34" charset="0"/>
              <a:cs typeface="Arial Black" panose="020B0A04020102020204" pitchFamily="34" charset="0"/>
            </a:endParaRPr>
          </a:p>
          <a:p>
            <a:pPr algn="ctr">
              <a:buFont typeface="Arial" panose="020B0604020202020204" pitchFamily="34" charset="0"/>
              <a:buNone/>
            </a:pPr>
            <a:endParaRPr lang="en-US" altLang="en-US" sz="3600" b="1" dirty="0">
              <a:solidFill>
                <a:srgbClr val="898989"/>
              </a:solidFill>
              <a:latin typeface="Arial Black" panose="020B0A04020102020204" pitchFamily="34" charset="0"/>
              <a:ea typeface="Arial Black" panose="020B0A04020102020204" pitchFamily="34" charset="0"/>
              <a:cs typeface="Arial Black" panose="020B0A04020102020204" pitchFamily="34" charset="0"/>
            </a:endParaRPr>
          </a:p>
        </p:txBody>
      </p:sp>
      <p:sp>
        <p:nvSpPr>
          <p:cNvPr id="18439" name="Rectangle 2">
            <a:extLst>
              <a:ext uri="{FF2B5EF4-FFF2-40B4-BE49-F238E27FC236}">
                <a16:creationId xmlns:a16="http://schemas.microsoft.com/office/drawing/2014/main" id="{FE390826-3DBE-49B6-8806-E38B62E91DA5}"/>
              </a:ext>
            </a:extLst>
          </p:cNvPr>
          <p:cNvSpPr>
            <a:spLocks noChangeArrowheads="1"/>
          </p:cNvSpPr>
          <p:nvPr/>
        </p:nvSpPr>
        <p:spPr bwMode="auto">
          <a:xfrm>
            <a:off x="6734175" y="5810250"/>
            <a:ext cx="1566863"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dirty="0">
                <a:solidFill>
                  <a:srgbClr val="000099"/>
                </a:solidFill>
                <a:latin typeface="+mn-lt"/>
              </a:rPr>
              <a:t>July 2022</a:t>
            </a:r>
          </a:p>
        </p:txBody>
      </p:sp>
      <p:cxnSp>
        <p:nvCxnSpPr>
          <p:cNvPr id="6" name="Straight Connector 5">
            <a:extLst>
              <a:ext uri="{FF2B5EF4-FFF2-40B4-BE49-F238E27FC236}">
                <a16:creationId xmlns:a16="http://schemas.microsoft.com/office/drawing/2014/main" id="{2D22931C-5AF3-4BFB-B53C-69B731747D5F}"/>
              </a:ext>
            </a:extLst>
          </p:cNvPr>
          <p:cNvCxnSpPr/>
          <p:nvPr/>
        </p:nvCxnSpPr>
        <p:spPr>
          <a:xfrm>
            <a:off x="215900" y="1970088"/>
            <a:ext cx="8712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pic>
        <p:nvPicPr>
          <p:cNvPr id="16393" name="Picture 9" descr="American flags">
            <a:extLst>
              <a:ext uri="{FF2B5EF4-FFF2-40B4-BE49-F238E27FC236}">
                <a16:creationId xmlns:a16="http://schemas.microsoft.com/office/drawing/2014/main" id="{81A16BDE-6322-4587-AF12-5CFAE8E2DB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4341813"/>
            <a:ext cx="2192338" cy="14684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B76EF8F-AF01-4259-8EA4-F04974F18A3C}"/>
              </a:ext>
            </a:extLst>
          </p:cNvPr>
          <p:cNvSpPr/>
          <p:nvPr/>
        </p:nvSpPr>
        <p:spPr>
          <a:xfrm>
            <a:off x="457200" y="6400800"/>
            <a:ext cx="8229600" cy="1524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BD9F141C-B1AA-4148-BDEE-527443520B6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6B7A62B2-713C-4FA3-92DA-30E0157244AE}" type="slidenum">
              <a:rPr lang="en-US" altLang="en-US" sz="1200">
                <a:solidFill>
                  <a:srgbClr val="898989"/>
                </a:solidFill>
                <a:latin typeface="Arial" panose="020B0604020202020204" pitchFamily="34" charset="0"/>
              </a:rPr>
              <a:pPr>
                <a:spcBef>
                  <a:spcPct val="0"/>
                </a:spcBef>
                <a:buFontTx/>
                <a:buNone/>
              </a:pPr>
              <a:t>10</a:t>
            </a:fld>
            <a:endParaRPr lang="en-US" altLang="en-US" sz="1200">
              <a:solidFill>
                <a:srgbClr val="898989"/>
              </a:solidFill>
              <a:latin typeface="Arial" panose="020B0604020202020204" pitchFamily="34" charset="0"/>
            </a:endParaRPr>
          </a:p>
        </p:txBody>
      </p:sp>
      <p:sp>
        <p:nvSpPr>
          <p:cNvPr id="33795" name="Title 2">
            <a:extLst>
              <a:ext uri="{FF2B5EF4-FFF2-40B4-BE49-F238E27FC236}">
                <a16:creationId xmlns:a16="http://schemas.microsoft.com/office/drawing/2014/main" id="{436B06F7-2BAA-480A-A1CE-635A1D79E700}"/>
              </a:ext>
            </a:extLst>
          </p:cNvPr>
          <p:cNvSpPr>
            <a:spLocks noGrp="1"/>
          </p:cNvSpPr>
          <p:nvPr>
            <p:ph type="title"/>
          </p:nvPr>
        </p:nvSpPr>
        <p:spPr>
          <a:xfrm>
            <a:off x="504825" y="304800"/>
            <a:ext cx="8229600" cy="487363"/>
          </a:xfrm>
        </p:spPr>
        <p:txBody>
          <a:bodyPr/>
          <a:lstStyle/>
          <a:p>
            <a:r>
              <a:rPr lang="en-US" altLang="en-US"/>
              <a:t>Civil Rights Overview</a:t>
            </a:r>
          </a:p>
        </p:txBody>
      </p:sp>
      <p:sp>
        <p:nvSpPr>
          <p:cNvPr id="10" name="Content Placeholder 3">
            <a:extLst>
              <a:ext uri="{FF2B5EF4-FFF2-40B4-BE49-F238E27FC236}">
                <a16:creationId xmlns:a16="http://schemas.microsoft.com/office/drawing/2014/main" id="{7CBBD035-564C-48EE-8679-18757D214D89}"/>
              </a:ext>
            </a:extLst>
          </p:cNvPr>
          <p:cNvSpPr txBox="1">
            <a:spLocks/>
          </p:cNvSpPr>
          <p:nvPr/>
        </p:nvSpPr>
        <p:spPr>
          <a:xfrm>
            <a:off x="-2667000" y="2241550"/>
            <a:ext cx="3505200" cy="41148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Clr>
                <a:srgbClr val="8E0000"/>
              </a:buClr>
              <a:buFont typeface="Arial" panose="020B0604020202020204" pitchFamily="34" charset="0"/>
              <a:buNone/>
              <a:defRPr/>
            </a:pPr>
            <a:endParaRPr lang="en-US" dirty="0">
              <a:solidFill>
                <a:schemeClr val="accent2">
                  <a:lumMod val="50000"/>
                </a:schemeClr>
              </a:solidFill>
            </a:endParaRPr>
          </a:p>
          <a:p>
            <a:pPr lvl="3">
              <a:defRPr/>
            </a:pPr>
            <a:endParaRPr lang="en-US" dirty="0">
              <a:solidFill>
                <a:schemeClr val="accent2">
                  <a:lumMod val="50000"/>
                </a:schemeClr>
              </a:solidFill>
            </a:endParaRPr>
          </a:p>
          <a:p>
            <a:pPr lvl="2">
              <a:defRPr/>
            </a:pPr>
            <a:endParaRPr lang="en-US" dirty="0">
              <a:solidFill>
                <a:schemeClr val="accent2">
                  <a:lumMod val="50000"/>
                </a:schemeClr>
              </a:solidFill>
            </a:endParaRPr>
          </a:p>
        </p:txBody>
      </p:sp>
      <p:graphicFrame>
        <p:nvGraphicFramePr>
          <p:cNvPr id="4" name="Table 3">
            <a:extLst>
              <a:ext uri="{FF2B5EF4-FFF2-40B4-BE49-F238E27FC236}">
                <a16:creationId xmlns:a16="http://schemas.microsoft.com/office/drawing/2014/main" id="{88ECA543-0D01-4B67-A539-70CF3D07C00B}"/>
              </a:ext>
            </a:extLst>
          </p:cNvPr>
          <p:cNvGraphicFramePr>
            <a:graphicFrameLocks noGrp="1"/>
          </p:cNvGraphicFramePr>
          <p:nvPr>
            <p:extLst>
              <p:ext uri="{D42A27DB-BD31-4B8C-83A1-F6EECF244321}">
                <p14:modId xmlns:p14="http://schemas.microsoft.com/office/powerpoint/2010/main" val="113414177"/>
              </p:ext>
            </p:extLst>
          </p:nvPr>
        </p:nvGraphicFramePr>
        <p:xfrm>
          <a:off x="762000" y="1281113"/>
          <a:ext cx="7696200" cy="4861611"/>
        </p:xfrm>
        <a:graphic>
          <a:graphicData uri="http://schemas.openxmlformats.org/drawingml/2006/table">
            <a:tbl>
              <a:tblPr firstRow="1" bandRow="1">
                <a:tableStyleId>{5C22544A-7EE6-4342-B048-85BDC9FD1C3A}</a:tableStyleId>
              </a:tblPr>
              <a:tblGrid>
                <a:gridCol w="4292112">
                  <a:extLst>
                    <a:ext uri="{9D8B030D-6E8A-4147-A177-3AD203B41FA5}">
                      <a16:colId xmlns:a16="http://schemas.microsoft.com/office/drawing/2014/main" val="20000"/>
                    </a:ext>
                  </a:extLst>
                </a:gridCol>
                <a:gridCol w="3404088">
                  <a:extLst>
                    <a:ext uri="{9D8B030D-6E8A-4147-A177-3AD203B41FA5}">
                      <a16:colId xmlns:a16="http://schemas.microsoft.com/office/drawing/2014/main" val="20001"/>
                    </a:ext>
                  </a:extLst>
                </a:gridCol>
              </a:tblGrid>
              <a:tr h="36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USDA protected classes</a:t>
                      </a:r>
                    </a:p>
                  </a:txBody>
                  <a:tcPr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CSDE protected classes</a:t>
                      </a:r>
                    </a:p>
                  </a:txBody>
                  <a:tcPr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4222064">
                <a:tc>
                  <a:txBody>
                    <a:bodyPr/>
                    <a:lstStyle/>
                    <a:p>
                      <a:pPr marL="342900" lvl="1" indent="-342900">
                        <a:spcBef>
                          <a:spcPts val="0"/>
                        </a:spcBef>
                        <a:buClr>
                          <a:srgbClr val="8E0000"/>
                        </a:buClr>
                        <a:buSzPct val="80000"/>
                        <a:buFont typeface="Wingdings" panose="05000000000000000000" pitchFamily="2" charset="2"/>
                        <a:buChar char="n"/>
                        <a:defRPr/>
                      </a:pPr>
                      <a:r>
                        <a:rPr lang="en-US" sz="2800" b="1" dirty="0">
                          <a:solidFill>
                            <a:schemeClr val="accent2">
                              <a:lumMod val="50000"/>
                            </a:schemeClr>
                          </a:solidFill>
                        </a:rPr>
                        <a:t>Race</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Color</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National origin</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Sex (including gender</a:t>
                      </a:r>
                      <a:r>
                        <a:rPr lang="en-US" sz="2800" b="1" baseline="0" dirty="0">
                          <a:solidFill>
                            <a:schemeClr val="accent2">
                              <a:lumMod val="50000"/>
                            </a:schemeClr>
                          </a:solidFill>
                        </a:rPr>
                        <a:t> identity and sexual orientation)</a:t>
                      </a:r>
                      <a:r>
                        <a:rPr lang="en-US" sz="2800" b="1" dirty="0">
                          <a:solidFill>
                            <a:schemeClr val="accent2">
                              <a:lumMod val="50000"/>
                            </a:schemeClr>
                          </a:solidFill>
                        </a:rPr>
                        <a:t> </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Disability</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Age</a:t>
                      </a:r>
                    </a:p>
                    <a:p>
                      <a:pPr marL="342900" lvl="1" indent="-342900">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Reprisal</a:t>
                      </a:r>
                      <a:r>
                        <a:rPr lang="en-US" sz="2800" b="1" baseline="0" dirty="0">
                          <a:solidFill>
                            <a:schemeClr val="accent2">
                              <a:lumMod val="50000"/>
                            </a:schemeClr>
                          </a:solidFill>
                        </a:rPr>
                        <a:t> or retaliation for prior civil rights activity</a:t>
                      </a:r>
                      <a:endParaRPr lang="en-US" sz="2800" b="1" dirty="0">
                        <a:solidFill>
                          <a:schemeClr val="accent2">
                            <a:lumMod val="50000"/>
                          </a:schemeClr>
                        </a:solidFill>
                      </a:endParaRPr>
                    </a:p>
                  </a:txBody>
                  <a:tcPr marT="0" marB="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58738" lvl="1" indent="0">
                        <a:spcBef>
                          <a:spcPts val="0"/>
                        </a:spcBef>
                        <a:buClr>
                          <a:srgbClr val="8E0000"/>
                        </a:buClr>
                        <a:buNone/>
                        <a:defRPr/>
                      </a:pPr>
                      <a:r>
                        <a:rPr lang="en-US" sz="2800" b="1" dirty="0">
                          <a:solidFill>
                            <a:srgbClr val="8E0000"/>
                          </a:solidFill>
                        </a:rPr>
                        <a:t>All federal</a:t>
                      </a:r>
                      <a:r>
                        <a:rPr lang="en-US" sz="2800" b="1" dirty="0">
                          <a:solidFill>
                            <a:schemeClr val="accent2">
                              <a:lumMod val="50000"/>
                            </a:schemeClr>
                          </a:solidFill>
                        </a:rPr>
                        <a:t>, plus</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Religious creed</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Ancestry</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Marital status</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Gender expression</a:t>
                      </a:r>
                    </a:p>
                    <a:p>
                      <a:pPr marL="690563" lvl="1" indent="-344488">
                        <a:spcBef>
                          <a:spcPts val="300"/>
                        </a:spcBef>
                        <a:buClr>
                          <a:srgbClr val="8E0000"/>
                        </a:buClr>
                        <a:buSzPct val="80000"/>
                        <a:buFont typeface="Wingdings" panose="05000000000000000000" pitchFamily="2" charset="2"/>
                        <a:buChar char="n"/>
                        <a:defRPr/>
                      </a:pPr>
                      <a:r>
                        <a:rPr lang="en-US" sz="2800" b="1" dirty="0">
                          <a:solidFill>
                            <a:schemeClr val="accent2">
                              <a:lumMod val="50000"/>
                            </a:schemeClr>
                          </a:solidFill>
                        </a:rPr>
                        <a:t>Genetic information</a:t>
                      </a:r>
                    </a:p>
                  </a:txBody>
                  <a:tcPr marT="0" marB="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56BD287-6BBB-4F49-B30F-B84A4F91948C}"/>
              </a:ext>
            </a:extLst>
          </p:cNvPr>
          <p:cNvSpPr>
            <a:spLocks noGrp="1"/>
          </p:cNvSpPr>
          <p:nvPr>
            <p:ph type="title"/>
          </p:nvPr>
        </p:nvSpPr>
        <p:spPr>
          <a:xfrm>
            <a:off x="504825" y="304800"/>
            <a:ext cx="8229600" cy="487363"/>
          </a:xfrm>
        </p:spPr>
        <p:txBody>
          <a:bodyPr/>
          <a:lstStyle/>
          <a:p>
            <a:r>
              <a:rPr lang="en-US" altLang="en-US"/>
              <a:t>What is Discrimination </a:t>
            </a:r>
          </a:p>
        </p:txBody>
      </p:sp>
      <p:sp>
        <p:nvSpPr>
          <p:cNvPr id="7" name="Content Placeholder 6">
            <a:extLst>
              <a:ext uri="{FF2B5EF4-FFF2-40B4-BE49-F238E27FC236}">
                <a16:creationId xmlns:a16="http://schemas.microsoft.com/office/drawing/2014/main" id="{BCA5EFDA-185C-40FD-9E29-1E3169E66154}"/>
              </a:ext>
            </a:extLst>
          </p:cNvPr>
          <p:cNvSpPr>
            <a:spLocks noGrp="1"/>
          </p:cNvSpPr>
          <p:nvPr>
            <p:ph idx="1"/>
          </p:nvPr>
        </p:nvSpPr>
        <p:spPr>
          <a:xfrm>
            <a:off x="685800" y="1219200"/>
            <a:ext cx="7391400" cy="4876800"/>
          </a:xfrm>
        </p:spPr>
        <p:txBody>
          <a:bodyPr/>
          <a:lstStyle/>
          <a:p>
            <a:pPr marL="0" indent="0">
              <a:buFont typeface="Arial" panose="020B0604020202020204" pitchFamily="34" charset="0"/>
              <a:buNone/>
              <a:defRPr/>
            </a:pPr>
            <a:r>
              <a:rPr lang="en-US" sz="3200" b="1" dirty="0">
                <a:solidFill>
                  <a:schemeClr val="accent2">
                    <a:lumMod val="50000"/>
                  </a:schemeClr>
                </a:solidFill>
              </a:rPr>
              <a:t>The act of distinguishing one person </a:t>
            </a:r>
            <a:br>
              <a:rPr lang="en-US" sz="3200" b="1" dirty="0">
                <a:solidFill>
                  <a:schemeClr val="accent2">
                    <a:lumMod val="50000"/>
                  </a:schemeClr>
                </a:solidFill>
              </a:rPr>
            </a:br>
            <a:r>
              <a:rPr lang="en-US" sz="3200" b="1" dirty="0">
                <a:solidFill>
                  <a:schemeClr val="accent2">
                    <a:lumMod val="50000"/>
                  </a:schemeClr>
                </a:solidFill>
              </a:rPr>
              <a:t>or group of persons from others based </a:t>
            </a:r>
            <a:br>
              <a:rPr lang="en-US" sz="3200" b="1" dirty="0">
                <a:solidFill>
                  <a:schemeClr val="accent2">
                    <a:lumMod val="50000"/>
                  </a:schemeClr>
                </a:solidFill>
              </a:rPr>
            </a:br>
            <a:r>
              <a:rPr lang="en-US" sz="3200" b="1" dirty="0">
                <a:solidFill>
                  <a:schemeClr val="accent2">
                    <a:lumMod val="50000"/>
                  </a:schemeClr>
                </a:solidFill>
              </a:rPr>
              <a:t>on the protected bases</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Intentional, e.g., not accommodating a disabled child with a dietary need is verified by a recognized medical authority</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Neglect or omission</a:t>
            </a:r>
          </a:p>
          <a:p>
            <a:pPr marL="685800" lvl="1" indent="-457200">
              <a:spcBef>
                <a:spcPts val="1200"/>
              </a:spcBef>
              <a:buClr>
                <a:srgbClr val="8E0000"/>
              </a:buClr>
              <a:buSzPct val="80000"/>
              <a:buFont typeface="Wingdings" panose="05000000000000000000" pitchFamily="2" charset="2"/>
              <a:buChar char="n"/>
              <a:defRPr/>
            </a:pPr>
            <a:r>
              <a:rPr lang="en-US" sz="2800" b="1" dirty="0">
                <a:solidFill>
                  <a:schemeClr val="accent2">
                    <a:lumMod val="50000"/>
                  </a:schemeClr>
                </a:solidFill>
              </a:rPr>
              <a:t>Effect of actions or lack of actions, e.g., intentionally delaying approval of an eligibility application</a:t>
            </a:r>
          </a:p>
        </p:txBody>
      </p:sp>
      <p:sp>
        <p:nvSpPr>
          <p:cNvPr id="35844" name="Slide Number Placeholder 3">
            <a:extLst>
              <a:ext uri="{FF2B5EF4-FFF2-40B4-BE49-F238E27FC236}">
                <a16:creationId xmlns:a16="http://schemas.microsoft.com/office/drawing/2014/main" id="{EC1E3106-8893-4300-80DA-7514A91A162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2DA46E48-4736-4B84-A0CF-FAD8B7230884}" type="slidenum">
              <a:rPr lang="en-US" altLang="en-US" sz="1200">
                <a:solidFill>
                  <a:srgbClr val="898989"/>
                </a:solidFill>
                <a:latin typeface="Arial" panose="020B0604020202020204" pitchFamily="34" charset="0"/>
              </a:rPr>
              <a:pPr>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48427E4-E5FA-42CA-8255-E1301D51AFBE}"/>
              </a:ext>
            </a:extLst>
          </p:cNvPr>
          <p:cNvSpPr>
            <a:spLocks noGrp="1"/>
          </p:cNvSpPr>
          <p:nvPr>
            <p:ph type="title"/>
          </p:nvPr>
        </p:nvSpPr>
        <p:spPr/>
        <p:txBody>
          <a:bodyPr/>
          <a:lstStyle/>
          <a:p>
            <a:r>
              <a:rPr lang="en-US" altLang="en-US"/>
              <a:t>Assurances</a:t>
            </a:r>
          </a:p>
        </p:txBody>
      </p:sp>
      <p:sp>
        <p:nvSpPr>
          <p:cNvPr id="7" name="Content Placeholder 6">
            <a:extLst>
              <a:ext uri="{FF2B5EF4-FFF2-40B4-BE49-F238E27FC236}">
                <a16:creationId xmlns:a16="http://schemas.microsoft.com/office/drawing/2014/main" id="{919315B0-414B-40AD-9056-38495DDF66B6}"/>
              </a:ext>
            </a:extLst>
          </p:cNvPr>
          <p:cNvSpPr>
            <a:spLocks noGrp="1"/>
          </p:cNvSpPr>
          <p:nvPr>
            <p:ph idx="1"/>
          </p:nvPr>
        </p:nvSpPr>
        <p:spPr>
          <a:xfrm>
            <a:off x="457200" y="1198562"/>
            <a:ext cx="6324600" cy="4525963"/>
          </a:xfrm>
        </p:spPr>
        <p:txBody>
          <a:bodyPr/>
          <a:lstStyle/>
          <a:p>
            <a:pPr marL="0" indent="0">
              <a:buClr>
                <a:srgbClr val="8E0000"/>
              </a:buClr>
              <a:buNone/>
              <a:defRPr/>
            </a:pPr>
            <a:r>
              <a:rPr lang="en-US" sz="3200" b="1" dirty="0">
                <a:solidFill>
                  <a:schemeClr val="accent2">
                    <a:lumMod val="50000"/>
                  </a:schemeClr>
                </a:solidFill>
              </a:rPr>
              <a:t>To qualify for federal financial assistance, all programs need a written assurance that the program or facility will be operated in compliance with the civil rights laws and implementing nondiscrimination regulations</a:t>
            </a:r>
          </a:p>
        </p:txBody>
      </p:sp>
      <p:sp>
        <p:nvSpPr>
          <p:cNvPr id="37892" name="Slide Number Placeholder 3">
            <a:extLst>
              <a:ext uri="{FF2B5EF4-FFF2-40B4-BE49-F238E27FC236}">
                <a16:creationId xmlns:a16="http://schemas.microsoft.com/office/drawing/2014/main" id="{317C3CCC-215F-4B06-8C94-A4BEA944C17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5E1AFC-6BB0-4422-AAE5-3DB2CDA69E08}" type="slidenum">
              <a:rPr lang="en-US" altLang="en-US" sz="1200">
                <a:solidFill>
                  <a:srgbClr val="898989"/>
                </a:solidFill>
                <a:latin typeface="Arial" panose="020B0604020202020204" pitchFamily="34" charset="0"/>
              </a:rPr>
              <a:pPr>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A277ACF-C2BB-4940-8A11-BACF6F976EFA}"/>
              </a:ext>
            </a:extLst>
          </p:cNvPr>
          <p:cNvSpPr>
            <a:spLocks noGrp="1"/>
          </p:cNvSpPr>
          <p:nvPr>
            <p:ph type="title"/>
          </p:nvPr>
        </p:nvSpPr>
        <p:spPr/>
        <p:txBody>
          <a:bodyPr/>
          <a:lstStyle/>
          <a:p>
            <a:r>
              <a:rPr lang="en-US" altLang="en-US" dirty="0"/>
              <a:t>Assurances</a:t>
            </a:r>
          </a:p>
        </p:txBody>
      </p:sp>
      <p:sp>
        <p:nvSpPr>
          <p:cNvPr id="7" name="Content Placeholder 6">
            <a:extLst>
              <a:ext uri="{FF2B5EF4-FFF2-40B4-BE49-F238E27FC236}">
                <a16:creationId xmlns:a16="http://schemas.microsoft.com/office/drawing/2014/main" id="{63E80E53-2553-481B-B3F9-2269A143A42D}"/>
              </a:ext>
            </a:extLst>
          </p:cNvPr>
          <p:cNvSpPr>
            <a:spLocks noGrp="1"/>
          </p:cNvSpPr>
          <p:nvPr>
            <p:ph idx="1"/>
          </p:nvPr>
        </p:nvSpPr>
        <p:spPr>
          <a:xfrm>
            <a:off x="457200" y="1198562"/>
            <a:ext cx="7467600" cy="4525963"/>
          </a:xfrm>
        </p:spPr>
        <p:txBody>
          <a:bodyPr/>
          <a:lstStyle/>
          <a:p>
            <a:pPr>
              <a:spcBef>
                <a:spcPts val="1200"/>
              </a:spcBef>
              <a:buClr>
                <a:srgbClr val="8E0000"/>
              </a:buClr>
              <a:defRPr/>
            </a:pPr>
            <a:r>
              <a:rPr lang="en-US" sz="3200" b="1" dirty="0">
                <a:solidFill>
                  <a:schemeClr val="accent2">
                    <a:lumMod val="50000"/>
                  </a:schemeClr>
                </a:solidFill>
              </a:rPr>
              <a:t>A civil rights assurance must be incorporated in all agreements </a:t>
            </a:r>
            <a:br>
              <a:rPr lang="en-US" sz="3200" b="1" dirty="0">
                <a:solidFill>
                  <a:schemeClr val="accent2">
                    <a:lumMod val="50000"/>
                  </a:schemeClr>
                </a:solidFill>
              </a:rPr>
            </a:br>
            <a:r>
              <a:rPr lang="en-US" sz="3200" b="1" dirty="0">
                <a:solidFill>
                  <a:schemeClr val="accent2">
                    <a:lumMod val="50000"/>
                  </a:schemeClr>
                </a:solidFill>
              </a:rPr>
              <a:t>between state and local agencies</a:t>
            </a:r>
            <a:endParaRPr lang="en-US" sz="3200" b="1" dirty="0">
              <a:solidFill>
                <a:srgbClr val="4B5E96"/>
              </a:solidFill>
            </a:endParaRPr>
          </a:p>
          <a:p>
            <a:pPr lvl="1">
              <a:spcBef>
                <a:spcPts val="1200"/>
              </a:spcBef>
              <a:buClr>
                <a:srgbClr val="8E0000"/>
              </a:buClr>
              <a:defRPr/>
            </a:pPr>
            <a:r>
              <a:rPr lang="en-US" dirty="0"/>
              <a:t>I</a:t>
            </a:r>
            <a:r>
              <a:rPr lang="en-US" sz="2800" dirty="0">
                <a:solidFill>
                  <a:srgbClr val="4B5E96"/>
                </a:solidFill>
              </a:rPr>
              <a:t>ncluded in CSDE’s Permanent Agreement for Child Nutrition Programs (CNPs)</a:t>
            </a:r>
          </a:p>
          <a:p>
            <a:pPr>
              <a:spcBef>
                <a:spcPts val="1200"/>
              </a:spcBef>
              <a:buClr>
                <a:srgbClr val="8E0000"/>
              </a:buClr>
              <a:defRPr/>
            </a:pPr>
            <a:r>
              <a:rPr lang="en-US" sz="3200" b="1" dirty="0">
                <a:solidFill>
                  <a:srgbClr val="4B5E96"/>
                </a:solidFill>
              </a:rPr>
              <a:t>FNS Instruction 113-1 Appendix B contains required language for NSLP, SMP, SBP, FFVP, and ASP</a:t>
            </a:r>
            <a:endParaRPr lang="en-US" sz="3200" b="1" dirty="0">
              <a:solidFill>
                <a:schemeClr val="accent2">
                  <a:lumMod val="50000"/>
                </a:schemeClr>
              </a:solidFill>
            </a:endParaRPr>
          </a:p>
        </p:txBody>
      </p:sp>
      <p:sp>
        <p:nvSpPr>
          <p:cNvPr id="39940" name="Slide Number Placeholder 3">
            <a:extLst>
              <a:ext uri="{FF2B5EF4-FFF2-40B4-BE49-F238E27FC236}">
                <a16:creationId xmlns:a16="http://schemas.microsoft.com/office/drawing/2014/main" id="{4706B0FC-DC83-4512-BC5A-7A1EF759FA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E3727AB-D58F-4DCF-BD07-ABB935FF9D48}" type="slidenum">
              <a:rPr lang="en-US" altLang="en-US" sz="1200">
                <a:solidFill>
                  <a:srgbClr val="898989"/>
                </a:solidFill>
                <a:latin typeface="Arial" panose="020B0604020202020204" pitchFamily="34" charset="0"/>
              </a:rPr>
              <a:pPr>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a:xfrm>
            <a:off x="457200" y="1198562"/>
            <a:ext cx="8458200" cy="4525963"/>
          </a:xfrm>
        </p:spPr>
        <p:txBody>
          <a:bodyPr/>
          <a:lstStyle/>
          <a:p>
            <a:r>
              <a:rPr lang="en-US" dirty="0"/>
              <a:t>Retailer and vendor agreements and contracts (including food service management company (FSMC) contracts) must also include an assurance of nondiscrimination</a:t>
            </a:r>
          </a:p>
          <a:p>
            <a:r>
              <a:rPr lang="en-US" dirty="0">
                <a:solidFill>
                  <a:srgbClr val="8E0000"/>
                </a:solidFill>
              </a:rPr>
              <a:t>Example: </a:t>
            </a:r>
            <a:r>
              <a:rPr lang="en-US" dirty="0"/>
              <a:t>If school food authority (SFA) contracts with FSMC to provide food service to students, </a:t>
            </a:r>
            <a:r>
              <a:rPr lang="en-US" i="1" dirty="0">
                <a:solidFill>
                  <a:srgbClr val="8E0000"/>
                </a:solidFill>
              </a:rPr>
              <a:t>SFA is responsible </a:t>
            </a:r>
            <a:r>
              <a:rPr lang="en-US" dirty="0"/>
              <a:t>for ensuring that FSMC complies with civil rights requirements</a:t>
            </a:r>
          </a:p>
          <a:p>
            <a:pPr marL="0" indent="0">
              <a:buNone/>
            </a:pPr>
            <a:endParaRPr lang="en-US" dirty="0"/>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14</a:t>
            </a:fld>
            <a:endParaRPr lang="en-US" altLang="en-US"/>
          </a:p>
        </p:txBody>
      </p:sp>
    </p:spTree>
    <p:extLst>
      <p:ext uri="{BB962C8B-B14F-4D97-AF65-F5344CB8AC3E}">
        <p14:creationId xmlns:p14="http://schemas.microsoft.com/office/powerpoint/2010/main" val="284050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p:txBody>
          <a:bodyPr/>
          <a:lstStyle/>
          <a:p>
            <a:r>
              <a:rPr lang="en-US" dirty="0"/>
              <a:t>Prescribed language must be included in all</a:t>
            </a:r>
          </a:p>
          <a:p>
            <a:pPr lvl="1"/>
            <a:r>
              <a:rPr lang="en-US" dirty="0"/>
              <a:t>contracts</a:t>
            </a:r>
          </a:p>
          <a:p>
            <a:pPr lvl="1"/>
            <a:r>
              <a:rPr lang="en-US" dirty="0"/>
              <a:t>Memoranda of Understanding (MOU)</a:t>
            </a:r>
          </a:p>
          <a:p>
            <a:pPr lvl="1"/>
            <a:r>
              <a:rPr lang="en-US" dirty="0"/>
              <a:t>Memoranda of Agreement (MOA)</a:t>
            </a:r>
          </a:p>
          <a:p>
            <a:pPr marL="0" indent="0">
              <a:buNone/>
            </a:pPr>
            <a:endParaRPr lang="en-US" dirty="0"/>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15</a:t>
            </a:fld>
            <a:endParaRPr lang="en-US" altLang="en-US"/>
          </a:p>
        </p:txBody>
      </p:sp>
    </p:spTree>
    <p:extLst>
      <p:ext uri="{BB962C8B-B14F-4D97-AF65-F5344CB8AC3E}">
        <p14:creationId xmlns:p14="http://schemas.microsoft.com/office/powerpoint/2010/main" val="420704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5D8-15AD-4855-8B8E-83602043E541}"/>
              </a:ext>
            </a:extLst>
          </p:cNvPr>
          <p:cNvSpPr>
            <a:spLocks noGrp="1"/>
          </p:cNvSpPr>
          <p:nvPr>
            <p:ph type="title"/>
          </p:nvPr>
        </p:nvSpPr>
        <p:spPr/>
        <p:txBody>
          <a:bodyPr/>
          <a:lstStyle/>
          <a:p>
            <a:r>
              <a:rPr lang="en-US" altLang="en-US" dirty="0"/>
              <a:t>Assurances</a:t>
            </a:r>
            <a:endParaRPr lang="en-US" dirty="0"/>
          </a:p>
        </p:txBody>
      </p:sp>
      <p:sp>
        <p:nvSpPr>
          <p:cNvPr id="3" name="Content Placeholder 2">
            <a:extLst>
              <a:ext uri="{FF2B5EF4-FFF2-40B4-BE49-F238E27FC236}">
                <a16:creationId xmlns:a16="http://schemas.microsoft.com/office/drawing/2014/main" id="{AFC36F3D-08EA-4B01-8DD5-78116925D795}"/>
              </a:ext>
            </a:extLst>
          </p:cNvPr>
          <p:cNvSpPr>
            <a:spLocks noGrp="1"/>
          </p:cNvSpPr>
          <p:nvPr>
            <p:ph idx="1"/>
          </p:nvPr>
        </p:nvSpPr>
        <p:spPr>
          <a:xfrm>
            <a:off x="457200" y="1198562"/>
            <a:ext cx="6629400" cy="4525963"/>
          </a:xfrm>
        </p:spPr>
        <p:txBody>
          <a:bodyPr/>
          <a:lstStyle/>
          <a:p>
            <a:r>
              <a:rPr lang="en-US" dirty="0"/>
              <a:t>Assurance is binding on program application and its successors, transferees, and assignees as long as they receive assistance or retain possession of any assistance from the USDA</a:t>
            </a:r>
          </a:p>
        </p:txBody>
      </p:sp>
      <p:sp>
        <p:nvSpPr>
          <p:cNvPr id="4" name="Slide Number Placeholder 3">
            <a:extLst>
              <a:ext uri="{FF2B5EF4-FFF2-40B4-BE49-F238E27FC236}">
                <a16:creationId xmlns:a16="http://schemas.microsoft.com/office/drawing/2014/main" id="{CB28B839-792B-4D88-A2CF-26EE91298D5B}"/>
              </a:ext>
            </a:extLst>
          </p:cNvPr>
          <p:cNvSpPr>
            <a:spLocks noGrp="1"/>
          </p:cNvSpPr>
          <p:nvPr>
            <p:ph type="sldNum" sz="quarter" idx="10"/>
          </p:nvPr>
        </p:nvSpPr>
        <p:spPr/>
        <p:txBody>
          <a:bodyPr/>
          <a:lstStyle/>
          <a:p>
            <a:fld id="{E83ECF4E-E181-4471-91E6-301922DD9683}" type="slidenum">
              <a:rPr lang="en-US" altLang="en-US" smtClean="0"/>
              <a:pPr/>
              <a:t>16</a:t>
            </a:fld>
            <a:endParaRPr lang="en-US" altLang="en-US"/>
          </a:p>
        </p:txBody>
      </p:sp>
    </p:spTree>
    <p:extLst>
      <p:ext uri="{BB962C8B-B14F-4D97-AF65-F5344CB8AC3E}">
        <p14:creationId xmlns:p14="http://schemas.microsoft.com/office/powerpoint/2010/main" val="308574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D03D-E64A-4351-994B-285D067356B8}"/>
              </a:ext>
            </a:extLst>
          </p:cNvPr>
          <p:cNvSpPr>
            <a:spLocks noGrp="1"/>
          </p:cNvSpPr>
          <p:nvPr>
            <p:ph type="title"/>
          </p:nvPr>
        </p:nvSpPr>
        <p:spPr>
          <a:xfrm>
            <a:off x="457200" y="304800"/>
            <a:ext cx="6400800" cy="533400"/>
          </a:xfrm>
        </p:spPr>
        <p:txBody>
          <a:bodyPr>
            <a:noAutofit/>
          </a:bodyPr>
          <a:lstStyle/>
          <a:p>
            <a:pPr>
              <a:defRPr/>
            </a:pPr>
            <a:r>
              <a:rPr lang="en-US" sz="3600" dirty="0"/>
              <a:t>Civil Rights Assurance Statement </a:t>
            </a:r>
            <a:endParaRPr lang="en-US" dirty="0">
              <a:solidFill>
                <a:schemeClr val="accent2">
                  <a:lumMod val="50000"/>
                </a:schemeClr>
              </a:solidFill>
            </a:endParaRPr>
          </a:p>
        </p:txBody>
      </p:sp>
      <p:sp>
        <p:nvSpPr>
          <p:cNvPr id="48131" name="Slide Number Placeholder 3">
            <a:extLst>
              <a:ext uri="{FF2B5EF4-FFF2-40B4-BE49-F238E27FC236}">
                <a16:creationId xmlns:a16="http://schemas.microsoft.com/office/drawing/2014/main" id="{0F3F4005-7BDC-41EA-8C6F-B451AA5575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A3B9F04-F761-41D2-A3E1-3A76817B62ED}" type="slidenum">
              <a:rPr lang="en-US" altLang="en-US" sz="1200">
                <a:solidFill>
                  <a:srgbClr val="898989"/>
                </a:solidFill>
                <a:latin typeface="Arial" panose="020B0604020202020204" pitchFamily="34" charset="0"/>
              </a:rPr>
              <a:pPr>
                <a:spcBef>
                  <a:spcPct val="0"/>
                </a:spcBef>
                <a:buFontTx/>
                <a:buNone/>
              </a:pPr>
              <a:t>17</a:t>
            </a:fld>
            <a:endParaRPr lang="en-US" altLang="en-US" sz="1200">
              <a:solidFill>
                <a:srgbClr val="898989"/>
              </a:solidFill>
              <a:latin typeface="Arial" panose="020B0604020202020204" pitchFamily="34" charset="0"/>
            </a:endParaRPr>
          </a:p>
        </p:txBody>
      </p:sp>
      <p:sp>
        <p:nvSpPr>
          <p:cNvPr id="3" name="Rectangle 2">
            <a:extLst>
              <a:ext uri="{FF2B5EF4-FFF2-40B4-BE49-F238E27FC236}">
                <a16:creationId xmlns:a16="http://schemas.microsoft.com/office/drawing/2014/main" id="{028A8C29-5E62-4A0B-9BCC-1247DE3EB0F8}"/>
              </a:ext>
            </a:extLst>
          </p:cNvPr>
          <p:cNvSpPr/>
          <p:nvPr/>
        </p:nvSpPr>
        <p:spPr>
          <a:xfrm>
            <a:off x="390525" y="838200"/>
            <a:ext cx="5213350" cy="646113"/>
          </a:xfrm>
          <a:prstGeom prst="rect">
            <a:avLst/>
          </a:prstGeom>
        </p:spPr>
        <p:txBody>
          <a:bodyPr wrap="none">
            <a:spAutoFit/>
          </a:bodyPr>
          <a:lstStyle/>
          <a:p>
            <a:pPr>
              <a:defRPr/>
            </a:pPr>
            <a:r>
              <a:rPr lang="en-US" sz="3600" b="1" dirty="0">
                <a:solidFill>
                  <a:schemeClr val="accent2">
                    <a:lumMod val="50000"/>
                  </a:schemeClr>
                </a:solidFill>
                <a:latin typeface="+mj-lt"/>
              </a:rPr>
              <a:t>NSLP, SBP, SMP, FFVP, ASP </a:t>
            </a:r>
            <a:endParaRPr lang="en-US" sz="3600" b="1" dirty="0">
              <a:latin typeface="+mj-lt"/>
            </a:endParaRPr>
          </a:p>
        </p:txBody>
      </p:sp>
      <p:sp>
        <p:nvSpPr>
          <p:cNvPr id="48133" name="Content Placeholder 2">
            <a:extLst>
              <a:ext uri="{FF2B5EF4-FFF2-40B4-BE49-F238E27FC236}">
                <a16:creationId xmlns:a16="http://schemas.microsoft.com/office/drawing/2014/main" id="{547893BF-6BEB-4CCF-86F3-D37E204ADB99}"/>
              </a:ext>
            </a:extLst>
          </p:cNvPr>
          <p:cNvSpPr>
            <a:spLocks noGrp="1"/>
          </p:cNvSpPr>
          <p:nvPr>
            <p:ph idx="1"/>
          </p:nvPr>
        </p:nvSpPr>
        <p:spPr>
          <a:xfrm>
            <a:off x="400050" y="1484313"/>
            <a:ext cx="8134350" cy="4002087"/>
          </a:xfrm>
        </p:spPr>
        <p:txBody>
          <a:bodyPr/>
          <a:lstStyle/>
          <a:p>
            <a:pPr marL="0" indent="0">
              <a:buFont typeface="Arial" panose="020B0604020202020204" pitchFamily="34" charset="0"/>
              <a:buNone/>
            </a:pPr>
            <a:r>
              <a:rPr lang="en-US" altLang="en-US" sz="1400" dirty="0">
                <a:solidFill>
                  <a:schemeClr val="tx1"/>
                </a:solidFill>
              </a:rPr>
              <a:t>"The program applicant hereby agrees that it will comply with Title VI of the Civil Rights Act of 1964 (42 U.S.C. § 2000d et seq.), Title IX of the Education Amendments of 1972 (20 U.S.C. § 1681 et seq.), Section 504 of the Rehabilitation Act of 1973 (29 U.S.C. § 794), the Age Discrimination Act of 1975 (42 U.S.C. § 6101 et seq.); all provisions required by the implementing regulations of the Department of Agriculture; Department of Justice Enforcement Guidelines, 28 CFR Part SO.3 and 42; and FNS directives and guidelines, to the effect that, no person shall, on the grounds of race, color, national origin, sex (including gender identity and sexual orientation), disability, age, or reprisal or retaliation for prior civil rights activity be excluded from participation in, be denied benefits of, or otherwise be subject to discrimination under any program or activity for which the program applicant receives Federal financial assistance from FNS; and hereby gives assurance that it will immediately take measures necessary to effectuate this agreement.” </a:t>
            </a:r>
          </a:p>
          <a:p>
            <a:pPr marL="0" indent="0">
              <a:spcBef>
                <a:spcPts val="1200"/>
              </a:spcBef>
              <a:buFont typeface="Arial" panose="020B0604020202020204" pitchFamily="34" charset="0"/>
              <a:buNone/>
            </a:pPr>
            <a:r>
              <a:rPr lang="en-US" altLang="en-US" sz="1400" dirty="0">
                <a:solidFill>
                  <a:schemeClr val="tx1"/>
                </a:solidFill>
              </a:rPr>
              <a:t>“By accepting this assurance, the Program applicant agrees to compile data, maintain records, and submit reports as required, to permit effective enforcement of nondiscrimination laws and permit authorized USDA personnel during hours of program operation to review such records, books, and accounts as needed to ascertain compliance with the nondiscrimination laws. If there are any violations of this assurance, the Department of Agriculture, FNS, shall have the right to seek judicial enforcement of this assurance. This assurance is binding on the Program applicant, its successors, transferees, and assignees as long as it receives assistance or retains possession of any assistance from USDA. The person or persons whose signatures appear below are authorized to sign this assurance on the behalf of the Program applicant.” </a:t>
            </a:r>
          </a:p>
        </p:txBody>
      </p:sp>
      <p:sp>
        <p:nvSpPr>
          <p:cNvPr id="7" name="TextBox 6">
            <a:hlinkClick r:id="rId3"/>
            <a:extLst>
              <a:ext uri="{FF2B5EF4-FFF2-40B4-BE49-F238E27FC236}">
                <a16:creationId xmlns:a16="http://schemas.microsoft.com/office/drawing/2014/main" id="{D5EA9C8B-DA28-4772-816E-E72BB01FD787}"/>
              </a:ext>
            </a:extLst>
          </p:cNvPr>
          <p:cNvSpPr txBox="1"/>
          <p:nvPr/>
        </p:nvSpPr>
        <p:spPr>
          <a:xfrm>
            <a:off x="2108479" y="5772150"/>
            <a:ext cx="5486400" cy="584200"/>
          </a:xfrm>
          <a:prstGeom prst="rect">
            <a:avLst/>
          </a:prstGeom>
          <a:solidFill>
            <a:srgbClr val="FFF2CC"/>
          </a:solidFill>
        </p:spPr>
        <p:txBody>
          <a:bodyPr wrap="square">
            <a:spAutoFit/>
          </a:bodyPr>
          <a:lstStyle/>
          <a:p>
            <a:pPr indent="-342900">
              <a:spcBef>
                <a:spcPct val="20000"/>
              </a:spcBef>
              <a:defRPr/>
            </a:pPr>
            <a:r>
              <a:rPr lang="en-US" sz="1600" b="1" dirty="0">
                <a:latin typeface="+mj-lt"/>
              </a:rPr>
              <a:t>FNS 113-1 Appendix B </a:t>
            </a:r>
            <a:br>
              <a:rPr lang="en-US" sz="1600" b="1" dirty="0">
                <a:latin typeface="+mj-lt"/>
              </a:rPr>
            </a:br>
            <a:r>
              <a:rPr lang="en-US" sz="1600" b="1" dirty="0">
                <a:latin typeface="+mj-lt"/>
              </a:rPr>
              <a:t>https://fns-prod.azureedge.net/sites/default/files/113-1.pdf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033954F-93E9-4DDF-903D-E2EFDA813EA8}"/>
              </a:ext>
            </a:extLst>
          </p:cNvPr>
          <p:cNvSpPr>
            <a:spLocks noGrp="1"/>
          </p:cNvSpPr>
          <p:nvPr>
            <p:ph type="title"/>
          </p:nvPr>
        </p:nvSpPr>
        <p:spPr/>
        <p:txBody>
          <a:bodyPr/>
          <a:lstStyle/>
          <a:p>
            <a:r>
              <a:rPr lang="en-US" altLang="en-US"/>
              <a:t>Public Notification</a:t>
            </a:r>
          </a:p>
        </p:txBody>
      </p:sp>
      <p:sp>
        <p:nvSpPr>
          <p:cNvPr id="3" name="Content Placeholder 2">
            <a:extLst>
              <a:ext uri="{FF2B5EF4-FFF2-40B4-BE49-F238E27FC236}">
                <a16:creationId xmlns:a16="http://schemas.microsoft.com/office/drawing/2014/main" id="{2F519DF5-302B-4E3E-81C9-4DD416F6608B}"/>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SFAs</a:t>
            </a:r>
            <a:r>
              <a:rPr lang="en-US" sz="3200" b="1" dirty="0">
                <a:solidFill>
                  <a:srgbClr val="4B5E96"/>
                </a:solidFill>
              </a:rPr>
              <a:t> </a:t>
            </a:r>
            <a:r>
              <a:rPr lang="en-US" sz="3200" b="1" dirty="0">
                <a:solidFill>
                  <a:schemeClr val="accent2">
                    <a:lumMod val="50000"/>
                  </a:schemeClr>
                </a:solidFill>
              </a:rPr>
              <a:t>must notify the public of their participation in USDA school nutrition programs</a:t>
            </a:r>
          </a:p>
          <a:p>
            <a:pPr>
              <a:spcBef>
                <a:spcPts val="1200"/>
              </a:spcBef>
              <a:buClr>
                <a:srgbClr val="8E0000"/>
              </a:buClr>
              <a:defRPr/>
            </a:pPr>
            <a:r>
              <a:rPr lang="en-US" sz="2800" dirty="0">
                <a:solidFill>
                  <a:schemeClr val="accent2">
                    <a:lumMod val="50000"/>
                  </a:schemeClr>
                </a:solidFill>
              </a:rPr>
              <a:t>Program availability</a:t>
            </a:r>
          </a:p>
          <a:p>
            <a:pPr>
              <a:spcBef>
                <a:spcPts val="1200"/>
              </a:spcBef>
              <a:buClr>
                <a:srgbClr val="8E0000"/>
              </a:buClr>
              <a:defRPr/>
            </a:pPr>
            <a:r>
              <a:rPr lang="en-US" sz="2800" dirty="0">
                <a:solidFill>
                  <a:schemeClr val="accent2">
                    <a:lumMod val="50000"/>
                  </a:schemeClr>
                </a:solidFill>
              </a:rPr>
              <a:t>Program rights and responsibilities</a:t>
            </a:r>
          </a:p>
          <a:p>
            <a:pPr>
              <a:spcBef>
                <a:spcPts val="1200"/>
              </a:spcBef>
              <a:buClr>
                <a:srgbClr val="8E0000"/>
              </a:buClr>
              <a:defRPr/>
            </a:pPr>
            <a:r>
              <a:rPr lang="en-US" sz="2800" dirty="0">
                <a:solidFill>
                  <a:schemeClr val="accent2">
                    <a:lumMod val="50000"/>
                  </a:schemeClr>
                </a:solidFill>
              </a:rPr>
              <a:t>Policy of nondiscrimination</a:t>
            </a:r>
          </a:p>
          <a:p>
            <a:pPr>
              <a:spcBef>
                <a:spcPts val="1200"/>
              </a:spcBef>
              <a:buClr>
                <a:srgbClr val="8E0000"/>
              </a:buClr>
              <a:defRPr/>
            </a:pPr>
            <a:r>
              <a:rPr lang="en-US" sz="2800" dirty="0">
                <a:solidFill>
                  <a:schemeClr val="accent2">
                    <a:lumMod val="50000"/>
                  </a:schemeClr>
                </a:solidFill>
              </a:rPr>
              <a:t>Procedure for filing a complaint</a:t>
            </a:r>
            <a:endParaRPr lang="en-US" sz="2600" dirty="0">
              <a:solidFill>
                <a:schemeClr val="accent2">
                  <a:lumMod val="50000"/>
                </a:schemeClr>
              </a:solidFill>
            </a:endParaRPr>
          </a:p>
        </p:txBody>
      </p:sp>
      <p:sp>
        <p:nvSpPr>
          <p:cNvPr id="50180" name="Slide Number Placeholder 3">
            <a:extLst>
              <a:ext uri="{FF2B5EF4-FFF2-40B4-BE49-F238E27FC236}">
                <a16:creationId xmlns:a16="http://schemas.microsoft.com/office/drawing/2014/main" id="{4923A4E4-C4A9-44EF-A5BB-3002A510366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B1F9F61-C248-4AA7-8626-96E7976E7FD2}" type="slidenum">
              <a:rPr lang="en-US" altLang="en-US" sz="120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33B6B22-EA70-43DD-A165-36DDD11E089E}"/>
              </a:ext>
            </a:extLst>
          </p:cNvPr>
          <p:cNvSpPr>
            <a:spLocks noGrp="1"/>
          </p:cNvSpPr>
          <p:nvPr>
            <p:ph type="title"/>
          </p:nvPr>
        </p:nvSpPr>
        <p:spPr/>
        <p:txBody>
          <a:bodyPr/>
          <a:lstStyle/>
          <a:p>
            <a:r>
              <a:rPr lang="en-US" altLang="en-US" dirty="0"/>
              <a:t>Public Notification Methods</a:t>
            </a:r>
          </a:p>
        </p:txBody>
      </p:sp>
      <p:sp>
        <p:nvSpPr>
          <p:cNvPr id="3" name="Content Placeholder 2">
            <a:extLst>
              <a:ext uri="{FF2B5EF4-FFF2-40B4-BE49-F238E27FC236}">
                <a16:creationId xmlns:a16="http://schemas.microsoft.com/office/drawing/2014/main" id="{99868860-C491-4C7F-89E9-50B7923D8679}"/>
              </a:ext>
            </a:extLst>
          </p:cNvPr>
          <p:cNvSpPr>
            <a:spLocks noGrp="1"/>
          </p:cNvSpPr>
          <p:nvPr>
            <p:ph idx="1"/>
          </p:nvPr>
        </p:nvSpPr>
        <p:spPr>
          <a:xfrm>
            <a:off x="457200" y="1198562"/>
            <a:ext cx="8001000" cy="5157788"/>
          </a:xfrm>
        </p:spPr>
        <p:txBody>
          <a:bodyPr/>
          <a:lstStyle/>
          <a:p>
            <a:pPr>
              <a:buClr>
                <a:srgbClr val="8E0000"/>
              </a:buClr>
              <a:defRPr/>
            </a:pPr>
            <a:r>
              <a:rPr lang="en-US" sz="3200" b="1" dirty="0">
                <a:solidFill>
                  <a:schemeClr val="accent2">
                    <a:lumMod val="50000"/>
                  </a:schemeClr>
                </a:solidFill>
              </a:rPr>
              <a:t>Inform community of program and details</a:t>
            </a:r>
          </a:p>
          <a:p>
            <a:pPr lvl="1">
              <a:buClr>
                <a:srgbClr val="8E0000"/>
              </a:buClr>
              <a:defRPr/>
            </a:pPr>
            <a:r>
              <a:rPr lang="en-US" sz="2800" dirty="0">
                <a:solidFill>
                  <a:schemeClr val="accent2">
                    <a:lumMod val="50000"/>
                  </a:schemeClr>
                </a:solidFill>
              </a:rPr>
              <a:t>Internet, newspaper articles, radio and </a:t>
            </a:r>
            <a:br>
              <a:rPr lang="en-US" sz="2800" dirty="0">
                <a:solidFill>
                  <a:schemeClr val="accent2">
                    <a:lumMod val="50000"/>
                  </a:schemeClr>
                </a:solidFill>
              </a:rPr>
            </a:br>
            <a:r>
              <a:rPr lang="en-US" sz="2800" dirty="0">
                <a:solidFill>
                  <a:schemeClr val="accent2">
                    <a:lumMod val="50000"/>
                  </a:schemeClr>
                </a:solidFill>
              </a:rPr>
              <a:t>TV announcements, letters, bulletins, etc.</a:t>
            </a:r>
          </a:p>
          <a:p>
            <a:pPr lvl="1">
              <a:buClr>
                <a:srgbClr val="8E0000"/>
              </a:buClr>
              <a:defRPr/>
            </a:pPr>
            <a:r>
              <a:rPr lang="en-US" sz="2800" dirty="0">
                <a:solidFill>
                  <a:schemeClr val="accent2">
                    <a:lumMod val="50000"/>
                  </a:schemeClr>
                </a:solidFill>
              </a:rPr>
              <a:t>Eligibility, benefits, services, facility location, </a:t>
            </a:r>
            <a:br>
              <a:rPr lang="en-US" sz="2800" dirty="0">
                <a:solidFill>
                  <a:schemeClr val="accent2">
                    <a:lumMod val="50000"/>
                  </a:schemeClr>
                </a:solidFill>
              </a:rPr>
            </a:br>
            <a:r>
              <a:rPr lang="en-US" sz="2800" dirty="0">
                <a:solidFill>
                  <a:schemeClr val="accent2">
                    <a:lumMod val="50000"/>
                  </a:schemeClr>
                </a:solidFill>
              </a:rPr>
              <a:t>hours and delivery points</a:t>
            </a:r>
          </a:p>
          <a:p>
            <a:pPr>
              <a:spcBef>
                <a:spcPts val="2400"/>
              </a:spcBef>
              <a:buClr>
                <a:srgbClr val="8E0000"/>
              </a:buClr>
              <a:defRPr/>
            </a:pPr>
            <a:r>
              <a:rPr lang="en-US" sz="3200" b="1" dirty="0">
                <a:solidFill>
                  <a:schemeClr val="accent2">
                    <a:lumMod val="50000"/>
                  </a:schemeClr>
                </a:solidFill>
              </a:rPr>
              <a:t>Provide appropriate information in alternative formats for person with disabilities and in the appropriate languages for LEP persons</a:t>
            </a:r>
          </a:p>
        </p:txBody>
      </p:sp>
      <p:sp>
        <p:nvSpPr>
          <p:cNvPr id="52228" name="Slide Number Placeholder 3">
            <a:extLst>
              <a:ext uri="{FF2B5EF4-FFF2-40B4-BE49-F238E27FC236}">
                <a16:creationId xmlns:a16="http://schemas.microsoft.com/office/drawing/2014/main" id="{70F032FC-059C-495F-94BE-8F72BEF54DD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75B2001-A0BD-4F56-A8E4-119E4B69AD69}" type="slidenum">
              <a:rPr lang="en-US" altLang="en-US" sz="1200">
                <a:solidFill>
                  <a:srgbClr val="898989"/>
                </a:solidFill>
                <a:latin typeface="Arial" panose="020B0604020202020204" pitchFamily="34" charset="0"/>
              </a:rPr>
              <a:pPr>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10662E-23B4-4249-BC4B-92F84336FAEA}"/>
              </a:ext>
            </a:extLst>
          </p:cNvPr>
          <p:cNvSpPr>
            <a:spLocks noGrp="1"/>
          </p:cNvSpPr>
          <p:nvPr>
            <p:ph type="title"/>
          </p:nvPr>
        </p:nvSpPr>
        <p:spPr/>
        <p:txBody>
          <a:bodyPr/>
          <a:lstStyle/>
          <a:p>
            <a:r>
              <a:rPr lang="en-US" altLang="en-US"/>
              <a:t>Topics</a:t>
            </a:r>
          </a:p>
        </p:txBody>
      </p:sp>
      <p:sp>
        <p:nvSpPr>
          <p:cNvPr id="6" name="Content Placeholder 5">
            <a:extLst>
              <a:ext uri="{FF2B5EF4-FFF2-40B4-BE49-F238E27FC236}">
                <a16:creationId xmlns:a16="http://schemas.microsoft.com/office/drawing/2014/main" id="{04BC3613-50F1-441F-A17B-EA608568D506}"/>
              </a:ext>
            </a:extLst>
          </p:cNvPr>
          <p:cNvSpPr>
            <a:spLocks noGrp="1"/>
          </p:cNvSpPr>
          <p:nvPr>
            <p:ph idx="1"/>
          </p:nvPr>
        </p:nvSpPr>
        <p:spPr>
          <a:xfrm>
            <a:off x="457200" y="1341437"/>
            <a:ext cx="4038601" cy="4525963"/>
          </a:xfrm>
        </p:spPr>
        <p:txBody>
          <a:bodyPr/>
          <a:lstStyle/>
          <a:p>
            <a:pPr>
              <a:buClr>
                <a:srgbClr val="8E0000"/>
              </a:buClr>
              <a:defRPr/>
            </a:pPr>
            <a:r>
              <a:rPr lang="en-US" sz="3200" b="1" dirty="0">
                <a:solidFill>
                  <a:srgbClr val="4B5E96"/>
                </a:solidFill>
              </a:rPr>
              <a:t>Civil</a:t>
            </a:r>
            <a:r>
              <a:rPr lang="en-US" sz="3200" b="1" dirty="0">
                <a:solidFill>
                  <a:schemeClr val="accent2">
                    <a:lumMod val="50000"/>
                  </a:schemeClr>
                </a:solidFill>
              </a:rPr>
              <a:t> Rights Overview</a:t>
            </a:r>
          </a:p>
          <a:p>
            <a:pPr>
              <a:buClr>
                <a:srgbClr val="8E0000"/>
              </a:buClr>
              <a:defRPr/>
            </a:pPr>
            <a:r>
              <a:rPr lang="en-US" sz="3200" b="1" dirty="0">
                <a:solidFill>
                  <a:schemeClr val="accent2">
                    <a:lumMod val="50000"/>
                  </a:schemeClr>
                </a:solidFill>
              </a:rPr>
              <a:t>Assurances</a:t>
            </a:r>
          </a:p>
          <a:p>
            <a:pPr>
              <a:buClr>
                <a:srgbClr val="8E0000"/>
              </a:buClr>
              <a:defRPr/>
            </a:pPr>
            <a:r>
              <a:rPr lang="en-US" sz="3200" b="1" dirty="0">
                <a:solidFill>
                  <a:schemeClr val="accent2">
                    <a:lumMod val="50000"/>
                  </a:schemeClr>
                </a:solidFill>
              </a:rPr>
              <a:t>Public Notification</a:t>
            </a:r>
          </a:p>
          <a:p>
            <a:pPr>
              <a:buClr>
                <a:srgbClr val="8E0000"/>
              </a:buClr>
              <a:defRPr/>
            </a:pPr>
            <a:r>
              <a:rPr lang="en-US" sz="3200" b="1" dirty="0">
                <a:solidFill>
                  <a:schemeClr val="accent2">
                    <a:lumMod val="50000"/>
                  </a:schemeClr>
                </a:solidFill>
              </a:rPr>
              <a:t>Data Collection</a:t>
            </a:r>
          </a:p>
          <a:p>
            <a:pPr>
              <a:buClr>
                <a:srgbClr val="8E0000"/>
              </a:buClr>
              <a:defRPr/>
            </a:pPr>
            <a:r>
              <a:rPr lang="en-US" sz="3200" b="1" dirty="0">
                <a:solidFill>
                  <a:schemeClr val="accent2">
                    <a:lumMod val="50000"/>
                  </a:schemeClr>
                </a:solidFill>
              </a:rPr>
              <a:t>Language Assistance	</a:t>
            </a:r>
          </a:p>
        </p:txBody>
      </p:sp>
      <p:sp>
        <p:nvSpPr>
          <p:cNvPr id="18435" name="Slide Number Placeholder 3">
            <a:extLst>
              <a:ext uri="{FF2B5EF4-FFF2-40B4-BE49-F238E27FC236}">
                <a16:creationId xmlns:a16="http://schemas.microsoft.com/office/drawing/2014/main" id="{AB49BDB2-83EC-464A-B08B-50EF2437274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7ACFAE1-2500-40BE-9AA5-CB61E94EADCE}" type="slidenum">
              <a:rPr lang="en-US" altLang="en-US" sz="120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
        <p:nvSpPr>
          <p:cNvPr id="8" name="Content Placeholder 5">
            <a:extLst>
              <a:ext uri="{FF2B5EF4-FFF2-40B4-BE49-F238E27FC236}">
                <a16:creationId xmlns:a16="http://schemas.microsoft.com/office/drawing/2014/main" id="{F566FD4E-7BBF-41A8-817B-C789FF15F968}"/>
              </a:ext>
            </a:extLst>
          </p:cNvPr>
          <p:cNvSpPr txBox="1">
            <a:spLocks/>
          </p:cNvSpPr>
          <p:nvPr/>
        </p:nvSpPr>
        <p:spPr bwMode="auto">
          <a:xfrm>
            <a:off x="4495799" y="1341437"/>
            <a:ext cx="40386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1800"/>
              </a:spcBef>
              <a:spcAft>
                <a:spcPct val="0"/>
              </a:spcAft>
              <a:buClr>
                <a:srgbClr val="8E0000"/>
              </a:buClr>
              <a:buSzPct val="80000"/>
              <a:buFont typeface="Wingdings" panose="05000000000000000000" pitchFamily="2" charset="2"/>
              <a:buChar char="n"/>
              <a:defRPr sz="3200" b="1" kern="1200">
                <a:solidFill>
                  <a:srgbClr val="4B5E96"/>
                </a:solidFill>
                <a:latin typeface="+mn-lt"/>
                <a:ea typeface="+mn-ea"/>
                <a:cs typeface="+mn-cs"/>
              </a:defRPr>
            </a:lvl1pPr>
            <a:lvl2pPr marL="914400" indent="-344488" algn="l" rtl="0" eaLnBrk="0" fontAlgn="base" hangingPunct="0">
              <a:spcBef>
                <a:spcPts val="1200"/>
              </a:spcBef>
              <a:spcAft>
                <a:spcPct val="0"/>
              </a:spcAft>
              <a:buClr>
                <a:srgbClr val="8E0000"/>
              </a:buClr>
              <a:buFont typeface="Calibri" panose="020F0502020204030204" pitchFamily="34" charset="0"/>
              <a:buChar char="•"/>
              <a:defRPr sz="2800" b="1" kern="1200">
                <a:solidFill>
                  <a:srgbClr val="4B5E96"/>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b="1" kern="1200">
                <a:solidFill>
                  <a:srgbClr val="4B5E96"/>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b="1" kern="1200">
                <a:solidFill>
                  <a:srgbClr val="4B5E9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b="1" kern="1200">
                <a:solidFill>
                  <a:srgbClr val="4B5E9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E0000"/>
              </a:buClr>
              <a:buSzPct val="80000"/>
              <a:buFont typeface="Wingdings" panose="05000000000000000000" pitchFamily="2" charset="2"/>
              <a:buChar char="n"/>
              <a:defRPr/>
            </a:pPr>
            <a:r>
              <a:rPr lang="en-US" sz="3200" b="1" dirty="0">
                <a:solidFill>
                  <a:schemeClr val="accent2">
                    <a:lumMod val="50000"/>
                  </a:schemeClr>
                </a:solidFill>
              </a:rPr>
              <a:t>Accommodations</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Customer Service	</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Conflict Resolution</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Complaint Procedure</a:t>
            </a:r>
          </a:p>
          <a:p>
            <a:pPr>
              <a:buClr>
                <a:srgbClr val="8E0000"/>
              </a:buClr>
              <a:buSzPct val="80000"/>
              <a:buFont typeface="Wingdings" panose="05000000000000000000" pitchFamily="2" charset="2"/>
              <a:buChar char="n"/>
              <a:defRPr/>
            </a:pPr>
            <a:r>
              <a:rPr lang="en-US" sz="3200" b="1" dirty="0">
                <a:solidFill>
                  <a:schemeClr val="accent2">
                    <a:lumMod val="50000"/>
                  </a:schemeClr>
                </a:solidFill>
              </a:rPr>
              <a:t>Compliance Reviews/Resolution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581BDD7-B1AE-4822-AD54-5A6AE80BA628}"/>
              </a:ext>
            </a:extLst>
          </p:cNvPr>
          <p:cNvSpPr>
            <a:spLocks noGrp="1"/>
          </p:cNvSpPr>
          <p:nvPr>
            <p:ph type="title"/>
          </p:nvPr>
        </p:nvSpPr>
        <p:spPr/>
        <p:txBody>
          <a:bodyPr/>
          <a:lstStyle/>
          <a:p>
            <a:r>
              <a:rPr lang="en-US" altLang="en-US"/>
              <a:t>Public Notification Methods</a:t>
            </a:r>
          </a:p>
        </p:txBody>
      </p:sp>
      <p:sp>
        <p:nvSpPr>
          <p:cNvPr id="3" name="Content Placeholder 2">
            <a:extLst>
              <a:ext uri="{FF2B5EF4-FFF2-40B4-BE49-F238E27FC236}">
                <a16:creationId xmlns:a16="http://schemas.microsoft.com/office/drawing/2014/main" id="{A1E0788C-4A52-427E-85E4-1E69A388A636}"/>
              </a:ext>
            </a:extLst>
          </p:cNvPr>
          <p:cNvSpPr>
            <a:spLocks noGrp="1"/>
          </p:cNvSpPr>
          <p:nvPr>
            <p:ph idx="1"/>
          </p:nvPr>
        </p:nvSpPr>
        <p:spPr>
          <a:xfrm>
            <a:off x="457200" y="1198562"/>
            <a:ext cx="7315200" cy="4525963"/>
          </a:xfrm>
        </p:spPr>
        <p:txBody>
          <a:bodyPr/>
          <a:lstStyle/>
          <a:p>
            <a:pPr>
              <a:buClr>
                <a:srgbClr val="8E0000"/>
              </a:buClr>
              <a:defRPr/>
            </a:pPr>
            <a:r>
              <a:rPr lang="en-US" sz="3200" b="1" dirty="0">
                <a:solidFill>
                  <a:schemeClr val="accent2">
                    <a:lumMod val="50000"/>
                  </a:schemeClr>
                </a:solidFill>
              </a:rPr>
              <a:t>Convey equal opportunity in photos and other graphics in program-related information</a:t>
            </a:r>
          </a:p>
          <a:p>
            <a:pPr>
              <a:spcBef>
                <a:spcPts val="1200"/>
              </a:spcBef>
              <a:buClr>
                <a:srgbClr val="8E0000"/>
              </a:buClr>
              <a:defRPr/>
            </a:pPr>
            <a:r>
              <a:rPr lang="en-US" sz="3200" b="1" dirty="0">
                <a:solidFill>
                  <a:schemeClr val="accent2">
                    <a:lumMod val="50000"/>
                  </a:schemeClr>
                </a:solidFill>
              </a:rPr>
              <a:t>Include the required nondiscrimination statement on all appropriate publications, websites, posters, and informational materials</a:t>
            </a:r>
          </a:p>
        </p:txBody>
      </p:sp>
      <p:sp>
        <p:nvSpPr>
          <p:cNvPr id="54276" name="Slide Number Placeholder 3">
            <a:extLst>
              <a:ext uri="{FF2B5EF4-FFF2-40B4-BE49-F238E27FC236}">
                <a16:creationId xmlns:a16="http://schemas.microsoft.com/office/drawing/2014/main" id="{8FB7C31E-82E1-45BC-972D-CDEDB3D0414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0DEC9FC-FFD7-4EDC-A33F-C8A29F30879C}" type="slidenum">
              <a:rPr lang="en-US" altLang="en-US" sz="1200">
                <a:solidFill>
                  <a:srgbClr val="898989"/>
                </a:solidFill>
                <a:latin typeface="Arial" panose="020B0604020202020204" pitchFamily="34" charset="0"/>
              </a:rPr>
              <a:pPr>
                <a:spcBef>
                  <a:spcPct val="0"/>
                </a:spcBef>
                <a:buFontTx/>
                <a:buNone/>
              </a:pPr>
              <a:t>20</a:t>
            </a:fld>
            <a:endParaRPr lang="en-US" altLang="en-US" sz="1200">
              <a:solidFill>
                <a:srgbClr val="898989"/>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F1110965-0877-4D7A-B609-847B1862B1B3}"/>
              </a:ext>
            </a:extLst>
          </p:cNvPr>
          <p:cNvSpPr>
            <a:spLocks noGrp="1"/>
          </p:cNvSpPr>
          <p:nvPr>
            <p:ph type="title"/>
          </p:nvPr>
        </p:nvSpPr>
        <p:spPr/>
        <p:txBody>
          <a:bodyPr/>
          <a:lstStyle/>
          <a:p>
            <a:r>
              <a:rPr lang="en-US" altLang="en-US" dirty="0"/>
              <a:t>“And Justice for All” (AJFA) Poster</a:t>
            </a:r>
          </a:p>
        </p:txBody>
      </p:sp>
      <p:sp>
        <p:nvSpPr>
          <p:cNvPr id="5" name="Content Placeholder 4">
            <a:extLst>
              <a:ext uri="{FF2B5EF4-FFF2-40B4-BE49-F238E27FC236}">
                <a16:creationId xmlns:a16="http://schemas.microsoft.com/office/drawing/2014/main" id="{A9A57320-7223-4176-A84D-AF73B8247E3B}"/>
              </a:ext>
            </a:extLst>
          </p:cNvPr>
          <p:cNvSpPr>
            <a:spLocks noGrp="1"/>
          </p:cNvSpPr>
          <p:nvPr>
            <p:ph idx="1"/>
          </p:nvPr>
        </p:nvSpPr>
        <p:spPr>
          <a:xfrm>
            <a:off x="457200" y="1198562"/>
            <a:ext cx="4724400" cy="4525963"/>
          </a:xfrm>
        </p:spPr>
        <p:txBody>
          <a:bodyPr/>
          <a:lstStyle/>
          <a:p>
            <a:pPr marL="0" indent="0">
              <a:buFont typeface="Arial" panose="020B0604020202020204" pitchFamily="34" charset="0"/>
              <a:buNone/>
              <a:defRPr/>
            </a:pPr>
            <a:r>
              <a:rPr lang="en-US" b="1" dirty="0">
                <a:solidFill>
                  <a:srgbClr val="8E0000"/>
                </a:solidFill>
              </a:rPr>
              <a:t>New Posters</a:t>
            </a:r>
          </a:p>
          <a:p>
            <a:pPr marL="0" indent="0">
              <a:spcBef>
                <a:spcPts val="600"/>
              </a:spcBef>
              <a:buFont typeface="Arial" panose="020B0604020202020204" pitchFamily="34" charset="0"/>
              <a:buNone/>
              <a:defRPr/>
            </a:pPr>
            <a:r>
              <a:rPr lang="en-US" sz="2800" b="1" dirty="0">
                <a:solidFill>
                  <a:srgbClr val="4B5E96"/>
                </a:solidFill>
              </a:rPr>
              <a:t>All entities </a:t>
            </a:r>
            <a:r>
              <a:rPr lang="en-US" sz="2800" b="1" dirty="0">
                <a:solidFill>
                  <a:schemeClr val="accent2">
                    <a:lumMod val="50000"/>
                  </a:schemeClr>
                </a:solidFill>
              </a:rPr>
              <a:t>participating in Child Nutrition Programs must prominently display the USDA’s </a:t>
            </a:r>
            <a:r>
              <a:rPr lang="en-US" sz="2800" b="1" i="1" dirty="0">
                <a:solidFill>
                  <a:schemeClr val="accent2">
                    <a:lumMod val="50000"/>
                  </a:schemeClr>
                </a:solidFill>
              </a:rPr>
              <a:t>“And Justice for All” (AJFA) </a:t>
            </a:r>
            <a:r>
              <a:rPr lang="en-US" sz="2800" b="1" dirty="0">
                <a:solidFill>
                  <a:schemeClr val="accent2">
                    <a:lumMod val="50000"/>
                  </a:schemeClr>
                </a:solidFill>
              </a:rPr>
              <a:t>poster where participants and potential participants have access</a:t>
            </a:r>
          </a:p>
          <a:p>
            <a:pPr marL="0" indent="0">
              <a:buFont typeface="Arial" panose="020B0604020202020204" pitchFamily="34" charset="0"/>
              <a:buNone/>
              <a:defRPr/>
            </a:pPr>
            <a:endParaRPr lang="en-US" dirty="0">
              <a:solidFill>
                <a:schemeClr val="accent2">
                  <a:lumMod val="50000"/>
                </a:schemeClr>
              </a:solidFill>
            </a:endParaRPr>
          </a:p>
        </p:txBody>
      </p:sp>
      <p:sp>
        <p:nvSpPr>
          <p:cNvPr id="56322" name="Slide Number Placeholder 3">
            <a:extLst>
              <a:ext uri="{FF2B5EF4-FFF2-40B4-BE49-F238E27FC236}">
                <a16:creationId xmlns:a16="http://schemas.microsoft.com/office/drawing/2014/main" id="{4D597CB5-8741-4217-A66D-F6F3DAF27A8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43B9EE2-D679-472A-ADB4-F5161FCC2556}" type="slidenum">
              <a:rPr lang="en-US" altLang="en-US" sz="120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sp>
        <p:nvSpPr>
          <p:cNvPr id="6" name="TextBox 5">
            <a:hlinkClick r:id="rId3"/>
            <a:extLst>
              <a:ext uri="{FF2B5EF4-FFF2-40B4-BE49-F238E27FC236}">
                <a16:creationId xmlns:a16="http://schemas.microsoft.com/office/drawing/2014/main" id="{25F1591C-E2D5-4670-B92B-3D3C8B995539}"/>
              </a:ext>
            </a:extLst>
          </p:cNvPr>
          <p:cNvSpPr txBox="1"/>
          <p:nvPr/>
        </p:nvSpPr>
        <p:spPr>
          <a:xfrm>
            <a:off x="563737" y="5074418"/>
            <a:ext cx="4648200" cy="708025"/>
          </a:xfrm>
          <a:prstGeom prst="rect">
            <a:avLst/>
          </a:prstGeom>
          <a:solidFill>
            <a:srgbClr val="FFF2CC"/>
          </a:solidFill>
        </p:spPr>
        <p:txBody>
          <a:bodyPr>
            <a:spAutoFit/>
          </a:bodyPr>
          <a:lstStyle/>
          <a:p>
            <a:pPr indent="-342900">
              <a:spcBef>
                <a:spcPct val="20000"/>
              </a:spcBef>
              <a:defRPr/>
            </a:pPr>
            <a:r>
              <a:rPr lang="en-US" sz="2000" b="1" dirty="0">
                <a:latin typeface="+mj-lt"/>
              </a:rPr>
              <a:t>https://fns-prod.azureedge.net/sites/</a:t>
            </a:r>
            <a:br>
              <a:rPr lang="en-US" sz="2000" b="1" dirty="0">
                <a:latin typeface="+mj-lt"/>
              </a:rPr>
            </a:br>
            <a:r>
              <a:rPr lang="en-US" sz="2000" b="1" dirty="0">
                <a:latin typeface="+mj-lt"/>
              </a:rPr>
              <a:t>default/files/cr/Justice-poster-general.pdf</a:t>
            </a:r>
          </a:p>
        </p:txBody>
      </p:sp>
      <p:sp>
        <p:nvSpPr>
          <p:cNvPr id="2" name="Rectangle 1">
            <a:extLst>
              <a:ext uri="{FF2B5EF4-FFF2-40B4-BE49-F238E27FC236}">
                <a16:creationId xmlns:a16="http://schemas.microsoft.com/office/drawing/2014/main" id="{1C02B401-83FF-483E-BE0F-9CCE5FBDA732}"/>
              </a:ext>
            </a:extLst>
          </p:cNvPr>
          <p:cNvSpPr/>
          <p:nvPr/>
        </p:nvSpPr>
        <p:spPr>
          <a:xfrm>
            <a:off x="1360488" y="5041900"/>
            <a:ext cx="4621212"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27" name="Picture 2">
            <a:extLst>
              <a:ext uri="{FF2B5EF4-FFF2-40B4-BE49-F238E27FC236}">
                <a16:creationId xmlns:a16="http://schemas.microsoft.com/office/drawing/2014/main" id="{14BBC332-FA26-402C-BDFA-283FA4DE2D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1688900"/>
            <a:ext cx="286543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a:extLst>
              <a:ext uri="{FF2B5EF4-FFF2-40B4-BE49-F238E27FC236}">
                <a16:creationId xmlns:a16="http://schemas.microsoft.com/office/drawing/2014/main" id="{F88D2FD2-4DF2-40DC-B187-D9362DD6A5F0}"/>
              </a:ext>
            </a:extLst>
          </p:cNvPr>
          <p:cNvSpPr>
            <a:spLocks noGrp="1"/>
          </p:cNvSpPr>
          <p:nvPr>
            <p:ph type="title"/>
          </p:nvPr>
        </p:nvSpPr>
        <p:spPr/>
        <p:txBody>
          <a:bodyPr/>
          <a:lstStyle/>
          <a:p>
            <a:r>
              <a:rPr lang="en-US" altLang="en-US" dirty="0"/>
              <a:t>“And Justice for All” (AJFA) Poster</a:t>
            </a:r>
          </a:p>
        </p:txBody>
      </p:sp>
      <p:sp>
        <p:nvSpPr>
          <p:cNvPr id="5" name="Content Placeholder 4">
            <a:extLst>
              <a:ext uri="{FF2B5EF4-FFF2-40B4-BE49-F238E27FC236}">
                <a16:creationId xmlns:a16="http://schemas.microsoft.com/office/drawing/2014/main" id="{9DA2A0A2-EA85-48D3-843E-85D107BB7F92}"/>
              </a:ext>
            </a:extLst>
          </p:cNvPr>
          <p:cNvSpPr>
            <a:spLocks noGrp="1"/>
          </p:cNvSpPr>
          <p:nvPr>
            <p:ph idx="1"/>
          </p:nvPr>
        </p:nvSpPr>
        <p:spPr>
          <a:xfrm>
            <a:off x="457200" y="1198562"/>
            <a:ext cx="4876800" cy="4525963"/>
          </a:xfrm>
        </p:spPr>
        <p:txBody>
          <a:bodyPr/>
          <a:lstStyle/>
          <a:p>
            <a:pPr>
              <a:buFont typeface="Wingdings" panose="05000000000000000000" pitchFamily="2" charset="2"/>
              <a:buChar char=""/>
              <a:defRPr/>
            </a:pPr>
            <a:r>
              <a:rPr lang="en-US" sz="3200" b="1" dirty="0">
                <a:solidFill>
                  <a:srgbClr val="4B5E96"/>
                </a:solidFill>
              </a:rPr>
              <a:t>Updated USDA AJFA posters are in production and will be distributed to all SFAs when available</a:t>
            </a:r>
          </a:p>
          <a:p>
            <a:pPr>
              <a:buFont typeface="Wingdings" panose="05000000000000000000" pitchFamily="2" charset="2"/>
              <a:buChar char=""/>
              <a:defRPr/>
            </a:pPr>
            <a:r>
              <a:rPr lang="en-US" sz="3200" b="1" dirty="0">
                <a:solidFill>
                  <a:srgbClr val="4B5E96"/>
                </a:solidFill>
              </a:rPr>
              <a:t>AJFA posters dated September 2019 can be displayed until new posters are received</a:t>
            </a:r>
          </a:p>
          <a:p>
            <a:pPr>
              <a:buClr>
                <a:srgbClr val="C00000"/>
              </a:buClr>
              <a:defRPr/>
            </a:pPr>
            <a:endParaRPr lang="en-US" sz="3200" b="1" dirty="0">
              <a:solidFill>
                <a:schemeClr val="accent2">
                  <a:lumMod val="50000"/>
                </a:schemeClr>
              </a:solidFill>
            </a:endParaRPr>
          </a:p>
          <a:p>
            <a:pPr marL="0" indent="0">
              <a:buFont typeface="Arial" panose="020B0604020202020204" pitchFamily="34" charset="0"/>
              <a:buNone/>
              <a:defRPr/>
            </a:pPr>
            <a:endParaRPr lang="en-US" dirty="0">
              <a:solidFill>
                <a:schemeClr val="accent2">
                  <a:lumMod val="50000"/>
                </a:schemeClr>
              </a:solidFill>
            </a:endParaRPr>
          </a:p>
        </p:txBody>
      </p:sp>
      <p:sp>
        <p:nvSpPr>
          <p:cNvPr id="58370" name="Slide Number Placeholder 3">
            <a:extLst>
              <a:ext uri="{FF2B5EF4-FFF2-40B4-BE49-F238E27FC236}">
                <a16:creationId xmlns:a16="http://schemas.microsoft.com/office/drawing/2014/main" id="{CC2E3A61-FF8F-415F-98B8-AC2AE36E946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9AA3C0-1208-4870-B744-C1006594BF97}"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
        <p:nvSpPr>
          <p:cNvPr id="2" name="Rectangle 1">
            <a:extLst>
              <a:ext uri="{FF2B5EF4-FFF2-40B4-BE49-F238E27FC236}">
                <a16:creationId xmlns:a16="http://schemas.microsoft.com/office/drawing/2014/main" id="{52AF7AF2-876C-4C73-8BDA-82C97F499BAC}"/>
              </a:ext>
            </a:extLst>
          </p:cNvPr>
          <p:cNvSpPr/>
          <p:nvPr/>
        </p:nvSpPr>
        <p:spPr>
          <a:xfrm>
            <a:off x="1360488" y="5041900"/>
            <a:ext cx="4621212" cy="1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a:extLst>
              <a:ext uri="{FF2B5EF4-FFF2-40B4-BE49-F238E27FC236}">
                <a16:creationId xmlns:a16="http://schemas.microsoft.com/office/drawing/2014/main" id="{749DA9F2-CBDB-487A-83C1-FCAFD9E16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8688" y="1688900"/>
            <a:ext cx="286543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itle 1">
            <a:extLst>
              <a:ext uri="{FF2B5EF4-FFF2-40B4-BE49-F238E27FC236}">
                <a16:creationId xmlns:a16="http://schemas.microsoft.com/office/drawing/2014/main" id="{F1707975-DC67-4420-AB15-7B7687667668}"/>
              </a:ext>
            </a:extLst>
          </p:cNvPr>
          <p:cNvSpPr>
            <a:spLocks noGrp="1"/>
          </p:cNvSpPr>
          <p:nvPr>
            <p:ph type="title"/>
          </p:nvPr>
        </p:nvSpPr>
        <p:spPr/>
        <p:txBody>
          <a:bodyPr/>
          <a:lstStyle/>
          <a:p>
            <a:r>
              <a:rPr lang="en-US" altLang="en-US" dirty="0"/>
              <a:t>“And Justice for All” (AJFA) Poster</a:t>
            </a:r>
          </a:p>
        </p:txBody>
      </p:sp>
      <p:sp>
        <p:nvSpPr>
          <p:cNvPr id="56323" name="Content Placeholder 4">
            <a:extLst>
              <a:ext uri="{FF2B5EF4-FFF2-40B4-BE49-F238E27FC236}">
                <a16:creationId xmlns:a16="http://schemas.microsoft.com/office/drawing/2014/main" id="{A849C209-56CD-421A-8EE8-7C549254DA03}"/>
              </a:ext>
            </a:extLst>
          </p:cNvPr>
          <p:cNvSpPr>
            <a:spLocks noGrp="1"/>
          </p:cNvSpPr>
          <p:nvPr>
            <p:ph idx="1"/>
          </p:nvPr>
        </p:nvSpPr>
        <p:spPr>
          <a:xfrm>
            <a:off x="457200" y="1066800"/>
            <a:ext cx="8229600" cy="4525963"/>
          </a:xfrm>
        </p:spPr>
        <p:txBody>
          <a:bodyPr/>
          <a:lstStyle/>
          <a:p>
            <a:pPr marL="0" indent="0">
              <a:buClr>
                <a:srgbClr val="8E0000"/>
              </a:buClr>
              <a:buFont typeface="Arial" panose="020B0604020202020204" pitchFamily="34" charset="0"/>
              <a:buNone/>
              <a:defRPr/>
            </a:pPr>
            <a:r>
              <a:rPr lang="en-US" altLang="en-US" sz="3200" b="1" dirty="0">
                <a:solidFill>
                  <a:srgbClr val="4B5E96"/>
                </a:solidFill>
              </a:rPr>
              <a:t>For school year 2022-23</a:t>
            </a:r>
          </a:p>
          <a:p>
            <a:pPr>
              <a:spcBef>
                <a:spcPts val="1200"/>
              </a:spcBef>
              <a:buClr>
                <a:srgbClr val="8E0000"/>
              </a:buClr>
              <a:defRPr/>
            </a:pPr>
            <a:r>
              <a:rPr lang="en-US" altLang="en-US" sz="2800" dirty="0">
                <a:solidFill>
                  <a:srgbClr val="4B5E96"/>
                </a:solidFill>
              </a:rPr>
              <a:t>The AJFA poster must be prominently displayed in all facilities and locations that distribute Program benefits or administer services</a:t>
            </a:r>
          </a:p>
          <a:p>
            <a:pPr>
              <a:spcBef>
                <a:spcPts val="1200"/>
              </a:spcBef>
              <a:buClr>
                <a:srgbClr val="8E0000"/>
              </a:buClr>
              <a:defRPr/>
            </a:pPr>
            <a:r>
              <a:rPr lang="en-US" altLang="en-US" sz="2800" dirty="0">
                <a:solidFill>
                  <a:srgbClr val="4B5E96"/>
                </a:solidFill>
              </a:rPr>
              <a:t>Due to COVID-19, if AJFA posters are not available for display, paper copies may be substituted as necessary including the 2015 AJFA poster, if SFA has not received new posters (issued 2019) </a:t>
            </a:r>
          </a:p>
          <a:p>
            <a:pPr>
              <a:spcBef>
                <a:spcPts val="1200"/>
              </a:spcBef>
              <a:buClr>
                <a:srgbClr val="8E0000"/>
              </a:buClr>
              <a:defRPr/>
            </a:pPr>
            <a:r>
              <a:rPr lang="en-US" altLang="en-US" sz="2800" dirty="0">
                <a:solidFill>
                  <a:srgbClr val="4B5E96"/>
                </a:solidFill>
              </a:rPr>
              <a:t>Poster and translations available at </a:t>
            </a:r>
          </a:p>
          <a:p>
            <a:pPr>
              <a:spcBef>
                <a:spcPts val="1200"/>
              </a:spcBef>
              <a:buClr>
                <a:srgbClr val="8E0000"/>
              </a:buClr>
              <a:defRPr/>
            </a:pPr>
            <a:endParaRPr lang="en-US" altLang="en-US" sz="2800" dirty="0">
              <a:solidFill>
                <a:srgbClr val="4B5E96"/>
              </a:solidFill>
            </a:endParaRPr>
          </a:p>
        </p:txBody>
      </p:sp>
      <p:sp>
        <p:nvSpPr>
          <p:cNvPr id="60418" name="Slide Number Placeholder 3">
            <a:extLst>
              <a:ext uri="{FF2B5EF4-FFF2-40B4-BE49-F238E27FC236}">
                <a16:creationId xmlns:a16="http://schemas.microsoft.com/office/drawing/2014/main" id="{C44C15C0-A293-4AC3-848F-CB94F4B036E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EAB74C7-7AFD-4BF8-B23E-D22A17ED2B30}" type="slidenum">
              <a:rPr lang="en-US" altLang="en-US" sz="120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
        <p:nvSpPr>
          <p:cNvPr id="6" name="TextBox 5">
            <a:hlinkClick r:id="rId3"/>
            <a:extLst>
              <a:ext uri="{FF2B5EF4-FFF2-40B4-BE49-F238E27FC236}">
                <a16:creationId xmlns:a16="http://schemas.microsoft.com/office/drawing/2014/main" id="{D994E807-1C7C-4CB8-90CD-EFC107932D1B}"/>
              </a:ext>
            </a:extLst>
          </p:cNvPr>
          <p:cNvSpPr txBox="1"/>
          <p:nvPr/>
        </p:nvSpPr>
        <p:spPr>
          <a:xfrm>
            <a:off x="1447800" y="5686425"/>
            <a:ext cx="4648200" cy="708025"/>
          </a:xfrm>
          <a:prstGeom prst="rect">
            <a:avLst/>
          </a:prstGeom>
          <a:solidFill>
            <a:srgbClr val="FFF2CC"/>
          </a:solidFill>
        </p:spPr>
        <p:txBody>
          <a:bodyPr>
            <a:spAutoFit/>
          </a:bodyPr>
          <a:lstStyle/>
          <a:p>
            <a:pPr indent="-342900">
              <a:spcBef>
                <a:spcPct val="20000"/>
              </a:spcBef>
              <a:defRPr/>
            </a:pPr>
            <a:r>
              <a:rPr lang="en-US" sz="2000" b="1" dirty="0">
                <a:latin typeface="+mj-lt"/>
              </a:rPr>
              <a:t>https://www.fns.usda.gov/cr/and-justice-all-posters-guidance-and-translations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8CB7-71AA-49B8-9D6D-B9DDC3D48784}"/>
              </a:ext>
            </a:extLst>
          </p:cNvPr>
          <p:cNvSpPr>
            <a:spLocks noGrp="1"/>
          </p:cNvSpPr>
          <p:nvPr>
            <p:ph type="title"/>
          </p:nvPr>
        </p:nvSpPr>
        <p:spPr/>
        <p:txBody>
          <a:bodyPr/>
          <a:lstStyle/>
          <a:p>
            <a:r>
              <a:rPr lang="en-US" altLang="en-US" sz="3600" dirty="0"/>
              <a:t>“And Justice for All” (AJFA) Poster</a:t>
            </a:r>
            <a:endParaRPr lang="en-US" dirty="0"/>
          </a:p>
        </p:txBody>
      </p:sp>
      <p:sp>
        <p:nvSpPr>
          <p:cNvPr id="58371" name="Content Placeholder 4">
            <a:extLst>
              <a:ext uri="{FF2B5EF4-FFF2-40B4-BE49-F238E27FC236}">
                <a16:creationId xmlns:a16="http://schemas.microsoft.com/office/drawing/2014/main" id="{C44475E7-14B5-4356-BB3D-0065EDF6953D}"/>
              </a:ext>
            </a:extLst>
          </p:cNvPr>
          <p:cNvSpPr>
            <a:spLocks noGrp="1"/>
          </p:cNvSpPr>
          <p:nvPr>
            <p:ph idx="1"/>
          </p:nvPr>
        </p:nvSpPr>
        <p:spPr>
          <a:xfrm>
            <a:off x="457200" y="1066800"/>
            <a:ext cx="8229600" cy="4525963"/>
          </a:xfrm>
        </p:spPr>
        <p:txBody>
          <a:bodyPr/>
          <a:lstStyle/>
          <a:p>
            <a:pPr marL="0" indent="0">
              <a:buClr>
                <a:srgbClr val="8E0000"/>
              </a:buClr>
              <a:buFont typeface="Arial" panose="020B0604020202020204" pitchFamily="34" charset="0"/>
              <a:buNone/>
              <a:defRPr/>
            </a:pPr>
            <a:r>
              <a:rPr lang="en-US" altLang="en-US" sz="3200" b="1" dirty="0">
                <a:solidFill>
                  <a:srgbClr val="4B5E96"/>
                </a:solidFill>
              </a:rPr>
              <a:t>For school year 2022-23 </a:t>
            </a:r>
          </a:p>
          <a:p>
            <a:pPr>
              <a:buClr>
                <a:srgbClr val="8E0000"/>
              </a:buClr>
              <a:defRPr/>
            </a:pPr>
            <a:r>
              <a:rPr lang="en-US" altLang="en-US" sz="2800" dirty="0">
                <a:solidFill>
                  <a:srgbClr val="4B5E96"/>
                </a:solidFill>
              </a:rPr>
              <a:t>Schools serving all meals in classroom can display posters in prominent locations throughout the school</a:t>
            </a:r>
          </a:p>
          <a:p>
            <a:pPr lvl="1">
              <a:spcBef>
                <a:spcPts val="600"/>
              </a:spcBef>
              <a:buClr>
                <a:srgbClr val="8E0000"/>
              </a:buClr>
              <a:defRPr/>
            </a:pPr>
            <a:r>
              <a:rPr lang="en-US" altLang="en-US" sz="2400" dirty="0">
                <a:solidFill>
                  <a:srgbClr val="4B5E96"/>
                </a:solidFill>
              </a:rPr>
              <a:t>bulletin board in the building entrance</a:t>
            </a:r>
          </a:p>
          <a:p>
            <a:pPr lvl="1">
              <a:spcBef>
                <a:spcPts val="600"/>
              </a:spcBef>
              <a:buClr>
                <a:srgbClr val="8E0000"/>
              </a:buClr>
              <a:defRPr/>
            </a:pPr>
            <a:r>
              <a:rPr lang="en-US" altLang="en-US" sz="2400" dirty="0">
                <a:solidFill>
                  <a:srgbClr val="4B5E96"/>
                </a:solidFill>
              </a:rPr>
              <a:t>school office</a:t>
            </a:r>
          </a:p>
          <a:p>
            <a:pPr lvl="1">
              <a:spcBef>
                <a:spcPts val="600"/>
              </a:spcBef>
              <a:buClr>
                <a:srgbClr val="8E0000"/>
              </a:buClr>
              <a:defRPr/>
            </a:pPr>
            <a:r>
              <a:rPr lang="en-US" altLang="en-US" sz="2400" dirty="0">
                <a:solidFill>
                  <a:srgbClr val="4B5E96"/>
                </a:solidFill>
              </a:rPr>
              <a:t>another area frequently visited by parents/guardians and children </a:t>
            </a:r>
          </a:p>
          <a:p>
            <a:pPr>
              <a:spcBef>
                <a:spcPts val="1200"/>
              </a:spcBef>
              <a:buClr>
                <a:srgbClr val="8E0000"/>
              </a:buClr>
              <a:defRPr/>
            </a:pPr>
            <a:r>
              <a:rPr lang="en-US" altLang="en-US" sz="2800" dirty="0">
                <a:solidFill>
                  <a:srgbClr val="4B5E96"/>
                </a:solidFill>
              </a:rPr>
              <a:t>Schools may copy posters and put one in each classroom</a:t>
            </a:r>
          </a:p>
        </p:txBody>
      </p:sp>
      <p:sp>
        <p:nvSpPr>
          <p:cNvPr id="62466" name="Slide Number Placeholder 3">
            <a:extLst>
              <a:ext uri="{FF2B5EF4-FFF2-40B4-BE49-F238E27FC236}">
                <a16:creationId xmlns:a16="http://schemas.microsoft.com/office/drawing/2014/main" id="{6C10863A-ED87-49B2-A5BD-1E3E42313C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83D2496-A358-40A1-9ED4-06FEBFF8684D}" type="slidenum">
              <a:rPr lang="en-US" altLang="en-US" sz="120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CCB2-18DF-4CD6-903F-86E65A0CA0D3}"/>
              </a:ext>
            </a:extLst>
          </p:cNvPr>
          <p:cNvSpPr>
            <a:spLocks noGrp="1"/>
          </p:cNvSpPr>
          <p:nvPr>
            <p:ph type="title"/>
          </p:nvPr>
        </p:nvSpPr>
        <p:spPr/>
        <p:txBody>
          <a:bodyPr/>
          <a:lstStyle/>
          <a:p>
            <a:r>
              <a:rPr lang="en-US" sz="3400" dirty="0"/>
              <a:t>USDA Nondiscrimination Statement</a:t>
            </a:r>
          </a:p>
        </p:txBody>
      </p:sp>
      <p:sp>
        <p:nvSpPr>
          <p:cNvPr id="4" name="Slide Number Placeholder 3">
            <a:extLst>
              <a:ext uri="{FF2B5EF4-FFF2-40B4-BE49-F238E27FC236}">
                <a16:creationId xmlns:a16="http://schemas.microsoft.com/office/drawing/2014/main" id="{982A28CA-75AC-4CD1-B9C6-1464D8997DC4}"/>
              </a:ext>
            </a:extLst>
          </p:cNvPr>
          <p:cNvSpPr>
            <a:spLocks noGrp="1"/>
          </p:cNvSpPr>
          <p:nvPr>
            <p:ph type="sldNum" sz="quarter" idx="10"/>
          </p:nvPr>
        </p:nvSpPr>
        <p:spPr/>
        <p:txBody>
          <a:bodyPr/>
          <a:lstStyle/>
          <a:p>
            <a:fld id="{E83ECF4E-E181-4471-91E6-301922DD9683}" type="slidenum">
              <a:rPr lang="en-US" altLang="en-US" smtClean="0"/>
              <a:pPr/>
              <a:t>25</a:t>
            </a:fld>
            <a:endParaRPr lang="en-US" altLang="en-US"/>
          </a:p>
        </p:txBody>
      </p:sp>
      <p:sp>
        <p:nvSpPr>
          <p:cNvPr id="8" name="Content Placeholder 2">
            <a:extLst>
              <a:ext uri="{FF2B5EF4-FFF2-40B4-BE49-F238E27FC236}">
                <a16:creationId xmlns:a16="http://schemas.microsoft.com/office/drawing/2014/main" id="{275D59A0-7493-4399-A70C-5B8DE449BFBC}"/>
              </a:ext>
            </a:extLst>
          </p:cNvPr>
          <p:cNvSpPr>
            <a:spLocks noGrp="1"/>
          </p:cNvSpPr>
          <p:nvPr>
            <p:ph idx="1"/>
          </p:nvPr>
        </p:nvSpPr>
        <p:spPr>
          <a:xfrm>
            <a:off x="1292051" y="1219200"/>
            <a:ext cx="6937549" cy="5867400"/>
          </a:xfrm>
        </p:spPr>
        <p:txBody>
          <a:bodyPr/>
          <a:lstStyle/>
          <a:p>
            <a:pPr marL="0" indent="0">
              <a:buFont typeface="Arial" panose="020B0604020202020204" pitchFamily="34" charset="0"/>
              <a:buNone/>
              <a:defRPr/>
            </a:pPr>
            <a:r>
              <a:rPr lang="en-US" altLang="en-US" sz="1300" b="1" dirty="0">
                <a:solidFill>
                  <a:srgbClr val="0A0A0A"/>
                </a:solidFill>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indent="0">
              <a:spcBef>
                <a:spcPts val="900"/>
              </a:spcBef>
              <a:buFont typeface="Arial" panose="020B0604020202020204" pitchFamily="34" charset="0"/>
              <a:buNone/>
              <a:defRPr/>
            </a:pPr>
            <a:r>
              <a:rPr lang="en-US" altLang="en-US" sz="1300" b="1" dirty="0">
                <a:solidFill>
                  <a:srgbClr val="0A0A0A"/>
                </a:solidFill>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spcBef>
                <a:spcPts val="900"/>
              </a:spcBef>
              <a:spcAft>
                <a:spcPts val="600"/>
              </a:spcAft>
              <a:buFont typeface="Arial" panose="020B0604020202020204" pitchFamily="34" charset="0"/>
              <a:buNone/>
              <a:defRPr/>
            </a:pPr>
            <a:r>
              <a:rPr lang="en-US" altLang="en-US" sz="1300" b="1" dirty="0">
                <a:solidFill>
                  <a:srgbClr val="0A0A0A"/>
                </a:solidFill>
              </a:rPr>
              <a:t>To file a program discrimination complaint, a Complainant should complete a Form AD-3027, USDA Program Discrimination Complaint Form which can be obtained online at: </a:t>
            </a:r>
            <a:r>
              <a:rPr lang="en-US" altLang="en-US" sz="1300" b="1" dirty="0">
                <a:solidFill>
                  <a:srgbClr val="0000FF"/>
                </a:solidFill>
              </a:rPr>
              <a:t>https://www.usda.gov/sites/default/files/documents/USDA-OASCR%20P-Complaint-Form-0508-0002-508-11-28-17Fax2Mail.pdf</a:t>
            </a:r>
            <a:r>
              <a:rPr lang="en-US" altLang="en-US" sz="1300" b="1" dirty="0">
                <a:solidFill>
                  <a:srgbClr val="0A0A0A"/>
                </a:solidFill>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461963" indent="-231775">
              <a:spcBef>
                <a:spcPts val="0"/>
              </a:spcBef>
              <a:buFont typeface="Arial" panose="020B0604020202020204" pitchFamily="34" charset="0"/>
              <a:buNone/>
              <a:defRPr/>
            </a:pPr>
            <a:r>
              <a:rPr lang="en-US" altLang="en-US" sz="1300" b="1" dirty="0">
                <a:solidFill>
                  <a:srgbClr val="0A0A0A"/>
                </a:solidFill>
              </a:rPr>
              <a:t>1.	mail: U.S. Department of Agriculture</a:t>
            </a:r>
            <a:br>
              <a:rPr lang="en-US" altLang="en-US" sz="1300" b="1" dirty="0">
                <a:solidFill>
                  <a:srgbClr val="0A0A0A"/>
                </a:solidFill>
              </a:rPr>
            </a:br>
            <a:r>
              <a:rPr lang="en-US" altLang="en-US" sz="1300" b="1" dirty="0">
                <a:solidFill>
                  <a:srgbClr val="0A0A0A"/>
                </a:solidFill>
              </a:rPr>
              <a:t>Office of the Assistant Secretary for Civil Rights</a:t>
            </a:r>
            <a:br>
              <a:rPr lang="en-US" altLang="en-US" sz="1300" b="1" dirty="0">
                <a:solidFill>
                  <a:srgbClr val="0A0A0A"/>
                </a:solidFill>
              </a:rPr>
            </a:br>
            <a:r>
              <a:rPr lang="en-US" altLang="en-US" sz="1300" b="1" dirty="0">
                <a:solidFill>
                  <a:srgbClr val="0A0A0A"/>
                </a:solidFill>
              </a:rPr>
              <a:t>1400 Independence Avenue, SW</a:t>
            </a:r>
            <a:br>
              <a:rPr lang="en-US" altLang="en-US" sz="1300" b="1" dirty="0">
                <a:solidFill>
                  <a:srgbClr val="0A0A0A"/>
                </a:solidFill>
              </a:rPr>
            </a:br>
            <a:r>
              <a:rPr lang="en-US" altLang="en-US" sz="1300" b="1" dirty="0">
                <a:solidFill>
                  <a:srgbClr val="0A0A0A"/>
                </a:solidFill>
              </a:rPr>
              <a:t>Washington, D.C. 20250-9410; or</a:t>
            </a:r>
          </a:p>
          <a:p>
            <a:pPr marL="461963" indent="-231775">
              <a:spcBef>
                <a:spcPts val="0"/>
              </a:spcBef>
              <a:buFont typeface="Arial" panose="020B0604020202020204" pitchFamily="34" charset="0"/>
              <a:buNone/>
              <a:defRPr/>
            </a:pPr>
            <a:r>
              <a:rPr lang="en-US" altLang="en-US" sz="1300" b="1" dirty="0">
                <a:solidFill>
                  <a:srgbClr val="0A0A0A"/>
                </a:solidFill>
              </a:rPr>
              <a:t>2.	fax: (833) 256-1665 or (202) 690-7442; or</a:t>
            </a:r>
          </a:p>
          <a:p>
            <a:pPr marL="461963" indent="-231775">
              <a:spcBef>
                <a:spcPts val="0"/>
              </a:spcBef>
              <a:buFont typeface="Arial" panose="020B0604020202020204" pitchFamily="34" charset="0"/>
              <a:buNone/>
              <a:defRPr/>
            </a:pPr>
            <a:r>
              <a:rPr lang="en-US" altLang="en-US" sz="1300" b="1" dirty="0">
                <a:solidFill>
                  <a:srgbClr val="0A0A0A"/>
                </a:solidFill>
              </a:rPr>
              <a:t>3.	email: program.intake@usda.gov</a:t>
            </a:r>
          </a:p>
          <a:p>
            <a:pPr marL="0" indent="0">
              <a:spcBef>
                <a:spcPts val="900"/>
              </a:spcBef>
              <a:buFont typeface="Arial" panose="020B0604020202020204" pitchFamily="34" charset="0"/>
              <a:buNone/>
              <a:defRPr/>
            </a:pPr>
            <a:r>
              <a:rPr lang="en-US" altLang="en-US" sz="1300" b="1" dirty="0">
                <a:solidFill>
                  <a:srgbClr val="0A0A0A"/>
                </a:solidFill>
              </a:rPr>
              <a:t>This institution is an equal opportunity provider.</a:t>
            </a:r>
          </a:p>
          <a:p>
            <a:pPr marL="0" indent="0">
              <a:spcBef>
                <a:spcPct val="0"/>
              </a:spcBef>
              <a:buFont typeface="Arial" panose="020B0604020202020204" pitchFamily="34" charset="0"/>
              <a:buNone/>
              <a:defRPr/>
            </a:pPr>
            <a:endParaRPr lang="en-US" altLang="en-US" sz="1300" dirty="0">
              <a:solidFill>
                <a:schemeClr val="tx1"/>
              </a:solidFill>
            </a:endParaRPr>
          </a:p>
        </p:txBody>
      </p:sp>
      <p:sp>
        <p:nvSpPr>
          <p:cNvPr id="9" name="Rectangle 8">
            <a:hlinkClick r:id="rId2"/>
            <a:extLst>
              <a:ext uri="{FF2B5EF4-FFF2-40B4-BE49-F238E27FC236}">
                <a16:creationId xmlns:a16="http://schemas.microsoft.com/office/drawing/2014/main" id="{262F572C-1213-4665-84F0-A233A678F3C1}"/>
              </a:ext>
            </a:extLst>
          </p:cNvPr>
          <p:cNvSpPr/>
          <p:nvPr/>
        </p:nvSpPr>
        <p:spPr>
          <a:xfrm>
            <a:off x="1295400" y="3623760"/>
            <a:ext cx="7362825" cy="427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93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6889DDB-64DA-48C6-8C0E-8BE2E27B2A91}"/>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0666B19B-47E5-4666-B0CA-1C3BF6EDD342}"/>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2022 nondiscrimination statement </a:t>
            </a:r>
            <a:br>
              <a:rPr lang="en-US" sz="3200" b="1" dirty="0">
                <a:solidFill>
                  <a:schemeClr val="accent2">
                    <a:lumMod val="50000"/>
                  </a:schemeClr>
                </a:solidFill>
              </a:rPr>
            </a:br>
            <a:r>
              <a:rPr lang="en-US" sz="3200" b="1" dirty="0">
                <a:solidFill>
                  <a:schemeClr val="accent2">
                    <a:lumMod val="50000"/>
                  </a:schemeClr>
                </a:solidFill>
              </a:rPr>
              <a:t>must be on</a:t>
            </a:r>
          </a:p>
          <a:p>
            <a:pPr lvl="1">
              <a:spcBef>
                <a:spcPts val="600"/>
              </a:spcBef>
              <a:buClr>
                <a:srgbClr val="8E0000"/>
              </a:buClr>
              <a:defRPr/>
            </a:pPr>
            <a:r>
              <a:rPr lang="en-US" sz="2800" dirty="0">
                <a:solidFill>
                  <a:schemeClr val="accent2">
                    <a:lumMod val="50000"/>
                  </a:schemeClr>
                </a:solidFill>
              </a:rPr>
              <a:t>application forms</a:t>
            </a:r>
          </a:p>
          <a:p>
            <a:pPr lvl="1">
              <a:spcBef>
                <a:spcPts val="600"/>
              </a:spcBef>
              <a:buClr>
                <a:srgbClr val="8E0000"/>
              </a:buClr>
              <a:defRPr/>
            </a:pPr>
            <a:r>
              <a:rPr lang="en-US" sz="2800" dirty="0">
                <a:solidFill>
                  <a:schemeClr val="accent2">
                    <a:lumMod val="50000"/>
                  </a:schemeClr>
                </a:solidFill>
              </a:rPr>
              <a:t>notification letters</a:t>
            </a:r>
          </a:p>
          <a:p>
            <a:pPr lvl="1">
              <a:spcBef>
                <a:spcPts val="600"/>
              </a:spcBef>
              <a:buClr>
                <a:srgbClr val="8E0000"/>
              </a:buClr>
              <a:defRPr/>
            </a:pPr>
            <a:r>
              <a:rPr lang="en-US" sz="2800" dirty="0">
                <a:solidFill>
                  <a:schemeClr val="accent2">
                    <a:lumMod val="50000"/>
                  </a:schemeClr>
                </a:solidFill>
              </a:rPr>
              <a:t>state agency and SFA program webpages (English and Spanish)</a:t>
            </a:r>
          </a:p>
          <a:p>
            <a:pPr lvl="1">
              <a:spcBef>
                <a:spcPts val="600"/>
              </a:spcBef>
              <a:buClr>
                <a:srgbClr val="8E0000"/>
              </a:buClr>
              <a:defRPr/>
            </a:pPr>
            <a:r>
              <a:rPr lang="en-US" sz="2800" dirty="0">
                <a:solidFill>
                  <a:schemeClr val="accent2">
                    <a:lumMod val="50000"/>
                  </a:schemeClr>
                </a:solidFill>
              </a:rPr>
              <a:t>information developed for public information</a:t>
            </a:r>
          </a:p>
        </p:txBody>
      </p:sp>
      <p:sp>
        <p:nvSpPr>
          <p:cNvPr id="66564" name="Slide Number Placeholder 3">
            <a:extLst>
              <a:ext uri="{FF2B5EF4-FFF2-40B4-BE49-F238E27FC236}">
                <a16:creationId xmlns:a16="http://schemas.microsoft.com/office/drawing/2014/main" id="{1BDBA0D5-088A-42AC-9CA0-82F1230170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2A2B9569-D176-45B7-A42C-F41F7838DADE}" type="slidenum">
              <a:rPr lang="en-US" altLang="en-US" sz="1200">
                <a:solidFill>
                  <a:srgbClr val="898989"/>
                </a:solidFill>
                <a:latin typeface="Arial" panose="020B0604020202020204" pitchFamily="34" charset="0"/>
              </a:rPr>
              <a:pPr>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1C9C256-5F70-4DD3-94B5-82E484044DE9}"/>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77CCE5D9-5B71-4239-8BFF-4E122D85EA36}"/>
              </a:ext>
            </a:extLst>
          </p:cNvPr>
          <p:cNvSpPr>
            <a:spLocks noGrp="1"/>
          </p:cNvSpPr>
          <p:nvPr>
            <p:ph idx="1"/>
          </p:nvPr>
        </p:nvSpPr>
        <p:spPr>
          <a:xfrm>
            <a:off x="457200" y="1198562"/>
            <a:ext cx="6172200" cy="4525963"/>
          </a:xfrm>
        </p:spPr>
        <p:txBody>
          <a:bodyPr/>
          <a:lstStyle/>
          <a:p>
            <a:pPr>
              <a:spcBef>
                <a:spcPts val="1200"/>
              </a:spcBef>
              <a:buClr>
                <a:srgbClr val="8E0000"/>
              </a:buClr>
              <a:defRPr/>
            </a:pPr>
            <a:r>
              <a:rPr lang="en-US" sz="3200" b="1" dirty="0">
                <a:solidFill>
                  <a:schemeClr val="accent2">
                    <a:lumMod val="50000"/>
                  </a:schemeClr>
                </a:solidFill>
              </a:rPr>
              <a:t>Short statement can be used </a:t>
            </a:r>
            <a:r>
              <a:rPr lang="en-US" sz="3200" b="1" i="1" dirty="0">
                <a:solidFill>
                  <a:srgbClr val="8E0000"/>
                </a:solidFill>
              </a:rPr>
              <a:t>only in special circumstances </a:t>
            </a:r>
            <a:r>
              <a:rPr lang="en-US" sz="3200" b="1" dirty="0">
                <a:solidFill>
                  <a:schemeClr val="accent2">
                    <a:lumMod val="50000"/>
                  </a:schemeClr>
                </a:solidFill>
              </a:rPr>
              <a:t>(e.g., menu, one-page flier</a:t>
            </a:r>
            <a:r>
              <a:rPr lang="en-US" sz="2800" b="1" dirty="0">
                <a:solidFill>
                  <a:schemeClr val="accent2">
                    <a:lumMod val="50000"/>
                  </a:schemeClr>
                </a:solidFill>
              </a:rPr>
              <a:t>)</a:t>
            </a:r>
          </a:p>
          <a:p>
            <a:pPr marL="914400" lvl="2" indent="0">
              <a:spcBef>
                <a:spcPts val="1200"/>
              </a:spcBef>
              <a:buClr>
                <a:srgbClr val="8E0000"/>
              </a:buClr>
              <a:buNone/>
              <a:defRPr/>
            </a:pPr>
            <a:r>
              <a:rPr lang="en-US" sz="2800" i="1" dirty="0">
                <a:solidFill>
                  <a:schemeClr val="accent2">
                    <a:lumMod val="50000"/>
                  </a:schemeClr>
                </a:solidFill>
              </a:rPr>
              <a:t>“This institution is an equal opportunity provider.”</a:t>
            </a:r>
          </a:p>
        </p:txBody>
      </p:sp>
      <p:sp>
        <p:nvSpPr>
          <p:cNvPr id="68612" name="Slide Number Placeholder 3">
            <a:extLst>
              <a:ext uri="{FF2B5EF4-FFF2-40B4-BE49-F238E27FC236}">
                <a16:creationId xmlns:a16="http://schemas.microsoft.com/office/drawing/2014/main" id="{3BF78AC9-F273-4CEB-A162-AF4D3C997F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6D8827F-3BB0-4FC7-9C12-5FDF6044C52B}" type="slidenum">
              <a:rPr lang="en-US" altLang="en-US" sz="1200">
                <a:solidFill>
                  <a:srgbClr val="898989"/>
                </a:solidFill>
                <a:latin typeface="Arial" panose="020B0604020202020204" pitchFamily="34" charset="0"/>
              </a:rPr>
              <a:pPr>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6BF693-1B32-46B8-9421-DDC7D82BE248}"/>
              </a:ext>
            </a:extLst>
          </p:cNvPr>
          <p:cNvSpPr/>
          <p:nvPr/>
        </p:nvSpPr>
        <p:spPr>
          <a:xfrm>
            <a:off x="1524000" y="3346450"/>
            <a:ext cx="6477000" cy="2736850"/>
          </a:xfrm>
          <a:prstGeom prst="rect">
            <a:avLst/>
          </a:prstGeom>
          <a:solidFill>
            <a:srgbClr val="4B5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59" name="Title 1">
            <a:extLst>
              <a:ext uri="{FF2B5EF4-FFF2-40B4-BE49-F238E27FC236}">
                <a16:creationId xmlns:a16="http://schemas.microsoft.com/office/drawing/2014/main" id="{13326038-A85E-4544-8F6B-08769AA9F936}"/>
              </a:ext>
            </a:extLst>
          </p:cNvPr>
          <p:cNvSpPr>
            <a:spLocks noGrp="1"/>
          </p:cNvSpPr>
          <p:nvPr>
            <p:ph type="title"/>
          </p:nvPr>
        </p:nvSpPr>
        <p:spPr/>
        <p:txBody>
          <a:bodyPr/>
          <a:lstStyle/>
          <a:p>
            <a:r>
              <a:rPr lang="en-US" altLang="en-US"/>
              <a:t>Nondiscrimination Statement</a:t>
            </a:r>
          </a:p>
        </p:txBody>
      </p:sp>
      <p:sp>
        <p:nvSpPr>
          <p:cNvPr id="3" name="Content Placeholder 2">
            <a:extLst>
              <a:ext uri="{FF2B5EF4-FFF2-40B4-BE49-F238E27FC236}">
                <a16:creationId xmlns:a16="http://schemas.microsoft.com/office/drawing/2014/main" id="{50D66E84-464A-46A6-91A8-2D80FEA46BC8}"/>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Vital documents about sensitive topics require </a:t>
            </a:r>
            <a:r>
              <a:rPr lang="en-US" sz="3200" b="1" i="1" dirty="0">
                <a:solidFill>
                  <a:srgbClr val="8E0000"/>
                </a:solidFill>
              </a:rPr>
              <a:t>full</a:t>
            </a:r>
            <a:r>
              <a:rPr lang="en-US" sz="3200" b="1" dirty="0">
                <a:solidFill>
                  <a:schemeClr val="accent2">
                    <a:lumMod val="50000"/>
                  </a:schemeClr>
                </a:solidFill>
              </a:rPr>
              <a:t> statement, even if one page</a:t>
            </a:r>
          </a:p>
          <a:p>
            <a:pPr lvl="1">
              <a:defRPr/>
            </a:pPr>
            <a:r>
              <a:rPr lang="en-US" sz="2000" dirty="0">
                <a:solidFill>
                  <a:schemeClr val="accent2">
                    <a:lumMod val="50000"/>
                  </a:schemeClr>
                </a:solidFill>
              </a:rPr>
              <a:t>Example: CSDE’s one-page sample parent/guardian notification letter for free and reduced-price meals has full USDA nondiscrimination statement on page 2</a:t>
            </a:r>
          </a:p>
        </p:txBody>
      </p:sp>
      <p:sp>
        <p:nvSpPr>
          <p:cNvPr id="70661" name="Slide Number Placeholder 3">
            <a:extLst>
              <a:ext uri="{FF2B5EF4-FFF2-40B4-BE49-F238E27FC236}">
                <a16:creationId xmlns:a16="http://schemas.microsoft.com/office/drawing/2014/main" id="{799B5795-D625-4B9D-A7B0-3697A41DF23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AC9402F-2AD1-49E4-86FB-3E4BD864A707}" type="slidenum">
              <a:rPr lang="en-US" altLang="en-US" sz="1200">
                <a:solidFill>
                  <a:srgbClr val="898989"/>
                </a:solidFill>
                <a:latin typeface="Arial" panose="020B0604020202020204" pitchFamily="34" charset="0"/>
              </a:rPr>
              <a:pPr>
                <a:spcBef>
                  <a:spcPct val="0"/>
                </a:spcBef>
                <a:buFontTx/>
                <a:buNone/>
              </a:pPr>
              <a:t>28</a:t>
            </a:fld>
            <a:endParaRPr lang="en-US" altLang="en-US" sz="1200">
              <a:solidFill>
                <a:srgbClr val="898989"/>
              </a:solidFill>
              <a:latin typeface="Arial" panose="020B0604020202020204" pitchFamily="34" charset="0"/>
            </a:endParaRPr>
          </a:p>
        </p:txBody>
      </p:sp>
      <p:sp>
        <p:nvSpPr>
          <p:cNvPr id="10" name="Right Arrow 9">
            <a:extLst>
              <a:ext uri="{FF2B5EF4-FFF2-40B4-BE49-F238E27FC236}">
                <a16:creationId xmlns:a16="http://schemas.microsoft.com/office/drawing/2014/main" id="{B7AB4760-A5D2-4687-A857-6926A1582304}"/>
              </a:ext>
            </a:extLst>
          </p:cNvPr>
          <p:cNvSpPr/>
          <p:nvPr/>
        </p:nvSpPr>
        <p:spPr>
          <a:xfrm>
            <a:off x="4540250" y="4678363"/>
            <a:ext cx="792163" cy="501650"/>
          </a:xfrm>
          <a:prstGeom prst="rightArrow">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663" name="TextBox 15">
            <a:extLst>
              <a:ext uri="{FF2B5EF4-FFF2-40B4-BE49-F238E27FC236}">
                <a16:creationId xmlns:a16="http://schemas.microsoft.com/office/drawing/2014/main" id="{10F75933-25ED-4800-9290-CD9435221FBF}"/>
              </a:ext>
            </a:extLst>
          </p:cNvPr>
          <p:cNvSpPr txBox="1">
            <a:spLocks noChangeArrowheads="1"/>
          </p:cNvSpPr>
          <p:nvPr/>
        </p:nvSpPr>
        <p:spPr bwMode="auto">
          <a:xfrm>
            <a:off x="1530350" y="3394075"/>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089025" algn="ctr"/>
                <a:tab pos="4630738" algn="ctr"/>
              </a:tabLst>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tabLst>
                <a:tab pos="1089025" algn="ctr"/>
                <a:tab pos="4630738" algn="ctr"/>
              </a:tabLst>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tabLst>
                <a:tab pos="1089025" algn="ctr"/>
                <a:tab pos="4630738" algn="ctr"/>
              </a:tabLst>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9pPr>
          </a:lstStyle>
          <a:p>
            <a:pPr>
              <a:spcBef>
                <a:spcPct val="0"/>
              </a:spcBef>
              <a:buFontTx/>
              <a:buNone/>
            </a:pPr>
            <a:r>
              <a:rPr lang="en-US" altLang="en-US" sz="1200" b="1">
                <a:solidFill>
                  <a:schemeClr val="bg1"/>
                </a:solidFill>
                <a:latin typeface="Arial" panose="020B0604020202020204" pitchFamily="34" charset="0"/>
              </a:rPr>
              <a:t>	Letter (page 1)	Nondiscrimination Statement (page 2)</a:t>
            </a:r>
          </a:p>
        </p:txBody>
      </p:sp>
      <p:sp>
        <p:nvSpPr>
          <p:cNvPr id="13" name="TextBox 12">
            <a:hlinkClick r:id="rId3"/>
            <a:extLst>
              <a:ext uri="{FF2B5EF4-FFF2-40B4-BE49-F238E27FC236}">
                <a16:creationId xmlns:a16="http://schemas.microsoft.com/office/drawing/2014/main" id="{7C3C4DE3-0123-4E0F-A693-AF7E1CB47D25}"/>
              </a:ext>
            </a:extLst>
          </p:cNvPr>
          <p:cNvSpPr txBox="1"/>
          <p:nvPr/>
        </p:nvSpPr>
        <p:spPr>
          <a:xfrm>
            <a:off x="1524000" y="6122988"/>
            <a:ext cx="5486400" cy="523875"/>
          </a:xfrm>
          <a:prstGeom prst="rect">
            <a:avLst/>
          </a:prstGeom>
          <a:solidFill>
            <a:srgbClr val="FFF2CC"/>
          </a:solidFill>
        </p:spPr>
        <p:txBody>
          <a:bodyPr>
            <a:spAutoFit/>
          </a:bodyPr>
          <a:lstStyle/>
          <a:p>
            <a:pPr>
              <a:defRPr/>
            </a:pPr>
            <a:r>
              <a:rPr lang="en-US" altLang="en-US" sz="1400" b="1" dirty="0">
                <a:solidFill>
                  <a:schemeClr val="tx1">
                    <a:lumMod val="95000"/>
                    <a:lumOff val="5000"/>
                  </a:schemeClr>
                </a:solidFill>
                <a:latin typeface="+mj-lt"/>
              </a:rPr>
              <a:t>https://portal.ct.gov/-/media/SDE/Nutrition/NSLP/Forms/FreeRed/</a:t>
            </a:r>
            <a:br>
              <a:rPr lang="en-US" altLang="en-US" sz="1400" b="1" dirty="0">
                <a:solidFill>
                  <a:schemeClr val="tx1">
                    <a:lumMod val="95000"/>
                    <a:lumOff val="5000"/>
                  </a:schemeClr>
                </a:solidFill>
                <a:latin typeface="+mj-lt"/>
              </a:rPr>
            </a:br>
            <a:r>
              <a:rPr lang="en-US" altLang="en-US" sz="1400" b="1" dirty="0">
                <a:solidFill>
                  <a:schemeClr val="tx1">
                    <a:lumMod val="95000"/>
                    <a:lumOff val="5000"/>
                  </a:schemeClr>
                </a:solidFill>
                <a:latin typeface="+mj-lt"/>
              </a:rPr>
              <a:t>Parent_Letter_FAQ_Free_Reduced_Meals_NSLP_SBP.docx</a:t>
            </a:r>
          </a:p>
        </p:txBody>
      </p:sp>
      <p:pic>
        <p:nvPicPr>
          <p:cNvPr id="12" name="Picture 3">
            <a:extLst>
              <a:ext uri="{FF2B5EF4-FFF2-40B4-BE49-F238E27FC236}">
                <a16:creationId xmlns:a16="http://schemas.microsoft.com/office/drawing/2014/main" id="{F7629E7B-84C3-4424-904B-CFB86956BE5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14538" y="3790950"/>
            <a:ext cx="16256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866622E6-EC57-47B4-BF58-90D7E5FA7BB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867400" y="3759200"/>
            <a:ext cx="1566862"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eft Brace 13">
            <a:extLst>
              <a:ext uri="{FF2B5EF4-FFF2-40B4-BE49-F238E27FC236}">
                <a16:creationId xmlns:a16="http://schemas.microsoft.com/office/drawing/2014/main" id="{99795332-8907-4508-AA89-CCB66555ACFC}"/>
              </a:ext>
            </a:extLst>
          </p:cNvPr>
          <p:cNvSpPr/>
          <p:nvPr/>
        </p:nvSpPr>
        <p:spPr>
          <a:xfrm>
            <a:off x="5332413" y="4205288"/>
            <a:ext cx="647700" cy="1447800"/>
          </a:xfrm>
          <a:prstGeom prst="leftBrace">
            <a:avLst/>
          </a:prstGeom>
          <a:ln w="22225">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6105188-0D7B-45D6-A364-46C0A2C4F12D}"/>
              </a:ext>
            </a:extLst>
          </p:cNvPr>
          <p:cNvSpPr>
            <a:spLocks noGrp="1"/>
          </p:cNvSpPr>
          <p:nvPr>
            <p:ph type="title"/>
          </p:nvPr>
        </p:nvSpPr>
        <p:spPr/>
        <p:txBody>
          <a:bodyPr/>
          <a:lstStyle/>
          <a:p>
            <a:r>
              <a:rPr lang="en-US" altLang="en-US"/>
              <a:t>Nondiscrimination Statement</a:t>
            </a:r>
          </a:p>
        </p:txBody>
      </p:sp>
      <p:sp>
        <p:nvSpPr>
          <p:cNvPr id="2" name="Content Placeholder 1">
            <a:extLst>
              <a:ext uri="{FF2B5EF4-FFF2-40B4-BE49-F238E27FC236}">
                <a16:creationId xmlns:a16="http://schemas.microsoft.com/office/drawing/2014/main" id="{CE2CB26A-4395-43A7-B282-024C353EDCC9}"/>
              </a:ext>
            </a:extLst>
          </p:cNvPr>
          <p:cNvSpPr>
            <a:spLocks noGrp="1"/>
          </p:cNvSpPr>
          <p:nvPr>
            <p:ph idx="1"/>
          </p:nvPr>
        </p:nvSpPr>
        <p:spPr>
          <a:xfrm>
            <a:off x="457200" y="1198562"/>
            <a:ext cx="7239000" cy="4525963"/>
          </a:xfrm>
        </p:spPr>
        <p:txBody>
          <a:bodyPr/>
          <a:lstStyle/>
          <a:p>
            <a:pPr>
              <a:buClr>
                <a:srgbClr val="8E0000"/>
              </a:buClr>
              <a:defRPr/>
            </a:pPr>
            <a:r>
              <a:rPr lang="en-US" sz="3200" b="1" dirty="0">
                <a:solidFill>
                  <a:schemeClr val="accent2">
                    <a:lumMod val="50000"/>
                  </a:schemeClr>
                </a:solidFill>
              </a:rPr>
              <a:t>Webpages with information pertaining to Child Nutrition Programs must</a:t>
            </a:r>
            <a:endParaRPr lang="en-US" sz="3200" b="1" dirty="0">
              <a:solidFill>
                <a:srgbClr val="FFFF00"/>
              </a:solidFill>
            </a:endParaRPr>
          </a:p>
          <a:p>
            <a:pPr lvl="1">
              <a:spcBef>
                <a:spcPts val="600"/>
              </a:spcBef>
              <a:buClr>
                <a:srgbClr val="8E0000"/>
              </a:buClr>
              <a:buFont typeface="Arial" panose="020B0604020202020204" pitchFamily="34" charset="0"/>
              <a:buChar char="•"/>
              <a:defRPr/>
            </a:pPr>
            <a:r>
              <a:rPr lang="en-US" sz="2800" dirty="0">
                <a:solidFill>
                  <a:schemeClr val="accent2">
                    <a:lumMod val="50000"/>
                  </a:schemeClr>
                </a:solidFill>
              </a:rPr>
              <a:t>include full statement </a:t>
            </a:r>
            <a:r>
              <a:rPr lang="en-US" sz="2800" dirty="0">
                <a:solidFill>
                  <a:srgbClr val="8E0000"/>
                </a:solidFill>
              </a:rPr>
              <a:t>OR</a:t>
            </a:r>
          </a:p>
          <a:p>
            <a:pPr lvl="1">
              <a:spcBef>
                <a:spcPts val="600"/>
              </a:spcBef>
              <a:buClr>
                <a:srgbClr val="8E0000"/>
              </a:buClr>
              <a:buFont typeface="Arial" panose="020B0604020202020204" pitchFamily="34" charset="0"/>
              <a:buChar char="•"/>
              <a:defRPr/>
            </a:pPr>
            <a:r>
              <a:rPr lang="en-US" sz="2800" dirty="0">
                <a:solidFill>
                  <a:schemeClr val="accent2">
                    <a:lumMod val="50000"/>
                  </a:schemeClr>
                </a:solidFill>
              </a:rPr>
              <a:t>contain a direct link to full statement</a:t>
            </a:r>
          </a:p>
          <a:p>
            <a:pPr lvl="1">
              <a:buClr>
                <a:srgbClr val="8E0000"/>
              </a:buClr>
              <a:buFont typeface="Arial" panose="020B0604020202020204" pitchFamily="34" charset="0"/>
              <a:buChar char="•"/>
              <a:defRPr/>
            </a:pPr>
            <a:endParaRPr lang="en-US" b="1" dirty="0">
              <a:solidFill>
                <a:schemeClr val="accent2">
                  <a:lumMod val="50000"/>
                </a:schemeClr>
              </a:solidFill>
            </a:endParaRPr>
          </a:p>
        </p:txBody>
      </p:sp>
      <p:sp>
        <p:nvSpPr>
          <p:cNvPr id="72707" name="Slide Number Placeholder 3">
            <a:extLst>
              <a:ext uri="{FF2B5EF4-FFF2-40B4-BE49-F238E27FC236}">
                <a16:creationId xmlns:a16="http://schemas.microsoft.com/office/drawing/2014/main" id="{C400BA3F-EBFB-4029-900B-94476B5C2D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8D4191C-E797-4835-9BCB-A073A0DA10E0}" type="slidenum">
              <a:rPr lang="en-US" altLang="en-US" sz="120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sp>
        <p:nvSpPr>
          <p:cNvPr id="72708" name="TextBox 15">
            <a:extLst>
              <a:ext uri="{FF2B5EF4-FFF2-40B4-BE49-F238E27FC236}">
                <a16:creationId xmlns:a16="http://schemas.microsoft.com/office/drawing/2014/main" id="{0BACF801-3263-4EC6-AD29-34940BBC0778}"/>
              </a:ext>
            </a:extLst>
          </p:cNvPr>
          <p:cNvSpPr txBox="1">
            <a:spLocks noChangeArrowheads="1"/>
          </p:cNvSpPr>
          <p:nvPr/>
        </p:nvSpPr>
        <p:spPr bwMode="auto">
          <a:xfrm>
            <a:off x="1600200" y="3468688"/>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089025" algn="ctr"/>
                <a:tab pos="4630738" algn="ctr"/>
              </a:tabLst>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tabLst>
                <a:tab pos="1089025" algn="ctr"/>
                <a:tab pos="4630738" algn="ctr"/>
              </a:tabLst>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tabLst>
                <a:tab pos="1089025" algn="ctr"/>
                <a:tab pos="4630738" algn="ctr"/>
              </a:tabLst>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89025" algn="ctr"/>
                <a:tab pos="4630738" algn="ctr"/>
              </a:tabLst>
              <a:defRPr sz="1600">
                <a:solidFill>
                  <a:srgbClr val="2A6D7D"/>
                </a:solidFill>
                <a:latin typeface="Calibri" panose="020F0502020204030204" pitchFamily="34" charset="0"/>
              </a:defRPr>
            </a:lvl9pPr>
          </a:lstStyle>
          <a:p>
            <a:pPr>
              <a:spcBef>
                <a:spcPct val="0"/>
              </a:spcBef>
              <a:buFontTx/>
              <a:buNone/>
            </a:pPr>
            <a:r>
              <a:rPr lang="en-US" altLang="en-US" sz="1200" b="1">
                <a:solidFill>
                  <a:schemeClr val="bg1"/>
                </a:solidFill>
                <a:latin typeface="Arial" panose="020B0604020202020204" pitchFamily="34" charset="0"/>
              </a:rPr>
              <a:t>	Letter (page 1)	Nondiscrimination Statement (page 2)</a:t>
            </a:r>
          </a:p>
        </p:txBody>
      </p:sp>
      <p:sp>
        <p:nvSpPr>
          <p:cNvPr id="15" name="Rectangle 14">
            <a:hlinkClick r:id="rId3"/>
            <a:extLst>
              <a:ext uri="{FF2B5EF4-FFF2-40B4-BE49-F238E27FC236}">
                <a16:creationId xmlns:a16="http://schemas.microsoft.com/office/drawing/2014/main" id="{B9B14DF7-5419-4A76-85FF-78D7FF82F172}"/>
              </a:ext>
            </a:extLst>
          </p:cNvPr>
          <p:cNvSpPr/>
          <p:nvPr/>
        </p:nvSpPr>
        <p:spPr>
          <a:xfrm>
            <a:off x="1524000" y="6178550"/>
            <a:ext cx="7010400" cy="277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3C40434C-2677-4DBD-98C4-E607B3AC97F1}"/>
              </a:ext>
            </a:extLst>
          </p:cNvPr>
          <p:cNvSpPr/>
          <p:nvPr/>
        </p:nvSpPr>
        <p:spPr>
          <a:xfrm>
            <a:off x="1524000" y="3587750"/>
            <a:ext cx="7010400" cy="2736850"/>
          </a:xfrm>
          <a:prstGeom prst="rect">
            <a:avLst/>
          </a:prstGeom>
          <a:solidFill>
            <a:srgbClr val="4B5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a:extLst>
              <a:ext uri="{FF2B5EF4-FFF2-40B4-BE49-F238E27FC236}">
                <a16:creationId xmlns:a16="http://schemas.microsoft.com/office/drawing/2014/main" id="{A0D4629F-3D6F-4A26-9921-2575A617EAE8}"/>
              </a:ext>
            </a:extLst>
          </p:cNvPr>
          <p:cNvSpPr/>
          <p:nvPr/>
        </p:nvSpPr>
        <p:spPr>
          <a:xfrm>
            <a:off x="4525963" y="4581525"/>
            <a:ext cx="792162" cy="501650"/>
          </a:xfrm>
          <a:prstGeom prst="rightArrow">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Brace 17">
            <a:extLst>
              <a:ext uri="{FF2B5EF4-FFF2-40B4-BE49-F238E27FC236}">
                <a16:creationId xmlns:a16="http://schemas.microsoft.com/office/drawing/2014/main" id="{D34C69BD-8DE9-4779-9E7E-0320192383EF}"/>
              </a:ext>
            </a:extLst>
          </p:cNvPr>
          <p:cNvSpPr/>
          <p:nvPr/>
        </p:nvSpPr>
        <p:spPr>
          <a:xfrm>
            <a:off x="5397500" y="3649663"/>
            <a:ext cx="647700" cy="2535237"/>
          </a:xfrm>
          <a:prstGeom prst="leftBrace">
            <a:avLst/>
          </a:prstGeom>
          <a:ln w="22225">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72714" name="Picture 2">
            <a:extLst>
              <a:ext uri="{FF2B5EF4-FFF2-40B4-BE49-F238E27FC236}">
                <a16:creationId xmlns:a16="http://schemas.microsoft.com/office/drawing/2014/main" id="{A5F38B7C-8F60-420B-9866-0FED25B8B4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3657600"/>
            <a:ext cx="25717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26BC3916-8D35-4364-8965-2AD66A6B7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5" y="3663950"/>
            <a:ext cx="27686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FE5C4B12-B659-4F59-850F-97E9732D349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B653EB3-A5B7-4F43-B697-9F6FE532C5DD}" type="slidenum">
              <a:rPr lang="en-US" altLang="en-US" sz="1200">
                <a:solidFill>
                  <a:srgbClr val="898989"/>
                </a:solidFill>
                <a:latin typeface="Arial" panose="020B0604020202020204" pitchFamily="34" charset="0"/>
              </a:rPr>
              <a:pPr>
                <a:spcBef>
                  <a:spcPct val="0"/>
                </a:spcBef>
                <a:buFontTx/>
                <a:buNone/>
              </a:pPr>
              <a:t>3</a:t>
            </a:fld>
            <a:endParaRPr lang="en-US" altLang="en-US" sz="1200">
              <a:solidFill>
                <a:srgbClr val="898989"/>
              </a:solidFill>
              <a:latin typeface="Arial" panose="020B0604020202020204" pitchFamily="34" charset="0"/>
            </a:endParaRPr>
          </a:p>
        </p:txBody>
      </p:sp>
      <p:graphicFrame>
        <p:nvGraphicFramePr>
          <p:cNvPr id="8" name="Content Placeholder 3">
            <a:extLst>
              <a:ext uri="{FF2B5EF4-FFF2-40B4-BE49-F238E27FC236}">
                <a16:creationId xmlns:a16="http://schemas.microsoft.com/office/drawing/2014/main" id="{4723465C-7882-444C-8F3F-EC8992A1A232}"/>
              </a:ext>
            </a:extLst>
          </p:cNvPr>
          <p:cNvGraphicFramePr>
            <a:graphicFrameLocks noGrp="1"/>
          </p:cNvGraphicFramePr>
          <p:nvPr>
            <p:ph idx="4294967295"/>
            <p:extLst>
              <p:ext uri="{D42A27DB-BD31-4B8C-83A1-F6EECF244321}">
                <p14:modId xmlns:p14="http://schemas.microsoft.com/office/powerpoint/2010/main" val="870722301"/>
              </p:ext>
            </p:extLst>
          </p:nvPr>
        </p:nvGraphicFramePr>
        <p:xfrm>
          <a:off x="1143000" y="1276408"/>
          <a:ext cx="7267575" cy="507994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2771775">
                  <a:extLst>
                    <a:ext uri="{9D8B030D-6E8A-4147-A177-3AD203B41FA5}">
                      <a16:colId xmlns:a16="http://schemas.microsoft.com/office/drawing/2014/main" val="20001"/>
                    </a:ext>
                  </a:extLst>
                </a:gridCol>
              </a:tblGrid>
              <a:tr h="376116">
                <a:tc>
                  <a:txBody>
                    <a:bodyPr/>
                    <a:lstStyle/>
                    <a:p>
                      <a:pPr marL="0" marR="0" algn="l">
                        <a:spcBef>
                          <a:spcPts val="0"/>
                        </a:spcBef>
                        <a:spcAft>
                          <a:spcPts val="0"/>
                        </a:spcAft>
                      </a:pPr>
                      <a:r>
                        <a:rPr lang="en-US" sz="2200" b="1" dirty="0">
                          <a:solidFill>
                            <a:srgbClr val="FFFFFF"/>
                          </a:solidFill>
                          <a:effectLst/>
                          <a:latin typeface="+mj-lt"/>
                          <a:ea typeface="Times New Roman"/>
                        </a:rPr>
                        <a:t>Law</a:t>
                      </a:r>
                      <a:endParaRPr lang="en-US" sz="2200" dirty="0">
                        <a:effectLst/>
                        <a:latin typeface="+mj-lt"/>
                        <a:ea typeface="Times New Roman"/>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algn="l">
                        <a:spcBef>
                          <a:spcPts val="0"/>
                        </a:spcBef>
                        <a:spcAft>
                          <a:spcPts val="0"/>
                        </a:spcAft>
                      </a:pPr>
                      <a:r>
                        <a:rPr lang="en-US" sz="2200" b="1" dirty="0">
                          <a:solidFill>
                            <a:srgbClr val="FFFFFF"/>
                          </a:solidFill>
                          <a:effectLst/>
                          <a:latin typeface="+mj-lt"/>
                          <a:ea typeface="Times New Roman"/>
                        </a:rPr>
                        <a:t>Addresses</a:t>
                      </a:r>
                      <a:endParaRPr lang="en-US" sz="2200" dirty="0">
                        <a:effectLst/>
                        <a:latin typeface="+mj-lt"/>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Title VI – Civil Rights Act of 1964</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000" b="1" u="none" dirty="0">
                          <a:solidFill>
                            <a:schemeClr val="accent2">
                              <a:lumMod val="50000"/>
                            </a:schemeClr>
                          </a:solidFill>
                          <a:effectLst/>
                          <a:latin typeface="+mj-lt"/>
                          <a:ea typeface="Times New Roman"/>
                        </a:rPr>
                        <a:t>Race, color and national origin</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2000" b="1" dirty="0">
                          <a:solidFill>
                            <a:srgbClr val="4B5E96"/>
                          </a:solidFill>
                          <a:effectLst/>
                          <a:latin typeface="+mj-lt"/>
                          <a:ea typeface="Calibri" panose="020F0502020204030204" pitchFamily="34" charset="0"/>
                          <a:cs typeface="Times New Roman" panose="02020603050405020304" pitchFamily="18" charset="0"/>
                        </a:rPr>
                        <a:t>Civil Rights Restoration Act of 1987 </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Clarifies scope of Civil Rights Act of 1964</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2000" b="1" dirty="0">
                          <a:solidFill>
                            <a:srgbClr val="4B5E96"/>
                          </a:solidFill>
                          <a:effectLst/>
                          <a:latin typeface="+mj-lt"/>
                          <a:ea typeface="Times New Roman"/>
                        </a:rPr>
                        <a:t>Section 504 of the Rehabilitation Act of 1973, Americans with Disabilities Act (ADA) of 1990, and ADA Amendments Act of 2008</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2000" b="1" u="none" dirty="0">
                          <a:solidFill>
                            <a:schemeClr val="accent2">
                              <a:lumMod val="50000"/>
                            </a:schemeClr>
                          </a:solidFill>
                          <a:effectLst/>
                          <a:latin typeface="+mj-lt"/>
                          <a:ea typeface="Times New Roman"/>
                        </a:rPr>
                        <a:t>Disability</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100584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Title IX of the Education Amendments of 1972</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Sex (including gender identity and sexual orientation)</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r h="54864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2000" b="1" dirty="0">
                          <a:solidFill>
                            <a:srgbClr val="4B5E96"/>
                          </a:solidFill>
                          <a:effectLst/>
                          <a:latin typeface="+mj-lt"/>
                          <a:ea typeface="Calibri" panose="020F0502020204030204" pitchFamily="34" charset="0"/>
                          <a:cs typeface="Times New Roman" panose="02020603050405020304" pitchFamily="18" charset="0"/>
                        </a:rPr>
                        <a:t>Age Discrimination Act of 1975 </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117475" marR="0" indent="0" algn="l">
                        <a:spcBef>
                          <a:spcPts val="0"/>
                        </a:spcBef>
                        <a:spcAft>
                          <a:spcPts val="0"/>
                        </a:spcAft>
                      </a:pPr>
                      <a:r>
                        <a:rPr lang="en-US" sz="2000" b="1" u="none" dirty="0">
                          <a:solidFill>
                            <a:schemeClr val="accent2">
                              <a:lumMod val="50000"/>
                            </a:schemeClr>
                          </a:solidFill>
                          <a:effectLst/>
                          <a:latin typeface="+mj-lt"/>
                          <a:ea typeface="Times New Roman"/>
                        </a:rPr>
                        <a:t>Age</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
        <p:nvSpPr>
          <p:cNvPr id="19482" name="Title 1">
            <a:extLst>
              <a:ext uri="{FF2B5EF4-FFF2-40B4-BE49-F238E27FC236}">
                <a16:creationId xmlns:a16="http://schemas.microsoft.com/office/drawing/2014/main" id="{B458DFEE-1DAB-4D04-BD15-50A86C0D04B8}"/>
              </a:ext>
            </a:extLst>
          </p:cNvPr>
          <p:cNvSpPr>
            <a:spLocks noGrp="1"/>
          </p:cNvSpPr>
          <p:nvPr>
            <p:ph type="title"/>
          </p:nvPr>
        </p:nvSpPr>
        <p:spPr>
          <a:xfrm>
            <a:off x="504825" y="304800"/>
            <a:ext cx="8229600" cy="487363"/>
          </a:xfrm>
        </p:spPr>
        <p:txBody>
          <a:bodyPr/>
          <a:lstStyle/>
          <a:p>
            <a:r>
              <a:rPr lang="en-US" altLang="en-US"/>
              <a:t>Civil Rights Legislation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728D548-3A75-4311-897A-586135DD318A}"/>
              </a:ext>
            </a:extLst>
          </p:cNvPr>
          <p:cNvSpPr>
            <a:spLocks noGrp="1"/>
          </p:cNvSpPr>
          <p:nvPr>
            <p:ph type="title"/>
          </p:nvPr>
        </p:nvSpPr>
        <p:spPr/>
        <p:txBody>
          <a:bodyPr/>
          <a:lstStyle/>
          <a:p>
            <a:r>
              <a:rPr lang="en-US" altLang="en-US"/>
              <a:t>Nondiscrimination Statement</a:t>
            </a:r>
          </a:p>
        </p:txBody>
      </p:sp>
      <p:sp>
        <p:nvSpPr>
          <p:cNvPr id="2" name="Content Placeholder 1">
            <a:extLst>
              <a:ext uri="{FF2B5EF4-FFF2-40B4-BE49-F238E27FC236}">
                <a16:creationId xmlns:a16="http://schemas.microsoft.com/office/drawing/2014/main" id="{AEEAAB92-FCC0-43D0-A1DA-E3C3B89B012A}"/>
              </a:ext>
            </a:extLst>
          </p:cNvPr>
          <p:cNvSpPr>
            <a:spLocks noGrp="1"/>
          </p:cNvSpPr>
          <p:nvPr>
            <p:ph idx="1"/>
          </p:nvPr>
        </p:nvSpPr>
        <p:spPr>
          <a:xfrm>
            <a:off x="457200" y="1198562"/>
            <a:ext cx="6934200" cy="1042989"/>
          </a:xfrm>
        </p:spPr>
        <p:txBody>
          <a:bodyPr/>
          <a:lstStyle/>
          <a:p>
            <a:pPr>
              <a:buClr>
                <a:srgbClr val="8E0000"/>
              </a:buClr>
              <a:defRPr/>
            </a:pPr>
            <a:r>
              <a:rPr lang="en-US" sz="3200" b="1" dirty="0">
                <a:solidFill>
                  <a:schemeClr val="accent2">
                    <a:lumMod val="50000"/>
                  </a:schemeClr>
                </a:solidFill>
              </a:rPr>
              <a:t>Other language translations available on FNS Civil Rights webpage</a:t>
            </a:r>
            <a:endParaRPr lang="en-US" sz="2600" b="1" dirty="0">
              <a:solidFill>
                <a:schemeClr val="accent2">
                  <a:lumMod val="50000"/>
                </a:schemeClr>
              </a:solidFill>
            </a:endParaRPr>
          </a:p>
          <a:p>
            <a:pPr marL="457200" lvl="1"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74755" name="Slide Number Placeholder 3">
            <a:extLst>
              <a:ext uri="{FF2B5EF4-FFF2-40B4-BE49-F238E27FC236}">
                <a16:creationId xmlns:a16="http://schemas.microsoft.com/office/drawing/2014/main" id="{3FD69E92-01FE-4B2E-91F3-0E28B69207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473E5E0D-81B5-4D76-A1D3-263970A2A954}" type="slidenum">
              <a:rPr lang="en-US" altLang="en-US" sz="1200">
                <a:solidFill>
                  <a:srgbClr val="898989"/>
                </a:solidFill>
                <a:latin typeface="Arial" panose="020B0604020202020204" pitchFamily="34" charset="0"/>
              </a:rPr>
              <a:pPr>
                <a:spcBef>
                  <a:spcPct val="0"/>
                </a:spcBef>
                <a:buFontTx/>
                <a:buNone/>
              </a:pPr>
              <a:t>30</a:t>
            </a:fld>
            <a:endParaRPr lang="en-US" altLang="en-US" sz="1200">
              <a:solidFill>
                <a:srgbClr val="898989"/>
              </a:solidFill>
              <a:latin typeface="Arial" panose="020B0604020202020204" pitchFamily="34" charset="0"/>
            </a:endParaRPr>
          </a:p>
        </p:txBody>
      </p:sp>
      <p:sp>
        <p:nvSpPr>
          <p:cNvPr id="15" name="Rectangle 14">
            <a:hlinkClick r:id="rId3"/>
            <a:extLst>
              <a:ext uri="{FF2B5EF4-FFF2-40B4-BE49-F238E27FC236}">
                <a16:creationId xmlns:a16="http://schemas.microsoft.com/office/drawing/2014/main" id="{75905AF1-6771-4CFF-9C2A-24013F685828}"/>
              </a:ext>
            </a:extLst>
          </p:cNvPr>
          <p:cNvSpPr/>
          <p:nvPr/>
        </p:nvSpPr>
        <p:spPr>
          <a:xfrm>
            <a:off x="1524000" y="6178550"/>
            <a:ext cx="7010400" cy="277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a:hlinkClick r:id="rId4"/>
            <a:extLst>
              <a:ext uri="{FF2B5EF4-FFF2-40B4-BE49-F238E27FC236}">
                <a16:creationId xmlns:a16="http://schemas.microsoft.com/office/drawing/2014/main" id="{79C8F154-67D6-4BE3-B91B-92005029EDB8}"/>
              </a:ext>
            </a:extLst>
          </p:cNvPr>
          <p:cNvSpPr txBox="1"/>
          <p:nvPr/>
        </p:nvSpPr>
        <p:spPr>
          <a:xfrm>
            <a:off x="1066800" y="2468563"/>
            <a:ext cx="7086600" cy="400050"/>
          </a:xfrm>
          <a:prstGeom prst="rect">
            <a:avLst/>
          </a:prstGeom>
          <a:solidFill>
            <a:srgbClr val="FFF2CC"/>
          </a:solidFill>
        </p:spPr>
        <p:txBody>
          <a:bodyPr>
            <a:spAutoFit/>
          </a:bodyPr>
          <a:lstStyle/>
          <a:p>
            <a:pPr indent="-342900">
              <a:spcBef>
                <a:spcPct val="20000"/>
              </a:spcBef>
              <a:defRPr/>
            </a:pPr>
            <a:r>
              <a:rPr lang="en-US" sz="2000" b="1" dirty="0">
                <a:latin typeface="+mj-lt"/>
              </a:rPr>
              <a:t>https://www.fns.usda.gov/cr/fns-nondiscrimination-statement</a:t>
            </a:r>
          </a:p>
        </p:txBody>
      </p:sp>
      <p:pic>
        <p:nvPicPr>
          <p:cNvPr id="74759" name="Picture 2">
            <a:extLst>
              <a:ext uri="{FF2B5EF4-FFF2-40B4-BE49-F238E27FC236}">
                <a16:creationId xmlns:a16="http://schemas.microsoft.com/office/drawing/2014/main" id="{DFE51635-D685-4D59-BCB8-E1A8661074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3095625"/>
            <a:ext cx="66722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35D1110-49E6-444C-BB4D-BD6607D1620D}"/>
              </a:ext>
            </a:extLst>
          </p:cNvPr>
          <p:cNvSpPr>
            <a:spLocks noGrp="1"/>
          </p:cNvSpPr>
          <p:nvPr>
            <p:ph type="title"/>
          </p:nvPr>
        </p:nvSpPr>
        <p:spPr/>
        <p:txBody>
          <a:bodyPr/>
          <a:lstStyle/>
          <a:p>
            <a:r>
              <a:rPr lang="en-US" altLang="en-US"/>
              <a:t>Collection and Use of Data</a:t>
            </a:r>
          </a:p>
        </p:txBody>
      </p:sp>
      <p:sp>
        <p:nvSpPr>
          <p:cNvPr id="49155" name="Content Placeholder 2">
            <a:extLst>
              <a:ext uri="{FF2B5EF4-FFF2-40B4-BE49-F238E27FC236}">
                <a16:creationId xmlns:a16="http://schemas.microsoft.com/office/drawing/2014/main" id="{A7BE2338-4606-4F36-A3C3-F5EAB9218C8C}"/>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altLang="en-US" sz="3200" b="1" dirty="0">
                <a:solidFill>
                  <a:srgbClr val="8E0000"/>
                </a:solidFill>
              </a:rPr>
              <a:t>Collection of Data</a:t>
            </a:r>
          </a:p>
          <a:p>
            <a:pPr>
              <a:buClr>
                <a:srgbClr val="8E0000"/>
              </a:buClr>
              <a:defRPr/>
            </a:pPr>
            <a:r>
              <a:rPr lang="en-US" altLang="en-US" sz="3200" b="1" dirty="0">
                <a:solidFill>
                  <a:schemeClr val="accent2">
                    <a:lumMod val="50000"/>
                  </a:schemeClr>
                </a:solidFill>
              </a:rPr>
              <a:t>Develop a method for data collection on the  racial/ethnic breakdown of potential participants (free and reduced applications or data collected by school officials)</a:t>
            </a:r>
          </a:p>
          <a:p>
            <a:pPr lvl="1">
              <a:spcBef>
                <a:spcPts val="600"/>
              </a:spcBef>
              <a:buClr>
                <a:srgbClr val="8E0000"/>
              </a:buClr>
              <a:buFont typeface="Arial" panose="020B0604020202020204" pitchFamily="34" charset="0"/>
              <a:buChar char="•"/>
              <a:defRPr/>
            </a:pPr>
            <a:r>
              <a:rPr lang="en-US" altLang="en-US" sz="2800" dirty="0">
                <a:solidFill>
                  <a:schemeClr val="accent2">
                    <a:lumMod val="50000"/>
                  </a:schemeClr>
                </a:solidFill>
              </a:rPr>
              <a:t>Sources include census or public school enrollment</a:t>
            </a:r>
          </a:p>
        </p:txBody>
      </p:sp>
      <p:sp>
        <p:nvSpPr>
          <p:cNvPr id="76804" name="Slide Number Placeholder 3">
            <a:extLst>
              <a:ext uri="{FF2B5EF4-FFF2-40B4-BE49-F238E27FC236}">
                <a16:creationId xmlns:a16="http://schemas.microsoft.com/office/drawing/2014/main" id="{69BE81F0-9F0C-4648-BFA8-9F6B89E66F3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41AD688-BAA9-46BA-8BA4-38401097352B}" type="slidenum">
              <a:rPr lang="en-US" altLang="en-US" sz="1200">
                <a:solidFill>
                  <a:srgbClr val="898989"/>
                </a:solidFill>
                <a:latin typeface="Arial" panose="020B0604020202020204" pitchFamily="34" charset="0"/>
              </a:rPr>
              <a:pPr>
                <a:spcBef>
                  <a:spcPct val="0"/>
                </a:spcBef>
                <a:buFontTx/>
                <a:buNone/>
              </a:pPr>
              <a:t>31</a:t>
            </a:fld>
            <a:endParaRPr lang="en-US" altLang="en-US" sz="1200">
              <a:solidFill>
                <a:srgbClr val="898989"/>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2378CDE-2407-4BAC-A818-C34EFEB6A9E5}"/>
              </a:ext>
            </a:extLst>
          </p:cNvPr>
          <p:cNvSpPr>
            <a:spLocks noGrp="1"/>
          </p:cNvSpPr>
          <p:nvPr>
            <p:ph type="title"/>
          </p:nvPr>
        </p:nvSpPr>
        <p:spPr/>
        <p:txBody>
          <a:bodyPr/>
          <a:lstStyle/>
          <a:p>
            <a:r>
              <a:rPr lang="en-US" altLang="en-US"/>
              <a:t>Collection and Use of Data</a:t>
            </a:r>
          </a:p>
        </p:txBody>
      </p:sp>
      <p:sp>
        <p:nvSpPr>
          <p:cNvPr id="49155" name="Content Placeholder 2">
            <a:extLst>
              <a:ext uri="{FF2B5EF4-FFF2-40B4-BE49-F238E27FC236}">
                <a16:creationId xmlns:a16="http://schemas.microsoft.com/office/drawing/2014/main" id="{0C9A7C57-506F-4D6C-A62E-BA89B168490D}"/>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altLang="en-US" sz="3200" b="1" dirty="0">
                <a:solidFill>
                  <a:srgbClr val="8E0000"/>
                </a:solidFill>
              </a:rPr>
              <a:t>Collection of Data</a:t>
            </a:r>
          </a:p>
          <a:p>
            <a:pPr>
              <a:spcBef>
                <a:spcPts val="1200"/>
              </a:spcBef>
              <a:buClr>
                <a:srgbClr val="8E0000"/>
              </a:buClr>
              <a:defRPr/>
            </a:pPr>
            <a:r>
              <a:rPr lang="en-US" altLang="en-US" sz="3200" b="1" dirty="0">
                <a:solidFill>
                  <a:schemeClr val="accent2">
                    <a:lumMod val="50000"/>
                  </a:schemeClr>
                </a:solidFill>
              </a:rPr>
              <a:t>Any data collected about beneficiaries must be kept secure and confidential</a:t>
            </a:r>
          </a:p>
          <a:p>
            <a:pPr>
              <a:spcBef>
                <a:spcPts val="1200"/>
              </a:spcBef>
              <a:buClr>
                <a:srgbClr val="8E0000"/>
              </a:buClr>
              <a:defRPr/>
            </a:pPr>
            <a:r>
              <a:rPr lang="en-US" altLang="en-US" sz="3200" b="1" dirty="0">
                <a:solidFill>
                  <a:schemeClr val="accent2">
                    <a:lumMod val="50000"/>
                  </a:schemeClr>
                </a:solidFill>
              </a:rPr>
              <a:t>Maintain all records </a:t>
            </a:r>
          </a:p>
          <a:p>
            <a:pPr lvl="1">
              <a:spcBef>
                <a:spcPts val="600"/>
              </a:spcBef>
              <a:buClr>
                <a:srgbClr val="8E0000"/>
              </a:buClr>
              <a:buFont typeface="Arial" panose="020B0604020202020204" pitchFamily="34" charset="0"/>
              <a:buChar char="•"/>
              <a:defRPr/>
            </a:pPr>
            <a:r>
              <a:rPr lang="en-US" altLang="en-US" sz="2800" dirty="0">
                <a:solidFill>
                  <a:schemeClr val="accent2">
                    <a:lumMod val="50000"/>
                  </a:schemeClr>
                </a:solidFill>
              </a:rPr>
              <a:t>Current to 3 years prior</a:t>
            </a:r>
          </a:p>
          <a:p>
            <a:pPr marL="0" indent="0">
              <a:buFont typeface="Arial" panose="020B0604020202020204" pitchFamily="34" charset="0"/>
              <a:buNone/>
              <a:defRPr/>
            </a:pPr>
            <a:endParaRPr lang="en-US" altLang="en-US" b="1" dirty="0">
              <a:solidFill>
                <a:schemeClr val="accent2">
                  <a:lumMod val="50000"/>
                </a:schemeClr>
              </a:solidFill>
            </a:endParaRPr>
          </a:p>
        </p:txBody>
      </p:sp>
      <p:sp>
        <p:nvSpPr>
          <p:cNvPr id="78852" name="Slide Number Placeholder 3">
            <a:extLst>
              <a:ext uri="{FF2B5EF4-FFF2-40B4-BE49-F238E27FC236}">
                <a16:creationId xmlns:a16="http://schemas.microsoft.com/office/drawing/2014/main" id="{5E0A0DF2-A7CE-4892-AD4C-A8FFF828758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4857777-3B4A-41C4-B744-53749E6B54AB}" type="slidenum">
              <a:rPr lang="en-US" altLang="en-US" sz="120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174CCCF-9D28-4567-9860-57D11E9834BC}"/>
              </a:ext>
            </a:extLst>
          </p:cNvPr>
          <p:cNvSpPr>
            <a:spLocks noGrp="1"/>
          </p:cNvSpPr>
          <p:nvPr>
            <p:ph type="title"/>
          </p:nvPr>
        </p:nvSpPr>
        <p:spPr/>
        <p:txBody>
          <a:bodyPr/>
          <a:lstStyle/>
          <a:p>
            <a:r>
              <a:rPr lang="en-US" altLang="en-US"/>
              <a:t>Collection and Use of Data</a:t>
            </a:r>
          </a:p>
        </p:txBody>
      </p:sp>
      <p:sp>
        <p:nvSpPr>
          <p:cNvPr id="3" name="Content Placeholder 2">
            <a:extLst>
              <a:ext uri="{FF2B5EF4-FFF2-40B4-BE49-F238E27FC236}">
                <a16:creationId xmlns:a16="http://schemas.microsoft.com/office/drawing/2014/main" id="{F646D6AD-9FA0-4D46-972E-434B18C1F302}"/>
              </a:ext>
            </a:extLst>
          </p:cNvPr>
          <p:cNvSpPr>
            <a:spLocks noGrp="1"/>
          </p:cNvSpPr>
          <p:nvPr>
            <p:ph idx="1"/>
          </p:nvPr>
        </p:nvSpPr>
        <p:spPr/>
        <p:txBody>
          <a:bodyPr/>
          <a:lstStyle/>
          <a:p>
            <a:pPr marL="0" indent="0">
              <a:spcBef>
                <a:spcPts val="1200"/>
              </a:spcBef>
              <a:buClr>
                <a:srgbClr val="8E0000"/>
              </a:buClr>
              <a:buFont typeface="Arial" panose="020B0604020202020204" pitchFamily="34" charset="0"/>
              <a:buNone/>
              <a:defRPr/>
            </a:pPr>
            <a:r>
              <a:rPr lang="en-US" altLang="en-US" sz="3200" b="1" dirty="0">
                <a:solidFill>
                  <a:srgbClr val="8E0000"/>
                </a:solidFill>
              </a:rPr>
              <a:t>Use of Data</a:t>
            </a:r>
          </a:p>
          <a:p>
            <a:pPr>
              <a:spcBef>
                <a:spcPts val="1200"/>
              </a:spcBef>
              <a:buClr>
                <a:srgbClr val="8E0000"/>
              </a:buClr>
              <a:defRPr/>
            </a:pPr>
            <a:r>
              <a:rPr lang="en-US" sz="3200" b="1" dirty="0">
                <a:solidFill>
                  <a:schemeClr val="accent2">
                    <a:lumMod val="50000"/>
                  </a:schemeClr>
                </a:solidFill>
              </a:rPr>
              <a:t>To determine how effectively CNPs are reaching potentially eligible persons and beneficiaries</a:t>
            </a:r>
          </a:p>
          <a:p>
            <a:pPr>
              <a:spcBef>
                <a:spcPts val="1200"/>
              </a:spcBef>
              <a:buClr>
                <a:srgbClr val="8E0000"/>
              </a:buClr>
              <a:defRPr/>
            </a:pPr>
            <a:r>
              <a:rPr lang="en-US" sz="3200" b="1" dirty="0">
                <a:solidFill>
                  <a:schemeClr val="accent2">
                    <a:lumMod val="50000"/>
                  </a:schemeClr>
                </a:solidFill>
              </a:rPr>
              <a:t>Outreach efforts can be targeted</a:t>
            </a:r>
          </a:p>
          <a:p>
            <a:pPr>
              <a:spcBef>
                <a:spcPts val="1200"/>
              </a:spcBef>
              <a:buClr>
                <a:srgbClr val="8E0000"/>
              </a:buClr>
              <a:defRPr/>
            </a:pPr>
            <a:r>
              <a:rPr lang="en-US" sz="3200" b="1" dirty="0">
                <a:solidFill>
                  <a:schemeClr val="accent2">
                    <a:lumMod val="50000"/>
                  </a:schemeClr>
                </a:solidFill>
              </a:rPr>
              <a:t>Information is used for statistical purposes only and has no effect on eligibility criteria</a:t>
            </a:r>
          </a:p>
        </p:txBody>
      </p:sp>
      <p:sp>
        <p:nvSpPr>
          <p:cNvPr id="80900" name="Slide Number Placeholder 3">
            <a:extLst>
              <a:ext uri="{FF2B5EF4-FFF2-40B4-BE49-F238E27FC236}">
                <a16:creationId xmlns:a16="http://schemas.microsoft.com/office/drawing/2014/main" id="{F2743733-11E1-4C86-B86B-6A1E6EA8F1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A898B01F-B7D0-428C-93D2-1C254F55DC46}" type="slidenum">
              <a:rPr lang="en-US" altLang="en-US" sz="120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174CCCF-9D28-4567-9860-57D11E9834BC}"/>
              </a:ext>
            </a:extLst>
          </p:cNvPr>
          <p:cNvSpPr>
            <a:spLocks noGrp="1"/>
          </p:cNvSpPr>
          <p:nvPr>
            <p:ph type="title"/>
          </p:nvPr>
        </p:nvSpPr>
        <p:spPr/>
        <p:txBody>
          <a:bodyPr/>
          <a:lstStyle/>
          <a:p>
            <a:r>
              <a:rPr lang="en-US" altLang="en-US"/>
              <a:t>Collection and Use of Data</a:t>
            </a:r>
          </a:p>
        </p:txBody>
      </p:sp>
      <p:sp>
        <p:nvSpPr>
          <p:cNvPr id="3" name="Content Placeholder 2">
            <a:extLst>
              <a:ext uri="{FF2B5EF4-FFF2-40B4-BE49-F238E27FC236}">
                <a16:creationId xmlns:a16="http://schemas.microsoft.com/office/drawing/2014/main" id="{F646D6AD-9FA0-4D46-972E-434B18C1F302}"/>
              </a:ext>
            </a:extLst>
          </p:cNvPr>
          <p:cNvSpPr>
            <a:spLocks noGrp="1"/>
          </p:cNvSpPr>
          <p:nvPr>
            <p:ph idx="1"/>
          </p:nvPr>
        </p:nvSpPr>
        <p:spPr>
          <a:xfrm>
            <a:off x="457200" y="1198562"/>
            <a:ext cx="6553200" cy="4525963"/>
          </a:xfrm>
        </p:spPr>
        <p:txBody>
          <a:bodyPr/>
          <a:lstStyle/>
          <a:p>
            <a:pPr marL="0" indent="0">
              <a:spcBef>
                <a:spcPts val="1200"/>
              </a:spcBef>
              <a:buClr>
                <a:srgbClr val="8E0000"/>
              </a:buClr>
              <a:buFont typeface="Arial" panose="020B0604020202020204" pitchFamily="34" charset="0"/>
              <a:buNone/>
              <a:defRPr/>
            </a:pPr>
            <a:r>
              <a:rPr lang="en-US" altLang="en-US" sz="3200" b="1" dirty="0">
                <a:solidFill>
                  <a:srgbClr val="8E0000"/>
                </a:solidFill>
              </a:rPr>
              <a:t>Use of Data</a:t>
            </a:r>
          </a:p>
          <a:p>
            <a:pPr>
              <a:spcBef>
                <a:spcPts val="1200"/>
              </a:spcBef>
              <a:buClr>
                <a:srgbClr val="8E0000"/>
              </a:buClr>
              <a:defRPr/>
            </a:pPr>
            <a:r>
              <a:rPr lang="en-US" sz="3200" b="1" dirty="0">
                <a:solidFill>
                  <a:schemeClr val="accent2">
                    <a:lumMod val="50000"/>
                  </a:schemeClr>
                </a:solidFill>
              </a:rPr>
              <a:t>Verification of citizenship or immigration status should </a:t>
            </a:r>
            <a:r>
              <a:rPr lang="en-US" sz="3200" b="1" i="1" dirty="0">
                <a:solidFill>
                  <a:srgbClr val="8E0000"/>
                </a:solidFill>
              </a:rPr>
              <a:t>never</a:t>
            </a:r>
            <a:r>
              <a:rPr lang="en-US" sz="3200" b="1" dirty="0">
                <a:solidFill>
                  <a:schemeClr val="accent2">
                    <a:lumMod val="50000"/>
                  </a:schemeClr>
                </a:solidFill>
              </a:rPr>
              <a:t> give rise to discrimination</a:t>
            </a:r>
          </a:p>
        </p:txBody>
      </p:sp>
      <p:sp>
        <p:nvSpPr>
          <p:cNvPr id="80900" name="Slide Number Placeholder 3">
            <a:extLst>
              <a:ext uri="{FF2B5EF4-FFF2-40B4-BE49-F238E27FC236}">
                <a16:creationId xmlns:a16="http://schemas.microsoft.com/office/drawing/2014/main" id="{F2743733-11E1-4C86-B86B-6A1E6EA8F1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A898B01F-B7D0-428C-93D2-1C254F55DC46}" type="slidenum">
              <a:rPr lang="en-US" altLang="en-US" sz="1200">
                <a:solidFill>
                  <a:srgbClr val="898989"/>
                </a:solidFill>
                <a:latin typeface="Arial" panose="020B0604020202020204" pitchFamily="34" charset="0"/>
              </a:rPr>
              <a:pPr>
                <a:spcBef>
                  <a:spcPct val="0"/>
                </a:spcBef>
                <a:buFontTx/>
                <a:buNone/>
              </a:pPr>
              <a:t>34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32521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AB679B51-C9FD-40A0-B304-D342EC0353A1}"/>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814703D8-4488-4D01-9BE5-01AAF7C1B3A9}"/>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altLang="en-US" sz="3200" b="1" dirty="0">
                <a:solidFill>
                  <a:schemeClr val="accent2">
                    <a:lumMod val="50000"/>
                  </a:schemeClr>
                </a:solidFill>
              </a:rPr>
              <a:t>Civil Rights complaint procedures </a:t>
            </a:r>
            <a:br>
              <a:rPr lang="en-US" altLang="en-US" sz="3200" b="1" dirty="0">
                <a:solidFill>
                  <a:schemeClr val="accent2">
                    <a:lumMod val="50000"/>
                  </a:schemeClr>
                </a:solidFill>
              </a:rPr>
            </a:br>
            <a:r>
              <a:rPr lang="en-US" altLang="en-US" sz="3200" b="1" dirty="0">
                <a:solidFill>
                  <a:schemeClr val="accent2">
                    <a:lumMod val="50000"/>
                  </a:schemeClr>
                </a:solidFill>
              </a:rPr>
              <a:t>are outlined in FNS Instruction 113-1</a:t>
            </a:r>
          </a:p>
          <a:p>
            <a:pPr eaLnBrk="1" fontAlgn="auto" hangingPunct="1">
              <a:spcBef>
                <a:spcPts val="1200"/>
              </a:spcBef>
              <a:spcAft>
                <a:spcPts val="0"/>
              </a:spcAft>
              <a:buClr>
                <a:srgbClr val="8E0000"/>
              </a:buClr>
              <a:defRPr/>
            </a:pPr>
            <a:r>
              <a:rPr lang="en-US" sz="2800" b="1" dirty="0">
                <a:solidFill>
                  <a:schemeClr val="accent2">
                    <a:lumMod val="50000"/>
                  </a:schemeClr>
                </a:solidFill>
              </a:rPr>
              <a:t>SFA must have a written formal procedure for receiving and processing complaints alleging discrimination within FNS programs (NSLP, SBP, SMP, FFVP, ASP)</a:t>
            </a:r>
          </a:p>
          <a:p>
            <a:pPr eaLnBrk="1" fontAlgn="auto" hangingPunct="1">
              <a:spcBef>
                <a:spcPts val="1200"/>
              </a:spcBef>
              <a:spcAft>
                <a:spcPts val="0"/>
              </a:spcAft>
              <a:buClr>
                <a:srgbClr val="8E0000"/>
              </a:buClr>
              <a:defRPr/>
            </a:pPr>
            <a:r>
              <a:rPr lang="en-US" sz="2800" b="1" dirty="0">
                <a:solidFill>
                  <a:schemeClr val="accent2">
                    <a:lumMod val="50000"/>
                  </a:schemeClr>
                </a:solidFill>
              </a:rPr>
              <a:t>SFA </a:t>
            </a:r>
            <a:r>
              <a:rPr lang="en-US" sz="2800" b="1" i="1" dirty="0">
                <a:solidFill>
                  <a:srgbClr val="8E0000"/>
                </a:solidFill>
              </a:rPr>
              <a:t>must</a:t>
            </a:r>
            <a:r>
              <a:rPr lang="en-US" sz="2800" b="1" dirty="0">
                <a:solidFill>
                  <a:schemeClr val="accent2">
                    <a:lumMod val="50000"/>
                  </a:schemeClr>
                </a:solidFill>
              </a:rPr>
              <a:t> use CSDE-issued complaint procedure dated </a:t>
            </a:r>
            <a:r>
              <a:rPr lang="en-US" sz="2800" b="1" dirty="0">
                <a:solidFill>
                  <a:srgbClr val="8E0000"/>
                </a:solidFill>
              </a:rPr>
              <a:t>July 2022</a:t>
            </a:r>
          </a:p>
          <a:p>
            <a:pPr marL="690563" lvl="1" indent="-350838" eaLnBrk="1" fontAlgn="auto" hangingPunct="1">
              <a:spcBef>
                <a:spcPts val="1200"/>
              </a:spcBef>
              <a:spcAft>
                <a:spcPts val="0"/>
              </a:spcAft>
              <a:buClr>
                <a:srgbClr val="8E0000"/>
              </a:buClr>
              <a:buFont typeface="Arial" panose="020B0604020202020204" pitchFamily="34" charset="0"/>
              <a:buChar char="•"/>
              <a:defRPr/>
            </a:pPr>
            <a:r>
              <a:rPr lang="en-US" sz="2600" dirty="0">
                <a:solidFill>
                  <a:schemeClr val="accent2">
                    <a:lumMod val="50000"/>
                  </a:schemeClr>
                </a:solidFill>
              </a:rPr>
              <a:t>The procedure as written cannot be edited</a:t>
            </a:r>
          </a:p>
          <a:p>
            <a:pPr>
              <a:buFont typeface="Wingdings" panose="05000000000000000000" pitchFamily="2" charset="2"/>
              <a:buChar char="§"/>
              <a:defRPr/>
            </a:pPr>
            <a:endParaRPr lang="en-US" sz="2800" dirty="0">
              <a:solidFill>
                <a:schemeClr val="accent2">
                  <a:lumMod val="50000"/>
                </a:schemeClr>
              </a:solidFill>
            </a:endParaRPr>
          </a:p>
        </p:txBody>
      </p:sp>
      <p:sp>
        <p:nvSpPr>
          <p:cNvPr id="84996" name="Slide Number Placeholder 3">
            <a:extLst>
              <a:ext uri="{FF2B5EF4-FFF2-40B4-BE49-F238E27FC236}">
                <a16:creationId xmlns:a16="http://schemas.microsoft.com/office/drawing/2014/main" id="{9A76A594-14AA-4A19-81F6-A84E22CDD6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BD7DF17-5537-4719-AB43-969684E9D2E9}" type="slidenum">
              <a:rPr lang="en-US" altLang="en-US" sz="1200">
                <a:solidFill>
                  <a:srgbClr val="898989"/>
                </a:solidFill>
                <a:latin typeface="Arial" panose="020B0604020202020204" pitchFamily="34" charset="0"/>
              </a:rPr>
              <a:pPr>
                <a:spcBef>
                  <a:spcPct val="0"/>
                </a:spcBef>
                <a:buFontTx/>
                <a:buNone/>
              </a:pPr>
              <a:t>35</a:t>
            </a:fld>
            <a:endParaRPr lang="en-US" altLang="en-US" sz="1200">
              <a:solidFill>
                <a:srgbClr val="898989"/>
              </a:solidFill>
              <a:latin typeface="Arial" panose="020B0604020202020204" pitchFamily="34" charset="0"/>
            </a:endParaRPr>
          </a:p>
        </p:txBody>
      </p:sp>
      <p:sp>
        <p:nvSpPr>
          <p:cNvPr id="6" name="Rectangle 5">
            <a:hlinkClick r:id="rId3"/>
            <a:extLst>
              <a:ext uri="{FF2B5EF4-FFF2-40B4-BE49-F238E27FC236}">
                <a16:creationId xmlns:a16="http://schemas.microsoft.com/office/drawing/2014/main" id="{7DE73DF3-F46A-45D4-9672-D0372D1E9F63}"/>
              </a:ext>
            </a:extLst>
          </p:cNvPr>
          <p:cNvSpPr/>
          <p:nvPr/>
        </p:nvSpPr>
        <p:spPr>
          <a:xfrm>
            <a:off x="1276350" y="5556250"/>
            <a:ext cx="731678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hlinkClick r:id="rId4"/>
            <a:extLst>
              <a:ext uri="{FF2B5EF4-FFF2-40B4-BE49-F238E27FC236}">
                <a16:creationId xmlns:a16="http://schemas.microsoft.com/office/drawing/2014/main" id="{92EF4364-6036-45B7-BFA2-09E69961065A}"/>
              </a:ext>
            </a:extLst>
          </p:cNvPr>
          <p:cNvSpPr txBox="1"/>
          <p:nvPr/>
        </p:nvSpPr>
        <p:spPr>
          <a:xfrm>
            <a:off x="1704975" y="5695174"/>
            <a:ext cx="6459538" cy="769938"/>
          </a:xfrm>
          <a:prstGeom prst="rect">
            <a:avLst/>
          </a:prstGeom>
          <a:solidFill>
            <a:srgbClr val="FFF2CC"/>
          </a:solidFill>
        </p:spPr>
        <p:txBody>
          <a:bodyPr>
            <a:spAutoFit/>
          </a:bodyPr>
          <a:lstStyle/>
          <a:p>
            <a:pPr indent="-342900">
              <a:spcBef>
                <a:spcPct val="20000"/>
              </a:spcBef>
              <a:defRPr/>
            </a:pPr>
            <a:r>
              <a:rPr lang="en-US" sz="2000" b="1" dirty="0">
                <a:latin typeface="+mj-lt"/>
              </a:rPr>
              <a:t>https://portal.ct.gov/-/media/SDE/Nutrition/CivilRights/</a:t>
            </a:r>
          </a:p>
          <a:p>
            <a:pPr indent="-342900">
              <a:spcBef>
                <a:spcPct val="20000"/>
              </a:spcBef>
              <a:defRPr/>
            </a:pPr>
            <a:r>
              <a:rPr lang="en-US" sz="2000" b="1" dirty="0">
                <a:latin typeface="+mj-lt"/>
              </a:rPr>
              <a:t>Civil_Rights_SNP_Complaint_Procedures.docx</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0C8ED1F-614E-41D1-A3E1-31BDE40DF24E}"/>
              </a:ext>
            </a:extLst>
          </p:cNvPr>
          <p:cNvSpPr>
            <a:spLocks noGrp="1"/>
          </p:cNvSpPr>
          <p:nvPr>
            <p:ph type="title"/>
          </p:nvPr>
        </p:nvSpPr>
        <p:spPr/>
        <p:txBody>
          <a:bodyPr/>
          <a:lstStyle/>
          <a:p>
            <a:r>
              <a:rPr lang="en-US" altLang="en-US"/>
              <a:t>Complaint Procedures</a:t>
            </a:r>
          </a:p>
        </p:txBody>
      </p:sp>
      <p:sp>
        <p:nvSpPr>
          <p:cNvPr id="4" name="Content Placeholder 3">
            <a:extLst>
              <a:ext uri="{FF2B5EF4-FFF2-40B4-BE49-F238E27FC236}">
                <a16:creationId xmlns:a16="http://schemas.microsoft.com/office/drawing/2014/main" id="{AA11DE40-2636-4A86-893A-96D287DDDACD}"/>
              </a:ext>
            </a:extLst>
          </p:cNvPr>
          <p:cNvSpPr>
            <a:spLocks noGrp="1"/>
          </p:cNvSpPr>
          <p:nvPr>
            <p:ph idx="1"/>
          </p:nvPr>
        </p:nvSpPr>
        <p:spPr>
          <a:xfrm>
            <a:off x="457200" y="1198562"/>
            <a:ext cx="7848600" cy="4525963"/>
          </a:xfrm>
        </p:spPr>
        <p:txBody>
          <a:bodyPr/>
          <a:lstStyle/>
          <a:p>
            <a:r>
              <a:rPr lang="en-US" dirty="0"/>
              <a:t>SFA will provide complainant with information pertaining to filing a Program Discrimination Complaint as a USDA Customer </a:t>
            </a:r>
          </a:p>
          <a:p>
            <a:r>
              <a:rPr lang="en-US" dirty="0"/>
              <a:t>Nondiscrimination statement provides instructions (English and Spanish)</a:t>
            </a:r>
          </a:p>
          <a:p>
            <a:r>
              <a:rPr lang="en-US" dirty="0"/>
              <a:t>SFA will refer complainant to FNS Civil Rights website </a:t>
            </a:r>
          </a:p>
          <a:p>
            <a:endParaRPr lang="en-US" dirty="0"/>
          </a:p>
        </p:txBody>
      </p:sp>
      <p:sp>
        <p:nvSpPr>
          <p:cNvPr id="87043" name="Slide Number Placeholder 3">
            <a:extLst>
              <a:ext uri="{FF2B5EF4-FFF2-40B4-BE49-F238E27FC236}">
                <a16:creationId xmlns:a16="http://schemas.microsoft.com/office/drawing/2014/main" id="{D3DF7312-AE1F-4D3E-A079-414FE70421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A8BAAF1-B19F-43C6-BBBF-C8CF48DC9C86}" type="slidenum">
              <a:rPr lang="en-US" altLang="en-US" sz="1200">
                <a:solidFill>
                  <a:srgbClr val="898989"/>
                </a:solidFill>
                <a:latin typeface="Arial" panose="020B0604020202020204" pitchFamily="34" charset="0"/>
              </a:rPr>
              <a:pPr>
                <a:spcBef>
                  <a:spcPct val="0"/>
                </a:spcBef>
                <a:buFontTx/>
                <a:buNone/>
              </a:pPr>
              <a:t>36</a:t>
            </a:fld>
            <a:endParaRPr lang="en-US" altLang="en-US"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FCE5905-2224-4B14-ABCE-98CE09637621}"/>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E3A7F942-894E-4B5C-82A2-F136ADE3C8E7}"/>
              </a:ext>
            </a:extLst>
          </p:cNvPr>
          <p:cNvSpPr>
            <a:spLocks noGrp="1"/>
          </p:cNvSpPr>
          <p:nvPr>
            <p:ph idx="1"/>
          </p:nvPr>
        </p:nvSpPr>
        <p:spPr/>
        <p:txBody>
          <a:bodyPr/>
          <a:lstStyle/>
          <a:p>
            <a:pPr eaLnBrk="1" fontAlgn="auto" hangingPunct="1">
              <a:spcBef>
                <a:spcPts val="1200"/>
              </a:spcBef>
              <a:spcAft>
                <a:spcPts val="0"/>
              </a:spcAft>
              <a:buClr>
                <a:srgbClr val="8E0000"/>
              </a:buClr>
              <a:defRPr/>
            </a:pPr>
            <a:r>
              <a:rPr lang="en-US" sz="3200" b="1" dirty="0">
                <a:solidFill>
                  <a:schemeClr val="accent2">
                    <a:lumMod val="50000"/>
                  </a:schemeClr>
                </a:solidFill>
              </a:rPr>
              <a:t>All civil rights complaints shall be accepted and forwarded to the USDA Office of the Assistant Secretary for Civil Rights (OASCR) </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mail: U.S. Department of Agriculture Office </a:t>
            </a:r>
            <a:br>
              <a:rPr lang="en-US" dirty="0">
                <a:solidFill>
                  <a:schemeClr val="accent6"/>
                </a:solidFill>
              </a:rPr>
            </a:br>
            <a:r>
              <a:rPr lang="en-US" dirty="0">
                <a:solidFill>
                  <a:schemeClr val="accent6"/>
                </a:solidFill>
              </a:rPr>
              <a:t>of the Assistant Secretary for Civil Rights</a:t>
            </a:r>
            <a:br>
              <a:rPr lang="en-US" dirty="0">
                <a:solidFill>
                  <a:schemeClr val="accent6"/>
                </a:solidFill>
              </a:rPr>
            </a:br>
            <a:r>
              <a:rPr lang="en-US" dirty="0">
                <a:solidFill>
                  <a:schemeClr val="accent6"/>
                </a:solidFill>
              </a:rPr>
              <a:t>1400 Independence Avenue, SW</a:t>
            </a:r>
            <a:br>
              <a:rPr lang="en-US" dirty="0">
                <a:solidFill>
                  <a:schemeClr val="accent6"/>
                </a:solidFill>
              </a:rPr>
            </a:br>
            <a:r>
              <a:rPr lang="en-US" dirty="0">
                <a:solidFill>
                  <a:schemeClr val="accent6"/>
                </a:solidFill>
              </a:rPr>
              <a:t>Washington, D.C. 20250-9410; or</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 fax: (833) 256-1665 or (202) 690-7442; or</a:t>
            </a:r>
          </a:p>
          <a:p>
            <a:pPr marL="971550" lvl="1" indent="-514350" eaLnBrk="1" fontAlgn="auto" hangingPunct="1">
              <a:spcBef>
                <a:spcPts val="1200"/>
              </a:spcBef>
              <a:spcAft>
                <a:spcPts val="0"/>
              </a:spcAft>
              <a:buClr>
                <a:srgbClr val="8E0000"/>
              </a:buClr>
              <a:buFont typeface="+mj-lt"/>
              <a:buAutoNum type="arabicPeriod"/>
              <a:defRPr/>
            </a:pPr>
            <a:r>
              <a:rPr lang="en-US" dirty="0">
                <a:solidFill>
                  <a:schemeClr val="accent6"/>
                </a:solidFill>
              </a:rPr>
              <a:t> email:</a:t>
            </a:r>
            <a:r>
              <a:rPr lang="en-US" dirty="0"/>
              <a:t> </a:t>
            </a:r>
            <a:r>
              <a:rPr lang="en-US" b="1" dirty="0">
                <a:hlinkClick r:id="rId3"/>
              </a:rPr>
              <a:t>program.intake@usda.gov</a:t>
            </a:r>
            <a:endParaRPr lang="en-US" sz="3200" b="1" dirty="0">
              <a:solidFill>
                <a:schemeClr val="accent2">
                  <a:lumMod val="50000"/>
                </a:schemeClr>
              </a:solidFill>
            </a:endParaRPr>
          </a:p>
        </p:txBody>
      </p:sp>
      <p:sp>
        <p:nvSpPr>
          <p:cNvPr id="89092" name="Slide Number Placeholder 3">
            <a:extLst>
              <a:ext uri="{FF2B5EF4-FFF2-40B4-BE49-F238E27FC236}">
                <a16:creationId xmlns:a16="http://schemas.microsoft.com/office/drawing/2014/main" id="{B74FFC49-F53B-40B5-9CFC-FDA9AF3BF0B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541577D-1E77-4438-915E-472BAD965798}" type="slidenum">
              <a:rPr lang="en-US" altLang="en-US" sz="1200">
                <a:solidFill>
                  <a:srgbClr val="898989"/>
                </a:solidFill>
                <a:latin typeface="Arial" panose="020B0604020202020204" pitchFamily="34" charset="0"/>
              </a:rPr>
              <a:pPr>
                <a:spcBef>
                  <a:spcPct val="0"/>
                </a:spcBef>
                <a:buFontTx/>
                <a:buNone/>
              </a:pPr>
              <a:t>37</a:t>
            </a:fld>
            <a:endParaRPr lang="en-US" altLang="en-US" sz="1200">
              <a:solidFill>
                <a:srgbClr val="898989"/>
              </a:solidFill>
              <a:latin typeface="Arial" panose="020B0604020202020204" pitchFamily="34" charset="0"/>
            </a:endParaRPr>
          </a:p>
        </p:txBody>
      </p:sp>
      <p:sp>
        <p:nvSpPr>
          <p:cNvPr id="5" name="Rectangle 4">
            <a:hlinkClick r:id="rId4"/>
            <a:extLst>
              <a:ext uri="{FF2B5EF4-FFF2-40B4-BE49-F238E27FC236}">
                <a16:creationId xmlns:a16="http://schemas.microsoft.com/office/drawing/2014/main" id="{6B02A372-929D-4DCD-A9D9-EAD9CF70667A}"/>
              </a:ext>
            </a:extLst>
          </p:cNvPr>
          <p:cNvSpPr/>
          <p:nvPr/>
        </p:nvSpPr>
        <p:spPr>
          <a:xfrm>
            <a:off x="2514600" y="5257800"/>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09C1AC2-EDAA-46D8-885A-85FF7730D8CF}"/>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1A8A12A7-C5F7-4FD7-8970-ED0ADBDB149D}"/>
              </a:ext>
            </a:extLst>
          </p:cNvPr>
          <p:cNvSpPr>
            <a:spLocks noGrp="1"/>
          </p:cNvSpPr>
          <p:nvPr>
            <p:ph idx="1"/>
          </p:nvPr>
        </p:nvSpPr>
        <p:spPr/>
        <p:txBody>
          <a:bodyPr/>
          <a:lstStyle/>
          <a:p>
            <a:pPr eaLnBrk="1" fontAlgn="auto" hangingPunct="1">
              <a:spcBef>
                <a:spcPts val="1200"/>
              </a:spcBef>
              <a:spcAft>
                <a:spcPts val="0"/>
              </a:spcAft>
              <a:buClr>
                <a:srgbClr val="8E0000"/>
              </a:buClr>
              <a:defRPr/>
            </a:pPr>
            <a:r>
              <a:rPr lang="en-US" sz="3200" b="1" dirty="0">
                <a:solidFill>
                  <a:schemeClr val="accent2">
                    <a:lumMod val="50000"/>
                  </a:schemeClr>
                </a:solidFill>
              </a:rPr>
              <a:t>Individuals must file a complaint within </a:t>
            </a:r>
            <a:br>
              <a:rPr lang="en-US" sz="3200" b="1" dirty="0">
                <a:solidFill>
                  <a:schemeClr val="accent2">
                    <a:lumMod val="50000"/>
                  </a:schemeClr>
                </a:solidFill>
              </a:rPr>
            </a:br>
            <a:r>
              <a:rPr lang="en-US" sz="3200" b="1" dirty="0">
                <a:solidFill>
                  <a:schemeClr val="accent2">
                    <a:lumMod val="50000"/>
                  </a:schemeClr>
                </a:solidFill>
              </a:rPr>
              <a:t>180 days from the act of discrimination </a:t>
            </a:r>
          </a:p>
          <a:p>
            <a:pPr eaLnBrk="1" fontAlgn="auto" hangingPunct="1">
              <a:spcBef>
                <a:spcPts val="1200"/>
              </a:spcBef>
              <a:spcAft>
                <a:spcPts val="0"/>
              </a:spcAft>
              <a:buClr>
                <a:srgbClr val="8E0000"/>
              </a:buClr>
              <a:defRPr/>
            </a:pPr>
            <a:r>
              <a:rPr lang="en-US" sz="3200" b="1" dirty="0">
                <a:solidFill>
                  <a:schemeClr val="accent2">
                    <a:lumMod val="50000"/>
                  </a:schemeClr>
                </a:solidFill>
              </a:rPr>
              <a:t>Complaints may be written or verbal</a:t>
            </a:r>
          </a:p>
          <a:p>
            <a:pPr eaLnBrk="1" fontAlgn="auto" hangingPunct="1">
              <a:spcBef>
                <a:spcPts val="1200"/>
              </a:spcBef>
              <a:spcAft>
                <a:spcPts val="0"/>
              </a:spcAft>
              <a:buClr>
                <a:srgbClr val="8E0000"/>
              </a:buClr>
              <a:defRPr/>
            </a:pPr>
            <a:r>
              <a:rPr lang="en-US" sz="3200" b="1" dirty="0">
                <a:solidFill>
                  <a:schemeClr val="accent2">
                    <a:lumMod val="50000"/>
                  </a:schemeClr>
                </a:solidFill>
              </a:rPr>
              <a:t>Never discourage groups or individuals from filing complaints or from voicing allegations of discrimination</a:t>
            </a:r>
          </a:p>
          <a:p>
            <a:pPr eaLnBrk="1" fontAlgn="auto" hangingPunct="1">
              <a:spcBef>
                <a:spcPts val="1200"/>
              </a:spcBef>
              <a:spcAft>
                <a:spcPts val="0"/>
              </a:spcAft>
              <a:buClr>
                <a:srgbClr val="8E0000"/>
              </a:buClr>
              <a:defRPr/>
            </a:pPr>
            <a:r>
              <a:rPr lang="en-US" sz="3200" b="1" dirty="0">
                <a:solidFill>
                  <a:schemeClr val="accent2">
                    <a:lumMod val="50000"/>
                  </a:schemeClr>
                </a:solidFill>
              </a:rPr>
              <a:t>Notify CSDE that a complaint has been or may be filed</a:t>
            </a:r>
          </a:p>
          <a:p>
            <a:pPr eaLnBrk="1" fontAlgn="auto" hangingPunct="1">
              <a:spcBef>
                <a:spcPts val="1200"/>
              </a:spcBef>
              <a:spcAft>
                <a:spcPts val="0"/>
              </a:spcAft>
              <a:buClr>
                <a:srgbClr val="8E0000"/>
              </a:buClr>
              <a:buFont typeface="Wingdings" panose="05000000000000000000" pitchFamily="2" charset="2"/>
              <a:buChar char="§"/>
              <a:defRPr/>
            </a:pPr>
            <a:endParaRPr lang="en-US" sz="3200" b="1"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91140" name="Slide Number Placeholder 3">
            <a:extLst>
              <a:ext uri="{FF2B5EF4-FFF2-40B4-BE49-F238E27FC236}">
                <a16:creationId xmlns:a16="http://schemas.microsoft.com/office/drawing/2014/main" id="{107741AA-4970-43F0-B2D8-28DB5FBDE5F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407D81DA-1486-4681-AF42-FA3961630E85}" type="slidenum">
              <a:rPr lang="en-US" altLang="en-US" sz="1200">
                <a:solidFill>
                  <a:srgbClr val="898989"/>
                </a:solidFill>
                <a:latin typeface="Arial" panose="020B0604020202020204" pitchFamily="34" charset="0"/>
              </a:rPr>
              <a:pPr>
                <a:spcBef>
                  <a:spcPct val="0"/>
                </a:spcBef>
                <a:buFontTx/>
                <a:buNone/>
              </a:pPr>
              <a:t>38</a:t>
            </a:fld>
            <a:endParaRPr lang="en-US" altLang="en-US"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A55A6927-E5D3-45A7-9A19-4C24D3E96B63}"/>
              </a:ext>
            </a:extLst>
          </p:cNvPr>
          <p:cNvSpPr>
            <a:spLocks noGrp="1"/>
          </p:cNvSpPr>
          <p:nvPr>
            <p:ph type="title"/>
          </p:nvPr>
        </p:nvSpPr>
        <p:spPr/>
        <p:txBody>
          <a:bodyPr/>
          <a:lstStyle/>
          <a:p>
            <a:r>
              <a:rPr lang="en-US" altLang="en-US"/>
              <a:t>Complaint Procedures</a:t>
            </a:r>
          </a:p>
        </p:txBody>
      </p:sp>
      <p:sp>
        <p:nvSpPr>
          <p:cNvPr id="7" name="Content Placeholder 6">
            <a:extLst>
              <a:ext uri="{FF2B5EF4-FFF2-40B4-BE49-F238E27FC236}">
                <a16:creationId xmlns:a16="http://schemas.microsoft.com/office/drawing/2014/main" id="{46CFAC3E-6EA1-40B9-9CB1-88819FF5239A}"/>
              </a:ext>
            </a:extLst>
          </p:cNvPr>
          <p:cNvSpPr>
            <a:spLocks noGrp="1"/>
          </p:cNvSpPr>
          <p:nvPr>
            <p:ph idx="1"/>
          </p:nvPr>
        </p:nvSpPr>
        <p:spPr>
          <a:xfrm>
            <a:off x="457200" y="1198562"/>
            <a:ext cx="7543800" cy="4525963"/>
          </a:xfrm>
        </p:spPr>
        <p:txBody>
          <a:bodyPr/>
          <a:lstStyle/>
          <a:p>
            <a:pPr>
              <a:spcBef>
                <a:spcPts val="1200"/>
              </a:spcBef>
              <a:buClr>
                <a:srgbClr val="8E0000"/>
              </a:buClr>
              <a:defRPr/>
            </a:pPr>
            <a:r>
              <a:rPr lang="en-US" sz="3200" b="1" dirty="0">
                <a:solidFill>
                  <a:schemeClr val="accent2">
                    <a:lumMod val="50000"/>
                  </a:schemeClr>
                </a:solidFill>
              </a:rPr>
              <a:t>Maintain tracking log of complaints received and forwarded to OSCAR</a:t>
            </a:r>
          </a:p>
          <a:p>
            <a:pPr>
              <a:spcBef>
                <a:spcPts val="1200"/>
              </a:spcBef>
              <a:buClr>
                <a:srgbClr val="8E0000"/>
              </a:buClr>
              <a:defRPr/>
            </a:pPr>
            <a:r>
              <a:rPr lang="en-US" sz="3200" b="1" dirty="0">
                <a:solidFill>
                  <a:schemeClr val="accent2">
                    <a:lumMod val="50000"/>
                  </a:schemeClr>
                </a:solidFill>
              </a:rPr>
              <a:t>The procedures for receiving a complaint should not prevent a complaint from being accepted</a:t>
            </a:r>
          </a:p>
          <a:p>
            <a:pPr>
              <a:spcBef>
                <a:spcPts val="1200"/>
              </a:spcBef>
              <a:buClr>
                <a:srgbClr val="8E0000"/>
              </a:buClr>
              <a:defRPr/>
            </a:pPr>
            <a:r>
              <a:rPr lang="en-US" sz="3200" b="1" dirty="0">
                <a:solidFill>
                  <a:schemeClr val="accent2">
                    <a:lumMod val="50000"/>
                  </a:schemeClr>
                </a:solidFill>
              </a:rPr>
              <a:t>SFA will not attempt to resolve the complaint themselves</a:t>
            </a:r>
          </a:p>
          <a:p>
            <a:pPr>
              <a:spcBef>
                <a:spcPts val="1200"/>
              </a:spcBef>
              <a:buClr>
                <a:srgbClr val="8E0000"/>
              </a:buClr>
              <a:defRPr/>
            </a:pPr>
            <a:endParaRPr lang="en-US" sz="3200" b="1"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93188" name="Slide Number Placeholder 3">
            <a:extLst>
              <a:ext uri="{FF2B5EF4-FFF2-40B4-BE49-F238E27FC236}">
                <a16:creationId xmlns:a16="http://schemas.microsoft.com/office/drawing/2014/main" id="{780FE86B-1575-45B7-B4A5-EAA5BD1353D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6C7E016-6203-4C1B-92E9-1CBE44B61834}" type="slidenum">
              <a:rPr lang="en-US" altLang="en-US" sz="1200">
                <a:solidFill>
                  <a:srgbClr val="898989"/>
                </a:solidFill>
                <a:latin typeface="Arial" panose="020B0604020202020204" pitchFamily="34" charset="0"/>
              </a:rPr>
              <a:pPr>
                <a:spcBef>
                  <a:spcPct val="0"/>
                </a:spcBef>
                <a:buFontTx/>
                <a:buNone/>
              </a:pPr>
              <a:t>39</a:t>
            </a:fld>
            <a:endParaRPr lang="en-US" altLang="en-US"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717D-CEBB-434A-B141-FBF48814D25A}"/>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0E888A89-B0BB-4F05-8A22-C8F5199B184D}"/>
              </a:ext>
            </a:extLst>
          </p:cNvPr>
          <p:cNvSpPr>
            <a:spLocks noGrp="1"/>
          </p:cNvSpPr>
          <p:nvPr>
            <p:ph idx="1"/>
          </p:nvPr>
        </p:nvSpPr>
        <p:spPr/>
        <p:txBody>
          <a:bodyPr/>
          <a:lstStyle/>
          <a:p>
            <a:r>
              <a:rPr lang="en-US" dirty="0"/>
              <a:t>28 CFR Part 42: Nondiscrimination </a:t>
            </a:r>
            <a:br>
              <a:rPr lang="en-US" dirty="0"/>
            </a:br>
            <a:r>
              <a:rPr lang="en-US" dirty="0"/>
              <a:t>in Federally Assisted Programs</a:t>
            </a:r>
          </a:p>
          <a:p>
            <a:r>
              <a:rPr lang="en-US" dirty="0"/>
              <a:t>U.S. Department of Agriculture (USDA)</a:t>
            </a:r>
            <a:br>
              <a:rPr lang="en-US" dirty="0"/>
            </a:br>
            <a:r>
              <a:rPr lang="en-US" dirty="0"/>
              <a:t>Food and Nutrition Service (FNS) Instruction 113-1 Appendix B</a:t>
            </a:r>
          </a:p>
          <a:p>
            <a:r>
              <a:rPr lang="en-US" dirty="0"/>
              <a:t>Executive Order 13166: Addresses/improves access requirements for persons with Limited English Proficiency (LEP)</a:t>
            </a:r>
          </a:p>
        </p:txBody>
      </p:sp>
      <p:sp>
        <p:nvSpPr>
          <p:cNvPr id="4" name="Slide Number Placeholder 3">
            <a:extLst>
              <a:ext uri="{FF2B5EF4-FFF2-40B4-BE49-F238E27FC236}">
                <a16:creationId xmlns:a16="http://schemas.microsoft.com/office/drawing/2014/main" id="{89E45A9E-463A-463C-8434-0690B15D99A4}"/>
              </a:ext>
            </a:extLst>
          </p:cNvPr>
          <p:cNvSpPr>
            <a:spLocks noGrp="1"/>
          </p:cNvSpPr>
          <p:nvPr>
            <p:ph type="sldNum" sz="quarter" idx="10"/>
          </p:nvPr>
        </p:nvSpPr>
        <p:spPr/>
        <p:txBody>
          <a:bodyPr/>
          <a:lstStyle/>
          <a:p>
            <a:fld id="{E83ECF4E-E181-4471-91E6-301922DD9683}" type="slidenum">
              <a:rPr lang="en-US" altLang="en-US" smtClean="0"/>
              <a:pPr/>
              <a:t>4</a:t>
            </a:fld>
            <a:endParaRPr lang="en-US" altLang="en-US"/>
          </a:p>
        </p:txBody>
      </p:sp>
    </p:spTree>
    <p:extLst>
      <p:ext uri="{BB962C8B-B14F-4D97-AF65-F5344CB8AC3E}">
        <p14:creationId xmlns:p14="http://schemas.microsoft.com/office/powerpoint/2010/main" val="602830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2046A01-FB46-4DE8-8571-0A87FE28625C}"/>
              </a:ext>
            </a:extLst>
          </p:cNvPr>
          <p:cNvSpPr>
            <a:spLocks noGrp="1"/>
          </p:cNvSpPr>
          <p:nvPr>
            <p:ph type="title"/>
          </p:nvPr>
        </p:nvSpPr>
        <p:spPr/>
        <p:txBody>
          <a:bodyPr/>
          <a:lstStyle/>
          <a:p>
            <a:r>
              <a:rPr lang="en-US" altLang="en-US"/>
              <a:t>Verbal Complaints</a:t>
            </a:r>
          </a:p>
        </p:txBody>
      </p:sp>
      <p:sp>
        <p:nvSpPr>
          <p:cNvPr id="7" name="Content Placeholder 6">
            <a:extLst>
              <a:ext uri="{FF2B5EF4-FFF2-40B4-BE49-F238E27FC236}">
                <a16:creationId xmlns:a16="http://schemas.microsoft.com/office/drawing/2014/main" id="{4EB8F3D1-DBEA-4C99-8742-0CB3B5FDA73E}"/>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If complainant will not put the complaint </a:t>
            </a:r>
            <a:br>
              <a:rPr lang="en-US" sz="3200" b="1" dirty="0">
                <a:solidFill>
                  <a:schemeClr val="accent2">
                    <a:lumMod val="50000"/>
                  </a:schemeClr>
                </a:solidFill>
              </a:rPr>
            </a:br>
            <a:r>
              <a:rPr lang="en-US" sz="3200" b="1" dirty="0">
                <a:solidFill>
                  <a:schemeClr val="accent2">
                    <a:lumMod val="50000"/>
                  </a:schemeClr>
                </a:solidFill>
              </a:rPr>
              <a:t>in writing, SFA must do so </a:t>
            </a:r>
          </a:p>
          <a:p>
            <a:pPr>
              <a:buClr>
                <a:srgbClr val="8E0000"/>
              </a:buClr>
              <a:defRPr/>
            </a:pPr>
            <a:r>
              <a:rPr lang="en-US" sz="3200" b="1" dirty="0">
                <a:solidFill>
                  <a:schemeClr val="accent2">
                    <a:lumMod val="50000"/>
                  </a:schemeClr>
                </a:solidFill>
              </a:rPr>
              <a:t>Use USDA Discrimination Complaint Form to ensure you capture all required information</a:t>
            </a:r>
          </a:p>
          <a:p>
            <a:pPr lvl="1" indent="-403225">
              <a:buClr>
                <a:srgbClr val="8E0000"/>
              </a:buClr>
              <a:buFont typeface="Arial" panose="020B0604020202020204" pitchFamily="34" charset="0"/>
              <a:buChar char="•"/>
              <a:defRPr/>
            </a:pPr>
            <a:r>
              <a:rPr lang="en-US" sz="2800" b="1" dirty="0">
                <a:solidFill>
                  <a:schemeClr val="accent2">
                    <a:lumMod val="50000"/>
                  </a:schemeClr>
                </a:solidFill>
              </a:rPr>
              <a:t>English </a:t>
            </a:r>
          </a:p>
          <a:p>
            <a:pPr marL="339725" lvl="1" indent="0">
              <a:buClr>
                <a:srgbClr val="8E0000"/>
              </a:buClr>
              <a:buFont typeface="Arial" panose="020B0604020202020204" pitchFamily="34" charset="0"/>
              <a:buNone/>
              <a:defRPr/>
            </a:pPr>
            <a:endParaRPr lang="en-US" sz="2800" b="1" dirty="0">
              <a:solidFill>
                <a:schemeClr val="accent2">
                  <a:lumMod val="50000"/>
                </a:schemeClr>
              </a:solidFill>
            </a:endParaRPr>
          </a:p>
          <a:p>
            <a:pPr lvl="1" indent="-403225">
              <a:spcBef>
                <a:spcPts val="1800"/>
              </a:spcBef>
              <a:buClr>
                <a:srgbClr val="8E0000"/>
              </a:buClr>
              <a:buFont typeface="Arial" panose="020B0604020202020204" pitchFamily="34" charset="0"/>
              <a:buChar char="•"/>
              <a:defRPr/>
            </a:pPr>
            <a:r>
              <a:rPr lang="en-US" sz="2800" b="1" dirty="0">
                <a:solidFill>
                  <a:schemeClr val="accent2">
                    <a:lumMod val="50000"/>
                  </a:schemeClr>
                </a:solidFill>
              </a:rPr>
              <a:t>Spanish</a:t>
            </a:r>
          </a:p>
          <a:p>
            <a:pPr marL="514350" indent="-514350">
              <a:buFont typeface="+mj-lt"/>
              <a:buAutoNum type="arabicPeriod"/>
              <a:defRPr/>
            </a:pPr>
            <a:endParaRPr lang="en-US" sz="2000" dirty="0">
              <a:solidFill>
                <a:schemeClr val="accent2">
                  <a:lumMod val="50000"/>
                </a:schemeClr>
              </a:solidFill>
            </a:endParaRPr>
          </a:p>
          <a:p>
            <a:pPr marL="514350" indent="-514350">
              <a:buFont typeface="+mj-lt"/>
              <a:buAutoNum type="arabicPeriod"/>
              <a:defRPr/>
            </a:pPr>
            <a:endParaRPr lang="en-US" sz="2000" dirty="0">
              <a:solidFill>
                <a:schemeClr val="accent2">
                  <a:lumMod val="50000"/>
                </a:schemeClr>
              </a:solidFill>
            </a:endParaRPr>
          </a:p>
          <a:p>
            <a:pPr marL="514350" indent="-514350">
              <a:buFont typeface="+mj-lt"/>
              <a:buAutoNum type="arabicPeriod"/>
              <a:defRPr/>
            </a:pPr>
            <a:endParaRPr lang="en-US" sz="2800" dirty="0">
              <a:solidFill>
                <a:schemeClr val="accent2">
                  <a:lumMod val="50000"/>
                </a:schemeClr>
              </a:solidFill>
            </a:endParaRPr>
          </a:p>
          <a:p>
            <a:pPr marL="514350" indent="-514350">
              <a:buFont typeface="+mj-lt"/>
              <a:buAutoNum type="arabicPeriod"/>
              <a:defRPr/>
            </a:pPr>
            <a:endParaRPr lang="en-US" sz="2800" dirty="0">
              <a:solidFill>
                <a:schemeClr val="accent2">
                  <a:lumMod val="50000"/>
                </a:schemeClr>
              </a:solidFill>
            </a:endParaRPr>
          </a:p>
        </p:txBody>
      </p:sp>
      <p:sp>
        <p:nvSpPr>
          <p:cNvPr id="95236" name="Slide Number Placeholder 3">
            <a:extLst>
              <a:ext uri="{FF2B5EF4-FFF2-40B4-BE49-F238E27FC236}">
                <a16:creationId xmlns:a16="http://schemas.microsoft.com/office/drawing/2014/main" id="{737A074E-CF94-4805-BA17-FB7FC52B465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E3F8D8D-D681-4F82-8E0B-6D8366E965F7}" type="slidenum">
              <a:rPr lang="en-US" altLang="en-US" sz="1200">
                <a:solidFill>
                  <a:srgbClr val="898989"/>
                </a:solidFill>
                <a:latin typeface="Arial" panose="020B0604020202020204" pitchFamily="34" charset="0"/>
              </a:rPr>
              <a:pPr>
                <a:spcBef>
                  <a:spcPct val="0"/>
                </a:spcBef>
                <a:buFontTx/>
                <a:buNone/>
              </a:pPr>
              <a:t>40</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FD4D3D93-07D0-42FA-ACC9-B36C4F3E76CF}"/>
              </a:ext>
            </a:extLst>
          </p:cNvPr>
          <p:cNvSpPr txBox="1"/>
          <p:nvPr/>
        </p:nvSpPr>
        <p:spPr>
          <a:xfrm>
            <a:off x="1439863" y="4038600"/>
            <a:ext cx="7294563" cy="708025"/>
          </a:xfrm>
          <a:prstGeom prst="rect">
            <a:avLst/>
          </a:prstGeom>
          <a:solidFill>
            <a:srgbClr val="FFF2CC"/>
          </a:solidFill>
        </p:spPr>
        <p:txBody>
          <a:bodyPr>
            <a:spAutoFit/>
          </a:bodyPr>
          <a:lstStyle/>
          <a:p>
            <a:pPr indent="-342900">
              <a:spcBef>
                <a:spcPct val="20000"/>
              </a:spcBef>
              <a:defRPr/>
            </a:pPr>
            <a:r>
              <a:rPr lang="en-US" sz="2000" b="1" dirty="0">
                <a:latin typeface="+mj-lt"/>
              </a:rPr>
              <a:t>https://www.usda.gov/sites/default/files/documents/USDA-OASCR%20P-Complaint-Form-0508-0002-508-11-28-17Fax2Mail.pdf</a:t>
            </a:r>
          </a:p>
        </p:txBody>
      </p:sp>
      <p:sp>
        <p:nvSpPr>
          <p:cNvPr id="8" name="TextBox 7">
            <a:hlinkClick r:id="rId4"/>
            <a:extLst>
              <a:ext uri="{FF2B5EF4-FFF2-40B4-BE49-F238E27FC236}">
                <a16:creationId xmlns:a16="http://schemas.microsoft.com/office/drawing/2014/main" id="{1B6CF488-AEEE-40DB-8988-9E8F2EDDF727}"/>
              </a:ext>
            </a:extLst>
          </p:cNvPr>
          <p:cNvSpPr txBox="1"/>
          <p:nvPr/>
        </p:nvSpPr>
        <p:spPr>
          <a:xfrm>
            <a:off x="1439863" y="5332412"/>
            <a:ext cx="7294562" cy="708025"/>
          </a:xfrm>
          <a:prstGeom prst="rect">
            <a:avLst/>
          </a:prstGeom>
          <a:solidFill>
            <a:srgbClr val="FFF2CC"/>
          </a:solidFill>
        </p:spPr>
        <p:txBody>
          <a:bodyPr>
            <a:spAutoFit/>
          </a:bodyPr>
          <a:lstStyle/>
          <a:p>
            <a:pPr indent="-342900">
              <a:spcBef>
                <a:spcPct val="20000"/>
              </a:spcBef>
              <a:defRPr/>
            </a:pPr>
            <a:r>
              <a:rPr lang="en-US" sz="2000" b="1" dirty="0">
                <a:latin typeface="+mj-lt"/>
              </a:rPr>
              <a:t>https://www.usda.gov/sites/default/files/documents/</a:t>
            </a:r>
            <a:br>
              <a:rPr lang="en-US" sz="2000" b="1" dirty="0">
                <a:latin typeface="+mj-lt"/>
              </a:rPr>
            </a:br>
            <a:r>
              <a:rPr lang="en-US" sz="2000" b="1" dirty="0">
                <a:latin typeface="+mj-lt"/>
              </a:rPr>
              <a:t>USDAProgramComplaintForm-Spanish-Section508Compliant.pdf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358BF48-9301-47B1-BBD5-21E898BCBE01}"/>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2B77B1F5-67FF-4F05-863C-2D766EFA9281}"/>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Limited English Proficiency (LEP) individuals</a:t>
            </a:r>
          </a:p>
          <a:p>
            <a:pPr lvl="1">
              <a:spcBef>
                <a:spcPts val="600"/>
              </a:spcBef>
              <a:buClr>
                <a:srgbClr val="8E0000"/>
              </a:buClr>
              <a:buFont typeface="Arial" panose="020B0604020202020204" pitchFamily="34" charset="0"/>
              <a:buChar char="•"/>
              <a:defRPr/>
            </a:pPr>
            <a:r>
              <a:rPr lang="en-US" sz="2800" b="1" dirty="0">
                <a:solidFill>
                  <a:schemeClr val="accent2">
                    <a:lumMod val="50000"/>
                  </a:schemeClr>
                </a:solidFill>
              </a:rPr>
              <a:t>do not speak English as their primary language</a:t>
            </a:r>
          </a:p>
          <a:p>
            <a:pPr lvl="1">
              <a:spcBef>
                <a:spcPts val="600"/>
              </a:spcBef>
              <a:buClr>
                <a:srgbClr val="8E0000"/>
              </a:buClr>
              <a:buFont typeface="Arial" panose="020B0604020202020204" pitchFamily="34" charset="0"/>
              <a:buChar char="•"/>
              <a:defRPr/>
            </a:pPr>
            <a:r>
              <a:rPr lang="en-US" sz="2800" b="1" dirty="0">
                <a:solidFill>
                  <a:schemeClr val="accent2">
                    <a:lumMod val="50000"/>
                  </a:schemeClr>
                </a:solidFill>
              </a:rPr>
              <a:t>have limited ability to read, speak, write, or understand English</a:t>
            </a:r>
          </a:p>
          <a:p>
            <a:pPr marL="514350" indent="-457200">
              <a:spcBef>
                <a:spcPts val="1200"/>
              </a:spcBef>
              <a:buClr>
                <a:srgbClr val="8E0000"/>
              </a:buClr>
              <a:defRPr/>
            </a:pPr>
            <a:r>
              <a:rPr lang="en-US" sz="3200" b="1" dirty="0">
                <a:solidFill>
                  <a:schemeClr val="accent2">
                    <a:lumMod val="50000"/>
                  </a:schemeClr>
                </a:solidFill>
              </a:rPr>
              <a:t>SFAs have a responsibility to take “</a:t>
            </a:r>
            <a:r>
              <a:rPr lang="en-US" sz="3200" b="1" i="1" dirty="0">
                <a:solidFill>
                  <a:srgbClr val="8E0000"/>
                </a:solidFill>
              </a:rPr>
              <a:t>reasonable steps</a:t>
            </a:r>
            <a:r>
              <a:rPr lang="en-US" sz="3200" b="1" dirty="0">
                <a:solidFill>
                  <a:schemeClr val="accent2">
                    <a:lumMod val="50000"/>
                  </a:schemeClr>
                </a:solidFill>
              </a:rPr>
              <a:t>” to ensure </a:t>
            </a:r>
            <a:r>
              <a:rPr lang="en-US" sz="3200" b="1" i="1" dirty="0">
                <a:solidFill>
                  <a:srgbClr val="8E0000"/>
                </a:solidFill>
              </a:rPr>
              <a:t>meaningful access</a:t>
            </a:r>
            <a:r>
              <a:rPr lang="en-US" sz="3200" b="1" i="1" dirty="0">
                <a:solidFill>
                  <a:schemeClr val="accent2">
                    <a:lumMod val="50000"/>
                  </a:schemeClr>
                </a:solidFill>
              </a:rPr>
              <a:t> </a:t>
            </a:r>
            <a:r>
              <a:rPr lang="en-US" sz="3200" b="1" dirty="0">
                <a:solidFill>
                  <a:schemeClr val="accent2">
                    <a:lumMod val="50000"/>
                  </a:schemeClr>
                </a:solidFill>
              </a:rPr>
              <a:t>to their programs and activities by </a:t>
            </a:r>
            <a:br>
              <a:rPr lang="en-US" sz="3200" b="1" dirty="0">
                <a:solidFill>
                  <a:schemeClr val="accent2">
                    <a:lumMod val="50000"/>
                  </a:schemeClr>
                </a:solidFill>
              </a:rPr>
            </a:br>
            <a:r>
              <a:rPr lang="en-US" sz="3200" b="1" dirty="0">
                <a:solidFill>
                  <a:schemeClr val="accent2">
                    <a:lumMod val="50000"/>
                  </a:schemeClr>
                </a:solidFill>
              </a:rPr>
              <a:t>a LEP person</a:t>
            </a:r>
          </a:p>
        </p:txBody>
      </p:sp>
      <p:sp>
        <p:nvSpPr>
          <p:cNvPr id="97284" name="Slide Number Placeholder 3">
            <a:extLst>
              <a:ext uri="{FF2B5EF4-FFF2-40B4-BE49-F238E27FC236}">
                <a16:creationId xmlns:a16="http://schemas.microsoft.com/office/drawing/2014/main" id="{4E1760DD-BABF-4AFC-BE09-CD0BC360D26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49E6DB4-D154-40AB-A19F-447527215DEC}" type="slidenum">
              <a:rPr lang="en-US" altLang="en-US" sz="1200">
                <a:solidFill>
                  <a:srgbClr val="898989"/>
                </a:solidFill>
                <a:latin typeface="Arial" panose="020B0604020202020204" pitchFamily="34" charset="0"/>
              </a:rPr>
              <a:pPr>
                <a:spcBef>
                  <a:spcPct val="0"/>
                </a:spcBef>
                <a:buFontTx/>
                <a:buNone/>
              </a:pPr>
              <a:t>41</a:t>
            </a:fld>
            <a:endParaRPr lang="en-US" altLang="en-US"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16D8B8A-53BA-4050-A7F6-0393AA18B59D}"/>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CEBAC7B3-A169-4969-9290-1E47BD0EB8CD}"/>
              </a:ext>
            </a:extLst>
          </p:cNvPr>
          <p:cNvSpPr>
            <a:spLocks noGrp="1"/>
          </p:cNvSpPr>
          <p:nvPr>
            <p:ph idx="1"/>
          </p:nvPr>
        </p:nvSpPr>
        <p:spPr>
          <a:xfrm>
            <a:off x="457200" y="1198562"/>
            <a:ext cx="8229600" cy="4973638"/>
          </a:xfrm>
        </p:spPr>
        <p:txBody>
          <a:bodyPr/>
          <a:lstStyle/>
          <a:p>
            <a:pPr>
              <a:buClr>
                <a:srgbClr val="8E0000"/>
              </a:buClr>
              <a:defRPr/>
            </a:pPr>
            <a:r>
              <a:rPr lang="en-US" sz="3200" b="1" dirty="0"/>
              <a:t>Must take </a:t>
            </a:r>
            <a:r>
              <a:rPr lang="en-US" sz="3200" b="1" dirty="0">
                <a:solidFill>
                  <a:srgbClr val="8E0000"/>
                </a:solidFill>
              </a:rPr>
              <a:t>reasonable steps</a:t>
            </a:r>
            <a:r>
              <a:rPr lang="en-US" dirty="0">
                <a:solidFill>
                  <a:schemeClr val="accent2">
                    <a:lumMod val="50000"/>
                  </a:schemeClr>
                </a:solidFill>
              </a:rPr>
              <a:t> </a:t>
            </a:r>
            <a:r>
              <a:rPr lang="en-US" sz="3200" b="1" dirty="0">
                <a:solidFill>
                  <a:schemeClr val="accent2">
                    <a:lumMod val="50000"/>
                  </a:schemeClr>
                </a:solidFill>
              </a:rPr>
              <a:t>to ensure meaningful access to the programs and activities  </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documents in a variety of languages (translation)</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interpretation services to those that need help in completing applications</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Providing verbal information for individuals who are unable to read the written information provided</a:t>
            </a:r>
          </a:p>
          <a:p>
            <a:pPr lvl="1">
              <a:defRPr/>
            </a:pPr>
            <a:endParaRPr lang="en-US" sz="1900" b="1" dirty="0">
              <a:solidFill>
                <a:schemeClr val="accent2">
                  <a:lumMod val="50000"/>
                </a:schemeClr>
              </a:solidFill>
            </a:endParaRPr>
          </a:p>
        </p:txBody>
      </p:sp>
      <p:sp>
        <p:nvSpPr>
          <p:cNvPr id="99332" name="Slide Number Placeholder 3">
            <a:extLst>
              <a:ext uri="{FF2B5EF4-FFF2-40B4-BE49-F238E27FC236}">
                <a16:creationId xmlns:a16="http://schemas.microsoft.com/office/drawing/2014/main" id="{54D90BD8-0494-4B73-BDDA-AB0344C38B8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EB6D2FA-DC7C-4205-9395-0B75921B2EA3}" type="slidenum">
              <a:rPr lang="en-US" altLang="en-US" sz="1200">
                <a:solidFill>
                  <a:srgbClr val="898989"/>
                </a:solidFill>
                <a:latin typeface="Arial" panose="020B0604020202020204" pitchFamily="34" charset="0"/>
              </a:rPr>
              <a:pPr>
                <a:spcBef>
                  <a:spcPct val="0"/>
                </a:spcBef>
                <a:buFontTx/>
                <a:buNone/>
              </a:pPr>
              <a:t>42</a:t>
            </a:fld>
            <a:endParaRPr lang="en-US" altLang="en-US"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61092ED-6AF1-41E6-A4E6-7A1040BC450B}"/>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F80029D1-015D-4656-B404-06727E61C07A}"/>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What constitutes “</a:t>
            </a:r>
            <a:r>
              <a:rPr lang="en-US" sz="3200" b="1" dirty="0">
                <a:solidFill>
                  <a:srgbClr val="8E0000"/>
                </a:solidFill>
              </a:rPr>
              <a:t>reasonable steps</a:t>
            </a:r>
            <a:r>
              <a:rPr lang="en-US" sz="3200" b="1" dirty="0">
                <a:solidFill>
                  <a:schemeClr val="accent2">
                    <a:lumMod val="50000"/>
                  </a:schemeClr>
                </a:solidFill>
              </a:rPr>
              <a:t>” depends on four factors</a:t>
            </a:r>
          </a:p>
          <a:p>
            <a:pPr marL="914400" lvl="1" indent="-514350">
              <a:buClr>
                <a:srgbClr val="8E0000"/>
              </a:buClr>
              <a:buFont typeface="+mj-lt"/>
              <a:buAutoNum type="arabicPeriod"/>
              <a:defRPr/>
            </a:pPr>
            <a:r>
              <a:rPr lang="en-US" sz="2600" dirty="0">
                <a:solidFill>
                  <a:schemeClr val="accent2">
                    <a:lumMod val="50000"/>
                  </a:schemeClr>
                </a:solidFill>
              </a:rPr>
              <a:t>N</a:t>
            </a:r>
            <a:r>
              <a:rPr lang="en-US" sz="2600" b="1" dirty="0">
                <a:solidFill>
                  <a:schemeClr val="accent2">
                    <a:lumMod val="50000"/>
                  </a:schemeClr>
                </a:solidFill>
              </a:rPr>
              <a:t>umber or proportion of LEP persons eligible to be served or likely to be encountered within the area serviced by the recipient</a:t>
            </a:r>
          </a:p>
          <a:p>
            <a:pPr marL="914400" lvl="1" indent="-514350">
              <a:buClr>
                <a:srgbClr val="8E0000"/>
              </a:buClr>
              <a:buFont typeface="+mj-lt"/>
              <a:buAutoNum type="arabicPeriod"/>
              <a:defRPr/>
            </a:pPr>
            <a:r>
              <a:rPr lang="en-US" sz="2600" b="1" dirty="0">
                <a:solidFill>
                  <a:schemeClr val="accent2">
                    <a:lumMod val="50000"/>
                  </a:schemeClr>
                </a:solidFill>
              </a:rPr>
              <a:t>Frequency with which LEP individuals come in contact with the program</a:t>
            </a:r>
          </a:p>
          <a:p>
            <a:pPr marL="914400" lvl="1" indent="-514350">
              <a:buClr>
                <a:srgbClr val="8E0000"/>
              </a:buClr>
              <a:buFont typeface="+mj-lt"/>
              <a:buAutoNum type="arabicPeriod" startAt="3"/>
              <a:defRPr/>
            </a:pPr>
            <a:r>
              <a:rPr lang="en-US" sz="2600" b="1" dirty="0">
                <a:solidFill>
                  <a:schemeClr val="accent2">
                    <a:lumMod val="50000"/>
                  </a:schemeClr>
                </a:solidFill>
              </a:rPr>
              <a:t>Nature and importance of </a:t>
            </a:r>
            <a:r>
              <a:rPr lang="en-US" sz="2600" b="1" dirty="0">
                <a:solidFill>
                  <a:srgbClr val="4B5E96"/>
                </a:solidFill>
              </a:rPr>
              <a:t>the program, activity, or </a:t>
            </a:r>
            <a:r>
              <a:rPr lang="en-US" sz="2600" b="1" dirty="0">
                <a:solidFill>
                  <a:schemeClr val="accent2">
                    <a:lumMod val="50000"/>
                  </a:schemeClr>
                </a:solidFill>
              </a:rPr>
              <a:t>service provided by the program</a:t>
            </a:r>
          </a:p>
          <a:p>
            <a:pPr marL="914400" lvl="1" indent="-514350">
              <a:buClr>
                <a:srgbClr val="8E0000"/>
              </a:buClr>
              <a:buFont typeface="+mj-lt"/>
              <a:buAutoNum type="arabicPeriod" startAt="4"/>
              <a:defRPr/>
            </a:pPr>
            <a:r>
              <a:rPr lang="en-US" sz="2600" b="1" dirty="0">
                <a:solidFill>
                  <a:schemeClr val="accent2">
                    <a:lumMod val="50000"/>
                  </a:schemeClr>
                </a:solidFill>
              </a:rPr>
              <a:t>Resources available and their costs</a:t>
            </a:r>
          </a:p>
          <a:p>
            <a:pPr marL="914400" lvl="1" indent="-514350">
              <a:buClr>
                <a:srgbClr val="8E0000"/>
              </a:buClr>
              <a:buFont typeface="+mj-lt"/>
              <a:buAutoNum type="arabicPeriod"/>
              <a:defRPr/>
            </a:pPr>
            <a:endParaRPr lang="en-US" sz="2800" b="1" dirty="0">
              <a:solidFill>
                <a:schemeClr val="accent2">
                  <a:lumMod val="50000"/>
                </a:schemeClr>
              </a:solidFill>
            </a:endParaRPr>
          </a:p>
        </p:txBody>
      </p:sp>
      <p:sp>
        <p:nvSpPr>
          <p:cNvPr id="101380" name="Slide Number Placeholder 3">
            <a:extLst>
              <a:ext uri="{FF2B5EF4-FFF2-40B4-BE49-F238E27FC236}">
                <a16:creationId xmlns:a16="http://schemas.microsoft.com/office/drawing/2014/main" id="{DB7B8BBF-911D-4A9B-90D0-53F3AC33566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3A8CA43-88AB-4C1F-BBC5-BD9F1633AC52}" type="slidenum">
              <a:rPr lang="en-US" altLang="en-US" sz="1200">
                <a:solidFill>
                  <a:srgbClr val="898989"/>
                </a:solidFill>
                <a:latin typeface="Arial" panose="020B0604020202020204" pitchFamily="34" charset="0"/>
              </a:rPr>
              <a:pPr>
                <a:spcBef>
                  <a:spcPct val="0"/>
                </a:spcBef>
                <a:buFontTx/>
                <a:buNone/>
              </a:pPr>
              <a:t>43</a:t>
            </a:fld>
            <a:endParaRPr lang="en-US" altLang="en-US"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FA4BCE1-4CE3-4287-B78B-1B104384AA7F}"/>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41BB6507-3FD6-451B-B985-D0DA51235C86}"/>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4B5E96"/>
                </a:solidFill>
              </a:rPr>
              <a:t>What is </a:t>
            </a:r>
            <a:r>
              <a:rPr lang="en-US" sz="3200" b="1" dirty="0">
                <a:solidFill>
                  <a:srgbClr val="8E0000"/>
                </a:solidFill>
              </a:rPr>
              <a:t>meaningful access</a:t>
            </a:r>
            <a:r>
              <a:rPr lang="en-US" sz="3200" b="1" dirty="0">
                <a:solidFill>
                  <a:srgbClr val="4B5E96"/>
                </a:solidFill>
              </a:rPr>
              <a:t>?</a:t>
            </a:r>
          </a:p>
          <a:p>
            <a:pPr marL="0" indent="0">
              <a:buClr>
                <a:srgbClr val="8E0000"/>
              </a:buClr>
              <a:buNone/>
              <a:defRPr/>
            </a:pPr>
            <a:r>
              <a:rPr lang="en-US" sz="3000" b="1" dirty="0">
                <a:solidFill>
                  <a:srgbClr val="4B5E96"/>
                </a:solidFill>
              </a:rPr>
              <a:t>Meaningful access </a:t>
            </a:r>
            <a:r>
              <a:rPr lang="en-US" sz="3000" b="1" dirty="0">
                <a:solidFill>
                  <a:schemeClr val="accent2">
                    <a:lumMod val="50000"/>
                  </a:schemeClr>
                </a:solidFill>
              </a:rPr>
              <a:t>is accomplished by providing reasonable, competent/qualified, accurate, and effective language services to individuals with LEP when accessing recipient programs and activities</a:t>
            </a:r>
          </a:p>
        </p:txBody>
      </p:sp>
      <p:sp>
        <p:nvSpPr>
          <p:cNvPr id="103428" name="Slide Number Placeholder 3">
            <a:extLst>
              <a:ext uri="{FF2B5EF4-FFF2-40B4-BE49-F238E27FC236}">
                <a16:creationId xmlns:a16="http://schemas.microsoft.com/office/drawing/2014/main" id="{A3E76396-B32B-4FBE-B406-7117E0D170E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397511F-5942-4571-B1B5-8A36074BA3A5}" type="slidenum">
              <a:rPr lang="en-US" altLang="en-US" sz="1200">
                <a:solidFill>
                  <a:srgbClr val="898989"/>
                </a:solidFill>
                <a:latin typeface="Arial" panose="020B0604020202020204" pitchFamily="34" charset="0"/>
              </a:rPr>
              <a:pPr>
                <a:spcBef>
                  <a:spcPct val="0"/>
                </a:spcBef>
                <a:buFontTx/>
                <a:buNone/>
              </a:pPr>
              <a:t>44</a:t>
            </a:fld>
            <a:endParaRPr lang="en-US" altLang="en-US"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572DFED-819A-4936-94FB-229ACC88E999}"/>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ACCDBFE4-E1EC-4D32-ACAB-AF81F9AE37D0}"/>
              </a:ext>
            </a:extLst>
          </p:cNvPr>
          <p:cNvSpPr>
            <a:spLocks noGrp="1"/>
          </p:cNvSpPr>
          <p:nvPr>
            <p:ph idx="1"/>
          </p:nvPr>
        </p:nvSpPr>
        <p:spPr/>
        <p:txBody>
          <a:bodyPr/>
          <a:lstStyle/>
          <a:p>
            <a:pPr>
              <a:spcBef>
                <a:spcPts val="1800"/>
              </a:spcBef>
              <a:buClr>
                <a:srgbClr val="8E0000"/>
              </a:buClr>
              <a:defRPr/>
            </a:pPr>
            <a:r>
              <a:rPr lang="en-US" sz="3200" b="1" dirty="0">
                <a:solidFill>
                  <a:schemeClr val="accent2">
                    <a:lumMod val="50000"/>
                  </a:schemeClr>
                </a:solidFill>
              </a:rPr>
              <a:t>USDA provides application forms in </a:t>
            </a:r>
            <a:br>
              <a:rPr lang="en-US" sz="3200" b="1" dirty="0">
                <a:solidFill>
                  <a:schemeClr val="accent2">
                    <a:lumMod val="50000"/>
                  </a:schemeClr>
                </a:solidFill>
              </a:rPr>
            </a:br>
            <a:r>
              <a:rPr lang="en-US" sz="3200" b="1" dirty="0">
                <a:solidFill>
                  <a:schemeClr val="accent2">
                    <a:lumMod val="50000"/>
                  </a:schemeClr>
                </a:solidFill>
              </a:rPr>
              <a:t>many foreign languages</a:t>
            </a:r>
          </a:p>
          <a:p>
            <a:pPr marL="0" indent="0">
              <a:spcBef>
                <a:spcPts val="1800"/>
              </a:spcBef>
              <a:buClr>
                <a:srgbClr val="8E0000"/>
              </a:buClr>
              <a:buFont typeface="Arial" panose="020B0604020202020204" pitchFamily="34" charset="0"/>
              <a:buNone/>
              <a:defRPr/>
            </a:pPr>
            <a:endParaRPr lang="en-US" sz="3200" b="1" dirty="0">
              <a:solidFill>
                <a:schemeClr val="accent2">
                  <a:lumMod val="50000"/>
                </a:schemeClr>
              </a:solidFill>
            </a:endParaRPr>
          </a:p>
          <a:p>
            <a:pPr marL="0" indent="0">
              <a:spcBef>
                <a:spcPts val="0"/>
              </a:spcBef>
              <a:buClr>
                <a:srgbClr val="8E0000"/>
              </a:buClr>
              <a:buFont typeface="Arial" panose="020B0604020202020204" pitchFamily="34" charset="0"/>
              <a:buNone/>
              <a:defRPr/>
            </a:pPr>
            <a:endParaRPr lang="en-US" sz="1400" b="1" dirty="0">
              <a:solidFill>
                <a:schemeClr val="accent2">
                  <a:lumMod val="50000"/>
                </a:schemeClr>
              </a:solidFill>
            </a:endParaRPr>
          </a:p>
          <a:p>
            <a:pPr>
              <a:spcBef>
                <a:spcPts val="1800"/>
              </a:spcBef>
              <a:buClr>
                <a:srgbClr val="8E0000"/>
              </a:buClr>
              <a:defRPr/>
            </a:pPr>
            <a:r>
              <a:rPr lang="en-US" sz="3200" b="1" dirty="0">
                <a:solidFill>
                  <a:schemeClr val="accent2">
                    <a:lumMod val="50000"/>
                  </a:schemeClr>
                </a:solidFill>
              </a:rPr>
              <a:t>Foreign language teachers and community organizations may have resources to help with translations (written and verbal)</a:t>
            </a:r>
          </a:p>
        </p:txBody>
      </p:sp>
      <p:sp>
        <p:nvSpPr>
          <p:cNvPr id="105476" name="Slide Number Placeholder 3">
            <a:extLst>
              <a:ext uri="{FF2B5EF4-FFF2-40B4-BE49-F238E27FC236}">
                <a16:creationId xmlns:a16="http://schemas.microsoft.com/office/drawing/2014/main" id="{A3EEB726-E6AF-4C3E-8655-7CA287318BE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5A1A77E-AD03-4170-81D3-40AF5A0D1896}" type="slidenum">
              <a:rPr lang="en-US" altLang="en-US" sz="1200">
                <a:solidFill>
                  <a:srgbClr val="898989"/>
                </a:solidFill>
                <a:latin typeface="Arial" panose="020B0604020202020204" pitchFamily="34" charset="0"/>
              </a:rPr>
              <a:pPr>
                <a:spcBef>
                  <a:spcPct val="0"/>
                </a:spcBef>
                <a:buFontTx/>
                <a:buNone/>
              </a:pPr>
              <a:t>45</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286EC279-64ED-46EE-A085-F329A0F3D3DA}"/>
              </a:ext>
            </a:extLst>
          </p:cNvPr>
          <p:cNvSpPr txBox="1"/>
          <p:nvPr/>
        </p:nvSpPr>
        <p:spPr>
          <a:xfrm>
            <a:off x="1066800" y="2438400"/>
            <a:ext cx="6265862" cy="400110"/>
          </a:xfrm>
          <a:prstGeom prst="rect">
            <a:avLst/>
          </a:prstGeom>
          <a:solidFill>
            <a:srgbClr val="FFF2CC"/>
          </a:solidFill>
        </p:spPr>
        <p:txBody>
          <a:bodyPr wrap="square">
            <a:spAutoFit/>
          </a:bodyPr>
          <a:lstStyle/>
          <a:p>
            <a:pPr indent="-342900">
              <a:spcBef>
                <a:spcPct val="20000"/>
              </a:spcBef>
              <a:defRPr/>
            </a:pPr>
            <a:r>
              <a:rPr lang="en-US" sz="2000" b="1" dirty="0">
                <a:solidFill>
                  <a:schemeClr val="tx1">
                    <a:lumMod val="95000"/>
                    <a:lumOff val="5000"/>
                  </a:schemeClr>
                </a:solidFill>
                <a:latin typeface="+mn-lt"/>
              </a:rPr>
              <a:t>https://www.fns.usda.gov/cn/translated-applications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itle 1">
            <a:extLst>
              <a:ext uri="{FF2B5EF4-FFF2-40B4-BE49-F238E27FC236}">
                <a16:creationId xmlns:a16="http://schemas.microsoft.com/office/drawing/2014/main" id="{4A7183ED-55AF-4B2E-8993-EE25C864E724}"/>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B21B915C-DFAC-4212-AA9E-654607950505}"/>
              </a:ext>
            </a:extLst>
          </p:cNvPr>
          <p:cNvSpPr>
            <a:spLocks noGrp="1"/>
          </p:cNvSpPr>
          <p:nvPr>
            <p:ph idx="1"/>
          </p:nvPr>
        </p:nvSpPr>
        <p:spPr>
          <a:xfrm>
            <a:off x="457200" y="1198562"/>
            <a:ext cx="7162800" cy="4525963"/>
          </a:xfrm>
        </p:spPr>
        <p:txBody>
          <a:bodyPr/>
          <a:lstStyle/>
          <a:p>
            <a:pPr>
              <a:spcBef>
                <a:spcPts val="1200"/>
              </a:spcBef>
              <a:buClr>
                <a:srgbClr val="8E0000"/>
              </a:buClr>
              <a:defRPr/>
            </a:pPr>
            <a:r>
              <a:rPr lang="en-US" sz="3200" b="1" dirty="0">
                <a:solidFill>
                  <a:schemeClr val="accent2">
                    <a:lumMod val="50000"/>
                  </a:schemeClr>
                </a:solidFill>
              </a:rPr>
              <a:t>May use volunteers but make sure they are competent/qualified, understand interpreter ethics, and maintain participant confidentiality</a:t>
            </a:r>
          </a:p>
          <a:p>
            <a:pPr lvl="1" indent="-403225">
              <a:spcBef>
                <a:spcPts val="1200"/>
              </a:spcBef>
              <a:buClr>
                <a:srgbClr val="8E0000"/>
              </a:buClr>
              <a:buFont typeface="Arial" panose="020B0604020202020204" pitchFamily="34" charset="0"/>
              <a:buChar char="•"/>
              <a:defRPr/>
            </a:pPr>
            <a:r>
              <a:rPr lang="en-US" sz="2800" b="1" dirty="0">
                <a:solidFill>
                  <a:schemeClr val="accent2">
                    <a:lumMod val="50000"/>
                  </a:schemeClr>
                </a:solidFill>
              </a:rPr>
              <a:t>Children </a:t>
            </a:r>
            <a:r>
              <a:rPr lang="en-US" sz="2800" b="1" i="1" dirty="0">
                <a:solidFill>
                  <a:srgbClr val="8E0000"/>
                </a:solidFill>
              </a:rPr>
              <a:t>cannot</a:t>
            </a:r>
            <a:r>
              <a:rPr lang="en-US" sz="2800" b="1" dirty="0">
                <a:solidFill>
                  <a:srgbClr val="8E0000"/>
                </a:solidFill>
              </a:rPr>
              <a:t> </a:t>
            </a:r>
            <a:r>
              <a:rPr lang="en-US" sz="2800" b="1" dirty="0">
                <a:solidFill>
                  <a:srgbClr val="4B5E96"/>
                </a:solidFill>
              </a:rPr>
              <a:t>be used as interpreters</a:t>
            </a:r>
          </a:p>
          <a:p>
            <a:pPr marL="457200" lvl="1" indent="0">
              <a:spcBef>
                <a:spcPts val="1200"/>
              </a:spcBef>
              <a:buClr>
                <a:srgbClr val="8E0000"/>
              </a:buClr>
              <a:buFont typeface="Arial" panose="020B0604020202020204" pitchFamily="34" charset="0"/>
              <a:buNone/>
              <a:defRPr/>
            </a:pPr>
            <a:endParaRPr lang="en-US" sz="2800" b="1" dirty="0">
              <a:solidFill>
                <a:schemeClr val="accent2">
                  <a:lumMod val="50000"/>
                </a:schemeClr>
              </a:solidFill>
            </a:endParaRPr>
          </a:p>
        </p:txBody>
      </p:sp>
      <p:sp>
        <p:nvSpPr>
          <p:cNvPr id="107523" name="Slide Number Placeholder 3">
            <a:extLst>
              <a:ext uri="{FF2B5EF4-FFF2-40B4-BE49-F238E27FC236}">
                <a16:creationId xmlns:a16="http://schemas.microsoft.com/office/drawing/2014/main" id="{A31A47B0-2BE0-4B75-ADE5-2C25D0BB799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0FAA706-AB28-4DFE-8D23-D0DC949AD1C5}" type="slidenum">
              <a:rPr lang="en-US" altLang="en-US" sz="1200">
                <a:solidFill>
                  <a:srgbClr val="898989"/>
                </a:solidFill>
                <a:latin typeface="Arial" panose="020B0604020202020204" pitchFamily="34" charset="0"/>
              </a:rPr>
              <a:pPr>
                <a:spcBef>
                  <a:spcPct val="0"/>
                </a:spcBef>
                <a:buFontTx/>
                <a:buNone/>
              </a:pPr>
              <a:t>46</a:t>
            </a:fld>
            <a:endParaRPr lang="en-US" altLang="en-US"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itle 1">
            <a:extLst>
              <a:ext uri="{FF2B5EF4-FFF2-40B4-BE49-F238E27FC236}">
                <a16:creationId xmlns:a16="http://schemas.microsoft.com/office/drawing/2014/main" id="{F4554C45-D4BE-4FDE-96EF-72ACA8A2DDAF}"/>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954C1ADC-4956-4709-9120-47591E2C4FC6}"/>
              </a:ext>
            </a:extLst>
          </p:cNvPr>
          <p:cNvSpPr>
            <a:spLocks noGrp="1"/>
          </p:cNvSpPr>
          <p:nvPr>
            <p:ph idx="1"/>
          </p:nvPr>
        </p:nvSpPr>
        <p:spPr/>
        <p:txBody>
          <a:bodyPr/>
          <a:lstStyle/>
          <a:p>
            <a:pPr>
              <a:buClr>
                <a:srgbClr val="8E0000"/>
              </a:buClr>
              <a:defRPr/>
            </a:pPr>
            <a:r>
              <a:rPr lang="en-US" sz="3200" b="1" dirty="0">
                <a:solidFill>
                  <a:schemeClr val="accent2">
                    <a:lumMod val="50000"/>
                  </a:schemeClr>
                </a:solidFill>
              </a:rPr>
              <a:t>SFAs must identify their district’s predominant languages and provide documents or services to participants and their families in those languages</a:t>
            </a:r>
          </a:p>
          <a:p>
            <a:pPr marL="742950" lvl="2" indent="-284163">
              <a:spcBef>
                <a:spcPts val="1200"/>
              </a:spcBef>
              <a:buClr>
                <a:srgbClr val="8E0000"/>
              </a:buClr>
              <a:defRPr/>
            </a:pPr>
            <a:r>
              <a:rPr lang="en-US" sz="2800" b="1" dirty="0">
                <a:solidFill>
                  <a:schemeClr val="accent2">
                    <a:lumMod val="50000"/>
                  </a:schemeClr>
                </a:solidFill>
              </a:rPr>
              <a:t>Free and reduced-price applications</a:t>
            </a:r>
          </a:p>
          <a:p>
            <a:pPr marL="742950" lvl="2" indent="-284163">
              <a:spcBef>
                <a:spcPts val="1200"/>
              </a:spcBef>
              <a:buClr>
                <a:srgbClr val="8E0000"/>
              </a:buClr>
              <a:defRPr/>
            </a:pPr>
            <a:r>
              <a:rPr lang="en-US" sz="2800" b="1" dirty="0">
                <a:solidFill>
                  <a:schemeClr val="accent2">
                    <a:lumMod val="50000"/>
                  </a:schemeClr>
                </a:solidFill>
              </a:rPr>
              <a:t>Notification letters</a:t>
            </a:r>
          </a:p>
          <a:p>
            <a:pPr marL="742950" lvl="2" indent="-284163">
              <a:spcBef>
                <a:spcPts val="1200"/>
              </a:spcBef>
              <a:buClr>
                <a:srgbClr val="8E0000"/>
              </a:buClr>
              <a:defRPr/>
            </a:pPr>
            <a:r>
              <a:rPr lang="en-US" sz="2800" b="1" dirty="0">
                <a:solidFill>
                  <a:schemeClr val="accent2">
                    <a:lumMod val="50000"/>
                  </a:schemeClr>
                </a:solidFill>
              </a:rPr>
              <a:t>Interpretive services for parent questions</a:t>
            </a:r>
          </a:p>
          <a:p>
            <a:pPr marL="914400" lvl="2" indent="0">
              <a:buFont typeface="Arial" panose="020B0604020202020204" pitchFamily="34" charset="0"/>
              <a:buNone/>
              <a:defRPr/>
            </a:pPr>
            <a:endParaRPr lang="en-US" sz="2600" b="1" dirty="0">
              <a:solidFill>
                <a:schemeClr val="accent2">
                  <a:lumMod val="50000"/>
                </a:schemeClr>
              </a:solidFill>
            </a:endParaRPr>
          </a:p>
        </p:txBody>
      </p:sp>
      <p:sp>
        <p:nvSpPr>
          <p:cNvPr id="109571" name="Slide Number Placeholder 3">
            <a:extLst>
              <a:ext uri="{FF2B5EF4-FFF2-40B4-BE49-F238E27FC236}">
                <a16:creationId xmlns:a16="http://schemas.microsoft.com/office/drawing/2014/main" id="{AF20EBC0-5292-4498-9B3D-35DED33CAD1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52A11EF-605A-4B45-BE8E-EB0DCBB8EA57}" type="slidenum">
              <a:rPr lang="en-US" altLang="en-US" sz="1200">
                <a:solidFill>
                  <a:srgbClr val="898989"/>
                </a:solidFill>
                <a:latin typeface="Arial" panose="020B0604020202020204" pitchFamily="34" charset="0"/>
              </a:rPr>
              <a:pPr>
                <a:spcBef>
                  <a:spcPct val="0"/>
                </a:spcBef>
                <a:buFontTx/>
                <a:buNone/>
              </a:pPr>
              <a:t>47</a:t>
            </a:fld>
            <a:endParaRPr lang="en-US" altLang="en-US"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
            <a:extLst>
              <a:ext uri="{FF2B5EF4-FFF2-40B4-BE49-F238E27FC236}">
                <a16:creationId xmlns:a16="http://schemas.microsoft.com/office/drawing/2014/main" id="{F8D3E2FF-D547-4CCF-B4F1-54CC5BF61D2C}"/>
              </a:ext>
            </a:extLst>
          </p:cNvPr>
          <p:cNvSpPr>
            <a:spLocks noGrp="1"/>
          </p:cNvSpPr>
          <p:nvPr>
            <p:ph type="title"/>
          </p:nvPr>
        </p:nvSpPr>
        <p:spPr/>
        <p:txBody>
          <a:bodyPr/>
          <a:lstStyle/>
          <a:p>
            <a:r>
              <a:rPr lang="en-US" altLang="en-US" dirty="0"/>
              <a:t>Language Assistance</a:t>
            </a:r>
          </a:p>
        </p:txBody>
      </p:sp>
      <p:sp>
        <p:nvSpPr>
          <p:cNvPr id="3" name="Content Placeholder 2">
            <a:extLst>
              <a:ext uri="{FF2B5EF4-FFF2-40B4-BE49-F238E27FC236}">
                <a16:creationId xmlns:a16="http://schemas.microsoft.com/office/drawing/2014/main" id="{E8055BAD-7C85-4A02-8F2C-3474DC4A4C93}"/>
              </a:ext>
            </a:extLst>
          </p:cNvPr>
          <p:cNvSpPr>
            <a:spLocks noGrp="1"/>
          </p:cNvSpPr>
          <p:nvPr>
            <p:ph idx="1"/>
          </p:nvPr>
        </p:nvSpPr>
        <p:spPr>
          <a:xfrm>
            <a:off x="457200" y="1198562"/>
            <a:ext cx="7467600" cy="4525963"/>
          </a:xfrm>
        </p:spPr>
        <p:txBody>
          <a:bodyPr/>
          <a:lstStyle/>
          <a:p>
            <a:pPr marL="0" indent="0">
              <a:buClr>
                <a:srgbClr val="8E0000"/>
              </a:buClr>
              <a:buFont typeface="Arial" panose="020B0604020202020204" pitchFamily="34" charset="0"/>
              <a:buNone/>
              <a:defRPr/>
            </a:pPr>
            <a:r>
              <a:rPr lang="en-US" sz="3200" b="1" dirty="0">
                <a:solidFill>
                  <a:srgbClr val="8E0000"/>
                </a:solidFill>
              </a:rPr>
              <a:t>LEP Taglines</a:t>
            </a:r>
            <a:endParaRPr lang="en-US" sz="3200" b="1" dirty="0">
              <a:solidFill>
                <a:schemeClr val="accent2">
                  <a:lumMod val="50000"/>
                </a:schemeClr>
              </a:solidFill>
            </a:endParaRPr>
          </a:p>
          <a:p>
            <a:pPr>
              <a:spcBef>
                <a:spcPts val="1200"/>
              </a:spcBef>
              <a:buClr>
                <a:srgbClr val="8E0000"/>
              </a:buClr>
              <a:defRPr/>
            </a:pPr>
            <a:r>
              <a:rPr lang="en-US" sz="2800" b="1" dirty="0">
                <a:solidFill>
                  <a:schemeClr val="accent2">
                    <a:lumMod val="50000"/>
                  </a:schemeClr>
                </a:solidFill>
              </a:rPr>
              <a:t>A phrase in different languages that guides a person to where they can obtain language assistance services</a:t>
            </a:r>
          </a:p>
          <a:p>
            <a:pPr>
              <a:spcBef>
                <a:spcPts val="1200"/>
              </a:spcBef>
              <a:buClr>
                <a:srgbClr val="8E0000"/>
              </a:buClr>
              <a:defRPr/>
            </a:pPr>
            <a:r>
              <a:rPr lang="en-US" sz="2800" b="1" dirty="0">
                <a:solidFill>
                  <a:schemeClr val="accent2">
                    <a:lumMod val="50000"/>
                  </a:schemeClr>
                </a:solidFill>
              </a:rPr>
              <a:t>Top six languages spoken in Connecticut for school year 2019-20 (</a:t>
            </a:r>
            <a:r>
              <a:rPr lang="en-US" sz="2800" b="1" dirty="0" err="1">
                <a:solidFill>
                  <a:schemeClr val="accent2">
                    <a:lumMod val="50000"/>
                  </a:schemeClr>
                </a:solidFill>
              </a:rPr>
              <a:t>EdSight</a:t>
            </a:r>
            <a:r>
              <a:rPr lang="en-US" sz="2800" b="1" dirty="0">
                <a:solidFill>
                  <a:schemeClr val="accent2">
                    <a:lumMod val="50000"/>
                  </a:schemeClr>
                </a:solidFill>
              </a:rPr>
              <a:t>) </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Spanish</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Portuguese</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Arabic</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Creole-Haitian</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Mandarin</a:t>
            </a:r>
          </a:p>
          <a:p>
            <a:pPr marL="1254125" lvl="2" indent="-452438">
              <a:spcBef>
                <a:spcPts val="0"/>
              </a:spcBef>
              <a:buClr>
                <a:srgbClr val="8E0000"/>
              </a:buClr>
              <a:buFont typeface="+mj-lt"/>
              <a:buAutoNum type="arabicPeriod"/>
              <a:defRPr/>
            </a:pPr>
            <a:r>
              <a:rPr lang="en-US" sz="2400" b="1" dirty="0">
                <a:solidFill>
                  <a:schemeClr val="accent2">
                    <a:lumMod val="50000"/>
                  </a:schemeClr>
                </a:solidFill>
              </a:rPr>
              <a:t>Albanian</a:t>
            </a:r>
          </a:p>
        </p:txBody>
      </p:sp>
      <p:sp>
        <p:nvSpPr>
          <p:cNvPr id="111619" name="Slide Number Placeholder 3">
            <a:extLst>
              <a:ext uri="{FF2B5EF4-FFF2-40B4-BE49-F238E27FC236}">
                <a16:creationId xmlns:a16="http://schemas.microsoft.com/office/drawing/2014/main" id="{AF8EAFE4-718C-44E1-81AF-EC4BADA4C3F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9613B9E-F73D-43D7-ABEE-0178F3639CBA}" type="slidenum">
              <a:rPr lang="en-US" altLang="en-US" sz="1200">
                <a:solidFill>
                  <a:srgbClr val="898989"/>
                </a:solidFill>
                <a:latin typeface="Arial" panose="020B0604020202020204" pitchFamily="34" charset="0"/>
              </a:rPr>
              <a:pPr>
                <a:spcBef>
                  <a:spcPct val="0"/>
                </a:spcBef>
                <a:buFontTx/>
                <a:buNone/>
              </a:pPr>
              <a:t>48</a:t>
            </a:fld>
            <a:endParaRPr lang="en-US" altLang="en-US"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itle 1">
            <a:extLst>
              <a:ext uri="{FF2B5EF4-FFF2-40B4-BE49-F238E27FC236}">
                <a16:creationId xmlns:a16="http://schemas.microsoft.com/office/drawing/2014/main" id="{F8D3E2FF-D547-4CCF-B4F1-54CC5BF61D2C}"/>
              </a:ext>
            </a:extLst>
          </p:cNvPr>
          <p:cNvSpPr>
            <a:spLocks noGrp="1"/>
          </p:cNvSpPr>
          <p:nvPr>
            <p:ph type="title"/>
          </p:nvPr>
        </p:nvSpPr>
        <p:spPr/>
        <p:txBody>
          <a:bodyPr/>
          <a:lstStyle/>
          <a:p>
            <a:r>
              <a:rPr lang="en-US" altLang="en-US" dirty="0"/>
              <a:t>Language Assistance</a:t>
            </a:r>
          </a:p>
        </p:txBody>
      </p:sp>
      <p:sp>
        <p:nvSpPr>
          <p:cNvPr id="3" name="Content Placeholder 2">
            <a:extLst>
              <a:ext uri="{FF2B5EF4-FFF2-40B4-BE49-F238E27FC236}">
                <a16:creationId xmlns:a16="http://schemas.microsoft.com/office/drawing/2014/main" id="{E8055BAD-7C85-4A02-8F2C-3474DC4A4C93}"/>
              </a:ext>
            </a:extLst>
          </p:cNvPr>
          <p:cNvSpPr>
            <a:spLocks noGrp="1"/>
          </p:cNvSpPr>
          <p:nvPr>
            <p:ph idx="1"/>
          </p:nvPr>
        </p:nvSpPr>
        <p:spPr>
          <a:xfrm>
            <a:off x="457200" y="1198562"/>
            <a:ext cx="2438400" cy="4525963"/>
          </a:xfrm>
        </p:spPr>
        <p:txBody>
          <a:bodyPr/>
          <a:lstStyle/>
          <a:p>
            <a:pPr marL="0" indent="0">
              <a:buClr>
                <a:srgbClr val="8E0000"/>
              </a:buClr>
              <a:buFont typeface="Arial" panose="020B0604020202020204" pitchFamily="34" charset="0"/>
              <a:buNone/>
              <a:defRPr/>
            </a:pPr>
            <a:r>
              <a:rPr lang="en-US" sz="3200" b="1" dirty="0">
                <a:solidFill>
                  <a:srgbClr val="8E0000"/>
                </a:solidFill>
              </a:rPr>
              <a:t>LEP Taglines</a:t>
            </a:r>
          </a:p>
          <a:p>
            <a:pPr>
              <a:buClr>
                <a:srgbClr val="8E0000"/>
              </a:buClr>
              <a:defRPr/>
            </a:pPr>
            <a:r>
              <a:rPr lang="en-US" sz="2800" dirty="0"/>
              <a:t>Samples available</a:t>
            </a:r>
            <a:endParaRPr lang="en-US" sz="2800" b="1" dirty="0"/>
          </a:p>
          <a:p>
            <a:pPr marL="0" indent="0">
              <a:spcBef>
                <a:spcPts val="1200"/>
              </a:spcBef>
              <a:buClr>
                <a:srgbClr val="8E0000"/>
              </a:buClr>
              <a:buNone/>
              <a:defRPr/>
            </a:pPr>
            <a:endParaRPr lang="en-US" sz="2400" b="1" dirty="0">
              <a:solidFill>
                <a:schemeClr val="accent2">
                  <a:lumMod val="50000"/>
                </a:schemeClr>
              </a:solidFill>
            </a:endParaRPr>
          </a:p>
        </p:txBody>
      </p:sp>
      <p:sp>
        <p:nvSpPr>
          <p:cNvPr id="111619" name="Slide Number Placeholder 3">
            <a:extLst>
              <a:ext uri="{FF2B5EF4-FFF2-40B4-BE49-F238E27FC236}">
                <a16:creationId xmlns:a16="http://schemas.microsoft.com/office/drawing/2014/main" id="{AF8EAFE4-718C-44E1-81AF-EC4BADA4C3F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9613B9E-F73D-43D7-ABEE-0178F3639CBA}" type="slidenum">
              <a:rPr lang="en-US" altLang="en-US" sz="1200">
                <a:solidFill>
                  <a:srgbClr val="898989"/>
                </a:solidFill>
                <a:latin typeface="Arial" panose="020B0604020202020204" pitchFamily="34" charset="0"/>
              </a:rPr>
              <a:pPr>
                <a:spcBef>
                  <a:spcPct val="0"/>
                </a:spcBef>
                <a:buFontTx/>
                <a:buNone/>
              </a:pPr>
              <a:t>49</a:t>
            </a:fld>
            <a:endParaRPr lang="en-US" altLang="en-US" sz="1200">
              <a:solidFill>
                <a:srgbClr val="898989"/>
              </a:solidFill>
              <a:latin typeface="Arial" panose="020B0604020202020204" pitchFamily="34" charset="0"/>
            </a:endParaRPr>
          </a:p>
        </p:txBody>
      </p:sp>
      <p:pic>
        <p:nvPicPr>
          <p:cNvPr id="6" name="Picture 3">
            <a:extLst>
              <a:ext uri="{FF2B5EF4-FFF2-40B4-BE49-F238E27FC236}">
                <a16:creationId xmlns:a16="http://schemas.microsoft.com/office/drawing/2014/main" id="{3FFB4486-DAC0-4A16-A537-EBFEDE700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8756" y="1371600"/>
            <a:ext cx="5086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hlinkClick r:id="rId4"/>
            <a:extLst>
              <a:ext uri="{FF2B5EF4-FFF2-40B4-BE49-F238E27FC236}">
                <a16:creationId xmlns:a16="http://schemas.microsoft.com/office/drawing/2014/main" id="{056412B6-BCE5-49A6-9204-2532FBCE6E95}"/>
              </a:ext>
            </a:extLst>
          </p:cNvPr>
          <p:cNvSpPr txBox="1"/>
          <p:nvPr/>
        </p:nvSpPr>
        <p:spPr>
          <a:xfrm>
            <a:off x="2938463" y="5478026"/>
            <a:ext cx="5748337" cy="553998"/>
          </a:xfrm>
          <a:prstGeom prst="rect">
            <a:avLst/>
          </a:prstGeom>
          <a:solidFill>
            <a:srgbClr val="FFF2CC"/>
          </a:solidFill>
        </p:spPr>
        <p:txBody>
          <a:bodyPr wrap="square">
            <a:spAutoFit/>
          </a:bodyPr>
          <a:lstStyle/>
          <a:p>
            <a:pPr indent="-342900">
              <a:spcBef>
                <a:spcPct val="20000"/>
              </a:spcBef>
              <a:defRPr/>
            </a:pPr>
            <a:r>
              <a:rPr lang="en-US" sz="1500" b="1" dirty="0">
                <a:solidFill>
                  <a:schemeClr val="tx1">
                    <a:lumMod val="95000"/>
                    <a:lumOff val="5000"/>
                  </a:schemeClr>
                </a:solidFill>
                <a:latin typeface="+mj-lt"/>
              </a:rPr>
              <a:t>https://portal.ct.gov/-/media/SDE/Nutrition/NSLP/Forms/FreeRed/</a:t>
            </a:r>
            <a:br>
              <a:rPr lang="en-US" sz="1500" b="1" dirty="0">
                <a:solidFill>
                  <a:schemeClr val="tx1">
                    <a:lumMod val="95000"/>
                    <a:lumOff val="5000"/>
                  </a:schemeClr>
                </a:solidFill>
                <a:latin typeface="+mj-lt"/>
              </a:rPr>
            </a:br>
            <a:r>
              <a:rPr lang="en-US" sz="1500" b="1" dirty="0">
                <a:solidFill>
                  <a:schemeClr val="tx1">
                    <a:lumMod val="95000"/>
                    <a:lumOff val="5000"/>
                  </a:schemeClr>
                </a:solidFill>
                <a:latin typeface="+mj-lt"/>
              </a:rPr>
              <a:t>Taglines_Providing_Meaningful_Access_CNPs.pdf</a:t>
            </a:r>
          </a:p>
        </p:txBody>
      </p:sp>
    </p:spTree>
    <p:extLst>
      <p:ext uri="{BB962C8B-B14F-4D97-AF65-F5344CB8AC3E}">
        <p14:creationId xmlns:p14="http://schemas.microsoft.com/office/powerpoint/2010/main" val="24294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717D-CEBB-434A-B141-FBF48814D25A}"/>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0E888A89-B0BB-4F05-8A22-C8F5199B184D}"/>
              </a:ext>
            </a:extLst>
          </p:cNvPr>
          <p:cNvSpPr>
            <a:spLocks noGrp="1"/>
          </p:cNvSpPr>
          <p:nvPr>
            <p:ph idx="1"/>
          </p:nvPr>
        </p:nvSpPr>
        <p:spPr>
          <a:xfrm>
            <a:off x="457200" y="1198562"/>
            <a:ext cx="6934200" cy="4525963"/>
          </a:xfrm>
        </p:spPr>
        <p:txBody>
          <a:bodyPr/>
          <a:lstStyle/>
          <a:p>
            <a:r>
              <a:rPr lang="en-US" dirty="0"/>
              <a:t>USDA LEP Policy Guidance </a:t>
            </a:r>
            <a:br>
              <a:rPr lang="en-US" dirty="0"/>
            </a:br>
            <a:r>
              <a:rPr lang="en-US" dirty="0"/>
              <a:t>(79 Federal Register No. 229. Friday, November 28, 2014)</a:t>
            </a:r>
          </a:p>
          <a:p>
            <a:r>
              <a:rPr lang="en-US" dirty="0"/>
              <a:t>7 CFR Part 16: “Equal Opportunity for Religious Organizations”</a:t>
            </a:r>
          </a:p>
        </p:txBody>
      </p:sp>
      <p:sp>
        <p:nvSpPr>
          <p:cNvPr id="4" name="Slide Number Placeholder 3">
            <a:extLst>
              <a:ext uri="{FF2B5EF4-FFF2-40B4-BE49-F238E27FC236}">
                <a16:creationId xmlns:a16="http://schemas.microsoft.com/office/drawing/2014/main" id="{89E45A9E-463A-463C-8434-0690B15D99A4}"/>
              </a:ext>
            </a:extLst>
          </p:cNvPr>
          <p:cNvSpPr>
            <a:spLocks noGrp="1"/>
          </p:cNvSpPr>
          <p:nvPr>
            <p:ph type="sldNum" sz="quarter" idx="10"/>
          </p:nvPr>
        </p:nvSpPr>
        <p:spPr/>
        <p:txBody>
          <a:bodyPr/>
          <a:lstStyle/>
          <a:p>
            <a:fld id="{E83ECF4E-E181-4471-91E6-301922DD9683}" type="slidenum">
              <a:rPr lang="en-US" altLang="en-US" smtClean="0"/>
              <a:pPr/>
              <a:t>5</a:t>
            </a:fld>
            <a:endParaRPr lang="en-US" altLang="en-US"/>
          </a:p>
        </p:txBody>
      </p:sp>
    </p:spTree>
    <p:extLst>
      <p:ext uri="{BB962C8B-B14F-4D97-AF65-F5344CB8AC3E}">
        <p14:creationId xmlns:p14="http://schemas.microsoft.com/office/powerpoint/2010/main" val="2884689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itle 1">
            <a:extLst>
              <a:ext uri="{FF2B5EF4-FFF2-40B4-BE49-F238E27FC236}">
                <a16:creationId xmlns:a16="http://schemas.microsoft.com/office/drawing/2014/main" id="{F912904D-2465-43B7-98CC-7A8391872068}"/>
              </a:ext>
            </a:extLst>
          </p:cNvPr>
          <p:cNvSpPr>
            <a:spLocks noGrp="1"/>
          </p:cNvSpPr>
          <p:nvPr>
            <p:ph type="title"/>
          </p:nvPr>
        </p:nvSpPr>
        <p:spPr/>
        <p:txBody>
          <a:bodyPr/>
          <a:lstStyle/>
          <a:p>
            <a:r>
              <a:rPr lang="en-US" altLang="en-US"/>
              <a:t>Language Assistance</a:t>
            </a:r>
          </a:p>
        </p:txBody>
      </p:sp>
      <p:sp>
        <p:nvSpPr>
          <p:cNvPr id="11" name="Content Placeholder 2">
            <a:extLst>
              <a:ext uri="{FF2B5EF4-FFF2-40B4-BE49-F238E27FC236}">
                <a16:creationId xmlns:a16="http://schemas.microsoft.com/office/drawing/2014/main" id="{29F1D78E-0359-440D-A691-B93091B0634B}"/>
              </a:ext>
            </a:extLst>
          </p:cNvPr>
          <p:cNvSpPr>
            <a:spLocks noGrp="1"/>
          </p:cNvSpPr>
          <p:nvPr>
            <p:ph idx="1"/>
          </p:nvPr>
        </p:nvSpPr>
        <p:spPr/>
        <p:txBody>
          <a:bodyPr/>
          <a:lstStyle/>
          <a:p>
            <a:pPr>
              <a:buClr>
                <a:srgbClr val="8E0000"/>
              </a:buClr>
              <a:defRPr/>
            </a:pPr>
            <a:r>
              <a:rPr lang="en-US" sz="3200" b="1" dirty="0">
                <a:solidFill>
                  <a:srgbClr val="8E0000"/>
                </a:solidFill>
              </a:rPr>
              <a:t>District Website </a:t>
            </a:r>
          </a:p>
          <a:p>
            <a:pPr lvl="1">
              <a:buClr>
                <a:srgbClr val="8E0000"/>
              </a:buClr>
              <a:buFont typeface="Arial" panose="020B0604020202020204" pitchFamily="34" charset="0"/>
              <a:buChar char="•"/>
              <a:defRPr/>
            </a:pPr>
            <a:r>
              <a:rPr lang="en-US" sz="2800" b="1" dirty="0">
                <a:solidFill>
                  <a:schemeClr val="accent2">
                    <a:lumMod val="50000"/>
                  </a:schemeClr>
                </a:solidFill>
              </a:rPr>
              <a:t>Does the website have the ability to provide information in another language?</a:t>
            </a:r>
          </a:p>
          <a:p>
            <a:pPr lvl="1">
              <a:buClr>
                <a:srgbClr val="8E0000"/>
              </a:buClr>
              <a:buFont typeface="Arial" panose="020B0604020202020204" pitchFamily="34" charset="0"/>
              <a:buChar char="•"/>
              <a:defRPr/>
            </a:pPr>
            <a:r>
              <a:rPr lang="en-US" sz="2800" b="1" dirty="0">
                <a:solidFill>
                  <a:schemeClr val="accent2">
                    <a:lumMod val="50000"/>
                  </a:schemeClr>
                </a:solidFill>
              </a:rPr>
              <a:t>Would an LEP individual be able to find out how to access the webpage in another language?</a:t>
            </a:r>
          </a:p>
          <a:p>
            <a:pPr lvl="1">
              <a:buClr>
                <a:srgbClr val="8E0000"/>
              </a:buClr>
              <a:buFont typeface="Arial" panose="020B0604020202020204" pitchFamily="34" charset="0"/>
              <a:buChar char="•"/>
              <a:defRPr/>
            </a:pPr>
            <a:r>
              <a:rPr lang="en-US" sz="2800" b="1" dirty="0">
                <a:solidFill>
                  <a:schemeClr val="accent2">
                    <a:lumMod val="50000"/>
                  </a:schemeClr>
                </a:solidFill>
              </a:rPr>
              <a:t>Work with your IT department to make the district website more accessible to LEP persons</a:t>
            </a:r>
          </a:p>
        </p:txBody>
      </p:sp>
      <p:sp>
        <p:nvSpPr>
          <p:cNvPr id="115714" name="Slide Number Placeholder 3">
            <a:extLst>
              <a:ext uri="{FF2B5EF4-FFF2-40B4-BE49-F238E27FC236}">
                <a16:creationId xmlns:a16="http://schemas.microsoft.com/office/drawing/2014/main" id="{7D3E0B0B-76FB-4089-9887-56988D7AB2D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E93B05E5-6065-4AF0-AAF9-A09F9124B529}" type="slidenum">
              <a:rPr lang="en-US" altLang="en-US" sz="1200">
                <a:solidFill>
                  <a:srgbClr val="898989"/>
                </a:solidFill>
                <a:latin typeface="Arial" panose="020B0604020202020204" pitchFamily="34" charset="0"/>
              </a:rPr>
              <a:pPr>
                <a:spcBef>
                  <a:spcPct val="0"/>
                </a:spcBef>
                <a:buFontTx/>
                <a:buNone/>
              </a:pPr>
              <a:t>50</a:t>
            </a:fld>
            <a:endParaRPr lang="en-US" altLang="en-US"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1">
            <a:extLst>
              <a:ext uri="{FF2B5EF4-FFF2-40B4-BE49-F238E27FC236}">
                <a16:creationId xmlns:a16="http://schemas.microsoft.com/office/drawing/2014/main" id="{66AAD981-C752-4D59-AA13-339D2434C470}"/>
              </a:ext>
            </a:extLst>
          </p:cNvPr>
          <p:cNvSpPr>
            <a:spLocks noGrp="1"/>
          </p:cNvSpPr>
          <p:nvPr>
            <p:ph type="title"/>
          </p:nvPr>
        </p:nvSpPr>
        <p:spPr/>
        <p:txBody>
          <a:bodyPr/>
          <a:lstStyle/>
          <a:p>
            <a:r>
              <a:rPr lang="en-US" altLang="en-US"/>
              <a:t>Language Assistance</a:t>
            </a:r>
          </a:p>
        </p:txBody>
      </p:sp>
      <p:sp>
        <p:nvSpPr>
          <p:cNvPr id="8" name="Content Placeholder 7">
            <a:extLst>
              <a:ext uri="{FF2B5EF4-FFF2-40B4-BE49-F238E27FC236}">
                <a16:creationId xmlns:a16="http://schemas.microsoft.com/office/drawing/2014/main" id="{19949C48-8887-4E02-8B1B-7C8B264C1D3D}"/>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8E0000"/>
                </a:solidFill>
              </a:rPr>
              <a:t>Compare the two examples</a:t>
            </a:r>
          </a:p>
          <a:p>
            <a:pPr>
              <a:buClr>
                <a:srgbClr val="8E0000"/>
              </a:buClr>
              <a:defRPr/>
            </a:pPr>
            <a:endParaRPr lang="en-US" b="1" dirty="0">
              <a:solidFill>
                <a:schemeClr val="accent2">
                  <a:lumMod val="50000"/>
                </a:schemeClr>
              </a:solidFill>
            </a:endParaRPr>
          </a:p>
          <a:p>
            <a:pPr marL="0"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117762" name="Slide Number Placeholder 3">
            <a:extLst>
              <a:ext uri="{FF2B5EF4-FFF2-40B4-BE49-F238E27FC236}">
                <a16:creationId xmlns:a16="http://schemas.microsoft.com/office/drawing/2014/main" id="{8C1E9549-086E-4CA3-AE2B-46AB4A04D3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A55C306-D14A-4A59-A287-4EB52F5A46CC}" type="slidenum">
              <a:rPr lang="en-US" altLang="en-US" sz="1200">
                <a:solidFill>
                  <a:srgbClr val="898989"/>
                </a:solidFill>
                <a:latin typeface="Arial" panose="020B0604020202020204" pitchFamily="34" charset="0"/>
              </a:rPr>
              <a:pPr>
                <a:spcBef>
                  <a:spcPct val="0"/>
                </a:spcBef>
                <a:buFontTx/>
                <a:buNone/>
              </a:pPr>
              <a:t>51</a:t>
            </a:fld>
            <a:endParaRPr lang="en-US" altLang="en-US" sz="1200">
              <a:solidFill>
                <a:srgbClr val="898989"/>
              </a:solidFill>
              <a:latin typeface="Arial" panose="020B0604020202020204" pitchFamily="34" charset="0"/>
            </a:endParaRPr>
          </a:p>
        </p:txBody>
      </p:sp>
      <p:pic>
        <p:nvPicPr>
          <p:cNvPr id="117764" name="Picture 1">
            <a:extLst>
              <a:ext uri="{FF2B5EF4-FFF2-40B4-BE49-F238E27FC236}">
                <a16:creationId xmlns:a16="http://schemas.microsoft.com/office/drawing/2014/main" id="{6EA82BAD-1807-4E65-938C-25DA39F7A2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2381250"/>
            <a:ext cx="45608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2">
            <a:extLst>
              <a:ext uri="{FF2B5EF4-FFF2-40B4-BE49-F238E27FC236}">
                <a16:creationId xmlns:a16="http://schemas.microsoft.com/office/drawing/2014/main" id="{F5065499-623B-4674-90BE-23B53211B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313" y="4362450"/>
            <a:ext cx="45608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5881D0C-B5DD-4857-B2FB-924FCA57E1C3}"/>
              </a:ext>
            </a:extLst>
          </p:cNvPr>
          <p:cNvSpPr txBox="1"/>
          <p:nvPr/>
        </p:nvSpPr>
        <p:spPr>
          <a:xfrm>
            <a:off x="4249738" y="1976438"/>
            <a:ext cx="2965450" cy="646112"/>
          </a:xfrm>
          <a:prstGeom prst="rect">
            <a:avLst/>
          </a:prstGeom>
          <a:noFill/>
        </p:spPr>
        <p:txBody>
          <a:bodyPr>
            <a:spAutoFit/>
          </a:bodyPr>
          <a:lstStyle/>
          <a:p>
            <a:pPr>
              <a:defRPr/>
            </a:pPr>
            <a:r>
              <a:rPr lang="en-US" b="1" dirty="0">
                <a:solidFill>
                  <a:schemeClr val="accent2">
                    <a:lumMod val="50000"/>
                  </a:schemeClr>
                </a:solidFill>
                <a:latin typeface="+mj-lt"/>
              </a:rPr>
              <a:t>Example 1</a:t>
            </a:r>
          </a:p>
          <a:p>
            <a:pPr>
              <a:defRPr/>
            </a:pPr>
            <a:endParaRPr lang="en-US" dirty="0"/>
          </a:p>
        </p:txBody>
      </p:sp>
      <p:sp>
        <p:nvSpPr>
          <p:cNvPr id="13" name="TextBox 12">
            <a:extLst>
              <a:ext uri="{FF2B5EF4-FFF2-40B4-BE49-F238E27FC236}">
                <a16:creationId xmlns:a16="http://schemas.microsoft.com/office/drawing/2014/main" id="{08370559-CC8E-4B98-B618-843DE3D8D801}"/>
              </a:ext>
            </a:extLst>
          </p:cNvPr>
          <p:cNvSpPr txBox="1"/>
          <p:nvPr/>
        </p:nvSpPr>
        <p:spPr>
          <a:xfrm>
            <a:off x="4273550" y="4040188"/>
            <a:ext cx="2965450" cy="646112"/>
          </a:xfrm>
          <a:prstGeom prst="rect">
            <a:avLst/>
          </a:prstGeom>
          <a:noFill/>
        </p:spPr>
        <p:txBody>
          <a:bodyPr>
            <a:spAutoFit/>
          </a:bodyPr>
          <a:lstStyle/>
          <a:p>
            <a:pPr>
              <a:defRPr/>
            </a:pPr>
            <a:r>
              <a:rPr lang="en-US" b="1" dirty="0">
                <a:solidFill>
                  <a:schemeClr val="accent2">
                    <a:lumMod val="50000"/>
                  </a:schemeClr>
                </a:solidFill>
                <a:latin typeface="+mj-lt"/>
              </a:rPr>
              <a:t>Example 2</a:t>
            </a:r>
          </a:p>
          <a:p>
            <a:pPr>
              <a:defRPr/>
            </a:pPr>
            <a:endParaRPr lang="en-US" dirty="0"/>
          </a:p>
        </p:txBody>
      </p:sp>
      <p:sp>
        <p:nvSpPr>
          <p:cNvPr id="4" name="TextBox 3">
            <a:extLst>
              <a:ext uri="{FF2B5EF4-FFF2-40B4-BE49-F238E27FC236}">
                <a16:creationId xmlns:a16="http://schemas.microsoft.com/office/drawing/2014/main" id="{0B231274-2EEB-4F2E-AFE0-9CC8C0D6A57A}"/>
              </a:ext>
            </a:extLst>
          </p:cNvPr>
          <p:cNvSpPr txBox="1"/>
          <p:nvPr/>
        </p:nvSpPr>
        <p:spPr>
          <a:xfrm>
            <a:off x="609600" y="1752600"/>
            <a:ext cx="3276600" cy="4246563"/>
          </a:xfrm>
          <a:prstGeom prst="rect">
            <a:avLst/>
          </a:prstGeom>
          <a:noFill/>
        </p:spPr>
        <p:txBody>
          <a:bodyPr>
            <a:spAutoFit/>
          </a:bodyPr>
          <a:lstStyle/>
          <a:p>
            <a:pPr>
              <a:defRPr/>
            </a:pPr>
            <a:r>
              <a:rPr lang="en-US" sz="2800" b="1" dirty="0">
                <a:solidFill>
                  <a:schemeClr val="accent2">
                    <a:lumMod val="50000"/>
                  </a:schemeClr>
                </a:solidFill>
                <a:latin typeface="+mn-lt"/>
              </a:rPr>
              <a:t>If Spanish was your native language and you could not read English, which format would be the most helpful to indicate the website was available in other languages</a:t>
            </a:r>
            <a:r>
              <a:rPr lang="en-US" sz="2400" b="1" dirty="0">
                <a:solidFill>
                  <a:schemeClr val="accent2">
                    <a:lumMod val="50000"/>
                  </a:schemeClr>
                </a:solidFill>
                <a:latin typeface="+mn-lt"/>
              </a:rPr>
              <a:t>?</a:t>
            </a:r>
          </a:p>
          <a:p>
            <a:pP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1">
            <a:extLst>
              <a:ext uri="{FF2B5EF4-FFF2-40B4-BE49-F238E27FC236}">
                <a16:creationId xmlns:a16="http://schemas.microsoft.com/office/drawing/2014/main" id="{91805DE7-4C22-461B-AA8C-C3A380E439C8}"/>
              </a:ext>
            </a:extLst>
          </p:cNvPr>
          <p:cNvSpPr>
            <a:spLocks noGrp="1"/>
          </p:cNvSpPr>
          <p:nvPr>
            <p:ph type="title"/>
          </p:nvPr>
        </p:nvSpPr>
        <p:spPr/>
        <p:txBody>
          <a:bodyPr/>
          <a:lstStyle/>
          <a:p>
            <a:r>
              <a:rPr lang="en-US" altLang="en-US"/>
              <a:t>Language Assistance</a:t>
            </a:r>
          </a:p>
        </p:txBody>
      </p:sp>
      <p:sp>
        <p:nvSpPr>
          <p:cNvPr id="8" name="Content Placeholder 7">
            <a:extLst>
              <a:ext uri="{FF2B5EF4-FFF2-40B4-BE49-F238E27FC236}">
                <a16:creationId xmlns:a16="http://schemas.microsoft.com/office/drawing/2014/main" id="{12CB2ADD-7B86-46DF-8733-576ADE592139}"/>
              </a:ext>
            </a:extLst>
          </p:cNvPr>
          <p:cNvSpPr>
            <a:spLocks noGrp="1"/>
          </p:cNvSpPr>
          <p:nvPr>
            <p:ph idx="1"/>
          </p:nvPr>
        </p:nvSpPr>
        <p:spPr/>
        <p:txBody>
          <a:bodyPr/>
          <a:lstStyle/>
          <a:p>
            <a:pPr marL="0" indent="0">
              <a:buClr>
                <a:srgbClr val="8E0000"/>
              </a:buClr>
              <a:buFont typeface="Arial" panose="020B0604020202020204" pitchFamily="34" charset="0"/>
              <a:buNone/>
              <a:defRPr/>
            </a:pPr>
            <a:r>
              <a:rPr lang="en-US" sz="3200" b="1" dirty="0">
                <a:solidFill>
                  <a:srgbClr val="8E0000"/>
                </a:solidFill>
              </a:rPr>
              <a:t>Answer: </a:t>
            </a:r>
            <a:r>
              <a:rPr lang="en-US" sz="3200" b="1" dirty="0">
                <a:solidFill>
                  <a:srgbClr val="4B5E96"/>
                </a:solidFill>
              </a:rPr>
              <a:t>Example 2</a:t>
            </a:r>
          </a:p>
          <a:p>
            <a:pPr>
              <a:buClr>
                <a:srgbClr val="8E0000"/>
              </a:buClr>
              <a:defRPr/>
            </a:pPr>
            <a:endParaRPr lang="en-US" b="1" dirty="0">
              <a:solidFill>
                <a:schemeClr val="accent2">
                  <a:lumMod val="50000"/>
                </a:schemeClr>
              </a:solidFill>
            </a:endParaRPr>
          </a:p>
          <a:p>
            <a:pPr marL="0" indent="0">
              <a:buClr>
                <a:srgbClr val="8E0000"/>
              </a:buClr>
              <a:buFont typeface="Arial" panose="020B0604020202020204" pitchFamily="34" charset="0"/>
              <a:buNone/>
              <a:defRPr/>
            </a:pPr>
            <a:endParaRPr lang="en-US" b="1" dirty="0">
              <a:solidFill>
                <a:schemeClr val="accent2">
                  <a:lumMod val="50000"/>
                </a:schemeClr>
              </a:solidFill>
            </a:endParaRPr>
          </a:p>
        </p:txBody>
      </p:sp>
      <p:sp>
        <p:nvSpPr>
          <p:cNvPr id="119810" name="Slide Number Placeholder 3">
            <a:extLst>
              <a:ext uri="{FF2B5EF4-FFF2-40B4-BE49-F238E27FC236}">
                <a16:creationId xmlns:a16="http://schemas.microsoft.com/office/drawing/2014/main" id="{6D00492C-DBA0-40D5-BADE-6F9E4615942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D228332-CB0E-4E5C-A0D7-3721DF831B86}" type="slidenum">
              <a:rPr lang="en-US" altLang="en-US" sz="1200">
                <a:solidFill>
                  <a:srgbClr val="898989"/>
                </a:solidFill>
                <a:latin typeface="Arial" panose="020B0604020202020204" pitchFamily="34" charset="0"/>
              </a:rPr>
              <a:pPr>
                <a:spcBef>
                  <a:spcPct val="0"/>
                </a:spcBef>
                <a:buFontTx/>
                <a:buNone/>
              </a:pPr>
              <a:t>52</a:t>
            </a:fld>
            <a:endParaRPr lang="en-US" altLang="en-US" sz="1200">
              <a:solidFill>
                <a:srgbClr val="898989"/>
              </a:solidFill>
              <a:latin typeface="Arial" panose="020B0604020202020204" pitchFamily="34" charset="0"/>
            </a:endParaRPr>
          </a:p>
        </p:txBody>
      </p:sp>
      <p:pic>
        <p:nvPicPr>
          <p:cNvPr id="119812" name="Picture 2">
            <a:extLst>
              <a:ext uri="{FF2B5EF4-FFF2-40B4-BE49-F238E27FC236}">
                <a16:creationId xmlns:a16="http://schemas.microsoft.com/office/drawing/2014/main" id="{B0C1C6CE-B7C4-4EE8-B93F-D9B8C6BB0C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2524125"/>
            <a:ext cx="4559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319F9D2-E739-4568-9BFF-9596CD1DB263}"/>
              </a:ext>
            </a:extLst>
          </p:cNvPr>
          <p:cNvSpPr txBox="1"/>
          <p:nvPr/>
        </p:nvSpPr>
        <p:spPr>
          <a:xfrm>
            <a:off x="4289425" y="2109787"/>
            <a:ext cx="2965450" cy="646113"/>
          </a:xfrm>
          <a:prstGeom prst="rect">
            <a:avLst/>
          </a:prstGeom>
          <a:noFill/>
        </p:spPr>
        <p:txBody>
          <a:bodyPr>
            <a:spAutoFit/>
          </a:bodyPr>
          <a:lstStyle/>
          <a:p>
            <a:pPr>
              <a:defRPr/>
            </a:pPr>
            <a:r>
              <a:rPr lang="en-US" b="1" dirty="0">
                <a:solidFill>
                  <a:schemeClr val="accent2">
                    <a:lumMod val="50000"/>
                  </a:schemeClr>
                </a:solidFill>
                <a:latin typeface="+mj-lt"/>
              </a:rPr>
              <a:t>Example 2</a:t>
            </a:r>
          </a:p>
          <a:p>
            <a:pPr>
              <a:defRPr/>
            </a:pPr>
            <a:endParaRPr lang="en-US" dirty="0"/>
          </a:p>
        </p:txBody>
      </p:sp>
      <p:sp>
        <p:nvSpPr>
          <p:cNvPr id="4" name="TextBox 3">
            <a:extLst>
              <a:ext uri="{FF2B5EF4-FFF2-40B4-BE49-F238E27FC236}">
                <a16:creationId xmlns:a16="http://schemas.microsoft.com/office/drawing/2014/main" id="{E096211B-22DA-4D76-9936-6447FB05B7ED}"/>
              </a:ext>
            </a:extLst>
          </p:cNvPr>
          <p:cNvSpPr txBox="1"/>
          <p:nvPr/>
        </p:nvSpPr>
        <p:spPr>
          <a:xfrm>
            <a:off x="504825" y="1920875"/>
            <a:ext cx="3305175" cy="2092881"/>
          </a:xfrm>
          <a:prstGeom prst="rect">
            <a:avLst/>
          </a:prstGeom>
          <a:noFill/>
        </p:spPr>
        <p:txBody>
          <a:bodyPr wrap="square">
            <a:spAutoFit/>
          </a:bodyPr>
          <a:lstStyle/>
          <a:p>
            <a:pPr>
              <a:defRPr/>
            </a:pPr>
            <a:r>
              <a:rPr lang="en-US" sz="2800" b="1" dirty="0">
                <a:solidFill>
                  <a:schemeClr val="accent2">
                    <a:lumMod val="50000"/>
                  </a:schemeClr>
                </a:solidFill>
                <a:latin typeface="+mn-lt"/>
              </a:rPr>
              <a:t>Example 2 shows </a:t>
            </a:r>
            <a:br>
              <a:rPr lang="en-US" sz="2800" b="1" dirty="0">
                <a:solidFill>
                  <a:schemeClr val="accent2">
                    <a:lumMod val="50000"/>
                  </a:schemeClr>
                </a:solidFill>
                <a:latin typeface="+mn-lt"/>
              </a:rPr>
            </a:br>
            <a:r>
              <a:rPr lang="en-US" sz="2800" b="1" dirty="0">
                <a:solidFill>
                  <a:schemeClr val="accent2">
                    <a:lumMod val="50000"/>
                  </a:schemeClr>
                </a:solidFill>
                <a:latin typeface="+mn-lt"/>
              </a:rPr>
              <a:t>the language options recognizable to a LEP individual </a:t>
            </a:r>
          </a:p>
          <a:p>
            <a:pPr>
              <a:defRPr/>
            </a:pPr>
            <a:endParaRPr lang="en-US" dirty="0"/>
          </a:p>
        </p:txBody>
      </p:sp>
      <p:sp>
        <p:nvSpPr>
          <p:cNvPr id="119816" name="Content Placeholder 2">
            <a:extLst>
              <a:ext uri="{FF2B5EF4-FFF2-40B4-BE49-F238E27FC236}">
                <a16:creationId xmlns:a16="http://schemas.microsoft.com/office/drawing/2014/main" id="{6A49C405-FF6A-4C82-B6BF-65CFCA4C30B0}"/>
              </a:ext>
            </a:extLst>
          </p:cNvPr>
          <p:cNvSpPr txBox="1">
            <a:spLocks/>
          </p:cNvSpPr>
          <p:nvPr/>
        </p:nvSpPr>
        <p:spPr bwMode="auto">
          <a:xfrm>
            <a:off x="830263" y="4419600"/>
            <a:ext cx="6765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a:solidFill>
                  <a:srgbClr val="2A6D7D"/>
                </a:solidFill>
                <a:latin typeface="Calibri" panose="020F0502020204030204" pitchFamily="34" charset="0"/>
              </a:defRPr>
            </a:lvl1pPr>
            <a:lvl2pPr marL="4000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lvl="1">
              <a:buClr>
                <a:srgbClr val="8E0000"/>
              </a:buClr>
              <a:buFont typeface="Arial" panose="020B0604020202020204" pitchFamily="34" charset="0"/>
              <a:buNone/>
            </a:pPr>
            <a:r>
              <a:rPr lang="en-US" altLang="en-US" sz="2400" b="1" dirty="0">
                <a:solidFill>
                  <a:srgbClr val="8E0000"/>
                </a:solidFill>
              </a:rPr>
              <a:t>Work with your district or school website designer to see if the website has the capability to offer language assistance in this way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itle 1">
            <a:extLst>
              <a:ext uri="{FF2B5EF4-FFF2-40B4-BE49-F238E27FC236}">
                <a16:creationId xmlns:a16="http://schemas.microsoft.com/office/drawing/2014/main" id="{FCDC8A68-1CD0-40E6-944E-087E040E1319}"/>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527185E8-CA01-4447-9F7E-C4395B2A7F8E}"/>
              </a:ext>
            </a:extLst>
          </p:cNvPr>
          <p:cNvSpPr>
            <a:spLocks noGrp="1"/>
          </p:cNvSpPr>
          <p:nvPr>
            <p:ph idx="1"/>
          </p:nvPr>
        </p:nvSpPr>
        <p:spPr/>
        <p:txBody>
          <a:bodyPr/>
          <a:lstStyle/>
          <a:p>
            <a:pPr marL="0" indent="0">
              <a:buFont typeface="Arial" panose="020B0604020202020204" pitchFamily="34" charset="0"/>
              <a:buNone/>
              <a:defRPr/>
            </a:pPr>
            <a:r>
              <a:rPr lang="en-US" sz="3200" b="1" dirty="0">
                <a:solidFill>
                  <a:srgbClr val="8E0000"/>
                </a:solidFill>
              </a:rPr>
              <a:t>CSDE English Learners Website </a:t>
            </a:r>
          </a:p>
          <a:p>
            <a:pPr marL="690563">
              <a:spcBef>
                <a:spcPts val="1200"/>
              </a:spcBef>
              <a:buClr>
                <a:srgbClr val="8E0000"/>
              </a:buClr>
              <a:defRPr/>
            </a:pPr>
            <a:r>
              <a:rPr lang="en-US" sz="2800" b="1" dirty="0">
                <a:solidFill>
                  <a:schemeClr val="accent2">
                    <a:lumMod val="50000"/>
                  </a:schemeClr>
                </a:solidFill>
              </a:rPr>
              <a:t>English Learners and Bilingual Education Statues</a:t>
            </a:r>
          </a:p>
          <a:p>
            <a:pPr marL="690563">
              <a:spcBef>
                <a:spcPts val="1200"/>
              </a:spcBef>
              <a:buClr>
                <a:srgbClr val="8E0000"/>
              </a:buClr>
              <a:defRPr/>
            </a:pPr>
            <a:r>
              <a:rPr lang="en-US" sz="2800" b="1" dirty="0">
                <a:solidFill>
                  <a:schemeClr val="accent2">
                    <a:lumMod val="50000"/>
                  </a:schemeClr>
                </a:solidFill>
              </a:rPr>
              <a:t>Connecticut English Language Proficiency (CELP) Standards</a:t>
            </a:r>
          </a:p>
          <a:p>
            <a:pPr marL="690563">
              <a:spcBef>
                <a:spcPts val="1200"/>
              </a:spcBef>
              <a:buClr>
                <a:srgbClr val="8E0000"/>
              </a:buClr>
              <a:defRPr/>
            </a:pPr>
            <a:r>
              <a:rPr lang="en-US" sz="2800" b="1" dirty="0">
                <a:solidFill>
                  <a:schemeClr val="accent2">
                    <a:lumMod val="50000"/>
                  </a:schemeClr>
                </a:solidFill>
              </a:rPr>
              <a:t>English Learners Data Bulletin</a:t>
            </a:r>
          </a:p>
        </p:txBody>
      </p:sp>
      <p:sp>
        <p:nvSpPr>
          <p:cNvPr id="121859" name="Slide Number Placeholder 3">
            <a:extLst>
              <a:ext uri="{FF2B5EF4-FFF2-40B4-BE49-F238E27FC236}">
                <a16:creationId xmlns:a16="http://schemas.microsoft.com/office/drawing/2014/main" id="{BCF6884D-3CFB-4788-9CF6-476DF7A0F1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A4968D3-0782-4EB5-BA05-C1E546381F98}" type="slidenum">
              <a:rPr lang="en-US" altLang="en-US" sz="1200">
                <a:solidFill>
                  <a:srgbClr val="898989"/>
                </a:solidFill>
                <a:latin typeface="Arial" panose="020B0604020202020204" pitchFamily="34" charset="0"/>
              </a:rPr>
              <a:pPr>
                <a:spcBef>
                  <a:spcPct val="0"/>
                </a:spcBef>
                <a:buFontTx/>
                <a:buNone/>
              </a:pPr>
              <a:t>53</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68B347B3-90FC-4E56-9A93-4759E143C559}"/>
              </a:ext>
            </a:extLst>
          </p:cNvPr>
          <p:cNvSpPr txBox="1"/>
          <p:nvPr/>
        </p:nvSpPr>
        <p:spPr>
          <a:xfrm>
            <a:off x="609600" y="5033963"/>
            <a:ext cx="7315200" cy="430212"/>
          </a:xfrm>
          <a:prstGeom prst="rect">
            <a:avLst/>
          </a:prstGeom>
          <a:solidFill>
            <a:srgbClr val="FFF2CC"/>
          </a:solidFill>
        </p:spPr>
        <p:txBody>
          <a:bodyPr>
            <a:spAutoFit/>
          </a:bodyPr>
          <a:lstStyle/>
          <a:p>
            <a:pPr>
              <a:defRPr/>
            </a:pPr>
            <a:r>
              <a:rPr lang="en-US" sz="2200" b="1" dirty="0">
                <a:solidFill>
                  <a:schemeClr val="tx1">
                    <a:lumMod val="95000"/>
                    <a:lumOff val="5000"/>
                  </a:schemeClr>
                </a:solidFill>
                <a:latin typeface="+mn-lt"/>
              </a:rPr>
              <a:t>https://portal.ct.gov/SDE/English-Learners/English-Learners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itle 1">
            <a:extLst>
              <a:ext uri="{FF2B5EF4-FFF2-40B4-BE49-F238E27FC236}">
                <a16:creationId xmlns:a16="http://schemas.microsoft.com/office/drawing/2014/main" id="{A948E35E-EA70-490D-A1C0-484144426C7D}"/>
              </a:ext>
            </a:extLst>
          </p:cNvPr>
          <p:cNvSpPr>
            <a:spLocks noGrp="1"/>
          </p:cNvSpPr>
          <p:nvPr>
            <p:ph type="title"/>
          </p:nvPr>
        </p:nvSpPr>
        <p:spPr/>
        <p:txBody>
          <a:bodyPr/>
          <a:lstStyle/>
          <a:p>
            <a:r>
              <a:rPr lang="en-US" altLang="en-US"/>
              <a:t>Language Assistance</a:t>
            </a:r>
          </a:p>
        </p:txBody>
      </p:sp>
      <p:sp>
        <p:nvSpPr>
          <p:cNvPr id="3" name="Content Placeholder 2">
            <a:extLst>
              <a:ext uri="{FF2B5EF4-FFF2-40B4-BE49-F238E27FC236}">
                <a16:creationId xmlns:a16="http://schemas.microsoft.com/office/drawing/2014/main" id="{2CE60F26-7894-44E1-A7E8-48F18C1C7C84}"/>
              </a:ext>
            </a:extLst>
          </p:cNvPr>
          <p:cNvSpPr>
            <a:spLocks noGrp="1"/>
          </p:cNvSpPr>
          <p:nvPr>
            <p:ph idx="1"/>
          </p:nvPr>
        </p:nvSpPr>
        <p:spPr>
          <a:xfrm>
            <a:off x="457200" y="1198563"/>
            <a:ext cx="3429000" cy="2763838"/>
          </a:xfrm>
        </p:spPr>
        <p:txBody>
          <a:bodyPr/>
          <a:lstStyle/>
          <a:p>
            <a:pPr>
              <a:spcBef>
                <a:spcPts val="1200"/>
              </a:spcBef>
              <a:buClr>
                <a:srgbClr val="8E0000"/>
              </a:buClr>
              <a:defRPr/>
            </a:pPr>
            <a:r>
              <a:rPr lang="en-US" sz="3200" b="1" dirty="0">
                <a:solidFill>
                  <a:schemeClr val="accent2">
                    <a:lumMod val="50000"/>
                  </a:schemeClr>
                </a:solidFill>
              </a:rPr>
              <a:t>More information </a:t>
            </a:r>
            <a:br>
              <a:rPr lang="en-US" sz="3200" b="1" dirty="0">
                <a:solidFill>
                  <a:schemeClr val="accent2">
                    <a:lumMod val="50000"/>
                  </a:schemeClr>
                </a:solidFill>
              </a:rPr>
            </a:br>
            <a:r>
              <a:rPr lang="en-US" sz="3200" b="1" dirty="0">
                <a:solidFill>
                  <a:schemeClr val="accent2">
                    <a:lumMod val="50000"/>
                  </a:schemeClr>
                </a:solidFill>
              </a:rPr>
              <a:t>and resources available on the LEP Website</a:t>
            </a:r>
          </a:p>
        </p:txBody>
      </p:sp>
      <p:sp>
        <p:nvSpPr>
          <p:cNvPr id="123907" name="Slide Number Placeholder 3">
            <a:extLst>
              <a:ext uri="{FF2B5EF4-FFF2-40B4-BE49-F238E27FC236}">
                <a16:creationId xmlns:a16="http://schemas.microsoft.com/office/drawing/2014/main" id="{1CC3AE78-9D4F-4CAA-8422-7421A299963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5E45CC7-EA3C-48EF-9694-24CFAC12D32A}" type="slidenum">
              <a:rPr lang="en-US" altLang="en-US" sz="1200">
                <a:solidFill>
                  <a:srgbClr val="898989"/>
                </a:solidFill>
                <a:latin typeface="Arial" panose="020B0604020202020204" pitchFamily="34" charset="0"/>
              </a:rPr>
              <a:pPr>
                <a:spcBef>
                  <a:spcPct val="0"/>
                </a:spcBef>
                <a:buFontTx/>
                <a:buNone/>
              </a:pPr>
              <a:t>54</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33C9767E-112C-48D6-A2FD-D9659694057A}"/>
              </a:ext>
            </a:extLst>
          </p:cNvPr>
          <p:cNvSpPr txBox="1"/>
          <p:nvPr/>
        </p:nvSpPr>
        <p:spPr>
          <a:xfrm>
            <a:off x="4120198" y="4874419"/>
            <a:ext cx="3124200" cy="461963"/>
          </a:xfrm>
          <a:prstGeom prst="rect">
            <a:avLst/>
          </a:prstGeom>
          <a:solidFill>
            <a:srgbClr val="FFF2CC"/>
          </a:solidFill>
        </p:spPr>
        <p:txBody>
          <a:bodyPr>
            <a:spAutoFit/>
          </a:bodyPr>
          <a:lstStyle/>
          <a:p>
            <a:pPr indent="-342900">
              <a:spcBef>
                <a:spcPct val="20000"/>
              </a:spcBef>
              <a:defRPr/>
            </a:pPr>
            <a:r>
              <a:rPr lang="en-US" sz="2400" b="1" dirty="0">
                <a:solidFill>
                  <a:schemeClr val="tx1">
                    <a:lumMod val="95000"/>
                    <a:lumOff val="5000"/>
                  </a:schemeClr>
                </a:solidFill>
                <a:latin typeface="+mn-lt"/>
              </a:rPr>
              <a:t>https://www.lep.gov/</a:t>
            </a:r>
          </a:p>
        </p:txBody>
      </p:sp>
      <p:pic>
        <p:nvPicPr>
          <p:cNvPr id="123910" name="Picture 1">
            <a:extLst>
              <a:ext uri="{FF2B5EF4-FFF2-40B4-BE49-F238E27FC236}">
                <a16:creationId xmlns:a16="http://schemas.microsoft.com/office/drawing/2014/main" id="{548CE8F2-1176-471C-B6A1-C1E8D6D205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0198" y="1600200"/>
            <a:ext cx="4534782" cy="292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939A0237-5C2F-40D0-832A-BE18CB358447}"/>
              </a:ext>
            </a:extLst>
          </p:cNvPr>
          <p:cNvSpPr>
            <a:spLocks noGrp="1"/>
          </p:cNvSpPr>
          <p:nvPr>
            <p:ph type="title"/>
          </p:nvPr>
        </p:nvSpPr>
        <p:spPr/>
        <p:txBody>
          <a:bodyPr/>
          <a:lstStyle/>
          <a:p>
            <a:r>
              <a:rPr lang="en-US" altLang="en-US"/>
              <a:t>Disability Discrimination</a:t>
            </a:r>
          </a:p>
        </p:txBody>
      </p:sp>
      <p:sp>
        <p:nvSpPr>
          <p:cNvPr id="4" name="Content Placeholder 3">
            <a:extLst>
              <a:ext uri="{FF2B5EF4-FFF2-40B4-BE49-F238E27FC236}">
                <a16:creationId xmlns:a16="http://schemas.microsoft.com/office/drawing/2014/main" id="{BA8BC549-469F-458D-B0CD-BD1D7B2B5C1E}"/>
              </a:ext>
            </a:extLst>
          </p:cNvPr>
          <p:cNvSpPr>
            <a:spLocks noGrp="1"/>
          </p:cNvSpPr>
          <p:nvPr>
            <p:ph idx="1"/>
          </p:nvPr>
        </p:nvSpPr>
        <p:spPr/>
        <p:txBody>
          <a:bodyPr/>
          <a:lstStyle/>
          <a:p>
            <a:pPr>
              <a:spcBef>
                <a:spcPts val="1200"/>
              </a:spcBef>
              <a:buClr>
                <a:srgbClr val="8E0000"/>
              </a:buClr>
              <a:defRPr/>
            </a:pPr>
            <a:r>
              <a:rPr lang="en-US" sz="2600" b="1" dirty="0">
                <a:solidFill>
                  <a:srgbClr val="4B5E96"/>
                </a:solidFill>
              </a:rPr>
              <a:t>Sections 504 and 508 of the Rehabilitation Act of 1973 and 7CFR Part 15b, prohibit discrimination based on disability in programs or activities receiving Federal financial assistance </a:t>
            </a:r>
          </a:p>
          <a:p>
            <a:pPr>
              <a:spcBef>
                <a:spcPts val="1200"/>
              </a:spcBef>
              <a:buClr>
                <a:srgbClr val="8E0000"/>
              </a:buClr>
              <a:defRPr/>
            </a:pPr>
            <a:r>
              <a:rPr lang="en-US" sz="2600" b="1" dirty="0">
                <a:solidFill>
                  <a:schemeClr val="accent2">
                    <a:lumMod val="50000"/>
                  </a:schemeClr>
                </a:solidFill>
              </a:rPr>
              <a:t>The ADA, 28 CFR Part 35, Title II, Subtitle A, prohibits discrimination on the basis of disability in all services, programs and activities provided to the public by State and local government</a:t>
            </a:r>
          </a:p>
          <a:p>
            <a:pPr>
              <a:spcBef>
                <a:spcPts val="1200"/>
              </a:spcBef>
              <a:buClr>
                <a:srgbClr val="8E0000"/>
              </a:buClr>
              <a:defRPr/>
            </a:pPr>
            <a:r>
              <a:rPr lang="en-US" sz="2600" b="1" dirty="0">
                <a:solidFill>
                  <a:schemeClr val="accent2">
                    <a:lumMod val="50000"/>
                  </a:schemeClr>
                </a:solidFill>
              </a:rPr>
              <a:t>These civil rights laws protect persons with disabilities if they are potential applicants or participants in any FNS funded programs</a:t>
            </a:r>
            <a:br>
              <a:rPr lang="en-US" sz="3200" b="1" dirty="0">
                <a:solidFill>
                  <a:schemeClr val="accent2">
                    <a:lumMod val="50000"/>
                  </a:schemeClr>
                </a:solidFill>
              </a:rPr>
            </a:br>
            <a:endParaRPr lang="en-US" i="1" dirty="0">
              <a:solidFill>
                <a:schemeClr val="accent2">
                  <a:lumMod val="50000"/>
                </a:schemeClr>
              </a:solidFill>
            </a:endParaRPr>
          </a:p>
        </p:txBody>
      </p:sp>
      <p:sp>
        <p:nvSpPr>
          <p:cNvPr id="125956" name="Slide Number Placeholder 3">
            <a:extLst>
              <a:ext uri="{FF2B5EF4-FFF2-40B4-BE49-F238E27FC236}">
                <a16:creationId xmlns:a16="http://schemas.microsoft.com/office/drawing/2014/main" id="{4D8CB7EB-03DE-4233-854C-CC1A617B126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BC9A68F-9397-481B-84BF-0248042281A7}" type="slidenum">
              <a:rPr lang="en-US" altLang="en-US" sz="1200">
                <a:solidFill>
                  <a:srgbClr val="898989"/>
                </a:solidFill>
                <a:latin typeface="Arial" panose="020B0604020202020204" pitchFamily="34" charset="0"/>
              </a:rPr>
              <a:pPr>
                <a:spcBef>
                  <a:spcPct val="0"/>
                </a:spcBef>
                <a:buFontTx/>
                <a:buNone/>
              </a:pPr>
              <a:t>55</a:t>
            </a:fld>
            <a:endParaRPr lang="en-US" altLang="en-US"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F8040165-B89B-45CA-A004-BCEC8BC1F8BD}"/>
              </a:ext>
            </a:extLst>
          </p:cNvPr>
          <p:cNvSpPr>
            <a:spLocks noGrp="1"/>
          </p:cNvSpPr>
          <p:nvPr>
            <p:ph type="title"/>
          </p:nvPr>
        </p:nvSpPr>
        <p:spPr/>
        <p:txBody>
          <a:bodyPr/>
          <a:lstStyle/>
          <a:p>
            <a:r>
              <a:rPr lang="en-US" altLang="en-US"/>
              <a:t>Disability Discrimination</a:t>
            </a:r>
          </a:p>
        </p:txBody>
      </p:sp>
      <p:sp>
        <p:nvSpPr>
          <p:cNvPr id="4" name="Content Placeholder 3">
            <a:extLst>
              <a:ext uri="{FF2B5EF4-FFF2-40B4-BE49-F238E27FC236}">
                <a16:creationId xmlns:a16="http://schemas.microsoft.com/office/drawing/2014/main" id="{77B8084B-B76F-4416-8286-69F6563CBBEE}"/>
              </a:ext>
            </a:extLst>
          </p:cNvPr>
          <p:cNvSpPr>
            <a:spLocks noGrp="1"/>
          </p:cNvSpPr>
          <p:nvPr>
            <p:ph idx="1"/>
          </p:nvPr>
        </p:nvSpPr>
        <p:spPr>
          <a:xfrm>
            <a:off x="457200" y="1198562"/>
            <a:ext cx="8001000" cy="4525963"/>
          </a:xfrm>
        </p:spPr>
        <p:txBody>
          <a:bodyPr/>
          <a:lstStyle/>
          <a:p>
            <a:pPr marL="0" indent="0">
              <a:buFont typeface="Arial" panose="020B0604020202020204" pitchFamily="34" charset="0"/>
              <a:buNone/>
              <a:defRPr/>
            </a:pPr>
            <a:r>
              <a:rPr lang="en-US" sz="3200" b="1" dirty="0">
                <a:solidFill>
                  <a:srgbClr val="8E0000"/>
                </a:solidFill>
              </a:rPr>
              <a:t>“Person with a disability” </a:t>
            </a:r>
            <a:r>
              <a:rPr lang="en-US" sz="3200" b="1" dirty="0">
                <a:solidFill>
                  <a:schemeClr val="accent2">
                    <a:lumMod val="50000"/>
                  </a:schemeClr>
                </a:solidFill>
              </a:rPr>
              <a:t>has a </a:t>
            </a:r>
            <a:br>
              <a:rPr lang="en-US" sz="3200" b="1" dirty="0">
                <a:solidFill>
                  <a:schemeClr val="accent2">
                    <a:lumMod val="50000"/>
                  </a:schemeClr>
                </a:solidFill>
              </a:rPr>
            </a:br>
            <a:r>
              <a:rPr lang="en-US" sz="3200" b="1" dirty="0">
                <a:solidFill>
                  <a:schemeClr val="accent2">
                    <a:lumMod val="50000"/>
                  </a:schemeClr>
                </a:solidFill>
              </a:rPr>
              <a:t>physical or mental impairment which substantially limits one or more major life activity, has a record of such an impairment, or is regarded as having and impairment  </a:t>
            </a:r>
          </a:p>
          <a:p>
            <a:pPr marL="517525" lvl="2" indent="0">
              <a:spcBef>
                <a:spcPts val="1200"/>
              </a:spcBef>
              <a:buFont typeface="Arial" panose="020B0604020202020204" pitchFamily="34" charset="0"/>
              <a:buNone/>
              <a:defRPr/>
            </a:pPr>
            <a:r>
              <a:rPr lang="en-US" sz="2400" i="1" dirty="0">
                <a:solidFill>
                  <a:schemeClr val="accent2">
                    <a:lumMod val="50000"/>
                  </a:schemeClr>
                </a:solidFill>
              </a:rPr>
              <a:t>Source: Section 504 of the Rehabilitation Act of 1973 and the American with Disabilities Act (ADA) of 1900, and the ADA Amendments Act of 2008 (P.L. 110-325)</a:t>
            </a:r>
          </a:p>
        </p:txBody>
      </p:sp>
      <p:sp>
        <p:nvSpPr>
          <p:cNvPr id="128004" name="Slide Number Placeholder 3">
            <a:extLst>
              <a:ext uri="{FF2B5EF4-FFF2-40B4-BE49-F238E27FC236}">
                <a16:creationId xmlns:a16="http://schemas.microsoft.com/office/drawing/2014/main" id="{5983A755-C3CB-4DCF-B280-F20EFE77E5B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314BEC4-E17F-46FF-B48D-803DF9EC845F}" type="slidenum">
              <a:rPr lang="en-US" altLang="en-US" sz="1200">
                <a:solidFill>
                  <a:srgbClr val="898989"/>
                </a:solidFill>
                <a:latin typeface="Arial" panose="020B0604020202020204" pitchFamily="34" charset="0"/>
              </a:rPr>
              <a:pPr>
                <a:spcBef>
                  <a:spcPct val="0"/>
                </a:spcBef>
                <a:buFontTx/>
                <a:buNone/>
              </a:pPr>
              <a:t>56</a:t>
            </a:fld>
            <a:endParaRPr lang="en-US" altLang="en-US"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3255F7F0-DA00-4A42-9974-F62DAA450534}"/>
              </a:ext>
            </a:extLst>
          </p:cNvPr>
          <p:cNvSpPr>
            <a:spLocks noGrp="1"/>
          </p:cNvSpPr>
          <p:nvPr>
            <p:ph type="title"/>
          </p:nvPr>
        </p:nvSpPr>
        <p:spPr/>
        <p:txBody>
          <a:bodyPr/>
          <a:lstStyle/>
          <a:p>
            <a:r>
              <a:rPr lang="en-US" altLang="en-US"/>
              <a:t>Disability Discrimination</a:t>
            </a:r>
          </a:p>
        </p:txBody>
      </p:sp>
      <p:sp>
        <p:nvSpPr>
          <p:cNvPr id="130051" name="Content Placeholder 3">
            <a:extLst>
              <a:ext uri="{FF2B5EF4-FFF2-40B4-BE49-F238E27FC236}">
                <a16:creationId xmlns:a16="http://schemas.microsoft.com/office/drawing/2014/main" id="{14E9628F-DD9C-4A5D-9473-D5E2EDF3A9D6}"/>
              </a:ext>
            </a:extLst>
          </p:cNvPr>
          <p:cNvSpPr>
            <a:spLocks noGrp="1"/>
          </p:cNvSpPr>
          <p:nvPr>
            <p:ph idx="1"/>
          </p:nvPr>
        </p:nvSpPr>
        <p:spPr/>
        <p:txBody>
          <a:bodyPr/>
          <a:lstStyle/>
          <a:p>
            <a:pPr>
              <a:buClr>
                <a:srgbClr val="8E0000"/>
              </a:buClr>
            </a:pPr>
            <a:r>
              <a:rPr lang="en-US" altLang="en-US" sz="3200" b="1" dirty="0">
                <a:solidFill>
                  <a:srgbClr val="4B5E96"/>
                </a:solidFill>
              </a:rPr>
              <a:t>It is imperative that SFA websites and online application systems are readily accessible to and useable by persons with visual impairments and other disabilities</a:t>
            </a:r>
          </a:p>
          <a:p>
            <a:pPr>
              <a:buClr>
                <a:srgbClr val="8E0000"/>
              </a:buClr>
            </a:pPr>
            <a:r>
              <a:rPr lang="en-US" altLang="en-US" sz="3200" b="1" dirty="0">
                <a:solidFill>
                  <a:srgbClr val="4B5E96"/>
                </a:solidFill>
              </a:rPr>
              <a:t>Programs must ensure physical accessibility for buildings and facilities, particularly to persons in wheelchairs and with mobility disabilities</a:t>
            </a:r>
          </a:p>
        </p:txBody>
      </p:sp>
      <p:sp>
        <p:nvSpPr>
          <p:cNvPr id="130052" name="Slide Number Placeholder 3">
            <a:extLst>
              <a:ext uri="{FF2B5EF4-FFF2-40B4-BE49-F238E27FC236}">
                <a16:creationId xmlns:a16="http://schemas.microsoft.com/office/drawing/2014/main" id="{8BA13104-1231-401D-9B6C-0BAF47022FA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DCE2A21-E16F-4CBA-8511-8EB72DC4BE7F}" type="slidenum">
              <a:rPr lang="en-US" altLang="en-US" sz="1200">
                <a:solidFill>
                  <a:srgbClr val="898989"/>
                </a:solidFill>
                <a:latin typeface="Arial" panose="020B0604020202020204" pitchFamily="34" charset="0"/>
              </a:rPr>
              <a:pPr>
                <a:spcBef>
                  <a:spcPct val="0"/>
                </a:spcBef>
                <a:buFontTx/>
                <a:buNone/>
              </a:pPr>
              <a:t>57</a:t>
            </a:fld>
            <a:endParaRPr lang="en-US" altLang="en-US" sz="1200">
              <a:solidFill>
                <a:srgbClr val="898989"/>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360DFE32-AFEC-4580-AB94-197FB75F0BEC}"/>
              </a:ext>
            </a:extLst>
          </p:cNvPr>
          <p:cNvSpPr>
            <a:spLocks noGrp="1"/>
          </p:cNvSpPr>
          <p:nvPr>
            <p:ph type="title"/>
          </p:nvPr>
        </p:nvSpPr>
        <p:spPr/>
        <p:txBody>
          <a:bodyPr/>
          <a:lstStyle/>
          <a:p>
            <a:r>
              <a:rPr lang="en-US" altLang="en-US"/>
              <a:t>Disability Discrimination</a:t>
            </a:r>
          </a:p>
        </p:txBody>
      </p:sp>
      <p:sp>
        <p:nvSpPr>
          <p:cNvPr id="132099" name="Content Placeholder 3">
            <a:extLst>
              <a:ext uri="{FF2B5EF4-FFF2-40B4-BE49-F238E27FC236}">
                <a16:creationId xmlns:a16="http://schemas.microsoft.com/office/drawing/2014/main" id="{F05BA2AB-C2F2-44A1-BD1C-7C42CF424CEE}"/>
              </a:ext>
            </a:extLst>
          </p:cNvPr>
          <p:cNvSpPr>
            <a:spLocks noGrp="1"/>
          </p:cNvSpPr>
          <p:nvPr>
            <p:ph idx="1"/>
          </p:nvPr>
        </p:nvSpPr>
        <p:spPr>
          <a:xfrm>
            <a:off x="457200" y="1198562"/>
            <a:ext cx="7543800" cy="4525963"/>
          </a:xfrm>
        </p:spPr>
        <p:txBody>
          <a:bodyPr/>
          <a:lstStyle/>
          <a:p>
            <a:pPr>
              <a:buClr>
                <a:srgbClr val="8E0000"/>
              </a:buClr>
            </a:pPr>
            <a:r>
              <a:rPr lang="en-US" altLang="en-US" sz="3200" b="1" dirty="0">
                <a:solidFill>
                  <a:srgbClr val="4B5E96"/>
                </a:solidFill>
              </a:rPr>
              <a:t>In some cases, different or special treatment may be necessary to ensure effective aids, benefits and services are reasonable</a:t>
            </a:r>
          </a:p>
        </p:txBody>
      </p:sp>
      <p:sp>
        <p:nvSpPr>
          <p:cNvPr id="132100" name="Slide Number Placeholder 3">
            <a:extLst>
              <a:ext uri="{FF2B5EF4-FFF2-40B4-BE49-F238E27FC236}">
                <a16:creationId xmlns:a16="http://schemas.microsoft.com/office/drawing/2014/main" id="{67A54235-C7B9-4A83-8F25-C666A1B6F67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596F2FB2-FC91-426B-8461-6985D4837600}" type="slidenum">
              <a:rPr lang="en-US" altLang="en-US" sz="1200">
                <a:solidFill>
                  <a:srgbClr val="898989"/>
                </a:solidFill>
                <a:latin typeface="Arial" panose="020B0604020202020204" pitchFamily="34" charset="0"/>
              </a:rPr>
              <a:pPr>
                <a:spcBef>
                  <a:spcPct val="0"/>
                </a:spcBef>
                <a:buFontTx/>
                <a:buNone/>
              </a:pPr>
              <a:t>58</a:t>
            </a:fld>
            <a:endParaRPr lang="en-US" altLang="en-US" sz="1200">
              <a:solidFill>
                <a:srgbClr val="898989"/>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05A3B42F-3D7A-4D36-A3E8-F567AB555D6D}"/>
              </a:ext>
            </a:extLst>
          </p:cNvPr>
          <p:cNvSpPr>
            <a:spLocks noGrp="1"/>
          </p:cNvSpPr>
          <p:nvPr>
            <p:ph type="title"/>
          </p:nvPr>
        </p:nvSpPr>
        <p:spPr/>
        <p:txBody>
          <a:bodyPr/>
          <a:lstStyle/>
          <a:p>
            <a:r>
              <a:rPr lang="en-US" altLang="en-US" sz="3800"/>
              <a:t>Examples of Accommodations</a:t>
            </a:r>
          </a:p>
        </p:txBody>
      </p:sp>
      <p:sp>
        <p:nvSpPr>
          <p:cNvPr id="4" name="Content Placeholder 3">
            <a:extLst>
              <a:ext uri="{FF2B5EF4-FFF2-40B4-BE49-F238E27FC236}">
                <a16:creationId xmlns:a16="http://schemas.microsoft.com/office/drawing/2014/main" id="{A0D17C2E-B7E8-4757-AF1E-15D81DB699A1}"/>
              </a:ext>
            </a:extLst>
          </p:cNvPr>
          <p:cNvSpPr>
            <a:spLocks noGrp="1"/>
          </p:cNvSpPr>
          <p:nvPr>
            <p:ph idx="1"/>
          </p:nvPr>
        </p:nvSpPr>
        <p:spPr>
          <a:xfrm>
            <a:off x="457200" y="1198562"/>
            <a:ext cx="7391400" cy="4525963"/>
          </a:xfrm>
        </p:spPr>
        <p:txBody>
          <a:bodyPr/>
          <a:lstStyle/>
          <a:p>
            <a:pPr>
              <a:spcBef>
                <a:spcPts val="1200"/>
              </a:spcBef>
              <a:buClr>
                <a:srgbClr val="8E0000"/>
              </a:buClr>
              <a:defRPr/>
            </a:pPr>
            <a:r>
              <a:rPr lang="en-US" sz="3200" b="1" dirty="0">
                <a:solidFill>
                  <a:schemeClr val="accent2">
                    <a:lumMod val="50000"/>
                  </a:schemeClr>
                </a:solidFill>
              </a:rPr>
              <a:t>Access for persons in wheelchairs and other mobility limitations</a:t>
            </a:r>
          </a:p>
          <a:p>
            <a:pPr>
              <a:spcBef>
                <a:spcPts val="1200"/>
              </a:spcBef>
              <a:buClr>
                <a:srgbClr val="8E0000"/>
              </a:buClr>
              <a:defRPr/>
            </a:pPr>
            <a:r>
              <a:rPr lang="en-US" sz="3200" b="1" dirty="0">
                <a:solidFill>
                  <a:schemeClr val="accent2">
                    <a:lumMod val="50000"/>
                  </a:schemeClr>
                </a:solidFill>
              </a:rPr>
              <a:t>Access for those with limited vision</a:t>
            </a:r>
          </a:p>
          <a:p>
            <a:pPr>
              <a:spcBef>
                <a:spcPts val="1200"/>
              </a:spcBef>
              <a:buClr>
                <a:srgbClr val="8E0000"/>
              </a:buClr>
              <a:defRPr/>
            </a:pPr>
            <a:r>
              <a:rPr lang="en-US" sz="3200" b="1" dirty="0">
                <a:solidFill>
                  <a:schemeClr val="accent2">
                    <a:lumMod val="50000"/>
                  </a:schemeClr>
                </a:solidFill>
              </a:rPr>
              <a:t>Using American Sign Language (ASL) and interpreters</a:t>
            </a:r>
          </a:p>
          <a:p>
            <a:pPr>
              <a:spcBef>
                <a:spcPts val="1200"/>
              </a:spcBef>
              <a:buClr>
                <a:srgbClr val="8E0000"/>
              </a:buClr>
              <a:defRPr/>
            </a:pPr>
            <a:r>
              <a:rPr lang="en-US" sz="3200" b="1" dirty="0">
                <a:solidFill>
                  <a:schemeClr val="accent2">
                    <a:lumMod val="50000"/>
                  </a:schemeClr>
                </a:solidFill>
              </a:rPr>
              <a:t>Substitutions for children whose disability restricts their diet</a:t>
            </a:r>
          </a:p>
        </p:txBody>
      </p:sp>
      <p:sp>
        <p:nvSpPr>
          <p:cNvPr id="134148" name="Slide Number Placeholder 3">
            <a:extLst>
              <a:ext uri="{FF2B5EF4-FFF2-40B4-BE49-F238E27FC236}">
                <a16:creationId xmlns:a16="http://schemas.microsoft.com/office/drawing/2014/main" id="{89C2643A-2AF0-413D-A965-8F8BA1D1E8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22C5A4E-AD83-4D73-B60B-FDD61CB2CEE9}" type="slidenum">
              <a:rPr lang="en-US" altLang="en-US" sz="1200">
                <a:solidFill>
                  <a:srgbClr val="898989"/>
                </a:solidFill>
                <a:latin typeface="Arial" panose="020B0604020202020204" pitchFamily="34" charset="0"/>
              </a:rPr>
              <a:pPr>
                <a:spcBef>
                  <a:spcPct val="0"/>
                </a:spcBef>
                <a:buFontTx/>
                <a:buNone/>
              </a:pPr>
              <a:t>59</a:t>
            </a:fld>
            <a:endParaRPr lang="en-US" altLang="en-US" sz="1200">
              <a:solidFill>
                <a:srgbClr val="898989"/>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7C90-7AD7-4320-9C46-B9A6C5E6D6E1}"/>
              </a:ext>
            </a:extLst>
          </p:cNvPr>
          <p:cNvSpPr>
            <a:spLocks noGrp="1"/>
          </p:cNvSpPr>
          <p:nvPr>
            <p:ph type="title"/>
          </p:nvPr>
        </p:nvSpPr>
        <p:spPr/>
        <p:txBody>
          <a:bodyPr/>
          <a:lstStyle/>
          <a:p>
            <a:r>
              <a:rPr lang="en-US" dirty="0"/>
              <a:t>Civil Rights Program Authorities</a:t>
            </a:r>
          </a:p>
        </p:txBody>
      </p:sp>
      <p:sp>
        <p:nvSpPr>
          <p:cNvPr id="3" name="Content Placeholder 2">
            <a:extLst>
              <a:ext uri="{FF2B5EF4-FFF2-40B4-BE49-F238E27FC236}">
                <a16:creationId xmlns:a16="http://schemas.microsoft.com/office/drawing/2014/main" id="{A8990DDD-709F-4933-A3DE-226B559B43E6}"/>
              </a:ext>
            </a:extLst>
          </p:cNvPr>
          <p:cNvSpPr>
            <a:spLocks noGrp="1"/>
          </p:cNvSpPr>
          <p:nvPr>
            <p:ph idx="1"/>
          </p:nvPr>
        </p:nvSpPr>
        <p:spPr/>
        <p:txBody>
          <a:bodyPr/>
          <a:lstStyle/>
          <a:p>
            <a:r>
              <a:rPr lang="en-US" dirty="0"/>
              <a:t>USDA Regulation 4330-2: Prohibits discrimination in programs and activities receiving Federal financial assistance from USDA</a:t>
            </a:r>
          </a:p>
          <a:p>
            <a:r>
              <a:rPr lang="en-US" dirty="0"/>
              <a:t>Bostock v. Clayton County, 140 S. Ct. 1731, 590 U.S.___(2020)</a:t>
            </a:r>
          </a:p>
        </p:txBody>
      </p:sp>
      <p:sp>
        <p:nvSpPr>
          <p:cNvPr id="4" name="Slide Number Placeholder 3">
            <a:extLst>
              <a:ext uri="{FF2B5EF4-FFF2-40B4-BE49-F238E27FC236}">
                <a16:creationId xmlns:a16="http://schemas.microsoft.com/office/drawing/2014/main" id="{EF45535B-4DD5-4ABC-902A-95BCE170BEC2}"/>
              </a:ext>
            </a:extLst>
          </p:cNvPr>
          <p:cNvSpPr>
            <a:spLocks noGrp="1"/>
          </p:cNvSpPr>
          <p:nvPr>
            <p:ph type="sldNum" sz="quarter" idx="10"/>
          </p:nvPr>
        </p:nvSpPr>
        <p:spPr/>
        <p:txBody>
          <a:bodyPr/>
          <a:lstStyle/>
          <a:p>
            <a:fld id="{E83ECF4E-E181-4471-91E6-301922DD9683}" type="slidenum">
              <a:rPr lang="en-US" altLang="en-US" smtClean="0"/>
              <a:pPr/>
              <a:t>6</a:t>
            </a:fld>
            <a:endParaRPr lang="en-US" altLang="en-US"/>
          </a:p>
        </p:txBody>
      </p:sp>
    </p:spTree>
    <p:extLst>
      <p:ext uri="{BB962C8B-B14F-4D97-AF65-F5344CB8AC3E}">
        <p14:creationId xmlns:p14="http://schemas.microsoft.com/office/powerpoint/2010/main" val="2914381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CF2E472D-7655-4AC5-A6E7-60B3F4824701}"/>
              </a:ext>
            </a:extLst>
          </p:cNvPr>
          <p:cNvSpPr>
            <a:spLocks noGrp="1"/>
          </p:cNvSpPr>
          <p:nvPr>
            <p:ph type="title"/>
          </p:nvPr>
        </p:nvSpPr>
        <p:spPr/>
        <p:txBody>
          <a:bodyPr/>
          <a:lstStyle/>
          <a:p>
            <a:r>
              <a:rPr lang="en-US" altLang="en-US"/>
              <a:t>Special Diets Resources</a:t>
            </a:r>
          </a:p>
        </p:txBody>
      </p:sp>
      <p:sp>
        <p:nvSpPr>
          <p:cNvPr id="4" name="Content Placeholder 3">
            <a:extLst>
              <a:ext uri="{FF2B5EF4-FFF2-40B4-BE49-F238E27FC236}">
                <a16:creationId xmlns:a16="http://schemas.microsoft.com/office/drawing/2014/main" id="{CB5E8C3B-99AB-457B-93D9-3367083673BE}"/>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CSDE website: Accommodating Special </a:t>
            </a:r>
            <a:br>
              <a:rPr lang="en-US" sz="3200" b="1" dirty="0">
                <a:solidFill>
                  <a:schemeClr val="accent2">
                    <a:lumMod val="50000"/>
                  </a:schemeClr>
                </a:solidFill>
              </a:rPr>
            </a:br>
            <a:r>
              <a:rPr lang="en-US" sz="3200" b="1" dirty="0">
                <a:solidFill>
                  <a:schemeClr val="accent2">
                    <a:lumMod val="50000"/>
                  </a:schemeClr>
                </a:solidFill>
              </a:rPr>
              <a:t>Diets in School Nutrition Programs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CSDE’s Guide: </a:t>
            </a:r>
            <a:r>
              <a:rPr lang="en-US" sz="2600" b="1" i="1" dirty="0">
                <a:solidFill>
                  <a:schemeClr val="accent2">
                    <a:lumMod val="50000"/>
                  </a:schemeClr>
                </a:solidFill>
              </a:rPr>
              <a:t>Accommodating Special Diets </a:t>
            </a:r>
            <a:br>
              <a:rPr lang="en-US" sz="2600" b="1" i="1" dirty="0">
                <a:solidFill>
                  <a:schemeClr val="accent2">
                    <a:lumMod val="50000"/>
                  </a:schemeClr>
                </a:solidFill>
              </a:rPr>
            </a:br>
            <a:r>
              <a:rPr lang="en-US" sz="2600" b="1" i="1" dirty="0">
                <a:solidFill>
                  <a:schemeClr val="accent2">
                    <a:lumMod val="50000"/>
                  </a:schemeClr>
                </a:solidFill>
              </a:rPr>
              <a:t>in School Nutrition Programs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Summary Chart (Overview of USDA Requirements)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Medical Statement</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Guidance and Instructions for Medical Statement </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Allowable Milk Substitutes</a:t>
            </a:r>
          </a:p>
          <a:p>
            <a:pPr marL="398462" lvl="1" indent="-457200">
              <a:spcBef>
                <a:spcPts val="600"/>
              </a:spcBef>
              <a:buClr>
                <a:srgbClr val="8E0000"/>
              </a:buClr>
              <a:buFont typeface="Wingdings" panose="05000000000000000000" pitchFamily="2" charset="2"/>
              <a:buChar char="n"/>
              <a:defRPr/>
            </a:pPr>
            <a:r>
              <a:rPr lang="en-US" sz="2600" b="1" dirty="0">
                <a:solidFill>
                  <a:schemeClr val="accent2">
                    <a:lumMod val="50000"/>
                  </a:schemeClr>
                </a:solidFill>
              </a:rPr>
              <a:t>Additional Resources</a:t>
            </a:r>
          </a:p>
        </p:txBody>
      </p:sp>
      <p:sp>
        <p:nvSpPr>
          <p:cNvPr id="136196" name="Slide Number Placeholder 3">
            <a:extLst>
              <a:ext uri="{FF2B5EF4-FFF2-40B4-BE49-F238E27FC236}">
                <a16:creationId xmlns:a16="http://schemas.microsoft.com/office/drawing/2014/main" id="{F766BF67-4693-4510-9962-FD7BD63E064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1FDA0411-E889-45BC-AD96-8ADEE4E69296}" type="slidenum">
              <a:rPr lang="en-US" altLang="en-US" sz="1200">
                <a:solidFill>
                  <a:srgbClr val="898989"/>
                </a:solidFill>
                <a:latin typeface="Arial" panose="020B0604020202020204" pitchFamily="34" charset="0"/>
              </a:rPr>
              <a:pPr>
                <a:spcBef>
                  <a:spcPct val="0"/>
                </a:spcBef>
                <a:buFontTx/>
                <a:buNone/>
              </a:pPr>
              <a:t>60</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0C84EC3F-6781-4AC3-909F-F0F34FB93526}"/>
              </a:ext>
            </a:extLst>
          </p:cNvPr>
          <p:cNvSpPr txBox="1"/>
          <p:nvPr/>
        </p:nvSpPr>
        <p:spPr>
          <a:xfrm>
            <a:off x="1600200" y="5527675"/>
            <a:ext cx="5851525" cy="831850"/>
          </a:xfrm>
          <a:prstGeom prst="rect">
            <a:avLst/>
          </a:prstGeom>
          <a:solidFill>
            <a:srgbClr val="FFF2CC"/>
          </a:solidFill>
        </p:spPr>
        <p:txBody>
          <a:bodyPr>
            <a:spAutoFit/>
          </a:bodyPr>
          <a:lstStyle/>
          <a:p>
            <a:pPr>
              <a:defRPr/>
            </a:pPr>
            <a:r>
              <a:rPr lang="en-US" sz="2400" b="1" dirty="0">
                <a:solidFill>
                  <a:schemeClr val="tx1">
                    <a:lumMod val="95000"/>
                    <a:lumOff val="5000"/>
                  </a:schemeClr>
                </a:solidFill>
                <a:latin typeface="+mn-lt"/>
              </a:rPr>
              <a:t>https://portal.ct.gov/SDE/Nutrition/Special-Diets-in-School-Nutrition-Programs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F4F01EAD-9EC8-4CCA-A56A-63F0F3DB97C4}"/>
              </a:ext>
            </a:extLst>
          </p:cNvPr>
          <p:cNvSpPr>
            <a:spLocks noGrp="1"/>
          </p:cNvSpPr>
          <p:nvPr>
            <p:ph type="title"/>
          </p:nvPr>
        </p:nvSpPr>
        <p:spPr/>
        <p:txBody>
          <a:bodyPr/>
          <a:lstStyle/>
          <a:p>
            <a:r>
              <a:rPr lang="en-US" altLang="en-US"/>
              <a:t>Special Diets Resources</a:t>
            </a:r>
          </a:p>
        </p:txBody>
      </p:sp>
      <p:sp>
        <p:nvSpPr>
          <p:cNvPr id="4" name="Content Placeholder 3">
            <a:extLst>
              <a:ext uri="{FF2B5EF4-FFF2-40B4-BE49-F238E27FC236}">
                <a16:creationId xmlns:a16="http://schemas.microsoft.com/office/drawing/2014/main" id="{705C5520-7B29-446B-81BE-33E4FD4923A3}"/>
              </a:ext>
            </a:extLst>
          </p:cNvPr>
          <p:cNvSpPr>
            <a:spLocks noGrp="1"/>
          </p:cNvSpPr>
          <p:nvPr>
            <p:ph idx="1"/>
          </p:nvPr>
        </p:nvSpPr>
        <p:spPr>
          <a:xfrm>
            <a:off x="457200" y="1198563"/>
            <a:ext cx="7467600" cy="3602038"/>
          </a:xfrm>
        </p:spPr>
        <p:txBody>
          <a:bodyPr/>
          <a:lstStyle/>
          <a:p>
            <a:pPr>
              <a:defRPr/>
            </a:pPr>
            <a:r>
              <a:rPr lang="en-US" sz="2800" b="1" dirty="0">
                <a:solidFill>
                  <a:schemeClr val="accent2">
                    <a:lumMod val="50000"/>
                  </a:schemeClr>
                </a:solidFill>
              </a:rPr>
              <a:t>CSDE Presentation: Requirements for Meal Modifications in School Nutrition Programs</a:t>
            </a:r>
          </a:p>
          <a:p>
            <a:pPr>
              <a:defRPr/>
            </a:pPr>
            <a:endParaRPr lang="en-US" sz="2800" dirty="0">
              <a:solidFill>
                <a:schemeClr val="accent2">
                  <a:lumMod val="50000"/>
                </a:schemeClr>
              </a:solidFill>
            </a:endParaRPr>
          </a:p>
          <a:p>
            <a:pPr>
              <a:defRPr/>
            </a:pPr>
            <a:endParaRPr lang="en-US" sz="2800" b="1" dirty="0">
              <a:solidFill>
                <a:schemeClr val="accent2">
                  <a:lumMod val="50000"/>
                </a:schemeClr>
              </a:solidFill>
            </a:endParaRPr>
          </a:p>
          <a:p>
            <a:pPr>
              <a:spcBef>
                <a:spcPts val="600"/>
              </a:spcBef>
              <a:defRPr/>
            </a:pPr>
            <a:r>
              <a:rPr lang="en-US" sz="2800" b="1" dirty="0">
                <a:solidFill>
                  <a:schemeClr val="accent2">
                    <a:lumMod val="50000"/>
                  </a:schemeClr>
                </a:solidFill>
              </a:rPr>
              <a:t>CSDE Presentation: Managing Food Allergies in the Cafeteria: The Role of School Food Service Managers and Staff</a:t>
            </a:r>
          </a:p>
          <a:p>
            <a:pPr marL="0" indent="0">
              <a:buFont typeface="Arial" panose="020B0604020202020204" pitchFamily="34" charset="0"/>
              <a:buNone/>
              <a:defRPr/>
            </a:pPr>
            <a:endParaRPr lang="en-US" sz="3200" b="1" dirty="0">
              <a:solidFill>
                <a:schemeClr val="accent2">
                  <a:lumMod val="50000"/>
                </a:schemeClr>
              </a:solidFill>
            </a:endParaRPr>
          </a:p>
          <a:p>
            <a:pPr marL="0" indent="0">
              <a:buFont typeface="Arial" panose="020B0604020202020204" pitchFamily="34" charset="0"/>
              <a:buNone/>
              <a:defRPr/>
            </a:pPr>
            <a:endParaRPr lang="en-US" sz="3200" b="1" dirty="0">
              <a:solidFill>
                <a:schemeClr val="accent2">
                  <a:lumMod val="50000"/>
                </a:schemeClr>
              </a:solidFill>
            </a:endParaRPr>
          </a:p>
        </p:txBody>
      </p:sp>
      <p:sp>
        <p:nvSpPr>
          <p:cNvPr id="138244" name="Slide Number Placeholder 3">
            <a:extLst>
              <a:ext uri="{FF2B5EF4-FFF2-40B4-BE49-F238E27FC236}">
                <a16:creationId xmlns:a16="http://schemas.microsoft.com/office/drawing/2014/main" id="{837F7AFE-936A-4BF9-B060-8714FC8ECD5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BBB8FB47-7D41-4577-8355-5BD9EEFD5653}" type="slidenum">
              <a:rPr lang="en-US" altLang="en-US" sz="1200">
                <a:solidFill>
                  <a:srgbClr val="898989"/>
                </a:solidFill>
                <a:latin typeface="Arial" panose="020B0604020202020204" pitchFamily="34" charset="0"/>
              </a:rPr>
              <a:pPr>
                <a:spcBef>
                  <a:spcPct val="0"/>
                </a:spcBef>
                <a:buFontTx/>
                <a:buNone/>
              </a:pPr>
              <a:t>61</a:t>
            </a:fld>
            <a:endParaRPr lang="en-US" altLang="en-US" sz="1200">
              <a:solidFill>
                <a:srgbClr val="898989"/>
              </a:solidFill>
              <a:latin typeface="Arial" panose="020B0604020202020204" pitchFamily="34" charset="0"/>
            </a:endParaRPr>
          </a:p>
        </p:txBody>
      </p:sp>
      <p:sp>
        <p:nvSpPr>
          <p:cNvPr id="5" name="TextBox 4">
            <a:hlinkClick r:id="rId3"/>
            <a:extLst>
              <a:ext uri="{FF2B5EF4-FFF2-40B4-BE49-F238E27FC236}">
                <a16:creationId xmlns:a16="http://schemas.microsoft.com/office/drawing/2014/main" id="{D5B2B59A-7A4C-4D93-A55A-4AD0643F0F66}"/>
              </a:ext>
            </a:extLst>
          </p:cNvPr>
          <p:cNvSpPr txBox="1"/>
          <p:nvPr/>
        </p:nvSpPr>
        <p:spPr>
          <a:xfrm>
            <a:off x="990600" y="2318549"/>
            <a:ext cx="6934200" cy="830997"/>
          </a:xfrm>
          <a:prstGeom prst="rect">
            <a:avLst/>
          </a:prstGeom>
          <a:solidFill>
            <a:srgbClr val="FFF2CC"/>
          </a:solidFill>
        </p:spPr>
        <p:txBody>
          <a:bodyPr>
            <a:spAutoFit/>
          </a:bodyPr>
          <a:lstStyle/>
          <a:p>
            <a:pPr>
              <a:defRPr/>
            </a:pPr>
            <a:r>
              <a:rPr lang="en-US" sz="2400" b="1" dirty="0">
                <a:solidFill>
                  <a:schemeClr val="tx1">
                    <a:lumMod val="95000"/>
                    <a:lumOff val="5000"/>
                  </a:schemeClr>
                </a:solidFill>
                <a:latin typeface="+mn-lt"/>
              </a:rPr>
              <a:t>https://portal.ct.gov/-/media/SDE/Nutrition/NSLP/</a:t>
            </a:r>
            <a:br>
              <a:rPr lang="en-US" sz="2400" b="1" dirty="0">
                <a:solidFill>
                  <a:schemeClr val="tx1">
                    <a:lumMod val="95000"/>
                    <a:lumOff val="5000"/>
                  </a:schemeClr>
                </a:solidFill>
                <a:latin typeface="+mn-lt"/>
              </a:rPr>
            </a:br>
            <a:r>
              <a:rPr lang="en-US" sz="2400" b="1" dirty="0" err="1">
                <a:solidFill>
                  <a:schemeClr val="tx1">
                    <a:lumMod val="95000"/>
                    <a:lumOff val="5000"/>
                  </a:schemeClr>
                </a:solidFill>
                <a:latin typeface="+mn-lt"/>
              </a:rPr>
              <a:t>SpecDiet</a:t>
            </a:r>
            <a:r>
              <a:rPr lang="en-US" sz="2400" b="1" dirty="0">
                <a:solidFill>
                  <a:schemeClr val="tx1">
                    <a:lumMod val="95000"/>
                    <a:lumOff val="5000"/>
                  </a:schemeClr>
                </a:solidFill>
                <a:latin typeface="+mn-lt"/>
              </a:rPr>
              <a:t>/Meal_Modifications_SNP_Presentation.pdf</a:t>
            </a:r>
          </a:p>
        </p:txBody>
      </p:sp>
      <p:sp>
        <p:nvSpPr>
          <p:cNvPr id="6" name="TextBox 5">
            <a:hlinkClick r:id="rId3"/>
            <a:extLst>
              <a:ext uri="{FF2B5EF4-FFF2-40B4-BE49-F238E27FC236}">
                <a16:creationId xmlns:a16="http://schemas.microsoft.com/office/drawing/2014/main" id="{1A9533BF-E862-4FF9-A5A0-A9B02ED804F3}"/>
              </a:ext>
            </a:extLst>
          </p:cNvPr>
          <p:cNvSpPr txBox="1"/>
          <p:nvPr/>
        </p:nvSpPr>
        <p:spPr>
          <a:xfrm>
            <a:off x="990600" y="4876800"/>
            <a:ext cx="6934200" cy="1200329"/>
          </a:xfrm>
          <a:prstGeom prst="rect">
            <a:avLst/>
          </a:prstGeom>
          <a:solidFill>
            <a:srgbClr val="FFF2CC"/>
          </a:solidFill>
        </p:spPr>
        <p:txBody>
          <a:bodyPr wrap="square">
            <a:spAutoFit/>
          </a:bodyPr>
          <a:lstStyle/>
          <a:p>
            <a:pPr>
              <a:defRPr/>
            </a:pPr>
            <a:r>
              <a:rPr lang="en-US" sz="2400" b="1" dirty="0">
                <a:solidFill>
                  <a:schemeClr val="tx1">
                    <a:lumMod val="95000"/>
                    <a:lumOff val="5000"/>
                  </a:schemeClr>
                </a:solidFill>
                <a:latin typeface="+mn-lt"/>
              </a:rPr>
              <a:t>https://portal.ct.gov/-/media/SDE/Nutrition/NSLP/</a:t>
            </a:r>
            <a:br>
              <a:rPr lang="en-US" sz="2400" b="1" dirty="0">
                <a:solidFill>
                  <a:schemeClr val="tx1">
                    <a:lumMod val="95000"/>
                    <a:lumOff val="5000"/>
                  </a:schemeClr>
                </a:solidFill>
                <a:latin typeface="+mn-lt"/>
              </a:rPr>
            </a:br>
            <a:r>
              <a:rPr lang="en-US" sz="2400" b="1" dirty="0" err="1">
                <a:solidFill>
                  <a:schemeClr val="tx1">
                    <a:lumMod val="95000"/>
                    <a:lumOff val="5000"/>
                  </a:schemeClr>
                </a:solidFill>
                <a:latin typeface="+mn-lt"/>
              </a:rPr>
              <a:t>SpecDiet</a:t>
            </a:r>
            <a:r>
              <a:rPr lang="en-US" sz="2400" b="1" dirty="0">
                <a:solidFill>
                  <a:schemeClr val="tx1">
                    <a:lumMod val="95000"/>
                    <a:lumOff val="5000"/>
                  </a:schemeClr>
                </a:solidFill>
                <a:latin typeface="+mn-lt"/>
              </a:rPr>
              <a:t>/Managing_Food_Allergies_Cafeteria_SNP_Presentation.pdf</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D4F77034-68B2-426D-BF80-957DDE46E73E}"/>
              </a:ext>
            </a:extLst>
          </p:cNvPr>
          <p:cNvSpPr>
            <a:spLocks noGrp="1"/>
          </p:cNvSpPr>
          <p:nvPr>
            <p:ph type="title"/>
          </p:nvPr>
        </p:nvSpPr>
        <p:spPr/>
        <p:txBody>
          <a:bodyPr/>
          <a:lstStyle/>
          <a:p>
            <a:r>
              <a:rPr lang="en-US" altLang="en-US"/>
              <a:t>Customer Service</a:t>
            </a:r>
          </a:p>
        </p:txBody>
      </p:sp>
      <p:sp>
        <p:nvSpPr>
          <p:cNvPr id="7" name="Content Placeholder 6">
            <a:extLst>
              <a:ext uri="{FF2B5EF4-FFF2-40B4-BE49-F238E27FC236}">
                <a16:creationId xmlns:a16="http://schemas.microsoft.com/office/drawing/2014/main" id="{1C7F255B-6652-4EBE-9C93-53CD704B706F}"/>
              </a:ext>
            </a:extLst>
          </p:cNvPr>
          <p:cNvSpPr>
            <a:spLocks noGrp="1"/>
          </p:cNvSpPr>
          <p:nvPr>
            <p:ph idx="1"/>
          </p:nvPr>
        </p:nvSpPr>
        <p:spPr>
          <a:xfrm>
            <a:off x="457200" y="1198562"/>
            <a:ext cx="7315200" cy="4525963"/>
          </a:xfrm>
        </p:spPr>
        <p:txBody>
          <a:bodyPr/>
          <a:lstStyle/>
          <a:p>
            <a:pPr>
              <a:buClr>
                <a:srgbClr val="8E0000"/>
              </a:buClr>
              <a:defRPr/>
            </a:pPr>
            <a:r>
              <a:rPr lang="en-US" sz="3200" b="1" dirty="0">
                <a:solidFill>
                  <a:schemeClr val="accent2">
                    <a:lumMod val="50000"/>
                  </a:schemeClr>
                </a:solidFill>
              </a:rPr>
              <a:t>Good customer service reduces chances of discrimination complaints</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Be courteous and thoughtful</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Be patient and listen carefully</a:t>
            </a:r>
          </a:p>
          <a:p>
            <a:pPr lvl="1">
              <a:spcBef>
                <a:spcPts val="1200"/>
              </a:spcBef>
              <a:buClr>
                <a:srgbClr val="8E0000"/>
              </a:buClr>
              <a:buFont typeface="Arial" panose="020B0604020202020204" pitchFamily="34" charset="0"/>
              <a:buChar char="•"/>
              <a:defRPr/>
            </a:pPr>
            <a:r>
              <a:rPr lang="en-US" sz="2800" b="1" dirty="0">
                <a:solidFill>
                  <a:schemeClr val="accent2">
                    <a:lumMod val="50000"/>
                  </a:schemeClr>
                </a:solidFill>
              </a:rPr>
              <a:t>Treat all students equally (no seating arrangements, serving lines, services and facilities, or eating periods separated by protected class)</a:t>
            </a:r>
            <a:endParaRPr lang="en-US" sz="2800" dirty="0">
              <a:solidFill>
                <a:schemeClr val="accent2">
                  <a:lumMod val="50000"/>
                </a:schemeClr>
              </a:solidFill>
            </a:endParaRPr>
          </a:p>
          <a:p>
            <a:pPr marL="0" indent="0">
              <a:buFont typeface="Arial" panose="020B0604020202020204" pitchFamily="34" charset="0"/>
              <a:buNone/>
              <a:defRPr/>
            </a:pPr>
            <a:endParaRPr lang="en-US" sz="2800" dirty="0">
              <a:solidFill>
                <a:schemeClr val="accent2">
                  <a:lumMod val="50000"/>
                </a:schemeClr>
              </a:solidFill>
            </a:endParaRPr>
          </a:p>
        </p:txBody>
      </p:sp>
      <p:sp>
        <p:nvSpPr>
          <p:cNvPr id="140292" name="Slide Number Placeholder 3">
            <a:extLst>
              <a:ext uri="{FF2B5EF4-FFF2-40B4-BE49-F238E27FC236}">
                <a16:creationId xmlns:a16="http://schemas.microsoft.com/office/drawing/2014/main" id="{B6654DF1-B9BF-41ED-9B6C-A83CFD46213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BF2F674-3754-4ED7-90A8-349837DC01DF}" type="slidenum">
              <a:rPr lang="en-US" altLang="en-US" sz="1200">
                <a:solidFill>
                  <a:srgbClr val="898989"/>
                </a:solidFill>
                <a:latin typeface="Arial" panose="020B0604020202020204" pitchFamily="34" charset="0"/>
              </a:rPr>
              <a:pPr>
                <a:spcBef>
                  <a:spcPct val="0"/>
                </a:spcBef>
                <a:buFontTx/>
                <a:buNone/>
              </a:pPr>
              <a:t>62</a:t>
            </a:fld>
            <a:endParaRPr lang="en-US" altLang="en-US" sz="1200">
              <a:solidFill>
                <a:srgbClr val="898989"/>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7DC49A1C-C9F0-46D2-9AA0-AE8278CE1876}"/>
              </a:ext>
            </a:extLst>
          </p:cNvPr>
          <p:cNvSpPr>
            <a:spLocks noGrp="1"/>
          </p:cNvSpPr>
          <p:nvPr>
            <p:ph type="title"/>
          </p:nvPr>
        </p:nvSpPr>
        <p:spPr/>
        <p:txBody>
          <a:bodyPr/>
          <a:lstStyle/>
          <a:p>
            <a:r>
              <a:rPr lang="en-US" altLang="en-US"/>
              <a:t>Conflict Resolution</a:t>
            </a:r>
          </a:p>
        </p:txBody>
      </p:sp>
      <p:sp>
        <p:nvSpPr>
          <p:cNvPr id="7" name="Content Placeholder 6">
            <a:extLst>
              <a:ext uri="{FF2B5EF4-FFF2-40B4-BE49-F238E27FC236}">
                <a16:creationId xmlns:a16="http://schemas.microsoft.com/office/drawing/2014/main" id="{2F7CB844-4BD0-43DD-A1B3-3E21F23E593C}"/>
              </a:ext>
            </a:extLst>
          </p:cNvPr>
          <p:cNvSpPr>
            <a:spLocks noGrp="1"/>
          </p:cNvSpPr>
          <p:nvPr>
            <p:ph idx="1"/>
          </p:nvPr>
        </p:nvSpPr>
        <p:spPr>
          <a:xfrm>
            <a:off x="457200" y="1198562"/>
            <a:ext cx="8001000" cy="4525963"/>
          </a:xfrm>
        </p:spPr>
        <p:txBody>
          <a:bodyPr/>
          <a:lstStyle/>
          <a:p>
            <a:pPr marL="0" indent="0">
              <a:buFont typeface="Arial" panose="020B0604020202020204" pitchFamily="34" charset="0"/>
              <a:buNone/>
              <a:defRPr/>
            </a:pPr>
            <a:r>
              <a:rPr lang="en-US" altLang="en-US" sz="3200" b="1" dirty="0">
                <a:solidFill>
                  <a:srgbClr val="4B5E96"/>
                </a:solidFill>
              </a:rPr>
              <a:t>This area must be covered in</a:t>
            </a:r>
            <a:br>
              <a:rPr lang="en-US" altLang="en-US" sz="3200" b="1" dirty="0">
                <a:solidFill>
                  <a:schemeClr val="accent2">
                    <a:lumMod val="50000"/>
                  </a:schemeClr>
                </a:solidFill>
              </a:rPr>
            </a:br>
            <a:r>
              <a:rPr lang="en-US" altLang="en-US" sz="3200" b="1" dirty="0">
                <a:solidFill>
                  <a:srgbClr val="4B5E96"/>
                </a:solidFill>
              </a:rPr>
              <a:t>SFA’s </a:t>
            </a:r>
            <a:r>
              <a:rPr lang="en-US" altLang="en-US" sz="3200" b="1" dirty="0">
                <a:solidFill>
                  <a:schemeClr val="accent2">
                    <a:lumMod val="50000"/>
                  </a:schemeClr>
                </a:solidFill>
              </a:rPr>
              <a:t>Civil Rights procedures</a:t>
            </a:r>
          </a:p>
          <a:p>
            <a:pPr>
              <a:spcBef>
                <a:spcPts val="1200"/>
              </a:spcBef>
              <a:buClr>
                <a:srgbClr val="8E0000"/>
              </a:buClr>
              <a:defRPr/>
            </a:pPr>
            <a:r>
              <a:rPr lang="en-US" altLang="en-US" sz="2800" b="1" dirty="0">
                <a:solidFill>
                  <a:schemeClr val="accent2">
                    <a:lumMod val="50000"/>
                  </a:schemeClr>
                </a:solidFill>
              </a:rPr>
              <a:t>Include how SFA will process a complaint with the goal of providing a solution with assistance of state agency and USDA, as needed </a:t>
            </a:r>
          </a:p>
          <a:p>
            <a:pPr>
              <a:spcBef>
                <a:spcPts val="1200"/>
              </a:spcBef>
              <a:buClr>
                <a:srgbClr val="8E0000"/>
              </a:buClr>
              <a:defRPr/>
            </a:pPr>
            <a:r>
              <a:rPr lang="en-US" altLang="en-US" sz="2800" b="1" dirty="0">
                <a:solidFill>
                  <a:schemeClr val="accent2">
                    <a:lumMod val="50000"/>
                  </a:schemeClr>
                </a:solidFill>
              </a:rPr>
              <a:t>Refer to “FNS-113 Complaint Processing Procedures &amp; Timelines” diagram for a summary of handling Civil Rights complaints and required timeframes </a:t>
            </a:r>
          </a:p>
          <a:p>
            <a:pPr marL="0" indent="0">
              <a:buFont typeface="Arial" panose="020B0604020202020204" pitchFamily="34" charset="0"/>
              <a:buNone/>
              <a:defRPr/>
            </a:pPr>
            <a:endParaRPr lang="en-US" sz="2800" dirty="0">
              <a:solidFill>
                <a:schemeClr val="accent2">
                  <a:lumMod val="50000"/>
                </a:schemeClr>
              </a:solidFill>
            </a:endParaRPr>
          </a:p>
        </p:txBody>
      </p:sp>
      <p:sp>
        <p:nvSpPr>
          <p:cNvPr id="142340" name="Slide Number Placeholder 3">
            <a:extLst>
              <a:ext uri="{FF2B5EF4-FFF2-40B4-BE49-F238E27FC236}">
                <a16:creationId xmlns:a16="http://schemas.microsoft.com/office/drawing/2014/main" id="{CD12F51F-D0B8-4D09-96F9-C69224AB49A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31654085-0A81-4088-B2BF-948FC5C39B47}" type="slidenum">
              <a:rPr lang="en-US" altLang="en-US" sz="1200">
                <a:solidFill>
                  <a:srgbClr val="898989"/>
                </a:solidFill>
                <a:latin typeface="Arial" panose="020B0604020202020204" pitchFamily="34" charset="0"/>
              </a:rPr>
              <a:pPr>
                <a:spcBef>
                  <a:spcPct val="0"/>
                </a:spcBef>
                <a:buFontTx/>
                <a:buNone/>
              </a:pPr>
              <a:t>63</a:t>
            </a:fld>
            <a:endParaRPr lang="en-US" altLang="en-US" sz="1200">
              <a:solidFill>
                <a:srgbClr val="898989"/>
              </a:solidFill>
              <a:latin typeface="Arial" panose="020B0604020202020204" pitchFamily="34" charset="0"/>
            </a:endParaRPr>
          </a:p>
        </p:txBody>
      </p:sp>
      <p:sp>
        <p:nvSpPr>
          <p:cNvPr id="8" name="TextBox 7">
            <a:hlinkClick r:id="rId3"/>
            <a:extLst>
              <a:ext uri="{FF2B5EF4-FFF2-40B4-BE49-F238E27FC236}">
                <a16:creationId xmlns:a16="http://schemas.microsoft.com/office/drawing/2014/main" id="{2761A37F-ECCF-4999-A024-952031491B37}"/>
              </a:ext>
            </a:extLst>
          </p:cNvPr>
          <p:cNvSpPr txBox="1"/>
          <p:nvPr/>
        </p:nvSpPr>
        <p:spPr>
          <a:xfrm>
            <a:off x="1371600" y="5789613"/>
            <a:ext cx="6684963" cy="400050"/>
          </a:xfrm>
          <a:prstGeom prst="rect">
            <a:avLst/>
          </a:prstGeom>
          <a:solidFill>
            <a:srgbClr val="FFF2CC"/>
          </a:solidFill>
        </p:spPr>
        <p:txBody>
          <a:bodyPr>
            <a:spAutoFit/>
          </a:bodyPr>
          <a:lstStyle/>
          <a:p>
            <a:pPr indent="-342900">
              <a:spcBef>
                <a:spcPct val="20000"/>
              </a:spcBef>
              <a:defRPr/>
            </a:pPr>
            <a:r>
              <a:rPr lang="en-US" sz="2000" b="1" dirty="0">
                <a:latin typeface="+mj-lt"/>
              </a:rPr>
              <a:t>https://fns-prod.azureedge.net/sites/default/files/113-1.pdf</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06677B71-5CD1-4BA5-825A-3336D085F102}"/>
              </a:ext>
            </a:extLst>
          </p:cNvPr>
          <p:cNvSpPr>
            <a:spLocks noGrp="1"/>
          </p:cNvSpPr>
          <p:nvPr>
            <p:ph type="title"/>
          </p:nvPr>
        </p:nvSpPr>
        <p:spPr/>
        <p:txBody>
          <a:bodyPr/>
          <a:lstStyle/>
          <a:p>
            <a:r>
              <a:rPr lang="en-US" altLang="en-US"/>
              <a:t>Conflict Resolution</a:t>
            </a:r>
          </a:p>
        </p:txBody>
      </p:sp>
      <p:sp>
        <p:nvSpPr>
          <p:cNvPr id="7" name="Content Placeholder 6">
            <a:extLst>
              <a:ext uri="{FF2B5EF4-FFF2-40B4-BE49-F238E27FC236}">
                <a16:creationId xmlns:a16="http://schemas.microsoft.com/office/drawing/2014/main" id="{5C4C77F6-FF2E-4DE9-A394-F67DBFD48054}"/>
              </a:ext>
            </a:extLst>
          </p:cNvPr>
          <p:cNvSpPr>
            <a:spLocks noGrp="1"/>
          </p:cNvSpPr>
          <p:nvPr>
            <p:ph idx="1"/>
          </p:nvPr>
        </p:nvSpPr>
        <p:spPr/>
        <p:txBody>
          <a:bodyPr/>
          <a:lstStyle/>
          <a:p>
            <a:pPr marL="0" indent="0">
              <a:buFont typeface="Arial" panose="020B0604020202020204" pitchFamily="34" charset="0"/>
              <a:buNone/>
              <a:defRPr/>
            </a:pPr>
            <a:r>
              <a:rPr lang="en-US" sz="3200" b="1" dirty="0">
                <a:solidFill>
                  <a:schemeClr val="accent2">
                    <a:lumMod val="50000"/>
                  </a:schemeClr>
                </a:solidFill>
              </a:rPr>
              <a:t>If a situation has potential to become a </a:t>
            </a:r>
            <a:br>
              <a:rPr lang="en-US" sz="3200" b="1" dirty="0">
                <a:solidFill>
                  <a:schemeClr val="accent2">
                    <a:lumMod val="50000"/>
                  </a:schemeClr>
                </a:solidFill>
              </a:rPr>
            </a:br>
            <a:r>
              <a:rPr lang="en-US" sz="3200" b="1" dirty="0">
                <a:solidFill>
                  <a:schemeClr val="accent2">
                    <a:lumMod val="50000"/>
                  </a:schemeClr>
                </a:solidFill>
              </a:rPr>
              <a:t>civil rights complaint, it may be possible to deescalate with mediation or conflict resolution techniques</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Remain calm and ask about the situation</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Repeat the complaint back and make sure you understand the complaint</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Try to help those involved work out differences</a:t>
            </a:r>
          </a:p>
          <a:p>
            <a:pPr marL="573088" lvl="1">
              <a:buClr>
                <a:srgbClr val="8E0000"/>
              </a:buClr>
              <a:buSzPct val="80000"/>
              <a:buFont typeface="Wingdings" panose="05000000000000000000" pitchFamily="2" charset="2"/>
              <a:buChar char="n"/>
              <a:defRPr/>
            </a:pPr>
            <a:r>
              <a:rPr lang="en-US" sz="2800" b="1" dirty="0">
                <a:solidFill>
                  <a:schemeClr val="accent2">
                    <a:lumMod val="50000"/>
                  </a:schemeClr>
                </a:solidFill>
              </a:rPr>
              <a:t>Get help if threats or violence is possible</a:t>
            </a:r>
          </a:p>
          <a:p>
            <a:pPr marL="0" indent="0">
              <a:buFont typeface="Arial" panose="020B0604020202020204" pitchFamily="34" charset="0"/>
              <a:buNone/>
              <a:defRPr/>
            </a:pPr>
            <a:endParaRPr lang="en-US" sz="2800" b="1" dirty="0">
              <a:solidFill>
                <a:schemeClr val="accent2">
                  <a:lumMod val="50000"/>
                </a:schemeClr>
              </a:solidFill>
            </a:endParaRPr>
          </a:p>
        </p:txBody>
      </p:sp>
      <p:sp>
        <p:nvSpPr>
          <p:cNvPr id="144388" name="Slide Number Placeholder 3">
            <a:extLst>
              <a:ext uri="{FF2B5EF4-FFF2-40B4-BE49-F238E27FC236}">
                <a16:creationId xmlns:a16="http://schemas.microsoft.com/office/drawing/2014/main" id="{CD7E8C27-F2C6-4459-AE78-152C6E5659A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068BAB34-8FE6-47B8-BC36-10D912CE1B2B}" type="slidenum">
              <a:rPr lang="en-US" altLang="en-US" sz="1200">
                <a:solidFill>
                  <a:srgbClr val="898989"/>
                </a:solidFill>
                <a:latin typeface="Arial" panose="020B0604020202020204" pitchFamily="34" charset="0"/>
              </a:rPr>
              <a:pPr>
                <a:spcBef>
                  <a:spcPct val="0"/>
                </a:spcBef>
                <a:buFontTx/>
                <a:buNone/>
              </a:pPr>
              <a:t>64</a:t>
            </a:fld>
            <a:endParaRPr lang="en-US" altLang="en-US" sz="1200">
              <a:solidFill>
                <a:srgbClr val="898989"/>
              </a:solidFill>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0142E40-B581-4569-B8E6-3E220785053A}"/>
              </a:ext>
            </a:extLst>
          </p:cNvPr>
          <p:cNvSpPr>
            <a:spLocks noGrp="1"/>
          </p:cNvSpPr>
          <p:nvPr>
            <p:ph type="title"/>
          </p:nvPr>
        </p:nvSpPr>
        <p:spPr/>
        <p:txBody>
          <a:bodyPr/>
          <a:lstStyle/>
          <a:p>
            <a:r>
              <a:rPr lang="en-US" altLang="en-US"/>
              <a:t>Compliance</a:t>
            </a:r>
          </a:p>
        </p:txBody>
      </p:sp>
      <p:sp>
        <p:nvSpPr>
          <p:cNvPr id="3" name="Content Placeholder 2">
            <a:extLst>
              <a:ext uri="{FF2B5EF4-FFF2-40B4-BE49-F238E27FC236}">
                <a16:creationId xmlns:a16="http://schemas.microsoft.com/office/drawing/2014/main" id="{2D6E5F85-B330-415B-9835-55E570C4675F}"/>
              </a:ext>
            </a:extLst>
          </p:cNvPr>
          <p:cNvSpPr>
            <a:spLocks noGrp="1"/>
          </p:cNvSpPr>
          <p:nvPr>
            <p:ph idx="1"/>
          </p:nvPr>
        </p:nvSpPr>
        <p:spPr/>
        <p:txBody>
          <a:bodyPr/>
          <a:lstStyle/>
          <a:p>
            <a:pPr>
              <a:spcBef>
                <a:spcPts val="1200"/>
              </a:spcBef>
              <a:buClr>
                <a:srgbClr val="8E0000"/>
              </a:buClr>
              <a:defRPr/>
            </a:pPr>
            <a:r>
              <a:rPr lang="en-US" sz="3200" b="1" dirty="0">
                <a:solidFill>
                  <a:schemeClr val="accent2">
                    <a:lumMod val="50000"/>
                  </a:schemeClr>
                </a:solidFill>
              </a:rPr>
              <a:t>Pre-award compliance review</a:t>
            </a:r>
          </a:p>
          <a:p>
            <a:pPr>
              <a:spcBef>
                <a:spcPts val="1200"/>
              </a:spcBef>
              <a:buClr>
                <a:srgbClr val="8E0000"/>
              </a:buClr>
              <a:defRPr/>
            </a:pPr>
            <a:r>
              <a:rPr lang="en-US" sz="3200" b="1" dirty="0">
                <a:solidFill>
                  <a:schemeClr val="accent2">
                    <a:lumMod val="50000"/>
                  </a:schemeClr>
                </a:solidFill>
              </a:rPr>
              <a:t>Ongoing compliance is verified during Administrative Reviews</a:t>
            </a:r>
          </a:p>
          <a:p>
            <a:pPr marL="803275" lvl="1" indent="-341313">
              <a:buClr>
                <a:srgbClr val="8E0000"/>
              </a:buClr>
              <a:defRPr/>
            </a:pPr>
            <a:r>
              <a:rPr lang="en-US" sz="2600" b="1" dirty="0">
                <a:solidFill>
                  <a:schemeClr val="accent2">
                    <a:lumMod val="50000"/>
                  </a:schemeClr>
                </a:solidFill>
              </a:rPr>
              <a:t>Pre-award and ongoing</a:t>
            </a:r>
            <a:r>
              <a:rPr lang="en-US" sz="2600" dirty="0">
                <a:solidFill>
                  <a:schemeClr val="accent2">
                    <a:lumMod val="50000"/>
                  </a:schemeClr>
                </a:solidFill>
              </a:rPr>
              <a:t>: </a:t>
            </a:r>
            <a:r>
              <a:rPr lang="en-US" sz="2600" b="1" dirty="0">
                <a:solidFill>
                  <a:srgbClr val="4B5E96"/>
                </a:solidFill>
              </a:rPr>
              <a:t>SFA </a:t>
            </a:r>
            <a:r>
              <a:rPr lang="en-US" sz="2600" b="1" dirty="0">
                <a:solidFill>
                  <a:schemeClr val="accent2">
                    <a:lumMod val="50000"/>
                  </a:schemeClr>
                </a:solidFill>
              </a:rPr>
              <a:t>must inform CSDE of any complaints or litigation filed against SFA</a:t>
            </a:r>
          </a:p>
          <a:p>
            <a:pPr marL="514350" indent="-457200">
              <a:spcBef>
                <a:spcPts val="1200"/>
              </a:spcBef>
              <a:buClr>
                <a:srgbClr val="8E0000"/>
              </a:buClr>
              <a:defRPr/>
            </a:pPr>
            <a:r>
              <a:rPr lang="en-US" sz="3200" b="1" dirty="0">
                <a:solidFill>
                  <a:schemeClr val="accent2">
                    <a:lumMod val="50000"/>
                  </a:schemeClr>
                </a:solidFill>
              </a:rPr>
              <a:t>CSDE reports significant findings to USDA</a:t>
            </a:r>
          </a:p>
          <a:p>
            <a:pPr marL="514350" indent="-457200">
              <a:spcBef>
                <a:spcPts val="1200"/>
              </a:spcBef>
              <a:buClr>
                <a:srgbClr val="8E0000"/>
              </a:buClr>
              <a:defRPr/>
            </a:pPr>
            <a:r>
              <a:rPr lang="en-US" sz="3200" b="1" dirty="0">
                <a:solidFill>
                  <a:schemeClr val="accent2">
                    <a:lumMod val="50000"/>
                  </a:schemeClr>
                </a:solidFill>
              </a:rPr>
              <a:t>All findings require corrective action</a:t>
            </a:r>
          </a:p>
          <a:p>
            <a:pPr marL="514350" indent="-457200">
              <a:spcBef>
                <a:spcPts val="1200"/>
              </a:spcBef>
              <a:buClr>
                <a:srgbClr val="8E0000"/>
              </a:buClr>
              <a:defRPr/>
            </a:pPr>
            <a:r>
              <a:rPr lang="en-US" sz="3200" b="1" dirty="0">
                <a:solidFill>
                  <a:schemeClr val="accent2">
                    <a:lumMod val="50000"/>
                  </a:schemeClr>
                </a:solidFill>
              </a:rPr>
              <a:t>Follow-up visit may be needed to assure compliance</a:t>
            </a:r>
          </a:p>
        </p:txBody>
      </p:sp>
      <p:sp>
        <p:nvSpPr>
          <p:cNvPr id="146435" name="Slide Number Placeholder 3">
            <a:extLst>
              <a:ext uri="{FF2B5EF4-FFF2-40B4-BE49-F238E27FC236}">
                <a16:creationId xmlns:a16="http://schemas.microsoft.com/office/drawing/2014/main" id="{4D9DCBAB-DD06-422B-9A5F-ACE3C0BD833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F33E6DC0-1335-494D-BA55-D742BE22C777}" type="slidenum">
              <a:rPr lang="en-US" altLang="en-US" sz="1200">
                <a:solidFill>
                  <a:srgbClr val="898989"/>
                </a:solidFill>
                <a:latin typeface="Arial" panose="020B0604020202020204" pitchFamily="34" charset="0"/>
              </a:rPr>
              <a:pPr>
                <a:spcBef>
                  <a:spcPct val="0"/>
                </a:spcBef>
                <a:buFontTx/>
                <a:buNone/>
              </a:pPr>
              <a:t>65</a:t>
            </a:fld>
            <a:endParaRPr lang="en-US" altLang="en-US" sz="1200">
              <a:solidFill>
                <a:srgbClr val="898989"/>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5D19A8A-590F-474C-9D51-86E5AD1B92A1}"/>
              </a:ext>
            </a:extLst>
          </p:cNvPr>
          <p:cNvSpPr>
            <a:spLocks noGrp="1"/>
          </p:cNvSpPr>
          <p:nvPr>
            <p:ph type="title"/>
          </p:nvPr>
        </p:nvSpPr>
        <p:spPr/>
        <p:txBody>
          <a:bodyPr/>
          <a:lstStyle/>
          <a:p>
            <a:r>
              <a:rPr lang="en-US" altLang="en-US"/>
              <a:t>Required Training</a:t>
            </a:r>
          </a:p>
        </p:txBody>
      </p:sp>
      <p:sp>
        <p:nvSpPr>
          <p:cNvPr id="3" name="Content Placeholder 2">
            <a:extLst>
              <a:ext uri="{FF2B5EF4-FFF2-40B4-BE49-F238E27FC236}">
                <a16:creationId xmlns:a16="http://schemas.microsoft.com/office/drawing/2014/main" id="{5AEB20F0-FC6A-4DB8-8FA1-7481050B66D8}"/>
              </a:ext>
            </a:extLst>
          </p:cNvPr>
          <p:cNvSpPr>
            <a:spLocks noGrp="1"/>
          </p:cNvSpPr>
          <p:nvPr>
            <p:ph idx="1"/>
          </p:nvPr>
        </p:nvSpPr>
        <p:spPr/>
        <p:txBody>
          <a:bodyPr/>
          <a:lstStyle/>
          <a:p>
            <a:pPr>
              <a:spcBef>
                <a:spcPts val="1200"/>
              </a:spcBef>
              <a:buClr>
                <a:srgbClr val="8E0000"/>
              </a:buClr>
              <a:defRPr/>
            </a:pPr>
            <a:r>
              <a:rPr lang="en-US" sz="3200" b="1" dirty="0">
                <a:solidFill>
                  <a:srgbClr val="D7DCEB">
                    <a:lumMod val="50000"/>
                  </a:srgbClr>
                </a:solidFill>
              </a:rPr>
              <a:t>USDA requires that all staff who work with program applicants or participants receive annual Civil Rights training</a:t>
            </a:r>
          </a:p>
          <a:p>
            <a:pPr>
              <a:spcBef>
                <a:spcPts val="1200"/>
              </a:spcBef>
              <a:buClr>
                <a:srgbClr val="8E0000"/>
              </a:buClr>
              <a:defRPr/>
            </a:pPr>
            <a:r>
              <a:rPr lang="en-US" sz="3200" b="1" dirty="0">
                <a:solidFill>
                  <a:srgbClr val="D7DCEB">
                    <a:lumMod val="50000"/>
                  </a:srgbClr>
                </a:solidFill>
              </a:rPr>
              <a:t>All staff includes front line staff, supervisors, and determining, verifying, and hearing officials</a:t>
            </a:r>
            <a:endParaRPr lang="en-US" sz="3200" b="1" dirty="0">
              <a:solidFill>
                <a:schemeClr val="accent2">
                  <a:lumMod val="50000"/>
                </a:schemeClr>
              </a:solidFill>
            </a:endParaRPr>
          </a:p>
          <a:p>
            <a:pPr>
              <a:spcBef>
                <a:spcPts val="1200"/>
              </a:spcBef>
              <a:buClr>
                <a:srgbClr val="8E0000"/>
              </a:buClr>
              <a:defRPr/>
            </a:pPr>
            <a:r>
              <a:rPr lang="en-US" sz="3200" b="1" dirty="0">
                <a:solidFill>
                  <a:schemeClr val="accent2">
                    <a:lumMod val="50000"/>
                  </a:schemeClr>
                </a:solidFill>
              </a:rPr>
              <a:t>Training records are required </a:t>
            </a:r>
          </a:p>
          <a:p>
            <a:pPr marL="803275" lvl="1" indent="-341313">
              <a:spcBef>
                <a:spcPts val="600"/>
              </a:spcBef>
              <a:buClr>
                <a:srgbClr val="8E0000"/>
              </a:buClr>
              <a:defRPr/>
            </a:pPr>
            <a:r>
              <a:rPr lang="en-US" dirty="0">
                <a:solidFill>
                  <a:schemeClr val="accent2">
                    <a:lumMod val="50000"/>
                  </a:schemeClr>
                </a:solidFill>
              </a:rPr>
              <a:t>A</a:t>
            </a:r>
            <a:r>
              <a:rPr lang="en-US" sz="2800" b="1" dirty="0">
                <a:solidFill>
                  <a:schemeClr val="accent2">
                    <a:lumMod val="50000"/>
                  </a:schemeClr>
                </a:solidFill>
              </a:rPr>
              <a:t>gendas, sign-in sheets</a:t>
            </a:r>
          </a:p>
        </p:txBody>
      </p:sp>
      <p:sp>
        <p:nvSpPr>
          <p:cNvPr id="148483" name="Slide Number Placeholder 3">
            <a:extLst>
              <a:ext uri="{FF2B5EF4-FFF2-40B4-BE49-F238E27FC236}">
                <a16:creationId xmlns:a16="http://schemas.microsoft.com/office/drawing/2014/main" id="{2545482A-FC4D-424A-90C8-899750B0704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8CAC1314-9420-44E4-857E-0CBFFFE75E1B}" type="slidenum">
              <a:rPr lang="en-US" altLang="en-US" sz="1200">
                <a:solidFill>
                  <a:srgbClr val="898989"/>
                </a:solidFill>
                <a:latin typeface="Arial" panose="020B0604020202020204" pitchFamily="34" charset="0"/>
              </a:rPr>
              <a:pPr>
                <a:spcBef>
                  <a:spcPct val="0"/>
                </a:spcBef>
                <a:buFontTx/>
                <a:buNone/>
              </a:pPr>
              <a:t>66</a:t>
            </a:fld>
            <a:endParaRPr lang="en-US" altLang="en-US" sz="1200">
              <a:solidFill>
                <a:srgbClr val="898989"/>
              </a:solidFill>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48DE05A0-0D68-4388-9DCA-D1B4DD103D2D}"/>
              </a:ext>
            </a:extLst>
          </p:cNvPr>
          <p:cNvSpPr>
            <a:spLocks noGrp="1"/>
          </p:cNvSpPr>
          <p:nvPr>
            <p:ph type="title"/>
          </p:nvPr>
        </p:nvSpPr>
        <p:spPr/>
        <p:txBody>
          <a:bodyPr/>
          <a:lstStyle/>
          <a:p>
            <a:r>
              <a:rPr lang="en-US" altLang="en-US"/>
              <a:t>Required Training Topics</a:t>
            </a:r>
          </a:p>
        </p:txBody>
      </p:sp>
      <p:sp>
        <p:nvSpPr>
          <p:cNvPr id="6" name="Content Placeholder 4">
            <a:extLst>
              <a:ext uri="{FF2B5EF4-FFF2-40B4-BE49-F238E27FC236}">
                <a16:creationId xmlns:a16="http://schemas.microsoft.com/office/drawing/2014/main" id="{0C821D0F-95EB-4413-B2FC-95A3CCDBD2D9}"/>
              </a:ext>
            </a:extLst>
          </p:cNvPr>
          <p:cNvSpPr>
            <a:spLocks noGrp="1"/>
          </p:cNvSpPr>
          <p:nvPr>
            <p:ph idx="1"/>
          </p:nvPr>
        </p:nvSpPr>
        <p:spPr>
          <a:xfrm>
            <a:off x="457200" y="1198562"/>
            <a:ext cx="3733800" cy="4525963"/>
          </a:xfrm>
        </p:spPr>
        <p:txBody>
          <a:bodyPr/>
          <a:lstStyle/>
          <a:p>
            <a:pPr>
              <a:spcBef>
                <a:spcPts val="1200"/>
              </a:spcBef>
              <a:buClr>
                <a:srgbClr val="8E0000"/>
              </a:buClr>
              <a:defRPr/>
            </a:pPr>
            <a:r>
              <a:rPr lang="en-US" sz="3200" b="1" dirty="0">
                <a:solidFill>
                  <a:schemeClr val="accent2">
                    <a:lumMod val="50000"/>
                  </a:schemeClr>
                </a:solidFill>
              </a:rPr>
              <a:t>Data collection and use</a:t>
            </a:r>
          </a:p>
          <a:p>
            <a:pPr>
              <a:spcBef>
                <a:spcPts val="1200"/>
              </a:spcBef>
              <a:buClr>
                <a:srgbClr val="8E0000"/>
              </a:buClr>
              <a:defRPr/>
            </a:pPr>
            <a:r>
              <a:rPr lang="en-US" sz="3200" b="1" dirty="0">
                <a:solidFill>
                  <a:schemeClr val="accent2">
                    <a:lumMod val="50000"/>
                  </a:schemeClr>
                </a:solidFill>
              </a:rPr>
              <a:t>Effective public notification</a:t>
            </a:r>
          </a:p>
          <a:p>
            <a:pPr>
              <a:spcBef>
                <a:spcPts val="1200"/>
              </a:spcBef>
              <a:buClr>
                <a:srgbClr val="8E0000"/>
              </a:buClr>
              <a:defRPr/>
            </a:pPr>
            <a:r>
              <a:rPr lang="en-US" sz="3200" b="1" dirty="0">
                <a:solidFill>
                  <a:schemeClr val="accent2">
                    <a:lumMod val="50000"/>
                  </a:schemeClr>
                </a:solidFill>
              </a:rPr>
              <a:t>Complaint procedure</a:t>
            </a:r>
          </a:p>
          <a:p>
            <a:pPr>
              <a:spcBef>
                <a:spcPts val="1200"/>
              </a:spcBef>
              <a:buClr>
                <a:srgbClr val="8E0000"/>
              </a:buClr>
              <a:defRPr/>
            </a:pPr>
            <a:r>
              <a:rPr lang="en-US" sz="3200" b="1" dirty="0">
                <a:solidFill>
                  <a:schemeClr val="accent2">
                    <a:lumMod val="50000"/>
                  </a:schemeClr>
                </a:solidFill>
              </a:rPr>
              <a:t>Compliance review techniques</a:t>
            </a:r>
          </a:p>
        </p:txBody>
      </p:sp>
      <p:sp>
        <p:nvSpPr>
          <p:cNvPr id="150531" name="Slide Number Placeholder 3">
            <a:extLst>
              <a:ext uri="{FF2B5EF4-FFF2-40B4-BE49-F238E27FC236}">
                <a16:creationId xmlns:a16="http://schemas.microsoft.com/office/drawing/2014/main" id="{86A7975A-92C9-406C-B3E0-1FAB42BD7A1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71479468-BC0A-436A-8C01-B9E2CEE7D802}" type="slidenum">
              <a:rPr lang="en-US" altLang="en-US" sz="1200">
                <a:solidFill>
                  <a:srgbClr val="898989"/>
                </a:solidFill>
                <a:latin typeface="Arial" panose="020B0604020202020204" pitchFamily="34" charset="0"/>
              </a:rPr>
              <a:pPr>
                <a:spcBef>
                  <a:spcPct val="0"/>
                </a:spcBef>
                <a:buFontTx/>
                <a:buNone/>
              </a:pPr>
              <a:t>67</a:t>
            </a:fld>
            <a:endParaRPr lang="en-US" altLang="en-US" sz="1200">
              <a:solidFill>
                <a:srgbClr val="898989"/>
              </a:solidFill>
              <a:latin typeface="Arial" panose="020B0604020202020204" pitchFamily="34" charset="0"/>
            </a:endParaRPr>
          </a:p>
        </p:txBody>
      </p:sp>
      <p:sp>
        <p:nvSpPr>
          <p:cNvPr id="7" name="Content Placeholder 5">
            <a:extLst>
              <a:ext uri="{FF2B5EF4-FFF2-40B4-BE49-F238E27FC236}">
                <a16:creationId xmlns:a16="http://schemas.microsoft.com/office/drawing/2014/main" id="{3BE70315-470C-4438-BBDB-37837843DF3C}"/>
              </a:ext>
            </a:extLst>
          </p:cNvPr>
          <p:cNvSpPr txBox="1">
            <a:spLocks/>
          </p:cNvSpPr>
          <p:nvPr/>
        </p:nvSpPr>
        <p:spPr>
          <a:xfrm>
            <a:off x="4419600" y="1198561"/>
            <a:ext cx="4191000" cy="4525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A6D7D"/>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A6D7D"/>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A6D7D"/>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A6D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Resolution of noncompliance</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Reasonable accommodation </a:t>
            </a:r>
            <a:br>
              <a:rPr lang="en-US" sz="3200" b="1" dirty="0">
                <a:solidFill>
                  <a:schemeClr val="accent2">
                    <a:lumMod val="50000"/>
                  </a:schemeClr>
                </a:solidFill>
              </a:rPr>
            </a:br>
            <a:r>
              <a:rPr lang="en-US" sz="3200" b="1" dirty="0">
                <a:solidFill>
                  <a:schemeClr val="accent2">
                    <a:lumMod val="50000"/>
                  </a:schemeClr>
                </a:solidFill>
              </a:rPr>
              <a:t>for disabilities</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Language assistance</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Conflict resolution</a:t>
            </a:r>
          </a:p>
          <a:p>
            <a:pPr>
              <a:spcBef>
                <a:spcPts val="1200"/>
              </a:spcBef>
              <a:buClr>
                <a:srgbClr val="8E0000"/>
              </a:buClr>
              <a:buSzPct val="80000"/>
              <a:buFont typeface="Wingdings" panose="05000000000000000000" pitchFamily="2" charset="2"/>
              <a:buChar char="n"/>
              <a:defRPr/>
            </a:pPr>
            <a:r>
              <a:rPr lang="en-US" sz="3200" b="1" dirty="0">
                <a:solidFill>
                  <a:schemeClr val="accent2">
                    <a:lumMod val="50000"/>
                  </a:schemeClr>
                </a:solidFill>
              </a:rPr>
              <a:t>Customer service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D692F3E9-5722-42CC-A90D-968A31369042}"/>
              </a:ext>
            </a:extLst>
          </p:cNvPr>
          <p:cNvSpPr>
            <a:spLocks noGrp="1"/>
          </p:cNvSpPr>
          <p:nvPr>
            <p:ph type="title"/>
          </p:nvPr>
        </p:nvSpPr>
        <p:spPr/>
        <p:txBody>
          <a:bodyPr/>
          <a:lstStyle/>
          <a:p>
            <a:r>
              <a:rPr lang="en-US" altLang="en-US"/>
              <a:t>Required Training</a:t>
            </a:r>
          </a:p>
        </p:txBody>
      </p:sp>
      <p:sp>
        <p:nvSpPr>
          <p:cNvPr id="7" name="Content Placeholder 6">
            <a:extLst>
              <a:ext uri="{FF2B5EF4-FFF2-40B4-BE49-F238E27FC236}">
                <a16:creationId xmlns:a16="http://schemas.microsoft.com/office/drawing/2014/main" id="{C36355EF-53C2-4EBD-90A5-A5A969E6C221}"/>
              </a:ext>
            </a:extLst>
          </p:cNvPr>
          <p:cNvSpPr>
            <a:spLocks noGrp="1"/>
          </p:cNvSpPr>
          <p:nvPr>
            <p:ph idx="1"/>
          </p:nvPr>
        </p:nvSpPr>
        <p:spPr/>
        <p:txBody>
          <a:bodyPr/>
          <a:lstStyle/>
          <a:p>
            <a:pPr>
              <a:defRPr/>
            </a:pPr>
            <a:r>
              <a:rPr lang="en-US" sz="3200" b="1" dirty="0">
                <a:solidFill>
                  <a:schemeClr val="accent2">
                    <a:lumMod val="50000"/>
                  </a:schemeClr>
                </a:solidFill>
              </a:rPr>
              <a:t>This PowerPoint presentation is available on the CSDE’s Civil Rights website for SFAs to provide staff training</a:t>
            </a:r>
          </a:p>
          <a:p>
            <a:pPr>
              <a:defRPr/>
            </a:pPr>
            <a:r>
              <a:rPr lang="en-US" sz="3200" b="1" dirty="0">
                <a:solidFill>
                  <a:schemeClr val="accent2">
                    <a:lumMod val="50000"/>
                  </a:schemeClr>
                </a:solidFill>
              </a:rPr>
              <a:t>Training should be documented for each staff member as part of the Professional Standards training requirements</a:t>
            </a:r>
          </a:p>
          <a:p>
            <a:pPr>
              <a:defRPr/>
            </a:pPr>
            <a:endParaRPr lang="en-US" sz="3200" b="1" dirty="0">
              <a:solidFill>
                <a:schemeClr val="accent2">
                  <a:lumMod val="50000"/>
                </a:schemeClr>
              </a:solidFill>
            </a:endParaRPr>
          </a:p>
          <a:p>
            <a:pPr marL="0" indent="0">
              <a:buFont typeface="Arial" panose="020B0604020202020204" pitchFamily="34" charset="0"/>
              <a:buNone/>
              <a:defRPr/>
            </a:pPr>
            <a:r>
              <a:rPr lang="en-US" dirty="0">
                <a:solidFill>
                  <a:schemeClr val="accent2">
                    <a:lumMod val="50000"/>
                  </a:schemeClr>
                </a:solidFill>
              </a:rPr>
              <a:t>	</a:t>
            </a:r>
          </a:p>
          <a:p>
            <a:pPr>
              <a:defRPr/>
            </a:pPr>
            <a:endParaRPr lang="en-US" dirty="0">
              <a:solidFill>
                <a:schemeClr val="accent2">
                  <a:lumMod val="50000"/>
                </a:schemeClr>
              </a:solidFill>
            </a:endParaRPr>
          </a:p>
          <a:p>
            <a:pPr>
              <a:defRPr/>
            </a:pPr>
            <a:endParaRPr lang="en-US" dirty="0">
              <a:solidFill>
                <a:schemeClr val="accent2">
                  <a:lumMod val="50000"/>
                </a:schemeClr>
              </a:solidFill>
            </a:endParaRPr>
          </a:p>
        </p:txBody>
      </p:sp>
      <p:sp>
        <p:nvSpPr>
          <p:cNvPr id="152580" name="Slide Number Placeholder 3">
            <a:extLst>
              <a:ext uri="{FF2B5EF4-FFF2-40B4-BE49-F238E27FC236}">
                <a16:creationId xmlns:a16="http://schemas.microsoft.com/office/drawing/2014/main" id="{906EC232-0435-4068-A944-55396E82A8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9AAD3894-6316-4884-BE9C-C29A4D5E08A7}" type="slidenum">
              <a:rPr lang="en-US" altLang="en-US" sz="1200">
                <a:solidFill>
                  <a:srgbClr val="898989"/>
                </a:solidFill>
                <a:latin typeface="Arial" panose="020B0604020202020204" pitchFamily="34" charset="0"/>
              </a:rPr>
              <a:pPr>
                <a:spcBef>
                  <a:spcPct val="0"/>
                </a:spcBef>
                <a:buFontTx/>
                <a:buNone/>
              </a:pPr>
              <a:t>68</a:t>
            </a:fld>
            <a:endParaRPr lang="en-US" altLang="en-US" sz="1200">
              <a:solidFill>
                <a:srgbClr val="898989"/>
              </a:solidFill>
              <a:latin typeface="Arial" panose="020B0604020202020204" pitchFamily="34" charset="0"/>
            </a:endParaRPr>
          </a:p>
        </p:txBody>
      </p:sp>
      <p:sp>
        <p:nvSpPr>
          <p:cNvPr id="8" name="TextBox 7">
            <a:hlinkClick r:id="rId3"/>
            <a:extLst>
              <a:ext uri="{FF2B5EF4-FFF2-40B4-BE49-F238E27FC236}">
                <a16:creationId xmlns:a16="http://schemas.microsoft.com/office/drawing/2014/main" id="{23EA0C28-4E23-47A7-B9CB-9AF46F90DC7E}"/>
              </a:ext>
            </a:extLst>
          </p:cNvPr>
          <p:cNvSpPr txBox="1"/>
          <p:nvPr/>
        </p:nvSpPr>
        <p:spPr>
          <a:xfrm>
            <a:off x="2286000" y="5268912"/>
            <a:ext cx="5105400" cy="771525"/>
          </a:xfrm>
          <a:prstGeom prst="rect">
            <a:avLst/>
          </a:prstGeom>
          <a:solidFill>
            <a:srgbClr val="FFF2CC"/>
          </a:solidFill>
        </p:spPr>
        <p:txBody>
          <a:bodyPr wrap="square">
            <a:spAutoFit/>
          </a:bodyPr>
          <a:lstStyle/>
          <a:p>
            <a:pPr indent="-342900">
              <a:spcBef>
                <a:spcPct val="20000"/>
              </a:spcBef>
              <a:defRPr/>
            </a:pPr>
            <a:r>
              <a:rPr lang="en-US" sz="2200" b="1" dirty="0">
                <a:solidFill>
                  <a:schemeClr val="tx1">
                    <a:lumMod val="95000"/>
                    <a:lumOff val="5000"/>
                  </a:schemeClr>
                </a:solidFill>
                <a:latin typeface="+mj-lt"/>
              </a:rPr>
              <a:t>https://portal.ct.gov/SDE/Nutrition/</a:t>
            </a:r>
            <a:br>
              <a:rPr lang="en-US" sz="2200" b="1" dirty="0">
                <a:solidFill>
                  <a:schemeClr val="tx1">
                    <a:lumMod val="95000"/>
                    <a:lumOff val="5000"/>
                  </a:schemeClr>
                </a:solidFill>
                <a:latin typeface="+mj-lt"/>
              </a:rPr>
            </a:br>
            <a:r>
              <a:rPr lang="en-US" sz="2200" b="1" dirty="0">
                <a:solidFill>
                  <a:schemeClr val="tx1">
                    <a:lumMod val="95000"/>
                    <a:lumOff val="5000"/>
                  </a:schemeClr>
                </a:solidFill>
                <a:latin typeface="+mj-lt"/>
              </a:rPr>
              <a:t>Civil-Rights-for-Child-Nutrition-Programs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a:extLst>
              <a:ext uri="{FF2B5EF4-FFF2-40B4-BE49-F238E27FC236}">
                <a16:creationId xmlns:a16="http://schemas.microsoft.com/office/drawing/2014/main" id="{44AA7942-3A60-412A-ACF7-E28962D567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C744831D-41DA-409D-A92F-45822C6C9A30}" type="slidenum">
              <a:rPr lang="en-US" altLang="en-US" sz="1200">
                <a:solidFill>
                  <a:srgbClr val="898989"/>
                </a:solidFill>
                <a:latin typeface="Arial" panose="020B0604020202020204" pitchFamily="34" charset="0"/>
              </a:rPr>
              <a:pPr>
                <a:spcBef>
                  <a:spcPct val="0"/>
                </a:spcBef>
                <a:buFontTx/>
                <a:buNone/>
              </a:pPr>
              <a:t>69</a:t>
            </a:fld>
            <a:endParaRPr lang="en-US" altLang="en-US" sz="1200">
              <a:solidFill>
                <a:srgbClr val="898989"/>
              </a:solidFill>
              <a:latin typeface="Arial" panose="020B0604020202020204" pitchFamily="34" charset="0"/>
            </a:endParaRPr>
          </a:p>
        </p:txBody>
      </p:sp>
      <p:sp>
        <p:nvSpPr>
          <p:cNvPr id="154627" name="Title 1">
            <a:extLst>
              <a:ext uri="{FF2B5EF4-FFF2-40B4-BE49-F238E27FC236}">
                <a16:creationId xmlns:a16="http://schemas.microsoft.com/office/drawing/2014/main" id="{7111828C-DC64-4439-BD04-F0E98F06AFFD}"/>
              </a:ext>
            </a:extLst>
          </p:cNvPr>
          <p:cNvSpPr>
            <a:spLocks noGrp="1"/>
          </p:cNvSpPr>
          <p:nvPr>
            <p:ph type="title"/>
          </p:nvPr>
        </p:nvSpPr>
        <p:spPr>
          <a:xfrm>
            <a:off x="504825" y="304800"/>
            <a:ext cx="8229600" cy="487363"/>
          </a:xfrm>
        </p:spPr>
        <p:txBody>
          <a:bodyPr/>
          <a:lstStyle/>
          <a:p>
            <a:r>
              <a:rPr lang="en-US" altLang="en-US"/>
              <a:t>Questions</a:t>
            </a:r>
          </a:p>
        </p:txBody>
      </p:sp>
      <p:graphicFrame>
        <p:nvGraphicFramePr>
          <p:cNvPr id="8" name="Content Placeholder 3">
            <a:extLst>
              <a:ext uri="{FF2B5EF4-FFF2-40B4-BE49-F238E27FC236}">
                <a16:creationId xmlns:a16="http://schemas.microsoft.com/office/drawing/2014/main" id="{2D11ECE6-AA6E-4D13-9B22-6ED069AB016E}"/>
              </a:ext>
            </a:extLst>
          </p:cNvPr>
          <p:cNvGraphicFramePr>
            <a:graphicFrameLocks noGrp="1"/>
          </p:cNvGraphicFramePr>
          <p:nvPr>
            <p:ph idx="4294967295"/>
            <p:extLst>
              <p:ext uri="{D42A27DB-BD31-4B8C-83A1-F6EECF244321}">
                <p14:modId xmlns:p14="http://schemas.microsoft.com/office/powerpoint/2010/main" val="3369460347"/>
              </p:ext>
            </p:extLst>
          </p:nvPr>
        </p:nvGraphicFramePr>
        <p:xfrm>
          <a:off x="609600" y="1295400"/>
          <a:ext cx="7515225" cy="4930961"/>
        </p:xfrm>
        <a:graphic>
          <a:graphicData uri="http://schemas.openxmlformats.org/drawingml/2006/table">
            <a:tbl>
              <a:tblPr firstRow="1" bandRow="1">
                <a:tableStyleId>{5C22544A-7EE6-4342-B048-85BDC9FD1C3A}</a:tableStyleId>
              </a:tblPr>
              <a:tblGrid>
                <a:gridCol w="5013554">
                  <a:extLst>
                    <a:ext uri="{9D8B030D-6E8A-4147-A177-3AD203B41FA5}">
                      <a16:colId xmlns:a16="http://schemas.microsoft.com/office/drawing/2014/main" val="20000"/>
                    </a:ext>
                  </a:extLst>
                </a:gridCol>
                <a:gridCol w="2501671">
                  <a:extLst>
                    <a:ext uri="{9D8B030D-6E8A-4147-A177-3AD203B41FA5}">
                      <a16:colId xmlns:a16="http://schemas.microsoft.com/office/drawing/2014/main" val="20001"/>
                    </a:ext>
                  </a:extLst>
                </a:gridCol>
              </a:tblGrid>
              <a:tr h="4586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2">
                              <a:lumMod val="50000"/>
                            </a:schemeClr>
                          </a:solidFill>
                          <a:latin typeface="+mn-lt"/>
                          <a:ea typeface="Times New Roman" panose="02020603050405020304" pitchFamily="18" charset="0"/>
                        </a:rPr>
                        <a:t>CSDE Consultants for School Nutrition Programs</a:t>
                      </a:r>
                      <a:endParaRPr lang="en-US" sz="2200" b="1" dirty="0">
                        <a:solidFill>
                          <a:schemeClr val="accent2">
                            <a:lumMod val="50000"/>
                          </a:schemeClr>
                        </a:solidFill>
                        <a:latin typeface="+mn-lt"/>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FFF2CC"/>
                    </a:solidFill>
                  </a:tcPr>
                </a:tc>
                <a:tc hMerge="1">
                  <a:txBody>
                    <a:bodyPr/>
                    <a:lstStyle/>
                    <a:p>
                      <a:pPr marL="0" marR="0" algn="ctr">
                        <a:spcBef>
                          <a:spcPts val="0"/>
                        </a:spcBef>
                        <a:spcAft>
                          <a:spcPts val="0"/>
                        </a:spcAft>
                      </a:pPr>
                      <a:endParaRPr lang="en-US" sz="1600" dirty="0">
                        <a:effectLst/>
                        <a:latin typeface="Times New Roman"/>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41782192"/>
                  </a:ext>
                </a:extLst>
              </a:tr>
              <a:tr h="364338">
                <a:tc>
                  <a:txBody>
                    <a:bodyPr/>
                    <a:lstStyle/>
                    <a:p>
                      <a:pPr marL="0" marR="0" algn="ctr">
                        <a:spcBef>
                          <a:spcPts val="0"/>
                        </a:spcBef>
                        <a:spcAft>
                          <a:spcPts val="0"/>
                        </a:spcAft>
                      </a:pPr>
                      <a:r>
                        <a:rPr lang="en-US" sz="1600" b="1" dirty="0">
                          <a:solidFill>
                            <a:srgbClr val="FFFFFF"/>
                          </a:solidFill>
                          <a:effectLst/>
                          <a:latin typeface="Arial"/>
                          <a:ea typeface="Times New Roman"/>
                        </a:rPr>
                        <a:t>County</a:t>
                      </a:r>
                      <a:endParaRPr lang="en-US" sz="1600" dirty="0">
                        <a:effectLst/>
                        <a:latin typeface="Times New Roman"/>
                        <a:ea typeface="Times New Roman"/>
                      </a:endParaRPr>
                    </a:p>
                  </a:txBody>
                  <a:tcPr marL="68586" marR="68586"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a:txBody>
                    <a:bodyPr/>
                    <a:lstStyle/>
                    <a:p>
                      <a:pPr marL="0" marR="0" algn="ctr">
                        <a:spcBef>
                          <a:spcPts val="0"/>
                        </a:spcBef>
                        <a:spcAft>
                          <a:spcPts val="0"/>
                        </a:spcAft>
                      </a:pPr>
                      <a:r>
                        <a:rPr lang="en-US" sz="1600" b="1" dirty="0">
                          <a:solidFill>
                            <a:srgbClr val="FFFFFF"/>
                          </a:solidFill>
                          <a:effectLst/>
                          <a:latin typeface="Arial"/>
                          <a:ea typeface="Times New Roman"/>
                        </a:rPr>
                        <a:t>Consultant</a:t>
                      </a:r>
                      <a:endParaRPr lang="en-US" sz="1600" dirty="0">
                        <a:effectLst/>
                        <a:latin typeface="Times New Roman"/>
                        <a:ea typeface="Times New Roman"/>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extLst>
                  <a:ext uri="{0D108BD9-81ED-4DB2-BD59-A6C34878D82A}">
                    <a16:rowId xmlns:a16="http://schemas.microsoft.com/office/drawing/2014/main" val="10000"/>
                  </a:ext>
                </a:extLst>
              </a:tr>
              <a:tr h="822960">
                <a:tc>
                  <a:txBody>
                    <a:bodyPr/>
                    <a:lstStyle/>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Fairfield County </a:t>
                      </a:r>
                      <a:r>
                        <a:rPr lang="en-US" sz="1600" b="0" dirty="0">
                          <a:solidFill>
                            <a:schemeClr val="tx1"/>
                          </a:solidFill>
                          <a:effectLst/>
                          <a:latin typeface="+mn-lt"/>
                          <a:ea typeface="Times New Roman" panose="02020603050405020304" pitchFamily="18" charset="0"/>
                          <a:cs typeface="Times New Roman" panose="02020603050405020304" pitchFamily="18" charset="0"/>
                        </a:rPr>
                        <a:t>(includes Region 9)</a:t>
                      </a:r>
                      <a:endParaRPr lang="en-US" sz="1600" b="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Litchfield County </a:t>
                      </a:r>
                      <a:r>
                        <a:rPr lang="en-US" sz="1600" b="0" dirty="0">
                          <a:solidFill>
                            <a:schemeClr val="tx1"/>
                          </a:solidFill>
                          <a:effectLst/>
                          <a:latin typeface="+mn-lt"/>
                          <a:ea typeface="Times New Roman" panose="02020603050405020304" pitchFamily="18" charset="0"/>
                          <a:cs typeface="Times New Roman" panose="02020603050405020304" pitchFamily="18" charset="0"/>
                        </a:rPr>
                        <a:t>(includes Regions 1, 6, 7, 12, and 14)</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effectLst/>
                          <a:latin typeface="+mn-lt"/>
                          <a:ea typeface="Times New Roman"/>
                        </a:rPr>
                        <a:t>Fionnuala</a:t>
                      </a:r>
                      <a:r>
                        <a:rPr lang="en-US" sz="1600" b="1" dirty="0">
                          <a:solidFill>
                            <a:schemeClr val="tx1"/>
                          </a:solidFill>
                          <a:effectLst/>
                          <a:latin typeface="+mn-lt"/>
                          <a:ea typeface="Times New Roman"/>
                        </a:rPr>
                        <a:t> Brown</a:t>
                      </a:r>
                    </a:p>
                    <a:p>
                      <a:pPr marL="0" marR="0" algn="l">
                        <a:spcBef>
                          <a:spcPts val="0"/>
                        </a:spcBef>
                        <a:spcAft>
                          <a:spcPts val="0"/>
                        </a:spcAft>
                      </a:pPr>
                      <a:r>
                        <a:rPr lang="en-US" sz="1600" b="1" u="none" dirty="0">
                          <a:solidFill>
                            <a:schemeClr val="tx1"/>
                          </a:solidFill>
                          <a:effectLst/>
                          <a:latin typeface="+mn-lt"/>
                          <a:ea typeface="Times New Roman"/>
                          <a:hlinkClick r:id="rId3"/>
                        </a:rPr>
                        <a:t>fionnuala.brown@ct.gov</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860-807-2129</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1005840">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1600" b="1" dirty="0">
                          <a:solidFill>
                            <a:schemeClr val="tx1"/>
                          </a:solidFill>
                          <a:effectLst/>
                          <a:latin typeface="+mn-lt"/>
                          <a:ea typeface="Calibri" panose="020F0502020204030204" pitchFamily="34" charset="0"/>
                          <a:cs typeface="Times New Roman" panose="02020603050405020304" pitchFamily="18" charset="0"/>
                        </a:rPr>
                        <a:t>Hartford County </a:t>
                      </a:r>
                      <a:r>
                        <a:rPr lang="en-US" sz="1600" b="0" dirty="0">
                          <a:solidFill>
                            <a:schemeClr val="tx1"/>
                          </a:solidFill>
                          <a:effectLst/>
                          <a:latin typeface="+mn-lt"/>
                          <a:ea typeface="Calibri" panose="020F0502020204030204" pitchFamily="34" charset="0"/>
                          <a:cs typeface="Times New Roman" panose="02020603050405020304" pitchFamily="18" charset="0"/>
                        </a:rPr>
                        <a:t>(includes Region 10)</a:t>
                      </a:r>
                    </a:p>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lang="en-US" sz="1600" b="1" dirty="0">
                          <a:solidFill>
                            <a:schemeClr val="tx1"/>
                          </a:solidFill>
                          <a:effectLst/>
                          <a:latin typeface="+mn-lt"/>
                          <a:ea typeface="Times New Roman" panose="02020603050405020304" pitchFamily="18" charset="0"/>
                          <a:cs typeface="Times New Roman" panose="02020603050405020304" pitchFamily="18" charset="0"/>
                        </a:rPr>
                        <a:t>Middlesex County </a:t>
                      </a:r>
                      <a:r>
                        <a:rPr lang="en-US" sz="1600" b="0" dirty="0">
                          <a:solidFill>
                            <a:schemeClr val="tx1"/>
                          </a:solidFill>
                          <a:effectLst/>
                          <a:latin typeface="+mn-lt"/>
                          <a:ea typeface="Times New Roman" panose="02020603050405020304" pitchFamily="18" charset="0"/>
                          <a:cs typeface="Times New Roman" panose="02020603050405020304" pitchFamily="18" charset="0"/>
                        </a:rPr>
                        <a:t>(includes Regions 4, 13, and 17)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a:rPr>
                        <a:t>Teri </a:t>
                      </a:r>
                      <a:r>
                        <a:rPr lang="en-US" sz="1600" b="1" dirty="0" err="1">
                          <a:solidFill>
                            <a:schemeClr val="tx1"/>
                          </a:solidFill>
                          <a:effectLst/>
                          <a:latin typeface="+mn-lt"/>
                          <a:ea typeface="Times New Roman"/>
                        </a:rPr>
                        <a:t>Dandeneau</a:t>
                      </a:r>
                      <a:endParaRPr lang="en-US" sz="1600" b="1"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hlinkClick r:id="rId4"/>
                        </a:rPr>
                        <a:t>teri.dandeneau@ct.gov</a:t>
                      </a:r>
                      <a:r>
                        <a:rPr lang="en-US" sz="1600" b="1" u="none" dirty="0">
                          <a:solidFill>
                            <a:schemeClr val="tx1"/>
                          </a:solidFill>
                          <a:effectLst/>
                          <a:latin typeface="+mn-lt"/>
                          <a:ea typeface="Times New Roman"/>
                        </a:rPr>
                        <a:t> </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860-807-2079</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1249105">
                <a:tc>
                  <a:txBody>
                    <a:bodyPr/>
                    <a:lstStyle/>
                    <a:p>
                      <a:pPr marL="285750" marR="0" lvl="0" indent="-285750" algn="l" defTabSz="914400" rtl="0" eaLnBrk="1" fontAlgn="auto" latinLnBrk="0" hangingPunct="1">
                        <a:lnSpc>
                          <a:spcPct val="107000"/>
                        </a:lnSpc>
                        <a:spcBef>
                          <a:spcPts val="0"/>
                        </a:spcBef>
                        <a:spcAft>
                          <a:spcPts val="0"/>
                        </a:spcAft>
                        <a:buClr>
                          <a:srgbClr val="8E0000"/>
                        </a:buClr>
                        <a:buSzPct val="80000"/>
                        <a:buFont typeface="Wingdings" panose="05000000000000000000" pitchFamily="2" charset="2"/>
                        <a:buChar char="n"/>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New Haven County </a:t>
                      </a:r>
                      <a:r>
                        <a:rPr kumimoji="0" lang="en-US" sz="1600" b="0" i="0" u="none" strike="noStrike" kern="1200" cap="none" spc="0" normalizeH="0" baseline="0" noProof="0" dirty="0">
                          <a:ln>
                            <a:noFill/>
                          </a:ln>
                          <a:solidFill>
                            <a:prstClr val="black"/>
                          </a:solidFill>
                          <a:effectLst/>
                          <a:uLnTx/>
                          <a:uFillTx/>
                          <a:latin typeface="+mn-lt"/>
                          <a:ea typeface="+mn-ea"/>
                          <a:cs typeface="+mn-cs"/>
                        </a:rPr>
                        <a:t>(includes Regions 5, 15 and 16)</a:t>
                      </a:r>
                      <a:endParaRPr kumimoji="0" lang="en-US" sz="1600" b="0" i="0" u="none" strike="noStrike" kern="1200" cap="none" spc="0" normalizeH="0" baseline="0" noProof="0" dirty="0">
                        <a:ln>
                          <a:noFill/>
                        </a:ln>
                        <a:solidFill>
                          <a:prstClr val="black"/>
                        </a:solidFill>
                        <a:effectLst/>
                        <a:uLnTx/>
                        <a:uFillTx/>
                        <a:latin typeface="+mn-lt"/>
                        <a:ea typeface="Times New Roman"/>
                        <a:cs typeface="+mn-cs"/>
                      </a:endParaRPr>
                    </a:p>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Calibri" panose="020F0502020204030204" pitchFamily="34" charset="0"/>
                          <a:cs typeface="Times New Roman" panose="02020603050405020304" pitchFamily="18" charset="0"/>
                        </a:rPr>
                        <a:t>New London County</a:t>
                      </a:r>
                      <a:r>
                        <a:rPr lang="en-US" sz="1600" b="1" dirty="0">
                          <a:solidFill>
                            <a:schemeClr val="tx1"/>
                          </a:solidFill>
                          <a:effectLst/>
                          <a:latin typeface="+mn-lt"/>
                          <a:ea typeface="Times New Roman" panose="02020603050405020304" pitchFamily="18" charset="0"/>
                          <a:cs typeface="Times New Roman" panose="02020603050405020304" pitchFamily="18" charset="0"/>
                        </a:rPr>
                        <a:t> </a:t>
                      </a:r>
                      <a:endParaRPr lang="en-US" sz="1600" b="1"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Tolland County </a:t>
                      </a:r>
                      <a:r>
                        <a:rPr lang="en-US" sz="1600" b="0" dirty="0">
                          <a:solidFill>
                            <a:schemeClr val="tx1"/>
                          </a:solidFill>
                          <a:effectLst/>
                          <a:latin typeface="+mn-lt"/>
                          <a:ea typeface="Times New Roman" panose="02020603050405020304" pitchFamily="18" charset="0"/>
                          <a:cs typeface="Times New Roman" panose="02020603050405020304" pitchFamily="18" charset="0"/>
                        </a:rPr>
                        <a:t>(includes Regions 8 and 19)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Clr>
                          <a:srgbClr val="8E0000"/>
                        </a:buClr>
                        <a:buSzPct val="80000"/>
                        <a:buFont typeface="Wingdings" panose="05000000000000000000" pitchFamily="2" charset="2"/>
                        <a:buChar char="n"/>
                      </a:pPr>
                      <a:r>
                        <a:rPr lang="en-US" sz="1600" b="1" dirty="0">
                          <a:solidFill>
                            <a:schemeClr val="tx1"/>
                          </a:solidFill>
                          <a:effectLst/>
                          <a:latin typeface="+mn-lt"/>
                          <a:ea typeface="Times New Roman" panose="02020603050405020304" pitchFamily="18" charset="0"/>
                          <a:cs typeface="Times New Roman" panose="02020603050405020304" pitchFamily="18" charset="0"/>
                        </a:rPr>
                        <a:t>Windham County </a:t>
                      </a:r>
                      <a:r>
                        <a:rPr lang="en-US" sz="1600" b="0" dirty="0">
                          <a:solidFill>
                            <a:schemeClr val="tx1"/>
                          </a:solidFill>
                          <a:effectLst/>
                          <a:latin typeface="+mn-lt"/>
                          <a:ea typeface="Times New Roman" panose="02020603050405020304" pitchFamily="18" charset="0"/>
                          <a:cs typeface="Times New Roman" panose="02020603050405020304" pitchFamily="18" charset="0"/>
                        </a:rPr>
                        <a:t>(includes Region 11)</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a:rPr>
                        <a:t>Susan Alston</a:t>
                      </a:r>
                    </a:p>
                    <a:p>
                      <a:pPr marL="0" marR="0" algn="l">
                        <a:spcBef>
                          <a:spcPts val="0"/>
                        </a:spcBef>
                        <a:spcAft>
                          <a:spcPts val="0"/>
                        </a:spcAft>
                      </a:pPr>
                      <a:r>
                        <a:rPr lang="en-US" sz="1600" b="1" u="none" dirty="0" err="1">
                          <a:solidFill>
                            <a:schemeClr val="tx1"/>
                          </a:solidFill>
                          <a:effectLst/>
                          <a:latin typeface="+mn-lt"/>
                          <a:ea typeface="Times New Roman"/>
                          <a:hlinkClick r:id="rId5"/>
                        </a:rPr>
                        <a:t>susan.alston@ct.gov</a:t>
                      </a:r>
                      <a:r>
                        <a:rPr lang="en-US" sz="1600" b="1" u="none" baseline="0" dirty="0">
                          <a:solidFill>
                            <a:schemeClr val="tx1"/>
                          </a:solidFill>
                          <a:effectLst/>
                          <a:latin typeface="+mn-lt"/>
                          <a:ea typeface="Times New Roman"/>
                          <a:hlinkClick r:id="rId5"/>
                        </a:rPr>
                        <a:t> </a:t>
                      </a:r>
                      <a:endParaRPr lang="en-US" sz="1600" b="1" u="none" baseline="0" dirty="0">
                        <a:solidFill>
                          <a:schemeClr val="tx1"/>
                        </a:solidFill>
                        <a:effectLst/>
                        <a:latin typeface="+mn-lt"/>
                        <a:ea typeface="Times New Roman"/>
                      </a:endParaRPr>
                    </a:p>
                    <a:p>
                      <a:pPr marL="0" marR="0" algn="l">
                        <a:spcBef>
                          <a:spcPts val="0"/>
                        </a:spcBef>
                        <a:spcAft>
                          <a:spcPts val="0"/>
                        </a:spcAft>
                      </a:pPr>
                      <a:r>
                        <a:rPr lang="en-US" sz="1600" b="1" u="none" dirty="0">
                          <a:solidFill>
                            <a:schemeClr val="tx1"/>
                          </a:solidFill>
                          <a:effectLst/>
                          <a:latin typeface="+mn-lt"/>
                          <a:ea typeface="Times New Roman"/>
                        </a:rPr>
                        <a:t>860-807-2081</a:t>
                      </a:r>
                    </a:p>
                  </a:txBody>
                  <a:tcPr marT="91440" marB="91440">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938656">
                <a:tc gridSpan="2">
                  <a:txBody>
                    <a:bodyPr/>
                    <a:lstStyle/>
                    <a:p>
                      <a:pPr algn="ctr" eaLnBrk="1" hangingPunct="1">
                        <a:lnSpc>
                          <a:spcPct val="100000"/>
                        </a:lnSpc>
                        <a:spcBef>
                          <a:spcPct val="0"/>
                        </a:spcBef>
                        <a:buFontTx/>
                        <a:buNone/>
                      </a:pPr>
                      <a:r>
                        <a:rPr lang="en-US" altLang="en-US" sz="1400" b="1" dirty="0">
                          <a:solidFill>
                            <a:schemeClr val="bg1"/>
                          </a:solidFill>
                          <a:latin typeface="Calibri" pitchFamily="34" charset="0"/>
                          <a:sym typeface="Wingdings" pitchFamily="2" charset="2"/>
                        </a:rPr>
                        <a:t>Connecticut State Department of Education</a:t>
                      </a:r>
                    </a:p>
                    <a:p>
                      <a:pPr algn="ctr" eaLnBrk="1" hangingPunct="1">
                        <a:lnSpc>
                          <a:spcPct val="100000"/>
                        </a:lnSpc>
                        <a:spcBef>
                          <a:spcPct val="0"/>
                        </a:spcBef>
                        <a:buFontTx/>
                        <a:buNone/>
                      </a:pPr>
                      <a:r>
                        <a:rPr lang="en-US" altLang="en-US" sz="1400" b="1" dirty="0">
                          <a:solidFill>
                            <a:schemeClr val="bg1"/>
                          </a:solidFill>
                          <a:latin typeface="Calibri" pitchFamily="34" charset="0"/>
                          <a:sym typeface="Wingdings" pitchFamily="2" charset="2"/>
                        </a:rPr>
                        <a:t>School Health, Nutrition and Family Services</a:t>
                      </a:r>
                    </a:p>
                    <a:p>
                      <a:pPr algn="ctr" eaLnBrk="1" hangingPunct="1">
                        <a:lnSpc>
                          <a:spcPct val="100000"/>
                        </a:lnSpc>
                        <a:spcBef>
                          <a:spcPct val="0"/>
                        </a:spcBef>
                        <a:buFontTx/>
                        <a:buNone/>
                      </a:pPr>
                      <a:r>
                        <a:rPr lang="fr-FR" altLang="en-US" sz="1400" b="1" dirty="0">
                          <a:solidFill>
                            <a:schemeClr val="bg1"/>
                          </a:solidFill>
                          <a:latin typeface="Calibri" pitchFamily="34" charset="0"/>
                          <a:sym typeface="Wingdings" pitchFamily="2" charset="2"/>
                        </a:rPr>
                        <a:t>450 Columbus Boulevard, Suite 504</a:t>
                      </a:r>
                    </a:p>
                    <a:p>
                      <a:pPr algn="ctr" eaLnBrk="1" hangingPunct="1">
                        <a:lnSpc>
                          <a:spcPct val="100000"/>
                        </a:lnSpc>
                        <a:spcBef>
                          <a:spcPct val="0"/>
                        </a:spcBef>
                        <a:buFontTx/>
                        <a:buNone/>
                      </a:pPr>
                      <a:r>
                        <a:rPr lang="fr-FR" altLang="en-US" sz="1400" b="1" dirty="0">
                          <a:solidFill>
                            <a:schemeClr val="bg1"/>
                          </a:solidFill>
                          <a:latin typeface="Calibri" pitchFamily="34" charset="0"/>
                          <a:sym typeface="Wingdings" pitchFamily="2" charset="2"/>
                        </a:rPr>
                        <a:t>Hartford, CT  06103-1841</a:t>
                      </a:r>
                      <a:endParaRPr lang="en-US" altLang="en-US" sz="1400" b="1" dirty="0">
                        <a:solidFill>
                          <a:schemeClr val="bg1"/>
                        </a:solidFill>
                        <a:latin typeface="Calibri" pitchFamily="34" charset="0"/>
                        <a:sym typeface="Wingdings" pitchFamily="2" charset="2"/>
                      </a:endParaRPr>
                    </a:p>
                  </a:txBody>
                  <a:tcPr marL="68580" marR="6858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2C57AE"/>
                    </a:solidFill>
                  </a:tcPr>
                </a:tc>
                <a:tc hMerge="1">
                  <a:txBody>
                    <a:bodyPr/>
                    <a:lstStyle/>
                    <a:p>
                      <a:pPr marL="0" marR="0" algn="ctr">
                        <a:spcBef>
                          <a:spcPts val="0"/>
                        </a:spcBef>
                        <a:spcAft>
                          <a:spcPts val="0"/>
                        </a:spcAft>
                      </a:pPr>
                      <a:endParaRPr lang="en-US" sz="1600" b="1" u="none" kern="1200" dirty="0">
                        <a:solidFill>
                          <a:schemeClr val="accent2">
                            <a:lumMod val="50000"/>
                          </a:schemeClr>
                        </a:solidFill>
                        <a:effectLst/>
                        <a:latin typeface="+mn-lt"/>
                        <a:ea typeface="Times New Roman"/>
                        <a:cs typeface="+mn-cs"/>
                      </a:endParaRPr>
                    </a:p>
                  </a:txBody>
                  <a:tcPr marL="0" marR="0" marT="0" marB="0" anchor="ctr">
                    <a:lnL w="12700" cap="flat" cmpd="sng" algn="ctr">
                      <a:solidFill>
                        <a:srgbClr val="2C57AE"/>
                      </a:solidFill>
                      <a:prstDash val="solid"/>
                      <a:round/>
                      <a:headEnd type="none" w="med" len="med"/>
                      <a:tailEnd type="none" w="med" len="med"/>
                    </a:lnL>
                    <a:lnR w="12700" cap="flat" cmpd="sng" algn="ctr">
                      <a:solidFill>
                        <a:srgbClr val="2C57AE"/>
                      </a:solidFill>
                      <a:prstDash val="solid"/>
                      <a:round/>
                      <a:headEnd type="none" w="med" len="med"/>
                      <a:tailEnd type="none" w="med" len="med"/>
                    </a:lnR>
                    <a:lnT w="12700" cap="flat" cmpd="sng" algn="ctr">
                      <a:solidFill>
                        <a:srgbClr val="2C57AE"/>
                      </a:solidFill>
                      <a:prstDash val="solid"/>
                      <a:round/>
                      <a:headEnd type="none" w="med" len="med"/>
                      <a:tailEnd type="none" w="med" len="med"/>
                    </a:lnT>
                    <a:lnB w="12700" cap="flat" cmpd="sng" algn="ctr">
                      <a:solidFill>
                        <a:srgbClr val="2C57AE"/>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431-C0A5-49A7-81AA-97ADD2B9A8B6}"/>
              </a:ext>
            </a:extLst>
          </p:cNvPr>
          <p:cNvSpPr>
            <a:spLocks noGrp="1"/>
          </p:cNvSpPr>
          <p:nvPr>
            <p:ph type="title"/>
          </p:nvPr>
        </p:nvSpPr>
        <p:spPr/>
        <p:txBody>
          <a:bodyPr/>
          <a:lstStyle/>
          <a:p>
            <a:r>
              <a:rPr lang="en-US" altLang="en-US" dirty="0"/>
              <a:t>USDA Civil Rights Policy</a:t>
            </a:r>
            <a:endParaRPr lang="en-US" dirty="0"/>
          </a:p>
        </p:txBody>
      </p:sp>
      <p:sp>
        <p:nvSpPr>
          <p:cNvPr id="3" name="Content Placeholder 2">
            <a:extLst>
              <a:ext uri="{FF2B5EF4-FFF2-40B4-BE49-F238E27FC236}">
                <a16:creationId xmlns:a16="http://schemas.microsoft.com/office/drawing/2014/main" id="{8742DE2D-3662-4B36-BA19-9EE42CB5B89B}"/>
              </a:ext>
            </a:extLst>
          </p:cNvPr>
          <p:cNvSpPr>
            <a:spLocks noGrp="1"/>
          </p:cNvSpPr>
          <p:nvPr>
            <p:ph idx="1"/>
          </p:nvPr>
        </p:nvSpPr>
        <p:spPr/>
        <p:txBody>
          <a:bodyPr/>
          <a:lstStyle/>
          <a:p>
            <a:pPr marL="0" indent="0">
              <a:buNone/>
            </a:pPr>
            <a:r>
              <a:rPr lang="en-US" dirty="0"/>
              <a:t>FNS Instruction 113-1</a:t>
            </a:r>
          </a:p>
          <a:p>
            <a:r>
              <a:rPr lang="en-US" dirty="0"/>
              <a:t>To establish and convey policy and provide guidance and direction to the USDA FNS and its recipients and customers and ensure compliance with and enforcement of the prohibition against discrimination in all FNS programs and activities whether federally funded or not</a:t>
            </a:r>
          </a:p>
        </p:txBody>
      </p:sp>
      <p:sp>
        <p:nvSpPr>
          <p:cNvPr id="4" name="Slide Number Placeholder 3">
            <a:extLst>
              <a:ext uri="{FF2B5EF4-FFF2-40B4-BE49-F238E27FC236}">
                <a16:creationId xmlns:a16="http://schemas.microsoft.com/office/drawing/2014/main" id="{9972120A-1992-45EF-8FC9-216EBB08C241}"/>
              </a:ext>
            </a:extLst>
          </p:cNvPr>
          <p:cNvSpPr>
            <a:spLocks noGrp="1"/>
          </p:cNvSpPr>
          <p:nvPr>
            <p:ph type="sldNum" sz="quarter" idx="10"/>
          </p:nvPr>
        </p:nvSpPr>
        <p:spPr/>
        <p:txBody>
          <a:bodyPr/>
          <a:lstStyle/>
          <a:p>
            <a:fld id="{E83ECF4E-E181-4471-91E6-301922DD9683}" type="slidenum">
              <a:rPr lang="en-US" altLang="en-US" smtClean="0"/>
              <a:pPr/>
              <a:t>7</a:t>
            </a:fld>
            <a:endParaRPr lang="en-US" altLang="en-US"/>
          </a:p>
        </p:txBody>
      </p:sp>
      <p:sp>
        <p:nvSpPr>
          <p:cNvPr id="5" name="TextBox 4">
            <a:hlinkClick r:id="rId2"/>
            <a:extLst>
              <a:ext uri="{FF2B5EF4-FFF2-40B4-BE49-F238E27FC236}">
                <a16:creationId xmlns:a16="http://schemas.microsoft.com/office/drawing/2014/main" id="{2F5B6958-C82F-401D-935E-C99C68F9C843}"/>
              </a:ext>
            </a:extLst>
          </p:cNvPr>
          <p:cNvSpPr txBox="1"/>
          <p:nvPr/>
        </p:nvSpPr>
        <p:spPr>
          <a:xfrm>
            <a:off x="1620838" y="5772150"/>
            <a:ext cx="6684962" cy="400050"/>
          </a:xfrm>
          <a:prstGeom prst="rect">
            <a:avLst/>
          </a:prstGeom>
          <a:solidFill>
            <a:srgbClr val="FFF2CC"/>
          </a:solidFill>
        </p:spPr>
        <p:txBody>
          <a:bodyPr>
            <a:spAutoFit/>
          </a:bodyPr>
          <a:lstStyle/>
          <a:p>
            <a:pPr indent="-342900">
              <a:spcBef>
                <a:spcPct val="20000"/>
              </a:spcBef>
              <a:defRPr/>
            </a:pPr>
            <a:r>
              <a:rPr lang="en-US" sz="2000" b="1" dirty="0">
                <a:latin typeface="+mj-lt"/>
              </a:rPr>
              <a:t>https://fns-prod.azureedge.net/sites/default/files/113-1.pdf</a:t>
            </a:r>
          </a:p>
        </p:txBody>
      </p:sp>
    </p:spTree>
    <p:extLst>
      <p:ext uri="{BB962C8B-B14F-4D97-AF65-F5344CB8AC3E}">
        <p14:creationId xmlns:p14="http://schemas.microsoft.com/office/powerpoint/2010/main" val="384552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5B7D-934D-44EC-8026-EF3C2E8BE57D}"/>
              </a:ext>
            </a:extLst>
          </p:cNvPr>
          <p:cNvSpPr>
            <a:spLocks noGrp="1"/>
          </p:cNvSpPr>
          <p:nvPr>
            <p:ph type="title"/>
          </p:nvPr>
        </p:nvSpPr>
        <p:spPr/>
        <p:txBody>
          <a:bodyPr/>
          <a:lstStyle/>
          <a:p>
            <a:r>
              <a:rPr lang="en-US" altLang="en-US" dirty="0"/>
              <a:t>USDA Civil Rights Policy</a:t>
            </a:r>
            <a:endParaRPr lang="en-US" dirty="0"/>
          </a:p>
        </p:txBody>
      </p:sp>
      <p:sp>
        <p:nvSpPr>
          <p:cNvPr id="3" name="Content Placeholder 2">
            <a:extLst>
              <a:ext uri="{FF2B5EF4-FFF2-40B4-BE49-F238E27FC236}">
                <a16:creationId xmlns:a16="http://schemas.microsoft.com/office/drawing/2014/main" id="{CE75D8D1-E02E-44A9-A3AC-BAA0A76CF5AE}"/>
              </a:ext>
            </a:extLst>
          </p:cNvPr>
          <p:cNvSpPr>
            <a:spLocks noGrp="1"/>
          </p:cNvSpPr>
          <p:nvPr>
            <p:ph idx="1"/>
          </p:nvPr>
        </p:nvSpPr>
        <p:spPr/>
        <p:txBody>
          <a:bodyPr/>
          <a:lstStyle/>
          <a:p>
            <a:pPr marL="0" indent="0">
              <a:buNone/>
            </a:pPr>
            <a:r>
              <a:rPr lang="en-US" dirty="0"/>
              <a:t>FNS Instruction 113-1 applies to</a:t>
            </a:r>
          </a:p>
          <a:p>
            <a:pPr>
              <a:spcBef>
                <a:spcPts val="1200"/>
              </a:spcBef>
            </a:pPr>
            <a:r>
              <a:rPr lang="en-US" sz="2800" dirty="0"/>
              <a:t>National School Lunch Program (NSLP)</a:t>
            </a:r>
          </a:p>
          <a:p>
            <a:pPr>
              <a:spcBef>
                <a:spcPts val="1200"/>
              </a:spcBef>
            </a:pPr>
            <a:r>
              <a:rPr lang="en-US" sz="2800" dirty="0"/>
              <a:t>School Breakfast Program (SBP)</a:t>
            </a:r>
          </a:p>
          <a:p>
            <a:pPr>
              <a:spcBef>
                <a:spcPts val="1200"/>
              </a:spcBef>
            </a:pPr>
            <a:r>
              <a:rPr lang="en-US" sz="2800" dirty="0"/>
              <a:t>Special Milk Program (SMP)</a:t>
            </a:r>
          </a:p>
          <a:p>
            <a:pPr>
              <a:spcBef>
                <a:spcPts val="1200"/>
              </a:spcBef>
            </a:pPr>
            <a:r>
              <a:rPr lang="en-US" sz="2800" dirty="0"/>
              <a:t>Fresh Fruit and Vegetable Program (FFVP)</a:t>
            </a:r>
          </a:p>
          <a:p>
            <a:pPr>
              <a:spcBef>
                <a:spcPts val="1200"/>
              </a:spcBef>
            </a:pPr>
            <a:r>
              <a:rPr lang="en-US" sz="2800" dirty="0"/>
              <a:t>Afterschool Snack Program (ASP)</a:t>
            </a:r>
          </a:p>
          <a:p>
            <a:pPr>
              <a:spcBef>
                <a:spcPts val="1200"/>
              </a:spcBef>
            </a:pPr>
            <a:r>
              <a:rPr lang="en-US" sz="2800" dirty="0"/>
              <a:t>Seamless Summer Option (SSO) of the NSLP</a:t>
            </a:r>
          </a:p>
          <a:p>
            <a:endParaRPr lang="en-US" dirty="0"/>
          </a:p>
        </p:txBody>
      </p:sp>
      <p:sp>
        <p:nvSpPr>
          <p:cNvPr id="4" name="Slide Number Placeholder 3">
            <a:extLst>
              <a:ext uri="{FF2B5EF4-FFF2-40B4-BE49-F238E27FC236}">
                <a16:creationId xmlns:a16="http://schemas.microsoft.com/office/drawing/2014/main" id="{B3A8D066-2AB8-49C6-A8C8-9DB3A032EC8B}"/>
              </a:ext>
            </a:extLst>
          </p:cNvPr>
          <p:cNvSpPr>
            <a:spLocks noGrp="1"/>
          </p:cNvSpPr>
          <p:nvPr>
            <p:ph type="sldNum" sz="quarter" idx="10"/>
          </p:nvPr>
        </p:nvSpPr>
        <p:spPr/>
        <p:txBody>
          <a:bodyPr/>
          <a:lstStyle/>
          <a:p>
            <a:fld id="{E83ECF4E-E181-4471-91E6-301922DD9683}" type="slidenum">
              <a:rPr lang="en-US" altLang="en-US" smtClean="0"/>
              <a:pPr/>
              <a:t>8</a:t>
            </a:fld>
            <a:endParaRPr lang="en-US" altLang="en-US"/>
          </a:p>
        </p:txBody>
      </p:sp>
      <p:sp>
        <p:nvSpPr>
          <p:cNvPr id="6" name="TextBox 5">
            <a:hlinkClick r:id="rId2"/>
            <a:extLst>
              <a:ext uri="{FF2B5EF4-FFF2-40B4-BE49-F238E27FC236}">
                <a16:creationId xmlns:a16="http://schemas.microsoft.com/office/drawing/2014/main" id="{4B2F1950-C343-4F2C-9669-ECA669996320}"/>
              </a:ext>
            </a:extLst>
          </p:cNvPr>
          <p:cNvSpPr txBox="1"/>
          <p:nvPr/>
        </p:nvSpPr>
        <p:spPr>
          <a:xfrm>
            <a:off x="1620838" y="5772150"/>
            <a:ext cx="6684962" cy="400050"/>
          </a:xfrm>
          <a:prstGeom prst="rect">
            <a:avLst/>
          </a:prstGeom>
          <a:solidFill>
            <a:srgbClr val="FFF2CC"/>
          </a:solidFill>
        </p:spPr>
        <p:txBody>
          <a:bodyPr>
            <a:spAutoFit/>
          </a:bodyPr>
          <a:lstStyle/>
          <a:p>
            <a:pPr indent="-342900">
              <a:spcBef>
                <a:spcPct val="20000"/>
              </a:spcBef>
              <a:defRPr/>
            </a:pPr>
            <a:r>
              <a:rPr lang="en-US" sz="2000" b="1" dirty="0">
                <a:latin typeface="+mj-lt"/>
              </a:rPr>
              <a:t>https://fns-prod.azureedge.net/sites/default/files/113-1.pdf</a:t>
            </a:r>
          </a:p>
        </p:txBody>
      </p:sp>
    </p:spTree>
    <p:extLst>
      <p:ext uri="{BB962C8B-B14F-4D97-AF65-F5344CB8AC3E}">
        <p14:creationId xmlns:p14="http://schemas.microsoft.com/office/powerpoint/2010/main" val="155486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2">
            <a:extLst>
              <a:ext uri="{FF2B5EF4-FFF2-40B4-BE49-F238E27FC236}">
                <a16:creationId xmlns:a16="http://schemas.microsoft.com/office/drawing/2014/main" id="{C74F0E44-712F-451A-9FAB-4FB45CD7596C}"/>
              </a:ext>
            </a:extLst>
          </p:cNvPr>
          <p:cNvSpPr>
            <a:spLocks noGrp="1"/>
          </p:cNvSpPr>
          <p:nvPr>
            <p:ph type="title"/>
          </p:nvPr>
        </p:nvSpPr>
        <p:spPr/>
        <p:txBody>
          <a:bodyPr/>
          <a:lstStyle/>
          <a:p>
            <a:r>
              <a:rPr lang="en-US" altLang="en-US"/>
              <a:t>Purpose of Civil Rights</a:t>
            </a:r>
          </a:p>
        </p:txBody>
      </p:sp>
      <p:sp>
        <p:nvSpPr>
          <p:cNvPr id="7" name="Content Placeholder 2">
            <a:extLst>
              <a:ext uri="{FF2B5EF4-FFF2-40B4-BE49-F238E27FC236}">
                <a16:creationId xmlns:a16="http://schemas.microsoft.com/office/drawing/2014/main" id="{913AB8CC-8EE9-425C-9B15-58058633DD1F}"/>
              </a:ext>
            </a:extLst>
          </p:cNvPr>
          <p:cNvSpPr>
            <a:spLocks noGrp="1"/>
          </p:cNvSpPr>
          <p:nvPr>
            <p:ph idx="1"/>
          </p:nvPr>
        </p:nvSpPr>
        <p:spPr/>
        <p:txBody>
          <a:bodyPr/>
          <a:lstStyle/>
          <a:p>
            <a:pPr>
              <a:spcBef>
                <a:spcPts val="1200"/>
              </a:spcBef>
              <a:buClr>
                <a:srgbClr val="8E0000"/>
              </a:buClr>
              <a:defRPr/>
            </a:pPr>
            <a:r>
              <a:rPr lang="en-US" sz="3200" b="1" dirty="0">
                <a:solidFill>
                  <a:schemeClr val="accent2">
                    <a:lumMod val="50000"/>
                  </a:schemeClr>
                </a:solidFill>
              </a:rPr>
              <a:t>Equal opportunity to participate in </a:t>
            </a:r>
            <a:br>
              <a:rPr lang="en-US" sz="3200" b="1" dirty="0">
                <a:solidFill>
                  <a:schemeClr val="accent2">
                    <a:lumMod val="50000"/>
                  </a:schemeClr>
                </a:solidFill>
              </a:rPr>
            </a:br>
            <a:r>
              <a:rPr lang="en-US" sz="3200" b="1" dirty="0">
                <a:solidFill>
                  <a:schemeClr val="accent2">
                    <a:lumMod val="50000"/>
                  </a:schemeClr>
                </a:solidFill>
              </a:rPr>
              <a:t>and access benefits and services</a:t>
            </a:r>
          </a:p>
        </p:txBody>
      </p:sp>
      <p:sp>
        <p:nvSpPr>
          <p:cNvPr id="31746" name="Slide Number Placeholder 3">
            <a:extLst>
              <a:ext uri="{FF2B5EF4-FFF2-40B4-BE49-F238E27FC236}">
                <a16:creationId xmlns:a16="http://schemas.microsoft.com/office/drawing/2014/main" id="{717196DE-B8C1-4489-897F-47684C28F1B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2A6D7D"/>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A6D7D"/>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A6D7D"/>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A6D7D"/>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A6D7D"/>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2A6D7D"/>
                </a:solidFill>
                <a:latin typeface="Calibri" panose="020F0502020204030204" pitchFamily="34" charset="0"/>
              </a:defRPr>
            </a:lvl9pPr>
          </a:lstStyle>
          <a:p>
            <a:pPr>
              <a:spcBef>
                <a:spcPct val="0"/>
              </a:spcBef>
              <a:buFontTx/>
              <a:buNone/>
            </a:pPr>
            <a:fld id="{DC5E4700-17CE-4868-B53B-5E5D69EBD942}" type="slidenum">
              <a:rPr lang="en-US" altLang="en-US" sz="1200">
                <a:solidFill>
                  <a:srgbClr val="898989"/>
                </a:solidFill>
                <a:latin typeface="Arial" panose="020B0604020202020204" pitchFamily="34" charset="0"/>
              </a:rPr>
              <a:pPr>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Business design slide">
  <a:themeElements>
    <a:clrScheme name="Custom 3">
      <a:dk1>
        <a:sysClr val="windowText" lastClr="000000"/>
      </a:dk1>
      <a:lt1>
        <a:sysClr val="window" lastClr="FFFFFF"/>
      </a:lt1>
      <a:dk2>
        <a:srgbClr val="4F271C"/>
      </a:dk2>
      <a:lt2>
        <a:srgbClr val="E7DEC9"/>
      </a:lt2>
      <a:accent1>
        <a:srgbClr val="3891A7"/>
      </a:accent1>
      <a:accent2>
        <a:srgbClr val="D7DCEB"/>
      </a:accent2>
      <a:accent3>
        <a:srgbClr val="C32D2E"/>
      </a:accent3>
      <a:accent4>
        <a:srgbClr val="84AA33"/>
      </a:accent4>
      <a:accent5>
        <a:srgbClr val="964305"/>
      </a:accent5>
      <a:accent6>
        <a:srgbClr val="475A8D"/>
      </a:accent6>
      <a:hlink>
        <a:srgbClr val="0000CC"/>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5034</TotalTime>
  <Words>4120</Words>
  <Application>Microsoft Office PowerPoint</Application>
  <PresentationFormat>On-screen Show (4:3)</PresentationFormat>
  <Paragraphs>519</Paragraphs>
  <Slides>69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Arial Black</vt:lpstr>
      <vt:lpstr>Calibri</vt:lpstr>
      <vt:lpstr>Times New Roman</vt:lpstr>
      <vt:lpstr>Wingdings</vt:lpstr>
      <vt:lpstr>1_Business design slide</vt:lpstr>
      <vt:lpstr>PowerPoint Presentation</vt:lpstr>
      <vt:lpstr>Topics</vt:lpstr>
      <vt:lpstr>Civil Rights Legislation</vt:lpstr>
      <vt:lpstr>Civil Rights Program Authorities</vt:lpstr>
      <vt:lpstr>Civil Rights Program Authorities</vt:lpstr>
      <vt:lpstr>Civil Rights Program Authorities</vt:lpstr>
      <vt:lpstr>USDA Civil Rights Policy</vt:lpstr>
      <vt:lpstr>USDA Civil Rights Policy</vt:lpstr>
      <vt:lpstr>Purpose of Civil Rights</vt:lpstr>
      <vt:lpstr>Civil Rights Overview</vt:lpstr>
      <vt:lpstr>What is Discrimination </vt:lpstr>
      <vt:lpstr>Assurances</vt:lpstr>
      <vt:lpstr>Assurances</vt:lpstr>
      <vt:lpstr>Assurances</vt:lpstr>
      <vt:lpstr>Assurances</vt:lpstr>
      <vt:lpstr>Assurances</vt:lpstr>
      <vt:lpstr>Civil Rights Assurance Statement </vt:lpstr>
      <vt:lpstr>Public Notification</vt:lpstr>
      <vt:lpstr>Public Notification Methods</vt:lpstr>
      <vt:lpstr>Public Notification Methods</vt:lpstr>
      <vt:lpstr>“And Justice for All” (AJFA) Poster</vt:lpstr>
      <vt:lpstr>“And Justice for All” (AJFA) Poster</vt:lpstr>
      <vt:lpstr>“And Justice for All” (AJFA) Poster</vt:lpstr>
      <vt:lpstr>“And Justice for All” (AJFA) Poster</vt:lpstr>
      <vt:lpstr>USDA Nondiscrimination Statement</vt:lpstr>
      <vt:lpstr>Nondiscrimination Statement</vt:lpstr>
      <vt:lpstr>Nondiscrimination Statement</vt:lpstr>
      <vt:lpstr>Nondiscrimination Statement</vt:lpstr>
      <vt:lpstr>Nondiscrimination Statement</vt:lpstr>
      <vt:lpstr>Nondiscrimination Statement</vt:lpstr>
      <vt:lpstr>Collection and Use of Data</vt:lpstr>
      <vt:lpstr>Collection and Use of Data</vt:lpstr>
      <vt:lpstr>Collection and Use of Data</vt:lpstr>
      <vt:lpstr>Collection and Use of Data</vt:lpstr>
      <vt:lpstr>Complaint Procedures</vt:lpstr>
      <vt:lpstr>Complaint Procedures</vt:lpstr>
      <vt:lpstr>Complaint Procedures</vt:lpstr>
      <vt:lpstr>Complaint Procedures</vt:lpstr>
      <vt:lpstr>Complaint Procedures</vt:lpstr>
      <vt:lpstr>Verbal Complaints</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Language Assistance</vt:lpstr>
      <vt:lpstr>Disability Discrimination</vt:lpstr>
      <vt:lpstr>Disability Discrimination</vt:lpstr>
      <vt:lpstr>Disability Discrimination</vt:lpstr>
      <vt:lpstr>Disability Discrimination</vt:lpstr>
      <vt:lpstr>Examples of Accommodations</vt:lpstr>
      <vt:lpstr>Special Diets Resources</vt:lpstr>
      <vt:lpstr>Special Diets Resources</vt:lpstr>
      <vt:lpstr>Customer Service</vt:lpstr>
      <vt:lpstr>Conflict Resolution</vt:lpstr>
      <vt:lpstr>Conflict Resolution</vt:lpstr>
      <vt:lpstr>Compliance</vt:lpstr>
      <vt:lpstr>Required Training</vt:lpstr>
      <vt:lpstr>Required Training Topics</vt:lpstr>
      <vt:lpstr>Required Training</vt:lpstr>
      <vt:lpstr>Questions</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 Your Responsibilities in the School Nutrition Programs</dc:title>
  <dc:creator>CSDE</dc:creator>
  <cp:lastModifiedBy>Fairfield - Dawn Carr</cp:lastModifiedBy>
  <cp:revision>368</cp:revision>
  <cp:lastPrinted>2022-12-02T18:07:48Z</cp:lastPrinted>
  <dcterms:created xsi:type="dcterms:W3CDTF">2001-01-24T22:08:09Z</dcterms:created>
  <dcterms:modified xsi:type="dcterms:W3CDTF">2022-12-02T18:09:18Z</dcterms:modified>
</cp:coreProperties>
</file>