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9.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0.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tags/tag18.xml" ContentType="application/vnd.openxmlformats-officedocument.presentationml.tags+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3"/>
  </p:notesMasterIdLst>
  <p:handoutMasterIdLst>
    <p:handoutMasterId r:id="rId144"/>
  </p:handoutMasterIdLst>
  <p:sldIdLst>
    <p:sldId id="256" r:id="rId2"/>
    <p:sldId id="917" r:id="rId3"/>
    <p:sldId id="693" r:id="rId4"/>
    <p:sldId id="1125" r:id="rId5"/>
    <p:sldId id="800" r:id="rId6"/>
    <p:sldId id="801" r:id="rId7"/>
    <p:sldId id="802" r:id="rId8"/>
    <p:sldId id="1081" r:id="rId9"/>
    <p:sldId id="1082" r:id="rId10"/>
    <p:sldId id="1083" r:id="rId11"/>
    <p:sldId id="1080" r:id="rId12"/>
    <p:sldId id="909" r:id="rId13"/>
    <p:sldId id="1058" r:id="rId14"/>
    <p:sldId id="932" r:id="rId15"/>
    <p:sldId id="329" r:id="rId16"/>
    <p:sldId id="1103" r:id="rId17"/>
    <p:sldId id="1104" r:id="rId18"/>
    <p:sldId id="274" r:id="rId19"/>
    <p:sldId id="275" r:id="rId20"/>
    <p:sldId id="286" r:id="rId21"/>
    <p:sldId id="844" r:id="rId22"/>
    <p:sldId id="845" r:id="rId23"/>
    <p:sldId id="287" r:id="rId24"/>
    <p:sldId id="294" r:id="rId25"/>
    <p:sldId id="293" r:id="rId26"/>
    <p:sldId id="295" r:id="rId27"/>
    <p:sldId id="296" r:id="rId28"/>
    <p:sldId id="946" r:id="rId29"/>
    <p:sldId id="799" r:id="rId30"/>
    <p:sldId id="298" r:id="rId31"/>
    <p:sldId id="848" r:id="rId32"/>
    <p:sldId id="1062" r:id="rId33"/>
    <p:sldId id="868" r:id="rId34"/>
    <p:sldId id="270" r:id="rId35"/>
    <p:sldId id="873" r:id="rId36"/>
    <p:sldId id="874" r:id="rId37"/>
    <p:sldId id="881" r:id="rId38"/>
    <p:sldId id="991" r:id="rId39"/>
    <p:sldId id="1117" r:id="rId40"/>
    <p:sldId id="798" r:id="rId41"/>
    <p:sldId id="300" r:id="rId42"/>
    <p:sldId id="1086" r:id="rId43"/>
    <p:sldId id="425" r:id="rId44"/>
    <p:sldId id="847" r:id="rId45"/>
    <p:sldId id="813" r:id="rId46"/>
    <p:sldId id="263" r:id="rId47"/>
    <p:sldId id="1084" r:id="rId48"/>
    <p:sldId id="774" r:id="rId49"/>
    <p:sldId id="961" r:id="rId50"/>
    <p:sldId id="775" r:id="rId51"/>
    <p:sldId id="955" r:id="rId52"/>
    <p:sldId id="982" r:id="rId53"/>
    <p:sldId id="853" r:id="rId54"/>
    <p:sldId id="870" r:id="rId55"/>
    <p:sldId id="849" r:id="rId56"/>
    <p:sldId id="769" r:id="rId57"/>
    <p:sldId id="869" r:id="rId58"/>
    <p:sldId id="838" r:id="rId59"/>
    <p:sldId id="871" r:id="rId60"/>
    <p:sldId id="927" r:id="rId61"/>
    <p:sldId id="855" r:id="rId62"/>
    <p:sldId id="910" r:id="rId63"/>
    <p:sldId id="974" r:id="rId64"/>
    <p:sldId id="309" r:id="rId65"/>
    <p:sldId id="310" r:id="rId66"/>
    <p:sldId id="311" r:id="rId67"/>
    <p:sldId id="683" r:id="rId68"/>
    <p:sldId id="687" r:id="rId69"/>
    <p:sldId id="688" r:id="rId70"/>
    <p:sldId id="1120" r:id="rId71"/>
    <p:sldId id="1085" r:id="rId72"/>
    <p:sldId id="1066" r:id="rId73"/>
    <p:sldId id="405" r:id="rId74"/>
    <p:sldId id="1090" r:id="rId75"/>
    <p:sldId id="1091" r:id="rId76"/>
    <p:sldId id="995" r:id="rId77"/>
    <p:sldId id="875" r:id="rId78"/>
    <p:sldId id="865" r:id="rId79"/>
    <p:sldId id="876" r:id="rId80"/>
    <p:sldId id="735" r:id="rId81"/>
    <p:sldId id="438" r:id="rId82"/>
    <p:sldId id="947" r:id="rId83"/>
    <p:sldId id="988" r:id="rId84"/>
    <p:sldId id="989" r:id="rId85"/>
    <p:sldId id="1100" r:id="rId86"/>
    <p:sldId id="1089" r:id="rId87"/>
    <p:sldId id="1126" r:id="rId88"/>
    <p:sldId id="1127" r:id="rId89"/>
    <p:sldId id="1121" r:id="rId90"/>
    <p:sldId id="1097" r:id="rId91"/>
    <p:sldId id="891" r:id="rId92"/>
    <p:sldId id="1128" r:id="rId93"/>
    <p:sldId id="433" r:id="rId94"/>
    <p:sldId id="1129" r:id="rId95"/>
    <p:sldId id="1130" r:id="rId96"/>
    <p:sldId id="400" r:id="rId97"/>
    <p:sldId id="306" r:id="rId98"/>
    <p:sldId id="304" r:id="rId99"/>
    <p:sldId id="698" r:id="rId100"/>
    <p:sldId id="700" r:id="rId101"/>
    <p:sldId id="816" r:id="rId102"/>
    <p:sldId id="303" r:id="rId103"/>
    <p:sldId id="1105" r:id="rId104"/>
    <p:sldId id="661" r:id="rId105"/>
    <p:sldId id="705" r:id="rId106"/>
    <p:sldId id="708" r:id="rId107"/>
    <p:sldId id="718" r:id="rId108"/>
    <p:sldId id="717" r:id="rId109"/>
    <p:sldId id="616" r:id="rId110"/>
    <p:sldId id="960" r:id="rId111"/>
    <p:sldId id="905" r:id="rId112"/>
    <p:sldId id="692" r:id="rId113"/>
    <p:sldId id="620" r:id="rId114"/>
    <p:sldId id="623" r:id="rId115"/>
    <p:sldId id="624" r:id="rId116"/>
    <p:sldId id="904" r:id="rId117"/>
    <p:sldId id="626" r:id="rId118"/>
    <p:sldId id="631" r:id="rId119"/>
    <p:sldId id="633" r:id="rId120"/>
    <p:sldId id="1122" r:id="rId121"/>
    <p:sldId id="1099" r:id="rId122"/>
    <p:sldId id="1102" r:id="rId123"/>
    <p:sldId id="1118" r:id="rId124"/>
    <p:sldId id="1116" r:id="rId125"/>
    <p:sldId id="997" r:id="rId126"/>
    <p:sldId id="278" r:id="rId127"/>
    <p:sldId id="973" r:id="rId128"/>
    <p:sldId id="1119" r:id="rId129"/>
    <p:sldId id="1056" r:id="rId130"/>
    <p:sldId id="1063" r:id="rId131"/>
    <p:sldId id="1124" r:id="rId132"/>
    <p:sldId id="1123" r:id="rId133"/>
    <p:sldId id="1109" r:id="rId134"/>
    <p:sldId id="757" r:id="rId135"/>
    <p:sldId id="1110" r:id="rId136"/>
    <p:sldId id="1111" r:id="rId137"/>
    <p:sldId id="1113" r:id="rId138"/>
    <p:sldId id="1132" r:id="rId139"/>
    <p:sldId id="1115" r:id="rId140"/>
    <p:sldId id="1112" r:id="rId141"/>
    <p:sldId id="1088" r:id="rId142"/>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ogan, Tiffany P." initials="HTP" lastIdx="1" clrIdx="0">
    <p:extLst>
      <p:ext uri="{19B8F6BF-5375-455C-9EA6-DF929625EA0E}">
        <p15:presenceInfo xmlns:p15="http://schemas.microsoft.com/office/powerpoint/2012/main" userId="S::thogan@mghihp.edu::6d8bb71a-5ebd-4500-829c-34f496ba055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036" autoAdjust="0"/>
    <p:restoredTop sz="94660"/>
  </p:normalViewPr>
  <p:slideViewPr>
    <p:cSldViewPr snapToGrid="0">
      <p:cViewPr varScale="1">
        <p:scale>
          <a:sx n="71" d="100"/>
          <a:sy n="71" d="100"/>
        </p:scale>
        <p:origin x="54" y="4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tableStyles" Target="tableStyles.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notesMaster" Target="notesMasters/notesMaster1.xml"/><Relationship Id="rId14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handoutMaster" Target="handoutMasters/handoutMaster1.xml"/><Relationship Id="rId90" Type="http://schemas.openxmlformats.org/officeDocument/2006/relationships/slide" Target="slides/slide89.xml"/></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8396BB-6E7F-4922-9A7E-34EACC1035E5}"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7252BC22-9F8B-41EE-A08F-315857C46626}">
      <dgm:prSet/>
      <dgm:spPr/>
      <dgm:t>
        <a:bodyPr/>
        <a:lstStyle/>
        <a:p>
          <a:pPr>
            <a:lnSpc>
              <a:spcPct val="100000"/>
            </a:lnSpc>
          </a:pPr>
          <a:r>
            <a:rPr lang="en-US" dirty="0"/>
            <a:t>MGH Institute of Health Professions, Salary</a:t>
          </a:r>
        </a:p>
      </dgm:t>
    </dgm:pt>
    <dgm:pt modelId="{4D9168C8-ADA2-4443-A1E0-64D49E8E98D1}" type="parTrans" cxnId="{D38C355E-2319-4DC0-B50C-1DA6C4530FA6}">
      <dgm:prSet/>
      <dgm:spPr/>
      <dgm:t>
        <a:bodyPr/>
        <a:lstStyle/>
        <a:p>
          <a:endParaRPr lang="en-US"/>
        </a:p>
      </dgm:t>
    </dgm:pt>
    <dgm:pt modelId="{3B0DB4D2-5244-4C24-A6BE-896970CA509F}" type="sibTrans" cxnId="{D38C355E-2319-4DC0-B50C-1DA6C4530FA6}">
      <dgm:prSet/>
      <dgm:spPr/>
      <dgm:t>
        <a:bodyPr/>
        <a:lstStyle/>
        <a:p>
          <a:endParaRPr lang="en-US"/>
        </a:p>
      </dgm:t>
    </dgm:pt>
    <dgm:pt modelId="{9A9749D7-CE93-4A7A-B9FB-DBE86C6A286D}">
      <dgm:prSet/>
      <dgm:spPr/>
      <dgm:t>
        <a:bodyPr/>
        <a:lstStyle/>
        <a:p>
          <a:pPr>
            <a:lnSpc>
              <a:spcPct val="100000"/>
            </a:lnSpc>
          </a:pPr>
          <a:r>
            <a:rPr lang="en-US" dirty="0"/>
            <a:t>National Institutes of Health, Grant support</a:t>
          </a:r>
        </a:p>
      </dgm:t>
    </dgm:pt>
    <dgm:pt modelId="{6085029C-7472-482C-B747-E10E9C1E9275}" type="parTrans" cxnId="{35B26E33-AE65-44C5-A32A-1BB533434FFF}">
      <dgm:prSet/>
      <dgm:spPr/>
      <dgm:t>
        <a:bodyPr/>
        <a:lstStyle/>
        <a:p>
          <a:endParaRPr lang="en-US"/>
        </a:p>
      </dgm:t>
    </dgm:pt>
    <dgm:pt modelId="{64CF4BFD-2E38-4C0E-8086-3BA489349276}" type="sibTrans" cxnId="{35B26E33-AE65-44C5-A32A-1BB533434FFF}">
      <dgm:prSet/>
      <dgm:spPr/>
      <dgm:t>
        <a:bodyPr/>
        <a:lstStyle/>
        <a:p>
          <a:endParaRPr lang="en-US"/>
        </a:p>
      </dgm:t>
    </dgm:pt>
    <dgm:pt modelId="{47305B04-6FBE-4A81-A704-E5B8CF580DC3}">
      <dgm:prSet/>
      <dgm:spPr/>
      <dgm:t>
        <a:bodyPr/>
        <a:lstStyle/>
        <a:p>
          <a:pPr>
            <a:lnSpc>
              <a:spcPct val="100000"/>
            </a:lnSpc>
          </a:pPr>
          <a:r>
            <a:rPr lang="en-US" dirty="0"/>
            <a:t>American Institute for Research - Tools Chart, Paid Consultant</a:t>
          </a:r>
        </a:p>
      </dgm:t>
    </dgm:pt>
    <dgm:pt modelId="{33B78404-3423-4104-B4A1-2EAA1EBE811A}" type="parTrans" cxnId="{D95E336A-A2EE-4455-9589-D19D7B6255A5}">
      <dgm:prSet/>
      <dgm:spPr/>
      <dgm:t>
        <a:bodyPr/>
        <a:lstStyle/>
        <a:p>
          <a:endParaRPr lang="en-US"/>
        </a:p>
      </dgm:t>
    </dgm:pt>
    <dgm:pt modelId="{60EA761E-5EE7-42F8-B8F1-9BAE16FACD17}" type="sibTrans" cxnId="{D95E336A-A2EE-4455-9589-D19D7B6255A5}">
      <dgm:prSet/>
      <dgm:spPr/>
      <dgm:t>
        <a:bodyPr/>
        <a:lstStyle/>
        <a:p>
          <a:endParaRPr lang="en-US"/>
        </a:p>
      </dgm:t>
    </dgm:pt>
    <dgm:pt modelId="{13CAFD6C-55FD-4577-9B1B-F29C3B9F3BE8}">
      <dgm:prSet phldrT="[Text]"/>
      <dgm:spPr/>
      <dgm:t>
        <a:bodyPr/>
        <a:lstStyle/>
        <a:p>
          <a:pPr>
            <a:lnSpc>
              <a:spcPct val="100000"/>
            </a:lnSpc>
          </a:pPr>
          <a:r>
            <a:rPr lang="en-US" dirty="0"/>
            <a:t>Arizona State University, Grant Consultant</a:t>
          </a:r>
        </a:p>
      </dgm:t>
    </dgm:pt>
    <dgm:pt modelId="{C0472773-98C3-4704-83C6-BD0599812982}" type="parTrans" cxnId="{8C83B7BD-00B5-45CB-9940-4BC779DDCFC9}">
      <dgm:prSet/>
      <dgm:spPr/>
      <dgm:t>
        <a:bodyPr/>
        <a:lstStyle/>
        <a:p>
          <a:endParaRPr lang="en-US"/>
        </a:p>
      </dgm:t>
    </dgm:pt>
    <dgm:pt modelId="{545E0F48-7132-4925-A378-9400065845A7}" type="sibTrans" cxnId="{8C83B7BD-00B5-45CB-9940-4BC779DDCFC9}">
      <dgm:prSet/>
      <dgm:spPr/>
      <dgm:t>
        <a:bodyPr/>
        <a:lstStyle/>
        <a:p>
          <a:endParaRPr lang="en-US"/>
        </a:p>
      </dgm:t>
    </dgm:pt>
    <dgm:pt modelId="{81D2BD31-3E21-455E-8E5D-C60C1F4F2570}">
      <dgm:prSet phldrT="[Text]"/>
      <dgm:spPr/>
      <dgm:t>
        <a:bodyPr/>
        <a:lstStyle/>
        <a:p>
          <a:pPr>
            <a:lnSpc>
              <a:spcPct val="100000"/>
            </a:lnSpc>
          </a:pPr>
          <a:r>
            <a:rPr lang="en-US" dirty="0"/>
            <a:t>(unpaid) Scientific Studies of Reading, Elected Board Member</a:t>
          </a:r>
        </a:p>
      </dgm:t>
    </dgm:pt>
    <dgm:pt modelId="{583EF985-CA1A-41D3-B2F8-1A936CED56F4}" type="parTrans" cxnId="{F15DEC12-6D86-4B26-AD41-EA298EA48144}">
      <dgm:prSet/>
      <dgm:spPr/>
      <dgm:t>
        <a:bodyPr/>
        <a:lstStyle/>
        <a:p>
          <a:endParaRPr lang="en-US"/>
        </a:p>
      </dgm:t>
    </dgm:pt>
    <dgm:pt modelId="{486D7ED2-5D96-4BBB-992C-AF7C3FD4C470}" type="sibTrans" cxnId="{F15DEC12-6D86-4B26-AD41-EA298EA48144}">
      <dgm:prSet/>
      <dgm:spPr/>
      <dgm:t>
        <a:bodyPr/>
        <a:lstStyle/>
        <a:p>
          <a:endParaRPr lang="en-US"/>
        </a:p>
      </dgm:t>
    </dgm:pt>
    <dgm:pt modelId="{46545C43-A9BD-4EFE-94BB-46E658797ACD}">
      <dgm:prSet phldrT="[Text]"/>
      <dgm:spPr/>
      <dgm:t>
        <a:bodyPr/>
        <a:lstStyle/>
        <a:p>
          <a:pPr>
            <a:lnSpc>
              <a:spcPct val="100000"/>
            </a:lnSpc>
          </a:pPr>
          <a:r>
            <a:rPr lang="en-US" dirty="0"/>
            <a:t>(unpaid) Co-founder of DLDandme.org</a:t>
          </a:r>
        </a:p>
      </dgm:t>
    </dgm:pt>
    <dgm:pt modelId="{D005AEFB-6713-400F-BC1E-09C25402E560}" type="parTrans" cxnId="{383E914D-096F-439C-BABE-ED60FC9210B7}">
      <dgm:prSet/>
      <dgm:spPr/>
      <dgm:t>
        <a:bodyPr/>
        <a:lstStyle/>
        <a:p>
          <a:endParaRPr lang="en-US"/>
        </a:p>
      </dgm:t>
    </dgm:pt>
    <dgm:pt modelId="{803C7B03-F848-4CE5-91D6-55ECEA420865}" type="sibTrans" cxnId="{383E914D-096F-439C-BABE-ED60FC9210B7}">
      <dgm:prSet/>
      <dgm:spPr/>
      <dgm:t>
        <a:bodyPr/>
        <a:lstStyle/>
        <a:p>
          <a:endParaRPr lang="en-US"/>
        </a:p>
      </dgm:t>
    </dgm:pt>
    <dgm:pt modelId="{33BE3ABD-064D-45EB-A551-CEBE3C56C343}">
      <dgm:prSet phldrT="[Text]"/>
      <dgm:spPr/>
      <dgm:t>
        <a:bodyPr/>
        <a:lstStyle/>
        <a:p>
          <a:pPr>
            <a:lnSpc>
              <a:spcPct val="100000"/>
            </a:lnSpc>
          </a:pPr>
          <a:r>
            <a:rPr lang="en-US" dirty="0"/>
            <a:t>(unpaid) Host, </a:t>
          </a:r>
          <a:r>
            <a:rPr lang="en-US" dirty="0" err="1"/>
            <a:t>SeeHearSpeak</a:t>
          </a:r>
          <a:r>
            <a:rPr lang="en-US" dirty="0"/>
            <a:t> Podcast</a:t>
          </a:r>
        </a:p>
      </dgm:t>
    </dgm:pt>
    <dgm:pt modelId="{24223C84-4603-4DC9-B838-57B9B4223FA6}" type="parTrans" cxnId="{E069C501-A4A3-4BDC-9F00-057F223561FD}">
      <dgm:prSet/>
      <dgm:spPr/>
      <dgm:t>
        <a:bodyPr/>
        <a:lstStyle/>
        <a:p>
          <a:endParaRPr lang="en-US"/>
        </a:p>
      </dgm:t>
    </dgm:pt>
    <dgm:pt modelId="{ABF0AD3F-5816-48F9-B9C1-2146913A4B87}" type="sibTrans" cxnId="{E069C501-A4A3-4BDC-9F00-057F223561FD}">
      <dgm:prSet/>
      <dgm:spPr/>
      <dgm:t>
        <a:bodyPr/>
        <a:lstStyle/>
        <a:p>
          <a:endParaRPr lang="en-US"/>
        </a:p>
      </dgm:t>
    </dgm:pt>
    <dgm:pt modelId="{A0708F75-E7F1-4855-A467-9C8CC4C12723}">
      <dgm:prSet/>
      <dgm:spPr/>
      <dgm:t>
        <a:bodyPr/>
        <a:lstStyle/>
        <a:p>
          <a:pPr>
            <a:lnSpc>
              <a:spcPct val="100000"/>
            </a:lnSpc>
          </a:pPr>
          <a:r>
            <a:rPr lang="en-US" dirty="0"/>
            <a:t>Lexia Learning, Paid Consultant</a:t>
          </a:r>
        </a:p>
      </dgm:t>
    </dgm:pt>
    <dgm:pt modelId="{82CFF9C3-C192-4366-A98C-DB2208B709C5}" type="parTrans" cxnId="{60B20987-83C9-46A7-BF58-77C0578721CF}">
      <dgm:prSet/>
      <dgm:spPr/>
      <dgm:t>
        <a:bodyPr/>
        <a:lstStyle/>
        <a:p>
          <a:endParaRPr lang="en-US"/>
        </a:p>
      </dgm:t>
    </dgm:pt>
    <dgm:pt modelId="{16714E1D-14DE-4965-BA76-CFEB43C9DDBD}" type="sibTrans" cxnId="{60B20987-83C9-46A7-BF58-77C0578721CF}">
      <dgm:prSet/>
      <dgm:spPr/>
      <dgm:t>
        <a:bodyPr/>
        <a:lstStyle/>
        <a:p>
          <a:endParaRPr lang="en-US"/>
        </a:p>
      </dgm:t>
    </dgm:pt>
    <dgm:pt modelId="{FF6E451C-DEAD-4E34-B2F6-1BFA95991D6E}">
      <dgm:prSet/>
      <dgm:spPr/>
      <dgm:t>
        <a:bodyPr/>
        <a:lstStyle/>
        <a:p>
          <a:pPr>
            <a:lnSpc>
              <a:spcPct val="100000"/>
            </a:lnSpc>
          </a:pPr>
          <a:r>
            <a:rPr lang="en-US" dirty="0"/>
            <a:t>DESE: MA, VA, RI, CO, NY Paid Consultant</a:t>
          </a:r>
        </a:p>
      </dgm:t>
    </dgm:pt>
    <dgm:pt modelId="{895A0E22-B2D8-4576-8EB8-58547525AB07}" type="parTrans" cxnId="{EBBD9DAD-025D-4819-B333-982454FA1A08}">
      <dgm:prSet/>
      <dgm:spPr/>
      <dgm:t>
        <a:bodyPr/>
        <a:lstStyle/>
        <a:p>
          <a:endParaRPr lang="en-US"/>
        </a:p>
      </dgm:t>
    </dgm:pt>
    <dgm:pt modelId="{9EE3AB92-E445-4D7A-86DB-864C7E0CB747}" type="sibTrans" cxnId="{EBBD9DAD-025D-4819-B333-982454FA1A08}">
      <dgm:prSet/>
      <dgm:spPr/>
      <dgm:t>
        <a:bodyPr/>
        <a:lstStyle/>
        <a:p>
          <a:endParaRPr lang="en-US"/>
        </a:p>
      </dgm:t>
    </dgm:pt>
    <dgm:pt modelId="{87A0224B-BEA1-4D91-82EF-606A00B54B94}" type="pres">
      <dgm:prSet presAssocID="{328396BB-6E7F-4922-9A7E-34EACC1035E5}" presName="root" presStyleCnt="0">
        <dgm:presLayoutVars>
          <dgm:dir/>
          <dgm:resizeHandles val="exact"/>
        </dgm:presLayoutVars>
      </dgm:prSet>
      <dgm:spPr/>
    </dgm:pt>
    <dgm:pt modelId="{FB2ED751-C988-4596-B7AF-B7768821A515}" type="pres">
      <dgm:prSet presAssocID="{7252BC22-9F8B-41EE-A08F-315857C46626}" presName="compNode" presStyleCnt="0"/>
      <dgm:spPr/>
    </dgm:pt>
    <dgm:pt modelId="{D8FBD80A-B143-4050-B3B6-0A62684CACC4}" type="pres">
      <dgm:prSet presAssocID="{7252BC22-9F8B-41EE-A08F-315857C46626}" presName="bgRect" presStyleLbl="bgShp" presStyleIdx="0" presStyleCnt="9" custLinFactNeighborX="498" custLinFactNeighborY="994"/>
      <dgm:spPr/>
    </dgm:pt>
    <dgm:pt modelId="{AAD0A28B-D503-48F3-9271-8FCDF19F4068}" type="pres">
      <dgm:prSet presAssocID="{7252BC22-9F8B-41EE-A08F-315857C46626}" presName="iconRect" presStyleLbl="node1" presStyleIdx="0" presStyleCnt="9"/>
      <dgm:spPr>
        <a:ln>
          <a:noFill/>
        </a:ln>
      </dgm:spPr>
    </dgm:pt>
    <dgm:pt modelId="{717A61DB-E037-4A92-B461-4FE545BB1875}" type="pres">
      <dgm:prSet presAssocID="{7252BC22-9F8B-41EE-A08F-315857C46626}" presName="spaceRect" presStyleCnt="0"/>
      <dgm:spPr/>
    </dgm:pt>
    <dgm:pt modelId="{B00D1FD8-5376-4195-A66F-6ECFAF4FDEAB}" type="pres">
      <dgm:prSet presAssocID="{7252BC22-9F8B-41EE-A08F-315857C46626}" presName="parTx" presStyleLbl="revTx" presStyleIdx="0" presStyleCnt="9">
        <dgm:presLayoutVars>
          <dgm:chMax val="0"/>
          <dgm:chPref val="0"/>
        </dgm:presLayoutVars>
      </dgm:prSet>
      <dgm:spPr/>
    </dgm:pt>
    <dgm:pt modelId="{71BE4242-EE1F-4FA1-995D-5E0630700F93}" type="pres">
      <dgm:prSet presAssocID="{3B0DB4D2-5244-4C24-A6BE-896970CA509F}" presName="sibTrans" presStyleCnt="0"/>
      <dgm:spPr/>
    </dgm:pt>
    <dgm:pt modelId="{2362D49C-08C9-4BB4-A93F-0F2EBDFEA310}" type="pres">
      <dgm:prSet presAssocID="{9A9749D7-CE93-4A7A-B9FB-DBE86C6A286D}" presName="compNode" presStyleCnt="0"/>
      <dgm:spPr/>
    </dgm:pt>
    <dgm:pt modelId="{A37B22A8-4EE0-453F-92BF-C65910643830}" type="pres">
      <dgm:prSet presAssocID="{9A9749D7-CE93-4A7A-B9FB-DBE86C6A286D}" presName="bgRect" presStyleLbl="bgShp" presStyleIdx="1" presStyleCnt="9"/>
      <dgm:spPr/>
    </dgm:pt>
    <dgm:pt modelId="{BA1F11E1-C00B-476B-ACF5-724FD006E0BA}" type="pres">
      <dgm:prSet presAssocID="{9A9749D7-CE93-4A7A-B9FB-DBE86C6A286D}" presName="iconRect" presStyleLbl="node1" presStyleIdx="1" presStyleCnt="9"/>
      <dgm:spPr>
        <a:ln>
          <a:noFill/>
        </a:ln>
      </dgm:spPr>
    </dgm:pt>
    <dgm:pt modelId="{099FF37A-CD69-4C89-A9F8-18F0DFD9FA65}" type="pres">
      <dgm:prSet presAssocID="{9A9749D7-CE93-4A7A-B9FB-DBE86C6A286D}" presName="spaceRect" presStyleCnt="0"/>
      <dgm:spPr/>
    </dgm:pt>
    <dgm:pt modelId="{7C5DDB5E-7B33-4537-A8C8-648570E701AB}" type="pres">
      <dgm:prSet presAssocID="{9A9749D7-CE93-4A7A-B9FB-DBE86C6A286D}" presName="parTx" presStyleLbl="revTx" presStyleIdx="1" presStyleCnt="9">
        <dgm:presLayoutVars>
          <dgm:chMax val="0"/>
          <dgm:chPref val="0"/>
        </dgm:presLayoutVars>
      </dgm:prSet>
      <dgm:spPr/>
    </dgm:pt>
    <dgm:pt modelId="{A12E6D83-8A25-4759-8207-E2E697B100DD}" type="pres">
      <dgm:prSet presAssocID="{64CF4BFD-2E38-4C0E-8086-3BA489349276}" presName="sibTrans" presStyleCnt="0"/>
      <dgm:spPr/>
    </dgm:pt>
    <dgm:pt modelId="{45936E9A-91C2-4409-A7E6-4D40E6C4BF9E}" type="pres">
      <dgm:prSet presAssocID="{13CAFD6C-55FD-4577-9B1B-F29C3B9F3BE8}" presName="compNode" presStyleCnt="0"/>
      <dgm:spPr/>
    </dgm:pt>
    <dgm:pt modelId="{07077797-0011-43DB-8AE3-68344F5AE648}" type="pres">
      <dgm:prSet presAssocID="{13CAFD6C-55FD-4577-9B1B-F29C3B9F3BE8}" presName="bgRect" presStyleLbl="bgShp" presStyleIdx="2" presStyleCnt="9"/>
      <dgm:spPr/>
    </dgm:pt>
    <dgm:pt modelId="{02210D66-55D2-483E-B465-E7C564108F3D}" type="pres">
      <dgm:prSet presAssocID="{13CAFD6C-55FD-4577-9B1B-F29C3B9F3BE8}" presName="iconRect" presStyleLbl="node1" presStyleIdx="2" presStyleCnt="9"/>
      <dgm:spPr/>
    </dgm:pt>
    <dgm:pt modelId="{C1146B84-3259-4DDA-ABBD-79DA9D07C87A}" type="pres">
      <dgm:prSet presAssocID="{13CAFD6C-55FD-4577-9B1B-F29C3B9F3BE8}" presName="spaceRect" presStyleCnt="0"/>
      <dgm:spPr/>
    </dgm:pt>
    <dgm:pt modelId="{008B2C44-9627-4DC6-A47D-EBDB1FA0D024}" type="pres">
      <dgm:prSet presAssocID="{13CAFD6C-55FD-4577-9B1B-F29C3B9F3BE8}" presName="parTx" presStyleLbl="revTx" presStyleIdx="2" presStyleCnt="9">
        <dgm:presLayoutVars>
          <dgm:chMax val="0"/>
          <dgm:chPref val="0"/>
        </dgm:presLayoutVars>
      </dgm:prSet>
      <dgm:spPr/>
    </dgm:pt>
    <dgm:pt modelId="{D1AC11E5-CA00-452E-AB23-551C5467CF3C}" type="pres">
      <dgm:prSet presAssocID="{545E0F48-7132-4925-A378-9400065845A7}" presName="sibTrans" presStyleCnt="0"/>
      <dgm:spPr/>
    </dgm:pt>
    <dgm:pt modelId="{2A993F47-A394-4A98-9403-C43CAF79008D}" type="pres">
      <dgm:prSet presAssocID="{47305B04-6FBE-4A81-A704-E5B8CF580DC3}" presName="compNode" presStyleCnt="0"/>
      <dgm:spPr/>
    </dgm:pt>
    <dgm:pt modelId="{B31C9A48-3C3B-4061-B35F-B364EF46AA61}" type="pres">
      <dgm:prSet presAssocID="{47305B04-6FBE-4A81-A704-E5B8CF580DC3}" presName="bgRect" presStyleLbl="bgShp" presStyleIdx="3" presStyleCnt="9"/>
      <dgm:spPr/>
    </dgm:pt>
    <dgm:pt modelId="{23CDAA23-C2DC-4002-B470-6B871466FC03}" type="pres">
      <dgm:prSet presAssocID="{47305B04-6FBE-4A81-A704-E5B8CF580DC3}" presName="iconRect" presStyleLbl="node1" presStyleIdx="3" presStyleCnt="9"/>
      <dgm:spPr>
        <a:ln>
          <a:noFill/>
        </a:ln>
      </dgm:spPr>
    </dgm:pt>
    <dgm:pt modelId="{8836CA95-A5C9-423D-A73C-9ECA527764C8}" type="pres">
      <dgm:prSet presAssocID="{47305B04-6FBE-4A81-A704-E5B8CF580DC3}" presName="spaceRect" presStyleCnt="0"/>
      <dgm:spPr/>
    </dgm:pt>
    <dgm:pt modelId="{888CED40-BFCD-4861-AB05-E5AD4CB25BCB}" type="pres">
      <dgm:prSet presAssocID="{47305B04-6FBE-4A81-A704-E5B8CF580DC3}" presName="parTx" presStyleLbl="revTx" presStyleIdx="3" presStyleCnt="9">
        <dgm:presLayoutVars>
          <dgm:chMax val="0"/>
          <dgm:chPref val="0"/>
        </dgm:presLayoutVars>
      </dgm:prSet>
      <dgm:spPr/>
    </dgm:pt>
    <dgm:pt modelId="{F150A91A-D65E-4351-B535-A9FEBFCB827E}" type="pres">
      <dgm:prSet presAssocID="{60EA761E-5EE7-42F8-B8F1-9BAE16FACD17}" presName="sibTrans" presStyleCnt="0"/>
      <dgm:spPr/>
    </dgm:pt>
    <dgm:pt modelId="{5C6FA4C9-62BE-4A2E-8AB4-4DA8D22F202E}" type="pres">
      <dgm:prSet presAssocID="{A0708F75-E7F1-4855-A467-9C8CC4C12723}" presName="compNode" presStyleCnt="0"/>
      <dgm:spPr/>
    </dgm:pt>
    <dgm:pt modelId="{0DE6689F-69B2-49C1-8A03-B90D3EEB99BF}" type="pres">
      <dgm:prSet presAssocID="{A0708F75-E7F1-4855-A467-9C8CC4C12723}" presName="bgRect" presStyleLbl="bgShp" presStyleIdx="4" presStyleCnt="9"/>
      <dgm:spPr/>
    </dgm:pt>
    <dgm:pt modelId="{A3A42D3B-46A0-4185-ACDB-E189880B28E8}" type="pres">
      <dgm:prSet presAssocID="{A0708F75-E7F1-4855-A467-9C8CC4C12723}" presName="iconRect" presStyleLbl="node1" presStyleIdx="4" presStyleCnt="9"/>
      <dgm:spPr/>
    </dgm:pt>
    <dgm:pt modelId="{454E1E72-844E-4BBD-91DB-2E27375AE401}" type="pres">
      <dgm:prSet presAssocID="{A0708F75-E7F1-4855-A467-9C8CC4C12723}" presName="spaceRect" presStyleCnt="0"/>
      <dgm:spPr/>
    </dgm:pt>
    <dgm:pt modelId="{9CC08EBB-685C-4FB9-A199-4D1E95D09182}" type="pres">
      <dgm:prSet presAssocID="{A0708F75-E7F1-4855-A467-9C8CC4C12723}" presName="parTx" presStyleLbl="revTx" presStyleIdx="4" presStyleCnt="9">
        <dgm:presLayoutVars>
          <dgm:chMax val="0"/>
          <dgm:chPref val="0"/>
        </dgm:presLayoutVars>
      </dgm:prSet>
      <dgm:spPr/>
    </dgm:pt>
    <dgm:pt modelId="{FE29EC4B-6030-412B-A9EF-80F2B3556B67}" type="pres">
      <dgm:prSet presAssocID="{16714E1D-14DE-4965-BA76-CFEB43C9DDBD}" presName="sibTrans" presStyleCnt="0"/>
      <dgm:spPr/>
    </dgm:pt>
    <dgm:pt modelId="{8D153393-5D0B-4791-A4D2-AAA594878D3A}" type="pres">
      <dgm:prSet presAssocID="{FF6E451C-DEAD-4E34-B2F6-1BFA95991D6E}" presName="compNode" presStyleCnt="0"/>
      <dgm:spPr/>
    </dgm:pt>
    <dgm:pt modelId="{89F0CB27-7A96-44C4-8C63-1AA76B7D7F44}" type="pres">
      <dgm:prSet presAssocID="{FF6E451C-DEAD-4E34-B2F6-1BFA95991D6E}" presName="bgRect" presStyleLbl="bgShp" presStyleIdx="5" presStyleCnt="9"/>
      <dgm:spPr/>
    </dgm:pt>
    <dgm:pt modelId="{CF300CF4-BA9D-4A85-8034-3A7113E1EDD2}" type="pres">
      <dgm:prSet presAssocID="{FF6E451C-DEAD-4E34-B2F6-1BFA95991D6E}" presName="iconRect" presStyleLbl="node1" presStyleIdx="5" presStyleCnt="9"/>
      <dgm:spPr/>
    </dgm:pt>
    <dgm:pt modelId="{B88B1A88-E4B8-4824-8E75-6EA8ACDD2C2A}" type="pres">
      <dgm:prSet presAssocID="{FF6E451C-DEAD-4E34-B2F6-1BFA95991D6E}" presName="spaceRect" presStyleCnt="0"/>
      <dgm:spPr/>
    </dgm:pt>
    <dgm:pt modelId="{4A65C14C-C290-4881-AC51-3612E5FCDA5F}" type="pres">
      <dgm:prSet presAssocID="{FF6E451C-DEAD-4E34-B2F6-1BFA95991D6E}" presName="parTx" presStyleLbl="revTx" presStyleIdx="5" presStyleCnt="9">
        <dgm:presLayoutVars>
          <dgm:chMax val="0"/>
          <dgm:chPref val="0"/>
        </dgm:presLayoutVars>
      </dgm:prSet>
      <dgm:spPr/>
    </dgm:pt>
    <dgm:pt modelId="{A01B1025-3609-4CDD-BCC0-2232D4F423FB}" type="pres">
      <dgm:prSet presAssocID="{9EE3AB92-E445-4D7A-86DB-864C7E0CB747}" presName="sibTrans" presStyleCnt="0"/>
      <dgm:spPr/>
    </dgm:pt>
    <dgm:pt modelId="{56A28585-4CB4-4002-BE3E-D1674ECB0517}" type="pres">
      <dgm:prSet presAssocID="{81D2BD31-3E21-455E-8E5D-C60C1F4F2570}" presName="compNode" presStyleCnt="0"/>
      <dgm:spPr/>
    </dgm:pt>
    <dgm:pt modelId="{1907D4BB-6844-4586-B4F5-3819C52A4F8C}" type="pres">
      <dgm:prSet presAssocID="{81D2BD31-3E21-455E-8E5D-C60C1F4F2570}" presName="bgRect" presStyleLbl="bgShp" presStyleIdx="6" presStyleCnt="9"/>
      <dgm:spPr/>
    </dgm:pt>
    <dgm:pt modelId="{4C05A639-D053-46E3-A602-47E2EEF6143A}" type="pres">
      <dgm:prSet presAssocID="{81D2BD31-3E21-455E-8E5D-C60C1F4F2570}" presName="iconRect" presStyleLbl="node1" presStyleIdx="6" presStyleCnt="9"/>
      <dgm:spPr/>
    </dgm:pt>
    <dgm:pt modelId="{769BBA05-3E7E-4314-8B46-FDCE841ADA4C}" type="pres">
      <dgm:prSet presAssocID="{81D2BD31-3E21-455E-8E5D-C60C1F4F2570}" presName="spaceRect" presStyleCnt="0"/>
      <dgm:spPr/>
    </dgm:pt>
    <dgm:pt modelId="{37FC10A1-7153-4F53-AD77-6B821614C781}" type="pres">
      <dgm:prSet presAssocID="{81D2BD31-3E21-455E-8E5D-C60C1F4F2570}" presName="parTx" presStyleLbl="revTx" presStyleIdx="6" presStyleCnt="9">
        <dgm:presLayoutVars>
          <dgm:chMax val="0"/>
          <dgm:chPref val="0"/>
        </dgm:presLayoutVars>
      </dgm:prSet>
      <dgm:spPr/>
    </dgm:pt>
    <dgm:pt modelId="{84B6B3CF-601C-4945-8FCA-F32D9FCC75A6}" type="pres">
      <dgm:prSet presAssocID="{486D7ED2-5D96-4BBB-992C-AF7C3FD4C470}" presName="sibTrans" presStyleCnt="0"/>
      <dgm:spPr/>
    </dgm:pt>
    <dgm:pt modelId="{ABE77841-7362-4DCB-B7A5-19D46CE58DC7}" type="pres">
      <dgm:prSet presAssocID="{33BE3ABD-064D-45EB-A551-CEBE3C56C343}" presName="compNode" presStyleCnt="0"/>
      <dgm:spPr/>
    </dgm:pt>
    <dgm:pt modelId="{83D4300E-F6AF-4DD0-B874-941AC630DC0A}" type="pres">
      <dgm:prSet presAssocID="{33BE3ABD-064D-45EB-A551-CEBE3C56C343}" presName="bgRect" presStyleLbl="bgShp" presStyleIdx="7" presStyleCnt="9"/>
      <dgm:spPr/>
    </dgm:pt>
    <dgm:pt modelId="{AF86CA7A-38CA-4482-A025-C23C48A43B54}" type="pres">
      <dgm:prSet presAssocID="{33BE3ABD-064D-45EB-A551-CEBE3C56C343}" presName="iconRect" presStyleLbl="node1" presStyleIdx="7" presStyleCnt="9"/>
      <dgm:spPr/>
    </dgm:pt>
    <dgm:pt modelId="{F0B13404-A6AD-4873-9E2C-40D66D86C10E}" type="pres">
      <dgm:prSet presAssocID="{33BE3ABD-064D-45EB-A551-CEBE3C56C343}" presName="spaceRect" presStyleCnt="0"/>
      <dgm:spPr/>
    </dgm:pt>
    <dgm:pt modelId="{9122DF0E-B0D1-43C3-A477-4C3A5EC0C9F9}" type="pres">
      <dgm:prSet presAssocID="{33BE3ABD-064D-45EB-A551-CEBE3C56C343}" presName="parTx" presStyleLbl="revTx" presStyleIdx="7" presStyleCnt="9">
        <dgm:presLayoutVars>
          <dgm:chMax val="0"/>
          <dgm:chPref val="0"/>
        </dgm:presLayoutVars>
      </dgm:prSet>
      <dgm:spPr/>
    </dgm:pt>
    <dgm:pt modelId="{6E6DDE55-8472-4DFD-BF84-6FACBA70DE73}" type="pres">
      <dgm:prSet presAssocID="{ABF0AD3F-5816-48F9-B9C1-2146913A4B87}" presName="sibTrans" presStyleCnt="0"/>
      <dgm:spPr/>
    </dgm:pt>
    <dgm:pt modelId="{8A7F78FD-F295-4C9A-9A8B-E2E81D5577B9}" type="pres">
      <dgm:prSet presAssocID="{46545C43-A9BD-4EFE-94BB-46E658797ACD}" presName="compNode" presStyleCnt="0"/>
      <dgm:spPr/>
    </dgm:pt>
    <dgm:pt modelId="{58EF4CFB-F2ED-4EED-980A-82F32FC6D230}" type="pres">
      <dgm:prSet presAssocID="{46545C43-A9BD-4EFE-94BB-46E658797ACD}" presName="bgRect" presStyleLbl="bgShp" presStyleIdx="8" presStyleCnt="9"/>
      <dgm:spPr/>
    </dgm:pt>
    <dgm:pt modelId="{A42E0726-3AC8-406E-AE67-C714C49B1F73}" type="pres">
      <dgm:prSet presAssocID="{46545C43-A9BD-4EFE-94BB-46E658797ACD}" presName="iconRect" presStyleLbl="node1" presStyleIdx="8" presStyleCnt="9"/>
      <dgm:spPr/>
    </dgm:pt>
    <dgm:pt modelId="{0BBC4D88-C82C-4163-85EB-94010C1521EA}" type="pres">
      <dgm:prSet presAssocID="{46545C43-A9BD-4EFE-94BB-46E658797ACD}" presName="spaceRect" presStyleCnt="0"/>
      <dgm:spPr/>
    </dgm:pt>
    <dgm:pt modelId="{D1C3C0B8-50A5-4DF1-B2BA-C136ABD5C8DB}" type="pres">
      <dgm:prSet presAssocID="{46545C43-A9BD-4EFE-94BB-46E658797ACD}" presName="parTx" presStyleLbl="revTx" presStyleIdx="8" presStyleCnt="9">
        <dgm:presLayoutVars>
          <dgm:chMax val="0"/>
          <dgm:chPref val="0"/>
        </dgm:presLayoutVars>
      </dgm:prSet>
      <dgm:spPr/>
    </dgm:pt>
  </dgm:ptLst>
  <dgm:cxnLst>
    <dgm:cxn modelId="{E069C501-A4A3-4BDC-9F00-057F223561FD}" srcId="{328396BB-6E7F-4922-9A7E-34EACC1035E5}" destId="{33BE3ABD-064D-45EB-A551-CEBE3C56C343}" srcOrd="7" destOrd="0" parTransId="{24223C84-4603-4DC9-B838-57B9B4223FA6}" sibTransId="{ABF0AD3F-5816-48F9-B9C1-2146913A4B87}"/>
    <dgm:cxn modelId="{5F6B8110-9BF1-4929-9FA7-1BC4386A4261}" type="presOf" srcId="{81D2BD31-3E21-455E-8E5D-C60C1F4F2570}" destId="{37FC10A1-7153-4F53-AD77-6B821614C781}" srcOrd="0" destOrd="0" presId="urn:microsoft.com/office/officeart/2018/2/layout/IconVerticalSolidList"/>
    <dgm:cxn modelId="{F15DEC12-6D86-4B26-AD41-EA298EA48144}" srcId="{328396BB-6E7F-4922-9A7E-34EACC1035E5}" destId="{81D2BD31-3E21-455E-8E5D-C60C1F4F2570}" srcOrd="6" destOrd="0" parTransId="{583EF985-CA1A-41D3-B2F8-1A936CED56F4}" sibTransId="{486D7ED2-5D96-4BBB-992C-AF7C3FD4C470}"/>
    <dgm:cxn modelId="{F3110D16-DE2A-4964-992F-6204418FCC26}" type="presOf" srcId="{7252BC22-9F8B-41EE-A08F-315857C46626}" destId="{B00D1FD8-5376-4195-A66F-6ECFAF4FDEAB}" srcOrd="0" destOrd="0" presId="urn:microsoft.com/office/officeart/2018/2/layout/IconVerticalSolidList"/>
    <dgm:cxn modelId="{F73F6C26-CF0C-4CDF-BC9A-2B9799D9EA4F}" type="presOf" srcId="{328396BB-6E7F-4922-9A7E-34EACC1035E5}" destId="{87A0224B-BEA1-4D91-82EF-606A00B54B94}" srcOrd="0" destOrd="0" presId="urn:microsoft.com/office/officeart/2018/2/layout/IconVerticalSolidList"/>
    <dgm:cxn modelId="{9F2BFB2B-6C1C-401A-91EB-1C0BE37EB627}" type="presOf" srcId="{47305B04-6FBE-4A81-A704-E5B8CF580DC3}" destId="{888CED40-BFCD-4861-AB05-E5AD4CB25BCB}" srcOrd="0" destOrd="0" presId="urn:microsoft.com/office/officeart/2018/2/layout/IconVerticalSolidList"/>
    <dgm:cxn modelId="{35B26E33-AE65-44C5-A32A-1BB533434FFF}" srcId="{328396BB-6E7F-4922-9A7E-34EACC1035E5}" destId="{9A9749D7-CE93-4A7A-B9FB-DBE86C6A286D}" srcOrd="1" destOrd="0" parTransId="{6085029C-7472-482C-B747-E10E9C1E9275}" sibTransId="{64CF4BFD-2E38-4C0E-8086-3BA489349276}"/>
    <dgm:cxn modelId="{29806835-20A7-4632-A902-4A779DB69A2E}" type="presOf" srcId="{9A9749D7-CE93-4A7A-B9FB-DBE86C6A286D}" destId="{7C5DDB5E-7B33-4537-A8C8-648570E701AB}" srcOrd="0" destOrd="0" presId="urn:microsoft.com/office/officeart/2018/2/layout/IconVerticalSolidList"/>
    <dgm:cxn modelId="{D38C355E-2319-4DC0-B50C-1DA6C4530FA6}" srcId="{328396BB-6E7F-4922-9A7E-34EACC1035E5}" destId="{7252BC22-9F8B-41EE-A08F-315857C46626}" srcOrd="0" destOrd="0" parTransId="{4D9168C8-ADA2-4443-A1E0-64D49E8E98D1}" sibTransId="{3B0DB4D2-5244-4C24-A6BE-896970CA509F}"/>
    <dgm:cxn modelId="{15B5A761-BA98-48AC-9FB4-BC456E6524FB}" type="presOf" srcId="{13CAFD6C-55FD-4577-9B1B-F29C3B9F3BE8}" destId="{008B2C44-9627-4DC6-A47D-EBDB1FA0D024}" srcOrd="0" destOrd="0" presId="urn:microsoft.com/office/officeart/2018/2/layout/IconVerticalSolidList"/>
    <dgm:cxn modelId="{D95E336A-A2EE-4455-9589-D19D7B6255A5}" srcId="{328396BB-6E7F-4922-9A7E-34EACC1035E5}" destId="{47305B04-6FBE-4A81-A704-E5B8CF580DC3}" srcOrd="3" destOrd="0" parTransId="{33B78404-3423-4104-B4A1-2EAA1EBE811A}" sibTransId="{60EA761E-5EE7-42F8-B8F1-9BAE16FACD17}"/>
    <dgm:cxn modelId="{383E914D-096F-439C-BABE-ED60FC9210B7}" srcId="{328396BB-6E7F-4922-9A7E-34EACC1035E5}" destId="{46545C43-A9BD-4EFE-94BB-46E658797ACD}" srcOrd="8" destOrd="0" parTransId="{D005AEFB-6713-400F-BC1E-09C25402E560}" sibTransId="{803C7B03-F848-4CE5-91D6-55ECEA420865}"/>
    <dgm:cxn modelId="{C472045A-58A4-4513-AFA5-69ADC407AE83}" type="presOf" srcId="{46545C43-A9BD-4EFE-94BB-46E658797ACD}" destId="{D1C3C0B8-50A5-4DF1-B2BA-C136ABD5C8DB}" srcOrd="0" destOrd="0" presId="urn:microsoft.com/office/officeart/2018/2/layout/IconVerticalSolidList"/>
    <dgm:cxn modelId="{60B20987-83C9-46A7-BF58-77C0578721CF}" srcId="{328396BB-6E7F-4922-9A7E-34EACC1035E5}" destId="{A0708F75-E7F1-4855-A467-9C8CC4C12723}" srcOrd="4" destOrd="0" parTransId="{82CFF9C3-C192-4366-A98C-DB2208B709C5}" sibTransId="{16714E1D-14DE-4965-BA76-CFEB43C9DDBD}"/>
    <dgm:cxn modelId="{EBBD9DAD-025D-4819-B333-982454FA1A08}" srcId="{328396BB-6E7F-4922-9A7E-34EACC1035E5}" destId="{FF6E451C-DEAD-4E34-B2F6-1BFA95991D6E}" srcOrd="5" destOrd="0" parTransId="{895A0E22-B2D8-4576-8EB8-58547525AB07}" sibTransId="{9EE3AB92-E445-4D7A-86DB-864C7E0CB747}"/>
    <dgm:cxn modelId="{A7ADB7B5-2AB6-4E5C-AA66-5B9C19712B8F}" type="presOf" srcId="{33BE3ABD-064D-45EB-A551-CEBE3C56C343}" destId="{9122DF0E-B0D1-43C3-A477-4C3A5EC0C9F9}" srcOrd="0" destOrd="0" presId="urn:microsoft.com/office/officeart/2018/2/layout/IconVerticalSolidList"/>
    <dgm:cxn modelId="{8C83B7BD-00B5-45CB-9940-4BC779DDCFC9}" srcId="{328396BB-6E7F-4922-9A7E-34EACC1035E5}" destId="{13CAFD6C-55FD-4577-9B1B-F29C3B9F3BE8}" srcOrd="2" destOrd="0" parTransId="{C0472773-98C3-4704-83C6-BD0599812982}" sibTransId="{545E0F48-7132-4925-A378-9400065845A7}"/>
    <dgm:cxn modelId="{9446D2C4-A8D3-46CC-9C35-6155F5B704B1}" type="presOf" srcId="{A0708F75-E7F1-4855-A467-9C8CC4C12723}" destId="{9CC08EBB-685C-4FB9-A199-4D1E95D09182}" srcOrd="0" destOrd="0" presId="urn:microsoft.com/office/officeart/2018/2/layout/IconVerticalSolidList"/>
    <dgm:cxn modelId="{738935F3-252D-454B-B75E-C1570B1F0D1E}" type="presOf" srcId="{FF6E451C-DEAD-4E34-B2F6-1BFA95991D6E}" destId="{4A65C14C-C290-4881-AC51-3612E5FCDA5F}" srcOrd="0" destOrd="0" presId="urn:microsoft.com/office/officeart/2018/2/layout/IconVerticalSolidList"/>
    <dgm:cxn modelId="{DFC427D3-6FA4-4B2D-B9FA-C04E627F9196}" type="presParOf" srcId="{87A0224B-BEA1-4D91-82EF-606A00B54B94}" destId="{FB2ED751-C988-4596-B7AF-B7768821A515}" srcOrd="0" destOrd="0" presId="urn:microsoft.com/office/officeart/2018/2/layout/IconVerticalSolidList"/>
    <dgm:cxn modelId="{47BE4440-4979-4E77-8D13-893289443A6C}" type="presParOf" srcId="{FB2ED751-C988-4596-B7AF-B7768821A515}" destId="{D8FBD80A-B143-4050-B3B6-0A62684CACC4}" srcOrd="0" destOrd="0" presId="urn:microsoft.com/office/officeart/2018/2/layout/IconVerticalSolidList"/>
    <dgm:cxn modelId="{B6DB8AF5-DDED-4436-95E8-5ED3A89AF08A}" type="presParOf" srcId="{FB2ED751-C988-4596-B7AF-B7768821A515}" destId="{AAD0A28B-D503-48F3-9271-8FCDF19F4068}" srcOrd="1" destOrd="0" presId="urn:microsoft.com/office/officeart/2018/2/layout/IconVerticalSolidList"/>
    <dgm:cxn modelId="{6C38F091-138C-4CB4-A308-327A369A82B4}" type="presParOf" srcId="{FB2ED751-C988-4596-B7AF-B7768821A515}" destId="{717A61DB-E037-4A92-B461-4FE545BB1875}" srcOrd="2" destOrd="0" presId="urn:microsoft.com/office/officeart/2018/2/layout/IconVerticalSolidList"/>
    <dgm:cxn modelId="{7E392202-D519-48EF-95FB-4D511F626354}" type="presParOf" srcId="{FB2ED751-C988-4596-B7AF-B7768821A515}" destId="{B00D1FD8-5376-4195-A66F-6ECFAF4FDEAB}" srcOrd="3" destOrd="0" presId="urn:microsoft.com/office/officeart/2018/2/layout/IconVerticalSolidList"/>
    <dgm:cxn modelId="{8B04CE96-FE0A-4081-B9FA-6D6614BE4DDF}" type="presParOf" srcId="{87A0224B-BEA1-4D91-82EF-606A00B54B94}" destId="{71BE4242-EE1F-4FA1-995D-5E0630700F93}" srcOrd="1" destOrd="0" presId="urn:microsoft.com/office/officeart/2018/2/layout/IconVerticalSolidList"/>
    <dgm:cxn modelId="{D261AC04-317F-4C64-9118-4220A98D5014}" type="presParOf" srcId="{87A0224B-BEA1-4D91-82EF-606A00B54B94}" destId="{2362D49C-08C9-4BB4-A93F-0F2EBDFEA310}" srcOrd="2" destOrd="0" presId="urn:microsoft.com/office/officeart/2018/2/layout/IconVerticalSolidList"/>
    <dgm:cxn modelId="{0887918B-7D7F-4569-9305-83A2C8A94954}" type="presParOf" srcId="{2362D49C-08C9-4BB4-A93F-0F2EBDFEA310}" destId="{A37B22A8-4EE0-453F-92BF-C65910643830}" srcOrd="0" destOrd="0" presId="urn:microsoft.com/office/officeart/2018/2/layout/IconVerticalSolidList"/>
    <dgm:cxn modelId="{4C04184E-5CC8-44FF-A8BE-4141ED0361FD}" type="presParOf" srcId="{2362D49C-08C9-4BB4-A93F-0F2EBDFEA310}" destId="{BA1F11E1-C00B-476B-ACF5-724FD006E0BA}" srcOrd="1" destOrd="0" presId="urn:microsoft.com/office/officeart/2018/2/layout/IconVerticalSolidList"/>
    <dgm:cxn modelId="{43FA552D-15A3-401C-A30E-BA06070199C0}" type="presParOf" srcId="{2362D49C-08C9-4BB4-A93F-0F2EBDFEA310}" destId="{099FF37A-CD69-4C89-A9F8-18F0DFD9FA65}" srcOrd="2" destOrd="0" presId="urn:microsoft.com/office/officeart/2018/2/layout/IconVerticalSolidList"/>
    <dgm:cxn modelId="{8329AE72-FE89-405A-B9D5-603CF915360B}" type="presParOf" srcId="{2362D49C-08C9-4BB4-A93F-0F2EBDFEA310}" destId="{7C5DDB5E-7B33-4537-A8C8-648570E701AB}" srcOrd="3" destOrd="0" presId="urn:microsoft.com/office/officeart/2018/2/layout/IconVerticalSolidList"/>
    <dgm:cxn modelId="{06FB0E02-B2BB-4E9D-B8EC-6430265BE5C4}" type="presParOf" srcId="{87A0224B-BEA1-4D91-82EF-606A00B54B94}" destId="{A12E6D83-8A25-4759-8207-E2E697B100DD}" srcOrd="3" destOrd="0" presId="urn:microsoft.com/office/officeart/2018/2/layout/IconVerticalSolidList"/>
    <dgm:cxn modelId="{985C3637-CA8F-4BA7-91DF-01515510B20C}" type="presParOf" srcId="{87A0224B-BEA1-4D91-82EF-606A00B54B94}" destId="{45936E9A-91C2-4409-A7E6-4D40E6C4BF9E}" srcOrd="4" destOrd="0" presId="urn:microsoft.com/office/officeart/2018/2/layout/IconVerticalSolidList"/>
    <dgm:cxn modelId="{5C4447B3-D756-4D4D-8726-3F8C85F425AE}" type="presParOf" srcId="{45936E9A-91C2-4409-A7E6-4D40E6C4BF9E}" destId="{07077797-0011-43DB-8AE3-68344F5AE648}" srcOrd="0" destOrd="0" presId="urn:microsoft.com/office/officeart/2018/2/layout/IconVerticalSolidList"/>
    <dgm:cxn modelId="{F29AF867-5102-4F29-8B03-83A6FB4AA61A}" type="presParOf" srcId="{45936E9A-91C2-4409-A7E6-4D40E6C4BF9E}" destId="{02210D66-55D2-483E-B465-E7C564108F3D}" srcOrd="1" destOrd="0" presId="urn:microsoft.com/office/officeart/2018/2/layout/IconVerticalSolidList"/>
    <dgm:cxn modelId="{DF01187A-3821-496F-9F19-0AEC8D01C7EC}" type="presParOf" srcId="{45936E9A-91C2-4409-A7E6-4D40E6C4BF9E}" destId="{C1146B84-3259-4DDA-ABBD-79DA9D07C87A}" srcOrd="2" destOrd="0" presId="urn:microsoft.com/office/officeart/2018/2/layout/IconVerticalSolidList"/>
    <dgm:cxn modelId="{9FDE7792-FDAD-42E1-9F9A-AB2C13449CE8}" type="presParOf" srcId="{45936E9A-91C2-4409-A7E6-4D40E6C4BF9E}" destId="{008B2C44-9627-4DC6-A47D-EBDB1FA0D024}" srcOrd="3" destOrd="0" presId="urn:microsoft.com/office/officeart/2018/2/layout/IconVerticalSolidList"/>
    <dgm:cxn modelId="{2F7866D2-8067-4E4C-9CAF-247928981CED}" type="presParOf" srcId="{87A0224B-BEA1-4D91-82EF-606A00B54B94}" destId="{D1AC11E5-CA00-452E-AB23-551C5467CF3C}" srcOrd="5" destOrd="0" presId="urn:microsoft.com/office/officeart/2018/2/layout/IconVerticalSolidList"/>
    <dgm:cxn modelId="{D917A009-A7FB-4AD4-90D8-C3B5C1ED1FB9}" type="presParOf" srcId="{87A0224B-BEA1-4D91-82EF-606A00B54B94}" destId="{2A993F47-A394-4A98-9403-C43CAF79008D}" srcOrd="6" destOrd="0" presId="urn:microsoft.com/office/officeart/2018/2/layout/IconVerticalSolidList"/>
    <dgm:cxn modelId="{4AE727E4-B999-45A9-80C2-14D42D10868C}" type="presParOf" srcId="{2A993F47-A394-4A98-9403-C43CAF79008D}" destId="{B31C9A48-3C3B-4061-B35F-B364EF46AA61}" srcOrd="0" destOrd="0" presId="urn:microsoft.com/office/officeart/2018/2/layout/IconVerticalSolidList"/>
    <dgm:cxn modelId="{5522B416-1000-4C60-B49F-D49490F39FE9}" type="presParOf" srcId="{2A993F47-A394-4A98-9403-C43CAF79008D}" destId="{23CDAA23-C2DC-4002-B470-6B871466FC03}" srcOrd="1" destOrd="0" presId="urn:microsoft.com/office/officeart/2018/2/layout/IconVerticalSolidList"/>
    <dgm:cxn modelId="{685E1E9F-481B-4DBE-9252-4CE460D277E8}" type="presParOf" srcId="{2A993F47-A394-4A98-9403-C43CAF79008D}" destId="{8836CA95-A5C9-423D-A73C-9ECA527764C8}" srcOrd="2" destOrd="0" presId="urn:microsoft.com/office/officeart/2018/2/layout/IconVerticalSolidList"/>
    <dgm:cxn modelId="{21C99D76-D669-4FAA-9EE6-8810AA0E1045}" type="presParOf" srcId="{2A993F47-A394-4A98-9403-C43CAF79008D}" destId="{888CED40-BFCD-4861-AB05-E5AD4CB25BCB}" srcOrd="3" destOrd="0" presId="urn:microsoft.com/office/officeart/2018/2/layout/IconVerticalSolidList"/>
    <dgm:cxn modelId="{3B72494A-B883-4E88-9DD3-E9816E14728E}" type="presParOf" srcId="{87A0224B-BEA1-4D91-82EF-606A00B54B94}" destId="{F150A91A-D65E-4351-B535-A9FEBFCB827E}" srcOrd="7" destOrd="0" presId="urn:microsoft.com/office/officeart/2018/2/layout/IconVerticalSolidList"/>
    <dgm:cxn modelId="{96C236FA-ED3A-448B-8090-85B3345CE472}" type="presParOf" srcId="{87A0224B-BEA1-4D91-82EF-606A00B54B94}" destId="{5C6FA4C9-62BE-4A2E-8AB4-4DA8D22F202E}" srcOrd="8" destOrd="0" presId="urn:microsoft.com/office/officeart/2018/2/layout/IconVerticalSolidList"/>
    <dgm:cxn modelId="{61926904-1B07-4057-822B-13A118D91485}" type="presParOf" srcId="{5C6FA4C9-62BE-4A2E-8AB4-4DA8D22F202E}" destId="{0DE6689F-69B2-49C1-8A03-B90D3EEB99BF}" srcOrd="0" destOrd="0" presId="urn:microsoft.com/office/officeart/2018/2/layout/IconVerticalSolidList"/>
    <dgm:cxn modelId="{ABB21360-06F0-43B5-9D98-EC06DDB0AFB1}" type="presParOf" srcId="{5C6FA4C9-62BE-4A2E-8AB4-4DA8D22F202E}" destId="{A3A42D3B-46A0-4185-ACDB-E189880B28E8}" srcOrd="1" destOrd="0" presId="urn:microsoft.com/office/officeart/2018/2/layout/IconVerticalSolidList"/>
    <dgm:cxn modelId="{9877F4AE-AF13-4965-977D-6BD4B61115F0}" type="presParOf" srcId="{5C6FA4C9-62BE-4A2E-8AB4-4DA8D22F202E}" destId="{454E1E72-844E-4BBD-91DB-2E27375AE401}" srcOrd="2" destOrd="0" presId="urn:microsoft.com/office/officeart/2018/2/layout/IconVerticalSolidList"/>
    <dgm:cxn modelId="{941842C0-F9A0-4822-8169-40C5F9C281F6}" type="presParOf" srcId="{5C6FA4C9-62BE-4A2E-8AB4-4DA8D22F202E}" destId="{9CC08EBB-685C-4FB9-A199-4D1E95D09182}" srcOrd="3" destOrd="0" presId="urn:microsoft.com/office/officeart/2018/2/layout/IconVerticalSolidList"/>
    <dgm:cxn modelId="{7B2404A5-1ECA-4A9E-B9E2-089262CA533E}" type="presParOf" srcId="{87A0224B-BEA1-4D91-82EF-606A00B54B94}" destId="{FE29EC4B-6030-412B-A9EF-80F2B3556B67}" srcOrd="9" destOrd="0" presId="urn:microsoft.com/office/officeart/2018/2/layout/IconVerticalSolidList"/>
    <dgm:cxn modelId="{8842F096-9DCF-43EF-88C2-96090430DCBA}" type="presParOf" srcId="{87A0224B-BEA1-4D91-82EF-606A00B54B94}" destId="{8D153393-5D0B-4791-A4D2-AAA594878D3A}" srcOrd="10" destOrd="0" presId="urn:microsoft.com/office/officeart/2018/2/layout/IconVerticalSolidList"/>
    <dgm:cxn modelId="{18DA9BDE-B37E-4F13-A535-7C2A9AE966D5}" type="presParOf" srcId="{8D153393-5D0B-4791-A4D2-AAA594878D3A}" destId="{89F0CB27-7A96-44C4-8C63-1AA76B7D7F44}" srcOrd="0" destOrd="0" presId="urn:microsoft.com/office/officeart/2018/2/layout/IconVerticalSolidList"/>
    <dgm:cxn modelId="{2ECEA8FE-BBA6-4D85-B88B-0A6D2CFE767B}" type="presParOf" srcId="{8D153393-5D0B-4791-A4D2-AAA594878D3A}" destId="{CF300CF4-BA9D-4A85-8034-3A7113E1EDD2}" srcOrd="1" destOrd="0" presId="urn:microsoft.com/office/officeart/2018/2/layout/IconVerticalSolidList"/>
    <dgm:cxn modelId="{090954A9-283F-46D2-B77F-49F84B321600}" type="presParOf" srcId="{8D153393-5D0B-4791-A4D2-AAA594878D3A}" destId="{B88B1A88-E4B8-4824-8E75-6EA8ACDD2C2A}" srcOrd="2" destOrd="0" presId="urn:microsoft.com/office/officeart/2018/2/layout/IconVerticalSolidList"/>
    <dgm:cxn modelId="{B06A4212-27E7-48E9-A306-D3B4AA49FB7F}" type="presParOf" srcId="{8D153393-5D0B-4791-A4D2-AAA594878D3A}" destId="{4A65C14C-C290-4881-AC51-3612E5FCDA5F}" srcOrd="3" destOrd="0" presId="urn:microsoft.com/office/officeart/2018/2/layout/IconVerticalSolidList"/>
    <dgm:cxn modelId="{ACF2E353-3854-4806-B742-6AB8A65B7241}" type="presParOf" srcId="{87A0224B-BEA1-4D91-82EF-606A00B54B94}" destId="{A01B1025-3609-4CDD-BCC0-2232D4F423FB}" srcOrd="11" destOrd="0" presId="urn:microsoft.com/office/officeart/2018/2/layout/IconVerticalSolidList"/>
    <dgm:cxn modelId="{FAA904A8-084E-432F-AB74-A1C6B43BAE5E}" type="presParOf" srcId="{87A0224B-BEA1-4D91-82EF-606A00B54B94}" destId="{56A28585-4CB4-4002-BE3E-D1674ECB0517}" srcOrd="12" destOrd="0" presId="urn:microsoft.com/office/officeart/2018/2/layout/IconVerticalSolidList"/>
    <dgm:cxn modelId="{91EC81C9-A80E-4BF2-9F9A-C0C61D6598CE}" type="presParOf" srcId="{56A28585-4CB4-4002-BE3E-D1674ECB0517}" destId="{1907D4BB-6844-4586-B4F5-3819C52A4F8C}" srcOrd="0" destOrd="0" presId="urn:microsoft.com/office/officeart/2018/2/layout/IconVerticalSolidList"/>
    <dgm:cxn modelId="{A65D048D-F610-49CB-AB93-0BA37D1E594D}" type="presParOf" srcId="{56A28585-4CB4-4002-BE3E-D1674ECB0517}" destId="{4C05A639-D053-46E3-A602-47E2EEF6143A}" srcOrd="1" destOrd="0" presId="urn:microsoft.com/office/officeart/2018/2/layout/IconVerticalSolidList"/>
    <dgm:cxn modelId="{DEE93D56-8720-456A-9DFA-0E81EB1519CA}" type="presParOf" srcId="{56A28585-4CB4-4002-BE3E-D1674ECB0517}" destId="{769BBA05-3E7E-4314-8B46-FDCE841ADA4C}" srcOrd="2" destOrd="0" presId="urn:microsoft.com/office/officeart/2018/2/layout/IconVerticalSolidList"/>
    <dgm:cxn modelId="{2998F2E0-A42D-46B2-811B-366877A3D102}" type="presParOf" srcId="{56A28585-4CB4-4002-BE3E-D1674ECB0517}" destId="{37FC10A1-7153-4F53-AD77-6B821614C781}" srcOrd="3" destOrd="0" presId="urn:microsoft.com/office/officeart/2018/2/layout/IconVerticalSolidList"/>
    <dgm:cxn modelId="{ED58C1DE-B5FE-4011-A7FF-D70E36158E5E}" type="presParOf" srcId="{87A0224B-BEA1-4D91-82EF-606A00B54B94}" destId="{84B6B3CF-601C-4945-8FCA-F32D9FCC75A6}" srcOrd="13" destOrd="0" presId="urn:microsoft.com/office/officeart/2018/2/layout/IconVerticalSolidList"/>
    <dgm:cxn modelId="{C26DEBEE-416E-4655-93C6-5ECE169845FE}" type="presParOf" srcId="{87A0224B-BEA1-4D91-82EF-606A00B54B94}" destId="{ABE77841-7362-4DCB-B7A5-19D46CE58DC7}" srcOrd="14" destOrd="0" presId="urn:microsoft.com/office/officeart/2018/2/layout/IconVerticalSolidList"/>
    <dgm:cxn modelId="{37AED445-D2D6-4687-BA5B-A5EEADD7CB48}" type="presParOf" srcId="{ABE77841-7362-4DCB-B7A5-19D46CE58DC7}" destId="{83D4300E-F6AF-4DD0-B874-941AC630DC0A}" srcOrd="0" destOrd="0" presId="urn:microsoft.com/office/officeart/2018/2/layout/IconVerticalSolidList"/>
    <dgm:cxn modelId="{99347105-1535-4A3A-B1FE-5D638235CE5A}" type="presParOf" srcId="{ABE77841-7362-4DCB-B7A5-19D46CE58DC7}" destId="{AF86CA7A-38CA-4482-A025-C23C48A43B54}" srcOrd="1" destOrd="0" presId="urn:microsoft.com/office/officeart/2018/2/layout/IconVerticalSolidList"/>
    <dgm:cxn modelId="{846C758C-C625-4F82-A2C8-B3EB18E5D4B4}" type="presParOf" srcId="{ABE77841-7362-4DCB-B7A5-19D46CE58DC7}" destId="{F0B13404-A6AD-4873-9E2C-40D66D86C10E}" srcOrd="2" destOrd="0" presId="urn:microsoft.com/office/officeart/2018/2/layout/IconVerticalSolidList"/>
    <dgm:cxn modelId="{6E2374D5-1027-4E20-8C38-A373487731CB}" type="presParOf" srcId="{ABE77841-7362-4DCB-B7A5-19D46CE58DC7}" destId="{9122DF0E-B0D1-43C3-A477-4C3A5EC0C9F9}" srcOrd="3" destOrd="0" presId="urn:microsoft.com/office/officeart/2018/2/layout/IconVerticalSolidList"/>
    <dgm:cxn modelId="{377B4145-4AEA-4FF5-BB29-05AA683147CD}" type="presParOf" srcId="{87A0224B-BEA1-4D91-82EF-606A00B54B94}" destId="{6E6DDE55-8472-4DFD-BF84-6FACBA70DE73}" srcOrd="15" destOrd="0" presId="urn:microsoft.com/office/officeart/2018/2/layout/IconVerticalSolidList"/>
    <dgm:cxn modelId="{36288E66-9BA6-481B-B084-787A4E1230B2}" type="presParOf" srcId="{87A0224B-BEA1-4D91-82EF-606A00B54B94}" destId="{8A7F78FD-F295-4C9A-9A8B-E2E81D5577B9}" srcOrd="16" destOrd="0" presId="urn:microsoft.com/office/officeart/2018/2/layout/IconVerticalSolidList"/>
    <dgm:cxn modelId="{90118B5A-8468-4B71-8571-6548E00DC941}" type="presParOf" srcId="{8A7F78FD-F295-4C9A-9A8B-E2E81D5577B9}" destId="{58EF4CFB-F2ED-4EED-980A-82F32FC6D230}" srcOrd="0" destOrd="0" presId="urn:microsoft.com/office/officeart/2018/2/layout/IconVerticalSolidList"/>
    <dgm:cxn modelId="{72ED5CF7-46B2-43C9-AB45-92ADB21C32F1}" type="presParOf" srcId="{8A7F78FD-F295-4C9A-9A8B-E2E81D5577B9}" destId="{A42E0726-3AC8-406E-AE67-C714C49B1F73}" srcOrd="1" destOrd="0" presId="urn:microsoft.com/office/officeart/2018/2/layout/IconVerticalSolidList"/>
    <dgm:cxn modelId="{BB533182-2ABD-4FF3-A983-7DB044859367}" type="presParOf" srcId="{8A7F78FD-F295-4C9A-9A8B-E2E81D5577B9}" destId="{0BBC4D88-C82C-4163-85EB-94010C1521EA}" srcOrd="2" destOrd="0" presId="urn:microsoft.com/office/officeart/2018/2/layout/IconVerticalSolidList"/>
    <dgm:cxn modelId="{BE401FE2-B724-4C09-A56C-802B52067D18}" type="presParOf" srcId="{8A7F78FD-F295-4C9A-9A8B-E2E81D5577B9}" destId="{D1C3C0B8-50A5-4DF1-B2BA-C136ABD5C8D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DDB35F4-8E4F-4A01-A46A-D4F436BEBA60}" type="doc">
      <dgm:prSet loTypeId="urn:microsoft.com/office/officeart/2005/8/layout/pyramid3" loCatId="pyramid" qsTypeId="urn:microsoft.com/office/officeart/2005/8/quickstyle/simple1" qsCatId="simple" csTypeId="urn:microsoft.com/office/officeart/2005/8/colors/accent1_2" csCatId="accent1" phldr="1"/>
      <dgm:spPr/>
    </dgm:pt>
    <dgm:pt modelId="{D0C64C66-2597-48D8-9D6B-401A9EC82FDC}">
      <dgm:prSet phldrT="[Text]" custT="1"/>
      <dgm:spPr/>
      <dgm:t>
        <a:bodyPr/>
        <a:lstStyle/>
        <a:p>
          <a:r>
            <a:rPr lang="en-US" sz="1600" dirty="0">
              <a:solidFill>
                <a:schemeClr val="tx1"/>
              </a:solidFill>
            </a:rPr>
            <a:t>Quality Small group support </a:t>
          </a:r>
        </a:p>
        <a:p>
          <a:r>
            <a:rPr lang="en-US" sz="1600" dirty="0">
              <a:solidFill>
                <a:schemeClr val="tx1"/>
              </a:solidFill>
            </a:rPr>
            <a:t>(Tier 2)</a:t>
          </a:r>
        </a:p>
      </dgm:t>
    </dgm:pt>
    <dgm:pt modelId="{61557BD6-C545-4DDF-B356-D89D564C69E9}" type="parTrans" cxnId="{BFA9B352-9DC8-4860-ADD3-6FB8E3EA91D2}">
      <dgm:prSet/>
      <dgm:spPr/>
      <dgm:t>
        <a:bodyPr/>
        <a:lstStyle/>
        <a:p>
          <a:endParaRPr lang="en-US"/>
        </a:p>
      </dgm:t>
    </dgm:pt>
    <dgm:pt modelId="{C2B95E7C-583E-4863-BF26-C81CC516F7AA}" type="sibTrans" cxnId="{BFA9B352-9DC8-4860-ADD3-6FB8E3EA91D2}">
      <dgm:prSet/>
      <dgm:spPr/>
      <dgm:t>
        <a:bodyPr/>
        <a:lstStyle/>
        <a:p>
          <a:endParaRPr lang="en-US"/>
        </a:p>
      </dgm:t>
    </dgm:pt>
    <dgm:pt modelId="{92D61005-89D4-41BD-985E-3491FAA1EFCC}">
      <dgm:prSet phldrT="[Text]" custT="1"/>
      <dgm:spPr/>
      <dgm:t>
        <a:bodyPr/>
        <a:lstStyle/>
        <a:p>
          <a:r>
            <a:rPr lang="en-US" sz="1200" dirty="0">
              <a:solidFill>
                <a:schemeClr val="tx1"/>
              </a:solidFill>
            </a:rPr>
            <a:t>IEP (Tier 3)</a:t>
          </a:r>
        </a:p>
        <a:p>
          <a:endParaRPr lang="en-US" sz="1200" dirty="0">
            <a:solidFill>
              <a:schemeClr val="tx1"/>
            </a:solidFill>
          </a:endParaRPr>
        </a:p>
        <a:p>
          <a:endParaRPr lang="en-US" sz="1000" dirty="0"/>
        </a:p>
      </dgm:t>
    </dgm:pt>
    <dgm:pt modelId="{C9A69D9F-AA60-4BA8-9E2F-9EAFF817A358}" type="parTrans" cxnId="{3CA48544-EDF5-4988-BD3D-5B0097328EFE}">
      <dgm:prSet/>
      <dgm:spPr/>
      <dgm:t>
        <a:bodyPr/>
        <a:lstStyle/>
        <a:p>
          <a:endParaRPr lang="en-US"/>
        </a:p>
      </dgm:t>
    </dgm:pt>
    <dgm:pt modelId="{1C09609B-9B62-4E8D-9EBA-008BF17454EE}" type="sibTrans" cxnId="{3CA48544-EDF5-4988-BD3D-5B0097328EFE}">
      <dgm:prSet/>
      <dgm:spPr/>
      <dgm:t>
        <a:bodyPr/>
        <a:lstStyle/>
        <a:p>
          <a:endParaRPr lang="en-US"/>
        </a:p>
      </dgm:t>
    </dgm:pt>
    <dgm:pt modelId="{4DFE2EEB-0F60-427C-A578-528BEBDE4804}">
      <dgm:prSet/>
      <dgm:spPr/>
      <dgm:t>
        <a:bodyPr/>
        <a:lstStyle/>
        <a:p>
          <a:r>
            <a:rPr lang="en-US" dirty="0">
              <a:solidFill>
                <a:schemeClr val="tx1"/>
              </a:solidFill>
            </a:rPr>
            <a:t>Evidence-Based Classroom Reading Instruction (Tier 1) </a:t>
          </a:r>
        </a:p>
      </dgm:t>
    </dgm:pt>
    <dgm:pt modelId="{6066C788-86F4-4CAA-A96B-8D3682A1FFCD}" type="parTrans" cxnId="{A1D4B91D-FE91-421C-B4D2-D26901E915C3}">
      <dgm:prSet/>
      <dgm:spPr/>
      <dgm:t>
        <a:bodyPr/>
        <a:lstStyle/>
        <a:p>
          <a:endParaRPr lang="en-US"/>
        </a:p>
      </dgm:t>
    </dgm:pt>
    <dgm:pt modelId="{CE4FE4B7-3E49-4424-AE88-625D70B64937}" type="sibTrans" cxnId="{A1D4B91D-FE91-421C-B4D2-D26901E915C3}">
      <dgm:prSet/>
      <dgm:spPr/>
      <dgm:t>
        <a:bodyPr/>
        <a:lstStyle/>
        <a:p>
          <a:endParaRPr lang="en-US"/>
        </a:p>
      </dgm:t>
    </dgm:pt>
    <dgm:pt modelId="{CCE57AB8-904E-4C53-902D-B96251A28C71}" type="pres">
      <dgm:prSet presAssocID="{0DDB35F4-8E4F-4A01-A46A-D4F436BEBA60}" presName="Name0" presStyleCnt="0">
        <dgm:presLayoutVars>
          <dgm:dir/>
          <dgm:animLvl val="lvl"/>
          <dgm:resizeHandles val="exact"/>
        </dgm:presLayoutVars>
      </dgm:prSet>
      <dgm:spPr/>
    </dgm:pt>
    <dgm:pt modelId="{909BC4C5-79BB-49BB-86CB-BD3896B219D5}" type="pres">
      <dgm:prSet presAssocID="{4DFE2EEB-0F60-427C-A578-528BEBDE4804}" presName="Name8" presStyleCnt="0"/>
      <dgm:spPr/>
    </dgm:pt>
    <dgm:pt modelId="{A78A4E5A-5408-4E15-A5FA-B8985A056BCD}" type="pres">
      <dgm:prSet presAssocID="{4DFE2EEB-0F60-427C-A578-528BEBDE4804}" presName="level" presStyleLbl="node1" presStyleIdx="0" presStyleCnt="3">
        <dgm:presLayoutVars>
          <dgm:chMax val="1"/>
          <dgm:bulletEnabled val="1"/>
        </dgm:presLayoutVars>
      </dgm:prSet>
      <dgm:spPr/>
    </dgm:pt>
    <dgm:pt modelId="{779FE580-998C-43B2-A010-0B1FE2EC1599}" type="pres">
      <dgm:prSet presAssocID="{4DFE2EEB-0F60-427C-A578-528BEBDE4804}" presName="levelTx" presStyleLbl="revTx" presStyleIdx="0" presStyleCnt="0">
        <dgm:presLayoutVars>
          <dgm:chMax val="1"/>
          <dgm:bulletEnabled val="1"/>
        </dgm:presLayoutVars>
      </dgm:prSet>
      <dgm:spPr/>
    </dgm:pt>
    <dgm:pt modelId="{3C5AA18A-84B7-472D-A535-7C1ABF45937F}" type="pres">
      <dgm:prSet presAssocID="{D0C64C66-2597-48D8-9D6B-401A9EC82FDC}" presName="Name8" presStyleCnt="0"/>
      <dgm:spPr/>
    </dgm:pt>
    <dgm:pt modelId="{E190D26D-2446-415C-9EF9-C0359A6543EB}" type="pres">
      <dgm:prSet presAssocID="{D0C64C66-2597-48D8-9D6B-401A9EC82FDC}" presName="level" presStyleLbl="node1" presStyleIdx="1" presStyleCnt="3">
        <dgm:presLayoutVars>
          <dgm:chMax val="1"/>
          <dgm:bulletEnabled val="1"/>
        </dgm:presLayoutVars>
      </dgm:prSet>
      <dgm:spPr/>
    </dgm:pt>
    <dgm:pt modelId="{873779F2-EB6F-4613-87AB-DDC988F94C58}" type="pres">
      <dgm:prSet presAssocID="{D0C64C66-2597-48D8-9D6B-401A9EC82FDC}" presName="levelTx" presStyleLbl="revTx" presStyleIdx="0" presStyleCnt="0">
        <dgm:presLayoutVars>
          <dgm:chMax val="1"/>
          <dgm:bulletEnabled val="1"/>
        </dgm:presLayoutVars>
      </dgm:prSet>
      <dgm:spPr/>
    </dgm:pt>
    <dgm:pt modelId="{1F426F1F-3756-4DC1-A411-5D00BF958522}" type="pres">
      <dgm:prSet presAssocID="{92D61005-89D4-41BD-985E-3491FAA1EFCC}" presName="Name8" presStyleCnt="0"/>
      <dgm:spPr/>
    </dgm:pt>
    <dgm:pt modelId="{11358D32-B484-409C-B881-E6288CB88DB5}" type="pres">
      <dgm:prSet presAssocID="{92D61005-89D4-41BD-985E-3491FAA1EFCC}" presName="level" presStyleLbl="node1" presStyleIdx="2" presStyleCnt="3" custScaleX="96252">
        <dgm:presLayoutVars>
          <dgm:chMax val="1"/>
          <dgm:bulletEnabled val="1"/>
        </dgm:presLayoutVars>
      </dgm:prSet>
      <dgm:spPr/>
    </dgm:pt>
    <dgm:pt modelId="{25CADADB-B364-4DF2-AB4B-8AAF70330228}" type="pres">
      <dgm:prSet presAssocID="{92D61005-89D4-41BD-985E-3491FAA1EFCC}" presName="levelTx" presStyleLbl="revTx" presStyleIdx="0" presStyleCnt="0">
        <dgm:presLayoutVars>
          <dgm:chMax val="1"/>
          <dgm:bulletEnabled val="1"/>
        </dgm:presLayoutVars>
      </dgm:prSet>
      <dgm:spPr/>
    </dgm:pt>
  </dgm:ptLst>
  <dgm:cxnLst>
    <dgm:cxn modelId="{33625001-2666-4D64-A38A-773EC49CCF0C}" type="presOf" srcId="{4DFE2EEB-0F60-427C-A578-528BEBDE4804}" destId="{A78A4E5A-5408-4E15-A5FA-B8985A056BCD}" srcOrd="0" destOrd="0" presId="urn:microsoft.com/office/officeart/2005/8/layout/pyramid3"/>
    <dgm:cxn modelId="{A1D4B91D-FE91-421C-B4D2-D26901E915C3}" srcId="{0DDB35F4-8E4F-4A01-A46A-D4F436BEBA60}" destId="{4DFE2EEB-0F60-427C-A578-528BEBDE4804}" srcOrd="0" destOrd="0" parTransId="{6066C788-86F4-4CAA-A96B-8D3682A1FFCD}" sibTransId="{CE4FE4B7-3E49-4424-AE88-625D70B64937}"/>
    <dgm:cxn modelId="{2B6FB05C-17D4-4764-8563-2E846ADBB7CE}" type="presOf" srcId="{92D61005-89D4-41BD-985E-3491FAA1EFCC}" destId="{25CADADB-B364-4DF2-AB4B-8AAF70330228}" srcOrd="1" destOrd="0" presId="urn:microsoft.com/office/officeart/2005/8/layout/pyramid3"/>
    <dgm:cxn modelId="{3CA48544-EDF5-4988-BD3D-5B0097328EFE}" srcId="{0DDB35F4-8E4F-4A01-A46A-D4F436BEBA60}" destId="{92D61005-89D4-41BD-985E-3491FAA1EFCC}" srcOrd="2" destOrd="0" parTransId="{C9A69D9F-AA60-4BA8-9E2F-9EAFF817A358}" sibTransId="{1C09609B-9B62-4E8D-9EBA-008BF17454EE}"/>
    <dgm:cxn modelId="{BFA9B352-9DC8-4860-ADD3-6FB8E3EA91D2}" srcId="{0DDB35F4-8E4F-4A01-A46A-D4F436BEBA60}" destId="{D0C64C66-2597-48D8-9D6B-401A9EC82FDC}" srcOrd="1" destOrd="0" parTransId="{61557BD6-C545-4DDF-B356-D89D564C69E9}" sibTransId="{C2B95E7C-583E-4863-BF26-C81CC516F7AA}"/>
    <dgm:cxn modelId="{1A38A98C-9C6B-49E8-AB48-EF3CDB4D937D}" type="presOf" srcId="{0DDB35F4-8E4F-4A01-A46A-D4F436BEBA60}" destId="{CCE57AB8-904E-4C53-902D-B96251A28C71}" srcOrd="0" destOrd="0" presId="urn:microsoft.com/office/officeart/2005/8/layout/pyramid3"/>
    <dgm:cxn modelId="{BE1EFE9B-DF22-46C9-AD77-EA9A7E81BABE}" type="presOf" srcId="{4DFE2EEB-0F60-427C-A578-528BEBDE4804}" destId="{779FE580-998C-43B2-A010-0B1FE2EC1599}" srcOrd="1" destOrd="0" presId="urn:microsoft.com/office/officeart/2005/8/layout/pyramid3"/>
    <dgm:cxn modelId="{025F27E3-5E94-41F3-B2B2-728279B56CB2}" type="presOf" srcId="{D0C64C66-2597-48D8-9D6B-401A9EC82FDC}" destId="{E190D26D-2446-415C-9EF9-C0359A6543EB}" srcOrd="0" destOrd="0" presId="urn:microsoft.com/office/officeart/2005/8/layout/pyramid3"/>
    <dgm:cxn modelId="{864D12EF-C66D-4915-B011-E071F8DA3CA9}" type="presOf" srcId="{92D61005-89D4-41BD-985E-3491FAA1EFCC}" destId="{11358D32-B484-409C-B881-E6288CB88DB5}" srcOrd="0" destOrd="0" presId="urn:microsoft.com/office/officeart/2005/8/layout/pyramid3"/>
    <dgm:cxn modelId="{B03D18F8-373E-4197-ACCF-FD4F4B57529A}" type="presOf" srcId="{D0C64C66-2597-48D8-9D6B-401A9EC82FDC}" destId="{873779F2-EB6F-4613-87AB-DDC988F94C58}" srcOrd="1" destOrd="0" presId="urn:microsoft.com/office/officeart/2005/8/layout/pyramid3"/>
    <dgm:cxn modelId="{6F381743-07F1-4F6B-B795-499140D3C9C6}" type="presParOf" srcId="{CCE57AB8-904E-4C53-902D-B96251A28C71}" destId="{909BC4C5-79BB-49BB-86CB-BD3896B219D5}" srcOrd="0" destOrd="0" presId="urn:microsoft.com/office/officeart/2005/8/layout/pyramid3"/>
    <dgm:cxn modelId="{CFAF128C-A7F8-4D70-BE00-B39ABD548B58}" type="presParOf" srcId="{909BC4C5-79BB-49BB-86CB-BD3896B219D5}" destId="{A78A4E5A-5408-4E15-A5FA-B8985A056BCD}" srcOrd="0" destOrd="0" presId="urn:microsoft.com/office/officeart/2005/8/layout/pyramid3"/>
    <dgm:cxn modelId="{9BB698E2-A2C5-4FC0-8D06-B3272B0FB91D}" type="presParOf" srcId="{909BC4C5-79BB-49BB-86CB-BD3896B219D5}" destId="{779FE580-998C-43B2-A010-0B1FE2EC1599}" srcOrd="1" destOrd="0" presId="urn:microsoft.com/office/officeart/2005/8/layout/pyramid3"/>
    <dgm:cxn modelId="{9A5ECE64-5B30-47C6-BBEB-B567C78C8DB3}" type="presParOf" srcId="{CCE57AB8-904E-4C53-902D-B96251A28C71}" destId="{3C5AA18A-84B7-472D-A535-7C1ABF45937F}" srcOrd="1" destOrd="0" presId="urn:microsoft.com/office/officeart/2005/8/layout/pyramid3"/>
    <dgm:cxn modelId="{75ABB6AA-54C6-4C32-92F1-B6962F72463B}" type="presParOf" srcId="{3C5AA18A-84B7-472D-A535-7C1ABF45937F}" destId="{E190D26D-2446-415C-9EF9-C0359A6543EB}" srcOrd="0" destOrd="0" presId="urn:microsoft.com/office/officeart/2005/8/layout/pyramid3"/>
    <dgm:cxn modelId="{9E2879BC-8158-4E79-97E6-585CA2840947}" type="presParOf" srcId="{3C5AA18A-84B7-472D-A535-7C1ABF45937F}" destId="{873779F2-EB6F-4613-87AB-DDC988F94C58}" srcOrd="1" destOrd="0" presId="urn:microsoft.com/office/officeart/2005/8/layout/pyramid3"/>
    <dgm:cxn modelId="{9BFF8EAC-212D-4660-8778-20F7C77ABB03}" type="presParOf" srcId="{CCE57AB8-904E-4C53-902D-B96251A28C71}" destId="{1F426F1F-3756-4DC1-A411-5D00BF958522}" srcOrd="2" destOrd="0" presId="urn:microsoft.com/office/officeart/2005/8/layout/pyramid3"/>
    <dgm:cxn modelId="{251D14DA-1757-42BB-A735-8F9CD79A5E05}" type="presParOf" srcId="{1F426F1F-3756-4DC1-A411-5D00BF958522}" destId="{11358D32-B484-409C-B881-E6288CB88DB5}" srcOrd="0" destOrd="0" presId="urn:microsoft.com/office/officeart/2005/8/layout/pyramid3"/>
    <dgm:cxn modelId="{6C48CB43-E792-4E8F-A4A4-6F5A55C65755}" type="presParOf" srcId="{1F426F1F-3756-4DC1-A411-5D00BF958522}" destId="{25CADADB-B364-4DF2-AB4B-8AAF70330228}" srcOrd="1" destOrd="0" presId="urn:microsoft.com/office/officeart/2005/8/layout/pyramid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DDB35F4-8E4F-4A01-A46A-D4F436BEBA60}" type="doc">
      <dgm:prSet loTypeId="urn:microsoft.com/office/officeart/2005/8/layout/pyramid3" loCatId="pyramid" qsTypeId="urn:microsoft.com/office/officeart/2005/8/quickstyle/simple1" qsCatId="simple" csTypeId="urn:microsoft.com/office/officeart/2005/8/colors/accent1_2" csCatId="accent1" phldr="1"/>
      <dgm:spPr/>
    </dgm:pt>
    <dgm:pt modelId="{D0C64C66-2597-48D8-9D6B-401A9EC82FDC}">
      <dgm:prSet phldrT="[Text]" custT="1"/>
      <dgm:spPr/>
      <dgm:t>
        <a:bodyPr/>
        <a:lstStyle/>
        <a:p>
          <a:r>
            <a:rPr lang="en-US" sz="1600" dirty="0">
              <a:solidFill>
                <a:schemeClr val="tx1"/>
              </a:solidFill>
            </a:rPr>
            <a:t>Progress Monitoring</a:t>
          </a:r>
        </a:p>
        <a:p>
          <a:r>
            <a:rPr lang="en-US" sz="1600" dirty="0">
              <a:solidFill>
                <a:schemeClr val="tx1"/>
              </a:solidFill>
            </a:rPr>
            <a:t>(Tier 2)</a:t>
          </a:r>
        </a:p>
      </dgm:t>
    </dgm:pt>
    <dgm:pt modelId="{61557BD6-C545-4DDF-B356-D89D564C69E9}" type="parTrans" cxnId="{BFA9B352-9DC8-4860-ADD3-6FB8E3EA91D2}">
      <dgm:prSet/>
      <dgm:spPr/>
      <dgm:t>
        <a:bodyPr/>
        <a:lstStyle/>
        <a:p>
          <a:endParaRPr lang="en-US"/>
        </a:p>
      </dgm:t>
    </dgm:pt>
    <dgm:pt modelId="{C2B95E7C-583E-4863-BF26-C81CC516F7AA}" type="sibTrans" cxnId="{BFA9B352-9DC8-4860-ADD3-6FB8E3EA91D2}">
      <dgm:prSet/>
      <dgm:spPr/>
      <dgm:t>
        <a:bodyPr/>
        <a:lstStyle/>
        <a:p>
          <a:endParaRPr lang="en-US"/>
        </a:p>
      </dgm:t>
    </dgm:pt>
    <dgm:pt modelId="{92D61005-89D4-41BD-985E-3491FAA1EFCC}">
      <dgm:prSet phldrT="[Text]" custT="1"/>
      <dgm:spPr/>
      <dgm:t>
        <a:bodyPr/>
        <a:lstStyle/>
        <a:p>
          <a:r>
            <a:rPr lang="en-US" sz="1200" dirty="0">
              <a:solidFill>
                <a:schemeClr val="tx1"/>
              </a:solidFill>
            </a:rPr>
            <a:t>Testing </a:t>
          </a:r>
        </a:p>
        <a:p>
          <a:r>
            <a:rPr lang="en-US" sz="1200" dirty="0">
              <a:solidFill>
                <a:schemeClr val="tx1"/>
              </a:solidFill>
            </a:rPr>
            <a:t>(Tier 3)</a:t>
          </a:r>
        </a:p>
        <a:p>
          <a:endParaRPr lang="en-US" sz="1200" dirty="0"/>
        </a:p>
        <a:p>
          <a:endParaRPr lang="en-US" sz="1000" dirty="0"/>
        </a:p>
      </dgm:t>
    </dgm:pt>
    <dgm:pt modelId="{C9A69D9F-AA60-4BA8-9E2F-9EAFF817A358}" type="parTrans" cxnId="{3CA48544-EDF5-4988-BD3D-5B0097328EFE}">
      <dgm:prSet/>
      <dgm:spPr/>
      <dgm:t>
        <a:bodyPr/>
        <a:lstStyle/>
        <a:p>
          <a:endParaRPr lang="en-US"/>
        </a:p>
      </dgm:t>
    </dgm:pt>
    <dgm:pt modelId="{1C09609B-9B62-4E8D-9EBA-008BF17454EE}" type="sibTrans" cxnId="{3CA48544-EDF5-4988-BD3D-5B0097328EFE}">
      <dgm:prSet/>
      <dgm:spPr/>
      <dgm:t>
        <a:bodyPr/>
        <a:lstStyle/>
        <a:p>
          <a:endParaRPr lang="en-US"/>
        </a:p>
      </dgm:t>
    </dgm:pt>
    <dgm:pt modelId="{4DFE2EEB-0F60-427C-A578-528BEBDE4804}">
      <dgm:prSet/>
      <dgm:spPr/>
      <dgm:t>
        <a:bodyPr/>
        <a:lstStyle/>
        <a:p>
          <a:r>
            <a:rPr lang="en-US" dirty="0">
              <a:solidFill>
                <a:schemeClr val="tx1"/>
              </a:solidFill>
            </a:rPr>
            <a:t>Screening of all  (Tier 1) </a:t>
          </a:r>
        </a:p>
      </dgm:t>
    </dgm:pt>
    <dgm:pt modelId="{6066C788-86F4-4CAA-A96B-8D3682A1FFCD}" type="parTrans" cxnId="{A1D4B91D-FE91-421C-B4D2-D26901E915C3}">
      <dgm:prSet/>
      <dgm:spPr/>
      <dgm:t>
        <a:bodyPr/>
        <a:lstStyle/>
        <a:p>
          <a:endParaRPr lang="en-US"/>
        </a:p>
      </dgm:t>
    </dgm:pt>
    <dgm:pt modelId="{CE4FE4B7-3E49-4424-AE88-625D70B64937}" type="sibTrans" cxnId="{A1D4B91D-FE91-421C-B4D2-D26901E915C3}">
      <dgm:prSet/>
      <dgm:spPr/>
      <dgm:t>
        <a:bodyPr/>
        <a:lstStyle/>
        <a:p>
          <a:endParaRPr lang="en-US"/>
        </a:p>
      </dgm:t>
    </dgm:pt>
    <dgm:pt modelId="{CCE57AB8-904E-4C53-902D-B96251A28C71}" type="pres">
      <dgm:prSet presAssocID="{0DDB35F4-8E4F-4A01-A46A-D4F436BEBA60}" presName="Name0" presStyleCnt="0">
        <dgm:presLayoutVars>
          <dgm:dir/>
          <dgm:animLvl val="lvl"/>
          <dgm:resizeHandles val="exact"/>
        </dgm:presLayoutVars>
      </dgm:prSet>
      <dgm:spPr/>
    </dgm:pt>
    <dgm:pt modelId="{909BC4C5-79BB-49BB-86CB-BD3896B219D5}" type="pres">
      <dgm:prSet presAssocID="{4DFE2EEB-0F60-427C-A578-528BEBDE4804}" presName="Name8" presStyleCnt="0"/>
      <dgm:spPr/>
    </dgm:pt>
    <dgm:pt modelId="{A78A4E5A-5408-4E15-A5FA-B8985A056BCD}" type="pres">
      <dgm:prSet presAssocID="{4DFE2EEB-0F60-427C-A578-528BEBDE4804}" presName="level" presStyleLbl="node1" presStyleIdx="0" presStyleCnt="3">
        <dgm:presLayoutVars>
          <dgm:chMax val="1"/>
          <dgm:bulletEnabled val="1"/>
        </dgm:presLayoutVars>
      </dgm:prSet>
      <dgm:spPr/>
    </dgm:pt>
    <dgm:pt modelId="{779FE580-998C-43B2-A010-0B1FE2EC1599}" type="pres">
      <dgm:prSet presAssocID="{4DFE2EEB-0F60-427C-A578-528BEBDE4804}" presName="levelTx" presStyleLbl="revTx" presStyleIdx="0" presStyleCnt="0">
        <dgm:presLayoutVars>
          <dgm:chMax val="1"/>
          <dgm:bulletEnabled val="1"/>
        </dgm:presLayoutVars>
      </dgm:prSet>
      <dgm:spPr/>
    </dgm:pt>
    <dgm:pt modelId="{3C5AA18A-84B7-472D-A535-7C1ABF45937F}" type="pres">
      <dgm:prSet presAssocID="{D0C64C66-2597-48D8-9D6B-401A9EC82FDC}" presName="Name8" presStyleCnt="0"/>
      <dgm:spPr/>
    </dgm:pt>
    <dgm:pt modelId="{E190D26D-2446-415C-9EF9-C0359A6543EB}" type="pres">
      <dgm:prSet presAssocID="{D0C64C66-2597-48D8-9D6B-401A9EC82FDC}" presName="level" presStyleLbl="node1" presStyleIdx="1" presStyleCnt="3">
        <dgm:presLayoutVars>
          <dgm:chMax val="1"/>
          <dgm:bulletEnabled val="1"/>
        </dgm:presLayoutVars>
      </dgm:prSet>
      <dgm:spPr/>
    </dgm:pt>
    <dgm:pt modelId="{873779F2-EB6F-4613-87AB-DDC988F94C58}" type="pres">
      <dgm:prSet presAssocID="{D0C64C66-2597-48D8-9D6B-401A9EC82FDC}" presName="levelTx" presStyleLbl="revTx" presStyleIdx="0" presStyleCnt="0">
        <dgm:presLayoutVars>
          <dgm:chMax val="1"/>
          <dgm:bulletEnabled val="1"/>
        </dgm:presLayoutVars>
      </dgm:prSet>
      <dgm:spPr/>
    </dgm:pt>
    <dgm:pt modelId="{1F426F1F-3756-4DC1-A411-5D00BF958522}" type="pres">
      <dgm:prSet presAssocID="{92D61005-89D4-41BD-985E-3491FAA1EFCC}" presName="Name8" presStyleCnt="0"/>
      <dgm:spPr/>
    </dgm:pt>
    <dgm:pt modelId="{11358D32-B484-409C-B881-E6288CB88DB5}" type="pres">
      <dgm:prSet presAssocID="{92D61005-89D4-41BD-985E-3491FAA1EFCC}" presName="level" presStyleLbl="node1" presStyleIdx="2" presStyleCnt="3" custScaleX="96252">
        <dgm:presLayoutVars>
          <dgm:chMax val="1"/>
          <dgm:bulletEnabled val="1"/>
        </dgm:presLayoutVars>
      </dgm:prSet>
      <dgm:spPr/>
    </dgm:pt>
    <dgm:pt modelId="{25CADADB-B364-4DF2-AB4B-8AAF70330228}" type="pres">
      <dgm:prSet presAssocID="{92D61005-89D4-41BD-985E-3491FAA1EFCC}" presName="levelTx" presStyleLbl="revTx" presStyleIdx="0" presStyleCnt="0">
        <dgm:presLayoutVars>
          <dgm:chMax val="1"/>
          <dgm:bulletEnabled val="1"/>
        </dgm:presLayoutVars>
      </dgm:prSet>
      <dgm:spPr/>
    </dgm:pt>
  </dgm:ptLst>
  <dgm:cxnLst>
    <dgm:cxn modelId="{33625001-2666-4D64-A38A-773EC49CCF0C}" type="presOf" srcId="{4DFE2EEB-0F60-427C-A578-528BEBDE4804}" destId="{A78A4E5A-5408-4E15-A5FA-B8985A056BCD}" srcOrd="0" destOrd="0" presId="urn:microsoft.com/office/officeart/2005/8/layout/pyramid3"/>
    <dgm:cxn modelId="{A1D4B91D-FE91-421C-B4D2-D26901E915C3}" srcId="{0DDB35F4-8E4F-4A01-A46A-D4F436BEBA60}" destId="{4DFE2EEB-0F60-427C-A578-528BEBDE4804}" srcOrd="0" destOrd="0" parTransId="{6066C788-86F4-4CAA-A96B-8D3682A1FFCD}" sibTransId="{CE4FE4B7-3E49-4424-AE88-625D70B64937}"/>
    <dgm:cxn modelId="{2B6FB05C-17D4-4764-8563-2E846ADBB7CE}" type="presOf" srcId="{92D61005-89D4-41BD-985E-3491FAA1EFCC}" destId="{25CADADB-B364-4DF2-AB4B-8AAF70330228}" srcOrd="1" destOrd="0" presId="urn:microsoft.com/office/officeart/2005/8/layout/pyramid3"/>
    <dgm:cxn modelId="{3CA48544-EDF5-4988-BD3D-5B0097328EFE}" srcId="{0DDB35F4-8E4F-4A01-A46A-D4F436BEBA60}" destId="{92D61005-89D4-41BD-985E-3491FAA1EFCC}" srcOrd="2" destOrd="0" parTransId="{C9A69D9F-AA60-4BA8-9E2F-9EAFF817A358}" sibTransId="{1C09609B-9B62-4E8D-9EBA-008BF17454EE}"/>
    <dgm:cxn modelId="{BFA9B352-9DC8-4860-ADD3-6FB8E3EA91D2}" srcId="{0DDB35F4-8E4F-4A01-A46A-D4F436BEBA60}" destId="{D0C64C66-2597-48D8-9D6B-401A9EC82FDC}" srcOrd="1" destOrd="0" parTransId="{61557BD6-C545-4DDF-B356-D89D564C69E9}" sibTransId="{C2B95E7C-583E-4863-BF26-C81CC516F7AA}"/>
    <dgm:cxn modelId="{1A38A98C-9C6B-49E8-AB48-EF3CDB4D937D}" type="presOf" srcId="{0DDB35F4-8E4F-4A01-A46A-D4F436BEBA60}" destId="{CCE57AB8-904E-4C53-902D-B96251A28C71}" srcOrd="0" destOrd="0" presId="urn:microsoft.com/office/officeart/2005/8/layout/pyramid3"/>
    <dgm:cxn modelId="{BE1EFE9B-DF22-46C9-AD77-EA9A7E81BABE}" type="presOf" srcId="{4DFE2EEB-0F60-427C-A578-528BEBDE4804}" destId="{779FE580-998C-43B2-A010-0B1FE2EC1599}" srcOrd="1" destOrd="0" presId="urn:microsoft.com/office/officeart/2005/8/layout/pyramid3"/>
    <dgm:cxn modelId="{025F27E3-5E94-41F3-B2B2-728279B56CB2}" type="presOf" srcId="{D0C64C66-2597-48D8-9D6B-401A9EC82FDC}" destId="{E190D26D-2446-415C-9EF9-C0359A6543EB}" srcOrd="0" destOrd="0" presId="urn:microsoft.com/office/officeart/2005/8/layout/pyramid3"/>
    <dgm:cxn modelId="{864D12EF-C66D-4915-B011-E071F8DA3CA9}" type="presOf" srcId="{92D61005-89D4-41BD-985E-3491FAA1EFCC}" destId="{11358D32-B484-409C-B881-E6288CB88DB5}" srcOrd="0" destOrd="0" presId="urn:microsoft.com/office/officeart/2005/8/layout/pyramid3"/>
    <dgm:cxn modelId="{B03D18F8-373E-4197-ACCF-FD4F4B57529A}" type="presOf" srcId="{D0C64C66-2597-48D8-9D6B-401A9EC82FDC}" destId="{873779F2-EB6F-4613-87AB-DDC988F94C58}" srcOrd="1" destOrd="0" presId="urn:microsoft.com/office/officeart/2005/8/layout/pyramid3"/>
    <dgm:cxn modelId="{6F381743-07F1-4F6B-B795-499140D3C9C6}" type="presParOf" srcId="{CCE57AB8-904E-4C53-902D-B96251A28C71}" destId="{909BC4C5-79BB-49BB-86CB-BD3896B219D5}" srcOrd="0" destOrd="0" presId="urn:microsoft.com/office/officeart/2005/8/layout/pyramid3"/>
    <dgm:cxn modelId="{CFAF128C-A7F8-4D70-BE00-B39ABD548B58}" type="presParOf" srcId="{909BC4C5-79BB-49BB-86CB-BD3896B219D5}" destId="{A78A4E5A-5408-4E15-A5FA-B8985A056BCD}" srcOrd="0" destOrd="0" presId="urn:microsoft.com/office/officeart/2005/8/layout/pyramid3"/>
    <dgm:cxn modelId="{9BB698E2-A2C5-4FC0-8D06-B3272B0FB91D}" type="presParOf" srcId="{909BC4C5-79BB-49BB-86CB-BD3896B219D5}" destId="{779FE580-998C-43B2-A010-0B1FE2EC1599}" srcOrd="1" destOrd="0" presId="urn:microsoft.com/office/officeart/2005/8/layout/pyramid3"/>
    <dgm:cxn modelId="{9A5ECE64-5B30-47C6-BBEB-B567C78C8DB3}" type="presParOf" srcId="{CCE57AB8-904E-4C53-902D-B96251A28C71}" destId="{3C5AA18A-84B7-472D-A535-7C1ABF45937F}" srcOrd="1" destOrd="0" presId="urn:microsoft.com/office/officeart/2005/8/layout/pyramid3"/>
    <dgm:cxn modelId="{75ABB6AA-54C6-4C32-92F1-B6962F72463B}" type="presParOf" srcId="{3C5AA18A-84B7-472D-A535-7C1ABF45937F}" destId="{E190D26D-2446-415C-9EF9-C0359A6543EB}" srcOrd="0" destOrd="0" presId="urn:microsoft.com/office/officeart/2005/8/layout/pyramid3"/>
    <dgm:cxn modelId="{9E2879BC-8158-4E79-97E6-585CA2840947}" type="presParOf" srcId="{3C5AA18A-84B7-472D-A535-7C1ABF45937F}" destId="{873779F2-EB6F-4613-87AB-DDC988F94C58}" srcOrd="1" destOrd="0" presId="urn:microsoft.com/office/officeart/2005/8/layout/pyramid3"/>
    <dgm:cxn modelId="{9BFF8EAC-212D-4660-8778-20F7C77ABB03}" type="presParOf" srcId="{CCE57AB8-904E-4C53-902D-B96251A28C71}" destId="{1F426F1F-3756-4DC1-A411-5D00BF958522}" srcOrd="2" destOrd="0" presId="urn:microsoft.com/office/officeart/2005/8/layout/pyramid3"/>
    <dgm:cxn modelId="{251D14DA-1757-42BB-A735-8F9CD79A5E05}" type="presParOf" srcId="{1F426F1F-3756-4DC1-A411-5D00BF958522}" destId="{11358D32-B484-409C-B881-E6288CB88DB5}" srcOrd="0" destOrd="0" presId="urn:microsoft.com/office/officeart/2005/8/layout/pyramid3"/>
    <dgm:cxn modelId="{6C48CB43-E792-4E8F-A4A4-6F5A55C65755}" type="presParOf" srcId="{1F426F1F-3756-4DC1-A411-5D00BF958522}" destId="{25CADADB-B364-4DF2-AB4B-8AAF70330228}" srcOrd="1" destOrd="0" presId="urn:microsoft.com/office/officeart/2005/8/layout/pyramid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F7A6837-BD7E-42C4-BE58-04532DDC5DA1}"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n-US"/>
        </a:p>
      </dgm:t>
    </dgm:pt>
    <dgm:pt modelId="{4449D89A-C592-4C83-8138-1026FA7A18D4}">
      <dgm:prSet phldrT="[Text]"/>
      <dgm:spPr>
        <a:solidFill>
          <a:schemeClr val="accent1">
            <a:lumMod val="20000"/>
            <a:lumOff val="80000"/>
          </a:schemeClr>
        </a:solidFill>
      </dgm:spPr>
      <dgm:t>
        <a:bodyPr/>
        <a:lstStyle/>
        <a:p>
          <a:r>
            <a:rPr lang="en-US" b="0" dirty="0">
              <a:solidFill>
                <a:schemeClr val="bg2">
                  <a:lumMod val="75000"/>
                </a:schemeClr>
              </a:solidFill>
              <a:latin typeface="+mj-lt"/>
            </a:rPr>
            <a:t>Language-based</a:t>
          </a:r>
        </a:p>
      </dgm:t>
    </dgm:pt>
    <dgm:pt modelId="{B1E31412-19FD-4E8C-8F7B-3735EC6B17FC}" type="parTrans" cxnId="{4D890281-660F-4683-9788-708B1536F2DE}">
      <dgm:prSet/>
      <dgm:spPr/>
      <dgm:t>
        <a:bodyPr/>
        <a:lstStyle/>
        <a:p>
          <a:endParaRPr lang="en-US"/>
        </a:p>
      </dgm:t>
    </dgm:pt>
    <dgm:pt modelId="{D80D1A2F-D3FA-4C67-A826-ED5E9A41445A}" type="sibTrans" cxnId="{4D890281-660F-4683-9788-708B1536F2DE}">
      <dgm:prSet/>
      <dgm:spPr/>
      <dgm:t>
        <a:bodyPr/>
        <a:lstStyle/>
        <a:p>
          <a:endParaRPr lang="en-US" dirty="0"/>
        </a:p>
      </dgm:t>
    </dgm:pt>
    <dgm:pt modelId="{E15D4EB8-0113-4BBE-861C-F06C56BAFE92}">
      <dgm:prSet phldrT="[Text]"/>
      <dgm:spPr>
        <a:solidFill>
          <a:schemeClr val="accent1">
            <a:lumMod val="20000"/>
            <a:lumOff val="80000"/>
          </a:schemeClr>
        </a:solidFill>
      </dgm:spPr>
      <dgm:t>
        <a:bodyPr/>
        <a:lstStyle/>
        <a:p>
          <a:r>
            <a:rPr lang="en-US" b="0" dirty="0">
              <a:solidFill>
                <a:schemeClr val="bg2">
                  <a:lumMod val="75000"/>
                </a:schemeClr>
              </a:solidFill>
              <a:latin typeface="+mn-lt"/>
            </a:rPr>
            <a:t>Text-based</a:t>
          </a:r>
        </a:p>
      </dgm:t>
    </dgm:pt>
    <dgm:pt modelId="{86B15DD7-073F-4A8F-9DD9-9517D622237F}" type="parTrans" cxnId="{C79B6F14-CBBB-469B-A1D8-2E615A51B79F}">
      <dgm:prSet/>
      <dgm:spPr/>
      <dgm:t>
        <a:bodyPr/>
        <a:lstStyle/>
        <a:p>
          <a:endParaRPr lang="en-US"/>
        </a:p>
      </dgm:t>
    </dgm:pt>
    <dgm:pt modelId="{F1B3EE24-E9F2-4A27-8814-28DED61A8891}" type="sibTrans" cxnId="{C79B6F14-CBBB-469B-A1D8-2E615A51B79F}">
      <dgm:prSet/>
      <dgm:spPr/>
      <dgm:t>
        <a:bodyPr/>
        <a:lstStyle/>
        <a:p>
          <a:endParaRPr lang="en-US"/>
        </a:p>
      </dgm:t>
    </dgm:pt>
    <dgm:pt modelId="{ED1127DE-BB93-496A-9408-5764182F1FB3}">
      <dgm:prSet phldrT="[Text]"/>
      <dgm:spPr>
        <a:solidFill>
          <a:schemeClr val="accent1">
            <a:lumMod val="20000"/>
            <a:lumOff val="80000"/>
          </a:schemeClr>
        </a:solidFill>
      </dgm:spPr>
      <dgm:t>
        <a:bodyPr/>
        <a:lstStyle/>
        <a:p>
          <a:r>
            <a:rPr lang="en-US" b="0" dirty="0">
              <a:solidFill>
                <a:schemeClr val="bg2">
                  <a:lumMod val="75000"/>
                </a:schemeClr>
              </a:solidFill>
              <a:latin typeface="+mj-lt"/>
            </a:rPr>
            <a:t>Concept-based</a:t>
          </a:r>
        </a:p>
      </dgm:t>
    </dgm:pt>
    <dgm:pt modelId="{084447DD-6ECA-48CB-B115-647C08AB6450}" type="parTrans" cxnId="{0EFDBE8C-9CE4-4561-BD4C-FFBDD300CECA}">
      <dgm:prSet/>
      <dgm:spPr/>
      <dgm:t>
        <a:bodyPr/>
        <a:lstStyle/>
        <a:p>
          <a:endParaRPr lang="en-US"/>
        </a:p>
      </dgm:t>
    </dgm:pt>
    <dgm:pt modelId="{95FD834C-EDD4-4819-9AE9-0E8778C786D8}" type="sibTrans" cxnId="{0EFDBE8C-9CE4-4561-BD4C-FFBDD300CECA}">
      <dgm:prSet/>
      <dgm:spPr/>
      <dgm:t>
        <a:bodyPr/>
        <a:lstStyle/>
        <a:p>
          <a:endParaRPr lang="en-US"/>
        </a:p>
      </dgm:t>
    </dgm:pt>
    <dgm:pt modelId="{C354F9E8-7FE2-40AF-B4D9-447F4CF8C09B}">
      <dgm:prSet/>
      <dgm:spPr>
        <a:solidFill>
          <a:schemeClr val="accent1">
            <a:lumMod val="20000"/>
            <a:lumOff val="80000"/>
          </a:schemeClr>
        </a:solidFill>
      </dgm:spPr>
      <dgm:t>
        <a:bodyPr/>
        <a:lstStyle/>
        <a:p>
          <a:r>
            <a:rPr lang="en-US" b="0" dirty="0">
              <a:solidFill>
                <a:schemeClr val="bg2">
                  <a:lumMod val="75000"/>
                </a:schemeClr>
              </a:solidFill>
              <a:latin typeface="+mn-lt"/>
            </a:rPr>
            <a:t>Adaptable</a:t>
          </a:r>
        </a:p>
      </dgm:t>
    </dgm:pt>
    <dgm:pt modelId="{0BA112D4-186A-4D64-9FF9-71E0FA15B4E1}" type="parTrans" cxnId="{C5636990-6011-42E4-B4E7-8D7689138F26}">
      <dgm:prSet/>
      <dgm:spPr/>
      <dgm:t>
        <a:bodyPr/>
        <a:lstStyle/>
        <a:p>
          <a:endParaRPr lang="en-US"/>
        </a:p>
      </dgm:t>
    </dgm:pt>
    <dgm:pt modelId="{603E3287-9AD5-4CE9-B831-C9547D9E0340}" type="sibTrans" cxnId="{C5636990-6011-42E4-B4E7-8D7689138F26}">
      <dgm:prSet/>
      <dgm:spPr/>
      <dgm:t>
        <a:bodyPr/>
        <a:lstStyle/>
        <a:p>
          <a:endParaRPr lang="en-US"/>
        </a:p>
      </dgm:t>
    </dgm:pt>
    <dgm:pt modelId="{4718037E-E980-469D-B2AE-21B9C3375A48}">
      <dgm:prSet/>
      <dgm:spPr>
        <a:solidFill>
          <a:schemeClr val="accent1">
            <a:lumMod val="20000"/>
            <a:lumOff val="80000"/>
          </a:schemeClr>
        </a:solidFill>
      </dgm:spPr>
      <dgm:t>
        <a:bodyPr/>
        <a:lstStyle/>
        <a:p>
          <a:r>
            <a:rPr lang="en-US" b="0" dirty="0">
              <a:solidFill>
                <a:schemeClr val="bg2">
                  <a:lumMod val="75000"/>
                </a:schemeClr>
              </a:solidFill>
              <a:latin typeface="+mn-lt"/>
            </a:rPr>
            <a:t>Motivating</a:t>
          </a:r>
        </a:p>
      </dgm:t>
    </dgm:pt>
    <dgm:pt modelId="{18EB4C75-882E-49A2-B0AD-231C5EBB3D7A}" type="parTrans" cxnId="{EAE648E2-118A-4E47-8A77-15A5F68599BF}">
      <dgm:prSet/>
      <dgm:spPr/>
      <dgm:t>
        <a:bodyPr/>
        <a:lstStyle/>
        <a:p>
          <a:endParaRPr lang="en-US"/>
        </a:p>
      </dgm:t>
    </dgm:pt>
    <dgm:pt modelId="{3C4D5FF4-D570-47B3-8573-3CD154CF9D0F}" type="sibTrans" cxnId="{EAE648E2-118A-4E47-8A77-15A5F68599BF}">
      <dgm:prSet/>
      <dgm:spPr/>
      <dgm:t>
        <a:bodyPr/>
        <a:lstStyle/>
        <a:p>
          <a:endParaRPr lang="en-US"/>
        </a:p>
      </dgm:t>
    </dgm:pt>
    <dgm:pt modelId="{8BE8DC08-6FA1-4ADB-81B8-CF74944EC305}">
      <dgm:prSet/>
      <dgm:spPr>
        <a:solidFill>
          <a:schemeClr val="accent1">
            <a:lumMod val="20000"/>
            <a:lumOff val="80000"/>
          </a:schemeClr>
        </a:solidFill>
      </dgm:spPr>
      <dgm:t>
        <a:bodyPr/>
        <a:lstStyle/>
        <a:p>
          <a:r>
            <a:rPr lang="en-US" b="0" dirty="0">
              <a:solidFill>
                <a:schemeClr val="bg2">
                  <a:lumMod val="75000"/>
                </a:schemeClr>
              </a:solidFill>
              <a:latin typeface="+mn-lt"/>
            </a:rPr>
            <a:t>Systematically organized</a:t>
          </a:r>
        </a:p>
      </dgm:t>
    </dgm:pt>
    <dgm:pt modelId="{45BD7F4E-8A4F-44E1-8562-5C8AB6E3FC07}" type="parTrans" cxnId="{BB30F0FE-0771-42B6-94D3-4632ED7F79FB}">
      <dgm:prSet/>
      <dgm:spPr/>
      <dgm:t>
        <a:bodyPr/>
        <a:lstStyle/>
        <a:p>
          <a:endParaRPr lang="en-US"/>
        </a:p>
      </dgm:t>
    </dgm:pt>
    <dgm:pt modelId="{584A6738-85A5-4FF3-8CE5-545E09404440}" type="sibTrans" cxnId="{BB30F0FE-0771-42B6-94D3-4632ED7F79FB}">
      <dgm:prSet/>
      <dgm:spPr/>
      <dgm:t>
        <a:bodyPr/>
        <a:lstStyle/>
        <a:p>
          <a:endParaRPr lang="en-US"/>
        </a:p>
      </dgm:t>
    </dgm:pt>
    <dgm:pt modelId="{94DE59EF-49D9-44ED-AC08-0BADFEFE3AA0}" type="pres">
      <dgm:prSet presAssocID="{9F7A6837-BD7E-42C4-BE58-04532DDC5DA1}" presName="Name0" presStyleCnt="0">
        <dgm:presLayoutVars>
          <dgm:chMax val="7"/>
          <dgm:chPref val="7"/>
          <dgm:dir/>
        </dgm:presLayoutVars>
      </dgm:prSet>
      <dgm:spPr/>
    </dgm:pt>
    <dgm:pt modelId="{062F061B-B1BF-4A06-A5FE-0EB3224143D6}" type="pres">
      <dgm:prSet presAssocID="{9F7A6837-BD7E-42C4-BE58-04532DDC5DA1}" presName="Name1" presStyleCnt="0"/>
      <dgm:spPr/>
    </dgm:pt>
    <dgm:pt modelId="{46E87849-298F-47D1-871E-4CD86D078B54}" type="pres">
      <dgm:prSet presAssocID="{9F7A6837-BD7E-42C4-BE58-04532DDC5DA1}" presName="cycle" presStyleCnt="0"/>
      <dgm:spPr/>
    </dgm:pt>
    <dgm:pt modelId="{85FE9A6F-A680-458C-A783-C1A8314029D3}" type="pres">
      <dgm:prSet presAssocID="{9F7A6837-BD7E-42C4-BE58-04532DDC5DA1}" presName="srcNode" presStyleLbl="node1" presStyleIdx="0" presStyleCnt="6"/>
      <dgm:spPr/>
    </dgm:pt>
    <dgm:pt modelId="{3D955658-88FC-4F10-9823-5EF89346D021}" type="pres">
      <dgm:prSet presAssocID="{9F7A6837-BD7E-42C4-BE58-04532DDC5DA1}" presName="conn" presStyleLbl="parChTrans1D2" presStyleIdx="0" presStyleCnt="1"/>
      <dgm:spPr/>
    </dgm:pt>
    <dgm:pt modelId="{58523A09-2D92-4713-A54E-2DB4F05F3D85}" type="pres">
      <dgm:prSet presAssocID="{9F7A6837-BD7E-42C4-BE58-04532DDC5DA1}" presName="extraNode" presStyleLbl="node1" presStyleIdx="0" presStyleCnt="6"/>
      <dgm:spPr/>
    </dgm:pt>
    <dgm:pt modelId="{5E7C3311-A06E-4E29-8A80-182A1A91C949}" type="pres">
      <dgm:prSet presAssocID="{9F7A6837-BD7E-42C4-BE58-04532DDC5DA1}" presName="dstNode" presStyleLbl="node1" presStyleIdx="0" presStyleCnt="6"/>
      <dgm:spPr/>
    </dgm:pt>
    <dgm:pt modelId="{5FC39ACD-B910-4DA9-ACA7-9C86DEF7776B}" type="pres">
      <dgm:prSet presAssocID="{4449D89A-C592-4C83-8138-1026FA7A18D4}" presName="text_1" presStyleLbl="node1" presStyleIdx="0" presStyleCnt="6">
        <dgm:presLayoutVars>
          <dgm:bulletEnabled val="1"/>
        </dgm:presLayoutVars>
      </dgm:prSet>
      <dgm:spPr/>
    </dgm:pt>
    <dgm:pt modelId="{A58D030C-AC0E-4179-A038-AE74DCD8DDD6}" type="pres">
      <dgm:prSet presAssocID="{4449D89A-C592-4C83-8138-1026FA7A18D4}" presName="accent_1" presStyleCnt="0"/>
      <dgm:spPr/>
    </dgm:pt>
    <dgm:pt modelId="{78E07A15-AD4E-4902-AD88-9E8C9082872F}" type="pres">
      <dgm:prSet presAssocID="{4449D89A-C592-4C83-8138-1026FA7A18D4}" presName="accentRepeatNode" presStyleLbl="solidFgAcc1" presStyleIdx="0" presStyleCnt="6"/>
      <dgm:spPr>
        <a:ln>
          <a:solidFill>
            <a:schemeClr val="tx2"/>
          </a:solidFill>
        </a:ln>
      </dgm:spPr>
    </dgm:pt>
    <dgm:pt modelId="{989A8D16-06AF-4361-A1EB-14562235D767}" type="pres">
      <dgm:prSet presAssocID="{E15D4EB8-0113-4BBE-861C-F06C56BAFE92}" presName="text_2" presStyleLbl="node1" presStyleIdx="1" presStyleCnt="6">
        <dgm:presLayoutVars>
          <dgm:bulletEnabled val="1"/>
        </dgm:presLayoutVars>
      </dgm:prSet>
      <dgm:spPr/>
    </dgm:pt>
    <dgm:pt modelId="{801573A9-03A6-4E34-AD19-4E5ECE3693A5}" type="pres">
      <dgm:prSet presAssocID="{E15D4EB8-0113-4BBE-861C-F06C56BAFE92}" presName="accent_2" presStyleCnt="0"/>
      <dgm:spPr/>
    </dgm:pt>
    <dgm:pt modelId="{25EFE0FB-B256-43F8-92F7-8AF1BC6DDE0B}" type="pres">
      <dgm:prSet presAssocID="{E15D4EB8-0113-4BBE-861C-F06C56BAFE92}" presName="accentRepeatNode" presStyleLbl="solidFgAcc1" presStyleIdx="1" presStyleCnt="6"/>
      <dgm:spPr>
        <a:ln>
          <a:solidFill>
            <a:schemeClr val="tx2"/>
          </a:solidFill>
        </a:ln>
      </dgm:spPr>
    </dgm:pt>
    <dgm:pt modelId="{0F15E5D4-23A9-4891-B3D9-C7BA40ABA861}" type="pres">
      <dgm:prSet presAssocID="{ED1127DE-BB93-496A-9408-5764182F1FB3}" presName="text_3" presStyleLbl="node1" presStyleIdx="2" presStyleCnt="6">
        <dgm:presLayoutVars>
          <dgm:bulletEnabled val="1"/>
        </dgm:presLayoutVars>
      </dgm:prSet>
      <dgm:spPr/>
    </dgm:pt>
    <dgm:pt modelId="{06F12ABD-0CF0-4F2A-BFA9-2EAAB2846CF9}" type="pres">
      <dgm:prSet presAssocID="{ED1127DE-BB93-496A-9408-5764182F1FB3}" presName="accent_3" presStyleCnt="0"/>
      <dgm:spPr/>
    </dgm:pt>
    <dgm:pt modelId="{64DD2797-3E55-43D3-8A13-99CE3C62598E}" type="pres">
      <dgm:prSet presAssocID="{ED1127DE-BB93-496A-9408-5764182F1FB3}" presName="accentRepeatNode" presStyleLbl="solidFgAcc1" presStyleIdx="2" presStyleCnt="6"/>
      <dgm:spPr>
        <a:ln>
          <a:solidFill>
            <a:schemeClr val="tx2"/>
          </a:solidFill>
        </a:ln>
      </dgm:spPr>
    </dgm:pt>
    <dgm:pt modelId="{C6D7334F-0B1D-41EA-A9AF-B328054D540B}" type="pres">
      <dgm:prSet presAssocID="{C354F9E8-7FE2-40AF-B4D9-447F4CF8C09B}" presName="text_4" presStyleLbl="node1" presStyleIdx="3" presStyleCnt="6">
        <dgm:presLayoutVars>
          <dgm:bulletEnabled val="1"/>
        </dgm:presLayoutVars>
      </dgm:prSet>
      <dgm:spPr/>
    </dgm:pt>
    <dgm:pt modelId="{D3169CBF-B7B3-44AB-B15D-944A594F264F}" type="pres">
      <dgm:prSet presAssocID="{C354F9E8-7FE2-40AF-B4D9-447F4CF8C09B}" presName="accent_4" presStyleCnt="0"/>
      <dgm:spPr/>
    </dgm:pt>
    <dgm:pt modelId="{0B1B4156-E098-4A73-9888-2C5CE2E336EF}" type="pres">
      <dgm:prSet presAssocID="{C354F9E8-7FE2-40AF-B4D9-447F4CF8C09B}" presName="accentRepeatNode" presStyleLbl="solidFgAcc1" presStyleIdx="3" presStyleCnt="6"/>
      <dgm:spPr>
        <a:ln>
          <a:solidFill>
            <a:schemeClr val="tx2"/>
          </a:solidFill>
        </a:ln>
      </dgm:spPr>
    </dgm:pt>
    <dgm:pt modelId="{BBD04A43-9BF1-4E41-B840-1BFDCBBBD05D}" type="pres">
      <dgm:prSet presAssocID="{4718037E-E980-469D-B2AE-21B9C3375A48}" presName="text_5" presStyleLbl="node1" presStyleIdx="4" presStyleCnt="6">
        <dgm:presLayoutVars>
          <dgm:bulletEnabled val="1"/>
        </dgm:presLayoutVars>
      </dgm:prSet>
      <dgm:spPr/>
    </dgm:pt>
    <dgm:pt modelId="{D71DC42E-4A4B-4EFB-85A4-2BD1FD6A923A}" type="pres">
      <dgm:prSet presAssocID="{4718037E-E980-469D-B2AE-21B9C3375A48}" presName="accent_5" presStyleCnt="0"/>
      <dgm:spPr/>
    </dgm:pt>
    <dgm:pt modelId="{B86D5482-EF9C-48A4-9266-FA408ABD22C3}" type="pres">
      <dgm:prSet presAssocID="{4718037E-E980-469D-B2AE-21B9C3375A48}" presName="accentRepeatNode" presStyleLbl="solidFgAcc1" presStyleIdx="4" presStyleCnt="6"/>
      <dgm:spPr>
        <a:ln>
          <a:solidFill>
            <a:schemeClr val="tx2"/>
          </a:solidFill>
        </a:ln>
      </dgm:spPr>
    </dgm:pt>
    <dgm:pt modelId="{93CF4B7C-7196-42D0-863D-C216335D4998}" type="pres">
      <dgm:prSet presAssocID="{8BE8DC08-6FA1-4ADB-81B8-CF74944EC305}" presName="text_6" presStyleLbl="node1" presStyleIdx="5" presStyleCnt="6" custScaleX="99264" custLinFactNeighborX="559" custLinFactNeighborY="1605">
        <dgm:presLayoutVars>
          <dgm:bulletEnabled val="1"/>
        </dgm:presLayoutVars>
      </dgm:prSet>
      <dgm:spPr/>
    </dgm:pt>
    <dgm:pt modelId="{864759B7-136C-4ABE-AF53-2D8B985AE418}" type="pres">
      <dgm:prSet presAssocID="{8BE8DC08-6FA1-4ADB-81B8-CF74944EC305}" presName="accent_6" presStyleCnt="0"/>
      <dgm:spPr/>
    </dgm:pt>
    <dgm:pt modelId="{4FC46A62-5C3D-4EDC-9639-479016BBA9E8}" type="pres">
      <dgm:prSet presAssocID="{8BE8DC08-6FA1-4ADB-81B8-CF74944EC305}" presName="accentRepeatNode" presStyleLbl="solidFgAcc1" presStyleIdx="5" presStyleCnt="6"/>
      <dgm:spPr>
        <a:ln>
          <a:solidFill>
            <a:schemeClr val="tx2"/>
          </a:solidFill>
        </a:ln>
      </dgm:spPr>
    </dgm:pt>
  </dgm:ptLst>
  <dgm:cxnLst>
    <dgm:cxn modelId="{227A710E-6AC3-4EBF-A047-9441E829F927}" type="presOf" srcId="{4718037E-E980-469D-B2AE-21B9C3375A48}" destId="{BBD04A43-9BF1-4E41-B840-1BFDCBBBD05D}" srcOrd="0" destOrd="0" presId="urn:microsoft.com/office/officeart/2008/layout/VerticalCurvedList"/>
    <dgm:cxn modelId="{388E3514-EF1D-4569-A421-222121C1D5B0}" type="presOf" srcId="{9F7A6837-BD7E-42C4-BE58-04532DDC5DA1}" destId="{94DE59EF-49D9-44ED-AC08-0BADFEFE3AA0}" srcOrd="0" destOrd="0" presId="urn:microsoft.com/office/officeart/2008/layout/VerticalCurvedList"/>
    <dgm:cxn modelId="{C79B6F14-CBBB-469B-A1D8-2E615A51B79F}" srcId="{9F7A6837-BD7E-42C4-BE58-04532DDC5DA1}" destId="{E15D4EB8-0113-4BBE-861C-F06C56BAFE92}" srcOrd="1" destOrd="0" parTransId="{86B15DD7-073F-4A8F-9DD9-9517D622237F}" sibTransId="{F1B3EE24-E9F2-4A27-8814-28DED61A8891}"/>
    <dgm:cxn modelId="{E0EA6F19-617B-4BCE-A2D9-BA5D9F317337}" type="presOf" srcId="{C354F9E8-7FE2-40AF-B4D9-447F4CF8C09B}" destId="{C6D7334F-0B1D-41EA-A9AF-B328054D540B}" srcOrd="0" destOrd="0" presId="urn:microsoft.com/office/officeart/2008/layout/VerticalCurvedList"/>
    <dgm:cxn modelId="{1EAB202A-89DD-449E-9E36-5B8AD944917D}" type="presOf" srcId="{ED1127DE-BB93-496A-9408-5764182F1FB3}" destId="{0F15E5D4-23A9-4891-B3D9-C7BA40ABA861}" srcOrd="0" destOrd="0" presId="urn:microsoft.com/office/officeart/2008/layout/VerticalCurvedList"/>
    <dgm:cxn modelId="{9B5BE832-DF1A-47B1-A520-58219F2860B4}" type="presOf" srcId="{D80D1A2F-D3FA-4C67-A826-ED5E9A41445A}" destId="{3D955658-88FC-4F10-9823-5EF89346D021}" srcOrd="0" destOrd="0" presId="urn:microsoft.com/office/officeart/2008/layout/VerticalCurvedList"/>
    <dgm:cxn modelId="{1214CE7E-F5C5-49A8-A901-40E9B9E86BCA}" type="presOf" srcId="{8BE8DC08-6FA1-4ADB-81B8-CF74944EC305}" destId="{93CF4B7C-7196-42D0-863D-C216335D4998}" srcOrd="0" destOrd="0" presId="urn:microsoft.com/office/officeart/2008/layout/VerticalCurvedList"/>
    <dgm:cxn modelId="{78A1C080-BE56-4C2F-9558-A883EC6EC963}" type="presOf" srcId="{E15D4EB8-0113-4BBE-861C-F06C56BAFE92}" destId="{989A8D16-06AF-4361-A1EB-14562235D767}" srcOrd="0" destOrd="0" presId="urn:microsoft.com/office/officeart/2008/layout/VerticalCurvedList"/>
    <dgm:cxn modelId="{4D890281-660F-4683-9788-708B1536F2DE}" srcId="{9F7A6837-BD7E-42C4-BE58-04532DDC5DA1}" destId="{4449D89A-C592-4C83-8138-1026FA7A18D4}" srcOrd="0" destOrd="0" parTransId="{B1E31412-19FD-4E8C-8F7B-3735EC6B17FC}" sibTransId="{D80D1A2F-D3FA-4C67-A826-ED5E9A41445A}"/>
    <dgm:cxn modelId="{0EFDBE8C-9CE4-4561-BD4C-FFBDD300CECA}" srcId="{9F7A6837-BD7E-42C4-BE58-04532DDC5DA1}" destId="{ED1127DE-BB93-496A-9408-5764182F1FB3}" srcOrd="2" destOrd="0" parTransId="{084447DD-6ECA-48CB-B115-647C08AB6450}" sibTransId="{95FD834C-EDD4-4819-9AE9-0E8778C786D8}"/>
    <dgm:cxn modelId="{C5636990-6011-42E4-B4E7-8D7689138F26}" srcId="{9F7A6837-BD7E-42C4-BE58-04532DDC5DA1}" destId="{C354F9E8-7FE2-40AF-B4D9-447F4CF8C09B}" srcOrd="3" destOrd="0" parTransId="{0BA112D4-186A-4D64-9FF9-71E0FA15B4E1}" sibTransId="{603E3287-9AD5-4CE9-B831-C9547D9E0340}"/>
    <dgm:cxn modelId="{1A514FC6-7DD0-4A14-B779-8CFC08A2F63B}" type="presOf" srcId="{4449D89A-C592-4C83-8138-1026FA7A18D4}" destId="{5FC39ACD-B910-4DA9-ACA7-9C86DEF7776B}" srcOrd="0" destOrd="0" presId="urn:microsoft.com/office/officeart/2008/layout/VerticalCurvedList"/>
    <dgm:cxn modelId="{EAE648E2-118A-4E47-8A77-15A5F68599BF}" srcId="{9F7A6837-BD7E-42C4-BE58-04532DDC5DA1}" destId="{4718037E-E980-469D-B2AE-21B9C3375A48}" srcOrd="4" destOrd="0" parTransId="{18EB4C75-882E-49A2-B0AD-231C5EBB3D7A}" sibTransId="{3C4D5FF4-D570-47B3-8573-3CD154CF9D0F}"/>
    <dgm:cxn modelId="{BB30F0FE-0771-42B6-94D3-4632ED7F79FB}" srcId="{9F7A6837-BD7E-42C4-BE58-04532DDC5DA1}" destId="{8BE8DC08-6FA1-4ADB-81B8-CF74944EC305}" srcOrd="5" destOrd="0" parTransId="{45BD7F4E-8A4F-44E1-8562-5C8AB6E3FC07}" sibTransId="{584A6738-85A5-4FF3-8CE5-545E09404440}"/>
    <dgm:cxn modelId="{137093C7-3024-43BC-ACAA-FB70933209A4}" type="presParOf" srcId="{94DE59EF-49D9-44ED-AC08-0BADFEFE3AA0}" destId="{062F061B-B1BF-4A06-A5FE-0EB3224143D6}" srcOrd="0" destOrd="0" presId="urn:microsoft.com/office/officeart/2008/layout/VerticalCurvedList"/>
    <dgm:cxn modelId="{B0EC1D28-15F3-4868-A607-8EDBC3129561}" type="presParOf" srcId="{062F061B-B1BF-4A06-A5FE-0EB3224143D6}" destId="{46E87849-298F-47D1-871E-4CD86D078B54}" srcOrd="0" destOrd="0" presId="urn:microsoft.com/office/officeart/2008/layout/VerticalCurvedList"/>
    <dgm:cxn modelId="{67793737-3DFD-4F7C-AD2F-92CDA20F6A78}" type="presParOf" srcId="{46E87849-298F-47D1-871E-4CD86D078B54}" destId="{85FE9A6F-A680-458C-A783-C1A8314029D3}" srcOrd="0" destOrd="0" presId="urn:microsoft.com/office/officeart/2008/layout/VerticalCurvedList"/>
    <dgm:cxn modelId="{3A117FB5-D877-40BB-9E44-CC465AF22DF5}" type="presParOf" srcId="{46E87849-298F-47D1-871E-4CD86D078B54}" destId="{3D955658-88FC-4F10-9823-5EF89346D021}" srcOrd="1" destOrd="0" presId="urn:microsoft.com/office/officeart/2008/layout/VerticalCurvedList"/>
    <dgm:cxn modelId="{F458F8CE-93BD-4A2A-AF0F-133E160C8D8E}" type="presParOf" srcId="{46E87849-298F-47D1-871E-4CD86D078B54}" destId="{58523A09-2D92-4713-A54E-2DB4F05F3D85}" srcOrd="2" destOrd="0" presId="urn:microsoft.com/office/officeart/2008/layout/VerticalCurvedList"/>
    <dgm:cxn modelId="{25E942D3-3C39-47BB-A47F-E0F23EBBDD99}" type="presParOf" srcId="{46E87849-298F-47D1-871E-4CD86D078B54}" destId="{5E7C3311-A06E-4E29-8A80-182A1A91C949}" srcOrd="3" destOrd="0" presId="urn:microsoft.com/office/officeart/2008/layout/VerticalCurvedList"/>
    <dgm:cxn modelId="{6B91B428-E150-41E7-ABC2-408C02E1C3FE}" type="presParOf" srcId="{062F061B-B1BF-4A06-A5FE-0EB3224143D6}" destId="{5FC39ACD-B910-4DA9-ACA7-9C86DEF7776B}" srcOrd="1" destOrd="0" presId="urn:microsoft.com/office/officeart/2008/layout/VerticalCurvedList"/>
    <dgm:cxn modelId="{DABB392C-BCF7-4B8B-A8F5-DA0D2FDBA87E}" type="presParOf" srcId="{062F061B-B1BF-4A06-A5FE-0EB3224143D6}" destId="{A58D030C-AC0E-4179-A038-AE74DCD8DDD6}" srcOrd="2" destOrd="0" presId="urn:microsoft.com/office/officeart/2008/layout/VerticalCurvedList"/>
    <dgm:cxn modelId="{4DA5B773-492F-4CB0-9DA0-EFB775CC6FBD}" type="presParOf" srcId="{A58D030C-AC0E-4179-A038-AE74DCD8DDD6}" destId="{78E07A15-AD4E-4902-AD88-9E8C9082872F}" srcOrd="0" destOrd="0" presId="urn:microsoft.com/office/officeart/2008/layout/VerticalCurvedList"/>
    <dgm:cxn modelId="{0448D7C8-221A-4C5C-93E9-2F3CF42824E7}" type="presParOf" srcId="{062F061B-B1BF-4A06-A5FE-0EB3224143D6}" destId="{989A8D16-06AF-4361-A1EB-14562235D767}" srcOrd="3" destOrd="0" presId="urn:microsoft.com/office/officeart/2008/layout/VerticalCurvedList"/>
    <dgm:cxn modelId="{E46D1DE6-2257-4A36-B054-06ED9A037CCB}" type="presParOf" srcId="{062F061B-B1BF-4A06-A5FE-0EB3224143D6}" destId="{801573A9-03A6-4E34-AD19-4E5ECE3693A5}" srcOrd="4" destOrd="0" presId="urn:microsoft.com/office/officeart/2008/layout/VerticalCurvedList"/>
    <dgm:cxn modelId="{AFBEA824-187F-4347-8754-0AD7A9C1FC24}" type="presParOf" srcId="{801573A9-03A6-4E34-AD19-4E5ECE3693A5}" destId="{25EFE0FB-B256-43F8-92F7-8AF1BC6DDE0B}" srcOrd="0" destOrd="0" presId="urn:microsoft.com/office/officeart/2008/layout/VerticalCurvedList"/>
    <dgm:cxn modelId="{3D3D58EC-D5F2-446F-9B25-1810B60F26BF}" type="presParOf" srcId="{062F061B-B1BF-4A06-A5FE-0EB3224143D6}" destId="{0F15E5D4-23A9-4891-B3D9-C7BA40ABA861}" srcOrd="5" destOrd="0" presId="urn:microsoft.com/office/officeart/2008/layout/VerticalCurvedList"/>
    <dgm:cxn modelId="{637EE65C-8738-4D8E-8ECD-5152A535C76B}" type="presParOf" srcId="{062F061B-B1BF-4A06-A5FE-0EB3224143D6}" destId="{06F12ABD-0CF0-4F2A-BFA9-2EAAB2846CF9}" srcOrd="6" destOrd="0" presId="urn:microsoft.com/office/officeart/2008/layout/VerticalCurvedList"/>
    <dgm:cxn modelId="{BF61BCA8-6CB3-4C46-A009-EEC22477405B}" type="presParOf" srcId="{06F12ABD-0CF0-4F2A-BFA9-2EAAB2846CF9}" destId="{64DD2797-3E55-43D3-8A13-99CE3C62598E}" srcOrd="0" destOrd="0" presId="urn:microsoft.com/office/officeart/2008/layout/VerticalCurvedList"/>
    <dgm:cxn modelId="{C47A39E1-64BD-45C6-9DAE-BB408D49B2BA}" type="presParOf" srcId="{062F061B-B1BF-4A06-A5FE-0EB3224143D6}" destId="{C6D7334F-0B1D-41EA-A9AF-B328054D540B}" srcOrd="7" destOrd="0" presId="urn:microsoft.com/office/officeart/2008/layout/VerticalCurvedList"/>
    <dgm:cxn modelId="{E9894A59-1C28-4C7A-B3DC-31D536575E34}" type="presParOf" srcId="{062F061B-B1BF-4A06-A5FE-0EB3224143D6}" destId="{D3169CBF-B7B3-44AB-B15D-944A594F264F}" srcOrd="8" destOrd="0" presId="urn:microsoft.com/office/officeart/2008/layout/VerticalCurvedList"/>
    <dgm:cxn modelId="{9CE77F67-E267-4BE4-AB54-205EE509978B}" type="presParOf" srcId="{D3169CBF-B7B3-44AB-B15D-944A594F264F}" destId="{0B1B4156-E098-4A73-9888-2C5CE2E336EF}" srcOrd="0" destOrd="0" presId="urn:microsoft.com/office/officeart/2008/layout/VerticalCurvedList"/>
    <dgm:cxn modelId="{397B202A-35A8-45FD-9837-8E05EA70F454}" type="presParOf" srcId="{062F061B-B1BF-4A06-A5FE-0EB3224143D6}" destId="{BBD04A43-9BF1-4E41-B840-1BFDCBBBD05D}" srcOrd="9" destOrd="0" presId="urn:microsoft.com/office/officeart/2008/layout/VerticalCurvedList"/>
    <dgm:cxn modelId="{2B1B4333-DCCD-47E7-B485-5B8998058194}" type="presParOf" srcId="{062F061B-B1BF-4A06-A5FE-0EB3224143D6}" destId="{D71DC42E-4A4B-4EFB-85A4-2BD1FD6A923A}" srcOrd="10" destOrd="0" presId="urn:microsoft.com/office/officeart/2008/layout/VerticalCurvedList"/>
    <dgm:cxn modelId="{8D335D78-FD28-401D-B3A2-DC458CEDF4FD}" type="presParOf" srcId="{D71DC42E-4A4B-4EFB-85A4-2BD1FD6A923A}" destId="{B86D5482-EF9C-48A4-9266-FA408ABD22C3}" srcOrd="0" destOrd="0" presId="urn:microsoft.com/office/officeart/2008/layout/VerticalCurvedList"/>
    <dgm:cxn modelId="{9319A278-C3A0-4915-BF6B-42F463537AC6}" type="presParOf" srcId="{062F061B-B1BF-4A06-A5FE-0EB3224143D6}" destId="{93CF4B7C-7196-42D0-863D-C216335D4998}" srcOrd="11" destOrd="0" presId="urn:microsoft.com/office/officeart/2008/layout/VerticalCurvedList"/>
    <dgm:cxn modelId="{8995ABF0-0194-46D1-9C91-5FD57EB27F67}" type="presParOf" srcId="{062F061B-B1BF-4A06-A5FE-0EB3224143D6}" destId="{864759B7-136C-4ABE-AF53-2D8B985AE418}" srcOrd="12" destOrd="0" presId="urn:microsoft.com/office/officeart/2008/layout/VerticalCurvedList"/>
    <dgm:cxn modelId="{3DBD724C-2F5B-497B-809E-9662EB7CC606}" type="presParOf" srcId="{864759B7-136C-4ABE-AF53-2D8B985AE418}" destId="{4FC46A62-5C3D-4EDC-9639-479016BBA9E8}"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375792B-DD70-4D3B-A795-0C69737E4604}"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753C864A-4407-46E9-A3A1-0C0074AB98EC}">
      <dgm:prSet phldrT="[Text]"/>
      <dgm:spPr/>
      <dgm:t>
        <a:bodyPr/>
        <a:lstStyle/>
        <a:p>
          <a:r>
            <a:rPr lang="en-US" dirty="0"/>
            <a:t>Orthography</a:t>
          </a:r>
        </a:p>
      </dgm:t>
    </dgm:pt>
    <dgm:pt modelId="{70994602-A728-4DDA-B78D-3E270A5B4317}" type="parTrans" cxnId="{C99D9A76-91B6-48CF-A7A6-9AD9E91348E6}">
      <dgm:prSet/>
      <dgm:spPr/>
      <dgm:t>
        <a:bodyPr/>
        <a:lstStyle/>
        <a:p>
          <a:endParaRPr lang="en-US"/>
        </a:p>
      </dgm:t>
    </dgm:pt>
    <dgm:pt modelId="{84037784-E021-49DC-9EB4-5A11A539D253}" type="sibTrans" cxnId="{C99D9A76-91B6-48CF-A7A6-9AD9E91348E6}">
      <dgm:prSet/>
      <dgm:spPr/>
      <dgm:t>
        <a:bodyPr/>
        <a:lstStyle/>
        <a:p>
          <a:endParaRPr lang="en-US"/>
        </a:p>
      </dgm:t>
    </dgm:pt>
    <dgm:pt modelId="{E295DFF0-E318-410C-9948-3C58C4DF7ECF}">
      <dgm:prSet phldrT="[Text]"/>
      <dgm:spPr/>
      <dgm:t>
        <a:bodyPr/>
        <a:lstStyle/>
        <a:p>
          <a:r>
            <a:rPr lang="en-US" dirty="0"/>
            <a:t>Phonology</a:t>
          </a:r>
        </a:p>
      </dgm:t>
    </dgm:pt>
    <dgm:pt modelId="{BCE4AABB-CF36-4EBC-A694-87A06B71085F}" type="parTrans" cxnId="{8F093ADF-FAC1-4EB7-B33A-D16D500287CC}">
      <dgm:prSet/>
      <dgm:spPr/>
      <dgm:t>
        <a:bodyPr/>
        <a:lstStyle/>
        <a:p>
          <a:endParaRPr lang="en-US"/>
        </a:p>
      </dgm:t>
    </dgm:pt>
    <dgm:pt modelId="{0CF6173E-1A10-4900-BC83-F6B311999751}" type="sibTrans" cxnId="{8F093ADF-FAC1-4EB7-B33A-D16D500287CC}">
      <dgm:prSet/>
      <dgm:spPr/>
      <dgm:t>
        <a:bodyPr/>
        <a:lstStyle/>
        <a:p>
          <a:endParaRPr lang="en-US"/>
        </a:p>
      </dgm:t>
    </dgm:pt>
    <dgm:pt modelId="{88D3C165-0FC7-4C93-8604-6DB1FBC521B6}">
      <dgm:prSet phldrT="[Text]"/>
      <dgm:spPr/>
      <dgm:t>
        <a:bodyPr/>
        <a:lstStyle/>
        <a:p>
          <a:r>
            <a:rPr lang="en-US" dirty="0"/>
            <a:t>Semantics</a:t>
          </a:r>
        </a:p>
      </dgm:t>
    </dgm:pt>
    <dgm:pt modelId="{A196A4BD-EADF-4C08-BBC7-A123F5293EAB}" type="parTrans" cxnId="{68F76882-98DC-411E-8714-0C17B92D2EEF}">
      <dgm:prSet/>
      <dgm:spPr/>
      <dgm:t>
        <a:bodyPr/>
        <a:lstStyle/>
        <a:p>
          <a:endParaRPr lang="en-US"/>
        </a:p>
      </dgm:t>
    </dgm:pt>
    <dgm:pt modelId="{C8CC9A4B-12AD-4B42-81A3-6374A2BDF642}" type="sibTrans" cxnId="{68F76882-98DC-411E-8714-0C17B92D2EEF}">
      <dgm:prSet/>
      <dgm:spPr/>
      <dgm:t>
        <a:bodyPr/>
        <a:lstStyle/>
        <a:p>
          <a:endParaRPr lang="en-US"/>
        </a:p>
      </dgm:t>
    </dgm:pt>
    <dgm:pt modelId="{B4B37AAA-78BF-46AD-978A-8D3A32343776}" type="pres">
      <dgm:prSet presAssocID="{B375792B-DD70-4D3B-A795-0C69737E4604}" presName="cycle" presStyleCnt="0">
        <dgm:presLayoutVars>
          <dgm:dir/>
          <dgm:resizeHandles val="exact"/>
        </dgm:presLayoutVars>
      </dgm:prSet>
      <dgm:spPr/>
    </dgm:pt>
    <dgm:pt modelId="{F03C7FD6-B328-44D6-81D7-DEC5355D8854}" type="pres">
      <dgm:prSet presAssocID="{753C864A-4407-46E9-A3A1-0C0074AB98EC}" presName="node" presStyleLbl="node1" presStyleIdx="0" presStyleCnt="3">
        <dgm:presLayoutVars>
          <dgm:bulletEnabled val="1"/>
        </dgm:presLayoutVars>
      </dgm:prSet>
      <dgm:spPr/>
    </dgm:pt>
    <dgm:pt modelId="{427C921A-84B2-4768-99DD-A5BA3E1960E0}" type="pres">
      <dgm:prSet presAssocID="{84037784-E021-49DC-9EB4-5A11A539D253}" presName="sibTrans" presStyleLbl="sibTrans2D1" presStyleIdx="0" presStyleCnt="3"/>
      <dgm:spPr/>
    </dgm:pt>
    <dgm:pt modelId="{885FCDCF-25BF-4867-84A6-071BBB594DE1}" type="pres">
      <dgm:prSet presAssocID="{84037784-E021-49DC-9EB4-5A11A539D253}" presName="connectorText" presStyleLbl="sibTrans2D1" presStyleIdx="0" presStyleCnt="3"/>
      <dgm:spPr/>
    </dgm:pt>
    <dgm:pt modelId="{5295E921-2CB3-4511-9950-1641F4A68FBB}" type="pres">
      <dgm:prSet presAssocID="{E295DFF0-E318-410C-9948-3C58C4DF7ECF}" presName="node" presStyleLbl="node1" presStyleIdx="1" presStyleCnt="3">
        <dgm:presLayoutVars>
          <dgm:bulletEnabled val="1"/>
        </dgm:presLayoutVars>
      </dgm:prSet>
      <dgm:spPr/>
    </dgm:pt>
    <dgm:pt modelId="{13F2EE9C-DD6D-4334-9829-7B834F5CD4C2}" type="pres">
      <dgm:prSet presAssocID="{0CF6173E-1A10-4900-BC83-F6B311999751}" presName="sibTrans" presStyleLbl="sibTrans2D1" presStyleIdx="1" presStyleCnt="3"/>
      <dgm:spPr/>
    </dgm:pt>
    <dgm:pt modelId="{DA96AA7A-B143-4E88-A652-A83C76413C28}" type="pres">
      <dgm:prSet presAssocID="{0CF6173E-1A10-4900-BC83-F6B311999751}" presName="connectorText" presStyleLbl="sibTrans2D1" presStyleIdx="1" presStyleCnt="3"/>
      <dgm:spPr/>
    </dgm:pt>
    <dgm:pt modelId="{17C4A215-45B2-4034-8952-C3C0ABDEBCF3}" type="pres">
      <dgm:prSet presAssocID="{88D3C165-0FC7-4C93-8604-6DB1FBC521B6}" presName="node" presStyleLbl="node1" presStyleIdx="2" presStyleCnt="3">
        <dgm:presLayoutVars>
          <dgm:bulletEnabled val="1"/>
        </dgm:presLayoutVars>
      </dgm:prSet>
      <dgm:spPr/>
    </dgm:pt>
    <dgm:pt modelId="{B0669AAF-BAF8-4CA1-88B3-A0164AD8DB65}" type="pres">
      <dgm:prSet presAssocID="{C8CC9A4B-12AD-4B42-81A3-6374A2BDF642}" presName="sibTrans" presStyleLbl="sibTrans2D1" presStyleIdx="2" presStyleCnt="3"/>
      <dgm:spPr/>
    </dgm:pt>
    <dgm:pt modelId="{D09824B6-DF19-4D6C-ADCE-D4F0908E272E}" type="pres">
      <dgm:prSet presAssocID="{C8CC9A4B-12AD-4B42-81A3-6374A2BDF642}" presName="connectorText" presStyleLbl="sibTrans2D1" presStyleIdx="2" presStyleCnt="3"/>
      <dgm:spPr/>
    </dgm:pt>
  </dgm:ptLst>
  <dgm:cxnLst>
    <dgm:cxn modelId="{CC2C8106-C7C0-4ECE-AC12-E31DD1A0C7A4}" type="presOf" srcId="{88D3C165-0FC7-4C93-8604-6DB1FBC521B6}" destId="{17C4A215-45B2-4034-8952-C3C0ABDEBCF3}" srcOrd="0" destOrd="0" presId="urn:microsoft.com/office/officeart/2005/8/layout/cycle2"/>
    <dgm:cxn modelId="{ED41D019-9572-42B8-8828-89BD394AD344}" type="presOf" srcId="{84037784-E021-49DC-9EB4-5A11A539D253}" destId="{427C921A-84B2-4768-99DD-A5BA3E1960E0}" srcOrd="0" destOrd="0" presId="urn:microsoft.com/office/officeart/2005/8/layout/cycle2"/>
    <dgm:cxn modelId="{73706236-D9FA-4369-925B-758FA335A001}" type="presOf" srcId="{E295DFF0-E318-410C-9948-3C58C4DF7ECF}" destId="{5295E921-2CB3-4511-9950-1641F4A68FBB}" srcOrd="0" destOrd="0" presId="urn:microsoft.com/office/officeart/2005/8/layout/cycle2"/>
    <dgm:cxn modelId="{E0D6483B-250C-477F-A3D0-A5C33DCD73BF}" type="presOf" srcId="{0CF6173E-1A10-4900-BC83-F6B311999751}" destId="{DA96AA7A-B143-4E88-A652-A83C76413C28}" srcOrd="1" destOrd="0" presId="urn:microsoft.com/office/officeart/2005/8/layout/cycle2"/>
    <dgm:cxn modelId="{DBD6DD54-B9E1-416A-A2AD-0A0924D192B5}" type="presOf" srcId="{753C864A-4407-46E9-A3A1-0C0074AB98EC}" destId="{F03C7FD6-B328-44D6-81D7-DEC5355D8854}" srcOrd="0" destOrd="0" presId="urn:microsoft.com/office/officeart/2005/8/layout/cycle2"/>
    <dgm:cxn modelId="{C99D9A76-91B6-48CF-A7A6-9AD9E91348E6}" srcId="{B375792B-DD70-4D3B-A795-0C69737E4604}" destId="{753C864A-4407-46E9-A3A1-0C0074AB98EC}" srcOrd="0" destOrd="0" parTransId="{70994602-A728-4DDA-B78D-3E270A5B4317}" sibTransId="{84037784-E021-49DC-9EB4-5A11A539D253}"/>
    <dgm:cxn modelId="{68F76882-98DC-411E-8714-0C17B92D2EEF}" srcId="{B375792B-DD70-4D3B-A795-0C69737E4604}" destId="{88D3C165-0FC7-4C93-8604-6DB1FBC521B6}" srcOrd="2" destOrd="0" parTransId="{A196A4BD-EADF-4C08-BBC7-A123F5293EAB}" sibTransId="{C8CC9A4B-12AD-4B42-81A3-6374A2BDF642}"/>
    <dgm:cxn modelId="{D38CA689-7FCC-4651-8836-A919AF232362}" type="presOf" srcId="{C8CC9A4B-12AD-4B42-81A3-6374A2BDF642}" destId="{B0669AAF-BAF8-4CA1-88B3-A0164AD8DB65}" srcOrd="0" destOrd="0" presId="urn:microsoft.com/office/officeart/2005/8/layout/cycle2"/>
    <dgm:cxn modelId="{AAFD4F91-4260-43D7-B0AC-04A3D00EFA00}" type="presOf" srcId="{0CF6173E-1A10-4900-BC83-F6B311999751}" destId="{13F2EE9C-DD6D-4334-9829-7B834F5CD4C2}" srcOrd="0" destOrd="0" presId="urn:microsoft.com/office/officeart/2005/8/layout/cycle2"/>
    <dgm:cxn modelId="{6A8BEC99-D749-4D0E-A6B2-DE6A1A0C9059}" type="presOf" srcId="{B375792B-DD70-4D3B-A795-0C69737E4604}" destId="{B4B37AAA-78BF-46AD-978A-8D3A32343776}" srcOrd="0" destOrd="0" presId="urn:microsoft.com/office/officeart/2005/8/layout/cycle2"/>
    <dgm:cxn modelId="{84C965C1-5784-4197-807D-67BEE958519C}" type="presOf" srcId="{84037784-E021-49DC-9EB4-5A11A539D253}" destId="{885FCDCF-25BF-4867-84A6-071BBB594DE1}" srcOrd="1" destOrd="0" presId="urn:microsoft.com/office/officeart/2005/8/layout/cycle2"/>
    <dgm:cxn modelId="{8F093ADF-FAC1-4EB7-B33A-D16D500287CC}" srcId="{B375792B-DD70-4D3B-A795-0C69737E4604}" destId="{E295DFF0-E318-410C-9948-3C58C4DF7ECF}" srcOrd="1" destOrd="0" parTransId="{BCE4AABB-CF36-4EBC-A694-87A06B71085F}" sibTransId="{0CF6173E-1A10-4900-BC83-F6B311999751}"/>
    <dgm:cxn modelId="{12CA9CE7-84A6-45D2-85A1-E57BBFB222B2}" type="presOf" srcId="{C8CC9A4B-12AD-4B42-81A3-6374A2BDF642}" destId="{D09824B6-DF19-4D6C-ADCE-D4F0908E272E}" srcOrd="1" destOrd="0" presId="urn:microsoft.com/office/officeart/2005/8/layout/cycle2"/>
    <dgm:cxn modelId="{B1A00054-DFBC-45B7-9D41-31ADCBD50346}" type="presParOf" srcId="{B4B37AAA-78BF-46AD-978A-8D3A32343776}" destId="{F03C7FD6-B328-44D6-81D7-DEC5355D8854}" srcOrd="0" destOrd="0" presId="urn:microsoft.com/office/officeart/2005/8/layout/cycle2"/>
    <dgm:cxn modelId="{57553620-F4C7-425A-974D-8F672C9941CA}" type="presParOf" srcId="{B4B37AAA-78BF-46AD-978A-8D3A32343776}" destId="{427C921A-84B2-4768-99DD-A5BA3E1960E0}" srcOrd="1" destOrd="0" presId="urn:microsoft.com/office/officeart/2005/8/layout/cycle2"/>
    <dgm:cxn modelId="{647F6709-46CD-44E6-88FC-28B0E37E403F}" type="presParOf" srcId="{427C921A-84B2-4768-99DD-A5BA3E1960E0}" destId="{885FCDCF-25BF-4867-84A6-071BBB594DE1}" srcOrd="0" destOrd="0" presId="urn:microsoft.com/office/officeart/2005/8/layout/cycle2"/>
    <dgm:cxn modelId="{D4E8CF0C-420D-4D10-834D-9F3019CF6D50}" type="presParOf" srcId="{B4B37AAA-78BF-46AD-978A-8D3A32343776}" destId="{5295E921-2CB3-4511-9950-1641F4A68FBB}" srcOrd="2" destOrd="0" presId="urn:microsoft.com/office/officeart/2005/8/layout/cycle2"/>
    <dgm:cxn modelId="{BF06C1D5-1B4A-4F38-B661-F536348EAAF4}" type="presParOf" srcId="{B4B37AAA-78BF-46AD-978A-8D3A32343776}" destId="{13F2EE9C-DD6D-4334-9829-7B834F5CD4C2}" srcOrd="3" destOrd="0" presId="urn:microsoft.com/office/officeart/2005/8/layout/cycle2"/>
    <dgm:cxn modelId="{62DFC67D-D9CF-4DE3-BBD8-143DF53F3C69}" type="presParOf" srcId="{13F2EE9C-DD6D-4334-9829-7B834F5CD4C2}" destId="{DA96AA7A-B143-4E88-A652-A83C76413C28}" srcOrd="0" destOrd="0" presId="urn:microsoft.com/office/officeart/2005/8/layout/cycle2"/>
    <dgm:cxn modelId="{EB644B26-0220-4EDE-9CC3-DAB62387B363}" type="presParOf" srcId="{B4B37AAA-78BF-46AD-978A-8D3A32343776}" destId="{17C4A215-45B2-4034-8952-C3C0ABDEBCF3}" srcOrd="4" destOrd="0" presId="urn:microsoft.com/office/officeart/2005/8/layout/cycle2"/>
    <dgm:cxn modelId="{12DA869F-06FA-4220-9ED4-B71F302E9C42}" type="presParOf" srcId="{B4B37AAA-78BF-46AD-978A-8D3A32343776}" destId="{B0669AAF-BAF8-4CA1-88B3-A0164AD8DB65}" srcOrd="5" destOrd="0" presId="urn:microsoft.com/office/officeart/2005/8/layout/cycle2"/>
    <dgm:cxn modelId="{80137E7B-8F28-4C16-AB8E-D6BB5B063025}" type="presParOf" srcId="{B0669AAF-BAF8-4CA1-88B3-A0164AD8DB65}" destId="{D09824B6-DF19-4D6C-ADCE-D4F0908E272E}"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DDB35F4-8E4F-4A01-A46A-D4F436BEBA60}" type="doc">
      <dgm:prSet loTypeId="urn:microsoft.com/office/officeart/2005/8/layout/pyramid3" loCatId="pyramid" qsTypeId="urn:microsoft.com/office/officeart/2005/8/quickstyle/simple1" qsCatId="simple" csTypeId="urn:microsoft.com/office/officeart/2005/8/colors/accent1_2" csCatId="accent1" phldr="1"/>
      <dgm:spPr/>
    </dgm:pt>
    <dgm:pt modelId="{D0C64C66-2597-48D8-9D6B-401A9EC82FDC}">
      <dgm:prSet phldrT="[Text]" custT="1"/>
      <dgm:spPr/>
      <dgm:t>
        <a:bodyPr/>
        <a:lstStyle/>
        <a:p>
          <a:r>
            <a:rPr lang="en-US" sz="1600" dirty="0">
              <a:solidFill>
                <a:schemeClr val="tx1"/>
              </a:solidFill>
            </a:rPr>
            <a:t>Quality Small group support </a:t>
          </a:r>
        </a:p>
        <a:p>
          <a:r>
            <a:rPr lang="en-US" sz="1600" dirty="0">
              <a:solidFill>
                <a:schemeClr val="tx1"/>
              </a:solidFill>
            </a:rPr>
            <a:t>(Tier 2)</a:t>
          </a:r>
        </a:p>
      </dgm:t>
    </dgm:pt>
    <dgm:pt modelId="{61557BD6-C545-4DDF-B356-D89D564C69E9}" type="parTrans" cxnId="{BFA9B352-9DC8-4860-ADD3-6FB8E3EA91D2}">
      <dgm:prSet/>
      <dgm:spPr/>
      <dgm:t>
        <a:bodyPr/>
        <a:lstStyle/>
        <a:p>
          <a:endParaRPr lang="en-US"/>
        </a:p>
      </dgm:t>
    </dgm:pt>
    <dgm:pt modelId="{C2B95E7C-583E-4863-BF26-C81CC516F7AA}" type="sibTrans" cxnId="{BFA9B352-9DC8-4860-ADD3-6FB8E3EA91D2}">
      <dgm:prSet/>
      <dgm:spPr/>
      <dgm:t>
        <a:bodyPr/>
        <a:lstStyle/>
        <a:p>
          <a:endParaRPr lang="en-US"/>
        </a:p>
      </dgm:t>
    </dgm:pt>
    <dgm:pt modelId="{92D61005-89D4-41BD-985E-3491FAA1EFCC}">
      <dgm:prSet phldrT="[Text]" custT="1"/>
      <dgm:spPr/>
      <dgm:t>
        <a:bodyPr/>
        <a:lstStyle/>
        <a:p>
          <a:r>
            <a:rPr lang="en-US" sz="1200" dirty="0">
              <a:solidFill>
                <a:schemeClr val="tx1"/>
              </a:solidFill>
            </a:rPr>
            <a:t>IEP (Tier 3)</a:t>
          </a:r>
        </a:p>
        <a:p>
          <a:endParaRPr lang="en-US" sz="1200" dirty="0">
            <a:solidFill>
              <a:schemeClr val="tx1"/>
            </a:solidFill>
          </a:endParaRPr>
        </a:p>
        <a:p>
          <a:endParaRPr lang="en-US" sz="1000" dirty="0"/>
        </a:p>
      </dgm:t>
    </dgm:pt>
    <dgm:pt modelId="{C9A69D9F-AA60-4BA8-9E2F-9EAFF817A358}" type="parTrans" cxnId="{3CA48544-EDF5-4988-BD3D-5B0097328EFE}">
      <dgm:prSet/>
      <dgm:spPr/>
      <dgm:t>
        <a:bodyPr/>
        <a:lstStyle/>
        <a:p>
          <a:endParaRPr lang="en-US"/>
        </a:p>
      </dgm:t>
    </dgm:pt>
    <dgm:pt modelId="{1C09609B-9B62-4E8D-9EBA-008BF17454EE}" type="sibTrans" cxnId="{3CA48544-EDF5-4988-BD3D-5B0097328EFE}">
      <dgm:prSet/>
      <dgm:spPr/>
      <dgm:t>
        <a:bodyPr/>
        <a:lstStyle/>
        <a:p>
          <a:endParaRPr lang="en-US"/>
        </a:p>
      </dgm:t>
    </dgm:pt>
    <dgm:pt modelId="{4DFE2EEB-0F60-427C-A578-528BEBDE4804}">
      <dgm:prSet/>
      <dgm:spPr/>
      <dgm:t>
        <a:bodyPr/>
        <a:lstStyle/>
        <a:p>
          <a:r>
            <a:rPr lang="en-US" dirty="0">
              <a:solidFill>
                <a:schemeClr val="tx1"/>
              </a:solidFill>
            </a:rPr>
            <a:t>Evidence-Based Classroom Reading Instruction (Tier 1) </a:t>
          </a:r>
        </a:p>
      </dgm:t>
    </dgm:pt>
    <dgm:pt modelId="{6066C788-86F4-4CAA-A96B-8D3682A1FFCD}" type="parTrans" cxnId="{A1D4B91D-FE91-421C-B4D2-D26901E915C3}">
      <dgm:prSet/>
      <dgm:spPr/>
      <dgm:t>
        <a:bodyPr/>
        <a:lstStyle/>
        <a:p>
          <a:endParaRPr lang="en-US"/>
        </a:p>
      </dgm:t>
    </dgm:pt>
    <dgm:pt modelId="{CE4FE4B7-3E49-4424-AE88-625D70B64937}" type="sibTrans" cxnId="{A1D4B91D-FE91-421C-B4D2-D26901E915C3}">
      <dgm:prSet/>
      <dgm:spPr/>
      <dgm:t>
        <a:bodyPr/>
        <a:lstStyle/>
        <a:p>
          <a:endParaRPr lang="en-US"/>
        </a:p>
      </dgm:t>
    </dgm:pt>
    <dgm:pt modelId="{CCE57AB8-904E-4C53-902D-B96251A28C71}" type="pres">
      <dgm:prSet presAssocID="{0DDB35F4-8E4F-4A01-A46A-D4F436BEBA60}" presName="Name0" presStyleCnt="0">
        <dgm:presLayoutVars>
          <dgm:dir/>
          <dgm:animLvl val="lvl"/>
          <dgm:resizeHandles val="exact"/>
        </dgm:presLayoutVars>
      </dgm:prSet>
      <dgm:spPr/>
    </dgm:pt>
    <dgm:pt modelId="{909BC4C5-79BB-49BB-86CB-BD3896B219D5}" type="pres">
      <dgm:prSet presAssocID="{4DFE2EEB-0F60-427C-A578-528BEBDE4804}" presName="Name8" presStyleCnt="0"/>
      <dgm:spPr/>
    </dgm:pt>
    <dgm:pt modelId="{A78A4E5A-5408-4E15-A5FA-B8985A056BCD}" type="pres">
      <dgm:prSet presAssocID="{4DFE2EEB-0F60-427C-A578-528BEBDE4804}" presName="level" presStyleLbl="node1" presStyleIdx="0" presStyleCnt="3">
        <dgm:presLayoutVars>
          <dgm:chMax val="1"/>
          <dgm:bulletEnabled val="1"/>
        </dgm:presLayoutVars>
      </dgm:prSet>
      <dgm:spPr/>
    </dgm:pt>
    <dgm:pt modelId="{779FE580-998C-43B2-A010-0B1FE2EC1599}" type="pres">
      <dgm:prSet presAssocID="{4DFE2EEB-0F60-427C-A578-528BEBDE4804}" presName="levelTx" presStyleLbl="revTx" presStyleIdx="0" presStyleCnt="0">
        <dgm:presLayoutVars>
          <dgm:chMax val="1"/>
          <dgm:bulletEnabled val="1"/>
        </dgm:presLayoutVars>
      </dgm:prSet>
      <dgm:spPr/>
    </dgm:pt>
    <dgm:pt modelId="{3C5AA18A-84B7-472D-A535-7C1ABF45937F}" type="pres">
      <dgm:prSet presAssocID="{D0C64C66-2597-48D8-9D6B-401A9EC82FDC}" presName="Name8" presStyleCnt="0"/>
      <dgm:spPr/>
    </dgm:pt>
    <dgm:pt modelId="{E190D26D-2446-415C-9EF9-C0359A6543EB}" type="pres">
      <dgm:prSet presAssocID="{D0C64C66-2597-48D8-9D6B-401A9EC82FDC}" presName="level" presStyleLbl="node1" presStyleIdx="1" presStyleCnt="3">
        <dgm:presLayoutVars>
          <dgm:chMax val="1"/>
          <dgm:bulletEnabled val="1"/>
        </dgm:presLayoutVars>
      </dgm:prSet>
      <dgm:spPr/>
    </dgm:pt>
    <dgm:pt modelId="{873779F2-EB6F-4613-87AB-DDC988F94C58}" type="pres">
      <dgm:prSet presAssocID="{D0C64C66-2597-48D8-9D6B-401A9EC82FDC}" presName="levelTx" presStyleLbl="revTx" presStyleIdx="0" presStyleCnt="0">
        <dgm:presLayoutVars>
          <dgm:chMax val="1"/>
          <dgm:bulletEnabled val="1"/>
        </dgm:presLayoutVars>
      </dgm:prSet>
      <dgm:spPr/>
    </dgm:pt>
    <dgm:pt modelId="{1F426F1F-3756-4DC1-A411-5D00BF958522}" type="pres">
      <dgm:prSet presAssocID="{92D61005-89D4-41BD-985E-3491FAA1EFCC}" presName="Name8" presStyleCnt="0"/>
      <dgm:spPr/>
    </dgm:pt>
    <dgm:pt modelId="{11358D32-B484-409C-B881-E6288CB88DB5}" type="pres">
      <dgm:prSet presAssocID="{92D61005-89D4-41BD-985E-3491FAA1EFCC}" presName="level" presStyleLbl="node1" presStyleIdx="2" presStyleCnt="3" custScaleX="96252">
        <dgm:presLayoutVars>
          <dgm:chMax val="1"/>
          <dgm:bulletEnabled val="1"/>
        </dgm:presLayoutVars>
      </dgm:prSet>
      <dgm:spPr/>
    </dgm:pt>
    <dgm:pt modelId="{25CADADB-B364-4DF2-AB4B-8AAF70330228}" type="pres">
      <dgm:prSet presAssocID="{92D61005-89D4-41BD-985E-3491FAA1EFCC}" presName="levelTx" presStyleLbl="revTx" presStyleIdx="0" presStyleCnt="0">
        <dgm:presLayoutVars>
          <dgm:chMax val="1"/>
          <dgm:bulletEnabled val="1"/>
        </dgm:presLayoutVars>
      </dgm:prSet>
      <dgm:spPr/>
    </dgm:pt>
  </dgm:ptLst>
  <dgm:cxnLst>
    <dgm:cxn modelId="{33625001-2666-4D64-A38A-773EC49CCF0C}" type="presOf" srcId="{4DFE2EEB-0F60-427C-A578-528BEBDE4804}" destId="{A78A4E5A-5408-4E15-A5FA-B8985A056BCD}" srcOrd="0" destOrd="0" presId="urn:microsoft.com/office/officeart/2005/8/layout/pyramid3"/>
    <dgm:cxn modelId="{A1D4B91D-FE91-421C-B4D2-D26901E915C3}" srcId="{0DDB35F4-8E4F-4A01-A46A-D4F436BEBA60}" destId="{4DFE2EEB-0F60-427C-A578-528BEBDE4804}" srcOrd="0" destOrd="0" parTransId="{6066C788-86F4-4CAA-A96B-8D3682A1FFCD}" sibTransId="{CE4FE4B7-3E49-4424-AE88-625D70B64937}"/>
    <dgm:cxn modelId="{2B6FB05C-17D4-4764-8563-2E846ADBB7CE}" type="presOf" srcId="{92D61005-89D4-41BD-985E-3491FAA1EFCC}" destId="{25CADADB-B364-4DF2-AB4B-8AAF70330228}" srcOrd="1" destOrd="0" presId="urn:microsoft.com/office/officeart/2005/8/layout/pyramid3"/>
    <dgm:cxn modelId="{3CA48544-EDF5-4988-BD3D-5B0097328EFE}" srcId="{0DDB35F4-8E4F-4A01-A46A-D4F436BEBA60}" destId="{92D61005-89D4-41BD-985E-3491FAA1EFCC}" srcOrd="2" destOrd="0" parTransId="{C9A69D9F-AA60-4BA8-9E2F-9EAFF817A358}" sibTransId="{1C09609B-9B62-4E8D-9EBA-008BF17454EE}"/>
    <dgm:cxn modelId="{BFA9B352-9DC8-4860-ADD3-6FB8E3EA91D2}" srcId="{0DDB35F4-8E4F-4A01-A46A-D4F436BEBA60}" destId="{D0C64C66-2597-48D8-9D6B-401A9EC82FDC}" srcOrd="1" destOrd="0" parTransId="{61557BD6-C545-4DDF-B356-D89D564C69E9}" sibTransId="{C2B95E7C-583E-4863-BF26-C81CC516F7AA}"/>
    <dgm:cxn modelId="{1A38A98C-9C6B-49E8-AB48-EF3CDB4D937D}" type="presOf" srcId="{0DDB35F4-8E4F-4A01-A46A-D4F436BEBA60}" destId="{CCE57AB8-904E-4C53-902D-B96251A28C71}" srcOrd="0" destOrd="0" presId="urn:microsoft.com/office/officeart/2005/8/layout/pyramid3"/>
    <dgm:cxn modelId="{BE1EFE9B-DF22-46C9-AD77-EA9A7E81BABE}" type="presOf" srcId="{4DFE2EEB-0F60-427C-A578-528BEBDE4804}" destId="{779FE580-998C-43B2-A010-0B1FE2EC1599}" srcOrd="1" destOrd="0" presId="urn:microsoft.com/office/officeart/2005/8/layout/pyramid3"/>
    <dgm:cxn modelId="{025F27E3-5E94-41F3-B2B2-728279B56CB2}" type="presOf" srcId="{D0C64C66-2597-48D8-9D6B-401A9EC82FDC}" destId="{E190D26D-2446-415C-9EF9-C0359A6543EB}" srcOrd="0" destOrd="0" presId="urn:microsoft.com/office/officeart/2005/8/layout/pyramid3"/>
    <dgm:cxn modelId="{864D12EF-C66D-4915-B011-E071F8DA3CA9}" type="presOf" srcId="{92D61005-89D4-41BD-985E-3491FAA1EFCC}" destId="{11358D32-B484-409C-B881-E6288CB88DB5}" srcOrd="0" destOrd="0" presId="urn:microsoft.com/office/officeart/2005/8/layout/pyramid3"/>
    <dgm:cxn modelId="{B03D18F8-373E-4197-ACCF-FD4F4B57529A}" type="presOf" srcId="{D0C64C66-2597-48D8-9D6B-401A9EC82FDC}" destId="{873779F2-EB6F-4613-87AB-DDC988F94C58}" srcOrd="1" destOrd="0" presId="urn:microsoft.com/office/officeart/2005/8/layout/pyramid3"/>
    <dgm:cxn modelId="{6F381743-07F1-4F6B-B795-499140D3C9C6}" type="presParOf" srcId="{CCE57AB8-904E-4C53-902D-B96251A28C71}" destId="{909BC4C5-79BB-49BB-86CB-BD3896B219D5}" srcOrd="0" destOrd="0" presId="urn:microsoft.com/office/officeart/2005/8/layout/pyramid3"/>
    <dgm:cxn modelId="{CFAF128C-A7F8-4D70-BE00-B39ABD548B58}" type="presParOf" srcId="{909BC4C5-79BB-49BB-86CB-BD3896B219D5}" destId="{A78A4E5A-5408-4E15-A5FA-B8985A056BCD}" srcOrd="0" destOrd="0" presId="urn:microsoft.com/office/officeart/2005/8/layout/pyramid3"/>
    <dgm:cxn modelId="{9BB698E2-A2C5-4FC0-8D06-B3272B0FB91D}" type="presParOf" srcId="{909BC4C5-79BB-49BB-86CB-BD3896B219D5}" destId="{779FE580-998C-43B2-A010-0B1FE2EC1599}" srcOrd="1" destOrd="0" presId="urn:microsoft.com/office/officeart/2005/8/layout/pyramid3"/>
    <dgm:cxn modelId="{9A5ECE64-5B30-47C6-BBEB-B567C78C8DB3}" type="presParOf" srcId="{CCE57AB8-904E-4C53-902D-B96251A28C71}" destId="{3C5AA18A-84B7-472D-A535-7C1ABF45937F}" srcOrd="1" destOrd="0" presId="urn:microsoft.com/office/officeart/2005/8/layout/pyramid3"/>
    <dgm:cxn modelId="{75ABB6AA-54C6-4C32-92F1-B6962F72463B}" type="presParOf" srcId="{3C5AA18A-84B7-472D-A535-7C1ABF45937F}" destId="{E190D26D-2446-415C-9EF9-C0359A6543EB}" srcOrd="0" destOrd="0" presId="urn:microsoft.com/office/officeart/2005/8/layout/pyramid3"/>
    <dgm:cxn modelId="{9E2879BC-8158-4E79-97E6-585CA2840947}" type="presParOf" srcId="{3C5AA18A-84B7-472D-A535-7C1ABF45937F}" destId="{873779F2-EB6F-4613-87AB-DDC988F94C58}" srcOrd="1" destOrd="0" presId="urn:microsoft.com/office/officeart/2005/8/layout/pyramid3"/>
    <dgm:cxn modelId="{9BFF8EAC-212D-4660-8778-20F7C77ABB03}" type="presParOf" srcId="{CCE57AB8-904E-4C53-902D-B96251A28C71}" destId="{1F426F1F-3756-4DC1-A411-5D00BF958522}" srcOrd="2" destOrd="0" presId="urn:microsoft.com/office/officeart/2005/8/layout/pyramid3"/>
    <dgm:cxn modelId="{251D14DA-1757-42BB-A735-8F9CD79A5E05}" type="presParOf" srcId="{1F426F1F-3756-4DC1-A411-5D00BF958522}" destId="{11358D32-B484-409C-B881-E6288CB88DB5}" srcOrd="0" destOrd="0" presId="urn:microsoft.com/office/officeart/2005/8/layout/pyramid3"/>
    <dgm:cxn modelId="{6C48CB43-E792-4E8F-A4A4-6F5A55C65755}" type="presParOf" srcId="{1F426F1F-3756-4DC1-A411-5D00BF958522}" destId="{25CADADB-B364-4DF2-AB4B-8AAF70330228}" srcOrd="1" destOrd="0" presId="urn:microsoft.com/office/officeart/2005/8/layout/pyramid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0DDB35F4-8E4F-4A01-A46A-D4F436BEBA60}" type="doc">
      <dgm:prSet loTypeId="urn:microsoft.com/office/officeart/2005/8/layout/pyramid3" loCatId="pyramid" qsTypeId="urn:microsoft.com/office/officeart/2005/8/quickstyle/simple1" qsCatId="simple" csTypeId="urn:microsoft.com/office/officeart/2005/8/colors/accent1_2" csCatId="accent1" phldr="1"/>
      <dgm:spPr/>
    </dgm:pt>
    <dgm:pt modelId="{D0C64C66-2597-48D8-9D6B-401A9EC82FDC}">
      <dgm:prSet phldrT="[Text]" custT="1"/>
      <dgm:spPr/>
      <dgm:t>
        <a:bodyPr/>
        <a:lstStyle/>
        <a:p>
          <a:r>
            <a:rPr lang="en-US" sz="1600" dirty="0">
              <a:solidFill>
                <a:schemeClr val="tx1"/>
              </a:solidFill>
            </a:rPr>
            <a:t>Progress Monitoring</a:t>
          </a:r>
        </a:p>
        <a:p>
          <a:r>
            <a:rPr lang="en-US" sz="1600" dirty="0">
              <a:solidFill>
                <a:schemeClr val="tx1"/>
              </a:solidFill>
            </a:rPr>
            <a:t>(Tier 2)</a:t>
          </a:r>
        </a:p>
      </dgm:t>
    </dgm:pt>
    <dgm:pt modelId="{61557BD6-C545-4DDF-B356-D89D564C69E9}" type="parTrans" cxnId="{BFA9B352-9DC8-4860-ADD3-6FB8E3EA91D2}">
      <dgm:prSet/>
      <dgm:spPr/>
      <dgm:t>
        <a:bodyPr/>
        <a:lstStyle/>
        <a:p>
          <a:endParaRPr lang="en-US"/>
        </a:p>
      </dgm:t>
    </dgm:pt>
    <dgm:pt modelId="{C2B95E7C-583E-4863-BF26-C81CC516F7AA}" type="sibTrans" cxnId="{BFA9B352-9DC8-4860-ADD3-6FB8E3EA91D2}">
      <dgm:prSet/>
      <dgm:spPr/>
      <dgm:t>
        <a:bodyPr/>
        <a:lstStyle/>
        <a:p>
          <a:endParaRPr lang="en-US"/>
        </a:p>
      </dgm:t>
    </dgm:pt>
    <dgm:pt modelId="{92D61005-89D4-41BD-985E-3491FAA1EFCC}">
      <dgm:prSet phldrT="[Text]" custT="1"/>
      <dgm:spPr/>
      <dgm:t>
        <a:bodyPr/>
        <a:lstStyle/>
        <a:p>
          <a:r>
            <a:rPr lang="en-US" sz="1200" dirty="0">
              <a:solidFill>
                <a:schemeClr val="tx1"/>
              </a:solidFill>
            </a:rPr>
            <a:t>Testing </a:t>
          </a:r>
        </a:p>
        <a:p>
          <a:r>
            <a:rPr lang="en-US" sz="1200" dirty="0">
              <a:solidFill>
                <a:schemeClr val="tx1"/>
              </a:solidFill>
            </a:rPr>
            <a:t>(Tier 3)</a:t>
          </a:r>
        </a:p>
        <a:p>
          <a:endParaRPr lang="en-US" sz="1200" dirty="0"/>
        </a:p>
        <a:p>
          <a:endParaRPr lang="en-US" sz="1000" dirty="0"/>
        </a:p>
      </dgm:t>
    </dgm:pt>
    <dgm:pt modelId="{C9A69D9F-AA60-4BA8-9E2F-9EAFF817A358}" type="parTrans" cxnId="{3CA48544-EDF5-4988-BD3D-5B0097328EFE}">
      <dgm:prSet/>
      <dgm:spPr/>
      <dgm:t>
        <a:bodyPr/>
        <a:lstStyle/>
        <a:p>
          <a:endParaRPr lang="en-US"/>
        </a:p>
      </dgm:t>
    </dgm:pt>
    <dgm:pt modelId="{1C09609B-9B62-4E8D-9EBA-008BF17454EE}" type="sibTrans" cxnId="{3CA48544-EDF5-4988-BD3D-5B0097328EFE}">
      <dgm:prSet/>
      <dgm:spPr/>
      <dgm:t>
        <a:bodyPr/>
        <a:lstStyle/>
        <a:p>
          <a:endParaRPr lang="en-US"/>
        </a:p>
      </dgm:t>
    </dgm:pt>
    <dgm:pt modelId="{4DFE2EEB-0F60-427C-A578-528BEBDE4804}">
      <dgm:prSet/>
      <dgm:spPr/>
      <dgm:t>
        <a:bodyPr/>
        <a:lstStyle/>
        <a:p>
          <a:r>
            <a:rPr lang="en-US" dirty="0">
              <a:solidFill>
                <a:schemeClr val="tx1"/>
              </a:solidFill>
            </a:rPr>
            <a:t>Screening of all  (Tier 1) </a:t>
          </a:r>
        </a:p>
      </dgm:t>
    </dgm:pt>
    <dgm:pt modelId="{6066C788-86F4-4CAA-A96B-8D3682A1FFCD}" type="parTrans" cxnId="{A1D4B91D-FE91-421C-B4D2-D26901E915C3}">
      <dgm:prSet/>
      <dgm:spPr/>
      <dgm:t>
        <a:bodyPr/>
        <a:lstStyle/>
        <a:p>
          <a:endParaRPr lang="en-US"/>
        </a:p>
      </dgm:t>
    </dgm:pt>
    <dgm:pt modelId="{CE4FE4B7-3E49-4424-AE88-625D70B64937}" type="sibTrans" cxnId="{A1D4B91D-FE91-421C-B4D2-D26901E915C3}">
      <dgm:prSet/>
      <dgm:spPr/>
      <dgm:t>
        <a:bodyPr/>
        <a:lstStyle/>
        <a:p>
          <a:endParaRPr lang="en-US"/>
        </a:p>
      </dgm:t>
    </dgm:pt>
    <dgm:pt modelId="{CCE57AB8-904E-4C53-902D-B96251A28C71}" type="pres">
      <dgm:prSet presAssocID="{0DDB35F4-8E4F-4A01-A46A-D4F436BEBA60}" presName="Name0" presStyleCnt="0">
        <dgm:presLayoutVars>
          <dgm:dir/>
          <dgm:animLvl val="lvl"/>
          <dgm:resizeHandles val="exact"/>
        </dgm:presLayoutVars>
      </dgm:prSet>
      <dgm:spPr/>
    </dgm:pt>
    <dgm:pt modelId="{909BC4C5-79BB-49BB-86CB-BD3896B219D5}" type="pres">
      <dgm:prSet presAssocID="{4DFE2EEB-0F60-427C-A578-528BEBDE4804}" presName="Name8" presStyleCnt="0"/>
      <dgm:spPr/>
    </dgm:pt>
    <dgm:pt modelId="{A78A4E5A-5408-4E15-A5FA-B8985A056BCD}" type="pres">
      <dgm:prSet presAssocID="{4DFE2EEB-0F60-427C-A578-528BEBDE4804}" presName="level" presStyleLbl="node1" presStyleIdx="0" presStyleCnt="3">
        <dgm:presLayoutVars>
          <dgm:chMax val="1"/>
          <dgm:bulletEnabled val="1"/>
        </dgm:presLayoutVars>
      </dgm:prSet>
      <dgm:spPr/>
    </dgm:pt>
    <dgm:pt modelId="{779FE580-998C-43B2-A010-0B1FE2EC1599}" type="pres">
      <dgm:prSet presAssocID="{4DFE2EEB-0F60-427C-A578-528BEBDE4804}" presName="levelTx" presStyleLbl="revTx" presStyleIdx="0" presStyleCnt="0">
        <dgm:presLayoutVars>
          <dgm:chMax val="1"/>
          <dgm:bulletEnabled val="1"/>
        </dgm:presLayoutVars>
      </dgm:prSet>
      <dgm:spPr/>
    </dgm:pt>
    <dgm:pt modelId="{3C5AA18A-84B7-472D-A535-7C1ABF45937F}" type="pres">
      <dgm:prSet presAssocID="{D0C64C66-2597-48D8-9D6B-401A9EC82FDC}" presName="Name8" presStyleCnt="0"/>
      <dgm:spPr/>
    </dgm:pt>
    <dgm:pt modelId="{E190D26D-2446-415C-9EF9-C0359A6543EB}" type="pres">
      <dgm:prSet presAssocID="{D0C64C66-2597-48D8-9D6B-401A9EC82FDC}" presName="level" presStyleLbl="node1" presStyleIdx="1" presStyleCnt="3">
        <dgm:presLayoutVars>
          <dgm:chMax val="1"/>
          <dgm:bulletEnabled val="1"/>
        </dgm:presLayoutVars>
      </dgm:prSet>
      <dgm:spPr/>
    </dgm:pt>
    <dgm:pt modelId="{873779F2-EB6F-4613-87AB-DDC988F94C58}" type="pres">
      <dgm:prSet presAssocID="{D0C64C66-2597-48D8-9D6B-401A9EC82FDC}" presName="levelTx" presStyleLbl="revTx" presStyleIdx="0" presStyleCnt="0">
        <dgm:presLayoutVars>
          <dgm:chMax val="1"/>
          <dgm:bulletEnabled val="1"/>
        </dgm:presLayoutVars>
      </dgm:prSet>
      <dgm:spPr/>
    </dgm:pt>
    <dgm:pt modelId="{1F426F1F-3756-4DC1-A411-5D00BF958522}" type="pres">
      <dgm:prSet presAssocID="{92D61005-89D4-41BD-985E-3491FAA1EFCC}" presName="Name8" presStyleCnt="0"/>
      <dgm:spPr/>
    </dgm:pt>
    <dgm:pt modelId="{11358D32-B484-409C-B881-E6288CB88DB5}" type="pres">
      <dgm:prSet presAssocID="{92D61005-89D4-41BD-985E-3491FAA1EFCC}" presName="level" presStyleLbl="node1" presStyleIdx="2" presStyleCnt="3" custScaleX="96252">
        <dgm:presLayoutVars>
          <dgm:chMax val="1"/>
          <dgm:bulletEnabled val="1"/>
        </dgm:presLayoutVars>
      </dgm:prSet>
      <dgm:spPr/>
    </dgm:pt>
    <dgm:pt modelId="{25CADADB-B364-4DF2-AB4B-8AAF70330228}" type="pres">
      <dgm:prSet presAssocID="{92D61005-89D4-41BD-985E-3491FAA1EFCC}" presName="levelTx" presStyleLbl="revTx" presStyleIdx="0" presStyleCnt="0">
        <dgm:presLayoutVars>
          <dgm:chMax val="1"/>
          <dgm:bulletEnabled val="1"/>
        </dgm:presLayoutVars>
      </dgm:prSet>
      <dgm:spPr/>
    </dgm:pt>
  </dgm:ptLst>
  <dgm:cxnLst>
    <dgm:cxn modelId="{33625001-2666-4D64-A38A-773EC49CCF0C}" type="presOf" srcId="{4DFE2EEB-0F60-427C-A578-528BEBDE4804}" destId="{A78A4E5A-5408-4E15-A5FA-B8985A056BCD}" srcOrd="0" destOrd="0" presId="urn:microsoft.com/office/officeart/2005/8/layout/pyramid3"/>
    <dgm:cxn modelId="{A1D4B91D-FE91-421C-B4D2-D26901E915C3}" srcId="{0DDB35F4-8E4F-4A01-A46A-D4F436BEBA60}" destId="{4DFE2EEB-0F60-427C-A578-528BEBDE4804}" srcOrd="0" destOrd="0" parTransId="{6066C788-86F4-4CAA-A96B-8D3682A1FFCD}" sibTransId="{CE4FE4B7-3E49-4424-AE88-625D70B64937}"/>
    <dgm:cxn modelId="{2B6FB05C-17D4-4764-8563-2E846ADBB7CE}" type="presOf" srcId="{92D61005-89D4-41BD-985E-3491FAA1EFCC}" destId="{25CADADB-B364-4DF2-AB4B-8AAF70330228}" srcOrd="1" destOrd="0" presId="urn:microsoft.com/office/officeart/2005/8/layout/pyramid3"/>
    <dgm:cxn modelId="{3CA48544-EDF5-4988-BD3D-5B0097328EFE}" srcId="{0DDB35F4-8E4F-4A01-A46A-D4F436BEBA60}" destId="{92D61005-89D4-41BD-985E-3491FAA1EFCC}" srcOrd="2" destOrd="0" parTransId="{C9A69D9F-AA60-4BA8-9E2F-9EAFF817A358}" sibTransId="{1C09609B-9B62-4E8D-9EBA-008BF17454EE}"/>
    <dgm:cxn modelId="{BFA9B352-9DC8-4860-ADD3-6FB8E3EA91D2}" srcId="{0DDB35F4-8E4F-4A01-A46A-D4F436BEBA60}" destId="{D0C64C66-2597-48D8-9D6B-401A9EC82FDC}" srcOrd="1" destOrd="0" parTransId="{61557BD6-C545-4DDF-B356-D89D564C69E9}" sibTransId="{C2B95E7C-583E-4863-BF26-C81CC516F7AA}"/>
    <dgm:cxn modelId="{1A38A98C-9C6B-49E8-AB48-EF3CDB4D937D}" type="presOf" srcId="{0DDB35F4-8E4F-4A01-A46A-D4F436BEBA60}" destId="{CCE57AB8-904E-4C53-902D-B96251A28C71}" srcOrd="0" destOrd="0" presId="urn:microsoft.com/office/officeart/2005/8/layout/pyramid3"/>
    <dgm:cxn modelId="{BE1EFE9B-DF22-46C9-AD77-EA9A7E81BABE}" type="presOf" srcId="{4DFE2EEB-0F60-427C-A578-528BEBDE4804}" destId="{779FE580-998C-43B2-A010-0B1FE2EC1599}" srcOrd="1" destOrd="0" presId="urn:microsoft.com/office/officeart/2005/8/layout/pyramid3"/>
    <dgm:cxn modelId="{025F27E3-5E94-41F3-B2B2-728279B56CB2}" type="presOf" srcId="{D0C64C66-2597-48D8-9D6B-401A9EC82FDC}" destId="{E190D26D-2446-415C-9EF9-C0359A6543EB}" srcOrd="0" destOrd="0" presId="urn:microsoft.com/office/officeart/2005/8/layout/pyramid3"/>
    <dgm:cxn modelId="{864D12EF-C66D-4915-B011-E071F8DA3CA9}" type="presOf" srcId="{92D61005-89D4-41BD-985E-3491FAA1EFCC}" destId="{11358D32-B484-409C-B881-E6288CB88DB5}" srcOrd="0" destOrd="0" presId="urn:microsoft.com/office/officeart/2005/8/layout/pyramid3"/>
    <dgm:cxn modelId="{B03D18F8-373E-4197-ACCF-FD4F4B57529A}" type="presOf" srcId="{D0C64C66-2597-48D8-9D6B-401A9EC82FDC}" destId="{873779F2-EB6F-4613-87AB-DDC988F94C58}" srcOrd="1" destOrd="0" presId="urn:microsoft.com/office/officeart/2005/8/layout/pyramid3"/>
    <dgm:cxn modelId="{6F381743-07F1-4F6B-B795-499140D3C9C6}" type="presParOf" srcId="{CCE57AB8-904E-4C53-902D-B96251A28C71}" destId="{909BC4C5-79BB-49BB-86CB-BD3896B219D5}" srcOrd="0" destOrd="0" presId="urn:microsoft.com/office/officeart/2005/8/layout/pyramid3"/>
    <dgm:cxn modelId="{CFAF128C-A7F8-4D70-BE00-B39ABD548B58}" type="presParOf" srcId="{909BC4C5-79BB-49BB-86CB-BD3896B219D5}" destId="{A78A4E5A-5408-4E15-A5FA-B8985A056BCD}" srcOrd="0" destOrd="0" presId="urn:microsoft.com/office/officeart/2005/8/layout/pyramid3"/>
    <dgm:cxn modelId="{9BB698E2-A2C5-4FC0-8D06-B3272B0FB91D}" type="presParOf" srcId="{909BC4C5-79BB-49BB-86CB-BD3896B219D5}" destId="{779FE580-998C-43B2-A010-0B1FE2EC1599}" srcOrd="1" destOrd="0" presId="urn:microsoft.com/office/officeart/2005/8/layout/pyramid3"/>
    <dgm:cxn modelId="{9A5ECE64-5B30-47C6-BBEB-B567C78C8DB3}" type="presParOf" srcId="{CCE57AB8-904E-4C53-902D-B96251A28C71}" destId="{3C5AA18A-84B7-472D-A535-7C1ABF45937F}" srcOrd="1" destOrd="0" presId="urn:microsoft.com/office/officeart/2005/8/layout/pyramid3"/>
    <dgm:cxn modelId="{75ABB6AA-54C6-4C32-92F1-B6962F72463B}" type="presParOf" srcId="{3C5AA18A-84B7-472D-A535-7C1ABF45937F}" destId="{E190D26D-2446-415C-9EF9-C0359A6543EB}" srcOrd="0" destOrd="0" presId="urn:microsoft.com/office/officeart/2005/8/layout/pyramid3"/>
    <dgm:cxn modelId="{9E2879BC-8158-4E79-97E6-585CA2840947}" type="presParOf" srcId="{3C5AA18A-84B7-472D-A535-7C1ABF45937F}" destId="{873779F2-EB6F-4613-87AB-DDC988F94C58}" srcOrd="1" destOrd="0" presId="urn:microsoft.com/office/officeart/2005/8/layout/pyramid3"/>
    <dgm:cxn modelId="{9BFF8EAC-212D-4660-8778-20F7C77ABB03}" type="presParOf" srcId="{CCE57AB8-904E-4C53-902D-B96251A28C71}" destId="{1F426F1F-3756-4DC1-A411-5D00BF958522}" srcOrd="2" destOrd="0" presId="urn:microsoft.com/office/officeart/2005/8/layout/pyramid3"/>
    <dgm:cxn modelId="{251D14DA-1757-42BB-A735-8F9CD79A5E05}" type="presParOf" srcId="{1F426F1F-3756-4DC1-A411-5D00BF958522}" destId="{11358D32-B484-409C-B881-E6288CB88DB5}" srcOrd="0" destOrd="0" presId="urn:microsoft.com/office/officeart/2005/8/layout/pyramid3"/>
    <dgm:cxn modelId="{6C48CB43-E792-4E8F-A4A4-6F5A55C65755}" type="presParOf" srcId="{1F426F1F-3756-4DC1-A411-5D00BF958522}" destId="{25CADADB-B364-4DF2-AB4B-8AAF70330228}" srcOrd="1" destOrd="0" presId="urn:microsoft.com/office/officeart/2005/8/layout/pyramid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1A8960D-659D-4A6B-BD19-EBB685DD6CB7}" type="doc">
      <dgm:prSet loTypeId="urn:microsoft.com/office/officeart/2005/8/layout/default" loCatId="list" qsTypeId="urn:microsoft.com/office/officeart/2005/8/quickstyle/simple2" qsCatId="simple" csTypeId="urn:microsoft.com/office/officeart/2005/8/colors/accent3_2" csCatId="accent3"/>
      <dgm:spPr/>
      <dgm:t>
        <a:bodyPr/>
        <a:lstStyle/>
        <a:p>
          <a:endParaRPr lang="en-US"/>
        </a:p>
      </dgm:t>
    </dgm:pt>
    <dgm:pt modelId="{AC95BE33-0A99-4863-A891-5E3EF9952170}">
      <dgm:prSet/>
      <dgm:spPr/>
      <dgm:t>
        <a:bodyPr/>
        <a:lstStyle/>
        <a:p>
          <a:r>
            <a:rPr lang="en-US"/>
            <a:t>Laip</a:t>
          </a:r>
        </a:p>
      </dgm:t>
    </dgm:pt>
    <dgm:pt modelId="{3314508B-9FE8-4DC1-8CBD-21BCA5B323F1}" type="parTrans" cxnId="{71866CB9-4D7E-433B-9637-7925FFF5DBDC}">
      <dgm:prSet/>
      <dgm:spPr/>
      <dgm:t>
        <a:bodyPr/>
        <a:lstStyle/>
        <a:p>
          <a:endParaRPr lang="en-US"/>
        </a:p>
      </dgm:t>
    </dgm:pt>
    <dgm:pt modelId="{EFEF50C7-08DC-4648-9043-AA7ECD6CEEC6}" type="sibTrans" cxnId="{71866CB9-4D7E-433B-9637-7925FFF5DBDC}">
      <dgm:prSet/>
      <dgm:spPr/>
      <dgm:t>
        <a:bodyPr/>
        <a:lstStyle/>
        <a:p>
          <a:endParaRPr lang="en-US"/>
        </a:p>
      </dgm:t>
    </dgm:pt>
    <dgm:pt modelId="{AEF5838C-E86A-4DD8-BAED-6AD6CFA568D8}">
      <dgm:prSet/>
      <dgm:spPr/>
      <dgm:t>
        <a:bodyPr/>
        <a:lstStyle/>
        <a:p>
          <a:r>
            <a:rPr lang="en-US"/>
            <a:t>Adjex</a:t>
          </a:r>
        </a:p>
      </dgm:t>
    </dgm:pt>
    <dgm:pt modelId="{A10893AF-3FD2-4C34-9AD7-05B4F1F87EE3}" type="parTrans" cxnId="{C1645885-0493-4F78-85F8-13793A1170D5}">
      <dgm:prSet/>
      <dgm:spPr/>
      <dgm:t>
        <a:bodyPr/>
        <a:lstStyle/>
        <a:p>
          <a:endParaRPr lang="en-US"/>
        </a:p>
      </dgm:t>
    </dgm:pt>
    <dgm:pt modelId="{57EE2848-EAB7-46A3-84CA-A218EA7C726F}" type="sibTrans" cxnId="{C1645885-0493-4F78-85F8-13793A1170D5}">
      <dgm:prSet/>
      <dgm:spPr/>
      <dgm:t>
        <a:bodyPr/>
        <a:lstStyle/>
        <a:p>
          <a:endParaRPr lang="en-US"/>
        </a:p>
      </dgm:t>
    </dgm:pt>
    <dgm:pt modelId="{1BE62C26-D472-4BBE-BED5-6626D0114A22}">
      <dgm:prSet/>
      <dgm:spPr/>
      <dgm:t>
        <a:bodyPr/>
        <a:lstStyle/>
        <a:p>
          <a:r>
            <a:rPr lang="en-US"/>
            <a:t>Yeng</a:t>
          </a:r>
        </a:p>
      </dgm:t>
    </dgm:pt>
    <dgm:pt modelId="{2FE1F2E0-00B1-45D5-9B04-1996F105F4C4}" type="parTrans" cxnId="{8E92CA7B-F512-4ADA-904D-FE7411033D03}">
      <dgm:prSet/>
      <dgm:spPr/>
      <dgm:t>
        <a:bodyPr/>
        <a:lstStyle/>
        <a:p>
          <a:endParaRPr lang="en-US"/>
        </a:p>
      </dgm:t>
    </dgm:pt>
    <dgm:pt modelId="{D87045D8-E467-4C13-A6A9-0DFB7B437E8D}" type="sibTrans" cxnId="{8E92CA7B-F512-4ADA-904D-FE7411033D03}">
      <dgm:prSet/>
      <dgm:spPr/>
      <dgm:t>
        <a:bodyPr/>
        <a:lstStyle/>
        <a:p>
          <a:endParaRPr lang="en-US"/>
        </a:p>
      </dgm:t>
    </dgm:pt>
    <dgm:pt modelId="{C20E3F3F-C27C-4D27-B7D3-602C06BFE803}">
      <dgm:prSet/>
      <dgm:spPr/>
      <dgm:t>
        <a:bodyPr/>
        <a:lstStyle/>
        <a:p>
          <a:r>
            <a:rPr lang="en-US"/>
            <a:t>Zirdn’t</a:t>
          </a:r>
        </a:p>
      </dgm:t>
    </dgm:pt>
    <dgm:pt modelId="{297D3EB7-4729-4EB5-80A1-87F8104A932D}" type="parTrans" cxnId="{34BA3335-922F-4862-9E37-80E9FEB52FFE}">
      <dgm:prSet/>
      <dgm:spPr/>
      <dgm:t>
        <a:bodyPr/>
        <a:lstStyle/>
        <a:p>
          <a:endParaRPr lang="en-US"/>
        </a:p>
      </dgm:t>
    </dgm:pt>
    <dgm:pt modelId="{CCCF2978-71AD-413B-B87C-2AD979BD8059}" type="sibTrans" cxnId="{34BA3335-922F-4862-9E37-80E9FEB52FFE}">
      <dgm:prSet/>
      <dgm:spPr/>
      <dgm:t>
        <a:bodyPr/>
        <a:lstStyle/>
        <a:p>
          <a:endParaRPr lang="en-US"/>
        </a:p>
      </dgm:t>
    </dgm:pt>
    <dgm:pt modelId="{48FE6B5B-64BB-4366-87CA-CADB3F6263E4}">
      <dgm:prSet/>
      <dgm:spPr/>
      <dgm:t>
        <a:bodyPr/>
        <a:lstStyle/>
        <a:p>
          <a:r>
            <a:rPr lang="en-US"/>
            <a:t>gaked</a:t>
          </a:r>
        </a:p>
      </dgm:t>
    </dgm:pt>
    <dgm:pt modelId="{8F8427CB-4385-4995-8422-324A444BAB34}" type="parTrans" cxnId="{BC87F3E1-62E6-448E-90E8-AC385EFF638D}">
      <dgm:prSet/>
      <dgm:spPr/>
      <dgm:t>
        <a:bodyPr/>
        <a:lstStyle/>
        <a:p>
          <a:endParaRPr lang="en-US"/>
        </a:p>
      </dgm:t>
    </dgm:pt>
    <dgm:pt modelId="{58851628-22D3-415F-8D6C-D859BB6B363B}" type="sibTrans" cxnId="{BC87F3E1-62E6-448E-90E8-AC385EFF638D}">
      <dgm:prSet/>
      <dgm:spPr/>
      <dgm:t>
        <a:bodyPr/>
        <a:lstStyle/>
        <a:p>
          <a:endParaRPr lang="en-US"/>
        </a:p>
      </dgm:t>
    </dgm:pt>
    <dgm:pt modelId="{17830C1B-4572-4D80-AD4F-C28C15FCA03F}" type="pres">
      <dgm:prSet presAssocID="{01A8960D-659D-4A6B-BD19-EBB685DD6CB7}" presName="diagram" presStyleCnt="0">
        <dgm:presLayoutVars>
          <dgm:dir/>
          <dgm:resizeHandles val="exact"/>
        </dgm:presLayoutVars>
      </dgm:prSet>
      <dgm:spPr/>
    </dgm:pt>
    <dgm:pt modelId="{6965DFFD-62A3-4B0D-81AD-26CB987A2006}" type="pres">
      <dgm:prSet presAssocID="{AC95BE33-0A99-4863-A891-5E3EF9952170}" presName="node" presStyleLbl="node1" presStyleIdx="0" presStyleCnt="5">
        <dgm:presLayoutVars>
          <dgm:bulletEnabled val="1"/>
        </dgm:presLayoutVars>
      </dgm:prSet>
      <dgm:spPr/>
    </dgm:pt>
    <dgm:pt modelId="{86B4AB63-6C47-4F09-A407-B56B8B098613}" type="pres">
      <dgm:prSet presAssocID="{EFEF50C7-08DC-4648-9043-AA7ECD6CEEC6}" presName="sibTrans" presStyleCnt="0"/>
      <dgm:spPr/>
    </dgm:pt>
    <dgm:pt modelId="{3FEB11BD-DA80-4590-B7C1-ADAF289D084E}" type="pres">
      <dgm:prSet presAssocID="{AEF5838C-E86A-4DD8-BAED-6AD6CFA568D8}" presName="node" presStyleLbl="node1" presStyleIdx="1" presStyleCnt="5">
        <dgm:presLayoutVars>
          <dgm:bulletEnabled val="1"/>
        </dgm:presLayoutVars>
      </dgm:prSet>
      <dgm:spPr/>
    </dgm:pt>
    <dgm:pt modelId="{50A1ABD3-37A7-4EBD-8BD7-ECA0F82F6B02}" type="pres">
      <dgm:prSet presAssocID="{57EE2848-EAB7-46A3-84CA-A218EA7C726F}" presName="sibTrans" presStyleCnt="0"/>
      <dgm:spPr/>
    </dgm:pt>
    <dgm:pt modelId="{47A4ABB8-A7EC-4FD4-AC73-F31C1ECB73F9}" type="pres">
      <dgm:prSet presAssocID="{1BE62C26-D472-4BBE-BED5-6626D0114A22}" presName="node" presStyleLbl="node1" presStyleIdx="2" presStyleCnt="5">
        <dgm:presLayoutVars>
          <dgm:bulletEnabled val="1"/>
        </dgm:presLayoutVars>
      </dgm:prSet>
      <dgm:spPr/>
    </dgm:pt>
    <dgm:pt modelId="{A13E8179-401C-4781-A49A-B3B08BD7C3EE}" type="pres">
      <dgm:prSet presAssocID="{D87045D8-E467-4C13-A6A9-0DFB7B437E8D}" presName="sibTrans" presStyleCnt="0"/>
      <dgm:spPr/>
    </dgm:pt>
    <dgm:pt modelId="{963EFE36-CBCB-484F-BF61-60D5862123C0}" type="pres">
      <dgm:prSet presAssocID="{C20E3F3F-C27C-4D27-B7D3-602C06BFE803}" presName="node" presStyleLbl="node1" presStyleIdx="3" presStyleCnt="5">
        <dgm:presLayoutVars>
          <dgm:bulletEnabled val="1"/>
        </dgm:presLayoutVars>
      </dgm:prSet>
      <dgm:spPr/>
    </dgm:pt>
    <dgm:pt modelId="{FDD788FD-768D-4280-B30F-059F72F2A425}" type="pres">
      <dgm:prSet presAssocID="{CCCF2978-71AD-413B-B87C-2AD979BD8059}" presName="sibTrans" presStyleCnt="0"/>
      <dgm:spPr/>
    </dgm:pt>
    <dgm:pt modelId="{A51083C7-609D-4421-88EC-F44DCB8425AB}" type="pres">
      <dgm:prSet presAssocID="{48FE6B5B-64BB-4366-87CA-CADB3F6263E4}" presName="node" presStyleLbl="node1" presStyleIdx="4" presStyleCnt="5">
        <dgm:presLayoutVars>
          <dgm:bulletEnabled val="1"/>
        </dgm:presLayoutVars>
      </dgm:prSet>
      <dgm:spPr/>
    </dgm:pt>
  </dgm:ptLst>
  <dgm:cxnLst>
    <dgm:cxn modelId="{1879562D-DBA2-43E7-BF14-D9C1AFD9F6A7}" type="presOf" srcId="{AC95BE33-0A99-4863-A891-5E3EF9952170}" destId="{6965DFFD-62A3-4B0D-81AD-26CB987A2006}" srcOrd="0" destOrd="0" presId="urn:microsoft.com/office/officeart/2005/8/layout/default"/>
    <dgm:cxn modelId="{34BA3335-922F-4862-9E37-80E9FEB52FFE}" srcId="{01A8960D-659D-4A6B-BD19-EBB685DD6CB7}" destId="{C20E3F3F-C27C-4D27-B7D3-602C06BFE803}" srcOrd="3" destOrd="0" parTransId="{297D3EB7-4729-4EB5-80A1-87F8104A932D}" sibTransId="{CCCF2978-71AD-413B-B87C-2AD979BD8059}"/>
    <dgm:cxn modelId="{836D256D-4B4C-4302-B6B0-7D92F1F0B8D3}" type="presOf" srcId="{C20E3F3F-C27C-4D27-B7D3-602C06BFE803}" destId="{963EFE36-CBCB-484F-BF61-60D5862123C0}" srcOrd="0" destOrd="0" presId="urn:microsoft.com/office/officeart/2005/8/layout/default"/>
    <dgm:cxn modelId="{48328952-C4F7-4316-A743-8DEB84BC8609}" type="presOf" srcId="{01A8960D-659D-4A6B-BD19-EBB685DD6CB7}" destId="{17830C1B-4572-4D80-AD4F-C28C15FCA03F}" srcOrd="0" destOrd="0" presId="urn:microsoft.com/office/officeart/2005/8/layout/default"/>
    <dgm:cxn modelId="{8E92CA7B-F512-4ADA-904D-FE7411033D03}" srcId="{01A8960D-659D-4A6B-BD19-EBB685DD6CB7}" destId="{1BE62C26-D472-4BBE-BED5-6626D0114A22}" srcOrd="2" destOrd="0" parTransId="{2FE1F2E0-00B1-45D5-9B04-1996F105F4C4}" sibTransId="{D87045D8-E467-4C13-A6A9-0DFB7B437E8D}"/>
    <dgm:cxn modelId="{C1645885-0493-4F78-85F8-13793A1170D5}" srcId="{01A8960D-659D-4A6B-BD19-EBB685DD6CB7}" destId="{AEF5838C-E86A-4DD8-BAED-6AD6CFA568D8}" srcOrd="1" destOrd="0" parTransId="{A10893AF-3FD2-4C34-9AD7-05B4F1F87EE3}" sibTransId="{57EE2848-EAB7-46A3-84CA-A218EA7C726F}"/>
    <dgm:cxn modelId="{09680F8F-5264-49E7-9448-3A44A0683176}" type="presOf" srcId="{AEF5838C-E86A-4DD8-BAED-6AD6CFA568D8}" destId="{3FEB11BD-DA80-4590-B7C1-ADAF289D084E}" srcOrd="0" destOrd="0" presId="urn:microsoft.com/office/officeart/2005/8/layout/default"/>
    <dgm:cxn modelId="{71866CB9-4D7E-433B-9637-7925FFF5DBDC}" srcId="{01A8960D-659D-4A6B-BD19-EBB685DD6CB7}" destId="{AC95BE33-0A99-4863-A891-5E3EF9952170}" srcOrd="0" destOrd="0" parTransId="{3314508B-9FE8-4DC1-8CBD-21BCA5B323F1}" sibTransId="{EFEF50C7-08DC-4648-9043-AA7ECD6CEEC6}"/>
    <dgm:cxn modelId="{8ADAD6DF-64B0-455E-89F6-EF369C1EEC28}" type="presOf" srcId="{1BE62C26-D472-4BBE-BED5-6626D0114A22}" destId="{47A4ABB8-A7EC-4FD4-AC73-F31C1ECB73F9}" srcOrd="0" destOrd="0" presId="urn:microsoft.com/office/officeart/2005/8/layout/default"/>
    <dgm:cxn modelId="{BC87F3E1-62E6-448E-90E8-AC385EFF638D}" srcId="{01A8960D-659D-4A6B-BD19-EBB685DD6CB7}" destId="{48FE6B5B-64BB-4366-87CA-CADB3F6263E4}" srcOrd="4" destOrd="0" parTransId="{8F8427CB-4385-4995-8422-324A444BAB34}" sibTransId="{58851628-22D3-415F-8D6C-D859BB6B363B}"/>
    <dgm:cxn modelId="{5ECD4EFB-8208-4290-BA0A-BCA0574F3D5C}" type="presOf" srcId="{48FE6B5B-64BB-4366-87CA-CADB3F6263E4}" destId="{A51083C7-609D-4421-88EC-F44DCB8425AB}" srcOrd="0" destOrd="0" presId="urn:microsoft.com/office/officeart/2005/8/layout/default"/>
    <dgm:cxn modelId="{F2A3161C-19A1-4EA5-AE19-9E6507F83220}" type="presParOf" srcId="{17830C1B-4572-4D80-AD4F-C28C15FCA03F}" destId="{6965DFFD-62A3-4B0D-81AD-26CB987A2006}" srcOrd="0" destOrd="0" presId="urn:microsoft.com/office/officeart/2005/8/layout/default"/>
    <dgm:cxn modelId="{AC992C8F-F53F-407F-8B19-788E258988D0}" type="presParOf" srcId="{17830C1B-4572-4D80-AD4F-C28C15FCA03F}" destId="{86B4AB63-6C47-4F09-A407-B56B8B098613}" srcOrd="1" destOrd="0" presId="urn:microsoft.com/office/officeart/2005/8/layout/default"/>
    <dgm:cxn modelId="{CE94A171-7D50-49DB-ADAA-8A775757568E}" type="presParOf" srcId="{17830C1B-4572-4D80-AD4F-C28C15FCA03F}" destId="{3FEB11BD-DA80-4590-B7C1-ADAF289D084E}" srcOrd="2" destOrd="0" presId="urn:microsoft.com/office/officeart/2005/8/layout/default"/>
    <dgm:cxn modelId="{18082467-5A89-4DCC-9240-0374D0F0D330}" type="presParOf" srcId="{17830C1B-4572-4D80-AD4F-C28C15FCA03F}" destId="{50A1ABD3-37A7-4EBD-8BD7-ECA0F82F6B02}" srcOrd="3" destOrd="0" presId="urn:microsoft.com/office/officeart/2005/8/layout/default"/>
    <dgm:cxn modelId="{3C16DDF0-ECFB-4AD3-81FA-E73CE30A658D}" type="presParOf" srcId="{17830C1B-4572-4D80-AD4F-C28C15FCA03F}" destId="{47A4ABB8-A7EC-4FD4-AC73-F31C1ECB73F9}" srcOrd="4" destOrd="0" presId="urn:microsoft.com/office/officeart/2005/8/layout/default"/>
    <dgm:cxn modelId="{A25EB48B-FD70-474E-B3BF-3F4E06D42CD8}" type="presParOf" srcId="{17830C1B-4572-4D80-AD4F-C28C15FCA03F}" destId="{A13E8179-401C-4781-A49A-B3B08BD7C3EE}" srcOrd="5" destOrd="0" presId="urn:microsoft.com/office/officeart/2005/8/layout/default"/>
    <dgm:cxn modelId="{B653733A-9B4A-44B1-84E2-4F680909ECA5}" type="presParOf" srcId="{17830C1B-4572-4D80-AD4F-C28C15FCA03F}" destId="{963EFE36-CBCB-484F-BF61-60D5862123C0}" srcOrd="6" destOrd="0" presId="urn:microsoft.com/office/officeart/2005/8/layout/default"/>
    <dgm:cxn modelId="{C7DC821F-5DBF-40F7-B2EA-D204EF2134D4}" type="presParOf" srcId="{17830C1B-4572-4D80-AD4F-C28C15FCA03F}" destId="{FDD788FD-768D-4280-B30F-059F72F2A425}" srcOrd="7" destOrd="0" presId="urn:microsoft.com/office/officeart/2005/8/layout/default"/>
    <dgm:cxn modelId="{731198B4-BC44-407C-9370-935FC2E8F7EC}" type="presParOf" srcId="{17830C1B-4572-4D80-AD4F-C28C15FCA03F}" destId="{A51083C7-609D-4421-88EC-F44DCB8425AB}"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F673F58-28FD-4D91-A675-87EA92F156E6}" type="doc">
      <dgm:prSet loTypeId="urn:microsoft.com/office/officeart/2005/8/layout/radial6" loCatId="relationship" qsTypeId="urn:microsoft.com/office/officeart/2005/8/quickstyle/3d2" qsCatId="3D" csTypeId="urn:microsoft.com/office/officeart/2005/8/colors/accent0_3" csCatId="mainScheme" phldr="1"/>
      <dgm:spPr/>
      <dgm:t>
        <a:bodyPr/>
        <a:lstStyle/>
        <a:p>
          <a:endParaRPr lang="en-US"/>
        </a:p>
      </dgm:t>
    </dgm:pt>
    <dgm:pt modelId="{7960B8F7-AFB2-4891-B747-22F2C28CAB1F}">
      <dgm:prSet phldrT="[Text]"/>
      <dgm:spPr/>
      <dgm:t>
        <a:bodyPr/>
        <a:lstStyle/>
        <a:p>
          <a:r>
            <a:rPr lang="en-US" dirty="0"/>
            <a:t>LANGUAGE</a:t>
          </a:r>
        </a:p>
      </dgm:t>
    </dgm:pt>
    <dgm:pt modelId="{7D0B1315-ACA2-44BF-A44B-B202A14FFEC2}" type="parTrans" cxnId="{D98C2747-F660-4980-AB76-45AA80090A6C}">
      <dgm:prSet/>
      <dgm:spPr/>
      <dgm:t>
        <a:bodyPr/>
        <a:lstStyle/>
        <a:p>
          <a:endParaRPr lang="en-US"/>
        </a:p>
      </dgm:t>
    </dgm:pt>
    <dgm:pt modelId="{8912DEB8-1E0E-4C6A-B96E-4E54B903E251}" type="sibTrans" cxnId="{D98C2747-F660-4980-AB76-45AA80090A6C}">
      <dgm:prSet/>
      <dgm:spPr/>
      <dgm:t>
        <a:bodyPr/>
        <a:lstStyle/>
        <a:p>
          <a:endParaRPr lang="en-US"/>
        </a:p>
      </dgm:t>
    </dgm:pt>
    <dgm:pt modelId="{786C7B53-4AB6-41F3-9DA6-DD47281F74F3}">
      <dgm:prSet phldrT="[Text]"/>
      <dgm:spPr/>
      <dgm:t>
        <a:bodyPr/>
        <a:lstStyle/>
        <a:p>
          <a:r>
            <a:rPr lang="en-US" dirty="0"/>
            <a:t>Phonology</a:t>
          </a:r>
        </a:p>
      </dgm:t>
    </dgm:pt>
    <dgm:pt modelId="{544D2CE4-AC47-4F53-B6FE-D62501A9BA71}" type="parTrans" cxnId="{CCFBF7FE-6366-44CF-80B1-D036B77C2359}">
      <dgm:prSet/>
      <dgm:spPr/>
      <dgm:t>
        <a:bodyPr/>
        <a:lstStyle/>
        <a:p>
          <a:endParaRPr lang="en-US"/>
        </a:p>
      </dgm:t>
    </dgm:pt>
    <dgm:pt modelId="{07601999-5B57-430C-BA63-36F75BDBA32A}" type="sibTrans" cxnId="{CCFBF7FE-6366-44CF-80B1-D036B77C2359}">
      <dgm:prSet/>
      <dgm:spPr/>
      <dgm:t>
        <a:bodyPr/>
        <a:lstStyle/>
        <a:p>
          <a:endParaRPr lang="en-US"/>
        </a:p>
      </dgm:t>
    </dgm:pt>
    <dgm:pt modelId="{50DDCD62-99CF-4345-816E-CBC36F8974CD}">
      <dgm:prSet phldrT="[Text]"/>
      <dgm:spPr/>
      <dgm:t>
        <a:bodyPr/>
        <a:lstStyle/>
        <a:p>
          <a:r>
            <a:rPr lang="en-US" dirty="0"/>
            <a:t>Grammar &amp; Semantics</a:t>
          </a:r>
        </a:p>
      </dgm:t>
    </dgm:pt>
    <dgm:pt modelId="{4FCA8B1C-14DE-4C6D-8985-FF7CA4645BCA}" type="parTrans" cxnId="{DC011D9B-46E0-4DEF-9D5C-8272446F96AF}">
      <dgm:prSet/>
      <dgm:spPr/>
      <dgm:t>
        <a:bodyPr/>
        <a:lstStyle/>
        <a:p>
          <a:endParaRPr lang="en-US"/>
        </a:p>
      </dgm:t>
    </dgm:pt>
    <dgm:pt modelId="{544DEF75-4569-431B-BC15-B9E680A740F9}" type="sibTrans" cxnId="{DC011D9B-46E0-4DEF-9D5C-8272446F96AF}">
      <dgm:prSet/>
      <dgm:spPr/>
      <dgm:t>
        <a:bodyPr/>
        <a:lstStyle/>
        <a:p>
          <a:endParaRPr lang="en-US"/>
        </a:p>
      </dgm:t>
    </dgm:pt>
    <dgm:pt modelId="{787B3B84-0956-4971-BD7C-A7A370FAC487}">
      <dgm:prSet phldrT="[Text]"/>
      <dgm:spPr/>
      <dgm:t>
        <a:bodyPr/>
        <a:lstStyle/>
        <a:p>
          <a:r>
            <a:rPr lang="en-US" dirty="0"/>
            <a:t>Pragmatics</a:t>
          </a:r>
        </a:p>
      </dgm:t>
    </dgm:pt>
    <dgm:pt modelId="{FC211665-8FEF-4B29-AAA7-5B2E1D278E1A}" type="parTrans" cxnId="{69E5CE75-82EA-45EC-B7B6-B64A7BDC364F}">
      <dgm:prSet/>
      <dgm:spPr/>
      <dgm:t>
        <a:bodyPr/>
        <a:lstStyle/>
        <a:p>
          <a:endParaRPr lang="en-US"/>
        </a:p>
      </dgm:t>
    </dgm:pt>
    <dgm:pt modelId="{C1670DAD-7545-4A1E-AACA-ADFAAF49B02E}" type="sibTrans" cxnId="{69E5CE75-82EA-45EC-B7B6-B64A7BDC364F}">
      <dgm:prSet/>
      <dgm:spPr/>
      <dgm:t>
        <a:bodyPr/>
        <a:lstStyle/>
        <a:p>
          <a:endParaRPr lang="en-US"/>
        </a:p>
      </dgm:t>
    </dgm:pt>
    <dgm:pt modelId="{248068E7-D3F7-4822-A870-7602859F5CB8}" type="pres">
      <dgm:prSet presAssocID="{6F673F58-28FD-4D91-A675-87EA92F156E6}" presName="Name0" presStyleCnt="0">
        <dgm:presLayoutVars>
          <dgm:chMax val="1"/>
          <dgm:dir/>
          <dgm:animLvl val="ctr"/>
          <dgm:resizeHandles val="exact"/>
        </dgm:presLayoutVars>
      </dgm:prSet>
      <dgm:spPr/>
    </dgm:pt>
    <dgm:pt modelId="{49E52ABE-A9A1-43B0-9D14-628E8FEE7174}" type="pres">
      <dgm:prSet presAssocID="{7960B8F7-AFB2-4891-B747-22F2C28CAB1F}" presName="centerShape" presStyleLbl="node0" presStyleIdx="0" presStyleCnt="1"/>
      <dgm:spPr/>
    </dgm:pt>
    <dgm:pt modelId="{60A3A223-D2D0-414D-831B-16A2CD5FF800}" type="pres">
      <dgm:prSet presAssocID="{786C7B53-4AB6-41F3-9DA6-DD47281F74F3}" presName="node" presStyleLbl="node1" presStyleIdx="0" presStyleCnt="3" custRadScaleRad="98138" custRadScaleInc="0">
        <dgm:presLayoutVars>
          <dgm:bulletEnabled val="1"/>
        </dgm:presLayoutVars>
      </dgm:prSet>
      <dgm:spPr/>
    </dgm:pt>
    <dgm:pt modelId="{9F9486E6-1C15-47FE-911F-7848DBAEB4FD}" type="pres">
      <dgm:prSet presAssocID="{786C7B53-4AB6-41F3-9DA6-DD47281F74F3}" presName="dummy" presStyleCnt="0"/>
      <dgm:spPr/>
    </dgm:pt>
    <dgm:pt modelId="{B88EDFD1-42DD-4296-87FA-AB0FE2F02E35}" type="pres">
      <dgm:prSet presAssocID="{07601999-5B57-430C-BA63-36F75BDBA32A}" presName="sibTrans" presStyleLbl="sibTrans2D1" presStyleIdx="0" presStyleCnt="3"/>
      <dgm:spPr/>
    </dgm:pt>
    <dgm:pt modelId="{7AC9F95A-5773-4114-8DC1-043E3497D542}" type="pres">
      <dgm:prSet presAssocID="{50DDCD62-99CF-4345-816E-CBC36F8974CD}" presName="node" presStyleLbl="node1" presStyleIdx="1" presStyleCnt="3">
        <dgm:presLayoutVars>
          <dgm:bulletEnabled val="1"/>
        </dgm:presLayoutVars>
      </dgm:prSet>
      <dgm:spPr/>
    </dgm:pt>
    <dgm:pt modelId="{8EA24ED1-C4C4-495A-BE26-20C5C7E440E8}" type="pres">
      <dgm:prSet presAssocID="{50DDCD62-99CF-4345-816E-CBC36F8974CD}" presName="dummy" presStyleCnt="0"/>
      <dgm:spPr/>
    </dgm:pt>
    <dgm:pt modelId="{0AF22D99-6E7C-4A03-9587-0A374AAC37A7}" type="pres">
      <dgm:prSet presAssocID="{544DEF75-4569-431B-BC15-B9E680A740F9}" presName="sibTrans" presStyleLbl="sibTrans2D1" presStyleIdx="1" presStyleCnt="3"/>
      <dgm:spPr/>
    </dgm:pt>
    <dgm:pt modelId="{39716A50-78D5-4B04-A5D6-ACCDBBB95F77}" type="pres">
      <dgm:prSet presAssocID="{787B3B84-0956-4971-BD7C-A7A370FAC487}" presName="node" presStyleLbl="node1" presStyleIdx="2" presStyleCnt="3">
        <dgm:presLayoutVars>
          <dgm:bulletEnabled val="1"/>
        </dgm:presLayoutVars>
      </dgm:prSet>
      <dgm:spPr/>
    </dgm:pt>
    <dgm:pt modelId="{23710441-CA1E-43F0-B49B-FED719F5F861}" type="pres">
      <dgm:prSet presAssocID="{787B3B84-0956-4971-BD7C-A7A370FAC487}" presName="dummy" presStyleCnt="0"/>
      <dgm:spPr/>
    </dgm:pt>
    <dgm:pt modelId="{983EFD5B-BCAA-4515-B0F3-67DA1F23DC68}" type="pres">
      <dgm:prSet presAssocID="{C1670DAD-7545-4A1E-AACA-ADFAAF49B02E}" presName="sibTrans" presStyleLbl="sibTrans2D1" presStyleIdx="2" presStyleCnt="3"/>
      <dgm:spPr/>
    </dgm:pt>
  </dgm:ptLst>
  <dgm:cxnLst>
    <dgm:cxn modelId="{F300F512-6DDB-4C0A-B847-83F9B06FB4F0}" type="presOf" srcId="{50DDCD62-99CF-4345-816E-CBC36F8974CD}" destId="{7AC9F95A-5773-4114-8DC1-043E3497D542}" srcOrd="0" destOrd="0" presId="urn:microsoft.com/office/officeart/2005/8/layout/radial6"/>
    <dgm:cxn modelId="{C8A00C28-E718-47DA-A72E-BF8A54FBA64A}" type="presOf" srcId="{07601999-5B57-430C-BA63-36F75BDBA32A}" destId="{B88EDFD1-42DD-4296-87FA-AB0FE2F02E35}" srcOrd="0" destOrd="0" presId="urn:microsoft.com/office/officeart/2005/8/layout/radial6"/>
    <dgm:cxn modelId="{D98C2747-F660-4980-AB76-45AA80090A6C}" srcId="{6F673F58-28FD-4D91-A675-87EA92F156E6}" destId="{7960B8F7-AFB2-4891-B747-22F2C28CAB1F}" srcOrd="0" destOrd="0" parTransId="{7D0B1315-ACA2-44BF-A44B-B202A14FFEC2}" sibTransId="{8912DEB8-1E0E-4C6A-B96E-4E54B903E251}"/>
    <dgm:cxn modelId="{24FCE273-1DCC-4CA1-93F6-AFEFBD81C271}" type="presOf" srcId="{544DEF75-4569-431B-BC15-B9E680A740F9}" destId="{0AF22D99-6E7C-4A03-9587-0A374AAC37A7}" srcOrd="0" destOrd="0" presId="urn:microsoft.com/office/officeart/2005/8/layout/radial6"/>
    <dgm:cxn modelId="{69E5CE75-82EA-45EC-B7B6-B64A7BDC364F}" srcId="{7960B8F7-AFB2-4891-B747-22F2C28CAB1F}" destId="{787B3B84-0956-4971-BD7C-A7A370FAC487}" srcOrd="2" destOrd="0" parTransId="{FC211665-8FEF-4B29-AAA7-5B2E1D278E1A}" sibTransId="{C1670DAD-7545-4A1E-AACA-ADFAAF49B02E}"/>
    <dgm:cxn modelId="{0F51D091-07AD-4DF9-A3BD-BF312610B68F}" type="presOf" srcId="{7960B8F7-AFB2-4891-B747-22F2C28CAB1F}" destId="{49E52ABE-A9A1-43B0-9D14-628E8FEE7174}" srcOrd="0" destOrd="0" presId="urn:microsoft.com/office/officeart/2005/8/layout/radial6"/>
    <dgm:cxn modelId="{4E967298-F884-4C83-B025-8A4524AF0A3B}" type="presOf" srcId="{C1670DAD-7545-4A1E-AACA-ADFAAF49B02E}" destId="{983EFD5B-BCAA-4515-B0F3-67DA1F23DC68}" srcOrd="0" destOrd="0" presId="urn:microsoft.com/office/officeart/2005/8/layout/radial6"/>
    <dgm:cxn modelId="{DC011D9B-46E0-4DEF-9D5C-8272446F96AF}" srcId="{7960B8F7-AFB2-4891-B747-22F2C28CAB1F}" destId="{50DDCD62-99CF-4345-816E-CBC36F8974CD}" srcOrd="1" destOrd="0" parTransId="{4FCA8B1C-14DE-4C6D-8985-FF7CA4645BCA}" sibTransId="{544DEF75-4569-431B-BC15-B9E680A740F9}"/>
    <dgm:cxn modelId="{FF146FB5-3F92-480D-877E-6E6CFE784559}" type="presOf" srcId="{787B3B84-0956-4971-BD7C-A7A370FAC487}" destId="{39716A50-78D5-4B04-A5D6-ACCDBBB95F77}" srcOrd="0" destOrd="0" presId="urn:microsoft.com/office/officeart/2005/8/layout/radial6"/>
    <dgm:cxn modelId="{EA1A6BBE-0921-4FC3-8E4F-CA56CA8942BC}" type="presOf" srcId="{786C7B53-4AB6-41F3-9DA6-DD47281F74F3}" destId="{60A3A223-D2D0-414D-831B-16A2CD5FF800}" srcOrd="0" destOrd="0" presId="urn:microsoft.com/office/officeart/2005/8/layout/radial6"/>
    <dgm:cxn modelId="{834DC8E9-8F20-4D3A-B019-79FA7B4D5796}" type="presOf" srcId="{6F673F58-28FD-4D91-A675-87EA92F156E6}" destId="{248068E7-D3F7-4822-A870-7602859F5CB8}" srcOrd="0" destOrd="0" presId="urn:microsoft.com/office/officeart/2005/8/layout/radial6"/>
    <dgm:cxn modelId="{CCFBF7FE-6366-44CF-80B1-D036B77C2359}" srcId="{7960B8F7-AFB2-4891-B747-22F2C28CAB1F}" destId="{786C7B53-4AB6-41F3-9DA6-DD47281F74F3}" srcOrd="0" destOrd="0" parTransId="{544D2CE4-AC47-4F53-B6FE-D62501A9BA71}" sibTransId="{07601999-5B57-430C-BA63-36F75BDBA32A}"/>
    <dgm:cxn modelId="{0CE36E41-14D9-4C25-90E3-39650C4ECF95}" type="presParOf" srcId="{248068E7-D3F7-4822-A870-7602859F5CB8}" destId="{49E52ABE-A9A1-43B0-9D14-628E8FEE7174}" srcOrd="0" destOrd="0" presId="urn:microsoft.com/office/officeart/2005/8/layout/radial6"/>
    <dgm:cxn modelId="{1B3ABEBD-F6D3-46F2-9B7D-B4DB0F241151}" type="presParOf" srcId="{248068E7-D3F7-4822-A870-7602859F5CB8}" destId="{60A3A223-D2D0-414D-831B-16A2CD5FF800}" srcOrd="1" destOrd="0" presId="urn:microsoft.com/office/officeart/2005/8/layout/radial6"/>
    <dgm:cxn modelId="{131D8727-6CFD-4B3E-8483-583E9081269A}" type="presParOf" srcId="{248068E7-D3F7-4822-A870-7602859F5CB8}" destId="{9F9486E6-1C15-47FE-911F-7848DBAEB4FD}" srcOrd="2" destOrd="0" presId="urn:microsoft.com/office/officeart/2005/8/layout/radial6"/>
    <dgm:cxn modelId="{3DC242B7-668F-4764-ADE1-F61F12EF876D}" type="presParOf" srcId="{248068E7-D3F7-4822-A870-7602859F5CB8}" destId="{B88EDFD1-42DD-4296-87FA-AB0FE2F02E35}" srcOrd="3" destOrd="0" presId="urn:microsoft.com/office/officeart/2005/8/layout/radial6"/>
    <dgm:cxn modelId="{3D2918D4-2E55-4D5E-B257-445352B67313}" type="presParOf" srcId="{248068E7-D3F7-4822-A870-7602859F5CB8}" destId="{7AC9F95A-5773-4114-8DC1-043E3497D542}" srcOrd="4" destOrd="0" presId="urn:microsoft.com/office/officeart/2005/8/layout/radial6"/>
    <dgm:cxn modelId="{BAFE6DE8-9602-4F3C-B02A-199BA3AD8BC7}" type="presParOf" srcId="{248068E7-D3F7-4822-A870-7602859F5CB8}" destId="{8EA24ED1-C4C4-495A-BE26-20C5C7E440E8}" srcOrd="5" destOrd="0" presId="urn:microsoft.com/office/officeart/2005/8/layout/radial6"/>
    <dgm:cxn modelId="{4241081B-0884-464B-8FEA-28A8B1A3312D}" type="presParOf" srcId="{248068E7-D3F7-4822-A870-7602859F5CB8}" destId="{0AF22D99-6E7C-4A03-9587-0A374AAC37A7}" srcOrd="6" destOrd="0" presId="urn:microsoft.com/office/officeart/2005/8/layout/radial6"/>
    <dgm:cxn modelId="{D9C73BAE-A090-4310-92A6-40946187CCFA}" type="presParOf" srcId="{248068E7-D3F7-4822-A870-7602859F5CB8}" destId="{39716A50-78D5-4B04-A5D6-ACCDBBB95F77}" srcOrd="7" destOrd="0" presId="urn:microsoft.com/office/officeart/2005/8/layout/radial6"/>
    <dgm:cxn modelId="{5EA44BDF-98A0-45BF-B221-171A32A52D35}" type="presParOf" srcId="{248068E7-D3F7-4822-A870-7602859F5CB8}" destId="{23710441-CA1E-43F0-B49B-FED719F5F861}" srcOrd="8" destOrd="0" presId="urn:microsoft.com/office/officeart/2005/8/layout/radial6"/>
    <dgm:cxn modelId="{05979434-CBB0-481E-A815-689F22E02B9C}" type="presParOf" srcId="{248068E7-D3F7-4822-A870-7602859F5CB8}" destId="{983EFD5B-BCAA-4515-B0F3-67DA1F23DC68}" srcOrd="9"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5B77744-42A0-4078-B712-4791CD89E287}" type="doc">
      <dgm:prSet loTypeId="urn:microsoft.com/office/officeart/2005/8/layout/arrow2" loCatId="process" qsTypeId="urn:microsoft.com/office/officeart/2005/8/quickstyle/simple1" qsCatId="simple" csTypeId="urn:microsoft.com/office/officeart/2005/8/colors/accent1_2" csCatId="accent1" phldr="1"/>
      <dgm:spPr/>
    </dgm:pt>
    <dgm:pt modelId="{53092BC7-B265-438C-9115-6F5ECB481954}">
      <dgm:prSet phldrT="[Text]"/>
      <dgm:spPr/>
      <dgm:t>
        <a:bodyPr/>
        <a:lstStyle/>
        <a:p>
          <a:endParaRPr lang="en-US" dirty="0"/>
        </a:p>
        <a:p>
          <a:r>
            <a:rPr lang="en-US" dirty="0"/>
            <a:t>Late Talker</a:t>
          </a:r>
        </a:p>
      </dgm:t>
    </dgm:pt>
    <dgm:pt modelId="{E4A94808-1117-47F5-B605-010B6D926F34}" type="parTrans" cxnId="{759C604A-75E6-4F88-A6F3-9D4665DA2014}">
      <dgm:prSet/>
      <dgm:spPr/>
      <dgm:t>
        <a:bodyPr/>
        <a:lstStyle/>
        <a:p>
          <a:endParaRPr lang="en-US"/>
        </a:p>
      </dgm:t>
    </dgm:pt>
    <dgm:pt modelId="{B8798092-076F-4AD3-805A-E94EBF6C5AD0}" type="sibTrans" cxnId="{759C604A-75E6-4F88-A6F3-9D4665DA2014}">
      <dgm:prSet/>
      <dgm:spPr/>
      <dgm:t>
        <a:bodyPr/>
        <a:lstStyle/>
        <a:p>
          <a:endParaRPr lang="en-US"/>
        </a:p>
      </dgm:t>
    </dgm:pt>
    <dgm:pt modelId="{207005C1-1641-4C20-9A56-E5D55201C516}">
      <dgm:prSet phldrT="[Text]"/>
      <dgm:spPr/>
      <dgm:t>
        <a:bodyPr/>
        <a:lstStyle/>
        <a:p>
          <a:endParaRPr lang="en-US" dirty="0"/>
        </a:p>
        <a:p>
          <a:r>
            <a:rPr lang="en-US" dirty="0"/>
            <a:t>Immature Grammar</a:t>
          </a:r>
        </a:p>
      </dgm:t>
    </dgm:pt>
    <dgm:pt modelId="{42FC76B6-45F2-4EF5-AC0C-B7E75AEEF9D9}" type="parTrans" cxnId="{A65FD691-6F5D-4088-8233-6AB83B5ECCEB}">
      <dgm:prSet/>
      <dgm:spPr/>
      <dgm:t>
        <a:bodyPr/>
        <a:lstStyle/>
        <a:p>
          <a:endParaRPr lang="en-US"/>
        </a:p>
      </dgm:t>
    </dgm:pt>
    <dgm:pt modelId="{FF4641EB-3E5D-4DD5-8C92-46112E7AD74A}" type="sibTrans" cxnId="{A65FD691-6F5D-4088-8233-6AB83B5ECCEB}">
      <dgm:prSet/>
      <dgm:spPr/>
      <dgm:t>
        <a:bodyPr/>
        <a:lstStyle/>
        <a:p>
          <a:endParaRPr lang="en-US"/>
        </a:p>
      </dgm:t>
    </dgm:pt>
    <dgm:pt modelId="{071E9457-83E2-4DE4-9C93-B5507B06ECA8}">
      <dgm:prSet phldrT="[Text]"/>
      <dgm:spPr/>
      <dgm:t>
        <a:bodyPr/>
        <a:lstStyle/>
        <a:p>
          <a:endParaRPr lang="en-US" dirty="0"/>
        </a:p>
        <a:p>
          <a:endParaRPr lang="en-US" dirty="0"/>
        </a:p>
        <a:p>
          <a:r>
            <a:rPr lang="en-US" dirty="0"/>
            <a:t>Difficulty connecting sentences together to tell cohesive story</a:t>
          </a:r>
        </a:p>
      </dgm:t>
    </dgm:pt>
    <dgm:pt modelId="{7524659D-0BE0-4485-A96F-7582D23366E4}" type="parTrans" cxnId="{5A8A9461-1982-44AC-B2EF-890816EBFC5A}">
      <dgm:prSet/>
      <dgm:spPr/>
      <dgm:t>
        <a:bodyPr/>
        <a:lstStyle/>
        <a:p>
          <a:endParaRPr lang="en-US"/>
        </a:p>
      </dgm:t>
    </dgm:pt>
    <dgm:pt modelId="{34290FAF-B302-4FA5-B789-6A8153CD4025}" type="sibTrans" cxnId="{5A8A9461-1982-44AC-B2EF-890816EBFC5A}">
      <dgm:prSet/>
      <dgm:spPr/>
      <dgm:t>
        <a:bodyPr/>
        <a:lstStyle/>
        <a:p>
          <a:endParaRPr lang="en-US"/>
        </a:p>
      </dgm:t>
    </dgm:pt>
    <dgm:pt modelId="{0E542E1C-D105-4947-87C7-683AF4D80FD1}" type="pres">
      <dgm:prSet presAssocID="{C5B77744-42A0-4078-B712-4791CD89E287}" presName="arrowDiagram" presStyleCnt="0">
        <dgm:presLayoutVars>
          <dgm:chMax val="5"/>
          <dgm:dir/>
          <dgm:resizeHandles val="exact"/>
        </dgm:presLayoutVars>
      </dgm:prSet>
      <dgm:spPr/>
    </dgm:pt>
    <dgm:pt modelId="{43ED870B-1A4D-41C9-BE35-7BDC76CA275E}" type="pres">
      <dgm:prSet presAssocID="{C5B77744-42A0-4078-B712-4791CD89E287}" presName="arrow" presStyleLbl="bgShp" presStyleIdx="0" presStyleCnt="1" custLinFactNeighborX="296"/>
      <dgm:spPr/>
    </dgm:pt>
    <dgm:pt modelId="{28E9504F-592D-4467-B536-0735119AA6C3}" type="pres">
      <dgm:prSet presAssocID="{C5B77744-42A0-4078-B712-4791CD89E287}" presName="arrowDiagram3" presStyleCnt="0"/>
      <dgm:spPr/>
    </dgm:pt>
    <dgm:pt modelId="{C4838B04-D076-407C-900A-C43993308F71}" type="pres">
      <dgm:prSet presAssocID="{53092BC7-B265-438C-9115-6F5ECB481954}" presName="bullet3a" presStyleLbl="node1" presStyleIdx="0" presStyleCnt="3"/>
      <dgm:spPr/>
    </dgm:pt>
    <dgm:pt modelId="{39280F5F-5AC6-4BFA-AA77-8F17C4A162A6}" type="pres">
      <dgm:prSet presAssocID="{53092BC7-B265-438C-9115-6F5ECB481954}" presName="textBox3a" presStyleLbl="revTx" presStyleIdx="0" presStyleCnt="3">
        <dgm:presLayoutVars>
          <dgm:bulletEnabled val="1"/>
        </dgm:presLayoutVars>
      </dgm:prSet>
      <dgm:spPr/>
    </dgm:pt>
    <dgm:pt modelId="{022D9EE7-818C-4B9A-BED1-BAA163523F14}" type="pres">
      <dgm:prSet presAssocID="{207005C1-1641-4C20-9A56-E5D55201C516}" presName="bullet3b" presStyleLbl="node1" presStyleIdx="1" presStyleCnt="3"/>
      <dgm:spPr/>
    </dgm:pt>
    <dgm:pt modelId="{0818652B-8E25-463B-AE9B-D8F9D83F7395}" type="pres">
      <dgm:prSet presAssocID="{207005C1-1641-4C20-9A56-E5D55201C516}" presName="textBox3b" presStyleLbl="revTx" presStyleIdx="1" presStyleCnt="3" custLinFactNeighborX="0" custLinFactNeighborY="19318">
        <dgm:presLayoutVars>
          <dgm:bulletEnabled val="1"/>
        </dgm:presLayoutVars>
      </dgm:prSet>
      <dgm:spPr/>
    </dgm:pt>
    <dgm:pt modelId="{B3722E34-0FBB-4FBC-B926-F078B9028AEA}" type="pres">
      <dgm:prSet presAssocID="{071E9457-83E2-4DE4-9C93-B5507B06ECA8}" presName="bullet3c" presStyleLbl="node1" presStyleIdx="2" presStyleCnt="3"/>
      <dgm:spPr/>
    </dgm:pt>
    <dgm:pt modelId="{D8227F2D-F24B-482F-BC09-1C5D480FFCD3}" type="pres">
      <dgm:prSet presAssocID="{071E9457-83E2-4DE4-9C93-B5507B06ECA8}" presName="textBox3c" presStyleLbl="revTx" presStyleIdx="2" presStyleCnt="3">
        <dgm:presLayoutVars>
          <dgm:bulletEnabled val="1"/>
        </dgm:presLayoutVars>
      </dgm:prSet>
      <dgm:spPr/>
    </dgm:pt>
  </dgm:ptLst>
  <dgm:cxnLst>
    <dgm:cxn modelId="{3F194A06-A1C0-456F-AD94-5FB882992E16}" type="presOf" srcId="{53092BC7-B265-438C-9115-6F5ECB481954}" destId="{39280F5F-5AC6-4BFA-AA77-8F17C4A162A6}" srcOrd="0" destOrd="0" presId="urn:microsoft.com/office/officeart/2005/8/layout/arrow2"/>
    <dgm:cxn modelId="{0F41811C-1BFB-4EC2-B946-005F471D7A0B}" type="presOf" srcId="{071E9457-83E2-4DE4-9C93-B5507B06ECA8}" destId="{D8227F2D-F24B-482F-BC09-1C5D480FFCD3}" srcOrd="0" destOrd="0" presId="urn:microsoft.com/office/officeart/2005/8/layout/arrow2"/>
    <dgm:cxn modelId="{5A8A9461-1982-44AC-B2EF-890816EBFC5A}" srcId="{C5B77744-42A0-4078-B712-4791CD89E287}" destId="{071E9457-83E2-4DE4-9C93-B5507B06ECA8}" srcOrd="2" destOrd="0" parTransId="{7524659D-0BE0-4485-A96F-7582D23366E4}" sibTransId="{34290FAF-B302-4FA5-B789-6A8153CD4025}"/>
    <dgm:cxn modelId="{759C604A-75E6-4F88-A6F3-9D4665DA2014}" srcId="{C5B77744-42A0-4078-B712-4791CD89E287}" destId="{53092BC7-B265-438C-9115-6F5ECB481954}" srcOrd="0" destOrd="0" parTransId="{E4A94808-1117-47F5-B605-010B6D926F34}" sibTransId="{B8798092-076F-4AD3-805A-E94EBF6C5AD0}"/>
    <dgm:cxn modelId="{A65FD691-6F5D-4088-8233-6AB83B5ECCEB}" srcId="{C5B77744-42A0-4078-B712-4791CD89E287}" destId="{207005C1-1641-4C20-9A56-E5D55201C516}" srcOrd="1" destOrd="0" parTransId="{42FC76B6-45F2-4EF5-AC0C-B7E75AEEF9D9}" sibTransId="{FF4641EB-3E5D-4DD5-8C92-46112E7AD74A}"/>
    <dgm:cxn modelId="{3BEDB796-F0EB-45D0-9076-4AF459A4F267}" type="presOf" srcId="{C5B77744-42A0-4078-B712-4791CD89E287}" destId="{0E542E1C-D105-4947-87C7-683AF4D80FD1}" srcOrd="0" destOrd="0" presId="urn:microsoft.com/office/officeart/2005/8/layout/arrow2"/>
    <dgm:cxn modelId="{EAA83FC9-EA9E-41AE-8D8A-EB7678B69EA6}" type="presOf" srcId="{207005C1-1641-4C20-9A56-E5D55201C516}" destId="{0818652B-8E25-463B-AE9B-D8F9D83F7395}" srcOrd="0" destOrd="0" presId="urn:microsoft.com/office/officeart/2005/8/layout/arrow2"/>
    <dgm:cxn modelId="{7A4D537A-8440-41CE-8F1D-A29A7A8CFD10}" type="presParOf" srcId="{0E542E1C-D105-4947-87C7-683AF4D80FD1}" destId="{43ED870B-1A4D-41C9-BE35-7BDC76CA275E}" srcOrd="0" destOrd="0" presId="urn:microsoft.com/office/officeart/2005/8/layout/arrow2"/>
    <dgm:cxn modelId="{54342E97-389E-46DE-B2C7-43AE3332CCED}" type="presParOf" srcId="{0E542E1C-D105-4947-87C7-683AF4D80FD1}" destId="{28E9504F-592D-4467-B536-0735119AA6C3}" srcOrd="1" destOrd="0" presId="urn:microsoft.com/office/officeart/2005/8/layout/arrow2"/>
    <dgm:cxn modelId="{44DDE8A9-0C61-4706-8B56-70DED8935EC5}" type="presParOf" srcId="{28E9504F-592D-4467-B536-0735119AA6C3}" destId="{C4838B04-D076-407C-900A-C43993308F71}" srcOrd="0" destOrd="0" presId="urn:microsoft.com/office/officeart/2005/8/layout/arrow2"/>
    <dgm:cxn modelId="{8B782FF0-4237-45C1-9668-414A245D1D6F}" type="presParOf" srcId="{28E9504F-592D-4467-B536-0735119AA6C3}" destId="{39280F5F-5AC6-4BFA-AA77-8F17C4A162A6}" srcOrd="1" destOrd="0" presId="urn:microsoft.com/office/officeart/2005/8/layout/arrow2"/>
    <dgm:cxn modelId="{FD01880C-26DA-44DD-9358-7CF273F5C45E}" type="presParOf" srcId="{28E9504F-592D-4467-B536-0735119AA6C3}" destId="{022D9EE7-818C-4B9A-BED1-BAA163523F14}" srcOrd="2" destOrd="0" presId="urn:microsoft.com/office/officeart/2005/8/layout/arrow2"/>
    <dgm:cxn modelId="{6D13FD73-A3C5-403C-B370-ABE8EFA4B25E}" type="presParOf" srcId="{28E9504F-592D-4467-B536-0735119AA6C3}" destId="{0818652B-8E25-463B-AE9B-D8F9D83F7395}" srcOrd="3" destOrd="0" presId="urn:microsoft.com/office/officeart/2005/8/layout/arrow2"/>
    <dgm:cxn modelId="{21CFD601-CD1A-49B9-8F8F-9191F3A62649}" type="presParOf" srcId="{28E9504F-592D-4467-B536-0735119AA6C3}" destId="{B3722E34-0FBB-4FBC-B926-F078B9028AEA}" srcOrd="4" destOrd="0" presId="urn:microsoft.com/office/officeart/2005/8/layout/arrow2"/>
    <dgm:cxn modelId="{CA2B3B25-AF27-4237-AE84-99D1C0E8E53F}" type="presParOf" srcId="{28E9504F-592D-4467-B536-0735119AA6C3}" destId="{D8227F2D-F24B-482F-BC09-1C5D480FFCD3}" srcOrd="5"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F673F58-28FD-4D91-A675-87EA92F156E6}" type="doc">
      <dgm:prSet loTypeId="urn:microsoft.com/office/officeart/2005/8/layout/radial6" loCatId="relationship" qsTypeId="urn:microsoft.com/office/officeart/2005/8/quickstyle/3d2" qsCatId="3D" csTypeId="urn:microsoft.com/office/officeart/2005/8/colors/accent0_3" csCatId="mainScheme" phldr="1"/>
      <dgm:spPr/>
      <dgm:t>
        <a:bodyPr/>
        <a:lstStyle/>
        <a:p>
          <a:endParaRPr lang="en-US"/>
        </a:p>
      </dgm:t>
    </dgm:pt>
    <dgm:pt modelId="{7960B8F7-AFB2-4891-B747-22F2C28CAB1F}">
      <dgm:prSet phldrT="[Text]"/>
      <dgm:spPr/>
      <dgm:t>
        <a:bodyPr/>
        <a:lstStyle/>
        <a:p>
          <a:r>
            <a:rPr lang="en-US" dirty="0"/>
            <a:t>LANGUAGE</a:t>
          </a:r>
        </a:p>
      </dgm:t>
    </dgm:pt>
    <dgm:pt modelId="{7D0B1315-ACA2-44BF-A44B-B202A14FFEC2}" type="parTrans" cxnId="{D98C2747-F660-4980-AB76-45AA80090A6C}">
      <dgm:prSet/>
      <dgm:spPr/>
      <dgm:t>
        <a:bodyPr/>
        <a:lstStyle/>
        <a:p>
          <a:endParaRPr lang="en-US"/>
        </a:p>
      </dgm:t>
    </dgm:pt>
    <dgm:pt modelId="{8912DEB8-1E0E-4C6A-B96E-4E54B903E251}" type="sibTrans" cxnId="{D98C2747-F660-4980-AB76-45AA80090A6C}">
      <dgm:prSet/>
      <dgm:spPr/>
      <dgm:t>
        <a:bodyPr/>
        <a:lstStyle/>
        <a:p>
          <a:endParaRPr lang="en-US"/>
        </a:p>
      </dgm:t>
    </dgm:pt>
    <dgm:pt modelId="{786C7B53-4AB6-41F3-9DA6-DD47281F74F3}">
      <dgm:prSet phldrT="[Text]"/>
      <dgm:spPr/>
      <dgm:t>
        <a:bodyPr/>
        <a:lstStyle/>
        <a:p>
          <a:r>
            <a:rPr lang="en-US" dirty="0"/>
            <a:t>Phonology</a:t>
          </a:r>
        </a:p>
      </dgm:t>
    </dgm:pt>
    <dgm:pt modelId="{544D2CE4-AC47-4F53-B6FE-D62501A9BA71}" type="parTrans" cxnId="{CCFBF7FE-6366-44CF-80B1-D036B77C2359}">
      <dgm:prSet/>
      <dgm:spPr/>
      <dgm:t>
        <a:bodyPr/>
        <a:lstStyle/>
        <a:p>
          <a:endParaRPr lang="en-US"/>
        </a:p>
      </dgm:t>
    </dgm:pt>
    <dgm:pt modelId="{07601999-5B57-430C-BA63-36F75BDBA32A}" type="sibTrans" cxnId="{CCFBF7FE-6366-44CF-80B1-D036B77C2359}">
      <dgm:prSet/>
      <dgm:spPr/>
      <dgm:t>
        <a:bodyPr/>
        <a:lstStyle/>
        <a:p>
          <a:endParaRPr lang="en-US"/>
        </a:p>
      </dgm:t>
    </dgm:pt>
    <dgm:pt modelId="{50DDCD62-99CF-4345-816E-CBC36F8974CD}">
      <dgm:prSet phldrT="[Text]"/>
      <dgm:spPr/>
      <dgm:t>
        <a:bodyPr/>
        <a:lstStyle/>
        <a:p>
          <a:r>
            <a:rPr lang="en-US" dirty="0"/>
            <a:t>Grammar &amp; Semantics</a:t>
          </a:r>
        </a:p>
      </dgm:t>
    </dgm:pt>
    <dgm:pt modelId="{4FCA8B1C-14DE-4C6D-8985-FF7CA4645BCA}" type="parTrans" cxnId="{DC011D9B-46E0-4DEF-9D5C-8272446F96AF}">
      <dgm:prSet/>
      <dgm:spPr/>
      <dgm:t>
        <a:bodyPr/>
        <a:lstStyle/>
        <a:p>
          <a:endParaRPr lang="en-US"/>
        </a:p>
      </dgm:t>
    </dgm:pt>
    <dgm:pt modelId="{544DEF75-4569-431B-BC15-B9E680A740F9}" type="sibTrans" cxnId="{DC011D9B-46E0-4DEF-9D5C-8272446F96AF}">
      <dgm:prSet/>
      <dgm:spPr/>
      <dgm:t>
        <a:bodyPr/>
        <a:lstStyle/>
        <a:p>
          <a:endParaRPr lang="en-US"/>
        </a:p>
      </dgm:t>
    </dgm:pt>
    <dgm:pt modelId="{787B3B84-0956-4971-BD7C-A7A370FAC487}">
      <dgm:prSet phldrT="[Text]"/>
      <dgm:spPr/>
      <dgm:t>
        <a:bodyPr/>
        <a:lstStyle/>
        <a:p>
          <a:r>
            <a:rPr lang="en-US" dirty="0"/>
            <a:t>Pragmatics</a:t>
          </a:r>
        </a:p>
      </dgm:t>
    </dgm:pt>
    <dgm:pt modelId="{FC211665-8FEF-4B29-AAA7-5B2E1D278E1A}" type="parTrans" cxnId="{69E5CE75-82EA-45EC-B7B6-B64A7BDC364F}">
      <dgm:prSet/>
      <dgm:spPr/>
      <dgm:t>
        <a:bodyPr/>
        <a:lstStyle/>
        <a:p>
          <a:endParaRPr lang="en-US"/>
        </a:p>
      </dgm:t>
    </dgm:pt>
    <dgm:pt modelId="{C1670DAD-7545-4A1E-AACA-ADFAAF49B02E}" type="sibTrans" cxnId="{69E5CE75-82EA-45EC-B7B6-B64A7BDC364F}">
      <dgm:prSet/>
      <dgm:spPr/>
      <dgm:t>
        <a:bodyPr/>
        <a:lstStyle/>
        <a:p>
          <a:endParaRPr lang="en-US"/>
        </a:p>
      </dgm:t>
    </dgm:pt>
    <dgm:pt modelId="{248068E7-D3F7-4822-A870-7602859F5CB8}" type="pres">
      <dgm:prSet presAssocID="{6F673F58-28FD-4D91-A675-87EA92F156E6}" presName="Name0" presStyleCnt="0">
        <dgm:presLayoutVars>
          <dgm:chMax val="1"/>
          <dgm:dir/>
          <dgm:animLvl val="ctr"/>
          <dgm:resizeHandles val="exact"/>
        </dgm:presLayoutVars>
      </dgm:prSet>
      <dgm:spPr/>
    </dgm:pt>
    <dgm:pt modelId="{49E52ABE-A9A1-43B0-9D14-628E8FEE7174}" type="pres">
      <dgm:prSet presAssocID="{7960B8F7-AFB2-4891-B747-22F2C28CAB1F}" presName="centerShape" presStyleLbl="node0" presStyleIdx="0" presStyleCnt="1"/>
      <dgm:spPr/>
    </dgm:pt>
    <dgm:pt modelId="{60A3A223-D2D0-414D-831B-16A2CD5FF800}" type="pres">
      <dgm:prSet presAssocID="{786C7B53-4AB6-41F3-9DA6-DD47281F74F3}" presName="node" presStyleLbl="node1" presStyleIdx="0" presStyleCnt="3" custRadScaleRad="98138" custRadScaleInc="0">
        <dgm:presLayoutVars>
          <dgm:bulletEnabled val="1"/>
        </dgm:presLayoutVars>
      </dgm:prSet>
      <dgm:spPr/>
    </dgm:pt>
    <dgm:pt modelId="{9F9486E6-1C15-47FE-911F-7848DBAEB4FD}" type="pres">
      <dgm:prSet presAssocID="{786C7B53-4AB6-41F3-9DA6-DD47281F74F3}" presName="dummy" presStyleCnt="0"/>
      <dgm:spPr/>
    </dgm:pt>
    <dgm:pt modelId="{B88EDFD1-42DD-4296-87FA-AB0FE2F02E35}" type="pres">
      <dgm:prSet presAssocID="{07601999-5B57-430C-BA63-36F75BDBA32A}" presName="sibTrans" presStyleLbl="sibTrans2D1" presStyleIdx="0" presStyleCnt="3"/>
      <dgm:spPr/>
    </dgm:pt>
    <dgm:pt modelId="{7AC9F95A-5773-4114-8DC1-043E3497D542}" type="pres">
      <dgm:prSet presAssocID="{50DDCD62-99CF-4345-816E-CBC36F8974CD}" presName="node" presStyleLbl="node1" presStyleIdx="1" presStyleCnt="3">
        <dgm:presLayoutVars>
          <dgm:bulletEnabled val="1"/>
        </dgm:presLayoutVars>
      </dgm:prSet>
      <dgm:spPr/>
    </dgm:pt>
    <dgm:pt modelId="{8EA24ED1-C4C4-495A-BE26-20C5C7E440E8}" type="pres">
      <dgm:prSet presAssocID="{50DDCD62-99CF-4345-816E-CBC36F8974CD}" presName="dummy" presStyleCnt="0"/>
      <dgm:spPr/>
    </dgm:pt>
    <dgm:pt modelId="{0AF22D99-6E7C-4A03-9587-0A374AAC37A7}" type="pres">
      <dgm:prSet presAssocID="{544DEF75-4569-431B-BC15-B9E680A740F9}" presName="sibTrans" presStyleLbl="sibTrans2D1" presStyleIdx="1" presStyleCnt="3"/>
      <dgm:spPr/>
    </dgm:pt>
    <dgm:pt modelId="{39716A50-78D5-4B04-A5D6-ACCDBBB95F77}" type="pres">
      <dgm:prSet presAssocID="{787B3B84-0956-4971-BD7C-A7A370FAC487}" presName="node" presStyleLbl="node1" presStyleIdx="2" presStyleCnt="3">
        <dgm:presLayoutVars>
          <dgm:bulletEnabled val="1"/>
        </dgm:presLayoutVars>
      </dgm:prSet>
      <dgm:spPr/>
    </dgm:pt>
    <dgm:pt modelId="{23710441-CA1E-43F0-B49B-FED719F5F861}" type="pres">
      <dgm:prSet presAssocID="{787B3B84-0956-4971-BD7C-A7A370FAC487}" presName="dummy" presStyleCnt="0"/>
      <dgm:spPr/>
    </dgm:pt>
    <dgm:pt modelId="{983EFD5B-BCAA-4515-B0F3-67DA1F23DC68}" type="pres">
      <dgm:prSet presAssocID="{C1670DAD-7545-4A1E-AACA-ADFAAF49B02E}" presName="sibTrans" presStyleLbl="sibTrans2D1" presStyleIdx="2" presStyleCnt="3"/>
      <dgm:spPr/>
    </dgm:pt>
  </dgm:ptLst>
  <dgm:cxnLst>
    <dgm:cxn modelId="{F300F512-6DDB-4C0A-B847-83F9B06FB4F0}" type="presOf" srcId="{50DDCD62-99CF-4345-816E-CBC36F8974CD}" destId="{7AC9F95A-5773-4114-8DC1-043E3497D542}" srcOrd="0" destOrd="0" presId="urn:microsoft.com/office/officeart/2005/8/layout/radial6"/>
    <dgm:cxn modelId="{C8A00C28-E718-47DA-A72E-BF8A54FBA64A}" type="presOf" srcId="{07601999-5B57-430C-BA63-36F75BDBA32A}" destId="{B88EDFD1-42DD-4296-87FA-AB0FE2F02E35}" srcOrd="0" destOrd="0" presId="urn:microsoft.com/office/officeart/2005/8/layout/radial6"/>
    <dgm:cxn modelId="{D98C2747-F660-4980-AB76-45AA80090A6C}" srcId="{6F673F58-28FD-4D91-A675-87EA92F156E6}" destId="{7960B8F7-AFB2-4891-B747-22F2C28CAB1F}" srcOrd="0" destOrd="0" parTransId="{7D0B1315-ACA2-44BF-A44B-B202A14FFEC2}" sibTransId="{8912DEB8-1E0E-4C6A-B96E-4E54B903E251}"/>
    <dgm:cxn modelId="{24FCE273-1DCC-4CA1-93F6-AFEFBD81C271}" type="presOf" srcId="{544DEF75-4569-431B-BC15-B9E680A740F9}" destId="{0AF22D99-6E7C-4A03-9587-0A374AAC37A7}" srcOrd="0" destOrd="0" presId="urn:microsoft.com/office/officeart/2005/8/layout/radial6"/>
    <dgm:cxn modelId="{69E5CE75-82EA-45EC-B7B6-B64A7BDC364F}" srcId="{7960B8F7-AFB2-4891-B747-22F2C28CAB1F}" destId="{787B3B84-0956-4971-BD7C-A7A370FAC487}" srcOrd="2" destOrd="0" parTransId="{FC211665-8FEF-4B29-AAA7-5B2E1D278E1A}" sibTransId="{C1670DAD-7545-4A1E-AACA-ADFAAF49B02E}"/>
    <dgm:cxn modelId="{0F51D091-07AD-4DF9-A3BD-BF312610B68F}" type="presOf" srcId="{7960B8F7-AFB2-4891-B747-22F2C28CAB1F}" destId="{49E52ABE-A9A1-43B0-9D14-628E8FEE7174}" srcOrd="0" destOrd="0" presId="urn:microsoft.com/office/officeart/2005/8/layout/radial6"/>
    <dgm:cxn modelId="{4E967298-F884-4C83-B025-8A4524AF0A3B}" type="presOf" srcId="{C1670DAD-7545-4A1E-AACA-ADFAAF49B02E}" destId="{983EFD5B-BCAA-4515-B0F3-67DA1F23DC68}" srcOrd="0" destOrd="0" presId="urn:microsoft.com/office/officeart/2005/8/layout/radial6"/>
    <dgm:cxn modelId="{DC011D9B-46E0-4DEF-9D5C-8272446F96AF}" srcId="{7960B8F7-AFB2-4891-B747-22F2C28CAB1F}" destId="{50DDCD62-99CF-4345-816E-CBC36F8974CD}" srcOrd="1" destOrd="0" parTransId="{4FCA8B1C-14DE-4C6D-8985-FF7CA4645BCA}" sibTransId="{544DEF75-4569-431B-BC15-B9E680A740F9}"/>
    <dgm:cxn modelId="{FF146FB5-3F92-480D-877E-6E6CFE784559}" type="presOf" srcId="{787B3B84-0956-4971-BD7C-A7A370FAC487}" destId="{39716A50-78D5-4B04-A5D6-ACCDBBB95F77}" srcOrd="0" destOrd="0" presId="urn:microsoft.com/office/officeart/2005/8/layout/radial6"/>
    <dgm:cxn modelId="{EA1A6BBE-0921-4FC3-8E4F-CA56CA8942BC}" type="presOf" srcId="{786C7B53-4AB6-41F3-9DA6-DD47281F74F3}" destId="{60A3A223-D2D0-414D-831B-16A2CD5FF800}" srcOrd="0" destOrd="0" presId="urn:microsoft.com/office/officeart/2005/8/layout/radial6"/>
    <dgm:cxn modelId="{834DC8E9-8F20-4D3A-B019-79FA7B4D5796}" type="presOf" srcId="{6F673F58-28FD-4D91-A675-87EA92F156E6}" destId="{248068E7-D3F7-4822-A870-7602859F5CB8}" srcOrd="0" destOrd="0" presId="urn:microsoft.com/office/officeart/2005/8/layout/radial6"/>
    <dgm:cxn modelId="{CCFBF7FE-6366-44CF-80B1-D036B77C2359}" srcId="{7960B8F7-AFB2-4891-B747-22F2C28CAB1F}" destId="{786C7B53-4AB6-41F3-9DA6-DD47281F74F3}" srcOrd="0" destOrd="0" parTransId="{544D2CE4-AC47-4F53-B6FE-D62501A9BA71}" sibTransId="{07601999-5B57-430C-BA63-36F75BDBA32A}"/>
    <dgm:cxn modelId="{0CE36E41-14D9-4C25-90E3-39650C4ECF95}" type="presParOf" srcId="{248068E7-D3F7-4822-A870-7602859F5CB8}" destId="{49E52ABE-A9A1-43B0-9D14-628E8FEE7174}" srcOrd="0" destOrd="0" presId="urn:microsoft.com/office/officeart/2005/8/layout/radial6"/>
    <dgm:cxn modelId="{1B3ABEBD-F6D3-46F2-9B7D-B4DB0F241151}" type="presParOf" srcId="{248068E7-D3F7-4822-A870-7602859F5CB8}" destId="{60A3A223-D2D0-414D-831B-16A2CD5FF800}" srcOrd="1" destOrd="0" presId="urn:microsoft.com/office/officeart/2005/8/layout/radial6"/>
    <dgm:cxn modelId="{131D8727-6CFD-4B3E-8483-583E9081269A}" type="presParOf" srcId="{248068E7-D3F7-4822-A870-7602859F5CB8}" destId="{9F9486E6-1C15-47FE-911F-7848DBAEB4FD}" srcOrd="2" destOrd="0" presId="urn:microsoft.com/office/officeart/2005/8/layout/radial6"/>
    <dgm:cxn modelId="{3DC242B7-668F-4764-ADE1-F61F12EF876D}" type="presParOf" srcId="{248068E7-D3F7-4822-A870-7602859F5CB8}" destId="{B88EDFD1-42DD-4296-87FA-AB0FE2F02E35}" srcOrd="3" destOrd="0" presId="urn:microsoft.com/office/officeart/2005/8/layout/radial6"/>
    <dgm:cxn modelId="{3D2918D4-2E55-4D5E-B257-445352B67313}" type="presParOf" srcId="{248068E7-D3F7-4822-A870-7602859F5CB8}" destId="{7AC9F95A-5773-4114-8DC1-043E3497D542}" srcOrd="4" destOrd="0" presId="urn:microsoft.com/office/officeart/2005/8/layout/radial6"/>
    <dgm:cxn modelId="{BAFE6DE8-9602-4F3C-B02A-199BA3AD8BC7}" type="presParOf" srcId="{248068E7-D3F7-4822-A870-7602859F5CB8}" destId="{8EA24ED1-C4C4-495A-BE26-20C5C7E440E8}" srcOrd="5" destOrd="0" presId="urn:microsoft.com/office/officeart/2005/8/layout/radial6"/>
    <dgm:cxn modelId="{4241081B-0884-464B-8FEA-28A8B1A3312D}" type="presParOf" srcId="{248068E7-D3F7-4822-A870-7602859F5CB8}" destId="{0AF22D99-6E7C-4A03-9587-0A374AAC37A7}" srcOrd="6" destOrd="0" presId="urn:microsoft.com/office/officeart/2005/8/layout/radial6"/>
    <dgm:cxn modelId="{D9C73BAE-A090-4310-92A6-40946187CCFA}" type="presParOf" srcId="{248068E7-D3F7-4822-A870-7602859F5CB8}" destId="{39716A50-78D5-4B04-A5D6-ACCDBBB95F77}" srcOrd="7" destOrd="0" presId="urn:microsoft.com/office/officeart/2005/8/layout/radial6"/>
    <dgm:cxn modelId="{5EA44BDF-98A0-45BF-B221-171A32A52D35}" type="presParOf" srcId="{248068E7-D3F7-4822-A870-7602859F5CB8}" destId="{23710441-CA1E-43F0-B49B-FED719F5F861}" srcOrd="8" destOrd="0" presId="urn:microsoft.com/office/officeart/2005/8/layout/radial6"/>
    <dgm:cxn modelId="{05979434-CBB0-481E-A815-689F22E02B9C}" type="presParOf" srcId="{248068E7-D3F7-4822-A870-7602859F5CB8}" destId="{983EFD5B-BCAA-4515-B0F3-67DA1F23DC68}" srcOrd="9"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DDB35F4-8E4F-4A01-A46A-D4F436BEBA60}" type="doc">
      <dgm:prSet loTypeId="urn:microsoft.com/office/officeart/2005/8/layout/pyramid3" loCatId="pyramid" qsTypeId="urn:microsoft.com/office/officeart/2005/8/quickstyle/simple1" qsCatId="simple" csTypeId="urn:microsoft.com/office/officeart/2005/8/colors/accent1_2" csCatId="accent1" phldr="1"/>
      <dgm:spPr/>
    </dgm:pt>
    <dgm:pt modelId="{D0C64C66-2597-48D8-9D6B-401A9EC82FDC}">
      <dgm:prSet phldrT="[Text]" custT="1"/>
      <dgm:spPr/>
      <dgm:t>
        <a:bodyPr/>
        <a:lstStyle/>
        <a:p>
          <a:r>
            <a:rPr lang="en-US" sz="1600" dirty="0">
              <a:solidFill>
                <a:schemeClr val="tx1"/>
              </a:solidFill>
            </a:rPr>
            <a:t>Quality Small group support </a:t>
          </a:r>
        </a:p>
        <a:p>
          <a:r>
            <a:rPr lang="en-US" sz="1600" dirty="0">
              <a:solidFill>
                <a:schemeClr val="tx1"/>
              </a:solidFill>
            </a:rPr>
            <a:t>(Tier 2)</a:t>
          </a:r>
        </a:p>
      </dgm:t>
    </dgm:pt>
    <dgm:pt modelId="{61557BD6-C545-4DDF-B356-D89D564C69E9}" type="parTrans" cxnId="{BFA9B352-9DC8-4860-ADD3-6FB8E3EA91D2}">
      <dgm:prSet/>
      <dgm:spPr/>
      <dgm:t>
        <a:bodyPr/>
        <a:lstStyle/>
        <a:p>
          <a:endParaRPr lang="en-US"/>
        </a:p>
      </dgm:t>
    </dgm:pt>
    <dgm:pt modelId="{C2B95E7C-583E-4863-BF26-C81CC516F7AA}" type="sibTrans" cxnId="{BFA9B352-9DC8-4860-ADD3-6FB8E3EA91D2}">
      <dgm:prSet/>
      <dgm:spPr/>
      <dgm:t>
        <a:bodyPr/>
        <a:lstStyle/>
        <a:p>
          <a:endParaRPr lang="en-US"/>
        </a:p>
      </dgm:t>
    </dgm:pt>
    <dgm:pt modelId="{92D61005-89D4-41BD-985E-3491FAA1EFCC}">
      <dgm:prSet phldrT="[Text]" custT="1"/>
      <dgm:spPr/>
      <dgm:t>
        <a:bodyPr/>
        <a:lstStyle/>
        <a:p>
          <a:r>
            <a:rPr lang="en-US" sz="1200" dirty="0">
              <a:solidFill>
                <a:schemeClr val="tx1"/>
              </a:solidFill>
            </a:rPr>
            <a:t>IEP (Tier 3)</a:t>
          </a:r>
        </a:p>
        <a:p>
          <a:endParaRPr lang="en-US" sz="1200" dirty="0">
            <a:solidFill>
              <a:schemeClr val="tx1"/>
            </a:solidFill>
          </a:endParaRPr>
        </a:p>
        <a:p>
          <a:endParaRPr lang="en-US" sz="1000" dirty="0"/>
        </a:p>
      </dgm:t>
    </dgm:pt>
    <dgm:pt modelId="{C9A69D9F-AA60-4BA8-9E2F-9EAFF817A358}" type="parTrans" cxnId="{3CA48544-EDF5-4988-BD3D-5B0097328EFE}">
      <dgm:prSet/>
      <dgm:spPr/>
      <dgm:t>
        <a:bodyPr/>
        <a:lstStyle/>
        <a:p>
          <a:endParaRPr lang="en-US"/>
        </a:p>
      </dgm:t>
    </dgm:pt>
    <dgm:pt modelId="{1C09609B-9B62-4E8D-9EBA-008BF17454EE}" type="sibTrans" cxnId="{3CA48544-EDF5-4988-BD3D-5B0097328EFE}">
      <dgm:prSet/>
      <dgm:spPr/>
      <dgm:t>
        <a:bodyPr/>
        <a:lstStyle/>
        <a:p>
          <a:endParaRPr lang="en-US"/>
        </a:p>
      </dgm:t>
    </dgm:pt>
    <dgm:pt modelId="{4DFE2EEB-0F60-427C-A578-528BEBDE4804}">
      <dgm:prSet/>
      <dgm:spPr/>
      <dgm:t>
        <a:bodyPr/>
        <a:lstStyle/>
        <a:p>
          <a:r>
            <a:rPr lang="en-US" dirty="0">
              <a:solidFill>
                <a:schemeClr val="tx1"/>
              </a:solidFill>
            </a:rPr>
            <a:t>Evidence-Based Classroom Reading Instruction (Tier 1) </a:t>
          </a:r>
        </a:p>
      </dgm:t>
    </dgm:pt>
    <dgm:pt modelId="{6066C788-86F4-4CAA-A96B-8D3682A1FFCD}" type="parTrans" cxnId="{A1D4B91D-FE91-421C-B4D2-D26901E915C3}">
      <dgm:prSet/>
      <dgm:spPr/>
      <dgm:t>
        <a:bodyPr/>
        <a:lstStyle/>
        <a:p>
          <a:endParaRPr lang="en-US"/>
        </a:p>
      </dgm:t>
    </dgm:pt>
    <dgm:pt modelId="{CE4FE4B7-3E49-4424-AE88-625D70B64937}" type="sibTrans" cxnId="{A1D4B91D-FE91-421C-B4D2-D26901E915C3}">
      <dgm:prSet/>
      <dgm:spPr/>
      <dgm:t>
        <a:bodyPr/>
        <a:lstStyle/>
        <a:p>
          <a:endParaRPr lang="en-US"/>
        </a:p>
      </dgm:t>
    </dgm:pt>
    <dgm:pt modelId="{CCE57AB8-904E-4C53-902D-B96251A28C71}" type="pres">
      <dgm:prSet presAssocID="{0DDB35F4-8E4F-4A01-A46A-D4F436BEBA60}" presName="Name0" presStyleCnt="0">
        <dgm:presLayoutVars>
          <dgm:dir/>
          <dgm:animLvl val="lvl"/>
          <dgm:resizeHandles val="exact"/>
        </dgm:presLayoutVars>
      </dgm:prSet>
      <dgm:spPr/>
    </dgm:pt>
    <dgm:pt modelId="{909BC4C5-79BB-49BB-86CB-BD3896B219D5}" type="pres">
      <dgm:prSet presAssocID="{4DFE2EEB-0F60-427C-A578-528BEBDE4804}" presName="Name8" presStyleCnt="0"/>
      <dgm:spPr/>
    </dgm:pt>
    <dgm:pt modelId="{A78A4E5A-5408-4E15-A5FA-B8985A056BCD}" type="pres">
      <dgm:prSet presAssocID="{4DFE2EEB-0F60-427C-A578-528BEBDE4804}" presName="level" presStyleLbl="node1" presStyleIdx="0" presStyleCnt="3">
        <dgm:presLayoutVars>
          <dgm:chMax val="1"/>
          <dgm:bulletEnabled val="1"/>
        </dgm:presLayoutVars>
      </dgm:prSet>
      <dgm:spPr/>
    </dgm:pt>
    <dgm:pt modelId="{779FE580-998C-43B2-A010-0B1FE2EC1599}" type="pres">
      <dgm:prSet presAssocID="{4DFE2EEB-0F60-427C-A578-528BEBDE4804}" presName="levelTx" presStyleLbl="revTx" presStyleIdx="0" presStyleCnt="0">
        <dgm:presLayoutVars>
          <dgm:chMax val="1"/>
          <dgm:bulletEnabled val="1"/>
        </dgm:presLayoutVars>
      </dgm:prSet>
      <dgm:spPr/>
    </dgm:pt>
    <dgm:pt modelId="{3C5AA18A-84B7-472D-A535-7C1ABF45937F}" type="pres">
      <dgm:prSet presAssocID="{D0C64C66-2597-48D8-9D6B-401A9EC82FDC}" presName="Name8" presStyleCnt="0"/>
      <dgm:spPr/>
    </dgm:pt>
    <dgm:pt modelId="{E190D26D-2446-415C-9EF9-C0359A6543EB}" type="pres">
      <dgm:prSet presAssocID="{D0C64C66-2597-48D8-9D6B-401A9EC82FDC}" presName="level" presStyleLbl="node1" presStyleIdx="1" presStyleCnt="3">
        <dgm:presLayoutVars>
          <dgm:chMax val="1"/>
          <dgm:bulletEnabled val="1"/>
        </dgm:presLayoutVars>
      </dgm:prSet>
      <dgm:spPr/>
    </dgm:pt>
    <dgm:pt modelId="{873779F2-EB6F-4613-87AB-DDC988F94C58}" type="pres">
      <dgm:prSet presAssocID="{D0C64C66-2597-48D8-9D6B-401A9EC82FDC}" presName="levelTx" presStyleLbl="revTx" presStyleIdx="0" presStyleCnt="0">
        <dgm:presLayoutVars>
          <dgm:chMax val="1"/>
          <dgm:bulletEnabled val="1"/>
        </dgm:presLayoutVars>
      </dgm:prSet>
      <dgm:spPr/>
    </dgm:pt>
    <dgm:pt modelId="{1F426F1F-3756-4DC1-A411-5D00BF958522}" type="pres">
      <dgm:prSet presAssocID="{92D61005-89D4-41BD-985E-3491FAA1EFCC}" presName="Name8" presStyleCnt="0"/>
      <dgm:spPr/>
    </dgm:pt>
    <dgm:pt modelId="{11358D32-B484-409C-B881-E6288CB88DB5}" type="pres">
      <dgm:prSet presAssocID="{92D61005-89D4-41BD-985E-3491FAA1EFCC}" presName="level" presStyleLbl="node1" presStyleIdx="2" presStyleCnt="3" custScaleX="96252">
        <dgm:presLayoutVars>
          <dgm:chMax val="1"/>
          <dgm:bulletEnabled val="1"/>
        </dgm:presLayoutVars>
      </dgm:prSet>
      <dgm:spPr/>
    </dgm:pt>
    <dgm:pt modelId="{25CADADB-B364-4DF2-AB4B-8AAF70330228}" type="pres">
      <dgm:prSet presAssocID="{92D61005-89D4-41BD-985E-3491FAA1EFCC}" presName="levelTx" presStyleLbl="revTx" presStyleIdx="0" presStyleCnt="0">
        <dgm:presLayoutVars>
          <dgm:chMax val="1"/>
          <dgm:bulletEnabled val="1"/>
        </dgm:presLayoutVars>
      </dgm:prSet>
      <dgm:spPr/>
    </dgm:pt>
  </dgm:ptLst>
  <dgm:cxnLst>
    <dgm:cxn modelId="{33625001-2666-4D64-A38A-773EC49CCF0C}" type="presOf" srcId="{4DFE2EEB-0F60-427C-A578-528BEBDE4804}" destId="{A78A4E5A-5408-4E15-A5FA-B8985A056BCD}" srcOrd="0" destOrd="0" presId="urn:microsoft.com/office/officeart/2005/8/layout/pyramid3"/>
    <dgm:cxn modelId="{A1D4B91D-FE91-421C-B4D2-D26901E915C3}" srcId="{0DDB35F4-8E4F-4A01-A46A-D4F436BEBA60}" destId="{4DFE2EEB-0F60-427C-A578-528BEBDE4804}" srcOrd="0" destOrd="0" parTransId="{6066C788-86F4-4CAA-A96B-8D3682A1FFCD}" sibTransId="{CE4FE4B7-3E49-4424-AE88-625D70B64937}"/>
    <dgm:cxn modelId="{2B6FB05C-17D4-4764-8563-2E846ADBB7CE}" type="presOf" srcId="{92D61005-89D4-41BD-985E-3491FAA1EFCC}" destId="{25CADADB-B364-4DF2-AB4B-8AAF70330228}" srcOrd="1" destOrd="0" presId="urn:microsoft.com/office/officeart/2005/8/layout/pyramid3"/>
    <dgm:cxn modelId="{3CA48544-EDF5-4988-BD3D-5B0097328EFE}" srcId="{0DDB35F4-8E4F-4A01-A46A-D4F436BEBA60}" destId="{92D61005-89D4-41BD-985E-3491FAA1EFCC}" srcOrd="2" destOrd="0" parTransId="{C9A69D9F-AA60-4BA8-9E2F-9EAFF817A358}" sibTransId="{1C09609B-9B62-4E8D-9EBA-008BF17454EE}"/>
    <dgm:cxn modelId="{BFA9B352-9DC8-4860-ADD3-6FB8E3EA91D2}" srcId="{0DDB35F4-8E4F-4A01-A46A-D4F436BEBA60}" destId="{D0C64C66-2597-48D8-9D6B-401A9EC82FDC}" srcOrd="1" destOrd="0" parTransId="{61557BD6-C545-4DDF-B356-D89D564C69E9}" sibTransId="{C2B95E7C-583E-4863-BF26-C81CC516F7AA}"/>
    <dgm:cxn modelId="{1A38A98C-9C6B-49E8-AB48-EF3CDB4D937D}" type="presOf" srcId="{0DDB35F4-8E4F-4A01-A46A-D4F436BEBA60}" destId="{CCE57AB8-904E-4C53-902D-B96251A28C71}" srcOrd="0" destOrd="0" presId="urn:microsoft.com/office/officeart/2005/8/layout/pyramid3"/>
    <dgm:cxn modelId="{BE1EFE9B-DF22-46C9-AD77-EA9A7E81BABE}" type="presOf" srcId="{4DFE2EEB-0F60-427C-A578-528BEBDE4804}" destId="{779FE580-998C-43B2-A010-0B1FE2EC1599}" srcOrd="1" destOrd="0" presId="urn:microsoft.com/office/officeart/2005/8/layout/pyramid3"/>
    <dgm:cxn modelId="{025F27E3-5E94-41F3-B2B2-728279B56CB2}" type="presOf" srcId="{D0C64C66-2597-48D8-9D6B-401A9EC82FDC}" destId="{E190D26D-2446-415C-9EF9-C0359A6543EB}" srcOrd="0" destOrd="0" presId="urn:microsoft.com/office/officeart/2005/8/layout/pyramid3"/>
    <dgm:cxn modelId="{864D12EF-C66D-4915-B011-E071F8DA3CA9}" type="presOf" srcId="{92D61005-89D4-41BD-985E-3491FAA1EFCC}" destId="{11358D32-B484-409C-B881-E6288CB88DB5}" srcOrd="0" destOrd="0" presId="urn:microsoft.com/office/officeart/2005/8/layout/pyramid3"/>
    <dgm:cxn modelId="{B03D18F8-373E-4197-ACCF-FD4F4B57529A}" type="presOf" srcId="{D0C64C66-2597-48D8-9D6B-401A9EC82FDC}" destId="{873779F2-EB6F-4613-87AB-DDC988F94C58}" srcOrd="1" destOrd="0" presId="urn:microsoft.com/office/officeart/2005/8/layout/pyramid3"/>
    <dgm:cxn modelId="{6F381743-07F1-4F6B-B795-499140D3C9C6}" type="presParOf" srcId="{CCE57AB8-904E-4C53-902D-B96251A28C71}" destId="{909BC4C5-79BB-49BB-86CB-BD3896B219D5}" srcOrd="0" destOrd="0" presId="urn:microsoft.com/office/officeart/2005/8/layout/pyramid3"/>
    <dgm:cxn modelId="{CFAF128C-A7F8-4D70-BE00-B39ABD548B58}" type="presParOf" srcId="{909BC4C5-79BB-49BB-86CB-BD3896B219D5}" destId="{A78A4E5A-5408-4E15-A5FA-B8985A056BCD}" srcOrd="0" destOrd="0" presId="urn:microsoft.com/office/officeart/2005/8/layout/pyramid3"/>
    <dgm:cxn modelId="{9BB698E2-A2C5-4FC0-8D06-B3272B0FB91D}" type="presParOf" srcId="{909BC4C5-79BB-49BB-86CB-BD3896B219D5}" destId="{779FE580-998C-43B2-A010-0B1FE2EC1599}" srcOrd="1" destOrd="0" presId="urn:microsoft.com/office/officeart/2005/8/layout/pyramid3"/>
    <dgm:cxn modelId="{9A5ECE64-5B30-47C6-BBEB-B567C78C8DB3}" type="presParOf" srcId="{CCE57AB8-904E-4C53-902D-B96251A28C71}" destId="{3C5AA18A-84B7-472D-A535-7C1ABF45937F}" srcOrd="1" destOrd="0" presId="urn:microsoft.com/office/officeart/2005/8/layout/pyramid3"/>
    <dgm:cxn modelId="{75ABB6AA-54C6-4C32-92F1-B6962F72463B}" type="presParOf" srcId="{3C5AA18A-84B7-472D-A535-7C1ABF45937F}" destId="{E190D26D-2446-415C-9EF9-C0359A6543EB}" srcOrd="0" destOrd="0" presId="urn:microsoft.com/office/officeart/2005/8/layout/pyramid3"/>
    <dgm:cxn modelId="{9E2879BC-8158-4E79-97E6-585CA2840947}" type="presParOf" srcId="{3C5AA18A-84B7-472D-A535-7C1ABF45937F}" destId="{873779F2-EB6F-4613-87AB-DDC988F94C58}" srcOrd="1" destOrd="0" presId="urn:microsoft.com/office/officeart/2005/8/layout/pyramid3"/>
    <dgm:cxn modelId="{9BFF8EAC-212D-4660-8778-20F7C77ABB03}" type="presParOf" srcId="{CCE57AB8-904E-4C53-902D-B96251A28C71}" destId="{1F426F1F-3756-4DC1-A411-5D00BF958522}" srcOrd="2" destOrd="0" presId="urn:microsoft.com/office/officeart/2005/8/layout/pyramid3"/>
    <dgm:cxn modelId="{251D14DA-1757-42BB-A735-8F9CD79A5E05}" type="presParOf" srcId="{1F426F1F-3756-4DC1-A411-5D00BF958522}" destId="{11358D32-B484-409C-B881-E6288CB88DB5}" srcOrd="0" destOrd="0" presId="urn:microsoft.com/office/officeart/2005/8/layout/pyramid3"/>
    <dgm:cxn modelId="{6C48CB43-E792-4E8F-A4A4-6F5A55C65755}" type="presParOf" srcId="{1F426F1F-3756-4DC1-A411-5D00BF958522}" destId="{25CADADB-B364-4DF2-AB4B-8AAF70330228}" srcOrd="1" destOrd="0" presId="urn:microsoft.com/office/officeart/2005/8/layout/pyramid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DDB35F4-8E4F-4A01-A46A-D4F436BEBA60}" type="doc">
      <dgm:prSet loTypeId="urn:microsoft.com/office/officeart/2005/8/layout/pyramid3" loCatId="pyramid" qsTypeId="urn:microsoft.com/office/officeart/2005/8/quickstyle/simple1" qsCatId="simple" csTypeId="urn:microsoft.com/office/officeart/2005/8/colors/accent1_2" csCatId="accent1" phldr="1"/>
      <dgm:spPr/>
    </dgm:pt>
    <dgm:pt modelId="{D0C64C66-2597-48D8-9D6B-401A9EC82FDC}">
      <dgm:prSet phldrT="[Text]" custT="1"/>
      <dgm:spPr/>
      <dgm:t>
        <a:bodyPr/>
        <a:lstStyle/>
        <a:p>
          <a:r>
            <a:rPr lang="en-US" sz="1600" dirty="0">
              <a:solidFill>
                <a:schemeClr val="tx1"/>
              </a:solidFill>
            </a:rPr>
            <a:t>Progress Monitoring</a:t>
          </a:r>
        </a:p>
        <a:p>
          <a:r>
            <a:rPr lang="en-US" sz="1600" dirty="0">
              <a:solidFill>
                <a:schemeClr val="tx1"/>
              </a:solidFill>
            </a:rPr>
            <a:t>(Tier 2)</a:t>
          </a:r>
        </a:p>
      </dgm:t>
    </dgm:pt>
    <dgm:pt modelId="{61557BD6-C545-4DDF-B356-D89D564C69E9}" type="parTrans" cxnId="{BFA9B352-9DC8-4860-ADD3-6FB8E3EA91D2}">
      <dgm:prSet/>
      <dgm:spPr/>
      <dgm:t>
        <a:bodyPr/>
        <a:lstStyle/>
        <a:p>
          <a:endParaRPr lang="en-US"/>
        </a:p>
      </dgm:t>
    </dgm:pt>
    <dgm:pt modelId="{C2B95E7C-583E-4863-BF26-C81CC516F7AA}" type="sibTrans" cxnId="{BFA9B352-9DC8-4860-ADD3-6FB8E3EA91D2}">
      <dgm:prSet/>
      <dgm:spPr/>
      <dgm:t>
        <a:bodyPr/>
        <a:lstStyle/>
        <a:p>
          <a:endParaRPr lang="en-US"/>
        </a:p>
      </dgm:t>
    </dgm:pt>
    <dgm:pt modelId="{92D61005-89D4-41BD-985E-3491FAA1EFCC}">
      <dgm:prSet phldrT="[Text]" custT="1"/>
      <dgm:spPr/>
      <dgm:t>
        <a:bodyPr/>
        <a:lstStyle/>
        <a:p>
          <a:r>
            <a:rPr lang="en-US" sz="1200" dirty="0">
              <a:solidFill>
                <a:schemeClr val="tx1"/>
              </a:solidFill>
            </a:rPr>
            <a:t>Testing </a:t>
          </a:r>
        </a:p>
        <a:p>
          <a:r>
            <a:rPr lang="en-US" sz="1200" dirty="0">
              <a:solidFill>
                <a:schemeClr val="tx1"/>
              </a:solidFill>
            </a:rPr>
            <a:t>(Tier 3)</a:t>
          </a:r>
        </a:p>
        <a:p>
          <a:endParaRPr lang="en-US" sz="1200" dirty="0"/>
        </a:p>
        <a:p>
          <a:endParaRPr lang="en-US" sz="1000" dirty="0"/>
        </a:p>
      </dgm:t>
    </dgm:pt>
    <dgm:pt modelId="{C9A69D9F-AA60-4BA8-9E2F-9EAFF817A358}" type="parTrans" cxnId="{3CA48544-EDF5-4988-BD3D-5B0097328EFE}">
      <dgm:prSet/>
      <dgm:spPr/>
      <dgm:t>
        <a:bodyPr/>
        <a:lstStyle/>
        <a:p>
          <a:endParaRPr lang="en-US"/>
        </a:p>
      </dgm:t>
    </dgm:pt>
    <dgm:pt modelId="{1C09609B-9B62-4E8D-9EBA-008BF17454EE}" type="sibTrans" cxnId="{3CA48544-EDF5-4988-BD3D-5B0097328EFE}">
      <dgm:prSet/>
      <dgm:spPr/>
      <dgm:t>
        <a:bodyPr/>
        <a:lstStyle/>
        <a:p>
          <a:endParaRPr lang="en-US"/>
        </a:p>
      </dgm:t>
    </dgm:pt>
    <dgm:pt modelId="{4DFE2EEB-0F60-427C-A578-528BEBDE4804}">
      <dgm:prSet/>
      <dgm:spPr/>
      <dgm:t>
        <a:bodyPr/>
        <a:lstStyle/>
        <a:p>
          <a:r>
            <a:rPr lang="en-US" dirty="0">
              <a:solidFill>
                <a:schemeClr val="tx1"/>
              </a:solidFill>
            </a:rPr>
            <a:t>Screening of all  (Tier 1) </a:t>
          </a:r>
        </a:p>
      </dgm:t>
    </dgm:pt>
    <dgm:pt modelId="{6066C788-86F4-4CAA-A96B-8D3682A1FFCD}" type="parTrans" cxnId="{A1D4B91D-FE91-421C-B4D2-D26901E915C3}">
      <dgm:prSet/>
      <dgm:spPr/>
      <dgm:t>
        <a:bodyPr/>
        <a:lstStyle/>
        <a:p>
          <a:endParaRPr lang="en-US"/>
        </a:p>
      </dgm:t>
    </dgm:pt>
    <dgm:pt modelId="{CE4FE4B7-3E49-4424-AE88-625D70B64937}" type="sibTrans" cxnId="{A1D4B91D-FE91-421C-B4D2-D26901E915C3}">
      <dgm:prSet/>
      <dgm:spPr/>
      <dgm:t>
        <a:bodyPr/>
        <a:lstStyle/>
        <a:p>
          <a:endParaRPr lang="en-US"/>
        </a:p>
      </dgm:t>
    </dgm:pt>
    <dgm:pt modelId="{CCE57AB8-904E-4C53-902D-B96251A28C71}" type="pres">
      <dgm:prSet presAssocID="{0DDB35F4-8E4F-4A01-A46A-D4F436BEBA60}" presName="Name0" presStyleCnt="0">
        <dgm:presLayoutVars>
          <dgm:dir/>
          <dgm:animLvl val="lvl"/>
          <dgm:resizeHandles val="exact"/>
        </dgm:presLayoutVars>
      </dgm:prSet>
      <dgm:spPr/>
    </dgm:pt>
    <dgm:pt modelId="{909BC4C5-79BB-49BB-86CB-BD3896B219D5}" type="pres">
      <dgm:prSet presAssocID="{4DFE2EEB-0F60-427C-A578-528BEBDE4804}" presName="Name8" presStyleCnt="0"/>
      <dgm:spPr/>
    </dgm:pt>
    <dgm:pt modelId="{A78A4E5A-5408-4E15-A5FA-B8985A056BCD}" type="pres">
      <dgm:prSet presAssocID="{4DFE2EEB-0F60-427C-A578-528BEBDE4804}" presName="level" presStyleLbl="node1" presStyleIdx="0" presStyleCnt="3">
        <dgm:presLayoutVars>
          <dgm:chMax val="1"/>
          <dgm:bulletEnabled val="1"/>
        </dgm:presLayoutVars>
      </dgm:prSet>
      <dgm:spPr/>
    </dgm:pt>
    <dgm:pt modelId="{779FE580-998C-43B2-A010-0B1FE2EC1599}" type="pres">
      <dgm:prSet presAssocID="{4DFE2EEB-0F60-427C-A578-528BEBDE4804}" presName="levelTx" presStyleLbl="revTx" presStyleIdx="0" presStyleCnt="0">
        <dgm:presLayoutVars>
          <dgm:chMax val="1"/>
          <dgm:bulletEnabled val="1"/>
        </dgm:presLayoutVars>
      </dgm:prSet>
      <dgm:spPr/>
    </dgm:pt>
    <dgm:pt modelId="{3C5AA18A-84B7-472D-A535-7C1ABF45937F}" type="pres">
      <dgm:prSet presAssocID="{D0C64C66-2597-48D8-9D6B-401A9EC82FDC}" presName="Name8" presStyleCnt="0"/>
      <dgm:spPr/>
    </dgm:pt>
    <dgm:pt modelId="{E190D26D-2446-415C-9EF9-C0359A6543EB}" type="pres">
      <dgm:prSet presAssocID="{D0C64C66-2597-48D8-9D6B-401A9EC82FDC}" presName="level" presStyleLbl="node1" presStyleIdx="1" presStyleCnt="3">
        <dgm:presLayoutVars>
          <dgm:chMax val="1"/>
          <dgm:bulletEnabled val="1"/>
        </dgm:presLayoutVars>
      </dgm:prSet>
      <dgm:spPr/>
    </dgm:pt>
    <dgm:pt modelId="{873779F2-EB6F-4613-87AB-DDC988F94C58}" type="pres">
      <dgm:prSet presAssocID="{D0C64C66-2597-48D8-9D6B-401A9EC82FDC}" presName="levelTx" presStyleLbl="revTx" presStyleIdx="0" presStyleCnt="0">
        <dgm:presLayoutVars>
          <dgm:chMax val="1"/>
          <dgm:bulletEnabled val="1"/>
        </dgm:presLayoutVars>
      </dgm:prSet>
      <dgm:spPr/>
    </dgm:pt>
    <dgm:pt modelId="{1F426F1F-3756-4DC1-A411-5D00BF958522}" type="pres">
      <dgm:prSet presAssocID="{92D61005-89D4-41BD-985E-3491FAA1EFCC}" presName="Name8" presStyleCnt="0"/>
      <dgm:spPr/>
    </dgm:pt>
    <dgm:pt modelId="{11358D32-B484-409C-B881-E6288CB88DB5}" type="pres">
      <dgm:prSet presAssocID="{92D61005-89D4-41BD-985E-3491FAA1EFCC}" presName="level" presStyleLbl="node1" presStyleIdx="2" presStyleCnt="3" custScaleX="96252">
        <dgm:presLayoutVars>
          <dgm:chMax val="1"/>
          <dgm:bulletEnabled val="1"/>
        </dgm:presLayoutVars>
      </dgm:prSet>
      <dgm:spPr/>
    </dgm:pt>
    <dgm:pt modelId="{25CADADB-B364-4DF2-AB4B-8AAF70330228}" type="pres">
      <dgm:prSet presAssocID="{92D61005-89D4-41BD-985E-3491FAA1EFCC}" presName="levelTx" presStyleLbl="revTx" presStyleIdx="0" presStyleCnt="0">
        <dgm:presLayoutVars>
          <dgm:chMax val="1"/>
          <dgm:bulletEnabled val="1"/>
        </dgm:presLayoutVars>
      </dgm:prSet>
      <dgm:spPr/>
    </dgm:pt>
  </dgm:ptLst>
  <dgm:cxnLst>
    <dgm:cxn modelId="{33625001-2666-4D64-A38A-773EC49CCF0C}" type="presOf" srcId="{4DFE2EEB-0F60-427C-A578-528BEBDE4804}" destId="{A78A4E5A-5408-4E15-A5FA-B8985A056BCD}" srcOrd="0" destOrd="0" presId="urn:microsoft.com/office/officeart/2005/8/layout/pyramid3"/>
    <dgm:cxn modelId="{A1D4B91D-FE91-421C-B4D2-D26901E915C3}" srcId="{0DDB35F4-8E4F-4A01-A46A-D4F436BEBA60}" destId="{4DFE2EEB-0F60-427C-A578-528BEBDE4804}" srcOrd="0" destOrd="0" parTransId="{6066C788-86F4-4CAA-A96B-8D3682A1FFCD}" sibTransId="{CE4FE4B7-3E49-4424-AE88-625D70B64937}"/>
    <dgm:cxn modelId="{2B6FB05C-17D4-4764-8563-2E846ADBB7CE}" type="presOf" srcId="{92D61005-89D4-41BD-985E-3491FAA1EFCC}" destId="{25CADADB-B364-4DF2-AB4B-8AAF70330228}" srcOrd="1" destOrd="0" presId="urn:microsoft.com/office/officeart/2005/8/layout/pyramid3"/>
    <dgm:cxn modelId="{3CA48544-EDF5-4988-BD3D-5B0097328EFE}" srcId="{0DDB35F4-8E4F-4A01-A46A-D4F436BEBA60}" destId="{92D61005-89D4-41BD-985E-3491FAA1EFCC}" srcOrd="2" destOrd="0" parTransId="{C9A69D9F-AA60-4BA8-9E2F-9EAFF817A358}" sibTransId="{1C09609B-9B62-4E8D-9EBA-008BF17454EE}"/>
    <dgm:cxn modelId="{BFA9B352-9DC8-4860-ADD3-6FB8E3EA91D2}" srcId="{0DDB35F4-8E4F-4A01-A46A-D4F436BEBA60}" destId="{D0C64C66-2597-48D8-9D6B-401A9EC82FDC}" srcOrd="1" destOrd="0" parTransId="{61557BD6-C545-4DDF-B356-D89D564C69E9}" sibTransId="{C2B95E7C-583E-4863-BF26-C81CC516F7AA}"/>
    <dgm:cxn modelId="{1A38A98C-9C6B-49E8-AB48-EF3CDB4D937D}" type="presOf" srcId="{0DDB35F4-8E4F-4A01-A46A-D4F436BEBA60}" destId="{CCE57AB8-904E-4C53-902D-B96251A28C71}" srcOrd="0" destOrd="0" presId="urn:microsoft.com/office/officeart/2005/8/layout/pyramid3"/>
    <dgm:cxn modelId="{BE1EFE9B-DF22-46C9-AD77-EA9A7E81BABE}" type="presOf" srcId="{4DFE2EEB-0F60-427C-A578-528BEBDE4804}" destId="{779FE580-998C-43B2-A010-0B1FE2EC1599}" srcOrd="1" destOrd="0" presId="urn:microsoft.com/office/officeart/2005/8/layout/pyramid3"/>
    <dgm:cxn modelId="{025F27E3-5E94-41F3-B2B2-728279B56CB2}" type="presOf" srcId="{D0C64C66-2597-48D8-9D6B-401A9EC82FDC}" destId="{E190D26D-2446-415C-9EF9-C0359A6543EB}" srcOrd="0" destOrd="0" presId="urn:microsoft.com/office/officeart/2005/8/layout/pyramid3"/>
    <dgm:cxn modelId="{864D12EF-C66D-4915-B011-E071F8DA3CA9}" type="presOf" srcId="{92D61005-89D4-41BD-985E-3491FAA1EFCC}" destId="{11358D32-B484-409C-B881-E6288CB88DB5}" srcOrd="0" destOrd="0" presId="urn:microsoft.com/office/officeart/2005/8/layout/pyramid3"/>
    <dgm:cxn modelId="{B03D18F8-373E-4197-ACCF-FD4F4B57529A}" type="presOf" srcId="{D0C64C66-2597-48D8-9D6B-401A9EC82FDC}" destId="{873779F2-EB6F-4613-87AB-DDC988F94C58}" srcOrd="1" destOrd="0" presId="urn:microsoft.com/office/officeart/2005/8/layout/pyramid3"/>
    <dgm:cxn modelId="{6F381743-07F1-4F6B-B795-499140D3C9C6}" type="presParOf" srcId="{CCE57AB8-904E-4C53-902D-B96251A28C71}" destId="{909BC4C5-79BB-49BB-86CB-BD3896B219D5}" srcOrd="0" destOrd="0" presId="urn:microsoft.com/office/officeart/2005/8/layout/pyramid3"/>
    <dgm:cxn modelId="{CFAF128C-A7F8-4D70-BE00-B39ABD548B58}" type="presParOf" srcId="{909BC4C5-79BB-49BB-86CB-BD3896B219D5}" destId="{A78A4E5A-5408-4E15-A5FA-B8985A056BCD}" srcOrd="0" destOrd="0" presId="urn:microsoft.com/office/officeart/2005/8/layout/pyramid3"/>
    <dgm:cxn modelId="{9BB698E2-A2C5-4FC0-8D06-B3272B0FB91D}" type="presParOf" srcId="{909BC4C5-79BB-49BB-86CB-BD3896B219D5}" destId="{779FE580-998C-43B2-A010-0B1FE2EC1599}" srcOrd="1" destOrd="0" presId="urn:microsoft.com/office/officeart/2005/8/layout/pyramid3"/>
    <dgm:cxn modelId="{9A5ECE64-5B30-47C6-BBEB-B567C78C8DB3}" type="presParOf" srcId="{CCE57AB8-904E-4C53-902D-B96251A28C71}" destId="{3C5AA18A-84B7-472D-A535-7C1ABF45937F}" srcOrd="1" destOrd="0" presId="urn:microsoft.com/office/officeart/2005/8/layout/pyramid3"/>
    <dgm:cxn modelId="{75ABB6AA-54C6-4C32-92F1-B6962F72463B}" type="presParOf" srcId="{3C5AA18A-84B7-472D-A535-7C1ABF45937F}" destId="{E190D26D-2446-415C-9EF9-C0359A6543EB}" srcOrd="0" destOrd="0" presId="urn:microsoft.com/office/officeart/2005/8/layout/pyramid3"/>
    <dgm:cxn modelId="{9E2879BC-8158-4E79-97E6-585CA2840947}" type="presParOf" srcId="{3C5AA18A-84B7-472D-A535-7C1ABF45937F}" destId="{873779F2-EB6F-4613-87AB-DDC988F94C58}" srcOrd="1" destOrd="0" presId="urn:microsoft.com/office/officeart/2005/8/layout/pyramid3"/>
    <dgm:cxn modelId="{9BFF8EAC-212D-4660-8778-20F7C77ABB03}" type="presParOf" srcId="{CCE57AB8-904E-4C53-902D-B96251A28C71}" destId="{1F426F1F-3756-4DC1-A411-5D00BF958522}" srcOrd="2" destOrd="0" presId="urn:microsoft.com/office/officeart/2005/8/layout/pyramid3"/>
    <dgm:cxn modelId="{251D14DA-1757-42BB-A735-8F9CD79A5E05}" type="presParOf" srcId="{1F426F1F-3756-4DC1-A411-5D00BF958522}" destId="{11358D32-B484-409C-B881-E6288CB88DB5}" srcOrd="0" destOrd="0" presId="urn:microsoft.com/office/officeart/2005/8/layout/pyramid3"/>
    <dgm:cxn modelId="{6C48CB43-E792-4E8F-A4A4-6F5A55C65755}" type="presParOf" srcId="{1F426F1F-3756-4DC1-A411-5D00BF958522}" destId="{25CADADB-B364-4DF2-AB4B-8AAF70330228}" srcOrd="1" destOrd="0" presId="urn:microsoft.com/office/officeart/2005/8/layout/pyramid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DDB35F4-8E4F-4A01-A46A-D4F436BEBA60}" type="doc">
      <dgm:prSet loTypeId="urn:microsoft.com/office/officeart/2005/8/layout/pyramid3" loCatId="pyramid" qsTypeId="urn:microsoft.com/office/officeart/2005/8/quickstyle/simple1" qsCatId="simple" csTypeId="urn:microsoft.com/office/officeart/2005/8/colors/accent1_2" csCatId="accent1" phldr="1"/>
      <dgm:spPr/>
    </dgm:pt>
    <dgm:pt modelId="{D0C64C66-2597-48D8-9D6B-401A9EC82FDC}">
      <dgm:prSet phldrT="[Text]" custT="1"/>
      <dgm:spPr/>
      <dgm:t>
        <a:bodyPr/>
        <a:lstStyle/>
        <a:p>
          <a:r>
            <a:rPr lang="en-US" sz="1600" dirty="0">
              <a:solidFill>
                <a:schemeClr val="tx1"/>
              </a:solidFill>
            </a:rPr>
            <a:t>Quality Small group support </a:t>
          </a:r>
        </a:p>
        <a:p>
          <a:r>
            <a:rPr lang="en-US" sz="1600" dirty="0">
              <a:solidFill>
                <a:schemeClr val="tx1"/>
              </a:solidFill>
            </a:rPr>
            <a:t>(Tier 2)</a:t>
          </a:r>
        </a:p>
      </dgm:t>
    </dgm:pt>
    <dgm:pt modelId="{61557BD6-C545-4DDF-B356-D89D564C69E9}" type="parTrans" cxnId="{BFA9B352-9DC8-4860-ADD3-6FB8E3EA91D2}">
      <dgm:prSet/>
      <dgm:spPr/>
      <dgm:t>
        <a:bodyPr/>
        <a:lstStyle/>
        <a:p>
          <a:endParaRPr lang="en-US"/>
        </a:p>
      </dgm:t>
    </dgm:pt>
    <dgm:pt modelId="{C2B95E7C-583E-4863-BF26-C81CC516F7AA}" type="sibTrans" cxnId="{BFA9B352-9DC8-4860-ADD3-6FB8E3EA91D2}">
      <dgm:prSet/>
      <dgm:spPr/>
      <dgm:t>
        <a:bodyPr/>
        <a:lstStyle/>
        <a:p>
          <a:endParaRPr lang="en-US"/>
        </a:p>
      </dgm:t>
    </dgm:pt>
    <dgm:pt modelId="{92D61005-89D4-41BD-985E-3491FAA1EFCC}">
      <dgm:prSet phldrT="[Text]" custT="1"/>
      <dgm:spPr/>
      <dgm:t>
        <a:bodyPr/>
        <a:lstStyle/>
        <a:p>
          <a:r>
            <a:rPr lang="en-US" sz="1200" dirty="0">
              <a:solidFill>
                <a:schemeClr val="tx1"/>
              </a:solidFill>
            </a:rPr>
            <a:t>IEP (Tier 3)</a:t>
          </a:r>
        </a:p>
        <a:p>
          <a:endParaRPr lang="en-US" sz="1200" dirty="0">
            <a:solidFill>
              <a:schemeClr val="tx1"/>
            </a:solidFill>
          </a:endParaRPr>
        </a:p>
        <a:p>
          <a:endParaRPr lang="en-US" sz="1000" dirty="0"/>
        </a:p>
      </dgm:t>
    </dgm:pt>
    <dgm:pt modelId="{C9A69D9F-AA60-4BA8-9E2F-9EAFF817A358}" type="parTrans" cxnId="{3CA48544-EDF5-4988-BD3D-5B0097328EFE}">
      <dgm:prSet/>
      <dgm:spPr/>
      <dgm:t>
        <a:bodyPr/>
        <a:lstStyle/>
        <a:p>
          <a:endParaRPr lang="en-US"/>
        </a:p>
      </dgm:t>
    </dgm:pt>
    <dgm:pt modelId="{1C09609B-9B62-4E8D-9EBA-008BF17454EE}" type="sibTrans" cxnId="{3CA48544-EDF5-4988-BD3D-5B0097328EFE}">
      <dgm:prSet/>
      <dgm:spPr/>
      <dgm:t>
        <a:bodyPr/>
        <a:lstStyle/>
        <a:p>
          <a:endParaRPr lang="en-US"/>
        </a:p>
      </dgm:t>
    </dgm:pt>
    <dgm:pt modelId="{4DFE2EEB-0F60-427C-A578-528BEBDE4804}">
      <dgm:prSet/>
      <dgm:spPr/>
      <dgm:t>
        <a:bodyPr/>
        <a:lstStyle/>
        <a:p>
          <a:r>
            <a:rPr lang="en-US" dirty="0">
              <a:solidFill>
                <a:schemeClr val="tx1"/>
              </a:solidFill>
            </a:rPr>
            <a:t>Evidence-Based Classroom Reading Instruction (Tier 1) </a:t>
          </a:r>
        </a:p>
      </dgm:t>
    </dgm:pt>
    <dgm:pt modelId="{6066C788-86F4-4CAA-A96B-8D3682A1FFCD}" type="parTrans" cxnId="{A1D4B91D-FE91-421C-B4D2-D26901E915C3}">
      <dgm:prSet/>
      <dgm:spPr/>
      <dgm:t>
        <a:bodyPr/>
        <a:lstStyle/>
        <a:p>
          <a:endParaRPr lang="en-US"/>
        </a:p>
      </dgm:t>
    </dgm:pt>
    <dgm:pt modelId="{CE4FE4B7-3E49-4424-AE88-625D70B64937}" type="sibTrans" cxnId="{A1D4B91D-FE91-421C-B4D2-D26901E915C3}">
      <dgm:prSet/>
      <dgm:spPr/>
      <dgm:t>
        <a:bodyPr/>
        <a:lstStyle/>
        <a:p>
          <a:endParaRPr lang="en-US"/>
        </a:p>
      </dgm:t>
    </dgm:pt>
    <dgm:pt modelId="{CCE57AB8-904E-4C53-902D-B96251A28C71}" type="pres">
      <dgm:prSet presAssocID="{0DDB35F4-8E4F-4A01-A46A-D4F436BEBA60}" presName="Name0" presStyleCnt="0">
        <dgm:presLayoutVars>
          <dgm:dir/>
          <dgm:animLvl val="lvl"/>
          <dgm:resizeHandles val="exact"/>
        </dgm:presLayoutVars>
      </dgm:prSet>
      <dgm:spPr/>
    </dgm:pt>
    <dgm:pt modelId="{909BC4C5-79BB-49BB-86CB-BD3896B219D5}" type="pres">
      <dgm:prSet presAssocID="{4DFE2EEB-0F60-427C-A578-528BEBDE4804}" presName="Name8" presStyleCnt="0"/>
      <dgm:spPr/>
    </dgm:pt>
    <dgm:pt modelId="{A78A4E5A-5408-4E15-A5FA-B8985A056BCD}" type="pres">
      <dgm:prSet presAssocID="{4DFE2EEB-0F60-427C-A578-528BEBDE4804}" presName="level" presStyleLbl="node1" presStyleIdx="0" presStyleCnt="3">
        <dgm:presLayoutVars>
          <dgm:chMax val="1"/>
          <dgm:bulletEnabled val="1"/>
        </dgm:presLayoutVars>
      </dgm:prSet>
      <dgm:spPr/>
    </dgm:pt>
    <dgm:pt modelId="{779FE580-998C-43B2-A010-0B1FE2EC1599}" type="pres">
      <dgm:prSet presAssocID="{4DFE2EEB-0F60-427C-A578-528BEBDE4804}" presName="levelTx" presStyleLbl="revTx" presStyleIdx="0" presStyleCnt="0">
        <dgm:presLayoutVars>
          <dgm:chMax val="1"/>
          <dgm:bulletEnabled val="1"/>
        </dgm:presLayoutVars>
      </dgm:prSet>
      <dgm:spPr/>
    </dgm:pt>
    <dgm:pt modelId="{3C5AA18A-84B7-472D-A535-7C1ABF45937F}" type="pres">
      <dgm:prSet presAssocID="{D0C64C66-2597-48D8-9D6B-401A9EC82FDC}" presName="Name8" presStyleCnt="0"/>
      <dgm:spPr/>
    </dgm:pt>
    <dgm:pt modelId="{E190D26D-2446-415C-9EF9-C0359A6543EB}" type="pres">
      <dgm:prSet presAssocID="{D0C64C66-2597-48D8-9D6B-401A9EC82FDC}" presName="level" presStyleLbl="node1" presStyleIdx="1" presStyleCnt="3">
        <dgm:presLayoutVars>
          <dgm:chMax val="1"/>
          <dgm:bulletEnabled val="1"/>
        </dgm:presLayoutVars>
      </dgm:prSet>
      <dgm:spPr/>
    </dgm:pt>
    <dgm:pt modelId="{873779F2-EB6F-4613-87AB-DDC988F94C58}" type="pres">
      <dgm:prSet presAssocID="{D0C64C66-2597-48D8-9D6B-401A9EC82FDC}" presName="levelTx" presStyleLbl="revTx" presStyleIdx="0" presStyleCnt="0">
        <dgm:presLayoutVars>
          <dgm:chMax val="1"/>
          <dgm:bulletEnabled val="1"/>
        </dgm:presLayoutVars>
      </dgm:prSet>
      <dgm:spPr/>
    </dgm:pt>
    <dgm:pt modelId="{1F426F1F-3756-4DC1-A411-5D00BF958522}" type="pres">
      <dgm:prSet presAssocID="{92D61005-89D4-41BD-985E-3491FAA1EFCC}" presName="Name8" presStyleCnt="0"/>
      <dgm:spPr/>
    </dgm:pt>
    <dgm:pt modelId="{11358D32-B484-409C-B881-E6288CB88DB5}" type="pres">
      <dgm:prSet presAssocID="{92D61005-89D4-41BD-985E-3491FAA1EFCC}" presName="level" presStyleLbl="node1" presStyleIdx="2" presStyleCnt="3" custScaleX="96252">
        <dgm:presLayoutVars>
          <dgm:chMax val="1"/>
          <dgm:bulletEnabled val="1"/>
        </dgm:presLayoutVars>
      </dgm:prSet>
      <dgm:spPr/>
    </dgm:pt>
    <dgm:pt modelId="{25CADADB-B364-4DF2-AB4B-8AAF70330228}" type="pres">
      <dgm:prSet presAssocID="{92D61005-89D4-41BD-985E-3491FAA1EFCC}" presName="levelTx" presStyleLbl="revTx" presStyleIdx="0" presStyleCnt="0">
        <dgm:presLayoutVars>
          <dgm:chMax val="1"/>
          <dgm:bulletEnabled val="1"/>
        </dgm:presLayoutVars>
      </dgm:prSet>
      <dgm:spPr/>
    </dgm:pt>
  </dgm:ptLst>
  <dgm:cxnLst>
    <dgm:cxn modelId="{33625001-2666-4D64-A38A-773EC49CCF0C}" type="presOf" srcId="{4DFE2EEB-0F60-427C-A578-528BEBDE4804}" destId="{A78A4E5A-5408-4E15-A5FA-B8985A056BCD}" srcOrd="0" destOrd="0" presId="urn:microsoft.com/office/officeart/2005/8/layout/pyramid3"/>
    <dgm:cxn modelId="{A1D4B91D-FE91-421C-B4D2-D26901E915C3}" srcId="{0DDB35F4-8E4F-4A01-A46A-D4F436BEBA60}" destId="{4DFE2EEB-0F60-427C-A578-528BEBDE4804}" srcOrd="0" destOrd="0" parTransId="{6066C788-86F4-4CAA-A96B-8D3682A1FFCD}" sibTransId="{CE4FE4B7-3E49-4424-AE88-625D70B64937}"/>
    <dgm:cxn modelId="{2B6FB05C-17D4-4764-8563-2E846ADBB7CE}" type="presOf" srcId="{92D61005-89D4-41BD-985E-3491FAA1EFCC}" destId="{25CADADB-B364-4DF2-AB4B-8AAF70330228}" srcOrd="1" destOrd="0" presId="urn:microsoft.com/office/officeart/2005/8/layout/pyramid3"/>
    <dgm:cxn modelId="{3CA48544-EDF5-4988-BD3D-5B0097328EFE}" srcId="{0DDB35F4-8E4F-4A01-A46A-D4F436BEBA60}" destId="{92D61005-89D4-41BD-985E-3491FAA1EFCC}" srcOrd="2" destOrd="0" parTransId="{C9A69D9F-AA60-4BA8-9E2F-9EAFF817A358}" sibTransId="{1C09609B-9B62-4E8D-9EBA-008BF17454EE}"/>
    <dgm:cxn modelId="{BFA9B352-9DC8-4860-ADD3-6FB8E3EA91D2}" srcId="{0DDB35F4-8E4F-4A01-A46A-D4F436BEBA60}" destId="{D0C64C66-2597-48D8-9D6B-401A9EC82FDC}" srcOrd="1" destOrd="0" parTransId="{61557BD6-C545-4DDF-B356-D89D564C69E9}" sibTransId="{C2B95E7C-583E-4863-BF26-C81CC516F7AA}"/>
    <dgm:cxn modelId="{1A38A98C-9C6B-49E8-AB48-EF3CDB4D937D}" type="presOf" srcId="{0DDB35F4-8E4F-4A01-A46A-D4F436BEBA60}" destId="{CCE57AB8-904E-4C53-902D-B96251A28C71}" srcOrd="0" destOrd="0" presId="urn:microsoft.com/office/officeart/2005/8/layout/pyramid3"/>
    <dgm:cxn modelId="{BE1EFE9B-DF22-46C9-AD77-EA9A7E81BABE}" type="presOf" srcId="{4DFE2EEB-0F60-427C-A578-528BEBDE4804}" destId="{779FE580-998C-43B2-A010-0B1FE2EC1599}" srcOrd="1" destOrd="0" presId="urn:microsoft.com/office/officeart/2005/8/layout/pyramid3"/>
    <dgm:cxn modelId="{025F27E3-5E94-41F3-B2B2-728279B56CB2}" type="presOf" srcId="{D0C64C66-2597-48D8-9D6B-401A9EC82FDC}" destId="{E190D26D-2446-415C-9EF9-C0359A6543EB}" srcOrd="0" destOrd="0" presId="urn:microsoft.com/office/officeart/2005/8/layout/pyramid3"/>
    <dgm:cxn modelId="{864D12EF-C66D-4915-B011-E071F8DA3CA9}" type="presOf" srcId="{92D61005-89D4-41BD-985E-3491FAA1EFCC}" destId="{11358D32-B484-409C-B881-E6288CB88DB5}" srcOrd="0" destOrd="0" presId="urn:microsoft.com/office/officeart/2005/8/layout/pyramid3"/>
    <dgm:cxn modelId="{B03D18F8-373E-4197-ACCF-FD4F4B57529A}" type="presOf" srcId="{D0C64C66-2597-48D8-9D6B-401A9EC82FDC}" destId="{873779F2-EB6F-4613-87AB-DDC988F94C58}" srcOrd="1" destOrd="0" presId="urn:microsoft.com/office/officeart/2005/8/layout/pyramid3"/>
    <dgm:cxn modelId="{6F381743-07F1-4F6B-B795-499140D3C9C6}" type="presParOf" srcId="{CCE57AB8-904E-4C53-902D-B96251A28C71}" destId="{909BC4C5-79BB-49BB-86CB-BD3896B219D5}" srcOrd="0" destOrd="0" presId="urn:microsoft.com/office/officeart/2005/8/layout/pyramid3"/>
    <dgm:cxn modelId="{CFAF128C-A7F8-4D70-BE00-B39ABD548B58}" type="presParOf" srcId="{909BC4C5-79BB-49BB-86CB-BD3896B219D5}" destId="{A78A4E5A-5408-4E15-A5FA-B8985A056BCD}" srcOrd="0" destOrd="0" presId="urn:microsoft.com/office/officeart/2005/8/layout/pyramid3"/>
    <dgm:cxn modelId="{9BB698E2-A2C5-4FC0-8D06-B3272B0FB91D}" type="presParOf" srcId="{909BC4C5-79BB-49BB-86CB-BD3896B219D5}" destId="{779FE580-998C-43B2-A010-0B1FE2EC1599}" srcOrd="1" destOrd="0" presId="urn:microsoft.com/office/officeart/2005/8/layout/pyramid3"/>
    <dgm:cxn modelId="{9A5ECE64-5B30-47C6-BBEB-B567C78C8DB3}" type="presParOf" srcId="{CCE57AB8-904E-4C53-902D-B96251A28C71}" destId="{3C5AA18A-84B7-472D-A535-7C1ABF45937F}" srcOrd="1" destOrd="0" presId="urn:microsoft.com/office/officeart/2005/8/layout/pyramid3"/>
    <dgm:cxn modelId="{75ABB6AA-54C6-4C32-92F1-B6962F72463B}" type="presParOf" srcId="{3C5AA18A-84B7-472D-A535-7C1ABF45937F}" destId="{E190D26D-2446-415C-9EF9-C0359A6543EB}" srcOrd="0" destOrd="0" presId="urn:microsoft.com/office/officeart/2005/8/layout/pyramid3"/>
    <dgm:cxn modelId="{9E2879BC-8158-4E79-97E6-585CA2840947}" type="presParOf" srcId="{3C5AA18A-84B7-472D-A535-7C1ABF45937F}" destId="{873779F2-EB6F-4613-87AB-DDC988F94C58}" srcOrd="1" destOrd="0" presId="urn:microsoft.com/office/officeart/2005/8/layout/pyramid3"/>
    <dgm:cxn modelId="{9BFF8EAC-212D-4660-8778-20F7C77ABB03}" type="presParOf" srcId="{CCE57AB8-904E-4C53-902D-B96251A28C71}" destId="{1F426F1F-3756-4DC1-A411-5D00BF958522}" srcOrd="2" destOrd="0" presId="urn:microsoft.com/office/officeart/2005/8/layout/pyramid3"/>
    <dgm:cxn modelId="{251D14DA-1757-42BB-A735-8F9CD79A5E05}" type="presParOf" srcId="{1F426F1F-3756-4DC1-A411-5D00BF958522}" destId="{11358D32-B484-409C-B881-E6288CB88DB5}" srcOrd="0" destOrd="0" presId="urn:microsoft.com/office/officeart/2005/8/layout/pyramid3"/>
    <dgm:cxn modelId="{6C48CB43-E792-4E8F-A4A4-6F5A55C65755}" type="presParOf" srcId="{1F426F1F-3756-4DC1-A411-5D00BF958522}" destId="{25CADADB-B364-4DF2-AB4B-8AAF70330228}" srcOrd="1" destOrd="0" presId="urn:microsoft.com/office/officeart/2005/8/layout/pyramid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DDB35F4-8E4F-4A01-A46A-D4F436BEBA60}" type="doc">
      <dgm:prSet loTypeId="urn:microsoft.com/office/officeart/2005/8/layout/pyramid3" loCatId="pyramid" qsTypeId="urn:microsoft.com/office/officeart/2005/8/quickstyle/simple1" qsCatId="simple" csTypeId="urn:microsoft.com/office/officeart/2005/8/colors/accent1_2" csCatId="accent1" phldr="1"/>
      <dgm:spPr/>
    </dgm:pt>
    <dgm:pt modelId="{D0C64C66-2597-48D8-9D6B-401A9EC82FDC}">
      <dgm:prSet phldrT="[Text]" custT="1"/>
      <dgm:spPr/>
      <dgm:t>
        <a:bodyPr/>
        <a:lstStyle/>
        <a:p>
          <a:r>
            <a:rPr lang="en-US" sz="1600" dirty="0">
              <a:solidFill>
                <a:schemeClr val="tx1"/>
              </a:solidFill>
            </a:rPr>
            <a:t>Progress Monitoring</a:t>
          </a:r>
        </a:p>
        <a:p>
          <a:r>
            <a:rPr lang="en-US" sz="1600" dirty="0">
              <a:solidFill>
                <a:schemeClr val="tx1"/>
              </a:solidFill>
            </a:rPr>
            <a:t>(Tier 2)</a:t>
          </a:r>
        </a:p>
      </dgm:t>
    </dgm:pt>
    <dgm:pt modelId="{61557BD6-C545-4DDF-B356-D89D564C69E9}" type="parTrans" cxnId="{BFA9B352-9DC8-4860-ADD3-6FB8E3EA91D2}">
      <dgm:prSet/>
      <dgm:spPr/>
      <dgm:t>
        <a:bodyPr/>
        <a:lstStyle/>
        <a:p>
          <a:endParaRPr lang="en-US"/>
        </a:p>
      </dgm:t>
    </dgm:pt>
    <dgm:pt modelId="{C2B95E7C-583E-4863-BF26-C81CC516F7AA}" type="sibTrans" cxnId="{BFA9B352-9DC8-4860-ADD3-6FB8E3EA91D2}">
      <dgm:prSet/>
      <dgm:spPr/>
      <dgm:t>
        <a:bodyPr/>
        <a:lstStyle/>
        <a:p>
          <a:endParaRPr lang="en-US"/>
        </a:p>
      </dgm:t>
    </dgm:pt>
    <dgm:pt modelId="{92D61005-89D4-41BD-985E-3491FAA1EFCC}">
      <dgm:prSet phldrT="[Text]" custT="1"/>
      <dgm:spPr/>
      <dgm:t>
        <a:bodyPr/>
        <a:lstStyle/>
        <a:p>
          <a:r>
            <a:rPr lang="en-US" sz="1200" dirty="0">
              <a:solidFill>
                <a:schemeClr val="tx1"/>
              </a:solidFill>
            </a:rPr>
            <a:t>Testing </a:t>
          </a:r>
        </a:p>
        <a:p>
          <a:r>
            <a:rPr lang="en-US" sz="1200" dirty="0">
              <a:solidFill>
                <a:schemeClr val="tx1"/>
              </a:solidFill>
            </a:rPr>
            <a:t>(Tier 3)</a:t>
          </a:r>
        </a:p>
        <a:p>
          <a:endParaRPr lang="en-US" sz="1200" dirty="0"/>
        </a:p>
        <a:p>
          <a:endParaRPr lang="en-US" sz="1000" dirty="0"/>
        </a:p>
      </dgm:t>
    </dgm:pt>
    <dgm:pt modelId="{C9A69D9F-AA60-4BA8-9E2F-9EAFF817A358}" type="parTrans" cxnId="{3CA48544-EDF5-4988-BD3D-5B0097328EFE}">
      <dgm:prSet/>
      <dgm:spPr/>
      <dgm:t>
        <a:bodyPr/>
        <a:lstStyle/>
        <a:p>
          <a:endParaRPr lang="en-US"/>
        </a:p>
      </dgm:t>
    </dgm:pt>
    <dgm:pt modelId="{1C09609B-9B62-4E8D-9EBA-008BF17454EE}" type="sibTrans" cxnId="{3CA48544-EDF5-4988-BD3D-5B0097328EFE}">
      <dgm:prSet/>
      <dgm:spPr/>
      <dgm:t>
        <a:bodyPr/>
        <a:lstStyle/>
        <a:p>
          <a:endParaRPr lang="en-US"/>
        </a:p>
      </dgm:t>
    </dgm:pt>
    <dgm:pt modelId="{4DFE2EEB-0F60-427C-A578-528BEBDE4804}">
      <dgm:prSet/>
      <dgm:spPr/>
      <dgm:t>
        <a:bodyPr/>
        <a:lstStyle/>
        <a:p>
          <a:r>
            <a:rPr lang="en-US" dirty="0">
              <a:solidFill>
                <a:schemeClr val="tx1"/>
              </a:solidFill>
            </a:rPr>
            <a:t>Screening of all  (Tier 1) </a:t>
          </a:r>
        </a:p>
      </dgm:t>
    </dgm:pt>
    <dgm:pt modelId="{6066C788-86F4-4CAA-A96B-8D3682A1FFCD}" type="parTrans" cxnId="{A1D4B91D-FE91-421C-B4D2-D26901E915C3}">
      <dgm:prSet/>
      <dgm:spPr/>
      <dgm:t>
        <a:bodyPr/>
        <a:lstStyle/>
        <a:p>
          <a:endParaRPr lang="en-US"/>
        </a:p>
      </dgm:t>
    </dgm:pt>
    <dgm:pt modelId="{CE4FE4B7-3E49-4424-AE88-625D70B64937}" type="sibTrans" cxnId="{A1D4B91D-FE91-421C-B4D2-D26901E915C3}">
      <dgm:prSet/>
      <dgm:spPr/>
      <dgm:t>
        <a:bodyPr/>
        <a:lstStyle/>
        <a:p>
          <a:endParaRPr lang="en-US"/>
        </a:p>
      </dgm:t>
    </dgm:pt>
    <dgm:pt modelId="{CCE57AB8-904E-4C53-902D-B96251A28C71}" type="pres">
      <dgm:prSet presAssocID="{0DDB35F4-8E4F-4A01-A46A-D4F436BEBA60}" presName="Name0" presStyleCnt="0">
        <dgm:presLayoutVars>
          <dgm:dir/>
          <dgm:animLvl val="lvl"/>
          <dgm:resizeHandles val="exact"/>
        </dgm:presLayoutVars>
      </dgm:prSet>
      <dgm:spPr/>
    </dgm:pt>
    <dgm:pt modelId="{909BC4C5-79BB-49BB-86CB-BD3896B219D5}" type="pres">
      <dgm:prSet presAssocID="{4DFE2EEB-0F60-427C-A578-528BEBDE4804}" presName="Name8" presStyleCnt="0"/>
      <dgm:spPr/>
    </dgm:pt>
    <dgm:pt modelId="{A78A4E5A-5408-4E15-A5FA-B8985A056BCD}" type="pres">
      <dgm:prSet presAssocID="{4DFE2EEB-0F60-427C-A578-528BEBDE4804}" presName="level" presStyleLbl="node1" presStyleIdx="0" presStyleCnt="3">
        <dgm:presLayoutVars>
          <dgm:chMax val="1"/>
          <dgm:bulletEnabled val="1"/>
        </dgm:presLayoutVars>
      </dgm:prSet>
      <dgm:spPr/>
    </dgm:pt>
    <dgm:pt modelId="{779FE580-998C-43B2-A010-0B1FE2EC1599}" type="pres">
      <dgm:prSet presAssocID="{4DFE2EEB-0F60-427C-A578-528BEBDE4804}" presName="levelTx" presStyleLbl="revTx" presStyleIdx="0" presStyleCnt="0">
        <dgm:presLayoutVars>
          <dgm:chMax val="1"/>
          <dgm:bulletEnabled val="1"/>
        </dgm:presLayoutVars>
      </dgm:prSet>
      <dgm:spPr/>
    </dgm:pt>
    <dgm:pt modelId="{3C5AA18A-84B7-472D-A535-7C1ABF45937F}" type="pres">
      <dgm:prSet presAssocID="{D0C64C66-2597-48D8-9D6B-401A9EC82FDC}" presName="Name8" presStyleCnt="0"/>
      <dgm:spPr/>
    </dgm:pt>
    <dgm:pt modelId="{E190D26D-2446-415C-9EF9-C0359A6543EB}" type="pres">
      <dgm:prSet presAssocID="{D0C64C66-2597-48D8-9D6B-401A9EC82FDC}" presName="level" presStyleLbl="node1" presStyleIdx="1" presStyleCnt="3">
        <dgm:presLayoutVars>
          <dgm:chMax val="1"/>
          <dgm:bulletEnabled val="1"/>
        </dgm:presLayoutVars>
      </dgm:prSet>
      <dgm:spPr/>
    </dgm:pt>
    <dgm:pt modelId="{873779F2-EB6F-4613-87AB-DDC988F94C58}" type="pres">
      <dgm:prSet presAssocID="{D0C64C66-2597-48D8-9D6B-401A9EC82FDC}" presName="levelTx" presStyleLbl="revTx" presStyleIdx="0" presStyleCnt="0">
        <dgm:presLayoutVars>
          <dgm:chMax val="1"/>
          <dgm:bulletEnabled val="1"/>
        </dgm:presLayoutVars>
      </dgm:prSet>
      <dgm:spPr/>
    </dgm:pt>
    <dgm:pt modelId="{1F426F1F-3756-4DC1-A411-5D00BF958522}" type="pres">
      <dgm:prSet presAssocID="{92D61005-89D4-41BD-985E-3491FAA1EFCC}" presName="Name8" presStyleCnt="0"/>
      <dgm:spPr/>
    </dgm:pt>
    <dgm:pt modelId="{11358D32-B484-409C-B881-E6288CB88DB5}" type="pres">
      <dgm:prSet presAssocID="{92D61005-89D4-41BD-985E-3491FAA1EFCC}" presName="level" presStyleLbl="node1" presStyleIdx="2" presStyleCnt="3" custScaleX="96252">
        <dgm:presLayoutVars>
          <dgm:chMax val="1"/>
          <dgm:bulletEnabled val="1"/>
        </dgm:presLayoutVars>
      </dgm:prSet>
      <dgm:spPr/>
    </dgm:pt>
    <dgm:pt modelId="{25CADADB-B364-4DF2-AB4B-8AAF70330228}" type="pres">
      <dgm:prSet presAssocID="{92D61005-89D4-41BD-985E-3491FAA1EFCC}" presName="levelTx" presStyleLbl="revTx" presStyleIdx="0" presStyleCnt="0">
        <dgm:presLayoutVars>
          <dgm:chMax val="1"/>
          <dgm:bulletEnabled val="1"/>
        </dgm:presLayoutVars>
      </dgm:prSet>
      <dgm:spPr/>
    </dgm:pt>
  </dgm:ptLst>
  <dgm:cxnLst>
    <dgm:cxn modelId="{33625001-2666-4D64-A38A-773EC49CCF0C}" type="presOf" srcId="{4DFE2EEB-0F60-427C-A578-528BEBDE4804}" destId="{A78A4E5A-5408-4E15-A5FA-B8985A056BCD}" srcOrd="0" destOrd="0" presId="urn:microsoft.com/office/officeart/2005/8/layout/pyramid3"/>
    <dgm:cxn modelId="{A1D4B91D-FE91-421C-B4D2-D26901E915C3}" srcId="{0DDB35F4-8E4F-4A01-A46A-D4F436BEBA60}" destId="{4DFE2EEB-0F60-427C-A578-528BEBDE4804}" srcOrd="0" destOrd="0" parTransId="{6066C788-86F4-4CAA-A96B-8D3682A1FFCD}" sibTransId="{CE4FE4B7-3E49-4424-AE88-625D70B64937}"/>
    <dgm:cxn modelId="{2B6FB05C-17D4-4764-8563-2E846ADBB7CE}" type="presOf" srcId="{92D61005-89D4-41BD-985E-3491FAA1EFCC}" destId="{25CADADB-B364-4DF2-AB4B-8AAF70330228}" srcOrd="1" destOrd="0" presId="urn:microsoft.com/office/officeart/2005/8/layout/pyramid3"/>
    <dgm:cxn modelId="{3CA48544-EDF5-4988-BD3D-5B0097328EFE}" srcId="{0DDB35F4-8E4F-4A01-A46A-D4F436BEBA60}" destId="{92D61005-89D4-41BD-985E-3491FAA1EFCC}" srcOrd="2" destOrd="0" parTransId="{C9A69D9F-AA60-4BA8-9E2F-9EAFF817A358}" sibTransId="{1C09609B-9B62-4E8D-9EBA-008BF17454EE}"/>
    <dgm:cxn modelId="{BFA9B352-9DC8-4860-ADD3-6FB8E3EA91D2}" srcId="{0DDB35F4-8E4F-4A01-A46A-D4F436BEBA60}" destId="{D0C64C66-2597-48D8-9D6B-401A9EC82FDC}" srcOrd="1" destOrd="0" parTransId="{61557BD6-C545-4DDF-B356-D89D564C69E9}" sibTransId="{C2B95E7C-583E-4863-BF26-C81CC516F7AA}"/>
    <dgm:cxn modelId="{1A38A98C-9C6B-49E8-AB48-EF3CDB4D937D}" type="presOf" srcId="{0DDB35F4-8E4F-4A01-A46A-D4F436BEBA60}" destId="{CCE57AB8-904E-4C53-902D-B96251A28C71}" srcOrd="0" destOrd="0" presId="urn:microsoft.com/office/officeart/2005/8/layout/pyramid3"/>
    <dgm:cxn modelId="{BE1EFE9B-DF22-46C9-AD77-EA9A7E81BABE}" type="presOf" srcId="{4DFE2EEB-0F60-427C-A578-528BEBDE4804}" destId="{779FE580-998C-43B2-A010-0B1FE2EC1599}" srcOrd="1" destOrd="0" presId="urn:microsoft.com/office/officeart/2005/8/layout/pyramid3"/>
    <dgm:cxn modelId="{025F27E3-5E94-41F3-B2B2-728279B56CB2}" type="presOf" srcId="{D0C64C66-2597-48D8-9D6B-401A9EC82FDC}" destId="{E190D26D-2446-415C-9EF9-C0359A6543EB}" srcOrd="0" destOrd="0" presId="urn:microsoft.com/office/officeart/2005/8/layout/pyramid3"/>
    <dgm:cxn modelId="{864D12EF-C66D-4915-B011-E071F8DA3CA9}" type="presOf" srcId="{92D61005-89D4-41BD-985E-3491FAA1EFCC}" destId="{11358D32-B484-409C-B881-E6288CB88DB5}" srcOrd="0" destOrd="0" presId="urn:microsoft.com/office/officeart/2005/8/layout/pyramid3"/>
    <dgm:cxn modelId="{B03D18F8-373E-4197-ACCF-FD4F4B57529A}" type="presOf" srcId="{D0C64C66-2597-48D8-9D6B-401A9EC82FDC}" destId="{873779F2-EB6F-4613-87AB-DDC988F94C58}" srcOrd="1" destOrd="0" presId="urn:microsoft.com/office/officeart/2005/8/layout/pyramid3"/>
    <dgm:cxn modelId="{6F381743-07F1-4F6B-B795-499140D3C9C6}" type="presParOf" srcId="{CCE57AB8-904E-4C53-902D-B96251A28C71}" destId="{909BC4C5-79BB-49BB-86CB-BD3896B219D5}" srcOrd="0" destOrd="0" presId="urn:microsoft.com/office/officeart/2005/8/layout/pyramid3"/>
    <dgm:cxn modelId="{CFAF128C-A7F8-4D70-BE00-B39ABD548B58}" type="presParOf" srcId="{909BC4C5-79BB-49BB-86CB-BD3896B219D5}" destId="{A78A4E5A-5408-4E15-A5FA-B8985A056BCD}" srcOrd="0" destOrd="0" presId="urn:microsoft.com/office/officeart/2005/8/layout/pyramid3"/>
    <dgm:cxn modelId="{9BB698E2-A2C5-4FC0-8D06-B3272B0FB91D}" type="presParOf" srcId="{909BC4C5-79BB-49BB-86CB-BD3896B219D5}" destId="{779FE580-998C-43B2-A010-0B1FE2EC1599}" srcOrd="1" destOrd="0" presId="urn:microsoft.com/office/officeart/2005/8/layout/pyramid3"/>
    <dgm:cxn modelId="{9A5ECE64-5B30-47C6-BBEB-B567C78C8DB3}" type="presParOf" srcId="{CCE57AB8-904E-4C53-902D-B96251A28C71}" destId="{3C5AA18A-84B7-472D-A535-7C1ABF45937F}" srcOrd="1" destOrd="0" presId="urn:microsoft.com/office/officeart/2005/8/layout/pyramid3"/>
    <dgm:cxn modelId="{75ABB6AA-54C6-4C32-92F1-B6962F72463B}" type="presParOf" srcId="{3C5AA18A-84B7-472D-A535-7C1ABF45937F}" destId="{E190D26D-2446-415C-9EF9-C0359A6543EB}" srcOrd="0" destOrd="0" presId="urn:microsoft.com/office/officeart/2005/8/layout/pyramid3"/>
    <dgm:cxn modelId="{9E2879BC-8158-4E79-97E6-585CA2840947}" type="presParOf" srcId="{3C5AA18A-84B7-472D-A535-7C1ABF45937F}" destId="{873779F2-EB6F-4613-87AB-DDC988F94C58}" srcOrd="1" destOrd="0" presId="urn:microsoft.com/office/officeart/2005/8/layout/pyramid3"/>
    <dgm:cxn modelId="{9BFF8EAC-212D-4660-8778-20F7C77ABB03}" type="presParOf" srcId="{CCE57AB8-904E-4C53-902D-B96251A28C71}" destId="{1F426F1F-3756-4DC1-A411-5D00BF958522}" srcOrd="2" destOrd="0" presId="urn:microsoft.com/office/officeart/2005/8/layout/pyramid3"/>
    <dgm:cxn modelId="{251D14DA-1757-42BB-A735-8F9CD79A5E05}" type="presParOf" srcId="{1F426F1F-3756-4DC1-A411-5D00BF958522}" destId="{11358D32-B484-409C-B881-E6288CB88DB5}" srcOrd="0" destOrd="0" presId="urn:microsoft.com/office/officeart/2005/8/layout/pyramid3"/>
    <dgm:cxn modelId="{6C48CB43-E792-4E8F-A4A4-6F5A55C65755}" type="presParOf" srcId="{1F426F1F-3756-4DC1-A411-5D00BF958522}" destId="{25CADADB-B364-4DF2-AB4B-8AAF70330228}" srcOrd="1" destOrd="0" presId="urn:microsoft.com/office/officeart/2005/8/layout/pyramid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FBD80A-B143-4050-B3B6-0A62684CACC4}">
      <dsp:nvSpPr>
        <dsp:cNvPr id="0" name=""/>
        <dsp:cNvSpPr/>
      </dsp:nvSpPr>
      <dsp:spPr>
        <a:xfrm>
          <a:off x="0" y="7341"/>
          <a:ext cx="6645160" cy="47930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AD0A28B-D503-48F3-9271-8FCDF19F4068}">
      <dsp:nvSpPr>
        <dsp:cNvPr id="0" name=""/>
        <dsp:cNvSpPr/>
      </dsp:nvSpPr>
      <dsp:spPr>
        <a:xfrm>
          <a:off x="144989" y="110420"/>
          <a:ext cx="263616" cy="263616"/>
        </a:xfrm>
        <a:prstGeom prst="rect">
          <a:avLst/>
        </a:prstGeom>
        <a:solidFill>
          <a:schemeClr val="bg1">
            <a:hueOff val="0"/>
            <a:satOff val="0"/>
            <a:lumOff val="0"/>
            <a:alphaOff val="0"/>
          </a:schemeClr>
        </a:solid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00D1FD8-5376-4195-A66F-6ECFAF4FDEAB}">
      <dsp:nvSpPr>
        <dsp:cNvPr id="0" name=""/>
        <dsp:cNvSpPr/>
      </dsp:nvSpPr>
      <dsp:spPr>
        <a:xfrm>
          <a:off x="553594" y="2576"/>
          <a:ext cx="6091565" cy="4793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726" tIns="50726" rIns="50726" bIns="50726" numCol="1" spcCol="1270" anchor="ctr" anchorCtr="0">
          <a:noAutofit/>
        </a:bodyPr>
        <a:lstStyle/>
        <a:p>
          <a:pPr marL="0" lvl="0" indent="0" algn="l" defTabSz="666750">
            <a:lnSpc>
              <a:spcPct val="100000"/>
            </a:lnSpc>
            <a:spcBef>
              <a:spcPct val="0"/>
            </a:spcBef>
            <a:spcAft>
              <a:spcPct val="35000"/>
            </a:spcAft>
            <a:buNone/>
          </a:pPr>
          <a:r>
            <a:rPr lang="en-US" sz="1500" kern="1200" dirty="0"/>
            <a:t>MGH Institute of Health Professions, Salary</a:t>
          </a:r>
        </a:p>
      </dsp:txBody>
      <dsp:txXfrm>
        <a:off x="553594" y="2576"/>
        <a:ext cx="6091565" cy="479302"/>
      </dsp:txXfrm>
    </dsp:sp>
    <dsp:sp modelId="{A37B22A8-4EE0-453F-92BF-C65910643830}">
      <dsp:nvSpPr>
        <dsp:cNvPr id="0" name=""/>
        <dsp:cNvSpPr/>
      </dsp:nvSpPr>
      <dsp:spPr>
        <a:xfrm>
          <a:off x="0" y="601705"/>
          <a:ext cx="6645160" cy="479302"/>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1F11E1-C00B-476B-ACF5-724FD006E0BA}">
      <dsp:nvSpPr>
        <dsp:cNvPr id="0" name=""/>
        <dsp:cNvSpPr/>
      </dsp:nvSpPr>
      <dsp:spPr>
        <a:xfrm>
          <a:off x="144989" y="709548"/>
          <a:ext cx="263616" cy="263616"/>
        </a:xfrm>
        <a:prstGeom prst="rect">
          <a:avLst/>
        </a:prstGeom>
        <a:solidFill>
          <a:schemeClr val="bg1">
            <a:hueOff val="0"/>
            <a:satOff val="0"/>
            <a:lumOff val="0"/>
            <a:alphaOff val="0"/>
          </a:schemeClr>
        </a:solid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C5DDB5E-7B33-4537-A8C8-648570E701AB}">
      <dsp:nvSpPr>
        <dsp:cNvPr id="0" name=""/>
        <dsp:cNvSpPr/>
      </dsp:nvSpPr>
      <dsp:spPr>
        <a:xfrm>
          <a:off x="553594" y="601705"/>
          <a:ext cx="6091565" cy="4793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726" tIns="50726" rIns="50726" bIns="50726" numCol="1" spcCol="1270" anchor="ctr" anchorCtr="0">
          <a:noAutofit/>
        </a:bodyPr>
        <a:lstStyle/>
        <a:p>
          <a:pPr marL="0" lvl="0" indent="0" algn="l" defTabSz="666750">
            <a:lnSpc>
              <a:spcPct val="100000"/>
            </a:lnSpc>
            <a:spcBef>
              <a:spcPct val="0"/>
            </a:spcBef>
            <a:spcAft>
              <a:spcPct val="35000"/>
            </a:spcAft>
            <a:buNone/>
          </a:pPr>
          <a:r>
            <a:rPr lang="en-US" sz="1500" kern="1200" dirty="0"/>
            <a:t>National Institutes of Health, Grant support</a:t>
          </a:r>
        </a:p>
      </dsp:txBody>
      <dsp:txXfrm>
        <a:off x="553594" y="601705"/>
        <a:ext cx="6091565" cy="479302"/>
      </dsp:txXfrm>
    </dsp:sp>
    <dsp:sp modelId="{07077797-0011-43DB-8AE3-68344F5AE648}">
      <dsp:nvSpPr>
        <dsp:cNvPr id="0" name=""/>
        <dsp:cNvSpPr/>
      </dsp:nvSpPr>
      <dsp:spPr>
        <a:xfrm>
          <a:off x="0" y="1200833"/>
          <a:ext cx="6645160" cy="479302"/>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2210D66-55D2-483E-B465-E7C564108F3D}">
      <dsp:nvSpPr>
        <dsp:cNvPr id="0" name=""/>
        <dsp:cNvSpPr/>
      </dsp:nvSpPr>
      <dsp:spPr>
        <a:xfrm>
          <a:off x="144989" y="1308677"/>
          <a:ext cx="263616" cy="263616"/>
        </a:xfrm>
        <a:prstGeom prst="rect">
          <a:avLst/>
        </a:prstGeom>
        <a:solidFill>
          <a:schemeClr val="bg1">
            <a:hueOff val="0"/>
            <a:satOff val="0"/>
            <a:lumOff val="0"/>
            <a:alphaOff val="0"/>
          </a:schemeClr>
        </a:solid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08B2C44-9627-4DC6-A47D-EBDB1FA0D024}">
      <dsp:nvSpPr>
        <dsp:cNvPr id="0" name=""/>
        <dsp:cNvSpPr/>
      </dsp:nvSpPr>
      <dsp:spPr>
        <a:xfrm>
          <a:off x="553594" y="1200833"/>
          <a:ext cx="6091565" cy="4793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726" tIns="50726" rIns="50726" bIns="50726" numCol="1" spcCol="1270" anchor="ctr" anchorCtr="0">
          <a:noAutofit/>
        </a:bodyPr>
        <a:lstStyle/>
        <a:p>
          <a:pPr marL="0" lvl="0" indent="0" algn="l" defTabSz="666750">
            <a:lnSpc>
              <a:spcPct val="100000"/>
            </a:lnSpc>
            <a:spcBef>
              <a:spcPct val="0"/>
            </a:spcBef>
            <a:spcAft>
              <a:spcPct val="35000"/>
            </a:spcAft>
            <a:buNone/>
          </a:pPr>
          <a:r>
            <a:rPr lang="en-US" sz="1500" kern="1200" dirty="0"/>
            <a:t>Arizona State University, Grant Consultant</a:t>
          </a:r>
        </a:p>
      </dsp:txBody>
      <dsp:txXfrm>
        <a:off x="553594" y="1200833"/>
        <a:ext cx="6091565" cy="479302"/>
      </dsp:txXfrm>
    </dsp:sp>
    <dsp:sp modelId="{B31C9A48-3C3B-4061-B35F-B364EF46AA61}">
      <dsp:nvSpPr>
        <dsp:cNvPr id="0" name=""/>
        <dsp:cNvSpPr/>
      </dsp:nvSpPr>
      <dsp:spPr>
        <a:xfrm>
          <a:off x="0" y="1799962"/>
          <a:ext cx="6645160" cy="479302"/>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CDAA23-C2DC-4002-B470-6B871466FC03}">
      <dsp:nvSpPr>
        <dsp:cNvPr id="0" name=""/>
        <dsp:cNvSpPr/>
      </dsp:nvSpPr>
      <dsp:spPr>
        <a:xfrm>
          <a:off x="144989" y="1907805"/>
          <a:ext cx="263616" cy="263616"/>
        </a:xfrm>
        <a:prstGeom prst="rect">
          <a:avLst/>
        </a:prstGeom>
        <a:solidFill>
          <a:schemeClr val="bg1">
            <a:hueOff val="0"/>
            <a:satOff val="0"/>
            <a:lumOff val="0"/>
            <a:alphaOff val="0"/>
          </a:schemeClr>
        </a:solid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88CED40-BFCD-4861-AB05-E5AD4CB25BCB}">
      <dsp:nvSpPr>
        <dsp:cNvPr id="0" name=""/>
        <dsp:cNvSpPr/>
      </dsp:nvSpPr>
      <dsp:spPr>
        <a:xfrm>
          <a:off x="553594" y="1799962"/>
          <a:ext cx="6091565" cy="4793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726" tIns="50726" rIns="50726" bIns="50726" numCol="1" spcCol="1270" anchor="ctr" anchorCtr="0">
          <a:noAutofit/>
        </a:bodyPr>
        <a:lstStyle/>
        <a:p>
          <a:pPr marL="0" lvl="0" indent="0" algn="l" defTabSz="666750">
            <a:lnSpc>
              <a:spcPct val="100000"/>
            </a:lnSpc>
            <a:spcBef>
              <a:spcPct val="0"/>
            </a:spcBef>
            <a:spcAft>
              <a:spcPct val="35000"/>
            </a:spcAft>
            <a:buNone/>
          </a:pPr>
          <a:r>
            <a:rPr lang="en-US" sz="1500" kern="1200" dirty="0"/>
            <a:t>American Institute for Research - Tools Chart, Paid Consultant</a:t>
          </a:r>
        </a:p>
      </dsp:txBody>
      <dsp:txXfrm>
        <a:off x="553594" y="1799962"/>
        <a:ext cx="6091565" cy="479302"/>
      </dsp:txXfrm>
    </dsp:sp>
    <dsp:sp modelId="{0DE6689F-69B2-49C1-8A03-B90D3EEB99BF}">
      <dsp:nvSpPr>
        <dsp:cNvPr id="0" name=""/>
        <dsp:cNvSpPr/>
      </dsp:nvSpPr>
      <dsp:spPr>
        <a:xfrm>
          <a:off x="0" y="2399091"/>
          <a:ext cx="6645160" cy="479302"/>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A42D3B-46A0-4185-ACDB-E189880B28E8}">
      <dsp:nvSpPr>
        <dsp:cNvPr id="0" name=""/>
        <dsp:cNvSpPr/>
      </dsp:nvSpPr>
      <dsp:spPr>
        <a:xfrm>
          <a:off x="144989" y="2506934"/>
          <a:ext cx="263616" cy="263616"/>
        </a:xfrm>
        <a:prstGeom prst="rect">
          <a:avLst/>
        </a:prstGeom>
        <a:solidFill>
          <a:schemeClr val="bg1">
            <a:hueOff val="0"/>
            <a:satOff val="0"/>
            <a:lumOff val="0"/>
            <a:alphaOff val="0"/>
          </a:schemeClr>
        </a:solid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C08EBB-685C-4FB9-A199-4D1E95D09182}">
      <dsp:nvSpPr>
        <dsp:cNvPr id="0" name=""/>
        <dsp:cNvSpPr/>
      </dsp:nvSpPr>
      <dsp:spPr>
        <a:xfrm>
          <a:off x="553594" y="2399091"/>
          <a:ext cx="6091565" cy="4793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726" tIns="50726" rIns="50726" bIns="50726" numCol="1" spcCol="1270" anchor="ctr" anchorCtr="0">
          <a:noAutofit/>
        </a:bodyPr>
        <a:lstStyle/>
        <a:p>
          <a:pPr marL="0" lvl="0" indent="0" algn="l" defTabSz="666750">
            <a:lnSpc>
              <a:spcPct val="100000"/>
            </a:lnSpc>
            <a:spcBef>
              <a:spcPct val="0"/>
            </a:spcBef>
            <a:spcAft>
              <a:spcPct val="35000"/>
            </a:spcAft>
            <a:buNone/>
          </a:pPr>
          <a:r>
            <a:rPr lang="en-US" sz="1500" kern="1200" dirty="0"/>
            <a:t>Lexia Learning, Paid Consultant</a:t>
          </a:r>
        </a:p>
      </dsp:txBody>
      <dsp:txXfrm>
        <a:off x="553594" y="2399091"/>
        <a:ext cx="6091565" cy="479302"/>
      </dsp:txXfrm>
    </dsp:sp>
    <dsp:sp modelId="{89F0CB27-7A96-44C4-8C63-1AA76B7D7F44}">
      <dsp:nvSpPr>
        <dsp:cNvPr id="0" name=""/>
        <dsp:cNvSpPr/>
      </dsp:nvSpPr>
      <dsp:spPr>
        <a:xfrm>
          <a:off x="0" y="2998219"/>
          <a:ext cx="6645160" cy="47930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300CF4-BA9D-4A85-8034-3A7113E1EDD2}">
      <dsp:nvSpPr>
        <dsp:cNvPr id="0" name=""/>
        <dsp:cNvSpPr/>
      </dsp:nvSpPr>
      <dsp:spPr>
        <a:xfrm>
          <a:off x="144989" y="3106062"/>
          <a:ext cx="263616" cy="263616"/>
        </a:xfrm>
        <a:prstGeom prst="rect">
          <a:avLst/>
        </a:prstGeom>
        <a:solidFill>
          <a:schemeClr val="bg1">
            <a:hueOff val="0"/>
            <a:satOff val="0"/>
            <a:lumOff val="0"/>
            <a:alphaOff val="0"/>
          </a:schemeClr>
        </a:solid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A65C14C-C290-4881-AC51-3612E5FCDA5F}">
      <dsp:nvSpPr>
        <dsp:cNvPr id="0" name=""/>
        <dsp:cNvSpPr/>
      </dsp:nvSpPr>
      <dsp:spPr>
        <a:xfrm>
          <a:off x="553594" y="2998219"/>
          <a:ext cx="6091565" cy="4793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726" tIns="50726" rIns="50726" bIns="50726" numCol="1" spcCol="1270" anchor="ctr" anchorCtr="0">
          <a:noAutofit/>
        </a:bodyPr>
        <a:lstStyle/>
        <a:p>
          <a:pPr marL="0" lvl="0" indent="0" algn="l" defTabSz="666750">
            <a:lnSpc>
              <a:spcPct val="100000"/>
            </a:lnSpc>
            <a:spcBef>
              <a:spcPct val="0"/>
            </a:spcBef>
            <a:spcAft>
              <a:spcPct val="35000"/>
            </a:spcAft>
            <a:buNone/>
          </a:pPr>
          <a:r>
            <a:rPr lang="en-US" sz="1500" kern="1200" dirty="0"/>
            <a:t>DESE: MA, VA, RI, CO, NY Paid Consultant</a:t>
          </a:r>
        </a:p>
      </dsp:txBody>
      <dsp:txXfrm>
        <a:off x="553594" y="2998219"/>
        <a:ext cx="6091565" cy="479302"/>
      </dsp:txXfrm>
    </dsp:sp>
    <dsp:sp modelId="{1907D4BB-6844-4586-B4F5-3819C52A4F8C}">
      <dsp:nvSpPr>
        <dsp:cNvPr id="0" name=""/>
        <dsp:cNvSpPr/>
      </dsp:nvSpPr>
      <dsp:spPr>
        <a:xfrm>
          <a:off x="0" y="3597348"/>
          <a:ext cx="6645160" cy="479302"/>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05A639-D053-46E3-A602-47E2EEF6143A}">
      <dsp:nvSpPr>
        <dsp:cNvPr id="0" name=""/>
        <dsp:cNvSpPr/>
      </dsp:nvSpPr>
      <dsp:spPr>
        <a:xfrm>
          <a:off x="144989" y="3705191"/>
          <a:ext cx="263616" cy="263616"/>
        </a:xfrm>
        <a:prstGeom prst="rect">
          <a:avLst/>
        </a:prstGeom>
        <a:solidFill>
          <a:schemeClr val="bg1">
            <a:hueOff val="0"/>
            <a:satOff val="0"/>
            <a:lumOff val="0"/>
            <a:alphaOff val="0"/>
          </a:schemeClr>
        </a:solid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7FC10A1-7153-4F53-AD77-6B821614C781}">
      <dsp:nvSpPr>
        <dsp:cNvPr id="0" name=""/>
        <dsp:cNvSpPr/>
      </dsp:nvSpPr>
      <dsp:spPr>
        <a:xfrm>
          <a:off x="553594" y="3597348"/>
          <a:ext cx="6091565" cy="4793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726" tIns="50726" rIns="50726" bIns="50726" numCol="1" spcCol="1270" anchor="ctr" anchorCtr="0">
          <a:noAutofit/>
        </a:bodyPr>
        <a:lstStyle/>
        <a:p>
          <a:pPr marL="0" lvl="0" indent="0" algn="l" defTabSz="666750">
            <a:lnSpc>
              <a:spcPct val="100000"/>
            </a:lnSpc>
            <a:spcBef>
              <a:spcPct val="0"/>
            </a:spcBef>
            <a:spcAft>
              <a:spcPct val="35000"/>
            </a:spcAft>
            <a:buNone/>
          </a:pPr>
          <a:r>
            <a:rPr lang="en-US" sz="1500" kern="1200" dirty="0"/>
            <a:t>(unpaid) Scientific Studies of Reading, Elected Board Member</a:t>
          </a:r>
        </a:p>
      </dsp:txBody>
      <dsp:txXfrm>
        <a:off x="553594" y="3597348"/>
        <a:ext cx="6091565" cy="479302"/>
      </dsp:txXfrm>
    </dsp:sp>
    <dsp:sp modelId="{83D4300E-F6AF-4DD0-B874-941AC630DC0A}">
      <dsp:nvSpPr>
        <dsp:cNvPr id="0" name=""/>
        <dsp:cNvSpPr/>
      </dsp:nvSpPr>
      <dsp:spPr>
        <a:xfrm>
          <a:off x="0" y="4196476"/>
          <a:ext cx="6645160" cy="479302"/>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86CA7A-38CA-4482-A025-C23C48A43B54}">
      <dsp:nvSpPr>
        <dsp:cNvPr id="0" name=""/>
        <dsp:cNvSpPr/>
      </dsp:nvSpPr>
      <dsp:spPr>
        <a:xfrm>
          <a:off x="144989" y="4304319"/>
          <a:ext cx="263616" cy="263616"/>
        </a:xfrm>
        <a:prstGeom prst="rect">
          <a:avLst/>
        </a:prstGeom>
        <a:solidFill>
          <a:schemeClr val="bg1">
            <a:hueOff val="0"/>
            <a:satOff val="0"/>
            <a:lumOff val="0"/>
            <a:alphaOff val="0"/>
          </a:schemeClr>
        </a:solid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122DF0E-B0D1-43C3-A477-4C3A5EC0C9F9}">
      <dsp:nvSpPr>
        <dsp:cNvPr id="0" name=""/>
        <dsp:cNvSpPr/>
      </dsp:nvSpPr>
      <dsp:spPr>
        <a:xfrm>
          <a:off x="553594" y="4196476"/>
          <a:ext cx="6091565" cy="4793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726" tIns="50726" rIns="50726" bIns="50726" numCol="1" spcCol="1270" anchor="ctr" anchorCtr="0">
          <a:noAutofit/>
        </a:bodyPr>
        <a:lstStyle/>
        <a:p>
          <a:pPr marL="0" lvl="0" indent="0" algn="l" defTabSz="666750">
            <a:lnSpc>
              <a:spcPct val="100000"/>
            </a:lnSpc>
            <a:spcBef>
              <a:spcPct val="0"/>
            </a:spcBef>
            <a:spcAft>
              <a:spcPct val="35000"/>
            </a:spcAft>
            <a:buNone/>
          </a:pPr>
          <a:r>
            <a:rPr lang="en-US" sz="1500" kern="1200" dirty="0"/>
            <a:t>(unpaid) Host, </a:t>
          </a:r>
          <a:r>
            <a:rPr lang="en-US" sz="1500" kern="1200" dirty="0" err="1"/>
            <a:t>SeeHearSpeak</a:t>
          </a:r>
          <a:r>
            <a:rPr lang="en-US" sz="1500" kern="1200" dirty="0"/>
            <a:t> Podcast</a:t>
          </a:r>
        </a:p>
      </dsp:txBody>
      <dsp:txXfrm>
        <a:off x="553594" y="4196476"/>
        <a:ext cx="6091565" cy="479302"/>
      </dsp:txXfrm>
    </dsp:sp>
    <dsp:sp modelId="{58EF4CFB-F2ED-4EED-980A-82F32FC6D230}">
      <dsp:nvSpPr>
        <dsp:cNvPr id="0" name=""/>
        <dsp:cNvSpPr/>
      </dsp:nvSpPr>
      <dsp:spPr>
        <a:xfrm>
          <a:off x="0" y="4795605"/>
          <a:ext cx="6645160" cy="479302"/>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2E0726-3AC8-406E-AE67-C714C49B1F73}">
      <dsp:nvSpPr>
        <dsp:cNvPr id="0" name=""/>
        <dsp:cNvSpPr/>
      </dsp:nvSpPr>
      <dsp:spPr>
        <a:xfrm>
          <a:off x="144989" y="4903448"/>
          <a:ext cx="263616" cy="263616"/>
        </a:xfrm>
        <a:prstGeom prst="rect">
          <a:avLst/>
        </a:prstGeom>
        <a:solidFill>
          <a:schemeClr val="bg1">
            <a:hueOff val="0"/>
            <a:satOff val="0"/>
            <a:lumOff val="0"/>
            <a:alphaOff val="0"/>
          </a:schemeClr>
        </a:solid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1C3C0B8-50A5-4DF1-B2BA-C136ABD5C8DB}">
      <dsp:nvSpPr>
        <dsp:cNvPr id="0" name=""/>
        <dsp:cNvSpPr/>
      </dsp:nvSpPr>
      <dsp:spPr>
        <a:xfrm>
          <a:off x="553594" y="4795605"/>
          <a:ext cx="6091565" cy="4793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726" tIns="50726" rIns="50726" bIns="50726" numCol="1" spcCol="1270" anchor="ctr" anchorCtr="0">
          <a:noAutofit/>
        </a:bodyPr>
        <a:lstStyle/>
        <a:p>
          <a:pPr marL="0" lvl="0" indent="0" algn="l" defTabSz="666750">
            <a:lnSpc>
              <a:spcPct val="100000"/>
            </a:lnSpc>
            <a:spcBef>
              <a:spcPct val="0"/>
            </a:spcBef>
            <a:spcAft>
              <a:spcPct val="35000"/>
            </a:spcAft>
            <a:buNone/>
          </a:pPr>
          <a:r>
            <a:rPr lang="en-US" sz="1500" kern="1200" dirty="0"/>
            <a:t>(unpaid) Co-founder of DLDandme.org</a:t>
          </a:r>
        </a:p>
      </dsp:txBody>
      <dsp:txXfrm>
        <a:off x="553594" y="4795605"/>
        <a:ext cx="6091565" cy="47930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8A4E5A-5408-4E15-A5FA-B8985A056BCD}">
      <dsp:nvSpPr>
        <dsp:cNvPr id="0" name=""/>
        <dsp:cNvSpPr/>
      </dsp:nvSpPr>
      <dsp:spPr>
        <a:xfrm rot="10800000">
          <a:off x="0" y="0"/>
          <a:ext cx="5425679" cy="1132152"/>
        </a:xfrm>
        <a:prstGeom prst="trapezoid">
          <a:avLst>
            <a:gd name="adj" fmla="val 79873"/>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chemeClr val="tx1"/>
              </a:solidFill>
            </a:rPr>
            <a:t>Evidence-Based Classroom Reading Instruction (Tier 1) </a:t>
          </a:r>
        </a:p>
      </dsp:txBody>
      <dsp:txXfrm rot="-10800000">
        <a:off x="949493" y="0"/>
        <a:ext cx="3526691" cy="1132152"/>
      </dsp:txXfrm>
    </dsp:sp>
    <dsp:sp modelId="{E190D26D-2446-415C-9EF9-C0359A6543EB}">
      <dsp:nvSpPr>
        <dsp:cNvPr id="0" name=""/>
        <dsp:cNvSpPr/>
      </dsp:nvSpPr>
      <dsp:spPr>
        <a:xfrm rot="10800000">
          <a:off x="904279" y="1132152"/>
          <a:ext cx="3617119" cy="1132152"/>
        </a:xfrm>
        <a:prstGeom prst="trapezoid">
          <a:avLst>
            <a:gd name="adj" fmla="val 79873"/>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Quality Small group support </a:t>
          </a:r>
        </a:p>
        <a:p>
          <a:pPr marL="0" lvl="0" indent="0" algn="ctr" defTabSz="711200">
            <a:lnSpc>
              <a:spcPct val="90000"/>
            </a:lnSpc>
            <a:spcBef>
              <a:spcPct val="0"/>
            </a:spcBef>
            <a:spcAft>
              <a:spcPct val="35000"/>
            </a:spcAft>
            <a:buNone/>
          </a:pPr>
          <a:r>
            <a:rPr lang="en-US" sz="1600" kern="1200" dirty="0">
              <a:solidFill>
                <a:schemeClr val="tx1"/>
              </a:solidFill>
            </a:rPr>
            <a:t>(Tier 2)</a:t>
          </a:r>
        </a:p>
      </dsp:txBody>
      <dsp:txXfrm rot="-10800000">
        <a:off x="1537275" y="1132152"/>
        <a:ext cx="2351127" cy="1132152"/>
      </dsp:txXfrm>
    </dsp:sp>
    <dsp:sp modelId="{11358D32-B484-409C-B881-E6288CB88DB5}">
      <dsp:nvSpPr>
        <dsp:cNvPr id="0" name=""/>
        <dsp:cNvSpPr/>
      </dsp:nvSpPr>
      <dsp:spPr>
        <a:xfrm rot="10800000">
          <a:off x="1842452" y="2264304"/>
          <a:ext cx="1740774" cy="1132152"/>
        </a:xfrm>
        <a:prstGeom prst="trapezoid">
          <a:avLst>
            <a:gd name="adj" fmla="val 79873"/>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rPr>
            <a:t>IEP (Tier 3)</a:t>
          </a:r>
        </a:p>
        <a:p>
          <a:pPr marL="0" lvl="0" indent="0" algn="ctr" defTabSz="533400">
            <a:lnSpc>
              <a:spcPct val="90000"/>
            </a:lnSpc>
            <a:spcBef>
              <a:spcPct val="0"/>
            </a:spcBef>
            <a:spcAft>
              <a:spcPct val="35000"/>
            </a:spcAft>
            <a:buNone/>
          </a:pPr>
          <a:endParaRPr lang="en-US" sz="1200" kern="1200" dirty="0">
            <a:solidFill>
              <a:schemeClr val="tx1"/>
            </a:solidFill>
          </a:endParaRPr>
        </a:p>
        <a:p>
          <a:pPr marL="0" lvl="0" indent="0" algn="ctr" defTabSz="533400">
            <a:lnSpc>
              <a:spcPct val="90000"/>
            </a:lnSpc>
            <a:spcBef>
              <a:spcPct val="0"/>
            </a:spcBef>
            <a:spcAft>
              <a:spcPct val="35000"/>
            </a:spcAft>
            <a:buNone/>
          </a:pPr>
          <a:endParaRPr lang="en-US" sz="1000" kern="1200" dirty="0"/>
        </a:p>
      </dsp:txBody>
      <dsp:txXfrm rot="-10800000">
        <a:off x="1842452" y="2264304"/>
        <a:ext cx="1740774" cy="113215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8A4E5A-5408-4E15-A5FA-B8985A056BCD}">
      <dsp:nvSpPr>
        <dsp:cNvPr id="0" name=""/>
        <dsp:cNvSpPr/>
      </dsp:nvSpPr>
      <dsp:spPr>
        <a:xfrm rot="10800000">
          <a:off x="0" y="0"/>
          <a:ext cx="5425679" cy="1132152"/>
        </a:xfrm>
        <a:prstGeom prst="trapezoid">
          <a:avLst>
            <a:gd name="adj" fmla="val 79873"/>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990" tIns="46990" rIns="46990" bIns="46990" numCol="1" spcCol="1270" anchor="ctr" anchorCtr="0">
          <a:noAutofit/>
        </a:bodyPr>
        <a:lstStyle/>
        <a:p>
          <a:pPr marL="0" lvl="0" indent="0" algn="ctr" defTabSz="1644650">
            <a:lnSpc>
              <a:spcPct val="90000"/>
            </a:lnSpc>
            <a:spcBef>
              <a:spcPct val="0"/>
            </a:spcBef>
            <a:spcAft>
              <a:spcPct val="35000"/>
            </a:spcAft>
            <a:buNone/>
          </a:pPr>
          <a:r>
            <a:rPr lang="en-US" sz="3700" kern="1200" dirty="0">
              <a:solidFill>
                <a:schemeClr val="tx1"/>
              </a:solidFill>
            </a:rPr>
            <a:t>Screening of all  (Tier 1) </a:t>
          </a:r>
        </a:p>
      </dsp:txBody>
      <dsp:txXfrm rot="-10800000">
        <a:off x="949493" y="0"/>
        <a:ext cx="3526691" cy="1132152"/>
      </dsp:txXfrm>
    </dsp:sp>
    <dsp:sp modelId="{E190D26D-2446-415C-9EF9-C0359A6543EB}">
      <dsp:nvSpPr>
        <dsp:cNvPr id="0" name=""/>
        <dsp:cNvSpPr/>
      </dsp:nvSpPr>
      <dsp:spPr>
        <a:xfrm rot="10800000">
          <a:off x="904279" y="1132152"/>
          <a:ext cx="3617119" cy="1132152"/>
        </a:xfrm>
        <a:prstGeom prst="trapezoid">
          <a:avLst>
            <a:gd name="adj" fmla="val 79873"/>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Progress Monitoring</a:t>
          </a:r>
        </a:p>
        <a:p>
          <a:pPr marL="0" lvl="0" indent="0" algn="ctr" defTabSz="711200">
            <a:lnSpc>
              <a:spcPct val="90000"/>
            </a:lnSpc>
            <a:spcBef>
              <a:spcPct val="0"/>
            </a:spcBef>
            <a:spcAft>
              <a:spcPct val="35000"/>
            </a:spcAft>
            <a:buNone/>
          </a:pPr>
          <a:r>
            <a:rPr lang="en-US" sz="1600" kern="1200" dirty="0">
              <a:solidFill>
                <a:schemeClr val="tx1"/>
              </a:solidFill>
            </a:rPr>
            <a:t>(Tier 2)</a:t>
          </a:r>
        </a:p>
      </dsp:txBody>
      <dsp:txXfrm rot="-10800000">
        <a:off x="1537275" y="1132152"/>
        <a:ext cx="2351127" cy="1132152"/>
      </dsp:txXfrm>
    </dsp:sp>
    <dsp:sp modelId="{11358D32-B484-409C-B881-E6288CB88DB5}">
      <dsp:nvSpPr>
        <dsp:cNvPr id="0" name=""/>
        <dsp:cNvSpPr/>
      </dsp:nvSpPr>
      <dsp:spPr>
        <a:xfrm rot="10800000">
          <a:off x="1842452" y="2264304"/>
          <a:ext cx="1740774" cy="1132152"/>
        </a:xfrm>
        <a:prstGeom prst="trapezoid">
          <a:avLst>
            <a:gd name="adj" fmla="val 79873"/>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rPr>
            <a:t>Testing </a:t>
          </a:r>
        </a:p>
        <a:p>
          <a:pPr marL="0" lvl="0" indent="0" algn="ctr" defTabSz="533400">
            <a:lnSpc>
              <a:spcPct val="90000"/>
            </a:lnSpc>
            <a:spcBef>
              <a:spcPct val="0"/>
            </a:spcBef>
            <a:spcAft>
              <a:spcPct val="35000"/>
            </a:spcAft>
            <a:buNone/>
          </a:pPr>
          <a:r>
            <a:rPr lang="en-US" sz="1200" kern="1200" dirty="0">
              <a:solidFill>
                <a:schemeClr val="tx1"/>
              </a:solidFill>
            </a:rPr>
            <a:t>(Tier 3)</a:t>
          </a:r>
        </a:p>
        <a:p>
          <a:pPr marL="0" lvl="0" indent="0" algn="ctr" defTabSz="533400">
            <a:lnSpc>
              <a:spcPct val="90000"/>
            </a:lnSpc>
            <a:spcBef>
              <a:spcPct val="0"/>
            </a:spcBef>
            <a:spcAft>
              <a:spcPct val="35000"/>
            </a:spcAft>
            <a:buNone/>
          </a:pPr>
          <a:endParaRPr lang="en-US" sz="1200" kern="1200" dirty="0"/>
        </a:p>
        <a:p>
          <a:pPr marL="0" lvl="0" indent="0" algn="ctr" defTabSz="533400">
            <a:lnSpc>
              <a:spcPct val="90000"/>
            </a:lnSpc>
            <a:spcBef>
              <a:spcPct val="0"/>
            </a:spcBef>
            <a:spcAft>
              <a:spcPct val="35000"/>
            </a:spcAft>
            <a:buNone/>
          </a:pPr>
          <a:endParaRPr lang="en-US" sz="1000" kern="1200" dirty="0"/>
        </a:p>
      </dsp:txBody>
      <dsp:txXfrm rot="-10800000">
        <a:off x="1842452" y="2264304"/>
        <a:ext cx="1740774" cy="113215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955658-88FC-4F10-9823-5EF89346D021}">
      <dsp:nvSpPr>
        <dsp:cNvPr id="0" name=""/>
        <dsp:cNvSpPr/>
      </dsp:nvSpPr>
      <dsp:spPr>
        <a:xfrm>
          <a:off x="-4594335" y="-704407"/>
          <a:ext cx="5472816" cy="5472816"/>
        </a:xfrm>
        <a:prstGeom prst="blockArc">
          <a:avLst>
            <a:gd name="adj1" fmla="val 18900000"/>
            <a:gd name="adj2" fmla="val 2700000"/>
            <a:gd name="adj3" fmla="val 395"/>
          </a:avLst>
        </a:prstGeom>
        <a:noFill/>
        <a:ln w="127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FC39ACD-B910-4DA9-ACA7-9C86DEF7776B}">
      <dsp:nvSpPr>
        <dsp:cNvPr id="0" name=""/>
        <dsp:cNvSpPr/>
      </dsp:nvSpPr>
      <dsp:spPr>
        <a:xfrm>
          <a:off x="328048" y="214010"/>
          <a:ext cx="5712764" cy="427857"/>
        </a:xfrm>
        <a:prstGeom prst="rect">
          <a:avLst/>
        </a:prstGeom>
        <a:solidFill>
          <a:schemeClr val="accent1">
            <a:lumMod val="20000"/>
            <a:lumOff val="8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9612" tIns="55880" rIns="55880" bIns="55880" numCol="1" spcCol="1270" anchor="ctr" anchorCtr="0">
          <a:noAutofit/>
        </a:bodyPr>
        <a:lstStyle/>
        <a:p>
          <a:pPr marL="0" lvl="0" indent="0" algn="l" defTabSz="977900">
            <a:lnSpc>
              <a:spcPct val="90000"/>
            </a:lnSpc>
            <a:spcBef>
              <a:spcPct val="0"/>
            </a:spcBef>
            <a:spcAft>
              <a:spcPct val="35000"/>
            </a:spcAft>
            <a:buNone/>
          </a:pPr>
          <a:r>
            <a:rPr lang="en-US" sz="2200" b="0" kern="1200" dirty="0">
              <a:solidFill>
                <a:schemeClr val="bg2">
                  <a:lumMod val="75000"/>
                </a:schemeClr>
              </a:solidFill>
              <a:latin typeface="+mj-lt"/>
            </a:rPr>
            <a:t>Language-based</a:t>
          </a:r>
        </a:p>
      </dsp:txBody>
      <dsp:txXfrm>
        <a:off x="328048" y="214010"/>
        <a:ext cx="5712764" cy="427857"/>
      </dsp:txXfrm>
    </dsp:sp>
    <dsp:sp modelId="{78E07A15-AD4E-4902-AD88-9E8C9082872F}">
      <dsp:nvSpPr>
        <dsp:cNvPr id="0" name=""/>
        <dsp:cNvSpPr/>
      </dsp:nvSpPr>
      <dsp:spPr>
        <a:xfrm>
          <a:off x="60637" y="160528"/>
          <a:ext cx="534822" cy="534822"/>
        </a:xfrm>
        <a:prstGeom prst="ellipse">
          <a:avLst/>
        </a:prstGeom>
        <a:solidFill>
          <a:schemeClr val="lt1">
            <a:hueOff val="0"/>
            <a:satOff val="0"/>
            <a:lumOff val="0"/>
            <a:alphaOff val="0"/>
          </a:schemeClr>
        </a:solidFill>
        <a:ln w="12700" cap="flat" cmpd="sng" algn="ctr">
          <a:solidFill>
            <a:schemeClr val="tx2"/>
          </a:solidFill>
          <a:prstDash val="solid"/>
        </a:ln>
        <a:effectLst/>
      </dsp:spPr>
      <dsp:style>
        <a:lnRef idx="2">
          <a:scrgbClr r="0" g="0" b="0"/>
        </a:lnRef>
        <a:fillRef idx="1">
          <a:scrgbClr r="0" g="0" b="0"/>
        </a:fillRef>
        <a:effectRef idx="0">
          <a:scrgbClr r="0" g="0" b="0"/>
        </a:effectRef>
        <a:fontRef idx="minor"/>
      </dsp:style>
    </dsp:sp>
    <dsp:sp modelId="{989A8D16-06AF-4361-A1EB-14562235D767}">
      <dsp:nvSpPr>
        <dsp:cNvPr id="0" name=""/>
        <dsp:cNvSpPr/>
      </dsp:nvSpPr>
      <dsp:spPr>
        <a:xfrm>
          <a:off x="679991" y="855715"/>
          <a:ext cx="5360822" cy="427857"/>
        </a:xfrm>
        <a:prstGeom prst="rect">
          <a:avLst/>
        </a:prstGeom>
        <a:solidFill>
          <a:schemeClr val="accent1">
            <a:lumMod val="20000"/>
            <a:lumOff val="8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9612" tIns="55880" rIns="55880" bIns="55880" numCol="1" spcCol="1270" anchor="ctr" anchorCtr="0">
          <a:noAutofit/>
        </a:bodyPr>
        <a:lstStyle/>
        <a:p>
          <a:pPr marL="0" lvl="0" indent="0" algn="l" defTabSz="977900">
            <a:lnSpc>
              <a:spcPct val="90000"/>
            </a:lnSpc>
            <a:spcBef>
              <a:spcPct val="0"/>
            </a:spcBef>
            <a:spcAft>
              <a:spcPct val="35000"/>
            </a:spcAft>
            <a:buNone/>
          </a:pPr>
          <a:r>
            <a:rPr lang="en-US" sz="2200" b="0" kern="1200" dirty="0">
              <a:solidFill>
                <a:schemeClr val="bg2">
                  <a:lumMod val="75000"/>
                </a:schemeClr>
              </a:solidFill>
              <a:latin typeface="+mn-lt"/>
            </a:rPr>
            <a:t>Text-based</a:t>
          </a:r>
        </a:p>
      </dsp:txBody>
      <dsp:txXfrm>
        <a:off x="679991" y="855715"/>
        <a:ext cx="5360822" cy="427857"/>
      </dsp:txXfrm>
    </dsp:sp>
    <dsp:sp modelId="{25EFE0FB-B256-43F8-92F7-8AF1BC6DDE0B}">
      <dsp:nvSpPr>
        <dsp:cNvPr id="0" name=""/>
        <dsp:cNvSpPr/>
      </dsp:nvSpPr>
      <dsp:spPr>
        <a:xfrm>
          <a:off x="412579" y="802233"/>
          <a:ext cx="534822" cy="534822"/>
        </a:xfrm>
        <a:prstGeom prst="ellipse">
          <a:avLst/>
        </a:prstGeom>
        <a:solidFill>
          <a:schemeClr val="lt1">
            <a:hueOff val="0"/>
            <a:satOff val="0"/>
            <a:lumOff val="0"/>
            <a:alphaOff val="0"/>
          </a:schemeClr>
        </a:solidFill>
        <a:ln w="12700" cap="flat" cmpd="sng" algn="ctr">
          <a:solidFill>
            <a:schemeClr val="tx2"/>
          </a:solidFill>
          <a:prstDash val="solid"/>
        </a:ln>
        <a:effectLst/>
      </dsp:spPr>
      <dsp:style>
        <a:lnRef idx="2">
          <a:scrgbClr r="0" g="0" b="0"/>
        </a:lnRef>
        <a:fillRef idx="1">
          <a:scrgbClr r="0" g="0" b="0"/>
        </a:fillRef>
        <a:effectRef idx="0">
          <a:scrgbClr r="0" g="0" b="0"/>
        </a:effectRef>
        <a:fontRef idx="minor"/>
      </dsp:style>
    </dsp:sp>
    <dsp:sp modelId="{0F15E5D4-23A9-4891-B3D9-C7BA40ABA861}">
      <dsp:nvSpPr>
        <dsp:cNvPr id="0" name=""/>
        <dsp:cNvSpPr/>
      </dsp:nvSpPr>
      <dsp:spPr>
        <a:xfrm>
          <a:off x="840925" y="1497421"/>
          <a:ext cx="5199888" cy="427857"/>
        </a:xfrm>
        <a:prstGeom prst="rect">
          <a:avLst/>
        </a:prstGeom>
        <a:solidFill>
          <a:schemeClr val="accent1">
            <a:lumMod val="20000"/>
            <a:lumOff val="8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9612" tIns="55880" rIns="55880" bIns="55880" numCol="1" spcCol="1270" anchor="ctr" anchorCtr="0">
          <a:noAutofit/>
        </a:bodyPr>
        <a:lstStyle/>
        <a:p>
          <a:pPr marL="0" lvl="0" indent="0" algn="l" defTabSz="977900">
            <a:lnSpc>
              <a:spcPct val="90000"/>
            </a:lnSpc>
            <a:spcBef>
              <a:spcPct val="0"/>
            </a:spcBef>
            <a:spcAft>
              <a:spcPct val="35000"/>
            </a:spcAft>
            <a:buNone/>
          </a:pPr>
          <a:r>
            <a:rPr lang="en-US" sz="2200" b="0" kern="1200" dirty="0">
              <a:solidFill>
                <a:schemeClr val="bg2">
                  <a:lumMod val="75000"/>
                </a:schemeClr>
              </a:solidFill>
              <a:latin typeface="+mj-lt"/>
            </a:rPr>
            <a:t>Concept-based</a:t>
          </a:r>
        </a:p>
      </dsp:txBody>
      <dsp:txXfrm>
        <a:off x="840925" y="1497421"/>
        <a:ext cx="5199888" cy="427857"/>
      </dsp:txXfrm>
    </dsp:sp>
    <dsp:sp modelId="{64DD2797-3E55-43D3-8A13-99CE3C62598E}">
      <dsp:nvSpPr>
        <dsp:cNvPr id="0" name=""/>
        <dsp:cNvSpPr/>
      </dsp:nvSpPr>
      <dsp:spPr>
        <a:xfrm>
          <a:off x="573514" y="1443939"/>
          <a:ext cx="534822" cy="534822"/>
        </a:xfrm>
        <a:prstGeom prst="ellipse">
          <a:avLst/>
        </a:prstGeom>
        <a:solidFill>
          <a:schemeClr val="lt1">
            <a:hueOff val="0"/>
            <a:satOff val="0"/>
            <a:lumOff val="0"/>
            <a:alphaOff val="0"/>
          </a:schemeClr>
        </a:solidFill>
        <a:ln w="12700" cap="flat" cmpd="sng" algn="ctr">
          <a:solidFill>
            <a:schemeClr val="tx2"/>
          </a:solidFill>
          <a:prstDash val="solid"/>
        </a:ln>
        <a:effectLst/>
      </dsp:spPr>
      <dsp:style>
        <a:lnRef idx="2">
          <a:scrgbClr r="0" g="0" b="0"/>
        </a:lnRef>
        <a:fillRef idx="1">
          <a:scrgbClr r="0" g="0" b="0"/>
        </a:fillRef>
        <a:effectRef idx="0">
          <a:scrgbClr r="0" g="0" b="0"/>
        </a:effectRef>
        <a:fontRef idx="minor"/>
      </dsp:style>
    </dsp:sp>
    <dsp:sp modelId="{C6D7334F-0B1D-41EA-A9AF-B328054D540B}">
      <dsp:nvSpPr>
        <dsp:cNvPr id="0" name=""/>
        <dsp:cNvSpPr/>
      </dsp:nvSpPr>
      <dsp:spPr>
        <a:xfrm>
          <a:off x="840925" y="2138720"/>
          <a:ext cx="5199888" cy="427857"/>
        </a:xfrm>
        <a:prstGeom prst="rect">
          <a:avLst/>
        </a:prstGeom>
        <a:solidFill>
          <a:schemeClr val="accent1">
            <a:lumMod val="20000"/>
            <a:lumOff val="8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9612" tIns="55880" rIns="55880" bIns="55880" numCol="1" spcCol="1270" anchor="ctr" anchorCtr="0">
          <a:noAutofit/>
        </a:bodyPr>
        <a:lstStyle/>
        <a:p>
          <a:pPr marL="0" lvl="0" indent="0" algn="l" defTabSz="977900">
            <a:lnSpc>
              <a:spcPct val="90000"/>
            </a:lnSpc>
            <a:spcBef>
              <a:spcPct val="0"/>
            </a:spcBef>
            <a:spcAft>
              <a:spcPct val="35000"/>
            </a:spcAft>
            <a:buNone/>
          </a:pPr>
          <a:r>
            <a:rPr lang="en-US" sz="2200" b="0" kern="1200" dirty="0">
              <a:solidFill>
                <a:schemeClr val="bg2">
                  <a:lumMod val="75000"/>
                </a:schemeClr>
              </a:solidFill>
              <a:latin typeface="+mn-lt"/>
            </a:rPr>
            <a:t>Adaptable</a:t>
          </a:r>
        </a:p>
      </dsp:txBody>
      <dsp:txXfrm>
        <a:off x="840925" y="2138720"/>
        <a:ext cx="5199888" cy="427857"/>
      </dsp:txXfrm>
    </dsp:sp>
    <dsp:sp modelId="{0B1B4156-E098-4A73-9888-2C5CE2E336EF}">
      <dsp:nvSpPr>
        <dsp:cNvPr id="0" name=""/>
        <dsp:cNvSpPr/>
      </dsp:nvSpPr>
      <dsp:spPr>
        <a:xfrm>
          <a:off x="573514" y="2085238"/>
          <a:ext cx="534822" cy="534822"/>
        </a:xfrm>
        <a:prstGeom prst="ellipse">
          <a:avLst/>
        </a:prstGeom>
        <a:solidFill>
          <a:schemeClr val="lt1">
            <a:hueOff val="0"/>
            <a:satOff val="0"/>
            <a:lumOff val="0"/>
            <a:alphaOff val="0"/>
          </a:schemeClr>
        </a:solidFill>
        <a:ln w="12700" cap="flat" cmpd="sng" algn="ctr">
          <a:solidFill>
            <a:schemeClr val="tx2"/>
          </a:solidFill>
          <a:prstDash val="solid"/>
        </a:ln>
        <a:effectLst/>
      </dsp:spPr>
      <dsp:style>
        <a:lnRef idx="2">
          <a:scrgbClr r="0" g="0" b="0"/>
        </a:lnRef>
        <a:fillRef idx="1">
          <a:scrgbClr r="0" g="0" b="0"/>
        </a:fillRef>
        <a:effectRef idx="0">
          <a:scrgbClr r="0" g="0" b="0"/>
        </a:effectRef>
        <a:fontRef idx="minor"/>
      </dsp:style>
    </dsp:sp>
    <dsp:sp modelId="{BBD04A43-9BF1-4E41-B840-1BFDCBBBD05D}">
      <dsp:nvSpPr>
        <dsp:cNvPr id="0" name=""/>
        <dsp:cNvSpPr/>
      </dsp:nvSpPr>
      <dsp:spPr>
        <a:xfrm>
          <a:off x="679991" y="2780426"/>
          <a:ext cx="5360822" cy="427857"/>
        </a:xfrm>
        <a:prstGeom prst="rect">
          <a:avLst/>
        </a:prstGeom>
        <a:solidFill>
          <a:schemeClr val="accent1">
            <a:lumMod val="20000"/>
            <a:lumOff val="8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9612" tIns="55880" rIns="55880" bIns="55880" numCol="1" spcCol="1270" anchor="ctr" anchorCtr="0">
          <a:noAutofit/>
        </a:bodyPr>
        <a:lstStyle/>
        <a:p>
          <a:pPr marL="0" lvl="0" indent="0" algn="l" defTabSz="977900">
            <a:lnSpc>
              <a:spcPct val="90000"/>
            </a:lnSpc>
            <a:spcBef>
              <a:spcPct val="0"/>
            </a:spcBef>
            <a:spcAft>
              <a:spcPct val="35000"/>
            </a:spcAft>
            <a:buNone/>
          </a:pPr>
          <a:r>
            <a:rPr lang="en-US" sz="2200" b="0" kern="1200" dirty="0">
              <a:solidFill>
                <a:schemeClr val="bg2">
                  <a:lumMod val="75000"/>
                </a:schemeClr>
              </a:solidFill>
              <a:latin typeface="+mn-lt"/>
            </a:rPr>
            <a:t>Motivating</a:t>
          </a:r>
        </a:p>
      </dsp:txBody>
      <dsp:txXfrm>
        <a:off x="679991" y="2780426"/>
        <a:ext cx="5360822" cy="427857"/>
      </dsp:txXfrm>
    </dsp:sp>
    <dsp:sp modelId="{B86D5482-EF9C-48A4-9266-FA408ABD22C3}">
      <dsp:nvSpPr>
        <dsp:cNvPr id="0" name=""/>
        <dsp:cNvSpPr/>
      </dsp:nvSpPr>
      <dsp:spPr>
        <a:xfrm>
          <a:off x="412579" y="2726944"/>
          <a:ext cx="534822" cy="534822"/>
        </a:xfrm>
        <a:prstGeom prst="ellipse">
          <a:avLst/>
        </a:prstGeom>
        <a:solidFill>
          <a:schemeClr val="lt1">
            <a:hueOff val="0"/>
            <a:satOff val="0"/>
            <a:lumOff val="0"/>
            <a:alphaOff val="0"/>
          </a:schemeClr>
        </a:solidFill>
        <a:ln w="12700" cap="flat" cmpd="sng" algn="ctr">
          <a:solidFill>
            <a:schemeClr val="tx2"/>
          </a:solidFill>
          <a:prstDash val="solid"/>
        </a:ln>
        <a:effectLst/>
      </dsp:spPr>
      <dsp:style>
        <a:lnRef idx="2">
          <a:scrgbClr r="0" g="0" b="0"/>
        </a:lnRef>
        <a:fillRef idx="1">
          <a:scrgbClr r="0" g="0" b="0"/>
        </a:fillRef>
        <a:effectRef idx="0">
          <a:scrgbClr r="0" g="0" b="0"/>
        </a:effectRef>
        <a:fontRef idx="minor"/>
      </dsp:style>
    </dsp:sp>
    <dsp:sp modelId="{93CF4B7C-7196-42D0-863D-C216335D4998}">
      <dsp:nvSpPr>
        <dsp:cNvPr id="0" name=""/>
        <dsp:cNvSpPr/>
      </dsp:nvSpPr>
      <dsp:spPr>
        <a:xfrm>
          <a:off x="381005" y="3428998"/>
          <a:ext cx="5670718" cy="427857"/>
        </a:xfrm>
        <a:prstGeom prst="rect">
          <a:avLst/>
        </a:prstGeom>
        <a:solidFill>
          <a:schemeClr val="accent1">
            <a:lumMod val="20000"/>
            <a:lumOff val="8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9612" tIns="55880" rIns="55880" bIns="55880" numCol="1" spcCol="1270" anchor="ctr" anchorCtr="0">
          <a:noAutofit/>
        </a:bodyPr>
        <a:lstStyle/>
        <a:p>
          <a:pPr marL="0" lvl="0" indent="0" algn="l" defTabSz="977900">
            <a:lnSpc>
              <a:spcPct val="90000"/>
            </a:lnSpc>
            <a:spcBef>
              <a:spcPct val="0"/>
            </a:spcBef>
            <a:spcAft>
              <a:spcPct val="35000"/>
            </a:spcAft>
            <a:buNone/>
          </a:pPr>
          <a:r>
            <a:rPr lang="en-US" sz="2200" b="0" kern="1200" dirty="0">
              <a:solidFill>
                <a:schemeClr val="bg2">
                  <a:lumMod val="75000"/>
                </a:schemeClr>
              </a:solidFill>
              <a:latin typeface="+mn-lt"/>
            </a:rPr>
            <a:t>Systematically organized</a:t>
          </a:r>
        </a:p>
      </dsp:txBody>
      <dsp:txXfrm>
        <a:off x="381005" y="3428998"/>
        <a:ext cx="5670718" cy="427857"/>
      </dsp:txXfrm>
    </dsp:sp>
    <dsp:sp modelId="{4FC46A62-5C3D-4EDC-9639-479016BBA9E8}">
      <dsp:nvSpPr>
        <dsp:cNvPr id="0" name=""/>
        <dsp:cNvSpPr/>
      </dsp:nvSpPr>
      <dsp:spPr>
        <a:xfrm>
          <a:off x="60637" y="3368649"/>
          <a:ext cx="534822" cy="534822"/>
        </a:xfrm>
        <a:prstGeom prst="ellipse">
          <a:avLst/>
        </a:prstGeom>
        <a:solidFill>
          <a:schemeClr val="lt1">
            <a:hueOff val="0"/>
            <a:satOff val="0"/>
            <a:lumOff val="0"/>
            <a:alphaOff val="0"/>
          </a:schemeClr>
        </a:solidFill>
        <a:ln w="12700" cap="flat" cmpd="sng" algn="ctr">
          <a:solidFill>
            <a:schemeClr val="tx2"/>
          </a:solidFill>
          <a:prstDash val="solid"/>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3C7FD6-B328-44D6-81D7-DEC5355D8854}">
      <dsp:nvSpPr>
        <dsp:cNvPr id="0" name=""/>
        <dsp:cNvSpPr/>
      </dsp:nvSpPr>
      <dsp:spPr>
        <a:xfrm>
          <a:off x="1364912" y="854"/>
          <a:ext cx="1451687" cy="145168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Orthography</a:t>
          </a:r>
        </a:p>
      </dsp:txBody>
      <dsp:txXfrm>
        <a:off x="1577507" y="213449"/>
        <a:ext cx="1026497" cy="1026497"/>
      </dsp:txXfrm>
    </dsp:sp>
    <dsp:sp modelId="{427C921A-84B2-4768-99DD-A5BA3E1960E0}">
      <dsp:nvSpPr>
        <dsp:cNvPr id="0" name=""/>
        <dsp:cNvSpPr/>
      </dsp:nvSpPr>
      <dsp:spPr>
        <a:xfrm rot="3600000">
          <a:off x="2437324" y="1415610"/>
          <a:ext cx="385220" cy="48994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2466216" y="1463557"/>
        <a:ext cx="269654" cy="293966"/>
      </dsp:txXfrm>
    </dsp:sp>
    <dsp:sp modelId="{5295E921-2CB3-4511-9950-1641F4A68FBB}">
      <dsp:nvSpPr>
        <dsp:cNvPr id="0" name=""/>
        <dsp:cNvSpPr/>
      </dsp:nvSpPr>
      <dsp:spPr>
        <a:xfrm>
          <a:off x="2454172" y="1887507"/>
          <a:ext cx="1451687" cy="145168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Phonology</a:t>
          </a:r>
        </a:p>
      </dsp:txBody>
      <dsp:txXfrm>
        <a:off x="2666767" y="2100102"/>
        <a:ext cx="1026497" cy="1026497"/>
      </dsp:txXfrm>
    </dsp:sp>
    <dsp:sp modelId="{13F2EE9C-DD6D-4334-9829-7B834F5CD4C2}">
      <dsp:nvSpPr>
        <dsp:cNvPr id="0" name=""/>
        <dsp:cNvSpPr/>
      </dsp:nvSpPr>
      <dsp:spPr>
        <a:xfrm rot="10800000">
          <a:off x="1909048" y="2368378"/>
          <a:ext cx="385220" cy="48994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10800000">
        <a:off x="2024614" y="2466367"/>
        <a:ext cx="269654" cy="293966"/>
      </dsp:txXfrm>
    </dsp:sp>
    <dsp:sp modelId="{17C4A215-45B2-4034-8952-C3C0ABDEBCF3}">
      <dsp:nvSpPr>
        <dsp:cNvPr id="0" name=""/>
        <dsp:cNvSpPr/>
      </dsp:nvSpPr>
      <dsp:spPr>
        <a:xfrm>
          <a:off x="275653" y="1887507"/>
          <a:ext cx="1451687" cy="145168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Semantics</a:t>
          </a:r>
        </a:p>
      </dsp:txBody>
      <dsp:txXfrm>
        <a:off x="488248" y="2100102"/>
        <a:ext cx="1026497" cy="1026497"/>
      </dsp:txXfrm>
    </dsp:sp>
    <dsp:sp modelId="{B0669AAF-BAF8-4CA1-88B3-A0164AD8DB65}">
      <dsp:nvSpPr>
        <dsp:cNvPr id="0" name=""/>
        <dsp:cNvSpPr/>
      </dsp:nvSpPr>
      <dsp:spPr>
        <a:xfrm rot="18000000">
          <a:off x="1348065" y="1434494"/>
          <a:ext cx="385220" cy="48994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1376957" y="1582525"/>
        <a:ext cx="269654" cy="29396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8A4E5A-5408-4E15-A5FA-B8985A056BCD}">
      <dsp:nvSpPr>
        <dsp:cNvPr id="0" name=""/>
        <dsp:cNvSpPr/>
      </dsp:nvSpPr>
      <dsp:spPr>
        <a:xfrm rot="10800000">
          <a:off x="0" y="0"/>
          <a:ext cx="5213435" cy="1143000"/>
        </a:xfrm>
        <a:prstGeom prst="trapezoid">
          <a:avLst>
            <a:gd name="adj" fmla="val 7602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chemeClr val="tx1"/>
              </a:solidFill>
            </a:rPr>
            <a:t>Evidence-Based Classroom Reading Instruction (Tier 1) </a:t>
          </a:r>
        </a:p>
      </dsp:txBody>
      <dsp:txXfrm rot="-10800000">
        <a:off x="912351" y="0"/>
        <a:ext cx="3388732" cy="1143000"/>
      </dsp:txXfrm>
    </dsp:sp>
    <dsp:sp modelId="{E190D26D-2446-415C-9EF9-C0359A6543EB}">
      <dsp:nvSpPr>
        <dsp:cNvPr id="0" name=""/>
        <dsp:cNvSpPr/>
      </dsp:nvSpPr>
      <dsp:spPr>
        <a:xfrm rot="10800000">
          <a:off x="868905" y="1143000"/>
          <a:ext cx="3475623" cy="1143000"/>
        </a:xfrm>
        <a:prstGeom prst="trapezoid">
          <a:avLst>
            <a:gd name="adj" fmla="val 7602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Quality Small group support </a:t>
          </a:r>
        </a:p>
        <a:p>
          <a:pPr marL="0" lvl="0" indent="0" algn="ctr" defTabSz="711200">
            <a:lnSpc>
              <a:spcPct val="90000"/>
            </a:lnSpc>
            <a:spcBef>
              <a:spcPct val="0"/>
            </a:spcBef>
            <a:spcAft>
              <a:spcPct val="35000"/>
            </a:spcAft>
            <a:buNone/>
          </a:pPr>
          <a:r>
            <a:rPr lang="en-US" sz="1600" kern="1200" dirty="0">
              <a:solidFill>
                <a:schemeClr val="tx1"/>
              </a:solidFill>
            </a:rPr>
            <a:t>(Tier 2)</a:t>
          </a:r>
        </a:p>
      </dsp:txBody>
      <dsp:txXfrm rot="-10800000">
        <a:off x="1477139" y="1143000"/>
        <a:ext cx="2259155" cy="1143000"/>
      </dsp:txXfrm>
    </dsp:sp>
    <dsp:sp modelId="{11358D32-B484-409C-B881-E6288CB88DB5}">
      <dsp:nvSpPr>
        <dsp:cNvPr id="0" name=""/>
        <dsp:cNvSpPr/>
      </dsp:nvSpPr>
      <dsp:spPr>
        <a:xfrm rot="10800000">
          <a:off x="1770378" y="2286000"/>
          <a:ext cx="1672678" cy="1143000"/>
        </a:xfrm>
        <a:prstGeom prst="trapezoid">
          <a:avLst>
            <a:gd name="adj" fmla="val 7602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rPr>
            <a:t>IEP (Tier 3)</a:t>
          </a:r>
        </a:p>
        <a:p>
          <a:pPr marL="0" lvl="0" indent="0" algn="ctr" defTabSz="533400">
            <a:lnSpc>
              <a:spcPct val="90000"/>
            </a:lnSpc>
            <a:spcBef>
              <a:spcPct val="0"/>
            </a:spcBef>
            <a:spcAft>
              <a:spcPct val="35000"/>
            </a:spcAft>
            <a:buNone/>
          </a:pPr>
          <a:endParaRPr lang="en-US" sz="1200" kern="1200" dirty="0">
            <a:solidFill>
              <a:schemeClr val="tx1"/>
            </a:solidFill>
          </a:endParaRPr>
        </a:p>
        <a:p>
          <a:pPr marL="0" lvl="0" indent="0" algn="ctr" defTabSz="533400">
            <a:lnSpc>
              <a:spcPct val="90000"/>
            </a:lnSpc>
            <a:spcBef>
              <a:spcPct val="0"/>
            </a:spcBef>
            <a:spcAft>
              <a:spcPct val="35000"/>
            </a:spcAft>
            <a:buNone/>
          </a:pPr>
          <a:endParaRPr lang="en-US" sz="1000" kern="1200" dirty="0"/>
        </a:p>
      </dsp:txBody>
      <dsp:txXfrm rot="-10800000">
        <a:off x="1770378" y="2286000"/>
        <a:ext cx="1672678" cy="114300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8A4E5A-5408-4E15-A5FA-B8985A056BCD}">
      <dsp:nvSpPr>
        <dsp:cNvPr id="0" name=""/>
        <dsp:cNvSpPr/>
      </dsp:nvSpPr>
      <dsp:spPr>
        <a:xfrm rot="10800000">
          <a:off x="0" y="0"/>
          <a:ext cx="5213435" cy="1143000"/>
        </a:xfrm>
        <a:prstGeom prst="trapezoid">
          <a:avLst>
            <a:gd name="adj" fmla="val 7602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990" tIns="46990" rIns="46990" bIns="46990" numCol="1" spcCol="1270" anchor="ctr" anchorCtr="0">
          <a:noAutofit/>
        </a:bodyPr>
        <a:lstStyle/>
        <a:p>
          <a:pPr marL="0" lvl="0" indent="0" algn="ctr" defTabSz="1644650">
            <a:lnSpc>
              <a:spcPct val="90000"/>
            </a:lnSpc>
            <a:spcBef>
              <a:spcPct val="0"/>
            </a:spcBef>
            <a:spcAft>
              <a:spcPct val="35000"/>
            </a:spcAft>
            <a:buNone/>
          </a:pPr>
          <a:r>
            <a:rPr lang="en-US" sz="3700" kern="1200" dirty="0">
              <a:solidFill>
                <a:schemeClr val="tx1"/>
              </a:solidFill>
            </a:rPr>
            <a:t>Screening of all  (Tier 1) </a:t>
          </a:r>
        </a:p>
      </dsp:txBody>
      <dsp:txXfrm rot="-10800000">
        <a:off x="912351" y="0"/>
        <a:ext cx="3388732" cy="1143000"/>
      </dsp:txXfrm>
    </dsp:sp>
    <dsp:sp modelId="{E190D26D-2446-415C-9EF9-C0359A6543EB}">
      <dsp:nvSpPr>
        <dsp:cNvPr id="0" name=""/>
        <dsp:cNvSpPr/>
      </dsp:nvSpPr>
      <dsp:spPr>
        <a:xfrm rot="10800000">
          <a:off x="868905" y="1143000"/>
          <a:ext cx="3475623" cy="1143000"/>
        </a:xfrm>
        <a:prstGeom prst="trapezoid">
          <a:avLst>
            <a:gd name="adj" fmla="val 7602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Progress Monitoring</a:t>
          </a:r>
        </a:p>
        <a:p>
          <a:pPr marL="0" lvl="0" indent="0" algn="ctr" defTabSz="711200">
            <a:lnSpc>
              <a:spcPct val="90000"/>
            </a:lnSpc>
            <a:spcBef>
              <a:spcPct val="0"/>
            </a:spcBef>
            <a:spcAft>
              <a:spcPct val="35000"/>
            </a:spcAft>
            <a:buNone/>
          </a:pPr>
          <a:r>
            <a:rPr lang="en-US" sz="1600" kern="1200" dirty="0">
              <a:solidFill>
                <a:schemeClr val="tx1"/>
              </a:solidFill>
            </a:rPr>
            <a:t>(Tier 2)</a:t>
          </a:r>
        </a:p>
      </dsp:txBody>
      <dsp:txXfrm rot="-10800000">
        <a:off x="1477139" y="1143000"/>
        <a:ext cx="2259155" cy="1143000"/>
      </dsp:txXfrm>
    </dsp:sp>
    <dsp:sp modelId="{11358D32-B484-409C-B881-E6288CB88DB5}">
      <dsp:nvSpPr>
        <dsp:cNvPr id="0" name=""/>
        <dsp:cNvSpPr/>
      </dsp:nvSpPr>
      <dsp:spPr>
        <a:xfrm rot="10800000">
          <a:off x="1770378" y="2286000"/>
          <a:ext cx="1672678" cy="1143000"/>
        </a:xfrm>
        <a:prstGeom prst="trapezoid">
          <a:avLst>
            <a:gd name="adj" fmla="val 7602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rPr>
            <a:t>Testing </a:t>
          </a:r>
        </a:p>
        <a:p>
          <a:pPr marL="0" lvl="0" indent="0" algn="ctr" defTabSz="533400">
            <a:lnSpc>
              <a:spcPct val="90000"/>
            </a:lnSpc>
            <a:spcBef>
              <a:spcPct val="0"/>
            </a:spcBef>
            <a:spcAft>
              <a:spcPct val="35000"/>
            </a:spcAft>
            <a:buNone/>
          </a:pPr>
          <a:r>
            <a:rPr lang="en-US" sz="1200" kern="1200" dirty="0">
              <a:solidFill>
                <a:schemeClr val="tx1"/>
              </a:solidFill>
            </a:rPr>
            <a:t>(Tier 3)</a:t>
          </a:r>
        </a:p>
        <a:p>
          <a:pPr marL="0" lvl="0" indent="0" algn="ctr" defTabSz="533400">
            <a:lnSpc>
              <a:spcPct val="90000"/>
            </a:lnSpc>
            <a:spcBef>
              <a:spcPct val="0"/>
            </a:spcBef>
            <a:spcAft>
              <a:spcPct val="35000"/>
            </a:spcAft>
            <a:buNone/>
          </a:pPr>
          <a:endParaRPr lang="en-US" sz="1200" kern="1200" dirty="0"/>
        </a:p>
        <a:p>
          <a:pPr marL="0" lvl="0" indent="0" algn="ctr" defTabSz="533400">
            <a:lnSpc>
              <a:spcPct val="90000"/>
            </a:lnSpc>
            <a:spcBef>
              <a:spcPct val="0"/>
            </a:spcBef>
            <a:spcAft>
              <a:spcPct val="35000"/>
            </a:spcAft>
            <a:buNone/>
          </a:pPr>
          <a:endParaRPr lang="en-US" sz="1000" kern="1200" dirty="0"/>
        </a:p>
      </dsp:txBody>
      <dsp:txXfrm rot="-10800000">
        <a:off x="1770378" y="2286000"/>
        <a:ext cx="1672678" cy="1143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65DFFD-62A3-4B0D-81AD-26CB987A2006}">
      <dsp:nvSpPr>
        <dsp:cNvPr id="0" name=""/>
        <dsp:cNvSpPr/>
      </dsp:nvSpPr>
      <dsp:spPr>
        <a:xfrm>
          <a:off x="0" y="794384"/>
          <a:ext cx="2857499" cy="1714500"/>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24790" tIns="224790" rIns="224790" bIns="224790" numCol="1" spcCol="1270" anchor="ctr" anchorCtr="0">
          <a:noAutofit/>
        </a:bodyPr>
        <a:lstStyle/>
        <a:p>
          <a:pPr marL="0" lvl="0" indent="0" algn="ctr" defTabSz="2622550">
            <a:lnSpc>
              <a:spcPct val="90000"/>
            </a:lnSpc>
            <a:spcBef>
              <a:spcPct val="0"/>
            </a:spcBef>
            <a:spcAft>
              <a:spcPct val="35000"/>
            </a:spcAft>
            <a:buNone/>
          </a:pPr>
          <a:r>
            <a:rPr lang="en-US" sz="5900" kern="1200"/>
            <a:t>Laip</a:t>
          </a:r>
        </a:p>
      </dsp:txBody>
      <dsp:txXfrm>
        <a:off x="0" y="794384"/>
        <a:ext cx="2857499" cy="1714500"/>
      </dsp:txXfrm>
    </dsp:sp>
    <dsp:sp modelId="{3FEB11BD-DA80-4590-B7C1-ADAF289D084E}">
      <dsp:nvSpPr>
        <dsp:cNvPr id="0" name=""/>
        <dsp:cNvSpPr/>
      </dsp:nvSpPr>
      <dsp:spPr>
        <a:xfrm>
          <a:off x="3143250" y="794384"/>
          <a:ext cx="2857499" cy="1714500"/>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24790" tIns="224790" rIns="224790" bIns="224790" numCol="1" spcCol="1270" anchor="ctr" anchorCtr="0">
          <a:noAutofit/>
        </a:bodyPr>
        <a:lstStyle/>
        <a:p>
          <a:pPr marL="0" lvl="0" indent="0" algn="ctr" defTabSz="2622550">
            <a:lnSpc>
              <a:spcPct val="90000"/>
            </a:lnSpc>
            <a:spcBef>
              <a:spcPct val="0"/>
            </a:spcBef>
            <a:spcAft>
              <a:spcPct val="35000"/>
            </a:spcAft>
            <a:buNone/>
          </a:pPr>
          <a:r>
            <a:rPr lang="en-US" sz="5900" kern="1200"/>
            <a:t>Adjex</a:t>
          </a:r>
        </a:p>
      </dsp:txBody>
      <dsp:txXfrm>
        <a:off x="3143250" y="794384"/>
        <a:ext cx="2857499" cy="1714500"/>
      </dsp:txXfrm>
    </dsp:sp>
    <dsp:sp modelId="{47A4ABB8-A7EC-4FD4-AC73-F31C1ECB73F9}">
      <dsp:nvSpPr>
        <dsp:cNvPr id="0" name=""/>
        <dsp:cNvSpPr/>
      </dsp:nvSpPr>
      <dsp:spPr>
        <a:xfrm>
          <a:off x="6286500" y="794384"/>
          <a:ext cx="2857499" cy="1714500"/>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24790" tIns="224790" rIns="224790" bIns="224790" numCol="1" spcCol="1270" anchor="ctr" anchorCtr="0">
          <a:noAutofit/>
        </a:bodyPr>
        <a:lstStyle/>
        <a:p>
          <a:pPr marL="0" lvl="0" indent="0" algn="ctr" defTabSz="2622550">
            <a:lnSpc>
              <a:spcPct val="90000"/>
            </a:lnSpc>
            <a:spcBef>
              <a:spcPct val="0"/>
            </a:spcBef>
            <a:spcAft>
              <a:spcPct val="35000"/>
            </a:spcAft>
            <a:buNone/>
          </a:pPr>
          <a:r>
            <a:rPr lang="en-US" sz="5900" kern="1200"/>
            <a:t>Yeng</a:t>
          </a:r>
        </a:p>
      </dsp:txBody>
      <dsp:txXfrm>
        <a:off x="6286500" y="794384"/>
        <a:ext cx="2857499" cy="1714500"/>
      </dsp:txXfrm>
    </dsp:sp>
    <dsp:sp modelId="{963EFE36-CBCB-484F-BF61-60D5862123C0}">
      <dsp:nvSpPr>
        <dsp:cNvPr id="0" name=""/>
        <dsp:cNvSpPr/>
      </dsp:nvSpPr>
      <dsp:spPr>
        <a:xfrm>
          <a:off x="1571625" y="2794635"/>
          <a:ext cx="2857499" cy="1714500"/>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24790" tIns="224790" rIns="224790" bIns="224790" numCol="1" spcCol="1270" anchor="ctr" anchorCtr="0">
          <a:noAutofit/>
        </a:bodyPr>
        <a:lstStyle/>
        <a:p>
          <a:pPr marL="0" lvl="0" indent="0" algn="ctr" defTabSz="2622550">
            <a:lnSpc>
              <a:spcPct val="90000"/>
            </a:lnSpc>
            <a:spcBef>
              <a:spcPct val="0"/>
            </a:spcBef>
            <a:spcAft>
              <a:spcPct val="35000"/>
            </a:spcAft>
            <a:buNone/>
          </a:pPr>
          <a:r>
            <a:rPr lang="en-US" sz="5900" kern="1200"/>
            <a:t>Zirdn’t</a:t>
          </a:r>
        </a:p>
      </dsp:txBody>
      <dsp:txXfrm>
        <a:off x="1571625" y="2794635"/>
        <a:ext cx="2857499" cy="1714500"/>
      </dsp:txXfrm>
    </dsp:sp>
    <dsp:sp modelId="{A51083C7-609D-4421-88EC-F44DCB8425AB}">
      <dsp:nvSpPr>
        <dsp:cNvPr id="0" name=""/>
        <dsp:cNvSpPr/>
      </dsp:nvSpPr>
      <dsp:spPr>
        <a:xfrm>
          <a:off x="4714875" y="2794634"/>
          <a:ext cx="2857499" cy="1714500"/>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24790" tIns="224790" rIns="224790" bIns="224790" numCol="1" spcCol="1270" anchor="ctr" anchorCtr="0">
          <a:noAutofit/>
        </a:bodyPr>
        <a:lstStyle/>
        <a:p>
          <a:pPr marL="0" lvl="0" indent="0" algn="ctr" defTabSz="2622550">
            <a:lnSpc>
              <a:spcPct val="90000"/>
            </a:lnSpc>
            <a:spcBef>
              <a:spcPct val="0"/>
            </a:spcBef>
            <a:spcAft>
              <a:spcPct val="35000"/>
            </a:spcAft>
            <a:buNone/>
          </a:pPr>
          <a:r>
            <a:rPr lang="en-US" sz="5900" kern="1200"/>
            <a:t>gaked</a:t>
          </a:r>
        </a:p>
      </dsp:txBody>
      <dsp:txXfrm>
        <a:off x="4714875" y="2794634"/>
        <a:ext cx="2857499" cy="17145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3EFD5B-BCAA-4515-B0F3-67DA1F23DC68}">
      <dsp:nvSpPr>
        <dsp:cNvPr id="0" name=""/>
        <dsp:cNvSpPr/>
      </dsp:nvSpPr>
      <dsp:spPr>
        <a:xfrm>
          <a:off x="3614142" y="618863"/>
          <a:ext cx="3885803" cy="3885803"/>
        </a:xfrm>
        <a:prstGeom prst="blockArc">
          <a:avLst>
            <a:gd name="adj1" fmla="val 9073251"/>
            <a:gd name="adj2" fmla="val 16164052"/>
            <a:gd name="adj3" fmla="val 4643"/>
          </a:avLst>
        </a:prstGeom>
        <a:solidFill>
          <a:schemeClr val="dk2">
            <a:tint val="60000"/>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0AF22D99-6E7C-4A03-9587-0A374AAC37A7}">
      <dsp:nvSpPr>
        <dsp:cNvPr id="0" name=""/>
        <dsp:cNvSpPr/>
      </dsp:nvSpPr>
      <dsp:spPr>
        <a:xfrm>
          <a:off x="3594298" y="583629"/>
          <a:ext cx="3885803" cy="3885803"/>
        </a:xfrm>
        <a:prstGeom prst="blockArc">
          <a:avLst>
            <a:gd name="adj1" fmla="val 1800000"/>
            <a:gd name="adj2" fmla="val 9000000"/>
            <a:gd name="adj3" fmla="val 4643"/>
          </a:avLst>
        </a:prstGeom>
        <a:solidFill>
          <a:schemeClr val="dk2">
            <a:tint val="60000"/>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B88EDFD1-42DD-4296-87FA-AB0FE2F02E35}">
      <dsp:nvSpPr>
        <dsp:cNvPr id="0" name=""/>
        <dsp:cNvSpPr/>
      </dsp:nvSpPr>
      <dsp:spPr>
        <a:xfrm>
          <a:off x="3574453" y="618863"/>
          <a:ext cx="3885803" cy="3885803"/>
        </a:xfrm>
        <a:prstGeom prst="blockArc">
          <a:avLst>
            <a:gd name="adj1" fmla="val 16235948"/>
            <a:gd name="adj2" fmla="val 1726749"/>
            <a:gd name="adj3" fmla="val 4643"/>
          </a:avLst>
        </a:prstGeom>
        <a:solidFill>
          <a:schemeClr val="dk2">
            <a:tint val="60000"/>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49E52ABE-A9A1-43B0-9D14-628E8FEE7174}">
      <dsp:nvSpPr>
        <dsp:cNvPr id="0" name=""/>
        <dsp:cNvSpPr/>
      </dsp:nvSpPr>
      <dsp:spPr>
        <a:xfrm>
          <a:off x="4642271" y="1631603"/>
          <a:ext cx="1789856" cy="1789856"/>
        </a:xfrm>
        <a:prstGeom prst="ellipse">
          <a:avLst/>
        </a:prstGeom>
        <a:gradFill rotWithShape="0">
          <a:gsLst>
            <a:gs pos="0">
              <a:schemeClr val="dk2">
                <a:hueOff val="0"/>
                <a:satOff val="0"/>
                <a:lumOff val="0"/>
                <a:alphaOff val="0"/>
                <a:tint val="96000"/>
                <a:satMod val="100000"/>
                <a:lumMod val="104000"/>
              </a:schemeClr>
            </a:gs>
            <a:gs pos="78000">
              <a:schemeClr val="dk2">
                <a:hueOff val="0"/>
                <a:satOff val="0"/>
                <a:lumOff val="0"/>
                <a:alphaOff val="0"/>
                <a:shade val="100000"/>
                <a:satMod val="110000"/>
                <a:lumMod val="100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LANGUAGE</a:t>
          </a:r>
        </a:p>
      </dsp:txBody>
      <dsp:txXfrm>
        <a:off x="4904389" y="1893721"/>
        <a:ext cx="1265620" cy="1265620"/>
      </dsp:txXfrm>
    </dsp:sp>
    <dsp:sp modelId="{60A3A223-D2D0-414D-831B-16A2CD5FF800}">
      <dsp:nvSpPr>
        <dsp:cNvPr id="0" name=""/>
        <dsp:cNvSpPr/>
      </dsp:nvSpPr>
      <dsp:spPr>
        <a:xfrm>
          <a:off x="4910750" y="37621"/>
          <a:ext cx="1252899" cy="1252899"/>
        </a:xfrm>
        <a:prstGeom prst="ellipse">
          <a:avLst/>
        </a:prstGeom>
        <a:gradFill rotWithShape="0">
          <a:gsLst>
            <a:gs pos="0">
              <a:schemeClr val="dk2">
                <a:hueOff val="0"/>
                <a:satOff val="0"/>
                <a:lumOff val="0"/>
                <a:alphaOff val="0"/>
                <a:tint val="96000"/>
                <a:satMod val="100000"/>
                <a:lumMod val="104000"/>
              </a:schemeClr>
            </a:gs>
            <a:gs pos="78000">
              <a:schemeClr val="dk2">
                <a:hueOff val="0"/>
                <a:satOff val="0"/>
                <a:lumOff val="0"/>
                <a:alphaOff val="0"/>
                <a:shade val="100000"/>
                <a:satMod val="110000"/>
                <a:lumMod val="100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Phonology</a:t>
          </a:r>
        </a:p>
      </dsp:txBody>
      <dsp:txXfrm>
        <a:off x="5094233" y="221104"/>
        <a:ext cx="885933" cy="885933"/>
      </dsp:txXfrm>
    </dsp:sp>
    <dsp:sp modelId="{7AC9F95A-5773-4114-8DC1-043E3497D542}">
      <dsp:nvSpPr>
        <dsp:cNvPr id="0" name=""/>
        <dsp:cNvSpPr/>
      </dsp:nvSpPr>
      <dsp:spPr>
        <a:xfrm>
          <a:off x="6554290" y="2848980"/>
          <a:ext cx="1252899" cy="1252899"/>
        </a:xfrm>
        <a:prstGeom prst="ellipse">
          <a:avLst/>
        </a:prstGeom>
        <a:gradFill rotWithShape="0">
          <a:gsLst>
            <a:gs pos="0">
              <a:schemeClr val="dk2">
                <a:hueOff val="0"/>
                <a:satOff val="0"/>
                <a:lumOff val="0"/>
                <a:alphaOff val="0"/>
                <a:tint val="96000"/>
                <a:satMod val="100000"/>
                <a:lumMod val="104000"/>
              </a:schemeClr>
            </a:gs>
            <a:gs pos="78000">
              <a:schemeClr val="dk2">
                <a:hueOff val="0"/>
                <a:satOff val="0"/>
                <a:lumOff val="0"/>
                <a:alphaOff val="0"/>
                <a:shade val="100000"/>
                <a:satMod val="110000"/>
                <a:lumMod val="100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Grammar &amp; Semantics</a:t>
          </a:r>
        </a:p>
      </dsp:txBody>
      <dsp:txXfrm>
        <a:off x="6737773" y="3032463"/>
        <a:ext cx="885933" cy="885933"/>
      </dsp:txXfrm>
    </dsp:sp>
    <dsp:sp modelId="{39716A50-78D5-4B04-A5D6-ACCDBBB95F77}">
      <dsp:nvSpPr>
        <dsp:cNvPr id="0" name=""/>
        <dsp:cNvSpPr/>
      </dsp:nvSpPr>
      <dsp:spPr>
        <a:xfrm>
          <a:off x="3267209" y="2848980"/>
          <a:ext cx="1252899" cy="1252899"/>
        </a:xfrm>
        <a:prstGeom prst="ellipse">
          <a:avLst/>
        </a:prstGeom>
        <a:gradFill rotWithShape="0">
          <a:gsLst>
            <a:gs pos="0">
              <a:schemeClr val="dk2">
                <a:hueOff val="0"/>
                <a:satOff val="0"/>
                <a:lumOff val="0"/>
                <a:alphaOff val="0"/>
                <a:tint val="96000"/>
                <a:satMod val="100000"/>
                <a:lumMod val="104000"/>
              </a:schemeClr>
            </a:gs>
            <a:gs pos="78000">
              <a:schemeClr val="dk2">
                <a:hueOff val="0"/>
                <a:satOff val="0"/>
                <a:lumOff val="0"/>
                <a:alphaOff val="0"/>
                <a:shade val="100000"/>
                <a:satMod val="110000"/>
                <a:lumMod val="100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Pragmatics</a:t>
          </a:r>
        </a:p>
      </dsp:txBody>
      <dsp:txXfrm>
        <a:off x="3450692" y="3032463"/>
        <a:ext cx="885933" cy="88593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ED870B-1A4D-41C9-BE35-7BDC76CA275E}">
      <dsp:nvSpPr>
        <dsp:cNvPr id="0" name=""/>
        <dsp:cNvSpPr/>
      </dsp:nvSpPr>
      <dsp:spPr>
        <a:xfrm>
          <a:off x="2209808" y="0"/>
          <a:ext cx="6438900" cy="4024313"/>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838B04-D076-407C-900A-C43993308F71}">
      <dsp:nvSpPr>
        <dsp:cNvPr id="0" name=""/>
        <dsp:cNvSpPr/>
      </dsp:nvSpPr>
      <dsp:spPr>
        <a:xfrm>
          <a:off x="3008490" y="2777580"/>
          <a:ext cx="167411" cy="16741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280F5F-5AC6-4BFA-AA77-8F17C4A162A6}">
      <dsp:nvSpPr>
        <dsp:cNvPr id="0" name=""/>
        <dsp:cNvSpPr/>
      </dsp:nvSpPr>
      <dsp:spPr>
        <a:xfrm>
          <a:off x="3092195" y="2861286"/>
          <a:ext cx="1500263" cy="11630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708" tIns="0" rIns="0" bIns="0" numCol="1" spcCol="1270" anchor="t" anchorCtr="0">
          <a:noAutofit/>
        </a:bodyPr>
        <a:lstStyle/>
        <a:p>
          <a:pPr marL="0" lvl="0" indent="0" algn="l" defTabSz="800100">
            <a:lnSpc>
              <a:spcPct val="90000"/>
            </a:lnSpc>
            <a:spcBef>
              <a:spcPct val="0"/>
            </a:spcBef>
            <a:spcAft>
              <a:spcPct val="35000"/>
            </a:spcAft>
            <a:buNone/>
          </a:pPr>
          <a:endParaRPr lang="en-US" sz="1800" kern="1200" dirty="0"/>
        </a:p>
        <a:p>
          <a:pPr marL="0" lvl="0" indent="0" algn="l" defTabSz="800100">
            <a:lnSpc>
              <a:spcPct val="90000"/>
            </a:lnSpc>
            <a:spcBef>
              <a:spcPct val="0"/>
            </a:spcBef>
            <a:spcAft>
              <a:spcPct val="35000"/>
            </a:spcAft>
            <a:buNone/>
          </a:pPr>
          <a:r>
            <a:rPr lang="en-US" sz="1800" kern="1200" dirty="0"/>
            <a:t>Late Talker</a:t>
          </a:r>
        </a:p>
      </dsp:txBody>
      <dsp:txXfrm>
        <a:off x="3092195" y="2861286"/>
        <a:ext cx="1500263" cy="1163026"/>
      </dsp:txXfrm>
    </dsp:sp>
    <dsp:sp modelId="{022D9EE7-818C-4B9A-BED1-BAA163523F14}">
      <dsp:nvSpPr>
        <dsp:cNvPr id="0" name=""/>
        <dsp:cNvSpPr/>
      </dsp:nvSpPr>
      <dsp:spPr>
        <a:xfrm>
          <a:off x="4486217" y="1683772"/>
          <a:ext cx="302628" cy="30262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818652B-8E25-463B-AE9B-D8F9D83F7395}">
      <dsp:nvSpPr>
        <dsp:cNvPr id="0" name=""/>
        <dsp:cNvSpPr/>
      </dsp:nvSpPr>
      <dsp:spPr>
        <a:xfrm>
          <a:off x="4637531" y="1835086"/>
          <a:ext cx="1545336" cy="21892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356" tIns="0" rIns="0" bIns="0" numCol="1" spcCol="1270" anchor="t" anchorCtr="0">
          <a:noAutofit/>
        </a:bodyPr>
        <a:lstStyle/>
        <a:p>
          <a:pPr marL="0" lvl="0" indent="0" algn="l" defTabSz="800100">
            <a:lnSpc>
              <a:spcPct val="90000"/>
            </a:lnSpc>
            <a:spcBef>
              <a:spcPct val="0"/>
            </a:spcBef>
            <a:spcAft>
              <a:spcPct val="35000"/>
            </a:spcAft>
            <a:buNone/>
          </a:pPr>
          <a:endParaRPr lang="en-US" sz="1800" kern="1200" dirty="0"/>
        </a:p>
        <a:p>
          <a:pPr marL="0" lvl="0" indent="0" algn="l" defTabSz="800100">
            <a:lnSpc>
              <a:spcPct val="90000"/>
            </a:lnSpc>
            <a:spcBef>
              <a:spcPct val="0"/>
            </a:spcBef>
            <a:spcAft>
              <a:spcPct val="35000"/>
            </a:spcAft>
            <a:buNone/>
          </a:pPr>
          <a:r>
            <a:rPr lang="en-US" sz="1800" kern="1200" dirty="0"/>
            <a:t>Immature Grammar</a:t>
          </a:r>
        </a:p>
      </dsp:txBody>
      <dsp:txXfrm>
        <a:off x="4637531" y="1835086"/>
        <a:ext cx="1545336" cy="2189226"/>
      </dsp:txXfrm>
    </dsp:sp>
    <dsp:sp modelId="{B3722E34-0FBB-4FBC-B926-F078B9028AEA}">
      <dsp:nvSpPr>
        <dsp:cNvPr id="0" name=""/>
        <dsp:cNvSpPr/>
      </dsp:nvSpPr>
      <dsp:spPr>
        <a:xfrm>
          <a:off x="6263354" y="1018151"/>
          <a:ext cx="418528" cy="41852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227F2D-F24B-482F-BC09-1C5D480FFCD3}">
      <dsp:nvSpPr>
        <dsp:cNvPr id="0" name=""/>
        <dsp:cNvSpPr/>
      </dsp:nvSpPr>
      <dsp:spPr>
        <a:xfrm>
          <a:off x="6472618" y="1227415"/>
          <a:ext cx="1545336" cy="27968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1770" tIns="0" rIns="0" bIns="0" numCol="1" spcCol="1270" anchor="t" anchorCtr="0">
          <a:noAutofit/>
        </a:bodyPr>
        <a:lstStyle/>
        <a:p>
          <a:pPr marL="0" lvl="0" indent="0" algn="l" defTabSz="800100">
            <a:lnSpc>
              <a:spcPct val="90000"/>
            </a:lnSpc>
            <a:spcBef>
              <a:spcPct val="0"/>
            </a:spcBef>
            <a:spcAft>
              <a:spcPct val="35000"/>
            </a:spcAft>
            <a:buNone/>
          </a:pPr>
          <a:endParaRPr lang="en-US" sz="1800" kern="1200" dirty="0"/>
        </a:p>
        <a:p>
          <a:pPr marL="0" lvl="0" indent="0" algn="l" defTabSz="800100">
            <a:lnSpc>
              <a:spcPct val="90000"/>
            </a:lnSpc>
            <a:spcBef>
              <a:spcPct val="0"/>
            </a:spcBef>
            <a:spcAft>
              <a:spcPct val="35000"/>
            </a:spcAft>
            <a:buNone/>
          </a:pPr>
          <a:endParaRPr lang="en-US" sz="1800" kern="1200" dirty="0"/>
        </a:p>
        <a:p>
          <a:pPr marL="0" lvl="0" indent="0" algn="l" defTabSz="800100">
            <a:lnSpc>
              <a:spcPct val="90000"/>
            </a:lnSpc>
            <a:spcBef>
              <a:spcPct val="0"/>
            </a:spcBef>
            <a:spcAft>
              <a:spcPct val="35000"/>
            </a:spcAft>
            <a:buNone/>
          </a:pPr>
          <a:r>
            <a:rPr lang="en-US" sz="1800" kern="1200" dirty="0"/>
            <a:t>Difficulty connecting sentences together to tell cohesive story</a:t>
          </a:r>
        </a:p>
      </dsp:txBody>
      <dsp:txXfrm>
        <a:off x="6472618" y="1227415"/>
        <a:ext cx="1545336" cy="279689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3EFD5B-BCAA-4515-B0F3-67DA1F23DC68}">
      <dsp:nvSpPr>
        <dsp:cNvPr id="0" name=""/>
        <dsp:cNvSpPr/>
      </dsp:nvSpPr>
      <dsp:spPr>
        <a:xfrm>
          <a:off x="3614142" y="618863"/>
          <a:ext cx="3885803" cy="3885803"/>
        </a:xfrm>
        <a:prstGeom prst="blockArc">
          <a:avLst>
            <a:gd name="adj1" fmla="val 9073251"/>
            <a:gd name="adj2" fmla="val 16164052"/>
            <a:gd name="adj3" fmla="val 4643"/>
          </a:avLst>
        </a:prstGeom>
        <a:solidFill>
          <a:schemeClr val="dk2">
            <a:tint val="60000"/>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0AF22D99-6E7C-4A03-9587-0A374AAC37A7}">
      <dsp:nvSpPr>
        <dsp:cNvPr id="0" name=""/>
        <dsp:cNvSpPr/>
      </dsp:nvSpPr>
      <dsp:spPr>
        <a:xfrm>
          <a:off x="3594298" y="583629"/>
          <a:ext cx="3885803" cy="3885803"/>
        </a:xfrm>
        <a:prstGeom prst="blockArc">
          <a:avLst>
            <a:gd name="adj1" fmla="val 1800000"/>
            <a:gd name="adj2" fmla="val 9000000"/>
            <a:gd name="adj3" fmla="val 4643"/>
          </a:avLst>
        </a:prstGeom>
        <a:solidFill>
          <a:schemeClr val="dk2">
            <a:tint val="60000"/>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B88EDFD1-42DD-4296-87FA-AB0FE2F02E35}">
      <dsp:nvSpPr>
        <dsp:cNvPr id="0" name=""/>
        <dsp:cNvSpPr/>
      </dsp:nvSpPr>
      <dsp:spPr>
        <a:xfrm>
          <a:off x="3574453" y="618863"/>
          <a:ext cx="3885803" cy="3885803"/>
        </a:xfrm>
        <a:prstGeom prst="blockArc">
          <a:avLst>
            <a:gd name="adj1" fmla="val 16235948"/>
            <a:gd name="adj2" fmla="val 1726749"/>
            <a:gd name="adj3" fmla="val 4643"/>
          </a:avLst>
        </a:prstGeom>
        <a:solidFill>
          <a:schemeClr val="dk2">
            <a:tint val="60000"/>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49E52ABE-A9A1-43B0-9D14-628E8FEE7174}">
      <dsp:nvSpPr>
        <dsp:cNvPr id="0" name=""/>
        <dsp:cNvSpPr/>
      </dsp:nvSpPr>
      <dsp:spPr>
        <a:xfrm>
          <a:off x="4642271" y="1631603"/>
          <a:ext cx="1789856" cy="1789856"/>
        </a:xfrm>
        <a:prstGeom prst="ellipse">
          <a:avLst/>
        </a:prstGeom>
        <a:gradFill rotWithShape="0">
          <a:gsLst>
            <a:gs pos="0">
              <a:schemeClr val="dk2">
                <a:hueOff val="0"/>
                <a:satOff val="0"/>
                <a:lumOff val="0"/>
                <a:alphaOff val="0"/>
                <a:tint val="96000"/>
                <a:satMod val="100000"/>
                <a:lumMod val="104000"/>
              </a:schemeClr>
            </a:gs>
            <a:gs pos="78000">
              <a:schemeClr val="dk2">
                <a:hueOff val="0"/>
                <a:satOff val="0"/>
                <a:lumOff val="0"/>
                <a:alphaOff val="0"/>
                <a:shade val="100000"/>
                <a:satMod val="110000"/>
                <a:lumMod val="100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LANGUAGE</a:t>
          </a:r>
        </a:p>
      </dsp:txBody>
      <dsp:txXfrm>
        <a:off x="4904389" y="1893721"/>
        <a:ext cx="1265620" cy="1265620"/>
      </dsp:txXfrm>
    </dsp:sp>
    <dsp:sp modelId="{60A3A223-D2D0-414D-831B-16A2CD5FF800}">
      <dsp:nvSpPr>
        <dsp:cNvPr id="0" name=""/>
        <dsp:cNvSpPr/>
      </dsp:nvSpPr>
      <dsp:spPr>
        <a:xfrm>
          <a:off x="4910750" y="37621"/>
          <a:ext cx="1252899" cy="1252899"/>
        </a:xfrm>
        <a:prstGeom prst="ellipse">
          <a:avLst/>
        </a:prstGeom>
        <a:gradFill rotWithShape="0">
          <a:gsLst>
            <a:gs pos="0">
              <a:schemeClr val="dk2">
                <a:hueOff val="0"/>
                <a:satOff val="0"/>
                <a:lumOff val="0"/>
                <a:alphaOff val="0"/>
                <a:tint val="96000"/>
                <a:satMod val="100000"/>
                <a:lumMod val="104000"/>
              </a:schemeClr>
            </a:gs>
            <a:gs pos="78000">
              <a:schemeClr val="dk2">
                <a:hueOff val="0"/>
                <a:satOff val="0"/>
                <a:lumOff val="0"/>
                <a:alphaOff val="0"/>
                <a:shade val="100000"/>
                <a:satMod val="110000"/>
                <a:lumMod val="100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Phonology</a:t>
          </a:r>
        </a:p>
      </dsp:txBody>
      <dsp:txXfrm>
        <a:off x="5094233" y="221104"/>
        <a:ext cx="885933" cy="885933"/>
      </dsp:txXfrm>
    </dsp:sp>
    <dsp:sp modelId="{7AC9F95A-5773-4114-8DC1-043E3497D542}">
      <dsp:nvSpPr>
        <dsp:cNvPr id="0" name=""/>
        <dsp:cNvSpPr/>
      </dsp:nvSpPr>
      <dsp:spPr>
        <a:xfrm>
          <a:off x="6554290" y="2848980"/>
          <a:ext cx="1252899" cy="1252899"/>
        </a:xfrm>
        <a:prstGeom prst="ellipse">
          <a:avLst/>
        </a:prstGeom>
        <a:gradFill rotWithShape="0">
          <a:gsLst>
            <a:gs pos="0">
              <a:schemeClr val="dk2">
                <a:hueOff val="0"/>
                <a:satOff val="0"/>
                <a:lumOff val="0"/>
                <a:alphaOff val="0"/>
                <a:tint val="96000"/>
                <a:satMod val="100000"/>
                <a:lumMod val="104000"/>
              </a:schemeClr>
            </a:gs>
            <a:gs pos="78000">
              <a:schemeClr val="dk2">
                <a:hueOff val="0"/>
                <a:satOff val="0"/>
                <a:lumOff val="0"/>
                <a:alphaOff val="0"/>
                <a:shade val="100000"/>
                <a:satMod val="110000"/>
                <a:lumMod val="100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Grammar &amp; Semantics</a:t>
          </a:r>
        </a:p>
      </dsp:txBody>
      <dsp:txXfrm>
        <a:off x="6737773" y="3032463"/>
        <a:ext cx="885933" cy="885933"/>
      </dsp:txXfrm>
    </dsp:sp>
    <dsp:sp modelId="{39716A50-78D5-4B04-A5D6-ACCDBBB95F77}">
      <dsp:nvSpPr>
        <dsp:cNvPr id="0" name=""/>
        <dsp:cNvSpPr/>
      </dsp:nvSpPr>
      <dsp:spPr>
        <a:xfrm>
          <a:off x="3267209" y="2848980"/>
          <a:ext cx="1252899" cy="1252899"/>
        </a:xfrm>
        <a:prstGeom prst="ellipse">
          <a:avLst/>
        </a:prstGeom>
        <a:gradFill rotWithShape="0">
          <a:gsLst>
            <a:gs pos="0">
              <a:schemeClr val="dk2">
                <a:hueOff val="0"/>
                <a:satOff val="0"/>
                <a:lumOff val="0"/>
                <a:alphaOff val="0"/>
                <a:tint val="96000"/>
                <a:satMod val="100000"/>
                <a:lumMod val="104000"/>
              </a:schemeClr>
            </a:gs>
            <a:gs pos="78000">
              <a:schemeClr val="dk2">
                <a:hueOff val="0"/>
                <a:satOff val="0"/>
                <a:lumOff val="0"/>
                <a:alphaOff val="0"/>
                <a:shade val="100000"/>
                <a:satMod val="110000"/>
                <a:lumMod val="100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Pragmatics</a:t>
          </a:r>
        </a:p>
      </dsp:txBody>
      <dsp:txXfrm>
        <a:off x="3450692" y="3032463"/>
        <a:ext cx="885933" cy="88593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8A4E5A-5408-4E15-A5FA-B8985A056BCD}">
      <dsp:nvSpPr>
        <dsp:cNvPr id="0" name=""/>
        <dsp:cNvSpPr/>
      </dsp:nvSpPr>
      <dsp:spPr>
        <a:xfrm rot="10800000">
          <a:off x="0" y="0"/>
          <a:ext cx="5425679" cy="1132152"/>
        </a:xfrm>
        <a:prstGeom prst="trapezoid">
          <a:avLst>
            <a:gd name="adj" fmla="val 79873"/>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chemeClr val="tx1"/>
              </a:solidFill>
            </a:rPr>
            <a:t>Evidence-Based Classroom Reading Instruction (Tier 1) </a:t>
          </a:r>
        </a:p>
      </dsp:txBody>
      <dsp:txXfrm rot="-10800000">
        <a:off x="949493" y="0"/>
        <a:ext cx="3526691" cy="1132152"/>
      </dsp:txXfrm>
    </dsp:sp>
    <dsp:sp modelId="{E190D26D-2446-415C-9EF9-C0359A6543EB}">
      <dsp:nvSpPr>
        <dsp:cNvPr id="0" name=""/>
        <dsp:cNvSpPr/>
      </dsp:nvSpPr>
      <dsp:spPr>
        <a:xfrm rot="10800000">
          <a:off x="904279" y="1132152"/>
          <a:ext cx="3617119" cy="1132152"/>
        </a:xfrm>
        <a:prstGeom prst="trapezoid">
          <a:avLst>
            <a:gd name="adj" fmla="val 79873"/>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Quality Small group support </a:t>
          </a:r>
        </a:p>
        <a:p>
          <a:pPr marL="0" lvl="0" indent="0" algn="ctr" defTabSz="711200">
            <a:lnSpc>
              <a:spcPct val="90000"/>
            </a:lnSpc>
            <a:spcBef>
              <a:spcPct val="0"/>
            </a:spcBef>
            <a:spcAft>
              <a:spcPct val="35000"/>
            </a:spcAft>
            <a:buNone/>
          </a:pPr>
          <a:r>
            <a:rPr lang="en-US" sz="1600" kern="1200" dirty="0">
              <a:solidFill>
                <a:schemeClr val="tx1"/>
              </a:solidFill>
            </a:rPr>
            <a:t>(Tier 2)</a:t>
          </a:r>
        </a:p>
      </dsp:txBody>
      <dsp:txXfrm rot="-10800000">
        <a:off x="1537275" y="1132152"/>
        <a:ext cx="2351127" cy="1132152"/>
      </dsp:txXfrm>
    </dsp:sp>
    <dsp:sp modelId="{11358D32-B484-409C-B881-E6288CB88DB5}">
      <dsp:nvSpPr>
        <dsp:cNvPr id="0" name=""/>
        <dsp:cNvSpPr/>
      </dsp:nvSpPr>
      <dsp:spPr>
        <a:xfrm rot="10800000">
          <a:off x="1842452" y="2264304"/>
          <a:ext cx="1740774" cy="1132152"/>
        </a:xfrm>
        <a:prstGeom prst="trapezoid">
          <a:avLst>
            <a:gd name="adj" fmla="val 79873"/>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rPr>
            <a:t>IEP (Tier 3)</a:t>
          </a:r>
        </a:p>
        <a:p>
          <a:pPr marL="0" lvl="0" indent="0" algn="ctr" defTabSz="533400">
            <a:lnSpc>
              <a:spcPct val="90000"/>
            </a:lnSpc>
            <a:spcBef>
              <a:spcPct val="0"/>
            </a:spcBef>
            <a:spcAft>
              <a:spcPct val="35000"/>
            </a:spcAft>
            <a:buNone/>
          </a:pPr>
          <a:endParaRPr lang="en-US" sz="1200" kern="1200" dirty="0">
            <a:solidFill>
              <a:schemeClr val="tx1"/>
            </a:solidFill>
          </a:endParaRPr>
        </a:p>
        <a:p>
          <a:pPr marL="0" lvl="0" indent="0" algn="ctr" defTabSz="533400">
            <a:lnSpc>
              <a:spcPct val="90000"/>
            </a:lnSpc>
            <a:spcBef>
              <a:spcPct val="0"/>
            </a:spcBef>
            <a:spcAft>
              <a:spcPct val="35000"/>
            </a:spcAft>
            <a:buNone/>
          </a:pPr>
          <a:endParaRPr lang="en-US" sz="1000" kern="1200" dirty="0"/>
        </a:p>
      </dsp:txBody>
      <dsp:txXfrm rot="-10800000">
        <a:off x="1842452" y="2264304"/>
        <a:ext cx="1740774" cy="113215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8A4E5A-5408-4E15-A5FA-B8985A056BCD}">
      <dsp:nvSpPr>
        <dsp:cNvPr id="0" name=""/>
        <dsp:cNvSpPr/>
      </dsp:nvSpPr>
      <dsp:spPr>
        <a:xfrm rot="10800000">
          <a:off x="0" y="0"/>
          <a:ext cx="5425679" cy="1132152"/>
        </a:xfrm>
        <a:prstGeom prst="trapezoid">
          <a:avLst>
            <a:gd name="adj" fmla="val 79873"/>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990" tIns="46990" rIns="46990" bIns="46990" numCol="1" spcCol="1270" anchor="ctr" anchorCtr="0">
          <a:noAutofit/>
        </a:bodyPr>
        <a:lstStyle/>
        <a:p>
          <a:pPr marL="0" lvl="0" indent="0" algn="ctr" defTabSz="1644650">
            <a:lnSpc>
              <a:spcPct val="90000"/>
            </a:lnSpc>
            <a:spcBef>
              <a:spcPct val="0"/>
            </a:spcBef>
            <a:spcAft>
              <a:spcPct val="35000"/>
            </a:spcAft>
            <a:buNone/>
          </a:pPr>
          <a:r>
            <a:rPr lang="en-US" sz="3700" kern="1200" dirty="0">
              <a:solidFill>
                <a:schemeClr val="tx1"/>
              </a:solidFill>
            </a:rPr>
            <a:t>Screening of all  (Tier 1) </a:t>
          </a:r>
        </a:p>
      </dsp:txBody>
      <dsp:txXfrm rot="-10800000">
        <a:off x="949493" y="0"/>
        <a:ext cx="3526691" cy="1132152"/>
      </dsp:txXfrm>
    </dsp:sp>
    <dsp:sp modelId="{E190D26D-2446-415C-9EF9-C0359A6543EB}">
      <dsp:nvSpPr>
        <dsp:cNvPr id="0" name=""/>
        <dsp:cNvSpPr/>
      </dsp:nvSpPr>
      <dsp:spPr>
        <a:xfrm rot="10800000">
          <a:off x="904279" y="1132152"/>
          <a:ext cx="3617119" cy="1132152"/>
        </a:xfrm>
        <a:prstGeom prst="trapezoid">
          <a:avLst>
            <a:gd name="adj" fmla="val 79873"/>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Progress Monitoring</a:t>
          </a:r>
        </a:p>
        <a:p>
          <a:pPr marL="0" lvl="0" indent="0" algn="ctr" defTabSz="711200">
            <a:lnSpc>
              <a:spcPct val="90000"/>
            </a:lnSpc>
            <a:spcBef>
              <a:spcPct val="0"/>
            </a:spcBef>
            <a:spcAft>
              <a:spcPct val="35000"/>
            </a:spcAft>
            <a:buNone/>
          </a:pPr>
          <a:r>
            <a:rPr lang="en-US" sz="1600" kern="1200" dirty="0">
              <a:solidFill>
                <a:schemeClr val="tx1"/>
              </a:solidFill>
            </a:rPr>
            <a:t>(Tier 2)</a:t>
          </a:r>
        </a:p>
      </dsp:txBody>
      <dsp:txXfrm rot="-10800000">
        <a:off x="1537275" y="1132152"/>
        <a:ext cx="2351127" cy="1132152"/>
      </dsp:txXfrm>
    </dsp:sp>
    <dsp:sp modelId="{11358D32-B484-409C-B881-E6288CB88DB5}">
      <dsp:nvSpPr>
        <dsp:cNvPr id="0" name=""/>
        <dsp:cNvSpPr/>
      </dsp:nvSpPr>
      <dsp:spPr>
        <a:xfrm rot="10800000">
          <a:off x="1842452" y="2264304"/>
          <a:ext cx="1740774" cy="1132152"/>
        </a:xfrm>
        <a:prstGeom prst="trapezoid">
          <a:avLst>
            <a:gd name="adj" fmla="val 79873"/>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rPr>
            <a:t>Testing </a:t>
          </a:r>
        </a:p>
        <a:p>
          <a:pPr marL="0" lvl="0" indent="0" algn="ctr" defTabSz="533400">
            <a:lnSpc>
              <a:spcPct val="90000"/>
            </a:lnSpc>
            <a:spcBef>
              <a:spcPct val="0"/>
            </a:spcBef>
            <a:spcAft>
              <a:spcPct val="35000"/>
            </a:spcAft>
            <a:buNone/>
          </a:pPr>
          <a:r>
            <a:rPr lang="en-US" sz="1200" kern="1200" dirty="0">
              <a:solidFill>
                <a:schemeClr val="tx1"/>
              </a:solidFill>
            </a:rPr>
            <a:t>(Tier 3)</a:t>
          </a:r>
        </a:p>
        <a:p>
          <a:pPr marL="0" lvl="0" indent="0" algn="ctr" defTabSz="533400">
            <a:lnSpc>
              <a:spcPct val="90000"/>
            </a:lnSpc>
            <a:spcBef>
              <a:spcPct val="0"/>
            </a:spcBef>
            <a:spcAft>
              <a:spcPct val="35000"/>
            </a:spcAft>
            <a:buNone/>
          </a:pPr>
          <a:endParaRPr lang="en-US" sz="1200" kern="1200" dirty="0"/>
        </a:p>
        <a:p>
          <a:pPr marL="0" lvl="0" indent="0" algn="ctr" defTabSz="533400">
            <a:lnSpc>
              <a:spcPct val="90000"/>
            </a:lnSpc>
            <a:spcBef>
              <a:spcPct val="0"/>
            </a:spcBef>
            <a:spcAft>
              <a:spcPct val="35000"/>
            </a:spcAft>
            <a:buNone/>
          </a:pPr>
          <a:endParaRPr lang="en-US" sz="1000" kern="1200" dirty="0"/>
        </a:p>
      </dsp:txBody>
      <dsp:txXfrm rot="-10800000">
        <a:off x="1842452" y="2264304"/>
        <a:ext cx="1740774" cy="113215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8A4E5A-5408-4E15-A5FA-B8985A056BCD}">
      <dsp:nvSpPr>
        <dsp:cNvPr id="0" name=""/>
        <dsp:cNvSpPr/>
      </dsp:nvSpPr>
      <dsp:spPr>
        <a:xfrm rot="10800000">
          <a:off x="0" y="0"/>
          <a:ext cx="5213435" cy="1143000"/>
        </a:xfrm>
        <a:prstGeom prst="trapezoid">
          <a:avLst>
            <a:gd name="adj" fmla="val 7602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chemeClr val="tx1"/>
              </a:solidFill>
            </a:rPr>
            <a:t>Evidence-Based Classroom Reading Instruction (Tier 1) </a:t>
          </a:r>
        </a:p>
      </dsp:txBody>
      <dsp:txXfrm rot="-10800000">
        <a:off x="912351" y="0"/>
        <a:ext cx="3388732" cy="1143000"/>
      </dsp:txXfrm>
    </dsp:sp>
    <dsp:sp modelId="{E190D26D-2446-415C-9EF9-C0359A6543EB}">
      <dsp:nvSpPr>
        <dsp:cNvPr id="0" name=""/>
        <dsp:cNvSpPr/>
      </dsp:nvSpPr>
      <dsp:spPr>
        <a:xfrm rot="10800000">
          <a:off x="868905" y="1143000"/>
          <a:ext cx="3475623" cy="1143000"/>
        </a:xfrm>
        <a:prstGeom prst="trapezoid">
          <a:avLst>
            <a:gd name="adj" fmla="val 7602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Quality Small group support </a:t>
          </a:r>
        </a:p>
        <a:p>
          <a:pPr marL="0" lvl="0" indent="0" algn="ctr" defTabSz="711200">
            <a:lnSpc>
              <a:spcPct val="90000"/>
            </a:lnSpc>
            <a:spcBef>
              <a:spcPct val="0"/>
            </a:spcBef>
            <a:spcAft>
              <a:spcPct val="35000"/>
            </a:spcAft>
            <a:buNone/>
          </a:pPr>
          <a:r>
            <a:rPr lang="en-US" sz="1600" kern="1200" dirty="0">
              <a:solidFill>
                <a:schemeClr val="tx1"/>
              </a:solidFill>
            </a:rPr>
            <a:t>(Tier 2)</a:t>
          </a:r>
        </a:p>
      </dsp:txBody>
      <dsp:txXfrm rot="-10800000">
        <a:off x="1477139" y="1143000"/>
        <a:ext cx="2259155" cy="1143000"/>
      </dsp:txXfrm>
    </dsp:sp>
    <dsp:sp modelId="{11358D32-B484-409C-B881-E6288CB88DB5}">
      <dsp:nvSpPr>
        <dsp:cNvPr id="0" name=""/>
        <dsp:cNvSpPr/>
      </dsp:nvSpPr>
      <dsp:spPr>
        <a:xfrm rot="10800000">
          <a:off x="1770378" y="2286000"/>
          <a:ext cx="1672678" cy="1143000"/>
        </a:xfrm>
        <a:prstGeom prst="trapezoid">
          <a:avLst>
            <a:gd name="adj" fmla="val 7602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rPr>
            <a:t>IEP (Tier 3)</a:t>
          </a:r>
        </a:p>
        <a:p>
          <a:pPr marL="0" lvl="0" indent="0" algn="ctr" defTabSz="533400">
            <a:lnSpc>
              <a:spcPct val="90000"/>
            </a:lnSpc>
            <a:spcBef>
              <a:spcPct val="0"/>
            </a:spcBef>
            <a:spcAft>
              <a:spcPct val="35000"/>
            </a:spcAft>
            <a:buNone/>
          </a:pPr>
          <a:endParaRPr lang="en-US" sz="1200" kern="1200" dirty="0">
            <a:solidFill>
              <a:schemeClr val="tx1"/>
            </a:solidFill>
          </a:endParaRPr>
        </a:p>
        <a:p>
          <a:pPr marL="0" lvl="0" indent="0" algn="ctr" defTabSz="533400">
            <a:lnSpc>
              <a:spcPct val="90000"/>
            </a:lnSpc>
            <a:spcBef>
              <a:spcPct val="0"/>
            </a:spcBef>
            <a:spcAft>
              <a:spcPct val="35000"/>
            </a:spcAft>
            <a:buNone/>
          </a:pPr>
          <a:endParaRPr lang="en-US" sz="1000" kern="1200" dirty="0"/>
        </a:p>
      </dsp:txBody>
      <dsp:txXfrm rot="-10800000">
        <a:off x="1770378" y="2286000"/>
        <a:ext cx="1672678" cy="114300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8A4E5A-5408-4E15-A5FA-B8985A056BCD}">
      <dsp:nvSpPr>
        <dsp:cNvPr id="0" name=""/>
        <dsp:cNvSpPr/>
      </dsp:nvSpPr>
      <dsp:spPr>
        <a:xfrm rot="10800000">
          <a:off x="0" y="0"/>
          <a:ext cx="5213435" cy="1143000"/>
        </a:xfrm>
        <a:prstGeom prst="trapezoid">
          <a:avLst>
            <a:gd name="adj" fmla="val 7602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990" tIns="46990" rIns="46990" bIns="46990" numCol="1" spcCol="1270" anchor="ctr" anchorCtr="0">
          <a:noAutofit/>
        </a:bodyPr>
        <a:lstStyle/>
        <a:p>
          <a:pPr marL="0" lvl="0" indent="0" algn="ctr" defTabSz="1644650">
            <a:lnSpc>
              <a:spcPct val="90000"/>
            </a:lnSpc>
            <a:spcBef>
              <a:spcPct val="0"/>
            </a:spcBef>
            <a:spcAft>
              <a:spcPct val="35000"/>
            </a:spcAft>
            <a:buNone/>
          </a:pPr>
          <a:r>
            <a:rPr lang="en-US" sz="3700" kern="1200" dirty="0">
              <a:solidFill>
                <a:schemeClr val="tx1"/>
              </a:solidFill>
            </a:rPr>
            <a:t>Screening of all  (Tier 1) </a:t>
          </a:r>
        </a:p>
      </dsp:txBody>
      <dsp:txXfrm rot="-10800000">
        <a:off x="912351" y="0"/>
        <a:ext cx="3388732" cy="1143000"/>
      </dsp:txXfrm>
    </dsp:sp>
    <dsp:sp modelId="{E190D26D-2446-415C-9EF9-C0359A6543EB}">
      <dsp:nvSpPr>
        <dsp:cNvPr id="0" name=""/>
        <dsp:cNvSpPr/>
      </dsp:nvSpPr>
      <dsp:spPr>
        <a:xfrm rot="10800000">
          <a:off x="868905" y="1143000"/>
          <a:ext cx="3475623" cy="1143000"/>
        </a:xfrm>
        <a:prstGeom prst="trapezoid">
          <a:avLst>
            <a:gd name="adj" fmla="val 7602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Progress Monitoring</a:t>
          </a:r>
        </a:p>
        <a:p>
          <a:pPr marL="0" lvl="0" indent="0" algn="ctr" defTabSz="711200">
            <a:lnSpc>
              <a:spcPct val="90000"/>
            </a:lnSpc>
            <a:spcBef>
              <a:spcPct val="0"/>
            </a:spcBef>
            <a:spcAft>
              <a:spcPct val="35000"/>
            </a:spcAft>
            <a:buNone/>
          </a:pPr>
          <a:r>
            <a:rPr lang="en-US" sz="1600" kern="1200" dirty="0">
              <a:solidFill>
                <a:schemeClr val="tx1"/>
              </a:solidFill>
            </a:rPr>
            <a:t>(Tier 2)</a:t>
          </a:r>
        </a:p>
      </dsp:txBody>
      <dsp:txXfrm rot="-10800000">
        <a:off x="1477139" y="1143000"/>
        <a:ext cx="2259155" cy="1143000"/>
      </dsp:txXfrm>
    </dsp:sp>
    <dsp:sp modelId="{11358D32-B484-409C-B881-E6288CB88DB5}">
      <dsp:nvSpPr>
        <dsp:cNvPr id="0" name=""/>
        <dsp:cNvSpPr/>
      </dsp:nvSpPr>
      <dsp:spPr>
        <a:xfrm rot="10800000">
          <a:off x="1770378" y="2286000"/>
          <a:ext cx="1672678" cy="1143000"/>
        </a:xfrm>
        <a:prstGeom prst="trapezoid">
          <a:avLst>
            <a:gd name="adj" fmla="val 7602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rPr>
            <a:t>Testing </a:t>
          </a:r>
        </a:p>
        <a:p>
          <a:pPr marL="0" lvl="0" indent="0" algn="ctr" defTabSz="533400">
            <a:lnSpc>
              <a:spcPct val="90000"/>
            </a:lnSpc>
            <a:spcBef>
              <a:spcPct val="0"/>
            </a:spcBef>
            <a:spcAft>
              <a:spcPct val="35000"/>
            </a:spcAft>
            <a:buNone/>
          </a:pPr>
          <a:r>
            <a:rPr lang="en-US" sz="1200" kern="1200" dirty="0">
              <a:solidFill>
                <a:schemeClr val="tx1"/>
              </a:solidFill>
            </a:rPr>
            <a:t>(Tier 3)</a:t>
          </a:r>
        </a:p>
        <a:p>
          <a:pPr marL="0" lvl="0" indent="0" algn="ctr" defTabSz="533400">
            <a:lnSpc>
              <a:spcPct val="90000"/>
            </a:lnSpc>
            <a:spcBef>
              <a:spcPct val="0"/>
            </a:spcBef>
            <a:spcAft>
              <a:spcPct val="35000"/>
            </a:spcAft>
            <a:buNone/>
          </a:pPr>
          <a:endParaRPr lang="en-US" sz="1200" kern="1200" dirty="0"/>
        </a:p>
        <a:p>
          <a:pPr marL="0" lvl="0" indent="0" algn="ctr" defTabSz="533400">
            <a:lnSpc>
              <a:spcPct val="90000"/>
            </a:lnSpc>
            <a:spcBef>
              <a:spcPct val="0"/>
            </a:spcBef>
            <a:spcAft>
              <a:spcPct val="35000"/>
            </a:spcAft>
            <a:buNone/>
          </a:pPr>
          <a:endParaRPr lang="en-US" sz="1000" kern="1200" dirty="0"/>
        </a:p>
      </dsp:txBody>
      <dsp:txXfrm rot="-10800000">
        <a:off x="1770378" y="2286000"/>
        <a:ext cx="1672678" cy="114300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5.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5.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2BBE8DF-D3F7-44FE-9068-286999ECF41E}"/>
              </a:ext>
            </a:extLst>
          </p:cNvPr>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7B9A11D-B6B5-4A0A-9852-7D0D7AC75350}"/>
              </a:ext>
            </a:extLst>
          </p:cNvPr>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2DBFC2DA-1FAA-4ED9-B369-21206B3B53CA}" type="datetimeFigureOut">
              <a:rPr lang="en-US" smtClean="0"/>
              <a:t>11/1/2022</a:t>
            </a:fld>
            <a:endParaRPr lang="en-US"/>
          </a:p>
        </p:txBody>
      </p:sp>
      <p:sp>
        <p:nvSpPr>
          <p:cNvPr id="4" name="Footer Placeholder 3">
            <a:extLst>
              <a:ext uri="{FF2B5EF4-FFF2-40B4-BE49-F238E27FC236}">
                <a16:creationId xmlns:a16="http://schemas.microsoft.com/office/drawing/2014/main" id="{8F80D61D-45E2-4D5B-85EC-F3CFAEE1B843}"/>
              </a:ext>
            </a:extLst>
          </p:cNvPr>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r>
              <a:rPr lang="en-US"/>
              <a:t>Tiffany P Hogan 2022</a:t>
            </a:r>
          </a:p>
        </p:txBody>
      </p:sp>
      <p:sp>
        <p:nvSpPr>
          <p:cNvPr id="5" name="Slide Number Placeholder 4">
            <a:extLst>
              <a:ext uri="{FF2B5EF4-FFF2-40B4-BE49-F238E27FC236}">
                <a16:creationId xmlns:a16="http://schemas.microsoft.com/office/drawing/2014/main" id="{8D6821A4-AFEC-46E6-965E-F2583ACB2C20}"/>
              </a:ext>
            </a:extLst>
          </p:cNvPr>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479B3041-93B8-462A-9D3C-0E1A08BA1B3C}" type="slidenum">
              <a:rPr lang="en-US" smtClean="0"/>
              <a:t>‹#›</a:t>
            </a:fld>
            <a:endParaRPr lang="en-US"/>
          </a:p>
        </p:txBody>
      </p:sp>
    </p:spTree>
    <p:extLst>
      <p:ext uri="{BB962C8B-B14F-4D97-AF65-F5344CB8AC3E}">
        <p14:creationId xmlns:p14="http://schemas.microsoft.com/office/powerpoint/2010/main" val="3141428407"/>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4CAD47FA-D403-4836-B13C-B368BEA5A1C7}" type="datetimeFigureOut">
              <a:rPr lang="en-US" smtClean="0"/>
              <a:t>11/1/2022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r>
              <a:rPr lang="en-US"/>
              <a:t>Tiffany P Hogan 2022</a:t>
            </a:r>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27B7834D-5E26-4C75-A1E9-9DDBC0CD5694}" type="slidenum">
              <a:rPr lang="en-US" smtClean="0"/>
              <a:t>‹#›</a:t>
            </a:fld>
            <a:endParaRPr lang="en-US"/>
          </a:p>
        </p:txBody>
      </p:sp>
    </p:spTree>
    <p:extLst>
      <p:ext uri="{BB962C8B-B14F-4D97-AF65-F5344CB8AC3E}">
        <p14:creationId xmlns:p14="http://schemas.microsoft.com/office/powerpoint/2010/main" val="594910812"/>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054620A-D9E0-44CD-A8E6-2B1CADF1E99E}" type="slidenum">
              <a:rPr lang="en-US" smtClean="0"/>
              <a:pPr>
                <a:defRPr/>
              </a:pPr>
              <a:t>3</a:t>
            </a:fld>
            <a:endParaRPr lang="en-US"/>
          </a:p>
        </p:txBody>
      </p:sp>
      <p:sp>
        <p:nvSpPr>
          <p:cNvPr id="5" name="Footer Placeholder 4">
            <a:extLst>
              <a:ext uri="{FF2B5EF4-FFF2-40B4-BE49-F238E27FC236}">
                <a16:creationId xmlns:a16="http://schemas.microsoft.com/office/drawing/2014/main" id="{BBAA2925-AE1F-4A6F-B56D-D887714895F2}"/>
              </a:ext>
            </a:extLst>
          </p:cNvPr>
          <p:cNvSpPr>
            <a:spLocks noGrp="1"/>
          </p:cNvSpPr>
          <p:nvPr>
            <p:ph type="ftr" sz="quarter" idx="4"/>
          </p:nvPr>
        </p:nvSpPr>
        <p:spPr/>
        <p:txBody>
          <a:bodyPr/>
          <a:lstStyle/>
          <a:p>
            <a:r>
              <a:rPr lang="en-US"/>
              <a:t>Tiffany P Hogan 2022</a:t>
            </a:r>
          </a:p>
        </p:txBody>
      </p:sp>
    </p:spTree>
    <p:extLst>
      <p:ext uri="{BB962C8B-B14F-4D97-AF65-F5344CB8AC3E}">
        <p14:creationId xmlns:p14="http://schemas.microsoft.com/office/powerpoint/2010/main" val="13494725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final study involved looking</a:t>
            </a:r>
            <a:r>
              <a:rPr lang="en-US" baseline="0" dirty="0"/>
              <a:t> at the Impacts of LK on our distal measures, which included standardized measures of language comprehension and reading comprehension. Based on our initial analyses with both cohorts, there were not significant effects on LC or RC. We are currently exploring moderation with respect to child factors. I am particularly interested in the effects of this instruction on students who started the year with low language skills. I am also interested in examining factors related to the implementation of the curriculum.</a:t>
            </a:r>
            <a:endParaRPr lang="en-US" dirty="0"/>
          </a:p>
          <a:p>
            <a:endParaRPr lang="en-US" dirty="0"/>
          </a:p>
          <a:p>
            <a:r>
              <a:rPr lang="en-US" dirty="0"/>
              <a:t>Multilevel model</a:t>
            </a:r>
          </a:p>
          <a:p>
            <a:r>
              <a:rPr lang="en-US" dirty="0"/>
              <a:t>Imputation</a:t>
            </a:r>
          </a:p>
        </p:txBody>
      </p:sp>
      <p:sp>
        <p:nvSpPr>
          <p:cNvPr id="4" name="Slide Number Placeholder 3"/>
          <p:cNvSpPr>
            <a:spLocks noGrp="1"/>
          </p:cNvSpPr>
          <p:nvPr>
            <p:ph type="sldNum" sz="quarter" idx="10"/>
          </p:nvPr>
        </p:nvSpPr>
        <p:spPr/>
        <p:txBody>
          <a:bodyPr/>
          <a:lstStyle/>
          <a:p>
            <a:fld id="{09EEA23A-C097-1A42-800C-D2D6F36483A4}" type="slidenum">
              <a:rPr lang="en-US" smtClean="0"/>
              <a:t>102</a:t>
            </a:fld>
            <a:endParaRPr lang="en-US" dirty="0"/>
          </a:p>
        </p:txBody>
      </p:sp>
    </p:spTree>
    <p:extLst>
      <p:ext uri="{BB962C8B-B14F-4D97-AF65-F5344CB8AC3E}">
        <p14:creationId xmlns:p14="http://schemas.microsoft.com/office/powerpoint/2010/main" val="1537939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431D7DB8-F793-4E51-B414-0616C91CF1CB}" type="slidenum">
              <a:rPr lang="en-US" smtClean="0"/>
              <a:pPr/>
              <a:t>18</a:t>
            </a:fld>
            <a:endParaRPr lang="en-US"/>
          </a:p>
        </p:txBody>
      </p:sp>
      <p:sp>
        <p:nvSpPr>
          <p:cNvPr id="105475" name="Rectangle 2"/>
          <p:cNvSpPr>
            <a:spLocks noGrp="1" noRot="1" noChangeAspect="1" noChangeArrowheads="1" noTextEdit="1"/>
          </p:cNvSpPr>
          <p:nvPr>
            <p:ph type="sldImg"/>
          </p:nvPr>
        </p:nvSpPr>
        <p:spPr>
          <a:xfrm>
            <a:off x="531813" y="760413"/>
            <a:ext cx="6738937" cy="3790950"/>
          </a:xfrm>
          <a:ln/>
        </p:spPr>
      </p:sp>
      <p:sp>
        <p:nvSpPr>
          <p:cNvPr id="105476" name="Rectangle 3"/>
          <p:cNvSpPr>
            <a:spLocks noGrp="1" noChangeArrowheads="1"/>
          </p:cNvSpPr>
          <p:nvPr>
            <p:ph type="body" idx="1"/>
          </p:nvPr>
        </p:nvSpPr>
        <p:spPr>
          <a:xfrm>
            <a:off x="1039707" y="4802268"/>
            <a:ext cx="5723467" cy="4550569"/>
          </a:xfrm>
          <a:noFill/>
          <a:ln/>
        </p:spPr>
        <p:txBody>
          <a:bodyPr/>
          <a:lstStyle/>
          <a:p>
            <a:pPr eaLnBrk="1" hangingPunct="1"/>
            <a:endParaRPr lang="en-US"/>
          </a:p>
        </p:txBody>
      </p:sp>
      <p:sp>
        <p:nvSpPr>
          <p:cNvPr id="2" name="Footer Placeholder 1">
            <a:extLst>
              <a:ext uri="{FF2B5EF4-FFF2-40B4-BE49-F238E27FC236}">
                <a16:creationId xmlns:a16="http://schemas.microsoft.com/office/drawing/2014/main" id="{81106A13-9BCA-498A-AB95-3307F85F648A}"/>
              </a:ext>
            </a:extLst>
          </p:cNvPr>
          <p:cNvSpPr>
            <a:spLocks noGrp="1"/>
          </p:cNvSpPr>
          <p:nvPr>
            <p:ph type="ftr" sz="quarter" idx="4"/>
          </p:nvPr>
        </p:nvSpPr>
        <p:spPr/>
        <p:txBody>
          <a:bodyPr/>
          <a:lstStyle/>
          <a:p>
            <a:r>
              <a:rPr lang="en-US"/>
              <a:t>Tiffany P Hogan 2022</a:t>
            </a:r>
          </a:p>
        </p:txBody>
      </p:sp>
    </p:spTree>
    <p:extLst>
      <p:ext uri="{BB962C8B-B14F-4D97-AF65-F5344CB8AC3E}">
        <p14:creationId xmlns:p14="http://schemas.microsoft.com/office/powerpoint/2010/main" val="2700635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BAF2C1C1-C46E-4399-8453-1D884530EC77}" type="slidenum">
              <a:rPr lang="en-US" smtClean="0"/>
              <a:pPr/>
              <a:t>19</a:t>
            </a:fld>
            <a:endParaRPr lang="en-US"/>
          </a:p>
        </p:txBody>
      </p:sp>
      <p:sp>
        <p:nvSpPr>
          <p:cNvPr id="106499" name="Rectangle 2"/>
          <p:cNvSpPr>
            <a:spLocks noGrp="1" noRot="1" noChangeAspect="1" noChangeArrowheads="1" noTextEdit="1"/>
          </p:cNvSpPr>
          <p:nvPr>
            <p:ph type="sldImg"/>
          </p:nvPr>
        </p:nvSpPr>
        <p:spPr>
          <a:xfrm>
            <a:off x="531813" y="760413"/>
            <a:ext cx="6738937" cy="3790950"/>
          </a:xfrm>
          <a:ln/>
        </p:spPr>
      </p:sp>
      <p:sp>
        <p:nvSpPr>
          <p:cNvPr id="106500" name="Rectangle 3"/>
          <p:cNvSpPr>
            <a:spLocks noGrp="1" noChangeArrowheads="1"/>
          </p:cNvSpPr>
          <p:nvPr>
            <p:ph type="body" idx="1"/>
          </p:nvPr>
        </p:nvSpPr>
        <p:spPr>
          <a:xfrm>
            <a:off x="1039707" y="4802268"/>
            <a:ext cx="5723467" cy="4550569"/>
          </a:xfrm>
          <a:noFill/>
          <a:ln/>
        </p:spPr>
        <p:txBody>
          <a:bodyPr/>
          <a:lstStyle/>
          <a:p>
            <a:pPr eaLnBrk="1" hangingPunct="1"/>
            <a:endParaRPr lang="en-US"/>
          </a:p>
        </p:txBody>
      </p:sp>
      <p:sp>
        <p:nvSpPr>
          <p:cNvPr id="2" name="Footer Placeholder 1">
            <a:extLst>
              <a:ext uri="{FF2B5EF4-FFF2-40B4-BE49-F238E27FC236}">
                <a16:creationId xmlns:a16="http://schemas.microsoft.com/office/drawing/2014/main" id="{DDB408BD-CFE2-4FC6-BFBD-CE080C898198}"/>
              </a:ext>
            </a:extLst>
          </p:cNvPr>
          <p:cNvSpPr>
            <a:spLocks noGrp="1"/>
          </p:cNvSpPr>
          <p:nvPr>
            <p:ph type="ftr" sz="quarter" idx="4"/>
          </p:nvPr>
        </p:nvSpPr>
        <p:spPr/>
        <p:txBody>
          <a:bodyPr/>
          <a:lstStyle/>
          <a:p>
            <a:r>
              <a:rPr lang="en-US"/>
              <a:t>Tiffany P Hogan 2022</a:t>
            </a:r>
          </a:p>
        </p:txBody>
      </p:sp>
    </p:spTree>
    <p:extLst>
      <p:ext uri="{BB962C8B-B14F-4D97-AF65-F5344CB8AC3E}">
        <p14:creationId xmlns:p14="http://schemas.microsoft.com/office/powerpoint/2010/main" val="13707097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AAAD350D-D904-4F57-9442-A0906BF25A08}" type="slidenum">
              <a:rPr lang="en-US" smtClean="0"/>
              <a:pPr/>
              <a:t>23</a:t>
            </a:fld>
            <a:endParaRPr lang="en-US"/>
          </a:p>
        </p:txBody>
      </p:sp>
      <p:sp>
        <p:nvSpPr>
          <p:cNvPr id="111619" name="Rectangle 2"/>
          <p:cNvSpPr>
            <a:spLocks noGrp="1" noRot="1" noChangeAspect="1" noChangeArrowheads="1" noTextEdit="1"/>
          </p:cNvSpPr>
          <p:nvPr>
            <p:ph type="sldImg"/>
          </p:nvPr>
        </p:nvSpPr>
        <p:spPr>
          <a:xfrm>
            <a:off x="542925" y="757238"/>
            <a:ext cx="6719888" cy="3779837"/>
          </a:xfrm>
          <a:ln/>
        </p:spPr>
      </p:sp>
      <p:sp>
        <p:nvSpPr>
          <p:cNvPr id="111620" name="Rectangle 3"/>
          <p:cNvSpPr>
            <a:spLocks noGrp="1" noChangeArrowheads="1"/>
          </p:cNvSpPr>
          <p:nvPr>
            <p:ph type="body" idx="1"/>
          </p:nvPr>
        </p:nvSpPr>
        <p:spPr>
          <a:noFill/>
          <a:ln/>
        </p:spPr>
        <p:txBody>
          <a:bodyPr/>
          <a:lstStyle/>
          <a:p>
            <a:pPr eaLnBrk="1" hangingPunct="1"/>
            <a:endParaRPr lang="en-US"/>
          </a:p>
        </p:txBody>
      </p:sp>
      <p:sp>
        <p:nvSpPr>
          <p:cNvPr id="2" name="Footer Placeholder 1">
            <a:extLst>
              <a:ext uri="{FF2B5EF4-FFF2-40B4-BE49-F238E27FC236}">
                <a16:creationId xmlns:a16="http://schemas.microsoft.com/office/drawing/2014/main" id="{354F3D73-A710-4093-AE89-7C9C23872FED}"/>
              </a:ext>
            </a:extLst>
          </p:cNvPr>
          <p:cNvSpPr>
            <a:spLocks noGrp="1"/>
          </p:cNvSpPr>
          <p:nvPr>
            <p:ph type="ftr" sz="quarter" idx="4"/>
          </p:nvPr>
        </p:nvSpPr>
        <p:spPr/>
        <p:txBody>
          <a:bodyPr/>
          <a:lstStyle/>
          <a:p>
            <a:r>
              <a:rPr lang="en-US"/>
              <a:t>Tiffany P Hogan 2022</a:t>
            </a:r>
          </a:p>
        </p:txBody>
      </p:sp>
    </p:spTree>
    <p:extLst>
      <p:ext uri="{BB962C8B-B14F-4D97-AF65-F5344CB8AC3E}">
        <p14:creationId xmlns:p14="http://schemas.microsoft.com/office/powerpoint/2010/main" val="9253100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054620A-D9E0-44CD-A8E6-2B1CADF1E99E}" type="slidenum">
              <a:rPr lang="en-US" smtClean="0"/>
              <a:pPr>
                <a:defRPr/>
              </a:pPr>
              <a:t>29</a:t>
            </a:fld>
            <a:endParaRPr lang="en-US"/>
          </a:p>
        </p:txBody>
      </p:sp>
      <p:sp>
        <p:nvSpPr>
          <p:cNvPr id="5" name="Footer Placeholder 4">
            <a:extLst>
              <a:ext uri="{FF2B5EF4-FFF2-40B4-BE49-F238E27FC236}">
                <a16:creationId xmlns:a16="http://schemas.microsoft.com/office/drawing/2014/main" id="{FCC8C62D-73FA-4977-A9C5-2160C271BF2F}"/>
              </a:ext>
            </a:extLst>
          </p:cNvPr>
          <p:cNvSpPr>
            <a:spLocks noGrp="1"/>
          </p:cNvSpPr>
          <p:nvPr>
            <p:ph type="ftr" sz="quarter" idx="4"/>
          </p:nvPr>
        </p:nvSpPr>
        <p:spPr/>
        <p:txBody>
          <a:bodyPr/>
          <a:lstStyle/>
          <a:p>
            <a:r>
              <a:rPr lang="en-US"/>
              <a:t>Tiffany P Hogan 2022</a:t>
            </a:r>
          </a:p>
        </p:txBody>
      </p:sp>
    </p:spTree>
    <p:extLst>
      <p:ext uri="{BB962C8B-B14F-4D97-AF65-F5344CB8AC3E}">
        <p14:creationId xmlns:p14="http://schemas.microsoft.com/office/powerpoint/2010/main" val="10109588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76CEBE-9991-4BDE-A738-679EF5C3DBE3}" type="slidenum">
              <a:rPr lang="en-US" smtClean="0"/>
              <a:t>34</a:t>
            </a:fld>
            <a:endParaRPr lang="en-US"/>
          </a:p>
        </p:txBody>
      </p:sp>
      <p:sp>
        <p:nvSpPr>
          <p:cNvPr id="5" name="Footer Placeholder 4">
            <a:extLst>
              <a:ext uri="{FF2B5EF4-FFF2-40B4-BE49-F238E27FC236}">
                <a16:creationId xmlns:a16="http://schemas.microsoft.com/office/drawing/2014/main" id="{E27844F2-402F-47FA-B588-79D3DBB8166D}"/>
              </a:ext>
            </a:extLst>
          </p:cNvPr>
          <p:cNvSpPr>
            <a:spLocks noGrp="1"/>
          </p:cNvSpPr>
          <p:nvPr>
            <p:ph type="ftr" sz="quarter" idx="4"/>
          </p:nvPr>
        </p:nvSpPr>
        <p:spPr/>
        <p:txBody>
          <a:bodyPr/>
          <a:lstStyle/>
          <a:p>
            <a:r>
              <a:rPr lang="en-US"/>
              <a:t>Tiffany P Hogan 2022</a:t>
            </a:r>
          </a:p>
        </p:txBody>
      </p:sp>
    </p:spTree>
    <p:extLst>
      <p:ext uri="{BB962C8B-B14F-4D97-AF65-F5344CB8AC3E}">
        <p14:creationId xmlns:p14="http://schemas.microsoft.com/office/powerpoint/2010/main" val="21277483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8F7F8E59-1265-4662-9E59-095BBFB7068B}" type="slidenum">
              <a:rPr lang="en-US" smtClean="0"/>
              <a:pPr/>
              <a:t>65</a:t>
            </a:fld>
            <a:endParaRPr lang="en-US"/>
          </a:p>
        </p:txBody>
      </p:sp>
      <p:sp>
        <p:nvSpPr>
          <p:cNvPr id="118787" name="Rectangle 2"/>
          <p:cNvSpPr>
            <a:spLocks noGrp="1" noRot="1" noChangeAspect="1" noChangeArrowheads="1" noTextEdit="1"/>
          </p:cNvSpPr>
          <p:nvPr>
            <p:ph type="sldImg"/>
          </p:nvPr>
        </p:nvSpPr>
        <p:spPr>
          <a:xfrm>
            <a:off x="542925" y="757238"/>
            <a:ext cx="6719888" cy="3779837"/>
          </a:xfrm>
          <a:ln/>
        </p:spPr>
      </p:sp>
      <p:sp>
        <p:nvSpPr>
          <p:cNvPr id="118788" name="Rectangle 3"/>
          <p:cNvSpPr>
            <a:spLocks noGrp="1" noChangeArrowheads="1"/>
          </p:cNvSpPr>
          <p:nvPr>
            <p:ph type="body" idx="1"/>
          </p:nvPr>
        </p:nvSpPr>
        <p:spPr>
          <a:noFill/>
          <a:ln/>
        </p:spPr>
        <p:txBody>
          <a:bodyPr/>
          <a:lstStyle/>
          <a:p>
            <a:pPr eaLnBrk="1" hangingPunct="1"/>
            <a:endParaRPr lang="en-US"/>
          </a:p>
        </p:txBody>
      </p:sp>
      <p:sp>
        <p:nvSpPr>
          <p:cNvPr id="2" name="Footer Placeholder 1">
            <a:extLst>
              <a:ext uri="{FF2B5EF4-FFF2-40B4-BE49-F238E27FC236}">
                <a16:creationId xmlns:a16="http://schemas.microsoft.com/office/drawing/2014/main" id="{E91BC813-8574-4D49-93D8-0BD5708D33D7}"/>
              </a:ext>
            </a:extLst>
          </p:cNvPr>
          <p:cNvSpPr>
            <a:spLocks noGrp="1"/>
          </p:cNvSpPr>
          <p:nvPr>
            <p:ph type="ftr" sz="quarter" idx="4"/>
          </p:nvPr>
        </p:nvSpPr>
        <p:spPr/>
        <p:txBody>
          <a:bodyPr/>
          <a:lstStyle/>
          <a:p>
            <a:r>
              <a:rPr lang="en-US"/>
              <a:t>Tiffany P Hogan 2022</a:t>
            </a:r>
          </a:p>
        </p:txBody>
      </p:sp>
    </p:spTree>
    <p:extLst>
      <p:ext uri="{BB962C8B-B14F-4D97-AF65-F5344CB8AC3E}">
        <p14:creationId xmlns:p14="http://schemas.microsoft.com/office/powerpoint/2010/main" val="26812874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5CD8C274-3DDA-4CA6-B6B6-15628206397A}" type="slidenum">
              <a:rPr lang="en-US" smtClean="0"/>
              <a:pPr/>
              <a:t>66</a:t>
            </a:fld>
            <a:endParaRPr lang="en-US"/>
          </a:p>
        </p:txBody>
      </p:sp>
      <p:sp>
        <p:nvSpPr>
          <p:cNvPr id="119811" name="Rectangle 2"/>
          <p:cNvSpPr>
            <a:spLocks noGrp="1" noRot="1" noChangeAspect="1" noChangeArrowheads="1" noTextEdit="1"/>
          </p:cNvSpPr>
          <p:nvPr>
            <p:ph type="sldImg"/>
          </p:nvPr>
        </p:nvSpPr>
        <p:spPr>
          <a:xfrm>
            <a:off x="542925" y="757238"/>
            <a:ext cx="6719888" cy="3779837"/>
          </a:xfrm>
          <a:ln/>
        </p:spPr>
      </p:sp>
      <p:sp>
        <p:nvSpPr>
          <p:cNvPr id="119812" name="Rectangle 3"/>
          <p:cNvSpPr>
            <a:spLocks noGrp="1" noChangeArrowheads="1"/>
          </p:cNvSpPr>
          <p:nvPr>
            <p:ph type="body" idx="1"/>
          </p:nvPr>
        </p:nvSpPr>
        <p:spPr>
          <a:noFill/>
          <a:ln/>
        </p:spPr>
        <p:txBody>
          <a:bodyPr/>
          <a:lstStyle/>
          <a:p>
            <a:pPr eaLnBrk="1" hangingPunct="1"/>
            <a:endParaRPr lang="en-US"/>
          </a:p>
        </p:txBody>
      </p:sp>
      <p:sp>
        <p:nvSpPr>
          <p:cNvPr id="2" name="Footer Placeholder 1">
            <a:extLst>
              <a:ext uri="{FF2B5EF4-FFF2-40B4-BE49-F238E27FC236}">
                <a16:creationId xmlns:a16="http://schemas.microsoft.com/office/drawing/2014/main" id="{5BF8CD5D-9362-4B0C-B9DA-1298CA0633B9}"/>
              </a:ext>
            </a:extLst>
          </p:cNvPr>
          <p:cNvSpPr>
            <a:spLocks noGrp="1"/>
          </p:cNvSpPr>
          <p:nvPr>
            <p:ph type="ftr" sz="quarter" idx="4"/>
          </p:nvPr>
        </p:nvSpPr>
        <p:spPr/>
        <p:txBody>
          <a:bodyPr/>
          <a:lstStyle/>
          <a:p>
            <a:r>
              <a:rPr lang="en-US"/>
              <a:t>Tiffany P Hogan 2022</a:t>
            </a:r>
          </a:p>
        </p:txBody>
      </p:sp>
    </p:spTree>
    <p:extLst>
      <p:ext uri="{BB962C8B-B14F-4D97-AF65-F5344CB8AC3E}">
        <p14:creationId xmlns:p14="http://schemas.microsoft.com/office/powerpoint/2010/main" val="26247552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dirty="0"/>
              <a:t>These are our Unifying Principles of Instruction that will govern a set of Practices across grades PreK-3.  </a:t>
            </a:r>
          </a:p>
          <a:p>
            <a:pPr lvl="0"/>
            <a:r>
              <a:rPr lang="en-US" b="1" dirty="0"/>
              <a:t>Text-based</a:t>
            </a:r>
            <a:endParaRPr lang="en-US" dirty="0"/>
          </a:p>
          <a:p>
            <a:pPr lvl="1"/>
            <a:r>
              <a:rPr lang="en-US" dirty="0"/>
              <a:t>We want to connect children to a variety of text structures and provide word-reading and text-integration practice. </a:t>
            </a:r>
          </a:p>
          <a:p>
            <a:pPr lvl="1"/>
            <a:r>
              <a:rPr lang="en-US" dirty="0"/>
              <a:t>Our lessons will include expository and narrative texts representing a variety of text structures, and students will be provided extensive opportunities to </a:t>
            </a:r>
            <a:r>
              <a:rPr lang="en-US" i="1" dirty="0"/>
              <a:t>analyze</a:t>
            </a:r>
            <a:r>
              <a:rPr lang="en-US" dirty="0"/>
              <a:t> these texts. </a:t>
            </a:r>
            <a:br>
              <a:rPr lang="en-US" dirty="0"/>
            </a:br>
            <a:endParaRPr lang="en-US" dirty="0"/>
          </a:p>
          <a:p>
            <a:pPr lvl="0"/>
            <a:r>
              <a:rPr lang="en-US" b="1" dirty="0"/>
              <a:t>Adaptable </a:t>
            </a:r>
            <a:endParaRPr lang="en-US" dirty="0"/>
          </a:p>
          <a:p>
            <a:pPr lvl="1"/>
            <a:r>
              <a:rPr lang="en-US" dirty="0"/>
              <a:t>Something we learned from our school teams is that being able to adapt the lesson content for learners of all different levels is incredibly important.  Therefore, we want to provide options for differentiating instruction.</a:t>
            </a:r>
          </a:p>
          <a:p>
            <a:r>
              <a:rPr lang="en-US" b="1" dirty="0"/>
              <a:t> </a:t>
            </a:r>
            <a:endParaRPr lang="en-US" dirty="0"/>
          </a:p>
          <a:p>
            <a:pPr lvl="0"/>
            <a:r>
              <a:rPr lang="en-US" b="1" dirty="0"/>
              <a:t>Concept-based</a:t>
            </a:r>
            <a:endParaRPr lang="en-US" dirty="0"/>
          </a:p>
          <a:p>
            <a:pPr lvl="1"/>
            <a:r>
              <a:rPr lang="en-US" dirty="0"/>
              <a:t>Research has shown us that children’s knowledge of scientific content can be improved simultaneously to their listening and reading comprehension.  </a:t>
            </a:r>
          </a:p>
          <a:p>
            <a:pPr lvl="1"/>
            <a:r>
              <a:rPr lang="en-US" dirty="0"/>
              <a:t>We want to focus on developing children’s background knowledge by exploring scientific content</a:t>
            </a:r>
            <a:r>
              <a:rPr lang="en-US" i="1" dirty="0"/>
              <a:t> and </a:t>
            </a:r>
            <a:r>
              <a:rPr lang="en-US" dirty="0"/>
              <a:t>have organized instruction around multi-lesson </a:t>
            </a:r>
            <a:r>
              <a:rPr lang="en-US" i="1" dirty="0"/>
              <a:t>content units</a:t>
            </a:r>
            <a:r>
              <a:rPr lang="en-US" dirty="0"/>
              <a:t>, (e.g., The Human Body) as a content area domain that spirals across three levels of instruction. </a:t>
            </a:r>
          </a:p>
          <a:p>
            <a:r>
              <a:rPr lang="en-US" dirty="0"/>
              <a:t> </a:t>
            </a:r>
          </a:p>
          <a:p>
            <a:pPr lvl="0"/>
            <a:r>
              <a:rPr lang="en-US" b="1" dirty="0"/>
              <a:t>Motivating</a:t>
            </a:r>
            <a:r>
              <a:rPr lang="en-US" dirty="0"/>
              <a:t>: we have looked at the empirically validated ways to increase motivation during instruction and shaped our lessons to include:</a:t>
            </a:r>
          </a:p>
          <a:p>
            <a:pPr lvl="0"/>
            <a:r>
              <a:rPr lang="en-US" dirty="0"/>
              <a:t> high-interest texts (including texts that help students make connections between school and life)</a:t>
            </a:r>
          </a:p>
          <a:p>
            <a:pPr lvl="0"/>
            <a:r>
              <a:rPr lang="en-US" dirty="0"/>
              <a:t>opportunities for students to make choices (including choices about tasks and texts and the opportunity to discuss choices)</a:t>
            </a:r>
          </a:p>
          <a:p>
            <a:pPr lvl="0"/>
            <a:r>
              <a:rPr lang="en-US" dirty="0"/>
              <a:t>peer-peer collaboration (including engagement in hands-on learning activities)</a:t>
            </a:r>
          </a:p>
          <a:p>
            <a:pPr lvl="0"/>
            <a:r>
              <a:rPr lang="en-US" dirty="0"/>
              <a:t>meaningful instructional goals (including allowing students to track their progress towards mastery goals)</a:t>
            </a:r>
          </a:p>
          <a:p>
            <a:r>
              <a:rPr lang="en-US" dirty="0"/>
              <a:t> </a:t>
            </a:r>
          </a:p>
          <a:p>
            <a:pPr lvl="0"/>
            <a:r>
              <a:rPr lang="en-US" b="1" dirty="0"/>
              <a:t>Systematically organized</a:t>
            </a:r>
            <a:r>
              <a:rPr lang="en-US" dirty="0"/>
              <a:t>-</a:t>
            </a:r>
          </a:p>
          <a:p>
            <a:pPr lvl="1"/>
            <a:r>
              <a:rPr lang="en-US" dirty="0"/>
              <a:t>Organize</a:t>
            </a:r>
            <a:r>
              <a:rPr lang="en-US" b="1" dirty="0"/>
              <a:t> </a:t>
            </a:r>
            <a:r>
              <a:rPr lang="en-US" dirty="0"/>
              <a:t>instruction and student practice to over time.</a:t>
            </a:r>
          </a:p>
          <a:p>
            <a:pPr lvl="1"/>
            <a:r>
              <a:rPr lang="en-US" dirty="0"/>
              <a:t>We interleave practice opportunities that are aligned to instructional objectives (e.g., grammar, word knowledge, text structure, integration) within and across lessons and content units. </a:t>
            </a:r>
          </a:p>
          <a:p>
            <a:r>
              <a:rPr lang="en-US" dirty="0"/>
              <a:t> </a:t>
            </a:r>
          </a:p>
          <a:p>
            <a:r>
              <a:rPr lang="en-US" dirty="0"/>
              <a:t> </a:t>
            </a:r>
          </a:p>
          <a:p>
            <a:pPr lvl="0"/>
            <a:r>
              <a:rPr lang="en-US" b="1" dirty="0"/>
              <a:t>Language Focused</a:t>
            </a:r>
            <a:r>
              <a:rPr lang="en-US" dirty="0"/>
              <a:t> </a:t>
            </a:r>
          </a:p>
          <a:p>
            <a:pPr lvl="1"/>
            <a:r>
              <a:rPr lang="en-US" dirty="0"/>
              <a:t>This is the center of our diagram because we emphasize reading comprehension as largely and foremost a language-based developmental process. </a:t>
            </a:r>
          </a:p>
          <a:p>
            <a:pPr lvl="1"/>
            <a:r>
              <a:rPr lang="en-US" dirty="0"/>
              <a:t>All of our lessons have an explicit focus on developing children’s language skills.  </a:t>
            </a:r>
          </a:p>
          <a:p>
            <a:pPr lvl="1"/>
            <a:r>
              <a:rPr lang="en-US" dirty="0"/>
              <a:t>We have also aligned our objectives with the Common Core State Standards for English Language Arts and address a fourfold scope of language-focused objectives that transcend four domains: (a) grammar, (b) word knowledge, (c) text structure, and (d) integration</a:t>
            </a:r>
          </a:p>
          <a:p>
            <a:endParaRPr lang="en-US" dirty="0"/>
          </a:p>
        </p:txBody>
      </p:sp>
      <p:sp>
        <p:nvSpPr>
          <p:cNvPr id="4" name="Slide Number Placeholder 3"/>
          <p:cNvSpPr>
            <a:spLocks noGrp="1"/>
          </p:cNvSpPr>
          <p:nvPr>
            <p:ph type="sldNum" sz="quarter" idx="10"/>
          </p:nvPr>
        </p:nvSpPr>
        <p:spPr/>
        <p:txBody>
          <a:bodyPr/>
          <a:lstStyle/>
          <a:p>
            <a:fld id="{790FE187-EC0C-4848-8FDA-12EE4F57D87F}" type="slidenum">
              <a:rPr lang="en-US" smtClean="0">
                <a:solidFill>
                  <a:prstClr val="black"/>
                </a:solidFill>
              </a:rPr>
              <a:pPr/>
              <a:t>96</a:t>
            </a:fld>
            <a:endParaRPr lang="en-US" dirty="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C3A22F1C-52A2-4F9B-9537-0628D9D9D767}" type="datetimeFigureOut">
              <a:rPr lang="en-US" smtClean="0"/>
              <a:t>11/1/2022</a:t>
            </a:fld>
            <a:endParaRPr lang="en-US"/>
          </a:p>
        </p:txBody>
      </p:sp>
      <p:sp>
        <p:nvSpPr>
          <p:cNvPr id="5" name="Footer Placeholder 4"/>
          <p:cNvSpPr>
            <a:spLocks noGrp="1"/>
          </p:cNvSpPr>
          <p:nvPr>
            <p:ph type="ftr" sz="quarter" idx="11"/>
          </p:nvPr>
        </p:nvSpPr>
        <p:spPr>
          <a:xfrm>
            <a:off x="1371600" y="4323845"/>
            <a:ext cx="6400800" cy="365125"/>
          </a:xfrm>
        </p:spPr>
        <p:txBody>
          <a:bodyPr/>
          <a:lstStyle/>
          <a:p>
            <a:endParaRPr lang="en-US"/>
          </a:p>
        </p:txBody>
      </p:sp>
      <p:sp>
        <p:nvSpPr>
          <p:cNvPr id="6" name="Slide Number Placeholder 5"/>
          <p:cNvSpPr>
            <a:spLocks noGrp="1"/>
          </p:cNvSpPr>
          <p:nvPr>
            <p:ph type="sldNum" sz="quarter" idx="12"/>
          </p:nvPr>
        </p:nvSpPr>
        <p:spPr>
          <a:xfrm>
            <a:off x="8077200" y="1430866"/>
            <a:ext cx="2743200" cy="365125"/>
          </a:xfrm>
        </p:spPr>
        <p:txBody>
          <a:bodyPr/>
          <a:lstStyle/>
          <a:p>
            <a:fld id="{AB665E7F-B25C-4645-861A-D54D6864C6F1}" type="slidenum">
              <a:rPr lang="en-US" smtClean="0"/>
              <a:t>‹#›</a:t>
            </a:fld>
            <a:endParaRPr lang="en-US"/>
          </a:p>
        </p:txBody>
      </p:sp>
    </p:spTree>
    <p:extLst>
      <p:ext uri="{BB962C8B-B14F-4D97-AF65-F5344CB8AC3E}">
        <p14:creationId xmlns:p14="http://schemas.microsoft.com/office/powerpoint/2010/main" val="26564050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3A22F1C-52A2-4F9B-9537-0628D9D9D767}" type="datetimeFigureOut">
              <a:rPr lang="en-US" smtClean="0"/>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665E7F-B25C-4645-861A-D54D6864C6F1}" type="slidenum">
              <a:rPr lang="en-US" smtClean="0"/>
              <a:t>‹#›</a:t>
            </a:fld>
            <a:endParaRPr lang="en-US"/>
          </a:p>
        </p:txBody>
      </p:sp>
    </p:spTree>
    <p:extLst>
      <p:ext uri="{BB962C8B-B14F-4D97-AF65-F5344CB8AC3E}">
        <p14:creationId xmlns:p14="http://schemas.microsoft.com/office/powerpoint/2010/main" val="938550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C3A22F1C-52A2-4F9B-9537-0628D9D9D767}" type="datetimeFigureOut">
              <a:rPr lang="en-US" smtClean="0"/>
              <a:t>11/1/2022</a:t>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AB665E7F-B25C-4645-861A-D54D6864C6F1}" type="slidenum">
              <a:rPr lang="en-US" smtClean="0"/>
              <a:t>‹#›</a:t>
            </a:fld>
            <a:endParaRPr lang="en-US"/>
          </a:p>
        </p:txBody>
      </p:sp>
    </p:spTree>
    <p:extLst>
      <p:ext uri="{BB962C8B-B14F-4D97-AF65-F5344CB8AC3E}">
        <p14:creationId xmlns:p14="http://schemas.microsoft.com/office/powerpoint/2010/main" val="18267865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C3A22F1C-52A2-4F9B-9537-0628D9D9D767}" type="datetimeFigureOut">
              <a:rPr lang="en-US" smtClean="0"/>
              <a:t>11/1/2022</a:t>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AB665E7F-B25C-4645-861A-D54D6864C6F1}" type="slidenum">
              <a:rPr lang="en-US" smtClean="0"/>
              <a:t>‹#›</a:t>
            </a:fld>
            <a:endParaRPr lang="en-US"/>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195324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C3A22F1C-52A2-4F9B-9537-0628D9D9D767}" type="datetimeFigureOut">
              <a:rPr lang="en-US" smtClean="0"/>
              <a:t>11/1/2022</a:t>
            </a:fld>
            <a:endParaRPr lang="en-US"/>
          </a:p>
        </p:txBody>
      </p:sp>
      <p:sp>
        <p:nvSpPr>
          <p:cNvPr id="6" name="Footer Placeholder 5"/>
          <p:cNvSpPr>
            <a:spLocks noGrp="1"/>
          </p:cNvSpPr>
          <p:nvPr>
            <p:ph type="ftr" sz="quarter" idx="11"/>
          </p:nvPr>
        </p:nvSpPr>
        <p:spPr>
          <a:xfrm>
            <a:off x="685800" y="378883"/>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AB665E7F-B25C-4645-861A-D54D6864C6F1}" type="slidenum">
              <a:rPr lang="en-US" smtClean="0"/>
              <a:t>‹#›</a:t>
            </a:fld>
            <a:endParaRPr lang="en-US"/>
          </a:p>
        </p:txBody>
      </p:sp>
    </p:spTree>
    <p:extLst>
      <p:ext uri="{BB962C8B-B14F-4D97-AF65-F5344CB8AC3E}">
        <p14:creationId xmlns:p14="http://schemas.microsoft.com/office/powerpoint/2010/main" val="8409237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C3A22F1C-52A2-4F9B-9537-0628D9D9D767}" type="datetimeFigureOut">
              <a:rPr lang="en-US" smtClean="0"/>
              <a:t>11/1/2022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665E7F-B25C-4645-861A-D54D6864C6F1}" type="slidenum">
              <a:rPr lang="en-US" smtClean="0"/>
              <a:t>‹#›</a:t>
            </a:fld>
            <a:endParaRPr lang="en-US"/>
          </a:p>
        </p:txBody>
      </p:sp>
    </p:spTree>
    <p:extLst>
      <p:ext uri="{BB962C8B-B14F-4D97-AF65-F5344CB8AC3E}">
        <p14:creationId xmlns:p14="http://schemas.microsoft.com/office/powerpoint/2010/main" val="2355216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C3A22F1C-52A2-4F9B-9537-0628D9D9D767}" type="datetimeFigureOut">
              <a:rPr lang="en-US" smtClean="0"/>
              <a:t>11/1/2022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665E7F-B25C-4645-861A-D54D6864C6F1}" type="slidenum">
              <a:rPr lang="en-US" smtClean="0"/>
              <a:t>‹#›</a:t>
            </a:fld>
            <a:endParaRPr lang="en-US"/>
          </a:p>
        </p:txBody>
      </p:sp>
    </p:spTree>
    <p:extLst>
      <p:ext uri="{BB962C8B-B14F-4D97-AF65-F5344CB8AC3E}">
        <p14:creationId xmlns:p14="http://schemas.microsoft.com/office/powerpoint/2010/main" val="19643314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A22F1C-52A2-4F9B-9537-0628D9D9D767}"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665E7F-B25C-4645-861A-D54D6864C6F1}" type="slidenum">
              <a:rPr lang="en-US" smtClean="0"/>
              <a:t>‹#›</a:t>
            </a:fld>
            <a:endParaRPr lang="en-US"/>
          </a:p>
        </p:txBody>
      </p:sp>
    </p:spTree>
    <p:extLst>
      <p:ext uri="{BB962C8B-B14F-4D97-AF65-F5344CB8AC3E}">
        <p14:creationId xmlns:p14="http://schemas.microsoft.com/office/powerpoint/2010/main" val="10333826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C3A22F1C-52A2-4F9B-9537-0628D9D9D767}" type="datetimeFigureOut">
              <a:rPr lang="en-US" smtClean="0"/>
              <a:t>11/1/2022</a:t>
            </a:fld>
            <a:endParaRPr lang="en-US"/>
          </a:p>
        </p:txBody>
      </p:sp>
      <p:sp>
        <p:nvSpPr>
          <p:cNvPr id="5" name="Footer Placeholder 4"/>
          <p:cNvSpPr>
            <a:spLocks noGrp="1"/>
          </p:cNvSpPr>
          <p:nvPr>
            <p:ph type="ftr" sz="quarter" idx="11"/>
          </p:nvPr>
        </p:nvSpPr>
        <p:spPr>
          <a:xfrm>
            <a:off x="685800" y="381000"/>
            <a:ext cx="6991492" cy="36512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AB665E7F-B25C-4645-861A-D54D6864C6F1}" type="slidenum">
              <a:rPr lang="en-US" smtClean="0"/>
              <a:t>‹#›</a:t>
            </a:fld>
            <a:endParaRPr lang="en-US"/>
          </a:p>
        </p:txBody>
      </p:sp>
    </p:spTree>
    <p:extLst>
      <p:ext uri="{BB962C8B-B14F-4D97-AF65-F5344CB8AC3E}">
        <p14:creationId xmlns:p14="http://schemas.microsoft.com/office/powerpoint/2010/main" val="40407648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Q &amp; A">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C7605CD-2BEE-489A-B682-B679FAABF4C1}"/>
              </a:ext>
            </a:extLst>
          </p:cNvPr>
          <p:cNvSpPr/>
          <p:nvPr userDrawn="1"/>
        </p:nvSpPr>
        <p:spPr>
          <a:xfrm>
            <a:off x="0" y="1762124"/>
            <a:ext cx="12192000" cy="1371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0" y="1762124"/>
            <a:ext cx="12192000" cy="1371600"/>
          </a:xfrm>
          <a:noFill/>
          <a:ln>
            <a:noFill/>
          </a:ln>
        </p:spPr>
        <p:txBody>
          <a:bodyPr anchor="ctr"/>
          <a:lstStyle>
            <a:lvl1pPr algn="l">
              <a:defRPr sz="4000" b="1" cap="none" baseline="0">
                <a:solidFill>
                  <a:schemeClr val="accent3"/>
                </a:solidFill>
              </a:defRPr>
            </a:lvl1pPr>
          </a:lstStyle>
          <a:p>
            <a:r>
              <a:rPr lang="en-US" dirty="0"/>
              <a:t>Questions and Answers</a:t>
            </a:r>
          </a:p>
        </p:txBody>
      </p:sp>
      <p:sp>
        <p:nvSpPr>
          <p:cNvPr id="3" name="Text Placeholder 2"/>
          <p:cNvSpPr>
            <a:spLocks noGrp="1"/>
          </p:cNvSpPr>
          <p:nvPr>
            <p:ph type="body" idx="1" hasCustomPrompt="1"/>
          </p:nvPr>
        </p:nvSpPr>
        <p:spPr>
          <a:xfrm>
            <a:off x="609600" y="3376613"/>
            <a:ext cx="10972800" cy="1500187"/>
          </a:xfrm>
        </p:spPr>
        <p:txBody>
          <a:bodyPr anchor="t"/>
          <a:lstStyle>
            <a:lvl1pPr marL="0" indent="0">
              <a:buNone/>
              <a:defRPr sz="2800">
                <a:solidFill>
                  <a:srgbClr val="8C827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r>
              <a:rPr lang="en-US" dirty="0"/>
              <a:t>To ask a question, type your question into the chat box on the lower left side of your screen and click “Send”</a:t>
            </a:r>
          </a:p>
        </p:txBody>
      </p:sp>
      <p:sp>
        <p:nvSpPr>
          <p:cNvPr id="6" name="Content Placeholder 2"/>
          <p:cNvSpPr>
            <a:spLocks noGrp="1"/>
          </p:cNvSpPr>
          <p:nvPr>
            <p:ph sz="quarter" idx="10" hasCustomPrompt="1"/>
          </p:nvPr>
        </p:nvSpPr>
        <p:spPr>
          <a:xfrm>
            <a:off x="10408444" y="324256"/>
            <a:ext cx="2405700" cy="2286000"/>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anchor="ctr"/>
          <a:lstStyle>
            <a:lvl1pPr marL="0" indent="0" algn="ctr">
              <a:buNone/>
              <a:defRPr sz="8000" b="0" i="0">
                <a:solidFill>
                  <a:schemeClr val="bg1"/>
                </a:solidFill>
                <a:effectLst>
                  <a:outerShdw blurRad="38100" dist="38100" dir="2700000" algn="tl">
                    <a:srgbClr val="000000">
                      <a:alpha val="43137"/>
                    </a:srgbClr>
                  </a:outerShdw>
                </a:effectLst>
              </a:defRPr>
            </a:lvl1pPr>
          </a:lstStyle>
          <a:p>
            <a:pPr lvl="0"/>
            <a:r>
              <a:rPr lang="en-US" dirty="0"/>
              <a:t>?</a:t>
            </a:r>
          </a:p>
        </p:txBody>
      </p:sp>
      <p:cxnSp>
        <p:nvCxnSpPr>
          <p:cNvPr id="9" name="Straight Connector 8">
            <a:extLst>
              <a:ext uri="{FF2B5EF4-FFF2-40B4-BE49-F238E27FC236}">
                <a16:creationId xmlns:a16="http://schemas.microsoft.com/office/drawing/2014/main" id="{7A6A8AD0-4F1D-4000-A207-55259DFFAAEF}"/>
              </a:ext>
            </a:extLst>
          </p:cNvPr>
          <p:cNvCxnSpPr>
            <a:cxnSpLocks/>
          </p:cNvCxnSpPr>
          <p:nvPr userDrawn="1"/>
        </p:nvCxnSpPr>
        <p:spPr>
          <a:xfrm>
            <a:off x="8244115" y="2610256"/>
            <a:ext cx="1219200" cy="0"/>
          </a:xfrm>
          <a:prstGeom prst="line">
            <a:avLst/>
          </a:prstGeom>
          <a:ln w="28575">
            <a:solidFill>
              <a:schemeClr val="tx2">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8" name="Title Placeholder 1"/>
          <p:cNvSpPr txBox="1">
            <a:spLocks/>
          </p:cNvSpPr>
          <p:nvPr userDrawn="1"/>
        </p:nvSpPr>
        <p:spPr>
          <a:xfrm>
            <a:off x="0" y="6766560"/>
            <a:ext cx="12192000" cy="91440"/>
          </a:xfrm>
          <a:prstGeom prst="rect">
            <a:avLst/>
          </a:prstGeom>
          <a:solidFill>
            <a:srgbClr val="EEEDE9"/>
          </a:solidFill>
          <a:ln>
            <a:noFill/>
          </a:ln>
        </p:spPr>
        <p:style>
          <a:lnRef idx="0">
            <a:scrgbClr r="0" g="0" b="0"/>
          </a:lnRef>
          <a:fillRef idx="0">
            <a:scrgbClr r="0" g="0" b="0"/>
          </a:fillRef>
          <a:effectRef idx="0">
            <a:scrgbClr r="0" g="0" b="0"/>
          </a:effectRef>
          <a:fontRef idx="minor">
            <a:schemeClr val="lt1"/>
          </a:fontRef>
        </p:style>
        <p:txBody>
          <a:bodyPr vert="horz" lIns="365760" tIns="91440" rIns="365760" bIns="91440" rtlCol="0" anchor="ctr">
            <a:noAutofit/>
          </a:bodyPr>
          <a:lstStyle>
            <a:defPPr>
              <a:defRPr lang="en-US"/>
            </a:defPPr>
            <a:lvl1pPr lvl="0">
              <a:spcBef>
                <a:spcPct val="0"/>
              </a:spcBef>
              <a:buNone/>
              <a:defRPr sz="4000" b="1">
                <a:solidFill>
                  <a:schemeClr val="bg1"/>
                </a:solidFill>
                <a:effectLst>
                  <a:outerShdw blurRad="38100" dist="38100" dir="2700000" algn="tl">
                    <a:srgbClr val="000000">
                      <a:alpha val="43137"/>
                    </a:srgbClr>
                  </a:outerShdw>
                </a:effectLst>
                <a:latin typeface="Arial" pitchFamily="34" charset="0"/>
                <a:ea typeface="+mj-ea"/>
                <a:cs typeface="Arial" pitchFamily="34" charset="0"/>
              </a:defRPr>
            </a:lvl1pPr>
          </a:lstStyle>
          <a:p>
            <a:pPr lvl="0"/>
            <a:endParaRPr lang="en-US" sz="4000" dirty="0"/>
          </a:p>
        </p:txBody>
      </p:sp>
      <p:sp>
        <p:nvSpPr>
          <p:cNvPr id="10" name="Title Placeholder 1"/>
          <p:cNvSpPr txBox="1">
            <a:spLocks/>
          </p:cNvSpPr>
          <p:nvPr userDrawn="1"/>
        </p:nvSpPr>
        <p:spPr>
          <a:xfrm>
            <a:off x="0" y="0"/>
            <a:ext cx="12192000" cy="91440"/>
          </a:xfrm>
          <a:prstGeom prst="rect">
            <a:avLst/>
          </a:prstGeom>
          <a:solidFill>
            <a:srgbClr val="EEEDE9"/>
          </a:solidFill>
          <a:ln>
            <a:noFill/>
          </a:ln>
        </p:spPr>
        <p:style>
          <a:lnRef idx="0">
            <a:scrgbClr r="0" g="0" b="0"/>
          </a:lnRef>
          <a:fillRef idx="0">
            <a:scrgbClr r="0" g="0" b="0"/>
          </a:fillRef>
          <a:effectRef idx="0">
            <a:scrgbClr r="0" g="0" b="0"/>
          </a:effectRef>
          <a:fontRef idx="minor">
            <a:schemeClr val="lt1"/>
          </a:fontRef>
        </p:style>
        <p:txBody>
          <a:bodyPr vert="horz" lIns="365760" tIns="91440" rIns="365760" bIns="91440" rtlCol="0" anchor="ctr">
            <a:noAutofit/>
          </a:bodyPr>
          <a:lstStyle>
            <a:defPPr>
              <a:defRPr lang="en-US"/>
            </a:defPPr>
            <a:lvl1pPr lvl="0">
              <a:spcBef>
                <a:spcPct val="0"/>
              </a:spcBef>
              <a:buNone/>
              <a:defRPr sz="4000" b="1">
                <a:solidFill>
                  <a:schemeClr val="bg1"/>
                </a:solidFill>
                <a:effectLst>
                  <a:outerShdw blurRad="38100" dist="38100" dir="2700000" algn="tl">
                    <a:srgbClr val="000000">
                      <a:alpha val="43137"/>
                    </a:srgbClr>
                  </a:outerShdw>
                </a:effectLst>
                <a:latin typeface="Arial" pitchFamily="34" charset="0"/>
                <a:ea typeface="+mj-ea"/>
                <a:cs typeface="Arial" pitchFamily="34" charset="0"/>
              </a:defRPr>
            </a:lvl1pPr>
          </a:lstStyle>
          <a:p>
            <a:pPr lvl="0"/>
            <a:endParaRPr lang="en-US" sz="4000" dirty="0"/>
          </a:p>
        </p:txBody>
      </p:sp>
    </p:spTree>
    <p:custDataLst>
      <p:tags r:id="rId1"/>
    </p:custDataLst>
    <p:extLst>
      <p:ext uri="{BB962C8B-B14F-4D97-AF65-F5344CB8AC3E}">
        <p14:creationId xmlns:p14="http://schemas.microsoft.com/office/powerpoint/2010/main" val="13972325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Dramatic Statem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858000"/>
          </a:xfrm>
          <a:solidFill>
            <a:schemeClr val="accent5"/>
          </a:solidFill>
          <a:effectLst/>
        </p:spPr>
        <p:txBody>
          <a:bodyPr/>
          <a:lstStyle>
            <a:lvl1pPr algn="ctr">
              <a:defRPr sz="3600">
                <a:solidFill>
                  <a:schemeClr val="bg1"/>
                </a:solidFill>
                <a:effectLs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896075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A22F1C-52A2-4F9B-9537-0628D9D9D767}"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665E7F-B25C-4645-861A-D54D6864C6F1}" type="slidenum">
              <a:rPr lang="en-US" smtClean="0"/>
              <a:t>‹#›</a:t>
            </a:fld>
            <a:endParaRPr lang="en-US"/>
          </a:p>
        </p:txBody>
      </p:sp>
    </p:spTree>
    <p:extLst>
      <p:ext uri="{BB962C8B-B14F-4D97-AF65-F5344CB8AC3E}">
        <p14:creationId xmlns:p14="http://schemas.microsoft.com/office/powerpoint/2010/main" val="5736577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1"/>
        <p:cNvGrpSpPr/>
        <p:nvPr/>
      </p:nvGrpSpPr>
      <p:grpSpPr>
        <a:xfrm>
          <a:off x="0" y="0"/>
          <a:ext cx="0" cy="0"/>
          <a:chOff x="0" y="0"/>
          <a:chExt cx="0" cy="0"/>
        </a:xfrm>
      </p:grpSpPr>
      <p:grpSp>
        <p:nvGrpSpPr>
          <p:cNvPr id="42" name="Google Shape;42;p4"/>
          <p:cNvGrpSpPr/>
          <p:nvPr/>
        </p:nvGrpSpPr>
        <p:grpSpPr>
          <a:xfrm>
            <a:off x="0" y="508002"/>
            <a:ext cx="1383800" cy="1355049"/>
            <a:chOff x="0" y="381001"/>
            <a:chExt cx="1037850" cy="1016287"/>
          </a:xfrm>
        </p:grpSpPr>
        <p:sp>
          <p:nvSpPr>
            <p:cNvPr id="43" name="Google Shape;43;p4"/>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4"/>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 name="Google Shape;45;p4"/>
          <p:cNvSpPr txBox="1">
            <a:spLocks noGrp="1"/>
          </p:cNvSpPr>
          <p:nvPr>
            <p:ph type="title"/>
          </p:nvPr>
        </p:nvSpPr>
        <p:spPr>
          <a:xfrm>
            <a:off x="1730000" y="525000"/>
            <a:ext cx="9385200" cy="12188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46" name="Google Shape;46;p4"/>
          <p:cNvSpPr txBox="1">
            <a:spLocks noGrp="1"/>
          </p:cNvSpPr>
          <p:nvPr>
            <p:ph type="body" idx="1"/>
          </p:nvPr>
        </p:nvSpPr>
        <p:spPr>
          <a:xfrm>
            <a:off x="1730000" y="2090067"/>
            <a:ext cx="9385200" cy="38816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SzPts val="1300"/>
              <a:buChar char="●"/>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47" name="Google Shape;47;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302228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21"/>
        <p:cNvGrpSpPr/>
        <p:nvPr/>
      </p:nvGrpSpPr>
      <p:grpSpPr>
        <a:xfrm>
          <a:off x="0" y="0"/>
          <a:ext cx="0" cy="0"/>
          <a:chOff x="0" y="0"/>
          <a:chExt cx="0" cy="0"/>
        </a:xfrm>
      </p:grpSpPr>
      <p:sp>
        <p:nvSpPr>
          <p:cNvPr id="22" name="Google Shape;22;p9"/>
          <p:cNvSpPr txBox="1">
            <a:spLocks noGrp="1"/>
          </p:cNvSpPr>
          <p:nvPr>
            <p:ph type="title"/>
          </p:nvPr>
        </p:nvSpPr>
        <p:spPr>
          <a:xfrm>
            <a:off x="785193" y="877049"/>
            <a:ext cx="11028060" cy="99150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b="0" i="0">
                <a:solidFill>
                  <a:schemeClr val="tx1"/>
                </a:solidFill>
                <a:latin typeface="Helvetica Neue Light"/>
                <a:ea typeface="Helvetica Neue Light"/>
                <a:cs typeface="Helvetica Neue Light"/>
                <a:sym typeface="Helvetica Neue Light"/>
              </a:defRPr>
            </a:lvl1pPr>
            <a:lvl2pPr lvl="1" algn="r">
              <a:lnSpc>
                <a:spcPct val="90000"/>
              </a:lnSpc>
              <a:spcBef>
                <a:spcPts val="0"/>
              </a:spcBef>
              <a:spcAft>
                <a:spcPts val="0"/>
              </a:spcAft>
              <a:buSzPts val="1400"/>
              <a:buNone/>
              <a:defRPr/>
            </a:lvl2pPr>
            <a:lvl3pPr lvl="2" algn="r">
              <a:lnSpc>
                <a:spcPct val="90000"/>
              </a:lnSpc>
              <a:spcBef>
                <a:spcPts val="0"/>
              </a:spcBef>
              <a:spcAft>
                <a:spcPts val="0"/>
              </a:spcAft>
              <a:buSzPts val="1400"/>
              <a:buNone/>
              <a:defRPr/>
            </a:lvl3pPr>
            <a:lvl4pPr lvl="3" algn="r">
              <a:lnSpc>
                <a:spcPct val="90000"/>
              </a:lnSpc>
              <a:spcBef>
                <a:spcPts val="0"/>
              </a:spcBef>
              <a:spcAft>
                <a:spcPts val="0"/>
              </a:spcAft>
              <a:buSzPts val="1400"/>
              <a:buNone/>
              <a:defRPr/>
            </a:lvl4pPr>
            <a:lvl5pPr lvl="4" algn="r">
              <a:lnSpc>
                <a:spcPct val="90000"/>
              </a:lnSpc>
              <a:spcBef>
                <a:spcPts val="0"/>
              </a:spcBef>
              <a:spcAft>
                <a:spcPts val="0"/>
              </a:spcAft>
              <a:buSzPts val="1400"/>
              <a:buNone/>
              <a:defRPr/>
            </a:lvl5pPr>
            <a:lvl6pPr lvl="5" algn="r">
              <a:lnSpc>
                <a:spcPct val="90000"/>
              </a:lnSpc>
              <a:spcBef>
                <a:spcPts val="0"/>
              </a:spcBef>
              <a:spcAft>
                <a:spcPts val="0"/>
              </a:spcAft>
              <a:buSzPts val="1400"/>
              <a:buNone/>
              <a:defRPr/>
            </a:lvl6pPr>
            <a:lvl7pPr lvl="6" algn="r">
              <a:lnSpc>
                <a:spcPct val="90000"/>
              </a:lnSpc>
              <a:spcBef>
                <a:spcPts val="0"/>
              </a:spcBef>
              <a:spcAft>
                <a:spcPts val="0"/>
              </a:spcAft>
              <a:buSzPts val="1400"/>
              <a:buNone/>
              <a:defRPr/>
            </a:lvl7pPr>
            <a:lvl8pPr lvl="7" algn="r">
              <a:lnSpc>
                <a:spcPct val="90000"/>
              </a:lnSpc>
              <a:spcBef>
                <a:spcPts val="0"/>
              </a:spcBef>
              <a:spcAft>
                <a:spcPts val="0"/>
              </a:spcAft>
              <a:buSzPts val="1400"/>
              <a:buNone/>
              <a:defRPr/>
            </a:lvl8pPr>
            <a:lvl9pPr lvl="8" algn="r">
              <a:lnSpc>
                <a:spcPct val="90000"/>
              </a:lnSpc>
              <a:spcBef>
                <a:spcPts val="0"/>
              </a:spcBef>
              <a:spcAft>
                <a:spcPts val="0"/>
              </a:spcAft>
              <a:buSzPts val="1400"/>
              <a:buNone/>
              <a:defRPr/>
            </a:lvl9pPr>
          </a:lstStyle>
          <a:p>
            <a:endParaRPr/>
          </a:p>
        </p:txBody>
      </p:sp>
      <p:sp>
        <p:nvSpPr>
          <p:cNvPr id="23" name="Google Shape;23;p9"/>
          <p:cNvSpPr txBox="1">
            <a:spLocks noGrp="1"/>
          </p:cNvSpPr>
          <p:nvPr>
            <p:ph type="body" idx="1"/>
          </p:nvPr>
        </p:nvSpPr>
        <p:spPr>
          <a:xfrm>
            <a:off x="785193" y="2154803"/>
            <a:ext cx="11028059" cy="4277802"/>
          </a:xfrm>
          <a:prstGeom prst="rect">
            <a:avLst/>
          </a:prstGeom>
          <a:noFill/>
          <a:ln>
            <a:noFill/>
          </a:ln>
        </p:spPr>
        <p:txBody>
          <a:bodyPr spcFirstLastPara="1" wrap="square" lIns="91425" tIns="45700" rIns="91425" bIns="45700" anchor="t" anchorCtr="0">
            <a:noAutofit/>
          </a:bodyPr>
          <a:lstStyle>
            <a:lvl1pPr marL="457200" lvl="0" indent="-370840" algn="l">
              <a:lnSpc>
                <a:spcPct val="90000"/>
              </a:lnSpc>
              <a:spcBef>
                <a:spcPts val="1000"/>
              </a:spcBef>
              <a:spcAft>
                <a:spcPts val="0"/>
              </a:spcAft>
              <a:buClr>
                <a:schemeClr val="accent4"/>
              </a:buClr>
              <a:buSzPts val="2240"/>
              <a:buFont typeface="Noto Sans Symbols"/>
              <a:buChar char="▪"/>
              <a:defRPr b="0" i="0">
                <a:solidFill>
                  <a:schemeClr val="tx1"/>
                </a:solidFill>
                <a:latin typeface="Helvetica Neue Light"/>
                <a:ea typeface="Helvetica Neue Light"/>
                <a:cs typeface="Helvetica Neue Light"/>
                <a:sym typeface="Helvetica Neue Light"/>
              </a:defRPr>
            </a:lvl1pPr>
            <a:lvl2pPr marL="914400" lvl="1" indent="-350519" algn="l">
              <a:lnSpc>
                <a:spcPct val="90000"/>
              </a:lnSpc>
              <a:spcBef>
                <a:spcPts val="1000"/>
              </a:spcBef>
              <a:spcAft>
                <a:spcPts val="0"/>
              </a:spcAft>
              <a:buClr>
                <a:schemeClr val="accent4"/>
              </a:buClr>
              <a:buSzPts val="1920"/>
              <a:buFont typeface="Noto Sans Symbols"/>
              <a:buChar char="▪"/>
              <a:defRPr b="0" i="0">
                <a:latin typeface="Helvetica Neue Light"/>
                <a:ea typeface="Helvetica Neue Light"/>
                <a:cs typeface="Helvetica Neue Light"/>
                <a:sym typeface="Helvetica Neue Light"/>
              </a:defRPr>
            </a:lvl2pPr>
            <a:lvl3pPr marL="1371600" lvl="2" indent="-330200" algn="l">
              <a:lnSpc>
                <a:spcPct val="90000"/>
              </a:lnSpc>
              <a:spcBef>
                <a:spcPts val="1000"/>
              </a:spcBef>
              <a:spcAft>
                <a:spcPts val="0"/>
              </a:spcAft>
              <a:buClr>
                <a:schemeClr val="accent4"/>
              </a:buClr>
              <a:buSzPts val="1600"/>
              <a:buFont typeface="Noto Sans Symbols"/>
              <a:buChar char="▪"/>
              <a:defRPr b="0" i="0">
                <a:latin typeface="Helvetica Neue Light"/>
                <a:ea typeface="Helvetica Neue Light"/>
                <a:cs typeface="Helvetica Neue Light"/>
                <a:sym typeface="Helvetica Neue Light"/>
              </a:defRPr>
            </a:lvl3pPr>
            <a:lvl4pPr marL="1828800" lvl="3" indent="-320039" algn="l">
              <a:lnSpc>
                <a:spcPct val="90000"/>
              </a:lnSpc>
              <a:spcBef>
                <a:spcPts val="1000"/>
              </a:spcBef>
              <a:spcAft>
                <a:spcPts val="0"/>
              </a:spcAft>
              <a:buClr>
                <a:schemeClr val="accent4"/>
              </a:buClr>
              <a:buSzPts val="1440"/>
              <a:buFont typeface="Noto Sans Symbols"/>
              <a:buChar char="▪"/>
              <a:defRPr b="0" i="0">
                <a:latin typeface="Helvetica Neue Light"/>
                <a:ea typeface="Helvetica Neue Light"/>
                <a:cs typeface="Helvetica Neue Light"/>
                <a:sym typeface="Helvetica Neue Light"/>
              </a:defRPr>
            </a:lvl4pPr>
            <a:lvl5pPr marL="2286000" lvl="4" indent="-320039" algn="l">
              <a:lnSpc>
                <a:spcPct val="90000"/>
              </a:lnSpc>
              <a:spcBef>
                <a:spcPts val="1000"/>
              </a:spcBef>
              <a:spcAft>
                <a:spcPts val="0"/>
              </a:spcAft>
              <a:buClr>
                <a:schemeClr val="accent4"/>
              </a:buClr>
              <a:buSzPts val="1440"/>
              <a:buFont typeface="Noto Sans Symbols"/>
              <a:buChar char="▪"/>
              <a:defRPr b="0" i="0">
                <a:latin typeface="Helvetica Neue Light"/>
                <a:ea typeface="Helvetica Neue Light"/>
                <a:cs typeface="Helvetica Neue Light"/>
                <a:sym typeface="Helvetica Neue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5" name="Google Shape;14;p7">
            <a:extLst>
              <a:ext uri="{FF2B5EF4-FFF2-40B4-BE49-F238E27FC236}">
                <a16:creationId xmlns:a16="http://schemas.microsoft.com/office/drawing/2014/main" id="{95C9991E-F9D6-FF43-B285-AE4DD461B30F}"/>
              </a:ext>
            </a:extLst>
          </p:cNvPr>
          <p:cNvSpPr txBox="1">
            <a:spLocks noGrp="1"/>
          </p:cNvSpPr>
          <p:nvPr>
            <p:ph type="sldNum" idx="12"/>
          </p:nvPr>
        </p:nvSpPr>
        <p:spPr>
          <a:xfrm>
            <a:off x="243840" y="6538915"/>
            <a:ext cx="581569"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000" b="0" i="0" u="none" strike="noStrike" cap="none">
                <a:solidFill>
                  <a:schemeClr val="lt1"/>
                </a:solidFill>
                <a:latin typeface="Helvetica Neue Light"/>
                <a:ea typeface="Helvetica Neue Light"/>
                <a:cs typeface="Helvetica Neue Light"/>
                <a:sym typeface="Helvetica Neue Light"/>
              </a:defRPr>
            </a:lvl1pPr>
            <a:lvl2pPr marL="0" marR="0" lvl="1" indent="0" algn="r" rtl="0">
              <a:spcBef>
                <a:spcPts val="0"/>
              </a:spcBef>
              <a:spcAft>
                <a:spcPts val="0"/>
              </a:spcAft>
              <a:buNone/>
              <a:defRPr sz="1000" b="0" i="0" u="none" strike="noStrike" cap="none">
                <a:solidFill>
                  <a:schemeClr val="lt1"/>
                </a:solidFill>
                <a:latin typeface="Helvetica Neue Light"/>
                <a:ea typeface="Helvetica Neue Light"/>
                <a:cs typeface="Helvetica Neue Light"/>
                <a:sym typeface="Helvetica Neue Light"/>
              </a:defRPr>
            </a:lvl2pPr>
            <a:lvl3pPr marL="0" marR="0" lvl="2" indent="0" algn="r" rtl="0">
              <a:spcBef>
                <a:spcPts val="0"/>
              </a:spcBef>
              <a:spcAft>
                <a:spcPts val="0"/>
              </a:spcAft>
              <a:buNone/>
              <a:defRPr sz="1000" b="0" i="0" u="none" strike="noStrike" cap="none">
                <a:solidFill>
                  <a:schemeClr val="lt1"/>
                </a:solidFill>
                <a:latin typeface="Helvetica Neue Light"/>
                <a:ea typeface="Helvetica Neue Light"/>
                <a:cs typeface="Helvetica Neue Light"/>
                <a:sym typeface="Helvetica Neue Light"/>
              </a:defRPr>
            </a:lvl3pPr>
            <a:lvl4pPr marL="0" marR="0" lvl="3" indent="0" algn="r" rtl="0">
              <a:spcBef>
                <a:spcPts val="0"/>
              </a:spcBef>
              <a:spcAft>
                <a:spcPts val="0"/>
              </a:spcAft>
              <a:buNone/>
              <a:defRPr sz="1000" b="0" i="0" u="none" strike="noStrike" cap="none">
                <a:solidFill>
                  <a:schemeClr val="lt1"/>
                </a:solidFill>
                <a:latin typeface="Helvetica Neue Light"/>
                <a:ea typeface="Helvetica Neue Light"/>
                <a:cs typeface="Helvetica Neue Light"/>
                <a:sym typeface="Helvetica Neue Light"/>
              </a:defRPr>
            </a:lvl4pPr>
            <a:lvl5pPr marL="0" marR="0" lvl="4" indent="0" algn="r" rtl="0">
              <a:spcBef>
                <a:spcPts val="0"/>
              </a:spcBef>
              <a:spcAft>
                <a:spcPts val="0"/>
              </a:spcAft>
              <a:buNone/>
              <a:defRPr sz="1000" b="0" i="0" u="none" strike="noStrike" cap="none">
                <a:solidFill>
                  <a:schemeClr val="lt1"/>
                </a:solidFill>
                <a:latin typeface="Helvetica Neue Light"/>
                <a:ea typeface="Helvetica Neue Light"/>
                <a:cs typeface="Helvetica Neue Light"/>
                <a:sym typeface="Helvetica Neue Light"/>
              </a:defRPr>
            </a:lvl5pPr>
            <a:lvl6pPr marL="0" marR="0" lvl="5" indent="0" algn="r" rtl="0">
              <a:spcBef>
                <a:spcPts val="0"/>
              </a:spcBef>
              <a:spcAft>
                <a:spcPts val="0"/>
              </a:spcAft>
              <a:buNone/>
              <a:defRPr sz="1000" b="0" i="0" u="none" strike="noStrike" cap="none">
                <a:solidFill>
                  <a:schemeClr val="lt1"/>
                </a:solidFill>
                <a:latin typeface="Helvetica Neue Light"/>
                <a:ea typeface="Helvetica Neue Light"/>
                <a:cs typeface="Helvetica Neue Light"/>
                <a:sym typeface="Helvetica Neue Light"/>
              </a:defRPr>
            </a:lvl6pPr>
            <a:lvl7pPr marL="0" marR="0" lvl="6" indent="0" algn="r" rtl="0">
              <a:spcBef>
                <a:spcPts val="0"/>
              </a:spcBef>
              <a:spcAft>
                <a:spcPts val="0"/>
              </a:spcAft>
              <a:buNone/>
              <a:defRPr sz="1000" b="0" i="0" u="none" strike="noStrike" cap="none">
                <a:solidFill>
                  <a:schemeClr val="lt1"/>
                </a:solidFill>
                <a:latin typeface="Helvetica Neue Light"/>
                <a:ea typeface="Helvetica Neue Light"/>
                <a:cs typeface="Helvetica Neue Light"/>
                <a:sym typeface="Helvetica Neue Light"/>
              </a:defRPr>
            </a:lvl7pPr>
            <a:lvl8pPr marL="0" marR="0" lvl="7" indent="0" algn="r" rtl="0">
              <a:spcBef>
                <a:spcPts val="0"/>
              </a:spcBef>
              <a:spcAft>
                <a:spcPts val="0"/>
              </a:spcAft>
              <a:buNone/>
              <a:defRPr sz="1000" b="0" i="0" u="none" strike="noStrike" cap="none">
                <a:solidFill>
                  <a:schemeClr val="lt1"/>
                </a:solidFill>
                <a:latin typeface="Helvetica Neue Light"/>
                <a:ea typeface="Helvetica Neue Light"/>
                <a:cs typeface="Helvetica Neue Light"/>
                <a:sym typeface="Helvetica Neue Light"/>
              </a:defRPr>
            </a:lvl8pPr>
            <a:lvl9pPr marL="0" marR="0" lvl="8" indent="0" algn="r" rtl="0">
              <a:spcBef>
                <a:spcPts val="0"/>
              </a:spcBef>
              <a:spcAft>
                <a:spcPts val="0"/>
              </a:spcAft>
              <a:buNone/>
              <a:defRPr sz="1000" b="0" i="0" u="none" strike="noStrike" cap="none">
                <a:solidFill>
                  <a:schemeClr val="lt1"/>
                </a:solidFill>
                <a:latin typeface="Helvetica Neue Light"/>
                <a:ea typeface="Helvetica Neue Light"/>
                <a:cs typeface="Helvetica Neue Light"/>
                <a:sym typeface="Helvetica Neue Light"/>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82741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C3A22F1C-52A2-4F9B-9537-0628D9D9D767}" type="datetimeFigureOut">
              <a:rPr lang="en-US" smtClean="0"/>
              <a:t>11/1/2022</a:t>
            </a:fld>
            <a:endParaRPr lang="en-US"/>
          </a:p>
        </p:txBody>
      </p:sp>
      <p:sp>
        <p:nvSpPr>
          <p:cNvPr id="5" name="Footer Placeholder 4"/>
          <p:cNvSpPr>
            <a:spLocks noGrp="1"/>
          </p:cNvSpPr>
          <p:nvPr>
            <p:ph type="ftr" sz="quarter" idx="11"/>
          </p:nvPr>
        </p:nvSpPr>
        <p:spPr>
          <a:xfrm>
            <a:off x="685800" y="381001"/>
            <a:ext cx="6991492" cy="36406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AB665E7F-B25C-4645-861A-D54D6864C6F1}" type="slidenum">
              <a:rPr lang="en-US" smtClean="0"/>
              <a:t>‹#›</a:t>
            </a:fld>
            <a:endParaRPr lang="en-US"/>
          </a:p>
        </p:txBody>
      </p:sp>
    </p:spTree>
    <p:extLst>
      <p:ext uri="{BB962C8B-B14F-4D97-AF65-F5344CB8AC3E}">
        <p14:creationId xmlns:p14="http://schemas.microsoft.com/office/powerpoint/2010/main" val="40732610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3A22F1C-52A2-4F9B-9537-0628D9D9D767}" type="datetimeFigureOut">
              <a:rPr lang="en-US" smtClean="0"/>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665E7F-B25C-4645-861A-D54D6864C6F1}" type="slidenum">
              <a:rPr lang="en-US" smtClean="0"/>
              <a:t>‹#›</a:t>
            </a:fld>
            <a:endParaRPr lang="en-US"/>
          </a:p>
        </p:txBody>
      </p:sp>
    </p:spTree>
    <p:extLst>
      <p:ext uri="{BB962C8B-B14F-4D97-AF65-F5344CB8AC3E}">
        <p14:creationId xmlns:p14="http://schemas.microsoft.com/office/powerpoint/2010/main" val="2038537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3A22F1C-52A2-4F9B-9537-0628D9D9D767}" type="datetimeFigureOut">
              <a:rPr lang="en-US" smtClean="0"/>
              <a:t>11/1/2022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665E7F-B25C-4645-861A-D54D6864C6F1}" type="slidenum">
              <a:rPr lang="en-US" smtClean="0"/>
              <a:t>‹#›</a:t>
            </a:fld>
            <a:endParaRPr lang="en-US"/>
          </a:p>
        </p:txBody>
      </p:sp>
    </p:spTree>
    <p:extLst>
      <p:ext uri="{BB962C8B-B14F-4D97-AF65-F5344CB8AC3E}">
        <p14:creationId xmlns:p14="http://schemas.microsoft.com/office/powerpoint/2010/main" val="38120787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3A22F1C-52A2-4F9B-9537-0628D9D9D767}" type="datetimeFigureOut">
              <a:rPr lang="en-US" smtClean="0"/>
              <a:t>11/1/2022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665E7F-B25C-4645-861A-D54D6864C6F1}" type="slidenum">
              <a:rPr lang="en-US" smtClean="0"/>
              <a:t>‹#›</a:t>
            </a:fld>
            <a:endParaRPr lang="en-US"/>
          </a:p>
        </p:txBody>
      </p:sp>
    </p:spTree>
    <p:extLst>
      <p:ext uri="{BB962C8B-B14F-4D97-AF65-F5344CB8AC3E}">
        <p14:creationId xmlns:p14="http://schemas.microsoft.com/office/powerpoint/2010/main" val="18511310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A22F1C-52A2-4F9B-9537-0628D9D9D767}" type="datetimeFigureOut">
              <a:rPr lang="en-US" smtClean="0"/>
              <a:t>11/1/2022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665E7F-B25C-4645-861A-D54D6864C6F1}" type="slidenum">
              <a:rPr lang="en-US" smtClean="0"/>
              <a:t>‹#›</a:t>
            </a:fld>
            <a:endParaRPr lang="en-US"/>
          </a:p>
        </p:txBody>
      </p:sp>
    </p:spTree>
    <p:extLst>
      <p:ext uri="{BB962C8B-B14F-4D97-AF65-F5344CB8AC3E}">
        <p14:creationId xmlns:p14="http://schemas.microsoft.com/office/powerpoint/2010/main" val="2626798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3A22F1C-52A2-4F9B-9537-0628D9D9D767}" type="datetimeFigureOut">
              <a:rPr lang="en-US" smtClean="0"/>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665E7F-B25C-4645-861A-D54D6864C6F1}" type="slidenum">
              <a:rPr lang="en-US" smtClean="0"/>
              <a:t>‹#›</a:t>
            </a:fld>
            <a:endParaRPr lang="en-US"/>
          </a:p>
        </p:txBody>
      </p:sp>
    </p:spTree>
    <p:extLst>
      <p:ext uri="{BB962C8B-B14F-4D97-AF65-F5344CB8AC3E}">
        <p14:creationId xmlns:p14="http://schemas.microsoft.com/office/powerpoint/2010/main" val="27610341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3A22F1C-52A2-4F9B-9537-0628D9D9D767}" type="datetimeFigureOut">
              <a:rPr lang="en-US" smtClean="0"/>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665E7F-B25C-4645-861A-D54D6864C6F1}" type="slidenum">
              <a:rPr lang="en-US" smtClean="0"/>
              <a:t>‹#›</a:t>
            </a:fld>
            <a:endParaRPr lang="en-US"/>
          </a:p>
        </p:txBody>
      </p:sp>
    </p:spTree>
    <p:extLst>
      <p:ext uri="{BB962C8B-B14F-4D97-AF65-F5344CB8AC3E}">
        <p14:creationId xmlns:p14="http://schemas.microsoft.com/office/powerpoint/2010/main" val="27644613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C3A22F1C-52A2-4F9B-9537-0628D9D9D767}" type="datetimeFigureOut">
              <a:rPr lang="en-US" smtClean="0"/>
              <a:t>11/1/2022</a:t>
            </a:fld>
            <a:endParaRPr lang="en-US"/>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AB665E7F-B25C-4645-861A-D54D6864C6F1}" type="slidenum">
              <a:rPr lang="en-US" smtClean="0"/>
              <a:t>‹#›</a:t>
            </a:fld>
            <a:endParaRPr lang="en-US"/>
          </a:p>
        </p:txBody>
      </p:sp>
    </p:spTree>
    <p:extLst>
      <p:ext uri="{BB962C8B-B14F-4D97-AF65-F5344CB8AC3E}">
        <p14:creationId xmlns:p14="http://schemas.microsoft.com/office/powerpoint/2010/main" val="367045092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93" r:id="rId20"/>
    <p:sldLayoutId id="2147483694" r:id="rId21"/>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mailto:thogan@mghihp.edu" TargetMode="Externa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107.xml.rels><?xml version="1.0" encoding="UTF-8" standalone="yes"?>
<Relationships xmlns="http://schemas.openxmlformats.org/package/2006/relationships"><Relationship Id="rId3" Type="http://schemas.openxmlformats.org/officeDocument/2006/relationships/diagramLayout" Target="../diagrams/layout13.xml"/><Relationship Id="rId7" Type="http://schemas.openxmlformats.org/officeDocument/2006/relationships/image" Target="../media/image52.PNG"/><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11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hyperlink" Target="https://www.mynextmove.org/profile/summary/25-2021.00" TargetMode="External"/><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1.xml"/></Relationships>
</file>

<file path=ppt/slides/_rels/slide12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3" Type="http://schemas.openxmlformats.org/officeDocument/2006/relationships/hyperlink" Target="https://courses.lumenlearning.com/wmopen-humanresourcesmgmt/chapter/identifying-training-gaps/" TargetMode="External"/><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127.xml.rels><?xml version="1.0" encoding="UTF-8" standalone="yes"?>
<Relationships xmlns="http://schemas.openxmlformats.org/package/2006/relationships"><Relationship Id="rId3" Type="http://schemas.openxmlformats.org/officeDocument/2006/relationships/hyperlink" Target="https://www.queri.research.va.gov/tools/roadmap.cfm" TargetMode="Externa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68.png"/><Relationship Id="rId4" Type="http://schemas.openxmlformats.org/officeDocument/2006/relationships/hyperlink" Target="https://www.ncbi.nlm.nih.gov/pmc/articles/PMC6750196/#:~:text=The%20QUERI%20Implementation%20Roadmap%20systematically,to%20improve%20overall%20consumer%20health." TargetMode="External"/></Relationships>
</file>

<file path=ppt/slides/_rels/slide12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8" Type="http://schemas.openxmlformats.org/officeDocument/2006/relationships/diagramLayout" Target="../diagrams/layout15.xml"/><Relationship Id="rId13" Type="http://schemas.openxmlformats.org/officeDocument/2006/relationships/image" Target="../media/image18.png"/><Relationship Id="rId3" Type="http://schemas.openxmlformats.org/officeDocument/2006/relationships/diagramLayout" Target="../diagrams/layout14.xml"/><Relationship Id="rId7" Type="http://schemas.openxmlformats.org/officeDocument/2006/relationships/diagramData" Target="../diagrams/data15.xml"/><Relationship Id="rId12" Type="http://schemas.openxmlformats.org/officeDocument/2006/relationships/image" Target="../media/image44.png"/><Relationship Id="rId2" Type="http://schemas.openxmlformats.org/officeDocument/2006/relationships/diagramData" Target="../diagrams/data14.xml"/><Relationship Id="rId1" Type="http://schemas.openxmlformats.org/officeDocument/2006/relationships/slideLayout" Target="../slideLayouts/slideLayout20.xml"/><Relationship Id="rId6" Type="http://schemas.microsoft.com/office/2007/relationships/diagramDrawing" Target="../diagrams/drawing14.xml"/><Relationship Id="rId11" Type="http://schemas.microsoft.com/office/2007/relationships/diagramDrawing" Target="../diagrams/drawing15.xml"/><Relationship Id="rId5" Type="http://schemas.openxmlformats.org/officeDocument/2006/relationships/diagramColors" Target="../diagrams/colors14.xml"/><Relationship Id="rId10" Type="http://schemas.openxmlformats.org/officeDocument/2006/relationships/diagramColors" Target="../diagrams/colors15.xml"/><Relationship Id="rId4" Type="http://schemas.openxmlformats.org/officeDocument/2006/relationships/diagramQuickStyle" Target="../diagrams/quickStyle14.xml"/><Relationship Id="rId9" Type="http://schemas.openxmlformats.org/officeDocument/2006/relationships/diagramQuickStyle" Target="../diagrams/quickStyle15.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hyperlink" Target="https://www.meadowscenter.org/library/resource/pact-plus-sample-lessons" TargetMode="External"/><Relationship Id="rId2" Type="http://schemas.openxmlformats.org/officeDocument/2006/relationships/hyperlink" Target="https://larrc.ehe.osu.edu/" TargetMode="External"/><Relationship Id="rId1" Type="http://schemas.openxmlformats.org/officeDocument/2006/relationships/slideLayout" Target="../slideLayouts/slideLayout2.xml"/><Relationship Id="rId4" Type="http://schemas.openxmlformats.org/officeDocument/2006/relationships/hyperlink" Target="http://stari.serpmedia.org/index.html" TargetMode="External"/></Relationships>
</file>

<file path=ppt/slides/_rels/slide13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s://www.doe.mass.edu/massliteracy/" TargetMode="Externa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hyperlink" Target="https://www.youtube.com/watch?v=83tfzOFpBak&amp;feature=youtu.be"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tags" Target="../tags/tag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radld.org/wp-content/uploads/2019/04/DLD-Fact-Sheet-English.pdf"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hyperlink" Target="https://radld.org/about/dld/dld-fact-sheet/"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dldandme.org/myths-about-dld/"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dldandme.org/myths-about-dld/" TargetMode="Externa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cldp.ku.edu/sites/cldp.ku.edu/files/docs/OpenAccessE-BookOctober2018.pdf" TargetMode="External"/><Relationship Id="rId1" Type="http://schemas.openxmlformats.org/officeDocument/2006/relationships/slideLayout" Target="../slideLayouts/slideLayout2.xml"/><Relationship Id="rId4" Type="http://schemas.openxmlformats.org/officeDocument/2006/relationships/hyperlink" Target="https://commons.wikimedia.org/wiki/File:TrainClipart.svg" TargetMode="Externa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youtube.com/watch?v=ooORu9vVBpE"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6.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 Id="rId4" Type="http://schemas.openxmlformats.org/officeDocument/2006/relationships/hyperlink" Target="https://www.ncbi.nlm.nih.gov/pubmed/30458538"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tags" Target="../tags/tag8.xml"/></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9.xml"/></Relationships>
</file>

<file path=ppt/slides/_rels/slide53.xml.rels><?xml version="1.0" encoding="UTF-8" standalone="yes"?>
<Relationships xmlns="http://schemas.openxmlformats.org/package/2006/relationships"><Relationship Id="rId2" Type="http://schemas.openxmlformats.org/officeDocument/2006/relationships/hyperlink" Target="https://dldandme.org/terminology/"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23.png"/><Relationship Id="rId4" Type="http://schemas.openxmlformats.org/officeDocument/2006/relationships/image" Target="../media/image22.png"/></Relationships>
</file>

<file path=ppt/slides/_rels/slide55.xml.rels><?xml version="1.0" encoding="UTF-8" standalone="yes"?>
<Relationships xmlns="http://schemas.openxmlformats.org/package/2006/relationships"><Relationship Id="rId3" Type="http://schemas.openxmlformats.org/officeDocument/2006/relationships/hyperlink" Target="https://pubs.asha.org/doi/full/10.1044/2019_PERSP-19-00083"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hyperlink" Target="https://pubs.asha.org/doi/full/10.1044/2020_LSHSS-20-00003" TargetMode="External"/></Relationships>
</file>

<file path=ppt/slides/_rels/slide5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29.png"/><Relationship Id="rId4" Type="http://schemas.openxmlformats.org/officeDocument/2006/relationships/image" Target="../media/image28.png"/></Relationships>
</file>

<file path=ppt/slides/_rels/slide5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pamelasnow.blogspot.com/2018/06/behaviour-as-form-of-communication.html" TargetMode="Externa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hyperlink" Target="https://www.gse.harvard.edu/news/19/12/harvard-edcast-bringing-hidden-language-disorder-light" TargetMode="External"/></Relationships>
</file>

<file path=ppt/slides/_rels/slide6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hyperlink" Target="http://pngimg.com/download/57235" TargetMode="External"/><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7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7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hyperlink" Target="https://charts.intensiveintervention.org/chart/academic-screening" TargetMode="External"/><Relationship Id="rId2" Type="http://schemas.openxmlformats.org/officeDocument/2006/relationships/hyperlink" Target="https://tinyurl.com/screen4DLD" TargetMode="External"/><Relationship Id="rId1" Type="http://schemas.openxmlformats.org/officeDocument/2006/relationships/slideLayout" Target="../slideLayouts/slideLayout1.xml"/><Relationship Id="rId5" Type="http://schemas.openxmlformats.org/officeDocument/2006/relationships/hyperlink" Target="http://dialecticaloutlook.wordpress.com/2010/06/17/la-classe-come-sistema-complesso/" TargetMode="External"/><Relationship Id="rId4" Type="http://schemas.openxmlformats.org/officeDocument/2006/relationships/image" Target="../media/image39.jpg"/></Relationships>
</file>

<file path=ppt/slides/_rels/slide7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42.png"/></Relationships>
</file>

<file path=ppt/slides/_rels/slide8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7.xml"/><Relationship Id="rId1" Type="http://schemas.openxmlformats.org/officeDocument/2006/relationships/tags" Target="../tags/tag16.xml"/></Relationships>
</file>

<file path=ppt/slides/_rels/slide82.xml.rels><?xml version="1.0" encoding="UTF-8" standalone="yes"?>
<Relationships xmlns="http://schemas.openxmlformats.org/package/2006/relationships"><Relationship Id="rId3" Type="http://schemas.openxmlformats.org/officeDocument/2006/relationships/hyperlink" Target="https://psyarxiv.com/nvgje" TargetMode="External"/><Relationship Id="rId2" Type="http://schemas.openxmlformats.org/officeDocument/2006/relationships/slideLayout" Target="../slideLayouts/slideLayout19.xml"/><Relationship Id="rId1" Type="http://schemas.openxmlformats.org/officeDocument/2006/relationships/tags" Target="../tags/tag17.xml"/></Relationships>
</file>

<file path=ppt/slides/_rels/slide83.xml.rels><?xml version="1.0" encoding="UTF-8" standalone="yes"?>
<Relationships xmlns="http://schemas.openxmlformats.org/package/2006/relationships"><Relationship Id="rId8" Type="http://schemas.openxmlformats.org/officeDocument/2006/relationships/diagramLayout" Target="../diagrams/layout7.xml"/><Relationship Id="rId3" Type="http://schemas.openxmlformats.org/officeDocument/2006/relationships/diagramLayout" Target="../diagrams/layout6.xml"/><Relationship Id="rId7" Type="http://schemas.openxmlformats.org/officeDocument/2006/relationships/diagramData" Target="../diagrams/data7.xml"/><Relationship Id="rId2" Type="http://schemas.openxmlformats.org/officeDocument/2006/relationships/diagramData" Target="../diagrams/data6.xml"/><Relationship Id="rId1" Type="http://schemas.openxmlformats.org/officeDocument/2006/relationships/slideLayout" Target="../slideLayouts/slideLayout20.xml"/><Relationship Id="rId6" Type="http://schemas.microsoft.com/office/2007/relationships/diagramDrawing" Target="../diagrams/drawing6.xml"/><Relationship Id="rId11" Type="http://schemas.microsoft.com/office/2007/relationships/diagramDrawing" Target="../diagrams/drawing7.xml"/><Relationship Id="rId5" Type="http://schemas.openxmlformats.org/officeDocument/2006/relationships/diagramColors" Target="../diagrams/colors6.xml"/><Relationship Id="rId10" Type="http://schemas.openxmlformats.org/officeDocument/2006/relationships/diagramColors" Target="../diagrams/colors7.xml"/><Relationship Id="rId4" Type="http://schemas.openxmlformats.org/officeDocument/2006/relationships/diagramQuickStyle" Target="../diagrams/quickStyle6.xml"/><Relationship Id="rId9" Type="http://schemas.openxmlformats.org/officeDocument/2006/relationships/diagramQuickStyle" Target="../diagrams/quickStyle7.xml"/></Relationships>
</file>

<file path=ppt/slides/_rels/slide8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8" Type="http://schemas.openxmlformats.org/officeDocument/2006/relationships/diagramLayout" Target="../diagrams/layout9.xml"/><Relationship Id="rId3" Type="http://schemas.openxmlformats.org/officeDocument/2006/relationships/diagramLayout" Target="../diagrams/layout8.xml"/><Relationship Id="rId7" Type="http://schemas.openxmlformats.org/officeDocument/2006/relationships/diagramData" Target="../diagrams/data9.xml"/><Relationship Id="rId12" Type="http://schemas.openxmlformats.org/officeDocument/2006/relationships/image" Target="../media/image44.png"/><Relationship Id="rId2" Type="http://schemas.openxmlformats.org/officeDocument/2006/relationships/diagramData" Target="../diagrams/data8.xml"/><Relationship Id="rId1" Type="http://schemas.openxmlformats.org/officeDocument/2006/relationships/slideLayout" Target="../slideLayouts/slideLayout20.xml"/><Relationship Id="rId6" Type="http://schemas.microsoft.com/office/2007/relationships/diagramDrawing" Target="../diagrams/drawing8.xml"/><Relationship Id="rId11" Type="http://schemas.microsoft.com/office/2007/relationships/diagramDrawing" Target="../diagrams/drawing9.xml"/><Relationship Id="rId5" Type="http://schemas.openxmlformats.org/officeDocument/2006/relationships/diagramColors" Target="../diagrams/colors8.xml"/><Relationship Id="rId10" Type="http://schemas.openxmlformats.org/officeDocument/2006/relationships/diagramColors" Target="../diagrams/colors9.xml"/><Relationship Id="rId4" Type="http://schemas.openxmlformats.org/officeDocument/2006/relationships/diagramQuickStyle" Target="../diagrams/quickStyle8.xml"/><Relationship Id="rId9" Type="http://schemas.openxmlformats.org/officeDocument/2006/relationships/diagramQuickStyle" Target="../diagrams/quickStyle9.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0.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hyperlink" Target="https://larrc.ehe.osu.edu/" TargetMode="Externa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hyperlink" Target="https://www.meadowscenter.org/library/resource/pact-plus-sample-lessons" TargetMode="External"/><Relationship Id="rId2" Type="http://schemas.openxmlformats.org/officeDocument/2006/relationships/hyperlink" Target="https://larrc.ehe.osu.edu/" TargetMode="External"/><Relationship Id="rId1" Type="http://schemas.openxmlformats.org/officeDocument/2006/relationships/slideLayout" Target="../slideLayouts/slideLayout2.xml"/><Relationship Id="rId4" Type="http://schemas.openxmlformats.org/officeDocument/2006/relationships/hyperlink" Target="http://stari.serpmedia.org/index.html" TargetMode="External"/></Relationships>
</file>

<file path=ppt/slides/_rels/slide92.xml.rels><?xml version="1.0" encoding="UTF-8" standalone="yes"?>
<Relationships xmlns="http://schemas.openxmlformats.org/package/2006/relationships"><Relationship Id="rId8" Type="http://schemas.openxmlformats.org/officeDocument/2006/relationships/diagramLayout" Target="../diagrams/layout11.xml"/><Relationship Id="rId3" Type="http://schemas.openxmlformats.org/officeDocument/2006/relationships/diagramLayout" Target="../diagrams/layout10.xml"/><Relationship Id="rId7" Type="http://schemas.openxmlformats.org/officeDocument/2006/relationships/diagramData" Target="../diagrams/data11.xml"/><Relationship Id="rId2" Type="http://schemas.openxmlformats.org/officeDocument/2006/relationships/diagramData" Target="../diagrams/data10.xml"/><Relationship Id="rId1" Type="http://schemas.openxmlformats.org/officeDocument/2006/relationships/slideLayout" Target="../slideLayouts/slideLayout20.xml"/><Relationship Id="rId6" Type="http://schemas.microsoft.com/office/2007/relationships/diagramDrawing" Target="../diagrams/drawing10.xml"/><Relationship Id="rId11" Type="http://schemas.microsoft.com/office/2007/relationships/diagramDrawing" Target="../diagrams/drawing11.xml"/><Relationship Id="rId5" Type="http://schemas.openxmlformats.org/officeDocument/2006/relationships/diagramColors" Target="../diagrams/colors10.xml"/><Relationship Id="rId10" Type="http://schemas.openxmlformats.org/officeDocument/2006/relationships/diagramColors" Target="../diagrams/colors11.xml"/><Relationship Id="rId4" Type="http://schemas.openxmlformats.org/officeDocument/2006/relationships/diagramQuickStyle" Target="../diagrams/quickStyle10.xml"/><Relationship Id="rId9" Type="http://schemas.openxmlformats.org/officeDocument/2006/relationships/diagramQuickStyle" Target="../diagrams/quickStyle1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larrc.ehe.osu.edu/curriculum/downloads/" TargetMode="Externa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03C65-F130-409B-910A-610DB09F12ED}"/>
              </a:ext>
            </a:extLst>
          </p:cNvPr>
          <p:cNvSpPr>
            <a:spLocks noGrp="1"/>
          </p:cNvSpPr>
          <p:nvPr>
            <p:ph type="ctrTitle"/>
          </p:nvPr>
        </p:nvSpPr>
        <p:spPr>
          <a:xfrm>
            <a:off x="573496" y="1912130"/>
            <a:ext cx="11045007" cy="812204"/>
          </a:xfrm>
        </p:spPr>
        <p:txBody>
          <a:bodyPr>
            <a:normAutofit fontScale="90000"/>
          </a:bodyPr>
          <a:lstStyle/>
          <a:p>
            <a:r>
              <a:rPr lang="en-US" sz="4000" dirty="0"/>
              <a:t>Improving reading comprehension using evidence-based practices</a:t>
            </a:r>
          </a:p>
        </p:txBody>
      </p:sp>
      <p:sp>
        <p:nvSpPr>
          <p:cNvPr id="3" name="Subtitle 2">
            <a:extLst>
              <a:ext uri="{FF2B5EF4-FFF2-40B4-BE49-F238E27FC236}">
                <a16:creationId xmlns:a16="http://schemas.microsoft.com/office/drawing/2014/main" id="{6F7EE7D2-165E-4FE6-8B46-51F4770925FC}"/>
              </a:ext>
            </a:extLst>
          </p:cNvPr>
          <p:cNvSpPr>
            <a:spLocks noGrp="1"/>
          </p:cNvSpPr>
          <p:nvPr>
            <p:ph type="subTitle" idx="1"/>
          </p:nvPr>
        </p:nvSpPr>
        <p:spPr>
          <a:xfrm>
            <a:off x="1226943" y="3010353"/>
            <a:ext cx="10104901" cy="3401417"/>
          </a:xfrm>
        </p:spPr>
        <p:txBody>
          <a:bodyPr>
            <a:normAutofit/>
          </a:bodyPr>
          <a:lstStyle/>
          <a:p>
            <a:r>
              <a:rPr lang="en-US" sz="2400" dirty="0"/>
              <a:t>Tiffany P. Hogan, PhD, CCC-SLP</a:t>
            </a:r>
          </a:p>
          <a:p>
            <a:r>
              <a:rPr lang="en-US" sz="2400" dirty="0"/>
              <a:t>MGH Institute of Health Professions, Boston, MA, USA</a:t>
            </a:r>
          </a:p>
          <a:p>
            <a:r>
              <a:rPr lang="en-US" sz="2400" dirty="0"/>
              <a:t>Harvard University</a:t>
            </a:r>
          </a:p>
          <a:p>
            <a:r>
              <a:rPr lang="en-US" sz="2400" dirty="0">
                <a:hlinkClick r:id="rId2"/>
              </a:rPr>
              <a:t>thogan@mghihp.edu</a:t>
            </a:r>
            <a:r>
              <a:rPr lang="en-US" sz="2400" dirty="0"/>
              <a:t>		@tiffanyphogan</a:t>
            </a:r>
          </a:p>
          <a:p>
            <a:r>
              <a:rPr lang="en-US" sz="2400" dirty="0"/>
              <a:t>					@seehearspeakpodcast</a:t>
            </a:r>
          </a:p>
          <a:p>
            <a:r>
              <a:rPr lang="en-US" sz="2400" dirty="0"/>
              <a:t>					@sailliteracylab		</a:t>
            </a:r>
            <a:endParaRPr lang="en-US" sz="1800" dirty="0"/>
          </a:p>
        </p:txBody>
      </p:sp>
      <p:pic>
        <p:nvPicPr>
          <p:cNvPr id="7" name="Picture 6">
            <a:extLst>
              <a:ext uri="{FF2B5EF4-FFF2-40B4-BE49-F238E27FC236}">
                <a16:creationId xmlns:a16="http://schemas.microsoft.com/office/drawing/2014/main" id="{6C873F19-633A-4A9C-9F51-12CF60275F8A}"/>
              </a:ext>
            </a:extLst>
          </p:cNvPr>
          <p:cNvPicPr>
            <a:picLocks noChangeAspect="1"/>
          </p:cNvPicPr>
          <p:nvPr/>
        </p:nvPicPr>
        <p:blipFill>
          <a:blip r:embed="rId3"/>
          <a:stretch>
            <a:fillRect/>
          </a:stretch>
        </p:blipFill>
        <p:spPr>
          <a:xfrm>
            <a:off x="5585603" y="4450322"/>
            <a:ext cx="299604" cy="312287"/>
          </a:xfrm>
          <a:prstGeom prst="rect">
            <a:avLst/>
          </a:prstGeom>
        </p:spPr>
      </p:pic>
      <p:pic>
        <p:nvPicPr>
          <p:cNvPr id="9" name="Picture 8">
            <a:extLst>
              <a:ext uri="{FF2B5EF4-FFF2-40B4-BE49-F238E27FC236}">
                <a16:creationId xmlns:a16="http://schemas.microsoft.com/office/drawing/2014/main" id="{4FC0B0BA-103F-4D14-AFB5-2B6243E5556B}"/>
              </a:ext>
            </a:extLst>
          </p:cNvPr>
          <p:cNvPicPr>
            <a:picLocks noChangeAspect="1"/>
          </p:cNvPicPr>
          <p:nvPr/>
        </p:nvPicPr>
        <p:blipFill>
          <a:blip r:embed="rId4"/>
          <a:stretch>
            <a:fillRect/>
          </a:stretch>
        </p:blipFill>
        <p:spPr>
          <a:xfrm>
            <a:off x="5574173" y="4892485"/>
            <a:ext cx="299605" cy="312287"/>
          </a:xfrm>
          <a:prstGeom prst="rect">
            <a:avLst/>
          </a:prstGeom>
        </p:spPr>
      </p:pic>
      <p:pic>
        <p:nvPicPr>
          <p:cNvPr id="8" name="Picture 7">
            <a:extLst>
              <a:ext uri="{FF2B5EF4-FFF2-40B4-BE49-F238E27FC236}">
                <a16:creationId xmlns:a16="http://schemas.microsoft.com/office/drawing/2014/main" id="{E9DF9CAA-F234-4409-90D1-DA8C5FE4F894}"/>
              </a:ext>
            </a:extLst>
          </p:cNvPr>
          <p:cNvPicPr>
            <a:picLocks noChangeAspect="1"/>
          </p:cNvPicPr>
          <p:nvPr/>
        </p:nvPicPr>
        <p:blipFill>
          <a:blip r:embed="rId5"/>
          <a:stretch>
            <a:fillRect/>
          </a:stretch>
        </p:blipFill>
        <p:spPr>
          <a:xfrm>
            <a:off x="5581115" y="5347782"/>
            <a:ext cx="299605" cy="312921"/>
          </a:xfrm>
          <a:prstGeom prst="rect">
            <a:avLst/>
          </a:prstGeom>
        </p:spPr>
      </p:pic>
    </p:spTree>
    <p:extLst>
      <p:ext uri="{BB962C8B-B14F-4D97-AF65-F5344CB8AC3E}">
        <p14:creationId xmlns:p14="http://schemas.microsoft.com/office/powerpoint/2010/main" val="17965993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732466" y="1371594"/>
            <a:ext cx="10972800" cy="1143000"/>
          </a:xfrm>
        </p:spPr>
        <p:txBody>
          <a:bodyPr>
            <a:normAutofit fontScale="90000"/>
          </a:bodyPr>
          <a:lstStyle/>
          <a:p>
            <a:pPr eaLnBrk="1" hangingPunct="1">
              <a:lnSpc>
                <a:spcPct val="75000"/>
              </a:lnSpc>
            </a:pPr>
            <a:r>
              <a:rPr lang="en-US" sz="5067" dirty="0"/>
              <a:t>The Simple View of Reading</a:t>
            </a:r>
            <a:br>
              <a:rPr lang="en-US" sz="5067" dirty="0"/>
            </a:br>
            <a:br>
              <a:rPr lang="en-US" sz="5067" dirty="0"/>
            </a:br>
            <a:endParaRPr lang="en-US" dirty="0"/>
          </a:p>
        </p:txBody>
      </p:sp>
      <p:sp>
        <p:nvSpPr>
          <p:cNvPr id="33795" name="Text Box 3"/>
          <p:cNvSpPr txBox="1">
            <a:spLocks noChangeArrowheads="1"/>
          </p:cNvSpPr>
          <p:nvPr/>
        </p:nvSpPr>
        <p:spPr bwMode="auto">
          <a:xfrm>
            <a:off x="2743200" y="2438401"/>
            <a:ext cx="6400800" cy="830997"/>
          </a:xfrm>
          <a:prstGeom prst="rect">
            <a:avLst/>
          </a:prstGeom>
          <a:noFill/>
          <a:ln w="9525">
            <a:noFill/>
            <a:miter lim="800000"/>
            <a:headEnd/>
            <a:tailEnd/>
          </a:ln>
        </p:spPr>
        <p:txBody>
          <a:bodyPr>
            <a:spAutoFit/>
          </a:bodyPr>
          <a:lstStyle/>
          <a:p>
            <a:pPr>
              <a:spcBef>
                <a:spcPct val="50000"/>
              </a:spcBef>
            </a:pPr>
            <a:r>
              <a:rPr lang="en-US" sz="4800" dirty="0">
                <a:latin typeface="Garamond" pitchFamily="18" charset="0"/>
              </a:rPr>
              <a:t>             Reading</a:t>
            </a:r>
          </a:p>
        </p:txBody>
      </p:sp>
      <p:grpSp>
        <p:nvGrpSpPr>
          <p:cNvPr id="33796" name="Group 4"/>
          <p:cNvGrpSpPr>
            <a:grpSpLocks/>
          </p:cNvGrpSpPr>
          <p:nvPr/>
        </p:nvGrpSpPr>
        <p:grpSpPr bwMode="auto">
          <a:xfrm>
            <a:off x="2235200" y="3124201"/>
            <a:ext cx="5689600" cy="2929461"/>
            <a:chOff x="1152" y="1776"/>
            <a:chExt cx="2688" cy="1845"/>
          </a:xfrm>
        </p:grpSpPr>
        <p:sp>
          <p:nvSpPr>
            <p:cNvPr id="33797" name="Line 5"/>
            <p:cNvSpPr>
              <a:spLocks noChangeShapeType="1"/>
            </p:cNvSpPr>
            <p:nvPr/>
          </p:nvSpPr>
          <p:spPr bwMode="auto">
            <a:xfrm flipH="1">
              <a:off x="1776" y="1776"/>
              <a:ext cx="1056" cy="864"/>
            </a:xfrm>
            <a:prstGeom prst="line">
              <a:avLst/>
            </a:prstGeom>
            <a:noFill/>
            <a:ln w="9525">
              <a:solidFill>
                <a:schemeClr val="tx1"/>
              </a:solidFill>
              <a:round/>
              <a:headEnd/>
              <a:tailEnd type="triangle" w="med" len="med"/>
            </a:ln>
          </p:spPr>
          <p:txBody>
            <a:bodyPr/>
            <a:lstStyle/>
            <a:p>
              <a:endParaRPr lang="en-US" sz="2400"/>
            </a:p>
          </p:txBody>
        </p:sp>
        <p:sp>
          <p:nvSpPr>
            <p:cNvPr id="33798" name="Line 6"/>
            <p:cNvSpPr>
              <a:spLocks noChangeShapeType="1"/>
            </p:cNvSpPr>
            <p:nvPr/>
          </p:nvSpPr>
          <p:spPr bwMode="auto">
            <a:xfrm>
              <a:off x="2832" y="1776"/>
              <a:ext cx="1008" cy="864"/>
            </a:xfrm>
            <a:prstGeom prst="line">
              <a:avLst/>
            </a:prstGeom>
            <a:noFill/>
            <a:ln w="9525">
              <a:solidFill>
                <a:schemeClr val="tx1"/>
              </a:solidFill>
              <a:round/>
              <a:headEnd/>
              <a:tailEnd type="triangle" w="med" len="med"/>
            </a:ln>
          </p:spPr>
          <p:txBody>
            <a:bodyPr/>
            <a:lstStyle/>
            <a:p>
              <a:endParaRPr lang="en-US" sz="2400"/>
            </a:p>
          </p:txBody>
        </p:sp>
        <p:sp>
          <p:nvSpPr>
            <p:cNvPr id="33799" name="Text Box 7"/>
            <p:cNvSpPr txBox="1">
              <a:spLocks noChangeArrowheads="1"/>
            </p:cNvSpPr>
            <p:nvPr/>
          </p:nvSpPr>
          <p:spPr bwMode="auto">
            <a:xfrm>
              <a:off x="1152" y="2736"/>
              <a:ext cx="1728" cy="885"/>
            </a:xfrm>
            <a:prstGeom prst="rect">
              <a:avLst/>
            </a:prstGeom>
            <a:noFill/>
            <a:ln w="9525">
              <a:noFill/>
              <a:miter lim="800000"/>
              <a:headEnd/>
              <a:tailEnd/>
            </a:ln>
          </p:spPr>
          <p:txBody>
            <a:bodyPr>
              <a:spAutoFit/>
            </a:bodyPr>
            <a:lstStyle/>
            <a:p>
              <a:pPr>
                <a:spcBef>
                  <a:spcPct val="50000"/>
                </a:spcBef>
              </a:pPr>
              <a:r>
                <a:rPr lang="en-US" sz="4267" dirty="0">
                  <a:latin typeface="Garamond" pitchFamily="18" charset="0"/>
                </a:rPr>
                <a:t>Word Recognition</a:t>
              </a:r>
            </a:p>
          </p:txBody>
        </p:sp>
      </p:grpSp>
      <p:sp>
        <p:nvSpPr>
          <p:cNvPr id="4" name="Arrow: Curved Up 3">
            <a:extLst>
              <a:ext uri="{FF2B5EF4-FFF2-40B4-BE49-F238E27FC236}">
                <a16:creationId xmlns:a16="http://schemas.microsoft.com/office/drawing/2014/main" id="{3BFD4159-3513-40FD-8EF5-DA40770B25F8}"/>
              </a:ext>
            </a:extLst>
          </p:cNvPr>
          <p:cNvSpPr/>
          <p:nvPr/>
        </p:nvSpPr>
        <p:spPr>
          <a:xfrm>
            <a:off x="4274820" y="6053662"/>
            <a:ext cx="4126230" cy="244268"/>
          </a:xfrm>
          <a:prstGeom prst="curvedUp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 name="Text Box 8">
            <a:extLst>
              <a:ext uri="{FF2B5EF4-FFF2-40B4-BE49-F238E27FC236}">
                <a16:creationId xmlns:a16="http://schemas.microsoft.com/office/drawing/2014/main" id="{C5307374-8FFA-4264-A2AF-57C19C1FC3A0}"/>
              </a:ext>
            </a:extLst>
          </p:cNvPr>
          <p:cNvSpPr txBox="1">
            <a:spLocks noChangeArrowheads="1"/>
          </p:cNvSpPr>
          <p:nvPr/>
        </p:nvSpPr>
        <p:spPr bwMode="auto">
          <a:xfrm>
            <a:off x="6299202" y="4244459"/>
            <a:ext cx="5237480" cy="1938992"/>
          </a:xfrm>
          <a:prstGeom prst="rect">
            <a:avLst/>
          </a:prstGeom>
          <a:noFill/>
          <a:ln w="9525">
            <a:noFill/>
            <a:miter lim="800000"/>
            <a:headEnd/>
            <a:tailEnd/>
          </a:ln>
        </p:spPr>
        <p:txBody>
          <a:bodyPr wrap="square">
            <a:spAutoFit/>
          </a:bodyPr>
          <a:lstStyle/>
          <a:p>
            <a:pPr>
              <a:spcBef>
                <a:spcPct val="50000"/>
              </a:spcBef>
            </a:pPr>
            <a:r>
              <a:rPr lang="en-US" sz="6000" dirty="0">
                <a:latin typeface="Garamond" pitchFamily="18" charset="0"/>
              </a:rPr>
              <a:t>Listening Comprehension</a:t>
            </a:r>
          </a:p>
        </p:txBody>
      </p:sp>
    </p:spTree>
    <p:extLst>
      <p:ext uri="{BB962C8B-B14F-4D97-AF65-F5344CB8AC3E}">
        <p14:creationId xmlns:p14="http://schemas.microsoft.com/office/powerpoint/2010/main" val="286625342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5530" y="455763"/>
            <a:ext cx="8610600" cy="1293028"/>
          </a:xfrm>
        </p:spPr>
        <p:txBody>
          <a:bodyPr/>
          <a:lstStyle/>
          <a:p>
            <a:r>
              <a:rPr lang="en-US" i="1" dirty="0"/>
              <a:t>Lesson Structure </a:t>
            </a:r>
          </a:p>
        </p:txBody>
      </p:sp>
      <p:sp>
        <p:nvSpPr>
          <p:cNvPr id="3" name="Content Placeholder 2"/>
          <p:cNvSpPr>
            <a:spLocks noGrp="1"/>
          </p:cNvSpPr>
          <p:nvPr>
            <p:ph idx="1"/>
          </p:nvPr>
        </p:nvSpPr>
        <p:spPr>
          <a:xfrm>
            <a:off x="986790" y="1649462"/>
            <a:ext cx="10271760" cy="4625609"/>
          </a:xfrm>
        </p:spPr>
        <p:txBody>
          <a:bodyPr>
            <a:normAutofit/>
          </a:bodyPr>
          <a:lstStyle/>
          <a:p>
            <a:pPr>
              <a:lnSpc>
                <a:spcPct val="150000"/>
              </a:lnSpc>
            </a:pPr>
            <a:r>
              <a:rPr lang="en-US" sz="2800" dirty="0"/>
              <a:t>Goal – teacher introduces the purpose of lesson</a:t>
            </a:r>
          </a:p>
          <a:p>
            <a:pPr>
              <a:lnSpc>
                <a:spcPct val="150000"/>
              </a:lnSpc>
            </a:pPr>
            <a:r>
              <a:rPr lang="en-US" sz="2800" dirty="0"/>
              <a:t>I do – teacher models the skill targeted </a:t>
            </a:r>
          </a:p>
          <a:p>
            <a:pPr>
              <a:lnSpc>
                <a:spcPct val="150000"/>
              </a:lnSpc>
            </a:pPr>
            <a:r>
              <a:rPr lang="en-US" sz="2800" dirty="0"/>
              <a:t>We do – children and teacher practice the skill together</a:t>
            </a:r>
          </a:p>
          <a:p>
            <a:pPr>
              <a:lnSpc>
                <a:spcPct val="150000"/>
              </a:lnSpc>
            </a:pPr>
            <a:r>
              <a:rPr lang="en-US" sz="2800" dirty="0"/>
              <a:t>You do – children practice skill independently </a:t>
            </a:r>
          </a:p>
          <a:p>
            <a:pPr>
              <a:lnSpc>
                <a:spcPct val="150000"/>
              </a:lnSpc>
            </a:pPr>
            <a:r>
              <a:rPr lang="en-US" sz="2800" dirty="0"/>
              <a:t>Close  - teacher summarizes and reviews what they learned </a:t>
            </a:r>
          </a:p>
        </p:txBody>
      </p:sp>
    </p:spTree>
    <p:extLst>
      <p:ext uri="{BB962C8B-B14F-4D97-AF65-F5344CB8AC3E}">
        <p14:creationId xmlns:p14="http://schemas.microsoft.com/office/powerpoint/2010/main" val="269771209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A1900-FA6B-4649-9B62-88C94B74F7DD}"/>
              </a:ext>
            </a:extLst>
          </p:cNvPr>
          <p:cNvSpPr>
            <a:spLocks noGrp="1"/>
          </p:cNvSpPr>
          <p:nvPr>
            <p:ph type="title"/>
          </p:nvPr>
        </p:nvSpPr>
        <p:spPr/>
        <p:txBody>
          <a:bodyPr/>
          <a:lstStyle/>
          <a:p>
            <a:r>
              <a:rPr lang="en-US" dirty="0"/>
              <a:t>Let’s Know! (LARRC) FINDINGS</a:t>
            </a:r>
          </a:p>
        </p:txBody>
      </p:sp>
      <p:sp>
        <p:nvSpPr>
          <p:cNvPr id="3" name="Content Placeholder 2">
            <a:extLst>
              <a:ext uri="{FF2B5EF4-FFF2-40B4-BE49-F238E27FC236}">
                <a16:creationId xmlns:a16="http://schemas.microsoft.com/office/drawing/2014/main" id="{8688343B-1567-6842-ACF6-6B9C92881111}"/>
              </a:ext>
            </a:extLst>
          </p:cNvPr>
          <p:cNvSpPr>
            <a:spLocks noGrp="1"/>
          </p:cNvSpPr>
          <p:nvPr>
            <p:ph idx="1"/>
          </p:nvPr>
        </p:nvSpPr>
        <p:spPr/>
        <p:txBody>
          <a:bodyPr>
            <a:normAutofit/>
          </a:bodyPr>
          <a:lstStyle/>
          <a:p>
            <a:r>
              <a:rPr lang="en-US" sz="2800" dirty="0"/>
              <a:t>Field studies showed that teachers implementing Let’s Know! language curriculum used significantly more language-facilitating strategies than teachers implementing business-as-usual conditions (LARRC, Pratt, &amp; Logan, 2014)</a:t>
            </a:r>
          </a:p>
          <a:p>
            <a:pPr lvl="1"/>
            <a:r>
              <a:rPr lang="en-US" sz="2600" dirty="0"/>
              <a:t>Also used more language-facilitating strategies when implementing Let’s Know! as compared to when implementing typical ELA lessons</a:t>
            </a:r>
          </a:p>
        </p:txBody>
      </p:sp>
      <p:sp>
        <p:nvSpPr>
          <p:cNvPr id="4" name="Slide Number Placeholder 3">
            <a:extLst>
              <a:ext uri="{FF2B5EF4-FFF2-40B4-BE49-F238E27FC236}">
                <a16:creationId xmlns:a16="http://schemas.microsoft.com/office/drawing/2014/main" id="{97CD8834-0945-B44B-8562-CB112B3C00BD}"/>
              </a:ext>
            </a:extLst>
          </p:cNvPr>
          <p:cNvSpPr>
            <a:spLocks noGrp="1"/>
          </p:cNvSpPr>
          <p:nvPr>
            <p:ph type="sldNum" sz="quarter" idx="12"/>
          </p:nvPr>
        </p:nvSpPr>
        <p:spPr/>
        <p:txBody>
          <a:bodyPr/>
          <a:lstStyle/>
          <a:p>
            <a:fld id="{6E2D2B3B-882E-40F3-A32F-6DD516915044}" type="slidenum">
              <a:rPr lang="en-US" smtClean="0"/>
              <a:pPr/>
              <a:t>101</a:t>
            </a:fld>
            <a:endParaRPr lang="en-US" dirty="0"/>
          </a:p>
        </p:txBody>
      </p:sp>
    </p:spTree>
    <p:extLst>
      <p:ext uri="{BB962C8B-B14F-4D97-AF65-F5344CB8AC3E}">
        <p14:creationId xmlns:p14="http://schemas.microsoft.com/office/powerpoint/2010/main" val="306682583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4465" y="1252241"/>
            <a:ext cx="10381735" cy="1293028"/>
          </a:xfrm>
        </p:spPr>
        <p:txBody>
          <a:bodyPr>
            <a:normAutofit fontScale="90000"/>
          </a:bodyPr>
          <a:lstStyle/>
          <a:p>
            <a:pPr algn="l"/>
            <a:r>
              <a:rPr lang="en-US" sz="3600" dirty="0">
                <a:latin typeface="+mn-lt"/>
              </a:rPr>
              <a:t>RCT: Impacts of Let’s Know! on listening and reading comprehension </a:t>
            </a:r>
            <a:br>
              <a:rPr lang="en-US" sz="3600" dirty="0">
                <a:latin typeface="+mn-lt"/>
              </a:rPr>
            </a:br>
            <a:r>
              <a:rPr lang="en-US" sz="2200" dirty="0">
                <a:latin typeface="+mn-lt"/>
              </a:rPr>
              <a:t>(LARRC, Jiang, &amp; Logan, 2019; LARRC, 2022) </a:t>
            </a:r>
            <a:endParaRPr lang="en-US" sz="3600" dirty="0">
              <a:latin typeface="+mn-lt"/>
            </a:endParaRPr>
          </a:p>
        </p:txBody>
      </p:sp>
      <p:sp>
        <p:nvSpPr>
          <p:cNvPr id="3" name="Content Placeholder 2"/>
          <p:cNvSpPr>
            <a:spLocks noGrp="1"/>
          </p:cNvSpPr>
          <p:nvPr>
            <p:ph idx="1"/>
          </p:nvPr>
        </p:nvSpPr>
        <p:spPr>
          <a:xfrm>
            <a:off x="539579" y="2833875"/>
            <a:ext cx="11652421" cy="4024125"/>
          </a:xfrm>
        </p:spPr>
        <p:txBody>
          <a:bodyPr>
            <a:normAutofit/>
          </a:bodyPr>
          <a:lstStyle/>
          <a:p>
            <a:r>
              <a:rPr lang="en-US" sz="3200" dirty="0"/>
              <a:t>Students in Grades PreK-3 </a:t>
            </a:r>
            <a:r>
              <a:rPr lang="en-US" sz="2800" dirty="0"/>
              <a:t>(</a:t>
            </a:r>
            <a:r>
              <a:rPr lang="en-US" sz="2800" i="1" dirty="0"/>
              <a:t>n</a:t>
            </a:r>
            <a:r>
              <a:rPr lang="en-US" sz="2800" dirty="0"/>
              <a:t>= 1695 across 304 classrooms) across 4 states) </a:t>
            </a:r>
            <a:r>
              <a:rPr lang="en-US" sz="3200" dirty="0"/>
              <a:t>who received </a:t>
            </a:r>
            <a:r>
              <a:rPr lang="en-US" sz="3200" i="1" dirty="0"/>
              <a:t>Let’s Know! </a:t>
            </a:r>
            <a:r>
              <a:rPr lang="en-US" sz="3200" dirty="0"/>
              <a:t>showed significant gains in key areas of language </a:t>
            </a:r>
          </a:p>
          <a:p>
            <a:pPr lvl="1"/>
            <a:r>
              <a:rPr lang="en-US" sz="3000" dirty="0"/>
              <a:t>Vocabulary</a:t>
            </a:r>
          </a:p>
          <a:p>
            <a:pPr lvl="1"/>
            <a:r>
              <a:rPr lang="en-US" sz="3000" dirty="0"/>
              <a:t>Comprehension monitoring</a:t>
            </a:r>
          </a:p>
          <a:p>
            <a:r>
              <a:rPr lang="en-US" sz="3200" dirty="0"/>
              <a:t>G1-G3 Indirect effect on standardized reading comprehension through vocabulary</a:t>
            </a:r>
          </a:p>
          <a:p>
            <a:endParaRPr lang="en-US" dirty="0"/>
          </a:p>
          <a:p>
            <a:endParaRPr lang="en-US" sz="2800" dirty="0">
              <a:solidFill>
                <a:srgbClr val="FF0000"/>
              </a:solidFill>
            </a:endParaRPr>
          </a:p>
        </p:txBody>
      </p:sp>
      <p:sp>
        <p:nvSpPr>
          <p:cNvPr id="4" name="Slide Number Placeholder 3"/>
          <p:cNvSpPr>
            <a:spLocks noGrp="1"/>
          </p:cNvSpPr>
          <p:nvPr>
            <p:ph type="sldNum" sz="quarter" idx="12"/>
          </p:nvPr>
        </p:nvSpPr>
        <p:spPr/>
        <p:txBody>
          <a:bodyPr/>
          <a:lstStyle/>
          <a:p>
            <a:fld id="{6E2D2B3B-882E-40F3-A32F-6DD516915044}" type="slidenum">
              <a:rPr lang="en-US" smtClean="0"/>
              <a:pPr/>
              <a:t>102</a:t>
            </a:fld>
            <a:endParaRPr lang="en-US" dirty="0"/>
          </a:p>
        </p:txBody>
      </p:sp>
    </p:spTree>
    <p:extLst>
      <p:ext uri="{BB962C8B-B14F-4D97-AF65-F5344CB8AC3E}">
        <p14:creationId xmlns:p14="http://schemas.microsoft.com/office/powerpoint/2010/main" val="122898515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5154B-B2E6-4CF6-8F9C-2E8EB443058C}"/>
              </a:ext>
            </a:extLst>
          </p:cNvPr>
          <p:cNvSpPr>
            <a:spLocks noGrp="1"/>
          </p:cNvSpPr>
          <p:nvPr>
            <p:ph type="title"/>
          </p:nvPr>
        </p:nvSpPr>
        <p:spPr/>
        <p:txBody>
          <a:bodyPr/>
          <a:lstStyle/>
          <a:p>
            <a:r>
              <a:rPr lang="en-US" dirty="0"/>
              <a:t>Let’s review a lesson</a:t>
            </a:r>
          </a:p>
        </p:txBody>
      </p:sp>
      <p:pic>
        <p:nvPicPr>
          <p:cNvPr id="5" name="Content Placeholder 4">
            <a:extLst>
              <a:ext uri="{FF2B5EF4-FFF2-40B4-BE49-F238E27FC236}">
                <a16:creationId xmlns:a16="http://schemas.microsoft.com/office/drawing/2014/main" id="{11A08220-B73F-4D85-BDCC-FE3FC9B1C580}"/>
              </a:ext>
            </a:extLst>
          </p:cNvPr>
          <p:cNvPicPr>
            <a:picLocks noGrp="1" noChangeAspect="1"/>
          </p:cNvPicPr>
          <p:nvPr>
            <p:ph idx="1"/>
          </p:nvPr>
        </p:nvPicPr>
        <p:blipFill>
          <a:blip r:embed="rId2"/>
          <a:stretch>
            <a:fillRect/>
          </a:stretch>
        </p:blipFill>
        <p:spPr>
          <a:xfrm>
            <a:off x="2015794" y="2193925"/>
            <a:ext cx="8160412" cy="4024313"/>
          </a:xfrm>
        </p:spPr>
      </p:pic>
    </p:spTree>
    <p:extLst>
      <p:ext uri="{BB962C8B-B14F-4D97-AF65-F5344CB8AC3E}">
        <p14:creationId xmlns:p14="http://schemas.microsoft.com/office/powerpoint/2010/main" val="192859152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Content Placeholder 7"/>
          <p:cNvPicPr>
            <a:picLocks noGrp="1" noChangeAspect="1"/>
          </p:cNvPicPr>
          <p:nvPr>
            <p:ph idx="1"/>
          </p:nvPr>
        </p:nvPicPr>
        <p:blipFill>
          <a:blip r:embed="rId2" cstate="print"/>
          <a:srcRect l="4762" t="5232" r="2679" b="2718"/>
          <a:stretch>
            <a:fillRect/>
          </a:stretch>
        </p:blipFill>
        <p:spPr>
          <a:xfrm>
            <a:off x="882651" y="977902"/>
            <a:ext cx="9770109" cy="5478040"/>
          </a:xfrm>
        </p:spPr>
      </p:pic>
      <p:sp>
        <p:nvSpPr>
          <p:cNvPr id="3" name="TextBox 2">
            <a:extLst>
              <a:ext uri="{FF2B5EF4-FFF2-40B4-BE49-F238E27FC236}">
                <a16:creationId xmlns:a16="http://schemas.microsoft.com/office/drawing/2014/main" id="{514FE2A3-A21D-458F-B38E-6D65511C0C2B}"/>
              </a:ext>
            </a:extLst>
          </p:cNvPr>
          <p:cNvSpPr txBox="1"/>
          <p:nvPr/>
        </p:nvSpPr>
        <p:spPr>
          <a:xfrm>
            <a:off x="5793106" y="163531"/>
            <a:ext cx="4089521" cy="477054"/>
          </a:xfrm>
          <a:prstGeom prst="rect">
            <a:avLst/>
          </a:prstGeom>
          <a:noFill/>
        </p:spPr>
        <p:txBody>
          <a:bodyPr wrap="square" rtlCol="0">
            <a:spAutoFit/>
          </a:bodyPr>
          <a:lstStyle/>
          <a:p>
            <a:r>
              <a:rPr lang="en-US" sz="2500" dirty="0"/>
              <a:t>5 key </a:t>
            </a:r>
            <a:r>
              <a:rPr lang="en-US" sz="2500" i="1" dirty="0"/>
              <a:t>malleable</a:t>
            </a:r>
            <a:r>
              <a:rPr lang="en-US" sz="2500" dirty="0"/>
              <a:t> factors</a:t>
            </a:r>
          </a:p>
        </p:txBody>
      </p:sp>
      <p:sp>
        <p:nvSpPr>
          <p:cNvPr id="2" name="TextBox 1">
            <a:extLst>
              <a:ext uri="{FF2B5EF4-FFF2-40B4-BE49-F238E27FC236}">
                <a16:creationId xmlns:a16="http://schemas.microsoft.com/office/drawing/2014/main" id="{E59CA2E2-B4FC-47A5-B047-CEAF6EC41314}"/>
              </a:ext>
            </a:extLst>
          </p:cNvPr>
          <p:cNvSpPr txBox="1"/>
          <p:nvPr/>
        </p:nvSpPr>
        <p:spPr>
          <a:xfrm>
            <a:off x="8521065" y="608570"/>
            <a:ext cx="4263390" cy="369332"/>
          </a:xfrm>
          <a:prstGeom prst="rect">
            <a:avLst/>
          </a:prstGeom>
          <a:noFill/>
        </p:spPr>
        <p:txBody>
          <a:bodyPr wrap="square" rtlCol="0">
            <a:spAutoFit/>
          </a:bodyPr>
          <a:lstStyle/>
          <a:p>
            <a:r>
              <a:rPr lang="en-US" dirty="0"/>
              <a:t>Hogan et al., 2011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Basic Language Skills</a:t>
            </a:r>
          </a:p>
        </p:txBody>
      </p:sp>
      <p:sp>
        <p:nvSpPr>
          <p:cNvPr id="3" name="Subtitle 2"/>
          <p:cNvSpPr>
            <a:spLocks noGrp="1"/>
          </p:cNvSpPr>
          <p:nvPr>
            <p:ph type="subTitle" idx="1"/>
          </p:nvPr>
        </p:nvSpPr>
        <p:spPr/>
        <p:txBody>
          <a:bodyPr>
            <a:normAutofit/>
          </a:bodyPr>
          <a:lstStyle/>
          <a:p>
            <a:r>
              <a:rPr lang="en-US" sz="2800" dirty="0"/>
              <a:t>1. Vocabulary 2. Grammar</a:t>
            </a:r>
          </a:p>
        </p:txBody>
      </p:sp>
    </p:spTree>
    <p:extLst>
      <p:ext uri="{BB962C8B-B14F-4D97-AF65-F5344CB8AC3E}">
        <p14:creationId xmlns:p14="http://schemas.microsoft.com/office/powerpoint/2010/main" val="7966821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7" descr="C:\Documents and Settings\lehrstei\Local Settings\Temporary Internet Files\Content.IE5\R6X1RGUP\MP900390506[1].jpg"/>
          <p:cNvPicPr>
            <a:picLocks noChangeAspect="1" noChangeArrowheads="1"/>
          </p:cNvPicPr>
          <p:nvPr/>
        </p:nvPicPr>
        <p:blipFill>
          <a:blip r:embed="rId2" cstate="print"/>
          <a:srcRect b="19379"/>
          <a:stretch>
            <a:fillRect/>
          </a:stretch>
        </p:blipFill>
        <p:spPr bwMode="auto">
          <a:xfrm>
            <a:off x="6450298" y="1806379"/>
            <a:ext cx="2247900" cy="1905000"/>
          </a:xfrm>
          <a:prstGeom prst="rect">
            <a:avLst/>
          </a:prstGeom>
          <a:noFill/>
          <a:ln w="9525">
            <a:noFill/>
            <a:miter lim="800000"/>
            <a:headEnd/>
            <a:tailEnd/>
          </a:ln>
        </p:spPr>
      </p:pic>
      <p:sp>
        <p:nvSpPr>
          <p:cNvPr id="2" name="Title 1"/>
          <p:cNvSpPr>
            <a:spLocks noGrp="1"/>
          </p:cNvSpPr>
          <p:nvPr>
            <p:ph type="title"/>
          </p:nvPr>
        </p:nvSpPr>
        <p:spPr>
          <a:xfrm>
            <a:off x="685800" y="901532"/>
            <a:ext cx="5770848" cy="1293028"/>
          </a:xfrm>
        </p:spPr>
        <p:txBody>
          <a:bodyPr/>
          <a:lstStyle/>
          <a:p>
            <a:pPr eaLnBrk="1" hangingPunct="1">
              <a:defRPr/>
            </a:pPr>
            <a:r>
              <a:rPr lang="en-US" dirty="0"/>
              <a:t>Vocabulary</a:t>
            </a:r>
          </a:p>
        </p:txBody>
      </p:sp>
      <p:sp>
        <p:nvSpPr>
          <p:cNvPr id="83972" name="Content Placeholder 2"/>
          <p:cNvSpPr>
            <a:spLocks noGrp="1"/>
          </p:cNvSpPr>
          <p:nvPr>
            <p:ph idx="1"/>
          </p:nvPr>
        </p:nvSpPr>
        <p:spPr/>
        <p:txBody>
          <a:bodyPr>
            <a:normAutofit lnSpcReduction="10000"/>
          </a:bodyPr>
          <a:lstStyle/>
          <a:p>
            <a:pPr eaLnBrk="1" hangingPunct="1"/>
            <a:r>
              <a:rPr lang="en-US" sz="3200" dirty="0"/>
              <a:t>Number of words</a:t>
            </a:r>
          </a:p>
          <a:p>
            <a:pPr eaLnBrk="1" hangingPunct="1"/>
            <a:r>
              <a:rPr lang="en-US" sz="3200" dirty="0"/>
              <a:t>Depth of word knowledge</a:t>
            </a:r>
          </a:p>
          <a:p>
            <a:pPr lvl="1" eaLnBrk="1" hangingPunct="1"/>
            <a:r>
              <a:rPr lang="en-US" sz="3200" dirty="0"/>
              <a:t>Connections</a:t>
            </a:r>
          </a:p>
          <a:p>
            <a:pPr eaLnBrk="1" hangingPunct="1"/>
            <a:r>
              <a:rPr lang="en-US" sz="3200" dirty="0"/>
              <a:t>Use basic definitions, teach concepts</a:t>
            </a:r>
          </a:p>
          <a:p>
            <a:pPr eaLnBrk="1" hangingPunct="1"/>
            <a:r>
              <a:rPr lang="en-US" sz="3200" dirty="0"/>
              <a:t>Link new words to known words</a:t>
            </a:r>
          </a:p>
          <a:p>
            <a:pPr lvl="1" eaLnBrk="1" hangingPunct="1"/>
            <a:r>
              <a:rPr lang="en-US" sz="3200" dirty="0"/>
              <a:t>Teach subtle differences in a category</a:t>
            </a:r>
          </a:p>
          <a:p>
            <a:pPr lvl="2" eaLnBrk="1" hangingPunct="1"/>
            <a:r>
              <a:rPr lang="en-US" dirty="0"/>
              <a:t>Flowers: rose, tulip, daisy</a:t>
            </a:r>
          </a:p>
          <a:p>
            <a:pPr eaLnBrk="1" hangingPunct="1"/>
            <a:r>
              <a:rPr lang="en-US" sz="3200" dirty="0"/>
              <a:t>Multi-sensory exposure</a:t>
            </a:r>
          </a:p>
          <a:p>
            <a:pPr eaLnBrk="1" hangingPunct="1">
              <a:buFont typeface="Arial" charset="0"/>
              <a:buNone/>
            </a:pPr>
            <a:endParaRPr lang="en-US" dirty="0"/>
          </a:p>
        </p:txBody>
      </p:sp>
      <p:pic>
        <p:nvPicPr>
          <p:cNvPr id="83973" name="Picture 2" descr="C:\Documents and Settings\lehrstei\Local Settings\Temporary Internet Files\Content.IE5\7MPX36Y5\MP900399621[1].jpg"/>
          <p:cNvPicPr>
            <a:picLocks noChangeAspect="1" noChangeArrowheads="1"/>
          </p:cNvPicPr>
          <p:nvPr/>
        </p:nvPicPr>
        <p:blipFill>
          <a:blip r:embed="rId3" cstate="print"/>
          <a:srcRect r="10432"/>
          <a:stretch>
            <a:fillRect/>
          </a:stretch>
        </p:blipFill>
        <p:spPr bwMode="auto">
          <a:xfrm>
            <a:off x="7632699" y="135270"/>
            <a:ext cx="2616200" cy="1752600"/>
          </a:xfrm>
          <a:prstGeom prst="rect">
            <a:avLst/>
          </a:prstGeom>
          <a:noFill/>
          <a:ln w="9525">
            <a:noFill/>
            <a:miter lim="800000"/>
            <a:headEnd/>
            <a:tailEnd/>
          </a:ln>
        </p:spPr>
      </p:pic>
      <p:pic>
        <p:nvPicPr>
          <p:cNvPr id="83974" name="Picture 4" descr="C:\Documents and Settings\lehrstei\Local Settings\Temporary Internet Files\Content.IE5\R6X1RGUP\MP900402481[1].jpg"/>
          <p:cNvPicPr>
            <a:picLocks noChangeAspect="1" noChangeArrowheads="1"/>
          </p:cNvPicPr>
          <p:nvPr/>
        </p:nvPicPr>
        <p:blipFill>
          <a:blip r:embed="rId4" cstate="print"/>
          <a:srcRect/>
          <a:stretch>
            <a:fillRect/>
          </a:stretch>
        </p:blipFill>
        <p:spPr bwMode="auto">
          <a:xfrm>
            <a:off x="8750299" y="1760871"/>
            <a:ext cx="2641600" cy="1996017"/>
          </a:xfrm>
          <a:prstGeom prst="rect">
            <a:avLst/>
          </a:prstGeom>
          <a:noFill/>
          <a:ln w="9525">
            <a:noFill/>
            <a:miter lim="800000"/>
            <a:headEnd/>
            <a:tailEnd/>
          </a:ln>
        </p:spPr>
      </p:pic>
    </p:spTree>
    <p:extLst>
      <p:ext uri="{BB962C8B-B14F-4D97-AF65-F5344CB8AC3E}">
        <p14:creationId xmlns:p14="http://schemas.microsoft.com/office/powerpoint/2010/main" val="242193001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Number Placeholder 5"/>
          <p:cNvSpPr>
            <a:spLocks noGrp="1"/>
          </p:cNvSpPr>
          <p:nvPr>
            <p:ph type="sldNum" sz="quarter" idx="10"/>
          </p:nvPr>
        </p:nvSpPr>
        <p:spPr>
          <a:xfrm>
            <a:off x="10972801" y="6474885"/>
            <a:ext cx="1011767" cy="247649"/>
          </a:xfrm>
        </p:spPr>
        <p:txBody>
          <a:bodyPr/>
          <a:lstStyle/>
          <a:p>
            <a:pPr>
              <a:defRPr/>
            </a:pPr>
            <a:fld id="{AC065DD2-5BE6-4A0E-9C82-48C80F56ACEA}" type="slidenum">
              <a:rPr lang="en-US" smtClean="0"/>
              <a:pPr>
                <a:defRPr/>
              </a:pPr>
              <a:t>107</a:t>
            </a:fld>
            <a:endParaRPr lang="en-US"/>
          </a:p>
        </p:txBody>
      </p:sp>
      <p:sp>
        <p:nvSpPr>
          <p:cNvPr id="134147" name="Rectangle 2"/>
          <p:cNvSpPr>
            <a:spLocks noGrp="1" noChangeArrowheads="1"/>
          </p:cNvSpPr>
          <p:nvPr>
            <p:ph type="title"/>
          </p:nvPr>
        </p:nvSpPr>
        <p:spPr>
          <a:xfrm>
            <a:off x="2900343" y="188621"/>
            <a:ext cx="8610600" cy="1293028"/>
          </a:xfrm>
        </p:spPr>
        <p:txBody>
          <a:bodyPr/>
          <a:lstStyle/>
          <a:p>
            <a:pPr eaLnBrk="1" hangingPunct="1">
              <a:defRPr/>
            </a:pPr>
            <a:r>
              <a:rPr lang="en-US" dirty="0"/>
              <a:t>Vocabulary Instruction</a:t>
            </a:r>
          </a:p>
        </p:txBody>
      </p:sp>
      <p:sp>
        <p:nvSpPr>
          <p:cNvPr id="96260" name="Rectangle 3"/>
          <p:cNvSpPr>
            <a:spLocks noGrp="1" noChangeArrowheads="1"/>
          </p:cNvSpPr>
          <p:nvPr>
            <p:ph type="body" idx="1"/>
          </p:nvPr>
        </p:nvSpPr>
        <p:spPr>
          <a:xfrm>
            <a:off x="685800" y="2194560"/>
            <a:ext cx="7324687" cy="4024125"/>
          </a:xfrm>
        </p:spPr>
        <p:txBody>
          <a:bodyPr>
            <a:normAutofit/>
          </a:bodyPr>
          <a:lstStyle/>
          <a:p>
            <a:pPr eaLnBrk="1" hangingPunct="1">
              <a:lnSpc>
                <a:spcPct val="90000"/>
              </a:lnSpc>
            </a:pPr>
            <a:r>
              <a:rPr lang="en-US" sz="3200" dirty="0"/>
              <a:t>“point of contact” learning is helpful to learning a new word</a:t>
            </a:r>
          </a:p>
          <a:p>
            <a:pPr eaLnBrk="1" hangingPunct="1">
              <a:lnSpc>
                <a:spcPct val="90000"/>
              </a:lnSpc>
            </a:pPr>
            <a:r>
              <a:rPr lang="en-US" sz="3200" dirty="0"/>
              <a:t>A word should be taught in conjunction with other like </a:t>
            </a:r>
          </a:p>
          <a:p>
            <a:pPr marL="0" indent="0" eaLnBrk="1" hangingPunct="1">
              <a:lnSpc>
                <a:spcPct val="90000"/>
              </a:lnSpc>
              <a:buNone/>
            </a:pPr>
            <a:r>
              <a:rPr lang="en-US" sz="3200" dirty="0"/>
              <a:t>  words</a:t>
            </a:r>
          </a:p>
        </p:txBody>
      </p:sp>
      <p:graphicFrame>
        <p:nvGraphicFramePr>
          <p:cNvPr id="2" name="Diagram 1">
            <a:extLst>
              <a:ext uri="{FF2B5EF4-FFF2-40B4-BE49-F238E27FC236}">
                <a16:creationId xmlns:a16="http://schemas.microsoft.com/office/drawing/2014/main" id="{D9819773-5707-4281-ABEF-92D371E74E77}"/>
              </a:ext>
            </a:extLst>
          </p:cNvPr>
          <p:cNvGraphicFramePr/>
          <p:nvPr/>
        </p:nvGraphicFramePr>
        <p:xfrm>
          <a:off x="6716546" y="1248612"/>
          <a:ext cx="4181513" cy="33400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Content Placeholder 8">
            <a:extLst>
              <a:ext uri="{FF2B5EF4-FFF2-40B4-BE49-F238E27FC236}">
                <a16:creationId xmlns:a16="http://schemas.microsoft.com/office/drawing/2014/main" id="{4EA9161F-9CC4-4C69-9EA4-C9B2B41D42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19917" y="2055655"/>
            <a:ext cx="2606830" cy="3825240"/>
          </a:xfrm>
          <a:prstGeom prst="rect">
            <a:avLst/>
          </a:prstGeom>
        </p:spPr>
      </p:pic>
    </p:spTree>
    <p:extLst>
      <p:ext uri="{BB962C8B-B14F-4D97-AF65-F5344CB8AC3E}">
        <p14:creationId xmlns:p14="http://schemas.microsoft.com/office/powerpoint/2010/main" val="877654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5" name="Rectangle 2"/>
          <p:cNvSpPr>
            <a:spLocks noGrp="1" noChangeArrowheads="1"/>
          </p:cNvSpPr>
          <p:nvPr>
            <p:ph type="title"/>
          </p:nvPr>
        </p:nvSpPr>
        <p:spPr>
          <a:xfrm>
            <a:off x="812800" y="228600"/>
            <a:ext cx="10363200" cy="1143000"/>
          </a:xfrm>
        </p:spPr>
        <p:txBody>
          <a:bodyPr>
            <a:normAutofit/>
          </a:bodyPr>
          <a:lstStyle/>
          <a:p>
            <a:pPr eaLnBrk="1" hangingPunct="1"/>
            <a:r>
              <a:rPr lang="en-US" sz="2400" dirty="0"/>
              <a:t>Beeman, et al (1994)</a:t>
            </a:r>
          </a:p>
        </p:txBody>
      </p:sp>
      <p:cxnSp>
        <p:nvCxnSpPr>
          <p:cNvPr id="95236" name="AutoShape 3"/>
          <p:cNvCxnSpPr>
            <a:cxnSpLocks noChangeShapeType="1"/>
          </p:cNvCxnSpPr>
          <p:nvPr/>
        </p:nvCxnSpPr>
        <p:spPr bwMode="auto">
          <a:xfrm>
            <a:off x="3680885" y="5046134"/>
            <a:ext cx="2116" cy="2117"/>
          </a:xfrm>
          <a:prstGeom prst="straightConnector1">
            <a:avLst/>
          </a:prstGeom>
          <a:noFill/>
          <a:ln w="9525">
            <a:solidFill>
              <a:schemeClr val="tx1"/>
            </a:solidFill>
            <a:round/>
            <a:headEnd/>
            <a:tailEnd/>
          </a:ln>
        </p:spPr>
      </p:cxnSp>
      <p:sp useBgFill="1">
        <p:nvSpPr>
          <p:cNvPr id="95237" name="Oval 4"/>
          <p:cNvSpPr>
            <a:spLocks noChangeArrowheads="1"/>
          </p:cNvSpPr>
          <p:nvPr/>
        </p:nvSpPr>
        <p:spPr bwMode="auto">
          <a:xfrm>
            <a:off x="2235200" y="825796"/>
            <a:ext cx="3657600" cy="2514600"/>
          </a:xfrm>
          <a:prstGeom prst="ellipse">
            <a:avLst/>
          </a:prstGeom>
          <a:ln w="9525">
            <a:solidFill>
              <a:schemeClr val="tx1"/>
            </a:solidFill>
            <a:round/>
            <a:headEnd/>
            <a:tailEnd/>
          </a:ln>
        </p:spPr>
        <p:txBody>
          <a:bodyPr wrap="none" anchor="ctr"/>
          <a:lstStyle/>
          <a:p>
            <a:pPr algn="ctr"/>
            <a:endParaRPr lang="en-US" sz="2400">
              <a:latin typeface="Garamond" pitchFamily="18" charset="0"/>
            </a:endParaRPr>
          </a:p>
        </p:txBody>
      </p:sp>
      <p:sp useBgFill="1">
        <p:nvSpPr>
          <p:cNvPr id="95238" name="Oval 5"/>
          <p:cNvSpPr>
            <a:spLocks noChangeArrowheads="1"/>
          </p:cNvSpPr>
          <p:nvPr/>
        </p:nvSpPr>
        <p:spPr bwMode="auto">
          <a:xfrm>
            <a:off x="3759200" y="2502196"/>
            <a:ext cx="3657600" cy="2514600"/>
          </a:xfrm>
          <a:prstGeom prst="ellipse">
            <a:avLst/>
          </a:prstGeom>
          <a:ln w="9525">
            <a:solidFill>
              <a:schemeClr val="tx1"/>
            </a:solidFill>
            <a:round/>
            <a:headEnd/>
            <a:tailEnd/>
          </a:ln>
        </p:spPr>
        <p:txBody>
          <a:bodyPr wrap="none" anchor="ctr"/>
          <a:lstStyle/>
          <a:p>
            <a:endParaRPr lang="en-US" sz="2400"/>
          </a:p>
        </p:txBody>
      </p:sp>
      <p:sp useBgFill="1">
        <p:nvSpPr>
          <p:cNvPr id="95239" name="Oval 6"/>
          <p:cNvSpPr>
            <a:spLocks noChangeArrowheads="1"/>
          </p:cNvSpPr>
          <p:nvPr/>
        </p:nvSpPr>
        <p:spPr bwMode="auto">
          <a:xfrm>
            <a:off x="812800" y="2654596"/>
            <a:ext cx="3657600" cy="2514600"/>
          </a:xfrm>
          <a:prstGeom prst="ellipse">
            <a:avLst/>
          </a:prstGeom>
          <a:ln w="9525">
            <a:solidFill>
              <a:schemeClr val="tx1"/>
            </a:solidFill>
            <a:round/>
            <a:headEnd/>
            <a:tailEnd/>
          </a:ln>
        </p:spPr>
        <p:txBody>
          <a:bodyPr wrap="none" anchor="ctr"/>
          <a:lstStyle/>
          <a:p>
            <a:endParaRPr lang="en-US" sz="2400"/>
          </a:p>
        </p:txBody>
      </p:sp>
      <p:sp>
        <p:nvSpPr>
          <p:cNvPr id="95240" name="Text Box 7"/>
          <p:cNvSpPr txBox="1">
            <a:spLocks noChangeArrowheads="1"/>
          </p:cNvSpPr>
          <p:nvPr/>
        </p:nvSpPr>
        <p:spPr bwMode="auto">
          <a:xfrm>
            <a:off x="2461685" y="1578106"/>
            <a:ext cx="2438400" cy="830997"/>
          </a:xfrm>
          <a:prstGeom prst="rect">
            <a:avLst/>
          </a:prstGeom>
          <a:noFill/>
          <a:ln w="9525">
            <a:noFill/>
            <a:miter lim="800000"/>
            <a:headEnd/>
            <a:tailEnd/>
          </a:ln>
        </p:spPr>
        <p:txBody>
          <a:bodyPr>
            <a:spAutoFit/>
          </a:bodyPr>
          <a:lstStyle/>
          <a:p>
            <a:pPr algn="ctr">
              <a:spcBef>
                <a:spcPct val="50000"/>
              </a:spcBef>
            </a:pPr>
            <a:r>
              <a:rPr lang="en-US" sz="4800" dirty="0">
                <a:latin typeface="Comic Sans MS" pitchFamily="66" charset="0"/>
              </a:rPr>
              <a:t>Foot</a:t>
            </a:r>
          </a:p>
        </p:txBody>
      </p:sp>
      <p:sp>
        <p:nvSpPr>
          <p:cNvPr id="95241" name="Text Box 8"/>
          <p:cNvSpPr txBox="1">
            <a:spLocks noChangeArrowheads="1"/>
          </p:cNvSpPr>
          <p:nvPr/>
        </p:nvSpPr>
        <p:spPr bwMode="auto">
          <a:xfrm>
            <a:off x="4622800" y="3488309"/>
            <a:ext cx="2438400" cy="830997"/>
          </a:xfrm>
          <a:prstGeom prst="rect">
            <a:avLst/>
          </a:prstGeom>
          <a:noFill/>
          <a:ln w="9525">
            <a:noFill/>
            <a:miter lim="800000"/>
            <a:headEnd/>
            <a:tailEnd/>
          </a:ln>
        </p:spPr>
        <p:txBody>
          <a:bodyPr>
            <a:spAutoFit/>
          </a:bodyPr>
          <a:lstStyle/>
          <a:p>
            <a:pPr algn="ctr">
              <a:spcBef>
                <a:spcPct val="50000"/>
              </a:spcBef>
            </a:pPr>
            <a:r>
              <a:rPr lang="en-US" sz="4800" dirty="0">
                <a:latin typeface="Comic Sans MS" pitchFamily="66" charset="0"/>
              </a:rPr>
              <a:t>Glass</a:t>
            </a:r>
          </a:p>
        </p:txBody>
      </p:sp>
      <p:sp>
        <p:nvSpPr>
          <p:cNvPr id="95242" name="Text Box 9"/>
          <p:cNvSpPr txBox="1">
            <a:spLocks noChangeArrowheads="1"/>
          </p:cNvSpPr>
          <p:nvPr/>
        </p:nvSpPr>
        <p:spPr bwMode="auto">
          <a:xfrm>
            <a:off x="1371600" y="3492796"/>
            <a:ext cx="2438400" cy="830997"/>
          </a:xfrm>
          <a:prstGeom prst="rect">
            <a:avLst/>
          </a:prstGeom>
          <a:noFill/>
          <a:ln w="9525">
            <a:noFill/>
            <a:miter lim="800000"/>
            <a:headEnd/>
            <a:tailEnd/>
          </a:ln>
        </p:spPr>
        <p:txBody>
          <a:bodyPr>
            <a:spAutoFit/>
          </a:bodyPr>
          <a:lstStyle/>
          <a:p>
            <a:pPr algn="ctr">
              <a:spcBef>
                <a:spcPct val="50000"/>
              </a:spcBef>
            </a:pPr>
            <a:r>
              <a:rPr lang="en-US" sz="4800" dirty="0">
                <a:latin typeface="Comic Sans MS" pitchFamily="66" charset="0"/>
              </a:rPr>
              <a:t>Cry</a:t>
            </a:r>
          </a:p>
        </p:txBody>
      </p:sp>
      <p:sp>
        <p:nvSpPr>
          <p:cNvPr id="95244" name="Text Box 11"/>
          <p:cNvSpPr txBox="1">
            <a:spLocks noChangeArrowheads="1"/>
          </p:cNvSpPr>
          <p:nvPr/>
        </p:nvSpPr>
        <p:spPr bwMode="auto">
          <a:xfrm>
            <a:off x="2946400" y="5473997"/>
            <a:ext cx="2946400" cy="830997"/>
          </a:xfrm>
          <a:prstGeom prst="rect">
            <a:avLst/>
          </a:prstGeom>
          <a:noFill/>
          <a:ln w="9525">
            <a:noFill/>
            <a:miter lim="800000"/>
            <a:headEnd/>
            <a:tailEnd/>
          </a:ln>
        </p:spPr>
        <p:txBody>
          <a:bodyPr>
            <a:spAutoFit/>
          </a:bodyPr>
          <a:lstStyle/>
          <a:p>
            <a:pPr algn="ctr">
              <a:spcBef>
                <a:spcPct val="50000"/>
              </a:spcBef>
            </a:pPr>
            <a:r>
              <a:rPr lang="en-US" sz="4800" dirty="0">
                <a:latin typeface="Comic Sans MS" pitchFamily="66" charset="0"/>
              </a:rPr>
              <a:t>Cut</a:t>
            </a:r>
          </a:p>
        </p:txBody>
      </p:sp>
      <p:sp>
        <p:nvSpPr>
          <p:cNvPr id="95245" name="Line 12"/>
          <p:cNvSpPr>
            <a:spLocks noChangeShapeType="1"/>
          </p:cNvSpPr>
          <p:nvPr/>
        </p:nvSpPr>
        <p:spPr bwMode="auto">
          <a:xfrm>
            <a:off x="4064000" y="3340396"/>
            <a:ext cx="203200" cy="1981200"/>
          </a:xfrm>
          <a:prstGeom prst="line">
            <a:avLst/>
          </a:prstGeom>
          <a:noFill/>
          <a:ln w="9525">
            <a:solidFill>
              <a:schemeClr val="tx1"/>
            </a:solidFill>
            <a:round/>
            <a:headEnd/>
            <a:tailEnd/>
          </a:ln>
        </p:spPr>
        <p:txBody>
          <a:bodyPr wrap="none"/>
          <a:lstStyle/>
          <a:p>
            <a:endParaRPr lang="en-US" sz="2400"/>
          </a:p>
        </p:txBody>
      </p:sp>
    </p:spTree>
    <p:extLst>
      <p:ext uri="{BB962C8B-B14F-4D97-AF65-F5344CB8AC3E}">
        <p14:creationId xmlns:p14="http://schemas.microsoft.com/office/powerpoint/2010/main" val="1773364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52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52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44" grpId="0"/>
      <p:bldP spid="95245"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Number Placeholder 5"/>
          <p:cNvSpPr>
            <a:spLocks noGrp="1"/>
          </p:cNvSpPr>
          <p:nvPr>
            <p:ph type="sldNum" sz="quarter" idx="10"/>
          </p:nvPr>
        </p:nvSpPr>
        <p:spPr>
          <a:xfrm>
            <a:off x="10972801" y="6474885"/>
            <a:ext cx="1011767" cy="247649"/>
          </a:xfrm>
        </p:spPr>
        <p:txBody>
          <a:bodyPr/>
          <a:lstStyle/>
          <a:p>
            <a:pPr>
              <a:defRPr/>
            </a:pPr>
            <a:fld id="{ABA2DB0D-8A18-4094-BEBB-1C107B216BF3}" type="slidenum">
              <a:rPr lang="en-US" smtClean="0"/>
              <a:pPr>
                <a:defRPr/>
              </a:pPr>
              <a:t>109</a:t>
            </a:fld>
            <a:endParaRPr lang="en-US"/>
          </a:p>
        </p:txBody>
      </p:sp>
      <p:sp>
        <p:nvSpPr>
          <p:cNvPr id="149507" name="Rectangle 2"/>
          <p:cNvSpPr>
            <a:spLocks noGrp="1" noChangeArrowheads="1"/>
          </p:cNvSpPr>
          <p:nvPr>
            <p:ph type="title"/>
          </p:nvPr>
        </p:nvSpPr>
        <p:spPr>
          <a:xfrm>
            <a:off x="-225057" y="1494030"/>
            <a:ext cx="4318591" cy="1293028"/>
          </a:xfrm>
        </p:spPr>
        <p:txBody>
          <a:bodyPr>
            <a:normAutofit/>
          </a:bodyPr>
          <a:lstStyle/>
          <a:p>
            <a:pPr eaLnBrk="1" hangingPunct="1">
              <a:defRPr/>
            </a:pPr>
            <a:r>
              <a:rPr lang="en-US" sz="5000" dirty="0"/>
              <a:t>Grammar</a:t>
            </a:r>
          </a:p>
        </p:txBody>
      </p:sp>
      <p:sp>
        <p:nvSpPr>
          <p:cNvPr id="103428" name="Rectangle 3"/>
          <p:cNvSpPr>
            <a:spLocks noGrp="1" noChangeArrowheads="1"/>
          </p:cNvSpPr>
          <p:nvPr>
            <p:ph type="body" idx="1"/>
          </p:nvPr>
        </p:nvSpPr>
        <p:spPr>
          <a:xfrm>
            <a:off x="619699" y="2833876"/>
            <a:ext cx="9714123" cy="2916930"/>
          </a:xfrm>
        </p:spPr>
        <p:txBody>
          <a:bodyPr>
            <a:normAutofit/>
          </a:bodyPr>
          <a:lstStyle/>
          <a:p>
            <a:pPr eaLnBrk="1" hangingPunct="1"/>
            <a:r>
              <a:rPr lang="en-US" sz="4000" dirty="0"/>
              <a:t>Teach in context</a:t>
            </a:r>
          </a:p>
          <a:p>
            <a:pPr eaLnBrk="1" hangingPunct="1"/>
            <a:r>
              <a:rPr lang="en-US" sz="4000" dirty="0"/>
              <a:t>Use variety of texts</a:t>
            </a:r>
          </a:p>
          <a:p>
            <a:pPr eaLnBrk="1" hangingPunct="1"/>
            <a:r>
              <a:rPr lang="en-US" sz="4000" dirty="0"/>
              <a:t>‘Mentor’ text</a:t>
            </a:r>
          </a:p>
          <a:p>
            <a:pPr marL="0" indent="0">
              <a:buNone/>
            </a:pPr>
            <a:endParaRPr lang="en-US" sz="4800" dirty="0"/>
          </a:p>
        </p:txBody>
      </p:sp>
      <p:pic>
        <p:nvPicPr>
          <p:cNvPr id="2" name="Picture 1">
            <a:extLst>
              <a:ext uri="{FF2B5EF4-FFF2-40B4-BE49-F238E27FC236}">
                <a16:creationId xmlns:a16="http://schemas.microsoft.com/office/drawing/2014/main" id="{59D03821-4915-486B-B51F-2F57613B74CA}"/>
              </a:ext>
            </a:extLst>
          </p:cNvPr>
          <p:cNvPicPr>
            <a:picLocks noChangeAspect="1"/>
          </p:cNvPicPr>
          <p:nvPr/>
        </p:nvPicPr>
        <p:blipFill>
          <a:blip r:embed="rId2"/>
          <a:stretch>
            <a:fillRect/>
          </a:stretch>
        </p:blipFill>
        <p:spPr>
          <a:xfrm>
            <a:off x="4423146" y="509401"/>
            <a:ext cx="7055538" cy="1969258"/>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DFADFB3-3D44-49A8-AE3B-A87C61607F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pic>
        <p:nvPicPr>
          <p:cNvPr id="11" name="Picture 10">
            <a:extLst>
              <a:ext uri="{FF2B5EF4-FFF2-40B4-BE49-F238E27FC236}">
                <a16:creationId xmlns:a16="http://schemas.microsoft.com/office/drawing/2014/main" id="{BB912AE0-CAD9-4F8F-A2A2-BDF07D4EDD2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useBgFill="1">
        <p:nvSpPr>
          <p:cNvPr id="13" name="Rectangle 12">
            <a:extLst>
              <a:ext uri="{FF2B5EF4-FFF2-40B4-BE49-F238E27FC236}">
                <a16:creationId xmlns:a16="http://schemas.microsoft.com/office/drawing/2014/main" id="{A6621E27-B4D3-4EEA-8F4D-BB759FD24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5641" y="-1"/>
            <a:ext cx="5706359" cy="6434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9DCD9119-A5D2-4D09-BCB2-70ABD368DB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74623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59B0896-C77E-4E56-BC16-33E5A4FCCC42}"/>
              </a:ext>
            </a:extLst>
          </p:cNvPr>
          <p:cNvPicPr>
            <a:picLocks noChangeAspect="1"/>
          </p:cNvPicPr>
          <p:nvPr/>
        </p:nvPicPr>
        <p:blipFill>
          <a:blip r:embed="rId4"/>
          <a:stretch>
            <a:fillRect/>
          </a:stretch>
        </p:blipFill>
        <p:spPr>
          <a:xfrm>
            <a:off x="759581" y="497932"/>
            <a:ext cx="9016431" cy="5342233"/>
          </a:xfrm>
          <a:prstGeom prst="rect">
            <a:avLst/>
          </a:prstGeom>
        </p:spPr>
      </p:pic>
      <p:sp>
        <p:nvSpPr>
          <p:cNvPr id="5" name="TextBox 4">
            <a:extLst>
              <a:ext uri="{FF2B5EF4-FFF2-40B4-BE49-F238E27FC236}">
                <a16:creationId xmlns:a16="http://schemas.microsoft.com/office/drawing/2014/main" id="{82D030B6-00F0-473C-9EB5-A722016316D5}"/>
              </a:ext>
            </a:extLst>
          </p:cNvPr>
          <p:cNvSpPr txBox="1"/>
          <p:nvPr/>
        </p:nvSpPr>
        <p:spPr>
          <a:xfrm>
            <a:off x="759581" y="5990736"/>
            <a:ext cx="3639670" cy="369332"/>
          </a:xfrm>
          <a:prstGeom prst="rect">
            <a:avLst/>
          </a:prstGeom>
          <a:noFill/>
        </p:spPr>
        <p:txBody>
          <a:bodyPr wrap="square" rtlCol="0">
            <a:spAutoFit/>
          </a:bodyPr>
          <a:lstStyle/>
          <a:p>
            <a:r>
              <a:rPr lang="en-US" dirty="0"/>
              <a:t>Catts, Hogan, &amp; Adlof, 2005</a:t>
            </a:r>
          </a:p>
        </p:txBody>
      </p:sp>
    </p:spTree>
    <p:extLst>
      <p:ext uri="{BB962C8B-B14F-4D97-AF65-F5344CB8AC3E}">
        <p14:creationId xmlns:p14="http://schemas.microsoft.com/office/powerpoint/2010/main" val="350536376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EBD16-9FCA-4C5D-BA9B-B9DEA6E862A4}"/>
              </a:ext>
            </a:extLst>
          </p:cNvPr>
          <p:cNvSpPr>
            <a:spLocks noGrp="1"/>
          </p:cNvSpPr>
          <p:nvPr>
            <p:ph type="title"/>
          </p:nvPr>
        </p:nvSpPr>
        <p:spPr/>
        <p:txBody>
          <a:bodyPr/>
          <a:lstStyle/>
          <a:p>
            <a:r>
              <a:rPr lang="en-US" dirty="0"/>
              <a:t>https://www.theinformedslp.com/how-to/grammar-chart</a:t>
            </a:r>
          </a:p>
        </p:txBody>
      </p:sp>
      <p:pic>
        <p:nvPicPr>
          <p:cNvPr id="4" name="Content Placeholder 3">
            <a:extLst>
              <a:ext uri="{FF2B5EF4-FFF2-40B4-BE49-F238E27FC236}">
                <a16:creationId xmlns:a16="http://schemas.microsoft.com/office/drawing/2014/main" id="{7C601097-26E4-4ECF-BBE2-97B058670330}"/>
              </a:ext>
            </a:extLst>
          </p:cNvPr>
          <p:cNvPicPr>
            <a:picLocks noGrp="1" noChangeAspect="1"/>
          </p:cNvPicPr>
          <p:nvPr>
            <p:ph idx="1"/>
          </p:nvPr>
        </p:nvPicPr>
        <p:blipFill>
          <a:blip r:embed="rId2"/>
          <a:stretch>
            <a:fillRect/>
          </a:stretch>
        </p:blipFill>
        <p:spPr>
          <a:xfrm>
            <a:off x="2909443" y="2434184"/>
            <a:ext cx="6373114" cy="3543795"/>
          </a:xfrm>
          <a:prstGeom prst="rect">
            <a:avLst/>
          </a:prstGeom>
        </p:spPr>
      </p:pic>
    </p:spTree>
    <p:extLst>
      <p:ext uri="{BB962C8B-B14F-4D97-AF65-F5344CB8AC3E}">
        <p14:creationId xmlns:p14="http://schemas.microsoft.com/office/powerpoint/2010/main" val="374913574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F3709-D71A-496F-BF62-939A7F749464}"/>
              </a:ext>
            </a:extLst>
          </p:cNvPr>
          <p:cNvSpPr>
            <a:spLocks noGrp="1"/>
          </p:cNvSpPr>
          <p:nvPr>
            <p:ph type="title"/>
          </p:nvPr>
        </p:nvSpPr>
        <p:spPr>
          <a:xfrm>
            <a:off x="2365743" y="821317"/>
            <a:ext cx="3977639" cy="1600200"/>
          </a:xfrm>
        </p:spPr>
        <p:txBody>
          <a:bodyPr anchor="b">
            <a:normAutofit/>
          </a:bodyPr>
          <a:lstStyle/>
          <a:p>
            <a:pPr algn="l"/>
            <a:r>
              <a:rPr lang="en-US" sz="3200" dirty="0"/>
              <a:t>Effect of Teacher language</a:t>
            </a:r>
          </a:p>
        </p:txBody>
      </p:sp>
      <p:sp>
        <p:nvSpPr>
          <p:cNvPr id="14" name="Content Placeholder 13">
            <a:extLst>
              <a:ext uri="{FF2B5EF4-FFF2-40B4-BE49-F238E27FC236}">
                <a16:creationId xmlns:a16="http://schemas.microsoft.com/office/drawing/2014/main" id="{1E81D0CF-2029-40F4-9494-69A144017030}"/>
              </a:ext>
            </a:extLst>
          </p:cNvPr>
          <p:cNvSpPr>
            <a:spLocks noGrp="1"/>
          </p:cNvSpPr>
          <p:nvPr>
            <p:ph idx="1"/>
          </p:nvPr>
        </p:nvSpPr>
        <p:spPr>
          <a:xfrm>
            <a:off x="309262" y="2239515"/>
            <a:ext cx="5310963" cy="3854112"/>
          </a:xfrm>
        </p:spPr>
        <p:txBody>
          <a:bodyPr>
            <a:normAutofit fontScale="92500" lnSpcReduction="10000"/>
          </a:bodyPr>
          <a:lstStyle/>
          <a:p>
            <a:pPr marL="0" indent="0">
              <a:buNone/>
            </a:pPr>
            <a:endParaRPr lang="en-US" sz="2000" dirty="0"/>
          </a:p>
          <a:p>
            <a:pPr marL="0" indent="0">
              <a:buNone/>
            </a:pPr>
            <a:r>
              <a:rPr lang="en-US" sz="2000" dirty="0"/>
              <a:t>Preschool and kindergarten teachers’ complexity of sentences linked to children’s grammar and vocabulary learning</a:t>
            </a:r>
          </a:p>
          <a:p>
            <a:pPr marL="0" indent="0">
              <a:buNone/>
            </a:pPr>
            <a:endParaRPr lang="en-US" sz="2000" dirty="0"/>
          </a:p>
          <a:p>
            <a:pPr marL="0" indent="0">
              <a:buNone/>
            </a:pPr>
            <a:r>
              <a:rPr lang="en-US" sz="2000" dirty="0"/>
              <a:t>“Together, the results imply that complex syntax is an important source of linguistic information for word learners, and that teachers’ syntax may be another, often overlooked but potentially malleable dimension of classroom quality.”</a:t>
            </a:r>
          </a:p>
          <a:p>
            <a:pPr marL="0" indent="0">
              <a:buNone/>
            </a:pPr>
            <a:r>
              <a:rPr lang="en-US" sz="2000" dirty="0"/>
              <a:t> </a:t>
            </a:r>
          </a:p>
          <a:p>
            <a:pPr marL="0" indent="0">
              <a:buNone/>
            </a:pPr>
            <a:r>
              <a:rPr lang="en-US" sz="2000" dirty="0"/>
              <a:t>	(Farrow, </a:t>
            </a:r>
            <a:r>
              <a:rPr lang="en-US" sz="2000" dirty="0" err="1"/>
              <a:t>Wasik</a:t>
            </a:r>
            <a:r>
              <a:rPr lang="en-US" sz="2000" dirty="0"/>
              <a:t>, &amp; Hindman, 2020)</a:t>
            </a:r>
          </a:p>
        </p:txBody>
      </p:sp>
      <p:pic>
        <p:nvPicPr>
          <p:cNvPr id="10" name="Content Placeholder 9">
            <a:extLst>
              <a:ext uri="{FF2B5EF4-FFF2-40B4-BE49-F238E27FC236}">
                <a16:creationId xmlns:a16="http://schemas.microsoft.com/office/drawing/2014/main" id="{77F0BAAC-9BA7-4C7C-8D8D-DD526672AEC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620225" y="720725"/>
            <a:ext cx="6533501" cy="3675094"/>
          </a:xfrm>
          <a:prstGeom prst="rect">
            <a:avLst/>
          </a:prstGeom>
        </p:spPr>
      </p:pic>
    </p:spTree>
    <p:extLst>
      <p:ext uri="{BB962C8B-B14F-4D97-AF65-F5344CB8AC3E}">
        <p14:creationId xmlns:p14="http://schemas.microsoft.com/office/powerpoint/2010/main" val="410500278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Higher-level Language Skills</a:t>
            </a:r>
          </a:p>
        </p:txBody>
      </p:sp>
      <p:sp>
        <p:nvSpPr>
          <p:cNvPr id="3" name="Subtitle 2"/>
          <p:cNvSpPr>
            <a:spLocks noGrp="1"/>
          </p:cNvSpPr>
          <p:nvPr>
            <p:ph type="subTitle" idx="1"/>
          </p:nvPr>
        </p:nvSpPr>
        <p:spPr>
          <a:xfrm>
            <a:off x="1371600" y="3632200"/>
            <a:ext cx="9448800" cy="1524591"/>
          </a:xfrm>
        </p:spPr>
        <p:txBody>
          <a:bodyPr>
            <a:normAutofit/>
          </a:bodyPr>
          <a:lstStyle/>
          <a:p>
            <a:r>
              <a:rPr lang="en-US" sz="2800" dirty="0"/>
              <a:t>3. Inferencing </a:t>
            </a:r>
          </a:p>
          <a:p>
            <a:r>
              <a:rPr lang="en-US" sz="2800" dirty="0"/>
              <a:t>4. Comprehension Monitoring </a:t>
            </a:r>
          </a:p>
          <a:p>
            <a:r>
              <a:rPr lang="en-US" sz="2800" dirty="0"/>
              <a:t>5. Text Structure Knowledge</a:t>
            </a:r>
          </a:p>
        </p:txBody>
      </p:sp>
    </p:spTree>
    <p:extLst>
      <p:ext uri="{BB962C8B-B14F-4D97-AF65-F5344CB8AC3E}">
        <p14:creationId xmlns:p14="http://schemas.microsoft.com/office/powerpoint/2010/main" val="156134209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1638" y="898451"/>
            <a:ext cx="6204689" cy="914400"/>
          </a:xfrm>
        </p:spPr>
        <p:txBody>
          <a:bodyPr>
            <a:normAutofit/>
          </a:bodyPr>
          <a:lstStyle/>
          <a:p>
            <a:pPr>
              <a:defRPr/>
            </a:pPr>
            <a:r>
              <a:rPr lang="en-US" sz="6000" dirty="0"/>
              <a:t>Inferencing</a:t>
            </a:r>
          </a:p>
        </p:txBody>
      </p:sp>
      <p:sp>
        <p:nvSpPr>
          <p:cNvPr id="107523" name="Content Placeholder 2"/>
          <p:cNvSpPr>
            <a:spLocks noGrp="1"/>
          </p:cNvSpPr>
          <p:nvPr>
            <p:ph idx="1"/>
          </p:nvPr>
        </p:nvSpPr>
        <p:spPr/>
        <p:txBody>
          <a:bodyPr/>
          <a:lstStyle/>
          <a:p>
            <a:r>
              <a:rPr lang="en-US" sz="4800" dirty="0"/>
              <a:t>More than just vocabulary and grammar</a:t>
            </a:r>
          </a:p>
          <a:p>
            <a:r>
              <a:rPr lang="en-US" sz="4800" dirty="0"/>
              <a:t>Use background knowledge to ‘fill in the gaps’</a:t>
            </a:r>
          </a:p>
          <a:p>
            <a:pPr marL="609585" lvl="1" indent="0">
              <a:buNone/>
            </a:pPr>
            <a:endParaRPr lang="en-US" sz="5867" dirty="0"/>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6423" y="901532"/>
            <a:ext cx="4485125" cy="1293028"/>
          </a:xfrm>
        </p:spPr>
        <p:txBody>
          <a:bodyPr/>
          <a:lstStyle/>
          <a:p>
            <a:pPr eaLnBrk="1" hangingPunct="1">
              <a:defRPr/>
            </a:pPr>
            <a:r>
              <a:rPr lang="en-US" dirty="0"/>
              <a:t>Inferencing</a:t>
            </a:r>
          </a:p>
        </p:txBody>
      </p:sp>
      <p:sp>
        <p:nvSpPr>
          <p:cNvPr id="110595" name="Content Placeholder 2"/>
          <p:cNvSpPr>
            <a:spLocks noGrp="1"/>
          </p:cNvSpPr>
          <p:nvPr>
            <p:ph idx="1"/>
          </p:nvPr>
        </p:nvSpPr>
        <p:spPr>
          <a:xfrm>
            <a:off x="685800" y="2194560"/>
            <a:ext cx="8309344" cy="4024125"/>
          </a:xfrm>
        </p:spPr>
        <p:txBody>
          <a:bodyPr>
            <a:normAutofit lnSpcReduction="10000"/>
          </a:bodyPr>
          <a:lstStyle/>
          <a:p>
            <a:pPr eaLnBrk="1" hangingPunct="1"/>
            <a:r>
              <a:rPr lang="en-US" sz="2667" dirty="0"/>
              <a:t>Filling in the gaps in text</a:t>
            </a:r>
          </a:p>
          <a:p>
            <a:pPr lvl="1" eaLnBrk="1" hangingPunct="1"/>
            <a:r>
              <a:rPr lang="en-US" sz="2667" dirty="0"/>
              <a:t>Much of what we take from a story is not explicitly stated</a:t>
            </a:r>
          </a:p>
          <a:p>
            <a:pPr eaLnBrk="1" hangingPunct="1"/>
            <a:r>
              <a:rPr lang="en-US" sz="2667" dirty="0"/>
              <a:t>Building background knowledge</a:t>
            </a:r>
          </a:p>
          <a:p>
            <a:pPr lvl="1" eaLnBrk="1" hangingPunct="1"/>
            <a:r>
              <a:rPr lang="en-US" sz="2667" dirty="0"/>
              <a:t>Activate “schema” before reading story</a:t>
            </a:r>
          </a:p>
          <a:p>
            <a:pPr eaLnBrk="1" hangingPunct="1"/>
            <a:r>
              <a:rPr lang="en-US" sz="2667" dirty="0"/>
              <a:t>Inferential questioning</a:t>
            </a:r>
          </a:p>
          <a:p>
            <a:pPr lvl="1"/>
            <a:r>
              <a:rPr lang="en-US" dirty="0"/>
              <a:t>Example: “Why is Bobby so angry?” </a:t>
            </a:r>
          </a:p>
          <a:p>
            <a:pPr lvl="2"/>
            <a:r>
              <a:rPr lang="en-US" dirty="0"/>
              <a:t>Story shows Bobby making a sand castle. Next, Bobby is red-faced and his castle is flattened, presumably by a wave. </a:t>
            </a:r>
          </a:p>
          <a:p>
            <a:pPr lvl="3"/>
            <a:r>
              <a:rPr lang="en-US" dirty="0"/>
              <a:t>Follow with, “What knocked his castle over?” </a:t>
            </a:r>
          </a:p>
          <a:p>
            <a:pPr lvl="3"/>
            <a:r>
              <a:rPr lang="en-US" dirty="0"/>
              <a:t>When correct response given, “How did you know that?”</a:t>
            </a:r>
          </a:p>
          <a:p>
            <a:pPr eaLnBrk="1" hangingPunct="1"/>
            <a:endParaRPr lang="en-US" sz="2667" dirty="0"/>
          </a:p>
        </p:txBody>
      </p:sp>
      <p:pic>
        <p:nvPicPr>
          <p:cNvPr id="4" name="Picture 3" descr="C:\Documents and Settings\lehrstei\Local Settings\Temporary Internet Files\Content.IE5\R6X1RGUP\MP900406685[1].jpg">
            <a:extLst>
              <a:ext uri="{FF2B5EF4-FFF2-40B4-BE49-F238E27FC236}">
                <a16:creationId xmlns:a16="http://schemas.microsoft.com/office/drawing/2014/main" id="{C22EDAEC-D164-4DE3-9EC1-259A48D68147}"/>
              </a:ext>
            </a:extLst>
          </p:cNvPr>
          <p:cNvPicPr>
            <a:picLocks noChangeAspect="1" noChangeArrowheads="1"/>
          </p:cNvPicPr>
          <p:nvPr/>
        </p:nvPicPr>
        <p:blipFill>
          <a:blip r:embed="rId2" cstate="print"/>
          <a:srcRect/>
          <a:stretch>
            <a:fillRect/>
          </a:stretch>
        </p:blipFill>
        <p:spPr bwMode="auto">
          <a:xfrm>
            <a:off x="8337008" y="1548046"/>
            <a:ext cx="1794933" cy="2017184"/>
          </a:xfrm>
          <a:prstGeom prst="rect">
            <a:avLst/>
          </a:prstGeom>
          <a:noFill/>
          <a:ln w="9525">
            <a:noFill/>
            <a:miter lim="800000"/>
            <a:headEnd/>
            <a:tailEnd/>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0661" y="445396"/>
            <a:ext cx="8610600" cy="1293028"/>
          </a:xfrm>
        </p:spPr>
        <p:txBody>
          <a:bodyPr/>
          <a:lstStyle/>
          <a:p>
            <a:pPr eaLnBrk="1" hangingPunct="1">
              <a:defRPr/>
            </a:pPr>
            <a:r>
              <a:rPr lang="en-US" dirty="0"/>
              <a:t>Comprehension Monitoring</a:t>
            </a:r>
          </a:p>
        </p:txBody>
      </p:sp>
      <p:sp>
        <p:nvSpPr>
          <p:cNvPr id="111619" name="Content Placeholder 2"/>
          <p:cNvSpPr>
            <a:spLocks noGrp="1"/>
          </p:cNvSpPr>
          <p:nvPr>
            <p:ph idx="1"/>
          </p:nvPr>
        </p:nvSpPr>
        <p:spPr>
          <a:xfrm>
            <a:off x="600739" y="1662932"/>
            <a:ext cx="10820400" cy="4024125"/>
          </a:xfrm>
        </p:spPr>
        <p:txBody>
          <a:bodyPr/>
          <a:lstStyle/>
          <a:p>
            <a:pPr eaLnBrk="1" hangingPunct="1"/>
            <a:r>
              <a:rPr lang="en-US" sz="3200" dirty="0"/>
              <a:t>Strategies to check that one is understanding text</a:t>
            </a:r>
          </a:p>
          <a:p>
            <a:pPr lvl="1" eaLnBrk="1" hangingPunct="1"/>
            <a:r>
              <a:rPr lang="en-US" sz="3200" dirty="0"/>
              <a:t>Periodic summaries</a:t>
            </a:r>
          </a:p>
          <a:p>
            <a:pPr lvl="2" eaLnBrk="1" hangingPunct="1"/>
            <a:r>
              <a:rPr lang="en-US" dirty="0"/>
              <a:t>Main points</a:t>
            </a:r>
          </a:p>
          <a:p>
            <a:pPr lvl="2" eaLnBrk="1" hangingPunct="1"/>
            <a:r>
              <a:rPr lang="en-US" dirty="0"/>
              <a:t>Can monitor breakdowns</a:t>
            </a:r>
          </a:p>
          <a:p>
            <a:pPr lvl="1" eaLnBrk="1" hangingPunct="1"/>
            <a:r>
              <a:rPr lang="en-US" sz="3200" dirty="0"/>
              <a:t>Think-</a:t>
            </a:r>
            <a:r>
              <a:rPr lang="en-US" sz="3200" dirty="0" err="1"/>
              <a:t>alouds</a:t>
            </a:r>
            <a:endParaRPr lang="en-US" sz="3200" dirty="0"/>
          </a:p>
          <a:p>
            <a:pPr lvl="2" eaLnBrk="1" hangingPunct="1"/>
            <a:r>
              <a:rPr lang="en-US" dirty="0"/>
              <a:t>Teacher models comprehension monitoring</a:t>
            </a:r>
          </a:p>
          <a:p>
            <a:pPr lvl="1" eaLnBrk="1" hangingPunct="1"/>
            <a:r>
              <a:rPr lang="en-US" sz="3200" dirty="0"/>
              <a:t>Question whether the story</a:t>
            </a:r>
          </a:p>
          <a:p>
            <a:pPr marL="457200" lvl="1" indent="0" eaLnBrk="1" hangingPunct="1">
              <a:buNone/>
            </a:pPr>
            <a:r>
              <a:rPr lang="en-US" sz="3200" dirty="0"/>
              <a:t>is making sense</a:t>
            </a:r>
          </a:p>
          <a:p>
            <a:pPr marL="457200" lvl="1" indent="0" eaLnBrk="1" hangingPunct="1">
              <a:buNone/>
            </a:pPr>
            <a:endParaRPr lang="en-US" sz="3200" dirty="0"/>
          </a:p>
        </p:txBody>
      </p:sp>
      <p:pic>
        <p:nvPicPr>
          <p:cNvPr id="4" name="Picture 3">
            <a:extLst>
              <a:ext uri="{FF2B5EF4-FFF2-40B4-BE49-F238E27FC236}">
                <a16:creationId xmlns:a16="http://schemas.microsoft.com/office/drawing/2014/main" id="{A17C1DBB-E66B-44CD-B927-3B2F18FED0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6520" y="2427875"/>
            <a:ext cx="1657581" cy="2114845"/>
          </a:xfrm>
          <a:prstGeom prst="rect">
            <a:avLst/>
          </a:prstGeom>
        </p:spPr>
      </p:pic>
      <p:pic>
        <p:nvPicPr>
          <p:cNvPr id="6" name="Picture 5">
            <a:extLst>
              <a:ext uri="{FF2B5EF4-FFF2-40B4-BE49-F238E27FC236}">
                <a16:creationId xmlns:a16="http://schemas.microsoft.com/office/drawing/2014/main" id="{47C1CB3A-0316-4CBF-A3A8-A5D4493D08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81512" y="2629158"/>
            <a:ext cx="1552792" cy="1867161"/>
          </a:xfrm>
          <a:prstGeom prst="rect">
            <a:avLst/>
          </a:prstGeom>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124D9-D0EF-4196-BF5B-FDA15119F6D5}"/>
              </a:ext>
            </a:extLst>
          </p:cNvPr>
          <p:cNvSpPr>
            <a:spLocks noGrp="1"/>
          </p:cNvSpPr>
          <p:nvPr>
            <p:ph type="title"/>
          </p:nvPr>
        </p:nvSpPr>
        <p:spPr/>
        <p:txBody>
          <a:bodyPr>
            <a:normAutofit/>
          </a:bodyPr>
          <a:lstStyle/>
          <a:p>
            <a:r>
              <a:rPr lang="en-US" dirty="0"/>
              <a:t>Wait a minute - how is comprehension monitoring different than strategies?</a:t>
            </a:r>
          </a:p>
        </p:txBody>
      </p:sp>
      <p:pic>
        <p:nvPicPr>
          <p:cNvPr id="4" name="Content Placeholder 3">
            <a:extLst>
              <a:ext uri="{FF2B5EF4-FFF2-40B4-BE49-F238E27FC236}">
                <a16:creationId xmlns:a16="http://schemas.microsoft.com/office/drawing/2014/main" id="{45FA200D-072F-4F7D-8BB5-2B8FD46E41D0}"/>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9918" r="9918"/>
          <a:stretch>
            <a:fillRect/>
          </a:stretch>
        </p:blipFill>
        <p:spPr>
          <a:xfrm>
            <a:off x="7861238" y="751242"/>
            <a:ext cx="2674240" cy="4011360"/>
          </a:xfrm>
          <a:prstGeom prst="rect">
            <a:avLst/>
          </a:prstGeom>
        </p:spPr>
      </p:pic>
      <p:sp>
        <p:nvSpPr>
          <p:cNvPr id="8" name="Text Placeholder 7">
            <a:extLst>
              <a:ext uri="{FF2B5EF4-FFF2-40B4-BE49-F238E27FC236}">
                <a16:creationId xmlns:a16="http://schemas.microsoft.com/office/drawing/2014/main" id="{F405525D-6F20-4056-B224-2D9F2117AF15}"/>
              </a:ext>
            </a:extLst>
          </p:cNvPr>
          <p:cNvSpPr>
            <a:spLocks noGrp="1"/>
          </p:cNvSpPr>
          <p:nvPr>
            <p:ph type="body" sz="half" idx="2"/>
          </p:nvPr>
        </p:nvSpPr>
        <p:spPr/>
        <p:txBody>
          <a:bodyPr/>
          <a:lstStyle/>
          <a:p>
            <a:endParaRPr lang="en-US" dirty="0"/>
          </a:p>
          <a:p>
            <a:r>
              <a:rPr lang="en-US" sz="2500" dirty="0"/>
              <a:t>Teaching comprehension monitoring within a larger set of skills, as an integrated whole…</a:t>
            </a:r>
          </a:p>
          <a:p>
            <a:endParaRPr lang="en-US" sz="2500" dirty="0"/>
          </a:p>
          <a:p>
            <a:r>
              <a:rPr lang="en-US" sz="2500" dirty="0"/>
              <a:t>…different from teaching only (or mainly) strategies</a:t>
            </a:r>
          </a:p>
        </p:txBody>
      </p:sp>
    </p:spTree>
    <p:extLst>
      <p:ext uri="{BB962C8B-B14F-4D97-AF65-F5344CB8AC3E}">
        <p14:creationId xmlns:p14="http://schemas.microsoft.com/office/powerpoint/2010/main" val="50826204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a:t>Text Structure Knowledge</a:t>
            </a:r>
          </a:p>
        </p:txBody>
      </p:sp>
      <p:sp>
        <p:nvSpPr>
          <p:cNvPr id="113667" name="Content Placeholder 2"/>
          <p:cNvSpPr>
            <a:spLocks noGrp="1"/>
          </p:cNvSpPr>
          <p:nvPr>
            <p:ph idx="1"/>
          </p:nvPr>
        </p:nvSpPr>
        <p:spPr>
          <a:xfrm>
            <a:off x="327246" y="1752601"/>
            <a:ext cx="10972800" cy="4525433"/>
          </a:xfrm>
        </p:spPr>
        <p:txBody>
          <a:bodyPr>
            <a:normAutofit lnSpcReduction="10000"/>
          </a:bodyPr>
          <a:lstStyle/>
          <a:p>
            <a:pPr eaLnBrk="1" hangingPunct="1"/>
            <a:r>
              <a:rPr lang="en-US" sz="2400" dirty="0"/>
              <a:t>Characteristics of written material</a:t>
            </a:r>
          </a:p>
          <a:p>
            <a:pPr lvl="1" eaLnBrk="1" hangingPunct="1"/>
            <a:r>
              <a:rPr lang="en-US" sz="2400" dirty="0"/>
              <a:t>Key elements in narrative – story grammar</a:t>
            </a:r>
          </a:p>
          <a:p>
            <a:pPr lvl="2" eaLnBrk="1" hangingPunct="1"/>
            <a:r>
              <a:rPr lang="en-US" sz="2400" dirty="0"/>
              <a:t>Setting</a:t>
            </a:r>
          </a:p>
          <a:p>
            <a:pPr lvl="2" eaLnBrk="1" hangingPunct="1"/>
            <a:r>
              <a:rPr lang="en-US" sz="2400" dirty="0"/>
              <a:t>Main character</a:t>
            </a:r>
          </a:p>
          <a:p>
            <a:pPr lvl="2" eaLnBrk="1" hangingPunct="1"/>
            <a:r>
              <a:rPr lang="en-US" sz="2400" dirty="0"/>
              <a:t>His/her problem</a:t>
            </a:r>
          </a:p>
          <a:p>
            <a:pPr lvl="2" eaLnBrk="1" hangingPunct="1"/>
            <a:r>
              <a:rPr lang="en-US" sz="2400" dirty="0"/>
              <a:t>His/her attempts to solve problem</a:t>
            </a:r>
          </a:p>
          <a:p>
            <a:pPr lvl="2" eaLnBrk="1" hangingPunct="1"/>
            <a:r>
              <a:rPr lang="en-US" sz="2400" dirty="0"/>
              <a:t>Resolution or ending</a:t>
            </a:r>
          </a:p>
          <a:p>
            <a:pPr lvl="1" eaLnBrk="1" hangingPunct="1"/>
            <a:r>
              <a:rPr lang="en-US" sz="2400" dirty="0"/>
              <a:t>Point out each component </a:t>
            </a:r>
          </a:p>
          <a:p>
            <a:pPr lvl="2" eaLnBrk="1" hangingPunct="1"/>
            <a:r>
              <a:rPr lang="en-US" sz="2400" dirty="0"/>
              <a:t>Visuals</a:t>
            </a:r>
          </a:p>
          <a:p>
            <a:pPr lvl="3" eaLnBrk="1" hangingPunct="1"/>
            <a:r>
              <a:rPr lang="en-US" sz="2000" dirty="0"/>
              <a:t>Story rainbow – each element represented by color</a:t>
            </a:r>
          </a:p>
          <a:p>
            <a:pPr lvl="3" eaLnBrk="1" hangingPunct="1"/>
            <a:r>
              <a:rPr lang="en-US" sz="2000" dirty="0"/>
              <a:t>Story keychain – each element represented by key</a:t>
            </a:r>
          </a:p>
          <a:p>
            <a:pPr marL="1371600" lvl="3" indent="0" eaLnBrk="1" hangingPunct="1">
              <a:buNone/>
            </a:pPr>
            <a:r>
              <a:rPr lang="en-US" sz="2000" dirty="0"/>
              <a:t>(mindwingconcepts.com)</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7" name="Content Placeholder 6"/>
          <p:cNvPicPr>
            <a:picLocks noGrp="1" noChangeAspect="1"/>
          </p:cNvPicPr>
          <p:nvPr>
            <p:ph idx="1"/>
          </p:nvPr>
        </p:nvPicPr>
        <p:blipFill>
          <a:blip r:embed="rId2" cstate="print"/>
          <a:srcRect/>
          <a:stretch>
            <a:fillRect/>
          </a:stretch>
        </p:blipFill>
        <p:spPr>
          <a:xfrm>
            <a:off x="348512" y="265863"/>
            <a:ext cx="10326577" cy="4623135"/>
          </a:xfrm>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Number Placeholder 5"/>
          <p:cNvSpPr>
            <a:spLocks noGrp="1"/>
          </p:cNvSpPr>
          <p:nvPr>
            <p:ph type="sldNum" sz="quarter" idx="10"/>
          </p:nvPr>
        </p:nvSpPr>
        <p:spPr>
          <a:xfrm>
            <a:off x="10972801" y="6474885"/>
            <a:ext cx="1011767" cy="247649"/>
          </a:xfrm>
        </p:spPr>
        <p:txBody>
          <a:bodyPr/>
          <a:lstStyle/>
          <a:p>
            <a:pPr>
              <a:defRPr/>
            </a:pPr>
            <a:fld id="{9B9E8F63-E802-4BF9-9CEA-0CED490074C9}" type="slidenum">
              <a:rPr lang="en-US" smtClean="0"/>
              <a:pPr>
                <a:defRPr/>
              </a:pPr>
              <a:t>119</a:t>
            </a:fld>
            <a:endParaRPr lang="en-US"/>
          </a:p>
        </p:txBody>
      </p:sp>
      <p:sp>
        <p:nvSpPr>
          <p:cNvPr id="158723" name="Rectangle 2"/>
          <p:cNvSpPr>
            <a:spLocks noGrp="1" noChangeArrowheads="1"/>
          </p:cNvSpPr>
          <p:nvPr>
            <p:ph type="title"/>
          </p:nvPr>
        </p:nvSpPr>
        <p:spPr/>
        <p:txBody>
          <a:bodyPr/>
          <a:lstStyle/>
          <a:p>
            <a:pPr eaLnBrk="1" hangingPunct="1">
              <a:defRPr/>
            </a:pPr>
            <a:r>
              <a:rPr lang="en-US" sz="4533"/>
              <a:t>Expository Text Structure</a:t>
            </a:r>
          </a:p>
        </p:txBody>
      </p:sp>
      <p:sp>
        <p:nvSpPr>
          <p:cNvPr id="119812" name="Rectangle 3"/>
          <p:cNvSpPr>
            <a:spLocks noGrp="1" noChangeArrowheads="1"/>
          </p:cNvSpPr>
          <p:nvPr>
            <p:ph type="body" idx="1"/>
          </p:nvPr>
        </p:nvSpPr>
        <p:spPr/>
        <p:txBody>
          <a:bodyPr>
            <a:normAutofit/>
          </a:bodyPr>
          <a:lstStyle/>
          <a:p>
            <a:pPr algn="ctr" eaLnBrk="1" hangingPunct="1">
              <a:buFont typeface="Wingdings" pitchFamily="2" charset="2"/>
              <a:buNone/>
            </a:pPr>
            <a:r>
              <a:rPr lang="en-US" dirty="0"/>
              <a:t>Problem – Solution</a:t>
            </a:r>
          </a:p>
          <a:p>
            <a:pPr algn="ctr" eaLnBrk="1" hangingPunct="1">
              <a:buFont typeface="Wingdings" pitchFamily="2" charset="2"/>
              <a:buNone/>
            </a:pPr>
            <a:endParaRPr lang="en-US" dirty="0"/>
          </a:p>
          <a:p>
            <a:pPr algn="ctr" eaLnBrk="1" hangingPunct="1">
              <a:buFont typeface="Wingdings" pitchFamily="2" charset="2"/>
              <a:buNone/>
            </a:pPr>
            <a:r>
              <a:rPr lang="en-US" dirty="0"/>
              <a:t>Description</a:t>
            </a:r>
          </a:p>
          <a:p>
            <a:pPr algn="ctr" eaLnBrk="1" hangingPunct="1">
              <a:buFont typeface="Wingdings" pitchFamily="2" charset="2"/>
              <a:buNone/>
            </a:pPr>
            <a:endParaRPr lang="en-US" dirty="0"/>
          </a:p>
          <a:p>
            <a:pPr algn="ctr" eaLnBrk="1" hangingPunct="1">
              <a:buFont typeface="Wingdings" pitchFamily="2" charset="2"/>
              <a:buNone/>
            </a:pPr>
            <a:r>
              <a:rPr lang="en-US" dirty="0"/>
              <a:t>Compare – Contrast</a:t>
            </a:r>
          </a:p>
          <a:p>
            <a:pPr algn="ctr" eaLnBrk="1" hangingPunct="1">
              <a:buFont typeface="Wingdings" pitchFamily="2" charset="2"/>
              <a:buNone/>
            </a:pPr>
            <a:endParaRPr lang="en-US" dirty="0"/>
          </a:p>
          <a:p>
            <a:pPr algn="ctr" eaLnBrk="1" hangingPunct="1">
              <a:buFont typeface="Wingdings" pitchFamily="2" charset="2"/>
              <a:buNone/>
            </a:pPr>
            <a:r>
              <a:rPr lang="en-US" dirty="0"/>
              <a:t>Cause – Effect</a:t>
            </a:r>
          </a:p>
          <a:p>
            <a:pPr algn="ctr" eaLnBrk="1" hangingPunct="1">
              <a:buFont typeface="Wingdings" pitchFamily="2" charset="2"/>
              <a:buNone/>
            </a:pPr>
            <a:endParaRPr lang="en-US" dirty="0"/>
          </a:p>
          <a:p>
            <a:pPr algn="ctr" eaLnBrk="1" hangingPunct="1">
              <a:buFont typeface="Wingdings" pitchFamily="2" charset="2"/>
              <a:buNone/>
            </a:pPr>
            <a:r>
              <a:rPr lang="en-US" dirty="0"/>
              <a:t>Chronological/Sequence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5C376C-AFC0-4A46-842E-F83B432C2497}"/>
              </a:ext>
            </a:extLst>
          </p:cNvPr>
          <p:cNvSpPr>
            <a:spLocks noGrp="1"/>
          </p:cNvSpPr>
          <p:nvPr>
            <p:ph type="ctrTitle"/>
          </p:nvPr>
        </p:nvSpPr>
        <p:spPr>
          <a:xfrm>
            <a:off x="1371600" y="2847756"/>
            <a:ext cx="9448800" cy="1825096"/>
          </a:xfrm>
        </p:spPr>
        <p:txBody>
          <a:bodyPr>
            <a:normAutofit fontScale="90000"/>
          </a:bodyPr>
          <a:lstStyle/>
          <a:p>
            <a:r>
              <a:rPr lang="en-US" dirty="0"/>
              <a:t>Word Reading </a:t>
            </a:r>
            <a:br>
              <a:rPr lang="en-US" dirty="0"/>
            </a:br>
            <a:r>
              <a:rPr lang="en-US" i="1" dirty="0"/>
              <a:t>VS</a:t>
            </a:r>
            <a:br>
              <a:rPr lang="en-US" dirty="0"/>
            </a:br>
            <a:r>
              <a:rPr lang="en-US" dirty="0"/>
              <a:t>Listening comprehension</a:t>
            </a:r>
          </a:p>
        </p:txBody>
      </p:sp>
    </p:spTree>
    <p:extLst>
      <p:ext uri="{BB962C8B-B14F-4D97-AF65-F5344CB8AC3E}">
        <p14:creationId xmlns:p14="http://schemas.microsoft.com/office/powerpoint/2010/main" val="359071401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FE688-B183-473F-AFB6-078AF657DB94}"/>
              </a:ext>
            </a:extLst>
          </p:cNvPr>
          <p:cNvSpPr>
            <a:spLocks noGrp="1"/>
          </p:cNvSpPr>
          <p:nvPr>
            <p:ph type="title"/>
          </p:nvPr>
        </p:nvSpPr>
        <p:spPr>
          <a:xfrm>
            <a:off x="2895600" y="764373"/>
            <a:ext cx="8442960" cy="1293028"/>
          </a:xfrm>
        </p:spPr>
        <p:txBody>
          <a:bodyPr>
            <a:normAutofit fontScale="90000"/>
          </a:bodyPr>
          <a:lstStyle/>
          <a:p>
            <a:r>
              <a:rPr lang="en-US" dirty="0"/>
              <a:t>How to Help Children with DLD in IN the </a:t>
            </a:r>
            <a:r>
              <a:rPr lang="en-US" dirty="0" err="1"/>
              <a:t>SChools</a:t>
            </a:r>
            <a:br>
              <a:rPr lang="en-US" dirty="0"/>
            </a:br>
            <a:r>
              <a:rPr lang="en-US" sz="3100" dirty="0"/>
              <a:t>(Curran &amp; Hogan, 2021)</a:t>
            </a:r>
            <a:endParaRPr lang="en-US" dirty="0"/>
          </a:p>
        </p:txBody>
      </p:sp>
      <p:sp>
        <p:nvSpPr>
          <p:cNvPr id="3" name="Content Placeholder 2">
            <a:extLst>
              <a:ext uri="{FF2B5EF4-FFF2-40B4-BE49-F238E27FC236}">
                <a16:creationId xmlns:a16="http://schemas.microsoft.com/office/drawing/2014/main" id="{D71D3A04-0EBA-4396-9FBA-816F70074B90}"/>
              </a:ext>
            </a:extLst>
          </p:cNvPr>
          <p:cNvSpPr>
            <a:spLocks noGrp="1"/>
          </p:cNvSpPr>
          <p:nvPr>
            <p:ph idx="1"/>
          </p:nvPr>
        </p:nvSpPr>
        <p:spPr>
          <a:xfrm>
            <a:off x="880110" y="2411347"/>
            <a:ext cx="8881110" cy="4024125"/>
          </a:xfrm>
        </p:spPr>
        <p:txBody>
          <a:bodyPr>
            <a:normAutofit fontScale="92500" lnSpcReduction="20000"/>
          </a:bodyPr>
          <a:lstStyle/>
          <a:p>
            <a:r>
              <a:rPr lang="en-US" sz="2800" dirty="0"/>
              <a:t>Look for DLD (screening &amp; follow-up testing)</a:t>
            </a:r>
          </a:p>
          <a:p>
            <a:pPr lvl="1"/>
            <a:r>
              <a:rPr lang="en-US" sz="2800" dirty="0"/>
              <a:t>Need for Implementation Science</a:t>
            </a:r>
          </a:p>
          <a:p>
            <a:pPr lvl="1"/>
            <a:r>
              <a:rPr lang="en-US" sz="2800" dirty="0"/>
              <a:t>Label to qualify for services vs DLD diagnosis </a:t>
            </a:r>
          </a:p>
          <a:p>
            <a:r>
              <a:rPr lang="en-US" sz="3000" dirty="0"/>
              <a:t>Talk about DLD</a:t>
            </a:r>
          </a:p>
          <a:p>
            <a:pPr lvl="1"/>
            <a:r>
              <a:rPr lang="en-US" sz="2800" dirty="0"/>
              <a:t>Advocacy</a:t>
            </a:r>
          </a:p>
          <a:p>
            <a:pPr lvl="1"/>
            <a:r>
              <a:rPr lang="en-US" sz="2800" dirty="0"/>
              <a:t>Focus on acceptance of individual differences </a:t>
            </a:r>
          </a:p>
          <a:p>
            <a:pPr marL="0" indent="0">
              <a:buNone/>
            </a:pPr>
            <a:endParaRPr lang="en-US" sz="3000" dirty="0"/>
          </a:p>
          <a:p>
            <a:r>
              <a:rPr lang="en-US" sz="3000" dirty="0"/>
              <a:t>Provide high quality evidence based tiered language comprehension instruction</a:t>
            </a:r>
          </a:p>
          <a:p>
            <a:pPr marL="0" indent="0">
              <a:buNone/>
            </a:pPr>
            <a:endParaRPr lang="en-US" dirty="0"/>
          </a:p>
          <a:p>
            <a:r>
              <a:rPr lang="en-US" dirty="0"/>
              <a:t>Create DLD friendly classroom environment</a:t>
            </a:r>
          </a:p>
        </p:txBody>
      </p:sp>
    </p:spTree>
    <p:extLst>
      <p:ext uri="{BB962C8B-B14F-4D97-AF65-F5344CB8AC3E}">
        <p14:creationId xmlns:p14="http://schemas.microsoft.com/office/powerpoint/2010/main" val="863409076"/>
      </p:ext>
    </p:extLst>
  </p:cSld>
  <p:clrMapOvr>
    <a:masterClrMapping/>
  </p:clrMapOvr>
  <mc:AlternateContent xmlns:mc="http://schemas.openxmlformats.org/markup-compatibility/2006" xmlns:p14="http://schemas.microsoft.com/office/powerpoint/2010/main">
    <mc:Choice Requires="p14">
      <p:transition spd="slow" p14:dur="2000" advTm="18632"/>
    </mc:Choice>
    <mc:Fallback xmlns="">
      <p:transition spd="slow" advTm="18632"/>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77EE9-1D3A-48D0-B370-648CDDE55C99}"/>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6A45D348-07CC-454D-94B8-FCF98CEBFA25}"/>
              </a:ext>
            </a:extLst>
          </p:cNvPr>
          <p:cNvSpPr>
            <a:spLocks noGrp="1"/>
          </p:cNvSpPr>
          <p:nvPr>
            <p:ph type="body" idx="1"/>
          </p:nvPr>
        </p:nvSpPr>
        <p:spPr/>
        <p:txBody>
          <a:bodyPr/>
          <a:lstStyle/>
          <a:p>
            <a:endParaRPr lang="en-US" dirty="0"/>
          </a:p>
        </p:txBody>
      </p:sp>
      <p:pic>
        <p:nvPicPr>
          <p:cNvPr id="5" name="Picture 4">
            <a:extLst>
              <a:ext uri="{FF2B5EF4-FFF2-40B4-BE49-F238E27FC236}">
                <a16:creationId xmlns:a16="http://schemas.microsoft.com/office/drawing/2014/main" id="{078FB8D5-B0F2-424B-8A82-76E2FF2B29B6}"/>
              </a:ext>
            </a:extLst>
          </p:cNvPr>
          <p:cNvPicPr>
            <a:picLocks noChangeAspect="1"/>
          </p:cNvPicPr>
          <p:nvPr/>
        </p:nvPicPr>
        <p:blipFill>
          <a:blip r:embed="rId2"/>
          <a:stretch>
            <a:fillRect/>
          </a:stretch>
        </p:blipFill>
        <p:spPr>
          <a:xfrm>
            <a:off x="270649" y="523469"/>
            <a:ext cx="11650701" cy="5811061"/>
          </a:xfrm>
          <a:prstGeom prst="rect">
            <a:avLst/>
          </a:prstGeom>
        </p:spPr>
      </p:pic>
    </p:spTree>
    <p:extLst>
      <p:ext uri="{BB962C8B-B14F-4D97-AF65-F5344CB8AC3E}">
        <p14:creationId xmlns:p14="http://schemas.microsoft.com/office/powerpoint/2010/main" val="150340196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340DD-8B21-48D0-8A4F-9A2991F2916D}"/>
              </a:ext>
            </a:extLst>
          </p:cNvPr>
          <p:cNvSpPr>
            <a:spLocks noGrp="1"/>
          </p:cNvSpPr>
          <p:nvPr>
            <p:ph type="title"/>
          </p:nvPr>
        </p:nvSpPr>
        <p:spPr/>
        <p:txBody>
          <a:bodyPr/>
          <a:lstStyle/>
          <a:p>
            <a:r>
              <a:rPr lang="en-US" dirty="0"/>
              <a:t>In the classroom</a:t>
            </a:r>
          </a:p>
        </p:txBody>
      </p:sp>
      <p:sp>
        <p:nvSpPr>
          <p:cNvPr id="3" name="Text Placeholder 2">
            <a:extLst>
              <a:ext uri="{FF2B5EF4-FFF2-40B4-BE49-F238E27FC236}">
                <a16:creationId xmlns:a16="http://schemas.microsoft.com/office/drawing/2014/main" id="{F96ADAB3-1C82-4B6D-BA47-201EFFB64726}"/>
              </a:ext>
            </a:extLst>
          </p:cNvPr>
          <p:cNvSpPr>
            <a:spLocks noGrp="1"/>
          </p:cNvSpPr>
          <p:nvPr>
            <p:ph sz="half" idx="1"/>
          </p:nvPr>
        </p:nvSpPr>
        <p:spPr/>
        <p:txBody>
          <a:bodyPr/>
          <a:lstStyle/>
          <a:p>
            <a:r>
              <a:rPr lang="en-US" dirty="0"/>
              <a:t>Face the child</a:t>
            </a:r>
          </a:p>
          <a:p>
            <a:r>
              <a:rPr lang="en-US" dirty="0"/>
              <a:t>Make clear, explicit statements</a:t>
            </a:r>
          </a:p>
          <a:p>
            <a:r>
              <a:rPr lang="en-US" dirty="0"/>
              <a:t>Repeat and rephrase key instructions</a:t>
            </a:r>
          </a:p>
          <a:p>
            <a:r>
              <a:rPr lang="en-US" dirty="0"/>
              <a:t>Use multimodal supports</a:t>
            </a:r>
          </a:p>
          <a:p>
            <a:r>
              <a:rPr lang="en-US" dirty="0"/>
              <a:t>Allow extra time to process language</a:t>
            </a:r>
          </a:p>
          <a:p>
            <a:r>
              <a:rPr lang="en-US" dirty="0"/>
              <a:t>Ask child to repeat instructions</a:t>
            </a:r>
          </a:p>
          <a:p>
            <a:endParaRPr lang="en-US" dirty="0"/>
          </a:p>
        </p:txBody>
      </p:sp>
      <p:pic>
        <p:nvPicPr>
          <p:cNvPr id="5" name="Content Placeholder 3">
            <a:extLst>
              <a:ext uri="{FF2B5EF4-FFF2-40B4-BE49-F238E27FC236}">
                <a16:creationId xmlns:a16="http://schemas.microsoft.com/office/drawing/2014/main" id="{16176124-8A49-4370-8CC8-3EB540BD73FA}"/>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447512" y="1995987"/>
            <a:ext cx="6584468" cy="2804613"/>
          </a:xfrm>
        </p:spPr>
      </p:pic>
    </p:spTree>
    <p:extLst>
      <p:ext uri="{BB962C8B-B14F-4D97-AF65-F5344CB8AC3E}">
        <p14:creationId xmlns:p14="http://schemas.microsoft.com/office/powerpoint/2010/main" val="359257460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340DD-8B21-48D0-8A4F-9A2991F2916D}"/>
              </a:ext>
            </a:extLst>
          </p:cNvPr>
          <p:cNvSpPr>
            <a:spLocks noGrp="1"/>
          </p:cNvSpPr>
          <p:nvPr>
            <p:ph type="title"/>
          </p:nvPr>
        </p:nvSpPr>
        <p:spPr/>
        <p:txBody>
          <a:bodyPr/>
          <a:lstStyle/>
          <a:p>
            <a:r>
              <a:rPr lang="en-US" dirty="0"/>
              <a:t>In the classroom</a:t>
            </a:r>
          </a:p>
        </p:txBody>
      </p:sp>
      <p:pic>
        <p:nvPicPr>
          <p:cNvPr id="5" name="Content Placeholder 4">
            <a:extLst>
              <a:ext uri="{FF2B5EF4-FFF2-40B4-BE49-F238E27FC236}">
                <a16:creationId xmlns:a16="http://schemas.microsoft.com/office/drawing/2014/main" id="{FCF25B52-8A28-43C9-8B2D-5DEF46D79A56}"/>
              </a:ext>
            </a:extLst>
          </p:cNvPr>
          <p:cNvPicPr>
            <a:picLocks noGrp="1" noChangeAspect="1"/>
          </p:cNvPicPr>
          <p:nvPr>
            <p:ph sz="half" idx="1"/>
          </p:nvPr>
        </p:nvPicPr>
        <p:blipFill>
          <a:blip r:embed="rId2"/>
          <a:stretch>
            <a:fillRect/>
          </a:stretch>
        </p:blipFill>
        <p:spPr>
          <a:xfrm>
            <a:off x="377190" y="1870942"/>
            <a:ext cx="5334000" cy="2772898"/>
          </a:xfrm>
          <a:prstGeom prst="rect">
            <a:avLst/>
          </a:prstGeom>
        </p:spPr>
      </p:pic>
      <p:sp>
        <p:nvSpPr>
          <p:cNvPr id="4" name="Content Placeholder 3">
            <a:extLst>
              <a:ext uri="{FF2B5EF4-FFF2-40B4-BE49-F238E27FC236}">
                <a16:creationId xmlns:a16="http://schemas.microsoft.com/office/drawing/2014/main" id="{73A3077E-38A7-47E4-A632-6B79B54DA950}"/>
              </a:ext>
            </a:extLst>
          </p:cNvPr>
          <p:cNvSpPr>
            <a:spLocks noGrp="1"/>
          </p:cNvSpPr>
          <p:nvPr>
            <p:ph sz="half" idx="2"/>
          </p:nvPr>
        </p:nvSpPr>
        <p:spPr/>
        <p:txBody>
          <a:bodyPr/>
          <a:lstStyle/>
          <a:p>
            <a:r>
              <a:rPr lang="en-US" dirty="0"/>
              <a:t>Breakdown larger information into chunks</a:t>
            </a:r>
          </a:p>
          <a:p>
            <a:r>
              <a:rPr lang="en-US" dirty="0"/>
              <a:t>Use visually distinct sections</a:t>
            </a:r>
          </a:p>
          <a:p>
            <a:r>
              <a:rPr lang="en-US" dirty="0"/>
              <a:t>Use graphics and icons</a:t>
            </a:r>
          </a:p>
          <a:p>
            <a:r>
              <a:rPr lang="en-US" dirty="0"/>
              <a:t>Provide key definitions</a:t>
            </a:r>
          </a:p>
          <a:p>
            <a:r>
              <a:rPr lang="en-US" dirty="0"/>
              <a:t>Have questions and text on same page</a:t>
            </a:r>
          </a:p>
        </p:txBody>
      </p:sp>
    </p:spTree>
    <p:extLst>
      <p:ext uri="{BB962C8B-B14F-4D97-AF65-F5344CB8AC3E}">
        <p14:creationId xmlns:p14="http://schemas.microsoft.com/office/powerpoint/2010/main" val="295149237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Picture 10">
            <a:extLst>
              <a:ext uri="{FF2B5EF4-FFF2-40B4-BE49-F238E27FC236}">
                <a16:creationId xmlns:a16="http://schemas.microsoft.com/office/drawing/2014/main" id="{CFD580F5-E7BF-4C1D-BEFD-4A4601EBA8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1">
            <a:extLst>
              <a:ext uri="{FF2B5EF4-FFF2-40B4-BE49-F238E27FC236}">
                <a16:creationId xmlns:a16="http://schemas.microsoft.com/office/drawing/2014/main" id="{750F9FA3-DBCD-43C7-8905-0EA826EDCC57}"/>
              </a:ext>
            </a:extLst>
          </p:cNvPr>
          <p:cNvSpPr>
            <a:spLocks noGrp="1"/>
          </p:cNvSpPr>
          <p:nvPr>
            <p:ph type="title"/>
          </p:nvPr>
        </p:nvSpPr>
        <p:spPr>
          <a:xfrm>
            <a:off x="2895600" y="764373"/>
            <a:ext cx="8610600" cy="1293028"/>
          </a:xfrm>
        </p:spPr>
        <p:txBody>
          <a:bodyPr vert="horz" lIns="91440" tIns="45720" rIns="91440" bIns="45720" rtlCol="0" anchor="ctr">
            <a:normAutofit/>
          </a:bodyPr>
          <a:lstStyle/>
          <a:p>
            <a:r>
              <a:rPr lang="en-US" dirty="0"/>
              <a:t>Supporting Child with DLD outside of school</a:t>
            </a:r>
          </a:p>
        </p:txBody>
      </p:sp>
      <p:sp>
        <p:nvSpPr>
          <p:cNvPr id="3" name="Content Placeholder 2">
            <a:extLst>
              <a:ext uri="{FF2B5EF4-FFF2-40B4-BE49-F238E27FC236}">
                <a16:creationId xmlns:a16="http://schemas.microsoft.com/office/drawing/2014/main" id="{65F7575F-7F10-4F39-90FE-8038DF661C25}"/>
              </a:ext>
            </a:extLst>
          </p:cNvPr>
          <p:cNvSpPr>
            <a:spLocks noGrp="1"/>
          </p:cNvSpPr>
          <p:nvPr>
            <p:ph sz="half" idx="1"/>
          </p:nvPr>
        </p:nvSpPr>
        <p:spPr>
          <a:xfrm>
            <a:off x="677333" y="2194560"/>
            <a:ext cx="5816600" cy="4024125"/>
          </a:xfrm>
        </p:spPr>
        <p:txBody>
          <a:bodyPr vert="horz" lIns="91440" tIns="45720" rIns="91440" bIns="45720" rtlCol="0">
            <a:normAutofit fontScale="92500" lnSpcReduction="20000"/>
          </a:bodyPr>
          <a:lstStyle/>
          <a:p>
            <a:pPr marL="0"/>
            <a:r>
              <a:rPr lang="en-US" sz="2800" dirty="0"/>
              <a:t>Tell parents about DLD</a:t>
            </a:r>
          </a:p>
          <a:p>
            <a:pPr marL="0"/>
            <a:endParaRPr lang="en-US" sz="2800" dirty="0"/>
          </a:p>
          <a:p>
            <a:pPr marL="0"/>
            <a:r>
              <a:rPr lang="en-US" sz="2800" dirty="0"/>
              <a:t>Encourage discussion of DLD with all around child</a:t>
            </a:r>
          </a:p>
          <a:p>
            <a:pPr marL="457200" lvl="1"/>
            <a:r>
              <a:rPr lang="en-US" sz="2600" dirty="0"/>
              <a:t>Include child</a:t>
            </a:r>
          </a:p>
          <a:p>
            <a:pPr marL="0"/>
            <a:endParaRPr lang="en-US" sz="2800" dirty="0"/>
          </a:p>
          <a:p>
            <a:pPr marL="0"/>
            <a:r>
              <a:rPr lang="en-US" sz="2800" dirty="0"/>
              <a:t>Stimulate language through daily routines</a:t>
            </a:r>
          </a:p>
          <a:p>
            <a:pPr marL="0"/>
            <a:endParaRPr lang="en-US" sz="2800" dirty="0"/>
          </a:p>
          <a:p>
            <a:pPr marL="0"/>
            <a:r>
              <a:rPr lang="en-US" sz="2800" dirty="0"/>
              <a:t>Allow extra time for homework</a:t>
            </a:r>
          </a:p>
          <a:p>
            <a:pPr marL="0"/>
            <a:endParaRPr lang="en-US" dirty="0"/>
          </a:p>
          <a:p>
            <a:pPr marL="0"/>
            <a:endParaRPr lang="en-US" dirty="0"/>
          </a:p>
        </p:txBody>
      </p:sp>
      <p:pic>
        <p:nvPicPr>
          <p:cNvPr id="6" name="Content Placeholder 5" descr="Adult and child reading tablet in tent">
            <a:extLst>
              <a:ext uri="{FF2B5EF4-FFF2-40B4-BE49-F238E27FC236}">
                <a16:creationId xmlns:a16="http://schemas.microsoft.com/office/drawing/2014/main" id="{9911518C-854F-49F8-B8A1-7820E210D368}"/>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1523"/>
          <a:stretch/>
        </p:blipFill>
        <p:spPr>
          <a:xfrm>
            <a:off x="6985000" y="2501159"/>
            <a:ext cx="4521200" cy="3410926"/>
          </a:xfrm>
          <a:prstGeom prst="rect">
            <a:avLst/>
          </a:prstGeom>
        </p:spPr>
      </p:pic>
    </p:spTree>
    <p:extLst>
      <p:ext uri="{BB962C8B-B14F-4D97-AF65-F5344CB8AC3E}">
        <p14:creationId xmlns:p14="http://schemas.microsoft.com/office/powerpoint/2010/main" val="390405432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E3617-3914-4905-A8ED-CC4D0BBAC343}"/>
              </a:ext>
            </a:extLst>
          </p:cNvPr>
          <p:cNvSpPr>
            <a:spLocks noGrp="1"/>
          </p:cNvSpPr>
          <p:nvPr>
            <p:ph type="title"/>
          </p:nvPr>
        </p:nvSpPr>
        <p:spPr>
          <a:xfrm>
            <a:off x="636696" y="643464"/>
            <a:ext cx="3761964" cy="3273061"/>
          </a:xfrm>
          <a:noFill/>
          <a:ln w="19050">
            <a:noFill/>
            <a:prstDash val="dash"/>
          </a:ln>
        </p:spPr>
        <p:txBody>
          <a:bodyPr vert="horz" lIns="91440" tIns="45720" rIns="91440" bIns="45720" rtlCol="0" anchor="b">
            <a:normAutofit/>
          </a:bodyPr>
          <a:lstStyle/>
          <a:p>
            <a:r>
              <a:rPr lang="en-US" sz="4400" dirty="0"/>
              <a:t>Practice to Research to Practice Gap:</a:t>
            </a:r>
          </a:p>
        </p:txBody>
      </p:sp>
      <p:sp>
        <p:nvSpPr>
          <p:cNvPr id="3" name="Content Placeholder 2">
            <a:extLst>
              <a:ext uri="{FF2B5EF4-FFF2-40B4-BE49-F238E27FC236}">
                <a16:creationId xmlns:a16="http://schemas.microsoft.com/office/drawing/2014/main" id="{C72444B9-C2FF-425C-A747-BFE19A1E845F}"/>
              </a:ext>
            </a:extLst>
          </p:cNvPr>
          <p:cNvSpPr>
            <a:spLocks noGrp="1"/>
          </p:cNvSpPr>
          <p:nvPr>
            <p:ph idx="1"/>
          </p:nvPr>
        </p:nvSpPr>
        <p:spPr>
          <a:xfrm>
            <a:off x="636695" y="3923151"/>
            <a:ext cx="3761965" cy="2293885"/>
          </a:xfrm>
          <a:noFill/>
          <a:ln w="19050">
            <a:noFill/>
            <a:prstDash val="dash"/>
          </a:ln>
        </p:spPr>
        <p:txBody>
          <a:bodyPr vert="horz" lIns="91440" tIns="45720" rIns="91440" bIns="45720" rtlCol="0">
            <a:normAutofit fontScale="85000" lnSpcReduction="10000"/>
          </a:bodyPr>
          <a:lstStyle/>
          <a:p>
            <a:pPr marL="0" indent="0" algn="r">
              <a:buNone/>
            </a:pPr>
            <a:r>
              <a:rPr lang="en-US" sz="3200" dirty="0"/>
              <a:t>It takes approximately 17 years for only 14% of efficacy research to make it into practice. (Morris et al., 2011)</a:t>
            </a:r>
          </a:p>
          <a:p>
            <a:pPr marL="0" indent="0" algn="r">
              <a:buNone/>
            </a:pPr>
            <a:endParaRPr lang="en-US" sz="3200" dirty="0"/>
          </a:p>
        </p:txBody>
      </p:sp>
      <p:pic>
        <p:nvPicPr>
          <p:cNvPr id="5" name="Picture 4" descr="Calendar&#10;&#10;Description automatically generated with low confidence">
            <a:extLst>
              <a:ext uri="{FF2B5EF4-FFF2-40B4-BE49-F238E27FC236}">
                <a16:creationId xmlns:a16="http://schemas.microsoft.com/office/drawing/2014/main" id="{2D56C5F0-B527-47FF-8FA9-9204BD66257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596761" y="318277"/>
            <a:ext cx="6177937" cy="4618007"/>
          </a:xfrm>
          <a:prstGeom prst="rect">
            <a:avLst/>
          </a:prstGeom>
        </p:spPr>
      </p:pic>
    </p:spTree>
    <p:extLst>
      <p:ext uri="{BB962C8B-B14F-4D97-AF65-F5344CB8AC3E}">
        <p14:creationId xmlns:p14="http://schemas.microsoft.com/office/powerpoint/2010/main" val="111422162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0B097-5199-4803-A994-C0AA1B4719EE}"/>
              </a:ext>
            </a:extLst>
          </p:cNvPr>
          <p:cNvSpPr>
            <a:spLocks noGrp="1"/>
          </p:cNvSpPr>
          <p:nvPr>
            <p:ph type="title"/>
          </p:nvPr>
        </p:nvSpPr>
        <p:spPr>
          <a:xfrm>
            <a:off x="165000" y="773061"/>
            <a:ext cx="11360800" cy="763600"/>
          </a:xfrm>
        </p:spPr>
        <p:txBody>
          <a:bodyPr>
            <a:noAutofit/>
          </a:bodyPr>
          <a:lstStyle/>
          <a:p>
            <a:r>
              <a:rPr lang="en-US" sz="3200" dirty="0"/>
              <a:t>Partnership with Worcester Public Schools</a:t>
            </a:r>
            <a:br>
              <a:rPr lang="en-US" sz="3200" dirty="0"/>
            </a:br>
            <a:endParaRPr lang="en-US" sz="3200" dirty="0"/>
          </a:p>
        </p:txBody>
      </p:sp>
      <p:sp>
        <p:nvSpPr>
          <p:cNvPr id="3" name="Content Placeholder 2">
            <a:extLst>
              <a:ext uri="{FF2B5EF4-FFF2-40B4-BE49-F238E27FC236}">
                <a16:creationId xmlns:a16="http://schemas.microsoft.com/office/drawing/2014/main" id="{4B901D5E-A407-4675-85E5-9945565C3E37}"/>
              </a:ext>
            </a:extLst>
          </p:cNvPr>
          <p:cNvSpPr>
            <a:spLocks noGrp="1"/>
          </p:cNvSpPr>
          <p:nvPr>
            <p:ph idx="1"/>
          </p:nvPr>
        </p:nvSpPr>
        <p:spPr>
          <a:xfrm>
            <a:off x="-240029" y="1536661"/>
            <a:ext cx="5817870" cy="5274180"/>
          </a:xfrm>
        </p:spPr>
        <p:txBody>
          <a:bodyPr>
            <a:normAutofit fontScale="92500" lnSpcReduction="10000"/>
          </a:bodyPr>
          <a:lstStyle/>
          <a:p>
            <a:pPr marL="194728" indent="0">
              <a:buNone/>
            </a:pPr>
            <a:endParaRPr lang="en-US" sz="1867" u="sng" dirty="0"/>
          </a:p>
          <a:p>
            <a:pPr lvl="1"/>
            <a:r>
              <a:rPr lang="en-US" sz="2533" dirty="0"/>
              <a:t>Promote early identification of students at risk of language and reading difficulties, including dyslexia</a:t>
            </a:r>
          </a:p>
          <a:p>
            <a:pPr lvl="1"/>
            <a:r>
              <a:rPr lang="en-US" sz="2533" dirty="0"/>
              <a:t>Understand the language and reading development of students with and without language difficulties, from kindergarten to second grade </a:t>
            </a:r>
            <a:r>
              <a:rPr lang="en-US" sz="1500" dirty="0"/>
              <a:t>(Hogan &amp; Wolter, Ricketts, &amp; Petscher)</a:t>
            </a:r>
          </a:p>
          <a:p>
            <a:pPr lvl="1"/>
            <a:r>
              <a:rPr lang="en-US" sz="2533" dirty="0"/>
              <a:t>Determine the effectiveness of small-group interventions for students with language difficulties </a:t>
            </a:r>
            <a:r>
              <a:rPr lang="en-US" sz="1500" dirty="0"/>
              <a:t>(Hogan &amp; Piasta, Bridges, &amp; Fleming)</a:t>
            </a:r>
          </a:p>
          <a:p>
            <a:pPr lvl="1"/>
            <a:r>
              <a:rPr lang="en-US" sz="2533" dirty="0"/>
              <a:t>Support regular and special education</a:t>
            </a:r>
          </a:p>
          <a:p>
            <a:endParaRPr lang="en-US" dirty="0"/>
          </a:p>
        </p:txBody>
      </p:sp>
      <p:pic>
        <p:nvPicPr>
          <p:cNvPr id="6" name="Picture 5">
            <a:extLst>
              <a:ext uri="{FF2B5EF4-FFF2-40B4-BE49-F238E27FC236}">
                <a16:creationId xmlns:a16="http://schemas.microsoft.com/office/drawing/2014/main" id="{C60F73B6-32C6-4009-A8AE-19310CECC223}"/>
              </a:ext>
            </a:extLst>
          </p:cNvPr>
          <p:cNvPicPr/>
          <p:nvPr/>
        </p:nvPicPr>
        <p:blipFill>
          <a:blip r:embed="rId2" cstate="print"/>
          <a:srcRect/>
          <a:stretch>
            <a:fillRect/>
          </a:stretch>
        </p:blipFill>
        <p:spPr bwMode="auto">
          <a:xfrm>
            <a:off x="5423478" y="1616503"/>
            <a:ext cx="3013513" cy="1807049"/>
          </a:xfrm>
          <a:prstGeom prst="rect">
            <a:avLst/>
          </a:prstGeom>
          <a:noFill/>
          <a:ln w="9525">
            <a:noFill/>
            <a:miter lim="800000"/>
            <a:headEnd/>
            <a:tailEnd/>
          </a:ln>
        </p:spPr>
      </p:pic>
      <p:pic>
        <p:nvPicPr>
          <p:cNvPr id="7" name="Picture 6" descr="A picture containing text, clipart&#10;&#10;Description automatically generated">
            <a:extLst>
              <a:ext uri="{FF2B5EF4-FFF2-40B4-BE49-F238E27FC236}">
                <a16:creationId xmlns:a16="http://schemas.microsoft.com/office/drawing/2014/main" id="{3BC86162-48AF-4E47-A014-34FA29526C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99433" y="2851057"/>
            <a:ext cx="2164475" cy="1926241"/>
          </a:xfrm>
          <a:prstGeom prst="rect">
            <a:avLst/>
          </a:prstGeom>
        </p:spPr>
      </p:pic>
      <p:pic>
        <p:nvPicPr>
          <p:cNvPr id="8" name="Picture 2">
            <a:extLst>
              <a:ext uri="{FF2B5EF4-FFF2-40B4-BE49-F238E27FC236}">
                <a16:creationId xmlns:a16="http://schemas.microsoft.com/office/drawing/2014/main" id="{1E725C1D-819E-40D1-8512-437AF2E7E3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8547" y="3655056"/>
            <a:ext cx="2566827" cy="1586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414112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B17B5-3D04-4AAF-9BE4-C20CD17F2DB6}"/>
              </a:ext>
            </a:extLst>
          </p:cNvPr>
          <p:cNvSpPr>
            <a:spLocks noGrp="1"/>
          </p:cNvSpPr>
          <p:nvPr>
            <p:ph type="title"/>
          </p:nvPr>
        </p:nvSpPr>
        <p:spPr>
          <a:xfrm>
            <a:off x="595505" y="915772"/>
            <a:ext cx="4289643" cy="1920372"/>
          </a:xfrm>
        </p:spPr>
        <p:txBody>
          <a:bodyPr>
            <a:normAutofit/>
          </a:bodyPr>
          <a:lstStyle/>
          <a:p>
            <a:pPr algn="l"/>
            <a:r>
              <a:rPr lang="en-US" sz="3600" dirty="0">
                <a:solidFill>
                  <a:schemeClr val="bg1"/>
                </a:solidFill>
              </a:rPr>
              <a:t>Implementation Science</a:t>
            </a:r>
          </a:p>
        </p:txBody>
      </p:sp>
      <p:sp>
        <p:nvSpPr>
          <p:cNvPr id="9" name="Content Placeholder 8">
            <a:extLst>
              <a:ext uri="{FF2B5EF4-FFF2-40B4-BE49-F238E27FC236}">
                <a16:creationId xmlns:a16="http://schemas.microsoft.com/office/drawing/2014/main" id="{A94EB710-CB99-481A-8E2A-05AC9B1DB18A}"/>
              </a:ext>
            </a:extLst>
          </p:cNvPr>
          <p:cNvSpPr>
            <a:spLocks noGrp="1"/>
          </p:cNvSpPr>
          <p:nvPr>
            <p:ph idx="1"/>
          </p:nvPr>
        </p:nvSpPr>
        <p:spPr>
          <a:xfrm>
            <a:off x="595505" y="2599091"/>
            <a:ext cx="3896485" cy="3148329"/>
          </a:xfrm>
        </p:spPr>
        <p:txBody>
          <a:bodyPr>
            <a:normAutofit fontScale="85000" lnSpcReduction="20000"/>
          </a:bodyPr>
          <a:lstStyle/>
          <a:p>
            <a:pPr marL="0" indent="0">
              <a:buNone/>
            </a:pPr>
            <a:r>
              <a:rPr lang="fr-FR" sz="2000" dirty="0">
                <a:hlinkClick r:id="rId3"/>
              </a:rPr>
              <a:t>QUERI </a:t>
            </a:r>
            <a:r>
              <a:rPr lang="fr-FR" sz="2000" dirty="0" err="1">
                <a:hlinkClick r:id="rId3"/>
              </a:rPr>
              <a:t>Implementation</a:t>
            </a:r>
            <a:r>
              <a:rPr lang="fr-FR" sz="2000" dirty="0">
                <a:hlinkClick r:id="rId3"/>
              </a:rPr>
              <a:t> Road</a:t>
            </a:r>
          </a:p>
          <a:p>
            <a:pPr marL="0" indent="0">
              <a:buNone/>
            </a:pPr>
            <a:r>
              <a:rPr lang="fr-FR" sz="2000" dirty="0" err="1">
                <a:hlinkClick r:id="rId3"/>
              </a:rPr>
              <a:t>map</a:t>
            </a:r>
            <a:r>
              <a:rPr lang="fr-FR" sz="2000" dirty="0">
                <a:hlinkClick r:id="rId3"/>
              </a:rPr>
              <a:t> (va.gov</a:t>
            </a:r>
            <a:r>
              <a:rPr lang="fr-FR" sz="900" dirty="0">
                <a:hlinkClick r:id="rId3"/>
              </a:rPr>
              <a:t>)</a:t>
            </a:r>
            <a:endParaRPr lang="fr-FR" sz="900" dirty="0"/>
          </a:p>
          <a:p>
            <a:pPr marL="0" indent="0">
              <a:buNone/>
            </a:pPr>
            <a:r>
              <a:rPr lang="en-US" sz="2000" b="0" i="0" dirty="0">
                <a:solidFill>
                  <a:schemeClr val="bg1"/>
                </a:solidFill>
                <a:effectLst/>
                <a:latin typeface="Arial" panose="020B0604020202020204" pitchFamily="34" charset="0"/>
              </a:rPr>
              <a:t>The </a:t>
            </a:r>
            <a:r>
              <a:rPr lang="en-US" sz="2000" b="0" i="0" u="sng" dirty="0">
                <a:solidFill>
                  <a:schemeClr val="bg1"/>
                </a:solidFill>
                <a:effectLst/>
                <a:latin typeface="Arial" panose="020B0604020202020204" pitchFamily="34" charset="0"/>
                <a:hlinkClick r:id="rId4">
                  <a:extLst>
                    <a:ext uri="{A12FA001-AC4F-418D-AE19-62706E023703}">
                      <ahyp:hlinkClr xmlns:ahyp="http://schemas.microsoft.com/office/drawing/2018/hyperlinkcolor" val="tx"/>
                    </a:ext>
                  </a:extLst>
                </a:hlinkClick>
              </a:rPr>
              <a:t>QUERI Implementation Roadmap</a:t>
            </a:r>
            <a:r>
              <a:rPr lang="en-US" sz="2000" b="0" i="0" dirty="0">
                <a:solidFill>
                  <a:schemeClr val="bg1"/>
                </a:solidFill>
                <a:effectLst/>
                <a:latin typeface="Arial" panose="020B0604020202020204" pitchFamily="34" charset="0"/>
              </a:rPr>
              <a:t> is a comprehensive, practical guide for </a:t>
            </a:r>
            <a:r>
              <a:rPr lang="en-US" sz="2000" b="1" i="0" dirty="0">
                <a:solidFill>
                  <a:schemeClr val="bg1"/>
                </a:solidFill>
                <a:effectLst/>
                <a:latin typeface="Arial" panose="020B0604020202020204" pitchFamily="34" charset="0"/>
              </a:rPr>
              <a:t>health care practitioners and researchers</a:t>
            </a:r>
            <a:r>
              <a:rPr lang="en-US" sz="2000" b="0" i="0" dirty="0">
                <a:solidFill>
                  <a:schemeClr val="bg1"/>
                </a:solidFill>
                <a:effectLst/>
                <a:latin typeface="Arial" panose="020B0604020202020204" pitchFamily="34" charset="0"/>
              </a:rPr>
              <a:t> to plan and deploy methods to support </a:t>
            </a:r>
            <a:r>
              <a:rPr lang="en-US" sz="2000" b="1" i="0" dirty="0">
                <a:solidFill>
                  <a:schemeClr val="bg1"/>
                </a:solidFill>
                <a:effectLst/>
                <a:latin typeface="Arial" panose="020B0604020202020204" pitchFamily="34" charset="0"/>
              </a:rPr>
              <a:t>uptake of effective practices</a:t>
            </a:r>
            <a:r>
              <a:rPr lang="en-US" sz="2000" b="0" i="0" dirty="0">
                <a:solidFill>
                  <a:schemeClr val="bg1"/>
                </a:solidFill>
                <a:effectLst/>
                <a:latin typeface="Arial" panose="020B0604020202020204" pitchFamily="34" charset="0"/>
              </a:rPr>
              <a:t> in routine care settings.</a:t>
            </a:r>
          </a:p>
          <a:p>
            <a:pPr marL="0" indent="0">
              <a:buNone/>
            </a:pPr>
            <a:endParaRPr lang="en-US" sz="2000" dirty="0">
              <a:solidFill>
                <a:schemeClr val="bg1"/>
              </a:solidFill>
              <a:latin typeface="Arial" panose="020B0604020202020204" pitchFamily="34" charset="0"/>
            </a:endParaRPr>
          </a:p>
          <a:p>
            <a:pPr marL="0" indent="0">
              <a:buNone/>
            </a:pPr>
            <a:r>
              <a:rPr lang="en-US" sz="2600" dirty="0">
                <a:solidFill>
                  <a:schemeClr val="bg1"/>
                </a:solidFill>
                <a:latin typeface="Arial" panose="020B0604020202020204" pitchFamily="34" charset="0"/>
              </a:rPr>
              <a:t>School-based IS framework (Komesidou &amp; Hogan, 2021)</a:t>
            </a:r>
            <a:endParaRPr lang="en-US" sz="4000" dirty="0">
              <a:solidFill>
                <a:schemeClr val="bg1"/>
              </a:solidFill>
            </a:endParaRPr>
          </a:p>
        </p:txBody>
      </p:sp>
      <p:pic>
        <p:nvPicPr>
          <p:cNvPr id="5" name="Content Placeholder 4">
            <a:extLst>
              <a:ext uri="{FF2B5EF4-FFF2-40B4-BE49-F238E27FC236}">
                <a16:creationId xmlns:a16="http://schemas.microsoft.com/office/drawing/2014/main" id="{268B5F41-6952-4E0A-B274-74CFFDCA11D3}"/>
              </a:ext>
            </a:extLst>
          </p:cNvPr>
          <p:cNvPicPr>
            <a:picLocks noChangeAspect="1"/>
          </p:cNvPicPr>
          <p:nvPr/>
        </p:nvPicPr>
        <p:blipFill>
          <a:blip r:embed="rId5"/>
          <a:stretch>
            <a:fillRect/>
          </a:stretch>
        </p:blipFill>
        <p:spPr>
          <a:xfrm>
            <a:off x="5342180" y="643467"/>
            <a:ext cx="6143647" cy="5571066"/>
          </a:xfrm>
          <a:prstGeom prst="rect">
            <a:avLst/>
          </a:prstGeom>
        </p:spPr>
      </p:pic>
    </p:spTree>
    <p:custDataLst>
      <p:tags r:id="rId1"/>
    </p:custDataLst>
    <p:extLst>
      <p:ext uri="{BB962C8B-B14F-4D97-AF65-F5344CB8AC3E}">
        <p14:creationId xmlns:p14="http://schemas.microsoft.com/office/powerpoint/2010/main" val="377683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4" end="4"/>
                                            </p:txEl>
                                          </p:spTgt>
                                        </p:tgtEl>
                                        <p:attrNameLst>
                                          <p:attrName>style.visibility</p:attrName>
                                        </p:attrNameLst>
                                      </p:cBhvr>
                                      <p:to>
                                        <p:strVal val="visible"/>
                                      </p:to>
                                    </p:set>
                                    <p:anim calcmode="lin" valueType="num">
                                      <p:cBhvr additive="base">
                                        <p:cTn id="7"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5BB9D2F-2EA3-48C3-A135-A01751AAAF16}"/>
              </a:ext>
            </a:extLst>
          </p:cNvPr>
          <p:cNvPicPr>
            <a:picLocks noGrp="1" noChangeAspect="1"/>
          </p:cNvPicPr>
          <p:nvPr>
            <p:ph idx="1"/>
          </p:nvPr>
        </p:nvPicPr>
        <p:blipFill>
          <a:blip r:embed="rId2"/>
          <a:stretch>
            <a:fillRect/>
          </a:stretch>
        </p:blipFill>
        <p:spPr>
          <a:xfrm>
            <a:off x="673641" y="445771"/>
            <a:ext cx="8323883" cy="5772468"/>
          </a:xfrm>
        </p:spPr>
      </p:pic>
    </p:spTree>
    <p:extLst>
      <p:ext uri="{BB962C8B-B14F-4D97-AF65-F5344CB8AC3E}">
        <p14:creationId xmlns:p14="http://schemas.microsoft.com/office/powerpoint/2010/main" val="180024976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0970C-1CD7-4D01-A84B-EE6EC8B9D050}"/>
              </a:ext>
            </a:extLst>
          </p:cNvPr>
          <p:cNvSpPr>
            <a:spLocks noGrp="1"/>
          </p:cNvSpPr>
          <p:nvPr>
            <p:ph type="title"/>
          </p:nvPr>
        </p:nvSpPr>
        <p:spPr>
          <a:xfrm>
            <a:off x="1730000" y="1027920"/>
            <a:ext cx="9385200" cy="869460"/>
          </a:xfrm>
        </p:spPr>
        <p:txBody>
          <a:bodyPr>
            <a:normAutofit fontScale="90000"/>
          </a:bodyPr>
          <a:lstStyle/>
          <a:p>
            <a:r>
              <a:rPr lang="en-US" dirty="0"/>
              <a:t>What we learned screening for DLD </a:t>
            </a:r>
            <a:br>
              <a:rPr lang="en-US" dirty="0"/>
            </a:br>
            <a:r>
              <a:rPr lang="en-US" sz="2200" dirty="0"/>
              <a:t>(Komesidou Et Al., 2022)</a:t>
            </a:r>
            <a:endParaRPr lang="en-US" dirty="0"/>
          </a:p>
        </p:txBody>
      </p:sp>
      <p:sp>
        <p:nvSpPr>
          <p:cNvPr id="3" name="Text Placeholder 2">
            <a:extLst>
              <a:ext uri="{FF2B5EF4-FFF2-40B4-BE49-F238E27FC236}">
                <a16:creationId xmlns:a16="http://schemas.microsoft.com/office/drawing/2014/main" id="{91B2ADE4-C84C-4BD0-A535-BE7334F71484}"/>
              </a:ext>
            </a:extLst>
          </p:cNvPr>
          <p:cNvSpPr>
            <a:spLocks noGrp="1"/>
          </p:cNvSpPr>
          <p:nvPr>
            <p:ph type="body" idx="1"/>
          </p:nvPr>
        </p:nvSpPr>
        <p:spPr>
          <a:xfrm>
            <a:off x="655580" y="1948480"/>
            <a:ext cx="9385200" cy="3881600"/>
          </a:xfrm>
        </p:spPr>
        <p:txBody>
          <a:bodyPr>
            <a:normAutofit fontScale="92500" lnSpcReduction="10000"/>
          </a:bodyPr>
          <a:lstStyle/>
          <a:p>
            <a:pPr marL="194729" indent="0">
              <a:buNone/>
            </a:pPr>
            <a:r>
              <a:rPr lang="en-US" dirty="0"/>
              <a:t>Barriers</a:t>
            </a:r>
          </a:p>
          <a:p>
            <a:r>
              <a:rPr lang="en-US" dirty="0"/>
              <a:t>Lack of awareness of what DLD is &amp; importance for early ID</a:t>
            </a:r>
          </a:p>
          <a:p>
            <a:r>
              <a:rPr lang="en-US" dirty="0"/>
              <a:t>Lack of systems in place for collaboration between Gen Ed and SLP</a:t>
            </a:r>
          </a:p>
          <a:p>
            <a:r>
              <a:rPr lang="en-US" dirty="0"/>
              <a:t>Lack of efficient DLD screeners</a:t>
            </a:r>
          </a:p>
          <a:p>
            <a:r>
              <a:rPr lang="en-US" dirty="0"/>
              <a:t>Lack of sensitive early ID of DLD in ELL populations</a:t>
            </a:r>
          </a:p>
          <a:p>
            <a:r>
              <a:rPr lang="en-US" dirty="0"/>
              <a:t>Lack of structure for further assessment and support</a:t>
            </a:r>
          </a:p>
          <a:p>
            <a:pPr marL="194729" indent="0">
              <a:buNone/>
            </a:pPr>
            <a:endParaRPr lang="en-US" dirty="0"/>
          </a:p>
          <a:p>
            <a:pPr marL="194729" indent="0">
              <a:buNone/>
            </a:pPr>
            <a:r>
              <a:rPr lang="en-US" dirty="0"/>
              <a:t>Facilitators</a:t>
            </a:r>
          </a:p>
          <a:p>
            <a:r>
              <a:rPr lang="en-US" dirty="0"/>
              <a:t>Supportive school leaders </a:t>
            </a:r>
          </a:p>
          <a:p>
            <a:r>
              <a:rPr lang="en-US" dirty="0"/>
              <a:t>Interest by teachers beyond word reading </a:t>
            </a:r>
          </a:p>
          <a:p>
            <a:r>
              <a:rPr lang="en-US" dirty="0"/>
              <a:t>School-based data manager </a:t>
            </a:r>
          </a:p>
          <a:p>
            <a:r>
              <a:rPr lang="en-US" dirty="0"/>
              <a:t>Screening for dyslexia </a:t>
            </a:r>
          </a:p>
          <a:p>
            <a:r>
              <a:rPr lang="en-US" dirty="0"/>
              <a:t>Learning communities and commitment to professional development</a:t>
            </a:r>
          </a:p>
          <a:p>
            <a:r>
              <a:rPr lang="en-US" dirty="0"/>
              <a:t>New laws focused on dyslexia screening</a:t>
            </a:r>
          </a:p>
          <a:p>
            <a:endParaRPr lang="en-US" dirty="0"/>
          </a:p>
          <a:p>
            <a:endParaRPr lang="en-US" dirty="0"/>
          </a:p>
          <a:p>
            <a:endParaRPr lang="en-US" dirty="0"/>
          </a:p>
        </p:txBody>
      </p:sp>
    </p:spTree>
    <p:extLst>
      <p:ext uri="{BB962C8B-B14F-4D97-AF65-F5344CB8AC3E}">
        <p14:creationId xmlns:p14="http://schemas.microsoft.com/office/powerpoint/2010/main" val="6468434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5C376C-AFC0-4A46-842E-F83B432C2497}"/>
              </a:ext>
            </a:extLst>
          </p:cNvPr>
          <p:cNvSpPr>
            <a:spLocks noGrp="1"/>
          </p:cNvSpPr>
          <p:nvPr>
            <p:ph type="ctrTitle"/>
          </p:nvPr>
        </p:nvSpPr>
        <p:spPr>
          <a:xfrm>
            <a:off x="1463040" y="3030636"/>
            <a:ext cx="9448800" cy="1825096"/>
          </a:xfrm>
        </p:spPr>
        <p:txBody>
          <a:bodyPr>
            <a:normAutofit fontScale="90000"/>
          </a:bodyPr>
          <a:lstStyle/>
          <a:p>
            <a:r>
              <a:rPr lang="en-US" b="1" u="sng" dirty="0"/>
              <a:t>Word reading </a:t>
            </a:r>
            <a:r>
              <a:rPr lang="en-US" dirty="0"/>
              <a:t>is the ability to accurately translate printed letter patterns into spoken words</a:t>
            </a:r>
          </a:p>
        </p:txBody>
      </p:sp>
    </p:spTree>
    <p:extLst>
      <p:ext uri="{BB962C8B-B14F-4D97-AF65-F5344CB8AC3E}">
        <p14:creationId xmlns:p14="http://schemas.microsoft.com/office/powerpoint/2010/main" val="423105500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3F6B5-4230-4258-9B84-2DD678F38D40}"/>
              </a:ext>
            </a:extLst>
          </p:cNvPr>
          <p:cNvSpPr>
            <a:spLocks noGrp="1"/>
          </p:cNvSpPr>
          <p:nvPr>
            <p:ph type="title"/>
          </p:nvPr>
        </p:nvSpPr>
        <p:spPr>
          <a:xfrm>
            <a:off x="3234689" y="125058"/>
            <a:ext cx="7680961" cy="1600200"/>
          </a:xfrm>
        </p:spPr>
        <p:txBody>
          <a:bodyPr anchor="b">
            <a:normAutofit/>
          </a:bodyPr>
          <a:lstStyle/>
          <a:p>
            <a:pPr algn="l"/>
            <a:r>
              <a:rPr lang="en-US" sz="3200" dirty="0"/>
              <a:t>CSD Implementation science</a:t>
            </a:r>
          </a:p>
        </p:txBody>
      </p:sp>
      <p:sp>
        <p:nvSpPr>
          <p:cNvPr id="9" name="Content Placeholder 8">
            <a:extLst>
              <a:ext uri="{FF2B5EF4-FFF2-40B4-BE49-F238E27FC236}">
                <a16:creationId xmlns:a16="http://schemas.microsoft.com/office/drawing/2014/main" id="{D0BD1FE4-E091-C9B7-00B3-BF30FE9609DD}"/>
              </a:ext>
            </a:extLst>
          </p:cNvPr>
          <p:cNvSpPr>
            <a:spLocks noGrp="1"/>
          </p:cNvSpPr>
          <p:nvPr>
            <p:ph idx="1"/>
          </p:nvPr>
        </p:nvSpPr>
        <p:spPr>
          <a:xfrm>
            <a:off x="685800" y="2364573"/>
            <a:ext cx="3977639" cy="3854112"/>
          </a:xfrm>
        </p:spPr>
        <p:txBody>
          <a:bodyPr>
            <a:normAutofit/>
          </a:bodyPr>
          <a:lstStyle/>
          <a:p>
            <a:r>
              <a:rPr lang="en-US" sz="2400" dirty="0"/>
              <a:t>Facebook group</a:t>
            </a:r>
          </a:p>
          <a:p>
            <a:pPr marL="457200" lvl="1" indent="0">
              <a:buNone/>
            </a:pPr>
            <a:r>
              <a:rPr lang="en-US" dirty="0"/>
              <a:t>Imp-Sci is for all: A CSD Research-Practice Exchange</a:t>
            </a:r>
          </a:p>
          <a:p>
            <a:endParaRPr lang="en-US" sz="2400" dirty="0"/>
          </a:p>
          <a:p>
            <a:r>
              <a:rPr lang="en-US" sz="2400" dirty="0"/>
              <a:t>Sign up for email about future offerings </a:t>
            </a:r>
          </a:p>
          <a:p>
            <a:pPr marL="457200" lvl="1" indent="0">
              <a:buNone/>
            </a:pPr>
            <a:r>
              <a:rPr lang="en-US" dirty="0"/>
              <a:t>https://info.mghihp.edu/isforall</a:t>
            </a:r>
            <a:endParaRPr lang="en-US" sz="1400" dirty="0"/>
          </a:p>
        </p:txBody>
      </p:sp>
      <p:pic>
        <p:nvPicPr>
          <p:cNvPr id="5" name="Content Placeholder 4">
            <a:extLst>
              <a:ext uri="{FF2B5EF4-FFF2-40B4-BE49-F238E27FC236}">
                <a16:creationId xmlns:a16="http://schemas.microsoft.com/office/drawing/2014/main" id="{D1B43B7D-B4E2-476A-8FEE-F2E8C8718297}"/>
              </a:ext>
            </a:extLst>
          </p:cNvPr>
          <p:cNvPicPr>
            <a:picLocks noChangeAspect="1"/>
          </p:cNvPicPr>
          <p:nvPr/>
        </p:nvPicPr>
        <p:blipFill>
          <a:blip r:embed="rId2"/>
          <a:stretch>
            <a:fillRect/>
          </a:stretch>
        </p:blipFill>
        <p:spPr>
          <a:xfrm>
            <a:off x="4972699" y="2061369"/>
            <a:ext cx="6533501" cy="2842072"/>
          </a:xfrm>
          <a:prstGeom prst="rect">
            <a:avLst/>
          </a:prstGeom>
        </p:spPr>
      </p:pic>
    </p:spTree>
    <p:extLst>
      <p:ext uri="{BB962C8B-B14F-4D97-AF65-F5344CB8AC3E}">
        <p14:creationId xmlns:p14="http://schemas.microsoft.com/office/powerpoint/2010/main" val="153734867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8385BA7-DA39-4996-AA9F-3FB0E229DCD7}"/>
              </a:ext>
            </a:extLst>
          </p:cNvPr>
          <p:cNvSpPr>
            <a:spLocks noGrp="1"/>
          </p:cNvSpPr>
          <p:nvPr>
            <p:ph type="ctrTitle"/>
          </p:nvPr>
        </p:nvSpPr>
        <p:spPr/>
        <p:txBody>
          <a:bodyPr/>
          <a:lstStyle/>
          <a:p>
            <a:r>
              <a:rPr lang="en-US" dirty="0"/>
              <a:t>Take home messages</a:t>
            </a:r>
          </a:p>
        </p:txBody>
      </p:sp>
      <p:sp>
        <p:nvSpPr>
          <p:cNvPr id="5" name="Subtitle 4">
            <a:extLst>
              <a:ext uri="{FF2B5EF4-FFF2-40B4-BE49-F238E27FC236}">
                <a16:creationId xmlns:a16="http://schemas.microsoft.com/office/drawing/2014/main" id="{5F61EA1B-6EDC-4002-806F-16E888E937D3}"/>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02162659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D6EEA-2DD0-4E27-A285-31B851CCCE8A}"/>
              </a:ext>
            </a:extLst>
          </p:cNvPr>
          <p:cNvSpPr>
            <a:spLocks noGrp="1"/>
          </p:cNvSpPr>
          <p:nvPr>
            <p:ph type="title"/>
          </p:nvPr>
        </p:nvSpPr>
        <p:spPr>
          <a:xfrm>
            <a:off x="1058117" y="1132337"/>
            <a:ext cx="9909333" cy="1218800"/>
          </a:xfrm>
        </p:spPr>
        <p:txBody>
          <a:bodyPr/>
          <a:lstStyle/>
          <a:p>
            <a:r>
              <a:rPr lang="en-US" dirty="0"/>
              <a:t>ATTEND TO BOTH WORD READING </a:t>
            </a:r>
            <a:br>
              <a:rPr lang="en-US" dirty="0"/>
            </a:br>
            <a:r>
              <a:rPr lang="en-US" dirty="0"/>
              <a:t>&amp; LANGUAGE Comprehension</a:t>
            </a:r>
          </a:p>
        </p:txBody>
      </p:sp>
      <p:grpSp>
        <p:nvGrpSpPr>
          <p:cNvPr id="3" name="Group 2">
            <a:extLst>
              <a:ext uri="{FF2B5EF4-FFF2-40B4-BE49-F238E27FC236}">
                <a16:creationId xmlns:a16="http://schemas.microsoft.com/office/drawing/2014/main" id="{F8EE55F1-AB98-4228-9BFE-DF1EEC4A9CA7}"/>
              </a:ext>
            </a:extLst>
          </p:cNvPr>
          <p:cNvGrpSpPr/>
          <p:nvPr/>
        </p:nvGrpSpPr>
        <p:grpSpPr>
          <a:xfrm>
            <a:off x="1058117" y="2617470"/>
            <a:ext cx="10521711" cy="3429000"/>
            <a:chOff x="362673" y="2676755"/>
            <a:chExt cx="10950060" cy="3396456"/>
          </a:xfrm>
        </p:grpSpPr>
        <p:graphicFrame>
          <p:nvGraphicFramePr>
            <p:cNvPr id="4" name="Diagram 3">
              <a:extLst>
                <a:ext uri="{FF2B5EF4-FFF2-40B4-BE49-F238E27FC236}">
                  <a16:creationId xmlns:a16="http://schemas.microsoft.com/office/drawing/2014/main" id="{C0A490AF-6694-4CA8-B9E8-3A544E81C266}"/>
                </a:ext>
              </a:extLst>
            </p:cNvPr>
            <p:cNvGraphicFramePr/>
            <p:nvPr/>
          </p:nvGraphicFramePr>
          <p:xfrm>
            <a:off x="362673" y="2676755"/>
            <a:ext cx="5425679" cy="33964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a:extLst>
                <a:ext uri="{FF2B5EF4-FFF2-40B4-BE49-F238E27FC236}">
                  <a16:creationId xmlns:a16="http://schemas.microsoft.com/office/drawing/2014/main" id="{B82F1AA4-F866-4FF9-B79B-A131364BC94E}"/>
                </a:ext>
              </a:extLst>
            </p:cNvPr>
            <p:cNvGraphicFramePr/>
            <p:nvPr/>
          </p:nvGraphicFramePr>
          <p:xfrm>
            <a:off x="5887054" y="2676755"/>
            <a:ext cx="5425679" cy="339645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pic>
        <p:nvPicPr>
          <p:cNvPr id="8" name="Picture 7">
            <a:extLst>
              <a:ext uri="{FF2B5EF4-FFF2-40B4-BE49-F238E27FC236}">
                <a16:creationId xmlns:a16="http://schemas.microsoft.com/office/drawing/2014/main" id="{0F0F206C-557A-4A4B-973E-FFB1810459C6}"/>
              </a:ext>
            </a:extLst>
          </p:cNvPr>
          <p:cNvPicPr>
            <a:picLocks noChangeAspect="1"/>
          </p:cNvPicPr>
          <p:nvPr/>
        </p:nvPicPr>
        <p:blipFill>
          <a:blip r:embed="rId12"/>
          <a:stretch>
            <a:fillRect/>
          </a:stretch>
        </p:blipFill>
        <p:spPr>
          <a:xfrm>
            <a:off x="612172" y="2008277"/>
            <a:ext cx="10967656" cy="3560373"/>
          </a:xfrm>
          <a:prstGeom prst="rect">
            <a:avLst/>
          </a:prstGeom>
        </p:spPr>
      </p:pic>
      <p:pic>
        <p:nvPicPr>
          <p:cNvPr id="7" name="Content Placeholder 5">
            <a:extLst>
              <a:ext uri="{FF2B5EF4-FFF2-40B4-BE49-F238E27FC236}">
                <a16:creationId xmlns:a16="http://schemas.microsoft.com/office/drawing/2014/main" id="{BF1C0C6E-F250-4730-A16E-82626EA25AD8}"/>
              </a:ext>
            </a:extLst>
          </p:cNvPr>
          <p:cNvPicPr>
            <a:picLocks noChangeAspect="1"/>
          </p:cNvPicPr>
          <p:nvPr/>
        </p:nvPicPr>
        <p:blipFill>
          <a:blip r:embed="rId13"/>
          <a:stretch>
            <a:fillRect/>
          </a:stretch>
        </p:blipFill>
        <p:spPr>
          <a:xfrm>
            <a:off x="445739" y="682799"/>
            <a:ext cx="5064325" cy="5042864"/>
          </a:xfrm>
          <a:prstGeom prst="rect">
            <a:avLst/>
          </a:prstGeom>
        </p:spPr>
      </p:pic>
    </p:spTree>
    <p:extLst>
      <p:ext uri="{BB962C8B-B14F-4D97-AF65-F5344CB8AC3E}">
        <p14:creationId xmlns:p14="http://schemas.microsoft.com/office/powerpoint/2010/main" val="1110858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0EAB1-0B94-448A-B9B1-5818F3A150D4}"/>
              </a:ext>
            </a:extLst>
          </p:cNvPr>
          <p:cNvSpPr>
            <a:spLocks noGrp="1"/>
          </p:cNvSpPr>
          <p:nvPr>
            <p:ph type="ctrTitle"/>
          </p:nvPr>
        </p:nvSpPr>
        <p:spPr/>
        <p:txBody>
          <a:bodyPr/>
          <a:lstStyle/>
          <a:p>
            <a:r>
              <a:rPr lang="en-US" dirty="0" err="1"/>
              <a:t>REsources</a:t>
            </a:r>
            <a:endParaRPr lang="en-US" dirty="0"/>
          </a:p>
        </p:txBody>
      </p:sp>
      <p:sp>
        <p:nvSpPr>
          <p:cNvPr id="4" name="Subtitle 3">
            <a:extLst>
              <a:ext uri="{FF2B5EF4-FFF2-40B4-BE49-F238E27FC236}">
                <a16:creationId xmlns:a16="http://schemas.microsoft.com/office/drawing/2014/main" id="{A8A33AD3-ECA0-4994-BFA9-7BB8793BF883}"/>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3857106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96BA44-0B4A-4B06-9F96-E5FE9B4F5688}"/>
              </a:ext>
            </a:extLst>
          </p:cNvPr>
          <p:cNvSpPr txBox="1"/>
          <p:nvPr/>
        </p:nvSpPr>
        <p:spPr>
          <a:xfrm>
            <a:off x="593035" y="5846112"/>
            <a:ext cx="7000461" cy="617166"/>
          </a:xfrm>
          <a:prstGeom prst="rect">
            <a:avLst/>
          </a:prstGeom>
        </p:spPr>
        <p:txBody>
          <a:bodyPr vert="horz" lIns="91440" tIns="45720" rIns="91440" bIns="45720" rtlCol="0">
            <a:normAutofit/>
          </a:bodyPr>
          <a:lstStyle/>
          <a:p>
            <a:pPr defTabSz="914400">
              <a:lnSpc>
                <a:spcPct val="90000"/>
              </a:lnSpc>
              <a:spcAft>
                <a:spcPts val="600"/>
              </a:spcAft>
            </a:pPr>
            <a:r>
              <a:rPr lang="en-US" sz="1600" dirty="0"/>
              <a:t>https://nces.ed.gov/pubsearch/pubsinfo.asp?pubid=WWCPGLit21</a:t>
            </a:r>
          </a:p>
        </p:txBody>
      </p:sp>
      <p:pic>
        <p:nvPicPr>
          <p:cNvPr id="6" name="Content Placeholder 5">
            <a:extLst>
              <a:ext uri="{FF2B5EF4-FFF2-40B4-BE49-F238E27FC236}">
                <a16:creationId xmlns:a16="http://schemas.microsoft.com/office/drawing/2014/main" id="{3DE2803D-5A4D-4F67-9488-32EC10AC48E5}"/>
              </a:ext>
            </a:extLst>
          </p:cNvPr>
          <p:cNvPicPr>
            <a:picLocks noGrp="1" noChangeAspect="1"/>
          </p:cNvPicPr>
          <p:nvPr>
            <p:ph idx="1"/>
          </p:nvPr>
        </p:nvPicPr>
        <p:blipFill>
          <a:blip r:embed="rId2"/>
          <a:stretch>
            <a:fillRect/>
          </a:stretch>
        </p:blipFill>
        <p:spPr>
          <a:xfrm>
            <a:off x="1129570" y="508902"/>
            <a:ext cx="8531266" cy="5173830"/>
          </a:xfrm>
          <a:prstGeom prst="rect">
            <a:avLst/>
          </a:prstGeom>
        </p:spPr>
      </p:pic>
    </p:spTree>
    <p:extLst>
      <p:ext uri="{BB962C8B-B14F-4D97-AF65-F5344CB8AC3E}">
        <p14:creationId xmlns:p14="http://schemas.microsoft.com/office/powerpoint/2010/main" val="33351384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7E823-0A21-467E-BBF6-4C2EE2BF84F1}"/>
              </a:ext>
            </a:extLst>
          </p:cNvPr>
          <p:cNvSpPr>
            <a:spLocks noGrp="1"/>
          </p:cNvSpPr>
          <p:nvPr>
            <p:ph type="title"/>
          </p:nvPr>
        </p:nvSpPr>
        <p:spPr>
          <a:xfrm>
            <a:off x="685800" y="764373"/>
            <a:ext cx="3687417" cy="1920372"/>
          </a:xfrm>
        </p:spPr>
        <p:txBody>
          <a:bodyPr>
            <a:normAutofit/>
          </a:bodyPr>
          <a:lstStyle/>
          <a:p>
            <a:pPr algn="l"/>
            <a:r>
              <a:rPr lang="en-US" sz="1600" b="0" i="0" dirty="0">
                <a:solidFill>
                  <a:schemeClr val="bg1"/>
                </a:solidFill>
                <a:effectLst/>
                <a:latin typeface="Roboto" panose="02000000000000000000" pitchFamily="2" charset="0"/>
              </a:rPr>
              <a:t>https://ccsso.org/sites/default/files/2018-06/RfU Initiative Brief Policy Report.pdf</a:t>
            </a:r>
            <a:endParaRPr lang="en-US" sz="3600" dirty="0">
              <a:solidFill>
                <a:schemeClr val="bg1"/>
              </a:solidFill>
            </a:endParaRPr>
          </a:p>
        </p:txBody>
      </p:sp>
      <p:pic>
        <p:nvPicPr>
          <p:cNvPr id="5" name="Content Placeholder 4" descr="A child sitting on the floor reading a book&#10;&#10;Description automatically generated with low confidence">
            <a:extLst>
              <a:ext uri="{FF2B5EF4-FFF2-40B4-BE49-F238E27FC236}">
                <a16:creationId xmlns:a16="http://schemas.microsoft.com/office/drawing/2014/main" id="{878ABA40-2E16-4296-887A-F9C838E2A288}"/>
              </a:ext>
            </a:extLst>
          </p:cNvPr>
          <p:cNvPicPr>
            <a:picLocks noChangeAspect="1"/>
          </p:cNvPicPr>
          <p:nvPr/>
        </p:nvPicPr>
        <p:blipFill>
          <a:blip r:embed="rId2"/>
          <a:stretch>
            <a:fillRect/>
          </a:stretch>
        </p:blipFill>
        <p:spPr>
          <a:xfrm>
            <a:off x="5352979" y="643467"/>
            <a:ext cx="6122050" cy="5571066"/>
          </a:xfrm>
          <a:prstGeom prst="rect">
            <a:avLst/>
          </a:prstGeom>
        </p:spPr>
      </p:pic>
    </p:spTree>
    <p:extLst>
      <p:ext uri="{BB962C8B-B14F-4D97-AF65-F5344CB8AC3E}">
        <p14:creationId xmlns:p14="http://schemas.microsoft.com/office/powerpoint/2010/main" val="282706658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CD16E48-B722-46E3-ABF2-170EE05988E8}"/>
              </a:ext>
            </a:extLst>
          </p:cNvPr>
          <p:cNvPicPr>
            <a:picLocks noGrp="1" noChangeAspect="1"/>
          </p:cNvPicPr>
          <p:nvPr>
            <p:ph idx="1"/>
          </p:nvPr>
        </p:nvPicPr>
        <p:blipFill>
          <a:blip r:embed="rId2"/>
          <a:stretch>
            <a:fillRect/>
          </a:stretch>
        </p:blipFill>
        <p:spPr>
          <a:xfrm>
            <a:off x="1840230" y="72688"/>
            <a:ext cx="6501957" cy="6712624"/>
          </a:xfrm>
        </p:spPr>
      </p:pic>
    </p:spTree>
    <p:extLst>
      <p:ext uri="{BB962C8B-B14F-4D97-AF65-F5344CB8AC3E}">
        <p14:creationId xmlns:p14="http://schemas.microsoft.com/office/powerpoint/2010/main" val="392686232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C9CFC-187E-44DD-8035-CE91003FF8DE}"/>
              </a:ext>
            </a:extLst>
          </p:cNvPr>
          <p:cNvSpPr>
            <a:spLocks noGrp="1"/>
          </p:cNvSpPr>
          <p:nvPr>
            <p:ph type="title"/>
          </p:nvPr>
        </p:nvSpPr>
        <p:spPr/>
        <p:txBody>
          <a:bodyPr>
            <a:normAutofit fontScale="90000"/>
          </a:bodyPr>
          <a:lstStyle/>
          <a:p>
            <a:r>
              <a:rPr lang="en-US" dirty="0"/>
              <a:t>https://www.thereadingleague.org/what-is-the-science-of-reading/</a:t>
            </a:r>
          </a:p>
        </p:txBody>
      </p:sp>
      <p:pic>
        <p:nvPicPr>
          <p:cNvPr id="5" name="Content Placeholder 4">
            <a:extLst>
              <a:ext uri="{FF2B5EF4-FFF2-40B4-BE49-F238E27FC236}">
                <a16:creationId xmlns:a16="http://schemas.microsoft.com/office/drawing/2014/main" id="{EF437FB8-45BA-4B85-8D33-CB40D34143EF}"/>
              </a:ext>
            </a:extLst>
          </p:cNvPr>
          <p:cNvPicPr>
            <a:picLocks noGrp="1" noChangeAspect="1"/>
          </p:cNvPicPr>
          <p:nvPr>
            <p:ph idx="1"/>
          </p:nvPr>
        </p:nvPicPr>
        <p:blipFill>
          <a:blip r:embed="rId2"/>
          <a:stretch>
            <a:fillRect/>
          </a:stretch>
        </p:blipFill>
        <p:spPr>
          <a:xfrm>
            <a:off x="1810107" y="2193925"/>
            <a:ext cx="8571786" cy="4024313"/>
          </a:xfrm>
        </p:spPr>
      </p:pic>
    </p:spTree>
    <p:extLst>
      <p:ext uri="{BB962C8B-B14F-4D97-AF65-F5344CB8AC3E}">
        <p14:creationId xmlns:p14="http://schemas.microsoft.com/office/powerpoint/2010/main" val="301523742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Access to lessons</a:t>
            </a:r>
          </a:p>
        </p:txBody>
      </p:sp>
      <p:sp>
        <p:nvSpPr>
          <p:cNvPr id="3" name="Content Placeholder 2"/>
          <p:cNvSpPr>
            <a:spLocks noGrp="1"/>
          </p:cNvSpPr>
          <p:nvPr>
            <p:ph idx="1"/>
          </p:nvPr>
        </p:nvSpPr>
        <p:spPr>
          <a:xfrm>
            <a:off x="604863" y="2125095"/>
            <a:ext cx="10566400" cy="4419600"/>
          </a:xfrm>
        </p:spPr>
        <p:txBody>
          <a:bodyPr>
            <a:normAutofit lnSpcReduction="10000"/>
          </a:bodyPr>
          <a:lstStyle/>
          <a:p>
            <a:r>
              <a:rPr lang="en-US" dirty="0"/>
              <a:t>Pre-K to Grade 3 </a:t>
            </a:r>
          </a:p>
          <a:p>
            <a:pPr marL="0" indent="0">
              <a:buNone/>
            </a:pPr>
            <a:r>
              <a:rPr lang="en-US" sz="3000" dirty="0">
                <a:hlinkClick r:id="rId2"/>
              </a:rPr>
              <a:t>https://larrc.ehe.osu.edu/</a:t>
            </a:r>
            <a:endParaRPr lang="en-US" sz="3000" dirty="0"/>
          </a:p>
          <a:p>
            <a:pPr marL="0" indent="0">
              <a:buNone/>
            </a:pPr>
            <a:r>
              <a:rPr lang="en-US" dirty="0"/>
              <a:t>-</a:t>
            </a:r>
            <a:r>
              <a:rPr lang="en-US" sz="2400" dirty="0"/>
              <a:t>click read ‘curriculum download’ button on upper right side</a:t>
            </a:r>
          </a:p>
          <a:p>
            <a:pPr marL="0" indent="0">
              <a:buNone/>
            </a:pPr>
            <a:endParaRPr lang="en-US" sz="2400" dirty="0"/>
          </a:p>
          <a:p>
            <a:pPr marL="0" indent="0">
              <a:buNone/>
            </a:pPr>
            <a:r>
              <a:rPr lang="en-US" sz="2400" dirty="0"/>
              <a:t>Middle &amp; High School</a:t>
            </a:r>
          </a:p>
          <a:p>
            <a:pPr marL="0" indent="0">
              <a:buNone/>
            </a:pPr>
            <a:r>
              <a:rPr lang="en-US" sz="2400" dirty="0">
                <a:hlinkClick r:id="rId3"/>
              </a:rPr>
              <a:t>https://www.meadowscenter.org/library/resource/pact-plus-sample-lessons</a:t>
            </a:r>
            <a:endParaRPr lang="en-US" sz="2400" dirty="0"/>
          </a:p>
          <a:p>
            <a:pPr marL="0" indent="0">
              <a:buNone/>
            </a:pPr>
            <a:endParaRPr lang="en-US" sz="2400" dirty="0"/>
          </a:p>
          <a:p>
            <a:pPr marL="0" indent="0">
              <a:buNone/>
            </a:pPr>
            <a:r>
              <a:rPr lang="en-US" dirty="0"/>
              <a:t>Middle &amp; High School</a:t>
            </a:r>
          </a:p>
          <a:p>
            <a:pPr marL="0" indent="0">
              <a:buNone/>
            </a:pPr>
            <a:r>
              <a:rPr lang="en-US" sz="3000" dirty="0">
                <a:hlinkClick r:id="rId4"/>
              </a:rPr>
              <a:t>http://stari.serpmedia.org/index.html</a:t>
            </a:r>
            <a:endParaRPr lang="en-US" sz="3000" dirty="0"/>
          </a:p>
          <a:p>
            <a:pPr marL="0" indent="0">
              <a:buNone/>
            </a:pPr>
            <a:endParaRPr lang="en-US" dirty="0"/>
          </a:p>
        </p:txBody>
      </p:sp>
    </p:spTree>
    <p:extLst>
      <p:ext uri="{BB962C8B-B14F-4D97-AF65-F5344CB8AC3E}">
        <p14:creationId xmlns:p14="http://schemas.microsoft.com/office/powerpoint/2010/main" val="140955760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47241-5A07-4667-A00F-8F750F6C80F9}"/>
              </a:ext>
            </a:extLst>
          </p:cNvPr>
          <p:cNvSpPr>
            <a:spLocks noGrp="1"/>
          </p:cNvSpPr>
          <p:nvPr>
            <p:ph type="title"/>
          </p:nvPr>
        </p:nvSpPr>
        <p:spPr>
          <a:xfrm>
            <a:off x="336176" y="764373"/>
            <a:ext cx="11170024" cy="1293028"/>
          </a:xfrm>
        </p:spPr>
        <p:txBody>
          <a:bodyPr>
            <a:normAutofit/>
          </a:bodyPr>
          <a:lstStyle/>
          <a:p>
            <a:r>
              <a:rPr lang="en-US" sz="3600" dirty="0"/>
              <a:t>https://knowledgematterscampaign.org/</a:t>
            </a:r>
          </a:p>
        </p:txBody>
      </p:sp>
      <p:pic>
        <p:nvPicPr>
          <p:cNvPr id="5" name="Content Placeholder 4">
            <a:extLst>
              <a:ext uri="{FF2B5EF4-FFF2-40B4-BE49-F238E27FC236}">
                <a16:creationId xmlns:a16="http://schemas.microsoft.com/office/drawing/2014/main" id="{D2E1C956-7FBC-4EE8-A0CB-5A51EFEEAEE8}"/>
              </a:ext>
            </a:extLst>
          </p:cNvPr>
          <p:cNvPicPr>
            <a:picLocks noGrp="1" noChangeAspect="1"/>
          </p:cNvPicPr>
          <p:nvPr>
            <p:ph idx="1"/>
          </p:nvPr>
        </p:nvPicPr>
        <p:blipFill>
          <a:blip r:embed="rId2"/>
          <a:stretch>
            <a:fillRect/>
          </a:stretch>
        </p:blipFill>
        <p:spPr>
          <a:xfrm>
            <a:off x="2023779" y="2193925"/>
            <a:ext cx="8144442" cy="4024313"/>
          </a:xfrm>
        </p:spPr>
      </p:pic>
    </p:spTree>
    <p:extLst>
      <p:ext uri="{BB962C8B-B14F-4D97-AF65-F5344CB8AC3E}">
        <p14:creationId xmlns:p14="http://schemas.microsoft.com/office/powerpoint/2010/main" val="39917373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5" name="Rectangle 3">
            <a:extLst>
              <a:ext uri="{FF2B5EF4-FFF2-40B4-BE49-F238E27FC236}">
                <a16:creationId xmlns:a16="http://schemas.microsoft.com/office/drawing/2014/main" id="{945E3DA3-5846-4915-BBAC-869A7D953A06}"/>
              </a:ext>
            </a:extLst>
          </p:cNvPr>
          <p:cNvGraphicFramePr/>
          <p:nvPr/>
        </p:nvGraphicFramePr>
        <p:xfrm>
          <a:off x="1391452" y="960120"/>
          <a:ext cx="9144000" cy="5303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id="{4989A1A5-BB5B-4CCD-9E53-35FC2C199185}"/>
              </a:ext>
            </a:extLst>
          </p:cNvPr>
          <p:cNvSpPr txBox="1"/>
          <p:nvPr/>
        </p:nvSpPr>
        <p:spPr>
          <a:xfrm>
            <a:off x="713366" y="5897880"/>
            <a:ext cx="4949190" cy="369332"/>
          </a:xfrm>
          <a:prstGeom prst="rect">
            <a:avLst/>
          </a:prstGeom>
          <a:noFill/>
        </p:spPr>
        <p:txBody>
          <a:bodyPr wrap="square" rtlCol="0">
            <a:spAutoFit/>
          </a:bodyPr>
          <a:lstStyle/>
          <a:p>
            <a:r>
              <a:rPr lang="en-US" i="1" dirty="0"/>
              <a:t>WMRT-R </a:t>
            </a:r>
            <a:r>
              <a:rPr lang="en-US" dirty="0"/>
              <a:t>Word Attack Subtest</a:t>
            </a:r>
          </a:p>
        </p:txBody>
      </p:sp>
    </p:spTree>
    <p:extLst>
      <p:ext uri="{BB962C8B-B14F-4D97-AF65-F5344CB8AC3E}">
        <p14:creationId xmlns:p14="http://schemas.microsoft.com/office/powerpoint/2010/main" val="81425813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89BAD-7AC8-4688-B955-4ACD8326B2DA}"/>
              </a:ext>
            </a:extLst>
          </p:cNvPr>
          <p:cNvSpPr>
            <a:spLocks noGrp="1"/>
          </p:cNvSpPr>
          <p:nvPr>
            <p:ph type="title"/>
          </p:nvPr>
        </p:nvSpPr>
        <p:spPr/>
        <p:txBody>
          <a:bodyPr/>
          <a:lstStyle/>
          <a:p>
            <a:r>
              <a:rPr lang="en-US" dirty="0"/>
              <a:t>MASs Literacy</a:t>
            </a:r>
          </a:p>
        </p:txBody>
      </p:sp>
      <p:sp>
        <p:nvSpPr>
          <p:cNvPr id="3" name="Content Placeholder 2">
            <a:extLst>
              <a:ext uri="{FF2B5EF4-FFF2-40B4-BE49-F238E27FC236}">
                <a16:creationId xmlns:a16="http://schemas.microsoft.com/office/drawing/2014/main" id="{4CB6D45E-9D25-4CCB-A62A-050E062182BB}"/>
              </a:ext>
            </a:extLst>
          </p:cNvPr>
          <p:cNvSpPr>
            <a:spLocks noGrp="1"/>
          </p:cNvSpPr>
          <p:nvPr>
            <p:ph idx="1"/>
          </p:nvPr>
        </p:nvSpPr>
        <p:spPr/>
        <p:txBody>
          <a:bodyPr/>
          <a:lstStyle/>
          <a:p>
            <a:r>
              <a:rPr lang="en-US" dirty="0">
                <a:hlinkClick r:id="rId2"/>
              </a:rPr>
              <a:t>https://www.doe.mass.edu/massliteracy/</a:t>
            </a:r>
            <a:endParaRPr lang="en-US" dirty="0"/>
          </a:p>
          <a:p>
            <a:pPr marL="0" indent="0">
              <a:buNone/>
            </a:pPr>
            <a:endParaRPr lang="en-US" dirty="0"/>
          </a:p>
        </p:txBody>
      </p:sp>
      <p:pic>
        <p:nvPicPr>
          <p:cNvPr id="5" name="Picture 4">
            <a:extLst>
              <a:ext uri="{FF2B5EF4-FFF2-40B4-BE49-F238E27FC236}">
                <a16:creationId xmlns:a16="http://schemas.microsoft.com/office/drawing/2014/main" id="{DF3CE02D-271C-463E-ADAD-E657563A8B9A}"/>
              </a:ext>
            </a:extLst>
          </p:cNvPr>
          <p:cNvPicPr>
            <a:picLocks noChangeAspect="1"/>
          </p:cNvPicPr>
          <p:nvPr/>
        </p:nvPicPr>
        <p:blipFill>
          <a:blip r:embed="rId3"/>
          <a:stretch>
            <a:fillRect/>
          </a:stretch>
        </p:blipFill>
        <p:spPr>
          <a:xfrm>
            <a:off x="1727200" y="2817686"/>
            <a:ext cx="8737600" cy="3538158"/>
          </a:xfrm>
          <a:prstGeom prst="rect">
            <a:avLst/>
          </a:prstGeom>
        </p:spPr>
      </p:pic>
    </p:spTree>
    <p:extLst>
      <p:ext uri="{BB962C8B-B14F-4D97-AF65-F5344CB8AC3E}">
        <p14:creationId xmlns:p14="http://schemas.microsoft.com/office/powerpoint/2010/main" val="147777623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7679" y="212423"/>
            <a:ext cx="11032228" cy="2297192"/>
          </a:xfrm>
          <a:ln>
            <a:solidFill>
              <a:schemeClr val="accent1">
                <a:lumMod val="75000"/>
              </a:schemeClr>
            </a:solidFill>
          </a:ln>
        </p:spPr>
        <p:txBody>
          <a:bodyPr rtlCol="0">
            <a:normAutofit fontScale="90000"/>
          </a:bodyPr>
          <a:lstStyle/>
          <a:p>
            <a:pPr algn="ctr">
              <a:lnSpc>
                <a:spcPts val="3200"/>
              </a:lnSpc>
              <a:defRPr/>
            </a:pPr>
            <a:br>
              <a:rPr lang="en-US" dirty="0"/>
            </a:br>
            <a:r>
              <a:rPr lang="en-US" sz="4267" dirty="0"/>
              <a:t>THANK YOU &amp; Good luck! </a:t>
            </a:r>
            <a:br>
              <a:rPr lang="en-US" sz="4267" dirty="0"/>
            </a:br>
            <a:br>
              <a:rPr lang="en-US" sz="4267" dirty="0"/>
            </a:br>
            <a:r>
              <a:rPr lang="en-US" sz="4267" i="1" dirty="0"/>
              <a:t>CHANGE THE world </a:t>
            </a:r>
            <a:br>
              <a:rPr lang="en-US" sz="4267" i="1" dirty="0"/>
            </a:br>
            <a:br>
              <a:rPr lang="en-US" sz="4267" i="1" dirty="0"/>
            </a:br>
            <a:r>
              <a:rPr lang="en-US" sz="4267" i="1" dirty="0"/>
              <a:t>one child at a time… </a:t>
            </a:r>
          </a:p>
        </p:txBody>
      </p:sp>
      <p:pic>
        <p:nvPicPr>
          <p:cNvPr id="135171" name="Picture 22" descr="C:\Documents and Settings\lehrstei\Local Settings\Temporary Internet Files\Content.IE5\55JRAI7L\MP900439336[1].jpg"/>
          <p:cNvPicPr>
            <a:picLocks noChangeAspect="1" noChangeArrowheads="1"/>
          </p:cNvPicPr>
          <p:nvPr/>
        </p:nvPicPr>
        <p:blipFill>
          <a:blip r:embed="rId2" cstate="print"/>
          <a:srcRect t="15094"/>
          <a:stretch>
            <a:fillRect/>
          </a:stretch>
        </p:blipFill>
        <p:spPr bwMode="auto">
          <a:xfrm>
            <a:off x="509058" y="165940"/>
            <a:ext cx="2887455" cy="2768600"/>
          </a:xfrm>
          <a:prstGeom prst="rect">
            <a:avLst/>
          </a:prstGeom>
          <a:noFill/>
          <a:ln w="9525">
            <a:noFill/>
            <a:miter lim="800000"/>
            <a:headEnd/>
            <a:tailEnd/>
          </a:ln>
        </p:spPr>
      </p:pic>
      <p:pic>
        <p:nvPicPr>
          <p:cNvPr id="135173" name="Picture 2"/>
          <p:cNvPicPr>
            <a:picLocks noChangeAspect="1"/>
          </p:cNvPicPr>
          <p:nvPr/>
        </p:nvPicPr>
        <p:blipFill>
          <a:blip r:embed="rId3" cstate="print"/>
          <a:srcRect/>
          <a:stretch>
            <a:fillRect/>
          </a:stretch>
        </p:blipFill>
        <p:spPr bwMode="auto">
          <a:xfrm>
            <a:off x="7503379" y="2803754"/>
            <a:ext cx="3655484" cy="901700"/>
          </a:xfrm>
          <a:prstGeom prst="rect">
            <a:avLst/>
          </a:prstGeom>
          <a:noFill/>
          <a:ln w="9525">
            <a:noFill/>
            <a:miter lim="800000"/>
            <a:headEnd/>
            <a:tailEnd/>
          </a:ln>
        </p:spPr>
      </p:pic>
      <p:sp>
        <p:nvSpPr>
          <p:cNvPr id="6" name="Rectangle 5"/>
          <p:cNvSpPr/>
          <p:nvPr/>
        </p:nvSpPr>
        <p:spPr>
          <a:xfrm>
            <a:off x="509058" y="2981023"/>
            <a:ext cx="9042400" cy="3251724"/>
          </a:xfrm>
          <a:prstGeom prst="rect">
            <a:avLst/>
          </a:prstGeom>
        </p:spPr>
        <p:txBody>
          <a:bodyPr wrap="square">
            <a:spAutoFit/>
          </a:bodyPr>
          <a:lstStyle/>
          <a:p>
            <a:r>
              <a:rPr lang="en-US" sz="2933" dirty="0"/>
              <a:t>Email: thogan@mghihp.edu</a:t>
            </a:r>
          </a:p>
          <a:p>
            <a:r>
              <a:rPr lang="en-US" sz="2933" dirty="0"/>
              <a:t>Twitter: @</a:t>
            </a:r>
            <a:r>
              <a:rPr lang="en-US" sz="2933" dirty="0" err="1"/>
              <a:t>tiffanyphogan</a:t>
            </a:r>
            <a:endParaRPr lang="en-US" sz="2933" dirty="0"/>
          </a:p>
          <a:p>
            <a:r>
              <a:rPr lang="en-US" sz="2933" dirty="0"/>
              <a:t>Web: http://www.mghihp.edu/sail-lab/</a:t>
            </a:r>
          </a:p>
          <a:p>
            <a:r>
              <a:rPr lang="en-US" sz="2933" dirty="0"/>
              <a:t>Facebook: </a:t>
            </a:r>
            <a:r>
              <a:rPr lang="en-US" sz="2933" dirty="0" err="1"/>
              <a:t>sailliteracylab</a:t>
            </a:r>
            <a:endParaRPr lang="en-US" sz="2933" dirty="0"/>
          </a:p>
          <a:p>
            <a:r>
              <a:rPr lang="en-US" sz="2933" dirty="0"/>
              <a:t>Instagram: @seehearspeakpodcast</a:t>
            </a:r>
          </a:p>
          <a:p>
            <a:r>
              <a:rPr lang="en-US" sz="2933" dirty="0"/>
              <a:t>Podcast: seehearspeakpodcast.com</a:t>
            </a:r>
          </a:p>
          <a:p>
            <a:r>
              <a:rPr lang="en-US" sz="2933" dirty="0"/>
              <a:t>DLD information: dldandme.org</a:t>
            </a:r>
          </a:p>
        </p:txBody>
      </p:sp>
    </p:spTree>
    <p:extLst>
      <p:ext uri="{BB962C8B-B14F-4D97-AF65-F5344CB8AC3E}">
        <p14:creationId xmlns:p14="http://schemas.microsoft.com/office/powerpoint/2010/main" val="6932212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4"/>
          <p:cNvSpPr>
            <a:spLocks noGrp="1" noChangeArrowheads="1"/>
          </p:cNvSpPr>
          <p:nvPr>
            <p:ph type="ctrTitle"/>
          </p:nvPr>
        </p:nvSpPr>
        <p:spPr>
          <a:xfrm>
            <a:off x="510540" y="2535343"/>
            <a:ext cx="10769600" cy="1610784"/>
          </a:xfrm>
        </p:spPr>
        <p:txBody>
          <a:bodyPr>
            <a:normAutofit fontScale="90000"/>
          </a:bodyPr>
          <a:lstStyle/>
          <a:p>
            <a:pPr eaLnBrk="1" hangingPunct="1"/>
            <a:r>
              <a:rPr lang="en-US" u="sng" dirty="0"/>
              <a:t>Listening Comprehension</a:t>
            </a:r>
            <a:r>
              <a:rPr lang="en-US" dirty="0"/>
              <a:t> IS the ability to understand spoken language</a:t>
            </a:r>
          </a:p>
        </p:txBody>
      </p:sp>
    </p:spTree>
    <p:extLst>
      <p:ext uri="{BB962C8B-B14F-4D97-AF65-F5344CB8AC3E}">
        <p14:creationId xmlns:p14="http://schemas.microsoft.com/office/powerpoint/2010/main" val="22048911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D94F7C0-1344-4B3C-AFCB-E7F006BB5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4EC584A2-4215-4DB8-AE1F-E3768D77E8D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1">
            <a:extLst>
              <a:ext uri="{FF2B5EF4-FFF2-40B4-BE49-F238E27FC236}">
                <a16:creationId xmlns:a16="http://schemas.microsoft.com/office/drawing/2014/main" id="{94A6A7A8-2C2A-4E27-A44A-95A70656D7E4}"/>
              </a:ext>
            </a:extLst>
          </p:cNvPr>
          <p:cNvSpPr>
            <a:spLocks noGrp="1"/>
          </p:cNvSpPr>
          <p:nvPr>
            <p:ph type="title"/>
          </p:nvPr>
        </p:nvSpPr>
        <p:spPr>
          <a:xfrm>
            <a:off x="685799" y="764373"/>
            <a:ext cx="3977639" cy="1600200"/>
          </a:xfrm>
        </p:spPr>
        <p:txBody>
          <a:bodyPr anchor="b">
            <a:normAutofit/>
          </a:bodyPr>
          <a:lstStyle/>
          <a:p>
            <a:pPr algn="l"/>
            <a:r>
              <a:rPr lang="en-US" sz="3200" i="1" dirty="0"/>
              <a:t>Listening</a:t>
            </a:r>
            <a:r>
              <a:rPr lang="en-US" sz="3200" dirty="0"/>
              <a:t> or </a:t>
            </a:r>
            <a:r>
              <a:rPr lang="en-US" sz="3200" i="1" dirty="0"/>
              <a:t>Language</a:t>
            </a:r>
            <a:r>
              <a:rPr lang="en-US" sz="3200" dirty="0"/>
              <a:t> Comprehension?</a:t>
            </a:r>
          </a:p>
        </p:txBody>
      </p:sp>
      <p:sp>
        <p:nvSpPr>
          <p:cNvPr id="3" name="Content Placeholder 2">
            <a:extLst>
              <a:ext uri="{FF2B5EF4-FFF2-40B4-BE49-F238E27FC236}">
                <a16:creationId xmlns:a16="http://schemas.microsoft.com/office/drawing/2014/main" id="{57306BE7-2663-47C5-8878-A141A6BBAB3E}"/>
              </a:ext>
            </a:extLst>
          </p:cNvPr>
          <p:cNvSpPr>
            <a:spLocks noGrp="1"/>
          </p:cNvSpPr>
          <p:nvPr>
            <p:ph idx="1"/>
          </p:nvPr>
        </p:nvSpPr>
        <p:spPr>
          <a:xfrm>
            <a:off x="840429" y="3003888"/>
            <a:ext cx="3977639" cy="3089739"/>
          </a:xfrm>
        </p:spPr>
        <p:txBody>
          <a:bodyPr>
            <a:normAutofit/>
          </a:bodyPr>
          <a:lstStyle/>
          <a:p>
            <a:r>
              <a:rPr lang="en-US" sz="2400" dirty="0"/>
              <a:t>Used interchangeably because they are the same on construct (LARRC, 2017)</a:t>
            </a:r>
          </a:p>
          <a:p>
            <a:endParaRPr lang="en-US" sz="2400" dirty="0"/>
          </a:p>
          <a:p>
            <a:r>
              <a:rPr lang="en-US" sz="2400" dirty="0"/>
              <a:t>But measured differently</a:t>
            </a:r>
          </a:p>
          <a:p>
            <a:endParaRPr lang="en-US" sz="2400" dirty="0"/>
          </a:p>
          <a:p>
            <a:endParaRPr lang="en-US" sz="2400" dirty="0"/>
          </a:p>
          <a:p>
            <a:endParaRPr lang="en-US" sz="1600" dirty="0"/>
          </a:p>
        </p:txBody>
      </p:sp>
      <p:pic>
        <p:nvPicPr>
          <p:cNvPr id="5" name="Picture 4">
            <a:extLst>
              <a:ext uri="{FF2B5EF4-FFF2-40B4-BE49-F238E27FC236}">
                <a16:creationId xmlns:a16="http://schemas.microsoft.com/office/drawing/2014/main" id="{1112A136-0A9E-4696-9139-4DE6F9DE4AA6}"/>
              </a:ext>
            </a:extLst>
          </p:cNvPr>
          <p:cNvPicPr>
            <a:picLocks noChangeAspect="1"/>
          </p:cNvPicPr>
          <p:nvPr/>
        </p:nvPicPr>
        <p:blipFill>
          <a:blip r:embed="rId3"/>
          <a:stretch>
            <a:fillRect/>
          </a:stretch>
        </p:blipFill>
        <p:spPr>
          <a:xfrm>
            <a:off x="4972699" y="967008"/>
            <a:ext cx="6533501" cy="5030794"/>
          </a:xfrm>
          <a:prstGeom prst="rect">
            <a:avLst/>
          </a:prstGeom>
        </p:spPr>
      </p:pic>
    </p:spTree>
    <p:extLst>
      <p:ext uri="{BB962C8B-B14F-4D97-AF65-F5344CB8AC3E}">
        <p14:creationId xmlns:p14="http://schemas.microsoft.com/office/powerpoint/2010/main" val="26124943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871927F-FDDB-43A0-96F6-52F9F6E65B7C}"/>
              </a:ext>
            </a:extLst>
          </p:cNvPr>
          <p:cNvSpPr>
            <a:spLocks noGrp="1"/>
          </p:cNvSpPr>
          <p:nvPr>
            <p:ph type="ctrTitle"/>
          </p:nvPr>
        </p:nvSpPr>
        <p:spPr/>
        <p:txBody>
          <a:bodyPr/>
          <a:lstStyle/>
          <a:p>
            <a:r>
              <a:rPr lang="en-US" dirty="0"/>
              <a:t>An Example</a:t>
            </a:r>
          </a:p>
        </p:txBody>
      </p:sp>
      <p:sp>
        <p:nvSpPr>
          <p:cNvPr id="5" name="Subtitle 4">
            <a:extLst>
              <a:ext uri="{FF2B5EF4-FFF2-40B4-BE49-F238E27FC236}">
                <a16:creationId xmlns:a16="http://schemas.microsoft.com/office/drawing/2014/main" id="{D99A846C-B1FC-4F59-95D5-501DED0A6B63}"/>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1118528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body" idx="4294967295"/>
          </p:nvPr>
        </p:nvSpPr>
        <p:spPr>
          <a:xfrm>
            <a:off x="0" y="1188720"/>
            <a:ext cx="12192000" cy="5918200"/>
          </a:xfrm>
        </p:spPr>
        <p:txBody>
          <a:bodyPr/>
          <a:lstStyle/>
          <a:p>
            <a:pPr eaLnBrk="1" hangingPunct="1">
              <a:buFont typeface="Wingdings" pitchFamily="2" charset="2"/>
              <a:buNone/>
            </a:pPr>
            <a:endParaRPr lang="en-US" dirty="0"/>
          </a:p>
          <a:p>
            <a:pPr eaLnBrk="1" hangingPunct="1">
              <a:buFont typeface="Wingdings" pitchFamily="2" charset="2"/>
              <a:buNone/>
            </a:pPr>
            <a:r>
              <a:rPr lang="en-US" dirty="0"/>
              <a:t>   </a:t>
            </a:r>
            <a:r>
              <a:rPr lang="en-US" sz="3467" dirty="0"/>
              <a:t>Sally first let loose a team of gophers.  The plan backfired when a dog chased them away.  She then threw a party but the guests failed to bring their motorcycles.  Furthermore, her stereo system was not loud enough.  Obscene phone calls gave her some hope until the number was changed.  It was the installation of the blinking neon lights across the street that finally did the trick.  Sally framed the ad from the classified section and now has it hanging on her wall.</a:t>
            </a:r>
          </a:p>
        </p:txBody>
      </p:sp>
    </p:spTree>
    <p:extLst>
      <p:ext uri="{BB962C8B-B14F-4D97-AF65-F5344CB8AC3E}">
        <p14:creationId xmlns:p14="http://schemas.microsoft.com/office/powerpoint/2010/main" val="11584044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body" idx="1"/>
          </p:nvPr>
        </p:nvSpPr>
        <p:spPr>
          <a:xfrm>
            <a:off x="914400" y="381000"/>
            <a:ext cx="10363200" cy="5715000"/>
          </a:xfrm>
        </p:spPr>
        <p:txBody>
          <a:bodyPr/>
          <a:lstStyle/>
          <a:p>
            <a:pPr marL="0" indent="0">
              <a:buNone/>
              <a:defRPr/>
            </a:pPr>
            <a:endParaRPr lang="en-US" dirty="0"/>
          </a:p>
          <a:p>
            <a:pPr marL="0" indent="0">
              <a:buNone/>
              <a:defRPr/>
            </a:pPr>
            <a:endParaRPr lang="en-US" sz="3600" dirty="0"/>
          </a:p>
          <a:p>
            <a:pPr marL="812780" indent="-812780">
              <a:buFontTx/>
              <a:buAutoNum type="arabicPeriod"/>
              <a:defRPr/>
            </a:pPr>
            <a:r>
              <a:rPr lang="en-US" sz="3600" dirty="0"/>
              <a:t>Where did Sally put the gophers?</a:t>
            </a:r>
          </a:p>
          <a:p>
            <a:pPr marL="812780" indent="-812780">
              <a:buFontTx/>
              <a:buAutoNum type="arabicPeriod"/>
              <a:defRPr/>
            </a:pPr>
            <a:endParaRPr lang="en-US" sz="2000" dirty="0"/>
          </a:p>
          <a:p>
            <a:pPr marL="812780" indent="-812780">
              <a:buFontTx/>
              <a:buAutoNum type="arabicPeriod"/>
              <a:defRPr/>
            </a:pPr>
            <a:r>
              <a:rPr lang="en-US" sz="3600" dirty="0"/>
              <a:t>Why did Sally want the guests to bring their motorcycles?</a:t>
            </a:r>
          </a:p>
          <a:p>
            <a:pPr marL="812780" indent="-812780">
              <a:buFontTx/>
              <a:buAutoNum type="arabicPeriod"/>
              <a:defRPr/>
            </a:pPr>
            <a:endParaRPr lang="en-US" sz="2000" dirty="0"/>
          </a:p>
          <a:p>
            <a:pPr marL="812780" indent="-812780">
              <a:buFontTx/>
              <a:buAutoNum type="arabicPeriod"/>
              <a:defRPr/>
            </a:pPr>
            <a:r>
              <a:rPr lang="en-US" sz="3600" dirty="0"/>
              <a:t>What did the ad say?</a:t>
            </a:r>
          </a:p>
        </p:txBody>
      </p:sp>
    </p:spTree>
    <p:extLst>
      <p:ext uri="{BB962C8B-B14F-4D97-AF65-F5344CB8AC3E}">
        <p14:creationId xmlns:p14="http://schemas.microsoft.com/office/powerpoint/2010/main" val="4705462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CE48D-156D-4E21-BFD5-F15BD0065BD3}"/>
              </a:ext>
            </a:extLst>
          </p:cNvPr>
          <p:cNvSpPr>
            <a:spLocks noGrp="1"/>
          </p:cNvSpPr>
          <p:nvPr>
            <p:ph type="title"/>
          </p:nvPr>
        </p:nvSpPr>
        <p:spPr/>
        <p:txBody>
          <a:bodyPr/>
          <a:lstStyle/>
          <a:p>
            <a:r>
              <a:rPr lang="en-US" dirty="0"/>
              <a:t>ACKNOWLEDGEMENTS</a:t>
            </a:r>
          </a:p>
        </p:txBody>
      </p:sp>
      <p:sp>
        <p:nvSpPr>
          <p:cNvPr id="3" name="Content Placeholder 2">
            <a:extLst>
              <a:ext uri="{FF2B5EF4-FFF2-40B4-BE49-F238E27FC236}">
                <a16:creationId xmlns:a16="http://schemas.microsoft.com/office/drawing/2014/main" id="{0F760F72-8DF1-4156-B57A-FF378EAA3C65}"/>
              </a:ext>
            </a:extLst>
          </p:cNvPr>
          <p:cNvSpPr>
            <a:spLocks noGrp="1"/>
          </p:cNvSpPr>
          <p:nvPr>
            <p:ph idx="1"/>
          </p:nvPr>
        </p:nvSpPr>
        <p:spPr>
          <a:xfrm>
            <a:off x="685800" y="1874520"/>
            <a:ext cx="10820400" cy="4686300"/>
          </a:xfrm>
        </p:spPr>
        <p:txBody>
          <a:bodyPr>
            <a:normAutofit fontScale="92500" lnSpcReduction="20000"/>
          </a:bodyPr>
          <a:lstStyle/>
          <a:p>
            <a:pPr marL="0" indent="0">
              <a:buNone/>
            </a:pPr>
            <a:r>
              <a:rPr lang="en-US" u="sng" dirty="0"/>
              <a:t>National Institute of Health, National Institute on Deafness and Other Communication Disorders</a:t>
            </a:r>
          </a:p>
          <a:p>
            <a:pPr marL="0" indent="0">
              <a:buNone/>
            </a:pPr>
            <a:endParaRPr lang="en-US" u="sng" dirty="0"/>
          </a:p>
          <a:p>
            <a:pPr marL="0" marR="0" indent="0">
              <a:spcBef>
                <a:spcPts val="0"/>
              </a:spcBef>
              <a:spcAft>
                <a:spcPts val="0"/>
              </a:spcAft>
              <a:buNone/>
            </a:pPr>
            <a:r>
              <a:rPr lang="en-US" sz="1800" dirty="0">
                <a:effectLst/>
                <a:latin typeface="Times" panose="02020603050405020304" pitchFamily="18" charset="0"/>
                <a:ea typeface="Times" panose="02020603050405020304" pitchFamily="18" charset="0"/>
              </a:rPr>
              <a:t>Co-Principal Investigator, National Institutes of Health R01 (R01 DC018823): </a:t>
            </a:r>
            <a:r>
              <a:rPr lang="en-US" sz="1800" i="1" dirty="0">
                <a:effectLst/>
                <a:latin typeface="Times" panose="02020603050405020304" pitchFamily="18" charset="0"/>
                <a:ea typeface="Times" panose="02020603050405020304" pitchFamily="18" charset="0"/>
              </a:rPr>
              <a:t>Translating research into school-based practice via small-group, language-focused comprehension intervention</a:t>
            </a:r>
            <a:r>
              <a:rPr lang="en-US" sz="1800" dirty="0">
                <a:effectLst/>
                <a:latin typeface="Times" panose="02020603050405020304" pitchFamily="18" charset="0"/>
                <a:ea typeface="Times" panose="02020603050405020304" pitchFamily="18" charset="0"/>
              </a:rPr>
              <a:t>, Co-PI Shayne Piasta, Co-Is: Mindy Bridges &amp; Kandace Fleming.</a:t>
            </a:r>
          </a:p>
          <a:p>
            <a:pPr marL="0" marR="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800" dirty="0">
                <a:effectLst/>
                <a:latin typeface="Times" panose="02020603050405020304" pitchFamily="18" charset="0"/>
                <a:ea typeface="Times" panose="02020603050405020304" pitchFamily="18" charset="0"/>
              </a:rPr>
              <a:t>Co-Principal Investigator, National Institutes of Health R01 (R01 DC016895): </a:t>
            </a:r>
            <a:r>
              <a:rPr lang="en-US" sz="1800" i="1" dirty="0">
                <a:effectLst/>
                <a:latin typeface="Times" panose="02020603050405020304" pitchFamily="18" charset="0"/>
                <a:ea typeface="Times" panose="02020603050405020304" pitchFamily="18" charset="0"/>
              </a:rPr>
              <a:t>Orthography</a:t>
            </a:r>
            <a:r>
              <a:rPr lang="en-US" sz="1800" dirty="0">
                <a:latin typeface="Times New Roman" panose="02020603050405020304" pitchFamily="18" charset="0"/>
                <a:ea typeface="Times" panose="02020603050405020304" pitchFamily="18" charset="0"/>
              </a:rPr>
              <a:t> </a:t>
            </a:r>
            <a:r>
              <a:rPr lang="en-US" sz="1800" i="1" dirty="0">
                <a:effectLst/>
                <a:latin typeface="Times" panose="02020603050405020304" pitchFamily="18" charset="0"/>
                <a:ea typeface="Times" panose="02020603050405020304" pitchFamily="18" charset="0"/>
              </a:rPr>
              <a:t>and phonology in word learning as a predictor of dyslexia in children with language</a:t>
            </a:r>
            <a:r>
              <a:rPr lang="en-US" sz="1800" dirty="0">
                <a:latin typeface="Times New Roman" panose="02020603050405020304" pitchFamily="18" charset="0"/>
                <a:ea typeface="Times" panose="02020603050405020304" pitchFamily="18" charset="0"/>
              </a:rPr>
              <a:t> </a:t>
            </a:r>
            <a:r>
              <a:rPr lang="en-US" sz="1800" i="1" dirty="0">
                <a:effectLst/>
                <a:latin typeface="Times" panose="02020603050405020304" pitchFamily="18" charset="0"/>
                <a:ea typeface="Times" panose="02020603050405020304" pitchFamily="18" charset="0"/>
              </a:rPr>
              <a:t>impairment</a:t>
            </a:r>
            <a:r>
              <a:rPr lang="en-US" sz="1800" dirty="0">
                <a:effectLst/>
                <a:latin typeface="Times" panose="02020603050405020304" pitchFamily="18" charset="0"/>
                <a:ea typeface="Times" panose="02020603050405020304" pitchFamily="18" charset="0"/>
              </a:rPr>
              <a:t>, 2018-2023. Co-PI Julie Wolter, Co-Is: Jessie Ricketts &amp; Yaacov Petscher.</a:t>
            </a:r>
            <a:endParaRPr lang="en-US" u="sng" dirty="0"/>
          </a:p>
          <a:p>
            <a:pPr marL="0" indent="0">
              <a:buNone/>
            </a:pPr>
            <a:r>
              <a:rPr lang="en-US" sz="1800" dirty="0">
                <a:latin typeface="Times" panose="02020603050405020304" pitchFamily="18" charset="0"/>
                <a:cs typeface="Times" panose="02020603050405020304" pitchFamily="18" charset="0"/>
              </a:rPr>
              <a:t>Co-Investigator, National Institutes of Health R01 (R01 DC010784): </a:t>
            </a:r>
            <a:r>
              <a:rPr lang="en-US" sz="1800" i="1" dirty="0">
                <a:latin typeface="Times" panose="02020603050405020304" pitchFamily="18" charset="0"/>
                <a:cs typeface="Times" panose="02020603050405020304" pitchFamily="18" charset="0"/>
              </a:rPr>
              <a:t>Working memory and word learning in children with typical development and language impairment</a:t>
            </a:r>
            <a:r>
              <a:rPr lang="en-US" sz="1800" dirty="0">
                <a:latin typeface="Times" panose="02020603050405020304" pitchFamily="18" charset="0"/>
                <a:cs typeface="Times" panose="02020603050405020304" pitchFamily="18" charset="0"/>
              </a:rPr>
              <a:t>, 2011-2016, PI: Shelley Gray; Co-Is: Mary Alt, Nelson Cowan, &amp; Sam Green</a:t>
            </a:r>
          </a:p>
          <a:p>
            <a:pPr marL="0" indent="0">
              <a:buNone/>
            </a:pPr>
            <a:r>
              <a:rPr lang="en-US" sz="1800" dirty="0">
                <a:latin typeface="Times" panose="02020603050405020304" pitchFamily="18" charset="0"/>
                <a:cs typeface="Times" panose="02020603050405020304" pitchFamily="18" charset="0"/>
              </a:rPr>
              <a:t>Graduate Student, National Institutes of Health P50 (P50 DC2746): </a:t>
            </a:r>
            <a:r>
              <a:rPr lang="en-US" sz="1800" i="1" dirty="0">
                <a:latin typeface="Times" panose="02020603050405020304" pitchFamily="18" charset="0"/>
                <a:cs typeface="Times" panose="02020603050405020304" pitchFamily="18" charset="0"/>
              </a:rPr>
              <a:t>Collaboration on specific language impairment, </a:t>
            </a:r>
            <a:r>
              <a:rPr lang="en-US" sz="1800" dirty="0">
                <a:latin typeface="Times" panose="02020603050405020304" pitchFamily="18" charset="0"/>
                <a:cs typeface="Times" panose="02020603050405020304" pitchFamily="18" charset="0"/>
              </a:rPr>
              <a:t>2001-2004, PI: J. Bruce Tomblin</a:t>
            </a:r>
          </a:p>
          <a:p>
            <a:endParaRPr lang="en-US" dirty="0"/>
          </a:p>
          <a:p>
            <a:pPr marL="0" marR="0" lvl="0" indent="0" algn="l" defTabSz="457200" rtl="0" eaLnBrk="1" fontAlgn="auto" latinLnBrk="0" hangingPunct="1">
              <a:lnSpc>
                <a:spcPct val="100000"/>
              </a:lnSpc>
              <a:spcBef>
                <a:spcPct val="20000"/>
              </a:spcBef>
              <a:spcAft>
                <a:spcPts val="0"/>
              </a:spcAft>
              <a:buClrTx/>
              <a:buSzTx/>
              <a:buNone/>
              <a:tabLst/>
              <a:defRPr/>
            </a:pPr>
            <a:r>
              <a:rPr kumimoji="0" lang="en-US" sz="2000" b="0" i="0" u="sng" strike="noStrike" kern="1200" cap="none" spc="0" normalizeH="0" baseline="0" noProof="0" dirty="0">
                <a:ln>
                  <a:noFill/>
                </a:ln>
                <a:effectLst/>
                <a:uLnTx/>
                <a:uFillTx/>
                <a:cs typeface="Helvetica"/>
              </a:rPr>
              <a:t>Institute of Education Sciences, Reading for Understanding Initiative</a:t>
            </a:r>
          </a:p>
          <a:p>
            <a:pPr marL="0" marR="0" lvl="0" indent="0" algn="l" defTabSz="457200" rtl="0" eaLnBrk="1" fontAlgn="auto" latinLnBrk="0" hangingPunct="1">
              <a:lnSpc>
                <a:spcPct val="100000"/>
              </a:lnSpc>
              <a:spcBef>
                <a:spcPct val="20000"/>
              </a:spcBef>
              <a:spcAft>
                <a:spcPts val="0"/>
              </a:spcAft>
              <a:buClrTx/>
              <a:buSzTx/>
              <a:buNone/>
              <a:tabLst/>
              <a:defRPr/>
            </a:pPr>
            <a:endParaRPr kumimoji="0" lang="en-US" sz="2000" b="0" i="0" u="sng" strike="noStrike" kern="1200" cap="none" spc="0" normalizeH="0" baseline="0" noProof="0" dirty="0">
              <a:ln>
                <a:noFill/>
              </a:ln>
              <a:effectLst/>
              <a:uLnTx/>
              <a:uFillTx/>
              <a:cs typeface="Helvetica"/>
            </a:endParaRPr>
          </a:p>
          <a:p>
            <a:pPr marL="0" marR="0" indent="0">
              <a:spcBef>
                <a:spcPts val="0"/>
              </a:spcBef>
              <a:spcAft>
                <a:spcPts val="0"/>
              </a:spcAft>
              <a:buNone/>
            </a:pPr>
            <a:r>
              <a:rPr lang="en-US" sz="1800" dirty="0">
                <a:effectLst/>
                <a:latin typeface="Times" panose="02020603050405020304" pitchFamily="18" charset="0"/>
                <a:ea typeface="Times" panose="02020603050405020304" pitchFamily="18" charset="0"/>
              </a:rPr>
              <a:t>Co-Investigator, Institute of Education Sciences </a:t>
            </a:r>
            <a:r>
              <a:rPr lang="en-US" sz="1800" dirty="0">
                <a:effectLst/>
                <a:latin typeface="Times New Roman" panose="02020603050405020304" pitchFamily="18" charset="0"/>
                <a:ea typeface="Times New Roman" panose="02020603050405020304" pitchFamily="18" charset="0"/>
              </a:rPr>
              <a:t>Reading for Understanding Research Initiative (R305F100002): </a:t>
            </a:r>
            <a:r>
              <a:rPr lang="en-US" sz="1800" i="1" dirty="0">
                <a:effectLst/>
                <a:latin typeface="Times New Roman" panose="02020603050405020304" pitchFamily="18" charset="0"/>
                <a:ea typeface="Times New Roman" panose="02020603050405020304" pitchFamily="18" charset="0"/>
              </a:rPr>
              <a:t>The</a:t>
            </a:r>
            <a:r>
              <a:rPr lang="en-US" sz="1800" dirty="0">
                <a:effectLst/>
                <a:latin typeface="Times New Roman" panose="02020603050405020304" pitchFamily="18" charset="0"/>
                <a:ea typeface="Times New Roman" panose="02020603050405020304" pitchFamily="18" charset="0"/>
              </a:rPr>
              <a:t> </a:t>
            </a:r>
            <a:r>
              <a:rPr lang="en-US" sz="1800" i="1" dirty="0">
                <a:effectLst/>
                <a:latin typeface="Times New Roman" panose="02020603050405020304" pitchFamily="18" charset="0"/>
                <a:ea typeface="Times New Roman" panose="02020603050405020304" pitchFamily="18" charset="0"/>
              </a:rPr>
              <a:t>Language Bases of Reading Comprehension, </a:t>
            </a:r>
            <a:r>
              <a:rPr lang="en-US" sz="1800" dirty="0">
                <a:effectLst/>
                <a:latin typeface="Times New Roman" panose="02020603050405020304" pitchFamily="18" charset="0"/>
                <a:ea typeface="Times New Roman" panose="02020603050405020304" pitchFamily="18" charset="0"/>
              </a:rPr>
              <a:t>2010-2016</a:t>
            </a:r>
            <a:r>
              <a:rPr lang="en-US" sz="1800" i="1" dirty="0">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PI: Laura Justice; Co-Is: Shelley Gray, Hugh Catts, &amp; Kate Cain</a:t>
            </a:r>
          </a:p>
          <a:p>
            <a:pPr marL="0" indent="0">
              <a:buNone/>
            </a:pPr>
            <a:endParaRPr lang="en-US" dirty="0"/>
          </a:p>
          <a:p>
            <a:endParaRPr lang="en-US" dirty="0"/>
          </a:p>
        </p:txBody>
      </p:sp>
    </p:spTree>
    <p:extLst>
      <p:ext uri="{BB962C8B-B14F-4D97-AF65-F5344CB8AC3E}">
        <p14:creationId xmlns:p14="http://schemas.microsoft.com/office/powerpoint/2010/main" val="26688655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eaLnBrk="1" hangingPunct="1"/>
            <a:r>
              <a:rPr lang="en-US"/>
              <a:t>Simple View conclusions</a:t>
            </a:r>
          </a:p>
        </p:txBody>
      </p:sp>
      <p:sp>
        <p:nvSpPr>
          <p:cNvPr id="63491" name="Rectangle 3"/>
          <p:cNvSpPr>
            <a:spLocks noGrp="1" noChangeArrowheads="1"/>
          </p:cNvSpPr>
          <p:nvPr>
            <p:ph type="body" idx="1"/>
          </p:nvPr>
        </p:nvSpPr>
        <p:spPr/>
        <p:txBody>
          <a:bodyPr/>
          <a:lstStyle/>
          <a:p>
            <a:pPr eaLnBrk="1" hangingPunct="1"/>
            <a:r>
              <a:rPr lang="en-US" sz="4000" dirty="0"/>
              <a:t>Both components need to be considered when thinking of “reading” </a:t>
            </a:r>
          </a:p>
          <a:p>
            <a:pPr marL="457200" lvl="1" indent="0">
              <a:buNone/>
            </a:pPr>
            <a:r>
              <a:rPr lang="en-US" sz="3200" dirty="0"/>
              <a:t>(Hogan et al., 2014)</a:t>
            </a:r>
          </a:p>
          <a:p>
            <a:pPr marL="609585" lvl="1" indent="0">
              <a:buNone/>
            </a:pPr>
            <a:endParaRPr lang="en-US" sz="4000" dirty="0"/>
          </a:p>
          <a:p>
            <a:pPr eaLnBrk="1" hangingPunct="1">
              <a:buFont typeface="Wingdings" pitchFamily="2" charset="2"/>
              <a:buNone/>
            </a:pPr>
            <a:endParaRPr lang="en-US" dirty="0"/>
          </a:p>
        </p:txBody>
      </p:sp>
    </p:spTree>
    <p:extLst>
      <p:ext uri="{BB962C8B-B14F-4D97-AF65-F5344CB8AC3E}">
        <p14:creationId xmlns:p14="http://schemas.microsoft.com/office/powerpoint/2010/main" val="30803265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02884-00FF-4875-AB6F-06BF568937E7}"/>
              </a:ext>
            </a:extLst>
          </p:cNvPr>
          <p:cNvSpPr>
            <a:spLocks noGrp="1"/>
          </p:cNvSpPr>
          <p:nvPr>
            <p:ph type="ctrTitle"/>
          </p:nvPr>
        </p:nvSpPr>
        <p:spPr/>
        <p:txBody>
          <a:bodyPr/>
          <a:lstStyle/>
          <a:p>
            <a:r>
              <a:rPr lang="en-US" dirty="0"/>
              <a:t>What’s language got to do with it? </a:t>
            </a:r>
          </a:p>
        </p:txBody>
      </p:sp>
    </p:spTree>
    <p:extLst>
      <p:ext uri="{BB962C8B-B14F-4D97-AF65-F5344CB8AC3E}">
        <p14:creationId xmlns:p14="http://schemas.microsoft.com/office/powerpoint/2010/main" val="13080593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20EEF-37D7-4D64-8CCD-8AB4600A710B}"/>
              </a:ext>
            </a:extLst>
          </p:cNvPr>
          <p:cNvSpPr>
            <a:spLocks noGrp="1"/>
          </p:cNvSpPr>
          <p:nvPr>
            <p:ph type="title"/>
          </p:nvPr>
        </p:nvSpPr>
        <p:spPr>
          <a:xfrm>
            <a:off x="812801" y="177800"/>
            <a:ext cx="10687049" cy="914400"/>
          </a:xfrm>
        </p:spPr>
        <p:txBody>
          <a:bodyPr/>
          <a:lstStyle/>
          <a:p>
            <a:r>
              <a:rPr lang="en-US" dirty="0"/>
              <a:t>Language</a:t>
            </a:r>
          </a:p>
        </p:txBody>
      </p:sp>
      <p:graphicFrame>
        <p:nvGraphicFramePr>
          <p:cNvPr id="4" name="Content Placeholder 3">
            <a:extLst>
              <a:ext uri="{FF2B5EF4-FFF2-40B4-BE49-F238E27FC236}">
                <a16:creationId xmlns:a16="http://schemas.microsoft.com/office/drawing/2014/main" id="{7937BEB8-6C7B-4868-AFA8-1C9ACF32757A}"/>
              </a:ext>
            </a:extLst>
          </p:cNvPr>
          <p:cNvGraphicFramePr>
            <a:graphicFrameLocks noGrp="1"/>
          </p:cNvGraphicFramePr>
          <p:nvPr>
            <p:ph idx="1"/>
          </p:nvPr>
        </p:nvGraphicFramePr>
        <p:xfrm>
          <a:off x="812800" y="1295400"/>
          <a:ext cx="11074400"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Oval 4">
            <a:extLst>
              <a:ext uri="{FF2B5EF4-FFF2-40B4-BE49-F238E27FC236}">
                <a16:creationId xmlns:a16="http://schemas.microsoft.com/office/drawing/2014/main" id="{A15058BC-2A8A-4D60-BE31-998C6FE624F0}"/>
              </a:ext>
            </a:extLst>
          </p:cNvPr>
          <p:cNvSpPr/>
          <p:nvPr/>
        </p:nvSpPr>
        <p:spPr bwMode="auto">
          <a:xfrm>
            <a:off x="3694224" y="4048051"/>
            <a:ext cx="5588000" cy="1600200"/>
          </a:xfrm>
          <a:prstGeom prst="ellipse">
            <a:avLst/>
          </a:prstGeom>
          <a:noFill/>
          <a:ln w="2857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2400" dirty="0">
              <a:latin typeface="Arial" charset="0"/>
            </a:endParaRPr>
          </a:p>
        </p:txBody>
      </p:sp>
      <p:sp>
        <p:nvSpPr>
          <p:cNvPr id="6" name="Oval 5">
            <a:extLst>
              <a:ext uri="{FF2B5EF4-FFF2-40B4-BE49-F238E27FC236}">
                <a16:creationId xmlns:a16="http://schemas.microsoft.com/office/drawing/2014/main" id="{2EAA9A0A-42B4-47B1-BF91-6C7C84DA6863}"/>
              </a:ext>
            </a:extLst>
          </p:cNvPr>
          <p:cNvSpPr/>
          <p:nvPr/>
        </p:nvSpPr>
        <p:spPr bwMode="auto">
          <a:xfrm>
            <a:off x="5410200" y="1295400"/>
            <a:ext cx="1879600" cy="1219200"/>
          </a:xfrm>
          <a:prstGeom prst="ellipse">
            <a:avLst/>
          </a:prstGeom>
          <a:noFill/>
          <a:ln w="25400"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2400" dirty="0">
              <a:latin typeface="Arial" charset="0"/>
            </a:endParaRPr>
          </a:p>
        </p:txBody>
      </p:sp>
      <p:sp>
        <p:nvSpPr>
          <p:cNvPr id="7" name="TextBox 6">
            <a:extLst>
              <a:ext uri="{FF2B5EF4-FFF2-40B4-BE49-F238E27FC236}">
                <a16:creationId xmlns:a16="http://schemas.microsoft.com/office/drawing/2014/main" id="{13787521-5E2E-4939-9325-4850A9036621}"/>
              </a:ext>
            </a:extLst>
          </p:cNvPr>
          <p:cNvSpPr txBox="1"/>
          <p:nvPr/>
        </p:nvSpPr>
        <p:spPr>
          <a:xfrm>
            <a:off x="7518399" y="1595279"/>
            <a:ext cx="4188047" cy="748988"/>
          </a:xfrm>
          <a:prstGeom prst="rect">
            <a:avLst/>
          </a:prstGeom>
          <a:noFill/>
        </p:spPr>
        <p:txBody>
          <a:bodyPr wrap="square" rtlCol="0">
            <a:spAutoFit/>
          </a:bodyPr>
          <a:lstStyle/>
          <a:p>
            <a:r>
              <a:rPr lang="en-US" sz="4267" dirty="0"/>
              <a:t>Word Reading</a:t>
            </a:r>
          </a:p>
        </p:txBody>
      </p:sp>
      <p:sp>
        <p:nvSpPr>
          <p:cNvPr id="8" name="TextBox 7">
            <a:extLst>
              <a:ext uri="{FF2B5EF4-FFF2-40B4-BE49-F238E27FC236}">
                <a16:creationId xmlns:a16="http://schemas.microsoft.com/office/drawing/2014/main" id="{95CD79CF-99AD-404B-B6BC-948A05784090}"/>
              </a:ext>
            </a:extLst>
          </p:cNvPr>
          <p:cNvSpPr txBox="1"/>
          <p:nvPr/>
        </p:nvSpPr>
        <p:spPr>
          <a:xfrm>
            <a:off x="304800" y="3055883"/>
            <a:ext cx="3962400" cy="1241237"/>
          </a:xfrm>
          <a:prstGeom prst="rect">
            <a:avLst/>
          </a:prstGeom>
          <a:noFill/>
        </p:spPr>
        <p:txBody>
          <a:bodyPr wrap="square" rtlCol="0">
            <a:spAutoFit/>
          </a:bodyPr>
          <a:lstStyle/>
          <a:p>
            <a:r>
              <a:rPr lang="en-US" sz="3733" dirty="0"/>
              <a:t>Listening Comprehension</a:t>
            </a:r>
          </a:p>
        </p:txBody>
      </p:sp>
      <p:grpSp>
        <p:nvGrpSpPr>
          <p:cNvPr id="10" name="Group 9">
            <a:extLst>
              <a:ext uri="{FF2B5EF4-FFF2-40B4-BE49-F238E27FC236}">
                <a16:creationId xmlns:a16="http://schemas.microsoft.com/office/drawing/2014/main" id="{16E4CEA5-CC44-49FE-85D4-DF849B2F97A6}"/>
              </a:ext>
            </a:extLst>
          </p:cNvPr>
          <p:cNvGrpSpPr/>
          <p:nvPr/>
        </p:nvGrpSpPr>
        <p:grpSpPr>
          <a:xfrm>
            <a:off x="5826641" y="581152"/>
            <a:ext cx="2413592" cy="612648"/>
            <a:chOff x="5826641" y="581152"/>
            <a:chExt cx="2413592" cy="612648"/>
          </a:xfrm>
        </p:grpSpPr>
        <p:sp>
          <p:nvSpPr>
            <p:cNvPr id="3" name="Speech Bubble: Rectangle 2">
              <a:extLst>
                <a:ext uri="{FF2B5EF4-FFF2-40B4-BE49-F238E27FC236}">
                  <a16:creationId xmlns:a16="http://schemas.microsoft.com/office/drawing/2014/main" id="{4B19DE68-27F2-4FEA-8065-6CCEE349400A}"/>
                </a:ext>
              </a:extLst>
            </p:cNvPr>
            <p:cNvSpPr/>
            <p:nvPr/>
          </p:nvSpPr>
          <p:spPr>
            <a:xfrm>
              <a:off x="5826641" y="581152"/>
              <a:ext cx="2413592" cy="612648"/>
            </a:xfrm>
            <a:prstGeom prst="wedgeRectCallou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42FFF47-DD58-4DC1-BDED-D2497863253A}"/>
                </a:ext>
              </a:extLst>
            </p:cNvPr>
            <p:cNvSpPr txBox="1"/>
            <p:nvPr/>
          </p:nvSpPr>
          <p:spPr>
            <a:xfrm>
              <a:off x="5996762" y="690602"/>
              <a:ext cx="1771639" cy="369332"/>
            </a:xfrm>
            <a:prstGeom prst="rect">
              <a:avLst/>
            </a:prstGeom>
            <a:noFill/>
          </p:spPr>
          <p:txBody>
            <a:bodyPr wrap="none" rtlCol="0">
              <a:spAutoFit/>
            </a:bodyPr>
            <a:lstStyle/>
            <a:p>
              <a:r>
                <a:rPr lang="en-US" i="1" dirty="0"/>
                <a:t>Form</a:t>
              </a:r>
              <a:r>
                <a:rPr lang="en-US" dirty="0"/>
                <a:t> = sounds</a:t>
              </a:r>
            </a:p>
          </p:txBody>
        </p:sp>
      </p:grpSp>
      <p:grpSp>
        <p:nvGrpSpPr>
          <p:cNvPr id="18" name="Group 17">
            <a:extLst>
              <a:ext uri="{FF2B5EF4-FFF2-40B4-BE49-F238E27FC236}">
                <a16:creationId xmlns:a16="http://schemas.microsoft.com/office/drawing/2014/main" id="{4F58D184-1E9A-4205-B1D4-450956D8F6F0}"/>
              </a:ext>
            </a:extLst>
          </p:cNvPr>
          <p:cNvGrpSpPr/>
          <p:nvPr/>
        </p:nvGrpSpPr>
        <p:grpSpPr>
          <a:xfrm>
            <a:off x="1769954" y="4541827"/>
            <a:ext cx="1733107" cy="612648"/>
            <a:chOff x="1769954" y="4541827"/>
            <a:chExt cx="1733107" cy="612648"/>
          </a:xfrm>
        </p:grpSpPr>
        <p:sp>
          <p:nvSpPr>
            <p:cNvPr id="12" name="Speech Bubble: Rectangle 11">
              <a:extLst>
                <a:ext uri="{FF2B5EF4-FFF2-40B4-BE49-F238E27FC236}">
                  <a16:creationId xmlns:a16="http://schemas.microsoft.com/office/drawing/2014/main" id="{AB4155D1-372B-447B-A268-AE6B8B1529EA}"/>
                </a:ext>
              </a:extLst>
            </p:cNvPr>
            <p:cNvSpPr/>
            <p:nvPr/>
          </p:nvSpPr>
          <p:spPr>
            <a:xfrm>
              <a:off x="1769954" y="4541827"/>
              <a:ext cx="1733107" cy="612648"/>
            </a:xfrm>
            <a:prstGeom prst="wedgeRectCallou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F02662E0-2955-4CA2-8CF9-0722E16406D5}"/>
                </a:ext>
              </a:extLst>
            </p:cNvPr>
            <p:cNvSpPr txBox="1"/>
            <p:nvPr/>
          </p:nvSpPr>
          <p:spPr>
            <a:xfrm>
              <a:off x="1894958" y="4663485"/>
              <a:ext cx="1483098" cy="369332"/>
            </a:xfrm>
            <a:prstGeom prst="rect">
              <a:avLst/>
            </a:prstGeom>
            <a:noFill/>
          </p:spPr>
          <p:txBody>
            <a:bodyPr wrap="none" rtlCol="0">
              <a:spAutoFit/>
            </a:bodyPr>
            <a:lstStyle/>
            <a:p>
              <a:r>
                <a:rPr lang="en-US" i="1" dirty="0"/>
                <a:t>Use</a:t>
              </a:r>
              <a:r>
                <a:rPr lang="en-US" dirty="0"/>
                <a:t> = social</a:t>
              </a:r>
            </a:p>
          </p:txBody>
        </p:sp>
      </p:grpSp>
      <p:grpSp>
        <p:nvGrpSpPr>
          <p:cNvPr id="15" name="Group 14">
            <a:extLst>
              <a:ext uri="{FF2B5EF4-FFF2-40B4-BE49-F238E27FC236}">
                <a16:creationId xmlns:a16="http://schemas.microsoft.com/office/drawing/2014/main" id="{9B475162-D65C-4530-A9D7-B0E792F8411B}"/>
              </a:ext>
            </a:extLst>
          </p:cNvPr>
          <p:cNvGrpSpPr/>
          <p:nvPr/>
        </p:nvGrpSpPr>
        <p:grpSpPr>
          <a:xfrm>
            <a:off x="8237192" y="3055883"/>
            <a:ext cx="3331030" cy="1375602"/>
            <a:chOff x="5826641" y="581152"/>
            <a:chExt cx="2893944" cy="755781"/>
          </a:xfrm>
        </p:grpSpPr>
        <p:sp>
          <p:nvSpPr>
            <p:cNvPr id="16" name="Speech Bubble: Rectangle 15">
              <a:extLst>
                <a:ext uri="{FF2B5EF4-FFF2-40B4-BE49-F238E27FC236}">
                  <a16:creationId xmlns:a16="http://schemas.microsoft.com/office/drawing/2014/main" id="{0881401A-2FFE-4455-B5CB-E6B4C473C2DD}"/>
                </a:ext>
              </a:extLst>
            </p:cNvPr>
            <p:cNvSpPr/>
            <p:nvPr/>
          </p:nvSpPr>
          <p:spPr>
            <a:xfrm>
              <a:off x="5826641" y="581152"/>
              <a:ext cx="2413592" cy="612648"/>
            </a:xfrm>
            <a:prstGeom prst="wedgeRectCallou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9EFE3313-404E-439C-B2F4-D365F82F62F2}"/>
                </a:ext>
              </a:extLst>
            </p:cNvPr>
            <p:cNvSpPr txBox="1"/>
            <p:nvPr/>
          </p:nvSpPr>
          <p:spPr>
            <a:xfrm>
              <a:off x="5996762" y="690602"/>
              <a:ext cx="2723823" cy="646331"/>
            </a:xfrm>
            <a:prstGeom prst="rect">
              <a:avLst/>
            </a:prstGeom>
            <a:noFill/>
          </p:spPr>
          <p:txBody>
            <a:bodyPr wrap="none" rtlCol="0">
              <a:spAutoFit/>
            </a:bodyPr>
            <a:lstStyle/>
            <a:p>
              <a:r>
                <a:rPr lang="en-US" i="1" dirty="0"/>
                <a:t>Content</a:t>
              </a:r>
              <a:r>
                <a:rPr lang="en-US" dirty="0"/>
                <a:t> = vocabulary </a:t>
              </a:r>
            </a:p>
            <a:p>
              <a:r>
                <a:rPr lang="en-US" dirty="0"/>
                <a:t>&amp; grammar</a:t>
              </a:r>
            </a:p>
          </p:txBody>
        </p:sp>
      </p:grpSp>
      <p:sp>
        <p:nvSpPr>
          <p:cNvPr id="14" name="TextBox 13">
            <a:extLst>
              <a:ext uri="{FF2B5EF4-FFF2-40B4-BE49-F238E27FC236}">
                <a16:creationId xmlns:a16="http://schemas.microsoft.com/office/drawing/2014/main" id="{C7214427-534E-4042-BD10-530C8812B660}"/>
              </a:ext>
            </a:extLst>
          </p:cNvPr>
          <p:cNvSpPr txBox="1"/>
          <p:nvPr/>
        </p:nvSpPr>
        <p:spPr>
          <a:xfrm>
            <a:off x="5737860" y="6167398"/>
            <a:ext cx="6892290" cy="369332"/>
          </a:xfrm>
          <a:prstGeom prst="rect">
            <a:avLst/>
          </a:prstGeom>
          <a:noFill/>
        </p:spPr>
        <p:txBody>
          <a:bodyPr wrap="square" rtlCol="0">
            <a:spAutoFit/>
          </a:bodyPr>
          <a:lstStyle/>
          <a:p>
            <a:r>
              <a:rPr lang="en-US" dirty="0"/>
              <a:t>Hogan, </a:t>
            </a:r>
            <a:r>
              <a:rPr lang="en-US" i="1" dirty="0"/>
              <a:t>The Reading League Journal</a:t>
            </a:r>
            <a:r>
              <a:rPr lang="en-US" dirty="0"/>
              <a:t>, 2022</a:t>
            </a:r>
          </a:p>
        </p:txBody>
      </p:sp>
    </p:spTree>
    <p:custDataLst>
      <p:tags r:id="rId1"/>
    </p:custDataLst>
    <p:extLst>
      <p:ext uri="{BB962C8B-B14F-4D97-AF65-F5344CB8AC3E}">
        <p14:creationId xmlns:p14="http://schemas.microsoft.com/office/powerpoint/2010/main" val="3762789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Rope_example"/>
          <p:cNvPicPr>
            <a:picLocks noChangeAspect="1" noChangeArrowheads="1"/>
          </p:cNvPicPr>
          <p:nvPr/>
        </p:nvPicPr>
        <p:blipFill>
          <a:blip r:embed="rId3" cstate="print"/>
          <a:srcRect/>
          <a:stretch>
            <a:fillRect/>
          </a:stretch>
        </p:blipFill>
        <p:spPr bwMode="auto">
          <a:xfrm>
            <a:off x="139404" y="247422"/>
            <a:ext cx="9791405" cy="4908012"/>
          </a:xfrm>
          <a:prstGeom prst="rect">
            <a:avLst/>
          </a:prstGeom>
          <a:noFill/>
          <a:ln w="9525">
            <a:noFill/>
            <a:miter lim="800000"/>
            <a:headEnd/>
            <a:tailEnd/>
          </a:ln>
        </p:spPr>
      </p:pic>
      <p:sp>
        <p:nvSpPr>
          <p:cNvPr id="64515" name="Text Box 3"/>
          <p:cNvSpPr txBox="1">
            <a:spLocks noChangeArrowheads="1"/>
          </p:cNvSpPr>
          <p:nvPr/>
        </p:nvSpPr>
        <p:spPr bwMode="auto">
          <a:xfrm>
            <a:off x="139404" y="5284383"/>
            <a:ext cx="7676308" cy="666977"/>
          </a:xfrm>
          <a:prstGeom prst="rect">
            <a:avLst/>
          </a:prstGeom>
          <a:noFill/>
          <a:ln w="9525">
            <a:noFill/>
            <a:miter lim="800000"/>
            <a:headEnd/>
            <a:tailEnd/>
          </a:ln>
        </p:spPr>
        <p:txBody>
          <a:bodyPr wrap="square">
            <a:spAutoFit/>
          </a:bodyPr>
          <a:lstStyle/>
          <a:p>
            <a:pPr eaLnBrk="1" hangingPunct="1">
              <a:spcBef>
                <a:spcPct val="50000"/>
              </a:spcBef>
            </a:pPr>
            <a:r>
              <a:rPr lang="en-US" sz="1867" dirty="0"/>
              <a:t>See Scarborough, H. S. in Neuman, S.B. &amp; Dickinson, D. K. (2001). </a:t>
            </a:r>
            <a:r>
              <a:rPr lang="en-US" sz="1867" i="1" dirty="0"/>
              <a:t>Handbook of Early Literacy Research</a:t>
            </a:r>
            <a:r>
              <a:rPr lang="en-US" sz="1867" dirty="0"/>
              <a:t>. New York: Guilford Press.</a:t>
            </a:r>
          </a:p>
        </p:txBody>
      </p:sp>
      <p:sp>
        <p:nvSpPr>
          <p:cNvPr id="2" name="Rectangle 1">
            <a:extLst>
              <a:ext uri="{FF2B5EF4-FFF2-40B4-BE49-F238E27FC236}">
                <a16:creationId xmlns:a16="http://schemas.microsoft.com/office/drawing/2014/main" id="{07BD1133-9FD5-48F9-A950-827648AE2EFA}"/>
              </a:ext>
            </a:extLst>
          </p:cNvPr>
          <p:cNvSpPr/>
          <p:nvPr/>
        </p:nvSpPr>
        <p:spPr>
          <a:xfrm>
            <a:off x="623776" y="5951360"/>
            <a:ext cx="8871097" cy="646331"/>
          </a:xfrm>
          <a:prstGeom prst="rect">
            <a:avLst/>
          </a:prstGeom>
        </p:spPr>
        <p:txBody>
          <a:bodyPr wrap="square">
            <a:spAutoFit/>
          </a:bodyPr>
          <a:lstStyle/>
          <a:p>
            <a:r>
              <a:rPr lang="en-US" dirty="0">
                <a:hlinkClick r:id="rId4">
                  <a:extLst>
                    <a:ext uri="{A12FA001-AC4F-418D-AE19-62706E023703}">
                      <ahyp:hlinkClr xmlns:ahyp="http://schemas.microsoft.com/office/drawing/2018/hyperlinkcolor" val="tx"/>
                    </a:ext>
                  </a:extLst>
                </a:hlinkClick>
              </a:rPr>
              <a:t>Chat with Dr. Scarborough: https://www.youtube.com/watch?v=83tfzOFpBak&amp;feature=youtu.be</a:t>
            </a:r>
            <a:endParaRPr lang="en-US" dirty="0"/>
          </a:p>
        </p:txBody>
      </p:sp>
    </p:spTree>
    <p:extLst>
      <p:ext uri="{BB962C8B-B14F-4D97-AF65-F5344CB8AC3E}">
        <p14:creationId xmlns:p14="http://schemas.microsoft.com/office/powerpoint/2010/main" val="30991687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r>
              <a:rPr lang="en-US"/>
              <a:t>Subgrouping poor readers</a:t>
            </a:r>
          </a:p>
        </p:txBody>
      </p:sp>
      <p:sp>
        <p:nvSpPr>
          <p:cNvPr id="66563" name="Rectangle 3"/>
          <p:cNvSpPr>
            <a:spLocks noGrp="1" noChangeArrowheads="1"/>
          </p:cNvSpPr>
          <p:nvPr>
            <p:ph type="body" idx="1"/>
          </p:nvPr>
        </p:nvSpPr>
        <p:spPr/>
        <p:txBody>
          <a:bodyPr>
            <a:normAutofit/>
          </a:bodyPr>
          <a:lstStyle/>
          <a:p>
            <a:pPr eaLnBrk="1" hangingPunct="1"/>
            <a:r>
              <a:rPr lang="en-US" sz="3600" dirty="0"/>
              <a:t>Poor readers are not all the same…</a:t>
            </a:r>
          </a:p>
          <a:p>
            <a:pPr eaLnBrk="1" hangingPunct="1">
              <a:buFont typeface="Wingdings" pitchFamily="2" charset="2"/>
              <a:buNone/>
            </a:pPr>
            <a:endParaRPr lang="en-US" sz="3600" dirty="0"/>
          </a:p>
          <a:p>
            <a:pPr eaLnBrk="1" hangingPunct="1"/>
            <a:r>
              <a:rPr lang="en-US" sz="3600" dirty="0"/>
              <a:t>Simple view can be used to subgroup poor readers based on individual differences</a:t>
            </a:r>
          </a:p>
        </p:txBody>
      </p:sp>
    </p:spTree>
    <p:extLst>
      <p:ext uri="{BB962C8B-B14F-4D97-AF65-F5344CB8AC3E}">
        <p14:creationId xmlns:p14="http://schemas.microsoft.com/office/powerpoint/2010/main" val="34687731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ctrTitle"/>
          </p:nvPr>
        </p:nvSpPr>
        <p:spPr>
          <a:xfrm>
            <a:off x="304800" y="1426633"/>
            <a:ext cx="10769600" cy="1610784"/>
          </a:xfrm>
        </p:spPr>
        <p:txBody>
          <a:bodyPr/>
          <a:lstStyle/>
          <a:p>
            <a:pPr eaLnBrk="1" hangingPunct="1"/>
            <a:r>
              <a:rPr lang="en-US"/>
              <a:t>Poor Reader Subgroups </a:t>
            </a:r>
          </a:p>
        </p:txBody>
      </p:sp>
      <p:sp>
        <p:nvSpPr>
          <p:cNvPr id="65539" name="Rectangle 3"/>
          <p:cNvSpPr>
            <a:spLocks noGrp="1" noChangeArrowheads="1"/>
          </p:cNvSpPr>
          <p:nvPr>
            <p:ph type="subTitle" idx="1"/>
          </p:nvPr>
        </p:nvSpPr>
        <p:spPr/>
        <p:txBody>
          <a:bodyPr/>
          <a:lstStyle/>
          <a:p>
            <a:pPr eaLnBrk="1" hangingPunct="1"/>
            <a:endParaRPr lang="en-US"/>
          </a:p>
        </p:txBody>
      </p:sp>
    </p:spTree>
    <p:extLst>
      <p:ext uri="{BB962C8B-B14F-4D97-AF65-F5344CB8AC3E}">
        <p14:creationId xmlns:p14="http://schemas.microsoft.com/office/powerpoint/2010/main" val="24334710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ChangeArrowheads="1"/>
          </p:cNvSpPr>
          <p:nvPr/>
        </p:nvSpPr>
        <p:spPr bwMode="auto">
          <a:xfrm>
            <a:off x="3657600" y="2286000"/>
            <a:ext cx="6705600" cy="3862917"/>
          </a:xfrm>
          <a:prstGeom prst="rect">
            <a:avLst/>
          </a:prstGeom>
          <a:solidFill>
            <a:srgbClr val="FFFFCC"/>
          </a:solidFill>
          <a:ln w="9525">
            <a:solidFill>
              <a:schemeClr val="bg1"/>
            </a:solidFill>
            <a:miter lim="800000"/>
            <a:headEnd/>
            <a:tailEnd/>
          </a:ln>
        </p:spPr>
        <p:txBody>
          <a:bodyPr wrap="none" anchor="ctr"/>
          <a:lstStyle/>
          <a:p>
            <a:endParaRPr lang="en-US" sz="2400"/>
          </a:p>
        </p:txBody>
      </p:sp>
      <p:sp>
        <p:nvSpPr>
          <p:cNvPr id="67587" name="Line 3"/>
          <p:cNvSpPr>
            <a:spLocks noChangeShapeType="1"/>
          </p:cNvSpPr>
          <p:nvPr/>
        </p:nvSpPr>
        <p:spPr bwMode="auto">
          <a:xfrm>
            <a:off x="6908801" y="2286000"/>
            <a:ext cx="57151" cy="3962400"/>
          </a:xfrm>
          <a:prstGeom prst="line">
            <a:avLst/>
          </a:prstGeom>
          <a:noFill/>
          <a:ln w="9525">
            <a:solidFill>
              <a:schemeClr val="bg1"/>
            </a:solidFill>
            <a:round/>
            <a:headEnd/>
            <a:tailEnd/>
          </a:ln>
        </p:spPr>
        <p:txBody>
          <a:bodyPr wrap="none" anchor="ctr"/>
          <a:lstStyle/>
          <a:p>
            <a:endParaRPr lang="en-US" sz="2400"/>
          </a:p>
        </p:txBody>
      </p:sp>
      <p:sp>
        <p:nvSpPr>
          <p:cNvPr id="67588" name="Line 4"/>
          <p:cNvSpPr>
            <a:spLocks noChangeShapeType="1"/>
          </p:cNvSpPr>
          <p:nvPr/>
        </p:nvSpPr>
        <p:spPr bwMode="auto">
          <a:xfrm>
            <a:off x="3678767" y="4294717"/>
            <a:ext cx="6675967" cy="0"/>
          </a:xfrm>
          <a:prstGeom prst="line">
            <a:avLst/>
          </a:prstGeom>
          <a:noFill/>
          <a:ln w="9525">
            <a:solidFill>
              <a:schemeClr val="bg1"/>
            </a:solidFill>
            <a:round/>
            <a:headEnd/>
            <a:tailEnd/>
          </a:ln>
        </p:spPr>
        <p:txBody>
          <a:bodyPr wrap="none" anchor="ctr"/>
          <a:lstStyle/>
          <a:p>
            <a:endParaRPr lang="en-US" sz="2400"/>
          </a:p>
        </p:txBody>
      </p:sp>
      <p:sp>
        <p:nvSpPr>
          <p:cNvPr id="67589" name="Rectangle 5"/>
          <p:cNvSpPr>
            <a:spLocks noGrp="1" noChangeArrowheads="1"/>
          </p:cNvSpPr>
          <p:nvPr>
            <p:ph type="title"/>
          </p:nvPr>
        </p:nvSpPr>
        <p:spPr>
          <a:xfrm>
            <a:off x="2627623" y="329430"/>
            <a:ext cx="9245600" cy="1219200"/>
          </a:xfrm>
        </p:spPr>
        <p:txBody>
          <a:bodyPr>
            <a:normAutofit fontScale="90000"/>
          </a:bodyPr>
          <a:lstStyle/>
          <a:p>
            <a:pPr eaLnBrk="1" hangingPunct="1"/>
            <a:r>
              <a:rPr lang="en-US" sz="5067" dirty="0"/>
              <a:t>Poor Reader Subgroups</a:t>
            </a:r>
            <a:br>
              <a:rPr lang="en-US" sz="5067" dirty="0"/>
            </a:br>
            <a:r>
              <a:rPr lang="en-US" sz="2533" dirty="0"/>
              <a:t>(Catts, Hogan, &amp; </a:t>
            </a:r>
            <a:r>
              <a:rPr lang="en-US" sz="2533" dirty="0" err="1"/>
              <a:t>Adlof</a:t>
            </a:r>
            <a:r>
              <a:rPr lang="en-US" sz="2533" dirty="0"/>
              <a:t>, 2005; Catts, Hogan, &amp; Fey, 2003)</a:t>
            </a:r>
            <a:endParaRPr lang="en-US" sz="5067" dirty="0"/>
          </a:p>
        </p:txBody>
      </p:sp>
      <p:sp>
        <p:nvSpPr>
          <p:cNvPr id="67590" name="Text Box 6"/>
          <p:cNvSpPr txBox="1">
            <a:spLocks noChangeArrowheads="1"/>
          </p:cNvSpPr>
          <p:nvPr/>
        </p:nvSpPr>
        <p:spPr bwMode="auto">
          <a:xfrm>
            <a:off x="5429251" y="1445685"/>
            <a:ext cx="3642344" cy="584775"/>
          </a:xfrm>
          <a:prstGeom prst="rect">
            <a:avLst/>
          </a:prstGeom>
          <a:noFill/>
          <a:ln w="9525">
            <a:noFill/>
            <a:miter lim="800000"/>
            <a:headEnd/>
            <a:tailEnd/>
          </a:ln>
        </p:spPr>
        <p:txBody>
          <a:bodyPr wrap="none">
            <a:spAutoFit/>
          </a:bodyPr>
          <a:lstStyle/>
          <a:p>
            <a:r>
              <a:rPr lang="en-US" sz="3200">
                <a:solidFill>
                  <a:srgbClr val="FFFF99"/>
                </a:solidFill>
                <a:latin typeface="Comic Sans MS" pitchFamily="66" charset="0"/>
              </a:rPr>
              <a:t>Word</a:t>
            </a:r>
            <a:r>
              <a:rPr lang="en-US" sz="3200" b="1">
                <a:solidFill>
                  <a:srgbClr val="FFFF99"/>
                </a:solidFill>
                <a:latin typeface="Comic Sans MS" pitchFamily="66" charset="0"/>
              </a:rPr>
              <a:t> </a:t>
            </a:r>
            <a:r>
              <a:rPr lang="en-US" sz="3200">
                <a:solidFill>
                  <a:srgbClr val="FFFF99"/>
                </a:solidFill>
                <a:latin typeface="Comic Sans MS" pitchFamily="66" charset="0"/>
              </a:rPr>
              <a:t>Recognition</a:t>
            </a:r>
          </a:p>
        </p:txBody>
      </p:sp>
      <p:sp>
        <p:nvSpPr>
          <p:cNvPr id="67591" name="Text Box 7"/>
          <p:cNvSpPr txBox="1">
            <a:spLocks noChangeArrowheads="1"/>
          </p:cNvSpPr>
          <p:nvPr/>
        </p:nvSpPr>
        <p:spPr bwMode="auto">
          <a:xfrm>
            <a:off x="3759201" y="1905000"/>
            <a:ext cx="3170767" cy="1734064"/>
          </a:xfrm>
          <a:prstGeom prst="rect">
            <a:avLst/>
          </a:prstGeom>
          <a:noFill/>
          <a:ln w="9525">
            <a:noFill/>
            <a:miter lim="800000"/>
            <a:headEnd/>
            <a:tailEnd/>
          </a:ln>
        </p:spPr>
        <p:txBody>
          <a:bodyPr>
            <a:spAutoFit/>
          </a:bodyPr>
          <a:lstStyle/>
          <a:p>
            <a:pPr algn="ctr"/>
            <a:r>
              <a:rPr lang="en-US" sz="2667">
                <a:solidFill>
                  <a:srgbClr val="FFFF99"/>
                </a:solidFill>
                <a:latin typeface="Comic Sans MS" pitchFamily="66" charset="0"/>
              </a:rPr>
              <a:t>Poor</a:t>
            </a:r>
          </a:p>
          <a:p>
            <a:pPr algn="ctr"/>
            <a:endParaRPr lang="en-US" sz="2667">
              <a:solidFill>
                <a:srgbClr val="FFFF99"/>
              </a:solidFill>
              <a:latin typeface="Comic Sans MS" pitchFamily="66" charset="0"/>
            </a:endParaRPr>
          </a:p>
          <a:p>
            <a:pPr algn="ctr"/>
            <a:endParaRPr lang="en-US" sz="2667"/>
          </a:p>
          <a:p>
            <a:pPr algn="ctr"/>
            <a:endParaRPr lang="en-US" sz="2667"/>
          </a:p>
        </p:txBody>
      </p:sp>
      <p:sp>
        <p:nvSpPr>
          <p:cNvPr id="67592" name="Text Box 8"/>
          <p:cNvSpPr txBox="1">
            <a:spLocks noChangeArrowheads="1"/>
          </p:cNvSpPr>
          <p:nvPr/>
        </p:nvSpPr>
        <p:spPr bwMode="auto">
          <a:xfrm>
            <a:off x="2673352" y="1210734"/>
            <a:ext cx="976549" cy="4607095"/>
          </a:xfrm>
          <a:prstGeom prst="rect">
            <a:avLst/>
          </a:prstGeom>
          <a:noFill/>
          <a:ln w="9525">
            <a:noFill/>
            <a:miter lim="800000"/>
            <a:headEnd/>
            <a:tailEnd/>
          </a:ln>
        </p:spPr>
        <p:txBody>
          <a:bodyPr wrap="none">
            <a:spAutoFit/>
          </a:bodyPr>
          <a:lstStyle/>
          <a:p>
            <a:endParaRPr lang="en-US" sz="2667"/>
          </a:p>
          <a:p>
            <a:endParaRPr lang="en-US" sz="2667"/>
          </a:p>
          <a:p>
            <a:endParaRPr lang="en-US" sz="2667"/>
          </a:p>
          <a:p>
            <a:endParaRPr lang="en-US" sz="2667"/>
          </a:p>
          <a:p>
            <a:r>
              <a:rPr lang="en-US" sz="2667">
                <a:solidFill>
                  <a:srgbClr val="FFFF99"/>
                </a:solidFill>
                <a:latin typeface="Comic Sans MS" pitchFamily="66" charset="0"/>
              </a:rPr>
              <a:t>Good</a:t>
            </a:r>
          </a:p>
          <a:p>
            <a:endParaRPr lang="en-US" sz="2667">
              <a:solidFill>
                <a:srgbClr val="FFFF99"/>
              </a:solidFill>
              <a:latin typeface="Comic Sans MS" pitchFamily="66" charset="0"/>
            </a:endParaRPr>
          </a:p>
          <a:p>
            <a:endParaRPr lang="en-US" sz="2667">
              <a:solidFill>
                <a:srgbClr val="FFFF99"/>
              </a:solidFill>
              <a:latin typeface="Comic Sans MS" pitchFamily="66" charset="0"/>
            </a:endParaRPr>
          </a:p>
          <a:p>
            <a:endParaRPr lang="en-US" sz="2667">
              <a:solidFill>
                <a:srgbClr val="FFFF99"/>
              </a:solidFill>
              <a:latin typeface="Comic Sans MS" pitchFamily="66" charset="0"/>
            </a:endParaRPr>
          </a:p>
          <a:p>
            <a:endParaRPr lang="en-US" sz="2667">
              <a:solidFill>
                <a:srgbClr val="FFFF99"/>
              </a:solidFill>
              <a:latin typeface="Comic Sans MS" pitchFamily="66" charset="0"/>
            </a:endParaRPr>
          </a:p>
          <a:p>
            <a:endParaRPr lang="en-US" sz="2667">
              <a:solidFill>
                <a:srgbClr val="FFFF99"/>
              </a:solidFill>
              <a:latin typeface="Comic Sans MS" pitchFamily="66" charset="0"/>
            </a:endParaRPr>
          </a:p>
          <a:p>
            <a:r>
              <a:rPr lang="en-US" sz="2667">
                <a:solidFill>
                  <a:srgbClr val="FFFF99"/>
                </a:solidFill>
                <a:latin typeface="Comic Sans MS" pitchFamily="66" charset="0"/>
              </a:rPr>
              <a:t>Poor</a:t>
            </a:r>
          </a:p>
        </p:txBody>
      </p:sp>
      <p:sp>
        <p:nvSpPr>
          <p:cNvPr id="67593" name="Text Box 9"/>
          <p:cNvSpPr txBox="1">
            <a:spLocks noChangeArrowheads="1"/>
          </p:cNvSpPr>
          <p:nvPr/>
        </p:nvSpPr>
        <p:spPr bwMode="auto">
          <a:xfrm>
            <a:off x="7112001" y="1905000"/>
            <a:ext cx="3170767" cy="1734064"/>
          </a:xfrm>
          <a:prstGeom prst="rect">
            <a:avLst/>
          </a:prstGeom>
          <a:noFill/>
          <a:ln w="9525">
            <a:noFill/>
            <a:miter lim="800000"/>
            <a:headEnd/>
            <a:tailEnd/>
          </a:ln>
        </p:spPr>
        <p:txBody>
          <a:bodyPr>
            <a:spAutoFit/>
          </a:bodyPr>
          <a:lstStyle/>
          <a:p>
            <a:pPr algn="ctr"/>
            <a:r>
              <a:rPr lang="en-US" sz="2667">
                <a:solidFill>
                  <a:srgbClr val="FFFF99"/>
                </a:solidFill>
                <a:latin typeface="Comic Sans MS" pitchFamily="66" charset="0"/>
              </a:rPr>
              <a:t>Good</a:t>
            </a:r>
          </a:p>
          <a:p>
            <a:pPr algn="ctr"/>
            <a:endParaRPr lang="en-US" sz="2667"/>
          </a:p>
          <a:p>
            <a:pPr algn="ctr"/>
            <a:endParaRPr lang="en-US" sz="2667"/>
          </a:p>
          <a:p>
            <a:pPr algn="ctr"/>
            <a:endParaRPr lang="en-US" sz="2667"/>
          </a:p>
        </p:txBody>
      </p:sp>
      <p:sp>
        <p:nvSpPr>
          <p:cNvPr id="67594" name="Text Box 10"/>
          <p:cNvSpPr txBox="1">
            <a:spLocks noChangeArrowheads="1"/>
          </p:cNvSpPr>
          <p:nvPr/>
        </p:nvSpPr>
        <p:spPr bwMode="auto">
          <a:xfrm rot="-5400000">
            <a:off x="378618" y="3763516"/>
            <a:ext cx="3031599" cy="1077218"/>
          </a:xfrm>
          <a:prstGeom prst="rect">
            <a:avLst/>
          </a:prstGeom>
          <a:noFill/>
          <a:ln w="9525">
            <a:noFill/>
            <a:miter lim="800000"/>
            <a:headEnd/>
            <a:tailEnd/>
          </a:ln>
        </p:spPr>
        <p:txBody>
          <a:bodyPr wrap="none">
            <a:spAutoFit/>
          </a:bodyPr>
          <a:lstStyle/>
          <a:p>
            <a:pPr algn="ctr"/>
            <a:r>
              <a:rPr lang="en-US" sz="3200" dirty="0">
                <a:solidFill>
                  <a:srgbClr val="FFFF99"/>
                </a:solidFill>
                <a:latin typeface="Comic Sans MS" pitchFamily="66" charset="0"/>
              </a:rPr>
              <a:t>Listening</a:t>
            </a:r>
            <a:br>
              <a:rPr lang="en-US" sz="3200" dirty="0">
                <a:solidFill>
                  <a:srgbClr val="FFFF99"/>
                </a:solidFill>
                <a:latin typeface="Comic Sans MS" pitchFamily="66" charset="0"/>
              </a:rPr>
            </a:br>
            <a:r>
              <a:rPr lang="en-US" sz="3200" dirty="0">
                <a:solidFill>
                  <a:srgbClr val="FFFF99"/>
                </a:solidFill>
                <a:latin typeface="Comic Sans MS" pitchFamily="66" charset="0"/>
              </a:rPr>
              <a:t>Comprehension</a:t>
            </a:r>
          </a:p>
        </p:txBody>
      </p:sp>
    </p:spTree>
    <p:extLst>
      <p:ext uri="{BB962C8B-B14F-4D97-AF65-F5344CB8AC3E}">
        <p14:creationId xmlns:p14="http://schemas.microsoft.com/office/powerpoint/2010/main" val="14794787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ChangeArrowheads="1"/>
          </p:cNvSpPr>
          <p:nvPr/>
        </p:nvSpPr>
        <p:spPr bwMode="auto">
          <a:xfrm>
            <a:off x="3657600" y="2286000"/>
            <a:ext cx="6705600" cy="3862917"/>
          </a:xfrm>
          <a:prstGeom prst="rect">
            <a:avLst/>
          </a:prstGeom>
          <a:solidFill>
            <a:srgbClr val="FFFFCC"/>
          </a:solidFill>
          <a:ln w="9525">
            <a:solidFill>
              <a:schemeClr val="bg1"/>
            </a:solidFill>
            <a:miter lim="800000"/>
            <a:headEnd/>
            <a:tailEnd/>
          </a:ln>
        </p:spPr>
        <p:txBody>
          <a:bodyPr wrap="none" anchor="ctr"/>
          <a:lstStyle/>
          <a:p>
            <a:endParaRPr lang="en-US" sz="2400"/>
          </a:p>
        </p:txBody>
      </p:sp>
      <p:sp>
        <p:nvSpPr>
          <p:cNvPr id="68611" name="Line 3"/>
          <p:cNvSpPr>
            <a:spLocks noChangeShapeType="1"/>
          </p:cNvSpPr>
          <p:nvPr/>
        </p:nvSpPr>
        <p:spPr bwMode="auto">
          <a:xfrm>
            <a:off x="6908801" y="2286000"/>
            <a:ext cx="57151" cy="3962400"/>
          </a:xfrm>
          <a:prstGeom prst="line">
            <a:avLst/>
          </a:prstGeom>
          <a:noFill/>
          <a:ln w="9525">
            <a:solidFill>
              <a:schemeClr val="bg1"/>
            </a:solidFill>
            <a:round/>
            <a:headEnd/>
            <a:tailEnd/>
          </a:ln>
        </p:spPr>
        <p:txBody>
          <a:bodyPr wrap="none" anchor="ctr"/>
          <a:lstStyle/>
          <a:p>
            <a:endParaRPr lang="en-US" sz="2400"/>
          </a:p>
        </p:txBody>
      </p:sp>
      <p:sp>
        <p:nvSpPr>
          <p:cNvPr id="68612" name="Line 4"/>
          <p:cNvSpPr>
            <a:spLocks noChangeShapeType="1"/>
          </p:cNvSpPr>
          <p:nvPr/>
        </p:nvSpPr>
        <p:spPr bwMode="auto">
          <a:xfrm>
            <a:off x="3678767" y="4294717"/>
            <a:ext cx="6675967" cy="0"/>
          </a:xfrm>
          <a:prstGeom prst="line">
            <a:avLst/>
          </a:prstGeom>
          <a:noFill/>
          <a:ln w="9525">
            <a:solidFill>
              <a:schemeClr val="bg1"/>
            </a:solidFill>
            <a:round/>
            <a:headEnd/>
            <a:tailEnd/>
          </a:ln>
        </p:spPr>
        <p:txBody>
          <a:bodyPr wrap="none" anchor="ctr"/>
          <a:lstStyle/>
          <a:p>
            <a:endParaRPr lang="en-US" sz="2400"/>
          </a:p>
        </p:txBody>
      </p:sp>
      <p:sp>
        <p:nvSpPr>
          <p:cNvPr id="68613" name="Rectangle 5"/>
          <p:cNvSpPr>
            <a:spLocks noGrp="1" noChangeArrowheads="1"/>
          </p:cNvSpPr>
          <p:nvPr>
            <p:ph type="title"/>
          </p:nvPr>
        </p:nvSpPr>
        <p:spPr>
          <a:xfrm>
            <a:off x="2032000" y="228600"/>
            <a:ext cx="9245600" cy="1219200"/>
          </a:xfrm>
        </p:spPr>
        <p:txBody>
          <a:bodyPr/>
          <a:lstStyle/>
          <a:p>
            <a:pPr eaLnBrk="1" hangingPunct="1"/>
            <a:endParaRPr lang="en-US"/>
          </a:p>
        </p:txBody>
      </p:sp>
      <p:sp>
        <p:nvSpPr>
          <p:cNvPr id="68614" name="Text Box 6"/>
          <p:cNvSpPr txBox="1">
            <a:spLocks noChangeArrowheads="1"/>
          </p:cNvSpPr>
          <p:nvPr/>
        </p:nvSpPr>
        <p:spPr bwMode="auto">
          <a:xfrm>
            <a:off x="5429251" y="1445685"/>
            <a:ext cx="3642344" cy="584775"/>
          </a:xfrm>
          <a:prstGeom prst="rect">
            <a:avLst/>
          </a:prstGeom>
          <a:noFill/>
          <a:ln w="9525">
            <a:noFill/>
            <a:miter lim="800000"/>
            <a:headEnd/>
            <a:tailEnd/>
          </a:ln>
        </p:spPr>
        <p:txBody>
          <a:bodyPr wrap="none">
            <a:spAutoFit/>
          </a:bodyPr>
          <a:lstStyle/>
          <a:p>
            <a:r>
              <a:rPr lang="en-US" sz="3200">
                <a:solidFill>
                  <a:srgbClr val="FFFF99"/>
                </a:solidFill>
                <a:latin typeface="Comic Sans MS" pitchFamily="66" charset="0"/>
              </a:rPr>
              <a:t>Word</a:t>
            </a:r>
            <a:r>
              <a:rPr lang="en-US" sz="3200" b="1">
                <a:solidFill>
                  <a:srgbClr val="FFFF99"/>
                </a:solidFill>
                <a:latin typeface="Comic Sans MS" pitchFamily="66" charset="0"/>
              </a:rPr>
              <a:t> </a:t>
            </a:r>
            <a:r>
              <a:rPr lang="en-US" sz="3200">
                <a:solidFill>
                  <a:srgbClr val="FFFF99"/>
                </a:solidFill>
                <a:latin typeface="Comic Sans MS" pitchFamily="66" charset="0"/>
              </a:rPr>
              <a:t>Recognition</a:t>
            </a:r>
          </a:p>
        </p:txBody>
      </p:sp>
      <p:sp>
        <p:nvSpPr>
          <p:cNvPr id="68615" name="Text Box 7"/>
          <p:cNvSpPr txBox="1">
            <a:spLocks noChangeArrowheads="1"/>
          </p:cNvSpPr>
          <p:nvPr/>
        </p:nvSpPr>
        <p:spPr bwMode="auto">
          <a:xfrm>
            <a:off x="3759201" y="1905000"/>
            <a:ext cx="3170767" cy="4196662"/>
          </a:xfrm>
          <a:prstGeom prst="rect">
            <a:avLst/>
          </a:prstGeom>
          <a:noFill/>
          <a:ln w="9525">
            <a:noFill/>
            <a:miter lim="800000"/>
            <a:headEnd/>
            <a:tailEnd/>
          </a:ln>
        </p:spPr>
        <p:txBody>
          <a:bodyPr>
            <a:spAutoFit/>
          </a:bodyPr>
          <a:lstStyle/>
          <a:p>
            <a:pPr algn="ctr"/>
            <a:r>
              <a:rPr lang="en-US" sz="2667" dirty="0">
                <a:solidFill>
                  <a:srgbClr val="FFFF99"/>
                </a:solidFill>
                <a:latin typeface="Comic Sans MS" pitchFamily="66" charset="0"/>
              </a:rPr>
              <a:t>Poor</a:t>
            </a:r>
          </a:p>
          <a:p>
            <a:pPr algn="ctr"/>
            <a:endParaRPr lang="en-US" sz="2667" dirty="0">
              <a:solidFill>
                <a:srgbClr val="FFFF99"/>
              </a:solidFill>
              <a:latin typeface="Comic Sans MS" pitchFamily="66" charset="0"/>
            </a:endParaRPr>
          </a:p>
          <a:p>
            <a:pPr algn="ctr"/>
            <a:endParaRPr lang="en-US" sz="2667" dirty="0"/>
          </a:p>
          <a:p>
            <a:pPr algn="ctr"/>
            <a:endParaRPr lang="en-US" sz="2667" dirty="0"/>
          </a:p>
          <a:p>
            <a:pPr algn="ctr"/>
            <a:r>
              <a:rPr lang="en-US" sz="2667" b="1" dirty="0">
                <a:solidFill>
                  <a:srgbClr val="FF3300"/>
                </a:solidFill>
                <a:latin typeface="Comic Sans MS" pitchFamily="66" charset="0"/>
              </a:rPr>
              <a:t>Dyslexia</a:t>
            </a:r>
            <a:endParaRPr lang="en-US" sz="1867" b="1" dirty="0">
              <a:solidFill>
                <a:srgbClr val="FF3300"/>
              </a:solidFill>
              <a:latin typeface="Comic Sans MS" pitchFamily="66" charset="0"/>
            </a:endParaRPr>
          </a:p>
          <a:p>
            <a:pPr algn="ctr"/>
            <a:endParaRPr lang="en-US" sz="2667" b="1" dirty="0">
              <a:solidFill>
                <a:srgbClr val="FF3300"/>
              </a:solidFill>
              <a:latin typeface="Comic Sans MS" pitchFamily="66" charset="0"/>
            </a:endParaRPr>
          </a:p>
          <a:p>
            <a:pPr algn="ctr"/>
            <a:endParaRPr lang="en-US" sz="2667" dirty="0">
              <a:solidFill>
                <a:schemeClr val="bg1"/>
              </a:solidFill>
              <a:latin typeface="Comic Sans MS" pitchFamily="66" charset="0"/>
            </a:endParaRPr>
          </a:p>
          <a:p>
            <a:pPr algn="ctr"/>
            <a:endParaRPr lang="en-US" sz="2667" dirty="0">
              <a:solidFill>
                <a:schemeClr val="bg1"/>
              </a:solidFill>
              <a:latin typeface="Comic Sans MS" pitchFamily="66" charset="0"/>
            </a:endParaRPr>
          </a:p>
          <a:p>
            <a:pPr algn="ctr"/>
            <a:endParaRPr lang="en-US" sz="2667" dirty="0">
              <a:solidFill>
                <a:schemeClr val="bg1"/>
              </a:solidFill>
              <a:latin typeface="Comic Sans MS" pitchFamily="66" charset="0"/>
            </a:endParaRPr>
          </a:p>
          <a:p>
            <a:pPr algn="ctr"/>
            <a:endParaRPr lang="en-US" sz="2667" dirty="0">
              <a:solidFill>
                <a:schemeClr val="bg1"/>
              </a:solidFill>
              <a:latin typeface="Comic Sans MS" pitchFamily="66" charset="0"/>
            </a:endParaRPr>
          </a:p>
        </p:txBody>
      </p:sp>
      <p:sp>
        <p:nvSpPr>
          <p:cNvPr id="68616" name="Text Box 8"/>
          <p:cNvSpPr txBox="1">
            <a:spLocks noChangeArrowheads="1"/>
          </p:cNvSpPr>
          <p:nvPr/>
        </p:nvSpPr>
        <p:spPr bwMode="auto">
          <a:xfrm>
            <a:off x="2713568" y="1210734"/>
            <a:ext cx="976549" cy="4607095"/>
          </a:xfrm>
          <a:prstGeom prst="rect">
            <a:avLst/>
          </a:prstGeom>
          <a:noFill/>
          <a:ln w="9525">
            <a:noFill/>
            <a:miter lim="800000"/>
            <a:headEnd/>
            <a:tailEnd/>
          </a:ln>
        </p:spPr>
        <p:txBody>
          <a:bodyPr wrap="none">
            <a:spAutoFit/>
          </a:bodyPr>
          <a:lstStyle/>
          <a:p>
            <a:endParaRPr lang="en-US" sz="2667"/>
          </a:p>
          <a:p>
            <a:endParaRPr lang="en-US" sz="2667"/>
          </a:p>
          <a:p>
            <a:endParaRPr lang="en-US" sz="2667"/>
          </a:p>
          <a:p>
            <a:endParaRPr lang="en-US" sz="2667"/>
          </a:p>
          <a:p>
            <a:r>
              <a:rPr lang="en-US" sz="2667">
                <a:solidFill>
                  <a:srgbClr val="FFFF99"/>
                </a:solidFill>
                <a:latin typeface="Comic Sans MS" pitchFamily="66" charset="0"/>
              </a:rPr>
              <a:t>Good</a:t>
            </a:r>
          </a:p>
          <a:p>
            <a:endParaRPr lang="en-US" sz="2667">
              <a:solidFill>
                <a:srgbClr val="FFFF99"/>
              </a:solidFill>
              <a:latin typeface="Comic Sans MS" pitchFamily="66" charset="0"/>
            </a:endParaRPr>
          </a:p>
          <a:p>
            <a:endParaRPr lang="en-US" sz="2667">
              <a:solidFill>
                <a:srgbClr val="FFFF99"/>
              </a:solidFill>
              <a:latin typeface="Comic Sans MS" pitchFamily="66" charset="0"/>
            </a:endParaRPr>
          </a:p>
          <a:p>
            <a:endParaRPr lang="en-US" sz="2667">
              <a:solidFill>
                <a:srgbClr val="FFFF99"/>
              </a:solidFill>
              <a:latin typeface="Comic Sans MS" pitchFamily="66" charset="0"/>
            </a:endParaRPr>
          </a:p>
          <a:p>
            <a:endParaRPr lang="en-US" sz="2667">
              <a:solidFill>
                <a:srgbClr val="FFFF99"/>
              </a:solidFill>
              <a:latin typeface="Comic Sans MS" pitchFamily="66" charset="0"/>
            </a:endParaRPr>
          </a:p>
          <a:p>
            <a:endParaRPr lang="en-US" sz="2667">
              <a:solidFill>
                <a:srgbClr val="FFFF99"/>
              </a:solidFill>
              <a:latin typeface="Comic Sans MS" pitchFamily="66" charset="0"/>
            </a:endParaRPr>
          </a:p>
          <a:p>
            <a:r>
              <a:rPr lang="en-US" sz="2667">
                <a:solidFill>
                  <a:srgbClr val="FFFF99"/>
                </a:solidFill>
                <a:latin typeface="Comic Sans MS" pitchFamily="66" charset="0"/>
              </a:rPr>
              <a:t>Poor</a:t>
            </a:r>
          </a:p>
        </p:txBody>
      </p:sp>
      <p:sp>
        <p:nvSpPr>
          <p:cNvPr id="68617" name="Text Box 9"/>
          <p:cNvSpPr txBox="1">
            <a:spLocks noChangeArrowheads="1"/>
          </p:cNvSpPr>
          <p:nvPr/>
        </p:nvSpPr>
        <p:spPr bwMode="auto">
          <a:xfrm>
            <a:off x="7112001" y="1905000"/>
            <a:ext cx="3170767" cy="1734064"/>
          </a:xfrm>
          <a:prstGeom prst="rect">
            <a:avLst/>
          </a:prstGeom>
          <a:noFill/>
          <a:ln w="9525">
            <a:noFill/>
            <a:miter lim="800000"/>
            <a:headEnd/>
            <a:tailEnd/>
          </a:ln>
        </p:spPr>
        <p:txBody>
          <a:bodyPr>
            <a:spAutoFit/>
          </a:bodyPr>
          <a:lstStyle/>
          <a:p>
            <a:pPr algn="ctr"/>
            <a:r>
              <a:rPr lang="en-US" sz="2667">
                <a:solidFill>
                  <a:srgbClr val="FFFF99"/>
                </a:solidFill>
                <a:latin typeface="Comic Sans MS" pitchFamily="66" charset="0"/>
              </a:rPr>
              <a:t>Good</a:t>
            </a:r>
          </a:p>
          <a:p>
            <a:pPr algn="ctr"/>
            <a:endParaRPr lang="en-US" sz="2667"/>
          </a:p>
          <a:p>
            <a:pPr algn="ctr"/>
            <a:endParaRPr lang="en-US" sz="2667"/>
          </a:p>
          <a:p>
            <a:pPr algn="ctr"/>
            <a:endParaRPr lang="en-US" sz="2667"/>
          </a:p>
        </p:txBody>
      </p:sp>
      <p:sp>
        <p:nvSpPr>
          <p:cNvPr id="68618" name="Text Box 10"/>
          <p:cNvSpPr txBox="1">
            <a:spLocks noChangeArrowheads="1"/>
          </p:cNvSpPr>
          <p:nvPr/>
        </p:nvSpPr>
        <p:spPr bwMode="auto">
          <a:xfrm rot="-5400000">
            <a:off x="378618" y="3763516"/>
            <a:ext cx="3031599" cy="1077218"/>
          </a:xfrm>
          <a:prstGeom prst="rect">
            <a:avLst/>
          </a:prstGeom>
          <a:noFill/>
          <a:ln w="9525">
            <a:noFill/>
            <a:miter lim="800000"/>
            <a:headEnd/>
            <a:tailEnd/>
          </a:ln>
        </p:spPr>
        <p:txBody>
          <a:bodyPr wrap="none">
            <a:spAutoFit/>
          </a:bodyPr>
          <a:lstStyle/>
          <a:p>
            <a:pPr algn="ctr"/>
            <a:r>
              <a:rPr lang="en-US" sz="3200">
                <a:solidFill>
                  <a:srgbClr val="FFFF99"/>
                </a:solidFill>
                <a:latin typeface="Comic Sans MS" pitchFamily="66" charset="0"/>
              </a:rPr>
              <a:t>Listening</a:t>
            </a:r>
            <a:br>
              <a:rPr lang="en-US" sz="3200">
                <a:solidFill>
                  <a:srgbClr val="FFFF99"/>
                </a:solidFill>
                <a:latin typeface="Comic Sans MS" pitchFamily="66" charset="0"/>
              </a:rPr>
            </a:br>
            <a:r>
              <a:rPr lang="en-US" sz="3200">
                <a:solidFill>
                  <a:srgbClr val="FFFF99"/>
                </a:solidFill>
                <a:latin typeface="Comic Sans MS" pitchFamily="66" charset="0"/>
              </a:rPr>
              <a:t>Comprehension</a:t>
            </a:r>
          </a:p>
        </p:txBody>
      </p:sp>
    </p:spTree>
    <p:extLst>
      <p:ext uri="{BB962C8B-B14F-4D97-AF65-F5344CB8AC3E}">
        <p14:creationId xmlns:p14="http://schemas.microsoft.com/office/powerpoint/2010/main" val="33790975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solidFill>
            <a:schemeClr val="tx2">
              <a:lumMod val="25000"/>
            </a:schemeClr>
          </a:solidFill>
        </p:spPr>
        <p:txBody>
          <a:bodyPr/>
          <a:lstStyle/>
          <a:p>
            <a:r>
              <a:rPr lang="en-US" dirty="0">
                <a:solidFill>
                  <a:schemeClr val="tx1"/>
                </a:solidFill>
              </a:rPr>
              <a:t>Dyslexia is a word-reading deficit</a:t>
            </a:r>
          </a:p>
        </p:txBody>
      </p:sp>
    </p:spTree>
    <p:custDataLst>
      <p:tags r:id="rId1"/>
    </p:custDataLst>
    <p:extLst>
      <p:ext uri="{BB962C8B-B14F-4D97-AF65-F5344CB8AC3E}">
        <p14:creationId xmlns:p14="http://schemas.microsoft.com/office/powerpoint/2010/main" val="27921639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5CDC9-843C-4CD7-A22D-60909FADB560}"/>
              </a:ext>
            </a:extLst>
          </p:cNvPr>
          <p:cNvSpPr>
            <a:spLocks noGrp="1"/>
          </p:cNvSpPr>
          <p:nvPr>
            <p:ph type="title"/>
          </p:nvPr>
        </p:nvSpPr>
        <p:spPr>
          <a:xfrm>
            <a:off x="2895600" y="114668"/>
            <a:ext cx="8610600" cy="1293028"/>
          </a:xfrm>
        </p:spPr>
        <p:txBody>
          <a:bodyPr/>
          <a:lstStyle/>
          <a:p>
            <a:r>
              <a:rPr lang="en-US" dirty="0"/>
              <a:t>Facts about Dyslexia </a:t>
            </a:r>
          </a:p>
        </p:txBody>
      </p:sp>
      <p:sp>
        <p:nvSpPr>
          <p:cNvPr id="3" name="Content Placeholder 2">
            <a:extLst>
              <a:ext uri="{FF2B5EF4-FFF2-40B4-BE49-F238E27FC236}">
                <a16:creationId xmlns:a16="http://schemas.microsoft.com/office/drawing/2014/main" id="{B40F127F-75A3-4251-AF9B-4B890095B86B}"/>
              </a:ext>
            </a:extLst>
          </p:cNvPr>
          <p:cNvSpPr>
            <a:spLocks noGrp="1"/>
          </p:cNvSpPr>
          <p:nvPr>
            <p:ph idx="1"/>
          </p:nvPr>
        </p:nvSpPr>
        <p:spPr>
          <a:xfrm>
            <a:off x="589547" y="1601002"/>
            <a:ext cx="10726153" cy="3393908"/>
          </a:xfrm>
        </p:spPr>
        <p:txBody>
          <a:bodyPr>
            <a:normAutofit fontScale="92500" lnSpcReduction="20000"/>
          </a:bodyPr>
          <a:lstStyle/>
          <a:p>
            <a:r>
              <a:rPr lang="en-US" sz="3000" dirty="0"/>
              <a:t>A person is born with dyslexia, persists across the lifetime</a:t>
            </a:r>
          </a:p>
          <a:p>
            <a:r>
              <a:rPr lang="en-US" sz="3000" dirty="0"/>
              <a:t>Brain difference</a:t>
            </a:r>
          </a:p>
          <a:p>
            <a:r>
              <a:rPr lang="en-US" sz="3000" dirty="0"/>
              <a:t>~1 in 10 children</a:t>
            </a:r>
          </a:p>
          <a:p>
            <a:r>
              <a:rPr lang="en-US" sz="3000" dirty="0"/>
              <a:t>Cuts across SES and other disorders</a:t>
            </a:r>
          </a:p>
          <a:p>
            <a:r>
              <a:rPr lang="en-US" sz="3000" dirty="0"/>
              <a:t>Key deficits in phonological (sound) and orthographic (letter) processing</a:t>
            </a:r>
          </a:p>
          <a:p>
            <a:r>
              <a:rPr lang="en-US" sz="3000" dirty="0"/>
              <a:t>Many laws require early screening </a:t>
            </a:r>
            <a:endParaRPr lang="en-US" dirty="0"/>
          </a:p>
          <a:p>
            <a:pPr marL="0" indent="0">
              <a:buNone/>
            </a:pPr>
            <a:r>
              <a:rPr lang="en-US" sz="2100" dirty="0"/>
              <a:t>(</a:t>
            </a:r>
            <a:r>
              <a:rPr lang="en-US" sz="2100" dirty="0" err="1"/>
              <a:t>Snowling</a:t>
            </a:r>
            <a:r>
              <a:rPr lang="en-US" sz="2100" dirty="0"/>
              <a:t>, 2019)</a:t>
            </a:r>
          </a:p>
        </p:txBody>
      </p:sp>
    </p:spTree>
    <p:extLst>
      <p:ext uri="{BB962C8B-B14F-4D97-AF65-F5344CB8AC3E}">
        <p14:creationId xmlns:p14="http://schemas.microsoft.com/office/powerpoint/2010/main" val="17606704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63562"/>
            <a:ext cx="2960370" cy="5148371"/>
          </a:xfrm>
        </p:spPr>
        <p:txBody>
          <a:bodyPr>
            <a:normAutofit/>
          </a:bodyPr>
          <a:lstStyle/>
          <a:p>
            <a:r>
              <a:rPr lang="en-US" sz="3200" dirty="0"/>
              <a:t>Disclosures: Tiffany Hogan</a:t>
            </a:r>
          </a:p>
        </p:txBody>
      </p:sp>
      <p:sp>
        <p:nvSpPr>
          <p:cNvPr id="4" name="Slide Number Placeholder 3"/>
          <p:cNvSpPr>
            <a:spLocks noGrp="1"/>
          </p:cNvSpPr>
          <p:nvPr>
            <p:ph type="sldNum" sz="quarter" idx="12"/>
          </p:nvPr>
        </p:nvSpPr>
        <p:spPr>
          <a:xfrm>
            <a:off x="8763000" y="381000"/>
            <a:ext cx="2743200" cy="365125"/>
          </a:xfrm>
        </p:spPr>
        <p:txBody>
          <a:bodyPr>
            <a:normAutofit/>
          </a:bodyPr>
          <a:lstStyle/>
          <a:p>
            <a:pPr>
              <a:spcAft>
                <a:spcPts val="600"/>
              </a:spcAft>
              <a:defRPr/>
            </a:pPr>
            <a:fld id="{5D05393B-72D2-4249-A3D6-76A0024DADA2}" type="slidenum">
              <a:rPr lang="en-US" sz="1050" smtClean="0"/>
              <a:pPr>
                <a:spcAft>
                  <a:spcPts val="600"/>
                </a:spcAft>
                <a:defRPr/>
              </a:pPr>
              <a:t>3</a:t>
            </a:fld>
            <a:endParaRPr lang="en-US" sz="1050"/>
          </a:p>
        </p:txBody>
      </p:sp>
      <p:graphicFrame>
        <p:nvGraphicFramePr>
          <p:cNvPr id="6" name="Content Placeholder 2">
            <a:extLst>
              <a:ext uri="{FF2B5EF4-FFF2-40B4-BE49-F238E27FC236}">
                <a16:creationId xmlns:a16="http://schemas.microsoft.com/office/drawing/2014/main" id="{5957944F-1E4A-4374-8767-A573663A714F}"/>
              </a:ext>
            </a:extLst>
          </p:cNvPr>
          <p:cNvGraphicFramePr>
            <a:graphicFrameLocks noGrp="1"/>
          </p:cNvGraphicFramePr>
          <p:nvPr>
            <p:ph idx="1"/>
            <p:extLst>
              <p:ext uri="{D42A27DB-BD31-4B8C-83A1-F6EECF244321}">
                <p14:modId xmlns:p14="http://schemas.microsoft.com/office/powerpoint/2010/main" val="3508143416"/>
              </p:ext>
            </p:extLst>
          </p:nvPr>
        </p:nvGraphicFramePr>
        <p:xfrm>
          <a:off x="3081770" y="746124"/>
          <a:ext cx="6645160" cy="52774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600792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ChangeArrowheads="1"/>
          </p:cNvSpPr>
          <p:nvPr/>
        </p:nvSpPr>
        <p:spPr bwMode="auto">
          <a:xfrm>
            <a:off x="3016151" y="1880718"/>
            <a:ext cx="6705600" cy="3862917"/>
          </a:xfrm>
          <a:prstGeom prst="rect">
            <a:avLst/>
          </a:prstGeom>
          <a:solidFill>
            <a:srgbClr val="FFFFCC"/>
          </a:solidFill>
          <a:ln w="9525">
            <a:solidFill>
              <a:schemeClr val="bg1"/>
            </a:solidFill>
            <a:miter lim="800000"/>
            <a:headEnd/>
            <a:tailEnd/>
          </a:ln>
        </p:spPr>
        <p:txBody>
          <a:bodyPr wrap="none" anchor="ctr"/>
          <a:lstStyle/>
          <a:p>
            <a:endParaRPr lang="en-US" sz="2400"/>
          </a:p>
        </p:txBody>
      </p:sp>
      <p:sp>
        <p:nvSpPr>
          <p:cNvPr id="76803" name="Line 3"/>
          <p:cNvSpPr>
            <a:spLocks noChangeShapeType="1"/>
          </p:cNvSpPr>
          <p:nvPr/>
        </p:nvSpPr>
        <p:spPr bwMode="auto">
          <a:xfrm>
            <a:off x="6368950" y="1830976"/>
            <a:ext cx="57151" cy="3962400"/>
          </a:xfrm>
          <a:prstGeom prst="line">
            <a:avLst/>
          </a:prstGeom>
          <a:noFill/>
          <a:ln w="9525">
            <a:solidFill>
              <a:schemeClr val="bg1"/>
            </a:solidFill>
            <a:round/>
            <a:headEnd/>
            <a:tailEnd/>
          </a:ln>
        </p:spPr>
        <p:txBody>
          <a:bodyPr wrap="none" anchor="ctr"/>
          <a:lstStyle/>
          <a:p>
            <a:endParaRPr lang="en-US" sz="2400"/>
          </a:p>
        </p:txBody>
      </p:sp>
      <p:sp>
        <p:nvSpPr>
          <p:cNvPr id="76804" name="Line 4"/>
          <p:cNvSpPr>
            <a:spLocks noChangeShapeType="1"/>
          </p:cNvSpPr>
          <p:nvPr/>
        </p:nvSpPr>
        <p:spPr bwMode="auto">
          <a:xfrm>
            <a:off x="3030967" y="3812176"/>
            <a:ext cx="6675967" cy="0"/>
          </a:xfrm>
          <a:prstGeom prst="line">
            <a:avLst/>
          </a:prstGeom>
          <a:noFill/>
          <a:ln w="9525">
            <a:solidFill>
              <a:schemeClr val="bg1"/>
            </a:solidFill>
            <a:round/>
            <a:headEnd/>
            <a:tailEnd/>
          </a:ln>
        </p:spPr>
        <p:txBody>
          <a:bodyPr wrap="none" anchor="ctr"/>
          <a:lstStyle/>
          <a:p>
            <a:endParaRPr lang="en-US" sz="2400"/>
          </a:p>
        </p:txBody>
      </p:sp>
      <p:sp>
        <p:nvSpPr>
          <p:cNvPr id="76806" name="Text Box 6"/>
          <p:cNvSpPr txBox="1">
            <a:spLocks noChangeArrowheads="1"/>
          </p:cNvSpPr>
          <p:nvPr/>
        </p:nvSpPr>
        <p:spPr bwMode="auto">
          <a:xfrm>
            <a:off x="6221453" y="508463"/>
            <a:ext cx="3642344" cy="584775"/>
          </a:xfrm>
          <a:prstGeom prst="rect">
            <a:avLst/>
          </a:prstGeom>
          <a:noFill/>
          <a:ln w="9525">
            <a:noFill/>
            <a:miter lim="800000"/>
            <a:headEnd/>
            <a:tailEnd/>
          </a:ln>
        </p:spPr>
        <p:txBody>
          <a:bodyPr wrap="none">
            <a:spAutoFit/>
          </a:bodyPr>
          <a:lstStyle/>
          <a:p>
            <a:r>
              <a:rPr lang="en-US" sz="3200" dirty="0">
                <a:solidFill>
                  <a:srgbClr val="FFFF99"/>
                </a:solidFill>
                <a:latin typeface="Comic Sans MS" pitchFamily="66" charset="0"/>
              </a:rPr>
              <a:t>Word</a:t>
            </a:r>
            <a:r>
              <a:rPr lang="en-US" sz="3200" b="1" dirty="0">
                <a:solidFill>
                  <a:srgbClr val="FFFF99"/>
                </a:solidFill>
                <a:latin typeface="Comic Sans MS" pitchFamily="66" charset="0"/>
              </a:rPr>
              <a:t> </a:t>
            </a:r>
            <a:r>
              <a:rPr lang="en-US" sz="3200" dirty="0">
                <a:solidFill>
                  <a:srgbClr val="FFFF99"/>
                </a:solidFill>
                <a:latin typeface="Comic Sans MS" pitchFamily="66" charset="0"/>
              </a:rPr>
              <a:t>Recognition</a:t>
            </a:r>
          </a:p>
        </p:txBody>
      </p:sp>
      <p:sp>
        <p:nvSpPr>
          <p:cNvPr id="76807" name="Text Box 7"/>
          <p:cNvSpPr txBox="1">
            <a:spLocks noChangeArrowheads="1"/>
          </p:cNvSpPr>
          <p:nvPr/>
        </p:nvSpPr>
        <p:spPr bwMode="auto">
          <a:xfrm>
            <a:off x="3050686" y="1160673"/>
            <a:ext cx="3170767" cy="4217116"/>
          </a:xfrm>
          <a:prstGeom prst="rect">
            <a:avLst/>
          </a:prstGeom>
          <a:noFill/>
          <a:ln w="9525">
            <a:noFill/>
            <a:miter lim="800000"/>
            <a:headEnd/>
            <a:tailEnd/>
          </a:ln>
        </p:spPr>
        <p:txBody>
          <a:bodyPr>
            <a:spAutoFit/>
          </a:bodyPr>
          <a:lstStyle/>
          <a:p>
            <a:pPr algn="ctr"/>
            <a:endParaRPr lang="en-US" sz="1200" dirty="0">
              <a:solidFill>
                <a:srgbClr val="FFFF99"/>
              </a:solidFill>
              <a:latin typeface="Comic Sans MS" pitchFamily="66" charset="0"/>
            </a:endParaRPr>
          </a:p>
          <a:p>
            <a:pPr algn="ctr"/>
            <a:r>
              <a:rPr lang="en-US" sz="2667" dirty="0">
                <a:solidFill>
                  <a:srgbClr val="FFFF99"/>
                </a:solidFill>
                <a:latin typeface="Comic Sans MS" pitchFamily="66" charset="0"/>
              </a:rPr>
              <a:t>Poor</a:t>
            </a:r>
          </a:p>
          <a:p>
            <a:pPr algn="ctr"/>
            <a:endParaRPr lang="en-US" sz="1400" dirty="0">
              <a:solidFill>
                <a:srgbClr val="FFFF99"/>
              </a:solidFill>
              <a:latin typeface="Comic Sans MS" pitchFamily="66" charset="0"/>
            </a:endParaRPr>
          </a:p>
          <a:p>
            <a:pPr algn="ctr"/>
            <a:endParaRPr lang="en-US" sz="2667" dirty="0"/>
          </a:p>
          <a:p>
            <a:pPr algn="ctr"/>
            <a:endParaRPr lang="en-US" sz="2667" dirty="0"/>
          </a:p>
          <a:p>
            <a:pPr algn="ctr"/>
            <a:r>
              <a:rPr lang="en-US" sz="2667" dirty="0">
                <a:solidFill>
                  <a:schemeClr val="bg1"/>
                </a:solidFill>
                <a:latin typeface="Comic Sans MS" pitchFamily="66" charset="0"/>
              </a:rPr>
              <a:t>Dyslexia</a:t>
            </a:r>
          </a:p>
          <a:p>
            <a:pPr algn="ctr"/>
            <a:endParaRPr lang="en-US" sz="2667" dirty="0">
              <a:solidFill>
                <a:schemeClr val="bg1"/>
              </a:solidFill>
              <a:latin typeface="Comic Sans MS" pitchFamily="66" charset="0"/>
            </a:endParaRPr>
          </a:p>
          <a:p>
            <a:pPr algn="ctr"/>
            <a:endParaRPr lang="en-US" sz="2667" dirty="0">
              <a:solidFill>
                <a:schemeClr val="bg1"/>
              </a:solidFill>
              <a:latin typeface="Comic Sans MS" pitchFamily="66" charset="0"/>
            </a:endParaRPr>
          </a:p>
          <a:p>
            <a:pPr algn="ctr"/>
            <a:endParaRPr lang="en-US" sz="2667" dirty="0">
              <a:solidFill>
                <a:schemeClr val="bg1"/>
              </a:solidFill>
              <a:latin typeface="Comic Sans MS" pitchFamily="66" charset="0"/>
            </a:endParaRPr>
          </a:p>
          <a:p>
            <a:pPr algn="ctr"/>
            <a:endParaRPr lang="en-US" sz="2667" dirty="0">
              <a:solidFill>
                <a:schemeClr val="bg1"/>
              </a:solidFill>
              <a:latin typeface="Comic Sans MS" pitchFamily="66" charset="0"/>
            </a:endParaRPr>
          </a:p>
          <a:p>
            <a:pPr algn="ctr"/>
            <a:endParaRPr lang="en-US" sz="2667" dirty="0">
              <a:solidFill>
                <a:schemeClr val="bg1"/>
              </a:solidFill>
              <a:latin typeface="Comic Sans MS" pitchFamily="66" charset="0"/>
            </a:endParaRPr>
          </a:p>
        </p:txBody>
      </p:sp>
      <p:sp>
        <p:nvSpPr>
          <p:cNvPr id="76808" name="Text Box 8"/>
          <p:cNvSpPr txBox="1">
            <a:spLocks noChangeArrowheads="1"/>
          </p:cNvSpPr>
          <p:nvPr/>
        </p:nvSpPr>
        <p:spPr bwMode="auto">
          <a:xfrm>
            <a:off x="1931878" y="682682"/>
            <a:ext cx="976549" cy="4607095"/>
          </a:xfrm>
          <a:prstGeom prst="rect">
            <a:avLst/>
          </a:prstGeom>
          <a:noFill/>
          <a:ln w="9525">
            <a:noFill/>
            <a:miter lim="800000"/>
            <a:headEnd/>
            <a:tailEnd/>
          </a:ln>
        </p:spPr>
        <p:txBody>
          <a:bodyPr wrap="none">
            <a:spAutoFit/>
          </a:bodyPr>
          <a:lstStyle/>
          <a:p>
            <a:endParaRPr lang="en-US" sz="2667" dirty="0"/>
          </a:p>
          <a:p>
            <a:endParaRPr lang="en-US" sz="2667" dirty="0"/>
          </a:p>
          <a:p>
            <a:endParaRPr lang="en-US" sz="2667" dirty="0"/>
          </a:p>
          <a:p>
            <a:endParaRPr lang="en-US" sz="2667" dirty="0"/>
          </a:p>
          <a:p>
            <a:r>
              <a:rPr lang="en-US" sz="2667" dirty="0">
                <a:solidFill>
                  <a:srgbClr val="FFFF99"/>
                </a:solidFill>
                <a:latin typeface="Comic Sans MS" pitchFamily="66" charset="0"/>
              </a:rPr>
              <a:t>Good</a:t>
            </a:r>
          </a:p>
          <a:p>
            <a:endParaRPr lang="en-US" sz="2667" dirty="0">
              <a:solidFill>
                <a:srgbClr val="FFFF99"/>
              </a:solidFill>
              <a:latin typeface="Comic Sans MS" pitchFamily="66" charset="0"/>
            </a:endParaRPr>
          </a:p>
          <a:p>
            <a:endParaRPr lang="en-US" sz="2667" dirty="0">
              <a:solidFill>
                <a:srgbClr val="FFFF99"/>
              </a:solidFill>
              <a:latin typeface="Comic Sans MS" pitchFamily="66" charset="0"/>
            </a:endParaRPr>
          </a:p>
          <a:p>
            <a:endParaRPr lang="en-US" sz="2667" dirty="0">
              <a:solidFill>
                <a:srgbClr val="FFFF99"/>
              </a:solidFill>
              <a:latin typeface="Comic Sans MS" pitchFamily="66" charset="0"/>
            </a:endParaRPr>
          </a:p>
          <a:p>
            <a:endParaRPr lang="en-US" sz="2667" dirty="0">
              <a:solidFill>
                <a:srgbClr val="FFFF99"/>
              </a:solidFill>
              <a:latin typeface="Comic Sans MS" pitchFamily="66" charset="0"/>
            </a:endParaRPr>
          </a:p>
          <a:p>
            <a:endParaRPr lang="en-US" sz="2667" dirty="0">
              <a:solidFill>
                <a:srgbClr val="FFFF99"/>
              </a:solidFill>
              <a:latin typeface="Comic Sans MS" pitchFamily="66" charset="0"/>
            </a:endParaRPr>
          </a:p>
          <a:p>
            <a:r>
              <a:rPr lang="en-US" sz="2667" dirty="0">
                <a:solidFill>
                  <a:srgbClr val="FFFF99"/>
                </a:solidFill>
                <a:latin typeface="Comic Sans MS" pitchFamily="66" charset="0"/>
              </a:rPr>
              <a:t>Poor</a:t>
            </a:r>
          </a:p>
        </p:txBody>
      </p:sp>
      <p:sp>
        <p:nvSpPr>
          <p:cNvPr id="76809" name="Text Box 9"/>
          <p:cNvSpPr txBox="1">
            <a:spLocks noChangeArrowheads="1"/>
          </p:cNvSpPr>
          <p:nvPr/>
        </p:nvSpPr>
        <p:spPr bwMode="auto">
          <a:xfrm>
            <a:off x="6403487" y="750240"/>
            <a:ext cx="3170767" cy="4607095"/>
          </a:xfrm>
          <a:prstGeom prst="rect">
            <a:avLst/>
          </a:prstGeom>
          <a:noFill/>
          <a:ln w="9525">
            <a:noFill/>
            <a:miter lim="800000"/>
            <a:headEnd/>
            <a:tailEnd/>
          </a:ln>
        </p:spPr>
        <p:txBody>
          <a:bodyPr>
            <a:spAutoFit/>
          </a:bodyPr>
          <a:lstStyle/>
          <a:p>
            <a:pPr algn="ctr"/>
            <a:endParaRPr lang="en-US" sz="2667" dirty="0">
              <a:solidFill>
                <a:srgbClr val="FFFF99"/>
              </a:solidFill>
              <a:latin typeface="Comic Sans MS" pitchFamily="66" charset="0"/>
            </a:endParaRPr>
          </a:p>
          <a:p>
            <a:pPr algn="ctr"/>
            <a:endParaRPr lang="en-US" sz="2667" dirty="0">
              <a:solidFill>
                <a:srgbClr val="FFFF99"/>
              </a:solidFill>
              <a:latin typeface="Comic Sans MS" pitchFamily="66" charset="0"/>
            </a:endParaRPr>
          </a:p>
          <a:p>
            <a:pPr algn="ctr"/>
            <a:endParaRPr lang="en-US" sz="2667" dirty="0"/>
          </a:p>
          <a:p>
            <a:pPr algn="ctr"/>
            <a:endParaRPr lang="en-US" sz="2667" dirty="0"/>
          </a:p>
          <a:p>
            <a:pPr algn="ctr"/>
            <a:endParaRPr lang="en-US" sz="2667" dirty="0"/>
          </a:p>
          <a:p>
            <a:pPr algn="ctr"/>
            <a:endParaRPr lang="en-US" sz="2667" dirty="0">
              <a:solidFill>
                <a:schemeClr val="bg1"/>
              </a:solidFill>
              <a:latin typeface="Comic Sans MS" pitchFamily="66" charset="0"/>
            </a:endParaRPr>
          </a:p>
          <a:p>
            <a:pPr algn="ctr"/>
            <a:endParaRPr lang="en-US" sz="2667" dirty="0">
              <a:solidFill>
                <a:schemeClr val="bg1"/>
              </a:solidFill>
              <a:latin typeface="Comic Sans MS" pitchFamily="66" charset="0"/>
            </a:endParaRPr>
          </a:p>
          <a:p>
            <a:pPr algn="ctr"/>
            <a:endParaRPr lang="en-US" sz="2667" b="1" dirty="0">
              <a:solidFill>
                <a:srgbClr val="FF3300"/>
              </a:solidFill>
              <a:latin typeface="Comic Sans MS" pitchFamily="66" charset="0"/>
            </a:endParaRPr>
          </a:p>
          <a:p>
            <a:pPr algn="ctr"/>
            <a:r>
              <a:rPr lang="en-US" sz="2667" b="1" dirty="0">
                <a:solidFill>
                  <a:srgbClr val="FF3300"/>
                </a:solidFill>
                <a:latin typeface="Comic Sans MS" pitchFamily="66" charset="0"/>
              </a:rPr>
              <a:t>Developmental Language Disorder (DLD)</a:t>
            </a:r>
            <a:endParaRPr lang="en-US" sz="1867" b="1" dirty="0">
              <a:solidFill>
                <a:srgbClr val="FF3300"/>
              </a:solidFill>
            </a:endParaRPr>
          </a:p>
        </p:txBody>
      </p:sp>
      <p:sp>
        <p:nvSpPr>
          <p:cNvPr id="76810" name="Text Box 10"/>
          <p:cNvSpPr txBox="1">
            <a:spLocks noChangeArrowheads="1"/>
          </p:cNvSpPr>
          <p:nvPr/>
        </p:nvSpPr>
        <p:spPr bwMode="auto">
          <a:xfrm rot="-5400000">
            <a:off x="-390816" y="3235369"/>
            <a:ext cx="3031599" cy="1077218"/>
          </a:xfrm>
          <a:prstGeom prst="rect">
            <a:avLst/>
          </a:prstGeom>
          <a:noFill/>
          <a:ln w="9525">
            <a:noFill/>
            <a:miter lim="800000"/>
            <a:headEnd/>
            <a:tailEnd/>
          </a:ln>
        </p:spPr>
        <p:txBody>
          <a:bodyPr wrap="none">
            <a:spAutoFit/>
          </a:bodyPr>
          <a:lstStyle/>
          <a:p>
            <a:pPr algn="ctr"/>
            <a:r>
              <a:rPr lang="en-US" sz="3200" dirty="0">
                <a:solidFill>
                  <a:srgbClr val="FFFF99"/>
                </a:solidFill>
                <a:latin typeface="Comic Sans MS" pitchFamily="66" charset="0"/>
              </a:rPr>
              <a:t>Listening</a:t>
            </a:r>
            <a:br>
              <a:rPr lang="en-US" sz="3200" dirty="0">
                <a:solidFill>
                  <a:srgbClr val="FFFF99"/>
                </a:solidFill>
                <a:latin typeface="Comic Sans MS" pitchFamily="66" charset="0"/>
              </a:rPr>
            </a:br>
            <a:r>
              <a:rPr lang="en-US" sz="3200" dirty="0">
                <a:solidFill>
                  <a:srgbClr val="FFFF99"/>
                </a:solidFill>
                <a:latin typeface="Comic Sans MS" pitchFamily="66" charset="0"/>
              </a:rPr>
              <a:t>Comprehension</a:t>
            </a:r>
          </a:p>
        </p:txBody>
      </p:sp>
      <p:sp>
        <p:nvSpPr>
          <p:cNvPr id="76811" name="TextBox 1"/>
          <p:cNvSpPr txBox="1">
            <a:spLocks noChangeArrowheads="1"/>
          </p:cNvSpPr>
          <p:nvPr/>
        </p:nvSpPr>
        <p:spPr bwMode="auto">
          <a:xfrm>
            <a:off x="7385170" y="1316904"/>
            <a:ext cx="2235200" cy="461665"/>
          </a:xfrm>
          <a:prstGeom prst="rect">
            <a:avLst/>
          </a:prstGeom>
          <a:noFill/>
          <a:ln w="9525">
            <a:noFill/>
            <a:miter lim="800000"/>
            <a:headEnd/>
            <a:tailEnd/>
          </a:ln>
        </p:spPr>
        <p:txBody>
          <a:bodyPr>
            <a:spAutoFit/>
          </a:bodyPr>
          <a:lstStyle/>
          <a:p>
            <a:r>
              <a:rPr lang="en-US" sz="2400" dirty="0">
                <a:solidFill>
                  <a:schemeClr val="accent3">
                    <a:lumMod val="60000"/>
                    <a:lumOff val="40000"/>
                  </a:schemeClr>
                </a:solidFill>
                <a:latin typeface="Comic Sans MS" panose="030F0702030302020204" pitchFamily="66" charset="0"/>
              </a:rPr>
              <a:t>Good</a:t>
            </a:r>
          </a:p>
        </p:txBody>
      </p:sp>
    </p:spTree>
    <p:extLst>
      <p:ext uri="{BB962C8B-B14F-4D97-AF65-F5344CB8AC3E}">
        <p14:creationId xmlns:p14="http://schemas.microsoft.com/office/powerpoint/2010/main" val="9921480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BCFBD-761C-430E-BC2C-1933DEBF6B5F}"/>
              </a:ext>
            </a:extLst>
          </p:cNvPr>
          <p:cNvSpPr>
            <a:spLocks noGrp="1"/>
          </p:cNvSpPr>
          <p:nvPr>
            <p:ph type="title"/>
          </p:nvPr>
        </p:nvSpPr>
        <p:spPr>
          <a:xfrm>
            <a:off x="1133341" y="764373"/>
            <a:ext cx="10372859" cy="1293028"/>
          </a:xfrm>
        </p:spPr>
        <p:txBody>
          <a:bodyPr/>
          <a:lstStyle/>
          <a:p>
            <a:r>
              <a:rPr lang="en-US" dirty="0"/>
              <a:t>Developmental Language Disorder</a:t>
            </a:r>
          </a:p>
        </p:txBody>
      </p:sp>
      <p:sp>
        <p:nvSpPr>
          <p:cNvPr id="3" name="Content Placeholder 2">
            <a:extLst>
              <a:ext uri="{FF2B5EF4-FFF2-40B4-BE49-F238E27FC236}">
                <a16:creationId xmlns:a16="http://schemas.microsoft.com/office/drawing/2014/main" id="{B1F217E2-3D3F-4D1E-85DC-B1452EB6B7EC}"/>
              </a:ext>
            </a:extLst>
          </p:cNvPr>
          <p:cNvSpPr>
            <a:spLocks noGrp="1"/>
          </p:cNvSpPr>
          <p:nvPr>
            <p:ph idx="1"/>
          </p:nvPr>
        </p:nvSpPr>
        <p:spPr/>
        <p:txBody>
          <a:bodyPr>
            <a:normAutofit/>
          </a:bodyPr>
          <a:lstStyle/>
          <a:p>
            <a:r>
              <a:rPr lang="en-US" sz="3600" dirty="0"/>
              <a:t>Developmental Language Disorder is when a child or adult has difficulties talking and/or understanding language</a:t>
            </a:r>
          </a:p>
        </p:txBody>
      </p:sp>
    </p:spTree>
    <p:extLst>
      <p:ext uri="{BB962C8B-B14F-4D97-AF65-F5344CB8AC3E}">
        <p14:creationId xmlns:p14="http://schemas.microsoft.com/office/powerpoint/2010/main" val="36313380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D538D-F367-4DB5-9B25-03EDB8D54C05}"/>
              </a:ext>
            </a:extLst>
          </p:cNvPr>
          <p:cNvSpPr>
            <a:spLocks noGrp="1"/>
          </p:cNvSpPr>
          <p:nvPr>
            <p:ph type="title"/>
          </p:nvPr>
        </p:nvSpPr>
        <p:spPr>
          <a:xfrm>
            <a:off x="-2265653" y="738080"/>
            <a:ext cx="13612525" cy="914400"/>
          </a:xfrm>
        </p:spPr>
        <p:txBody>
          <a:bodyPr>
            <a:noAutofit/>
          </a:bodyPr>
          <a:lstStyle/>
          <a:p>
            <a:r>
              <a:rPr lang="en-US" sz="4267" dirty="0"/>
              <a:t>The Facts about DLD</a:t>
            </a:r>
          </a:p>
        </p:txBody>
      </p:sp>
      <p:sp>
        <p:nvSpPr>
          <p:cNvPr id="3" name="Content Placeholder 2">
            <a:extLst>
              <a:ext uri="{FF2B5EF4-FFF2-40B4-BE49-F238E27FC236}">
                <a16:creationId xmlns:a16="http://schemas.microsoft.com/office/drawing/2014/main" id="{2058F122-EE05-4CBF-9896-085D76906413}"/>
              </a:ext>
            </a:extLst>
          </p:cNvPr>
          <p:cNvSpPr>
            <a:spLocks noGrp="1"/>
          </p:cNvSpPr>
          <p:nvPr>
            <p:ph idx="1"/>
          </p:nvPr>
        </p:nvSpPr>
        <p:spPr>
          <a:xfrm>
            <a:off x="784212" y="2095795"/>
            <a:ext cx="10820400" cy="4024125"/>
          </a:xfrm>
        </p:spPr>
        <p:txBody>
          <a:bodyPr>
            <a:normAutofit lnSpcReduction="10000"/>
          </a:bodyPr>
          <a:lstStyle/>
          <a:p>
            <a:r>
              <a:rPr lang="en-US" sz="3200" dirty="0"/>
              <a:t>A person is born with DLD, persists across the lifetime</a:t>
            </a:r>
          </a:p>
          <a:p>
            <a:r>
              <a:rPr lang="en-US" sz="3200" dirty="0"/>
              <a:t>Brain difference</a:t>
            </a:r>
          </a:p>
          <a:p>
            <a:r>
              <a:rPr lang="en-US" sz="3200" dirty="0"/>
              <a:t>~1 in 10 children</a:t>
            </a:r>
          </a:p>
          <a:p>
            <a:r>
              <a:rPr lang="en-US" sz="3200" dirty="0"/>
              <a:t>Cuts across SES and other disorders</a:t>
            </a:r>
          </a:p>
          <a:p>
            <a:r>
              <a:rPr lang="en-US" sz="3200" dirty="0"/>
              <a:t>Hallmarks are difficulty learning new words and remembering them (vocabulary) and grammar learning &amp; use</a:t>
            </a:r>
          </a:p>
          <a:p>
            <a:pPr marL="0" indent="0">
              <a:buNone/>
            </a:pPr>
            <a:r>
              <a:rPr lang="en-US" sz="2800" dirty="0"/>
              <a:t>	(McGregor, 2020)</a:t>
            </a:r>
          </a:p>
          <a:p>
            <a:endParaRPr lang="en-US" dirty="0"/>
          </a:p>
          <a:p>
            <a:endParaRPr lang="en-US" dirty="0"/>
          </a:p>
        </p:txBody>
      </p:sp>
    </p:spTree>
    <p:extLst>
      <p:ext uri="{BB962C8B-B14F-4D97-AF65-F5344CB8AC3E}">
        <p14:creationId xmlns:p14="http://schemas.microsoft.com/office/powerpoint/2010/main" val="26032601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8C03EB6-2451-440C-B2B2-1B9C650216AB}"/>
              </a:ext>
            </a:extLst>
          </p:cNvPr>
          <p:cNvPicPr>
            <a:picLocks noGrp="1" noChangeAspect="1"/>
          </p:cNvPicPr>
          <p:nvPr>
            <p:ph idx="1"/>
          </p:nvPr>
        </p:nvPicPr>
        <p:blipFill>
          <a:blip r:embed="rId2"/>
          <a:stretch>
            <a:fillRect/>
          </a:stretch>
        </p:blipFill>
        <p:spPr>
          <a:xfrm>
            <a:off x="888151" y="352927"/>
            <a:ext cx="10037658" cy="5125450"/>
          </a:xfrm>
          <a:prstGeom prst="rect">
            <a:avLst/>
          </a:prstGeom>
        </p:spPr>
      </p:pic>
      <p:sp>
        <p:nvSpPr>
          <p:cNvPr id="2" name="TextBox 1">
            <a:extLst>
              <a:ext uri="{FF2B5EF4-FFF2-40B4-BE49-F238E27FC236}">
                <a16:creationId xmlns:a16="http://schemas.microsoft.com/office/drawing/2014/main" id="{8B30B1D6-857D-4636-986B-D723757A02BD}"/>
              </a:ext>
            </a:extLst>
          </p:cNvPr>
          <p:cNvSpPr txBox="1"/>
          <p:nvPr/>
        </p:nvSpPr>
        <p:spPr>
          <a:xfrm>
            <a:off x="888151" y="5478377"/>
            <a:ext cx="4516582" cy="523220"/>
          </a:xfrm>
          <a:prstGeom prst="rect">
            <a:avLst/>
          </a:prstGeom>
          <a:noFill/>
        </p:spPr>
        <p:txBody>
          <a:bodyPr wrap="square" rtlCol="0">
            <a:spAutoFit/>
          </a:bodyPr>
          <a:lstStyle/>
          <a:p>
            <a:r>
              <a:rPr lang="en-US" sz="2800" dirty="0"/>
              <a:t>www.dldandme.org</a:t>
            </a:r>
          </a:p>
        </p:txBody>
      </p:sp>
    </p:spTree>
    <p:extLst>
      <p:ext uri="{BB962C8B-B14F-4D97-AF65-F5344CB8AC3E}">
        <p14:creationId xmlns:p14="http://schemas.microsoft.com/office/powerpoint/2010/main" val="39977437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8FF4E-7980-4AA6-BD22-1B9C9F01E0FF}"/>
              </a:ext>
            </a:extLst>
          </p:cNvPr>
          <p:cNvSpPr>
            <a:spLocks noGrp="1"/>
          </p:cNvSpPr>
          <p:nvPr>
            <p:ph type="title"/>
          </p:nvPr>
        </p:nvSpPr>
        <p:spPr>
          <a:xfrm>
            <a:off x="240196" y="0"/>
            <a:ext cx="8610600" cy="1293028"/>
          </a:xfrm>
        </p:spPr>
        <p:txBody>
          <a:bodyPr>
            <a:normAutofit/>
          </a:bodyPr>
          <a:lstStyle/>
          <a:p>
            <a:r>
              <a:rPr lang="en-US" dirty="0"/>
              <a:t>DLD facts</a:t>
            </a:r>
          </a:p>
        </p:txBody>
      </p:sp>
      <p:sp>
        <p:nvSpPr>
          <p:cNvPr id="3" name="Content Placeholder 2">
            <a:extLst>
              <a:ext uri="{FF2B5EF4-FFF2-40B4-BE49-F238E27FC236}">
                <a16:creationId xmlns:a16="http://schemas.microsoft.com/office/drawing/2014/main" id="{2C11D59F-4290-4F97-975C-0FC2BD55ACD4}"/>
              </a:ext>
            </a:extLst>
          </p:cNvPr>
          <p:cNvSpPr>
            <a:spLocks noGrp="1"/>
          </p:cNvSpPr>
          <p:nvPr>
            <p:ph idx="1"/>
          </p:nvPr>
        </p:nvSpPr>
        <p:spPr>
          <a:xfrm>
            <a:off x="677333" y="2194560"/>
            <a:ext cx="3868163" cy="4024125"/>
          </a:xfrm>
        </p:spPr>
        <p:txBody>
          <a:bodyPr>
            <a:normAutofit/>
          </a:bodyPr>
          <a:lstStyle/>
          <a:p>
            <a:pPr marL="0" indent="0">
              <a:buNone/>
            </a:pPr>
            <a:r>
              <a:rPr lang="en-US" dirty="0">
                <a:hlinkClick r:id="rId3"/>
              </a:rPr>
              <a:t>https://radld.org/wp-content/uploads/2019/04/DLD-Fact-Sheet-English.pdf</a:t>
            </a:r>
            <a:endParaRPr lang="en-US" dirty="0"/>
          </a:p>
          <a:p>
            <a:r>
              <a:rPr lang="en-US" dirty="0"/>
              <a:t>Translated in 20 languages!!!</a:t>
            </a:r>
          </a:p>
          <a:p>
            <a:pPr marL="0" indent="0">
              <a:buNone/>
            </a:pPr>
            <a:r>
              <a:rPr lang="en-US" dirty="0">
                <a:hlinkClick r:id="rId4"/>
              </a:rPr>
              <a:t>https://radld.org/about/dld/dld-fact-sheet/</a:t>
            </a:r>
            <a:endParaRPr lang="en-US" dirty="0"/>
          </a:p>
          <a:p>
            <a:pPr lvl="1"/>
            <a:endParaRPr lang="en-US" dirty="0"/>
          </a:p>
        </p:txBody>
      </p:sp>
      <p:pic>
        <p:nvPicPr>
          <p:cNvPr id="4" name="Picture 3">
            <a:extLst>
              <a:ext uri="{FF2B5EF4-FFF2-40B4-BE49-F238E27FC236}">
                <a16:creationId xmlns:a16="http://schemas.microsoft.com/office/drawing/2014/main" id="{D4D030B7-6BB5-46BD-97DF-B0C311F07661}"/>
              </a:ext>
            </a:extLst>
          </p:cNvPr>
          <p:cNvPicPr>
            <a:picLocks noChangeAspect="1"/>
          </p:cNvPicPr>
          <p:nvPr/>
        </p:nvPicPr>
        <p:blipFill rotWithShape="1">
          <a:blip r:embed="rId5"/>
          <a:srcRect b="1382"/>
          <a:stretch/>
        </p:blipFill>
        <p:spPr>
          <a:xfrm>
            <a:off x="4770261" y="1170250"/>
            <a:ext cx="5333998" cy="4024125"/>
          </a:xfrm>
          <a:prstGeom prst="rect">
            <a:avLst/>
          </a:prstGeom>
        </p:spPr>
      </p:pic>
    </p:spTree>
    <p:extLst>
      <p:ext uri="{BB962C8B-B14F-4D97-AF65-F5344CB8AC3E}">
        <p14:creationId xmlns:p14="http://schemas.microsoft.com/office/powerpoint/2010/main" val="24471070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9CD1B-C279-49ED-ACDD-90FE7C964DB6}"/>
              </a:ext>
            </a:extLst>
          </p:cNvPr>
          <p:cNvSpPr>
            <a:spLocks noGrp="1"/>
          </p:cNvSpPr>
          <p:nvPr>
            <p:ph type="title"/>
          </p:nvPr>
        </p:nvSpPr>
        <p:spPr>
          <a:xfrm>
            <a:off x="2783305" y="82583"/>
            <a:ext cx="8610600" cy="1293028"/>
          </a:xfrm>
        </p:spPr>
        <p:txBody>
          <a:bodyPr>
            <a:normAutofit fontScale="90000"/>
          </a:bodyPr>
          <a:lstStyle/>
          <a:p>
            <a:r>
              <a:rPr lang="en-US" dirty="0"/>
              <a:t>Myths about DLD </a:t>
            </a:r>
            <a:r>
              <a:rPr lang="en-US" sz="3100" dirty="0"/>
              <a:t>(</a:t>
            </a:r>
            <a:r>
              <a:rPr lang="en-US" sz="3100" dirty="0">
                <a:hlinkClick r:id="rId2"/>
              </a:rPr>
              <a:t>https://dldandme.org/myths-about-dld/</a:t>
            </a:r>
            <a:r>
              <a:rPr lang="en-US" sz="3100" dirty="0"/>
              <a:t>)</a:t>
            </a:r>
            <a:endParaRPr lang="en-US" dirty="0"/>
          </a:p>
        </p:txBody>
      </p:sp>
      <p:pic>
        <p:nvPicPr>
          <p:cNvPr id="4" name="Content Placeholder 3">
            <a:extLst>
              <a:ext uri="{FF2B5EF4-FFF2-40B4-BE49-F238E27FC236}">
                <a16:creationId xmlns:a16="http://schemas.microsoft.com/office/drawing/2014/main" id="{7D6E918E-9C3E-4F59-BB53-518E309CE521}"/>
              </a:ext>
            </a:extLst>
          </p:cNvPr>
          <p:cNvPicPr>
            <a:picLocks noGrp="1" noChangeAspect="1"/>
          </p:cNvPicPr>
          <p:nvPr>
            <p:ph idx="1"/>
          </p:nvPr>
        </p:nvPicPr>
        <p:blipFill>
          <a:blip r:embed="rId3"/>
          <a:stretch>
            <a:fillRect/>
          </a:stretch>
        </p:blipFill>
        <p:spPr>
          <a:xfrm>
            <a:off x="342414" y="1528832"/>
            <a:ext cx="9583464" cy="4646528"/>
          </a:xfrm>
          <a:prstGeom prst="rect">
            <a:avLst/>
          </a:prstGeom>
        </p:spPr>
      </p:pic>
    </p:spTree>
    <p:extLst>
      <p:ext uri="{BB962C8B-B14F-4D97-AF65-F5344CB8AC3E}">
        <p14:creationId xmlns:p14="http://schemas.microsoft.com/office/powerpoint/2010/main" val="21367888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0C96AEC-F2DA-4084-9422-C4E0A4C1C573}"/>
              </a:ext>
            </a:extLst>
          </p:cNvPr>
          <p:cNvPicPr>
            <a:picLocks noGrp="1" noChangeAspect="1"/>
          </p:cNvPicPr>
          <p:nvPr>
            <p:ph idx="1"/>
          </p:nvPr>
        </p:nvPicPr>
        <p:blipFill>
          <a:blip r:embed="rId2"/>
          <a:stretch>
            <a:fillRect/>
          </a:stretch>
        </p:blipFill>
        <p:spPr>
          <a:xfrm>
            <a:off x="169666" y="1951075"/>
            <a:ext cx="11217804" cy="3269511"/>
          </a:xfrm>
          <a:prstGeom prst="rect">
            <a:avLst/>
          </a:prstGeom>
        </p:spPr>
      </p:pic>
      <p:sp>
        <p:nvSpPr>
          <p:cNvPr id="5" name="Title 1">
            <a:extLst>
              <a:ext uri="{FF2B5EF4-FFF2-40B4-BE49-F238E27FC236}">
                <a16:creationId xmlns:a16="http://schemas.microsoft.com/office/drawing/2014/main" id="{010154C5-1291-41FE-AA53-218C2E9B9502}"/>
              </a:ext>
            </a:extLst>
          </p:cNvPr>
          <p:cNvSpPr>
            <a:spLocks noGrp="1"/>
          </p:cNvSpPr>
          <p:nvPr>
            <p:ph type="title"/>
          </p:nvPr>
        </p:nvSpPr>
        <p:spPr>
          <a:xfrm>
            <a:off x="2895600" y="763588"/>
            <a:ext cx="8610600" cy="1293812"/>
          </a:xfrm>
        </p:spPr>
        <p:txBody>
          <a:bodyPr>
            <a:normAutofit fontScale="90000"/>
          </a:bodyPr>
          <a:lstStyle/>
          <a:p>
            <a:r>
              <a:rPr lang="en-US" dirty="0"/>
              <a:t>Myths about DLD </a:t>
            </a:r>
            <a:r>
              <a:rPr lang="en-US" sz="3100" dirty="0"/>
              <a:t>(</a:t>
            </a:r>
            <a:r>
              <a:rPr lang="en-US" sz="3100" dirty="0">
                <a:hlinkClick r:id="rId3"/>
              </a:rPr>
              <a:t>https://dldandme.org/myths-about-dld/</a:t>
            </a:r>
            <a:r>
              <a:rPr lang="en-US" sz="3100" dirty="0"/>
              <a:t>)</a:t>
            </a:r>
            <a:endParaRPr lang="en-US" dirty="0"/>
          </a:p>
        </p:txBody>
      </p:sp>
    </p:spTree>
    <p:extLst>
      <p:ext uri="{BB962C8B-B14F-4D97-AF65-F5344CB8AC3E}">
        <p14:creationId xmlns:p14="http://schemas.microsoft.com/office/powerpoint/2010/main" val="30796936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C708E-C153-4D80-B54F-CA3034A72D3F}"/>
              </a:ext>
            </a:extLst>
          </p:cNvPr>
          <p:cNvSpPr>
            <a:spLocks noGrp="1"/>
          </p:cNvSpPr>
          <p:nvPr>
            <p:ph type="title"/>
          </p:nvPr>
        </p:nvSpPr>
        <p:spPr>
          <a:xfrm>
            <a:off x="619760" y="1426981"/>
            <a:ext cx="6832600" cy="1293028"/>
          </a:xfrm>
        </p:spPr>
        <p:txBody>
          <a:bodyPr>
            <a:normAutofit/>
          </a:bodyPr>
          <a:lstStyle/>
          <a:p>
            <a:r>
              <a:rPr lang="en-US" sz="2800" dirty="0"/>
              <a:t>How does Language development progress in children with DLD?</a:t>
            </a:r>
          </a:p>
        </p:txBody>
      </p:sp>
      <p:sp>
        <p:nvSpPr>
          <p:cNvPr id="3" name="Content Placeholder 2">
            <a:extLst>
              <a:ext uri="{FF2B5EF4-FFF2-40B4-BE49-F238E27FC236}">
                <a16:creationId xmlns:a16="http://schemas.microsoft.com/office/drawing/2014/main" id="{C89702F6-E08D-4124-B7BD-18AE570EE576}"/>
              </a:ext>
            </a:extLst>
          </p:cNvPr>
          <p:cNvSpPr>
            <a:spLocks noGrp="1"/>
          </p:cNvSpPr>
          <p:nvPr>
            <p:ph idx="1"/>
          </p:nvPr>
        </p:nvSpPr>
        <p:spPr>
          <a:xfrm>
            <a:off x="619760" y="2913594"/>
            <a:ext cx="6832600" cy="4024125"/>
          </a:xfrm>
        </p:spPr>
        <p:txBody>
          <a:bodyPr>
            <a:normAutofit/>
          </a:bodyPr>
          <a:lstStyle/>
          <a:p>
            <a:pPr marL="0" indent="0">
              <a:buNone/>
            </a:pPr>
            <a:r>
              <a:rPr lang="en-US" dirty="0">
                <a:hlinkClick r:id="rId2"/>
              </a:rPr>
              <a:t>https://cldp.ku.edu/sites/cldp.ku.edu/files/docs/OpenAccessE-BookOctober2018.pdf</a:t>
            </a:r>
            <a:endParaRPr lang="en-US" dirty="0"/>
          </a:p>
          <a:p>
            <a:pPr marL="0" indent="0">
              <a:buNone/>
            </a:pPr>
            <a:endParaRPr lang="en-US" dirty="0"/>
          </a:p>
          <a:p>
            <a:pPr marL="0" indent="0">
              <a:buNone/>
            </a:pPr>
            <a:r>
              <a:rPr lang="en-US" dirty="0"/>
              <a:t>Mabel Rice: A train leaving the station late…the trajectory and sequence is very similar, but there are persistent delays</a:t>
            </a:r>
          </a:p>
          <a:p>
            <a:pPr marL="0" indent="0">
              <a:buNone/>
            </a:pPr>
            <a:endParaRPr lang="en-US" dirty="0"/>
          </a:p>
        </p:txBody>
      </p:sp>
      <p:pic>
        <p:nvPicPr>
          <p:cNvPr id="5" name="Picture 4">
            <a:extLst>
              <a:ext uri="{FF2B5EF4-FFF2-40B4-BE49-F238E27FC236}">
                <a16:creationId xmlns:a16="http://schemas.microsoft.com/office/drawing/2014/main" id="{EA6B2E24-2D22-43C4-8FC0-2721836AFF67}"/>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2416" b="1459"/>
          <a:stretch/>
        </p:blipFill>
        <p:spPr>
          <a:xfrm>
            <a:off x="7927278" y="1614420"/>
            <a:ext cx="3644962" cy="3629160"/>
          </a:xfrm>
          <a:prstGeom prst="rect">
            <a:avLst/>
          </a:prstGeom>
        </p:spPr>
      </p:pic>
    </p:spTree>
    <p:extLst>
      <p:ext uri="{BB962C8B-B14F-4D97-AF65-F5344CB8AC3E}">
        <p14:creationId xmlns:p14="http://schemas.microsoft.com/office/powerpoint/2010/main" val="35042269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9A0AA-6D0C-4513-9B33-01AF0610A723}"/>
              </a:ext>
            </a:extLst>
          </p:cNvPr>
          <p:cNvSpPr>
            <a:spLocks noGrp="1"/>
          </p:cNvSpPr>
          <p:nvPr>
            <p:ph type="title"/>
          </p:nvPr>
        </p:nvSpPr>
        <p:spPr>
          <a:xfrm>
            <a:off x="2895600" y="410043"/>
            <a:ext cx="8610600" cy="1293028"/>
          </a:xfrm>
        </p:spPr>
        <p:txBody>
          <a:bodyPr/>
          <a:lstStyle/>
          <a:p>
            <a:r>
              <a:rPr lang="en-US" dirty="0"/>
              <a:t>WHY? DLD IS DEVELOPMENTAL </a:t>
            </a:r>
          </a:p>
        </p:txBody>
      </p:sp>
      <p:graphicFrame>
        <p:nvGraphicFramePr>
          <p:cNvPr id="4" name="Content Placeholder 3">
            <a:extLst>
              <a:ext uri="{FF2B5EF4-FFF2-40B4-BE49-F238E27FC236}">
                <a16:creationId xmlns:a16="http://schemas.microsoft.com/office/drawing/2014/main" id="{B47C1802-F256-49A8-A0C1-649B26FA04D2}"/>
              </a:ext>
            </a:extLst>
          </p:cNvPr>
          <p:cNvGraphicFramePr>
            <a:graphicFrameLocks noGrp="1"/>
          </p:cNvGraphicFramePr>
          <p:nvPr>
            <p:ph idx="1"/>
          </p:nvPr>
        </p:nvGraphicFramePr>
        <p:xfrm>
          <a:off x="-1337310" y="1588135"/>
          <a:ext cx="10820400" cy="40243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Beveled 2">
            <a:extLst>
              <a:ext uri="{FF2B5EF4-FFF2-40B4-BE49-F238E27FC236}">
                <a16:creationId xmlns:a16="http://schemas.microsoft.com/office/drawing/2014/main" id="{A6AAF106-9635-4895-A8EF-DBBC2A21C036}"/>
              </a:ext>
            </a:extLst>
          </p:cNvPr>
          <p:cNvSpPr/>
          <p:nvPr/>
        </p:nvSpPr>
        <p:spPr>
          <a:xfrm>
            <a:off x="1394460" y="5224780"/>
            <a:ext cx="1751076" cy="1042416"/>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Toddlers</a:t>
            </a:r>
          </a:p>
        </p:txBody>
      </p:sp>
      <p:sp>
        <p:nvSpPr>
          <p:cNvPr id="5" name="Rectangle: Beveled 4">
            <a:extLst>
              <a:ext uri="{FF2B5EF4-FFF2-40B4-BE49-F238E27FC236}">
                <a16:creationId xmlns:a16="http://schemas.microsoft.com/office/drawing/2014/main" id="{22C7F699-EDBF-4BE9-A628-0B51EA3049BF}"/>
              </a:ext>
            </a:extLst>
          </p:cNvPr>
          <p:cNvSpPr/>
          <p:nvPr/>
        </p:nvSpPr>
        <p:spPr>
          <a:xfrm>
            <a:off x="3281553" y="4376198"/>
            <a:ext cx="1751076" cy="1042416"/>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Pre-K/K</a:t>
            </a:r>
          </a:p>
        </p:txBody>
      </p:sp>
      <p:sp>
        <p:nvSpPr>
          <p:cNvPr id="6" name="Rectangle: Beveled 5">
            <a:extLst>
              <a:ext uri="{FF2B5EF4-FFF2-40B4-BE49-F238E27FC236}">
                <a16:creationId xmlns:a16="http://schemas.microsoft.com/office/drawing/2014/main" id="{82B05D59-8882-4C96-BC00-EA4BFFD4E52B}"/>
              </a:ext>
            </a:extLst>
          </p:cNvPr>
          <p:cNvSpPr/>
          <p:nvPr/>
        </p:nvSpPr>
        <p:spPr>
          <a:xfrm>
            <a:off x="6714363" y="3429000"/>
            <a:ext cx="1751076" cy="1042416"/>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Elementary</a:t>
            </a:r>
          </a:p>
        </p:txBody>
      </p:sp>
    </p:spTree>
    <p:extLst>
      <p:ext uri="{BB962C8B-B14F-4D97-AF65-F5344CB8AC3E}">
        <p14:creationId xmlns:p14="http://schemas.microsoft.com/office/powerpoint/2010/main" val="30177581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47881-43B4-4817-9967-3BC5DE0A9612}"/>
              </a:ext>
            </a:extLst>
          </p:cNvPr>
          <p:cNvSpPr>
            <a:spLocks noGrp="1"/>
          </p:cNvSpPr>
          <p:nvPr>
            <p:ph type="title"/>
          </p:nvPr>
        </p:nvSpPr>
        <p:spPr>
          <a:xfrm>
            <a:off x="2681287" y="189978"/>
            <a:ext cx="8610600" cy="1293028"/>
          </a:xfrm>
        </p:spPr>
        <p:txBody>
          <a:bodyPr/>
          <a:lstStyle/>
          <a:p>
            <a:r>
              <a:rPr lang="en-US" dirty="0"/>
              <a:t>Growing with DLD</a:t>
            </a:r>
          </a:p>
        </p:txBody>
      </p:sp>
      <p:sp>
        <p:nvSpPr>
          <p:cNvPr id="3" name="Content Placeholder 2">
            <a:extLst>
              <a:ext uri="{FF2B5EF4-FFF2-40B4-BE49-F238E27FC236}">
                <a16:creationId xmlns:a16="http://schemas.microsoft.com/office/drawing/2014/main" id="{4E623D7D-3CC1-4894-BE00-206FBC5AEF35}"/>
              </a:ext>
            </a:extLst>
          </p:cNvPr>
          <p:cNvSpPr>
            <a:spLocks noGrp="1"/>
          </p:cNvSpPr>
          <p:nvPr>
            <p:ph idx="1"/>
          </p:nvPr>
        </p:nvSpPr>
        <p:spPr/>
        <p:txBody>
          <a:bodyPr>
            <a:normAutofit lnSpcReduction="10000"/>
          </a:bodyPr>
          <a:lstStyle/>
          <a:p>
            <a:endParaRPr lang="en-US" dirty="0">
              <a:hlinkClick r:id="rId2"/>
            </a:endParaRPr>
          </a:p>
          <a:p>
            <a:endParaRPr lang="en-US" dirty="0">
              <a:hlinkClick r:id="rId2"/>
            </a:endParaRPr>
          </a:p>
          <a:p>
            <a:endParaRPr lang="en-US" dirty="0">
              <a:hlinkClick r:id="rId2"/>
            </a:endParaRPr>
          </a:p>
          <a:p>
            <a:endParaRPr lang="en-US" dirty="0">
              <a:hlinkClick r:id="rId2"/>
            </a:endParaRPr>
          </a:p>
          <a:p>
            <a:endParaRPr lang="en-US" dirty="0">
              <a:hlinkClick r:id="rId2"/>
            </a:endParaRPr>
          </a:p>
          <a:p>
            <a:endParaRPr lang="en-US" dirty="0">
              <a:hlinkClick r:id="rId2"/>
            </a:endParaRPr>
          </a:p>
          <a:p>
            <a:endParaRPr lang="en-US" dirty="0">
              <a:hlinkClick r:id="rId2"/>
            </a:endParaRPr>
          </a:p>
          <a:p>
            <a:endParaRPr lang="en-US" dirty="0">
              <a:hlinkClick r:id="rId2"/>
            </a:endParaRPr>
          </a:p>
          <a:p>
            <a:endParaRPr lang="en-US" dirty="0">
              <a:hlinkClick r:id="rId2"/>
            </a:endParaRPr>
          </a:p>
          <a:p>
            <a:r>
              <a:rPr lang="en-US" dirty="0">
                <a:hlinkClick r:id="rId2"/>
              </a:rPr>
              <a:t>https://www.youtube.com/watch?v=ooORu9vVBpE</a:t>
            </a:r>
            <a:endParaRPr lang="en-US" dirty="0"/>
          </a:p>
          <a:p>
            <a:pPr marL="0" indent="0">
              <a:buNone/>
            </a:pPr>
            <a:endParaRPr lang="en-US" dirty="0"/>
          </a:p>
        </p:txBody>
      </p:sp>
      <p:pic>
        <p:nvPicPr>
          <p:cNvPr id="5" name="Picture 4">
            <a:extLst>
              <a:ext uri="{FF2B5EF4-FFF2-40B4-BE49-F238E27FC236}">
                <a16:creationId xmlns:a16="http://schemas.microsoft.com/office/drawing/2014/main" id="{FB9C6387-26B6-4E74-B731-A25E3C83AB92}"/>
              </a:ext>
            </a:extLst>
          </p:cNvPr>
          <p:cNvPicPr>
            <a:picLocks noChangeAspect="1"/>
          </p:cNvPicPr>
          <p:nvPr/>
        </p:nvPicPr>
        <p:blipFill>
          <a:blip r:embed="rId3"/>
          <a:stretch>
            <a:fillRect/>
          </a:stretch>
        </p:blipFill>
        <p:spPr>
          <a:xfrm>
            <a:off x="685800" y="1410887"/>
            <a:ext cx="7353879" cy="4132340"/>
          </a:xfrm>
          <a:prstGeom prst="rect">
            <a:avLst/>
          </a:prstGeom>
        </p:spPr>
      </p:pic>
    </p:spTree>
    <p:extLst>
      <p:ext uri="{BB962C8B-B14F-4D97-AF65-F5344CB8AC3E}">
        <p14:creationId xmlns:p14="http://schemas.microsoft.com/office/powerpoint/2010/main" val="10659912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ED5F7-84BB-4319-A1A1-90F28B0FC823}"/>
              </a:ext>
            </a:extLst>
          </p:cNvPr>
          <p:cNvSpPr>
            <a:spLocks noGrp="1"/>
          </p:cNvSpPr>
          <p:nvPr>
            <p:ph type="title"/>
          </p:nvPr>
        </p:nvSpPr>
        <p:spPr>
          <a:xfrm>
            <a:off x="2895600" y="764373"/>
            <a:ext cx="8610600" cy="1293028"/>
          </a:xfrm>
        </p:spPr>
        <p:txBody>
          <a:bodyPr vert="horz" lIns="91440" tIns="45720" rIns="91440" bIns="45720" rtlCol="0" anchor="ctr">
            <a:normAutofit/>
          </a:bodyPr>
          <a:lstStyle/>
          <a:p>
            <a:pPr>
              <a:spcBef>
                <a:spcPct val="0"/>
              </a:spcBef>
            </a:pPr>
            <a:r>
              <a:rPr lang="en-US" sz="4000" kern="1200" cap="all" baseline="0" dirty="0">
                <a:solidFill>
                  <a:schemeClr val="tx1"/>
                </a:solidFill>
                <a:latin typeface="+mj-lt"/>
                <a:ea typeface="+mj-ea"/>
                <a:cs typeface="+mj-cs"/>
              </a:rPr>
              <a:t>#Goals for this talk</a:t>
            </a:r>
          </a:p>
        </p:txBody>
      </p:sp>
      <p:sp>
        <p:nvSpPr>
          <p:cNvPr id="3" name="Text Placeholder 2">
            <a:extLst>
              <a:ext uri="{FF2B5EF4-FFF2-40B4-BE49-F238E27FC236}">
                <a16:creationId xmlns:a16="http://schemas.microsoft.com/office/drawing/2014/main" id="{D78FD5E0-A6B2-4E26-A9A0-26DCE63CEBF4}"/>
              </a:ext>
            </a:extLst>
          </p:cNvPr>
          <p:cNvSpPr>
            <a:spLocks noGrp="1"/>
          </p:cNvSpPr>
          <p:nvPr>
            <p:ph type="body" idx="1"/>
          </p:nvPr>
        </p:nvSpPr>
        <p:spPr>
          <a:xfrm>
            <a:off x="677333" y="2194560"/>
            <a:ext cx="5816600" cy="4024125"/>
          </a:xfrm>
        </p:spPr>
        <p:txBody>
          <a:bodyPr vert="horz" lIns="91440" tIns="45720" rIns="91440" bIns="45720" rtlCol="0">
            <a:normAutofit/>
          </a:bodyPr>
          <a:lstStyle/>
          <a:p>
            <a:pPr indent="-228600">
              <a:spcAft>
                <a:spcPts val="600"/>
              </a:spcAft>
              <a:buFont typeface="Arial" panose="020B0604020202020204" pitchFamily="34" charset="0"/>
              <a:buChar char="•"/>
            </a:pPr>
            <a:r>
              <a:rPr lang="en-US" sz="2800" dirty="0"/>
              <a:t>Overview work on language comprehension, focus on poor reader subgroups</a:t>
            </a:r>
          </a:p>
          <a:p>
            <a:pPr indent="-228600">
              <a:spcAft>
                <a:spcPts val="600"/>
              </a:spcAft>
              <a:buFont typeface="Arial" panose="020B0604020202020204" pitchFamily="34" charset="0"/>
              <a:buChar char="•"/>
            </a:pPr>
            <a:r>
              <a:rPr lang="en-US" sz="2800" dirty="0"/>
              <a:t>Review an evidence-based, systematic Tier 1 (classroom) FREE curricula</a:t>
            </a:r>
          </a:p>
          <a:p>
            <a:pPr indent="-228600">
              <a:spcAft>
                <a:spcPts val="600"/>
              </a:spcAft>
              <a:buFont typeface="Arial" panose="020B0604020202020204" pitchFamily="34" charset="0"/>
              <a:buChar char="•"/>
            </a:pPr>
            <a:r>
              <a:rPr lang="en-US" sz="2800" dirty="0"/>
              <a:t>Provide resources</a:t>
            </a:r>
          </a:p>
          <a:p>
            <a:pPr indent="-228600">
              <a:spcAft>
                <a:spcPts val="600"/>
              </a:spcAft>
              <a:buFont typeface="Arial" panose="020B0604020202020204" pitchFamily="34" charset="0"/>
              <a:buChar char="•"/>
            </a:pPr>
            <a:r>
              <a:rPr lang="en-US" sz="2800" dirty="0"/>
              <a:t>Discussion</a:t>
            </a:r>
          </a:p>
          <a:p>
            <a:pPr marL="194729" indent="-228600">
              <a:spcAft>
                <a:spcPts val="600"/>
              </a:spcAft>
              <a:buFont typeface="Arial" panose="020B0604020202020204" pitchFamily="34" charset="0"/>
              <a:buChar char="•"/>
            </a:pPr>
            <a:endParaRPr lang="en-US" dirty="0"/>
          </a:p>
          <a:p>
            <a:pPr marL="194729" indent="-228600">
              <a:spcAft>
                <a:spcPts val="600"/>
              </a:spcAft>
              <a:buFont typeface="Arial" panose="020B0604020202020204" pitchFamily="34" charset="0"/>
              <a:buChar char="•"/>
            </a:pPr>
            <a:endParaRPr lang="en-US" dirty="0"/>
          </a:p>
        </p:txBody>
      </p:sp>
      <p:pic>
        <p:nvPicPr>
          <p:cNvPr id="5" name="Picture 4" descr="Aerial view of a highway cutting through trees in a mountain range">
            <a:extLst>
              <a:ext uri="{FF2B5EF4-FFF2-40B4-BE49-F238E27FC236}">
                <a16:creationId xmlns:a16="http://schemas.microsoft.com/office/drawing/2014/main" id="{ED55FF31-4DD5-432A-9062-03D7C044E3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448422" y="1831816"/>
            <a:ext cx="3594354" cy="4521200"/>
          </a:xfrm>
          <a:prstGeom prst="rect">
            <a:avLst/>
          </a:prstGeom>
        </p:spPr>
      </p:pic>
    </p:spTree>
    <p:extLst>
      <p:ext uri="{BB962C8B-B14F-4D97-AF65-F5344CB8AC3E}">
        <p14:creationId xmlns:p14="http://schemas.microsoft.com/office/powerpoint/2010/main" val="41198559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ext Box 3"/>
          <p:cNvSpPr txBox="1">
            <a:spLocks noChangeArrowheads="1"/>
          </p:cNvSpPr>
          <p:nvPr/>
        </p:nvSpPr>
        <p:spPr bwMode="auto">
          <a:xfrm>
            <a:off x="2371060" y="684028"/>
            <a:ext cx="6400800" cy="830997"/>
          </a:xfrm>
          <a:prstGeom prst="rect">
            <a:avLst/>
          </a:prstGeom>
          <a:noFill/>
          <a:ln w="9525">
            <a:noFill/>
            <a:miter lim="800000"/>
            <a:headEnd/>
            <a:tailEnd/>
          </a:ln>
        </p:spPr>
        <p:txBody>
          <a:bodyPr>
            <a:spAutoFit/>
          </a:bodyPr>
          <a:lstStyle/>
          <a:p>
            <a:pPr>
              <a:spcBef>
                <a:spcPct val="50000"/>
              </a:spcBef>
            </a:pPr>
            <a:r>
              <a:rPr lang="en-US" sz="4800" dirty="0">
                <a:latin typeface="Garamond" pitchFamily="18" charset="0"/>
              </a:rPr>
              <a:t>             Reading</a:t>
            </a:r>
          </a:p>
        </p:txBody>
      </p:sp>
      <p:grpSp>
        <p:nvGrpSpPr>
          <p:cNvPr id="33796" name="Group 4"/>
          <p:cNvGrpSpPr>
            <a:grpSpLocks/>
          </p:cNvGrpSpPr>
          <p:nvPr/>
        </p:nvGrpSpPr>
        <p:grpSpPr bwMode="auto">
          <a:xfrm>
            <a:off x="1828800" y="1565288"/>
            <a:ext cx="8534400" cy="2929461"/>
            <a:chOff x="1152" y="1776"/>
            <a:chExt cx="4032" cy="1845"/>
          </a:xfrm>
        </p:grpSpPr>
        <p:sp>
          <p:nvSpPr>
            <p:cNvPr id="33797" name="Line 5"/>
            <p:cNvSpPr>
              <a:spLocks noChangeShapeType="1"/>
            </p:cNvSpPr>
            <p:nvPr/>
          </p:nvSpPr>
          <p:spPr bwMode="auto">
            <a:xfrm flipH="1">
              <a:off x="1776" y="1776"/>
              <a:ext cx="1056" cy="864"/>
            </a:xfrm>
            <a:prstGeom prst="line">
              <a:avLst/>
            </a:prstGeom>
            <a:noFill/>
            <a:ln w="9525">
              <a:solidFill>
                <a:schemeClr val="tx1"/>
              </a:solidFill>
              <a:round/>
              <a:headEnd/>
              <a:tailEnd type="triangle" w="med" len="med"/>
            </a:ln>
          </p:spPr>
          <p:txBody>
            <a:bodyPr/>
            <a:lstStyle/>
            <a:p>
              <a:endParaRPr lang="en-US" sz="2400"/>
            </a:p>
          </p:txBody>
        </p:sp>
        <p:sp>
          <p:nvSpPr>
            <p:cNvPr id="33798" name="Line 6"/>
            <p:cNvSpPr>
              <a:spLocks noChangeShapeType="1"/>
            </p:cNvSpPr>
            <p:nvPr/>
          </p:nvSpPr>
          <p:spPr bwMode="auto">
            <a:xfrm>
              <a:off x="2832" y="1776"/>
              <a:ext cx="1008" cy="864"/>
            </a:xfrm>
            <a:prstGeom prst="line">
              <a:avLst/>
            </a:prstGeom>
            <a:noFill/>
            <a:ln w="9525">
              <a:solidFill>
                <a:schemeClr val="tx1"/>
              </a:solidFill>
              <a:round/>
              <a:headEnd/>
              <a:tailEnd type="triangle" w="med" len="med"/>
            </a:ln>
          </p:spPr>
          <p:txBody>
            <a:bodyPr/>
            <a:lstStyle/>
            <a:p>
              <a:endParaRPr lang="en-US" sz="2400"/>
            </a:p>
          </p:txBody>
        </p:sp>
        <p:sp>
          <p:nvSpPr>
            <p:cNvPr id="33799" name="Text Box 7"/>
            <p:cNvSpPr txBox="1">
              <a:spLocks noChangeArrowheads="1"/>
            </p:cNvSpPr>
            <p:nvPr/>
          </p:nvSpPr>
          <p:spPr bwMode="auto">
            <a:xfrm>
              <a:off x="1152" y="2736"/>
              <a:ext cx="1728" cy="885"/>
            </a:xfrm>
            <a:prstGeom prst="rect">
              <a:avLst/>
            </a:prstGeom>
            <a:noFill/>
            <a:ln w="9525">
              <a:noFill/>
              <a:miter lim="800000"/>
              <a:headEnd/>
              <a:tailEnd/>
            </a:ln>
          </p:spPr>
          <p:txBody>
            <a:bodyPr>
              <a:spAutoFit/>
            </a:bodyPr>
            <a:lstStyle/>
            <a:p>
              <a:pPr>
                <a:spcBef>
                  <a:spcPct val="50000"/>
                </a:spcBef>
              </a:pPr>
              <a:r>
                <a:rPr lang="en-US" sz="4267">
                  <a:latin typeface="Garamond" pitchFamily="18" charset="0"/>
                </a:rPr>
                <a:t>Word Recognition</a:t>
              </a:r>
            </a:p>
          </p:txBody>
        </p:sp>
        <p:sp>
          <p:nvSpPr>
            <p:cNvPr id="33800" name="Text Box 8"/>
            <p:cNvSpPr txBox="1">
              <a:spLocks noChangeArrowheads="1"/>
            </p:cNvSpPr>
            <p:nvPr/>
          </p:nvSpPr>
          <p:spPr bwMode="auto">
            <a:xfrm>
              <a:off x="3456" y="2688"/>
              <a:ext cx="1728" cy="885"/>
            </a:xfrm>
            <a:prstGeom prst="rect">
              <a:avLst/>
            </a:prstGeom>
            <a:noFill/>
            <a:ln w="9525">
              <a:noFill/>
              <a:miter lim="800000"/>
              <a:headEnd/>
              <a:tailEnd/>
            </a:ln>
          </p:spPr>
          <p:txBody>
            <a:bodyPr>
              <a:spAutoFit/>
            </a:bodyPr>
            <a:lstStyle/>
            <a:p>
              <a:pPr>
                <a:spcBef>
                  <a:spcPct val="50000"/>
                </a:spcBef>
              </a:pPr>
              <a:r>
                <a:rPr lang="en-US" sz="4267">
                  <a:latin typeface="Garamond" pitchFamily="18" charset="0"/>
                </a:rPr>
                <a:t>Listening Comprehension</a:t>
              </a:r>
            </a:p>
          </p:txBody>
        </p:sp>
      </p:grpSp>
      <p:sp>
        <p:nvSpPr>
          <p:cNvPr id="2" name="Oval 1">
            <a:extLst>
              <a:ext uri="{FF2B5EF4-FFF2-40B4-BE49-F238E27FC236}">
                <a16:creationId xmlns:a16="http://schemas.microsoft.com/office/drawing/2014/main" id="{FA475D55-8151-4505-AFBF-4311D6DB41BE}"/>
              </a:ext>
            </a:extLst>
          </p:cNvPr>
          <p:cNvSpPr/>
          <p:nvPr/>
        </p:nvSpPr>
        <p:spPr bwMode="auto">
          <a:xfrm>
            <a:off x="2200940" y="1658919"/>
            <a:ext cx="2235200" cy="12192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r>
              <a:rPr lang="en-US" sz="2400" dirty="0">
                <a:latin typeface="Arial" charset="0"/>
              </a:rPr>
              <a:t>Dyslexia</a:t>
            </a:r>
          </a:p>
        </p:txBody>
      </p:sp>
      <p:sp>
        <p:nvSpPr>
          <p:cNvPr id="3" name="Oval 2">
            <a:extLst>
              <a:ext uri="{FF2B5EF4-FFF2-40B4-BE49-F238E27FC236}">
                <a16:creationId xmlns:a16="http://schemas.microsoft.com/office/drawing/2014/main" id="{466B40B6-EC55-4143-BBF0-04E7846B05F1}"/>
              </a:ext>
            </a:extLst>
          </p:cNvPr>
          <p:cNvSpPr/>
          <p:nvPr/>
        </p:nvSpPr>
        <p:spPr bwMode="auto">
          <a:xfrm>
            <a:off x="6333460" y="1489074"/>
            <a:ext cx="2540000" cy="1219200"/>
          </a:xfrm>
          <a:prstGeom prst="ellipse">
            <a:avLst/>
          </a:prstGeom>
          <a:solidFill>
            <a:schemeClr val="accent3">
              <a:lumMod val="5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r>
              <a:rPr lang="en-US" sz="2400" dirty="0">
                <a:latin typeface="Arial" charset="0"/>
              </a:rPr>
              <a:t>DLD</a:t>
            </a:r>
          </a:p>
        </p:txBody>
      </p:sp>
    </p:spTree>
    <p:custDataLst>
      <p:tags r:id="rId1"/>
    </p:custDataLst>
    <p:extLst>
      <p:ext uri="{BB962C8B-B14F-4D97-AF65-F5344CB8AC3E}">
        <p14:creationId xmlns:p14="http://schemas.microsoft.com/office/powerpoint/2010/main" val="1896804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ChangeArrowheads="1"/>
          </p:cNvSpPr>
          <p:nvPr/>
        </p:nvSpPr>
        <p:spPr bwMode="auto">
          <a:xfrm>
            <a:off x="2646948" y="1716505"/>
            <a:ext cx="6705600" cy="3862917"/>
          </a:xfrm>
          <a:prstGeom prst="rect">
            <a:avLst/>
          </a:prstGeom>
          <a:solidFill>
            <a:srgbClr val="FFFFCC"/>
          </a:solidFill>
          <a:ln w="9525">
            <a:solidFill>
              <a:schemeClr val="bg1"/>
            </a:solidFill>
            <a:miter lim="800000"/>
            <a:headEnd/>
            <a:tailEnd/>
          </a:ln>
        </p:spPr>
        <p:txBody>
          <a:bodyPr wrap="none" anchor="ctr"/>
          <a:lstStyle/>
          <a:p>
            <a:endParaRPr lang="en-US" sz="2400"/>
          </a:p>
        </p:txBody>
      </p:sp>
      <p:sp>
        <p:nvSpPr>
          <p:cNvPr id="79875" name="Line 3"/>
          <p:cNvSpPr>
            <a:spLocks noChangeShapeType="1"/>
          </p:cNvSpPr>
          <p:nvPr/>
        </p:nvSpPr>
        <p:spPr bwMode="auto">
          <a:xfrm>
            <a:off x="5898149" y="1716505"/>
            <a:ext cx="57151" cy="3962400"/>
          </a:xfrm>
          <a:prstGeom prst="line">
            <a:avLst/>
          </a:prstGeom>
          <a:noFill/>
          <a:ln w="9525">
            <a:solidFill>
              <a:schemeClr val="bg1"/>
            </a:solidFill>
            <a:round/>
            <a:headEnd/>
            <a:tailEnd/>
          </a:ln>
        </p:spPr>
        <p:txBody>
          <a:bodyPr wrap="none" anchor="ctr"/>
          <a:lstStyle/>
          <a:p>
            <a:endParaRPr lang="en-US" sz="2400"/>
          </a:p>
        </p:txBody>
      </p:sp>
      <p:sp>
        <p:nvSpPr>
          <p:cNvPr id="79876" name="Line 4"/>
          <p:cNvSpPr>
            <a:spLocks noChangeShapeType="1"/>
          </p:cNvSpPr>
          <p:nvPr/>
        </p:nvSpPr>
        <p:spPr bwMode="auto">
          <a:xfrm>
            <a:off x="2668115" y="3725222"/>
            <a:ext cx="6675967" cy="0"/>
          </a:xfrm>
          <a:prstGeom prst="line">
            <a:avLst/>
          </a:prstGeom>
          <a:noFill/>
          <a:ln w="9525">
            <a:solidFill>
              <a:schemeClr val="bg1"/>
            </a:solidFill>
            <a:round/>
            <a:headEnd/>
            <a:tailEnd/>
          </a:ln>
        </p:spPr>
        <p:txBody>
          <a:bodyPr wrap="none" anchor="ctr"/>
          <a:lstStyle/>
          <a:p>
            <a:endParaRPr lang="en-US" sz="2400"/>
          </a:p>
        </p:txBody>
      </p:sp>
      <p:sp>
        <p:nvSpPr>
          <p:cNvPr id="79878" name="Text Box 6"/>
          <p:cNvSpPr txBox="1">
            <a:spLocks noChangeArrowheads="1"/>
          </p:cNvSpPr>
          <p:nvPr/>
        </p:nvSpPr>
        <p:spPr bwMode="auto">
          <a:xfrm>
            <a:off x="4418599" y="861372"/>
            <a:ext cx="3642344" cy="584775"/>
          </a:xfrm>
          <a:prstGeom prst="rect">
            <a:avLst/>
          </a:prstGeom>
          <a:noFill/>
          <a:ln w="9525">
            <a:noFill/>
            <a:miter lim="800000"/>
            <a:headEnd/>
            <a:tailEnd/>
          </a:ln>
        </p:spPr>
        <p:txBody>
          <a:bodyPr wrap="none">
            <a:spAutoFit/>
          </a:bodyPr>
          <a:lstStyle/>
          <a:p>
            <a:r>
              <a:rPr lang="en-US" sz="3200">
                <a:solidFill>
                  <a:srgbClr val="FFFF99"/>
                </a:solidFill>
                <a:latin typeface="Comic Sans MS" pitchFamily="66" charset="0"/>
              </a:rPr>
              <a:t>Word</a:t>
            </a:r>
            <a:r>
              <a:rPr lang="en-US" sz="3200" b="1">
                <a:solidFill>
                  <a:srgbClr val="FFFF99"/>
                </a:solidFill>
                <a:latin typeface="Comic Sans MS" pitchFamily="66" charset="0"/>
              </a:rPr>
              <a:t> </a:t>
            </a:r>
            <a:r>
              <a:rPr lang="en-US" sz="3200">
                <a:solidFill>
                  <a:srgbClr val="FFFF99"/>
                </a:solidFill>
                <a:latin typeface="Comic Sans MS" pitchFamily="66" charset="0"/>
              </a:rPr>
              <a:t>Recognition</a:t>
            </a:r>
          </a:p>
        </p:txBody>
      </p:sp>
      <p:sp>
        <p:nvSpPr>
          <p:cNvPr id="79879" name="Text Box 7"/>
          <p:cNvSpPr txBox="1">
            <a:spLocks noChangeArrowheads="1"/>
          </p:cNvSpPr>
          <p:nvPr/>
        </p:nvSpPr>
        <p:spPr bwMode="auto">
          <a:xfrm>
            <a:off x="2646949" y="450739"/>
            <a:ext cx="3170767" cy="4196662"/>
          </a:xfrm>
          <a:prstGeom prst="rect">
            <a:avLst/>
          </a:prstGeom>
          <a:noFill/>
          <a:ln w="9525">
            <a:noFill/>
            <a:miter lim="800000"/>
            <a:headEnd/>
            <a:tailEnd/>
          </a:ln>
        </p:spPr>
        <p:txBody>
          <a:bodyPr>
            <a:spAutoFit/>
          </a:bodyPr>
          <a:lstStyle/>
          <a:p>
            <a:pPr algn="ctr"/>
            <a:endParaRPr lang="en-US" sz="2667" dirty="0">
              <a:solidFill>
                <a:srgbClr val="FFFF99"/>
              </a:solidFill>
              <a:latin typeface="Comic Sans MS" pitchFamily="66" charset="0"/>
            </a:endParaRPr>
          </a:p>
          <a:p>
            <a:pPr algn="ctr"/>
            <a:endParaRPr lang="en-US" sz="2667" dirty="0">
              <a:solidFill>
                <a:srgbClr val="FFFF99"/>
              </a:solidFill>
              <a:latin typeface="Comic Sans MS" pitchFamily="66" charset="0"/>
            </a:endParaRPr>
          </a:p>
          <a:p>
            <a:pPr algn="ctr"/>
            <a:r>
              <a:rPr lang="en-US" sz="2667" dirty="0">
                <a:solidFill>
                  <a:srgbClr val="FFFF99"/>
                </a:solidFill>
                <a:latin typeface="Comic Sans MS" pitchFamily="66" charset="0"/>
              </a:rPr>
              <a:t>Poor</a:t>
            </a:r>
            <a:endParaRPr lang="en-US" sz="2667" dirty="0"/>
          </a:p>
          <a:p>
            <a:pPr algn="ctr"/>
            <a:endParaRPr lang="en-US" sz="2667" dirty="0"/>
          </a:p>
          <a:p>
            <a:pPr algn="ctr"/>
            <a:endParaRPr lang="en-US" sz="2667" dirty="0">
              <a:solidFill>
                <a:schemeClr val="bg1"/>
              </a:solidFill>
              <a:latin typeface="Comic Sans MS" pitchFamily="66" charset="0"/>
            </a:endParaRPr>
          </a:p>
          <a:p>
            <a:pPr algn="ctr"/>
            <a:r>
              <a:rPr lang="en-US" sz="2667" dirty="0">
                <a:solidFill>
                  <a:schemeClr val="bg1"/>
                </a:solidFill>
                <a:latin typeface="Comic Sans MS" pitchFamily="66" charset="0"/>
              </a:rPr>
              <a:t>Dyslexia</a:t>
            </a:r>
          </a:p>
          <a:p>
            <a:pPr algn="ctr"/>
            <a:endParaRPr lang="en-US" sz="2667" dirty="0">
              <a:solidFill>
                <a:schemeClr val="bg1"/>
              </a:solidFill>
              <a:latin typeface="Comic Sans MS" pitchFamily="66" charset="0"/>
            </a:endParaRPr>
          </a:p>
          <a:p>
            <a:pPr algn="ctr"/>
            <a:endParaRPr lang="en-US" sz="2667" dirty="0">
              <a:solidFill>
                <a:schemeClr val="bg1"/>
              </a:solidFill>
              <a:latin typeface="Comic Sans MS" pitchFamily="66" charset="0"/>
            </a:endParaRPr>
          </a:p>
          <a:p>
            <a:pPr algn="ctr"/>
            <a:endParaRPr lang="en-US" sz="2667" b="1" dirty="0">
              <a:solidFill>
                <a:srgbClr val="FF3300"/>
              </a:solidFill>
              <a:latin typeface="Comic Sans MS" pitchFamily="66" charset="0"/>
            </a:endParaRPr>
          </a:p>
          <a:p>
            <a:pPr algn="ctr"/>
            <a:r>
              <a:rPr lang="en-US" sz="2667" dirty="0">
                <a:solidFill>
                  <a:schemeClr val="bg1"/>
                </a:solidFill>
                <a:latin typeface="Comic Sans MS" pitchFamily="66" charset="0"/>
              </a:rPr>
              <a:t>Dyslexia +DLD</a:t>
            </a:r>
          </a:p>
        </p:txBody>
      </p:sp>
      <p:sp>
        <p:nvSpPr>
          <p:cNvPr id="79880" name="Text Box 8"/>
          <p:cNvSpPr txBox="1">
            <a:spLocks noChangeArrowheads="1"/>
          </p:cNvSpPr>
          <p:nvPr/>
        </p:nvSpPr>
        <p:spPr bwMode="auto">
          <a:xfrm>
            <a:off x="1607666" y="941806"/>
            <a:ext cx="976549" cy="4607095"/>
          </a:xfrm>
          <a:prstGeom prst="rect">
            <a:avLst/>
          </a:prstGeom>
          <a:noFill/>
          <a:ln w="9525">
            <a:noFill/>
            <a:miter lim="800000"/>
            <a:headEnd/>
            <a:tailEnd/>
          </a:ln>
        </p:spPr>
        <p:txBody>
          <a:bodyPr wrap="none">
            <a:spAutoFit/>
          </a:bodyPr>
          <a:lstStyle/>
          <a:p>
            <a:endParaRPr lang="en-US" sz="2667"/>
          </a:p>
          <a:p>
            <a:endParaRPr lang="en-US" sz="2667"/>
          </a:p>
          <a:p>
            <a:endParaRPr lang="en-US" sz="2667"/>
          </a:p>
          <a:p>
            <a:endParaRPr lang="en-US" sz="2667"/>
          </a:p>
          <a:p>
            <a:r>
              <a:rPr lang="en-US" sz="2667">
                <a:solidFill>
                  <a:srgbClr val="FFFF99"/>
                </a:solidFill>
                <a:latin typeface="Comic Sans MS" pitchFamily="66" charset="0"/>
              </a:rPr>
              <a:t>Good</a:t>
            </a:r>
          </a:p>
          <a:p>
            <a:endParaRPr lang="en-US" sz="2667">
              <a:solidFill>
                <a:srgbClr val="FFFF99"/>
              </a:solidFill>
              <a:latin typeface="Comic Sans MS" pitchFamily="66" charset="0"/>
            </a:endParaRPr>
          </a:p>
          <a:p>
            <a:endParaRPr lang="en-US" sz="2667">
              <a:solidFill>
                <a:srgbClr val="FFFF99"/>
              </a:solidFill>
              <a:latin typeface="Comic Sans MS" pitchFamily="66" charset="0"/>
            </a:endParaRPr>
          </a:p>
          <a:p>
            <a:endParaRPr lang="en-US" sz="2667">
              <a:solidFill>
                <a:srgbClr val="FFFF99"/>
              </a:solidFill>
              <a:latin typeface="Comic Sans MS" pitchFamily="66" charset="0"/>
            </a:endParaRPr>
          </a:p>
          <a:p>
            <a:endParaRPr lang="en-US" sz="2667">
              <a:solidFill>
                <a:srgbClr val="FFFF99"/>
              </a:solidFill>
              <a:latin typeface="Comic Sans MS" pitchFamily="66" charset="0"/>
            </a:endParaRPr>
          </a:p>
          <a:p>
            <a:endParaRPr lang="en-US" sz="2667">
              <a:solidFill>
                <a:srgbClr val="FFFF99"/>
              </a:solidFill>
              <a:latin typeface="Comic Sans MS" pitchFamily="66" charset="0"/>
            </a:endParaRPr>
          </a:p>
          <a:p>
            <a:r>
              <a:rPr lang="en-US" sz="2667">
                <a:solidFill>
                  <a:srgbClr val="FFFF99"/>
                </a:solidFill>
                <a:latin typeface="Comic Sans MS" pitchFamily="66" charset="0"/>
              </a:rPr>
              <a:t>Poor</a:t>
            </a:r>
          </a:p>
        </p:txBody>
      </p:sp>
      <p:sp>
        <p:nvSpPr>
          <p:cNvPr id="79881" name="Text Box 9"/>
          <p:cNvSpPr txBox="1">
            <a:spLocks noChangeArrowheads="1"/>
          </p:cNvSpPr>
          <p:nvPr/>
        </p:nvSpPr>
        <p:spPr bwMode="auto">
          <a:xfrm>
            <a:off x="6147915" y="861373"/>
            <a:ext cx="3170767" cy="4607095"/>
          </a:xfrm>
          <a:prstGeom prst="rect">
            <a:avLst/>
          </a:prstGeom>
          <a:noFill/>
          <a:ln w="9525">
            <a:noFill/>
            <a:miter lim="800000"/>
            <a:headEnd/>
            <a:tailEnd/>
          </a:ln>
        </p:spPr>
        <p:txBody>
          <a:bodyPr>
            <a:spAutoFit/>
          </a:bodyPr>
          <a:lstStyle/>
          <a:p>
            <a:pPr algn="ctr"/>
            <a:endParaRPr lang="en-US" sz="2667" dirty="0">
              <a:solidFill>
                <a:srgbClr val="FFFF99"/>
              </a:solidFill>
              <a:latin typeface="Comic Sans MS" pitchFamily="66" charset="0"/>
            </a:endParaRPr>
          </a:p>
          <a:p>
            <a:pPr algn="ctr"/>
            <a:r>
              <a:rPr lang="en-US" sz="2667" dirty="0">
                <a:solidFill>
                  <a:srgbClr val="FFFF99"/>
                </a:solidFill>
                <a:latin typeface="Comic Sans MS" pitchFamily="66" charset="0"/>
              </a:rPr>
              <a:t>Good</a:t>
            </a:r>
          </a:p>
          <a:p>
            <a:pPr algn="ctr"/>
            <a:endParaRPr lang="en-US" sz="2667" dirty="0"/>
          </a:p>
          <a:p>
            <a:pPr algn="ctr"/>
            <a:endParaRPr lang="en-US" sz="2667" dirty="0"/>
          </a:p>
          <a:p>
            <a:pPr algn="ctr"/>
            <a:endParaRPr lang="en-US" sz="2667" dirty="0">
              <a:solidFill>
                <a:schemeClr val="bg1"/>
              </a:solidFill>
              <a:latin typeface="Comic Sans MS" pitchFamily="66" charset="0"/>
            </a:endParaRPr>
          </a:p>
          <a:p>
            <a:pPr algn="ctr"/>
            <a:endParaRPr lang="en-US" sz="2667" dirty="0">
              <a:solidFill>
                <a:schemeClr val="bg1"/>
              </a:solidFill>
              <a:latin typeface="Comic Sans MS" pitchFamily="66" charset="0"/>
            </a:endParaRPr>
          </a:p>
          <a:p>
            <a:pPr algn="ctr"/>
            <a:endParaRPr lang="en-US" sz="2667" dirty="0">
              <a:solidFill>
                <a:schemeClr val="bg1"/>
              </a:solidFill>
              <a:latin typeface="Comic Sans MS" pitchFamily="66" charset="0"/>
            </a:endParaRPr>
          </a:p>
          <a:p>
            <a:pPr algn="ctr"/>
            <a:endParaRPr lang="en-US" sz="2667" dirty="0">
              <a:solidFill>
                <a:schemeClr val="bg1"/>
              </a:solidFill>
              <a:latin typeface="Comic Sans MS" pitchFamily="66" charset="0"/>
            </a:endParaRPr>
          </a:p>
          <a:p>
            <a:pPr algn="ctr"/>
            <a:r>
              <a:rPr lang="en-US" sz="2667" dirty="0">
                <a:solidFill>
                  <a:schemeClr val="bg1"/>
                </a:solidFill>
                <a:latin typeface="Comic Sans MS" pitchFamily="66" charset="0"/>
              </a:rPr>
              <a:t>Developmental Language Disorder (DLD)</a:t>
            </a:r>
            <a:endParaRPr lang="en-US" sz="2667" dirty="0">
              <a:solidFill>
                <a:schemeClr val="bg1"/>
              </a:solidFill>
            </a:endParaRPr>
          </a:p>
        </p:txBody>
      </p:sp>
      <p:sp>
        <p:nvSpPr>
          <p:cNvPr id="79882" name="Text Box 10"/>
          <p:cNvSpPr txBox="1">
            <a:spLocks noChangeArrowheads="1"/>
          </p:cNvSpPr>
          <p:nvPr/>
        </p:nvSpPr>
        <p:spPr bwMode="auto">
          <a:xfrm rot="-5400000">
            <a:off x="-632034" y="3194021"/>
            <a:ext cx="3031599" cy="1077218"/>
          </a:xfrm>
          <a:prstGeom prst="rect">
            <a:avLst/>
          </a:prstGeom>
          <a:noFill/>
          <a:ln w="9525">
            <a:noFill/>
            <a:miter lim="800000"/>
            <a:headEnd/>
            <a:tailEnd/>
          </a:ln>
        </p:spPr>
        <p:txBody>
          <a:bodyPr wrap="none">
            <a:spAutoFit/>
          </a:bodyPr>
          <a:lstStyle/>
          <a:p>
            <a:pPr algn="ctr"/>
            <a:r>
              <a:rPr lang="en-US" sz="3200">
                <a:solidFill>
                  <a:srgbClr val="FFFF99"/>
                </a:solidFill>
                <a:latin typeface="Comic Sans MS" pitchFamily="66" charset="0"/>
              </a:rPr>
              <a:t>Listening</a:t>
            </a:r>
            <a:br>
              <a:rPr lang="en-US" sz="3200">
                <a:solidFill>
                  <a:srgbClr val="FFFF99"/>
                </a:solidFill>
                <a:latin typeface="Comic Sans MS" pitchFamily="66" charset="0"/>
              </a:rPr>
            </a:br>
            <a:r>
              <a:rPr lang="en-US" sz="3200">
                <a:solidFill>
                  <a:srgbClr val="FFFF99"/>
                </a:solidFill>
                <a:latin typeface="Comic Sans MS" pitchFamily="66" charset="0"/>
              </a:rPr>
              <a:t>Comprehension</a:t>
            </a:r>
          </a:p>
        </p:txBody>
      </p:sp>
    </p:spTree>
    <p:extLst>
      <p:ext uri="{BB962C8B-B14F-4D97-AF65-F5344CB8AC3E}">
        <p14:creationId xmlns:p14="http://schemas.microsoft.com/office/powerpoint/2010/main" val="33219222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hart, scatter chart&#10;&#10;Description automatically generated">
            <a:extLst>
              <a:ext uri="{FF2B5EF4-FFF2-40B4-BE49-F238E27FC236}">
                <a16:creationId xmlns:a16="http://schemas.microsoft.com/office/drawing/2014/main" id="{403EB0E4-7028-4FEA-AA81-B57C1D0F6237}"/>
              </a:ext>
            </a:extLst>
          </p:cNvPr>
          <p:cNvPicPr>
            <a:picLocks noGrp="1" noChangeAspect="1"/>
          </p:cNvPicPr>
          <p:nvPr>
            <p:ph idx="1"/>
          </p:nvPr>
        </p:nvPicPr>
        <p:blipFill>
          <a:blip r:embed="rId2"/>
          <a:stretch>
            <a:fillRect/>
          </a:stretch>
        </p:blipFill>
        <p:spPr>
          <a:xfrm>
            <a:off x="1683529" y="345757"/>
            <a:ext cx="5941306" cy="6166486"/>
          </a:xfrm>
          <a:prstGeom prst="rect">
            <a:avLst/>
          </a:prstGeom>
          <a:ln w="31750" cap="sq">
            <a:noFill/>
            <a:miter lim="800000"/>
          </a:ln>
        </p:spPr>
      </p:pic>
      <p:sp>
        <p:nvSpPr>
          <p:cNvPr id="5" name="TextBox 4">
            <a:extLst>
              <a:ext uri="{FF2B5EF4-FFF2-40B4-BE49-F238E27FC236}">
                <a16:creationId xmlns:a16="http://schemas.microsoft.com/office/drawing/2014/main" id="{1715857A-8EC5-464A-9854-0D1883798940}"/>
              </a:ext>
            </a:extLst>
          </p:cNvPr>
          <p:cNvSpPr txBox="1"/>
          <p:nvPr/>
        </p:nvSpPr>
        <p:spPr>
          <a:xfrm>
            <a:off x="7869837" y="5906124"/>
            <a:ext cx="3282846" cy="369332"/>
          </a:xfrm>
          <a:prstGeom prst="rect">
            <a:avLst/>
          </a:prstGeom>
          <a:noFill/>
        </p:spPr>
        <p:txBody>
          <a:bodyPr wrap="square" rtlCol="0">
            <a:spAutoFit/>
          </a:bodyPr>
          <a:lstStyle/>
          <a:p>
            <a:r>
              <a:rPr lang="en-US" dirty="0"/>
              <a:t>Catts, Hogan, &amp; Adlof, 2005</a:t>
            </a:r>
          </a:p>
        </p:txBody>
      </p:sp>
    </p:spTree>
    <p:extLst>
      <p:ext uri="{BB962C8B-B14F-4D97-AF65-F5344CB8AC3E}">
        <p14:creationId xmlns:p14="http://schemas.microsoft.com/office/powerpoint/2010/main" val="34107905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6A918D-81E9-4D67-82A2-A87D9AEFAB06}"/>
              </a:ext>
            </a:extLst>
          </p:cNvPr>
          <p:cNvSpPr>
            <a:spLocks noGrp="1"/>
          </p:cNvSpPr>
          <p:nvPr>
            <p:ph type="title"/>
          </p:nvPr>
        </p:nvSpPr>
        <p:spPr>
          <a:xfrm>
            <a:off x="311072" y="1699805"/>
            <a:ext cx="12192000" cy="1371600"/>
          </a:xfrm>
        </p:spPr>
        <p:txBody>
          <a:bodyPr/>
          <a:lstStyle/>
          <a:p>
            <a:r>
              <a:rPr lang="en-US" sz="4800" dirty="0"/>
              <a:t>Question</a:t>
            </a:r>
            <a:endParaRPr lang="en-US" dirty="0"/>
          </a:p>
        </p:txBody>
      </p:sp>
      <p:sp>
        <p:nvSpPr>
          <p:cNvPr id="29" name="Text Placeholder 28">
            <a:extLst>
              <a:ext uri="{FF2B5EF4-FFF2-40B4-BE49-F238E27FC236}">
                <a16:creationId xmlns:a16="http://schemas.microsoft.com/office/drawing/2014/main" id="{9C05DD2C-FFA3-4163-A8A0-79450373B2AA}"/>
              </a:ext>
            </a:extLst>
          </p:cNvPr>
          <p:cNvSpPr>
            <a:spLocks noGrp="1"/>
          </p:cNvSpPr>
          <p:nvPr>
            <p:ph type="body" idx="1"/>
          </p:nvPr>
        </p:nvSpPr>
        <p:spPr>
          <a:xfrm>
            <a:off x="1530272" y="3071405"/>
            <a:ext cx="10972800" cy="1500187"/>
          </a:xfrm>
        </p:spPr>
        <p:txBody>
          <a:bodyPr/>
          <a:lstStyle/>
          <a:p>
            <a:r>
              <a:rPr lang="en-US" sz="4400" dirty="0"/>
              <a:t>Is dyslexia a language disorder?</a:t>
            </a:r>
          </a:p>
        </p:txBody>
      </p:sp>
      <p:sp>
        <p:nvSpPr>
          <p:cNvPr id="30" name="Content Placeholder 29">
            <a:extLst>
              <a:ext uri="{FF2B5EF4-FFF2-40B4-BE49-F238E27FC236}">
                <a16:creationId xmlns:a16="http://schemas.microsoft.com/office/drawing/2014/main" id="{B21ADC3C-4DBB-4042-A122-C968D560A102}"/>
              </a:ext>
            </a:extLst>
          </p:cNvPr>
          <p:cNvSpPr>
            <a:spLocks noGrp="1"/>
          </p:cNvSpPr>
          <p:nvPr>
            <p:ph sz="quarter" idx="10"/>
          </p:nvPr>
        </p:nvSpPr>
        <p:spPr>
          <a:xfrm>
            <a:off x="9475228" y="327712"/>
            <a:ext cx="2405700" cy="2286000"/>
          </a:xfrm>
        </p:spPr>
        <p:txBody>
          <a:bodyPr/>
          <a:lstStyle/>
          <a:p>
            <a:r>
              <a:rPr lang="en-US" dirty="0"/>
              <a:t>? </a:t>
            </a:r>
          </a:p>
        </p:txBody>
      </p:sp>
    </p:spTree>
    <p:custDataLst>
      <p:tags r:id="rId1"/>
    </p:custDataLst>
    <p:extLst>
      <p:ext uri="{BB962C8B-B14F-4D97-AF65-F5344CB8AC3E}">
        <p14:creationId xmlns:p14="http://schemas.microsoft.com/office/powerpoint/2010/main" val="4088625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20EEF-37D7-4D64-8CCD-8AB4600A710B}"/>
              </a:ext>
            </a:extLst>
          </p:cNvPr>
          <p:cNvSpPr>
            <a:spLocks noGrp="1"/>
          </p:cNvSpPr>
          <p:nvPr>
            <p:ph type="title"/>
          </p:nvPr>
        </p:nvSpPr>
        <p:spPr>
          <a:xfrm>
            <a:off x="403728" y="224765"/>
            <a:ext cx="10687049" cy="914400"/>
          </a:xfrm>
        </p:spPr>
        <p:txBody>
          <a:bodyPr/>
          <a:lstStyle/>
          <a:p>
            <a:r>
              <a:rPr lang="en-US" i="1" dirty="0"/>
              <a:t>Language</a:t>
            </a:r>
          </a:p>
        </p:txBody>
      </p:sp>
      <p:graphicFrame>
        <p:nvGraphicFramePr>
          <p:cNvPr id="4" name="Content Placeholder 3">
            <a:extLst>
              <a:ext uri="{FF2B5EF4-FFF2-40B4-BE49-F238E27FC236}">
                <a16:creationId xmlns:a16="http://schemas.microsoft.com/office/drawing/2014/main" id="{7937BEB8-6C7B-4868-AFA8-1C9ACF32757A}"/>
              </a:ext>
            </a:extLst>
          </p:cNvPr>
          <p:cNvGraphicFramePr>
            <a:graphicFrameLocks noGrp="1"/>
          </p:cNvGraphicFramePr>
          <p:nvPr>
            <p:ph idx="1"/>
          </p:nvPr>
        </p:nvGraphicFramePr>
        <p:xfrm>
          <a:off x="-157747" y="1066800"/>
          <a:ext cx="11074400"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Oval 4">
            <a:extLst>
              <a:ext uri="{FF2B5EF4-FFF2-40B4-BE49-F238E27FC236}">
                <a16:creationId xmlns:a16="http://schemas.microsoft.com/office/drawing/2014/main" id="{A15058BC-2A8A-4D60-BE31-998C6FE624F0}"/>
              </a:ext>
            </a:extLst>
          </p:cNvPr>
          <p:cNvSpPr/>
          <p:nvPr/>
        </p:nvSpPr>
        <p:spPr bwMode="auto">
          <a:xfrm>
            <a:off x="5866187" y="3819451"/>
            <a:ext cx="2445489" cy="1600200"/>
          </a:xfrm>
          <a:prstGeom prst="ellipse">
            <a:avLst/>
          </a:prstGeom>
          <a:noFill/>
          <a:ln w="2857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2400" dirty="0">
              <a:latin typeface="Arial" charset="0"/>
            </a:endParaRPr>
          </a:p>
        </p:txBody>
      </p:sp>
      <p:sp>
        <p:nvSpPr>
          <p:cNvPr id="6" name="Oval 5">
            <a:extLst>
              <a:ext uri="{FF2B5EF4-FFF2-40B4-BE49-F238E27FC236}">
                <a16:creationId xmlns:a16="http://schemas.microsoft.com/office/drawing/2014/main" id="{2EAA9A0A-42B4-47B1-BF91-6C7C84DA6863}"/>
              </a:ext>
            </a:extLst>
          </p:cNvPr>
          <p:cNvSpPr/>
          <p:nvPr/>
        </p:nvSpPr>
        <p:spPr bwMode="auto">
          <a:xfrm>
            <a:off x="4439653" y="1066800"/>
            <a:ext cx="1879600" cy="1219200"/>
          </a:xfrm>
          <a:prstGeom prst="ellipse">
            <a:avLst/>
          </a:prstGeom>
          <a:noFill/>
          <a:ln w="25400"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2400" dirty="0">
              <a:latin typeface="Arial" charset="0"/>
            </a:endParaRPr>
          </a:p>
        </p:txBody>
      </p:sp>
      <p:sp>
        <p:nvSpPr>
          <p:cNvPr id="7" name="TextBox 6">
            <a:extLst>
              <a:ext uri="{FF2B5EF4-FFF2-40B4-BE49-F238E27FC236}">
                <a16:creationId xmlns:a16="http://schemas.microsoft.com/office/drawing/2014/main" id="{13787521-5E2E-4939-9325-4850A9036621}"/>
              </a:ext>
            </a:extLst>
          </p:cNvPr>
          <p:cNvSpPr txBox="1"/>
          <p:nvPr/>
        </p:nvSpPr>
        <p:spPr>
          <a:xfrm>
            <a:off x="2131206" y="1211529"/>
            <a:ext cx="4188047" cy="748988"/>
          </a:xfrm>
          <a:prstGeom prst="rect">
            <a:avLst/>
          </a:prstGeom>
          <a:noFill/>
        </p:spPr>
        <p:txBody>
          <a:bodyPr wrap="square" rtlCol="0">
            <a:spAutoFit/>
          </a:bodyPr>
          <a:lstStyle/>
          <a:p>
            <a:r>
              <a:rPr lang="en-US" sz="4267" dirty="0"/>
              <a:t>Dyslexia</a:t>
            </a:r>
          </a:p>
        </p:txBody>
      </p:sp>
      <p:sp>
        <p:nvSpPr>
          <p:cNvPr id="8" name="TextBox 7">
            <a:extLst>
              <a:ext uri="{FF2B5EF4-FFF2-40B4-BE49-F238E27FC236}">
                <a16:creationId xmlns:a16="http://schemas.microsoft.com/office/drawing/2014/main" id="{95CD79CF-99AD-404B-B6BC-948A05784090}"/>
              </a:ext>
            </a:extLst>
          </p:cNvPr>
          <p:cNvSpPr txBox="1"/>
          <p:nvPr/>
        </p:nvSpPr>
        <p:spPr>
          <a:xfrm>
            <a:off x="7816704" y="2144881"/>
            <a:ext cx="3962400" cy="1815690"/>
          </a:xfrm>
          <a:prstGeom prst="rect">
            <a:avLst/>
          </a:prstGeom>
          <a:noFill/>
        </p:spPr>
        <p:txBody>
          <a:bodyPr wrap="square" rtlCol="0">
            <a:spAutoFit/>
          </a:bodyPr>
          <a:lstStyle/>
          <a:p>
            <a:r>
              <a:rPr lang="en-US" sz="3733" dirty="0"/>
              <a:t>Developmental Language Disorder</a:t>
            </a:r>
          </a:p>
        </p:txBody>
      </p:sp>
    </p:spTree>
    <p:custDataLst>
      <p:tags r:id="rId1"/>
    </p:custDataLst>
    <p:extLst>
      <p:ext uri="{BB962C8B-B14F-4D97-AF65-F5344CB8AC3E}">
        <p14:creationId xmlns:p14="http://schemas.microsoft.com/office/powerpoint/2010/main" val="326304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79637C4-8A15-4F61-BC2B-CDCB738161F4}"/>
              </a:ext>
            </a:extLst>
          </p:cNvPr>
          <p:cNvPicPr>
            <a:picLocks noGrp="1" noChangeAspect="1"/>
          </p:cNvPicPr>
          <p:nvPr>
            <p:ph sz="half" idx="1"/>
          </p:nvPr>
        </p:nvPicPr>
        <p:blipFill>
          <a:blip r:embed="rId2"/>
          <a:stretch>
            <a:fillRect/>
          </a:stretch>
        </p:blipFill>
        <p:spPr>
          <a:xfrm>
            <a:off x="142419" y="892770"/>
            <a:ext cx="5301451" cy="4379154"/>
          </a:xfrm>
          <a:prstGeom prst="rect">
            <a:avLst/>
          </a:prstGeom>
        </p:spPr>
      </p:pic>
      <p:pic>
        <p:nvPicPr>
          <p:cNvPr id="6" name="Content Placeholder 5">
            <a:extLst>
              <a:ext uri="{FF2B5EF4-FFF2-40B4-BE49-F238E27FC236}">
                <a16:creationId xmlns:a16="http://schemas.microsoft.com/office/drawing/2014/main" id="{AFB660F3-6258-443E-A846-8914BDA0C582}"/>
              </a:ext>
            </a:extLst>
          </p:cNvPr>
          <p:cNvPicPr>
            <a:picLocks noGrp="1" noChangeAspect="1"/>
          </p:cNvPicPr>
          <p:nvPr>
            <p:ph sz="half" idx="2"/>
          </p:nvPr>
        </p:nvPicPr>
        <p:blipFill>
          <a:blip r:embed="rId3"/>
          <a:stretch>
            <a:fillRect/>
          </a:stretch>
        </p:blipFill>
        <p:spPr>
          <a:xfrm>
            <a:off x="5787714" y="61834"/>
            <a:ext cx="5425587" cy="5402595"/>
          </a:xfrm>
          <a:prstGeom prst="rect">
            <a:avLst/>
          </a:prstGeom>
        </p:spPr>
      </p:pic>
      <p:sp>
        <p:nvSpPr>
          <p:cNvPr id="9" name="TextBox 8">
            <a:extLst>
              <a:ext uri="{FF2B5EF4-FFF2-40B4-BE49-F238E27FC236}">
                <a16:creationId xmlns:a16="http://schemas.microsoft.com/office/drawing/2014/main" id="{83E271B9-CA23-4524-867F-F50E90A184FC}"/>
              </a:ext>
            </a:extLst>
          </p:cNvPr>
          <p:cNvSpPr txBox="1"/>
          <p:nvPr/>
        </p:nvSpPr>
        <p:spPr>
          <a:xfrm>
            <a:off x="967563" y="5741581"/>
            <a:ext cx="4476307" cy="646331"/>
          </a:xfrm>
          <a:prstGeom prst="rect">
            <a:avLst/>
          </a:prstGeom>
          <a:noFill/>
        </p:spPr>
        <p:txBody>
          <a:bodyPr wrap="square" rtlCol="0">
            <a:spAutoFit/>
          </a:bodyPr>
          <a:lstStyle/>
          <a:p>
            <a:r>
              <a:rPr lang="en-US">
                <a:hlinkClick r:id="rId4"/>
              </a:rPr>
              <a:t>https://www.ncbi.nlm.nih.gov/pubmed/30458538</a:t>
            </a:r>
            <a:endParaRPr lang="en-US" dirty="0"/>
          </a:p>
        </p:txBody>
      </p:sp>
    </p:spTree>
    <p:extLst>
      <p:ext uri="{BB962C8B-B14F-4D97-AF65-F5344CB8AC3E}">
        <p14:creationId xmlns:p14="http://schemas.microsoft.com/office/powerpoint/2010/main" val="13134535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98D2D31-1EE5-4D51-9C49-70415AA23716}"/>
              </a:ext>
            </a:extLst>
          </p:cNvPr>
          <p:cNvSpPr>
            <a:spLocks noGrp="1"/>
          </p:cNvSpPr>
          <p:nvPr>
            <p:ph idx="1"/>
          </p:nvPr>
        </p:nvSpPr>
        <p:spPr>
          <a:xfrm>
            <a:off x="281839" y="327535"/>
            <a:ext cx="7211180" cy="6198780"/>
          </a:xfrm>
        </p:spPr>
        <p:txBody>
          <a:bodyPr anchor="ctr">
            <a:normAutofit/>
          </a:bodyPr>
          <a:lstStyle/>
          <a:p>
            <a:pPr marL="0" indent="0">
              <a:buNone/>
            </a:pPr>
            <a:r>
              <a:rPr lang="en-US" sz="2400" u="sng" dirty="0"/>
              <a:t>Take home messages</a:t>
            </a:r>
          </a:p>
          <a:p>
            <a:pPr lvl="1"/>
            <a:r>
              <a:rPr lang="en-US" sz="2400" dirty="0"/>
              <a:t>Children with dyslexia have a deficit in word reading, ranging from mild to severe</a:t>
            </a:r>
          </a:p>
          <a:p>
            <a:pPr lvl="1"/>
            <a:r>
              <a:rPr lang="en-US" sz="2400" dirty="0"/>
              <a:t>Children with DLD have a deficit in language, ranging from mild to severe</a:t>
            </a:r>
          </a:p>
          <a:p>
            <a:pPr lvl="1"/>
            <a:r>
              <a:rPr lang="en-US" sz="2400" dirty="0"/>
              <a:t>50% of children with DLD have dyslexia</a:t>
            </a:r>
          </a:p>
          <a:p>
            <a:pPr lvl="1"/>
            <a:r>
              <a:rPr lang="en-US" sz="2400" dirty="0"/>
              <a:t>Both children with dyslexia and DLD have language deficits, but their language deficits are different. </a:t>
            </a:r>
          </a:p>
          <a:p>
            <a:pPr lvl="1"/>
            <a:r>
              <a:rPr lang="en-US" sz="2600" i="1" dirty="0"/>
              <a:t>Almost all poor readers have some early speech and language delays.</a:t>
            </a:r>
          </a:p>
          <a:p>
            <a:pPr marL="457200" lvl="1" indent="0">
              <a:buNone/>
            </a:pPr>
            <a:r>
              <a:rPr lang="en-US" sz="1800" dirty="0"/>
              <a:t>(</a:t>
            </a:r>
            <a:r>
              <a:rPr lang="en-US" sz="1800" dirty="0" err="1"/>
              <a:t>Adlof</a:t>
            </a:r>
            <a:r>
              <a:rPr lang="en-US" sz="1800" dirty="0"/>
              <a:t> &amp; Hogan, 2018) </a:t>
            </a:r>
            <a:br>
              <a:rPr lang="en-US" sz="1800" dirty="0"/>
            </a:br>
            <a:endParaRPr lang="en-US" sz="1800" dirty="0"/>
          </a:p>
        </p:txBody>
      </p:sp>
      <p:sp>
        <p:nvSpPr>
          <p:cNvPr id="2" name="Title 1">
            <a:extLst>
              <a:ext uri="{FF2B5EF4-FFF2-40B4-BE49-F238E27FC236}">
                <a16:creationId xmlns:a16="http://schemas.microsoft.com/office/drawing/2014/main" id="{7BE6E93F-2E12-45DF-A75B-BCA72AECCC43}"/>
              </a:ext>
            </a:extLst>
          </p:cNvPr>
          <p:cNvSpPr>
            <a:spLocks noGrp="1"/>
          </p:cNvSpPr>
          <p:nvPr>
            <p:ph type="title"/>
          </p:nvPr>
        </p:nvSpPr>
        <p:spPr>
          <a:xfrm>
            <a:off x="7877898" y="1327169"/>
            <a:ext cx="3646678" cy="4199513"/>
          </a:xfrm>
        </p:spPr>
        <p:txBody>
          <a:bodyPr>
            <a:normAutofit/>
          </a:bodyPr>
          <a:lstStyle/>
          <a:p>
            <a:pPr algn="l"/>
            <a:r>
              <a:rPr lang="en-US" sz="3100" dirty="0">
                <a:solidFill>
                  <a:srgbClr val="FFFFFF"/>
                </a:solidFill>
              </a:rPr>
              <a:t>Dyslexia </a:t>
            </a:r>
            <a:r>
              <a:rPr lang="en-US" sz="3100" i="1" dirty="0">
                <a:solidFill>
                  <a:srgbClr val="FFFFFF"/>
                </a:solidFill>
              </a:rPr>
              <a:t>versus </a:t>
            </a:r>
            <a:br>
              <a:rPr lang="en-US" sz="3100" i="1" dirty="0">
                <a:solidFill>
                  <a:srgbClr val="FFFFFF"/>
                </a:solidFill>
              </a:rPr>
            </a:br>
            <a:r>
              <a:rPr lang="en-US" sz="3100" dirty="0">
                <a:solidFill>
                  <a:srgbClr val="FFFFFF"/>
                </a:solidFill>
              </a:rPr>
              <a:t>developmental language disorder </a:t>
            </a:r>
            <a:br>
              <a:rPr lang="en-US" sz="3100" dirty="0">
                <a:solidFill>
                  <a:srgbClr val="FFFFFF"/>
                </a:solidFill>
              </a:rPr>
            </a:br>
            <a:endParaRPr lang="en-US" sz="1800" dirty="0">
              <a:solidFill>
                <a:srgbClr val="FFFFFF"/>
              </a:solidFill>
            </a:endParaRPr>
          </a:p>
        </p:txBody>
      </p:sp>
    </p:spTree>
    <p:extLst>
      <p:ext uri="{BB962C8B-B14F-4D97-AF65-F5344CB8AC3E}">
        <p14:creationId xmlns:p14="http://schemas.microsoft.com/office/powerpoint/2010/main" val="19843379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770CA6A-B3B0-4826-A91F-B2B1F89220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3C51B9DA-B0CC-480A-8EA5-4D5C3E0515B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7" name="Title 6">
            <a:extLst>
              <a:ext uri="{FF2B5EF4-FFF2-40B4-BE49-F238E27FC236}">
                <a16:creationId xmlns:a16="http://schemas.microsoft.com/office/drawing/2014/main" id="{6481EDE9-5BD4-4440-BCA6-82883815EBA9}"/>
              </a:ext>
            </a:extLst>
          </p:cNvPr>
          <p:cNvSpPr>
            <a:spLocks noGrp="1"/>
          </p:cNvSpPr>
          <p:nvPr>
            <p:ph type="ctrTitle"/>
          </p:nvPr>
        </p:nvSpPr>
        <p:spPr>
          <a:xfrm>
            <a:off x="4976028" y="965200"/>
            <a:ext cx="6170943" cy="4329641"/>
          </a:xfrm>
        </p:spPr>
        <p:txBody>
          <a:bodyPr anchor="ctr">
            <a:normAutofit/>
          </a:bodyPr>
          <a:lstStyle/>
          <a:p>
            <a:r>
              <a:rPr lang="en-US" sz="5400" dirty="0"/>
              <a:t>Simple view across development</a:t>
            </a:r>
          </a:p>
        </p:txBody>
      </p:sp>
      <p:cxnSp>
        <p:nvCxnSpPr>
          <p:cNvPr id="16" name="Straight Connector 15">
            <a:extLst>
              <a:ext uri="{FF2B5EF4-FFF2-40B4-BE49-F238E27FC236}">
                <a16:creationId xmlns:a16="http://schemas.microsoft.com/office/drawing/2014/main" id="{6FE641DB-A503-41DE-ACA6-36B41C6C2BE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5" y="1621260"/>
            <a:ext cx="0" cy="301752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759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text, map&#10;&#10;Description generated with very high confidence">
            <a:extLst>
              <a:ext uri="{FF2B5EF4-FFF2-40B4-BE49-F238E27FC236}">
                <a16:creationId xmlns:a16="http://schemas.microsoft.com/office/drawing/2014/main" id="{254C4AE7-B493-46D5-A8E6-831E8B9EEEC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14528" y="228601"/>
            <a:ext cx="9208651" cy="5214375"/>
          </a:xfrm>
        </p:spPr>
      </p:pic>
      <p:sp>
        <p:nvSpPr>
          <p:cNvPr id="8" name="Rectangle 7">
            <a:extLst>
              <a:ext uri="{FF2B5EF4-FFF2-40B4-BE49-F238E27FC236}">
                <a16:creationId xmlns:a16="http://schemas.microsoft.com/office/drawing/2014/main" id="{6CDE9764-199D-4AAB-B347-898573760B2D}"/>
              </a:ext>
            </a:extLst>
          </p:cNvPr>
          <p:cNvSpPr/>
          <p:nvPr/>
        </p:nvSpPr>
        <p:spPr>
          <a:xfrm>
            <a:off x="1085645" y="5465097"/>
            <a:ext cx="9855200" cy="830997"/>
          </a:xfrm>
          <a:prstGeom prst="rect">
            <a:avLst/>
          </a:prstGeom>
        </p:spPr>
        <p:txBody>
          <a:bodyPr wrap="square">
            <a:spAutoFit/>
          </a:bodyPr>
          <a:lstStyle/>
          <a:p>
            <a:r>
              <a:rPr lang="en-US" sz="1600" dirty="0"/>
              <a:t>Language and Reading Research Consortium (LARRC) and Chiu, Y. D. (2018).  The Simple</a:t>
            </a:r>
          </a:p>
          <a:p>
            <a:r>
              <a:rPr lang="en-US" sz="1600" dirty="0"/>
              <a:t>View of Reading across development: the prediction of grade 3 reading comprehension by </a:t>
            </a:r>
          </a:p>
          <a:p>
            <a:r>
              <a:rPr lang="en-US" sz="1600" dirty="0"/>
              <a:t>prekindergarten skills. </a:t>
            </a:r>
            <a:r>
              <a:rPr lang="en-US" sz="1600" i="1" dirty="0"/>
              <a:t>Remedial and Special Education, 39</a:t>
            </a:r>
            <a:r>
              <a:rPr lang="en-US" sz="1600" dirty="0"/>
              <a:t>(5),</a:t>
            </a:r>
            <a:r>
              <a:rPr lang="en-US" sz="1600" i="1" dirty="0"/>
              <a:t> </a:t>
            </a:r>
            <a:r>
              <a:rPr lang="en-US" sz="1600" dirty="0"/>
              <a:t>289-303.</a:t>
            </a:r>
          </a:p>
        </p:txBody>
      </p:sp>
    </p:spTree>
    <p:extLst>
      <p:ext uri="{BB962C8B-B14F-4D97-AF65-F5344CB8AC3E}">
        <p14:creationId xmlns:p14="http://schemas.microsoft.com/office/powerpoint/2010/main" val="6845048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5434491-9E7F-48B4-8FAF-1C7B8A296AC9}"/>
              </a:ext>
            </a:extLst>
          </p:cNvPr>
          <p:cNvPicPr>
            <a:picLocks noChangeAspect="1"/>
          </p:cNvPicPr>
          <p:nvPr/>
        </p:nvPicPr>
        <p:blipFill>
          <a:blip r:embed="rId2"/>
          <a:stretch>
            <a:fillRect/>
          </a:stretch>
        </p:blipFill>
        <p:spPr>
          <a:xfrm>
            <a:off x="643402" y="416439"/>
            <a:ext cx="11205302" cy="5798097"/>
          </a:xfrm>
          <a:prstGeom prst="rect">
            <a:avLst/>
          </a:prstGeom>
          <a:ln w="31750" cap="sq">
            <a:noFill/>
            <a:miter lim="800000"/>
          </a:ln>
        </p:spPr>
      </p:pic>
      <p:sp>
        <p:nvSpPr>
          <p:cNvPr id="5" name="TextBox 4">
            <a:extLst>
              <a:ext uri="{FF2B5EF4-FFF2-40B4-BE49-F238E27FC236}">
                <a16:creationId xmlns:a16="http://schemas.microsoft.com/office/drawing/2014/main" id="{8081D526-38A0-4A4C-8B13-0FF6444DA77B}"/>
              </a:ext>
            </a:extLst>
          </p:cNvPr>
          <p:cNvSpPr txBox="1"/>
          <p:nvPr/>
        </p:nvSpPr>
        <p:spPr>
          <a:xfrm>
            <a:off x="1707708" y="6261643"/>
            <a:ext cx="5136342" cy="369332"/>
          </a:xfrm>
          <a:prstGeom prst="rect">
            <a:avLst/>
          </a:prstGeom>
          <a:noFill/>
        </p:spPr>
        <p:txBody>
          <a:bodyPr wrap="none" rtlCol="0">
            <a:spAutoFit/>
          </a:bodyPr>
          <a:lstStyle/>
          <a:p>
            <a:r>
              <a:rPr lang="en-US" dirty="0"/>
              <a:t>Komesidou &amp; Hogan, 2020, IDA perspectives</a:t>
            </a:r>
          </a:p>
        </p:txBody>
      </p:sp>
    </p:spTree>
    <p:extLst>
      <p:ext uri="{BB962C8B-B14F-4D97-AF65-F5344CB8AC3E}">
        <p14:creationId xmlns:p14="http://schemas.microsoft.com/office/powerpoint/2010/main" val="1509627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203200" y="685800"/>
            <a:ext cx="11684000" cy="1143000"/>
          </a:xfrm>
        </p:spPr>
        <p:txBody>
          <a:bodyPr>
            <a:normAutofit fontScale="90000"/>
          </a:bodyPr>
          <a:lstStyle/>
          <a:p>
            <a:pPr eaLnBrk="1" hangingPunct="1">
              <a:lnSpc>
                <a:spcPct val="75000"/>
              </a:lnSpc>
            </a:pPr>
            <a:r>
              <a:rPr lang="en-US" sz="5067"/>
              <a:t>The Simple View of Reading</a:t>
            </a:r>
            <a:br>
              <a:rPr lang="en-US" sz="5067"/>
            </a:br>
            <a:r>
              <a:rPr lang="en-US" sz="5067"/>
              <a:t>   </a:t>
            </a:r>
            <a:r>
              <a:rPr lang="en-US" sz="1867"/>
              <a:t>(Catts, Hogan, &amp; Fey, 2003; Catts, Hogan, &amp; Adlof, 2005; Hoover &amp; Gough, 1990)</a:t>
            </a:r>
            <a:r>
              <a:rPr lang="en-US"/>
              <a:t> </a:t>
            </a:r>
          </a:p>
        </p:txBody>
      </p:sp>
      <p:sp>
        <p:nvSpPr>
          <p:cNvPr id="31747" name="Text Box 3"/>
          <p:cNvSpPr txBox="1">
            <a:spLocks noChangeArrowheads="1"/>
          </p:cNvSpPr>
          <p:nvPr/>
        </p:nvSpPr>
        <p:spPr bwMode="auto">
          <a:xfrm>
            <a:off x="2743200" y="2438401"/>
            <a:ext cx="6400800" cy="830997"/>
          </a:xfrm>
          <a:prstGeom prst="rect">
            <a:avLst/>
          </a:prstGeom>
          <a:noFill/>
          <a:ln w="9525">
            <a:noFill/>
            <a:miter lim="800000"/>
            <a:headEnd/>
            <a:tailEnd/>
          </a:ln>
        </p:spPr>
        <p:txBody>
          <a:bodyPr>
            <a:spAutoFit/>
          </a:bodyPr>
          <a:lstStyle/>
          <a:p>
            <a:pPr>
              <a:spcBef>
                <a:spcPct val="50000"/>
              </a:spcBef>
            </a:pPr>
            <a:r>
              <a:rPr lang="en-US" sz="4800">
                <a:latin typeface="Garamond" pitchFamily="18" charset="0"/>
              </a:rPr>
              <a:t>             Reading</a:t>
            </a:r>
          </a:p>
        </p:txBody>
      </p:sp>
    </p:spTree>
    <p:extLst>
      <p:ext uri="{BB962C8B-B14F-4D97-AF65-F5344CB8AC3E}">
        <p14:creationId xmlns:p14="http://schemas.microsoft.com/office/powerpoint/2010/main" val="26478224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39F75-497D-4B05-8CB6-B1708D742C85}"/>
              </a:ext>
            </a:extLst>
          </p:cNvPr>
          <p:cNvSpPr>
            <a:spLocks noGrp="1"/>
          </p:cNvSpPr>
          <p:nvPr>
            <p:ph type="title"/>
          </p:nvPr>
        </p:nvSpPr>
        <p:spPr/>
        <p:txBody>
          <a:bodyPr/>
          <a:lstStyle/>
          <a:p>
            <a:r>
              <a:rPr lang="en-US" dirty="0"/>
              <a:t>Implications of Longitudinal data on simple view</a:t>
            </a:r>
          </a:p>
        </p:txBody>
      </p:sp>
      <p:sp>
        <p:nvSpPr>
          <p:cNvPr id="7" name="Content Placeholder 6">
            <a:extLst>
              <a:ext uri="{FF2B5EF4-FFF2-40B4-BE49-F238E27FC236}">
                <a16:creationId xmlns:a16="http://schemas.microsoft.com/office/drawing/2014/main" id="{F5193341-FA14-4A1E-BEC1-CE1CCF40A867}"/>
              </a:ext>
            </a:extLst>
          </p:cNvPr>
          <p:cNvSpPr>
            <a:spLocks noGrp="1"/>
          </p:cNvSpPr>
          <p:nvPr>
            <p:ph sz="quarter" idx="4"/>
          </p:nvPr>
        </p:nvSpPr>
        <p:spPr>
          <a:xfrm>
            <a:off x="617220" y="2398888"/>
            <a:ext cx="10812780" cy="3086019"/>
          </a:xfrm>
        </p:spPr>
        <p:txBody>
          <a:bodyPr>
            <a:normAutofit/>
          </a:bodyPr>
          <a:lstStyle/>
          <a:p>
            <a:r>
              <a:rPr lang="en-US" sz="3600" dirty="0"/>
              <a:t>Separate skills</a:t>
            </a:r>
          </a:p>
          <a:p>
            <a:r>
              <a:rPr lang="en-US" sz="3600" dirty="0"/>
              <a:t>Need to stimulate both</a:t>
            </a:r>
          </a:p>
          <a:p>
            <a:r>
              <a:rPr lang="en-US" sz="3600" dirty="0"/>
              <a:t>Early identification of both word reading and listening comprehension</a:t>
            </a:r>
          </a:p>
          <a:p>
            <a:endParaRPr lang="en-US" sz="3600" dirty="0"/>
          </a:p>
          <a:p>
            <a:endParaRPr lang="en-US" dirty="0"/>
          </a:p>
        </p:txBody>
      </p:sp>
      <p:sp>
        <p:nvSpPr>
          <p:cNvPr id="5" name="Slide Number Placeholder 4">
            <a:extLst>
              <a:ext uri="{FF2B5EF4-FFF2-40B4-BE49-F238E27FC236}">
                <a16:creationId xmlns:a16="http://schemas.microsoft.com/office/drawing/2014/main" id="{B57FD1F1-945B-479A-A13A-DFAF78B8CB33}"/>
              </a:ext>
            </a:extLst>
          </p:cNvPr>
          <p:cNvSpPr>
            <a:spLocks noGrp="1"/>
          </p:cNvSpPr>
          <p:nvPr>
            <p:ph type="sldNum" sz="quarter" idx="12"/>
          </p:nvPr>
        </p:nvSpPr>
        <p:spPr/>
        <p:txBody>
          <a:bodyPr/>
          <a:lstStyle/>
          <a:p>
            <a:fld id="{6D22F896-40B5-4ADD-8801-0D06FADFA095}" type="slidenum">
              <a:rPr lang="en-US" smtClean="0"/>
              <a:pPr/>
              <a:t>50</a:t>
            </a:fld>
            <a:endParaRPr lang="en-US" dirty="0"/>
          </a:p>
        </p:txBody>
      </p:sp>
    </p:spTree>
    <p:extLst>
      <p:ext uri="{BB962C8B-B14F-4D97-AF65-F5344CB8AC3E}">
        <p14:creationId xmlns:p14="http://schemas.microsoft.com/office/powerpoint/2010/main" val="3561060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solidFill>
            <a:schemeClr val="accent5"/>
          </a:solidFill>
        </p:spPr>
        <p:txBody>
          <a:bodyPr/>
          <a:lstStyle/>
          <a:p>
            <a:r>
              <a:rPr lang="en-US" dirty="0">
                <a:solidFill>
                  <a:schemeClr val="bg1"/>
                </a:solidFill>
              </a:rPr>
              <a:t>school-age children </a:t>
            </a:r>
            <a:br>
              <a:rPr lang="en-US" dirty="0">
                <a:solidFill>
                  <a:schemeClr val="bg1"/>
                </a:solidFill>
              </a:rPr>
            </a:br>
            <a:r>
              <a:rPr lang="en-US" dirty="0">
                <a:solidFill>
                  <a:schemeClr val="bg1"/>
                </a:solidFill>
              </a:rPr>
              <a:t>with speech and language impairments </a:t>
            </a:r>
            <a:br>
              <a:rPr lang="en-US" dirty="0">
                <a:solidFill>
                  <a:schemeClr val="bg1"/>
                </a:solidFill>
              </a:rPr>
            </a:br>
            <a:r>
              <a:rPr lang="en-US" dirty="0">
                <a:solidFill>
                  <a:schemeClr val="bg1"/>
                </a:solidFill>
              </a:rPr>
              <a:t>OFTEN </a:t>
            </a:r>
            <a:r>
              <a:rPr lang="en-US" dirty="0"/>
              <a:t>are struggling readers</a:t>
            </a:r>
            <a:r>
              <a:rPr lang="en-US" dirty="0">
                <a:solidFill>
                  <a:schemeClr val="bg1"/>
                </a:solidFill>
              </a:rPr>
              <a:t>.</a:t>
            </a:r>
            <a:br>
              <a:rPr lang="en-US" dirty="0">
                <a:solidFill>
                  <a:schemeClr val="bg1"/>
                </a:solidFill>
              </a:rPr>
            </a:br>
            <a:r>
              <a:rPr lang="en-US" dirty="0">
                <a:solidFill>
                  <a:schemeClr val="bg1"/>
                </a:solidFill>
              </a:rPr>
              <a:t>					</a:t>
            </a:r>
            <a:r>
              <a:rPr lang="en-US" sz="2000" dirty="0">
                <a:solidFill>
                  <a:schemeClr val="bg1"/>
                </a:solidFill>
              </a:rPr>
              <a:t>(</a:t>
            </a:r>
            <a:r>
              <a:rPr lang="en-US" sz="2000" dirty="0" err="1"/>
              <a:t>Stoeckel</a:t>
            </a:r>
            <a:r>
              <a:rPr lang="en-US" sz="2000" dirty="0"/>
              <a:t> et al., 2013)</a:t>
            </a:r>
            <a:endParaRPr lang="en-US" dirty="0">
              <a:solidFill>
                <a:schemeClr val="bg1"/>
              </a:solidFill>
            </a:endParaRPr>
          </a:p>
        </p:txBody>
      </p:sp>
    </p:spTree>
    <p:custDataLst>
      <p:tags r:id="rId1"/>
    </p:custDataLst>
    <p:extLst>
      <p:ext uri="{BB962C8B-B14F-4D97-AF65-F5344CB8AC3E}">
        <p14:creationId xmlns:p14="http://schemas.microsoft.com/office/powerpoint/2010/main" val="5467189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DE70FF-2544-41EA-A3F9-F7E823BCBBD6}"/>
              </a:ext>
            </a:extLst>
          </p:cNvPr>
          <p:cNvSpPr>
            <a:spLocks noGrp="1"/>
          </p:cNvSpPr>
          <p:nvPr>
            <p:ph type="title"/>
          </p:nvPr>
        </p:nvSpPr>
        <p:spPr/>
        <p:txBody>
          <a:bodyPr/>
          <a:lstStyle/>
          <a:p>
            <a:r>
              <a:rPr lang="en-US" dirty="0"/>
              <a:t>A </a:t>
            </a:r>
            <a:r>
              <a:rPr lang="en-US" dirty="0" err="1"/>
              <a:t>STory</a:t>
            </a:r>
            <a:endParaRPr lang="en-US" dirty="0"/>
          </a:p>
        </p:txBody>
      </p:sp>
      <p:sp>
        <p:nvSpPr>
          <p:cNvPr id="5" name="Text Placeholder 4">
            <a:extLst>
              <a:ext uri="{FF2B5EF4-FFF2-40B4-BE49-F238E27FC236}">
                <a16:creationId xmlns:a16="http://schemas.microsoft.com/office/drawing/2014/main" id="{7D98CF91-E2E3-41F6-9DF3-1ACA9C0B7974}"/>
              </a:ext>
            </a:extLst>
          </p:cNvPr>
          <p:cNvSpPr>
            <a:spLocks noGrp="1"/>
          </p:cNvSpPr>
          <p:nvPr>
            <p:ph type="body" idx="1"/>
          </p:nvPr>
        </p:nvSpPr>
        <p:spPr>
          <a:xfrm>
            <a:off x="434527" y="2202507"/>
            <a:ext cx="2537085" cy="617320"/>
          </a:xfrm>
        </p:spPr>
        <p:txBody>
          <a:bodyPr/>
          <a:lstStyle/>
          <a:p>
            <a:r>
              <a:rPr lang="en-US" sz="4400" dirty="0"/>
              <a:t>DD</a:t>
            </a:r>
          </a:p>
        </p:txBody>
      </p:sp>
      <p:sp>
        <p:nvSpPr>
          <p:cNvPr id="8" name="Text Placeholder 7">
            <a:extLst>
              <a:ext uri="{FF2B5EF4-FFF2-40B4-BE49-F238E27FC236}">
                <a16:creationId xmlns:a16="http://schemas.microsoft.com/office/drawing/2014/main" id="{4E06C507-E208-4E34-BA07-2B96560D69E2}"/>
              </a:ext>
            </a:extLst>
          </p:cNvPr>
          <p:cNvSpPr>
            <a:spLocks noGrp="1"/>
          </p:cNvSpPr>
          <p:nvPr>
            <p:ph type="body" sz="half" idx="15"/>
          </p:nvPr>
        </p:nvSpPr>
        <p:spPr>
          <a:xfrm>
            <a:off x="362489" y="2799359"/>
            <a:ext cx="3456432" cy="3314132"/>
          </a:xfrm>
        </p:spPr>
        <p:txBody>
          <a:bodyPr>
            <a:normAutofit/>
          </a:bodyPr>
          <a:lstStyle/>
          <a:p>
            <a:r>
              <a:rPr lang="en-US" sz="3200" dirty="0"/>
              <a:t>Developmental Delay</a:t>
            </a:r>
          </a:p>
        </p:txBody>
      </p:sp>
      <p:sp>
        <p:nvSpPr>
          <p:cNvPr id="11" name="Text Placeholder 4">
            <a:extLst>
              <a:ext uri="{FF2B5EF4-FFF2-40B4-BE49-F238E27FC236}">
                <a16:creationId xmlns:a16="http://schemas.microsoft.com/office/drawing/2014/main" id="{F5EBC0C2-1F78-43D6-B573-10642192D08A}"/>
              </a:ext>
            </a:extLst>
          </p:cNvPr>
          <p:cNvSpPr txBox="1">
            <a:spLocks/>
          </p:cNvSpPr>
          <p:nvPr/>
        </p:nvSpPr>
        <p:spPr>
          <a:xfrm>
            <a:off x="6577711" y="2071549"/>
            <a:ext cx="2537085" cy="617320"/>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b="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4400" dirty="0"/>
              <a:t>SLD</a:t>
            </a:r>
          </a:p>
        </p:txBody>
      </p:sp>
      <p:sp>
        <p:nvSpPr>
          <p:cNvPr id="12" name="Text Placeholder 7">
            <a:extLst>
              <a:ext uri="{FF2B5EF4-FFF2-40B4-BE49-F238E27FC236}">
                <a16:creationId xmlns:a16="http://schemas.microsoft.com/office/drawing/2014/main" id="{ACC09975-F857-4D84-8789-FC0C105EAA53}"/>
              </a:ext>
            </a:extLst>
          </p:cNvPr>
          <p:cNvSpPr txBox="1">
            <a:spLocks/>
          </p:cNvSpPr>
          <p:nvPr/>
        </p:nvSpPr>
        <p:spPr>
          <a:xfrm>
            <a:off x="6293311" y="2754631"/>
            <a:ext cx="2537084" cy="3314132"/>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9pPr>
          </a:lstStyle>
          <a:p>
            <a:r>
              <a:rPr lang="en-US" sz="3200" dirty="0"/>
              <a:t>Specific Learning Disability</a:t>
            </a:r>
          </a:p>
        </p:txBody>
      </p:sp>
      <p:sp>
        <p:nvSpPr>
          <p:cNvPr id="3" name="Text Placeholder 2">
            <a:extLst>
              <a:ext uri="{FF2B5EF4-FFF2-40B4-BE49-F238E27FC236}">
                <a16:creationId xmlns:a16="http://schemas.microsoft.com/office/drawing/2014/main" id="{23C0CF76-576E-4CCE-9D86-E92BB740ABCC}"/>
              </a:ext>
            </a:extLst>
          </p:cNvPr>
          <p:cNvSpPr>
            <a:spLocks noGrp="1"/>
          </p:cNvSpPr>
          <p:nvPr>
            <p:ph type="body" sz="half" idx="16"/>
          </p:nvPr>
        </p:nvSpPr>
        <p:spPr>
          <a:xfrm>
            <a:off x="3909904" y="2735158"/>
            <a:ext cx="3456432" cy="3314618"/>
          </a:xfrm>
        </p:spPr>
        <p:txBody>
          <a:bodyPr/>
          <a:lstStyle/>
          <a:p>
            <a:r>
              <a:rPr lang="en-US" sz="2800" dirty="0"/>
              <a:t>Speech &amp; Language Impairment</a:t>
            </a:r>
          </a:p>
          <a:p>
            <a:endParaRPr lang="en-US" dirty="0"/>
          </a:p>
        </p:txBody>
      </p:sp>
      <p:sp>
        <p:nvSpPr>
          <p:cNvPr id="15" name="Text Placeholder 14">
            <a:extLst>
              <a:ext uri="{FF2B5EF4-FFF2-40B4-BE49-F238E27FC236}">
                <a16:creationId xmlns:a16="http://schemas.microsoft.com/office/drawing/2014/main" id="{60C097ED-B26B-4034-AF4A-D37F1B3B4487}"/>
              </a:ext>
            </a:extLst>
          </p:cNvPr>
          <p:cNvSpPr>
            <a:spLocks noGrp="1"/>
          </p:cNvSpPr>
          <p:nvPr>
            <p:ph type="body" sz="quarter" idx="3"/>
          </p:nvPr>
        </p:nvSpPr>
        <p:spPr>
          <a:xfrm>
            <a:off x="4298424" y="2506560"/>
            <a:ext cx="3456432" cy="626534"/>
          </a:xfrm>
        </p:spPr>
        <p:txBody>
          <a:bodyPr/>
          <a:lstStyle/>
          <a:p>
            <a:r>
              <a:rPr lang="en-US" sz="4400" dirty="0"/>
              <a:t>SLI</a:t>
            </a:r>
          </a:p>
          <a:p>
            <a:endParaRPr lang="en-US" dirty="0"/>
          </a:p>
        </p:txBody>
      </p:sp>
      <p:sp>
        <p:nvSpPr>
          <p:cNvPr id="19" name="Text Placeholder 18">
            <a:extLst>
              <a:ext uri="{FF2B5EF4-FFF2-40B4-BE49-F238E27FC236}">
                <a16:creationId xmlns:a16="http://schemas.microsoft.com/office/drawing/2014/main" id="{3640F898-04F9-490D-801F-3AA1C6578B29}"/>
              </a:ext>
            </a:extLst>
          </p:cNvPr>
          <p:cNvSpPr>
            <a:spLocks noGrp="1"/>
          </p:cNvSpPr>
          <p:nvPr>
            <p:ph type="body" sz="half" idx="17"/>
          </p:nvPr>
        </p:nvSpPr>
        <p:spPr>
          <a:xfrm>
            <a:off x="8378177" y="2456860"/>
            <a:ext cx="3456432" cy="626534"/>
          </a:xfrm>
        </p:spPr>
        <p:txBody>
          <a:bodyPr>
            <a:normAutofit fontScale="92500"/>
          </a:bodyPr>
          <a:lstStyle/>
          <a:p>
            <a:r>
              <a:rPr lang="en-US" sz="2800" dirty="0"/>
              <a:t>Where does DLD fit? </a:t>
            </a:r>
          </a:p>
        </p:txBody>
      </p:sp>
      <p:sp>
        <p:nvSpPr>
          <p:cNvPr id="20" name="Rectangle 19">
            <a:extLst>
              <a:ext uri="{FF2B5EF4-FFF2-40B4-BE49-F238E27FC236}">
                <a16:creationId xmlns:a16="http://schemas.microsoft.com/office/drawing/2014/main" id="{EEAF3AAE-A2F8-46F5-B872-BB7C179FD908}"/>
              </a:ext>
            </a:extLst>
          </p:cNvPr>
          <p:cNvSpPr/>
          <p:nvPr/>
        </p:nvSpPr>
        <p:spPr>
          <a:xfrm>
            <a:off x="334586" y="4579276"/>
            <a:ext cx="11857413" cy="880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41DC9C35-A72B-447F-97FB-DCC50CAC989B}"/>
              </a:ext>
            </a:extLst>
          </p:cNvPr>
          <p:cNvSpPr txBox="1"/>
          <p:nvPr/>
        </p:nvSpPr>
        <p:spPr>
          <a:xfrm>
            <a:off x="334588" y="4671303"/>
            <a:ext cx="11746922" cy="646331"/>
          </a:xfrm>
          <a:prstGeom prst="rect">
            <a:avLst/>
          </a:prstGeom>
          <a:noFill/>
        </p:spPr>
        <p:txBody>
          <a:bodyPr wrap="square" rtlCol="0">
            <a:spAutoFit/>
          </a:bodyPr>
          <a:lstStyle/>
          <a:p>
            <a:r>
              <a:rPr lang="en-US" sz="3600" dirty="0"/>
              <a:t>Dyslexia and/or Developmental Language Disorder</a:t>
            </a:r>
          </a:p>
        </p:txBody>
      </p:sp>
      <p:sp>
        <p:nvSpPr>
          <p:cNvPr id="2" name="Oval 1">
            <a:extLst>
              <a:ext uri="{FF2B5EF4-FFF2-40B4-BE49-F238E27FC236}">
                <a16:creationId xmlns:a16="http://schemas.microsoft.com/office/drawing/2014/main" id="{E1FA1777-5563-49D7-B0CA-BB4D822D270D}"/>
              </a:ext>
            </a:extLst>
          </p:cNvPr>
          <p:cNvSpPr/>
          <p:nvPr/>
        </p:nvSpPr>
        <p:spPr>
          <a:xfrm>
            <a:off x="8801053" y="3825315"/>
            <a:ext cx="189738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Diagnosis</a:t>
            </a:r>
          </a:p>
        </p:txBody>
      </p:sp>
      <p:sp>
        <p:nvSpPr>
          <p:cNvPr id="13" name="Oval 12">
            <a:extLst>
              <a:ext uri="{FF2B5EF4-FFF2-40B4-BE49-F238E27FC236}">
                <a16:creationId xmlns:a16="http://schemas.microsoft.com/office/drawing/2014/main" id="{A819979F-3014-4CB8-B05B-B451AAF4EA3C}"/>
              </a:ext>
            </a:extLst>
          </p:cNvPr>
          <p:cNvSpPr/>
          <p:nvPr/>
        </p:nvSpPr>
        <p:spPr>
          <a:xfrm>
            <a:off x="862483" y="1038577"/>
            <a:ext cx="6829483"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Labels used to qualify for services</a:t>
            </a:r>
          </a:p>
        </p:txBody>
      </p:sp>
    </p:spTree>
    <p:custDataLst>
      <p:tags r:id="rId1"/>
    </p:custDataLst>
    <p:extLst>
      <p:ext uri="{BB962C8B-B14F-4D97-AF65-F5344CB8AC3E}">
        <p14:creationId xmlns:p14="http://schemas.microsoft.com/office/powerpoint/2010/main" val="2300264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500" fill="hold"/>
                                        <p:tgtEl>
                                          <p:spTgt spid="21"/>
                                        </p:tgtEl>
                                        <p:attrNameLst>
                                          <p:attrName>ppt_x</p:attrName>
                                        </p:attrNameLst>
                                      </p:cBhvr>
                                      <p:tavLst>
                                        <p:tav tm="0">
                                          <p:val>
                                            <p:strVal val="#ppt_x"/>
                                          </p:val>
                                        </p:tav>
                                        <p:tav tm="100000">
                                          <p:val>
                                            <p:strVal val="#ppt_x"/>
                                          </p:val>
                                        </p:tav>
                                      </p:tavLst>
                                    </p:anim>
                                    <p:anim calcmode="lin" valueType="num">
                                      <p:cBhvr additive="base">
                                        <p:cTn id="36" dur="500" fill="hold"/>
                                        <p:tgtEl>
                                          <p:spTgt spid="21"/>
                                        </p:tgtEl>
                                        <p:attrNameLst>
                                          <p:attrName>ppt_y</p:attrName>
                                        </p:attrNameLst>
                                      </p:cBhvr>
                                      <p:tavLst>
                                        <p:tav tm="0">
                                          <p:val>
                                            <p:strVal val="1+#ppt_h/2"/>
                                          </p:val>
                                        </p:tav>
                                        <p:tav tm="100000">
                                          <p:val>
                                            <p:strVal val="#ppt_y"/>
                                          </p:val>
                                        </p:tav>
                                      </p:tavLst>
                                    </p:anim>
                                  </p:childTnLst>
                                </p:cTn>
                              </p:par>
                              <p:par>
                                <p:cTn id="37" presetID="10"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build="p"/>
      <p:bldP spid="11" grpId="0"/>
      <p:bldP spid="12" grpId="0"/>
      <p:bldP spid="3" grpId="0" build="p"/>
      <p:bldP spid="15" grpId="0" build="p"/>
      <p:bldP spid="19" grpId="0" build="p"/>
      <p:bldP spid="20" grpId="0" animBg="1"/>
      <p:bldP spid="21" grpId="0"/>
      <p:bldP spid="2" grpId="0" animBg="1"/>
      <p:bldP spid="1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D5296-6F7E-43D6-9DBD-40DEE94B3BFF}"/>
              </a:ext>
            </a:extLst>
          </p:cNvPr>
          <p:cNvSpPr>
            <a:spLocks noGrp="1"/>
          </p:cNvSpPr>
          <p:nvPr>
            <p:ph type="title"/>
          </p:nvPr>
        </p:nvSpPr>
        <p:spPr>
          <a:xfrm>
            <a:off x="1754372" y="764373"/>
            <a:ext cx="9751828" cy="1293028"/>
          </a:xfrm>
        </p:spPr>
        <p:txBody>
          <a:bodyPr/>
          <a:lstStyle/>
          <a:p>
            <a:r>
              <a:rPr lang="en-US" dirty="0"/>
              <a:t>Why isn’t DLD better known? </a:t>
            </a:r>
          </a:p>
        </p:txBody>
      </p:sp>
      <p:sp>
        <p:nvSpPr>
          <p:cNvPr id="3" name="Content Placeholder 2">
            <a:extLst>
              <a:ext uri="{FF2B5EF4-FFF2-40B4-BE49-F238E27FC236}">
                <a16:creationId xmlns:a16="http://schemas.microsoft.com/office/drawing/2014/main" id="{3B53432B-7C39-480B-9ECF-221C7D5BD530}"/>
              </a:ext>
            </a:extLst>
          </p:cNvPr>
          <p:cNvSpPr>
            <a:spLocks noGrp="1"/>
          </p:cNvSpPr>
          <p:nvPr>
            <p:ph idx="1"/>
          </p:nvPr>
        </p:nvSpPr>
        <p:spPr/>
        <p:txBody>
          <a:bodyPr>
            <a:normAutofit lnSpcReduction="10000"/>
          </a:bodyPr>
          <a:lstStyle/>
          <a:p>
            <a:pPr marL="0" indent="0">
              <a:buNone/>
            </a:pPr>
            <a:r>
              <a:rPr lang="en-US" dirty="0"/>
              <a:t>It affects approximately 1 in 10 children! (Tomblin et al., 1997)</a:t>
            </a:r>
          </a:p>
          <a:p>
            <a:endParaRPr lang="en-US" dirty="0"/>
          </a:p>
          <a:p>
            <a:pPr marL="0" indent="0">
              <a:buNone/>
            </a:pPr>
            <a:r>
              <a:rPr lang="en-US" dirty="0"/>
              <a:t>Maybe because…</a:t>
            </a:r>
          </a:p>
          <a:p>
            <a:r>
              <a:rPr lang="en-US" dirty="0"/>
              <a:t>Language is hard to explain</a:t>
            </a:r>
          </a:p>
          <a:p>
            <a:r>
              <a:rPr lang="en-US" dirty="0"/>
              <a:t>Language difficulties are easier to conceal, and misunderstood</a:t>
            </a:r>
          </a:p>
          <a:p>
            <a:r>
              <a:rPr lang="en-US" dirty="0"/>
              <a:t>Language development is not well understood</a:t>
            </a:r>
          </a:p>
          <a:p>
            <a:pPr lvl="1"/>
            <a:r>
              <a:rPr lang="en-US" dirty="0"/>
              <a:t>Kids don’t ‘catch up’ by waiting another year, instead Mathew effect kicks in</a:t>
            </a:r>
          </a:p>
          <a:p>
            <a:r>
              <a:rPr lang="en-US" dirty="0"/>
              <a:t>Late talkers confuse matters (~25% go on to have DLD)</a:t>
            </a:r>
          </a:p>
          <a:p>
            <a:r>
              <a:rPr lang="en-US" dirty="0"/>
              <a:t>Language has been the domain of SLPs.</a:t>
            </a:r>
          </a:p>
          <a:p>
            <a:r>
              <a:rPr lang="en-US" dirty="0"/>
              <a:t>It has been called by many names: </a:t>
            </a:r>
            <a:r>
              <a:rPr lang="en-US" dirty="0">
                <a:hlinkClick r:id="rId2"/>
              </a:rPr>
              <a:t>https://dldandme.org/terminology/</a:t>
            </a:r>
            <a:endParaRPr lang="en-US" dirty="0"/>
          </a:p>
        </p:txBody>
      </p:sp>
    </p:spTree>
    <p:extLst>
      <p:ext uri="{BB962C8B-B14F-4D97-AF65-F5344CB8AC3E}">
        <p14:creationId xmlns:p14="http://schemas.microsoft.com/office/powerpoint/2010/main" val="4596878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4D51B5E-1277-451D-B07F-47104F3C6538}"/>
              </a:ext>
            </a:extLst>
          </p:cNvPr>
          <p:cNvPicPr>
            <a:picLocks noGrp="1" noChangeAspect="1"/>
          </p:cNvPicPr>
          <p:nvPr>
            <p:ph idx="1"/>
          </p:nvPr>
        </p:nvPicPr>
        <p:blipFill>
          <a:blip r:embed="rId3"/>
          <a:stretch>
            <a:fillRect/>
          </a:stretch>
        </p:blipFill>
        <p:spPr>
          <a:xfrm>
            <a:off x="522194" y="564252"/>
            <a:ext cx="6638792" cy="4024313"/>
          </a:xfrm>
          <a:prstGeom prst="rect">
            <a:avLst/>
          </a:prstGeom>
        </p:spPr>
      </p:pic>
      <p:pic>
        <p:nvPicPr>
          <p:cNvPr id="5" name="Picture 4">
            <a:extLst>
              <a:ext uri="{FF2B5EF4-FFF2-40B4-BE49-F238E27FC236}">
                <a16:creationId xmlns:a16="http://schemas.microsoft.com/office/drawing/2014/main" id="{2CE70F46-2195-45D4-8E7A-2DDA7159117D}"/>
              </a:ext>
            </a:extLst>
          </p:cNvPr>
          <p:cNvPicPr>
            <a:picLocks noChangeAspect="1"/>
          </p:cNvPicPr>
          <p:nvPr/>
        </p:nvPicPr>
        <p:blipFill>
          <a:blip r:embed="rId4"/>
          <a:stretch>
            <a:fillRect/>
          </a:stretch>
        </p:blipFill>
        <p:spPr>
          <a:xfrm>
            <a:off x="1399519" y="809259"/>
            <a:ext cx="7505811" cy="4186811"/>
          </a:xfrm>
          <a:prstGeom prst="rect">
            <a:avLst/>
          </a:prstGeom>
        </p:spPr>
      </p:pic>
      <p:pic>
        <p:nvPicPr>
          <p:cNvPr id="6" name="Picture 5">
            <a:extLst>
              <a:ext uri="{FF2B5EF4-FFF2-40B4-BE49-F238E27FC236}">
                <a16:creationId xmlns:a16="http://schemas.microsoft.com/office/drawing/2014/main" id="{370D6011-9264-480D-92E7-E4D016280059}"/>
              </a:ext>
            </a:extLst>
          </p:cNvPr>
          <p:cNvPicPr>
            <a:picLocks noChangeAspect="1"/>
          </p:cNvPicPr>
          <p:nvPr/>
        </p:nvPicPr>
        <p:blipFill>
          <a:blip r:embed="rId5"/>
          <a:stretch>
            <a:fillRect/>
          </a:stretch>
        </p:blipFill>
        <p:spPr>
          <a:xfrm>
            <a:off x="2172294" y="1238759"/>
            <a:ext cx="7448653" cy="5054989"/>
          </a:xfrm>
          <a:prstGeom prst="rect">
            <a:avLst/>
          </a:prstGeom>
        </p:spPr>
      </p:pic>
    </p:spTree>
    <p:custDataLst>
      <p:tags r:id="rId1"/>
    </p:custDataLst>
    <p:extLst>
      <p:ext uri="{BB962C8B-B14F-4D97-AF65-F5344CB8AC3E}">
        <p14:creationId xmlns:p14="http://schemas.microsoft.com/office/powerpoint/2010/main" val="3709654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 name="Picture 19">
            <a:extLst>
              <a:ext uri="{FF2B5EF4-FFF2-40B4-BE49-F238E27FC236}">
                <a16:creationId xmlns:a16="http://schemas.microsoft.com/office/drawing/2014/main" id="{C413590B-CB36-47BC-B705-69813F7B5F6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42" name="Rectangle 21">
            <a:extLst>
              <a:ext uri="{FF2B5EF4-FFF2-40B4-BE49-F238E27FC236}">
                <a16:creationId xmlns:a16="http://schemas.microsoft.com/office/drawing/2014/main" id="{A7759B06-A3ED-47D4-8CD7-FF068277CC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23">
            <a:extLst>
              <a:ext uri="{FF2B5EF4-FFF2-40B4-BE49-F238E27FC236}">
                <a16:creationId xmlns:a16="http://schemas.microsoft.com/office/drawing/2014/main" id="{5E67025B-C374-417F-8D28-E056A1FE2A0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4" name="Title 3">
            <a:extLst>
              <a:ext uri="{FF2B5EF4-FFF2-40B4-BE49-F238E27FC236}">
                <a16:creationId xmlns:a16="http://schemas.microsoft.com/office/drawing/2014/main" id="{C2AF6813-4B28-4125-85CE-973A4CAD40F7}"/>
              </a:ext>
            </a:extLst>
          </p:cNvPr>
          <p:cNvSpPr>
            <a:spLocks noGrp="1"/>
          </p:cNvSpPr>
          <p:nvPr>
            <p:ph type="ctrTitle"/>
          </p:nvPr>
        </p:nvSpPr>
        <p:spPr>
          <a:xfrm>
            <a:off x="685800" y="764373"/>
            <a:ext cx="6751948" cy="1293028"/>
          </a:xfrm>
        </p:spPr>
        <p:txBody>
          <a:bodyPr vert="horz" lIns="91440" tIns="45720" rIns="91440" bIns="45720" rtlCol="0" anchor="ctr">
            <a:normAutofit/>
          </a:bodyPr>
          <a:lstStyle/>
          <a:p>
            <a:pPr algn="r"/>
            <a:r>
              <a:rPr lang="en-US" sz="4000"/>
              <a:t>DLD advocacy</a:t>
            </a:r>
          </a:p>
        </p:txBody>
      </p:sp>
      <p:sp>
        <p:nvSpPr>
          <p:cNvPr id="2" name="TextBox 1">
            <a:extLst>
              <a:ext uri="{FF2B5EF4-FFF2-40B4-BE49-F238E27FC236}">
                <a16:creationId xmlns:a16="http://schemas.microsoft.com/office/drawing/2014/main" id="{F5DA675B-0EF3-4E9D-B6A0-89D1C0893EBC}"/>
              </a:ext>
            </a:extLst>
          </p:cNvPr>
          <p:cNvSpPr txBox="1"/>
          <p:nvPr/>
        </p:nvSpPr>
        <p:spPr>
          <a:xfrm>
            <a:off x="685800" y="2194560"/>
            <a:ext cx="6770802" cy="4024125"/>
          </a:xfrm>
          <a:prstGeom prst="rect">
            <a:avLst/>
          </a:prstGeom>
        </p:spPr>
        <p:txBody>
          <a:bodyPr vert="horz" lIns="91440" tIns="45720" rIns="91440" bIns="45720" rtlCol="0">
            <a:normAutofit/>
          </a:bodyPr>
          <a:lstStyle/>
          <a:p>
            <a:pPr defTabSz="914400">
              <a:lnSpc>
                <a:spcPct val="90000"/>
              </a:lnSpc>
              <a:spcAft>
                <a:spcPts val="600"/>
              </a:spcAft>
            </a:pPr>
            <a:endParaRPr lang="en-US" dirty="0"/>
          </a:p>
          <a:p>
            <a:pPr defTabSz="914400">
              <a:lnSpc>
                <a:spcPct val="90000"/>
              </a:lnSpc>
              <a:spcAft>
                <a:spcPts val="600"/>
              </a:spcAft>
            </a:pPr>
            <a:r>
              <a:rPr lang="en-US" dirty="0"/>
              <a:t>Karla McGregor et al, 2020: </a:t>
            </a:r>
            <a:r>
              <a:rPr lang="en-US" dirty="0">
                <a:hlinkClick r:id="rId3"/>
              </a:rPr>
              <a:t>https://pubs.asha.org/doi/full/10.1044/2019_PERSP-19-00083</a:t>
            </a:r>
            <a:endParaRPr lang="en-US" dirty="0"/>
          </a:p>
          <a:p>
            <a:pPr indent="-228600" defTabSz="914400">
              <a:lnSpc>
                <a:spcPct val="90000"/>
              </a:lnSpc>
              <a:spcAft>
                <a:spcPts val="600"/>
              </a:spcAft>
              <a:buFont typeface="Arial" panose="020B0604020202020204" pitchFamily="34" charset="0"/>
              <a:buChar char="•"/>
            </a:pPr>
            <a:endParaRPr lang="en-US" dirty="0"/>
          </a:p>
          <a:p>
            <a:pPr defTabSz="914400">
              <a:lnSpc>
                <a:spcPct val="90000"/>
              </a:lnSpc>
              <a:spcAft>
                <a:spcPts val="600"/>
              </a:spcAft>
            </a:pPr>
            <a:endParaRPr lang="en-US" dirty="0"/>
          </a:p>
          <a:p>
            <a:pPr defTabSz="914400">
              <a:lnSpc>
                <a:spcPct val="90000"/>
              </a:lnSpc>
              <a:spcAft>
                <a:spcPts val="600"/>
              </a:spcAft>
            </a:pPr>
            <a:endParaRPr lang="en-US" dirty="0"/>
          </a:p>
          <a:p>
            <a:pPr defTabSz="914400">
              <a:lnSpc>
                <a:spcPct val="90000"/>
              </a:lnSpc>
              <a:spcAft>
                <a:spcPts val="600"/>
              </a:spcAft>
            </a:pPr>
            <a:r>
              <a:rPr lang="en-US" dirty="0"/>
              <a:t>Karla McGregor 2020: </a:t>
            </a:r>
            <a:r>
              <a:rPr lang="en-US" dirty="0">
                <a:hlinkClick r:id="rId4"/>
              </a:rPr>
              <a:t>https://pubs.asha.org/doi/full/10.1044/2020_LSHSS-20-00003</a:t>
            </a:r>
            <a:endParaRPr lang="en-US" dirty="0"/>
          </a:p>
          <a:p>
            <a:pPr indent="-228600" defTabSz="914400">
              <a:lnSpc>
                <a:spcPct val="90000"/>
              </a:lnSpc>
              <a:spcAft>
                <a:spcPts val="600"/>
              </a:spcAft>
              <a:buFont typeface="Arial" panose="020B0604020202020204" pitchFamily="34" charset="0"/>
              <a:buChar char="•"/>
            </a:pPr>
            <a:endParaRPr lang="en-US" dirty="0"/>
          </a:p>
        </p:txBody>
      </p:sp>
      <p:sp>
        <p:nvSpPr>
          <p:cNvPr id="44" name="Rounded Rectangle 14">
            <a:extLst>
              <a:ext uri="{FF2B5EF4-FFF2-40B4-BE49-F238E27FC236}">
                <a16:creationId xmlns:a16="http://schemas.microsoft.com/office/drawing/2014/main" id="{7183F3E8-5B76-4210-B693-CB19330BB3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98475" y="1075591"/>
            <a:ext cx="3303482" cy="5148371"/>
          </a:xfrm>
          <a:prstGeom prst="roundRect">
            <a:avLst>
              <a:gd name="adj" fmla="val 3468"/>
            </a:avLst>
          </a:prstGeom>
          <a:solidFill>
            <a:srgbClr val="FFFFF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Graphical user interface, text, application, chat or text message&#10;&#10;Description automatically generated">
            <a:extLst>
              <a:ext uri="{FF2B5EF4-FFF2-40B4-BE49-F238E27FC236}">
                <a16:creationId xmlns:a16="http://schemas.microsoft.com/office/drawing/2014/main" id="{3E578419-FD25-4A79-B883-CB4E68568093}"/>
              </a:ext>
            </a:extLst>
          </p:cNvPr>
          <p:cNvPicPr>
            <a:picLocks noChangeAspect="1"/>
          </p:cNvPicPr>
          <p:nvPr/>
        </p:nvPicPr>
        <p:blipFill rotWithShape="1">
          <a:blip r:embed="rId5"/>
          <a:srcRect l="15036" r="15283" b="-2"/>
          <a:stretch/>
        </p:blipFill>
        <p:spPr>
          <a:xfrm>
            <a:off x="8442114" y="1879628"/>
            <a:ext cx="2636238" cy="1239052"/>
          </a:xfrm>
          <a:prstGeom prst="rect">
            <a:avLst/>
          </a:prstGeom>
        </p:spPr>
      </p:pic>
      <p:pic>
        <p:nvPicPr>
          <p:cNvPr id="5" name="Picture 4" descr="Graphical user interface, text, application&#10;&#10;Description automatically generated">
            <a:extLst>
              <a:ext uri="{FF2B5EF4-FFF2-40B4-BE49-F238E27FC236}">
                <a16:creationId xmlns:a16="http://schemas.microsoft.com/office/drawing/2014/main" id="{3502905F-AD03-4C7E-9FA8-D8F2B468A0A3}"/>
              </a:ext>
            </a:extLst>
          </p:cNvPr>
          <p:cNvPicPr>
            <a:picLocks noChangeAspect="1"/>
          </p:cNvPicPr>
          <p:nvPr/>
        </p:nvPicPr>
        <p:blipFill rotWithShape="1">
          <a:blip r:embed="rId6"/>
          <a:srcRect l="2081" r="18137" b="3"/>
          <a:stretch/>
        </p:blipFill>
        <p:spPr>
          <a:xfrm>
            <a:off x="8422082" y="4156742"/>
            <a:ext cx="2656270" cy="1248491"/>
          </a:xfrm>
          <a:prstGeom prst="rect">
            <a:avLst/>
          </a:prstGeom>
        </p:spPr>
      </p:pic>
    </p:spTree>
    <p:extLst>
      <p:ext uri="{BB962C8B-B14F-4D97-AF65-F5344CB8AC3E}">
        <p14:creationId xmlns:p14="http://schemas.microsoft.com/office/powerpoint/2010/main" val="29436508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6637C7-3B10-486E-9BE5-C942BA2C70EE}"/>
              </a:ext>
            </a:extLst>
          </p:cNvPr>
          <p:cNvSpPr>
            <a:spLocks noGrp="1"/>
          </p:cNvSpPr>
          <p:nvPr>
            <p:ph type="title"/>
          </p:nvPr>
        </p:nvSpPr>
        <p:spPr>
          <a:xfrm>
            <a:off x="3135012" y="492989"/>
            <a:ext cx="10820400" cy="909896"/>
          </a:xfrm>
        </p:spPr>
        <p:txBody>
          <a:bodyPr vert="horz" lIns="91440" tIns="45720" rIns="91440" bIns="45720" rtlCol="0" anchor="b">
            <a:normAutofit/>
          </a:bodyPr>
          <a:lstStyle/>
          <a:p>
            <a:pPr algn="l"/>
            <a:r>
              <a:rPr lang="en-US" sz="4400" dirty="0"/>
              <a:t>Dldandme.org</a:t>
            </a:r>
          </a:p>
        </p:txBody>
      </p:sp>
      <p:pic>
        <p:nvPicPr>
          <p:cNvPr id="2" name="Picture 1">
            <a:extLst>
              <a:ext uri="{FF2B5EF4-FFF2-40B4-BE49-F238E27FC236}">
                <a16:creationId xmlns:a16="http://schemas.microsoft.com/office/drawing/2014/main" id="{501EC858-9CFF-4287-83A1-8811134F34BA}"/>
              </a:ext>
            </a:extLst>
          </p:cNvPr>
          <p:cNvPicPr>
            <a:picLocks noChangeAspect="1"/>
          </p:cNvPicPr>
          <p:nvPr/>
        </p:nvPicPr>
        <p:blipFill>
          <a:blip r:embed="rId2"/>
          <a:stretch>
            <a:fillRect/>
          </a:stretch>
        </p:blipFill>
        <p:spPr>
          <a:xfrm>
            <a:off x="1272556" y="1500543"/>
            <a:ext cx="8360728" cy="4243070"/>
          </a:xfrm>
          <a:prstGeom prst="rect">
            <a:avLst/>
          </a:prstGeom>
        </p:spPr>
      </p:pic>
    </p:spTree>
    <p:extLst>
      <p:ext uri="{BB962C8B-B14F-4D97-AF65-F5344CB8AC3E}">
        <p14:creationId xmlns:p14="http://schemas.microsoft.com/office/powerpoint/2010/main" val="6687012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7A5140D-9A66-433E-9342-FEB6FE4B157F}"/>
              </a:ext>
            </a:extLst>
          </p:cNvPr>
          <p:cNvPicPr>
            <a:picLocks noGrp="1" noChangeAspect="1"/>
          </p:cNvPicPr>
          <p:nvPr>
            <p:ph idx="1"/>
          </p:nvPr>
        </p:nvPicPr>
        <p:blipFill>
          <a:blip r:embed="rId3"/>
          <a:stretch>
            <a:fillRect/>
          </a:stretch>
        </p:blipFill>
        <p:spPr>
          <a:xfrm>
            <a:off x="280920" y="311962"/>
            <a:ext cx="6781713" cy="4024313"/>
          </a:xfrm>
          <a:prstGeom prst="rect">
            <a:avLst/>
          </a:prstGeom>
        </p:spPr>
      </p:pic>
      <p:pic>
        <p:nvPicPr>
          <p:cNvPr id="5" name="Picture 4">
            <a:extLst>
              <a:ext uri="{FF2B5EF4-FFF2-40B4-BE49-F238E27FC236}">
                <a16:creationId xmlns:a16="http://schemas.microsoft.com/office/drawing/2014/main" id="{E501DC39-18E9-4B35-9644-85F6B0C17694}"/>
              </a:ext>
            </a:extLst>
          </p:cNvPr>
          <p:cNvPicPr>
            <a:picLocks noChangeAspect="1"/>
          </p:cNvPicPr>
          <p:nvPr/>
        </p:nvPicPr>
        <p:blipFill>
          <a:blip r:embed="rId4"/>
          <a:stretch>
            <a:fillRect/>
          </a:stretch>
        </p:blipFill>
        <p:spPr>
          <a:xfrm>
            <a:off x="1742188" y="1140411"/>
            <a:ext cx="7655854" cy="4024313"/>
          </a:xfrm>
          <a:prstGeom prst="rect">
            <a:avLst/>
          </a:prstGeom>
        </p:spPr>
      </p:pic>
      <p:pic>
        <p:nvPicPr>
          <p:cNvPr id="6" name="Picture 5">
            <a:extLst>
              <a:ext uri="{FF2B5EF4-FFF2-40B4-BE49-F238E27FC236}">
                <a16:creationId xmlns:a16="http://schemas.microsoft.com/office/drawing/2014/main" id="{AC488BC7-9A87-4931-AEA6-504644E33365}"/>
              </a:ext>
            </a:extLst>
          </p:cNvPr>
          <p:cNvPicPr>
            <a:picLocks noChangeAspect="1"/>
          </p:cNvPicPr>
          <p:nvPr/>
        </p:nvPicPr>
        <p:blipFill>
          <a:blip r:embed="rId5"/>
          <a:stretch>
            <a:fillRect/>
          </a:stretch>
        </p:blipFill>
        <p:spPr>
          <a:xfrm>
            <a:off x="802303" y="1981201"/>
            <a:ext cx="8482113" cy="4324761"/>
          </a:xfrm>
          <a:prstGeom prst="rect">
            <a:avLst/>
          </a:prstGeom>
        </p:spPr>
      </p:pic>
    </p:spTree>
    <p:custDataLst>
      <p:tags r:id="rId1"/>
    </p:custDataLst>
    <p:extLst>
      <p:ext uri="{BB962C8B-B14F-4D97-AF65-F5344CB8AC3E}">
        <p14:creationId xmlns:p14="http://schemas.microsoft.com/office/powerpoint/2010/main" val="1099475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22FD063-6AD5-424E-A9F6-0EC90B354987}"/>
              </a:ext>
            </a:extLst>
          </p:cNvPr>
          <p:cNvSpPr txBox="1"/>
          <p:nvPr/>
        </p:nvSpPr>
        <p:spPr>
          <a:xfrm>
            <a:off x="749331" y="2677631"/>
            <a:ext cx="4066674" cy="2438400"/>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2800" kern="1200" dirty="0">
                <a:solidFill>
                  <a:srgbClr val="FFFFFF"/>
                </a:solidFill>
                <a:latin typeface="+mj-lt"/>
                <a:ea typeface="+mj-ea"/>
                <a:cs typeface="+mj-cs"/>
              </a:rPr>
              <a:t>Developmental Language Disorder (DLD) Awareness Day Oct 18, 2019</a:t>
            </a:r>
          </a:p>
          <a:p>
            <a:pPr algn="ctr">
              <a:lnSpc>
                <a:spcPct val="90000"/>
              </a:lnSpc>
              <a:spcBef>
                <a:spcPct val="0"/>
              </a:spcBef>
              <a:spcAft>
                <a:spcPts val="600"/>
              </a:spcAft>
            </a:pPr>
            <a:endParaRPr lang="en-US" sz="2800" kern="1200" dirty="0">
              <a:solidFill>
                <a:srgbClr val="FFFFFF"/>
              </a:solidFill>
              <a:latin typeface="+mj-lt"/>
              <a:ea typeface="+mj-ea"/>
              <a:cs typeface="+mj-cs"/>
            </a:endParaRPr>
          </a:p>
          <a:p>
            <a:pPr algn="ctr">
              <a:lnSpc>
                <a:spcPct val="90000"/>
              </a:lnSpc>
              <a:spcBef>
                <a:spcPct val="0"/>
              </a:spcBef>
              <a:spcAft>
                <a:spcPts val="600"/>
              </a:spcAft>
            </a:pPr>
            <a:r>
              <a:rPr lang="en-US" sz="2800" kern="1200" dirty="0">
                <a:solidFill>
                  <a:srgbClr val="FFFFFF"/>
                </a:solidFill>
                <a:latin typeface="+mj-lt"/>
                <a:ea typeface="+mj-ea"/>
                <a:cs typeface="+mj-cs"/>
              </a:rPr>
              <a:t>radld.org</a:t>
            </a:r>
          </a:p>
          <a:p>
            <a:pPr algn="ctr">
              <a:lnSpc>
                <a:spcPct val="90000"/>
              </a:lnSpc>
              <a:spcBef>
                <a:spcPct val="0"/>
              </a:spcBef>
              <a:spcAft>
                <a:spcPts val="600"/>
              </a:spcAft>
            </a:pPr>
            <a:endParaRPr lang="en-US" sz="2800" kern="1200" dirty="0">
              <a:solidFill>
                <a:srgbClr val="FFFFFF"/>
              </a:solidFill>
              <a:latin typeface="+mj-lt"/>
              <a:ea typeface="+mj-ea"/>
              <a:cs typeface="+mj-cs"/>
            </a:endParaRPr>
          </a:p>
          <a:p>
            <a:pPr algn="ctr">
              <a:lnSpc>
                <a:spcPct val="90000"/>
              </a:lnSpc>
              <a:spcBef>
                <a:spcPct val="0"/>
              </a:spcBef>
              <a:spcAft>
                <a:spcPts val="600"/>
              </a:spcAft>
            </a:pPr>
            <a:r>
              <a:rPr lang="en-US" sz="2800" kern="1200" dirty="0">
                <a:solidFill>
                  <a:srgbClr val="FFFFFF"/>
                </a:solidFill>
                <a:latin typeface="+mj-lt"/>
                <a:ea typeface="+mj-ea"/>
                <a:cs typeface="+mj-cs"/>
              </a:rPr>
              <a:t>2020: Oct 16</a:t>
            </a:r>
          </a:p>
          <a:p>
            <a:pPr algn="ctr">
              <a:lnSpc>
                <a:spcPct val="90000"/>
              </a:lnSpc>
              <a:spcBef>
                <a:spcPct val="0"/>
              </a:spcBef>
              <a:spcAft>
                <a:spcPts val="600"/>
              </a:spcAft>
            </a:pPr>
            <a:r>
              <a:rPr lang="en-US" sz="2800" kern="1200" dirty="0">
                <a:solidFill>
                  <a:srgbClr val="FFFFFF"/>
                </a:solidFill>
                <a:latin typeface="+mj-lt"/>
                <a:ea typeface="+mj-ea"/>
                <a:cs typeface="+mj-cs"/>
              </a:rPr>
              <a:t>2021: Oct 15</a:t>
            </a:r>
          </a:p>
          <a:p>
            <a:pPr algn="ctr">
              <a:lnSpc>
                <a:spcPct val="90000"/>
              </a:lnSpc>
              <a:spcBef>
                <a:spcPct val="0"/>
              </a:spcBef>
              <a:spcAft>
                <a:spcPts val="600"/>
              </a:spcAft>
            </a:pPr>
            <a:r>
              <a:rPr lang="en-US" sz="2800" dirty="0">
                <a:solidFill>
                  <a:srgbClr val="FFFFFF"/>
                </a:solidFill>
                <a:latin typeface="+mj-lt"/>
                <a:ea typeface="+mj-ea"/>
                <a:cs typeface="+mj-cs"/>
              </a:rPr>
              <a:t>2022: Oct 14</a:t>
            </a:r>
            <a:endParaRPr lang="en-US" sz="2800" kern="1200" dirty="0">
              <a:solidFill>
                <a:srgbClr val="FFFFFF"/>
              </a:solidFill>
              <a:latin typeface="+mj-lt"/>
              <a:ea typeface="+mj-ea"/>
              <a:cs typeface="+mj-cs"/>
            </a:endParaRPr>
          </a:p>
        </p:txBody>
      </p:sp>
      <p:pic>
        <p:nvPicPr>
          <p:cNvPr id="4" name="Content Placeholder 3">
            <a:extLst>
              <a:ext uri="{FF2B5EF4-FFF2-40B4-BE49-F238E27FC236}">
                <a16:creationId xmlns:a16="http://schemas.microsoft.com/office/drawing/2014/main" id="{085DCAC1-7E0A-4BE7-9917-3876348458E9}"/>
              </a:ext>
            </a:extLst>
          </p:cNvPr>
          <p:cNvPicPr>
            <a:picLocks noGrp="1" noChangeAspect="1"/>
          </p:cNvPicPr>
          <p:nvPr>
            <p:ph idx="1"/>
          </p:nvPr>
        </p:nvPicPr>
        <p:blipFill>
          <a:blip r:embed="rId2"/>
          <a:stretch>
            <a:fillRect/>
          </a:stretch>
        </p:blipFill>
        <p:spPr>
          <a:xfrm>
            <a:off x="4777785" y="140123"/>
            <a:ext cx="5196424" cy="6577753"/>
          </a:xfrm>
          <a:prstGeom prst="rect">
            <a:avLst/>
          </a:prstGeom>
        </p:spPr>
      </p:pic>
    </p:spTree>
    <p:extLst>
      <p:ext uri="{BB962C8B-B14F-4D97-AF65-F5344CB8AC3E}">
        <p14:creationId xmlns:p14="http://schemas.microsoft.com/office/powerpoint/2010/main" val="6922906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D10C1-26C1-4701-A355-6934BDF4093A}"/>
              </a:ext>
            </a:extLst>
          </p:cNvPr>
          <p:cNvSpPr>
            <a:spLocks noGrp="1"/>
          </p:cNvSpPr>
          <p:nvPr>
            <p:ph type="title"/>
          </p:nvPr>
        </p:nvSpPr>
        <p:spPr>
          <a:xfrm>
            <a:off x="198682" y="389605"/>
            <a:ext cx="4774017" cy="1600200"/>
          </a:xfrm>
        </p:spPr>
        <p:txBody>
          <a:bodyPr anchor="b">
            <a:normAutofit/>
          </a:bodyPr>
          <a:lstStyle/>
          <a:p>
            <a:pPr algn="l"/>
            <a:r>
              <a:rPr lang="en-US" sz="2400" dirty="0"/>
              <a:t>seehearspeakpodcast.com</a:t>
            </a:r>
          </a:p>
        </p:txBody>
      </p:sp>
      <p:sp>
        <p:nvSpPr>
          <p:cNvPr id="8" name="Content Placeholder 7">
            <a:extLst>
              <a:ext uri="{FF2B5EF4-FFF2-40B4-BE49-F238E27FC236}">
                <a16:creationId xmlns:a16="http://schemas.microsoft.com/office/drawing/2014/main" id="{1C721EB6-8DD5-4AC2-B41D-CC8D1C30E237}"/>
              </a:ext>
            </a:extLst>
          </p:cNvPr>
          <p:cNvSpPr>
            <a:spLocks noGrp="1"/>
          </p:cNvSpPr>
          <p:nvPr>
            <p:ph idx="1"/>
          </p:nvPr>
        </p:nvSpPr>
        <p:spPr>
          <a:xfrm>
            <a:off x="343433" y="1731262"/>
            <a:ext cx="4774017" cy="3395475"/>
          </a:xfrm>
        </p:spPr>
        <p:txBody>
          <a:bodyPr>
            <a:normAutofit lnSpcReduction="10000"/>
          </a:bodyPr>
          <a:lstStyle/>
          <a:p>
            <a:pPr marL="0" indent="0">
              <a:buNone/>
            </a:pPr>
            <a:endParaRPr lang="en-US" dirty="0"/>
          </a:p>
          <a:p>
            <a:pPr lvl="1"/>
            <a:endParaRPr lang="en-US" dirty="0"/>
          </a:p>
          <a:p>
            <a:r>
              <a:rPr lang="en-US" sz="2400" dirty="0"/>
              <a:t>History of DLD</a:t>
            </a:r>
          </a:p>
          <a:p>
            <a:r>
              <a:rPr lang="en-US" sz="2400" dirty="0"/>
              <a:t>Awareness campaigns for DLD</a:t>
            </a:r>
          </a:p>
          <a:p>
            <a:r>
              <a:rPr lang="en-US" sz="2400" dirty="0"/>
              <a:t>DLD &amp; Working Memory</a:t>
            </a:r>
          </a:p>
          <a:p>
            <a:r>
              <a:rPr lang="en-US" sz="2400" dirty="0"/>
              <a:t>DLD &amp; ADHD</a:t>
            </a:r>
          </a:p>
          <a:p>
            <a:r>
              <a:rPr lang="en-US" sz="2400" dirty="0"/>
              <a:t>A parent’s perspective on DLD</a:t>
            </a:r>
          </a:p>
        </p:txBody>
      </p:sp>
      <p:pic>
        <p:nvPicPr>
          <p:cNvPr id="4" name="Content Placeholder 3">
            <a:extLst>
              <a:ext uri="{FF2B5EF4-FFF2-40B4-BE49-F238E27FC236}">
                <a16:creationId xmlns:a16="http://schemas.microsoft.com/office/drawing/2014/main" id="{E93E0702-BDEA-4432-8DB7-510C56AB87FC}"/>
              </a:ext>
            </a:extLst>
          </p:cNvPr>
          <p:cNvPicPr>
            <a:picLocks noChangeAspect="1"/>
          </p:cNvPicPr>
          <p:nvPr/>
        </p:nvPicPr>
        <p:blipFill>
          <a:blip r:embed="rId2"/>
          <a:stretch>
            <a:fillRect/>
          </a:stretch>
        </p:blipFill>
        <p:spPr>
          <a:xfrm>
            <a:off x="4972699" y="570358"/>
            <a:ext cx="6533501" cy="4197774"/>
          </a:xfrm>
          <a:prstGeom prst="rect">
            <a:avLst/>
          </a:prstGeom>
        </p:spPr>
      </p:pic>
    </p:spTree>
    <p:extLst>
      <p:ext uri="{BB962C8B-B14F-4D97-AF65-F5344CB8AC3E}">
        <p14:creationId xmlns:p14="http://schemas.microsoft.com/office/powerpoint/2010/main" val="33016742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753731" y="1333500"/>
            <a:ext cx="10972800" cy="1143000"/>
          </a:xfrm>
        </p:spPr>
        <p:txBody>
          <a:bodyPr>
            <a:normAutofit fontScale="90000"/>
          </a:bodyPr>
          <a:lstStyle/>
          <a:p>
            <a:pPr eaLnBrk="1" hangingPunct="1">
              <a:lnSpc>
                <a:spcPct val="75000"/>
              </a:lnSpc>
            </a:pPr>
            <a:r>
              <a:rPr lang="en-US" sz="5067" dirty="0"/>
              <a:t>The Simple View of Reading</a:t>
            </a:r>
            <a:br>
              <a:rPr lang="en-US" sz="5067" dirty="0"/>
            </a:br>
            <a:br>
              <a:rPr lang="en-US" sz="5067" dirty="0"/>
            </a:br>
            <a:endParaRPr lang="en-US" dirty="0"/>
          </a:p>
        </p:txBody>
      </p:sp>
      <p:sp>
        <p:nvSpPr>
          <p:cNvPr id="32771" name="Text Box 3"/>
          <p:cNvSpPr txBox="1">
            <a:spLocks noChangeArrowheads="1"/>
          </p:cNvSpPr>
          <p:nvPr/>
        </p:nvSpPr>
        <p:spPr bwMode="auto">
          <a:xfrm>
            <a:off x="2743200" y="2438401"/>
            <a:ext cx="6400800" cy="830997"/>
          </a:xfrm>
          <a:prstGeom prst="rect">
            <a:avLst/>
          </a:prstGeom>
          <a:noFill/>
          <a:ln w="9525">
            <a:noFill/>
            <a:miter lim="800000"/>
            <a:headEnd/>
            <a:tailEnd/>
          </a:ln>
        </p:spPr>
        <p:txBody>
          <a:bodyPr>
            <a:spAutoFit/>
          </a:bodyPr>
          <a:lstStyle/>
          <a:p>
            <a:pPr>
              <a:spcBef>
                <a:spcPct val="50000"/>
              </a:spcBef>
            </a:pPr>
            <a:r>
              <a:rPr lang="en-US" sz="4800">
                <a:latin typeface="Garamond" pitchFamily="18" charset="0"/>
              </a:rPr>
              <a:t>             Reading</a:t>
            </a:r>
          </a:p>
        </p:txBody>
      </p:sp>
      <p:sp>
        <p:nvSpPr>
          <p:cNvPr id="32772" name="Line 4"/>
          <p:cNvSpPr>
            <a:spLocks noChangeShapeType="1"/>
          </p:cNvSpPr>
          <p:nvPr/>
        </p:nvSpPr>
        <p:spPr bwMode="auto">
          <a:xfrm flipH="1">
            <a:off x="3556000" y="3124200"/>
            <a:ext cx="2235200" cy="1371600"/>
          </a:xfrm>
          <a:prstGeom prst="line">
            <a:avLst/>
          </a:prstGeom>
          <a:noFill/>
          <a:ln w="9525">
            <a:solidFill>
              <a:schemeClr val="tx1"/>
            </a:solidFill>
            <a:round/>
            <a:headEnd/>
            <a:tailEnd type="triangle" w="med" len="med"/>
          </a:ln>
        </p:spPr>
        <p:txBody>
          <a:bodyPr/>
          <a:lstStyle/>
          <a:p>
            <a:endParaRPr lang="en-US" sz="2400"/>
          </a:p>
        </p:txBody>
      </p:sp>
      <p:sp>
        <p:nvSpPr>
          <p:cNvPr id="32773" name="Text Box 5"/>
          <p:cNvSpPr txBox="1">
            <a:spLocks noChangeArrowheads="1"/>
          </p:cNvSpPr>
          <p:nvPr/>
        </p:nvSpPr>
        <p:spPr bwMode="auto">
          <a:xfrm>
            <a:off x="2235200" y="4648201"/>
            <a:ext cx="3657600" cy="1405641"/>
          </a:xfrm>
          <a:prstGeom prst="rect">
            <a:avLst/>
          </a:prstGeom>
          <a:noFill/>
          <a:ln w="9525">
            <a:noFill/>
            <a:miter lim="800000"/>
            <a:headEnd/>
            <a:tailEnd/>
          </a:ln>
        </p:spPr>
        <p:txBody>
          <a:bodyPr>
            <a:spAutoFit/>
          </a:bodyPr>
          <a:lstStyle/>
          <a:p>
            <a:pPr>
              <a:spcBef>
                <a:spcPct val="50000"/>
              </a:spcBef>
            </a:pPr>
            <a:r>
              <a:rPr lang="en-US" sz="4267">
                <a:latin typeface="Garamond" pitchFamily="18" charset="0"/>
              </a:rPr>
              <a:t>Word Recognition</a:t>
            </a:r>
          </a:p>
        </p:txBody>
      </p:sp>
    </p:spTree>
    <p:extLst>
      <p:ext uri="{BB962C8B-B14F-4D97-AF65-F5344CB8AC3E}">
        <p14:creationId xmlns:p14="http://schemas.microsoft.com/office/powerpoint/2010/main" val="25664438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08ED2-B379-49FD-9B73-70B91F24CCAC}"/>
              </a:ext>
            </a:extLst>
          </p:cNvPr>
          <p:cNvSpPr>
            <a:spLocks noGrp="1"/>
          </p:cNvSpPr>
          <p:nvPr>
            <p:ph type="title"/>
          </p:nvPr>
        </p:nvSpPr>
        <p:spPr/>
        <p:txBody>
          <a:bodyPr/>
          <a:lstStyle/>
          <a:p>
            <a:r>
              <a:rPr lang="en-US" dirty="0"/>
              <a:t>When Is DLD Identified?</a:t>
            </a:r>
          </a:p>
        </p:txBody>
      </p:sp>
      <p:sp>
        <p:nvSpPr>
          <p:cNvPr id="3" name="Content Placeholder 2">
            <a:extLst>
              <a:ext uri="{FF2B5EF4-FFF2-40B4-BE49-F238E27FC236}">
                <a16:creationId xmlns:a16="http://schemas.microsoft.com/office/drawing/2014/main" id="{AD82BC63-DC3F-4C5D-AABC-A8F6A3C789A6}"/>
              </a:ext>
            </a:extLst>
          </p:cNvPr>
          <p:cNvSpPr>
            <a:spLocks noGrp="1"/>
          </p:cNvSpPr>
          <p:nvPr>
            <p:ph idx="1"/>
          </p:nvPr>
        </p:nvSpPr>
        <p:spPr/>
        <p:txBody>
          <a:bodyPr/>
          <a:lstStyle/>
          <a:p>
            <a:pPr marL="0" indent="0">
              <a:buNone/>
            </a:pPr>
            <a:r>
              <a:rPr lang="en-US" sz="3200" dirty="0"/>
              <a:t>What percentage of children with DLD are identified as having language difficulties in Kindergarten?</a:t>
            </a:r>
          </a:p>
          <a:p>
            <a:pPr marL="0" indent="0">
              <a:buNone/>
            </a:pPr>
            <a:endParaRPr lang="en-US" sz="3200" dirty="0"/>
          </a:p>
          <a:p>
            <a:pPr marL="457200" indent="-457200">
              <a:buAutoNum type="arabicPeriod"/>
            </a:pPr>
            <a:r>
              <a:rPr lang="en-US" sz="3200" dirty="0"/>
              <a:t>90%</a:t>
            </a:r>
          </a:p>
          <a:p>
            <a:pPr marL="457200" indent="-457200">
              <a:buAutoNum type="arabicPeriod"/>
            </a:pPr>
            <a:r>
              <a:rPr lang="en-US" sz="3200" dirty="0"/>
              <a:t>75%</a:t>
            </a:r>
          </a:p>
          <a:p>
            <a:pPr marL="457200" indent="-457200">
              <a:buAutoNum type="arabicPeriod"/>
            </a:pPr>
            <a:r>
              <a:rPr lang="en-US" sz="3200" dirty="0"/>
              <a:t>50%</a:t>
            </a:r>
          </a:p>
          <a:p>
            <a:pPr marL="457200" indent="-457200">
              <a:buAutoNum type="arabicPeriod"/>
            </a:pPr>
            <a:r>
              <a:rPr lang="en-US" sz="3200" dirty="0"/>
              <a:t>20%</a:t>
            </a:r>
            <a:endParaRPr lang="en-US" dirty="0"/>
          </a:p>
        </p:txBody>
      </p:sp>
    </p:spTree>
    <p:extLst>
      <p:ext uri="{BB962C8B-B14F-4D97-AF65-F5344CB8AC3E}">
        <p14:creationId xmlns:p14="http://schemas.microsoft.com/office/powerpoint/2010/main" val="11956561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D190A-9B7A-403F-975B-9CC0208AC7F8}"/>
              </a:ext>
            </a:extLst>
          </p:cNvPr>
          <p:cNvSpPr>
            <a:spLocks noGrp="1"/>
          </p:cNvSpPr>
          <p:nvPr>
            <p:ph type="title"/>
          </p:nvPr>
        </p:nvSpPr>
        <p:spPr>
          <a:xfrm>
            <a:off x="528438" y="384843"/>
            <a:ext cx="10549270" cy="1293028"/>
          </a:xfrm>
        </p:spPr>
        <p:txBody>
          <a:bodyPr>
            <a:normAutofit/>
          </a:bodyPr>
          <a:lstStyle/>
          <a:p>
            <a:br>
              <a:rPr lang="en-US" dirty="0"/>
            </a:br>
            <a:r>
              <a:rPr lang="en-US" dirty="0" err="1"/>
              <a:t>dld</a:t>
            </a:r>
            <a:r>
              <a:rPr lang="en-US" dirty="0"/>
              <a:t>: Common, but Hidden, Disorder</a:t>
            </a:r>
          </a:p>
        </p:txBody>
      </p:sp>
      <p:sp>
        <p:nvSpPr>
          <p:cNvPr id="3" name="Content Placeholder 2">
            <a:extLst>
              <a:ext uri="{FF2B5EF4-FFF2-40B4-BE49-F238E27FC236}">
                <a16:creationId xmlns:a16="http://schemas.microsoft.com/office/drawing/2014/main" id="{E87ED6D2-E937-465E-9944-C1DB140FA6A0}"/>
              </a:ext>
            </a:extLst>
          </p:cNvPr>
          <p:cNvSpPr>
            <a:spLocks noGrp="1"/>
          </p:cNvSpPr>
          <p:nvPr>
            <p:ph idx="1"/>
          </p:nvPr>
        </p:nvSpPr>
        <p:spPr>
          <a:xfrm>
            <a:off x="113321" y="1837362"/>
            <a:ext cx="10820400" cy="4635795"/>
          </a:xfrm>
        </p:spPr>
        <p:txBody>
          <a:bodyPr>
            <a:normAutofit fontScale="62500" lnSpcReduction="20000"/>
          </a:bodyPr>
          <a:lstStyle/>
          <a:p>
            <a:r>
              <a:rPr lang="en-US" sz="2900" dirty="0"/>
              <a:t>Only ~20% of children with DLD are identified in early childhood / early elementary school (see Adlof &amp; Hogan, 2019 for review)</a:t>
            </a:r>
          </a:p>
          <a:p>
            <a:r>
              <a:rPr lang="en-US" sz="2900" dirty="0"/>
              <a:t>Who is identified? </a:t>
            </a:r>
            <a:r>
              <a:rPr lang="en-US" sz="2600" dirty="0"/>
              <a:t>(</a:t>
            </a:r>
            <a:r>
              <a:rPr lang="en-US" sz="2600" dirty="0" err="1"/>
              <a:t>Wittke</a:t>
            </a:r>
            <a:r>
              <a:rPr lang="en-US" sz="2600" dirty="0"/>
              <a:t>, Spaulding, &amp; </a:t>
            </a:r>
            <a:r>
              <a:rPr lang="en-US" sz="2600" dirty="0" err="1"/>
              <a:t>Schechtman</a:t>
            </a:r>
            <a:r>
              <a:rPr lang="en-US" sz="2600" dirty="0"/>
              <a:t>, 2013)</a:t>
            </a:r>
          </a:p>
          <a:p>
            <a:pPr lvl="1"/>
            <a:r>
              <a:rPr lang="en-US" sz="2900" dirty="0"/>
              <a:t>Those with executive functioning deficits</a:t>
            </a:r>
          </a:p>
          <a:p>
            <a:pPr lvl="1"/>
            <a:r>
              <a:rPr lang="en-US" sz="2900" dirty="0"/>
              <a:t>Those who have mothers with high SES</a:t>
            </a:r>
          </a:p>
          <a:p>
            <a:pPr marL="457200" lvl="1" indent="0">
              <a:buNone/>
            </a:pPr>
            <a:endParaRPr lang="en-US" sz="2900" dirty="0"/>
          </a:p>
          <a:p>
            <a:r>
              <a:rPr lang="en-US" sz="2900" dirty="0"/>
              <a:t>Long term impact of having DLD (with lack of validation…and education)</a:t>
            </a:r>
          </a:p>
          <a:p>
            <a:pPr lvl="1"/>
            <a:r>
              <a:rPr lang="en-US" sz="2900" dirty="0"/>
              <a:t>Low self esteem</a:t>
            </a:r>
          </a:p>
          <a:p>
            <a:pPr lvl="1"/>
            <a:r>
              <a:rPr lang="en-US" sz="2900" dirty="0"/>
              <a:t>Shame</a:t>
            </a:r>
          </a:p>
          <a:p>
            <a:pPr lvl="1"/>
            <a:r>
              <a:rPr lang="en-US" sz="2900" dirty="0"/>
              <a:t>Unable to negotiate with language </a:t>
            </a:r>
          </a:p>
          <a:p>
            <a:pPr lvl="1"/>
            <a:r>
              <a:rPr lang="en-US" sz="2900" dirty="0"/>
              <a:t>Reading deficits…which lead to knowledge deficits</a:t>
            </a:r>
          </a:p>
          <a:p>
            <a:pPr lvl="1"/>
            <a:r>
              <a:rPr lang="en-US" sz="2900" dirty="0"/>
              <a:t>Juvenile delinquency</a:t>
            </a:r>
          </a:p>
          <a:p>
            <a:pPr lvl="1"/>
            <a:r>
              <a:rPr lang="en-US" sz="2900" dirty="0"/>
              <a:t>Higher rate of sexual assault</a:t>
            </a:r>
          </a:p>
          <a:p>
            <a:pPr lvl="1"/>
            <a:endParaRPr lang="en-US" dirty="0"/>
          </a:p>
          <a:p>
            <a:pPr marL="457200" lvl="1" indent="0">
              <a:buNone/>
            </a:pPr>
            <a:r>
              <a:rPr lang="en-US" dirty="0" err="1"/>
              <a:t>Lieser</a:t>
            </a:r>
            <a:r>
              <a:rPr lang="en-US" dirty="0"/>
              <a:t> AM, Van der </a:t>
            </a:r>
            <a:r>
              <a:rPr lang="en-US" dirty="0" err="1"/>
              <a:t>Voort</a:t>
            </a:r>
            <a:r>
              <a:rPr lang="en-US" dirty="0"/>
              <a:t> D, </a:t>
            </a:r>
            <a:r>
              <a:rPr lang="en-US" b="1" dirty="0"/>
              <a:t>Spaulding TJ</a:t>
            </a:r>
            <a:r>
              <a:rPr lang="en-US" dirty="0"/>
              <a:t>. You have the right to remain silent: The ability of adolescents with </a:t>
            </a:r>
          </a:p>
          <a:p>
            <a:pPr marL="457200" lvl="1" indent="0">
              <a:buNone/>
            </a:pPr>
            <a:r>
              <a:rPr lang="en-US" dirty="0"/>
              <a:t>developmental language disorder to understand their legal rights. </a:t>
            </a:r>
            <a:r>
              <a:rPr lang="en-US" i="1" dirty="0"/>
              <a:t>Journal of Communication Disorders</a:t>
            </a:r>
            <a:r>
              <a:rPr lang="en-US" dirty="0"/>
              <a:t>.</a:t>
            </a:r>
          </a:p>
          <a:p>
            <a:pPr marL="457200" lvl="1" indent="0">
              <a:buNone/>
            </a:pPr>
            <a:r>
              <a:rPr lang="en-US" dirty="0">
                <a:hlinkClick r:id="rId3"/>
              </a:rPr>
              <a:t>http://pamelasnow.blogspot.com/2018/06/behaviour-as-form-of-communication.html</a:t>
            </a:r>
            <a:endParaRPr lang="en-US" dirty="0"/>
          </a:p>
          <a:p>
            <a:pPr marL="457200" lvl="1" indent="0">
              <a:buNone/>
            </a:pPr>
            <a:r>
              <a:rPr lang="en-US" dirty="0">
                <a:hlinkClick r:id="rId4"/>
              </a:rPr>
              <a:t>https://www.gse.harvard.edu/news/19/12/harvard-edcast-bringing-hidden-language-disorder-light</a:t>
            </a:r>
            <a:endParaRPr lang="en-US" dirty="0"/>
          </a:p>
          <a:p>
            <a:pPr marL="457200" lvl="1" indent="0">
              <a:buNone/>
            </a:pPr>
            <a:endParaRPr lang="en-US" dirty="0"/>
          </a:p>
          <a:p>
            <a:pPr marL="457200" lvl="1" indent="0">
              <a:buNone/>
            </a:pPr>
            <a:endParaRPr lang="en-US" dirty="0"/>
          </a:p>
          <a:p>
            <a:pPr lvl="1"/>
            <a:endParaRPr lang="en-US" dirty="0"/>
          </a:p>
        </p:txBody>
      </p:sp>
    </p:spTree>
    <p:custDataLst>
      <p:tags r:id="rId1"/>
    </p:custDataLst>
    <p:extLst>
      <p:ext uri="{BB962C8B-B14F-4D97-AF65-F5344CB8AC3E}">
        <p14:creationId xmlns:p14="http://schemas.microsoft.com/office/powerpoint/2010/main" val="4237034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3" end="1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4" end="1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5" end="1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7">
            <a:extLst>
              <a:ext uri="{FF2B5EF4-FFF2-40B4-BE49-F238E27FC236}">
                <a16:creationId xmlns:a16="http://schemas.microsoft.com/office/drawing/2014/main" id="{095EB909-738D-402A-9F5E-2F5EB082E1BB}"/>
              </a:ext>
            </a:extLst>
          </p:cNvPr>
          <p:cNvSpPr>
            <a:spLocks noGrp="1"/>
          </p:cNvSpPr>
          <p:nvPr>
            <p:ph idx="1"/>
          </p:nvPr>
        </p:nvSpPr>
        <p:spPr>
          <a:xfrm>
            <a:off x="685800" y="1562986"/>
            <a:ext cx="3977639" cy="4655699"/>
          </a:xfrm>
        </p:spPr>
        <p:txBody>
          <a:bodyPr>
            <a:normAutofit/>
          </a:bodyPr>
          <a:lstStyle/>
          <a:p>
            <a:pPr marL="0" indent="0">
              <a:buNone/>
            </a:pPr>
            <a:r>
              <a:rPr lang="en-US" sz="2000" dirty="0"/>
              <a:t>“Adults with a history of DLD who received targeted intervention during their school years reported less contact with their local police service compared with AMPs at age 24.”</a:t>
            </a:r>
          </a:p>
          <a:p>
            <a:pPr marL="0" indent="0">
              <a:buNone/>
            </a:pPr>
            <a:endParaRPr lang="en-US" sz="2000" dirty="0"/>
          </a:p>
          <a:p>
            <a:pPr marL="0" indent="0">
              <a:buNone/>
            </a:pPr>
            <a:r>
              <a:rPr lang="en-US" sz="2000" dirty="0"/>
              <a:t>“There is a need for early identification of children with DLD. Early intervention aimed at ameliorating such difficulties could possibly have distal outcomes in relation to offending.”</a:t>
            </a:r>
          </a:p>
        </p:txBody>
      </p:sp>
      <p:pic>
        <p:nvPicPr>
          <p:cNvPr id="4" name="Content Placeholder 3">
            <a:extLst>
              <a:ext uri="{FF2B5EF4-FFF2-40B4-BE49-F238E27FC236}">
                <a16:creationId xmlns:a16="http://schemas.microsoft.com/office/drawing/2014/main" id="{3EFB96C3-0447-4350-A6BF-43B22776D981}"/>
              </a:ext>
            </a:extLst>
          </p:cNvPr>
          <p:cNvPicPr>
            <a:picLocks noChangeAspect="1"/>
          </p:cNvPicPr>
          <p:nvPr/>
        </p:nvPicPr>
        <p:blipFill>
          <a:blip r:embed="rId2"/>
          <a:stretch>
            <a:fillRect/>
          </a:stretch>
        </p:blipFill>
        <p:spPr>
          <a:xfrm>
            <a:off x="4840177" y="1279035"/>
            <a:ext cx="6533501" cy="3479088"/>
          </a:xfrm>
          <a:prstGeom prst="rect">
            <a:avLst/>
          </a:prstGeom>
        </p:spPr>
      </p:pic>
    </p:spTree>
    <p:extLst>
      <p:ext uri="{BB962C8B-B14F-4D97-AF65-F5344CB8AC3E}">
        <p14:creationId xmlns:p14="http://schemas.microsoft.com/office/powerpoint/2010/main" val="36571308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EEE8C-2F89-4E14-8567-271039A6592E}"/>
              </a:ext>
            </a:extLst>
          </p:cNvPr>
          <p:cNvSpPr>
            <a:spLocks noGrp="1"/>
          </p:cNvSpPr>
          <p:nvPr>
            <p:ph type="title"/>
          </p:nvPr>
        </p:nvSpPr>
        <p:spPr>
          <a:xfrm>
            <a:off x="2384684" y="879703"/>
            <a:ext cx="9807316" cy="639315"/>
          </a:xfrm>
        </p:spPr>
        <p:txBody>
          <a:bodyPr anchor="b">
            <a:normAutofit/>
          </a:bodyPr>
          <a:lstStyle/>
          <a:p>
            <a:pPr algn="l"/>
            <a:r>
              <a:rPr lang="en-US" sz="3200" dirty="0"/>
              <a:t>Why isn’t DLD caught earlier in Schools?</a:t>
            </a:r>
          </a:p>
        </p:txBody>
      </p:sp>
      <p:sp>
        <p:nvSpPr>
          <p:cNvPr id="9" name="Content Placeholder 8">
            <a:extLst>
              <a:ext uri="{FF2B5EF4-FFF2-40B4-BE49-F238E27FC236}">
                <a16:creationId xmlns:a16="http://schemas.microsoft.com/office/drawing/2014/main" id="{39D8543C-BB2C-4386-8A58-DA713E9E6852}"/>
              </a:ext>
            </a:extLst>
          </p:cNvPr>
          <p:cNvSpPr>
            <a:spLocks noGrp="1"/>
          </p:cNvSpPr>
          <p:nvPr>
            <p:ph idx="1"/>
          </p:nvPr>
        </p:nvSpPr>
        <p:spPr>
          <a:xfrm>
            <a:off x="854439" y="4976610"/>
            <a:ext cx="9702384" cy="1323007"/>
          </a:xfrm>
        </p:spPr>
        <p:txBody>
          <a:bodyPr>
            <a:normAutofit/>
          </a:bodyPr>
          <a:lstStyle/>
          <a:p>
            <a:pPr marL="0" indent="0">
              <a:buNone/>
            </a:pPr>
            <a:endParaRPr lang="en-US" sz="3200" dirty="0"/>
          </a:p>
          <a:p>
            <a:pPr marL="0" indent="0">
              <a:buNone/>
            </a:pPr>
            <a:r>
              <a:rPr lang="en-US" sz="2400" dirty="0"/>
              <a:t>https://dldandme.org/school-language-screening/</a:t>
            </a:r>
          </a:p>
        </p:txBody>
      </p:sp>
      <p:pic>
        <p:nvPicPr>
          <p:cNvPr id="5" name="Content Placeholder 4">
            <a:extLst>
              <a:ext uri="{FF2B5EF4-FFF2-40B4-BE49-F238E27FC236}">
                <a16:creationId xmlns:a16="http://schemas.microsoft.com/office/drawing/2014/main" id="{A5CC776E-76AB-4C8E-A396-38427F32BDD0}"/>
              </a:ext>
            </a:extLst>
          </p:cNvPr>
          <p:cNvPicPr>
            <a:picLocks noChangeAspect="1"/>
          </p:cNvPicPr>
          <p:nvPr/>
        </p:nvPicPr>
        <p:blipFill>
          <a:blip r:embed="rId2"/>
          <a:stretch>
            <a:fillRect/>
          </a:stretch>
        </p:blipFill>
        <p:spPr>
          <a:xfrm>
            <a:off x="854439" y="1725258"/>
            <a:ext cx="10651761" cy="3431358"/>
          </a:xfrm>
          <a:prstGeom prst="rect">
            <a:avLst/>
          </a:prstGeom>
        </p:spPr>
      </p:pic>
    </p:spTree>
    <p:extLst>
      <p:ext uri="{BB962C8B-B14F-4D97-AF65-F5344CB8AC3E}">
        <p14:creationId xmlns:p14="http://schemas.microsoft.com/office/powerpoint/2010/main" val="11789318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ctrTitle"/>
          </p:nvPr>
        </p:nvSpPr>
        <p:spPr>
          <a:xfrm>
            <a:off x="304800" y="1426633"/>
            <a:ext cx="10769600" cy="1610784"/>
          </a:xfrm>
        </p:spPr>
        <p:txBody>
          <a:bodyPr>
            <a:normAutofit fontScale="90000"/>
          </a:bodyPr>
          <a:lstStyle/>
          <a:p>
            <a:pPr eaLnBrk="1" hangingPunct="1"/>
            <a:r>
              <a:rPr lang="en-US"/>
              <a:t>‘Reading’ Changes </a:t>
            </a:r>
            <a:br>
              <a:rPr lang="en-US"/>
            </a:br>
            <a:r>
              <a:rPr lang="en-US"/>
              <a:t>Over Time</a:t>
            </a:r>
          </a:p>
        </p:txBody>
      </p:sp>
      <p:sp>
        <p:nvSpPr>
          <p:cNvPr id="83971" name="Rectangle 3"/>
          <p:cNvSpPr>
            <a:spLocks noGrp="1" noChangeArrowheads="1"/>
          </p:cNvSpPr>
          <p:nvPr>
            <p:ph type="subTitle" idx="1"/>
          </p:nvPr>
        </p:nvSpPr>
        <p:spPr>
          <a:xfrm>
            <a:off x="1219200" y="3429000"/>
            <a:ext cx="8839200" cy="1676400"/>
          </a:xfrm>
        </p:spPr>
        <p:txBody>
          <a:bodyPr/>
          <a:lstStyle/>
          <a:p>
            <a:pPr eaLnBrk="1" hangingPunct="1"/>
            <a:r>
              <a:rPr lang="en-US" sz="5333"/>
              <a:t>The Simple View is not so simple….</a:t>
            </a:r>
          </a:p>
        </p:txBody>
      </p:sp>
    </p:spTree>
    <p:extLst>
      <p:ext uri="{BB962C8B-B14F-4D97-AF65-F5344CB8AC3E}">
        <p14:creationId xmlns:p14="http://schemas.microsoft.com/office/powerpoint/2010/main" val="8162693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2"/>
          <p:cNvSpPr txBox="1">
            <a:spLocks noChangeArrowheads="1"/>
          </p:cNvSpPr>
          <p:nvPr/>
        </p:nvSpPr>
        <p:spPr bwMode="auto">
          <a:xfrm>
            <a:off x="1828800" y="2438400"/>
            <a:ext cx="7112000" cy="830997"/>
          </a:xfrm>
          <a:prstGeom prst="rect">
            <a:avLst/>
          </a:prstGeom>
          <a:noFill/>
          <a:ln w="9525">
            <a:noFill/>
            <a:miter lim="800000"/>
            <a:headEnd/>
            <a:tailEnd/>
          </a:ln>
        </p:spPr>
        <p:txBody>
          <a:bodyPr>
            <a:spAutoFit/>
          </a:bodyPr>
          <a:lstStyle/>
          <a:p>
            <a:pPr>
              <a:spcBef>
                <a:spcPct val="50000"/>
              </a:spcBef>
            </a:pPr>
            <a:r>
              <a:rPr lang="en-US" sz="4800">
                <a:latin typeface="Garamond" pitchFamily="18" charset="0"/>
              </a:rPr>
              <a:t>      Reading Comprehension</a:t>
            </a:r>
          </a:p>
        </p:txBody>
      </p:sp>
      <p:sp>
        <p:nvSpPr>
          <p:cNvPr id="84995" name="Line 3"/>
          <p:cNvSpPr>
            <a:spLocks noChangeShapeType="1"/>
          </p:cNvSpPr>
          <p:nvPr/>
        </p:nvSpPr>
        <p:spPr bwMode="auto">
          <a:xfrm flipH="1">
            <a:off x="3556000" y="3124200"/>
            <a:ext cx="2235200" cy="1371600"/>
          </a:xfrm>
          <a:prstGeom prst="line">
            <a:avLst/>
          </a:prstGeom>
          <a:noFill/>
          <a:ln w="9525">
            <a:solidFill>
              <a:schemeClr val="tx1"/>
            </a:solidFill>
            <a:round/>
            <a:headEnd/>
            <a:tailEnd type="triangle" w="med" len="med"/>
          </a:ln>
        </p:spPr>
        <p:txBody>
          <a:bodyPr/>
          <a:lstStyle/>
          <a:p>
            <a:endParaRPr lang="en-US" sz="2400"/>
          </a:p>
        </p:txBody>
      </p:sp>
      <p:sp>
        <p:nvSpPr>
          <p:cNvPr id="84996" name="Line 4"/>
          <p:cNvSpPr>
            <a:spLocks noChangeShapeType="1"/>
          </p:cNvSpPr>
          <p:nvPr/>
        </p:nvSpPr>
        <p:spPr bwMode="auto">
          <a:xfrm>
            <a:off x="5791200" y="3124200"/>
            <a:ext cx="711200" cy="457200"/>
          </a:xfrm>
          <a:prstGeom prst="line">
            <a:avLst/>
          </a:prstGeom>
          <a:noFill/>
          <a:ln w="9525">
            <a:solidFill>
              <a:schemeClr val="tx1"/>
            </a:solidFill>
            <a:round/>
            <a:headEnd/>
            <a:tailEnd type="triangle" w="med" len="med"/>
          </a:ln>
        </p:spPr>
        <p:txBody>
          <a:bodyPr/>
          <a:lstStyle/>
          <a:p>
            <a:endParaRPr lang="en-US" sz="2400"/>
          </a:p>
        </p:txBody>
      </p:sp>
      <p:sp>
        <p:nvSpPr>
          <p:cNvPr id="84997" name="Text Box 5"/>
          <p:cNvSpPr txBox="1">
            <a:spLocks noChangeArrowheads="1"/>
          </p:cNvSpPr>
          <p:nvPr/>
        </p:nvSpPr>
        <p:spPr bwMode="auto">
          <a:xfrm>
            <a:off x="2235200" y="4648201"/>
            <a:ext cx="3657600" cy="1405641"/>
          </a:xfrm>
          <a:prstGeom prst="rect">
            <a:avLst/>
          </a:prstGeom>
          <a:noFill/>
          <a:ln w="9525">
            <a:noFill/>
            <a:miter lim="800000"/>
            <a:headEnd/>
            <a:tailEnd/>
          </a:ln>
        </p:spPr>
        <p:txBody>
          <a:bodyPr>
            <a:spAutoFit/>
          </a:bodyPr>
          <a:lstStyle/>
          <a:p>
            <a:pPr>
              <a:spcBef>
                <a:spcPct val="50000"/>
              </a:spcBef>
            </a:pPr>
            <a:r>
              <a:rPr lang="en-US" sz="4267">
                <a:latin typeface="Garamond" pitchFamily="18" charset="0"/>
              </a:rPr>
              <a:t>Word Recognition</a:t>
            </a:r>
          </a:p>
        </p:txBody>
      </p:sp>
      <p:sp>
        <p:nvSpPr>
          <p:cNvPr id="84998" name="Text Box 6"/>
          <p:cNvSpPr txBox="1">
            <a:spLocks noChangeArrowheads="1"/>
          </p:cNvSpPr>
          <p:nvPr/>
        </p:nvSpPr>
        <p:spPr bwMode="auto">
          <a:xfrm>
            <a:off x="6502400" y="3657600"/>
            <a:ext cx="3657600" cy="1077218"/>
          </a:xfrm>
          <a:prstGeom prst="rect">
            <a:avLst/>
          </a:prstGeom>
          <a:noFill/>
          <a:ln w="9525">
            <a:noFill/>
            <a:miter lim="800000"/>
            <a:headEnd/>
            <a:tailEnd/>
          </a:ln>
        </p:spPr>
        <p:txBody>
          <a:bodyPr>
            <a:spAutoFit/>
          </a:bodyPr>
          <a:lstStyle/>
          <a:p>
            <a:pPr>
              <a:spcBef>
                <a:spcPct val="50000"/>
              </a:spcBef>
            </a:pPr>
            <a:r>
              <a:rPr lang="en-US" sz="3200">
                <a:latin typeface="Garamond" pitchFamily="18" charset="0"/>
              </a:rPr>
              <a:t>Listening Comprehension</a:t>
            </a:r>
          </a:p>
        </p:txBody>
      </p:sp>
      <p:sp>
        <p:nvSpPr>
          <p:cNvPr id="84999" name="Text Box 7"/>
          <p:cNvSpPr txBox="1">
            <a:spLocks noChangeArrowheads="1"/>
          </p:cNvSpPr>
          <p:nvPr/>
        </p:nvSpPr>
        <p:spPr bwMode="auto">
          <a:xfrm>
            <a:off x="6197600" y="3048001"/>
            <a:ext cx="1524000" cy="461665"/>
          </a:xfrm>
          <a:prstGeom prst="rect">
            <a:avLst/>
          </a:prstGeom>
          <a:noFill/>
          <a:ln w="9525">
            <a:noFill/>
            <a:miter lim="800000"/>
            <a:headEnd/>
            <a:tailEnd/>
          </a:ln>
        </p:spPr>
        <p:txBody>
          <a:bodyPr>
            <a:spAutoFit/>
          </a:bodyPr>
          <a:lstStyle/>
          <a:p>
            <a:pPr>
              <a:spcBef>
                <a:spcPct val="50000"/>
              </a:spcBef>
            </a:pPr>
            <a:endParaRPr lang="en-US" sz="2400">
              <a:latin typeface="Garamond" pitchFamily="18" charset="0"/>
            </a:endParaRPr>
          </a:p>
        </p:txBody>
      </p:sp>
      <p:sp>
        <p:nvSpPr>
          <p:cNvPr id="85000" name="Rectangle 8"/>
          <p:cNvSpPr>
            <a:spLocks noGrp="1" noChangeArrowheads="1"/>
          </p:cNvSpPr>
          <p:nvPr>
            <p:ph type="title"/>
          </p:nvPr>
        </p:nvSpPr>
        <p:spPr>
          <a:xfrm>
            <a:off x="1828800" y="764373"/>
            <a:ext cx="9677400" cy="1293028"/>
          </a:xfrm>
        </p:spPr>
        <p:txBody>
          <a:bodyPr>
            <a:normAutofit fontScale="90000"/>
          </a:bodyPr>
          <a:lstStyle/>
          <a:p>
            <a:pPr eaLnBrk="1" hangingPunct="1"/>
            <a:r>
              <a:rPr lang="en-US" sz="5067" dirty="0"/>
              <a:t>‘Reading’ changes over time</a:t>
            </a:r>
            <a:br>
              <a:rPr lang="en-US" sz="5067" dirty="0"/>
            </a:br>
            <a:r>
              <a:rPr lang="en-US" sz="2000" dirty="0"/>
              <a:t>(Catts, Hogan, &amp; Adlof, 2005)</a:t>
            </a:r>
            <a:br>
              <a:rPr lang="en-US" sz="2000" dirty="0"/>
            </a:br>
            <a:endParaRPr lang="en-US" sz="2000" dirty="0"/>
          </a:p>
        </p:txBody>
      </p:sp>
    </p:spTree>
    <p:extLst>
      <p:ext uri="{BB962C8B-B14F-4D97-AF65-F5344CB8AC3E}">
        <p14:creationId xmlns:p14="http://schemas.microsoft.com/office/powerpoint/2010/main" val="9494265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 Box 2"/>
          <p:cNvSpPr txBox="1">
            <a:spLocks noChangeArrowheads="1"/>
          </p:cNvSpPr>
          <p:nvPr/>
        </p:nvSpPr>
        <p:spPr bwMode="auto">
          <a:xfrm>
            <a:off x="2133600" y="2438400"/>
            <a:ext cx="7112000" cy="830997"/>
          </a:xfrm>
          <a:prstGeom prst="rect">
            <a:avLst/>
          </a:prstGeom>
          <a:noFill/>
          <a:ln w="9525">
            <a:noFill/>
            <a:miter lim="800000"/>
            <a:headEnd/>
            <a:tailEnd/>
          </a:ln>
        </p:spPr>
        <p:txBody>
          <a:bodyPr>
            <a:spAutoFit/>
          </a:bodyPr>
          <a:lstStyle/>
          <a:p>
            <a:pPr>
              <a:spcBef>
                <a:spcPct val="50000"/>
              </a:spcBef>
            </a:pPr>
            <a:r>
              <a:rPr lang="en-US" sz="4800">
                <a:latin typeface="Garamond" pitchFamily="18" charset="0"/>
              </a:rPr>
              <a:t>     Reading Comprehension</a:t>
            </a:r>
          </a:p>
        </p:txBody>
      </p:sp>
      <p:sp>
        <p:nvSpPr>
          <p:cNvPr id="86019" name="Line 3"/>
          <p:cNvSpPr>
            <a:spLocks noChangeShapeType="1"/>
          </p:cNvSpPr>
          <p:nvPr/>
        </p:nvSpPr>
        <p:spPr bwMode="auto">
          <a:xfrm flipH="1">
            <a:off x="5181600" y="3124200"/>
            <a:ext cx="609600" cy="381000"/>
          </a:xfrm>
          <a:prstGeom prst="line">
            <a:avLst/>
          </a:prstGeom>
          <a:noFill/>
          <a:ln w="9525">
            <a:solidFill>
              <a:schemeClr val="tx1"/>
            </a:solidFill>
            <a:round/>
            <a:headEnd/>
            <a:tailEnd type="triangle" w="med" len="med"/>
          </a:ln>
        </p:spPr>
        <p:txBody>
          <a:bodyPr/>
          <a:lstStyle/>
          <a:p>
            <a:endParaRPr lang="en-US" sz="2400"/>
          </a:p>
        </p:txBody>
      </p:sp>
      <p:sp>
        <p:nvSpPr>
          <p:cNvPr id="86020" name="Line 4"/>
          <p:cNvSpPr>
            <a:spLocks noChangeShapeType="1"/>
          </p:cNvSpPr>
          <p:nvPr/>
        </p:nvSpPr>
        <p:spPr bwMode="auto">
          <a:xfrm>
            <a:off x="5791200" y="3124200"/>
            <a:ext cx="2133600" cy="1371600"/>
          </a:xfrm>
          <a:prstGeom prst="line">
            <a:avLst/>
          </a:prstGeom>
          <a:noFill/>
          <a:ln w="9525">
            <a:solidFill>
              <a:schemeClr val="tx1"/>
            </a:solidFill>
            <a:round/>
            <a:headEnd/>
            <a:tailEnd type="triangle" w="med" len="med"/>
          </a:ln>
        </p:spPr>
        <p:txBody>
          <a:bodyPr/>
          <a:lstStyle/>
          <a:p>
            <a:endParaRPr lang="en-US" sz="2400"/>
          </a:p>
        </p:txBody>
      </p:sp>
      <p:sp>
        <p:nvSpPr>
          <p:cNvPr id="86021" name="Text Box 5"/>
          <p:cNvSpPr txBox="1">
            <a:spLocks noChangeArrowheads="1"/>
          </p:cNvSpPr>
          <p:nvPr/>
        </p:nvSpPr>
        <p:spPr bwMode="auto">
          <a:xfrm>
            <a:off x="2438400" y="3657600"/>
            <a:ext cx="3657600" cy="584775"/>
          </a:xfrm>
          <a:prstGeom prst="rect">
            <a:avLst/>
          </a:prstGeom>
          <a:noFill/>
          <a:ln w="9525">
            <a:noFill/>
            <a:miter lim="800000"/>
            <a:headEnd/>
            <a:tailEnd/>
          </a:ln>
        </p:spPr>
        <p:txBody>
          <a:bodyPr>
            <a:spAutoFit/>
          </a:bodyPr>
          <a:lstStyle/>
          <a:p>
            <a:pPr>
              <a:spcBef>
                <a:spcPct val="50000"/>
              </a:spcBef>
            </a:pPr>
            <a:r>
              <a:rPr lang="en-US" sz="3200">
                <a:latin typeface="Garamond" pitchFamily="18" charset="0"/>
              </a:rPr>
              <a:t>Word Recognition</a:t>
            </a:r>
          </a:p>
        </p:txBody>
      </p:sp>
      <p:sp>
        <p:nvSpPr>
          <p:cNvPr id="86022" name="Text Box 6"/>
          <p:cNvSpPr txBox="1">
            <a:spLocks noChangeArrowheads="1"/>
          </p:cNvSpPr>
          <p:nvPr/>
        </p:nvSpPr>
        <p:spPr bwMode="auto">
          <a:xfrm>
            <a:off x="6494780" y="4259998"/>
            <a:ext cx="3657600" cy="1405641"/>
          </a:xfrm>
          <a:prstGeom prst="rect">
            <a:avLst/>
          </a:prstGeom>
          <a:noFill/>
          <a:ln w="9525">
            <a:noFill/>
            <a:miter lim="800000"/>
            <a:headEnd/>
            <a:tailEnd/>
          </a:ln>
        </p:spPr>
        <p:txBody>
          <a:bodyPr>
            <a:spAutoFit/>
          </a:bodyPr>
          <a:lstStyle/>
          <a:p>
            <a:pPr>
              <a:spcBef>
                <a:spcPct val="50000"/>
              </a:spcBef>
            </a:pPr>
            <a:r>
              <a:rPr lang="en-US" sz="4267" dirty="0">
                <a:latin typeface="Garamond" pitchFamily="18" charset="0"/>
              </a:rPr>
              <a:t>Listening Comprehension</a:t>
            </a:r>
          </a:p>
        </p:txBody>
      </p:sp>
      <p:sp>
        <p:nvSpPr>
          <p:cNvPr id="86023" name="Text Box 7"/>
          <p:cNvSpPr txBox="1">
            <a:spLocks noChangeArrowheads="1"/>
          </p:cNvSpPr>
          <p:nvPr/>
        </p:nvSpPr>
        <p:spPr bwMode="auto">
          <a:xfrm>
            <a:off x="7010400" y="3429001"/>
            <a:ext cx="1930400" cy="830997"/>
          </a:xfrm>
          <a:prstGeom prst="rect">
            <a:avLst/>
          </a:prstGeom>
          <a:noFill/>
          <a:ln w="9525">
            <a:noFill/>
            <a:miter lim="800000"/>
            <a:headEnd/>
            <a:tailEnd/>
          </a:ln>
        </p:spPr>
        <p:txBody>
          <a:bodyPr>
            <a:spAutoFit/>
          </a:bodyPr>
          <a:lstStyle/>
          <a:p>
            <a:pPr>
              <a:spcBef>
                <a:spcPct val="50000"/>
              </a:spcBef>
            </a:pPr>
            <a:br>
              <a:rPr lang="en-US" sz="2400">
                <a:latin typeface="Garamond" pitchFamily="18" charset="0"/>
              </a:rPr>
            </a:br>
            <a:endParaRPr lang="en-US" sz="2400">
              <a:latin typeface="Garamond" pitchFamily="18" charset="0"/>
            </a:endParaRPr>
          </a:p>
        </p:txBody>
      </p:sp>
      <p:sp>
        <p:nvSpPr>
          <p:cNvPr id="86024" name="Rectangle 8"/>
          <p:cNvSpPr>
            <a:spLocks noGrp="1" noChangeArrowheads="1"/>
          </p:cNvSpPr>
          <p:nvPr>
            <p:ph type="title"/>
          </p:nvPr>
        </p:nvSpPr>
        <p:spPr>
          <a:xfrm>
            <a:off x="1892595" y="764373"/>
            <a:ext cx="9613605" cy="1293028"/>
          </a:xfrm>
        </p:spPr>
        <p:txBody>
          <a:bodyPr>
            <a:normAutofit fontScale="90000"/>
          </a:bodyPr>
          <a:lstStyle/>
          <a:p>
            <a:pPr eaLnBrk="1" hangingPunct="1"/>
            <a:r>
              <a:rPr lang="en-US" sz="5067" dirty="0"/>
              <a:t>‘Reading’ changes over time</a:t>
            </a:r>
            <a:br>
              <a:rPr lang="en-US" sz="5067" dirty="0"/>
            </a:br>
            <a:r>
              <a:rPr lang="en-US" sz="2000" dirty="0"/>
              <a:t>(Catts, Hogan, &amp; Adlof, 2005)</a:t>
            </a:r>
            <a:br>
              <a:rPr lang="en-US" sz="2000" dirty="0"/>
            </a:br>
            <a:endParaRPr lang="en-US" sz="2000" dirty="0"/>
          </a:p>
        </p:txBody>
      </p:sp>
    </p:spTree>
    <p:extLst>
      <p:ext uri="{BB962C8B-B14F-4D97-AF65-F5344CB8AC3E}">
        <p14:creationId xmlns:p14="http://schemas.microsoft.com/office/powerpoint/2010/main" val="18962281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6265" y="478608"/>
            <a:ext cx="9719930" cy="1293028"/>
          </a:xfrm>
        </p:spPr>
        <p:txBody>
          <a:bodyPr>
            <a:normAutofit/>
          </a:bodyPr>
          <a:lstStyle/>
          <a:p>
            <a:r>
              <a:rPr lang="en-US" sz="4800" dirty="0"/>
              <a:t>RESULTS: CHANGE OVER TIME</a:t>
            </a:r>
          </a:p>
        </p:txBody>
      </p:sp>
      <p:sp>
        <p:nvSpPr>
          <p:cNvPr id="5" name="Slide Number Placeholder 4"/>
          <p:cNvSpPr>
            <a:spLocks noGrp="1"/>
          </p:cNvSpPr>
          <p:nvPr>
            <p:ph type="sldNum" sz="quarter" idx="12"/>
          </p:nvPr>
        </p:nvSpPr>
        <p:spPr/>
        <p:txBody>
          <a:bodyPr/>
          <a:lstStyle/>
          <a:p>
            <a:fld id="{6D22F896-40B5-4ADD-8801-0D06FADFA095}" type="slidenum">
              <a:rPr lang="en-US" smtClean="0"/>
              <a:pPr/>
              <a:t>67</a:t>
            </a:fld>
            <a:endParaRPr lang="en-US" dirty="0"/>
          </a:p>
        </p:txBody>
      </p:sp>
      <p:sp>
        <p:nvSpPr>
          <p:cNvPr id="10" name="Oval 9"/>
          <p:cNvSpPr/>
          <p:nvPr/>
        </p:nvSpPr>
        <p:spPr>
          <a:xfrm>
            <a:off x="445725" y="2057401"/>
            <a:ext cx="4395216" cy="153409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a:solidFill>
                  <a:schemeClr val="tx1"/>
                </a:solidFill>
              </a:rPr>
              <a:t>Word Recognition</a:t>
            </a:r>
          </a:p>
        </p:txBody>
      </p:sp>
      <p:sp>
        <p:nvSpPr>
          <p:cNvPr id="21" name="Content Placeholder 20"/>
          <p:cNvSpPr>
            <a:spLocks noGrp="1"/>
          </p:cNvSpPr>
          <p:nvPr>
            <p:ph idx="1"/>
          </p:nvPr>
        </p:nvSpPr>
        <p:spPr>
          <a:xfrm>
            <a:off x="445724" y="4133803"/>
            <a:ext cx="4502795" cy="167973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indent="0" algn="ctr">
              <a:buNone/>
            </a:pPr>
            <a:r>
              <a:rPr lang="en-US" sz="2800" dirty="0">
                <a:solidFill>
                  <a:schemeClr val="tx1"/>
                </a:solidFill>
              </a:rPr>
              <a:t>Listening Comprehension</a:t>
            </a:r>
          </a:p>
        </p:txBody>
      </p:sp>
      <p:sp>
        <p:nvSpPr>
          <p:cNvPr id="22" name="Oval 21"/>
          <p:cNvSpPr/>
          <p:nvPr/>
        </p:nvSpPr>
        <p:spPr>
          <a:xfrm>
            <a:off x="7570697" y="3133165"/>
            <a:ext cx="4206335" cy="16885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Reading Comprehension</a:t>
            </a:r>
          </a:p>
        </p:txBody>
      </p:sp>
      <p:cxnSp>
        <p:nvCxnSpPr>
          <p:cNvPr id="24" name="Straight Arrow Connector 23"/>
          <p:cNvCxnSpPr>
            <a:stCxn id="10" idx="6"/>
            <a:endCxn id="22" idx="2"/>
          </p:cNvCxnSpPr>
          <p:nvPr/>
        </p:nvCxnSpPr>
        <p:spPr>
          <a:xfrm>
            <a:off x="4840941" y="2824449"/>
            <a:ext cx="2729755" cy="1153008"/>
          </a:xfrm>
          <a:prstGeom prst="straightConnector1">
            <a:avLst/>
          </a:prstGeom>
          <a:ln w="50800">
            <a:solidFill>
              <a:schemeClr val="tx2">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21" idx="6"/>
            <a:endCxn id="22" idx="2"/>
          </p:cNvCxnSpPr>
          <p:nvPr/>
        </p:nvCxnSpPr>
        <p:spPr>
          <a:xfrm flipV="1">
            <a:off x="4948520" y="3977458"/>
            <a:ext cx="2622177" cy="996215"/>
          </a:xfrm>
          <a:prstGeom prst="straightConnector1">
            <a:avLst/>
          </a:prstGeom>
          <a:ln w="50800">
            <a:solidFill>
              <a:schemeClr val="tx2">
                <a:lumMod val="9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5446061" y="2577758"/>
            <a:ext cx="2580339" cy="523220"/>
          </a:xfrm>
          <a:prstGeom prst="rect">
            <a:avLst/>
          </a:prstGeom>
          <a:noFill/>
        </p:spPr>
        <p:txBody>
          <a:bodyPr wrap="square" rtlCol="0">
            <a:spAutoFit/>
          </a:bodyPr>
          <a:lstStyle/>
          <a:p>
            <a:r>
              <a:rPr lang="en-US" sz="2800" dirty="0"/>
              <a:t>.81 (.48) .48</a:t>
            </a:r>
          </a:p>
        </p:txBody>
      </p:sp>
      <p:sp>
        <p:nvSpPr>
          <p:cNvPr id="34" name="TextBox 33"/>
          <p:cNvSpPr txBox="1"/>
          <p:nvPr/>
        </p:nvSpPr>
        <p:spPr>
          <a:xfrm>
            <a:off x="5479678" y="4657454"/>
            <a:ext cx="2749921" cy="523220"/>
          </a:xfrm>
          <a:prstGeom prst="rect">
            <a:avLst/>
          </a:prstGeom>
          <a:noFill/>
        </p:spPr>
        <p:txBody>
          <a:bodyPr wrap="square" rtlCol="0">
            <a:spAutoFit/>
          </a:bodyPr>
          <a:lstStyle/>
          <a:p>
            <a:r>
              <a:rPr lang="en-US" sz="2800" dirty="0"/>
              <a:t>.22 (.57) .60</a:t>
            </a:r>
          </a:p>
        </p:txBody>
      </p:sp>
      <p:sp>
        <p:nvSpPr>
          <p:cNvPr id="12" name="TextBox 11"/>
          <p:cNvSpPr txBox="1"/>
          <p:nvPr/>
        </p:nvSpPr>
        <p:spPr>
          <a:xfrm>
            <a:off x="5479679" y="2144883"/>
            <a:ext cx="2124635" cy="523220"/>
          </a:xfrm>
          <a:prstGeom prst="rect">
            <a:avLst/>
          </a:prstGeom>
          <a:noFill/>
        </p:spPr>
        <p:txBody>
          <a:bodyPr wrap="square" rtlCol="0">
            <a:spAutoFit/>
          </a:bodyPr>
          <a:lstStyle/>
          <a:p>
            <a:r>
              <a:rPr lang="en-US" sz="2800" i="1" dirty="0"/>
              <a:t>G1  G2  G3</a:t>
            </a:r>
          </a:p>
        </p:txBody>
      </p:sp>
      <p:sp>
        <p:nvSpPr>
          <p:cNvPr id="13" name="TextBox 12">
            <a:extLst>
              <a:ext uri="{FF2B5EF4-FFF2-40B4-BE49-F238E27FC236}">
                <a16:creationId xmlns:a16="http://schemas.microsoft.com/office/drawing/2014/main" id="{90DAA079-9E68-4E70-B1A9-3400FA8E8285}"/>
              </a:ext>
            </a:extLst>
          </p:cNvPr>
          <p:cNvSpPr txBox="1"/>
          <p:nvPr/>
        </p:nvSpPr>
        <p:spPr>
          <a:xfrm>
            <a:off x="4267375" y="5562467"/>
            <a:ext cx="3984465" cy="1241622"/>
          </a:xfrm>
          <a:prstGeom prst="rect">
            <a:avLst/>
          </a:prstGeom>
          <a:noFill/>
        </p:spPr>
        <p:txBody>
          <a:bodyPr wrap="square" rtlCol="0">
            <a:spAutoFit/>
          </a:bodyPr>
          <a:lstStyle/>
          <a:p>
            <a:r>
              <a:rPr lang="en-US" sz="1867" dirty="0"/>
              <a:t>LARRC. (2015). Learning to read: Should we keep things simple? </a:t>
            </a:r>
            <a:r>
              <a:rPr lang="en-US" sz="1867" i="1" dirty="0"/>
              <a:t>Reading Research Quarterly, 50, </a:t>
            </a:r>
            <a:r>
              <a:rPr lang="en-US" sz="1867" dirty="0"/>
              <a:t>151-169.</a:t>
            </a:r>
          </a:p>
        </p:txBody>
      </p:sp>
    </p:spTree>
    <p:custDataLst>
      <p:tags r:id="rId1"/>
    </p:custDataLst>
    <p:extLst>
      <p:ext uri="{BB962C8B-B14F-4D97-AF65-F5344CB8AC3E}">
        <p14:creationId xmlns:p14="http://schemas.microsoft.com/office/powerpoint/2010/main" val="167323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4" grpId="0"/>
      <p:bldP spid="1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Number Placeholder 5"/>
          <p:cNvSpPr>
            <a:spLocks noGrp="1"/>
          </p:cNvSpPr>
          <p:nvPr>
            <p:ph type="sldNum" sz="quarter" idx="12"/>
          </p:nvPr>
        </p:nvSpPr>
        <p:spPr>
          <a:noFill/>
        </p:spPr>
        <p:txBody>
          <a:bodyPr/>
          <a:lstStyle/>
          <a:p>
            <a:fld id="{749318F4-0D70-409B-BC4F-64F7E06A49DD}" type="slidenum">
              <a:rPr lang="en-US" smtClean="0"/>
              <a:pPr/>
              <a:t>68</a:t>
            </a:fld>
            <a:endParaRPr lang="en-US"/>
          </a:p>
        </p:txBody>
      </p:sp>
      <p:sp>
        <p:nvSpPr>
          <p:cNvPr id="88067" name="Rectangle 2"/>
          <p:cNvSpPr>
            <a:spLocks noGrp="1" noChangeArrowheads="1"/>
          </p:cNvSpPr>
          <p:nvPr>
            <p:ph type="title"/>
          </p:nvPr>
        </p:nvSpPr>
        <p:spPr>
          <a:xfrm>
            <a:off x="184151" y="1013142"/>
            <a:ext cx="11322049" cy="914400"/>
          </a:xfrm>
        </p:spPr>
        <p:txBody>
          <a:bodyPr>
            <a:normAutofit fontScale="90000"/>
          </a:bodyPr>
          <a:lstStyle/>
          <a:p>
            <a:pPr eaLnBrk="1" hangingPunct="1"/>
            <a:r>
              <a:rPr lang="en-US" sz="5067"/>
              <a:t>WRMT-R – Passage Comprehension</a:t>
            </a:r>
          </a:p>
        </p:txBody>
      </p:sp>
      <p:sp>
        <p:nvSpPr>
          <p:cNvPr id="88068" name="Rectangle 3"/>
          <p:cNvSpPr>
            <a:spLocks noGrp="1" noChangeArrowheads="1"/>
          </p:cNvSpPr>
          <p:nvPr>
            <p:ph type="body" idx="1"/>
          </p:nvPr>
        </p:nvSpPr>
        <p:spPr/>
        <p:txBody>
          <a:bodyPr/>
          <a:lstStyle/>
          <a:p>
            <a:pPr eaLnBrk="1" hangingPunct="1">
              <a:buFont typeface="Wingdings" pitchFamily="2" charset="2"/>
              <a:buNone/>
            </a:pPr>
            <a:r>
              <a:rPr lang="en-US" u="sng"/>
              <a:t>Grade 1 and below</a:t>
            </a:r>
            <a:r>
              <a:rPr lang="en-US"/>
              <a:t>:</a:t>
            </a:r>
          </a:p>
          <a:p>
            <a:pPr eaLnBrk="1" hangingPunct="1">
              <a:buFont typeface="Wingdings" pitchFamily="2" charset="2"/>
              <a:buNone/>
            </a:pPr>
            <a:endParaRPr lang="en-US"/>
          </a:p>
          <a:p>
            <a:pPr eaLnBrk="1" hangingPunct="1">
              <a:buFont typeface="Wingdings" pitchFamily="2" charset="2"/>
              <a:buNone/>
            </a:pPr>
            <a:r>
              <a:rPr lang="en-US"/>
              <a:t>The boy has a cap on his _______ </a:t>
            </a:r>
          </a:p>
          <a:p>
            <a:pPr eaLnBrk="1" hangingPunct="1">
              <a:buFont typeface="Wingdings" pitchFamily="2" charset="2"/>
              <a:buNone/>
            </a:pPr>
            <a:r>
              <a:rPr lang="en-US"/>
              <a:t>(with a picture of a boy walking with a cap on his head)</a:t>
            </a:r>
          </a:p>
        </p:txBody>
      </p:sp>
    </p:spTree>
    <p:extLst>
      <p:ext uri="{BB962C8B-B14F-4D97-AF65-F5344CB8AC3E}">
        <p14:creationId xmlns:p14="http://schemas.microsoft.com/office/powerpoint/2010/main" val="194992203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Number Placeholder 5"/>
          <p:cNvSpPr>
            <a:spLocks noGrp="1"/>
          </p:cNvSpPr>
          <p:nvPr>
            <p:ph type="sldNum" sz="quarter" idx="12"/>
          </p:nvPr>
        </p:nvSpPr>
        <p:spPr>
          <a:noFill/>
        </p:spPr>
        <p:txBody>
          <a:bodyPr/>
          <a:lstStyle/>
          <a:p>
            <a:fld id="{A7115355-30C9-451D-B6CB-80FFE719E776}" type="slidenum">
              <a:rPr lang="en-US" smtClean="0"/>
              <a:pPr/>
              <a:t>69</a:t>
            </a:fld>
            <a:endParaRPr lang="en-US"/>
          </a:p>
        </p:txBody>
      </p:sp>
      <p:sp>
        <p:nvSpPr>
          <p:cNvPr id="89091" name="Rectangle 2"/>
          <p:cNvSpPr>
            <a:spLocks noGrp="1" noChangeArrowheads="1"/>
          </p:cNvSpPr>
          <p:nvPr>
            <p:ph type="title"/>
          </p:nvPr>
        </p:nvSpPr>
        <p:spPr>
          <a:xfrm>
            <a:off x="409208" y="930349"/>
            <a:ext cx="11525249" cy="914400"/>
          </a:xfrm>
        </p:spPr>
        <p:txBody>
          <a:bodyPr>
            <a:normAutofit fontScale="90000"/>
          </a:bodyPr>
          <a:lstStyle/>
          <a:p>
            <a:pPr eaLnBrk="1" hangingPunct="1"/>
            <a:r>
              <a:rPr lang="en-US" sz="5067" dirty="0"/>
              <a:t>WRMT- R – Passage Comprehension</a:t>
            </a:r>
          </a:p>
        </p:txBody>
      </p:sp>
      <p:sp>
        <p:nvSpPr>
          <p:cNvPr id="89092" name="Rectangle 3"/>
          <p:cNvSpPr>
            <a:spLocks noGrp="1" noChangeArrowheads="1"/>
          </p:cNvSpPr>
          <p:nvPr>
            <p:ph type="body" idx="1"/>
          </p:nvPr>
        </p:nvSpPr>
        <p:spPr/>
        <p:txBody>
          <a:bodyPr>
            <a:normAutofit lnSpcReduction="10000"/>
          </a:bodyPr>
          <a:lstStyle/>
          <a:p>
            <a:pPr eaLnBrk="1" hangingPunct="1">
              <a:lnSpc>
                <a:spcPct val="80000"/>
              </a:lnSpc>
              <a:buFont typeface="Wingdings" pitchFamily="2" charset="2"/>
              <a:buNone/>
            </a:pPr>
            <a:r>
              <a:rPr lang="en-US" sz="3733" u="sng"/>
              <a:t>Grade 4 starting point:</a:t>
            </a:r>
          </a:p>
          <a:p>
            <a:pPr eaLnBrk="1" hangingPunct="1">
              <a:lnSpc>
                <a:spcPct val="80000"/>
              </a:lnSpc>
              <a:buFont typeface="Wingdings" pitchFamily="2" charset="2"/>
              <a:buNone/>
            </a:pPr>
            <a:r>
              <a:rPr lang="en-US" sz="3733"/>
              <a:t>The can of paint is nearly full. Susan will use it to _______ the walls (paint and cover are correct)</a:t>
            </a:r>
          </a:p>
          <a:p>
            <a:pPr eaLnBrk="1" hangingPunct="1">
              <a:lnSpc>
                <a:spcPct val="80000"/>
              </a:lnSpc>
              <a:buFont typeface="Wingdings" pitchFamily="2" charset="2"/>
              <a:buNone/>
            </a:pPr>
            <a:r>
              <a:rPr lang="en-US" sz="3733"/>
              <a:t>As soon as Tony tried to say anything, he would feel the other children looking at him. His face would get red, and the _____ wouldn’t come out. (words, truth, sentence, question, answer are correct)</a:t>
            </a:r>
          </a:p>
        </p:txBody>
      </p:sp>
    </p:spTree>
    <p:extLst>
      <p:ext uri="{BB962C8B-B14F-4D97-AF65-F5344CB8AC3E}">
        <p14:creationId xmlns:p14="http://schemas.microsoft.com/office/powerpoint/2010/main" val="12969201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732466" y="1371594"/>
            <a:ext cx="10972800" cy="1143000"/>
          </a:xfrm>
        </p:spPr>
        <p:txBody>
          <a:bodyPr>
            <a:normAutofit fontScale="90000"/>
          </a:bodyPr>
          <a:lstStyle/>
          <a:p>
            <a:pPr eaLnBrk="1" hangingPunct="1">
              <a:lnSpc>
                <a:spcPct val="75000"/>
              </a:lnSpc>
            </a:pPr>
            <a:r>
              <a:rPr lang="en-US" sz="5067" dirty="0"/>
              <a:t>The Simple View of Reading</a:t>
            </a:r>
            <a:br>
              <a:rPr lang="en-US" sz="5067" dirty="0"/>
            </a:br>
            <a:br>
              <a:rPr lang="en-US" sz="5067" dirty="0"/>
            </a:br>
            <a:endParaRPr lang="en-US" dirty="0"/>
          </a:p>
        </p:txBody>
      </p:sp>
      <p:sp>
        <p:nvSpPr>
          <p:cNvPr id="33795" name="Text Box 3"/>
          <p:cNvSpPr txBox="1">
            <a:spLocks noChangeArrowheads="1"/>
          </p:cNvSpPr>
          <p:nvPr/>
        </p:nvSpPr>
        <p:spPr bwMode="auto">
          <a:xfrm>
            <a:off x="2743200" y="2438401"/>
            <a:ext cx="6400800" cy="830997"/>
          </a:xfrm>
          <a:prstGeom prst="rect">
            <a:avLst/>
          </a:prstGeom>
          <a:noFill/>
          <a:ln w="9525">
            <a:noFill/>
            <a:miter lim="800000"/>
            <a:headEnd/>
            <a:tailEnd/>
          </a:ln>
        </p:spPr>
        <p:txBody>
          <a:bodyPr>
            <a:spAutoFit/>
          </a:bodyPr>
          <a:lstStyle/>
          <a:p>
            <a:pPr>
              <a:spcBef>
                <a:spcPct val="50000"/>
              </a:spcBef>
            </a:pPr>
            <a:r>
              <a:rPr lang="en-US" sz="4800">
                <a:latin typeface="Garamond" pitchFamily="18" charset="0"/>
              </a:rPr>
              <a:t>             Reading</a:t>
            </a:r>
          </a:p>
        </p:txBody>
      </p:sp>
      <p:grpSp>
        <p:nvGrpSpPr>
          <p:cNvPr id="33796" name="Group 4"/>
          <p:cNvGrpSpPr>
            <a:grpSpLocks/>
          </p:cNvGrpSpPr>
          <p:nvPr/>
        </p:nvGrpSpPr>
        <p:grpSpPr bwMode="auto">
          <a:xfrm>
            <a:off x="2235200" y="3124201"/>
            <a:ext cx="8534400" cy="2929461"/>
            <a:chOff x="1152" y="1776"/>
            <a:chExt cx="4032" cy="1845"/>
          </a:xfrm>
        </p:grpSpPr>
        <p:sp>
          <p:nvSpPr>
            <p:cNvPr id="33797" name="Line 5"/>
            <p:cNvSpPr>
              <a:spLocks noChangeShapeType="1"/>
            </p:cNvSpPr>
            <p:nvPr/>
          </p:nvSpPr>
          <p:spPr bwMode="auto">
            <a:xfrm flipH="1">
              <a:off x="1776" y="1776"/>
              <a:ext cx="1056" cy="864"/>
            </a:xfrm>
            <a:prstGeom prst="line">
              <a:avLst/>
            </a:prstGeom>
            <a:noFill/>
            <a:ln w="9525">
              <a:solidFill>
                <a:schemeClr val="tx1"/>
              </a:solidFill>
              <a:round/>
              <a:headEnd/>
              <a:tailEnd type="triangle" w="med" len="med"/>
            </a:ln>
          </p:spPr>
          <p:txBody>
            <a:bodyPr/>
            <a:lstStyle/>
            <a:p>
              <a:endParaRPr lang="en-US" sz="2400"/>
            </a:p>
          </p:txBody>
        </p:sp>
        <p:sp>
          <p:nvSpPr>
            <p:cNvPr id="33798" name="Line 6"/>
            <p:cNvSpPr>
              <a:spLocks noChangeShapeType="1"/>
            </p:cNvSpPr>
            <p:nvPr/>
          </p:nvSpPr>
          <p:spPr bwMode="auto">
            <a:xfrm>
              <a:off x="2832" y="1776"/>
              <a:ext cx="1008" cy="864"/>
            </a:xfrm>
            <a:prstGeom prst="line">
              <a:avLst/>
            </a:prstGeom>
            <a:noFill/>
            <a:ln w="9525">
              <a:solidFill>
                <a:schemeClr val="tx1"/>
              </a:solidFill>
              <a:round/>
              <a:headEnd/>
              <a:tailEnd type="triangle" w="med" len="med"/>
            </a:ln>
          </p:spPr>
          <p:txBody>
            <a:bodyPr/>
            <a:lstStyle/>
            <a:p>
              <a:endParaRPr lang="en-US" sz="2400"/>
            </a:p>
          </p:txBody>
        </p:sp>
        <p:sp>
          <p:nvSpPr>
            <p:cNvPr id="33799" name="Text Box 7"/>
            <p:cNvSpPr txBox="1">
              <a:spLocks noChangeArrowheads="1"/>
            </p:cNvSpPr>
            <p:nvPr/>
          </p:nvSpPr>
          <p:spPr bwMode="auto">
            <a:xfrm>
              <a:off x="1152" y="2736"/>
              <a:ext cx="1728" cy="885"/>
            </a:xfrm>
            <a:prstGeom prst="rect">
              <a:avLst/>
            </a:prstGeom>
            <a:noFill/>
            <a:ln w="9525">
              <a:noFill/>
              <a:miter lim="800000"/>
              <a:headEnd/>
              <a:tailEnd/>
            </a:ln>
          </p:spPr>
          <p:txBody>
            <a:bodyPr>
              <a:spAutoFit/>
            </a:bodyPr>
            <a:lstStyle/>
            <a:p>
              <a:pPr>
                <a:spcBef>
                  <a:spcPct val="50000"/>
                </a:spcBef>
              </a:pPr>
              <a:r>
                <a:rPr lang="en-US" sz="4267">
                  <a:latin typeface="Garamond" pitchFamily="18" charset="0"/>
                </a:rPr>
                <a:t>Word Recognition</a:t>
              </a:r>
            </a:p>
          </p:txBody>
        </p:sp>
        <p:sp>
          <p:nvSpPr>
            <p:cNvPr id="33800" name="Text Box 8"/>
            <p:cNvSpPr txBox="1">
              <a:spLocks noChangeArrowheads="1"/>
            </p:cNvSpPr>
            <p:nvPr/>
          </p:nvSpPr>
          <p:spPr bwMode="auto">
            <a:xfrm>
              <a:off x="3456" y="2688"/>
              <a:ext cx="1728" cy="885"/>
            </a:xfrm>
            <a:prstGeom prst="rect">
              <a:avLst/>
            </a:prstGeom>
            <a:noFill/>
            <a:ln w="9525">
              <a:noFill/>
              <a:miter lim="800000"/>
              <a:headEnd/>
              <a:tailEnd/>
            </a:ln>
          </p:spPr>
          <p:txBody>
            <a:bodyPr>
              <a:spAutoFit/>
            </a:bodyPr>
            <a:lstStyle/>
            <a:p>
              <a:pPr>
                <a:spcBef>
                  <a:spcPct val="50000"/>
                </a:spcBef>
              </a:pPr>
              <a:r>
                <a:rPr lang="en-US" sz="4267">
                  <a:latin typeface="Garamond" pitchFamily="18" charset="0"/>
                </a:rPr>
                <a:t>Listening Comprehension</a:t>
              </a:r>
            </a:p>
          </p:txBody>
        </p:sp>
      </p:grpSp>
    </p:spTree>
    <p:extLst>
      <p:ext uri="{BB962C8B-B14F-4D97-AF65-F5344CB8AC3E}">
        <p14:creationId xmlns:p14="http://schemas.microsoft.com/office/powerpoint/2010/main" val="317018084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60202-8562-488F-83E1-3BA82CD16A03}"/>
              </a:ext>
            </a:extLst>
          </p:cNvPr>
          <p:cNvSpPr>
            <a:spLocks noGrp="1"/>
          </p:cNvSpPr>
          <p:nvPr>
            <p:ph type="title"/>
          </p:nvPr>
        </p:nvSpPr>
        <p:spPr>
          <a:xfrm>
            <a:off x="-217170" y="1395412"/>
            <a:ext cx="4753466" cy="1293028"/>
          </a:xfrm>
        </p:spPr>
        <p:txBody>
          <a:bodyPr>
            <a:normAutofit/>
          </a:bodyPr>
          <a:lstStyle/>
          <a:p>
            <a:r>
              <a:rPr lang="en-US" dirty="0"/>
              <a:t>Shout OUT! </a:t>
            </a:r>
          </a:p>
        </p:txBody>
      </p:sp>
      <p:pic>
        <p:nvPicPr>
          <p:cNvPr id="8" name="Content Placeholder 7">
            <a:extLst>
              <a:ext uri="{FF2B5EF4-FFF2-40B4-BE49-F238E27FC236}">
                <a16:creationId xmlns:a16="http://schemas.microsoft.com/office/drawing/2014/main" id="{7CF1AFCD-D4DB-4575-B38E-683B81CE0443}"/>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050131" y="2193925"/>
            <a:ext cx="4024313" cy="4024313"/>
          </a:xfrm>
        </p:spPr>
      </p:pic>
      <p:sp>
        <p:nvSpPr>
          <p:cNvPr id="18" name="TextBox 17">
            <a:extLst>
              <a:ext uri="{FF2B5EF4-FFF2-40B4-BE49-F238E27FC236}">
                <a16:creationId xmlns:a16="http://schemas.microsoft.com/office/drawing/2014/main" id="{42192DB8-279C-49F9-8D05-C73F96B3BC64}"/>
              </a:ext>
            </a:extLst>
          </p:cNvPr>
          <p:cNvSpPr txBox="1"/>
          <p:nvPr/>
        </p:nvSpPr>
        <p:spPr>
          <a:xfrm>
            <a:off x="6215004" y="3907505"/>
            <a:ext cx="5305959" cy="646331"/>
          </a:xfrm>
          <a:prstGeom prst="rect">
            <a:avLst/>
          </a:prstGeom>
          <a:noFill/>
        </p:spPr>
        <p:txBody>
          <a:bodyPr wrap="square">
            <a:spAutoFit/>
          </a:bodyPr>
          <a:lstStyle/>
          <a:p>
            <a:r>
              <a:rPr lang="en-US" dirty="0">
                <a:solidFill>
                  <a:schemeClr val="bg1"/>
                </a:solidFill>
              </a:rPr>
              <a:t>https://thedldproject.com/language-screening-and-early-identification-of-dld/</a:t>
            </a:r>
          </a:p>
        </p:txBody>
      </p:sp>
      <p:pic>
        <p:nvPicPr>
          <p:cNvPr id="19" name="Picture 18">
            <a:extLst>
              <a:ext uri="{FF2B5EF4-FFF2-40B4-BE49-F238E27FC236}">
                <a16:creationId xmlns:a16="http://schemas.microsoft.com/office/drawing/2014/main" id="{FD0405F7-7F34-4B3A-AAC0-94AECB4C37CC}"/>
              </a:ext>
            </a:extLst>
          </p:cNvPr>
          <p:cNvPicPr>
            <a:picLocks noChangeAspect="1"/>
          </p:cNvPicPr>
          <p:nvPr/>
        </p:nvPicPr>
        <p:blipFill>
          <a:blip r:embed="rId4"/>
          <a:stretch>
            <a:fillRect/>
          </a:stretch>
        </p:blipFill>
        <p:spPr>
          <a:xfrm>
            <a:off x="5074444" y="725844"/>
            <a:ext cx="5934861" cy="3102148"/>
          </a:xfrm>
          <a:prstGeom prst="rect">
            <a:avLst/>
          </a:prstGeom>
        </p:spPr>
      </p:pic>
    </p:spTree>
    <p:extLst>
      <p:ext uri="{BB962C8B-B14F-4D97-AF65-F5344CB8AC3E}">
        <p14:creationId xmlns:p14="http://schemas.microsoft.com/office/powerpoint/2010/main" val="384715556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hart, scatter chart&#10;&#10;Description automatically generated">
            <a:extLst>
              <a:ext uri="{FF2B5EF4-FFF2-40B4-BE49-F238E27FC236}">
                <a16:creationId xmlns:a16="http://schemas.microsoft.com/office/drawing/2014/main" id="{92172B63-F789-4CC1-A753-3FCE88CB8A7D}"/>
              </a:ext>
            </a:extLst>
          </p:cNvPr>
          <p:cNvPicPr>
            <a:picLocks noChangeAspect="1"/>
          </p:cNvPicPr>
          <p:nvPr/>
        </p:nvPicPr>
        <p:blipFill>
          <a:blip r:embed="rId2"/>
          <a:stretch>
            <a:fillRect/>
          </a:stretch>
        </p:blipFill>
        <p:spPr>
          <a:xfrm>
            <a:off x="5912002" y="591672"/>
            <a:ext cx="5110304" cy="5303988"/>
          </a:xfrm>
          <a:prstGeom prst="rect">
            <a:avLst/>
          </a:prstGeom>
          <a:ln w="31750" cap="sq">
            <a:noFill/>
            <a:miter lim="800000"/>
          </a:ln>
        </p:spPr>
      </p:pic>
      <p:pic>
        <p:nvPicPr>
          <p:cNvPr id="5" name="Content Placeholder 4" descr="Chart, scatter chart&#10;&#10;Description automatically generated">
            <a:extLst>
              <a:ext uri="{FF2B5EF4-FFF2-40B4-BE49-F238E27FC236}">
                <a16:creationId xmlns:a16="http://schemas.microsoft.com/office/drawing/2014/main" id="{F2FE6112-9EA2-4D97-8E49-27E486A6A131}"/>
              </a:ext>
            </a:extLst>
          </p:cNvPr>
          <p:cNvPicPr>
            <a:picLocks noChangeAspect="1"/>
          </p:cNvPicPr>
          <p:nvPr/>
        </p:nvPicPr>
        <p:blipFill rotWithShape="1">
          <a:blip r:embed="rId3"/>
          <a:srcRect l="630"/>
          <a:stretch/>
        </p:blipFill>
        <p:spPr>
          <a:xfrm>
            <a:off x="469104" y="591672"/>
            <a:ext cx="5259773" cy="5236958"/>
          </a:xfrm>
          <a:prstGeom prst="rect">
            <a:avLst/>
          </a:prstGeom>
          <a:ln w="31750" cap="sq">
            <a:noFill/>
            <a:miter lim="800000"/>
          </a:ln>
        </p:spPr>
      </p:pic>
      <p:sp>
        <p:nvSpPr>
          <p:cNvPr id="8" name="Oval 7">
            <a:extLst>
              <a:ext uri="{FF2B5EF4-FFF2-40B4-BE49-F238E27FC236}">
                <a16:creationId xmlns:a16="http://schemas.microsoft.com/office/drawing/2014/main" id="{7701BA8B-A29B-448A-807D-3009307397C5}"/>
              </a:ext>
            </a:extLst>
          </p:cNvPr>
          <p:cNvSpPr/>
          <p:nvPr/>
        </p:nvSpPr>
        <p:spPr>
          <a:xfrm>
            <a:off x="6747734" y="1143620"/>
            <a:ext cx="914400" cy="91440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0F36EB75-5547-43F2-82C1-24950654C6A4}"/>
              </a:ext>
            </a:extLst>
          </p:cNvPr>
          <p:cNvSpPr/>
          <p:nvPr/>
        </p:nvSpPr>
        <p:spPr>
          <a:xfrm>
            <a:off x="1334397" y="1347320"/>
            <a:ext cx="914400" cy="91440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74995B79-FD51-4F0C-8E17-973282DDD21C}"/>
              </a:ext>
            </a:extLst>
          </p:cNvPr>
          <p:cNvSpPr/>
          <p:nvPr/>
        </p:nvSpPr>
        <p:spPr>
          <a:xfrm>
            <a:off x="9650730" y="4294714"/>
            <a:ext cx="914400" cy="914400"/>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FF0AA2B1-623B-421B-BA64-91315A9A3FBE}"/>
              </a:ext>
            </a:extLst>
          </p:cNvPr>
          <p:cNvSpPr/>
          <p:nvPr/>
        </p:nvSpPr>
        <p:spPr>
          <a:xfrm>
            <a:off x="4010929" y="4119902"/>
            <a:ext cx="914400" cy="914400"/>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D010A030-47AE-48AC-B615-67E7515B1358}"/>
              </a:ext>
            </a:extLst>
          </p:cNvPr>
          <p:cNvSpPr txBox="1"/>
          <p:nvPr/>
        </p:nvSpPr>
        <p:spPr>
          <a:xfrm>
            <a:off x="8154650" y="6054267"/>
            <a:ext cx="3282846" cy="369332"/>
          </a:xfrm>
          <a:prstGeom prst="rect">
            <a:avLst/>
          </a:prstGeom>
          <a:noFill/>
        </p:spPr>
        <p:txBody>
          <a:bodyPr wrap="square" rtlCol="0">
            <a:spAutoFit/>
          </a:bodyPr>
          <a:lstStyle/>
          <a:p>
            <a:r>
              <a:rPr lang="en-US" dirty="0"/>
              <a:t>Catts, Hogan, &amp; Adlof, 2005</a:t>
            </a:r>
          </a:p>
        </p:txBody>
      </p:sp>
    </p:spTree>
    <p:extLst>
      <p:ext uri="{BB962C8B-B14F-4D97-AF65-F5344CB8AC3E}">
        <p14:creationId xmlns:p14="http://schemas.microsoft.com/office/powerpoint/2010/main" val="541368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2" grpId="0" animBg="1"/>
      <p:bldP spid="24" grpId="0" animBg="1"/>
      <p:bldP spid="2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D50CA04-B0AB-4DD9-97C5-E475779D81AD}"/>
              </a:ext>
            </a:extLst>
          </p:cNvPr>
          <p:cNvPicPr>
            <a:picLocks noChangeAspect="1"/>
          </p:cNvPicPr>
          <p:nvPr/>
        </p:nvPicPr>
        <p:blipFill>
          <a:blip r:embed="rId2"/>
          <a:stretch>
            <a:fillRect/>
          </a:stretch>
        </p:blipFill>
        <p:spPr>
          <a:xfrm>
            <a:off x="3178188" y="873252"/>
            <a:ext cx="5835623" cy="5111496"/>
          </a:xfrm>
          <a:prstGeom prst="rect">
            <a:avLst/>
          </a:prstGeom>
          <a:ln w="31750" cap="sq">
            <a:noFill/>
            <a:miter lim="800000"/>
          </a:ln>
        </p:spPr>
      </p:pic>
      <p:sp>
        <p:nvSpPr>
          <p:cNvPr id="5" name="TextBox 4">
            <a:extLst>
              <a:ext uri="{FF2B5EF4-FFF2-40B4-BE49-F238E27FC236}">
                <a16:creationId xmlns:a16="http://schemas.microsoft.com/office/drawing/2014/main" id="{026AB24E-8FE1-4E4F-B46B-2F5A4F6727D6}"/>
              </a:ext>
            </a:extLst>
          </p:cNvPr>
          <p:cNvSpPr txBox="1"/>
          <p:nvPr/>
        </p:nvSpPr>
        <p:spPr>
          <a:xfrm>
            <a:off x="8169640" y="6033391"/>
            <a:ext cx="3282846" cy="369332"/>
          </a:xfrm>
          <a:prstGeom prst="rect">
            <a:avLst/>
          </a:prstGeom>
          <a:noFill/>
        </p:spPr>
        <p:txBody>
          <a:bodyPr wrap="square" rtlCol="0">
            <a:spAutoFit/>
          </a:bodyPr>
          <a:lstStyle/>
          <a:p>
            <a:r>
              <a:rPr lang="en-US" dirty="0"/>
              <a:t>Catts, Hogan, &amp; Adlof, 2005</a:t>
            </a:r>
          </a:p>
        </p:txBody>
      </p:sp>
    </p:spTree>
    <p:extLst>
      <p:ext uri="{BB962C8B-B14F-4D97-AF65-F5344CB8AC3E}">
        <p14:creationId xmlns:p14="http://schemas.microsoft.com/office/powerpoint/2010/main" val="213125596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2646947" y="1604211"/>
            <a:ext cx="6705600" cy="3862917"/>
          </a:xfrm>
          <a:prstGeom prst="rect">
            <a:avLst/>
          </a:prstGeom>
          <a:solidFill>
            <a:srgbClr val="FFFFCC"/>
          </a:solidFill>
          <a:ln w="9525">
            <a:solidFill>
              <a:schemeClr val="bg1"/>
            </a:solidFill>
            <a:miter lim="800000"/>
            <a:headEnd/>
            <a:tailEnd/>
          </a:ln>
        </p:spPr>
        <p:txBody>
          <a:bodyPr wrap="none" anchor="ctr"/>
          <a:lstStyle/>
          <a:p>
            <a:endParaRPr lang="en-US" sz="2400"/>
          </a:p>
        </p:txBody>
      </p:sp>
      <p:sp>
        <p:nvSpPr>
          <p:cNvPr id="92163" name="Line 3"/>
          <p:cNvSpPr>
            <a:spLocks noChangeShapeType="1"/>
          </p:cNvSpPr>
          <p:nvPr/>
        </p:nvSpPr>
        <p:spPr bwMode="auto">
          <a:xfrm>
            <a:off x="5898148" y="1604211"/>
            <a:ext cx="57151" cy="3962400"/>
          </a:xfrm>
          <a:prstGeom prst="line">
            <a:avLst/>
          </a:prstGeom>
          <a:noFill/>
          <a:ln w="9525">
            <a:solidFill>
              <a:schemeClr val="bg1"/>
            </a:solidFill>
            <a:round/>
            <a:headEnd/>
            <a:tailEnd/>
          </a:ln>
        </p:spPr>
        <p:txBody>
          <a:bodyPr wrap="none" anchor="ctr"/>
          <a:lstStyle/>
          <a:p>
            <a:endParaRPr lang="en-US" sz="2400"/>
          </a:p>
        </p:txBody>
      </p:sp>
      <p:sp>
        <p:nvSpPr>
          <p:cNvPr id="92164" name="Line 4"/>
          <p:cNvSpPr>
            <a:spLocks noChangeShapeType="1"/>
          </p:cNvSpPr>
          <p:nvPr/>
        </p:nvSpPr>
        <p:spPr bwMode="auto">
          <a:xfrm>
            <a:off x="2668114" y="3612928"/>
            <a:ext cx="6675967" cy="0"/>
          </a:xfrm>
          <a:prstGeom prst="line">
            <a:avLst/>
          </a:prstGeom>
          <a:noFill/>
          <a:ln w="9525">
            <a:solidFill>
              <a:schemeClr val="bg1"/>
            </a:solidFill>
            <a:round/>
            <a:headEnd/>
            <a:tailEnd/>
          </a:ln>
        </p:spPr>
        <p:txBody>
          <a:bodyPr wrap="none" anchor="ctr"/>
          <a:lstStyle/>
          <a:p>
            <a:endParaRPr lang="en-US" sz="2400"/>
          </a:p>
        </p:txBody>
      </p:sp>
      <p:sp>
        <p:nvSpPr>
          <p:cNvPr id="92166" name="Text Box 6"/>
          <p:cNvSpPr txBox="1">
            <a:spLocks noChangeArrowheads="1"/>
          </p:cNvSpPr>
          <p:nvPr/>
        </p:nvSpPr>
        <p:spPr bwMode="auto">
          <a:xfrm>
            <a:off x="3951255" y="571046"/>
            <a:ext cx="3642344" cy="584775"/>
          </a:xfrm>
          <a:prstGeom prst="rect">
            <a:avLst/>
          </a:prstGeom>
          <a:noFill/>
          <a:ln w="9525">
            <a:noFill/>
            <a:miter lim="800000"/>
            <a:headEnd/>
            <a:tailEnd/>
          </a:ln>
        </p:spPr>
        <p:txBody>
          <a:bodyPr wrap="none">
            <a:spAutoFit/>
          </a:bodyPr>
          <a:lstStyle/>
          <a:p>
            <a:r>
              <a:rPr lang="en-US" sz="3200" dirty="0">
                <a:solidFill>
                  <a:srgbClr val="FFFF99"/>
                </a:solidFill>
                <a:latin typeface="Comic Sans MS" pitchFamily="66" charset="0"/>
              </a:rPr>
              <a:t>Word</a:t>
            </a:r>
            <a:r>
              <a:rPr lang="en-US" sz="3200" b="1" dirty="0">
                <a:solidFill>
                  <a:srgbClr val="FFFF99"/>
                </a:solidFill>
                <a:latin typeface="Comic Sans MS" pitchFamily="66" charset="0"/>
              </a:rPr>
              <a:t> </a:t>
            </a:r>
            <a:r>
              <a:rPr lang="en-US" sz="3200" dirty="0">
                <a:solidFill>
                  <a:srgbClr val="FFFF99"/>
                </a:solidFill>
                <a:latin typeface="Comic Sans MS" pitchFamily="66" charset="0"/>
              </a:rPr>
              <a:t>Recognition</a:t>
            </a:r>
          </a:p>
        </p:txBody>
      </p:sp>
      <p:sp>
        <p:nvSpPr>
          <p:cNvPr id="92167" name="Text Box 7"/>
          <p:cNvSpPr txBox="1">
            <a:spLocks noChangeArrowheads="1"/>
          </p:cNvSpPr>
          <p:nvPr/>
        </p:nvSpPr>
        <p:spPr bwMode="auto">
          <a:xfrm>
            <a:off x="2742198" y="1134312"/>
            <a:ext cx="3170767" cy="3375796"/>
          </a:xfrm>
          <a:prstGeom prst="rect">
            <a:avLst/>
          </a:prstGeom>
          <a:noFill/>
          <a:ln w="9525">
            <a:noFill/>
            <a:miter lim="800000"/>
            <a:headEnd/>
            <a:tailEnd/>
          </a:ln>
        </p:spPr>
        <p:txBody>
          <a:bodyPr>
            <a:spAutoFit/>
          </a:bodyPr>
          <a:lstStyle/>
          <a:p>
            <a:pPr algn="ctr"/>
            <a:r>
              <a:rPr lang="en-US" sz="2667" dirty="0">
                <a:solidFill>
                  <a:srgbClr val="FFFF99"/>
                </a:solidFill>
                <a:latin typeface="Comic Sans MS" pitchFamily="66" charset="0"/>
              </a:rPr>
              <a:t>Poor</a:t>
            </a:r>
            <a:endParaRPr lang="en-US" sz="2667" dirty="0"/>
          </a:p>
          <a:p>
            <a:pPr algn="ctr"/>
            <a:endParaRPr lang="en-US" sz="2667" dirty="0"/>
          </a:p>
          <a:p>
            <a:pPr algn="ctr"/>
            <a:r>
              <a:rPr lang="en-US" sz="2667" dirty="0">
                <a:solidFill>
                  <a:schemeClr val="bg1"/>
                </a:solidFill>
                <a:latin typeface="Comic Sans MS" pitchFamily="66" charset="0"/>
              </a:rPr>
              <a:t>Dyslexia</a:t>
            </a:r>
          </a:p>
          <a:p>
            <a:pPr algn="ctr"/>
            <a:endParaRPr lang="en-US" sz="2667" dirty="0">
              <a:solidFill>
                <a:schemeClr val="bg1"/>
              </a:solidFill>
              <a:latin typeface="Comic Sans MS" pitchFamily="66" charset="0"/>
            </a:endParaRPr>
          </a:p>
          <a:p>
            <a:pPr algn="ctr"/>
            <a:endParaRPr lang="en-US" sz="2667" dirty="0">
              <a:solidFill>
                <a:schemeClr val="bg1"/>
              </a:solidFill>
              <a:latin typeface="Comic Sans MS" pitchFamily="66" charset="0"/>
            </a:endParaRPr>
          </a:p>
          <a:p>
            <a:pPr algn="ctr"/>
            <a:endParaRPr lang="en-US" sz="2667" dirty="0">
              <a:solidFill>
                <a:schemeClr val="bg1"/>
              </a:solidFill>
              <a:latin typeface="Comic Sans MS" pitchFamily="66" charset="0"/>
            </a:endParaRPr>
          </a:p>
          <a:p>
            <a:pPr algn="ctr"/>
            <a:endParaRPr lang="en-US" sz="2667" dirty="0">
              <a:solidFill>
                <a:schemeClr val="bg1"/>
              </a:solidFill>
              <a:latin typeface="Comic Sans MS" pitchFamily="66" charset="0"/>
            </a:endParaRPr>
          </a:p>
          <a:p>
            <a:pPr algn="ctr"/>
            <a:r>
              <a:rPr lang="en-US" sz="2667" dirty="0">
                <a:solidFill>
                  <a:schemeClr val="bg1"/>
                </a:solidFill>
                <a:latin typeface="Comic Sans MS" pitchFamily="66" charset="0"/>
              </a:rPr>
              <a:t>Dyslexia + DLD</a:t>
            </a:r>
          </a:p>
        </p:txBody>
      </p:sp>
      <p:sp>
        <p:nvSpPr>
          <p:cNvPr id="92168" name="Text Box 8"/>
          <p:cNvSpPr txBox="1">
            <a:spLocks noChangeArrowheads="1"/>
          </p:cNvSpPr>
          <p:nvPr/>
        </p:nvSpPr>
        <p:spPr bwMode="auto">
          <a:xfrm>
            <a:off x="1482781" y="928996"/>
            <a:ext cx="976549" cy="4607095"/>
          </a:xfrm>
          <a:prstGeom prst="rect">
            <a:avLst/>
          </a:prstGeom>
          <a:noFill/>
          <a:ln w="9525">
            <a:noFill/>
            <a:miter lim="800000"/>
            <a:headEnd/>
            <a:tailEnd/>
          </a:ln>
        </p:spPr>
        <p:txBody>
          <a:bodyPr wrap="none">
            <a:spAutoFit/>
          </a:bodyPr>
          <a:lstStyle/>
          <a:p>
            <a:endParaRPr lang="en-US" sz="2667" dirty="0"/>
          </a:p>
          <a:p>
            <a:endParaRPr lang="en-US" sz="2667" dirty="0"/>
          </a:p>
          <a:p>
            <a:endParaRPr lang="en-US" sz="2667" dirty="0"/>
          </a:p>
          <a:p>
            <a:endParaRPr lang="en-US" sz="2667" dirty="0"/>
          </a:p>
          <a:p>
            <a:r>
              <a:rPr lang="en-US" sz="2667" dirty="0">
                <a:solidFill>
                  <a:srgbClr val="FFFF99"/>
                </a:solidFill>
                <a:latin typeface="Comic Sans MS" pitchFamily="66" charset="0"/>
              </a:rPr>
              <a:t>Good</a:t>
            </a:r>
          </a:p>
          <a:p>
            <a:endParaRPr lang="en-US" sz="2667" dirty="0">
              <a:solidFill>
                <a:srgbClr val="FFFF99"/>
              </a:solidFill>
              <a:latin typeface="Comic Sans MS" pitchFamily="66" charset="0"/>
            </a:endParaRPr>
          </a:p>
          <a:p>
            <a:endParaRPr lang="en-US" sz="2667" dirty="0">
              <a:solidFill>
                <a:srgbClr val="FFFF99"/>
              </a:solidFill>
              <a:latin typeface="Comic Sans MS" pitchFamily="66" charset="0"/>
            </a:endParaRPr>
          </a:p>
          <a:p>
            <a:endParaRPr lang="en-US" sz="2667" dirty="0">
              <a:solidFill>
                <a:srgbClr val="FFFF99"/>
              </a:solidFill>
              <a:latin typeface="Comic Sans MS" pitchFamily="66" charset="0"/>
            </a:endParaRPr>
          </a:p>
          <a:p>
            <a:endParaRPr lang="en-US" sz="2667" dirty="0">
              <a:solidFill>
                <a:srgbClr val="FFFF99"/>
              </a:solidFill>
              <a:latin typeface="Comic Sans MS" pitchFamily="66" charset="0"/>
            </a:endParaRPr>
          </a:p>
          <a:p>
            <a:endParaRPr lang="en-US" sz="2667" dirty="0">
              <a:solidFill>
                <a:srgbClr val="FFFF99"/>
              </a:solidFill>
              <a:latin typeface="Comic Sans MS" pitchFamily="66" charset="0"/>
            </a:endParaRPr>
          </a:p>
          <a:p>
            <a:r>
              <a:rPr lang="en-US" sz="2667" dirty="0">
                <a:solidFill>
                  <a:srgbClr val="FFFF99"/>
                </a:solidFill>
                <a:latin typeface="Comic Sans MS" pitchFamily="66" charset="0"/>
              </a:rPr>
              <a:t>Poor</a:t>
            </a:r>
          </a:p>
        </p:txBody>
      </p:sp>
      <p:sp>
        <p:nvSpPr>
          <p:cNvPr id="92169" name="Text Box 9"/>
          <p:cNvSpPr txBox="1">
            <a:spLocks noChangeArrowheads="1"/>
          </p:cNvSpPr>
          <p:nvPr/>
        </p:nvSpPr>
        <p:spPr bwMode="auto">
          <a:xfrm>
            <a:off x="6008216" y="223444"/>
            <a:ext cx="3170767" cy="4607095"/>
          </a:xfrm>
          <a:prstGeom prst="rect">
            <a:avLst/>
          </a:prstGeom>
          <a:noFill/>
          <a:ln w="9525">
            <a:noFill/>
            <a:miter lim="800000"/>
            <a:headEnd/>
            <a:tailEnd/>
          </a:ln>
        </p:spPr>
        <p:txBody>
          <a:bodyPr>
            <a:spAutoFit/>
          </a:bodyPr>
          <a:lstStyle/>
          <a:p>
            <a:pPr algn="ctr"/>
            <a:endParaRPr lang="en-US" sz="2667" dirty="0">
              <a:solidFill>
                <a:srgbClr val="FFFF99"/>
              </a:solidFill>
              <a:latin typeface="Comic Sans MS" pitchFamily="66" charset="0"/>
            </a:endParaRPr>
          </a:p>
          <a:p>
            <a:pPr algn="ctr"/>
            <a:endParaRPr lang="en-US" sz="2667" dirty="0">
              <a:solidFill>
                <a:srgbClr val="FFFF99"/>
              </a:solidFill>
              <a:latin typeface="Comic Sans MS" pitchFamily="66" charset="0"/>
            </a:endParaRPr>
          </a:p>
          <a:p>
            <a:pPr algn="ctr"/>
            <a:r>
              <a:rPr lang="en-US" sz="2667" dirty="0">
                <a:solidFill>
                  <a:srgbClr val="FFFF99"/>
                </a:solidFill>
                <a:latin typeface="Comic Sans MS" pitchFamily="66" charset="0"/>
              </a:rPr>
              <a:t>Good</a:t>
            </a:r>
          </a:p>
          <a:p>
            <a:pPr algn="ctr"/>
            <a:endParaRPr lang="en-US" sz="2667" dirty="0"/>
          </a:p>
          <a:p>
            <a:pPr algn="ctr"/>
            <a:endParaRPr lang="en-US" sz="2667" dirty="0"/>
          </a:p>
          <a:p>
            <a:pPr algn="ctr"/>
            <a:endParaRPr lang="en-US" sz="2667" dirty="0">
              <a:solidFill>
                <a:srgbClr val="0066FF"/>
              </a:solidFill>
              <a:latin typeface="Comic Sans MS" pitchFamily="66" charset="0"/>
            </a:endParaRPr>
          </a:p>
          <a:p>
            <a:pPr algn="ctr"/>
            <a:endParaRPr lang="en-US" sz="2667" dirty="0">
              <a:solidFill>
                <a:schemeClr val="bg1"/>
              </a:solidFill>
              <a:latin typeface="Comic Sans MS" pitchFamily="66" charset="0"/>
            </a:endParaRPr>
          </a:p>
          <a:p>
            <a:pPr algn="ctr"/>
            <a:endParaRPr lang="en-US" sz="2667" dirty="0">
              <a:solidFill>
                <a:schemeClr val="bg1"/>
              </a:solidFill>
              <a:latin typeface="Comic Sans MS" pitchFamily="66" charset="0"/>
            </a:endParaRPr>
          </a:p>
          <a:p>
            <a:pPr algn="ctr"/>
            <a:endParaRPr lang="en-US" sz="2667" dirty="0">
              <a:solidFill>
                <a:schemeClr val="bg1"/>
              </a:solidFill>
              <a:latin typeface="Comic Sans MS" pitchFamily="66" charset="0"/>
            </a:endParaRPr>
          </a:p>
          <a:p>
            <a:pPr algn="ctr"/>
            <a:endParaRPr lang="en-US" sz="2667" dirty="0">
              <a:solidFill>
                <a:schemeClr val="bg1"/>
              </a:solidFill>
              <a:latin typeface="Comic Sans MS" pitchFamily="66" charset="0"/>
            </a:endParaRPr>
          </a:p>
          <a:p>
            <a:pPr algn="ctr"/>
            <a:r>
              <a:rPr lang="en-US" sz="2667" dirty="0">
                <a:solidFill>
                  <a:schemeClr val="bg1"/>
                </a:solidFill>
                <a:latin typeface="Comic Sans MS" pitchFamily="66" charset="0"/>
              </a:rPr>
              <a:t>DLD</a:t>
            </a:r>
            <a:endParaRPr lang="en-US" sz="2667" dirty="0">
              <a:solidFill>
                <a:schemeClr val="bg1"/>
              </a:solidFill>
            </a:endParaRPr>
          </a:p>
        </p:txBody>
      </p:sp>
      <p:sp>
        <p:nvSpPr>
          <p:cNvPr id="92170" name="Text Box 10"/>
          <p:cNvSpPr txBox="1">
            <a:spLocks noChangeArrowheads="1"/>
          </p:cNvSpPr>
          <p:nvPr/>
        </p:nvSpPr>
        <p:spPr bwMode="auto">
          <a:xfrm rot="-5400000">
            <a:off x="-632035" y="3081727"/>
            <a:ext cx="3031599" cy="1077218"/>
          </a:xfrm>
          <a:prstGeom prst="rect">
            <a:avLst/>
          </a:prstGeom>
          <a:noFill/>
          <a:ln w="9525">
            <a:noFill/>
            <a:miter lim="800000"/>
            <a:headEnd/>
            <a:tailEnd/>
          </a:ln>
        </p:spPr>
        <p:txBody>
          <a:bodyPr wrap="none">
            <a:spAutoFit/>
          </a:bodyPr>
          <a:lstStyle/>
          <a:p>
            <a:pPr algn="ctr"/>
            <a:r>
              <a:rPr lang="en-US" sz="3200">
                <a:solidFill>
                  <a:srgbClr val="FFFF99"/>
                </a:solidFill>
                <a:latin typeface="Comic Sans MS" pitchFamily="66" charset="0"/>
              </a:rPr>
              <a:t>Listening</a:t>
            </a:r>
            <a:br>
              <a:rPr lang="en-US" sz="3200">
                <a:solidFill>
                  <a:srgbClr val="FFFF99"/>
                </a:solidFill>
                <a:latin typeface="Comic Sans MS" pitchFamily="66" charset="0"/>
              </a:rPr>
            </a:br>
            <a:r>
              <a:rPr lang="en-US" sz="3200">
                <a:solidFill>
                  <a:srgbClr val="FFFF99"/>
                </a:solidFill>
                <a:latin typeface="Comic Sans MS" pitchFamily="66" charset="0"/>
              </a:rPr>
              <a:t>Comprehension</a:t>
            </a:r>
          </a:p>
        </p:txBody>
      </p:sp>
      <p:sp>
        <p:nvSpPr>
          <p:cNvPr id="92171" name="Oval 11"/>
          <p:cNvSpPr>
            <a:spLocks noChangeArrowheads="1"/>
          </p:cNvSpPr>
          <p:nvPr/>
        </p:nvSpPr>
        <p:spPr bwMode="auto">
          <a:xfrm rot="-5400000">
            <a:off x="2077215" y="1764240"/>
            <a:ext cx="4533540" cy="3642342"/>
          </a:xfrm>
          <a:prstGeom prst="ellipse">
            <a:avLst/>
          </a:prstGeom>
          <a:solidFill>
            <a:schemeClr val="accent1">
              <a:alpha val="0"/>
            </a:schemeClr>
          </a:solidFill>
          <a:ln w="57150">
            <a:solidFill>
              <a:srgbClr val="0000FF"/>
            </a:solidFill>
            <a:round/>
            <a:headEnd/>
            <a:tailEnd/>
          </a:ln>
        </p:spPr>
        <p:txBody>
          <a:bodyPr wrap="none" anchor="ctr"/>
          <a:lstStyle/>
          <a:p>
            <a:endParaRPr lang="en-US" sz="2400" dirty="0"/>
          </a:p>
        </p:txBody>
      </p:sp>
    </p:spTree>
    <p:extLst>
      <p:ext uri="{BB962C8B-B14F-4D97-AF65-F5344CB8AC3E}">
        <p14:creationId xmlns:p14="http://schemas.microsoft.com/office/powerpoint/2010/main" val="274303113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2646947" y="1604211"/>
            <a:ext cx="6705600" cy="3862917"/>
          </a:xfrm>
          <a:prstGeom prst="rect">
            <a:avLst/>
          </a:prstGeom>
          <a:solidFill>
            <a:srgbClr val="FFFFCC"/>
          </a:solidFill>
          <a:ln w="9525">
            <a:solidFill>
              <a:schemeClr val="bg1"/>
            </a:solidFill>
            <a:miter lim="800000"/>
            <a:headEnd/>
            <a:tailEnd/>
          </a:ln>
        </p:spPr>
        <p:txBody>
          <a:bodyPr wrap="none" anchor="ctr"/>
          <a:lstStyle/>
          <a:p>
            <a:endParaRPr lang="en-US" sz="2400"/>
          </a:p>
        </p:txBody>
      </p:sp>
      <p:sp>
        <p:nvSpPr>
          <p:cNvPr id="92163" name="Line 3"/>
          <p:cNvSpPr>
            <a:spLocks noChangeShapeType="1"/>
          </p:cNvSpPr>
          <p:nvPr/>
        </p:nvSpPr>
        <p:spPr bwMode="auto">
          <a:xfrm>
            <a:off x="5898148" y="1604211"/>
            <a:ext cx="57151" cy="3962400"/>
          </a:xfrm>
          <a:prstGeom prst="line">
            <a:avLst/>
          </a:prstGeom>
          <a:noFill/>
          <a:ln w="9525">
            <a:solidFill>
              <a:schemeClr val="bg1"/>
            </a:solidFill>
            <a:round/>
            <a:headEnd/>
            <a:tailEnd/>
          </a:ln>
        </p:spPr>
        <p:txBody>
          <a:bodyPr wrap="none" anchor="ctr"/>
          <a:lstStyle/>
          <a:p>
            <a:endParaRPr lang="en-US" sz="2400"/>
          </a:p>
        </p:txBody>
      </p:sp>
      <p:sp>
        <p:nvSpPr>
          <p:cNvPr id="92164" name="Line 4"/>
          <p:cNvSpPr>
            <a:spLocks noChangeShapeType="1"/>
          </p:cNvSpPr>
          <p:nvPr/>
        </p:nvSpPr>
        <p:spPr bwMode="auto">
          <a:xfrm>
            <a:off x="2668114" y="3612928"/>
            <a:ext cx="6675967" cy="0"/>
          </a:xfrm>
          <a:prstGeom prst="line">
            <a:avLst/>
          </a:prstGeom>
          <a:noFill/>
          <a:ln w="9525">
            <a:solidFill>
              <a:schemeClr val="bg1"/>
            </a:solidFill>
            <a:round/>
            <a:headEnd/>
            <a:tailEnd/>
          </a:ln>
        </p:spPr>
        <p:txBody>
          <a:bodyPr wrap="none" anchor="ctr"/>
          <a:lstStyle/>
          <a:p>
            <a:endParaRPr lang="en-US" sz="2400"/>
          </a:p>
        </p:txBody>
      </p:sp>
      <p:sp>
        <p:nvSpPr>
          <p:cNvPr id="92166" name="Text Box 6"/>
          <p:cNvSpPr txBox="1">
            <a:spLocks noChangeArrowheads="1"/>
          </p:cNvSpPr>
          <p:nvPr/>
        </p:nvSpPr>
        <p:spPr bwMode="auto">
          <a:xfrm>
            <a:off x="3951255" y="571046"/>
            <a:ext cx="3642344" cy="584775"/>
          </a:xfrm>
          <a:prstGeom prst="rect">
            <a:avLst/>
          </a:prstGeom>
          <a:noFill/>
          <a:ln w="9525">
            <a:noFill/>
            <a:miter lim="800000"/>
            <a:headEnd/>
            <a:tailEnd/>
          </a:ln>
        </p:spPr>
        <p:txBody>
          <a:bodyPr wrap="none">
            <a:spAutoFit/>
          </a:bodyPr>
          <a:lstStyle/>
          <a:p>
            <a:r>
              <a:rPr lang="en-US" sz="3200" dirty="0">
                <a:solidFill>
                  <a:srgbClr val="FFFF99"/>
                </a:solidFill>
                <a:latin typeface="Comic Sans MS" pitchFamily="66" charset="0"/>
              </a:rPr>
              <a:t>Word</a:t>
            </a:r>
            <a:r>
              <a:rPr lang="en-US" sz="3200" b="1" dirty="0">
                <a:solidFill>
                  <a:srgbClr val="FFFF99"/>
                </a:solidFill>
                <a:latin typeface="Comic Sans MS" pitchFamily="66" charset="0"/>
              </a:rPr>
              <a:t> </a:t>
            </a:r>
            <a:r>
              <a:rPr lang="en-US" sz="3200" dirty="0">
                <a:solidFill>
                  <a:srgbClr val="FFFF99"/>
                </a:solidFill>
                <a:latin typeface="Comic Sans MS" pitchFamily="66" charset="0"/>
              </a:rPr>
              <a:t>Recognition</a:t>
            </a:r>
          </a:p>
        </p:txBody>
      </p:sp>
      <p:sp>
        <p:nvSpPr>
          <p:cNvPr id="92167" name="Text Box 7"/>
          <p:cNvSpPr txBox="1">
            <a:spLocks noChangeArrowheads="1"/>
          </p:cNvSpPr>
          <p:nvPr/>
        </p:nvSpPr>
        <p:spPr bwMode="auto">
          <a:xfrm>
            <a:off x="2742198" y="1134312"/>
            <a:ext cx="3170767" cy="3375796"/>
          </a:xfrm>
          <a:prstGeom prst="rect">
            <a:avLst/>
          </a:prstGeom>
          <a:noFill/>
          <a:ln w="9525">
            <a:noFill/>
            <a:miter lim="800000"/>
            <a:headEnd/>
            <a:tailEnd/>
          </a:ln>
        </p:spPr>
        <p:txBody>
          <a:bodyPr>
            <a:spAutoFit/>
          </a:bodyPr>
          <a:lstStyle/>
          <a:p>
            <a:pPr algn="ctr"/>
            <a:r>
              <a:rPr lang="en-US" sz="2667" dirty="0">
                <a:solidFill>
                  <a:srgbClr val="FFFF99"/>
                </a:solidFill>
                <a:latin typeface="Comic Sans MS" pitchFamily="66" charset="0"/>
              </a:rPr>
              <a:t>Poor</a:t>
            </a:r>
            <a:endParaRPr lang="en-US" sz="2667" dirty="0"/>
          </a:p>
          <a:p>
            <a:pPr algn="ctr"/>
            <a:endParaRPr lang="en-US" sz="2667" dirty="0"/>
          </a:p>
          <a:p>
            <a:pPr algn="ctr"/>
            <a:r>
              <a:rPr lang="en-US" sz="2667" dirty="0">
                <a:solidFill>
                  <a:schemeClr val="bg1"/>
                </a:solidFill>
                <a:latin typeface="Comic Sans MS" pitchFamily="66" charset="0"/>
              </a:rPr>
              <a:t>Dyslexia</a:t>
            </a:r>
          </a:p>
          <a:p>
            <a:pPr algn="ctr"/>
            <a:endParaRPr lang="en-US" sz="2667" dirty="0">
              <a:solidFill>
                <a:schemeClr val="bg1"/>
              </a:solidFill>
              <a:latin typeface="Comic Sans MS" pitchFamily="66" charset="0"/>
            </a:endParaRPr>
          </a:p>
          <a:p>
            <a:pPr algn="ctr"/>
            <a:endParaRPr lang="en-US" sz="2667" dirty="0">
              <a:solidFill>
                <a:schemeClr val="bg1"/>
              </a:solidFill>
              <a:latin typeface="Comic Sans MS" pitchFamily="66" charset="0"/>
            </a:endParaRPr>
          </a:p>
          <a:p>
            <a:pPr algn="ctr"/>
            <a:endParaRPr lang="en-US" sz="2667" dirty="0">
              <a:solidFill>
                <a:schemeClr val="bg1"/>
              </a:solidFill>
              <a:latin typeface="Comic Sans MS" pitchFamily="66" charset="0"/>
            </a:endParaRPr>
          </a:p>
          <a:p>
            <a:pPr algn="ctr"/>
            <a:endParaRPr lang="en-US" sz="2667" dirty="0">
              <a:solidFill>
                <a:schemeClr val="bg1"/>
              </a:solidFill>
              <a:latin typeface="Comic Sans MS" pitchFamily="66" charset="0"/>
            </a:endParaRPr>
          </a:p>
          <a:p>
            <a:pPr algn="ctr"/>
            <a:r>
              <a:rPr lang="en-US" sz="2667" dirty="0">
                <a:solidFill>
                  <a:schemeClr val="bg1"/>
                </a:solidFill>
                <a:latin typeface="Comic Sans MS" pitchFamily="66" charset="0"/>
              </a:rPr>
              <a:t>Dyslexia + DLD</a:t>
            </a:r>
          </a:p>
        </p:txBody>
      </p:sp>
      <p:sp>
        <p:nvSpPr>
          <p:cNvPr id="92168" name="Text Box 8"/>
          <p:cNvSpPr txBox="1">
            <a:spLocks noChangeArrowheads="1"/>
          </p:cNvSpPr>
          <p:nvPr/>
        </p:nvSpPr>
        <p:spPr bwMode="auto">
          <a:xfrm>
            <a:off x="1482781" y="928996"/>
            <a:ext cx="976549" cy="4607095"/>
          </a:xfrm>
          <a:prstGeom prst="rect">
            <a:avLst/>
          </a:prstGeom>
          <a:noFill/>
          <a:ln w="9525">
            <a:noFill/>
            <a:miter lim="800000"/>
            <a:headEnd/>
            <a:tailEnd/>
          </a:ln>
        </p:spPr>
        <p:txBody>
          <a:bodyPr wrap="none">
            <a:spAutoFit/>
          </a:bodyPr>
          <a:lstStyle/>
          <a:p>
            <a:endParaRPr lang="en-US" sz="2667" dirty="0"/>
          </a:p>
          <a:p>
            <a:endParaRPr lang="en-US" sz="2667" dirty="0"/>
          </a:p>
          <a:p>
            <a:endParaRPr lang="en-US" sz="2667" dirty="0"/>
          </a:p>
          <a:p>
            <a:endParaRPr lang="en-US" sz="2667" dirty="0"/>
          </a:p>
          <a:p>
            <a:r>
              <a:rPr lang="en-US" sz="2667" dirty="0">
                <a:solidFill>
                  <a:srgbClr val="FFFF99"/>
                </a:solidFill>
                <a:latin typeface="Comic Sans MS" pitchFamily="66" charset="0"/>
              </a:rPr>
              <a:t>Good</a:t>
            </a:r>
          </a:p>
          <a:p>
            <a:endParaRPr lang="en-US" sz="2667" dirty="0">
              <a:solidFill>
                <a:srgbClr val="FFFF99"/>
              </a:solidFill>
              <a:latin typeface="Comic Sans MS" pitchFamily="66" charset="0"/>
            </a:endParaRPr>
          </a:p>
          <a:p>
            <a:endParaRPr lang="en-US" sz="2667" dirty="0">
              <a:solidFill>
                <a:srgbClr val="FFFF99"/>
              </a:solidFill>
              <a:latin typeface="Comic Sans MS" pitchFamily="66" charset="0"/>
            </a:endParaRPr>
          </a:p>
          <a:p>
            <a:endParaRPr lang="en-US" sz="2667" dirty="0">
              <a:solidFill>
                <a:srgbClr val="FFFF99"/>
              </a:solidFill>
              <a:latin typeface="Comic Sans MS" pitchFamily="66" charset="0"/>
            </a:endParaRPr>
          </a:p>
          <a:p>
            <a:endParaRPr lang="en-US" sz="2667" dirty="0">
              <a:solidFill>
                <a:srgbClr val="FFFF99"/>
              </a:solidFill>
              <a:latin typeface="Comic Sans MS" pitchFamily="66" charset="0"/>
            </a:endParaRPr>
          </a:p>
          <a:p>
            <a:endParaRPr lang="en-US" sz="2667" dirty="0">
              <a:solidFill>
                <a:srgbClr val="FFFF99"/>
              </a:solidFill>
              <a:latin typeface="Comic Sans MS" pitchFamily="66" charset="0"/>
            </a:endParaRPr>
          </a:p>
          <a:p>
            <a:r>
              <a:rPr lang="en-US" sz="2667" dirty="0">
                <a:solidFill>
                  <a:srgbClr val="FFFF99"/>
                </a:solidFill>
                <a:latin typeface="Comic Sans MS" pitchFamily="66" charset="0"/>
              </a:rPr>
              <a:t>Poor</a:t>
            </a:r>
          </a:p>
        </p:txBody>
      </p:sp>
      <p:sp>
        <p:nvSpPr>
          <p:cNvPr id="92169" name="Text Box 9"/>
          <p:cNvSpPr txBox="1">
            <a:spLocks noChangeArrowheads="1"/>
          </p:cNvSpPr>
          <p:nvPr/>
        </p:nvSpPr>
        <p:spPr bwMode="auto">
          <a:xfrm>
            <a:off x="6008216" y="223444"/>
            <a:ext cx="3170767" cy="4607095"/>
          </a:xfrm>
          <a:prstGeom prst="rect">
            <a:avLst/>
          </a:prstGeom>
          <a:noFill/>
          <a:ln w="9525">
            <a:noFill/>
            <a:miter lim="800000"/>
            <a:headEnd/>
            <a:tailEnd/>
          </a:ln>
        </p:spPr>
        <p:txBody>
          <a:bodyPr>
            <a:spAutoFit/>
          </a:bodyPr>
          <a:lstStyle/>
          <a:p>
            <a:pPr algn="ctr"/>
            <a:endParaRPr lang="en-US" sz="2667" dirty="0">
              <a:solidFill>
                <a:srgbClr val="FFFF99"/>
              </a:solidFill>
              <a:latin typeface="Comic Sans MS" pitchFamily="66" charset="0"/>
            </a:endParaRPr>
          </a:p>
          <a:p>
            <a:pPr algn="ctr"/>
            <a:endParaRPr lang="en-US" sz="2667" dirty="0">
              <a:solidFill>
                <a:srgbClr val="FFFF99"/>
              </a:solidFill>
              <a:latin typeface="Comic Sans MS" pitchFamily="66" charset="0"/>
            </a:endParaRPr>
          </a:p>
          <a:p>
            <a:pPr algn="ctr"/>
            <a:r>
              <a:rPr lang="en-US" sz="2667" dirty="0">
                <a:solidFill>
                  <a:srgbClr val="FFFF99"/>
                </a:solidFill>
                <a:latin typeface="Comic Sans MS" pitchFamily="66" charset="0"/>
              </a:rPr>
              <a:t>Good</a:t>
            </a:r>
          </a:p>
          <a:p>
            <a:pPr algn="ctr"/>
            <a:endParaRPr lang="en-US" sz="2667" dirty="0"/>
          </a:p>
          <a:p>
            <a:pPr algn="ctr"/>
            <a:endParaRPr lang="en-US" sz="2667" dirty="0"/>
          </a:p>
          <a:p>
            <a:pPr algn="ctr"/>
            <a:endParaRPr lang="en-US" sz="2667" dirty="0">
              <a:solidFill>
                <a:srgbClr val="0066FF"/>
              </a:solidFill>
              <a:latin typeface="Comic Sans MS" pitchFamily="66" charset="0"/>
            </a:endParaRPr>
          </a:p>
          <a:p>
            <a:pPr algn="ctr"/>
            <a:endParaRPr lang="en-US" sz="2667" dirty="0">
              <a:solidFill>
                <a:schemeClr val="bg1"/>
              </a:solidFill>
              <a:latin typeface="Comic Sans MS" pitchFamily="66" charset="0"/>
            </a:endParaRPr>
          </a:p>
          <a:p>
            <a:pPr algn="ctr"/>
            <a:endParaRPr lang="en-US" sz="2667" dirty="0">
              <a:solidFill>
                <a:schemeClr val="bg1"/>
              </a:solidFill>
              <a:latin typeface="Comic Sans MS" pitchFamily="66" charset="0"/>
            </a:endParaRPr>
          </a:p>
          <a:p>
            <a:pPr algn="ctr"/>
            <a:endParaRPr lang="en-US" sz="2667" dirty="0">
              <a:solidFill>
                <a:schemeClr val="bg1"/>
              </a:solidFill>
              <a:latin typeface="Comic Sans MS" pitchFamily="66" charset="0"/>
            </a:endParaRPr>
          </a:p>
          <a:p>
            <a:pPr algn="ctr"/>
            <a:endParaRPr lang="en-US" sz="2667" dirty="0">
              <a:solidFill>
                <a:schemeClr val="bg1"/>
              </a:solidFill>
              <a:latin typeface="Comic Sans MS" pitchFamily="66" charset="0"/>
            </a:endParaRPr>
          </a:p>
          <a:p>
            <a:pPr algn="ctr"/>
            <a:r>
              <a:rPr lang="en-US" sz="2667" dirty="0">
                <a:solidFill>
                  <a:schemeClr val="bg1"/>
                </a:solidFill>
                <a:latin typeface="Comic Sans MS" pitchFamily="66" charset="0"/>
              </a:rPr>
              <a:t>DLD</a:t>
            </a:r>
            <a:endParaRPr lang="en-US" sz="2667" dirty="0">
              <a:solidFill>
                <a:schemeClr val="bg1"/>
              </a:solidFill>
            </a:endParaRPr>
          </a:p>
        </p:txBody>
      </p:sp>
      <p:sp>
        <p:nvSpPr>
          <p:cNvPr id="92170" name="Text Box 10"/>
          <p:cNvSpPr txBox="1">
            <a:spLocks noChangeArrowheads="1"/>
          </p:cNvSpPr>
          <p:nvPr/>
        </p:nvSpPr>
        <p:spPr bwMode="auto">
          <a:xfrm rot="-5400000">
            <a:off x="-632035" y="3081727"/>
            <a:ext cx="3031599" cy="1077218"/>
          </a:xfrm>
          <a:prstGeom prst="rect">
            <a:avLst/>
          </a:prstGeom>
          <a:noFill/>
          <a:ln w="9525">
            <a:noFill/>
            <a:miter lim="800000"/>
            <a:headEnd/>
            <a:tailEnd/>
          </a:ln>
        </p:spPr>
        <p:txBody>
          <a:bodyPr wrap="none">
            <a:spAutoFit/>
          </a:bodyPr>
          <a:lstStyle/>
          <a:p>
            <a:pPr algn="ctr"/>
            <a:r>
              <a:rPr lang="en-US" sz="3200">
                <a:solidFill>
                  <a:srgbClr val="FFFF99"/>
                </a:solidFill>
                <a:latin typeface="Comic Sans MS" pitchFamily="66" charset="0"/>
              </a:rPr>
              <a:t>Listening</a:t>
            </a:r>
            <a:br>
              <a:rPr lang="en-US" sz="3200">
                <a:solidFill>
                  <a:srgbClr val="FFFF99"/>
                </a:solidFill>
                <a:latin typeface="Comic Sans MS" pitchFamily="66" charset="0"/>
              </a:rPr>
            </a:br>
            <a:r>
              <a:rPr lang="en-US" sz="3200">
                <a:solidFill>
                  <a:srgbClr val="FFFF99"/>
                </a:solidFill>
                <a:latin typeface="Comic Sans MS" pitchFamily="66" charset="0"/>
              </a:rPr>
              <a:t>Comprehension</a:t>
            </a:r>
          </a:p>
        </p:txBody>
      </p:sp>
      <p:sp>
        <p:nvSpPr>
          <p:cNvPr id="92171" name="Oval 11"/>
          <p:cNvSpPr>
            <a:spLocks noChangeArrowheads="1"/>
          </p:cNvSpPr>
          <p:nvPr/>
        </p:nvSpPr>
        <p:spPr bwMode="auto">
          <a:xfrm rot="-5400000">
            <a:off x="6628268" y="2792006"/>
            <a:ext cx="2239253" cy="3642342"/>
          </a:xfrm>
          <a:prstGeom prst="ellipse">
            <a:avLst/>
          </a:prstGeom>
          <a:solidFill>
            <a:schemeClr val="accent1">
              <a:alpha val="0"/>
            </a:schemeClr>
          </a:solidFill>
          <a:ln w="57150">
            <a:solidFill>
              <a:srgbClr val="0000FF"/>
            </a:solidFill>
            <a:round/>
            <a:headEnd/>
            <a:tailEnd/>
          </a:ln>
        </p:spPr>
        <p:txBody>
          <a:bodyPr wrap="none" anchor="ctr"/>
          <a:lstStyle/>
          <a:p>
            <a:endParaRPr lang="en-US" sz="2400" dirty="0"/>
          </a:p>
        </p:txBody>
      </p:sp>
    </p:spTree>
    <p:extLst>
      <p:ext uri="{BB962C8B-B14F-4D97-AF65-F5344CB8AC3E}">
        <p14:creationId xmlns:p14="http://schemas.microsoft.com/office/powerpoint/2010/main" val="291486279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4FD049-FE9A-42AD-B803-8786AD580486}"/>
              </a:ext>
            </a:extLst>
          </p:cNvPr>
          <p:cNvSpPr>
            <a:spLocks noGrp="1"/>
          </p:cNvSpPr>
          <p:nvPr>
            <p:ph type="title"/>
          </p:nvPr>
        </p:nvSpPr>
        <p:spPr/>
        <p:txBody>
          <a:bodyPr>
            <a:normAutofit/>
          </a:bodyPr>
          <a:lstStyle/>
          <a:p>
            <a:r>
              <a:rPr lang="en-US" sz="5400" dirty="0"/>
              <a:t>Most Late Emerging Poor Readers are actually </a:t>
            </a:r>
            <a:br>
              <a:rPr lang="en-US" sz="5400" dirty="0"/>
            </a:br>
            <a:r>
              <a:rPr lang="en-US" sz="5400" i="1" dirty="0"/>
              <a:t>Late Identified </a:t>
            </a:r>
          </a:p>
        </p:txBody>
      </p:sp>
      <p:sp>
        <p:nvSpPr>
          <p:cNvPr id="5" name="TextBox 4">
            <a:extLst>
              <a:ext uri="{FF2B5EF4-FFF2-40B4-BE49-F238E27FC236}">
                <a16:creationId xmlns:a16="http://schemas.microsoft.com/office/drawing/2014/main" id="{54B44658-75D6-4FE9-9F1F-842A70385223}"/>
              </a:ext>
            </a:extLst>
          </p:cNvPr>
          <p:cNvSpPr txBox="1"/>
          <p:nvPr/>
        </p:nvSpPr>
        <p:spPr>
          <a:xfrm>
            <a:off x="7441294" y="4235603"/>
            <a:ext cx="4946754" cy="369332"/>
          </a:xfrm>
          <a:prstGeom prst="rect">
            <a:avLst/>
          </a:prstGeom>
          <a:noFill/>
        </p:spPr>
        <p:txBody>
          <a:bodyPr wrap="square" rtlCol="0">
            <a:spAutoFit/>
          </a:bodyPr>
          <a:lstStyle/>
          <a:p>
            <a:r>
              <a:rPr lang="en-US" dirty="0"/>
              <a:t>Catts et al., 2012; Petscher et al, 2017</a:t>
            </a:r>
          </a:p>
        </p:txBody>
      </p:sp>
    </p:spTree>
    <p:extLst>
      <p:ext uri="{BB962C8B-B14F-4D97-AF65-F5344CB8AC3E}">
        <p14:creationId xmlns:p14="http://schemas.microsoft.com/office/powerpoint/2010/main" val="201676168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5434491-9E7F-48B4-8FAF-1C7B8A296AC9}"/>
              </a:ext>
            </a:extLst>
          </p:cNvPr>
          <p:cNvPicPr>
            <a:picLocks noChangeAspect="1"/>
          </p:cNvPicPr>
          <p:nvPr/>
        </p:nvPicPr>
        <p:blipFill>
          <a:blip r:embed="rId3"/>
          <a:stretch>
            <a:fillRect/>
          </a:stretch>
        </p:blipFill>
        <p:spPr>
          <a:xfrm>
            <a:off x="0" y="83517"/>
            <a:ext cx="11848704" cy="6131020"/>
          </a:xfrm>
          <a:prstGeom prst="rect">
            <a:avLst/>
          </a:prstGeom>
          <a:ln w="31750" cap="sq">
            <a:noFill/>
            <a:miter lim="800000"/>
          </a:ln>
        </p:spPr>
      </p:pic>
      <p:sp>
        <p:nvSpPr>
          <p:cNvPr id="5" name="TextBox 4">
            <a:extLst>
              <a:ext uri="{FF2B5EF4-FFF2-40B4-BE49-F238E27FC236}">
                <a16:creationId xmlns:a16="http://schemas.microsoft.com/office/drawing/2014/main" id="{8081D526-38A0-4A4C-8B13-0FF6444DA77B}"/>
              </a:ext>
            </a:extLst>
          </p:cNvPr>
          <p:cNvSpPr txBox="1"/>
          <p:nvPr/>
        </p:nvSpPr>
        <p:spPr>
          <a:xfrm>
            <a:off x="1456248" y="6256895"/>
            <a:ext cx="5136342" cy="369332"/>
          </a:xfrm>
          <a:prstGeom prst="rect">
            <a:avLst/>
          </a:prstGeom>
          <a:noFill/>
        </p:spPr>
        <p:txBody>
          <a:bodyPr wrap="none" rtlCol="0">
            <a:spAutoFit/>
          </a:bodyPr>
          <a:lstStyle/>
          <a:p>
            <a:r>
              <a:rPr lang="en-US" dirty="0"/>
              <a:t>Komesidou &amp; Hogan, 2020, IDA perspectives</a:t>
            </a:r>
          </a:p>
        </p:txBody>
      </p:sp>
      <p:sp>
        <p:nvSpPr>
          <p:cNvPr id="2" name="Oval 1">
            <a:extLst>
              <a:ext uri="{FF2B5EF4-FFF2-40B4-BE49-F238E27FC236}">
                <a16:creationId xmlns:a16="http://schemas.microsoft.com/office/drawing/2014/main" id="{C24335EA-5BBE-4966-93F7-832C8D06A4C8}"/>
              </a:ext>
            </a:extLst>
          </p:cNvPr>
          <p:cNvSpPr/>
          <p:nvPr/>
        </p:nvSpPr>
        <p:spPr>
          <a:xfrm>
            <a:off x="3177540" y="3429000"/>
            <a:ext cx="6572250" cy="1600200"/>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A10F3A6F-94E3-4054-94C4-E4C2C4FDA102}"/>
              </a:ext>
            </a:extLst>
          </p:cNvPr>
          <p:cNvSpPr/>
          <p:nvPr/>
        </p:nvSpPr>
        <p:spPr>
          <a:xfrm>
            <a:off x="3177540" y="1371600"/>
            <a:ext cx="6667500" cy="1600200"/>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572777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EBEACB-B390-40A6-B0A1-EF41C7120C31}"/>
              </a:ext>
            </a:extLst>
          </p:cNvPr>
          <p:cNvPicPr>
            <a:picLocks noChangeAspect="1"/>
          </p:cNvPicPr>
          <p:nvPr/>
        </p:nvPicPr>
        <p:blipFill>
          <a:blip r:embed="rId2"/>
          <a:stretch>
            <a:fillRect/>
          </a:stretch>
        </p:blipFill>
        <p:spPr>
          <a:xfrm>
            <a:off x="506903" y="261304"/>
            <a:ext cx="7839655" cy="5435947"/>
          </a:xfrm>
          <a:prstGeom prst="rect">
            <a:avLst/>
          </a:prstGeom>
        </p:spPr>
      </p:pic>
      <p:sp>
        <p:nvSpPr>
          <p:cNvPr id="2" name="TextBox 1">
            <a:extLst>
              <a:ext uri="{FF2B5EF4-FFF2-40B4-BE49-F238E27FC236}">
                <a16:creationId xmlns:a16="http://schemas.microsoft.com/office/drawing/2014/main" id="{40CA520F-52AF-4472-AEB0-8A1325DBD1F0}"/>
              </a:ext>
            </a:extLst>
          </p:cNvPr>
          <p:cNvSpPr txBox="1"/>
          <p:nvPr/>
        </p:nvSpPr>
        <p:spPr>
          <a:xfrm>
            <a:off x="606056" y="5901070"/>
            <a:ext cx="7644809" cy="369332"/>
          </a:xfrm>
          <a:prstGeom prst="rect">
            <a:avLst/>
          </a:prstGeom>
          <a:noFill/>
        </p:spPr>
        <p:txBody>
          <a:bodyPr wrap="square" rtlCol="0">
            <a:spAutoFit/>
          </a:bodyPr>
          <a:lstStyle/>
          <a:p>
            <a:r>
              <a:rPr lang="en-US"/>
              <a:t>https://journals.sagepub.com/doi/full/10.1177/2372732219839075</a:t>
            </a:r>
            <a:endParaRPr lang="en-US" dirty="0"/>
          </a:p>
        </p:txBody>
      </p:sp>
    </p:spTree>
    <p:extLst>
      <p:ext uri="{BB962C8B-B14F-4D97-AF65-F5344CB8AC3E}">
        <p14:creationId xmlns:p14="http://schemas.microsoft.com/office/powerpoint/2010/main" val="153422292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0452B-7BEC-4C8C-A143-D9405259E6BA}"/>
              </a:ext>
            </a:extLst>
          </p:cNvPr>
          <p:cNvSpPr>
            <a:spLocks noGrp="1"/>
          </p:cNvSpPr>
          <p:nvPr>
            <p:ph type="ctrTitle"/>
          </p:nvPr>
        </p:nvSpPr>
        <p:spPr>
          <a:xfrm>
            <a:off x="636696" y="643464"/>
            <a:ext cx="3761964" cy="3273061"/>
          </a:xfrm>
          <a:noFill/>
          <a:ln w="19050">
            <a:noFill/>
            <a:prstDash val="dash"/>
          </a:ln>
        </p:spPr>
        <p:txBody>
          <a:bodyPr>
            <a:normAutofit/>
          </a:bodyPr>
          <a:lstStyle/>
          <a:p>
            <a:pPr algn="r"/>
            <a:r>
              <a:rPr lang="en-US" sz="4800"/>
              <a:t>Early screening for DLD</a:t>
            </a:r>
          </a:p>
        </p:txBody>
      </p:sp>
      <p:sp>
        <p:nvSpPr>
          <p:cNvPr id="3" name="Subtitle 2">
            <a:extLst>
              <a:ext uri="{FF2B5EF4-FFF2-40B4-BE49-F238E27FC236}">
                <a16:creationId xmlns:a16="http://schemas.microsoft.com/office/drawing/2014/main" id="{6F1017C1-F0E0-4380-8E10-D51DEC284789}"/>
              </a:ext>
            </a:extLst>
          </p:cNvPr>
          <p:cNvSpPr>
            <a:spLocks noGrp="1"/>
          </p:cNvSpPr>
          <p:nvPr>
            <p:ph type="subTitle" idx="1"/>
          </p:nvPr>
        </p:nvSpPr>
        <p:spPr>
          <a:xfrm>
            <a:off x="636695" y="4068231"/>
            <a:ext cx="3761965" cy="2293885"/>
          </a:xfrm>
          <a:noFill/>
          <a:ln w="19050">
            <a:noFill/>
            <a:prstDash val="dash"/>
          </a:ln>
        </p:spPr>
        <p:txBody>
          <a:bodyPr>
            <a:normAutofit/>
          </a:bodyPr>
          <a:lstStyle/>
          <a:p>
            <a:pPr algn="r"/>
            <a:r>
              <a:rPr lang="en-US" sz="1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2"/>
              </a:rPr>
              <a:t>https://tinyurl.com/screen4DLD</a:t>
            </a:r>
            <a:endParaRPr lang="en-US" sz="1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endParaRPr>
          </a:p>
          <a:p>
            <a:pPr algn="r"/>
            <a:endParaRPr lang="en-US" sz="1700" dirty="0"/>
          </a:p>
          <a:p>
            <a:pPr algn="r"/>
            <a:r>
              <a:rPr lang="en-US" sz="1700" dirty="0">
                <a:hlinkClick r:id="rId3"/>
              </a:rPr>
              <a:t>https://charts.intensiveintervention.org/chart/academic-screening</a:t>
            </a:r>
            <a:endParaRPr lang="en-US" sz="1700" dirty="0"/>
          </a:p>
        </p:txBody>
      </p:sp>
      <p:pic>
        <p:nvPicPr>
          <p:cNvPr id="5" name="Picture 4">
            <a:extLst>
              <a:ext uri="{FF2B5EF4-FFF2-40B4-BE49-F238E27FC236}">
                <a16:creationId xmlns:a16="http://schemas.microsoft.com/office/drawing/2014/main" id="{C1695AE6-5BD6-4702-83E8-FB8AC629BCD4}"/>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821366" y="720725"/>
            <a:ext cx="6177937" cy="4494449"/>
          </a:xfrm>
          <a:prstGeom prst="rect">
            <a:avLst/>
          </a:prstGeom>
        </p:spPr>
      </p:pic>
    </p:spTree>
    <p:extLst>
      <p:ext uri="{BB962C8B-B14F-4D97-AF65-F5344CB8AC3E}">
        <p14:creationId xmlns:p14="http://schemas.microsoft.com/office/powerpoint/2010/main" val="260952947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133F1-654A-4291-9371-A896855B5CCE}"/>
              </a:ext>
            </a:extLst>
          </p:cNvPr>
          <p:cNvSpPr>
            <a:spLocks noGrp="1"/>
          </p:cNvSpPr>
          <p:nvPr>
            <p:ph type="title"/>
          </p:nvPr>
        </p:nvSpPr>
        <p:spPr/>
        <p:txBody>
          <a:bodyPr/>
          <a:lstStyle/>
          <a:p>
            <a:r>
              <a:rPr lang="en-US" dirty="0"/>
              <a:t>Open source google doc</a:t>
            </a:r>
          </a:p>
        </p:txBody>
      </p:sp>
      <p:pic>
        <p:nvPicPr>
          <p:cNvPr id="4" name="Content Placeholder 3">
            <a:extLst>
              <a:ext uri="{FF2B5EF4-FFF2-40B4-BE49-F238E27FC236}">
                <a16:creationId xmlns:a16="http://schemas.microsoft.com/office/drawing/2014/main" id="{E4C3DDA3-62DB-4F6D-94E5-D4C1A5388398}"/>
              </a:ext>
            </a:extLst>
          </p:cNvPr>
          <p:cNvPicPr>
            <a:picLocks noGrp="1" noChangeAspect="1"/>
          </p:cNvPicPr>
          <p:nvPr>
            <p:ph idx="1"/>
          </p:nvPr>
        </p:nvPicPr>
        <p:blipFill>
          <a:blip r:embed="rId2"/>
          <a:stretch>
            <a:fillRect/>
          </a:stretch>
        </p:blipFill>
        <p:spPr>
          <a:xfrm>
            <a:off x="291547" y="1774234"/>
            <a:ext cx="9505557" cy="4563274"/>
          </a:xfrm>
          <a:prstGeom prst="rect">
            <a:avLst/>
          </a:prstGeom>
        </p:spPr>
      </p:pic>
    </p:spTree>
    <p:extLst>
      <p:ext uri="{BB962C8B-B14F-4D97-AF65-F5344CB8AC3E}">
        <p14:creationId xmlns:p14="http://schemas.microsoft.com/office/powerpoint/2010/main" val="13795575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732466" y="1371594"/>
            <a:ext cx="10972800" cy="1143000"/>
          </a:xfrm>
        </p:spPr>
        <p:txBody>
          <a:bodyPr>
            <a:normAutofit fontScale="90000"/>
          </a:bodyPr>
          <a:lstStyle/>
          <a:p>
            <a:pPr eaLnBrk="1" hangingPunct="1">
              <a:lnSpc>
                <a:spcPct val="75000"/>
              </a:lnSpc>
            </a:pPr>
            <a:r>
              <a:rPr lang="en-US" sz="5067" dirty="0"/>
              <a:t>The Simple View of Reading</a:t>
            </a:r>
            <a:br>
              <a:rPr lang="en-US" sz="5067" dirty="0"/>
            </a:br>
            <a:br>
              <a:rPr lang="en-US" sz="5067" dirty="0"/>
            </a:br>
            <a:endParaRPr lang="en-US" dirty="0"/>
          </a:p>
        </p:txBody>
      </p:sp>
      <p:sp>
        <p:nvSpPr>
          <p:cNvPr id="33795" name="Text Box 3"/>
          <p:cNvSpPr txBox="1">
            <a:spLocks noChangeArrowheads="1"/>
          </p:cNvSpPr>
          <p:nvPr/>
        </p:nvSpPr>
        <p:spPr bwMode="auto">
          <a:xfrm>
            <a:off x="2743200" y="2438401"/>
            <a:ext cx="6400800" cy="830997"/>
          </a:xfrm>
          <a:prstGeom prst="rect">
            <a:avLst/>
          </a:prstGeom>
          <a:noFill/>
          <a:ln w="9525">
            <a:noFill/>
            <a:miter lim="800000"/>
            <a:headEnd/>
            <a:tailEnd/>
          </a:ln>
        </p:spPr>
        <p:txBody>
          <a:bodyPr>
            <a:spAutoFit/>
          </a:bodyPr>
          <a:lstStyle/>
          <a:p>
            <a:pPr>
              <a:spcBef>
                <a:spcPct val="50000"/>
              </a:spcBef>
            </a:pPr>
            <a:r>
              <a:rPr lang="en-US" sz="4800" dirty="0">
                <a:latin typeface="Garamond" pitchFamily="18" charset="0"/>
              </a:rPr>
              <a:t>             Reading</a:t>
            </a:r>
          </a:p>
        </p:txBody>
      </p:sp>
      <p:grpSp>
        <p:nvGrpSpPr>
          <p:cNvPr id="33796" name="Group 4"/>
          <p:cNvGrpSpPr>
            <a:grpSpLocks/>
          </p:cNvGrpSpPr>
          <p:nvPr/>
        </p:nvGrpSpPr>
        <p:grpSpPr bwMode="auto">
          <a:xfrm>
            <a:off x="2235200" y="3124201"/>
            <a:ext cx="8534400" cy="2929461"/>
            <a:chOff x="1152" y="1776"/>
            <a:chExt cx="4032" cy="1845"/>
          </a:xfrm>
        </p:grpSpPr>
        <p:sp>
          <p:nvSpPr>
            <p:cNvPr id="33797" name="Line 5"/>
            <p:cNvSpPr>
              <a:spLocks noChangeShapeType="1"/>
            </p:cNvSpPr>
            <p:nvPr/>
          </p:nvSpPr>
          <p:spPr bwMode="auto">
            <a:xfrm flipH="1">
              <a:off x="1776" y="1776"/>
              <a:ext cx="1056" cy="864"/>
            </a:xfrm>
            <a:prstGeom prst="line">
              <a:avLst/>
            </a:prstGeom>
            <a:noFill/>
            <a:ln w="9525">
              <a:solidFill>
                <a:schemeClr val="tx1"/>
              </a:solidFill>
              <a:round/>
              <a:headEnd/>
              <a:tailEnd type="triangle" w="med" len="med"/>
            </a:ln>
          </p:spPr>
          <p:txBody>
            <a:bodyPr/>
            <a:lstStyle/>
            <a:p>
              <a:endParaRPr lang="en-US" sz="2400"/>
            </a:p>
          </p:txBody>
        </p:sp>
        <p:sp>
          <p:nvSpPr>
            <p:cNvPr id="33798" name="Line 6"/>
            <p:cNvSpPr>
              <a:spLocks noChangeShapeType="1"/>
            </p:cNvSpPr>
            <p:nvPr/>
          </p:nvSpPr>
          <p:spPr bwMode="auto">
            <a:xfrm>
              <a:off x="2832" y="1776"/>
              <a:ext cx="1008" cy="864"/>
            </a:xfrm>
            <a:prstGeom prst="line">
              <a:avLst/>
            </a:prstGeom>
            <a:noFill/>
            <a:ln w="9525">
              <a:solidFill>
                <a:schemeClr val="tx1"/>
              </a:solidFill>
              <a:round/>
              <a:headEnd/>
              <a:tailEnd type="triangle" w="med" len="med"/>
            </a:ln>
          </p:spPr>
          <p:txBody>
            <a:bodyPr/>
            <a:lstStyle/>
            <a:p>
              <a:endParaRPr lang="en-US" sz="2400"/>
            </a:p>
          </p:txBody>
        </p:sp>
        <p:sp>
          <p:nvSpPr>
            <p:cNvPr id="33799" name="Text Box 7"/>
            <p:cNvSpPr txBox="1">
              <a:spLocks noChangeArrowheads="1"/>
            </p:cNvSpPr>
            <p:nvPr/>
          </p:nvSpPr>
          <p:spPr bwMode="auto">
            <a:xfrm>
              <a:off x="1152" y="2736"/>
              <a:ext cx="1728" cy="885"/>
            </a:xfrm>
            <a:prstGeom prst="rect">
              <a:avLst/>
            </a:prstGeom>
            <a:noFill/>
            <a:ln w="9525">
              <a:noFill/>
              <a:miter lim="800000"/>
              <a:headEnd/>
              <a:tailEnd/>
            </a:ln>
          </p:spPr>
          <p:txBody>
            <a:bodyPr>
              <a:spAutoFit/>
            </a:bodyPr>
            <a:lstStyle/>
            <a:p>
              <a:pPr>
                <a:spcBef>
                  <a:spcPct val="50000"/>
                </a:spcBef>
              </a:pPr>
              <a:r>
                <a:rPr lang="en-US" sz="4267" dirty="0">
                  <a:latin typeface="Garamond" pitchFamily="18" charset="0"/>
                </a:rPr>
                <a:t>Word Recognition</a:t>
              </a:r>
            </a:p>
          </p:txBody>
        </p:sp>
        <p:sp>
          <p:nvSpPr>
            <p:cNvPr id="33800" name="Text Box 8"/>
            <p:cNvSpPr txBox="1">
              <a:spLocks noChangeArrowheads="1"/>
            </p:cNvSpPr>
            <p:nvPr/>
          </p:nvSpPr>
          <p:spPr bwMode="auto">
            <a:xfrm>
              <a:off x="3456" y="2688"/>
              <a:ext cx="1728" cy="885"/>
            </a:xfrm>
            <a:prstGeom prst="rect">
              <a:avLst/>
            </a:prstGeom>
            <a:noFill/>
            <a:ln w="9525">
              <a:noFill/>
              <a:miter lim="800000"/>
              <a:headEnd/>
              <a:tailEnd/>
            </a:ln>
          </p:spPr>
          <p:txBody>
            <a:bodyPr>
              <a:spAutoFit/>
            </a:bodyPr>
            <a:lstStyle/>
            <a:p>
              <a:pPr>
                <a:spcBef>
                  <a:spcPct val="50000"/>
                </a:spcBef>
              </a:pPr>
              <a:r>
                <a:rPr lang="en-US" sz="4267" dirty="0">
                  <a:latin typeface="Garamond" pitchFamily="18" charset="0"/>
                </a:rPr>
                <a:t>Listening Comprehension</a:t>
              </a:r>
            </a:p>
          </p:txBody>
        </p:sp>
      </p:grpSp>
      <p:sp>
        <p:nvSpPr>
          <p:cNvPr id="4" name="Arrow: Curved Up 3">
            <a:extLst>
              <a:ext uri="{FF2B5EF4-FFF2-40B4-BE49-F238E27FC236}">
                <a16:creationId xmlns:a16="http://schemas.microsoft.com/office/drawing/2014/main" id="{3BFD4159-3513-40FD-8EF5-DA40770B25F8}"/>
              </a:ext>
            </a:extLst>
          </p:cNvPr>
          <p:cNvSpPr/>
          <p:nvPr/>
        </p:nvSpPr>
        <p:spPr>
          <a:xfrm>
            <a:off x="4274820" y="6053662"/>
            <a:ext cx="4126230" cy="244268"/>
          </a:xfrm>
          <a:prstGeom prst="curvedUp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138033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1C56CE8-20D7-4B8F-AFEB-9F61247C5872}"/>
              </a:ext>
            </a:extLst>
          </p:cNvPr>
          <p:cNvSpPr>
            <a:spLocks noGrp="1"/>
          </p:cNvSpPr>
          <p:nvPr>
            <p:ph idx="1"/>
          </p:nvPr>
        </p:nvSpPr>
        <p:spPr>
          <a:xfrm>
            <a:off x="444973" y="5254746"/>
            <a:ext cx="10820400" cy="617220"/>
          </a:xfrm>
        </p:spPr>
        <p:txBody>
          <a:bodyPr/>
          <a:lstStyle/>
          <a:p>
            <a:r>
              <a:rPr lang="en-US" dirty="0"/>
              <a:t>https://charts.intensiveintervention.org/ascreening</a:t>
            </a:r>
          </a:p>
        </p:txBody>
      </p:sp>
      <p:pic>
        <p:nvPicPr>
          <p:cNvPr id="5" name="Picture 4">
            <a:extLst>
              <a:ext uri="{FF2B5EF4-FFF2-40B4-BE49-F238E27FC236}">
                <a16:creationId xmlns:a16="http://schemas.microsoft.com/office/drawing/2014/main" id="{B026B19A-B797-404F-BDC1-844B3B28FDC2}"/>
              </a:ext>
            </a:extLst>
          </p:cNvPr>
          <p:cNvPicPr>
            <a:picLocks noChangeAspect="1"/>
          </p:cNvPicPr>
          <p:nvPr/>
        </p:nvPicPr>
        <p:blipFill>
          <a:blip r:embed="rId3"/>
          <a:stretch>
            <a:fillRect/>
          </a:stretch>
        </p:blipFill>
        <p:spPr>
          <a:xfrm>
            <a:off x="517363" y="536129"/>
            <a:ext cx="7975127" cy="4718617"/>
          </a:xfrm>
          <a:prstGeom prst="rect">
            <a:avLst/>
          </a:prstGeom>
        </p:spPr>
      </p:pic>
      <p:sp>
        <p:nvSpPr>
          <p:cNvPr id="6" name="TextBox 5">
            <a:extLst>
              <a:ext uri="{FF2B5EF4-FFF2-40B4-BE49-F238E27FC236}">
                <a16:creationId xmlns:a16="http://schemas.microsoft.com/office/drawing/2014/main" id="{3115599B-BC7D-401E-8285-C6EB515B5080}"/>
              </a:ext>
            </a:extLst>
          </p:cNvPr>
          <p:cNvSpPr txBox="1"/>
          <p:nvPr/>
        </p:nvSpPr>
        <p:spPr>
          <a:xfrm>
            <a:off x="8618220" y="1005840"/>
            <a:ext cx="3371850" cy="2677656"/>
          </a:xfrm>
          <a:prstGeom prst="rect">
            <a:avLst/>
          </a:prstGeom>
          <a:noFill/>
        </p:spPr>
        <p:txBody>
          <a:bodyPr wrap="square" rtlCol="0">
            <a:spAutoFit/>
          </a:bodyPr>
          <a:lstStyle/>
          <a:p>
            <a:r>
              <a:rPr lang="en-US" sz="2800" u="sng" dirty="0"/>
              <a:t>Tools Charts:</a:t>
            </a:r>
          </a:p>
          <a:p>
            <a:r>
              <a:rPr lang="en-US" sz="2800" dirty="0"/>
              <a:t>Screening </a:t>
            </a:r>
          </a:p>
          <a:p>
            <a:r>
              <a:rPr lang="en-US" sz="2800" dirty="0"/>
              <a:t>Progress Monitoring</a:t>
            </a:r>
          </a:p>
          <a:p>
            <a:endParaRPr lang="en-US" sz="2800" dirty="0"/>
          </a:p>
          <a:p>
            <a:r>
              <a:rPr lang="en-US" sz="2800" dirty="0" err="1"/>
              <a:t>Also..intervention</a:t>
            </a:r>
            <a:endParaRPr lang="en-US" sz="2800" dirty="0"/>
          </a:p>
        </p:txBody>
      </p:sp>
      <p:pic>
        <p:nvPicPr>
          <p:cNvPr id="8" name="Picture 7">
            <a:extLst>
              <a:ext uri="{FF2B5EF4-FFF2-40B4-BE49-F238E27FC236}">
                <a16:creationId xmlns:a16="http://schemas.microsoft.com/office/drawing/2014/main" id="{F2293EEC-65B0-424A-8DFC-A53D7FBACA11}"/>
              </a:ext>
            </a:extLst>
          </p:cNvPr>
          <p:cNvPicPr>
            <a:picLocks noChangeAspect="1"/>
          </p:cNvPicPr>
          <p:nvPr/>
        </p:nvPicPr>
        <p:blipFill>
          <a:blip r:embed="rId4"/>
          <a:stretch>
            <a:fillRect/>
          </a:stretch>
        </p:blipFill>
        <p:spPr>
          <a:xfrm>
            <a:off x="70596" y="294837"/>
            <a:ext cx="12050807" cy="6268325"/>
          </a:xfrm>
          <a:prstGeom prst="rect">
            <a:avLst/>
          </a:prstGeom>
        </p:spPr>
      </p:pic>
    </p:spTree>
    <p:custDataLst>
      <p:tags r:id="rId1"/>
    </p:custDataLst>
    <p:extLst>
      <p:ext uri="{BB962C8B-B14F-4D97-AF65-F5344CB8AC3E}">
        <p14:creationId xmlns:p14="http://schemas.microsoft.com/office/powerpoint/2010/main" val="4108265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a:extLst>
              <a:ext uri="{FF2B5EF4-FFF2-40B4-BE49-F238E27FC236}">
                <a16:creationId xmlns:a16="http://schemas.microsoft.com/office/drawing/2014/main" id="{DDED81CA-2D87-42B0-BA80-D5FF1F4EA75C}"/>
              </a:ext>
            </a:extLst>
          </p:cNvPr>
          <p:cNvPicPr>
            <a:picLocks noGrp="1" noChangeAspect="1"/>
          </p:cNvPicPr>
          <p:nvPr>
            <p:ph idx="4294967295"/>
          </p:nvPr>
        </p:nvPicPr>
        <p:blipFill>
          <a:blip r:embed="rId3"/>
          <a:stretch>
            <a:fillRect/>
          </a:stretch>
        </p:blipFill>
        <p:spPr>
          <a:xfrm>
            <a:off x="2570922" y="224791"/>
            <a:ext cx="6616372" cy="6177999"/>
          </a:xfrm>
          <a:prstGeom prst="rect">
            <a:avLst/>
          </a:prstGeom>
        </p:spPr>
      </p:pic>
    </p:spTree>
    <p:custDataLst>
      <p:tags r:id="rId1"/>
    </p:custDataLst>
    <p:extLst>
      <p:ext uri="{BB962C8B-B14F-4D97-AF65-F5344CB8AC3E}">
        <p14:creationId xmlns:p14="http://schemas.microsoft.com/office/powerpoint/2010/main" val="21004512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solidFill>
            <a:schemeClr val="tx2">
              <a:lumMod val="50000"/>
            </a:schemeClr>
          </a:solidFill>
        </p:spPr>
        <p:txBody>
          <a:bodyPr/>
          <a:lstStyle/>
          <a:p>
            <a:r>
              <a:rPr lang="en-US" dirty="0">
                <a:solidFill>
                  <a:schemeClr val="tx1"/>
                </a:solidFill>
              </a:rPr>
              <a:t>Dyslexia: An ounce of prevention </a:t>
            </a:r>
            <a:br>
              <a:rPr lang="en-US" dirty="0">
                <a:solidFill>
                  <a:schemeClr val="tx1"/>
                </a:solidFill>
              </a:rPr>
            </a:br>
            <a:r>
              <a:rPr lang="en-US" dirty="0">
                <a:solidFill>
                  <a:schemeClr val="tx1"/>
                </a:solidFill>
              </a:rPr>
              <a:t>is worth a pound of diagnosis </a:t>
            </a:r>
            <a:br>
              <a:rPr lang="en-US" dirty="0">
                <a:solidFill>
                  <a:schemeClr val="tx1"/>
                </a:solidFill>
              </a:rPr>
            </a:br>
            <a:r>
              <a:rPr lang="en-US" dirty="0">
                <a:solidFill>
                  <a:schemeClr val="tx1"/>
                </a:solidFill>
                <a:hlinkClick r:id="rId3">
                  <a:extLst>
                    <a:ext uri="{A12FA001-AC4F-418D-AE19-62706E023703}">
                      <ahyp:hlinkClr xmlns:ahyp="http://schemas.microsoft.com/office/drawing/2018/hyperlinkcolor" val="tx"/>
                    </a:ext>
                  </a:extLst>
                </a:hlinkClick>
              </a:rPr>
              <a:t>https://psyarxiv.com/nvgje</a:t>
            </a:r>
            <a:br>
              <a:rPr lang="en-US" dirty="0">
                <a:solidFill>
                  <a:schemeClr val="tx1"/>
                </a:solidFill>
              </a:rPr>
            </a:br>
            <a:endParaRPr lang="en-US" dirty="0">
              <a:solidFill>
                <a:schemeClr val="tx1"/>
              </a:solidFill>
            </a:endParaRPr>
          </a:p>
        </p:txBody>
      </p:sp>
    </p:spTree>
    <p:custDataLst>
      <p:tags r:id="rId1"/>
    </p:custDataLst>
    <p:extLst>
      <p:ext uri="{BB962C8B-B14F-4D97-AF65-F5344CB8AC3E}">
        <p14:creationId xmlns:p14="http://schemas.microsoft.com/office/powerpoint/2010/main" val="169517049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D6EEA-2DD0-4E27-A285-31B851CCCE8A}"/>
              </a:ext>
            </a:extLst>
          </p:cNvPr>
          <p:cNvSpPr>
            <a:spLocks noGrp="1"/>
          </p:cNvSpPr>
          <p:nvPr>
            <p:ph type="title"/>
          </p:nvPr>
        </p:nvSpPr>
        <p:spPr>
          <a:xfrm>
            <a:off x="879267" y="1457955"/>
            <a:ext cx="9909333" cy="1218800"/>
          </a:xfrm>
        </p:spPr>
        <p:txBody>
          <a:bodyPr/>
          <a:lstStyle/>
          <a:p>
            <a:pPr algn="ctr"/>
            <a:r>
              <a:rPr lang="en-US" dirty="0"/>
              <a:t>School-based</a:t>
            </a:r>
            <a:br>
              <a:rPr lang="en-US" dirty="0"/>
            </a:br>
            <a:r>
              <a:rPr lang="en-US" dirty="0"/>
              <a:t>Process to Identify Those Who Need Support</a:t>
            </a:r>
          </a:p>
        </p:txBody>
      </p:sp>
      <p:graphicFrame>
        <p:nvGraphicFramePr>
          <p:cNvPr id="4" name="Diagram 3">
            <a:extLst>
              <a:ext uri="{FF2B5EF4-FFF2-40B4-BE49-F238E27FC236}">
                <a16:creationId xmlns:a16="http://schemas.microsoft.com/office/drawing/2014/main" id="{C0A490AF-6694-4CA8-B9E8-3A544E81C266}"/>
              </a:ext>
            </a:extLst>
          </p:cNvPr>
          <p:cNvGraphicFramePr/>
          <p:nvPr>
            <p:extLst>
              <p:ext uri="{D42A27DB-BD31-4B8C-83A1-F6EECF244321}">
                <p14:modId xmlns:p14="http://schemas.microsoft.com/office/powerpoint/2010/main" val="863155633"/>
              </p:ext>
            </p:extLst>
          </p:nvPr>
        </p:nvGraphicFramePr>
        <p:xfrm>
          <a:off x="362673" y="2676755"/>
          <a:ext cx="5425679" cy="33964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a:extLst>
              <a:ext uri="{FF2B5EF4-FFF2-40B4-BE49-F238E27FC236}">
                <a16:creationId xmlns:a16="http://schemas.microsoft.com/office/drawing/2014/main" id="{B82F1AA4-F866-4FF9-B79B-A131364BC94E}"/>
              </a:ext>
            </a:extLst>
          </p:cNvPr>
          <p:cNvGraphicFramePr/>
          <p:nvPr>
            <p:extLst>
              <p:ext uri="{D42A27DB-BD31-4B8C-83A1-F6EECF244321}">
                <p14:modId xmlns:p14="http://schemas.microsoft.com/office/powerpoint/2010/main" val="2533503243"/>
              </p:ext>
            </p:extLst>
          </p:nvPr>
        </p:nvGraphicFramePr>
        <p:xfrm>
          <a:off x="5887054" y="2676755"/>
          <a:ext cx="5425679" cy="339645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cxnSp>
        <p:nvCxnSpPr>
          <p:cNvPr id="6" name="Straight Arrow Connector 5">
            <a:extLst>
              <a:ext uri="{FF2B5EF4-FFF2-40B4-BE49-F238E27FC236}">
                <a16:creationId xmlns:a16="http://schemas.microsoft.com/office/drawing/2014/main" id="{971D785E-63FF-44DA-AF0D-F64D52C84288}"/>
              </a:ext>
            </a:extLst>
          </p:cNvPr>
          <p:cNvCxnSpPr>
            <a:cxnSpLocks/>
          </p:cNvCxnSpPr>
          <p:nvPr/>
        </p:nvCxnSpPr>
        <p:spPr>
          <a:xfrm>
            <a:off x="5241851" y="3327991"/>
            <a:ext cx="1147783"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7E52C737-DEEF-45F3-8A87-6E25BD330717}"/>
              </a:ext>
            </a:extLst>
          </p:cNvPr>
          <p:cNvCxnSpPr>
            <a:cxnSpLocks/>
          </p:cNvCxnSpPr>
          <p:nvPr/>
        </p:nvCxnSpPr>
        <p:spPr>
          <a:xfrm>
            <a:off x="4348716" y="4412512"/>
            <a:ext cx="2934586"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AE81CE5E-9A51-4CF1-93F1-BAED2EC910C6}"/>
              </a:ext>
            </a:extLst>
          </p:cNvPr>
          <p:cNvCxnSpPr>
            <a:cxnSpLocks/>
          </p:cNvCxnSpPr>
          <p:nvPr/>
        </p:nvCxnSpPr>
        <p:spPr>
          <a:xfrm>
            <a:off x="3466214" y="5489945"/>
            <a:ext cx="4667693"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538564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5434491-9E7F-48B4-8FAF-1C7B8A296AC9}"/>
              </a:ext>
            </a:extLst>
          </p:cNvPr>
          <p:cNvPicPr>
            <a:picLocks noChangeAspect="1"/>
          </p:cNvPicPr>
          <p:nvPr/>
        </p:nvPicPr>
        <p:blipFill>
          <a:blip r:embed="rId2"/>
          <a:stretch>
            <a:fillRect/>
          </a:stretch>
        </p:blipFill>
        <p:spPr>
          <a:xfrm>
            <a:off x="643402" y="416439"/>
            <a:ext cx="11205302" cy="5798097"/>
          </a:xfrm>
          <a:prstGeom prst="rect">
            <a:avLst/>
          </a:prstGeom>
          <a:ln w="31750" cap="sq">
            <a:noFill/>
            <a:miter lim="800000"/>
          </a:ln>
        </p:spPr>
      </p:pic>
      <p:sp>
        <p:nvSpPr>
          <p:cNvPr id="5" name="TextBox 4">
            <a:extLst>
              <a:ext uri="{FF2B5EF4-FFF2-40B4-BE49-F238E27FC236}">
                <a16:creationId xmlns:a16="http://schemas.microsoft.com/office/drawing/2014/main" id="{8081D526-38A0-4A4C-8B13-0FF6444DA77B}"/>
              </a:ext>
            </a:extLst>
          </p:cNvPr>
          <p:cNvSpPr txBox="1"/>
          <p:nvPr/>
        </p:nvSpPr>
        <p:spPr>
          <a:xfrm>
            <a:off x="6268278" y="6259658"/>
            <a:ext cx="5136342" cy="369332"/>
          </a:xfrm>
          <a:prstGeom prst="rect">
            <a:avLst/>
          </a:prstGeom>
          <a:noFill/>
        </p:spPr>
        <p:txBody>
          <a:bodyPr wrap="none" rtlCol="0">
            <a:spAutoFit/>
          </a:bodyPr>
          <a:lstStyle/>
          <a:p>
            <a:r>
              <a:rPr lang="en-US" dirty="0"/>
              <a:t>Komesidou &amp; Hogan, 2020, IDA perspectives</a:t>
            </a:r>
          </a:p>
        </p:txBody>
      </p:sp>
      <p:sp>
        <p:nvSpPr>
          <p:cNvPr id="2" name="Oval 1">
            <a:extLst>
              <a:ext uri="{FF2B5EF4-FFF2-40B4-BE49-F238E27FC236}">
                <a16:creationId xmlns:a16="http://schemas.microsoft.com/office/drawing/2014/main" id="{C24335EA-5BBE-4966-93F7-832C8D06A4C8}"/>
              </a:ext>
            </a:extLst>
          </p:cNvPr>
          <p:cNvSpPr/>
          <p:nvPr/>
        </p:nvSpPr>
        <p:spPr>
          <a:xfrm>
            <a:off x="3749040" y="3623310"/>
            <a:ext cx="6343650" cy="1600200"/>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04027D93-C1BF-4918-82F6-AF75EB2B7C95}"/>
              </a:ext>
            </a:extLst>
          </p:cNvPr>
          <p:cNvSpPr/>
          <p:nvPr/>
        </p:nvSpPr>
        <p:spPr>
          <a:xfrm>
            <a:off x="3558540" y="1634490"/>
            <a:ext cx="6343650" cy="1600200"/>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4188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D6EEA-2DD0-4E27-A285-31B851CCCE8A}"/>
              </a:ext>
            </a:extLst>
          </p:cNvPr>
          <p:cNvSpPr>
            <a:spLocks noGrp="1"/>
          </p:cNvSpPr>
          <p:nvPr>
            <p:ph type="title"/>
          </p:nvPr>
        </p:nvSpPr>
        <p:spPr>
          <a:xfrm>
            <a:off x="1058117" y="1132337"/>
            <a:ext cx="9909333" cy="1218800"/>
          </a:xfrm>
        </p:spPr>
        <p:txBody>
          <a:bodyPr/>
          <a:lstStyle/>
          <a:p>
            <a:r>
              <a:rPr lang="en-US" dirty="0"/>
              <a:t>ATTEND TO BOTH WORD READING </a:t>
            </a:r>
            <a:br>
              <a:rPr lang="en-US" dirty="0"/>
            </a:br>
            <a:r>
              <a:rPr lang="en-US" dirty="0"/>
              <a:t>&amp; LANGUAGE Comprehension</a:t>
            </a:r>
          </a:p>
        </p:txBody>
      </p:sp>
      <p:grpSp>
        <p:nvGrpSpPr>
          <p:cNvPr id="3" name="Group 2">
            <a:extLst>
              <a:ext uri="{FF2B5EF4-FFF2-40B4-BE49-F238E27FC236}">
                <a16:creationId xmlns:a16="http://schemas.microsoft.com/office/drawing/2014/main" id="{F8EE55F1-AB98-4228-9BFE-DF1EEC4A9CA7}"/>
              </a:ext>
            </a:extLst>
          </p:cNvPr>
          <p:cNvGrpSpPr/>
          <p:nvPr/>
        </p:nvGrpSpPr>
        <p:grpSpPr>
          <a:xfrm>
            <a:off x="1058117" y="2617470"/>
            <a:ext cx="10521711" cy="3429000"/>
            <a:chOff x="362673" y="2676755"/>
            <a:chExt cx="10950060" cy="3396456"/>
          </a:xfrm>
        </p:grpSpPr>
        <p:graphicFrame>
          <p:nvGraphicFramePr>
            <p:cNvPr id="4" name="Diagram 3">
              <a:extLst>
                <a:ext uri="{FF2B5EF4-FFF2-40B4-BE49-F238E27FC236}">
                  <a16:creationId xmlns:a16="http://schemas.microsoft.com/office/drawing/2014/main" id="{C0A490AF-6694-4CA8-B9E8-3A544E81C266}"/>
                </a:ext>
              </a:extLst>
            </p:cNvPr>
            <p:cNvGraphicFramePr/>
            <p:nvPr/>
          </p:nvGraphicFramePr>
          <p:xfrm>
            <a:off x="362673" y="2676755"/>
            <a:ext cx="5425679" cy="33964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a:extLst>
                <a:ext uri="{FF2B5EF4-FFF2-40B4-BE49-F238E27FC236}">
                  <a16:creationId xmlns:a16="http://schemas.microsoft.com/office/drawing/2014/main" id="{B82F1AA4-F866-4FF9-B79B-A131364BC94E}"/>
                </a:ext>
              </a:extLst>
            </p:cNvPr>
            <p:cNvGraphicFramePr/>
            <p:nvPr/>
          </p:nvGraphicFramePr>
          <p:xfrm>
            <a:off x="5887054" y="2676755"/>
            <a:ext cx="5425679" cy="339645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pic>
        <p:nvPicPr>
          <p:cNvPr id="8" name="Picture 7">
            <a:extLst>
              <a:ext uri="{FF2B5EF4-FFF2-40B4-BE49-F238E27FC236}">
                <a16:creationId xmlns:a16="http://schemas.microsoft.com/office/drawing/2014/main" id="{0F0F206C-557A-4A4B-973E-FFB1810459C6}"/>
              </a:ext>
            </a:extLst>
          </p:cNvPr>
          <p:cNvPicPr>
            <a:picLocks noChangeAspect="1"/>
          </p:cNvPicPr>
          <p:nvPr/>
        </p:nvPicPr>
        <p:blipFill>
          <a:blip r:embed="rId12"/>
          <a:stretch>
            <a:fillRect/>
          </a:stretch>
        </p:blipFill>
        <p:spPr>
          <a:xfrm>
            <a:off x="612172" y="2008277"/>
            <a:ext cx="10967656" cy="3560373"/>
          </a:xfrm>
          <a:prstGeom prst="rect">
            <a:avLst/>
          </a:prstGeom>
        </p:spPr>
      </p:pic>
    </p:spTree>
    <p:extLst>
      <p:ext uri="{BB962C8B-B14F-4D97-AF65-F5344CB8AC3E}">
        <p14:creationId xmlns:p14="http://schemas.microsoft.com/office/powerpoint/2010/main" val="2821906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13BFA-481B-4065-9D43-3A76ADF4A4EE}"/>
              </a:ext>
            </a:extLst>
          </p:cNvPr>
          <p:cNvSpPr>
            <a:spLocks noGrp="1"/>
          </p:cNvSpPr>
          <p:nvPr>
            <p:ph type="title"/>
          </p:nvPr>
        </p:nvSpPr>
        <p:spPr>
          <a:xfrm>
            <a:off x="92002" y="639315"/>
            <a:ext cx="11311328" cy="1293028"/>
          </a:xfrm>
        </p:spPr>
        <p:txBody>
          <a:bodyPr>
            <a:normAutofit fontScale="90000"/>
          </a:bodyPr>
          <a:lstStyle/>
          <a:p>
            <a:r>
              <a:rPr lang="en-US" sz="4400" dirty="0"/>
              <a:t>#GOALS – MUCH more WORK to be DONE</a:t>
            </a:r>
          </a:p>
        </p:txBody>
      </p:sp>
      <p:sp>
        <p:nvSpPr>
          <p:cNvPr id="3" name="Content Placeholder 2">
            <a:extLst>
              <a:ext uri="{FF2B5EF4-FFF2-40B4-BE49-F238E27FC236}">
                <a16:creationId xmlns:a16="http://schemas.microsoft.com/office/drawing/2014/main" id="{3B7B64E1-D1BC-4DA7-8C43-080C7765FF0B}"/>
              </a:ext>
            </a:extLst>
          </p:cNvPr>
          <p:cNvSpPr>
            <a:spLocks noGrp="1"/>
          </p:cNvSpPr>
          <p:nvPr>
            <p:ph idx="1"/>
          </p:nvPr>
        </p:nvSpPr>
        <p:spPr>
          <a:xfrm>
            <a:off x="337466" y="1668780"/>
            <a:ext cx="10820400" cy="4024125"/>
          </a:xfrm>
        </p:spPr>
        <p:txBody>
          <a:bodyPr>
            <a:normAutofit/>
          </a:bodyPr>
          <a:lstStyle/>
          <a:p>
            <a:pPr marL="0" indent="0">
              <a:buNone/>
            </a:pPr>
            <a:r>
              <a:rPr lang="en-US" sz="3200" dirty="0"/>
              <a:t>1. routine screening (and testing) for word reading difficulties (dyslexia) and language comprehension difficulties (DLD) in early grades, </a:t>
            </a:r>
          </a:p>
          <a:p>
            <a:pPr marL="0" indent="0">
              <a:buNone/>
            </a:pPr>
            <a:r>
              <a:rPr lang="en-US" sz="3200" dirty="0"/>
              <a:t>2. evidence-based instruction in both word reading and language comprehension for all children,</a:t>
            </a:r>
          </a:p>
          <a:p>
            <a:pPr marL="0" indent="0">
              <a:buNone/>
            </a:pPr>
            <a:r>
              <a:rPr lang="en-US" sz="3200" dirty="0"/>
              <a:t>3. developmentally appropriate instruction across the grades,</a:t>
            </a:r>
          </a:p>
          <a:p>
            <a:pPr marL="0" indent="0">
              <a:buNone/>
            </a:pPr>
            <a:r>
              <a:rPr lang="en-US" sz="3200" dirty="0"/>
              <a:t>4. Build an understanding of neurodiversity</a:t>
            </a:r>
          </a:p>
          <a:p>
            <a:pPr marL="0" indent="0">
              <a:buNone/>
            </a:pPr>
            <a:endParaRPr lang="en-US" sz="3200" dirty="0"/>
          </a:p>
          <a:p>
            <a:endParaRPr lang="en-US" dirty="0"/>
          </a:p>
        </p:txBody>
      </p:sp>
    </p:spTree>
    <p:extLst>
      <p:ext uri="{BB962C8B-B14F-4D97-AF65-F5344CB8AC3E}">
        <p14:creationId xmlns:p14="http://schemas.microsoft.com/office/powerpoint/2010/main" val="246351478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76D2F-6800-4212-8906-FF3C08FFB7F6}"/>
              </a:ext>
            </a:extLst>
          </p:cNvPr>
          <p:cNvSpPr>
            <a:spLocks noGrp="1"/>
          </p:cNvSpPr>
          <p:nvPr>
            <p:ph type="title"/>
          </p:nvPr>
        </p:nvSpPr>
        <p:spPr/>
        <p:txBody>
          <a:bodyPr>
            <a:normAutofit/>
          </a:bodyPr>
          <a:lstStyle/>
          <a:p>
            <a:pPr algn="ctr"/>
            <a:r>
              <a:rPr lang="en-US" sz="4000" i="1" dirty="0">
                <a:effectLst>
                  <a:outerShdw blurRad="38100" dist="38100" dir="2700000" algn="tl">
                    <a:srgbClr val="000000">
                      <a:alpha val="43137"/>
                    </a:srgbClr>
                  </a:outerShdw>
                </a:effectLst>
              </a:rPr>
              <a:t>FACTS about Language comp</a:t>
            </a:r>
          </a:p>
        </p:txBody>
      </p:sp>
      <p:sp>
        <p:nvSpPr>
          <p:cNvPr id="3" name="Text Placeholder 2">
            <a:extLst>
              <a:ext uri="{FF2B5EF4-FFF2-40B4-BE49-F238E27FC236}">
                <a16:creationId xmlns:a16="http://schemas.microsoft.com/office/drawing/2014/main" id="{7C52888D-5570-46BD-AD5C-55D61FBEA8DF}"/>
              </a:ext>
            </a:extLst>
          </p:cNvPr>
          <p:cNvSpPr>
            <a:spLocks noGrp="1"/>
          </p:cNvSpPr>
          <p:nvPr>
            <p:ph type="body" idx="1"/>
          </p:nvPr>
        </p:nvSpPr>
        <p:spPr>
          <a:xfrm>
            <a:off x="1730000" y="1383030"/>
            <a:ext cx="9385200" cy="5474970"/>
          </a:xfrm>
        </p:spPr>
        <p:txBody>
          <a:bodyPr>
            <a:normAutofit/>
          </a:bodyPr>
          <a:lstStyle/>
          <a:p>
            <a:r>
              <a:rPr lang="en-US" sz="2800" dirty="0"/>
              <a:t>Language is important for both word reading and language comprehension – the foundations of reading comprehension </a:t>
            </a:r>
            <a:r>
              <a:rPr lang="en-US" sz="2400" dirty="0"/>
              <a:t>(LARRC, 2015)</a:t>
            </a:r>
          </a:p>
          <a:p>
            <a:endParaRPr lang="en-US" sz="2400" dirty="0"/>
          </a:p>
          <a:p>
            <a:r>
              <a:rPr lang="en-US" sz="2800" dirty="0"/>
              <a:t>Language is a skill in and of itself, worthy of stimulation, not only in service of reading comprehension </a:t>
            </a:r>
            <a:r>
              <a:rPr lang="en-US" sz="2400" dirty="0"/>
              <a:t>(Hogan et al., 2014)</a:t>
            </a:r>
          </a:p>
          <a:p>
            <a:pPr lvl="1"/>
            <a:r>
              <a:rPr lang="en-US" sz="2200" dirty="0"/>
              <a:t>Children do not need to be able to read books to benefit from book-based language stimulation (LARRC, Jiang, &amp; Logan, 2019)</a:t>
            </a:r>
          </a:p>
          <a:p>
            <a:pPr lvl="1"/>
            <a:endParaRPr lang="en-US" sz="2200" dirty="0"/>
          </a:p>
          <a:p>
            <a:endParaRPr lang="en-US" sz="2400" dirty="0"/>
          </a:p>
          <a:p>
            <a:r>
              <a:rPr lang="en-US" sz="2800" dirty="0"/>
              <a:t>Implementing language curricula complements structured literacy to teach word reading</a:t>
            </a:r>
          </a:p>
          <a:p>
            <a:endParaRPr lang="en-US" dirty="0"/>
          </a:p>
          <a:p>
            <a:endParaRPr lang="en-US" dirty="0"/>
          </a:p>
        </p:txBody>
      </p:sp>
    </p:spTree>
    <p:extLst>
      <p:ext uri="{BB962C8B-B14F-4D97-AF65-F5344CB8AC3E}">
        <p14:creationId xmlns:p14="http://schemas.microsoft.com/office/powerpoint/2010/main" val="4050239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7C11D-BED1-41E5-B211-794E514D3CC3}"/>
              </a:ext>
            </a:extLst>
          </p:cNvPr>
          <p:cNvSpPr>
            <a:spLocks noGrp="1"/>
          </p:cNvSpPr>
          <p:nvPr>
            <p:ph type="title"/>
          </p:nvPr>
        </p:nvSpPr>
        <p:spPr/>
        <p:txBody>
          <a:bodyPr>
            <a:normAutofit/>
          </a:bodyPr>
          <a:lstStyle/>
          <a:p>
            <a:r>
              <a:rPr lang="en-US" sz="4800" dirty="0"/>
              <a:t>Books</a:t>
            </a:r>
          </a:p>
        </p:txBody>
      </p:sp>
      <p:sp>
        <p:nvSpPr>
          <p:cNvPr id="3" name="Text Placeholder 2">
            <a:extLst>
              <a:ext uri="{FF2B5EF4-FFF2-40B4-BE49-F238E27FC236}">
                <a16:creationId xmlns:a16="http://schemas.microsoft.com/office/drawing/2014/main" id="{A4874D10-56BC-47D6-9701-9394DAB78D10}"/>
              </a:ext>
            </a:extLst>
          </p:cNvPr>
          <p:cNvSpPr>
            <a:spLocks noGrp="1"/>
          </p:cNvSpPr>
          <p:nvPr>
            <p:ph type="body" idx="1"/>
          </p:nvPr>
        </p:nvSpPr>
        <p:spPr>
          <a:xfrm>
            <a:off x="5338483" y="1488200"/>
            <a:ext cx="5696035" cy="3881600"/>
          </a:xfrm>
        </p:spPr>
        <p:txBody>
          <a:bodyPr>
            <a:normAutofit/>
          </a:bodyPr>
          <a:lstStyle/>
          <a:p>
            <a:r>
              <a:rPr lang="en-US" sz="3200" dirty="0"/>
              <a:t>Two sets of books</a:t>
            </a:r>
          </a:p>
          <a:p>
            <a:pPr lvl="1"/>
            <a:r>
              <a:rPr lang="en-US" sz="3200" dirty="0"/>
              <a:t>Decodables</a:t>
            </a:r>
          </a:p>
          <a:p>
            <a:pPr lvl="1"/>
            <a:r>
              <a:rPr lang="en-US" sz="3200" dirty="0"/>
              <a:t>Language rich books that showcase our language goals</a:t>
            </a:r>
          </a:p>
          <a:p>
            <a:pPr lvl="1"/>
            <a:endParaRPr lang="en-US" sz="3200" dirty="0"/>
          </a:p>
        </p:txBody>
      </p:sp>
      <p:pic>
        <p:nvPicPr>
          <p:cNvPr id="4" name="Picture 3">
            <a:extLst>
              <a:ext uri="{FF2B5EF4-FFF2-40B4-BE49-F238E27FC236}">
                <a16:creationId xmlns:a16="http://schemas.microsoft.com/office/drawing/2014/main" id="{0641FBE1-46CB-4772-8850-D4CA1AFC659F}"/>
              </a:ext>
            </a:extLst>
          </p:cNvPr>
          <p:cNvPicPr>
            <a:picLocks noChangeAspect="1"/>
          </p:cNvPicPr>
          <p:nvPr/>
        </p:nvPicPr>
        <p:blipFill rotWithShape="1">
          <a:blip r:embed="rId2">
            <a:extLst>
              <a:ext uri="{28A0092B-C50C-407E-A947-70E740481C1C}">
                <a14:useLocalDpi xmlns:a14="http://schemas.microsoft.com/office/drawing/2010/main" val="0"/>
              </a:ext>
            </a:extLst>
          </a:blip>
          <a:srcRect l="9545" r="14591" b="-1"/>
          <a:stretch/>
        </p:blipFill>
        <p:spPr>
          <a:xfrm>
            <a:off x="499947" y="1335833"/>
            <a:ext cx="4757854" cy="4186334"/>
          </a:xfrm>
          <a:prstGeom prst="rect">
            <a:avLst/>
          </a:prstGeom>
        </p:spPr>
      </p:pic>
    </p:spTree>
    <p:extLst>
      <p:ext uri="{BB962C8B-B14F-4D97-AF65-F5344CB8AC3E}">
        <p14:creationId xmlns:p14="http://schemas.microsoft.com/office/powerpoint/2010/main" val="14548750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FE688-B183-473F-AFB6-078AF657DB94}"/>
              </a:ext>
            </a:extLst>
          </p:cNvPr>
          <p:cNvSpPr>
            <a:spLocks noGrp="1"/>
          </p:cNvSpPr>
          <p:nvPr>
            <p:ph type="title"/>
          </p:nvPr>
        </p:nvSpPr>
        <p:spPr>
          <a:xfrm>
            <a:off x="2895600" y="764373"/>
            <a:ext cx="8442960" cy="1293028"/>
          </a:xfrm>
        </p:spPr>
        <p:txBody>
          <a:bodyPr>
            <a:normAutofit fontScale="90000"/>
          </a:bodyPr>
          <a:lstStyle/>
          <a:p>
            <a:r>
              <a:rPr lang="en-US" dirty="0"/>
              <a:t>How to </a:t>
            </a:r>
            <a:r>
              <a:rPr lang="en-US" dirty="0" err="1"/>
              <a:t>SUpport</a:t>
            </a:r>
            <a:r>
              <a:rPr lang="en-US" dirty="0"/>
              <a:t> Children with DLD in IN the </a:t>
            </a:r>
            <a:r>
              <a:rPr lang="en-US" dirty="0" err="1"/>
              <a:t>SChools</a:t>
            </a:r>
            <a:br>
              <a:rPr lang="en-US" dirty="0"/>
            </a:br>
            <a:r>
              <a:rPr lang="en-US" sz="3100" dirty="0"/>
              <a:t>(Curran &amp; Hogan, 2021)</a:t>
            </a:r>
            <a:endParaRPr lang="en-US" dirty="0"/>
          </a:p>
        </p:txBody>
      </p:sp>
      <p:sp>
        <p:nvSpPr>
          <p:cNvPr id="3" name="Content Placeholder 2">
            <a:extLst>
              <a:ext uri="{FF2B5EF4-FFF2-40B4-BE49-F238E27FC236}">
                <a16:creationId xmlns:a16="http://schemas.microsoft.com/office/drawing/2014/main" id="{D71D3A04-0EBA-4396-9FBA-816F70074B90}"/>
              </a:ext>
            </a:extLst>
          </p:cNvPr>
          <p:cNvSpPr>
            <a:spLocks noGrp="1"/>
          </p:cNvSpPr>
          <p:nvPr>
            <p:ph idx="1"/>
          </p:nvPr>
        </p:nvSpPr>
        <p:spPr>
          <a:xfrm>
            <a:off x="880110" y="2411347"/>
            <a:ext cx="8881110" cy="4024125"/>
          </a:xfrm>
        </p:spPr>
        <p:txBody>
          <a:bodyPr>
            <a:normAutofit fontScale="92500" lnSpcReduction="10000"/>
          </a:bodyPr>
          <a:lstStyle/>
          <a:p>
            <a:r>
              <a:rPr lang="en-US" sz="2800" dirty="0"/>
              <a:t>Look for DLD (screening &amp; follow-up testing)</a:t>
            </a:r>
          </a:p>
          <a:p>
            <a:pPr lvl="1"/>
            <a:r>
              <a:rPr lang="en-US" sz="2800" dirty="0"/>
              <a:t>Need for Implementation Science</a:t>
            </a:r>
          </a:p>
          <a:p>
            <a:pPr lvl="1"/>
            <a:r>
              <a:rPr lang="en-US" sz="2800" dirty="0"/>
              <a:t>Label to qualify for services vs DLD diagnosis </a:t>
            </a:r>
          </a:p>
          <a:p>
            <a:r>
              <a:rPr lang="en-US" sz="3000" dirty="0"/>
              <a:t>Talk about DLD</a:t>
            </a:r>
          </a:p>
          <a:p>
            <a:pPr lvl="1"/>
            <a:r>
              <a:rPr lang="en-US" sz="2800" dirty="0"/>
              <a:t>Advocacy</a:t>
            </a:r>
          </a:p>
          <a:p>
            <a:pPr lvl="1"/>
            <a:r>
              <a:rPr lang="en-US" sz="2800" dirty="0"/>
              <a:t>Focus on acceptance of individual differences </a:t>
            </a:r>
          </a:p>
          <a:p>
            <a:pPr marL="0" indent="0">
              <a:buNone/>
            </a:pPr>
            <a:endParaRPr lang="en-US" sz="3000" dirty="0"/>
          </a:p>
          <a:p>
            <a:r>
              <a:rPr lang="en-US" sz="3000" dirty="0"/>
              <a:t>Provide high quality evidence based tiered language comprehension instruction</a:t>
            </a:r>
            <a:endParaRPr lang="en-US" dirty="0"/>
          </a:p>
        </p:txBody>
      </p:sp>
    </p:spTree>
    <p:extLst>
      <p:ext uri="{BB962C8B-B14F-4D97-AF65-F5344CB8AC3E}">
        <p14:creationId xmlns:p14="http://schemas.microsoft.com/office/powerpoint/2010/main" val="1541192094"/>
      </p:ext>
    </p:extLst>
  </p:cSld>
  <p:clrMapOvr>
    <a:masterClrMapping/>
  </p:clrMapOvr>
  <mc:AlternateContent xmlns:mc="http://schemas.openxmlformats.org/markup-compatibility/2006" xmlns:p14="http://schemas.microsoft.com/office/powerpoint/2010/main">
    <mc:Choice Requires="p14">
      <p:transition spd="slow" p14:dur="2000" advTm="18632"/>
    </mc:Choice>
    <mc:Fallback xmlns="">
      <p:transition spd="slow" advTm="18632"/>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732466" y="1371594"/>
            <a:ext cx="10972800" cy="1143000"/>
          </a:xfrm>
        </p:spPr>
        <p:txBody>
          <a:bodyPr>
            <a:normAutofit fontScale="90000"/>
          </a:bodyPr>
          <a:lstStyle/>
          <a:p>
            <a:pPr eaLnBrk="1" hangingPunct="1">
              <a:lnSpc>
                <a:spcPct val="75000"/>
              </a:lnSpc>
            </a:pPr>
            <a:r>
              <a:rPr lang="en-US" sz="5067" dirty="0"/>
              <a:t>The Simple View of Reading</a:t>
            </a:r>
            <a:br>
              <a:rPr lang="en-US" sz="5067" dirty="0"/>
            </a:br>
            <a:br>
              <a:rPr lang="en-US" sz="5067" dirty="0"/>
            </a:br>
            <a:endParaRPr lang="en-US" dirty="0"/>
          </a:p>
        </p:txBody>
      </p:sp>
      <p:sp>
        <p:nvSpPr>
          <p:cNvPr id="33795" name="Text Box 3"/>
          <p:cNvSpPr txBox="1">
            <a:spLocks noChangeArrowheads="1"/>
          </p:cNvSpPr>
          <p:nvPr/>
        </p:nvSpPr>
        <p:spPr bwMode="auto">
          <a:xfrm>
            <a:off x="2743200" y="2438401"/>
            <a:ext cx="6400800" cy="830997"/>
          </a:xfrm>
          <a:prstGeom prst="rect">
            <a:avLst/>
          </a:prstGeom>
          <a:noFill/>
          <a:ln w="9525">
            <a:noFill/>
            <a:miter lim="800000"/>
            <a:headEnd/>
            <a:tailEnd/>
          </a:ln>
        </p:spPr>
        <p:txBody>
          <a:bodyPr>
            <a:spAutoFit/>
          </a:bodyPr>
          <a:lstStyle/>
          <a:p>
            <a:pPr>
              <a:spcBef>
                <a:spcPct val="50000"/>
              </a:spcBef>
            </a:pPr>
            <a:r>
              <a:rPr lang="en-US" sz="4800" dirty="0">
                <a:latin typeface="Garamond" pitchFamily="18" charset="0"/>
              </a:rPr>
              <a:t>             Reading</a:t>
            </a:r>
          </a:p>
        </p:txBody>
      </p:sp>
      <p:grpSp>
        <p:nvGrpSpPr>
          <p:cNvPr id="33796" name="Group 4"/>
          <p:cNvGrpSpPr>
            <a:grpSpLocks/>
          </p:cNvGrpSpPr>
          <p:nvPr/>
        </p:nvGrpSpPr>
        <p:grpSpPr bwMode="auto">
          <a:xfrm>
            <a:off x="2235200" y="3124201"/>
            <a:ext cx="5689600" cy="2929461"/>
            <a:chOff x="1152" y="1776"/>
            <a:chExt cx="2688" cy="1845"/>
          </a:xfrm>
        </p:grpSpPr>
        <p:sp>
          <p:nvSpPr>
            <p:cNvPr id="33797" name="Line 5"/>
            <p:cNvSpPr>
              <a:spLocks noChangeShapeType="1"/>
            </p:cNvSpPr>
            <p:nvPr/>
          </p:nvSpPr>
          <p:spPr bwMode="auto">
            <a:xfrm flipH="1">
              <a:off x="1776" y="1776"/>
              <a:ext cx="1056" cy="864"/>
            </a:xfrm>
            <a:prstGeom prst="line">
              <a:avLst/>
            </a:prstGeom>
            <a:noFill/>
            <a:ln w="9525">
              <a:solidFill>
                <a:schemeClr val="tx1"/>
              </a:solidFill>
              <a:round/>
              <a:headEnd/>
              <a:tailEnd type="triangle" w="med" len="med"/>
            </a:ln>
          </p:spPr>
          <p:txBody>
            <a:bodyPr/>
            <a:lstStyle/>
            <a:p>
              <a:endParaRPr lang="en-US" sz="2400"/>
            </a:p>
          </p:txBody>
        </p:sp>
        <p:sp>
          <p:nvSpPr>
            <p:cNvPr id="33798" name="Line 6"/>
            <p:cNvSpPr>
              <a:spLocks noChangeShapeType="1"/>
            </p:cNvSpPr>
            <p:nvPr/>
          </p:nvSpPr>
          <p:spPr bwMode="auto">
            <a:xfrm>
              <a:off x="2832" y="1776"/>
              <a:ext cx="1008" cy="864"/>
            </a:xfrm>
            <a:prstGeom prst="line">
              <a:avLst/>
            </a:prstGeom>
            <a:noFill/>
            <a:ln w="9525">
              <a:solidFill>
                <a:schemeClr val="tx1"/>
              </a:solidFill>
              <a:round/>
              <a:headEnd/>
              <a:tailEnd type="triangle" w="med" len="med"/>
            </a:ln>
          </p:spPr>
          <p:txBody>
            <a:bodyPr/>
            <a:lstStyle/>
            <a:p>
              <a:endParaRPr lang="en-US" sz="2400"/>
            </a:p>
          </p:txBody>
        </p:sp>
        <p:sp>
          <p:nvSpPr>
            <p:cNvPr id="33799" name="Text Box 7"/>
            <p:cNvSpPr txBox="1">
              <a:spLocks noChangeArrowheads="1"/>
            </p:cNvSpPr>
            <p:nvPr/>
          </p:nvSpPr>
          <p:spPr bwMode="auto">
            <a:xfrm>
              <a:off x="1152" y="2736"/>
              <a:ext cx="1728" cy="885"/>
            </a:xfrm>
            <a:prstGeom prst="rect">
              <a:avLst/>
            </a:prstGeom>
            <a:noFill/>
            <a:ln w="9525">
              <a:noFill/>
              <a:miter lim="800000"/>
              <a:headEnd/>
              <a:tailEnd/>
            </a:ln>
          </p:spPr>
          <p:txBody>
            <a:bodyPr>
              <a:spAutoFit/>
            </a:bodyPr>
            <a:lstStyle/>
            <a:p>
              <a:pPr>
                <a:spcBef>
                  <a:spcPct val="50000"/>
                </a:spcBef>
              </a:pPr>
              <a:r>
                <a:rPr lang="en-US" sz="4267" dirty="0">
                  <a:latin typeface="Garamond" pitchFamily="18" charset="0"/>
                </a:rPr>
                <a:t>Word Recognition</a:t>
              </a:r>
            </a:p>
          </p:txBody>
        </p:sp>
      </p:grpSp>
      <p:sp>
        <p:nvSpPr>
          <p:cNvPr id="4" name="Arrow: Curved Up 3">
            <a:extLst>
              <a:ext uri="{FF2B5EF4-FFF2-40B4-BE49-F238E27FC236}">
                <a16:creationId xmlns:a16="http://schemas.microsoft.com/office/drawing/2014/main" id="{3BFD4159-3513-40FD-8EF5-DA40770B25F8}"/>
              </a:ext>
            </a:extLst>
          </p:cNvPr>
          <p:cNvSpPr/>
          <p:nvPr/>
        </p:nvSpPr>
        <p:spPr>
          <a:xfrm>
            <a:off x="4274820" y="6053662"/>
            <a:ext cx="4126230" cy="244268"/>
          </a:xfrm>
          <a:prstGeom prst="curvedUp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 name="Text Box 8">
            <a:extLst>
              <a:ext uri="{FF2B5EF4-FFF2-40B4-BE49-F238E27FC236}">
                <a16:creationId xmlns:a16="http://schemas.microsoft.com/office/drawing/2014/main" id="{F323F8EF-AAF0-466C-B2B1-D6BCCB580D85}"/>
              </a:ext>
            </a:extLst>
          </p:cNvPr>
          <p:cNvSpPr txBox="1">
            <a:spLocks noChangeArrowheads="1"/>
          </p:cNvSpPr>
          <p:nvPr/>
        </p:nvSpPr>
        <p:spPr bwMode="auto">
          <a:xfrm>
            <a:off x="6604000" y="4343407"/>
            <a:ext cx="4480560" cy="1569660"/>
          </a:xfrm>
          <a:prstGeom prst="rect">
            <a:avLst/>
          </a:prstGeom>
          <a:noFill/>
          <a:ln w="9525">
            <a:noFill/>
            <a:miter lim="800000"/>
            <a:headEnd/>
            <a:tailEnd/>
          </a:ln>
        </p:spPr>
        <p:txBody>
          <a:bodyPr wrap="square">
            <a:spAutoFit/>
          </a:bodyPr>
          <a:lstStyle/>
          <a:p>
            <a:pPr>
              <a:spcBef>
                <a:spcPct val="50000"/>
              </a:spcBef>
            </a:pPr>
            <a:r>
              <a:rPr lang="en-US" sz="4800" dirty="0">
                <a:latin typeface="Garamond" pitchFamily="18" charset="0"/>
              </a:rPr>
              <a:t>Listening Comprehension</a:t>
            </a:r>
          </a:p>
        </p:txBody>
      </p:sp>
    </p:spTree>
    <p:extLst>
      <p:ext uri="{BB962C8B-B14F-4D97-AF65-F5344CB8AC3E}">
        <p14:creationId xmlns:p14="http://schemas.microsoft.com/office/powerpoint/2010/main" val="119719283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Access to lessons</a:t>
            </a:r>
          </a:p>
        </p:txBody>
      </p:sp>
      <p:sp>
        <p:nvSpPr>
          <p:cNvPr id="3" name="Content Placeholder 2"/>
          <p:cNvSpPr>
            <a:spLocks noGrp="1"/>
          </p:cNvSpPr>
          <p:nvPr>
            <p:ph idx="1"/>
          </p:nvPr>
        </p:nvSpPr>
        <p:spPr>
          <a:xfrm>
            <a:off x="604863" y="2125095"/>
            <a:ext cx="10566400" cy="4419600"/>
          </a:xfrm>
        </p:spPr>
        <p:txBody>
          <a:bodyPr>
            <a:normAutofit/>
          </a:bodyPr>
          <a:lstStyle/>
          <a:p>
            <a:r>
              <a:rPr lang="en-US" dirty="0"/>
              <a:t>Pre-K to Grade 3 </a:t>
            </a:r>
          </a:p>
          <a:p>
            <a:pPr marL="0" indent="0">
              <a:buNone/>
            </a:pPr>
            <a:r>
              <a:rPr lang="en-US" sz="3000" dirty="0">
                <a:hlinkClick r:id="rId2"/>
              </a:rPr>
              <a:t>https://larrc.ehe.osu.edu/</a:t>
            </a:r>
            <a:endParaRPr lang="en-US" sz="3000" dirty="0"/>
          </a:p>
          <a:p>
            <a:pPr marL="0" indent="0">
              <a:buNone/>
            </a:pPr>
            <a:r>
              <a:rPr lang="en-US" dirty="0"/>
              <a:t>-</a:t>
            </a:r>
            <a:r>
              <a:rPr lang="en-US" sz="2400" dirty="0"/>
              <a:t>click read ‘curriculum download’ button on upper right side</a:t>
            </a:r>
          </a:p>
          <a:p>
            <a:pPr marL="0" indent="0">
              <a:buNone/>
            </a:pPr>
            <a:endParaRPr lang="en-US" dirty="0"/>
          </a:p>
        </p:txBody>
      </p:sp>
    </p:spTree>
    <p:extLst>
      <p:ext uri="{BB962C8B-B14F-4D97-AF65-F5344CB8AC3E}">
        <p14:creationId xmlns:p14="http://schemas.microsoft.com/office/powerpoint/2010/main" val="145607779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Access to lessons</a:t>
            </a:r>
          </a:p>
        </p:txBody>
      </p:sp>
      <p:sp>
        <p:nvSpPr>
          <p:cNvPr id="3" name="Content Placeholder 2"/>
          <p:cNvSpPr>
            <a:spLocks noGrp="1"/>
          </p:cNvSpPr>
          <p:nvPr>
            <p:ph idx="1"/>
          </p:nvPr>
        </p:nvSpPr>
        <p:spPr>
          <a:xfrm>
            <a:off x="604863" y="2125095"/>
            <a:ext cx="10566400" cy="4419600"/>
          </a:xfrm>
        </p:spPr>
        <p:txBody>
          <a:bodyPr>
            <a:normAutofit lnSpcReduction="10000"/>
          </a:bodyPr>
          <a:lstStyle/>
          <a:p>
            <a:r>
              <a:rPr lang="en-US" dirty="0"/>
              <a:t>Pre-K to Grade 3 </a:t>
            </a:r>
          </a:p>
          <a:p>
            <a:pPr marL="0" indent="0">
              <a:buNone/>
            </a:pPr>
            <a:r>
              <a:rPr lang="en-US" sz="3000" dirty="0">
                <a:hlinkClick r:id="rId2"/>
              </a:rPr>
              <a:t>https://larrc.ehe.osu.edu/</a:t>
            </a:r>
            <a:endParaRPr lang="en-US" sz="3000" dirty="0"/>
          </a:p>
          <a:p>
            <a:pPr marL="0" indent="0">
              <a:buNone/>
            </a:pPr>
            <a:r>
              <a:rPr lang="en-US" dirty="0"/>
              <a:t>-</a:t>
            </a:r>
            <a:r>
              <a:rPr lang="en-US" sz="2400" dirty="0"/>
              <a:t>click read ‘curriculum download’ button on upper right side</a:t>
            </a:r>
          </a:p>
          <a:p>
            <a:pPr marL="0" indent="0">
              <a:buNone/>
            </a:pPr>
            <a:endParaRPr lang="en-US" sz="2400" dirty="0"/>
          </a:p>
          <a:p>
            <a:pPr marL="0" indent="0">
              <a:buNone/>
            </a:pPr>
            <a:r>
              <a:rPr lang="en-US" sz="2400" dirty="0"/>
              <a:t>Middle &amp; High School</a:t>
            </a:r>
          </a:p>
          <a:p>
            <a:pPr marL="0" indent="0">
              <a:buNone/>
            </a:pPr>
            <a:r>
              <a:rPr lang="en-US" sz="2400" dirty="0">
                <a:hlinkClick r:id="rId3"/>
              </a:rPr>
              <a:t>https://www.meadowscenter.org/library/resource/pact-plus-sample-lessons</a:t>
            </a:r>
            <a:endParaRPr lang="en-US" sz="2400" dirty="0"/>
          </a:p>
          <a:p>
            <a:pPr marL="0" indent="0">
              <a:buNone/>
            </a:pPr>
            <a:endParaRPr lang="en-US" sz="2400" dirty="0"/>
          </a:p>
          <a:p>
            <a:pPr marL="0" indent="0">
              <a:buNone/>
            </a:pPr>
            <a:r>
              <a:rPr lang="en-US" dirty="0"/>
              <a:t>Middle &amp; High School</a:t>
            </a:r>
          </a:p>
          <a:p>
            <a:pPr marL="0" indent="0">
              <a:buNone/>
            </a:pPr>
            <a:r>
              <a:rPr lang="en-US" sz="3000" dirty="0">
                <a:hlinkClick r:id="rId4"/>
              </a:rPr>
              <a:t>http://stari.serpmedia.org/index.html</a:t>
            </a:r>
            <a:endParaRPr lang="en-US" sz="3000" dirty="0"/>
          </a:p>
          <a:p>
            <a:pPr marL="0" indent="0">
              <a:buNone/>
            </a:pPr>
            <a:endParaRPr lang="en-US" dirty="0"/>
          </a:p>
        </p:txBody>
      </p:sp>
    </p:spTree>
    <p:extLst>
      <p:ext uri="{BB962C8B-B14F-4D97-AF65-F5344CB8AC3E}">
        <p14:creationId xmlns:p14="http://schemas.microsoft.com/office/powerpoint/2010/main" val="411623996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D6EEA-2DD0-4E27-A285-31B851CCCE8A}"/>
              </a:ext>
            </a:extLst>
          </p:cNvPr>
          <p:cNvSpPr>
            <a:spLocks noGrp="1"/>
          </p:cNvSpPr>
          <p:nvPr>
            <p:ph type="title"/>
          </p:nvPr>
        </p:nvSpPr>
        <p:spPr>
          <a:xfrm>
            <a:off x="1058117" y="1132337"/>
            <a:ext cx="9909333" cy="1218800"/>
          </a:xfrm>
        </p:spPr>
        <p:txBody>
          <a:bodyPr/>
          <a:lstStyle/>
          <a:p>
            <a:r>
              <a:rPr lang="en-US" dirty="0"/>
              <a:t>ATTEND TO BOTH WORD READING </a:t>
            </a:r>
            <a:br>
              <a:rPr lang="en-US" dirty="0"/>
            </a:br>
            <a:r>
              <a:rPr lang="en-US" dirty="0"/>
              <a:t>&amp; LANGUAGE Comprehension</a:t>
            </a:r>
          </a:p>
        </p:txBody>
      </p:sp>
      <p:graphicFrame>
        <p:nvGraphicFramePr>
          <p:cNvPr id="4" name="Diagram 3">
            <a:extLst>
              <a:ext uri="{FF2B5EF4-FFF2-40B4-BE49-F238E27FC236}">
                <a16:creationId xmlns:a16="http://schemas.microsoft.com/office/drawing/2014/main" id="{C0A490AF-6694-4CA8-B9E8-3A544E81C266}"/>
              </a:ext>
            </a:extLst>
          </p:cNvPr>
          <p:cNvGraphicFramePr/>
          <p:nvPr/>
        </p:nvGraphicFramePr>
        <p:xfrm>
          <a:off x="362673" y="2676755"/>
          <a:ext cx="5425679" cy="33964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a:extLst>
              <a:ext uri="{FF2B5EF4-FFF2-40B4-BE49-F238E27FC236}">
                <a16:creationId xmlns:a16="http://schemas.microsoft.com/office/drawing/2014/main" id="{B82F1AA4-F866-4FF9-B79B-A131364BC94E}"/>
              </a:ext>
            </a:extLst>
          </p:cNvPr>
          <p:cNvGraphicFramePr/>
          <p:nvPr/>
        </p:nvGraphicFramePr>
        <p:xfrm>
          <a:off x="5887054" y="2676755"/>
          <a:ext cx="5425679" cy="339645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cxnSp>
        <p:nvCxnSpPr>
          <p:cNvPr id="6" name="Straight Arrow Connector 5">
            <a:extLst>
              <a:ext uri="{FF2B5EF4-FFF2-40B4-BE49-F238E27FC236}">
                <a16:creationId xmlns:a16="http://schemas.microsoft.com/office/drawing/2014/main" id="{971D785E-63FF-44DA-AF0D-F64D52C84288}"/>
              </a:ext>
            </a:extLst>
          </p:cNvPr>
          <p:cNvCxnSpPr>
            <a:cxnSpLocks/>
          </p:cNvCxnSpPr>
          <p:nvPr/>
        </p:nvCxnSpPr>
        <p:spPr>
          <a:xfrm>
            <a:off x="5241851" y="3327991"/>
            <a:ext cx="1147783"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7E52C737-DEEF-45F3-8A87-6E25BD330717}"/>
              </a:ext>
            </a:extLst>
          </p:cNvPr>
          <p:cNvCxnSpPr>
            <a:cxnSpLocks/>
          </p:cNvCxnSpPr>
          <p:nvPr/>
        </p:nvCxnSpPr>
        <p:spPr>
          <a:xfrm>
            <a:off x="4348716" y="4412512"/>
            <a:ext cx="2934586"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AE81CE5E-9A51-4CF1-93F1-BAED2EC910C6}"/>
              </a:ext>
            </a:extLst>
          </p:cNvPr>
          <p:cNvCxnSpPr>
            <a:cxnSpLocks/>
          </p:cNvCxnSpPr>
          <p:nvPr/>
        </p:nvCxnSpPr>
        <p:spPr>
          <a:xfrm>
            <a:off x="3466214" y="5489945"/>
            <a:ext cx="4667693"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43F598AB-9655-4C49-B076-D103BBF5BE06}"/>
              </a:ext>
            </a:extLst>
          </p:cNvPr>
          <p:cNvSpPr/>
          <p:nvPr/>
        </p:nvSpPr>
        <p:spPr>
          <a:xfrm>
            <a:off x="741665" y="2632021"/>
            <a:ext cx="4667693" cy="1243734"/>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6189D4C-0DEA-425F-A1FF-1BEDF22086D6}"/>
              </a:ext>
            </a:extLst>
          </p:cNvPr>
          <p:cNvSpPr/>
          <p:nvPr/>
        </p:nvSpPr>
        <p:spPr>
          <a:xfrm>
            <a:off x="4370260" y="1590840"/>
            <a:ext cx="6843603" cy="631841"/>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4016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D4F71-2862-4B50-A6F8-957A654FF806}"/>
              </a:ext>
            </a:extLst>
          </p:cNvPr>
          <p:cNvSpPr>
            <a:spLocks noGrp="1"/>
          </p:cNvSpPr>
          <p:nvPr>
            <p:ph type="title"/>
          </p:nvPr>
        </p:nvSpPr>
        <p:spPr>
          <a:xfrm>
            <a:off x="2312670" y="387183"/>
            <a:ext cx="8610600" cy="1293028"/>
          </a:xfrm>
        </p:spPr>
        <p:txBody>
          <a:bodyPr/>
          <a:lstStyle/>
          <a:p>
            <a:pPr>
              <a:defRPr/>
            </a:pPr>
            <a:r>
              <a:rPr lang="en-US" i="1" dirty="0"/>
              <a:t>Let’s </a:t>
            </a:r>
            <a:r>
              <a:rPr lang="en-US" i="1" dirty="0" err="1"/>
              <a:t>KNow</a:t>
            </a:r>
            <a:endParaRPr lang="en-US" i="1" dirty="0"/>
          </a:p>
        </p:txBody>
      </p:sp>
      <p:sp>
        <p:nvSpPr>
          <p:cNvPr id="21507" name="Content Placeholder 2">
            <a:extLst>
              <a:ext uri="{FF2B5EF4-FFF2-40B4-BE49-F238E27FC236}">
                <a16:creationId xmlns:a16="http://schemas.microsoft.com/office/drawing/2014/main" id="{B33AB3EF-2C65-4674-8B2B-48672E16E0E7}"/>
              </a:ext>
            </a:extLst>
          </p:cNvPr>
          <p:cNvSpPr>
            <a:spLocks noGrp="1"/>
          </p:cNvSpPr>
          <p:nvPr>
            <p:ph sz="quarter" idx="1"/>
          </p:nvPr>
        </p:nvSpPr>
        <p:spPr>
          <a:xfrm>
            <a:off x="508000" y="1397001"/>
            <a:ext cx="10972800" cy="4525433"/>
          </a:xfrm>
        </p:spPr>
        <p:txBody>
          <a:bodyPr>
            <a:normAutofit lnSpcReduction="10000"/>
          </a:bodyPr>
          <a:lstStyle/>
          <a:p>
            <a:r>
              <a:rPr lang="en-US" altLang="en-US" sz="4267" dirty="0"/>
              <a:t>3 years to define and develop… </a:t>
            </a:r>
          </a:p>
          <a:p>
            <a:pPr lvl="1"/>
            <a:r>
              <a:rPr lang="en-US" altLang="en-US" sz="4267" dirty="0"/>
              <a:t>language-based comprehension intervention </a:t>
            </a:r>
          </a:p>
          <a:p>
            <a:pPr lvl="1"/>
            <a:r>
              <a:rPr lang="en-US" altLang="en-US" sz="4267" dirty="0"/>
              <a:t>grades PreK to Grade 3 &amp; ELL PreK </a:t>
            </a:r>
          </a:p>
          <a:p>
            <a:pPr lvl="1"/>
            <a:r>
              <a:rPr lang="en-US" altLang="en-US" sz="4267" dirty="0"/>
              <a:t>systematic and iterative developmental process </a:t>
            </a:r>
          </a:p>
          <a:p>
            <a:r>
              <a:rPr lang="en-US" altLang="en-US" sz="4467" dirty="0"/>
              <a:t>2-year randomized control trial</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0806C-7A48-FD49-94D8-0FA337ACC01E}"/>
              </a:ext>
            </a:extLst>
          </p:cNvPr>
          <p:cNvSpPr>
            <a:spLocks noGrp="1"/>
          </p:cNvSpPr>
          <p:nvPr>
            <p:ph type="title"/>
          </p:nvPr>
        </p:nvSpPr>
        <p:spPr/>
        <p:txBody>
          <a:bodyPr/>
          <a:lstStyle/>
          <a:p>
            <a:r>
              <a:rPr lang="en-US" dirty="0"/>
              <a:t>Almost 700 Free 30 min Lessons! </a:t>
            </a:r>
          </a:p>
        </p:txBody>
      </p:sp>
      <p:sp>
        <p:nvSpPr>
          <p:cNvPr id="3" name="Content Placeholder 2">
            <a:extLst>
              <a:ext uri="{FF2B5EF4-FFF2-40B4-BE49-F238E27FC236}">
                <a16:creationId xmlns:a16="http://schemas.microsoft.com/office/drawing/2014/main" id="{3E489C3D-98D3-384E-869D-D63F45F10AF9}"/>
              </a:ext>
            </a:extLst>
          </p:cNvPr>
          <p:cNvSpPr>
            <a:spLocks noGrp="1"/>
          </p:cNvSpPr>
          <p:nvPr>
            <p:ph idx="1"/>
          </p:nvPr>
        </p:nvSpPr>
        <p:spPr/>
        <p:txBody>
          <a:bodyPr/>
          <a:lstStyle/>
          <a:p>
            <a:pPr marL="0" indent="0">
              <a:buNone/>
            </a:pPr>
            <a:r>
              <a:rPr lang="en-US" dirty="0">
                <a:hlinkClick r:id="rId2"/>
              </a:rPr>
              <a:t>https://larrc.ehe.osu.edu/curriculum/downloads/</a:t>
            </a:r>
            <a:endParaRPr lang="en-US" dirty="0"/>
          </a:p>
          <a:p>
            <a:pPr marL="0" indent="0">
              <a:buNone/>
            </a:pPr>
            <a:endParaRPr lang="en-US" dirty="0"/>
          </a:p>
          <a:p>
            <a:pPr marL="0" indent="0">
              <a:buNone/>
            </a:pPr>
            <a:endParaRPr lang="en-US" dirty="0"/>
          </a:p>
        </p:txBody>
      </p:sp>
      <p:pic>
        <p:nvPicPr>
          <p:cNvPr id="4" name="Picture 3">
            <a:extLst>
              <a:ext uri="{FF2B5EF4-FFF2-40B4-BE49-F238E27FC236}">
                <a16:creationId xmlns:a16="http://schemas.microsoft.com/office/drawing/2014/main" id="{82A38AFA-5647-4623-BF49-F685A2137E08}"/>
              </a:ext>
            </a:extLst>
          </p:cNvPr>
          <p:cNvPicPr>
            <a:picLocks noChangeAspect="1"/>
          </p:cNvPicPr>
          <p:nvPr/>
        </p:nvPicPr>
        <p:blipFill>
          <a:blip r:embed="rId3"/>
          <a:stretch>
            <a:fillRect/>
          </a:stretch>
        </p:blipFill>
        <p:spPr>
          <a:xfrm>
            <a:off x="685799" y="2786906"/>
            <a:ext cx="9758003" cy="2812383"/>
          </a:xfrm>
          <a:prstGeom prst="rect">
            <a:avLst/>
          </a:prstGeom>
        </p:spPr>
      </p:pic>
    </p:spTree>
    <p:extLst>
      <p:ext uri="{BB962C8B-B14F-4D97-AF65-F5344CB8AC3E}">
        <p14:creationId xmlns:p14="http://schemas.microsoft.com/office/powerpoint/2010/main" val="30400963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Content Placeholder 7"/>
          <p:cNvPicPr>
            <a:picLocks noGrp="1" noChangeAspect="1"/>
          </p:cNvPicPr>
          <p:nvPr>
            <p:ph idx="1"/>
          </p:nvPr>
        </p:nvPicPr>
        <p:blipFill>
          <a:blip r:embed="rId2" cstate="print"/>
          <a:srcRect l="4762" t="5232" r="2679" b="2718"/>
          <a:stretch>
            <a:fillRect/>
          </a:stretch>
        </p:blipFill>
        <p:spPr>
          <a:xfrm>
            <a:off x="882651" y="977902"/>
            <a:ext cx="8775699" cy="4920480"/>
          </a:xfrm>
        </p:spPr>
      </p:pic>
      <p:sp>
        <p:nvSpPr>
          <p:cNvPr id="3" name="TextBox 2">
            <a:extLst>
              <a:ext uri="{FF2B5EF4-FFF2-40B4-BE49-F238E27FC236}">
                <a16:creationId xmlns:a16="http://schemas.microsoft.com/office/drawing/2014/main" id="{514FE2A3-A21D-458F-B38E-6D65511C0C2B}"/>
              </a:ext>
            </a:extLst>
          </p:cNvPr>
          <p:cNvSpPr txBox="1"/>
          <p:nvPr/>
        </p:nvSpPr>
        <p:spPr>
          <a:xfrm>
            <a:off x="6057014" y="332854"/>
            <a:ext cx="4089521" cy="477054"/>
          </a:xfrm>
          <a:prstGeom prst="rect">
            <a:avLst/>
          </a:prstGeom>
          <a:noFill/>
        </p:spPr>
        <p:txBody>
          <a:bodyPr wrap="square" rtlCol="0">
            <a:spAutoFit/>
          </a:bodyPr>
          <a:lstStyle/>
          <a:p>
            <a:r>
              <a:rPr lang="en-US" sz="2500" dirty="0"/>
              <a:t>5 key </a:t>
            </a:r>
            <a:r>
              <a:rPr lang="en-US" sz="2500" i="1" dirty="0"/>
              <a:t>malleable</a:t>
            </a:r>
            <a:r>
              <a:rPr lang="en-US" sz="2500" dirty="0"/>
              <a:t> factors</a:t>
            </a:r>
          </a:p>
        </p:txBody>
      </p:sp>
    </p:spTree>
    <p:extLst>
      <p:ext uri="{BB962C8B-B14F-4D97-AF65-F5344CB8AC3E}">
        <p14:creationId xmlns:p14="http://schemas.microsoft.com/office/powerpoint/2010/main" val="136345209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228601"/>
            <a:ext cx="7772400" cy="1470025"/>
          </a:xfrm>
        </p:spPr>
        <p:txBody>
          <a:bodyPr>
            <a:normAutofit fontScale="90000"/>
          </a:bodyPr>
          <a:lstStyle/>
          <a:p>
            <a:r>
              <a:rPr lang="en-US" dirty="0">
                <a:latin typeface="+mn-lt"/>
              </a:rPr>
              <a:t>Unifying Principles</a:t>
            </a:r>
          </a:p>
        </p:txBody>
      </p:sp>
      <p:graphicFrame>
        <p:nvGraphicFramePr>
          <p:cNvPr id="5" name="Diagram 4"/>
          <p:cNvGraphicFramePr/>
          <p:nvPr/>
        </p:nvGraphicFramePr>
        <p:xfrm>
          <a:off x="2971800" y="17526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9089510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br>
              <a:rPr lang="en-US" dirty="0"/>
            </a:br>
            <a:endParaRPr lang="en-US" dirty="0"/>
          </a:p>
        </p:txBody>
      </p:sp>
      <p:sp>
        <p:nvSpPr>
          <p:cNvPr id="3" name="Content Placeholder 2"/>
          <p:cNvSpPr>
            <a:spLocks noGrp="1"/>
          </p:cNvSpPr>
          <p:nvPr>
            <p:ph sz="quarter" idx="1"/>
          </p:nvPr>
        </p:nvSpPr>
        <p:spPr/>
        <p:txBody>
          <a:bodyPr>
            <a:normAutofit/>
          </a:bodyPr>
          <a:lstStyle/>
          <a:p>
            <a:pPr lvl="0"/>
            <a:r>
              <a:rPr lang="en-US" sz="3600" dirty="0"/>
              <a:t>Include both informational and narrative texts</a:t>
            </a:r>
          </a:p>
          <a:p>
            <a:pPr lvl="1"/>
            <a:r>
              <a:rPr lang="en-US" sz="2400" dirty="0"/>
              <a:t>Texts should be the backbone of intervention</a:t>
            </a:r>
          </a:p>
          <a:p>
            <a:r>
              <a:rPr lang="en-US" sz="3600" dirty="0"/>
              <a:t>Strategic selection of words</a:t>
            </a:r>
          </a:p>
          <a:p>
            <a:pPr lvl="1"/>
            <a:r>
              <a:rPr lang="en-US" sz="2400" dirty="0"/>
              <a:t>Vocabulary tied to texts</a:t>
            </a:r>
          </a:p>
          <a:p>
            <a:r>
              <a:rPr lang="en-US" sz="2400" dirty="0"/>
              <a:t>Align with Common Core and State Standards</a:t>
            </a:r>
          </a:p>
          <a:p>
            <a:endParaRPr lang="en-US" sz="2400" dirty="0"/>
          </a:p>
          <a:p>
            <a:pPr lvl="0"/>
            <a:endParaRPr lang="en-US" dirty="0"/>
          </a:p>
        </p:txBody>
      </p:sp>
      <p:sp>
        <p:nvSpPr>
          <p:cNvPr id="4" name="Slide Number Placeholder 3"/>
          <p:cNvSpPr>
            <a:spLocks noGrp="1"/>
          </p:cNvSpPr>
          <p:nvPr>
            <p:ph type="sldNum" sz="quarter" idx="12"/>
          </p:nvPr>
        </p:nvSpPr>
        <p:spPr/>
        <p:txBody>
          <a:bodyPr>
            <a:normAutofit/>
          </a:bodyPr>
          <a:lstStyle/>
          <a:p>
            <a:fld id="{D84E6E05-6998-4D09-A581-8B2D63E09B5D}" type="slidenum">
              <a:rPr lang="en-US" smtClean="0"/>
              <a:pPr/>
              <a:t>97</a:t>
            </a:fld>
            <a:endParaRPr lang="en-US" dirty="0"/>
          </a:p>
        </p:txBody>
      </p:sp>
      <p:sp>
        <p:nvSpPr>
          <p:cNvPr id="5" name="Footer Placeholder 4"/>
          <p:cNvSpPr>
            <a:spLocks noGrp="1"/>
          </p:cNvSpPr>
          <p:nvPr>
            <p:ph type="ftr" sz="quarter" idx="11"/>
          </p:nvPr>
        </p:nvSpPr>
        <p:spPr/>
        <p:txBody>
          <a:bodyPr/>
          <a:lstStyle/>
          <a:p>
            <a:r>
              <a:rPr lang="en-US">
                <a:solidFill>
                  <a:srgbClr val="775F55"/>
                </a:solidFill>
              </a:rPr>
              <a:t>LARRC SSSR 2012</a:t>
            </a:r>
            <a:endParaRPr lang="en-US" dirty="0">
              <a:solidFill>
                <a:srgbClr val="775F55"/>
              </a:solidFill>
            </a:endParaRPr>
          </a:p>
        </p:txBody>
      </p:sp>
      <p:grpSp>
        <p:nvGrpSpPr>
          <p:cNvPr id="11" name="Group 10"/>
          <p:cNvGrpSpPr/>
          <p:nvPr/>
        </p:nvGrpSpPr>
        <p:grpSpPr>
          <a:xfrm>
            <a:off x="1723489" y="582165"/>
            <a:ext cx="9782711" cy="1695683"/>
            <a:chOff x="431898" y="53022"/>
            <a:chExt cx="8639503" cy="1695683"/>
          </a:xfrm>
        </p:grpSpPr>
        <p:grpSp>
          <p:nvGrpSpPr>
            <p:cNvPr id="6" name="Group 5"/>
            <p:cNvGrpSpPr/>
            <p:nvPr/>
          </p:nvGrpSpPr>
          <p:grpSpPr>
            <a:xfrm>
              <a:off x="431898" y="53022"/>
              <a:ext cx="8639503" cy="1219200"/>
              <a:chOff x="3" y="185794"/>
              <a:chExt cx="2161877" cy="1722746"/>
            </a:xfrm>
          </p:grpSpPr>
          <p:sp>
            <p:nvSpPr>
              <p:cNvPr id="7" name="Rounded Rectangle 6"/>
              <p:cNvSpPr/>
              <p:nvPr/>
            </p:nvSpPr>
            <p:spPr>
              <a:xfrm>
                <a:off x="3" y="185794"/>
                <a:ext cx="2161877" cy="1722746"/>
              </a:xfrm>
              <a:prstGeom prst="roundRect">
                <a:avLst>
                  <a:gd name="adj" fmla="val 10000"/>
                </a:avLst>
              </a:prstGeom>
              <a:solidFill>
                <a:schemeClr val="accent3">
                  <a:lumMod val="75000"/>
                </a:schemeClr>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sp>
          <p:sp>
            <p:nvSpPr>
              <p:cNvPr id="8" name="Rounded Rectangle 4"/>
              <p:cNvSpPr/>
              <p:nvPr/>
            </p:nvSpPr>
            <p:spPr>
              <a:xfrm>
                <a:off x="50461" y="236252"/>
                <a:ext cx="2060961" cy="162183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algn="ctr" defTabSz="800100">
                  <a:lnSpc>
                    <a:spcPct val="90000"/>
                  </a:lnSpc>
                  <a:spcBef>
                    <a:spcPct val="0"/>
                  </a:spcBef>
                  <a:spcAft>
                    <a:spcPct val="35000"/>
                  </a:spcAft>
                </a:pPr>
                <a:endParaRPr lang="en-US" dirty="0">
                  <a:solidFill>
                    <a:schemeClr val="bg1"/>
                  </a:solidFill>
                </a:endParaRPr>
              </a:p>
            </p:txBody>
          </p:sp>
        </p:grpSp>
        <p:sp>
          <p:nvSpPr>
            <p:cNvPr id="10" name="Rectangle 9"/>
            <p:cNvSpPr/>
            <p:nvPr/>
          </p:nvSpPr>
          <p:spPr>
            <a:xfrm>
              <a:off x="532721" y="302155"/>
              <a:ext cx="8437858" cy="1446550"/>
            </a:xfrm>
            <a:prstGeom prst="rect">
              <a:avLst/>
            </a:prstGeom>
          </p:spPr>
          <p:txBody>
            <a:bodyPr wrap="square">
              <a:spAutoFit/>
            </a:bodyPr>
            <a:lstStyle/>
            <a:p>
              <a:r>
                <a:rPr lang="en-US" sz="4400" dirty="0">
                  <a:solidFill>
                    <a:schemeClr val="bg1"/>
                  </a:solidFill>
                  <a:ea typeface="+mj-ea"/>
                  <a:cs typeface="+mj-cs"/>
                </a:rPr>
                <a:t>Year 1: Advisory Panel Conclusions</a:t>
              </a:r>
              <a:endParaRPr lang="en-US" dirty="0">
                <a:solidFill>
                  <a:schemeClr val="bg1"/>
                </a:solidFill>
              </a:endParaRPr>
            </a:p>
          </p:txBody>
        </p:sp>
      </p:grpSp>
    </p:spTree>
    <p:extLst>
      <p:ext uri="{BB962C8B-B14F-4D97-AF65-F5344CB8AC3E}">
        <p14:creationId xmlns:p14="http://schemas.microsoft.com/office/powerpoint/2010/main" val="273840035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a:bodyPr>
          <a:lstStyle/>
          <a:p>
            <a:r>
              <a:rPr lang="en-US" sz="2400" dirty="0"/>
              <a:t>Lesson format</a:t>
            </a:r>
          </a:p>
          <a:p>
            <a:pPr lvl="1"/>
            <a:r>
              <a:rPr lang="en-US" sz="2400" dirty="0"/>
              <a:t>Include a range of lesson types </a:t>
            </a:r>
          </a:p>
          <a:p>
            <a:pPr lvl="1"/>
            <a:r>
              <a:rPr lang="en-US" sz="2400" dirty="0"/>
              <a:t>Scripted lessons with examples</a:t>
            </a:r>
          </a:p>
          <a:p>
            <a:pPr lvl="1"/>
            <a:r>
              <a:rPr lang="en-US" sz="2400" dirty="0"/>
              <a:t>30 minutes maximum </a:t>
            </a:r>
          </a:p>
          <a:p>
            <a:pPr marL="365760" lvl="1" indent="0">
              <a:buNone/>
            </a:pPr>
            <a:endParaRPr lang="en-US" sz="2400" dirty="0"/>
          </a:p>
          <a:p>
            <a:r>
              <a:rPr lang="en-US" sz="2400" dirty="0"/>
              <a:t>Content-based, language-based curricular supplement to current ELA</a:t>
            </a:r>
            <a:endParaRPr lang="en-US" dirty="0"/>
          </a:p>
          <a:p>
            <a:pPr>
              <a:buNone/>
            </a:pPr>
            <a:endParaRPr lang="en-US" dirty="0"/>
          </a:p>
        </p:txBody>
      </p:sp>
      <p:sp>
        <p:nvSpPr>
          <p:cNvPr id="4" name="Slide Number Placeholder 3"/>
          <p:cNvSpPr>
            <a:spLocks noGrp="1"/>
          </p:cNvSpPr>
          <p:nvPr>
            <p:ph type="sldNum" sz="quarter" idx="12"/>
          </p:nvPr>
        </p:nvSpPr>
        <p:spPr/>
        <p:txBody>
          <a:bodyPr>
            <a:normAutofit/>
          </a:bodyPr>
          <a:lstStyle/>
          <a:p>
            <a:fld id="{D84E6E05-6998-4D09-A581-8B2D63E09B5D}" type="slidenum">
              <a:rPr lang="en-US" smtClean="0"/>
              <a:pPr/>
              <a:t>98</a:t>
            </a:fld>
            <a:endParaRPr lang="en-US" dirty="0"/>
          </a:p>
        </p:txBody>
      </p:sp>
      <p:sp>
        <p:nvSpPr>
          <p:cNvPr id="5" name="Footer Placeholder 4"/>
          <p:cNvSpPr>
            <a:spLocks noGrp="1"/>
          </p:cNvSpPr>
          <p:nvPr>
            <p:ph type="ftr" sz="quarter" idx="11"/>
          </p:nvPr>
        </p:nvSpPr>
        <p:spPr/>
        <p:txBody>
          <a:bodyPr/>
          <a:lstStyle/>
          <a:p>
            <a:r>
              <a:rPr lang="en-US">
                <a:solidFill>
                  <a:srgbClr val="775F55"/>
                </a:solidFill>
              </a:rPr>
              <a:t>LARRC SSSR 2012</a:t>
            </a:r>
            <a:endParaRPr lang="en-US" dirty="0">
              <a:solidFill>
                <a:srgbClr val="775F55"/>
              </a:solidFill>
            </a:endParaRPr>
          </a:p>
        </p:txBody>
      </p:sp>
      <p:sp>
        <p:nvSpPr>
          <p:cNvPr id="6" name="Title 5"/>
          <p:cNvSpPr>
            <a:spLocks noGrp="1"/>
          </p:cNvSpPr>
          <p:nvPr>
            <p:ph type="title"/>
          </p:nvPr>
        </p:nvSpPr>
        <p:spPr/>
        <p:txBody>
          <a:bodyPr/>
          <a:lstStyle/>
          <a:p>
            <a:endParaRPr lang="en-US" dirty="0"/>
          </a:p>
        </p:txBody>
      </p:sp>
      <p:grpSp>
        <p:nvGrpSpPr>
          <p:cNvPr id="7" name="Group 6"/>
          <p:cNvGrpSpPr/>
          <p:nvPr/>
        </p:nvGrpSpPr>
        <p:grpSpPr>
          <a:xfrm>
            <a:off x="1426309" y="496169"/>
            <a:ext cx="10079891" cy="1695683"/>
            <a:chOff x="431898" y="53022"/>
            <a:chExt cx="8639503" cy="1695683"/>
          </a:xfrm>
        </p:grpSpPr>
        <p:grpSp>
          <p:nvGrpSpPr>
            <p:cNvPr id="8" name="Group 7"/>
            <p:cNvGrpSpPr/>
            <p:nvPr/>
          </p:nvGrpSpPr>
          <p:grpSpPr>
            <a:xfrm>
              <a:off x="431898" y="53022"/>
              <a:ext cx="8639503" cy="1219200"/>
              <a:chOff x="3" y="185794"/>
              <a:chExt cx="2161877" cy="1722746"/>
            </a:xfrm>
          </p:grpSpPr>
          <p:sp>
            <p:nvSpPr>
              <p:cNvPr id="10" name="Rounded Rectangle 9"/>
              <p:cNvSpPr/>
              <p:nvPr/>
            </p:nvSpPr>
            <p:spPr>
              <a:xfrm>
                <a:off x="3" y="185794"/>
                <a:ext cx="2161877" cy="1722746"/>
              </a:xfrm>
              <a:prstGeom prst="roundRect">
                <a:avLst>
                  <a:gd name="adj" fmla="val 10000"/>
                </a:avLst>
              </a:prstGeom>
              <a:solidFill>
                <a:schemeClr val="accent3">
                  <a:lumMod val="75000"/>
                </a:schemeClr>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sp>
          <p:sp>
            <p:nvSpPr>
              <p:cNvPr id="11" name="Rounded Rectangle 4"/>
              <p:cNvSpPr/>
              <p:nvPr/>
            </p:nvSpPr>
            <p:spPr>
              <a:xfrm>
                <a:off x="50461" y="236252"/>
                <a:ext cx="2060961" cy="162183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algn="ctr" defTabSz="800100">
                  <a:lnSpc>
                    <a:spcPct val="90000"/>
                  </a:lnSpc>
                  <a:spcBef>
                    <a:spcPct val="0"/>
                  </a:spcBef>
                  <a:spcAft>
                    <a:spcPct val="35000"/>
                  </a:spcAft>
                </a:pPr>
                <a:endParaRPr lang="en-US" dirty="0">
                  <a:solidFill>
                    <a:schemeClr val="bg1"/>
                  </a:solidFill>
                </a:endParaRPr>
              </a:p>
            </p:txBody>
          </p:sp>
        </p:grpSp>
        <p:sp>
          <p:nvSpPr>
            <p:cNvPr id="9" name="Rectangle 8"/>
            <p:cNvSpPr/>
            <p:nvPr/>
          </p:nvSpPr>
          <p:spPr>
            <a:xfrm>
              <a:off x="532721" y="302155"/>
              <a:ext cx="8437858" cy="1446550"/>
            </a:xfrm>
            <a:prstGeom prst="rect">
              <a:avLst/>
            </a:prstGeom>
          </p:spPr>
          <p:txBody>
            <a:bodyPr wrap="square">
              <a:spAutoFit/>
            </a:bodyPr>
            <a:lstStyle/>
            <a:p>
              <a:r>
                <a:rPr lang="en-US" sz="4400" dirty="0">
                  <a:solidFill>
                    <a:schemeClr val="bg1"/>
                  </a:solidFill>
                  <a:ea typeface="+mj-ea"/>
                  <a:cs typeface="+mj-cs"/>
                </a:rPr>
                <a:t>Year 1: Advisory Panel Conclusions</a:t>
              </a:r>
              <a:endParaRPr lang="en-US" dirty="0">
                <a:solidFill>
                  <a:schemeClr val="bg1"/>
                </a:solidFill>
              </a:endParaRPr>
            </a:p>
          </p:txBody>
        </p:sp>
      </p:grpSp>
    </p:spTree>
    <p:extLst>
      <p:ext uri="{BB962C8B-B14F-4D97-AF65-F5344CB8AC3E}">
        <p14:creationId xmlns:p14="http://schemas.microsoft.com/office/powerpoint/2010/main" val="3292476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5689" y="764373"/>
            <a:ext cx="10580511" cy="1293028"/>
          </a:xfrm>
        </p:spPr>
        <p:txBody>
          <a:bodyPr>
            <a:normAutofit/>
          </a:bodyPr>
          <a:lstStyle/>
          <a:p>
            <a:pPr algn="l"/>
            <a:r>
              <a:rPr lang="en-US" sz="4400" i="1" dirty="0"/>
              <a:t>Let’s Know!</a:t>
            </a:r>
          </a:p>
        </p:txBody>
      </p:sp>
      <p:sp>
        <p:nvSpPr>
          <p:cNvPr id="3" name="Content Placeholder 2"/>
          <p:cNvSpPr>
            <a:spLocks noGrp="1"/>
          </p:cNvSpPr>
          <p:nvPr>
            <p:ph idx="1"/>
          </p:nvPr>
        </p:nvSpPr>
        <p:spPr>
          <a:xfrm>
            <a:off x="1017270" y="1775192"/>
            <a:ext cx="10488930" cy="4854209"/>
          </a:xfrm>
        </p:spPr>
        <p:txBody>
          <a:bodyPr>
            <a:normAutofit/>
          </a:bodyPr>
          <a:lstStyle/>
          <a:p>
            <a:r>
              <a:rPr lang="en-US" sz="3600" dirty="0"/>
              <a:t>Four units</a:t>
            </a:r>
          </a:p>
          <a:p>
            <a:pPr lvl="1"/>
            <a:r>
              <a:rPr lang="en-US" sz="3600" dirty="0"/>
              <a:t>2 expository texts (animals and earth materials)</a:t>
            </a:r>
          </a:p>
          <a:p>
            <a:pPr lvl="1"/>
            <a:r>
              <a:rPr lang="en-US" sz="3600" dirty="0"/>
              <a:t>2 fiction (fiction and folktales)</a:t>
            </a:r>
          </a:p>
          <a:p>
            <a:r>
              <a:rPr lang="en-US" sz="4000" dirty="0"/>
              <a:t>Each unit had 3 fiction or expository texts to accompany the lessons</a:t>
            </a:r>
          </a:p>
        </p:txBody>
      </p:sp>
    </p:spTree>
    <p:extLst>
      <p:ext uri="{BB962C8B-B14F-4D97-AF65-F5344CB8AC3E}">
        <p14:creationId xmlns:p14="http://schemas.microsoft.com/office/powerpoint/2010/main" val="239541258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TIMING" val="|5.4|18.3|13.7"/>
</p:tagLst>
</file>

<file path=ppt/tags/tag11.xml><?xml version="1.0" encoding="utf-8"?>
<p:tagLst xmlns:a="http://schemas.openxmlformats.org/drawingml/2006/main" xmlns:r="http://schemas.openxmlformats.org/officeDocument/2006/relationships" xmlns:p="http://schemas.openxmlformats.org/presentationml/2006/main">
  <p:tag name="TIMING" val="|0.6|5|5.2"/>
</p:tagLst>
</file>

<file path=ppt/tags/tag12.xml><?xml version="1.0" encoding="utf-8"?>
<p:tagLst xmlns:a="http://schemas.openxmlformats.org/drawingml/2006/main" xmlns:r="http://schemas.openxmlformats.org/officeDocument/2006/relationships" xmlns:p="http://schemas.openxmlformats.org/presentationml/2006/main">
  <p:tag name="TIMING" val="|103.2"/>
</p:tagLst>
</file>

<file path=ppt/tags/tag13.xml><?xml version="1.0" encoding="utf-8"?>
<p:tagLst xmlns:a="http://schemas.openxmlformats.org/drawingml/2006/main" xmlns:r="http://schemas.openxmlformats.org/officeDocument/2006/relationships" xmlns:p="http://schemas.openxmlformats.org/presentationml/2006/main">
  <p:tag name="TIMING" val="|1.6|2.9"/>
</p:tagLst>
</file>

<file path=ppt/tags/tag14.xml><?xml version="1.0" encoding="utf-8"?>
<p:tagLst xmlns:a="http://schemas.openxmlformats.org/drawingml/2006/main" xmlns:r="http://schemas.openxmlformats.org/officeDocument/2006/relationships" xmlns:p="http://schemas.openxmlformats.org/presentationml/2006/main">
  <p:tag name="TIMING" val="|5.3"/>
</p:tagLst>
</file>

<file path=ppt/tags/tag15.xml><?xml version="1.0" encoding="utf-8"?>
<p:tagLst xmlns:a="http://schemas.openxmlformats.org/drawingml/2006/main" xmlns:r="http://schemas.openxmlformats.org/officeDocument/2006/relationships" xmlns:p="http://schemas.openxmlformats.org/presentationml/2006/main">
  <p:tag name="TIMING" val="|66.4"/>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TIMING" val="|22.7"/>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TIMING" val="|16.4|0.8|4.6|16.4|3.2|5|1.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TIMING" val="|4.1|7.6"/>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TIMING" val="|2.6|9.8|3.2|6"/>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TIMING" val="|36.6|3.1|12.8|6.5|10.8|1.1|16|4.6|15.2|4.3"/>
</p:tagLst>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8196</TotalTime>
  <Words>4754</Words>
  <Application>Microsoft Office PowerPoint</Application>
  <PresentationFormat>Widescreen</PresentationFormat>
  <Paragraphs>862</Paragraphs>
  <Slides>141</Slides>
  <Notes>10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141</vt:i4>
      </vt:variant>
    </vt:vector>
  </HeadingPairs>
  <TitlesOfParts>
    <vt:vector size="153" baseType="lpstr">
      <vt:lpstr>Arial</vt:lpstr>
      <vt:lpstr>Calibri</vt:lpstr>
      <vt:lpstr>Century Gothic</vt:lpstr>
      <vt:lpstr>Comic Sans MS</vt:lpstr>
      <vt:lpstr>Garamond</vt:lpstr>
      <vt:lpstr>Helvetica Neue Light</vt:lpstr>
      <vt:lpstr>Noto Sans Symbols</vt:lpstr>
      <vt:lpstr>Roboto</vt:lpstr>
      <vt:lpstr>Times</vt:lpstr>
      <vt:lpstr>Times New Roman</vt:lpstr>
      <vt:lpstr>Wingdings</vt:lpstr>
      <vt:lpstr>Vapor Trail</vt:lpstr>
      <vt:lpstr>Improving reading comprehension using evidence-based practices</vt:lpstr>
      <vt:lpstr>ACKNOWLEDGEMENTS</vt:lpstr>
      <vt:lpstr>Disclosures: Tiffany Hogan</vt:lpstr>
      <vt:lpstr>#Goals for this talk</vt:lpstr>
      <vt:lpstr>The Simple View of Reading    (Catts, Hogan, &amp; Fey, 2003; Catts, Hogan, &amp; Adlof, 2005; Hoover &amp; Gough, 1990) </vt:lpstr>
      <vt:lpstr>The Simple View of Reading  </vt:lpstr>
      <vt:lpstr>The Simple View of Reading  </vt:lpstr>
      <vt:lpstr>The Simple View of Reading  </vt:lpstr>
      <vt:lpstr>The Simple View of Reading  </vt:lpstr>
      <vt:lpstr>The Simple View of Reading  </vt:lpstr>
      <vt:lpstr>PowerPoint Presentation</vt:lpstr>
      <vt:lpstr>Word Reading  VS Listening comprehension</vt:lpstr>
      <vt:lpstr>Word reading is the ability to accurately translate printed letter patterns into spoken words</vt:lpstr>
      <vt:lpstr>PowerPoint Presentation</vt:lpstr>
      <vt:lpstr>Listening Comprehension IS the ability to understand spoken language</vt:lpstr>
      <vt:lpstr>Listening or Language Comprehension?</vt:lpstr>
      <vt:lpstr>An Example</vt:lpstr>
      <vt:lpstr>PowerPoint Presentation</vt:lpstr>
      <vt:lpstr>PowerPoint Presentation</vt:lpstr>
      <vt:lpstr>Simple View conclusions</vt:lpstr>
      <vt:lpstr>What’s language got to do with it? </vt:lpstr>
      <vt:lpstr>Language</vt:lpstr>
      <vt:lpstr>PowerPoint Presentation</vt:lpstr>
      <vt:lpstr>Subgrouping poor readers</vt:lpstr>
      <vt:lpstr>Poor Reader Subgroups </vt:lpstr>
      <vt:lpstr>Poor Reader Subgroups (Catts, Hogan, &amp; Adlof, 2005; Catts, Hogan, &amp; Fey, 2003)</vt:lpstr>
      <vt:lpstr>PowerPoint Presentation</vt:lpstr>
      <vt:lpstr>Dyslexia is a word-reading deficit</vt:lpstr>
      <vt:lpstr>Facts about Dyslexia </vt:lpstr>
      <vt:lpstr>PowerPoint Presentation</vt:lpstr>
      <vt:lpstr>Developmental Language Disorder</vt:lpstr>
      <vt:lpstr>The Facts about DLD</vt:lpstr>
      <vt:lpstr>PowerPoint Presentation</vt:lpstr>
      <vt:lpstr>DLD facts</vt:lpstr>
      <vt:lpstr>Myths about DLD (https://dldandme.org/myths-about-dld/)</vt:lpstr>
      <vt:lpstr>Myths about DLD (https://dldandme.org/myths-about-dld/)</vt:lpstr>
      <vt:lpstr>How does Language development progress in children with DLD?</vt:lpstr>
      <vt:lpstr>WHY? DLD IS DEVELOPMENTAL </vt:lpstr>
      <vt:lpstr>Growing with DLD</vt:lpstr>
      <vt:lpstr>PowerPoint Presentation</vt:lpstr>
      <vt:lpstr>PowerPoint Presentation</vt:lpstr>
      <vt:lpstr>PowerPoint Presentation</vt:lpstr>
      <vt:lpstr>Question</vt:lpstr>
      <vt:lpstr>Language</vt:lpstr>
      <vt:lpstr>PowerPoint Presentation</vt:lpstr>
      <vt:lpstr>Dyslexia versus  developmental language disorder  </vt:lpstr>
      <vt:lpstr>Simple view across development</vt:lpstr>
      <vt:lpstr>PowerPoint Presentation</vt:lpstr>
      <vt:lpstr>PowerPoint Presentation</vt:lpstr>
      <vt:lpstr>Implications of Longitudinal data on simple view</vt:lpstr>
      <vt:lpstr>school-age children  with speech and language impairments  OFTEN are struggling readers.      (Stoeckel et al., 2013)</vt:lpstr>
      <vt:lpstr>A STory</vt:lpstr>
      <vt:lpstr>Why isn’t DLD better known? </vt:lpstr>
      <vt:lpstr>PowerPoint Presentation</vt:lpstr>
      <vt:lpstr>DLD advocacy</vt:lpstr>
      <vt:lpstr>Dldandme.org</vt:lpstr>
      <vt:lpstr>PowerPoint Presentation</vt:lpstr>
      <vt:lpstr>PowerPoint Presentation</vt:lpstr>
      <vt:lpstr>seehearspeakpodcast.com</vt:lpstr>
      <vt:lpstr>When Is DLD Identified?</vt:lpstr>
      <vt:lpstr> dld: Common, but Hidden, Disorder</vt:lpstr>
      <vt:lpstr>PowerPoint Presentation</vt:lpstr>
      <vt:lpstr>Why isn’t DLD caught earlier in Schools?</vt:lpstr>
      <vt:lpstr>‘Reading’ Changes  Over Time</vt:lpstr>
      <vt:lpstr>‘Reading’ changes over time (Catts, Hogan, &amp; Adlof, 2005) </vt:lpstr>
      <vt:lpstr>‘Reading’ changes over time (Catts, Hogan, &amp; Adlof, 2005) </vt:lpstr>
      <vt:lpstr>RESULTS: CHANGE OVER TIME</vt:lpstr>
      <vt:lpstr>WRMT-R – Passage Comprehension</vt:lpstr>
      <vt:lpstr>WRMT- R – Passage Comprehension</vt:lpstr>
      <vt:lpstr>Shout OUT! </vt:lpstr>
      <vt:lpstr>PowerPoint Presentation</vt:lpstr>
      <vt:lpstr>PowerPoint Presentation</vt:lpstr>
      <vt:lpstr>PowerPoint Presentation</vt:lpstr>
      <vt:lpstr>PowerPoint Presentation</vt:lpstr>
      <vt:lpstr>Most Late Emerging Poor Readers are actually  Late Identified </vt:lpstr>
      <vt:lpstr>PowerPoint Presentation</vt:lpstr>
      <vt:lpstr>PowerPoint Presentation</vt:lpstr>
      <vt:lpstr>Early screening for DLD</vt:lpstr>
      <vt:lpstr>Open source google doc</vt:lpstr>
      <vt:lpstr>PowerPoint Presentation</vt:lpstr>
      <vt:lpstr>PowerPoint Presentation</vt:lpstr>
      <vt:lpstr>Dyslexia: An ounce of prevention  is worth a pound of diagnosis  https://psyarxiv.com/nvgje </vt:lpstr>
      <vt:lpstr>School-based Process to Identify Those Who Need Support</vt:lpstr>
      <vt:lpstr>PowerPoint Presentation</vt:lpstr>
      <vt:lpstr>ATTEND TO BOTH WORD READING  &amp; LANGUAGE Comprehension</vt:lpstr>
      <vt:lpstr>#GOALS – MUCH more WORK to be DONE</vt:lpstr>
      <vt:lpstr>FACTS about Language comp</vt:lpstr>
      <vt:lpstr>Books</vt:lpstr>
      <vt:lpstr>How to SUpport Children with DLD in IN the SChools (Curran &amp; Hogan, 2021)</vt:lpstr>
      <vt:lpstr>Access to lessons</vt:lpstr>
      <vt:lpstr>Access to lessons</vt:lpstr>
      <vt:lpstr>ATTEND TO BOTH WORD READING  &amp; LANGUAGE Comprehension</vt:lpstr>
      <vt:lpstr>Let’s KNow</vt:lpstr>
      <vt:lpstr>Almost 700 Free 30 min Lessons! </vt:lpstr>
      <vt:lpstr>PowerPoint Presentation</vt:lpstr>
      <vt:lpstr>Unifying Principles</vt:lpstr>
      <vt:lpstr>  </vt:lpstr>
      <vt:lpstr>PowerPoint Presentation</vt:lpstr>
      <vt:lpstr>Let’s Know!</vt:lpstr>
      <vt:lpstr>Lesson Structure </vt:lpstr>
      <vt:lpstr>Let’s Know! (LARRC) FINDINGS</vt:lpstr>
      <vt:lpstr>RCT: Impacts of Let’s Know! on listening and reading comprehension  (LARRC, Jiang, &amp; Logan, 2019; LARRC, 2022) </vt:lpstr>
      <vt:lpstr>Let’s review a lesson</vt:lpstr>
      <vt:lpstr>PowerPoint Presentation</vt:lpstr>
      <vt:lpstr>Basic Language Skills</vt:lpstr>
      <vt:lpstr>Vocabulary</vt:lpstr>
      <vt:lpstr>Vocabulary Instruction</vt:lpstr>
      <vt:lpstr>Beeman, et al (1994)</vt:lpstr>
      <vt:lpstr>Grammar</vt:lpstr>
      <vt:lpstr>https://www.theinformedslp.com/how-to/grammar-chart</vt:lpstr>
      <vt:lpstr>Effect of Teacher language</vt:lpstr>
      <vt:lpstr>Higher-level Language Skills</vt:lpstr>
      <vt:lpstr>Inferencing</vt:lpstr>
      <vt:lpstr>Inferencing</vt:lpstr>
      <vt:lpstr>Comprehension Monitoring</vt:lpstr>
      <vt:lpstr>Wait a minute - how is comprehension monitoring different than strategies?</vt:lpstr>
      <vt:lpstr>Text Structure Knowledge</vt:lpstr>
      <vt:lpstr>PowerPoint Presentation</vt:lpstr>
      <vt:lpstr>Expository Text Structure</vt:lpstr>
      <vt:lpstr>How to Help Children with DLD in IN the SChools (Curran &amp; Hogan, 2021)</vt:lpstr>
      <vt:lpstr>PowerPoint Presentation</vt:lpstr>
      <vt:lpstr>In the classroom</vt:lpstr>
      <vt:lpstr>In the classroom</vt:lpstr>
      <vt:lpstr>Supporting Child with DLD outside of school</vt:lpstr>
      <vt:lpstr>Practice to Research to Practice Gap:</vt:lpstr>
      <vt:lpstr>Partnership with Worcester Public Schools </vt:lpstr>
      <vt:lpstr>Implementation Science</vt:lpstr>
      <vt:lpstr>PowerPoint Presentation</vt:lpstr>
      <vt:lpstr>What we learned screening for DLD  (Komesidou Et Al., 2022)</vt:lpstr>
      <vt:lpstr>CSD Implementation science</vt:lpstr>
      <vt:lpstr>Take home messages</vt:lpstr>
      <vt:lpstr>ATTEND TO BOTH WORD READING  &amp; LANGUAGE Comprehension</vt:lpstr>
      <vt:lpstr>REsources</vt:lpstr>
      <vt:lpstr>PowerPoint Presentation</vt:lpstr>
      <vt:lpstr>https://ccsso.org/sites/default/files/2018-06/RfU Initiative Brief Policy Report.pdf</vt:lpstr>
      <vt:lpstr>PowerPoint Presentation</vt:lpstr>
      <vt:lpstr>https://www.thereadingleague.org/what-is-the-science-of-reading/</vt:lpstr>
      <vt:lpstr>Access to lessons</vt:lpstr>
      <vt:lpstr>https://knowledgematterscampaign.org/</vt:lpstr>
      <vt:lpstr>MASs Literacy</vt:lpstr>
      <vt:lpstr> THANK YOU &amp; Good luck!   CHANGE THE world   one child at a time…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Multiple paths to literacy difficulties:  A longitudinal perspective with clinical implications</dc:title>
  <dc:creator>Hogan, Tiffany P.</dc:creator>
  <cp:lastModifiedBy>Hogan, Tiffany P.</cp:lastModifiedBy>
  <cp:revision>112</cp:revision>
  <cp:lastPrinted>2022-03-01T03:56:11Z</cp:lastPrinted>
  <dcterms:created xsi:type="dcterms:W3CDTF">2020-10-09T13:27:09Z</dcterms:created>
  <dcterms:modified xsi:type="dcterms:W3CDTF">2022-11-01T13:25:58Z</dcterms:modified>
</cp:coreProperties>
</file>