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59" r:id="rId5"/>
    <p:sldId id="315" r:id="rId6"/>
    <p:sldId id="325" r:id="rId7"/>
    <p:sldId id="326" r:id="rId8"/>
    <p:sldId id="328" r:id="rId9"/>
    <p:sldId id="836" r:id="rId10"/>
    <p:sldId id="837" r:id="rId11"/>
    <p:sldId id="838" r:id="rId12"/>
    <p:sldId id="738" r:id="rId13"/>
    <p:sldId id="728" r:id="rId14"/>
    <p:sldId id="261" r:id="rId15"/>
    <p:sldId id="262" r:id="rId16"/>
    <p:sldId id="263" r:id="rId17"/>
    <p:sldId id="835" r:id="rId18"/>
    <p:sldId id="264" r:id="rId19"/>
    <p:sldId id="267" r:id="rId20"/>
    <p:sldId id="515" r:id="rId21"/>
    <p:sldId id="727" r:id="rId22"/>
    <p:sldId id="739" r:id="rId23"/>
    <p:sldId id="740" r:id="rId24"/>
    <p:sldId id="809" r:id="rId25"/>
    <p:sldId id="798" r:id="rId26"/>
    <p:sldId id="833" r:id="rId27"/>
    <p:sldId id="834" r:id="rId28"/>
    <p:sldId id="800" r:id="rId29"/>
    <p:sldId id="801" r:id="rId30"/>
    <p:sldId id="55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C2FA5A-70AA-4443-BEED-7E64AB95E7C7}">
          <p14:sldIdLst>
            <p14:sldId id="256"/>
            <p14:sldId id="257"/>
            <p14:sldId id="258"/>
            <p14:sldId id="259"/>
            <p14:sldId id="315"/>
            <p14:sldId id="325"/>
            <p14:sldId id="326"/>
            <p14:sldId id="328"/>
            <p14:sldId id="836"/>
            <p14:sldId id="837"/>
            <p14:sldId id="838"/>
            <p14:sldId id="738"/>
            <p14:sldId id="728"/>
            <p14:sldId id="261"/>
            <p14:sldId id="262"/>
            <p14:sldId id="263"/>
            <p14:sldId id="835"/>
            <p14:sldId id="264"/>
            <p14:sldId id="267"/>
            <p14:sldId id="515"/>
            <p14:sldId id="727"/>
            <p14:sldId id="739"/>
            <p14:sldId id="740"/>
            <p14:sldId id="809"/>
            <p14:sldId id="798"/>
            <p14:sldId id="833"/>
            <p14:sldId id="834"/>
            <p14:sldId id="800"/>
            <p14:sldId id="801"/>
            <p14:sldId id="556"/>
          </p14:sldIdLst>
        </p14:section>
        <p14:section name="Untitled Section" id="{A7AB53A1-3643-4E16-A630-5D1413F549A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1812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353697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149881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1899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390832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3044742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67475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149973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33995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53820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12006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387562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15816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37346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8546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31557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CE8744-E6E0-43AA-BFF6-01EDF3736136}"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87053-472F-4A96-857D-3F4FEA98CFC7}" type="slidenum">
              <a:rPr lang="en-US" smtClean="0"/>
              <a:t>‹#›</a:t>
            </a:fld>
            <a:endParaRPr lang="en-US" dirty="0"/>
          </a:p>
        </p:txBody>
      </p:sp>
    </p:spTree>
    <p:extLst>
      <p:ext uri="{BB962C8B-B14F-4D97-AF65-F5344CB8AC3E}">
        <p14:creationId xmlns:p14="http://schemas.microsoft.com/office/powerpoint/2010/main" val="20271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CE8744-E6E0-43AA-BFF6-01EDF3736136}" type="datetimeFigureOut">
              <a:rPr lang="en-US" smtClean="0"/>
              <a:t>6/14/2021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087053-472F-4A96-857D-3F4FEA98CFC7}" type="slidenum">
              <a:rPr lang="en-US" smtClean="0"/>
              <a:t>‹#›</a:t>
            </a:fld>
            <a:endParaRPr lang="en-US" dirty="0"/>
          </a:p>
        </p:txBody>
      </p:sp>
    </p:spTree>
    <p:extLst>
      <p:ext uri="{BB962C8B-B14F-4D97-AF65-F5344CB8AC3E}">
        <p14:creationId xmlns:p14="http://schemas.microsoft.com/office/powerpoint/2010/main" val="1770588246"/>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gov/news/press-releases/secretary-devos-takes-historic-action-strengthen-title-ix-protections-all-students#:~:text=Key%20provisions%20of%20the%20Department,on%20the%20basis%20of%20se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d.gov/news/press-releases/secretary-devos-announces-new-civil-rights-initiative-combat-sexual-assault-k-12-public-schools?utm_content=&amp;utm_medium=email&amp;utm_name=&amp;utm_source=govdelivery&amp;utm_ter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3F54-986B-465A-8FCE-EE2B83232818}"/>
              </a:ext>
            </a:extLst>
          </p:cNvPr>
          <p:cNvSpPr>
            <a:spLocks noGrp="1"/>
          </p:cNvSpPr>
          <p:nvPr>
            <p:ph type="ctrTitle"/>
          </p:nvPr>
        </p:nvSpPr>
        <p:spPr>
          <a:xfrm>
            <a:off x="1154955" y="914400"/>
            <a:ext cx="8825658" cy="3862981"/>
          </a:xfrm>
        </p:spPr>
        <p:txBody>
          <a:bodyPr/>
          <a:lstStyle/>
          <a:p>
            <a:r>
              <a:rPr lang="en-US" dirty="0"/>
              <a:t>Title IX</a:t>
            </a:r>
            <a:br>
              <a:rPr lang="en-US" dirty="0"/>
            </a:br>
            <a:r>
              <a:rPr lang="en-US" sz="2400" dirty="0"/>
              <a:t>U.S. Department of Education</a:t>
            </a:r>
            <a:br>
              <a:rPr lang="en-US" sz="2400" dirty="0"/>
            </a:br>
            <a:r>
              <a:rPr lang="en-US" sz="2400" dirty="0"/>
              <a:t>Office of Civil Rights</a:t>
            </a:r>
            <a:br>
              <a:rPr lang="en-US" sz="2400" dirty="0"/>
            </a:br>
            <a:r>
              <a:rPr lang="en-US" sz="2400" dirty="0"/>
              <a:t>Final Regulations </a:t>
            </a:r>
            <a:br>
              <a:rPr lang="en-US" sz="2400" dirty="0"/>
            </a:br>
            <a:r>
              <a:rPr lang="en-US" sz="2400" dirty="0"/>
              <a:t>Issued May 2020</a:t>
            </a:r>
            <a:br>
              <a:rPr lang="en-US" dirty="0"/>
            </a:br>
            <a:endParaRPr lang="en-US" dirty="0"/>
          </a:p>
        </p:txBody>
      </p:sp>
      <p:sp>
        <p:nvSpPr>
          <p:cNvPr id="3" name="Subtitle 2">
            <a:extLst>
              <a:ext uri="{FF2B5EF4-FFF2-40B4-BE49-F238E27FC236}">
                <a16:creationId xmlns:a16="http://schemas.microsoft.com/office/drawing/2014/main" id="{07358A3D-8957-46AF-BE44-E0A3C336A1DD}"/>
              </a:ext>
            </a:extLst>
          </p:cNvPr>
          <p:cNvSpPr>
            <a:spLocks noGrp="1"/>
          </p:cNvSpPr>
          <p:nvPr>
            <p:ph type="subTitle" idx="1"/>
          </p:nvPr>
        </p:nvSpPr>
        <p:spPr>
          <a:xfrm>
            <a:off x="1154955" y="4777380"/>
            <a:ext cx="8825658" cy="596478"/>
          </a:xfrm>
        </p:spPr>
        <p:txBody>
          <a:bodyPr/>
          <a:lstStyle/>
          <a:p>
            <a:r>
              <a:rPr lang="en-US" dirty="0"/>
              <a:t>Governor Mifflin school district</a:t>
            </a:r>
          </a:p>
          <a:p>
            <a:endParaRPr lang="en-US" dirty="0"/>
          </a:p>
        </p:txBody>
      </p:sp>
      <p:sp>
        <p:nvSpPr>
          <p:cNvPr id="4" name="TextBox 3">
            <a:extLst>
              <a:ext uri="{FF2B5EF4-FFF2-40B4-BE49-F238E27FC236}">
                <a16:creationId xmlns:a16="http://schemas.microsoft.com/office/drawing/2014/main" id="{205927F1-EC65-444C-9EBD-9C3AF2F02669}"/>
              </a:ext>
            </a:extLst>
          </p:cNvPr>
          <p:cNvSpPr txBox="1"/>
          <p:nvPr/>
        </p:nvSpPr>
        <p:spPr>
          <a:xfrm>
            <a:off x="6096000" y="5584874"/>
            <a:ext cx="5931877" cy="646331"/>
          </a:xfrm>
          <a:prstGeom prst="rect">
            <a:avLst/>
          </a:prstGeom>
          <a:noFill/>
        </p:spPr>
        <p:txBody>
          <a:bodyPr wrap="square" rtlCol="0">
            <a:spAutoFit/>
          </a:bodyPr>
          <a:lstStyle/>
          <a:p>
            <a:r>
              <a:rPr lang="en-US" dirty="0"/>
              <a:t>Fox Rothschild LLP Attorneys at Law</a:t>
            </a:r>
          </a:p>
          <a:p>
            <a:r>
              <a:rPr lang="en-US" dirty="0"/>
              <a:t>Vector Solutions K-12 edition ; SafeSchools</a:t>
            </a:r>
          </a:p>
        </p:txBody>
      </p:sp>
    </p:spTree>
    <p:extLst>
      <p:ext uri="{BB962C8B-B14F-4D97-AF65-F5344CB8AC3E}">
        <p14:creationId xmlns:p14="http://schemas.microsoft.com/office/powerpoint/2010/main" val="2017740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179B-6222-42C0-86C1-3CAB52BAE73B}"/>
              </a:ext>
            </a:extLst>
          </p:cNvPr>
          <p:cNvSpPr>
            <a:spLocks noGrp="1"/>
          </p:cNvSpPr>
          <p:nvPr>
            <p:ph type="title"/>
          </p:nvPr>
        </p:nvSpPr>
        <p:spPr/>
        <p:txBody>
          <a:bodyPr/>
          <a:lstStyle/>
          <a:p>
            <a:r>
              <a:rPr lang="en-US" dirty="0"/>
              <a:t>Compliance</a:t>
            </a:r>
          </a:p>
        </p:txBody>
      </p:sp>
      <p:sp>
        <p:nvSpPr>
          <p:cNvPr id="3" name="Content Placeholder 2">
            <a:extLst>
              <a:ext uri="{FF2B5EF4-FFF2-40B4-BE49-F238E27FC236}">
                <a16:creationId xmlns:a16="http://schemas.microsoft.com/office/drawing/2014/main" id="{17AA5816-BA8E-400B-9A82-AEDF20B53205}"/>
              </a:ext>
            </a:extLst>
          </p:cNvPr>
          <p:cNvSpPr>
            <a:spLocks noGrp="1"/>
          </p:cNvSpPr>
          <p:nvPr>
            <p:ph idx="1"/>
          </p:nvPr>
        </p:nvSpPr>
        <p:spPr/>
        <p:txBody>
          <a:bodyPr/>
          <a:lstStyle/>
          <a:p>
            <a:r>
              <a:rPr lang="en-US" dirty="0"/>
              <a:t>All Schools must have a policy and grievance procedures that provides effect means for preventing and responding to sexual harassment, publish Title IX policies and procedures for all community, staff, and students, have at least 1 Title IX coordinator, provide prompt and equitable resolution of complaints, take prompt and effective action that has been reasonably calculated to end harassment, remedy effects, and prevent recurrence, address how victim will be protected from retaliation, and train all employees</a:t>
            </a:r>
          </a:p>
          <a:p>
            <a:r>
              <a:rPr lang="en-US" dirty="0"/>
              <a:t>Training employees is based on role</a:t>
            </a:r>
          </a:p>
          <a:p>
            <a:r>
              <a:rPr lang="en-US" dirty="0"/>
              <a:t>GMSD: Title IX coordinator is Dave Argentati.  Investigator is Stephanie Seifrit</a:t>
            </a:r>
          </a:p>
          <a:p>
            <a:r>
              <a:rPr lang="en-US" dirty="0"/>
              <a:t>The Final Rule – regulatory requirements, case law, and definitions</a:t>
            </a:r>
          </a:p>
        </p:txBody>
      </p:sp>
    </p:spTree>
    <p:extLst>
      <p:ext uri="{BB962C8B-B14F-4D97-AF65-F5344CB8AC3E}">
        <p14:creationId xmlns:p14="http://schemas.microsoft.com/office/powerpoint/2010/main" val="206577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665A-66AB-4216-A91F-041344A113F0}"/>
              </a:ext>
            </a:extLst>
          </p:cNvPr>
          <p:cNvSpPr>
            <a:spLocks noGrp="1"/>
          </p:cNvSpPr>
          <p:nvPr>
            <p:ph type="title"/>
          </p:nvPr>
        </p:nvSpPr>
        <p:spPr>
          <a:xfrm>
            <a:off x="838200" y="203200"/>
            <a:ext cx="10515600" cy="806450"/>
          </a:xfrm>
        </p:spPr>
        <p:txBody>
          <a:bodyPr>
            <a:noAutofit/>
          </a:bodyPr>
          <a:lstStyle/>
          <a:p>
            <a:r>
              <a:rPr lang="en-US" sz="3200" dirty="0"/>
              <a:t>Highlights: Key Provisions in the Final Regulations</a:t>
            </a:r>
          </a:p>
        </p:txBody>
      </p:sp>
      <p:sp>
        <p:nvSpPr>
          <p:cNvPr id="3" name="Content Placeholder 2">
            <a:extLst>
              <a:ext uri="{FF2B5EF4-FFF2-40B4-BE49-F238E27FC236}">
                <a16:creationId xmlns:a16="http://schemas.microsoft.com/office/drawing/2014/main" id="{6487F108-522A-4017-98E3-5F6741B8079A}"/>
              </a:ext>
            </a:extLst>
          </p:cNvPr>
          <p:cNvSpPr>
            <a:spLocks noGrp="1"/>
          </p:cNvSpPr>
          <p:nvPr>
            <p:ph sz="half" idx="1"/>
          </p:nvPr>
        </p:nvSpPr>
        <p:spPr>
          <a:xfrm>
            <a:off x="838200" y="1371601"/>
            <a:ext cx="5181600" cy="4312508"/>
          </a:xfrm>
        </p:spPr>
        <p:txBody>
          <a:bodyPr>
            <a:normAutofit fontScale="70000" lnSpcReduction="20000"/>
          </a:bodyPr>
          <a:lstStyle/>
          <a:p>
            <a:pPr algn="l">
              <a:buFont typeface="Arial" panose="020B0604020202020204" pitchFamily="34" charset="0"/>
              <a:buChar char="•"/>
            </a:pPr>
            <a:r>
              <a:rPr lang="en-US" b="0" i="0" dirty="0">
                <a:solidFill>
                  <a:srgbClr val="030A13"/>
                </a:solidFill>
                <a:effectLst/>
                <a:latin typeface="Helvetica Neue"/>
              </a:rPr>
              <a:t>Defines sexual harassment to include sexual assault, dating violence, domestic violence and stalking as unlawful discrimination on the basis of sex</a:t>
            </a:r>
          </a:p>
          <a:p>
            <a:pPr algn="l">
              <a:buFont typeface="Arial" panose="020B0604020202020204" pitchFamily="34" charset="0"/>
              <a:buChar char="•"/>
            </a:pPr>
            <a:r>
              <a:rPr lang="en-US" b="0" i="0" dirty="0">
                <a:solidFill>
                  <a:srgbClr val="030A13"/>
                </a:solidFill>
                <a:effectLst/>
                <a:latin typeface="Helvetica Neue"/>
              </a:rPr>
              <a:t>Requires schools to offer clear, accessible options for any person to report sexual harassment</a:t>
            </a:r>
          </a:p>
          <a:p>
            <a:pPr algn="l">
              <a:buFont typeface="Arial" panose="020B0604020202020204" pitchFamily="34" charset="0"/>
              <a:buChar char="•"/>
            </a:pPr>
            <a:r>
              <a:rPr lang="en-US" b="0" i="0" dirty="0">
                <a:solidFill>
                  <a:srgbClr val="030A13"/>
                </a:solidFill>
                <a:effectLst/>
                <a:latin typeface="Helvetica Neue"/>
              </a:rPr>
              <a:t>Requires the school to offer survivors supportive measures, such as class or dorm reassignments or no-contact orders</a:t>
            </a:r>
          </a:p>
          <a:p>
            <a:pPr algn="l">
              <a:buFont typeface="Arial" panose="020B0604020202020204" pitchFamily="34" charset="0"/>
              <a:buChar char="•"/>
            </a:pPr>
            <a:r>
              <a:rPr lang="en-US" b="0" i="0" dirty="0">
                <a:solidFill>
                  <a:srgbClr val="030A13"/>
                </a:solidFill>
                <a:effectLst/>
                <a:latin typeface="Helvetica Neue"/>
              </a:rPr>
              <a:t>Requires elementary and secondary schools to respond promptly when </a:t>
            </a:r>
            <a:r>
              <a:rPr lang="en-US" b="1" i="1" dirty="0">
                <a:solidFill>
                  <a:srgbClr val="030A13"/>
                </a:solidFill>
                <a:effectLst/>
                <a:latin typeface="Helvetica Neue"/>
              </a:rPr>
              <a:t>any</a:t>
            </a:r>
            <a:r>
              <a:rPr lang="en-US" b="0" i="0" dirty="0">
                <a:solidFill>
                  <a:srgbClr val="030A13"/>
                </a:solidFill>
                <a:effectLst/>
                <a:latin typeface="Helvetica Neue"/>
              </a:rPr>
              <a:t> school employee has notice of sexual harassment</a:t>
            </a:r>
          </a:p>
          <a:p>
            <a:pPr algn="l">
              <a:buFont typeface="Arial" panose="020B0604020202020204" pitchFamily="34" charset="0"/>
              <a:buChar char="•"/>
            </a:pPr>
            <a:r>
              <a:rPr lang="en-US" b="0" i="0" dirty="0">
                <a:solidFill>
                  <a:srgbClr val="030A13"/>
                </a:solidFill>
                <a:effectLst/>
                <a:latin typeface="Helvetica Neue"/>
              </a:rPr>
              <a:t>Holds colleges responsible for off-campus sexual harassment at houses owned or under the control of school-sanctioned fraternities and sororities</a:t>
            </a:r>
          </a:p>
          <a:p>
            <a:r>
              <a:rPr lang="en-US" b="0" i="0" dirty="0">
                <a:solidFill>
                  <a:srgbClr val="030A13"/>
                </a:solidFill>
                <a:effectLst/>
                <a:latin typeface="Helvetica Neue"/>
              </a:rPr>
              <a:t>Restores fairness on college and university campuses by upholding all students' right to written notice of allegations, the right to an advisor, and the right to submit, cross-examine and challenge evidence at a live hearing</a:t>
            </a:r>
          </a:p>
          <a:p>
            <a:pPr algn="l">
              <a:buFont typeface="Arial" panose="020B0604020202020204" pitchFamily="34" charset="0"/>
              <a:buChar char="•"/>
            </a:pPr>
            <a:endParaRPr lang="en-US" b="0" i="0" dirty="0">
              <a:solidFill>
                <a:srgbClr val="030A13"/>
              </a:solidFill>
              <a:effectLst/>
              <a:latin typeface="Helvetica Neue"/>
            </a:endParaRPr>
          </a:p>
          <a:p>
            <a:pPr algn="l">
              <a:buFont typeface="Arial" panose="020B0604020202020204" pitchFamily="34" charset="0"/>
              <a:buChar char="•"/>
            </a:pPr>
            <a:endParaRPr lang="en-US" b="0" i="0" dirty="0">
              <a:solidFill>
                <a:srgbClr val="030A13"/>
              </a:solidFill>
              <a:effectLst/>
              <a:latin typeface="Helvetica Neue"/>
            </a:endParaRPr>
          </a:p>
          <a:p>
            <a:endParaRPr lang="en-US" dirty="0"/>
          </a:p>
        </p:txBody>
      </p:sp>
      <p:sp>
        <p:nvSpPr>
          <p:cNvPr id="4" name="Content Placeholder 3">
            <a:extLst>
              <a:ext uri="{FF2B5EF4-FFF2-40B4-BE49-F238E27FC236}">
                <a16:creationId xmlns:a16="http://schemas.microsoft.com/office/drawing/2014/main" id="{B56C07E8-BE53-47D8-AD3E-50BCB261C17E}"/>
              </a:ext>
            </a:extLst>
          </p:cNvPr>
          <p:cNvSpPr>
            <a:spLocks noGrp="1"/>
          </p:cNvSpPr>
          <p:nvPr>
            <p:ph sz="half" idx="2"/>
          </p:nvPr>
        </p:nvSpPr>
        <p:spPr>
          <a:xfrm>
            <a:off x="6172200" y="1371601"/>
            <a:ext cx="5181600" cy="4312508"/>
          </a:xfrm>
        </p:spPr>
        <p:txBody>
          <a:bodyPr>
            <a:normAutofit fontScale="70000" lnSpcReduction="20000"/>
          </a:bodyPr>
          <a:lstStyle/>
          <a:p>
            <a:pPr algn="l">
              <a:buFont typeface="Arial" panose="020B0604020202020204" pitchFamily="34" charset="0"/>
              <a:buChar char="•"/>
            </a:pPr>
            <a:r>
              <a:rPr lang="en-US" dirty="0">
                <a:solidFill>
                  <a:srgbClr val="030A13"/>
                </a:solidFill>
                <a:latin typeface="Helvetica Neue"/>
              </a:rPr>
              <a:t>Requires the ability for cross-examination of the parties during a live hearing by an advisor for the other party</a:t>
            </a:r>
            <a:endParaRPr lang="en-US" b="0" i="0" dirty="0">
              <a:solidFill>
                <a:srgbClr val="030A13"/>
              </a:solidFill>
              <a:effectLst/>
              <a:latin typeface="Helvetica Neue"/>
            </a:endParaRPr>
          </a:p>
          <a:p>
            <a:pPr algn="l">
              <a:buFont typeface="Arial" panose="020B0604020202020204" pitchFamily="34" charset="0"/>
              <a:buChar char="•"/>
            </a:pPr>
            <a:r>
              <a:rPr lang="en-US" b="0" i="0" dirty="0">
                <a:solidFill>
                  <a:srgbClr val="030A13"/>
                </a:solidFill>
                <a:effectLst/>
                <a:latin typeface="Helvetica Neue"/>
              </a:rPr>
              <a:t>Requires schools to select one of two standards of evidence, </a:t>
            </a:r>
            <a:r>
              <a:rPr lang="en-US" b="0" i="1" dirty="0">
                <a:solidFill>
                  <a:srgbClr val="030A13"/>
                </a:solidFill>
                <a:effectLst/>
                <a:latin typeface="Helvetica Neue"/>
              </a:rPr>
              <a:t>the preponderance of the evidence standard or the clear and convincing evidence standard </a:t>
            </a:r>
            <a:r>
              <a:rPr lang="en-US" b="0" i="0" dirty="0">
                <a:solidFill>
                  <a:srgbClr val="030A13"/>
                </a:solidFill>
                <a:effectLst/>
                <a:latin typeface="Helvetica Neue"/>
              </a:rPr>
              <a:t>– and to apply the selected standard evenly to proceedings for all students and employees, including faculty</a:t>
            </a:r>
          </a:p>
          <a:p>
            <a:pPr algn="l">
              <a:buFont typeface="Arial" panose="020B0604020202020204" pitchFamily="34" charset="0"/>
              <a:buChar char="•"/>
            </a:pPr>
            <a:r>
              <a:rPr lang="en-US" b="0" i="0" dirty="0">
                <a:solidFill>
                  <a:srgbClr val="030A13"/>
                </a:solidFill>
                <a:effectLst/>
                <a:latin typeface="Helvetica Neue"/>
              </a:rPr>
              <a:t>Provides “rape shield” protections and ensures survivors are not required to divulge any medical, psychological or similar privileged records</a:t>
            </a:r>
          </a:p>
          <a:p>
            <a:pPr algn="l">
              <a:buFont typeface="Arial" panose="020B0604020202020204" pitchFamily="34" charset="0"/>
              <a:buChar char="•"/>
            </a:pPr>
            <a:r>
              <a:rPr lang="en-US" b="0" i="0" dirty="0">
                <a:solidFill>
                  <a:srgbClr val="030A13"/>
                </a:solidFill>
                <a:effectLst/>
                <a:latin typeface="Helvetica Neue"/>
              </a:rPr>
              <a:t>Requires schools to offer an equal right of appeal for both parties to a Title IX proceeding  </a:t>
            </a:r>
          </a:p>
          <a:p>
            <a:pPr algn="l">
              <a:buFont typeface="Arial" panose="020B0604020202020204" pitchFamily="34" charset="0"/>
              <a:buChar char="•"/>
            </a:pPr>
            <a:r>
              <a:rPr lang="en-US" dirty="0">
                <a:solidFill>
                  <a:srgbClr val="030A13"/>
                </a:solidFill>
                <a:latin typeface="Helvetica Neue"/>
              </a:rPr>
              <a:t>Permits</a:t>
            </a:r>
            <a:r>
              <a:rPr lang="en-US" b="0" i="0" dirty="0">
                <a:solidFill>
                  <a:srgbClr val="030A13"/>
                </a:solidFill>
                <a:effectLst/>
                <a:latin typeface="Helvetica Neue"/>
              </a:rPr>
              <a:t> schools the ability to use technology to conduct Title IX investigations and hearings remotely</a:t>
            </a:r>
          </a:p>
          <a:p>
            <a:pPr marL="0" indent="0">
              <a:buNone/>
            </a:pPr>
            <a:endParaRPr lang="en-US" sz="1600" dirty="0">
              <a:hlinkClick r:id="rId2"/>
            </a:endParaRPr>
          </a:p>
          <a:p>
            <a:pPr marL="0" indent="0">
              <a:buNone/>
            </a:pPr>
            <a:endParaRPr lang="en-US" sz="1600" dirty="0">
              <a:hlinkClick r:id="rId2"/>
            </a:endParaRPr>
          </a:p>
          <a:p>
            <a:pPr marL="0" indent="0">
              <a:buNone/>
            </a:pPr>
            <a:endParaRPr lang="en-US" sz="1600" dirty="0">
              <a:hlinkClick r:id="rId2"/>
            </a:endParaRPr>
          </a:p>
          <a:p>
            <a:pPr marL="0" indent="0">
              <a:buNone/>
            </a:pPr>
            <a:r>
              <a:rPr lang="en-US" sz="1600" dirty="0">
                <a:hlinkClick r:id="rId2"/>
              </a:rPr>
              <a:t>https://www.ed.gov/news/press-releases/secretary-devos-takes-historic-action-strengthen-title-ix-protections-all-students#:~:text=Key%20provisions%20of%20the%20Department,on%20the%20basis%20of%20sex</a:t>
            </a:r>
            <a:endParaRPr lang="en-US" sz="1600" dirty="0"/>
          </a:p>
        </p:txBody>
      </p:sp>
    </p:spTree>
    <p:extLst>
      <p:ext uri="{BB962C8B-B14F-4D97-AF65-F5344CB8AC3E}">
        <p14:creationId xmlns:p14="http://schemas.microsoft.com/office/powerpoint/2010/main" val="271697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24"/>
            <a:ext cx="10515600" cy="744840"/>
          </a:xfrm>
        </p:spPr>
        <p:txBody>
          <a:bodyPr/>
          <a:lstStyle/>
          <a:p>
            <a:r>
              <a:rPr lang="en-US" dirty="0"/>
              <a:t>Prevalence Data</a:t>
            </a:r>
          </a:p>
        </p:txBody>
      </p:sp>
      <p:sp>
        <p:nvSpPr>
          <p:cNvPr id="3" name="Content Placeholder 2"/>
          <p:cNvSpPr>
            <a:spLocks noGrp="1"/>
          </p:cNvSpPr>
          <p:nvPr>
            <p:ph idx="1"/>
          </p:nvPr>
        </p:nvSpPr>
        <p:spPr>
          <a:xfrm>
            <a:off x="689113" y="803564"/>
            <a:ext cx="10664687" cy="6054436"/>
          </a:xfrm>
        </p:spPr>
        <p:txBody>
          <a:bodyPr>
            <a:normAutofit fontScale="70000" lnSpcReduction="20000"/>
          </a:bodyPr>
          <a:lstStyle/>
          <a:p>
            <a:pPr marL="0" indent="0" fontAlgn="t">
              <a:buNone/>
            </a:pPr>
            <a:r>
              <a:rPr lang="en-US" b="1" dirty="0"/>
              <a:t>Elementary and Secondary Schools</a:t>
            </a:r>
            <a:endParaRPr lang="en-US" dirty="0"/>
          </a:p>
          <a:p>
            <a:pPr fontAlgn="ctr"/>
            <a:r>
              <a:rPr lang="en-US" dirty="0"/>
              <a:t>51% of high school girls and 26% of high school boys experienced adolescent peer on peer sexual assault victimization</a:t>
            </a:r>
          </a:p>
          <a:p>
            <a:pPr fontAlgn="ctr"/>
            <a:r>
              <a:rPr lang="en-US" dirty="0"/>
              <a:t>Sexual harassment impacted one quarter to one third of all students grades 7-12 in the 2010-2011 academic year </a:t>
            </a:r>
          </a:p>
          <a:p>
            <a:pPr marL="0" indent="0" fontAlgn="t">
              <a:buNone/>
            </a:pPr>
            <a:r>
              <a:rPr lang="en-US" b="1" dirty="0"/>
              <a:t>Post-Secondary Schools</a:t>
            </a:r>
            <a:endParaRPr lang="en-US" dirty="0"/>
          </a:p>
          <a:p>
            <a:pPr fontAlgn="ctr"/>
            <a:r>
              <a:rPr lang="en-US" dirty="0"/>
              <a:t>1 in 5 women and 1 in 16 men are sexually assaulted in college, with more risk in the first four semesters</a:t>
            </a:r>
          </a:p>
          <a:p>
            <a:pPr fontAlgn="ctr"/>
            <a:r>
              <a:rPr lang="en-US" dirty="0"/>
              <a:t>1 in 10 female graduate students were harassed by a faculty member</a:t>
            </a:r>
          </a:p>
          <a:p>
            <a:pPr marL="0" indent="0" fontAlgn="t">
              <a:buNone/>
            </a:pPr>
            <a:r>
              <a:rPr lang="en-US" b="1" dirty="0"/>
              <a:t>Women</a:t>
            </a:r>
            <a:endParaRPr lang="en-US" dirty="0"/>
          </a:p>
          <a:p>
            <a:pPr fontAlgn="ctr"/>
            <a:r>
              <a:rPr lang="en-US" dirty="0"/>
              <a:t>84% of sexual assaults and rape victims are female; highest rate occurs between ages of 16-24</a:t>
            </a:r>
          </a:p>
          <a:p>
            <a:pPr marL="0" indent="0" fontAlgn="t">
              <a:buNone/>
            </a:pPr>
            <a:r>
              <a:rPr lang="en-US" b="1" dirty="0"/>
              <a:t>Men</a:t>
            </a:r>
            <a:endParaRPr lang="en-US" dirty="0"/>
          </a:p>
          <a:p>
            <a:pPr fontAlgn="ctr"/>
            <a:r>
              <a:rPr lang="en-US" dirty="0"/>
              <a:t>Men are more likely to be assaulted than falsely accused of assault</a:t>
            </a:r>
          </a:p>
          <a:p>
            <a:pPr marL="0" indent="0" fontAlgn="t">
              <a:buNone/>
            </a:pPr>
            <a:r>
              <a:rPr lang="en-US" b="1" dirty="0"/>
              <a:t>LGBTQ</a:t>
            </a:r>
            <a:endParaRPr lang="en-US" dirty="0"/>
          </a:p>
          <a:p>
            <a:pPr fontAlgn="ctr"/>
            <a:r>
              <a:rPr lang="en-US" dirty="0"/>
              <a:t>LGBTQ individuals experience higher lifetime prevalence of sexual violence than their heterosexual counterparts</a:t>
            </a:r>
          </a:p>
          <a:p>
            <a:pPr marL="0" indent="0" fontAlgn="t">
              <a:buNone/>
            </a:pPr>
            <a:r>
              <a:rPr lang="en-US" b="1" dirty="0"/>
              <a:t>Persons of Color</a:t>
            </a:r>
            <a:endParaRPr lang="en-US" dirty="0"/>
          </a:p>
          <a:p>
            <a:pPr fontAlgn="ctr"/>
            <a:r>
              <a:rPr lang="en-US" dirty="0"/>
              <a:t>31% of girls between the ages of 14-18 with a focus on Black, Latina, Asian, Native American, and LGBTQ individuals who were surveyed survived sexual assault</a:t>
            </a:r>
          </a:p>
          <a:p>
            <a:pPr marL="0" indent="0" fontAlgn="t">
              <a:buNone/>
            </a:pPr>
            <a:r>
              <a:rPr lang="en-US" b="1" dirty="0"/>
              <a:t>Individuals with Disabilities</a:t>
            </a:r>
            <a:endParaRPr lang="en-US" dirty="0"/>
          </a:p>
          <a:p>
            <a:pPr fontAlgn="ctr"/>
            <a:r>
              <a:rPr lang="en-US" dirty="0"/>
              <a:t>2.9 times as likely as peers to be sexually assaulted.  More than 90% of all people with developmental disabilities will experience sexual assault</a:t>
            </a:r>
          </a:p>
          <a:p>
            <a:pPr marL="0" indent="0" fontAlgn="t">
              <a:buNone/>
            </a:pPr>
            <a:r>
              <a:rPr lang="en-US" b="1" dirty="0"/>
              <a:t>Immigrants</a:t>
            </a:r>
            <a:endParaRPr lang="en-US" dirty="0"/>
          </a:p>
          <a:p>
            <a:pPr fontAlgn="ctr"/>
            <a:r>
              <a:rPr lang="en-US" dirty="0"/>
              <a:t>Immigrant girls are twice as likely as non-immigrant peers to have experienced incidents of sexual assault</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35617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66E8-7053-45EA-97E2-F2975A26FC31}"/>
              </a:ext>
            </a:extLst>
          </p:cNvPr>
          <p:cNvSpPr>
            <a:spLocks noGrp="1"/>
          </p:cNvSpPr>
          <p:nvPr>
            <p:ph type="title"/>
          </p:nvPr>
        </p:nvSpPr>
        <p:spPr/>
        <p:txBody>
          <a:bodyPr/>
          <a:lstStyle/>
          <a:p>
            <a:r>
              <a:rPr lang="en-US" dirty="0"/>
              <a:t>When you think of sexual harassment…what do you think of?</a:t>
            </a:r>
          </a:p>
        </p:txBody>
      </p:sp>
      <p:sp>
        <p:nvSpPr>
          <p:cNvPr id="3" name="Content Placeholder 2">
            <a:extLst>
              <a:ext uri="{FF2B5EF4-FFF2-40B4-BE49-F238E27FC236}">
                <a16:creationId xmlns:a16="http://schemas.microsoft.com/office/drawing/2014/main" id="{405E640A-6844-4205-91B9-BBEE2A88DDAA}"/>
              </a:ext>
            </a:extLst>
          </p:cNvPr>
          <p:cNvSpPr>
            <a:spLocks noGrp="1"/>
          </p:cNvSpPr>
          <p:nvPr>
            <p:ph idx="1"/>
          </p:nvPr>
        </p:nvSpPr>
        <p:spPr/>
        <p:txBody>
          <a:bodyPr>
            <a:normAutofit lnSpcReduction="10000"/>
          </a:bodyPr>
          <a:lstStyle/>
          <a:p>
            <a:r>
              <a:rPr lang="en-US" dirty="0"/>
              <a:t>Teacher/Coach to student</a:t>
            </a:r>
          </a:p>
          <a:p>
            <a:pPr lvl="1"/>
            <a:r>
              <a:rPr lang="en-US" dirty="0"/>
              <a:t>Inappropriate relationship</a:t>
            </a:r>
          </a:p>
          <a:p>
            <a:pPr lvl="1"/>
            <a:r>
              <a:rPr lang="en-US" dirty="0"/>
              <a:t>What about constant comments about dress code? Bra is showing, shorts too short?</a:t>
            </a:r>
          </a:p>
          <a:p>
            <a:r>
              <a:rPr lang="en-US" dirty="0"/>
              <a:t>Student to student</a:t>
            </a:r>
          </a:p>
          <a:p>
            <a:r>
              <a:rPr lang="en-US" dirty="0"/>
              <a:t>In athletics?  Overlap with hazing / bullying?</a:t>
            </a:r>
          </a:p>
          <a:p>
            <a:r>
              <a:rPr lang="en-US" dirty="0"/>
              <a:t>Gender identity?</a:t>
            </a:r>
          </a:p>
          <a:p>
            <a:r>
              <a:rPr lang="en-US" dirty="0"/>
              <a:t>LGBTQ+ students subjected to ?</a:t>
            </a:r>
          </a:p>
          <a:p>
            <a:r>
              <a:rPr lang="en-US" dirty="0"/>
              <a:t>“Dating”</a:t>
            </a:r>
          </a:p>
          <a:p>
            <a:r>
              <a:rPr lang="en-US" dirty="0"/>
              <a:t>Younger students – what does this look like?</a:t>
            </a:r>
          </a:p>
          <a:p>
            <a:r>
              <a:rPr lang="en-US" dirty="0"/>
              <a:t>Begins as discrimination or “joking” ends with violence?</a:t>
            </a:r>
          </a:p>
        </p:txBody>
      </p:sp>
    </p:spTree>
    <p:extLst>
      <p:ext uri="{BB962C8B-B14F-4D97-AF65-F5344CB8AC3E}">
        <p14:creationId xmlns:p14="http://schemas.microsoft.com/office/powerpoint/2010/main" val="333291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C5E0-BAF8-4042-A819-DA8C4F0B48D3}"/>
              </a:ext>
            </a:extLst>
          </p:cNvPr>
          <p:cNvSpPr>
            <a:spLocks noGrp="1"/>
          </p:cNvSpPr>
          <p:nvPr>
            <p:ph type="title"/>
          </p:nvPr>
        </p:nvSpPr>
        <p:spPr/>
        <p:txBody>
          <a:bodyPr/>
          <a:lstStyle/>
          <a:p>
            <a:r>
              <a:rPr lang="en-US" dirty="0"/>
              <a:t>Reminder on the definitions</a:t>
            </a:r>
          </a:p>
        </p:txBody>
      </p:sp>
      <p:sp>
        <p:nvSpPr>
          <p:cNvPr id="3" name="Content Placeholder 2">
            <a:extLst>
              <a:ext uri="{FF2B5EF4-FFF2-40B4-BE49-F238E27FC236}">
                <a16:creationId xmlns:a16="http://schemas.microsoft.com/office/drawing/2014/main" id="{452B33F8-757E-407D-B81F-04953024DA2F}"/>
              </a:ext>
            </a:extLst>
          </p:cNvPr>
          <p:cNvSpPr>
            <a:spLocks noGrp="1"/>
          </p:cNvSpPr>
          <p:nvPr>
            <p:ph idx="1"/>
          </p:nvPr>
        </p:nvSpPr>
        <p:spPr/>
        <p:txBody>
          <a:bodyPr>
            <a:normAutofit fontScale="70000" lnSpcReduction="20000"/>
          </a:bodyPr>
          <a:lstStyle/>
          <a:p>
            <a:r>
              <a:rPr lang="en-US" dirty="0"/>
              <a:t>Sexual harassment is conduct on the basis of sex</a:t>
            </a:r>
          </a:p>
          <a:p>
            <a:pPr lvl="1"/>
            <a:r>
              <a:rPr lang="en-US" dirty="0"/>
              <a:t>Retaliation</a:t>
            </a:r>
          </a:p>
          <a:p>
            <a:pPr lvl="1"/>
            <a:r>
              <a:rPr lang="en-US" dirty="0"/>
              <a:t>Quid Pro Quo</a:t>
            </a:r>
          </a:p>
          <a:p>
            <a:pPr lvl="2"/>
            <a:r>
              <a:rPr lang="en-US" dirty="0"/>
              <a:t>This for That</a:t>
            </a:r>
          </a:p>
          <a:p>
            <a:pPr lvl="1"/>
            <a:r>
              <a:rPr lang="en-US" dirty="0"/>
              <a:t>Hostile Environment</a:t>
            </a:r>
          </a:p>
          <a:p>
            <a:pPr lvl="2"/>
            <a:r>
              <a:rPr lang="en-US" dirty="0"/>
              <a:t>Can be verbal, physical or electronic</a:t>
            </a:r>
          </a:p>
          <a:p>
            <a:pPr lvl="1"/>
            <a:r>
              <a:rPr lang="en-US" dirty="0"/>
              <a:t>Sexual Assault</a:t>
            </a:r>
          </a:p>
          <a:p>
            <a:pPr lvl="2"/>
            <a:r>
              <a:rPr lang="en-US" dirty="0"/>
              <a:t>Rape</a:t>
            </a:r>
          </a:p>
          <a:p>
            <a:pPr lvl="2"/>
            <a:r>
              <a:rPr lang="en-US" dirty="0"/>
              <a:t>Fondling</a:t>
            </a:r>
          </a:p>
          <a:p>
            <a:pPr lvl="2"/>
            <a:r>
              <a:rPr lang="en-US" dirty="0"/>
              <a:t>Incest</a:t>
            </a:r>
          </a:p>
          <a:p>
            <a:pPr lvl="2"/>
            <a:r>
              <a:rPr lang="en-US" dirty="0"/>
              <a:t>Does not have to be forcible depending on age, capability</a:t>
            </a:r>
          </a:p>
          <a:p>
            <a:pPr lvl="2"/>
            <a:r>
              <a:rPr lang="en-US" dirty="0"/>
              <a:t>Statutory rape – under the age of consent</a:t>
            </a:r>
          </a:p>
          <a:p>
            <a:pPr lvl="1"/>
            <a:r>
              <a:rPr lang="en-US" dirty="0"/>
              <a:t>Dating violence, Domestic Violence, Stalking</a:t>
            </a:r>
          </a:p>
          <a:p>
            <a:pPr lvl="2"/>
            <a:r>
              <a:rPr lang="en-US" dirty="0"/>
              <a:t>Is or has been in social relationship (length, type, etc. is part of definition)</a:t>
            </a:r>
          </a:p>
          <a:p>
            <a:pPr lvl="2"/>
            <a:r>
              <a:rPr lang="en-US" dirty="0"/>
              <a:t>Threats of violence</a:t>
            </a:r>
          </a:p>
          <a:p>
            <a:pPr marL="914400" lvl="2" indent="0">
              <a:buNone/>
            </a:pPr>
            <a:endParaRPr lang="en-US" dirty="0"/>
          </a:p>
          <a:p>
            <a:pPr marL="914400" lvl="2" indent="0">
              <a:buNone/>
            </a:pPr>
            <a:endParaRPr lang="en-US" dirty="0"/>
          </a:p>
        </p:txBody>
      </p:sp>
      <p:pic>
        <p:nvPicPr>
          <p:cNvPr id="4" name="Picture 3">
            <a:extLst>
              <a:ext uri="{FF2B5EF4-FFF2-40B4-BE49-F238E27FC236}">
                <a16:creationId xmlns:a16="http://schemas.microsoft.com/office/drawing/2014/main" id="{470CA28D-3419-46B9-82AD-073D5D1B4F5E}"/>
              </a:ext>
            </a:extLst>
          </p:cNvPr>
          <p:cNvPicPr>
            <a:picLocks noChangeAspect="1"/>
          </p:cNvPicPr>
          <p:nvPr/>
        </p:nvPicPr>
        <p:blipFill>
          <a:blip r:embed="rId2"/>
          <a:stretch>
            <a:fillRect/>
          </a:stretch>
        </p:blipFill>
        <p:spPr>
          <a:xfrm>
            <a:off x="7499578" y="3933120"/>
            <a:ext cx="2201738" cy="1695203"/>
          </a:xfrm>
          <a:prstGeom prst="rect">
            <a:avLst/>
          </a:prstGeom>
        </p:spPr>
      </p:pic>
      <p:pic>
        <p:nvPicPr>
          <p:cNvPr id="5" name="Picture 4">
            <a:extLst>
              <a:ext uri="{FF2B5EF4-FFF2-40B4-BE49-F238E27FC236}">
                <a16:creationId xmlns:a16="http://schemas.microsoft.com/office/drawing/2014/main" id="{3A01A853-4D3E-4DBE-964F-A9413B75581D}"/>
              </a:ext>
            </a:extLst>
          </p:cNvPr>
          <p:cNvPicPr>
            <a:picLocks noChangeAspect="1"/>
          </p:cNvPicPr>
          <p:nvPr/>
        </p:nvPicPr>
        <p:blipFill>
          <a:blip r:embed="rId3"/>
          <a:stretch>
            <a:fillRect/>
          </a:stretch>
        </p:blipFill>
        <p:spPr>
          <a:xfrm>
            <a:off x="7393491" y="1853248"/>
            <a:ext cx="2038111" cy="1695203"/>
          </a:xfrm>
          <a:prstGeom prst="rect">
            <a:avLst/>
          </a:prstGeom>
        </p:spPr>
      </p:pic>
    </p:spTree>
    <p:extLst>
      <p:ext uri="{BB962C8B-B14F-4D97-AF65-F5344CB8AC3E}">
        <p14:creationId xmlns:p14="http://schemas.microsoft.com/office/powerpoint/2010/main" val="428894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7B72-5985-4D53-9E45-35566ED5D5EC}"/>
              </a:ext>
            </a:extLst>
          </p:cNvPr>
          <p:cNvSpPr>
            <a:spLocks noGrp="1"/>
          </p:cNvSpPr>
          <p:nvPr>
            <p:ph type="title"/>
          </p:nvPr>
        </p:nvSpPr>
        <p:spPr/>
        <p:txBody>
          <a:bodyPr/>
          <a:lstStyle/>
          <a:p>
            <a:r>
              <a:rPr lang="en-US" dirty="0"/>
              <a:t>Title VII</a:t>
            </a:r>
          </a:p>
        </p:txBody>
      </p:sp>
      <p:sp>
        <p:nvSpPr>
          <p:cNvPr id="5" name="Content Placeholder 4">
            <a:extLst>
              <a:ext uri="{FF2B5EF4-FFF2-40B4-BE49-F238E27FC236}">
                <a16:creationId xmlns:a16="http://schemas.microsoft.com/office/drawing/2014/main" id="{26D309F3-77E6-4DDE-84FA-F50AE389D40F}"/>
              </a:ext>
            </a:extLst>
          </p:cNvPr>
          <p:cNvSpPr>
            <a:spLocks noGrp="1"/>
          </p:cNvSpPr>
          <p:nvPr>
            <p:ph idx="1"/>
          </p:nvPr>
        </p:nvSpPr>
        <p:spPr/>
        <p:txBody>
          <a:bodyPr/>
          <a:lstStyle/>
          <a:p>
            <a:r>
              <a:rPr lang="en-US" dirty="0"/>
              <a:t>Expanded to LGBTQ+ and gender identification</a:t>
            </a:r>
          </a:p>
          <a:p>
            <a:pPr lvl="1"/>
            <a:r>
              <a:rPr lang="en-US" dirty="0"/>
              <a:t>Expect Title IX will become inclusive of clear gender identification and LGBTQ+ </a:t>
            </a:r>
          </a:p>
          <a:p>
            <a:pPr lvl="1"/>
            <a:r>
              <a:rPr lang="en-US" dirty="0"/>
              <a:t>State local and city ordinances apply</a:t>
            </a:r>
          </a:p>
        </p:txBody>
      </p:sp>
    </p:spTree>
    <p:extLst>
      <p:ext uri="{BB962C8B-B14F-4D97-AF65-F5344CB8AC3E}">
        <p14:creationId xmlns:p14="http://schemas.microsoft.com/office/powerpoint/2010/main" val="378500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1C74-1E8B-4590-9218-AF534376DE3C}"/>
              </a:ext>
            </a:extLst>
          </p:cNvPr>
          <p:cNvSpPr>
            <a:spLocks noGrp="1"/>
          </p:cNvSpPr>
          <p:nvPr>
            <p:ph type="title"/>
          </p:nvPr>
        </p:nvSpPr>
        <p:spPr>
          <a:xfrm>
            <a:off x="645130" y="193229"/>
            <a:ext cx="9404723" cy="832743"/>
          </a:xfrm>
        </p:spPr>
        <p:txBody>
          <a:bodyPr/>
          <a:lstStyle/>
          <a:p>
            <a:r>
              <a:rPr lang="en-US" dirty="0"/>
              <a:t>Age of Consent in PA</a:t>
            </a:r>
          </a:p>
        </p:txBody>
      </p:sp>
      <p:sp>
        <p:nvSpPr>
          <p:cNvPr id="3" name="Content Placeholder 2">
            <a:extLst>
              <a:ext uri="{FF2B5EF4-FFF2-40B4-BE49-F238E27FC236}">
                <a16:creationId xmlns:a16="http://schemas.microsoft.com/office/drawing/2014/main" id="{DA01E21A-ADF6-40A7-BEE7-7D5274DCDCB5}"/>
              </a:ext>
            </a:extLst>
          </p:cNvPr>
          <p:cNvSpPr>
            <a:spLocks noGrp="1"/>
          </p:cNvSpPr>
          <p:nvPr>
            <p:ph idx="1"/>
          </p:nvPr>
        </p:nvSpPr>
        <p:spPr>
          <a:xfrm>
            <a:off x="463826" y="1749287"/>
            <a:ext cx="9586028" cy="4499112"/>
          </a:xfrm>
        </p:spPr>
        <p:txBody>
          <a:bodyPr/>
          <a:lstStyle/>
          <a:p>
            <a:r>
              <a:rPr lang="en-US" dirty="0"/>
              <a:t>States define consent for statutory rape by age</a:t>
            </a:r>
          </a:p>
          <a:p>
            <a:r>
              <a:rPr lang="en-US" dirty="0"/>
              <a:t>Must also consider ability to provide consent for individuals under the influence or who lack the intellectual ability to consent</a:t>
            </a:r>
          </a:p>
          <a:p>
            <a:endParaRPr lang="en-US" dirty="0"/>
          </a:p>
          <a:p>
            <a:endParaRPr lang="en-US" dirty="0"/>
          </a:p>
        </p:txBody>
      </p:sp>
      <p:pic>
        <p:nvPicPr>
          <p:cNvPr id="5" name="Picture 4">
            <a:extLst>
              <a:ext uri="{FF2B5EF4-FFF2-40B4-BE49-F238E27FC236}">
                <a16:creationId xmlns:a16="http://schemas.microsoft.com/office/drawing/2014/main" id="{960A9435-C2B7-4985-8D0E-2BF8974A1369}"/>
              </a:ext>
            </a:extLst>
          </p:cNvPr>
          <p:cNvPicPr>
            <a:picLocks noChangeAspect="1"/>
          </p:cNvPicPr>
          <p:nvPr/>
        </p:nvPicPr>
        <p:blipFill>
          <a:blip r:embed="rId2"/>
          <a:stretch>
            <a:fillRect/>
          </a:stretch>
        </p:blipFill>
        <p:spPr>
          <a:xfrm>
            <a:off x="1721800" y="3296371"/>
            <a:ext cx="7476190" cy="1590476"/>
          </a:xfrm>
          <a:prstGeom prst="rect">
            <a:avLst/>
          </a:prstGeom>
        </p:spPr>
      </p:pic>
    </p:spTree>
    <p:extLst>
      <p:ext uri="{BB962C8B-B14F-4D97-AF65-F5344CB8AC3E}">
        <p14:creationId xmlns:p14="http://schemas.microsoft.com/office/powerpoint/2010/main" val="120274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46733A-5599-4B09-934A-588F4F884F9D}"/>
              </a:ext>
            </a:extLst>
          </p:cNvPr>
          <p:cNvSpPr>
            <a:spLocks noGrp="1" noChangeArrowheads="1"/>
          </p:cNvSpPr>
          <p:nvPr>
            <p:ph idx="1"/>
          </p:nvPr>
        </p:nvSpPr>
        <p:spPr bwMode="auto">
          <a:xfrm>
            <a:off x="424070" y="998998"/>
            <a:ext cx="1085086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Pennsylvania does not specifically define consent.  PA law speaks about the term “forcible compulsion” which is  defined as  “compulsion by use of physical, intellectual, moral, emotional or psychological force, either express or implied.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(For reference -- PA Code is 18 Pa. C.S. §3101). We have incorporated the age of consent and the definition of forcible compulsion in the definition below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because both are important based on the age range of the students in K-12.</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Below is our definition of consent based on 18 PA. C.S. 3101:</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Consent</a:t>
            </a:r>
            <a:r>
              <a:rPr kumimoji="0" lang="en-GB"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Consent exists when all parties exchange mutually understandable affirmative words or actions indicating their agreement to participate voluntarily in sexual activity.  </a:t>
            </a:r>
            <a:r>
              <a:rPr kumimoji="0" lang="en-GB"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Consent must be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informed, voluntary, and actively given. Resistance by the complainant is not required.  Consent does not exist if the sexual act was by forcible compulsion which is the use of physical, intellectual, moral, emotional or psychological force.  Consent does not exist if a person is threatened, unconscious, </a:t>
            </a:r>
            <a:r>
              <a:rPr kumimoji="0" lang="en-GB"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incapacitated due to the influence of drugs and/or alcohol, or suffers from a mentally disability that makes them incapable of giving consent. </a:t>
            </a:r>
            <a:r>
              <a:rPr kumimoji="0" lang="en-US"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Consent may be withdrawn by either party at any time. Once withdrawal of consent has been expressed through words or actions, sexual activity must cease.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Pennsylvania defines the age of consent as age 16 or above.  Children under age 13 cannot consent to sexual activity. </a:t>
            </a:r>
          </a:p>
          <a:p>
            <a:pPr marL="0" marR="0" lvl="0" indent="0" algn="l" defTabSz="914400" rtl="0" eaLnBrk="0" fontAlgn="base" latinLnBrk="0" hangingPunct="0">
              <a:lnSpc>
                <a:spcPct val="100000"/>
              </a:lnSpc>
              <a:spcBef>
                <a:spcPct val="0"/>
              </a:spcBef>
              <a:spcAft>
                <a:spcPct val="0"/>
              </a:spcAft>
              <a:buClrTx/>
              <a:buSzTx/>
              <a:buNone/>
              <a:tabLst/>
            </a:pPr>
            <a:r>
              <a:rPr kumimoji="0" lang="en-GB" altLang="en-US" sz="16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children between the ages of 13-15 cannot consent to sexual intercourse with a person four or more years older than them.</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144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4ABC7-B7B0-4C85-A5A2-6937CEB85C67}"/>
              </a:ext>
            </a:extLst>
          </p:cNvPr>
          <p:cNvPicPr>
            <a:picLocks noChangeAspect="1"/>
          </p:cNvPicPr>
          <p:nvPr/>
        </p:nvPicPr>
        <p:blipFill>
          <a:blip r:embed="rId2"/>
          <a:stretch>
            <a:fillRect/>
          </a:stretch>
        </p:blipFill>
        <p:spPr>
          <a:xfrm>
            <a:off x="1097509" y="3776871"/>
            <a:ext cx="9486896" cy="3081130"/>
          </a:xfrm>
          <a:prstGeom prst="rect">
            <a:avLst/>
          </a:prstGeom>
        </p:spPr>
      </p:pic>
      <p:pic>
        <p:nvPicPr>
          <p:cNvPr id="5" name="Picture 4">
            <a:extLst>
              <a:ext uri="{FF2B5EF4-FFF2-40B4-BE49-F238E27FC236}">
                <a16:creationId xmlns:a16="http://schemas.microsoft.com/office/drawing/2014/main" id="{FD839EA5-DCBE-4D06-A275-D1A41158AD4F}"/>
              </a:ext>
            </a:extLst>
          </p:cNvPr>
          <p:cNvPicPr>
            <a:picLocks noChangeAspect="1"/>
          </p:cNvPicPr>
          <p:nvPr/>
        </p:nvPicPr>
        <p:blipFill>
          <a:blip r:embed="rId3"/>
          <a:stretch>
            <a:fillRect/>
          </a:stretch>
        </p:blipFill>
        <p:spPr>
          <a:xfrm>
            <a:off x="1097509" y="143042"/>
            <a:ext cx="9486896" cy="3633828"/>
          </a:xfrm>
          <a:prstGeom prst="rect">
            <a:avLst/>
          </a:prstGeom>
        </p:spPr>
      </p:pic>
    </p:spTree>
    <p:extLst>
      <p:ext uri="{BB962C8B-B14F-4D97-AF65-F5344CB8AC3E}">
        <p14:creationId xmlns:p14="http://schemas.microsoft.com/office/powerpoint/2010/main" val="158827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493"/>
          </a:xfrm>
        </p:spPr>
        <p:txBody>
          <a:bodyPr/>
          <a:lstStyle/>
          <a:p>
            <a:r>
              <a:rPr lang="en-US" dirty="0"/>
              <a:t>Key Personnel in Title IX Process</a:t>
            </a:r>
          </a:p>
        </p:txBody>
      </p:sp>
      <p:sp>
        <p:nvSpPr>
          <p:cNvPr id="3" name="Content Placeholder 2"/>
          <p:cNvSpPr>
            <a:spLocks noGrp="1"/>
          </p:cNvSpPr>
          <p:nvPr>
            <p:ph idx="1"/>
          </p:nvPr>
        </p:nvSpPr>
        <p:spPr>
          <a:xfrm>
            <a:off x="838200" y="1274618"/>
            <a:ext cx="10515600" cy="4401253"/>
          </a:xfrm>
        </p:spPr>
        <p:txBody>
          <a:bodyPr>
            <a:normAutofit fontScale="77500" lnSpcReduction="20000"/>
          </a:bodyPr>
          <a:lstStyle/>
          <a:p>
            <a:r>
              <a:rPr lang="en-US" sz="2600" dirty="0"/>
              <a:t>Title IX Coordinator – Dave </a:t>
            </a:r>
          </a:p>
          <a:p>
            <a:r>
              <a:rPr lang="en-US" sz="2600" dirty="0"/>
              <a:t>Investigator – Stephanie </a:t>
            </a:r>
          </a:p>
          <a:p>
            <a:pPr lvl="1"/>
            <a:r>
              <a:rPr lang="en-US" sz="2400" dirty="0"/>
              <a:t>All Admininstrators play an investigative role</a:t>
            </a:r>
          </a:p>
          <a:p>
            <a:r>
              <a:rPr lang="en-US" sz="2600" dirty="0"/>
              <a:t>Decision Maker(s) (or panel of decision makers) - Lisa</a:t>
            </a:r>
          </a:p>
          <a:p>
            <a:r>
              <a:rPr lang="en-US" sz="2600" strike="sngStrike" dirty="0"/>
              <a:t>Advisor (only applicable when using a “live” hearing)</a:t>
            </a:r>
          </a:p>
          <a:p>
            <a:r>
              <a:rPr lang="en-US" sz="2600" dirty="0"/>
              <a:t>Informal Resolution Facilitator - Dave</a:t>
            </a:r>
          </a:p>
          <a:p>
            <a:r>
              <a:rPr lang="en-US" sz="2600" dirty="0"/>
              <a:t>Appeal Decision Maker – Bill &amp; Solicitors</a:t>
            </a:r>
          </a:p>
          <a:p>
            <a:r>
              <a:rPr lang="en-US" sz="2600" dirty="0"/>
              <a:t>Possible other involved personnel:</a:t>
            </a:r>
          </a:p>
          <a:p>
            <a:pPr lvl="1"/>
            <a:r>
              <a:rPr lang="en-US" sz="2200" dirty="0"/>
              <a:t>Social Workers</a:t>
            </a:r>
          </a:p>
          <a:p>
            <a:pPr lvl="1"/>
            <a:r>
              <a:rPr lang="en-US" sz="2200" dirty="0"/>
              <a:t>School Counselor</a:t>
            </a:r>
          </a:p>
          <a:p>
            <a:pPr lvl="1"/>
            <a:r>
              <a:rPr lang="en-US" sz="2200" dirty="0"/>
              <a:t>School Police Officer</a:t>
            </a:r>
          </a:p>
          <a:p>
            <a:pPr lvl="1"/>
            <a:r>
              <a:rPr lang="en-US" sz="2200" dirty="0"/>
              <a:t>Other Staff</a:t>
            </a:r>
          </a:p>
          <a:p>
            <a:pPr marL="0" indent="0">
              <a:buNone/>
            </a:pPr>
            <a:endParaRPr lang="en-US" dirty="0"/>
          </a:p>
        </p:txBody>
      </p:sp>
    </p:spTree>
    <p:extLst>
      <p:ext uri="{BB962C8B-B14F-4D97-AF65-F5344CB8AC3E}">
        <p14:creationId xmlns:p14="http://schemas.microsoft.com/office/powerpoint/2010/main" val="160961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91E1-0624-4C58-82F8-2B29C80C9271}"/>
              </a:ext>
            </a:extLst>
          </p:cNvPr>
          <p:cNvSpPr>
            <a:spLocks noGrp="1"/>
          </p:cNvSpPr>
          <p:nvPr>
            <p:ph type="title"/>
          </p:nvPr>
        </p:nvSpPr>
        <p:spPr/>
        <p:txBody>
          <a:bodyPr/>
          <a:lstStyle/>
          <a:p>
            <a:r>
              <a:rPr lang="en-US" dirty="0"/>
              <a:t>Title IX is just Athletics, right?</a:t>
            </a:r>
          </a:p>
        </p:txBody>
      </p:sp>
      <p:sp>
        <p:nvSpPr>
          <p:cNvPr id="3" name="Content Placeholder 2">
            <a:extLst>
              <a:ext uri="{FF2B5EF4-FFF2-40B4-BE49-F238E27FC236}">
                <a16:creationId xmlns:a16="http://schemas.microsoft.com/office/drawing/2014/main" id="{B3C523E1-2633-4C20-86CB-0ACB6D4FDB21}"/>
              </a:ext>
            </a:extLst>
          </p:cNvPr>
          <p:cNvSpPr>
            <a:spLocks noGrp="1"/>
          </p:cNvSpPr>
          <p:nvPr>
            <p:ph idx="1"/>
          </p:nvPr>
        </p:nvSpPr>
        <p:spPr/>
        <p:txBody>
          <a:bodyPr/>
          <a:lstStyle/>
          <a:p>
            <a:r>
              <a:rPr lang="en-US" dirty="0"/>
              <a:t>From the 1970’s until 2020 for High School or K-12 schools, Athletics was the primary focus for Title IX regulations.  Ensuring underrepresented gender (females) were provided equal treatment, access and funding to male athletes.  It has not resulted in loss of male sports, but has accomplished narrowing the gender gap in Athletic opportunities. </a:t>
            </a:r>
          </a:p>
        </p:txBody>
      </p:sp>
    </p:spTree>
    <p:extLst>
      <p:ext uri="{BB962C8B-B14F-4D97-AF65-F5344CB8AC3E}">
        <p14:creationId xmlns:p14="http://schemas.microsoft.com/office/powerpoint/2010/main" val="125578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83"/>
            <a:ext cx="10515600" cy="1025235"/>
          </a:xfrm>
        </p:spPr>
        <p:txBody>
          <a:bodyPr>
            <a:normAutofit/>
          </a:bodyPr>
          <a:lstStyle/>
          <a:p>
            <a:r>
              <a:rPr lang="en-US" dirty="0"/>
              <a:t>What Must the Key Personnel Know?</a:t>
            </a:r>
          </a:p>
        </p:txBody>
      </p:sp>
      <p:sp>
        <p:nvSpPr>
          <p:cNvPr id="3" name="Content Placeholder 2"/>
          <p:cNvSpPr>
            <a:spLocks noGrp="1"/>
          </p:cNvSpPr>
          <p:nvPr>
            <p:ph idx="1"/>
          </p:nvPr>
        </p:nvSpPr>
        <p:spPr>
          <a:xfrm>
            <a:off x="838200" y="1339273"/>
            <a:ext cx="10515600" cy="4336597"/>
          </a:xfrm>
        </p:spPr>
        <p:txBody>
          <a:bodyPr>
            <a:normAutofit/>
          </a:bodyPr>
          <a:lstStyle/>
          <a:p>
            <a:r>
              <a:rPr lang="en-US" dirty="0"/>
              <a:t>Schools must ensure that Title IX coordinators, investigators, decision makers and any person who facilitates a formal process or informal resolution receive training on:</a:t>
            </a:r>
          </a:p>
          <a:p>
            <a:pPr lvl="1">
              <a:buFont typeface="Wingdings" panose="05000000000000000000" pitchFamily="2" charset="2"/>
              <a:buChar char="Ø"/>
            </a:pPr>
            <a:r>
              <a:rPr lang="en-US" dirty="0"/>
              <a:t>The definition of sexual harassment </a:t>
            </a:r>
          </a:p>
          <a:p>
            <a:pPr lvl="1">
              <a:buFont typeface="Wingdings" panose="05000000000000000000" pitchFamily="2" charset="2"/>
              <a:buChar char="Ø"/>
            </a:pPr>
            <a:r>
              <a:rPr lang="en-US" dirty="0"/>
              <a:t>The jurisdiction/scope of Title IX: Who and what is covered </a:t>
            </a:r>
          </a:p>
          <a:p>
            <a:pPr lvl="1">
              <a:buFont typeface="Wingdings" panose="05000000000000000000" pitchFamily="2" charset="2"/>
              <a:buChar char="Ø"/>
            </a:pPr>
            <a:r>
              <a:rPr lang="en-US" dirty="0"/>
              <a:t>How to conduct an investigation and an equitable grievance process</a:t>
            </a:r>
          </a:p>
          <a:p>
            <a:pPr lvl="1">
              <a:buFont typeface="Wingdings" panose="05000000000000000000" pitchFamily="2" charset="2"/>
              <a:buChar char="Ø"/>
            </a:pPr>
            <a:r>
              <a:rPr lang="en-US" dirty="0"/>
              <a:t>How to serve in impartially </a:t>
            </a:r>
          </a:p>
          <a:p>
            <a:pPr lvl="1">
              <a:buFont typeface="Wingdings" panose="05000000000000000000" pitchFamily="2" charset="2"/>
              <a:buChar char="Ø"/>
            </a:pPr>
            <a:r>
              <a:rPr lang="en-US" dirty="0"/>
              <a:t>How to assess credibility</a:t>
            </a:r>
          </a:p>
          <a:p>
            <a:pPr lvl="1">
              <a:buFont typeface="Wingdings" panose="05000000000000000000" pitchFamily="2" charset="2"/>
              <a:buChar char="Ø"/>
            </a:pPr>
            <a:r>
              <a:rPr lang="en-US" dirty="0"/>
              <a:t>How to determine issues of relevance </a:t>
            </a:r>
          </a:p>
          <a:p>
            <a:pPr marL="0" indent="0">
              <a:buNone/>
            </a:pPr>
            <a:r>
              <a:rPr lang="en-US" dirty="0"/>
              <a:t>								</a:t>
            </a:r>
            <a:r>
              <a:rPr lang="en-US" sz="1300" dirty="0"/>
              <a:t>§106.45(b)(1)(iii)</a:t>
            </a:r>
          </a:p>
        </p:txBody>
      </p:sp>
    </p:spTree>
    <p:extLst>
      <p:ext uri="{BB962C8B-B14F-4D97-AF65-F5344CB8AC3E}">
        <p14:creationId xmlns:p14="http://schemas.microsoft.com/office/powerpoint/2010/main" val="365531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2F88-170A-4E56-9865-B278A7F52155}"/>
              </a:ext>
            </a:extLst>
          </p:cNvPr>
          <p:cNvSpPr>
            <a:spLocks noGrp="1"/>
          </p:cNvSpPr>
          <p:nvPr>
            <p:ph type="title"/>
          </p:nvPr>
        </p:nvSpPr>
        <p:spPr>
          <a:xfrm>
            <a:off x="838200" y="365125"/>
            <a:ext cx="10515600" cy="1158875"/>
          </a:xfrm>
        </p:spPr>
        <p:txBody>
          <a:bodyPr>
            <a:normAutofit fontScale="90000"/>
          </a:bodyPr>
          <a:lstStyle/>
          <a:p>
            <a:r>
              <a:rPr lang="en-US" dirty="0"/>
              <a:t>School’s Duty to Respond to Sexual Harassment</a:t>
            </a:r>
          </a:p>
        </p:txBody>
      </p:sp>
      <p:sp>
        <p:nvSpPr>
          <p:cNvPr id="3" name="Content Placeholder 2">
            <a:extLst>
              <a:ext uri="{FF2B5EF4-FFF2-40B4-BE49-F238E27FC236}">
                <a16:creationId xmlns:a16="http://schemas.microsoft.com/office/drawing/2014/main" id="{1AA3198B-F7E1-4A80-ABC7-08E98D0826C5}"/>
              </a:ext>
            </a:extLst>
          </p:cNvPr>
          <p:cNvSpPr>
            <a:spLocks noGrp="1"/>
          </p:cNvSpPr>
          <p:nvPr>
            <p:ph idx="1"/>
          </p:nvPr>
        </p:nvSpPr>
        <p:spPr>
          <a:xfrm>
            <a:off x="838200" y="1792357"/>
            <a:ext cx="10515600" cy="3914774"/>
          </a:xfrm>
        </p:spPr>
        <p:txBody>
          <a:bodyPr>
            <a:normAutofit fontScale="25000" lnSpcReduction="20000"/>
          </a:bodyPr>
          <a:lstStyle/>
          <a:p>
            <a:r>
              <a:rPr lang="en-US" sz="11200" dirty="0"/>
              <a:t>An elementary and secondary school </a:t>
            </a:r>
            <a:r>
              <a:rPr lang="en-US" sz="11200" b="1" dirty="0"/>
              <a:t>must respond </a:t>
            </a:r>
            <a:r>
              <a:rPr lang="en-US" sz="11200" dirty="0"/>
              <a:t>whenever any employee has notice of sexual harassment or allegations of sexual harassment.</a:t>
            </a:r>
          </a:p>
          <a:p>
            <a:pPr marL="0" indent="0">
              <a:buNone/>
            </a:pPr>
            <a:endParaRPr lang="en-US" sz="11200" dirty="0"/>
          </a:p>
          <a:p>
            <a:pPr lvl="1">
              <a:buFont typeface="Wingdings" panose="05000000000000000000" pitchFamily="2" charset="2"/>
              <a:buChar char="Ø"/>
            </a:pPr>
            <a:r>
              <a:rPr lang="en-US" sz="11200" dirty="0"/>
              <a:t>Students are not expected to have to identify to whom they should report an incident</a:t>
            </a:r>
          </a:p>
          <a:p>
            <a:pPr lvl="1">
              <a:buFont typeface="Wingdings" panose="05000000000000000000" pitchFamily="2" charset="2"/>
              <a:buChar char="Ø"/>
            </a:pPr>
            <a:r>
              <a:rPr lang="en-US" sz="11200" dirty="0"/>
              <a:t>Employees in an ESE are mandatory reporters</a:t>
            </a:r>
          </a:p>
          <a:p>
            <a:pPr lvl="1">
              <a:buFont typeface="Wingdings" panose="05000000000000000000" pitchFamily="2" charset="2"/>
              <a:buChar char="Ø"/>
            </a:pPr>
            <a:r>
              <a:rPr lang="en-US" sz="11200" dirty="0"/>
              <a:t>Employees in an ESE sit “in loco parentis” or “in the place of parents”</a:t>
            </a:r>
          </a:p>
          <a:p>
            <a:pPr marL="0" indent="0">
              <a:buNone/>
            </a:pPr>
            <a:r>
              <a:rPr lang="en-US" sz="4800" dirty="0">
                <a:latin typeface="Yu Gothic UI Semilight" panose="020B0400000000000000" pitchFamily="34" charset="-128"/>
                <a:ea typeface="Yu Gothic UI Semilight" panose="020B0400000000000000" pitchFamily="34" charset="-128"/>
              </a:rPr>
              <a:t>										§</a:t>
            </a:r>
            <a:r>
              <a:rPr lang="en-US" sz="4800" dirty="0"/>
              <a:t>106.44(a)</a:t>
            </a:r>
            <a:endParaRPr lang="en-US" sz="4800" dirty="0">
              <a:latin typeface="Yu Gothic UI Semilight" panose="020B0400000000000000" pitchFamily="34" charset="-128"/>
              <a:ea typeface="Yu Gothic UI Semilight" panose="020B0400000000000000" pitchFamily="34" charset="-128"/>
            </a:endParaRPr>
          </a:p>
          <a:p>
            <a:endParaRPr lang="en-US" sz="200" dirty="0">
              <a:latin typeface="Yu Gothic UI Semilight" panose="020B0400000000000000" pitchFamily="34" charset="-128"/>
              <a:ea typeface="Yu Gothic UI Semilight" panose="020B0400000000000000" pitchFamily="34" charset="-128"/>
            </a:endParaRPr>
          </a:p>
          <a:p>
            <a:endParaRPr lang="en-US" sz="200" dirty="0">
              <a:latin typeface="Yu Gothic UI Semilight" panose="020B0400000000000000" pitchFamily="34" charset="-128"/>
              <a:ea typeface="Yu Gothic UI Semilight" panose="020B0400000000000000" pitchFamily="34" charset="-128"/>
            </a:endParaRPr>
          </a:p>
          <a:p>
            <a:endParaRPr lang="en-US" sz="200" dirty="0">
              <a:latin typeface="Yu Gothic UI Semilight" panose="020B0400000000000000" pitchFamily="34" charset="-128"/>
              <a:ea typeface="Yu Gothic UI Semilight" panose="020B0400000000000000" pitchFamily="34" charset="-128"/>
            </a:endParaRPr>
          </a:p>
          <a:p>
            <a:endParaRPr lang="en-US" sz="200" dirty="0">
              <a:latin typeface="Yu Gothic UI Semilight" panose="020B0400000000000000" pitchFamily="34" charset="-128"/>
              <a:ea typeface="Yu Gothic UI Semilight" panose="020B0400000000000000" pitchFamily="34" charset="-128"/>
            </a:endParaRPr>
          </a:p>
          <a:p>
            <a:endParaRPr lang="en-US" sz="200" dirty="0">
              <a:latin typeface="Yu Gothic UI Semilight" panose="020B0400000000000000" pitchFamily="34" charset="-128"/>
              <a:ea typeface="Yu Gothic UI Semilight" panose="020B0400000000000000" pitchFamily="34" charset="-128"/>
            </a:endParaRPr>
          </a:p>
          <a:p>
            <a:pPr marL="0" indent="0">
              <a:buNone/>
            </a:pPr>
            <a:r>
              <a:rPr lang="en-US" sz="1200" dirty="0">
                <a:latin typeface="Yu Gothic UI Semilight" panose="020B0400000000000000" pitchFamily="34" charset="-128"/>
                <a:ea typeface="Yu Gothic UI Semilight" panose="020B0400000000000000" pitchFamily="34" charset="-128"/>
              </a:rPr>
              <a:t>										</a:t>
            </a:r>
            <a:endParaRPr lang="en-US" sz="1200" dirty="0"/>
          </a:p>
        </p:txBody>
      </p:sp>
    </p:spTree>
    <p:extLst>
      <p:ext uri="{BB962C8B-B14F-4D97-AF65-F5344CB8AC3E}">
        <p14:creationId xmlns:p14="http://schemas.microsoft.com/office/powerpoint/2010/main" val="139967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BEDA-FF78-4D8E-8435-98FC42813E2B}"/>
              </a:ext>
            </a:extLst>
          </p:cNvPr>
          <p:cNvSpPr>
            <a:spLocks noGrp="1"/>
          </p:cNvSpPr>
          <p:nvPr>
            <p:ph type="title"/>
          </p:nvPr>
        </p:nvSpPr>
        <p:spPr/>
        <p:txBody>
          <a:bodyPr/>
          <a:lstStyle/>
          <a:p>
            <a:r>
              <a:rPr lang="en-US" dirty="0"/>
              <a:t>Role of ALL employees</a:t>
            </a:r>
          </a:p>
        </p:txBody>
      </p:sp>
      <p:sp>
        <p:nvSpPr>
          <p:cNvPr id="3" name="Content Placeholder 2">
            <a:extLst>
              <a:ext uri="{FF2B5EF4-FFF2-40B4-BE49-F238E27FC236}">
                <a16:creationId xmlns:a16="http://schemas.microsoft.com/office/drawing/2014/main" id="{B3206795-645B-4669-AF32-7A110582133A}"/>
              </a:ext>
            </a:extLst>
          </p:cNvPr>
          <p:cNvSpPr>
            <a:spLocks noGrp="1"/>
          </p:cNvSpPr>
          <p:nvPr>
            <p:ph idx="1"/>
          </p:nvPr>
        </p:nvSpPr>
        <p:spPr/>
        <p:txBody>
          <a:bodyPr/>
          <a:lstStyle/>
          <a:p>
            <a:r>
              <a:rPr lang="en-US" dirty="0"/>
              <a:t>Intervene when necessary</a:t>
            </a:r>
          </a:p>
          <a:p>
            <a:r>
              <a:rPr lang="en-US" dirty="0"/>
              <a:t>Document</a:t>
            </a:r>
          </a:p>
          <a:p>
            <a:r>
              <a:rPr lang="en-US" dirty="0"/>
              <a:t>Preserve evidence</a:t>
            </a:r>
          </a:p>
          <a:p>
            <a:r>
              <a:rPr lang="en-US" dirty="0"/>
              <a:t>Report immediately</a:t>
            </a:r>
          </a:p>
          <a:p>
            <a:r>
              <a:rPr lang="en-US" dirty="0"/>
              <a:t>Transparency, honesty and cooperation</a:t>
            </a:r>
          </a:p>
        </p:txBody>
      </p:sp>
    </p:spTree>
    <p:extLst>
      <p:ext uri="{BB962C8B-B14F-4D97-AF65-F5344CB8AC3E}">
        <p14:creationId xmlns:p14="http://schemas.microsoft.com/office/powerpoint/2010/main" val="49241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A5D2-929D-4A4B-B4CF-63D7116A24E7}"/>
              </a:ext>
            </a:extLst>
          </p:cNvPr>
          <p:cNvSpPr>
            <a:spLocks noGrp="1"/>
          </p:cNvSpPr>
          <p:nvPr>
            <p:ph type="title"/>
          </p:nvPr>
        </p:nvSpPr>
        <p:spPr/>
        <p:txBody>
          <a:bodyPr/>
          <a:lstStyle/>
          <a:p>
            <a:r>
              <a:rPr lang="en-US" dirty="0"/>
              <a:t>Parallel processes</a:t>
            </a:r>
          </a:p>
        </p:txBody>
      </p:sp>
      <p:sp>
        <p:nvSpPr>
          <p:cNvPr id="3" name="Content Placeholder 2">
            <a:extLst>
              <a:ext uri="{FF2B5EF4-FFF2-40B4-BE49-F238E27FC236}">
                <a16:creationId xmlns:a16="http://schemas.microsoft.com/office/drawing/2014/main" id="{F8B7ED7B-D147-42FC-84BD-AB88CF9D334D}"/>
              </a:ext>
            </a:extLst>
          </p:cNvPr>
          <p:cNvSpPr>
            <a:spLocks noGrp="1"/>
          </p:cNvSpPr>
          <p:nvPr>
            <p:ph idx="1"/>
          </p:nvPr>
        </p:nvSpPr>
        <p:spPr/>
        <p:txBody>
          <a:bodyPr/>
          <a:lstStyle/>
          <a:p>
            <a:r>
              <a:rPr lang="en-US" dirty="0"/>
              <a:t>District Code of Conduct investigations</a:t>
            </a:r>
          </a:p>
          <a:p>
            <a:r>
              <a:rPr lang="en-US" dirty="0"/>
              <a:t>HR/EEOC/PDE conduct</a:t>
            </a:r>
          </a:p>
          <a:p>
            <a:r>
              <a:rPr lang="en-US" dirty="0"/>
              <a:t>Criminal or police investigations</a:t>
            </a:r>
          </a:p>
          <a:p>
            <a:endParaRPr lang="en-US" dirty="0"/>
          </a:p>
        </p:txBody>
      </p:sp>
    </p:spTree>
    <p:extLst>
      <p:ext uri="{BB962C8B-B14F-4D97-AF65-F5344CB8AC3E}">
        <p14:creationId xmlns:p14="http://schemas.microsoft.com/office/powerpoint/2010/main" val="255206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Delays: Law Enforcement Investigation</a:t>
            </a:r>
          </a:p>
        </p:txBody>
      </p:sp>
      <p:sp>
        <p:nvSpPr>
          <p:cNvPr id="3" name="Content Placeholder 2"/>
          <p:cNvSpPr>
            <a:spLocks noGrp="1"/>
          </p:cNvSpPr>
          <p:nvPr>
            <p:ph idx="1"/>
          </p:nvPr>
        </p:nvSpPr>
        <p:spPr/>
        <p:txBody>
          <a:bodyPr/>
          <a:lstStyle/>
          <a:p>
            <a:r>
              <a:rPr lang="en-US" dirty="0"/>
              <a:t>The Department </a:t>
            </a:r>
            <a:r>
              <a:rPr lang="en-US" b="1" dirty="0"/>
              <a:t>does not require </a:t>
            </a:r>
            <a:r>
              <a:rPr lang="en-US" dirty="0"/>
              <a:t>a school to delay Title IX grievance during a law enforcement investigation.</a:t>
            </a:r>
          </a:p>
          <a:p>
            <a:pPr lvl="1"/>
            <a:r>
              <a:rPr lang="en-US" dirty="0"/>
              <a:t>Recipient must respond promptly to every complainant, with or without the filing of a grievance. The duty to respond is triggered when recipient is on notice .</a:t>
            </a:r>
          </a:p>
          <a:p>
            <a:r>
              <a:rPr lang="en-US" dirty="0"/>
              <a:t>Recipient </a:t>
            </a:r>
            <a:r>
              <a:rPr lang="en-US" b="1" dirty="0"/>
              <a:t>may only delay short-term </a:t>
            </a:r>
            <a:r>
              <a:rPr lang="en-US" dirty="0"/>
              <a:t>based on “good cause,” which may include concurrent law enforcement investigation, but it should not be a long or indefinite delay.</a:t>
            </a:r>
          </a:p>
          <a:p>
            <a:endParaRPr lang="en-US" dirty="0"/>
          </a:p>
        </p:txBody>
      </p:sp>
    </p:spTree>
    <p:extLst>
      <p:ext uri="{BB962C8B-B14F-4D97-AF65-F5344CB8AC3E}">
        <p14:creationId xmlns:p14="http://schemas.microsoft.com/office/powerpoint/2010/main" val="8163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0588"/>
          </a:xfrm>
        </p:spPr>
        <p:txBody>
          <a:bodyPr>
            <a:normAutofit fontScale="90000"/>
          </a:bodyPr>
          <a:lstStyle/>
          <a:p>
            <a:r>
              <a:rPr lang="en-US" dirty="0"/>
              <a:t>Title IX Protections &amp; Other Federal, State and Local Laws</a:t>
            </a:r>
          </a:p>
        </p:txBody>
      </p:sp>
      <p:sp>
        <p:nvSpPr>
          <p:cNvPr id="3" name="Content Placeholder 2"/>
          <p:cNvSpPr>
            <a:spLocks noGrp="1"/>
          </p:cNvSpPr>
          <p:nvPr>
            <p:ph idx="1"/>
          </p:nvPr>
        </p:nvSpPr>
        <p:spPr>
          <a:xfrm>
            <a:off x="838200" y="1593339"/>
            <a:ext cx="10515600" cy="3900361"/>
          </a:xfrm>
        </p:spPr>
        <p:txBody>
          <a:bodyPr>
            <a:normAutofit fontScale="62500" lnSpcReduction="20000"/>
          </a:bodyPr>
          <a:lstStyle/>
          <a:p>
            <a:r>
              <a:rPr lang="en-US" b="1" dirty="0"/>
              <a:t>Constitutional protections:</a:t>
            </a:r>
          </a:p>
          <a:p>
            <a:pPr lvl="1"/>
            <a:r>
              <a:rPr lang="en-US" sz="2300" dirty="0"/>
              <a:t>Nothing in §106 requires a school to: </a:t>
            </a:r>
          </a:p>
          <a:p>
            <a:pPr marL="1371600" lvl="2" indent="-457200">
              <a:buFont typeface="+mj-lt"/>
              <a:buAutoNum type="arabicPeriod"/>
            </a:pPr>
            <a:r>
              <a:rPr lang="en-US" sz="2300" dirty="0"/>
              <a:t>Restrict any rights that would otherwise be protected from government action by the First Amendment of the U.S. Constitution</a:t>
            </a:r>
          </a:p>
          <a:p>
            <a:pPr marL="1371600" lvl="2" indent="-457200">
              <a:buFont typeface="+mj-lt"/>
              <a:buAutoNum type="arabicPeriod"/>
            </a:pPr>
            <a:r>
              <a:rPr lang="en-US" sz="2300" dirty="0"/>
              <a:t>Deprive a person of any rights that would otherwise be protected from government action under the Due Process Clauses of the Fifth and 14th Amendments of the U.S. Constitution</a:t>
            </a:r>
          </a:p>
          <a:p>
            <a:pPr marL="1371600" lvl="2" indent="-457200">
              <a:buFont typeface="+mj-lt"/>
              <a:buAutoNum type="arabicPeriod"/>
            </a:pPr>
            <a:r>
              <a:rPr lang="en-US" sz="2300" dirty="0"/>
              <a:t>Restrict any other rights guaranteed against government action by the U.S. Constitution</a:t>
            </a:r>
          </a:p>
          <a:p>
            <a:r>
              <a:rPr lang="en-US" sz="2900" dirty="0"/>
              <a:t>To the extent that these final regulations provide the same protections as state laws governing student discipline already provide, these final regulations pose no challenge for recipients (schools); </a:t>
            </a:r>
            <a:r>
              <a:rPr lang="en-US" sz="2900" b="1" dirty="0"/>
              <a:t>to the extent that a recipient (school) cannot comply with both state law and these final regulations, these final regulations, as federal law, would control.</a:t>
            </a:r>
          </a:p>
          <a:p>
            <a:r>
              <a:rPr lang="en-US" sz="2900" dirty="0"/>
              <a:t>Conflicts with state laws: To the extent there is a conflict that cannot be resolved, the regulations control.</a:t>
            </a:r>
          </a:p>
          <a:p>
            <a:endParaRPr lang="en-US" sz="2400" b="1" dirty="0"/>
          </a:p>
          <a:p>
            <a:pPr marL="0" indent="0">
              <a:buNone/>
            </a:pPr>
            <a:endParaRPr lang="en-US" sz="2300" dirty="0"/>
          </a:p>
        </p:txBody>
      </p:sp>
    </p:spTree>
    <p:extLst>
      <p:ext uri="{BB962C8B-B14F-4D97-AF65-F5344CB8AC3E}">
        <p14:creationId xmlns:p14="http://schemas.microsoft.com/office/powerpoint/2010/main" val="161776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Individuals With Disabilities (Cont’d)</a:t>
            </a:r>
          </a:p>
        </p:txBody>
      </p:sp>
      <p:sp>
        <p:nvSpPr>
          <p:cNvPr id="3" name="Content Placeholder 2"/>
          <p:cNvSpPr>
            <a:spLocks noGrp="1"/>
          </p:cNvSpPr>
          <p:nvPr>
            <p:ph idx="1"/>
          </p:nvPr>
        </p:nvSpPr>
        <p:spPr>
          <a:xfrm>
            <a:off x="838200" y="1566833"/>
            <a:ext cx="10515600" cy="3850245"/>
          </a:xfrm>
        </p:spPr>
        <p:txBody>
          <a:bodyPr>
            <a:normAutofit/>
          </a:bodyPr>
          <a:lstStyle/>
          <a:p>
            <a:r>
              <a:rPr lang="en-US" dirty="0"/>
              <a:t>To guard against concerns that stereotypes may lead to a recipient unfairly punishing a student with disabilities for reporting a sexual harassment, the final regulations added §106.71, which prevents retaliation:</a:t>
            </a:r>
          </a:p>
          <a:p>
            <a:pPr lvl="1"/>
            <a:r>
              <a:rPr lang="en-US" dirty="0"/>
              <a:t>§106.71 stated that “charges against an individual for code of conduct violations that do not involve sex discrimination or sexual harassment, but arise out of the same facts or circumstances as a report or complaint of sex discrimination, or report of formal complaint of sexual harassment, for the purpose of interfering with any right or privilege secured by Title IX or its implementing regulations, constitutes retaliation.”</a:t>
            </a:r>
          </a:p>
          <a:p>
            <a:pPr lvl="2"/>
            <a:r>
              <a:rPr lang="en-US" dirty="0"/>
              <a:t>Bullying can be a form of retaliation </a:t>
            </a:r>
          </a:p>
        </p:txBody>
      </p:sp>
    </p:spTree>
    <p:extLst>
      <p:ext uri="{BB962C8B-B14F-4D97-AF65-F5344CB8AC3E}">
        <p14:creationId xmlns:p14="http://schemas.microsoft.com/office/powerpoint/2010/main" val="1778031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Individuals With Disabilities (Cont’d)</a:t>
            </a:r>
          </a:p>
        </p:txBody>
      </p:sp>
      <p:sp>
        <p:nvSpPr>
          <p:cNvPr id="3" name="Content Placeholder 2"/>
          <p:cNvSpPr>
            <a:spLocks noGrp="1"/>
          </p:cNvSpPr>
          <p:nvPr>
            <p:ph idx="1"/>
          </p:nvPr>
        </p:nvSpPr>
        <p:spPr>
          <a:xfrm>
            <a:off x="838200" y="1532327"/>
            <a:ext cx="10515600" cy="3850245"/>
          </a:xfrm>
        </p:spPr>
        <p:txBody>
          <a:bodyPr>
            <a:normAutofit/>
          </a:bodyPr>
          <a:lstStyle/>
          <a:p>
            <a:r>
              <a:rPr lang="en-US" dirty="0"/>
              <a:t>Any disability of Respondent or Complainant is part of the “surrounding circumstances” to be taken into considering when determining if conduct rises to sexual harassment. </a:t>
            </a:r>
          </a:p>
          <a:p>
            <a:r>
              <a:rPr lang="en-US" dirty="0"/>
              <a:t>When the conduct of a Respondent with a disability is determined to be sexual harassment, the recipient has flexibility to impose consequences for action. The Department “does not second guess whether the recipient imposes a disciplinary sanction.”</a:t>
            </a:r>
          </a:p>
          <a:p>
            <a:pPr lvl="1"/>
            <a:r>
              <a:rPr lang="en-US" dirty="0"/>
              <a:t>Keep in mind:</a:t>
            </a:r>
          </a:p>
          <a:p>
            <a:pPr lvl="2"/>
            <a:r>
              <a:rPr lang="en-US" dirty="0"/>
              <a:t>Complainant is still entitled to remedies that restore or preserve the right to equal educational access</a:t>
            </a:r>
          </a:p>
          <a:p>
            <a:pPr lvl="2"/>
            <a:r>
              <a:rPr lang="en-US" dirty="0"/>
              <a:t>There can be no disciplinary sanctions without following the grievance process in §106.45</a:t>
            </a:r>
          </a:p>
        </p:txBody>
      </p:sp>
    </p:spTree>
    <p:extLst>
      <p:ext uri="{BB962C8B-B14F-4D97-AF65-F5344CB8AC3E}">
        <p14:creationId xmlns:p14="http://schemas.microsoft.com/office/powerpoint/2010/main" val="304033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Considerations</a:t>
            </a:r>
          </a:p>
        </p:txBody>
      </p:sp>
      <p:sp>
        <p:nvSpPr>
          <p:cNvPr id="3" name="Content Placeholder 2"/>
          <p:cNvSpPr>
            <a:spLocks noGrp="1"/>
          </p:cNvSpPr>
          <p:nvPr>
            <p:ph idx="1"/>
          </p:nvPr>
        </p:nvSpPr>
        <p:spPr>
          <a:xfrm>
            <a:off x="838200" y="1524001"/>
            <a:ext cx="10515600" cy="4151870"/>
          </a:xfrm>
        </p:spPr>
        <p:txBody>
          <a:bodyPr>
            <a:noAutofit/>
          </a:bodyPr>
          <a:lstStyle/>
          <a:p>
            <a:pPr lvl="0"/>
            <a:r>
              <a:rPr lang="en-US" sz="2000" dirty="0"/>
              <a:t>Notify Special Education Director and/or 504 Coordinator as soon as possible if a special education student is involved in any way in an investigation – whether an accused, accuser, witness, etc. </a:t>
            </a:r>
          </a:p>
          <a:p>
            <a:pPr lvl="0"/>
            <a:r>
              <a:rPr lang="en-US" sz="2000" dirty="0"/>
              <a:t>Impact on IEP Team and Offers of FAPE</a:t>
            </a:r>
          </a:p>
          <a:p>
            <a:pPr lvl="1"/>
            <a:r>
              <a:rPr lang="en-US" sz="2000" dirty="0"/>
              <a:t>Special Ed team should be aware of any Title IX implications in the event the actions at issue prompt the need for changes to a student’s IEP – FBA and other behavioral supports, schedule or program changes, a new evaluation, etc. </a:t>
            </a:r>
          </a:p>
          <a:p>
            <a:pPr lvl="1"/>
            <a:r>
              <a:rPr lang="en-US" sz="2000" dirty="0"/>
              <a:t>If your Title IX investigation of unidentified students produces information that  could be relevant to a school’s child find obligations, share the concern with the special education team to see if it warrants an IDEA and/or 504 Evaluation. </a:t>
            </a:r>
          </a:p>
          <a:p>
            <a:endParaRPr lang="en-US" sz="1800" dirty="0"/>
          </a:p>
        </p:txBody>
      </p:sp>
    </p:spTree>
    <p:extLst>
      <p:ext uri="{BB962C8B-B14F-4D97-AF65-F5344CB8AC3E}">
        <p14:creationId xmlns:p14="http://schemas.microsoft.com/office/powerpoint/2010/main" val="1988830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fontScale="90000"/>
          </a:bodyPr>
          <a:lstStyle/>
          <a:p>
            <a:r>
              <a:rPr lang="en-US" dirty="0"/>
              <a:t>Special Education Considerations (Cont’d)</a:t>
            </a:r>
          </a:p>
        </p:txBody>
      </p:sp>
      <p:sp>
        <p:nvSpPr>
          <p:cNvPr id="3" name="Content Placeholder 2"/>
          <p:cNvSpPr>
            <a:spLocks noGrp="1"/>
          </p:cNvSpPr>
          <p:nvPr>
            <p:ph idx="1"/>
          </p:nvPr>
        </p:nvSpPr>
        <p:spPr>
          <a:xfrm>
            <a:off x="838200" y="1145309"/>
            <a:ext cx="10515600" cy="4530562"/>
          </a:xfrm>
        </p:spPr>
        <p:txBody>
          <a:bodyPr>
            <a:noAutofit/>
          </a:bodyPr>
          <a:lstStyle/>
          <a:p>
            <a:pPr lvl="0"/>
            <a:r>
              <a:rPr lang="en-US" sz="2000" dirty="0"/>
              <a:t>Disciplinary Protections:</a:t>
            </a:r>
          </a:p>
          <a:p>
            <a:pPr lvl="1"/>
            <a:r>
              <a:rPr lang="en-US" sz="2000" dirty="0"/>
              <a:t>Schools cannot change the placement of a student (removal for more than 10 consecutive school days or a pattern of shorter removals cumulating to 10-15 school days) in response to an offense that is a manifestation of the student’s disabilities. This applies to students eligible for services or protection under the IDEA </a:t>
            </a:r>
            <a:r>
              <a:rPr lang="en-US" sz="2000" u="sng" dirty="0"/>
              <a:t>and</a:t>
            </a:r>
            <a:r>
              <a:rPr lang="en-US" sz="2000" dirty="0"/>
              <a:t> Section 504. </a:t>
            </a:r>
          </a:p>
          <a:p>
            <a:pPr lvl="1"/>
            <a:r>
              <a:rPr lang="en-US" sz="2000" dirty="0"/>
              <a:t>Schools can generally remove students for shorter periods of time that do not amount to a “change in placement” and should use those days strategically throughout the investigatory process. </a:t>
            </a:r>
          </a:p>
          <a:p>
            <a:pPr lvl="1"/>
            <a:r>
              <a:rPr lang="en-US" sz="2000" dirty="0"/>
              <a:t>Consulting special education administrators will ensure your investigatory procedures and ultimate determinations do not run afoul of these protections for identified students, while also honoring its obligations under Title IX. </a:t>
            </a:r>
          </a:p>
          <a:p>
            <a:pPr lvl="0"/>
            <a:r>
              <a:rPr lang="en-US" sz="2000" dirty="0"/>
              <a:t>The two processes can likely run parallel to each other when coordination occurs early on in the process. </a:t>
            </a:r>
          </a:p>
          <a:p>
            <a:endParaRPr lang="en-US" sz="1800" dirty="0"/>
          </a:p>
        </p:txBody>
      </p:sp>
    </p:spTree>
    <p:extLst>
      <p:ext uri="{BB962C8B-B14F-4D97-AF65-F5344CB8AC3E}">
        <p14:creationId xmlns:p14="http://schemas.microsoft.com/office/powerpoint/2010/main" val="279982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7E64-ED5E-404B-8AD6-07FFCE56B3A4}"/>
              </a:ext>
            </a:extLst>
          </p:cNvPr>
          <p:cNvSpPr>
            <a:spLocks noGrp="1"/>
          </p:cNvSpPr>
          <p:nvPr>
            <p:ph type="title"/>
          </p:nvPr>
        </p:nvSpPr>
        <p:spPr>
          <a:xfrm>
            <a:off x="646111" y="0"/>
            <a:ext cx="10101606" cy="1058271"/>
          </a:xfrm>
        </p:spPr>
        <p:txBody>
          <a:bodyPr/>
          <a:lstStyle/>
          <a:p>
            <a:r>
              <a:rPr lang="en-US" dirty="0"/>
              <a:t>Title IX as it relates to Athletics required schools to: </a:t>
            </a:r>
            <a:br>
              <a:rPr lang="en-US" dirty="0"/>
            </a:br>
            <a:endParaRPr lang="en-US" dirty="0"/>
          </a:p>
        </p:txBody>
      </p:sp>
      <p:pic>
        <p:nvPicPr>
          <p:cNvPr id="4" name="Content Placeholder 3">
            <a:extLst>
              <a:ext uri="{FF2B5EF4-FFF2-40B4-BE49-F238E27FC236}">
                <a16:creationId xmlns:a16="http://schemas.microsoft.com/office/drawing/2014/main" id="{3D578AC6-E596-4B50-9104-210168A0E730}"/>
              </a:ext>
            </a:extLst>
          </p:cNvPr>
          <p:cNvPicPr>
            <a:picLocks noGrp="1" noChangeAspect="1"/>
          </p:cNvPicPr>
          <p:nvPr>
            <p:ph idx="1"/>
          </p:nvPr>
        </p:nvPicPr>
        <p:blipFill>
          <a:blip r:embed="rId2"/>
          <a:stretch>
            <a:fillRect/>
          </a:stretch>
        </p:blipFill>
        <p:spPr>
          <a:xfrm>
            <a:off x="646111" y="1252025"/>
            <a:ext cx="3897754" cy="3390313"/>
          </a:xfrm>
          <a:prstGeom prst="rect">
            <a:avLst/>
          </a:prstGeom>
        </p:spPr>
      </p:pic>
      <p:pic>
        <p:nvPicPr>
          <p:cNvPr id="5" name="Picture 4">
            <a:extLst>
              <a:ext uri="{FF2B5EF4-FFF2-40B4-BE49-F238E27FC236}">
                <a16:creationId xmlns:a16="http://schemas.microsoft.com/office/drawing/2014/main" id="{A59794E0-6115-4AAF-8DE3-F3475B0D2DE4}"/>
              </a:ext>
            </a:extLst>
          </p:cNvPr>
          <p:cNvPicPr>
            <a:picLocks noChangeAspect="1"/>
          </p:cNvPicPr>
          <p:nvPr/>
        </p:nvPicPr>
        <p:blipFill>
          <a:blip r:embed="rId3"/>
          <a:stretch>
            <a:fillRect/>
          </a:stretch>
        </p:blipFill>
        <p:spPr>
          <a:xfrm>
            <a:off x="646112" y="4622031"/>
            <a:ext cx="3897754" cy="2235969"/>
          </a:xfrm>
          <a:prstGeom prst="rect">
            <a:avLst/>
          </a:prstGeom>
        </p:spPr>
      </p:pic>
      <p:pic>
        <p:nvPicPr>
          <p:cNvPr id="6" name="Picture 5">
            <a:extLst>
              <a:ext uri="{FF2B5EF4-FFF2-40B4-BE49-F238E27FC236}">
                <a16:creationId xmlns:a16="http://schemas.microsoft.com/office/drawing/2014/main" id="{8290C6D4-EFE5-49D7-A746-667A9C1A1194}"/>
              </a:ext>
            </a:extLst>
          </p:cNvPr>
          <p:cNvPicPr>
            <a:picLocks noChangeAspect="1"/>
          </p:cNvPicPr>
          <p:nvPr/>
        </p:nvPicPr>
        <p:blipFill>
          <a:blip r:embed="rId4"/>
          <a:stretch>
            <a:fillRect/>
          </a:stretch>
        </p:blipFill>
        <p:spPr>
          <a:xfrm>
            <a:off x="6096000" y="2532185"/>
            <a:ext cx="5708820" cy="2814826"/>
          </a:xfrm>
          <a:prstGeom prst="rect">
            <a:avLst/>
          </a:prstGeom>
        </p:spPr>
      </p:pic>
    </p:spTree>
    <p:extLst>
      <p:ext uri="{BB962C8B-B14F-4D97-AF65-F5344CB8AC3E}">
        <p14:creationId xmlns:p14="http://schemas.microsoft.com/office/powerpoint/2010/main" val="973394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633"/>
            <a:ext cx="10515600" cy="942110"/>
          </a:xfrm>
        </p:spPr>
        <p:txBody>
          <a:bodyPr/>
          <a:lstStyle/>
          <a:p>
            <a:r>
              <a:rPr lang="en-US" dirty="0"/>
              <a:t>Incident Reported - Interviewing</a:t>
            </a:r>
          </a:p>
        </p:txBody>
      </p:sp>
      <p:sp>
        <p:nvSpPr>
          <p:cNvPr id="3" name="Content Placeholder 2"/>
          <p:cNvSpPr>
            <a:spLocks noGrp="1"/>
          </p:cNvSpPr>
          <p:nvPr>
            <p:ph idx="1"/>
          </p:nvPr>
        </p:nvSpPr>
        <p:spPr>
          <a:xfrm>
            <a:off x="1066800" y="1299318"/>
            <a:ext cx="10515600" cy="4595214"/>
          </a:xfrm>
        </p:spPr>
        <p:txBody>
          <a:bodyPr>
            <a:normAutofit fontScale="92500" lnSpcReduction="10000"/>
          </a:bodyPr>
          <a:lstStyle/>
          <a:p>
            <a:pPr marL="0" indent="0">
              <a:buNone/>
            </a:pPr>
            <a:r>
              <a:rPr lang="en-US" b="1" dirty="0"/>
              <a:t>Sample of general questioning:</a:t>
            </a:r>
          </a:p>
          <a:p>
            <a:r>
              <a:rPr lang="en-US" dirty="0"/>
              <a:t>What happened?</a:t>
            </a:r>
          </a:p>
          <a:p>
            <a:r>
              <a:rPr lang="en-US" dirty="0"/>
              <a:t>When did it happen?</a:t>
            </a:r>
          </a:p>
          <a:p>
            <a:r>
              <a:rPr lang="en-US" dirty="0"/>
              <a:t>Where did it happen?</a:t>
            </a:r>
          </a:p>
          <a:p>
            <a:r>
              <a:rPr lang="en-US" dirty="0"/>
              <a:t>If a witness, do you know what is alleged to have happened?</a:t>
            </a:r>
          </a:p>
          <a:p>
            <a:pPr lvl="1"/>
            <a:r>
              <a:rPr lang="en-US" dirty="0"/>
              <a:t>If so, where were you when it happened? </a:t>
            </a:r>
          </a:p>
          <a:p>
            <a:r>
              <a:rPr lang="en-US" dirty="0"/>
              <a:t>If a witness, do you know the respondent and complainant? </a:t>
            </a:r>
          </a:p>
          <a:p>
            <a:pPr lvl="1"/>
            <a:r>
              <a:rPr lang="en-US" dirty="0"/>
              <a:t>If so, how long have you known them and how would you describe them (friend, acquaintance)?</a:t>
            </a:r>
          </a:p>
          <a:p>
            <a:r>
              <a:rPr lang="en-US" dirty="0"/>
              <a:t>Have to talked to others about what happened? Who and when?</a:t>
            </a:r>
          </a:p>
          <a:p>
            <a:r>
              <a:rPr lang="en-US" dirty="0"/>
              <a:t>Did you write down what happened? (diary [video or otherwise], notes, blog)</a:t>
            </a:r>
          </a:p>
          <a:p>
            <a:r>
              <a:rPr lang="en-US" dirty="0"/>
              <a:t>Have you posted or seen anything posted on social media about this incident?</a:t>
            </a:r>
          </a:p>
          <a:p>
            <a:endParaRPr lang="en-US" dirty="0"/>
          </a:p>
        </p:txBody>
      </p:sp>
    </p:spTree>
    <p:extLst>
      <p:ext uri="{BB962C8B-B14F-4D97-AF65-F5344CB8AC3E}">
        <p14:creationId xmlns:p14="http://schemas.microsoft.com/office/powerpoint/2010/main" val="219981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C6B3-B7AE-469E-8D48-31324227C358}"/>
              </a:ext>
            </a:extLst>
          </p:cNvPr>
          <p:cNvSpPr>
            <a:spLocks noGrp="1"/>
          </p:cNvSpPr>
          <p:nvPr>
            <p:ph type="title"/>
          </p:nvPr>
        </p:nvSpPr>
        <p:spPr/>
        <p:txBody>
          <a:bodyPr/>
          <a:lstStyle/>
          <a:p>
            <a:r>
              <a:rPr lang="en-US" dirty="0"/>
              <a:t>We are not talking about Athletics anymore…</a:t>
            </a:r>
          </a:p>
        </p:txBody>
      </p:sp>
      <p:sp>
        <p:nvSpPr>
          <p:cNvPr id="3" name="Content Placeholder 2">
            <a:extLst>
              <a:ext uri="{FF2B5EF4-FFF2-40B4-BE49-F238E27FC236}">
                <a16:creationId xmlns:a16="http://schemas.microsoft.com/office/drawing/2014/main" id="{560BDACF-5DA7-43CE-BE15-EB9A920AAD9D}"/>
              </a:ext>
            </a:extLst>
          </p:cNvPr>
          <p:cNvSpPr>
            <a:spLocks noGrp="1"/>
          </p:cNvSpPr>
          <p:nvPr>
            <p:ph idx="1"/>
          </p:nvPr>
        </p:nvSpPr>
        <p:spPr>
          <a:xfrm>
            <a:off x="1103312" y="2052918"/>
            <a:ext cx="10586077" cy="4195481"/>
          </a:xfrm>
        </p:spPr>
        <p:txBody>
          <a:bodyPr/>
          <a:lstStyle/>
          <a:p>
            <a:r>
              <a:rPr lang="en-US" dirty="0"/>
              <a:t>In 2020 Title IX was expanded to all areas of educational programing and now mirrors College/University requirements</a:t>
            </a:r>
          </a:p>
          <a:p>
            <a:r>
              <a:rPr lang="en-US" dirty="0"/>
              <a:t>Title IX addresses loopholes in the Civil Rights Act of 1964: Discrimination on the basis of sex in educational institutions</a:t>
            </a:r>
            <a:br>
              <a:rPr lang="en-US" dirty="0"/>
            </a:br>
            <a:endParaRPr lang="en-US" dirty="0"/>
          </a:p>
        </p:txBody>
      </p:sp>
      <p:pic>
        <p:nvPicPr>
          <p:cNvPr id="5" name="Picture 4">
            <a:extLst>
              <a:ext uri="{FF2B5EF4-FFF2-40B4-BE49-F238E27FC236}">
                <a16:creationId xmlns:a16="http://schemas.microsoft.com/office/drawing/2014/main" id="{7E01153A-166B-4795-B999-B5F39308448F}"/>
              </a:ext>
            </a:extLst>
          </p:cNvPr>
          <p:cNvPicPr>
            <a:picLocks noChangeAspect="1"/>
          </p:cNvPicPr>
          <p:nvPr/>
        </p:nvPicPr>
        <p:blipFill>
          <a:blip r:embed="rId2"/>
          <a:stretch>
            <a:fillRect/>
          </a:stretch>
        </p:blipFill>
        <p:spPr>
          <a:xfrm>
            <a:off x="502611" y="3727938"/>
            <a:ext cx="4535176" cy="2216181"/>
          </a:xfrm>
          <a:prstGeom prst="rect">
            <a:avLst/>
          </a:prstGeom>
        </p:spPr>
      </p:pic>
      <p:sp>
        <p:nvSpPr>
          <p:cNvPr id="7" name="TextBox 6">
            <a:extLst>
              <a:ext uri="{FF2B5EF4-FFF2-40B4-BE49-F238E27FC236}">
                <a16:creationId xmlns:a16="http://schemas.microsoft.com/office/drawing/2014/main" id="{47D33C0F-2975-4121-83C7-40B42EADBB00}"/>
              </a:ext>
            </a:extLst>
          </p:cNvPr>
          <p:cNvSpPr txBox="1"/>
          <p:nvPr/>
        </p:nvSpPr>
        <p:spPr>
          <a:xfrm>
            <a:off x="5598942" y="3727938"/>
            <a:ext cx="6090447" cy="1754326"/>
          </a:xfrm>
          <a:prstGeom prst="rect">
            <a:avLst/>
          </a:prstGeom>
          <a:noFill/>
        </p:spPr>
        <p:txBody>
          <a:bodyPr wrap="square" rtlCol="0">
            <a:spAutoFit/>
          </a:bodyPr>
          <a:lstStyle/>
          <a:p>
            <a:r>
              <a:rPr lang="en-US" dirty="0"/>
              <a:t>The Law governs how institutions MUST handle accusations of Sexual Harassment</a:t>
            </a:r>
          </a:p>
          <a:p>
            <a:endParaRPr lang="en-US" dirty="0"/>
          </a:p>
          <a:p>
            <a:r>
              <a:rPr lang="en-US" dirty="0"/>
              <a:t>In Addition the Department of Education, Office for Civil Rights (OCR) provides oversight and investigation  </a:t>
            </a:r>
          </a:p>
        </p:txBody>
      </p:sp>
    </p:spTree>
    <p:extLst>
      <p:ext uri="{BB962C8B-B14F-4D97-AF65-F5344CB8AC3E}">
        <p14:creationId xmlns:p14="http://schemas.microsoft.com/office/powerpoint/2010/main" val="25994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2D3D-7082-49AC-B49D-18B8FFFEAB6E}"/>
              </a:ext>
            </a:extLst>
          </p:cNvPr>
          <p:cNvSpPr>
            <a:spLocks noGrp="1"/>
          </p:cNvSpPr>
          <p:nvPr>
            <p:ph type="title"/>
          </p:nvPr>
        </p:nvSpPr>
        <p:spPr>
          <a:xfrm>
            <a:off x="838200" y="365125"/>
            <a:ext cx="10515600" cy="817005"/>
          </a:xfrm>
        </p:spPr>
        <p:txBody>
          <a:bodyPr>
            <a:noAutofit/>
          </a:bodyPr>
          <a:lstStyle/>
          <a:p>
            <a:r>
              <a:rPr lang="en-US" sz="3200" dirty="0"/>
              <a:t>Prelude to the New Regulations for K-12 Schools</a:t>
            </a:r>
          </a:p>
        </p:txBody>
      </p:sp>
      <p:sp>
        <p:nvSpPr>
          <p:cNvPr id="3" name="Content Placeholder 2">
            <a:extLst>
              <a:ext uri="{FF2B5EF4-FFF2-40B4-BE49-F238E27FC236}">
                <a16:creationId xmlns:a16="http://schemas.microsoft.com/office/drawing/2014/main" id="{89AC2CA0-B246-4DD0-86CD-1CB2C610F59C}"/>
              </a:ext>
            </a:extLst>
          </p:cNvPr>
          <p:cNvSpPr>
            <a:spLocks noGrp="1"/>
          </p:cNvSpPr>
          <p:nvPr>
            <p:ph idx="1"/>
          </p:nvPr>
        </p:nvSpPr>
        <p:spPr>
          <a:xfrm>
            <a:off x="838200" y="1182131"/>
            <a:ext cx="10515600" cy="4493740"/>
          </a:xfrm>
        </p:spPr>
        <p:txBody>
          <a:bodyPr>
            <a:normAutofit fontScale="92500" lnSpcReduction="10000"/>
          </a:bodyPr>
          <a:lstStyle/>
          <a:p>
            <a:r>
              <a:rPr lang="en-US" sz="2600" dirty="0"/>
              <a:t>On February 26, 2020, U.S. Dept. of Education issued a press release about a renewed focus on combating sexual assault and sex harassment in K-12 schools.</a:t>
            </a:r>
          </a:p>
          <a:p>
            <a:r>
              <a:rPr lang="en-US" sz="2600" b="0" i="0" dirty="0">
                <a:solidFill>
                  <a:srgbClr val="030A13"/>
                </a:solidFill>
                <a:effectLst/>
                <a:latin typeface="Helvetica Neue"/>
              </a:rPr>
              <a:t>In fact, according to the most recent available Civil Rights Data Collection (CRDC) for the 2015-2016 school year, there were approximately </a:t>
            </a:r>
            <a:r>
              <a:rPr lang="en-US" sz="2600" b="1" i="0" dirty="0">
                <a:solidFill>
                  <a:srgbClr val="030A13"/>
                </a:solidFill>
                <a:effectLst/>
                <a:latin typeface="Helvetica Neue"/>
              </a:rPr>
              <a:t>9,700 incidents of sexual assault, rape or attempted rape reported in public elementary and secondary schools</a:t>
            </a:r>
            <a:r>
              <a:rPr lang="en-US" sz="2600" b="0" i="0" dirty="0">
                <a:solidFill>
                  <a:srgbClr val="030A13"/>
                </a:solidFill>
                <a:effectLst/>
                <a:latin typeface="Helvetica Neue"/>
              </a:rPr>
              <a:t>.</a:t>
            </a:r>
          </a:p>
          <a:p>
            <a:r>
              <a:rPr lang="en-US" sz="2600" dirty="0">
                <a:solidFill>
                  <a:srgbClr val="030A13"/>
                </a:solidFill>
                <a:latin typeface="Helvetica Neue"/>
              </a:rPr>
              <a:t>According to the Department, </a:t>
            </a:r>
            <a:r>
              <a:rPr lang="en-US" sz="2600" b="0" i="0" dirty="0">
                <a:solidFill>
                  <a:srgbClr val="030A13"/>
                </a:solidFill>
                <a:effectLst/>
                <a:latin typeface="Helvetica Neue"/>
              </a:rPr>
              <a:t>"The number of K-12 sexual harassment and violence complaints filed with OCR is </a:t>
            </a:r>
            <a:r>
              <a:rPr lang="en-US" sz="2600" b="1" i="0" dirty="0">
                <a:solidFill>
                  <a:srgbClr val="030A13"/>
                </a:solidFill>
                <a:effectLst/>
                <a:latin typeface="Helvetica Neue"/>
              </a:rPr>
              <a:t>nearly 15 times greater </a:t>
            </a:r>
            <a:r>
              <a:rPr lang="en-US" sz="2600" b="0" i="0" dirty="0">
                <a:solidFill>
                  <a:srgbClr val="030A13"/>
                </a:solidFill>
                <a:effectLst/>
                <a:latin typeface="Helvetica Neue"/>
              </a:rPr>
              <a:t>than it was a decade ago. This disturbing change is a matter of serious concern and requires immediate attention.”</a:t>
            </a:r>
          </a:p>
          <a:p>
            <a:pPr marL="0" indent="0">
              <a:buNone/>
            </a:pPr>
            <a:r>
              <a:rPr lang="en-US" sz="1400" dirty="0">
                <a:hlinkClick r:id="rId2"/>
              </a:rPr>
              <a:t>https://www.ed.gov/news/press-releases/secretary-devos-announces-new-civil-rights-initiative-combat-sexual-assault-k-12-public-schools?utm_content=&amp;utm_medium=email&amp;utm_name=&amp;utm_source=govdelivery&amp;utm_term=</a:t>
            </a:r>
            <a:endParaRPr lang="en-US" sz="1400" dirty="0"/>
          </a:p>
        </p:txBody>
      </p:sp>
    </p:spTree>
    <p:extLst>
      <p:ext uri="{BB962C8B-B14F-4D97-AF65-F5344CB8AC3E}">
        <p14:creationId xmlns:p14="http://schemas.microsoft.com/office/powerpoint/2010/main" val="405487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C433-2520-43BF-896D-AD11434261F0}"/>
              </a:ext>
            </a:extLst>
          </p:cNvPr>
          <p:cNvSpPr>
            <a:spLocks noGrp="1"/>
          </p:cNvSpPr>
          <p:nvPr>
            <p:ph type="title"/>
          </p:nvPr>
        </p:nvSpPr>
        <p:spPr>
          <a:xfrm>
            <a:off x="838200" y="180975"/>
            <a:ext cx="10515600" cy="1028700"/>
          </a:xfrm>
        </p:spPr>
        <p:txBody>
          <a:bodyPr/>
          <a:lstStyle/>
          <a:p>
            <a:r>
              <a:rPr lang="en-US" dirty="0"/>
              <a:t>History of Title IX </a:t>
            </a:r>
          </a:p>
        </p:txBody>
      </p:sp>
      <p:sp>
        <p:nvSpPr>
          <p:cNvPr id="3" name="Content Placeholder 2">
            <a:extLst>
              <a:ext uri="{FF2B5EF4-FFF2-40B4-BE49-F238E27FC236}">
                <a16:creationId xmlns:a16="http://schemas.microsoft.com/office/drawing/2014/main" id="{B7F814E6-843D-4379-98B3-4E32B4B446E9}"/>
              </a:ext>
            </a:extLst>
          </p:cNvPr>
          <p:cNvSpPr>
            <a:spLocks noGrp="1"/>
          </p:cNvSpPr>
          <p:nvPr>
            <p:ph idx="1"/>
          </p:nvPr>
        </p:nvSpPr>
        <p:spPr>
          <a:xfrm>
            <a:off x="838200" y="2028825"/>
            <a:ext cx="10515600" cy="1619250"/>
          </a:xfrm>
        </p:spPr>
        <p:txBody>
          <a:bodyPr>
            <a:normAutofit/>
          </a:bodyPr>
          <a:lstStyle/>
          <a:p>
            <a:pPr marL="0" indent="0">
              <a:buNone/>
            </a:pPr>
            <a:r>
              <a:rPr lang="en-US" dirty="0"/>
              <a:t>The Supreme Court in </a:t>
            </a:r>
            <a:r>
              <a:rPr lang="en-US" i="1" dirty="0"/>
              <a:t>Franklin</a:t>
            </a:r>
            <a:r>
              <a:rPr lang="en-US" dirty="0"/>
              <a:t> acknowledged that sexual harassment and sexual abuse of a student by a teacher may mean the </a:t>
            </a:r>
            <a:r>
              <a:rPr lang="en-US" b="1" dirty="0"/>
              <a:t>school itself </a:t>
            </a:r>
            <a:r>
              <a:rPr lang="en-US" dirty="0"/>
              <a:t>engaged in intentional sex discrimination.</a:t>
            </a:r>
          </a:p>
        </p:txBody>
      </p:sp>
    </p:spTree>
    <p:extLst>
      <p:ext uri="{BB962C8B-B14F-4D97-AF65-F5344CB8AC3E}">
        <p14:creationId xmlns:p14="http://schemas.microsoft.com/office/powerpoint/2010/main" val="354668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BE07-13AC-4229-8EC3-6F9FFC3D79E4}"/>
              </a:ext>
            </a:extLst>
          </p:cNvPr>
          <p:cNvSpPr>
            <a:spLocks noGrp="1"/>
          </p:cNvSpPr>
          <p:nvPr>
            <p:ph type="title"/>
          </p:nvPr>
        </p:nvSpPr>
        <p:spPr>
          <a:xfrm>
            <a:off x="838200" y="1"/>
            <a:ext cx="10515600" cy="962952"/>
          </a:xfrm>
        </p:spPr>
        <p:txBody>
          <a:bodyPr>
            <a:normAutofit/>
          </a:bodyPr>
          <a:lstStyle/>
          <a:p>
            <a:r>
              <a:rPr lang="en-US" dirty="0"/>
              <a:t>History of Title IX (Cont’d)</a:t>
            </a:r>
          </a:p>
        </p:txBody>
      </p:sp>
      <p:sp>
        <p:nvSpPr>
          <p:cNvPr id="3" name="Content Placeholder 2">
            <a:extLst>
              <a:ext uri="{FF2B5EF4-FFF2-40B4-BE49-F238E27FC236}">
                <a16:creationId xmlns:a16="http://schemas.microsoft.com/office/drawing/2014/main" id="{8FA2EF5C-8E96-48C5-8113-8BD9A03EEC1C}"/>
              </a:ext>
            </a:extLst>
          </p:cNvPr>
          <p:cNvSpPr>
            <a:spLocks noGrp="1"/>
          </p:cNvSpPr>
          <p:nvPr>
            <p:ph idx="1"/>
          </p:nvPr>
        </p:nvSpPr>
        <p:spPr>
          <a:xfrm>
            <a:off x="838200" y="1114425"/>
            <a:ext cx="10515600" cy="4561445"/>
          </a:xfrm>
        </p:spPr>
        <p:txBody>
          <a:bodyPr>
            <a:normAutofit fontScale="92500"/>
          </a:bodyPr>
          <a:lstStyle/>
          <a:p>
            <a:r>
              <a:rPr lang="en-US" sz="2400" dirty="0"/>
              <a:t>In </a:t>
            </a:r>
            <a:r>
              <a:rPr lang="en-US" sz="2400" i="1" dirty="0"/>
              <a:t>Gebser v. Lago Vista Independent School District, </a:t>
            </a:r>
            <a:r>
              <a:rPr lang="en-US" sz="2400" dirty="0"/>
              <a:t>the Supreme Court analyzed the conditions under which a school district will be liable for money damages for an employee sexually harassing a student. </a:t>
            </a:r>
          </a:p>
          <a:p>
            <a:pPr marL="0" indent="0">
              <a:buNone/>
            </a:pPr>
            <a:endParaRPr lang="en-US" sz="2400" dirty="0"/>
          </a:p>
          <a:p>
            <a:r>
              <a:rPr lang="en-US" sz="2400" dirty="0"/>
              <a:t>The </a:t>
            </a:r>
            <a:r>
              <a:rPr lang="en-US" sz="2400" i="1" dirty="0"/>
              <a:t>Gebser</a:t>
            </a:r>
            <a:r>
              <a:rPr lang="en-US" sz="2400" dirty="0"/>
              <a:t> court began its analysis by stating that while </a:t>
            </a:r>
            <a:r>
              <a:rPr lang="en-US" sz="2400" i="1" dirty="0"/>
              <a:t>Franklin</a:t>
            </a:r>
            <a:r>
              <a:rPr lang="en-US" sz="2400" u="sng" dirty="0"/>
              <a:t> </a:t>
            </a:r>
            <a:r>
              <a:rPr lang="en-US" sz="2400" dirty="0"/>
              <a:t>acknowledged that a school employee sexually harassing a student may constitute the school itself committing intentional discrimination on the basis of sex, the </a:t>
            </a:r>
            <a:r>
              <a:rPr lang="en-US" sz="2400" i="1" dirty="0"/>
              <a:t>Gebser </a:t>
            </a:r>
            <a:r>
              <a:rPr lang="en-US" sz="2400" dirty="0"/>
              <a:t>court held that where a school has </a:t>
            </a:r>
            <a:r>
              <a:rPr lang="en-US" sz="2400" b="1" dirty="0"/>
              <a:t>actual knowledge </a:t>
            </a:r>
            <a:r>
              <a:rPr lang="en-US" sz="2400" dirty="0"/>
              <a:t>of an employee sexually harassing a student </a:t>
            </a:r>
            <a:r>
              <a:rPr lang="en-US" sz="2400" b="1" dirty="0"/>
              <a:t>but responds with deliberate indifference </a:t>
            </a:r>
            <a:r>
              <a:rPr lang="en-US" sz="2400" dirty="0"/>
              <a:t>to such knowledge, </a:t>
            </a:r>
            <a:r>
              <a:rPr lang="en-US" sz="2400" b="1" dirty="0"/>
              <a:t>the school itself has engaged in discrimination</a:t>
            </a:r>
            <a:r>
              <a:rPr lang="en-US" sz="2400" dirty="0"/>
              <a:t>, subjecting the school to money damages in a private lawsuit under Title IX. </a:t>
            </a:r>
          </a:p>
        </p:txBody>
      </p:sp>
    </p:spTree>
    <p:extLst>
      <p:ext uri="{BB962C8B-B14F-4D97-AF65-F5344CB8AC3E}">
        <p14:creationId xmlns:p14="http://schemas.microsoft.com/office/powerpoint/2010/main" val="339073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C381-4386-40FA-BF4D-47A45C4882BB}"/>
              </a:ext>
            </a:extLst>
          </p:cNvPr>
          <p:cNvSpPr>
            <a:spLocks noGrp="1"/>
          </p:cNvSpPr>
          <p:nvPr>
            <p:ph type="title"/>
          </p:nvPr>
        </p:nvSpPr>
        <p:spPr>
          <a:xfrm>
            <a:off x="838200" y="161841"/>
            <a:ext cx="10515600" cy="663547"/>
          </a:xfrm>
        </p:spPr>
        <p:txBody>
          <a:bodyPr/>
          <a:lstStyle/>
          <a:p>
            <a:r>
              <a:rPr lang="en-US" dirty="0"/>
              <a:t>History of Title IX (Cont’d)</a:t>
            </a:r>
          </a:p>
        </p:txBody>
      </p:sp>
      <p:sp>
        <p:nvSpPr>
          <p:cNvPr id="3" name="Content Placeholder 2">
            <a:extLst>
              <a:ext uri="{FF2B5EF4-FFF2-40B4-BE49-F238E27FC236}">
                <a16:creationId xmlns:a16="http://schemas.microsoft.com/office/drawing/2014/main" id="{6B30FB96-9C2D-40FA-9E90-B4C6C64A605C}"/>
              </a:ext>
            </a:extLst>
          </p:cNvPr>
          <p:cNvSpPr>
            <a:spLocks noGrp="1"/>
          </p:cNvSpPr>
          <p:nvPr>
            <p:ph idx="1"/>
          </p:nvPr>
        </p:nvSpPr>
        <p:spPr>
          <a:xfrm>
            <a:off x="838200" y="990938"/>
            <a:ext cx="10515600" cy="4604792"/>
          </a:xfrm>
        </p:spPr>
        <p:txBody>
          <a:bodyPr>
            <a:noAutofit/>
          </a:bodyPr>
          <a:lstStyle/>
          <a:p>
            <a:pPr marL="0" indent="0">
              <a:buNone/>
            </a:pPr>
            <a:r>
              <a:rPr lang="en-US" sz="2400" i="1" dirty="0"/>
              <a:t>Davis </a:t>
            </a:r>
            <a:r>
              <a:rPr lang="en-US" sz="2400" dirty="0"/>
              <a:t>is a case concerning sexual harassment of a fifth-grade student by another student.</a:t>
            </a:r>
          </a:p>
          <a:p>
            <a:r>
              <a:rPr lang="en-US" sz="2400" dirty="0"/>
              <a:t>The Supreme Court </a:t>
            </a:r>
            <a:r>
              <a:rPr lang="en-US" sz="2400" b="1" i="1" dirty="0"/>
              <a:t>did not adopt </a:t>
            </a:r>
            <a:r>
              <a:rPr lang="en-US" sz="2400" dirty="0"/>
              <a:t>the Title VII definition of sexual harassment (severe, persistent, </a:t>
            </a:r>
            <a:r>
              <a:rPr lang="en-US" sz="2400" b="1" dirty="0"/>
              <a:t>or</a:t>
            </a:r>
            <a:r>
              <a:rPr lang="en-US" sz="2400" dirty="0"/>
              <a:t> pervasive) for use under Title IX, defining actionable sexual harassment for Title IX purposes as conduct that is “severe, pervasive </a:t>
            </a:r>
            <a:r>
              <a:rPr lang="en-US" sz="2400" b="1" dirty="0"/>
              <a:t>and </a:t>
            </a:r>
            <a:r>
              <a:rPr lang="en-US" sz="2400" dirty="0"/>
              <a:t>objectively offensive.”</a:t>
            </a:r>
          </a:p>
          <a:p>
            <a:r>
              <a:rPr lang="en-US" sz="2400" dirty="0"/>
              <a:t>The Department stated that it’s persuaded by the Supreme Court’s reasoning that elementary and secondary “[S]chools are unlike the adult workplace and that children may regularly interact in a manner that would be unacceptable among adults… The Department does not wish to apply the same definition of actionable sexual harassment under Title VII to Title IX because such an application would equate workplaces with educational environments.”</a:t>
            </a:r>
          </a:p>
        </p:txBody>
      </p:sp>
    </p:spTree>
    <p:extLst>
      <p:ext uri="{BB962C8B-B14F-4D97-AF65-F5344CB8AC3E}">
        <p14:creationId xmlns:p14="http://schemas.microsoft.com/office/powerpoint/2010/main" val="190385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FAA-9727-4DD7-8F2D-F4218C6A7219}"/>
              </a:ext>
            </a:extLst>
          </p:cNvPr>
          <p:cNvSpPr>
            <a:spLocks noGrp="1"/>
          </p:cNvSpPr>
          <p:nvPr>
            <p:ph type="title"/>
          </p:nvPr>
        </p:nvSpPr>
        <p:spPr/>
        <p:txBody>
          <a:bodyPr/>
          <a:lstStyle/>
          <a:p>
            <a:r>
              <a:rPr lang="en-US" dirty="0"/>
              <a:t>New Regulations: </a:t>
            </a:r>
          </a:p>
        </p:txBody>
      </p:sp>
      <p:sp>
        <p:nvSpPr>
          <p:cNvPr id="3" name="Content Placeholder 2">
            <a:extLst>
              <a:ext uri="{FF2B5EF4-FFF2-40B4-BE49-F238E27FC236}">
                <a16:creationId xmlns:a16="http://schemas.microsoft.com/office/drawing/2014/main" id="{268850D1-19E9-4991-94F7-7D9AD9BF736F}"/>
              </a:ext>
            </a:extLst>
          </p:cNvPr>
          <p:cNvSpPr>
            <a:spLocks noGrp="1"/>
          </p:cNvSpPr>
          <p:nvPr>
            <p:ph idx="1"/>
          </p:nvPr>
        </p:nvSpPr>
        <p:spPr/>
        <p:txBody>
          <a:bodyPr/>
          <a:lstStyle/>
          <a:p>
            <a:r>
              <a:rPr lang="en-US" dirty="0"/>
              <a:t>They require all recipients (schools, LEAs, IHEs) to ensure that no student, employee or third party </a:t>
            </a:r>
            <a:r>
              <a:rPr lang="en-US" b="1" i="1" u="sng" dirty="0"/>
              <a:t>participating in or attempting to participate in an education activity or program is discriminated against based on sex.</a:t>
            </a:r>
            <a:r>
              <a:rPr lang="en-US" dirty="0"/>
              <a:t> They do this by creating or revising Title IX procedures, identifying a Title IX Coordinator and other key personnel, training all key personnel, alerting all members of the school community about Title IX policies, and publishing the name of the Title IX Coordinator, policies, procedures and training materials on their website.	</a:t>
            </a:r>
          </a:p>
        </p:txBody>
      </p:sp>
    </p:spTree>
    <p:extLst>
      <p:ext uri="{BB962C8B-B14F-4D97-AF65-F5344CB8AC3E}">
        <p14:creationId xmlns:p14="http://schemas.microsoft.com/office/powerpoint/2010/main" val="3204361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242</TotalTime>
  <Words>3099</Words>
  <Application>Microsoft Office PowerPoint</Application>
  <PresentationFormat>Widescreen</PresentationFormat>
  <Paragraphs>206</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Yu Gothic UI Semilight</vt:lpstr>
      <vt:lpstr>Arial</vt:lpstr>
      <vt:lpstr>Calibri</vt:lpstr>
      <vt:lpstr>Century Gothic</vt:lpstr>
      <vt:lpstr>Helvetica Neue</vt:lpstr>
      <vt:lpstr>Times New Roman</vt:lpstr>
      <vt:lpstr>Wingdings</vt:lpstr>
      <vt:lpstr>Wingdings 3</vt:lpstr>
      <vt:lpstr>Ion</vt:lpstr>
      <vt:lpstr>Title IX U.S. Department of Education Office of Civil Rights Final Regulations  Issued May 2020 </vt:lpstr>
      <vt:lpstr>Title IX is just Athletics, right?</vt:lpstr>
      <vt:lpstr>Title IX as it relates to Athletics required schools to:  </vt:lpstr>
      <vt:lpstr>We are not talking about Athletics anymore…</vt:lpstr>
      <vt:lpstr>Prelude to the New Regulations for K-12 Schools</vt:lpstr>
      <vt:lpstr>History of Title IX </vt:lpstr>
      <vt:lpstr>History of Title IX (Cont’d)</vt:lpstr>
      <vt:lpstr>History of Title IX (Cont’d)</vt:lpstr>
      <vt:lpstr>New Regulations: </vt:lpstr>
      <vt:lpstr>Compliance</vt:lpstr>
      <vt:lpstr>Highlights: Key Provisions in the Final Regulations</vt:lpstr>
      <vt:lpstr>Prevalence Data</vt:lpstr>
      <vt:lpstr>When you think of sexual harassment…what do you think of?</vt:lpstr>
      <vt:lpstr>Reminder on the definitions</vt:lpstr>
      <vt:lpstr>Title VII</vt:lpstr>
      <vt:lpstr>Age of Consent in PA</vt:lpstr>
      <vt:lpstr>PowerPoint Presentation</vt:lpstr>
      <vt:lpstr>PowerPoint Presentation</vt:lpstr>
      <vt:lpstr>Key Personnel in Title IX Process</vt:lpstr>
      <vt:lpstr>What Must the Key Personnel Know?</vt:lpstr>
      <vt:lpstr>School’s Duty to Respond to Sexual Harassment</vt:lpstr>
      <vt:lpstr>Role of ALL employees</vt:lpstr>
      <vt:lpstr>Parallel processes</vt:lpstr>
      <vt:lpstr>Delays: Law Enforcement Investigation</vt:lpstr>
      <vt:lpstr>Title IX Protections &amp; Other Federal, State and Local Laws</vt:lpstr>
      <vt:lpstr>Individuals With Disabilities (Cont’d)</vt:lpstr>
      <vt:lpstr>Individuals With Disabilities (Cont’d)</vt:lpstr>
      <vt:lpstr>Special Education Considerations</vt:lpstr>
      <vt:lpstr>Special Education Considerations (Cont’d)</vt:lpstr>
      <vt:lpstr>Incident Reported - Interviewing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U.S. Department of Education Office of Civil Rights Final Regulations  Issued May 2020</dc:title>
  <dc:creator>Stephanie Seifrit</dc:creator>
  <cp:lastModifiedBy>Stephanie Seifrit</cp:lastModifiedBy>
  <cp:revision>18</cp:revision>
  <cp:lastPrinted>2021-06-11T16:27:35Z</cp:lastPrinted>
  <dcterms:created xsi:type="dcterms:W3CDTF">2021-06-07T18:32:32Z</dcterms:created>
  <dcterms:modified xsi:type="dcterms:W3CDTF">2021-06-14T13:54:23Z</dcterms:modified>
</cp:coreProperties>
</file>