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handoutMasterIdLst>
    <p:handoutMasterId r:id="rId19"/>
  </p:handoutMasterIdLst>
  <p:sldIdLst>
    <p:sldId id="256" r:id="rId2"/>
    <p:sldId id="258" r:id="rId3"/>
    <p:sldId id="261" r:id="rId4"/>
    <p:sldId id="264" r:id="rId5"/>
    <p:sldId id="265" r:id="rId6"/>
    <p:sldId id="275" r:id="rId7"/>
    <p:sldId id="266" r:id="rId8"/>
    <p:sldId id="268" r:id="rId9"/>
    <p:sldId id="269" r:id="rId10"/>
    <p:sldId id="276" r:id="rId11"/>
    <p:sldId id="270" r:id="rId12"/>
    <p:sldId id="287" r:id="rId13"/>
    <p:sldId id="277" r:id="rId14"/>
    <p:sldId id="285" r:id="rId15"/>
    <p:sldId id="272" r:id="rId16"/>
    <p:sldId id="273" r:id="rId17"/>
    <p:sldId id="274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12E9A0-FBE8-6085-28C5-D5F97645C9EA}" v="36" dt="2021-09-02T11:59:39.561"/>
    <p1510:client id="{4967CB35-FBA6-444F-A387-6A9A11A73904}" v="137" dt="2020-09-20T21:48:35.193"/>
    <p1510:client id="{5FB5109D-0519-A63C-4DE8-63A122FB04E0}" v="90" dt="2021-08-25T13:58:29.019"/>
    <p1510:client id="{7362BCCA-5D35-449E-805E-4BDEEA8D315B}" v="102" dt="2022-09-29T22:35:19.088"/>
    <p1510:client id="{80DD20F1-E187-294D-1E40-CE86C7C7FC5F}" v="51" dt="2020-09-02T17:16:34.923"/>
    <p1510:client id="{83237854-D237-4F2E-A369-83A7960EE97A}" v="4" dt="2021-08-31T22:51:45.759"/>
    <p1510:client id="{85326E49-950F-364C-ABB9-B6AEDBCE4E14}" v="26" dt="2020-09-02T14:41:17.788"/>
    <p1510:client id="{85A77F87-6727-F9D3-D754-66B054FADA13}" v="27" dt="2020-09-02T14:23:44.456"/>
    <p1510:client id="{A1C84D15-DF59-D893-C711-4A98800A606A}" v="1876" dt="2020-08-26T16:48:32.004"/>
    <p1510:client id="{A1FF662E-35AF-00D1-ADAC-DB191FE278BC}" v="665" dt="2020-08-30T21:42:47.846"/>
    <p1510:client id="{B5BCAD2F-991A-DB47-9DAD-9BBFCD8FE325}" v="11" dt="2020-09-22T21:28:54.091"/>
    <p1510:client id="{BEB6EEF8-99E1-C3BD-0AE3-5C080B6A4B6F}" v="32" dt="2022-09-13T15:59:34.029"/>
    <p1510:client id="{C5F1FCD7-25E1-6D6F-94D2-2E6728BEAA40}" v="50" dt="2021-09-15T15:36:50.268"/>
    <p1510:client id="{D80B4A97-2A5A-B345-7143-4D45E3E1E84B}" v="8" dt="2020-09-02T17:17:40.894"/>
    <p1510:client id="{D84AE9EE-9B04-6ECD-FF8A-84F03029B42A}" v="6" dt="2022-09-28T13:03:02.843"/>
    <p1510:client id="{E5E4C5A8-30AB-315D-DCC5-D71868EED0F3}" v="351" dt="2021-08-30T16:35:44.029"/>
    <p1510:client id="{F74BEC49-4B40-264F-2E1C-0145C598B0B3}" v="257" dt="2022-09-20T12:54:05.2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98AF2B-4A4F-4DB1-B272-643C56377E8C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C0EDB66-5E29-4FA2-A085-ED295F7E8D60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800"/>
            <a:t>Read in English or in your language	</a:t>
          </a:r>
        </a:p>
      </dgm:t>
    </dgm:pt>
    <dgm:pt modelId="{A2C2308D-5E54-4298-B485-4A4D329D0B2D}" type="parTrans" cxnId="{0C6EB8FC-F88C-4A21-B20D-EA7B16966305}">
      <dgm:prSet/>
      <dgm:spPr/>
      <dgm:t>
        <a:bodyPr/>
        <a:lstStyle/>
        <a:p>
          <a:endParaRPr lang="en-US"/>
        </a:p>
      </dgm:t>
    </dgm:pt>
    <dgm:pt modelId="{17BC4CBA-C5B3-49B4-82FD-AC1142F7F7D5}" type="sibTrans" cxnId="{0C6EB8FC-F88C-4A21-B20D-EA7B16966305}">
      <dgm:prSet/>
      <dgm:spPr/>
      <dgm:t>
        <a:bodyPr/>
        <a:lstStyle/>
        <a:p>
          <a:endParaRPr lang="en-US"/>
        </a:p>
      </dgm:t>
    </dgm:pt>
    <dgm:pt modelId="{A86FA8C3-FECD-46B3-AEA0-8A9B605D0846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800"/>
            <a:t>Talk about school regularly	</a:t>
          </a:r>
        </a:p>
      </dgm:t>
    </dgm:pt>
    <dgm:pt modelId="{F7E6651B-FB1C-4B0B-87CA-E68E521E0F4A}" type="parTrans" cxnId="{27E7445D-CC77-4572-93B1-5AA02B78CAE0}">
      <dgm:prSet/>
      <dgm:spPr/>
      <dgm:t>
        <a:bodyPr/>
        <a:lstStyle/>
        <a:p>
          <a:endParaRPr lang="en-US"/>
        </a:p>
      </dgm:t>
    </dgm:pt>
    <dgm:pt modelId="{19EB02B9-95FD-4BB4-94F1-CA72CFF5DF00}" type="sibTrans" cxnId="{27E7445D-CC77-4572-93B1-5AA02B78CAE0}">
      <dgm:prSet/>
      <dgm:spPr/>
      <dgm:t>
        <a:bodyPr/>
        <a:lstStyle/>
        <a:p>
          <a:endParaRPr lang="en-US"/>
        </a:p>
      </dgm:t>
    </dgm:pt>
    <dgm:pt modelId="{FB107C42-4B39-4C84-96EE-E7F49773FA8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800"/>
            <a:t>Use your surroundings for language development</a:t>
          </a:r>
        </a:p>
      </dgm:t>
    </dgm:pt>
    <dgm:pt modelId="{803171F7-D20E-44A4-A26E-5A4648D2AE34}" type="parTrans" cxnId="{C42CC000-B174-4B72-8C7D-72F00E5EA880}">
      <dgm:prSet/>
      <dgm:spPr/>
      <dgm:t>
        <a:bodyPr/>
        <a:lstStyle/>
        <a:p>
          <a:endParaRPr lang="en-US"/>
        </a:p>
      </dgm:t>
    </dgm:pt>
    <dgm:pt modelId="{F4F45E02-3220-4924-8D7F-1633885FA989}" type="sibTrans" cxnId="{C42CC000-B174-4B72-8C7D-72F00E5EA880}">
      <dgm:prSet/>
      <dgm:spPr/>
      <dgm:t>
        <a:bodyPr/>
        <a:lstStyle/>
        <a:p>
          <a:endParaRPr lang="en-US"/>
        </a:p>
      </dgm:t>
    </dgm:pt>
    <dgm:pt modelId="{CDEB9EE8-86CC-4049-8F0B-AE5D19903AF4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000"/>
            <a:t>Look for opportunities to write</a:t>
          </a:r>
        </a:p>
      </dgm:t>
    </dgm:pt>
    <dgm:pt modelId="{5B0B7A38-83AC-4AA3-A20B-E695F500442C}" type="parTrans" cxnId="{DCCB88C0-AC67-4D6F-8CA5-E2F24990E32A}">
      <dgm:prSet/>
      <dgm:spPr/>
      <dgm:t>
        <a:bodyPr/>
        <a:lstStyle/>
        <a:p>
          <a:endParaRPr lang="en-US"/>
        </a:p>
      </dgm:t>
    </dgm:pt>
    <dgm:pt modelId="{E77CF9F0-BE25-4709-AA2E-B1E68F3D15CF}" type="sibTrans" cxnId="{DCCB88C0-AC67-4D6F-8CA5-E2F24990E32A}">
      <dgm:prSet/>
      <dgm:spPr/>
      <dgm:t>
        <a:bodyPr/>
        <a:lstStyle/>
        <a:p>
          <a:endParaRPr lang="en-US"/>
        </a:p>
      </dgm:t>
    </dgm:pt>
    <dgm:pt modelId="{6D8AB3CF-ED01-4227-875C-639A85C10D7D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000"/>
            <a:t>Visit the Hampton Library</a:t>
          </a:r>
        </a:p>
      </dgm:t>
    </dgm:pt>
    <dgm:pt modelId="{2CA69ED3-FE6E-4A40-8A2F-4364D4FE50C9}" type="parTrans" cxnId="{9D051D23-0B7E-441E-B846-475F1FC30CCC}">
      <dgm:prSet/>
      <dgm:spPr/>
      <dgm:t>
        <a:bodyPr/>
        <a:lstStyle/>
        <a:p>
          <a:endParaRPr lang="en-US"/>
        </a:p>
      </dgm:t>
    </dgm:pt>
    <dgm:pt modelId="{BA0CC14D-96BB-4861-B431-4F5EE4CBFAD1}" type="sibTrans" cxnId="{9D051D23-0B7E-441E-B846-475F1FC30CCC}">
      <dgm:prSet/>
      <dgm:spPr/>
      <dgm:t>
        <a:bodyPr/>
        <a:lstStyle/>
        <a:p>
          <a:endParaRPr lang="en-US"/>
        </a:p>
      </dgm:t>
    </dgm:pt>
    <dgm:pt modelId="{B8B17FBF-B444-4F4D-9480-837F122F97D3}" type="pres">
      <dgm:prSet presAssocID="{2A98AF2B-4A4F-4DB1-B272-643C56377E8C}" presName="diagram" presStyleCnt="0">
        <dgm:presLayoutVars>
          <dgm:dir/>
          <dgm:resizeHandles val="exact"/>
        </dgm:presLayoutVars>
      </dgm:prSet>
      <dgm:spPr/>
    </dgm:pt>
    <dgm:pt modelId="{C0348237-2CFA-42E2-A930-4CD796F05274}" type="pres">
      <dgm:prSet presAssocID="{6C0EDB66-5E29-4FA2-A085-ED295F7E8D60}" presName="node" presStyleLbl="node1" presStyleIdx="0" presStyleCnt="5">
        <dgm:presLayoutVars>
          <dgm:bulletEnabled val="1"/>
        </dgm:presLayoutVars>
      </dgm:prSet>
      <dgm:spPr/>
    </dgm:pt>
    <dgm:pt modelId="{DF90E9EB-56AA-4F1B-863F-EAB15C64C947}" type="pres">
      <dgm:prSet presAssocID="{17BC4CBA-C5B3-49B4-82FD-AC1142F7F7D5}" presName="sibTrans" presStyleCnt="0"/>
      <dgm:spPr/>
    </dgm:pt>
    <dgm:pt modelId="{7D2A03D4-9627-47F3-AE76-F7C8E1D8EC23}" type="pres">
      <dgm:prSet presAssocID="{A86FA8C3-FECD-46B3-AEA0-8A9B605D0846}" presName="node" presStyleLbl="node1" presStyleIdx="1" presStyleCnt="5" custLinFactNeighborY="-4563">
        <dgm:presLayoutVars>
          <dgm:bulletEnabled val="1"/>
        </dgm:presLayoutVars>
      </dgm:prSet>
      <dgm:spPr/>
    </dgm:pt>
    <dgm:pt modelId="{1B19E258-3C89-443E-8790-91B0A33AC648}" type="pres">
      <dgm:prSet presAssocID="{19EB02B9-95FD-4BB4-94F1-CA72CFF5DF00}" presName="sibTrans" presStyleCnt="0"/>
      <dgm:spPr/>
    </dgm:pt>
    <dgm:pt modelId="{D1CD1518-B869-4DF1-A931-38A2817F58C6}" type="pres">
      <dgm:prSet presAssocID="{FB107C42-4B39-4C84-96EE-E7F49773FA8B}" presName="node" presStyleLbl="node1" presStyleIdx="2" presStyleCnt="5" custLinFactNeighborX="1996" custLinFactNeighborY="4563">
        <dgm:presLayoutVars>
          <dgm:bulletEnabled val="1"/>
        </dgm:presLayoutVars>
      </dgm:prSet>
      <dgm:spPr/>
    </dgm:pt>
    <dgm:pt modelId="{20049FD6-29C2-4ADB-AA5B-841C87B183E4}" type="pres">
      <dgm:prSet presAssocID="{F4F45E02-3220-4924-8D7F-1633885FA989}" presName="sibTrans" presStyleCnt="0"/>
      <dgm:spPr/>
    </dgm:pt>
    <dgm:pt modelId="{1610CD99-44FC-47B2-97B4-E7C39FF6943D}" type="pres">
      <dgm:prSet presAssocID="{CDEB9EE8-86CC-4049-8F0B-AE5D19903AF4}" presName="node" presStyleLbl="node1" presStyleIdx="3" presStyleCnt="5">
        <dgm:presLayoutVars>
          <dgm:bulletEnabled val="1"/>
        </dgm:presLayoutVars>
      </dgm:prSet>
      <dgm:spPr/>
    </dgm:pt>
    <dgm:pt modelId="{47D08398-7883-4096-977E-497D7A93B95F}" type="pres">
      <dgm:prSet presAssocID="{E77CF9F0-BE25-4709-AA2E-B1E68F3D15CF}" presName="sibTrans" presStyleCnt="0"/>
      <dgm:spPr/>
    </dgm:pt>
    <dgm:pt modelId="{072E9BFC-B17A-449A-984E-F34424A32377}" type="pres">
      <dgm:prSet presAssocID="{6D8AB3CF-ED01-4227-875C-639A85C10D7D}" presName="node" presStyleLbl="node1" presStyleIdx="4" presStyleCnt="5">
        <dgm:presLayoutVars>
          <dgm:bulletEnabled val="1"/>
        </dgm:presLayoutVars>
      </dgm:prSet>
      <dgm:spPr/>
    </dgm:pt>
  </dgm:ptLst>
  <dgm:cxnLst>
    <dgm:cxn modelId="{C42CC000-B174-4B72-8C7D-72F00E5EA880}" srcId="{2A98AF2B-4A4F-4DB1-B272-643C56377E8C}" destId="{FB107C42-4B39-4C84-96EE-E7F49773FA8B}" srcOrd="2" destOrd="0" parTransId="{803171F7-D20E-44A4-A26E-5A4648D2AE34}" sibTransId="{F4F45E02-3220-4924-8D7F-1633885FA989}"/>
    <dgm:cxn modelId="{6B8D0723-1335-40FB-B09B-BA88448A916F}" type="presOf" srcId="{CDEB9EE8-86CC-4049-8F0B-AE5D19903AF4}" destId="{1610CD99-44FC-47B2-97B4-E7C39FF6943D}" srcOrd="0" destOrd="0" presId="urn:microsoft.com/office/officeart/2005/8/layout/default"/>
    <dgm:cxn modelId="{9D051D23-0B7E-441E-B846-475F1FC30CCC}" srcId="{2A98AF2B-4A4F-4DB1-B272-643C56377E8C}" destId="{6D8AB3CF-ED01-4227-875C-639A85C10D7D}" srcOrd="4" destOrd="0" parTransId="{2CA69ED3-FE6E-4A40-8A2F-4364D4FE50C9}" sibTransId="{BA0CC14D-96BB-4861-B431-4F5EE4CBFAD1}"/>
    <dgm:cxn modelId="{79127C2B-8593-4602-81E5-D58D77898DA0}" type="presOf" srcId="{A86FA8C3-FECD-46B3-AEA0-8A9B605D0846}" destId="{7D2A03D4-9627-47F3-AE76-F7C8E1D8EC23}" srcOrd="0" destOrd="0" presId="urn:microsoft.com/office/officeart/2005/8/layout/default"/>
    <dgm:cxn modelId="{7D1D694B-22E7-4A06-BB62-C5379B5CF1A4}" type="presOf" srcId="{2A98AF2B-4A4F-4DB1-B272-643C56377E8C}" destId="{B8B17FBF-B444-4F4D-9480-837F122F97D3}" srcOrd="0" destOrd="0" presId="urn:microsoft.com/office/officeart/2005/8/layout/default"/>
    <dgm:cxn modelId="{27E7445D-CC77-4572-93B1-5AA02B78CAE0}" srcId="{2A98AF2B-4A4F-4DB1-B272-643C56377E8C}" destId="{A86FA8C3-FECD-46B3-AEA0-8A9B605D0846}" srcOrd="1" destOrd="0" parTransId="{F7E6651B-FB1C-4B0B-87CA-E68E521E0F4A}" sibTransId="{19EB02B9-95FD-4BB4-94F1-CA72CFF5DF00}"/>
    <dgm:cxn modelId="{DB3EB185-3357-4165-963F-6F838CC39674}" type="presOf" srcId="{FB107C42-4B39-4C84-96EE-E7F49773FA8B}" destId="{D1CD1518-B869-4DF1-A931-38A2817F58C6}" srcOrd="0" destOrd="0" presId="urn:microsoft.com/office/officeart/2005/8/layout/default"/>
    <dgm:cxn modelId="{AE76FF87-CEDE-406E-858E-8D1BB014DC0E}" type="presOf" srcId="{6D8AB3CF-ED01-4227-875C-639A85C10D7D}" destId="{072E9BFC-B17A-449A-984E-F34424A32377}" srcOrd="0" destOrd="0" presId="urn:microsoft.com/office/officeart/2005/8/layout/default"/>
    <dgm:cxn modelId="{E46CAAAE-8A32-4B7F-9D4F-00D1FBFFC82A}" type="presOf" srcId="{6C0EDB66-5E29-4FA2-A085-ED295F7E8D60}" destId="{C0348237-2CFA-42E2-A930-4CD796F05274}" srcOrd="0" destOrd="0" presId="urn:microsoft.com/office/officeart/2005/8/layout/default"/>
    <dgm:cxn modelId="{DCCB88C0-AC67-4D6F-8CA5-E2F24990E32A}" srcId="{2A98AF2B-4A4F-4DB1-B272-643C56377E8C}" destId="{CDEB9EE8-86CC-4049-8F0B-AE5D19903AF4}" srcOrd="3" destOrd="0" parTransId="{5B0B7A38-83AC-4AA3-A20B-E695F500442C}" sibTransId="{E77CF9F0-BE25-4709-AA2E-B1E68F3D15CF}"/>
    <dgm:cxn modelId="{0C6EB8FC-F88C-4A21-B20D-EA7B16966305}" srcId="{2A98AF2B-4A4F-4DB1-B272-643C56377E8C}" destId="{6C0EDB66-5E29-4FA2-A085-ED295F7E8D60}" srcOrd="0" destOrd="0" parTransId="{A2C2308D-5E54-4298-B485-4A4D329D0B2D}" sibTransId="{17BC4CBA-C5B3-49B4-82FD-AC1142F7F7D5}"/>
    <dgm:cxn modelId="{8CF53540-16C4-486C-9843-7483632A1C54}" type="presParOf" srcId="{B8B17FBF-B444-4F4D-9480-837F122F97D3}" destId="{C0348237-2CFA-42E2-A930-4CD796F05274}" srcOrd="0" destOrd="0" presId="urn:microsoft.com/office/officeart/2005/8/layout/default"/>
    <dgm:cxn modelId="{E590205B-0455-479B-AA2D-95ED3EED7A0D}" type="presParOf" srcId="{B8B17FBF-B444-4F4D-9480-837F122F97D3}" destId="{DF90E9EB-56AA-4F1B-863F-EAB15C64C947}" srcOrd="1" destOrd="0" presId="urn:microsoft.com/office/officeart/2005/8/layout/default"/>
    <dgm:cxn modelId="{8A3BAED9-679E-4A99-A399-DAE0F633069E}" type="presParOf" srcId="{B8B17FBF-B444-4F4D-9480-837F122F97D3}" destId="{7D2A03D4-9627-47F3-AE76-F7C8E1D8EC23}" srcOrd="2" destOrd="0" presId="urn:microsoft.com/office/officeart/2005/8/layout/default"/>
    <dgm:cxn modelId="{F995BE36-99C6-4EA9-A91D-4E5F4287DAB1}" type="presParOf" srcId="{B8B17FBF-B444-4F4D-9480-837F122F97D3}" destId="{1B19E258-3C89-443E-8790-91B0A33AC648}" srcOrd="3" destOrd="0" presId="urn:microsoft.com/office/officeart/2005/8/layout/default"/>
    <dgm:cxn modelId="{A3644BE1-BAA6-4A44-A492-5D39C86BF84B}" type="presParOf" srcId="{B8B17FBF-B444-4F4D-9480-837F122F97D3}" destId="{D1CD1518-B869-4DF1-A931-38A2817F58C6}" srcOrd="4" destOrd="0" presId="urn:microsoft.com/office/officeart/2005/8/layout/default"/>
    <dgm:cxn modelId="{C422D785-56FB-44C5-AFAD-60E2E12580C0}" type="presParOf" srcId="{B8B17FBF-B444-4F4D-9480-837F122F97D3}" destId="{20049FD6-29C2-4ADB-AA5B-841C87B183E4}" srcOrd="5" destOrd="0" presId="urn:microsoft.com/office/officeart/2005/8/layout/default"/>
    <dgm:cxn modelId="{8C118B8E-78B5-4ABC-84C5-23BFB728FCB9}" type="presParOf" srcId="{B8B17FBF-B444-4F4D-9480-837F122F97D3}" destId="{1610CD99-44FC-47B2-97B4-E7C39FF6943D}" srcOrd="6" destOrd="0" presId="urn:microsoft.com/office/officeart/2005/8/layout/default"/>
    <dgm:cxn modelId="{D03CDC10-A3A1-4908-BECB-0D50B2810B25}" type="presParOf" srcId="{B8B17FBF-B444-4F4D-9480-837F122F97D3}" destId="{47D08398-7883-4096-977E-497D7A93B95F}" srcOrd="7" destOrd="0" presId="urn:microsoft.com/office/officeart/2005/8/layout/default"/>
    <dgm:cxn modelId="{FC76932A-67C7-4617-9185-454CDDCDDBDF}" type="presParOf" srcId="{B8B17FBF-B444-4F4D-9480-837F122F97D3}" destId="{072E9BFC-B17A-449A-984E-F34424A3237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998585-11A3-48C2-9C57-1B703A28309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DB9D6F-F1DE-43C6-842B-B4B3016753CF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en-US" sz="1800"/>
        </a:p>
        <a:p>
          <a:pPr algn="ctr"/>
          <a:r>
            <a:rPr lang="en-US" sz="1800" b="1" u="sng"/>
            <a:t>High School:</a:t>
          </a:r>
        </a:p>
        <a:p>
          <a:pPr algn="l"/>
          <a:r>
            <a:rPr lang="en-US" sz="1800"/>
            <a:t>1. Teacher websites</a:t>
          </a:r>
        </a:p>
        <a:p>
          <a:pPr algn="l"/>
          <a:r>
            <a:rPr lang="en-US" sz="1800"/>
            <a:t>2. Infinite Campus</a:t>
          </a:r>
        </a:p>
        <a:p>
          <a:pPr algn="l"/>
          <a:r>
            <a:rPr lang="en-US" sz="1800"/>
            <a:t>3.  After-School Tutoring in HHS Library</a:t>
          </a:r>
        </a:p>
        <a:p>
          <a:pPr algn="l"/>
          <a:r>
            <a:rPr lang="en-US" sz="1800"/>
            <a:t>4.  Translators Available</a:t>
          </a:r>
        </a:p>
        <a:p>
          <a:pPr algn="l"/>
          <a:r>
            <a:rPr lang="en-US" sz="1800"/>
            <a:t>5.  SAP Teams	</a:t>
          </a:r>
        </a:p>
        <a:p>
          <a:pPr algn="l"/>
          <a:r>
            <a:rPr lang="en-US" sz="1800"/>
            <a:t>6.  School counselors</a:t>
          </a:r>
        </a:p>
        <a:p>
          <a:pPr algn="l"/>
          <a:r>
            <a:rPr lang="en-US" sz="1800"/>
            <a:t>7.  Extracurricular activities</a:t>
          </a:r>
        </a:p>
        <a:p>
          <a:pPr algn="l"/>
          <a:endParaRPr lang="en-US" sz="1800"/>
        </a:p>
        <a:p>
          <a:pPr algn="l"/>
          <a:endParaRPr lang="en-US" sz="1800"/>
        </a:p>
        <a:p>
          <a:pPr algn="ctr"/>
          <a:endParaRPr lang="en-US" sz="1800"/>
        </a:p>
      </dgm:t>
    </dgm:pt>
    <dgm:pt modelId="{C787FE9B-8FDE-4AA7-9481-79795D7F2985}" type="parTrans" cxnId="{2133F94A-A19D-48B3-9A58-698A7E1AEC0D}">
      <dgm:prSet/>
      <dgm:spPr/>
      <dgm:t>
        <a:bodyPr/>
        <a:lstStyle/>
        <a:p>
          <a:endParaRPr lang="en-US"/>
        </a:p>
      </dgm:t>
    </dgm:pt>
    <dgm:pt modelId="{3BA7C7D5-9FC1-4D62-BB09-29D28B082A43}" type="sibTrans" cxnId="{2133F94A-A19D-48B3-9A58-698A7E1AEC0D}">
      <dgm:prSet/>
      <dgm:spPr/>
      <dgm:t>
        <a:bodyPr/>
        <a:lstStyle/>
        <a:p>
          <a:endParaRPr lang="en-US"/>
        </a:p>
      </dgm:t>
    </dgm:pt>
    <dgm:pt modelId="{F8921D49-C72C-404C-B27A-0BA02E16F6DC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800" b="1" u="sng"/>
            <a:t>Middle School:</a:t>
          </a:r>
        </a:p>
        <a:p>
          <a:pPr algn="l"/>
          <a:r>
            <a:rPr lang="en-US" sz="1800"/>
            <a:t>1.  Teacher Websites</a:t>
          </a:r>
        </a:p>
        <a:p>
          <a:pPr algn="l"/>
          <a:r>
            <a:rPr lang="en-US" sz="1800"/>
            <a:t>2.  Infinite Campus</a:t>
          </a:r>
        </a:p>
        <a:p>
          <a:pPr algn="l"/>
          <a:r>
            <a:rPr lang="en-US" sz="1800"/>
            <a:t>3.  Homework Hotlinks</a:t>
          </a:r>
        </a:p>
        <a:p>
          <a:pPr algn="l"/>
          <a:r>
            <a:rPr lang="en-US" sz="1800"/>
            <a:t>4.  Homework Club</a:t>
          </a:r>
        </a:p>
        <a:p>
          <a:pPr algn="l"/>
          <a:r>
            <a:rPr lang="en-US" sz="1800"/>
            <a:t>5.  Math Lab (after school)</a:t>
          </a:r>
        </a:p>
        <a:p>
          <a:pPr algn="l"/>
          <a:r>
            <a:rPr lang="en-US" sz="1800"/>
            <a:t>6.  Translators Available</a:t>
          </a:r>
        </a:p>
        <a:p>
          <a:pPr algn="l"/>
          <a:r>
            <a:rPr lang="en-US" sz="1800"/>
            <a:t>7.  SAP Teams</a:t>
          </a:r>
        </a:p>
        <a:p>
          <a:pPr algn="l"/>
          <a:r>
            <a:rPr lang="en-US" sz="1800"/>
            <a:t>8.  School counselors</a:t>
          </a:r>
        </a:p>
        <a:p>
          <a:pPr algn="l"/>
          <a:r>
            <a:rPr lang="en-US" sz="1800"/>
            <a:t>7.  Extracurricular Activities</a:t>
          </a:r>
        </a:p>
        <a:p>
          <a:pPr algn="l"/>
          <a:endParaRPr lang="en-US" sz="1800"/>
        </a:p>
      </dgm:t>
    </dgm:pt>
    <dgm:pt modelId="{F471360A-C8E4-483E-8848-E7195E91D21C}" type="parTrans" cxnId="{AA46494D-9AB0-4617-8DCA-4FF111EA3EC7}">
      <dgm:prSet/>
      <dgm:spPr/>
      <dgm:t>
        <a:bodyPr/>
        <a:lstStyle/>
        <a:p>
          <a:endParaRPr lang="en-US"/>
        </a:p>
      </dgm:t>
    </dgm:pt>
    <dgm:pt modelId="{A82DFD8F-2471-4F5A-99CC-ED8258CA4145}" type="sibTrans" cxnId="{AA46494D-9AB0-4617-8DCA-4FF111EA3EC7}">
      <dgm:prSet/>
      <dgm:spPr/>
      <dgm:t>
        <a:bodyPr/>
        <a:lstStyle/>
        <a:p>
          <a:endParaRPr lang="en-US"/>
        </a:p>
      </dgm:t>
    </dgm:pt>
    <dgm:pt modelId="{0421238E-4110-439D-84C3-585CB1F2B79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800" b="1" u="sng"/>
            <a:t>Elementary Schools:</a:t>
          </a:r>
        </a:p>
        <a:p>
          <a:pPr algn="l"/>
          <a:r>
            <a:rPr lang="en-US" sz="1800"/>
            <a:t>1.  Teacher Websites</a:t>
          </a:r>
        </a:p>
        <a:p>
          <a:pPr algn="l"/>
          <a:r>
            <a:rPr lang="en-US" sz="1800"/>
            <a:t>2.  Conferences/Teacher Meetings</a:t>
          </a:r>
        </a:p>
        <a:p>
          <a:pPr algn="l"/>
          <a:r>
            <a:rPr lang="en-US" sz="1800"/>
            <a:t>3.  After-school clubs and activities to be involved in</a:t>
          </a:r>
        </a:p>
        <a:p>
          <a:pPr algn="l"/>
          <a:r>
            <a:rPr lang="en-US" sz="1800"/>
            <a:t>3.  Translators Available</a:t>
          </a:r>
        </a:p>
        <a:p>
          <a:pPr algn="l"/>
          <a:r>
            <a:rPr lang="en-US" sz="1800"/>
            <a:t>4.  SAP Teams</a:t>
          </a:r>
        </a:p>
        <a:p>
          <a:pPr algn="l"/>
          <a:r>
            <a:rPr lang="en-US" sz="1800"/>
            <a:t>5.  School Counselors</a:t>
          </a:r>
        </a:p>
      </dgm:t>
    </dgm:pt>
    <dgm:pt modelId="{577D01D5-CC66-4986-BBEA-4EDFFC3FE024}" type="parTrans" cxnId="{F623C82C-599A-40B4-9C5D-57EABC21896A}">
      <dgm:prSet/>
      <dgm:spPr/>
      <dgm:t>
        <a:bodyPr/>
        <a:lstStyle/>
        <a:p>
          <a:endParaRPr lang="en-US"/>
        </a:p>
      </dgm:t>
    </dgm:pt>
    <dgm:pt modelId="{C5E15267-B478-4C06-90AB-102333DF3A43}" type="sibTrans" cxnId="{F623C82C-599A-40B4-9C5D-57EABC21896A}">
      <dgm:prSet/>
      <dgm:spPr/>
      <dgm:t>
        <a:bodyPr/>
        <a:lstStyle/>
        <a:p>
          <a:endParaRPr lang="en-US"/>
        </a:p>
      </dgm:t>
    </dgm:pt>
    <dgm:pt modelId="{5D36960E-8A80-4547-8D95-42BDAB7E7239}" type="pres">
      <dgm:prSet presAssocID="{48998585-11A3-48C2-9C57-1B703A283093}" presName="diagram" presStyleCnt="0">
        <dgm:presLayoutVars>
          <dgm:dir/>
          <dgm:resizeHandles val="exact"/>
        </dgm:presLayoutVars>
      </dgm:prSet>
      <dgm:spPr/>
    </dgm:pt>
    <dgm:pt modelId="{329DEF9F-500A-41C5-85A1-B5271F88B539}" type="pres">
      <dgm:prSet presAssocID="{66DB9D6F-F1DE-43C6-842B-B4B3016753CF}" presName="node" presStyleLbl="node1" presStyleIdx="0" presStyleCnt="3" custScaleX="90938" custScaleY="253293">
        <dgm:presLayoutVars>
          <dgm:bulletEnabled val="1"/>
        </dgm:presLayoutVars>
      </dgm:prSet>
      <dgm:spPr/>
    </dgm:pt>
    <dgm:pt modelId="{05C355E8-9499-4D45-8954-FAA9E0343ACF}" type="pres">
      <dgm:prSet presAssocID="{3BA7C7D5-9FC1-4D62-BB09-29D28B082A43}" presName="sibTrans" presStyleCnt="0"/>
      <dgm:spPr/>
    </dgm:pt>
    <dgm:pt modelId="{364C1D65-FE9F-4A0E-A5DF-F09CD9D7EBD8}" type="pres">
      <dgm:prSet presAssocID="{F8921D49-C72C-404C-B27A-0BA02E16F6DC}" presName="node" presStyleLbl="node1" presStyleIdx="1" presStyleCnt="3" custScaleY="285681" custLinFactNeighborX="-2990" custLinFactNeighborY="-1661">
        <dgm:presLayoutVars>
          <dgm:bulletEnabled val="1"/>
        </dgm:presLayoutVars>
      </dgm:prSet>
      <dgm:spPr/>
    </dgm:pt>
    <dgm:pt modelId="{6FE1C12F-DAE1-4034-ADC0-E418B747D934}" type="pres">
      <dgm:prSet presAssocID="{A82DFD8F-2471-4F5A-99CC-ED8258CA4145}" presName="sibTrans" presStyleCnt="0"/>
      <dgm:spPr/>
    </dgm:pt>
    <dgm:pt modelId="{13658790-5FDF-4540-96D6-EC6E4AD4640B}" type="pres">
      <dgm:prSet presAssocID="{0421238E-4110-439D-84C3-585CB1F2B795}" presName="node" presStyleLbl="node1" presStyleIdx="2" presStyleCnt="3" custScaleY="235853">
        <dgm:presLayoutVars>
          <dgm:bulletEnabled val="1"/>
        </dgm:presLayoutVars>
      </dgm:prSet>
      <dgm:spPr/>
    </dgm:pt>
  </dgm:ptLst>
  <dgm:cxnLst>
    <dgm:cxn modelId="{F623C82C-599A-40B4-9C5D-57EABC21896A}" srcId="{48998585-11A3-48C2-9C57-1B703A283093}" destId="{0421238E-4110-439D-84C3-585CB1F2B795}" srcOrd="2" destOrd="0" parTransId="{577D01D5-CC66-4986-BBEA-4EDFFC3FE024}" sibTransId="{C5E15267-B478-4C06-90AB-102333DF3A43}"/>
    <dgm:cxn modelId="{F2B0383E-0AB1-4636-BC77-2D219515F642}" type="presOf" srcId="{F8921D49-C72C-404C-B27A-0BA02E16F6DC}" destId="{364C1D65-FE9F-4A0E-A5DF-F09CD9D7EBD8}" srcOrd="0" destOrd="0" presId="urn:microsoft.com/office/officeart/2005/8/layout/default"/>
    <dgm:cxn modelId="{2133F94A-A19D-48B3-9A58-698A7E1AEC0D}" srcId="{48998585-11A3-48C2-9C57-1B703A283093}" destId="{66DB9D6F-F1DE-43C6-842B-B4B3016753CF}" srcOrd="0" destOrd="0" parTransId="{C787FE9B-8FDE-4AA7-9481-79795D7F2985}" sibTransId="{3BA7C7D5-9FC1-4D62-BB09-29D28B082A43}"/>
    <dgm:cxn modelId="{AA46494D-9AB0-4617-8DCA-4FF111EA3EC7}" srcId="{48998585-11A3-48C2-9C57-1B703A283093}" destId="{F8921D49-C72C-404C-B27A-0BA02E16F6DC}" srcOrd="1" destOrd="0" parTransId="{F471360A-C8E4-483E-8848-E7195E91D21C}" sibTransId="{A82DFD8F-2471-4F5A-99CC-ED8258CA4145}"/>
    <dgm:cxn modelId="{52041050-885A-44FA-B38E-BB66C42B4BBD}" type="presOf" srcId="{66DB9D6F-F1DE-43C6-842B-B4B3016753CF}" destId="{329DEF9F-500A-41C5-85A1-B5271F88B539}" srcOrd="0" destOrd="0" presId="urn:microsoft.com/office/officeart/2005/8/layout/default"/>
    <dgm:cxn modelId="{8C700862-CFD5-405B-A32F-1F422E7F3401}" type="presOf" srcId="{0421238E-4110-439D-84C3-585CB1F2B795}" destId="{13658790-5FDF-4540-96D6-EC6E4AD4640B}" srcOrd="0" destOrd="0" presId="urn:microsoft.com/office/officeart/2005/8/layout/default"/>
    <dgm:cxn modelId="{184E2464-02A1-4E91-B5EB-AEBFA4AA3142}" type="presOf" srcId="{48998585-11A3-48C2-9C57-1B703A283093}" destId="{5D36960E-8A80-4547-8D95-42BDAB7E7239}" srcOrd="0" destOrd="0" presId="urn:microsoft.com/office/officeart/2005/8/layout/default"/>
    <dgm:cxn modelId="{4A458FC7-8882-42A7-91E7-C3316CBF88E5}" type="presParOf" srcId="{5D36960E-8A80-4547-8D95-42BDAB7E7239}" destId="{329DEF9F-500A-41C5-85A1-B5271F88B539}" srcOrd="0" destOrd="0" presId="urn:microsoft.com/office/officeart/2005/8/layout/default"/>
    <dgm:cxn modelId="{A320172A-385E-4BF1-AE5B-55BD429B4A1D}" type="presParOf" srcId="{5D36960E-8A80-4547-8D95-42BDAB7E7239}" destId="{05C355E8-9499-4D45-8954-FAA9E0343ACF}" srcOrd="1" destOrd="0" presId="urn:microsoft.com/office/officeart/2005/8/layout/default"/>
    <dgm:cxn modelId="{DFB062C0-9EC7-405B-B11E-A89307D372B6}" type="presParOf" srcId="{5D36960E-8A80-4547-8D95-42BDAB7E7239}" destId="{364C1D65-FE9F-4A0E-A5DF-F09CD9D7EBD8}" srcOrd="2" destOrd="0" presId="urn:microsoft.com/office/officeart/2005/8/layout/default"/>
    <dgm:cxn modelId="{7E7184AE-6846-4A11-B0C2-2BD29B328D68}" type="presParOf" srcId="{5D36960E-8A80-4547-8D95-42BDAB7E7239}" destId="{6FE1C12F-DAE1-4034-ADC0-E418B747D934}" srcOrd="3" destOrd="0" presId="urn:microsoft.com/office/officeart/2005/8/layout/default"/>
    <dgm:cxn modelId="{A14A972C-348E-4677-A2F3-8F1653F34DB8}" type="presParOf" srcId="{5D36960E-8A80-4547-8D95-42BDAB7E7239}" destId="{13658790-5FDF-4540-96D6-EC6E4AD4640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348237-2CFA-42E2-A930-4CD796F05274}">
      <dsp:nvSpPr>
        <dsp:cNvPr id="0" name=""/>
        <dsp:cNvSpPr/>
      </dsp:nvSpPr>
      <dsp:spPr>
        <a:xfrm>
          <a:off x="0" y="238957"/>
          <a:ext cx="2415976" cy="144958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Read in English or in your language	</a:t>
          </a:r>
        </a:p>
      </dsp:txBody>
      <dsp:txXfrm>
        <a:off x="0" y="238957"/>
        <a:ext cx="2415976" cy="1449585"/>
      </dsp:txXfrm>
    </dsp:sp>
    <dsp:sp modelId="{7D2A03D4-9627-47F3-AE76-F7C8E1D8EC23}">
      <dsp:nvSpPr>
        <dsp:cNvPr id="0" name=""/>
        <dsp:cNvSpPr/>
      </dsp:nvSpPr>
      <dsp:spPr>
        <a:xfrm>
          <a:off x="2657574" y="172812"/>
          <a:ext cx="2415976" cy="144958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Talk about school regularly	</a:t>
          </a:r>
        </a:p>
      </dsp:txBody>
      <dsp:txXfrm>
        <a:off x="2657574" y="172812"/>
        <a:ext cx="2415976" cy="1449585"/>
      </dsp:txXfrm>
    </dsp:sp>
    <dsp:sp modelId="{D1CD1518-B869-4DF1-A931-38A2817F58C6}">
      <dsp:nvSpPr>
        <dsp:cNvPr id="0" name=""/>
        <dsp:cNvSpPr/>
      </dsp:nvSpPr>
      <dsp:spPr>
        <a:xfrm>
          <a:off x="5315148" y="305101"/>
          <a:ext cx="2415976" cy="144958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Use your surroundings for language development</a:t>
          </a:r>
        </a:p>
      </dsp:txBody>
      <dsp:txXfrm>
        <a:off x="5315148" y="305101"/>
        <a:ext cx="2415976" cy="1449585"/>
      </dsp:txXfrm>
    </dsp:sp>
    <dsp:sp modelId="{1610CD99-44FC-47B2-97B4-E7C39FF6943D}">
      <dsp:nvSpPr>
        <dsp:cNvPr id="0" name=""/>
        <dsp:cNvSpPr/>
      </dsp:nvSpPr>
      <dsp:spPr>
        <a:xfrm>
          <a:off x="1328787" y="1930140"/>
          <a:ext cx="2415976" cy="144958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Look for opportunities to write</a:t>
          </a:r>
        </a:p>
      </dsp:txBody>
      <dsp:txXfrm>
        <a:off x="1328787" y="1930140"/>
        <a:ext cx="2415976" cy="1449585"/>
      </dsp:txXfrm>
    </dsp:sp>
    <dsp:sp modelId="{072E9BFC-B17A-449A-984E-F34424A32377}">
      <dsp:nvSpPr>
        <dsp:cNvPr id="0" name=""/>
        <dsp:cNvSpPr/>
      </dsp:nvSpPr>
      <dsp:spPr>
        <a:xfrm>
          <a:off x="3986361" y="1930140"/>
          <a:ext cx="2415976" cy="144958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Visit the Hampton Library</a:t>
          </a:r>
        </a:p>
      </dsp:txBody>
      <dsp:txXfrm>
        <a:off x="3986361" y="1930140"/>
        <a:ext cx="2415976" cy="1449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DEF9F-500A-41C5-85A1-B5271F88B539}">
      <dsp:nvSpPr>
        <dsp:cNvPr id="0" name=""/>
        <dsp:cNvSpPr/>
      </dsp:nvSpPr>
      <dsp:spPr>
        <a:xfrm>
          <a:off x="4039" y="437603"/>
          <a:ext cx="2384017" cy="3984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/>
            <a:t>High School: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1. Teacher websites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2. Infinite Campus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3.  After-School Tutoring in HHS Library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4.  Translators Available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5.  SAP Teams	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6.  School counselors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7.  Extracurricular activities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4039" y="437603"/>
        <a:ext cx="2384017" cy="3984176"/>
      </dsp:txXfrm>
    </dsp:sp>
    <dsp:sp modelId="{364C1D65-FE9F-4A0E-A5DF-F09CD9D7EBD8}">
      <dsp:nvSpPr>
        <dsp:cNvPr id="0" name=""/>
        <dsp:cNvSpPr/>
      </dsp:nvSpPr>
      <dsp:spPr>
        <a:xfrm>
          <a:off x="2571830" y="156752"/>
          <a:ext cx="2621586" cy="449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/>
            <a:t>Middle School: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1.  Teacher Websites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2.  Infinite Campus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3.  Homework Hotlinks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4.  Homework Club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5.  Math Lab (after school)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6.  Translators Available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7.  SAP Teams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8.  School counselors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7.  Extracurricular Activities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2571830" y="156752"/>
        <a:ext cx="2621586" cy="4493623"/>
      </dsp:txXfrm>
    </dsp:sp>
    <dsp:sp modelId="{13658790-5FDF-4540-96D6-EC6E4AD4640B}">
      <dsp:nvSpPr>
        <dsp:cNvPr id="0" name=""/>
        <dsp:cNvSpPr/>
      </dsp:nvSpPr>
      <dsp:spPr>
        <a:xfrm>
          <a:off x="5533961" y="574764"/>
          <a:ext cx="2621586" cy="37098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/>
            <a:t>Elementary Schools: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1.  Teacher Websites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2.  Conferences/Teacher Meetings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3.  After-school clubs and activities to be involved in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3.  Translators Available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4.  SAP Teams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5.  School Counselors</a:t>
          </a:r>
        </a:p>
      </dsp:txBody>
      <dsp:txXfrm>
        <a:off x="5533961" y="574764"/>
        <a:ext cx="2621586" cy="3709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0EA8B3-D59D-4929-AE2C-A92489BB63DC}" type="datetimeFigureOut">
              <a:rPr lang="en-US" smtClean="0"/>
              <a:t>9/29/22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43276A2-5C51-4F30-B124-BBDF2E51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9/29/22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9/29/22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9/29/22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60A-E2F5-48CA-BC02-8054FD790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966" y="483327"/>
            <a:ext cx="10411096" cy="2186320"/>
          </a:xfrm>
        </p:spPr>
        <p:txBody>
          <a:bodyPr>
            <a:normAutofit fontScale="90000"/>
          </a:bodyPr>
          <a:lstStyle/>
          <a:p>
            <a:r>
              <a:rPr lang="en-US"/>
              <a:t>ESL PARENT presentation</a:t>
            </a:r>
            <a:br>
              <a:rPr lang="en-US"/>
            </a:br>
            <a:r>
              <a:rPr lang="en-US"/>
              <a:t>2022-2023 School year</a:t>
            </a:r>
            <a:br>
              <a:rPr lang="en-US"/>
            </a:br>
            <a:r>
              <a:rPr lang="en-US"/>
              <a:t>Hampton Township School District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F0F9C9-3197-4A7A-A433-3EF390A2B7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87A99-2253-44EC-908C-3946D322A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050" y="2986659"/>
            <a:ext cx="2647899" cy="2731769"/>
          </a:xfrm>
          <a:prstGeom prst="rect">
            <a:avLst/>
          </a:prstGeom>
          <a:ln w="28575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91261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Esl</a:t>
            </a:r>
            <a:r>
              <a:rPr lang="en-US"/>
              <a:t> program exit criteria: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/>
              <a:t>Proficient scores in listening, speaking, reading, and writing on the ACCESS for ELLs test</a:t>
            </a:r>
          </a:p>
          <a:p>
            <a:r>
              <a:rPr lang="en-US" sz="2400"/>
              <a:t>Final grades of C or better in cores subject areas or achievement on PSSA at “basic” level or higher</a:t>
            </a:r>
          </a:p>
          <a:p>
            <a:r>
              <a:rPr lang="en-US" sz="2400"/>
              <a:t>Recommendation from ESL instructor and classroom teachers</a:t>
            </a:r>
          </a:p>
          <a:p>
            <a:r>
              <a:rPr lang="en-US" sz="2400"/>
              <a:t>Student progress is monitored closely upon program exit for 2 years+</a:t>
            </a:r>
          </a:p>
        </p:txBody>
      </p:sp>
    </p:spTree>
    <p:extLst>
      <p:ext uri="{BB962C8B-B14F-4D97-AF65-F5344CB8AC3E}">
        <p14:creationId xmlns:p14="http://schemas.microsoft.com/office/powerpoint/2010/main" val="702144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ESL SERVICE DELIVERY MODEL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u="sng"/>
              <a:t>Integrated Setting</a:t>
            </a:r>
          </a:p>
          <a:p>
            <a:pPr lvl="1"/>
            <a:r>
              <a:rPr lang="en-US" sz="2400"/>
              <a:t>ESL teacher and classroom teacher collaborate and plan together</a:t>
            </a:r>
          </a:p>
          <a:p>
            <a:pPr lvl="1"/>
            <a:r>
              <a:rPr lang="en-US" sz="2400"/>
              <a:t>ESL teacher comes into the classroom and team teaches with the classroom teacher</a:t>
            </a:r>
          </a:p>
          <a:p>
            <a:pPr lvl="1"/>
            <a:r>
              <a:rPr lang="en-US" sz="2400"/>
              <a:t>ESL students are provided appropriate supports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400" u="sng"/>
              <a:t>Pull-Out Setting</a:t>
            </a:r>
          </a:p>
          <a:p>
            <a:pPr lvl="1"/>
            <a:r>
              <a:rPr lang="en-US" sz="2400"/>
              <a:t>ESL teacher and classroom teacher collaborate and plan together</a:t>
            </a:r>
          </a:p>
          <a:p>
            <a:pPr lvl="1"/>
            <a:r>
              <a:rPr lang="en-US" sz="2400"/>
              <a:t>ESL teacher works with students in a separate location in a small group/one on one setting</a:t>
            </a:r>
          </a:p>
        </p:txBody>
      </p:sp>
    </p:spTree>
    <p:extLst>
      <p:ext uri="{BB962C8B-B14F-4D97-AF65-F5344CB8AC3E}">
        <p14:creationId xmlns:p14="http://schemas.microsoft.com/office/powerpoint/2010/main" val="2490549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763A-5C7B-7BAF-9FCF-9BB0D3EB2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1853"/>
            <a:ext cx="7729728" cy="1188720"/>
          </a:xfrm>
        </p:spPr>
        <p:txBody>
          <a:bodyPr/>
          <a:lstStyle/>
          <a:p>
            <a:r>
              <a:rPr lang="en-US"/>
              <a:t>WHAT DOES ESL INSTRUCTION LOOK LIKE?: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92140-7B6B-83BB-E2F4-7EC3CD74D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495045"/>
            <a:ext cx="7729728" cy="511759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Wingdings" panose="020B0604020202020204" pitchFamily="34" charset="0"/>
              <a:buChar char="§"/>
            </a:pPr>
            <a:r>
              <a:rPr lang="en-US" sz="2400"/>
              <a:t>Extended time to practice and master skills</a:t>
            </a:r>
            <a:endParaRPr lang="en-US"/>
          </a:p>
          <a:p>
            <a:pPr>
              <a:buFont typeface="Wingdings" panose="020B0604020202020204" pitchFamily="34" charset="0"/>
              <a:buChar char="§"/>
            </a:pPr>
            <a:r>
              <a:rPr lang="en-US" sz="2400"/>
              <a:t> Direct vocabulary instruction and practice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n-US" sz="2400"/>
              <a:t> Repetition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n-US" sz="2400"/>
              <a:t> Modified materials and readings where appropriate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n-US" sz="2400"/>
              <a:t> Using individualized supports and strategies to  support  content learning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n-US" sz="2400"/>
              <a:t> Frequent communication between ESL instructor and classroom teacher(s)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n-US" sz="2400"/>
              <a:t> Small group—relaxed environment for learning and practice</a:t>
            </a:r>
          </a:p>
        </p:txBody>
      </p:sp>
    </p:spTree>
    <p:extLst>
      <p:ext uri="{BB962C8B-B14F-4D97-AF65-F5344CB8AC3E}">
        <p14:creationId xmlns:p14="http://schemas.microsoft.com/office/powerpoint/2010/main" val="1669873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 ESL students take pa state assessments?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/>
              <a:t>YES!  </a:t>
            </a:r>
          </a:p>
          <a:p>
            <a:r>
              <a:rPr lang="en-US" sz="2400"/>
              <a:t>Depending on grade-level and length of time in USA schools, most students will take the PSSA test (reading, writing, and/or math) as well as the Keystone exams</a:t>
            </a:r>
          </a:p>
          <a:p>
            <a:pPr lvl="1"/>
            <a:r>
              <a:rPr lang="en-US" sz="2400"/>
              <a:t>In some cases accommodations permitted include:  word-to-word translations, extra time, and small group testing.  This is decided on a case by case basis depending upon the student and other factors.</a:t>
            </a:r>
          </a:p>
        </p:txBody>
      </p:sp>
    </p:spTree>
    <p:extLst>
      <p:ext uri="{BB962C8B-B14F-4D97-AF65-F5344CB8AC3E}">
        <p14:creationId xmlns:p14="http://schemas.microsoft.com/office/powerpoint/2010/main" val="3952450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F5F3-48B7-43AD-987A-D580A5E8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UPCOMING IMPORTANT DATES: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C53A3-6C2B-412B-8E77-6C5B2A3A0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8709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endParaRPr lang="en-US"/>
          </a:p>
          <a:p>
            <a:r>
              <a:rPr lang="en-US" sz="2400" dirty="0"/>
              <a:t>October 15 —HAEE Walk (Hartwood Acres)</a:t>
            </a:r>
            <a:endParaRPr lang="en-US" dirty="0"/>
          </a:p>
          <a:p>
            <a:r>
              <a:rPr lang="en-US" sz="2400" dirty="0"/>
              <a:t>October 28 – Halloween Parades/Parties</a:t>
            </a:r>
          </a:p>
          <a:p>
            <a:r>
              <a:rPr lang="en-US" sz="2400" dirty="0"/>
              <a:t>November 4—No School for Students</a:t>
            </a:r>
          </a:p>
          <a:p>
            <a:r>
              <a:rPr lang="en-US" sz="2400" dirty="0"/>
              <a:t>November 10-11—Parent Teacher Conferences (Elementary)</a:t>
            </a:r>
          </a:p>
          <a:p>
            <a:r>
              <a:rPr lang="en-US" sz="2400" dirty="0"/>
              <a:t>November 24-28—Thanksgiving Break</a:t>
            </a:r>
          </a:p>
          <a:p>
            <a:r>
              <a:rPr lang="en-US" sz="2400" dirty="0">
                <a:ea typeface="+mn-lt"/>
                <a:cs typeface="+mn-lt"/>
              </a:rPr>
              <a:t>December 22-January 2—Winter Break</a:t>
            </a:r>
          </a:p>
          <a:p>
            <a:r>
              <a:rPr lang="en-US" sz="2400" dirty="0">
                <a:ea typeface="+mn-lt"/>
                <a:cs typeface="+mn-lt"/>
              </a:rPr>
              <a:t>March-–Elementary Open Houses</a:t>
            </a:r>
            <a:endParaRPr lang="en-US" sz="2400" dirty="0"/>
          </a:p>
          <a:p>
            <a:endParaRPr lang="en-US" sz="2400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9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I help my child at home?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126137"/>
              </p:ext>
            </p:extLst>
          </p:nvPr>
        </p:nvGraphicFramePr>
        <p:xfrm>
          <a:off x="2230438" y="2638425"/>
          <a:ext cx="7731125" cy="3618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672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674" y="337675"/>
            <a:ext cx="7729728" cy="968611"/>
          </a:xfrm>
        </p:spPr>
        <p:txBody>
          <a:bodyPr>
            <a:normAutofit fontScale="90000"/>
          </a:bodyPr>
          <a:lstStyle/>
          <a:p>
            <a:r>
              <a:rPr lang="en-US"/>
              <a:t>Resources to help your learner and family: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651662"/>
              </p:ext>
            </p:extLst>
          </p:nvPr>
        </p:nvGraphicFramePr>
        <p:xfrm>
          <a:off x="2018482" y="1537391"/>
          <a:ext cx="8159587" cy="4859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776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are glad you are here!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200"/>
              <a:t>Thank you for being here and for supporting your learner!  Please know you can always reach out to your child’s teachers with any questions or concerns.</a:t>
            </a:r>
          </a:p>
          <a:p>
            <a:pPr marL="0" indent="0" algn="ctr">
              <a:buNone/>
            </a:pPr>
            <a:endParaRPr lang="en-US" sz="2200"/>
          </a:p>
          <a:p>
            <a:pPr marL="0" indent="0" algn="ctr">
              <a:buNone/>
            </a:pPr>
            <a:endParaRPr lang="en-US" sz="2200"/>
          </a:p>
          <a:p>
            <a:pPr marL="0" indent="0" algn="ctr">
              <a:buNone/>
            </a:pPr>
            <a:endParaRPr lang="en-US" sz="2200"/>
          </a:p>
          <a:p>
            <a:pPr marL="0" indent="0" algn="ctr">
              <a:buNone/>
            </a:pPr>
            <a:endParaRPr lang="en-US" sz="22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162" y="4079149"/>
            <a:ext cx="3357468" cy="2269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23437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023AB24-CA03-4092-94CA-3B540B09C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475" y="280440"/>
            <a:ext cx="5706716" cy="6619951"/>
          </a:xfrm>
          <a:prstGeom prst="rect">
            <a:avLst/>
          </a:prstGeom>
          <a:ln w="19050" cap="sq" cmpd="thickThin">
            <a:solidFill>
              <a:schemeClr val="tx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7532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B7AC7-E375-4301-96FA-29F364372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ESL in Hampton township: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990FF-CF37-4B24-BFFE-B22B168475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sz="2600" u="sng" dirty="0"/>
              <a:t>Dr. Sharon Smith</a:t>
            </a:r>
            <a:r>
              <a:rPr lang="en-US" sz="2600" dirty="0"/>
              <a:t>	</a:t>
            </a:r>
          </a:p>
          <a:p>
            <a:pPr marL="0" indent="0">
              <a:buNone/>
            </a:pPr>
            <a:r>
              <a:rPr lang="en-US" sz="2600" dirty="0"/>
              <a:t>Director of Special Education</a:t>
            </a:r>
          </a:p>
          <a:p>
            <a:pPr marL="0" indent="0">
              <a:buNone/>
            </a:pPr>
            <a:r>
              <a:rPr lang="en-US" sz="2600" dirty="0"/>
              <a:t>sharon.smith@ht-sd.org</a:t>
            </a:r>
          </a:p>
          <a:p>
            <a:pPr marL="0" indent="0">
              <a:buNone/>
            </a:pPr>
            <a:endParaRPr lang="en-US" sz="260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07176-2FD1-4268-8D20-1333ABF93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2638043"/>
            <a:ext cx="4270247" cy="389338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sz="2600" u="sng"/>
              <a:t>Mrs. Laura Bauer</a:t>
            </a:r>
          </a:p>
          <a:p>
            <a:pPr marL="0" indent="0">
              <a:buNone/>
            </a:pPr>
            <a:r>
              <a:rPr lang="en-US" sz="2600"/>
              <a:t>ESL Instructor—Wyland/Poff/Central</a:t>
            </a:r>
          </a:p>
          <a:p>
            <a:pPr marL="0" indent="0">
              <a:buNone/>
            </a:pPr>
            <a:r>
              <a:rPr lang="en-US" sz="2600"/>
              <a:t>laura.whitman@ht-sd.org</a:t>
            </a:r>
          </a:p>
          <a:p>
            <a:pPr marL="0" indent="0">
              <a:buNone/>
            </a:pPr>
            <a:endParaRPr lang="en-US" sz="2600"/>
          </a:p>
          <a:p>
            <a:pPr marL="0" indent="0">
              <a:buNone/>
            </a:pPr>
            <a:r>
              <a:rPr lang="en-US" sz="2600" u="sng"/>
              <a:t>Mrs. Jun Angelini</a:t>
            </a:r>
          </a:p>
          <a:p>
            <a:pPr marL="0" indent="0">
              <a:buNone/>
            </a:pPr>
            <a:r>
              <a:rPr lang="en-US" sz="2600"/>
              <a:t>ESL Instructor—HMS/HHS</a:t>
            </a:r>
          </a:p>
          <a:p>
            <a:pPr marL="0" indent="0">
              <a:buNone/>
            </a:pPr>
            <a:r>
              <a:rPr lang="en-US" sz="2600"/>
              <a:t>gee@ht-sd.org</a:t>
            </a:r>
          </a:p>
          <a:p>
            <a:pPr marL="0" indent="0">
              <a:buNone/>
            </a:pPr>
            <a:endParaRPr lang="en-US" sz="2600"/>
          </a:p>
          <a:p>
            <a:pPr marL="0" indent="0">
              <a:buNone/>
            </a:pPr>
            <a:r>
              <a:rPr lang="en-US" sz="2600" u="sng"/>
              <a:t>Ms. Katey </a:t>
            </a:r>
            <a:r>
              <a:rPr lang="en-US" sz="2600" u="sng" err="1"/>
              <a:t>Yurchick</a:t>
            </a:r>
            <a:endParaRPr lang="en-US" sz="2600" u="sng"/>
          </a:p>
          <a:p>
            <a:pPr marL="0" indent="0">
              <a:buNone/>
            </a:pPr>
            <a:r>
              <a:rPr lang="en-US" sz="2600"/>
              <a:t>ESL Instructor—Central</a:t>
            </a:r>
          </a:p>
          <a:p>
            <a:pPr marL="0" indent="0">
              <a:buNone/>
            </a:pPr>
            <a:r>
              <a:rPr lang="en-US" sz="2600"/>
              <a:t>katey.yurchik@ht-sd.org</a:t>
            </a:r>
          </a:p>
          <a:p>
            <a:pPr marL="0" indent="0">
              <a:buNone/>
            </a:pPr>
            <a:endParaRPr lang="en-US" sz="2600"/>
          </a:p>
          <a:p>
            <a:pPr marL="0" indent="0">
              <a:buNone/>
            </a:pPr>
            <a:endParaRPr lang="en-US" sz="2600"/>
          </a:p>
          <a:p>
            <a:pPr marL="0" indent="0">
              <a:buNone/>
            </a:pPr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397387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BD2C-CDC4-4185-A0E3-611E921FB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5335"/>
            <a:ext cx="7729728" cy="1062891"/>
          </a:xfrm>
        </p:spPr>
        <p:txBody>
          <a:bodyPr/>
          <a:lstStyle/>
          <a:p>
            <a:r>
              <a:rPr lang="en-US" b="1" u="sng"/>
              <a:t>Parents: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CAD2D-F233-4B07-A720-7B92D215C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81810"/>
            <a:ext cx="8012794" cy="3856381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 sz="2600" b="1"/>
              <a:t>Parental involvement </a:t>
            </a:r>
            <a:r>
              <a:rPr lang="en-US" sz="2600"/>
              <a:t>is important to ensure the success of our students. We encourage parents to speak to their children in their </a:t>
            </a:r>
            <a:r>
              <a:rPr lang="en-US" sz="2600" b="1"/>
              <a:t>home language</a:t>
            </a:r>
            <a:r>
              <a:rPr lang="en-US" sz="2600"/>
              <a:t>; a child who is literate in his/her first language acquires the second language, in this case English, with fewer difficulties. A rich and stimulating linguistic environment at home, in any language, will ensure the </a:t>
            </a:r>
            <a:r>
              <a:rPr lang="en-US" sz="2600" b="1"/>
              <a:t>academic </a:t>
            </a:r>
            <a:r>
              <a:rPr lang="en-US" sz="2600"/>
              <a:t>and </a:t>
            </a:r>
            <a:r>
              <a:rPr lang="en-US" sz="2600" b="1"/>
              <a:t>emotional success </a:t>
            </a:r>
            <a:r>
              <a:rPr lang="en-US" sz="2600"/>
              <a:t>of our children. </a:t>
            </a:r>
          </a:p>
        </p:txBody>
      </p:sp>
    </p:spTree>
    <p:extLst>
      <p:ext uri="{BB962C8B-B14F-4D97-AF65-F5344CB8AC3E}">
        <p14:creationId xmlns:p14="http://schemas.microsoft.com/office/powerpoint/2010/main" val="86831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46911BE-191B-4627-ADBA-BF8047186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65760"/>
            <a:ext cx="7729728" cy="1175657"/>
          </a:xfrm>
        </p:spPr>
        <p:txBody>
          <a:bodyPr/>
          <a:lstStyle/>
          <a:p>
            <a:r>
              <a:rPr lang="en-US"/>
              <a:t>English proficiency levels: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CEB1344D-CFB6-4DD8-8CEC-1490F75045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1131" y="1685443"/>
            <a:ext cx="6714309" cy="5185020"/>
          </a:xfrm>
          <a:prstGeom prst="rect">
            <a:avLst/>
          </a:prstGeom>
          <a:ln w="127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12557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WIDA ESL Screener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/>
              <a:t>Given to new students (K-12) upon enrolling in the District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/>
              <a:t>State administered test given to all active ELL students in winter (January/February) by the ESL instructor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Access 2.0 for ells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Esl</a:t>
            </a:r>
            <a:r>
              <a:rPr lang="en-US"/>
              <a:t> identification criteria</a:t>
            </a:r>
          </a:p>
        </p:txBody>
      </p:sp>
    </p:spTree>
    <p:extLst>
      <p:ext uri="{BB962C8B-B14F-4D97-AF65-F5344CB8AC3E}">
        <p14:creationId xmlns:p14="http://schemas.microsoft.com/office/powerpoint/2010/main" val="407958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F44373-4D44-4201-A935-D6AEF199C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WIDA ACCESS Score report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A86249D-07F2-4E50-A3EB-9675D91B26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00674" y="506760"/>
            <a:ext cx="4390652" cy="5757130"/>
          </a:xfrm>
          <a:ln>
            <a:solidFill>
              <a:schemeClr val="tx1"/>
            </a:solidFill>
          </a:ln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0C6766-DB4D-401A-9AA1-1114C34C3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200"/>
              <a:t>You will receive these score reports during the summer for the test taken the previous school year.</a:t>
            </a:r>
          </a:p>
        </p:txBody>
      </p:sp>
    </p:spTree>
    <p:extLst>
      <p:ext uri="{BB962C8B-B14F-4D97-AF65-F5344CB8AC3E}">
        <p14:creationId xmlns:p14="http://schemas.microsoft.com/office/powerpoint/2010/main" val="229184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3D72-50E5-4F1D-A3B5-0CCD5AEE6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every child progresses at a different 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22ECD-2508-4B71-BB8F-7A17A5AEE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2199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/>
              <a:t>Research shows that learning academic language takes longer than social language</a:t>
            </a:r>
          </a:p>
          <a:p>
            <a:pPr algn="ctr"/>
            <a:endParaRPr lang="en-US" sz="2200"/>
          </a:p>
        </p:txBody>
      </p:sp>
      <p:sp>
        <p:nvSpPr>
          <p:cNvPr id="4" name="Oval 3"/>
          <p:cNvSpPr/>
          <p:nvPr/>
        </p:nvSpPr>
        <p:spPr>
          <a:xfrm>
            <a:off x="2689550" y="5076019"/>
            <a:ext cx="3030582" cy="178198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SOCIAL LANGUAGE</a:t>
            </a:r>
          </a:p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1-3 YEARS</a:t>
            </a:r>
          </a:p>
        </p:txBody>
      </p:sp>
      <p:sp>
        <p:nvSpPr>
          <p:cNvPr id="5" name="Oval 4"/>
          <p:cNvSpPr/>
          <p:nvPr/>
        </p:nvSpPr>
        <p:spPr>
          <a:xfrm>
            <a:off x="6325207" y="5076019"/>
            <a:ext cx="3030582" cy="178198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ACADEMIC LANGUAGE</a:t>
            </a:r>
          </a:p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3-7 YEARS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063" y="3508013"/>
            <a:ext cx="1284869" cy="1403101"/>
          </a:xfrm>
          <a:prstGeom prst="rect">
            <a:avLst/>
          </a:prstGeom>
          <a:ln w="3175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130" y="3410536"/>
            <a:ext cx="2663422" cy="1598053"/>
          </a:xfrm>
          <a:prstGeom prst="rect">
            <a:avLst/>
          </a:prstGeom>
          <a:ln w="3175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43290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 my child speaks English!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972" y="2900136"/>
            <a:ext cx="6704056" cy="3448412"/>
          </a:xfrm>
          <a:prstGeom prst="rect">
            <a:avLst/>
          </a:prstGeom>
          <a:ln w="1905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Left Arrow 6"/>
          <p:cNvSpPr/>
          <p:nvPr/>
        </p:nvSpPr>
        <p:spPr>
          <a:xfrm>
            <a:off x="5682343" y="2978514"/>
            <a:ext cx="2834640" cy="4962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BICS</a:t>
            </a:r>
          </a:p>
        </p:txBody>
      </p:sp>
      <p:sp>
        <p:nvSpPr>
          <p:cNvPr id="8" name="Left Arrow 7"/>
          <p:cNvSpPr/>
          <p:nvPr/>
        </p:nvSpPr>
        <p:spPr>
          <a:xfrm>
            <a:off x="5944188" y="4624342"/>
            <a:ext cx="2834640" cy="4962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CALP</a:t>
            </a:r>
          </a:p>
        </p:txBody>
      </p:sp>
    </p:spTree>
    <p:extLst>
      <p:ext uri="{BB962C8B-B14F-4D97-AF65-F5344CB8AC3E}">
        <p14:creationId xmlns:p14="http://schemas.microsoft.com/office/powerpoint/2010/main" val="39715861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0</TotalTime>
  <Words>771</Words>
  <Application>Microsoft Macintosh PowerPoint</Application>
  <PresentationFormat>Widescreen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Gill Sans MT</vt:lpstr>
      <vt:lpstr>Wingdings</vt:lpstr>
      <vt:lpstr>Parcel</vt:lpstr>
      <vt:lpstr>ESL PARENT presentation 2022-2023 School year Hampton Township School District</vt:lpstr>
      <vt:lpstr>PowerPoint Presentation</vt:lpstr>
      <vt:lpstr>ESL in Hampton township:</vt:lpstr>
      <vt:lpstr>Parents:</vt:lpstr>
      <vt:lpstr>English proficiency levels:</vt:lpstr>
      <vt:lpstr>Esl identification criteria</vt:lpstr>
      <vt:lpstr>WIDA ACCESS Score report</vt:lpstr>
      <vt:lpstr>every child progresses at a different pace</vt:lpstr>
      <vt:lpstr>But my child speaks English!</vt:lpstr>
      <vt:lpstr>Esl program exit criteria:</vt:lpstr>
      <vt:lpstr>ESL SERVICE DELIVERY MODEL</vt:lpstr>
      <vt:lpstr>WHAT DOES ESL INSTRUCTION LOOK LIKE?:</vt:lpstr>
      <vt:lpstr>Do ESL students take pa state assessments?</vt:lpstr>
      <vt:lpstr>UPCOMING IMPORTANT DATES:</vt:lpstr>
      <vt:lpstr>How can I help my child at home?</vt:lpstr>
      <vt:lpstr>Resources to help your learner and family:</vt:lpstr>
      <vt:lpstr>We are glad you are here!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ESL PARENT NIGHT 2018-2019 School year</dc:title>
  <dc:creator>laura whitman</dc:creator>
  <cp:lastModifiedBy>Smith, Dr. Sharon</cp:lastModifiedBy>
  <cp:revision>79</cp:revision>
  <cp:lastPrinted>2018-10-25T16:44:42Z</cp:lastPrinted>
  <dcterms:created xsi:type="dcterms:W3CDTF">2018-10-23T01:22:12Z</dcterms:created>
  <dcterms:modified xsi:type="dcterms:W3CDTF">2022-09-29T22:36:46Z</dcterms:modified>
</cp:coreProperties>
</file>