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Oi" panose="020B0604020202020204" charset="0"/>
      <p:regular r:id="rId32"/>
    </p:embeddedFont>
    <p:embeddedFont>
      <p:font typeface="Oswald" panose="00000500000000000000" pitchFamily="2" charset="0"/>
      <p:regular r:id="rId33"/>
      <p:bold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gXjIwE0PDULINGH6SHZ/CjJL6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CC840-C611-451E-A498-9C5A49BDE7FC}">
  <a:tblStyle styleId="{B5ECC840-C611-451E-A498-9C5A49BDE7F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0d300f723_1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10d300f723_17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10d300f723_17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3733c3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b3733c3c3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b3733c3c3f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1940924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1194092451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1119409245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3733c3c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b3733c3c3f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b3733c3c3f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1823f31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11823f31d6_2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111823f31d6_2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d300efc8_0_1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110d300efc8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0d300ef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9773" y="697230"/>
            <a:ext cx="62316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110d300efc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0d300ef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9773" y="697230"/>
            <a:ext cx="62316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10d300efc8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0d300efc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9773" y="697230"/>
            <a:ext cx="62316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10d300efc8_0_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0d300efc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10d300efc8_0_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0d300efc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10d300efc8_0_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/>
          <p:nvPr/>
        </p:nvSpPr>
        <p:spPr>
          <a:xfrm>
            <a:off x="1" y="0"/>
            <a:ext cx="12191999" cy="5135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700"/>
              <a:buFont typeface="Corbel"/>
              <a:buNone/>
              <a:defRPr sz="4700" b="1">
                <a:solidFill>
                  <a:srgbClr val="4F81B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2"/>
          <p:cNvSpPr/>
          <p:nvPr/>
        </p:nvSpPr>
        <p:spPr>
          <a:xfrm>
            <a:off x="0" y="5128334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" name="Google Shape;2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5491734"/>
            <a:ext cx="1981200" cy="9852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/>
          <p:nvPr/>
        </p:nvSpPr>
        <p:spPr>
          <a:xfrm>
            <a:off x="685030" y="5249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  <a:defRPr>
                <a:solidFill>
                  <a:schemeClr val="accen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62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0d300efc8_0_1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10d300efc8_0_1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  <a:defRPr/>
            </a:lvl1pPr>
            <a:lvl2pPr marL="914400" lvl="1" indent="-38861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g110d300efc8_0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/>
          <p:nvPr/>
        </p:nvSpPr>
        <p:spPr>
          <a:xfrm>
            <a:off x="1" y="0"/>
            <a:ext cx="12191999" cy="5135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" name="Google Shape;47;p31"/>
          <p:cNvSpPr txBox="1"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700"/>
              <a:buFont typeface="Corbel"/>
              <a:buNone/>
              <a:defRPr sz="4700" b="1">
                <a:solidFill>
                  <a:srgbClr val="4F81B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1"/>
          <p:cNvSpPr/>
          <p:nvPr/>
        </p:nvSpPr>
        <p:spPr>
          <a:xfrm>
            <a:off x="0" y="5128334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5491734"/>
            <a:ext cx="1981200" cy="98526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1"/>
          <p:cNvSpPr txBox="1"/>
          <p:nvPr/>
        </p:nvSpPr>
        <p:spPr>
          <a:xfrm>
            <a:off x="685030" y="5249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0" y="1435895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1" y="1"/>
            <a:ext cx="12191999" cy="14337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  <a:defRPr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rgbClr val="D756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8953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89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/>
          <p:nvPr/>
        </p:nvSpPr>
        <p:spPr>
          <a:xfrm>
            <a:off x="0" y="1435895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29"/>
          <p:cNvSpPr/>
          <p:nvPr/>
        </p:nvSpPr>
        <p:spPr>
          <a:xfrm>
            <a:off x="1" y="1"/>
            <a:ext cx="12191999" cy="1433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  <a:defRPr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rgbClr val="D756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506650" y="874275"/>
            <a:ext cx="96774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230"/>
              <a:buFont typeface="Corbel"/>
              <a:buNone/>
            </a:pPr>
            <a:r>
              <a:rPr lang="en-US" sz="4000"/>
              <a:t>Board of Education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230"/>
              <a:buFont typeface="Corbel"/>
              <a:buNone/>
            </a:pPr>
            <a:r>
              <a:rPr lang="en-US" sz="4000"/>
              <a:t>Budget Work Session</a:t>
            </a:r>
            <a:br>
              <a:rPr lang="en-US" sz="4000"/>
            </a:br>
            <a:r>
              <a:rPr lang="en-US" sz="4000"/>
              <a:t>FY2023</a:t>
            </a:r>
            <a:endParaRPr sz="4000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586875" y="3568025"/>
            <a:ext cx="96774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775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Ms. Tammy McCourt, Assistant Superintendent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775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February 2, 2022</a:t>
            </a:r>
            <a:endParaRPr sz="277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5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0d300f723_17_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pic>
        <p:nvPicPr>
          <p:cNvPr id="140" name="Google Shape;140;g110d300f723_17_1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9425"/>
            <a:ext cx="5954910" cy="393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10d300f723_17_1" title="Points scor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900" y="222050"/>
            <a:ext cx="6237099" cy="38566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g110d300f723_17_1"/>
          <p:cNvGraphicFramePr/>
          <p:nvPr/>
        </p:nvGraphicFramePr>
        <p:xfrm>
          <a:off x="56150" y="42140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{B5ECC840-C611-451E-A498-9C5A49BDE7FC}</a:tableStyleId>
              </a:tblPr>
              <a:tblGrid>
                <a:gridCol w="19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800" u="none" strike="noStrike" cap="non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FARM Eligible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Oct 2019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FARM Eligible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Oct 2020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FARM Eligible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Oct 2021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Total for SMCPS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5363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4558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3856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3" name="Google Shape;143;g110d300f723_17_1"/>
          <p:cNvGraphicFramePr/>
          <p:nvPr/>
        </p:nvGraphicFramePr>
        <p:xfrm>
          <a:off x="6226233" y="4214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{B5ECC840-C611-451E-A498-9C5A49BDE7FC}</a:tableStyleId>
              </a:tblPr>
              <a:tblGrid>
                <a:gridCol w="188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800" u="none" strike="noStrike" cap="non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2021 Comp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Educ Funding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2022 Comp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Educ Funding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2023 Comp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Educ Funding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State Funding SMCPS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$19,376,915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$16,435,249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$16,435,249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" name="Google Shape;144;g110d300f723_17_1"/>
          <p:cNvSpPr/>
          <p:nvPr/>
        </p:nvSpPr>
        <p:spPr>
          <a:xfrm>
            <a:off x="3442475" y="5355350"/>
            <a:ext cx="8154600" cy="953100"/>
          </a:xfrm>
          <a:prstGeom prst="wedgeRectCallout">
            <a:avLst>
              <a:gd name="adj1" fmla="val 41993"/>
              <a:gd name="adj2" fmla="val -8620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2023, Compensatory Education Funding  was “held harmless” and maintained at the previous year’s funding, even though our FARMs numbers decreased by an additional 702 students… for a total two year reduction of  1,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507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- or a decline of 28% in identified eligible students.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10d300f723_17_1"/>
          <p:cNvSpPr/>
          <p:nvPr/>
        </p:nvSpPr>
        <p:spPr>
          <a:xfrm>
            <a:off x="10486450" y="4666050"/>
            <a:ext cx="1176900" cy="387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10d300f723_17_1"/>
          <p:cNvSpPr/>
          <p:nvPr/>
        </p:nvSpPr>
        <p:spPr>
          <a:xfrm>
            <a:off x="9861175" y="1596550"/>
            <a:ext cx="788700" cy="3585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Hold Harmless</a:t>
            </a:r>
            <a:endParaRPr sz="900" b="0" i="0" u="none" strike="noStrike" cap="none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Unrestricted Fund Revenue Budget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10314039" y="1861274"/>
            <a:ext cx="1799303" cy="4462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Revenues reflect a shift in Blueprint funding from Restricted Funds: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Special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Prekindergarten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Transitional Supplemental Instruction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Teacher Salary Incentive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Mental Health Coordinator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FY2021 = $3,855,566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609600" y="1732599"/>
            <a:ext cx="4522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Updated State Aid amounts provided on 1/21/22….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73" y="2812027"/>
            <a:ext cx="9973765" cy="255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7921926" y="5065443"/>
            <a:ext cx="1176900" cy="387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1524001" y="5657830"/>
            <a:ext cx="8790038" cy="953100"/>
          </a:xfrm>
          <a:prstGeom prst="wedgeRectCallout">
            <a:avLst>
              <a:gd name="adj1" fmla="val 24587"/>
              <a:gd name="adj2" fmla="val -740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 of the funding for Compensatory Education being held at the 2022 rate and not the pre-pandemic amount of 2021, we will have to reduce our budget request by $3.4 million. This reduction must be made in recurring expenses, so we will be removing the request for all new positions from the unrestricted fund.   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3733c3c3f_0_0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Budget Highlights</a:t>
            </a:r>
            <a:endParaRPr/>
          </a:p>
        </p:txBody>
      </p:sp>
      <p:sp>
        <p:nvSpPr>
          <p:cNvPr id="163" name="Google Shape;163;gb3733c3c3f_0_0"/>
          <p:cNvSpPr txBox="1">
            <a:spLocks noGrp="1"/>
          </p:cNvSpPr>
          <p:nvPr>
            <p:ph type="body" idx="1"/>
          </p:nvPr>
        </p:nvSpPr>
        <p:spPr>
          <a:xfrm>
            <a:off x="609600" y="1577249"/>
            <a:ext cx="109728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&amp; COLA increase per current 4 year agreement (year 3)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Contracted bus PVA increase, hourly driver/attendant rate increase, fuel cost increase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Substitute rate increase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New positions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sp>
        <p:nvSpPr>
          <p:cNvPr id="164" name="Google Shape;164;gb3733c3c3f_0_0"/>
          <p:cNvSpPr/>
          <p:nvPr/>
        </p:nvSpPr>
        <p:spPr>
          <a:xfrm>
            <a:off x="609600" y="5054948"/>
            <a:ext cx="539700" cy="5526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gb3733c3c3f_0_0"/>
          <p:cNvCxnSpPr/>
          <p:nvPr/>
        </p:nvCxnSpPr>
        <p:spPr>
          <a:xfrm>
            <a:off x="1149300" y="5359558"/>
            <a:ext cx="2488500" cy="7200"/>
          </a:xfrm>
          <a:prstGeom prst="straightConnector1">
            <a:avLst/>
          </a:prstGeom>
          <a:noFill/>
          <a:ln w="28575" cap="flat" cmpd="sng">
            <a:solidFill>
              <a:srgbClr val="D756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Budget Highlights</a:t>
            </a:r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body" idx="1"/>
          </p:nvPr>
        </p:nvSpPr>
        <p:spPr>
          <a:xfrm>
            <a:off x="528197" y="1831399"/>
            <a:ext cx="40617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500"/>
              <a:t>New positions requested</a:t>
            </a:r>
            <a:endParaRPr sz="25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528189" y="1523596"/>
            <a:ext cx="452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originally presented….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7944784" y="5448432"/>
            <a:ext cx="702900" cy="523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9274719" y="3429000"/>
            <a:ext cx="1954923" cy="953100"/>
          </a:xfrm>
          <a:prstGeom prst="wedgeRectCallout">
            <a:avLst>
              <a:gd name="adj1" fmla="val -87241"/>
              <a:gd name="adj2" fmla="val 18948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positions for SY2022 – moving from restricted fund to unrestricted.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819" y="1889965"/>
            <a:ext cx="7057934" cy="449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Budget Highlights</a:t>
            </a:r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609600" y="1655094"/>
            <a:ext cx="49557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500"/>
              <a:t>New positions removed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509" y="1604890"/>
            <a:ext cx="6642426" cy="509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609606" y="1497514"/>
            <a:ext cx="479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Updated following the release of State Aid amounts 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10248475" y="17412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7989375" y="4458025"/>
            <a:ext cx="702900" cy="523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9368877" y="2327994"/>
            <a:ext cx="1954923" cy="953100"/>
          </a:xfrm>
          <a:prstGeom prst="wedgeRectCallout">
            <a:avLst>
              <a:gd name="adj1" fmla="val -87241"/>
              <a:gd name="adj2" fmla="val 18948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positions for SY2022 – moving from restricted fund to unrestricted.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Budget Highlights</a:t>
            </a:r>
            <a:endParaRPr/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1"/>
          </p:nvPr>
        </p:nvSpPr>
        <p:spPr>
          <a:xfrm>
            <a:off x="71725" y="1650825"/>
            <a:ext cx="37725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60"/>
              <a:buFont typeface="Noto Sans Symbols"/>
              <a:buChar char="▪"/>
            </a:pPr>
            <a:r>
              <a:rPr lang="en-US" sz="2500"/>
              <a:t>Contracted bus increase</a:t>
            </a:r>
            <a:endParaRPr sz="25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750" y="2400338"/>
            <a:ext cx="10737702" cy="40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194092451_0_0"/>
          <p:cNvSpPr txBox="1">
            <a:spLocks noGrp="1"/>
          </p:cNvSpPr>
          <p:nvPr>
            <p:ph type="title"/>
          </p:nvPr>
        </p:nvSpPr>
        <p:spPr>
          <a:xfrm>
            <a:off x="609600" y="725149"/>
            <a:ext cx="10972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School Bus Contractor - Public Comment</a:t>
            </a:r>
            <a:r>
              <a:rPr lang="en-US" sz="4088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3" name="Google Shape;203;g11194092451_0_0"/>
          <p:cNvSpPr txBox="1">
            <a:spLocks noGrp="1"/>
          </p:cNvSpPr>
          <p:nvPr>
            <p:ph type="body" idx="1"/>
          </p:nvPr>
        </p:nvSpPr>
        <p:spPr>
          <a:xfrm>
            <a:off x="609600" y="1775200"/>
            <a:ext cx="112140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US" sz="2500"/>
              <a:t>Reduce MPG used in calculations from 7.25 MPG to 6.5 MPG. Increase = $197,113  </a:t>
            </a:r>
            <a:endParaRPr sz="2500"/>
          </a:p>
          <a:p>
            <a:pPr marL="914400" marR="0" lvl="1" indent="-3873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solidFill>
                  <a:schemeClr val="accent1"/>
                </a:solidFill>
              </a:rPr>
              <a:t>Data does not support 6.5 MPG.  </a:t>
            </a:r>
            <a:endParaRPr sz="2500">
              <a:solidFill>
                <a:schemeClr val="accent1"/>
              </a:solidFill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US" sz="2500"/>
              <a:t>Increase amount for paid spare buses from $3,000 to $3,500.   </a:t>
            </a:r>
            <a:endParaRPr sz="2500"/>
          </a:p>
          <a:p>
            <a:pPr marL="914400" marR="0" lvl="1" indent="-3873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solidFill>
                  <a:schemeClr val="accent1"/>
                </a:solidFill>
              </a:rPr>
              <a:t>30 paid spare buses, cost to increase = $15,000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Budget Highlights</a:t>
            </a:r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52650" y="1696318"/>
            <a:ext cx="34068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500"/>
              <a:t>Substitute rate increase</a:t>
            </a:r>
            <a:endParaRPr sz="2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0248" y="2520601"/>
            <a:ext cx="8571752" cy="23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3733c3c3f_0_6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Budget Highlights:  Use of Fund Balance</a:t>
            </a:r>
            <a:endParaRPr/>
          </a:p>
        </p:txBody>
      </p:sp>
      <p:sp>
        <p:nvSpPr>
          <p:cNvPr id="218" name="Google Shape;218;gb3733c3c3f_0_6"/>
          <p:cNvSpPr txBox="1">
            <a:spLocks noGrp="1"/>
          </p:cNvSpPr>
          <p:nvPr>
            <p:ph type="body" idx="1"/>
          </p:nvPr>
        </p:nvSpPr>
        <p:spPr>
          <a:xfrm>
            <a:off x="609600" y="1775206"/>
            <a:ext cx="111951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Elementary ELA Textbook Adoption, $2,000,000</a:t>
            </a:r>
            <a:endParaRPr sz="2500"/>
          </a:p>
          <a:p>
            <a:pPr marL="3429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 b="0" i="0" u="none" strike="noStrike" cap="none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Continuation of school-based technology refresh, $</a:t>
            </a:r>
            <a:r>
              <a:rPr lang="en-US" sz="250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2,270,100</a:t>
            </a:r>
            <a:endParaRPr sz="2500"/>
          </a:p>
          <a:p>
            <a:pPr marL="914400" lvl="6" indent="-488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 b="0" i="0" u="none" strike="noStrike" cap="none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Network switches</a:t>
            </a:r>
            <a:endParaRPr sz="2500"/>
          </a:p>
          <a:p>
            <a:pPr marL="914400" lvl="2" indent="-488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Network Host storage expansion</a:t>
            </a:r>
            <a:endParaRPr sz="2500"/>
          </a:p>
          <a:p>
            <a:pPr marL="914400" lvl="1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 b="0" i="0" u="none" strike="noStrike" cap="none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Interactive SMART TV’s for classrooms</a:t>
            </a:r>
            <a:endParaRPr sz="2500"/>
          </a:p>
          <a:p>
            <a:pPr marL="914400" lvl="1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Teacher and student laptop refresh</a:t>
            </a:r>
            <a:endParaRPr sz="250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2500"/>
              <a:buFont typeface="Noto Sans Symbols"/>
              <a:buChar char="▪"/>
            </a:pPr>
            <a:r>
              <a:rPr lang="en-US" sz="250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Other Post Employment Benefits (OPEB), $2,000,000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2" indent="-215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Noto Sans Symbols"/>
              <a:buNone/>
            </a:pPr>
            <a:endParaRPr sz="250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00100" lvl="3" indent="-215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1823f31d6_2_0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Blueprint Funding</a:t>
            </a:r>
            <a:endParaRPr/>
          </a:p>
        </p:txBody>
      </p:sp>
      <p:sp>
        <p:nvSpPr>
          <p:cNvPr id="225" name="Google Shape;225;g111823f31d6_2_0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US" sz="2500">
                <a:solidFill>
                  <a:srgbClr val="1C4587"/>
                </a:solidFill>
                <a:latin typeface="Oi"/>
                <a:ea typeface="Oi"/>
                <a:cs typeface="Oi"/>
                <a:sym typeface="Oi"/>
              </a:rPr>
              <a:t>Projections by the Department of Legislative Services</a:t>
            </a:r>
            <a:endParaRPr sz="2500">
              <a:solidFill>
                <a:srgbClr val="1C4587"/>
              </a:solidFill>
              <a:latin typeface="Oi"/>
              <a:ea typeface="Oi"/>
              <a:cs typeface="Oi"/>
              <a:sym typeface="Oi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900"/>
              <a:buFont typeface="Oi"/>
              <a:buChar char="▪"/>
            </a:pPr>
            <a:r>
              <a:rPr lang="en-US" sz="2500">
                <a:solidFill>
                  <a:srgbClr val="1C4587"/>
                </a:solidFill>
                <a:latin typeface="Oi"/>
                <a:ea typeface="Oi"/>
                <a:cs typeface="Oi"/>
                <a:sym typeface="Oi"/>
              </a:rPr>
              <a:t>Based on pre-pandemic enrollment and FARMS</a:t>
            </a:r>
            <a:endParaRPr sz="2500">
              <a:solidFill>
                <a:srgbClr val="1C4587"/>
              </a:solidFill>
              <a:latin typeface="Oi"/>
              <a:ea typeface="Oi"/>
              <a:cs typeface="Oi"/>
              <a:sym typeface="Oi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900"/>
              <a:buFont typeface="Oi"/>
              <a:buChar char="▪"/>
            </a:pPr>
            <a:r>
              <a:rPr lang="en-US" sz="2500">
                <a:solidFill>
                  <a:srgbClr val="1C4587"/>
                </a:solidFill>
                <a:latin typeface="Oi"/>
                <a:ea typeface="Oi"/>
                <a:cs typeface="Oi"/>
                <a:sym typeface="Oi"/>
              </a:rPr>
              <a:t>Local and State Foundation and Concentration of Effort </a:t>
            </a:r>
            <a:endParaRPr sz="2500">
              <a:solidFill>
                <a:srgbClr val="1C4587"/>
              </a:solidFill>
              <a:latin typeface="Oi"/>
              <a:ea typeface="Oi"/>
              <a:cs typeface="Oi"/>
              <a:sym typeface="O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br>
              <a:rPr lang="en-US" sz="2500">
                <a:solidFill>
                  <a:srgbClr val="1C4587"/>
                </a:solidFill>
                <a:latin typeface="Oi"/>
                <a:ea typeface="Oi"/>
                <a:cs typeface="Oi"/>
                <a:sym typeface="Oi"/>
              </a:rPr>
            </a:br>
            <a:endParaRPr sz="2500"/>
          </a:p>
        </p:txBody>
      </p:sp>
      <p:graphicFrame>
        <p:nvGraphicFramePr>
          <p:cNvPr id="226" name="Google Shape;226;g111823f31d6_2_0"/>
          <p:cNvGraphicFramePr/>
          <p:nvPr/>
        </p:nvGraphicFramePr>
        <p:xfrm>
          <a:off x="1423155" y="34289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{B5ECC840-C611-451E-A498-9C5A49BDE7FC}</a:tableStyleId>
              </a:tblPr>
              <a:tblGrid>
                <a:gridCol w="311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FY2023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DLS Projection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MSDE Budget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Delta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0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Foundation</a:t>
                      </a:r>
                      <a:endParaRPr sz="2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$144.75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$140.90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-$3.85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1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Concentration of Poverty</a:t>
                      </a:r>
                      <a:endParaRPr sz="2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/>
                        <a:t>40.50</a:t>
                      </a:r>
                      <a:endParaRPr sz="2000" b="1" u="sng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/>
                        <a:t>30.50</a:t>
                      </a:r>
                      <a:endParaRPr sz="2000" b="1" u="sng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>
                          <a:solidFill>
                            <a:srgbClr val="FF0000"/>
                          </a:solidFill>
                        </a:rPr>
                        <a:t>-10.00</a:t>
                      </a:r>
                      <a:endParaRPr sz="2000" b="1" u="sng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2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(in millions)</a:t>
                      </a:r>
                      <a:endParaRPr sz="2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$185.25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$171.40</a:t>
                      </a:r>
                      <a:endParaRPr sz="2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-$13.85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226:3:3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Unrestricted Fund Revenue Budget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" y="2411100"/>
            <a:ext cx="7963464" cy="352008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8490857" y="2078281"/>
            <a:ext cx="3344092" cy="41857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Revenues reflect a shift in Blueprint funding from Restricted Funds: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Special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Prekindergarten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Transitional Supplemental Instruction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Teacher Salary Incentive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Mental Health Coordinator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FY2021 = $3,855,566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09600" y="1732599"/>
            <a:ext cx="4522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originally presented….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Important Dates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1209369" y="2133600"/>
            <a:ext cx="9488128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C6C6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C6C6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February 9 – Board of Education budget approval</a:t>
            </a:r>
            <a:endParaRPr sz="3200" b="0" i="0" u="none" strike="noStrike" cap="none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Unrestricted Fund Revenue Budget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10314039" y="1861274"/>
            <a:ext cx="1799303" cy="4462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Revenues reflect a shift in Blueprint funding from Restricted Funds: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Special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Prekindergarten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Transitional Supplemental Instruction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Teacher Salary Incentive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Mental Health Coordinator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FY2021 = $3,855,566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609600" y="1732599"/>
            <a:ext cx="45228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Updated State Aid amounts provided on 1/21/22….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73" y="2812027"/>
            <a:ext cx="9973765" cy="255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0d300efc8_0_117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Unrestricted Fund Revenue Budget</a:t>
            </a:r>
            <a:endParaRPr/>
          </a:p>
        </p:txBody>
      </p:sp>
      <p:sp>
        <p:nvSpPr>
          <p:cNvPr id="83" name="Google Shape;83;g110d300efc8_0_117"/>
          <p:cNvSpPr txBox="1"/>
          <p:nvPr/>
        </p:nvSpPr>
        <p:spPr>
          <a:xfrm>
            <a:off x="10314039" y="1861274"/>
            <a:ext cx="1799400" cy="446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Revenues reflect a shift in Blueprint funding from Restricted Funds: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Special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Prekindergarten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Transitional Supplemental Instruction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Teacher Salary Incentive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Mental Health Coordinator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FY2021 = $3,855,566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10d300efc8_0_117"/>
          <p:cNvSpPr txBox="1"/>
          <p:nvPr/>
        </p:nvSpPr>
        <p:spPr>
          <a:xfrm>
            <a:off x="609600" y="1732599"/>
            <a:ext cx="452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Updated State Aid amounts provided on 1/21/22….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110d300efc8_0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489" y="2199858"/>
            <a:ext cx="886777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0d300efc8_0_0"/>
          <p:cNvSpPr txBox="1">
            <a:spLocks noGrp="1"/>
          </p:cNvSpPr>
          <p:nvPr>
            <p:ph type="title"/>
          </p:nvPr>
        </p:nvSpPr>
        <p:spPr>
          <a:xfrm rot="-5400000">
            <a:off x="-2354500" y="2880467"/>
            <a:ext cx="623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MSDE Compensatory Education 2021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1" name="Google Shape;91;g110d300efc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783" y="178658"/>
            <a:ext cx="10355502" cy="66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10d300efc8_0_0"/>
          <p:cNvSpPr/>
          <p:nvPr/>
        </p:nvSpPr>
        <p:spPr>
          <a:xfrm>
            <a:off x="3419858" y="1481592"/>
            <a:ext cx="1012800" cy="516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10d300efc8_0_0"/>
          <p:cNvSpPr/>
          <p:nvPr/>
        </p:nvSpPr>
        <p:spPr>
          <a:xfrm>
            <a:off x="9072325" y="1452892"/>
            <a:ext cx="1012800" cy="516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10d300efc8_0_0"/>
          <p:cNvSpPr/>
          <p:nvPr/>
        </p:nvSpPr>
        <p:spPr>
          <a:xfrm>
            <a:off x="3788558" y="5132083"/>
            <a:ext cx="644100" cy="29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10d300efc8_0_0"/>
          <p:cNvSpPr/>
          <p:nvPr/>
        </p:nvSpPr>
        <p:spPr>
          <a:xfrm>
            <a:off x="9120850" y="5132083"/>
            <a:ext cx="843900" cy="29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110d300efc8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21733"/>
            <a:ext cx="10186199" cy="6455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10d300efc8_0_11"/>
          <p:cNvSpPr txBox="1">
            <a:spLocks noGrp="1"/>
          </p:cNvSpPr>
          <p:nvPr>
            <p:ph type="title"/>
          </p:nvPr>
        </p:nvSpPr>
        <p:spPr>
          <a:xfrm rot="-5400000">
            <a:off x="-2354500" y="2880467"/>
            <a:ext cx="623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MSDE Compensatory Education 2022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g110d300efc8_0_11"/>
          <p:cNvSpPr/>
          <p:nvPr/>
        </p:nvSpPr>
        <p:spPr>
          <a:xfrm>
            <a:off x="3198100" y="1600200"/>
            <a:ext cx="1012800" cy="516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10d300efc8_0_11"/>
          <p:cNvSpPr/>
          <p:nvPr/>
        </p:nvSpPr>
        <p:spPr>
          <a:xfrm>
            <a:off x="8681800" y="1600200"/>
            <a:ext cx="1012800" cy="516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10d300efc8_0_11"/>
          <p:cNvSpPr/>
          <p:nvPr/>
        </p:nvSpPr>
        <p:spPr>
          <a:xfrm>
            <a:off x="3520033" y="5220333"/>
            <a:ext cx="644100" cy="215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10d300efc8_0_11"/>
          <p:cNvSpPr/>
          <p:nvPr/>
        </p:nvSpPr>
        <p:spPr>
          <a:xfrm>
            <a:off x="8806400" y="5182333"/>
            <a:ext cx="763500" cy="215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10d300efc8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383" y="190283"/>
            <a:ext cx="7496567" cy="653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10d300efc8_0_22"/>
          <p:cNvSpPr txBox="1">
            <a:spLocks noGrp="1"/>
          </p:cNvSpPr>
          <p:nvPr>
            <p:ph type="title"/>
          </p:nvPr>
        </p:nvSpPr>
        <p:spPr>
          <a:xfrm rot="-5400000">
            <a:off x="-2311475" y="2892442"/>
            <a:ext cx="623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MSDE Compensatory Education 2023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g110d300efc8_0_22"/>
          <p:cNvSpPr/>
          <p:nvPr/>
        </p:nvSpPr>
        <p:spPr>
          <a:xfrm>
            <a:off x="4236117" y="5145150"/>
            <a:ext cx="944100" cy="29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10d300efc8_0_22"/>
          <p:cNvSpPr/>
          <p:nvPr/>
        </p:nvSpPr>
        <p:spPr>
          <a:xfrm>
            <a:off x="7693683" y="5145150"/>
            <a:ext cx="843900" cy="29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10d300efc8_0_22"/>
          <p:cNvSpPr/>
          <p:nvPr/>
        </p:nvSpPr>
        <p:spPr>
          <a:xfrm>
            <a:off x="8662683" y="5145150"/>
            <a:ext cx="1019100" cy="29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110d300efc8_0_51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51467"/>
            <a:ext cx="7655631" cy="5058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g110d300efc8_0_51"/>
          <p:cNvGraphicFramePr/>
          <p:nvPr/>
        </p:nvGraphicFramePr>
        <p:xfrm>
          <a:off x="1143000" y="3842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{B5ECC840-C611-451E-A498-9C5A49BDE7FC}</a:tableStyleId>
              </a:tblPr>
              <a:tblGrid>
                <a:gridCol w="264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Eligible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Oct 2019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Eligible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Oct 2020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FARM Eligible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Oct 2021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for SMCPS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5363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4558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3856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" name="Google Shape;121;g110d300efc8_0_51"/>
          <p:cNvSpPr/>
          <p:nvPr/>
        </p:nvSpPr>
        <p:spPr>
          <a:xfrm>
            <a:off x="4693900" y="3011400"/>
            <a:ext cx="974400" cy="417600"/>
          </a:xfrm>
          <a:prstGeom prst="wedgeRectCallout">
            <a:avLst>
              <a:gd name="adj1" fmla="val -15062"/>
              <a:gd name="adj2" fmla="val 7106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Decrease of 805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0d300efc8_0_51"/>
          <p:cNvSpPr/>
          <p:nvPr/>
        </p:nvSpPr>
        <p:spPr>
          <a:xfrm>
            <a:off x="5781233" y="3098300"/>
            <a:ext cx="974400" cy="788100"/>
          </a:xfrm>
          <a:prstGeom prst="wedgeRectCallout">
            <a:avLst>
              <a:gd name="adj1" fmla="val -15062"/>
              <a:gd name="adj2" fmla="val 7106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Total decrease 1,507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10d300efc8_0_51"/>
          <p:cNvSpPr txBox="1">
            <a:spLocks noGrp="1"/>
          </p:cNvSpPr>
          <p:nvPr>
            <p:ph type="title"/>
          </p:nvPr>
        </p:nvSpPr>
        <p:spPr>
          <a:xfrm rot="-5400000">
            <a:off x="-2469700" y="2995667"/>
            <a:ext cx="6461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SMCPS  FARM Eligible Student Counts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g110d300efc8_0_51"/>
          <p:cNvSpPr txBox="1"/>
          <p:nvPr/>
        </p:nvSpPr>
        <p:spPr>
          <a:xfrm>
            <a:off x="9362517" y="298400"/>
            <a:ext cx="2872500" cy="668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SMCPS, we have had a total of 1,507 fewer students identified as FARMs eligible in October of 2021 than in October of 2019. This is a reduction of almost one third of the total economically disadvantaged students attending St. Mary’s County Public Schools.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the opposite of what we are actually seeing in our communities - we have many more students in distress due to the economic strain two years of a pandemic have had on our families.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10d300efc8_0_60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398" y="1726598"/>
            <a:ext cx="7873824" cy="48686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g110d300efc8_0_60"/>
          <p:cNvGraphicFramePr/>
          <p:nvPr/>
        </p:nvGraphicFramePr>
        <p:xfrm>
          <a:off x="1790458" y="3563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{B5ECC840-C611-451E-A498-9C5A49BDE7FC}</a:tableStyleId>
              </a:tblPr>
              <a:tblGrid>
                <a:gridCol w="264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 Comp 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 Funding 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2022 Comp 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 Funding 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2023 Comp 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 Funding 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State Funding SMCPS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$19,376,915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$16,435,249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$16,435,249</a:t>
                      </a:r>
                      <a:endParaRPr sz="15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25400" marB="25400" anchor="b">
                    <a:lnL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285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1" name="Google Shape;131;g110d300efc8_0_60"/>
          <p:cNvSpPr/>
          <p:nvPr/>
        </p:nvSpPr>
        <p:spPr>
          <a:xfrm>
            <a:off x="5816833" y="2815850"/>
            <a:ext cx="1293300" cy="417600"/>
          </a:xfrm>
          <a:prstGeom prst="wedgeRectCallout">
            <a:avLst>
              <a:gd name="adj1" fmla="val -50245"/>
              <a:gd name="adj2" fmla="val 95354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Decrease of  $2,941,666 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10d300efc8_0_60"/>
          <p:cNvSpPr txBox="1">
            <a:spLocks noGrp="1"/>
          </p:cNvSpPr>
          <p:nvPr>
            <p:ph type="title"/>
          </p:nvPr>
        </p:nvSpPr>
        <p:spPr>
          <a:xfrm rot="-5400000">
            <a:off x="-2530667" y="3015067"/>
            <a:ext cx="6461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SMCPS  Total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Compensatory Educ.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g110d300efc8_0_60"/>
          <p:cNvSpPr/>
          <p:nvPr/>
        </p:nvSpPr>
        <p:spPr>
          <a:xfrm>
            <a:off x="6684075" y="3475550"/>
            <a:ext cx="975300" cy="4734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Hold Harmless</a:t>
            </a:r>
            <a:endParaRPr sz="1100" b="1" i="0" u="none" strike="noStrike" cap="none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E Presentation Template_20150313">
  <a:themeElements>
    <a:clrScheme name="Custom 13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E Presentation Template_20150313">
  <a:themeElements>
    <a:clrScheme name="Custom 13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Widescreen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Roboto</vt:lpstr>
      <vt:lpstr>Oi</vt:lpstr>
      <vt:lpstr>Corbel</vt:lpstr>
      <vt:lpstr>Noto Sans Symbols</vt:lpstr>
      <vt:lpstr>Calibri</vt:lpstr>
      <vt:lpstr>Oswald</vt:lpstr>
      <vt:lpstr>BOE Presentation Template_20150313</vt:lpstr>
      <vt:lpstr>BOE Presentation Template_20150313</vt:lpstr>
      <vt:lpstr>Board of Education Budget Work Session FY2023</vt:lpstr>
      <vt:lpstr>Unrestricted Fund Revenue Budget</vt:lpstr>
      <vt:lpstr>Unrestricted Fund Revenue Budget</vt:lpstr>
      <vt:lpstr>Unrestricted Fund Revenue Budget</vt:lpstr>
      <vt:lpstr>MSDE Compensatory Education 2021</vt:lpstr>
      <vt:lpstr>MSDE Compensatory Education 2022</vt:lpstr>
      <vt:lpstr>MSDE Compensatory Education 2023</vt:lpstr>
      <vt:lpstr>SMCPS  FARM Eligible Student Counts</vt:lpstr>
      <vt:lpstr>SMCPS  Total  Compensatory Educ.</vt:lpstr>
      <vt:lpstr>PowerPoint Presentation</vt:lpstr>
      <vt:lpstr>Unrestricted Fund Revenue Budget</vt:lpstr>
      <vt:lpstr>Budget Highlights</vt:lpstr>
      <vt:lpstr>Budget Highlights</vt:lpstr>
      <vt:lpstr>Budget Highlights</vt:lpstr>
      <vt:lpstr>Budget Highlights</vt:lpstr>
      <vt:lpstr>School Bus Contractor - Public Comment  </vt:lpstr>
      <vt:lpstr>Budget Highlights</vt:lpstr>
      <vt:lpstr>Budget Highlights:  Use of Fund Balance</vt:lpstr>
      <vt:lpstr>Blueprint Funding</vt:lpstr>
      <vt:lpstr>Important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Education Budget Work Session FY2023</dc:title>
  <dc:creator>Darlene S. Austin</dc:creator>
  <cp:lastModifiedBy>Jane A. Shafer</cp:lastModifiedBy>
  <cp:revision>1</cp:revision>
  <dcterms:created xsi:type="dcterms:W3CDTF">2015-04-23T17:35:17Z</dcterms:created>
  <dcterms:modified xsi:type="dcterms:W3CDTF">2022-02-02T15:18:16Z</dcterms:modified>
</cp:coreProperties>
</file>