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67" r:id="rId4"/>
    <p:sldId id="268" r:id="rId5"/>
    <p:sldId id="290" r:id="rId6"/>
    <p:sldId id="291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9" r:id="rId20"/>
    <p:sldId id="280" r:id="rId21"/>
    <p:sldId id="281" r:id="rId22"/>
    <p:sldId id="282" r:id="rId23"/>
    <p:sldId id="283" r:id="rId24"/>
  </p:sldIdLst>
  <p:sldSz cx="12192000" cy="6858000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KlP7UgveXttnDpDSThxhtt+KJ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Maher" initials="" lastIdx="1" clrIdx="0"/>
  <p:cmAuthor id="1" name="Susie Fowler" initials="" lastIdx="2" clrIdx="1"/>
  <p:cmAuthor id="2" name="Dale Farrel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25" autoAdjust="0"/>
  </p:normalViewPr>
  <p:slideViewPr>
    <p:cSldViewPr snapToGrid="0">
      <p:cViewPr varScale="1">
        <p:scale>
          <a:sx n="70" d="100"/>
          <a:sy n="70" d="100"/>
        </p:scale>
        <p:origin x="15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maher\Downloads\Superintendent's%20Budget%20Presentation%201-16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Budget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DA-47D8-B7FF-6F55E247DF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DA-47D8-B7FF-6F55E247D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People</c:v>
                </c:pt>
                <c:pt idx="1">
                  <c:v>Everything Else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6-47DA-98FD-FF3CA0AD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57004593175804"/>
          <c:y val="0.13035802165354299"/>
          <c:w val="0.25447433956983201"/>
          <c:h val="0.15215872977512501"/>
        </c:manualLayout>
      </c:layout>
      <c:overlay val="0"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4"/>
        <c:axId val="153672896"/>
        <c:axId val="153682584"/>
      </c:barChart>
      <c:catAx>
        <c:axId val="1536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82584"/>
        <c:crosses val="autoZero"/>
        <c:auto val="0"/>
        <c:lblAlgn val="ctr"/>
        <c:lblOffset val="100"/>
        <c:noMultiLvlLbl val="0"/>
      </c:catAx>
      <c:valAx>
        <c:axId val="153682584"/>
        <c:scaling>
          <c:orientation val="minMax"/>
          <c:max val="2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72896"/>
        <c:crosses val="autoZero"/>
        <c:crossBetween val="between"/>
      </c:valAx>
      <c:spPr>
        <a:noFill/>
        <a:ln>
          <a:noFill/>
        </a:ln>
        <a:effectLst>
          <a:outerShdw blurRad="50800" dist="50800" dir="6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ESSER funds for the second year of the incentive, hourly driver/attendant rate the top of the established SMCPS </a:t>
            </a:r>
            <a:r>
              <a:rPr lang="en-US" dirty="0" err="1"/>
              <a:t>payscale</a:t>
            </a:r>
            <a:r>
              <a:rPr lang="en-US" dirty="0"/>
              <a:t> with the amount paid by the contractor at a contractor determined rate plus the 26.5% admin rate.</a:t>
            </a:r>
            <a:endParaRPr dirty="0"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08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127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147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1" y="0"/>
            <a:ext cx="12191999" cy="5135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700"/>
              <a:buFont typeface="Corbel"/>
              <a:buNone/>
              <a:defRPr sz="4700" b="1">
                <a:solidFill>
                  <a:srgbClr val="4F81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2"/>
          <p:cNvSpPr/>
          <p:nvPr/>
        </p:nvSpPr>
        <p:spPr>
          <a:xfrm>
            <a:off x="0" y="5128334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" name="Google Shape;2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5491734"/>
            <a:ext cx="1981200" cy="9852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/>
          <p:nvPr/>
        </p:nvSpPr>
        <p:spPr>
          <a:xfrm>
            <a:off x="685030" y="5249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  <a:defRPr>
                <a:solidFill>
                  <a:schemeClr val="accen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62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/>
          <p:nvPr/>
        </p:nvSpPr>
        <p:spPr>
          <a:xfrm>
            <a:off x="1" y="0"/>
            <a:ext cx="12191999" cy="5135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" name="Google Shape;47;p31"/>
          <p:cNvSpPr txBox="1"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700"/>
              <a:buFont typeface="Corbel"/>
              <a:buNone/>
              <a:defRPr sz="4700" b="1">
                <a:solidFill>
                  <a:srgbClr val="4F81B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1"/>
          <p:cNvSpPr/>
          <p:nvPr/>
        </p:nvSpPr>
        <p:spPr>
          <a:xfrm>
            <a:off x="0" y="5128334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5491734"/>
            <a:ext cx="1981200" cy="98526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 txBox="1"/>
          <p:nvPr/>
        </p:nvSpPr>
        <p:spPr>
          <a:xfrm>
            <a:off x="685030" y="52493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0" y="1435895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1" y="1"/>
            <a:ext cx="12191999" cy="14337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rgbClr val="D756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8953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89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93895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/>
          <p:nvPr/>
        </p:nvSpPr>
        <p:spPr>
          <a:xfrm>
            <a:off x="0" y="1435895"/>
            <a:ext cx="12192000" cy="45720"/>
          </a:xfrm>
          <a:prstGeom prst="rect">
            <a:avLst/>
          </a:prstGeom>
          <a:solidFill>
            <a:srgbClr val="000090"/>
          </a:solidFill>
          <a:ln w="48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29"/>
          <p:cNvSpPr/>
          <p:nvPr/>
        </p:nvSpPr>
        <p:spPr>
          <a:xfrm>
            <a:off x="1" y="1"/>
            <a:ext cx="12191999" cy="1433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rgbClr val="D756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506650" y="874275"/>
            <a:ext cx="96774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230"/>
              <a:buFont typeface="Corbel"/>
              <a:buNone/>
            </a:pPr>
            <a:r>
              <a:rPr lang="en-US" sz="3807" dirty="0"/>
              <a:t>Budget Work Session</a:t>
            </a:r>
            <a:br>
              <a:rPr lang="en-US" sz="3807" dirty="0"/>
            </a:br>
            <a:r>
              <a:rPr lang="en-US" sz="3807" dirty="0"/>
              <a:t>Operating Budget</a:t>
            </a:r>
            <a:br>
              <a:rPr lang="en-US" sz="3807" dirty="0"/>
            </a:br>
            <a:r>
              <a:rPr lang="en-US" sz="3807" dirty="0"/>
              <a:t>FY2023</a:t>
            </a:r>
            <a:endParaRPr sz="3807" dirty="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586875" y="3568025"/>
            <a:ext cx="96774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775" dirty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Dr. J. Scott Smith, Superintendent</a:t>
            </a:r>
            <a:endParaRPr sz="2775" dirty="0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775" dirty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Ms. Tammy McCourt, Assistant Superintendent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775" dirty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January 5, 2022</a:t>
            </a:r>
            <a:endParaRPr sz="2775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5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9372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Instructional Salaries and Wages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7393577" y="1698795"/>
            <a:ext cx="41030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5,418,157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(6.3%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7393577" y="2406681"/>
            <a:ext cx="5029199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Reallocation of Blueprint positions from Restricted (7)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Blueprint National Board Certification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IRT – Teachers Academy (11 month)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Early Childhood Education IRT (11 m)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Health &amp; PE IRT/Teacher (1o month)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Charter School Teacher</a:t>
            </a: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IRT AAO (2 -to 11 month)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Increase in substitute rate of pay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Judy Center Specialist (grant funded – Community Services category)</a:t>
            </a: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FCB9A-4DF2-4380-BD34-A7BA95737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0892"/>
            <a:ext cx="6509730" cy="38059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96012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/>
              <a:t>Textbooks and Instructional Supplies</a:t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6739631" y="1488816"/>
            <a:ext cx="3429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2,738,664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57.5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6739631" y="2280390"/>
            <a:ext cx="5269345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AP American Government textbooks</a:t>
            </a: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College Board assessment testing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Instructional software for students: DESMOS, </a:t>
            </a:r>
            <a:r>
              <a:rPr lang="en-US" sz="2000" dirty="0" err="1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Edgenuity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(CTE), </a:t>
            </a:r>
            <a:r>
              <a:rPr lang="en-US" sz="2000" dirty="0" err="1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SmartMusic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, Quaver, Primary Learning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</a:pPr>
            <a:r>
              <a:rPr lang="en-US" sz="2000" u="sng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Use of Fund Balance:  $4,270,100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Elementary ELA Textbook Adoption $2m</a:t>
            </a:r>
          </a:p>
          <a:p>
            <a:pPr marL="342900" lvl="2" indent="-342900"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Continuation of school-based technology refresh $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2,270,100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81BD"/>
              </a:solidFill>
              <a:latin typeface="Corbe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</a:pPr>
            <a:endParaRPr lang="en-US" sz="2000" dirty="0">
              <a:solidFill>
                <a:srgbClr val="4F81BD"/>
              </a:solidFill>
              <a:latin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A3512-1F3C-4CE5-B6DC-6BD86C76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2" y="2084715"/>
            <a:ext cx="6133727" cy="3741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9EE73-0304-4604-BE7C-C23E5DA51A71}"/>
              </a:ext>
            </a:extLst>
          </p:cNvPr>
          <p:cNvSpPr txBox="1"/>
          <p:nvPr/>
        </p:nvSpPr>
        <p:spPr>
          <a:xfrm>
            <a:off x="7089063" y="5534561"/>
            <a:ext cx="61591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5" indent="-285750"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Network switches</a:t>
            </a:r>
          </a:p>
          <a:p>
            <a:pPr marL="285750" lvl="1" indent="-285750"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Network Host storage expansion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Interactive SMART TV’s for classrooms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Teacher and student laptop refresh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96012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Other Instructional Costs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7411716" y="1905000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$510,631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(33.5%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7423156" y="2743200"/>
            <a:ext cx="3810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</a:t>
            </a:r>
            <a:r>
              <a:rPr lang="en-US" sz="2000" u="sng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Migration to new website to ensure accessibility compliance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ontracted temporary services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 Roads contract increase and reallocation from Blueprint Restricted (IAEC)</a:t>
            </a:r>
            <a:endParaRPr sz="2000" b="0" i="0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3E1A4-CA28-4B3E-8F08-C5743829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27" y="1905000"/>
            <a:ext cx="6477988" cy="39732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9753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Special Education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7279690" y="1575532"/>
            <a:ext cx="51206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2,456,478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(12.3%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7279690" y="2237251"/>
            <a:ext cx="4790390" cy="70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 Roads contract increase and reallocation from Blueprint Restricted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Non-public placements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Contracted therapists rate increase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Speech Language Pathologist (to 11 month)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IEP Facilitators (13; 10 month)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Paraeducators (10)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Secretary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Behavior Specialists (2)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Reallocation of Blueprint positions from Restricted (7.17)</a:t>
            </a: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b="0" i="0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b="0" i="0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69900" indent="-342900"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indent="-158750">
              <a:buClr>
                <a:schemeClr val="dk1"/>
              </a:buClr>
              <a:buSzPts val="2000"/>
            </a:pPr>
            <a:endParaRPr lang="en-US" sz="2000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indent="-158750">
              <a:buClr>
                <a:schemeClr val="dk1"/>
              </a:buClr>
              <a:buSzPts val="2000"/>
            </a:pPr>
            <a:endParaRPr lang="en-US" dirty="0"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5D493-0831-4214-B07C-2ED57124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0" y="1977163"/>
            <a:ext cx="6701759" cy="4097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96012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Student Personnel Services</a:t>
            </a:r>
            <a:endParaRPr/>
          </a:p>
        </p:txBody>
      </p:sp>
      <p:sp>
        <p:nvSpPr>
          <p:cNvPr id="277" name="Google Shape;277;p21"/>
          <p:cNvSpPr txBox="1"/>
          <p:nvPr/>
        </p:nvSpPr>
        <p:spPr>
          <a:xfrm>
            <a:off x="7369566" y="1758321"/>
            <a:ext cx="4343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$16,509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(1.1%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7369566" y="2819400"/>
            <a:ext cx="3810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2AF34-5D92-4A8F-92DD-359CF558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6" y="1924912"/>
            <a:ext cx="6480674" cy="39839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9448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Student Health Services</a:t>
            </a:r>
            <a:endParaRPr/>
          </a:p>
        </p:txBody>
      </p:sp>
      <p:sp>
        <p:nvSpPr>
          <p:cNvPr id="285" name="Google Shape;285;p22"/>
          <p:cNvSpPr txBox="1"/>
          <p:nvPr/>
        </p:nvSpPr>
        <p:spPr>
          <a:xfrm>
            <a:off x="7037082" y="1828800"/>
            <a:ext cx="419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412,414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(15.3%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7153182" y="2743201"/>
            <a:ext cx="3810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Increase in substitute nurse rate of pay</a:t>
            </a: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Nurse</a:t>
            </a: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, shift from Restricted Funds (11 month)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New Floating </a:t>
            </a: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Nurse (10 month)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5206-CC52-4D7E-9153-D1CC6919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8" y="1990227"/>
            <a:ext cx="6253039" cy="3822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96012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Student Transportation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7426289" y="1767069"/>
            <a:ext cx="45171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3,015,409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(15.9%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7447624" y="2514600"/>
            <a:ext cx="4744375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Contracted bus PVA increase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Hourly contracted driver/attendant rate and minimum hours increase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Fuel rate of $3.75/gallon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Maintenance and operations fee increase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Healthcare Trust contribution increase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F81BD"/>
                </a:solidFill>
                <a:latin typeface="Corbel"/>
                <a:sym typeface="Corbel"/>
              </a:rPr>
              <a:t>VersaTrans</a:t>
            </a: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 annual hosting software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Two replacement buses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New Transportation Specialist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98E3C-0ECC-48FF-B83F-636321D19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09" y="1951038"/>
            <a:ext cx="6573390" cy="4057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9677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Operation of Plant</a:t>
            </a:r>
            <a:endParaRPr/>
          </a:p>
        </p:txBody>
      </p:sp>
      <p:sp>
        <p:nvSpPr>
          <p:cNvPr id="301" name="Google Shape;301;p24"/>
          <p:cNvSpPr txBox="1"/>
          <p:nvPr/>
        </p:nvSpPr>
        <p:spPr>
          <a:xfrm>
            <a:off x="6989685" y="1600200"/>
            <a:ext cx="4114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$2,9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88,668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(17.2%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7065885" y="2503158"/>
            <a:ext cx="5065450" cy="4878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Utilities</a:t>
            </a: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Replacement vehicles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Emergency Quick Reference Guide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AHERA 3 year inspections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Blind/Curtain replacements/repairs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Sprinkler repairs/annual inspection contract increase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Facilities Management Systems software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Property Insurance increase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Upkeep of grounds (turf fields)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Arial"/>
              <a:cs typeface="Aria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E4BE8-AAAA-4BD0-AE94-665C3D8F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" y="2081666"/>
            <a:ext cx="6359878" cy="38880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9677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dirty="0"/>
              <a:t>Operation of Plant - continued</a:t>
            </a:r>
            <a:endParaRPr dirty="0"/>
          </a:p>
        </p:txBody>
      </p:sp>
      <p:sp>
        <p:nvSpPr>
          <p:cNvPr id="301" name="Google Shape;301;p24"/>
          <p:cNvSpPr txBox="1"/>
          <p:nvPr/>
        </p:nvSpPr>
        <p:spPr>
          <a:xfrm>
            <a:off x="6989685" y="1600200"/>
            <a:ext cx="4114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$2,998,668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(17.2%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7126550" y="2308086"/>
            <a:ext cx="5065450" cy="4970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Reclassification of IT Project Coordinator (3)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Reclassification of Programmer/Database Administrator (2)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Reclassification of Information Technology Assistant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Reclassification of Fiscal Secretary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Reclassification of Administrative Assistant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Arial"/>
                <a:cs typeface="Arial"/>
                <a:sym typeface="Corbel"/>
              </a:rPr>
              <a:t>Reclassification of Logis</a:t>
            </a: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tics Support Manager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New Coordinating Supervisor of Internal Investigations (.5)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New Safety &amp; Security Assistants (10)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</a:rPr>
              <a:t>New Safety &amp; Security Team Leads (2)</a:t>
            </a:r>
            <a:endParaRPr sz="2000" dirty="0">
              <a:solidFill>
                <a:srgbClr val="4F81BD"/>
              </a:solidFill>
              <a:latin typeface="Corbe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3AB12-19B9-4279-8146-B847CAFC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25" y="2157477"/>
            <a:ext cx="6171769" cy="37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9677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Maintenance of Plant</a:t>
            </a:r>
            <a:endParaRPr/>
          </a:p>
        </p:txBody>
      </p:sp>
      <p:sp>
        <p:nvSpPr>
          <p:cNvPr id="309" name="Google Shape;309;p25"/>
          <p:cNvSpPr txBox="1"/>
          <p:nvPr/>
        </p:nvSpPr>
        <p:spPr>
          <a:xfrm>
            <a:off x="8077200" y="2030343"/>
            <a:ext cx="4114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$302,431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6.9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% 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in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8153400" y="2944743"/>
            <a:ext cx="4419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Replacement iPads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Building repairs &amp; painting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LHS electrical to scoreboard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BBES, ECC, LHS line striping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Maintenance Trades I</a:t>
            </a: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62AA5-6CF4-42C1-8F1B-0C24E856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" y="2030343"/>
            <a:ext cx="7024411" cy="4318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>
            <a:off x="1809540" y="397091"/>
            <a:ext cx="85729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 dirty="0">
                <a:solidFill>
                  <a:schemeClr val="accent1"/>
                </a:solidFill>
              </a:rPr>
              <a:t>Proposed FY2023 Revenue Budget </a:t>
            </a:r>
            <a:endParaRPr sz="4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D21CF-D179-469E-A3DE-3114A56C6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2" y="1526219"/>
            <a:ext cx="6860790" cy="54725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9677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Fixed Charges</a:t>
            </a:r>
            <a:endParaRPr/>
          </a:p>
        </p:txBody>
      </p:sp>
      <p:sp>
        <p:nvSpPr>
          <p:cNvPr id="317" name="Google Shape;317;p26"/>
          <p:cNvSpPr txBox="1"/>
          <p:nvPr/>
        </p:nvSpPr>
        <p:spPr>
          <a:xfrm>
            <a:off x="6934200" y="1524000"/>
            <a:ext cx="4038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3,888,670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(7.0%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6934200" y="2514601"/>
            <a:ext cx="52578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Social Security associated with negotiations and reallocated Blueprint funded positions</a:t>
            </a: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Pension increase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Health Insurance estimate to be received Feb/Mar, 5% estimated increase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General liability/workers compensation insurance</a:t>
            </a:r>
          </a:p>
          <a:p>
            <a:pPr>
              <a:buClr>
                <a:srgbClr val="4F81BD"/>
              </a:buClr>
              <a:buSzPts val="2000"/>
            </a:pPr>
            <a:endParaRPr lang="en-US" sz="2000" u="sng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buClr>
                <a:srgbClr val="4F81BD"/>
              </a:buClr>
              <a:buSzPts val="2000"/>
            </a:pPr>
            <a:r>
              <a:rPr lang="en-US" sz="2000" u="sng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Use of Fund Balance:  $2,000,000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</a:pPr>
            <a:r>
              <a:rPr lang="en-US" sz="2000" dirty="0">
                <a:solidFill>
                  <a:srgbClr val="4F81BD"/>
                </a:solidFill>
                <a:latin typeface="Corbel"/>
                <a:sym typeface="Corbel"/>
              </a:rPr>
              <a:t>Other Post Employment Benefits (OPEB)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0D9-F1C1-4D65-9E4B-C3A77228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5" y="1877943"/>
            <a:ext cx="6351238" cy="38827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9753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Capital Outlay</a:t>
            </a:r>
            <a:endParaRPr/>
          </a:p>
        </p:txBody>
      </p:sp>
      <p:sp>
        <p:nvSpPr>
          <p:cNvPr id="325" name="Google Shape;325;p27"/>
          <p:cNvSpPr txBox="1"/>
          <p:nvPr/>
        </p:nvSpPr>
        <p:spPr>
          <a:xfrm>
            <a:off x="7628877" y="1935728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-$2,763,634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73.3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% 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decrease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7628877" y="2697729"/>
            <a:ext cx="4419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Building modifications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Project Management Coordinator 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lang="en-US" sz="2000" dirty="0">
              <a:solidFill>
                <a:srgbClr val="4F81BD"/>
              </a:solidFill>
              <a:latin typeface="Corbel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A5BD3-0AAE-4570-AE89-22BD31C4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42448"/>
            <a:ext cx="7012577" cy="50269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Important Dates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2362200" y="2133600"/>
            <a:ext cx="746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C6C6C"/>
                </a:solidFill>
                <a:latin typeface="Corbel"/>
                <a:ea typeface="Corbel"/>
                <a:cs typeface="Corbel"/>
                <a:sym typeface="Corbel"/>
              </a:rPr>
              <a:t>January 13 – Board of Education budget public hearing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6C6C6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C6C6C"/>
                </a:solidFill>
                <a:latin typeface="Corbel"/>
                <a:ea typeface="Corbel"/>
                <a:cs typeface="Corbel"/>
                <a:sym typeface="Corbel"/>
              </a:rPr>
              <a:t>January 19– Board of Education budget work session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6C6C6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6C6C6C"/>
                </a:solidFill>
                <a:latin typeface="Corbel"/>
                <a:ea typeface="Corbel"/>
                <a:cs typeface="Corbel"/>
                <a:sym typeface="Corbel"/>
              </a:rPr>
              <a:t>January 26 – Board of Education budget approval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 dirty="0"/>
              <a:t>Unrestricted Fund Revenue Budget</a:t>
            </a:r>
            <a:endParaRPr dirty="0"/>
          </a:p>
        </p:txBody>
      </p:sp>
      <p:sp>
        <p:nvSpPr>
          <p:cNvPr id="215" name="Google Shape;215;p13"/>
          <p:cNvSpPr txBox="1"/>
          <p:nvPr/>
        </p:nvSpPr>
        <p:spPr>
          <a:xfrm>
            <a:off x="8490857" y="2266764"/>
            <a:ext cx="3344092" cy="418572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Revenues reflect a shift in Blueprint funding from Restricted Funds:</a:t>
            </a:r>
          </a:p>
          <a:p>
            <a:pPr algn="ctr">
              <a:buSzPts val="1800"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algn="ctr">
              <a:buSzPts val="1800"/>
            </a:pPr>
            <a:r>
              <a:rPr lang="en-US" sz="18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Special Education</a:t>
            </a:r>
          </a:p>
          <a:p>
            <a:pPr algn="ctr">
              <a:buSzPts val="1800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Prekindergarten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Transitional Supplemental Instruction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Teacher Salary Incentive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Mental Health Coordinator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FY2021 = $3,855,566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1B2632-F680-4952-BA87-38F67722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1" y="2162262"/>
            <a:ext cx="7963464" cy="3520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 dirty="0"/>
              <a:t>Blueprint Accountability – Local Funding </a:t>
            </a:r>
            <a:endParaRPr dirty="0"/>
          </a:p>
        </p:txBody>
      </p:sp>
      <p:sp>
        <p:nvSpPr>
          <p:cNvPr id="8" name="Google Shape;215;p13">
            <a:extLst>
              <a:ext uri="{FF2B5EF4-FFF2-40B4-BE49-F238E27FC236}">
                <a16:creationId xmlns:a16="http://schemas.microsoft.com/office/drawing/2014/main" id="{406BCC29-B0E5-4A9D-8C7F-DFACA8E6E049}"/>
              </a:ext>
            </a:extLst>
          </p:cNvPr>
          <p:cNvSpPr txBox="1"/>
          <p:nvPr/>
        </p:nvSpPr>
        <p:spPr>
          <a:xfrm>
            <a:off x="8682445" y="2721134"/>
            <a:ext cx="2899955" cy="19697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Local Funding increase of $</a:t>
            </a:r>
            <a:r>
              <a:rPr lang="en-US" sz="24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7,016,120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or 6%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EE92C-1D44-46E9-BBA2-D0500FD9F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88" y="1794781"/>
            <a:ext cx="6835821" cy="46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400" dirty="0"/>
              <a:t>Blueprint Accountability – State Funding</a:t>
            </a:r>
            <a:endParaRPr dirty="0"/>
          </a:p>
        </p:txBody>
      </p:sp>
      <p:sp>
        <p:nvSpPr>
          <p:cNvPr id="5" name="Google Shape;215;p13">
            <a:extLst>
              <a:ext uri="{FF2B5EF4-FFF2-40B4-BE49-F238E27FC236}">
                <a16:creationId xmlns:a16="http://schemas.microsoft.com/office/drawing/2014/main" id="{01497136-003E-4FC1-9ADD-2926E5810DD5}"/>
              </a:ext>
            </a:extLst>
          </p:cNvPr>
          <p:cNvSpPr txBox="1"/>
          <p:nvPr/>
        </p:nvSpPr>
        <p:spPr>
          <a:xfrm>
            <a:off x="8682445" y="2721134"/>
            <a:ext cx="2899955" cy="2708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000" dist="254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algn="ctr">
              <a:buSzPts val="1800"/>
            </a:pPr>
            <a:r>
              <a:rPr lang="en-US" sz="24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State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Funding, net of  $3,855,566 shift from Restricted Fund, increase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$11,248,377 or 9.8%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79B68-6FB4-473F-A966-D4365975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3" y="1654084"/>
            <a:ext cx="5821657" cy="50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6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/>
        </p:nvSpPr>
        <p:spPr>
          <a:xfrm>
            <a:off x="6858000" y="2743200"/>
            <a:ext cx="3352800" cy="354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Utilities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Transportation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Textbooks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Professional development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Materials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Technology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Supplies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Maintenance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Program operations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Equipment</a:t>
            </a:r>
            <a:endParaRPr sz="1600" b="0" i="1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202" name="Google Shape;202;p11"/>
          <p:cNvGraphicFramePr/>
          <p:nvPr>
            <p:extLst>
              <p:ext uri="{D42A27DB-BD31-4B8C-83A1-F6EECF244321}">
                <p14:modId xmlns:p14="http://schemas.microsoft.com/office/powerpoint/2010/main" val="1036549322"/>
              </p:ext>
            </p:extLst>
          </p:nvPr>
        </p:nvGraphicFramePr>
        <p:xfrm>
          <a:off x="1981200" y="1456410"/>
          <a:ext cx="7117028" cy="496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3" name="Google Shape;203;p11"/>
          <p:cNvSpPr/>
          <p:nvPr/>
        </p:nvSpPr>
        <p:spPr>
          <a:xfrm>
            <a:off x="314823" y="304801"/>
            <a:ext cx="95049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Proposed FY2023 Expenditure Budget </a:t>
            </a:r>
            <a:endParaRPr sz="44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Total Operating Budget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2545850" y="2358375"/>
            <a:ext cx="7755900" cy="26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241F6A-B2E8-420F-BE4B-95EAE72C5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16" y="1567543"/>
            <a:ext cx="8638731" cy="51350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95250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Administration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7766482" y="1992297"/>
            <a:ext cx="3962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</a:t>
            </a:r>
            <a:r>
              <a:rPr lang="en-US" sz="2000" b="1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352,299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(9.6% increase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7690282" y="2894065"/>
            <a:ext cx="41148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Bi-annual GASB 34 report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Network switches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Virtual recruitment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Coordinating Supervisor of Internal Investigations  (.5)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Administrative Assistant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Coordinator of Information Technology</a:t>
            </a: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9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A9836-2EC4-43E9-80DA-3F7C49579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92297"/>
            <a:ext cx="6969821" cy="4093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95250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/>
              <a:t>Mid-Level Administration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7412917" y="1573779"/>
            <a:ext cx="49221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Requested Increase: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$1,417,026 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8</a:t>
            </a: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% increase)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7455881" y="2281665"/>
            <a:ext cx="5029200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Highlights: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Funding for negotiations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Technology enhancements, to include disaster recovery software, cloud phone upgrade, storage area network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Equity, engagement and early access training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Early Childhood Education Fiscal Secretary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Supervisor of AAO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School Secretary (2.5)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New Charter School Director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AAO Officer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F81BD"/>
                </a:solidFill>
                <a:latin typeface="Corbel"/>
                <a:ea typeface="Corbel"/>
                <a:cs typeface="Corbel"/>
                <a:sym typeface="Corbel"/>
              </a:rPr>
              <a:t>Reclassification of Charter School Deans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lang="en-US"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238" name="Google Shape;238;p16"/>
          <p:cNvGraphicFramePr/>
          <p:nvPr/>
        </p:nvGraphicFramePr>
        <p:xfrm>
          <a:off x="604520" y="2057400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F2FB2EF-404D-4B4D-8FF5-2EE4F314C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25" y="1927721"/>
            <a:ext cx="6623015" cy="3872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E Presentation Template_20150313">
  <a:themeElements>
    <a:clrScheme name="Custom 13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E Presentation Template_20150313">
  <a:themeElements>
    <a:clrScheme name="Custom 13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970</Words>
  <Application>Microsoft Office PowerPoint</Application>
  <PresentationFormat>Widescreen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Noto Sans Symbols</vt:lpstr>
      <vt:lpstr>Calibri</vt:lpstr>
      <vt:lpstr>Corbel</vt:lpstr>
      <vt:lpstr>BOE Presentation Template_20150313</vt:lpstr>
      <vt:lpstr>BOE Presentation Template_20150313</vt:lpstr>
      <vt:lpstr>Budget Work Session Operating Budget FY2023</vt:lpstr>
      <vt:lpstr>Proposed FY2023 Revenue Budget </vt:lpstr>
      <vt:lpstr>Unrestricted Fund Revenue Budget</vt:lpstr>
      <vt:lpstr>Blueprint Accountability – Local Funding </vt:lpstr>
      <vt:lpstr>Blueprint Accountability – State Funding</vt:lpstr>
      <vt:lpstr>PowerPoint Presentation</vt:lpstr>
      <vt:lpstr>Total Operating Budget</vt:lpstr>
      <vt:lpstr>Administration</vt:lpstr>
      <vt:lpstr>Mid-Level Administration</vt:lpstr>
      <vt:lpstr>Instructional Salaries and Wages</vt:lpstr>
      <vt:lpstr>Textbooks and Instructional Supplies</vt:lpstr>
      <vt:lpstr>Other Instructional Costs</vt:lpstr>
      <vt:lpstr>Special Education</vt:lpstr>
      <vt:lpstr>Student Personnel Services</vt:lpstr>
      <vt:lpstr>Student Health Services</vt:lpstr>
      <vt:lpstr>Student Transportation</vt:lpstr>
      <vt:lpstr>Operation of Plant</vt:lpstr>
      <vt:lpstr>Operation of Plant - continued</vt:lpstr>
      <vt:lpstr>Maintenance of Plant</vt:lpstr>
      <vt:lpstr>Fixed Charges</vt:lpstr>
      <vt:lpstr>Capital Outlay</vt:lpstr>
      <vt:lpstr>Important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Superintendent’s Recommended Operating Budget FY2021</dc:title>
  <dc:creator>Darlene S. Austin</dc:creator>
  <cp:lastModifiedBy>Jane A. Shafer</cp:lastModifiedBy>
  <cp:revision>70</cp:revision>
  <cp:lastPrinted>2021-12-15T18:26:39Z</cp:lastPrinted>
  <dcterms:created xsi:type="dcterms:W3CDTF">2015-04-23T17:35:17Z</dcterms:created>
  <dcterms:modified xsi:type="dcterms:W3CDTF">2021-12-20T14:45:42Z</dcterms:modified>
</cp:coreProperties>
</file>