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6" r:id="rId4"/>
    <p:sldMasterId id="2147483809" r:id="rId5"/>
    <p:sldMasterId id="2147483822" r:id="rId6"/>
    <p:sldMasterId id="2147483835" r:id="rId7"/>
    <p:sldMasterId id="2147483850" r:id="rId8"/>
    <p:sldMasterId id="2147483864" r:id="rId9"/>
    <p:sldMasterId id="2147483877" r:id="rId10"/>
    <p:sldMasterId id="2147483894" r:id="rId11"/>
  </p:sldMasterIdLst>
  <p:notesMasterIdLst>
    <p:notesMasterId r:id="rId52"/>
  </p:notesMasterIdLst>
  <p:handoutMasterIdLst>
    <p:handoutMasterId r:id="rId53"/>
  </p:handoutMasterIdLst>
  <p:sldIdLst>
    <p:sldId id="398" r:id="rId12"/>
    <p:sldId id="609" r:id="rId13"/>
    <p:sldId id="264" r:id="rId14"/>
    <p:sldId id="272" r:id="rId15"/>
    <p:sldId id="404" r:id="rId16"/>
    <p:sldId id="405" r:id="rId17"/>
    <p:sldId id="616" r:id="rId18"/>
    <p:sldId id="603" r:id="rId19"/>
    <p:sldId id="624" r:id="rId20"/>
    <p:sldId id="605" r:id="rId21"/>
    <p:sldId id="406" r:id="rId22"/>
    <p:sldId id="606" r:id="rId23"/>
    <p:sldId id="407" r:id="rId24"/>
    <p:sldId id="409" r:id="rId25"/>
    <p:sldId id="393" r:id="rId26"/>
    <p:sldId id="383" r:id="rId27"/>
    <p:sldId id="426" r:id="rId28"/>
    <p:sldId id="428" r:id="rId29"/>
    <p:sldId id="389" r:id="rId30"/>
    <p:sldId id="429" r:id="rId31"/>
    <p:sldId id="430" r:id="rId32"/>
    <p:sldId id="307" r:id="rId33"/>
    <p:sldId id="604" r:id="rId34"/>
    <p:sldId id="625" r:id="rId35"/>
    <p:sldId id="257" r:id="rId36"/>
    <p:sldId id="847" r:id="rId37"/>
    <p:sldId id="858" r:id="rId38"/>
    <p:sldId id="860" r:id="rId39"/>
    <p:sldId id="859" r:id="rId40"/>
    <p:sldId id="388" r:id="rId41"/>
    <p:sldId id="311" r:id="rId42"/>
    <p:sldId id="612" r:id="rId43"/>
    <p:sldId id="611" r:id="rId44"/>
    <p:sldId id="314" r:id="rId45"/>
    <p:sldId id="613" r:id="rId46"/>
    <p:sldId id="608" r:id="rId47"/>
    <p:sldId id="265" r:id="rId48"/>
    <p:sldId id="615" r:id="rId49"/>
    <p:sldId id="614" r:id="rId50"/>
    <p:sldId id="323" r:id="rId51"/>
  </p:sldIdLst>
  <p:sldSz cx="9144000" cy="5143500" type="screen16x9"/>
  <p:notesSz cx="7010400" cy="9296400"/>
  <p:defaultTextStyle>
    <a:defPPr>
      <a:defRPr lang="en-US"/>
    </a:defPPr>
    <a:lvl1pPr marL="0" algn="l" defTabSz="457120" rtl="0" eaLnBrk="1" latinLnBrk="0" hangingPunct="1">
      <a:defRPr sz="1800" kern="1200">
        <a:solidFill>
          <a:schemeClr val="tx1"/>
        </a:solidFill>
        <a:latin typeface="+mn-lt"/>
        <a:ea typeface="+mn-ea"/>
        <a:cs typeface="+mn-cs"/>
      </a:defRPr>
    </a:lvl1pPr>
    <a:lvl2pPr marL="457120" algn="l" defTabSz="457120" rtl="0" eaLnBrk="1" latinLnBrk="0" hangingPunct="1">
      <a:defRPr sz="1800" kern="1200">
        <a:solidFill>
          <a:schemeClr val="tx1"/>
        </a:solidFill>
        <a:latin typeface="+mn-lt"/>
        <a:ea typeface="+mn-ea"/>
        <a:cs typeface="+mn-cs"/>
      </a:defRPr>
    </a:lvl2pPr>
    <a:lvl3pPr marL="914240" algn="l" defTabSz="457120" rtl="0" eaLnBrk="1" latinLnBrk="0" hangingPunct="1">
      <a:defRPr sz="1800" kern="1200">
        <a:solidFill>
          <a:schemeClr val="tx1"/>
        </a:solidFill>
        <a:latin typeface="+mn-lt"/>
        <a:ea typeface="+mn-ea"/>
        <a:cs typeface="+mn-cs"/>
      </a:defRPr>
    </a:lvl3pPr>
    <a:lvl4pPr marL="1371360" algn="l" defTabSz="457120" rtl="0" eaLnBrk="1" latinLnBrk="0" hangingPunct="1">
      <a:defRPr sz="1800" kern="1200">
        <a:solidFill>
          <a:schemeClr val="tx1"/>
        </a:solidFill>
        <a:latin typeface="+mn-lt"/>
        <a:ea typeface="+mn-ea"/>
        <a:cs typeface="+mn-cs"/>
      </a:defRPr>
    </a:lvl4pPr>
    <a:lvl5pPr marL="1828480" algn="l" defTabSz="457120" rtl="0" eaLnBrk="1" latinLnBrk="0" hangingPunct="1">
      <a:defRPr sz="1800" kern="1200">
        <a:solidFill>
          <a:schemeClr val="tx1"/>
        </a:solidFill>
        <a:latin typeface="+mn-lt"/>
        <a:ea typeface="+mn-ea"/>
        <a:cs typeface="+mn-cs"/>
      </a:defRPr>
    </a:lvl5pPr>
    <a:lvl6pPr marL="2285600" algn="l" defTabSz="457120" rtl="0" eaLnBrk="1" latinLnBrk="0" hangingPunct="1">
      <a:defRPr sz="1800" kern="1200">
        <a:solidFill>
          <a:schemeClr val="tx1"/>
        </a:solidFill>
        <a:latin typeface="+mn-lt"/>
        <a:ea typeface="+mn-ea"/>
        <a:cs typeface="+mn-cs"/>
      </a:defRPr>
    </a:lvl6pPr>
    <a:lvl7pPr marL="2742720" algn="l" defTabSz="457120" rtl="0" eaLnBrk="1" latinLnBrk="0" hangingPunct="1">
      <a:defRPr sz="1800" kern="1200">
        <a:solidFill>
          <a:schemeClr val="tx1"/>
        </a:solidFill>
        <a:latin typeface="+mn-lt"/>
        <a:ea typeface="+mn-ea"/>
        <a:cs typeface="+mn-cs"/>
      </a:defRPr>
    </a:lvl7pPr>
    <a:lvl8pPr marL="3199840" algn="l" defTabSz="457120" rtl="0" eaLnBrk="1" latinLnBrk="0" hangingPunct="1">
      <a:defRPr sz="1800" kern="1200">
        <a:solidFill>
          <a:schemeClr val="tx1"/>
        </a:solidFill>
        <a:latin typeface="+mn-lt"/>
        <a:ea typeface="+mn-ea"/>
        <a:cs typeface="+mn-cs"/>
      </a:defRPr>
    </a:lvl8pPr>
    <a:lvl9pPr marL="3656960" algn="l" defTabSz="45712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180AA06-8576-8C43-854D-BCFC6945743E}">
          <p14:sldIdLst>
            <p14:sldId id="398"/>
            <p14:sldId id="609"/>
            <p14:sldId id="264"/>
            <p14:sldId id="272"/>
            <p14:sldId id="404"/>
            <p14:sldId id="405"/>
            <p14:sldId id="616"/>
            <p14:sldId id="603"/>
            <p14:sldId id="624"/>
            <p14:sldId id="605"/>
            <p14:sldId id="406"/>
            <p14:sldId id="606"/>
            <p14:sldId id="407"/>
            <p14:sldId id="409"/>
            <p14:sldId id="393"/>
            <p14:sldId id="383"/>
          </p14:sldIdLst>
        </p14:section>
        <p14:section name="Conclusion" id="{42535F1B-5DC2-9441-A331-4272EABDCE9F}">
          <p14:sldIdLst>
            <p14:sldId id="426"/>
            <p14:sldId id="428"/>
            <p14:sldId id="389"/>
            <p14:sldId id="429"/>
            <p14:sldId id="430"/>
            <p14:sldId id="307"/>
            <p14:sldId id="604"/>
            <p14:sldId id="625"/>
            <p14:sldId id="257"/>
            <p14:sldId id="847"/>
            <p14:sldId id="858"/>
            <p14:sldId id="860"/>
            <p14:sldId id="859"/>
            <p14:sldId id="388"/>
            <p14:sldId id="311"/>
            <p14:sldId id="612"/>
            <p14:sldId id="611"/>
            <p14:sldId id="314"/>
            <p14:sldId id="613"/>
            <p14:sldId id="608"/>
            <p14:sldId id="265"/>
            <p14:sldId id="615"/>
            <p14:sldId id="614"/>
            <p14:sldId id="323"/>
          </p14:sldIdLst>
        </p14:section>
      </p14:sectionLst>
    </p:ext>
    <p:ext uri="{EFAFB233-063F-42B5-8137-9DF3F51BA10A}">
      <p15:sldGuideLst xmlns:p15="http://schemas.microsoft.com/office/powerpoint/2012/main">
        <p15:guide id="1" orient="horz" pos="1044"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99CC"/>
    <a:srgbClr val="70B301"/>
    <a:srgbClr val="005B9C"/>
    <a:srgbClr val="053EA9"/>
    <a:srgbClr val="052F4E"/>
    <a:srgbClr val="092998"/>
    <a:srgbClr val="3B6F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720" autoAdjust="0"/>
    <p:restoredTop sz="95244" autoAdjust="0"/>
  </p:normalViewPr>
  <p:slideViewPr>
    <p:cSldViewPr snapToGrid="0" snapToObjects="1" showGuides="1">
      <p:cViewPr varScale="1">
        <p:scale>
          <a:sx n="88" d="100"/>
          <a:sy n="88" d="100"/>
        </p:scale>
        <p:origin x="348" y="64"/>
      </p:cViewPr>
      <p:guideLst>
        <p:guide orient="horz" pos="104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8" d="100"/>
        <a:sy n="158" d="100"/>
      </p:scale>
      <p:origin x="0" y="-6384"/>
    </p:cViewPr>
  </p:sorterViewPr>
  <p:notesViewPr>
    <p:cSldViewPr snapToGrid="0" snapToObjects="1">
      <p:cViewPr varScale="1">
        <p:scale>
          <a:sx n="202" d="100"/>
          <a:sy n="202" d="100"/>
        </p:scale>
        <p:origin x="6376" y="1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B53514D0-32F6-7F4B-9823-D771FC006DA0}" type="datetimeFigureOut">
              <a:rPr lang="en-US" smtClean="0"/>
              <a:t>5/6/2022</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DB683AB-7F15-354E-B4B8-81B2E744DA64}" type="slidenum">
              <a:rPr lang="en-US" smtClean="0"/>
              <a:t>‹#›</a:t>
            </a:fld>
            <a:endParaRPr lang="en-US"/>
          </a:p>
        </p:txBody>
      </p:sp>
    </p:spTree>
    <p:extLst>
      <p:ext uri="{BB962C8B-B14F-4D97-AF65-F5344CB8AC3E}">
        <p14:creationId xmlns:p14="http://schemas.microsoft.com/office/powerpoint/2010/main" val="20868718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B1F5B7F-4201-524C-A26D-F9EB8DF877FD}" type="datetimeFigureOut">
              <a:rPr lang="en-US" smtClean="0"/>
              <a:t>5/6/2022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A39A7F5-17A1-024F-A227-F1CE9DA3A49F}" type="slidenum">
              <a:rPr lang="en-US" smtClean="0"/>
              <a:t>‹#›</a:t>
            </a:fld>
            <a:endParaRPr lang="en-US"/>
          </a:p>
        </p:txBody>
      </p:sp>
    </p:spTree>
    <p:extLst>
      <p:ext uri="{BB962C8B-B14F-4D97-AF65-F5344CB8AC3E}">
        <p14:creationId xmlns:p14="http://schemas.microsoft.com/office/powerpoint/2010/main" val="3744749301"/>
      </p:ext>
    </p:extLst>
  </p:cSld>
  <p:clrMap bg1="lt1" tx1="dk1" bg2="lt2" tx2="dk2" accent1="accent1" accent2="accent2" accent3="accent3" accent4="accent4" accent5="accent5" accent6="accent6" hlink="hlink" folHlink="folHlink"/>
  <p:hf hdr="0" ftr="0" dt="0"/>
  <p:notesStyle>
    <a:lvl1pPr marL="0" algn="l" defTabSz="457120" rtl="0" eaLnBrk="1" latinLnBrk="0" hangingPunct="1">
      <a:defRPr sz="1200" kern="1200">
        <a:solidFill>
          <a:schemeClr val="tx1"/>
        </a:solidFill>
        <a:latin typeface="+mn-lt"/>
        <a:ea typeface="+mn-ea"/>
        <a:cs typeface="+mn-cs"/>
      </a:defRPr>
    </a:lvl1pPr>
    <a:lvl2pPr marL="457120" algn="l" defTabSz="457120" rtl="0" eaLnBrk="1" latinLnBrk="0" hangingPunct="1">
      <a:defRPr sz="1200" kern="1200">
        <a:solidFill>
          <a:schemeClr val="tx1"/>
        </a:solidFill>
        <a:latin typeface="+mn-lt"/>
        <a:ea typeface="+mn-ea"/>
        <a:cs typeface="+mn-cs"/>
      </a:defRPr>
    </a:lvl2pPr>
    <a:lvl3pPr marL="914240" algn="l" defTabSz="457120" rtl="0" eaLnBrk="1" latinLnBrk="0" hangingPunct="1">
      <a:defRPr sz="1200" kern="1200">
        <a:solidFill>
          <a:schemeClr val="tx1"/>
        </a:solidFill>
        <a:latin typeface="+mn-lt"/>
        <a:ea typeface="+mn-ea"/>
        <a:cs typeface="+mn-cs"/>
      </a:defRPr>
    </a:lvl3pPr>
    <a:lvl4pPr marL="1371360" algn="l" defTabSz="457120" rtl="0" eaLnBrk="1" latinLnBrk="0" hangingPunct="1">
      <a:defRPr sz="1200" kern="1200">
        <a:solidFill>
          <a:schemeClr val="tx1"/>
        </a:solidFill>
        <a:latin typeface="+mn-lt"/>
        <a:ea typeface="+mn-ea"/>
        <a:cs typeface="+mn-cs"/>
      </a:defRPr>
    </a:lvl4pPr>
    <a:lvl5pPr marL="1828480" algn="l" defTabSz="457120" rtl="0" eaLnBrk="1" latinLnBrk="0" hangingPunct="1">
      <a:defRPr sz="1200" kern="1200">
        <a:solidFill>
          <a:schemeClr val="tx1"/>
        </a:solidFill>
        <a:latin typeface="+mn-lt"/>
        <a:ea typeface="+mn-ea"/>
        <a:cs typeface="+mn-cs"/>
      </a:defRPr>
    </a:lvl5pPr>
    <a:lvl6pPr marL="2285600" algn="l" defTabSz="457120" rtl="0" eaLnBrk="1" latinLnBrk="0" hangingPunct="1">
      <a:defRPr sz="1200" kern="1200">
        <a:solidFill>
          <a:schemeClr val="tx1"/>
        </a:solidFill>
        <a:latin typeface="+mn-lt"/>
        <a:ea typeface="+mn-ea"/>
        <a:cs typeface="+mn-cs"/>
      </a:defRPr>
    </a:lvl6pPr>
    <a:lvl7pPr marL="2742720" algn="l" defTabSz="457120" rtl="0" eaLnBrk="1" latinLnBrk="0" hangingPunct="1">
      <a:defRPr sz="1200" kern="1200">
        <a:solidFill>
          <a:schemeClr val="tx1"/>
        </a:solidFill>
        <a:latin typeface="+mn-lt"/>
        <a:ea typeface="+mn-ea"/>
        <a:cs typeface="+mn-cs"/>
      </a:defRPr>
    </a:lvl7pPr>
    <a:lvl8pPr marL="3199840" algn="l" defTabSz="457120" rtl="0" eaLnBrk="1" latinLnBrk="0" hangingPunct="1">
      <a:defRPr sz="1200" kern="1200">
        <a:solidFill>
          <a:schemeClr val="tx1"/>
        </a:solidFill>
        <a:latin typeface="+mn-lt"/>
        <a:ea typeface="+mn-ea"/>
        <a:cs typeface="+mn-cs"/>
      </a:defRPr>
    </a:lvl8pPr>
    <a:lvl9pPr marL="3656960" algn="l" defTabSz="4571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A7F5-17A1-024F-A227-F1CE9DA3A49F}" type="slidenum">
              <a:rPr lang="en-US" smtClean="0"/>
              <a:t>1</a:t>
            </a:fld>
            <a:endParaRPr lang="en-US"/>
          </a:p>
        </p:txBody>
      </p:sp>
    </p:spTree>
    <p:extLst>
      <p:ext uri="{BB962C8B-B14F-4D97-AF65-F5344CB8AC3E}">
        <p14:creationId xmlns:p14="http://schemas.microsoft.com/office/powerpoint/2010/main" val="2043670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OE-10-BenefitCharts-LG</a:t>
            </a:r>
          </a:p>
        </p:txBody>
      </p:sp>
    </p:spTree>
    <p:extLst>
      <p:ext uri="{BB962C8B-B14F-4D97-AF65-F5344CB8AC3E}">
        <p14:creationId xmlns:p14="http://schemas.microsoft.com/office/powerpoint/2010/main" val="1062770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977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OE-10-BenefitCharts-LG</a:t>
            </a:r>
          </a:p>
        </p:txBody>
      </p:sp>
    </p:spTree>
    <p:extLst>
      <p:ext uri="{BB962C8B-B14F-4D97-AF65-F5344CB8AC3E}">
        <p14:creationId xmlns:p14="http://schemas.microsoft.com/office/powerpoint/2010/main" val="1660315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7268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Maintenance Medications are taken regularly for ongoing conditions such as diabetes, high blood pressure and asthma.</a:t>
            </a:r>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6095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833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039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2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OE-04-Vision</a:t>
            </a:r>
          </a:p>
        </p:txBody>
      </p:sp>
    </p:spTree>
    <p:extLst>
      <p:ext uri="{BB962C8B-B14F-4D97-AF65-F5344CB8AC3E}">
        <p14:creationId xmlns:p14="http://schemas.microsoft.com/office/powerpoint/2010/main" val="5735559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A7F5-17A1-024F-A227-F1CE9DA3A49F}" type="slidenum">
              <a:rPr lang="en-US" smtClean="0"/>
              <a:t>23</a:t>
            </a:fld>
            <a:endParaRPr lang="en-US"/>
          </a:p>
        </p:txBody>
      </p:sp>
    </p:spTree>
    <p:extLst>
      <p:ext uri="{BB962C8B-B14F-4D97-AF65-F5344CB8AC3E}">
        <p14:creationId xmlns:p14="http://schemas.microsoft.com/office/powerpoint/2010/main" val="2505231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39A7F5-17A1-024F-A227-F1CE9DA3A49F}" type="slidenum">
              <a:rPr lang="en-US" smtClean="0"/>
              <a:t>24</a:t>
            </a:fld>
            <a:endParaRPr lang="en-US"/>
          </a:p>
        </p:txBody>
      </p:sp>
    </p:spTree>
    <p:extLst>
      <p:ext uri="{BB962C8B-B14F-4D97-AF65-F5344CB8AC3E}">
        <p14:creationId xmlns:p14="http://schemas.microsoft.com/office/powerpoint/2010/main" val="3606542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OE-09-MedPlans-LG</a:t>
            </a:r>
          </a:p>
        </p:txBody>
      </p:sp>
    </p:spTree>
    <p:extLst>
      <p:ext uri="{BB962C8B-B14F-4D97-AF65-F5344CB8AC3E}">
        <p14:creationId xmlns:p14="http://schemas.microsoft.com/office/powerpoint/2010/main" val="1975571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Tree>
    <p:extLst>
      <p:ext uri="{BB962C8B-B14F-4D97-AF65-F5344CB8AC3E}">
        <p14:creationId xmlns:p14="http://schemas.microsoft.com/office/powerpoint/2010/main" val="18077204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effectLst/>
              </a:rPr>
              <a:t>As a CareFirst member, you have access to a secure website with tools and information personalized just for you.</a:t>
            </a:r>
          </a:p>
          <a:p>
            <a:endParaRPr lang="en-US" dirty="0">
              <a:effectLst/>
            </a:endParaRPr>
          </a:p>
          <a:p>
            <a:r>
              <a:rPr lang="en-US" dirty="0"/>
              <a:t>My Account is our online Member portal that is available online and on your mobile device. </a:t>
            </a:r>
          </a:p>
          <a:p>
            <a:endParaRPr lang="en-US" dirty="0"/>
          </a:p>
          <a:p>
            <a:r>
              <a:rPr lang="en-US" dirty="0"/>
              <a:t>This is where you can view claims, find doctors, check benefits, view, order and print ID cards, and estimate expenses. </a:t>
            </a:r>
          </a:p>
          <a:p>
            <a:r>
              <a:rPr lang="en-US" dirty="0"/>
              <a:t>Many things that you would normally call us for and wait on hold for can be done on My Account.</a:t>
            </a:r>
          </a:p>
          <a:p>
            <a:endParaRPr lang="en-US" dirty="0">
              <a:effectLst/>
            </a:endParaRPr>
          </a:p>
        </p:txBody>
      </p:sp>
      <p:sp>
        <p:nvSpPr>
          <p:cNvPr id="4" name="Slide Number Placeholder 3"/>
          <p:cNvSpPr>
            <a:spLocks noGrp="1"/>
          </p:cNvSpPr>
          <p:nvPr>
            <p:ph type="sldNum" sz="quarter" idx="10"/>
          </p:nvPr>
        </p:nvSpPr>
        <p:spPr/>
        <p:txBody>
          <a:bodyPr/>
          <a:lstStyle/>
          <a:p>
            <a:pPr marL="0" marR="0" lvl="0" indent="0" algn="l" defTabSz="60943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24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609433" rtl="0" eaLnBrk="1" fontAlgn="auto" latinLnBrk="0" hangingPunct="1">
                <a:lnSpc>
                  <a:spcPct val="100000"/>
                </a:lnSpc>
                <a:spcBef>
                  <a:spcPts val="0"/>
                </a:spcBef>
                <a:spcAft>
                  <a:spcPts val="0"/>
                </a:spcAft>
                <a:buClrTx/>
                <a:buSzTx/>
                <a:buFontTx/>
                <a:buNone/>
                <a:tabLst/>
                <a:defRPr/>
              </a:pPr>
              <a:t>26</a:t>
            </a:fld>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33"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a:ea typeface="+mn-ea"/>
                <a:cs typeface="+mn-cs"/>
              </a:rPr>
              <a:t>OE-06-MakeTheMost</a:t>
            </a:r>
          </a:p>
        </p:txBody>
      </p:sp>
    </p:spTree>
    <p:extLst>
      <p:ext uri="{BB962C8B-B14F-4D97-AF65-F5344CB8AC3E}">
        <p14:creationId xmlns:p14="http://schemas.microsoft.com/office/powerpoint/2010/main" val="3727171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r>
              <a:rPr lang="en-US" sz="1600" dirty="0">
                <a:effectLst/>
              </a:rPr>
              <a:t>Understanding your options when you need medical care is key to getting the best treatment with the lowest out-of-pocket costs. Except for emergencies, your first call should be to your primary care provider.  </a:t>
            </a:r>
            <a:r>
              <a:rPr lang="en-US" sz="1600" dirty="0"/>
              <a:t>As a CareFirst member, you have many resources available. </a:t>
            </a:r>
          </a:p>
          <a:p>
            <a:endParaRPr lang="en-US" sz="1600" dirty="0"/>
          </a:p>
          <a:p>
            <a:r>
              <a:rPr lang="en-US" sz="1600" dirty="0"/>
              <a:t>It is important to maintain a relationship with your PCP and use them for all preventive care. However, we understand they may not be available 24/7.</a:t>
            </a:r>
          </a:p>
          <a:p>
            <a:endParaRPr lang="en-US" sz="1600" dirty="0"/>
          </a:p>
          <a:p>
            <a:r>
              <a:rPr lang="en-US" sz="1600" dirty="0" err="1"/>
              <a:t>FirstHelp</a:t>
            </a:r>
            <a:r>
              <a:rPr lang="en-US" sz="1600" dirty="0"/>
              <a:t> is our 24-hour nurse line where you can speak to a nurse and receive advice and determine whether you should wait for your PCP or seek urgent care.</a:t>
            </a:r>
          </a:p>
          <a:p>
            <a:endParaRPr lang="en-US" sz="1600" dirty="0"/>
          </a:p>
          <a:p>
            <a:r>
              <a:rPr lang="en-US" sz="1600" dirty="0"/>
              <a:t>CareFirst Video Visit allows you see a doctor using your computer, smart phone, or tablet to treat things like ear infections, sinus infections and regular colds. </a:t>
            </a:r>
          </a:p>
          <a:p>
            <a:endParaRPr lang="en-US" sz="1600" dirty="0"/>
          </a:p>
          <a:p>
            <a:r>
              <a:rPr lang="en-US" sz="1600" b="1" dirty="0">
                <a:solidFill>
                  <a:srgbClr val="FF0000"/>
                </a:solidFill>
              </a:rPr>
              <a:t>Convenience care consists of places like CVS Minute Clinic (including in select Target stores) </a:t>
            </a:r>
            <a:r>
              <a:rPr lang="en-US" sz="1600" dirty="0"/>
              <a:t>and Walgreen’s Healthcare Clinics. They assist with minor concerns like colds and ear infections.</a:t>
            </a:r>
          </a:p>
          <a:p>
            <a:endParaRPr lang="en-US" sz="1600" dirty="0"/>
          </a:p>
          <a:p>
            <a:r>
              <a:rPr lang="en-US" sz="1600" dirty="0"/>
              <a:t>Urgent Care Centers consists of places like </a:t>
            </a:r>
            <a:r>
              <a:rPr lang="en-US" sz="1600" dirty="0" err="1"/>
              <a:t>ExpressCare</a:t>
            </a:r>
            <a:r>
              <a:rPr lang="en-US" sz="1600" dirty="0"/>
              <a:t> and Patient First and help with more severe illnesses or injuries when you need care on weekends or after hours. They can treat things like broken bones, allergic reactions, asthma symptoms, and even animal bites. </a:t>
            </a:r>
          </a:p>
          <a:p>
            <a:endParaRPr lang="en-US" sz="1600" dirty="0"/>
          </a:p>
          <a:p>
            <a:r>
              <a:rPr lang="en-US" sz="1600" dirty="0"/>
              <a:t>The emergency room is appropriate for acute illnesses and trauma.  Call 911 for life-threatening injuries or illnesses. </a:t>
            </a:r>
            <a:endParaRPr lang="en-US" dirty="0">
              <a:effectLst/>
            </a:endParaRPr>
          </a:p>
          <a:p>
            <a:endParaRPr lang="en-US" dirty="0">
              <a:effectLst/>
            </a:endParaRPr>
          </a:p>
          <a:p>
            <a:endParaRPr lang="en-US" dirty="0">
              <a:effectLst/>
            </a:endParaRPr>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Tree>
    <p:extLst>
      <p:ext uri="{BB962C8B-B14F-4D97-AF65-F5344CB8AC3E}">
        <p14:creationId xmlns:p14="http://schemas.microsoft.com/office/powerpoint/2010/main" val="1387707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endParaRPr lang="en-US" sz="1600" kern="1200" dirty="0">
              <a:solidFill>
                <a:schemeClr val="tx1"/>
              </a:solidFill>
              <a:effectLst/>
              <a:latin typeface="+mn-lt"/>
              <a:ea typeface="+mn-ea"/>
              <a:cs typeface="+mn-cs"/>
            </a:endParaRPr>
          </a:p>
        </p:txBody>
      </p:sp>
      <p:sp>
        <p:nvSpPr>
          <p:cNvPr id="4" name="Header Placeholder 3"/>
          <p:cNvSpPr>
            <a:spLocks noGrp="1"/>
          </p:cNvSpPr>
          <p:nvPr>
            <p:ph type="hdr" sz="quarter"/>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
        <p:nvSpPr>
          <p:cNvPr id="5" name="Slide Number Placeholder 4"/>
          <p:cNvSpPr>
            <a:spLocks noGrp="1"/>
          </p:cNvSpPr>
          <p:nvPr>
            <p:ph type="sldNum" sz="quarter" idx="5"/>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2091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Tree>
    <p:extLst>
      <p:ext uri="{BB962C8B-B14F-4D97-AF65-F5344CB8AC3E}">
        <p14:creationId xmlns:p14="http://schemas.microsoft.com/office/powerpoint/2010/main" val="1290079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effectLst/>
              </a:rPr>
              <a:t>Living a healthy life is all about making good choices every day, and CareFirst BlueCross BlueShield can help you do just that.</a:t>
            </a:r>
          </a:p>
          <a:p>
            <a:endParaRPr lang="en-US" dirty="0">
              <a:effectLst/>
            </a:endParaRPr>
          </a:p>
          <a:p>
            <a:r>
              <a:rPr lang="en-US" dirty="0">
                <a:effectLst/>
              </a:rPr>
              <a:t>Blue365 is an exciting program that offers exclusive health and wellness deals that will keep you healthy and happy, every day of the year. Blue365 delivers great discounts from top national and local retailers on fitness gear, gym memberships, family activities, healthy eating options and much more.</a:t>
            </a:r>
          </a:p>
          <a:p>
            <a:pPr defTabSz="931637">
              <a:defRPr/>
            </a:pPr>
            <a:endParaRPr lang="en-US" dirty="0"/>
          </a:p>
          <a:p>
            <a:pPr defTabSz="931637">
              <a:defRPr/>
            </a:pPr>
            <a:r>
              <a:rPr lang="en-US" dirty="0"/>
              <a:t>Some discount services include </a:t>
            </a:r>
            <a:r>
              <a:rPr lang="en-US" dirty="0" err="1"/>
              <a:t>Farmin</a:t>
            </a:r>
            <a:r>
              <a:rPr lang="en-US" dirty="0"/>
              <a:t> fitness products, healthy eating cookbooks, Reebok, Snap fitness centers, and even medical devises like hearing aids, contacts and life alerts.</a:t>
            </a:r>
          </a:p>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OE-06-MakeTheMost</a:t>
            </a:r>
          </a:p>
        </p:txBody>
      </p:sp>
    </p:spTree>
    <p:extLst>
      <p:ext uri="{BB962C8B-B14F-4D97-AF65-F5344CB8AC3E}">
        <p14:creationId xmlns:p14="http://schemas.microsoft.com/office/powerpoint/2010/main" val="19299849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OE-07-Wellness</a:t>
            </a:r>
          </a:p>
        </p:txBody>
      </p:sp>
    </p:spTree>
    <p:extLst>
      <p:ext uri="{BB962C8B-B14F-4D97-AF65-F5344CB8AC3E}">
        <p14:creationId xmlns:p14="http://schemas.microsoft.com/office/powerpoint/2010/main" val="547538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sz="1600" kern="1200" dirty="0" err="1">
                <a:solidFill>
                  <a:schemeClr val="tx1"/>
                </a:solidFill>
                <a:effectLst/>
                <a:latin typeface="+mn-lt"/>
                <a:ea typeface="+mn-ea"/>
                <a:cs typeface="+mn-cs"/>
              </a:rPr>
              <a:t>Sharecare</a:t>
            </a:r>
            <a:r>
              <a:rPr lang="en-US" sz="1600" kern="1200" dirty="0">
                <a:solidFill>
                  <a:schemeClr val="tx1"/>
                </a:solidFill>
                <a:effectLst/>
                <a:latin typeface="+mn-lt"/>
                <a:ea typeface="+mn-ea"/>
                <a:cs typeface="+mn-cs"/>
              </a:rPr>
              <a:t> is a digital health company founded by Jeff Arnold, founder of WebMD and Dr. Oz, leading cardiac surgeon and creator of the Dr. Oz show. </a:t>
            </a:r>
          </a:p>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OE-07-Wellness</a:t>
            </a:r>
          </a:p>
        </p:txBody>
      </p:sp>
    </p:spTree>
    <p:extLst>
      <p:ext uri="{BB962C8B-B14F-4D97-AF65-F5344CB8AC3E}">
        <p14:creationId xmlns:p14="http://schemas.microsoft.com/office/powerpoint/2010/main" val="1995684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OE-07-Wellness</a:t>
            </a:r>
          </a:p>
        </p:txBody>
      </p:sp>
    </p:spTree>
    <p:extLst>
      <p:ext uri="{BB962C8B-B14F-4D97-AF65-F5344CB8AC3E}">
        <p14:creationId xmlns:p14="http://schemas.microsoft.com/office/powerpoint/2010/main" val="3993608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OE-07-Wellness</a:t>
            </a:r>
          </a:p>
        </p:txBody>
      </p:sp>
    </p:spTree>
    <p:extLst>
      <p:ext uri="{BB962C8B-B14F-4D97-AF65-F5344CB8AC3E}">
        <p14:creationId xmlns:p14="http://schemas.microsoft.com/office/powerpoint/2010/main" val="1326690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OE-09-MedPlans-LG</a:t>
            </a:r>
          </a:p>
        </p:txBody>
      </p:sp>
    </p:spTree>
    <p:extLst>
      <p:ext uri="{BB962C8B-B14F-4D97-AF65-F5344CB8AC3E}">
        <p14:creationId xmlns:p14="http://schemas.microsoft.com/office/powerpoint/2010/main" val="2959056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609493" rtl="0" eaLnBrk="1" fontAlgn="auto" latinLnBrk="0" hangingPunct="1">
              <a:lnSpc>
                <a:spcPct val="100000"/>
              </a:lnSpc>
              <a:spcBef>
                <a:spcPts val="0"/>
              </a:spcBef>
              <a:spcAft>
                <a:spcPts val="0"/>
              </a:spcAft>
              <a:buClrTx/>
              <a:buSzTx/>
              <a:buFontTx/>
              <a:buNone/>
              <a:tabLst/>
              <a:defRPr/>
            </a:pPr>
            <a:r>
              <a:rPr lang="en-US" sz="1600" kern="1200">
                <a:solidFill>
                  <a:schemeClr val="tx1"/>
                </a:solidFill>
                <a:effectLst/>
                <a:latin typeface="+mn-lt"/>
                <a:ea typeface="+mn-ea"/>
                <a:cs typeface="+mn-cs"/>
              </a:rPr>
              <a:t>Completing </a:t>
            </a:r>
            <a:r>
              <a:rPr lang="en-US" sz="1600" kern="1200" dirty="0">
                <a:solidFill>
                  <a:schemeClr val="tx1"/>
                </a:solidFill>
                <a:effectLst/>
                <a:latin typeface="+mn-lt"/>
                <a:ea typeface="+mn-ea"/>
                <a:cs typeface="+mn-cs"/>
              </a:rPr>
              <a:t>this one-time registration links your CareFirst information and helps personalize your experience.</a:t>
            </a:r>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OE-11-BlueRewards-MD</a:t>
            </a:r>
          </a:p>
        </p:txBody>
      </p:sp>
    </p:spTree>
    <p:extLst>
      <p:ext uri="{BB962C8B-B14F-4D97-AF65-F5344CB8AC3E}">
        <p14:creationId xmlns:p14="http://schemas.microsoft.com/office/powerpoint/2010/main" val="3954852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OE-11-BlueRewards-MD</a:t>
            </a:r>
          </a:p>
        </p:txBody>
      </p:sp>
    </p:spTree>
    <p:extLst>
      <p:ext uri="{BB962C8B-B14F-4D97-AF65-F5344CB8AC3E}">
        <p14:creationId xmlns:p14="http://schemas.microsoft.com/office/powerpoint/2010/main" val="6888381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09493"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493"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60949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OE-11-BlueRewards-MD</a:t>
            </a:r>
          </a:p>
        </p:txBody>
      </p:sp>
    </p:spTree>
    <p:extLst>
      <p:ext uri="{BB962C8B-B14F-4D97-AF65-F5344CB8AC3E}">
        <p14:creationId xmlns:p14="http://schemas.microsoft.com/office/powerpoint/2010/main" val="128018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6A39A7F5-17A1-024F-A227-F1CE9DA3A49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7850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OE-10-BenefitCharts-LG</a:t>
            </a:r>
          </a:p>
        </p:txBody>
      </p:sp>
    </p:spTree>
    <p:extLst>
      <p:ext uri="{BB962C8B-B14F-4D97-AF65-F5344CB8AC3E}">
        <p14:creationId xmlns:p14="http://schemas.microsoft.com/office/powerpoint/2010/main" val="941433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OE-10-BenefitCharts-LG</a:t>
            </a:r>
          </a:p>
        </p:txBody>
      </p:sp>
    </p:spTree>
    <p:extLst>
      <p:ext uri="{BB962C8B-B14F-4D97-AF65-F5344CB8AC3E}">
        <p14:creationId xmlns:p14="http://schemas.microsoft.com/office/powerpoint/2010/main" val="1311003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81"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Header Placeholder 4"/>
          <p:cNvSpPr>
            <a:spLocks noGrp="1"/>
          </p:cNvSpPr>
          <p:nvPr>
            <p:ph type="hdr" sz="quarter" idx="11"/>
          </p:nvPr>
        </p:nvSpPr>
        <p:spPr/>
        <p:txBody>
          <a:bodyPr/>
          <a:lstStyle/>
          <a:p>
            <a:pPr marL="0" marR="0" lvl="0" indent="0" algn="l" defTabSz="45718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OE-10-BenefitCharts-LG</a:t>
            </a:r>
          </a:p>
        </p:txBody>
      </p:sp>
    </p:spTree>
    <p:extLst>
      <p:ext uri="{BB962C8B-B14F-4D97-AF65-F5344CB8AC3E}">
        <p14:creationId xmlns:p14="http://schemas.microsoft.com/office/powerpoint/2010/main" val="1062770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CD5F7-CFE9-4CB3-AE75-31512F9AEB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724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9CD5F7-CFE9-4CB3-AE75-31512F9AEB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582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86968ED2-54E3-421D-8971-5205C30EDDA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12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8448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202777"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6"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538978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4392012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1910239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0"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5"/>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5"/>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endParaRPr lang="en-US" dirty="0"/>
          </a:p>
        </p:txBody>
      </p:sp>
      <p:sp>
        <p:nvSpPr>
          <p:cNvPr id="2"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5" y="397764"/>
            <a:ext cx="2743915" cy="816102"/>
          </a:xfrm>
        </p:spPr>
        <p:txBody>
          <a:bodyPr/>
          <a:lstStyle/>
          <a:p>
            <a:r>
              <a:rPr lang="en-US"/>
              <a:t>Drag picture to placeholder or click icon to add</a:t>
            </a:r>
          </a:p>
        </p:txBody>
      </p:sp>
    </p:spTree>
    <p:extLst>
      <p:ext uri="{BB962C8B-B14F-4D97-AF65-F5344CB8AC3E}">
        <p14:creationId xmlns:p14="http://schemas.microsoft.com/office/powerpoint/2010/main" val="3839183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8" y="1717017"/>
            <a:ext cx="7202776"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008446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7"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410606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515743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7"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854254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8" y="1575488"/>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4134329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594146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4"/>
            <a:ext cx="7887682"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9759158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375296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8"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6"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320857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0"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4292930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0"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5" y="397764"/>
            <a:ext cx="2743915" cy="816102"/>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6"/>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3"/>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96648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860297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1"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1"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6"/>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6"/>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endParaRPr lang="en-US" dirty="0"/>
          </a:p>
        </p:txBody>
      </p:sp>
      <p:sp>
        <p:nvSpPr>
          <p:cNvPr id="2" name="Title 1"/>
          <p:cNvSpPr>
            <a:spLocks noGrp="1"/>
          </p:cNvSpPr>
          <p:nvPr>
            <p:ph type="ctrTitle"/>
          </p:nvPr>
        </p:nvSpPr>
        <p:spPr>
          <a:xfrm>
            <a:off x="799119"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6" y="397764"/>
            <a:ext cx="2743915" cy="809244"/>
          </a:xfrm>
        </p:spPr>
        <p:txBody>
          <a:bodyPr/>
          <a:lstStyle/>
          <a:p>
            <a:r>
              <a:rPr lang="en-US"/>
              <a:t>Drag picture to placeholder or click icon to add</a:t>
            </a:r>
          </a:p>
        </p:txBody>
      </p:sp>
    </p:spTree>
    <p:extLst>
      <p:ext uri="{BB962C8B-B14F-4D97-AF65-F5344CB8AC3E}">
        <p14:creationId xmlns:p14="http://schemas.microsoft.com/office/powerpoint/2010/main" val="895455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202777"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
        <p:nvSpPr>
          <p:cNvPr id="9" name="Rectangle 8">
            <a:extLst>
              <a:ext uri="{FF2B5EF4-FFF2-40B4-BE49-F238E27FC236}">
                <a16:creationId xmlns:a16="http://schemas.microsoft.com/office/drawing/2014/main" id="{261736CE-1B9D-42DA-B7B5-7EB6A678AE1E}"/>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1665241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8"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319518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834592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209142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1"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9" y="1575489"/>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434013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568613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1"/>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1079971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5"/>
            <a:ext cx="7887683"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069029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207298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1"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563265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1"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1"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6" y="397764"/>
            <a:ext cx="2743915" cy="816102"/>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7"/>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4"/>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9"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843754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33666486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0"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5"/>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5"/>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endParaRPr lang="en-US" dirty="0"/>
          </a:p>
        </p:txBody>
      </p:sp>
      <p:sp>
        <p:nvSpPr>
          <p:cNvPr id="2"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5" y="397764"/>
            <a:ext cx="2743915" cy="809244"/>
          </a:xfrm>
        </p:spPr>
        <p:txBody>
          <a:bodyPr/>
          <a:lstStyle/>
          <a:p>
            <a:r>
              <a:rPr lang="en-US" dirty="0"/>
              <a:t>Drag picture to placeholder or click icon to add</a:t>
            </a:r>
          </a:p>
        </p:txBody>
      </p:sp>
    </p:spTree>
    <p:extLst>
      <p:ext uri="{BB962C8B-B14F-4D97-AF65-F5344CB8AC3E}">
        <p14:creationId xmlns:p14="http://schemas.microsoft.com/office/powerpoint/2010/main" val="185354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8" y="1717017"/>
            <a:ext cx="7202776"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pic>
        <p:nvPicPr>
          <p:cNvPr id="9" name="Picture Placeholder 6">
            <a:extLst>
              <a:ext uri="{FF2B5EF4-FFF2-40B4-BE49-F238E27FC236}">
                <a16:creationId xmlns:a16="http://schemas.microsoft.com/office/drawing/2014/main" id="{2CA64D84-A8A2-4D3D-A05C-8D1A9EFB03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1" name="Rectangle 10">
            <a:extLst>
              <a:ext uri="{FF2B5EF4-FFF2-40B4-BE49-F238E27FC236}">
                <a16:creationId xmlns:a16="http://schemas.microsoft.com/office/drawing/2014/main" id="{7262E1F4-0445-494F-ACE2-571A703233EC}"/>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8549064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7"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
        <p:nvSpPr>
          <p:cNvPr id="9" name="Rectangle 8">
            <a:extLst>
              <a:ext uri="{FF2B5EF4-FFF2-40B4-BE49-F238E27FC236}">
                <a16:creationId xmlns:a16="http://schemas.microsoft.com/office/drawing/2014/main" id="{9A04DC77-9B2E-45D8-A176-F495F8E4277E}"/>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50767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11" name="Picture Placeholder 6">
            <a:extLst>
              <a:ext uri="{FF2B5EF4-FFF2-40B4-BE49-F238E27FC236}">
                <a16:creationId xmlns:a16="http://schemas.microsoft.com/office/drawing/2014/main" id="{E04246CF-998E-4FE7-859D-64D631276B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2" name="Rectangle 11">
            <a:extLst>
              <a:ext uri="{FF2B5EF4-FFF2-40B4-BE49-F238E27FC236}">
                <a16:creationId xmlns:a16="http://schemas.microsoft.com/office/drawing/2014/main" id="{ED98D127-A90D-4B4D-8B00-B45D39A3560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31187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column gg">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3772882"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11" name="Picture Placeholder 6">
            <a:extLst>
              <a:ext uri="{FF2B5EF4-FFF2-40B4-BE49-F238E27FC236}">
                <a16:creationId xmlns:a16="http://schemas.microsoft.com/office/drawing/2014/main" id="{E04246CF-998E-4FE7-859D-64D631276B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2" name="Rectangle 11">
            <a:extLst>
              <a:ext uri="{FF2B5EF4-FFF2-40B4-BE49-F238E27FC236}">
                <a16:creationId xmlns:a16="http://schemas.microsoft.com/office/drawing/2014/main" id="{ED98D127-A90D-4B4D-8B00-B45D39A3560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DC08833A-B186-4288-A2B1-328412AFDC0E}"/>
              </a:ext>
            </a:extLst>
          </p:cNvPr>
          <p:cNvSpPr>
            <a:spLocks noGrp="1"/>
          </p:cNvSpPr>
          <p:nvPr>
            <p:ph idx="13"/>
          </p:nvPr>
        </p:nvSpPr>
        <p:spPr>
          <a:xfrm>
            <a:off x="4668252" y="859766"/>
            <a:ext cx="3772882"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8435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1"/>
            </a:lvl1pPr>
          </a:lstStyle>
          <a:p>
            <a:r>
              <a:rPr lang="en-US"/>
              <a:t>Click to edit Master title style</a:t>
            </a:r>
            <a:endParaRPr lang="en-US" dirty="0"/>
          </a:p>
        </p:txBody>
      </p:sp>
      <p:sp>
        <p:nvSpPr>
          <p:cNvPr id="3" name="Content Placeholder 2"/>
          <p:cNvSpPr>
            <a:spLocks noGrp="1"/>
          </p:cNvSpPr>
          <p:nvPr>
            <p:ph idx="1"/>
          </p:nvPr>
        </p:nvSpPr>
        <p:spPr>
          <a:xfrm>
            <a:off x="799118"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277413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7"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9" name="Picture Placeholder 6">
            <a:extLst>
              <a:ext uri="{FF2B5EF4-FFF2-40B4-BE49-F238E27FC236}">
                <a16:creationId xmlns:a16="http://schemas.microsoft.com/office/drawing/2014/main" id="{C8E4DF2E-9336-4E0D-B4F3-7E1BA884CB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0" name="Rectangle 9">
            <a:extLst>
              <a:ext uri="{FF2B5EF4-FFF2-40B4-BE49-F238E27FC236}">
                <a16:creationId xmlns:a16="http://schemas.microsoft.com/office/drawing/2014/main" id="{4D9E115E-9091-4A55-A529-4F575F39E55A}"/>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492228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8" y="1575488"/>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
        <p:nvSpPr>
          <p:cNvPr id="7" name="Rectangle 6">
            <a:extLst>
              <a:ext uri="{FF2B5EF4-FFF2-40B4-BE49-F238E27FC236}">
                <a16:creationId xmlns:a16="http://schemas.microsoft.com/office/drawing/2014/main" id="{C9DEBAF7-6D0A-4578-A0BE-1EED6C2FECEE}"/>
              </a:ext>
            </a:extLst>
          </p:cNvPr>
          <p:cNvSpPr/>
          <p:nvPr userDrawn="1"/>
        </p:nvSpPr>
        <p:spPr>
          <a:xfrm>
            <a:off x="799118" y="1520624"/>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83764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613060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4"/>
            <a:ext cx="7887682"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6" name="Picture Placeholder 6">
            <a:extLst>
              <a:ext uri="{FF2B5EF4-FFF2-40B4-BE49-F238E27FC236}">
                <a16:creationId xmlns:a16="http://schemas.microsoft.com/office/drawing/2014/main" id="{8A7A34BA-1E7A-4302-AFDC-ABCD80C232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8" name="Rectangle 7">
            <a:extLst>
              <a:ext uri="{FF2B5EF4-FFF2-40B4-BE49-F238E27FC236}">
                <a16:creationId xmlns:a16="http://schemas.microsoft.com/office/drawing/2014/main" id="{14E67660-1FB2-4618-AFF9-24D4EE72C7A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651495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4" name="Picture Placeholder 6">
            <a:extLst>
              <a:ext uri="{FF2B5EF4-FFF2-40B4-BE49-F238E27FC236}">
                <a16:creationId xmlns:a16="http://schemas.microsoft.com/office/drawing/2014/main" id="{8AF2463E-183B-4D53-B2D7-4AC10542F6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Tree>
    <p:extLst>
      <p:ext uri="{BB962C8B-B14F-4D97-AF65-F5344CB8AC3E}">
        <p14:creationId xmlns:p14="http://schemas.microsoft.com/office/powerpoint/2010/main" val="2490217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blank g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4" name="Picture Placeholder 6">
            <a:extLst>
              <a:ext uri="{FF2B5EF4-FFF2-40B4-BE49-F238E27FC236}">
                <a16:creationId xmlns:a16="http://schemas.microsoft.com/office/drawing/2014/main" id="{8AF2463E-183B-4D53-B2D7-4AC10542F6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6" name="Rectangle 5">
            <a:extLst>
              <a:ext uri="{FF2B5EF4-FFF2-40B4-BE49-F238E27FC236}">
                <a16:creationId xmlns:a16="http://schemas.microsoft.com/office/drawing/2014/main" id="{EF6CA70E-9019-45D3-886B-6731DF9DB575}"/>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1">
            <a:extLst>
              <a:ext uri="{FF2B5EF4-FFF2-40B4-BE49-F238E27FC236}">
                <a16:creationId xmlns:a16="http://schemas.microsoft.com/office/drawing/2014/main" id="{31664C5B-32E2-413F-BA51-CEE9A0CBF504}"/>
              </a:ext>
            </a:extLst>
          </p:cNvPr>
          <p:cNvSpPr>
            <a:spLocks noGrp="1"/>
          </p:cNvSpPr>
          <p:nvPr>
            <p:ph type="title"/>
          </p:nvPr>
        </p:nvSpPr>
        <p:spPr>
          <a:xfrm>
            <a:off x="799118" y="1"/>
            <a:ext cx="6757382" cy="857250"/>
          </a:xfrm>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3038007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0"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6060579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0"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5" y="397764"/>
            <a:ext cx="2743915" cy="809244"/>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6"/>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3"/>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0553597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10291975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0"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5"/>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5"/>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endParaRPr lang="en-US" dirty="0"/>
          </a:p>
        </p:txBody>
      </p:sp>
      <p:sp>
        <p:nvSpPr>
          <p:cNvPr id="2"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5" y="397764"/>
            <a:ext cx="2743915" cy="809244"/>
          </a:xfrm>
        </p:spPr>
        <p:txBody>
          <a:bodyPr/>
          <a:lstStyle/>
          <a:p>
            <a:r>
              <a:rPr lang="en-US"/>
              <a:t>Drag picture to placeholder or click icon to add</a:t>
            </a:r>
          </a:p>
        </p:txBody>
      </p:sp>
    </p:spTree>
    <p:extLst>
      <p:ext uri="{BB962C8B-B14F-4D97-AF65-F5344CB8AC3E}">
        <p14:creationId xmlns:p14="http://schemas.microsoft.com/office/powerpoint/2010/main" val="2488135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1"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9" y="1575489"/>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098372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8" y="1717017"/>
            <a:ext cx="7202776"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9517854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7"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0459949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2028665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7"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4848630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8" y="1575488"/>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942380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t>‹#›</a:t>
            </a:fld>
            <a:endParaRPr lang="en-US"/>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2853423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4"/>
            <a:ext cx="7887682"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173527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260250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0"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1123302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0"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5" y="397764"/>
            <a:ext cx="2743915" cy="816102"/>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6"/>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3"/>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34357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6"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5852620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42109253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Divider">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9167149" cy="5143500"/>
          </a:xfrm>
          <a:prstGeom prst="rect">
            <a:avLst/>
          </a:prstGeom>
        </p:spPr>
      </p:pic>
      <p:sp>
        <p:nvSpPr>
          <p:cNvPr id="9" name="Rectangle 8"/>
          <p:cNvSpPr/>
          <p:nvPr userDrawn="1"/>
        </p:nvSpPr>
        <p:spPr>
          <a:xfrm>
            <a:off x="4398380" y="1"/>
            <a:ext cx="4760658" cy="5143499"/>
          </a:xfrm>
          <a:prstGeom prst="rect">
            <a:avLst/>
          </a:prstGeom>
          <a:gradFill>
            <a:gsLst>
              <a:gs pos="0">
                <a:schemeClr val="bg1">
                  <a:alpha val="0"/>
                </a:schemeClr>
              </a:gs>
              <a:gs pos="50000">
                <a:srgbClr val="FFFFFF">
                  <a:alpha val="80000"/>
                </a:srgbClr>
              </a:gs>
              <a:gs pos="100000">
                <a:schemeClr val="bg1">
                  <a:alpha val="90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grpSp>
        <p:nvGrpSpPr>
          <p:cNvPr id="12" name="Group 11"/>
          <p:cNvGrpSpPr/>
          <p:nvPr userDrawn="1"/>
        </p:nvGrpSpPr>
        <p:grpSpPr>
          <a:xfrm>
            <a:off x="4398380" y="1683480"/>
            <a:ext cx="4760658" cy="1722602"/>
            <a:chOff x="805117" y="2094428"/>
            <a:chExt cx="4760658" cy="1722602"/>
          </a:xfrm>
        </p:grpSpPr>
        <p:sp>
          <p:nvSpPr>
            <p:cNvPr id="13" name="Round Same Side Corner Rectangle 12"/>
            <p:cNvSpPr/>
            <p:nvPr userDrawn="1"/>
          </p:nvSpPr>
          <p:spPr>
            <a:xfrm rot="16200000">
              <a:off x="2669176" y="570789"/>
              <a:ext cx="1372960" cy="4420238"/>
            </a:xfrm>
            <a:prstGeom prst="round2SameRect">
              <a:avLst/>
            </a:prstGeom>
            <a:solidFill>
              <a:schemeClr val="accent1">
                <a:alpha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sp>
          <p:nvSpPr>
            <p:cNvPr id="15" name="Rounded Rectangle 14"/>
            <p:cNvSpPr/>
            <p:nvPr userDrawn="1"/>
          </p:nvSpPr>
          <p:spPr>
            <a:xfrm>
              <a:off x="805117" y="3131230"/>
              <a:ext cx="685800" cy="685800"/>
            </a:xfrm>
            <a:prstGeom prst="roundRect">
              <a:avLst/>
            </a:prstGeom>
            <a:solidFill>
              <a:schemeClr val="tx2">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dirty="0"/>
            </a:p>
          </p:txBody>
        </p:sp>
      </p:grpSp>
      <p:sp>
        <p:nvSpPr>
          <p:cNvPr id="2" name="Title 1"/>
          <p:cNvSpPr>
            <a:spLocks noGrp="1"/>
          </p:cNvSpPr>
          <p:nvPr>
            <p:ph type="ctrTitle"/>
          </p:nvPr>
        </p:nvSpPr>
        <p:spPr>
          <a:xfrm>
            <a:off x="4575175" y="1683479"/>
            <a:ext cx="4111921" cy="1372961"/>
          </a:xfrm>
        </p:spPr>
        <p:txBody>
          <a:bodyPr>
            <a:normAutofit/>
          </a:bodyPr>
          <a:lstStyle>
            <a:lvl1pPr algn="r">
              <a:lnSpc>
                <a:spcPts val="3799"/>
              </a:lnSpc>
              <a:defRPr sz="3999" b="0" baseline="0">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Footer Placeholder 4"/>
          <p:cNvSpPr>
            <a:spLocks noGrp="1"/>
          </p:cNvSpPr>
          <p:nvPr>
            <p:ph type="ftr" sz="quarter" idx="3"/>
          </p:nvPr>
        </p:nvSpPr>
        <p:spPr>
          <a:xfrm>
            <a:off x="7243278" y="4868070"/>
            <a:ext cx="1443818" cy="273844"/>
          </a:xfrm>
          <a:prstGeom prst="rect">
            <a:avLst/>
          </a:prstGeom>
        </p:spPr>
        <p:txBody>
          <a:bodyPr vert="horz" lIns="0" tIns="0" rIns="0" bIns="0" rtlCol="0" anchor="ctr">
            <a:noAutofit/>
          </a:bodyPr>
          <a:lstStyle>
            <a:lvl1pPr algn="r">
              <a:defRPr sz="700" b="0" i="0">
                <a:solidFill>
                  <a:srgbClr val="A02741"/>
                </a:solidFill>
                <a:latin typeface="Century Gothic" charset="0"/>
                <a:ea typeface="Century Gothic" charset="0"/>
                <a:cs typeface="Century Gothic" charset="0"/>
              </a:defRPr>
            </a:lvl1pPr>
          </a:lstStyle>
          <a:p>
            <a:endParaRPr lang="en-US" dirty="0"/>
          </a:p>
        </p:txBody>
      </p:sp>
      <p:pic>
        <p:nvPicPr>
          <p:cNvPr id="14" name="Picture 13" descr="CareFirst Family_K+PMS 2935.ai"/>
          <p:cNvPicPr>
            <a:picLocks noChangeAspect="1"/>
          </p:cNvPicPr>
          <p:nvPr userDrawn="1"/>
        </p:nvPicPr>
        <p:blipFill rotWithShape="1">
          <a:blip r:embed="rId3" cstate="print">
            <a:extLst>
              <a:ext uri="{28A0092B-C50C-407E-A947-70E740481C1C}">
                <a14:useLocalDpi xmlns:a14="http://schemas.microsoft.com/office/drawing/2010/main"/>
              </a:ext>
            </a:extLst>
          </a:blip>
          <a:srcRect b="41861"/>
          <a:stretch/>
        </p:blipFill>
        <p:spPr>
          <a:xfrm>
            <a:off x="7804308" y="183096"/>
            <a:ext cx="1081568" cy="192589"/>
          </a:xfrm>
          <a:prstGeom prst="rect">
            <a:avLst/>
          </a:prstGeom>
        </p:spPr>
      </p:pic>
    </p:spTree>
    <p:extLst>
      <p:ext uri="{BB962C8B-B14F-4D97-AF65-F5344CB8AC3E}">
        <p14:creationId xmlns:p14="http://schemas.microsoft.com/office/powerpoint/2010/main" val="29498058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0"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5"/>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5"/>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fld id="{3A086259-BFC6-A74E-A7F0-E320070E2CD4}" type="datetime4">
              <a:rPr lang="en-US" smtClean="0"/>
              <a:t>May 6, 2022</a:t>
            </a:fld>
            <a:endParaRPr lang="en-US" dirty="0"/>
          </a:p>
        </p:txBody>
      </p:sp>
      <p:sp>
        <p:nvSpPr>
          <p:cNvPr id="2"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5" y="397764"/>
            <a:ext cx="2743915" cy="809244"/>
          </a:xfrm>
        </p:spPr>
        <p:txBody>
          <a:bodyPr/>
          <a:lstStyle/>
          <a:p>
            <a:r>
              <a:rPr lang="en-US"/>
              <a:t>Drag picture to placeholder or click icon to add</a:t>
            </a:r>
          </a:p>
        </p:txBody>
      </p:sp>
    </p:spTree>
    <p:extLst>
      <p:ext uri="{BB962C8B-B14F-4D97-AF65-F5344CB8AC3E}">
        <p14:creationId xmlns:p14="http://schemas.microsoft.com/office/powerpoint/2010/main" val="4250117312"/>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8" y="1717017"/>
            <a:ext cx="7202776"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86259-BFC6-A74E-A7F0-E320070E2CD4}"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060518583"/>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7"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86259-BFC6-A74E-A7F0-E320070E2CD4}"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670598784"/>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86259-BFC6-A74E-A7F0-E320070E2CD4}"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424392181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7"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86259-BFC6-A74E-A7F0-E320070E2CD4}"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856043349"/>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8" y="1575488"/>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805614938"/>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90684493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4"/>
            <a:ext cx="7887682"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94388330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5"/>
            <a:ext cx="7887683"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1"/>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0242551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684147565"/>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0"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2109742599"/>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0"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5" y="397764"/>
            <a:ext cx="2743915" cy="816102"/>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6"/>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3"/>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43689849"/>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4274202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Title Slide">
    <p:bg>
      <p:bgPr>
        <a:solidFill>
          <a:schemeClr val="tx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2"/>
          </p:nvPr>
        </p:nvSpPr>
        <p:spPr>
          <a:xfrm>
            <a:off x="0" y="3612356"/>
            <a:ext cx="9144000" cy="1803654"/>
          </a:xfrm>
        </p:spPr>
        <p:txBody>
          <a:bodyPr/>
          <a:lstStyle/>
          <a:p>
            <a:r>
              <a:rPr lang="en-US"/>
              <a:t>Drag picture to placeholder or click icon to add</a:t>
            </a:r>
          </a:p>
        </p:txBody>
      </p:sp>
      <p:sp>
        <p:nvSpPr>
          <p:cNvPr id="3" name="Subtitle 2"/>
          <p:cNvSpPr>
            <a:spLocks noGrp="1"/>
          </p:cNvSpPr>
          <p:nvPr>
            <p:ph type="subTitle" idx="1" hasCustomPrompt="1"/>
          </p:nvPr>
        </p:nvSpPr>
        <p:spPr>
          <a:xfrm>
            <a:off x="4572001" y="3857625"/>
            <a:ext cx="4114800" cy="695770"/>
          </a:xfrm>
        </p:spPr>
        <p:txBody>
          <a:bodyPr wrap="square" lIns="0" tIns="0" rIns="0" bIns="0" anchor="b"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Click to add account name</a:t>
            </a:r>
          </a:p>
        </p:txBody>
      </p:sp>
      <p:sp>
        <p:nvSpPr>
          <p:cNvPr id="4" name="Date Placeholder 3"/>
          <p:cNvSpPr>
            <a:spLocks noGrp="1"/>
          </p:cNvSpPr>
          <p:nvPr>
            <p:ph type="dt" sz="half" idx="10"/>
          </p:nvPr>
        </p:nvSpPr>
        <p:spPr>
          <a:xfrm>
            <a:off x="5946775" y="4553395"/>
            <a:ext cx="2740025" cy="590105"/>
          </a:xfrm>
        </p:spPr>
        <p:txBody>
          <a:bodyPr tIns="0" rIns="0" anchor="t" anchorCtr="0"/>
          <a:lstStyle>
            <a:lvl1pPr algn="r">
              <a:defRPr sz="1350" b="0" i="1">
                <a:solidFill>
                  <a:schemeClr val="bg1"/>
                </a:solidFill>
                <a:latin typeface="Open Sans" charset="0"/>
                <a:ea typeface="Open Sans" charset="0"/>
                <a:cs typeface="Open Sans" charset="0"/>
              </a:defRPr>
            </a:lvl1pPr>
          </a:lstStyle>
          <a:p>
            <a:fld id="{2D2D13B0-E105-48C1-BE96-2C96B6660E99}" type="datetime4">
              <a:rPr lang="en-US" smtClean="0"/>
              <a:t>May 6, 2022</a:t>
            </a:fld>
            <a:endParaRPr lang="en-US" dirty="0"/>
          </a:p>
        </p:txBody>
      </p:sp>
      <p:sp>
        <p:nvSpPr>
          <p:cNvPr id="2"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13" name="Picture Placeholder 7"/>
          <p:cNvSpPr>
            <a:spLocks noGrp="1"/>
          </p:cNvSpPr>
          <p:nvPr>
            <p:ph type="pic" sz="quarter" idx="13"/>
          </p:nvPr>
        </p:nvSpPr>
        <p:spPr>
          <a:xfrm>
            <a:off x="5940575" y="397764"/>
            <a:ext cx="2743915" cy="809244"/>
          </a:xfrm>
        </p:spPr>
        <p:txBody>
          <a:bodyPr/>
          <a:lstStyle/>
          <a:p>
            <a:r>
              <a:rPr lang="en-US" dirty="0"/>
              <a:t>Drag picture to placeholder or click icon to add</a:t>
            </a:r>
          </a:p>
        </p:txBody>
      </p:sp>
    </p:spTree>
    <p:extLst>
      <p:ext uri="{BB962C8B-B14F-4D97-AF65-F5344CB8AC3E}">
        <p14:creationId xmlns:p14="http://schemas.microsoft.com/office/powerpoint/2010/main" val="19962133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8" y="1717017"/>
            <a:ext cx="7202776" cy="2877606"/>
          </a:xfrm>
        </p:spPr>
        <p:txBody>
          <a:bodyPr tIns="2286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D1D94F-9B11-4FB8-82E0-C0B70CAB0976}"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pic>
        <p:nvPicPr>
          <p:cNvPr id="9" name="Picture Placeholder 6">
            <a:extLst>
              <a:ext uri="{FF2B5EF4-FFF2-40B4-BE49-F238E27FC236}">
                <a16:creationId xmlns:a16="http://schemas.microsoft.com/office/drawing/2014/main" id="{2CA64D84-A8A2-4D3D-A05C-8D1A9EFB039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Tree>
    <p:extLst>
      <p:ext uri="{BB962C8B-B14F-4D97-AF65-F5344CB8AC3E}">
        <p14:creationId xmlns:p14="http://schemas.microsoft.com/office/powerpoint/2010/main" val="24983798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Subtitle 2Col">
    <p:spTree>
      <p:nvGrpSpPr>
        <p:cNvPr id="1" name=""/>
        <p:cNvGrpSpPr/>
        <p:nvPr/>
      </p:nvGrpSpPr>
      <p:grpSpPr>
        <a:xfrm>
          <a:off x="0" y="0"/>
          <a:ext cx="0" cy="0"/>
          <a:chOff x="0" y="0"/>
          <a:chExt cx="0" cy="0"/>
        </a:xfrm>
      </p:grpSpPr>
      <p:sp>
        <p:nvSpPr>
          <p:cNvPr id="2" name="Title 1"/>
          <p:cNvSpPr>
            <a:spLocks noGrp="1"/>
          </p:cNvSpPr>
          <p:nvPr>
            <p:ph type="title"/>
          </p:nvPr>
        </p:nvSpPr>
        <p:spPr>
          <a:xfrm>
            <a:off x="799117" y="2516"/>
            <a:ext cx="6516798" cy="857250"/>
          </a:xfrm>
        </p:spPr>
        <p:txBody>
          <a:bodyPr rIns="155448" anchor="b" anchorCtr="0">
            <a:noAutofit/>
          </a:bodyPr>
          <a:lstStyle/>
          <a:p>
            <a:r>
              <a:rPr lang="en-US"/>
              <a:t>Click to edit Master title style</a:t>
            </a:r>
            <a:endParaRPr lang="en-US" dirty="0"/>
          </a:p>
        </p:txBody>
      </p:sp>
      <p:sp>
        <p:nvSpPr>
          <p:cNvPr id="3" name="Content Placeholder 2"/>
          <p:cNvSpPr>
            <a:spLocks noGrp="1"/>
          </p:cNvSpPr>
          <p:nvPr>
            <p:ph idx="1"/>
          </p:nvPr>
        </p:nvSpPr>
        <p:spPr>
          <a:xfrm>
            <a:off x="799117" y="1717017"/>
            <a:ext cx="7887147"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3F657B-BCF9-46E4-9365-CCBE9AF99A00}"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Text Placeholder 9"/>
          <p:cNvSpPr>
            <a:spLocks noGrp="1"/>
          </p:cNvSpPr>
          <p:nvPr>
            <p:ph type="body" sz="quarter" idx="13"/>
          </p:nvPr>
        </p:nvSpPr>
        <p:spPr>
          <a:xfrm>
            <a:off x="799118" y="859767"/>
            <a:ext cx="7202776" cy="857251"/>
          </a:xfrm>
        </p:spPr>
        <p:txBody>
          <a:bodyPr tIns="457200"/>
          <a:lstStyle>
            <a:lvl1pPr marL="0" indent="0">
              <a:buFontTx/>
              <a:buNone/>
              <a:defRPr sz="1575" b="1">
                <a:solidFill>
                  <a:schemeClr val="accent1"/>
                </a:solidFill>
                <a:latin typeface="Open Sans" charset="0"/>
                <a:ea typeface="Open Sans" charset="0"/>
                <a:cs typeface="Open Sans" charset="0"/>
              </a:defRPr>
            </a:lvl1pPr>
          </a:lstStyle>
          <a:p>
            <a:pPr lvl="0"/>
            <a:r>
              <a:rPr lang="en-US"/>
              <a:t>Click to edit Master text styles</a:t>
            </a:r>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763052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7202776"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C19F67-6D09-4E78-A726-5D5CADB1E136}"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11" name="Picture Placeholder 6">
            <a:extLst>
              <a:ext uri="{FF2B5EF4-FFF2-40B4-BE49-F238E27FC236}">
                <a16:creationId xmlns:a16="http://schemas.microsoft.com/office/drawing/2014/main" id="{E04246CF-998E-4FE7-859D-64D631276B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2" name="Rectangle 11">
            <a:extLst>
              <a:ext uri="{FF2B5EF4-FFF2-40B4-BE49-F238E27FC236}">
                <a16:creationId xmlns:a16="http://schemas.microsoft.com/office/drawing/2014/main" id="{ED98D127-A90D-4B4D-8B00-B45D39A3560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976943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 gg">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8" y="859766"/>
            <a:ext cx="3772882"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512443-1E15-446D-88B8-34ABB5369C58}"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11" name="Picture Placeholder 6">
            <a:extLst>
              <a:ext uri="{FF2B5EF4-FFF2-40B4-BE49-F238E27FC236}">
                <a16:creationId xmlns:a16="http://schemas.microsoft.com/office/drawing/2014/main" id="{E04246CF-998E-4FE7-859D-64D631276B6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2" name="Rectangle 11">
            <a:extLst>
              <a:ext uri="{FF2B5EF4-FFF2-40B4-BE49-F238E27FC236}">
                <a16:creationId xmlns:a16="http://schemas.microsoft.com/office/drawing/2014/main" id="{ED98D127-A90D-4B4D-8B00-B45D39A3560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Content Placeholder 2">
            <a:extLst>
              <a:ext uri="{FF2B5EF4-FFF2-40B4-BE49-F238E27FC236}">
                <a16:creationId xmlns:a16="http://schemas.microsoft.com/office/drawing/2014/main" id="{DC08833A-B186-4288-A2B1-328412AFDC0E}"/>
              </a:ext>
            </a:extLst>
          </p:cNvPr>
          <p:cNvSpPr>
            <a:spLocks noGrp="1"/>
          </p:cNvSpPr>
          <p:nvPr>
            <p:ph idx="13"/>
          </p:nvPr>
        </p:nvSpPr>
        <p:spPr>
          <a:xfrm>
            <a:off x="4668252" y="859766"/>
            <a:ext cx="3772882"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36400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with 2Col Content">
    <p:spTree>
      <p:nvGrpSpPr>
        <p:cNvPr id="1" name=""/>
        <p:cNvGrpSpPr/>
        <p:nvPr/>
      </p:nvGrpSpPr>
      <p:grpSpPr>
        <a:xfrm>
          <a:off x="0" y="0"/>
          <a:ext cx="0" cy="0"/>
          <a:chOff x="0" y="0"/>
          <a:chExt cx="0" cy="0"/>
        </a:xfrm>
      </p:grpSpPr>
      <p:sp>
        <p:nvSpPr>
          <p:cNvPr id="2" name="Title 1"/>
          <p:cNvSpPr>
            <a:spLocks noGrp="1"/>
          </p:cNvSpPr>
          <p:nvPr>
            <p:ph type="title"/>
          </p:nvPr>
        </p:nvSpPr>
        <p:spPr>
          <a:xfrm>
            <a:off x="799118" y="2516"/>
            <a:ext cx="6516797" cy="857250"/>
          </a:xfrm>
        </p:spPr>
        <p:txBody>
          <a:bodyPr rIns="155448" anchor="b" anchorCtr="0">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799117"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2E60F92-1807-4BF9-BFBE-B0B141EA24D3}" type="datetime4">
              <a:rPr lang="en-US" smtClean="0"/>
              <a:t>May 6, 2022</a:t>
            </a:fld>
            <a:endParaRPr lang="en-US" dirty="0"/>
          </a:p>
        </p:txBody>
      </p:sp>
      <p:sp>
        <p:nvSpPr>
          <p:cNvPr id="5" name="Footer Placeholder 4"/>
          <p:cNvSpPr>
            <a:spLocks noGrp="1"/>
          </p:cNvSpPr>
          <p:nvPr>
            <p:ph type="ftr" sz="quarter" idx="11"/>
          </p:nvPr>
        </p:nvSpPr>
        <p:spPr>
          <a:xfrm>
            <a:off x="2512873" y="4857750"/>
            <a:ext cx="4118254" cy="285750"/>
          </a:xfrm>
          <a:prstGeom prst="rect">
            <a:avLst/>
          </a:prstGeom>
        </p:spPr>
        <p:txBody>
          <a:bodyPr/>
          <a:lstStyle>
            <a:lvl1pPr algn="ctr">
              <a:defRPr/>
            </a:lvl1pPr>
          </a:lstStyle>
          <a:p>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pic>
        <p:nvPicPr>
          <p:cNvPr id="9" name="Picture Placeholder 6">
            <a:extLst>
              <a:ext uri="{FF2B5EF4-FFF2-40B4-BE49-F238E27FC236}">
                <a16:creationId xmlns:a16="http://schemas.microsoft.com/office/drawing/2014/main" id="{C8E4DF2E-9336-4E0D-B4F3-7E1BA884CB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10" name="Rectangle 9">
            <a:extLst>
              <a:ext uri="{FF2B5EF4-FFF2-40B4-BE49-F238E27FC236}">
                <a16:creationId xmlns:a16="http://schemas.microsoft.com/office/drawing/2014/main" id="{4D9E115E-9091-4A55-A529-4F575F39E55A}"/>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9309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sp>
        <p:nvSpPr>
          <p:cNvPr id="7"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4269715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0"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8" y="1575488"/>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799118" y="0"/>
            <a:ext cx="3774074" cy="1575488"/>
          </a:xfrm>
        </p:spPr>
        <p:txBody>
          <a:bodyPr/>
          <a:lstStyle/>
          <a:p>
            <a:r>
              <a:rPr lang="en-US"/>
              <a:t>Click to edit Master title style</a:t>
            </a:r>
            <a:endParaRPr lang="en-US" dirty="0"/>
          </a:p>
        </p:txBody>
      </p:sp>
      <p:sp>
        <p:nvSpPr>
          <p:cNvPr id="8"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3704538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accent1"/>
                </a:solidFill>
                <a:latin typeface="Open Sans" charset="0"/>
                <a:ea typeface="Open Sans" charset="0"/>
                <a:cs typeface="Open Sans" charset="0"/>
              </a:defRPr>
            </a:lvl1pPr>
          </a:lstStyle>
          <a:p>
            <a:r>
              <a:rPr lang="en-US"/>
              <a:t>Click to edit Master title style</a:t>
            </a:r>
            <a:endParaRPr lang="en-US" dirty="0"/>
          </a:p>
        </p:txBody>
      </p:sp>
      <p:sp>
        <p:nvSpPr>
          <p:cNvPr id="8" name="Picture Placeholder 7"/>
          <p:cNvSpPr>
            <a:spLocks noGrp="1"/>
          </p:cNvSpPr>
          <p:nvPr>
            <p:ph type="pic" sz="quarter" idx="15"/>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46427445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4"/>
            <a:ext cx="7887682" cy="3800135"/>
          </a:xfrm>
        </p:spPr>
        <p:txBody>
          <a:bodyPr anchor="b"/>
          <a:lstStyle/>
          <a:p>
            <a:r>
              <a:rPr lang="en-US"/>
              <a:t>Click icon to add chart</a:t>
            </a:r>
          </a:p>
        </p:txBody>
      </p:sp>
      <p:sp>
        <p:nvSpPr>
          <p:cNvPr id="2" name="Title 1"/>
          <p:cNvSpPr>
            <a:spLocks noGrp="1"/>
          </p:cNvSpPr>
          <p:nvPr>
            <p:ph type="title"/>
          </p:nvPr>
        </p:nvSpPr>
        <p:spPr>
          <a:xfrm>
            <a:off x="799118" y="1"/>
            <a:ext cx="6757382" cy="857250"/>
          </a:xfrm>
        </p:spPr>
        <p:txBody>
          <a:bodyPr/>
          <a:lstStyle>
            <a:lvl1pPr>
              <a:defRPr sz="2250"/>
            </a:lvl1p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6" name="Picture Placeholder 6">
            <a:extLst>
              <a:ext uri="{FF2B5EF4-FFF2-40B4-BE49-F238E27FC236}">
                <a16:creationId xmlns:a16="http://schemas.microsoft.com/office/drawing/2014/main" id="{8A7A34BA-1E7A-4302-AFDC-ABCD80C232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8" name="Rectangle 7">
            <a:extLst>
              <a:ext uri="{FF2B5EF4-FFF2-40B4-BE49-F238E27FC236}">
                <a16:creationId xmlns:a16="http://schemas.microsoft.com/office/drawing/2014/main" id="{14E67660-1FB2-4618-AFF9-24D4EE72C7AB}"/>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1840647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4" name="Picture Placeholder 6">
            <a:extLst>
              <a:ext uri="{FF2B5EF4-FFF2-40B4-BE49-F238E27FC236}">
                <a16:creationId xmlns:a16="http://schemas.microsoft.com/office/drawing/2014/main" id="{8AF2463E-183B-4D53-B2D7-4AC10542F6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Tree>
    <p:extLst>
      <p:ext uri="{BB962C8B-B14F-4D97-AF65-F5344CB8AC3E}">
        <p14:creationId xmlns:p14="http://schemas.microsoft.com/office/powerpoint/2010/main" val="413663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blank g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dirty="0"/>
          </a:p>
        </p:txBody>
      </p:sp>
      <p:pic>
        <p:nvPicPr>
          <p:cNvPr id="4" name="Picture Placeholder 6">
            <a:extLst>
              <a:ext uri="{FF2B5EF4-FFF2-40B4-BE49-F238E27FC236}">
                <a16:creationId xmlns:a16="http://schemas.microsoft.com/office/drawing/2014/main" id="{8AF2463E-183B-4D53-B2D7-4AC10542F6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7315915" y="297208"/>
            <a:ext cx="1371957" cy="404622"/>
          </a:xfrm>
          <a:prstGeom prst="rect">
            <a:avLst/>
          </a:prstGeom>
        </p:spPr>
      </p:pic>
      <p:sp>
        <p:nvSpPr>
          <p:cNvPr id="6" name="Rectangle 5">
            <a:extLst>
              <a:ext uri="{FF2B5EF4-FFF2-40B4-BE49-F238E27FC236}">
                <a16:creationId xmlns:a16="http://schemas.microsoft.com/office/drawing/2014/main" id="{EF6CA70E-9019-45D3-886B-6731DF9DB575}"/>
              </a:ext>
            </a:extLst>
          </p:cNvPr>
          <p:cNvSpPr/>
          <p:nvPr userDrawn="1"/>
        </p:nvSpPr>
        <p:spPr>
          <a:xfrm>
            <a:off x="799118" y="859766"/>
            <a:ext cx="685979"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2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7" name="Title 1">
            <a:extLst>
              <a:ext uri="{FF2B5EF4-FFF2-40B4-BE49-F238E27FC236}">
                <a16:creationId xmlns:a16="http://schemas.microsoft.com/office/drawing/2014/main" id="{31664C5B-32E2-413F-BA51-CEE9A0CBF504}"/>
              </a:ext>
            </a:extLst>
          </p:cNvPr>
          <p:cNvSpPr>
            <a:spLocks noGrp="1"/>
          </p:cNvSpPr>
          <p:nvPr>
            <p:ph type="title"/>
          </p:nvPr>
        </p:nvSpPr>
        <p:spPr>
          <a:xfrm>
            <a:off x="799118" y="1"/>
            <a:ext cx="6757382" cy="857250"/>
          </a:xfrm>
        </p:spPr>
        <p:txBody>
          <a:bodyPr/>
          <a:lstStyle>
            <a:lvl1pPr>
              <a:defRPr sz="3000"/>
            </a:lvl1pPr>
          </a:lstStyle>
          <a:p>
            <a:r>
              <a:rPr lang="en-US" dirty="0"/>
              <a:t>Click to edit Master title style</a:t>
            </a:r>
          </a:p>
        </p:txBody>
      </p:sp>
    </p:spTree>
    <p:extLst>
      <p:ext uri="{BB962C8B-B14F-4D97-AF65-F5344CB8AC3E}">
        <p14:creationId xmlns:p14="http://schemas.microsoft.com/office/powerpoint/2010/main" val="3118185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0"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48591713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0"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0"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5" y="397764"/>
            <a:ext cx="2743915" cy="809244"/>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6"/>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3"/>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8"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680747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smtClean="0"/>
              <a:t>‹#›</a:t>
            </a:fld>
            <a:endParaRPr lang="en-US"/>
          </a:p>
        </p:txBody>
      </p:sp>
    </p:spTree>
    <p:extLst>
      <p:ext uri="{BB962C8B-B14F-4D97-AF65-F5344CB8AC3E}">
        <p14:creationId xmlns:p14="http://schemas.microsoft.com/office/powerpoint/2010/main" val="26151095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itle and Text layout">
    <p:spTree>
      <p:nvGrpSpPr>
        <p:cNvPr id="1" name=""/>
        <p:cNvGrpSpPr/>
        <p:nvPr/>
      </p:nvGrpSpPr>
      <p:grpSpPr>
        <a:xfrm>
          <a:off x="0" y="0"/>
          <a:ext cx="0" cy="0"/>
          <a:chOff x="0" y="0"/>
          <a:chExt cx="0" cy="0"/>
        </a:xfrm>
      </p:grpSpPr>
      <p:sp>
        <p:nvSpPr>
          <p:cNvPr id="6" name="Content Placeholder 6"/>
          <p:cNvSpPr>
            <a:spLocks noGrp="1"/>
          </p:cNvSpPr>
          <p:nvPr>
            <p:ph sz="quarter" idx="11"/>
          </p:nvPr>
        </p:nvSpPr>
        <p:spPr>
          <a:xfrm>
            <a:off x="376132" y="977265"/>
            <a:ext cx="8463069" cy="3645535"/>
          </a:xfrm>
          <a:prstGeom prst="rect">
            <a:avLst/>
          </a:prstGeom>
        </p:spPr>
        <p:txBody>
          <a:bodyPr>
            <a:normAutofit/>
          </a:bodyPr>
          <a:lstStyle>
            <a:lvl1pPr marL="130969" indent="-130969">
              <a:defRPr sz="1200" spc="23" baseline="0">
                <a:solidFill>
                  <a:schemeClr val="tx1"/>
                </a:solidFill>
              </a:defRPr>
            </a:lvl1pPr>
            <a:lvl2pPr marL="342900" indent="-171450">
              <a:defRPr sz="1050" spc="23" baseline="0">
                <a:solidFill>
                  <a:schemeClr val="tx1"/>
                </a:solidFill>
              </a:defRPr>
            </a:lvl2pPr>
            <a:lvl3pPr marL="514350" indent="-171450">
              <a:defRPr sz="1050" spc="23" baseline="0">
                <a:solidFill>
                  <a:schemeClr val="tx1"/>
                </a:solidFill>
              </a:defRPr>
            </a:lvl3pPr>
            <a:lvl4pPr marL="685800" indent="-171450">
              <a:defRPr sz="1050" spc="23" baseline="0">
                <a:solidFill>
                  <a:schemeClr val="tx1"/>
                </a:solidFill>
              </a:defRPr>
            </a:lvl4pPr>
            <a:lvl5pPr marL="857250" indent="-171450">
              <a:defRPr sz="1050" spc="23"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a:xfrm>
            <a:off x="376132" y="457200"/>
            <a:ext cx="8463069" cy="309563"/>
          </a:xfrm>
          <a:prstGeom prst="rect">
            <a:avLst/>
          </a:prstGeom>
        </p:spPr>
        <p:txBody>
          <a:bodyPr/>
          <a:lstStyle/>
          <a:p>
            <a:r>
              <a:rPr lang="en-US" dirty="0"/>
              <a:t>Click to edit Master title style</a:t>
            </a:r>
          </a:p>
        </p:txBody>
      </p:sp>
      <p:sp>
        <p:nvSpPr>
          <p:cNvPr id="13" name="Slide Number Placeholder 5"/>
          <p:cNvSpPr>
            <a:spLocks noGrp="1"/>
          </p:cNvSpPr>
          <p:nvPr>
            <p:ph type="sldNum" sz="quarter" idx="4"/>
          </p:nvPr>
        </p:nvSpPr>
        <p:spPr>
          <a:xfrm>
            <a:off x="8544251" y="4686301"/>
            <a:ext cx="426712" cy="228203"/>
          </a:xfrm>
          <a:prstGeom prst="rect">
            <a:avLst/>
          </a:prstGeom>
        </p:spPr>
        <p:txBody>
          <a:bodyPr vert="horz" lIns="91440" tIns="45720" rIns="91440" bIns="45720" rtlCol="0" anchor="ctr"/>
          <a:lstStyle>
            <a:lvl1pPr algn="ctr">
              <a:defRPr sz="600">
                <a:solidFill>
                  <a:schemeClr val="bg1"/>
                </a:solidFill>
                <a:latin typeface="Arial"/>
              </a:defRPr>
            </a:lvl1pPr>
          </a:lstStyle>
          <a:p>
            <a:fld id="{00FBA906-C32E-F14B-9F9D-654E6EF8CED3}" type="slidenum">
              <a:rPr lang="en-US" smtClean="0"/>
              <a:pPr/>
              <a:t>‹#›</a:t>
            </a:fld>
            <a:endParaRPr lang="en-US" dirty="0"/>
          </a:p>
        </p:txBody>
      </p:sp>
    </p:spTree>
    <p:extLst>
      <p:ext uri="{BB962C8B-B14F-4D97-AF65-F5344CB8AC3E}">
        <p14:creationId xmlns:p14="http://schemas.microsoft.com/office/powerpoint/2010/main" val="2797036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hart layout">
    <p:spTree>
      <p:nvGrpSpPr>
        <p:cNvPr id="1" name=""/>
        <p:cNvGrpSpPr/>
        <p:nvPr/>
      </p:nvGrpSpPr>
      <p:grpSpPr>
        <a:xfrm>
          <a:off x="0" y="0"/>
          <a:ext cx="0" cy="0"/>
          <a:chOff x="0" y="0"/>
          <a:chExt cx="0" cy="0"/>
        </a:xfrm>
      </p:grpSpPr>
      <p:sp>
        <p:nvSpPr>
          <p:cNvPr id="10" name="Chart Placeholder 9"/>
          <p:cNvSpPr>
            <a:spLocks noGrp="1"/>
          </p:cNvSpPr>
          <p:nvPr>
            <p:ph type="chart" sz="quarter" idx="11"/>
          </p:nvPr>
        </p:nvSpPr>
        <p:spPr>
          <a:xfrm>
            <a:off x="379508" y="857250"/>
            <a:ext cx="8459692" cy="3771900"/>
          </a:xfrm>
          <a:prstGeom prst="rect">
            <a:avLst/>
          </a:prstGeom>
        </p:spPr>
        <p:txBody>
          <a:bodyPr/>
          <a:lstStyle/>
          <a:p>
            <a:r>
              <a:rPr lang="en-US" dirty="0"/>
              <a:t>Click icon to add chart</a:t>
            </a:r>
          </a:p>
        </p:txBody>
      </p:sp>
      <p:sp>
        <p:nvSpPr>
          <p:cNvPr id="7" name="Slide Number Placeholder 5"/>
          <p:cNvSpPr>
            <a:spLocks noGrp="1"/>
          </p:cNvSpPr>
          <p:nvPr>
            <p:ph type="sldNum" sz="quarter" idx="4"/>
          </p:nvPr>
        </p:nvSpPr>
        <p:spPr>
          <a:xfrm>
            <a:off x="8544251" y="4686301"/>
            <a:ext cx="426712" cy="228203"/>
          </a:xfrm>
          <a:prstGeom prst="rect">
            <a:avLst/>
          </a:prstGeom>
        </p:spPr>
        <p:txBody>
          <a:bodyPr vert="horz" lIns="91440" tIns="45720" rIns="91440" bIns="45720" rtlCol="0" anchor="ctr"/>
          <a:lstStyle>
            <a:lvl1pPr algn="ctr">
              <a:defRPr sz="600">
                <a:solidFill>
                  <a:schemeClr val="bg1"/>
                </a:solidFill>
                <a:latin typeface="Arial"/>
              </a:defRPr>
            </a:lvl1pPr>
          </a:lstStyle>
          <a:p>
            <a:fld id="{00FBA906-C32E-F14B-9F9D-654E6EF8CED3}" type="slidenum">
              <a:rPr lang="en-US" smtClean="0"/>
              <a:pPr/>
              <a:t>‹#›</a:t>
            </a:fld>
            <a:endParaRPr lang="en-US" dirty="0"/>
          </a:p>
        </p:txBody>
      </p:sp>
      <p:sp>
        <p:nvSpPr>
          <p:cNvPr id="5" name="Title 3"/>
          <p:cNvSpPr>
            <a:spLocks noGrp="1"/>
          </p:cNvSpPr>
          <p:nvPr>
            <p:ph type="title"/>
          </p:nvPr>
        </p:nvSpPr>
        <p:spPr>
          <a:xfrm>
            <a:off x="379188" y="457200"/>
            <a:ext cx="8444772" cy="309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090601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1"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800"/>
              </a:lnSpc>
              <a:defRPr sz="4001"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dirty="0"/>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1367522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wi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8" y="2516"/>
            <a:ext cx="6516798" cy="1034547"/>
          </a:xfrm>
        </p:spPr>
        <p:txBody>
          <a:bodyPr rIns="155448" anchor="b" anchorCtr="0">
            <a:noAutofit/>
          </a:bodyPr>
          <a:lstStyle/>
          <a:p>
            <a:r>
              <a:rPr lang="en-US" dirty="0"/>
              <a:t>CLICK TO EDIT MASTER TITLE STYLE</a:t>
            </a:r>
          </a:p>
        </p:txBody>
      </p:sp>
      <p:sp>
        <p:nvSpPr>
          <p:cNvPr id="3" name="Content Placeholder 2"/>
          <p:cNvSpPr>
            <a:spLocks noGrp="1"/>
          </p:cNvSpPr>
          <p:nvPr>
            <p:ph idx="1"/>
          </p:nvPr>
        </p:nvSpPr>
        <p:spPr>
          <a:xfrm>
            <a:off x="799117" y="1717017"/>
            <a:ext cx="7202777" cy="2877606"/>
          </a:xfrm>
        </p:spPr>
        <p:txBody>
          <a:bodyPr tIns="2286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5" b="1">
                <a:solidFill>
                  <a:schemeClr val="tx2"/>
                </a:solidFill>
                <a:latin typeface="Open Sans" charset="0"/>
                <a:ea typeface="Open Sans" charset="0"/>
                <a:cs typeface="Open Sans"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1CB180FF-6B7F-4247-8562-CD29EF238F5E}"/>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11" name="Footer Placeholder 4">
            <a:extLst>
              <a:ext uri="{FF2B5EF4-FFF2-40B4-BE49-F238E27FC236}">
                <a16:creationId xmlns:a16="http://schemas.microsoft.com/office/drawing/2014/main" id="{72D1FB5F-7320-3141-A522-1CB810A4D4EE}"/>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22946667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with Subtitle 2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8" y="2516"/>
            <a:ext cx="6516798" cy="857250"/>
          </a:xfrm>
        </p:spPr>
        <p:txBody>
          <a:bodyPr rIns="155448" anchor="b" anchorCtr="0">
            <a:noAutofit/>
          </a:bodyPr>
          <a:lstStyle/>
          <a:p>
            <a:r>
              <a:rPr lang="en-US" dirty="0"/>
              <a:t>CLICK TO EDIT MASTER TITLE STYLE</a:t>
            </a:r>
          </a:p>
        </p:txBody>
      </p:sp>
      <p:sp>
        <p:nvSpPr>
          <p:cNvPr id="3" name="Content Placeholder 2"/>
          <p:cNvSpPr>
            <a:spLocks noGrp="1"/>
          </p:cNvSpPr>
          <p:nvPr>
            <p:ph idx="1"/>
          </p:nvPr>
        </p:nvSpPr>
        <p:spPr>
          <a:xfrm>
            <a:off x="799117" y="1717017"/>
            <a:ext cx="7887148" cy="2877606"/>
          </a:xfrm>
        </p:spPr>
        <p:txBody>
          <a:bodyPr tIns="2286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Text Placeholder 9"/>
          <p:cNvSpPr>
            <a:spLocks noGrp="1"/>
          </p:cNvSpPr>
          <p:nvPr>
            <p:ph type="body" sz="quarter" idx="13"/>
          </p:nvPr>
        </p:nvSpPr>
        <p:spPr>
          <a:xfrm>
            <a:off x="799119" y="859767"/>
            <a:ext cx="7202776" cy="857251"/>
          </a:xfrm>
        </p:spPr>
        <p:txBody>
          <a:bodyPr tIns="457200"/>
          <a:lstStyle>
            <a:lvl1pPr marL="0" indent="0">
              <a:buFontTx/>
              <a:buNone/>
              <a:defRPr sz="1575" b="1">
                <a:solidFill>
                  <a:schemeClr val="tx2"/>
                </a:solidFill>
                <a:latin typeface="Open Sans" charset="0"/>
                <a:ea typeface="Open Sans" charset="0"/>
                <a:cs typeface="Open Sans" charset="0"/>
              </a:defRPr>
            </a:lvl1pPr>
          </a:lstStyle>
          <a:p>
            <a:pPr lvl="0"/>
            <a:r>
              <a:rPr lang="en-US" dirty="0"/>
              <a:t>Click to edit Master text styles</a:t>
            </a:r>
          </a:p>
        </p:txBody>
      </p:sp>
      <p:sp>
        <p:nvSpPr>
          <p:cNvPr id="9" name="TextBox 8">
            <a:extLst>
              <a:ext uri="{FF2B5EF4-FFF2-40B4-BE49-F238E27FC236}">
                <a16:creationId xmlns:a16="http://schemas.microsoft.com/office/drawing/2014/main" id="{19090F43-C28F-6944-A1B8-FE9AFF72A21A}"/>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11" name="Footer Placeholder 4">
            <a:extLst>
              <a:ext uri="{FF2B5EF4-FFF2-40B4-BE49-F238E27FC236}">
                <a16:creationId xmlns:a16="http://schemas.microsoft.com/office/drawing/2014/main" id="{F1147F9B-636C-ED4C-B1DF-D8D71517B8A1}"/>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4184643916"/>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8" y="2516"/>
            <a:ext cx="6516797" cy="857250"/>
          </a:xfrm>
        </p:spPr>
        <p:txBody>
          <a:bodyPr rIns="155448" anchor="b" anchorCtr="0">
            <a:noAutofit/>
          </a:bodyPr>
          <a:lstStyle>
            <a:lvl1pPr>
              <a:lnSpc>
                <a:spcPct val="80000"/>
              </a:lnSpc>
              <a:defRPr sz="2400"/>
            </a:lvl1pPr>
          </a:lstStyle>
          <a:p>
            <a:r>
              <a:rPr lang="en-US" dirty="0"/>
              <a:t>CLICK TO EDIT MASTER TITLE STYLE</a:t>
            </a:r>
          </a:p>
        </p:txBody>
      </p:sp>
      <p:sp>
        <p:nvSpPr>
          <p:cNvPr id="3" name="Content Placeholder 2"/>
          <p:cNvSpPr>
            <a:spLocks noGrp="1"/>
          </p:cNvSpPr>
          <p:nvPr>
            <p:ph idx="1"/>
          </p:nvPr>
        </p:nvSpPr>
        <p:spPr>
          <a:xfrm>
            <a:off x="799118" y="859766"/>
            <a:ext cx="7202776" cy="3734856"/>
          </a:xfrm>
        </p:spPr>
        <p:txBody>
          <a:bodyPr t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9" name="TextBox 8">
            <a:extLst>
              <a:ext uri="{FF2B5EF4-FFF2-40B4-BE49-F238E27FC236}">
                <a16:creationId xmlns:a16="http://schemas.microsoft.com/office/drawing/2014/main" id="{3B8D5C22-817E-B941-BD7A-C507FD2FF18A}"/>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10" name="Footer Placeholder 4">
            <a:extLst>
              <a:ext uri="{FF2B5EF4-FFF2-40B4-BE49-F238E27FC236}">
                <a16:creationId xmlns:a16="http://schemas.microsoft.com/office/drawing/2014/main" id="{54FCD1B3-BDAD-FB42-925A-546487C366E1}"/>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3660454126"/>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with 2Co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9118" y="2517"/>
            <a:ext cx="6516797" cy="1051274"/>
          </a:xfrm>
        </p:spPr>
        <p:txBody>
          <a:bodyPr rIns="155448" anchor="b" anchorCtr="0">
            <a:noAutofit/>
          </a:bodyPr>
          <a:lstStyle>
            <a:lvl1pPr>
              <a:lnSpc>
                <a:spcPct val="80000"/>
              </a:lnSpc>
              <a:defRPr sz="2400"/>
            </a:lvl1pPr>
          </a:lstStyle>
          <a:p>
            <a:r>
              <a:rPr lang="en-US" dirty="0"/>
              <a:t>CLICK TO EDIT MASTER TITLE STYLE</a:t>
            </a:r>
          </a:p>
        </p:txBody>
      </p:sp>
      <p:sp>
        <p:nvSpPr>
          <p:cNvPr id="3" name="Content Placeholder 2"/>
          <p:cNvSpPr>
            <a:spLocks noGrp="1"/>
          </p:cNvSpPr>
          <p:nvPr>
            <p:ph idx="1"/>
          </p:nvPr>
        </p:nvSpPr>
        <p:spPr>
          <a:xfrm>
            <a:off x="799118" y="859766"/>
            <a:ext cx="7887147" cy="3734856"/>
          </a:xfrm>
        </p:spPr>
        <p:txBody>
          <a:bodyPr tIns="457200" numCol="2" spcCol="4572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2512874" y="4857750"/>
            <a:ext cx="4118254" cy="285750"/>
          </a:xfrm>
          <a:prstGeom prst="rect">
            <a:avLst/>
          </a:prstGeom>
        </p:spPr>
        <p:txBody>
          <a:bodyPr/>
          <a:lstStyle>
            <a:lvl1pPr algn="ctr">
              <a:defRPr/>
            </a:lvl1pPr>
          </a:lstStyle>
          <a:p>
            <a:pPr algn="l"/>
            <a:r>
              <a:rPr lang="en-US"/>
              <a:t>Account Name Open Enrollment</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9" name="TextBox 8">
            <a:extLst>
              <a:ext uri="{FF2B5EF4-FFF2-40B4-BE49-F238E27FC236}">
                <a16:creationId xmlns:a16="http://schemas.microsoft.com/office/drawing/2014/main" id="{421FCF37-A571-2B48-A672-8D82D57460B0}"/>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10" name="Footer Placeholder 4">
            <a:extLst>
              <a:ext uri="{FF2B5EF4-FFF2-40B4-BE49-F238E27FC236}">
                <a16:creationId xmlns:a16="http://schemas.microsoft.com/office/drawing/2014/main" id="{51064C34-7443-1540-B643-E9919AC07A26}"/>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3840534470"/>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Big Photo with Content">
    <p:spTree>
      <p:nvGrpSpPr>
        <p:cNvPr id="1" name=""/>
        <p:cNvGrpSpPr/>
        <p:nvPr/>
      </p:nvGrpSpPr>
      <p:grpSpPr>
        <a:xfrm>
          <a:off x="0" y="0"/>
          <a:ext cx="0" cy="0"/>
          <a:chOff x="0" y="0"/>
          <a:chExt cx="0" cy="0"/>
        </a:xfrm>
      </p:grpSpPr>
      <p:sp>
        <p:nvSpPr>
          <p:cNvPr id="5" name="Picture Placeholder 4"/>
          <p:cNvSpPr>
            <a:spLocks noGrp="1"/>
          </p:cNvSpPr>
          <p:nvPr>
            <p:ph type="pic" sz="quarter" idx="15"/>
          </p:nvPr>
        </p:nvSpPr>
        <p:spPr>
          <a:xfrm>
            <a:off x="1" y="0"/>
            <a:ext cx="9144000" cy="5143500"/>
          </a:xfrm>
        </p:spPr>
        <p:txBody>
          <a:bodyPr/>
          <a:lstStyle/>
          <a:p>
            <a:r>
              <a:rPr lang="en-US"/>
              <a:t>Drag picture to placeholder or click icon to add</a:t>
            </a:r>
          </a:p>
        </p:txBody>
      </p:sp>
      <p:sp>
        <p:nvSpPr>
          <p:cNvPr id="3" name="Content Placeholder 2"/>
          <p:cNvSpPr>
            <a:spLocks noGrp="1"/>
          </p:cNvSpPr>
          <p:nvPr>
            <p:ph idx="1"/>
          </p:nvPr>
        </p:nvSpPr>
        <p:spPr>
          <a:xfrm>
            <a:off x="799119" y="1575489"/>
            <a:ext cx="3774073" cy="3568012"/>
          </a:xfrm>
        </p:spPr>
        <p:txBody>
          <a:bodyPr anchor="t" anchorCtr="0"/>
          <a:lstStyle>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hasCustomPrompt="1"/>
          </p:nvPr>
        </p:nvSpPr>
        <p:spPr>
          <a:xfrm>
            <a:off x="799118" y="0"/>
            <a:ext cx="3774074" cy="1575488"/>
          </a:xfrm>
        </p:spPr>
        <p:txBody>
          <a:bodyPr/>
          <a:lstStyle/>
          <a:p>
            <a:r>
              <a:rPr lang="en-US" dirty="0"/>
              <a:t>CLICK TO EDIT MASTER TITLE STYLE</a:t>
            </a:r>
          </a:p>
        </p:txBody>
      </p:sp>
      <p:sp>
        <p:nvSpPr>
          <p:cNvPr id="7" name="TextBox 6">
            <a:extLst>
              <a:ext uri="{FF2B5EF4-FFF2-40B4-BE49-F238E27FC236}">
                <a16:creationId xmlns:a16="http://schemas.microsoft.com/office/drawing/2014/main" id="{B928DAB5-BD11-294E-8D9F-8EEDDDB4A5E0}"/>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9" name="Footer Placeholder 4">
            <a:extLst>
              <a:ext uri="{FF2B5EF4-FFF2-40B4-BE49-F238E27FC236}">
                <a16:creationId xmlns:a16="http://schemas.microsoft.com/office/drawing/2014/main" id="{F555CEC1-BBB6-2B4F-A4C2-82B0F708D045}"/>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972384578"/>
      </p:ext>
    </p:extLst>
  </p:cSld>
  <p:clrMapOvr>
    <a:masterClrMapping/>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Left Photo with Content">
    <p:spTree>
      <p:nvGrpSpPr>
        <p:cNvPr id="1" name=""/>
        <p:cNvGrpSpPr/>
        <p:nvPr/>
      </p:nvGrpSpPr>
      <p:grpSpPr>
        <a:xfrm>
          <a:off x="0" y="0"/>
          <a:ext cx="0" cy="0"/>
          <a:chOff x="0" y="0"/>
          <a:chExt cx="0" cy="0"/>
        </a:xfrm>
      </p:grpSpPr>
      <p:sp>
        <p:nvSpPr>
          <p:cNvPr id="4" name="Picture Placeholder 3"/>
          <p:cNvSpPr>
            <a:spLocks noGrp="1"/>
          </p:cNvSpPr>
          <p:nvPr>
            <p:ph type="pic" sz="quarter" idx="14"/>
          </p:nvPr>
        </p:nvSpPr>
        <p:spPr>
          <a:xfrm>
            <a:off x="1" y="0"/>
            <a:ext cx="3209925" cy="5143500"/>
          </a:xfrm>
        </p:spPr>
        <p:txBody>
          <a:bodyPr/>
          <a:lstStyle/>
          <a:p>
            <a:r>
              <a:rPr lang="en-US"/>
              <a:t>Drag picture to placeholder or click icon to add</a:t>
            </a:r>
          </a:p>
        </p:txBody>
      </p:sp>
      <p:sp>
        <p:nvSpPr>
          <p:cNvPr id="3" name="Content Placeholder 2"/>
          <p:cNvSpPr>
            <a:spLocks noGrp="1"/>
          </p:cNvSpPr>
          <p:nvPr>
            <p:ph idx="1"/>
          </p:nvPr>
        </p:nvSpPr>
        <p:spPr>
          <a:xfrm>
            <a:off x="3901440" y="1711411"/>
            <a:ext cx="4100454" cy="3432089"/>
          </a:xfrm>
        </p:spPr>
        <p:txBody>
          <a:bodyPr tIns="228600"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2" name="Title 1"/>
          <p:cNvSpPr>
            <a:spLocks noGrp="1"/>
          </p:cNvSpPr>
          <p:nvPr>
            <p:ph type="title"/>
          </p:nvPr>
        </p:nvSpPr>
        <p:spPr>
          <a:xfrm>
            <a:off x="3901440" y="0"/>
            <a:ext cx="4100454" cy="1803654"/>
          </a:xfrm>
        </p:spPr>
        <p:txBody>
          <a:bodyPr bIns="155448"/>
          <a:lstStyle>
            <a:lvl1pPr>
              <a:lnSpc>
                <a:spcPct val="100000"/>
              </a:lnSpc>
              <a:spcAft>
                <a:spcPts val="750"/>
              </a:spcAft>
              <a:defRPr sz="1575" b="1">
                <a:solidFill>
                  <a:schemeClr val="tx2"/>
                </a:solidFill>
                <a:latin typeface="Open Sans" charset="0"/>
                <a:ea typeface="Open Sans" charset="0"/>
                <a:cs typeface="Open Sans" charset="0"/>
              </a:defRPr>
            </a:lvl1pPr>
          </a:lstStyle>
          <a:p>
            <a:r>
              <a:rPr lang="en-US" dirty="0"/>
              <a:t>Click to edit Master title style</a:t>
            </a:r>
          </a:p>
        </p:txBody>
      </p:sp>
      <p:sp>
        <p:nvSpPr>
          <p:cNvPr id="7" name="TextBox 6">
            <a:extLst>
              <a:ext uri="{FF2B5EF4-FFF2-40B4-BE49-F238E27FC236}">
                <a16:creationId xmlns:a16="http://schemas.microsoft.com/office/drawing/2014/main" id="{921190A0-74AA-204B-8D6D-02F6F44897F3}"/>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9" name="Footer Placeholder 4">
            <a:extLst>
              <a:ext uri="{FF2B5EF4-FFF2-40B4-BE49-F238E27FC236}">
                <a16:creationId xmlns:a16="http://schemas.microsoft.com/office/drawing/2014/main" id="{CFD06645-1D97-494C-93C7-6BB28F7832BA}"/>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1194187234"/>
      </p:ext>
    </p:extLst>
  </p:cSld>
  <p:clrMapOvr>
    <a:masterClrMapping/>
  </p:clrMapOvr>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lan Chart">
    <p:spTree>
      <p:nvGrpSpPr>
        <p:cNvPr id="1" name=""/>
        <p:cNvGrpSpPr/>
        <p:nvPr/>
      </p:nvGrpSpPr>
      <p:grpSpPr>
        <a:xfrm>
          <a:off x="0" y="0"/>
          <a:ext cx="0" cy="0"/>
          <a:chOff x="0" y="0"/>
          <a:chExt cx="0" cy="0"/>
        </a:xfrm>
      </p:grpSpPr>
      <p:sp>
        <p:nvSpPr>
          <p:cNvPr id="10" name="Chart Placeholder 9"/>
          <p:cNvSpPr>
            <a:spLocks noGrp="1"/>
          </p:cNvSpPr>
          <p:nvPr>
            <p:ph type="chart" sz="quarter" idx="13"/>
          </p:nvPr>
        </p:nvSpPr>
        <p:spPr>
          <a:xfrm>
            <a:off x="799118" y="1067935"/>
            <a:ext cx="7887683" cy="3800135"/>
          </a:xfrm>
        </p:spPr>
        <p:txBody>
          <a:bodyPr anchor="b"/>
          <a:lstStyle/>
          <a:p>
            <a:r>
              <a:rPr lang="en-US"/>
              <a:t>Click icon to add chart</a:t>
            </a:r>
          </a:p>
        </p:txBody>
      </p:sp>
      <p:sp>
        <p:nvSpPr>
          <p:cNvPr id="2" name="Title 1"/>
          <p:cNvSpPr>
            <a:spLocks noGrp="1"/>
          </p:cNvSpPr>
          <p:nvPr>
            <p:ph type="title" hasCustomPrompt="1"/>
          </p:nvPr>
        </p:nvSpPr>
        <p:spPr>
          <a:xfrm>
            <a:off x="799118" y="1"/>
            <a:ext cx="6757382" cy="857250"/>
          </a:xfrm>
        </p:spPr>
        <p:txBody>
          <a:bodyPr/>
          <a:lstStyle>
            <a:lvl1pPr>
              <a:defRPr sz="2250"/>
            </a:lvl1pPr>
          </a:lstStyle>
          <a:p>
            <a:r>
              <a:rPr lang="en-US" dirty="0"/>
              <a:t>CLICK TO EDIT MASTER TITLE STYLE</a:t>
            </a:r>
          </a:p>
        </p:txBody>
      </p:sp>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6" name="TextBox 5">
            <a:extLst>
              <a:ext uri="{FF2B5EF4-FFF2-40B4-BE49-F238E27FC236}">
                <a16:creationId xmlns:a16="http://schemas.microsoft.com/office/drawing/2014/main" id="{C7398663-3170-A443-BC23-D4B60E687F69}"/>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8" name="Footer Placeholder 4">
            <a:extLst>
              <a:ext uri="{FF2B5EF4-FFF2-40B4-BE49-F238E27FC236}">
                <a16:creationId xmlns:a16="http://schemas.microsoft.com/office/drawing/2014/main" id="{19B5CD00-8B6A-5A4A-ADA7-F750FC82D4D5}"/>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1083823001"/>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ogo and Page Number">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94E4A6A-7543-2E47-A47C-558AE0E06DE0}" type="slidenum">
              <a:rPr lang="en-US" smtClean="0"/>
              <a:pPr/>
              <a:t>‹#›</a:t>
            </a:fld>
            <a:endParaRPr lang="en-US"/>
          </a:p>
        </p:txBody>
      </p:sp>
      <p:sp>
        <p:nvSpPr>
          <p:cNvPr id="4" name="TextBox 3">
            <a:extLst>
              <a:ext uri="{FF2B5EF4-FFF2-40B4-BE49-F238E27FC236}">
                <a16:creationId xmlns:a16="http://schemas.microsoft.com/office/drawing/2014/main" id="{FF6B9C97-4766-F14C-B3A7-5C37762DB16C}"/>
              </a:ext>
            </a:extLst>
          </p:cNvPr>
          <p:cNvSpPr txBox="1"/>
          <p:nvPr userDrawn="1"/>
        </p:nvSpPr>
        <p:spPr>
          <a:xfrm>
            <a:off x="6435472" y="4864242"/>
            <a:ext cx="2231381" cy="207749"/>
          </a:xfrm>
          <a:prstGeom prst="rect">
            <a:avLst/>
          </a:prstGeom>
          <a:noFill/>
        </p:spPr>
        <p:txBody>
          <a:bodyPr wrap="square" lIns="0" rIns="0" rtlCol="0">
            <a:spAutoFit/>
          </a:bodyPr>
          <a:lstStyle/>
          <a:p>
            <a:pPr algn="r"/>
            <a:r>
              <a:rPr kumimoji="0" lang="en-US" sz="750" b="1" i="0" u="none" strike="noStrike" kern="1200" cap="none" spc="0" normalizeH="0" baseline="0" noProof="0" dirty="0">
                <a:ln>
                  <a:noFill/>
                </a:ln>
                <a:solidFill>
                  <a:schemeClr val="tx1"/>
                </a:solidFill>
                <a:effectLst/>
                <a:uLnTx/>
                <a:uFillTx/>
                <a:latin typeface="+mn-lt"/>
                <a:ea typeface="Open Sans" panose="020B0606030504020204" pitchFamily="34" charset="0"/>
                <a:cs typeface="Open Sans" panose="020B0606030504020204" pitchFamily="34" charset="0"/>
              </a:rPr>
              <a:t>Proprietary and Confidential</a:t>
            </a:r>
            <a:endParaRPr lang="en-US" sz="750" dirty="0">
              <a:solidFill>
                <a:schemeClr val="tx1"/>
              </a:solidFill>
            </a:endParaRPr>
          </a:p>
        </p:txBody>
      </p:sp>
      <p:sp>
        <p:nvSpPr>
          <p:cNvPr id="6" name="Footer Placeholder 4">
            <a:extLst>
              <a:ext uri="{FF2B5EF4-FFF2-40B4-BE49-F238E27FC236}">
                <a16:creationId xmlns:a16="http://schemas.microsoft.com/office/drawing/2014/main" id="{0C19F430-5BDB-1445-8092-8C7DF0F3FB37}"/>
              </a:ext>
            </a:extLst>
          </p:cNvPr>
          <p:cNvSpPr txBox="1">
            <a:spLocks/>
          </p:cNvSpPr>
          <p:nvPr userDrawn="1"/>
        </p:nvSpPr>
        <p:spPr>
          <a:xfrm>
            <a:off x="799118" y="4829294"/>
            <a:ext cx="5658728" cy="273844"/>
          </a:xfrm>
          <a:prstGeom prst="rect">
            <a:avLst/>
          </a:prstGeom>
        </p:spPr>
        <p:txBody>
          <a:bodyPr vert="horz" lIns="0" tIns="34290" rIns="68580" bIns="48006" rtlCol="0" anchor="ctr"/>
          <a:lstStyle>
            <a:defPPr>
              <a:defRPr lang="en-US"/>
            </a:defPPr>
            <a:lvl1pPr marL="0" algn="l" defTabSz="609493" rtl="0" eaLnBrk="1" latinLnBrk="0" hangingPunct="1">
              <a:defRPr sz="1000" b="1"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r>
              <a:rPr lang="en-US" sz="750" dirty="0"/>
              <a:t>CareFirst BlueCross BlueShield</a:t>
            </a:r>
          </a:p>
        </p:txBody>
      </p:sp>
    </p:spTree>
    <p:extLst>
      <p:ext uri="{BB962C8B-B14F-4D97-AF65-F5344CB8AC3E}">
        <p14:creationId xmlns:p14="http://schemas.microsoft.com/office/powerpoint/2010/main" val="1373234045"/>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Divider">
    <p:bg>
      <p:bgPr>
        <a:solidFill>
          <a:schemeClr val="tx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0" y="0"/>
            <a:ext cx="9150955" cy="4807458"/>
          </a:xfrm>
        </p:spPr>
        <p:txBody>
          <a:bodyPr/>
          <a:lstStyle/>
          <a:p>
            <a:r>
              <a:rPr lang="en-US"/>
              <a:t>Drag picture to placeholder or click icon to add</a:t>
            </a:r>
            <a:endParaRPr lang="en-US" dirty="0"/>
          </a:p>
        </p:txBody>
      </p:sp>
      <p:sp>
        <p:nvSpPr>
          <p:cNvPr id="14" name="Picture Placeholder 8"/>
          <p:cNvSpPr>
            <a:spLocks noGrp="1"/>
          </p:cNvSpPr>
          <p:nvPr>
            <p:ph type="pic" sz="quarter" idx="15"/>
          </p:nvPr>
        </p:nvSpPr>
        <p:spPr>
          <a:xfrm>
            <a:off x="1" y="3612356"/>
            <a:ext cx="9144000" cy="1803654"/>
          </a:xfrm>
        </p:spPr>
        <p:txBody>
          <a:bodyPr/>
          <a:lstStyle/>
          <a:p>
            <a:r>
              <a:rPr lang="en-US"/>
              <a:t>Drag picture to placeholder or click icon to add</a:t>
            </a:r>
          </a:p>
        </p:txBody>
      </p:sp>
      <p:sp>
        <p:nvSpPr>
          <p:cNvPr id="11" name="Title 1"/>
          <p:cNvSpPr>
            <a:spLocks noGrp="1"/>
          </p:cNvSpPr>
          <p:nvPr>
            <p:ph type="ctrTitle"/>
          </p:nvPr>
        </p:nvSpPr>
        <p:spPr>
          <a:xfrm>
            <a:off x="799118" y="3857625"/>
            <a:ext cx="7202776"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494E4A6A-7543-2E47-A47C-558AE0E06DE0}" type="slidenum">
              <a:rPr lang="en-US" smtClean="0"/>
              <a:pPr/>
              <a:t>‹#›</a:t>
            </a:fld>
            <a:endParaRPr lang="en-US"/>
          </a:p>
        </p:txBody>
      </p:sp>
      <p:sp>
        <p:nvSpPr>
          <p:cNvPr id="10" name="Picture Placeholder 7"/>
          <p:cNvSpPr>
            <a:spLocks noGrp="1"/>
          </p:cNvSpPr>
          <p:nvPr>
            <p:ph type="pic" sz="quarter" idx="14"/>
          </p:nvPr>
        </p:nvSpPr>
        <p:spPr>
          <a:xfrm>
            <a:off x="7315915" y="297208"/>
            <a:ext cx="1371957" cy="404622"/>
          </a:xfrm>
        </p:spPr>
        <p:txBody>
          <a:bodyPr/>
          <a:lstStyle/>
          <a:p>
            <a:r>
              <a:rPr lang="en-US"/>
              <a:t>Drag picture to placeholder or click icon to add</a:t>
            </a:r>
          </a:p>
        </p:txBody>
      </p:sp>
    </p:spTree>
    <p:extLst>
      <p:ext uri="{BB962C8B-B14F-4D97-AF65-F5344CB8AC3E}">
        <p14:creationId xmlns:p14="http://schemas.microsoft.com/office/powerpoint/2010/main" val="3157534573"/>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hank You">
    <p:bg>
      <p:bgPr>
        <a:solidFill>
          <a:schemeClr val="tx2"/>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1"/>
          </p:nvPr>
        </p:nvSpPr>
        <p:spPr>
          <a:xfrm>
            <a:off x="1" y="0"/>
            <a:ext cx="9144095" cy="4416029"/>
          </a:xfrm>
        </p:spPr>
        <p:txBody>
          <a:bodyPr/>
          <a:lstStyle/>
          <a:p>
            <a:r>
              <a:rPr lang="en-US"/>
              <a:t>Drag picture to placeholder or click icon to add</a:t>
            </a:r>
          </a:p>
        </p:txBody>
      </p:sp>
      <p:sp>
        <p:nvSpPr>
          <p:cNvPr id="9" name="Picture Placeholder 8"/>
          <p:cNvSpPr>
            <a:spLocks noGrp="1"/>
          </p:cNvSpPr>
          <p:nvPr>
            <p:ph type="pic" sz="quarter" idx="13"/>
          </p:nvPr>
        </p:nvSpPr>
        <p:spPr>
          <a:xfrm>
            <a:off x="1" y="3612356"/>
            <a:ext cx="9144000" cy="1803654"/>
          </a:xfrm>
        </p:spPr>
        <p:txBody>
          <a:bodyPr/>
          <a:lstStyle/>
          <a:p>
            <a:r>
              <a:rPr lang="en-US"/>
              <a:t>Drag picture to placeholder or click icon to add</a:t>
            </a:r>
            <a:endParaRPr lang="en-US" dirty="0"/>
          </a:p>
        </p:txBody>
      </p:sp>
      <p:sp>
        <p:nvSpPr>
          <p:cNvPr id="14" name="Picture Placeholder 7"/>
          <p:cNvSpPr>
            <a:spLocks noGrp="1"/>
          </p:cNvSpPr>
          <p:nvPr>
            <p:ph type="pic" sz="quarter" idx="14"/>
          </p:nvPr>
        </p:nvSpPr>
        <p:spPr>
          <a:xfrm>
            <a:off x="5940576" y="397764"/>
            <a:ext cx="2743915" cy="816102"/>
          </a:xfrm>
        </p:spPr>
        <p:txBody>
          <a:bodyPr/>
          <a:lstStyle/>
          <a:p>
            <a:r>
              <a:rPr lang="en-US"/>
              <a:t>Drag picture to placeholder or click icon to add</a:t>
            </a:r>
          </a:p>
        </p:txBody>
      </p:sp>
      <p:sp>
        <p:nvSpPr>
          <p:cNvPr id="13" name="Subtitle 2"/>
          <p:cNvSpPr>
            <a:spLocks noGrp="1"/>
          </p:cNvSpPr>
          <p:nvPr>
            <p:ph type="subTitle" idx="1" hasCustomPrompt="1"/>
          </p:nvPr>
        </p:nvSpPr>
        <p:spPr>
          <a:xfrm>
            <a:off x="4572001" y="4480807"/>
            <a:ext cx="4114800" cy="695770"/>
          </a:xfrm>
        </p:spPr>
        <p:txBody>
          <a:bodyPr wrap="square" lIns="0" tIns="0" rIns="0" bIns="0" anchor="t" anchorCtr="0">
            <a:noAutofit/>
          </a:bodyPr>
          <a:lstStyle>
            <a:lvl1pPr marL="0" indent="0" algn="r">
              <a:buNone/>
              <a:defRPr sz="1799" b="0" i="1" cap="none" baseline="0">
                <a:solidFill>
                  <a:schemeClr val="accent3"/>
                </a:solidFill>
                <a:latin typeface="Open Sans" charset="0"/>
                <a:ea typeface="Open Sans" charset="0"/>
                <a:cs typeface="Open Sans" charset="0"/>
              </a:defRPr>
            </a:lvl1pPr>
            <a:lvl2pPr marL="457086" indent="0" algn="ctr">
              <a:buNone/>
              <a:defRPr>
                <a:solidFill>
                  <a:schemeClr val="tx1">
                    <a:tint val="75000"/>
                  </a:schemeClr>
                </a:solidFill>
              </a:defRPr>
            </a:lvl2pPr>
            <a:lvl3pPr marL="914171" indent="0" algn="ctr">
              <a:buNone/>
              <a:defRPr>
                <a:solidFill>
                  <a:schemeClr val="tx1">
                    <a:tint val="75000"/>
                  </a:schemeClr>
                </a:solidFill>
              </a:defRPr>
            </a:lvl3pPr>
            <a:lvl4pPr marL="1371257" indent="0" algn="ctr">
              <a:buNone/>
              <a:defRPr>
                <a:solidFill>
                  <a:schemeClr val="tx1">
                    <a:tint val="75000"/>
                  </a:schemeClr>
                </a:solidFill>
              </a:defRPr>
            </a:lvl4pPr>
            <a:lvl5pPr marL="1828343" indent="0" algn="ctr">
              <a:buNone/>
              <a:defRPr>
                <a:solidFill>
                  <a:schemeClr val="tx1">
                    <a:tint val="75000"/>
                  </a:schemeClr>
                </a:solidFill>
              </a:defRPr>
            </a:lvl5pPr>
            <a:lvl6pPr marL="2285429" indent="0" algn="ctr">
              <a:buNone/>
              <a:defRPr>
                <a:solidFill>
                  <a:schemeClr val="tx1">
                    <a:tint val="75000"/>
                  </a:schemeClr>
                </a:solidFill>
              </a:defRPr>
            </a:lvl6pPr>
            <a:lvl7pPr marL="2742515" indent="0" algn="ctr">
              <a:buNone/>
              <a:defRPr>
                <a:solidFill>
                  <a:schemeClr val="tx1">
                    <a:tint val="75000"/>
                  </a:schemeClr>
                </a:solidFill>
              </a:defRPr>
            </a:lvl7pPr>
            <a:lvl8pPr marL="3199600" indent="0" algn="ctr">
              <a:buNone/>
              <a:defRPr>
                <a:solidFill>
                  <a:schemeClr val="tx1">
                    <a:tint val="75000"/>
                  </a:schemeClr>
                </a:solidFill>
              </a:defRPr>
            </a:lvl8pPr>
            <a:lvl9pPr marL="3656686" indent="0" algn="ctr">
              <a:buNone/>
              <a:defRPr>
                <a:solidFill>
                  <a:schemeClr val="tx1">
                    <a:tint val="75000"/>
                  </a:schemeClr>
                </a:solidFill>
              </a:defRPr>
            </a:lvl9pPr>
          </a:lstStyle>
          <a:p>
            <a:r>
              <a:rPr lang="en-US" dirty="0"/>
              <a:t>Web address and/or phone number</a:t>
            </a:r>
          </a:p>
        </p:txBody>
      </p:sp>
      <p:sp>
        <p:nvSpPr>
          <p:cNvPr id="4" name="Text Placeholder 3"/>
          <p:cNvSpPr>
            <a:spLocks noGrp="1"/>
          </p:cNvSpPr>
          <p:nvPr>
            <p:ph type="body" sz="quarter" idx="12" hasCustomPrompt="1"/>
          </p:nvPr>
        </p:nvSpPr>
        <p:spPr>
          <a:xfrm>
            <a:off x="5943958" y="3959274"/>
            <a:ext cx="2742723" cy="517922"/>
          </a:xfrm>
        </p:spPr>
        <p:txBody>
          <a:bodyPr tIns="0" bIns="45720" anchor="b" anchorCtr="0"/>
          <a:lstStyle>
            <a:lvl1pPr marL="0" indent="0" algn="r">
              <a:buNone/>
              <a:defRPr sz="1350" i="1">
                <a:solidFill>
                  <a:schemeClr val="bg1"/>
                </a:solidFill>
              </a:defRPr>
            </a:lvl1pPr>
          </a:lstStyle>
          <a:p>
            <a:pPr lvl="0"/>
            <a:r>
              <a:rPr lang="en-US" dirty="0"/>
              <a:t>For more information:</a:t>
            </a:r>
          </a:p>
        </p:txBody>
      </p:sp>
      <p:sp>
        <p:nvSpPr>
          <p:cNvPr id="15" name="Title 1"/>
          <p:cNvSpPr>
            <a:spLocks noGrp="1"/>
          </p:cNvSpPr>
          <p:nvPr>
            <p:ph type="ctrTitle"/>
          </p:nvPr>
        </p:nvSpPr>
        <p:spPr>
          <a:xfrm>
            <a:off x="799119" y="3857625"/>
            <a:ext cx="3772883" cy="1285875"/>
          </a:xfrm>
        </p:spPr>
        <p:txBody>
          <a:bodyPr rIns="0" bIns="457200">
            <a:normAutofit/>
          </a:bodyPr>
          <a:lstStyle>
            <a:lvl1pPr algn="l">
              <a:lnSpc>
                <a:spcPts val="3799"/>
              </a:lnSpc>
              <a:defRPr sz="3999" b="0" baseline="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566633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theme" Target="../theme/theme4.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theme" Target="../theme/theme7.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8" y="1192426"/>
            <a:ext cx="8229602"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endParaRPr lang="en-US" dirty="0"/>
          </a:p>
        </p:txBody>
      </p:sp>
      <p:sp>
        <p:nvSpPr>
          <p:cNvPr id="6" name="Slide Number Placeholder 5"/>
          <p:cNvSpPr>
            <a:spLocks noGrp="1"/>
          </p:cNvSpPr>
          <p:nvPr>
            <p:ph type="sldNum" sz="quarter" idx="4"/>
          </p:nvPr>
        </p:nvSpPr>
        <p:spPr>
          <a:xfrm>
            <a:off x="8686266"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dirty="0"/>
          </a:p>
        </p:txBody>
      </p:sp>
      <p:sp>
        <p:nvSpPr>
          <p:cNvPr id="7" name="Footer Placeholder 6"/>
          <p:cNvSpPr>
            <a:spLocks noGrp="1"/>
          </p:cNvSpPr>
          <p:nvPr>
            <p:ph type="ftr" sz="quarter" idx="3"/>
          </p:nvPr>
        </p:nvSpPr>
        <p:spPr>
          <a:xfrm>
            <a:off x="3028549"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107120115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8" r:id="rId10"/>
  </p:sldLayoutIdLst>
  <p:hf hdr="0" ftr="0" dt="0"/>
  <p:txStyles>
    <p:titleStyle>
      <a:lvl1pPr algn="l" defTabSz="457143" rtl="0" eaLnBrk="1" latinLnBrk="0" hangingPunct="1">
        <a:lnSpc>
          <a:spcPct val="90000"/>
        </a:lnSpc>
        <a:spcBef>
          <a:spcPct val="0"/>
        </a:spcBef>
        <a:buNone/>
        <a:tabLst/>
        <a:defRPr sz="3001" kern="1200" cap="none">
          <a:solidFill>
            <a:schemeClr val="tx2"/>
          </a:solidFill>
          <a:latin typeface="Oswald Regular"/>
          <a:ea typeface="+mj-ea"/>
          <a:cs typeface="Oswald Regular"/>
        </a:defRPr>
      </a:lvl1pPr>
    </p:titleStyle>
    <p:bodyStyle>
      <a:lvl1pPr marL="171459" indent="-171459" algn="l" defTabSz="457143" rtl="0" eaLnBrk="1" latinLnBrk="0" hangingPunct="1">
        <a:lnSpc>
          <a:spcPct val="100000"/>
        </a:lnSpc>
        <a:spcBef>
          <a:spcPts val="0"/>
        </a:spcBef>
        <a:spcAft>
          <a:spcPts val="1501"/>
        </a:spcAft>
        <a:buClr>
          <a:schemeClr val="accent1"/>
        </a:buClr>
        <a:buSzPct val="100000"/>
        <a:buFont typeface="Wingdings" charset="2"/>
        <a:buChar char="§"/>
        <a:defRPr sz="1501" b="0" i="0" kern="1200" baseline="0">
          <a:solidFill>
            <a:schemeClr val="tx1">
              <a:lumMod val="75000"/>
              <a:lumOff val="25000"/>
            </a:schemeClr>
          </a:solidFill>
          <a:latin typeface="Open Sans"/>
          <a:ea typeface="+mn-ea"/>
          <a:cs typeface="Open Sans"/>
        </a:defRPr>
      </a:lvl1pPr>
      <a:lvl2pPr marL="342917" indent="-171459" algn="l" defTabSz="457143" rtl="0" eaLnBrk="1" latinLnBrk="0" hangingPunct="1">
        <a:lnSpc>
          <a:spcPct val="100000"/>
        </a:lnSpc>
        <a:spcBef>
          <a:spcPts val="0"/>
        </a:spcBef>
        <a:spcAft>
          <a:spcPts val="1501"/>
        </a:spcAft>
        <a:buClr>
          <a:schemeClr val="accent3"/>
        </a:buClr>
        <a:buSzPct val="100000"/>
        <a:buFont typeface="Wingdings" charset="2"/>
        <a:buChar char="§"/>
        <a:defRPr sz="1501" b="0" i="0" kern="1200" baseline="0">
          <a:solidFill>
            <a:schemeClr val="tx1">
              <a:lumMod val="75000"/>
              <a:lumOff val="25000"/>
            </a:schemeClr>
          </a:solidFill>
          <a:latin typeface="Open Sans"/>
          <a:ea typeface="+mn-ea"/>
          <a:cs typeface="Open Sans"/>
        </a:defRPr>
      </a:lvl2pPr>
      <a:lvl3pPr marL="617251" indent="-192890" algn="l" defTabSz="457143" rtl="0" eaLnBrk="1" latinLnBrk="0" hangingPunct="1">
        <a:lnSpc>
          <a:spcPct val="100000"/>
        </a:lnSpc>
        <a:spcBef>
          <a:spcPts val="0"/>
        </a:spcBef>
        <a:spcAft>
          <a:spcPts val="1501"/>
        </a:spcAft>
        <a:buClr>
          <a:schemeClr val="accent3"/>
        </a:buClr>
        <a:buSzPct val="100000"/>
        <a:buFont typeface="Wingdings" charset="2"/>
        <a:buChar char="§"/>
        <a:defRPr sz="1501" b="0" i="0" kern="1200">
          <a:solidFill>
            <a:schemeClr val="tx1">
              <a:lumMod val="75000"/>
              <a:lumOff val="25000"/>
            </a:schemeClr>
          </a:solidFill>
          <a:latin typeface="Open Sans"/>
          <a:ea typeface="+mn-ea"/>
          <a:cs typeface="Open Sans"/>
        </a:defRPr>
      </a:lvl3pPr>
      <a:lvl4pPr marL="891585" indent="-227422" algn="l" defTabSz="457143" rtl="0" eaLnBrk="1" latinLnBrk="0" hangingPunct="1">
        <a:lnSpc>
          <a:spcPct val="100000"/>
        </a:lnSpc>
        <a:spcBef>
          <a:spcPts val="0"/>
        </a:spcBef>
        <a:spcAft>
          <a:spcPts val="1501"/>
        </a:spcAft>
        <a:buClr>
          <a:schemeClr val="accent3"/>
        </a:buClr>
        <a:buSzPct val="100000"/>
        <a:buFont typeface="Wingdings" charset="2"/>
        <a:buChar char="§"/>
        <a:defRPr sz="1501" b="0" i="0" kern="1200">
          <a:solidFill>
            <a:schemeClr val="tx1">
              <a:lumMod val="75000"/>
              <a:lumOff val="25000"/>
            </a:schemeClr>
          </a:solidFill>
          <a:latin typeface="Open Sans"/>
          <a:ea typeface="+mn-ea"/>
          <a:cs typeface="Open Sans"/>
        </a:defRPr>
      </a:lvl4pPr>
      <a:lvl5pPr marL="1131627" indent="-227422" algn="l" defTabSz="457143" rtl="0" eaLnBrk="1" latinLnBrk="0" hangingPunct="1">
        <a:lnSpc>
          <a:spcPct val="100000"/>
        </a:lnSpc>
        <a:spcBef>
          <a:spcPts val="0"/>
        </a:spcBef>
        <a:spcAft>
          <a:spcPts val="1501"/>
        </a:spcAft>
        <a:buClr>
          <a:schemeClr val="accent3"/>
        </a:buClr>
        <a:buSzPct val="100000"/>
        <a:buFont typeface="Wingdings" charset="2"/>
        <a:buChar char="§"/>
        <a:tabLst/>
        <a:defRPr sz="1501" b="0" i="0" kern="1200">
          <a:solidFill>
            <a:schemeClr val="tx1">
              <a:lumMod val="75000"/>
              <a:lumOff val="25000"/>
            </a:schemeClr>
          </a:solidFill>
          <a:latin typeface="Open Sans"/>
          <a:ea typeface="+mn-ea"/>
          <a:cs typeface="Open Sans"/>
        </a:defRPr>
      </a:lvl5pPr>
      <a:lvl6pPr marL="2514285" indent="-228571" algn="l" defTabSz="457143" rtl="0" eaLnBrk="1" latinLnBrk="0" hangingPunct="1">
        <a:spcBef>
          <a:spcPct val="20000"/>
        </a:spcBef>
        <a:buFont typeface="Arial"/>
        <a:buChar char="•"/>
        <a:defRPr sz="2025" kern="1200">
          <a:solidFill>
            <a:schemeClr val="tx1"/>
          </a:solidFill>
          <a:latin typeface="+mn-lt"/>
          <a:ea typeface="+mn-ea"/>
          <a:cs typeface="+mn-cs"/>
        </a:defRPr>
      </a:lvl6pPr>
      <a:lvl7pPr marL="2971428" indent="-228571" algn="l" defTabSz="457143" rtl="0" eaLnBrk="1" latinLnBrk="0" hangingPunct="1">
        <a:spcBef>
          <a:spcPct val="20000"/>
        </a:spcBef>
        <a:buFont typeface="Arial"/>
        <a:buChar char="•"/>
        <a:defRPr sz="2025" kern="1200">
          <a:solidFill>
            <a:schemeClr val="tx1"/>
          </a:solidFill>
          <a:latin typeface="+mn-lt"/>
          <a:ea typeface="+mn-ea"/>
          <a:cs typeface="+mn-cs"/>
        </a:defRPr>
      </a:lvl7pPr>
      <a:lvl8pPr marL="3428571" indent="-228571" algn="l" defTabSz="457143" rtl="0" eaLnBrk="1" latinLnBrk="0" hangingPunct="1">
        <a:spcBef>
          <a:spcPct val="20000"/>
        </a:spcBef>
        <a:buFont typeface="Arial"/>
        <a:buChar char="•"/>
        <a:defRPr sz="2025" kern="1200">
          <a:solidFill>
            <a:schemeClr val="tx1"/>
          </a:solidFill>
          <a:latin typeface="+mn-lt"/>
          <a:ea typeface="+mn-ea"/>
          <a:cs typeface="+mn-cs"/>
        </a:defRPr>
      </a:lvl8pPr>
      <a:lvl9pPr marL="3885714" indent="-228571" algn="l" defTabSz="457143" rtl="0" eaLnBrk="1" latinLnBrk="0" hangingPunct="1">
        <a:spcBef>
          <a:spcPct val="20000"/>
        </a:spcBef>
        <a:buFont typeface="Arial"/>
        <a:buChar char="•"/>
        <a:defRPr sz="2025" kern="1200">
          <a:solidFill>
            <a:schemeClr val="tx1"/>
          </a:solidFill>
          <a:latin typeface="+mn-lt"/>
          <a:ea typeface="+mn-ea"/>
          <a:cs typeface="+mn-cs"/>
        </a:defRPr>
      </a:lvl9pPr>
    </p:bodyStyle>
    <p:otherStyle>
      <a:defPPr>
        <a:defRPr lang="en-US"/>
      </a:defPPr>
      <a:lvl1pPr marL="0" algn="l" defTabSz="457143" rtl="0" eaLnBrk="1" latinLnBrk="0" hangingPunct="1">
        <a:defRPr sz="1800" kern="1200">
          <a:solidFill>
            <a:schemeClr val="tx1"/>
          </a:solidFill>
          <a:latin typeface="+mn-lt"/>
          <a:ea typeface="+mn-ea"/>
          <a:cs typeface="+mn-cs"/>
        </a:defRPr>
      </a:lvl1pPr>
      <a:lvl2pPr marL="457143" algn="l" defTabSz="457143" rtl="0" eaLnBrk="1" latinLnBrk="0" hangingPunct="1">
        <a:defRPr sz="1800" kern="1200">
          <a:solidFill>
            <a:schemeClr val="tx1"/>
          </a:solidFill>
          <a:latin typeface="+mn-lt"/>
          <a:ea typeface="+mn-ea"/>
          <a:cs typeface="+mn-cs"/>
        </a:defRPr>
      </a:lvl2pPr>
      <a:lvl3pPr marL="914286" algn="l" defTabSz="457143" rtl="0" eaLnBrk="1" latinLnBrk="0" hangingPunct="1">
        <a:defRPr sz="1800" kern="1200">
          <a:solidFill>
            <a:schemeClr val="tx1"/>
          </a:solidFill>
          <a:latin typeface="+mn-lt"/>
          <a:ea typeface="+mn-ea"/>
          <a:cs typeface="+mn-cs"/>
        </a:defRPr>
      </a:lvl3pPr>
      <a:lvl4pPr marL="1371428" algn="l" defTabSz="457143" rtl="0" eaLnBrk="1" latinLnBrk="0" hangingPunct="1">
        <a:defRPr sz="1800" kern="1200">
          <a:solidFill>
            <a:schemeClr val="tx1"/>
          </a:solidFill>
          <a:latin typeface="+mn-lt"/>
          <a:ea typeface="+mn-ea"/>
          <a:cs typeface="+mn-cs"/>
        </a:defRPr>
      </a:lvl4pPr>
      <a:lvl5pPr marL="1828571" algn="l" defTabSz="457143" rtl="0" eaLnBrk="1" latinLnBrk="0" hangingPunct="1">
        <a:defRPr sz="1800" kern="1200">
          <a:solidFill>
            <a:schemeClr val="tx1"/>
          </a:solidFill>
          <a:latin typeface="+mn-lt"/>
          <a:ea typeface="+mn-ea"/>
          <a:cs typeface="+mn-cs"/>
        </a:defRPr>
      </a:lvl5pPr>
      <a:lvl6pPr marL="2285714" algn="l" defTabSz="457143" rtl="0" eaLnBrk="1" latinLnBrk="0" hangingPunct="1">
        <a:defRPr sz="1800" kern="1200">
          <a:solidFill>
            <a:schemeClr val="tx1"/>
          </a:solidFill>
          <a:latin typeface="+mn-lt"/>
          <a:ea typeface="+mn-ea"/>
          <a:cs typeface="+mn-cs"/>
        </a:defRPr>
      </a:lvl6pPr>
      <a:lvl7pPr marL="2742857" algn="l" defTabSz="457143" rtl="0" eaLnBrk="1" latinLnBrk="0" hangingPunct="1">
        <a:defRPr sz="1800" kern="1200">
          <a:solidFill>
            <a:schemeClr val="tx1"/>
          </a:solidFill>
          <a:latin typeface="+mn-lt"/>
          <a:ea typeface="+mn-ea"/>
          <a:cs typeface="+mn-cs"/>
        </a:defRPr>
      </a:lvl7pPr>
      <a:lvl8pPr marL="3200000" algn="l" defTabSz="457143" rtl="0" eaLnBrk="1" latinLnBrk="0" hangingPunct="1">
        <a:defRPr sz="1800" kern="1200">
          <a:solidFill>
            <a:schemeClr val="tx1"/>
          </a:solidFill>
          <a:latin typeface="+mn-lt"/>
          <a:ea typeface="+mn-ea"/>
          <a:cs typeface="+mn-cs"/>
        </a:defRPr>
      </a:lvl8pPr>
      <a:lvl9pPr marL="3657143" algn="l" defTabSz="45714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4" pos="5473">
          <p15:clr>
            <a:srgbClr val="F26B43"/>
          </p15:clr>
        </p15:guide>
        <p15:guide id="5" pos="4609">
          <p15:clr>
            <a:srgbClr val="F26B43"/>
          </p15:clr>
        </p15:guide>
        <p15:guide id="6" pos="2016">
          <p15:clr>
            <a:srgbClr val="F26B43"/>
          </p15:clr>
        </p15:guide>
        <p15:guide id="8" pos="9985">
          <p15:clr>
            <a:srgbClr val="F26B43"/>
          </p15:clr>
        </p15:guide>
        <p15:guide id="9" pos="11137">
          <p15:clr>
            <a:srgbClr val="F26B43"/>
          </p15:clr>
        </p15:guide>
        <p15:guide id="10" pos="12289">
          <p15:clr>
            <a:srgbClr val="F26B43"/>
          </p15:clr>
        </p15:guide>
        <p15:guide id="11" orient="horz" pos="540">
          <p15:clr>
            <a:srgbClr val="F26B43"/>
          </p15:clr>
        </p15:guide>
        <p15:guide id="12" orient="horz" pos="8064">
          <p15:clr>
            <a:srgbClr val="F26B43"/>
          </p15:clr>
        </p15:guide>
        <p15:guide id="16" pos="14593">
          <p15:clr>
            <a:srgbClr val="F26B43"/>
          </p15:clr>
        </p15:guide>
        <p15:guide id="18" pos="13442">
          <p15:clr>
            <a:srgbClr val="F26B43"/>
          </p15:clr>
        </p15:guide>
        <p15:guide id="20" orient="horz" pos="3060">
          <p15:clr>
            <a:srgbClr val="F26B43"/>
          </p15:clr>
        </p15:guide>
        <p15:guide id="21" pos="1151">
          <p15:clr>
            <a:srgbClr val="F26B43"/>
          </p15:clr>
        </p15:guide>
        <p15:guide id="22" pos="3744">
          <p15:clr>
            <a:srgbClr val="F26B43"/>
          </p15:clr>
        </p15:guide>
        <p15:guide id="23" pos="287">
          <p15:clr>
            <a:srgbClr val="F26B43"/>
          </p15:clr>
        </p15:guide>
        <p15:guide id="24" orient="horz" pos="1620">
          <p15:clr>
            <a:srgbClr val="F26B43"/>
          </p15:clr>
        </p15:guide>
        <p15:guide id="25" pos="503">
          <p15:clr>
            <a:srgbClr val="F26B43"/>
          </p15:clr>
        </p15:guide>
        <p15:guide id="26" pos="5257">
          <p15:clr>
            <a:srgbClr val="F26B43"/>
          </p15:clr>
        </p15:guide>
        <p15:guide id="27" pos="504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9" y="1192426"/>
            <a:ext cx="8229601"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endParaRPr lang="en-US" dirty="0"/>
          </a:p>
        </p:txBody>
      </p:sp>
      <p:sp>
        <p:nvSpPr>
          <p:cNvPr id="6" name="Slide Number Placeholder 5"/>
          <p:cNvSpPr>
            <a:spLocks noGrp="1"/>
          </p:cNvSpPr>
          <p:nvPr>
            <p:ph type="sldNum" sz="quarter" idx="4"/>
          </p:nvPr>
        </p:nvSpPr>
        <p:spPr>
          <a:xfrm>
            <a:off x="8686265"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a:p>
        </p:txBody>
      </p:sp>
      <p:sp>
        <p:nvSpPr>
          <p:cNvPr id="7" name="Footer Placeholder 6"/>
          <p:cNvSpPr>
            <a:spLocks noGrp="1"/>
          </p:cNvSpPr>
          <p:nvPr>
            <p:ph type="ftr" sz="quarter" idx="3"/>
          </p:nvPr>
        </p:nvSpPr>
        <p:spPr>
          <a:xfrm>
            <a:off x="3028548"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endParaRPr lang="en-US" dirty="0"/>
          </a:p>
        </p:txBody>
      </p:sp>
    </p:spTree>
    <p:extLst>
      <p:ext uri="{BB962C8B-B14F-4D97-AF65-F5344CB8AC3E}">
        <p14:creationId xmlns:p14="http://schemas.microsoft.com/office/powerpoint/2010/main" val="683534543"/>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Lst>
  <p:hf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4" pos="5473">
          <p15:clr>
            <a:srgbClr val="F26B43"/>
          </p15:clr>
        </p15:guide>
        <p15:guide id="5" pos="4608">
          <p15:clr>
            <a:srgbClr val="F26B43"/>
          </p15:clr>
        </p15:guide>
        <p15:guide id="6" pos="2016">
          <p15:clr>
            <a:srgbClr val="F26B43"/>
          </p15:clr>
        </p15:guide>
        <p15:guide id="8" pos="9985">
          <p15:clr>
            <a:srgbClr val="F26B43"/>
          </p15:clr>
        </p15:guide>
        <p15:guide id="9" pos="11137">
          <p15:clr>
            <a:srgbClr val="F26B43"/>
          </p15:clr>
        </p15:guide>
        <p15:guide id="10" pos="12289">
          <p15:clr>
            <a:srgbClr val="F26B43"/>
          </p15:clr>
        </p15:guide>
        <p15:guide id="11" orient="horz" pos="540">
          <p15:clr>
            <a:srgbClr val="F26B43"/>
          </p15:clr>
        </p15:guide>
        <p15:guide id="12" orient="horz" pos="8064">
          <p15:clr>
            <a:srgbClr val="F26B43"/>
          </p15:clr>
        </p15:guide>
        <p15:guide id="16" pos="14593">
          <p15:clr>
            <a:srgbClr val="F26B43"/>
          </p15:clr>
        </p15:guide>
        <p15:guide id="18" pos="13441">
          <p15:clr>
            <a:srgbClr val="F26B43"/>
          </p15:clr>
        </p15:guide>
        <p15:guide id="20" orient="horz" pos="3060">
          <p15:clr>
            <a:srgbClr val="F26B43"/>
          </p15:clr>
        </p15:guide>
        <p15:guide id="21" pos="1152">
          <p15:clr>
            <a:srgbClr val="F26B43"/>
          </p15:clr>
        </p15:guide>
        <p15:guide id="22" pos="3744">
          <p15:clr>
            <a:srgbClr val="F26B43"/>
          </p15:clr>
        </p15:guide>
        <p15:guide id="23" pos="287">
          <p15:clr>
            <a:srgbClr val="F26B43"/>
          </p15:clr>
        </p15:guide>
        <p15:guide id="24" orient="horz" pos="1620">
          <p15:clr>
            <a:srgbClr val="F26B43"/>
          </p15:clr>
        </p15:guide>
        <p15:guide id="25" pos="503">
          <p15:clr>
            <a:srgbClr val="F26B43"/>
          </p15:clr>
        </p15:guide>
        <p15:guide id="26" pos="5257">
          <p15:clr>
            <a:srgbClr val="F26B43"/>
          </p15:clr>
        </p15:guide>
        <p15:guide id="27" pos="504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8" y="1192426"/>
            <a:ext cx="8229602"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endParaRPr lang="en-US" dirty="0"/>
          </a:p>
        </p:txBody>
      </p:sp>
      <p:sp>
        <p:nvSpPr>
          <p:cNvPr id="6" name="Slide Number Placeholder 5"/>
          <p:cNvSpPr>
            <a:spLocks noGrp="1"/>
          </p:cNvSpPr>
          <p:nvPr>
            <p:ph type="sldNum" sz="quarter" idx="4"/>
          </p:nvPr>
        </p:nvSpPr>
        <p:spPr>
          <a:xfrm>
            <a:off x="8686266"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dirty="0"/>
          </a:p>
        </p:txBody>
      </p:sp>
      <p:sp>
        <p:nvSpPr>
          <p:cNvPr id="7" name="Footer Placeholder 6"/>
          <p:cNvSpPr>
            <a:spLocks noGrp="1"/>
          </p:cNvSpPr>
          <p:nvPr>
            <p:ph type="ftr" sz="quarter" idx="3"/>
          </p:nvPr>
        </p:nvSpPr>
        <p:spPr>
          <a:xfrm>
            <a:off x="3028549"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224514387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880">
          <p15:clr>
            <a:srgbClr val="F26B43"/>
          </p15:clr>
        </p15:guide>
        <p15:guide id="4" pos="5473">
          <p15:clr>
            <a:srgbClr val="F26B43"/>
          </p15:clr>
        </p15:guide>
        <p15:guide id="5" pos="4609">
          <p15:clr>
            <a:srgbClr val="F26B43"/>
          </p15:clr>
        </p15:guide>
        <p15:guide id="6" pos="2016">
          <p15:clr>
            <a:srgbClr val="F26B43"/>
          </p15:clr>
        </p15:guide>
        <p15:guide id="8" pos="9985">
          <p15:clr>
            <a:srgbClr val="F26B43"/>
          </p15:clr>
        </p15:guide>
        <p15:guide id="9" pos="11137">
          <p15:clr>
            <a:srgbClr val="F26B43"/>
          </p15:clr>
        </p15:guide>
        <p15:guide id="10" pos="12289">
          <p15:clr>
            <a:srgbClr val="F26B43"/>
          </p15:clr>
        </p15:guide>
        <p15:guide id="11" orient="horz" pos="540">
          <p15:clr>
            <a:srgbClr val="F26B43"/>
          </p15:clr>
        </p15:guide>
        <p15:guide id="12" orient="horz" pos="8064">
          <p15:clr>
            <a:srgbClr val="F26B43"/>
          </p15:clr>
        </p15:guide>
        <p15:guide id="16" pos="14593">
          <p15:clr>
            <a:srgbClr val="F26B43"/>
          </p15:clr>
        </p15:guide>
        <p15:guide id="18" pos="13442">
          <p15:clr>
            <a:srgbClr val="F26B43"/>
          </p15:clr>
        </p15:guide>
        <p15:guide id="20" orient="horz" pos="3060">
          <p15:clr>
            <a:srgbClr val="F26B43"/>
          </p15:clr>
        </p15:guide>
        <p15:guide id="21" pos="1151">
          <p15:clr>
            <a:srgbClr val="F26B43"/>
          </p15:clr>
        </p15:guide>
        <p15:guide id="22" pos="3744">
          <p15:clr>
            <a:srgbClr val="F26B43"/>
          </p15:clr>
        </p15:guide>
        <p15:guide id="23" pos="287">
          <p15:clr>
            <a:srgbClr val="F26B43"/>
          </p15:clr>
        </p15:guide>
        <p15:guide id="24" orient="horz" pos="1620">
          <p15:clr>
            <a:srgbClr val="F26B43"/>
          </p15:clr>
        </p15:guide>
        <p15:guide id="25" pos="503">
          <p15:clr>
            <a:srgbClr val="F26B43"/>
          </p15:clr>
        </p15:guide>
        <p15:guide id="26" pos="5257">
          <p15:clr>
            <a:srgbClr val="F26B43"/>
          </p15:clr>
        </p15:guide>
        <p15:guide id="27" pos="504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9" y="1192426"/>
            <a:ext cx="8229601"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endParaRPr lang="en-US" dirty="0"/>
          </a:p>
        </p:txBody>
      </p:sp>
      <p:sp>
        <p:nvSpPr>
          <p:cNvPr id="6" name="Slide Number Placeholder 5"/>
          <p:cNvSpPr>
            <a:spLocks noGrp="1"/>
          </p:cNvSpPr>
          <p:nvPr>
            <p:ph type="sldNum" sz="quarter" idx="4"/>
          </p:nvPr>
        </p:nvSpPr>
        <p:spPr>
          <a:xfrm>
            <a:off x="8686265"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dirty="0"/>
          </a:p>
        </p:txBody>
      </p:sp>
      <p:sp>
        <p:nvSpPr>
          <p:cNvPr id="7" name="Footer Placeholder 6"/>
          <p:cNvSpPr>
            <a:spLocks noGrp="1"/>
          </p:cNvSpPr>
          <p:nvPr>
            <p:ph type="ftr" sz="quarter" idx="3"/>
          </p:nvPr>
        </p:nvSpPr>
        <p:spPr>
          <a:xfrm>
            <a:off x="3028548"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Tree>
    <p:extLst>
      <p:ext uri="{BB962C8B-B14F-4D97-AF65-F5344CB8AC3E}">
        <p14:creationId xmlns:p14="http://schemas.microsoft.com/office/powerpoint/2010/main" val="370468839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p15:clr>
            <a:srgbClr val="F26B43"/>
          </p15:clr>
        </p15:guide>
        <p15:guide id="4" pos="7295">
          <p15:clr>
            <a:srgbClr val="F26B43"/>
          </p15:clr>
        </p15:guide>
        <p15:guide id="5" pos="6143">
          <p15:clr>
            <a:srgbClr val="F26B43"/>
          </p15:clr>
        </p15:guide>
        <p15:guide id="6" pos="2687">
          <p15:clr>
            <a:srgbClr val="F26B43"/>
          </p15:clr>
        </p15:guide>
        <p15:guide id="8" pos="13310">
          <p15:clr>
            <a:srgbClr val="F26B43"/>
          </p15:clr>
        </p15:guide>
        <p15:guide id="9" pos="14845">
          <p15:clr>
            <a:srgbClr val="F26B43"/>
          </p15:clr>
        </p15:guide>
        <p15:guide id="10" pos="16381">
          <p15:clr>
            <a:srgbClr val="F26B43"/>
          </p15:clr>
        </p15:guide>
        <p15:guide id="11" orient="horz" pos="720">
          <p15:clr>
            <a:srgbClr val="F26B43"/>
          </p15:clr>
        </p15:guide>
        <p15:guide id="12" orient="horz" pos="10752">
          <p15:clr>
            <a:srgbClr val="F26B43"/>
          </p15:clr>
        </p15:guide>
        <p15:guide id="16" pos="19452">
          <p15:clr>
            <a:srgbClr val="F26B43"/>
          </p15:clr>
        </p15:guide>
        <p15:guide id="18" pos="17917">
          <p15:clr>
            <a:srgbClr val="F26B43"/>
          </p15:clr>
        </p15:guide>
        <p15:guide id="20" orient="horz" pos="4080">
          <p15:clr>
            <a:srgbClr val="F26B43"/>
          </p15:clr>
        </p15:guide>
        <p15:guide id="21" pos="1535">
          <p15:clr>
            <a:srgbClr val="F26B43"/>
          </p15:clr>
        </p15:guide>
        <p15:guide id="22" pos="4991">
          <p15:clr>
            <a:srgbClr val="F26B43"/>
          </p15:clr>
        </p15:guide>
        <p15:guide id="23" pos="383">
          <p15:clr>
            <a:srgbClr val="F26B43"/>
          </p15:clr>
        </p15:guide>
        <p15:guide id="24" orient="horz" pos="2160">
          <p15:clr>
            <a:srgbClr val="F26B43"/>
          </p15:clr>
        </p15:guide>
        <p15:guide id="25" pos="671">
          <p15:clr>
            <a:srgbClr val="F26B43"/>
          </p15:clr>
        </p15:guide>
        <p15:guide id="26" pos="7007">
          <p15:clr>
            <a:srgbClr val="F26B43"/>
          </p15:clr>
        </p15:guide>
        <p15:guide id="27" pos="671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9" y="1192426"/>
            <a:ext cx="8229601"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endParaRPr lang="en-US" dirty="0"/>
          </a:p>
        </p:txBody>
      </p:sp>
      <p:sp>
        <p:nvSpPr>
          <p:cNvPr id="6" name="Slide Number Placeholder 5"/>
          <p:cNvSpPr>
            <a:spLocks noGrp="1"/>
          </p:cNvSpPr>
          <p:nvPr>
            <p:ph type="sldNum" sz="quarter" idx="4"/>
          </p:nvPr>
        </p:nvSpPr>
        <p:spPr>
          <a:xfrm>
            <a:off x="8686265"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dirty="0"/>
          </a:p>
        </p:txBody>
      </p:sp>
      <p:sp>
        <p:nvSpPr>
          <p:cNvPr id="7" name="Footer Placeholder 6"/>
          <p:cNvSpPr>
            <a:spLocks noGrp="1"/>
          </p:cNvSpPr>
          <p:nvPr>
            <p:ph type="ftr" sz="quarter" idx="3"/>
          </p:nvPr>
        </p:nvSpPr>
        <p:spPr>
          <a:xfrm>
            <a:off x="3028548"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Tree>
    <p:extLst>
      <p:ext uri="{BB962C8B-B14F-4D97-AF65-F5344CB8AC3E}">
        <p14:creationId xmlns:p14="http://schemas.microsoft.com/office/powerpoint/2010/main" val="1570253457"/>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Lst>
  <p:hf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p15:clr>
            <a:srgbClr val="F26B43"/>
          </p15:clr>
        </p15:guide>
        <p15:guide id="4" pos="7295">
          <p15:clr>
            <a:srgbClr val="F26B43"/>
          </p15:clr>
        </p15:guide>
        <p15:guide id="5" pos="6143">
          <p15:clr>
            <a:srgbClr val="F26B43"/>
          </p15:clr>
        </p15:guide>
        <p15:guide id="6" pos="2687">
          <p15:clr>
            <a:srgbClr val="F26B43"/>
          </p15:clr>
        </p15:guide>
        <p15:guide id="8" pos="13310">
          <p15:clr>
            <a:srgbClr val="F26B43"/>
          </p15:clr>
        </p15:guide>
        <p15:guide id="9" pos="14845">
          <p15:clr>
            <a:srgbClr val="F26B43"/>
          </p15:clr>
        </p15:guide>
        <p15:guide id="10" pos="16381">
          <p15:clr>
            <a:srgbClr val="F26B43"/>
          </p15:clr>
        </p15:guide>
        <p15:guide id="11" orient="horz" pos="720">
          <p15:clr>
            <a:srgbClr val="F26B43"/>
          </p15:clr>
        </p15:guide>
        <p15:guide id="12" orient="horz" pos="10752">
          <p15:clr>
            <a:srgbClr val="F26B43"/>
          </p15:clr>
        </p15:guide>
        <p15:guide id="16" pos="19452">
          <p15:clr>
            <a:srgbClr val="F26B43"/>
          </p15:clr>
        </p15:guide>
        <p15:guide id="18" pos="17917">
          <p15:clr>
            <a:srgbClr val="F26B43"/>
          </p15:clr>
        </p15:guide>
        <p15:guide id="20" orient="horz" pos="4080">
          <p15:clr>
            <a:srgbClr val="F26B43"/>
          </p15:clr>
        </p15:guide>
        <p15:guide id="21" pos="1535">
          <p15:clr>
            <a:srgbClr val="F26B43"/>
          </p15:clr>
        </p15:guide>
        <p15:guide id="22" pos="4991">
          <p15:clr>
            <a:srgbClr val="F26B43"/>
          </p15:clr>
        </p15:guide>
        <p15:guide id="23" pos="383">
          <p15:clr>
            <a:srgbClr val="F26B43"/>
          </p15:clr>
        </p15:guide>
        <p15:guide id="24" orient="horz" pos="2160">
          <p15:clr>
            <a:srgbClr val="F26B43"/>
          </p15:clr>
        </p15:guide>
        <p15:guide id="25" pos="671">
          <p15:clr>
            <a:srgbClr val="F26B43"/>
          </p15:clr>
        </p15:guide>
        <p15:guide id="26" pos="7007">
          <p15:clr>
            <a:srgbClr val="F26B43"/>
          </p15:clr>
        </p15:guide>
        <p15:guide id="27" pos="6719">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9" y="1192426"/>
            <a:ext cx="8229601"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fld id="{3A086259-BFC6-A74E-A7F0-E320070E2CD4}" type="datetime4">
              <a:rPr lang="en-US" smtClean="0"/>
              <a:t>May 6, 2022</a:t>
            </a:fld>
            <a:endParaRPr lang="en-US" dirty="0"/>
          </a:p>
        </p:txBody>
      </p:sp>
      <p:sp>
        <p:nvSpPr>
          <p:cNvPr id="6" name="Slide Number Placeholder 5"/>
          <p:cNvSpPr>
            <a:spLocks noGrp="1"/>
          </p:cNvSpPr>
          <p:nvPr>
            <p:ph type="sldNum" sz="quarter" idx="4"/>
          </p:nvPr>
        </p:nvSpPr>
        <p:spPr>
          <a:xfrm>
            <a:off x="8686265"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a:p>
        </p:txBody>
      </p:sp>
      <p:sp>
        <p:nvSpPr>
          <p:cNvPr id="7" name="Footer Placeholder 6"/>
          <p:cNvSpPr>
            <a:spLocks noGrp="1"/>
          </p:cNvSpPr>
          <p:nvPr>
            <p:ph type="ftr" sz="quarter" idx="3"/>
          </p:nvPr>
        </p:nvSpPr>
        <p:spPr>
          <a:xfrm>
            <a:off x="3028548"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a:t>Account Name Open Enrollment</a:t>
            </a:r>
            <a:endParaRPr lang="en-US" dirty="0"/>
          </a:p>
        </p:txBody>
      </p:sp>
    </p:spTree>
    <p:extLst>
      <p:ext uri="{BB962C8B-B14F-4D97-AF65-F5344CB8AC3E}">
        <p14:creationId xmlns:p14="http://schemas.microsoft.com/office/powerpoint/2010/main" val="295807791"/>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sldNum="0"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p15:clr>
            <a:srgbClr val="F26B43"/>
          </p15:clr>
        </p15:guide>
        <p15:guide id="4" pos="7295">
          <p15:clr>
            <a:srgbClr val="F26B43"/>
          </p15:clr>
        </p15:guide>
        <p15:guide id="5" pos="6143">
          <p15:clr>
            <a:srgbClr val="F26B43"/>
          </p15:clr>
        </p15:guide>
        <p15:guide id="6" pos="2687">
          <p15:clr>
            <a:srgbClr val="F26B43"/>
          </p15:clr>
        </p15:guide>
        <p15:guide id="8" pos="13310">
          <p15:clr>
            <a:srgbClr val="F26B43"/>
          </p15:clr>
        </p15:guide>
        <p15:guide id="9" pos="14845">
          <p15:clr>
            <a:srgbClr val="F26B43"/>
          </p15:clr>
        </p15:guide>
        <p15:guide id="10" pos="16381">
          <p15:clr>
            <a:srgbClr val="F26B43"/>
          </p15:clr>
        </p15:guide>
        <p15:guide id="11" orient="horz" pos="720">
          <p15:clr>
            <a:srgbClr val="F26B43"/>
          </p15:clr>
        </p15:guide>
        <p15:guide id="12" orient="horz" pos="10752">
          <p15:clr>
            <a:srgbClr val="F26B43"/>
          </p15:clr>
        </p15:guide>
        <p15:guide id="16" pos="19452">
          <p15:clr>
            <a:srgbClr val="F26B43"/>
          </p15:clr>
        </p15:guide>
        <p15:guide id="18" pos="17917">
          <p15:clr>
            <a:srgbClr val="F26B43"/>
          </p15:clr>
        </p15:guide>
        <p15:guide id="20" orient="horz" pos="4080">
          <p15:clr>
            <a:srgbClr val="F26B43"/>
          </p15:clr>
        </p15:guide>
        <p15:guide id="21" pos="1535">
          <p15:clr>
            <a:srgbClr val="F26B43"/>
          </p15:clr>
        </p15:guide>
        <p15:guide id="22" pos="4991">
          <p15:clr>
            <a:srgbClr val="F26B43"/>
          </p15:clr>
        </p15:guide>
        <p15:guide id="23" pos="383">
          <p15:clr>
            <a:srgbClr val="F26B43"/>
          </p15:clr>
        </p15:guide>
        <p15:guide id="24" orient="horz" pos="2160">
          <p15:clr>
            <a:srgbClr val="F26B43"/>
          </p15:clr>
        </p15:guide>
        <p15:guide id="25" pos="671">
          <p15:clr>
            <a:srgbClr val="F26B43"/>
          </p15:clr>
        </p15:guide>
        <p15:guide id="26" pos="7007">
          <p15:clr>
            <a:srgbClr val="F26B43"/>
          </p15:clr>
        </p15:guide>
        <p15:guide id="27" pos="6719">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192427"/>
          </a:xfrm>
          <a:prstGeom prst="rect">
            <a:avLst/>
          </a:prstGeom>
        </p:spPr>
        <p:txBody>
          <a:bodyPr vert="horz" lIns="0" tIns="45720" rIns="0" bIns="155448"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6129" y="1192426"/>
            <a:ext cx="8229601" cy="3665324"/>
          </a:xfrm>
          <a:prstGeom prst="rect">
            <a:avLst/>
          </a:prstGeom>
        </p:spPr>
        <p:txBody>
          <a:bodyPr vert="horz" lIns="0" tIns="4572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fld id="{DCE3DED8-90A7-4DD9-AA45-B6DAA08919E5}" type="datetime4">
              <a:rPr lang="en-US" smtClean="0"/>
              <a:t>May 6, 2022</a:t>
            </a:fld>
            <a:endParaRPr lang="en-US" dirty="0"/>
          </a:p>
        </p:txBody>
      </p:sp>
      <p:sp>
        <p:nvSpPr>
          <p:cNvPr id="6" name="Slide Number Placeholder 5"/>
          <p:cNvSpPr>
            <a:spLocks noGrp="1"/>
          </p:cNvSpPr>
          <p:nvPr>
            <p:ph type="sldNum" sz="quarter" idx="4"/>
          </p:nvPr>
        </p:nvSpPr>
        <p:spPr>
          <a:xfrm>
            <a:off x="8686265"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dirty="0"/>
          </a:p>
        </p:txBody>
      </p:sp>
      <p:sp>
        <p:nvSpPr>
          <p:cNvPr id="7" name="Footer Placeholder 6"/>
          <p:cNvSpPr>
            <a:spLocks noGrp="1"/>
          </p:cNvSpPr>
          <p:nvPr>
            <p:ph type="ftr" sz="quarter" idx="3"/>
          </p:nvPr>
        </p:nvSpPr>
        <p:spPr>
          <a:xfrm>
            <a:off x="3028548"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Account Name Open Enrollment</a:t>
            </a:r>
            <a:endParaRPr lang="en-US" dirty="0"/>
          </a:p>
        </p:txBody>
      </p:sp>
    </p:spTree>
    <p:extLst>
      <p:ext uri="{BB962C8B-B14F-4D97-AF65-F5344CB8AC3E}">
        <p14:creationId xmlns:p14="http://schemas.microsoft.com/office/powerpoint/2010/main" val="2485582735"/>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Lst>
  <p:hf hdr="0" ftr="0" dt="0"/>
  <p:txStyles>
    <p:titleStyle>
      <a:lvl1pPr algn="l" defTabSz="457006" rtl="0" eaLnBrk="1" latinLnBrk="0" hangingPunct="1">
        <a:lnSpc>
          <a:spcPct val="90000"/>
        </a:lnSpc>
        <a:spcBef>
          <a:spcPct val="0"/>
        </a:spcBef>
        <a:buNone/>
        <a:tabLst/>
        <a:defRPr sz="30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p15:clr>
            <a:srgbClr val="F26B43"/>
          </p15:clr>
        </p15:guide>
        <p15:guide id="4" pos="7295">
          <p15:clr>
            <a:srgbClr val="F26B43"/>
          </p15:clr>
        </p15:guide>
        <p15:guide id="5" pos="6143">
          <p15:clr>
            <a:srgbClr val="F26B43"/>
          </p15:clr>
        </p15:guide>
        <p15:guide id="6" pos="2687">
          <p15:clr>
            <a:srgbClr val="F26B43"/>
          </p15:clr>
        </p15:guide>
        <p15:guide id="8" pos="13310">
          <p15:clr>
            <a:srgbClr val="F26B43"/>
          </p15:clr>
        </p15:guide>
        <p15:guide id="9" pos="14845">
          <p15:clr>
            <a:srgbClr val="F26B43"/>
          </p15:clr>
        </p15:guide>
        <p15:guide id="10" pos="16381">
          <p15:clr>
            <a:srgbClr val="F26B43"/>
          </p15:clr>
        </p15:guide>
        <p15:guide id="11" orient="horz" pos="720">
          <p15:clr>
            <a:srgbClr val="F26B43"/>
          </p15:clr>
        </p15:guide>
        <p15:guide id="12" orient="horz" pos="10752">
          <p15:clr>
            <a:srgbClr val="F26B43"/>
          </p15:clr>
        </p15:guide>
        <p15:guide id="16" pos="19452">
          <p15:clr>
            <a:srgbClr val="F26B43"/>
          </p15:clr>
        </p15:guide>
        <p15:guide id="18" pos="17917">
          <p15:clr>
            <a:srgbClr val="F26B43"/>
          </p15:clr>
        </p15:guide>
        <p15:guide id="20" orient="horz" pos="4080">
          <p15:clr>
            <a:srgbClr val="F26B43"/>
          </p15:clr>
        </p15:guide>
        <p15:guide id="21" pos="1535">
          <p15:clr>
            <a:srgbClr val="F26B43"/>
          </p15:clr>
        </p15:guide>
        <p15:guide id="22" pos="4991">
          <p15:clr>
            <a:srgbClr val="F26B43"/>
          </p15:clr>
        </p15:guide>
        <p15:guide id="23" pos="383">
          <p15:clr>
            <a:srgbClr val="F26B43"/>
          </p15:clr>
        </p15:guide>
        <p15:guide id="24" orient="horz" pos="2160">
          <p15:clr>
            <a:srgbClr val="F26B43"/>
          </p15:clr>
        </p15:guide>
        <p15:guide id="25" pos="671">
          <p15:clr>
            <a:srgbClr val="F26B43"/>
          </p15:clr>
        </p15:guide>
        <p15:guide id="26" pos="7007">
          <p15:clr>
            <a:srgbClr val="F26B43"/>
          </p15:clr>
        </p15:guide>
        <p15:guide id="27" pos="6719">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6129" y="0"/>
            <a:ext cx="6857405" cy="1045427"/>
          </a:xfrm>
          <a:prstGeom prst="rect">
            <a:avLst/>
          </a:prstGeom>
        </p:spPr>
        <p:txBody>
          <a:bodyPr vert="horz" lIns="0" tIns="45720" rIns="0" bIns="155448" rtlCol="0" anchor="b" anchorCtr="0">
            <a:noAutofit/>
          </a:bodyPr>
          <a:lstStyle/>
          <a:p>
            <a:r>
              <a:rPr lang="en-US" dirty="0"/>
              <a:t>CLICK TO EDIT MASTER TITLE STYLE</a:t>
            </a:r>
          </a:p>
        </p:txBody>
      </p:sp>
      <p:sp>
        <p:nvSpPr>
          <p:cNvPr id="3" name="Text Placeholder 2"/>
          <p:cNvSpPr>
            <a:spLocks noGrp="1"/>
          </p:cNvSpPr>
          <p:nvPr>
            <p:ph type="body" idx="1"/>
          </p:nvPr>
        </p:nvSpPr>
        <p:spPr>
          <a:xfrm>
            <a:off x="456128" y="1354873"/>
            <a:ext cx="8229602" cy="3502877"/>
          </a:xfrm>
          <a:prstGeom prst="rect">
            <a:avLst/>
          </a:prstGeom>
        </p:spPr>
        <p:txBody>
          <a:bodyPr vert="horz" lIns="0" tIns="45720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56391" y="4857750"/>
            <a:ext cx="987056" cy="285750"/>
          </a:xfrm>
          <a:prstGeom prst="rect">
            <a:avLst/>
          </a:prstGeom>
        </p:spPr>
        <p:txBody>
          <a:bodyPr vert="horz" wrap="none" lIns="0" tIns="45720" rIns="0" bIns="45720" rtlCol="0" anchor="ctr"/>
          <a:lstStyle>
            <a:lvl1pPr algn="l">
              <a:defRPr sz="750">
                <a:solidFill>
                  <a:schemeClr val="tx1">
                    <a:lumMod val="50000"/>
                    <a:lumOff val="50000"/>
                  </a:schemeClr>
                </a:solidFill>
                <a:latin typeface="Open Sans"/>
                <a:cs typeface="Open Sans"/>
              </a:defRPr>
            </a:lvl1pPr>
          </a:lstStyle>
          <a:p>
            <a:fld id="{3A086259-BFC6-A74E-A7F0-E320070E2CD4}" type="datetime4">
              <a:rPr lang="en-US" smtClean="0"/>
              <a:t>May 6, 2022</a:t>
            </a:fld>
            <a:endParaRPr lang="en-US" dirty="0"/>
          </a:p>
        </p:txBody>
      </p:sp>
      <p:sp>
        <p:nvSpPr>
          <p:cNvPr id="6" name="Slide Number Placeholder 5"/>
          <p:cNvSpPr>
            <a:spLocks noGrp="1"/>
          </p:cNvSpPr>
          <p:nvPr>
            <p:ph type="sldNum" sz="quarter" idx="4"/>
          </p:nvPr>
        </p:nvSpPr>
        <p:spPr>
          <a:xfrm>
            <a:off x="8686266" y="4857750"/>
            <a:ext cx="294140" cy="285750"/>
          </a:xfrm>
          <a:prstGeom prst="rect">
            <a:avLst/>
          </a:prstGeom>
        </p:spPr>
        <p:txBody>
          <a:bodyPr vert="horz" wrap="none" lIns="0" tIns="45720" rIns="0" bIns="45720" rtlCol="0" anchor="ctr"/>
          <a:lstStyle>
            <a:lvl1pPr algn="r">
              <a:defRPr sz="1200">
                <a:solidFill>
                  <a:schemeClr val="tx1">
                    <a:lumMod val="50000"/>
                    <a:lumOff val="50000"/>
                  </a:schemeClr>
                </a:solidFill>
                <a:latin typeface="Open Sans"/>
                <a:cs typeface="Open Sans"/>
              </a:defRPr>
            </a:lvl1pPr>
          </a:lstStyle>
          <a:p>
            <a:fld id="{494E4A6A-7543-2E47-A47C-558AE0E06DE0}" type="slidenum">
              <a:rPr lang="en-US" smtClean="0"/>
              <a:pPr/>
              <a:t>‹#›</a:t>
            </a:fld>
            <a:endParaRPr lang="en-US"/>
          </a:p>
        </p:txBody>
      </p:sp>
      <p:sp>
        <p:nvSpPr>
          <p:cNvPr id="7" name="Footer Placeholder 6"/>
          <p:cNvSpPr>
            <a:spLocks noGrp="1"/>
          </p:cNvSpPr>
          <p:nvPr>
            <p:ph type="ftr" sz="quarter" idx="3"/>
          </p:nvPr>
        </p:nvSpPr>
        <p:spPr>
          <a:xfrm>
            <a:off x="3028549" y="4869657"/>
            <a:ext cx="3086904"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lgn="l"/>
            <a:r>
              <a:rPr lang="en-US"/>
              <a:t>Account Name Open Enrollment</a:t>
            </a:r>
            <a:endParaRPr lang="en-US" dirty="0"/>
          </a:p>
        </p:txBody>
      </p:sp>
    </p:spTree>
    <p:extLst>
      <p:ext uri="{BB962C8B-B14F-4D97-AF65-F5344CB8AC3E}">
        <p14:creationId xmlns:p14="http://schemas.microsoft.com/office/powerpoint/2010/main" val="2488241373"/>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sldNum="0" hdr="0" ftr="0" dt="0"/>
  <p:txStyles>
    <p:titleStyle>
      <a:lvl1pPr algn="l" defTabSz="457006" rtl="0" eaLnBrk="1" latinLnBrk="0" hangingPunct="1">
        <a:lnSpc>
          <a:spcPct val="90000"/>
        </a:lnSpc>
        <a:spcBef>
          <a:spcPct val="0"/>
        </a:spcBef>
        <a:buNone/>
        <a:tabLst/>
        <a:defRPr sz="2400" kern="1200" cap="none">
          <a:solidFill>
            <a:schemeClr val="tx2"/>
          </a:solidFill>
          <a:latin typeface="Oswald Regular"/>
          <a:ea typeface="+mj-ea"/>
          <a:cs typeface="Oswald Regular"/>
        </a:defRPr>
      </a:lvl1pPr>
    </p:titleStyle>
    <p:bodyStyle>
      <a:lvl1pPr marL="171407" indent="-171407" algn="l" defTabSz="457006" rtl="0" eaLnBrk="1" latinLnBrk="0" hangingPunct="1">
        <a:lnSpc>
          <a:spcPct val="100000"/>
        </a:lnSpc>
        <a:spcBef>
          <a:spcPts val="0"/>
        </a:spcBef>
        <a:spcAft>
          <a:spcPts val="1500"/>
        </a:spcAft>
        <a:buClr>
          <a:schemeClr val="accent1"/>
        </a:buClr>
        <a:buSzPct val="100000"/>
        <a:buFont typeface="Wingdings" charset="2"/>
        <a:buChar char="§"/>
        <a:defRPr sz="1500" b="0" i="0" kern="1200" baseline="0">
          <a:solidFill>
            <a:schemeClr val="tx1">
              <a:lumMod val="75000"/>
              <a:lumOff val="25000"/>
            </a:schemeClr>
          </a:solidFill>
          <a:latin typeface="Open Sans"/>
          <a:ea typeface="+mn-ea"/>
          <a:cs typeface="Open Sans"/>
        </a:defRPr>
      </a:lvl1pPr>
      <a:lvl2pPr marL="342815" indent="-171407"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baseline="0">
          <a:solidFill>
            <a:schemeClr val="tx1">
              <a:lumMod val="75000"/>
              <a:lumOff val="25000"/>
            </a:schemeClr>
          </a:solidFill>
          <a:latin typeface="Open Sans"/>
          <a:ea typeface="+mn-ea"/>
          <a:cs typeface="Open Sans"/>
        </a:defRPr>
      </a:lvl2pPr>
      <a:lvl3pPr marL="617066" indent="-192833"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3pPr>
      <a:lvl4pPr marL="891317" indent="-227354" algn="l" defTabSz="457006" rtl="0" eaLnBrk="1" latinLnBrk="0" hangingPunct="1">
        <a:lnSpc>
          <a:spcPct val="100000"/>
        </a:lnSpc>
        <a:spcBef>
          <a:spcPts val="0"/>
        </a:spcBef>
        <a:spcAft>
          <a:spcPts val="1500"/>
        </a:spcAft>
        <a:buClr>
          <a:schemeClr val="accent3"/>
        </a:buClr>
        <a:buSzPct val="100000"/>
        <a:buFont typeface="Wingdings" charset="2"/>
        <a:buChar char="§"/>
        <a:defRPr sz="1500" b="0" i="0" kern="1200">
          <a:solidFill>
            <a:schemeClr val="tx1">
              <a:lumMod val="75000"/>
              <a:lumOff val="25000"/>
            </a:schemeClr>
          </a:solidFill>
          <a:latin typeface="Open Sans"/>
          <a:ea typeface="+mn-ea"/>
          <a:cs typeface="Open Sans"/>
        </a:defRPr>
      </a:lvl4pPr>
      <a:lvl5pPr marL="1131287" indent="-227354" algn="l" defTabSz="457006" rtl="0" eaLnBrk="1" latinLnBrk="0" hangingPunct="1">
        <a:lnSpc>
          <a:spcPct val="100000"/>
        </a:lnSpc>
        <a:spcBef>
          <a:spcPts val="0"/>
        </a:spcBef>
        <a:spcAft>
          <a:spcPts val="1500"/>
        </a:spcAft>
        <a:buClr>
          <a:schemeClr val="accent3"/>
        </a:buClr>
        <a:buSzPct val="100000"/>
        <a:buFont typeface="Wingdings" charset="2"/>
        <a:buChar char="§"/>
        <a:tabLst/>
        <a:defRPr sz="1500" b="0" i="0" kern="1200">
          <a:solidFill>
            <a:schemeClr val="tx1">
              <a:lumMod val="75000"/>
              <a:lumOff val="25000"/>
            </a:schemeClr>
          </a:solidFill>
          <a:latin typeface="Open Sans"/>
          <a:ea typeface="+mn-ea"/>
          <a:cs typeface="Open Sans"/>
        </a:defRPr>
      </a:lvl5pPr>
      <a:lvl6pPr marL="2513531" indent="-228503" algn="l" defTabSz="457006" rtl="0" eaLnBrk="1" latinLnBrk="0" hangingPunct="1">
        <a:spcBef>
          <a:spcPct val="20000"/>
        </a:spcBef>
        <a:buFont typeface="Arial"/>
        <a:buChar char="•"/>
        <a:defRPr sz="2024" kern="1200">
          <a:solidFill>
            <a:schemeClr val="tx1"/>
          </a:solidFill>
          <a:latin typeface="+mn-lt"/>
          <a:ea typeface="+mn-ea"/>
          <a:cs typeface="+mn-cs"/>
        </a:defRPr>
      </a:lvl6pPr>
      <a:lvl7pPr marL="2970537" indent="-228503" algn="l" defTabSz="457006" rtl="0" eaLnBrk="1" latinLnBrk="0" hangingPunct="1">
        <a:spcBef>
          <a:spcPct val="20000"/>
        </a:spcBef>
        <a:buFont typeface="Arial"/>
        <a:buChar char="•"/>
        <a:defRPr sz="2024" kern="1200">
          <a:solidFill>
            <a:schemeClr val="tx1"/>
          </a:solidFill>
          <a:latin typeface="+mn-lt"/>
          <a:ea typeface="+mn-ea"/>
          <a:cs typeface="+mn-cs"/>
        </a:defRPr>
      </a:lvl7pPr>
      <a:lvl8pPr marL="3427543" indent="-228503" algn="l" defTabSz="457006" rtl="0" eaLnBrk="1" latinLnBrk="0" hangingPunct="1">
        <a:spcBef>
          <a:spcPct val="20000"/>
        </a:spcBef>
        <a:buFont typeface="Arial"/>
        <a:buChar char="•"/>
        <a:defRPr sz="2024" kern="1200">
          <a:solidFill>
            <a:schemeClr val="tx1"/>
          </a:solidFill>
          <a:latin typeface="+mn-lt"/>
          <a:ea typeface="+mn-ea"/>
          <a:cs typeface="+mn-cs"/>
        </a:defRPr>
      </a:lvl8pPr>
      <a:lvl9pPr marL="3884549" indent="-228503" algn="l" defTabSz="457006" rtl="0" eaLnBrk="1" latinLnBrk="0" hangingPunct="1">
        <a:spcBef>
          <a:spcPct val="20000"/>
        </a:spcBef>
        <a:buFont typeface="Arial"/>
        <a:buChar char="•"/>
        <a:defRPr sz="2024" kern="1200">
          <a:solidFill>
            <a:schemeClr val="tx1"/>
          </a:solidFill>
          <a:latin typeface="+mn-lt"/>
          <a:ea typeface="+mn-ea"/>
          <a:cs typeface="+mn-cs"/>
        </a:defRPr>
      </a:lvl9pPr>
    </p:bodyStyle>
    <p:otherStyle>
      <a:defPPr>
        <a:defRPr lang="en-US"/>
      </a:defPPr>
      <a:lvl1pPr marL="0" algn="l" defTabSz="457006" rtl="0" eaLnBrk="1" latinLnBrk="0" hangingPunct="1">
        <a:defRPr sz="1799" kern="1200">
          <a:solidFill>
            <a:schemeClr val="tx1"/>
          </a:solidFill>
          <a:latin typeface="+mn-lt"/>
          <a:ea typeface="+mn-ea"/>
          <a:cs typeface="+mn-cs"/>
        </a:defRPr>
      </a:lvl1pPr>
      <a:lvl2pPr marL="457006" algn="l" defTabSz="457006" rtl="0" eaLnBrk="1" latinLnBrk="0" hangingPunct="1">
        <a:defRPr sz="1799" kern="1200">
          <a:solidFill>
            <a:schemeClr val="tx1"/>
          </a:solidFill>
          <a:latin typeface="+mn-lt"/>
          <a:ea typeface="+mn-ea"/>
          <a:cs typeface="+mn-cs"/>
        </a:defRPr>
      </a:lvl2pPr>
      <a:lvl3pPr marL="914012" algn="l" defTabSz="457006" rtl="0" eaLnBrk="1" latinLnBrk="0" hangingPunct="1">
        <a:defRPr sz="1799" kern="1200">
          <a:solidFill>
            <a:schemeClr val="tx1"/>
          </a:solidFill>
          <a:latin typeface="+mn-lt"/>
          <a:ea typeface="+mn-ea"/>
          <a:cs typeface="+mn-cs"/>
        </a:defRPr>
      </a:lvl3pPr>
      <a:lvl4pPr marL="1371017" algn="l" defTabSz="457006" rtl="0" eaLnBrk="1" latinLnBrk="0" hangingPunct="1">
        <a:defRPr sz="1799" kern="1200">
          <a:solidFill>
            <a:schemeClr val="tx1"/>
          </a:solidFill>
          <a:latin typeface="+mn-lt"/>
          <a:ea typeface="+mn-ea"/>
          <a:cs typeface="+mn-cs"/>
        </a:defRPr>
      </a:lvl4pPr>
      <a:lvl5pPr marL="1828023" algn="l" defTabSz="457006" rtl="0" eaLnBrk="1" latinLnBrk="0" hangingPunct="1">
        <a:defRPr sz="1799" kern="1200">
          <a:solidFill>
            <a:schemeClr val="tx1"/>
          </a:solidFill>
          <a:latin typeface="+mn-lt"/>
          <a:ea typeface="+mn-ea"/>
          <a:cs typeface="+mn-cs"/>
        </a:defRPr>
      </a:lvl5pPr>
      <a:lvl6pPr marL="2285029" algn="l" defTabSz="457006" rtl="0" eaLnBrk="1" latinLnBrk="0" hangingPunct="1">
        <a:defRPr sz="1799" kern="1200">
          <a:solidFill>
            <a:schemeClr val="tx1"/>
          </a:solidFill>
          <a:latin typeface="+mn-lt"/>
          <a:ea typeface="+mn-ea"/>
          <a:cs typeface="+mn-cs"/>
        </a:defRPr>
      </a:lvl6pPr>
      <a:lvl7pPr marL="2742035" algn="l" defTabSz="457006" rtl="0" eaLnBrk="1" latinLnBrk="0" hangingPunct="1">
        <a:defRPr sz="1799" kern="1200">
          <a:solidFill>
            <a:schemeClr val="tx1"/>
          </a:solidFill>
          <a:latin typeface="+mn-lt"/>
          <a:ea typeface="+mn-ea"/>
          <a:cs typeface="+mn-cs"/>
        </a:defRPr>
      </a:lvl7pPr>
      <a:lvl8pPr marL="3199040" algn="l" defTabSz="457006" rtl="0" eaLnBrk="1" latinLnBrk="0" hangingPunct="1">
        <a:defRPr sz="1799" kern="1200">
          <a:solidFill>
            <a:schemeClr val="tx1"/>
          </a:solidFill>
          <a:latin typeface="+mn-lt"/>
          <a:ea typeface="+mn-ea"/>
          <a:cs typeface="+mn-cs"/>
        </a:defRPr>
      </a:lvl8pPr>
      <a:lvl9pPr marL="3656046" algn="l" defTabSz="45700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39">
          <p15:clr>
            <a:srgbClr val="F26B43"/>
          </p15:clr>
        </p15:guide>
        <p15:guide id="4" pos="7295">
          <p15:clr>
            <a:srgbClr val="F26B43"/>
          </p15:clr>
        </p15:guide>
        <p15:guide id="5" pos="6143">
          <p15:clr>
            <a:srgbClr val="F26B43"/>
          </p15:clr>
        </p15:guide>
        <p15:guide id="6" pos="2687">
          <p15:clr>
            <a:srgbClr val="F26B43"/>
          </p15:clr>
        </p15:guide>
        <p15:guide id="8" pos="13310">
          <p15:clr>
            <a:srgbClr val="F26B43"/>
          </p15:clr>
        </p15:guide>
        <p15:guide id="9" pos="14845">
          <p15:clr>
            <a:srgbClr val="F26B43"/>
          </p15:clr>
        </p15:guide>
        <p15:guide id="10" pos="16381">
          <p15:clr>
            <a:srgbClr val="F26B43"/>
          </p15:clr>
        </p15:guide>
        <p15:guide id="11" orient="horz" pos="720">
          <p15:clr>
            <a:srgbClr val="F26B43"/>
          </p15:clr>
        </p15:guide>
        <p15:guide id="12" orient="horz" pos="10752">
          <p15:clr>
            <a:srgbClr val="F26B43"/>
          </p15:clr>
        </p15:guide>
        <p15:guide id="16" pos="19452">
          <p15:clr>
            <a:srgbClr val="F26B43"/>
          </p15:clr>
        </p15:guide>
        <p15:guide id="18" pos="17917">
          <p15:clr>
            <a:srgbClr val="F26B43"/>
          </p15:clr>
        </p15:guide>
        <p15:guide id="20" orient="horz" pos="4080">
          <p15:clr>
            <a:srgbClr val="F26B43"/>
          </p15:clr>
        </p15:guide>
        <p15:guide id="21" pos="1535">
          <p15:clr>
            <a:srgbClr val="F26B43"/>
          </p15:clr>
        </p15:guide>
        <p15:guide id="22" pos="4991">
          <p15:clr>
            <a:srgbClr val="F26B43"/>
          </p15:clr>
        </p15:guide>
        <p15:guide id="23" pos="383">
          <p15:clr>
            <a:srgbClr val="F26B43"/>
          </p15:clr>
        </p15:guide>
        <p15:guide id="24" orient="horz" pos="2160">
          <p15:clr>
            <a:srgbClr val="F26B43"/>
          </p15:clr>
        </p15:guide>
        <p15:guide id="25" pos="671">
          <p15:clr>
            <a:srgbClr val="F26B43"/>
          </p15:clr>
        </p15:guide>
        <p15:guide id="26" pos="7007">
          <p15:clr>
            <a:srgbClr val="F26B43"/>
          </p15:clr>
        </p15:guide>
        <p15:guide id="27" pos="671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2.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hyperlink" Target="http://www.carefirst.com/wellnessdiscount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67.xml"/><Relationship Id="rId5" Type="http://schemas.openxmlformats.org/officeDocument/2006/relationships/image" Target="../media/image19.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3.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63.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69.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Subtitle 1"/>
          <p:cNvSpPr txBox="1">
            <a:spLocks/>
          </p:cNvSpPr>
          <p:nvPr/>
        </p:nvSpPr>
        <p:spPr>
          <a:xfrm>
            <a:off x="4572001" y="3857961"/>
            <a:ext cx="4114800" cy="695951"/>
          </a:xfrm>
          <a:prstGeom prst="rect">
            <a:avLst/>
          </a:prstGeom>
        </p:spPr>
        <p:txBody>
          <a:bodyPr lIns="0" tIns="0" rIns="0" bIns="0" anchor="b" anchorCtr="0"/>
          <a:lstStyle>
            <a:lvl1pPr marL="228543" indent="-228543" algn="l" defTabSz="609341" rtl="0" eaLnBrk="1" latinLnBrk="0" hangingPunct="1">
              <a:lnSpc>
                <a:spcPct val="100000"/>
              </a:lnSpc>
              <a:spcBef>
                <a:spcPts val="0"/>
              </a:spcBef>
              <a:spcAft>
                <a:spcPts val="2000"/>
              </a:spcAft>
              <a:buClr>
                <a:schemeClr val="accent1"/>
              </a:buClr>
              <a:buSzPct val="100000"/>
              <a:buFont typeface="Wingdings" charset="2"/>
              <a:buChar char="§"/>
              <a:defRPr sz="2000" b="0" i="0" kern="1200" baseline="0">
                <a:solidFill>
                  <a:schemeClr val="tx1">
                    <a:lumMod val="75000"/>
                    <a:lumOff val="25000"/>
                  </a:schemeClr>
                </a:solidFill>
                <a:latin typeface="Open Sans"/>
                <a:ea typeface="+mn-ea"/>
                <a:cs typeface="Open Sans"/>
              </a:defRPr>
            </a:lvl1pPr>
            <a:lvl2pPr marL="457086" indent="-228543"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baseline="0">
                <a:solidFill>
                  <a:schemeClr val="tx1">
                    <a:lumMod val="75000"/>
                    <a:lumOff val="25000"/>
                  </a:schemeClr>
                </a:solidFill>
                <a:latin typeface="Open Sans"/>
                <a:ea typeface="+mn-ea"/>
                <a:cs typeface="Open Sans"/>
              </a:defRPr>
            </a:lvl2pPr>
            <a:lvl3pPr marL="822754" indent="-257110"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3pPr>
            <a:lvl4pPr marL="1188423" indent="-303138" algn="l" defTabSz="609341" rtl="0" eaLnBrk="1" latinLnBrk="0" hangingPunct="1">
              <a:lnSpc>
                <a:spcPct val="100000"/>
              </a:lnSpc>
              <a:spcBef>
                <a:spcPts val="0"/>
              </a:spcBef>
              <a:spcAft>
                <a:spcPts val="2000"/>
              </a:spcAft>
              <a:buClr>
                <a:schemeClr val="accent3"/>
              </a:buClr>
              <a:buSzPct val="100000"/>
              <a:buFont typeface="Wingdings" charset="2"/>
              <a:buChar char="§"/>
              <a:defRPr sz="2000" b="0" i="0" kern="1200">
                <a:solidFill>
                  <a:schemeClr val="tx1">
                    <a:lumMod val="75000"/>
                    <a:lumOff val="25000"/>
                  </a:schemeClr>
                </a:solidFill>
                <a:latin typeface="Open Sans"/>
                <a:ea typeface="+mn-ea"/>
                <a:cs typeface="Open Sans"/>
              </a:defRPr>
            </a:lvl4pPr>
            <a:lvl5pPr marL="1508383" indent="-303138" algn="l" defTabSz="609341" rtl="0" eaLnBrk="1" latinLnBrk="0" hangingPunct="1">
              <a:lnSpc>
                <a:spcPct val="100000"/>
              </a:lnSpc>
              <a:spcBef>
                <a:spcPts val="0"/>
              </a:spcBef>
              <a:spcAft>
                <a:spcPts val="2000"/>
              </a:spcAft>
              <a:buClr>
                <a:schemeClr val="accent3"/>
              </a:buClr>
              <a:buSzPct val="100000"/>
              <a:buFont typeface="Wingdings" charset="2"/>
              <a:buChar char="§"/>
              <a:tabLst/>
              <a:defRPr sz="2000" b="0" i="0" kern="1200">
                <a:solidFill>
                  <a:schemeClr val="tx1">
                    <a:lumMod val="75000"/>
                    <a:lumOff val="25000"/>
                  </a:schemeClr>
                </a:solidFill>
                <a:latin typeface="Open Sans"/>
                <a:ea typeface="+mn-ea"/>
                <a:cs typeface="Open Sans"/>
              </a:defRPr>
            </a:lvl5pPr>
            <a:lvl6pPr marL="3351375" indent="-304670" algn="l" defTabSz="609341" rtl="0" eaLnBrk="1" latinLnBrk="0" hangingPunct="1">
              <a:spcBef>
                <a:spcPct val="20000"/>
              </a:spcBef>
              <a:buFont typeface="Arial"/>
              <a:buChar char="•"/>
              <a:defRPr sz="2699" kern="1200">
                <a:solidFill>
                  <a:schemeClr val="tx1"/>
                </a:solidFill>
                <a:latin typeface="+mn-lt"/>
                <a:ea typeface="+mn-ea"/>
                <a:cs typeface="+mn-cs"/>
              </a:defRPr>
            </a:lvl6pPr>
            <a:lvl7pPr marL="3960716" indent="-304670" algn="l" defTabSz="609341" rtl="0" eaLnBrk="1" latinLnBrk="0" hangingPunct="1">
              <a:spcBef>
                <a:spcPct val="20000"/>
              </a:spcBef>
              <a:buFont typeface="Arial"/>
              <a:buChar char="•"/>
              <a:defRPr sz="2699" kern="1200">
                <a:solidFill>
                  <a:schemeClr val="tx1"/>
                </a:solidFill>
                <a:latin typeface="+mn-lt"/>
                <a:ea typeface="+mn-ea"/>
                <a:cs typeface="+mn-cs"/>
              </a:defRPr>
            </a:lvl7pPr>
            <a:lvl8pPr marL="4570057" indent="-304670" algn="l" defTabSz="609341" rtl="0" eaLnBrk="1" latinLnBrk="0" hangingPunct="1">
              <a:spcBef>
                <a:spcPct val="20000"/>
              </a:spcBef>
              <a:buFont typeface="Arial"/>
              <a:buChar char="•"/>
              <a:defRPr sz="2699" kern="1200">
                <a:solidFill>
                  <a:schemeClr val="tx1"/>
                </a:solidFill>
                <a:latin typeface="+mn-lt"/>
                <a:ea typeface="+mn-ea"/>
                <a:cs typeface="+mn-cs"/>
              </a:defRPr>
            </a:lvl8pPr>
            <a:lvl9pPr marL="5179398" indent="-304670" algn="l" defTabSz="609341" rtl="0" eaLnBrk="1" latinLnBrk="0" hangingPunct="1">
              <a:spcBef>
                <a:spcPct val="20000"/>
              </a:spcBef>
              <a:buFont typeface="Arial"/>
              <a:buChar char="•"/>
              <a:defRPr sz="2699" kern="1200">
                <a:solidFill>
                  <a:schemeClr val="tx1"/>
                </a:solidFill>
                <a:latin typeface="+mn-lt"/>
                <a:ea typeface="+mn-ea"/>
                <a:cs typeface="+mn-cs"/>
              </a:defRPr>
            </a:lvl9pPr>
          </a:lstStyle>
          <a:p>
            <a:pPr marL="0" indent="0" algn="r">
              <a:buNone/>
            </a:pPr>
            <a:r>
              <a:rPr lang="en-US" sz="1801" i="1" dirty="0">
                <a:solidFill>
                  <a:schemeClr val="accent3"/>
                </a:solidFill>
              </a:rPr>
              <a:t>St. Mary’s County Public Schools</a:t>
            </a:r>
          </a:p>
        </p:txBody>
      </p:sp>
      <p:sp>
        <p:nvSpPr>
          <p:cNvPr id="19" name="Date Placeholder 3"/>
          <p:cNvSpPr txBox="1">
            <a:spLocks/>
          </p:cNvSpPr>
          <p:nvPr/>
        </p:nvSpPr>
        <p:spPr>
          <a:xfrm>
            <a:off x="5946775" y="4553912"/>
            <a:ext cx="2740025" cy="590259"/>
          </a:xfrm>
          <a:prstGeom prst="rect">
            <a:avLst/>
          </a:prstGeom>
        </p:spPr>
        <p:txBody>
          <a:bodyPr lIns="0" tIns="0" rIns="0" bIns="0"/>
          <a:lst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a:lstStyle>
          <a:p>
            <a:pPr algn="r"/>
            <a:r>
              <a:rPr lang="en-US" sz="1351" i="1" dirty="0">
                <a:solidFill>
                  <a:schemeClr val="bg1"/>
                </a:solidFill>
                <a:latin typeface="Open Sans" charset="0"/>
                <a:ea typeface="Open Sans" charset="0"/>
                <a:cs typeface="Open Sans" charset="0"/>
              </a:rPr>
              <a:t>July 2022</a:t>
            </a:r>
          </a:p>
        </p:txBody>
      </p:sp>
      <p:sp>
        <p:nvSpPr>
          <p:cNvPr id="2" name="Slide Number Placeholder 1">
            <a:extLst>
              <a:ext uri="{FF2B5EF4-FFF2-40B4-BE49-F238E27FC236}">
                <a16:creationId xmlns:a16="http://schemas.microsoft.com/office/drawing/2014/main" id="{8089162D-6FC7-46DB-9B5E-D579A5BBAC42}"/>
              </a:ext>
            </a:extLst>
          </p:cNvPr>
          <p:cNvSpPr>
            <a:spLocks noGrp="1"/>
          </p:cNvSpPr>
          <p:nvPr>
            <p:ph type="sldNum" sz="quarter" idx="12"/>
          </p:nvPr>
        </p:nvSpPr>
        <p:spPr/>
        <p:txBody>
          <a:bodyPr/>
          <a:lstStyle/>
          <a:p>
            <a:fld id="{494E4A6A-7543-2E47-A47C-558AE0E06DE0}" type="slidenum">
              <a:rPr lang="en-US" smtClean="0"/>
              <a:t>1</a:t>
            </a:fld>
            <a:endParaRPr lang="en-US"/>
          </a:p>
        </p:txBody>
      </p:sp>
    </p:spTree>
    <p:extLst>
      <p:ext uri="{BB962C8B-B14F-4D97-AF65-F5344CB8AC3E}">
        <p14:creationId xmlns:p14="http://schemas.microsoft.com/office/powerpoint/2010/main" val="624549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noGrp="1"/>
          </p:cNvGraphicFramePr>
          <p:nvPr>
            <p:ph type="chart" sz="quarter" idx="13"/>
            <p:extLst>
              <p:ext uri="{D42A27DB-BD31-4B8C-83A1-F6EECF244321}">
                <p14:modId xmlns:p14="http://schemas.microsoft.com/office/powerpoint/2010/main" val="1409696976"/>
              </p:ext>
            </p:extLst>
          </p:nvPr>
        </p:nvGraphicFramePr>
        <p:xfrm>
          <a:off x="798513" y="1126578"/>
          <a:ext cx="7887682" cy="3214854"/>
        </p:xfrm>
        <a:graphic>
          <a:graphicData uri="http://schemas.openxmlformats.org/drawingml/2006/table">
            <a:tbl>
              <a:tblPr firstRow="1" bandRow="1">
                <a:tableStyleId>{5C22544A-7EE6-4342-B048-85BDC9FD1C3A}</a:tableStyleId>
              </a:tblPr>
              <a:tblGrid>
                <a:gridCol w="1396342">
                  <a:extLst>
                    <a:ext uri="{9D8B030D-6E8A-4147-A177-3AD203B41FA5}">
                      <a16:colId xmlns:a16="http://schemas.microsoft.com/office/drawing/2014/main" val="20000"/>
                    </a:ext>
                  </a:extLst>
                </a:gridCol>
                <a:gridCol w="2392302">
                  <a:extLst>
                    <a:ext uri="{9D8B030D-6E8A-4147-A177-3AD203B41FA5}">
                      <a16:colId xmlns:a16="http://schemas.microsoft.com/office/drawing/2014/main" val="20001"/>
                    </a:ext>
                  </a:extLst>
                </a:gridCol>
                <a:gridCol w="2049519">
                  <a:extLst>
                    <a:ext uri="{9D8B030D-6E8A-4147-A177-3AD203B41FA5}">
                      <a16:colId xmlns:a16="http://schemas.microsoft.com/office/drawing/2014/main" val="20002"/>
                    </a:ext>
                  </a:extLst>
                </a:gridCol>
                <a:gridCol w="2049519">
                  <a:extLst>
                    <a:ext uri="{9D8B030D-6E8A-4147-A177-3AD203B41FA5}">
                      <a16:colId xmlns:a16="http://schemas.microsoft.com/office/drawing/2014/main" val="20003"/>
                    </a:ext>
                  </a:extLst>
                </a:gridCol>
              </a:tblGrid>
              <a:tr h="287826">
                <a:tc gridSpan="4">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Plan</a:t>
                      </a:r>
                      <a:r>
                        <a:rPr lang="en-US" sz="1400" b="1" baseline="0" dirty="0">
                          <a:latin typeface="Open Sans" panose="020B0606030504020204" pitchFamily="34" charset="0"/>
                          <a:ea typeface="Open Sans" panose="020B0606030504020204" pitchFamily="34" charset="0"/>
                          <a:cs typeface="Open Sans" panose="020B0606030504020204" pitchFamily="34" charset="0"/>
                        </a:rPr>
                        <a:t> Highlights</a:t>
                      </a: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marT="34290" marB="34290" anchor="ct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1667">
                <a:tc>
                  <a:txBody>
                    <a:bodyPr/>
                    <a:lstStyle/>
                    <a:p>
                      <a:pPr algn="ctr"/>
                      <a:endParaRPr lang="en-US" sz="1400" b="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Level 1</a:t>
                      </a: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Level 2</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Level 3</a:t>
                      </a:r>
                    </a:p>
                  </a:txBody>
                  <a:tcPr marT="34290" marB="34290" anchor="ctr"/>
                </a:tc>
                <a:extLst>
                  <a:ext uri="{0D108BD9-81ED-4DB2-BD59-A6C34878D82A}">
                    <a16:rowId xmlns:a16="http://schemas.microsoft.com/office/drawing/2014/main" val="10001"/>
                  </a:ext>
                </a:extLst>
              </a:tr>
              <a:tr h="42159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Selection of PCP</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Required for Level 1  </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Recommended</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Recommended</a:t>
                      </a:r>
                    </a:p>
                  </a:txBody>
                  <a:tcPr marT="34290" marB="34290" anchor="ctr"/>
                </a:tc>
                <a:extLst>
                  <a:ext uri="{0D108BD9-81ED-4DB2-BD59-A6C34878D82A}">
                    <a16:rowId xmlns:a16="http://schemas.microsoft.com/office/drawing/2014/main" val="10002"/>
                  </a:ext>
                </a:extLst>
              </a:tr>
              <a:tr h="60320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Referrals</a:t>
                      </a:r>
                    </a:p>
                  </a:txBody>
                  <a:tcPr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Not required;</a:t>
                      </a:r>
                      <a:r>
                        <a:rPr lang="en-US" sz="1400" baseline="0" dirty="0">
                          <a:latin typeface="Open Sans" panose="020B0606030504020204" pitchFamily="34" charset="0"/>
                          <a:ea typeface="Open Sans" panose="020B0606030504020204" pitchFamily="34" charset="0"/>
                          <a:cs typeface="Open Sans" panose="020B0606030504020204" pitchFamily="34" charset="0"/>
                        </a:rPr>
                        <a:t> however, must stay in the BlueChoice Network</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Not required</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Not required</a:t>
                      </a:r>
                    </a:p>
                  </a:txBody>
                  <a:tcPr marT="34290" marB="34290" anchor="ctr"/>
                </a:tc>
                <a:extLst>
                  <a:ext uri="{0D108BD9-81ED-4DB2-BD59-A6C34878D82A}">
                    <a16:rowId xmlns:a16="http://schemas.microsoft.com/office/drawing/2014/main" val="10003"/>
                  </a:ext>
                </a:extLst>
              </a:tr>
              <a:tr h="294568">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Labs</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Use of LabCorp required</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Any</a:t>
                      </a:r>
                      <a:r>
                        <a:rPr lang="en-US" sz="1400" baseline="0" dirty="0">
                          <a:latin typeface="Open Sans" panose="020B0606030504020204" pitchFamily="34" charset="0"/>
                          <a:ea typeface="Open Sans" panose="020B0606030504020204" pitchFamily="34" charset="0"/>
                          <a:cs typeface="Open Sans" panose="020B0606030504020204" pitchFamily="34" charset="0"/>
                        </a:rPr>
                        <a:t> PPO Lab</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All Other Labs</a:t>
                      </a:r>
                    </a:p>
                  </a:txBody>
                  <a:tcPr marT="34290" marB="34290"/>
                </a:tc>
                <a:extLst>
                  <a:ext uri="{0D108BD9-81ED-4DB2-BD59-A6C34878D82A}">
                    <a16:rowId xmlns:a16="http://schemas.microsoft.com/office/drawing/2014/main" val="10004"/>
                  </a:ext>
                </a:extLst>
              </a:tr>
              <a:tr h="42159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Networks</a:t>
                      </a:r>
                    </a:p>
                  </a:txBody>
                  <a:tcPr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Open Sans" panose="020B0606030504020204" pitchFamily="34" charset="0"/>
                          <a:ea typeface="Open Sans" panose="020B0606030504020204" pitchFamily="34" charset="0"/>
                          <a:cs typeface="Open Sans" panose="020B0606030504020204" pitchFamily="34" charset="0"/>
                        </a:rPr>
                        <a:t>BlueChoice</a:t>
                      </a:r>
                      <a:r>
                        <a:rPr lang="en-US" sz="1400" dirty="0">
                          <a:latin typeface="Open Sans" panose="020B0606030504020204" pitchFamily="34" charset="0"/>
                          <a:ea typeface="Open Sans" panose="020B0606030504020204" pitchFamily="34" charset="0"/>
                          <a:cs typeface="Open Sans" panose="020B0606030504020204" pitchFamily="34" charset="0"/>
                        </a:rPr>
                        <a:t> Regional Network (no balance billing)</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BlueCard</a:t>
                      </a:r>
                      <a:r>
                        <a:rPr lang="en-US" sz="1400" baseline="0" dirty="0">
                          <a:latin typeface="Open Sans" panose="020B0606030504020204" pitchFamily="34" charset="0"/>
                          <a:ea typeface="Open Sans" panose="020B0606030504020204" pitchFamily="34" charset="0"/>
                          <a:cs typeface="Open Sans" panose="020B0606030504020204" pitchFamily="34" charset="0"/>
                        </a:rPr>
                        <a:t> PPO Network (no balance billing)</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Par/Non-Par (may balance billed) </a:t>
                      </a:r>
                    </a:p>
                  </a:txBody>
                  <a:tcPr marT="34290" marB="34290"/>
                </a:tc>
                <a:extLst>
                  <a:ext uri="{0D108BD9-81ED-4DB2-BD59-A6C34878D82A}">
                    <a16:rowId xmlns:a16="http://schemas.microsoft.com/office/drawing/2014/main" val="10005"/>
                  </a:ext>
                </a:extLst>
              </a:tr>
              <a:tr h="437900">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Coinsurance</a:t>
                      </a:r>
                    </a:p>
                  </a:txBody>
                  <a:tcPr marT="34290" marB="34290" anchor="ctr"/>
                </a:tc>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95%</a:t>
                      </a: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85%</a:t>
                      </a: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70%</a:t>
                      </a:r>
                    </a:p>
                  </a:txBody>
                  <a:tcPr marT="34290" marB="34290" anchor="ct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BlueChoice Triple Option </a:t>
            </a:r>
            <a:r>
              <a:rPr lang="en-US" i="1" dirty="0"/>
              <a:t>Open Access </a:t>
            </a:r>
            <a:r>
              <a:rPr lang="en-US" dirty="0"/>
              <a:t>– Plan 1</a:t>
            </a:r>
          </a:p>
        </p:txBody>
      </p:sp>
      <p:sp>
        <p:nvSpPr>
          <p:cNvPr id="3" name="Slide Number Placeholder 2">
            <a:extLst>
              <a:ext uri="{FF2B5EF4-FFF2-40B4-BE49-F238E27FC236}">
                <a16:creationId xmlns:a16="http://schemas.microsoft.com/office/drawing/2014/main" id="{9FAB3A50-13CE-4D13-8F17-6256BAB82411}"/>
              </a:ext>
            </a:extLst>
          </p:cNvPr>
          <p:cNvSpPr>
            <a:spLocks noGrp="1"/>
          </p:cNvSpPr>
          <p:nvPr>
            <p:ph type="sldNum" sz="quarter" idx="12"/>
          </p:nvPr>
        </p:nvSpPr>
        <p:spPr/>
        <p:txBody>
          <a:bodyPr/>
          <a:lstStyle/>
          <a:p>
            <a:pPr lvl="0"/>
            <a:fld id="{494E4A6A-7543-2E47-A47C-558AE0E06DE0}" type="slidenum">
              <a:rPr lang="en-US" noProof="0" smtClean="0"/>
              <a:pPr lvl="0"/>
              <a:t>10</a:t>
            </a:fld>
            <a:endParaRPr lang="en-US" noProof="0" dirty="0"/>
          </a:p>
        </p:txBody>
      </p:sp>
    </p:spTree>
    <p:extLst>
      <p:ext uri="{BB962C8B-B14F-4D97-AF65-F5344CB8AC3E}">
        <p14:creationId xmlns:p14="http://schemas.microsoft.com/office/powerpoint/2010/main" val="642581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type="chart" sz="quarter" idx="4294967295"/>
            <p:extLst>
              <p:ext uri="{D42A27DB-BD31-4B8C-83A1-F6EECF244321}">
                <p14:modId xmlns:p14="http://schemas.microsoft.com/office/powerpoint/2010/main" val="172561036"/>
              </p:ext>
            </p:extLst>
          </p:nvPr>
        </p:nvGraphicFramePr>
        <p:xfrm>
          <a:off x="801140" y="1006175"/>
          <a:ext cx="7885661" cy="3919446"/>
        </p:xfrm>
        <a:graphic>
          <a:graphicData uri="http://schemas.openxmlformats.org/drawingml/2006/table">
            <a:tbl>
              <a:tblPr firstRow="1" bandRow="1">
                <a:tableStyleId>{B301B821-A1FF-4177-AEE7-76D212191A09}</a:tableStyleId>
              </a:tblPr>
              <a:tblGrid>
                <a:gridCol w="3646682">
                  <a:extLst>
                    <a:ext uri="{9D8B030D-6E8A-4147-A177-3AD203B41FA5}">
                      <a16:colId xmlns:a16="http://schemas.microsoft.com/office/drawing/2014/main" val="20000"/>
                    </a:ext>
                  </a:extLst>
                </a:gridCol>
                <a:gridCol w="1490134">
                  <a:extLst>
                    <a:ext uri="{9D8B030D-6E8A-4147-A177-3AD203B41FA5}">
                      <a16:colId xmlns:a16="http://schemas.microsoft.com/office/drawing/2014/main" val="20001"/>
                    </a:ext>
                  </a:extLst>
                </a:gridCol>
                <a:gridCol w="1377244">
                  <a:extLst>
                    <a:ext uri="{9D8B030D-6E8A-4147-A177-3AD203B41FA5}">
                      <a16:colId xmlns:a16="http://schemas.microsoft.com/office/drawing/2014/main" val="20002"/>
                    </a:ext>
                  </a:extLst>
                </a:gridCol>
                <a:gridCol w="1371601">
                  <a:extLst>
                    <a:ext uri="{9D8B030D-6E8A-4147-A177-3AD203B41FA5}">
                      <a16:colId xmlns:a16="http://schemas.microsoft.com/office/drawing/2014/main" val="4079449115"/>
                    </a:ext>
                  </a:extLst>
                </a:gridCol>
              </a:tblGrid>
              <a:tr h="264128">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1</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2</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3</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8358">
                <a:tc>
                  <a:txBody>
                    <a:bodyPr/>
                    <a:lstStyle/>
                    <a:p>
                      <a:pPr marL="457200" lvl="1" indent="-457200" algn="l"/>
                      <a:r>
                        <a:rPr lang="en-US" sz="10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deductible (Ind/Family)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$125/$250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$250/$500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$500/$1,000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8358">
                <a:tc>
                  <a:txBody>
                    <a:bodyPr/>
                    <a:lstStyle/>
                    <a:p>
                      <a:pPr marL="457200" lvl="1" indent="-457200" algn="l"/>
                      <a:r>
                        <a:rPr lang="en-US" sz="10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out-of-pocket maximum (Ind/Family)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$500/$1,000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$1,000/$2,000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$1,500/$3,000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Preventive care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Primary care provider (PCP)</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Specialist</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Labs</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copay (LabCorp)</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X-ray and Specialty Imaging</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8358">
                <a:tc>
                  <a:txBody>
                    <a:bodyPr/>
                    <a:lstStyle/>
                    <a:p>
                      <a:pPr marL="0" indent="0" algn="l"/>
                      <a:r>
                        <a:rPr lang="en-US" sz="1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OutPt</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Physical, Speech Occupational Therapy </a:t>
                      </a:r>
                    </a:p>
                    <a:p>
                      <a:pPr marL="0" indent="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days combined per condition per year)</a:t>
                      </a: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Convenience care (retail health clinic)</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PCP/$35 Spec</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$25 PCP/$50 Spec</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Urgent</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care</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98358">
                <a:tc>
                  <a:txBody>
                    <a:bodyPr/>
                    <a:lstStyle/>
                    <a:p>
                      <a:pPr marL="457200" marR="0" indent="-45720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room (copay waived if admitted)</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Inpatient hospital services—facility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5%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15%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30%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4" name="TextBox 3">
            <a:extLst>
              <a:ext uri="{FF2B5EF4-FFF2-40B4-BE49-F238E27FC236}">
                <a16:creationId xmlns:a16="http://schemas.microsoft.com/office/drawing/2014/main" id="{6616A09E-2777-4920-A3E5-523565425179}"/>
              </a:ext>
            </a:extLst>
          </p:cNvPr>
          <p:cNvSpPr txBox="1"/>
          <p:nvPr/>
        </p:nvSpPr>
        <p:spPr>
          <a:xfrm>
            <a:off x="1920805" y="713842"/>
            <a:ext cx="6056143" cy="338554"/>
          </a:xfrm>
          <a:prstGeom prst="rect">
            <a:avLst/>
          </a:prstGeom>
          <a:noFill/>
        </p:spPr>
        <p:txBody>
          <a:bodyPr wrap="square" rtlCol="0">
            <a:spAutoFit/>
          </a:bodyPr>
          <a:lstStyle/>
          <a:p>
            <a:r>
              <a:rPr lang="en-US" sz="1600" b="1" dirty="0" err="1">
                <a:solidFill>
                  <a:srgbClr val="0099CC"/>
                </a:solidFill>
                <a:latin typeface="Open Sans" panose="020B0606030504020204" pitchFamily="34" charset="0"/>
                <a:ea typeface="Open Sans" panose="020B0606030504020204" pitchFamily="34" charset="0"/>
                <a:cs typeface="Open Sans" panose="020B0606030504020204" pitchFamily="34" charset="0"/>
              </a:rPr>
              <a:t>BlueChoice</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Triple Option </a:t>
            </a:r>
            <a:r>
              <a:rPr lang="en-US" sz="1600" b="1" i="1" dirty="0">
                <a:solidFill>
                  <a:srgbClr val="0099CC"/>
                </a:solidFill>
                <a:latin typeface="Open Sans" panose="020B0606030504020204" pitchFamily="34" charset="0"/>
                <a:ea typeface="Open Sans" panose="020B0606030504020204" pitchFamily="34" charset="0"/>
                <a:cs typeface="Open Sans" panose="020B0606030504020204" pitchFamily="34" charset="0"/>
              </a:rPr>
              <a:t>Open Access </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Plan 1 </a:t>
            </a:r>
          </a:p>
        </p:txBody>
      </p:sp>
    </p:spTree>
    <p:extLst>
      <p:ext uri="{BB962C8B-B14F-4D97-AF65-F5344CB8AC3E}">
        <p14:creationId xmlns:p14="http://schemas.microsoft.com/office/powerpoint/2010/main" val="864959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Placeholder 4"/>
          <p:cNvGraphicFramePr>
            <a:graphicFrameLocks noGrp="1"/>
          </p:cNvGraphicFramePr>
          <p:nvPr>
            <p:ph type="chart" sz="quarter" idx="13"/>
            <p:extLst>
              <p:ext uri="{D42A27DB-BD31-4B8C-83A1-F6EECF244321}">
                <p14:modId xmlns:p14="http://schemas.microsoft.com/office/powerpoint/2010/main" val="3690221191"/>
              </p:ext>
            </p:extLst>
          </p:nvPr>
        </p:nvGraphicFramePr>
        <p:xfrm>
          <a:off x="726928" y="1252873"/>
          <a:ext cx="7887682" cy="3214854"/>
        </p:xfrm>
        <a:graphic>
          <a:graphicData uri="http://schemas.openxmlformats.org/drawingml/2006/table">
            <a:tbl>
              <a:tblPr firstRow="1" bandRow="1">
                <a:tableStyleId>{5C22544A-7EE6-4342-B048-85BDC9FD1C3A}</a:tableStyleId>
              </a:tblPr>
              <a:tblGrid>
                <a:gridCol w="1396342">
                  <a:extLst>
                    <a:ext uri="{9D8B030D-6E8A-4147-A177-3AD203B41FA5}">
                      <a16:colId xmlns:a16="http://schemas.microsoft.com/office/drawing/2014/main" val="20000"/>
                    </a:ext>
                  </a:extLst>
                </a:gridCol>
                <a:gridCol w="2392302">
                  <a:extLst>
                    <a:ext uri="{9D8B030D-6E8A-4147-A177-3AD203B41FA5}">
                      <a16:colId xmlns:a16="http://schemas.microsoft.com/office/drawing/2014/main" val="20001"/>
                    </a:ext>
                  </a:extLst>
                </a:gridCol>
                <a:gridCol w="2049519">
                  <a:extLst>
                    <a:ext uri="{9D8B030D-6E8A-4147-A177-3AD203B41FA5}">
                      <a16:colId xmlns:a16="http://schemas.microsoft.com/office/drawing/2014/main" val="20002"/>
                    </a:ext>
                  </a:extLst>
                </a:gridCol>
                <a:gridCol w="2049519">
                  <a:extLst>
                    <a:ext uri="{9D8B030D-6E8A-4147-A177-3AD203B41FA5}">
                      <a16:colId xmlns:a16="http://schemas.microsoft.com/office/drawing/2014/main" val="20003"/>
                    </a:ext>
                  </a:extLst>
                </a:gridCol>
              </a:tblGrid>
              <a:tr h="287826">
                <a:tc gridSpan="4">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Plan</a:t>
                      </a:r>
                      <a:r>
                        <a:rPr lang="en-US" sz="1400" b="1" baseline="0" dirty="0">
                          <a:latin typeface="Open Sans" panose="020B0606030504020204" pitchFamily="34" charset="0"/>
                          <a:ea typeface="Open Sans" panose="020B0606030504020204" pitchFamily="34" charset="0"/>
                          <a:cs typeface="Open Sans" panose="020B0606030504020204" pitchFamily="34" charset="0"/>
                        </a:rPr>
                        <a:t> Highlights</a:t>
                      </a: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marT="34290" marB="34290" anchor="ct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1667">
                <a:tc>
                  <a:txBody>
                    <a:bodyPr/>
                    <a:lstStyle/>
                    <a:p>
                      <a:pPr algn="ctr"/>
                      <a:endParaRPr lang="en-US" sz="1400" b="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Level 1</a:t>
                      </a: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Level 2</a:t>
                      </a:r>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1" dirty="0">
                          <a:latin typeface="Open Sans" panose="020B0606030504020204" pitchFamily="34" charset="0"/>
                          <a:ea typeface="Open Sans" panose="020B0606030504020204" pitchFamily="34" charset="0"/>
                          <a:cs typeface="Open Sans" panose="020B0606030504020204" pitchFamily="34" charset="0"/>
                        </a:rPr>
                        <a:t>Level 3</a:t>
                      </a:r>
                    </a:p>
                  </a:txBody>
                  <a:tcPr marT="34290" marB="34290" anchor="ctr"/>
                </a:tc>
                <a:extLst>
                  <a:ext uri="{0D108BD9-81ED-4DB2-BD59-A6C34878D82A}">
                    <a16:rowId xmlns:a16="http://schemas.microsoft.com/office/drawing/2014/main" val="10001"/>
                  </a:ext>
                </a:extLst>
              </a:tr>
              <a:tr h="42159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Selection of PCP</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Required for Level 1  </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Recommended</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Recommended</a:t>
                      </a:r>
                    </a:p>
                  </a:txBody>
                  <a:tcPr marT="34290" marB="34290" anchor="ctr"/>
                </a:tc>
                <a:extLst>
                  <a:ext uri="{0D108BD9-81ED-4DB2-BD59-A6C34878D82A}">
                    <a16:rowId xmlns:a16="http://schemas.microsoft.com/office/drawing/2014/main" val="10002"/>
                  </a:ext>
                </a:extLst>
              </a:tr>
              <a:tr h="60320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Referrals</a:t>
                      </a:r>
                    </a:p>
                  </a:txBody>
                  <a:tcPr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Not required;</a:t>
                      </a:r>
                      <a:r>
                        <a:rPr lang="en-US" sz="1400" baseline="0" dirty="0">
                          <a:latin typeface="Open Sans" panose="020B0606030504020204" pitchFamily="34" charset="0"/>
                          <a:ea typeface="Open Sans" panose="020B0606030504020204" pitchFamily="34" charset="0"/>
                          <a:cs typeface="Open Sans" panose="020B0606030504020204" pitchFamily="34" charset="0"/>
                        </a:rPr>
                        <a:t> however must stay in the </a:t>
                      </a:r>
                      <a:r>
                        <a:rPr lang="en-US" sz="1400" baseline="0" dirty="0" err="1">
                          <a:latin typeface="Open Sans" panose="020B0606030504020204" pitchFamily="34" charset="0"/>
                          <a:ea typeface="Open Sans" panose="020B0606030504020204" pitchFamily="34" charset="0"/>
                          <a:cs typeface="Open Sans" panose="020B0606030504020204" pitchFamily="34" charset="0"/>
                        </a:rPr>
                        <a:t>BlueChoice</a:t>
                      </a:r>
                      <a:r>
                        <a:rPr lang="en-US" sz="1400" baseline="0" dirty="0">
                          <a:latin typeface="Open Sans" panose="020B0606030504020204" pitchFamily="34" charset="0"/>
                          <a:ea typeface="Open Sans" panose="020B0606030504020204" pitchFamily="34" charset="0"/>
                          <a:cs typeface="Open Sans" panose="020B0606030504020204" pitchFamily="34" charset="0"/>
                        </a:rPr>
                        <a:t> Network</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Not required</a:t>
                      </a:r>
                    </a:p>
                  </a:txBody>
                  <a:tcPr marT="34290" marB="34290" anchor="ctr"/>
                </a:tc>
                <a:tc>
                  <a:txBody>
                    <a:bodyPr/>
                    <a:lstStyle/>
                    <a:p>
                      <a:r>
                        <a:rPr lang="en-US" sz="1400" dirty="0">
                          <a:latin typeface="Open Sans" panose="020B0606030504020204" pitchFamily="34" charset="0"/>
                          <a:ea typeface="Open Sans" panose="020B0606030504020204" pitchFamily="34" charset="0"/>
                          <a:cs typeface="Open Sans" panose="020B0606030504020204" pitchFamily="34" charset="0"/>
                        </a:rPr>
                        <a:t>Not required</a:t>
                      </a:r>
                    </a:p>
                  </a:txBody>
                  <a:tcPr marT="34290" marB="34290" anchor="ctr"/>
                </a:tc>
                <a:extLst>
                  <a:ext uri="{0D108BD9-81ED-4DB2-BD59-A6C34878D82A}">
                    <a16:rowId xmlns:a16="http://schemas.microsoft.com/office/drawing/2014/main" val="10003"/>
                  </a:ext>
                </a:extLst>
              </a:tr>
              <a:tr h="294568">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Labs</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Use of LabCorp required</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Any</a:t>
                      </a:r>
                      <a:r>
                        <a:rPr lang="en-US" sz="1400" baseline="0" dirty="0">
                          <a:latin typeface="Open Sans" panose="020B0606030504020204" pitchFamily="34" charset="0"/>
                          <a:ea typeface="Open Sans" panose="020B0606030504020204" pitchFamily="34" charset="0"/>
                          <a:cs typeface="Open Sans" panose="020B0606030504020204" pitchFamily="34" charset="0"/>
                        </a:rPr>
                        <a:t> PPO Lab</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All Other Labs</a:t>
                      </a:r>
                    </a:p>
                  </a:txBody>
                  <a:tcPr marT="34290" marB="34290"/>
                </a:tc>
                <a:extLst>
                  <a:ext uri="{0D108BD9-81ED-4DB2-BD59-A6C34878D82A}">
                    <a16:rowId xmlns:a16="http://schemas.microsoft.com/office/drawing/2014/main" val="10004"/>
                  </a:ext>
                </a:extLst>
              </a:tr>
              <a:tr h="421594">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Networks</a:t>
                      </a:r>
                    </a:p>
                  </a:txBody>
                  <a:tcPr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err="1">
                          <a:latin typeface="Open Sans" panose="020B0606030504020204" pitchFamily="34" charset="0"/>
                          <a:ea typeface="Open Sans" panose="020B0606030504020204" pitchFamily="34" charset="0"/>
                          <a:cs typeface="Open Sans" panose="020B0606030504020204" pitchFamily="34" charset="0"/>
                        </a:rPr>
                        <a:t>BlueChoice</a:t>
                      </a:r>
                      <a:r>
                        <a:rPr lang="en-US" sz="1400" dirty="0">
                          <a:latin typeface="Open Sans" panose="020B0606030504020204" pitchFamily="34" charset="0"/>
                          <a:ea typeface="Open Sans" panose="020B0606030504020204" pitchFamily="34" charset="0"/>
                          <a:cs typeface="Open Sans" panose="020B0606030504020204" pitchFamily="34" charset="0"/>
                        </a:rPr>
                        <a:t> Regional Network (no balance billing)</a:t>
                      </a: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BlueCard</a:t>
                      </a:r>
                      <a:r>
                        <a:rPr lang="en-US" sz="1400" baseline="0" dirty="0">
                          <a:latin typeface="Open Sans" panose="020B0606030504020204" pitchFamily="34" charset="0"/>
                          <a:ea typeface="Open Sans" panose="020B0606030504020204" pitchFamily="34" charset="0"/>
                          <a:cs typeface="Open Sans" panose="020B0606030504020204" pitchFamily="34" charset="0"/>
                        </a:rPr>
                        <a:t> PPO Network (no balance billing)</a:t>
                      </a:r>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Open Sans" panose="020B0606030504020204" pitchFamily="34" charset="0"/>
                          <a:ea typeface="Open Sans" panose="020B0606030504020204" pitchFamily="34" charset="0"/>
                          <a:cs typeface="Open Sans" panose="020B0606030504020204" pitchFamily="34" charset="0"/>
                        </a:rPr>
                        <a:t>Par/Non-Par (may balance billed) </a:t>
                      </a:r>
                    </a:p>
                  </a:txBody>
                  <a:tcPr marT="34290" marB="34290"/>
                </a:tc>
                <a:extLst>
                  <a:ext uri="{0D108BD9-81ED-4DB2-BD59-A6C34878D82A}">
                    <a16:rowId xmlns:a16="http://schemas.microsoft.com/office/drawing/2014/main" val="10005"/>
                  </a:ext>
                </a:extLst>
              </a:tr>
              <a:tr h="437900">
                <a:tc>
                  <a:txBody>
                    <a:bodyPr/>
                    <a:lstStyle/>
                    <a:p>
                      <a:pPr algn="l"/>
                      <a:r>
                        <a:rPr lang="en-US" sz="1400" b="1" dirty="0">
                          <a:latin typeface="Open Sans" panose="020B0606030504020204" pitchFamily="34" charset="0"/>
                          <a:ea typeface="Open Sans" panose="020B0606030504020204" pitchFamily="34" charset="0"/>
                          <a:cs typeface="Open Sans" panose="020B0606030504020204" pitchFamily="34" charset="0"/>
                        </a:rPr>
                        <a:t>Coinsurance</a:t>
                      </a:r>
                    </a:p>
                  </a:txBody>
                  <a:tcPr marT="34290" marB="34290" anchor="ctr"/>
                </a:tc>
                <a:tc>
                  <a:txBody>
                    <a:bodyPr/>
                    <a:lstStyle/>
                    <a:p>
                      <a:pPr algn="ctr"/>
                      <a:r>
                        <a:rPr lang="en-US" sz="1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100%</a:t>
                      </a:r>
                      <a:endParaRPr lang="en-US" sz="1400" b="1" dirty="0">
                        <a:latin typeface="Open Sans" panose="020B0606030504020204" pitchFamily="34" charset="0"/>
                        <a:ea typeface="Open Sans" panose="020B0606030504020204" pitchFamily="34" charset="0"/>
                        <a:cs typeface="Open Sans" panose="020B0606030504020204" pitchFamily="34" charset="0"/>
                      </a:endParaRP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90%</a:t>
                      </a:r>
                    </a:p>
                  </a:txBody>
                  <a:tcPr marT="34290" marB="34290" anchor="ctr"/>
                </a:tc>
                <a:tc>
                  <a:txBody>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80%</a:t>
                      </a:r>
                    </a:p>
                  </a:txBody>
                  <a:tcPr marT="34290" marB="34290" anchor="ct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p:txBody>
          <a:bodyPr/>
          <a:lstStyle/>
          <a:p>
            <a:r>
              <a:rPr lang="en-US" dirty="0"/>
              <a:t>BlueChoice Triple Option </a:t>
            </a:r>
            <a:r>
              <a:rPr lang="en-US" i="1" dirty="0"/>
              <a:t>Open Access </a:t>
            </a:r>
            <a:r>
              <a:rPr lang="en-US" dirty="0"/>
              <a:t>– Plan 2</a:t>
            </a:r>
          </a:p>
        </p:txBody>
      </p:sp>
      <p:sp>
        <p:nvSpPr>
          <p:cNvPr id="3" name="Slide Number Placeholder 2">
            <a:extLst>
              <a:ext uri="{FF2B5EF4-FFF2-40B4-BE49-F238E27FC236}">
                <a16:creationId xmlns:a16="http://schemas.microsoft.com/office/drawing/2014/main" id="{9FAB3A50-13CE-4D13-8F17-6256BAB82411}"/>
              </a:ext>
            </a:extLst>
          </p:cNvPr>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251403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type="chart" sz="quarter" idx="4294967295"/>
            <p:extLst>
              <p:ext uri="{D42A27DB-BD31-4B8C-83A1-F6EECF244321}">
                <p14:modId xmlns:p14="http://schemas.microsoft.com/office/powerpoint/2010/main" val="3418575099"/>
              </p:ext>
            </p:extLst>
          </p:nvPr>
        </p:nvGraphicFramePr>
        <p:xfrm>
          <a:off x="801140" y="1006175"/>
          <a:ext cx="7885661" cy="3919428"/>
        </p:xfrm>
        <a:graphic>
          <a:graphicData uri="http://schemas.openxmlformats.org/drawingml/2006/table">
            <a:tbl>
              <a:tblPr firstRow="1" bandRow="1">
                <a:tableStyleId>{B301B821-A1FF-4177-AEE7-76D212191A09}</a:tableStyleId>
              </a:tblPr>
              <a:tblGrid>
                <a:gridCol w="3506843">
                  <a:extLst>
                    <a:ext uri="{9D8B030D-6E8A-4147-A177-3AD203B41FA5}">
                      <a16:colId xmlns:a16="http://schemas.microsoft.com/office/drawing/2014/main" val="20000"/>
                    </a:ext>
                  </a:extLst>
                </a:gridCol>
                <a:gridCol w="1539661">
                  <a:extLst>
                    <a:ext uri="{9D8B030D-6E8A-4147-A177-3AD203B41FA5}">
                      <a16:colId xmlns:a16="http://schemas.microsoft.com/office/drawing/2014/main" val="20001"/>
                    </a:ext>
                  </a:extLst>
                </a:gridCol>
                <a:gridCol w="1467556">
                  <a:extLst>
                    <a:ext uri="{9D8B030D-6E8A-4147-A177-3AD203B41FA5}">
                      <a16:colId xmlns:a16="http://schemas.microsoft.com/office/drawing/2014/main" val="20002"/>
                    </a:ext>
                  </a:extLst>
                </a:gridCol>
                <a:gridCol w="1371601">
                  <a:extLst>
                    <a:ext uri="{9D8B030D-6E8A-4147-A177-3AD203B41FA5}">
                      <a16:colId xmlns:a16="http://schemas.microsoft.com/office/drawing/2014/main" val="4079449115"/>
                    </a:ext>
                  </a:extLst>
                </a:gridCol>
              </a:tblGrid>
              <a:tr h="264128">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1</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2</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Level 3</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8358">
                <a:tc>
                  <a:txBody>
                    <a:bodyPr/>
                    <a:lstStyle/>
                    <a:p>
                      <a:pPr marL="457200" lvl="1" indent="-457200" algn="l"/>
                      <a:r>
                        <a:rPr lang="en-US" sz="10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deductible (Ind/Family)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$200/$400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$300/$600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8358">
                <a:tc>
                  <a:txBody>
                    <a:bodyPr/>
                    <a:lstStyle/>
                    <a:p>
                      <a:pPr marL="457200" lvl="1" indent="-457200" algn="l"/>
                      <a:r>
                        <a:rPr lang="en-US" sz="10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out-of-pocket maximum (Ind/Family)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$2,000/$6,000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$500/$1,000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$1,000/$2,000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Preventive care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Primary care provider (PCP)</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Specialist</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Labs</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copay (LabCorp)</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X-ray and Specialty Imaging</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8358">
                <a:tc>
                  <a:txBody>
                    <a:bodyPr/>
                    <a:lstStyle/>
                    <a:p>
                      <a:pPr marL="0" indent="0" algn="l"/>
                      <a:r>
                        <a:rPr lang="en-US" sz="10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OutPt</a:t>
                      </a: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Physical, Speech Occupational Therapy </a:t>
                      </a:r>
                    </a:p>
                  </a:txBody>
                  <a:tcPr marL="68580" marR="68580" marT="34290" marB="3429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 (30 visits /condition/year)</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 (100 visits/condition/</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yr</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 (100/condition/</a:t>
                      </a:r>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yr</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Convenience care (retail health clinic)</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Urgent</a:t>
                      </a:r>
                      <a:r>
                        <a:rPr lang="en-US" sz="10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care</a:t>
                      </a:r>
                      <a:endPar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98358">
                <a:tc>
                  <a:txBody>
                    <a:bodyPr/>
                    <a:lstStyle/>
                    <a:p>
                      <a:pPr marL="457200" marR="0" indent="-45720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room (copay waived if admitted)</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98358">
                <a:tc>
                  <a:txBody>
                    <a:bodyPr/>
                    <a:lstStyle/>
                    <a:p>
                      <a:pPr marL="457200" indent="-457200" algn="l"/>
                      <a:r>
                        <a:rPr lang="en-US" sz="10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Inpatient hospital services—facility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10%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a:t>
                      </a:r>
                      <a:r>
                        <a:rPr lang="en-US" sz="1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then 20% AB</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4" name="TextBox 3">
            <a:extLst>
              <a:ext uri="{FF2B5EF4-FFF2-40B4-BE49-F238E27FC236}">
                <a16:creationId xmlns:a16="http://schemas.microsoft.com/office/drawing/2014/main" id="{ADE89A00-E456-49F1-8B0C-12D2B5E8E5B4}"/>
              </a:ext>
            </a:extLst>
          </p:cNvPr>
          <p:cNvSpPr txBox="1"/>
          <p:nvPr/>
        </p:nvSpPr>
        <p:spPr>
          <a:xfrm>
            <a:off x="1920805" y="713842"/>
            <a:ext cx="6056143" cy="338554"/>
          </a:xfrm>
          <a:prstGeom prst="rect">
            <a:avLst/>
          </a:prstGeom>
          <a:noFill/>
        </p:spPr>
        <p:txBody>
          <a:bodyPr wrap="square" rtlCol="0">
            <a:spAutoFit/>
          </a:bodyPr>
          <a:lstStyle/>
          <a:p>
            <a:r>
              <a:rPr lang="en-US" sz="1600" b="1" dirty="0" err="1">
                <a:solidFill>
                  <a:srgbClr val="0099CC"/>
                </a:solidFill>
                <a:latin typeface="Open Sans" panose="020B0606030504020204" pitchFamily="34" charset="0"/>
                <a:ea typeface="Open Sans" panose="020B0606030504020204" pitchFamily="34" charset="0"/>
                <a:cs typeface="Open Sans" panose="020B0606030504020204" pitchFamily="34" charset="0"/>
              </a:rPr>
              <a:t>BlueChoice</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Triple Option </a:t>
            </a:r>
            <a:r>
              <a:rPr lang="en-US" sz="1600" b="1" i="1" dirty="0">
                <a:solidFill>
                  <a:srgbClr val="0099CC"/>
                </a:solidFill>
                <a:latin typeface="Open Sans" panose="020B0606030504020204" pitchFamily="34" charset="0"/>
                <a:ea typeface="Open Sans" panose="020B0606030504020204" pitchFamily="34" charset="0"/>
                <a:cs typeface="Open Sans" panose="020B0606030504020204" pitchFamily="34" charset="0"/>
              </a:rPr>
              <a:t>Open Access </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Plan 2 </a:t>
            </a:r>
          </a:p>
        </p:txBody>
      </p:sp>
    </p:spTree>
    <p:extLst>
      <p:ext uri="{BB962C8B-B14F-4D97-AF65-F5344CB8AC3E}">
        <p14:creationId xmlns:p14="http://schemas.microsoft.com/office/powerpoint/2010/main" val="2938340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278345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1916072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1" name="Content Placeholder 3">
            <a:extLst>
              <a:ext uri="{FF2B5EF4-FFF2-40B4-BE49-F238E27FC236}">
                <a16:creationId xmlns:a16="http://schemas.microsoft.com/office/drawing/2014/main" id="{AB846DFA-A4DE-5046-976D-F4D8D1B1D904}"/>
              </a:ext>
            </a:extLst>
          </p:cNvPr>
          <p:cNvGraphicFramePr>
            <a:graphicFrameLocks noGrp="1"/>
          </p:cNvGraphicFramePr>
          <p:nvPr>
            <p:ph type="chart" sz="quarter" idx="4294967295"/>
            <p:extLst>
              <p:ext uri="{D42A27DB-BD31-4B8C-83A1-F6EECF244321}">
                <p14:modId xmlns:p14="http://schemas.microsoft.com/office/powerpoint/2010/main" val="4214435956"/>
              </p:ext>
            </p:extLst>
          </p:nvPr>
        </p:nvGraphicFramePr>
        <p:xfrm>
          <a:off x="800101" y="1067991"/>
          <a:ext cx="7886701" cy="3494584"/>
        </p:xfrm>
        <a:graphic>
          <a:graphicData uri="http://schemas.openxmlformats.org/drawingml/2006/table">
            <a:tbl>
              <a:tblPr firstRow="1" bandRow="1">
                <a:tableStyleId>{B301B821-A1FF-4177-AEE7-76D212191A09}</a:tableStyleId>
              </a:tblPr>
              <a:tblGrid>
                <a:gridCol w="3053357">
                  <a:extLst>
                    <a:ext uri="{9D8B030D-6E8A-4147-A177-3AD203B41FA5}">
                      <a16:colId xmlns:a16="http://schemas.microsoft.com/office/drawing/2014/main" val="20000"/>
                    </a:ext>
                  </a:extLst>
                </a:gridCol>
                <a:gridCol w="2416672">
                  <a:extLst>
                    <a:ext uri="{9D8B030D-6E8A-4147-A177-3AD203B41FA5}">
                      <a16:colId xmlns:a16="http://schemas.microsoft.com/office/drawing/2014/main" val="20001"/>
                    </a:ext>
                  </a:extLst>
                </a:gridCol>
                <a:gridCol w="2416672">
                  <a:extLst>
                    <a:ext uri="{9D8B030D-6E8A-4147-A177-3AD203B41FA5}">
                      <a16:colId xmlns:a16="http://schemas.microsoft.com/office/drawing/2014/main" val="20002"/>
                    </a:ext>
                  </a:extLst>
                </a:gridCol>
              </a:tblGrid>
              <a:tr h="548640">
                <a:tc>
                  <a:txBody>
                    <a:bodyPr/>
                    <a:lstStyle/>
                    <a:p>
                      <a:pPr>
                        <a:lnSpc>
                          <a:spcPct val="90000"/>
                        </a:lnSpc>
                      </a:pPr>
                      <a:endParaRPr lang="en-US" sz="1200" b="1" dirty="0">
                        <a:latin typeface="Open Sans" panose="020B0606030504020204" pitchFamily="34" charset="0"/>
                        <a:ea typeface="Open Sans" panose="020B0606030504020204" pitchFamily="34" charset="0"/>
                        <a:cs typeface="Open Sans" panose="020B0606030504020204" pitchFamily="34" charset="0"/>
                      </a:endParaRP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90000"/>
                        </a:lnSpc>
                      </a:pPr>
                      <a:r>
                        <a:rPr lang="en-US" sz="1200" dirty="0">
                          <a:latin typeface="Open Sans" panose="020B0606030504020204" pitchFamily="34" charset="0"/>
                          <a:ea typeface="Open Sans" panose="020B0606030504020204" pitchFamily="34" charset="0"/>
                          <a:cs typeface="Open Sans" panose="020B0606030504020204" pitchFamily="34" charset="0"/>
                        </a:rPr>
                        <a:t>One-month</a:t>
                      </a:r>
                      <a:r>
                        <a:rPr lang="en-US" sz="1200" baseline="0" dirty="0">
                          <a:latin typeface="Open Sans" panose="020B0606030504020204" pitchFamily="34" charset="0"/>
                          <a:ea typeface="Open Sans" panose="020B0606030504020204" pitchFamily="34" charset="0"/>
                          <a:cs typeface="Open Sans" panose="020B0606030504020204" pitchFamily="34" charset="0"/>
                        </a:rPr>
                        <a:t> </a:t>
                      </a:r>
                      <a:br>
                        <a:rPr lang="en-US" sz="1200" baseline="0" dirty="0">
                          <a:latin typeface="Open Sans" panose="020B0606030504020204" pitchFamily="34" charset="0"/>
                          <a:ea typeface="Open Sans" panose="020B0606030504020204" pitchFamily="34" charset="0"/>
                          <a:cs typeface="Open Sans" panose="020B0606030504020204" pitchFamily="34" charset="0"/>
                        </a:rPr>
                      </a:br>
                      <a:r>
                        <a:rPr lang="en-US" sz="1200" dirty="0">
                          <a:latin typeface="Open Sans" panose="020B0606030504020204" pitchFamily="34" charset="0"/>
                          <a:ea typeface="Open Sans" panose="020B0606030504020204" pitchFamily="34" charset="0"/>
                          <a:cs typeface="Open Sans" panose="020B0606030504020204" pitchFamily="34" charset="0"/>
                        </a:rPr>
                        <a:t>medication</a:t>
                      </a:r>
                      <a:r>
                        <a:rPr lang="en-US" sz="1200" baseline="0" dirty="0">
                          <a:latin typeface="Open Sans" panose="020B0606030504020204" pitchFamily="34" charset="0"/>
                          <a:ea typeface="Open Sans" panose="020B0606030504020204" pitchFamily="34" charset="0"/>
                          <a:cs typeface="Open Sans" panose="020B0606030504020204" pitchFamily="34" charset="0"/>
                        </a:rPr>
                        <a:t> supply</a:t>
                      </a:r>
                      <a:endParaRPr lang="en-US" sz="1200" b="1" dirty="0">
                        <a:latin typeface="Open Sans" panose="020B0606030504020204" pitchFamily="34" charset="0"/>
                        <a:ea typeface="Open Sans" panose="020B0606030504020204" pitchFamily="34" charset="0"/>
                        <a:cs typeface="Open Sans" panose="020B0606030504020204" pitchFamily="34" charset="0"/>
                      </a:endParaRP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90000"/>
                        </a:lnSpc>
                      </a:pPr>
                      <a:r>
                        <a:rPr lang="en-US" sz="1200" dirty="0">
                          <a:latin typeface="Open Sans" panose="020B0606030504020204" pitchFamily="34" charset="0"/>
                          <a:ea typeface="Open Sans" panose="020B0606030504020204" pitchFamily="34" charset="0"/>
                          <a:cs typeface="Open Sans" panose="020B0606030504020204" pitchFamily="34" charset="0"/>
                        </a:rPr>
                        <a:t>Maintenance</a:t>
                      </a:r>
                      <a:r>
                        <a:rPr lang="en-US" sz="1200" baseline="0" dirty="0">
                          <a:latin typeface="Open Sans" panose="020B0606030504020204" pitchFamily="34" charset="0"/>
                          <a:ea typeface="Open Sans" panose="020B0606030504020204" pitchFamily="34" charset="0"/>
                          <a:cs typeface="Open Sans" panose="020B0606030504020204" pitchFamily="34" charset="0"/>
                        </a:rPr>
                        <a:t> medications </a:t>
                      </a:r>
                    </a:p>
                    <a:p>
                      <a:pPr algn="ctr">
                        <a:lnSpc>
                          <a:spcPct val="90000"/>
                        </a:lnSpc>
                      </a:pPr>
                      <a:r>
                        <a:rPr lang="en-US" sz="1200" baseline="0" dirty="0">
                          <a:latin typeface="Open Sans" panose="020B0606030504020204" pitchFamily="34" charset="0"/>
                          <a:ea typeface="Open Sans" panose="020B0606030504020204" pitchFamily="34" charset="0"/>
                          <a:cs typeface="Open Sans" panose="020B0606030504020204" pitchFamily="34" charset="0"/>
                        </a:rPr>
                        <a:t>(3-month supply)</a:t>
                      </a:r>
                      <a:endParaRPr lang="en-US" sz="1200" b="1" dirty="0">
                        <a:latin typeface="Open Sans" panose="020B0606030504020204" pitchFamily="34" charset="0"/>
                        <a:ea typeface="Open Sans" panose="020B0606030504020204" pitchFamily="34" charset="0"/>
                        <a:cs typeface="Open Sans" panose="020B0606030504020204" pitchFamily="34" charset="0"/>
                      </a:endParaRP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736486">
                <a:tc>
                  <a:txBody>
                    <a:bodyPr/>
                    <a:lstStyle/>
                    <a:p>
                      <a:pPr marL="3175" lvl="1" indent="0" algn="l"/>
                      <a:r>
                        <a:rPr lang="en-US" sz="12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Tier 0:</a:t>
                      </a:r>
                    </a:p>
                    <a:p>
                      <a:pPr marL="3175" lvl="1" indent="0" algn="l"/>
                      <a:r>
                        <a:rPr lang="en-US" sz="12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Preventive drugs</a:t>
                      </a:r>
                      <a:endParaRPr lang="en-US" sz="1200" b="0" i="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endParaRP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$0 copay</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$0 copay</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736486">
                <a:tc>
                  <a:txBody>
                    <a:bodyPr/>
                    <a:lstStyle/>
                    <a:p>
                      <a:pPr algn="l"/>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Tier 1: </a:t>
                      </a:r>
                    </a:p>
                    <a:p>
                      <a:pPr algn="l"/>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Generic drugs</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($20 at all other pharmacies)</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736486">
                <a:tc>
                  <a:txBody>
                    <a:bodyPr/>
                    <a:lstStyle/>
                    <a:p>
                      <a:pPr algn="l"/>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Tier 2:</a:t>
                      </a:r>
                      <a:r>
                        <a:rPr lang="en-US" sz="12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l"/>
                      <a:r>
                        <a:rPr lang="en-US" sz="12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Preferred brand drugs</a:t>
                      </a:r>
                      <a:endPar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($30 at all other pharmacies)</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736486">
                <a:tc>
                  <a:txBody>
                    <a:bodyPr/>
                    <a:lstStyle/>
                    <a:p>
                      <a:pPr algn="l"/>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Tier 3: </a:t>
                      </a:r>
                    </a:p>
                    <a:p>
                      <a:pPr algn="l"/>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Non-preferred brand drugs</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($30 at all other pharmacies)</a:t>
                      </a:r>
                    </a:p>
                  </a:txBody>
                  <a:tcPr marL="143358" marR="143358"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4" name="TextBox 3">
            <a:extLst>
              <a:ext uri="{FF2B5EF4-FFF2-40B4-BE49-F238E27FC236}">
                <a16:creationId xmlns:a16="http://schemas.microsoft.com/office/drawing/2014/main" id="{4A0A8C3C-A7F4-4049-83C2-A96A001F8264}"/>
              </a:ext>
            </a:extLst>
          </p:cNvPr>
          <p:cNvSpPr txBox="1"/>
          <p:nvPr/>
        </p:nvSpPr>
        <p:spPr>
          <a:xfrm>
            <a:off x="2954215" y="746042"/>
            <a:ext cx="4234942" cy="338554"/>
          </a:xfrm>
          <a:prstGeom prst="rect">
            <a:avLst/>
          </a:prstGeom>
          <a:noFill/>
        </p:spPr>
        <p:txBody>
          <a:bodyPr wrap="square" rtlCol="0">
            <a:spAutoFit/>
          </a:bodyPr>
          <a:lstStyle/>
          <a:p>
            <a:pPr algn="ct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CVS/Caremark/Mail Order</a:t>
            </a:r>
          </a:p>
        </p:txBody>
      </p:sp>
    </p:spTree>
    <p:extLst>
      <p:ext uri="{BB962C8B-B14F-4D97-AF65-F5344CB8AC3E}">
        <p14:creationId xmlns:p14="http://schemas.microsoft.com/office/powerpoint/2010/main" val="2125415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150185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214396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588460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03E33A-C112-4DC2-A056-44CDC42BF0C6}"/>
              </a:ext>
            </a:extLst>
          </p:cNvPr>
          <p:cNvSpPr>
            <a:spLocks noGrp="1"/>
          </p:cNvSpPr>
          <p:nvPr>
            <p:ph type="title"/>
          </p:nvPr>
        </p:nvSpPr>
        <p:spPr/>
        <p:txBody>
          <a:bodyPr/>
          <a:lstStyle/>
          <a:p>
            <a:r>
              <a:rPr lang="en-US" dirty="0"/>
              <a:t>New for this year</a:t>
            </a:r>
          </a:p>
        </p:txBody>
      </p:sp>
      <p:sp>
        <p:nvSpPr>
          <p:cNvPr id="4" name="Content Placeholder 3">
            <a:extLst>
              <a:ext uri="{FF2B5EF4-FFF2-40B4-BE49-F238E27FC236}">
                <a16:creationId xmlns:a16="http://schemas.microsoft.com/office/drawing/2014/main" id="{36CE6C22-25DF-4789-96BD-9F9143B7DE70}"/>
              </a:ext>
            </a:extLst>
          </p:cNvPr>
          <p:cNvSpPr>
            <a:spLocks noGrp="1"/>
          </p:cNvSpPr>
          <p:nvPr>
            <p:ph idx="1"/>
          </p:nvPr>
        </p:nvSpPr>
        <p:spPr/>
        <p:txBody>
          <a:bodyPr/>
          <a:lstStyle/>
          <a:p>
            <a:r>
              <a:rPr lang="en-US" dirty="0"/>
              <a:t>Davis Vision Providers are in-network as of July 1, 2022.   </a:t>
            </a:r>
          </a:p>
          <a:p>
            <a:r>
              <a:rPr lang="en-US" dirty="0"/>
              <a:t>Blue Rewards will be offered again this year.  Make sure you earn your $100 reward.  </a:t>
            </a:r>
          </a:p>
          <a:p>
            <a:pPr marL="0" indent="0">
              <a:buNone/>
            </a:pPr>
            <a:endParaRPr lang="en-US" dirty="0"/>
          </a:p>
        </p:txBody>
      </p:sp>
      <p:sp>
        <p:nvSpPr>
          <p:cNvPr id="2" name="Slide Number Placeholder 1">
            <a:extLst>
              <a:ext uri="{FF2B5EF4-FFF2-40B4-BE49-F238E27FC236}">
                <a16:creationId xmlns:a16="http://schemas.microsoft.com/office/drawing/2014/main" id="{812C0E08-50D7-47C1-80ED-0877E681ED21}"/>
              </a:ext>
            </a:extLst>
          </p:cNvPr>
          <p:cNvSpPr>
            <a:spLocks noGrp="1"/>
          </p:cNvSpPr>
          <p:nvPr>
            <p:ph type="sldNum" sz="quarter" idx="12"/>
          </p:nvPr>
        </p:nvSpPr>
        <p:spPr/>
        <p:txBody>
          <a:bodyPr/>
          <a:lstStyle/>
          <a:p>
            <a:fld id="{494E4A6A-7543-2E47-A47C-558AE0E06DE0}" type="slidenum">
              <a:rPr lang="en-US" smtClean="0"/>
              <a:t>2</a:t>
            </a:fld>
            <a:endParaRPr lang="en-US"/>
          </a:p>
        </p:txBody>
      </p:sp>
    </p:spTree>
    <p:extLst>
      <p:ext uri="{BB962C8B-B14F-4D97-AF65-F5344CB8AC3E}">
        <p14:creationId xmlns:p14="http://schemas.microsoft.com/office/powerpoint/2010/main" val="3808821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11879889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1" name="Content Placeholder 3"/>
          <p:cNvGraphicFramePr>
            <a:graphicFrameLocks noGrp="1"/>
          </p:cNvGraphicFramePr>
          <p:nvPr>
            <p:ph type="chart" sz="quarter" idx="4294967295"/>
            <p:extLst>
              <p:ext uri="{D42A27DB-BD31-4B8C-83A1-F6EECF244321}">
                <p14:modId xmlns:p14="http://schemas.microsoft.com/office/powerpoint/2010/main" val="3694045769"/>
              </p:ext>
            </p:extLst>
          </p:nvPr>
        </p:nvGraphicFramePr>
        <p:xfrm>
          <a:off x="800099" y="1067991"/>
          <a:ext cx="7543803" cy="3661871"/>
        </p:xfrm>
        <a:graphic>
          <a:graphicData uri="http://schemas.openxmlformats.org/drawingml/2006/table">
            <a:tbl>
              <a:tblPr firstRow="1" bandRow="1">
                <a:tableStyleId>{B301B821-A1FF-4177-AEE7-76D212191A09}</a:tableStyleId>
              </a:tblPr>
              <a:tblGrid>
                <a:gridCol w="2291533">
                  <a:extLst>
                    <a:ext uri="{9D8B030D-6E8A-4147-A177-3AD203B41FA5}">
                      <a16:colId xmlns:a16="http://schemas.microsoft.com/office/drawing/2014/main" val="20000"/>
                    </a:ext>
                  </a:extLst>
                </a:gridCol>
                <a:gridCol w="2626135">
                  <a:extLst>
                    <a:ext uri="{9D8B030D-6E8A-4147-A177-3AD203B41FA5}">
                      <a16:colId xmlns:a16="http://schemas.microsoft.com/office/drawing/2014/main" val="20001"/>
                    </a:ext>
                  </a:extLst>
                </a:gridCol>
                <a:gridCol w="2626135">
                  <a:extLst>
                    <a:ext uri="{9D8B030D-6E8A-4147-A177-3AD203B41FA5}">
                      <a16:colId xmlns:a16="http://schemas.microsoft.com/office/drawing/2014/main" val="20002"/>
                    </a:ext>
                  </a:extLst>
                </a:gridCol>
              </a:tblGrid>
              <a:tr h="426261">
                <a:tc>
                  <a:txBody>
                    <a:bodyPr/>
                    <a:lstStyle/>
                    <a:p>
                      <a:endParaRPr lang="en-US" sz="1200" dirty="0">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latin typeface="Open Sans" charset="0"/>
                          <a:ea typeface="Open Sans" charset="0"/>
                          <a:cs typeface="Open Sans" charset="0"/>
                        </a:rPr>
                        <a:t>In-network </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latin typeface="Open Sans" charset="0"/>
                          <a:ea typeface="Open Sans" charset="0"/>
                          <a:cs typeface="Open Sans" charset="0"/>
                        </a:rPr>
                        <a:t>Out-of-network</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378738">
                <a:tc>
                  <a:txBody>
                    <a:bodyPr/>
                    <a:lstStyle/>
                    <a:p>
                      <a:pPr marL="3175" lvl="1" indent="0" algn="l"/>
                      <a:r>
                        <a:rPr lang="en-US" sz="1200" kern="1200" dirty="0">
                          <a:effectLst/>
                          <a:latin typeface="Open Sans" charset="0"/>
                          <a:ea typeface="Open Sans" charset="0"/>
                          <a:cs typeface="Open Sans" charset="0"/>
                        </a:rPr>
                        <a:t>Deductible</a:t>
                      </a:r>
                      <a:endParaRPr lang="en-US" sz="1200" kern="1200" dirty="0">
                        <a:solidFill>
                          <a:schemeClr val="tx1">
                            <a:lumMod val="75000"/>
                            <a:lumOff val="25000"/>
                          </a:schemeClr>
                        </a:solidFill>
                        <a:effectLst/>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algn="ctr"/>
                      <a:r>
                        <a:rPr lang="en-US" sz="1200" dirty="0">
                          <a:solidFill>
                            <a:schemeClr val="tx1">
                              <a:lumMod val="75000"/>
                              <a:lumOff val="25000"/>
                            </a:schemeClr>
                          </a:solidFill>
                          <a:latin typeface="Open Sans" charset="0"/>
                          <a:ea typeface="Open Sans" charset="0"/>
                          <a:cs typeface="Open Sans" charset="0"/>
                        </a:rPr>
                        <a:t>$50 Individual / $150 Family</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gn="ct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378738">
                <a:tc>
                  <a:txBody>
                    <a:bodyPr/>
                    <a:lstStyle/>
                    <a:p>
                      <a:pPr algn="l"/>
                      <a:r>
                        <a:rPr lang="en-US" sz="1200" dirty="0">
                          <a:latin typeface="Open Sans" charset="0"/>
                          <a:ea typeface="Open Sans" charset="0"/>
                          <a:cs typeface="Open Sans" charset="0"/>
                        </a:rPr>
                        <a:t>Annual maximum</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algn="ctr"/>
                      <a:r>
                        <a:rPr lang="en-US" sz="1200" dirty="0">
                          <a:solidFill>
                            <a:schemeClr val="tx1">
                              <a:lumMod val="75000"/>
                              <a:lumOff val="25000"/>
                            </a:schemeClr>
                          </a:solidFill>
                          <a:latin typeface="Open Sans" charset="0"/>
                          <a:ea typeface="Open Sans" charset="0"/>
                          <a:cs typeface="Open Sans" charset="0"/>
                        </a:rPr>
                        <a:t>$1,200 Per Person</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gn="ctr"/>
                      <a:endParaRPr lang="en-US" dirty="0"/>
                    </a:p>
                  </a:txBody>
                  <a:tcPr/>
                </a:tc>
                <a:extLst>
                  <a:ext uri="{0D108BD9-81ED-4DB2-BD59-A6C34878D82A}">
                    <a16:rowId xmlns:a16="http://schemas.microsoft.com/office/drawing/2014/main" val="10002"/>
                  </a:ext>
                </a:extLst>
              </a:tr>
              <a:tr h="378738">
                <a:tc>
                  <a:txBody>
                    <a:bodyPr/>
                    <a:lstStyle/>
                    <a:p>
                      <a:pPr algn="l"/>
                      <a:r>
                        <a:rPr lang="en-US" sz="1200" dirty="0">
                          <a:latin typeface="Open Sans" charset="0"/>
                          <a:ea typeface="Open Sans" charset="0"/>
                          <a:cs typeface="Open Sans" charset="0"/>
                        </a:rPr>
                        <a:t>Preventive</a:t>
                      </a:r>
                      <a:r>
                        <a:rPr lang="en-US" sz="1200" baseline="0" dirty="0">
                          <a:latin typeface="Open Sans" charset="0"/>
                          <a:ea typeface="Open Sans" charset="0"/>
                          <a:cs typeface="Open Sans" charset="0"/>
                        </a:rPr>
                        <a:t> and diagnostic</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378738">
                <a:tc>
                  <a:txBody>
                    <a:bodyPr/>
                    <a:lstStyle/>
                    <a:p>
                      <a:pPr algn="l"/>
                      <a:r>
                        <a:rPr lang="en-US" sz="1200" dirty="0">
                          <a:latin typeface="Open Sans" charset="0"/>
                          <a:ea typeface="Open Sans" charset="0"/>
                          <a:cs typeface="Open Sans" charset="0"/>
                        </a:rPr>
                        <a:t>Basic</a:t>
                      </a:r>
                      <a:r>
                        <a:rPr lang="en-US" sz="1200" baseline="0" dirty="0">
                          <a:latin typeface="Open Sans" charset="0"/>
                          <a:ea typeface="Open Sans" charset="0"/>
                          <a:cs typeface="Open Sans" charset="0"/>
                        </a:rPr>
                        <a:t> services</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r h="378738">
                <a:tc>
                  <a:txBody>
                    <a:bodyPr/>
                    <a:lstStyle/>
                    <a:p>
                      <a:pPr algn="l"/>
                      <a:r>
                        <a:rPr lang="en-US" sz="1200" dirty="0">
                          <a:latin typeface="Open Sans" charset="0"/>
                          <a:ea typeface="Open Sans" charset="0"/>
                          <a:cs typeface="Open Sans" charset="0"/>
                        </a:rPr>
                        <a:t>Major services—surgical</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78738">
                <a:tc>
                  <a:txBody>
                    <a:bodyPr/>
                    <a:lstStyle/>
                    <a:p>
                      <a:pPr algn="l"/>
                      <a:r>
                        <a:rPr lang="en-US" sz="1200" dirty="0">
                          <a:latin typeface="Open Sans" charset="0"/>
                          <a:ea typeface="Open Sans" charset="0"/>
                          <a:cs typeface="Open Sans" charset="0"/>
                        </a:rPr>
                        <a:t>Major services</a:t>
                      </a:r>
                      <a:r>
                        <a:rPr lang="en-US" sz="1200" baseline="0" dirty="0">
                          <a:latin typeface="Open Sans" charset="0"/>
                          <a:ea typeface="Open Sans" charset="0"/>
                          <a:cs typeface="Open Sans" charset="0"/>
                        </a:rPr>
                        <a:t>—restorative</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20% AB after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6"/>
                  </a:ext>
                </a:extLst>
              </a:tr>
              <a:tr h="378738">
                <a:tc>
                  <a:txBody>
                    <a:bodyPr/>
                    <a:lstStyle/>
                    <a:p>
                      <a:pPr algn="l"/>
                      <a:r>
                        <a:rPr lang="en-US" sz="1200" dirty="0">
                          <a:latin typeface="Open Sans" charset="0"/>
                          <a:ea typeface="Open Sans" charset="0"/>
                          <a:cs typeface="Open Sans" charset="0"/>
                        </a:rPr>
                        <a:t>Orthodontic</a:t>
                      </a:r>
                      <a:r>
                        <a:rPr lang="en-US" sz="1200" baseline="0" dirty="0">
                          <a:latin typeface="Open Sans" charset="0"/>
                          <a:ea typeface="Open Sans" charset="0"/>
                          <a:cs typeface="Open Sans" charset="0"/>
                        </a:rPr>
                        <a:t> services</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50% AB, no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200" dirty="0">
                          <a:solidFill>
                            <a:schemeClr val="tx1">
                              <a:lumMod val="75000"/>
                              <a:lumOff val="25000"/>
                            </a:schemeClr>
                          </a:solidFill>
                          <a:latin typeface="Open Sans" charset="0"/>
                          <a:ea typeface="Open Sans" charset="0"/>
                          <a:cs typeface="Open Sans" charset="0"/>
                        </a:rPr>
                        <a:t>50% AB, no deductible</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7"/>
                  </a:ext>
                </a:extLst>
              </a:tr>
              <a:tr h="584444">
                <a:tc>
                  <a:txBody>
                    <a:bodyPr/>
                    <a:lstStyle/>
                    <a:p>
                      <a:pPr algn="l"/>
                      <a:r>
                        <a:rPr lang="en-US" sz="1200" dirty="0">
                          <a:latin typeface="Open Sans" charset="0"/>
                          <a:ea typeface="Open Sans" charset="0"/>
                          <a:cs typeface="Open Sans" charset="0"/>
                        </a:rPr>
                        <a:t>Lifetime maximum on orthodontic</a:t>
                      </a:r>
                      <a:r>
                        <a:rPr lang="en-US" sz="1200" baseline="0" dirty="0">
                          <a:latin typeface="Open Sans" charset="0"/>
                          <a:ea typeface="Open Sans" charset="0"/>
                          <a:cs typeface="Open Sans" charset="0"/>
                        </a:rPr>
                        <a:t> services</a:t>
                      </a:r>
                      <a:endParaRPr lang="en-US" sz="1200" dirty="0">
                        <a:solidFill>
                          <a:schemeClr val="tx1">
                            <a:lumMod val="75000"/>
                            <a:lumOff val="25000"/>
                          </a:schemeClr>
                        </a:solidFill>
                        <a:latin typeface="Open Sans" charset="0"/>
                        <a:ea typeface="Open Sans" charset="0"/>
                        <a:cs typeface="Open Sans" charset="0"/>
                      </a:endParaRP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gridSpan="2">
                  <a:txBody>
                    <a:bodyPr/>
                    <a:lstStyle/>
                    <a:p>
                      <a:pPr algn="ctr"/>
                      <a:r>
                        <a:rPr lang="en-US" sz="1200" dirty="0">
                          <a:solidFill>
                            <a:schemeClr val="tx1">
                              <a:lumMod val="75000"/>
                              <a:lumOff val="25000"/>
                            </a:schemeClr>
                          </a:solidFill>
                          <a:latin typeface="Open Sans" charset="0"/>
                          <a:ea typeface="Open Sans" charset="0"/>
                          <a:cs typeface="Open Sans" charset="0"/>
                        </a:rPr>
                        <a:t>$2,000 per child under age 19</a:t>
                      </a:r>
                    </a:p>
                  </a:txBody>
                  <a:tcPr marL="126542" marR="126542"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pPr algn="ctr"/>
                      <a:endParaRPr lang="en-US" sz="1600" dirty="0"/>
                    </a:p>
                  </a:txBody>
                  <a:tcPr/>
                </a:tc>
                <a:extLst>
                  <a:ext uri="{0D108BD9-81ED-4DB2-BD59-A6C34878D82A}">
                    <a16:rowId xmlns:a16="http://schemas.microsoft.com/office/drawing/2014/main" val="10008"/>
                  </a:ext>
                </a:extLst>
              </a:tr>
            </a:tbl>
          </a:graphicData>
        </a:graphic>
      </p:graphicFrame>
      <p:sp>
        <p:nvSpPr>
          <p:cNvPr id="2" name="Slide Number Placeholder 1"/>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10382396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2557163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9118" y="230120"/>
            <a:ext cx="6516797" cy="764516"/>
          </a:xfrm>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Select Vision/</a:t>
            </a:r>
            <a:r>
              <a:rPr lang="en-US" dirty="0" err="1"/>
              <a:t>BlueVision</a:t>
            </a:r>
            <a:r>
              <a:rPr lang="en-US" dirty="0"/>
              <a:t> Plus</a:t>
            </a:r>
            <a:br>
              <a:rPr lang="en-US" dirty="0"/>
            </a:br>
            <a:r>
              <a:rPr lang="en-US" sz="2000" dirty="0"/>
              <a:t>Davis Vision Providers are In-Network</a:t>
            </a:r>
          </a:p>
        </p:txBody>
      </p:sp>
      <p:sp>
        <p:nvSpPr>
          <p:cNvPr id="5" name="Content Placeholder 4"/>
          <p:cNvSpPr>
            <a:spLocks noGrp="1"/>
          </p:cNvSpPr>
          <p:nvPr>
            <p:ph idx="1"/>
          </p:nvPr>
        </p:nvSpPr>
        <p:spPr/>
        <p:txBody>
          <a:bodyPr/>
          <a:lstStyle/>
          <a:p>
            <a:pPr lvl="1"/>
            <a:r>
              <a:rPr lang="en-US" dirty="0"/>
              <a:t>Eye Exams</a:t>
            </a:r>
          </a:p>
          <a:p>
            <a:pPr lvl="2"/>
            <a:r>
              <a:rPr lang="en-US" dirty="0"/>
              <a:t>Once every 12 months</a:t>
            </a:r>
          </a:p>
          <a:p>
            <a:pPr lvl="2"/>
            <a:r>
              <a:rPr lang="en-US" dirty="0"/>
              <a:t>100% AB</a:t>
            </a:r>
          </a:p>
          <a:p>
            <a:pPr lvl="1"/>
            <a:r>
              <a:rPr lang="en-US" dirty="0"/>
              <a:t>Frames &amp; Lenses</a:t>
            </a:r>
          </a:p>
          <a:p>
            <a:pPr lvl="2"/>
            <a:r>
              <a:rPr lang="en-US" dirty="0"/>
              <a:t>Once every 12 months</a:t>
            </a:r>
          </a:p>
          <a:p>
            <a:pPr lvl="1"/>
            <a:r>
              <a:rPr lang="en-US" dirty="0"/>
              <a:t>Frames Reimbursement:  $50.00</a:t>
            </a:r>
          </a:p>
        </p:txBody>
      </p:sp>
      <p:sp>
        <p:nvSpPr>
          <p:cNvPr id="14" name="Slide Number Placeholder 13"/>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6" name="Text Placeholder 5"/>
          <p:cNvSpPr>
            <a:spLocks noGrp="1"/>
          </p:cNvSpPr>
          <p:nvPr>
            <p:ph idx="13"/>
          </p:nvPr>
        </p:nvSpPr>
        <p:spPr/>
        <p:txBody>
          <a:bodyPr/>
          <a:lstStyle/>
          <a:p>
            <a:pPr lvl="1"/>
            <a:r>
              <a:rPr lang="en-US" dirty="0"/>
              <a:t>Lenses Reimbursement</a:t>
            </a:r>
          </a:p>
          <a:p>
            <a:pPr lvl="2"/>
            <a:r>
              <a:rPr lang="en-US" dirty="0"/>
              <a:t>Single = $52.00</a:t>
            </a:r>
          </a:p>
          <a:p>
            <a:pPr lvl="2"/>
            <a:r>
              <a:rPr lang="en-US" dirty="0"/>
              <a:t>Bifocal = $82.00</a:t>
            </a:r>
          </a:p>
          <a:p>
            <a:pPr lvl="2"/>
            <a:r>
              <a:rPr lang="en-US" dirty="0"/>
              <a:t>Trifocal = $101.00</a:t>
            </a:r>
            <a:endParaRPr lang="en-US" sz="1200" dirty="0"/>
          </a:p>
          <a:p>
            <a:pPr lvl="1"/>
            <a:r>
              <a:rPr lang="en-US" dirty="0"/>
              <a:t>Contact Lenses Reimbursement</a:t>
            </a:r>
          </a:p>
          <a:p>
            <a:pPr lvl="2"/>
            <a:r>
              <a:rPr lang="en-US" dirty="0"/>
              <a:t>$97.00</a:t>
            </a:r>
          </a:p>
          <a:p>
            <a:pPr lvl="2"/>
            <a:r>
              <a:rPr lang="en-US" dirty="0"/>
              <a:t>$352.00, medically necessary</a:t>
            </a:r>
          </a:p>
        </p:txBody>
      </p:sp>
    </p:spTree>
    <p:extLst>
      <p:ext uri="{BB962C8B-B14F-4D97-AF65-F5344CB8AC3E}">
        <p14:creationId xmlns:p14="http://schemas.microsoft.com/office/powerpoint/2010/main" val="1575864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99118" y="230120"/>
            <a:ext cx="6516797" cy="764516"/>
          </a:xfrm>
        </p:spPr>
        <p:txBody>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Select Vision/</a:t>
            </a:r>
            <a:r>
              <a:rPr lang="en-US" dirty="0" err="1"/>
              <a:t>BlueVision</a:t>
            </a:r>
            <a:r>
              <a:rPr lang="en-US" dirty="0"/>
              <a:t> Plus</a:t>
            </a:r>
            <a:br>
              <a:rPr lang="en-US" dirty="0"/>
            </a:br>
            <a:r>
              <a:rPr lang="en-US" sz="2000" dirty="0"/>
              <a:t>Davis Vision Providers are In-Network</a:t>
            </a:r>
          </a:p>
        </p:txBody>
      </p:sp>
      <p:sp>
        <p:nvSpPr>
          <p:cNvPr id="5" name="Content Placeholder 4"/>
          <p:cNvSpPr>
            <a:spLocks noGrp="1"/>
          </p:cNvSpPr>
          <p:nvPr>
            <p:ph idx="1"/>
          </p:nvPr>
        </p:nvSpPr>
        <p:spPr>
          <a:xfrm>
            <a:off x="799118" y="859765"/>
            <a:ext cx="3772882" cy="4130797"/>
          </a:xfrm>
        </p:spPr>
        <p:txBody>
          <a:bodyPr/>
          <a:lstStyle/>
          <a:p>
            <a:pPr lvl="1"/>
            <a:r>
              <a:rPr lang="en-US" dirty="0"/>
              <a:t>Retail Providers Include:</a:t>
            </a:r>
          </a:p>
          <a:p>
            <a:pPr lvl="2"/>
            <a:r>
              <a:rPr lang="en-US" dirty="0"/>
              <a:t>Target			</a:t>
            </a:r>
          </a:p>
          <a:p>
            <a:pPr lvl="2"/>
            <a:r>
              <a:rPr lang="en-US" dirty="0"/>
              <a:t>Walmart</a:t>
            </a:r>
          </a:p>
          <a:p>
            <a:pPr lvl="2"/>
            <a:r>
              <a:rPr lang="en-US" dirty="0"/>
              <a:t>Sam’s Club</a:t>
            </a:r>
          </a:p>
          <a:p>
            <a:pPr lvl="2"/>
            <a:r>
              <a:rPr lang="en-US" dirty="0"/>
              <a:t>JC Penney</a:t>
            </a:r>
          </a:p>
          <a:p>
            <a:pPr lvl="2"/>
            <a:r>
              <a:rPr lang="en-US" dirty="0" err="1"/>
              <a:t>Visionworks</a:t>
            </a:r>
            <a:r>
              <a:rPr lang="en-US" dirty="0"/>
              <a:t> </a:t>
            </a:r>
          </a:p>
          <a:p>
            <a:pPr lvl="2"/>
            <a:r>
              <a:rPr lang="en-US" dirty="0"/>
              <a:t>Pearle Vision</a:t>
            </a:r>
          </a:p>
          <a:p>
            <a:pPr lvl="2"/>
            <a:r>
              <a:rPr lang="en-US" dirty="0"/>
              <a:t>My Eye Dr</a:t>
            </a:r>
          </a:p>
          <a:p>
            <a:pPr lvl="2"/>
            <a:r>
              <a:rPr lang="en-US" dirty="0"/>
              <a:t>America’s Best</a:t>
            </a:r>
          </a:p>
          <a:p>
            <a:pPr lvl="1"/>
            <a:endParaRPr lang="en-US" dirty="0"/>
          </a:p>
        </p:txBody>
      </p:sp>
      <p:sp>
        <p:nvSpPr>
          <p:cNvPr id="14" name="Slide Number Placeholder 13"/>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6" name="Text Placeholder 5"/>
          <p:cNvSpPr>
            <a:spLocks noGrp="1"/>
          </p:cNvSpPr>
          <p:nvPr>
            <p:ph idx="13"/>
          </p:nvPr>
        </p:nvSpPr>
        <p:spPr/>
        <p:txBody>
          <a:bodyPr/>
          <a:lstStyle/>
          <a:p>
            <a:pPr lvl="1"/>
            <a:r>
              <a:rPr lang="en-US" dirty="0"/>
              <a:t>E-commerce Options</a:t>
            </a:r>
          </a:p>
          <a:p>
            <a:pPr lvl="2"/>
            <a:r>
              <a:rPr lang="en-US" dirty="0" err="1"/>
              <a:t>Warby</a:t>
            </a:r>
            <a:r>
              <a:rPr lang="en-US" dirty="0"/>
              <a:t> Parker</a:t>
            </a:r>
          </a:p>
          <a:p>
            <a:pPr lvl="2"/>
            <a:r>
              <a:rPr lang="en-US" dirty="0"/>
              <a:t>1-800-contacts</a:t>
            </a:r>
          </a:p>
          <a:p>
            <a:pPr lvl="2"/>
            <a:r>
              <a:rPr lang="en-US" dirty="0"/>
              <a:t>Glasses.com</a:t>
            </a:r>
          </a:p>
          <a:p>
            <a:pPr lvl="2"/>
            <a:r>
              <a:rPr lang="en-US" dirty="0"/>
              <a:t>Befitting.com</a:t>
            </a:r>
          </a:p>
          <a:p>
            <a:pPr lvl="2"/>
            <a:endParaRPr lang="en-US" dirty="0"/>
          </a:p>
          <a:p>
            <a:pPr lvl="1"/>
            <a:r>
              <a:rPr lang="en-US" dirty="0"/>
              <a:t>Lasik discounts through </a:t>
            </a:r>
            <a:r>
              <a:rPr lang="en-US" dirty="0" err="1"/>
              <a:t>Qualsight</a:t>
            </a:r>
            <a:endParaRPr lang="en-US" dirty="0"/>
          </a:p>
        </p:txBody>
      </p:sp>
    </p:spTree>
    <p:extLst>
      <p:ext uri="{BB962C8B-B14F-4D97-AF65-F5344CB8AC3E}">
        <p14:creationId xmlns:p14="http://schemas.microsoft.com/office/powerpoint/2010/main" val="26246574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3257994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Oswald Regular" charset="0"/>
              </a:rPr>
              <a:t>My Account: </a:t>
            </a:r>
            <a:r>
              <a:rPr lang="en-US" dirty="0"/>
              <a:t>wherever you are</a:t>
            </a:r>
          </a:p>
        </p:txBody>
      </p:sp>
      <p:sp>
        <p:nvSpPr>
          <p:cNvPr id="3" name="Content Placeholder 2"/>
          <p:cNvSpPr>
            <a:spLocks noGrp="1"/>
          </p:cNvSpPr>
          <p:nvPr>
            <p:ph idx="1"/>
          </p:nvPr>
        </p:nvSpPr>
        <p:spPr/>
        <p:txBody>
          <a:bodyPr/>
          <a:lstStyle/>
          <a:p>
            <a:r>
              <a:rPr lang="en-US" dirty="0"/>
              <a:t>View claims and Explanation of Benefits (EOBs)</a:t>
            </a:r>
          </a:p>
          <a:p>
            <a:r>
              <a:rPr lang="en-US" dirty="0"/>
              <a:t>Find a doctor, facility or pharmacy</a:t>
            </a:r>
          </a:p>
          <a:p>
            <a:r>
              <a:rPr lang="en-US" dirty="0"/>
              <a:t>Check your benefits </a:t>
            </a:r>
          </a:p>
          <a:p>
            <a:r>
              <a:rPr lang="en-US" dirty="0"/>
              <a:t>View, order and print ID cards</a:t>
            </a:r>
          </a:p>
          <a:p>
            <a:r>
              <a:rPr lang="en-US" dirty="0"/>
              <a:t>Estimate medical expenses</a:t>
            </a:r>
          </a:p>
        </p:txBody>
      </p:sp>
      <p:pic>
        <p:nvPicPr>
          <p:cNvPr id="10"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03" b="303"/>
          <a:stretch>
            <a:fillRect/>
          </a:stretch>
        </p:blipFill>
        <p:spPr/>
      </p:pic>
      <p:sp>
        <p:nvSpPr>
          <p:cNvPr id="11" name="Rectangle 10"/>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075"/>
            <a:endParaRPr lang="en-US">
              <a:solidFill>
                <a:srgbClr val="FFFFFF"/>
              </a:solidFill>
              <a:latin typeface="Calibri"/>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4801" y="1243841"/>
            <a:ext cx="4952776" cy="5335535"/>
          </a:xfrm>
          <a:prstGeom prst="rect">
            <a:avLst/>
          </a:prstGeom>
        </p:spPr>
      </p:pic>
      <p:sp>
        <p:nvSpPr>
          <p:cNvPr id="8" name="Rectangle 7">
            <a:extLst>
              <a:ext uri="{FF2B5EF4-FFF2-40B4-BE49-F238E27FC236}">
                <a16:creationId xmlns:a16="http://schemas.microsoft.com/office/drawing/2014/main" id="{79935FBF-E8C6-490E-8BAC-B21E8B11B7BF}"/>
              </a:ext>
            </a:extLst>
          </p:cNvPr>
          <p:cNvSpPr/>
          <p:nvPr/>
        </p:nvSpPr>
        <p:spPr>
          <a:xfrm>
            <a:off x="4118555" y="4329165"/>
            <a:ext cx="4528710" cy="553998"/>
          </a:xfrm>
          <a:prstGeom prst="rect">
            <a:avLst/>
          </a:prstGeom>
        </p:spPr>
        <p:txBody>
          <a:bodyPr wrap="square" lIns="0" rIns="0">
            <a:spAutoFit/>
          </a:bodyPr>
          <a:lstStyle/>
          <a:p>
            <a:pPr algn="r" defTabSz="457075"/>
            <a:r>
              <a:rPr lang="en-US" sz="3000" dirty="0">
                <a:solidFill>
                  <a:srgbClr val="0099CC"/>
                </a:solidFill>
                <a:latin typeface="Oswald Regular" charset="0"/>
                <a:ea typeface="Open Sans" charset="0"/>
                <a:cs typeface="Open Sans" charset="0"/>
              </a:rPr>
              <a:t>carefirst.com/</a:t>
            </a:r>
            <a:r>
              <a:rPr lang="en-US" sz="3000" dirty="0" err="1">
                <a:solidFill>
                  <a:srgbClr val="0099CC"/>
                </a:solidFill>
                <a:latin typeface="Oswald Regular" charset="0"/>
                <a:ea typeface="Open Sans" charset="0"/>
                <a:cs typeface="Open Sans" charset="0"/>
              </a:rPr>
              <a:t>myaccount</a:t>
            </a:r>
            <a:endParaRPr lang="en-US" sz="3000" dirty="0">
              <a:solidFill>
                <a:srgbClr val="0099CC"/>
              </a:solidFill>
              <a:latin typeface="Oswald Regular" charset="0"/>
              <a:ea typeface="Open Sans" charset="0"/>
              <a:cs typeface="Open Sans" charset="0"/>
            </a:endParaRPr>
          </a:p>
        </p:txBody>
      </p:sp>
    </p:spTree>
    <p:extLst>
      <p:ext uri="{BB962C8B-B14F-4D97-AF65-F5344CB8AC3E}">
        <p14:creationId xmlns:p14="http://schemas.microsoft.com/office/powerpoint/2010/main" val="3851650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2517"/>
            <a:ext cx="6515100" cy="1042423"/>
          </a:xfrm>
        </p:spPr>
        <p:txBody>
          <a:bodyPr/>
          <a:lstStyle/>
          <a:p>
            <a:r>
              <a:rPr lang="en-US" dirty="0"/>
              <a:t>KNOW BEFORE YOU GO</a:t>
            </a:r>
          </a:p>
        </p:txBody>
      </p:sp>
      <p:sp>
        <p:nvSpPr>
          <p:cNvPr id="33" name="Rectangle 32"/>
          <p:cNvSpPr/>
          <p:nvPr/>
        </p:nvSpPr>
        <p:spPr>
          <a:xfrm>
            <a:off x="800905" y="4736822"/>
            <a:ext cx="7702517" cy="150041"/>
          </a:xfrm>
          <a:prstGeom prst="rect">
            <a:avLst/>
          </a:prstGeom>
        </p:spPr>
        <p:txBody>
          <a:bodyPr wrap="square" lIns="0" tIns="0" rIns="0" bIns="0">
            <a:spAutoFit/>
          </a:bodyPr>
          <a:lstStyle/>
          <a:p>
            <a:r>
              <a:rPr lang="en-US" sz="975" b="1" dirty="0">
                <a:solidFill>
                  <a:srgbClr val="000000"/>
                </a:solidFill>
                <a:latin typeface="Open Sans" charset="0"/>
                <a:ea typeface="Open Sans" charset="0"/>
                <a:cs typeface="Open Sans" charset="0"/>
              </a:rPr>
              <a:t>*In the case of a life-threatening emergency, you should always call 911 or your local emergency services.</a:t>
            </a:r>
          </a:p>
        </p:txBody>
      </p:sp>
      <p:sp>
        <p:nvSpPr>
          <p:cNvPr id="31" name="Content Placeholder 3"/>
          <p:cNvSpPr txBox="1">
            <a:spLocks/>
          </p:cNvSpPr>
          <p:nvPr/>
        </p:nvSpPr>
        <p:spPr>
          <a:xfrm>
            <a:off x="2359917" y="1428751"/>
            <a:ext cx="1460278" cy="3012688"/>
          </a:xfrm>
          <a:prstGeom prst="roundRect">
            <a:avLst>
              <a:gd name="adj" fmla="val 4296"/>
            </a:avLst>
          </a:prstGeom>
          <a:solidFill>
            <a:schemeClr val="accent3">
              <a:lumMod val="20000"/>
              <a:lumOff val="80000"/>
            </a:schemeClr>
          </a:solidFill>
        </p:spPr>
        <p:txBody>
          <a:bodyPr vert="horz" wrap="none" lIns="73133" tIns="91416" rIns="0" bIns="45708"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spcBef>
                <a:spcPts val="0"/>
              </a:spcBef>
              <a:buClr>
                <a:srgbClr val="404040"/>
              </a:buClr>
              <a:buNone/>
            </a:pPr>
            <a:r>
              <a:rPr lang="en-US" sz="1350" b="1" dirty="0">
                <a:solidFill>
                  <a:srgbClr val="0099CC"/>
                </a:solidFill>
                <a:latin typeface="Open Sans" charset="0"/>
                <a:ea typeface="Open Sans" charset="0"/>
                <a:cs typeface="Open Sans" charset="0"/>
              </a:rPr>
              <a:t>Not sure </a:t>
            </a:r>
            <a:br>
              <a:rPr lang="en-US" sz="1350" b="1" dirty="0">
                <a:solidFill>
                  <a:srgbClr val="0099CC"/>
                </a:solidFill>
                <a:latin typeface="Open Sans" charset="0"/>
                <a:ea typeface="Open Sans" charset="0"/>
                <a:cs typeface="Open Sans" charset="0"/>
              </a:rPr>
            </a:br>
            <a:r>
              <a:rPr lang="en-US" sz="1350" b="1" dirty="0">
                <a:solidFill>
                  <a:srgbClr val="0099CC"/>
                </a:solidFill>
                <a:latin typeface="Open Sans" charset="0"/>
                <a:ea typeface="Open Sans" charset="0"/>
                <a:cs typeface="Open Sans" charset="0"/>
              </a:rPr>
              <a:t>where to go?</a:t>
            </a:r>
          </a:p>
        </p:txBody>
      </p:sp>
      <p:sp>
        <p:nvSpPr>
          <p:cNvPr id="40" name="Content Placeholder 6"/>
          <p:cNvSpPr txBox="1">
            <a:spLocks/>
          </p:cNvSpPr>
          <p:nvPr/>
        </p:nvSpPr>
        <p:spPr>
          <a:xfrm flipH="1">
            <a:off x="7527913" y="2923206"/>
            <a:ext cx="1123790" cy="350071"/>
          </a:xfrm>
          <a:prstGeom prst="rect">
            <a:avLst/>
          </a:prstGeom>
        </p:spPr>
        <p:txBody>
          <a:bodyPr vert="horz" lIns="91416" tIns="45708" rIns="91416"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2999"/>
              </a:spcAft>
              <a:buClr>
                <a:srgbClr val="404040"/>
              </a:buClr>
              <a:buNone/>
            </a:pPr>
            <a:r>
              <a:rPr lang="en-US" sz="1050" b="1" dirty="0">
                <a:solidFill>
                  <a:srgbClr val="003359"/>
                </a:solidFill>
                <a:latin typeface="Open Sans" charset="0"/>
                <a:ea typeface="Open Sans" charset="0"/>
                <a:cs typeface="Open Sans" charset="0"/>
              </a:rPr>
              <a:t>Emergency </a:t>
            </a:r>
            <a:br>
              <a:rPr lang="en-US" sz="1050" b="1" dirty="0">
                <a:solidFill>
                  <a:srgbClr val="003359"/>
                </a:solidFill>
                <a:latin typeface="Open Sans" charset="0"/>
                <a:ea typeface="Open Sans" charset="0"/>
                <a:cs typeface="Open Sans" charset="0"/>
              </a:rPr>
            </a:br>
            <a:r>
              <a:rPr lang="en-US" sz="1050" b="1" dirty="0">
                <a:solidFill>
                  <a:srgbClr val="003359"/>
                </a:solidFill>
                <a:latin typeface="Open Sans" charset="0"/>
                <a:ea typeface="Open Sans" charset="0"/>
                <a:cs typeface="Open Sans" charset="0"/>
              </a:rPr>
              <a:t>room (ER)</a:t>
            </a:r>
          </a:p>
        </p:txBody>
      </p:sp>
      <p:sp>
        <p:nvSpPr>
          <p:cNvPr id="19" name="Content Placeholder 6"/>
          <p:cNvSpPr txBox="1">
            <a:spLocks/>
          </p:cNvSpPr>
          <p:nvPr/>
        </p:nvSpPr>
        <p:spPr>
          <a:xfrm flipH="1">
            <a:off x="3931251" y="2923205"/>
            <a:ext cx="951886" cy="517200"/>
          </a:xfrm>
          <a:prstGeom prst="rect">
            <a:avLst/>
          </a:prstGeom>
        </p:spPr>
        <p:txBody>
          <a:bodyPr vert="horz" lIns="91416" tIns="45708" rIns="91416"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2999"/>
              </a:spcAft>
              <a:buClr>
                <a:srgbClr val="404040"/>
              </a:buClr>
              <a:buNone/>
            </a:pPr>
            <a:r>
              <a:rPr lang="en-US" sz="1050" b="1" dirty="0">
                <a:solidFill>
                  <a:srgbClr val="003359"/>
                </a:solidFill>
                <a:latin typeface="Open Sans" charset="0"/>
                <a:ea typeface="Open Sans" charset="0"/>
                <a:cs typeface="Open Sans" charset="0"/>
              </a:rPr>
              <a:t>CareFirst </a:t>
            </a:r>
            <a:br>
              <a:rPr lang="en-US" sz="1050" b="1" dirty="0">
                <a:solidFill>
                  <a:srgbClr val="003359"/>
                </a:solidFill>
                <a:latin typeface="Open Sans" charset="0"/>
                <a:ea typeface="Open Sans" charset="0"/>
                <a:cs typeface="Open Sans" charset="0"/>
              </a:rPr>
            </a:br>
            <a:r>
              <a:rPr lang="en-US" sz="1050" b="1" dirty="0">
                <a:solidFill>
                  <a:srgbClr val="003359"/>
                </a:solidFill>
                <a:latin typeface="Open Sans" charset="0"/>
                <a:ea typeface="Open Sans" charset="0"/>
                <a:cs typeface="Open Sans" charset="0"/>
              </a:rPr>
              <a:t>Video Visit</a:t>
            </a:r>
          </a:p>
        </p:txBody>
      </p:sp>
      <p:pic>
        <p:nvPicPr>
          <p:cNvPr id="44" name="Picture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888" y="2121503"/>
            <a:ext cx="702102" cy="702102"/>
          </a:xfrm>
          <a:prstGeom prst="rect">
            <a:avLst/>
          </a:prstGeom>
        </p:spPr>
      </p:pic>
      <p:sp>
        <p:nvSpPr>
          <p:cNvPr id="11" name="Content Placeholder 6"/>
          <p:cNvSpPr txBox="1">
            <a:spLocks/>
          </p:cNvSpPr>
          <p:nvPr/>
        </p:nvSpPr>
        <p:spPr>
          <a:xfrm flipH="1">
            <a:off x="6119903" y="2923206"/>
            <a:ext cx="1375599" cy="350071"/>
          </a:xfrm>
          <a:prstGeom prst="rect">
            <a:avLst/>
          </a:prstGeom>
        </p:spPr>
        <p:txBody>
          <a:bodyPr vert="horz" lIns="91416" tIns="45708" rIns="91416"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2999"/>
              </a:spcAft>
              <a:buClr>
                <a:srgbClr val="404040"/>
              </a:buClr>
              <a:buNone/>
            </a:pPr>
            <a:r>
              <a:rPr lang="en-US" sz="1050" b="1" dirty="0">
                <a:solidFill>
                  <a:srgbClr val="003359"/>
                </a:solidFill>
                <a:latin typeface="Open Sans" charset="0"/>
                <a:ea typeface="Open Sans" charset="0"/>
                <a:cs typeface="Open Sans" charset="0"/>
              </a:rPr>
              <a:t>Urgent care centers</a:t>
            </a:r>
          </a:p>
        </p:txBody>
      </p:sp>
      <p:pic>
        <p:nvPicPr>
          <p:cNvPr id="45" name="Picture 4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352" y="2095543"/>
            <a:ext cx="702102" cy="702102"/>
          </a:xfrm>
          <a:prstGeom prst="rect">
            <a:avLst/>
          </a:prstGeom>
        </p:spPr>
      </p:pic>
      <p:sp>
        <p:nvSpPr>
          <p:cNvPr id="23" name="Content Placeholder 6"/>
          <p:cNvSpPr txBox="1">
            <a:spLocks/>
          </p:cNvSpPr>
          <p:nvPr/>
        </p:nvSpPr>
        <p:spPr>
          <a:xfrm flipH="1">
            <a:off x="2359916" y="2904221"/>
            <a:ext cx="1460277" cy="1335601"/>
          </a:xfrm>
          <a:prstGeom prst="rect">
            <a:avLst/>
          </a:prstGeom>
        </p:spPr>
        <p:txBody>
          <a:bodyPr vert="horz" lIns="0" tIns="45708" rIns="0"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4199"/>
              </a:spcAft>
              <a:buClr>
                <a:srgbClr val="404040"/>
              </a:buClr>
              <a:buNone/>
            </a:pPr>
            <a:r>
              <a:rPr lang="en-US" sz="1200" b="1" dirty="0">
                <a:solidFill>
                  <a:srgbClr val="003359"/>
                </a:solidFill>
                <a:latin typeface="Open Sans" charset="0"/>
                <a:ea typeface="Open Sans" charset="0"/>
                <a:cs typeface="Open Sans" charset="0"/>
              </a:rPr>
              <a:t>24-hour Nurse Advice Line</a:t>
            </a:r>
            <a:br>
              <a:rPr lang="en-US" sz="1200" b="1" dirty="0">
                <a:solidFill>
                  <a:srgbClr val="003359"/>
                </a:solidFill>
                <a:latin typeface="Open Sans" charset="0"/>
                <a:ea typeface="Open Sans" charset="0"/>
                <a:cs typeface="Open Sans" charset="0"/>
              </a:rPr>
            </a:br>
            <a:endParaRPr lang="en-US" sz="1200" b="1" dirty="0">
              <a:solidFill>
                <a:srgbClr val="003359"/>
              </a:solidFill>
              <a:latin typeface="Open Sans" charset="0"/>
              <a:ea typeface="Open Sans" charset="0"/>
              <a:cs typeface="Open Sans" charset="0"/>
            </a:endParaRPr>
          </a:p>
          <a:p>
            <a:pPr marL="0" indent="0" algn="ctr" defTabSz="685800">
              <a:lnSpc>
                <a:spcPct val="100000"/>
              </a:lnSpc>
              <a:spcBef>
                <a:spcPts val="0"/>
              </a:spcBef>
              <a:spcAft>
                <a:spcPts val="2999"/>
              </a:spcAft>
              <a:buClr>
                <a:srgbClr val="404040"/>
              </a:buClr>
              <a:buNone/>
            </a:pPr>
            <a:r>
              <a:rPr lang="en-US" sz="1875" dirty="0">
                <a:solidFill>
                  <a:srgbClr val="003359"/>
                </a:solidFill>
                <a:latin typeface="Oswald Regular" charset="0"/>
                <a:ea typeface="Oswald" charset="0"/>
                <a:cs typeface="Oswald" charset="0"/>
              </a:rPr>
              <a:t>800-535-9700</a:t>
            </a:r>
          </a:p>
        </p:txBody>
      </p:sp>
      <p:sp>
        <p:nvSpPr>
          <p:cNvPr id="7" name="Content Placeholder 6"/>
          <p:cNvSpPr txBox="1">
            <a:spLocks/>
          </p:cNvSpPr>
          <p:nvPr/>
        </p:nvSpPr>
        <p:spPr>
          <a:xfrm flipH="1">
            <a:off x="4732918" y="2923207"/>
            <a:ext cx="1655243" cy="521003"/>
          </a:xfrm>
          <a:prstGeom prst="rect">
            <a:avLst/>
          </a:prstGeom>
        </p:spPr>
        <p:txBody>
          <a:bodyPr vert="horz" lIns="91416" tIns="45708" rIns="91416"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2999"/>
              </a:spcAft>
              <a:buClr>
                <a:srgbClr val="404040"/>
              </a:buClr>
              <a:buNone/>
            </a:pPr>
            <a:r>
              <a:rPr lang="en-US" sz="1050" b="1" dirty="0">
                <a:solidFill>
                  <a:srgbClr val="003359"/>
                </a:solidFill>
                <a:latin typeface="Open Sans" charset="0"/>
                <a:ea typeface="Open Sans" charset="0"/>
                <a:cs typeface="Open Sans" charset="0"/>
              </a:rPr>
              <a:t>Convenience </a:t>
            </a:r>
            <a:br>
              <a:rPr lang="en-US" sz="1050" b="1" dirty="0">
                <a:solidFill>
                  <a:srgbClr val="003359"/>
                </a:solidFill>
                <a:latin typeface="Open Sans" charset="0"/>
                <a:ea typeface="Open Sans" charset="0"/>
                <a:cs typeface="Open Sans" charset="0"/>
              </a:rPr>
            </a:br>
            <a:r>
              <a:rPr lang="en-US" sz="1050" b="1" dirty="0">
                <a:solidFill>
                  <a:srgbClr val="003359"/>
                </a:solidFill>
                <a:latin typeface="Open Sans" charset="0"/>
                <a:ea typeface="Open Sans" charset="0"/>
                <a:cs typeface="Open Sans" charset="0"/>
              </a:rPr>
              <a:t>care centers </a:t>
            </a:r>
            <a:br>
              <a:rPr lang="en-US" sz="1050" b="1" dirty="0">
                <a:solidFill>
                  <a:srgbClr val="003359"/>
                </a:solidFill>
                <a:latin typeface="Open Sans" charset="0"/>
                <a:ea typeface="Open Sans" charset="0"/>
                <a:cs typeface="Open Sans" charset="0"/>
              </a:rPr>
            </a:br>
            <a:r>
              <a:rPr lang="en-US" sz="1050" b="1" dirty="0">
                <a:solidFill>
                  <a:srgbClr val="003359"/>
                </a:solidFill>
                <a:latin typeface="Open Sans" charset="0"/>
                <a:ea typeface="Open Sans" charset="0"/>
                <a:cs typeface="Open Sans" charset="0"/>
              </a:rPr>
              <a:t>(retail health clinics)</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990" y="2095543"/>
            <a:ext cx="702102" cy="70210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4485" y="2095543"/>
            <a:ext cx="702102" cy="702102"/>
          </a:xfrm>
          <a:prstGeom prst="rect">
            <a:avLst/>
          </a:prstGeom>
        </p:spPr>
      </p:pic>
      <p:sp>
        <p:nvSpPr>
          <p:cNvPr id="30" name="Content Placeholder 3"/>
          <p:cNvSpPr txBox="1">
            <a:spLocks/>
          </p:cNvSpPr>
          <p:nvPr/>
        </p:nvSpPr>
        <p:spPr>
          <a:xfrm>
            <a:off x="806633" y="1428751"/>
            <a:ext cx="1460278" cy="3012688"/>
          </a:xfrm>
          <a:prstGeom prst="roundRect">
            <a:avLst>
              <a:gd name="adj" fmla="val 2463"/>
            </a:avLst>
          </a:prstGeom>
          <a:noFill/>
          <a:ln w="38100">
            <a:solidFill>
              <a:schemeClr val="bg1">
                <a:lumMod val="75000"/>
              </a:schemeClr>
            </a:solidFill>
          </a:ln>
        </p:spPr>
        <p:txBody>
          <a:bodyPr vert="horz" wrap="none" lIns="73133" tIns="91416" rIns="0" bIns="45708"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spcBef>
                <a:spcPts val="0"/>
              </a:spcBef>
              <a:buClr>
                <a:srgbClr val="404040"/>
              </a:buClr>
              <a:buNone/>
            </a:pPr>
            <a:r>
              <a:rPr lang="en-US" sz="1350" b="1" dirty="0">
                <a:solidFill>
                  <a:srgbClr val="0099CC"/>
                </a:solidFill>
                <a:latin typeface="Open Sans" charset="0"/>
                <a:ea typeface="Open Sans" charset="0"/>
                <a:cs typeface="Open Sans" charset="0"/>
              </a:rPr>
              <a:t>Your first </a:t>
            </a:r>
            <a:br>
              <a:rPr lang="en-US" sz="1350" b="1" dirty="0">
                <a:solidFill>
                  <a:srgbClr val="0099CC"/>
                </a:solidFill>
                <a:latin typeface="Open Sans" charset="0"/>
                <a:ea typeface="Open Sans" charset="0"/>
                <a:cs typeface="Open Sans" charset="0"/>
              </a:rPr>
            </a:br>
            <a:r>
              <a:rPr lang="en-US" sz="1350" b="1" dirty="0">
                <a:solidFill>
                  <a:srgbClr val="0099CC"/>
                </a:solidFill>
                <a:latin typeface="Open Sans" charset="0"/>
                <a:ea typeface="Open Sans" charset="0"/>
                <a:cs typeface="Open Sans" charset="0"/>
              </a:rPr>
              <a:t>place to call</a:t>
            </a:r>
            <a:r>
              <a:rPr lang="en-US" sz="1350" b="1" baseline="30000" dirty="0">
                <a:solidFill>
                  <a:srgbClr val="0099CC"/>
                </a:solidFill>
                <a:latin typeface="Open Sans" charset="0"/>
                <a:ea typeface="Open Sans" charset="0"/>
                <a:cs typeface="Open Sans" charset="0"/>
              </a:rPr>
              <a:t>*</a:t>
            </a:r>
            <a:r>
              <a:rPr lang="en-US" sz="1350" b="1" dirty="0">
                <a:solidFill>
                  <a:srgbClr val="0099CC"/>
                </a:solidFill>
                <a:latin typeface="Open Sans" charset="0"/>
                <a:ea typeface="Open Sans" charset="0"/>
                <a:cs typeface="Open Sans" charset="0"/>
              </a:rPr>
              <a:t>:</a:t>
            </a:r>
          </a:p>
        </p:txBody>
      </p:sp>
      <p:sp>
        <p:nvSpPr>
          <p:cNvPr id="15" name="Content Placeholder 6"/>
          <p:cNvSpPr txBox="1">
            <a:spLocks/>
          </p:cNvSpPr>
          <p:nvPr/>
        </p:nvSpPr>
        <p:spPr>
          <a:xfrm flipH="1">
            <a:off x="907225" y="2904220"/>
            <a:ext cx="1259095" cy="710502"/>
          </a:xfrm>
          <a:prstGeom prst="rect">
            <a:avLst/>
          </a:prstGeom>
        </p:spPr>
        <p:txBody>
          <a:bodyPr vert="horz" lIns="91416" tIns="45708" rIns="91416" bIns="45708" rtlCol="0" anchor="t" anchorCtr="0">
            <a:noAutofit/>
          </a:bodyPr>
          <a:lstStyle>
            <a:lvl1pPr marL="228600" indent="-228600" algn="l" defTabSz="914400" rtl="0" eaLnBrk="1" latinLnBrk="0" hangingPunct="1">
              <a:lnSpc>
                <a:spcPct val="90000"/>
              </a:lnSpc>
              <a:spcBef>
                <a:spcPts val="10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1pPr>
            <a:lvl2pPr marL="6858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2pPr>
            <a:lvl3pPr marL="11430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4pPr>
            <a:lvl5pPr marL="2057400" indent="-228600" algn="l" defTabSz="914400" rtl="0" eaLnBrk="1" latinLnBrk="0" hangingPunct="1">
              <a:lnSpc>
                <a:spcPct val="90000"/>
              </a:lnSpc>
              <a:spcBef>
                <a:spcPts val="500"/>
              </a:spcBef>
              <a:buClr>
                <a:schemeClr val="accent4"/>
              </a:buClr>
              <a:buFont typeface="Arial" panose="020B0604020202020204" pitchFamily="34" charset="0"/>
              <a:buChar char="•"/>
              <a:defRPr sz="2000" b="0" i="0" kern="1200" baseline="0">
                <a:solidFill>
                  <a:srgbClr val="505050"/>
                </a:solidFill>
                <a:latin typeface="Tw Cen M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0"/>
              </a:spcBef>
              <a:spcAft>
                <a:spcPts val="2999"/>
              </a:spcAft>
              <a:buClr>
                <a:srgbClr val="404040"/>
              </a:buClr>
              <a:buNone/>
            </a:pPr>
            <a:r>
              <a:rPr lang="en-US" sz="1200" b="1" dirty="0">
                <a:solidFill>
                  <a:srgbClr val="003359"/>
                </a:solidFill>
                <a:latin typeface="Open Sans" charset="0"/>
                <a:ea typeface="Open Sans" charset="0"/>
                <a:cs typeface="Open Sans" charset="0"/>
              </a:rPr>
              <a:t>Primary </a:t>
            </a:r>
            <a:br>
              <a:rPr lang="en-US" sz="1200" b="1" dirty="0">
                <a:solidFill>
                  <a:srgbClr val="003359"/>
                </a:solidFill>
                <a:latin typeface="Open Sans" charset="0"/>
                <a:ea typeface="Open Sans" charset="0"/>
                <a:cs typeface="Open Sans" charset="0"/>
              </a:rPr>
            </a:br>
            <a:r>
              <a:rPr lang="en-US" sz="1200" b="1" dirty="0">
                <a:solidFill>
                  <a:srgbClr val="003359"/>
                </a:solidFill>
                <a:latin typeface="Open Sans" charset="0"/>
                <a:ea typeface="Open Sans" charset="0"/>
                <a:cs typeface="Open Sans" charset="0"/>
              </a:rPr>
              <a:t>care provider (PCP)</a:t>
            </a:r>
          </a:p>
        </p:txBody>
      </p:sp>
      <p:sp>
        <p:nvSpPr>
          <p:cNvPr id="32" name="Content Placeholder 3"/>
          <p:cNvSpPr txBox="1">
            <a:spLocks/>
          </p:cNvSpPr>
          <p:nvPr/>
        </p:nvSpPr>
        <p:spPr>
          <a:xfrm>
            <a:off x="3820193" y="1436896"/>
            <a:ext cx="4849241" cy="814871"/>
          </a:xfrm>
          <a:prstGeom prst="rect">
            <a:avLst/>
          </a:prstGeom>
          <a:noFill/>
        </p:spPr>
        <p:txBody>
          <a:bodyPr vert="horz" wrap="none" lIns="91416" tIns="91416" rIns="0" bIns="45708"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defTabSz="685800">
              <a:spcBef>
                <a:spcPts val="0"/>
              </a:spcBef>
              <a:spcAft>
                <a:spcPts val="2999"/>
              </a:spcAft>
              <a:buClr>
                <a:srgbClr val="404040"/>
              </a:buClr>
              <a:buNone/>
            </a:pPr>
            <a:r>
              <a:rPr lang="en-US" sz="1350" b="1" dirty="0">
                <a:solidFill>
                  <a:srgbClr val="0099CC"/>
                </a:solidFill>
                <a:latin typeface="Open Sans" charset="0"/>
                <a:ea typeface="Open Sans" charset="0"/>
                <a:cs typeface="Open Sans" charset="0"/>
              </a:rPr>
              <a:t>Other treatment options: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88715" y="2176419"/>
            <a:ext cx="696113" cy="696113"/>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5462" y="2138810"/>
            <a:ext cx="702102" cy="702102"/>
          </a:xfrm>
          <a:prstGeom prst="rect">
            <a:avLst/>
          </a:prstGeom>
        </p:spPr>
      </p:pic>
      <p:pic>
        <p:nvPicPr>
          <p:cNvPr id="5" name="Picture 4"/>
          <p:cNvPicPr>
            <a:picLocks noChangeAspect="1"/>
          </p:cNvPicPr>
          <p:nvPr/>
        </p:nvPicPr>
        <p:blipFill>
          <a:blip r:embed="rId9"/>
          <a:stretch>
            <a:fillRect/>
          </a:stretch>
        </p:blipFill>
        <p:spPr>
          <a:xfrm>
            <a:off x="1389280" y="3551261"/>
            <a:ext cx="294980" cy="294980"/>
          </a:xfrm>
          <a:prstGeom prst="rect">
            <a:avLst/>
          </a:prstGeom>
        </p:spPr>
      </p:pic>
      <p:pic>
        <p:nvPicPr>
          <p:cNvPr id="36" name="Picture 35"/>
          <p:cNvPicPr>
            <a:picLocks noChangeAspect="1"/>
          </p:cNvPicPr>
          <p:nvPr/>
        </p:nvPicPr>
        <p:blipFill>
          <a:blip r:embed="rId10"/>
          <a:stretch>
            <a:fillRect/>
          </a:stretch>
        </p:blipFill>
        <p:spPr>
          <a:xfrm>
            <a:off x="2899024" y="3551261"/>
            <a:ext cx="294980" cy="294980"/>
          </a:xfrm>
          <a:prstGeom prst="rect">
            <a:avLst/>
          </a:prstGeom>
        </p:spPr>
      </p:pic>
      <p:pic>
        <p:nvPicPr>
          <p:cNvPr id="37" name="Picture 36"/>
          <p:cNvPicPr>
            <a:picLocks noChangeAspect="1"/>
          </p:cNvPicPr>
          <p:nvPr/>
        </p:nvPicPr>
        <p:blipFill>
          <a:blip r:embed="rId9"/>
          <a:stretch>
            <a:fillRect/>
          </a:stretch>
        </p:blipFill>
        <p:spPr>
          <a:xfrm>
            <a:off x="4289317" y="3551261"/>
            <a:ext cx="294980" cy="294980"/>
          </a:xfrm>
          <a:prstGeom prst="rect">
            <a:avLst/>
          </a:prstGeom>
        </p:spPr>
      </p:pic>
      <p:pic>
        <p:nvPicPr>
          <p:cNvPr id="38" name="Picture 37"/>
          <p:cNvPicPr>
            <a:picLocks noChangeAspect="1"/>
          </p:cNvPicPr>
          <p:nvPr/>
        </p:nvPicPr>
        <p:blipFill>
          <a:blip r:embed="rId9"/>
          <a:stretch>
            <a:fillRect/>
          </a:stretch>
        </p:blipFill>
        <p:spPr>
          <a:xfrm>
            <a:off x="5413780" y="3551261"/>
            <a:ext cx="294980" cy="294980"/>
          </a:xfrm>
          <a:prstGeom prst="rect">
            <a:avLst/>
          </a:prstGeom>
        </p:spPr>
      </p:pic>
      <p:pic>
        <p:nvPicPr>
          <p:cNvPr id="39" name="Picture 38"/>
          <p:cNvPicPr>
            <a:picLocks noChangeAspect="1"/>
          </p:cNvPicPr>
          <p:nvPr/>
        </p:nvPicPr>
        <p:blipFill>
          <a:blip r:embed="rId9"/>
          <a:stretch>
            <a:fillRect/>
          </a:stretch>
        </p:blipFill>
        <p:spPr>
          <a:xfrm>
            <a:off x="6672289" y="3551261"/>
            <a:ext cx="294980" cy="294980"/>
          </a:xfrm>
          <a:prstGeom prst="rect">
            <a:avLst/>
          </a:prstGeom>
        </p:spPr>
      </p:pic>
      <p:pic>
        <p:nvPicPr>
          <p:cNvPr id="41" name="Picture 40"/>
          <p:cNvPicPr>
            <a:picLocks noChangeAspect="1"/>
          </p:cNvPicPr>
          <p:nvPr/>
        </p:nvPicPr>
        <p:blipFill>
          <a:blip r:embed="rId9"/>
          <a:stretch>
            <a:fillRect/>
          </a:stretch>
        </p:blipFill>
        <p:spPr>
          <a:xfrm>
            <a:off x="6442588" y="3551261"/>
            <a:ext cx="294980" cy="294980"/>
          </a:xfrm>
          <a:prstGeom prst="rect">
            <a:avLst/>
          </a:prstGeom>
        </p:spPr>
      </p:pic>
      <p:pic>
        <p:nvPicPr>
          <p:cNvPr id="42" name="Picture 41"/>
          <p:cNvPicPr>
            <a:picLocks noChangeAspect="1"/>
          </p:cNvPicPr>
          <p:nvPr/>
        </p:nvPicPr>
        <p:blipFill>
          <a:blip r:embed="rId9"/>
          <a:stretch>
            <a:fillRect/>
          </a:stretch>
        </p:blipFill>
        <p:spPr>
          <a:xfrm>
            <a:off x="6901990" y="3551261"/>
            <a:ext cx="294980" cy="294980"/>
          </a:xfrm>
          <a:prstGeom prst="rect">
            <a:avLst/>
          </a:prstGeom>
        </p:spPr>
      </p:pic>
      <p:pic>
        <p:nvPicPr>
          <p:cNvPr id="43" name="Picture 42"/>
          <p:cNvPicPr>
            <a:picLocks noChangeAspect="1"/>
          </p:cNvPicPr>
          <p:nvPr/>
        </p:nvPicPr>
        <p:blipFill>
          <a:blip r:embed="rId9"/>
          <a:stretch>
            <a:fillRect/>
          </a:stretch>
        </p:blipFill>
        <p:spPr>
          <a:xfrm>
            <a:off x="7918800" y="3551261"/>
            <a:ext cx="294980" cy="294980"/>
          </a:xfrm>
          <a:prstGeom prst="rect">
            <a:avLst/>
          </a:prstGeom>
        </p:spPr>
      </p:pic>
      <p:pic>
        <p:nvPicPr>
          <p:cNvPr id="46" name="Picture 45"/>
          <p:cNvPicPr>
            <a:picLocks noChangeAspect="1"/>
          </p:cNvPicPr>
          <p:nvPr/>
        </p:nvPicPr>
        <p:blipFill>
          <a:blip r:embed="rId9"/>
          <a:stretch>
            <a:fillRect/>
          </a:stretch>
        </p:blipFill>
        <p:spPr>
          <a:xfrm>
            <a:off x="7690973" y="3551261"/>
            <a:ext cx="294980" cy="294980"/>
          </a:xfrm>
          <a:prstGeom prst="rect">
            <a:avLst/>
          </a:prstGeom>
        </p:spPr>
      </p:pic>
      <p:pic>
        <p:nvPicPr>
          <p:cNvPr id="47" name="Picture 46"/>
          <p:cNvPicPr>
            <a:picLocks noChangeAspect="1"/>
          </p:cNvPicPr>
          <p:nvPr/>
        </p:nvPicPr>
        <p:blipFill>
          <a:blip r:embed="rId9"/>
          <a:stretch>
            <a:fillRect/>
          </a:stretch>
        </p:blipFill>
        <p:spPr>
          <a:xfrm>
            <a:off x="8146627" y="3551261"/>
            <a:ext cx="294980" cy="294980"/>
          </a:xfrm>
          <a:prstGeom prst="rect">
            <a:avLst/>
          </a:prstGeom>
        </p:spPr>
      </p:pic>
      <p:pic>
        <p:nvPicPr>
          <p:cNvPr id="48" name="Picture 47"/>
          <p:cNvPicPr>
            <a:picLocks noChangeAspect="1"/>
          </p:cNvPicPr>
          <p:nvPr/>
        </p:nvPicPr>
        <p:blipFill>
          <a:blip r:embed="rId9"/>
          <a:stretch>
            <a:fillRect/>
          </a:stretch>
        </p:blipFill>
        <p:spPr>
          <a:xfrm>
            <a:off x="8374454" y="3551261"/>
            <a:ext cx="294980" cy="294980"/>
          </a:xfrm>
          <a:prstGeom prst="rect">
            <a:avLst/>
          </a:prstGeom>
        </p:spPr>
      </p:pic>
      <p:pic>
        <p:nvPicPr>
          <p:cNvPr id="49" name="Picture 48"/>
          <p:cNvPicPr>
            <a:picLocks noChangeAspect="1"/>
          </p:cNvPicPr>
          <p:nvPr/>
        </p:nvPicPr>
        <p:blipFill>
          <a:blip r:embed="rId9"/>
          <a:stretch>
            <a:fillRect/>
          </a:stretch>
        </p:blipFill>
        <p:spPr>
          <a:xfrm>
            <a:off x="7463146" y="3551261"/>
            <a:ext cx="294980" cy="294980"/>
          </a:xfrm>
          <a:prstGeom prst="rect">
            <a:avLst/>
          </a:prstGeom>
        </p:spPr>
      </p:pic>
      <p:sp>
        <p:nvSpPr>
          <p:cNvPr id="50" name="TextBox 49">
            <a:extLst>
              <a:ext uri="{FF2B5EF4-FFF2-40B4-BE49-F238E27FC236}">
                <a16:creationId xmlns:a16="http://schemas.microsoft.com/office/drawing/2014/main" id="{5FCF12E7-C807-9847-B9D6-529163661BD6}"/>
              </a:ext>
            </a:extLst>
          </p:cNvPr>
          <p:cNvSpPr txBox="1"/>
          <p:nvPr/>
        </p:nvSpPr>
        <p:spPr>
          <a:xfrm>
            <a:off x="735228" y="313109"/>
            <a:ext cx="1734770" cy="253916"/>
          </a:xfrm>
          <a:prstGeom prst="rect">
            <a:avLst/>
          </a:prstGeom>
          <a:noFill/>
        </p:spPr>
        <p:txBody>
          <a:bodyPr wrap="none" rtlCol="0">
            <a:spAutoFit/>
          </a:bodyPr>
          <a:lstStyle/>
          <a:p>
            <a:r>
              <a:rPr lang="en-US" sz="1050" dirty="0">
                <a:solidFill>
                  <a:srgbClr val="0099CC"/>
                </a:solidFill>
                <a:latin typeface="Oswald" panose="02000503000000000000" pitchFamily="2" charset="77"/>
              </a:rPr>
              <a:t>MAKE THE MOST OF YOUR PLAN</a:t>
            </a:r>
          </a:p>
        </p:txBody>
      </p:sp>
      <p:sp>
        <p:nvSpPr>
          <p:cNvPr id="51" name="Rectangle 50">
            <a:extLst>
              <a:ext uri="{FF2B5EF4-FFF2-40B4-BE49-F238E27FC236}">
                <a16:creationId xmlns:a16="http://schemas.microsoft.com/office/drawing/2014/main" id="{FC574DD8-FEAB-7749-A7D2-F8B24ADDA677}"/>
              </a:ext>
            </a:extLst>
          </p:cNvPr>
          <p:cNvSpPr/>
          <p:nvPr/>
        </p:nvSpPr>
        <p:spPr>
          <a:xfrm>
            <a:off x="800099" y="992372"/>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369076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1" y="2516"/>
            <a:ext cx="6515100" cy="1042512"/>
          </a:xfrm>
        </p:spPr>
        <p:txBody>
          <a:bodyPr/>
          <a:lstStyle/>
          <a:p>
            <a:r>
              <a:rPr lang="en-US" dirty="0"/>
              <a:t>FIND A DOCTOR</a:t>
            </a:r>
          </a:p>
        </p:txBody>
      </p:sp>
      <p:sp>
        <p:nvSpPr>
          <p:cNvPr id="5" name="Rectangle 4"/>
          <p:cNvSpPr/>
          <p:nvPr/>
        </p:nvSpPr>
        <p:spPr>
          <a:xfrm>
            <a:off x="4140572" y="4437594"/>
            <a:ext cx="4528710" cy="415498"/>
          </a:xfrm>
          <a:prstGeom prst="rect">
            <a:avLst/>
          </a:prstGeom>
        </p:spPr>
        <p:txBody>
          <a:bodyPr wrap="square" lIns="0" rIns="0">
            <a:spAutoFit/>
          </a:bodyPr>
          <a:lstStyle/>
          <a:p>
            <a:pPr algn="r"/>
            <a:r>
              <a:rPr lang="en-US" sz="2100" dirty="0" err="1">
                <a:solidFill>
                  <a:srgbClr val="0099CC"/>
                </a:solidFill>
                <a:latin typeface="Oswald Regular" charset="0"/>
                <a:ea typeface="Open Sans" charset="0"/>
                <a:cs typeface="Open Sans" charset="0"/>
              </a:rPr>
              <a:t>carefirst.com</a:t>
            </a:r>
            <a:r>
              <a:rPr lang="en-US" sz="2100" dirty="0">
                <a:solidFill>
                  <a:srgbClr val="0099CC"/>
                </a:solidFill>
                <a:latin typeface="Oswald Regular" charset="0"/>
                <a:ea typeface="Open Sans" charset="0"/>
                <a:cs typeface="Open Sans" charset="0"/>
              </a:rPr>
              <a:t>/doctor</a:t>
            </a:r>
          </a:p>
        </p:txBody>
      </p:sp>
      <p:pic>
        <p:nvPicPr>
          <p:cNvPr id="4" name="Picture 3">
            <a:extLst>
              <a:ext uri="{FF2B5EF4-FFF2-40B4-BE49-F238E27FC236}">
                <a16:creationId xmlns:a16="http://schemas.microsoft.com/office/drawing/2014/main" id="{444FA2D9-56E2-BB4A-ADDB-B0E0A1FC4ACA}"/>
              </a:ext>
            </a:extLst>
          </p:cNvPr>
          <p:cNvPicPr>
            <a:picLocks noChangeAspect="1"/>
          </p:cNvPicPr>
          <p:nvPr/>
        </p:nvPicPr>
        <p:blipFill rotWithShape="1">
          <a:blip r:embed="rId3"/>
          <a:srcRect l="1518" r="3090" b="6606"/>
          <a:stretch/>
        </p:blipFill>
        <p:spPr>
          <a:xfrm>
            <a:off x="800102" y="1428751"/>
            <a:ext cx="5889172" cy="2927381"/>
          </a:xfrm>
          <a:prstGeom prst="rect">
            <a:avLst/>
          </a:prstGeom>
          <a:ln w="6350">
            <a:solidFill>
              <a:schemeClr val="tx1">
                <a:alpha val="40000"/>
              </a:schemeClr>
            </a:solidFill>
          </a:ln>
        </p:spPr>
      </p:pic>
      <p:sp>
        <p:nvSpPr>
          <p:cNvPr id="7" name="TextBox 6">
            <a:extLst>
              <a:ext uri="{FF2B5EF4-FFF2-40B4-BE49-F238E27FC236}">
                <a16:creationId xmlns:a16="http://schemas.microsoft.com/office/drawing/2014/main" id="{03D5A9F0-AE1D-EB4B-B57F-BD0AFC016C03}"/>
              </a:ext>
            </a:extLst>
          </p:cNvPr>
          <p:cNvSpPr txBox="1"/>
          <p:nvPr/>
        </p:nvSpPr>
        <p:spPr>
          <a:xfrm>
            <a:off x="735228" y="313109"/>
            <a:ext cx="1734770" cy="253916"/>
          </a:xfrm>
          <a:prstGeom prst="rect">
            <a:avLst/>
          </a:prstGeom>
          <a:noFill/>
        </p:spPr>
        <p:txBody>
          <a:bodyPr wrap="none" rtlCol="0">
            <a:spAutoFit/>
          </a:bodyPr>
          <a:lstStyle/>
          <a:p>
            <a:r>
              <a:rPr lang="en-US" sz="1050" dirty="0">
                <a:solidFill>
                  <a:srgbClr val="0099CC"/>
                </a:solidFill>
                <a:latin typeface="Oswald" panose="02000503000000000000" pitchFamily="2" charset="77"/>
              </a:rPr>
              <a:t>MAKE THE MOST OF YOUR PLAN</a:t>
            </a:r>
          </a:p>
        </p:txBody>
      </p:sp>
      <p:sp>
        <p:nvSpPr>
          <p:cNvPr id="8" name="Rectangle 7">
            <a:extLst>
              <a:ext uri="{FF2B5EF4-FFF2-40B4-BE49-F238E27FC236}">
                <a16:creationId xmlns:a16="http://schemas.microsoft.com/office/drawing/2014/main" id="{BD7C3876-DD23-4049-8022-0CCA459B07BE}"/>
              </a:ext>
            </a:extLst>
          </p:cNvPr>
          <p:cNvSpPr/>
          <p:nvPr/>
        </p:nvSpPr>
        <p:spPr>
          <a:xfrm>
            <a:off x="800099" y="992372"/>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241856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CAREFIRST VIDEO VISIT</a:t>
            </a:r>
          </a:p>
        </p:txBody>
      </p:sp>
      <p:sp>
        <p:nvSpPr>
          <p:cNvPr id="3" name="Content Placeholder 2"/>
          <p:cNvSpPr>
            <a:spLocks noGrp="1"/>
          </p:cNvSpPr>
          <p:nvPr>
            <p:ph idx="1"/>
          </p:nvPr>
        </p:nvSpPr>
        <p:spPr>
          <a:xfrm>
            <a:off x="800102" y="1428750"/>
            <a:ext cx="3969034" cy="2247900"/>
          </a:xfrm>
        </p:spPr>
        <p:txBody>
          <a:bodyPr vert="horz" lIns="0" tIns="0" rIns="0" bIns="0" numCol="1" spcCol="457200" rtlCol="0">
            <a:noAutofit/>
          </a:bodyPr>
          <a:lstStyle/>
          <a:p>
            <a:pPr marL="0" indent="0">
              <a:buNone/>
            </a:pPr>
            <a:r>
              <a:rPr lang="en-US" dirty="0"/>
              <a:t>Convenient care when you need it from </a:t>
            </a:r>
            <a:br>
              <a:rPr lang="en-US" dirty="0"/>
            </a:br>
            <a:r>
              <a:rPr lang="en-US" dirty="0"/>
              <a:t>your smartphone, tablet or computer.</a:t>
            </a:r>
          </a:p>
          <a:p>
            <a:r>
              <a:rPr lang="en-US" dirty="0"/>
              <a:t>Urgent care services—access board-certified doctors 24/7/365, no appointment needed</a:t>
            </a:r>
          </a:p>
          <a:p>
            <a:r>
              <a:rPr lang="en-US" dirty="0"/>
              <a:t>Behavioral health, diet/nutrition and breast-feeding support—schedule a visit and meet with a licensed professional</a:t>
            </a:r>
          </a:p>
        </p:txBody>
      </p:sp>
      <p:sp>
        <p:nvSpPr>
          <p:cNvPr id="4" name="Rectangle 3"/>
          <p:cNvSpPr/>
          <p:nvPr/>
        </p:nvSpPr>
        <p:spPr>
          <a:xfrm>
            <a:off x="735228" y="4460368"/>
            <a:ext cx="5144038" cy="392415"/>
          </a:xfrm>
          <a:prstGeom prst="rect">
            <a:avLst/>
          </a:prstGeom>
        </p:spPr>
        <p:txBody>
          <a:bodyPr wrap="square">
            <a:spAutoFit/>
          </a:bodyPr>
          <a:lstStyle/>
          <a:p>
            <a:r>
              <a:rPr lang="en-US" sz="975" b="1" dirty="0">
                <a:solidFill>
                  <a:srgbClr val="000000"/>
                </a:solidFill>
                <a:latin typeface="Open Sans" charset="0"/>
                <a:ea typeface="Open Sans" charset="0"/>
                <a:cs typeface="Open Sans" charset="0"/>
              </a:rPr>
              <a:t>*In the case of a life-threatening emergency, you should always call 911 or your local emergency services. CareFirst Video Visit does not replace these services.</a:t>
            </a:r>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5233" t="262" r="10174" b="25204"/>
          <a:stretch/>
        </p:blipFill>
        <p:spPr>
          <a:xfrm>
            <a:off x="5170892" y="1428750"/>
            <a:ext cx="3519649" cy="2247901"/>
          </a:xfrm>
          <a:prstGeom prst="rect">
            <a:avLst/>
          </a:prstGeom>
        </p:spPr>
      </p:pic>
      <p:sp>
        <p:nvSpPr>
          <p:cNvPr id="11" name="TextBox 10">
            <a:extLst>
              <a:ext uri="{FF2B5EF4-FFF2-40B4-BE49-F238E27FC236}">
                <a16:creationId xmlns:a16="http://schemas.microsoft.com/office/drawing/2014/main" id="{FFECA236-9641-C34E-B6DE-D3FACAF15F88}"/>
              </a:ext>
            </a:extLst>
          </p:cNvPr>
          <p:cNvSpPr txBox="1"/>
          <p:nvPr/>
        </p:nvSpPr>
        <p:spPr>
          <a:xfrm>
            <a:off x="735228" y="313109"/>
            <a:ext cx="1734770" cy="253916"/>
          </a:xfrm>
          <a:prstGeom prst="rect">
            <a:avLst/>
          </a:prstGeom>
          <a:noFill/>
        </p:spPr>
        <p:txBody>
          <a:bodyPr wrap="none" rtlCol="0">
            <a:spAutoFit/>
          </a:bodyPr>
          <a:lstStyle/>
          <a:p>
            <a:r>
              <a:rPr lang="en-US" sz="1050" dirty="0">
                <a:solidFill>
                  <a:srgbClr val="0099CC"/>
                </a:solidFill>
                <a:latin typeface="Oswald" panose="02000503000000000000" pitchFamily="2" charset="77"/>
              </a:rPr>
              <a:t>MAKE THE MOST OF YOUR PLAN</a:t>
            </a:r>
          </a:p>
        </p:txBody>
      </p:sp>
      <p:sp>
        <p:nvSpPr>
          <p:cNvPr id="12" name="Rectangle 11">
            <a:extLst>
              <a:ext uri="{FF2B5EF4-FFF2-40B4-BE49-F238E27FC236}">
                <a16:creationId xmlns:a16="http://schemas.microsoft.com/office/drawing/2014/main" id="{C6839357-E7EC-B242-B744-F88F0F01CE22}"/>
              </a:ext>
            </a:extLst>
          </p:cNvPr>
          <p:cNvSpPr/>
          <p:nvPr/>
        </p:nvSpPr>
        <p:spPr>
          <a:xfrm>
            <a:off x="800099" y="992372"/>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
        <p:nvSpPr>
          <p:cNvPr id="5" name="TextBox 4">
            <a:extLst>
              <a:ext uri="{FF2B5EF4-FFF2-40B4-BE49-F238E27FC236}">
                <a16:creationId xmlns:a16="http://schemas.microsoft.com/office/drawing/2014/main" id="{A09801C0-7E0B-B344-A5C9-48CD1748362F}"/>
              </a:ext>
            </a:extLst>
          </p:cNvPr>
          <p:cNvSpPr txBox="1"/>
          <p:nvPr/>
        </p:nvSpPr>
        <p:spPr>
          <a:xfrm>
            <a:off x="735765" y="3957073"/>
            <a:ext cx="5143500" cy="369332"/>
          </a:xfrm>
          <a:prstGeom prst="rect">
            <a:avLst/>
          </a:prstGeom>
          <a:noFill/>
        </p:spPr>
        <p:txBody>
          <a:bodyPr wrap="square" rtlCol="0">
            <a:spAutoFit/>
          </a:bodyPr>
          <a:lstStyle/>
          <a:p>
            <a:r>
              <a:rPr lang="en-US" dirty="0">
                <a:solidFill>
                  <a:srgbClr val="000000"/>
                </a:solidFill>
                <a:latin typeface="Calibri"/>
              </a:rPr>
              <a:t>Register at </a:t>
            </a:r>
            <a:r>
              <a:rPr lang="en-US" b="1" dirty="0" err="1">
                <a:solidFill>
                  <a:srgbClr val="000000"/>
                </a:solidFill>
                <a:latin typeface="Calibri"/>
              </a:rPr>
              <a:t>carefirstvideovisit.com</a:t>
            </a:r>
            <a:r>
              <a:rPr lang="en-US" b="1" dirty="0">
                <a:solidFill>
                  <a:srgbClr val="000000"/>
                </a:solidFill>
                <a:latin typeface="Calibri"/>
              </a:rPr>
              <a:t> </a:t>
            </a:r>
            <a:r>
              <a:rPr lang="en-US" dirty="0">
                <a:solidFill>
                  <a:srgbClr val="000000"/>
                </a:solidFill>
                <a:latin typeface="Calibri"/>
              </a:rPr>
              <a:t>to get started</a:t>
            </a:r>
          </a:p>
        </p:txBody>
      </p:sp>
    </p:spTree>
    <p:extLst>
      <p:ext uri="{BB962C8B-B14F-4D97-AF65-F5344CB8AC3E}">
        <p14:creationId xmlns:p14="http://schemas.microsoft.com/office/powerpoint/2010/main" val="58732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Slide Number Placeholder 9"/>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7280058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hlinkClick r:id="rId4"/>
          </p:cNvPr>
          <p:cNvSpPr/>
          <p:nvPr/>
        </p:nvSpPr>
        <p:spPr>
          <a:xfrm>
            <a:off x="800101" y="4365703"/>
            <a:ext cx="4486769" cy="49204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1"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1374315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4E4A6A-7543-2E47-A47C-558AE0E06DE0}" type="slidenum">
              <a:rPr lang="en-US">
                <a:solidFill>
                  <a:srgbClr val="000000">
                    <a:lumMod val="50000"/>
                    <a:lumOff val="50000"/>
                  </a:srgbClr>
                </a:solidFill>
              </a:rPr>
              <a:pPr/>
              <a:t>31</a:t>
            </a:fld>
            <a:endParaRPr lang="en-US">
              <a:solidFill>
                <a:srgbClr val="000000">
                  <a:lumMod val="50000"/>
                  <a:lumOff val="50000"/>
                </a:srgbClr>
              </a:solidFill>
            </a:endParaRPr>
          </a:p>
        </p:txBody>
      </p:sp>
    </p:spTree>
    <p:extLst>
      <p:ext uri="{BB962C8B-B14F-4D97-AF65-F5344CB8AC3E}">
        <p14:creationId xmlns:p14="http://schemas.microsoft.com/office/powerpoint/2010/main" val="1683138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5"/>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l="5628" t="14919" r="14113" b="17362"/>
          <a:stretch/>
        </p:blipFill>
        <p:spPr>
          <a:xfrm>
            <a:off x="1191" y="0"/>
            <a:ext cx="9141619" cy="5143500"/>
          </a:xfrm>
          <a:prstGeom prst="rect">
            <a:avLst/>
          </a:prstGeom>
        </p:spPr>
      </p:pic>
      <p:sp>
        <p:nvSpPr>
          <p:cNvPr id="3" name="Content Placeholder 2"/>
          <p:cNvSpPr>
            <a:spLocks noGrp="1"/>
          </p:cNvSpPr>
          <p:nvPr>
            <p:ph idx="1"/>
          </p:nvPr>
        </p:nvSpPr>
        <p:spPr>
          <a:xfrm>
            <a:off x="3885010" y="1316737"/>
            <a:ext cx="4455509" cy="3826763"/>
          </a:xfrm>
        </p:spPr>
        <p:txBody>
          <a:bodyPr/>
          <a:lstStyle/>
          <a:p>
            <a:pPr marL="0" indent="0">
              <a:buNone/>
            </a:pPr>
            <a:r>
              <a:rPr lang="en-US" dirty="0"/>
              <a:t>CareFirst has partnered with </a:t>
            </a:r>
            <a:r>
              <a:rPr lang="en-US" dirty="0" err="1"/>
              <a:t>Sharecare</a:t>
            </a:r>
            <a:r>
              <a:rPr lang="en-US" dirty="0"/>
              <a:t>, Inc. to bring you a wellness program that puts the power of health directly in your hands. </a:t>
            </a:r>
          </a:p>
          <a:p>
            <a:pPr marL="0" indent="0">
              <a:buNone/>
            </a:pPr>
            <a:r>
              <a:rPr lang="en-US" dirty="0"/>
              <a:t>You can access the program’s personalized tools whenever and wherever you want, either online or through the mobile app.</a:t>
            </a:r>
          </a:p>
        </p:txBody>
      </p:sp>
      <p:pic>
        <p:nvPicPr>
          <p:cNvPr id="9" name="Picture Placeholder 6"/>
          <p:cNvPicPr>
            <a:picLocks noGrp="1" noChangeAspect="1"/>
          </p:cNvPicPr>
          <p:nvPr>
            <p:ph type="pic" sz="quarter" idx="14"/>
          </p:nvPr>
        </p:nvPicPr>
        <p:blipFill>
          <a:blip r:embed="rId5" cstate="print">
            <a:extLst>
              <a:ext uri="{28A0092B-C50C-407E-A947-70E740481C1C}">
                <a14:useLocalDpi xmlns:a14="http://schemas.microsoft.com/office/drawing/2010/main"/>
              </a:ext>
            </a:extLst>
          </a:blip>
          <a:srcRect t="303" b="303"/>
          <a:stretch>
            <a:fillRect/>
          </a:stretch>
        </p:blipFill>
        <p:spPr/>
      </p:pic>
      <p:sp>
        <p:nvSpPr>
          <p:cNvPr id="7" name="Rectangle 6"/>
          <p:cNvSpPr/>
          <p:nvPr/>
        </p:nvSpPr>
        <p:spPr>
          <a:xfrm>
            <a:off x="184071" y="4468956"/>
            <a:ext cx="4187952" cy="553998"/>
          </a:xfrm>
          <a:prstGeom prst="rect">
            <a:avLst/>
          </a:prstGeom>
        </p:spPr>
        <p:txBody>
          <a:bodyPr wrap="square">
            <a:spAutoFit/>
          </a:bodyPr>
          <a:lstStyle/>
          <a:p>
            <a:r>
              <a:rPr lang="en-US" sz="750" dirty="0">
                <a:solidFill>
                  <a:srgbClr val="000000">
                    <a:lumMod val="75000"/>
                    <a:lumOff val="25000"/>
                  </a:srgbClr>
                </a:solidFill>
                <a:latin typeface="Open Sans" charset="0"/>
                <a:ea typeface="Open Sans" charset="0"/>
                <a:cs typeface="Open Sans" charset="0"/>
              </a:rPr>
              <a:t>This wellness program is administered by </a:t>
            </a:r>
            <a:r>
              <a:rPr lang="en-US" sz="750" dirty="0" err="1">
                <a:solidFill>
                  <a:srgbClr val="000000">
                    <a:lumMod val="75000"/>
                    <a:lumOff val="25000"/>
                  </a:srgbClr>
                </a:solidFill>
                <a:latin typeface="Open Sans" charset="0"/>
                <a:ea typeface="Open Sans" charset="0"/>
                <a:cs typeface="Open Sans" charset="0"/>
              </a:rPr>
              <a:t>Sharecare</a:t>
            </a:r>
            <a:r>
              <a:rPr lang="en-US" sz="750" dirty="0">
                <a:solidFill>
                  <a:srgbClr val="000000">
                    <a:lumMod val="75000"/>
                    <a:lumOff val="25000"/>
                  </a:srgbClr>
                </a:solidFill>
                <a:latin typeface="Open Sans" charset="0"/>
                <a:ea typeface="Open Sans" charset="0"/>
                <a:cs typeface="Open Sans" charset="0"/>
              </a:rPr>
              <a:t>, Inc., an independent company that provides health improvement management services to CareFirst members. </a:t>
            </a:r>
            <a:r>
              <a:rPr lang="en-US" sz="750" dirty="0" err="1">
                <a:solidFill>
                  <a:srgbClr val="000000">
                    <a:lumMod val="75000"/>
                    <a:lumOff val="25000"/>
                  </a:srgbClr>
                </a:solidFill>
                <a:latin typeface="Open Sans" charset="0"/>
                <a:ea typeface="Open Sans" charset="0"/>
                <a:cs typeface="Open Sans" charset="0"/>
              </a:rPr>
              <a:t>Sharecare</a:t>
            </a:r>
            <a:r>
              <a:rPr lang="en-US" sz="750" dirty="0">
                <a:solidFill>
                  <a:srgbClr val="000000">
                    <a:lumMod val="75000"/>
                    <a:lumOff val="25000"/>
                  </a:srgbClr>
                </a:solidFill>
                <a:latin typeface="Open Sans" charset="0"/>
                <a:ea typeface="Open Sans" charset="0"/>
                <a:cs typeface="Open Sans" charset="0"/>
              </a:rPr>
              <a:t>, Inc. does not provide CareFirst BlueCross BlueShield products or services and is solely responsible for the health improvement management services it provides.</a:t>
            </a:r>
          </a:p>
        </p:txBody>
      </p:sp>
    </p:spTree>
    <p:extLst>
      <p:ext uri="{BB962C8B-B14F-4D97-AF65-F5344CB8AC3E}">
        <p14:creationId xmlns:p14="http://schemas.microsoft.com/office/powerpoint/2010/main" val="977037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Wellness resources</a:t>
            </a:r>
          </a:p>
        </p:txBody>
      </p:sp>
      <p:sp>
        <p:nvSpPr>
          <p:cNvPr id="20" name="Content Placeholder 19"/>
          <p:cNvSpPr>
            <a:spLocks noGrp="1"/>
          </p:cNvSpPr>
          <p:nvPr>
            <p:ph idx="1"/>
          </p:nvPr>
        </p:nvSpPr>
        <p:spPr>
          <a:xfrm>
            <a:off x="800100" y="1560261"/>
            <a:ext cx="7646228" cy="2877606"/>
          </a:xfrm>
        </p:spPr>
        <p:txBody>
          <a:bodyPr/>
          <a:lstStyle/>
          <a:p>
            <a:pPr lvl="0"/>
            <a:r>
              <a:rPr lang="en-US" b="1" dirty="0" err="1"/>
              <a:t>RealAge</a:t>
            </a:r>
            <a:r>
              <a:rPr lang="en-US" b="1" baseline="30000" dirty="0"/>
              <a:t>®</a:t>
            </a:r>
            <a:r>
              <a:rPr lang="en-US" b="1" dirty="0"/>
              <a:t>: </a:t>
            </a:r>
            <a:r>
              <a:rPr lang="en-US" dirty="0"/>
              <a:t>Learn the physical age of your body, compared to your calendar </a:t>
            </a:r>
            <a:br>
              <a:rPr lang="en-US" dirty="0"/>
            </a:br>
            <a:r>
              <a:rPr lang="en-US" dirty="0"/>
              <a:t>age with the online health assessment</a:t>
            </a:r>
          </a:p>
          <a:p>
            <a:pPr lvl="0"/>
            <a:r>
              <a:rPr lang="en-US" b="1" dirty="0"/>
              <a:t>A personalized health timeline: </a:t>
            </a:r>
            <a:r>
              <a:rPr lang="en-US" dirty="0"/>
              <a:t>Receive recommendations, content and programs</a:t>
            </a:r>
          </a:p>
          <a:p>
            <a:pPr lvl="0"/>
            <a:r>
              <a:rPr lang="en-US" b="1" dirty="0"/>
              <a:t>Trackers: </a:t>
            </a:r>
            <a:r>
              <a:rPr lang="en-US" dirty="0"/>
              <a:t>Connect your wearable devices or enter your own data </a:t>
            </a:r>
            <a:br>
              <a:rPr lang="en-US" dirty="0"/>
            </a:br>
            <a:r>
              <a:rPr lang="en-US" dirty="0"/>
              <a:t>to monitor sleep, steps, nutrition and more</a:t>
            </a:r>
          </a:p>
          <a:p>
            <a:pPr lvl="0"/>
            <a:r>
              <a:rPr lang="en-US" b="1" dirty="0"/>
              <a:t>Challenges: </a:t>
            </a:r>
            <a:r>
              <a:rPr lang="en-US" dirty="0"/>
              <a:t>Provide extra motivation for achieving your health goals</a:t>
            </a:r>
          </a:p>
          <a:p>
            <a:pPr lvl="0"/>
            <a:r>
              <a:rPr lang="en-US" b="1" dirty="0"/>
              <a:t>A health profile: </a:t>
            </a:r>
            <a:r>
              <a:rPr lang="en-US" dirty="0"/>
              <a:t>Access your important health data all in one place</a:t>
            </a:r>
          </a:p>
          <a:p>
            <a:pPr lvl="0"/>
            <a:r>
              <a:rPr lang="en-US" b="1" dirty="0"/>
              <a:t>Inspirations and Relax 360°:</a:t>
            </a:r>
            <a:r>
              <a:rPr lang="en-US" dirty="0"/>
              <a:t> Break free from stress, unwind at the end of the day or ease into a restful night of sleep with meditation, streaming music and videos</a:t>
            </a:r>
          </a:p>
        </p:txBody>
      </p:sp>
      <p:sp>
        <p:nvSpPr>
          <p:cNvPr id="4" name="Text Placeholder 3"/>
          <p:cNvSpPr>
            <a:spLocks noGrp="1"/>
          </p:cNvSpPr>
          <p:nvPr>
            <p:ph type="body" sz="quarter" idx="13"/>
          </p:nvPr>
        </p:nvSpPr>
        <p:spPr/>
        <p:txBody>
          <a:bodyPr/>
          <a:lstStyle/>
          <a:p>
            <a:r>
              <a:rPr lang="en-US" dirty="0"/>
              <a:t>Access motivating digital resources anytime, anywhere:</a:t>
            </a:r>
          </a:p>
        </p:txBody>
      </p:sp>
      <p:pic>
        <p:nvPicPr>
          <p:cNvPr id="35"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t="303" b="303"/>
          <a:stretch>
            <a:fillRect/>
          </a:stretch>
        </p:blipFill>
        <p:spPr/>
      </p:pic>
      <p:sp>
        <p:nvSpPr>
          <p:cNvPr id="25" name="Content Placeholder 3"/>
          <p:cNvSpPr txBox="1">
            <a:spLocks/>
          </p:cNvSpPr>
          <p:nvPr/>
        </p:nvSpPr>
        <p:spPr>
          <a:xfrm>
            <a:off x="450336" y="2073648"/>
            <a:ext cx="7479483" cy="440673"/>
          </a:xfrm>
          <a:prstGeom prst="rect">
            <a:avLst/>
          </a:prstGeom>
        </p:spPr>
        <p:txBody>
          <a:bodyPr vert="horz" wrap="none" lIns="0" tIns="45708" rIns="0" bIns="45708"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685800">
              <a:spcBef>
                <a:spcPts val="0"/>
              </a:spcBef>
              <a:spcAft>
                <a:spcPts val="2999"/>
              </a:spcAft>
              <a:buClr>
                <a:srgbClr val="404040"/>
              </a:buClr>
              <a:buNone/>
            </a:pPr>
            <a:endParaRPr lang="en-US" sz="2000" dirty="0">
              <a:solidFill>
                <a:srgbClr val="0099CC"/>
              </a:solidFill>
              <a:latin typeface="Avenir Light"/>
              <a:ea typeface="Tw Cen MT Condensed" charset="0"/>
              <a:cs typeface="Avenir Light"/>
            </a:endParaRPr>
          </a:p>
        </p:txBody>
      </p:sp>
      <p:sp>
        <p:nvSpPr>
          <p:cNvPr id="34" name="Rectangle 33"/>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spTree>
    <p:extLst>
      <p:ext uri="{BB962C8B-B14F-4D97-AF65-F5344CB8AC3E}">
        <p14:creationId xmlns:p14="http://schemas.microsoft.com/office/powerpoint/2010/main" val="37130813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94E4A6A-7543-2E47-A47C-558AE0E06DE0}" type="slidenum">
              <a:rPr lang="en-US">
                <a:solidFill>
                  <a:srgbClr val="000000">
                    <a:lumMod val="50000"/>
                    <a:lumOff val="50000"/>
                  </a:srgbClr>
                </a:solidFill>
              </a:rPr>
              <a:pPr/>
              <a:t>34</a:t>
            </a:fld>
            <a:endParaRPr lang="en-US">
              <a:solidFill>
                <a:srgbClr val="000000">
                  <a:lumMod val="50000"/>
                  <a:lumOff val="50000"/>
                </a:srgbClr>
              </a:solidFill>
            </a:endParaRPr>
          </a:p>
        </p:txBody>
      </p:sp>
    </p:spTree>
    <p:extLst>
      <p:ext uri="{BB962C8B-B14F-4D97-AF65-F5344CB8AC3E}">
        <p14:creationId xmlns:p14="http://schemas.microsoft.com/office/powerpoint/2010/main" val="828752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a:t>Getting started</a:t>
            </a:r>
            <a:endParaRPr lang="en-US" dirty="0"/>
          </a:p>
        </p:txBody>
      </p:sp>
      <p:sp>
        <p:nvSpPr>
          <p:cNvPr id="9" name="Content Placeholder 8"/>
          <p:cNvSpPr>
            <a:spLocks noGrp="1"/>
          </p:cNvSpPr>
          <p:nvPr>
            <p:ph idx="1"/>
          </p:nvPr>
        </p:nvSpPr>
        <p:spPr/>
        <p:txBody>
          <a:bodyPr/>
          <a:lstStyle/>
          <a:p>
            <a:pPr marL="0" indent="0">
              <a:buNone/>
            </a:pPr>
            <a:r>
              <a:rPr lang="en-US" dirty="0"/>
              <a:t>You’ll need to: </a:t>
            </a:r>
          </a:p>
          <a:p>
            <a:pPr lvl="0"/>
            <a:r>
              <a:rPr lang="en-US" dirty="0"/>
              <a:t>Enter your CareFirst </a:t>
            </a:r>
            <a:r>
              <a:rPr lang="en-US" i="1" dirty="0"/>
              <a:t>My Account </a:t>
            </a:r>
            <a:r>
              <a:rPr lang="en-US" dirty="0"/>
              <a:t>username and password, and</a:t>
            </a:r>
          </a:p>
          <a:p>
            <a:pPr lvl="0"/>
            <a:r>
              <a:rPr lang="en-US" dirty="0"/>
              <a:t>Complete the one-time registration with </a:t>
            </a:r>
            <a:r>
              <a:rPr lang="en-US" dirty="0" err="1"/>
              <a:t>Sharecare</a:t>
            </a:r>
            <a:r>
              <a:rPr lang="en-US" dirty="0"/>
              <a:t>.</a:t>
            </a:r>
          </a:p>
        </p:txBody>
      </p:sp>
      <p:sp>
        <p:nvSpPr>
          <p:cNvPr id="10" name="Text Placeholder 9"/>
          <p:cNvSpPr>
            <a:spLocks noGrp="1"/>
          </p:cNvSpPr>
          <p:nvPr>
            <p:ph type="body" sz="quarter" idx="13"/>
          </p:nvPr>
        </p:nvSpPr>
        <p:spPr/>
        <p:txBody>
          <a:bodyPr/>
          <a:lstStyle/>
          <a:p>
            <a:r>
              <a:rPr lang="en-US" dirty="0"/>
              <a:t>Visit </a:t>
            </a:r>
            <a:r>
              <a:rPr lang="en-US" dirty="0" err="1"/>
              <a:t>carefirst.com</a:t>
            </a:r>
            <a:r>
              <a:rPr lang="en-US" dirty="0"/>
              <a:t>/</a:t>
            </a:r>
            <a:r>
              <a:rPr lang="en-US" dirty="0" err="1"/>
              <a:t>sharecare</a:t>
            </a:r>
            <a:endParaRPr lang="en-US" dirty="0"/>
          </a:p>
        </p:txBody>
      </p:sp>
      <p:pic>
        <p:nvPicPr>
          <p:cNvPr id="14"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t="303" b="303"/>
          <a:stretch>
            <a:fillRect/>
          </a:stretch>
        </p:blipFill>
        <p:spPr/>
      </p:pic>
      <p:sp>
        <p:nvSpPr>
          <p:cNvPr id="12" name="Rectangle 11"/>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pic>
        <p:nvPicPr>
          <p:cNvPr id="6" name="Picture 5">
            <a:extLst>
              <a:ext uri="{FF2B5EF4-FFF2-40B4-BE49-F238E27FC236}">
                <a16:creationId xmlns:a16="http://schemas.microsoft.com/office/drawing/2014/main" id="{0F91F92B-3E3F-0E4D-A662-3F8D8C1CEFB9}"/>
              </a:ext>
            </a:extLst>
          </p:cNvPr>
          <p:cNvPicPr>
            <a:picLocks noChangeAspect="1"/>
          </p:cNvPicPr>
          <p:nvPr/>
        </p:nvPicPr>
        <p:blipFill>
          <a:blip r:embed="rId4"/>
          <a:stretch>
            <a:fillRect/>
          </a:stretch>
        </p:blipFill>
        <p:spPr>
          <a:xfrm>
            <a:off x="5576207" y="744346"/>
            <a:ext cx="3850277" cy="3850277"/>
          </a:xfrm>
          <a:prstGeom prst="rect">
            <a:avLst/>
          </a:prstGeom>
        </p:spPr>
      </p:pic>
    </p:spTree>
    <p:extLst>
      <p:ext uri="{BB962C8B-B14F-4D97-AF65-F5344CB8AC3E}">
        <p14:creationId xmlns:p14="http://schemas.microsoft.com/office/powerpoint/2010/main" val="1535579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76AE6B-4434-4548-9A5D-C3428D3B434C}"/>
              </a:ext>
            </a:extLst>
          </p:cNvPr>
          <p:cNvSpPr>
            <a:spLocks noGrp="1"/>
          </p:cNvSpPr>
          <p:nvPr>
            <p:ph type="title"/>
          </p:nvPr>
        </p:nvSpPr>
        <p:spPr/>
        <p:txBody>
          <a:bodyPr/>
          <a:lstStyle/>
          <a:p>
            <a:r>
              <a:rPr lang="en-US" dirty="0"/>
              <a:t>Blue Rewards Incentive program</a:t>
            </a:r>
          </a:p>
        </p:txBody>
      </p:sp>
      <p:sp>
        <p:nvSpPr>
          <p:cNvPr id="5" name="Content Placeholder 4">
            <a:extLst>
              <a:ext uri="{FF2B5EF4-FFF2-40B4-BE49-F238E27FC236}">
                <a16:creationId xmlns:a16="http://schemas.microsoft.com/office/drawing/2014/main" id="{96CD9035-54F2-4F07-B115-BB703D84124F}"/>
              </a:ext>
            </a:extLst>
          </p:cNvPr>
          <p:cNvSpPr>
            <a:spLocks noGrp="1"/>
          </p:cNvSpPr>
          <p:nvPr>
            <p:ph idx="1"/>
          </p:nvPr>
        </p:nvSpPr>
        <p:spPr/>
        <p:txBody>
          <a:bodyPr/>
          <a:lstStyle/>
          <a:p>
            <a:pPr marL="171450" indent="-171450">
              <a:buClr>
                <a:srgbClr val="0099CC"/>
              </a:buClr>
              <a:buFont typeface="Wingdings" pitchFamily="2" charset="2"/>
              <a:buChar cha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Select a primary care provider (PCP)</a:t>
            </a:r>
          </a:p>
          <a:p>
            <a:pPr marL="171450" indent="-171450">
              <a:buClr>
                <a:srgbClr val="0099CC"/>
              </a:buClr>
              <a:buFont typeface="Wingdings" pitchFamily="2" charset="2"/>
              <a:buChar cha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Consent to receive wellness emails</a:t>
            </a:r>
          </a:p>
          <a:p>
            <a:pPr marL="171450" indent="-171450">
              <a:buClr>
                <a:srgbClr val="0099CC"/>
              </a:buClr>
              <a:buFont typeface="Wingdings" pitchFamily="2" charset="2"/>
              <a:buChar cha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Complete a health screening</a:t>
            </a:r>
          </a:p>
          <a:p>
            <a:pPr marL="171450" indent="-171450">
              <a:buClr>
                <a:srgbClr val="0099CC"/>
              </a:buClr>
              <a:buFont typeface="Wingdings" pitchFamily="2" charset="2"/>
              <a:buChar char="§"/>
            </a:pP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Take the </a:t>
            </a:r>
            <a:r>
              <a:rPr lang="en-US"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RealAge</a:t>
            </a:r>
            <a:r>
              <a:rPr lang="en-US" dirty="0">
                <a:solidFill>
                  <a:srgbClr val="000000"/>
                </a:solidFill>
                <a:latin typeface="Open Sans" panose="020B0606030504020204" pitchFamily="34" charset="0"/>
                <a:ea typeface="Open Sans" panose="020B0606030504020204" pitchFamily="34" charset="0"/>
                <a:cs typeface="Open Sans" panose="020B0606030504020204" pitchFamily="34" charset="0"/>
              </a:rPr>
              <a:t>® test </a:t>
            </a:r>
          </a:p>
          <a:p>
            <a:endParaRPr lang="en-US" dirty="0"/>
          </a:p>
        </p:txBody>
      </p:sp>
      <p:sp>
        <p:nvSpPr>
          <p:cNvPr id="2" name="Slide Number Placeholder 1">
            <a:extLst>
              <a:ext uri="{FF2B5EF4-FFF2-40B4-BE49-F238E27FC236}">
                <a16:creationId xmlns:a16="http://schemas.microsoft.com/office/drawing/2014/main" id="{A9AC33B5-76A8-445A-804C-A12A5F2FF124}"/>
              </a:ext>
            </a:extLst>
          </p:cNvPr>
          <p:cNvSpPr>
            <a:spLocks noGrp="1"/>
          </p:cNvSpPr>
          <p:nvPr>
            <p:ph type="sldNum" sz="quarter" idx="12"/>
          </p:nvPr>
        </p:nvSpPr>
        <p:spPr/>
        <p:txBody>
          <a:bodyPr/>
          <a:lstStyle/>
          <a:p>
            <a:fld id="{494E4A6A-7543-2E47-A47C-558AE0E06DE0}" type="slidenum">
              <a:rPr lang="en-US" smtClean="0"/>
              <a:t>36</a:t>
            </a:fld>
            <a:endParaRPr lang="en-US"/>
          </a:p>
        </p:txBody>
      </p:sp>
      <p:sp>
        <p:nvSpPr>
          <p:cNvPr id="6" name="Text Placeholder 5">
            <a:extLst>
              <a:ext uri="{FF2B5EF4-FFF2-40B4-BE49-F238E27FC236}">
                <a16:creationId xmlns:a16="http://schemas.microsoft.com/office/drawing/2014/main" id="{5E00CC4D-F470-4531-BBD2-DCE9D66FC910}"/>
              </a:ext>
            </a:extLst>
          </p:cNvPr>
          <p:cNvSpPr>
            <a:spLocks noGrp="1"/>
          </p:cNvSpPr>
          <p:nvPr>
            <p:ph type="body" sz="quarter" idx="13"/>
          </p:nvPr>
        </p:nvSpPr>
        <p:spPr/>
        <p:txBody>
          <a:bodyPr tIns="182880" bIns="0"/>
          <a:lstStyle/>
          <a:p>
            <a:r>
              <a:rPr lang="en-US" dirty="0"/>
              <a:t>With Blue Rewards, you can earn rewards for taking steps to get and stay healthy! You will earn a $100 incentive card for completing the following steps before March 1, 2023:</a:t>
            </a:r>
          </a:p>
        </p:txBody>
      </p:sp>
      <p:pic>
        <p:nvPicPr>
          <p:cNvPr id="8" name="Picture 7" descr="A person with collar shirt&#10;&#10;Description automatically generated">
            <a:extLst>
              <a:ext uri="{FF2B5EF4-FFF2-40B4-BE49-F238E27FC236}">
                <a16:creationId xmlns:a16="http://schemas.microsoft.com/office/drawing/2014/main" id="{ACE1BE1D-DB00-4DDF-A905-1ECE9493C7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14515" y="1717018"/>
            <a:ext cx="2571750" cy="2571750"/>
          </a:xfrm>
          <a:prstGeom prst="rect">
            <a:avLst/>
          </a:prstGeom>
        </p:spPr>
      </p:pic>
    </p:spTree>
    <p:extLst>
      <p:ext uri="{BB962C8B-B14F-4D97-AF65-F5344CB8AC3E}">
        <p14:creationId xmlns:p14="http://schemas.microsoft.com/office/powerpoint/2010/main" val="1488878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Blue Rewards incentive type</a:t>
            </a:r>
          </a:p>
        </p:txBody>
      </p:sp>
      <p:sp>
        <p:nvSpPr>
          <p:cNvPr id="14" name="Text Placeholder 13"/>
          <p:cNvSpPr>
            <a:spLocks noGrp="1"/>
          </p:cNvSpPr>
          <p:nvPr>
            <p:ph idx="1"/>
          </p:nvPr>
        </p:nvSpPr>
        <p:spPr>
          <a:xfrm>
            <a:off x="3895011" y="859766"/>
            <a:ext cx="4791790" cy="3734856"/>
          </a:xfrm>
        </p:spPr>
        <p:txBody>
          <a:bodyPr/>
          <a:lstStyle/>
          <a:p>
            <a:pPr marL="0" indent="0">
              <a:buNone/>
            </a:pPr>
            <a:r>
              <a:rPr lang="en-US" dirty="0"/>
              <a:t>You’ll receive the CareFirst Blue Rewards Visa® Incentive Card in the mail once you complete all of the required steps.  The incentive card can be used to pay for your annual deductible or other out-of-pocket expenses like copays or coinsurance related to your CareFirst health plan.</a:t>
            </a:r>
          </a:p>
          <a:p>
            <a:pPr marL="0" indent="0">
              <a:buNone/>
            </a:pPr>
            <a:r>
              <a:rPr lang="en-US" dirty="0">
                <a:latin typeface="Open Sans" charset="0"/>
                <a:ea typeface="Open Sans" charset="0"/>
                <a:cs typeface="Open Sans" charset="0"/>
              </a:rPr>
              <a:t>You must use the funds before the end of the benefit period, as the balance does not carry over.</a:t>
            </a:r>
          </a:p>
        </p:txBody>
      </p:sp>
      <p:sp>
        <p:nvSpPr>
          <p:cNvPr id="8" name="Rectangle 7"/>
          <p:cNvSpPr/>
          <p:nvPr/>
        </p:nvSpPr>
        <p:spPr>
          <a:xfrm>
            <a:off x="799118" y="4433039"/>
            <a:ext cx="7886700" cy="323165"/>
          </a:xfrm>
          <a:prstGeom prst="rect">
            <a:avLst/>
          </a:prstGeom>
        </p:spPr>
        <p:txBody>
          <a:bodyPr wrap="square" lIns="0" rIns="0">
            <a:spAutoFit/>
          </a:bodyPr>
          <a:lstStyle/>
          <a:p>
            <a:pPr>
              <a:spcAft>
                <a:spcPts val="450"/>
              </a:spcAft>
            </a:pPr>
            <a:r>
              <a:rPr lang="en-US" sz="750" dirty="0">
                <a:solidFill>
                  <a:srgbClr val="000000">
                    <a:lumMod val="75000"/>
                    <a:lumOff val="25000"/>
                  </a:srgbClr>
                </a:solidFill>
                <a:latin typeface="Open Sans" charset="0"/>
                <a:ea typeface="Open Sans" charset="0"/>
                <a:cs typeface="Open Sans" charset="0"/>
              </a:rPr>
              <a:t>The CareFirst Blue Rewards Visa Incentive Card is issued by The Bancorp Bank, Member FDIC, pursuant to a license from Visa U.S.A. Inc. Cards may be used only at merchants in the U.S. and District of Columbia wherever Visa debit cards are accepted for eligible expenses. See Cardholder Agreement for details.</a:t>
            </a:r>
          </a:p>
        </p:txBody>
      </p:sp>
      <p:pic>
        <p:nvPicPr>
          <p:cNvPr id="10" name="Picture 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101" y="1164698"/>
            <a:ext cx="2797730" cy="1764147"/>
          </a:xfrm>
          <a:prstGeom prst="rect">
            <a:avLst/>
          </a:prstGeom>
        </p:spPr>
      </p:pic>
      <p:sp>
        <p:nvSpPr>
          <p:cNvPr id="11" name="Rectangle 10"/>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pic>
        <p:nvPicPr>
          <p:cNvPr id="9" name="Picture Placeholder 2"/>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tretch>
            <a:fillRect/>
          </a:stretch>
        </p:blipFill>
        <p:spPr>
          <a:xfrm>
            <a:off x="7315201" y="294894"/>
            <a:ext cx="1371600" cy="212846"/>
          </a:xfrm>
        </p:spPr>
      </p:pic>
      <p:sp>
        <p:nvSpPr>
          <p:cNvPr id="3" name="Slide Number Placeholder 2">
            <a:extLst>
              <a:ext uri="{FF2B5EF4-FFF2-40B4-BE49-F238E27FC236}">
                <a16:creationId xmlns:a16="http://schemas.microsoft.com/office/drawing/2014/main" id="{C11FF247-603F-4051-B40D-6A686521FE60}"/>
              </a:ext>
            </a:extLst>
          </p:cNvPr>
          <p:cNvSpPr>
            <a:spLocks noGrp="1"/>
          </p:cNvSpPr>
          <p:nvPr>
            <p:ph type="sldNum" sz="quarter" idx="12"/>
          </p:nvPr>
        </p:nvSpPr>
        <p:spPr/>
        <p:txBody>
          <a:bodyPr/>
          <a:lstStyle/>
          <a:p>
            <a:fld id="{494E4A6A-7543-2E47-A47C-558AE0E06DE0}" type="slidenum">
              <a:rPr lang="en-US" smtClean="0"/>
              <a:t>37</a:t>
            </a:fld>
            <a:endParaRPr lang="en-US"/>
          </a:p>
        </p:txBody>
      </p:sp>
    </p:spTree>
    <p:extLst>
      <p:ext uri="{BB962C8B-B14F-4D97-AF65-F5344CB8AC3E}">
        <p14:creationId xmlns:p14="http://schemas.microsoft.com/office/powerpoint/2010/main" val="1087277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Blue Rewards incentive card guidelines</a:t>
            </a:r>
          </a:p>
        </p:txBody>
      </p:sp>
      <p:sp>
        <p:nvSpPr>
          <p:cNvPr id="23" name="Rectangle 22">
            <a:extLst>
              <a:ext uri="{FF2B5EF4-FFF2-40B4-BE49-F238E27FC236}">
                <a16:creationId xmlns:a16="http://schemas.microsoft.com/office/drawing/2014/main" id="{51959423-47DF-6F4D-BAEC-0A81238C76D5}"/>
              </a:ext>
            </a:extLst>
          </p:cNvPr>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graphicFrame>
        <p:nvGraphicFramePr>
          <p:cNvPr id="24" name="Chart Placeholder 23"/>
          <p:cNvGraphicFramePr>
            <a:graphicFrameLocks noGrp="1"/>
          </p:cNvGraphicFramePr>
          <p:nvPr>
            <p:ph type="chart" sz="quarter" idx="13"/>
            <p:extLst>
              <p:ext uri="{D42A27DB-BD31-4B8C-83A1-F6EECF244321}">
                <p14:modId xmlns:p14="http://schemas.microsoft.com/office/powerpoint/2010/main" val="1524429883"/>
              </p:ext>
            </p:extLst>
          </p:nvPr>
        </p:nvGraphicFramePr>
        <p:xfrm>
          <a:off x="800102" y="1067992"/>
          <a:ext cx="7885509" cy="3912613"/>
        </p:xfrm>
        <a:graphic>
          <a:graphicData uri="http://schemas.openxmlformats.org/drawingml/2006/table">
            <a:tbl>
              <a:tblPr firstRow="1" bandRow="1">
                <a:tableStyleId>{B301B821-A1FF-4177-AEE7-76D212191A09}</a:tableStyleId>
              </a:tblPr>
              <a:tblGrid>
                <a:gridCol w="2631930">
                  <a:extLst>
                    <a:ext uri="{9D8B030D-6E8A-4147-A177-3AD203B41FA5}">
                      <a16:colId xmlns:a16="http://schemas.microsoft.com/office/drawing/2014/main" val="20000"/>
                    </a:ext>
                  </a:extLst>
                </a:gridCol>
                <a:gridCol w="5253579">
                  <a:extLst>
                    <a:ext uri="{9D8B030D-6E8A-4147-A177-3AD203B41FA5}">
                      <a16:colId xmlns:a16="http://schemas.microsoft.com/office/drawing/2014/main" val="20001"/>
                    </a:ext>
                  </a:extLst>
                </a:gridCol>
              </a:tblGrid>
              <a:tr h="260942">
                <a:tc>
                  <a:txBody>
                    <a:bodyPr/>
                    <a:lstStyle/>
                    <a:p>
                      <a:pPr algn="ctr">
                        <a:lnSpc>
                          <a:spcPct val="90000"/>
                        </a:lnSpc>
                        <a:spcAft>
                          <a:spcPts val="300"/>
                        </a:spcAft>
                      </a:pPr>
                      <a:r>
                        <a:rPr lang="en-US" sz="1100" dirty="0">
                          <a:solidFill>
                            <a:schemeClr val="bg1"/>
                          </a:solidFill>
                          <a:latin typeface="Open Sans" charset="0"/>
                          <a:ea typeface="Open Sans" charset="0"/>
                          <a:cs typeface="Open Sans" charset="0"/>
                        </a:rPr>
                        <a:t>Question</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90000"/>
                        </a:lnSpc>
                        <a:spcAft>
                          <a:spcPts val="300"/>
                        </a:spcAft>
                      </a:pPr>
                      <a:r>
                        <a:rPr lang="en-US" sz="1100" dirty="0">
                          <a:solidFill>
                            <a:schemeClr val="bg1"/>
                          </a:solidFill>
                          <a:latin typeface="Open Sans" charset="0"/>
                          <a:ea typeface="Open Sans" charset="0"/>
                          <a:cs typeface="Open Sans" charset="0"/>
                        </a:rPr>
                        <a:t>Answer</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48594">
                <a:tc>
                  <a:txBody>
                    <a:bodyPr/>
                    <a:lstStyle/>
                    <a:p>
                      <a:pPr>
                        <a:lnSpc>
                          <a:spcPct val="100000"/>
                        </a:lnSpc>
                        <a:spcAft>
                          <a:spcPts val="300"/>
                        </a:spcAft>
                      </a:pPr>
                      <a:r>
                        <a:rPr lang="en-US" sz="1200" b="1" dirty="0">
                          <a:latin typeface="Open Sans" charset="0"/>
                          <a:ea typeface="Open Sans" charset="0"/>
                          <a:cs typeface="Open Sans" charset="0"/>
                        </a:rPr>
                        <a:t>Who can use the card?</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l">
                        <a:lnSpc>
                          <a:spcPct val="100000"/>
                        </a:lnSpc>
                        <a:spcAft>
                          <a:spcPts val="300"/>
                        </a:spcAft>
                        <a:buFont typeface="Arial" panose="020B0604020202020204" pitchFamily="34" charset="0"/>
                        <a:buNone/>
                      </a:pPr>
                      <a:r>
                        <a:rPr lang="en-US" sz="1200" dirty="0">
                          <a:latin typeface="Open Sans" charset="0"/>
                          <a:ea typeface="Open Sans" charset="0"/>
                          <a:cs typeface="Open Sans" charset="0"/>
                        </a:rPr>
                        <a:t>The card can be used by the policyholder</a:t>
                      </a:r>
                      <a:r>
                        <a:rPr lang="en-US" sz="1200" baseline="0" dirty="0">
                          <a:latin typeface="Open Sans" charset="0"/>
                          <a:ea typeface="Open Sans" charset="0"/>
                          <a:cs typeface="Open Sans" charset="0"/>
                        </a:rPr>
                        <a:t> </a:t>
                      </a:r>
                      <a:r>
                        <a:rPr lang="en-US" sz="1200" dirty="0">
                          <a:latin typeface="Open Sans" charset="0"/>
                          <a:ea typeface="Open Sans" charset="0"/>
                          <a:cs typeface="Open Sans" charset="0"/>
                        </a:rPr>
                        <a:t>and covered</a:t>
                      </a:r>
                      <a:r>
                        <a:rPr lang="en-US" sz="1200" baseline="0" dirty="0">
                          <a:latin typeface="Open Sans" charset="0"/>
                          <a:ea typeface="Open Sans" charset="0"/>
                          <a:cs typeface="Open Sans" charset="0"/>
                        </a:rPr>
                        <a:t> members (including children).</a:t>
                      </a:r>
                      <a:endParaRPr lang="en-US" sz="1200" dirty="0">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48594">
                <a:tc>
                  <a:txBody>
                    <a:bodyPr/>
                    <a:lstStyle/>
                    <a:p>
                      <a:pPr>
                        <a:lnSpc>
                          <a:spcPct val="100000"/>
                        </a:lnSpc>
                        <a:spcAft>
                          <a:spcPts val="300"/>
                        </a:spcAft>
                      </a:pPr>
                      <a:r>
                        <a:rPr lang="en-US" sz="1200" b="1" dirty="0">
                          <a:latin typeface="Open Sans" charset="0"/>
                          <a:ea typeface="Open Sans" charset="0"/>
                          <a:cs typeface="Open Sans" charset="0"/>
                        </a:rPr>
                        <a:t>How many</a:t>
                      </a:r>
                      <a:r>
                        <a:rPr lang="en-US" sz="1200" b="1" baseline="0" dirty="0">
                          <a:latin typeface="Open Sans" charset="0"/>
                          <a:ea typeface="Open Sans" charset="0"/>
                          <a:cs typeface="Open Sans" charset="0"/>
                        </a:rPr>
                        <a:t> cards will be issued?</a:t>
                      </a:r>
                      <a:endParaRPr lang="en-US" sz="1200" b="1" dirty="0">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lvl="0" indent="0" algn="l">
                        <a:lnSpc>
                          <a:spcPct val="100000"/>
                        </a:lnSpc>
                        <a:spcAft>
                          <a:spcPts val="300"/>
                        </a:spcAft>
                        <a:buFont typeface="Arial" panose="020B0604020202020204" pitchFamily="34" charset="0"/>
                        <a:buNone/>
                      </a:pPr>
                      <a:r>
                        <a:rPr lang="en-US" sz="1200" baseline="0" dirty="0">
                          <a:latin typeface="Open Sans" charset="0"/>
                          <a:ea typeface="Open Sans" charset="0"/>
                          <a:cs typeface="Open Sans" charset="0"/>
                        </a:rPr>
                        <a:t>There will be one card per family, issued to the policyholder.</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1182990">
                <a:tc>
                  <a:txBody>
                    <a:bodyPr/>
                    <a:lstStyle/>
                    <a:p>
                      <a:pPr>
                        <a:lnSpc>
                          <a:spcPct val="100000"/>
                        </a:lnSpc>
                        <a:spcAft>
                          <a:spcPts val="300"/>
                        </a:spcAft>
                      </a:pPr>
                      <a:r>
                        <a:rPr lang="en-US" sz="1200" b="1" dirty="0">
                          <a:latin typeface="Open Sans" charset="0"/>
                          <a:ea typeface="Open Sans" charset="0"/>
                          <a:cs typeface="Open Sans" charset="0"/>
                        </a:rPr>
                        <a:t>When can the reward funds </a:t>
                      </a:r>
                      <a:r>
                        <a:rPr lang="en-US" sz="1200" b="1" baseline="0" dirty="0">
                          <a:latin typeface="Open Sans" charset="0"/>
                          <a:ea typeface="Open Sans" charset="0"/>
                          <a:cs typeface="Open Sans" charset="0"/>
                        </a:rPr>
                        <a:t>be used?</a:t>
                      </a:r>
                      <a:endParaRPr lang="en-US" sz="1200" b="1" dirty="0">
                        <a:solidFill>
                          <a:schemeClr val="tx1"/>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l">
                        <a:lnSpc>
                          <a:spcPct val="100000"/>
                        </a:lnSpc>
                        <a:spcAft>
                          <a:spcPts val="300"/>
                        </a:spcAft>
                        <a:buFont typeface="Arial" panose="020B0604020202020204" pitchFamily="34" charset="0"/>
                        <a:buNone/>
                      </a:pPr>
                      <a:r>
                        <a:rPr lang="en-US" sz="1200" baseline="0" dirty="0">
                          <a:latin typeface="Open Sans" charset="0"/>
                          <a:ea typeface="Open Sans" charset="0"/>
                          <a:cs typeface="Open Sans" charset="0"/>
                        </a:rPr>
                        <a:t>The reward funds can be used for expenses incurred within the benefit period in which the incentive was earned.</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1060138">
                <a:tc>
                  <a:txBody>
                    <a:bodyPr/>
                    <a:lstStyle/>
                    <a:p>
                      <a:pPr>
                        <a:lnSpc>
                          <a:spcPct val="100000"/>
                        </a:lnSpc>
                        <a:spcAft>
                          <a:spcPts val="300"/>
                        </a:spcAft>
                      </a:pPr>
                      <a:r>
                        <a:rPr lang="en-US" sz="1200" b="1" dirty="0">
                          <a:solidFill>
                            <a:schemeClr val="tx1"/>
                          </a:solidFill>
                          <a:latin typeface="Open Sans" charset="0"/>
                          <a:ea typeface="Open Sans" charset="0"/>
                          <a:cs typeface="Open Sans" charset="0"/>
                        </a:rPr>
                        <a:t>What happens</a:t>
                      </a:r>
                      <a:r>
                        <a:rPr lang="en-US" sz="1200" b="1" baseline="0" dirty="0">
                          <a:solidFill>
                            <a:schemeClr val="tx1"/>
                          </a:solidFill>
                          <a:latin typeface="Open Sans" charset="0"/>
                          <a:ea typeface="Open Sans" charset="0"/>
                          <a:cs typeface="Open Sans" charset="0"/>
                        </a:rPr>
                        <a:t> if I forget my card when I make a purchase?</a:t>
                      </a:r>
                      <a:endParaRPr lang="en-US" sz="1200" b="1" dirty="0">
                        <a:solidFill>
                          <a:schemeClr val="tx1"/>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l">
                        <a:lnSpc>
                          <a:spcPct val="100000"/>
                        </a:lnSpc>
                        <a:spcAft>
                          <a:spcPts val="300"/>
                        </a:spcAft>
                        <a:buFont typeface="Arial" panose="020B0604020202020204" pitchFamily="34" charset="0"/>
                        <a:buNone/>
                      </a:pPr>
                      <a:r>
                        <a:rPr lang="en-US" sz="1200" dirty="0">
                          <a:latin typeface="Open Sans" charset="0"/>
                          <a:ea typeface="Open Sans" charset="0"/>
                          <a:cs typeface="Open Sans" charset="0"/>
                        </a:rPr>
                        <a:t>Members can reimburse themselves (with a receipt) for</a:t>
                      </a:r>
                      <a:r>
                        <a:rPr lang="en-US" sz="1200" baseline="0" dirty="0">
                          <a:latin typeface="Open Sans" charset="0"/>
                          <a:ea typeface="Open Sans" charset="0"/>
                          <a:cs typeface="Open Sans" charset="0"/>
                        </a:rPr>
                        <a:t> any eligible expense that was incurred during the benefit period.</a:t>
                      </a:r>
                    </a:p>
                    <a:p>
                      <a:pPr marL="283464" lvl="0" indent="-285750" algn="l">
                        <a:lnSpc>
                          <a:spcPct val="100000"/>
                        </a:lnSpc>
                        <a:spcAft>
                          <a:spcPts val="300"/>
                        </a:spcAft>
                        <a:buClr>
                          <a:schemeClr val="accent1"/>
                        </a:buClr>
                        <a:buFont typeface="Wingdings" charset="2"/>
                        <a:buChar char="§"/>
                      </a:pPr>
                      <a:r>
                        <a:rPr lang="en-US" sz="1200" baseline="0" dirty="0">
                          <a:latin typeface="Open Sans" charset="0"/>
                          <a:ea typeface="Open Sans" charset="0"/>
                          <a:cs typeface="Open Sans" charset="0"/>
                        </a:rPr>
                        <a:t>Members will have a 90 day grace period from the end of the benefit period to submit expenses.</a:t>
                      </a:r>
                      <a:endParaRPr lang="en-US" sz="1200" baseline="0" dirty="0">
                        <a:solidFill>
                          <a:schemeClr val="tx1"/>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5"/>
                  </a:ext>
                </a:extLst>
              </a:tr>
              <a:tr h="311355">
                <a:tc>
                  <a:txBody>
                    <a:bodyPr/>
                    <a:lstStyle/>
                    <a:p>
                      <a:pPr>
                        <a:lnSpc>
                          <a:spcPct val="100000"/>
                        </a:lnSpc>
                        <a:spcAft>
                          <a:spcPts val="300"/>
                        </a:spcAft>
                      </a:pPr>
                      <a:r>
                        <a:rPr lang="en-US" sz="1200" b="1" dirty="0">
                          <a:latin typeface="Open Sans" charset="0"/>
                          <a:ea typeface="Open Sans" charset="0"/>
                          <a:cs typeface="Open Sans" charset="0"/>
                        </a:rPr>
                        <a:t>Do the funds rollover?</a:t>
                      </a:r>
                      <a:endParaRPr lang="en-US" sz="1200" b="1" dirty="0">
                        <a:solidFill>
                          <a:schemeClr val="tx1"/>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dirty="0">
                          <a:latin typeface="Open Sans" charset="0"/>
                          <a:ea typeface="Open Sans" charset="0"/>
                          <a:cs typeface="Open Sans" charset="0"/>
                        </a:rPr>
                        <a:t>No – the funds are </a:t>
                      </a:r>
                      <a:r>
                        <a:rPr lang="en-US" sz="1200" baseline="0" dirty="0">
                          <a:latin typeface="Open Sans" charset="0"/>
                          <a:ea typeface="Open Sans" charset="0"/>
                          <a:cs typeface="Open Sans" charset="0"/>
                        </a:rPr>
                        <a:t>“use it or lose it” during the benefit period.</a:t>
                      </a:r>
                      <a:endParaRPr lang="en-US" sz="1200" dirty="0">
                        <a:solidFill>
                          <a:schemeClr val="tx1"/>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t="303" b="303"/>
          <a:stretch>
            <a:fillRect/>
          </a:stretch>
        </p:blipFill>
        <p:spPr/>
      </p:pic>
    </p:spTree>
    <p:extLst>
      <p:ext uri="{BB962C8B-B14F-4D97-AF65-F5344CB8AC3E}">
        <p14:creationId xmlns:p14="http://schemas.microsoft.com/office/powerpoint/2010/main" val="14984369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a:t>Blue Rewards incentive card guidelines</a:t>
            </a:r>
          </a:p>
        </p:txBody>
      </p:sp>
      <p:sp>
        <p:nvSpPr>
          <p:cNvPr id="23" name="Rectangle 22">
            <a:extLst>
              <a:ext uri="{FF2B5EF4-FFF2-40B4-BE49-F238E27FC236}">
                <a16:creationId xmlns:a16="http://schemas.microsoft.com/office/drawing/2014/main" id="{51959423-47DF-6F4D-BAEC-0A81238C76D5}"/>
              </a:ext>
            </a:extLst>
          </p:cNvPr>
          <p:cNvSpPr/>
          <p:nvPr/>
        </p:nvSpPr>
        <p:spPr>
          <a:xfrm>
            <a:off x="800101" y="859766"/>
            <a:ext cx="685800" cy="54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Calibri"/>
            </a:endParaRPr>
          </a:p>
        </p:txBody>
      </p:sp>
      <p:graphicFrame>
        <p:nvGraphicFramePr>
          <p:cNvPr id="24" name="Chart Placeholder 23"/>
          <p:cNvGraphicFramePr>
            <a:graphicFrameLocks noGrp="1"/>
          </p:cNvGraphicFramePr>
          <p:nvPr>
            <p:ph type="chart" sz="quarter" idx="13"/>
          </p:nvPr>
        </p:nvGraphicFramePr>
        <p:xfrm>
          <a:off x="800102" y="1067991"/>
          <a:ext cx="7886701" cy="3789758"/>
        </p:xfrm>
        <a:graphic>
          <a:graphicData uri="http://schemas.openxmlformats.org/drawingml/2006/table">
            <a:tbl>
              <a:tblPr firstRow="1" bandRow="1">
                <a:tableStyleId>{B301B821-A1FF-4177-AEE7-76D212191A09}</a:tableStyleId>
              </a:tblPr>
              <a:tblGrid>
                <a:gridCol w="2632328">
                  <a:extLst>
                    <a:ext uri="{9D8B030D-6E8A-4147-A177-3AD203B41FA5}">
                      <a16:colId xmlns:a16="http://schemas.microsoft.com/office/drawing/2014/main" val="20000"/>
                    </a:ext>
                  </a:extLst>
                </a:gridCol>
                <a:gridCol w="5254373">
                  <a:extLst>
                    <a:ext uri="{9D8B030D-6E8A-4147-A177-3AD203B41FA5}">
                      <a16:colId xmlns:a16="http://schemas.microsoft.com/office/drawing/2014/main" val="20001"/>
                    </a:ext>
                  </a:extLst>
                </a:gridCol>
              </a:tblGrid>
              <a:tr h="244136">
                <a:tc>
                  <a:txBody>
                    <a:bodyPr/>
                    <a:lstStyle/>
                    <a:p>
                      <a:pPr algn="ctr">
                        <a:lnSpc>
                          <a:spcPct val="90000"/>
                        </a:lnSpc>
                        <a:spcAft>
                          <a:spcPts val="300"/>
                        </a:spcAft>
                      </a:pPr>
                      <a:r>
                        <a:rPr lang="en-US" sz="1100" dirty="0">
                          <a:solidFill>
                            <a:schemeClr val="bg1"/>
                          </a:solidFill>
                          <a:latin typeface="Open Sans" charset="0"/>
                          <a:ea typeface="Open Sans" charset="0"/>
                          <a:cs typeface="Open Sans" charset="0"/>
                        </a:rPr>
                        <a:t>Question</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lnSpc>
                          <a:spcPct val="90000"/>
                        </a:lnSpc>
                        <a:spcAft>
                          <a:spcPts val="300"/>
                        </a:spcAft>
                      </a:pPr>
                      <a:r>
                        <a:rPr lang="en-US" sz="1100" dirty="0">
                          <a:solidFill>
                            <a:schemeClr val="bg1"/>
                          </a:solidFill>
                          <a:latin typeface="Open Sans" charset="0"/>
                          <a:ea typeface="Open Sans" charset="0"/>
                          <a:cs typeface="Open Sans" charset="0"/>
                        </a:rPr>
                        <a:t>Answer</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957350">
                <a:tc>
                  <a:txBody>
                    <a:bodyPr/>
                    <a:lstStyle/>
                    <a:p>
                      <a:pPr>
                        <a:lnSpc>
                          <a:spcPct val="100000"/>
                        </a:lnSpc>
                        <a:spcAft>
                          <a:spcPts val="300"/>
                        </a:spcAft>
                      </a:pPr>
                      <a:r>
                        <a:rPr lang="en-US" sz="1200" b="1" dirty="0">
                          <a:solidFill>
                            <a:schemeClr val="tx1">
                              <a:lumMod val="75000"/>
                              <a:lumOff val="25000"/>
                            </a:schemeClr>
                          </a:solidFill>
                          <a:latin typeface="Open Sans" charset="0"/>
                          <a:ea typeface="Open Sans" charset="0"/>
                          <a:cs typeface="Open Sans" charset="0"/>
                        </a:rPr>
                        <a:t>How</a:t>
                      </a:r>
                      <a:r>
                        <a:rPr lang="en-US" sz="1200" b="1" baseline="0" dirty="0">
                          <a:solidFill>
                            <a:schemeClr val="tx1">
                              <a:lumMod val="75000"/>
                              <a:lumOff val="25000"/>
                            </a:schemeClr>
                          </a:solidFill>
                          <a:latin typeface="Open Sans" charset="0"/>
                          <a:ea typeface="Open Sans" charset="0"/>
                          <a:cs typeface="Open Sans" charset="0"/>
                        </a:rPr>
                        <a:t> can the </a:t>
                      </a:r>
                      <a:r>
                        <a:rPr lang="en-US" sz="1200" b="1" dirty="0">
                          <a:solidFill>
                            <a:schemeClr val="tx1">
                              <a:lumMod val="75000"/>
                              <a:lumOff val="25000"/>
                            </a:schemeClr>
                          </a:solidFill>
                          <a:latin typeface="Open Sans" charset="0"/>
                          <a:ea typeface="Open Sans" charset="0"/>
                          <a:cs typeface="Open Sans" charset="0"/>
                        </a:rPr>
                        <a:t>card</a:t>
                      </a:r>
                      <a:r>
                        <a:rPr lang="en-US" sz="1200" b="1" baseline="0" dirty="0">
                          <a:solidFill>
                            <a:schemeClr val="tx1">
                              <a:lumMod val="75000"/>
                              <a:lumOff val="25000"/>
                            </a:schemeClr>
                          </a:solidFill>
                          <a:latin typeface="Open Sans" charset="0"/>
                          <a:ea typeface="Open Sans" charset="0"/>
                          <a:cs typeface="Open Sans" charset="0"/>
                        </a:rPr>
                        <a:t> be used?</a:t>
                      </a:r>
                      <a:endParaRPr lang="en-US" sz="1200" b="1" dirty="0">
                        <a:solidFill>
                          <a:schemeClr val="tx1">
                            <a:lumMod val="75000"/>
                            <a:lumOff val="25000"/>
                          </a:schemeClr>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indent="0" algn="l" defTabSz="609341"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sz="1200" dirty="0">
                          <a:solidFill>
                            <a:schemeClr val="tx1">
                              <a:lumMod val="75000"/>
                              <a:lumOff val="25000"/>
                            </a:schemeClr>
                          </a:solidFill>
                          <a:latin typeface="Open Sans" charset="0"/>
                          <a:ea typeface="Open Sans" charset="0"/>
                          <a:cs typeface="Open Sans" charset="0"/>
                        </a:rPr>
                        <a:t>To</a:t>
                      </a:r>
                      <a:r>
                        <a:rPr lang="en-US" sz="1200" baseline="0" dirty="0">
                          <a:solidFill>
                            <a:schemeClr val="tx1">
                              <a:lumMod val="75000"/>
                              <a:lumOff val="25000"/>
                            </a:schemeClr>
                          </a:solidFill>
                          <a:latin typeface="Open Sans" charset="0"/>
                          <a:ea typeface="Open Sans" charset="0"/>
                          <a:cs typeface="Open Sans" charset="0"/>
                        </a:rPr>
                        <a:t> pay c</a:t>
                      </a:r>
                      <a:r>
                        <a:rPr lang="en-US" sz="1200" dirty="0">
                          <a:solidFill>
                            <a:schemeClr val="tx1">
                              <a:lumMod val="75000"/>
                              <a:lumOff val="25000"/>
                            </a:schemeClr>
                          </a:solidFill>
                          <a:latin typeface="Open Sans" charset="0"/>
                          <a:ea typeface="Open Sans" charset="0"/>
                          <a:cs typeface="Open Sans" charset="0"/>
                        </a:rPr>
                        <a:t>opays, coinsurance or</a:t>
                      </a:r>
                      <a:r>
                        <a:rPr lang="en-US" sz="1200" baseline="0" dirty="0">
                          <a:solidFill>
                            <a:schemeClr val="tx1">
                              <a:lumMod val="75000"/>
                              <a:lumOff val="25000"/>
                            </a:schemeClr>
                          </a:solidFill>
                          <a:latin typeface="Open Sans" charset="0"/>
                          <a:ea typeface="Open Sans" charset="0"/>
                          <a:cs typeface="Open Sans" charset="0"/>
                        </a:rPr>
                        <a:t> deductible expenses for CareFirst covered medical, prescription drug, dental or vision services. </a:t>
                      </a:r>
                      <a:r>
                        <a:rPr lang="en-US" sz="1200" dirty="0">
                          <a:solidFill>
                            <a:schemeClr val="tx1">
                              <a:lumMod val="75000"/>
                              <a:lumOff val="25000"/>
                            </a:schemeClr>
                          </a:solidFill>
                          <a:latin typeface="Open Sans" charset="0"/>
                          <a:ea typeface="Open Sans" charset="0"/>
                          <a:cs typeface="Open Sans" charset="0"/>
                        </a:rPr>
                        <a:t>The Blue Rewards card can only be used at</a:t>
                      </a:r>
                      <a:r>
                        <a:rPr lang="en-US" sz="1200" baseline="0" dirty="0">
                          <a:solidFill>
                            <a:schemeClr val="tx1">
                              <a:lumMod val="75000"/>
                              <a:lumOff val="25000"/>
                            </a:schemeClr>
                          </a:solidFill>
                          <a:latin typeface="Open Sans" charset="0"/>
                          <a:ea typeface="Open Sans" charset="0"/>
                          <a:cs typeface="Open Sans" charset="0"/>
                        </a:rPr>
                        <a:t> </a:t>
                      </a:r>
                      <a:r>
                        <a:rPr lang="en-US" sz="1200" dirty="0">
                          <a:solidFill>
                            <a:schemeClr val="tx1">
                              <a:lumMod val="75000"/>
                              <a:lumOff val="25000"/>
                            </a:schemeClr>
                          </a:solidFill>
                          <a:latin typeface="Open Sans" charset="0"/>
                          <a:ea typeface="Open Sans" charset="0"/>
                          <a:cs typeface="Open Sans" charset="0"/>
                        </a:rPr>
                        <a:t>approved locations like doctors’ offices, pharmacies, vision centers, etc.</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957350">
                <a:tc>
                  <a:txBody>
                    <a:bodyPr/>
                    <a:lstStyle/>
                    <a:p>
                      <a:pPr>
                        <a:lnSpc>
                          <a:spcPct val="100000"/>
                        </a:lnSpc>
                        <a:spcAft>
                          <a:spcPts val="300"/>
                        </a:spcAft>
                      </a:pPr>
                      <a:r>
                        <a:rPr lang="en-US" sz="1200" b="1" dirty="0">
                          <a:solidFill>
                            <a:schemeClr val="tx1">
                              <a:lumMod val="75000"/>
                              <a:lumOff val="25000"/>
                            </a:schemeClr>
                          </a:solidFill>
                          <a:latin typeface="Open Sans" charset="0"/>
                          <a:ea typeface="Open Sans" charset="0"/>
                          <a:cs typeface="Open Sans" charset="0"/>
                        </a:rPr>
                        <a:t>How long</a:t>
                      </a:r>
                      <a:r>
                        <a:rPr lang="en-US" sz="1200" b="1" baseline="0" dirty="0">
                          <a:solidFill>
                            <a:schemeClr val="tx1">
                              <a:lumMod val="75000"/>
                              <a:lumOff val="25000"/>
                            </a:schemeClr>
                          </a:solidFill>
                          <a:latin typeface="Open Sans" charset="0"/>
                          <a:ea typeface="Open Sans" charset="0"/>
                          <a:cs typeface="Open Sans" charset="0"/>
                        </a:rPr>
                        <a:t> is the incentive card effective?</a:t>
                      </a:r>
                      <a:endParaRPr lang="en-US" sz="1200" b="1" dirty="0">
                        <a:solidFill>
                          <a:schemeClr val="tx1">
                            <a:lumMod val="75000"/>
                            <a:lumOff val="25000"/>
                          </a:schemeClr>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285750" indent="-285750" algn="l">
                        <a:lnSpc>
                          <a:spcPct val="100000"/>
                        </a:lnSpc>
                        <a:spcAft>
                          <a:spcPts val="300"/>
                        </a:spcAft>
                        <a:buClr>
                          <a:schemeClr val="accent1"/>
                        </a:buClr>
                        <a:buFont typeface="Wingdings" charset="2"/>
                        <a:buChar char="§"/>
                      </a:pPr>
                      <a:r>
                        <a:rPr lang="en-US" sz="1200" dirty="0">
                          <a:solidFill>
                            <a:schemeClr val="tx1">
                              <a:lumMod val="75000"/>
                              <a:lumOff val="25000"/>
                            </a:schemeClr>
                          </a:solidFill>
                          <a:latin typeface="Open Sans" charset="0"/>
                          <a:ea typeface="Open Sans" charset="0"/>
                          <a:cs typeface="Open Sans" charset="0"/>
                        </a:rPr>
                        <a:t>The incentive</a:t>
                      </a:r>
                      <a:r>
                        <a:rPr lang="en-US" sz="1200" baseline="0" dirty="0">
                          <a:solidFill>
                            <a:schemeClr val="tx1">
                              <a:lumMod val="75000"/>
                              <a:lumOff val="25000"/>
                            </a:schemeClr>
                          </a:solidFill>
                          <a:latin typeface="Open Sans" charset="0"/>
                          <a:ea typeface="Open Sans" charset="0"/>
                          <a:cs typeface="Open Sans" charset="0"/>
                        </a:rPr>
                        <a:t> funds can only be used for the benefit period in which the incentive was earned however the card is good for four years.</a:t>
                      </a:r>
                    </a:p>
                    <a:p>
                      <a:pPr marL="285750" indent="-285750" algn="l">
                        <a:lnSpc>
                          <a:spcPct val="100000"/>
                        </a:lnSpc>
                        <a:spcAft>
                          <a:spcPts val="300"/>
                        </a:spcAft>
                        <a:buClr>
                          <a:schemeClr val="accent1"/>
                        </a:buClr>
                        <a:buFont typeface="Wingdings" charset="2"/>
                        <a:buChar char="§"/>
                      </a:pPr>
                      <a:r>
                        <a:rPr lang="en-US" sz="1200" baseline="0" dirty="0">
                          <a:solidFill>
                            <a:schemeClr val="tx1">
                              <a:lumMod val="75000"/>
                              <a:lumOff val="25000"/>
                            </a:schemeClr>
                          </a:solidFill>
                          <a:latin typeface="Open Sans" charset="0"/>
                          <a:ea typeface="Open Sans" charset="0"/>
                          <a:cs typeface="Open Sans" charset="0"/>
                        </a:rPr>
                        <a:t>Members should hold onto the card and newly earned incentives will be loaded to the existing card.</a:t>
                      </a:r>
                      <a:endParaRPr lang="en-US" sz="1200" dirty="0">
                        <a:solidFill>
                          <a:schemeClr val="tx1">
                            <a:lumMod val="75000"/>
                            <a:lumOff val="25000"/>
                          </a:schemeClr>
                        </a:solidFill>
                        <a:latin typeface="Open Sans" charset="0"/>
                        <a:ea typeface="Open Sans" charset="0"/>
                        <a:cs typeface="Open Sans" charset="0"/>
                      </a:endParaRP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815461">
                <a:tc>
                  <a:txBody>
                    <a:bodyPr/>
                    <a:lstStyle/>
                    <a:p>
                      <a:pPr>
                        <a:lnSpc>
                          <a:spcPct val="100000"/>
                        </a:lnSpc>
                        <a:spcAft>
                          <a:spcPts val="300"/>
                        </a:spcAft>
                      </a:pPr>
                      <a:r>
                        <a:rPr lang="en-US" sz="1200" b="1" kern="1200" dirty="0">
                          <a:solidFill>
                            <a:schemeClr val="tx1">
                              <a:lumMod val="75000"/>
                              <a:lumOff val="25000"/>
                            </a:schemeClr>
                          </a:solidFill>
                          <a:effectLst/>
                          <a:latin typeface="Open Sans" charset="0"/>
                          <a:ea typeface="Open Sans" charset="0"/>
                          <a:cs typeface="Open Sans" charset="0"/>
                        </a:rPr>
                        <a:t>Do receipts for card purchases need to be retained</a:t>
                      </a:r>
                      <a:r>
                        <a:rPr lang="en-US" sz="1200" b="1" dirty="0">
                          <a:solidFill>
                            <a:schemeClr val="tx1">
                              <a:lumMod val="75000"/>
                              <a:lumOff val="25000"/>
                            </a:schemeClr>
                          </a:solidFill>
                          <a:latin typeface="Open Sans" charset="0"/>
                          <a:ea typeface="Open Sans" charset="0"/>
                          <a:cs typeface="Open Sans" charset="0"/>
                        </a:rPr>
                        <a:t>?</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indent="0" algn="l">
                        <a:lnSpc>
                          <a:spcPct val="100000"/>
                        </a:lnSpc>
                        <a:spcAft>
                          <a:spcPts val="300"/>
                        </a:spcAft>
                        <a:buFont typeface="Arial" panose="020B0604020202020204" pitchFamily="34" charset="0"/>
                        <a:buNone/>
                      </a:pPr>
                      <a:r>
                        <a:rPr lang="en-US" sz="1200" dirty="0">
                          <a:solidFill>
                            <a:schemeClr val="tx1">
                              <a:lumMod val="75000"/>
                              <a:lumOff val="25000"/>
                            </a:schemeClr>
                          </a:solidFill>
                          <a:latin typeface="Open Sans" charset="0"/>
                          <a:ea typeface="Open Sans" charset="0"/>
                          <a:cs typeface="Open Sans" charset="0"/>
                        </a:rPr>
                        <a:t>Yes, please keep all your receipts.</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r h="815461">
                <a:tc>
                  <a:txBody>
                    <a:bodyPr/>
                    <a:lstStyle/>
                    <a:p>
                      <a:pPr>
                        <a:lnSpc>
                          <a:spcPct val="100000"/>
                        </a:lnSpc>
                        <a:spcAft>
                          <a:spcPts val="300"/>
                        </a:spcAft>
                      </a:pPr>
                      <a:r>
                        <a:rPr lang="en-US" sz="1200" b="1" dirty="0">
                          <a:solidFill>
                            <a:schemeClr val="tx1">
                              <a:lumMod val="75000"/>
                              <a:lumOff val="25000"/>
                            </a:schemeClr>
                          </a:solidFill>
                          <a:latin typeface="Open Sans" charset="0"/>
                          <a:ea typeface="Open Sans" charset="0"/>
                          <a:cs typeface="Open Sans" charset="0"/>
                        </a:rPr>
                        <a:t>Where can card balances and reimbursements be accessed?</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Log in to your Sharecare account at </a:t>
                      </a:r>
                      <a:r>
                        <a:rPr lang="en-US" sz="1200" b="1" i="0"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carefirst.com</a:t>
                      </a:r>
                      <a:r>
                        <a:rPr lang="en-US" sz="1200" b="1"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t>
                      </a:r>
                      <a:r>
                        <a:rPr lang="en-US" sz="1200" b="1" i="0" kern="1200" dirty="0" err="1">
                          <a:solidFill>
                            <a:schemeClr val="dk1"/>
                          </a:solidFill>
                          <a:effectLst/>
                          <a:latin typeface="Open Sans" panose="020B0606030504020204" pitchFamily="34" charset="0"/>
                          <a:ea typeface="Open Sans" panose="020B0606030504020204" pitchFamily="34" charset="0"/>
                          <a:cs typeface="Open Sans" panose="020B0606030504020204" pitchFamily="34" charset="0"/>
                        </a:rPr>
                        <a:t>sharecare</a:t>
                      </a:r>
                      <a:r>
                        <a:rPr lang="en-US" sz="1200" b="1"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and select </a:t>
                      </a:r>
                      <a:r>
                        <a:rPr lang="en-US" sz="12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Achieve</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Next, click </a:t>
                      </a:r>
                      <a:r>
                        <a:rPr lang="en-US" sz="12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Rewards</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then </a:t>
                      </a:r>
                      <a:r>
                        <a:rPr lang="en-US" sz="12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Blue Rewards Incentive Program</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Under the </a:t>
                      </a:r>
                      <a:r>
                        <a:rPr lang="en-US" sz="12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Rewards</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tab, select </a:t>
                      </a:r>
                      <a:r>
                        <a:rPr lang="en-US" sz="1200" b="0" i="1"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Manage Your Blue Rewards</a:t>
                      </a:r>
                      <a:r>
                        <a:rPr lang="en-US" sz="1200" b="0" i="0" kern="1200" dirty="0">
                          <a:solidFill>
                            <a:schemeClr val="dk1"/>
                          </a:solidFill>
                          <a:effectLst/>
                          <a:latin typeface="Open Sans" panose="020B0606030504020204" pitchFamily="34" charset="0"/>
                          <a:ea typeface="Open Sans" panose="020B0606030504020204" pitchFamily="34" charset="0"/>
                          <a:cs typeface="Open Sans" panose="020B0606030504020204" pitchFamily="34" charset="0"/>
                        </a:rPr>
                        <a:t>, which connects you to the incentive card administrator’s website.</a:t>
                      </a:r>
                    </a:p>
                  </a:txBody>
                  <a:tcPr marL="68562" marR="68562" marT="28568" marB="28568"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8" name="Picture Placeholder 6"/>
          <p:cNvPicPr>
            <a:picLocks noGrp="1" noChangeAspect="1"/>
          </p:cNvPicPr>
          <p:nvPr>
            <p:ph type="pic" sz="quarter" idx="14"/>
          </p:nvPr>
        </p:nvPicPr>
        <p:blipFill>
          <a:blip r:embed="rId3" cstate="print">
            <a:extLst>
              <a:ext uri="{28A0092B-C50C-407E-A947-70E740481C1C}">
                <a14:useLocalDpi xmlns:a14="http://schemas.microsoft.com/office/drawing/2010/main"/>
              </a:ext>
            </a:extLst>
          </a:blip>
          <a:srcRect t="303" b="303"/>
          <a:stretch>
            <a:fillRect/>
          </a:stretch>
        </p:blipFill>
        <p:spPr/>
      </p:pic>
    </p:spTree>
    <p:extLst>
      <p:ext uri="{BB962C8B-B14F-4D97-AF65-F5344CB8AC3E}">
        <p14:creationId xmlns:p14="http://schemas.microsoft.com/office/powerpoint/2010/main" val="21388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Tree>
    <p:extLst>
      <p:ext uri="{BB962C8B-B14F-4D97-AF65-F5344CB8AC3E}">
        <p14:creationId xmlns:p14="http://schemas.microsoft.com/office/powerpoint/2010/main" val="2481815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979A8B2-C9FA-4267-B166-616A6EE9C0A5}"/>
              </a:ext>
            </a:extLst>
          </p:cNvPr>
          <p:cNvSpPr>
            <a:spLocks noGrp="1"/>
          </p:cNvSpPr>
          <p:nvPr>
            <p:ph type="sldNum" sz="quarter" idx="12"/>
          </p:nvPr>
        </p:nvSpPr>
        <p:spPr/>
        <p:txBody>
          <a:bodyPr/>
          <a:lstStyle/>
          <a:p>
            <a:fld id="{494E4A6A-7543-2E47-A47C-558AE0E06DE0}" type="slidenum">
              <a:rPr lang="en-US" smtClean="0"/>
              <a:t>40</a:t>
            </a:fld>
            <a:endParaRPr lang="en-US"/>
          </a:p>
        </p:txBody>
      </p:sp>
    </p:spTree>
    <p:extLst>
      <p:ext uri="{BB962C8B-B14F-4D97-AF65-F5344CB8AC3E}">
        <p14:creationId xmlns:p14="http://schemas.microsoft.com/office/powerpoint/2010/main" val="2024555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type="chart" sz="quarter" idx="4294967295"/>
            <p:extLst>
              <p:ext uri="{D42A27DB-BD31-4B8C-83A1-F6EECF244321}">
                <p14:modId xmlns:p14="http://schemas.microsoft.com/office/powerpoint/2010/main" val="361800718"/>
              </p:ext>
            </p:extLst>
          </p:nvPr>
        </p:nvGraphicFramePr>
        <p:xfrm>
          <a:off x="801292" y="1067992"/>
          <a:ext cx="7885509" cy="3844424"/>
        </p:xfrm>
        <a:graphic>
          <a:graphicData uri="http://schemas.openxmlformats.org/drawingml/2006/table">
            <a:tbl>
              <a:tblPr firstRow="1" bandRow="1">
                <a:tableStyleId>{B301B821-A1FF-4177-AEE7-76D212191A09}</a:tableStyleId>
              </a:tblPr>
              <a:tblGrid>
                <a:gridCol w="5407597">
                  <a:extLst>
                    <a:ext uri="{9D8B030D-6E8A-4147-A177-3AD203B41FA5}">
                      <a16:colId xmlns:a16="http://schemas.microsoft.com/office/drawing/2014/main" val="20000"/>
                    </a:ext>
                  </a:extLst>
                </a:gridCol>
                <a:gridCol w="2477912">
                  <a:extLst>
                    <a:ext uri="{9D8B030D-6E8A-4147-A177-3AD203B41FA5}">
                      <a16:colId xmlns:a16="http://schemas.microsoft.com/office/drawing/2014/main" val="20001"/>
                    </a:ext>
                  </a:extLst>
                </a:gridCol>
              </a:tblGrid>
              <a:tr h="264128">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In-network</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deductible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 Ind/$200 Family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out-of-pocket maximum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$800/$1,600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Preventive care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Primary care provider (PCP)</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Specialist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Labs</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 (LabCorp)</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X-ray &amp; Specialty imaging</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8358">
                <a:tc>
                  <a:txBody>
                    <a:bodyPr/>
                    <a:lstStyle/>
                    <a:p>
                      <a:pPr marL="457200" indent="-457200" algn="l"/>
                      <a:r>
                        <a:rPr lang="en-US" sz="11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OutPt</a:t>
                      </a: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Physical, Speech, Occupational Therapy (</a:t>
                      </a:r>
                      <a:r>
                        <a:rPr lang="en-US" sz="1100" b="1"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50</a:t>
                      </a: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visits/condition/year)</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Convenience care (retail health clinic)</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Urgent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care</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98358">
                <a:tc>
                  <a:txBody>
                    <a:bodyPr/>
                    <a:lstStyle/>
                    <a:p>
                      <a:pPr marL="457200" marR="0" indent="-45720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room</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 (waived if admitted)</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Inpatient hospital services—facility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Deductible, then 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2" name="TextBox 1">
            <a:extLst>
              <a:ext uri="{FF2B5EF4-FFF2-40B4-BE49-F238E27FC236}">
                <a16:creationId xmlns:a16="http://schemas.microsoft.com/office/drawing/2014/main" id="{5934AC74-3D6C-433B-8DEB-89E4D88B8F9A}"/>
              </a:ext>
            </a:extLst>
          </p:cNvPr>
          <p:cNvSpPr txBox="1"/>
          <p:nvPr/>
        </p:nvSpPr>
        <p:spPr>
          <a:xfrm>
            <a:off x="1920805" y="738781"/>
            <a:ext cx="6056143" cy="338554"/>
          </a:xfrm>
          <a:prstGeom prst="rect">
            <a:avLst/>
          </a:prstGeom>
          <a:noFill/>
        </p:spPr>
        <p:txBody>
          <a:bodyPr wrap="square" rtlCol="0">
            <a:spAutoFit/>
          </a:bodyPr>
          <a:lstStyle/>
          <a:p>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BlueChoice HMO </a:t>
            </a:r>
            <a:r>
              <a:rPr lang="en-US" sz="1600" b="1" i="1" dirty="0">
                <a:solidFill>
                  <a:srgbClr val="0099CC"/>
                </a:solidFill>
                <a:latin typeface="Open Sans" panose="020B0606030504020204" pitchFamily="34" charset="0"/>
                <a:ea typeface="Open Sans" panose="020B0606030504020204" pitchFamily="34" charset="0"/>
                <a:cs typeface="Open Sans" panose="020B0606030504020204" pitchFamily="34" charset="0"/>
              </a:rPr>
              <a:t>Open Access </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Plan 1</a:t>
            </a:r>
          </a:p>
        </p:txBody>
      </p:sp>
    </p:spTree>
    <p:extLst>
      <p:ext uri="{BB962C8B-B14F-4D97-AF65-F5344CB8AC3E}">
        <p14:creationId xmlns:p14="http://schemas.microsoft.com/office/powerpoint/2010/main" val="725935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type="chart" sz="quarter" idx="4294967295"/>
            <p:extLst>
              <p:ext uri="{D42A27DB-BD31-4B8C-83A1-F6EECF244321}">
                <p14:modId xmlns:p14="http://schemas.microsoft.com/office/powerpoint/2010/main" val="2924825016"/>
              </p:ext>
            </p:extLst>
          </p:nvPr>
        </p:nvGraphicFramePr>
        <p:xfrm>
          <a:off x="801292" y="1067992"/>
          <a:ext cx="7885509" cy="3949926"/>
        </p:xfrm>
        <a:graphic>
          <a:graphicData uri="http://schemas.openxmlformats.org/drawingml/2006/table">
            <a:tbl>
              <a:tblPr firstRow="1" bandRow="1">
                <a:tableStyleId>{B301B821-A1FF-4177-AEE7-76D212191A09}</a:tableStyleId>
              </a:tblPr>
              <a:tblGrid>
                <a:gridCol w="5090793">
                  <a:extLst>
                    <a:ext uri="{9D8B030D-6E8A-4147-A177-3AD203B41FA5}">
                      <a16:colId xmlns:a16="http://schemas.microsoft.com/office/drawing/2014/main" val="20000"/>
                    </a:ext>
                  </a:extLst>
                </a:gridCol>
                <a:gridCol w="2794716">
                  <a:extLst>
                    <a:ext uri="{9D8B030D-6E8A-4147-A177-3AD203B41FA5}">
                      <a16:colId xmlns:a16="http://schemas.microsoft.com/office/drawing/2014/main" val="20001"/>
                    </a:ext>
                  </a:extLst>
                </a:gridCol>
              </a:tblGrid>
              <a:tr h="264128">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In-network</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deductible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Deductible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out-of-pocket maximum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$2,000/$6,000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Preventive care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Primary care provider (PCP)</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Specialist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Labs</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 (LabCorp)</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X-ray &amp; Specialty imaging</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8358">
                <a:tc>
                  <a:txBody>
                    <a:bodyPr/>
                    <a:lstStyle/>
                    <a:p>
                      <a:pPr marL="457200" indent="-457200" algn="l"/>
                      <a:r>
                        <a:rPr lang="en-US" sz="11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OutPt</a:t>
                      </a: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Physical, Speech, Occupational Therapy </a:t>
                      </a:r>
                    </a:p>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100" b="1" u="sng"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30 </a:t>
                      </a: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visits/condition/year/combined)</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Convenience care (retail health clinic)</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 PCP/$10 Specialist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Urgent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care</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98358">
                <a:tc>
                  <a:txBody>
                    <a:bodyPr/>
                    <a:lstStyle/>
                    <a:p>
                      <a:pPr marL="457200" marR="0" indent="-45720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room</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 (waived if admitted)</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Inpatient hospital services—facility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12"/>
          </p:nvPr>
        </p:nvSpPr>
        <p:spPr/>
        <p:txBody>
          <a:bodyPr/>
          <a:lstStyle/>
          <a:p>
            <a:pPr marL="0" marR="0" lvl="0" indent="0" algn="r" defTabSz="457181"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8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lumMod val="50000"/>
                  <a:lumOff val="50000"/>
                </a:srgbClr>
              </a:solidFill>
              <a:effectLst/>
              <a:uLnTx/>
              <a:uFillTx/>
              <a:latin typeface="Open Sans"/>
              <a:ea typeface="+mn-ea"/>
              <a:cs typeface="Open Sans"/>
            </a:endParaRPr>
          </a:p>
        </p:txBody>
      </p:sp>
      <p:sp>
        <p:nvSpPr>
          <p:cNvPr id="4" name="TextBox 3">
            <a:extLst>
              <a:ext uri="{FF2B5EF4-FFF2-40B4-BE49-F238E27FC236}">
                <a16:creationId xmlns:a16="http://schemas.microsoft.com/office/drawing/2014/main" id="{5C57F0E0-1D2E-46DF-AD9B-2A112F6A8615}"/>
              </a:ext>
            </a:extLst>
          </p:cNvPr>
          <p:cNvSpPr txBox="1"/>
          <p:nvPr/>
        </p:nvSpPr>
        <p:spPr>
          <a:xfrm>
            <a:off x="1920805" y="738781"/>
            <a:ext cx="6056143" cy="338554"/>
          </a:xfrm>
          <a:prstGeom prst="rect">
            <a:avLst/>
          </a:prstGeom>
          <a:noFill/>
        </p:spPr>
        <p:txBody>
          <a:bodyPr wrap="square" rtlCol="0">
            <a:spAutoFit/>
          </a:bodyPr>
          <a:lstStyle/>
          <a:p>
            <a:r>
              <a:rPr lang="en-US" sz="1600" b="1" dirty="0" err="1">
                <a:solidFill>
                  <a:srgbClr val="0099CC"/>
                </a:solidFill>
                <a:latin typeface="Open Sans" panose="020B0606030504020204" pitchFamily="34" charset="0"/>
                <a:ea typeface="Open Sans" panose="020B0606030504020204" pitchFamily="34" charset="0"/>
                <a:cs typeface="Open Sans" panose="020B0606030504020204" pitchFamily="34" charset="0"/>
              </a:rPr>
              <a:t>BlueChoice</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HMO </a:t>
            </a:r>
            <a:r>
              <a:rPr lang="en-US" sz="1600" b="1" i="1" dirty="0">
                <a:solidFill>
                  <a:srgbClr val="0099CC"/>
                </a:solidFill>
                <a:latin typeface="Open Sans" panose="020B0606030504020204" pitchFamily="34" charset="0"/>
                <a:ea typeface="Open Sans" panose="020B0606030504020204" pitchFamily="34" charset="0"/>
                <a:cs typeface="Open Sans" panose="020B0606030504020204" pitchFamily="34" charset="0"/>
              </a:rPr>
              <a:t>Open Access </a:t>
            </a:r>
            <a:r>
              <a:rPr lang="en-US" sz="1600" b="1" dirty="0">
                <a:solidFill>
                  <a:srgbClr val="0099CC"/>
                </a:solidFill>
                <a:latin typeface="Open Sans" panose="020B0606030504020204" pitchFamily="34" charset="0"/>
                <a:ea typeface="Open Sans" panose="020B0606030504020204" pitchFamily="34" charset="0"/>
                <a:cs typeface="Open Sans" panose="020B0606030504020204" pitchFamily="34" charset="0"/>
              </a:rPr>
              <a:t>– Plan 2</a:t>
            </a:r>
          </a:p>
        </p:txBody>
      </p:sp>
    </p:spTree>
    <p:extLst>
      <p:ext uri="{BB962C8B-B14F-4D97-AF65-F5344CB8AC3E}">
        <p14:creationId xmlns:p14="http://schemas.microsoft.com/office/powerpoint/2010/main" val="3873228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type="chart" sz="quarter" idx="4294967295"/>
            <p:extLst>
              <p:ext uri="{D42A27DB-BD31-4B8C-83A1-F6EECF244321}">
                <p14:modId xmlns:p14="http://schemas.microsoft.com/office/powerpoint/2010/main" val="2003630111"/>
              </p:ext>
            </p:extLst>
          </p:nvPr>
        </p:nvGraphicFramePr>
        <p:xfrm>
          <a:off x="801141" y="1067992"/>
          <a:ext cx="7885661" cy="3980388"/>
        </p:xfrm>
        <a:graphic>
          <a:graphicData uri="http://schemas.openxmlformats.org/drawingml/2006/table">
            <a:tbl>
              <a:tblPr firstRow="1" bandRow="1">
                <a:tableStyleId>{B301B821-A1FF-4177-AEE7-76D212191A09}</a:tableStyleId>
              </a:tblPr>
              <a:tblGrid>
                <a:gridCol w="4657673">
                  <a:extLst>
                    <a:ext uri="{9D8B030D-6E8A-4147-A177-3AD203B41FA5}">
                      <a16:colId xmlns:a16="http://schemas.microsoft.com/office/drawing/2014/main" val="20000"/>
                    </a:ext>
                  </a:extLst>
                </a:gridCol>
                <a:gridCol w="1571729">
                  <a:extLst>
                    <a:ext uri="{9D8B030D-6E8A-4147-A177-3AD203B41FA5}">
                      <a16:colId xmlns:a16="http://schemas.microsoft.com/office/drawing/2014/main" val="20001"/>
                    </a:ext>
                  </a:extLst>
                </a:gridCol>
                <a:gridCol w="1656259">
                  <a:extLst>
                    <a:ext uri="{9D8B030D-6E8A-4147-A177-3AD203B41FA5}">
                      <a16:colId xmlns:a16="http://schemas.microsoft.com/office/drawing/2014/main" val="20002"/>
                    </a:ext>
                  </a:extLst>
                </a:gridCol>
              </a:tblGrid>
              <a:tr h="264128">
                <a:tc>
                  <a:txBody>
                    <a:bodyPr/>
                    <a:lstStyle/>
                    <a:p>
                      <a:endParaRPr lang="en-US" sz="1200" dirty="0">
                        <a:latin typeface="Open Sans" panose="020B0606030504020204" pitchFamily="34" charset="0"/>
                        <a:ea typeface="Open Sans" panose="020B0606030504020204" pitchFamily="34" charset="0"/>
                        <a:cs typeface="Open Sans" panose="020B0606030504020204" pitchFamily="34" charset="0"/>
                      </a:endParaRP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HMO Plan 1</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HMO Plan 2</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deductible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$100/$200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None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8358">
                <a:tc>
                  <a:txBody>
                    <a:bodyPr/>
                    <a:lstStyle/>
                    <a:p>
                      <a:pPr marL="457200" lvl="1" indent="-457200" algn="l"/>
                      <a:r>
                        <a:rPr lang="en-US" sz="1100" b="1" kern="1200" dirty="0">
                          <a:solidFill>
                            <a:schemeClr val="tx1">
                              <a:lumMod val="75000"/>
                              <a:lumOff val="25000"/>
                            </a:schemeClr>
                          </a:solidFill>
                          <a:effectLst/>
                          <a:latin typeface="Open Sans" panose="020B0606030504020204" pitchFamily="34" charset="0"/>
                          <a:ea typeface="Open Sans" panose="020B0606030504020204" pitchFamily="34" charset="0"/>
                          <a:cs typeface="Open Sans" panose="020B0606030504020204" pitchFamily="34" charset="0"/>
                        </a:rPr>
                        <a:t>Annual medical out-of-pocket maximum (individual/family)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highlight>
                            <a:srgbClr val="FFFFFF"/>
                          </a:highlight>
                          <a:latin typeface="Open Sans" panose="020B0606030504020204" pitchFamily="34" charset="0"/>
                          <a:ea typeface="Open Sans" panose="020B0606030504020204" pitchFamily="34" charset="0"/>
                          <a:cs typeface="Open Sans" panose="020B0606030504020204" pitchFamily="34" charset="0"/>
                        </a:rPr>
                        <a:t>$800/$1,600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$2,000/$6,000</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Preventive care</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Primary care provider (PCP)</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Specialist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visit</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Labs (LabCorp)</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X-ray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298358">
                <a:tc>
                  <a:txBody>
                    <a:bodyPr/>
                    <a:lstStyle/>
                    <a:p>
                      <a:pPr marL="457200" indent="-457200" algn="l"/>
                      <a:r>
                        <a:rPr lang="en-US" sz="11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OutPt</a:t>
                      </a: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Physical, Speech, </a:t>
                      </a:r>
                      <a:r>
                        <a:rPr lang="en-US" sz="1100" b="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Occupational Therapy</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8"/>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Convenience care (retail health clinic)</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$5/$10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9"/>
                  </a:ext>
                </a:extLst>
              </a:tr>
              <a:tr h="298358">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Urgent</a:t>
                      </a:r>
                      <a:r>
                        <a:rPr lang="en-US" sz="1100" b="1" baseline="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care</a:t>
                      </a:r>
                      <a:endPar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$35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0"/>
                  </a:ext>
                </a:extLst>
              </a:tr>
              <a:tr h="298358">
                <a:tc>
                  <a:txBody>
                    <a:bodyPr/>
                    <a:lstStyle/>
                    <a:p>
                      <a:pPr marL="457200" marR="0" indent="-45720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Emergency room (copay waived if admitted)</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$75 copay</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1"/>
                  </a:ext>
                </a:extLst>
              </a:tr>
              <a:tr h="434322">
                <a:tc>
                  <a:txBody>
                    <a:bodyPr/>
                    <a:lstStyle/>
                    <a:p>
                      <a:pPr marL="457200" indent="-457200" algn="l"/>
                      <a:r>
                        <a:rPr lang="en-US" sz="11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Inpatient hospital services—facility</a:t>
                      </a:r>
                    </a:p>
                  </a:txBody>
                  <a:tcPr marL="68580" marR="68580" marT="34290" marB="3429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Deductible, then 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No charge</a:t>
                      </a:r>
                    </a:p>
                  </a:txBody>
                  <a:tcPr marL="156116" marR="156116" marT="34281" marB="34281"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12"/>
                  </a:ext>
                </a:extLst>
              </a:tr>
            </a:tbl>
          </a:graphicData>
        </a:graphic>
      </p:graphicFrame>
      <p:sp>
        <p:nvSpPr>
          <p:cNvPr id="3" name="Slide Number Placeholder 2"/>
          <p:cNvSpPr>
            <a:spLocks noGrp="1"/>
          </p:cNvSpPr>
          <p:nvPr>
            <p:ph type="sldNum" sz="quarter" idx="12"/>
          </p:nvPr>
        </p:nvSpPr>
        <p:spPr/>
        <p:txBody>
          <a:bodyPr/>
          <a:lstStyle/>
          <a:p>
            <a:pPr defTabSz="457169"/>
            <a:fld id="{494E4A6A-7543-2E47-A47C-558AE0E06DE0}" type="slidenum">
              <a:rPr lang="en-US">
                <a:solidFill>
                  <a:srgbClr val="000000">
                    <a:lumMod val="50000"/>
                    <a:lumOff val="50000"/>
                  </a:srgbClr>
                </a:solidFill>
              </a:rPr>
              <a:pPr defTabSz="457169"/>
              <a:t>7</a:t>
            </a:fld>
            <a:endParaRPr lang="en-US">
              <a:solidFill>
                <a:srgbClr val="000000">
                  <a:lumMod val="50000"/>
                  <a:lumOff val="50000"/>
                </a:srgbClr>
              </a:solidFill>
            </a:endParaRPr>
          </a:p>
        </p:txBody>
      </p:sp>
    </p:spTree>
    <p:extLst>
      <p:ext uri="{BB962C8B-B14F-4D97-AF65-F5344CB8AC3E}">
        <p14:creationId xmlns:p14="http://schemas.microsoft.com/office/powerpoint/2010/main" val="34188000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DFF167F-B173-43C7-87BD-A2A75F8BB1E2}"/>
              </a:ext>
            </a:extLst>
          </p:cNvPr>
          <p:cNvSpPr txBox="1">
            <a:spLocks/>
          </p:cNvSpPr>
          <p:nvPr/>
        </p:nvSpPr>
        <p:spPr bwMode="auto">
          <a:xfrm>
            <a:off x="7613967" y="4949126"/>
            <a:ext cx="387035" cy="19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2pPr>
            <a:lvl3pPr marL="11430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3pPr>
            <a:lvl4pPr marL="16002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4pPr>
            <a:lvl5pPr marL="20574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5pPr>
            <a:lvl6pPr marL="25146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6pPr>
            <a:lvl7pPr marL="29718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7pPr>
            <a:lvl8pPr marL="34290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8pPr>
            <a:lvl9pPr marL="38862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9pPr>
          </a:lstStyle>
          <a:p>
            <a:pPr marL="0" marR="0" lvl="0" indent="0" algn="r" defTabSz="685800" rtl="0" eaLnBrk="1" fontAlgn="auto" latinLnBrk="0" hangingPunct="1">
              <a:lnSpc>
                <a:spcPct val="100000"/>
              </a:lnSpc>
              <a:spcBef>
                <a:spcPct val="0"/>
              </a:spcBef>
              <a:spcAft>
                <a:spcPts val="0"/>
              </a:spcAft>
              <a:buClrTx/>
              <a:buSzTx/>
              <a:buFont typeface="Arial" pitchFamily="34" charset="0"/>
              <a:buNone/>
              <a:tabLst/>
              <a:defRPr/>
            </a:pPr>
            <a:endParaRPr kumimoji="0" lang="en-US" altLang="en-US" sz="7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itchFamily="34" charset="0"/>
            </a:endParaRPr>
          </a:p>
        </p:txBody>
      </p:sp>
      <p:sp>
        <p:nvSpPr>
          <p:cNvPr id="10" name="Title 9">
            <a:extLst>
              <a:ext uri="{FF2B5EF4-FFF2-40B4-BE49-F238E27FC236}">
                <a16:creationId xmlns:a16="http://schemas.microsoft.com/office/drawing/2014/main" id="{4410EA99-3FA6-4DE1-A523-DFD4DF2A17F4}"/>
              </a:ext>
            </a:extLst>
          </p:cNvPr>
          <p:cNvSpPr>
            <a:spLocks noGrp="1"/>
          </p:cNvSpPr>
          <p:nvPr>
            <p:ph type="title"/>
          </p:nvPr>
        </p:nvSpPr>
        <p:spPr/>
        <p:txBody>
          <a:bodyPr/>
          <a:lstStyle/>
          <a:p>
            <a:r>
              <a:rPr lang="en-US" dirty="0"/>
              <a:t>Away from Home Care</a:t>
            </a:r>
          </a:p>
        </p:txBody>
      </p:sp>
      <p:sp>
        <p:nvSpPr>
          <p:cNvPr id="8" name="Content Placeholder 7">
            <a:extLst>
              <a:ext uri="{FF2B5EF4-FFF2-40B4-BE49-F238E27FC236}">
                <a16:creationId xmlns:a16="http://schemas.microsoft.com/office/drawing/2014/main" id="{1CFFC26D-21F5-482F-AE30-FF55C77E8115}"/>
              </a:ext>
            </a:extLst>
          </p:cNvPr>
          <p:cNvSpPr>
            <a:spLocks noGrp="1"/>
          </p:cNvSpPr>
          <p:nvPr>
            <p:ph idx="1"/>
          </p:nvPr>
        </p:nvSpPr>
        <p:spPr/>
        <p:txBody>
          <a:bodyPr/>
          <a:lstStyle/>
          <a:p>
            <a:r>
              <a:rPr lang="en-US" dirty="0"/>
              <a:t>Contact Member Services to enroll and ask for the Away From Home Care Coordinator.</a:t>
            </a:r>
          </a:p>
          <a:p>
            <a:r>
              <a:rPr lang="en-US" dirty="0"/>
              <a:t>Once enrolled, you have access to routine and urgent care through an affiliated BCBS HMO.</a:t>
            </a:r>
          </a:p>
          <a:p>
            <a:r>
              <a:rPr lang="en-US" dirty="0"/>
              <a:t>Great program for out-of-state college students.  Not all states participate, so check first.</a:t>
            </a:r>
          </a:p>
          <a:p>
            <a:r>
              <a:rPr lang="en-US" dirty="0"/>
              <a:t>Must enroll on an annual basis.</a:t>
            </a:r>
          </a:p>
          <a:p>
            <a:endParaRPr lang="en-US" dirty="0"/>
          </a:p>
        </p:txBody>
      </p:sp>
      <p:sp>
        <p:nvSpPr>
          <p:cNvPr id="3" name="Slide Number Placeholder 2">
            <a:extLst>
              <a:ext uri="{FF2B5EF4-FFF2-40B4-BE49-F238E27FC236}">
                <a16:creationId xmlns:a16="http://schemas.microsoft.com/office/drawing/2014/main" id="{37217849-8B3E-4E72-8102-6ED165A64D67}"/>
              </a:ext>
            </a:extLst>
          </p:cNvPr>
          <p:cNvSpPr>
            <a:spLocks noGrp="1"/>
          </p:cNvSpPr>
          <p:nvPr>
            <p:ph type="sldNum" sz="quarter" idx="12"/>
          </p:nvPr>
        </p:nvSpPr>
        <p:spPr/>
        <p:txBody>
          <a:bodyPr/>
          <a:lstStyle/>
          <a:p>
            <a:pPr lvl="0"/>
            <a:fld id="{494E4A6A-7543-2E47-A47C-558AE0E06DE0}" type="slidenum">
              <a:rPr lang="en-US" noProof="0" smtClean="0"/>
              <a:pPr lvl="0"/>
              <a:t>8</a:t>
            </a:fld>
            <a:endParaRPr lang="en-US" noProof="0" dirty="0"/>
          </a:p>
        </p:txBody>
      </p:sp>
      <p:sp>
        <p:nvSpPr>
          <p:cNvPr id="15" name="Text Placeholder 14">
            <a:extLst>
              <a:ext uri="{FF2B5EF4-FFF2-40B4-BE49-F238E27FC236}">
                <a16:creationId xmlns:a16="http://schemas.microsoft.com/office/drawing/2014/main" id="{7581CFA4-BD3B-4EFD-B2BE-5DF402E01BA4}"/>
              </a:ext>
            </a:extLst>
          </p:cNvPr>
          <p:cNvSpPr>
            <a:spLocks noGrp="1"/>
          </p:cNvSpPr>
          <p:nvPr>
            <p:ph type="body" sz="quarter" idx="13"/>
          </p:nvPr>
        </p:nvSpPr>
        <p:spPr/>
        <p:txBody>
          <a:bodyPr/>
          <a:lstStyle/>
          <a:p>
            <a:r>
              <a:rPr lang="en-US" dirty="0"/>
              <a:t>Members who live in another part of the country for at least 90 consecutive days may be eligible for “Away From Home Care”</a:t>
            </a:r>
          </a:p>
        </p:txBody>
      </p:sp>
    </p:spTree>
    <p:extLst>
      <p:ext uri="{BB962C8B-B14F-4D97-AF65-F5344CB8AC3E}">
        <p14:creationId xmlns:p14="http://schemas.microsoft.com/office/powerpoint/2010/main" val="226996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a:extLst>
              <a:ext uri="{FF2B5EF4-FFF2-40B4-BE49-F238E27FC236}">
                <a16:creationId xmlns:a16="http://schemas.microsoft.com/office/drawing/2014/main" id="{8DFF167F-B173-43C7-87BD-A2A75F8BB1E2}"/>
              </a:ext>
            </a:extLst>
          </p:cNvPr>
          <p:cNvSpPr txBox="1">
            <a:spLocks/>
          </p:cNvSpPr>
          <p:nvPr/>
        </p:nvSpPr>
        <p:spPr bwMode="auto">
          <a:xfrm>
            <a:off x="7613967" y="4949126"/>
            <a:ext cx="387035" cy="19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1pPr>
            <a:lvl2pPr marL="742950" indent="-28575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2pPr>
            <a:lvl3pPr marL="11430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3pPr>
            <a:lvl4pPr marL="16002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4pPr>
            <a:lvl5pPr marL="2057400" indent="-228600" eaLnBrk="0" hangingPunct="0">
              <a:spcBef>
                <a:spcPct val="20000"/>
              </a:spcBef>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5pPr>
            <a:lvl6pPr marL="25146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6pPr>
            <a:lvl7pPr marL="29718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7pPr>
            <a:lvl8pPr marL="34290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8pPr>
            <a:lvl9pPr marL="3886200" indent="-228600" defTabSz="457200" eaLnBrk="0" fontAlgn="base" hangingPunct="0">
              <a:spcBef>
                <a:spcPct val="20000"/>
              </a:spcBef>
              <a:spcAft>
                <a:spcPct val="0"/>
              </a:spcAft>
              <a:buClr>
                <a:schemeClr val="tx1"/>
              </a:buClr>
              <a:buFont typeface="Arial" pitchFamily="34" charset="0"/>
              <a:buChar char="–"/>
              <a:defRPr sz="1600">
                <a:solidFill>
                  <a:schemeClr val="tx1"/>
                </a:solidFill>
                <a:latin typeface="Arial" pitchFamily="34" charset="0"/>
                <a:ea typeface="MS PGothic" pitchFamily="34" charset="-128"/>
                <a:cs typeface="Arial" pitchFamily="34" charset="0"/>
              </a:defRPr>
            </a:lvl9pPr>
          </a:lstStyle>
          <a:p>
            <a:pPr marL="0" marR="0" lvl="0" indent="0" algn="r" defTabSz="685800" rtl="0" eaLnBrk="1" fontAlgn="auto" latinLnBrk="0" hangingPunct="1">
              <a:lnSpc>
                <a:spcPct val="100000"/>
              </a:lnSpc>
              <a:spcBef>
                <a:spcPct val="0"/>
              </a:spcBef>
              <a:spcAft>
                <a:spcPts val="0"/>
              </a:spcAft>
              <a:buClrTx/>
              <a:buSzTx/>
              <a:buFont typeface="Arial" pitchFamily="34" charset="0"/>
              <a:buNone/>
              <a:tabLst/>
              <a:defRPr/>
            </a:pPr>
            <a:endParaRPr kumimoji="0" lang="en-US" altLang="en-US" sz="750" b="0" i="0" u="none" strike="noStrike" kern="1200" cap="none" spc="0" normalizeH="0" baseline="0" noProof="0" dirty="0">
              <a:ln>
                <a:noFill/>
              </a:ln>
              <a:solidFill>
                <a:prstClr val="black"/>
              </a:solidFill>
              <a:effectLst/>
              <a:uLnTx/>
              <a:uFillTx/>
              <a:latin typeface="Calibri" panose="020F0502020204030204"/>
              <a:ea typeface="MS PGothic" pitchFamily="34" charset="-128"/>
              <a:cs typeface="Arial" pitchFamily="34" charset="0"/>
            </a:endParaRPr>
          </a:p>
        </p:txBody>
      </p:sp>
      <p:sp>
        <p:nvSpPr>
          <p:cNvPr id="10" name="Title 9">
            <a:extLst>
              <a:ext uri="{FF2B5EF4-FFF2-40B4-BE49-F238E27FC236}">
                <a16:creationId xmlns:a16="http://schemas.microsoft.com/office/drawing/2014/main" id="{4410EA99-3FA6-4DE1-A523-DFD4DF2A17F4}"/>
              </a:ext>
            </a:extLst>
          </p:cNvPr>
          <p:cNvSpPr>
            <a:spLocks noGrp="1"/>
          </p:cNvSpPr>
          <p:nvPr>
            <p:ph type="title"/>
          </p:nvPr>
        </p:nvSpPr>
        <p:spPr/>
        <p:txBody>
          <a:bodyPr/>
          <a:lstStyle/>
          <a:p>
            <a:r>
              <a:rPr lang="en-US" dirty="0"/>
              <a:t>Away from Home Care</a:t>
            </a:r>
          </a:p>
        </p:txBody>
      </p:sp>
      <p:graphicFrame>
        <p:nvGraphicFramePr>
          <p:cNvPr id="4" name="Content Placeholder 3">
            <a:extLst>
              <a:ext uri="{FF2B5EF4-FFF2-40B4-BE49-F238E27FC236}">
                <a16:creationId xmlns:a16="http://schemas.microsoft.com/office/drawing/2014/main" id="{D459481D-E5A7-4B09-B83E-56EFF0A19362}"/>
              </a:ext>
            </a:extLst>
          </p:cNvPr>
          <p:cNvGraphicFramePr>
            <a:graphicFrameLocks noGrp="1"/>
          </p:cNvGraphicFramePr>
          <p:nvPr>
            <p:ph idx="1"/>
            <p:extLst>
              <p:ext uri="{D42A27DB-BD31-4B8C-83A1-F6EECF244321}">
                <p14:modId xmlns:p14="http://schemas.microsoft.com/office/powerpoint/2010/main" val="359113212"/>
              </p:ext>
            </p:extLst>
          </p:nvPr>
        </p:nvGraphicFramePr>
        <p:xfrm>
          <a:off x="879476" y="1426014"/>
          <a:ext cx="4518024" cy="2559431"/>
        </p:xfrm>
        <a:graphic>
          <a:graphicData uri="http://schemas.openxmlformats.org/drawingml/2006/table">
            <a:tbl>
              <a:tblPr bandRow="1">
                <a:tableStyleId>{5C22544A-7EE6-4342-B048-85BDC9FD1C3A}</a:tableStyleId>
              </a:tblPr>
              <a:tblGrid>
                <a:gridCol w="1197542">
                  <a:extLst>
                    <a:ext uri="{9D8B030D-6E8A-4147-A177-3AD203B41FA5}">
                      <a16:colId xmlns:a16="http://schemas.microsoft.com/office/drawing/2014/main" val="3873596950"/>
                    </a:ext>
                  </a:extLst>
                </a:gridCol>
                <a:gridCol w="1580582">
                  <a:extLst>
                    <a:ext uri="{9D8B030D-6E8A-4147-A177-3AD203B41FA5}">
                      <a16:colId xmlns:a16="http://schemas.microsoft.com/office/drawing/2014/main" val="215665846"/>
                    </a:ext>
                  </a:extLst>
                </a:gridCol>
                <a:gridCol w="1739900">
                  <a:extLst>
                    <a:ext uri="{9D8B030D-6E8A-4147-A177-3AD203B41FA5}">
                      <a16:colId xmlns:a16="http://schemas.microsoft.com/office/drawing/2014/main" val="2541508632"/>
                    </a:ext>
                  </a:extLst>
                </a:gridCol>
              </a:tblGrid>
              <a:tr h="356616">
                <a:tc>
                  <a:txBody>
                    <a:bodyPr/>
                    <a:lstStyle/>
                    <a:p>
                      <a:pPr algn="l"/>
                      <a:r>
                        <a:rPr lang="en-US" dirty="0"/>
                        <a:t>Alabama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Nebraska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Tennessee</a:t>
                      </a:r>
                    </a:p>
                  </a:txBody>
                  <a:tcPr anchor="ctr"/>
                </a:tc>
                <a:extLst>
                  <a:ext uri="{0D108BD9-81ED-4DB2-BD59-A6C34878D82A}">
                    <a16:rowId xmlns:a16="http://schemas.microsoft.com/office/drawing/2014/main" val="2017708059"/>
                  </a:ext>
                </a:extLst>
              </a:tr>
              <a:tr h="356616">
                <a:tc>
                  <a:txBody>
                    <a:bodyPr/>
                    <a:lstStyle/>
                    <a:p>
                      <a:pPr algn="l"/>
                      <a:r>
                        <a:rPr lang="en-US" dirty="0"/>
                        <a:t>Alaska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North Carolina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Utah</a:t>
                      </a:r>
                    </a:p>
                  </a:txBody>
                  <a:tcPr anchor="ctr"/>
                </a:tc>
                <a:extLst>
                  <a:ext uri="{0D108BD9-81ED-4DB2-BD59-A6C34878D82A}">
                    <a16:rowId xmlns:a16="http://schemas.microsoft.com/office/drawing/2014/main" val="3271724288"/>
                  </a:ext>
                </a:extLst>
              </a:tr>
              <a:tr h="356616">
                <a:tc>
                  <a:txBody>
                    <a:bodyPr/>
                    <a:lstStyle/>
                    <a:p>
                      <a:pPr algn="l"/>
                      <a:r>
                        <a:rPr lang="en-US" dirty="0"/>
                        <a:t>Idaho</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North Dakota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Vermont</a:t>
                      </a:r>
                    </a:p>
                  </a:txBody>
                  <a:tcPr anchor="ctr"/>
                </a:tc>
                <a:extLst>
                  <a:ext uri="{0D108BD9-81ED-4DB2-BD59-A6C34878D82A}">
                    <a16:rowId xmlns:a16="http://schemas.microsoft.com/office/drawing/2014/main" val="2470640122"/>
                  </a:ext>
                </a:extLst>
              </a:tr>
              <a:tr h="356616">
                <a:tc>
                  <a:txBody>
                    <a:bodyPr/>
                    <a:lstStyle/>
                    <a:p>
                      <a:pPr algn="l"/>
                      <a:r>
                        <a:rPr lang="en-US" dirty="0"/>
                        <a:t>Iowa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Oregon</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Washington</a:t>
                      </a:r>
                    </a:p>
                  </a:txBody>
                  <a:tcPr anchor="ctr"/>
                </a:tc>
                <a:extLst>
                  <a:ext uri="{0D108BD9-81ED-4DB2-BD59-A6C34878D82A}">
                    <a16:rowId xmlns:a16="http://schemas.microsoft.com/office/drawing/2014/main" val="2448143352"/>
                  </a:ext>
                </a:extLst>
              </a:tr>
              <a:tr h="356616">
                <a:tc>
                  <a:txBody>
                    <a:bodyPr/>
                    <a:lstStyle/>
                    <a:p>
                      <a:pPr algn="l"/>
                      <a:r>
                        <a:rPr lang="en-US" dirty="0"/>
                        <a:t>Kansas</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Rhode Island</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West Virginia</a:t>
                      </a:r>
                    </a:p>
                  </a:txBody>
                  <a:tcPr anchor="ctr"/>
                </a:tc>
                <a:extLst>
                  <a:ext uri="{0D108BD9-81ED-4DB2-BD59-A6C34878D82A}">
                    <a16:rowId xmlns:a16="http://schemas.microsoft.com/office/drawing/2014/main" val="4103081255"/>
                  </a:ext>
                </a:extLst>
              </a:tr>
              <a:tr h="356616">
                <a:tc>
                  <a:txBody>
                    <a:bodyPr/>
                    <a:lstStyle/>
                    <a:p>
                      <a:pPr algn="l"/>
                      <a:r>
                        <a:rPr lang="en-US" dirty="0"/>
                        <a:t>Mississippi</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South Carolina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Wyoming</a:t>
                      </a:r>
                    </a:p>
                  </a:txBody>
                  <a:tcPr anchor="ctr"/>
                </a:tc>
                <a:extLst>
                  <a:ext uri="{0D108BD9-81ED-4DB2-BD59-A6C34878D82A}">
                    <a16:rowId xmlns:a16="http://schemas.microsoft.com/office/drawing/2014/main" val="769655007"/>
                  </a:ext>
                </a:extLst>
              </a:tr>
              <a:tr h="356616">
                <a:tc>
                  <a:txBody>
                    <a:bodyPr/>
                    <a:lstStyle/>
                    <a:p>
                      <a:pPr algn="l"/>
                      <a:r>
                        <a:rPr lang="en-US" dirty="0"/>
                        <a:t>Montana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South Dakota</a:t>
                      </a:r>
                    </a:p>
                  </a:txBody>
                  <a:tcPr anchor="ctr"/>
                </a:tc>
                <a:tc>
                  <a:txBody>
                    <a:bodyPr/>
                    <a:lstStyle/>
                    <a:p>
                      <a:pPr marL="0" marR="0" lvl="0" indent="0" algn="l" defTabSz="457006" rtl="0" eaLnBrk="1" fontAlgn="auto" latinLnBrk="0" hangingPunct="1">
                        <a:lnSpc>
                          <a:spcPct val="100000"/>
                        </a:lnSpc>
                        <a:spcBef>
                          <a:spcPts val="0"/>
                        </a:spcBef>
                        <a:spcAft>
                          <a:spcPts val="0"/>
                        </a:spcAft>
                        <a:buClrTx/>
                        <a:buSzTx/>
                        <a:buFontTx/>
                        <a:buNone/>
                        <a:tabLst/>
                        <a:defRPr/>
                      </a:pPr>
                      <a:r>
                        <a:rPr lang="en-US" dirty="0"/>
                        <a:t>Puerto Rico</a:t>
                      </a:r>
                    </a:p>
                  </a:txBody>
                  <a:tcPr anchor="ctr"/>
                </a:tc>
                <a:extLst>
                  <a:ext uri="{0D108BD9-81ED-4DB2-BD59-A6C34878D82A}">
                    <a16:rowId xmlns:a16="http://schemas.microsoft.com/office/drawing/2014/main" val="320708498"/>
                  </a:ext>
                </a:extLst>
              </a:tr>
            </a:tbl>
          </a:graphicData>
        </a:graphic>
      </p:graphicFrame>
      <p:sp>
        <p:nvSpPr>
          <p:cNvPr id="3" name="Slide Number Placeholder 2">
            <a:extLst>
              <a:ext uri="{FF2B5EF4-FFF2-40B4-BE49-F238E27FC236}">
                <a16:creationId xmlns:a16="http://schemas.microsoft.com/office/drawing/2014/main" id="{37217849-8B3E-4E72-8102-6ED165A64D67}"/>
              </a:ext>
            </a:extLst>
          </p:cNvPr>
          <p:cNvSpPr>
            <a:spLocks noGrp="1"/>
          </p:cNvSpPr>
          <p:nvPr>
            <p:ph type="sldNum" sz="quarter" idx="12"/>
          </p:nvPr>
        </p:nvSpPr>
        <p:spPr/>
        <p:txBody>
          <a:bodyPr/>
          <a:lstStyle/>
          <a:p>
            <a:pPr marL="0" marR="0" lvl="0" indent="0" algn="r" defTabSz="457120" rtl="0" eaLnBrk="1" fontAlgn="auto" latinLnBrk="0" hangingPunct="1">
              <a:lnSpc>
                <a:spcPct val="100000"/>
              </a:lnSpc>
              <a:spcBef>
                <a:spcPts val="0"/>
              </a:spcBef>
              <a:spcAft>
                <a:spcPts val="0"/>
              </a:spcAft>
              <a:buClrTx/>
              <a:buSzTx/>
              <a:buFontTx/>
              <a:buNone/>
              <a:tabLst/>
              <a:defRPr/>
            </a:pPr>
            <a:fld id="{494E4A6A-7543-2E47-A47C-558AE0E06DE0}" type="slidenum">
              <a:rPr kumimoji="0" lang="en-US" sz="1200" b="0" i="0" u="none" strike="noStrike" kern="1200" cap="none" spc="0" normalizeH="0" baseline="0" noProof="0" smtClean="0">
                <a:ln>
                  <a:noFill/>
                </a:ln>
                <a:solidFill>
                  <a:srgbClr val="000000">
                    <a:lumMod val="50000"/>
                    <a:lumOff val="50000"/>
                  </a:srgbClr>
                </a:solidFill>
                <a:effectLst/>
                <a:uLnTx/>
                <a:uFillTx/>
                <a:latin typeface="Open Sans"/>
                <a:ea typeface="+mn-ea"/>
                <a:cs typeface="Open Sans"/>
              </a:rPr>
              <a:pPr marL="0" marR="0" lvl="0" indent="0" algn="r" defTabSz="45712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0000">
                  <a:lumMod val="50000"/>
                  <a:lumOff val="50000"/>
                </a:srgbClr>
              </a:solidFill>
              <a:effectLst/>
              <a:uLnTx/>
              <a:uFillTx/>
              <a:latin typeface="Open Sans"/>
              <a:ea typeface="+mn-ea"/>
              <a:cs typeface="Open Sans"/>
            </a:endParaRPr>
          </a:p>
        </p:txBody>
      </p:sp>
      <p:sp>
        <p:nvSpPr>
          <p:cNvPr id="2" name="Text Placeholder 1">
            <a:extLst>
              <a:ext uri="{FF2B5EF4-FFF2-40B4-BE49-F238E27FC236}">
                <a16:creationId xmlns:a16="http://schemas.microsoft.com/office/drawing/2014/main" id="{B30B140E-F40B-48E2-9BB8-342A157CB3D1}"/>
              </a:ext>
            </a:extLst>
          </p:cNvPr>
          <p:cNvSpPr>
            <a:spLocks noGrp="1"/>
          </p:cNvSpPr>
          <p:nvPr>
            <p:ph type="body" sz="quarter" idx="13"/>
          </p:nvPr>
        </p:nvSpPr>
        <p:spPr>
          <a:xfrm>
            <a:off x="799118" y="859767"/>
            <a:ext cx="7202776" cy="502747"/>
          </a:xfrm>
        </p:spPr>
        <p:txBody>
          <a:bodyPr tIns="182880" bIns="0"/>
          <a:lstStyle/>
          <a:p>
            <a:r>
              <a:rPr lang="en-US" dirty="0"/>
              <a:t>The following states do not participate in Away From Home Care: </a:t>
            </a:r>
          </a:p>
        </p:txBody>
      </p:sp>
    </p:spTree>
    <p:extLst>
      <p:ext uri="{BB962C8B-B14F-4D97-AF65-F5344CB8AC3E}">
        <p14:creationId xmlns:p14="http://schemas.microsoft.com/office/powerpoint/2010/main" val="973155601"/>
      </p:ext>
    </p:extLst>
  </p:cSld>
  <p:clrMapOvr>
    <a:masterClrMapping/>
  </p:clrMapOvr>
</p:sld>
</file>

<file path=ppt/theme/theme1.xml><?xml version="1.0" encoding="utf-8"?>
<a:theme xmlns:a="http://schemas.openxmlformats.org/drawingml/2006/main" name="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3.xml><?xml version="1.0" encoding="utf-8"?>
<a:theme xmlns:a="http://schemas.openxmlformats.org/drawingml/2006/main" name="2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6312CB6E-AEB2-014D-AA14-DBE775C2A0B4}" vid="{6BA6E819-62CF-AC45-B204-BF1CAB673956}"/>
    </a:ext>
  </a:extLst>
</a:theme>
</file>

<file path=ppt/theme/theme4.xml><?xml version="1.0" encoding="utf-8"?>
<a:theme xmlns:a="http://schemas.openxmlformats.org/drawingml/2006/main" name="3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5.xml><?xml version="1.0" encoding="utf-8"?>
<a:theme xmlns:a="http://schemas.openxmlformats.org/drawingml/2006/main" name="4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6312CB6E-AEB2-014D-AA14-DBE775C2A0B4}" vid="{6BA6E819-62CF-AC45-B204-BF1CAB673956}"/>
    </a:ext>
  </a:extLst>
</a:theme>
</file>

<file path=ppt/theme/theme6.xml><?xml version="1.0" encoding="utf-8"?>
<a:theme xmlns:a="http://schemas.openxmlformats.org/drawingml/2006/main" name="5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7.xml><?xml version="1.0" encoding="utf-8"?>
<a:theme xmlns:a="http://schemas.openxmlformats.org/drawingml/2006/main" name="6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8.xml><?xml version="1.0" encoding="utf-8"?>
<a:theme xmlns:a="http://schemas.openxmlformats.org/drawingml/2006/main" name="7_OE-Theme">
  <a:themeElements>
    <a:clrScheme name="Custom 3">
      <a:dk1>
        <a:srgbClr val="000000"/>
      </a:dk1>
      <a:lt1>
        <a:srgbClr val="FFFFFF"/>
      </a:lt1>
      <a:dk2>
        <a:srgbClr val="003359"/>
      </a:dk2>
      <a:lt2>
        <a:srgbClr val="BED6DB"/>
      </a:lt2>
      <a:accent1>
        <a:srgbClr val="0099CC"/>
      </a:accent1>
      <a:accent2>
        <a:srgbClr val="005172"/>
      </a:accent2>
      <a:accent3>
        <a:srgbClr val="8FCAE7"/>
      </a:accent3>
      <a:accent4>
        <a:srgbClr val="404040"/>
      </a:accent4>
      <a:accent5>
        <a:srgbClr val="37BC9B"/>
      </a:accent5>
      <a:accent6>
        <a:srgbClr val="E9573F"/>
      </a:accent6>
      <a:hlink>
        <a:srgbClr val="2999CC"/>
      </a:hlink>
      <a:folHlink>
        <a:srgbClr val="9D9FA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E-Theme" id="{862C4DC3-B697-604D-9C79-7B905FC6B56D}" vid="{E875B1D9-2CC2-8343-A7CF-890CD546E39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83B7097652E142A483469CD37E5D6A" ma:contentTypeVersion="4" ma:contentTypeDescription="Create a new document." ma:contentTypeScope="" ma:versionID="357d4206f4b7a3a030160d4e7b8b0776">
  <xsd:schema xmlns:xsd="http://www.w3.org/2001/XMLSchema" xmlns:xs="http://www.w3.org/2001/XMLSchema" xmlns:p="http://schemas.microsoft.com/office/2006/metadata/properties" xmlns:ns2="a44e0294-8bad-4618-8203-36c910ab512d" xmlns:ns3="3f537987-bfe2-40c4-8fe2-0f5a63c81396" targetNamespace="http://schemas.microsoft.com/office/2006/metadata/properties" ma:root="true" ma:fieldsID="81ed4167c75f5c065e14f48b20010d66" ns2:_="" ns3:_="">
    <xsd:import namespace="a44e0294-8bad-4618-8203-36c910ab512d"/>
    <xsd:import namespace="3f537987-bfe2-40c4-8fe2-0f5a63c81396"/>
    <xsd:element name="properties">
      <xsd:complexType>
        <xsd:sequence>
          <xsd:element name="documentManagement">
            <xsd:complexType>
              <xsd:all>
                <xsd:element ref="ns2:P0000000000000000000000000000002" minOccurs="0"/>
                <xsd:element ref="ns2:S0000000000000000000000000000002" minOccurs="0"/>
                <xsd:element ref="ns2:Type_x0020_of_x0020_Material"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4e0294-8bad-4618-8203-36c910ab512d" elementFormDefault="qualified">
    <xsd:import namespace="http://schemas.microsoft.com/office/2006/documentManagement/types"/>
    <xsd:import namespace="http://schemas.microsoft.com/office/infopath/2007/PartnerControls"/>
    <xsd:element name="P0000000000000000000000000000002" ma:index="8" nillable="true" ma:displayName="Privacy" ma:internalName="P0000000000000000000000000000002">
      <xsd:complexType>
        <xsd:complexContent>
          <xsd:extension base="dms:URL">
            <xsd:sequence>
              <xsd:element name="Url" type="dms:ValidUrl" minOccurs="0" nillable="true"/>
              <xsd:element name="Description" type="xsd:string" nillable="true"/>
            </xsd:sequence>
          </xsd:extension>
        </xsd:complexContent>
      </xsd:complexType>
    </xsd:element>
    <xsd:element name="S0000000000000000000000000000002" ma:index="9" nillable="true" ma:displayName="Privacy" ma:internalName="S0000000000000000000000000000002" ma:readOnly="false">
      <xsd:simpleType>
        <xsd:restriction base="dms:Choice">
          <xsd:enumeration value="None"/>
          <xsd:enumeration value="Passed"/>
          <xsd:enumeration value="Review"/>
          <xsd:enumeration value="Failed"/>
        </xsd:restriction>
      </xsd:simpleType>
    </xsd:element>
    <xsd:element name="Type_x0020_of_x0020_Material" ma:index="10" nillable="true" ma:displayName="Type of Material" ma:default="PowerPoint Slides" ma:format="Dropdown" ma:internalName="Type_x0020_of_x0020_Material">
      <xsd:simpleType>
        <xsd:restriction base="dms:Choice">
          <xsd:enumeration value="PowerPoint Slides"/>
          <xsd:enumeration value="Printed Materials"/>
        </xsd:restriction>
      </xsd:simpleType>
    </xsd:element>
  </xsd:schema>
  <xsd:schema xmlns:xsd="http://www.w3.org/2001/XMLSchema" xmlns:xs="http://www.w3.org/2001/XMLSchema" xmlns:dms="http://schemas.microsoft.com/office/2006/documentManagement/types" xmlns:pc="http://schemas.microsoft.com/office/infopath/2007/PartnerControls" targetNamespace="3f537987-bfe2-40c4-8fe2-0f5a63c81396"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0000000000000000000000000000002 xmlns="a44e0294-8bad-4618-8203-36c910ab512d">
      <Url xsi:nil="true"/>
      <Description xsi:nil="true"/>
    </P0000000000000000000000000000002>
    <Type_x0020_of_x0020_Material xmlns="a44e0294-8bad-4618-8203-36c910ab512d">PowerPoint Slides</Type_x0020_of_x0020_Material>
    <S0000000000000000000000000000002 xmlns="a44e0294-8bad-4618-8203-36c910ab512d" xsi:nil="true"/>
  </documentManagement>
</p:properties>
</file>

<file path=customXml/itemProps1.xml><?xml version="1.0" encoding="utf-8"?>
<ds:datastoreItem xmlns:ds="http://schemas.openxmlformats.org/officeDocument/2006/customXml" ds:itemID="{499DE566-FEB9-4B56-B750-0B85B6335310}">
  <ds:schemaRefs>
    <ds:schemaRef ds:uri="http://schemas.microsoft.com/sharepoint/v3/contenttype/forms"/>
  </ds:schemaRefs>
</ds:datastoreItem>
</file>

<file path=customXml/itemProps2.xml><?xml version="1.0" encoding="utf-8"?>
<ds:datastoreItem xmlns:ds="http://schemas.openxmlformats.org/officeDocument/2006/customXml" ds:itemID="{8A37432C-7D62-425A-A743-8E3E3DDFC6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4e0294-8bad-4618-8203-36c910ab512d"/>
    <ds:schemaRef ds:uri="3f537987-bfe2-40c4-8fe2-0f5a63c813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4A80887-B67C-4A6F-B5E7-9F764753DFA6}">
  <ds:schemaRefs>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 ds:uri="http://purl.org/dc/elements/1.1/"/>
    <ds:schemaRef ds:uri="http://schemas.openxmlformats.org/package/2006/metadata/core-properties"/>
    <ds:schemaRef ds:uri="3f537987-bfe2-40c4-8fe2-0f5a63c81396"/>
    <ds:schemaRef ds:uri="a44e0294-8bad-4618-8203-36c910ab512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OE-Theme</Template>
  <TotalTime>9754</TotalTime>
  <Words>3067</Words>
  <Application>Microsoft Office PowerPoint</Application>
  <PresentationFormat>On-screen Show (16:9)</PresentationFormat>
  <Paragraphs>548</Paragraphs>
  <Slides>40</Slides>
  <Notes>33</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40</vt:i4>
      </vt:variant>
    </vt:vector>
  </HeadingPairs>
  <TitlesOfParts>
    <vt:vector size="56" baseType="lpstr">
      <vt:lpstr>Arial</vt:lpstr>
      <vt:lpstr>Avenir Light</vt:lpstr>
      <vt:lpstr>Calibri</vt:lpstr>
      <vt:lpstr>Century Gothic</vt:lpstr>
      <vt:lpstr>Open Sans</vt:lpstr>
      <vt:lpstr>Oswald</vt:lpstr>
      <vt:lpstr>Oswald Regular</vt:lpstr>
      <vt:lpstr>Wingdings</vt:lpstr>
      <vt:lpstr>OE-Theme</vt:lpstr>
      <vt:lpstr>1_OE-Theme</vt:lpstr>
      <vt:lpstr>2_OE-Theme</vt:lpstr>
      <vt:lpstr>3_OE-Theme</vt:lpstr>
      <vt:lpstr>4_OE-Theme</vt:lpstr>
      <vt:lpstr>5_OE-Theme</vt:lpstr>
      <vt:lpstr>6_OE-Theme</vt:lpstr>
      <vt:lpstr>7_OE-Theme</vt:lpstr>
      <vt:lpstr>PowerPoint Presentation</vt:lpstr>
      <vt:lpstr>New for this year</vt:lpstr>
      <vt:lpstr>PowerPoint Presentation</vt:lpstr>
      <vt:lpstr>PowerPoint Presentation</vt:lpstr>
      <vt:lpstr>PowerPoint Presentation</vt:lpstr>
      <vt:lpstr>PowerPoint Presentation</vt:lpstr>
      <vt:lpstr>PowerPoint Presentation</vt:lpstr>
      <vt:lpstr>Away from Home Care</vt:lpstr>
      <vt:lpstr>Away from Home Care</vt:lpstr>
      <vt:lpstr>BlueChoice Triple Option Open Access – Plan 1</vt:lpstr>
      <vt:lpstr>PowerPoint Presentation</vt:lpstr>
      <vt:lpstr>BlueChoice Triple Option Open Access – Plan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Select Vision/BlueVision Plus Davis Vision Providers are In-Network</vt:lpstr>
      <vt:lpstr>         Select Vision/BlueVision Plus Davis Vision Providers are In-Network</vt:lpstr>
      <vt:lpstr>PowerPoint Presentation</vt:lpstr>
      <vt:lpstr>My Account: wherever you are</vt:lpstr>
      <vt:lpstr>KNOW BEFORE YOU GO</vt:lpstr>
      <vt:lpstr>FIND A DOCTOR</vt:lpstr>
      <vt:lpstr>CAREFIRST VIDEO VISIT</vt:lpstr>
      <vt:lpstr>PowerPoint Presentation</vt:lpstr>
      <vt:lpstr>PowerPoint Presentation</vt:lpstr>
      <vt:lpstr>PowerPoint Presentation</vt:lpstr>
      <vt:lpstr>Wellness resources</vt:lpstr>
      <vt:lpstr>PowerPoint Presentation</vt:lpstr>
      <vt:lpstr>Getting started</vt:lpstr>
      <vt:lpstr>Blue Rewards Incentive program</vt:lpstr>
      <vt:lpstr>Blue Rewards incentive type</vt:lpstr>
      <vt:lpstr>Blue Rewards incentive card guidelines</vt:lpstr>
      <vt:lpstr>Blue Rewards incentive card guidelines</vt:lpstr>
      <vt:lpstr>PowerPoint Presentation</vt:lpstr>
    </vt:vector>
  </TitlesOfParts>
  <Manager/>
  <Company>CareFirst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Enrollment</dc:title>
  <dc:subject/>
  <dc:creator>Kathryn Johnston</dc:creator>
  <cp:keywords/>
  <dc:description/>
  <cp:lastModifiedBy>Hase, Donna</cp:lastModifiedBy>
  <cp:revision>345</cp:revision>
  <cp:lastPrinted>2019-04-09T13:36:41Z</cp:lastPrinted>
  <dcterms:created xsi:type="dcterms:W3CDTF">2016-05-13T17:23:14Z</dcterms:created>
  <dcterms:modified xsi:type="dcterms:W3CDTF">2022-05-06T15:35:22Z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0x0101000583B7097652E142A483469CD37E5D6A</vt:lpwstr>
  </property>
  <property fmtid="{D5CDD505-2E9C-101B-9397-08002B2CF9AE}" pid="3" name="_NewReviewCycle">
    <vt:lpwstr/>
  </property>
  <property fmtid="{D5CDD505-2E9C-101B-9397-08002B2CF9AE}" pid="4" name="_AdHocReviewCycleID">
    <vt:i4>-8405403</vt:i4>
  </property>
  <property fmtid="{D5CDD505-2E9C-101B-9397-08002B2CF9AE}" pid="5" name="_EmailSubject">
    <vt:lpwstr>SMCPS OE Presentation</vt:lpwstr>
  </property>
  <property fmtid="{D5CDD505-2E9C-101B-9397-08002B2CF9AE}" pid="6" name="_AuthorEmail">
    <vt:lpwstr>Donna.Hase@carefirst.com</vt:lpwstr>
  </property>
  <property fmtid="{D5CDD505-2E9C-101B-9397-08002B2CF9AE}" pid="7" name="_AuthorEmailDisplayName">
    <vt:lpwstr>Hase, Donna</vt:lpwstr>
  </property>
</Properties>
</file>