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89" r:id="rId2"/>
    <p:sldId id="333" r:id="rId3"/>
    <p:sldId id="335" r:id="rId4"/>
    <p:sldId id="336" r:id="rId5"/>
    <p:sldId id="332" r:id="rId6"/>
    <p:sldId id="334" r:id="rId7"/>
    <p:sldId id="258" r:id="rId8"/>
    <p:sldId id="259" r:id="rId9"/>
    <p:sldId id="261" r:id="rId10"/>
    <p:sldId id="262" r:id="rId11"/>
    <p:sldId id="265" r:id="rId12"/>
    <p:sldId id="266" r:id="rId13"/>
    <p:sldId id="330" r:id="rId14"/>
    <p:sldId id="267" r:id="rId15"/>
    <p:sldId id="318" r:id="rId16"/>
    <p:sldId id="337" r:id="rId17"/>
    <p:sldId id="272" r:id="rId18"/>
    <p:sldId id="273" r:id="rId19"/>
    <p:sldId id="274" r:id="rId20"/>
    <p:sldId id="277" r:id="rId21"/>
    <p:sldId id="279" r:id="rId22"/>
    <p:sldId id="292" r:id="rId23"/>
    <p:sldId id="325" r:id="rId24"/>
    <p:sldId id="326" r:id="rId25"/>
    <p:sldId id="314" r:id="rId26"/>
    <p:sldId id="315" r:id="rId27"/>
    <p:sldId id="316" r:id="rId28"/>
    <p:sldId id="317" r:id="rId29"/>
    <p:sldId id="322" r:id="rId30"/>
    <p:sldId id="331" r:id="rId31"/>
    <p:sldId id="338" r:id="rId32"/>
    <p:sldId id="321" r:id="rId33"/>
    <p:sldId id="28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A50"/>
    <a:srgbClr val="FCE8E9"/>
    <a:srgbClr val="85BC3C"/>
    <a:srgbClr val="E63947"/>
    <a:srgbClr val="DCDCDC"/>
    <a:srgbClr val="37AECB"/>
    <a:srgbClr val="45CE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varScale="1">
        <p:scale>
          <a:sx n="118" d="100"/>
          <a:sy n="118"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4B0B9-E360-406E-B118-AB90061355A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472E022-F24C-4079-A286-0FE6724C293D}">
      <dgm:prSet phldrT="[Text]" custT="1"/>
      <dgm:spPr/>
      <dgm:t>
        <a:bodyPr/>
        <a:lstStyle/>
        <a:p>
          <a:r>
            <a:rPr lang="en-US" sz="2800" b="1" dirty="0">
              <a:solidFill>
                <a:schemeClr val="bg1"/>
              </a:solidFill>
            </a:rPr>
            <a:t>Grants</a:t>
          </a:r>
        </a:p>
      </dgm:t>
    </dgm:pt>
    <dgm:pt modelId="{32282ADF-031A-4DAF-BFE9-7311B46766FE}" type="parTrans" cxnId="{74502D19-BAD4-436A-A7FB-4C20A48B521A}">
      <dgm:prSet/>
      <dgm:spPr/>
      <dgm:t>
        <a:bodyPr/>
        <a:lstStyle/>
        <a:p>
          <a:endParaRPr lang="en-US"/>
        </a:p>
      </dgm:t>
    </dgm:pt>
    <dgm:pt modelId="{03A6E382-CDDE-417C-8DF1-ACD01EC7B7BD}" type="sibTrans" cxnId="{74502D19-BAD4-436A-A7FB-4C20A48B521A}">
      <dgm:prSet/>
      <dgm:spPr/>
      <dgm:t>
        <a:bodyPr/>
        <a:lstStyle/>
        <a:p>
          <a:endParaRPr lang="en-US"/>
        </a:p>
      </dgm:t>
    </dgm:pt>
    <dgm:pt modelId="{A864C998-B8AA-4E05-B03D-AB2CFB2597FF}">
      <dgm:prSet phldrT="[Text]" custT="1"/>
      <dgm:spPr/>
      <dgm:t>
        <a:bodyPr/>
        <a:lstStyle/>
        <a:p>
          <a:r>
            <a:rPr lang="en-US" sz="2800" b="1" dirty="0">
              <a:solidFill>
                <a:schemeClr val="bg1"/>
              </a:solidFill>
            </a:rPr>
            <a:t>Loans</a:t>
          </a:r>
        </a:p>
      </dgm:t>
    </dgm:pt>
    <dgm:pt modelId="{A62559A4-9CC4-4DC0-B06D-7D7FB2DE04B5}" type="parTrans" cxnId="{D1E25E28-D145-4CC8-A33F-93D410A691C3}">
      <dgm:prSet/>
      <dgm:spPr/>
      <dgm:t>
        <a:bodyPr/>
        <a:lstStyle/>
        <a:p>
          <a:endParaRPr lang="en-US"/>
        </a:p>
      </dgm:t>
    </dgm:pt>
    <dgm:pt modelId="{97CF2A33-45BB-4EE5-ACDC-C1A3AC179129}" type="sibTrans" cxnId="{D1E25E28-D145-4CC8-A33F-93D410A691C3}">
      <dgm:prSet/>
      <dgm:spPr/>
      <dgm:t>
        <a:bodyPr/>
        <a:lstStyle/>
        <a:p>
          <a:endParaRPr lang="en-US"/>
        </a:p>
      </dgm:t>
    </dgm:pt>
    <dgm:pt modelId="{72A7CF67-71FA-4136-BE20-19F837B47181}">
      <dgm:prSet phldrT="[Text]" custT="1"/>
      <dgm:spPr/>
      <dgm:t>
        <a:bodyPr/>
        <a:lstStyle/>
        <a:p>
          <a:r>
            <a:rPr lang="en-US" sz="2800" b="1" dirty="0">
              <a:solidFill>
                <a:schemeClr val="bg1"/>
              </a:solidFill>
            </a:rPr>
            <a:t>Scholarships</a:t>
          </a:r>
        </a:p>
      </dgm:t>
    </dgm:pt>
    <dgm:pt modelId="{7A82D2D6-DC75-46ED-8999-4116CFCFF42B}" type="parTrans" cxnId="{277CED90-3956-4580-A1E0-96A30B64005C}">
      <dgm:prSet/>
      <dgm:spPr/>
      <dgm:t>
        <a:bodyPr/>
        <a:lstStyle/>
        <a:p>
          <a:endParaRPr lang="en-US"/>
        </a:p>
      </dgm:t>
    </dgm:pt>
    <dgm:pt modelId="{AF630B75-06D6-41F2-8A54-C36FD0B1EBE3}" type="sibTrans" cxnId="{277CED90-3956-4580-A1E0-96A30B64005C}">
      <dgm:prSet/>
      <dgm:spPr/>
      <dgm:t>
        <a:bodyPr/>
        <a:lstStyle/>
        <a:p>
          <a:endParaRPr lang="en-US"/>
        </a:p>
      </dgm:t>
    </dgm:pt>
    <dgm:pt modelId="{D37AE17E-A816-42EB-8396-D83745B59B48}">
      <dgm:prSet phldrT="[Text]" custT="1"/>
      <dgm:spPr/>
      <dgm:t>
        <a:bodyPr/>
        <a:lstStyle/>
        <a:p>
          <a:r>
            <a:rPr lang="en-US" sz="2800" b="1" dirty="0">
              <a:solidFill>
                <a:schemeClr val="bg1"/>
              </a:solidFill>
            </a:rPr>
            <a:t>Work-study</a:t>
          </a:r>
        </a:p>
      </dgm:t>
    </dgm:pt>
    <dgm:pt modelId="{826A3D06-8348-410F-A0D4-0AB776E7B306}" type="parTrans" cxnId="{3D26C5E7-51A2-4C0F-8098-8EEEECBDCBFE}">
      <dgm:prSet/>
      <dgm:spPr/>
      <dgm:t>
        <a:bodyPr/>
        <a:lstStyle/>
        <a:p>
          <a:endParaRPr lang="en-US"/>
        </a:p>
      </dgm:t>
    </dgm:pt>
    <dgm:pt modelId="{9E0CB997-4E57-4EFB-A754-27FC2AE60652}" type="sibTrans" cxnId="{3D26C5E7-51A2-4C0F-8098-8EEEECBDCBFE}">
      <dgm:prSet/>
      <dgm:spPr/>
      <dgm:t>
        <a:bodyPr/>
        <a:lstStyle/>
        <a:p>
          <a:endParaRPr lang="en-US"/>
        </a:p>
      </dgm:t>
    </dgm:pt>
    <dgm:pt modelId="{0DE18F92-D773-4149-B4E5-72D75AD204A8}" type="pres">
      <dgm:prSet presAssocID="{3434B0B9-E360-406E-B118-AB90061355A0}" presName="Name0" presStyleCnt="0">
        <dgm:presLayoutVars>
          <dgm:dir/>
          <dgm:resizeHandles val="exact"/>
        </dgm:presLayoutVars>
      </dgm:prSet>
      <dgm:spPr/>
    </dgm:pt>
    <dgm:pt modelId="{B866BBA9-E619-4E4D-9955-F64E775456FF}" type="pres">
      <dgm:prSet presAssocID="{3472E022-F24C-4079-A286-0FE6724C293D}" presName="compNode" presStyleCnt="0"/>
      <dgm:spPr/>
    </dgm:pt>
    <dgm:pt modelId="{7C4A48F5-E522-4967-B1B2-6C0C11C6BDD3}" type="pres">
      <dgm:prSet presAssocID="{3472E022-F24C-4079-A286-0FE6724C293D}" presName="pictRect" presStyleLbl="node1" presStyleIdx="0" presStyleCnt="4" custLinFactNeighborX="21786" custLinFactNeighborY="9515"/>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2BEBB199-5081-469B-A1BD-6B1C97488E2E}" type="pres">
      <dgm:prSet presAssocID="{3472E022-F24C-4079-A286-0FE6724C293D}" presName="textRect" presStyleLbl="revTx" presStyleIdx="0" presStyleCnt="4" custLinFactNeighborX="9942" custLinFactNeighborY="5154">
        <dgm:presLayoutVars>
          <dgm:bulletEnabled val="1"/>
        </dgm:presLayoutVars>
      </dgm:prSet>
      <dgm:spPr/>
    </dgm:pt>
    <dgm:pt modelId="{CE46322A-E240-4155-A6F4-D14E832BABC3}" type="pres">
      <dgm:prSet presAssocID="{03A6E382-CDDE-417C-8DF1-ACD01EC7B7BD}" presName="sibTrans" presStyleLbl="sibTrans2D1" presStyleIdx="0" presStyleCnt="0"/>
      <dgm:spPr/>
    </dgm:pt>
    <dgm:pt modelId="{E90F53E2-78DF-4623-AD18-86E7DC98807E}" type="pres">
      <dgm:prSet presAssocID="{A864C998-B8AA-4E05-B03D-AB2CFB2597FF}" presName="compNode" presStyleCnt="0"/>
      <dgm:spPr/>
    </dgm:pt>
    <dgm:pt modelId="{99D05371-0079-4B3D-9F4E-3DCE659DCD0D}" type="pres">
      <dgm:prSet presAssocID="{A864C998-B8AA-4E05-B03D-AB2CFB2597FF}" presName="pictRect" presStyleLbl="node1" presStyleIdx="1" presStyleCnt="4" custLinFactNeighborX="89529" custLinFactNeighborY="9515"/>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AE2D66C4-D535-4B09-9175-7FDCC1593BC4}" type="pres">
      <dgm:prSet presAssocID="{A864C998-B8AA-4E05-B03D-AB2CFB2597FF}" presName="textRect" presStyleLbl="revTx" presStyleIdx="1" presStyleCnt="4" custLinFactY="111360" custLinFactNeighborX="-99407" custLinFactNeighborY="200000">
        <dgm:presLayoutVars>
          <dgm:bulletEnabled val="1"/>
        </dgm:presLayoutVars>
      </dgm:prSet>
      <dgm:spPr/>
    </dgm:pt>
    <dgm:pt modelId="{A2374F7E-4347-4AAD-AC35-E64BF40A0FA2}" type="pres">
      <dgm:prSet presAssocID="{97CF2A33-45BB-4EE5-ACDC-C1A3AC179129}" presName="sibTrans" presStyleLbl="sibTrans2D1" presStyleIdx="0" presStyleCnt="0"/>
      <dgm:spPr/>
    </dgm:pt>
    <dgm:pt modelId="{6419AD16-1EA1-4DC0-B762-A575418503FF}" type="pres">
      <dgm:prSet presAssocID="{72A7CF67-71FA-4136-BE20-19F837B47181}" presName="compNode" presStyleCnt="0"/>
      <dgm:spPr/>
    </dgm:pt>
    <dgm:pt modelId="{9910ACF6-9FF4-4CFC-B637-A65057632BC6}" type="pres">
      <dgm:prSet presAssocID="{72A7CF67-71FA-4136-BE20-19F837B47181}" presName="pictRect" presStyleLbl="node1" presStyleIdx="2" presStyleCnt="4" custLinFactY="68801" custLinFactNeighborX="-20386" custLinFactNeighborY="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AE43361D-3184-42C4-A9CA-D884A82DE376}" type="pres">
      <dgm:prSet presAssocID="{72A7CF67-71FA-4136-BE20-19F837B47181}" presName="textRect" presStyleLbl="revTx" presStyleIdx="2" presStyleCnt="4" custLinFactNeighborX="-22565" custLinFactNeighborY="7692">
        <dgm:presLayoutVars>
          <dgm:bulletEnabled val="1"/>
        </dgm:presLayoutVars>
      </dgm:prSet>
      <dgm:spPr/>
    </dgm:pt>
    <dgm:pt modelId="{5B65431E-F7DB-4C63-8ACA-335B45FAC0D5}" type="pres">
      <dgm:prSet presAssocID="{AF630B75-06D6-41F2-8A54-C36FD0B1EBE3}" presName="sibTrans" presStyleLbl="sibTrans2D1" presStyleIdx="0" presStyleCnt="0"/>
      <dgm:spPr/>
    </dgm:pt>
    <dgm:pt modelId="{018DA631-A3C3-4E34-AB3A-623BE8841879}" type="pres">
      <dgm:prSet presAssocID="{D37AE17E-A816-42EB-8396-D83745B59B48}" presName="compNode" presStyleCnt="0"/>
      <dgm:spPr/>
    </dgm:pt>
    <dgm:pt modelId="{6CE3616A-5CBF-4B5F-976C-4008BC991552}" type="pres">
      <dgm:prSet presAssocID="{D37AE17E-A816-42EB-8396-D83745B59B48}" presName="pictRect" presStyleLbl="node1" presStyleIdx="3" presStyleCnt="4" custLinFactNeighborX="-88614" custLinFactNeighborY="157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 modelId="{400864B6-2D41-4B28-AAD0-D2F7CA3B8DCF}" type="pres">
      <dgm:prSet presAssocID="{D37AE17E-A816-42EB-8396-D83745B59B48}" presName="textRect" presStyleLbl="revTx" presStyleIdx="3" presStyleCnt="4" custLinFactNeighborX="89996" custLinFactNeighborY="-869">
        <dgm:presLayoutVars>
          <dgm:bulletEnabled val="1"/>
        </dgm:presLayoutVars>
      </dgm:prSet>
      <dgm:spPr/>
    </dgm:pt>
  </dgm:ptLst>
  <dgm:cxnLst>
    <dgm:cxn modelId="{74502D19-BAD4-436A-A7FB-4C20A48B521A}" srcId="{3434B0B9-E360-406E-B118-AB90061355A0}" destId="{3472E022-F24C-4079-A286-0FE6724C293D}" srcOrd="0" destOrd="0" parTransId="{32282ADF-031A-4DAF-BFE9-7311B46766FE}" sibTransId="{03A6E382-CDDE-417C-8DF1-ACD01EC7B7BD}"/>
    <dgm:cxn modelId="{D1E25E28-D145-4CC8-A33F-93D410A691C3}" srcId="{3434B0B9-E360-406E-B118-AB90061355A0}" destId="{A864C998-B8AA-4E05-B03D-AB2CFB2597FF}" srcOrd="1" destOrd="0" parTransId="{A62559A4-9CC4-4DC0-B06D-7D7FB2DE04B5}" sibTransId="{97CF2A33-45BB-4EE5-ACDC-C1A3AC179129}"/>
    <dgm:cxn modelId="{AB6A9B28-9A45-466E-9FBF-F66258F7FF90}" type="presOf" srcId="{3434B0B9-E360-406E-B118-AB90061355A0}" destId="{0DE18F92-D773-4149-B4E5-72D75AD204A8}" srcOrd="0" destOrd="0" presId="urn:microsoft.com/office/officeart/2005/8/layout/pList1"/>
    <dgm:cxn modelId="{8D0F6F2E-AEA3-4160-BF0B-5D972EA3B592}" type="presOf" srcId="{A864C998-B8AA-4E05-B03D-AB2CFB2597FF}" destId="{AE2D66C4-D535-4B09-9175-7FDCC1593BC4}" srcOrd="0" destOrd="0" presId="urn:microsoft.com/office/officeart/2005/8/layout/pList1"/>
    <dgm:cxn modelId="{277CED90-3956-4580-A1E0-96A30B64005C}" srcId="{3434B0B9-E360-406E-B118-AB90061355A0}" destId="{72A7CF67-71FA-4136-BE20-19F837B47181}" srcOrd="2" destOrd="0" parTransId="{7A82D2D6-DC75-46ED-8999-4116CFCFF42B}" sibTransId="{AF630B75-06D6-41F2-8A54-C36FD0B1EBE3}"/>
    <dgm:cxn modelId="{982F1E9E-3E77-4CE7-B57C-37E57DCEAE31}" type="presOf" srcId="{97CF2A33-45BB-4EE5-ACDC-C1A3AC179129}" destId="{A2374F7E-4347-4AAD-AC35-E64BF40A0FA2}" srcOrd="0" destOrd="0" presId="urn:microsoft.com/office/officeart/2005/8/layout/pList1"/>
    <dgm:cxn modelId="{0EEB1FA2-EA51-459F-A46D-94039B6CFA43}" type="presOf" srcId="{AF630B75-06D6-41F2-8A54-C36FD0B1EBE3}" destId="{5B65431E-F7DB-4C63-8ACA-335B45FAC0D5}" srcOrd="0" destOrd="0" presId="urn:microsoft.com/office/officeart/2005/8/layout/pList1"/>
    <dgm:cxn modelId="{D8F1D2AF-104A-4DB6-A72C-753DED35D448}" type="presOf" srcId="{3472E022-F24C-4079-A286-0FE6724C293D}" destId="{2BEBB199-5081-469B-A1BD-6B1C97488E2E}" srcOrd="0" destOrd="0" presId="urn:microsoft.com/office/officeart/2005/8/layout/pList1"/>
    <dgm:cxn modelId="{D17DD7B8-04AA-4251-8E69-916FC37421E7}" type="presOf" srcId="{03A6E382-CDDE-417C-8DF1-ACD01EC7B7BD}" destId="{CE46322A-E240-4155-A6F4-D14E832BABC3}" srcOrd="0" destOrd="0" presId="urn:microsoft.com/office/officeart/2005/8/layout/pList1"/>
    <dgm:cxn modelId="{E9B0CFE0-A7DF-49CA-AA1C-68993249F17B}" type="presOf" srcId="{D37AE17E-A816-42EB-8396-D83745B59B48}" destId="{400864B6-2D41-4B28-AAD0-D2F7CA3B8DCF}" srcOrd="0" destOrd="0" presId="urn:microsoft.com/office/officeart/2005/8/layout/pList1"/>
    <dgm:cxn modelId="{3D26C5E7-51A2-4C0F-8098-8EEEECBDCBFE}" srcId="{3434B0B9-E360-406E-B118-AB90061355A0}" destId="{D37AE17E-A816-42EB-8396-D83745B59B48}" srcOrd="3" destOrd="0" parTransId="{826A3D06-8348-410F-A0D4-0AB776E7B306}" sibTransId="{9E0CB997-4E57-4EFB-A754-27FC2AE60652}"/>
    <dgm:cxn modelId="{F49FBCF9-7173-4E3F-A283-2864308DA4A3}" type="presOf" srcId="{72A7CF67-71FA-4136-BE20-19F837B47181}" destId="{AE43361D-3184-42C4-A9CA-D884A82DE376}" srcOrd="0" destOrd="0" presId="urn:microsoft.com/office/officeart/2005/8/layout/pList1"/>
    <dgm:cxn modelId="{95E58C39-F3FD-49F1-A066-A19788AFE6DF}" type="presParOf" srcId="{0DE18F92-D773-4149-B4E5-72D75AD204A8}" destId="{B866BBA9-E619-4E4D-9955-F64E775456FF}" srcOrd="0" destOrd="0" presId="urn:microsoft.com/office/officeart/2005/8/layout/pList1"/>
    <dgm:cxn modelId="{84E9AE13-16CA-4290-9225-4F0CD6BB3EF8}" type="presParOf" srcId="{B866BBA9-E619-4E4D-9955-F64E775456FF}" destId="{7C4A48F5-E522-4967-B1B2-6C0C11C6BDD3}" srcOrd="0" destOrd="0" presId="urn:microsoft.com/office/officeart/2005/8/layout/pList1"/>
    <dgm:cxn modelId="{455FE36C-6B93-4A24-921F-D3D9807EA73D}" type="presParOf" srcId="{B866BBA9-E619-4E4D-9955-F64E775456FF}" destId="{2BEBB199-5081-469B-A1BD-6B1C97488E2E}" srcOrd="1" destOrd="0" presId="urn:microsoft.com/office/officeart/2005/8/layout/pList1"/>
    <dgm:cxn modelId="{7A4A5A26-236A-4F14-9E21-AE2396E7B6FF}" type="presParOf" srcId="{0DE18F92-D773-4149-B4E5-72D75AD204A8}" destId="{CE46322A-E240-4155-A6F4-D14E832BABC3}" srcOrd="1" destOrd="0" presId="urn:microsoft.com/office/officeart/2005/8/layout/pList1"/>
    <dgm:cxn modelId="{46E668F1-E04E-400F-9088-E92D5954E621}" type="presParOf" srcId="{0DE18F92-D773-4149-B4E5-72D75AD204A8}" destId="{E90F53E2-78DF-4623-AD18-86E7DC98807E}" srcOrd="2" destOrd="0" presId="urn:microsoft.com/office/officeart/2005/8/layout/pList1"/>
    <dgm:cxn modelId="{145032C1-25C0-40E7-B4B4-00677BEC759B}" type="presParOf" srcId="{E90F53E2-78DF-4623-AD18-86E7DC98807E}" destId="{99D05371-0079-4B3D-9F4E-3DCE659DCD0D}" srcOrd="0" destOrd="0" presId="urn:microsoft.com/office/officeart/2005/8/layout/pList1"/>
    <dgm:cxn modelId="{EE63571D-5707-4A3A-90FB-C2B7437618EF}" type="presParOf" srcId="{E90F53E2-78DF-4623-AD18-86E7DC98807E}" destId="{AE2D66C4-D535-4B09-9175-7FDCC1593BC4}" srcOrd="1" destOrd="0" presId="urn:microsoft.com/office/officeart/2005/8/layout/pList1"/>
    <dgm:cxn modelId="{F71B96C8-03E2-443C-840E-C7D3417F7788}" type="presParOf" srcId="{0DE18F92-D773-4149-B4E5-72D75AD204A8}" destId="{A2374F7E-4347-4AAD-AC35-E64BF40A0FA2}" srcOrd="3" destOrd="0" presId="urn:microsoft.com/office/officeart/2005/8/layout/pList1"/>
    <dgm:cxn modelId="{588E0740-41DC-4671-970C-FA5E016BDDCC}" type="presParOf" srcId="{0DE18F92-D773-4149-B4E5-72D75AD204A8}" destId="{6419AD16-1EA1-4DC0-B762-A575418503FF}" srcOrd="4" destOrd="0" presId="urn:microsoft.com/office/officeart/2005/8/layout/pList1"/>
    <dgm:cxn modelId="{CFE8DC54-9F28-47AC-9743-728DFD6C9F6C}" type="presParOf" srcId="{6419AD16-1EA1-4DC0-B762-A575418503FF}" destId="{9910ACF6-9FF4-4CFC-B637-A65057632BC6}" srcOrd="0" destOrd="0" presId="urn:microsoft.com/office/officeart/2005/8/layout/pList1"/>
    <dgm:cxn modelId="{E4CCE19F-B719-452E-A15C-351FA799FB39}" type="presParOf" srcId="{6419AD16-1EA1-4DC0-B762-A575418503FF}" destId="{AE43361D-3184-42C4-A9CA-D884A82DE376}" srcOrd="1" destOrd="0" presId="urn:microsoft.com/office/officeart/2005/8/layout/pList1"/>
    <dgm:cxn modelId="{13A9B5EB-9866-413A-B2FA-4DD022EC2ACD}" type="presParOf" srcId="{0DE18F92-D773-4149-B4E5-72D75AD204A8}" destId="{5B65431E-F7DB-4C63-8ACA-335B45FAC0D5}" srcOrd="5" destOrd="0" presId="urn:microsoft.com/office/officeart/2005/8/layout/pList1"/>
    <dgm:cxn modelId="{C2708880-A0C1-492C-8478-EB095D402EE3}" type="presParOf" srcId="{0DE18F92-D773-4149-B4E5-72D75AD204A8}" destId="{018DA631-A3C3-4E34-AB3A-623BE8841879}" srcOrd="6" destOrd="0" presId="urn:microsoft.com/office/officeart/2005/8/layout/pList1"/>
    <dgm:cxn modelId="{7C37C97C-9DAE-4A63-AB1D-3A577081D6F5}" type="presParOf" srcId="{018DA631-A3C3-4E34-AB3A-623BE8841879}" destId="{6CE3616A-5CBF-4B5F-976C-4008BC991552}" srcOrd="0" destOrd="0" presId="urn:microsoft.com/office/officeart/2005/8/layout/pList1"/>
    <dgm:cxn modelId="{4BF91E55-40A2-4F7B-B638-34BA6EEC6799}" type="presParOf" srcId="{018DA631-A3C3-4E34-AB3A-623BE8841879}" destId="{400864B6-2D41-4B28-AAD0-D2F7CA3B8DC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029D6-2CD3-46E0-AE5E-03BC08796AC8}" type="doc">
      <dgm:prSet loTypeId="urn:microsoft.com/office/officeart/2005/8/layout/equation1" loCatId="relationship" qsTypeId="urn:microsoft.com/office/officeart/2005/8/quickstyle/3d4" qsCatId="3D" csTypeId="urn:microsoft.com/office/officeart/2005/8/colors/colorful1" csCatId="colorful" phldr="1"/>
      <dgm:spPr/>
    </dgm:pt>
    <dgm:pt modelId="{F11B5D2D-A7A3-4C2F-9458-DDE3A7A00B98}">
      <dgm:prSet phldrT="[Text]" custT="1"/>
      <dgm:spPr>
        <a:solidFill>
          <a:srgbClr val="132A50"/>
        </a:solidFill>
        <a:ln>
          <a:noFill/>
        </a:ln>
        <a:effectLst/>
        <a:scene3d>
          <a:camera prst="orthographicFront">
            <a:rot lat="0" lon="0" rev="0"/>
          </a:camera>
          <a:lightRig rig="contrasting" dir="t">
            <a:rot lat="0" lon="0" rev="7800000"/>
          </a:lightRig>
        </a:scene3d>
        <a:sp3d>
          <a:bevelT w="139700" h="139700"/>
        </a:sp3d>
      </dgm:spPr>
      <dgm:t>
        <a:bodyPr/>
        <a:lstStyle/>
        <a:p>
          <a:pPr algn="ctr"/>
          <a:r>
            <a:rPr lang="en-US" sz="1800" b="0" dirty="0">
              <a:solidFill>
                <a:schemeClr val="bg1"/>
              </a:solidFill>
              <a:latin typeface="+mn-lt"/>
            </a:rPr>
            <a:t>Total Cost of Attendance</a:t>
          </a:r>
        </a:p>
      </dgm:t>
    </dgm:pt>
    <dgm:pt modelId="{284F5F2D-A732-4ED6-B9BF-E392687E69E8}" type="parTrans" cxnId="{072304B1-120D-40E2-B480-F85D6C40D1A7}">
      <dgm:prSet/>
      <dgm:spPr/>
      <dgm:t>
        <a:bodyPr/>
        <a:lstStyle/>
        <a:p>
          <a:pPr algn="ctr"/>
          <a:endParaRPr lang="en-US" b="0">
            <a:solidFill>
              <a:srgbClr val="000000"/>
            </a:solidFill>
            <a:latin typeface="+mn-lt"/>
          </a:endParaRPr>
        </a:p>
      </dgm:t>
    </dgm:pt>
    <dgm:pt modelId="{C23FD948-B5DB-4FB2-B02C-C2FA64183B45}" type="sibTrans" cxnId="{072304B1-120D-40E2-B480-F85D6C40D1A7}">
      <dgm:prSet/>
      <dgm:spPr>
        <a:solidFill>
          <a:schemeClr val="bg1">
            <a:lumMod val="85000"/>
          </a:schemeClr>
        </a:solidFill>
      </dgm:spPr>
      <dgm:t>
        <a:bodyPr/>
        <a:lstStyle/>
        <a:p>
          <a:pPr algn="ctr"/>
          <a:endParaRPr lang="en-US" b="0" dirty="0">
            <a:solidFill>
              <a:srgbClr val="000000"/>
            </a:solidFill>
            <a:latin typeface="+mn-lt"/>
          </a:endParaRPr>
        </a:p>
      </dgm:t>
    </dgm:pt>
    <dgm:pt modelId="{8F1EE308-CDAA-434F-B18D-9A2E5B0ABB58}">
      <dgm:prSet phldrT="[Text]" custT="1"/>
      <dgm:spPr>
        <a:solidFill>
          <a:srgbClr val="132A50"/>
        </a:solidFill>
        <a:ln>
          <a:noFill/>
        </a:ln>
        <a:effectLst/>
        <a:scene3d>
          <a:camera prst="orthographicFront">
            <a:rot lat="0" lon="0" rev="0"/>
          </a:camera>
          <a:lightRig rig="contrasting" dir="t">
            <a:rot lat="0" lon="0" rev="7800000"/>
          </a:lightRig>
        </a:scene3d>
        <a:sp3d>
          <a:bevelT w="139700" h="139700"/>
        </a:sp3d>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0" kern="1200" dirty="0">
              <a:solidFill>
                <a:prstClr val="white"/>
              </a:solidFill>
              <a:latin typeface="Calibri" panose="020F0502020204030204"/>
              <a:ea typeface="+mn-ea"/>
              <a:cs typeface="+mn-cs"/>
            </a:rPr>
            <a:t>Student Aid Index </a:t>
          </a:r>
          <a:br>
            <a:rPr lang="en-US" sz="1800" b="0" kern="1200" dirty="0">
              <a:solidFill>
                <a:prstClr val="white"/>
              </a:solidFill>
              <a:latin typeface="Calibri" panose="020F0502020204030204"/>
              <a:ea typeface="+mn-ea"/>
              <a:cs typeface="+mn-cs"/>
            </a:rPr>
          </a:br>
          <a:r>
            <a:rPr lang="en-US" sz="1800" b="0" kern="1200" dirty="0">
              <a:solidFill>
                <a:prstClr val="white"/>
              </a:solidFill>
              <a:latin typeface="Calibri" panose="020F0502020204030204"/>
              <a:ea typeface="+mn-ea"/>
              <a:cs typeface="+mn-cs"/>
            </a:rPr>
            <a:t>(SAI)*</a:t>
          </a:r>
        </a:p>
      </dgm:t>
    </dgm:pt>
    <dgm:pt modelId="{93805031-A121-43A9-AB5E-68DCE80B1541}" type="parTrans" cxnId="{AAB0589E-5C3D-47CD-A560-AEF6AB3A7E36}">
      <dgm:prSet/>
      <dgm:spPr/>
      <dgm:t>
        <a:bodyPr/>
        <a:lstStyle/>
        <a:p>
          <a:pPr algn="ctr"/>
          <a:endParaRPr lang="en-US" b="0">
            <a:solidFill>
              <a:srgbClr val="000000"/>
            </a:solidFill>
            <a:latin typeface="+mn-lt"/>
          </a:endParaRPr>
        </a:p>
      </dgm:t>
    </dgm:pt>
    <dgm:pt modelId="{6863364D-1591-48F0-9F0B-A9A0127BE92E}" type="sibTrans" cxnId="{AAB0589E-5C3D-47CD-A560-AEF6AB3A7E36}">
      <dgm:prSet/>
      <dgm:spPr>
        <a:solidFill>
          <a:schemeClr val="bg1">
            <a:lumMod val="85000"/>
          </a:schemeClr>
        </a:solidFill>
      </dgm:spPr>
      <dgm:t>
        <a:bodyPr/>
        <a:lstStyle/>
        <a:p>
          <a:pPr algn="ctr"/>
          <a:endParaRPr lang="en-US" b="0" dirty="0">
            <a:solidFill>
              <a:srgbClr val="000000"/>
            </a:solidFill>
            <a:latin typeface="+mn-lt"/>
          </a:endParaRPr>
        </a:p>
      </dgm:t>
    </dgm:pt>
    <dgm:pt modelId="{638B402C-79CB-4716-8938-29E5F8ECEDE6}">
      <dgm:prSet phldrT="[Text]" custT="1"/>
      <dgm:spPr>
        <a:solidFill>
          <a:srgbClr val="132A50"/>
        </a:solidFill>
        <a:ln>
          <a:noFill/>
        </a:ln>
        <a:effectLst/>
        <a:scene3d>
          <a:camera prst="orthographicFront">
            <a:rot lat="0" lon="0" rev="0"/>
          </a:camera>
          <a:lightRig rig="contrasting" dir="t">
            <a:rot lat="0" lon="0" rev="7800000"/>
          </a:lightRig>
        </a:scene3d>
        <a:sp3d>
          <a:bevelT w="139700" h="139700"/>
        </a:sp3d>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US" sz="1800" b="0" kern="1200" dirty="0">
              <a:solidFill>
                <a:prstClr val="white"/>
              </a:solidFill>
              <a:latin typeface="Calibri" panose="020F0502020204030204"/>
              <a:ea typeface="+mn-ea"/>
              <a:cs typeface="+mn-cs"/>
            </a:rPr>
            <a:t>Financial Need</a:t>
          </a:r>
        </a:p>
      </dgm:t>
    </dgm:pt>
    <dgm:pt modelId="{402D1D08-9B94-454E-AB7F-993884E1F53E}" type="parTrans" cxnId="{219EC41D-B1D3-4E63-8DE2-BFC33DBB1C62}">
      <dgm:prSet/>
      <dgm:spPr/>
      <dgm:t>
        <a:bodyPr/>
        <a:lstStyle/>
        <a:p>
          <a:pPr algn="ctr"/>
          <a:endParaRPr lang="en-US" b="0">
            <a:solidFill>
              <a:srgbClr val="000000"/>
            </a:solidFill>
            <a:latin typeface="+mn-lt"/>
          </a:endParaRPr>
        </a:p>
      </dgm:t>
    </dgm:pt>
    <dgm:pt modelId="{08842E24-2A35-4837-8592-365F3E8CFBC9}" type="sibTrans" cxnId="{219EC41D-B1D3-4E63-8DE2-BFC33DBB1C62}">
      <dgm:prSet/>
      <dgm:spPr/>
      <dgm:t>
        <a:bodyPr/>
        <a:lstStyle/>
        <a:p>
          <a:pPr algn="ctr"/>
          <a:endParaRPr lang="en-US" b="0">
            <a:solidFill>
              <a:srgbClr val="000000"/>
            </a:solidFill>
            <a:latin typeface="+mn-lt"/>
          </a:endParaRPr>
        </a:p>
      </dgm:t>
    </dgm:pt>
    <dgm:pt modelId="{301E7241-7BB3-402D-ADDE-8D087A1A32B8}" type="pres">
      <dgm:prSet presAssocID="{81D029D6-2CD3-46E0-AE5E-03BC08796AC8}" presName="linearFlow" presStyleCnt="0">
        <dgm:presLayoutVars>
          <dgm:dir/>
          <dgm:resizeHandles val="exact"/>
        </dgm:presLayoutVars>
      </dgm:prSet>
      <dgm:spPr/>
    </dgm:pt>
    <dgm:pt modelId="{390EB258-81D3-4FC5-8053-D6606BF57A55}" type="pres">
      <dgm:prSet presAssocID="{F11B5D2D-A7A3-4C2F-9458-DDE3A7A00B98}" presName="node" presStyleLbl="node1" presStyleIdx="0" presStyleCnt="3">
        <dgm:presLayoutVars>
          <dgm:bulletEnabled val="1"/>
        </dgm:presLayoutVars>
      </dgm:prSet>
      <dgm:spPr/>
    </dgm:pt>
    <dgm:pt modelId="{8733B0AE-3CC6-4BD0-9E10-7482935F5787}" type="pres">
      <dgm:prSet presAssocID="{C23FD948-B5DB-4FB2-B02C-C2FA64183B45}" presName="spacerL" presStyleCnt="0"/>
      <dgm:spPr/>
    </dgm:pt>
    <dgm:pt modelId="{C57CE2DC-9F80-42FC-97DC-BC6137F9CA7F}" type="pres">
      <dgm:prSet presAssocID="{C23FD948-B5DB-4FB2-B02C-C2FA64183B45}" presName="sibTrans" presStyleLbl="sibTrans2D1" presStyleIdx="0" presStyleCnt="2"/>
      <dgm:spPr>
        <a:prstGeom prst="mathMinus">
          <a:avLst/>
        </a:prstGeom>
      </dgm:spPr>
    </dgm:pt>
    <dgm:pt modelId="{3EA6E18D-574A-4EB4-9811-73C4A6CB8C6D}" type="pres">
      <dgm:prSet presAssocID="{C23FD948-B5DB-4FB2-B02C-C2FA64183B45}" presName="spacerR" presStyleCnt="0"/>
      <dgm:spPr/>
    </dgm:pt>
    <dgm:pt modelId="{8819DFDF-E96C-4F7D-8082-C987215C5EC2}" type="pres">
      <dgm:prSet presAssocID="{8F1EE308-CDAA-434F-B18D-9A2E5B0ABB58}" presName="node" presStyleLbl="node1" presStyleIdx="1" presStyleCnt="3">
        <dgm:presLayoutVars>
          <dgm:bulletEnabled val="1"/>
        </dgm:presLayoutVars>
      </dgm:prSet>
      <dgm:spPr>
        <a:xfrm>
          <a:off x="3064375" y="494213"/>
          <a:ext cx="1757948" cy="1757948"/>
        </a:xfrm>
        <a:prstGeom prst="ellipse">
          <a:avLst/>
        </a:prstGeom>
      </dgm:spPr>
    </dgm:pt>
    <dgm:pt modelId="{D1EE5AB6-EEB2-4764-84BC-DF3974F84F97}" type="pres">
      <dgm:prSet presAssocID="{6863364D-1591-48F0-9F0B-A9A0127BE92E}" presName="spacerL" presStyleCnt="0"/>
      <dgm:spPr/>
    </dgm:pt>
    <dgm:pt modelId="{086C2BB0-EE43-40BF-B96F-B540DF0618E7}" type="pres">
      <dgm:prSet presAssocID="{6863364D-1591-48F0-9F0B-A9A0127BE92E}" presName="sibTrans" presStyleLbl="sibTrans2D1" presStyleIdx="1" presStyleCnt="2"/>
      <dgm:spPr/>
    </dgm:pt>
    <dgm:pt modelId="{855BB2AA-6209-4631-95D6-4007C4FB4887}" type="pres">
      <dgm:prSet presAssocID="{6863364D-1591-48F0-9F0B-A9A0127BE92E}" presName="spacerR" presStyleCnt="0"/>
      <dgm:spPr/>
    </dgm:pt>
    <dgm:pt modelId="{1D97D898-618C-4A8E-9009-85A2C06AD0F1}" type="pres">
      <dgm:prSet presAssocID="{638B402C-79CB-4716-8938-29E5F8ECEDE6}" presName="node" presStyleLbl="node1" presStyleIdx="2" presStyleCnt="3">
        <dgm:presLayoutVars>
          <dgm:bulletEnabled val="1"/>
        </dgm:presLayoutVars>
      </dgm:prSet>
      <dgm:spPr>
        <a:xfrm>
          <a:off x="6127425" y="494213"/>
          <a:ext cx="1757948" cy="1757948"/>
        </a:xfrm>
        <a:prstGeom prst="ellipse">
          <a:avLst/>
        </a:prstGeom>
      </dgm:spPr>
    </dgm:pt>
  </dgm:ptLst>
  <dgm:cxnLst>
    <dgm:cxn modelId="{60202504-BBF6-4A6A-B2D6-130477E9AF24}" type="presOf" srcId="{8F1EE308-CDAA-434F-B18D-9A2E5B0ABB58}" destId="{8819DFDF-E96C-4F7D-8082-C987215C5EC2}" srcOrd="0" destOrd="0" presId="urn:microsoft.com/office/officeart/2005/8/layout/equation1"/>
    <dgm:cxn modelId="{219EC41D-B1D3-4E63-8DE2-BFC33DBB1C62}" srcId="{81D029D6-2CD3-46E0-AE5E-03BC08796AC8}" destId="{638B402C-79CB-4716-8938-29E5F8ECEDE6}" srcOrd="2" destOrd="0" parTransId="{402D1D08-9B94-454E-AB7F-993884E1F53E}" sibTransId="{08842E24-2A35-4837-8592-365F3E8CFBC9}"/>
    <dgm:cxn modelId="{580A5362-A823-4C42-9C5E-9FF84682A3EB}" type="presOf" srcId="{F11B5D2D-A7A3-4C2F-9458-DDE3A7A00B98}" destId="{390EB258-81D3-4FC5-8053-D6606BF57A55}" srcOrd="0" destOrd="0" presId="urn:microsoft.com/office/officeart/2005/8/layout/equation1"/>
    <dgm:cxn modelId="{250A2D6A-54F6-4CA8-90BC-9B6590CF0DB9}" type="presOf" srcId="{638B402C-79CB-4716-8938-29E5F8ECEDE6}" destId="{1D97D898-618C-4A8E-9009-85A2C06AD0F1}" srcOrd="0" destOrd="0" presId="urn:microsoft.com/office/officeart/2005/8/layout/equation1"/>
    <dgm:cxn modelId="{8FED5D75-BE9D-4F0E-BE7A-AB7409B063C4}" type="presOf" srcId="{C23FD948-B5DB-4FB2-B02C-C2FA64183B45}" destId="{C57CE2DC-9F80-42FC-97DC-BC6137F9CA7F}" srcOrd="0" destOrd="0" presId="urn:microsoft.com/office/officeart/2005/8/layout/equation1"/>
    <dgm:cxn modelId="{147DCF98-8BB7-4041-9CD0-6A75D8E8C458}" type="presOf" srcId="{81D029D6-2CD3-46E0-AE5E-03BC08796AC8}" destId="{301E7241-7BB3-402D-ADDE-8D087A1A32B8}" srcOrd="0" destOrd="0" presId="urn:microsoft.com/office/officeart/2005/8/layout/equation1"/>
    <dgm:cxn modelId="{AAB0589E-5C3D-47CD-A560-AEF6AB3A7E36}" srcId="{81D029D6-2CD3-46E0-AE5E-03BC08796AC8}" destId="{8F1EE308-CDAA-434F-B18D-9A2E5B0ABB58}" srcOrd="1" destOrd="0" parTransId="{93805031-A121-43A9-AB5E-68DCE80B1541}" sibTransId="{6863364D-1591-48F0-9F0B-A9A0127BE92E}"/>
    <dgm:cxn modelId="{173FD2AE-945B-4F64-89B3-AF0A4445B60D}" type="presOf" srcId="{6863364D-1591-48F0-9F0B-A9A0127BE92E}" destId="{086C2BB0-EE43-40BF-B96F-B540DF0618E7}" srcOrd="0" destOrd="0" presId="urn:microsoft.com/office/officeart/2005/8/layout/equation1"/>
    <dgm:cxn modelId="{072304B1-120D-40E2-B480-F85D6C40D1A7}" srcId="{81D029D6-2CD3-46E0-AE5E-03BC08796AC8}" destId="{F11B5D2D-A7A3-4C2F-9458-DDE3A7A00B98}" srcOrd="0" destOrd="0" parTransId="{284F5F2D-A732-4ED6-B9BF-E392687E69E8}" sibTransId="{C23FD948-B5DB-4FB2-B02C-C2FA64183B45}"/>
    <dgm:cxn modelId="{7964DA7E-9E59-4EA1-AC9A-F8779A7C7777}" type="presParOf" srcId="{301E7241-7BB3-402D-ADDE-8D087A1A32B8}" destId="{390EB258-81D3-4FC5-8053-D6606BF57A55}" srcOrd="0" destOrd="0" presId="urn:microsoft.com/office/officeart/2005/8/layout/equation1"/>
    <dgm:cxn modelId="{4235B4E5-6BF4-4DE7-9A34-0DC54B7677F7}" type="presParOf" srcId="{301E7241-7BB3-402D-ADDE-8D087A1A32B8}" destId="{8733B0AE-3CC6-4BD0-9E10-7482935F5787}" srcOrd="1" destOrd="0" presId="urn:microsoft.com/office/officeart/2005/8/layout/equation1"/>
    <dgm:cxn modelId="{286E34CA-E9D9-4660-8AD7-88DC1F2C441B}" type="presParOf" srcId="{301E7241-7BB3-402D-ADDE-8D087A1A32B8}" destId="{C57CE2DC-9F80-42FC-97DC-BC6137F9CA7F}" srcOrd="2" destOrd="0" presId="urn:microsoft.com/office/officeart/2005/8/layout/equation1"/>
    <dgm:cxn modelId="{FC3BACDF-B4A0-4FFD-9C10-0AE2D58B447D}" type="presParOf" srcId="{301E7241-7BB3-402D-ADDE-8D087A1A32B8}" destId="{3EA6E18D-574A-4EB4-9811-73C4A6CB8C6D}" srcOrd="3" destOrd="0" presId="urn:microsoft.com/office/officeart/2005/8/layout/equation1"/>
    <dgm:cxn modelId="{A5CBFD3E-7BDA-48D4-A35C-AB4207C8B514}" type="presParOf" srcId="{301E7241-7BB3-402D-ADDE-8D087A1A32B8}" destId="{8819DFDF-E96C-4F7D-8082-C987215C5EC2}" srcOrd="4" destOrd="0" presId="urn:microsoft.com/office/officeart/2005/8/layout/equation1"/>
    <dgm:cxn modelId="{E1F324A2-EAE5-4F1F-9477-0B446E219FC2}" type="presParOf" srcId="{301E7241-7BB3-402D-ADDE-8D087A1A32B8}" destId="{D1EE5AB6-EEB2-4764-84BC-DF3974F84F97}" srcOrd="5" destOrd="0" presId="urn:microsoft.com/office/officeart/2005/8/layout/equation1"/>
    <dgm:cxn modelId="{ADF7E42B-E506-48C7-B4E6-9E15E9F501A3}" type="presParOf" srcId="{301E7241-7BB3-402D-ADDE-8D087A1A32B8}" destId="{086C2BB0-EE43-40BF-B96F-B540DF0618E7}" srcOrd="6" destOrd="0" presId="urn:microsoft.com/office/officeart/2005/8/layout/equation1"/>
    <dgm:cxn modelId="{712AD1B4-7C87-465E-B38A-C7B4AE692477}" type="presParOf" srcId="{301E7241-7BB3-402D-ADDE-8D087A1A32B8}" destId="{855BB2AA-6209-4631-95D6-4007C4FB4887}" srcOrd="7" destOrd="0" presId="urn:microsoft.com/office/officeart/2005/8/layout/equation1"/>
    <dgm:cxn modelId="{2922F8AE-8C46-4618-B87B-E747BD95BEE1}" type="presParOf" srcId="{301E7241-7BB3-402D-ADDE-8D087A1A32B8}" destId="{1D97D898-618C-4A8E-9009-85A2C06AD0F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8F5777-592C-4A14-8C50-8DD47765399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FE11849-118E-4CEE-8AE7-3C5DB86EA345}">
      <dgm:prSet phldrT="[Text]" custT="1"/>
      <dgm:spPr>
        <a:noFill/>
      </dgm:spPr>
      <dgm:t>
        <a:bodyPr/>
        <a:lstStyle/>
        <a:p>
          <a:r>
            <a:rPr lang="en-US" sz="3200" b="1" u="none" kern="1200" dirty="0">
              <a:solidFill>
                <a:schemeClr val="bg1"/>
              </a:solidFill>
              <a:latin typeface="+mn-lt"/>
              <a:ea typeface="+mn-ea"/>
              <a:cs typeface="+mn-cs"/>
            </a:rPr>
            <a:t>Federal</a:t>
          </a:r>
        </a:p>
      </dgm:t>
    </dgm:pt>
    <dgm:pt modelId="{96017034-2599-4D6F-885F-2ADC25811D90}" type="parTrans" cxnId="{448BAB34-4F5D-43C0-92ED-4754BBA3C91E}">
      <dgm:prSet/>
      <dgm:spPr/>
      <dgm:t>
        <a:bodyPr/>
        <a:lstStyle/>
        <a:p>
          <a:endParaRPr lang="en-US"/>
        </a:p>
      </dgm:t>
    </dgm:pt>
    <dgm:pt modelId="{CF9CC2C0-4710-48CF-8D35-93EE741F95E6}" type="sibTrans" cxnId="{448BAB34-4F5D-43C0-92ED-4754BBA3C91E}">
      <dgm:prSet/>
      <dgm:spPr/>
      <dgm:t>
        <a:bodyPr/>
        <a:lstStyle/>
        <a:p>
          <a:endParaRPr lang="en-US"/>
        </a:p>
      </dgm:t>
    </dgm:pt>
    <dgm:pt modelId="{9194D7D8-9952-4449-B6D2-995B408E288F}">
      <dgm:prSet phldrT="[Text]" custT="1"/>
      <dgm:spPr>
        <a:solidFill>
          <a:srgbClr val="132A50"/>
        </a:solidFill>
        <a:ln w="12700" cap="flat" cmpd="sng" algn="ctr">
          <a:solidFill>
            <a:prstClr val="black"/>
          </a:solidFill>
          <a:prstDash val="solid"/>
          <a:miter lim="800000"/>
        </a:ln>
        <a:effectLst/>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Pell Grant</a:t>
          </a:r>
        </a:p>
      </dgm:t>
    </dgm:pt>
    <dgm:pt modelId="{9C817D64-F182-4C9D-B517-07F05061A174}" type="parTrans" cxnId="{2DFFD903-C30F-4A28-9218-CC4DA2573A46}">
      <dgm:prSet/>
      <dgm:spPr/>
      <dgm:t>
        <a:bodyPr/>
        <a:lstStyle/>
        <a:p>
          <a:endParaRPr lang="en-US"/>
        </a:p>
      </dgm:t>
    </dgm:pt>
    <dgm:pt modelId="{31C99E26-9735-41B0-A7DB-93B0819CA253}" type="sibTrans" cxnId="{2DFFD903-C30F-4A28-9218-CC4DA2573A46}">
      <dgm:prSet/>
      <dgm:spPr/>
      <dgm:t>
        <a:bodyPr/>
        <a:lstStyle/>
        <a:p>
          <a:endParaRPr lang="en-US"/>
        </a:p>
      </dgm:t>
    </dgm:pt>
    <dgm:pt modelId="{96FE1F80-1102-4C9F-B1A8-74FEDE123D1C}">
      <dgm:prSet phldrT="[Text]" custT="1"/>
      <dgm:spPr>
        <a:solidFill>
          <a:srgbClr val="132A50"/>
        </a:solidFill>
        <a:ln w="12700" cap="flat" cmpd="sng" algn="ctr">
          <a:solidFill>
            <a:prstClr val="black"/>
          </a:solidFill>
          <a:prstDash val="solid"/>
          <a:miter lim="800000"/>
        </a:ln>
        <a:effectLst/>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Federal Supplemental Educational Opportunity Grant (FSEOG)</a:t>
          </a:r>
        </a:p>
      </dgm:t>
    </dgm:pt>
    <dgm:pt modelId="{39F6C391-A66A-436D-97EF-59A770DA1B1D}" type="parTrans" cxnId="{FF6D58ED-C313-4E05-9D43-EE06A8752232}">
      <dgm:prSet/>
      <dgm:spPr/>
      <dgm:t>
        <a:bodyPr/>
        <a:lstStyle/>
        <a:p>
          <a:endParaRPr lang="en-US"/>
        </a:p>
      </dgm:t>
    </dgm:pt>
    <dgm:pt modelId="{E88085D8-6DC4-46A0-93A6-4B0EEE972B41}" type="sibTrans" cxnId="{FF6D58ED-C313-4E05-9D43-EE06A8752232}">
      <dgm:prSet/>
      <dgm:spPr/>
      <dgm:t>
        <a:bodyPr/>
        <a:lstStyle/>
        <a:p>
          <a:endParaRPr lang="en-US"/>
        </a:p>
      </dgm:t>
    </dgm:pt>
    <dgm:pt modelId="{72324D65-A92A-4115-8DA7-C002937146AD}">
      <dgm:prSet phldrT="[Text]" custT="1"/>
      <dgm:spPr>
        <a:noFill/>
      </dgm:spPr>
      <dgm:t>
        <a:bodyPr/>
        <a:lstStyle/>
        <a:p>
          <a:r>
            <a:rPr lang="en-US" sz="3200" b="1" dirty="0">
              <a:solidFill>
                <a:schemeClr val="bg1"/>
              </a:solidFill>
            </a:rPr>
            <a:t>State</a:t>
          </a:r>
        </a:p>
      </dgm:t>
    </dgm:pt>
    <dgm:pt modelId="{4413F029-88F1-46AE-AA5A-C45EBD3AC3DD}" type="parTrans" cxnId="{74202935-CB53-41C0-8098-47FC480ADBA5}">
      <dgm:prSet/>
      <dgm:spPr/>
      <dgm:t>
        <a:bodyPr/>
        <a:lstStyle/>
        <a:p>
          <a:endParaRPr lang="en-US"/>
        </a:p>
      </dgm:t>
    </dgm:pt>
    <dgm:pt modelId="{5FE9EB38-4C2C-4DD6-A7C5-9AB7852CDDA0}" type="sibTrans" cxnId="{74202935-CB53-41C0-8098-47FC480ADBA5}">
      <dgm:prSet/>
      <dgm:spPr/>
      <dgm:t>
        <a:bodyPr/>
        <a:lstStyle/>
        <a:p>
          <a:endParaRPr lang="en-US"/>
        </a:p>
      </dgm:t>
    </dgm:pt>
    <dgm:pt modelId="{EE8AA674-3D7A-43A7-9C7D-76D4738E47F9}">
      <dgm:prSet phldrT="[Text]" custT="1"/>
      <dgm:spPr>
        <a:solidFill>
          <a:srgbClr val="132A50"/>
        </a:solidFill>
        <a:ln w="12700" cap="flat" cmpd="sng" algn="ctr">
          <a:solidFill>
            <a:prstClr val="black"/>
          </a:solidFill>
          <a:prstDash val="solid"/>
          <a:miter lim="800000"/>
        </a:ln>
        <a:effectLst/>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Texas Public Education Grant (TPEG)</a:t>
          </a:r>
        </a:p>
      </dgm:t>
    </dgm:pt>
    <dgm:pt modelId="{9D45B8C8-4413-49E7-814A-8B9ECB5236E9}" type="parTrans" cxnId="{3A6513EF-52CD-4387-86E0-6635D782236A}">
      <dgm:prSet/>
      <dgm:spPr/>
      <dgm:t>
        <a:bodyPr/>
        <a:lstStyle/>
        <a:p>
          <a:endParaRPr lang="en-US"/>
        </a:p>
      </dgm:t>
    </dgm:pt>
    <dgm:pt modelId="{26DA0BDB-C5D1-4A1F-BB06-9793BE301FC7}" type="sibTrans" cxnId="{3A6513EF-52CD-4387-86E0-6635D782236A}">
      <dgm:prSet/>
      <dgm:spPr/>
      <dgm:t>
        <a:bodyPr/>
        <a:lstStyle/>
        <a:p>
          <a:endParaRPr lang="en-US"/>
        </a:p>
      </dgm:t>
    </dgm:pt>
    <dgm:pt modelId="{91895C65-A0FA-4BE4-BB55-FFBB8C74B254}">
      <dgm:prSet phldrT="[Text]" custT="1"/>
      <dgm:spPr>
        <a:solidFill>
          <a:srgbClr val="132A50"/>
        </a:solidFill>
        <a:ln w="12700" cap="flat" cmpd="sng" algn="ctr">
          <a:solidFill>
            <a:prstClr val="black"/>
          </a:solidFill>
          <a:prstDash val="solid"/>
          <a:miter lim="800000"/>
        </a:ln>
        <a:effectLst/>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Texas Educational Opportunity Grant</a:t>
          </a:r>
        </a:p>
      </dgm:t>
    </dgm:pt>
    <dgm:pt modelId="{8C846C8B-1C1C-4290-ADDB-5F9B4BD52BB2}" type="parTrans" cxnId="{40F44B89-4D59-4C60-8265-162F2E3F424F}">
      <dgm:prSet/>
      <dgm:spPr/>
      <dgm:t>
        <a:bodyPr/>
        <a:lstStyle/>
        <a:p>
          <a:endParaRPr lang="en-US"/>
        </a:p>
      </dgm:t>
    </dgm:pt>
    <dgm:pt modelId="{07355099-1448-425E-AF29-358013C1857C}" type="sibTrans" cxnId="{40F44B89-4D59-4C60-8265-162F2E3F424F}">
      <dgm:prSet/>
      <dgm:spPr/>
      <dgm:t>
        <a:bodyPr/>
        <a:lstStyle/>
        <a:p>
          <a:endParaRPr lang="en-US"/>
        </a:p>
      </dgm:t>
    </dgm:pt>
    <dgm:pt modelId="{19042613-84C3-48D0-944B-B928B71EEAEA}">
      <dgm:prSet phldrT="[Text]" custT="1"/>
      <dgm:spPr>
        <a:noFill/>
      </dgm:spPr>
      <dgm:t>
        <a:bodyPr/>
        <a:lstStyle/>
        <a:p>
          <a:r>
            <a:rPr lang="en-US" sz="3200" b="1" dirty="0">
              <a:solidFill>
                <a:schemeClr val="bg1"/>
              </a:solidFill>
            </a:rPr>
            <a:t>Institutional</a:t>
          </a:r>
        </a:p>
      </dgm:t>
    </dgm:pt>
    <dgm:pt modelId="{7840F59D-2CD9-497F-9DDB-2062FEEB903B}" type="parTrans" cxnId="{24FEBB35-75C7-44E0-AC5F-053CB2189F83}">
      <dgm:prSet/>
      <dgm:spPr/>
      <dgm:t>
        <a:bodyPr/>
        <a:lstStyle/>
        <a:p>
          <a:endParaRPr lang="en-US"/>
        </a:p>
      </dgm:t>
    </dgm:pt>
    <dgm:pt modelId="{82E8317B-6BE2-4CE4-BC01-970210D9A36D}" type="sibTrans" cxnId="{24FEBB35-75C7-44E0-AC5F-053CB2189F83}">
      <dgm:prSet/>
      <dgm:spPr/>
      <dgm:t>
        <a:bodyPr/>
        <a:lstStyle/>
        <a:p>
          <a:endParaRPr lang="en-US"/>
        </a:p>
      </dgm:t>
    </dgm:pt>
    <dgm:pt modelId="{30669714-0DE7-45E8-A88A-76D5A92F04FD}">
      <dgm:prSet phldrT="[Text]" custT="1"/>
      <dgm:spPr>
        <a:solidFill>
          <a:srgbClr val="132A50"/>
        </a:solidFill>
        <a:ln w="12700" cap="flat" cmpd="sng" algn="ctr">
          <a:solidFill>
            <a:prstClr val="black"/>
          </a:solidFill>
          <a:prstDash val="solid"/>
          <a:miter lim="800000"/>
        </a:ln>
        <a:effectLst/>
      </dgm:spPr>
      <dgm:t>
        <a:bodyPr spcFirstLastPara="0" vert="horz" wrap="square" lIns="50800" tIns="38100" rIns="50800" bIns="38100" numCol="1" spcCol="1270" anchor="ctr" anchorCtr="0"/>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(Name Varies)</a:t>
          </a:r>
        </a:p>
      </dgm:t>
    </dgm:pt>
    <dgm:pt modelId="{4A2D7501-82DD-495E-BA15-708D1397AD83}" type="parTrans" cxnId="{4AA423DF-CBB2-4B96-B0E3-2A0182D13E10}">
      <dgm:prSet/>
      <dgm:spPr/>
      <dgm:t>
        <a:bodyPr/>
        <a:lstStyle/>
        <a:p>
          <a:endParaRPr lang="en-US"/>
        </a:p>
      </dgm:t>
    </dgm:pt>
    <dgm:pt modelId="{621BEC83-E001-4535-9D29-226DA7EB2533}" type="sibTrans" cxnId="{4AA423DF-CBB2-4B96-B0E3-2A0182D13E10}">
      <dgm:prSet/>
      <dgm:spPr/>
      <dgm:t>
        <a:bodyPr/>
        <a:lstStyle/>
        <a:p>
          <a:endParaRPr lang="en-US"/>
        </a:p>
      </dgm:t>
    </dgm:pt>
    <dgm:pt modelId="{1BF9011C-7FDA-4CDC-8B08-81C3A706FEEC}" type="pres">
      <dgm:prSet presAssocID="{0F8F5777-592C-4A14-8C50-8DD477653997}" presName="theList" presStyleCnt="0">
        <dgm:presLayoutVars>
          <dgm:dir/>
          <dgm:animLvl val="lvl"/>
          <dgm:resizeHandles val="exact"/>
        </dgm:presLayoutVars>
      </dgm:prSet>
      <dgm:spPr/>
    </dgm:pt>
    <dgm:pt modelId="{35A0C899-2935-4531-8E07-7B0320991C17}" type="pres">
      <dgm:prSet presAssocID="{5FE11849-118E-4CEE-8AE7-3C5DB86EA345}" presName="compNode" presStyleCnt="0"/>
      <dgm:spPr/>
    </dgm:pt>
    <dgm:pt modelId="{78826590-3C7F-4A0D-8A4C-299F8E2E93C0}" type="pres">
      <dgm:prSet presAssocID="{5FE11849-118E-4CEE-8AE7-3C5DB86EA345}" presName="aNode" presStyleLbl="bgShp" presStyleIdx="0" presStyleCnt="3"/>
      <dgm:spPr/>
    </dgm:pt>
    <dgm:pt modelId="{A4880E57-9540-42E6-98FD-48E78FB33126}" type="pres">
      <dgm:prSet presAssocID="{5FE11849-118E-4CEE-8AE7-3C5DB86EA345}" presName="textNode" presStyleLbl="bgShp" presStyleIdx="0" presStyleCnt="3"/>
      <dgm:spPr/>
    </dgm:pt>
    <dgm:pt modelId="{8018375F-4263-49C8-94E7-579C7219ABFB}" type="pres">
      <dgm:prSet presAssocID="{5FE11849-118E-4CEE-8AE7-3C5DB86EA345}" presName="compChildNode" presStyleCnt="0"/>
      <dgm:spPr/>
    </dgm:pt>
    <dgm:pt modelId="{4063038B-E4FB-4B99-B65C-1280122FE2F2}" type="pres">
      <dgm:prSet presAssocID="{5FE11849-118E-4CEE-8AE7-3C5DB86EA345}" presName="theInnerList" presStyleCnt="0"/>
      <dgm:spPr/>
    </dgm:pt>
    <dgm:pt modelId="{7DDDF7B4-01AD-45D0-AEB4-2C642E7771F0}" type="pres">
      <dgm:prSet presAssocID="{9194D7D8-9952-4449-B6D2-995B408E288F}" presName="childNode" presStyleLbl="node1" presStyleIdx="0" presStyleCnt="5">
        <dgm:presLayoutVars>
          <dgm:bulletEnabled val="1"/>
        </dgm:presLayoutVars>
      </dgm:prSet>
      <dgm:spPr>
        <a:xfrm>
          <a:off x="251273" y="1442062"/>
          <a:ext cx="2002482" cy="1447924"/>
        </a:xfrm>
        <a:prstGeom prst="roundRect">
          <a:avLst>
            <a:gd name="adj" fmla="val 10000"/>
          </a:avLst>
        </a:prstGeom>
      </dgm:spPr>
    </dgm:pt>
    <dgm:pt modelId="{91A79BF1-441D-4FB9-AD6C-D43C9E73337E}" type="pres">
      <dgm:prSet presAssocID="{9194D7D8-9952-4449-B6D2-995B408E288F}" presName="aSpace2" presStyleCnt="0"/>
      <dgm:spPr/>
    </dgm:pt>
    <dgm:pt modelId="{3B4FB652-4198-46EA-B24D-4839034213D7}" type="pres">
      <dgm:prSet presAssocID="{96FE1F80-1102-4C9F-B1A8-74FEDE123D1C}" presName="childNode" presStyleLbl="node1" presStyleIdx="1" presStyleCnt="5">
        <dgm:presLayoutVars>
          <dgm:bulletEnabled val="1"/>
        </dgm:presLayoutVars>
      </dgm:prSet>
      <dgm:spPr>
        <a:xfrm>
          <a:off x="251273" y="3112743"/>
          <a:ext cx="2002482" cy="1447924"/>
        </a:xfrm>
        <a:prstGeom prst="roundRect">
          <a:avLst>
            <a:gd name="adj" fmla="val 10000"/>
          </a:avLst>
        </a:prstGeom>
      </dgm:spPr>
    </dgm:pt>
    <dgm:pt modelId="{CD0003FA-1A7A-4850-A2DD-C045C7414CB5}" type="pres">
      <dgm:prSet presAssocID="{5FE11849-118E-4CEE-8AE7-3C5DB86EA345}" presName="aSpace" presStyleCnt="0"/>
      <dgm:spPr/>
    </dgm:pt>
    <dgm:pt modelId="{32265EC7-E16F-482E-8F0D-135CAA06D5F9}" type="pres">
      <dgm:prSet presAssocID="{72324D65-A92A-4115-8DA7-C002937146AD}" presName="compNode" presStyleCnt="0"/>
      <dgm:spPr/>
    </dgm:pt>
    <dgm:pt modelId="{AB920C30-53A0-43C0-86EA-769A75F18F6E}" type="pres">
      <dgm:prSet presAssocID="{72324D65-A92A-4115-8DA7-C002937146AD}" presName="aNode" presStyleLbl="bgShp" presStyleIdx="1" presStyleCnt="3"/>
      <dgm:spPr/>
    </dgm:pt>
    <dgm:pt modelId="{BB623BA6-1E8E-4C44-BD69-749BB1BBCCE2}" type="pres">
      <dgm:prSet presAssocID="{72324D65-A92A-4115-8DA7-C002937146AD}" presName="textNode" presStyleLbl="bgShp" presStyleIdx="1" presStyleCnt="3"/>
      <dgm:spPr/>
    </dgm:pt>
    <dgm:pt modelId="{4538E3E9-E306-4EAA-89C2-7F207C140130}" type="pres">
      <dgm:prSet presAssocID="{72324D65-A92A-4115-8DA7-C002937146AD}" presName="compChildNode" presStyleCnt="0"/>
      <dgm:spPr/>
    </dgm:pt>
    <dgm:pt modelId="{6C160123-D46E-4212-B3BE-2A6BB8F7C3B1}" type="pres">
      <dgm:prSet presAssocID="{72324D65-A92A-4115-8DA7-C002937146AD}" presName="theInnerList" presStyleCnt="0"/>
      <dgm:spPr/>
    </dgm:pt>
    <dgm:pt modelId="{91C46ECE-82D7-41CE-B74A-A9844AEBB154}" type="pres">
      <dgm:prSet presAssocID="{EE8AA674-3D7A-43A7-9C7D-76D4738E47F9}" presName="childNode" presStyleLbl="node1" presStyleIdx="2" presStyleCnt="5">
        <dgm:presLayoutVars>
          <dgm:bulletEnabled val="1"/>
        </dgm:presLayoutVars>
      </dgm:prSet>
      <dgm:spPr>
        <a:xfrm>
          <a:off x="2942108" y="1442062"/>
          <a:ext cx="2002482" cy="1447924"/>
        </a:xfrm>
        <a:prstGeom prst="roundRect">
          <a:avLst>
            <a:gd name="adj" fmla="val 10000"/>
          </a:avLst>
        </a:prstGeom>
      </dgm:spPr>
    </dgm:pt>
    <dgm:pt modelId="{53B69FE8-CFA4-4B7F-8270-A1630F159943}" type="pres">
      <dgm:prSet presAssocID="{EE8AA674-3D7A-43A7-9C7D-76D4738E47F9}" presName="aSpace2" presStyleCnt="0"/>
      <dgm:spPr/>
    </dgm:pt>
    <dgm:pt modelId="{7A3ACAE6-5F3E-4F92-9142-BE9FE36C79FB}" type="pres">
      <dgm:prSet presAssocID="{91895C65-A0FA-4BE4-BB55-FFBB8C74B254}" presName="childNode" presStyleLbl="node1" presStyleIdx="3" presStyleCnt="5">
        <dgm:presLayoutVars>
          <dgm:bulletEnabled val="1"/>
        </dgm:presLayoutVars>
      </dgm:prSet>
      <dgm:spPr>
        <a:xfrm>
          <a:off x="2942108" y="3112743"/>
          <a:ext cx="2002482" cy="1447924"/>
        </a:xfrm>
        <a:prstGeom prst="roundRect">
          <a:avLst>
            <a:gd name="adj" fmla="val 10000"/>
          </a:avLst>
        </a:prstGeom>
      </dgm:spPr>
    </dgm:pt>
    <dgm:pt modelId="{F748FD1A-42E6-4BEE-B0A0-1B01854CDF19}" type="pres">
      <dgm:prSet presAssocID="{72324D65-A92A-4115-8DA7-C002937146AD}" presName="aSpace" presStyleCnt="0"/>
      <dgm:spPr/>
    </dgm:pt>
    <dgm:pt modelId="{2F7F4CEF-670E-4FAA-9965-5B93960740F6}" type="pres">
      <dgm:prSet presAssocID="{19042613-84C3-48D0-944B-B928B71EEAEA}" presName="compNode" presStyleCnt="0"/>
      <dgm:spPr/>
    </dgm:pt>
    <dgm:pt modelId="{4FBF6298-3F12-4D41-927F-24C8DC872F88}" type="pres">
      <dgm:prSet presAssocID="{19042613-84C3-48D0-944B-B928B71EEAEA}" presName="aNode" presStyleLbl="bgShp" presStyleIdx="2" presStyleCnt="3"/>
      <dgm:spPr/>
    </dgm:pt>
    <dgm:pt modelId="{8F2E8432-C314-4A16-A22E-F13F8F8FD6BC}" type="pres">
      <dgm:prSet presAssocID="{19042613-84C3-48D0-944B-B928B71EEAEA}" presName="textNode" presStyleLbl="bgShp" presStyleIdx="2" presStyleCnt="3"/>
      <dgm:spPr/>
    </dgm:pt>
    <dgm:pt modelId="{BC76BFD2-8974-4A6A-BA6B-D5D6D28EC98D}" type="pres">
      <dgm:prSet presAssocID="{19042613-84C3-48D0-944B-B928B71EEAEA}" presName="compChildNode" presStyleCnt="0"/>
      <dgm:spPr/>
    </dgm:pt>
    <dgm:pt modelId="{9DAB6D47-9A3D-41D3-BD15-6D5E8520DC5C}" type="pres">
      <dgm:prSet presAssocID="{19042613-84C3-48D0-944B-B928B71EEAEA}" presName="theInnerList" presStyleCnt="0"/>
      <dgm:spPr/>
    </dgm:pt>
    <dgm:pt modelId="{3226FAA7-9C87-4FD6-816B-504D259A0544}" type="pres">
      <dgm:prSet presAssocID="{30669714-0DE7-45E8-A88A-76D5A92F04FD}" presName="childNode" presStyleLbl="node1" presStyleIdx="4" presStyleCnt="5">
        <dgm:presLayoutVars>
          <dgm:bulletEnabled val="1"/>
        </dgm:presLayoutVars>
      </dgm:prSet>
      <dgm:spPr>
        <a:xfrm>
          <a:off x="5632944" y="1442062"/>
          <a:ext cx="2002482" cy="1447924"/>
        </a:xfrm>
        <a:prstGeom prst="roundRect">
          <a:avLst>
            <a:gd name="adj" fmla="val 10000"/>
          </a:avLst>
        </a:prstGeom>
      </dgm:spPr>
    </dgm:pt>
  </dgm:ptLst>
  <dgm:cxnLst>
    <dgm:cxn modelId="{2DFFD903-C30F-4A28-9218-CC4DA2573A46}" srcId="{5FE11849-118E-4CEE-8AE7-3C5DB86EA345}" destId="{9194D7D8-9952-4449-B6D2-995B408E288F}" srcOrd="0" destOrd="0" parTransId="{9C817D64-F182-4C9D-B517-07F05061A174}" sibTransId="{31C99E26-9735-41B0-A7DB-93B0819CA253}"/>
    <dgm:cxn modelId="{28ECD61D-7DCC-4024-991D-9CA4D6981C4D}" type="presOf" srcId="{0F8F5777-592C-4A14-8C50-8DD477653997}" destId="{1BF9011C-7FDA-4CDC-8B08-81C3A706FEEC}" srcOrd="0" destOrd="0" presId="urn:microsoft.com/office/officeart/2005/8/layout/lProcess2"/>
    <dgm:cxn modelId="{74CB1734-38CA-4C8B-AF60-83E730B02C8C}" type="presOf" srcId="{19042613-84C3-48D0-944B-B928B71EEAEA}" destId="{4FBF6298-3F12-4D41-927F-24C8DC872F88}" srcOrd="0" destOrd="0" presId="urn:microsoft.com/office/officeart/2005/8/layout/lProcess2"/>
    <dgm:cxn modelId="{448BAB34-4F5D-43C0-92ED-4754BBA3C91E}" srcId="{0F8F5777-592C-4A14-8C50-8DD477653997}" destId="{5FE11849-118E-4CEE-8AE7-3C5DB86EA345}" srcOrd="0" destOrd="0" parTransId="{96017034-2599-4D6F-885F-2ADC25811D90}" sibTransId="{CF9CC2C0-4710-48CF-8D35-93EE741F95E6}"/>
    <dgm:cxn modelId="{1085EA34-D22B-4327-A191-8D096F5B77F0}" type="presOf" srcId="{5FE11849-118E-4CEE-8AE7-3C5DB86EA345}" destId="{A4880E57-9540-42E6-98FD-48E78FB33126}" srcOrd="1" destOrd="0" presId="urn:microsoft.com/office/officeart/2005/8/layout/lProcess2"/>
    <dgm:cxn modelId="{74202935-CB53-41C0-8098-47FC480ADBA5}" srcId="{0F8F5777-592C-4A14-8C50-8DD477653997}" destId="{72324D65-A92A-4115-8DA7-C002937146AD}" srcOrd="1" destOrd="0" parTransId="{4413F029-88F1-46AE-AA5A-C45EBD3AC3DD}" sibTransId="{5FE9EB38-4C2C-4DD6-A7C5-9AB7852CDDA0}"/>
    <dgm:cxn modelId="{24FEBB35-75C7-44E0-AC5F-053CB2189F83}" srcId="{0F8F5777-592C-4A14-8C50-8DD477653997}" destId="{19042613-84C3-48D0-944B-B928B71EEAEA}" srcOrd="2" destOrd="0" parTransId="{7840F59D-2CD9-497F-9DDB-2062FEEB903B}" sibTransId="{82E8317B-6BE2-4CE4-BC01-970210D9A36D}"/>
    <dgm:cxn modelId="{45B2F35C-674B-4691-B2D2-6141BBD88EDA}" type="presOf" srcId="{19042613-84C3-48D0-944B-B928B71EEAEA}" destId="{8F2E8432-C314-4A16-A22E-F13F8F8FD6BC}" srcOrd="1" destOrd="0" presId="urn:microsoft.com/office/officeart/2005/8/layout/lProcess2"/>
    <dgm:cxn modelId="{A87BE05E-335E-4BB7-8962-F65E7F7FCE58}" type="presOf" srcId="{EE8AA674-3D7A-43A7-9C7D-76D4738E47F9}" destId="{91C46ECE-82D7-41CE-B74A-A9844AEBB154}" srcOrd="0" destOrd="0" presId="urn:microsoft.com/office/officeart/2005/8/layout/lProcess2"/>
    <dgm:cxn modelId="{40F44B89-4D59-4C60-8265-162F2E3F424F}" srcId="{72324D65-A92A-4115-8DA7-C002937146AD}" destId="{91895C65-A0FA-4BE4-BB55-FFBB8C74B254}" srcOrd="1" destOrd="0" parTransId="{8C846C8B-1C1C-4290-ADDB-5F9B4BD52BB2}" sibTransId="{07355099-1448-425E-AF29-358013C1857C}"/>
    <dgm:cxn modelId="{8FF8718D-65BF-40A3-A7DF-ACA423245531}" type="presOf" srcId="{5FE11849-118E-4CEE-8AE7-3C5DB86EA345}" destId="{78826590-3C7F-4A0D-8A4C-299F8E2E93C0}" srcOrd="0" destOrd="0" presId="urn:microsoft.com/office/officeart/2005/8/layout/lProcess2"/>
    <dgm:cxn modelId="{6EA97C8E-007E-4BB0-B995-E0A7AADB675A}" type="presOf" srcId="{72324D65-A92A-4115-8DA7-C002937146AD}" destId="{AB920C30-53A0-43C0-86EA-769A75F18F6E}" srcOrd="0" destOrd="0" presId="urn:microsoft.com/office/officeart/2005/8/layout/lProcess2"/>
    <dgm:cxn modelId="{BB58F9A6-ED7D-44A4-A896-4433B2285E43}" type="presOf" srcId="{9194D7D8-9952-4449-B6D2-995B408E288F}" destId="{7DDDF7B4-01AD-45D0-AEB4-2C642E7771F0}" srcOrd="0" destOrd="0" presId="urn:microsoft.com/office/officeart/2005/8/layout/lProcess2"/>
    <dgm:cxn modelId="{EE5A94C0-5E2C-4CFF-9FCD-74837EB8DA88}" type="presOf" srcId="{91895C65-A0FA-4BE4-BB55-FFBB8C74B254}" destId="{7A3ACAE6-5F3E-4F92-9142-BE9FE36C79FB}" srcOrd="0" destOrd="0" presId="urn:microsoft.com/office/officeart/2005/8/layout/lProcess2"/>
    <dgm:cxn modelId="{4AA423DF-CBB2-4B96-B0E3-2A0182D13E10}" srcId="{19042613-84C3-48D0-944B-B928B71EEAEA}" destId="{30669714-0DE7-45E8-A88A-76D5A92F04FD}" srcOrd="0" destOrd="0" parTransId="{4A2D7501-82DD-495E-BA15-708D1397AD83}" sibTransId="{621BEC83-E001-4535-9D29-226DA7EB2533}"/>
    <dgm:cxn modelId="{517AEAEC-70F0-4BD6-86EA-97C0D81B304F}" type="presOf" srcId="{72324D65-A92A-4115-8DA7-C002937146AD}" destId="{BB623BA6-1E8E-4C44-BD69-749BB1BBCCE2}" srcOrd="1" destOrd="0" presId="urn:microsoft.com/office/officeart/2005/8/layout/lProcess2"/>
    <dgm:cxn modelId="{FF6D58ED-C313-4E05-9D43-EE06A8752232}" srcId="{5FE11849-118E-4CEE-8AE7-3C5DB86EA345}" destId="{96FE1F80-1102-4C9F-B1A8-74FEDE123D1C}" srcOrd="1" destOrd="0" parTransId="{39F6C391-A66A-436D-97EF-59A770DA1B1D}" sibTransId="{E88085D8-6DC4-46A0-93A6-4B0EEE972B41}"/>
    <dgm:cxn modelId="{0EE9BCED-8B35-4265-9217-D069894F09E0}" type="presOf" srcId="{30669714-0DE7-45E8-A88A-76D5A92F04FD}" destId="{3226FAA7-9C87-4FD6-816B-504D259A0544}" srcOrd="0" destOrd="0" presId="urn:microsoft.com/office/officeart/2005/8/layout/lProcess2"/>
    <dgm:cxn modelId="{3A6513EF-52CD-4387-86E0-6635D782236A}" srcId="{72324D65-A92A-4115-8DA7-C002937146AD}" destId="{EE8AA674-3D7A-43A7-9C7D-76D4738E47F9}" srcOrd="0" destOrd="0" parTransId="{9D45B8C8-4413-49E7-814A-8B9ECB5236E9}" sibTransId="{26DA0BDB-C5D1-4A1F-BB06-9793BE301FC7}"/>
    <dgm:cxn modelId="{99E6F6FB-492F-4F2B-B4A5-9BF3B16AA9B3}" type="presOf" srcId="{96FE1F80-1102-4C9F-B1A8-74FEDE123D1C}" destId="{3B4FB652-4198-46EA-B24D-4839034213D7}" srcOrd="0" destOrd="0" presId="urn:microsoft.com/office/officeart/2005/8/layout/lProcess2"/>
    <dgm:cxn modelId="{62DB30A4-2BE8-42D9-88D6-D82DE6A72D72}" type="presParOf" srcId="{1BF9011C-7FDA-4CDC-8B08-81C3A706FEEC}" destId="{35A0C899-2935-4531-8E07-7B0320991C17}" srcOrd="0" destOrd="0" presId="urn:microsoft.com/office/officeart/2005/8/layout/lProcess2"/>
    <dgm:cxn modelId="{2F7C242C-A49A-46D4-A692-3C80668FBA1B}" type="presParOf" srcId="{35A0C899-2935-4531-8E07-7B0320991C17}" destId="{78826590-3C7F-4A0D-8A4C-299F8E2E93C0}" srcOrd="0" destOrd="0" presId="urn:microsoft.com/office/officeart/2005/8/layout/lProcess2"/>
    <dgm:cxn modelId="{9441E000-0485-4614-8964-1463A875FC9C}" type="presParOf" srcId="{35A0C899-2935-4531-8E07-7B0320991C17}" destId="{A4880E57-9540-42E6-98FD-48E78FB33126}" srcOrd="1" destOrd="0" presId="urn:microsoft.com/office/officeart/2005/8/layout/lProcess2"/>
    <dgm:cxn modelId="{CC01C626-1CDA-4528-9351-5A9B0CEF4572}" type="presParOf" srcId="{35A0C899-2935-4531-8E07-7B0320991C17}" destId="{8018375F-4263-49C8-94E7-579C7219ABFB}" srcOrd="2" destOrd="0" presId="urn:microsoft.com/office/officeart/2005/8/layout/lProcess2"/>
    <dgm:cxn modelId="{B73E9A96-DF2B-4DD7-BB51-716DDE1074A8}" type="presParOf" srcId="{8018375F-4263-49C8-94E7-579C7219ABFB}" destId="{4063038B-E4FB-4B99-B65C-1280122FE2F2}" srcOrd="0" destOrd="0" presId="urn:microsoft.com/office/officeart/2005/8/layout/lProcess2"/>
    <dgm:cxn modelId="{571258E7-8226-41E5-A0AA-E8B935920A1C}" type="presParOf" srcId="{4063038B-E4FB-4B99-B65C-1280122FE2F2}" destId="{7DDDF7B4-01AD-45D0-AEB4-2C642E7771F0}" srcOrd="0" destOrd="0" presId="urn:microsoft.com/office/officeart/2005/8/layout/lProcess2"/>
    <dgm:cxn modelId="{56C5EFD0-5736-42D1-9B51-D5D0075A0D85}" type="presParOf" srcId="{4063038B-E4FB-4B99-B65C-1280122FE2F2}" destId="{91A79BF1-441D-4FB9-AD6C-D43C9E73337E}" srcOrd="1" destOrd="0" presId="urn:microsoft.com/office/officeart/2005/8/layout/lProcess2"/>
    <dgm:cxn modelId="{143ECC80-ED8A-4DDA-8702-9A031C4CD7F7}" type="presParOf" srcId="{4063038B-E4FB-4B99-B65C-1280122FE2F2}" destId="{3B4FB652-4198-46EA-B24D-4839034213D7}" srcOrd="2" destOrd="0" presId="urn:microsoft.com/office/officeart/2005/8/layout/lProcess2"/>
    <dgm:cxn modelId="{D7A68168-B23E-40A3-B602-EA3B95FEC8F3}" type="presParOf" srcId="{1BF9011C-7FDA-4CDC-8B08-81C3A706FEEC}" destId="{CD0003FA-1A7A-4850-A2DD-C045C7414CB5}" srcOrd="1" destOrd="0" presId="urn:microsoft.com/office/officeart/2005/8/layout/lProcess2"/>
    <dgm:cxn modelId="{A91A961C-C2B5-48EA-BD12-747F665CEBF8}" type="presParOf" srcId="{1BF9011C-7FDA-4CDC-8B08-81C3A706FEEC}" destId="{32265EC7-E16F-482E-8F0D-135CAA06D5F9}" srcOrd="2" destOrd="0" presId="urn:microsoft.com/office/officeart/2005/8/layout/lProcess2"/>
    <dgm:cxn modelId="{E914E551-9602-44AB-B765-E311B8FEF8D3}" type="presParOf" srcId="{32265EC7-E16F-482E-8F0D-135CAA06D5F9}" destId="{AB920C30-53A0-43C0-86EA-769A75F18F6E}" srcOrd="0" destOrd="0" presId="urn:microsoft.com/office/officeart/2005/8/layout/lProcess2"/>
    <dgm:cxn modelId="{15F90D26-CE58-4FDD-B006-25894E73C078}" type="presParOf" srcId="{32265EC7-E16F-482E-8F0D-135CAA06D5F9}" destId="{BB623BA6-1E8E-4C44-BD69-749BB1BBCCE2}" srcOrd="1" destOrd="0" presId="urn:microsoft.com/office/officeart/2005/8/layout/lProcess2"/>
    <dgm:cxn modelId="{76B9E253-A266-4871-8194-6781B9D8696D}" type="presParOf" srcId="{32265EC7-E16F-482E-8F0D-135CAA06D5F9}" destId="{4538E3E9-E306-4EAA-89C2-7F207C140130}" srcOrd="2" destOrd="0" presId="urn:microsoft.com/office/officeart/2005/8/layout/lProcess2"/>
    <dgm:cxn modelId="{EC1D981B-30A5-4517-B70A-2038C8673124}" type="presParOf" srcId="{4538E3E9-E306-4EAA-89C2-7F207C140130}" destId="{6C160123-D46E-4212-B3BE-2A6BB8F7C3B1}" srcOrd="0" destOrd="0" presId="urn:microsoft.com/office/officeart/2005/8/layout/lProcess2"/>
    <dgm:cxn modelId="{997E9B94-E525-4979-9B44-95FA71C88E5E}" type="presParOf" srcId="{6C160123-D46E-4212-B3BE-2A6BB8F7C3B1}" destId="{91C46ECE-82D7-41CE-B74A-A9844AEBB154}" srcOrd="0" destOrd="0" presId="urn:microsoft.com/office/officeart/2005/8/layout/lProcess2"/>
    <dgm:cxn modelId="{7105C4B3-281C-4F94-92D4-97202155EE8B}" type="presParOf" srcId="{6C160123-D46E-4212-B3BE-2A6BB8F7C3B1}" destId="{53B69FE8-CFA4-4B7F-8270-A1630F159943}" srcOrd="1" destOrd="0" presId="urn:microsoft.com/office/officeart/2005/8/layout/lProcess2"/>
    <dgm:cxn modelId="{40FACD19-37F3-48EF-ABF0-692AD2766651}" type="presParOf" srcId="{6C160123-D46E-4212-B3BE-2A6BB8F7C3B1}" destId="{7A3ACAE6-5F3E-4F92-9142-BE9FE36C79FB}" srcOrd="2" destOrd="0" presId="urn:microsoft.com/office/officeart/2005/8/layout/lProcess2"/>
    <dgm:cxn modelId="{E01197EB-1537-443A-8368-7C7D9BF4DDE7}" type="presParOf" srcId="{1BF9011C-7FDA-4CDC-8B08-81C3A706FEEC}" destId="{F748FD1A-42E6-4BEE-B0A0-1B01854CDF19}" srcOrd="3" destOrd="0" presId="urn:microsoft.com/office/officeart/2005/8/layout/lProcess2"/>
    <dgm:cxn modelId="{524DBA73-E489-4420-8F95-A1DF5D7F7753}" type="presParOf" srcId="{1BF9011C-7FDA-4CDC-8B08-81C3A706FEEC}" destId="{2F7F4CEF-670E-4FAA-9965-5B93960740F6}" srcOrd="4" destOrd="0" presId="urn:microsoft.com/office/officeart/2005/8/layout/lProcess2"/>
    <dgm:cxn modelId="{F8585EAD-C8DD-44DA-969A-E0BBB1DD2D89}" type="presParOf" srcId="{2F7F4CEF-670E-4FAA-9965-5B93960740F6}" destId="{4FBF6298-3F12-4D41-927F-24C8DC872F88}" srcOrd="0" destOrd="0" presId="urn:microsoft.com/office/officeart/2005/8/layout/lProcess2"/>
    <dgm:cxn modelId="{2617E120-C88E-4B80-A9FB-50EDDA69FCFF}" type="presParOf" srcId="{2F7F4CEF-670E-4FAA-9965-5B93960740F6}" destId="{8F2E8432-C314-4A16-A22E-F13F8F8FD6BC}" srcOrd="1" destOrd="0" presId="urn:microsoft.com/office/officeart/2005/8/layout/lProcess2"/>
    <dgm:cxn modelId="{761C9597-ED08-46FE-87FA-6620A0D7614B}" type="presParOf" srcId="{2F7F4CEF-670E-4FAA-9965-5B93960740F6}" destId="{BC76BFD2-8974-4A6A-BA6B-D5D6D28EC98D}" srcOrd="2" destOrd="0" presId="urn:microsoft.com/office/officeart/2005/8/layout/lProcess2"/>
    <dgm:cxn modelId="{749ACAE4-0E34-44C1-A33C-2026FF6F0E43}" type="presParOf" srcId="{BC76BFD2-8974-4A6A-BA6B-D5D6D28EC98D}" destId="{9DAB6D47-9A3D-41D3-BD15-6D5E8520DC5C}" srcOrd="0" destOrd="0" presId="urn:microsoft.com/office/officeart/2005/8/layout/lProcess2"/>
    <dgm:cxn modelId="{20E5969B-BBAF-48F9-9530-E5ECD67FCE1C}" type="presParOf" srcId="{9DAB6D47-9A3D-41D3-BD15-6D5E8520DC5C}" destId="{3226FAA7-9C87-4FD6-816B-504D259A0544}" srcOrd="0" destOrd="0" presId="urn:microsoft.com/office/officeart/2005/8/layout/lProcess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3795AB-7646-49A9-B74B-F38D94ACE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F7D2E4-2A54-421F-ABB1-8954C868051A}">
      <dgm:prSet phldrT="[Text]"/>
      <dgm:spPr>
        <a:solidFill>
          <a:srgbClr val="132A50"/>
        </a:solidFill>
        <a:ln>
          <a:solidFill>
            <a:schemeClr val="tx1"/>
          </a:solidFill>
        </a:ln>
      </dgm:spPr>
      <dgm:t>
        <a:bodyPr/>
        <a:lstStyle/>
        <a:p>
          <a:r>
            <a:rPr lang="en-US" b="1" dirty="0">
              <a:solidFill>
                <a:schemeClr val="bg1"/>
              </a:solidFill>
            </a:rPr>
            <a:t>Subsidized Loan</a:t>
          </a:r>
        </a:p>
      </dgm:t>
    </dgm:pt>
    <dgm:pt modelId="{A0C9F9AD-5710-4154-858F-9E6927F2F064}" type="parTrans" cxnId="{43C575C6-92ED-42EB-A19D-FD25B4862FCC}">
      <dgm:prSet/>
      <dgm:spPr/>
      <dgm:t>
        <a:bodyPr/>
        <a:lstStyle/>
        <a:p>
          <a:endParaRPr lang="en-US"/>
        </a:p>
      </dgm:t>
    </dgm:pt>
    <dgm:pt modelId="{0EE68832-8EC9-438D-BDD2-711D174A0158}" type="sibTrans" cxnId="{43C575C6-92ED-42EB-A19D-FD25B4862FCC}">
      <dgm:prSet/>
      <dgm:spPr/>
      <dgm:t>
        <a:bodyPr/>
        <a:lstStyle/>
        <a:p>
          <a:endParaRPr lang="en-US"/>
        </a:p>
      </dgm:t>
    </dgm:pt>
    <dgm:pt modelId="{DD55895B-C439-4364-8990-A0055B7E49DE}">
      <dgm:prSet phldrT="[Text]" custT="1"/>
      <dgm:spPr>
        <a:noFill/>
        <a:ln>
          <a:solidFill>
            <a:schemeClr val="tx1">
              <a:alpha val="90000"/>
            </a:schemeClr>
          </a:solidFill>
        </a:ln>
      </dgm:spPr>
      <dgm:t>
        <a:bodyPr/>
        <a:lstStyle/>
        <a:p>
          <a:r>
            <a:rPr lang="en-US" sz="2000" b="1" dirty="0">
              <a:solidFill>
                <a:schemeClr val="bg1"/>
              </a:solidFill>
            </a:rPr>
            <a:t>Variable-fixed interest rate</a:t>
          </a:r>
        </a:p>
      </dgm:t>
    </dgm:pt>
    <dgm:pt modelId="{A3CE1599-F204-45F5-899E-6516B41E3313}" type="parTrans" cxnId="{6A0B08E9-6974-4328-94A1-FDC610504AF6}">
      <dgm:prSet/>
      <dgm:spPr/>
      <dgm:t>
        <a:bodyPr/>
        <a:lstStyle/>
        <a:p>
          <a:endParaRPr lang="en-US"/>
        </a:p>
      </dgm:t>
    </dgm:pt>
    <dgm:pt modelId="{02F9835E-F78C-4DE8-ACFA-A7CDF44ED104}" type="sibTrans" cxnId="{6A0B08E9-6974-4328-94A1-FDC610504AF6}">
      <dgm:prSet/>
      <dgm:spPr/>
      <dgm:t>
        <a:bodyPr/>
        <a:lstStyle/>
        <a:p>
          <a:endParaRPr lang="en-US"/>
        </a:p>
      </dgm:t>
    </dgm:pt>
    <dgm:pt modelId="{1692293E-E32D-4028-AF88-76C7A8872192}">
      <dgm:prSet phldrT="[Text]" custT="1"/>
      <dgm:spPr>
        <a:noFill/>
        <a:ln>
          <a:solidFill>
            <a:schemeClr val="tx1">
              <a:alpha val="90000"/>
            </a:schemeClr>
          </a:solidFill>
        </a:ln>
      </dgm:spPr>
      <dgm:t>
        <a:bodyPr/>
        <a:lstStyle/>
        <a:p>
          <a:r>
            <a:rPr lang="en-US" sz="2000" b="1" dirty="0">
              <a:solidFill>
                <a:schemeClr val="bg1"/>
              </a:solidFill>
            </a:rPr>
            <a:t>No interest until graduation</a:t>
          </a:r>
        </a:p>
      </dgm:t>
    </dgm:pt>
    <dgm:pt modelId="{D0035FF1-F3B1-4065-9BD5-C3F66FFFACBF}" type="parTrans" cxnId="{0480BE56-0EF2-451B-814C-9ECBF403DA4E}">
      <dgm:prSet/>
      <dgm:spPr/>
      <dgm:t>
        <a:bodyPr/>
        <a:lstStyle/>
        <a:p>
          <a:endParaRPr lang="en-US"/>
        </a:p>
      </dgm:t>
    </dgm:pt>
    <dgm:pt modelId="{F5A7E136-0F9B-433D-98F1-742BA27E8539}" type="sibTrans" cxnId="{0480BE56-0EF2-451B-814C-9ECBF403DA4E}">
      <dgm:prSet/>
      <dgm:spPr/>
      <dgm:t>
        <a:bodyPr/>
        <a:lstStyle/>
        <a:p>
          <a:endParaRPr lang="en-US"/>
        </a:p>
      </dgm:t>
    </dgm:pt>
    <dgm:pt modelId="{BBFA0CA3-03C1-442C-8B77-CB23B5C5E0A9}">
      <dgm:prSet phldrT="[Text]"/>
      <dgm:spPr>
        <a:solidFill>
          <a:srgbClr val="132A50"/>
        </a:solidFill>
        <a:ln>
          <a:solidFill>
            <a:schemeClr val="tx1"/>
          </a:solidFill>
        </a:ln>
      </dgm:spPr>
      <dgm:t>
        <a:bodyPr/>
        <a:lstStyle/>
        <a:p>
          <a:r>
            <a:rPr lang="en-US" b="1" dirty="0">
              <a:solidFill>
                <a:schemeClr val="bg1"/>
              </a:solidFill>
            </a:rPr>
            <a:t>Unsubsidized Loan</a:t>
          </a:r>
        </a:p>
      </dgm:t>
    </dgm:pt>
    <dgm:pt modelId="{5AD34D07-7C8D-468D-9E0B-24F11170D46F}" type="parTrans" cxnId="{BBD8BD9C-1C1F-4E56-AFEB-70048C50FEEF}">
      <dgm:prSet/>
      <dgm:spPr/>
      <dgm:t>
        <a:bodyPr/>
        <a:lstStyle/>
        <a:p>
          <a:endParaRPr lang="en-US"/>
        </a:p>
      </dgm:t>
    </dgm:pt>
    <dgm:pt modelId="{DE38EA22-F648-4651-ADDC-C3E7277DD389}" type="sibTrans" cxnId="{BBD8BD9C-1C1F-4E56-AFEB-70048C50FEEF}">
      <dgm:prSet/>
      <dgm:spPr/>
      <dgm:t>
        <a:bodyPr/>
        <a:lstStyle/>
        <a:p>
          <a:endParaRPr lang="en-US"/>
        </a:p>
      </dgm:t>
    </dgm:pt>
    <dgm:pt modelId="{B5605BE7-54BB-4DEA-92CD-8257295BEBBE}">
      <dgm:prSet phldrT="[Text]" custT="1"/>
      <dgm:spPr>
        <a:noFill/>
        <a:ln>
          <a:solidFill>
            <a:schemeClr val="tx1">
              <a:alpha val="90000"/>
            </a:schemeClr>
          </a:solidFill>
        </a:ln>
      </dgm:spPr>
      <dgm:t>
        <a:bodyPr/>
        <a:lstStyle/>
        <a:p>
          <a:r>
            <a:rPr lang="en-US" sz="2000" b="1" dirty="0">
              <a:solidFill>
                <a:schemeClr val="bg1"/>
              </a:solidFill>
            </a:rPr>
            <a:t>Variable-fixed interest rate</a:t>
          </a:r>
        </a:p>
      </dgm:t>
    </dgm:pt>
    <dgm:pt modelId="{C95BB919-A969-4C92-B376-7A30641DBB95}" type="parTrans" cxnId="{953A4D0B-5B78-4469-90FB-2C29A65C86EC}">
      <dgm:prSet/>
      <dgm:spPr/>
      <dgm:t>
        <a:bodyPr/>
        <a:lstStyle/>
        <a:p>
          <a:endParaRPr lang="en-US"/>
        </a:p>
      </dgm:t>
    </dgm:pt>
    <dgm:pt modelId="{964C6258-415D-4912-9127-B7D78601A464}" type="sibTrans" cxnId="{953A4D0B-5B78-4469-90FB-2C29A65C86EC}">
      <dgm:prSet/>
      <dgm:spPr/>
      <dgm:t>
        <a:bodyPr/>
        <a:lstStyle/>
        <a:p>
          <a:endParaRPr lang="en-US"/>
        </a:p>
      </dgm:t>
    </dgm:pt>
    <dgm:pt modelId="{CF398ED7-2AB1-4932-AD38-5271027F5BED}">
      <dgm:prSet phldrT="[Text]" custT="1"/>
      <dgm:spPr>
        <a:noFill/>
        <a:ln>
          <a:solidFill>
            <a:schemeClr val="tx1">
              <a:alpha val="90000"/>
            </a:schemeClr>
          </a:solidFill>
        </a:ln>
      </dgm:spPr>
      <dgm:t>
        <a:bodyPr/>
        <a:lstStyle/>
        <a:p>
          <a:r>
            <a:rPr lang="en-US" sz="2000" b="1" dirty="0">
              <a:solidFill>
                <a:schemeClr val="bg1"/>
              </a:solidFill>
            </a:rPr>
            <a:t>Interest begins immediately</a:t>
          </a:r>
        </a:p>
      </dgm:t>
    </dgm:pt>
    <dgm:pt modelId="{89BFFF7D-03A9-4E28-943E-02F3C010EE5C}" type="parTrans" cxnId="{EEF72C0A-9D8F-47F3-BAD4-CB2CB8A911B5}">
      <dgm:prSet/>
      <dgm:spPr/>
      <dgm:t>
        <a:bodyPr/>
        <a:lstStyle/>
        <a:p>
          <a:endParaRPr lang="en-US"/>
        </a:p>
      </dgm:t>
    </dgm:pt>
    <dgm:pt modelId="{7437D8D0-27D6-4B23-B3A0-07BB3D595410}" type="sibTrans" cxnId="{EEF72C0A-9D8F-47F3-BAD4-CB2CB8A911B5}">
      <dgm:prSet/>
      <dgm:spPr/>
      <dgm:t>
        <a:bodyPr/>
        <a:lstStyle/>
        <a:p>
          <a:endParaRPr lang="en-US"/>
        </a:p>
      </dgm:t>
    </dgm:pt>
    <dgm:pt modelId="{9E06BCDB-55C8-450B-B363-66C6A8720DD9}">
      <dgm:prSet phldrT="[Text]"/>
      <dgm:spPr>
        <a:solidFill>
          <a:srgbClr val="132A50"/>
        </a:solidFill>
        <a:ln>
          <a:solidFill>
            <a:schemeClr val="tx1"/>
          </a:solidFill>
        </a:ln>
      </dgm:spPr>
      <dgm:t>
        <a:bodyPr/>
        <a:lstStyle/>
        <a:p>
          <a:r>
            <a:rPr lang="en-US" b="1" dirty="0">
              <a:solidFill>
                <a:schemeClr val="bg1"/>
              </a:solidFill>
            </a:rPr>
            <a:t>Parent Plus Loan</a:t>
          </a:r>
        </a:p>
      </dgm:t>
    </dgm:pt>
    <dgm:pt modelId="{AF245326-85E9-4F95-84E5-96A09AF1CA91}" type="parTrans" cxnId="{99ACE33C-FDFE-4F1F-BB98-4B9B74F90E83}">
      <dgm:prSet/>
      <dgm:spPr/>
      <dgm:t>
        <a:bodyPr/>
        <a:lstStyle/>
        <a:p>
          <a:endParaRPr lang="en-US"/>
        </a:p>
      </dgm:t>
    </dgm:pt>
    <dgm:pt modelId="{7EF4733B-BF02-4971-AB16-AD6A35BA8B27}" type="sibTrans" cxnId="{99ACE33C-FDFE-4F1F-BB98-4B9B74F90E83}">
      <dgm:prSet/>
      <dgm:spPr/>
      <dgm:t>
        <a:bodyPr/>
        <a:lstStyle/>
        <a:p>
          <a:endParaRPr lang="en-US"/>
        </a:p>
      </dgm:t>
    </dgm:pt>
    <dgm:pt modelId="{6923744E-1339-4883-80B5-CA69D04F9415}">
      <dgm:prSet phldrT="[Text]" custT="1"/>
      <dgm:spPr>
        <a:noFill/>
        <a:ln>
          <a:solidFill>
            <a:schemeClr val="tx1">
              <a:alpha val="90000"/>
            </a:schemeClr>
          </a:solidFill>
        </a:ln>
      </dgm:spPr>
      <dgm:t>
        <a:bodyPr/>
        <a:lstStyle/>
        <a:p>
          <a:r>
            <a:rPr lang="en-US" sz="2000" b="1" dirty="0">
              <a:solidFill>
                <a:schemeClr val="bg1"/>
              </a:solidFill>
            </a:rPr>
            <a:t>Variable-fixed interest rate</a:t>
          </a:r>
        </a:p>
      </dgm:t>
    </dgm:pt>
    <dgm:pt modelId="{0C2D84B0-8E35-4546-B34D-516BB3E0EA05}" type="parTrans" cxnId="{9F7A7353-A391-408C-943B-C0C274D3EDF2}">
      <dgm:prSet/>
      <dgm:spPr/>
      <dgm:t>
        <a:bodyPr/>
        <a:lstStyle/>
        <a:p>
          <a:endParaRPr lang="en-US"/>
        </a:p>
      </dgm:t>
    </dgm:pt>
    <dgm:pt modelId="{9AA9DD21-693E-4262-A8D6-0BBAF3DFB33C}" type="sibTrans" cxnId="{9F7A7353-A391-408C-943B-C0C274D3EDF2}">
      <dgm:prSet/>
      <dgm:spPr/>
      <dgm:t>
        <a:bodyPr/>
        <a:lstStyle/>
        <a:p>
          <a:endParaRPr lang="en-US"/>
        </a:p>
      </dgm:t>
    </dgm:pt>
    <dgm:pt modelId="{045D8C03-FA1A-4626-9F54-648F86DA63CC}">
      <dgm:prSet phldrT="[Text]" custT="1"/>
      <dgm:spPr>
        <a:noFill/>
        <a:ln>
          <a:solidFill>
            <a:schemeClr val="tx1">
              <a:alpha val="90000"/>
            </a:schemeClr>
          </a:solidFill>
        </a:ln>
      </dgm:spPr>
      <dgm:t>
        <a:bodyPr/>
        <a:lstStyle/>
        <a:p>
          <a:r>
            <a:rPr lang="en-US" sz="2000" b="1" dirty="0">
              <a:solidFill>
                <a:schemeClr val="bg1"/>
              </a:solidFill>
            </a:rPr>
            <a:t>No payment until after graduation</a:t>
          </a:r>
        </a:p>
      </dgm:t>
    </dgm:pt>
    <dgm:pt modelId="{40D0478F-5EC5-4DAD-9BC6-3EAC68676732}" type="parTrans" cxnId="{925F872F-AA48-4B76-8F2C-C87E99EB77E0}">
      <dgm:prSet/>
      <dgm:spPr/>
      <dgm:t>
        <a:bodyPr/>
        <a:lstStyle/>
        <a:p>
          <a:endParaRPr lang="en-US"/>
        </a:p>
      </dgm:t>
    </dgm:pt>
    <dgm:pt modelId="{6BEADE44-12CE-4BDB-8A28-5934DA28CFF6}" type="sibTrans" cxnId="{925F872F-AA48-4B76-8F2C-C87E99EB77E0}">
      <dgm:prSet/>
      <dgm:spPr/>
      <dgm:t>
        <a:bodyPr/>
        <a:lstStyle/>
        <a:p>
          <a:endParaRPr lang="en-US"/>
        </a:p>
      </dgm:t>
    </dgm:pt>
    <dgm:pt modelId="{F70B7CAA-137A-46DC-B23A-24870894145E}">
      <dgm:prSet phldrT="[Text]" custT="1"/>
      <dgm:spPr>
        <a:noFill/>
        <a:ln>
          <a:solidFill>
            <a:schemeClr val="tx1">
              <a:alpha val="90000"/>
            </a:schemeClr>
          </a:solidFill>
        </a:ln>
      </dgm:spPr>
      <dgm:t>
        <a:bodyPr/>
        <a:lstStyle/>
        <a:p>
          <a:r>
            <a:rPr lang="en-US" sz="2000" b="1" dirty="0">
              <a:solidFill>
                <a:schemeClr val="bg1"/>
              </a:solidFill>
            </a:rPr>
            <a:t>No payment until after graduation</a:t>
          </a:r>
        </a:p>
      </dgm:t>
    </dgm:pt>
    <dgm:pt modelId="{E58FD4F7-0680-49A7-825A-33F5B9AB6EB1}" type="parTrans" cxnId="{053C705A-F6CD-4B9D-95B1-B71C7170E55E}">
      <dgm:prSet/>
      <dgm:spPr/>
      <dgm:t>
        <a:bodyPr/>
        <a:lstStyle/>
        <a:p>
          <a:endParaRPr lang="en-US"/>
        </a:p>
      </dgm:t>
    </dgm:pt>
    <dgm:pt modelId="{2B49018F-9A8A-49BD-B62C-0A2CCE32B80A}" type="sibTrans" cxnId="{053C705A-F6CD-4B9D-95B1-B71C7170E55E}">
      <dgm:prSet/>
      <dgm:spPr/>
      <dgm:t>
        <a:bodyPr/>
        <a:lstStyle/>
        <a:p>
          <a:endParaRPr lang="en-US"/>
        </a:p>
      </dgm:t>
    </dgm:pt>
    <dgm:pt modelId="{9FF51ECC-2010-4569-ADB3-4AF889BC8A76}">
      <dgm:prSet phldrT="[Text]" custT="1"/>
      <dgm:spPr>
        <a:noFill/>
        <a:ln>
          <a:solidFill>
            <a:schemeClr val="tx1">
              <a:alpha val="90000"/>
            </a:schemeClr>
          </a:solidFill>
        </a:ln>
      </dgm:spPr>
      <dgm:t>
        <a:bodyPr/>
        <a:lstStyle/>
        <a:p>
          <a:r>
            <a:rPr lang="en-US" sz="2000" b="1" dirty="0">
              <a:solidFill>
                <a:schemeClr val="bg1"/>
              </a:solidFill>
            </a:rPr>
            <a:t>Interest begins immediately</a:t>
          </a:r>
        </a:p>
      </dgm:t>
    </dgm:pt>
    <dgm:pt modelId="{0EEB6781-9778-4A97-B321-A3B772E5F9D9}" type="parTrans" cxnId="{EEEF72C8-3021-4597-B346-FB91F29B4C1B}">
      <dgm:prSet/>
      <dgm:spPr/>
      <dgm:t>
        <a:bodyPr/>
        <a:lstStyle/>
        <a:p>
          <a:endParaRPr lang="en-US"/>
        </a:p>
      </dgm:t>
    </dgm:pt>
    <dgm:pt modelId="{8CCA5BFF-A325-4067-9819-DDA04F79EB39}" type="sibTrans" cxnId="{EEEF72C8-3021-4597-B346-FB91F29B4C1B}">
      <dgm:prSet/>
      <dgm:spPr/>
      <dgm:t>
        <a:bodyPr/>
        <a:lstStyle/>
        <a:p>
          <a:endParaRPr lang="en-US"/>
        </a:p>
      </dgm:t>
    </dgm:pt>
    <dgm:pt modelId="{D568F9E5-0168-492E-9957-2CC3E9D0DF68}">
      <dgm:prSet phldrT="[Text]" custT="1"/>
      <dgm:spPr>
        <a:noFill/>
        <a:ln>
          <a:solidFill>
            <a:schemeClr val="tx1">
              <a:alpha val="90000"/>
            </a:schemeClr>
          </a:solidFill>
        </a:ln>
      </dgm:spPr>
      <dgm:t>
        <a:bodyPr/>
        <a:lstStyle/>
        <a:p>
          <a:r>
            <a:rPr lang="en-US" sz="2000" b="1" dirty="0">
              <a:solidFill>
                <a:schemeClr val="bg1"/>
              </a:solidFill>
            </a:rPr>
            <a:t>No payment until after graduation (optional)</a:t>
          </a:r>
        </a:p>
      </dgm:t>
    </dgm:pt>
    <dgm:pt modelId="{CA4353A1-270D-452E-8960-D2CC6C8BDBA9}" type="parTrans" cxnId="{5A126486-2023-4C76-BFF7-3D1754820E60}">
      <dgm:prSet/>
      <dgm:spPr/>
      <dgm:t>
        <a:bodyPr/>
        <a:lstStyle/>
        <a:p>
          <a:endParaRPr lang="en-US"/>
        </a:p>
      </dgm:t>
    </dgm:pt>
    <dgm:pt modelId="{9DDA762C-78D1-4F36-B3E3-0C3FE44E61F3}" type="sibTrans" cxnId="{5A126486-2023-4C76-BFF7-3D1754820E60}">
      <dgm:prSet/>
      <dgm:spPr/>
      <dgm:t>
        <a:bodyPr/>
        <a:lstStyle/>
        <a:p>
          <a:endParaRPr lang="en-US"/>
        </a:p>
      </dgm:t>
    </dgm:pt>
    <dgm:pt modelId="{14E48F86-F257-43F9-81EC-46F902F0006D}" type="pres">
      <dgm:prSet presAssocID="{373795AB-7646-49A9-B74B-F38D94ACEEA3}" presName="Name0" presStyleCnt="0">
        <dgm:presLayoutVars>
          <dgm:dir/>
          <dgm:animLvl val="lvl"/>
          <dgm:resizeHandles val="exact"/>
        </dgm:presLayoutVars>
      </dgm:prSet>
      <dgm:spPr/>
    </dgm:pt>
    <dgm:pt modelId="{9E9E4018-CF04-4AF6-A55B-F14D60E8B4CC}" type="pres">
      <dgm:prSet presAssocID="{71F7D2E4-2A54-421F-ABB1-8954C868051A}" presName="composite" presStyleCnt="0"/>
      <dgm:spPr/>
    </dgm:pt>
    <dgm:pt modelId="{BA08C999-D7EA-4A78-BB55-22B0BC2C8B57}" type="pres">
      <dgm:prSet presAssocID="{71F7D2E4-2A54-421F-ABB1-8954C868051A}" presName="parTx" presStyleLbl="alignNode1" presStyleIdx="0" presStyleCnt="3">
        <dgm:presLayoutVars>
          <dgm:chMax val="0"/>
          <dgm:chPref val="0"/>
          <dgm:bulletEnabled val="1"/>
        </dgm:presLayoutVars>
      </dgm:prSet>
      <dgm:spPr/>
    </dgm:pt>
    <dgm:pt modelId="{95F22E68-3BA5-42C1-B687-9AA9106A38E6}" type="pres">
      <dgm:prSet presAssocID="{71F7D2E4-2A54-421F-ABB1-8954C868051A}" presName="desTx" presStyleLbl="alignAccFollowNode1" presStyleIdx="0" presStyleCnt="3">
        <dgm:presLayoutVars>
          <dgm:bulletEnabled val="1"/>
        </dgm:presLayoutVars>
      </dgm:prSet>
      <dgm:spPr/>
    </dgm:pt>
    <dgm:pt modelId="{9288B58A-EC5E-464B-85F7-1931634591DF}" type="pres">
      <dgm:prSet presAssocID="{0EE68832-8EC9-438D-BDD2-711D174A0158}" presName="space" presStyleCnt="0"/>
      <dgm:spPr/>
    </dgm:pt>
    <dgm:pt modelId="{1C8BC438-6F00-4DA7-840C-E5FE2003469F}" type="pres">
      <dgm:prSet presAssocID="{BBFA0CA3-03C1-442C-8B77-CB23B5C5E0A9}" presName="composite" presStyleCnt="0"/>
      <dgm:spPr/>
    </dgm:pt>
    <dgm:pt modelId="{1C6583FB-709C-4837-BEDE-E1F6BF7C267D}" type="pres">
      <dgm:prSet presAssocID="{BBFA0CA3-03C1-442C-8B77-CB23B5C5E0A9}" presName="parTx" presStyleLbl="alignNode1" presStyleIdx="1" presStyleCnt="3">
        <dgm:presLayoutVars>
          <dgm:chMax val="0"/>
          <dgm:chPref val="0"/>
          <dgm:bulletEnabled val="1"/>
        </dgm:presLayoutVars>
      </dgm:prSet>
      <dgm:spPr/>
    </dgm:pt>
    <dgm:pt modelId="{9B8FF815-42AA-430F-8501-087B18FE485E}" type="pres">
      <dgm:prSet presAssocID="{BBFA0CA3-03C1-442C-8B77-CB23B5C5E0A9}" presName="desTx" presStyleLbl="alignAccFollowNode1" presStyleIdx="1" presStyleCnt="3">
        <dgm:presLayoutVars>
          <dgm:bulletEnabled val="1"/>
        </dgm:presLayoutVars>
      </dgm:prSet>
      <dgm:spPr/>
    </dgm:pt>
    <dgm:pt modelId="{B7369045-CA48-4D7D-83B6-D31787C0DEB4}" type="pres">
      <dgm:prSet presAssocID="{DE38EA22-F648-4651-ADDC-C3E7277DD389}" presName="space" presStyleCnt="0"/>
      <dgm:spPr/>
    </dgm:pt>
    <dgm:pt modelId="{4B13F9D3-2AEA-4CCF-BFF2-925CFA1E5C54}" type="pres">
      <dgm:prSet presAssocID="{9E06BCDB-55C8-450B-B363-66C6A8720DD9}" presName="composite" presStyleCnt="0"/>
      <dgm:spPr/>
    </dgm:pt>
    <dgm:pt modelId="{54272CF0-7901-4BEE-9138-1A4E6D076910}" type="pres">
      <dgm:prSet presAssocID="{9E06BCDB-55C8-450B-B363-66C6A8720DD9}" presName="parTx" presStyleLbl="alignNode1" presStyleIdx="2" presStyleCnt="3">
        <dgm:presLayoutVars>
          <dgm:chMax val="0"/>
          <dgm:chPref val="0"/>
          <dgm:bulletEnabled val="1"/>
        </dgm:presLayoutVars>
      </dgm:prSet>
      <dgm:spPr/>
    </dgm:pt>
    <dgm:pt modelId="{14E19E78-EE54-4D09-904F-52330F617411}" type="pres">
      <dgm:prSet presAssocID="{9E06BCDB-55C8-450B-B363-66C6A8720DD9}" presName="desTx" presStyleLbl="alignAccFollowNode1" presStyleIdx="2" presStyleCnt="3">
        <dgm:presLayoutVars>
          <dgm:bulletEnabled val="1"/>
        </dgm:presLayoutVars>
      </dgm:prSet>
      <dgm:spPr/>
    </dgm:pt>
  </dgm:ptLst>
  <dgm:cxnLst>
    <dgm:cxn modelId="{4359B600-CB20-4F08-A9FC-B2CC4911B331}" type="presOf" srcId="{9E06BCDB-55C8-450B-B363-66C6A8720DD9}" destId="{54272CF0-7901-4BEE-9138-1A4E6D076910}" srcOrd="0" destOrd="0" presId="urn:microsoft.com/office/officeart/2005/8/layout/hList1"/>
    <dgm:cxn modelId="{B7903102-0402-4754-959F-EFE564BC16A8}" type="presOf" srcId="{CF398ED7-2AB1-4932-AD38-5271027F5BED}" destId="{9B8FF815-42AA-430F-8501-087B18FE485E}" srcOrd="0" destOrd="1" presId="urn:microsoft.com/office/officeart/2005/8/layout/hList1"/>
    <dgm:cxn modelId="{EEF72C0A-9D8F-47F3-BAD4-CB2CB8A911B5}" srcId="{BBFA0CA3-03C1-442C-8B77-CB23B5C5E0A9}" destId="{CF398ED7-2AB1-4932-AD38-5271027F5BED}" srcOrd="1" destOrd="0" parTransId="{89BFFF7D-03A9-4E28-943E-02F3C010EE5C}" sibTransId="{7437D8D0-27D6-4B23-B3A0-07BB3D595410}"/>
    <dgm:cxn modelId="{953A4D0B-5B78-4469-90FB-2C29A65C86EC}" srcId="{BBFA0CA3-03C1-442C-8B77-CB23B5C5E0A9}" destId="{B5605BE7-54BB-4DEA-92CD-8257295BEBBE}" srcOrd="0" destOrd="0" parTransId="{C95BB919-A969-4C92-B376-7A30641DBB95}" sibTransId="{964C6258-415D-4912-9127-B7D78601A464}"/>
    <dgm:cxn modelId="{45DD0221-DC8D-44A6-A42F-61F35327593A}" type="presOf" srcId="{71F7D2E4-2A54-421F-ABB1-8954C868051A}" destId="{BA08C999-D7EA-4A78-BB55-22B0BC2C8B57}" srcOrd="0" destOrd="0" presId="urn:microsoft.com/office/officeart/2005/8/layout/hList1"/>
    <dgm:cxn modelId="{1761DC24-7C3C-4ACD-A11D-87199A193C70}" type="presOf" srcId="{6923744E-1339-4883-80B5-CA69D04F9415}" destId="{14E19E78-EE54-4D09-904F-52330F617411}" srcOrd="0" destOrd="0" presId="urn:microsoft.com/office/officeart/2005/8/layout/hList1"/>
    <dgm:cxn modelId="{925F872F-AA48-4B76-8F2C-C87E99EB77E0}" srcId="{71F7D2E4-2A54-421F-ABB1-8954C868051A}" destId="{045D8C03-FA1A-4626-9F54-648F86DA63CC}" srcOrd="2" destOrd="0" parTransId="{40D0478F-5EC5-4DAD-9BC6-3EAC68676732}" sibTransId="{6BEADE44-12CE-4BDB-8A28-5934DA28CFF6}"/>
    <dgm:cxn modelId="{7E432C36-115E-4979-9B1A-FF9827888C17}" type="presOf" srcId="{9FF51ECC-2010-4569-ADB3-4AF889BC8A76}" destId="{14E19E78-EE54-4D09-904F-52330F617411}" srcOrd="0" destOrd="1" presId="urn:microsoft.com/office/officeart/2005/8/layout/hList1"/>
    <dgm:cxn modelId="{188B5739-6D03-470D-83F4-2F0972253C72}" type="presOf" srcId="{DD55895B-C439-4364-8990-A0055B7E49DE}" destId="{95F22E68-3BA5-42C1-B687-9AA9106A38E6}" srcOrd="0" destOrd="0" presId="urn:microsoft.com/office/officeart/2005/8/layout/hList1"/>
    <dgm:cxn modelId="{99ACE33C-FDFE-4F1F-BB98-4B9B74F90E83}" srcId="{373795AB-7646-49A9-B74B-F38D94ACEEA3}" destId="{9E06BCDB-55C8-450B-B363-66C6A8720DD9}" srcOrd="2" destOrd="0" parTransId="{AF245326-85E9-4F95-84E5-96A09AF1CA91}" sibTransId="{7EF4733B-BF02-4971-AB16-AD6A35BA8B27}"/>
    <dgm:cxn modelId="{39358740-25B7-4C3D-84AD-939F1C3E5F84}" type="presOf" srcId="{D568F9E5-0168-492E-9957-2CC3E9D0DF68}" destId="{14E19E78-EE54-4D09-904F-52330F617411}" srcOrd="0" destOrd="2" presId="urn:microsoft.com/office/officeart/2005/8/layout/hList1"/>
    <dgm:cxn modelId="{818FFB66-CB69-467A-B131-35D86EFB17E7}" type="presOf" srcId="{045D8C03-FA1A-4626-9F54-648F86DA63CC}" destId="{95F22E68-3BA5-42C1-B687-9AA9106A38E6}" srcOrd="0" destOrd="2" presId="urn:microsoft.com/office/officeart/2005/8/layout/hList1"/>
    <dgm:cxn modelId="{8BE32B71-6E68-4DC1-B920-7D5788506544}" type="presOf" srcId="{F70B7CAA-137A-46DC-B23A-24870894145E}" destId="{9B8FF815-42AA-430F-8501-087B18FE485E}" srcOrd="0" destOrd="2" presId="urn:microsoft.com/office/officeart/2005/8/layout/hList1"/>
    <dgm:cxn modelId="{9F7A7353-A391-408C-943B-C0C274D3EDF2}" srcId="{9E06BCDB-55C8-450B-B363-66C6A8720DD9}" destId="{6923744E-1339-4883-80B5-CA69D04F9415}" srcOrd="0" destOrd="0" parTransId="{0C2D84B0-8E35-4546-B34D-516BB3E0EA05}" sibTransId="{9AA9DD21-693E-4262-A8D6-0BBAF3DFB33C}"/>
    <dgm:cxn modelId="{0480BE56-0EF2-451B-814C-9ECBF403DA4E}" srcId="{71F7D2E4-2A54-421F-ABB1-8954C868051A}" destId="{1692293E-E32D-4028-AF88-76C7A8872192}" srcOrd="1" destOrd="0" parTransId="{D0035FF1-F3B1-4065-9BD5-C3F66FFFACBF}" sibTransId="{F5A7E136-0F9B-433D-98F1-742BA27E8539}"/>
    <dgm:cxn modelId="{053C705A-F6CD-4B9D-95B1-B71C7170E55E}" srcId="{BBFA0CA3-03C1-442C-8B77-CB23B5C5E0A9}" destId="{F70B7CAA-137A-46DC-B23A-24870894145E}" srcOrd="2" destOrd="0" parTransId="{E58FD4F7-0680-49A7-825A-33F5B9AB6EB1}" sibTransId="{2B49018F-9A8A-49BD-B62C-0A2CCE32B80A}"/>
    <dgm:cxn modelId="{7981027C-D7F7-4A55-95EE-4CB20697E781}" type="presOf" srcId="{B5605BE7-54BB-4DEA-92CD-8257295BEBBE}" destId="{9B8FF815-42AA-430F-8501-087B18FE485E}" srcOrd="0" destOrd="0" presId="urn:microsoft.com/office/officeart/2005/8/layout/hList1"/>
    <dgm:cxn modelId="{5A126486-2023-4C76-BFF7-3D1754820E60}" srcId="{9E06BCDB-55C8-450B-B363-66C6A8720DD9}" destId="{D568F9E5-0168-492E-9957-2CC3E9D0DF68}" srcOrd="2" destOrd="0" parTransId="{CA4353A1-270D-452E-8960-D2CC6C8BDBA9}" sibTransId="{9DDA762C-78D1-4F36-B3E3-0C3FE44E61F3}"/>
    <dgm:cxn modelId="{BBD8BD9C-1C1F-4E56-AFEB-70048C50FEEF}" srcId="{373795AB-7646-49A9-B74B-F38D94ACEEA3}" destId="{BBFA0CA3-03C1-442C-8B77-CB23B5C5E0A9}" srcOrd="1" destOrd="0" parTransId="{5AD34D07-7C8D-468D-9E0B-24F11170D46F}" sibTransId="{DE38EA22-F648-4651-ADDC-C3E7277DD389}"/>
    <dgm:cxn modelId="{CBD433B0-99CA-4A9A-9C05-A0AE37799659}" type="presOf" srcId="{373795AB-7646-49A9-B74B-F38D94ACEEA3}" destId="{14E48F86-F257-43F9-81EC-46F902F0006D}" srcOrd="0" destOrd="0" presId="urn:microsoft.com/office/officeart/2005/8/layout/hList1"/>
    <dgm:cxn modelId="{43C575C6-92ED-42EB-A19D-FD25B4862FCC}" srcId="{373795AB-7646-49A9-B74B-F38D94ACEEA3}" destId="{71F7D2E4-2A54-421F-ABB1-8954C868051A}" srcOrd="0" destOrd="0" parTransId="{A0C9F9AD-5710-4154-858F-9E6927F2F064}" sibTransId="{0EE68832-8EC9-438D-BDD2-711D174A0158}"/>
    <dgm:cxn modelId="{EEEF72C8-3021-4597-B346-FB91F29B4C1B}" srcId="{9E06BCDB-55C8-450B-B363-66C6A8720DD9}" destId="{9FF51ECC-2010-4569-ADB3-4AF889BC8A76}" srcOrd="1" destOrd="0" parTransId="{0EEB6781-9778-4A97-B321-A3B772E5F9D9}" sibTransId="{8CCA5BFF-A325-4067-9819-DDA04F79EB39}"/>
    <dgm:cxn modelId="{1EEF6BE4-B532-423B-A8C7-B98997AE8F7A}" type="presOf" srcId="{1692293E-E32D-4028-AF88-76C7A8872192}" destId="{95F22E68-3BA5-42C1-B687-9AA9106A38E6}" srcOrd="0" destOrd="1" presId="urn:microsoft.com/office/officeart/2005/8/layout/hList1"/>
    <dgm:cxn modelId="{6A0B08E9-6974-4328-94A1-FDC610504AF6}" srcId="{71F7D2E4-2A54-421F-ABB1-8954C868051A}" destId="{DD55895B-C439-4364-8990-A0055B7E49DE}" srcOrd="0" destOrd="0" parTransId="{A3CE1599-F204-45F5-899E-6516B41E3313}" sibTransId="{02F9835E-F78C-4DE8-ACFA-A7CDF44ED104}"/>
    <dgm:cxn modelId="{7D4BF7FE-F384-4CB5-816D-E5F5C18887BB}" type="presOf" srcId="{BBFA0CA3-03C1-442C-8B77-CB23B5C5E0A9}" destId="{1C6583FB-709C-4837-BEDE-E1F6BF7C267D}" srcOrd="0" destOrd="0" presId="urn:microsoft.com/office/officeart/2005/8/layout/hList1"/>
    <dgm:cxn modelId="{7F499C08-821A-4472-B1F7-F7206EC98962}" type="presParOf" srcId="{14E48F86-F257-43F9-81EC-46F902F0006D}" destId="{9E9E4018-CF04-4AF6-A55B-F14D60E8B4CC}" srcOrd="0" destOrd="0" presId="urn:microsoft.com/office/officeart/2005/8/layout/hList1"/>
    <dgm:cxn modelId="{07CBF6AF-351E-4526-87A9-33DE8F4B316C}" type="presParOf" srcId="{9E9E4018-CF04-4AF6-A55B-F14D60E8B4CC}" destId="{BA08C999-D7EA-4A78-BB55-22B0BC2C8B57}" srcOrd="0" destOrd="0" presId="urn:microsoft.com/office/officeart/2005/8/layout/hList1"/>
    <dgm:cxn modelId="{772DA9B2-C15E-4F5A-8A42-98727883A26D}" type="presParOf" srcId="{9E9E4018-CF04-4AF6-A55B-F14D60E8B4CC}" destId="{95F22E68-3BA5-42C1-B687-9AA9106A38E6}" srcOrd="1" destOrd="0" presId="urn:microsoft.com/office/officeart/2005/8/layout/hList1"/>
    <dgm:cxn modelId="{07E7173D-E15A-4827-8335-F9009FF7F3C1}" type="presParOf" srcId="{14E48F86-F257-43F9-81EC-46F902F0006D}" destId="{9288B58A-EC5E-464B-85F7-1931634591DF}" srcOrd="1" destOrd="0" presId="urn:microsoft.com/office/officeart/2005/8/layout/hList1"/>
    <dgm:cxn modelId="{790C8630-44BD-41B0-89DF-5BDF83445459}" type="presParOf" srcId="{14E48F86-F257-43F9-81EC-46F902F0006D}" destId="{1C8BC438-6F00-4DA7-840C-E5FE2003469F}" srcOrd="2" destOrd="0" presId="urn:microsoft.com/office/officeart/2005/8/layout/hList1"/>
    <dgm:cxn modelId="{0B2C404A-41D4-43A7-B369-36E60B14C07A}" type="presParOf" srcId="{1C8BC438-6F00-4DA7-840C-E5FE2003469F}" destId="{1C6583FB-709C-4837-BEDE-E1F6BF7C267D}" srcOrd="0" destOrd="0" presId="urn:microsoft.com/office/officeart/2005/8/layout/hList1"/>
    <dgm:cxn modelId="{978BEC5A-EF4A-437C-9EC6-252DFDE7E8A8}" type="presParOf" srcId="{1C8BC438-6F00-4DA7-840C-E5FE2003469F}" destId="{9B8FF815-42AA-430F-8501-087B18FE485E}" srcOrd="1" destOrd="0" presId="urn:microsoft.com/office/officeart/2005/8/layout/hList1"/>
    <dgm:cxn modelId="{539B86F8-3A84-4943-B0B9-D9B8C9613DFD}" type="presParOf" srcId="{14E48F86-F257-43F9-81EC-46F902F0006D}" destId="{B7369045-CA48-4D7D-83B6-D31787C0DEB4}" srcOrd="3" destOrd="0" presId="urn:microsoft.com/office/officeart/2005/8/layout/hList1"/>
    <dgm:cxn modelId="{91F185DB-179D-47D2-8311-78A0E66EA5FE}" type="presParOf" srcId="{14E48F86-F257-43F9-81EC-46F902F0006D}" destId="{4B13F9D3-2AEA-4CCF-BFF2-925CFA1E5C54}" srcOrd="4" destOrd="0" presId="urn:microsoft.com/office/officeart/2005/8/layout/hList1"/>
    <dgm:cxn modelId="{46FD90B4-71C6-41A1-8D07-93BA449EE2C6}" type="presParOf" srcId="{4B13F9D3-2AEA-4CCF-BFF2-925CFA1E5C54}" destId="{54272CF0-7901-4BEE-9138-1A4E6D076910}" srcOrd="0" destOrd="0" presId="urn:microsoft.com/office/officeart/2005/8/layout/hList1"/>
    <dgm:cxn modelId="{6F7825E2-C271-419C-BEA7-813128F949F9}" type="presParOf" srcId="{4B13F9D3-2AEA-4CCF-BFF2-925CFA1E5C54}" destId="{14E19E78-EE54-4D09-904F-52330F617411}" srcOrd="1" destOrd="0" presId="urn:microsoft.com/office/officeart/2005/8/layout/hLis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48F5-E522-4967-B1B2-6C0C11C6BDD3}">
      <dsp:nvSpPr>
        <dsp:cNvPr id="0" name=""/>
        <dsp:cNvSpPr/>
      </dsp:nvSpPr>
      <dsp:spPr>
        <a:xfrm>
          <a:off x="596120" y="156537"/>
          <a:ext cx="2344273" cy="161520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BB199-5081-469B-A1BD-6B1C97488E2E}">
      <dsp:nvSpPr>
        <dsp:cNvPr id="0" name=""/>
        <dsp:cNvSpPr/>
      </dsp:nvSpPr>
      <dsp:spPr>
        <a:xfrm>
          <a:off x="318465" y="1662880"/>
          <a:ext cx="2344273" cy="86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Grants</a:t>
          </a:r>
        </a:p>
      </dsp:txBody>
      <dsp:txXfrm>
        <a:off x="318465" y="1662880"/>
        <a:ext cx="2344273" cy="869725"/>
      </dsp:txXfrm>
    </dsp:sp>
    <dsp:sp modelId="{99D05371-0079-4B3D-9F4E-3DCE659DCD0D}">
      <dsp:nvSpPr>
        <dsp:cNvPr id="0" name=""/>
        <dsp:cNvSpPr/>
      </dsp:nvSpPr>
      <dsp:spPr>
        <a:xfrm>
          <a:off x="4763002" y="156537"/>
          <a:ext cx="2344273" cy="161520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D66C4-D535-4B09-9175-7FDCC1593BC4}">
      <dsp:nvSpPr>
        <dsp:cNvPr id="0" name=""/>
        <dsp:cNvSpPr/>
      </dsp:nvSpPr>
      <dsp:spPr>
        <a:xfrm>
          <a:off x="333824" y="4326032"/>
          <a:ext cx="2344273" cy="86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Loans</a:t>
          </a:r>
        </a:p>
      </dsp:txBody>
      <dsp:txXfrm>
        <a:off x="333824" y="4326032"/>
        <a:ext cx="2344273" cy="869725"/>
      </dsp:txXfrm>
    </dsp:sp>
    <dsp:sp modelId="{9910ACF6-9FF4-4CFC-B637-A65057632BC6}">
      <dsp:nvSpPr>
        <dsp:cNvPr id="0" name=""/>
        <dsp:cNvSpPr/>
      </dsp:nvSpPr>
      <dsp:spPr>
        <a:xfrm>
          <a:off x="4765093" y="2729332"/>
          <a:ext cx="2344273" cy="1615204"/>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3361D-3184-42C4-A9CA-D884A82DE376}">
      <dsp:nvSpPr>
        <dsp:cNvPr id="0" name=""/>
        <dsp:cNvSpPr/>
      </dsp:nvSpPr>
      <dsp:spPr>
        <a:xfrm>
          <a:off x="4714011" y="1684954"/>
          <a:ext cx="2344273" cy="86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Scholarships</a:t>
          </a:r>
        </a:p>
      </dsp:txBody>
      <dsp:txXfrm>
        <a:off x="4714011" y="1684954"/>
        <a:ext cx="2344273" cy="869725"/>
      </dsp:txXfrm>
    </dsp:sp>
    <dsp:sp modelId="{6CE3616A-5CBF-4B5F-976C-4008BC991552}">
      <dsp:nvSpPr>
        <dsp:cNvPr id="0" name=""/>
        <dsp:cNvSpPr/>
      </dsp:nvSpPr>
      <dsp:spPr>
        <a:xfrm>
          <a:off x="586842" y="2747615"/>
          <a:ext cx="2344273" cy="1615204"/>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864B6-2D41-4B28-AAD0-D2F7CA3B8DCF}">
      <dsp:nvSpPr>
        <dsp:cNvPr id="0" name=""/>
        <dsp:cNvSpPr/>
      </dsp:nvSpPr>
      <dsp:spPr>
        <a:xfrm>
          <a:off x="4773949" y="4329854"/>
          <a:ext cx="2344273" cy="86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Work-study</a:t>
          </a:r>
        </a:p>
      </dsp:txBody>
      <dsp:txXfrm>
        <a:off x="4773949" y="4329854"/>
        <a:ext cx="2344273" cy="869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EB258-81D3-4FC5-8053-D6606BF57A55}">
      <dsp:nvSpPr>
        <dsp:cNvPr id="0" name=""/>
        <dsp:cNvSpPr/>
      </dsp:nvSpPr>
      <dsp:spPr>
        <a:xfrm>
          <a:off x="1326" y="494213"/>
          <a:ext cx="1757948" cy="1757948"/>
        </a:xfrm>
        <a:prstGeom prst="ellipse">
          <a:avLst/>
        </a:prstGeom>
        <a:solidFill>
          <a:srgbClr val="132A5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mn-lt"/>
            </a:rPr>
            <a:t>Total Cost of Attendance</a:t>
          </a:r>
        </a:p>
      </dsp:txBody>
      <dsp:txXfrm>
        <a:off x="258772" y="751659"/>
        <a:ext cx="1243056" cy="1243056"/>
      </dsp:txXfrm>
    </dsp:sp>
    <dsp:sp modelId="{C57CE2DC-9F80-42FC-97DC-BC6137F9CA7F}">
      <dsp:nvSpPr>
        <dsp:cNvPr id="0" name=""/>
        <dsp:cNvSpPr/>
      </dsp:nvSpPr>
      <dsp:spPr>
        <a:xfrm>
          <a:off x="1902020" y="863382"/>
          <a:ext cx="1019610" cy="1019610"/>
        </a:xfrm>
        <a:prstGeom prst="mathMinus">
          <a:avLst/>
        </a:prstGeom>
        <a:solidFill>
          <a:schemeClr val="bg1">
            <a:lumMod val="8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0" kern="1200" dirty="0">
            <a:solidFill>
              <a:srgbClr val="000000"/>
            </a:solidFill>
            <a:latin typeface="+mn-lt"/>
          </a:endParaRPr>
        </a:p>
      </dsp:txBody>
      <dsp:txXfrm>
        <a:off x="2037169" y="1253281"/>
        <a:ext cx="749312" cy="239812"/>
      </dsp:txXfrm>
    </dsp:sp>
    <dsp:sp modelId="{8819DFDF-E96C-4F7D-8082-C987215C5EC2}">
      <dsp:nvSpPr>
        <dsp:cNvPr id="0" name=""/>
        <dsp:cNvSpPr/>
      </dsp:nvSpPr>
      <dsp:spPr>
        <a:xfrm>
          <a:off x="3064375" y="494213"/>
          <a:ext cx="1757948" cy="1757948"/>
        </a:xfrm>
        <a:prstGeom prst="ellipse">
          <a:avLst/>
        </a:prstGeom>
        <a:solidFill>
          <a:srgbClr val="132A5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prstClr val="white"/>
              </a:solidFill>
              <a:latin typeface="Calibri" panose="020F0502020204030204"/>
              <a:ea typeface="+mn-ea"/>
              <a:cs typeface="+mn-cs"/>
            </a:rPr>
            <a:t>Student Aid Index </a:t>
          </a:r>
          <a:br>
            <a:rPr lang="en-US" sz="1800" b="0" kern="1200" dirty="0">
              <a:solidFill>
                <a:prstClr val="white"/>
              </a:solidFill>
              <a:latin typeface="Calibri" panose="020F0502020204030204"/>
              <a:ea typeface="+mn-ea"/>
              <a:cs typeface="+mn-cs"/>
            </a:rPr>
          </a:br>
          <a:r>
            <a:rPr lang="en-US" sz="1800" b="0" kern="1200" dirty="0">
              <a:solidFill>
                <a:prstClr val="white"/>
              </a:solidFill>
              <a:latin typeface="Calibri" panose="020F0502020204030204"/>
              <a:ea typeface="+mn-ea"/>
              <a:cs typeface="+mn-cs"/>
            </a:rPr>
            <a:t>(SAI)*</a:t>
          </a:r>
        </a:p>
      </dsp:txBody>
      <dsp:txXfrm>
        <a:off x="3321821" y="751659"/>
        <a:ext cx="1243056" cy="1243056"/>
      </dsp:txXfrm>
    </dsp:sp>
    <dsp:sp modelId="{086C2BB0-EE43-40BF-B96F-B540DF0618E7}">
      <dsp:nvSpPr>
        <dsp:cNvPr id="0" name=""/>
        <dsp:cNvSpPr/>
      </dsp:nvSpPr>
      <dsp:spPr>
        <a:xfrm>
          <a:off x="4965069" y="863382"/>
          <a:ext cx="1019610" cy="1019610"/>
        </a:xfrm>
        <a:prstGeom prst="mathEqual">
          <a:avLst/>
        </a:prstGeom>
        <a:solidFill>
          <a:schemeClr val="bg1">
            <a:lumMod val="8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b="0" kern="1200" dirty="0">
            <a:solidFill>
              <a:srgbClr val="000000"/>
            </a:solidFill>
            <a:latin typeface="+mn-lt"/>
          </a:endParaRPr>
        </a:p>
      </dsp:txBody>
      <dsp:txXfrm>
        <a:off x="5100218" y="1073422"/>
        <a:ext cx="749312" cy="599530"/>
      </dsp:txXfrm>
    </dsp:sp>
    <dsp:sp modelId="{1D97D898-618C-4A8E-9009-85A2C06AD0F1}">
      <dsp:nvSpPr>
        <dsp:cNvPr id="0" name=""/>
        <dsp:cNvSpPr/>
      </dsp:nvSpPr>
      <dsp:spPr>
        <a:xfrm>
          <a:off x="6127425" y="494213"/>
          <a:ext cx="1757948" cy="1757948"/>
        </a:xfrm>
        <a:prstGeom prst="ellipse">
          <a:avLst/>
        </a:prstGeom>
        <a:solidFill>
          <a:srgbClr val="132A50"/>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prstClr val="white"/>
              </a:solidFill>
              <a:latin typeface="Calibri" panose="020F0502020204030204"/>
              <a:ea typeface="+mn-ea"/>
              <a:cs typeface="+mn-cs"/>
            </a:rPr>
            <a:t>Financial Need</a:t>
          </a:r>
        </a:p>
      </dsp:txBody>
      <dsp:txXfrm>
        <a:off x="6384871" y="751659"/>
        <a:ext cx="1243056" cy="1243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6590-3C7F-4A0D-8A4C-299F8E2E93C0}">
      <dsp:nvSpPr>
        <dsp:cNvPr id="0" name=""/>
        <dsp:cNvSpPr/>
      </dsp:nvSpPr>
      <dsp:spPr>
        <a:xfrm>
          <a:off x="929" y="0"/>
          <a:ext cx="2415785" cy="48021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none" kern="1200" dirty="0">
              <a:solidFill>
                <a:schemeClr val="bg1"/>
              </a:solidFill>
              <a:latin typeface="+mn-lt"/>
              <a:ea typeface="+mn-ea"/>
              <a:cs typeface="+mn-cs"/>
            </a:rPr>
            <a:t>Federal</a:t>
          </a:r>
        </a:p>
      </dsp:txBody>
      <dsp:txXfrm>
        <a:off x="929" y="0"/>
        <a:ext cx="2415785" cy="1440655"/>
      </dsp:txXfrm>
    </dsp:sp>
    <dsp:sp modelId="{7DDDF7B4-01AD-45D0-AEB4-2C642E7771F0}">
      <dsp:nvSpPr>
        <dsp:cNvPr id="0" name=""/>
        <dsp:cNvSpPr/>
      </dsp:nvSpPr>
      <dsp:spPr>
        <a:xfrm>
          <a:off x="242507" y="1442062"/>
          <a:ext cx="1932628" cy="1447924"/>
        </a:xfrm>
        <a:prstGeom prst="roundRect">
          <a:avLst>
            <a:gd name="adj" fmla="val 10000"/>
          </a:avLst>
        </a:prstGeom>
        <a:solidFill>
          <a:srgbClr val="132A50"/>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Pell Grant</a:t>
          </a:r>
        </a:p>
      </dsp:txBody>
      <dsp:txXfrm>
        <a:off x="284915" y="1484470"/>
        <a:ext cx="1847812" cy="1363108"/>
      </dsp:txXfrm>
    </dsp:sp>
    <dsp:sp modelId="{3B4FB652-4198-46EA-B24D-4839034213D7}">
      <dsp:nvSpPr>
        <dsp:cNvPr id="0" name=""/>
        <dsp:cNvSpPr/>
      </dsp:nvSpPr>
      <dsp:spPr>
        <a:xfrm>
          <a:off x="242507" y="3112743"/>
          <a:ext cx="1932628" cy="1447924"/>
        </a:xfrm>
        <a:prstGeom prst="roundRect">
          <a:avLst>
            <a:gd name="adj" fmla="val 10000"/>
          </a:avLst>
        </a:prstGeom>
        <a:solidFill>
          <a:srgbClr val="132A50"/>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Federal Supplemental Educational Opportunity Grant (FSEOG)</a:t>
          </a:r>
        </a:p>
      </dsp:txBody>
      <dsp:txXfrm>
        <a:off x="284915" y="3155151"/>
        <a:ext cx="1847812" cy="1363108"/>
      </dsp:txXfrm>
    </dsp:sp>
    <dsp:sp modelId="{AB920C30-53A0-43C0-86EA-769A75F18F6E}">
      <dsp:nvSpPr>
        <dsp:cNvPr id="0" name=""/>
        <dsp:cNvSpPr/>
      </dsp:nvSpPr>
      <dsp:spPr>
        <a:xfrm>
          <a:off x="2597898" y="0"/>
          <a:ext cx="2415785" cy="48021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State</a:t>
          </a:r>
        </a:p>
      </dsp:txBody>
      <dsp:txXfrm>
        <a:off x="2597898" y="0"/>
        <a:ext cx="2415785" cy="1440655"/>
      </dsp:txXfrm>
    </dsp:sp>
    <dsp:sp modelId="{91C46ECE-82D7-41CE-B74A-A9844AEBB154}">
      <dsp:nvSpPr>
        <dsp:cNvPr id="0" name=""/>
        <dsp:cNvSpPr/>
      </dsp:nvSpPr>
      <dsp:spPr>
        <a:xfrm>
          <a:off x="2839477" y="1442062"/>
          <a:ext cx="1932628" cy="1447924"/>
        </a:xfrm>
        <a:prstGeom prst="roundRect">
          <a:avLst>
            <a:gd name="adj" fmla="val 10000"/>
          </a:avLst>
        </a:prstGeom>
        <a:solidFill>
          <a:srgbClr val="132A50"/>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Texas Public Education Grant (TPEG)</a:t>
          </a:r>
        </a:p>
      </dsp:txBody>
      <dsp:txXfrm>
        <a:off x="2881885" y="1484470"/>
        <a:ext cx="1847812" cy="1363108"/>
      </dsp:txXfrm>
    </dsp:sp>
    <dsp:sp modelId="{7A3ACAE6-5F3E-4F92-9142-BE9FE36C79FB}">
      <dsp:nvSpPr>
        <dsp:cNvPr id="0" name=""/>
        <dsp:cNvSpPr/>
      </dsp:nvSpPr>
      <dsp:spPr>
        <a:xfrm>
          <a:off x="2839477" y="3112743"/>
          <a:ext cx="1932628" cy="1447924"/>
        </a:xfrm>
        <a:prstGeom prst="roundRect">
          <a:avLst>
            <a:gd name="adj" fmla="val 10000"/>
          </a:avLst>
        </a:prstGeom>
        <a:solidFill>
          <a:srgbClr val="132A50"/>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Texas Educational Opportunity Grant</a:t>
          </a:r>
        </a:p>
      </dsp:txBody>
      <dsp:txXfrm>
        <a:off x="2881885" y="3155151"/>
        <a:ext cx="1847812" cy="1363108"/>
      </dsp:txXfrm>
    </dsp:sp>
    <dsp:sp modelId="{4FBF6298-3F12-4D41-927F-24C8DC872F88}">
      <dsp:nvSpPr>
        <dsp:cNvPr id="0" name=""/>
        <dsp:cNvSpPr/>
      </dsp:nvSpPr>
      <dsp:spPr>
        <a:xfrm>
          <a:off x="5194868" y="0"/>
          <a:ext cx="2415785" cy="48021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Institutional</a:t>
          </a:r>
        </a:p>
      </dsp:txBody>
      <dsp:txXfrm>
        <a:off x="5194868" y="0"/>
        <a:ext cx="2415785" cy="1440655"/>
      </dsp:txXfrm>
    </dsp:sp>
    <dsp:sp modelId="{3226FAA7-9C87-4FD6-816B-504D259A0544}">
      <dsp:nvSpPr>
        <dsp:cNvPr id="0" name=""/>
        <dsp:cNvSpPr/>
      </dsp:nvSpPr>
      <dsp:spPr>
        <a:xfrm>
          <a:off x="5436446" y="1440655"/>
          <a:ext cx="1932628" cy="3121419"/>
        </a:xfrm>
        <a:prstGeom prst="roundRect">
          <a:avLst>
            <a:gd name="adj" fmla="val 10000"/>
          </a:avLst>
        </a:prstGeom>
        <a:solidFill>
          <a:srgbClr val="132A50"/>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(Name Varies)</a:t>
          </a:r>
        </a:p>
      </dsp:txBody>
      <dsp:txXfrm>
        <a:off x="5493051" y="1497260"/>
        <a:ext cx="1819418" cy="3008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8C999-D7EA-4A78-BB55-22B0BC2C8B57}">
      <dsp:nvSpPr>
        <dsp:cNvPr id="0" name=""/>
        <dsp:cNvSpPr/>
      </dsp:nvSpPr>
      <dsp:spPr>
        <a:xfrm>
          <a:off x="2464" y="176351"/>
          <a:ext cx="2402978" cy="941279"/>
        </a:xfrm>
        <a:prstGeom prst="rect">
          <a:avLst/>
        </a:prstGeom>
        <a:solidFill>
          <a:srgbClr val="132A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Subsidized Loan</a:t>
          </a:r>
        </a:p>
      </dsp:txBody>
      <dsp:txXfrm>
        <a:off x="2464" y="176351"/>
        <a:ext cx="2402978" cy="941279"/>
      </dsp:txXfrm>
    </dsp:sp>
    <dsp:sp modelId="{95F22E68-3BA5-42C1-B687-9AA9106A38E6}">
      <dsp:nvSpPr>
        <dsp:cNvPr id="0" name=""/>
        <dsp:cNvSpPr/>
      </dsp:nvSpPr>
      <dsp:spPr>
        <a:xfrm>
          <a:off x="2464" y="1117631"/>
          <a:ext cx="2402978" cy="2328446"/>
        </a:xfrm>
        <a:prstGeom prst="rect">
          <a:avLst/>
        </a:prstGeom>
        <a:no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bg1"/>
              </a:solidFill>
            </a:rPr>
            <a:t>Variable-fixed interest rate</a:t>
          </a:r>
        </a:p>
        <a:p>
          <a:pPr marL="228600" lvl="1" indent="-228600" algn="l" defTabSz="889000">
            <a:lnSpc>
              <a:spcPct val="90000"/>
            </a:lnSpc>
            <a:spcBef>
              <a:spcPct val="0"/>
            </a:spcBef>
            <a:spcAft>
              <a:spcPct val="15000"/>
            </a:spcAft>
            <a:buChar char="•"/>
          </a:pPr>
          <a:r>
            <a:rPr lang="en-US" sz="2000" b="1" kern="1200" dirty="0">
              <a:solidFill>
                <a:schemeClr val="bg1"/>
              </a:solidFill>
            </a:rPr>
            <a:t>No interest until graduation</a:t>
          </a:r>
        </a:p>
        <a:p>
          <a:pPr marL="228600" lvl="1" indent="-228600" algn="l" defTabSz="889000">
            <a:lnSpc>
              <a:spcPct val="90000"/>
            </a:lnSpc>
            <a:spcBef>
              <a:spcPct val="0"/>
            </a:spcBef>
            <a:spcAft>
              <a:spcPct val="15000"/>
            </a:spcAft>
            <a:buChar char="•"/>
          </a:pPr>
          <a:r>
            <a:rPr lang="en-US" sz="2000" b="1" kern="1200" dirty="0">
              <a:solidFill>
                <a:schemeClr val="bg1"/>
              </a:solidFill>
            </a:rPr>
            <a:t>No payment until after graduation</a:t>
          </a:r>
        </a:p>
      </dsp:txBody>
      <dsp:txXfrm>
        <a:off x="2464" y="1117631"/>
        <a:ext cx="2402978" cy="2328446"/>
      </dsp:txXfrm>
    </dsp:sp>
    <dsp:sp modelId="{1C6583FB-709C-4837-BEDE-E1F6BF7C267D}">
      <dsp:nvSpPr>
        <dsp:cNvPr id="0" name=""/>
        <dsp:cNvSpPr/>
      </dsp:nvSpPr>
      <dsp:spPr>
        <a:xfrm>
          <a:off x="2741860" y="176351"/>
          <a:ext cx="2402978" cy="941279"/>
        </a:xfrm>
        <a:prstGeom prst="rect">
          <a:avLst/>
        </a:prstGeom>
        <a:solidFill>
          <a:srgbClr val="132A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Unsubsidized Loan</a:t>
          </a:r>
        </a:p>
      </dsp:txBody>
      <dsp:txXfrm>
        <a:off x="2741860" y="176351"/>
        <a:ext cx="2402978" cy="941279"/>
      </dsp:txXfrm>
    </dsp:sp>
    <dsp:sp modelId="{9B8FF815-42AA-430F-8501-087B18FE485E}">
      <dsp:nvSpPr>
        <dsp:cNvPr id="0" name=""/>
        <dsp:cNvSpPr/>
      </dsp:nvSpPr>
      <dsp:spPr>
        <a:xfrm>
          <a:off x="2741860" y="1117631"/>
          <a:ext cx="2402978" cy="2328446"/>
        </a:xfrm>
        <a:prstGeom prst="rect">
          <a:avLst/>
        </a:prstGeom>
        <a:no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bg1"/>
              </a:solidFill>
            </a:rPr>
            <a:t>Variable-fixed interest rate</a:t>
          </a:r>
        </a:p>
        <a:p>
          <a:pPr marL="228600" lvl="1" indent="-228600" algn="l" defTabSz="889000">
            <a:lnSpc>
              <a:spcPct val="90000"/>
            </a:lnSpc>
            <a:spcBef>
              <a:spcPct val="0"/>
            </a:spcBef>
            <a:spcAft>
              <a:spcPct val="15000"/>
            </a:spcAft>
            <a:buChar char="•"/>
          </a:pPr>
          <a:r>
            <a:rPr lang="en-US" sz="2000" b="1" kern="1200" dirty="0">
              <a:solidFill>
                <a:schemeClr val="bg1"/>
              </a:solidFill>
            </a:rPr>
            <a:t>Interest begins immediately</a:t>
          </a:r>
        </a:p>
        <a:p>
          <a:pPr marL="228600" lvl="1" indent="-228600" algn="l" defTabSz="889000">
            <a:lnSpc>
              <a:spcPct val="90000"/>
            </a:lnSpc>
            <a:spcBef>
              <a:spcPct val="0"/>
            </a:spcBef>
            <a:spcAft>
              <a:spcPct val="15000"/>
            </a:spcAft>
            <a:buChar char="•"/>
          </a:pPr>
          <a:r>
            <a:rPr lang="en-US" sz="2000" b="1" kern="1200" dirty="0">
              <a:solidFill>
                <a:schemeClr val="bg1"/>
              </a:solidFill>
            </a:rPr>
            <a:t>No payment until after graduation</a:t>
          </a:r>
        </a:p>
      </dsp:txBody>
      <dsp:txXfrm>
        <a:off x="2741860" y="1117631"/>
        <a:ext cx="2402978" cy="2328446"/>
      </dsp:txXfrm>
    </dsp:sp>
    <dsp:sp modelId="{54272CF0-7901-4BEE-9138-1A4E6D076910}">
      <dsp:nvSpPr>
        <dsp:cNvPr id="0" name=""/>
        <dsp:cNvSpPr/>
      </dsp:nvSpPr>
      <dsp:spPr>
        <a:xfrm>
          <a:off x="5481256" y="176351"/>
          <a:ext cx="2402978" cy="941279"/>
        </a:xfrm>
        <a:prstGeom prst="rect">
          <a:avLst/>
        </a:prstGeom>
        <a:solidFill>
          <a:srgbClr val="132A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Parent Plus Loan</a:t>
          </a:r>
        </a:p>
      </dsp:txBody>
      <dsp:txXfrm>
        <a:off x="5481256" y="176351"/>
        <a:ext cx="2402978" cy="941279"/>
      </dsp:txXfrm>
    </dsp:sp>
    <dsp:sp modelId="{14E19E78-EE54-4D09-904F-52330F617411}">
      <dsp:nvSpPr>
        <dsp:cNvPr id="0" name=""/>
        <dsp:cNvSpPr/>
      </dsp:nvSpPr>
      <dsp:spPr>
        <a:xfrm>
          <a:off x="5481256" y="1117631"/>
          <a:ext cx="2402978" cy="2328446"/>
        </a:xfrm>
        <a:prstGeom prst="rect">
          <a:avLst/>
        </a:prstGeom>
        <a:no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chemeClr val="bg1"/>
              </a:solidFill>
            </a:rPr>
            <a:t>Variable-fixed interest rate</a:t>
          </a:r>
        </a:p>
        <a:p>
          <a:pPr marL="228600" lvl="1" indent="-228600" algn="l" defTabSz="889000">
            <a:lnSpc>
              <a:spcPct val="90000"/>
            </a:lnSpc>
            <a:spcBef>
              <a:spcPct val="0"/>
            </a:spcBef>
            <a:spcAft>
              <a:spcPct val="15000"/>
            </a:spcAft>
            <a:buChar char="•"/>
          </a:pPr>
          <a:r>
            <a:rPr lang="en-US" sz="2000" b="1" kern="1200" dirty="0">
              <a:solidFill>
                <a:schemeClr val="bg1"/>
              </a:solidFill>
            </a:rPr>
            <a:t>Interest begins immediately</a:t>
          </a:r>
        </a:p>
        <a:p>
          <a:pPr marL="228600" lvl="1" indent="-228600" algn="l" defTabSz="889000">
            <a:lnSpc>
              <a:spcPct val="90000"/>
            </a:lnSpc>
            <a:spcBef>
              <a:spcPct val="0"/>
            </a:spcBef>
            <a:spcAft>
              <a:spcPct val="15000"/>
            </a:spcAft>
            <a:buChar char="•"/>
          </a:pPr>
          <a:r>
            <a:rPr lang="en-US" sz="2000" b="1" kern="1200" dirty="0">
              <a:solidFill>
                <a:schemeClr val="bg1"/>
              </a:solidFill>
            </a:rPr>
            <a:t>No payment until after graduation (optional)</a:t>
          </a:r>
        </a:p>
      </dsp:txBody>
      <dsp:txXfrm>
        <a:off x="5481256" y="1117631"/>
        <a:ext cx="2402978" cy="232844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F29FE-E3A8-4063-AB4A-25113685F1FB}" type="datetimeFigureOut">
              <a:rPr lang="en-US" smtClean="0"/>
              <a:t>9/29/2022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5F7A2-7C6E-4D85-8B36-26F7A0CA5883}" type="slidenum">
              <a:rPr lang="en-US" smtClean="0"/>
              <a:t>‹#›</a:t>
            </a:fld>
            <a:endParaRPr lang="en-US"/>
          </a:p>
        </p:txBody>
      </p:sp>
    </p:spTree>
    <p:extLst>
      <p:ext uri="{BB962C8B-B14F-4D97-AF65-F5344CB8AC3E}">
        <p14:creationId xmlns:p14="http://schemas.microsoft.com/office/powerpoint/2010/main" val="15813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30F09-7C74-4089-B1D8-59D2FD599B5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203947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30F09-7C74-4089-B1D8-59D2FD599B5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13776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30F09-7C74-4089-B1D8-59D2FD599B5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314684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30F09-7C74-4089-B1D8-59D2FD599B5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160285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30F09-7C74-4089-B1D8-59D2FD599B5E}"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335812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930F09-7C74-4089-B1D8-59D2FD599B5E}"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9427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30F09-7C74-4089-B1D8-59D2FD599B5E}"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208501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30F09-7C74-4089-B1D8-59D2FD599B5E}"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96318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30F09-7C74-4089-B1D8-59D2FD599B5E}"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224659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30F09-7C74-4089-B1D8-59D2FD599B5E}"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255686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30F09-7C74-4089-B1D8-59D2FD599B5E}"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B1440-C18D-4E50-A69F-9458547D6C35}" type="slidenum">
              <a:rPr lang="en-US" smtClean="0"/>
              <a:t>‹#›</a:t>
            </a:fld>
            <a:endParaRPr lang="en-US"/>
          </a:p>
        </p:txBody>
      </p:sp>
    </p:spTree>
    <p:extLst>
      <p:ext uri="{BB962C8B-B14F-4D97-AF65-F5344CB8AC3E}">
        <p14:creationId xmlns:p14="http://schemas.microsoft.com/office/powerpoint/2010/main" val="412207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30F09-7C74-4089-B1D8-59D2FD599B5E}" type="datetimeFigureOut">
              <a:rPr lang="en-US" smtClean="0"/>
              <a:t>9/29/2022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B1440-C18D-4E50-A69F-9458547D6C35}" type="slidenum">
              <a:rPr lang="en-US" smtClean="0"/>
              <a:t>‹#›</a:t>
            </a:fld>
            <a:endParaRPr lang="en-US"/>
          </a:p>
        </p:txBody>
      </p:sp>
    </p:spTree>
    <p:extLst>
      <p:ext uri="{BB962C8B-B14F-4D97-AF65-F5344CB8AC3E}">
        <p14:creationId xmlns:p14="http://schemas.microsoft.com/office/powerpoint/2010/main" val="1236653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texreg.sos.state.tx.us/public/readtac$ext.TacPage?sl=R&amp;app=9&amp;p_dir=&amp;p_rloc=&amp;p_tloc=&amp;p_ploc=&amp;pg=1&amp;p_tac=&amp;ti=19&amp;pt=2&amp;ch=74&amp;rl=1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ollegeforalltexans.com/index.cfm?objectid=a3119543-cbf8-c202-f1b0eefd5f4b9805" TargetMode="External"/><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7E844D-6FA5-4BB4-A14E-A3182B352E55}"/>
              </a:ext>
            </a:extLst>
          </p:cNvPr>
          <p:cNvSpPr>
            <a:spLocks noGrp="1"/>
          </p:cNvSpPr>
          <p:nvPr>
            <p:ph type="ctrTitle"/>
          </p:nvPr>
        </p:nvSpPr>
        <p:spPr>
          <a:xfrm>
            <a:off x="1750592" y="597229"/>
            <a:ext cx="5173579" cy="4928770"/>
          </a:xfrm>
        </p:spPr>
        <p:txBody>
          <a:bodyPr>
            <a:normAutofit/>
          </a:bodyPr>
          <a:lstStyle/>
          <a:p>
            <a:r>
              <a:rPr lang="es-ES" sz="3000" b="1" dirty="0" err="1">
                <a:solidFill>
                  <a:schemeClr val="bg1"/>
                </a:solidFill>
              </a:rPr>
              <a:t>Financial</a:t>
            </a:r>
            <a:r>
              <a:rPr lang="es-ES" sz="3000" b="1" dirty="0">
                <a:solidFill>
                  <a:schemeClr val="bg1"/>
                </a:solidFill>
              </a:rPr>
              <a:t> Aid </a:t>
            </a:r>
            <a:r>
              <a:rPr lang="es-ES" sz="3000" b="1">
                <a:solidFill>
                  <a:schemeClr val="bg1"/>
                </a:solidFill>
              </a:rPr>
              <a:t>Night</a:t>
            </a:r>
            <a:br>
              <a:rPr lang="es-ES" sz="3000" b="1" dirty="0">
                <a:solidFill>
                  <a:schemeClr val="bg1"/>
                </a:solidFill>
              </a:rPr>
            </a:br>
            <a:br>
              <a:rPr lang="es-ES" sz="3000" b="1" dirty="0">
                <a:solidFill>
                  <a:schemeClr val="bg1"/>
                </a:solidFill>
              </a:rPr>
            </a:br>
            <a:r>
              <a:rPr lang="es-ES" sz="3000" b="1" dirty="0">
                <a:solidFill>
                  <a:schemeClr val="bg1"/>
                </a:solidFill>
              </a:rPr>
              <a:t>Kayla Lopez</a:t>
            </a:r>
            <a:br>
              <a:rPr lang="es-ES" sz="3000" b="1" dirty="0">
                <a:solidFill>
                  <a:schemeClr val="bg1"/>
                </a:solidFill>
              </a:rPr>
            </a:br>
            <a:r>
              <a:rPr lang="es-ES" sz="3000" b="1" dirty="0" err="1">
                <a:solidFill>
                  <a:schemeClr val="bg1"/>
                </a:solidFill>
              </a:rPr>
              <a:t>Outreach</a:t>
            </a:r>
            <a:r>
              <a:rPr lang="es-ES" sz="3000" b="1" dirty="0">
                <a:solidFill>
                  <a:schemeClr val="bg1"/>
                </a:solidFill>
              </a:rPr>
              <a:t> </a:t>
            </a:r>
            <a:r>
              <a:rPr lang="es-ES" sz="3000" b="1" dirty="0" err="1">
                <a:solidFill>
                  <a:schemeClr val="bg1"/>
                </a:solidFill>
              </a:rPr>
              <a:t>Coordinator</a:t>
            </a:r>
            <a:br>
              <a:rPr lang="es-ES" sz="3000" b="1" dirty="0">
                <a:solidFill>
                  <a:schemeClr val="bg1"/>
                </a:solidFill>
              </a:rPr>
            </a:br>
            <a:br>
              <a:rPr lang="es-ES" sz="3000" b="1" dirty="0">
                <a:solidFill>
                  <a:schemeClr val="bg1"/>
                </a:solidFill>
              </a:rPr>
            </a:br>
            <a:r>
              <a:rPr lang="es-ES" sz="3000" b="1" dirty="0">
                <a:solidFill>
                  <a:schemeClr val="bg1"/>
                </a:solidFill>
              </a:rPr>
              <a:t>Office </a:t>
            </a:r>
            <a:r>
              <a:rPr lang="es-ES" sz="3000" b="1" dirty="0" err="1">
                <a:solidFill>
                  <a:schemeClr val="bg1"/>
                </a:solidFill>
              </a:rPr>
              <a:t>of</a:t>
            </a:r>
            <a:r>
              <a:rPr lang="es-ES" sz="3000" b="1" dirty="0">
                <a:solidFill>
                  <a:schemeClr val="bg1"/>
                </a:solidFill>
              </a:rPr>
              <a:t> </a:t>
            </a:r>
            <a:br>
              <a:rPr lang="es-ES" sz="3000" b="1" dirty="0">
                <a:solidFill>
                  <a:schemeClr val="bg1"/>
                </a:solidFill>
              </a:rPr>
            </a:br>
            <a:r>
              <a:rPr lang="es-ES" sz="3000" b="1" dirty="0" err="1">
                <a:solidFill>
                  <a:schemeClr val="bg1"/>
                </a:solidFill>
              </a:rPr>
              <a:t>Financial</a:t>
            </a:r>
            <a:r>
              <a:rPr lang="es-ES" sz="3000" b="1" dirty="0">
                <a:solidFill>
                  <a:schemeClr val="bg1"/>
                </a:solidFill>
              </a:rPr>
              <a:t> Aid </a:t>
            </a:r>
            <a:r>
              <a:rPr lang="es-ES" sz="3000" b="1" dirty="0" err="1">
                <a:solidFill>
                  <a:schemeClr val="bg1"/>
                </a:solidFill>
              </a:rPr>
              <a:t>Services</a:t>
            </a:r>
            <a:br>
              <a:rPr lang="es-ES" sz="3000" b="1" dirty="0">
                <a:solidFill>
                  <a:schemeClr val="bg1"/>
                </a:solidFill>
              </a:rPr>
            </a:br>
            <a:br>
              <a:rPr lang="es-ES" sz="3000" b="1" dirty="0">
                <a:solidFill>
                  <a:schemeClr val="bg1"/>
                </a:solidFill>
              </a:rPr>
            </a:br>
            <a:endParaRPr lang="en-US" sz="3000" b="1" dirty="0">
              <a:solidFill>
                <a:schemeClr val="bg1"/>
              </a:solidFill>
            </a:endParaRPr>
          </a:p>
        </p:txBody>
      </p:sp>
      <p:sp>
        <p:nvSpPr>
          <p:cNvPr id="6" name="Flowchart: Connector 5">
            <a:extLst>
              <a:ext uri="{FF2B5EF4-FFF2-40B4-BE49-F238E27FC236}">
                <a16:creationId xmlns:a16="http://schemas.microsoft.com/office/drawing/2014/main" id="{1592973F-2039-411F-9E47-CEE1B0C7BEB8}"/>
              </a:ext>
            </a:extLst>
          </p:cNvPr>
          <p:cNvSpPr/>
          <p:nvPr/>
        </p:nvSpPr>
        <p:spPr>
          <a:xfrm>
            <a:off x="1985209" y="729577"/>
            <a:ext cx="4704347" cy="4796422"/>
          </a:xfrm>
          <a:prstGeom prst="flowChartConnector">
            <a:avLst/>
          </a:prstGeom>
          <a:noFill/>
          <a:ln w="57150">
            <a:solidFill>
              <a:srgbClr val="132A5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F920C024-3D36-462F-A20A-D6A91E1F8734}"/>
              </a:ext>
            </a:extLst>
          </p:cNvPr>
          <p:cNvSpPr>
            <a:spLocks noGrp="1"/>
          </p:cNvSpPr>
          <p:nvPr>
            <p:ph type="ftr" sz="quarter" idx="11"/>
          </p:nvPr>
        </p:nvSpPr>
        <p:spPr>
          <a:xfrm>
            <a:off x="1459523" y="6292342"/>
            <a:ext cx="6224954" cy="365125"/>
          </a:xfrm>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OFFICE OF FINANCIAL AID SERVICES | DEL MAR COLLEGE</a:t>
            </a:r>
          </a:p>
        </p:txBody>
      </p:sp>
      <p:cxnSp>
        <p:nvCxnSpPr>
          <p:cNvPr id="11" name="Straight Connector 10">
            <a:extLst>
              <a:ext uri="{FF2B5EF4-FFF2-40B4-BE49-F238E27FC236}">
                <a16:creationId xmlns:a16="http://schemas.microsoft.com/office/drawing/2014/main" id="{1BCE8649-480E-4A7D-9459-EFFE52A9FD2F}"/>
              </a:ext>
            </a:extLst>
          </p:cNvPr>
          <p:cNvCxnSpPr/>
          <p:nvPr/>
        </p:nvCxnSpPr>
        <p:spPr>
          <a:xfrm>
            <a:off x="1588477" y="6275959"/>
            <a:ext cx="60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7544A8-513F-47A5-9468-3C21B787F019}"/>
              </a:ext>
            </a:extLst>
          </p:cNvPr>
          <p:cNvCxnSpPr/>
          <p:nvPr/>
        </p:nvCxnSpPr>
        <p:spPr>
          <a:xfrm>
            <a:off x="1588477" y="6657467"/>
            <a:ext cx="60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66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latin typeface="+mn-lt"/>
              </a:rPr>
              <a:t>Types of </a:t>
            </a:r>
            <a:br>
              <a:rPr lang="en-US" b="1" dirty="0">
                <a:solidFill>
                  <a:schemeClr val="bg1"/>
                </a:solidFill>
                <a:latin typeface="+mn-lt"/>
              </a:rPr>
            </a:br>
            <a:r>
              <a:rPr lang="en-US" b="1" dirty="0">
                <a:solidFill>
                  <a:schemeClr val="bg1"/>
                </a:solidFill>
                <a:latin typeface="+mn-lt"/>
              </a:rPr>
              <a:t>Grants/Scholarships</a:t>
            </a:r>
          </a:p>
        </p:txBody>
      </p:sp>
      <p:graphicFrame>
        <p:nvGraphicFramePr>
          <p:cNvPr id="4" name="Content Placeholder 3">
            <a:extLst>
              <a:ext uri="{FF2B5EF4-FFF2-40B4-BE49-F238E27FC236}">
                <a16:creationId xmlns:a16="http://schemas.microsoft.com/office/drawing/2014/main" id="{68813BB5-7B3A-4696-B863-DED7BA005591}"/>
              </a:ext>
            </a:extLst>
          </p:cNvPr>
          <p:cNvGraphicFramePr>
            <a:graphicFrameLocks noGrp="1"/>
          </p:cNvGraphicFramePr>
          <p:nvPr>
            <p:ph idx="1"/>
            <p:extLst>
              <p:ext uri="{D42A27DB-BD31-4B8C-83A1-F6EECF244321}">
                <p14:modId xmlns:p14="http://schemas.microsoft.com/office/powerpoint/2010/main" val="1980910003"/>
              </p:ext>
            </p:extLst>
          </p:nvPr>
        </p:nvGraphicFramePr>
        <p:xfrm>
          <a:off x="628650" y="1690690"/>
          <a:ext cx="7611583" cy="4802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a:extLst>
              <a:ext uri="{FF2B5EF4-FFF2-40B4-BE49-F238E27FC236}">
                <a16:creationId xmlns:a16="http://schemas.microsoft.com/office/drawing/2014/main" id="{6027D90C-A43C-488B-8D31-F04341973286}"/>
              </a:ext>
            </a:extLst>
          </p:cNvPr>
          <p:cNvSpPr/>
          <p:nvPr/>
        </p:nvSpPr>
        <p:spPr>
          <a:xfrm>
            <a:off x="1679761" y="2660139"/>
            <a:ext cx="340659" cy="304800"/>
          </a:xfrm>
          <a:prstGeom prst="down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7">
            <a:extLst>
              <a:ext uri="{FF2B5EF4-FFF2-40B4-BE49-F238E27FC236}">
                <a16:creationId xmlns:a16="http://schemas.microsoft.com/office/drawing/2014/main" id="{88D28425-24DD-4F66-B176-7790CE57FD42}"/>
              </a:ext>
            </a:extLst>
          </p:cNvPr>
          <p:cNvSpPr/>
          <p:nvPr/>
        </p:nvSpPr>
        <p:spPr>
          <a:xfrm>
            <a:off x="4264111" y="2660139"/>
            <a:ext cx="340659" cy="304800"/>
          </a:xfrm>
          <a:prstGeom prst="down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7">
            <a:extLst>
              <a:ext uri="{FF2B5EF4-FFF2-40B4-BE49-F238E27FC236}">
                <a16:creationId xmlns:a16="http://schemas.microsoft.com/office/drawing/2014/main" id="{0F778191-CB30-43EC-AC3E-F94969884595}"/>
              </a:ext>
            </a:extLst>
          </p:cNvPr>
          <p:cNvSpPr/>
          <p:nvPr/>
        </p:nvSpPr>
        <p:spPr>
          <a:xfrm>
            <a:off x="6848461" y="2660139"/>
            <a:ext cx="340659" cy="304800"/>
          </a:xfrm>
          <a:prstGeom prst="down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60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BEBB-FEA7-4882-A043-D775A6CA34D2}"/>
              </a:ext>
            </a:extLst>
          </p:cNvPr>
          <p:cNvSpPr>
            <a:spLocks noGrp="1"/>
          </p:cNvSpPr>
          <p:nvPr>
            <p:ph type="title"/>
          </p:nvPr>
        </p:nvSpPr>
        <p:spPr>
          <a:xfrm>
            <a:off x="628650" y="365126"/>
            <a:ext cx="7886700" cy="1325563"/>
          </a:xfrm>
        </p:spPr>
        <p:txBody>
          <a:bodyPr/>
          <a:lstStyle/>
          <a:p>
            <a:r>
              <a:rPr lang="en-US" b="1" dirty="0">
                <a:solidFill>
                  <a:schemeClr val="bg1"/>
                </a:solidFill>
                <a:latin typeface="+mn-lt"/>
              </a:rPr>
              <a:t>Work-Study</a:t>
            </a:r>
          </a:p>
        </p:txBody>
      </p:sp>
      <p:sp>
        <p:nvSpPr>
          <p:cNvPr id="9" name="Oval 8">
            <a:extLst>
              <a:ext uri="{FF2B5EF4-FFF2-40B4-BE49-F238E27FC236}">
                <a16:creationId xmlns:a16="http://schemas.microsoft.com/office/drawing/2014/main" id="{823F8F0D-84D2-40A7-9305-FE8F182B8F33}"/>
              </a:ext>
            </a:extLst>
          </p:cNvPr>
          <p:cNvSpPr/>
          <p:nvPr/>
        </p:nvSpPr>
        <p:spPr>
          <a:xfrm>
            <a:off x="1098092" y="3364234"/>
            <a:ext cx="6865179" cy="640562"/>
          </a:xfrm>
          <a:prstGeom prst="roundRect">
            <a:avLst/>
          </a:prstGeom>
          <a:solidFill>
            <a:srgbClr val="132A50"/>
          </a:solidFill>
          <a:ln>
            <a:solidFill>
              <a:schemeClr val="tx1"/>
            </a:solid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en-US" sz="2800" dirty="0">
                <a:solidFill>
                  <a:schemeClr val="bg1"/>
                </a:solidFill>
              </a:rPr>
              <a:t>Need based aid eligibility</a:t>
            </a:r>
          </a:p>
        </p:txBody>
      </p:sp>
      <p:sp>
        <p:nvSpPr>
          <p:cNvPr id="26" name="Oval 8">
            <a:extLst>
              <a:ext uri="{FF2B5EF4-FFF2-40B4-BE49-F238E27FC236}">
                <a16:creationId xmlns:a16="http://schemas.microsoft.com/office/drawing/2014/main" id="{CC6648DA-8B17-43F2-B561-A89DE6A1FA08}"/>
              </a:ext>
            </a:extLst>
          </p:cNvPr>
          <p:cNvSpPr/>
          <p:nvPr/>
        </p:nvSpPr>
        <p:spPr>
          <a:xfrm>
            <a:off x="1098092" y="4309925"/>
            <a:ext cx="6865179" cy="640562"/>
          </a:xfrm>
          <a:prstGeom prst="roundRect">
            <a:avLst/>
          </a:prstGeom>
          <a:solidFill>
            <a:srgbClr val="132A50"/>
          </a:solidFill>
          <a:ln>
            <a:solidFill>
              <a:schemeClr val="tx1"/>
            </a:solid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en-US" sz="2800" dirty="0">
                <a:solidFill>
                  <a:schemeClr val="bg1"/>
                </a:solidFill>
              </a:rPr>
              <a:t>Students do not work more than 20 hrs/week</a:t>
            </a:r>
          </a:p>
        </p:txBody>
      </p:sp>
      <p:sp>
        <p:nvSpPr>
          <p:cNvPr id="27" name="Oval 8">
            <a:extLst>
              <a:ext uri="{FF2B5EF4-FFF2-40B4-BE49-F238E27FC236}">
                <a16:creationId xmlns:a16="http://schemas.microsoft.com/office/drawing/2014/main" id="{1E5B5F19-DC76-440F-80AE-FBE94AB35C35}"/>
              </a:ext>
            </a:extLst>
          </p:cNvPr>
          <p:cNvSpPr/>
          <p:nvPr/>
        </p:nvSpPr>
        <p:spPr>
          <a:xfrm>
            <a:off x="1098093" y="2418543"/>
            <a:ext cx="6865178" cy="640562"/>
          </a:xfrm>
          <a:prstGeom prst="roundRect">
            <a:avLst/>
          </a:prstGeom>
          <a:solidFill>
            <a:srgbClr val="132A50"/>
          </a:solidFill>
          <a:ln>
            <a:solidFill>
              <a:schemeClr val="tx1"/>
            </a:solid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en-US" sz="2800" dirty="0">
                <a:solidFill>
                  <a:schemeClr val="bg1"/>
                </a:solidFill>
              </a:rPr>
              <a:t>On-campus job opportunities</a:t>
            </a:r>
          </a:p>
        </p:txBody>
      </p:sp>
      <p:pic>
        <p:nvPicPr>
          <p:cNvPr id="1026" name="Picture 2" descr="Now Hiring!-1 - Des Plaines Park District">
            <a:extLst>
              <a:ext uri="{FF2B5EF4-FFF2-40B4-BE49-F238E27FC236}">
                <a16:creationId xmlns:a16="http://schemas.microsoft.com/office/drawing/2014/main" id="{264AB790-6097-4A08-8C68-C74C5768E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9299">
            <a:off x="2231879" y="5168923"/>
            <a:ext cx="1732291" cy="148371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Now Hiring!-1 - Des Plaines Park District">
            <a:extLst>
              <a:ext uri="{FF2B5EF4-FFF2-40B4-BE49-F238E27FC236}">
                <a16:creationId xmlns:a16="http://schemas.microsoft.com/office/drawing/2014/main" id="{4C66EB01-0E21-47EA-AFE8-BAA1943FD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9299">
            <a:off x="5179829" y="5168924"/>
            <a:ext cx="1732291" cy="14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18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0AC8-F865-4C59-BED7-785DA728B51B}"/>
              </a:ext>
            </a:extLst>
          </p:cNvPr>
          <p:cNvSpPr>
            <a:spLocks noGrp="1"/>
          </p:cNvSpPr>
          <p:nvPr>
            <p:ph type="title"/>
          </p:nvPr>
        </p:nvSpPr>
        <p:spPr/>
        <p:txBody>
          <a:bodyPr/>
          <a:lstStyle/>
          <a:p>
            <a:r>
              <a:rPr lang="en-US" b="1" dirty="0">
                <a:solidFill>
                  <a:schemeClr val="bg1"/>
                </a:solidFill>
                <a:latin typeface="+mn-lt"/>
              </a:rPr>
              <a:t>Federal Direct Loans</a:t>
            </a:r>
          </a:p>
        </p:txBody>
      </p:sp>
      <p:sp>
        <p:nvSpPr>
          <p:cNvPr id="4" name="Content Placeholder 3">
            <a:extLst>
              <a:ext uri="{FF2B5EF4-FFF2-40B4-BE49-F238E27FC236}">
                <a16:creationId xmlns:a16="http://schemas.microsoft.com/office/drawing/2014/main" id="{4B90F163-A2AD-4DBF-917A-0FA09604D5FA}"/>
              </a:ext>
            </a:extLst>
          </p:cNvPr>
          <p:cNvSpPr txBox="1">
            <a:spLocks/>
          </p:cNvSpPr>
          <p:nvPr/>
        </p:nvSpPr>
        <p:spPr>
          <a:xfrm>
            <a:off x="628649" y="2133600"/>
            <a:ext cx="7886700" cy="387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a:solidFill>
                  <a:schemeClr val="bg1"/>
                </a:solidFill>
              </a:rPr>
              <a:t>	</a:t>
            </a:r>
            <a:br>
              <a:rPr lang="en-US" sz="2400" i="1" dirty="0"/>
            </a:br>
            <a:r>
              <a:rPr lang="en-US" sz="2400" b="1" dirty="0">
                <a:solidFill>
                  <a:schemeClr val="bg1"/>
                </a:solidFill>
              </a:rPr>
              <a:t>2022-2023 interest rate- Subsidized/Unsubsidized: 4.99%</a:t>
            </a:r>
            <a:br>
              <a:rPr lang="en-US" sz="2400" b="1" dirty="0">
                <a:solidFill>
                  <a:schemeClr val="bg1"/>
                </a:solidFill>
              </a:rPr>
            </a:br>
            <a:r>
              <a:rPr lang="en-US" sz="2400" b="1" dirty="0">
                <a:solidFill>
                  <a:schemeClr val="bg1"/>
                </a:solidFill>
              </a:rPr>
              <a:t>2022-2023 interest rate- Plus: 7.54% </a:t>
            </a:r>
          </a:p>
        </p:txBody>
      </p:sp>
      <p:graphicFrame>
        <p:nvGraphicFramePr>
          <p:cNvPr id="5" name="Diagram 4">
            <a:extLst>
              <a:ext uri="{FF2B5EF4-FFF2-40B4-BE49-F238E27FC236}">
                <a16:creationId xmlns:a16="http://schemas.microsoft.com/office/drawing/2014/main" id="{5F6E6D20-0640-4064-BAA2-BDDE8906720E}"/>
              </a:ext>
            </a:extLst>
          </p:cNvPr>
          <p:cNvGraphicFramePr/>
          <p:nvPr>
            <p:extLst>
              <p:ext uri="{D42A27DB-BD31-4B8C-83A1-F6EECF244321}">
                <p14:modId xmlns:p14="http://schemas.microsoft.com/office/powerpoint/2010/main" val="3229919603"/>
              </p:ext>
            </p:extLst>
          </p:nvPr>
        </p:nvGraphicFramePr>
        <p:xfrm>
          <a:off x="628651" y="3130062"/>
          <a:ext cx="7886700" cy="362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4120201F-CF5D-420A-B787-0BF27BA3FD45}"/>
              </a:ext>
            </a:extLst>
          </p:cNvPr>
          <p:cNvSpPr/>
          <p:nvPr/>
        </p:nvSpPr>
        <p:spPr>
          <a:xfrm>
            <a:off x="1180010" y="1505242"/>
            <a:ext cx="6783977" cy="7764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rPr>
              <a:t>Federal student loans for college are an investment in a student’s future.</a:t>
            </a:r>
          </a:p>
        </p:txBody>
      </p:sp>
    </p:spTree>
    <p:extLst>
      <p:ext uri="{BB962C8B-B14F-4D97-AF65-F5344CB8AC3E}">
        <p14:creationId xmlns:p14="http://schemas.microsoft.com/office/powerpoint/2010/main" val="336418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090E-BBF1-F058-99E3-79DF99C303F7}"/>
              </a:ext>
            </a:extLst>
          </p:cNvPr>
          <p:cNvSpPr>
            <a:spLocks noGrp="1"/>
          </p:cNvSpPr>
          <p:nvPr>
            <p:ph type="title"/>
          </p:nvPr>
        </p:nvSpPr>
        <p:spPr/>
        <p:txBody>
          <a:bodyPr/>
          <a:lstStyle/>
          <a:p>
            <a:r>
              <a:rPr lang="en-US" b="1" dirty="0">
                <a:solidFill>
                  <a:schemeClr val="bg1"/>
                </a:solidFill>
                <a:latin typeface="+mn-lt"/>
              </a:rPr>
              <a:t>Other Financial Resources</a:t>
            </a:r>
          </a:p>
        </p:txBody>
      </p:sp>
      <p:sp>
        <p:nvSpPr>
          <p:cNvPr id="3" name="Content Placeholder 2">
            <a:extLst>
              <a:ext uri="{FF2B5EF4-FFF2-40B4-BE49-F238E27FC236}">
                <a16:creationId xmlns:a16="http://schemas.microsoft.com/office/drawing/2014/main" id="{A7A8BA68-F367-67BF-6547-DF5943B9CFC2}"/>
              </a:ext>
            </a:extLst>
          </p:cNvPr>
          <p:cNvSpPr>
            <a:spLocks noGrp="1"/>
          </p:cNvSpPr>
          <p:nvPr>
            <p:ph idx="1"/>
          </p:nvPr>
        </p:nvSpPr>
        <p:spPr/>
        <p:txBody>
          <a:bodyPr>
            <a:normAutofit lnSpcReduction="10000"/>
          </a:bodyPr>
          <a:lstStyle/>
          <a:p>
            <a:r>
              <a:rPr lang="en-US" sz="2600" b="1" dirty="0">
                <a:solidFill>
                  <a:schemeClr val="bg1"/>
                </a:solidFill>
              </a:rPr>
              <a:t>Private scholarships- Monies awarded to students </a:t>
            </a:r>
            <a:br>
              <a:rPr lang="en-US" sz="2600" b="1" dirty="0">
                <a:solidFill>
                  <a:schemeClr val="bg1"/>
                </a:solidFill>
              </a:rPr>
            </a:br>
            <a:r>
              <a:rPr lang="en-US" sz="2600" b="1" dirty="0">
                <a:solidFill>
                  <a:schemeClr val="bg1"/>
                </a:solidFill>
              </a:rPr>
              <a:t>from outside entities that can usually be applied to whichever school the student attends.</a:t>
            </a:r>
            <a:br>
              <a:rPr lang="en-US" sz="2600" b="1" dirty="0">
                <a:solidFill>
                  <a:schemeClr val="bg1"/>
                </a:solidFill>
              </a:rPr>
            </a:br>
            <a:endParaRPr lang="en-US" sz="2600" b="1" dirty="0">
              <a:solidFill>
                <a:schemeClr val="bg1"/>
              </a:solidFill>
            </a:endParaRPr>
          </a:p>
          <a:p>
            <a:r>
              <a:rPr lang="en-US" sz="2600" b="1" dirty="0">
                <a:solidFill>
                  <a:schemeClr val="bg1"/>
                </a:solidFill>
              </a:rPr>
              <a:t>Institutional scholarships- Monies awarded to students from the school they will be attending that can only be used at that school.</a:t>
            </a:r>
            <a:br>
              <a:rPr lang="en-US" sz="2600" b="1" dirty="0">
                <a:solidFill>
                  <a:schemeClr val="bg1"/>
                </a:solidFill>
              </a:rPr>
            </a:br>
            <a:endParaRPr lang="en-US" sz="2600" b="1" dirty="0">
              <a:solidFill>
                <a:schemeClr val="bg1"/>
              </a:solidFill>
            </a:endParaRPr>
          </a:p>
          <a:p>
            <a:r>
              <a:rPr lang="en-US" sz="2600" b="1" dirty="0">
                <a:solidFill>
                  <a:schemeClr val="bg1"/>
                </a:solidFill>
              </a:rPr>
              <a:t>Tuition exemptions- A program that allows specific groups of students to enroll and pay a reduced amount of tuition and/or fees and/or have their full balance covered.</a:t>
            </a:r>
          </a:p>
          <a:p>
            <a:endParaRPr lang="en-US" sz="2600" b="1" dirty="0">
              <a:solidFill>
                <a:schemeClr val="bg1"/>
              </a:solidFill>
            </a:endParaRPr>
          </a:p>
        </p:txBody>
      </p:sp>
    </p:spTree>
    <p:extLst>
      <p:ext uri="{BB962C8B-B14F-4D97-AF65-F5344CB8AC3E}">
        <p14:creationId xmlns:p14="http://schemas.microsoft.com/office/powerpoint/2010/main" val="337232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6570-943D-42CA-996F-ADDF1CCC4A65}"/>
              </a:ext>
            </a:extLst>
          </p:cNvPr>
          <p:cNvSpPr>
            <a:spLocks noGrp="1"/>
          </p:cNvSpPr>
          <p:nvPr>
            <p:ph type="title"/>
          </p:nvPr>
        </p:nvSpPr>
        <p:spPr/>
        <p:txBody>
          <a:bodyPr/>
          <a:lstStyle/>
          <a:p>
            <a:r>
              <a:rPr lang="en-US" b="1" dirty="0">
                <a:solidFill>
                  <a:schemeClr val="bg1"/>
                </a:solidFill>
                <a:latin typeface="+mn-lt"/>
              </a:rPr>
              <a:t>Tuition Exemptions contd.</a:t>
            </a:r>
          </a:p>
        </p:txBody>
      </p:sp>
      <p:sp>
        <p:nvSpPr>
          <p:cNvPr id="4" name="Content Placeholder 2">
            <a:extLst>
              <a:ext uri="{FF2B5EF4-FFF2-40B4-BE49-F238E27FC236}">
                <a16:creationId xmlns:a16="http://schemas.microsoft.com/office/drawing/2014/main" id="{57CA63D3-1921-4F8B-8EE9-945B5687583C}"/>
              </a:ext>
            </a:extLst>
          </p:cNvPr>
          <p:cNvSpPr>
            <a:spLocks noGrp="1"/>
          </p:cNvSpPr>
          <p:nvPr>
            <p:ph idx="1"/>
          </p:nvPr>
        </p:nvSpPr>
        <p:spPr>
          <a:xfrm>
            <a:off x="628650" y="1825625"/>
            <a:ext cx="7886700" cy="4351338"/>
          </a:xfrm>
        </p:spPr>
        <p:txBody>
          <a:bodyPr>
            <a:normAutofit lnSpcReduction="10000"/>
          </a:bodyPr>
          <a:lstStyle/>
          <a:p>
            <a:pPr marL="0" indent="0">
              <a:buNone/>
            </a:pPr>
            <a:r>
              <a:rPr lang="en-US" sz="3000" b="1" dirty="0">
                <a:solidFill>
                  <a:schemeClr val="bg1"/>
                </a:solidFill>
              </a:rPr>
              <a:t>The state has programs for students who:</a:t>
            </a:r>
            <a:br>
              <a:rPr lang="en-US" sz="3000" b="1" dirty="0">
                <a:solidFill>
                  <a:schemeClr val="bg1"/>
                </a:solidFill>
              </a:rPr>
            </a:br>
            <a:r>
              <a:rPr lang="en-US" sz="1400" b="1" dirty="0">
                <a:solidFill>
                  <a:schemeClr val="bg1"/>
                </a:solidFill>
              </a:rPr>
              <a:t> </a:t>
            </a:r>
            <a:endParaRPr lang="en-US" sz="3000" b="1" dirty="0">
              <a:solidFill>
                <a:schemeClr val="bg1"/>
              </a:solidFill>
            </a:endParaRPr>
          </a:p>
          <a:p>
            <a:r>
              <a:rPr lang="en-US" sz="2600" b="1" dirty="0">
                <a:solidFill>
                  <a:schemeClr val="bg1"/>
                </a:solidFill>
              </a:rPr>
              <a:t>Were in foster care</a:t>
            </a:r>
          </a:p>
          <a:p>
            <a:r>
              <a:rPr lang="en-US" sz="2600" b="1" dirty="0">
                <a:solidFill>
                  <a:schemeClr val="bg1"/>
                </a:solidFill>
              </a:rPr>
              <a:t>Were adopted after age 13</a:t>
            </a:r>
          </a:p>
          <a:p>
            <a:r>
              <a:rPr lang="en-US" sz="2600" b="1" dirty="0">
                <a:solidFill>
                  <a:schemeClr val="bg1"/>
                </a:solidFill>
              </a:rPr>
              <a:t>Were the highest ranking scholar for their school</a:t>
            </a:r>
          </a:p>
          <a:p>
            <a:r>
              <a:rPr lang="en-US" sz="2600" b="1" dirty="0">
                <a:solidFill>
                  <a:schemeClr val="bg1"/>
                </a:solidFill>
              </a:rPr>
              <a:t>Are blind or deaf</a:t>
            </a:r>
          </a:p>
          <a:p>
            <a:r>
              <a:rPr lang="en-US" sz="2600" b="1" dirty="0">
                <a:solidFill>
                  <a:schemeClr val="bg1"/>
                </a:solidFill>
              </a:rPr>
              <a:t>Are Texas Veterans (Hazelwood)</a:t>
            </a:r>
          </a:p>
          <a:p>
            <a:pPr marL="0" indent="0">
              <a:buNone/>
            </a:pPr>
            <a:r>
              <a:rPr lang="en-US" sz="1400" b="1" dirty="0">
                <a:solidFill>
                  <a:schemeClr val="bg1"/>
                </a:solidFill>
              </a:rPr>
              <a:t> </a:t>
            </a:r>
            <a:br>
              <a:rPr lang="en-US" b="1" dirty="0">
                <a:solidFill>
                  <a:schemeClr val="bg1"/>
                </a:solidFill>
              </a:rPr>
            </a:br>
            <a:r>
              <a:rPr lang="en-US" b="1" dirty="0">
                <a:solidFill>
                  <a:schemeClr val="bg1"/>
                </a:solidFill>
              </a:rPr>
              <a:t>Visit </a:t>
            </a:r>
            <a:r>
              <a:rPr lang="en-US" b="1" i="1" dirty="0">
                <a:solidFill>
                  <a:schemeClr val="bg1"/>
                </a:solidFill>
              </a:rPr>
              <a:t>www.collegeforalltexans.com</a:t>
            </a:r>
            <a:r>
              <a:rPr lang="en-US" b="1" dirty="0">
                <a:solidFill>
                  <a:schemeClr val="bg1"/>
                </a:solidFill>
              </a:rPr>
              <a:t> for fact sheets &amp; links to other higher education resources for students</a:t>
            </a:r>
          </a:p>
        </p:txBody>
      </p:sp>
    </p:spTree>
    <p:extLst>
      <p:ext uri="{BB962C8B-B14F-4D97-AF65-F5344CB8AC3E}">
        <p14:creationId xmlns:p14="http://schemas.microsoft.com/office/powerpoint/2010/main" val="364825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3129-436C-4765-ABB9-C52729487D5C}"/>
              </a:ext>
            </a:extLst>
          </p:cNvPr>
          <p:cNvSpPr>
            <a:spLocks noGrp="1"/>
          </p:cNvSpPr>
          <p:nvPr>
            <p:ph type="title"/>
          </p:nvPr>
        </p:nvSpPr>
        <p:spPr/>
        <p:txBody>
          <a:bodyPr/>
          <a:lstStyle/>
          <a:p>
            <a:r>
              <a:rPr lang="en-US" b="1" dirty="0">
                <a:solidFill>
                  <a:schemeClr val="bg1"/>
                </a:solidFill>
                <a:latin typeface="+mn-lt"/>
              </a:rPr>
              <a:t>The Basics</a:t>
            </a:r>
          </a:p>
        </p:txBody>
      </p:sp>
      <p:sp>
        <p:nvSpPr>
          <p:cNvPr id="4" name="Content Placeholder 2">
            <a:extLst>
              <a:ext uri="{FF2B5EF4-FFF2-40B4-BE49-F238E27FC236}">
                <a16:creationId xmlns:a16="http://schemas.microsoft.com/office/drawing/2014/main" id="{34428F7A-F235-46D4-BE1B-D70C78BF2859}"/>
              </a:ext>
            </a:extLst>
          </p:cNvPr>
          <p:cNvSpPr>
            <a:spLocks noGrp="1"/>
          </p:cNvSpPr>
          <p:nvPr>
            <p:ph idx="1"/>
          </p:nvPr>
        </p:nvSpPr>
        <p:spPr>
          <a:xfrm>
            <a:off x="628650" y="1825625"/>
            <a:ext cx="7886700" cy="4351338"/>
          </a:xfrm>
        </p:spPr>
        <p:txBody>
          <a:bodyPr/>
          <a:lstStyle/>
          <a:p>
            <a:r>
              <a:rPr lang="en-US" b="1" dirty="0">
                <a:solidFill>
                  <a:schemeClr val="bg1"/>
                </a:solidFill>
              </a:rPr>
              <a:t>The </a:t>
            </a:r>
            <a:r>
              <a:rPr lang="en-US" b="1" u="sng" dirty="0">
                <a:solidFill>
                  <a:schemeClr val="bg1"/>
                </a:solidFill>
              </a:rPr>
              <a:t>Free Application for Federal Student Aid (FAFSA)</a:t>
            </a:r>
            <a:r>
              <a:rPr lang="en-US" b="1" dirty="0">
                <a:solidFill>
                  <a:schemeClr val="bg1"/>
                </a:solidFill>
              </a:rPr>
              <a:t> is an online application that collects demographic and financial information about the student and family.</a:t>
            </a:r>
          </a:p>
          <a:p>
            <a:endParaRPr lang="en-US" dirty="0">
              <a:solidFill>
                <a:schemeClr val="bg1"/>
              </a:solidFill>
            </a:endParaRPr>
          </a:p>
          <a:p>
            <a:r>
              <a:rPr lang="en-US" b="1" dirty="0">
                <a:solidFill>
                  <a:schemeClr val="bg1"/>
                </a:solidFill>
              </a:rPr>
              <a:t>The FAFSA may be filed at any time during an academic year, but no earlier than </a:t>
            </a:r>
            <a:r>
              <a:rPr lang="en-US" b="1" u="sng" dirty="0">
                <a:solidFill>
                  <a:schemeClr val="bg1"/>
                </a:solidFill>
              </a:rPr>
              <a:t>October 1</a:t>
            </a:r>
            <a:r>
              <a:rPr lang="en-US" b="1" u="sng" baseline="30000" dirty="0">
                <a:solidFill>
                  <a:schemeClr val="bg1"/>
                </a:solidFill>
              </a:rPr>
              <a:t>st</a:t>
            </a:r>
            <a:r>
              <a:rPr lang="en-US" b="1" u="sng" dirty="0">
                <a:solidFill>
                  <a:schemeClr val="bg1"/>
                </a:solidFill>
              </a:rPr>
              <a:t> </a:t>
            </a:r>
            <a:r>
              <a:rPr lang="en-US" b="1" dirty="0">
                <a:solidFill>
                  <a:schemeClr val="bg1"/>
                </a:solidFill>
              </a:rPr>
              <a:t>prior to the academic year for which the student requests aid. </a:t>
            </a:r>
          </a:p>
          <a:p>
            <a:endParaRPr lang="en-US" dirty="0"/>
          </a:p>
        </p:txBody>
      </p:sp>
    </p:spTree>
    <p:extLst>
      <p:ext uri="{BB962C8B-B14F-4D97-AF65-F5344CB8AC3E}">
        <p14:creationId xmlns:p14="http://schemas.microsoft.com/office/powerpoint/2010/main" val="364757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6B19-FF6F-A2C3-4D4D-A138AEA56D92}"/>
              </a:ext>
            </a:extLst>
          </p:cNvPr>
          <p:cNvSpPr>
            <a:spLocks noGrp="1"/>
          </p:cNvSpPr>
          <p:nvPr>
            <p:ph type="title"/>
          </p:nvPr>
        </p:nvSpPr>
        <p:spPr/>
        <p:txBody>
          <a:bodyPr/>
          <a:lstStyle/>
          <a:p>
            <a:r>
              <a:rPr lang="en-US" b="1" dirty="0">
                <a:solidFill>
                  <a:schemeClr val="bg1"/>
                </a:solidFill>
                <a:latin typeface="+mn-lt"/>
              </a:rPr>
              <a:t>FSA ID</a:t>
            </a:r>
          </a:p>
        </p:txBody>
      </p:sp>
      <p:sp>
        <p:nvSpPr>
          <p:cNvPr id="3" name="Content Placeholder 2">
            <a:extLst>
              <a:ext uri="{FF2B5EF4-FFF2-40B4-BE49-F238E27FC236}">
                <a16:creationId xmlns:a16="http://schemas.microsoft.com/office/drawing/2014/main" id="{36BA446F-50E6-52A5-63B7-8161C45D0681}"/>
              </a:ext>
            </a:extLst>
          </p:cNvPr>
          <p:cNvSpPr>
            <a:spLocks noGrp="1"/>
          </p:cNvSpPr>
          <p:nvPr>
            <p:ph idx="1"/>
          </p:nvPr>
        </p:nvSpPr>
        <p:spPr/>
        <p:txBody>
          <a:bodyPr/>
          <a:lstStyle/>
          <a:p>
            <a:r>
              <a:rPr lang="en-US" b="1" dirty="0">
                <a:solidFill>
                  <a:schemeClr val="bg1"/>
                </a:solidFill>
              </a:rPr>
              <a:t>Each student will need </a:t>
            </a:r>
            <a:r>
              <a:rPr lang="en-US" b="1" u="sng" dirty="0">
                <a:solidFill>
                  <a:schemeClr val="bg1"/>
                </a:solidFill>
              </a:rPr>
              <a:t>their own </a:t>
            </a:r>
            <a:r>
              <a:rPr lang="en-US" b="1" dirty="0">
                <a:solidFill>
                  <a:schemeClr val="bg1"/>
                </a:solidFill>
              </a:rPr>
              <a:t>FSA ID </a:t>
            </a:r>
            <a:br>
              <a:rPr lang="en-US" b="1" dirty="0">
                <a:solidFill>
                  <a:schemeClr val="bg1"/>
                </a:solidFill>
              </a:rPr>
            </a:br>
            <a:r>
              <a:rPr lang="en-US" b="1" dirty="0">
                <a:solidFill>
                  <a:schemeClr val="bg1"/>
                </a:solidFill>
              </a:rPr>
              <a:t>(username and password) using </a:t>
            </a:r>
            <a:r>
              <a:rPr lang="en-US" b="1" u="sng" dirty="0">
                <a:solidFill>
                  <a:schemeClr val="bg1"/>
                </a:solidFill>
              </a:rPr>
              <a:t>their own </a:t>
            </a:r>
            <a:r>
              <a:rPr lang="en-US" b="1" dirty="0">
                <a:solidFill>
                  <a:schemeClr val="bg1"/>
                </a:solidFill>
              </a:rPr>
              <a:t>email address and SSN.</a:t>
            </a:r>
          </a:p>
          <a:p>
            <a:endParaRPr lang="en-US" b="1" dirty="0">
              <a:solidFill>
                <a:schemeClr val="bg1"/>
              </a:solidFill>
            </a:endParaRPr>
          </a:p>
          <a:p>
            <a:r>
              <a:rPr lang="en-US" b="1" dirty="0">
                <a:solidFill>
                  <a:schemeClr val="bg1"/>
                </a:solidFill>
              </a:rPr>
              <a:t>At least one parent in the household will need to create an FSA ID for the option to automatically link their taxes and to electronically sign the application. If a parent has a previously created FSA ID they do not need to create another one.</a:t>
            </a:r>
          </a:p>
        </p:txBody>
      </p:sp>
    </p:spTree>
    <p:extLst>
      <p:ext uri="{BB962C8B-B14F-4D97-AF65-F5344CB8AC3E}">
        <p14:creationId xmlns:p14="http://schemas.microsoft.com/office/powerpoint/2010/main" val="148506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F10F-3805-460F-AB9E-C4A5FB1D5E2C}"/>
              </a:ext>
            </a:extLst>
          </p:cNvPr>
          <p:cNvSpPr>
            <a:spLocks noGrp="1"/>
          </p:cNvSpPr>
          <p:nvPr>
            <p:ph type="title"/>
          </p:nvPr>
        </p:nvSpPr>
        <p:spPr/>
        <p:txBody>
          <a:bodyPr/>
          <a:lstStyle/>
          <a:p>
            <a:r>
              <a:rPr lang="en-US" b="1" dirty="0">
                <a:solidFill>
                  <a:schemeClr val="bg1"/>
                </a:solidFill>
                <a:latin typeface="+mn-lt"/>
              </a:rPr>
              <a:t>FAFSA Completion </a:t>
            </a:r>
            <a:br>
              <a:rPr lang="en-US" b="1" dirty="0">
                <a:solidFill>
                  <a:schemeClr val="bg1"/>
                </a:solidFill>
                <a:latin typeface="+mn-lt"/>
              </a:rPr>
            </a:br>
            <a:r>
              <a:rPr lang="en-US" b="1" dirty="0">
                <a:solidFill>
                  <a:schemeClr val="bg1"/>
                </a:solidFill>
                <a:latin typeface="+mn-lt"/>
              </a:rPr>
              <a:t>Requirements</a:t>
            </a:r>
          </a:p>
        </p:txBody>
      </p:sp>
      <p:sp>
        <p:nvSpPr>
          <p:cNvPr id="4" name="Content Placeholder 2">
            <a:extLst>
              <a:ext uri="{FF2B5EF4-FFF2-40B4-BE49-F238E27FC236}">
                <a16:creationId xmlns:a16="http://schemas.microsoft.com/office/drawing/2014/main" id="{C73FF704-F469-498D-BADD-96AC68247463}"/>
              </a:ext>
            </a:extLst>
          </p:cNvPr>
          <p:cNvSpPr>
            <a:spLocks noGrp="1"/>
          </p:cNvSpPr>
          <p:nvPr>
            <p:ph idx="1"/>
          </p:nvPr>
        </p:nvSpPr>
        <p:spPr>
          <a:xfrm>
            <a:off x="628650" y="1825624"/>
            <a:ext cx="7886700" cy="4727575"/>
          </a:xfrm>
          <a:noFill/>
        </p:spPr>
        <p:txBody>
          <a:bodyPr>
            <a:normAutofit fontScale="25000" lnSpcReduction="20000"/>
          </a:bodyPr>
          <a:lstStyle/>
          <a:p>
            <a:r>
              <a:rPr lang="en-US" sz="8000" b="1" dirty="0">
                <a:solidFill>
                  <a:schemeClr val="bg1"/>
                </a:solidFill>
              </a:rPr>
              <a:t>Complete demographic information of the parent and student.</a:t>
            </a:r>
          </a:p>
          <a:p>
            <a:endParaRPr lang="en-US" sz="7200" b="1" dirty="0">
              <a:solidFill>
                <a:schemeClr val="bg1"/>
              </a:solidFill>
            </a:endParaRPr>
          </a:p>
          <a:p>
            <a:r>
              <a:rPr lang="en-US" sz="8000" b="1" dirty="0">
                <a:solidFill>
                  <a:schemeClr val="bg1"/>
                </a:solidFill>
              </a:rPr>
              <a:t>Provide income information of the parent and student.</a:t>
            </a:r>
          </a:p>
          <a:p>
            <a:endParaRPr lang="en-US" sz="7200" b="1" dirty="0">
              <a:solidFill>
                <a:schemeClr val="bg1"/>
              </a:solidFill>
            </a:endParaRPr>
          </a:p>
          <a:p>
            <a:r>
              <a:rPr lang="en-US" sz="8000" b="1" dirty="0">
                <a:solidFill>
                  <a:schemeClr val="bg1"/>
                </a:solidFill>
              </a:rPr>
              <a:t>Recommend to use IRS Data Retrieval to input tax information.</a:t>
            </a:r>
          </a:p>
          <a:p>
            <a:endParaRPr lang="en-US" sz="7200" b="1" dirty="0">
              <a:solidFill>
                <a:schemeClr val="bg1"/>
              </a:solidFill>
            </a:endParaRPr>
          </a:p>
          <a:p>
            <a:r>
              <a:rPr lang="en-US" sz="8000" b="1" dirty="0">
                <a:solidFill>
                  <a:schemeClr val="bg1"/>
                </a:solidFill>
              </a:rPr>
              <a:t>If IRS Data retrieval tool is not used, order a Tax Transcript at the local IRS office or online at www.IRS.gov</a:t>
            </a:r>
          </a:p>
          <a:p>
            <a:endParaRPr lang="en-US" sz="7200" b="1" dirty="0">
              <a:solidFill>
                <a:schemeClr val="bg1"/>
              </a:solidFill>
            </a:endParaRPr>
          </a:p>
          <a:p>
            <a:r>
              <a:rPr lang="en-US" sz="8000" b="1" dirty="0">
                <a:solidFill>
                  <a:schemeClr val="bg1"/>
                </a:solidFill>
              </a:rPr>
              <a:t>Parents who do not have a social security number cannot electronically sign the FAFSA, a signature sheet needs to be printed, signed and mailed to the FAFSA site. </a:t>
            </a:r>
          </a:p>
          <a:p>
            <a:endParaRPr lang="en-US" sz="7200" b="1" dirty="0"/>
          </a:p>
          <a:p>
            <a:pPr marL="0" indent="0" algn="ctr">
              <a:buNone/>
            </a:pPr>
            <a:r>
              <a:rPr lang="en-US" sz="8000" b="1" dirty="0">
                <a:solidFill>
                  <a:srgbClr val="E63947"/>
                </a:solidFill>
                <a:highlight>
                  <a:srgbClr val="FCE8E9"/>
                </a:highlight>
              </a:rPr>
              <a:t>*Note: Please allow 4-8 weeks for Department of Ed. to process </a:t>
            </a:r>
            <a:br>
              <a:rPr lang="en-US" sz="8000" b="1" dirty="0">
                <a:solidFill>
                  <a:srgbClr val="E63947"/>
                </a:solidFill>
                <a:highlight>
                  <a:srgbClr val="FCE8E9"/>
                </a:highlight>
              </a:rPr>
            </a:br>
            <a:r>
              <a:rPr lang="en-US" sz="8000" b="1" dirty="0">
                <a:solidFill>
                  <a:srgbClr val="E63947"/>
                </a:solidFill>
                <a:highlight>
                  <a:srgbClr val="FCE8E9"/>
                </a:highlight>
              </a:rPr>
              <a:t>mailed documents.</a:t>
            </a:r>
          </a:p>
        </p:txBody>
      </p:sp>
    </p:spTree>
    <p:extLst>
      <p:ext uri="{BB962C8B-B14F-4D97-AF65-F5344CB8AC3E}">
        <p14:creationId xmlns:p14="http://schemas.microsoft.com/office/powerpoint/2010/main" val="56960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CE96-DBA4-4E53-9A55-BABBF68A0A2D}"/>
              </a:ext>
            </a:extLst>
          </p:cNvPr>
          <p:cNvSpPr>
            <a:spLocks noGrp="1"/>
          </p:cNvSpPr>
          <p:nvPr>
            <p:ph type="title"/>
          </p:nvPr>
        </p:nvSpPr>
        <p:spPr/>
        <p:txBody>
          <a:bodyPr/>
          <a:lstStyle/>
          <a:p>
            <a:r>
              <a:rPr lang="en-US" b="1" dirty="0">
                <a:solidFill>
                  <a:schemeClr val="bg1"/>
                </a:solidFill>
                <a:latin typeface="+mn-lt"/>
              </a:rPr>
              <a:t>Data Retrieval Tool</a:t>
            </a:r>
          </a:p>
        </p:txBody>
      </p:sp>
      <p:sp>
        <p:nvSpPr>
          <p:cNvPr id="4" name="Content Placeholder 2">
            <a:extLst>
              <a:ext uri="{FF2B5EF4-FFF2-40B4-BE49-F238E27FC236}">
                <a16:creationId xmlns:a16="http://schemas.microsoft.com/office/drawing/2014/main" id="{5265425C-8260-48C8-B14D-13995AB8971B}"/>
              </a:ext>
            </a:extLst>
          </p:cNvPr>
          <p:cNvSpPr>
            <a:spLocks noGrp="1"/>
          </p:cNvSpPr>
          <p:nvPr>
            <p:ph idx="1"/>
          </p:nvPr>
        </p:nvSpPr>
        <p:spPr>
          <a:xfrm>
            <a:off x="628650" y="1825624"/>
            <a:ext cx="7886700" cy="4521387"/>
          </a:xfrm>
        </p:spPr>
        <p:txBody>
          <a:bodyPr>
            <a:normAutofit/>
          </a:bodyPr>
          <a:lstStyle/>
          <a:p>
            <a:pPr marL="0" indent="0">
              <a:buNone/>
            </a:pPr>
            <a:r>
              <a:rPr lang="en-US" sz="2000" b="1" dirty="0">
                <a:solidFill>
                  <a:schemeClr val="bg1"/>
                </a:solidFill>
              </a:rPr>
              <a:t>The </a:t>
            </a:r>
            <a:r>
              <a:rPr lang="en-US" sz="2000" b="1" i="1" dirty="0">
                <a:solidFill>
                  <a:schemeClr val="bg1"/>
                </a:solidFill>
              </a:rPr>
              <a:t>IRS Data Retrieval Tool </a:t>
            </a:r>
            <a:r>
              <a:rPr lang="en-US" sz="2000" b="1" dirty="0">
                <a:solidFill>
                  <a:schemeClr val="bg1"/>
                </a:solidFill>
              </a:rPr>
              <a:t>allows students and parents to access their IRS tax information to transfer it directly into their FAFSA.</a:t>
            </a:r>
          </a:p>
          <a:p>
            <a:pPr marL="0" indent="0">
              <a:buNone/>
            </a:pPr>
            <a:endParaRPr lang="en-US" sz="2000" b="1" dirty="0">
              <a:solidFill>
                <a:schemeClr val="bg1"/>
              </a:solidFill>
            </a:endParaRPr>
          </a:p>
          <a:p>
            <a:pPr marL="0" indent="0">
              <a:buNone/>
            </a:pPr>
            <a:r>
              <a:rPr lang="en-US" sz="2000" b="1" dirty="0">
                <a:solidFill>
                  <a:schemeClr val="bg1"/>
                </a:solidFill>
              </a:rPr>
              <a:t>If the student and family are eligible to use the IRS Data Retrieval Tool, it is highly recommended that they use the tool for several reasons:</a:t>
            </a:r>
          </a:p>
          <a:p>
            <a:pPr marL="0" indent="0">
              <a:buNone/>
            </a:pPr>
            <a:endParaRPr lang="en-US" sz="2000" b="1" dirty="0">
              <a:solidFill>
                <a:schemeClr val="bg1"/>
              </a:solidFill>
            </a:endParaRPr>
          </a:p>
          <a:p>
            <a:pPr lvl="1">
              <a:buFont typeface="Wingdings" panose="05000000000000000000" pitchFamily="2" charset="2"/>
              <a:buChar char="Ø"/>
            </a:pPr>
            <a:r>
              <a:rPr lang="en-US" sz="1800" b="1" dirty="0">
                <a:solidFill>
                  <a:schemeClr val="bg1"/>
                </a:solidFill>
              </a:rPr>
              <a:t>It’s the easiest way for students and families to provide their tax data. </a:t>
            </a:r>
          </a:p>
          <a:p>
            <a:pPr lvl="1">
              <a:buFont typeface="Wingdings" panose="05000000000000000000" pitchFamily="2" charset="2"/>
              <a:buChar char="Ø"/>
            </a:pPr>
            <a:r>
              <a:rPr lang="en-US" sz="1800" b="1" dirty="0">
                <a:solidFill>
                  <a:schemeClr val="bg1"/>
                </a:solidFill>
              </a:rPr>
              <a:t>It’s the best way of ensuring that the FAFSA has accurate tax information.</a:t>
            </a:r>
          </a:p>
          <a:p>
            <a:pPr marL="0" indent="0">
              <a:buNone/>
            </a:pPr>
            <a:r>
              <a:rPr lang="en-US" sz="2000" b="1" dirty="0">
                <a:solidFill>
                  <a:schemeClr val="bg1"/>
                </a:solidFill>
              </a:rPr>
              <a:t> </a:t>
            </a:r>
          </a:p>
          <a:p>
            <a:pPr marL="0" indent="0">
              <a:buNone/>
            </a:pPr>
            <a:r>
              <a:rPr lang="en-US" sz="2000" b="1" dirty="0">
                <a:solidFill>
                  <a:schemeClr val="bg1"/>
                </a:solidFill>
              </a:rPr>
              <a:t>Be aware, students may still need to provide a copy of  the student’s and/or parents’ IRS information to the college. </a:t>
            </a:r>
          </a:p>
          <a:p>
            <a:pPr marL="0" indent="0">
              <a:buNone/>
            </a:pPr>
            <a:endParaRPr lang="en-US" sz="2000" b="1" dirty="0">
              <a:solidFill>
                <a:schemeClr val="bg1"/>
              </a:solidFill>
            </a:endParaRPr>
          </a:p>
        </p:txBody>
      </p:sp>
    </p:spTree>
    <p:extLst>
      <p:ext uri="{BB962C8B-B14F-4D97-AF65-F5344CB8AC3E}">
        <p14:creationId xmlns:p14="http://schemas.microsoft.com/office/powerpoint/2010/main" val="65819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7C5B-581A-4D8E-8787-085B906238DA}"/>
              </a:ext>
            </a:extLst>
          </p:cNvPr>
          <p:cNvSpPr>
            <a:spLocks noGrp="1"/>
          </p:cNvSpPr>
          <p:nvPr>
            <p:ph type="title"/>
          </p:nvPr>
        </p:nvSpPr>
        <p:spPr/>
        <p:txBody>
          <a:bodyPr>
            <a:normAutofit fontScale="90000"/>
          </a:bodyPr>
          <a:lstStyle/>
          <a:p>
            <a:r>
              <a:rPr lang="en-US" b="1" dirty="0">
                <a:solidFill>
                  <a:schemeClr val="bg1"/>
                </a:solidFill>
                <a:latin typeface="+mn-lt"/>
              </a:rPr>
              <a:t>Texas Application </a:t>
            </a:r>
            <a:br>
              <a:rPr lang="en-US" b="1" dirty="0">
                <a:solidFill>
                  <a:schemeClr val="bg1"/>
                </a:solidFill>
                <a:latin typeface="+mn-lt"/>
              </a:rPr>
            </a:br>
            <a:r>
              <a:rPr lang="en-US" b="1" dirty="0">
                <a:solidFill>
                  <a:schemeClr val="bg1"/>
                </a:solidFill>
                <a:latin typeface="+mn-lt"/>
              </a:rPr>
              <a:t>for State Financial </a:t>
            </a:r>
            <a:br>
              <a:rPr lang="en-US" b="1" dirty="0">
                <a:solidFill>
                  <a:schemeClr val="bg1"/>
                </a:solidFill>
                <a:latin typeface="+mn-lt"/>
              </a:rPr>
            </a:br>
            <a:r>
              <a:rPr lang="en-US" b="1" dirty="0">
                <a:solidFill>
                  <a:schemeClr val="bg1"/>
                </a:solidFill>
                <a:latin typeface="+mn-lt"/>
              </a:rPr>
              <a:t>Aid- TASFA</a:t>
            </a:r>
          </a:p>
        </p:txBody>
      </p:sp>
      <p:sp>
        <p:nvSpPr>
          <p:cNvPr id="4" name="Content Placeholder 2">
            <a:extLst>
              <a:ext uri="{FF2B5EF4-FFF2-40B4-BE49-F238E27FC236}">
                <a16:creationId xmlns:a16="http://schemas.microsoft.com/office/drawing/2014/main" id="{FC9AFDC7-0776-46D1-B7E7-B4934B6CDB41}"/>
              </a:ext>
            </a:extLst>
          </p:cNvPr>
          <p:cNvSpPr>
            <a:spLocks noGrp="1"/>
          </p:cNvSpPr>
          <p:nvPr>
            <p:ph idx="1"/>
          </p:nvPr>
        </p:nvSpPr>
        <p:spPr>
          <a:xfrm>
            <a:off x="628650" y="2088775"/>
            <a:ext cx="7886700" cy="4428566"/>
          </a:xfrm>
        </p:spPr>
        <p:txBody>
          <a:bodyPr>
            <a:normAutofit/>
          </a:bodyPr>
          <a:lstStyle/>
          <a:p>
            <a:pPr marL="0" indent="0">
              <a:buNone/>
            </a:pPr>
            <a:r>
              <a:rPr lang="en-US" sz="2400" b="1" dirty="0">
                <a:solidFill>
                  <a:schemeClr val="bg1"/>
                </a:solidFill>
              </a:rPr>
              <a:t>Students qualifying for state residency under House Bill 1403/Senate Bill 1528 are eligible to apply for state financial aid such as:</a:t>
            </a:r>
          </a:p>
          <a:p>
            <a:endParaRPr lang="en-US" sz="2400" b="1" dirty="0">
              <a:solidFill>
                <a:schemeClr val="bg1"/>
              </a:solidFill>
            </a:endParaRPr>
          </a:p>
          <a:p>
            <a:pPr marL="0" indent="0">
              <a:buNone/>
            </a:pPr>
            <a:r>
              <a:rPr lang="en-US" sz="2400" b="1" dirty="0">
                <a:solidFill>
                  <a:schemeClr val="bg1"/>
                </a:solidFill>
              </a:rPr>
              <a:t>	-Texas Educational Opportunity Grant</a:t>
            </a:r>
          </a:p>
          <a:p>
            <a:pPr marL="0" indent="0">
              <a:buNone/>
            </a:pPr>
            <a:r>
              <a:rPr lang="en-US" sz="2400" b="1" dirty="0">
                <a:solidFill>
                  <a:schemeClr val="bg1"/>
                </a:solidFill>
              </a:rPr>
              <a:t>             -Texas Public Education Grant</a:t>
            </a:r>
          </a:p>
          <a:p>
            <a:pPr marL="0" indent="0">
              <a:buNone/>
            </a:pPr>
            <a:r>
              <a:rPr lang="en-US" sz="2400" b="1" dirty="0">
                <a:solidFill>
                  <a:schemeClr val="bg1"/>
                </a:solidFill>
              </a:rPr>
              <a:t>             -CAL Loan (endorser must be U.S. citizen)</a:t>
            </a:r>
          </a:p>
          <a:p>
            <a:endParaRPr lang="en-US" sz="3200" b="1" dirty="0">
              <a:latin typeface="Bodoni MT" pitchFamily="18" charset="0"/>
            </a:endParaRPr>
          </a:p>
          <a:p>
            <a:pPr marL="0" indent="0">
              <a:buNone/>
            </a:pPr>
            <a:r>
              <a:rPr lang="en-US" sz="2400" b="1" dirty="0">
                <a:solidFill>
                  <a:srgbClr val="E63947"/>
                </a:solidFill>
                <a:highlight>
                  <a:srgbClr val="FCE8E9"/>
                </a:highlight>
              </a:rPr>
              <a:t>Check if college or university accepts the TASFA application</a:t>
            </a:r>
          </a:p>
          <a:p>
            <a:endParaRPr lang="en-US" sz="3200" b="1" dirty="0"/>
          </a:p>
        </p:txBody>
      </p:sp>
    </p:spTree>
    <p:extLst>
      <p:ext uri="{BB962C8B-B14F-4D97-AF65-F5344CB8AC3E}">
        <p14:creationId xmlns:p14="http://schemas.microsoft.com/office/powerpoint/2010/main" val="383186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DDC4-3D24-0DEE-C668-B350683AA315}"/>
              </a:ext>
            </a:extLst>
          </p:cNvPr>
          <p:cNvSpPr>
            <a:spLocks noGrp="1"/>
          </p:cNvSpPr>
          <p:nvPr>
            <p:ph type="title"/>
          </p:nvPr>
        </p:nvSpPr>
        <p:spPr/>
        <p:txBody>
          <a:bodyPr/>
          <a:lstStyle/>
          <a:p>
            <a:r>
              <a:rPr lang="en-US" b="1" dirty="0">
                <a:solidFill>
                  <a:schemeClr val="bg1"/>
                </a:solidFill>
                <a:latin typeface="+mn-lt"/>
              </a:rPr>
              <a:t>Cost of Attendance</a:t>
            </a:r>
          </a:p>
        </p:txBody>
      </p:sp>
      <p:sp>
        <p:nvSpPr>
          <p:cNvPr id="3" name="Content Placeholder 2">
            <a:extLst>
              <a:ext uri="{FF2B5EF4-FFF2-40B4-BE49-F238E27FC236}">
                <a16:creationId xmlns:a16="http://schemas.microsoft.com/office/drawing/2014/main" id="{31566CBD-9DD3-6036-A61B-061A72EC252A}"/>
              </a:ext>
            </a:extLst>
          </p:cNvPr>
          <p:cNvSpPr>
            <a:spLocks noGrp="1"/>
          </p:cNvSpPr>
          <p:nvPr>
            <p:ph idx="1"/>
          </p:nvPr>
        </p:nvSpPr>
        <p:spPr/>
        <p:txBody>
          <a:bodyPr>
            <a:normAutofit lnSpcReduction="10000"/>
          </a:bodyPr>
          <a:lstStyle/>
          <a:p>
            <a:r>
              <a:rPr lang="en-US" sz="2600" b="1" dirty="0">
                <a:solidFill>
                  <a:schemeClr val="bg1"/>
                </a:solidFill>
              </a:rPr>
              <a:t>The cost of attendance (COA) is a college's total </a:t>
            </a:r>
            <a:br>
              <a:rPr lang="en-US" sz="2600" b="1" dirty="0">
                <a:solidFill>
                  <a:schemeClr val="bg1"/>
                </a:solidFill>
              </a:rPr>
            </a:br>
            <a:r>
              <a:rPr lang="en-US" sz="2600" b="1" dirty="0">
                <a:solidFill>
                  <a:schemeClr val="bg1"/>
                </a:solidFill>
              </a:rPr>
              <a:t>estimated expenses for one year including tuition </a:t>
            </a:r>
            <a:br>
              <a:rPr lang="en-US" sz="2600" b="1" dirty="0">
                <a:solidFill>
                  <a:schemeClr val="bg1"/>
                </a:solidFill>
              </a:rPr>
            </a:br>
            <a:r>
              <a:rPr lang="en-US" sz="2600" b="1" dirty="0">
                <a:solidFill>
                  <a:schemeClr val="bg1"/>
                </a:solidFill>
              </a:rPr>
              <a:t>and fees, room and board, books, supplies, transportation, and miscellaneous expenses. </a:t>
            </a:r>
            <a:br>
              <a:rPr lang="en-US" sz="2600" b="1" dirty="0">
                <a:solidFill>
                  <a:schemeClr val="bg1"/>
                </a:solidFill>
              </a:rPr>
            </a:br>
            <a:endParaRPr lang="en-US" sz="2600" b="1" dirty="0">
              <a:solidFill>
                <a:schemeClr val="bg1"/>
              </a:solidFill>
            </a:endParaRPr>
          </a:p>
          <a:p>
            <a:r>
              <a:rPr lang="en-US" sz="2600" b="1" dirty="0">
                <a:solidFill>
                  <a:schemeClr val="bg1"/>
                </a:solidFill>
              </a:rPr>
              <a:t>Direct Costs- Direct costs are items that will appear on your University bills, such as tuition, fees, and room and board (if you live on campus).</a:t>
            </a:r>
          </a:p>
          <a:p>
            <a:pPr marL="0" indent="0">
              <a:buNone/>
            </a:pPr>
            <a:endParaRPr lang="en-US" sz="2600" b="1" dirty="0">
              <a:solidFill>
                <a:schemeClr val="bg1"/>
              </a:solidFill>
            </a:endParaRPr>
          </a:p>
          <a:p>
            <a:r>
              <a:rPr lang="en-US" sz="2600" b="1" dirty="0">
                <a:solidFill>
                  <a:schemeClr val="bg1"/>
                </a:solidFill>
              </a:rPr>
              <a:t>Indirect Costs- Indirect costs will not appear on your bill but are estimated costs associated with going to college and should be included in your budget.</a:t>
            </a:r>
          </a:p>
        </p:txBody>
      </p:sp>
    </p:spTree>
    <p:extLst>
      <p:ext uri="{BB962C8B-B14F-4D97-AF65-F5344CB8AC3E}">
        <p14:creationId xmlns:p14="http://schemas.microsoft.com/office/powerpoint/2010/main" val="232227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294A-5A9F-4CAE-AB40-5295A08C480D}"/>
              </a:ext>
            </a:extLst>
          </p:cNvPr>
          <p:cNvSpPr>
            <a:spLocks noGrp="1"/>
          </p:cNvSpPr>
          <p:nvPr>
            <p:ph type="title"/>
          </p:nvPr>
        </p:nvSpPr>
        <p:spPr/>
        <p:txBody>
          <a:bodyPr>
            <a:normAutofit fontScale="90000"/>
          </a:bodyPr>
          <a:lstStyle/>
          <a:p>
            <a:r>
              <a:rPr lang="en-US" b="1" dirty="0">
                <a:solidFill>
                  <a:schemeClr val="bg1"/>
                </a:solidFill>
                <a:latin typeface="+mn-lt"/>
              </a:rPr>
              <a:t>How Dual Credit </a:t>
            </a:r>
            <a:br>
              <a:rPr lang="en-US" b="1" dirty="0">
                <a:solidFill>
                  <a:schemeClr val="bg1"/>
                </a:solidFill>
                <a:latin typeface="+mn-lt"/>
              </a:rPr>
            </a:br>
            <a:r>
              <a:rPr lang="en-US" b="1" dirty="0">
                <a:solidFill>
                  <a:schemeClr val="bg1"/>
                </a:solidFill>
                <a:latin typeface="+mn-lt"/>
              </a:rPr>
              <a:t>Courses Can Affect </a:t>
            </a:r>
            <a:br>
              <a:rPr lang="en-US" b="1" dirty="0">
                <a:solidFill>
                  <a:schemeClr val="bg1"/>
                </a:solidFill>
                <a:latin typeface="+mn-lt"/>
              </a:rPr>
            </a:br>
            <a:r>
              <a:rPr lang="en-US" b="1" dirty="0">
                <a:solidFill>
                  <a:schemeClr val="bg1"/>
                </a:solidFill>
                <a:latin typeface="+mn-lt"/>
              </a:rPr>
              <a:t>Financial Aid</a:t>
            </a:r>
          </a:p>
        </p:txBody>
      </p:sp>
      <p:sp>
        <p:nvSpPr>
          <p:cNvPr id="4" name="Content Placeholder 2">
            <a:extLst>
              <a:ext uri="{FF2B5EF4-FFF2-40B4-BE49-F238E27FC236}">
                <a16:creationId xmlns:a16="http://schemas.microsoft.com/office/drawing/2014/main" id="{7E8EADFE-1057-4C16-8A1A-02C3E39BEA05}"/>
              </a:ext>
            </a:extLst>
          </p:cNvPr>
          <p:cNvSpPr>
            <a:spLocks noGrp="1"/>
          </p:cNvSpPr>
          <p:nvPr>
            <p:ph idx="1"/>
          </p:nvPr>
        </p:nvSpPr>
        <p:spPr>
          <a:xfrm>
            <a:off x="628650" y="2037143"/>
            <a:ext cx="7886700" cy="4139819"/>
          </a:xfrm>
        </p:spPr>
        <p:txBody>
          <a:bodyPr/>
          <a:lstStyle/>
          <a:p>
            <a:pPr marL="0" indent="0">
              <a:buNone/>
            </a:pPr>
            <a:r>
              <a:rPr lang="en-US" dirty="0">
                <a:solidFill>
                  <a:schemeClr val="bg1"/>
                </a:solidFill>
              </a:rPr>
              <a:t>Any dual credit or college campus program that a student has taken in high school may affect their financial aid eligibility.</a:t>
            </a:r>
          </a:p>
          <a:p>
            <a:r>
              <a:rPr lang="en-US" dirty="0">
                <a:solidFill>
                  <a:schemeClr val="bg1"/>
                </a:solidFill>
              </a:rPr>
              <a:t>Classes</a:t>
            </a:r>
          </a:p>
          <a:p>
            <a:r>
              <a:rPr lang="en-US" dirty="0">
                <a:solidFill>
                  <a:schemeClr val="bg1"/>
                </a:solidFill>
              </a:rPr>
              <a:t>Camps for college credit</a:t>
            </a:r>
          </a:p>
          <a:p>
            <a:endParaRPr lang="en-US" b="1" dirty="0">
              <a:solidFill>
                <a:schemeClr val="bg1"/>
              </a:solidFill>
            </a:endParaRPr>
          </a:p>
          <a:p>
            <a:pPr marL="0" indent="0">
              <a:buNone/>
            </a:pPr>
            <a:r>
              <a:rPr lang="en-US" b="1" u="sng" dirty="0">
                <a:solidFill>
                  <a:schemeClr val="bg1"/>
                </a:solidFill>
              </a:rPr>
              <a:t>Please Note: </a:t>
            </a:r>
            <a:r>
              <a:rPr lang="en-US" dirty="0">
                <a:solidFill>
                  <a:schemeClr val="bg1"/>
                </a:solidFill>
              </a:rPr>
              <a:t>If a student is below a 2.0 GPA and below a 67% completion rate, they will be on financial aid suspension.</a:t>
            </a:r>
          </a:p>
        </p:txBody>
      </p:sp>
      <p:sp>
        <p:nvSpPr>
          <p:cNvPr id="3" name="TextBox 2">
            <a:extLst>
              <a:ext uri="{FF2B5EF4-FFF2-40B4-BE49-F238E27FC236}">
                <a16:creationId xmlns:a16="http://schemas.microsoft.com/office/drawing/2014/main" id="{C662AB3C-82AF-4772-BEF0-E525168F74A7}"/>
              </a:ext>
            </a:extLst>
          </p:cNvPr>
          <p:cNvSpPr txBox="1"/>
          <p:nvPr/>
        </p:nvSpPr>
        <p:spPr>
          <a:xfrm>
            <a:off x="628650" y="6176962"/>
            <a:ext cx="7180976" cy="584775"/>
          </a:xfrm>
          <a:prstGeom prst="rect">
            <a:avLst/>
          </a:prstGeom>
          <a:noFill/>
        </p:spPr>
        <p:txBody>
          <a:bodyPr wrap="square" rtlCol="0">
            <a:spAutoFit/>
          </a:bodyPr>
          <a:lstStyle/>
          <a:p>
            <a:pPr algn="ctr"/>
            <a:r>
              <a:rPr lang="en-US" sz="1600" b="1" dirty="0">
                <a:solidFill>
                  <a:srgbClr val="E63947"/>
                </a:solidFill>
                <a:highlight>
                  <a:srgbClr val="FCE8E9"/>
                </a:highlight>
              </a:rPr>
              <a:t>*We only look at DC courses taken at DMC. Students are encouraged to check the policies of all prospective schools.</a:t>
            </a:r>
            <a:endParaRPr lang="en-US" b="1" dirty="0">
              <a:solidFill>
                <a:srgbClr val="E63947"/>
              </a:solidFill>
              <a:highlight>
                <a:srgbClr val="FCE8E9"/>
              </a:highlight>
            </a:endParaRPr>
          </a:p>
        </p:txBody>
      </p:sp>
    </p:spTree>
    <p:extLst>
      <p:ext uri="{BB962C8B-B14F-4D97-AF65-F5344CB8AC3E}">
        <p14:creationId xmlns:p14="http://schemas.microsoft.com/office/powerpoint/2010/main" val="2423259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6795-481B-4BD5-9BC7-E65D217C8C56}"/>
              </a:ext>
            </a:extLst>
          </p:cNvPr>
          <p:cNvSpPr>
            <a:spLocks noGrp="1"/>
          </p:cNvSpPr>
          <p:nvPr>
            <p:ph type="title"/>
          </p:nvPr>
        </p:nvSpPr>
        <p:spPr/>
        <p:txBody>
          <a:bodyPr/>
          <a:lstStyle/>
          <a:p>
            <a:r>
              <a:rPr lang="en-US" b="1" dirty="0">
                <a:solidFill>
                  <a:schemeClr val="bg1"/>
                </a:solidFill>
                <a:latin typeface="+mn-lt"/>
              </a:rPr>
              <a:t>College Deadlines</a:t>
            </a:r>
          </a:p>
        </p:txBody>
      </p:sp>
      <p:sp>
        <p:nvSpPr>
          <p:cNvPr id="4" name="Content Placeholder 2">
            <a:extLst>
              <a:ext uri="{FF2B5EF4-FFF2-40B4-BE49-F238E27FC236}">
                <a16:creationId xmlns:a16="http://schemas.microsoft.com/office/drawing/2014/main" id="{55A748C8-CB07-4265-9F84-B98365B040A3}"/>
              </a:ext>
            </a:extLst>
          </p:cNvPr>
          <p:cNvSpPr>
            <a:spLocks noGrp="1"/>
          </p:cNvSpPr>
          <p:nvPr>
            <p:ph idx="1"/>
          </p:nvPr>
        </p:nvSpPr>
        <p:spPr>
          <a:xfrm>
            <a:off x="628650" y="1825624"/>
            <a:ext cx="7886700" cy="4449669"/>
          </a:xfrm>
        </p:spPr>
        <p:txBody>
          <a:bodyPr>
            <a:normAutofit/>
          </a:bodyPr>
          <a:lstStyle/>
          <a:p>
            <a:pPr marL="457200" lvl="1" indent="0">
              <a:buClrTx/>
              <a:buNone/>
            </a:pPr>
            <a:r>
              <a:rPr lang="en-US" sz="2800" b="1" dirty="0">
                <a:solidFill>
                  <a:schemeClr val="bg1"/>
                </a:solidFill>
                <a:latin typeface="Calibri" panose="020F0502020204030204" pitchFamily="34" charset="0"/>
                <a:cs typeface="Calibri" panose="020F0502020204030204" pitchFamily="34" charset="0"/>
              </a:rPr>
              <a:t>Del Mar College Foundation Scholarships</a:t>
            </a:r>
          </a:p>
          <a:p>
            <a:pPr lvl="2"/>
            <a:r>
              <a:rPr lang="en-US" sz="2400" b="1" i="1" dirty="0">
                <a:solidFill>
                  <a:schemeClr val="bg1"/>
                </a:solidFill>
                <a:latin typeface="Calibri" panose="020F0502020204030204" pitchFamily="34" charset="0"/>
                <a:cs typeface="Calibri" panose="020F0502020204030204" pitchFamily="34" charset="0"/>
              </a:rPr>
              <a:t>February 1</a:t>
            </a:r>
            <a:r>
              <a:rPr lang="en-US" sz="2400" b="1" i="1" baseline="30000" dirty="0">
                <a:solidFill>
                  <a:schemeClr val="bg1"/>
                </a:solidFill>
                <a:latin typeface="Calibri" panose="020F0502020204030204" pitchFamily="34" charset="0"/>
                <a:cs typeface="Calibri" panose="020F0502020204030204" pitchFamily="34" charset="0"/>
              </a:rPr>
              <a:t>st</a:t>
            </a:r>
            <a:r>
              <a:rPr lang="en-US" sz="2400" b="1" i="1" dirty="0">
                <a:solidFill>
                  <a:schemeClr val="bg1"/>
                </a:solidFill>
                <a:latin typeface="Calibri" panose="020F0502020204030204" pitchFamily="34" charset="0"/>
                <a:cs typeface="Calibri" panose="020F0502020204030204" pitchFamily="34" charset="0"/>
              </a:rPr>
              <a:t> – April 30</a:t>
            </a:r>
            <a:r>
              <a:rPr lang="en-US" sz="2400" b="1" i="1" baseline="30000" dirty="0">
                <a:solidFill>
                  <a:schemeClr val="bg1"/>
                </a:solidFill>
                <a:latin typeface="Calibri" panose="020F0502020204030204" pitchFamily="34" charset="0"/>
                <a:cs typeface="Calibri" panose="020F0502020204030204" pitchFamily="34" charset="0"/>
              </a:rPr>
              <a:t>th</a:t>
            </a:r>
            <a:r>
              <a:rPr lang="en-US" sz="2400" b="1" i="1" dirty="0">
                <a:solidFill>
                  <a:schemeClr val="bg1"/>
                </a:solidFill>
                <a:latin typeface="Calibri" panose="020F0502020204030204" pitchFamily="34" charset="0"/>
                <a:cs typeface="Calibri" panose="020F0502020204030204" pitchFamily="34" charset="0"/>
              </a:rPr>
              <a:t> </a:t>
            </a:r>
            <a:r>
              <a:rPr lang="en-US" sz="2400" b="1" dirty="0">
                <a:solidFill>
                  <a:schemeClr val="bg1"/>
                </a:solidFill>
                <a:latin typeface="Calibri" panose="020F0502020204030204" pitchFamily="34" charset="0"/>
                <a:cs typeface="Calibri" panose="020F0502020204030204" pitchFamily="34" charset="0"/>
              </a:rPr>
              <a:t>	</a:t>
            </a:r>
          </a:p>
          <a:p>
            <a:pPr marL="914400" lvl="2" indent="0">
              <a:buNone/>
            </a:pPr>
            <a:r>
              <a:rPr lang="en-US" sz="2400" b="1" dirty="0">
                <a:solidFill>
                  <a:schemeClr val="bg1"/>
                </a:solidFill>
                <a:latin typeface="Calibri" panose="020F0502020204030204" pitchFamily="34" charset="0"/>
                <a:cs typeface="Calibri" panose="020F0502020204030204" pitchFamily="34" charset="0"/>
              </a:rPr>
              <a:t>	</a:t>
            </a:r>
          </a:p>
          <a:p>
            <a:pPr marL="457200" lvl="1" indent="0">
              <a:buClrTx/>
              <a:buNone/>
            </a:pPr>
            <a:r>
              <a:rPr lang="en-US" sz="2800" b="1" dirty="0">
                <a:solidFill>
                  <a:schemeClr val="bg1"/>
                </a:solidFill>
                <a:latin typeface="Calibri" panose="020F0502020204030204" pitchFamily="34" charset="0"/>
                <a:cs typeface="Calibri" panose="020F0502020204030204" pitchFamily="34" charset="0"/>
              </a:rPr>
              <a:t>2023-2024 Fall/Spring Financial Assistance</a:t>
            </a:r>
            <a:r>
              <a:rPr lang="en-US" sz="2800" b="1" i="1" dirty="0">
                <a:solidFill>
                  <a:schemeClr val="bg1"/>
                </a:solidFill>
                <a:latin typeface="Calibri" panose="020F0502020204030204" pitchFamily="34" charset="0"/>
                <a:cs typeface="Calibri" panose="020F0502020204030204" pitchFamily="34" charset="0"/>
              </a:rPr>
              <a:t> </a:t>
            </a:r>
          </a:p>
          <a:p>
            <a:pPr lvl="2">
              <a:buClrTx/>
              <a:buFont typeface="Arial"/>
              <a:buChar char="•"/>
            </a:pPr>
            <a:r>
              <a:rPr lang="en-US" sz="2400" b="1" i="1" dirty="0">
                <a:solidFill>
                  <a:schemeClr val="bg1"/>
                </a:solidFill>
                <a:latin typeface="Calibri" panose="020F0502020204030204" pitchFamily="34" charset="0"/>
                <a:cs typeface="Calibri" panose="020F0502020204030204" pitchFamily="34" charset="0"/>
              </a:rPr>
              <a:t>January 15</a:t>
            </a:r>
            <a:r>
              <a:rPr lang="en-US" sz="2400" b="1" i="1" baseline="30000" dirty="0">
                <a:solidFill>
                  <a:schemeClr val="bg1"/>
                </a:solidFill>
                <a:latin typeface="Calibri" panose="020F0502020204030204" pitchFamily="34" charset="0"/>
                <a:cs typeface="Calibri" panose="020F0502020204030204" pitchFamily="34" charset="0"/>
              </a:rPr>
              <a:t>th</a:t>
            </a:r>
            <a:r>
              <a:rPr lang="en-US" sz="2400" b="1" i="1" dirty="0">
                <a:solidFill>
                  <a:schemeClr val="bg1"/>
                </a:solidFill>
                <a:latin typeface="Calibri" panose="020F0502020204030204" pitchFamily="34" charset="0"/>
                <a:cs typeface="Calibri" panose="020F0502020204030204" pitchFamily="34" charset="0"/>
              </a:rPr>
              <a:t> (Priority Deadline)</a:t>
            </a:r>
          </a:p>
          <a:p>
            <a:pPr marL="457200" lvl="1" indent="0">
              <a:buClrTx/>
              <a:buNone/>
            </a:pPr>
            <a:endParaRPr lang="en-US" sz="2800" b="1" dirty="0">
              <a:solidFill>
                <a:schemeClr val="bg1"/>
              </a:solidFill>
              <a:latin typeface="Calibri" panose="020F0502020204030204" pitchFamily="34" charset="0"/>
              <a:cs typeface="Calibri" panose="020F0502020204030204" pitchFamily="34" charset="0"/>
            </a:endParaRPr>
          </a:p>
          <a:p>
            <a:pPr marL="457200" lvl="1" indent="0">
              <a:buClrTx/>
              <a:buNone/>
            </a:pPr>
            <a:endParaRPr lang="en-US" sz="2800" b="1" dirty="0">
              <a:solidFill>
                <a:schemeClr val="bg1"/>
              </a:solidFill>
              <a:latin typeface="Calibri" panose="020F0502020204030204" pitchFamily="34" charset="0"/>
              <a:cs typeface="Calibri" panose="020F0502020204030204" pitchFamily="34" charset="0"/>
            </a:endParaRPr>
          </a:p>
          <a:p>
            <a:pPr marL="0" indent="0" algn="ctr">
              <a:buNone/>
            </a:pPr>
            <a:r>
              <a:rPr lang="en-US" sz="2400" b="1" dirty="0">
                <a:solidFill>
                  <a:schemeClr val="bg1"/>
                </a:solidFill>
                <a:latin typeface="Calibri" panose="020F0502020204030204" pitchFamily="34" charset="0"/>
                <a:cs typeface="Calibri" panose="020F0502020204030204" pitchFamily="34" charset="0"/>
              </a:rPr>
              <a:t>Foundation Office Contact Information:</a:t>
            </a:r>
          </a:p>
          <a:p>
            <a:pPr marL="0" indent="0" algn="ctr">
              <a:buNone/>
            </a:pPr>
            <a:r>
              <a:rPr lang="en-US" sz="2400" b="1" dirty="0">
                <a:solidFill>
                  <a:schemeClr val="bg1"/>
                </a:solidFill>
                <a:latin typeface="Calibri" panose="020F0502020204030204" pitchFamily="34" charset="0"/>
                <a:cs typeface="Calibri" panose="020F0502020204030204" pitchFamily="34" charset="0"/>
              </a:rPr>
              <a:t>Office: (361)698-1317</a:t>
            </a:r>
          </a:p>
          <a:p>
            <a:pPr marL="0" indent="0" algn="ctr">
              <a:buNone/>
            </a:pPr>
            <a:r>
              <a:rPr lang="en-US" sz="2400" b="1" dirty="0">
                <a:solidFill>
                  <a:schemeClr val="bg1"/>
                </a:solidFill>
                <a:latin typeface="Calibri" panose="020F0502020204030204" pitchFamily="34" charset="0"/>
                <a:cs typeface="Calibri" panose="020F0502020204030204" pitchFamily="34" charset="0"/>
              </a:rPr>
              <a:t>www.delmar.edu/foundation</a:t>
            </a:r>
            <a:endParaRPr 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A785-E524-4A2C-9DE6-0F2B83C0F24B}"/>
              </a:ext>
            </a:extLst>
          </p:cNvPr>
          <p:cNvSpPr>
            <a:spLocks noGrp="1"/>
          </p:cNvSpPr>
          <p:nvPr>
            <p:ph type="title"/>
          </p:nvPr>
        </p:nvSpPr>
        <p:spPr/>
        <p:txBody>
          <a:bodyPr/>
          <a:lstStyle/>
          <a:p>
            <a:r>
              <a:rPr lang="en-US" b="1" dirty="0">
                <a:solidFill>
                  <a:schemeClr val="bg1"/>
                </a:solidFill>
                <a:latin typeface="+mn-lt"/>
              </a:rPr>
              <a:t>Private Scholarships</a:t>
            </a:r>
            <a:endParaRPr lang="en-US" dirty="0">
              <a:solidFill>
                <a:schemeClr val="bg1"/>
              </a:solidFill>
            </a:endParaRPr>
          </a:p>
        </p:txBody>
      </p:sp>
      <p:sp>
        <p:nvSpPr>
          <p:cNvPr id="3" name="Content Placeholder 2">
            <a:extLst>
              <a:ext uri="{FF2B5EF4-FFF2-40B4-BE49-F238E27FC236}">
                <a16:creationId xmlns:a16="http://schemas.microsoft.com/office/drawing/2014/main" id="{495481AA-B035-4FEF-A4DE-F8C39A60C5CB}"/>
              </a:ext>
            </a:extLst>
          </p:cNvPr>
          <p:cNvSpPr>
            <a:spLocks noGrp="1"/>
          </p:cNvSpPr>
          <p:nvPr>
            <p:ph idx="1"/>
          </p:nvPr>
        </p:nvSpPr>
        <p:spPr/>
        <p:txBody>
          <a:bodyPr>
            <a:normAutofit fontScale="92500" lnSpcReduction="20000"/>
          </a:bodyPr>
          <a:lstStyle/>
          <a:p>
            <a:pPr marL="0" indent="0" algn="ctr">
              <a:buNone/>
            </a:pPr>
            <a:r>
              <a:rPr lang="en-US" i="1" dirty="0">
                <a:solidFill>
                  <a:schemeClr val="bg1"/>
                </a:solidFill>
              </a:rPr>
              <a:t>Tips for finding scholarships:</a:t>
            </a:r>
            <a:endParaRPr lang="en-US" b="1" i="1" dirty="0">
              <a:solidFill>
                <a:schemeClr val="bg1"/>
              </a:solidFill>
            </a:endParaRPr>
          </a:p>
          <a:p>
            <a:r>
              <a:rPr lang="en-US" b="1" dirty="0">
                <a:solidFill>
                  <a:schemeClr val="bg1"/>
                </a:solidFill>
              </a:rPr>
              <a:t>Parent’s &amp; student’s employers</a:t>
            </a:r>
          </a:p>
          <a:p>
            <a:r>
              <a:rPr lang="en-US" b="1" dirty="0">
                <a:solidFill>
                  <a:schemeClr val="bg1"/>
                </a:solidFill>
              </a:rPr>
              <a:t>Student’s middle school and elementary</a:t>
            </a:r>
          </a:p>
          <a:p>
            <a:r>
              <a:rPr lang="en-US" b="1" dirty="0">
                <a:solidFill>
                  <a:schemeClr val="bg1"/>
                </a:solidFill>
              </a:rPr>
              <a:t>Reputable scholarship programs</a:t>
            </a:r>
          </a:p>
          <a:p>
            <a:r>
              <a:rPr lang="en-US" b="1" dirty="0">
                <a:solidFill>
                  <a:schemeClr val="bg1"/>
                </a:solidFill>
              </a:rPr>
              <a:t>Local community &amp; church organizations</a:t>
            </a:r>
          </a:p>
          <a:p>
            <a:pPr marL="0" indent="0">
              <a:buNone/>
            </a:pPr>
            <a:r>
              <a:rPr lang="en-US" b="1" dirty="0">
                <a:solidFill>
                  <a:schemeClr val="bg1"/>
                </a:solidFill>
              </a:rPr>
              <a:t>			</a:t>
            </a:r>
          </a:p>
          <a:p>
            <a:pPr marL="0" indent="0">
              <a:buNone/>
            </a:pPr>
            <a:r>
              <a:rPr lang="en-US" b="1" dirty="0">
                <a:solidFill>
                  <a:schemeClr val="bg1"/>
                </a:solidFill>
              </a:rPr>
              <a:t>			Fastweb.com</a:t>
            </a:r>
          </a:p>
          <a:p>
            <a:pPr marL="0" indent="0">
              <a:buNone/>
            </a:pPr>
            <a:r>
              <a:rPr lang="en-US" b="1" dirty="0">
                <a:solidFill>
                  <a:schemeClr val="bg1"/>
                </a:solidFill>
              </a:rPr>
              <a:t>			Scholarships.com</a:t>
            </a:r>
          </a:p>
          <a:p>
            <a:pPr marL="0" indent="0">
              <a:buNone/>
            </a:pPr>
            <a:r>
              <a:rPr lang="en-US" b="1" dirty="0">
                <a:solidFill>
                  <a:schemeClr val="bg1"/>
                </a:solidFill>
              </a:rPr>
              <a:t>			Cappex.com</a:t>
            </a:r>
          </a:p>
          <a:p>
            <a:pPr marL="0" indent="0">
              <a:buNone/>
            </a:pPr>
            <a:r>
              <a:rPr lang="en-US" b="1" dirty="0">
                <a:solidFill>
                  <a:schemeClr val="bg1"/>
                </a:solidFill>
              </a:rPr>
              <a:t>			ScholarshipAmerica.org</a:t>
            </a:r>
          </a:p>
          <a:p>
            <a:pPr marL="0" indent="0">
              <a:buNone/>
            </a:pPr>
            <a:endParaRPr lang="en-US" dirty="0">
              <a:solidFill>
                <a:schemeClr val="bg1"/>
              </a:solidFill>
            </a:endParaRPr>
          </a:p>
        </p:txBody>
      </p:sp>
    </p:spTree>
    <p:extLst>
      <p:ext uri="{BB962C8B-B14F-4D97-AF65-F5344CB8AC3E}">
        <p14:creationId xmlns:p14="http://schemas.microsoft.com/office/powerpoint/2010/main" val="267845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CD9F-A744-49D1-A812-D53EB6A8CD6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B8ED0A1-343B-41D1-B86E-7E721A95340B}"/>
              </a:ext>
            </a:extLst>
          </p:cNvPr>
          <p:cNvPicPr>
            <a:picLocks noChangeAspect="1"/>
          </p:cNvPicPr>
          <p:nvPr/>
        </p:nvPicPr>
        <p:blipFill>
          <a:blip r:embed="rId2"/>
          <a:stretch>
            <a:fillRect/>
          </a:stretch>
        </p:blipFill>
        <p:spPr>
          <a:xfrm>
            <a:off x="191389" y="288211"/>
            <a:ext cx="3676650" cy="1238250"/>
          </a:xfrm>
          <a:prstGeom prst="rect">
            <a:avLst/>
          </a:prstGeom>
        </p:spPr>
      </p:pic>
      <p:pic>
        <p:nvPicPr>
          <p:cNvPr id="12" name="Picture 11">
            <a:extLst>
              <a:ext uri="{FF2B5EF4-FFF2-40B4-BE49-F238E27FC236}">
                <a16:creationId xmlns:a16="http://schemas.microsoft.com/office/drawing/2014/main" id="{A343CA2D-61E6-47D9-92C8-74972E178C03}"/>
              </a:ext>
            </a:extLst>
          </p:cNvPr>
          <p:cNvPicPr>
            <a:picLocks noChangeAspect="1"/>
          </p:cNvPicPr>
          <p:nvPr/>
        </p:nvPicPr>
        <p:blipFill>
          <a:blip r:embed="rId3"/>
          <a:stretch>
            <a:fillRect/>
          </a:stretch>
        </p:blipFill>
        <p:spPr>
          <a:xfrm>
            <a:off x="6096390" y="119889"/>
            <a:ext cx="2867025" cy="1516300"/>
          </a:xfrm>
          <a:prstGeom prst="rect">
            <a:avLst/>
          </a:prstGeom>
        </p:spPr>
      </p:pic>
      <p:pic>
        <p:nvPicPr>
          <p:cNvPr id="15" name="Picture 14">
            <a:extLst>
              <a:ext uri="{FF2B5EF4-FFF2-40B4-BE49-F238E27FC236}">
                <a16:creationId xmlns:a16="http://schemas.microsoft.com/office/drawing/2014/main" id="{93FDEE14-C00A-47CD-818E-2E22B3DED69B}"/>
              </a:ext>
            </a:extLst>
          </p:cNvPr>
          <p:cNvPicPr>
            <a:picLocks noChangeAspect="1"/>
          </p:cNvPicPr>
          <p:nvPr/>
        </p:nvPicPr>
        <p:blipFill>
          <a:blip r:embed="rId4"/>
          <a:stretch>
            <a:fillRect/>
          </a:stretch>
        </p:blipFill>
        <p:spPr>
          <a:xfrm>
            <a:off x="4111218" y="5301806"/>
            <a:ext cx="3656370" cy="1166731"/>
          </a:xfrm>
          <a:prstGeom prst="rect">
            <a:avLst/>
          </a:prstGeom>
        </p:spPr>
      </p:pic>
      <p:pic>
        <p:nvPicPr>
          <p:cNvPr id="18" name="Picture 17">
            <a:extLst>
              <a:ext uri="{FF2B5EF4-FFF2-40B4-BE49-F238E27FC236}">
                <a16:creationId xmlns:a16="http://schemas.microsoft.com/office/drawing/2014/main" id="{D7363D47-78D0-4DBB-9790-FB4C0FB86284}"/>
              </a:ext>
            </a:extLst>
          </p:cNvPr>
          <p:cNvPicPr>
            <a:picLocks noChangeAspect="1"/>
          </p:cNvPicPr>
          <p:nvPr/>
        </p:nvPicPr>
        <p:blipFill>
          <a:blip r:embed="rId5"/>
          <a:stretch>
            <a:fillRect/>
          </a:stretch>
        </p:blipFill>
        <p:spPr>
          <a:xfrm>
            <a:off x="3686611" y="2798183"/>
            <a:ext cx="1984028" cy="1984028"/>
          </a:xfrm>
          <a:prstGeom prst="rect">
            <a:avLst/>
          </a:prstGeom>
        </p:spPr>
      </p:pic>
      <p:pic>
        <p:nvPicPr>
          <p:cNvPr id="19" name="Picture 18">
            <a:extLst>
              <a:ext uri="{FF2B5EF4-FFF2-40B4-BE49-F238E27FC236}">
                <a16:creationId xmlns:a16="http://schemas.microsoft.com/office/drawing/2014/main" id="{F3CC64E5-85BB-4507-9B6D-63811E897AD8}"/>
              </a:ext>
            </a:extLst>
          </p:cNvPr>
          <p:cNvPicPr>
            <a:picLocks noChangeAspect="1"/>
          </p:cNvPicPr>
          <p:nvPr/>
        </p:nvPicPr>
        <p:blipFill>
          <a:blip r:embed="rId6"/>
          <a:stretch>
            <a:fillRect/>
          </a:stretch>
        </p:blipFill>
        <p:spPr>
          <a:xfrm>
            <a:off x="280108" y="2335522"/>
            <a:ext cx="2621899" cy="1454675"/>
          </a:xfrm>
          <a:prstGeom prst="rect">
            <a:avLst/>
          </a:prstGeom>
        </p:spPr>
      </p:pic>
      <p:pic>
        <p:nvPicPr>
          <p:cNvPr id="21" name="Picture 20">
            <a:extLst>
              <a:ext uri="{FF2B5EF4-FFF2-40B4-BE49-F238E27FC236}">
                <a16:creationId xmlns:a16="http://schemas.microsoft.com/office/drawing/2014/main" id="{9BFA2581-D75F-42AF-B092-82021F52234E}"/>
              </a:ext>
            </a:extLst>
          </p:cNvPr>
          <p:cNvPicPr>
            <a:picLocks noChangeAspect="1"/>
          </p:cNvPicPr>
          <p:nvPr/>
        </p:nvPicPr>
        <p:blipFill>
          <a:blip r:embed="rId7"/>
          <a:stretch>
            <a:fillRect/>
          </a:stretch>
        </p:blipFill>
        <p:spPr>
          <a:xfrm>
            <a:off x="6142409" y="2290399"/>
            <a:ext cx="2721483" cy="2139764"/>
          </a:xfrm>
          <a:prstGeom prst="rect">
            <a:avLst/>
          </a:prstGeom>
        </p:spPr>
      </p:pic>
      <p:pic>
        <p:nvPicPr>
          <p:cNvPr id="25" name="Picture 24">
            <a:extLst>
              <a:ext uri="{FF2B5EF4-FFF2-40B4-BE49-F238E27FC236}">
                <a16:creationId xmlns:a16="http://schemas.microsoft.com/office/drawing/2014/main" id="{8C2A49D6-0E1C-4909-BE42-6307D4EAEE07}"/>
              </a:ext>
            </a:extLst>
          </p:cNvPr>
          <p:cNvPicPr>
            <a:picLocks noChangeAspect="1"/>
          </p:cNvPicPr>
          <p:nvPr/>
        </p:nvPicPr>
        <p:blipFill>
          <a:blip r:embed="rId8"/>
          <a:stretch>
            <a:fillRect/>
          </a:stretch>
        </p:blipFill>
        <p:spPr>
          <a:xfrm>
            <a:off x="3992528" y="1006590"/>
            <a:ext cx="1946875" cy="1283809"/>
          </a:xfrm>
          <a:prstGeom prst="rect">
            <a:avLst/>
          </a:prstGeom>
        </p:spPr>
      </p:pic>
      <p:pic>
        <p:nvPicPr>
          <p:cNvPr id="2050" name="Picture 2" descr="Spokane student wins $25,000 Taco Bell scholarship - KXLY">
            <a:extLst>
              <a:ext uri="{FF2B5EF4-FFF2-40B4-BE49-F238E27FC236}">
                <a16:creationId xmlns:a16="http://schemas.microsoft.com/office/drawing/2014/main" id="{0FB3609D-7C22-4925-B855-5FA73A16B4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10" y="4599258"/>
            <a:ext cx="2887299" cy="162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87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2D14-52ED-477C-A8E6-F5D78FBE43A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F97033F-1A20-4675-BC2C-60001BC73C69}"/>
              </a:ext>
            </a:extLst>
          </p:cNvPr>
          <p:cNvPicPr>
            <a:picLocks noGrp="1" noChangeAspect="1"/>
          </p:cNvPicPr>
          <p:nvPr>
            <p:ph idx="1"/>
          </p:nvPr>
        </p:nvPicPr>
        <p:blipFill>
          <a:blip r:embed="rId2"/>
          <a:stretch>
            <a:fillRect/>
          </a:stretch>
        </p:blipFill>
        <p:spPr>
          <a:xfrm>
            <a:off x="6544019" y="-11016"/>
            <a:ext cx="2599981" cy="3677117"/>
          </a:xfrm>
          <a:prstGeom prst="rect">
            <a:avLst/>
          </a:prstGeom>
        </p:spPr>
      </p:pic>
      <p:pic>
        <p:nvPicPr>
          <p:cNvPr id="5" name="Picture 4">
            <a:extLst>
              <a:ext uri="{FF2B5EF4-FFF2-40B4-BE49-F238E27FC236}">
                <a16:creationId xmlns:a16="http://schemas.microsoft.com/office/drawing/2014/main" id="{AFE75A58-2096-4868-A7E4-21C5FC8BDD58}"/>
              </a:ext>
            </a:extLst>
          </p:cNvPr>
          <p:cNvPicPr>
            <a:picLocks noChangeAspect="1"/>
          </p:cNvPicPr>
          <p:nvPr/>
        </p:nvPicPr>
        <p:blipFill>
          <a:blip r:embed="rId3"/>
          <a:stretch>
            <a:fillRect/>
          </a:stretch>
        </p:blipFill>
        <p:spPr>
          <a:xfrm>
            <a:off x="4062622" y="-89913"/>
            <a:ext cx="2819652" cy="3735437"/>
          </a:xfrm>
          <a:prstGeom prst="rect">
            <a:avLst/>
          </a:prstGeom>
        </p:spPr>
      </p:pic>
      <p:pic>
        <p:nvPicPr>
          <p:cNvPr id="1030" name="Picture 6" descr="Teen makes coronavirus prom dress for Duck Tape contest">
            <a:extLst>
              <a:ext uri="{FF2B5EF4-FFF2-40B4-BE49-F238E27FC236}">
                <a16:creationId xmlns:a16="http://schemas.microsoft.com/office/drawing/2014/main" id="{C3D22CA2-563D-442C-9FF8-5543BA697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094" y="3645526"/>
            <a:ext cx="6485858" cy="3242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1A56C56-DBE7-4F79-A432-5D30D3F18C0F}"/>
              </a:ext>
            </a:extLst>
          </p:cNvPr>
          <p:cNvPicPr>
            <a:picLocks noChangeAspect="1"/>
          </p:cNvPicPr>
          <p:nvPr/>
        </p:nvPicPr>
        <p:blipFill>
          <a:blip r:embed="rId5"/>
          <a:stretch>
            <a:fillRect/>
          </a:stretch>
        </p:blipFill>
        <p:spPr>
          <a:xfrm>
            <a:off x="-2111652" y="3645524"/>
            <a:ext cx="5726723" cy="3221283"/>
          </a:xfrm>
          <a:prstGeom prst="rect">
            <a:avLst/>
          </a:prstGeom>
        </p:spPr>
      </p:pic>
      <p:pic>
        <p:nvPicPr>
          <p:cNvPr id="1028" name="Picture 4" descr="Larissa Leon, a Sunnyside High School Student, Competes with Tape">
            <a:extLst>
              <a:ext uri="{FF2B5EF4-FFF2-40B4-BE49-F238E27FC236}">
                <a16:creationId xmlns:a16="http://schemas.microsoft.com/office/drawing/2014/main" id="{007D7441-C152-4F52-B58A-2986E34D51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33" y="-21649"/>
            <a:ext cx="4583966" cy="366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59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EB49-81C0-4E4D-BC9A-3D17A9B3C81B}"/>
              </a:ext>
            </a:extLst>
          </p:cNvPr>
          <p:cNvSpPr>
            <a:spLocks noGrp="1"/>
          </p:cNvSpPr>
          <p:nvPr>
            <p:ph type="title"/>
          </p:nvPr>
        </p:nvSpPr>
        <p:spPr>
          <a:xfrm>
            <a:off x="628650" y="1859408"/>
            <a:ext cx="7886700" cy="1487489"/>
          </a:xfrm>
        </p:spPr>
        <p:txBody>
          <a:bodyPr>
            <a:normAutofit/>
          </a:bodyPr>
          <a:lstStyle/>
          <a:p>
            <a:pPr algn="ctr"/>
            <a:r>
              <a:rPr lang="en-US" sz="9600" b="1" dirty="0">
                <a:solidFill>
                  <a:schemeClr val="bg1"/>
                </a:solidFill>
                <a:latin typeface="+mn-lt"/>
              </a:rPr>
              <a:t>FAQS</a:t>
            </a:r>
            <a:endParaRPr lang="en-US" sz="6600" b="1" dirty="0">
              <a:solidFill>
                <a:schemeClr val="bg1"/>
              </a:solidFill>
              <a:latin typeface="+mn-lt"/>
            </a:endParaRPr>
          </a:p>
        </p:txBody>
      </p:sp>
      <p:sp>
        <p:nvSpPr>
          <p:cNvPr id="4" name="Content Placeholder 3">
            <a:extLst>
              <a:ext uri="{FF2B5EF4-FFF2-40B4-BE49-F238E27FC236}">
                <a16:creationId xmlns:a16="http://schemas.microsoft.com/office/drawing/2014/main" id="{A96DD61A-A0E8-4EF3-89A1-0385F7EEA5FA}"/>
              </a:ext>
            </a:extLst>
          </p:cNvPr>
          <p:cNvSpPr>
            <a:spLocks noGrp="1"/>
          </p:cNvSpPr>
          <p:nvPr>
            <p:ph idx="1"/>
          </p:nvPr>
        </p:nvSpPr>
        <p:spPr>
          <a:xfrm>
            <a:off x="628650" y="3346897"/>
            <a:ext cx="7886700" cy="2001308"/>
          </a:xfrm>
        </p:spPr>
        <p:txBody>
          <a:bodyPr/>
          <a:lstStyle/>
          <a:p>
            <a:pPr marL="0" indent="0" algn="ctr">
              <a:buNone/>
            </a:pPr>
            <a:r>
              <a:rPr lang="en-US" b="1" dirty="0">
                <a:solidFill>
                  <a:schemeClr val="bg1"/>
                </a:solidFill>
              </a:rPr>
              <a:t>(Frequently Asked Questions)</a:t>
            </a:r>
          </a:p>
        </p:txBody>
      </p:sp>
    </p:spTree>
    <p:extLst>
      <p:ext uri="{BB962C8B-B14F-4D97-AF65-F5344CB8AC3E}">
        <p14:creationId xmlns:p14="http://schemas.microsoft.com/office/powerpoint/2010/main" val="4903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4F3F-D4CA-4AC2-8086-D4E2AF38F9D8}"/>
              </a:ext>
            </a:extLst>
          </p:cNvPr>
          <p:cNvSpPr>
            <a:spLocks noGrp="1"/>
          </p:cNvSpPr>
          <p:nvPr>
            <p:ph type="title"/>
          </p:nvPr>
        </p:nvSpPr>
        <p:spPr>
          <a:xfrm>
            <a:off x="628650" y="331259"/>
            <a:ext cx="6822017" cy="1325563"/>
          </a:xfrm>
        </p:spPr>
        <p:txBody>
          <a:bodyPr>
            <a:normAutofit/>
          </a:bodyPr>
          <a:lstStyle/>
          <a:p>
            <a:r>
              <a:rPr lang="en-US" sz="3600" b="1" dirty="0">
                <a:solidFill>
                  <a:schemeClr val="bg1"/>
                </a:solidFill>
                <a:latin typeface="+mn-lt"/>
              </a:rPr>
              <a:t>“My parents income is too high, can I still get financial aid?”</a:t>
            </a:r>
          </a:p>
        </p:txBody>
      </p:sp>
      <p:sp>
        <p:nvSpPr>
          <p:cNvPr id="3" name="Content Placeholder 2">
            <a:extLst>
              <a:ext uri="{FF2B5EF4-FFF2-40B4-BE49-F238E27FC236}">
                <a16:creationId xmlns:a16="http://schemas.microsoft.com/office/drawing/2014/main" id="{ECF62BF9-D675-4061-997F-72E06F455D2C}"/>
              </a:ext>
            </a:extLst>
          </p:cNvPr>
          <p:cNvSpPr>
            <a:spLocks noGrp="1"/>
          </p:cNvSpPr>
          <p:nvPr>
            <p:ph idx="1"/>
          </p:nvPr>
        </p:nvSpPr>
        <p:spPr/>
        <p:txBody>
          <a:bodyPr>
            <a:normAutofit fontScale="92500" lnSpcReduction="20000"/>
          </a:bodyPr>
          <a:lstStyle/>
          <a:p>
            <a:pPr marL="0" indent="0" algn="ctr">
              <a:buNone/>
            </a:pPr>
            <a:endParaRPr lang="en-US" b="1" dirty="0">
              <a:solidFill>
                <a:schemeClr val="bg1"/>
              </a:solidFill>
            </a:endParaRPr>
          </a:p>
          <a:p>
            <a:r>
              <a:rPr lang="en-US" b="1" dirty="0">
                <a:solidFill>
                  <a:schemeClr val="bg1"/>
                </a:solidFill>
              </a:rPr>
              <a:t>Financial aid is intended to make a college education available to families in a number of different financial situations. Whether it be need-based aid, non need-based aid, or a little bit of both, </a:t>
            </a:r>
            <a:r>
              <a:rPr lang="en-US" b="1" u="sng" dirty="0">
                <a:solidFill>
                  <a:schemeClr val="bg1"/>
                </a:solidFill>
              </a:rPr>
              <a:t>everyone qualifies for something!</a:t>
            </a:r>
          </a:p>
          <a:p>
            <a:endParaRPr lang="en-US" b="1" u="sng" dirty="0">
              <a:solidFill>
                <a:schemeClr val="bg1"/>
              </a:solidFill>
            </a:endParaRPr>
          </a:p>
          <a:p>
            <a:r>
              <a:rPr lang="en-US" b="1" dirty="0">
                <a:solidFill>
                  <a:schemeClr val="bg1"/>
                </a:solidFill>
              </a:rPr>
              <a:t>Income is only one of many factors considered.</a:t>
            </a:r>
          </a:p>
          <a:p>
            <a:endParaRPr lang="en-US" b="1" dirty="0">
              <a:solidFill>
                <a:schemeClr val="bg1"/>
              </a:solidFill>
            </a:endParaRPr>
          </a:p>
          <a:p>
            <a:r>
              <a:rPr lang="en-US" b="1" dirty="0">
                <a:solidFill>
                  <a:schemeClr val="bg1"/>
                </a:solidFill>
              </a:rPr>
              <a:t>A growing number of institutions have made completing a FAFSA a requirement to apply for college scholarships</a:t>
            </a:r>
          </a:p>
        </p:txBody>
      </p:sp>
    </p:spTree>
    <p:extLst>
      <p:ext uri="{BB962C8B-B14F-4D97-AF65-F5344CB8AC3E}">
        <p14:creationId xmlns:p14="http://schemas.microsoft.com/office/powerpoint/2010/main" val="384621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7DCA-16E8-48D4-B245-5B8FAFC146D9}"/>
              </a:ext>
            </a:extLst>
          </p:cNvPr>
          <p:cNvSpPr>
            <a:spLocks noGrp="1"/>
          </p:cNvSpPr>
          <p:nvPr>
            <p:ph type="title"/>
          </p:nvPr>
        </p:nvSpPr>
        <p:spPr/>
        <p:txBody>
          <a:bodyPr>
            <a:normAutofit/>
          </a:bodyPr>
          <a:lstStyle/>
          <a:p>
            <a:r>
              <a:rPr lang="en-US" sz="3600" b="1" dirty="0">
                <a:solidFill>
                  <a:schemeClr val="bg1"/>
                </a:solidFill>
                <a:latin typeface="+mn-lt"/>
              </a:rPr>
              <a:t>“Can my grandparents or guardians provide their income on my FAFSA?”</a:t>
            </a:r>
          </a:p>
        </p:txBody>
      </p:sp>
      <p:sp>
        <p:nvSpPr>
          <p:cNvPr id="3" name="Content Placeholder 2">
            <a:extLst>
              <a:ext uri="{FF2B5EF4-FFF2-40B4-BE49-F238E27FC236}">
                <a16:creationId xmlns:a16="http://schemas.microsoft.com/office/drawing/2014/main" id="{64CE972B-3BB0-439A-A3AA-DEBF78C7553F}"/>
              </a:ext>
            </a:extLst>
          </p:cNvPr>
          <p:cNvSpPr>
            <a:spLocks noGrp="1"/>
          </p:cNvSpPr>
          <p:nvPr>
            <p:ph idx="1"/>
          </p:nvPr>
        </p:nvSpPr>
        <p:spPr/>
        <p:txBody>
          <a:bodyPr>
            <a:normAutofit lnSpcReduction="10000"/>
          </a:bodyPr>
          <a:lstStyle/>
          <a:p>
            <a:pPr marL="0" indent="0" algn="ctr">
              <a:buNone/>
            </a:pPr>
            <a:endParaRPr lang="en-US" b="1" dirty="0">
              <a:solidFill>
                <a:schemeClr val="bg1"/>
              </a:solidFill>
            </a:endParaRPr>
          </a:p>
          <a:p>
            <a:r>
              <a:rPr lang="en-US" b="1" dirty="0">
                <a:solidFill>
                  <a:schemeClr val="bg1"/>
                </a:solidFill>
              </a:rPr>
              <a:t>If you still have contact with your biological parent and are living out of the household by choice, federal guidelines require that biological parent’s information be used to fill out the FAFSA</a:t>
            </a:r>
          </a:p>
          <a:p>
            <a:endParaRPr lang="en-US" b="1" dirty="0">
              <a:solidFill>
                <a:schemeClr val="bg1"/>
              </a:solidFill>
            </a:endParaRPr>
          </a:p>
          <a:p>
            <a:r>
              <a:rPr lang="en-US" b="1" dirty="0">
                <a:solidFill>
                  <a:schemeClr val="bg1"/>
                </a:solidFill>
              </a:rPr>
              <a:t>Guardianship that has been determined by a judge or court of law may result in the student being considered an independent student for financial aid purposes, meaning parent info will not be required</a:t>
            </a:r>
          </a:p>
        </p:txBody>
      </p:sp>
    </p:spTree>
    <p:extLst>
      <p:ext uri="{BB962C8B-B14F-4D97-AF65-F5344CB8AC3E}">
        <p14:creationId xmlns:p14="http://schemas.microsoft.com/office/powerpoint/2010/main" val="387027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5363-C415-41F3-9F12-6ED8CFC966AF}"/>
              </a:ext>
            </a:extLst>
          </p:cNvPr>
          <p:cNvSpPr>
            <a:spLocks noGrp="1"/>
          </p:cNvSpPr>
          <p:nvPr>
            <p:ph type="title"/>
          </p:nvPr>
        </p:nvSpPr>
        <p:spPr>
          <a:xfrm>
            <a:off x="628650" y="365126"/>
            <a:ext cx="6291439" cy="1325563"/>
          </a:xfrm>
        </p:spPr>
        <p:txBody>
          <a:bodyPr>
            <a:noAutofit/>
          </a:bodyPr>
          <a:lstStyle/>
          <a:p>
            <a:r>
              <a:rPr lang="en-US" sz="3500" b="1" dirty="0">
                <a:solidFill>
                  <a:schemeClr val="bg1"/>
                </a:solidFill>
                <a:latin typeface="+mn-lt"/>
              </a:rPr>
              <a:t>“What if I live on my own and my parents don’t claim me on their taxes? Am I independent?”</a:t>
            </a:r>
          </a:p>
        </p:txBody>
      </p:sp>
      <p:sp>
        <p:nvSpPr>
          <p:cNvPr id="3" name="Content Placeholder 2">
            <a:extLst>
              <a:ext uri="{FF2B5EF4-FFF2-40B4-BE49-F238E27FC236}">
                <a16:creationId xmlns:a16="http://schemas.microsoft.com/office/drawing/2014/main" id="{5C54E3A7-52E0-4104-89FC-061060CE4B3E}"/>
              </a:ext>
            </a:extLst>
          </p:cNvPr>
          <p:cNvSpPr>
            <a:spLocks noGrp="1"/>
          </p:cNvSpPr>
          <p:nvPr>
            <p:ph idx="1"/>
          </p:nvPr>
        </p:nvSpPr>
        <p:spPr/>
        <p:txBody>
          <a:bodyPr>
            <a:normAutofit fontScale="92500" lnSpcReduction="20000"/>
          </a:bodyPr>
          <a:lstStyle/>
          <a:p>
            <a:pPr marL="0" indent="0" algn="ctr">
              <a:buNone/>
            </a:pPr>
            <a:endParaRPr lang="en-US" b="1" dirty="0">
              <a:solidFill>
                <a:schemeClr val="bg1"/>
              </a:solidFill>
            </a:endParaRPr>
          </a:p>
          <a:p>
            <a:r>
              <a:rPr lang="en-US" b="1" dirty="0">
                <a:solidFill>
                  <a:schemeClr val="bg1"/>
                </a:solidFill>
              </a:rPr>
              <a:t>A student is not considered independent before the age of 24 unless they are married, a veteran, have children and provide 50% or more of the support for the child, are in a legal guardianship, or have been declared a homeless/unaccompanied youth </a:t>
            </a:r>
          </a:p>
          <a:p>
            <a:endParaRPr lang="en-US" b="1" dirty="0">
              <a:solidFill>
                <a:schemeClr val="bg1"/>
              </a:solidFill>
            </a:endParaRPr>
          </a:p>
          <a:p>
            <a:r>
              <a:rPr lang="en-US" b="1" dirty="0">
                <a:solidFill>
                  <a:schemeClr val="bg1"/>
                </a:solidFill>
              </a:rPr>
              <a:t>A student filing their own taxes does not make them independent</a:t>
            </a:r>
          </a:p>
          <a:p>
            <a:endParaRPr lang="en-US" b="1" dirty="0">
              <a:solidFill>
                <a:schemeClr val="bg1"/>
              </a:solidFill>
            </a:endParaRPr>
          </a:p>
          <a:p>
            <a:r>
              <a:rPr lang="en-US" b="1" dirty="0">
                <a:solidFill>
                  <a:schemeClr val="bg1"/>
                </a:solidFill>
              </a:rPr>
              <a:t>A student living separate from their parents does not automatically make them independent</a:t>
            </a:r>
          </a:p>
        </p:txBody>
      </p:sp>
    </p:spTree>
    <p:extLst>
      <p:ext uri="{BB962C8B-B14F-4D97-AF65-F5344CB8AC3E}">
        <p14:creationId xmlns:p14="http://schemas.microsoft.com/office/powerpoint/2010/main" val="113242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5363-C415-41F3-9F12-6ED8CFC966AF}"/>
              </a:ext>
            </a:extLst>
          </p:cNvPr>
          <p:cNvSpPr>
            <a:spLocks noGrp="1"/>
          </p:cNvSpPr>
          <p:nvPr>
            <p:ph type="title"/>
          </p:nvPr>
        </p:nvSpPr>
        <p:spPr>
          <a:xfrm>
            <a:off x="628650" y="365126"/>
            <a:ext cx="6291439" cy="1325563"/>
          </a:xfrm>
        </p:spPr>
        <p:txBody>
          <a:bodyPr>
            <a:noAutofit/>
          </a:bodyPr>
          <a:lstStyle/>
          <a:p>
            <a:r>
              <a:rPr lang="en-US" sz="3500" b="1" dirty="0">
                <a:solidFill>
                  <a:schemeClr val="bg1"/>
                </a:solidFill>
                <a:latin typeface="+mn-lt"/>
              </a:rPr>
              <a:t>“Does my stepparent have to provide their info for my FAFSA?</a:t>
            </a:r>
          </a:p>
        </p:txBody>
      </p:sp>
      <p:sp>
        <p:nvSpPr>
          <p:cNvPr id="3" name="Content Placeholder 2">
            <a:extLst>
              <a:ext uri="{FF2B5EF4-FFF2-40B4-BE49-F238E27FC236}">
                <a16:creationId xmlns:a16="http://schemas.microsoft.com/office/drawing/2014/main" id="{5C54E3A7-52E0-4104-89FC-061060CE4B3E}"/>
              </a:ext>
            </a:extLst>
          </p:cNvPr>
          <p:cNvSpPr>
            <a:spLocks noGrp="1"/>
          </p:cNvSpPr>
          <p:nvPr>
            <p:ph idx="1"/>
          </p:nvPr>
        </p:nvSpPr>
        <p:spPr/>
        <p:txBody>
          <a:bodyPr>
            <a:normAutofit/>
          </a:bodyPr>
          <a:lstStyle/>
          <a:p>
            <a:pPr marL="0" indent="0" algn="ctr">
              <a:buNone/>
            </a:pPr>
            <a:endParaRPr lang="en-US" b="1" dirty="0">
              <a:solidFill>
                <a:schemeClr val="bg1"/>
              </a:solidFill>
            </a:endParaRPr>
          </a:p>
          <a:p>
            <a:pPr marL="0" indent="0" algn="ctr">
              <a:buNone/>
            </a:pPr>
            <a:endParaRPr lang="en-US" b="1" dirty="0">
              <a:solidFill>
                <a:schemeClr val="bg1"/>
              </a:solidFill>
            </a:endParaRPr>
          </a:p>
          <a:p>
            <a:r>
              <a:rPr lang="en-US" b="1" dirty="0">
                <a:solidFill>
                  <a:schemeClr val="bg1"/>
                </a:solidFill>
              </a:rPr>
              <a:t>If you have a stepparent who is married to the legal parent whose information you’re reporting, you must provide information about that stepparent as well.</a:t>
            </a:r>
          </a:p>
          <a:p>
            <a:pPr marL="0" indent="0">
              <a:buNone/>
            </a:pPr>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50542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B996D1D-510D-F13C-44C5-7583709504CB}"/>
              </a:ext>
            </a:extLst>
          </p:cNvPr>
          <p:cNvSpPr>
            <a:spLocks noGrp="1"/>
          </p:cNvSpPr>
          <p:nvPr>
            <p:ph sz="quarter" idx="4"/>
          </p:nvPr>
        </p:nvSpPr>
        <p:spPr>
          <a:xfrm>
            <a:off x="4240926" y="2325772"/>
            <a:ext cx="3581787" cy="3335986"/>
          </a:xfrm>
          <a:ln w="28575">
            <a:solidFill>
              <a:srgbClr val="132A50"/>
            </a:solidFill>
          </a:ln>
        </p:spPr>
        <p:txBody>
          <a:bodyPr>
            <a:normAutofit fontScale="32500" lnSpcReduction="20000"/>
          </a:bodyPr>
          <a:lstStyle/>
          <a:p>
            <a:endParaRPr lang="en-US" sz="4200" b="1" dirty="0">
              <a:solidFill>
                <a:schemeClr val="bg1"/>
              </a:solidFill>
            </a:endParaRPr>
          </a:p>
          <a:p>
            <a:r>
              <a:rPr lang="en-US" sz="7400" b="1" dirty="0">
                <a:solidFill>
                  <a:schemeClr val="bg1"/>
                </a:solidFill>
              </a:rPr>
              <a:t>Books &amp; Supplies	$1,131</a:t>
            </a:r>
          </a:p>
          <a:p>
            <a:r>
              <a:rPr lang="en-US" sz="7400" b="1" dirty="0">
                <a:solidFill>
                  <a:schemeClr val="bg1"/>
                </a:solidFill>
              </a:rPr>
              <a:t>Miscellaneous		$2,128</a:t>
            </a:r>
          </a:p>
          <a:p>
            <a:r>
              <a:rPr lang="en-US" sz="7400" b="1" dirty="0">
                <a:solidFill>
                  <a:schemeClr val="bg1"/>
                </a:solidFill>
              </a:rPr>
              <a:t>Transportation		$1,063</a:t>
            </a:r>
          </a:p>
          <a:p>
            <a:endParaRPr lang="en-US" b="1" dirty="0">
              <a:solidFill>
                <a:schemeClr val="bg1"/>
              </a:solidFill>
            </a:endParaRPr>
          </a:p>
        </p:txBody>
      </p:sp>
      <p:sp>
        <p:nvSpPr>
          <p:cNvPr id="3" name="Content Placeholder 2"/>
          <p:cNvSpPr>
            <a:spLocks noGrp="1"/>
          </p:cNvSpPr>
          <p:nvPr>
            <p:ph sz="half" idx="2"/>
          </p:nvPr>
        </p:nvSpPr>
        <p:spPr>
          <a:xfrm>
            <a:off x="742384" y="2328705"/>
            <a:ext cx="3497246" cy="3335986"/>
          </a:xfrm>
          <a:ln w="28575">
            <a:solidFill>
              <a:srgbClr val="132A50"/>
            </a:solidFill>
          </a:ln>
        </p:spPr>
        <p:txBody>
          <a:bodyPr>
            <a:normAutofit fontScale="32500" lnSpcReduction="20000"/>
          </a:bodyPr>
          <a:lstStyle/>
          <a:p>
            <a:endParaRPr lang="en-US" b="1" dirty="0">
              <a:solidFill>
                <a:schemeClr val="bg1"/>
              </a:solidFill>
            </a:endParaRPr>
          </a:p>
          <a:p>
            <a:endParaRPr lang="en-US" b="1" dirty="0">
              <a:solidFill>
                <a:schemeClr val="bg1"/>
              </a:solidFill>
            </a:endParaRPr>
          </a:p>
          <a:p>
            <a:r>
              <a:rPr lang="en-US" sz="8600" b="1" dirty="0">
                <a:solidFill>
                  <a:schemeClr val="bg1"/>
                </a:solidFill>
              </a:rPr>
              <a:t>Tuition &amp; Fees		$10,133</a:t>
            </a:r>
          </a:p>
          <a:p>
            <a:r>
              <a:rPr lang="en-US" sz="8600" b="1" dirty="0">
                <a:solidFill>
                  <a:schemeClr val="bg1"/>
                </a:solidFill>
              </a:rPr>
              <a:t>Room &amp; Board		$10,416</a:t>
            </a:r>
          </a:p>
          <a:p>
            <a:endParaRPr lang="en-US" b="1" dirty="0">
              <a:solidFill>
                <a:schemeClr val="bg1"/>
              </a:solidFill>
            </a:endParaRPr>
          </a:p>
          <a:p>
            <a:pPr marL="0" indent="0">
              <a:buNone/>
            </a:pPr>
            <a:endParaRPr lang="en-US" b="1" dirty="0">
              <a:solidFill>
                <a:schemeClr val="bg1"/>
              </a:solidFill>
            </a:endParaRPr>
          </a:p>
          <a:p>
            <a:pPr marL="0" indent="0">
              <a:buNone/>
            </a:pPr>
            <a:br>
              <a:rPr lang="en-US" b="1" dirty="0">
                <a:solidFill>
                  <a:schemeClr val="bg1"/>
                </a:solidFill>
              </a:rPr>
            </a:br>
            <a:endParaRPr lang="en-US" b="1" dirty="0">
              <a:solidFill>
                <a:schemeClr val="bg1"/>
              </a:solidFill>
            </a:endParaRPr>
          </a:p>
          <a:p>
            <a:endParaRPr lang="en-US" b="1" dirty="0">
              <a:solidFill>
                <a:schemeClr val="bg1"/>
              </a:solidFill>
            </a:endParaRPr>
          </a:p>
          <a:p>
            <a:pPr marL="0" indent="0">
              <a:buNone/>
            </a:pPr>
            <a:r>
              <a:rPr lang="en-US" sz="3600" b="1" dirty="0">
                <a:solidFill>
                  <a:schemeClr val="bg1"/>
                </a:solidFill>
              </a:rPr>
              <a:t> </a:t>
            </a:r>
            <a:r>
              <a:rPr lang="en-US" sz="8600" b="1" dirty="0">
                <a:solidFill>
                  <a:schemeClr val="bg1"/>
                </a:solidFill>
              </a:rPr>
              <a:t>Total= $20,549</a:t>
            </a:r>
          </a:p>
        </p:txBody>
      </p:sp>
      <p:sp>
        <p:nvSpPr>
          <p:cNvPr id="2" name="Title 1"/>
          <p:cNvSpPr>
            <a:spLocks noGrp="1"/>
          </p:cNvSpPr>
          <p:nvPr>
            <p:ph type="title"/>
          </p:nvPr>
        </p:nvSpPr>
        <p:spPr>
          <a:xfrm>
            <a:off x="629841" y="176816"/>
            <a:ext cx="7886700" cy="854363"/>
          </a:xfrm>
        </p:spPr>
        <p:txBody>
          <a:bodyPr>
            <a:normAutofit/>
          </a:bodyPr>
          <a:lstStyle/>
          <a:p>
            <a:r>
              <a:rPr lang="en-US" sz="3200" b="1" dirty="0">
                <a:solidFill>
                  <a:schemeClr val="bg1"/>
                </a:solidFill>
                <a:latin typeface="+mn-lt"/>
              </a:rPr>
              <a:t>TX Public University Living On-Campus</a:t>
            </a:r>
          </a:p>
        </p:txBody>
      </p:sp>
      <p:sp>
        <p:nvSpPr>
          <p:cNvPr id="4" name="Text Placeholder 3">
            <a:extLst>
              <a:ext uri="{FF2B5EF4-FFF2-40B4-BE49-F238E27FC236}">
                <a16:creationId xmlns:a16="http://schemas.microsoft.com/office/drawing/2014/main" id="{EE631AB9-9FB4-3387-12C7-790CEF74C689}"/>
              </a:ext>
            </a:extLst>
          </p:cNvPr>
          <p:cNvSpPr>
            <a:spLocks noGrp="1"/>
          </p:cNvSpPr>
          <p:nvPr>
            <p:ph type="body" idx="1"/>
          </p:nvPr>
        </p:nvSpPr>
        <p:spPr>
          <a:xfrm>
            <a:off x="742384" y="1945796"/>
            <a:ext cx="3350903" cy="365891"/>
          </a:xfrm>
        </p:spPr>
        <p:txBody>
          <a:bodyPr>
            <a:noAutofit/>
          </a:bodyPr>
          <a:lstStyle/>
          <a:p>
            <a:pPr algn="ctr"/>
            <a:r>
              <a:rPr lang="en-US" b="1" u="sng" dirty="0">
                <a:solidFill>
                  <a:schemeClr val="bg1"/>
                </a:solidFill>
              </a:rPr>
              <a:t>Direct Costs</a:t>
            </a:r>
            <a:endParaRPr lang="en-US" u="sng" dirty="0"/>
          </a:p>
        </p:txBody>
      </p:sp>
      <p:sp>
        <p:nvSpPr>
          <p:cNvPr id="5" name="Rectangle: Rounded Corners 4">
            <a:extLst>
              <a:ext uri="{FF2B5EF4-FFF2-40B4-BE49-F238E27FC236}">
                <a16:creationId xmlns:a16="http://schemas.microsoft.com/office/drawing/2014/main" id="{EE88121D-B1E5-41AA-AC65-DD3CCC734F8A}"/>
              </a:ext>
            </a:extLst>
          </p:cNvPr>
          <p:cNvSpPr/>
          <p:nvPr/>
        </p:nvSpPr>
        <p:spPr>
          <a:xfrm>
            <a:off x="742384" y="975768"/>
            <a:ext cx="6827997" cy="898602"/>
          </a:xfrm>
          <a:prstGeom prst="roundRect">
            <a:avLst/>
          </a:prstGeom>
          <a:solidFill>
            <a:srgbClr val="132A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Estimated cost for 9 months, 30 credit hours</a:t>
            </a:r>
            <a:br>
              <a:rPr lang="en-US" sz="2400" b="1" dirty="0">
                <a:solidFill>
                  <a:schemeClr val="bg1"/>
                </a:solidFill>
              </a:rPr>
            </a:br>
            <a:r>
              <a:rPr lang="en-US" sz="2400" b="1" dirty="0">
                <a:solidFill>
                  <a:schemeClr val="bg1"/>
                </a:solidFill>
              </a:rPr>
              <a:t>Fall/Spring</a:t>
            </a:r>
          </a:p>
        </p:txBody>
      </p:sp>
      <p:cxnSp>
        <p:nvCxnSpPr>
          <p:cNvPr id="6" name="Straight Connector 5">
            <a:extLst>
              <a:ext uri="{FF2B5EF4-FFF2-40B4-BE49-F238E27FC236}">
                <a16:creationId xmlns:a16="http://schemas.microsoft.com/office/drawing/2014/main" id="{D24F2792-A9BD-4AA0-9274-EAA6A9727F8A}"/>
              </a:ext>
            </a:extLst>
          </p:cNvPr>
          <p:cNvCxnSpPr>
            <a:cxnSpLocks/>
          </p:cNvCxnSpPr>
          <p:nvPr/>
        </p:nvCxnSpPr>
        <p:spPr>
          <a:xfrm>
            <a:off x="742384" y="5775767"/>
            <a:ext cx="7080329" cy="170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1B6D98E-F25C-45C0-A00B-03224D55325E}"/>
              </a:ext>
            </a:extLst>
          </p:cNvPr>
          <p:cNvSpPr txBox="1"/>
          <p:nvPr/>
        </p:nvSpPr>
        <p:spPr>
          <a:xfrm>
            <a:off x="894280" y="5792785"/>
            <a:ext cx="6422065" cy="584775"/>
          </a:xfrm>
          <a:prstGeom prst="rect">
            <a:avLst/>
          </a:prstGeom>
          <a:noFill/>
        </p:spPr>
        <p:txBody>
          <a:bodyPr wrap="square" rtlCol="0">
            <a:spAutoFit/>
          </a:bodyPr>
          <a:lstStyle/>
          <a:p>
            <a:r>
              <a:rPr lang="en-US" sz="3200" b="1" dirty="0">
                <a:solidFill>
                  <a:schemeClr val="bg1"/>
                </a:solidFill>
              </a:rPr>
              <a:t>Grand Total=					       $24,871</a:t>
            </a:r>
          </a:p>
        </p:txBody>
      </p:sp>
      <p:sp>
        <p:nvSpPr>
          <p:cNvPr id="10" name="Text Placeholder 3">
            <a:extLst>
              <a:ext uri="{FF2B5EF4-FFF2-40B4-BE49-F238E27FC236}">
                <a16:creationId xmlns:a16="http://schemas.microsoft.com/office/drawing/2014/main" id="{88F87C95-5B04-91E7-5EAF-693F420E1891}"/>
              </a:ext>
            </a:extLst>
          </p:cNvPr>
          <p:cNvSpPr txBox="1">
            <a:spLocks/>
          </p:cNvSpPr>
          <p:nvPr/>
        </p:nvSpPr>
        <p:spPr>
          <a:xfrm>
            <a:off x="4324172" y="1928778"/>
            <a:ext cx="3672552" cy="37330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solidFill>
                  <a:schemeClr val="bg1"/>
                </a:solidFill>
              </a:rPr>
              <a:t>Indirect Costs</a:t>
            </a:r>
            <a:endParaRPr lang="en-US" u="sng" dirty="0"/>
          </a:p>
        </p:txBody>
      </p:sp>
      <p:sp>
        <p:nvSpPr>
          <p:cNvPr id="14" name="TextBox 13">
            <a:extLst>
              <a:ext uri="{FF2B5EF4-FFF2-40B4-BE49-F238E27FC236}">
                <a16:creationId xmlns:a16="http://schemas.microsoft.com/office/drawing/2014/main" id="{AEA1E7AB-8C72-993C-22E6-F54DA0A90768}"/>
              </a:ext>
            </a:extLst>
          </p:cNvPr>
          <p:cNvSpPr txBox="1"/>
          <p:nvPr/>
        </p:nvSpPr>
        <p:spPr>
          <a:xfrm>
            <a:off x="4324172" y="5101430"/>
            <a:ext cx="2493878" cy="800219"/>
          </a:xfrm>
          <a:prstGeom prst="rect">
            <a:avLst/>
          </a:prstGeom>
          <a:noFill/>
        </p:spPr>
        <p:txBody>
          <a:bodyPr wrap="square" rtlCol="0">
            <a:spAutoFit/>
          </a:bodyPr>
          <a:lstStyle/>
          <a:p>
            <a:r>
              <a:rPr lang="en-US" sz="2800" b="1" dirty="0">
                <a:solidFill>
                  <a:schemeClr val="bg1"/>
                </a:solidFill>
              </a:rPr>
              <a:t>Total= $4,322</a:t>
            </a:r>
          </a:p>
          <a:p>
            <a:endParaRPr lang="en-US" dirty="0"/>
          </a:p>
        </p:txBody>
      </p:sp>
      <p:cxnSp>
        <p:nvCxnSpPr>
          <p:cNvPr id="15" name="Straight Connector 14">
            <a:extLst>
              <a:ext uri="{FF2B5EF4-FFF2-40B4-BE49-F238E27FC236}">
                <a16:creationId xmlns:a16="http://schemas.microsoft.com/office/drawing/2014/main" id="{6441D3E4-EC51-0C51-4A7B-E73ECD03E707}"/>
              </a:ext>
            </a:extLst>
          </p:cNvPr>
          <p:cNvCxnSpPr>
            <a:cxnSpLocks/>
          </p:cNvCxnSpPr>
          <p:nvPr/>
        </p:nvCxnSpPr>
        <p:spPr>
          <a:xfrm>
            <a:off x="836223" y="5091362"/>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F1729C-849E-A14A-19A4-B15D528863FC}"/>
              </a:ext>
            </a:extLst>
          </p:cNvPr>
          <p:cNvCxnSpPr>
            <a:cxnSpLocks/>
          </p:cNvCxnSpPr>
          <p:nvPr/>
        </p:nvCxnSpPr>
        <p:spPr>
          <a:xfrm>
            <a:off x="4324172" y="5111499"/>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96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4C50-5774-BBF7-D94D-FCD682FFECAE}"/>
              </a:ext>
            </a:extLst>
          </p:cNvPr>
          <p:cNvSpPr>
            <a:spLocks noGrp="1"/>
          </p:cNvSpPr>
          <p:nvPr>
            <p:ph type="title"/>
          </p:nvPr>
        </p:nvSpPr>
        <p:spPr/>
        <p:txBody>
          <a:bodyPr/>
          <a:lstStyle/>
          <a:p>
            <a:r>
              <a:rPr lang="en-US" sz="3500" b="1" dirty="0">
                <a:solidFill>
                  <a:schemeClr val="bg1"/>
                </a:solidFill>
                <a:latin typeface="+mn-lt"/>
              </a:rPr>
              <a:t>“Do I have to complete a FAFSA?”</a:t>
            </a:r>
          </a:p>
        </p:txBody>
      </p:sp>
      <p:sp>
        <p:nvSpPr>
          <p:cNvPr id="3" name="Content Placeholder 2">
            <a:extLst>
              <a:ext uri="{FF2B5EF4-FFF2-40B4-BE49-F238E27FC236}">
                <a16:creationId xmlns:a16="http://schemas.microsoft.com/office/drawing/2014/main" id="{F252CF27-3324-AF3D-025C-1EEE4DA57D7D}"/>
              </a:ext>
            </a:extLst>
          </p:cNvPr>
          <p:cNvSpPr>
            <a:spLocks noGrp="1"/>
          </p:cNvSpPr>
          <p:nvPr>
            <p:ph idx="1"/>
          </p:nvPr>
        </p:nvSpPr>
        <p:spPr/>
        <p:txBody>
          <a:bodyPr/>
          <a:lstStyle/>
          <a:p>
            <a:r>
              <a:rPr lang="en-US" b="1" dirty="0">
                <a:solidFill>
                  <a:schemeClr val="bg1"/>
                </a:solidFill>
              </a:rPr>
              <a:t>YES! </a:t>
            </a:r>
            <a:r>
              <a:rPr lang="en-US" b="1" dirty="0">
                <a:solidFill>
                  <a:schemeClr val="bg1"/>
                </a:solidFill>
                <a:sym typeface="Wingdings" panose="05000000000000000000" pitchFamily="2" charset="2"/>
              </a:rPr>
              <a:t></a:t>
            </a:r>
          </a:p>
          <a:p>
            <a:r>
              <a:rPr lang="en-US" b="1" dirty="0">
                <a:solidFill>
                  <a:schemeClr val="bg1"/>
                </a:solidFill>
              </a:rPr>
              <a:t> In 2019, the 86th Texas Legislature established the new requirement for Texas students to complete a financial aid application in order to graduate.</a:t>
            </a:r>
          </a:p>
          <a:p>
            <a:endParaRPr lang="en-US" b="1" dirty="0">
              <a:solidFill>
                <a:schemeClr val="bg1"/>
              </a:solidFill>
            </a:endParaRPr>
          </a:p>
          <a:p>
            <a:pPr marL="0" indent="0" algn="ctr">
              <a:buNone/>
            </a:pPr>
            <a:r>
              <a:rPr lang="en-US" sz="2000" b="0" i="1" u="sng" strike="noStrike" dirty="0">
                <a:solidFill>
                  <a:schemeClr val="bg1"/>
                </a:solidFill>
                <a:effectLst/>
                <a:latin typeface="+mj-lt"/>
                <a:cs typeface="Nirmala UI" panose="020B0502040204020203" pitchFamily="34" charset="0"/>
                <a:hlinkClick r:id="rId2">
                  <a:extLst>
                    <a:ext uri="{A12FA001-AC4F-418D-AE19-62706E023703}">
                      <ahyp:hlinkClr xmlns:ahyp="http://schemas.microsoft.com/office/drawing/2018/hyperlinkcolor" val="tx"/>
                    </a:ext>
                  </a:extLst>
                </a:hlinkClick>
              </a:rPr>
              <a:t>Chapter 74, Curriculum Requirements, Subchapter B. Graduation Requirements (effective August 1, 2021)</a:t>
            </a:r>
            <a:endParaRPr lang="en-US" sz="2000" b="1" dirty="0">
              <a:solidFill>
                <a:schemeClr val="bg1"/>
              </a:solidFill>
              <a:latin typeface="+mj-lt"/>
              <a:cs typeface="Nirmala UI" panose="020B0502040204020203" pitchFamily="34" charset="0"/>
            </a:endParaRPr>
          </a:p>
        </p:txBody>
      </p:sp>
    </p:spTree>
    <p:extLst>
      <p:ext uri="{BB962C8B-B14F-4D97-AF65-F5344CB8AC3E}">
        <p14:creationId xmlns:p14="http://schemas.microsoft.com/office/powerpoint/2010/main" val="196378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310E-CD8C-9B44-BE5F-1FB44C1E3DAE}"/>
              </a:ext>
            </a:extLst>
          </p:cNvPr>
          <p:cNvSpPr>
            <a:spLocks noGrp="1"/>
          </p:cNvSpPr>
          <p:nvPr>
            <p:ph type="title"/>
          </p:nvPr>
        </p:nvSpPr>
        <p:spPr/>
        <p:txBody>
          <a:bodyPr>
            <a:normAutofit/>
          </a:bodyPr>
          <a:lstStyle/>
          <a:p>
            <a:r>
              <a:rPr lang="en-US" sz="4000" b="1" dirty="0">
                <a:solidFill>
                  <a:schemeClr val="bg1"/>
                </a:solidFill>
                <a:latin typeface="+mn-lt"/>
              </a:rPr>
              <a:t>Tuition Advantage Grant (TAG)</a:t>
            </a:r>
          </a:p>
        </p:txBody>
      </p:sp>
      <p:sp>
        <p:nvSpPr>
          <p:cNvPr id="3" name="Content Placeholder 2">
            <a:extLst>
              <a:ext uri="{FF2B5EF4-FFF2-40B4-BE49-F238E27FC236}">
                <a16:creationId xmlns:a16="http://schemas.microsoft.com/office/drawing/2014/main" id="{587C1FBE-B823-8C1C-F354-B80DDBC8A03F}"/>
              </a:ext>
            </a:extLst>
          </p:cNvPr>
          <p:cNvSpPr>
            <a:spLocks noGrp="1"/>
          </p:cNvSpPr>
          <p:nvPr>
            <p:ph idx="1"/>
          </p:nvPr>
        </p:nvSpPr>
        <p:spPr/>
        <p:txBody>
          <a:bodyPr>
            <a:normAutofit fontScale="32500" lnSpcReduction="20000"/>
          </a:bodyPr>
          <a:lstStyle/>
          <a:p>
            <a:pPr marL="0" indent="0">
              <a:buNone/>
            </a:pPr>
            <a:r>
              <a:rPr lang="en-US" sz="7400" b="1" dirty="0">
                <a:solidFill>
                  <a:schemeClr val="bg1"/>
                </a:solidFill>
              </a:rPr>
              <a:t>WHO IS ELIGIBLE TO PARTICIPATE?</a:t>
            </a:r>
            <a:br>
              <a:rPr lang="en-US" sz="7400" b="1" dirty="0">
                <a:solidFill>
                  <a:schemeClr val="bg1"/>
                </a:solidFill>
              </a:rPr>
            </a:br>
            <a:endParaRPr lang="en-US" sz="7400" b="1" dirty="0">
              <a:solidFill>
                <a:schemeClr val="bg1"/>
              </a:solidFill>
            </a:endParaRPr>
          </a:p>
          <a:p>
            <a:pPr algn="l" fontAlgn="base"/>
            <a:r>
              <a:rPr lang="en-US" sz="5100" b="1" dirty="0">
                <a:solidFill>
                  <a:schemeClr val="bg1"/>
                </a:solidFill>
              </a:rPr>
              <a:t>Qualifying students must meet all of the following requirements:</a:t>
            </a:r>
          </a:p>
          <a:p>
            <a:pPr algn="l" fontAlgn="base">
              <a:buFont typeface="Arial" panose="020B0604020202020204" pitchFamily="34" charset="0"/>
              <a:buChar char="•"/>
            </a:pPr>
            <a:r>
              <a:rPr lang="en-US" sz="5100" b="1" dirty="0">
                <a:solidFill>
                  <a:schemeClr val="bg1"/>
                </a:solidFill>
              </a:rPr>
              <a:t>Texas resident. </a:t>
            </a:r>
          </a:p>
          <a:p>
            <a:pPr algn="l" fontAlgn="base">
              <a:buFont typeface="Arial" panose="020B0604020202020204" pitchFamily="34" charset="0"/>
              <a:buChar char="•"/>
            </a:pPr>
            <a:r>
              <a:rPr lang="en-US" sz="5100" b="1" dirty="0">
                <a:solidFill>
                  <a:schemeClr val="bg1"/>
                </a:solidFill>
              </a:rPr>
              <a:t>Enrolled/admitted to a degree-seeking program or approved Continuing Education program.</a:t>
            </a:r>
          </a:p>
          <a:p>
            <a:pPr algn="l" fontAlgn="base">
              <a:buFont typeface="Arial" panose="020B0604020202020204" pitchFamily="34" charset="0"/>
              <a:buChar char="•"/>
            </a:pPr>
            <a:r>
              <a:rPr lang="en-US" sz="5100" b="1" dirty="0">
                <a:solidFill>
                  <a:schemeClr val="bg1"/>
                </a:solidFill>
              </a:rPr>
              <a:t>Have a valid </a:t>
            </a:r>
            <a:r>
              <a:rPr lang="en-US" sz="5100" b="1" dirty="0">
                <a:solidFill>
                  <a:schemeClr val="bg1"/>
                </a:solidFill>
                <a:hlinkClick r:id="rId2">
                  <a:extLst>
                    <a:ext uri="{A12FA001-AC4F-418D-AE19-62706E023703}">
                      <ahyp:hlinkClr xmlns:ahyp="http://schemas.microsoft.com/office/drawing/2018/hyperlinkcolor" val="tx"/>
                    </a:ext>
                  </a:extLst>
                </a:hlinkClick>
              </a:rPr>
              <a:t>Free Application for Federal Student Aid</a:t>
            </a:r>
            <a:r>
              <a:rPr lang="en-US" sz="5100" b="1" dirty="0">
                <a:solidFill>
                  <a:schemeClr val="bg1"/>
                </a:solidFill>
              </a:rPr>
              <a:t> (FAFSA) or </a:t>
            </a:r>
            <a:r>
              <a:rPr lang="en-US" sz="5100" b="1" dirty="0">
                <a:solidFill>
                  <a:schemeClr val="bg1"/>
                </a:solidFill>
                <a:hlinkClick r:id="rId3">
                  <a:extLst>
                    <a:ext uri="{A12FA001-AC4F-418D-AE19-62706E023703}">
                      <ahyp:hlinkClr xmlns:ahyp="http://schemas.microsoft.com/office/drawing/2018/hyperlinkcolor" val="tx"/>
                    </a:ext>
                  </a:extLst>
                </a:hlinkClick>
              </a:rPr>
              <a:t>Texas Application for State Financial Aid</a:t>
            </a:r>
            <a:r>
              <a:rPr lang="en-US" sz="5100" b="1" dirty="0">
                <a:solidFill>
                  <a:schemeClr val="bg1"/>
                </a:solidFill>
              </a:rPr>
              <a:t> (TASFA – if not eligible to complete a FAFSA) on file and Pell/state grant eligible.</a:t>
            </a:r>
          </a:p>
          <a:p>
            <a:pPr algn="l" fontAlgn="base">
              <a:buFont typeface="Arial" panose="020B0604020202020204" pitchFamily="34" charset="0"/>
              <a:buChar char="•"/>
            </a:pPr>
            <a:r>
              <a:rPr lang="en-US" sz="5100" b="1" dirty="0">
                <a:solidFill>
                  <a:schemeClr val="bg1"/>
                </a:solidFill>
              </a:rPr>
              <a:t>Have a total household income of less than $125,000 per year.</a:t>
            </a:r>
          </a:p>
          <a:p>
            <a:pPr algn="l" fontAlgn="base">
              <a:buFont typeface="Arial" panose="020B0604020202020204" pitchFamily="34" charset="0"/>
              <a:buChar char="•"/>
            </a:pPr>
            <a:r>
              <a:rPr lang="en-US" sz="5100" b="1" dirty="0">
                <a:solidFill>
                  <a:schemeClr val="bg1"/>
                </a:solidFill>
              </a:rPr>
              <a:t>Maintain Satisfactory Academic Progress (SAP) requirements.</a:t>
            </a:r>
          </a:p>
          <a:p>
            <a:pPr algn="l" fontAlgn="base">
              <a:buFont typeface="Arial" panose="020B0604020202020204" pitchFamily="34" charset="0"/>
              <a:buChar char="•"/>
            </a:pPr>
            <a:r>
              <a:rPr lang="en-US" sz="5100" b="1" dirty="0">
                <a:solidFill>
                  <a:schemeClr val="bg1"/>
                </a:solidFill>
              </a:rPr>
              <a:t>Enrolled for 9 credit-hours or more during the upcoming fall and spring semesters at DMC. Continuing Education students do not have a minimum enrollment requirement.</a:t>
            </a:r>
          </a:p>
          <a:p>
            <a:pPr algn="l" fontAlgn="base">
              <a:buFont typeface="Arial" panose="020B0604020202020204" pitchFamily="34" charset="0"/>
              <a:buChar char="•"/>
            </a:pPr>
            <a:r>
              <a:rPr lang="en-US" sz="5100" b="1" dirty="0">
                <a:solidFill>
                  <a:schemeClr val="bg1"/>
                </a:solidFill>
              </a:rPr>
              <a:t>Are not in default on an educational loan.</a:t>
            </a:r>
          </a:p>
          <a:p>
            <a:pPr algn="l" fontAlgn="base">
              <a:buFont typeface="Arial" panose="020B0604020202020204" pitchFamily="34" charset="0"/>
              <a:buChar char="•"/>
            </a:pPr>
            <a:r>
              <a:rPr lang="en-US" sz="5100" b="1" dirty="0">
                <a:solidFill>
                  <a:schemeClr val="bg1"/>
                </a:solidFill>
              </a:rPr>
              <a:t>Do not currently hold a bachelor’s degree.</a:t>
            </a:r>
          </a:p>
          <a:p>
            <a:endParaRPr lang="en-US" dirty="0"/>
          </a:p>
        </p:txBody>
      </p:sp>
    </p:spTree>
    <p:extLst>
      <p:ext uri="{BB962C8B-B14F-4D97-AF65-F5344CB8AC3E}">
        <p14:creationId xmlns:p14="http://schemas.microsoft.com/office/powerpoint/2010/main" val="1086523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CDDDB-D1B0-4B45-8C7C-5EA56CB419C8}"/>
              </a:ext>
            </a:extLst>
          </p:cNvPr>
          <p:cNvSpPr>
            <a:spLocks noGrp="1"/>
          </p:cNvSpPr>
          <p:nvPr>
            <p:ph type="title"/>
          </p:nvPr>
        </p:nvSpPr>
        <p:spPr/>
        <p:txBody>
          <a:bodyPr/>
          <a:lstStyle/>
          <a:p>
            <a:r>
              <a:rPr lang="en-US" b="1" dirty="0">
                <a:solidFill>
                  <a:schemeClr val="bg1"/>
                </a:solidFill>
                <a:latin typeface="+mn-lt"/>
              </a:rPr>
              <a:t>Contact Information</a:t>
            </a:r>
          </a:p>
        </p:txBody>
      </p:sp>
      <p:sp>
        <p:nvSpPr>
          <p:cNvPr id="4" name="Content Placeholder 2">
            <a:extLst>
              <a:ext uri="{FF2B5EF4-FFF2-40B4-BE49-F238E27FC236}">
                <a16:creationId xmlns:a16="http://schemas.microsoft.com/office/drawing/2014/main" id="{6E63BB1C-D850-4B40-90D1-BD5305E7DECE}"/>
              </a:ext>
            </a:extLst>
          </p:cNvPr>
          <p:cNvSpPr>
            <a:spLocks noGrp="1"/>
          </p:cNvSpPr>
          <p:nvPr>
            <p:ph idx="1"/>
          </p:nvPr>
        </p:nvSpPr>
        <p:spPr>
          <a:xfrm>
            <a:off x="628650" y="1825625"/>
            <a:ext cx="7886700" cy="4360022"/>
          </a:xfrm>
        </p:spPr>
        <p:txBody>
          <a:bodyPr>
            <a:normAutofit fontScale="92500" lnSpcReduction="10000"/>
          </a:bodyPr>
          <a:lstStyle/>
          <a:p>
            <a:pPr marL="0" indent="0" algn="ctr">
              <a:buNone/>
            </a:pPr>
            <a:r>
              <a:rPr lang="en-US" sz="3600" b="1" dirty="0">
                <a:solidFill>
                  <a:schemeClr val="bg1"/>
                </a:solidFill>
                <a:cs typeface="Aharoni" pitchFamily="2" charset="-79"/>
              </a:rPr>
              <a:t>Kayla Lopez</a:t>
            </a:r>
          </a:p>
          <a:p>
            <a:pPr marL="0" indent="0" algn="ctr">
              <a:buNone/>
            </a:pPr>
            <a:r>
              <a:rPr lang="en-US" sz="3600" b="1" dirty="0">
                <a:solidFill>
                  <a:schemeClr val="bg1"/>
                </a:solidFill>
                <a:cs typeface="Aharoni" pitchFamily="2" charset="-79"/>
              </a:rPr>
              <a:t>Outreach Coordinator</a:t>
            </a:r>
          </a:p>
          <a:p>
            <a:pPr algn="ctr"/>
            <a:endParaRPr lang="en-US" sz="3600" b="1" dirty="0">
              <a:solidFill>
                <a:schemeClr val="bg1"/>
              </a:solidFill>
              <a:cs typeface="Aharoni" pitchFamily="2" charset="-79"/>
            </a:endParaRPr>
          </a:p>
          <a:p>
            <a:pPr marL="0" indent="0" algn="ctr">
              <a:buNone/>
            </a:pPr>
            <a:r>
              <a:rPr lang="en-US" sz="3600" b="1" dirty="0">
                <a:solidFill>
                  <a:schemeClr val="bg1"/>
                </a:solidFill>
                <a:cs typeface="Aharoni" pitchFamily="2" charset="-79"/>
              </a:rPr>
              <a:t>Office: 361-698-2016</a:t>
            </a:r>
          </a:p>
          <a:p>
            <a:pPr marL="0" indent="0" algn="ctr">
              <a:buNone/>
            </a:pPr>
            <a:r>
              <a:rPr lang="en-US" sz="3600" b="1" dirty="0">
                <a:solidFill>
                  <a:schemeClr val="bg1"/>
                </a:solidFill>
                <a:cs typeface="Aharoni" pitchFamily="2" charset="-79"/>
              </a:rPr>
              <a:t>Cell: 361-903-2335</a:t>
            </a:r>
          </a:p>
          <a:p>
            <a:pPr marL="0" indent="0" algn="ctr">
              <a:buNone/>
            </a:pPr>
            <a:r>
              <a:rPr lang="en-US" sz="3600" b="1" dirty="0">
                <a:solidFill>
                  <a:schemeClr val="bg1"/>
                </a:solidFill>
                <a:cs typeface="Aharoni" pitchFamily="2" charset="-79"/>
              </a:rPr>
              <a:t>Fax: 361-698-2017</a:t>
            </a:r>
          </a:p>
          <a:p>
            <a:pPr marL="0" indent="0" algn="ctr">
              <a:buNone/>
            </a:pPr>
            <a:r>
              <a:rPr lang="en-US" sz="3600" b="1" dirty="0">
                <a:solidFill>
                  <a:schemeClr val="bg1"/>
                </a:solidFill>
                <a:cs typeface="Aharoni" pitchFamily="2" charset="-79"/>
              </a:rPr>
              <a:t>Email: klopez103@delmar.edu</a:t>
            </a:r>
          </a:p>
          <a:p>
            <a:pPr marL="0" indent="0">
              <a:buNone/>
            </a:pPr>
            <a:r>
              <a:rPr lang="en-US" sz="3600" b="1" dirty="0">
                <a:solidFill>
                  <a:schemeClr val="bg1"/>
                </a:solidFill>
                <a:latin typeface="Bodoni MT" panose="02070603080606020203" pitchFamily="18" charset="0"/>
              </a:rPr>
              <a:t>	            </a:t>
            </a:r>
            <a:r>
              <a:rPr lang="en-US" sz="3600" b="1" dirty="0">
                <a:solidFill>
                  <a:schemeClr val="bg1"/>
                </a:solidFill>
                <a:cs typeface="Aharoni" pitchFamily="2" charset="-79"/>
              </a:rPr>
              <a:t>www.delmar.edu</a:t>
            </a:r>
          </a:p>
          <a:p>
            <a:endParaRPr lang="en-US" dirty="0"/>
          </a:p>
        </p:txBody>
      </p:sp>
    </p:spTree>
    <p:extLst>
      <p:ext uri="{BB962C8B-B14F-4D97-AF65-F5344CB8AC3E}">
        <p14:creationId xmlns:p14="http://schemas.microsoft.com/office/powerpoint/2010/main" val="1292443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AABA144C-CF08-497C-9B41-2BA57D2C5A32}"/>
              </a:ext>
            </a:extLst>
          </p:cNvPr>
          <p:cNvSpPr>
            <a:spLocks noGrp="1"/>
          </p:cNvSpPr>
          <p:nvPr>
            <p:ph idx="1"/>
          </p:nvPr>
        </p:nvSpPr>
        <p:spPr>
          <a:xfrm>
            <a:off x="839665" y="1661503"/>
            <a:ext cx="7886700" cy="1888522"/>
          </a:xfrm>
        </p:spPr>
        <p:txBody>
          <a:bodyPr>
            <a:normAutofit/>
          </a:bodyPr>
          <a:lstStyle/>
          <a:p>
            <a:pPr marL="457200" lvl="1" indent="0">
              <a:buNone/>
            </a:pPr>
            <a:r>
              <a:rPr lang="en-US" sz="11500" b="1" dirty="0">
                <a:solidFill>
                  <a:schemeClr val="bg1"/>
                </a:solidFill>
                <a:latin typeface="+mj-lt"/>
                <a:ea typeface="+mj-ea"/>
                <a:cs typeface="+mj-cs"/>
              </a:rPr>
              <a:t>Questions?</a:t>
            </a:r>
          </a:p>
        </p:txBody>
      </p:sp>
      <p:grpSp>
        <p:nvGrpSpPr>
          <p:cNvPr id="7" name="Group 6">
            <a:extLst>
              <a:ext uri="{FF2B5EF4-FFF2-40B4-BE49-F238E27FC236}">
                <a16:creationId xmlns:a16="http://schemas.microsoft.com/office/drawing/2014/main" id="{4B8DFAE4-5166-4A59-89AC-80E961238AD9}"/>
              </a:ext>
            </a:extLst>
          </p:cNvPr>
          <p:cNvGrpSpPr/>
          <p:nvPr/>
        </p:nvGrpSpPr>
        <p:grpSpPr>
          <a:xfrm>
            <a:off x="2001021" y="3613426"/>
            <a:ext cx="1757948" cy="1757948"/>
            <a:chOff x="1326" y="494213"/>
            <a:chExt cx="1757948" cy="1757948"/>
          </a:xfrm>
          <a:solidFill>
            <a:srgbClr val="132A50"/>
          </a:solidFill>
        </p:grpSpPr>
        <p:sp>
          <p:nvSpPr>
            <p:cNvPr id="8" name="Oval 7">
              <a:extLst>
                <a:ext uri="{FF2B5EF4-FFF2-40B4-BE49-F238E27FC236}">
                  <a16:creationId xmlns:a16="http://schemas.microsoft.com/office/drawing/2014/main" id="{DAF4059D-9A88-49A5-9541-86DE497BE3D7}"/>
                </a:ext>
              </a:extLst>
            </p:cNvPr>
            <p:cNvSpPr/>
            <p:nvPr/>
          </p:nvSpPr>
          <p:spPr>
            <a:xfrm>
              <a:off x="1326" y="494213"/>
              <a:ext cx="1757948" cy="1757948"/>
            </a:xfrm>
            <a:prstGeom prst="ellipse">
              <a:avLst/>
            </a:prstGeom>
            <a:grpFill/>
            <a:ln>
              <a:solidFill>
                <a:schemeClr val="bg1"/>
              </a:solid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D3B0AAAC-E9CF-41EA-8135-67EB399BBA9C}"/>
                </a:ext>
              </a:extLst>
            </p:cNvPr>
            <p:cNvSpPr txBox="1"/>
            <p:nvPr/>
          </p:nvSpPr>
          <p:spPr>
            <a:xfrm>
              <a:off x="258772" y="751659"/>
              <a:ext cx="1243056" cy="12430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7200" b="1" kern="1200" dirty="0">
                  <a:solidFill>
                    <a:schemeClr val="bg1"/>
                  </a:solidFill>
                  <a:latin typeface="+mn-lt"/>
                </a:rPr>
                <a:t>?</a:t>
              </a:r>
            </a:p>
          </p:txBody>
        </p:sp>
      </p:grpSp>
      <p:grpSp>
        <p:nvGrpSpPr>
          <p:cNvPr id="10" name="Group 9">
            <a:extLst>
              <a:ext uri="{FF2B5EF4-FFF2-40B4-BE49-F238E27FC236}">
                <a16:creationId xmlns:a16="http://schemas.microsoft.com/office/drawing/2014/main" id="{697CB1DB-42E9-40B7-9674-4929670EA07C}"/>
              </a:ext>
            </a:extLst>
          </p:cNvPr>
          <p:cNvGrpSpPr/>
          <p:nvPr/>
        </p:nvGrpSpPr>
        <p:grpSpPr>
          <a:xfrm>
            <a:off x="3543033" y="3613426"/>
            <a:ext cx="1757948" cy="1757948"/>
            <a:chOff x="1326" y="494213"/>
            <a:chExt cx="1757948" cy="1757948"/>
          </a:xfrm>
          <a:solidFill>
            <a:schemeClr val="accent5">
              <a:lumMod val="75000"/>
            </a:schemeClr>
          </a:solidFill>
        </p:grpSpPr>
        <p:sp>
          <p:nvSpPr>
            <p:cNvPr id="11" name="Oval 10">
              <a:extLst>
                <a:ext uri="{FF2B5EF4-FFF2-40B4-BE49-F238E27FC236}">
                  <a16:creationId xmlns:a16="http://schemas.microsoft.com/office/drawing/2014/main" id="{0FA580D0-D082-4A8A-96E0-F8DF7F578A16}"/>
                </a:ext>
              </a:extLst>
            </p:cNvPr>
            <p:cNvSpPr/>
            <p:nvPr/>
          </p:nvSpPr>
          <p:spPr>
            <a:xfrm>
              <a:off x="1326" y="494213"/>
              <a:ext cx="1757948" cy="1757948"/>
            </a:xfrm>
            <a:prstGeom prst="ellipse">
              <a:avLst/>
            </a:prstGeom>
            <a:solidFill>
              <a:srgbClr val="132A50"/>
            </a:solidFill>
            <a:ln>
              <a:solidFill>
                <a:schemeClr val="bg1"/>
              </a:solid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CE22B09E-19B4-47B0-810F-211B85348277}"/>
                </a:ext>
              </a:extLst>
            </p:cNvPr>
            <p:cNvSpPr txBox="1"/>
            <p:nvPr/>
          </p:nvSpPr>
          <p:spPr>
            <a:xfrm>
              <a:off x="258772" y="751659"/>
              <a:ext cx="1243056" cy="1243056"/>
            </a:xfrm>
            <a:prstGeom prst="rect">
              <a:avLst/>
            </a:prstGeom>
            <a:solidFill>
              <a:srgbClr val="132A50"/>
            </a:solid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7200" b="1" dirty="0">
                  <a:solidFill>
                    <a:schemeClr val="bg1"/>
                  </a:solidFill>
                </a:rPr>
                <a:t>?</a:t>
              </a:r>
              <a:endParaRPr lang="en-US" sz="7200" b="1" kern="1200" dirty="0">
                <a:solidFill>
                  <a:schemeClr val="bg1"/>
                </a:solidFill>
              </a:endParaRPr>
            </a:p>
          </p:txBody>
        </p:sp>
      </p:grpSp>
      <p:grpSp>
        <p:nvGrpSpPr>
          <p:cNvPr id="13" name="Group 12">
            <a:extLst>
              <a:ext uri="{FF2B5EF4-FFF2-40B4-BE49-F238E27FC236}">
                <a16:creationId xmlns:a16="http://schemas.microsoft.com/office/drawing/2014/main" id="{04490A3C-1F36-4DAE-9E26-0D5A46591723}"/>
              </a:ext>
            </a:extLst>
          </p:cNvPr>
          <p:cNvGrpSpPr/>
          <p:nvPr/>
        </p:nvGrpSpPr>
        <p:grpSpPr>
          <a:xfrm>
            <a:off x="5127585" y="3613426"/>
            <a:ext cx="1757948" cy="1757948"/>
            <a:chOff x="1326" y="494213"/>
            <a:chExt cx="1757948" cy="1757948"/>
          </a:xfrm>
          <a:solidFill>
            <a:srgbClr val="132A50"/>
          </a:solidFill>
        </p:grpSpPr>
        <p:sp>
          <p:nvSpPr>
            <p:cNvPr id="14" name="Oval 13">
              <a:extLst>
                <a:ext uri="{FF2B5EF4-FFF2-40B4-BE49-F238E27FC236}">
                  <a16:creationId xmlns:a16="http://schemas.microsoft.com/office/drawing/2014/main" id="{3C2034F9-5C0A-4A89-9343-7331A83FCE54}"/>
                </a:ext>
              </a:extLst>
            </p:cNvPr>
            <p:cNvSpPr/>
            <p:nvPr/>
          </p:nvSpPr>
          <p:spPr>
            <a:xfrm>
              <a:off x="1326" y="494213"/>
              <a:ext cx="1757948" cy="1757948"/>
            </a:xfrm>
            <a:prstGeom prst="ellipse">
              <a:avLst/>
            </a:prstGeom>
            <a:grpFill/>
            <a:ln>
              <a:solidFill>
                <a:schemeClr val="bg1"/>
              </a:solid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00D0017F-0B1D-444A-AC35-A9CCC997B9D2}"/>
                </a:ext>
              </a:extLst>
            </p:cNvPr>
            <p:cNvSpPr txBox="1"/>
            <p:nvPr/>
          </p:nvSpPr>
          <p:spPr>
            <a:xfrm>
              <a:off x="258772" y="751659"/>
              <a:ext cx="1243056" cy="124305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7200" b="1" kern="1200" dirty="0">
                  <a:solidFill>
                    <a:schemeClr val="bg1"/>
                  </a:solidFill>
                  <a:latin typeface="+mn-lt"/>
                </a:rPr>
                <a:t>?</a:t>
              </a:r>
            </a:p>
          </p:txBody>
        </p:sp>
      </p:grpSp>
    </p:spTree>
    <p:extLst>
      <p:ext uri="{BB962C8B-B14F-4D97-AF65-F5344CB8AC3E}">
        <p14:creationId xmlns:p14="http://schemas.microsoft.com/office/powerpoint/2010/main" val="241666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B996D1D-510D-F13C-44C5-7583709504CB}"/>
              </a:ext>
            </a:extLst>
          </p:cNvPr>
          <p:cNvSpPr>
            <a:spLocks noGrp="1"/>
          </p:cNvSpPr>
          <p:nvPr>
            <p:ph sz="quarter" idx="4"/>
          </p:nvPr>
        </p:nvSpPr>
        <p:spPr>
          <a:xfrm>
            <a:off x="4240926" y="2325772"/>
            <a:ext cx="3581787" cy="3335986"/>
          </a:xfrm>
          <a:ln w="28575">
            <a:solidFill>
              <a:srgbClr val="132A50"/>
            </a:solidFill>
          </a:ln>
        </p:spPr>
        <p:txBody>
          <a:bodyPr>
            <a:normAutofit fontScale="32500" lnSpcReduction="20000"/>
          </a:bodyPr>
          <a:lstStyle/>
          <a:p>
            <a:endParaRPr lang="en-US" sz="4200" b="1" dirty="0">
              <a:solidFill>
                <a:schemeClr val="bg1"/>
              </a:solidFill>
            </a:endParaRPr>
          </a:p>
          <a:p>
            <a:r>
              <a:rPr lang="en-US" sz="7400" b="1" dirty="0">
                <a:solidFill>
                  <a:schemeClr val="bg1"/>
                </a:solidFill>
              </a:rPr>
              <a:t>Books &amp; Supplies	$1,345</a:t>
            </a:r>
          </a:p>
          <a:p>
            <a:r>
              <a:rPr lang="en-US" sz="7400" b="1" dirty="0">
                <a:solidFill>
                  <a:schemeClr val="bg1"/>
                </a:solidFill>
              </a:rPr>
              <a:t>Miscellaneous		$2,056</a:t>
            </a:r>
          </a:p>
          <a:p>
            <a:r>
              <a:rPr lang="en-US" sz="7400" b="1" dirty="0">
                <a:solidFill>
                  <a:schemeClr val="bg1"/>
                </a:solidFill>
              </a:rPr>
              <a:t>Transportation		$1,222</a:t>
            </a:r>
          </a:p>
          <a:p>
            <a:endParaRPr lang="en-US" b="1" dirty="0">
              <a:solidFill>
                <a:schemeClr val="bg1"/>
              </a:solidFill>
            </a:endParaRPr>
          </a:p>
        </p:txBody>
      </p:sp>
      <p:sp>
        <p:nvSpPr>
          <p:cNvPr id="3" name="Content Placeholder 2"/>
          <p:cNvSpPr>
            <a:spLocks noGrp="1"/>
          </p:cNvSpPr>
          <p:nvPr>
            <p:ph sz="half" idx="2"/>
          </p:nvPr>
        </p:nvSpPr>
        <p:spPr>
          <a:xfrm>
            <a:off x="742384" y="2328705"/>
            <a:ext cx="3497246" cy="3335986"/>
          </a:xfrm>
          <a:ln w="28575">
            <a:solidFill>
              <a:srgbClr val="132A50"/>
            </a:solidFill>
          </a:ln>
        </p:spPr>
        <p:txBody>
          <a:bodyPr>
            <a:normAutofit fontScale="32500" lnSpcReduction="20000"/>
          </a:bodyPr>
          <a:lstStyle/>
          <a:p>
            <a:endParaRPr lang="en-US" b="1" dirty="0">
              <a:solidFill>
                <a:schemeClr val="bg1"/>
              </a:solidFill>
            </a:endParaRPr>
          </a:p>
          <a:p>
            <a:endParaRPr lang="en-US" b="1" dirty="0">
              <a:solidFill>
                <a:schemeClr val="bg1"/>
              </a:solidFill>
            </a:endParaRPr>
          </a:p>
          <a:p>
            <a:r>
              <a:rPr lang="en-US" sz="8600" b="1" dirty="0">
                <a:solidFill>
                  <a:schemeClr val="bg1"/>
                </a:solidFill>
              </a:rPr>
              <a:t>Tuition &amp; Fees		$43,582</a:t>
            </a:r>
          </a:p>
          <a:p>
            <a:r>
              <a:rPr lang="en-US" sz="8600" b="1" dirty="0">
                <a:solidFill>
                  <a:schemeClr val="bg1"/>
                </a:solidFill>
              </a:rPr>
              <a:t>Room &amp; Board		$12,606</a:t>
            </a:r>
          </a:p>
          <a:p>
            <a:endParaRPr lang="en-US" b="1" dirty="0">
              <a:solidFill>
                <a:schemeClr val="bg1"/>
              </a:solidFill>
            </a:endParaRPr>
          </a:p>
          <a:p>
            <a:pPr marL="0" indent="0">
              <a:buNone/>
            </a:pPr>
            <a:endParaRPr lang="en-US" b="1" dirty="0">
              <a:solidFill>
                <a:schemeClr val="bg1"/>
              </a:solidFill>
            </a:endParaRPr>
          </a:p>
          <a:p>
            <a:pPr marL="0" indent="0">
              <a:buNone/>
            </a:pPr>
            <a:br>
              <a:rPr lang="en-US" b="1" dirty="0">
                <a:solidFill>
                  <a:schemeClr val="bg1"/>
                </a:solidFill>
              </a:rPr>
            </a:br>
            <a:endParaRPr lang="en-US" b="1" dirty="0">
              <a:solidFill>
                <a:schemeClr val="bg1"/>
              </a:solidFill>
            </a:endParaRPr>
          </a:p>
          <a:p>
            <a:endParaRPr lang="en-US" b="1" dirty="0">
              <a:solidFill>
                <a:schemeClr val="bg1"/>
              </a:solidFill>
            </a:endParaRPr>
          </a:p>
          <a:p>
            <a:pPr marL="0" indent="0">
              <a:buNone/>
            </a:pPr>
            <a:r>
              <a:rPr lang="en-US" sz="3600" b="1" dirty="0">
                <a:solidFill>
                  <a:schemeClr val="bg1"/>
                </a:solidFill>
              </a:rPr>
              <a:t> </a:t>
            </a:r>
            <a:r>
              <a:rPr lang="en-US" sz="8600" b="1" dirty="0">
                <a:solidFill>
                  <a:schemeClr val="bg1"/>
                </a:solidFill>
              </a:rPr>
              <a:t>Total= $56,188</a:t>
            </a:r>
          </a:p>
        </p:txBody>
      </p:sp>
      <p:sp>
        <p:nvSpPr>
          <p:cNvPr id="2" name="Title 1"/>
          <p:cNvSpPr>
            <a:spLocks noGrp="1"/>
          </p:cNvSpPr>
          <p:nvPr>
            <p:ph type="title"/>
          </p:nvPr>
        </p:nvSpPr>
        <p:spPr>
          <a:xfrm>
            <a:off x="629841" y="176816"/>
            <a:ext cx="7886700" cy="854363"/>
          </a:xfrm>
        </p:spPr>
        <p:txBody>
          <a:bodyPr>
            <a:normAutofit/>
          </a:bodyPr>
          <a:lstStyle/>
          <a:p>
            <a:r>
              <a:rPr lang="en-US" sz="3200" b="1" dirty="0">
                <a:solidFill>
                  <a:schemeClr val="bg1"/>
                </a:solidFill>
                <a:latin typeface="+mn-lt"/>
              </a:rPr>
              <a:t>TX Private University Living On-Campus</a:t>
            </a:r>
          </a:p>
        </p:txBody>
      </p:sp>
      <p:sp>
        <p:nvSpPr>
          <p:cNvPr id="4" name="Text Placeholder 3">
            <a:extLst>
              <a:ext uri="{FF2B5EF4-FFF2-40B4-BE49-F238E27FC236}">
                <a16:creationId xmlns:a16="http://schemas.microsoft.com/office/drawing/2014/main" id="{EE631AB9-9FB4-3387-12C7-790CEF74C689}"/>
              </a:ext>
            </a:extLst>
          </p:cNvPr>
          <p:cNvSpPr>
            <a:spLocks noGrp="1"/>
          </p:cNvSpPr>
          <p:nvPr>
            <p:ph type="body" idx="1"/>
          </p:nvPr>
        </p:nvSpPr>
        <p:spPr>
          <a:xfrm>
            <a:off x="742384" y="1945796"/>
            <a:ext cx="3350903" cy="365891"/>
          </a:xfrm>
        </p:spPr>
        <p:txBody>
          <a:bodyPr>
            <a:noAutofit/>
          </a:bodyPr>
          <a:lstStyle/>
          <a:p>
            <a:pPr algn="ctr"/>
            <a:r>
              <a:rPr lang="en-US" b="1" u="sng" dirty="0">
                <a:solidFill>
                  <a:schemeClr val="bg1"/>
                </a:solidFill>
              </a:rPr>
              <a:t>Direct Costs</a:t>
            </a:r>
            <a:endParaRPr lang="en-US" u="sng" dirty="0"/>
          </a:p>
        </p:txBody>
      </p:sp>
      <p:sp>
        <p:nvSpPr>
          <p:cNvPr id="5" name="Rectangle: Rounded Corners 4">
            <a:extLst>
              <a:ext uri="{FF2B5EF4-FFF2-40B4-BE49-F238E27FC236}">
                <a16:creationId xmlns:a16="http://schemas.microsoft.com/office/drawing/2014/main" id="{EE88121D-B1E5-41AA-AC65-DD3CCC734F8A}"/>
              </a:ext>
            </a:extLst>
          </p:cNvPr>
          <p:cNvSpPr/>
          <p:nvPr/>
        </p:nvSpPr>
        <p:spPr>
          <a:xfrm>
            <a:off x="742384" y="975768"/>
            <a:ext cx="6827997" cy="898602"/>
          </a:xfrm>
          <a:prstGeom prst="roundRect">
            <a:avLst/>
          </a:prstGeom>
          <a:solidFill>
            <a:srgbClr val="132A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Estimated cost for 9 months, 24 credit hours</a:t>
            </a:r>
            <a:br>
              <a:rPr lang="en-US" sz="2400" b="1" dirty="0">
                <a:solidFill>
                  <a:schemeClr val="bg1"/>
                </a:solidFill>
              </a:rPr>
            </a:br>
            <a:r>
              <a:rPr lang="en-US" sz="2400" b="1" dirty="0">
                <a:solidFill>
                  <a:schemeClr val="bg1"/>
                </a:solidFill>
              </a:rPr>
              <a:t>Fall/Spring</a:t>
            </a:r>
          </a:p>
        </p:txBody>
      </p:sp>
      <p:cxnSp>
        <p:nvCxnSpPr>
          <p:cNvPr id="6" name="Straight Connector 5">
            <a:extLst>
              <a:ext uri="{FF2B5EF4-FFF2-40B4-BE49-F238E27FC236}">
                <a16:creationId xmlns:a16="http://schemas.microsoft.com/office/drawing/2014/main" id="{D24F2792-A9BD-4AA0-9274-EAA6A9727F8A}"/>
              </a:ext>
            </a:extLst>
          </p:cNvPr>
          <p:cNvCxnSpPr>
            <a:cxnSpLocks/>
          </p:cNvCxnSpPr>
          <p:nvPr/>
        </p:nvCxnSpPr>
        <p:spPr>
          <a:xfrm>
            <a:off x="742384" y="5775767"/>
            <a:ext cx="7080329" cy="170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1B6D98E-F25C-45C0-A00B-03224D55325E}"/>
              </a:ext>
            </a:extLst>
          </p:cNvPr>
          <p:cNvSpPr txBox="1"/>
          <p:nvPr/>
        </p:nvSpPr>
        <p:spPr>
          <a:xfrm>
            <a:off x="894280" y="5792785"/>
            <a:ext cx="6422065" cy="584775"/>
          </a:xfrm>
          <a:prstGeom prst="rect">
            <a:avLst/>
          </a:prstGeom>
          <a:noFill/>
        </p:spPr>
        <p:txBody>
          <a:bodyPr wrap="square" rtlCol="0">
            <a:spAutoFit/>
          </a:bodyPr>
          <a:lstStyle/>
          <a:p>
            <a:r>
              <a:rPr lang="en-US" sz="3200" b="1" dirty="0">
                <a:solidFill>
                  <a:schemeClr val="bg1"/>
                </a:solidFill>
              </a:rPr>
              <a:t>Grand Total=					       $60,811</a:t>
            </a:r>
          </a:p>
        </p:txBody>
      </p:sp>
      <p:sp>
        <p:nvSpPr>
          <p:cNvPr id="10" name="Text Placeholder 3">
            <a:extLst>
              <a:ext uri="{FF2B5EF4-FFF2-40B4-BE49-F238E27FC236}">
                <a16:creationId xmlns:a16="http://schemas.microsoft.com/office/drawing/2014/main" id="{88F87C95-5B04-91E7-5EAF-693F420E1891}"/>
              </a:ext>
            </a:extLst>
          </p:cNvPr>
          <p:cNvSpPr txBox="1">
            <a:spLocks/>
          </p:cNvSpPr>
          <p:nvPr/>
        </p:nvSpPr>
        <p:spPr>
          <a:xfrm>
            <a:off x="4324172" y="1928778"/>
            <a:ext cx="3672552" cy="37330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solidFill>
                  <a:schemeClr val="bg1"/>
                </a:solidFill>
              </a:rPr>
              <a:t>Indirect Costs</a:t>
            </a:r>
            <a:endParaRPr lang="en-US" u="sng" dirty="0"/>
          </a:p>
        </p:txBody>
      </p:sp>
      <p:sp>
        <p:nvSpPr>
          <p:cNvPr id="14" name="TextBox 13">
            <a:extLst>
              <a:ext uri="{FF2B5EF4-FFF2-40B4-BE49-F238E27FC236}">
                <a16:creationId xmlns:a16="http://schemas.microsoft.com/office/drawing/2014/main" id="{AEA1E7AB-8C72-993C-22E6-F54DA0A90768}"/>
              </a:ext>
            </a:extLst>
          </p:cNvPr>
          <p:cNvSpPr txBox="1"/>
          <p:nvPr/>
        </p:nvSpPr>
        <p:spPr>
          <a:xfrm>
            <a:off x="4324172" y="5101430"/>
            <a:ext cx="2493878" cy="800219"/>
          </a:xfrm>
          <a:prstGeom prst="rect">
            <a:avLst/>
          </a:prstGeom>
          <a:noFill/>
        </p:spPr>
        <p:txBody>
          <a:bodyPr wrap="square" rtlCol="0">
            <a:spAutoFit/>
          </a:bodyPr>
          <a:lstStyle/>
          <a:p>
            <a:r>
              <a:rPr lang="en-US" sz="2800" b="1" dirty="0">
                <a:solidFill>
                  <a:schemeClr val="bg1"/>
                </a:solidFill>
              </a:rPr>
              <a:t>Total= $4,623</a:t>
            </a:r>
          </a:p>
          <a:p>
            <a:endParaRPr lang="en-US" dirty="0"/>
          </a:p>
        </p:txBody>
      </p:sp>
      <p:cxnSp>
        <p:nvCxnSpPr>
          <p:cNvPr id="15" name="Straight Connector 14">
            <a:extLst>
              <a:ext uri="{FF2B5EF4-FFF2-40B4-BE49-F238E27FC236}">
                <a16:creationId xmlns:a16="http://schemas.microsoft.com/office/drawing/2014/main" id="{6441D3E4-EC51-0C51-4A7B-E73ECD03E707}"/>
              </a:ext>
            </a:extLst>
          </p:cNvPr>
          <p:cNvCxnSpPr>
            <a:cxnSpLocks/>
          </p:cNvCxnSpPr>
          <p:nvPr/>
        </p:nvCxnSpPr>
        <p:spPr>
          <a:xfrm>
            <a:off x="836223" y="5091362"/>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F1729C-849E-A14A-19A4-B15D528863FC}"/>
              </a:ext>
            </a:extLst>
          </p:cNvPr>
          <p:cNvCxnSpPr>
            <a:cxnSpLocks/>
          </p:cNvCxnSpPr>
          <p:nvPr/>
        </p:nvCxnSpPr>
        <p:spPr>
          <a:xfrm>
            <a:off x="4324172" y="5111499"/>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8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B996D1D-510D-F13C-44C5-7583709504CB}"/>
              </a:ext>
            </a:extLst>
          </p:cNvPr>
          <p:cNvSpPr>
            <a:spLocks noGrp="1"/>
          </p:cNvSpPr>
          <p:nvPr>
            <p:ph sz="quarter" idx="4"/>
          </p:nvPr>
        </p:nvSpPr>
        <p:spPr>
          <a:xfrm>
            <a:off x="4240926" y="2325772"/>
            <a:ext cx="3581787" cy="3335986"/>
          </a:xfrm>
          <a:ln w="28575">
            <a:solidFill>
              <a:srgbClr val="132A50"/>
            </a:solidFill>
          </a:ln>
        </p:spPr>
        <p:txBody>
          <a:bodyPr>
            <a:normAutofit fontScale="77500" lnSpcReduction="20000"/>
          </a:bodyPr>
          <a:lstStyle/>
          <a:p>
            <a:endParaRPr lang="en-US" sz="2400" b="1" dirty="0">
              <a:solidFill>
                <a:schemeClr val="bg1"/>
              </a:solidFill>
            </a:endParaRPr>
          </a:p>
          <a:p>
            <a:r>
              <a:rPr lang="en-US" sz="2600" b="1" dirty="0">
                <a:solidFill>
                  <a:schemeClr val="bg1"/>
                </a:solidFill>
              </a:rPr>
              <a:t>Books &amp; Supplies	$1,260</a:t>
            </a:r>
          </a:p>
          <a:p>
            <a:r>
              <a:rPr lang="en-US" sz="2600" b="1" dirty="0">
                <a:solidFill>
                  <a:schemeClr val="bg1"/>
                </a:solidFill>
              </a:rPr>
              <a:t>Room &amp; Board		$3,454</a:t>
            </a:r>
          </a:p>
          <a:p>
            <a:r>
              <a:rPr lang="en-US" sz="2600" b="1" dirty="0">
                <a:solidFill>
                  <a:schemeClr val="bg1"/>
                </a:solidFill>
              </a:rPr>
              <a:t>Miscellaneous		$1,800</a:t>
            </a:r>
          </a:p>
          <a:p>
            <a:r>
              <a:rPr lang="en-US" sz="2600" b="1" dirty="0">
                <a:solidFill>
                  <a:schemeClr val="bg1"/>
                </a:solidFill>
              </a:rPr>
              <a:t>Transportation		$1,593</a:t>
            </a:r>
          </a:p>
          <a:p>
            <a:endParaRPr lang="en-US" b="1" dirty="0">
              <a:solidFill>
                <a:schemeClr val="bg1"/>
              </a:solidFill>
            </a:endParaRPr>
          </a:p>
        </p:txBody>
      </p:sp>
      <p:sp>
        <p:nvSpPr>
          <p:cNvPr id="3" name="Content Placeholder 2"/>
          <p:cNvSpPr>
            <a:spLocks noGrp="1"/>
          </p:cNvSpPr>
          <p:nvPr>
            <p:ph sz="half" idx="2"/>
          </p:nvPr>
        </p:nvSpPr>
        <p:spPr>
          <a:xfrm>
            <a:off x="742384" y="2328705"/>
            <a:ext cx="3497246" cy="3335986"/>
          </a:xfrm>
          <a:ln w="28575">
            <a:solidFill>
              <a:srgbClr val="132A50"/>
            </a:solidFill>
          </a:ln>
        </p:spPr>
        <p:txBody>
          <a:bodyPr>
            <a:normAutofit fontScale="77500" lnSpcReduction="20000"/>
          </a:bodyPr>
          <a:lstStyle/>
          <a:p>
            <a:endParaRPr lang="en-US" b="1" dirty="0">
              <a:solidFill>
                <a:schemeClr val="bg1"/>
              </a:solidFill>
            </a:endParaRPr>
          </a:p>
          <a:p>
            <a:endParaRPr lang="en-US" b="1" dirty="0">
              <a:solidFill>
                <a:schemeClr val="bg1"/>
              </a:solidFill>
            </a:endParaRPr>
          </a:p>
          <a:p>
            <a:r>
              <a:rPr lang="en-US" sz="4100" b="1" dirty="0">
                <a:solidFill>
                  <a:schemeClr val="bg1"/>
                </a:solidFill>
              </a:rPr>
              <a:t>Tuition &amp; Fees		$2,738</a:t>
            </a:r>
          </a:p>
          <a:p>
            <a:endParaRPr lang="en-US" b="1" dirty="0">
              <a:solidFill>
                <a:schemeClr val="bg1"/>
              </a:solidFill>
            </a:endParaRPr>
          </a:p>
          <a:p>
            <a:pPr marL="0" indent="0">
              <a:buNone/>
            </a:pPr>
            <a:br>
              <a:rPr lang="en-US" b="1" dirty="0">
                <a:solidFill>
                  <a:schemeClr val="bg1"/>
                </a:solidFill>
              </a:rPr>
            </a:br>
            <a:endParaRPr lang="en-US" b="1" dirty="0">
              <a:solidFill>
                <a:schemeClr val="bg1"/>
              </a:solidFill>
            </a:endParaRPr>
          </a:p>
          <a:p>
            <a:endParaRPr lang="en-US" b="1" dirty="0">
              <a:solidFill>
                <a:schemeClr val="bg1"/>
              </a:solidFill>
            </a:endParaRPr>
          </a:p>
          <a:p>
            <a:pPr marL="0" indent="0">
              <a:buNone/>
            </a:pPr>
            <a:r>
              <a:rPr lang="en-US" sz="3600" b="1" dirty="0">
                <a:solidFill>
                  <a:schemeClr val="bg1"/>
                </a:solidFill>
              </a:rPr>
              <a:t> Total= $2,738</a:t>
            </a:r>
          </a:p>
        </p:txBody>
      </p:sp>
      <p:sp>
        <p:nvSpPr>
          <p:cNvPr id="2" name="Title 1"/>
          <p:cNvSpPr>
            <a:spLocks noGrp="1"/>
          </p:cNvSpPr>
          <p:nvPr>
            <p:ph type="title"/>
          </p:nvPr>
        </p:nvSpPr>
        <p:spPr>
          <a:xfrm>
            <a:off x="629841" y="176816"/>
            <a:ext cx="7886700" cy="854363"/>
          </a:xfrm>
        </p:spPr>
        <p:txBody>
          <a:bodyPr>
            <a:normAutofit/>
          </a:bodyPr>
          <a:lstStyle/>
          <a:p>
            <a:r>
              <a:rPr lang="en-US" sz="3800" b="1" dirty="0">
                <a:solidFill>
                  <a:schemeClr val="bg1"/>
                </a:solidFill>
                <a:latin typeface="+mn-lt"/>
              </a:rPr>
              <a:t>In-District Living at Home</a:t>
            </a:r>
          </a:p>
        </p:txBody>
      </p:sp>
      <p:sp>
        <p:nvSpPr>
          <p:cNvPr id="4" name="Text Placeholder 3">
            <a:extLst>
              <a:ext uri="{FF2B5EF4-FFF2-40B4-BE49-F238E27FC236}">
                <a16:creationId xmlns:a16="http://schemas.microsoft.com/office/drawing/2014/main" id="{EE631AB9-9FB4-3387-12C7-790CEF74C689}"/>
              </a:ext>
            </a:extLst>
          </p:cNvPr>
          <p:cNvSpPr>
            <a:spLocks noGrp="1"/>
          </p:cNvSpPr>
          <p:nvPr>
            <p:ph type="body" idx="1"/>
          </p:nvPr>
        </p:nvSpPr>
        <p:spPr>
          <a:xfrm>
            <a:off x="742384" y="1945796"/>
            <a:ext cx="3350903" cy="365891"/>
          </a:xfrm>
        </p:spPr>
        <p:txBody>
          <a:bodyPr>
            <a:noAutofit/>
          </a:bodyPr>
          <a:lstStyle/>
          <a:p>
            <a:pPr algn="ctr"/>
            <a:r>
              <a:rPr lang="en-US" b="1" u="sng" dirty="0">
                <a:solidFill>
                  <a:schemeClr val="bg1"/>
                </a:solidFill>
              </a:rPr>
              <a:t>Direct Costs</a:t>
            </a:r>
            <a:endParaRPr lang="en-US" u="sng" dirty="0"/>
          </a:p>
        </p:txBody>
      </p:sp>
      <p:sp>
        <p:nvSpPr>
          <p:cNvPr id="5" name="Rectangle: Rounded Corners 4">
            <a:extLst>
              <a:ext uri="{FF2B5EF4-FFF2-40B4-BE49-F238E27FC236}">
                <a16:creationId xmlns:a16="http://schemas.microsoft.com/office/drawing/2014/main" id="{EE88121D-B1E5-41AA-AC65-DD3CCC734F8A}"/>
              </a:ext>
            </a:extLst>
          </p:cNvPr>
          <p:cNvSpPr/>
          <p:nvPr/>
        </p:nvSpPr>
        <p:spPr>
          <a:xfrm>
            <a:off x="742384" y="975768"/>
            <a:ext cx="6827997" cy="898602"/>
          </a:xfrm>
          <a:prstGeom prst="roundRect">
            <a:avLst/>
          </a:prstGeom>
          <a:solidFill>
            <a:srgbClr val="132A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Estimated cost for 9 months, 24 credit hours</a:t>
            </a:r>
            <a:br>
              <a:rPr lang="en-US" sz="2400" b="1" dirty="0">
                <a:solidFill>
                  <a:schemeClr val="bg1"/>
                </a:solidFill>
              </a:rPr>
            </a:br>
            <a:r>
              <a:rPr lang="en-US" sz="2400" b="1" dirty="0">
                <a:solidFill>
                  <a:schemeClr val="bg1"/>
                </a:solidFill>
              </a:rPr>
              <a:t>Fall/Spring</a:t>
            </a:r>
          </a:p>
        </p:txBody>
      </p:sp>
      <p:cxnSp>
        <p:nvCxnSpPr>
          <p:cNvPr id="6" name="Straight Connector 5">
            <a:extLst>
              <a:ext uri="{FF2B5EF4-FFF2-40B4-BE49-F238E27FC236}">
                <a16:creationId xmlns:a16="http://schemas.microsoft.com/office/drawing/2014/main" id="{D24F2792-A9BD-4AA0-9274-EAA6A9727F8A}"/>
              </a:ext>
            </a:extLst>
          </p:cNvPr>
          <p:cNvCxnSpPr>
            <a:cxnSpLocks/>
          </p:cNvCxnSpPr>
          <p:nvPr/>
        </p:nvCxnSpPr>
        <p:spPr>
          <a:xfrm>
            <a:off x="742384" y="5775767"/>
            <a:ext cx="7080329" cy="170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1B6D98E-F25C-45C0-A00B-03224D55325E}"/>
              </a:ext>
            </a:extLst>
          </p:cNvPr>
          <p:cNvSpPr txBox="1"/>
          <p:nvPr/>
        </p:nvSpPr>
        <p:spPr>
          <a:xfrm>
            <a:off x="894280" y="5792785"/>
            <a:ext cx="6422065" cy="584775"/>
          </a:xfrm>
          <a:prstGeom prst="rect">
            <a:avLst/>
          </a:prstGeom>
          <a:noFill/>
        </p:spPr>
        <p:txBody>
          <a:bodyPr wrap="square" rtlCol="0">
            <a:spAutoFit/>
          </a:bodyPr>
          <a:lstStyle/>
          <a:p>
            <a:r>
              <a:rPr lang="en-US" sz="3200" b="1" dirty="0">
                <a:solidFill>
                  <a:schemeClr val="bg1"/>
                </a:solidFill>
              </a:rPr>
              <a:t>Grand Total=					       $10,845</a:t>
            </a:r>
          </a:p>
        </p:txBody>
      </p:sp>
      <p:sp>
        <p:nvSpPr>
          <p:cNvPr id="10" name="Text Placeholder 3">
            <a:extLst>
              <a:ext uri="{FF2B5EF4-FFF2-40B4-BE49-F238E27FC236}">
                <a16:creationId xmlns:a16="http://schemas.microsoft.com/office/drawing/2014/main" id="{88F87C95-5B04-91E7-5EAF-693F420E1891}"/>
              </a:ext>
            </a:extLst>
          </p:cNvPr>
          <p:cNvSpPr txBox="1">
            <a:spLocks/>
          </p:cNvSpPr>
          <p:nvPr/>
        </p:nvSpPr>
        <p:spPr>
          <a:xfrm>
            <a:off x="4324172" y="1928778"/>
            <a:ext cx="3672552" cy="37330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solidFill>
                  <a:schemeClr val="bg1"/>
                </a:solidFill>
              </a:rPr>
              <a:t>Indirect Costs</a:t>
            </a:r>
            <a:endParaRPr lang="en-US" u="sng" dirty="0"/>
          </a:p>
        </p:txBody>
      </p:sp>
      <p:sp>
        <p:nvSpPr>
          <p:cNvPr id="14" name="TextBox 13">
            <a:extLst>
              <a:ext uri="{FF2B5EF4-FFF2-40B4-BE49-F238E27FC236}">
                <a16:creationId xmlns:a16="http://schemas.microsoft.com/office/drawing/2014/main" id="{AEA1E7AB-8C72-993C-22E6-F54DA0A90768}"/>
              </a:ext>
            </a:extLst>
          </p:cNvPr>
          <p:cNvSpPr txBox="1"/>
          <p:nvPr/>
        </p:nvSpPr>
        <p:spPr>
          <a:xfrm>
            <a:off x="4324172" y="5101430"/>
            <a:ext cx="2493878" cy="800219"/>
          </a:xfrm>
          <a:prstGeom prst="rect">
            <a:avLst/>
          </a:prstGeom>
          <a:noFill/>
        </p:spPr>
        <p:txBody>
          <a:bodyPr wrap="square" rtlCol="0">
            <a:spAutoFit/>
          </a:bodyPr>
          <a:lstStyle/>
          <a:p>
            <a:r>
              <a:rPr lang="en-US" sz="2800" b="1" dirty="0">
                <a:solidFill>
                  <a:schemeClr val="bg1"/>
                </a:solidFill>
              </a:rPr>
              <a:t>Total= $8,107</a:t>
            </a:r>
          </a:p>
          <a:p>
            <a:endParaRPr lang="en-US" dirty="0"/>
          </a:p>
        </p:txBody>
      </p:sp>
      <p:cxnSp>
        <p:nvCxnSpPr>
          <p:cNvPr id="15" name="Straight Connector 14">
            <a:extLst>
              <a:ext uri="{FF2B5EF4-FFF2-40B4-BE49-F238E27FC236}">
                <a16:creationId xmlns:a16="http://schemas.microsoft.com/office/drawing/2014/main" id="{6441D3E4-EC51-0C51-4A7B-E73ECD03E707}"/>
              </a:ext>
            </a:extLst>
          </p:cNvPr>
          <p:cNvCxnSpPr>
            <a:cxnSpLocks/>
          </p:cNvCxnSpPr>
          <p:nvPr/>
        </p:nvCxnSpPr>
        <p:spPr>
          <a:xfrm>
            <a:off x="836223" y="5091362"/>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F1729C-849E-A14A-19A4-B15D528863FC}"/>
              </a:ext>
            </a:extLst>
          </p:cNvPr>
          <p:cNvCxnSpPr>
            <a:cxnSpLocks/>
          </p:cNvCxnSpPr>
          <p:nvPr/>
        </p:nvCxnSpPr>
        <p:spPr>
          <a:xfrm>
            <a:off x="4324172" y="5111499"/>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94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B996D1D-510D-F13C-44C5-7583709504CB}"/>
              </a:ext>
            </a:extLst>
          </p:cNvPr>
          <p:cNvSpPr>
            <a:spLocks noGrp="1"/>
          </p:cNvSpPr>
          <p:nvPr>
            <p:ph sz="quarter" idx="4"/>
          </p:nvPr>
        </p:nvSpPr>
        <p:spPr>
          <a:xfrm>
            <a:off x="4240926" y="2325772"/>
            <a:ext cx="3581787" cy="3335986"/>
          </a:xfrm>
          <a:ln w="28575">
            <a:solidFill>
              <a:srgbClr val="132A50"/>
            </a:solidFill>
          </a:ln>
        </p:spPr>
        <p:txBody>
          <a:bodyPr>
            <a:normAutofit fontScale="77500" lnSpcReduction="20000"/>
          </a:bodyPr>
          <a:lstStyle/>
          <a:p>
            <a:endParaRPr lang="en-US" sz="2400" b="1" dirty="0">
              <a:solidFill>
                <a:schemeClr val="bg1"/>
              </a:solidFill>
            </a:endParaRPr>
          </a:p>
          <a:p>
            <a:r>
              <a:rPr lang="en-US" sz="2600" b="1" dirty="0">
                <a:solidFill>
                  <a:schemeClr val="bg1"/>
                </a:solidFill>
              </a:rPr>
              <a:t>Books &amp; Supplies	$1,260</a:t>
            </a:r>
          </a:p>
          <a:p>
            <a:r>
              <a:rPr lang="en-US" sz="2600" b="1" dirty="0">
                <a:solidFill>
                  <a:schemeClr val="bg1"/>
                </a:solidFill>
              </a:rPr>
              <a:t>Room &amp; Board		$8,044</a:t>
            </a:r>
          </a:p>
          <a:p>
            <a:r>
              <a:rPr lang="en-US" sz="2600" b="1" dirty="0">
                <a:solidFill>
                  <a:schemeClr val="bg1"/>
                </a:solidFill>
              </a:rPr>
              <a:t>Miscellaneous		$1,800</a:t>
            </a:r>
          </a:p>
          <a:p>
            <a:r>
              <a:rPr lang="en-US" sz="2600" b="1" dirty="0">
                <a:solidFill>
                  <a:schemeClr val="bg1"/>
                </a:solidFill>
              </a:rPr>
              <a:t>Transportation		$2,593</a:t>
            </a:r>
          </a:p>
          <a:p>
            <a:endParaRPr lang="en-US" b="1" dirty="0">
              <a:solidFill>
                <a:schemeClr val="bg1"/>
              </a:solidFill>
            </a:endParaRPr>
          </a:p>
        </p:txBody>
      </p:sp>
      <p:sp>
        <p:nvSpPr>
          <p:cNvPr id="3" name="Content Placeholder 2"/>
          <p:cNvSpPr>
            <a:spLocks noGrp="1"/>
          </p:cNvSpPr>
          <p:nvPr>
            <p:ph sz="half" idx="2"/>
          </p:nvPr>
        </p:nvSpPr>
        <p:spPr>
          <a:xfrm>
            <a:off x="742384" y="2328705"/>
            <a:ext cx="3497246" cy="3335986"/>
          </a:xfrm>
          <a:ln w="28575">
            <a:solidFill>
              <a:srgbClr val="132A50"/>
            </a:solidFill>
          </a:ln>
        </p:spPr>
        <p:txBody>
          <a:bodyPr>
            <a:normAutofit fontScale="77500" lnSpcReduction="20000"/>
          </a:bodyPr>
          <a:lstStyle/>
          <a:p>
            <a:endParaRPr lang="en-US" b="1" dirty="0">
              <a:solidFill>
                <a:schemeClr val="bg1"/>
              </a:solidFill>
            </a:endParaRPr>
          </a:p>
          <a:p>
            <a:endParaRPr lang="en-US" b="1" dirty="0">
              <a:solidFill>
                <a:schemeClr val="bg1"/>
              </a:solidFill>
            </a:endParaRPr>
          </a:p>
          <a:p>
            <a:r>
              <a:rPr lang="en-US" sz="4100" b="1" dirty="0">
                <a:solidFill>
                  <a:schemeClr val="bg1"/>
                </a:solidFill>
              </a:rPr>
              <a:t>Tuition &amp; Fees		$3,938</a:t>
            </a:r>
          </a:p>
          <a:p>
            <a:endParaRPr lang="en-US" b="1" dirty="0">
              <a:solidFill>
                <a:schemeClr val="bg1"/>
              </a:solidFill>
            </a:endParaRPr>
          </a:p>
          <a:p>
            <a:pPr marL="0" indent="0">
              <a:buNone/>
            </a:pPr>
            <a:br>
              <a:rPr lang="en-US" b="1" dirty="0">
                <a:solidFill>
                  <a:schemeClr val="bg1"/>
                </a:solidFill>
              </a:rPr>
            </a:br>
            <a:endParaRPr lang="en-US" b="1" dirty="0">
              <a:solidFill>
                <a:schemeClr val="bg1"/>
              </a:solidFill>
            </a:endParaRPr>
          </a:p>
          <a:p>
            <a:endParaRPr lang="en-US" b="1" dirty="0">
              <a:solidFill>
                <a:schemeClr val="bg1"/>
              </a:solidFill>
            </a:endParaRPr>
          </a:p>
          <a:p>
            <a:pPr marL="0" indent="0">
              <a:buNone/>
            </a:pPr>
            <a:r>
              <a:rPr lang="en-US" sz="3600" b="1" dirty="0">
                <a:solidFill>
                  <a:schemeClr val="bg1"/>
                </a:solidFill>
              </a:rPr>
              <a:t> Total= $3,938</a:t>
            </a:r>
          </a:p>
        </p:txBody>
      </p:sp>
      <p:sp>
        <p:nvSpPr>
          <p:cNvPr id="2" name="Title 1"/>
          <p:cNvSpPr>
            <a:spLocks noGrp="1"/>
          </p:cNvSpPr>
          <p:nvPr>
            <p:ph type="title"/>
          </p:nvPr>
        </p:nvSpPr>
        <p:spPr>
          <a:xfrm>
            <a:off x="629841" y="176816"/>
            <a:ext cx="7886700" cy="854363"/>
          </a:xfrm>
        </p:spPr>
        <p:txBody>
          <a:bodyPr>
            <a:normAutofit/>
          </a:bodyPr>
          <a:lstStyle/>
          <a:p>
            <a:r>
              <a:rPr lang="en-US" sz="3600" b="1" dirty="0">
                <a:solidFill>
                  <a:schemeClr val="bg1"/>
                </a:solidFill>
                <a:latin typeface="+mn-lt"/>
              </a:rPr>
              <a:t>Out-of-District Living at Home</a:t>
            </a:r>
          </a:p>
        </p:txBody>
      </p:sp>
      <p:sp>
        <p:nvSpPr>
          <p:cNvPr id="4" name="Text Placeholder 3">
            <a:extLst>
              <a:ext uri="{FF2B5EF4-FFF2-40B4-BE49-F238E27FC236}">
                <a16:creationId xmlns:a16="http://schemas.microsoft.com/office/drawing/2014/main" id="{EE631AB9-9FB4-3387-12C7-790CEF74C689}"/>
              </a:ext>
            </a:extLst>
          </p:cNvPr>
          <p:cNvSpPr>
            <a:spLocks noGrp="1"/>
          </p:cNvSpPr>
          <p:nvPr>
            <p:ph type="body" idx="1"/>
          </p:nvPr>
        </p:nvSpPr>
        <p:spPr>
          <a:xfrm>
            <a:off x="742384" y="1945796"/>
            <a:ext cx="3350903" cy="365891"/>
          </a:xfrm>
        </p:spPr>
        <p:txBody>
          <a:bodyPr>
            <a:noAutofit/>
          </a:bodyPr>
          <a:lstStyle/>
          <a:p>
            <a:pPr algn="ctr"/>
            <a:r>
              <a:rPr lang="en-US" b="1" u="sng" dirty="0">
                <a:solidFill>
                  <a:schemeClr val="bg1"/>
                </a:solidFill>
              </a:rPr>
              <a:t>Direct Costs</a:t>
            </a:r>
            <a:endParaRPr lang="en-US" u="sng" dirty="0"/>
          </a:p>
        </p:txBody>
      </p:sp>
      <p:sp>
        <p:nvSpPr>
          <p:cNvPr id="5" name="Rectangle: Rounded Corners 4">
            <a:extLst>
              <a:ext uri="{FF2B5EF4-FFF2-40B4-BE49-F238E27FC236}">
                <a16:creationId xmlns:a16="http://schemas.microsoft.com/office/drawing/2014/main" id="{EE88121D-B1E5-41AA-AC65-DD3CCC734F8A}"/>
              </a:ext>
            </a:extLst>
          </p:cNvPr>
          <p:cNvSpPr/>
          <p:nvPr/>
        </p:nvSpPr>
        <p:spPr>
          <a:xfrm>
            <a:off x="742384" y="975768"/>
            <a:ext cx="6827997" cy="898602"/>
          </a:xfrm>
          <a:prstGeom prst="roundRect">
            <a:avLst/>
          </a:prstGeom>
          <a:solidFill>
            <a:srgbClr val="132A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Estimated cost for 9 months, 24 credit hours</a:t>
            </a:r>
            <a:br>
              <a:rPr lang="en-US" sz="2400" b="1" dirty="0">
                <a:solidFill>
                  <a:schemeClr val="bg1"/>
                </a:solidFill>
              </a:rPr>
            </a:br>
            <a:r>
              <a:rPr lang="en-US" sz="2400" b="1" dirty="0">
                <a:solidFill>
                  <a:schemeClr val="bg1"/>
                </a:solidFill>
              </a:rPr>
              <a:t>Fall/Spring</a:t>
            </a:r>
          </a:p>
        </p:txBody>
      </p:sp>
      <p:cxnSp>
        <p:nvCxnSpPr>
          <p:cNvPr id="6" name="Straight Connector 5">
            <a:extLst>
              <a:ext uri="{FF2B5EF4-FFF2-40B4-BE49-F238E27FC236}">
                <a16:creationId xmlns:a16="http://schemas.microsoft.com/office/drawing/2014/main" id="{D24F2792-A9BD-4AA0-9274-EAA6A9727F8A}"/>
              </a:ext>
            </a:extLst>
          </p:cNvPr>
          <p:cNvCxnSpPr>
            <a:cxnSpLocks/>
          </p:cNvCxnSpPr>
          <p:nvPr/>
        </p:nvCxnSpPr>
        <p:spPr>
          <a:xfrm>
            <a:off x="742384" y="5775767"/>
            <a:ext cx="7080329" cy="170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1B6D98E-F25C-45C0-A00B-03224D55325E}"/>
              </a:ext>
            </a:extLst>
          </p:cNvPr>
          <p:cNvSpPr txBox="1"/>
          <p:nvPr/>
        </p:nvSpPr>
        <p:spPr>
          <a:xfrm>
            <a:off x="894280" y="5792785"/>
            <a:ext cx="6422065" cy="584775"/>
          </a:xfrm>
          <a:prstGeom prst="rect">
            <a:avLst/>
          </a:prstGeom>
          <a:noFill/>
        </p:spPr>
        <p:txBody>
          <a:bodyPr wrap="square" rtlCol="0">
            <a:spAutoFit/>
          </a:bodyPr>
          <a:lstStyle/>
          <a:p>
            <a:r>
              <a:rPr lang="en-US" sz="3200" b="1" dirty="0">
                <a:solidFill>
                  <a:schemeClr val="bg1"/>
                </a:solidFill>
              </a:rPr>
              <a:t>Grand Total=					       $17,635</a:t>
            </a:r>
          </a:p>
        </p:txBody>
      </p:sp>
      <p:sp>
        <p:nvSpPr>
          <p:cNvPr id="10" name="Text Placeholder 3">
            <a:extLst>
              <a:ext uri="{FF2B5EF4-FFF2-40B4-BE49-F238E27FC236}">
                <a16:creationId xmlns:a16="http://schemas.microsoft.com/office/drawing/2014/main" id="{88F87C95-5B04-91E7-5EAF-693F420E1891}"/>
              </a:ext>
            </a:extLst>
          </p:cNvPr>
          <p:cNvSpPr txBox="1">
            <a:spLocks/>
          </p:cNvSpPr>
          <p:nvPr/>
        </p:nvSpPr>
        <p:spPr>
          <a:xfrm>
            <a:off x="4324172" y="1928778"/>
            <a:ext cx="3672552" cy="37330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solidFill>
                  <a:schemeClr val="bg1"/>
                </a:solidFill>
              </a:rPr>
              <a:t>Indirect Costs</a:t>
            </a:r>
            <a:endParaRPr lang="en-US" u="sng" dirty="0"/>
          </a:p>
        </p:txBody>
      </p:sp>
      <p:sp>
        <p:nvSpPr>
          <p:cNvPr id="14" name="TextBox 13">
            <a:extLst>
              <a:ext uri="{FF2B5EF4-FFF2-40B4-BE49-F238E27FC236}">
                <a16:creationId xmlns:a16="http://schemas.microsoft.com/office/drawing/2014/main" id="{AEA1E7AB-8C72-993C-22E6-F54DA0A90768}"/>
              </a:ext>
            </a:extLst>
          </p:cNvPr>
          <p:cNvSpPr txBox="1"/>
          <p:nvPr/>
        </p:nvSpPr>
        <p:spPr>
          <a:xfrm>
            <a:off x="4324172" y="5101430"/>
            <a:ext cx="2493878" cy="800219"/>
          </a:xfrm>
          <a:prstGeom prst="rect">
            <a:avLst/>
          </a:prstGeom>
          <a:noFill/>
        </p:spPr>
        <p:txBody>
          <a:bodyPr wrap="square" rtlCol="0">
            <a:spAutoFit/>
          </a:bodyPr>
          <a:lstStyle/>
          <a:p>
            <a:r>
              <a:rPr lang="en-US" sz="2800" b="1" dirty="0">
                <a:solidFill>
                  <a:schemeClr val="bg1"/>
                </a:solidFill>
              </a:rPr>
              <a:t>Total= $13,697</a:t>
            </a:r>
          </a:p>
          <a:p>
            <a:endParaRPr lang="en-US" dirty="0"/>
          </a:p>
        </p:txBody>
      </p:sp>
      <p:cxnSp>
        <p:nvCxnSpPr>
          <p:cNvPr id="15" name="Straight Connector 14">
            <a:extLst>
              <a:ext uri="{FF2B5EF4-FFF2-40B4-BE49-F238E27FC236}">
                <a16:creationId xmlns:a16="http://schemas.microsoft.com/office/drawing/2014/main" id="{6441D3E4-EC51-0C51-4A7B-E73ECD03E707}"/>
              </a:ext>
            </a:extLst>
          </p:cNvPr>
          <p:cNvCxnSpPr>
            <a:cxnSpLocks/>
          </p:cNvCxnSpPr>
          <p:nvPr/>
        </p:nvCxnSpPr>
        <p:spPr>
          <a:xfrm>
            <a:off x="836223" y="5091362"/>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F1729C-849E-A14A-19A4-B15D528863FC}"/>
              </a:ext>
            </a:extLst>
          </p:cNvPr>
          <p:cNvCxnSpPr>
            <a:cxnSpLocks/>
          </p:cNvCxnSpPr>
          <p:nvPr/>
        </p:nvCxnSpPr>
        <p:spPr>
          <a:xfrm>
            <a:off x="4324172" y="5111499"/>
            <a:ext cx="3320159" cy="201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8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What Makes Up </a:t>
            </a:r>
            <a:br>
              <a:rPr lang="en-US" b="1" dirty="0">
                <a:solidFill>
                  <a:schemeClr val="bg1"/>
                </a:solidFill>
                <a:latin typeface="+mn-lt"/>
              </a:rPr>
            </a:br>
            <a:r>
              <a:rPr lang="en-US" b="1" dirty="0">
                <a:solidFill>
                  <a:schemeClr val="bg1"/>
                </a:solidFill>
                <a:latin typeface="+mn-lt"/>
              </a:rPr>
              <a:t>Financial  Aid?</a:t>
            </a:r>
          </a:p>
        </p:txBody>
      </p:sp>
      <p:graphicFrame>
        <p:nvGraphicFramePr>
          <p:cNvPr id="4" name="Diagram 3">
            <a:extLst>
              <a:ext uri="{FF2B5EF4-FFF2-40B4-BE49-F238E27FC236}">
                <a16:creationId xmlns:a16="http://schemas.microsoft.com/office/drawing/2014/main" id="{499EF6B3-6903-4697-A5F5-9BD473C09732}"/>
              </a:ext>
            </a:extLst>
          </p:cNvPr>
          <p:cNvGraphicFramePr/>
          <p:nvPr/>
        </p:nvGraphicFramePr>
        <p:xfrm>
          <a:off x="735666" y="1690689"/>
          <a:ext cx="7672668" cy="520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49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What is a Student Aid Index?</a:t>
            </a:r>
          </a:p>
        </p:txBody>
      </p:sp>
      <p:sp>
        <p:nvSpPr>
          <p:cNvPr id="7" name="Content Placeholder 6">
            <a:extLst>
              <a:ext uri="{FF2B5EF4-FFF2-40B4-BE49-F238E27FC236}">
                <a16:creationId xmlns:a16="http://schemas.microsoft.com/office/drawing/2014/main" id="{5906940C-1F21-42D3-9ABE-E4FC52D34B28}"/>
              </a:ext>
            </a:extLst>
          </p:cNvPr>
          <p:cNvSpPr>
            <a:spLocks noGrp="1"/>
          </p:cNvSpPr>
          <p:nvPr>
            <p:ph sz="half" idx="1"/>
          </p:nvPr>
        </p:nvSpPr>
        <p:spPr>
          <a:xfrm>
            <a:off x="685800" y="1825625"/>
            <a:ext cx="3886200" cy="4351338"/>
          </a:xfrm>
          <a:prstGeom prst="rect">
            <a:avLst/>
          </a:prstGeom>
          <a:solidFill>
            <a:srgbClr val="132A50"/>
          </a:solidFill>
          <a:ln>
            <a:solidFill>
              <a:schemeClr val="tx1"/>
            </a:solidFill>
          </a:ln>
        </p:spPr>
        <p:txBody>
          <a:bodyPr>
            <a:normAutofit lnSpcReduction="10000"/>
          </a:bodyPr>
          <a:lstStyle/>
          <a:p>
            <a:pPr marL="0" indent="0">
              <a:buNone/>
            </a:pPr>
            <a:r>
              <a:rPr lang="en-US" b="1" u="sng" dirty="0">
                <a:solidFill>
                  <a:schemeClr val="bg1"/>
                </a:solidFill>
              </a:rPr>
              <a:t>It is:</a:t>
            </a:r>
          </a:p>
          <a:p>
            <a:r>
              <a:rPr lang="en-US" dirty="0">
                <a:solidFill>
                  <a:schemeClr val="bg1"/>
                </a:solidFill>
              </a:rPr>
              <a:t>Used to determine a student’s eligibility for federal, state, and institutional aid</a:t>
            </a:r>
          </a:p>
          <a:p>
            <a:r>
              <a:rPr lang="en-US" dirty="0">
                <a:solidFill>
                  <a:schemeClr val="bg1"/>
                </a:solidFill>
              </a:rPr>
              <a:t>Calculated using a built-in formula which considers student income, parent income, household size, investment/asset </a:t>
            </a:r>
          </a:p>
        </p:txBody>
      </p:sp>
      <p:sp>
        <p:nvSpPr>
          <p:cNvPr id="8" name="Content Placeholder 7">
            <a:extLst>
              <a:ext uri="{FF2B5EF4-FFF2-40B4-BE49-F238E27FC236}">
                <a16:creationId xmlns:a16="http://schemas.microsoft.com/office/drawing/2014/main" id="{BC237037-4497-467D-B201-68161C34C9D9}"/>
              </a:ext>
            </a:extLst>
          </p:cNvPr>
          <p:cNvSpPr>
            <a:spLocks noGrp="1"/>
          </p:cNvSpPr>
          <p:nvPr>
            <p:ph sz="half" idx="2"/>
          </p:nvPr>
        </p:nvSpPr>
        <p:spPr>
          <a:xfrm>
            <a:off x="4572000" y="1825625"/>
            <a:ext cx="3886200" cy="4351338"/>
          </a:xfrm>
          <a:prstGeom prst="rect">
            <a:avLst/>
          </a:prstGeom>
          <a:solidFill>
            <a:srgbClr val="132A50"/>
          </a:solidFill>
          <a:ln>
            <a:solidFill>
              <a:schemeClr val="tx1"/>
            </a:solidFill>
          </a:ln>
        </p:spPr>
        <p:txBody>
          <a:bodyPr>
            <a:normAutofit lnSpcReduction="10000"/>
          </a:bodyPr>
          <a:lstStyle/>
          <a:p>
            <a:pPr marL="0" indent="0">
              <a:buNone/>
            </a:pPr>
            <a:r>
              <a:rPr lang="en-US" b="1" u="sng" dirty="0">
                <a:solidFill>
                  <a:schemeClr val="bg1"/>
                </a:solidFill>
              </a:rPr>
              <a:t>It is NOT:</a:t>
            </a:r>
          </a:p>
          <a:p>
            <a:r>
              <a:rPr lang="en-US" dirty="0">
                <a:solidFill>
                  <a:schemeClr val="bg1"/>
                </a:solidFill>
              </a:rPr>
              <a:t>How much a family owes the university</a:t>
            </a:r>
          </a:p>
          <a:p>
            <a:r>
              <a:rPr lang="en-US" dirty="0">
                <a:solidFill>
                  <a:schemeClr val="bg1"/>
                </a:solidFill>
              </a:rPr>
              <a:t>Calculated at the college’s financial aid office</a:t>
            </a:r>
          </a:p>
          <a:p>
            <a:r>
              <a:rPr lang="en-US" dirty="0">
                <a:solidFill>
                  <a:schemeClr val="bg1"/>
                </a:solidFill>
              </a:rPr>
              <a:t>Different for each college</a:t>
            </a:r>
          </a:p>
        </p:txBody>
      </p:sp>
    </p:spTree>
    <p:extLst>
      <p:ext uri="{BB962C8B-B14F-4D97-AF65-F5344CB8AC3E}">
        <p14:creationId xmlns:p14="http://schemas.microsoft.com/office/powerpoint/2010/main" val="289390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mn-lt"/>
              </a:rPr>
              <a:t>Financial Need</a:t>
            </a:r>
          </a:p>
        </p:txBody>
      </p:sp>
      <p:graphicFrame>
        <p:nvGraphicFramePr>
          <p:cNvPr id="4" name="Content Placeholder 5">
            <a:extLst>
              <a:ext uri="{FF2B5EF4-FFF2-40B4-BE49-F238E27FC236}">
                <a16:creationId xmlns:a16="http://schemas.microsoft.com/office/drawing/2014/main" id="{072B5D1F-A0A7-41BC-AF01-0670AF8FBCEA}"/>
              </a:ext>
            </a:extLst>
          </p:cNvPr>
          <p:cNvGraphicFramePr>
            <a:graphicFrameLocks noGrp="1" noChangeAspect="1"/>
          </p:cNvGraphicFramePr>
          <p:nvPr>
            <p:ph idx="1"/>
            <p:extLst>
              <p:ext uri="{D42A27DB-BD31-4B8C-83A1-F6EECF244321}">
                <p14:modId xmlns:p14="http://schemas.microsoft.com/office/powerpoint/2010/main" val="610684825"/>
              </p:ext>
            </p:extLst>
          </p:nvPr>
        </p:nvGraphicFramePr>
        <p:xfrm>
          <a:off x="628650" y="1825625"/>
          <a:ext cx="7886700" cy="274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1BA90B57-D5F6-42F0-A3CF-EC61112DB623}"/>
              </a:ext>
            </a:extLst>
          </p:cNvPr>
          <p:cNvSpPr txBox="1">
            <a:spLocks/>
          </p:cNvSpPr>
          <p:nvPr/>
        </p:nvSpPr>
        <p:spPr>
          <a:xfrm>
            <a:off x="506612" y="4572000"/>
            <a:ext cx="8008738" cy="717630"/>
          </a:xfrm>
          <a:prstGeom prst="roundRect">
            <a:avLst/>
          </a:prstGeom>
          <a:solidFill>
            <a:srgbClr val="132A50"/>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Times" pitchFamily="-109" charset="0"/>
              <a:buNone/>
            </a:pPr>
            <a:r>
              <a:rPr lang="en-US" sz="2000" b="1" i="1" dirty="0">
                <a:solidFill>
                  <a:schemeClr val="bg1"/>
                </a:solidFill>
                <a:ea typeface="ＭＳ Ｐゴシック" pitchFamily="34" charset="-128"/>
              </a:rPr>
              <a:t>*</a:t>
            </a:r>
            <a:r>
              <a:rPr lang="en-US" sz="2000" b="1" i="1" u="sng" dirty="0">
                <a:solidFill>
                  <a:schemeClr val="bg1"/>
                </a:solidFill>
                <a:ea typeface="ＭＳ Ｐゴシック" pitchFamily="34" charset="-128"/>
              </a:rPr>
              <a:t>Note</a:t>
            </a:r>
            <a:r>
              <a:rPr lang="en-US" sz="2000" b="1" i="1" dirty="0">
                <a:solidFill>
                  <a:schemeClr val="bg1"/>
                </a:solidFill>
                <a:ea typeface="ＭＳ Ｐゴシック" pitchFamily="34" charset="-128"/>
              </a:rPr>
              <a:t>: This is not the same as the student’s bill or the amount a family will actually pay for the student to attend college.</a:t>
            </a:r>
          </a:p>
        </p:txBody>
      </p:sp>
    </p:spTree>
    <p:extLst>
      <p:ext uri="{BB962C8B-B14F-4D97-AF65-F5344CB8AC3E}">
        <p14:creationId xmlns:p14="http://schemas.microsoft.com/office/powerpoint/2010/main" val="4137224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1267</TotalTime>
  <Words>1941</Words>
  <Application>Microsoft Office PowerPoint</Application>
  <PresentationFormat>On-screen Show (4:3)</PresentationFormat>
  <Paragraphs>260</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Bodoni MT</vt:lpstr>
      <vt:lpstr>Calibri</vt:lpstr>
      <vt:lpstr>Calibri Light</vt:lpstr>
      <vt:lpstr>Times</vt:lpstr>
      <vt:lpstr>Wingdings</vt:lpstr>
      <vt:lpstr>Office Theme</vt:lpstr>
      <vt:lpstr>Financial Aid Night  Kayla Lopez Outreach Coordinator  Office of  Financial Aid Services  </vt:lpstr>
      <vt:lpstr>Cost of Attendance</vt:lpstr>
      <vt:lpstr>TX Public University Living On-Campus</vt:lpstr>
      <vt:lpstr>TX Private University Living On-Campus</vt:lpstr>
      <vt:lpstr>In-District Living at Home</vt:lpstr>
      <vt:lpstr>Out-of-District Living at Home</vt:lpstr>
      <vt:lpstr>What Makes Up  Financial  Aid?</vt:lpstr>
      <vt:lpstr>What is a Student Aid Index?</vt:lpstr>
      <vt:lpstr>Financial Need</vt:lpstr>
      <vt:lpstr>Types of  Grants/Scholarships</vt:lpstr>
      <vt:lpstr>Work-Study</vt:lpstr>
      <vt:lpstr>Federal Direct Loans</vt:lpstr>
      <vt:lpstr>Other Financial Resources</vt:lpstr>
      <vt:lpstr>Tuition Exemptions contd.</vt:lpstr>
      <vt:lpstr>The Basics</vt:lpstr>
      <vt:lpstr>FSA ID</vt:lpstr>
      <vt:lpstr>FAFSA Completion  Requirements</vt:lpstr>
      <vt:lpstr>Data Retrieval Tool</vt:lpstr>
      <vt:lpstr>Texas Application  for State Financial  Aid- TASFA</vt:lpstr>
      <vt:lpstr>How Dual Credit  Courses Can Affect  Financial Aid</vt:lpstr>
      <vt:lpstr>College Deadlines</vt:lpstr>
      <vt:lpstr>Private Scholarships</vt:lpstr>
      <vt:lpstr>PowerPoint Presentation</vt:lpstr>
      <vt:lpstr>PowerPoint Presentation</vt:lpstr>
      <vt:lpstr>FAQS</vt:lpstr>
      <vt:lpstr>“My parents income is too high, can I still get financial aid?”</vt:lpstr>
      <vt:lpstr>“Can my grandparents or guardians provide their income on my FAFSA?”</vt:lpstr>
      <vt:lpstr>“What if I live on my own and my parents don’t claim me on their taxes? Am I independent?”</vt:lpstr>
      <vt:lpstr>“Does my stepparent have to provide their info for my FAFSA?</vt:lpstr>
      <vt:lpstr>“Do I have to complete a FAFSA?”</vt:lpstr>
      <vt:lpstr>Tuition Advantage Grant (TAG)</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Training  Kayla Lopez Outreach Coordinator  Office of  Financial Aid Services</dc:title>
  <dc:creator>Kayla Lopez</dc:creator>
  <cp:lastModifiedBy>Catherine A. Teel</cp:lastModifiedBy>
  <cp:revision>29</cp:revision>
  <dcterms:created xsi:type="dcterms:W3CDTF">2021-08-26T14:44:50Z</dcterms:created>
  <dcterms:modified xsi:type="dcterms:W3CDTF">2022-09-29T14:48:43Z</dcterms:modified>
</cp:coreProperties>
</file>