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25"/>
  </p:notesMasterIdLst>
  <p:sldIdLst>
    <p:sldId id="256" r:id="rId5"/>
    <p:sldId id="266" r:id="rId6"/>
    <p:sldId id="264" r:id="rId7"/>
    <p:sldId id="262" r:id="rId8"/>
    <p:sldId id="263" r:id="rId9"/>
    <p:sldId id="277" r:id="rId10"/>
    <p:sldId id="265" r:id="rId11"/>
    <p:sldId id="276" r:id="rId12"/>
    <p:sldId id="275" r:id="rId13"/>
    <p:sldId id="267" r:id="rId14"/>
    <p:sldId id="279" r:id="rId15"/>
    <p:sldId id="280" r:id="rId16"/>
    <p:sldId id="269" r:id="rId17"/>
    <p:sldId id="270" r:id="rId18"/>
    <p:sldId id="271" r:id="rId19"/>
    <p:sldId id="272" r:id="rId20"/>
    <p:sldId id="273" r:id="rId21"/>
    <p:sldId id="278" r:id="rId22"/>
    <p:sldId id="274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0590-9F9A-443B-9295-A3931D8194B1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8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EE0-34E5-4E0F-BEC1-4B8835F82CD1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1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7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ACF8-E63D-4673-A128-83547867BB7A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6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0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4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4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8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7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3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27" y="769360"/>
            <a:ext cx="8700390" cy="6094245"/>
          </a:xfrm>
          <a:prstGeom prst="rect">
            <a:avLst/>
          </a:prstGeom>
        </p:spPr>
      </p:pic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6585" y="162838"/>
            <a:ext cx="5407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The Big Red C is here: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0651">
            <a:off x="2084792" y="5476309"/>
            <a:ext cx="1920410" cy="19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8147" y="227454"/>
            <a:ext cx="993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Enrollment: </a:t>
            </a:r>
            <a:r>
              <a:rPr lang="en-US" sz="4000" b="1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Past &amp; Current</a:t>
            </a:r>
            <a:endParaRPr lang="en-US" sz="4000" b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4128" y="1541573"/>
            <a:ext cx="84189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Footlight MT Light" panose="0204060206030A020304" pitchFamily="18" charset="0"/>
              </a:rPr>
              <a:t>MAY 2022 		11,243 students</a:t>
            </a:r>
          </a:p>
          <a:p>
            <a:endParaRPr lang="en-US" sz="4000" b="1" dirty="0" smtClean="0">
              <a:latin typeface="Footlight MT Light" panose="0204060206030A020304" pitchFamily="18" charset="0"/>
            </a:endParaRPr>
          </a:p>
          <a:p>
            <a:r>
              <a:rPr lang="en-US" sz="2800" i="1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    lost </a:t>
            </a:r>
            <a:r>
              <a:rPr lang="en-US" sz="2800" i="1" dirty="0">
                <a:solidFill>
                  <a:srgbClr val="C00000"/>
                </a:solidFill>
                <a:latin typeface="Footlight MT Light" panose="0204060206030A020304" pitchFamily="18" charset="0"/>
              </a:rPr>
              <a:t>-1,300 students to the charter school.</a:t>
            </a:r>
          </a:p>
          <a:p>
            <a:endParaRPr lang="en-US" sz="2800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Footlight MT Light" panose="0204060206030A020304" pitchFamily="18" charset="0"/>
              </a:rPr>
              <a:t>SEPT. 2022		11,447 students</a:t>
            </a:r>
          </a:p>
          <a:p>
            <a:endParaRPr lang="en-US" sz="4000" dirty="0">
              <a:latin typeface="Footlight MT Light" panose="0204060206030A020304" pitchFamily="18" charset="0"/>
            </a:endParaRPr>
          </a:p>
          <a:p>
            <a:r>
              <a:rPr lang="en-US" sz="3200" i="1" dirty="0" smtClean="0">
                <a:latin typeface="Footlight MT Light" panose="0204060206030A020304" pitchFamily="18" charset="0"/>
              </a:rPr>
              <a:t>   We gained </a:t>
            </a:r>
            <a:r>
              <a:rPr lang="en-US" sz="3200" b="1" i="1" dirty="0" smtClean="0">
                <a:latin typeface="Footlight MT Light" panose="0204060206030A020304" pitchFamily="18" charset="0"/>
              </a:rPr>
              <a:t>1,500</a:t>
            </a:r>
            <a:r>
              <a:rPr lang="en-US" sz="3200" i="1" dirty="0" smtClean="0">
                <a:latin typeface="Footlight MT Light" panose="0204060206030A020304" pitchFamily="18" charset="0"/>
              </a:rPr>
              <a:t> students over summer </a:t>
            </a:r>
            <a:endParaRPr lang="en-US" sz="3200" i="1" dirty="0">
              <a:latin typeface="Footlight MT Light" panose="0204060206030A020304" pitchFamily="18" charset="0"/>
            </a:endParaRPr>
          </a:p>
          <a:p>
            <a:endParaRPr lang="en-US" sz="2800" dirty="0">
              <a:latin typeface="Footlight MT Light" panose="0204060206030A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95178" y="4546948"/>
            <a:ext cx="7903923" cy="25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99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8147" y="227454"/>
            <a:ext cx="521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Enrollment Projections  </a:t>
            </a:r>
            <a:endParaRPr lang="en-US" sz="4000" b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2122" y="1603128"/>
            <a:ext cx="82671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otlight MT Light" panose="0204060206030A020304" pitchFamily="18" charset="0"/>
              </a:rPr>
              <a:t>2023-24		13,000 Total Students</a:t>
            </a:r>
          </a:p>
          <a:p>
            <a:endParaRPr lang="en-US" sz="1400" dirty="0">
              <a:latin typeface="Footlight MT Light" panose="0204060206030A020304" pitchFamily="18" charset="0"/>
            </a:endParaRPr>
          </a:p>
          <a:p>
            <a:r>
              <a:rPr lang="en-US" sz="4000" dirty="0" smtClean="0">
                <a:latin typeface="Footlight MT Light" panose="0204060206030A020304" pitchFamily="18" charset="0"/>
              </a:rPr>
              <a:t>2024-25		14,000 Total Students</a:t>
            </a:r>
          </a:p>
          <a:p>
            <a:endParaRPr lang="en-US" sz="4000" b="1" dirty="0" smtClean="0">
              <a:latin typeface="Footlight MT Light" panose="0204060206030A020304" pitchFamily="18" charset="0"/>
            </a:endParaRPr>
          </a:p>
          <a:p>
            <a:endParaRPr lang="en-US" sz="4000" b="1" dirty="0" smtClean="0">
              <a:latin typeface="Footlight MT Light" panose="0204060206030A020304" pitchFamily="18" charset="0"/>
            </a:endParaRPr>
          </a:p>
          <a:p>
            <a:r>
              <a:rPr lang="en-US" sz="4000" b="1" i="1" dirty="0" smtClean="0">
                <a:latin typeface="Footlight MT Light" panose="0204060206030A020304" pitchFamily="18" charset="0"/>
              </a:rPr>
              <a:t>2030-31		23,000 Total Students </a:t>
            </a:r>
            <a:endParaRPr lang="en-US" sz="4000" b="1" i="1" dirty="0">
              <a:latin typeface="Footlight MT Light" panose="0204060206030A020304" pitchFamily="18" charset="0"/>
            </a:endParaRP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733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8147" y="227454"/>
            <a:ext cx="406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Campus Capacity </a:t>
            </a:r>
            <a:endParaRPr lang="en-US" sz="4000" b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9486" y="1031166"/>
            <a:ext cx="6321793" cy="454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Footlight MT Light" panose="0204060206030A020304" pitchFamily="18" charset="0"/>
              </a:rPr>
              <a:t>North Elementary Campuses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Footlight MT Light" panose="0204060206030A020304" pitchFamily="18" charset="0"/>
              </a:rPr>
              <a:t>Cleveland Middle School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Footlight MT Light" panose="0204060206030A020304" pitchFamily="18" charset="0"/>
              </a:rPr>
              <a:t>Cleveland 9</a:t>
            </a:r>
            <a:r>
              <a:rPr lang="en-US" sz="2800" b="1" baseline="30000" dirty="0" smtClean="0">
                <a:latin typeface="Footlight MT Light" panose="0204060206030A020304" pitchFamily="18" charset="0"/>
              </a:rPr>
              <a:t>th</a:t>
            </a:r>
            <a:r>
              <a:rPr lang="en-US" sz="2800" b="1" dirty="0" smtClean="0">
                <a:latin typeface="Footlight MT Light" panose="0204060206030A020304" pitchFamily="18" charset="0"/>
              </a:rPr>
              <a:t> Center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Footlight MT Light" panose="0204060206030A020304" pitchFamily="18" charset="0"/>
              </a:rPr>
              <a:t>Cleveland High School 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Footlight MT Light" panose="0204060206030A020304" pitchFamily="18" charset="0"/>
              </a:rPr>
              <a:t>South Elementary Campuses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Footlight MT Light" panose="0204060206030A020304" pitchFamily="18" charset="0"/>
              </a:rPr>
              <a:t>Santa Fe Middle School 	</a:t>
            </a:r>
            <a:endParaRPr lang="en-US" sz="2800" b="1" dirty="0">
              <a:latin typeface="Footlight MT Light" panose="0204060206030A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866345" y="1068397"/>
            <a:ext cx="40208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621196" y="1068397"/>
            <a:ext cx="5283" cy="460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71149" y="606732"/>
            <a:ext cx="478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ootlight MT Light" panose="0204060206030A020304" pitchFamily="18" charset="0"/>
              </a:rPr>
              <a:t>          Current			Max Capacity </a:t>
            </a:r>
            <a:endParaRPr lang="en-US" sz="2400" b="1" dirty="0">
              <a:latin typeface="Footlight MT Light" panose="0204060206030A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3290" y="1185756"/>
            <a:ext cx="174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3060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8592" y="1812771"/>
            <a:ext cx="174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1700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6656" y="2479636"/>
            <a:ext cx="167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1008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7385" y="3017475"/>
            <a:ext cx="174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2307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3367" y="4365127"/>
            <a:ext cx="159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2340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2324" y="4953177"/>
            <a:ext cx="159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880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89902" y="1175892"/>
            <a:ext cx="174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3400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2949" y="1797872"/>
            <a:ext cx="197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1800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88127" y="2481937"/>
            <a:ext cx="174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1200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36783" y="3002856"/>
            <a:ext cx="181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ootlight MT Light" panose="0204060206030A020304" pitchFamily="18" charset="0"/>
              </a:rPr>
              <a:t>3400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75097" y="4418848"/>
            <a:ext cx="139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3400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1739" y="4953177"/>
            <a:ext cx="149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1600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773002" y="5660057"/>
            <a:ext cx="3858017" cy="12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59952" y="5654075"/>
            <a:ext cx="117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Total</a:t>
            </a:r>
            <a:endParaRPr lang="en-US" sz="3600" b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3002" y="5715631"/>
            <a:ext cx="168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Footlight MT Light" panose="0204060206030A020304" pitchFamily="18" charset="0"/>
              </a:rPr>
              <a:t>11,295</a:t>
            </a:r>
            <a:endParaRPr lang="en-US" sz="2800" b="1" dirty="0">
              <a:latin typeface="Footlight MT Light" panose="0204060206030A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32949" y="5682820"/>
            <a:ext cx="174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Footlight MT Light" panose="0204060206030A020304" pitchFamily="18" charset="0"/>
              </a:rPr>
              <a:t>14,800</a:t>
            </a:r>
            <a:endParaRPr lang="en-US" sz="2800" b="1" dirty="0">
              <a:latin typeface="Footlight MT Light" panose="0204060206030A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918564" y="3958225"/>
            <a:ext cx="4519294" cy="12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16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585" y="137786"/>
            <a:ext cx="741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Community Approved Projects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77" y="1065652"/>
            <a:ext cx="7908240" cy="4934315"/>
          </a:xfrm>
          <a:prstGeom prst="rect">
            <a:avLst/>
          </a:prstGeom>
          <a:effectLst>
            <a:glow rad="2286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468282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585" y="137786"/>
            <a:ext cx="741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Community Approved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363" y="1065652"/>
            <a:ext cx="8115729" cy="5079139"/>
          </a:xfrm>
          <a:prstGeom prst="rect">
            <a:avLst/>
          </a:prstGeom>
          <a:effectLst>
            <a:glow rad="2286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320402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585" y="137786"/>
            <a:ext cx="741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Community Approved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08" y="1065652"/>
            <a:ext cx="8200616" cy="5159784"/>
          </a:xfrm>
          <a:prstGeom prst="rect">
            <a:avLst/>
          </a:prstGeom>
          <a:effectLst>
            <a:glow rad="2286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74463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585" y="137786"/>
            <a:ext cx="741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Community Approved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21" y="1065652"/>
            <a:ext cx="8227527" cy="5135302"/>
          </a:xfrm>
          <a:prstGeom prst="rect">
            <a:avLst/>
          </a:prstGeom>
          <a:effectLst>
            <a:glow rad="2286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39315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585" y="137786"/>
            <a:ext cx="741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Community Approved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976" y="1065652"/>
            <a:ext cx="8198275" cy="5122206"/>
          </a:xfrm>
          <a:prstGeom prst="rect">
            <a:avLst/>
          </a:prstGeom>
          <a:effectLst>
            <a:glow rad="2286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411608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585" y="137786"/>
            <a:ext cx="741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District Total Tax 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75349" y="1065652"/>
            <a:ext cx="6269529" cy="5122206"/>
          </a:xfrm>
          <a:prstGeom prst="rect">
            <a:avLst/>
          </a:prstGeom>
          <a:effectLst>
            <a:glow rad="2286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754681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586" y="137786"/>
            <a:ext cx="321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Voting 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1426" y="1176974"/>
            <a:ext cx="88809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Footlight MT Light" panose="0204060206030A020304" pitchFamily="18" charset="0"/>
              </a:rPr>
              <a:t>Last Day to Register to Vote: </a:t>
            </a:r>
            <a:r>
              <a:rPr lang="en-US" sz="4000" b="1" dirty="0">
                <a:latin typeface="Footlight MT Light" panose="0204060206030A020304" pitchFamily="18" charset="0"/>
              </a:rPr>
              <a:t>October </a:t>
            </a:r>
            <a:r>
              <a:rPr lang="en-US" sz="4000" b="1" dirty="0" smtClean="0">
                <a:latin typeface="Footlight MT Light" panose="0204060206030A020304" pitchFamily="18" charset="0"/>
              </a:rPr>
              <a:t>11</a:t>
            </a:r>
            <a:r>
              <a:rPr lang="en-US" sz="4000" b="1" baseline="30000" dirty="0" smtClean="0">
                <a:latin typeface="Footlight MT Light" panose="0204060206030A020304" pitchFamily="18" charset="0"/>
              </a:rPr>
              <a:t>th</a:t>
            </a:r>
            <a:r>
              <a:rPr lang="en-US" sz="4000" b="1" dirty="0" smtClean="0">
                <a:latin typeface="Footlight MT Light" panose="0204060206030A020304" pitchFamily="18" charset="0"/>
              </a:rPr>
              <a:t> </a:t>
            </a:r>
            <a:endParaRPr lang="en-US" sz="4000" b="1" dirty="0"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Footlight MT Light" panose="0204060206030A020304" pitchFamily="18" charset="0"/>
              </a:rPr>
              <a:t>Early Voting Begins: </a:t>
            </a:r>
            <a:r>
              <a:rPr lang="en-US" sz="4000" b="1" dirty="0" smtClean="0">
                <a:latin typeface="Footlight MT Light" panose="0204060206030A020304" pitchFamily="18" charset="0"/>
              </a:rPr>
              <a:t>October </a:t>
            </a:r>
            <a:r>
              <a:rPr lang="en-US" sz="4000" b="1" dirty="0">
                <a:latin typeface="Footlight MT Light" panose="0204060206030A020304" pitchFamily="18" charset="0"/>
              </a:rPr>
              <a:t>24</a:t>
            </a:r>
            <a:r>
              <a:rPr lang="en-US" sz="4000" b="1" baseline="30000" dirty="0">
                <a:latin typeface="Footlight MT Light" panose="0204060206030A020304" pitchFamily="18" charset="0"/>
              </a:rPr>
              <a:t>th</a:t>
            </a:r>
            <a:r>
              <a:rPr lang="en-US" sz="4000" b="1" dirty="0">
                <a:latin typeface="Footlight MT Light" panose="0204060206030A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Footlight MT Light" panose="0204060206030A020304" pitchFamily="18" charset="0"/>
              </a:rPr>
              <a:t>Last Day of Early Voting: </a:t>
            </a:r>
            <a:r>
              <a:rPr lang="en-US" sz="4000" b="1" dirty="0">
                <a:latin typeface="Footlight MT Light" panose="0204060206030A020304" pitchFamily="18" charset="0"/>
              </a:rPr>
              <a:t>November </a:t>
            </a:r>
            <a:r>
              <a:rPr lang="en-US" sz="4000" b="1" dirty="0" smtClean="0">
                <a:latin typeface="Footlight MT Light" panose="0204060206030A020304" pitchFamily="18" charset="0"/>
              </a:rPr>
              <a:t>4</a:t>
            </a:r>
            <a:r>
              <a:rPr lang="en-US" sz="4000" b="1" baseline="30000" dirty="0" smtClean="0">
                <a:latin typeface="Footlight MT Light" panose="0204060206030A020304" pitchFamily="18" charset="0"/>
              </a:rPr>
              <a:t>th</a:t>
            </a:r>
            <a:r>
              <a:rPr lang="en-US" sz="4000" b="1" dirty="0" smtClean="0">
                <a:latin typeface="Footlight MT Light" panose="0204060206030A020304" pitchFamily="18" charset="0"/>
              </a:rPr>
              <a:t> </a:t>
            </a:r>
            <a:endParaRPr lang="en-US" sz="4000" b="1" dirty="0">
              <a:latin typeface="Footlight MT Light" panose="0204060206030A020304" pitchFamily="18" charset="0"/>
            </a:endParaRPr>
          </a:p>
          <a:p>
            <a:pPr algn="r"/>
            <a:endParaRPr lang="en-US" sz="4000" dirty="0">
              <a:latin typeface="Footlight MT Light" panose="0204060206030A020304" pitchFamily="18" charset="0"/>
            </a:endParaRPr>
          </a:p>
          <a:p>
            <a:pPr algn="ctr"/>
            <a:r>
              <a:rPr lang="en-US" sz="4000" b="1" u="sng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Election Day</a:t>
            </a:r>
            <a:r>
              <a:rPr lang="en-US" sz="4000" b="1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November 8</a:t>
            </a:r>
            <a:r>
              <a:rPr lang="en-US" sz="4000" b="1" baseline="30000" dirty="0">
                <a:solidFill>
                  <a:srgbClr val="C00000"/>
                </a:solidFill>
                <a:latin typeface="Footlight MT Light" panose="0204060206030A020304" pitchFamily="18" charset="0"/>
              </a:rPr>
              <a:t>th</a:t>
            </a:r>
            <a:endParaRPr lang="en-US" sz="4000" b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  <a:p>
            <a:endParaRPr lang="en-US" sz="4000" b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  <a:p>
            <a:endParaRPr lang="en-US" sz="4000" dirty="0">
              <a:solidFill>
                <a:srgbClr val="C000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66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5831" y="1688791"/>
            <a:ext cx="91690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otlight MT Light" panose="0204060206030A020304" pitchFamily="18" charset="0"/>
              </a:rPr>
              <a:t>“I believe all students can learn with the proper support and guidance. </a:t>
            </a:r>
          </a:p>
          <a:p>
            <a:r>
              <a:rPr lang="en-US" sz="4000" dirty="0">
                <a:latin typeface="Footlight MT Light" panose="0204060206030A020304" pitchFamily="18" charset="0"/>
              </a:rPr>
              <a:t>My management style is transformational. </a:t>
            </a:r>
          </a:p>
          <a:p>
            <a:r>
              <a:rPr lang="en-US" sz="4000" dirty="0">
                <a:latin typeface="Footlight MT Light" panose="0204060206030A020304" pitchFamily="18" charset="0"/>
              </a:rPr>
              <a:t>I engage the team so we can learn from each other and collaborate on the best outcome for the district.”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989" y="225468"/>
            <a:ext cx="707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My Management Philosophy</a:t>
            </a:r>
          </a:p>
        </p:txBody>
      </p:sp>
    </p:spTree>
    <p:extLst>
      <p:ext uri="{BB962C8B-B14F-4D97-AF65-F5344CB8AC3E}">
        <p14:creationId xmlns:p14="http://schemas.microsoft.com/office/powerpoint/2010/main" val="2479251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5985" y="220198"/>
            <a:ext cx="8693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Cleveland ISD</a:t>
            </a:r>
          </a:p>
          <a:p>
            <a:pPr algn="r"/>
            <a:r>
              <a:rPr lang="en-US" sz="3600" dirty="0">
                <a:solidFill>
                  <a:srgbClr val="C00000"/>
                </a:solidFill>
                <a:latin typeface="Footlight MT Light" panose="0204060206030A020304" pitchFamily="18" charset="0"/>
              </a:rPr>
              <a:t>Bond Referendum Information</a:t>
            </a:r>
          </a:p>
          <a:p>
            <a:pPr algn="r"/>
            <a:r>
              <a:rPr lang="en-US" sz="3600" dirty="0">
                <a:latin typeface="Footlight MT Light" panose="0204060206030A020304" pitchFamily="18" charset="0"/>
              </a:rPr>
              <a:t>November 2022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263" y="570149"/>
            <a:ext cx="1819660" cy="1274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26" y="2651647"/>
            <a:ext cx="6261094" cy="2635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6373" y="5779769"/>
            <a:ext cx="542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Footlight MT Light" panose="0204060206030A020304" pitchFamily="18" charset="0"/>
              </a:rPr>
              <a:t>Stephen McCanless, Superintendent</a:t>
            </a:r>
          </a:p>
          <a:p>
            <a:pPr algn="r"/>
            <a:r>
              <a:rPr lang="en-US" b="1" dirty="0" smtClean="0">
                <a:latin typeface="Footlight MT Light" panose="0204060206030A020304" pitchFamily="18" charset="0"/>
              </a:rPr>
              <a:t>Office 281-592-8717</a:t>
            </a:r>
          </a:p>
          <a:p>
            <a:pPr algn="r"/>
            <a:r>
              <a:rPr lang="en-US" b="1" u="sng" dirty="0" smtClean="0">
                <a:solidFill>
                  <a:srgbClr val="0000CC"/>
                </a:solidFill>
                <a:latin typeface="Footlight MT Light" panose="0204060206030A020304" pitchFamily="18" charset="0"/>
              </a:rPr>
              <a:t>smccanless@clevelandisd.org</a:t>
            </a:r>
            <a:endParaRPr lang="en-US" b="1" u="sng" dirty="0">
              <a:solidFill>
                <a:srgbClr val="0000CC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80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87" y="1555171"/>
            <a:ext cx="10020822" cy="3417662"/>
          </a:xfrm>
          <a:prstGeom prst="rect">
            <a:avLst/>
          </a:prstGeom>
          <a:effectLst>
            <a:glow rad="228600">
              <a:schemeClr val="tx1">
                <a:alpha val="92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369"/>
            <a:ext cx="9339881" cy="118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7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891" y="236760"/>
            <a:ext cx="5901439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97" y="5456255"/>
            <a:ext cx="6285521" cy="1182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9931">
            <a:off x="2060205" y="5384676"/>
            <a:ext cx="1989272" cy="1989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490" y="1526334"/>
            <a:ext cx="9494087" cy="3435880"/>
          </a:xfrm>
          <a:prstGeom prst="rect">
            <a:avLst/>
          </a:prstGeom>
          <a:effectLst>
            <a:glow rad="2286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510351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77" y="1271997"/>
            <a:ext cx="2747086" cy="4063215"/>
          </a:xfrm>
          <a:prstGeom prst="rect">
            <a:avLst/>
          </a:prstGeom>
          <a:effectLst>
            <a:glow rad="228600">
              <a:schemeClr val="tx1">
                <a:alpha val="87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218" y="323327"/>
            <a:ext cx="2762026" cy="6214557"/>
          </a:xfrm>
          <a:prstGeom prst="rect">
            <a:avLst/>
          </a:prstGeom>
          <a:effectLst>
            <a:glow rad="228600">
              <a:schemeClr val="tx1">
                <a:alpha val="9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370" y="379629"/>
            <a:ext cx="2673665" cy="2891719"/>
          </a:xfrm>
          <a:prstGeom prst="rect">
            <a:avLst/>
          </a:prstGeom>
          <a:effectLst>
            <a:glow rad="228600">
              <a:schemeClr val="tx1">
                <a:alpha val="94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8007" y="3588706"/>
            <a:ext cx="2847028" cy="3037319"/>
          </a:xfrm>
          <a:prstGeom prst="rect">
            <a:avLst/>
          </a:prstGeom>
          <a:effectLst>
            <a:glow rad="228600">
              <a:schemeClr val="tx1">
                <a:alpha val="9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7323" y="189193"/>
            <a:ext cx="3323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Hometown </a:t>
            </a:r>
            <a:r>
              <a:rPr lang="en-US" sz="44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Banners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1012">
            <a:off x="2060437" y="5306994"/>
            <a:ext cx="2212896" cy="22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3626">
            <a:off x="2044068" y="5398970"/>
            <a:ext cx="2164689" cy="2164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01" y="264435"/>
            <a:ext cx="4885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CTE Programs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7057" y="336083"/>
            <a:ext cx="85912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Footlight MT Light" panose="0204060206030A020304" pitchFamily="18" charset="0"/>
              </a:rPr>
              <a:t>30 Different programs of </a:t>
            </a:r>
            <a:r>
              <a:rPr lang="en-US" sz="2800" b="1" u="sng" dirty="0" smtClean="0">
                <a:latin typeface="Footlight MT Light" panose="0204060206030A020304" pitchFamily="18" charset="0"/>
              </a:rPr>
              <a:t>students </a:t>
            </a:r>
            <a:r>
              <a:rPr lang="en-US" sz="2800" b="1" u="sng" dirty="0">
                <a:latin typeface="Footlight MT Light" panose="0204060206030A020304" pitchFamily="18" charset="0"/>
              </a:rPr>
              <a:t>in 13 career clusters</a:t>
            </a:r>
            <a:r>
              <a:rPr lang="en-US" sz="2800" b="1" u="sng" dirty="0" smtClean="0">
                <a:latin typeface="Footlight MT Light" panose="0204060206030A020304" pitchFamily="18" charset="0"/>
              </a:rPr>
              <a:t>: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Agriculture</a:t>
            </a:r>
            <a:r>
              <a:rPr lang="en-US" sz="2800" dirty="0">
                <a:latin typeface="Footlight MT Light" panose="0204060206030A020304" pitchFamily="18" charset="0"/>
              </a:rPr>
              <a:t>, Food and National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Architecture </a:t>
            </a:r>
            <a:r>
              <a:rPr lang="en-US" sz="2800" dirty="0">
                <a:latin typeface="Footlight MT Light" panose="0204060206030A020304" pitchFamily="18" charset="0"/>
              </a:rPr>
              <a:t>and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Arts</a:t>
            </a:r>
            <a:r>
              <a:rPr lang="en-US" sz="2800" dirty="0">
                <a:latin typeface="Footlight MT Light" panose="0204060206030A020304" pitchFamily="18" charset="0"/>
              </a:rPr>
              <a:t>, A/V Technology and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Business</a:t>
            </a:r>
            <a:r>
              <a:rPr lang="en-US" sz="2800" dirty="0">
                <a:latin typeface="Footlight MT Light" panose="0204060206030A020304" pitchFamily="18" charset="0"/>
              </a:rPr>
              <a:t>, Marketing and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Education </a:t>
            </a:r>
            <a:r>
              <a:rPr lang="en-US" sz="2800" dirty="0">
                <a:latin typeface="Footlight MT Light" panose="0204060206030A020304" pitchFamily="18" charset="0"/>
              </a:rPr>
              <a:t>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Health </a:t>
            </a:r>
            <a:r>
              <a:rPr lang="en-US" sz="2800" dirty="0">
                <a:latin typeface="Footlight MT Light" panose="0204060206030A020304" pitchFamily="18" charset="0"/>
              </a:rPr>
              <a:t>Science</a:t>
            </a: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7057" y="3418561"/>
            <a:ext cx="665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Hospitality </a:t>
            </a:r>
            <a:r>
              <a:rPr lang="en-US" sz="2800" dirty="0">
                <a:latin typeface="Footlight MT Light" panose="0204060206030A020304" pitchFamily="18" charset="0"/>
              </a:rPr>
              <a:t>and 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Human </a:t>
            </a:r>
            <a:r>
              <a:rPr lang="en-US" sz="2800" dirty="0">
                <a:latin typeface="Footlight MT Light" panose="0204060206030A020304" pitchFamily="18" charset="0"/>
              </a:rPr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Information </a:t>
            </a:r>
            <a:r>
              <a:rPr lang="en-US" sz="2800" dirty="0">
                <a:latin typeface="Footlight MT Light" panose="0204060206030A020304" pitchFamily="18" charset="0"/>
              </a:rPr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Law </a:t>
            </a:r>
            <a:r>
              <a:rPr lang="en-US" sz="2800" dirty="0">
                <a:latin typeface="Footlight MT Light" panose="0204060206030A020304" pitchFamily="18" charset="0"/>
              </a:rPr>
              <a:t>and Public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Manufacturing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STEM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ootlight MT Light" panose="0204060206030A020304" pitchFamily="18" charset="0"/>
              </a:rPr>
              <a:t>Transportation</a:t>
            </a:r>
            <a:r>
              <a:rPr lang="en-US" sz="2800" dirty="0">
                <a:latin typeface="Footlight MT Light" panose="0204060206030A020304" pitchFamily="18" charset="0"/>
              </a:rPr>
              <a:t>, Distribution and </a:t>
            </a:r>
            <a:r>
              <a:rPr lang="en-US" sz="2800" dirty="0" smtClean="0">
                <a:latin typeface="Footlight MT Light" panose="0204060206030A020304" pitchFamily="18" charset="0"/>
              </a:rPr>
              <a:t>Logistics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1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74290" y="1259482"/>
            <a:ext cx="6287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WELDING TEAM</a:t>
            </a:r>
            <a:endParaRPr lang="en-US" sz="2400" b="1" u="sng" dirty="0">
              <a:solidFill>
                <a:srgbClr val="C00000"/>
              </a:solidFill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15 </a:t>
            </a:r>
            <a:r>
              <a:rPr lang="en-US" sz="2400" dirty="0">
                <a:latin typeface="Footlight MT Light" panose="0204060206030A020304" pitchFamily="18" charset="0"/>
              </a:rPr>
              <a:t>students earned </a:t>
            </a:r>
            <a:r>
              <a:rPr lang="en-US" sz="2400" dirty="0" smtClean="0">
                <a:latin typeface="Footlight MT Light" panose="0204060206030A020304" pitchFamily="18" charset="0"/>
              </a:rPr>
              <a:t>certifications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smtClean="0">
                <a:latin typeface="Footlight MT Light" panose="0204060206030A020304" pitchFamily="18" charset="0"/>
              </a:rPr>
              <a:t>and scholarships.</a:t>
            </a:r>
            <a:endParaRPr lang="en-US" sz="2400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ootlight MT Light" panose="0204060206030A020304" pitchFamily="18" charset="0"/>
              </a:rPr>
              <a:t>1</a:t>
            </a:r>
            <a:r>
              <a:rPr lang="en-US" sz="2400" dirty="0" smtClean="0">
                <a:latin typeface="Footlight MT Light" panose="0204060206030A020304" pitchFamily="18" charset="0"/>
              </a:rPr>
              <a:t> </a:t>
            </a:r>
            <a:r>
              <a:rPr lang="en-US" sz="2400" dirty="0">
                <a:latin typeface="Footlight MT Light" panose="0204060206030A020304" pitchFamily="18" charset="0"/>
              </a:rPr>
              <a:t>student certified in all events, earning 52,000.00 in scholarships.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1 student </a:t>
            </a:r>
            <a:r>
              <a:rPr lang="en-US" sz="2400" dirty="0">
                <a:latin typeface="Footlight MT Light" panose="0204060206030A020304" pitchFamily="18" charset="0"/>
              </a:rPr>
              <a:t>earned $9,000.00 in scholarships and 2 certifications.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1 student </a:t>
            </a:r>
            <a:r>
              <a:rPr lang="en-US" sz="2400" dirty="0">
                <a:latin typeface="Footlight MT Light" panose="0204060206030A020304" pitchFamily="18" charset="0"/>
              </a:rPr>
              <a:t>earned 2 certifications and $21,000.00 in scholarships.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78" y="1347786"/>
            <a:ext cx="58285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CULINARY ARTS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SkillsUSA </a:t>
            </a:r>
            <a:r>
              <a:rPr lang="en-US" sz="2400" dirty="0">
                <a:latin typeface="Footlight MT Light" panose="0204060206030A020304" pitchFamily="18" charset="0"/>
              </a:rPr>
              <a:t>Competition</a:t>
            </a:r>
          </a:p>
          <a:p>
            <a:r>
              <a:rPr lang="en-US" sz="2400" b="1" dirty="0">
                <a:latin typeface="Footlight MT Light" panose="0204060206030A020304" pitchFamily="18" charset="0"/>
              </a:rPr>
              <a:t>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Prepared </a:t>
            </a:r>
            <a:r>
              <a:rPr lang="en-US" sz="2400" dirty="0">
                <a:latin typeface="Footlight MT Light" panose="0204060206030A020304" pitchFamily="18" charset="0"/>
              </a:rPr>
              <a:t>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Quiz </a:t>
            </a:r>
            <a:r>
              <a:rPr lang="en-US" sz="2400" dirty="0">
                <a:latin typeface="Footlight MT Light" panose="0204060206030A020304" pitchFamily="18" charset="0"/>
              </a:rPr>
              <a:t>Bowl </a:t>
            </a:r>
            <a:r>
              <a:rPr lang="en-US" sz="2400" dirty="0" smtClean="0">
                <a:latin typeface="Footlight MT Light" panose="0204060206030A020304" pitchFamily="18" charset="0"/>
              </a:rPr>
              <a:t>and </a:t>
            </a:r>
            <a:r>
              <a:rPr lang="en-US" sz="2400" dirty="0">
                <a:latin typeface="Footlight MT Light" panose="0204060206030A020304" pitchFamily="18" charset="0"/>
              </a:rPr>
              <a:t>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Commercial </a:t>
            </a:r>
            <a:r>
              <a:rPr lang="en-US" sz="2400" dirty="0">
                <a:latin typeface="Footlight MT Light" panose="0204060206030A020304" pitchFamily="18" charset="0"/>
              </a:rPr>
              <a:t>Making </a:t>
            </a:r>
          </a:p>
          <a:p>
            <a:r>
              <a:rPr lang="en-US" sz="2400" b="1" dirty="0">
                <a:latin typeface="Footlight MT Light" panose="0204060206030A020304" pitchFamily="18" charset="0"/>
              </a:rPr>
              <a:t>Silver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Quiz </a:t>
            </a:r>
            <a:r>
              <a:rPr lang="en-US" sz="2400" dirty="0">
                <a:latin typeface="Footlight MT Light" panose="0204060206030A020304" pitchFamily="18" charset="0"/>
              </a:rPr>
              <a:t>Bowl</a:t>
            </a:r>
          </a:p>
          <a:p>
            <a:r>
              <a:rPr lang="en-US" sz="2400" b="1" dirty="0" smtClean="0">
                <a:latin typeface="Footlight MT Light" panose="0204060206030A020304" pitchFamily="18" charset="0"/>
              </a:rPr>
              <a:t>Bronze</a:t>
            </a:r>
            <a:endParaRPr lang="en-US" sz="2400" b="1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Restaurant </a:t>
            </a:r>
            <a:r>
              <a:rPr lang="en-US" sz="2400" dirty="0">
                <a:latin typeface="Footlight MT Light" panose="0204060206030A020304" pitchFamily="18" charset="0"/>
              </a:rPr>
              <a:t>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Entrepreneurship</a:t>
            </a:r>
            <a:endParaRPr lang="en-US" sz="2400" dirty="0">
              <a:latin typeface="Footlight MT Light" panose="0204060206030A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9070" y="4830837"/>
            <a:ext cx="6247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ROYAL </a:t>
            </a:r>
            <a:r>
              <a:rPr lang="en-US" sz="2400" b="1" u="sng" dirty="0">
                <a:solidFill>
                  <a:srgbClr val="C00000"/>
                </a:solidFill>
                <a:latin typeface="Footlight MT Light" panose="0204060206030A020304" pitchFamily="18" charset="0"/>
              </a:rPr>
              <a:t>BRAVES </a:t>
            </a:r>
            <a:r>
              <a:rPr lang="en-US" sz="2400" b="1" u="sng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BAND</a:t>
            </a:r>
            <a:endParaRPr lang="en-US" sz="2400" b="1" u="sng" dirty="0">
              <a:solidFill>
                <a:srgbClr val="C00000"/>
              </a:solidFill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ootlight MT Light" panose="0204060206030A020304" pitchFamily="18" charset="0"/>
              </a:rPr>
              <a:t>60 years of straight #1’s at Marching Contest.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ootlight MT Light" panose="0204060206030A020304" pitchFamily="18" charset="0"/>
              </a:rPr>
              <a:t>#1 at Concert &amp; Sight-Reading Contest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ootlight MT Light" panose="0204060206030A020304" pitchFamily="18" charset="0"/>
              </a:rPr>
              <a:t>Sweepstakes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3626">
            <a:off x="2044068" y="5398970"/>
            <a:ext cx="2164689" cy="2164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9976"/>
            <a:ext cx="7295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AMAZING AWARD WINNING TEAMS!!</a:t>
            </a:r>
          </a:p>
        </p:txBody>
      </p:sp>
    </p:spTree>
    <p:extLst>
      <p:ext uri="{BB962C8B-B14F-4D97-AF65-F5344CB8AC3E}">
        <p14:creationId xmlns:p14="http://schemas.microsoft.com/office/powerpoint/2010/main" val="1016515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1724" y="137258"/>
            <a:ext cx="75368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Air Force JROTC</a:t>
            </a:r>
            <a:r>
              <a:rPr lang="en-US" sz="2400" b="1" u="sng" dirty="0">
                <a:solidFill>
                  <a:srgbClr val="C00000"/>
                </a:solidFill>
                <a:latin typeface="Footlight MT Light" panose="0204060206030A020304" pitchFamily="18" charset="0"/>
              </a:rPr>
              <a:t>!</a:t>
            </a:r>
          </a:p>
          <a:p>
            <a:r>
              <a:rPr lang="en-US" sz="2400" b="1" dirty="0" smtClean="0">
                <a:latin typeface="Footlight MT Light" panose="0204060206030A020304" pitchFamily="18" charset="0"/>
              </a:rPr>
              <a:t>Distinguished </a:t>
            </a:r>
            <a:r>
              <a:rPr lang="en-US" sz="2400" b="1" dirty="0">
                <a:latin typeface="Footlight MT Light" panose="0204060206030A020304" pitchFamily="18" charset="0"/>
              </a:rPr>
              <a:t>Unit </a:t>
            </a:r>
            <a:r>
              <a:rPr lang="en-US" sz="2400" dirty="0" smtClean="0">
                <a:latin typeface="Footlight MT Light" panose="0204060206030A020304" pitchFamily="18" charset="0"/>
              </a:rPr>
              <a:t>with Merit </a:t>
            </a:r>
            <a:r>
              <a:rPr lang="en-US" sz="2400" dirty="0">
                <a:latin typeface="Footlight MT Light" panose="0204060206030A020304" pitchFamily="18" charset="0"/>
              </a:rPr>
              <a:t>Awards</a:t>
            </a:r>
          </a:p>
          <a:p>
            <a:r>
              <a:rPr lang="en-US" sz="2400" b="1" dirty="0" smtClean="0">
                <a:latin typeface="Footlight MT Light" panose="0204060206030A020304" pitchFamily="18" charset="0"/>
              </a:rPr>
              <a:t>Distinguished </a:t>
            </a:r>
            <a:r>
              <a:rPr lang="en-US" sz="2400" b="1" dirty="0">
                <a:latin typeface="Footlight MT Light" panose="0204060206030A020304" pitchFamily="18" charset="0"/>
              </a:rPr>
              <a:t>Unit </a:t>
            </a:r>
            <a:r>
              <a:rPr lang="en-US" sz="2400" dirty="0">
                <a:latin typeface="Footlight MT Light" panose="0204060206030A020304" pitchFamily="18" charset="0"/>
              </a:rPr>
              <a:t>Awards</a:t>
            </a:r>
          </a:p>
          <a:p>
            <a:r>
              <a:rPr lang="en-US" sz="2400" b="1" dirty="0" smtClean="0">
                <a:latin typeface="Footlight MT Light" panose="0204060206030A020304" pitchFamily="18" charset="0"/>
              </a:rPr>
              <a:t>Silver </a:t>
            </a:r>
            <a:r>
              <a:rPr lang="en-US" sz="2400" b="1" dirty="0">
                <a:latin typeface="Footlight MT Light" panose="0204060206030A020304" pitchFamily="18" charset="0"/>
              </a:rPr>
              <a:t>Star </a:t>
            </a:r>
            <a:r>
              <a:rPr lang="en-US" sz="2400" dirty="0">
                <a:latin typeface="Footlight MT Light" panose="0204060206030A020304" pitchFamily="18" charset="0"/>
              </a:rPr>
              <a:t>for Excellence in Community Service</a:t>
            </a:r>
          </a:p>
          <a:p>
            <a:r>
              <a:rPr lang="en-US" sz="2400" b="1" dirty="0" smtClean="0">
                <a:latin typeface="Footlight MT Light" panose="0204060206030A020304" pitchFamily="18" charset="0"/>
              </a:rPr>
              <a:t>Leadership </a:t>
            </a:r>
            <a:r>
              <a:rPr lang="en-US" sz="2400" b="1" dirty="0">
                <a:latin typeface="Footlight MT Light" panose="0204060206030A020304" pitchFamily="18" charset="0"/>
              </a:rPr>
              <a:t>Academic Bowl </a:t>
            </a:r>
            <a:r>
              <a:rPr lang="en-US" sz="2400" dirty="0">
                <a:latin typeface="Footlight MT Light" panose="0204060206030A020304" pitchFamily="18" charset="0"/>
              </a:rPr>
              <a:t>National Finalist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585" y="2149019"/>
            <a:ext cx="113427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CHEER </a:t>
            </a:r>
            <a:r>
              <a:rPr lang="en-US" sz="2400" b="1" u="sng" dirty="0">
                <a:solidFill>
                  <a:srgbClr val="C00000"/>
                </a:solidFill>
                <a:latin typeface="Footlight MT Light" panose="0204060206030A020304" pitchFamily="18" charset="0"/>
              </a:rPr>
              <a:t>TEAM!</a:t>
            </a:r>
          </a:p>
          <a:p>
            <a:r>
              <a:rPr lang="en-US" sz="2400" b="1" dirty="0">
                <a:latin typeface="Footlight MT Light" panose="0204060206030A020304" pitchFamily="18" charset="0"/>
              </a:rPr>
              <a:t>2020-21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ootlight MT Light" panose="0204060206030A020304" pitchFamily="18" charset="0"/>
              </a:rPr>
              <a:t>Chevy Spotlight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UIL </a:t>
            </a:r>
            <a:r>
              <a:rPr lang="en-US" sz="2400" dirty="0">
                <a:latin typeface="Footlight MT Light" panose="0204060206030A020304" pitchFamily="18" charset="0"/>
              </a:rPr>
              <a:t>State Spirit Coed</a:t>
            </a:r>
          </a:p>
          <a:p>
            <a:r>
              <a:rPr lang="en-US" sz="2400" b="1" dirty="0" smtClean="0">
                <a:latin typeface="Footlight MT Light" panose="0204060206030A020304" pitchFamily="18" charset="0"/>
              </a:rPr>
              <a:t>2021-2022</a:t>
            </a:r>
            <a:endParaRPr lang="en-US" sz="2400" b="1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CAN </a:t>
            </a:r>
            <a:r>
              <a:rPr lang="en-US" sz="2400" dirty="0">
                <a:latin typeface="Footlight MT Light" panose="0204060206030A020304" pitchFamily="18" charset="0"/>
              </a:rPr>
              <a:t>Lone Star Classic Regionals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Top </a:t>
            </a:r>
            <a:r>
              <a:rPr lang="en-US" sz="2400" dirty="0">
                <a:latin typeface="Footlight MT Light" panose="0204060206030A020304" pitchFamily="18" charset="0"/>
              </a:rPr>
              <a:t>Team </a:t>
            </a:r>
            <a:r>
              <a:rPr lang="en-US" sz="2400" dirty="0" smtClean="0">
                <a:latin typeface="Footlight MT Light" panose="0204060206030A020304" pitchFamily="18" charset="0"/>
              </a:rPr>
              <a:t>Chant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smtClean="0">
                <a:latin typeface="Footlight MT Light" panose="0204060206030A020304" pitchFamily="18" charset="0"/>
              </a:rPr>
              <a:t>&amp; Cheer </a:t>
            </a:r>
          </a:p>
          <a:p>
            <a:r>
              <a:rPr lang="en-US" sz="2400" b="1" dirty="0" smtClean="0">
                <a:latin typeface="Footlight MT Light" panose="0204060206030A020304" pitchFamily="18" charset="0"/>
              </a:rPr>
              <a:t>2022-23</a:t>
            </a:r>
            <a:endParaRPr lang="en-US" sz="2400" b="1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ootlight MT Light" panose="0204060206030A020304" pitchFamily="18" charset="0"/>
              </a:rPr>
              <a:t>Top Team Most Spirited Program at UCA Cheer Camp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Top </a:t>
            </a:r>
            <a:r>
              <a:rPr lang="en-US" sz="2400" dirty="0">
                <a:latin typeface="Footlight MT Light" panose="0204060206030A020304" pitchFamily="18" charset="0"/>
              </a:rPr>
              <a:t>Team Cheer at UCA Cheer Camp – </a:t>
            </a:r>
            <a:r>
              <a:rPr lang="en-US" sz="2400" dirty="0" smtClean="0">
                <a:latin typeface="Footlight MT Light" panose="0204060206030A020304" pitchFamily="18" charset="0"/>
              </a:rPr>
              <a:t>Varsity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74222" y="2149019"/>
            <a:ext cx="391339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Cosmetology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SkillsUSA Competition</a:t>
            </a:r>
          </a:p>
          <a:p>
            <a:endParaRPr lang="en-US" sz="1050" dirty="0">
              <a:latin typeface="Footlight MT Light" panose="0204060206030A020304" pitchFamily="18" charset="0"/>
            </a:endParaRPr>
          </a:p>
          <a:p>
            <a:r>
              <a:rPr lang="en-US" sz="2400" b="1" dirty="0" smtClean="0">
                <a:latin typeface="Footlight MT Light" panose="0204060206030A020304" pitchFamily="18" charset="0"/>
              </a:rPr>
              <a:t>3D Freehand Nail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State Champs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Silver Awards</a:t>
            </a:r>
          </a:p>
          <a:p>
            <a:endParaRPr lang="en-US" sz="1050" dirty="0">
              <a:latin typeface="Footlight MT Light" panose="0204060206030A020304" pitchFamily="18" charset="0"/>
            </a:endParaRPr>
          </a:p>
          <a:p>
            <a:r>
              <a:rPr lang="en-US" sz="2400" b="1" dirty="0" smtClean="0">
                <a:latin typeface="Footlight MT Light" panose="0204060206030A020304" pitchFamily="18" charset="0"/>
              </a:rPr>
              <a:t>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Fantasy Updo’s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otlight MT Light" panose="0204060206030A020304" pitchFamily="18" charset="0"/>
              </a:rPr>
              <a:t>Show/Cutting </a:t>
            </a:r>
            <a:endParaRPr lang="en-US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62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6585" y="4727583"/>
            <a:ext cx="4042056" cy="210437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267983">
            <a:off x="-297837" y="2990568"/>
            <a:ext cx="2519387" cy="3669142"/>
          </a:xfrm>
          <a:prstGeom prst="parallelogra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2079320"/>
            <a:ext cx="2918564" cy="2893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627">
            <a:off x="2000559" y="5402137"/>
            <a:ext cx="2198744" cy="2198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8641" y="714924"/>
            <a:ext cx="835531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Footlight MT Light" panose="0204060206030A020304" pitchFamily="18" charset="0"/>
              </a:rPr>
              <a:t>CHS Class of 2022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ootlight MT Light" panose="0204060206030A020304" pitchFamily="18" charset="0"/>
              </a:rPr>
              <a:t>323 Junior Colleges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ootlight MT Light" panose="0204060206030A020304" pitchFamily="18" charset="0"/>
              </a:rPr>
              <a:t>230 </a:t>
            </a:r>
            <a:r>
              <a:rPr lang="en-US" sz="2800" dirty="0" smtClean="0">
                <a:latin typeface="Footlight MT Light" panose="0204060206030A020304" pitchFamily="18" charset="0"/>
              </a:rPr>
              <a:t>4-year </a:t>
            </a:r>
            <a:r>
              <a:rPr lang="en-US" sz="2800" dirty="0">
                <a:latin typeface="Footlight MT Light" panose="0204060206030A020304" pitchFamily="18" charset="0"/>
              </a:rPr>
              <a:t>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ootlight MT Light" panose="0204060206030A020304" pitchFamily="18" charset="0"/>
              </a:rPr>
              <a:t>24 Trade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ootlight MT Light" panose="0204060206030A020304" pitchFamily="18" charset="0"/>
              </a:rPr>
              <a:t>9 Military Enlistments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ootlight MT Light" panose="0204060206030A020304" pitchFamily="18" charset="0"/>
              </a:rPr>
              <a:t>100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b="1" u="sng" dirty="0" smtClean="0">
                <a:latin typeface="Footlight MT Light" panose="0204060206030A020304" pitchFamily="18" charset="0"/>
              </a:rPr>
              <a:t>CHS </a:t>
            </a:r>
            <a:r>
              <a:rPr lang="en-US" sz="2800" b="1" u="sng" dirty="0">
                <a:latin typeface="Footlight MT Light" panose="0204060206030A020304" pitchFamily="18" charset="0"/>
              </a:rPr>
              <a:t>Scholarship amount $1,559,827.00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ootlight MT Light" panose="0204060206030A020304" pitchFamily="18" charset="0"/>
              </a:rPr>
              <a:t>Local Scholarship $95,420.00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ootlight MT Light" panose="0204060206030A020304" pitchFamily="18" charset="0"/>
              </a:rPr>
              <a:t>Technical/Trade Scholarship $164,500.00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ootlight MT Light" panose="0204060206030A020304" pitchFamily="18" charset="0"/>
              </a:rPr>
              <a:t>4 years Institutional Scholarship $555,195.00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ootlight MT Light" panose="0204060206030A020304" pitchFamily="18" charset="0"/>
              </a:rPr>
              <a:t>Military Scholarship $744,712.00</a:t>
            </a:r>
          </a:p>
          <a:p>
            <a:endParaRPr lang="en-US" sz="2800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ootlight MT Light" panose="0204060206030A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84" y="162838"/>
            <a:ext cx="793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CHS Seniors: </a:t>
            </a:r>
            <a:endParaRPr lang="en-US" sz="4000" b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9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purl.org/dc/elements/1.1/"/>
    <ds:schemaRef ds:uri="71af3243-3dd4-4a8d-8c0d-dd76da1f02a5"/>
    <ds:schemaRef ds:uri="http://purl.org/dc/dcmitype/"/>
    <ds:schemaRef ds:uri="http://www.w3.org/XML/1998/namespace"/>
    <ds:schemaRef ds:uri="http://purl.org/dc/terms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397</Words>
  <Application>Microsoft Office PowerPoint</Application>
  <PresentationFormat>Widescreen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Footlight MT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2022-08-23T19:39:59Z</dcterms:created>
  <dcterms:modified xsi:type="dcterms:W3CDTF">2022-09-28T19:04:30Z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