
<file path=[Content_Types].xml><?xml version="1.0" encoding="utf-8"?>
<Types xmlns="http://schemas.openxmlformats.org/package/2006/content-types">
  <Default Extension="png" ContentType="image/png"/>
  <Default Extension="jpeg" ContentType="image/jpeg"/>
  <Default Extension="wmf" ContentType="image/x-wmf"/>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7" r:id="rId1"/>
  </p:sldMasterIdLst>
  <p:notesMasterIdLst>
    <p:notesMasterId r:id="rId78"/>
  </p:notesMasterIdLst>
  <p:handoutMasterIdLst>
    <p:handoutMasterId r:id="rId79"/>
  </p:handoutMasterIdLst>
  <p:sldIdLst>
    <p:sldId id="256" r:id="rId2"/>
    <p:sldId id="257" r:id="rId3"/>
    <p:sldId id="265" r:id="rId4"/>
    <p:sldId id="312" r:id="rId5"/>
    <p:sldId id="259" r:id="rId6"/>
    <p:sldId id="260" r:id="rId7"/>
    <p:sldId id="321" r:id="rId8"/>
    <p:sldId id="261" r:id="rId9"/>
    <p:sldId id="262" r:id="rId10"/>
    <p:sldId id="263" r:id="rId11"/>
    <p:sldId id="264" r:id="rId12"/>
    <p:sldId id="306" r:id="rId13"/>
    <p:sldId id="313" r:id="rId14"/>
    <p:sldId id="266" r:id="rId15"/>
    <p:sldId id="268" r:id="rId16"/>
    <p:sldId id="269" r:id="rId17"/>
    <p:sldId id="270" r:id="rId18"/>
    <p:sldId id="271" r:id="rId19"/>
    <p:sldId id="272" r:id="rId20"/>
    <p:sldId id="273" r:id="rId21"/>
    <p:sldId id="274" r:id="rId22"/>
    <p:sldId id="275" r:id="rId23"/>
    <p:sldId id="276" r:id="rId24"/>
    <p:sldId id="334" r:id="rId25"/>
    <p:sldId id="277" r:id="rId26"/>
    <p:sldId id="278" r:id="rId27"/>
    <p:sldId id="279" r:id="rId28"/>
    <p:sldId id="328" r:id="rId29"/>
    <p:sldId id="329" r:id="rId30"/>
    <p:sldId id="322" r:id="rId31"/>
    <p:sldId id="323" r:id="rId32"/>
    <p:sldId id="324" r:id="rId33"/>
    <p:sldId id="325" r:id="rId34"/>
    <p:sldId id="280" r:id="rId35"/>
    <p:sldId id="282" r:id="rId36"/>
    <p:sldId id="283" r:id="rId37"/>
    <p:sldId id="284" r:id="rId38"/>
    <p:sldId id="285" r:id="rId39"/>
    <p:sldId id="286" r:id="rId40"/>
    <p:sldId id="287" r:id="rId41"/>
    <p:sldId id="288" r:id="rId42"/>
    <p:sldId id="317" r:id="rId43"/>
    <p:sldId id="289" r:id="rId44"/>
    <p:sldId id="290" r:id="rId45"/>
    <p:sldId id="291" r:id="rId46"/>
    <p:sldId id="292" r:id="rId47"/>
    <p:sldId id="307" r:id="rId48"/>
    <p:sldId id="308" r:id="rId49"/>
    <p:sldId id="319" r:id="rId50"/>
    <p:sldId id="320" r:id="rId51"/>
    <p:sldId id="330" r:id="rId52"/>
    <p:sldId id="293" r:id="rId53"/>
    <p:sldId id="294" r:id="rId54"/>
    <p:sldId id="331" r:id="rId55"/>
    <p:sldId id="295" r:id="rId56"/>
    <p:sldId id="318" r:id="rId57"/>
    <p:sldId id="296" r:id="rId58"/>
    <p:sldId id="297" r:id="rId59"/>
    <p:sldId id="298" r:id="rId60"/>
    <p:sldId id="326" r:id="rId61"/>
    <p:sldId id="332" r:id="rId62"/>
    <p:sldId id="333" r:id="rId63"/>
    <p:sldId id="299" r:id="rId64"/>
    <p:sldId id="302" r:id="rId65"/>
    <p:sldId id="327" r:id="rId66"/>
    <p:sldId id="303" r:id="rId67"/>
    <p:sldId id="300" r:id="rId68"/>
    <p:sldId id="301" r:id="rId69"/>
    <p:sldId id="304" r:id="rId70"/>
    <p:sldId id="305" r:id="rId71"/>
    <p:sldId id="309" r:id="rId72"/>
    <p:sldId id="310" r:id="rId73"/>
    <p:sldId id="316" r:id="rId74"/>
    <p:sldId id="311" r:id="rId75"/>
    <p:sldId id="315" r:id="rId76"/>
    <p:sldId id="314" r:id="rId7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e Contreras" initials="N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3" d="2"/>
        <a:sy n="3" d="2"/>
      </p:scale>
      <p:origin x="0" y="0"/>
    </p:cViewPr>
  </p:notesTextViewPr>
  <p:notesViewPr>
    <p:cSldViewPr>
      <p:cViewPr varScale="1">
        <p:scale>
          <a:sx n="83" d="100"/>
          <a:sy n="83" d="100"/>
        </p:scale>
        <p:origin x="-1992" y="-7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8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E1B33F32-CAC2-44EF-A9EA-79E55092A80C}" type="datetimeFigureOut">
              <a:rPr lang="en-US" smtClean="0"/>
              <a:t>9/28/2022</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8FD73CC0-1532-40DC-9A43-F4E878A4AFF7}" type="slidenum">
              <a:rPr lang="en-US" smtClean="0"/>
              <a:t>‹#›</a:t>
            </a:fld>
            <a:endParaRPr lang="en-US" dirty="0"/>
          </a:p>
        </p:txBody>
      </p:sp>
    </p:spTree>
    <p:extLst>
      <p:ext uri="{BB962C8B-B14F-4D97-AF65-F5344CB8AC3E}">
        <p14:creationId xmlns:p14="http://schemas.microsoft.com/office/powerpoint/2010/main" val="42208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a:t>This is our annual Bloodborne training</a:t>
            </a:r>
            <a:r>
              <a:rPr lang="en-US" baseline="0" dirty="0"/>
              <a:t> for 2022</a:t>
            </a:r>
            <a:endParaRPr lang="en-US" dirty="0"/>
          </a:p>
        </p:txBody>
      </p:sp>
      <p:sp>
        <p:nvSpPr>
          <p:cNvPr id="4" name="Slide Number Placeholder 3"/>
          <p:cNvSpPr>
            <a:spLocks noGrp="1"/>
          </p:cNvSpPr>
          <p:nvPr>
            <p:ph type="sldNum" sz="quarter" idx="10"/>
          </p:nvPr>
        </p:nvSpPr>
        <p:spPr/>
        <p:txBody>
          <a:bodyPr/>
          <a:lstStyle/>
          <a:p>
            <a:fld id="{8FD73CC0-1532-40DC-9A43-F4E878A4AFF7}" type="slidenum">
              <a:rPr lang="en-US" smtClean="0"/>
              <a:t>1</a:t>
            </a:fld>
            <a:endParaRPr lang="en-US" dirty="0"/>
          </a:p>
        </p:txBody>
      </p:sp>
    </p:spTree>
    <p:extLst>
      <p:ext uri="{BB962C8B-B14F-4D97-AF65-F5344CB8AC3E}">
        <p14:creationId xmlns:p14="http://schemas.microsoft.com/office/powerpoint/2010/main" val="284137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a:t>Normal Flora is damaged</a:t>
            </a:r>
            <a:r>
              <a:rPr lang="en-US" baseline="0" dirty="0"/>
              <a:t> by the use of antibacterial soaps, lotions, sprays. Alcohol based cleaners are OK and do not damage.</a:t>
            </a:r>
          </a:p>
          <a:p>
            <a:endParaRPr lang="en-US" baseline="0" dirty="0"/>
          </a:p>
          <a:p>
            <a:r>
              <a:rPr lang="en-US" baseline="0" dirty="0"/>
              <a:t>Bacteria in certain conditions can remain viable out side the body and cause infection.</a:t>
            </a:r>
          </a:p>
          <a:p>
            <a:endParaRPr lang="en-US" baseline="0" dirty="0"/>
          </a:p>
          <a:p>
            <a:r>
              <a:rPr lang="en-US" baseline="0" dirty="0"/>
              <a:t>Virus- Does not survive out side the human body,</a:t>
            </a:r>
          </a:p>
          <a:p>
            <a:endParaRPr lang="en-US" dirty="0"/>
          </a:p>
        </p:txBody>
      </p:sp>
      <p:sp>
        <p:nvSpPr>
          <p:cNvPr id="4" name="Slide Number Placeholder 3"/>
          <p:cNvSpPr>
            <a:spLocks noGrp="1"/>
          </p:cNvSpPr>
          <p:nvPr>
            <p:ph type="sldNum" sz="quarter" idx="10"/>
          </p:nvPr>
        </p:nvSpPr>
        <p:spPr/>
        <p:txBody>
          <a:bodyPr/>
          <a:lstStyle/>
          <a:p>
            <a:fld id="{8FD73CC0-1532-40DC-9A43-F4E878A4AFF7}" type="slidenum">
              <a:rPr lang="en-US" smtClean="0"/>
              <a:t>5</a:t>
            </a:fld>
            <a:endParaRPr lang="en-US" dirty="0"/>
          </a:p>
        </p:txBody>
      </p:sp>
    </p:spTree>
    <p:extLst>
      <p:ext uri="{BB962C8B-B14F-4D97-AF65-F5344CB8AC3E}">
        <p14:creationId xmlns:p14="http://schemas.microsoft.com/office/powerpoint/2010/main" val="426554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a:t>Infectious</a:t>
            </a:r>
            <a:r>
              <a:rPr lang="en-US" baseline="0" dirty="0"/>
              <a:t> only means caused by a pathogen</a:t>
            </a:r>
          </a:p>
          <a:p>
            <a:endParaRPr lang="en-US" baseline="0" dirty="0"/>
          </a:p>
          <a:p>
            <a:r>
              <a:rPr lang="en-US" baseline="0" dirty="0"/>
              <a:t>A disease may be infectious but not communicable, we are focus on communicable diseases.</a:t>
            </a:r>
            <a:endParaRPr lang="en-US" dirty="0"/>
          </a:p>
        </p:txBody>
      </p:sp>
      <p:sp>
        <p:nvSpPr>
          <p:cNvPr id="4" name="Slide Number Placeholder 3"/>
          <p:cNvSpPr>
            <a:spLocks noGrp="1"/>
          </p:cNvSpPr>
          <p:nvPr>
            <p:ph type="sldNum" sz="quarter" idx="10"/>
          </p:nvPr>
        </p:nvSpPr>
        <p:spPr/>
        <p:txBody>
          <a:bodyPr/>
          <a:lstStyle/>
          <a:p>
            <a:fld id="{8FD73CC0-1532-40DC-9A43-F4E878A4AFF7}" type="slidenum">
              <a:rPr lang="en-US" smtClean="0"/>
              <a:t>6</a:t>
            </a:fld>
            <a:endParaRPr lang="en-US" dirty="0"/>
          </a:p>
        </p:txBody>
      </p:sp>
    </p:spTree>
    <p:extLst>
      <p:ext uri="{BB962C8B-B14F-4D97-AF65-F5344CB8AC3E}">
        <p14:creationId xmlns:p14="http://schemas.microsoft.com/office/powerpoint/2010/main" val="426554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a:t>* Hepatitis has been found</a:t>
            </a:r>
            <a:r>
              <a:rPr lang="en-US" baseline="0" dirty="0"/>
              <a:t> in 1 study, a dialysis facility, to survive on stainless steal for 7 days. They have not been able to reproduce this in other studies</a:t>
            </a:r>
            <a:endParaRPr lang="en-US" dirty="0"/>
          </a:p>
        </p:txBody>
      </p:sp>
      <p:sp>
        <p:nvSpPr>
          <p:cNvPr id="4" name="Slide Number Placeholder 3"/>
          <p:cNvSpPr>
            <a:spLocks noGrp="1"/>
          </p:cNvSpPr>
          <p:nvPr>
            <p:ph type="sldNum" sz="quarter" idx="10"/>
          </p:nvPr>
        </p:nvSpPr>
        <p:spPr/>
        <p:txBody>
          <a:bodyPr/>
          <a:lstStyle/>
          <a:p>
            <a:fld id="{8FD73CC0-1532-40DC-9A43-F4E878A4AFF7}" type="slidenum">
              <a:rPr lang="en-US" smtClean="0"/>
              <a:t>10</a:t>
            </a:fld>
            <a:endParaRPr lang="en-US" dirty="0"/>
          </a:p>
        </p:txBody>
      </p:sp>
    </p:spTree>
    <p:extLst>
      <p:ext uri="{BB962C8B-B14F-4D97-AF65-F5344CB8AC3E}">
        <p14:creationId xmlns:p14="http://schemas.microsoft.com/office/powerpoint/2010/main" val="3320526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a:t>This</a:t>
            </a:r>
            <a:r>
              <a:rPr lang="en-US" baseline="0" dirty="0"/>
              <a:t> is why it is important to try and stay as healthy as possible.</a:t>
            </a:r>
            <a:endParaRPr lang="en-US" dirty="0"/>
          </a:p>
        </p:txBody>
      </p:sp>
      <p:sp>
        <p:nvSpPr>
          <p:cNvPr id="4" name="Slide Number Placeholder 3"/>
          <p:cNvSpPr>
            <a:spLocks noGrp="1"/>
          </p:cNvSpPr>
          <p:nvPr>
            <p:ph type="sldNum" sz="quarter" idx="10"/>
          </p:nvPr>
        </p:nvSpPr>
        <p:spPr/>
        <p:txBody>
          <a:bodyPr/>
          <a:lstStyle/>
          <a:p>
            <a:fld id="{8FD73CC0-1532-40DC-9A43-F4E878A4AFF7}" type="slidenum">
              <a:rPr lang="en-US" smtClean="0"/>
              <a:t>11</a:t>
            </a:fld>
            <a:endParaRPr lang="en-US" dirty="0"/>
          </a:p>
        </p:txBody>
      </p:sp>
    </p:spTree>
    <p:extLst>
      <p:ext uri="{BB962C8B-B14F-4D97-AF65-F5344CB8AC3E}">
        <p14:creationId xmlns:p14="http://schemas.microsoft.com/office/powerpoint/2010/main" val="332052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275242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42229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1951639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6D444-D4DC-461F-AAE2-E909262BC0F9}"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8951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1308028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1078602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4039298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112367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102637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77632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247064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339724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40777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161816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198299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55568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1EB12D-E6C9-427B-8920-CC4B7859ECFF}" type="datetimeFigureOut">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F6D444-D4DC-461F-AAE2-E909262BC0F9}" type="slidenum">
              <a:rPr lang="en-US" smtClean="0"/>
              <a:t>‹#›</a:t>
            </a:fld>
            <a:endParaRPr lang="en-US" dirty="0"/>
          </a:p>
        </p:txBody>
      </p:sp>
    </p:spTree>
    <p:extLst>
      <p:ext uri="{BB962C8B-B14F-4D97-AF65-F5344CB8AC3E}">
        <p14:creationId xmlns:p14="http://schemas.microsoft.com/office/powerpoint/2010/main" val="295635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41EB12D-E6C9-427B-8920-CC4B7859ECFF}" type="datetimeFigureOut">
              <a:rPr lang="en-US" smtClean="0"/>
              <a:t>9/28/2022</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6F6D444-D4DC-461F-AAE2-E909262BC0F9}" type="slidenum">
              <a:rPr lang="en-US" smtClean="0"/>
              <a:t>‹#›</a:t>
            </a:fld>
            <a:endParaRPr lang="en-US" dirty="0"/>
          </a:p>
        </p:txBody>
      </p:sp>
    </p:spTree>
    <p:extLst>
      <p:ext uri="{BB962C8B-B14F-4D97-AF65-F5344CB8AC3E}">
        <p14:creationId xmlns:p14="http://schemas.microsoft.com/office/powerpoint/2010/main" val="224628430"/>
      </p:ext>
    </p:extLst>
  </p:cSld>
  <p:clrMap bg1="dk1" tx1="lt1" bg2="dk2" tx2="lt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 id="214748404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maine.gov/dhhs/mecdc/infectious-disease/epi/vector-borne/babesiosis/index.shtml" TargetMode="External"/><Relationship Id="rId7" Type="http://schemas.openxmlformats.org/officeDocument/2006/relationships/hyperlink" Target="http://www.maine.gov/dhhs/mecdc/infectious-disease/epi/vector-borne/rmsf/index.html" TargetMode="External"/><Relationship Id="rId2" Type="http://schemas.openxmlformats.org/officeDocument/2006/relationships/hyperlink" Target="http://www.maine.gov/dhhs/mecdc/infectious-disease/epi/vector-borne/anaplasmosis/index.shtml" TargetMode="External"/><Relationship Id="rId1" Type="http://schemas.openxmlformats.org/officeDocument/2006/relationships/slideLayout" Target="../slideLayouts/slideLayout2.xml"/><Relationship Id="rId6" Type="http://schemas.openxmlformats.org/officeDocument/2006/relationships/hyperlink" Target="http://www.maine.gov/dhhs/mecdc/infectious-disease/epi/vector-borne/powassan/index.shtml" TargetMode="External"/><Relationship Id="rId5" Type="http://schemas.openxmlformats.org/officeDocument/2006/relationships/hyperlink" Target="http://www.maine.gov/dhhs/mecdc/infectious-disease/epi/vector-borne/lyme/index.shtml" TargetMode="External"/><Relationship Id="rId4" Type="http://schemas.openxmlformats.org/officeDocument/2006/relationships/hyperlink" Target="http://www.maine.gov/dhhs/mecdc/infectious-disease/epi/vector-borne/ehrlichiosis/index.shtml" TargetMode="External"/><Relationship Id="rId9" Type="http://schemas.openxmlformats.org/officeDocument/2006/relationships/hyperlink" Target="http://www.maine.gov/dhhs/mecdc/infectious-disease/epi/vector-borne/lyme/tick-prevention.shtm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maine.gov/dhhs/mecdc/infectious-disease/epi/vector-borne/zika/index.shtml" TargetMode="External"/><Relationship Id="rId3" Type="http://schemas.openxmlformats.org/officeDocument/2006/relationships/hyperlink" Target="http://www.maine.gov/dhhs/mecdc/infectious-disease/epi/vector-borne/chik/index.html" TargetMode="External"/><Relationship Id="rId7" Type="http://schemas.openxmlformats.org/officeDocument/2006/relationships/hyperlink" Target="http://www.maine.gov/dhhs/mecdc/infectious-disease/epi/vector-borne/yellow-fever/index.html" TargetMode="External"/><Relationship Id="rId2" Type="http://schemas.openxmlformats.org/officeDocument/2006/relationships/hyperlink" Target="http://www.maine.gov/dhhs/mecdc/infectious-disease/epi/vector-borne/dengue/index.shtml" TargetMode="External"/><Relationship Id="rId1" Type="http://schemas.openxmlformats.org/officeDocument/2006/relationships/slideLayout" Target="../slideLayouts/slideLayout2.xml"/><Relationship Id="rId6" Type="http://schemas.openxmlformats.org/officeDocument/2006/relationships/hyperlink" Target="http://www.maine.gov/dhhs/mecdc/infectious-disease/epi/vector-borne/west-nile/index.shtml" TargetMode="External"/><Relationship Id="rId5" Type="http://schemas.openxmlformats.org/officeDocument/2006/relationships/hyperlink" Target="http://www.maine.gov/dhhs/mecdc/infectious-disease/epi/vector-borne/malaria/index.shtml" TargetMode="External"/><Relationship Id="rId4" Type="http://schemas.openxmlformats.org/officeDocument/2006/relationships/hyperlink" Target="http://www.maine.gov/dhhs/mecdc/infectious-disease/epi/vector-borne/eee/index.shtml" TargetMode="External"/><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slideLayout" Target="../slideLayouts/slideLayout4.xml"/><Relationship Id="rId7" Type="http://schemas.openxmlformats.org/officeDocument/2006/relationships/image" Target="../media/image39.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jpeg"/></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2.png"/><Relationship Id="rId4" Type="http://schemas.openxmlformats.org/officeDocument/2006/relationships/image" Target="../media/image4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5.xml"/><Relationship Id="rId5" Type="http://schemas.openxmlformats.org/officeDocument/2006/relationships/image" Target="../media/image57.jpeg"/><Relationship Id="rId4" Type="http://schemas.openxmlformats.org/officeDocument/2006/relationships/image" Target="../media/image56.jpeg"/></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5.xml"/><Relationship Id="rId4" Type="http://schemas.openxmlformats.org/officeDocument/2006/relationships/image" Target="../media/image60.jpg"/></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mailto:Ncontreras@scarboroughmaine.org"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846" y="1295400"/>
            <a:ext cx="8915400" cy="2262781"/>
          </a:xfrm>
        </p:spPr>
        <p:txBody>
          <a:bodyPr>
            <a:normAutofit/>
          </a:bodyPr>
          <a:lstStyle/>
          <a:p>
            <a:pPr algn="ctr"/>
            <a:r>
              <a:rPr lang="en-US" sz="5400" b="1" dirty="0">
                <a:solidFill>
                  <a:schemeClr val="tx1"/>
                </a:solidFill>
              </a:rPr>
              <a:t>Bloodborne, airborne and droplet pathogens</a:t>
            </a:r>
          </a:p>
        </p:txBody>
      </p:sp>
      <p:sp>
        <p:nvSpPr>
          <p:cNvPr id="3" name="Subtitle 2"/>
          <p:cNvSpPr>
            <a:spLocks noGrp="1"/>
          </p:cNvSpPr>
          <p:nvPr>
            <p:ph type="subTitle" idx="1"/>
          </p:nvPr>
        </p:nvSpPr>
        <p:spPr>
          <a:xfrm>
            <a:off x="228600" y="5562600"/>
            <a:ext cx="6620968" cy="861420"/>
          </a:xfrm>
        </p:spPr>
        <p:txBody>
          <a:bodyPr>
            <a:normAutofit/>
          </a:bodyPr>
          <a:lstStyle/>
          <a:p>
            <a:r>
              <a:rPr lang="en-US" dirty="0">
                <a:solidFill>
                  <a:schemeClr val="tx1"/>
                </a:solidFill>
              </a:rPr>
              <a:t>Scarborough Fire Department</a:t>
            </a:r>
          </a:p>
          <a:p>
            <a:r>
              <a:rPr lang="en-US" dirty="0">
                <a:solidFill>
                  <a:schemeClr val="tx1"/>
                </a:solidFill>
              </a:rPr>
              <a:t>Annual Training 2022</a:t>
            </a:r>
          </a:p>
        </p:txBody>
      </p:sp>
    </p:spTree>
    <p:extLst>
      <p:ext uri="{BB962C8B-B14F-4D97-AF65-F5344CB8AC3E}">
        <p14:creationId xmlns:p14="http://schemas.microsoft.com/office/powerpoint/2010/main" val="771693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20" y="45903"/>
            <a:ext cx="7182080" cy="762000"/>
          </a:xfrm>
        </p:spPr>
        <p:txBody>
          <a:bodyPr>
            <a:normAutofit fontScale="90000"/>
          </a:bodyPr>
          <a:lstStyle/>
          <a:p>
            <a:r>
              <a:rPr lang="en-US" dirty="0">
                <a:latin typeface="+mn-lt"/>
              </a:rPr>
              <a:t>Assessing the risk of exposure</a:t>
            </a:r>
          </a:p>
        </p:txBody>
      </p:sp>
      <p:sp>
        <p:nvSpPr>
          <p:cNvPr id="3" name="Content Placeholder 2"/>
          <p:cNvSpPr>
            <a:spLocks noGrp="1"/>
          </p:cNvSpPr>
          <p:nvPr>
            <p:ph idx="1"/>
          </p:nvPr>
        </p:nvSpPr>
        <p:spPr>
          <a:xfrm>
            <a:off x="109250" y="533400"/>
            <a:ext cx="9010880" cy="6050097"/>
          </a:xfrm>
        </p:spPr>
        <p:txBody>
          <a:bodyPr>
            <a:normAutofit/>
          </a:bodyPr>
          <a:lstStyle/>
          <a:p>
            <a:endParaRPr lang="en-US" sz="2400" dirty="0"/>
          </a:p>
          <a:p>
            <a:r>
              <a:rPr lang="en-US" sz="1600" b="1" dirty="0"/>
              <a:t>Four factors to consider </a:t>
            </a:r>
          </a:p>
          <a:p>
            <a:pPr lvl="1"/>
            <a:r>
              <a:rPr lang="en-US" dirty="0"/>
              <a:t>Organism</a:t>
            </a:r>
          </a:p>
          <a:p>
            <a:pPr lvl="2"/>
            <a:r>
              <a:rPr lang="en-US" sz="1600" dirty="0"/>
              <a:t>Each organism has a specific mode of entry</a:t>
            </a:r>
            <a:br>
              <a:rPr lang="en-US" sz="1600" dirty="0"/>
            </a:br>
            <a:endParaRPr lang="en-US" sz="1600" dirty="0"/>
          </a:p>
          <a:p>
            <a:pPr lvl="1"/>
            <a:r>
              <a:rPr lang="en-US" dirty="0"/>
              <a:t>Dose of the Organism</a:t>
            </a:r>
          </a:p>
          <a:p>
            <a:pPr lvl="2"/>
            <a:r>
              <a:rPr lang="en-US" sz="1600" dirty="0"/>
              <a:t>Number or organism present in exposure, Each disease has a number requirement, If there is no Disease present, infection cannot occur. For Viruses, this is known as Viral Load. </a:t>
            </a:r>
            <a:br>
              <a:rPr lang="en-US" sz="1600" dirty="0"/>
            </a:br>
            <a:endParaRPr lang="en-US" sz="1600" dirty="0"/>
          </a:p>
          <a:p>
            <a:pPr lvl="1"/>
            <a:r>
              <a:rPr lang="en-US" dirty="0"/>
              <a:t>Host resistance to Organism</a:t>
            </a:r>
          </a:p>
          <a:p>
            <a:pPr lvl="2"/>
            <a:r>
              <a:rPr lang="en-US" sz="1600" dirty="0"/>
              <a:t>The healthier you are, less chance for infection</a:t>
            </a:r>
            <a:br>
              <a:rPr lang="en-US" sz="1600" dirty="0"/>
            </a:br>
            <a:endParaRPr lang="en-US" sz="1600" dirty="0"/>
          </a:p>
          <a:p>
            <a:pPr lvl="1"/>
            <a:r>
              <a:rPr lang="en-US" dirty="0"/>
              <a:t>Strength of the Organism *</a:t>
            </a:r>
          </a:p>
          <a:p>
            <a:pPr lvl="3"/>
            <a:r>
              <a:rPr lang="en-US" sz="1600" dirty="0"/>
              <a:t>(Virulence) Strength outside vs. inside the body. HIV and TB do not survive in air and light</a:t>
            </a:r>
          </a:p>
          <a:p>
            <a:pPr marL="1051560" lvl="3" indent="0">
              <a:buNone/>
            </a:pPr>
            <a:endParaRPr lang="en-US" sz="1600" dirty="0"/>
          </a:p>
        </p:txBody>
      </p:sp>
    </p:spTree>
    <p:extLst>
      <p:ext uri="{BB962C8B-B14F-4D97-AF65-F5344CB8AC3E}">
        <p14:creationId xmlns:p14="http://schemas.microsoft.com/office/powerpoint/2010/main" val="325375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762000"/>
          </a:xfrm>
        </p:spPr>
        <p:txBody>
          <a:bodyPr>
            <a:normAutofit fontScale="90000"/>
          </a:bodyPr>
          <a:lstStyle/>
          <a:p>
            <a:r>
              <a:rPr lang="en-US" dirty="0"/>
              <a:t>Assessing the risk of exposure</a:t>
            </a:r>
          </a:p>
        </p:txBody>
      </p:sp>
      <p:sp>
        <p:nvSpPr>
          <p:cNvPr id="3" name="Content Placeholder 2"/>
          <p:cNvSpPr>
            <a:spLocks noGrp="1"/>
          </p:cNvSpPr>
          <p:nvPr>
            <p:ph idx="1"/>
          </p:nvPr>
        </p:nvSpPr>
        <p:spPr>
          <a:xfrm>
            <a:off x="304800" y="1219200"/>
            <a:ext cx="8610600" cy="4724400"/>
          </a:xfrm>
        </p:spPr>
        <p:txBody>
          <a:bodyPr>
            <a:normAutofit/>
          </a:bodyPr>
          <a:lstStyle/>
          <a:p>
            <a:r>
              <a:rPr lang="en-US" sz="1600" dirty="0">
                <a:solidFill>
                  <a:schemeClr val="tx1"/>
                </a:solidFill>
              </a:rPr>
              <a:t>Bodies Natural Defenses</a:t>
            </a:r>
          </a:p>
          <a:p>
            <a:pPr lvl="1"/>
            <a:r>
              <a:rPr lang="en-US" dirty="0">
                <a:solidFill>
                  <a:schemeClr val="tx1"/>
                </a:solidFill>
              </a:rPr>
              <a:t>Skin- First line of Defense</a:t>
            </a:r>
          </a:p>
          <a:p>
            <a:pPr lvl="1"/>
            <a:r>
              <a:rPr lang="en-US" dirty="0">
                <a:solidFill>
                  <a:schemeClr val="tx1"/>
                </a:solidFill>
              </a:rPr>
              <a:t>Conjunctiva- Protects the eyes by the motion of the eyelids and tears.</a:t>
            </a:r>
          </a:p>
          <a:p>
            <a:pPr lvl="1"/>
            <a:r>
              <a:rPr lang="en-US" dirty="0">
                <a:solidFill>
                  <a:schemeClr val="tx1"/>
                </a:solidFill>
              </a:rPr>
              <a:t>Lungs- Cilia, mucous membranes, cough mechanism</a:t>
            </a:r>
          </a:p>
          <a:p>
            <a:pPr lvl="1"/>
            <a:r>
              <a:rPr lang="en-US" dirty="0">
                <a:solidFill>
                  <a:schemeClr val="tx1"/>
                </a:solidFill>
              </a:rPr>
              <a:t>GI Tract- Acid of gastric juices and bile secretions</a:t>
            </a:r>
          </a:p>
          <a:p>
            <a:pPr lvl="1"/>
            <a:r>
              <a:rPr lang="en-US" dirty="0">
                <a:solidFill>
                  <a:schemeClr val="tx1"/>
                </a:solidFill>
              </a:rPr>
              <a:t>Immune System- resistance for infection</a:t>
            </a:r>
          </a:p>
          <a:p>
            <a:endParaRPr lang="en-US" sz="1600" dirty="0">
              <a:solidFill>
                <a:schemeClr val="tx1"/>
              </a:solidFill>
            </a:endParaRPr>
          </a:p>
          <a:p>
            <a:r>
              <a:rPr lang="en-US" sz="1600" dirty="0">
                <a:solidFill>
                  <a:schemeClr val="tx1"/>
                </a:solidFill>
              </a:rPr>
              <a:t>Factors that compromise resistance</a:t>
            </a:r>
          </a:p>
          <a:p>
            <a:pPr lvl="1"/>
            <a:r>
              <a:rPr lang="en-US" dirty="0">
                <a:solidFill>
                  <a:schemeClr val="tx1"/>
                </a:solidFill>
              </a:rPr>
              <a:t>Smoking, Age, Drug use, Trauma, Malnutrition, chronic diseases.</a:t>
            </a:r>
          </a:p>
          <a:p>
            <a:pPr marL="1051560" lvl="3" indent="0">
              <a:buNone/>
            </a:pPr>
            <a:endParaRPr lang="en-US" sz="2000" dirty="0"/>
          </a:p>
        </p:txBody>
      </p:sp>
    </p:spTree>
    <p:extLst>
      <p:ext uri="{BB962C8B-B14F-4D97-AF65-F5344CB8AC3E}">
        <p14:creationId xmlns:p14="http://schemas.microsoft.com/office/powerpoint/2010/main" val="199174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034"/>
            <a:ext cx="4800600" cy="685800"/>
          </a:xfrm>
        </p:spPr>
        <p:txBody>
          <a:bodyPr>
            <a:normAutofit fontScale="90000"/>
          </a:bodyPr>
          <a:lstStyle/>
          <a:p>
            <a:r>
              <a:rPr lang="en-US" dirty="0"/>
              <a:t>Exposure Incidents</a:t>
            </a:r>
          </a:p>
        </p:txBody>
      </p:sp>
      <p:sp>
        <p:nvSpPr>
          <p:cNvPr id="3" name="Content Placeholder 2"/>
          <p:cNvSpPr>
            <a:spLocks noGrp="1"/>
          </p:cNvSpPr>
          <p:nvPr>
            <p:ph idx="1"/>
          </p:nvPr>
        </p:nvSpPr>
        <p:spPr>
          <a:xfrm>
            <a:off x="457200" y="1447800"/>
            <a:ext cx="8458200" cy="5410200"/>
          </a:xfrm>
        </p:spPr>
        <p:txBody>
          <a:bodyPr/>
          <a:lstStyle/>
          <a:p>
            <a:pPr>
              <a:spcBef>
                <a:spcPct val="45000"/>
              </a:spcBef>
            </a:pPr>
            <a:r>
              <a:rPr lang="en-US" sz="1600" dirty="0"/>
              <a:t>Contact with skin: wash exposed areas with antimicrobial soap and running water</a:t>
            </a:r>
            <a:br>
              <a:rPr lang="en-US" sz="1600" dirty="0"/>
            </a:br>
            <a:endParaRPr lang="en-US" sz="1600" dirty="0"/>
          </a:p>
          <a:p>
            <a:pPr>
              <a:spcBef>
                <a:spcPct val="45000"/>
              </a:spcBef>
            </a:pPr>
            <a:r>
              <a:rPr lang="en-US" sz="1600" dirty="0"/>
              <a:t>Contact with eyes or mucous membranes: flush affected area with running water for at least 15 minutes</a:t>
            </a:r>
            <a:br>
              <a:rPr lang="en-US" sz="1600" dirty="0"/>
            </a:br>
            <a:endParaRPr lang="en-US" sz="1600" dirty="0"/>
          </a:p>
          <a:p>
            <a:pPr>
              <a:spcBef>
                <a:spcPct val="45000"/>
              </a:spcBef>
            </a:pPr>
            <a:r>
              <a:rPr lang="en-US" sz="1600" dirty="0"/>
              <a:t>Contact with clothing: remove contaminated clothing, wash underlying skin with antimicrobial soap and running water. Be careful not to spread the contamination. </a:t>
            </a:r>
            <a:r>
              <a:rPr lang="en-US" sz="1600" i="1" dirty="0"/>
              <a:t>(Note, it is best to initially wash with cold water until visible contamination has been removed). </a:t>
            </a:r>
            <a:r>
              <a:rPr lang="en-US" sz="1600" dirty="0"/>
              <a:t>This keeps the pores in the skin closed. </a:t>
            </a:r>
          </a:p>
          <a:p>
            <a:endParaRPr lang="en-US" dirty="0"/>
          </a:p>
        </p:txBody>
      </p:sp>
    </p:spTree>
    <p:extLst>
      <p:ext uri="{BB962C8B-B14F-4D97-AF65-F5344CB8AC3E}">
        <p14:creationId xmlns:p14="http://schemas.microsoft.com/office/powerpoint/2010/main" val="1998124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4876800" cy="609600"/>
          </a:xfrm>
        </p:spPr>
        <p:txBody>
          <a:bodyPr>
            <a:normAutofit fontScale="90000"/>
          </a:bodyPr>
          <a:lstStyle/>
          <a:p>
            <a:r>
              <a:rPr lang="en-US" dirty="0"/>
              <a:t>Exposure Incidents</a:t>
            </a:r>
          </a:p>
        </p:txBody>
      </p:sp>
      <p:sp>
        <p:nvSpPr>
          <p:cNvPr id="3" name="Content Placeholder 2"/>
          <p:cNvSpPr>
            <a:spLocks noGrp="1"/>
          </p:cNvSpPr>
          <p:nvPr>
            <p:ph idx="1"/>
          </p:nvPr>
        </p:nvSpPr>
        <p:spPr>
          <a:xfrm>
            <a:off x="152400" y="1066800"/>
            <a:ext cx="9109114" cy="5334000"/>
          </a:xfrm>
        </p:spPr>
        <p:txBody>
          <a:bodyPr>
            <a:normAutofit/>
          </a:bodyPr>
          <a:lstStyle/>
          <a:p>
            <a:r>
              <a:rPr lang="en-US" sz="1600" dirty="0"/>
              <a:t>Contact the Designated Infection Control Officer at 730-4297, Someone is on call 24/7</a:t>
            </a:r>
            <a:br>
              <a:rPr lang="en-US" sz="1600" dirty="0"/>
            </a:br>
            <a:endParaRPr lang="en-US" sz="1600" dirty="0"/>
          </a:p>
          <a:p>
            <a:r>
              <a:rPr lang="en-US" sz="1600" dirty="0"/>
              <a:t>The DICO will make exposure determination</a:t>
            </a:r>
            <a:br>
              <a:rPr lang="en-US" sz="1600" dirty="0"/>
            </a:br>
            <a:endParaRPr lang="en-US" sz="1600" dirty="0"/>
          </a:p>
          <a:p>
            <a:r>
              <a:rPr lang="en-US" sz="1600" dirty="0"/>
              <a:t>If deemed an exposure, source testing will be requested. </a:t>
            </a:r>
          </a:p>
          <a:p>
            <a:pPr lvl="1"/>
            <a:r>
              <a:rPr lang="en-US" dirty="0"/>
              <a:t>If source is negative, no further testing or evaluation is needed</a:t>
            </a:r>
          </a:p>
          <a:p>
            <a:pPr lvl="1"/>
            <a:r>
              <a:rPr lang="en-US" dirty="0"/>
              <a:t>If Source is positive, follow up testing of the employee will take place if vaccination history is not on file or insufficient.</a:t>
            </a:r>
          </a:p>
          <a:p>
            <a:pPr lvl="1"/>
            <a:r>
              <a:rPr lang="en-US" dirty="0"/>
              <a:t>Any information obtained in regards to the Source Disease status must be kept confidential, failure to do so may result in civil liability</a:t>
            </a:r>
          </a:p>
          <a:p>
            <a:pPr lvl="1"/>
            <a:r>
              <a:rPr lang="en-US" dirty="0"/>
              <a:t>Follow up will be confidential and results will not be known by the Department.</a:t>
            </a:r>
          </a:p>
          <a:p>
            <a:endParaRPr lang="en-US" dirty="0"/>
          </a:p>
        </p:txBody>
      </p:sp>
    </p:spTree>
    <p:extLst>
      <p:ext uri="{BB962C8B-B14F-4D97-AF65-F5344CB8AC3E}">
        <p14:creationId xmlns:p14="http://schemas.microsoft.com/office/powerpoint/2010/main" val="270878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47800" y="2057400"/>
            <a:ext cx="6591985" cy="1468800"/>
          </a:xfrm>
        </p:spPr>
        <p:txBody>
          <a:bodyPr>
            <a:normAutofit/>
          </a:bodyPr>
          <a:lstStyle/>
          <a:p>
            <a:pPr algn="ctr"/>
            <a:r>
              <a:rPr lang="en-US" dirty="0"/>
              <a:t>Bloodborne, airborne and droplet diseases</a:t>
            </a:r>
          </a:p>
        </p:txBody>
      </p:sp>
    </p:spTree>
    <p:extLst>
      <p:ext uri="{BB962C8B-B14F-4D97-AF65-F5344CB8AC3E}">
        <p14:creationId xmlns:p14="http://schemas.microsoft.com/office/powerpoint/2010/main" val="225393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0"/>
            <a:ext cx="3581400" cy="685800"/>
          </a:xfrm>
        </p:spPr>
        <p:txBody>
          <a:bodyPr>
            <a:normAutofit fontScale="90000"/>
          </a:bodyPr>
          <a:lstStyle/>
          <a:p>
            <a:r>
              <a:rPr lang="en-US" dirty="0"/>
              <a:t>Hepatitis B (HBV)</a:t>
            </a:r>
          </a:p>
        </p:txBody>
      </p:sp>
      <p:sp>
        <p:nvSpPr>
          <p:cNvPr id="8" name="Content Placeholder 7"/>
          <p:cNvSpPr>
            <a:spLocks noGrp="1"/>
          </p:cNvSpPr>
          <p:nvPr>
            <p:ph idx="1"/>
          </p:nvPr>
        </p:nvSpPr>
        <p:spPr>
          <a:xfrm>
            <a:off x="533400" y="1295400"/>
            <a:ext cx="5103564" cy="5562600"/>
          </a:xfrm>
        </p:spPr>
        <p:txBody>
          <a:bodyPr>
            <a:normAutofit/>
          </a:bodyPr>
          <a:lstStyle/>
          <a:p>
            <a:r>
              <a:rPr lang="en-US" sz="1600" dirty="0"/>
              <a:t>Transmitted by blood to blood contact, sexual contact and indirect contact.</a:t>
            </a:r>
            <a:br>
              <a:rPr lang="en-US" sz="1600" dirty="0"/>
            </a:br>
            <a:endParaRPr lang="en-US" sz="1600" dirty="0"/>
          </a:p>
          <a:p>
            <a:r>
              <a:rPr lang="en-US" sz="1600" dirty="0"/>
              <a:t>2006 CDC reported that HBV in public safety lower than general public</a:t>
            </a:r>
            <a:br>
              <a:rPr lang="en-US" sz="1600" dirty="0"/>
            </a:br>
            <a:endParaRPr lang="en-US" sz="1600" dirty="0"/>
          </a:p>
          <a:p>
            <a:r>
              <a:rPr lang="en-US" sz="1600" dirty="0"/>
              <a:t>Signs and symptoms will begin like a flu like illness and may progress to</a:t>
            </a:r>
            <a:r>
              <a:rPr lang="en-US" altLang="en-US" sz="1600" dirty="0"/>
              <a:t> jaundice, fatigue, abdominal pain, dark urine, whitish stool and smokers often lose interest in smoking</a:t>
            </a:r>
            <a:br>
              <a:rPr lang="en-US" altLang="en-US" sz="1600" dirty="0"/>
            </a:br>
            <a:endParaRPr lang="en-US" altLang="en-US" sz="1600" dirty="0"/>
          </a:p>
          <a:p>
            <a:r>
              <a:rPr lang="en-US" sz="1600" dirty="0"/>
              <a:t>6.0-30.0% risk of infection if from Source positive needle stick and not vaccinated</a:t>
            </a:r>
          </a:p>
          <a:p>
            <a:pPr lvl="1"/>
            <a:r>
              <a:rPr lang="en-US" dirty="0"/>
              <a:t>50-60% of people do not know they are infected with the disease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55154"/>
            <a:ext cx="3045893" cy="2246700"/>
          </a:xfrm>
          <a:prstGeom prst="rect">
            <a:avLst/>
          </a:prstGeom>
        </p:spPr>
      </p:pic>
    </p:spTree>
    <p:extLst>
      <p:ext uri="{BB962C8B-B14F-4D97-AF65-F5344CB8AC3E}">
        <p14:creationId xmlns:p14="http://schemas.microsoft.com/office/powerpoint/2010/main" val="417995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581400" cy="685800"/>
          </a:xfrm>
        </p:spPr>
        <p:txBody>
          <a:bodyPr>
            <a:normAutofit fontScale="90000"/>
          </a:bodyPr>
          <a:lstStyle/>
          <a:p>
            <a:r>
              <a:rPr lang="en-US" dirty="0"/>
              <a:t>Hepatitis B (HBV)</a:t>
            </a:r>
          </a:p>
        </p:txBody>
      </p:sp>
      <p:sp>
        <p:nvSpPr>
          <p:cNvPr id="3" name="Content Placeholder 2"/>
          <p:cNvSpPr>
            <a:spLocks noGrp="1"/>
          </p:cNvSpPr>
          <p:nvPr>
            <p:ph idx="1"/>
          </p:nvPr>
        </p:nvSpPr>
        <p:spPr>
          <a:xfrm>
            <a:off x="457200" y="1371600"/>
            <a:ext cx="8305800" cy="6012455"/>
          </a:xfrm>
        </p:spPr>
        <p:txBody>
          <a:bodyPr>
            <a:normAutofit/>
          </a:bodyPr>
          <a:lstStyle/>
          <a:p>
            <a:r>
              <a:rPr lang="en-US" sz="1600" b="1" dirty="0"/>
              <a:t>This disease can be prevented</a:t>
            </a:r>
          </a:p>
          <a:p>
            <a:pPr lvl="1"/>
            <a:r>
              <a:rPr lang="en-US" dirty="0"/>
              <a:t>Two vaccines available, Recombivax and Engerix.</a:t>
            </a:r>
          </a:p>
          <a:p>
            <a:pPr lvl="1"/>
            <a:r>
              <a:rPr lang="en-US" dirty="0"/>
              <a:t>Low risk of side effects. May include low grade fever, soreness at injection site</a:t>
            </a:r>
          </a:p>
          <a:p>
            <a:pPr lvl="1"/>
            <a:r>
              <a:rPr lang="en-US" dirty="0"/>
              <a:t>Has been used since 1982</a:t>
            </a:r>
          </a:p>
          <a:p>
            <a:pPr lvl="1"/>
            <a:r>
              <a:rPr lang="en-US" dirty="0"/>
              <a:t>Offered to each employee at no cost</a:t>
            </a:r>
          </a:p>
          <a:p>
            <a:pPr lvl="1"/>
            <a:r>
              <a:rPr lang="en-US" dirty="0"/>
              <a:t>Vaccine only good for HBV and will not protect against other types of Hepatitis.</a:t>
            </a:r>
          </a:p>
          <a:p>
            <a:pPr lvl="1"/>
            <a:r>
              <a:rPr lang="en-US" dirty="0"/>
              <a:t>Series consists of 3 doses, First shot, 2</a:t>
            </a:r>
            <a:r>
              <a:rPr lang="en-US" baseline="30000" dirty="0"/>
              <a:t>nd</a:t>
            </a:r>
            <a:r>
              <a:rPr lang="en-US" dirty="0"/>
              <a:t>  shot 4 weeks later, 3</a:t>
            </a:r>
            <a:r>
              <a:rPr lang="en-US" baseline="30000" dirty="0"/>
              <a:t>rd</a:t>
            </a:r>
            <a:r>
              <a:rPr lang="en-US" dirty="0"/>
              <a:t> shot 6 months after the first.</a:t>
            </a:r>
          </a:p>
          <a:p>
            <a:pPr lvl="1"/>
            <a:r>
              <a:rPr lang="en-US" dirty="0"/>
              <a:t>Titer within 2 months of last shot, may need to repeat the series if you did not respond to the vaccine.</a:t>
            </a:r>
          </a:p>
          <a:p>
            <a:pPr lvl="1"/>
            <a:r>
              <a:rPr lang="en-US" dirty="0"/>
              <a:t>If you chose to decline vaccination, Declination form must be signed.</a:t>
            </a:r>
          </a:p>
        </p:txBody>
      </p:sp>
    </p:spTree>
    <p:extLst>
      <p:ext uri="{BB962C8B-B14F-4D97-AF65-F5344CB8AC3E}">
        <p14:creationId xmlns:p14="http://schemas.microsoft.com/office/powerpoint/2010/main" val="3512137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3810000" cy="609600"/>
          </a:xfrm>
        </p:spPr>
        <p:txBody>
          <a:bodyPr>
            <a:normAutofit fontScale="90000"/>
          </a:bodyPr>
          <a:lstStyle/>
          <a:p>
            <a:r>
              <a:rPr lang="en-US" dirty="0"/>
              <a:t>Hepatitis C (HCV)</a:t>
            </a:r>
          </a:p>
        </p:txBody>
      </p:sp>
      <p:sp>
        <p:nvSpPr>
          <p:cNvPr id="3" name="Content Placeholder 2"/>
          <p:cNvSpPr>
            <a:spLocks noGrp="1"/>
          </p:cNvSpPr>
          <p:nvPr>
            <p:ph idx="1"/>
          </p:nvPr>
        </p:nvSpPr>
        <p:spPr>
          <a:xfrm>
            <a:off x="710404" y="1219200"/>
            <a:ext cx="4769386" cy="6011537"/>
          </a:xfrm>
        </p:spPr>
        <p:txBody>
          <a:bodyPr>
            <a:normAutofit/>
          </a:bodyPr>
          <a:lstStyle/>
          <a:p>
            <a:r>
              <a:rPr lang="en-US" sz="1600" dirty="0"/>
              <a:t>Transmitted by Blood to Blood Contact, blood transfusions, needle stick injuries, Sexual contact</a:t>
            </a:r>
            <a:br>
              <a:rPr lang="en-US" sz="1600" dirty="0"/>
            </a:br>
            <a:endParaRPr lang="en-US" sz="1600" dirty="0"/>
          </a:p>
          <a:p>
            <a:r>
              <a:rPr lang="en-US" sz="1600" dirty="0"/>
              <a:t>Tattoos and body piercings are factors that increase the risk 15-30%</a:t>
            </a:r>
            <a:br>
              <a:rPr lang="en-US" sz="1600" dirty="0"/>
            </a:br>
            <a:endParaRPr lang="en-US" sz="1600" dirty="0"/>
          </a:p>
          <a:p>
            <a:r>
              <a:rPr lang="en-US" sz="1600" dirty="0"/>
              <a:t>Sexual Contact 15-20%</a:t>
            </a:r>
            <a:br>
              <a:rPr lang="en-US" sz="1600" dirty="0"/>
            </a:br>
            <a:endParaRPr lang="en-US" sz="1600" dirty="0"/>
          </a:p>
          <a:p>
            <a:r>
              <a:rPr lang="en-US" sz="1600" dirty="0"/>
              <a:t>IV Drug users is the highest risk group 42%</a:t>
            </a:r>
            <a:br>
              <a:rPr lang="en-US" sz="1600" dirty="0"/>
            </a:br>
            <a:endParaRPr lang="en-US" sz="1600" dirty="0"/>
          </a:p>
          <a:p>
            <a:r>
              <a:rPr lang="en-US" sz="1600" dirty="0"/>
              <a:t>Incubation period 6-7 weeks</a:t>
            </a:r>
            <a:br>
              <a:rPr lang="en-US" sz="1600" dirty="0"/>
            </a:br>
            <a:endParaRPr lang="en-US" sz="1600" dirty="0"/>
          </a:p>
          <a:p>
            <a:r>
              <a:rPr lang="en-US" sz="1600" dirty="0"/>
              <a:t>Signs and symptoms are much like HBV, Flu like illness, loss of appetite, headache and nausea</a:t>
            </a:r>
            <a:br>
              <a:rPr lang="en-US" sz="1600" dirty="0"/>
            </a:br>
            <a:endParaRPr lang="en-US" sz="1600" dirty="0"/>
          </a:p>
          <a:p>
            <a:r>
              <a:rPr lang="en-US" sz="1600" dirty="0"/>
              <a:t>5 studies show that Fire/EMS personnel are at no Increase risk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33260"/>
            <a:ext cx="3779520" cy="2362200"/>
          </a:xfrm>
          <a:prstGeom prst="rect">
            <a:avLst/>
          </a:prstGeom>
        </p:spPr>
      </p:pic>
    </p:spTree>
    <p:extLst>
      <p:ext uri="{BB962C8B-B14F-4D97-AF65-F5344CB8AC3E}">
        <p14:creationId xmlns:p14="http://schemas.microsoft.com/office/powerpoint/2010/main" val="2342829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48" y="11017"/>
            <a:ext cx="3733800" cy="609600"/>
          </a:xfrm>
        </p:spPr>
        <p:txBody>
          <a:bodyPr>
            <a:normAutofit fontScale="90000"/>
          </a:bodyPr>
          <a:lstStyle/>
          <a:p>
            <a:r>
              <a:rPr lang="en-US" dirty="0"/>
              <a:t>Hepatitis C (HCV)</a:t>
            </a:r>
          </a:p>
        </p:txBody>
      </p:sp>
      <p:sp>
        <p:nvSpPr>
          <p:cNvPr id="3" name="Content Placeholder 2"/>
          <p:cNvSpPr>
            <a:spLocks noGrp="1"/>
          </p:cNvSpPr>
          <p:nvPr>
            <p:ph idx="1"/>
          </p:nvPr>
        </p:nvSpPr>
        <p:spPr>
          <a:xfrm>
            <a:off x="228600" y="1752600"/>
            <a:ext cx="9144000" cy="3429000"/>
          </a:xfrm>
        </p:spPr>
        <p:txBody>
          <a:bodyPr>
            <a:normAutofit/>
          </a:bodyPr>
          <a:lstStyle/>
          <a:p>
            <a:r>
              <a:rPr lang="en-US" sz="1600" dirty="0"/>
              <a:t>No Vaccine available, post exposure treatment is counseling, post exposure testing HCV-RNA at 2 weeks</a:t>
            </a:r>
            <a:br>
              <a:rPr lang="en-US" sz="1600" dirty="0"/>
            </a:br>
            <a:endParaRPr lang="en-US" sz="1600" dirty="0"/>
          </a:p>
          <a:p>
            <a:r>
              <a:rPr lang="en-US" sz="1600" dirty="0"/>
              <a:t>Rapid test available to know source status in 23 minutes.</a:t>
            </a:r>
            <a:br>
              <a:rPr lang="en-US" sz="1600" dirty="0"/>
            </a:br>
            <a:endParaRPr lang="en-US" sz="1600" dirty="0"/>
          </a:p>
          <a:p>
            <a:r>
              <a:rPr lang="en-US" sz="1600" dirty="0"/>
              <a:t>There is effective treatment where 75-95% of people have been cured.</a:t>
            </a:r>
            <a:br>
              <a:rPr lang="en-US" sz="1600" dirty="0"/>
            </a:br>
            <a:endParaRPr lang="en-US" sz="1600" dirty="0"/>
          </a:p>
          <a:p>
            <a:r>
              <a:rPr lang="en-US" sz="1600" dirty="0"/>
              <a:t>1 Transmission via splash into the eyes and 1 via non intact skin.</a:t>
            </a:r>
            <a:br>
              <a:rPr lang="en-US" sz="1600" dirty="0"/>
            </a:br>
            <a:endParaRPr lang="en-US" sz="1600" dirty="0"/>
          </a:p>
          <a:p>
            <a:r>
              <a:rPr lang="en-US" sz="1600" dirty="0"/>
              <a:t>Treatment consists of 3 drugs-Interferon, Ribavirin and 1 other. And is covered under workers comp</a:t>
            </a:r>
          </a:p>
        </p:txBody>
      </p:sp>
    </p:spTree>
    <p:extLst>
      <p:ext uri="{BB962C8B-B14F-4D97-AF65-F5344CB8AC3E}">
        <p14:creationId xmlns:p14="http://schemas.microsoft.com/office/powerpoint/2010/main" val="282594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772400" cy="586103"/>
          </a:xfrm>
        </p:spPr>
        <p:txBody>
          <a:bodyPr>
            <a:normAutofit fontScale="90000"/>
          </a:bodyPr>
          <a:lstStyle/>
          <a:p>
            <a:r>
              <a:rPr lang="en-US" dirty="0"/>
              <a:t>Human Immunodeficiency Virus (HIV)</a:t>
            </a:r>
          </a:p>
        </p:txBody>
      </p:sp>
      <p:sp>
        <p:nvSpPr>
          <p:cNvPr id="3" name="Content Placeholder 2"/>
          <p:cNvSpPr>
            <a:spLocks noGrp="1"/>
          </p:cNvSpPr>
          <p:nvPr>
            <p:ph idx="1"/>
          </p:nvPr>
        </p:nvSpPr>
        <p:spPr>
          <a:xfrm>
            <a:off x="152400" y="1295400"/>
            <a:ext cx="6067540" cy="5486400"/>
          </a:xfrm>
        </p:spPr>
        <p:txBody>
          <a:bodyPr>
            <a:normAutofit/>
          </a:bodyPr>
          <a:lstStyle/>
          <a:p>
            <a:r>
              <a:rPr lang="en-US" dirty="0"/>
              <a:t>Virus which attacks the bodies immune system and its ability to fight infection</a:t>
            </a:r>
          </a:p>
          <a:p>
            <a:r>
              <a:rPr lang="en-US" dirty="0"/>
              <a:t>Virus progress to AIDS</a:t>
            </a:r>
          </a:p>
          <a:p>
            <a:r>
              <a:rPr lang="en-US" dirty="0"/>
              <a:t>Transmission primarily sexual contact-M/M, M/F, F/M</a:t>
            </a:r>
          </a:p>
          <a:p>
            <a:r>
              <a:rPr lang="en-US" dirty="0"/>
              <a:t>Second is IV drug users sharing needles and syringes</a:t>
            </a:r>
          </a:p>
          <a:p>
            <a:r>
              <a:rPr lang="en-US" dirty="0"/>
              <a:t>Third is mother to Infant (1-3%)</a:t>
            </a:r>
          </a:p>
          <a:p>
            <a:r>
              <a:rPr lang="en-US" dirty="0"/>
              <a:t>Smaller numbers consist of Blood Transfusions and needle stick injuries, </a:t>
            </a:r>
          </a:p>
          <a:p>
            <a:pPr lvl="1"/>
            <a:r>
              <a:rPr lang="en-US" dirty="0"/>
              <a:t>57 Health care workers have documented and acquired infections, none since 2001.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266940"/>
            <a:ext cx="2531775" cy="2443163"/>
          </a:xfrm>
          <a:prstGeom prst="rect">
            <a:avLst/>
          </a:prstGeom>
        </p:spPr>
      </p:pic>
    </p:spTree>
    <p:extLst>
      <p:ext uri="{BB962C8B-B14F-4D97-AF65-F5344CB8AC3E}">
        <p14:creationId xmlns:p14="http://schemas.microsoft.com/office/powerpoint/2010/main" val="3084236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371600"/>
            <a:ext cx="8183563" cy="4187825"/>
          </a:xfrm>
        </p:spPr>
        <p:txBody>
          <a:bodyPr>
            <a:normAutofit/>
          </a:bodyPr>
          <a:lstStyle/>
          <a:p>
            <a:r>
              <a:rPr lang="en-US" dirty="0"/>
              <a:t>What’s this all about?!</a:t>
            </a:r>
          </a:p>
          <a:p>
            <a:endParaRPr lang="en-US" dirty="0"/>
          </a:p>
          <a:p>
            <a:pPr lvl="1"/>
            <a:r>
              <a:rPr lang="en-US" dirty="0"/>
              <a:t>OSHA 1910.1030- any employee that may come in to contact with Blood or Blood products must attend yearly training.</a:t>
            </a:r>
            <a:br>
              <a:rPr lang="en-US" dirty="0"/>
            </a:br>
            <a:endParaRPr lang="en-US" dirty="0"/>
          </a:p>
          <a:p>
            <a:pPr lvl="1"/>
            <a:r>
              <a:rPr lang="en-US" dirty="0"/>
              <a:t>Additional education is required each time there is a change in procedure</a:t>
            </a:r>
            <a:br>
              <a:rPr lang="en-US" dirty="0"/>
            </a:br>
            <a:endParaRPr lang="en-US" dirty="0"/>
          </a:p>
          <a:p>
            <a:pPr lvl="1"/>
            <a:r>
              <a:rPr lang="en-US" dirty="0"/>
              <a:t>Training is site specific</a:t>
            </a:r>
          </a:p>
          <a:p>
            <a:pPr marL="411480" lvl="1" indent="0">
              <a:buNone/>
            </a:pPr>
            <a:endParaRPr lang="en-US" dirty="0"/>
          </a:p>
        </p:txBody>
      </p:sp>
    </p:spTree>
    <p:extLst>
      <p:ext uri="{BB962C8B-B14F-4D97-AF65-F5344CB8AC3E}">
        <p14:creationId xmlns:p14="http://schemas.microsoft.com/office/powerpoint/2010/main" val="415219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20000" cy="609600"/>
          </a:xfrm>
        </p:spPr>
        <p:txBody>
          <a:bodyPr>
            <a:normAutofit fontScale="90000"/>
          </a:bodyPr>
          <a:lstStyle/>
          <a:p>
            <a:r>
              <a:rPr lang="en-US" dirty="0"/>
              <a:t>Human Immunodeficiency Virus (HIV)</a:t>
            </a:r>
          </a:p>
        </p:txBody>
      </p:sp>
      <p:sp>
        <p:nvSpPr>
          <p:cNvPr id="3" name="Content Placeholder 2"/>
          <p:cNvSpPr>
            <a:spLocks noGrp="1"/>
          </p:cNvSpPr>
          <p:nvPr>
            <p:ph idx="1"/>
          </p:nvPr>
        </p:nvSpPr>
        <p:spPr>
          <a:xfrm>
            <a:off x="304800" y="1389961"/>
            <a:ext cx="6019800" cy="5486400"/>
          </a:xfrm>
        </p:spPr>
        <p:txBody>
          <a:bodyPr>
            <a:normAutofit/>
          </a:bodyPr>
          <a:lstStyle/>
          <a:p>
            <a:r>
              <a:rPr lang="en-US" sz="1600" dirty="0"/>
              <a:t>HIV is not a highly infectious disease</a:t>
            </a:r>
          </a:p>
          <a:p>
            <a:pPr lvl="1"/>
            <a:r>
              <a:rPr lang="en-US" dirty="0"/>
              <a:t>Does not survive out side the body</a:t>
            </a:r>
          </a:p>
          <a:p>
            <a:pPr lvl="1"/>
            <a:r>
              <a:rPr lang="en-US" dirty="0"/>
              <a:t>Donated blood screened for p24 (closes the  window phase to 1-6 days)</a:t>
            </a:r>
          </a:p>
          <a:p>
            <a:r>
              <a:rPr lang="en-US" sz="1600" dirty="0"/>
              <a:t>Higher Risk exposures:</a:t>
            </a:r>
          </a:p>
          <a:p>
            <a:pPr lvl="1"/>
            <a:r>
              <a:rPr lang="en-US" dirty="0"/>
              <a:t>Deep puncture injury</a:t>
            </a:r>
          </a:p>
          <a:p>
            <a:pPr lvl="1"/>
            <a:r>
              <a:rPr lang="en-US" dirty="0"/>
              <a:t>Visible blood on device </a:t>
            </a:r>
          </a:p>
          <a:p>
            <a:pPr lvl="1"/>
            <a:r>
              <a:rPr lang="en-US" dirty="0"/>
              <a:t>Device had been in patients vein or artery, not iv tubing</a:t>
            </a:r>
          </a:p>
          <a:p>
            <a:pPr lvl="1"/>
            <a:r>
              <a:rPr lang="en-US" dirty="0"/>
              <a:t>Patient HIV positive with High Viral  Load</a:t>
            </a:r>
          </a:p>
          <a:p>
            <a:pPr lvl="1"/>
            <a:r>
              <a:rPr lang="en-US" dirty="0"/>
              <a:t>Large gauge (18+) hollow bore needle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219200"/>
            <a:ext cx="2544191" cy="2552700"/>
          </a:xfrm>
          <a:prstGeom prst="rect">
            <a:avLst/>
          </a:prstGeom>
        </p:spPr>
      </p:pic>
      <p:sp>
        <p:nvSpPr>
          <p:cNvPr id="5" name="TextBox 4"/>
          <p:cNvSpPr txBox="1"/>
          <p:nvPr/>
        </p:nvSpPr>
        <p:spPr>
          <a:xfrm>
            <a:off x="7010400" y="3930727"/>
            <a:ext cx="1752600" cy="369332"/>
          </a:xfrm>
          <a:prstGeom prst="rect">
            <a:avLst/>
          </a:prstGeom>
          <a:noFill/>
        </p:spPr>
        <p:txBody>
          <a:bodyPr wrap="square" rtlCol="0">
            <a:spAutoFit/>
          </a:bodyPr>
          <a:lstStyle/>
          <a:p>
            <a:r>
              <a:rPr lang="en-US" b="1" dirty="0"/>
              <a:t>HIV CELL</a:t>
            </a:r>
          </a:p>
        </p:txBody>
      </p:sp>
    </p:spTree>
    <p:extLst>
      <p:ext uri="{BB962C8B-B14F-4D97-AF65-F5344CB8AC3E}">
        <p14:creationId xmlns:p14="http://schemas.microsoft.com/office/powerpoint/2010/main" val="2873662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 y="105578"/>
            <a:ext cx="8461872" cy="656422"/>
          </a:xfrm>
        </p:spPr>
        <p:txBody>
          <a:bodyPr>
            <a:normAutofit fontScale="90000"/>
          </a:bodyPr>
          <a:lstStyle/>
          <a:p>
            <a:r>
              <a:rPr lang="en-US" dirty="0"/>
              <a:t>Human Immunodeficiency Virus (HIV)</a:t>
            </a:r>
          </a:p>
        </p:txBody>
      </p:sp>
      <p:sp>
        <p:nvSpPr>
          <p:cNvPr id="3" name="Content Placeholder 2"/>
          <p:cNvSpPr>
            <a:spLocks noGrp="1"/>
          </p:cNvSpPr>
          <p:nvPr>
            <p:ph idx="1"/>
          </p:nvPr>
        </p:nvSpPr>
        <p:spPr>
          <a:xfrm>
            <a:off x="36264" y="1295400"/>
            <a:ext cx="8686800" cy="5334000"/>
          </a:xfrm>
        </p:spPr>
        <p:txBody>
          <a:bodyPr>
            <a:noAutofit/>
          </a:bodyPr>
          <a:lstStyle/>
          <a:p>
            <a:r>
              <a:rPr lang="en-US" sz="1600" dirty="0"/>
              <a:t>Post exposure </a:t>
            </a:r>
          </a:p>
          <a:p>
            <a:pPr lvl="1"/>
            <a:r>
              <a:rPr lang="en-US" dirty="0"/>
              <a:t>Test source patient, if source negative, no further testing of staff needed</a:t>
            </a:r>
          </a:p>
          <a:p>
            <a:pPr lvl="1"/>
            <a:r>
              <a:rPr lang="en-US" dirty="0"/>
              <a:t>Source positive- Must conduct viral load testing,  Viral load above 1500 copies/ml, considered high. 96% Patient receiving antiviral drugs and responding to treatment with low viral load, are unable to transmit the disease</a:t>
            </a:r>
          </a:p>
          <a:p>
            <a:pPr lvl="1"/>
            <a:r>
              <a:rPr lang="en-US" dirty="0"/>
              <a:t>Rapid testing available, 10-20 minutes to know results.</a:t>
            </a:r>
          </a:p>
          <a:p>
            <a:pPr lvl="1"/>
            <a:r>
              <a:rPr lang="en-US" dirty="0"/>
              <a:t>Must know source status to indicate Post Exposure Prophylactic treatment (PEP)</a:t>
            </a:r>
          </a:p>
          <a:p>
            <a:pPr lvl="2"/>
            <a:r>
              <a:rPr lang="en-US" sz="1600" dirty="0"/>
              <a:t>If PEP is indicated, counseling must be conducted on drug interactions, side effects, pregnancy, CBC, LFT etc.</a:t>
            </a:r>
          </a:p>
          <a:p>
            <a:pPr lvl="1"/>
            <a:r>
              <a:rPr lang="en-US" dirty="0"/>
              <a:t>Risk date:</a:t>
            </a:r>
          </a:p>
          <a:p>
            <a:pPr lvl="2"/>
            <a:r>
              <a:rPr lang="en-US" sz="1600" dirty="0"/>
              <a:t>Sharps injury 0.3%</a:t>
            </a:r>
          </a:p>
          <a:p>
            <a:pPr lvl="2"/>
            <a:r>
              <a:rPr lang="en-US" sz="1600" dirty="0"/>
              <a:t>Mucus Membrane 0.09%</a:t>
            </a:r>
          </a:p>
          <a:p>
            <a:pPr lvl="2"/>
            <a:r>
              <a:rPr lang="en-US" sz="1600" dirty="0"/>
              <a:t>Non Intact skin 1 case in studies (1999)</a:t>
            </a:r>
          </a:p>
        </p:txBody>
      </p:sp>
      <p:pic>
        <p:nvPicPr>
          <p:cNvPr id="4" name="Picture 3"/>
          <p:cNvPicPr>
            <a:picLocks noChangeAspect="1"/>
          </p:cNvPicPr>
          <p:nvPr/>
        </p:nvPicPr>
        <p:blipFill>
          <a:blip r:embed="rId2"/>
          <a:stretch>
            <a:fillRect/>
          </a:stretch>
        </p:blipFill>
        <p:spPr>
          <a:xfrm>
            <a:off x="6248400" y="5090252"/>
            <a:ext cx="1549247" cy="1549247"/>
          </a:xfrm>
          <a:prstGeom prst="rect">
            <a:avLst/>
          </a:prstGeom>
        </p:spPr>
      </p:pic>
    </p:spTree>
    <p:extLst>
      <p:ext uri="{BB962C8B-B14F-4D97-AF65-F5344CB8AC3E}">
        <p14:creationId xmlns:p14="http://schemas.microsoft.com/office/powerpoint/2010/main" val="72407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9616"/>
            <a:ext cx="1905000" cy="609600"/>
          </a:xfrm>
        </p:spPr>
        <p:txBody>
          <a:bodyPr>
            <a:normAutofit fontScale="90000"/>
          </a:bodyPr>
          <a:lstStyle/>
          <a:p>
            <a:r>
              <a:rPr lang="en-US" dirty="0"/>
              <a:t>Syphilis</a:t>
            </a:r>
          </a:p>
        </p:txBody>
      </p:sp>
      <p:sp>
        <p:nvSpPr>
          <p:cNvPr id="3" name="Content Placeholder 2"/>
          <p:cNvSpPr>
            <a:spLocks noGrp="1"/>
          </p:cNvSpPr>
          <p:nvPr>
            <p:ph idx="1"/>
          </p:nvPr>
        </p:nvSpPr>
        <p:spPr>
          <a:xfrm>
            <a:off x="152400" y="990600"/>
            <a:ext cx="5647063" cy="6189643"/>
          </a:xfrm>
        </p:spPr>
        <p:txBody>
          <a:bodyPr>
            <a:normAutofit/>
          </a:bodyPr>
          <a:lstStyle/>
          <a:p>
            <a:r>
              <a:rPr lang="en-US" sz="1600" dirty="0"/>
              <a:t>Disease caused by bacteria</a:t>
            </a:r>
          </a:p>
          <a:p>
            <a:r>
              <a:rPr lang="en-US" sz="1600" dirty="0"/>
              <a:t>Cases in the United States are on the rise, mostly males.</a:t>
            </a:r>
          </a:p>
          <a:p>
            <a:r>
              <a:rPr lang="en-US" sz="1600" dirty="0"/>
              <a:t>Primarily a sexual transmitted disease, but direct blood to blood contact may pose a transmission risk</a:t>
            </a:r>
          </a:p>
          <a:p>
            <a:r>
              <a:rPr lang="en-US" sz="1600" dirty="0"/>
              <a:t>High risk groups include IV drug users, prostitutes, HIV positive and HVC positive persons.</a:t>
            </a:r>
          </a:p>
          <a:p>
            <a:r>
              <a:rPr lang="en-US" sz="1600" dirty="0"/>
              <a:t>Signs and symptoms</a:t>
            </a:r>
          </a:p>
          <a:p>
            <a:pPr lvl="1"/>
            <a:r>
              <a:rPr lang="en-US" dirty="0"/>
              <a:t>Primary lesion or chancre may appear 3 wks after exposure</a:t>
            </a:r>
          </a:p>
          <a:p>
            <a:pPr lvl="1"/>
            <a:r>
              <a:rPr lang="en-US" dirty="0"/>
              <a:t>4-6 weeks rash on soles of feet and palms of hands may occur.</a:t>
            </a:r>
          </a:p>
          <a:p>
            <a:pPr lvl="1"/>
            <a:r>
              <a:rPr lang="en-US" dirty="0"/>
              <a:t>May progress in to latent phase if not treated. </a:t>
            </a:r>
          </a:p>
          <a:p>
            <a:pPr lvl="1"/>
            <a:r>
              <a:rPr lang="en-US" dirty="0"/>
              <a:t>Treatment consists of Long acting PCN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71600"/>
            <a:ext cx="2680771" cy="2010578"/>
          </a:xfrm>
          <a:prstGeom prst="rect">
            <a:avLst/>
          </a:prstGeom>
        </p:spPr>
      </p:pic>
      <p:sp>
        <p:nvSpPr>
          <p:cNvPr id="5" name="TextBox 4"/>
          <p:cNvSpPr txBox="1"/>
          <p:nvPr/>
        </p:nvSpPr>
        <p:spPr>
          <a:xfrm>
            <a:off x="6636285" y="3505200"/>
            <a:ext cx="1600200" cy="369332"/>
          </a:xfrm>
          <a:prstGeom prst="rect">
            <a:avLst/>
          </a:prstGeom>
          <a:noFill/>
        </p:spPr>
        <p:txBody>
          <a:bodyPr wrap="square" rtlCol="0">
            <a:spAutoFit/>
          </a:bodyPr>
          <a:lstStyle/>
          <a:p>
            <a:r>
              <a:rPr lang="en-US" dirty="0"/>
              <a:t>Syphilis Rash</a:t>
            </a:r>
          </a:p>
        </p:txBody>
      </p:sp>
    </p:spTree>
    <p:extLst>
      <p:ext uri="{BB962C8B-B14F-4D97-AF65-F5344CB8AC3E}">
        <p14:creationId xmlns:p14="http://schemas.microsoft.com/office/powerpoint/2010/main" val="3593746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1066800"/>
            <a:ext cx="6934200" cy="491067"/>
          </a:xfrm>
        </p:spPr>
        <p:txBody>
          <a:bodyPr>
            <a:normAutofit fontScale="90000"/>
          </a:bodyPr>
          <a:lstStyle/>
          <a:p>
            <a:r>
              <a:rPr lang="en-US" dirty="0"/>
              <a:t>Airborne and Droplet Diseases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057400"/>
            <a:ext cx="3886200" cy="2590800"/>
          </a:xfrm>
          <a:prstGeom prst="rect">
            <a:avLst/>
          </a:prstGeom>
        </p:spPr>
      </p:pic>
    </p:spTree>
    <p:extLst>
      <p:ext uri="{BB962C8B-B14F-4D97-AF65-F5344CB8AC3E}">
        <p14:creationId xmlns:p14="http://schemas.microsoft.com/office/powerpoint/2010/main" val="1791921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33363"/>
            <a:ext cx="6172200" cy="533400"/>
          </a:xfrm>
        </p:spPr>
        <p:txBody>
          <a:bodyPr>
            <a:normAutofit fontScale="90000"/>
          </a:bodyPr>
          <a:lstStyle/>
          <a:p>
            <a:r>
              <a:rPr lang="en-US" dirty="0"/>
              <a:t>Corona Virus (Covid-19) </a:t>
            </a:r>
          </a:p>
        </p:txBody>
      </p:sp>
      <p:sp>
        <p:nvSpPr>
          <p:cNvPr id="5" name="Content Placeholder 4"/>
          <p:cNvSpPr>
            <a:spLocks noGrp="1"/>
          </p:cNvSpPr>
          <p:nvPr>
            <p:ph idx="1"/>
          </p:nvPr>
        </p:nvSpPr>
        <p:spPr>
          <a:xfrm>
            <a:off x="152400" y="1447799"/>
            <a:ext cx="6629400" cy="5176837"/>
          </a:xfrm>
        </p:spPr>
        <p:txBody>
          <a:bodyPr>
            <a:noAutofit/>
          </a:bodyPr>
          <a:lstStyle/>
          <a:p>
            <a:r>
              <a:rPr lang="en-US" dirty="0"/>
              <a:t>COVID-19 is thought to spread mainly through close contact from person to person, including between people who are physically near each other (within about 6 feet).</a:t>
            </a:r>
          </a:p>
          <a:p>
            <a:r>
              <a:rPr lang="en-US" dirty="0"/>
              <a:t>People who are infected but do not show symptoms can also spread the virus to others.</a:t>
            </a:r>
          </a:p>
          <a:p>
            <a:r>
              <a:rPr lang="en-US" dirty="0"/>
              <a:t>Respiratory droplets can also land on surfaces and objects. It is possible that a person could get COVID-19 by touching a surface or object that has the virus on it and then touching their own mouth, nose, or eyes.</a:t>
            </a:r>
          </a:p>
          <a:p>
            <a:r>
              <a:rPr lang="en-US" dirty="0"/>
              <a:t>COVID-19 affects different people in different ways. Infected people have had a wide range of symptoms reported – from mild symptoms to severe illness.</a:t>
            </a:r>
          </a:p>
          <a:p>
            <a:endParaRPr lang="en-US" dirty="0"/>
          </a:p>
          <a:p>
            <a:endParaRPr lang="en-US" sz="2000" dirty="0"/>
          </a:p>
        </p:txBody>
      </p:sp>
      <p:pic>
        <p:nvPicPr>
          <p:cNvPr id="3" name="Picture 2">
            <a:extLst>
              <a:ext uri="{FF2B5EF4-FFF2-40B4-BE49-F238E27FC236}">
                <a16:creationId xmlns:a16="http://schemas.microsoft.com/office/drawing/2014/main" id="{DF48381E-CCBF-4D86-B674-DBB3E07A6DB2}"/>
              </a:ext>
            </a:extLst>
          </p:cNvPr>
          <p:cNvPicPr>
            <a:picLocks noChangeAspect="1"/>
          </p:cNvPicPr>
          <p:nvPr/>
        </p:nvPicPr>
        <p:blipFill>
          <a:blip r:embed="rId2"/>
          <a:stretch>
            <a:fillRect/>
          </a:stretch>
        </p:blipFill>
        <p:spPr>
          <a:xfrm>
            <a:off x="6908800" y="1447800"/>
            <a:ext cx="2167467" cy="1219200"/>
          </a:xfrm>
          <a:prstGeom prst="rect">
            <a:avLst/>
          </a:prstGeom>
        </p:spPr>
      </p:pic>
    </p:spTree>
    <p:extLst>
      <p:ext uri="{BB962C8B-B14F-4D97-AF65-F5344CB8AC3E}">
        <p14:creationId xmlns:p14="http://schemas.microsoft.com/office/powerpoint/2010/main" val="1864233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33363"/>
            <a:ext cx="4013812" cy="533400"/>
          </a:xfrm>
        </p:spPr>
        <p:txBody>
          <a:bodyPr>
            <a:normAutofit fontScale="90000"/>
          </a:bodyPr>
          <a:lstStyle/>
          <a:p>
            <a:r>
              <a:rPr lang="en-US" dirty="0"/>
              <a:t>Tuberculosis (TB)</a:t>
            </a:r>
          </a:p>
        </p:txBody>
      </p:sp>
      <p:sp>
        <p:nvSpPr>
          <p:cNvPr id="5" name="Content Placeholder 4"/>
          <p:cNvSpPr>
            <a:spLocks noGrp="1"/>
          </p:cNvSpPr>
          <p:nvPr>
            <p:ph idx="1"/>
          </p:nvPr>
        </p:nvSpPr>
        <p:spPr>
          <a:xfrm>
            <a:off x="152400" y="1447800"/>
            <a:ext cx="6172200" cy="4572000"/>
          </a:xfrm>
        </p:spPr>
        <p:txBody>
          <a:bodyPr>
            <a:noAutofit/>
          </a:bodyPr>
          <a:lstStyle/>
          <a:p>
            <a:r>
              <a:rPr lang="en-US" sz="2000" dirty="0"/>
              <a:t>TB Is caused by a bacteria not a virus</a:t>
            </a:r>
          </a:p>
          <a:p>
            <a:r>
              <a:rPr lang="en-US" sz="2000" dirty="0"/>
              <a:t>Spread by droplet which are expelled by an infected person</a:t>
            </a:r>
          </a:p>
          <a:p>
            <a:r>
              <a:rPr lang="en-US" sz="2000" dirty="0"/>
              <a:t>TB Is not a highly communicable disease</a:t>
            </a:r>
          </a:p>
          <a:p>
            <a:r>
              <a:rPr lang="en-US" sz="2000" dirty="0"/>
              <a:t>Risk for exposure is based on time with infected person, if ventilation was present and any prevention measures that were used</a:t>
            </a:r>
          </a:p>
          <a:p>
            <a:pPr lvl="1"/>
            <a:r>
              <a:rPr lang="en-US" sz="2000" dirty="0"/>
              <a:t>Exposure time is between 2-10 hours in an unventilated confined space.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66763"/>
            <a:ext cx="2865054" cy="2724150"/>
          </a:xfrm>
          <a:prstGeom prst="rect">
            <a:avLst/>
          </a:prstGeom>
        </p:spPr>
      </p:pic>
    </p:spTree>
    <p:extLst>
      <p:ext uri="{BB962C8B-B14F-4D97-AF65-F5344CB8AC3E}">
        <p14:creationId xmlns:p14="http://schemas.microsoft.com/office/powerpoint/2010/main" val="489394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114800" cy="609600"/>
          </a:xfrm>
        </p:spPr>
        <p:txBody>
          <a:bodyPr>
            <a:normAutofit fontScale="90000"/>
          </a:bodyPr>
          <a:lstStyle/>
          <a:p>
            <a:r>
              <a:rPr lang="en-US" dirty="0"/>
              <a:t>Tuberculosis (TB)</a:t>
            </a:r>
          </a:p>
        </p:txBody>
      </p:sp>
      <p:sp>
        <p:nvSpPr>
          <p:cNvPr id="3" name="Content Placeholder 2"/>
          <p:cNvSpPr>
            <a:spLocks noGrp="1"/>
          </p:cNvSpPr>
          <p:nvPr>
            <p:ph idx="1"/>
          </p:nvPr>
        </p:nvSpPr>
        <p:spPr>
          <a:xfrm>
            <a:off x="304800" y="1371600"/>
            <a:ext cx="8534400" cy="6096000"/>
          </a:xfrm>
        </p:spPr>
        <p:txBody>
          <a:bodyPr>
            <a:normAutofit/>
          </a:bodyPr>
          <a:lstStyle/>
          <a:p>
            <a:r>
              <a:rPr lang="en-US" dirty="0"/>
              <a:t>TB Infection- Positive on test but no Disease, cannot pass on disease. No need for repeat testing or yearly chest x-rays unless you develop symptoms.</a:t>
            </a:r>
            <a:br>
              <a:rPr lang="en-US" dirty="0"/>
            </a:br>
            <a:endParaRPr lang="en-US" dirty="0"/>
          </a:p>
          <a:p>
            <a:r>
              <a:rPr lang="en-US" dirty="0"/>
              <a:t>TB Disease- Positive test, Positive x-ray, positive lab data. May be able to pass disease on.</a:t>
            </a:r>
            <a:br>
              <a:rPr lang="en-US" dirty="0"/>
            </a:br>
            <a:endParaRPr lang="en-US" dirty="0"/>
          </a:p>
          <a:p>
            <a:r>
              <a:rPr lang="en-US" dirty="0"/>
              <a:t>If following an exposure you test positive, you may be offered a drug treatment lasting 6-9 months</a:t>
            </a:r>
            <a:br>
              <a:rPr lang="en-US" dirty="0"/>
            </a:br>
            <a:endParaRPr lang="en-US" dirty="0"/>
          </a:p>
          <a:p>
            <a:r>
              <a:rPr lang="en-US" dirty="0"/>
              <a:t>Symptoms include</a:t>
            </a:r>
          </a:p>
          <a:p>
            <a:pPr lvl="1"/>
            <a:r>
              <a:rPr lang="en-US" sz="1800" dirty="0"/>
              <a:t>Cough &gt;3 wks Plus two of the following</a:t>
            </a:r>
          </a:p>
          <a:p>
            <a:pPr lvl="2"/>
            <a:r>
              <a:rPr lang="en-US" sz="1800" dirty="0"/>
              <a:t>Weight loss, night sweats, swollen lymph glands, chest pain, hoarseness.</a:t>
            </a:r>
          </a:p>
          <a:p>
            <a:pPr lvl="1"/>
            <a:endParaRPr lang="en-US" dirty="0"/>
          </a:p>
        </p:txBody>
      </p:sp>
    </p:spTree>
    <p:extLst>
      <p:ext uri="{BB962C8B-B14F-4D97-AF65-F5344CB8AC3E}">
        <p14:creationId xmlns:p14="http://schemas.microsoft.com/office/powerpoint/2010/main" val="3270512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852"/>
            <a:ext cx="4114800" cy="609600"/>
          </a:xfrm>
        </p:spPr>
        <p:txBody>
          <a:bodyPr>
            <a:normAutofit fontScale="90000"/>
          </a:bodyPr>
          <a:lstStyle/>
          <a:p>
            <a:r>
              <a:rPr lang="en-US" dirty="0"/>
              <a:t>Tuberculosis (TB)</a:t>
            </a:r>
          </a:p>
        </p:txBody>
      </p:sp>
      <p:sp>
        <p:nvSpPr>
          <p:cNvPr id="3" name="Content Placeholder 2"/>
          <p:cNvSpPr>
            <a:spLocks noGrp="1"/>
          </p:cNvSpPr>
          <p:nvPr>
            <p:ph idx="1"/>
          </p:nvPr>
        </p:nvSpPr>
        <p:spPr>
          <a:xfrm>
            <a:off x="11935" y="932762"/>
            <a:ext cx="9132065" cy="5931665"/>
          </a:xfrm>
        </p:spPr>
        <p:txBody>
          <a:bodyPr>
            <a:normAutofit/>
          </a:bodyPr>
          <a:lstStyle/>
          <a:p>
            <a:r>
              <a:rPr lang="en-US" sz="1600" dirty="0"/>
              <a:t>New complication</a:t>
            </a:r>
          </a:p>
          <a:p>
            <a:pPr lvl="1"/>
            <a:r>
              <a:rPr lang="en-US" dirty="0"/>
              <a:t>Multi drug Resistant TB (MDR-TB)</a:t>
            </a:r>
          </a:p>
          <a:p>
            <a:pPr lvl="2"/>
            <a:r>
              <a:rPr lang="en-US" sz="1600" dirty="0"/>
              <a:t>Does not respond to drugs that are currently used</a:t>
            </a:r>
          </a:p>
          <a:p>
            <a:pPr lvl="2"/>
            <a:r>
              <a:rPr lang="en-US" sz="1600" dirty="0"/>
              <a:t>Mostly seen in Immunocompromised persons/immigrants</a:t>
            </a:r>
          </a:p>
          <a:p>
            <a:pPr lvl="2"/>
            <a:r>
              <a:rPr lang="en-US" sz="1600" dirty="0"/>
              <a:t>Still many drugs available to treat this</a:t>
            </a:r>
          </a:p>
          <a:p>
            <a:pPr lvl="1"/>
            <a:r>
              <a:rPr lang="en-US" dirty="0"/>
              <a:t>Extensively Resistant TB (XDR-TB)</a:t>
            </a:r>
          </a:p>
          <a:p>
            <a:pPr lvl="2"/>
            <a:r>
              <a:rPr lang="en-US" sz="1600" dirty="0"/>
              <a:t>Resistant to 2 most common antibiotics plus two injectable antibiotics</a:t>
            </a:r>
          </a:p>
          <a:p>
            <a:pPr lvl="2"/>
            <a:r>
              <a:rPr lang="en-US" sz="1600" dirty="0"/>
              <a:t>About 4% of MDR-TB are now XDR-TB</a:t>
            </a:r>
          </a:p>
          <a:p>
            <a:pPr lvl="2"/>
            <a:r>
              <a:rPr lang="en-US" sz="1600" dirty="0"/>
              <a:t>Still is treatable and not more infectious</a:t>
            </a:r>
          </a:p>
          <a:p>
            <a:pPr marL="914400" lvl="2" indent="0">
              <a:buNone/>
            </a:pPr>
            <a:endParaRPr lang="en-US" sz="1800" dirty="0"/>
          </a:p>
          <a:p>
            <a:pPr marL="914400" lvl="2" indent="0">
              <a:buNone/>
            </a:pPr>
            <a:endParaRPr lang="en-US" sz="1800" dirty="0">
              <a:solidFill>
                <a:srgbClr val="FF0000"/>
              </a:solidFill>
            </a:endParaRPr>
          </a:p>
          <a:p>
            <a:pPr marL="914400" lvl="2" indent="0" algn="ctr">
              <a:buNone/>
            </a:pPr>
            <a:r>
              <a:rPr lang="en-US" sz="2400" b="1" dirty="0"/>
              <a:t>MAINE EMS PROVIDERS ARE CONSIDERED LOW RISK!! </a:t>
            </a:r>
          </a:p>
          <a:p>
            <a:pPr marL="914400" lvl="2" indent="0" algn="ctr">
              <a:buNone/>
            </a:pPr>
            <a:r>
              <a:rPr lang="en-US" sz="2400" b="1" dirty="0"/>
              <a:t>Therefor EMS does not require annual PPD testing</a:t>
            </a:r>
          </a:p>
          <a:p>
            <a:pPr lvl="2"/>
            <a:endParaRPr lang="en-US" dirty="0"/>
          </a:p>
        </p:txBody>
      </p:sp>
    </p:spTree>
    <p:extLst>
      <p:ext uri="{BB962C8B-B14F-4D97-AF65-F5344CB8AC3E}">
        <p14:creationId xmlns:p14="http://schemas.microsoft.com/office/powerpoint/2010/main" val="88741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35" y="152400"/>
            <a:ext cx="6019800" cy="609600"/>
          </a:xfrm>
        </p:spPr>
        <p:txBody>
          <a:bodyPr>
            <a:normAutofit fontScale="90000"/>
          </a:bodyPr>
          <a:lstStyle/>
          <a:p>
            <a:r>
              <a:rPr lang="en-US" dirty="0"/>
              <a:t>Seasonal Flu (Influenza)</a:t>
            </a:r>
          </a:p>
        </p:txBody>
      </p:sp>
      <p:sp>
        <p:nvSpPr>
          <p:cNvPr id="3" name="Content Placeholder 2"/>
          <p:cNvSpPr>
            <a:spLocks noGrp="1"/>
          </p:cNvSpPr>
          <p:nvPr>
            <p:ph idx="1"/>
          </p:nvPr>
        </p:nvSpPr>
        <p:spPr>
          <a:xfrm>
            <a:off x="-381000" y="1295400"/>
            <a:ext cx="9132065" cy="5931665"/>
          </a:xfrm>
        </p:spPr>
        <p:txBody>
          <a:bodyPr>
            <a:normAutofit/>
          </a:bodyPr>
          <a:lstStyle/>
          <a:p>
            <a:pPr lvl="2"/>
            <a:r>
              <a:rPr lang="en-US" sz="2000" dirty="0">
                <a:solidFill>
                  <a:schemeClr val="tx1"/>
                </a:solidFill>
              </a:rPr>
              <a:t>Influenza (flu) is a contagious respiratory illness caused by influenza viruses. It can cause mild to severe illness. Serious outcomes of flu infection can result in hospitalization or death. Some people, such as older people, young children, and people with certain health conditions, are at high risk of serious flu complications.</a:t>
            </a:r>
            <a:br>
              <a:rPr lang="en-US" sz="2400" dirty="0">
                <a:solidFill>
                  <a:schemeClr val="tx1"/>
                </a:solidFill>
              </a:rPr>
            </a:br>
            <a:endParaRPr lang="en-US" sz="2400" dirty="0">
              <a:solidFill>
                <a:schemeClr val="tx1"/>
              </a:solidFill>
            </a:endParaRPr>
          </a:p>
          <a:p>
            <a:pPr lvl="2"/>
            <a:r>
              <a:rPr lang="en-US" sz="2000" dirty="0">
                <a:solidFill>
                  <a:schemeClr val="tx1"/>
                </a:solidFill>
              </a:rPr>
              <a:t>The typical incubation period for influenza is 1—4 days (average: 2 days). Most healthy adults may be able to infect others beginning 1 day before symptoms develop and up to 5 to 7 days after becoming sick.</a:t>
            </a:r>
          </a:p>
          <a:p>
            <a:pPr lvl="2"/>
            <a:endParaRPr lang="en-US" dirty="0"/>
          </a:p>
        </p:txBody>
      </p:sp>
    </p:spTree>
    <p:extLst>
      <p:ext uri="{BB962C8B-B14F-4D97-AF65-F5344CB8AC3E}">
        <p14:creationId xmlns:p14="http://schemas.microsoft.com/office/powerpoint/2010/main" val="353976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852"/>
            <a:ext cx="7696200" cy="609600"/>
          </a:xfrm>
        </p:spPr>
        <p:txBody>
          <a:bodyPr>
            <a:normAutofit fontScale="90000"/>
          </a:bodyPr>
          <a:lstStyle/>
          <a:p>
            <a:r>
              <a:rPr lang="en-US" dirty="0"/>
              <a:t>Seasonal Flu (Influenza) Continued </a:t>
            </a:r>
          </a:p>
        </p:txBody>
      </p:sp>
      <p:sp>
        <p:nvSpPr>
          <p:cNvPr id="3" name="Content Placeholder 2"/>
          <p:cNvSpPr>
            <a:spLocks noGrp="1"/>
          </p:cNvSpPr>
          <p:nvPr>
            <p:ph idx="1"/>
          </p:nvPr>
        </p:nvSpPr>
        <p:spPr>
          <a:xfrm>
            <a:off x="-685800" y="1524000"/>
            <a:ext cx="9677400" cy="5931665"/>
          </a:xfrm>
        </p:spPr>
        <p:txBody>
          <a:bodyPr>
            <a:normAutofit/>
          </a:bodyPr>
          <a:lstStyle/>
          <a:p>
            <a:pPr lvl="2"/>
            <a:r>
              <a:rPr lang="en-US" sz="2000" dirty="0">
                <a:solidFill>
                  <a:schemeClr val="tx1"/>
                </a:solidFill>
              </a:rPr>
              <a:t>Flu-like symptoms include fever, cough, sore throat, runny or stuffy nose, body aches, headache, chills and fatigue. Some people also may have vomiting and diarrhea. People may be infected with the flu, and have respiratory symptoms without a fever (CDC).</a:t>
            </a:r>
            <a:br>
              <a:rPr lang="en-US" sz="2400" dirty="0">
                <a:solidFill>
                  <a:schemeClr val="tx1"/>
                </a:solidFill>
              </a:rPr>
            </a:br>
            <a:endParaRPr lang="en-US" sz="2400" dirty="0">
              <a:solidFill>
                <a:schemeClr val="tx1"/>
              </a:solidFill>
            </a:endParaRPr>
          </a:p>
          <a:p>
            <a:pPr lvl="2"/>
            <a:r>
              <a:rPr lang="en-US" sz="2000" dirty="0">
                <a:solidFill>
                  <a:schemeClr val="tx1"/>
                </a:solidFill>
              </a:rPr>
              <a:t>The flu virus can “live” on some surfaces for up to 24 hours. (Keyboard, Door handles Etc. </a:t>
            </a:r>
            <a:br>
              <a:rPr lang="en-US" sz="2400" dirty="0">
                <a:solidFill>
                  <a:schemeClr val="tx1"/>
                </a:solidFill>
              </a:rPr>
            </a:br>
            <a:endParaRPr lang="en-US" sz="2400" dirty="0">
              <a:solidFill>
                <a:schemeClr val="tx1"/>
              </a:solidFill>
            </a:endParaRPr>
          </a:p>
          <a:p>
            <a:pPr lvl="2"/>
            <a:r>
              <a:rPr lang="en-US" sz="2000" dirty="0">
                <a:solidFill>
                  <a:schemeClr val="tx1"/>
                </a:solidFill>
              </a:rPr>
              <a:t>CDC suggests that healthcare professionals receive he flu vaccine annually. (Unless there are medical contra-indications)</a:t>
            </a:r>
          </a:p>
        </p:txBody>
      </p:sp>
    </p:spTree>
    <p:extLst>
      <p:ext uri="{BB962C8B-B14F-4D97-AF65-F5344CB8AC3E}">
        <p14:creationId xmlns:p14="http://schemas.microsoft.com/office/powerpoint/2010/main" val="160518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47800"/>
            <a:ext cx="8183563" cy="4187825"/>
          </a:xfrm>
        </p:spPr>
        <p:txBody>
          <a:bodyPr>
            <a:normAutofit/>
          </a:bodyPr>
          <a:lstStyle/>
          <a:p>
            <a:r>
              <a:rPr lang="en-US" dirty="0">
                <a:solidFill>
                  <a:schemeClr val="tx1"/>
                </a:solidFill>
              </a:rPr>
              <a:t>What is Occupational Exposure </a:t>
            </a:r>
          </a:p>
          <a:p>
            <a:pPr marL="114300" indent="0">
              <a:buNone/>
            </a:pPr>
            <a:r>
              <a:rPr lang="en-US" dirty="0">
                <a:solidFill>
                  <a:schemeClr val="tx1"/>
                </a:solidFill>
              </a:rPr>
              <a:t> </a:t>
            </a:r>
          </a:p>
          <a:p>
            <a:pPr lvl="1"/>
            <a:r>
              <a:rPr lang="en-US" dirty="0">
                <a:solidFill>
                  <a:schemeClr val="tx1"/>
                </a:solidFill>
              </a:rPr>
              <a:t>OSHA Defines Occupational Exposure as a reasonably anticipated skin, eye, mucus membrane or parenteral contact with blood or other potentially infectious material that may result from the performance of an employees duty</a:t>
            </a:r>
          </a:p>
          <a:p>
            <a:pPr lvl="1"/>
            <a:endParaRPr lang="en-US" dirty="0">
              <a:solidFill>
                <a:schemeClr val="tx1"/>
              </a:solidFill>
            </a:endParaRPr>
          </a:p>
          <a:p>
            <a:pPr lvl="1"/>
            <a:r>
              <a:rPr lang="en-US" dirty="0">
                <a:solidFill>
                  <a:schemeClr val="tx1"/>
                </a:solidFill>
              </a:rPr>
              <a:t>Not the same as an EXPOSURE Incident, an Exposure incident is a specific incident in which someone has been exposed</a:t>
            </a:r>
          </a:p>
          <a:p>
            <a:pPr marL="411480" lvl="1" indent="0">
              <a:buNone/>
            </a:pPr>
            <a:endParaRPr lang="en-US" dirty="0">
              <a:solidFill>
                <a:schemeClr val="tx1"/>
              </a:solidFill>
            </a:endParaRPr>
          </a:p>
        </p:txBody>
      </p:sp>
    </p:spTree>
    <p:extLst>
      <p:ext uri="{BB962C8B-B14F-4D97-AF65-F5344CB8AC3E}">
        <p14:creationId xmlns:p14="http://schemas.microsoft.com/office/powerpoint/2010/main" val="696917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1066800"/>
            <a:ext cx="7391399" cy="491067"/>
          </a:xfrm>
        </p:spPr>
        <p:txBody>
          <a:bodyPr>
            <a:normAutofit fontScale="90000"/>
          </a:bodyPr>
          <a:lstStyle/>
          <a:p>
            <a:r>
              <a:rPr lang="en-US" dirty="0"/>
              <a:t>Tick and Mosquito Borne Diseases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67000"/>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650981"/>
            <a:ext cx="2454419" cy="2454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61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589199" cy="671290"/>
          </a:xfrm>
        </p:spPr>
        <p:txBody>
          <a:bodyPr>
            <a:noAutofit/>
          </a:bodyPr>
          <a:lstStyle/>
          <a:p>
            <a:r>
              <a:rPr lang="en-US" sz="3200" dirty="0"/>
              <a:t>Tick Borne Diseases</a:t>
            </a:r>
            <a:br>
              <a:rPr lang="en-US" sz="3200" b="1" dirty="0"/>
            </a:br>
            <a:endParaRPr lang="en-US" sz="3200" dirty="0"/>
          </a:p>
        </p:txBody>
      </p:sp>
      <p:sp>
        <p:nvSpPr>
          <p:cNvPr id="3" name="Content Placeholder 2"/>
          <p:cNvSpPr>
            <a:spLocks noGrp="1"/>
          </p:cNvSpPr>
          <p:nvPr>
            <p:ph idx="1"/>
          </p:nvPr>
        </p:nvSpPr>
        <p:spPr>
          <a:xfrm>
            <a:off x="1066800" y="1600200"/>
            <a:ext cx="4001185" cy="2514600"/>
          </a:xfrm>
        </p:spPr>
        <p:txBody>
          <a:bodyPr/>
          <a:lstStyle/>
          <a:p>
            <a:r>
              <a:rPr lang="en-US" sz="1600" dirty="0" err="1">
                <a:hlinkClick r:id="rId2"/>
              </a:rPr>
              <a:t>Anaplasmosis</a:t>
            </a:r>
            <a:endParaRPr lang="en-US" sz="1600" dirty="0"/>
          </a:p>
          <a:p>
            <a:r>
              <a:rPr lang="en-US" sz="1600" dirty="0" err="1">
                <a:hlinkClick r:id="rId3"/>
              </a:rPr>
              <a:t>Babesiosis</a:t>
            </a:r>
            <a:endParaRPr lang="en-US" sz="1600" dirty="0"/>
          </a:p>
          <a:p>
            <a:r>
              <a:rPr lang="en-US" sz="1600" dirty="0" err="1">
                <a:hlinkClick r:id="rId4"/>
              </a:rPr>
              <a:t>Ehrlichiosis</a:t>
            </a:r>
            <a:endParaRPr lang="en-US" sz="1600" dirty="0"/>
          </a:p>
          <a:p>
            <a:r>
              <a:rPr lang="en-US" sz="1600" dirty="0">
                <a:hlinkClick r:id="rId5"/>
              </a:rPr>
              <a:t>Lyme</a:t>
            </a:r>
            <a:endParaRPr lang="en-US" sz="1600" dirty="0"/>
          </a:p>
          <a:p>
            <a:r>
              <a:rPr lang="en-US" sz="1600" dirty="0">
                <a:hlinkClick r:id="rId6"/>
              </a:rPr>
              <a:t>Powassan Encephalitis</a:t>
            </a:r>
            <a:endParaRPr lang="en-US" sz="1600" dirty="0"/>
          </a:p>
          <a:p>
            <a:r>
              <a:rPr lang="en-US" sz="1600" dirty="0">
                <a:hlinkClick r:id="rId7"/>
              </a:rPr>
              <a:t>Rocky Mountain Spotted Fever</a:t>
            </a:r>
            <a:endParaRPr lang="en-US" sz="1600" dirty="0"/>
          </a:p>
          <a:p>
            <a:endParaRPr lang="en-US" sz="1600" dirty="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6637" y="1676400"/>
            <a:ext cx="2211964" cy="221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33692" y="4133395"/>
            <a:ext cx="8229600" cy="338554"/>
          </a:xfrm>
          <a:prstGeom prst="rect">
            <a:avLst/>
          </a:prstGeom>
          <a:noFill/>
        </p:spPr>
        <p:txBody>
          <a:bodyPr wrap="square" rtlCol="0">
            <a:spAutoFit/>
          </a:bodyPr>
          <a:lstStyle/>
          <a:p>
            <a:r>
              <a:rPr lang="en-US" sz="1600" b="1" dirty="0"/>
              <a:t>Click on the Disease Name for a link to Maine CDC’s Information </a:t>
            </a:r>
          </a:p>
        </p:txBody>
      </p:sp>
      <p:sp>
        <p:nvSpPr>
          <p:cNvPr id="7" name="TextBox 6"/>
          <p:cNvSpPr txBox="1"/>
          <p:nvPr/>
        </p:nvSpPr>
        <p:spPr>
          <a:xfrm>
            <a:off x="1524000" y="5061466"/>
            <a:ext cx="7010400" cy="338554"/>
          </a:xfrm>
          <a:prstGeom prst="rect">
            <a:avLst/>
          </a:prstGeom>
          <a:noFill/>
        </p:spPr>
        <p:txBody>
          <a:bodyPr wrap="square" rtlCol="0">
            <a:spAutoFit/>
          </a:bodyPr>
          <a:lstStyle/>
          <a:p>
            <a:r>
              <a:rPr lang="en-US" sz="1600" u="sng" dirty="0"/>
              <a:t>Please visit the link below for Tick Borne Disease Prevention </a:t>
            </a:r>
          </a:p>
        </p:txBody>
      </p:sp>
      <p:sp>
        <p:nvSpPr>
          <p:cNvPr id="8" name="TextBox 7"/>
          <p:cNvSpPr txBox="1"/>
          <p:nvPr/>
        </p:nvSpPr>
        <p:spPr>
          <a:xfrm>
            <a:off x="1736364" y="5562600"/>
            <a:ext cx="6096000" cy="830997"/>
          </a:xfrm>
          <a:prstGeom prst="rect">
            <a:avLst/>
          </a:prstGeom>
          <a:noFill/>
        </p:spPr>
        <p:txBody>
          <a:bodyPr wrap="square" rtlCol="0">
            <a:spAutoFit/>
          </a:bodyPr>
          <a:lstStyle/>
          <a:p>
            <a:r>
              <a:rPr lang="en-US" sz="1600" dirty="0">
                <a:hlinkClick r:id="rId9"/>
              </a:rPr>
              <a:t>http://www.maine.gov/dhhs/mecdc/infectious-disease/epi/vector-borne/lyme/tick-prevention.shtml</a:t>
            </a:r>
            <a:endParaRPr lang="en-US" sz="1600" dirty="0"/>
          </a:p>
          <a:p>
            <a:endParaRPr lang="en-US" sz="1600" dirty="0"/>
          </a:p>
        </p:txBody>
      </p:sp>
    </p:spTree>
    <p:extLst>
      <p:ext uri="{BB962C8B-B14F-4D97-AF65-F5344CB8AC3E}">
        <p14:creationId xmlns:p14="http://schemas.microsoft.com/office/powerpoint/2010/main" val="2863410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864" y="4826675"/>
            <a:ext cx="3276600" cy="584775"/>
          </a:xfrm>
          <a:prstGeom prst="rect">
            <a:avLst/>
          </a:prstGeom>
        </p:spPr>
        <p:txBody>
          <a:bodyPr wrap="square">
            <a:spAutoFit/>
          </a:bodyPr>
          <a:lstStyle/>
          <a:p>
            <a:endParaRPr lang="en-US" sz="1600" dirty="0"/>
          </a:p>
          <a:p>
            <a:endParaRPr lang="en-US" sz="1600" dirty="0"/>
          </a:p>
        </p:txBody>
      </p:sp>
      <p:sp>
        <p:nvSpPr>
          <p:cNvPr id="7" name="Title 1"/>
          <p:cNvSpPr>
            <a:spLocks noGrp="1"/>
          </p:cNvSpPr>
          <p:nvPr>
            <p:ph type="title"/>
          </p:nvPr>
        </p:nvSpPr>
        <p:spPr>
          <a:xfrm>
            <a:off x="152400" y="0"/>
            <a:ext cx="6589199" cy="671290"/>
          </a:xfrm>
        </p:spPr>
        <p:txBody>
          <a:bodyPr>
            <a:noAutofit/>
          </a:bodyPr>
          <a:lstStyle/>
          <a:p>
            <a:r>
              <a:rPr lang="en-US" sz="3200" dirty="0"/>
              <a:t>Mosquito-Borne Diseases</a:t>
            </a:r>
            <a:br>
              <a:rPr lang="en-US" sz="3200" dirty="0"/>
            </a:br>
            <a:endParaRPr lang="en-US" sz="3200" dirty="0"/>
          </a:p>
        </p:txBody>
      </p:sp>
      <p:sp>
        <p:nvSpPr>
          <p:cNvPr id="11" name="Content Placeholder 2"/>
          <p:cNvSpPr>
            <a:spLocks noGrp="1"/>
          </p:cNvSpPr>
          <p:nvPr>
            <p:ph idx="1"/>
          </p:nvPr>
        </p:nvSpPr>
        <p:spPr>
          <a:xfrm>
            <a:off x="1066800" y="1600200"/>
            <a:ext cx="4001185" cy="2743200"/>
          </a:xfrm>
        </p:spPr>
        <p:txBody>
          <a:bodyPr>
            <a:normAutofit/>
          </a:bodyPr>
          <a:lstStyle/>
          <a:p>
            <a:r>
              <a:rPr lang="en-US" sz="1600" dirty="0">
                <a:hlinkClick r:id="rId2"/>
              </a:rPr>
              <a:t>Dengue</a:t>
            </a:r>
            <a:endParaRPr lang="en-US" sz="1600" dirty="0"/>
          </a:p>
          <a:p>
            <a:r>
              <a:rPr lang="en-US" sz="1600" dirty="0">
                <a:hlinkClick r:id="rId3"/>
              </a:rPr>
              <a:t>Chikungunya</a:t>
            </a:r>
            <a:endParaRPr lang="en-US" sz="1600" dirty="0"/>
          </a:p>
          <a:p>
            <a:r>
              <a:rPr lang="en-US" sz="1600" dirty="0">
                <a:hlinkClick r:id="rId4"/>
              </a:rPr>
              <a:t>Eastern Equine Encephalitis</a:t>
            </a:r>
            <a:endParaRPr lang="en-US" sz="1600" dirty="0"/>
          </a:p>
          <a:p>
            <a:r>
              <a:rPr lang="en-US" sz="1600" dirty="0">
                <a:hlinkClick r:id="rId5"/>
              </a:rPr>
              <a:t>Malaria</a:t>
            </a:r>
            <a:endParaRPr lang="en-US" sz="1600" dirty="0"/>
          </a:p>
          <a:p>
            <a:r>
              <a:rPr lang="en-US" sz="1600" dirty="0">
                <a:hlinkClick r:id="rId6"/>
              </a:rPr>
              <a:t>West Nile Virus</a:t>
            </a:r>
            <a:endParaRPr lang="en-US" sz="1600" dirty="0"/>
          </a:p>
          <a:p>
            <a:r>
              <a:rPr lang="en-US" sz="1600" dirty="0">
                <a:hlinkClick r:id="rId7"/>
              </a:rPr>
              <a:t>Yellow Fever</a:t>
            </a:r>
            <a:endParaRPr lang="en-US" sz="1600" dirty="0"/>
          </a:p>
          <a:p>
            <a:r>
              <a:rPr lang="en-US" sz="1600" dirty="0" err="1">
                <a:hlinkClick r:id="rId8"/>
              </a:rPr>
              <a:t>Zika</a:t>
            </a:r>
            <a:endParaRPr lang="en-US" sz="1600" dirty="0"/>
          </a:p>
          <a:p>
            <a:endParaRPr lang="en-US" sz="1600" dirty="0"/>
          </a:p>
        </p:txBody>
      </p:sp>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1676400"/>
            <a:ext cx="2514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19200" y="4503509"/>
            <a:ext cx="7467600" cy="338554"/>
          </a:xfrm>
          <a:prstGeom prst="rect">
            <a:avLst/>
          </a:prstGeom>
        </p:spPr>
        <p:txBody>
          <a:bodyPr wrap="square">
            <a:spAutoFit/>
          </a:bodyPr>
          <a:lstStyle/>
          <a:p>
            <a:r>
              <a:rPr lang="en-US" sz="1600" b="1" dirty="0"/>
              <a:t>Click on the Disease Name for a link to Maine CDC’s Information </a:t>
            </a:r>
          </a:p>
        </p:txBody>
      </p:sp>
    </p:spTree>
    <p:extLst>
      <p:ext uri="{BB962C8B-B14F-4D97-AF65-F5344CB8AC3E}">
        <p14:creationId xmlns:p14="http://schemas.microsoft.com/office/powerpoint/2010/main" val="868809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427399" cy="1280890"/>
          </a:xfrm>
        </p:spPr>
        <p:txBody>
          <a:bodyPr>
            <a:normAutofit fontScale="90000"/>
          </a:bodyPr>
          <a:lstStyle/>
          <a:p>
            <a:r>
              <a:rPr lang="en-US" dirty="0"/>
              <a:t>Mosquito-Borne Disease Prevention</a:t>
            </a:r>
            <a:br>
              <a:rPr lang="en-US" dirty="0"/>
            </a:br>
            <a:endParaRPr lang="en-US" dirty="0"/>
          </a:p>
        </p:txBody>
      </p:sp>
      <p:sp>
        <p:nvSpPr>
          <p:cNvPr id="3" name="Content Placeholder 2"/>
          <p:cNvSpPr>
            <a:spLocks noGrp="1"/>
          </p:cNvSpPr>
          <p:nvPr>
            <p:ph idx="1"/>
          </p:nvPr>
        </p:nvSpPr>
        <p:spPr>
          <a:xfrm>
            <a:off x="685800" y="1295400"/>
            <a:ext cx="8763000" cy="5562600"/>
          </a:xfrm>
        </p:spPr>
        <p:txBody>
          <a:bodyPr>
            <a:normAutofit lnSpcReduction="10000"/>
          </a:bodyPr>
          <a:lstStyle/>
          <a:p>
            <a:r>
              <a:rPr lang="en-US" dirty="0"/>
              <a:t>Wear insect repellent: Yes! It is safe. When used as directed, insect repellent is the BEST way to protect yourself from mosquito bites—even children and pregnant women should protect themselves. Higher percentages of active ingredient provide longer lasting protection.</a:t>
            </a:r>
          </a:p>
          <a:p>
            <a:r>
              <a:rPr lang="en-US" dirty="0"/>
              <a:t>DEET: Products containing DEET include Cutter, OFF!, </a:t>
            </a:r>
            <a:r>
              <a:rPr lang="en-US" dirty="0" err="1"/>
              <a:t>Skintastic</a:t>
            </a:r>
            <a:r>
              <a:rPr lang="en-US" dirty="0"/>
              <a:t>.</a:t>
            </a:r>
          </a:p>
          <a:p>
            <a:r>
              <a:rPr lang="en-US" dirty="0" err="1"/>
              <a:t>Picaridin</a:t>
            </a:r>
            <a:r>
              <a:rPr lang="en-US" dirty="0"/>
              <a:t> (also known as KBR 3023, </a:t>
            </a:r>
            <a:r>
              <a:rPr lang="en-US" dirty="0" err="1"/>
              <a:t>Bayrepel</a:t>
            </a:r>
            <a:r>
              <a:rPr lang="en-US" dirty="0"/>
              <a:t>, and </a:t>
            </a:r>
            <a:r>
              <a:rPr lang="en-US" dirty="0" err="1"/>
              <a:t>icaridin</a:t>
            </a:r>
            <a:r>
              <a:rPr lang="en-US" dirty="0"/>
              <a:t>): Products containing </a:t>
            </a:r>
            <a:r>
              <a:rPr lang="en-US" dirty="0" err="1"/>
              <a:t>picaridin</a:t>
            </a:r>
            <a:r>
              <a:rPr lang="en-US" dirty="0"/>
              <a:t> include Cutter Advanced, Skin So Soft Bug Guard Plus, and </a:t>
            </a:r>
            <a:r>
              <a:rPr lang="en-US" dirty="0" err="1"/>
              <a:t>Autan</a:t>
            </a:r>
            <a:r>
              <a:rPr lang="en-US" dirty="0"/>
              <a:t> outside the United States).</a:t>
            </a:r>
          </a:p>
          <a:p>
            <a:r>
              <a:rPr lang="en-US" dirty="0"/>
              <a:t>Oil of lemon eucalyptus (OLE) or PMD: Repel  contains OLE.</a:t>
            </a:r>
          </a:p>
          <a:p>
            <a:r>
              <a:rPr lang="en-US" dirty="0"/>
              <a:t>IR3535: Products containing IR3535 include Skin So Soft Bug Guard Plus Expedition and </a:t>
            </a:r>
            <a:r>
              <a:rPr lang="en-US" dirty="0" err="1"/>
              <a:t>SkinSmart</a:t>
            </a:r>
            <a:r>
              <a:rPr lang="en-US" dirty="0"/>
              <a:t>.</a:t>
            </a:r>
          </a:p>
          <a:p>
            <a:r>
              <a:rPr lang="en-US" dirty="0"/>
              <a:t>Cover up: When weather permits, wear long-sleeved shirts and pants.</a:t>
            </a:r>
          </a:p>
          <a:p>
            <a:r>
              <a:rPr lang="en-US" dirty="0"/>
              <a:t>Keep mosquitoes outside: Use air conditioning or make sure that you repair and use window/door screens.</a:t>
            </a:r>
          </a:p>
        </p:txBody>
      </p:sp>
    </p:spTree>
    <p:extLst>
      <p:ext uri="{BB962C8B-B14F-4D97-AF65-F5344CB8AC3E}">
        <p14:creationId xmlns:p14="http://schemas.microsoft.com/office/powerpoint/2010/main" val="1831694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3505200" cy="567267"/>
          </a:xfrm>
        </p:spPr>
        <p:txBody>
          <a:bodyPr>
            <a:normAutofit fontScale="90000"/>
          </a:bodyPr>
          <a:lstStyle/>
          <a:p>
            <a:r>
              <a:rPr lang="en-US" dirty="0"/>
              <a:t>Other Diseases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143000"/>
            <a:ext cx="6705600" cy="5210192"/>
          </a:xfrm>
          <a:prstGeom prst="rect">
            <a:avLst/>
          </a:prstGeom>
        </p:spPr>
      </p:pic>
    </p:spTree>
    <p:extLst>
      <p:ext uri="{BB962C8B-B14F-4D97-AF65-F5344CB8AC3E}">
        <p14:creationId xmlns:p14="http://schemas.microsoft.com/office/powerpoint/2010/main" val="1004290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0"/>
            <a:ext cx="2362200" cy="685800"/>
          </a:xfrm>
        </p:spPr>
        <p:txBody>
          <a:bodyPr>
            <a:normAutofit fontScale="90000"/>
          </a:bodyPr>
          <a:lstStyle/>
          <a:p>
            <a:r>
              <a:rPr lang="en-US" dirty="0"/>
              <a:t>Measles</a:t>
            </a:r>
          </a:p>
        </p:txBody>
      </p:sp>
      <p:sp>
        <p:nvSpPr>
          <p:cNvPr id="8" name="Content Placeholder 7"/>
          <p:cNvSpPr>
            <a:spLocks noGrp="1"/>
          </p:cNvSpPr>
          <p:nvPr>
            <p:ph idx="1"/>
          </p:nvPr>
        </p:nvSpPr>
        <p:spPr>
          <a:xfrm>
            <a:off x="228600" y="1066800"/>
            <a:ext cx="6065704" cy="5943600"/>
          </a:xfrm>
        </p:spPr>
        <p:txBody>
          <a:bodyPr>
            <a:normAutofit/>
          </a:bodyPr>
          <a:lstStyle/>
          <a:p>
            <a:endParaRPr lang="en-US" dirty="0"/>
          </a:p>
          <a:p>
            <a:r>
              <a:rPr lang="en-US" sz="1600" dirty="0"/>
              <a:t>Transmission</a:t>
            </a:r>
          </a:p>
          <a:p>
            <a:pPr lvl="1"/>
            <a:r>
              <a:rPr lang="en-US" dirty="0"/>
              <a:t>Airborne disease</a:t>
            </a:r>
          </a:p>
          <a:p>
            <a:pPr lvl="1"/>
            <a:r>
              <a:rPr lang="en-US" dirty="0"/>
              <a:t>Direct contact with respiratory secretions</a:t>
            </a:r>
          </a:p>
          <a:p>
            <a:pPr lvl="1"/>
            <a:r>
              <a:rPr lang="en-US" dirty="0"/>
              <a:t>Incubation period 7-18 days</a:t>
            </a:r>
          </a:p>
          <a:p>
            <a:pPr marL="411480" lvl="1" indent="0">
              <a:buNone/>
            </a:pPr>
            <a:endParaRPr lang="en-US" dirty="0"/>
          </a:p>
          <a:p>
            <a:r>
              <a:rPr lang="en-US" sz="1600" dirty="0"/>
              <a:t>Different Name</a:t>
            </a:r>
          </a:p>
          <a:p>
            <a:pPr lvl="1"/>
            <a:r>
              <a:rPr lang="en-US" dirty="0"/>
              <a:t>Hard Measles</a:t>
            </a:r>
          </a:p>
          <a:p>
            <a:pPr lvl="1"/>
            <a:r>
              <a:rPr lang="en-US" dirty="0"/>
              <a:t>Red Measles</a:t>
            </a:r>
          </a:p>
          <a:p>
            <a:pPr lvl="1"/>
            <a:r>
              <a:rPr lang="en-US" dirty="0"/>
              <a:t>Nine day Measles</a:t>
            </a:r>
          </a:p>
          <a:p>
            <a:pPr lvl="1"/>
            <a:endParaRPr lang="en-US" dirty="0"/>
          </a:p>
          <a:p>
            <a:pPr marL="11430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57200"/>
            <a:ext cx="2857500" cy="2162175"/>
          </a:xfrm>
          <a:prstGeom prst="rect">
            <a:avLst/>
          </a:prstGeom>
        </p:spPr>
      </p:pic>
    </p:spTree>
    <p:extLst>
      <p:ext uri="{BB962C8B-B14F-4D97-AF65-F5344CB8AC3E}">
        <p14:creationId xmlns:p14="http://schemas.microsoft.com/office/powerpoint/2010/main" val="56809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0"/>
            <a:ext cx="2133600" cy="609600"/>
          </a:xfrm>
        </p:spPr>
        <p:txBody>
          <a:bodyPr>
            <a:normAutofit fontScale="90000"/>
          </a:bodyPr>
          <a:lstStyle/>
          <a:p>
            <a:r>
              <a:rPr lang="en-US" dirty="0"/>
              <a:t>Measles</a:t>
            </a:r>
          </a:p>
        </p:txBody>
      </p:sp>
      <p:sp>
        <p:nvSpPr>
          <p:cNvPr id="8" name="Content Placeholder 7"/>
          <p:cNvSpPr>
            <a:spLocks noGrp="1"/>
          </p:cNvSpPr>
          <p:nvPr>
            <p:ph sz="half" idx="1"/>
          </p:nvPr>
        </p:nvSpPr>
        <p:spPr>
          <a:xfrm>
            <a:off x="1246742" y="1104900"/>
            <a:ext cx="3330766" cy="3352800"/>
          </a:xfrm>
        </p:spPr>
        <p:txBody>
          <a:bodyPr>
            <a:normAutofit/>
          </a:bodyPr>
          <a:lstStyle/>
          <a:p>
            <a:r>
              <a:rPr lang="en-US" b="1" dirty="0"/>
              <a:t>Symptoms</a:t>
            </a:r>
          </a:p>
          <a:p>
            <a:pPr lvl="1"/>
            <a:r>
              <a:rPr lang="en-US" dirty="0"/>
              <a:t>Fever</a:t>
            </a:r>
          </a:p>
          <a:p>
            <a:pPr lvl="1"/>
            <a:r>
              <a:rPr lang="en-US" dirty="0"/>
              <a:t>Rash</a:t>
            </a:r>
          </a:p>
          <a:p>
            <a:pPr lvl="1"/>
            <a:r>
              <a:rPr lang="en-US" dirty="0"/>
              <a:t>Coryza</a:t>
            </a:r>
          </a:p>
          <a:p>
            <a:pPr lvl="1"/>
            <a:r>
              <a:rPr lang="en-US" dirty="0"/>
              <a:t>Cough</a:t>
            </a:r>
          </a:p>
          <a:p>
            <a:pPr lvl="1"/>
            <a:r>
              <a:rPr lang="en-US" dirty="0"/>
              <a:t>Koplik Spots (buccal mucosa)</a:t>
            </a:r>
          </a:p>
          <a:p>
            <a:pPr lvl="1"/>
            <a:r>
              <a:rPr lang="en-US" dirty="0"/>
              <a:t>Conjunctivitis</a:t>
            </a:r>
          </a:p>
          <a:p>
            <a:pPr marL="114300" indent="0">
              <a:buNone/>
            </a:pPr>
            <a:endParaRPr lang="en-US" dirty="0"/>
          </a:p>
        </p:txBody>
      </p:sp>
      <p:sp>
        <p:nvSpPr>
          <p:cNvPr id="2" name="Content Placeholder 1"/>
          <p:cNvSpPr>
            <a:spLocks noGrp="1"/>
          </p:cNvSpPr>
          <p:nvPr>
            <p:ph sz="half" idx="2"/>
          </p:nvPr>
        </p:nvSpPr>
        <p:spPr>
          <a:xfrm>
            <a:off x="1246742" y="4457700"/>
            <a:ext cx="2895600" cy="1634067"/>
          </a:xfrm>
        </p:spPr>
        <p:txBody>
          <a:bodyPr>
            <a:normAutofit/>
          </a:bodyPr>
          <a:lstStyle/>
          <a:p>
            <a:r>
              <a:rPr lang="en-US" b="1" dirty="0"/>
              <a:t>Prevention</a:t>
            </a:r>
          </a:p>
          <a:p>
            <a:pPr lvl="1"/>
            <a:r>
              <a:rPr lang="en-US" dirty="0"/>
              <a:t>Mask the patient</a:t>
            </a:r>
          </a:p>
          <a:p>
            <a:pPr lvl="1"/>
            <a:r>
              <a:rPr lang="en-US" dirty="0"/>
              <a:t>Use gloves</a:t>
            </a:r>
          </a:p>
          <a:p>
            <a:pPr lvl="1"/>
            <a:r>
              <a:rPr lang="en-US" dirty="0"/>
              <a:t>Vaccinate</a:t>
            </a:r>
          </a:p>
        </p:txBody>
      </p:sp>
      <p:pic>
        <p:nvPicPr>
          <p:cNvPr id="3" name="Picture 2"/>
          <p:cNvPicPr>
            <a:picLocks noChangeAspect="1"/>
          </p:cNvPicPr>
          <p:nvPr/>
        </p:nvPicPr>
        <p:blipFill>
          <a:blip r:embed="rId2"/>
          <a:stretch>
            <a:fillRect/>
          </a:stretch>
        </p:blipFill>
        <p:spPr>
          <a:xfrm>
            <a:off x="4773000" y="390525"/>
            <a:ext cx="1590675" cy="15906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2286000"/>
            <a:ext cx="1600200" cy="1600200"/>
          </a:xfrm>
          <a:prstGeom prst="rect">
            <a:avLst/>
          </a:prstGeom>
        </p:spPr>
      </p:pic>
      <p:pic>
        <p:nvPicPr>
          <p:cNvPr id="5" name="Picture 4"/>
          <p:cNvPicPr>
            <a:picLocks noChangeAspect="1"/>
          </p:cNvPicPr>
          <p:nvPr/>
        </p:nvPicPr>
        <p:blipFill>
          <a:blip r:embed="rId4"/>
          <a:stretch>
            <a:fillRect/>
          </a:stretch>
        </p:blipFill>
        <p:spPr>
          <a:xfrm>
            <a:off x="4648200" y="4343400"/>
            <a:ext cx="2857500" cy="1666875"/>
          </a:xfrm>
          <a:prstGeom prst="rect">
            <a:avLst/>
          </a:prstGeom>
        </p:spPr>
      </p:pic>
    </p:spTree>
    <p:extLst>
      <p:ext uri="{BB962C8B-B14F-4D97-AF65-F5344CB8AC3E}">
        <p14:creationId xmlns:p14="http://schemas.microsoft.com/office/powerpoint/2010/main" val="2046012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051"/>
            <a:ext cx="2362200" cy="733424"/>
          </a:xfrm>
        </p:spPr>
        <p:txBody>
          <a:bodyPr>
            <a:normAutofit/>
          </a:bodyPr>
          <a:lstStyle/>
          <a:p>
            <a:r>
              <a:rPr lang="en-US" dirty="0"/>
              <a:t>Mumps</a:t>
            </a:r>
          </a:p>
        </p:txBody>
      </p:sp>
      <p:sp>
        <p:nvSpPr>
          <p:cNvPr id="5" name="Content Placeholder 4"/>
          <p:cNvSpPr>
            <a:spLocks noGrp="1"/>
          </p:cNvSpPr>
          <p:nvPr>
            <p:ph idx="1"/>
          </p:nvPr>
        </p:nvSpPr>
        <p:spPr>
          <a:xfrm>
            <a:off x="647240" y="1295400"/>
            <a:ext cx="4610559" cy="5791200"/>
          </a:xfrm>
        </p:spPr>
        <p:txBody>
          <a:bodyPr>
            <a:normAutofit fontScale="92500" lnSpcReduction="10000"/>
          </a:bodyPr>
          <a:lstStyle/>
          <a:p>
            <a:r>
              <a:rPr lang="en-US" sz="1600" dirty="0"/>
              <a:t>Mumps is an inflammation of the salivary glands</a:t>
            </a:r>
          </a:p>
          <a:p>
            <a:r>
              <a:rPr lang="en-US" sz="1600" dirty="0"/>
              <a:t>Transmission</a:t>
            </a:r>
          </a:p>
          <a:p>
            <a:pPr lvl="1"/>
            <a:r>
              <a:rPr lang="en-US" dirty="0"/>
              <a:t>Direct contact with respiratory secretions</a:t>
            </a:r>
          </a:p>
          <a:p>
            <a:pPr lvl="1"/>
            <a:r>
              <a:rPr lang="en-US" dirty="0"/>
              <a:t>Face to face contact</a:t>
            </a:r>
          </a:p>
          <a:p>
            <a:pPr lvl="1"/>
            <a:r>
              <a:rPr lang="en-US" dirty="0"/>
              <a:t>&gt; 5 minutes in the same room</a:t>
            </a:r>
          </a:p>
          <a:p>
            <a:pPr lvl="1"/>
            <a:r>
              <a:rPr lang="en-US" dirty="0"/>
              <a:t>If exposed and no immunity- work </a:t>
            </a:r>
          </a:p>
          <a:p>
            <a:pPr marL="411480" lvl="1" indent="0">
              <a:buNone/>
            </a:pPr>
            <a:r>
              <a:rPr lang="en-US" dirty="0"/>
              <a:t>    restriction is from day 12- 26 following</a:t>
            </a:r>
          </a:p>
          <a:p>
            <a:pPr marL="411480" lvl="1" indent="0">
              <a:buNone/>
            </a:pPr>
            <a:r>
              <a:rPr lang="en-US" dirty="0"/>
              <a:t>    exposure</a:t>
            </a:r>
          </a:p>
          <a:p>
            <a:endParaRPr lang="en-US" sz="1600" dirty="0"/>
          </a:p>
          <a:p>
            <a:r>
              <a:rPr lang="en-US" sz="1600" dirty="0"/>
              <a:t>Signs and symptoms</a:t>
            </a:r>
          </a:p>
          <a:p>
            <a:pPr lvl="1"/>
            <a:r>
              <a:rPr lang="en-US" dirty="0"/>
              <a:t>Fever</a:t>
            </a:r>
          </a:p>
          <a:p>
            <a:pPr lvl="1"/>
            <a:r>
              <a:rPr lang="en-US" dirty="0"/>
              <a:t>Swelling of Salivary Glands</a:t>
            </a:r>
          </a:p>
          <a:p>
            <a:pPr lvl="1"/>
            <a:r>
              <a:rPr lang="en-US" dirty="0" err="1"/>
              <a:t>Orchitis</a:t>
            </a:r>
            <a:r>
              <a:rPr lang="en-US" dirty="0"/>
              <a:t> an inflammation of testicles (unilateral)</a:t>
            </a:r>
          </a:p>
          <a:p>
            <a:pPr lvl="1"/>
            <a:endParaRPr lang="en-US" dirty="0"/>
          </a:p>
          <a:p>
            <a:pPr marL="411480" lvl="1" indent="0">
              <a:buNone/>
            </a:pPr>
            <a:endParaRPr lang="en-US" dirty="0"/>
          </a:p>
        </p:txBody>
      </p:sp>
      <p:pic>
        <p:nvPicPr>
          <p:cNvPr id="3" name="Picture 2"/>
          <p:cNvPicPr>
            <a:picLocks noChangeAspect="1"/>
          </p:cNvPicPr>
          <p:nvPr/>
        </p:nvPicPr>
        <p:blipFill>
          <a:blip r:embed="rId2"/>
          <a:stretch>
            <a:fillRect/>
          </a:stretch>
        </p:blipFill>
        <p:spPr>
          <a:xfrm>
            <a:off x="5715000" y="766475"/>
            <a:ext cx="2847975" cy="1895475"/>
          </a:xfrm>
          <a:prstGeom prst="rect">
            <a:avLst/>
          </a:prstGeom>
        </p:spPr>
      </p:pic>
      <p:pic>
        <p:nvPicPr>
          <p:cNvPr id="4" name="Picture 3"/>
          <p:cNvPicPr>
            <a:picLocks noChangeAspect="1"/>
          </p:cNvPicPr>
          <p:nvPr/>
        </p:nvPicPr>
        <p:blipFill>
          <a:blip r:embed="rId3"/>
          <a:stretch>
            <a:fillRect/>
          </a:stretch>
        </p:blipFill>
        <p:spPr>
          <a:xfrm>
            <a:off x="5714999" y="3581400"/>
            <a:ext cx="2847975" cy="2847975"/>
          </a:xfrm>
          <a:prstGeom prst="rect">
            <a:avLst/>
          </a:prstGeom>
        </p:spPr>
      </p:pic>
    </p:spTree>
    <p:extLst>
      <p:ext uri="{BB962C8B-B14F-4D97-AF65-F5344CB8AC3E}">
        <p14:creationId xmlns:p14="http://schemas.microsoft.com/office/powerpoint/2010/main" val="190767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0"/>
            <a:ext cx="2133600" cy="609600"/>
          </a:xfrm>
        </p:spPr>
        <p:txBody>
          <a:bodyPr>
            <a:normAutofit fontScale="90000"/>
          </a:bodyPr>
          <a:lstStyle/>
          <a:p>
            <a:r>
              <a:rPr lang="en-US" dirty="0"/>
              <a:t>Mumps</a:t>
            </a:r>
          </a:p>
        </p:txBody>
      </p:sp>
      <p:sp>
        <p:nvSpPr>
          <p:cNvPr id="7" name="Content Placeholder 6"/>
          <p:cNvSpPr>
            <a:spLocks noGrp="1"/>
          </p:cNvSpPr>
          <p:nvPr>
            <p:ph sz="half" idx="1"/>
          </p:nvPr>
        </p:nvSpPr>
        <p:spPr>
          <a:xfrm>
            <a:off x="1295400" y="1161724"/>
            <a:ext cx="3948238" cy="2616200"/>
          </a:xfrm>
        </p:spPr>
        <p:txBody>
          <a:bodyPr>
            <a:normAutofit/>
          </a:bodyPr>
          <a:lstStyle/>
          <a:p>
            <a:r>
              <a:rPr lang="en-US" sz="1600" dirty="0"/>
              <a:t>Prevention</a:t>
            </a:r>
          </a:p>
          <a:p>
            <a:pPr lvl="1"/>
            <a:r>
              <a:rPr lang="en-US" dirty="0"/>
              <a:t>Vaccination</a:t>
            </a:r>
          </a:p>
          <a:p>
            <a:pPr lvl="1"/>
            <a:r>
              <a:rPr lang="en-US" dirty="0"/>
              <a:t>2 doses 1 month apart</a:t>
            </a:r>
          </a:p>
          <a:p>
            <a:pPr lvl="1"/>
            <a:r>
              <a:rPr lang="en-US" dirty="0"/>
              <a:t>If you cannot show documentation of immunity- Vaccinate, a titer is not required</a:t>
            </a:r>
          </a:p>
        </p:txBody>
      </p:sp>
      <p:sp>
        <p:nvSpPr>
          <p:cNvPr id="8" name="Content Placeholder 7"/>
          <p:cNvSpPr>
            <a:spLocks noGrp="1"/>
          </p:cNvSpPr>
          <p:nvPr>
            <p:ph sz="half" idx="2"/>
          </p:nvPr>
        </p:nvSpPr>
        <p:spPr>
          <a:xfrm>
            <a:off x="1524000" y="3777924"/>
            <a:ext cx="3949967" cy="3767667"/>
          </a:xfrm>
        </p:spPr>
        <p:txBody>
          <a:bodyPr>
            <a:normAutofit/>
          </a:bodyPr>
          <a:lstStyle/>
          <a:p>
            <a:r>
              <a:rPr lang="en-US" sz="1600" dirty="0"/>
              <a:t>Vaccine	</a:t>
            </a:r>
          </a:p>
          <a:p>
            <a:pPr lvl="1"/>
            <a:r>
              <a:rPr lang="en-US" dirty="0"/>
              <a:t>Live virus</a:t>
            </a:r>
          </a:p>
          <a:p>
            <a:pPr lvl="1"/>
            <a:r>
              <a:rPr lang="en-US" dirty="0"/>
              <a:t>Cannot give to pregnant women</a:t>
            </a:r>
          </a:p>
          <a:p>
            <a:pPr lvl="1"/>
            <a:r>
              <a:rPr lang="en-US" dirty="0"/>
              <a:t>Not effective post exposure.</a:t>
            </a:r>
          </a:p>
          <a:p>
            <a:pPr lvl="1"/>
            <a:r>
              <a:rPr lang="en-US" dirty="0"/>
              <a:t>If received vaccine prior to 1967, must revaccinate</a:t>
            </a:r>
          </a:p>
        </p:txBody>
      </p:sp>
      <p:pic>
        <p:nvPicPr>
          <p:cNvPr id="2" name="Picture 1"/>
          <p:cNvPicPr>
            <a:picLocks noChangeAspect="1"/>
          </p:cNvPicPr>
          <p:nvPr/>
        </p:nvPicPr>
        <p:blipFill>
          <a:blip r:embed="rId2"/>
          <a:stretch>
            <a:fillRect/>
          </a:stretch>
        </p:blipFill>
        <p:spPr>
          <a:xfrm>
            <a:off x="5638800" y="1371600"/>
            <a:ext cx="2853175" cy="1664352"/>
          </a:xfrm>
          <a:prstGeom prst="rect">
            <a:avLst/>
          </a:prstGeom>
        </p:spPr>
      </p:pic>
    </p:spTree>
    <p:extLst>
      <p:ext uri="{BB962C8B-B14F-4D97-AF65-F5344CB8AC3E}">
        <p14:creationId xmlns:p14="http://schemas.microsoft.com/office/powerpoint/2010/main" val="2892318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2209800" cy="609600"/>
          </a:xfrm>
        </p:spPr>
        <p:txBody>
          <a:bodyPr>
            <a:normAutofit fontScale="90000"/>
          </a:bodyPr>
          <a:lstStyle/>
          <a:p>
            <a:r>
              <a:rPr lang="en-US" dirty="0"/>
              <a:t>Rubella</a:t>
            </a:r>
          </a:p>
        </p:txBody>
      </p:sp>
      <p:sp>
        <p:nvSpPr>
          <p:cNvPr id="5" name="Content Placeholder 4"/>
          <p:cNvSpPr>
            <a:spLocks noGrp="1"/>
          </p:cNvSpPr>
          <p:nvPr>
            <p:ph sz="half" idx="1"/>
          </p:nvPr>
        </p:nvSpPr>
        <p:spPr>
          <a:xfrm>
            <a:off x="457200" y="1371600"/>
            <a:ext cx="3948238" cy="4800600"/>
          </a:xfrm>
        </p:spPr>
        <p:txBody>
          <a:bodyPr>
            <a:normAutofit/>
          </a:bodyPr>
          <a:lstStyle/>
          <a:p>
            <a:r>
              <a:rPr lang="en-US" sz="1600" dirty="0"/>
              <a:t>Rubella is a virus, also know as German Measles or the 3 day measles</a:t>
            </a:r>
          </a:p>
          <a:p>
            <a:endParaRPr lang="en-US" sz="1600" dirty="0"/>
          </a:p>
          <a:p>
            <a:r>
              <a:rPr lang="en-US" sz="1600" dirty="0"/>
              <a:t>Transmission</a:t>
            </a:r>
          </a:p>
          <a:p>
            <a:pPr marL="617220" lvl="2">
              <a:buClr>
                <a:schemeClr val="accent1"/>
              </a:buClr>
            </a:pPr>
            <a:r>
              <a:rPr lang="en-US" sz="1600" dirty="0"/>
              <a:t>Face to face contact</a:t>
            </a:r>
          </a:p>
          <a:p>
            <a:endParaRPr lang="en-US" sz="1600" dirty="0"/>
          </a:p>
          <a:p>
            <a:r>
              <a:rPr lang="en-US" sz="1600" dirty="0"/>
              <a:t>Signs and symptoms</a:t>
            </a:r>
          </a:p>
          <a:p>
            <a:pPr lvl="1"/>
            <a:r>
              <a:rPr lang="en-US" dirty="0"/>
              <a:t>Low grade fever</a:t>
            </a:r>
          </a:p>
          <a:p>
            <a:pPr lvl="1"/>
            <a:r>
              <a:rPr lang="en-US" dirty="0"/>
              <a:t>Rash</a:t>
            </a:r>
          </a:p>
          <a:p>
            <a:pPr lvl="1"/>
            <a:r>
              <a:rPr lang="en-US" dirty="0"/>
              <a:t>Coryza</a:t>
            </a:r>
          </a:p>
          <a:p>
            <a:pPr lvl="1"/>
            <a:r>
              <a:rPr lang="en-US" dirty="0"/>
              <a:t>Headach</a:t>
            </a:r>
          </a:p>
          <a:p>
            <a:pPr marL="411480" lvl="1" indent="0">
              <a:buNone/>
            </a:pPr>
            <a:endParaRPr lang="en-US" sz="1800" dirty="0"/>
          </a:p>
          <a:p>
            <a:pPr lvl="1"/>
            <a:endParaRPr lang="en-US" sz="1800" dirty="0"/>
          </a:p>
        </p:txBody>
      </p:sp>
      <p:sp>
        <p:nvSpPr>
          <p:cNvPr id="6" name="Content Placeholder 5"/>
          <p:cNvSpPr>
            <a:spLocks noGrp="1"/>
          </p:cNvSpPr>
          <p:nvPr>
            <p:ph sz="half" idx="2"/>
          </p:nvPr>
        </p:nvSpPr>
        <p:spPr>
          <a:xfrm>
            <a:off x="4267200" y="3505200"/>
            <a:ext cx="3949967" cy="3767667"/>
          </a:xfrm>
        </p:spPr>
        <p:txBody>
          <a:bodyPr>
            <a:normAutofit/>
          </a:bodyPr>
          <a:lstStyle/>
          <a:p>
            <a:r>
              <a:rPr lang="en-US" sz="1600" dirty="0"/>
              <a:t>Prevention</a:t>
            </a:r>
          </a:p>
          <a:p>
            <a:pPr lvl="1"/>
            <a:r>
              <a:rPr lang="en-US" dirty="0"/>
              <a:t>Vaccinate</a:t>
            </a:r>
          </a:p>
          <a:p>
            <a:pPr lvl="1"/>
            <a:r>
              <a:rPr lang="en-US" dirty="0"/>
              <a:t>Place surgical mask on the patient</a:t>
            </a:r>
          </a:p>
          <a:p>
            <a:pPr lvl="1"/>
            <a:r>
              <a:rPr lang="en-US" dirty="0"/>
              <a:t>Place surgical mask on your self if not possible to mask patient</a:t>
            </a:r>
          </a:p>
          <a:p>
            <a:pPr lvl="1"/>
            <a:r>
              <a:rPr lang="en-US" dirty="0"/>
              <a:t>Incubation period 14-23 days</a:t>
            </a:r>
          </a:p>
        </p:txBody>
      </p:sp>
      <p:pic>
        <p:nvPicPr>
          <p:cNvPr id="3" name="Picture 2"/>
          <p:cNvPicPr>
            <a:picLocks noChangeAspect="1"/>
          </p:cNvPicPr>
          <p:nvPr/>
        </p:nvPicPr>
        <p:blipFill>
          <a:blip r:embed="rId2"/>
          <a:stretch>
            <a:fillRect/>
          </a:stretch>
        </p:blipFill>
        <p:spPr>
          <a:xfrm>
            <a:off x="5105400" y="381000"/>
            <a:ext cx="2950634" cy="2590800"/>
          </a:xfrm>
          <a:prstGeom prst="rect">
            <a:avLst/>
          </a:prstGeom>
        </p:spPr>
      </p:pic>
    </p:spTree>
    <p:extLst>
      <p:ext uri="{BB962C8B-B14F-4D97-AF65-F5344CB8AC3E}">
        <p14:creationId xmlns:p14="http://schemas.microsoft.com/office/powerpoint/2010/main" val="2886311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36"/>
            <a:ext cx="6554867" cy="1524000"/>
          </a:xfrm>
        </p:spPr>
        <p:txBody>
          <a:bodyPr>
            <a:normAutofit/>
          </a:bodyPr>
          <a:lstStyle/>
          <a:p>
            <a:r>
              <a:rPr lang="en-US" sz="3200" dirty="0">
                <a:solidFill>
                  <a:schemeClr val="tx1"/>
                </a:solidFill>
              </a:rPr>
              <a:t>Exposure Control Plan</a:t>
            </a:r>
          </a:p>
        </p:txBody>
      </p:sp>
      <p:sp>
        <p:nvSpPr>
          <p:cNvPr id="3" name="Content Placeholder 2"/>
          <p:cNvSpPr>
            <a:spLocks noGrp="1"/>
          </p:cNvSpPr>
          <p:nvPr>
            <p:ph idx="1"/>
          </p:nvPr>
        </p:nvSpPr>
        <p:spPr>
          <a:xfrm>
            <a:off x="232272" y="-228600"/>
            <a:ext cx="6554867" cy="4876800"/>
          </a:xfrm>
        </p:spPr>
        <p:txBody>
          <a:bodyPr>
            <a:normAutofit/>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r>
              <a:rPr lang="en-US" sz="1600" dirty="0">
                <a:solidFill>
                  <a:schemeClr val="tx1"/>
                </a:solidFill>
              </a:rPr>
              <a:t>Updated yearly by the Designated Infection Control Officer.</a:t>
            </a:r>
            <a:br>
              <a:rPr lang="en-US" sz="1600" dirty="0">
                <a:solidFill>
                  <a:schemeClr val="tx1"/>
                </a:solidFill>
              </a:rPr>
            </a:br>
            <a:endParaRPr lang="en-US" sz="1600" dirty="0">
              <a:solidFill>
                <a:schemeClr val="tx1"/>
              </a:solidFill>
            </a:endParaRPr>
          </a:p>
          <a:p>
            <a:r>
              <a:rPr lang="en-US" sz="1600" dirty="0">
                <a:solidFill>
                  <a:schemeClr val="tx1"/>
                </a:solidFill>
              </a:rPr>
              <a:t>Annual training must cover the updates</a:t>
            </a:r>
          </a:p>
          <a:p>
            <a:endParaRPr lang="en-US" sz="1600" dirty="0">
              <a:solidFill>
                <a:schemeClr val="tx1"/>
              </a:solidFill>
            </a:endParaRPr>
          </a:p>
          <a:p>
            <a:r>
              <a:rPr lang="en-US" sz="1600" dirty="0">
                <a:solidFill>
                  <a:schemeClr val="tx1"/>
                </a:solidFill>
              </a:rPr>
              <a:t>Located on SFD Training Website, Google Operations Page, Captain’s Office, Deputy's Office, Administrative Office and in Human Resources at Town Hall.</a:t>
            </a:r>
          </a:p>
          <a:p>
            <a:endParaRPr lang="en-US" sz="1600" dirty="0">
              <a:solidFill>
                <a:schemeClr val="tx1"/>
              </a:solidFill>
            </a:endParaRPr>
          </a:p>
          <a:p>
            <a:r>
              <a:rPr lang="en-US" sz="1600" dirty="0">
                <a:solidFill>
                  <a:schemeClr val="tx1"/>
                </a:solidFill>
              </a:rPr>
              <a:t>The plan covers Universal Precautions, Engineering controls, work restriction and post exposure follow up.</a:t>
            </a:r>
          </a:p>
        </p:txBody>
      </p:sp>
    </p:spTree>
    <p:extLst>
      <p:ext uri="{BB962C8B-B14F-4D97-AF65-F5344CB8AC3E}">
        <p14:creationId xmlns:p14="http://schemas.microsoft.com/office/powerpoint/2010/main" val="946128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64"/>
            <a:ext cx="5105400" cy="1066800"/>
          </a:xfrm>
        </p:spPr>
        <p:txBody>
          <a:bodyPr>
            <a:normAutofit fontScale="90000"/>
          </a:bodyPr>
          <a:lstStyle/>
          <a:p>
            <a:r>
              <a:rPr lang="en-US" dirty="0"/>
              <a:t>Chickenpox (varicella)</a:t>
            </a:r>
          </a:p>
        </p:txBody>
      </p:sp>
      <p:sp>
        <p:nvSpPr>
          <p:cNvPr id="3" name="Content Placeholder 2"/>
          <p:cNvSpPr>
            <a:spLocks noGrp="1"/>
          </p:cNvSpPr>
          <p:nvPr>
            <p:ph idx="1"/>
          </p:nvPr>
        </p:nvSpPr>
        <p:spPr>
          <a:xfrm>
            <a:off x="609600" y="1371600"/>
            <a:ext cx="6554867" cy="3767670"/>
          </a:xfrm>
        </p:spPr>
        <p:txBody>
          <a:bodyPr/>
          <a:lstStyle/>
          <a:p>
            <a:r>
              <a:rPr lang="en-US" sz="1600" dirty="0"/>
              <a:t>Varicella Zoster is chickenpox and Herpes Zoster is shingles</a:t>
            </a:r>
          </a:p>
          <a:p>
            <a:endParaRPr lang="en-US" dirty="0"/>
          </a:p>
          <a:p>
            <a:r>
              <a:rPr lang="en-US" sz="1600" dirty="0"/>
              <a:t>Transmission </a:t>
            </a:r>
          </a:p>
          <a:p>
            <a:pPr lvl="1"/>
            <a:r>
              <a:rPr lang="en-US" dirty="0"/>
              <a:t>Face to face contact</a:t>
            </a:r>
          </a:p>
          <a:p>
            <a:pPr lvl="1"/>
            <a:r>
              <a:rPr lang="en-US" dirty="0"/>
              <a:t>&gt; 5 minutes of contact</a:t>
            </a:r>
          </a:p>
          <a:p>
            <a:pPr lvl="1"/>
            <a:r>
              <a:rPr lang="en-US" dirty="0"/>
              <a:t>Contact with draining lesions</a:t>
            </a:r>
          </a:p>
        </p:txBody>
      </p:sp>
      <p:pic>
        <p:nvPicPr>
          <p:cNvPr id="5" name="Picture 4"/>
          <p:cNvPicPr>
            <a:picLocks noChangeAspect="1"/>
          </p:cNvPicPr>
          <p:nvPr/>
        </p:nvPicPr>
        <p:blipFill>
          <a:blip r:embed="rId2"/>
          <a:stretch>
            <a:fillRect/>
          </a:stretch>
        </p:blipFill>
        <p:spPr>
          <a:xfrm>
            <a:off x="5029200" y="2133600"/>
            <a:ext cx="3406793" cy="3657600"/>
          </a:xfrm>
          <a:prstGeom prst="rect">
            <a:avLst/>
          </a:prstGeom>
        </p:spPr>
      </p:pic>
    </p:spTree>
    <p:extLst>
      <p:ext uri="{BB962C8B-B14F-4D97-AF65-F5344CB8AC3E}">
        <p14:creationId xmlns:p14="http://schemas.microsoft.com/office/powerpoint/2010/main" val="1524786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4824132" cy="576549"/>
          </a:xfrm>
        </p:spPr>
        <p:txBody>
          <a:bodyPr>
            <a:normAutofit fontScale="90000"/>
          </a:bodyPr>
          <a:lstStyle/>
          <a:p>
            <a:r>
              <a:rPr lang="en-US" dirty="0"/>
              <a:t>Chickenpox (varicella)</a:t>
            </a:r>
          </a:p>
        </p:txBody>
      </p:sp>
      <p:sp>
        <p:nvSpPr>
          <p:cNvPr id="4" name="Content Placeholder 3"/>
          <p:cNvSpPr>
            <a:spLocks noGrp="1"/>
          </p:cNvSpPr>
          <p:nvPr>
            <p:ph sz="half" idx="1"/>
          </p:nvPr>
        </p:nvSpPr>
        <p:spPr>
          <a:xfrm>
            <a:off x="5358976" y="576550"/>
            <a:ext cx="3948238" cy="3759200"/>
          </a:xfrm>
        </p:spPr>
        <p:txBody>
          <a:bodyPr>
            <a:normAutofit/>
          </a:bodyPr>
          <a:lstStyle/>
          <a:p>
            <a:r>
              <a:rPr lang="en-US" sz="1600" dirty="0"/>
              <a:t>Signs and Symptoms</a:t>
            </a:r>
          </a:p>
          <a:p>
            <a:pPr lvl="1"/>
            <a:r>
              <a:rPr lang="en-US" dirty="0"/>
              <a:t>Lesions on covered areas of the body</a:t>
            </a:r>
          </a:p>
          <a:p>
            <a:pPr lvl="1"/>
            <a:r>
              <a:rPr lang="en-US" dirty="0"/>
              <a:t>Fever</a:t>
            </a:r>
          </a:p>
          <a:p>
            <a:pPr lvl="1"/>
            <a:r>
              <a:rPr lang="en-US" dirty="0"/>
              <a:t>photosensitivity</a:t>
            </a:r>
          </a:p>
          <a:p>
            <a:r>
              <a:rPr lang="en-US" sz="1600" dirty="0"/>
              <a:t>Prevention</a:t>
            </a:r>
          </a:p>
          <a:p>
            <a:pPr lvl="1"/>
            <a:r>
              <a:rPr lang="en-US" dirty="0"/>
              <a:t>Vaccination</a:t>
            </a:r>
          </a:p>
          <a:p>
            <a:pPr lvl="1"/>
            <a:r>
              <a:rPr lang="en-US" dirty="0"/>
              <a:t>Place a surgical mask on the patient</a:t>
            </a:r>
          </a:p>
          <a:p>
            <a:pPr lvl="1"/>
            <a:r>
              <a:rPr lang="en-US" dirty="0"/>
              <a:t>Place mask on yourself if not able to place on patient</a:t>
            </a:r>
          </a:p>
        </p:txBody>
      </p:sp>
      <p:sp>
        <p:nvSpPr>
          <p:cNvPr id="5" name="Content Placeholder 4"/>
          <p:cNvSpPr>
            <a:spLocks noGrp="1"/>
          </p:cNvSpPr>
          <p:nvPr>
            <p:ph sz="half" idx="2"/>
          </p:nvPr>
        </p:nvSpPr>
        <p:spPr>
          <a:xfrm>
            <a:off x="5358976" y="4495800"/>
            <a:ext cx="3429000" cy="2362200"/>
          </a:xfrm>
        </p:spPr>
        <p:txBody>
          <a:bodyPr>
            <a:normAutofit/>
          </a:bodyPr>
          <a:lstStyle/>
          <a:p>
            <a:r>
              <a:rPr lang="en-US" sz="1600" dirty="0"/>
              <a:t>Vaccine</a:t>
            </a:r>
          </a:p>
          <a:p>
            <a:pPr lvl="1"/>
            <a:r>
              <a:rPr lang="en-US" dirty="0"/>
              <a:t>Live Virus</a:t>
            </a:r>
          </a:p>
          <a:p>
            <a:pPr lvl="1"/>
            <a:r>
              <a:rPr lang="en-US" dirty="0"/>
              <a:t>2 doses,1 month apart</a:t>
            </a:r>
          </a:p>
          <a:p>
            <a:pPr lvl="1"/>
            <a:endParaRPr lang="en-US" dirty="0"/>
          </a:p>
          <a:p>
            <a:r>
              <a:rPr lang="en-US" sz="1600" dirty="0"/>
              <a:t>Incubation Period 10-21 days following exposure</a:t>
            </a:r>
          </a:p>
        </p:txBody>
      </p:sp>
      <p:pic>
        <p:nvPicPr>
          <p:cNvPr id="6" name="Picture 5"/>
          <p:cNvPicPr>
            <a:picLocks noChangeAspect="1"/>
          </p:cNvPicPr>
          <p:nvPr/>
        </p:nvPicPr>
        <p:blipFill>
          <a:blip r:embed="rId2"/>
          <a:stretch>
            <a:fillRect/>
          </a:stretch>
        </p:blipFill>
        <p:spPr>
          <a:xfrm>
            <a:off x="609600" y="1652960"/>
            <a:ext cx="3996489" cy="4291842"/>
          </a:xfrm>
          <a:prstGeom prst="rect">
            <a:avLst/>
          </a:prstGeom>
        </p:spPr>
      </p:pic>
    </p:spTree>
    <p:extLst>
      <p:ext uri="{BB962C8B-B14F-4D97-AF65-F5344CB8AC3E}">
        <p14:creationId xmlns:p14="http://schemas.microsoft.com/office/powerpoint/2010/main" val="3802564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0"/>
            <a:ext cx="6554867" cy="762000"/>
          </a:xfrm>
        </p:spPr>
        <p:txBody>
          <a:bodyPr>
            <a:normAutofit fontScale="90000"/>
          </a:bodyPr>
          <a:lstStyle/>
          <a:p>
            <a:r>
              <a:rPr lang="en-US" dirty="0"/>
              <a:t>Pertussis (Whooping cough)</a:t>
            </a:r>
          </a:p>
        </p:txBody>
      </p:sp>
      <p:sp>
        <p:nvSpPr>
          <p:cNvPr id="6" name="Content Placeholder 5"/>
          <p:cNvSpPr>
            <a:spLocks noGrp="1"/>
          </p:cNvSpPr>
          <p:nvPr>
            <p:ph idx="1"/>
          </p:nvPr>
        </p:nvSpPr>
        <p:spPr>
          <a:xfrm>
            <a:off x="1371600" y="990600"/>
            <a:ext cx="6591985" cy="3777622"/>
          </a:xfrm>
        </p:spPr>
        <p:txBody>
          <a:bodyPr/>
          <a:lstStyle/>
          <a:p>
            <a:pPr marL="342900" lvl="1">
              <a:buClr>
                <a:schemeClr val="accent1"/>
              </a:buClr>
            </a:pPr>
            <a:endParaRPr lang="en-US" dirty="0"/>
          </a:p>
          <a:p>
            <a:pPr marL="342900" lvl="1">
              <a:buClr>
                <a:schemeClr val="accent1"/>
              </a:buClr>
            </a:pPr>
            <a:r>
              <a:rPr lang="en-US" dirty="0"/>
              <a:t>Pertussis is a highly contagious bacterial disease that causes uncontrollable, violent coughing </a:t>
            </a:r>
          </a:p>
          <a:p>
            <a:pPr marL="342900" lvl="1">
              <a:buClr>
                <a:schemeClr val="accent1"/>
              </a:buClr>
            </a:pPr>
            <a:endParaRPr lang="en-US" dirty="0"/>
          </a:p>
          <a:p>
            <a:pPr marL="342900" lvl="1">
              <a:buClr>
                <a:schemeClr val="accent1"/>
              </a:buClr>
            </a:pPr>
            <a:r>
              <a:rPr lang="en-US" dirty="0"/>
              <a:t>Initial symptoms, similar to the common cold, usually develop about a week after exposure to the bacteria. </a:t>
            </a:r>
          </a:p>
          <a:p>
            <a:endParaRPr lang="en-US" dirty="0"/>
          </a:p>
        </p:txBody>
      </p:sp>
      <p:pic>
        <p:nvPicPr>
          <p:cNvPr id="3" name="Picture 2"/>
          <p:cNvPicPr>
            <a:picLocks noChangeAspect="1"/>
          </p:cNvPicPr>
          <p:nvPr/>
        </p:nvPicPr>
        <p:blipFill>
          <a:blip r:embed="rId2"/>
          <a:stretch>
            <a:fillRect/>
          </a:stretch>
        </p:blipFill>
        <p:spPr>
          <a:xfrm>
            <a:off x="1905000" y="3276600"/>
            <a:ext cx="5346130" cy="3124200"/>
          </a:xfrm>
          <a:prstGeom prst="rect">
            <a:avLst/>
          </a:prstGeom>
        </p:spPr>
      </p:pic>
    </p:spTree>
    <p:extLst>
      <p:ext uri="{BB962C8B-B14F-4D97-AF65-F5344CB8AC3E}">
        <p14:creationId xmlns:p14="http://schemas.microsoft.com/office/powerpoint/2010/main" val="2168904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2667000" cy="685800"/>
          </a:xfrm>
        </p:spPr>
        <p:txBody>
          <a:bodyPr>
            <a:normAutofit fontScale="90000"/>
          </a:bodyPr>
          <a:lstStyle/>
          <a:p>
            <a:r>
              <a:rPr lang="en-US" dirty="0"/>
              <a:t>Meningitis</a:t>
            </a:r>
          </a:p>
        </p:txBody>
      </p:sp>
      <p:sp>
        <p:nvSpPr>
          <p:cNvPr id="5" name="Content Placeholder 4"/>
          <p:cNvSpPr>
            <a:spLocks noGrp="1"/>
          </p:cNvSpPr>
          <p:nvPr>
            <p:ph idx="1"/>
          </p:nvPr>
        </p:nvSpPr>
        <p:spPr>
          <a:xfrm>
            <a:off x="457200" y="1437701"/>
            <a:ext cx="7681512" cy="5410200"/>
          </a:xfrm>
        </p:spPr>
        <p:txBody>
          <a:bodyPr>
            <a:normAutofit/>
          </a:bodyPr>
          <a:lstStyle/>
          <a:p>
            <a:r>
              <a:rPr lang="en-US" sz="1600" dirty="0"/>
              <a:t>Can be a bacteria or virus</a:t>
            </a:r>
          </a:p>
          <a:p>
            <a:r>
              <a:rPr lang="en-US" sz="1600" dirty="0"/>
              <a:t>Viral meningitis not an exposure risk, generally resolves with out specific treatment</a:t>
            </a:r>
          </a:p>
          <a:p>
            <a:pPr marL="342900" lvl="1">
              <a:buClr>
                <a:schemeClr val="accent1"/>
              </a:buClr>
            </a:pPr>
            <a:r>
              <a:rPr lang="en-US" dirty="0"/>
              <a:t>90% of cases are viral</a:t>
            </a:r>
          </a:p>
          <a:p>
            <a:r>
              <a:rPr lang="en-US" sz="1600" dirty="0"/>
              <a:t>Bacterial meningitis is communicable</a:t>
            </a:r>
          </a:p>
          <a:p>
            <a:r>
              <a:rPr lang="en-US" sz="1600" dirty="0"/>
              <a:t>Bacterial meningitis is serious- can result in</a:t>
            </a:r>
          </a:p>
          <a:p>
            <a:pPr lvl="1"/>
            <a:r>
              <a:rPr lang="en-US" dirty="0"/>
              <a:t>Brain damage</a:t>
            </a:r>
          </a:p>
          <a:p>
            <a:pPr lvl="1"/>
            <a:r>
              <a:rPr lang="en-US" dirty="0"/>
              <a:t>Hearing loss</a:t>
            </a:r>
          </a:p>
          <a:p>
            <a:pPr lvl="1"/>
            <a:r>
              <a:rPr lang="en-US" dirty="0"/>
              <a:t>Limb amputation</a:t>
            </a:r>
          </a:p>
          <a:p>
            <a:pPr lvl="1"/>
            <a:r>
              <a:rPr lang="en-US" dirty="0"/>
              <a:t>Death</a:t>
            </a:r>
          </a:p>
          <a:p>
            <a:r>
              <a:rPr lang="en-US" sz="1600" dirty="0"/>
              <a:t>Transmitted by exchanging respiratory and throat secretions (saliva or spit) during close (for example, coughing or kissing)  </a:t>
            </a:r>
          </a:p>
        </p:txBody>
      </p:sp>
      <p:pic>
        <p:nvPicPr>
          <p:cNvPr id="3" name="Picture 2"/>
          <p:cNvPicPr>
            <a:picLocks noChangeAspect="1"/>
          </p:cNvPicPr>
          <p:nvPr/>
        </p:nvPicPr>
        <p:blipFill>
          <a:blip r:embed="rId2"/>
          <a:stretch>
            <a:fillRect/>
          </a:stretch>
        </p:blipFill>
        <p:spPr>
          <a:xfrm>
            <a:off x="5867400" y="2133600"/>
            <a:ext cx="1971675" cy="2857500"/>
          </a:xfrm>
          <a:prstGeom prst="rect">
            <a:avLst/>
          </a:prstGeom>
        </p:spPr>
      </p:pic>
    </p:spTree>
    <p:extLst>
      <p:ext uri="{BB962C8B-B14F-4D97-AF65-F5344CB8AC3E}">
        <p14:creationId xmlns:p14="http://schemas.microsoft.com/office/powerpoint/2010/main" val="3065599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2667000" cy="609600"/>
          </a:xfrm>
        </p:spPr>
        <p:txBody>
          <a:bodyPr>
            <a:normAutofit fontScale="90000"/>
          </a:bodyPr>
          <a:lstStyle/>
          <a:p>
            <a:r>
              <a:rPr lang="en-US" dirty="0"/>
              <a:t>Meningitis</a:t>
            </a:r>
          </a:p>
        </p:txBody>
      </p:sp>
      <p:sp>
        <p:nvSpPr>
          <p:cNvPr id="4" name="Content Placeholder 3"/>
          <p:cNvSpPr>
            <a:spLocks noGrp="1"/>
          </p:cNvSpPr>
          <p:nvPr>
            <p:ph sz="half" idx="1"/>
          </p:nvPr>
        </p:nvSpPr>
        <p:spPr>
          <a:xfrm>
            <a:off x="4191000" y="3200400"/>
            <a:ext cx="3948238" cy="3759200"/>
          </a:xfrm>
        </p:spPr>
        <p:txBody>
          <a:bodyPr>
            <a:normAutofit/>
          </a:bodyPr>
          <a:lstStyle/>
          <a:p>
            <a:r>
              <a:rPr lang="en-US" sz="1600" dirty="0"/>
              <a:t>Prevention</a:t>
            </a:r>
          </a:p>
          <a:p>
            <a:pPr lvl="1"/>
            <a:r>
              <a:rPr lang="en-US" dirty="0"/>
              <a:t>Mask the patient If unable than mask yourself</a:t>
            </a:r>
          </a:p>
          <a:p>
            <a:pPr lvl="1"/>
            <a:r>
              <a:rPr lang="en-US" dirty="0"/>
              <a:t>Vaccinate</a:t>
            </a:r>
          </a:p>
          <a:p>
            <a:pPr lvl="2"/>
            <a:r>
              <a:rPr lang="en-US" sz="1600" dirty="0"/>
              <a:t>Children</a:t>
            </a:r>
          </a:p>
          <a:p>
            <a:pPr lvl="2"/>
            <a:r>
              <a:rPr lang="en-US" sz="1600" dirty="0"/>
              <a:t>College</a:t>
            </a:r>
          </a:p>
          <a:p>
            <a:pPr lvl="2"/>
            <a:r>
              <a:rPr lang="en-US" sz="1600" dirty="0"/>
              <a:t>Teens</a:t>
            </a:r>
          </a:p>
          <a:p>
            <a:pPr lvl="2"/>
            <a:endParaRPr lang="en-US" dirty="0"/>
          </a:p>
        </p:txBody>
      </p:sp>
      <p:sp>
        <p:nvSpPr>
          <p:cNvPr id="5" name="Content Placeholder 4"/>
          <p:cNvSpPr>
            <a:spLocks noGrp="1"/>
          </p:cNvSpPr>
          <p:nvPr>
            <p:ph sz="half" idx="2"/>
          </p:nvPr>
        </p:nvSpPr>
        <p:spPr>
          <a:xfrm>
            <a:off x="152400" y="1524000"/>
            <a:ext cx="3949967" cy="3767667"/>
          </a:xfrm>
        </p:spPr>
        <p:txBody>
          <a:bodyPr>
            <a:normAutofit/>
          </a:bodyPr>
          <a:lstStyle/>
          <a:p>
            <a:r>
              <a:rPr lang="en-US" sz="1600" dirty="0"/>
              <a:t>Exposure</a:t>
            </a:r>
          </a:p>
          <a:p>
            <a:pPr lvl="1"/>
            <a:r>
              <a:rPr lang="en-US" dirty="0"/>
              <a:t>Unprotected mouth to mouth</a:t>
            </a:r>
          </a:p>
          <a:p>
            <a:pPr lvl="1"/>
            <a:r>
              <a:rPr lang="en-US" dirty="0"/>
              <a:t>Suction/intubation with no use of PPE</a:t>
            </a:r>
          </a:p>
          <a:p>
            <a:pPr lvl="1"/>
            <a:r>
              <a:rPr lang="en-US" dirty="0"/>
              <a:t>Prolonged contact &gt;8hr like with air travel</a:t>
            </a:r>
          </a:p>
          <a:p>
            <a:pPr lvl="1"/>
            <a:r>
              <a:rPr lang="en-US" dirty="0"/>
              <a:t>Incubation Period is 2-10 Days</a:t>
            </a:r>
          </a:p>
          <a:p>
            <a:pPr lvl="1"/>
            <a:r>
              <a:rPr lang="en-US" dirty="0"/>
              <a:t>Post exposure-Rifampin or Cipro</a:t>
            </a:r>
          </a:p>
        </p:txBody>
      </p:sp>
    </p:spTree>
    <p:extLst>
      <p:ext uri="{BB962C8B-B14F-4D97-AF65-F5344CB8AC3E}">
        <p14:creationId xmlns:p14="http://schemas.microsoft.com/office/powerpoint/2010/main" val="360851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0"/>
            <a:ext cx="4419600" cy="762000"/>
          </a:xfrm>
        </p:spPr>
        <p:txBody>
          <a:bodyPr>
            <a:normAutofit fontScale="90000"/>
          </a:bodyPr>
          <a:lstStyle/>
          <a:p>
            <a:r>
              <a:rPr lang="en-US" dirty="0"/>
              <a:t>Seasonal Influenza</a:t>
            </a:r>
          </a:p>
        </p:txBody>
      </p:sp>
      <p:sp>
        <p:nvSpPr>
          <p:cNvPr id="3" name="Content Placeholder 2"/>
          <p:cNvSpPr>
            <a:spLocks noGrp="1"/>
          </p:cNvSpPr>
          <p:nvPr>
            <p:ph sz="half" idx="1"/>
          </p:nvPr>
        </p:nvSpPr>
        <p:spPr>
          <a:xfrm>
            <a:off x="5105400" y="3098800"/>
            <a:ext cx="3948238" cy="3759200"/>
          </a:xfrm>
        </p:spPr>
        <p:txBody>
          <a:bodyPr>
            <a:normAutofit/>
          </a:bodyPr>
          <a:lstStyle/>
          <a:p>
            <a:r>
              <a:rPr lang="en-US" sz="1600" dirty="0"/>
              <a:t>Viral infection that spreads easily form person to person</a:t>
            </a:r>
          </a:p>
          <a:p>
            <a:r>
              <a:rPr lang="en-US" sz="1600" dirty="0"/>
              <a:t>Three types of seasonal influenza-A, B, C.</a:t>
            </a:r>
          </a:p>
          <a:p>
            <a:r>
              <a:rPr lang="en-US" sz="1600" dirty="0"/>
              <a:t>Only type A &amp; B are included in vaccine</a:t>
            </a:r>
          </a:p>
        </p:txBody>
      </p:sp>
      <p:sp>
        <p:nvSpPr>
          <p:cNvPr id="4" name="Content Placeholder 3"/>
          <p:cNvSpPr>
            <a:spLocks noGrp="1"/>
          </p:cNvSpPr>
          <p:nvPr>
            <p:ph sz="half" idx="2"/>
          </p:nvPr>
        </p:nvSpPr>
        <p:spPr>
          <a:xfrm>
            <a:off x="297390" y="1600200"/>
            <a:ext cx="3949967" cy="3767667"/>
          </a:xfrm>
        </p:spPr>
        <p:txBody>
          <a:bodyPr>
            <a:normAutofit/>
          </a:bodyPr>
          <a:lstStyle/>
          <a:p>
            <a:r>
              <a:rPr lang="en-US" sz="1600" dirty="0"/>
              <a:t>Transmission</a:t>
            </a:r>
          </a:p>
          <a:p>
            <a:pPr lvl="1"/>
            <a:r>
              <a:rPr lang="en-US" dirty="0"/>
              <a:t>Droplet produced by coughing, poor hand hygiene</a:t>
            </a:r>
          </a:p>
          <a:p>
            <a:r>
              <a:rPr lang="en-US" sz="1600" dirty="0"/>
              <a:t>Prevention</a:t>
            </a:r>
          </a:p>
          <a:p>
            <a:pPr lvl="1"/>
            <a:r>
              <a:rPr lang="en-US" dirty="0"/>
              <a:t>Hand washing</a:t>
            </a:r>
          </a:p>
          <a:p>
            <a:pPr lvl="1"/>
            <a:r>
              <a:rPr lang="en-US" dirty="0"/>
              <a:t>Cough Etiquette</a:t>
            </a:r>
          </a:p>
          <a:p>
            <a:pPr lvl="1"/>
            <a:r>
              <a:rPr lang="en-US" dirty="0"/>
              <a:t>Mask the patient</a:t>
            </a:r>
          </a:p>
          <a:p>
            <a:pPr lvl="1"/>
            <a:r>
              <a:rPr lang="en-US" dirty="0"/>
              <a:t>Seasonal Influenza vaccine</a:t>
            </a:r>
          </a:p>
          <a:p>
            <a:pPr lvl="1"/>
            <a:endParaRPr lang="en-US" dirty="0"/>
          </a:p>
        </p:txBody>
      </p:sp>
      <p:pic>
        <p:nvPicPr>
          <p:cNvPr id="6" name="Picture 5"/>
          <p:cNvPicPr>
            <a:picLocks noChangeAspect="1"/>
          </p:cNvPicPr>
          <p:nvPr/>
        </p:nvPicPr>
        <p:blipFill>
          <a:blip r:embed="rId2"/>
          <a:stretch>
            <a:fillRect/>
          </a:stretch>
        </p:blipFill>
        <p:spPr>
          <a:xfrm>
            <a:off x="4800600" y="381000"/>
            <a:ext cx="4004597" cy="2175831"/>
          </a:xfrm>
          <a:prstGeom prst="rect">
            <a:avLst/>
          </a:prstGeom>
        </p:spPr>
      </p:pic>
    </p:spTree>
    <p:extLst>
      <p:ext uri="{BB962C8B-B14F-4D97-AF65-F5344CB8AC3E}">
        <p14:creationId xmlns:p14="http://schemas.microsoft.com/office/powerpoint/2010/main" val="2921188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06" y="0"/>
            <a:ext cx="4495800" cy="685800"/>
          </a:xfrm>
        </p:spPr>
        <p:txBody>
          <a:bodyPr>
            <a:normAutofit fontScale="90000"/>
          </a:bodyPr>
          <a:lstStyle/>
          <a:p>
            <a:r>
              <a:rPr lang="en-US" dirty="0"/>
              <a:t>Seasonal influenza</a:t>
            </a:r>
          </a:p>
        </p:txBody>
      </p:sp>
      <p:sp>
        <p:nvSpPr>
          <p:cNvPr id="3" name="Content Placeholder 2"/>
          <p:cNvSpPr>
            <a:spLocks noGrp="1"/>
          </p:cNvSpPr>
          <p:nvPr>
            <p:ph sz="half" idx="1"/>
          </p:nvPr>
        </p:nvSpPr>
        <p:spPr>
          <a:xfrm>
            <a:off x="4876799" y="3276600"/>
            <a:ext cx="3948238" cy="3759200"/>
          </a:xfrm>
        </p:spPr>
        <p:txBody>
          <a:bodyPr>
            <a:normAutofit/>
          </a:bodyPr>
          <a:lstStyle/>
          <a:p>
            <a:r>
              <a:rPr lang="en-US" sz="1600" dirty="0"/>
              <a:t>Signs and Symptoms</a:t>
            </a:r>
          </a:p>
          <a:p>
            <a:pPr lvl="1"/>
            <a:r>
              <a:rPr lang="en-US" dirty="0"/>
              <a:t>Fever or chills</a:t>
            </a:r>
          </a:p>
          <a:p>
            <a:pPr lvl="1"/>
            <a:r>
              <a:rPr lang="en-US" dirty="0"/>
              <a:t>Cough</a:t>
            </a:r>
          </a:p>
          <a:p>
            <a:pPr lvl="1"/>
            <a:r>
              <a:rPr lang="en-US" dirty="0"/>
              <a:t>Sore throat</a:t>
            </a:r>
          </a:p>
          <a:p>
            <a:pPr lvl="1"/>
            <a:r>
              <a:rPr lang="en-US" dirty="0"/>
              <a:t>Runny Nose</a:t>
            </a:r>
          </a:p>
          <a:p>
            <a:pPr lvl="1"/>
            <a:r>
              <a:rPr lang="en-US" dirty="0"/>
              <a:t>Muscle or body aches</a:t>
            </a:r>
          </a:p>
          <a:p>
            <a:pPr lvl="1"/>
            <a:r>
              <a:rPr lang="en-US" dirty="0"/>
              <a:t>Headaches</a:t>
            </a:r>
          </a:p>
          <a:p>
            <a:pPr lvl="1"/>
            <a:r>
              <a:rPr lang="en-US" dirty="0"/>
              <a:t>Vomiting, diarrhea</a:t>
            </a:r>
          </a:p>
        </p:txBody>
      </p:sp>
      <p:sp>
        <p:nvSpPr>
          <p:cNvPr id="4" name="Content Placeholder 3"/>
          <p:cNvSpPr>
            <a:spLocks noGrp="1"/>
          </p:cNvSpPr>
          <p:nvPr>
            <p:ph sz="half" idx="2"/>
          </p:nvPr>
        </p:nvSpPr>
        <p:spPr>
          <a:xfrm>
            <a:off x="536388" y="1676400"/>
            <a:ext cx="3949967" cy="3767667"/>
          </a:xfrm>
        </p:spPr>
        <p:txBody>
          <a:bodyPr>
            <a:normAutofit/>
          </a:bodyPr>
          <a:lstStyle/>
          <a:p>
            <a:r>
              <a:rPr lang="en-US" sz="1600" dirty="0"/>
              <a:t>Vaccine</a:t>
            </a:r>
          </a:p>
          <a:p>
            <a:pPr marL="617220" lvl="2">
              <a:buClr>
                <a:schemeClr val="accent1"/>
              </a:buClr>
            </a:pPr>
            <a:r>
              <a:rPr lang="en-US" sz="1600" dirty="0"/>
              <a:t>Many different types available</a:t>
            </a:r>
          </a:p>
          <a:p>
            <a:pPr marL="617220" lvl="2">
              <a:buClr>
                <a:schemeClr val="accent1"/>
              </a:buClr>
            </a:pPr>
            <a:r>
              <a:rPr lang="en-US" sz="1600" dirty="0"/>
              <a:t>Healthcare considered High risk</a:t>
            </a:r>
          </a:p>
          <a:p>
            <a:pPr marL="617220" lvl="2">
              <a:buClr>
                <a:schemeClr val="accent1"/>
              </a:buClr>
            </a:pPr>
            <a:r>
              <a:rPr lang="en-US" sz="1600" dirty="0"/>
              <a:t>CANNOT CAUSE THE FLU</a:t>
            </a:r>
          </a:p>
          <a:p>
            <a:r>
              <a:rPr lang="en-US" sz="1600" dirty="0"/>
              <a:t>Trivalent</a:t>
            </a:r>
          </a:p>
          <a:p>
            <a:pPr lvl="1"/>
            <a:r>
              <a:rPr lang="en-US" dirty="0"/>
              <a:t>2 influenza “A” and influenza “B”</a:t>
            </a:r>
          </a:p>
          <a:p>
            <a:r>
              <a:rPr lang="en-US" sz="1600" dirty="0"/>
              <a:t>Quadrivalent</a:t>
            </a:r>
          </a:p>
          <a:p>
            <a:pPr lvl="1"/>
            <a:r>
              <a:rPr lang="en-US" dirty="0"/>
              <a:t>2 Influenza “A” and 2 Influenza “B” viruses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1005" y="250862"/>
            <a:ext cx="4098729" cy="2568537"/>
          </a:xfrm>
          <a:prstGeom prst="rect">
            <a:avLst/>
          </a:prstGeom>
        </p:spPr>
      </p:pic>
    </p:spTree>
    <p:extLst>
      <p:ext uri="{BB962C8B-B14F-4D97-AF65-F5344CB8AC3E}">
        <p14:creationId xmlns:p14="http://schemas.microsoft.com/office/powerpoint/2010/main" val="264340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76" y="76200"/>
            <a:ext cx="1626824" cy="685800"/>
          </a:xfrm>
        </p:spPr>
        <p:txBody>
          <a:bodyPr>
            <a:normAutofit fontScale="90000"/>
          </a:bodyPr>
          <a:lstStyle/>
          <a:p>
            <a:r>
              <a:rPr lang="en-US" dirty="0"/>
              <a:t>MRSA</a:t>
            </a:r>
          </a:p>
        </p:txBody>
      </p:sp>
      <p:sp>
        <p:nvSpPr>
          <p:cNvPr id="3" name="Content Placeholder 2"/>
          <p:cNvSpPr>
            <a:spLocks noGrp="1"/>
          </p:cNvSpPr>
          <p:nvPr>
            <p:ph idx="1"/>
          </p:nvPr>
        </p:nvSpPr>
        <p:spPr>
          <a:xfrm>
            <a:off x="1219200" y="863906"/>
            <a:ext cx="7924800" cy="6019800"/>
          </a:xfrm>
        </p:spPr>
        <p:txBody>
          <a:bodyPr>
            <a:normAutofit fontScale="47500" lnSpcReduction="20000"/>
          </a:bodyPr>
          <a:lstStyle/>
          <a:p>
            <a:endParaRPr lang="en-US" sz="3400" dirty="0"/>
          </a:p>
          <a:p>
            <a:r>
              <a:rPr lang="en-US" sz="3400" dirty="0">
                <a:solidFill>
                  <a:schemeClr val="tx1"/>
                </a:solidFill>
              </a:rPr>
              <a:t>Staph is commonly found in the nose and skin in health people. </a:t>
            </a:r>
          </a:p>
          <a:p>
            <a:endParaRPr lang="en-US" sz="3400" dirty="0">
              <a:solidFill>
                <a:schemeClr val="tx1"/>
              </a:solidFill>
            </a:endParaRPr>
          </a:p>
          <a:p>
            <a:r>
              <a:rPr lang="en-US" sz="3400" dirty="0">
                <a:solidFill>
                  <a:schemeClr val="tx1"/>
                </a:solidFill>
              </a:rPr>
              <a:t>Staph can lead to serious infections in surgical wounds, bloodstream and pneumonia.</a:t>
            </a:r>
          </a:p>
          <a:p>
            <a:endParaRPr lang="en-US" sz="3400" dirty="0">
              <a:solidFill>
                <a:schemeClr val="tx1"/>
              </a:solidFill>
            </a:endParaRPr>
          </a:p>
          <a:p>
            <a:pPr>
              <a:lnSpc>
                <a:spcPct val="70000"/>
              </a:lnSpc>
              <a:buFont typeface="Wingdings" pitchFamily="2" charset="2"/>
              <a:buNone/>
            </a:pPr>
            <a:r>
              <a:rPr lang="en-US" sz="3400" dirty="0">
                <a:solidFill>
                  <a:schemeClr val="tx1"/>
                </a:solidFill>
              </a:rPr>
              <a:t>Risk factors</a:t>
            </a:r>
          </a:p>
          <a:p>
            <a:pPr lvl="1">
              <a:lnSpc>
                <a:spcPct val="160000"/>
              </a:lnSpc>
            </a:pPr>
            <a:r>
              <a:rPr lang="en-US" sz="3400" dirty="0">
                <a:solidFill>
                  <a:schemeClr val="tx1"/>
                </a:solidFill>
              </a:rPr>
              <a:t>Severity of illness</a:t>
            </a:r>
          </a:p>
          <a:p>
            <a:pPr lvl="1">
              <a:lnSpc>
                <a:spcPct val="160000"/>
              </a:lnSpc>
            </a:pPr>
            <a:r>
              <a:rPr lang="en-US" sz="3400" dirty="0">
                <a:solidFill>
                  <a:schemeClr val="tx1"/>
                </a:solidFill>
              </a:rPr>
              <a:t>Underlying diseases such as chronic renal failure, insulin dependent DM, peripheral vascular disease, dermatitis and lesions</a:t>
            </a:r>
          </a:p>
          <a:p>
            <a:pPr lvl="1">
              <a:lnSpc>
                <a:spcPct val="160000"/>
              </a:lnSpc>
            </a:pPr>
            <a:r>
              <a:rPr lang="en-US" sz="3400" dirty="0">
                <a:solidFill>
                  <a:schemeClr val="tx1"/>
                </a:solidFill>
              </a:rPr>
              <a:t>Invasive procedures such as dialysis, invasive devices (central lines, ports) urinary catheters</a:t>
            </a:r>
          </a:p>
          <a:p>
            <a:pPr lvl="1">
              <a:lnSpc>
                <a:spcPct val="160000"/>
              </a:lnSpc>
            </a:pPr>
            <a:r>
              <a:rPr lang="en-US" sz="3400" dirty="0">
                <a:solidFill>
                  <a:schemeClr val="tx1"/>
                </a:solidFill>
              </a:rPr>
              <a:t>Repeated contact with healthcare system (hospitalizations, nursing homes)</a:t>
            </a:r>
          </a:p>
          <a:p>
            <a:pPr lvl="1">
              <a:lnSpc>
                <a:spcPct val="160000"/>
              </a:lnSpc>
            </a:pPr>
            <a:r>
              <a:rPr lang="en-US" sz="3400" dirty="0">
                <a:solidFill>
                  <a:schemeClr val="tx1"/>
                </a:solidFill>
              </a:rPr>
              <a:t>Previous Hx of colonization</a:t>
            </a:r>
          </a:p>
          <a:p>
            <a:endParaRPr lang="en-US" dirty="0"/>
          </a:p>
        </p:txBody>
      </p:sp>
    </p:spTree>
    <p:extLst>
      <p:ext uri="{BB962C8B-B14F-4D97-AF65-F5344CB8AC3E}">
        <p14:creationId xmlns:p14="http://schemas.microsoft.com/office/powerpoint/2010/main" val="223721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752600" cy="609600"/>
          </a:xfrm>
        </p:spPr>
        <p:txBody>
          <a:bodyPr>
            <a:normAutofit fontScale="90000"/>
          </a:bodyPr>
          <a:lstStyle/>
          <a:p>
            <a:r>
              <a:rPr lang="en-US" dirty="0"/>
              <a:t>MRSA</a:t>
            </a:r>
          </a:p>
        </p:txBody>
      </p:sp>
      <p:sp>
        <p:nvSpPr>
          <p:cNvPr id="3" name="Content Placeholder 2"/>
          <p:cNvSpPr>
            <a:spLocks noGrp="1"/>
          </p:cNvSpPr>
          <p:nvPr>
            <p:ph sz="half" idx="1"/>
          </p:nvPr>
        </p:nvSpPr>
        <p:spPr>
          <a:xfrm>
            <a:off x="533400" y="1295400"/>
            <a:ext cx="3948238" cy="3759200"/>
          </a:xfrm>
        </p:spPr>
        <p:txBody>
          <a:bodyPr>
            <a:normAutofit/>
          </a:bodyPr>
          <a:lstStyle/>
          <a:p>
            <a:r>
              <a:rPr lang="en-US" sz="1600" dirty="0"/>
              <a:t>Transmission occurs when EMS providers contact sites of infection or common areas such as stethoscopes, door knobs etc. that have contaminated surface.</a:t>
            </a:r>
            <a:br>
              <a:rPr lang="en-US" sz="1600" dirty="0"/>
            </a:br>
            <a:endParaRPr lang="en-US" sz="1600" dirty="0"/>
          </a:p>
          <a:p>
            <a:r>
              <a:rPr lang="en-US" sz="1600" b="1" dirty="0"/>
              <a:t>Hands</a:t>
            </a:r>
            <a:r>
              <a:rPr lang="en-US" sz="1600" dirty="0"/>
              <a:t> of personnel are the most common mode of transmission</a:t>
            </a:r>
          </a:p>
          <a:p>
            <a:endParaRPr lang="en-US" dirty="0"/>
          </a:p>
        </p:txBody>
      </p:sp>
      <p:pic>
        <p:nvPicPr>
          <p:cNvPr id="5" name="Picture 4"/>
          <p:cNvPicPr>
            <a:picLocks noChangeAspect="1"/>
          </p:cNvPicPr>
          <p:nvPr/>
        </p:nvPicPr>
        <p:blipFill>
          <a:blip r:embed="rId2"/>
          <a:stretch>
            <a:fillRect/>
          </a:stretch>
        </p:blipFill>
        <p:spPr>
          <a:xfrm>
            <a:off x="4724400" y="1295400"/>
            <a:ext cx="4038600" cy="4038600"/>
          </a:xfrm>
          <a:prstGeom prst="rect">
            <a:avLst/>
          </a:prstGeom>
        </p:spPr>
      </p:pic>
    </p:spTree>
    <p:extLst>
      <p:ext uri="{BB962C8B-B14F-4D97-AF65-F5344CB8AC3E}">
        <p14:creationId xmlns:p14="http://schemas.microsoft.com/office/powerpoint/2010/main" val="882119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8176" y="0"/>
            <a:ext cx="6427424" cy="762000"/>
          </a:xfrm>
        </p:spPr>
        <p:txBody>
          <a:bodyPr>
            <a:normAutofit fontScale="90000"/>
          </a:bodyPr>
          <a:lstStyle/>
          <a:p>
            <a:r>
              <a:rPr lang="en-US" dirty="0"/>
              <a:t>Ebola (Hemorrhagic fever)</a:t>
            </a:r>
          </a:p>
        </p:txBody>
      </p:sp>
      <p:sp>
        <p:nvSpPr>
          <p:cNvPr id="3" name="Content Placeholder 2"/>
          <p:cNvSpPr>
            <a:spLocks noGrp="1"/>
          </p:cNvSpPr>
          <p:nvPr>
            <p:ph sz="half" idx="1"/>
          </p:nvPr>
        </p:nvSpPr>
        <p:spPr>
          <a:xfrm>
            <a:off x="838200" y="2973740"/>
            <a:ext cx="8001000" cy="3884260"/>
          </a:xfrm>
        </p:spPr>
        <p:txBody>
          <a:bodyPr>
            <a:normAutofit/>
          </a:bodyPr>
          <a:lstStyle/>
          <a:p>
            <a:r>
              <a:rPr lang="en-US" sz="1600" dirty="0"/>
              <a:t>The virus spreads by direct contact with body fluids, such as blood, of an infected human or other animals.</a:t>
            </a:r>
          </a:p>
          <a:p>
            <a:r>
              <a:rPr lang="en-US" sz="1600" dirty="0"/>
              <a:t>The viral load is the highest when a patient has just expired.</a:t>
            </a:r>
          </a:p>
          <a:p>
            <a:r>
              <a:rPr lang="en-US" sz="1600" dirty="0"/>
              <a:t>Signs and symptoms typically start between two days and three weeks after contracting the virus.</a:t>
            </a:r>
          </a:p>
          <a:p>
            <a:r>
              <a:rPr lang="en-US" sz="1600" dirty="0"/>
              <a:t>Early Signs and Symptoms include fever, sore throat, muscle pain, and headaches.</a:t>
            </a:r>
            <a:br>
              <a:rPr lang="en-US" sz="1600" dirty="0"/>
            </a:br>
            <a:r>
              <a:rPr lang="en-US" sz="1600" dirty="0"/>
              <a:t>Later Signs and Symptoms include vomiting, diarrhea and rash, bleeding internally and externally.</a:t>
            </a:r>
          </a:p>
          <a:p>
            <a:r>
              <a:rPr lang="en-US" sz="1600" dirty="0"/>
              <a:t>After 21 days, if an exposed person does not develop symptoms, they will not become sick with Ebola.</a:t>
            </a:r>
            <a:br>
              <a:rPr lang="en-US" sz="1600" dirty="0"/>
            </a:b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762000"/>
            <a:ext cx="3200400" cy="2130032"/>
          </a:xfrm>
          <a:prstGeom prst="rect">
            <a:avLst/>
          </a:prstGeom>
        </p:spPr>
      </p:pic>
    </p:spTree>
    <p:extLst>
      <p:ext uri="{BB962C8B-B14F-4D97-AF65-F5344CB8AC3E}">
        <p14:creationId xmlns:p14="http://schemas.microsoft.com/office/powerpoint/2010/main" val="315163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3886200" cy="609600"/>
          </a:xfrm>
        </p:spPr>
        <p:txBody>
          <a:bodyPr>
            <a:normAutofit fontScale="90000"/>
          </a:bodyPr>
          <a:lstStyle/>
          <a:p>
            <a:r>
              <a:rPr lang="en-US" dirty="0">
                <a:solidFill>
                  <a:schemeClr val="tx1"/>
                </a:solidFill>
              </a:rPr>
              <a:t>Disease Process	</a:t>
            </a:r>
          </a:p>
        </p:txBody>
      </p:sp>
      <p:sp>
        <p:nvSpPr>
          <p:cNvPr id="3" name="Content Placeholder 2"/>
          <p:cNvSpPr>
            <a:spLocks noGrp="1"/>
          </p:cNvSpPr>
          <p:nvPr>
            <p:ph idx="1"/>
          </p:nvPr>
        </p:nvSpPr>
        <p:spPr>
          <a:xfrm>
            <a:off x="246043" y="1066800"/>
            <a:ext cx="8382000" cy="4419600"/>
          </a:xfrm>
        </p:spPr>
        <p:txBody>
          <a:bodyPr>
            <a:normAutofit/>
          </a:bodyPr>
          <a:lstStyle/>
          <a:p>
            <a:r>
              <a:rPr lang="en-US" sz="1800" dirty="0">
                <a:solidFill>
                  <a:schemeClr val="tx1"/>
                </a:solidFill>
              </a:rPr>
              <a:t>Causes of Disease</a:t>
            </a:r>
          </a:p>
          <a:p>
            <a:pPr marL="114300" indent="0">
              <a:buNone/>
            </a:pPr>
            <a:endParaRPr lang="en-US" sz="1600" dirty="0">
              <a:solidFill>
                <a:schemeClr val="tx1"/>
              </a:solidFill>
            </a:endParaRPr>
          </a:p>
          <a:p>
            <a:pPr lvl="1"/>
            <a:r>
              <a:rPr lang="en-US" dirty="0">
                <a:solidFill>
                  <a:schemeClr val="tx1"/>
                </a:solidFill>
              </a:rPr>
              <a:t>Microorganisms that are carried in human blood or body fluids</a:t>
            </a:r>
          </a:p>
          <a:p>
            <a:pPr lvl="2"/>
            <a:r>
              <a:rPr lang="en-US" sz="1600" dirty="0">
                <a:solidFill>
                  <a:schemeClr val="tx1"/>
                </a:solidFill>
              </a:rPr>
              <a:t>Normal Flora- assist the body as a natural defense to maintain health by preventing harmful bacteria from growing</a:t>
            </a:r>
            <a:br>
              <a:rPr lang="en-US" sz="1600" dirty="0">
                <a:solidFill>
                  <a:schemeClr val="tx1"/>
                </a:solidFill>
              </a:rPr>
            </a:br>
            <a:endParaRPr lang="en-US" sz="1600" dirty="0">
              <a:solidFill>
                <a:schemeClr val="tx1"/>
              </a:solidFill>
            </a:endParaRPr>
          </a:p>
          <a:p>
            <a:pPr lvl="2"/>
            <a:r>
              <a:rPr lang="en-US" sz="1600" dirty="0">
                <a:solidFill>
                  <a:schemeClr val="tx1"/>
                </a:solidFill>
              </a:rPr>
              <a:t>Bacteria- Need certain conditions to grow but can survive out side the human body</a:t>
            </a:r>
            <a:br>
              <a:rPr lang="en-US" sz="1600" dirty="0">
                <a:solidFill>
                  <a:schemeClr val="tx1"/>
                </a:solidFill>
              </a:rPr>
            </a:br>
            <a:endParaRPr lang="en-US" sz="1600" dirty="0">
              <a:solidFill>
                <a:schemeClr val="tx1"/>
              </a:solidFill>
            </a:endParaRPr>
          </a:p>
          <a:p>
            <a:pPr lvl="2"/>
            <a:r>
              <a:rPr lang="en-US" sz="1600" dirty="0">
                <a:solidFill>
                  <a:schemeClr val="tx1"/>
                </a:solidFill>
              </a:rPr>
              <a:t>Virus- A packet of genetic material that is surrounded by protein covering, unable to grow or reproduce out side a  living host.</a:t>
            </a:r>
            <a:br>
              <a:rPr lang="en-US" sz="1600" dirty="0">
                <a:solidFill>
                  <a:schemeClr val="tx1"/>
                </a:solidFill>
              </a:rPr>
            </a:br>
            <a:endParaRPr lang="en-US" sz="1600" dirty="0">
              <a:solidFill>
                <a:schemeClr val="tx1"/>
              </a:solidFill>
            </a:endParaRPr>
          </a:p>
          <a:p>
            <a:pPr lvl="2"/>
            <a:r>
              <a:rPr lang="en-US" sz="1600" dirty="0">
                <a:solidFill>
                  <a:schemeClr val="tx1"/>
                </a:solidFill>
              </a:rPr>
              <a:t>Prion - A disease-causing agent that is not bacterial, fungal, or viral and contains no genetic material.</a:t>
            </a:r>
          </a:p>
        </p:txBody>
      </p:sp>
    </p:spTree>
    <p:extLst>
      <p:ext uri="{BB962C8B-B14F-4D97-AF65-F5344CB8AC3E}">
        <p14:creationId xmlns:p14="http://schemas.microsoft.com/office/powerpoint/2010/main" val="1093709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57" y="76200"/>
            <a:ext cx="6554867" cy="609600"/>
          </a:xfrm>
        </p:spPr>
        <p:txBody>
          <a:bodyPr>
            <a:normAutofit fontScale="90000"/>
          </a:bodyPr>
          <a:lstStyle/>
          <a:p>
            <a:r>
              <a:rPr lang="en-US" dirty="0"/>
              <a:t>Ebola (Hemorrhagic fever)</a:t>
            </a:r>
          </a:p>
        </p:txBody>
      </p:sp>
      <p:sp>
        <p:nvSpPr>
          <p:cNvPr id="3" name="Content Placeholder 2"/>
          <p:cNvSpPr>
            <a:spLocks noGrp="1"/>
          </p:cNvSpPr>
          <p:nvPr>
            <p:ph sz="half" idx="1"/>
          </p:nvPr>
        </p:nvSpPr>
        <p:spPr>
          <a:xfrm>
            <a:off x="297456" y="1295400"/>
            <a:ext cx="8610600" cy="2164079"/>
          </a:xfrm>
        </p:spPr>
        <p:txBody>
          <a:bodyPr>
            <a:normAutofit/>
          </a:bodyPr>
          <a:lstStyle/>
          <a:p>
            <a:r>
              <a:rPr lang="en-US" sz="1600" dirty="0"/>
              <a:t>No specific approved FDA vaccine for the virus is available, although a number of potential vaccinations are being studied.</a:t>
            </a:r>
          </a:p>
          <a:p>
            <a:r>
              <a:rPr lang="en-US" sz="1600" dirty="0"/>
              <a:t>People who care for those infected with Ebola should wear protective clothing including masks, gloves, gowns and goggles.</a:t>
            </a:r>
          </a:p>
          <a:p>
            <a:r>
              <a:rPr lang="en-US" sz="1600" dirty="0"/>
              <a:t>The virus is able to survive on objects for a few hours in a dried state, and can survive for a few days within body fluids</a:t>
            </a:r>
          </a:p>
        </p:txBody>
      </p:sp>
      <p:pic>
        <p:nvPicPr>
          <p:cNvPr id="4" name="Picture 3"/>
          <p:cNvPicPr>
            <a:picLocks noChangeAspect="1"/>
          </p:cNvPicPr>
          <p:nvPr/>
        </p:nvPicPr>
        <p:blipFill>
          <a:blip r:embed="rId2"/>
          <a:stretch>
            <a:fillRect/>
          </a:stretch>
        </p:blipFill>
        <p:spPr>
          <a:xfrm>
            <a:off x="1676400" y="3124200"/>
            <a:ext cx="5703554" cy="3225923"/>
          </a:xfrm>
          <a:prstGeom prst="rect">
            <a:avLst/>
          </a:prstGeom>
        </p:spPr>
      </p:pic>
    </p:spTree>
    <p:extLst>
      <p:ext uri="{BB962C8B-B14F-4D97-AF65-F5344CB8AC3E}">
        <p14:creationId xmlns:p14="http://schemas.microsoft.com/office/powerpoint/2010/main" val="1666916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57" y="76200"/>
            <a:ext cx="6554867" cy="609600"/>
          </a:xfrm>
        </p:spPr>
        <p:txBody>
          <a:bodyPr>
            <a:normAutofit fontScale="90000"/>
          </a:bodyPr>
          <a:lstStyle/>
          <a:p>
            <a:r>
              <a:rPr lang="en-US" dirty="0"/>
              <a:t>Ebola (Hemorrhagic fever)</a:t>
            </a:r>
          </a:p>
        </p:txBody>
      </p:sp>
      <p:grpSp>
        <p:nvGrpSpPr>
          <p:cNvPr id="6" name="Group 56" descr="Flu virus under the microscope " title="Influenza virus"/>
          <p:cNvGrpSpPr>
            <a:grpSpLocks/>
          </p:cNvGrpSpPr>
          <p:nvPr/>
        </p:nvGrpSpPr>
        <p:grpSpPr bwMode="auto">
          <a:xfrm>
            <a:off x="227418" y="1721271"/>
            <a:ext cx="5734050" cy="2349500"/>
            <a:chOff x="47361" y="257384"/>
            <a:chExt cx="6703896" cy="2349593"/>
          </a:xfrm>
        </p:grpSpPr>
        <p:pic>
          <p:nvPicPr>
            <p:cNvPr id="7" name="Picture 45" descr="Flu virus under the microscope " title="Influenza virus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244" y="257384"/>
              <a:ext cx="1146910" cy="11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6" descr="Flu virus under the microscope " title="Influenza virus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61" y="1424488"/>
              <a:ext cx="1146910" cy="11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7" descr="Flu virus under the microscope " title="Influenza virus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94271" y="1424488"/>
              <a:ext cx="1146910" cy="11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8" descr="Flu virus under the microscope " title="Influenza virus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7437" y="272769"/>
              <a:ext cx="1146910" cy="11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9" descr="Flu virus under the microscope " title="Influenza virus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10527" y="272769"/>
              <a:ext cx="1146910" cy="11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0" descr="Flu virus under the microscope " title="Influenza virus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3616" y="272769"/>
              <a:ext cx="1146910" cy="11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1" descr="Flu virus under the microscope " title="Influenza virus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82283" y="1439873"/>
              <a:ext cx="1146910" cy="11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 descr="Flu virus under the microscope " title="Influenza virus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3387" y="1439873"/>
              <a:ext cx="1146910" cy="11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3" descr="Flu virus under the microscope " title="Influenza virus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4347" y="257384"/>
              <a:ext cx="1146910" cy="11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4" descr="Flu virus under the microscope " title="Influenza virus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4347" y="1424488"/>
              <a:ext cx="1146910" cy="11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5" descr="Flu virus under the microscope " title="Infleunza virus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7437" y="1439873"/>
              <a:ext cx="1146910" cy="11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4" descr="Flu virus under the microscope " title="Influenza virus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61" y="272769"/>
              <a:ext cx="1146910" cy="11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6"/>
          <p:cNvSpPr>
            <a:spLocks noChangeArrowheads="1"/>
          </p:cNvSpPr>
          <p:nvPr/>
        </p:nvSpPr>
        <p:spPr bwMode="auto">
          <a:xfrm>
            <a:off x="6203086" y="2194802"/>
            <a:ext cx="1677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cs typeface="Arial" charset="0"/>
              </a:rPr>
              <a:t>Influenza</a:t>
            </a:r>
          </a:p>
          <a:p>
            <a:pPr algn="ctr"/>
            <a:r>
              <a:rPr lang="en-US" sz="2400" b="1" dirty="0">
                <a:cs typeface="Arial" charset="0"/>
              </a:rPr>
              <a:t>1,000 </a:t>
            </a:r>
          </a:p>
        </p:txBody>
      </p:sp>
      <p:grpSp>
        <p:nvGrpSpPr>
          <p:cNvPr id="20" name="Group 57" descr="HIV virus under microscope" title="HIV Virus"/>
          <p:cNvGrpSpPr>
            <a:grpSpLocks/>
          </p:cNvGrpSpPr>
          <p:nvPr/>
        </p:nvGrpSpPr>
        <p:grpSpPr bwMode="auto">
          <a:xfrm>
            <a:off x="227418" y="4379701"/>
            <a:ext cx="3035784" cy="923925"/>
            <a:chOff x="105880" y="2910777"/>
            <a:chExt cx="3036357" cy="924564"/>
          </a:xfrm>
        </p:grpSpPr>
        <p:pic>
          <p:nvPicPr>
            <p:cNvPr id="21" name="Picture 3" descr="HIV virus under microscope" title="HIV virus"/>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05881" y="2910777"/>
              <a:ext cx="1248148" cy="44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HIV virus under microscope" title="HIV virus "/>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215406" y="2928105"/>
              <a:ext cx="1121051" cy="44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HIV virus under microscope" title="HIV virus"/>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088309" y="3343629"/>
              <a:ext cx="1232847" cy="49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HIV virus under microscope" title="HIV virus"/>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05880" y="3343629"/>
              <a:ext cx="1232847" cy="49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8" descr="HIV virus under microscope" title="HIV virus"/>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25382" y="3461671"/>
              <a:ext cx="816855" cy="37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9" descr="HIV virus under microscope" title="HIV virus"/>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311749" y="3297910"/>
              <a:ext cx="821172" cy="32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0" descr="HIV virus under microscope" title="HIV virus"/>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2317502" y="2928105"/>
              <a:ext cx="815419" cy="39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ctangle 25"/>
          <p:cNvSpPr>
            <a:spLocks noChangeArrowheads="1"/>
          </p:cNvSpPr>
          <p:nvPr/>
        </p:nvSpPr>
        <p:spPr bwMode="auto">
          <a:xfrm>
            <a:off x="3460500" y="4396329"/>
            <a:ext cx="1193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cs typeface="Arial" charset="0"/>
              </a:rPr>
              <a:t>HIV</a:t>
            </a:r>
          </a:p>
          <a:p>
            <a:pPr algn="ctr"/>
            <a:r>
              <a:rPr lang="en-US" sz="2400" b="1" dirty="0">
                <a:cs typeface="Arial" charset="0"/>
              </a:rPr>
              <a:t>100</a:t>
            </a:r>
          </a:p>
        </p:txBody>
      </p:sp>
      <p:sp>
        <p:nvSpPr>
          <p:cNvPr id="29" name="Rectangle 27"/>
          <p:cNvSpPr>
            <a:spLocks noChangeArrowheads="1"/>
          </p:cNvSpPr>
          <p:nvPr/>
        </p:nvSpPr>
        <p:spPr bwMode="auto">
          <a:xfrm>
            <a:off x="1999862" y="5509096"/>
            <a:ext cx="155299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b="1" dirty="0">
                <a:cs typeface="Arial" charset="0"/>
              </a:rPr>
              <a:t>Ebola</a:t>
            </a:r>
          </a:p>
          <a:p>
            <a:pPr algn="ctr"/>
            <a:r>
              <a:rPr lang="en-US" sz="2400" b="1" dirty="0">
                <a:cs typeface="Arial" charset="0"/>
              </a:rPr>
              <a:t>1</a:t>
            </a:r>
          </a:p>
        </p:txBody>
      </p:sp>
      <p:pic>
        <p:nvPicPr>
          <p:cNvPr id="31" name="Recorded Sound" descr="Please refer to the accompanying script  for the text " title="Slide 3 Audio ">
            <a:hlinkClick r:id="" action="ppaction://media"/>
            <a:extLst>
              <a:ext uri="{FF2B5EF4-FFF2-40B4-BE49-F238E27FC236}">
                <a16:creationId xmlns:a16="http://schemas.microsoft.com/office/drawing/2014/main" id="{8FBE7AD8-80CB-4787-BE12-E6189315B68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229600" y="6095676"/>
            <a:ext cx="487363" cy="487363"/>
          </a:xfrm>
          <a:prstGeom prst="rect">
            <a:avLst/>
          </a:prstGeom>
        </p:spPr>
      </p:pic>
      <p:sp>
        <p:nvSpPr>
          <p:cNvPr id="32" name="Title 6">
            <a:extLst>
              <a:ext uri="{FF2B5EF4-FFF2-40B4-BE49-F238E27FC236}">
                <a16:creationId xmlns:a16="http://schemas.microsoft.com/office/drawing/2014/main" id="{0200302C-25FD-4F80-88C1-FB861CB42340}"/>
              </a:ext>
            </a:extLst>
          </p:cNvPr>
          <p:cNvSpPr txBox="1">
            <a:spLocks/>
          </p:cNvSpPr>
          <p:nvPr/>
        </p:nvSpPr>
        <p:spPr>
          <a:xfrm>
            <a:off x="50228" y="311278"/>
            <a:ext cx="7606427" cy="1359153"/>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sz="4000" dirty="0">
                <a:solidFill>
                  <a:schemeClr val="tx1"/>
                </a:solidFill>
                <a:cs typeface="Arial" charset="0"/>
              </a:rPr>
            </a:br>
            <a:r>
              <a:rPr lang="en-US" sz="4000" dirty="0">
                <a:solidFill>
                  <a:schemeClr val="tx1"/>
                </a:solidFill>
                <a:cs typeface="Arial" charset="0"/>
              </a:rPr>
              <a:t>How infectious is Ebola Virus?</a:t>
            </a:r>
            <a:br>
              <a:rPr lang="en-US" sz="4000" dirty="0">
                <a:solidFill>
                  <a:schemeClr val="tx1"/>
                </a:solidFill>
                <a:cs typeface="Arial" charset="0"/>
              </a:rPr>
            </a:br>
            <a:endParaRPr lang="en-US" sz="4000" dirty="0">
              <a:solidFill>
                <a:schemeClr val="tx1"/>
              </a:solidFill>
            </a:endParaRPr>
          </a:p>
        </p:txBody>
      </p:sp>
      <p:pic>
        <p:nvPicPr>
          <p:cNvPr id="33" name="Picture 13" descr="Ebola virus under microscope" title="Ebola virus"/>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336856" y="5600698"/>
            <a:ext cx="12525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22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610"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1"/>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6402468" cy="643466"/>
          </a:xfrm>
        </p:spPr>
        <p:txBody>
          <a:bodyPr>
            <a:normAutofit fontScale="90000"/>
          </a:bodyPr>
          <a:lstStyle/>
          <a:p>
            <a:r>
              <a:rPr lang="en-US" dirty="0"/>
              <a:t>Employee protection</a:t>
            </a:r>
          </a:p>
        </p:txBody>
      </p:sp>
      <p:sp>
        <p:nvSpPr>
          <p:cNvPr id="6" name="Text Placeholder 5"/>
          <p:cNvSpPr>
            <a:spLocks noGrp="1"/>
          </p:cNvSpPr>
          <p:nvPr>
            <p:ph type="body" idx="1"/>
          </p:nvPr>
        </p:nvSpPr>
        <p:spPr>
          <a:xfrm>
            <a:off x="76200" y="4953000"/>
            <a:ext cx="8839200" cy="990600"/>
          </a:xfrm>
        </p:spPr>
        <p:txBody>
          <a:bodyPr>
            <a:noAutofit/>
          </a:bodyPr>
          <a:lstStyle/>
          <a:p>
            <a:pPr algn="ctr"/>
            <a:r>
              <a:rPr lang="en-US" sz="5400" dirty="0">
                <a:solidFill>
                  <a:srgbClr val="FF0000"/>
                </a:solidFill>
              </a:rPr>
              <a:t>The number ONE concern</a:t>
            </a:r>
          </a:p>
        </p:txBody>
      </p:sp>
      <p:pic>
        <p:nvPicPr>
          <p:cNvPr id="2" name="Picture 1"/>
          <p:cNvPicPr>
            <a:picLocks noChangeAspect="1"/>
          </p:cNvPicPr>
          <p:nvPr/>
        </p:nvPicPr>
        <p:blipFill>
          <a:blip r:embed="rId2"/>
          <a:stretch>
            <a:fillRect/>
          </a:stretch>
        </p:blipFill>
        <p:spPr>
          <a:xfrm>
            <a:off x="2514600" y="1331383"/>
            <a:ext cx="3505200" cy="3505200"/>
          </a:xfrm>
          <a:prstGeom prst="rect">
            <a:avLst/>
          </a:prstGeom>
        </p:spPr>
      </p:pic>
    </p:spTree>
    <p:extLst>
      <p:ext uri="{BB962C8B-B14F-4D97-AF65-F5344CB8AC3E}">
        <p14:creationId xmlns:p14="http://schemas.microsoft.com/office/powerpoint/2010/main" val="3416391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6324600" cy="782198"/>
          </a:xfrm>
        </p:spPr>
        <p:txBody>
          <a:bodyPr/>
          <a:lstStyle/>
          <a:p>
            <a:r>
              <a:rPr lang="en-US" dirty="0"/>
              <a:t>Engineering controls</a:t>
            </a:r>
          </a:p>
        </p:txBody>
      </p:sp>
      <p:sp>
        <p:nvSpPr>
          <p:cNvPr id="2" name="Content Placeholder 1"/>
          <p:cNvSpPr>
            <a:spLocks noGrp="1"/>
          </p:cNvSpPr>
          <p:nvPr>
            <p:ph idx="1"/>
          </p:nvPr>
        </p:nvSpPr>
        <p:spPr/>
        <p:txBody>
          <a:bodyPr/>
          <a:lstStyle/>
          <a:p>
            <a:endParaRPr lang="en-US" dirty="0"/>
          </a:p>
        </p:txBody>
      </p:sp>
      <p:pic>
        <p:nvPicPr>
          <p:cNvPr id="6" name="irc_mi"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52" y="1219200"/>
            <a:ext cx="73501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corded Sound" descr="Please refer to accompanying script for text " title="Slide 49 Audio">
            <a:hlinkClick r:id="" action="ppaction://media"/>
            <a:extLst>
              <a:ext uri="{FF2B5EF4-FFF2-40B4-BE49-F238E27FC236}">
                <a16:creationId xmlns:a16="http://schemas.microsoft.com/office/drawing/2014/main" id="{E3CDF2BC-1D2F-41C5-8E62-52CCF925ED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6241073"/>
            <a:ext cx="487363" cy="487363"/>
          </a:xfrm>
          <a:prstGeom prst="rect">
            <a:avLst/>
          </a:prstGeom>
        </p:spPr>
      </p:pic>
    </p:spTree>
    <p:extLst>
      <p:ext uri="{BB962C8B-B14F-4D97-AF65-F5344CB8AC3E}">
        <p14:creationId xmlns:p14="http://schemas.microsoft.com/office/powerpoint/2010/main" val="256984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36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5867400" cy="782198"/>
          </a:xfrm>
        </p:spPr>
        <p:txBody>
          <a:bodyPr/>
          <a:lstStyle/>
          <a:p>
            <a:r>
              <a:rPr lang="en-US" dirty="0"/>
              <a:t>Engineering controls</a:t>
            </a:r>
          </a:p>
        </p:txBody>
      </p:sp>
      <p:sp>
        <p:nvSpPr>
          <p:cNvPr id="5" name="Content Placeholder 4"/>
          <p:cNvSpPr>
            <a:spLocks noGrp="1"/>
          </p:cNvSpPr>
          <p:nvPr>
            <p:ph idx="1"/>
          </p:nvPr>
        </p:nvSpPr>
        <p:spPr>
          <a:xfrm>
            <a:off x="457200" y="1066800"/>
            <a:ext cx="6554867" cy="3335258"/>
          </a:xfrm>
        </p:spPr>
        <p:txBody>
          <a:bodyPr>
            <a:noAutofit/>
          </a:bodyPr>
          <a:lstStyle/>
          <a:p>
            <a:r>
              <a:rPr lang="en-US" sz="1600" dirty="0"/>
              <a:t>Hand washing</a:t>
            </a:r>
          </a:p>
          <a:p>
            <a:pPr lvl="1"/>
            <a:r>
              <a:rPr lang="en-US" dirty="0"/>
              <a:t>Hand washing is the </a:t>
            </a:r>
            <a:r>
              <a:rPr lang="en-US" dirty="0">
                <a:solidFill>
                  <a:srgbClr val="FF0000"/>
                </a:solidFill>
              </a:rPr>
              <a:t>primary way </a:t>
            </a:r>
            <a:r>
              <a:rPr lang="en-US" dirty="0"/>
              <a:t>we can prevent infection and protect our selves</a:t>
            </a:r>
          </a:p>
          <a:p>
            <a:pPr lvl="1"/>
            <a:r>
              <a:rPr lang="en-US" dirty="0"/>
              <a:t>If a sink isn't available- we have placed waterless cleaners in all fire equipment and on the side door of all the ambulances as well as making waterless solution throughout the stations.</a:t>
            </a:r>
          </a:p>
          <a:p>
            <a:pPr lvl="1"/>
            <a:r>
              <a:rPr lang="en-US" dirty="0"/>
              <a:t>No artificial finger Nails are allowed (CDC 2002)</a:t>
            </a:r>
          </a:p>
          <a:p>
            <a:endParaRPr lang="en-US" sz="1600" dirty="0"/>
          </a:p>
          <a:p>
            <a:r>
              <a:rPr lang="en-US" sz="1600" dirty="0"/>
              <a:t>Bio Hazard waste system</a:t>
            </a:r>
          </a:p>
          <a:p>
            <a:pPr lvl="1"/>
            <a:r>
              <a:rPr lang="en-US" dirty="0"/>
              <a:t>Items that are soaked, caked and have the potential to leak are considered Bio Hazard and must be placed in a Red bag. This waste will be disposed of by a biohazard waste company. </a:t>
            </a:r>
          </a:p>
          <a:p>
            <a:pPr lvl="1"/>
            <a:r>
              <a:rPr lang="en-US" dirty="0"/>
              <a:t>All other waste is considered normal waste and does not need to go into a Red bag</a:t>
            </a:r>
          </a:p>
        </p:txBody>
      </p:sp>
    </p:spTree>
    <p:extLst>
      <p:ext uri="{BB962C8B-B14F-4D97-AF65-F5344CB8AC3E}">
        <p14:creationId xmlns:p14="http://schemas.microsoft.com/office/powerpoint/2010/main" val="1067497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5410200" cy="1295400"/>
          </a:xfrm>
        </p:spPr>
        <p:txBody>
          <a:bodyPr/>
          <a:lstStyle/>
          <a:p>
            <a:r>
              <a:rPr lang="en-US" dirty="0"/>
              <a:t>Engineering controls</a:t>
            </a:r>
          </a:p>
        </p:txBody>
      </p:sp>
      <p:sp>
        <p:nvSpPr>
          <p:cNvPr id="3" name="Content Placeholder 2"/>
          <p:cNvSpPr>
            <a:spLocks noGrp="1"/>
          </p:cNvSpPr>
          <p:nvPr>
            <p:ph idx="1"/>
          </p:nvPr>
        </p:nvSpPr>
        <p:spPr>
          <a:xfrm>
            <a:off x="1219200" y="1126605"/>
            <a:ext cx="7086600" cy="3777622"/>
          </a:xfrm>
        </p:spPr>
        <p:txBody>
          <a:bodyPr/>
          <a:lstStyle/>
          <a:p>
            <a:r>
              <a:rPr lang="en-US" sz="1600" dirty="0"/>
              <a:t>Bio Hazard waste cont.</a:t>
            </a:r>
          </a:p>
          <a:p>
            <a:pPr lvl="1"/>
            <a:r>
              <a:rPr lang="en-US" dirty="0"/>
              <a:t>Bio Hazard bins are located at Oakhill and Dunstan. This laundry will be washed in the extractor washer at Dunstan.</a:t>
            </a:r>
          </a:p>
          <a:p>
            <a:pPr lvl="1"/>
            <a:r>
              <a:rPr lang="en-US" dirty="0"/>
              <a:t>White laundry bins In restrooms at Oakhill for laundry that can be cleaned in Oakhill washer and dryer. </a:t>
            </a:r>
          </a:p>
          <a:p>
            <a:pPr lvl="1"/>
            <a:r>
              <a:rPr lang="en-US" dirty="0"/>
              <a:t>Once you place something in a red bag, you don’t get it back</a:t>
            </a:r>
          </a:p>
          <a:p>
            <a:pPr lvl="1"/>
            <a:endParaRPr lang="en-US" dirty="0"/>
          </a:p>
        </p:txBody>
      </p:sp>
      <p:pic>
        <p:nvPicPr>
          <p:cNvPr id="4" name="Picture 5" descr="Barrels_2"/>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a:xfrm>
            <a:off x="2667000" y="3733800"/>
            <a:ext cx="3657600" cy="2743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2974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4887"/>
            <a:ext cx="6554867" cy="609600"/>
          </a:xfrm>
        </p:spPr>
        <p:txBody>
          <a:bodyPr>
            <a:normAutofit fontScale="90000"/>
          </a:bodyPr>
          <a:lstStyle/>
          <a:p>
            <a:r>
              <a:rPr lang="en-US" dirty="0"/>
              <a:t>Engineering controls</a:t>
            </a:r>
          </a:p>
        </p:txBody>
      </p:sp>
      <p:sp>
        <p:nvSpPr>
          <p:cNvPr id="6" name="Content Placeholder 5"/>
          <p:cNvSpPr>
            <a:spLocks noGrp="1"/>
          </p:cNvSpPr>
          <p:nvPr>
            <p:ph idx="1"/>
          </p:nvPr>
        </p:nvSpPr>
        <p:spPr>
          <a:xfrm>
            <a:off x="457200" y="1447800"/>
            <a:ext cx="7848600" cy="5715000"/>
          </a:xfrm>
        </p:spPr>
        <p:txBody>
          <a:bodyPr>
            <a:normAutofit/>
          </a:bodyPr>
          <a:lstStyle/>
          <a:p>
            <a:r>
              <a:rPr lang="en-US" sz="1600" dirty="0"/>
              <a:t>Red bags are for materials soaked in blood or OPIM. These bags will be disposed of by a medical waste company. </a:t>
            </a:r>
            <a:br>
              <a:rPr lang="en-US" sz="1600" dirty="0"/>
            </a:br>
            <a:endParaRPr lang="en-US" sz="1600" dirty="0"/>
          </a:p>
          <a:p>
            <a:r>
              <a:rPr lang="en-US" sz="1600" dirty="0"/>
              <a:t>Yellow bags are for contaminated equipment that can and will be decontaminated at Dunstan Station. Be sure to label the outside of the bag to assure the equipment is returned to it’s proper location.</a:t>
            </a:r>
            <a:br>
              <a:rPr lang="en-US" sz="1600" dirty="0"/>
            </a:br>
            <a:endParaRPr lang="en-US" sz="1600" dirty="0"/>
          </a:p>
          <a:p>
            <a:pPr marL="342900" lvl="1" indent="-342900"/>
            <a:r>
              <a:rPr lang="en-US" dirty="0"/>
              <a:t>White laundry bins In restrooms at Oakhill for laundry that can be cleaned in Oakhill washer and dryer. </a:t>
            </a:r>
          </a:p>
          <a:p>
            <a:endParaRPr lang="en-US" sz="1600" dirty="0"/>
          </a:p>
        </p:txBody>
      </p:sp>
    </p:spTree>
    <p:extLst>
      <p:ext uri="{BB962C8B-B14F-4D97-AF65-F5344CB8AC3E}">
        <p14:creationId xmlns:p14="http://schemas.microsoft.com/office/powerpoint/2010/main" val="2492219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03" y="0"/>
            <a:ext cx="6554867" cy="685800"/>
          </a:xfrm>
        </p:spPr>
        <p:txBody>
          <a:bodyPr>
            <a:normAutofit fontScale="90000"/>
          </a:bodyPr>
          <a:lstStyle/>
          <a:p>
            <a:r>
              <a:rPr lang="en-US" dirty="0"/>
              <a:t>Engineering controls-ppe</a:t>
            </a:r>
          </a:p>
        </p:txBody>
      </p:sp>
      <p:sp>
        <p:nvSpPr>
          <p:cNvPr id="3" name="Content Placeholder 2"/>
          <p:cNvSpPr>
            <a:spLocks noGrp="1"/>
          </p:cNvSpPr>
          <p:nvPr>
            <p:ph idx="1"/>
          </p:nvPr>
        </p:nvSpPr>
        <p:spPr>
          <a:xfrm>
            <a:off x="457200" y="1219200"/>
            <a:ext cx="6554867" cy="4682070"/>
          </a:xfrm>
        </p:spPr>
        <p:txBody>
          <a:bodyPr>
            <a:normAutofit/>
          </a:bodyPr>
          <a:lstStyle/>
          <a:p>
            <a:r>
              <a:rPr lang="en-US" sz="1600" dirty="0"/>
              <a:t>Personal Protective Equipment</a:t>
            </a:r>
          </a:p>
          <a:p>
            <a:pPr lvl="1"/>
            <a:r>
              <a:rPr lang="en-US" dirty="0"/>
              <a:t>Gloves, latex free</a:t>
            </a:r>
          </a:p>
          <a:p>
            <a:pPr lvl="1"/>
            <a:r>
              <a:rPr lang="en-US" dirty="0"/>
              <a:t>Protective eyewear</a:t>
            </a:r>
          </a:p>
          <a:p>
            <a:pPr lvl="1"/>
            <a:r>
              <a:rPr lang="en-US" dirty="0"/>
              <a:t>Masks- Surgical not N95</a:t>
            </a:r>
          </a:p>
          <a:p>
            <a:pPr lvl="1"/>
            <a:r>
              <a:rPr lang="en-US" dirty="0"/>
              <a:t>Gowns</a:t>
            </a:r>
          </a:p>
          <a:p>
            <a:pPr lvl="1"/>
            <a:r>
              <a:rPr lang="en-US" dirty="0"/>
              <a:t>Respiratory Devices- BVM, pocket masks etc.</a:t>
            </a:r>
            <a:br>
              <a:rPr lang="en-US" dirty="0"/>
            </a:br>
            <a:br>
              <a:rPr lang="en-US" dirty="0"/>
            </a:br>
            <a:br>
              <a:rPr lang="en-US" dirty="0"/>
            </a:br>
            <a:endParaRPr lang="en-US" dirty="0"/>
          </a:p>
          <a:p>
            <a:r>
              <a:rPr lang="en-US" sz="1600" dirty="0"/>
              <a:t>PPE should be worn whenever there is the possibility of blood or Other Potential Infectious Materials (OPIM), see the following table</a:t>
            </a:r>
          </a:p>
        </p:txBody>
      </p:sp>
      <p:pic>
        <p:nvPicPr>
          <p:cNvPr id="4" name="Picture 3"/>
          <p:cNvPicPr>
            <a:picLocks noChangeAspect="1"/>
          </p:cNvPicPr>
          <p:nvPr/>
        </p:nvPicPr>
        <p:blipFill>
          <a:blip r:embed="rId2"/>
          <a:stretch>
            <a:fillRect/>
          </a:stretch>
        </p:blipFill>
        <p:spPr>
          <a:xfrm>
            <a:off x="6324599" y="186370"/>
            <a:ext cx="2271311" cy="3097242"/>
          </a:xfrm>
          <a:prstGeom prst="rect">
            <a:avLst/>
          </a:prstGeom>
        </p:spPr>
      </p:pic>
    </p:spTree>
    <p:extLst>
      <p:ext uri="{BB962C8B-B14F-4D97-AF65-F5344CB8AC3E}">
        <p14:creationId xmlns:p14="http://schemas.microsoft.com/office/powerpoint/2010/main" val="20933623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554867" cy="609600"/>
          </a:xfrm>
        </p:spPr>
        <p:txBody>
          <a:bodyPr>
            <a:normAutofit fontScale="90000"/>
          </a:bodyPr>
          <a:lstStyle/>
          <a:p>
            <a:r>
              <a:rPr lang="en-US" dirty="0"/>
              <a:t>Recommendation of PPE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1578455"/>
              </p:ext>
            </p:extLst>
          </p:nvPr>
        </p:nvGraphicFramePr>
        <p:xfrm>
          <a:off x="1066800" y="1447800"/>
          <a:ext cx="7391401" cy="4648199"/>
        </p:xfrm>
        <a:graphic>
          <a:graphicData uri="http://schemas.openxmlformats.org/drawingml/2006/table">
            <a:tbl>
              <a:tblPr>
                <a:tableStyleId>{5C22544A-7EE6-4342-B048-85BDC9FD1C3A}</a:tableStyleId>
              </a:tblPr>
              <a:tblGrid>
                <a:gridCol w="2900421">
                  <a:extLst>
                    <a:ext uri="{9D8B030D-6E8A-4147-A177-3AD203B41FA5}">
                      <a16:colId xmlns:a16="http://schemas.microsoft.com/office/drawing/2014/main" val="20000"/>
                    </a:ext>
                  </a:extLst>
                </a:gridCol>
                <a:gridCol w="1122745">
                  <a:extLst>
                    <a:ext uri="{9D8B030D-6E8A-4147-A177-3AD203B41FA5}">
                      <a16:colId xmlns:a16="http://schemas.microsoft.com/office/drawing/2014/main" val="20001"/>
                    </a:ext>
                  </a:extLst>
                </a:gridCol>
                <a:gridCol w="1122745">
                  <a:extLst>
                    <a:ext uri="{9D8B030D-6E8A-4147-A177-3AD203B41FA5}">
                      <a16:colId xmlns:a16="http://schemas.microsoft.com/office/drawing/2014/main" val="20002"/>
                    </a:ext>
                  </a:extLst>
                </a:gridCol>
                <a:gridCol w="1122745">
                  <a:extLst>
                    <a:ext uri="{9D8B030D-6E8A-4147-A177-3AD203B41FA5}">
                      <a16:colId xmlns:a16="http://schemas.microsoft.com/office/drawing/2014/main" val="20003"/>
                    </a:ext>
                  </a:extLst>
                </a:gridCol>
                <a:gridCol w="1122745">
                  <a:extLst>
                    <a:ext uri="{9D8B030D-6E8A-4147-A177-3AD203B41FA5}">
                      <a16:colId xmlns:a16="http://schemas.microsoft.com/office/drawing/2014/main" val="20004"/>
                    </a:ext>
                  </a:extLst>
                </a:gridCol>
              </a:tblGrid>
              <a:tr h="865298">
                <a:tc>
                  <a:txBody>
                    <a:bodyPr/>
                    <a:lstStyle/>
                    <a:p>
                      <a:pPr algn="l" fontAlgn="b"/>
                      <a:r>
                        <a:rPr lang="en-US" sz="1200" u="none" strike="noStrike" dirty="0">
                          <a:effectLst/>
                        </a:rPr>
                        <a:t>Task or Activity</a:t>
                      </a:r>
                      <a:endParaRPr lang="en-US" sz="1200" b="1" i="0" u="none" strike="noStrike" dirty="0">
                        <a:solidFill>
                          <a:srgbClr val="000000"/>
                        </a:solidFill>
                        <a:effectLst/>
                        <a:latin typeface="Calibri"/>
                      </a:endParaRPr>
                    </a:p>
                  </a:txBody>
                  <a:tcPr marL="9525" marR="9525" marT="9525" marB="0" anchor="b"/>
                </a:tc>
                <a:tc>
                  <a:txBody>
                    <a:bodyPr/>
                    <a:lstStyle/>
                    <a:p>
                      <a:pPr algn="l" fontAlgn="b"/>
                      <a:r>
                        <a:rPr lang="en-US" sz="1200" u="none" strike="noStrike" dirty="0">
                          <a:effectLst/>
                        </a:rPr>
                        <a:t>Gloves</a:t>
                      </a:r>
                      <a:endParaRPr lang="en-US" sz="1200" b="1" i="0" u="none" strike="noStrike" dirty="0">
                        <a:solidFill>
                          <a:srgbClr val="000000"/>
                        </a:solidFill>
                        <a:effectLst/>
                        <a:latin typeface="Calibri"/>
                      </a:endParaRPr>
                    </a:p>
                  </a:txBody>
                  <a:tcPr marL="9525" marR="9525" marT="9525" marB="0" anchor="b"/>
                </a:tc>
                <a:tc>
                  <a:txBody>
                    <a:bodyPr/>
                    <a:lstStyle/>
                    <a:p>
                      <a:pPr algn="l" fontAlgn="b"/>
                      <a:r>
                        <a:rPr lang="en-US" sz="1200" u="none" strike="noStrike" dirty="0">
                          <a:effectLst/>
                        </a:rPr>
                        <a:t>Gown</a:t>
                      </a:r>
                      <a:endParaRPr lang="en-US" sz="1200" b="1" i="0" u="none" strike="noStrike" dirty="0">
                        <a:solidFill>
                          <a:srgbClr val="000000"/>
                        </a:solidFill>
                        <a:effectLst/>
                        <a:latin typeface="Calibri"/>
                      </a:endParaRPr>
                    </a:p>
                  </a:txBody>
                  <a:tcPr marL="9525" marR="9525" marT="9525" marB="0" anchor="b"/>
                </a:tc>
                <a:tc>
                  <a:txBody>
                    <a:bodyPr/>
                    <a:lstStyle/>
                    <a:p>
                      <a:pPr algn="l" fontAlgn="b"/>
                      <a:r>
                        <a:rPr lang="en-US" sz="1200" u="none" strike="noStrike" dirty="0">
                          <a:effectLst/>
                        </a:rPr>
                        <a:t>Mask</a:t>
                      </a:r>
                      <a:endParaRPr lang="en-US" sz="1200" b="1" i="0" u="none" strike="noStrike" dirty="0">
                        <a:solidFill>
                          <a:srgbClr val="000000"/>
                        </a:solidFill>
                        <a:effectLst/>
                        <a:latin typeface="Calibri"/>
                      </a:endParaRPr>
                    </a:p>
                  </a:txBody>
                  <a:tcPr marL="9525" marR="9525" marT="9525" marB="0" anchor="b"/>
                </a:tc>
                <a:tc>
                  <a:txBody>
                    <a:bodyPr/>
                    <a:lstStyle/>
                    <a:p>
                      <a:pPr algn="l" fontAlgn="b"/>
                      <a:r>
                        <a:rPr lang="en-US" sz="1200" u="none" strike="noStrike" dirty="0">
                          <a:effectLst/>
                        </a:rPr>
                        <a:t>Eyewear</a:t>
                      </a:r>
                      <a:endParaRPr lang="en-US" sz="12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371205">
                <a:tc>
                  <a:txBody>
                    <a:bodyPr/>
                    <a:lstStyle/>
                    <a:p>
                      <a:pPr algn="l" fontAlgn="b"/>
                      <a:r>
                        <a:rPr lang="en-US" sz="1100" u="none" strike="noStrike" dirty="0">
                          <a:effectLst/>
                        </a:rPr>
                        <a:t>Spurting Blood</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642292">
                <a:tc>
                  <a:txBody>
                    <a:bodyPr/>
                    <a:lstStyle/>
                    <a:p>
                      <a:pPr algn="l" fontAlgn="b"/>
                      <a:r>
                        <a:rPr lang="en-US" sz="1100" u="none" strike="noStrike" dirty="0">
                          <a:effectLst/>
                        </a:rPr>
                        <a:t>Minimal Bleeding</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71205">
                <a:tc>
                  <a:txBody>
                    <a:bodyPr/>
                    <a:lstStyle/>
                    <a:p>
                      <a:pPr algn="l" fontAlgn="b"/>
                      <a:r>
                        <a:rPr lang="en-US" sz="1100" u="none" strike="noStrike" dirty="0">
                          <a:effectLst/>
                        </a:rPr>
                        <a:t>Childbirth</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71205">
                <a:tc>
                  <a:txBody>
                    <a:bodyPr/>
                    <a:lstStyle/>
                    <a:p>
                      <a:pPr algn="l" fontAlgn="b"/>
                      <a:r>
                        <a:rPr lang="en-US" sz="1100" u="none" strike="noStrike" dirty="0">
                          <a:effectLst/>
                        </a:rPr>
                        <a:t>IV Access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71205">
                <a:tc>
                  <a:txBody>
                    <a:bodyPr/>
                    <a:lstStyle/>
                    <a:p>
                      <a:pPr algn="l" fontAlgn="b"/>
                      <a:r>
                        <a:rPr lang="en-US" sz="1100" u="none" strike="noStrike" dirty="0">
                          <a:effectLst/>
                        </a:rPr>
                        <a:t>Intubation</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642292">
                <a:tc>
                  <a:txBody>
                    <a:bodyPr/>
                    <a:lstStyle/>
                    <a:p>
                      <a:pPr algn="l" fontAlgn="b"/>
                      <a:r>
                        <a:rPr lang="en-US" sz="1100" u="none" strike="noStrike" dirty="0">
                          <a:effectLst/>
                        </a:rPr>
                        <a:t>Waste Clean up</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71205">
                <a:tc>
                  <a:txBody>
                    <a:bodyPr/>
                    <a:lstStyle/>
                    <a:p>
                      <a:pPr algn="l" fontAlgn="b"/>
                      <a:r>
                        <a:rPr lang="en-US" sz="1100" u="none" strike="noStrike" dirty="0">
                          <a:effectLst/>
                        </a:rPr>
                        <a:t>Vital Signs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642292">
                <a:tc>
                  <a:txBody>
                    <a:bodyPr/>
                    <a:lstStyle/>
                    <a:p>
                      <a:pPr algn="l" fontAlgn="b"/>
                      <a:r>
                        <a:rPr lang="en-US" sz="1100" u="none" strike="noStrike" dirty="0">
                          <a:effectLst/>
                        </a:rPr>
                        <a:t>Cardiac Monitoring</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bl>
          </a:graphicData>
        </a:graphic>
      </p:graphicFrame>
      <p:sp>
        <p:nvSpPr>
          <p:cNvPr id="3" name="TextBox 2"/>
          <p:cNvSpPr txBox="1"/>
          <p:nvPr/>
        </p:nvSpPr>
        <p:spPr>
          <a:xfrm>
            <a:off x="1524000" y="762000"/>
            <a:ext cx="5943600" cy="369332"/>
          </a:xfrm>
          <a:prstGeom prst="rect">
            <a:avLst/>
          </a:prstGeom>
          <a:noFill/>
        </p:spPr>
        <p:txBody>
          <a:bodyPr wrap="square" rtlCol="0">
            <a:spAutoFit/>
          </a:bodyPr>
          <a:lstStyle/>
          <a:p>
            <a:r>
              <a:rPr lang="en-US" dirty="0"/>
              <a:t>Unless OPIM are visible in your work field </a:t>
            </a:r>
          </a:p>
        </p:txBody>
      </p:sp>
    </p:spTree>
    <p:extLst>
      <p:ext uri="{BB962C8B-B14F-4D97-AF65-F5344CB8AC3E}">
        <p14:creationId xmlns:p14="http://schemas.microsoft.com/office/powerpoint/2010/main" val="40741221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82" y="13538"/>
            <a:ext cx="6554867" cy="762000"/>
          </a:xfrm>
        </p:spPr>
        <p:txBody>
          <a:bodyPr/>
          <a:lstStyle/>
          <a:p>
            <a:r>
              <a:rPr lang="en-US" dirty="0"/>
              <a:t>Housekeeping</a:t>
            </a:r>
          </a:p>
        </p:txBody>
      </p:sp>
      <p:sp>
        <p:nvSpPr>
          <p:cNvPr id="3" name="Content Placeholder 2"/>
          <p:cNvSpPr>
            <a:spLocks noGrp="1"/>
          </p:cNvSpPr>
          <p:nvPr>
            <p:ph idx="1"/>
          </p:nvPr>
        </p:nvSpPr>
        <p:spPr>
          <a:xfrm>
            <a:off x="685800" y="1676400"/>
            <a:ext cx="6554867" cy="3767670"/>
          </a:xfrm>
        </p:spPr>
        <p:txBody>
          <a:bodyPr>
            <a:noAutofit/>
          </a:bodyPr>
          <a:lstStyle/>
          <a:p>
            <a:r>
              <a:rPr lang="en-US" sz="1600" dirty="0"/>
              <a:t>Cleaner (</a:t>
            </a:r>
            <a:r>
              <a:rPr lang="en-US" sz="1600" dirty="0" err="1"/>
              <a:t>CaviCide</a:t>
            </a:r>
            <a:r>
              <a:rPr lang="en-US" sz="1600" dirty="0"/>
              <a:t>) Used for standard decontamination </a:t>
            </a:r>
          </a:p>
          <a:p>
            <a:pPr lvl="1"/>
            <a:r>
              <a:rPr lang="en-US" b="1" dirty="0">
                <a:solidFill>
                  <a:srgbClr val="FF0000"/>
                </a:solidFill>
              </a:rPr>
              <a:t>USE GLOVES(</a:t>
            </a:r>
            <a:r>
              <a:rPr lang="en-US" b="1" dirty="0" err="1">
                <a:solidFill>
                  <a:srgbClr val="FF0000"/>
                </a:solidFill>
              </a:rPr>
              <a:t>Hepatoxic</a:t>
            </a:r>
            <a:r>
              <a:rPr lang="en-US" b="1" dirty="0">
                <a:solidFill>
                  <a:srgbClr val="FF0000"/>
                </a:solidFill>
              </a:rPr>
              <a:t>)</a:t>
            </a:r>
          </a:p>
          <a:p>
            <a:pPr lvl="1"/>
            <a:r>
              <a:rPr lang="en-US" dirty="0"/>
              <a:t>Contact time 3-5 minutes</a:t>
            </a:r>
          </a:p>
          <a:p>
            <a:pPr lvl="1"/>
            <a:r>
              <a:rPr lang="en-US" dirty="0"/>
              <a:t>Ready to use, no mixing</a:t>
            </a:r>
          </a:p>
          <a:p>
            <a:pPr lvl="1"/>
            <a:r>
              <a:rPr lang="en-US" dirty="0"/>
              <a:t>High Level Disinfectant</a:t>
            </a:r>
          </a:p>
          <a:p>
            <a:pPr lvl="2"/>
            <a:r>
              <a:rPr lang="en-US" sz="1600" dirty="0"/>
              <a:t>TB</a:t>
            </a:r>
          </a:p>
          <a:p>
            <a:pPr lvl="2"/>
            <a:r>
              <a:rPr lang="en-US" sz="1600" dirty="0"/>
              <a:t>HIV</a:t>
            </a:r>
          </a:p>
          <a:p>
            <a:pPr lvl="2"/>
            <a:r>
              <a:rPr lang="en-US" sz="1600" dirty="0"/>
              <a:t>HEP B</a:t>
            </a:r>
          </a:p>
          <a:p>
            <a:pPr lvl="2"/>
            <a:r>
              <a:rPr lang="en-US" sz="1600" dirty="0"/>
              <a:t>MRSA</a:t>
            </a:r>
          </a:p>
          <a:p>
            <a:pPr lvl="2"/>
            <a:r>
              <a:rPr lang="en-US" sz="1600" dirty="0"/>
              <a:t>VRE</a:t>
            </a:r>
          </a:p>
          <a:p>
            <a:pPr lvl="2"/>
            <a:r>
              <a:rPr lang="en-US" sz="1600" dirty="0"/>
              <a:t>Fungi</a:t>
            </a:r>
          </a:p>
        </p:txBody>
      </p:sp>
      <p:pic>
        <p:nvPicPr>
          <p:cNvPr id="4" name="Picture 6" descr="allergybegone_1964_371656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09800"/>
            <a:ext cx="3581400" cy="429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00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554867" cy="590222"/>
          </a:xfrm>
        </p:spPr>
        <p:txBody>
          <a:bodyPr>
            <a:normAutofit fontScale="90000"/>
          </a:bodyPr>
          <a:lstStyle/>
          <a:p>
            <a:r>
              <a:rPr lang="en-US" dirty="0"/>
              <a:t>Disease Process	</a:t>
            </a:r>
          </a:p>
        </p:txBody>
      </p:sp>
      <p:sp>
        <p:nvSpPr>
          <p:cNvPr id="3" name="Content Placeholder 2"/>
          <p:cNvSpPr>
            <a:spLocks noGrp="1"/>
          </p:cNvSpPr>
          <p:nvPr>
            <p:ph idx="1"/>
          </p:nvPr>
        </p:nvSpPr>
        <p:spPr>
          <a:xfrm>
            <a:off x="152400" y="1371600"/>
            <a:ext cx="8839200" cy="3810000"/>
          </a:xfrm>
        </p:spPr>
        <p:txBody>
          <a:bodyPr>
            <a:normAutofit/>
          </a:bodyPr>
          <a:lstStyle/>
          <a:p>
            <a:r>
              <a:rPr lang="en-US" sz="1600" dirty="0"/>
              <a:t>Type of Disease</a:t>
            </a:r>
          </a:p>
          <a:p>
            <a:endParaRPr lang="en-US" sz="1600" dirty="0"/>
          </a:p>
          <a:p>
            <a:pPr lvl="1"/>
            <a:r>
              <a:rPr lang="en-US" sz="1600" dirty="0"/>
              <a:t>Infectious- Illness resulting for Bacteria, virus, fungi, prion or parasite.</a:t>
            </a:r>
          </a:p>
          <a:p>
            <a:pPr lvl="1"/>
            <a:endParaRPr lang="en-US" sz="1600" dirty="0"/>
          </a:p>
          <a:p>
            <a:pPr lvl="1"/>
            <a:r>
              <a:rPr lang="en-US" sz="1600" dirty="0"/>
              <a:t>Communicable- A disease that is readily spread from one person to another under certain conditions.</a:t>
            </a:r>
            <a:br>
              <a:rPr lang="en-US" sz="1600" dirty="0"/>
            </a:br>
            <a:endParaRPr lang="en-US" sz="1600" dirty="0"/>
          </a:p>
          <a:p>
            <a:pPr lvl="1"/>
            <a:r>
              <a:rPr lang="en-US" sz="1600" dirty="0"/>
              <a:t>Vector - An organism, such as an insect or animal that transmits disease-carrying germs.</a:t>
            </a:r>
          </a:p>
        </p:txBody>
      </p:sp>
    </p:spTree>
    <p:extLst>
      <p:ext uri="{BB962C8B-B14F-4D97-AF65-F5344CB8AC3E}">
        <p14:creationId xmlns:p14="http://schemas.microsoft.com/office/powerpoint/2010/main" val="3135566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82" y="13538"/>
            <a:ext cx="6554867" cy="762000"/>
          </a:xfrm>
        </p:spPr>
        <p:txBody>
          <a:bodyPr/>
          <a:lstStyle/>
          <a:p>
            <a:r>
              <a:rPr lang="en-US" dirty="0"/>
              <a:t>Housekeeping</a:t>
            </a:r>
          </a:p>
        </p:txBody>
      </p:sp>
      <p:sp>
        <p:nvSpPr>
          <p:cNvPr id="3" name="Content Placeholder 2"/>
          <p:cNvSpPr>
            <a:spLocks noGrp="1"/>
          </p:cNvSpPr>
          <p:nvPr>
            <p:ph idx="1"/>
          </p:nvPr>
        </p:nvSpPr>
        <p:spPr>
          <a:xfrm>
            <a:off x="685800" y="1676400"/>
            <a:ext cx="8229600" cy="4572000"/>
          </a:xfrm>
        </p:spPr>
        <p:txBody>
          <a:bodyPr>
            <a:noAutofit/>
          </a:bodyPr>
          <a:lstStyle/>
          <a:p>
            <a:r>
              <a:rPr lang="en-US" sz="1600" dirty="0"/>
              <a:t>Cleaner (10% Bleach) for </a:t>
            </a:r>
            <a:r>
              <a:rPr lang="en-US" sz="1600" b="1" dirty="0">
                <a:solidFill>
                  <a:srgbClr val="FF0000"/>
                </a:solidFill>
              </a:rPr>
              <a:t>Enteric Infections </a:t>
            </a:r>
            <a:r>
              <a:rPr lang="en-US" sz="1600" b="1" dirty="0"/>
              <a:t>(Norovirus and GI Symptoms )</a:t>
            </a:r>
          </a:p>
          <a:p>
            <a:pPr lvl="1"/>
            <a:r>
              <a:rPr lang="en-US" dirty="0">
                <a:solidFill>
                  <a:srgbClr val="FF0000"/>
                </a:solidFill>
              </a:rPr>
              <a:t>USE GLOVES</a:t>
            </a:r>
          </a:p>
          <a:p>
            <a:pPr lvl="1"/>
            <a:r>
              <a:rPr lang="en-US" dirty="0">
                <a:solidFill>
                  <a:srgbClr val="FF0000"/>
                </a:solidFill>
              </a:rPr>
              <a:t>Will Stain Clothing</a:t>
            </a:r>
          </a:p>
          <a:p>
            <a:pPr lvl="1"/>
            <a:r>
              <a:rPr lang="en-US" dirty="0"/>
              <a:t>Mixing 10% Bleach to 90% tap water</a:t>
            </a:r>
          </a:p>
          <a:p>
            <a:pPr lvl="1"/>
            <a:r>
              <a:rPr lang="en-US" dirty="0"/>
              <a:t>Contact time </a:t>
            </a:r>
          </a:p>
          <a:p>
            <a:pPr lvl="2"/>
            <a:r>
              <a:rPr lang="en-US" dirty="0" err="1"/>
              <a:t>C.difficile</a:t>
            </a:r>
            <a:r>
              <a:rPr lang="en-US" dirty="0"/>
              <a:t> spores	3 min</a:t>
            </a:r>
          </a:p>
          <a:p>
            <a:pPr lvl="2"/>
            <a:r>
              <a:rPr lang="en-US" dirty="0"/>
              <a:t>Bacteria		30 sec</a:t>
            </a:r>
          </a:p>
          <a:p>
            <a:pPr lvl="2"/>
            <a:r>
              <a:rPr lang="en-US" dirty="0"/>
              <a:t>Viruses			1 min</a:t>
            </a:r>
          </a:p>
          <a:p>
            <a:pPr lvl="2"/>
            <a:r>
              <a:rPr lang="en-US" dirty="0"/>
              <a:t>Norovirus / Rotavirus 10­-20 minutes</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133600"/>
            <a:ext cx="4404770" cy="4404770"/>
          </a:xfrm>
          <a:prstGeom prst="rect">
            <a:avLst/>
          </a:prstGeom>
        </p:spPr>
      </p:pic>
    </p:spTree>
    <p:extLst>
      <p:ext uri="{BB962C8B-B14F-4D97-AF65-F5344CB8AC3E}">
        <p14:creationId xmlns:p14="http://schemas.microsoft.com/office/powerpoint/2010/main" val="483556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82" y="13538"/>
            <a:ext cx="6554867" cy="762000"/>
          </a:xfrm>
        </p:spPr>
        <p:txBody>
          <a:bodyPr/>
          <a:lstStyle/>
          <a:p>
            <a:r>
              <a:rPr lang="en-US" dirty="0"/>
              <a:t>Housekeeping</a:t>
            </a:r>
          </a:p>
        </p:txBody>
      </p:sp>
      <p:sp>
        <p:nvSpPr>
          <p:cNvPr id="3" name="Content Placeholder 2"/>
          <p:cNvSpPr>
            <a:spLocks noGrp="1"/>
          </p:cNvSpPr>
          <p:nvPr>
            <p:ph idx="1"/>
          </p:nvPr>
        </p:nvSpPr>
        <p:spPr>
          <a:xfrm>
            <a:off x="0" y="1371600"/>
            <a:ext cx="8607218" cy="3581400"/>
          </a:xfrm>
        </p:spPr>
        <p:txBody>
          <a:bodyPr>
            <a:noAutofit/>
          </a:bodyPr>
          <a:lstStyle/>
          <a:p>
            <a:pPr marL="457207" lvl="1" indent="0">
              <a:buNone/>
            </a:pPr>
            <a:r>
              <a:rPr lang="en-US" b="1" dirty="0"/>
              <a:t>Electrostatic Sprayer Technology</a:t>
            </a:r>
          </a:p>
        </p:txBody>
      </p:sp>
      <p:pic>
        <p:nvPicPr>
          <p:cNvPr id="6" name="Picture 5">
            <a:extLst>
              <a:ext uri="{FF2B5EF4-FFF2-40B4-BE49-F238E27FC236}">
                <a16:creationId xmlns:a16="http://schemas.microsoft.com/office/drawing/2014/main" id="{CDB630AC-E516-4080-B16A-E1CDD23261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804" y="2682429"/>
            <a:ext cx="4390635" cy="3292976"/>
          </a:xfrm>
          <a:prstGeom prst="rect">
            <a:avLst/>
          </a:prstGeom>
        </p:spPr>
      </p:pic>
      <p:pic>
        <p:nvPicPr>
          <p:cNvPr id="8" name="Picture 7">
            <a:extLst>
              <a:ext uri="{FF2B5EF4-FFF2-40B4-BE49-F238E27FC236}">
                <a16:creationId xmlns:a16="http://schemas.microsoft.com/office/drawing/2014/main" id="{F522BBA2-841B-4B2D-A926-B75F016B5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88463" y="2653736"/>
            <a:ext cx="4364291" cy="3273218"/>
          </a:xfrm>
          <a:prstGeom prst="rect">
            <a:avLst/>
          </a:prstGeom>
        </p:spPr>
      </p:pic>
    </p:spTree>
    <p:extLst>
      <p:ext uri="{BB962C8B-B14F-4D97-AF65-F5344CB8AC3E}">
        <p14:creationId xmlns:p14="http://schemas.microsoft.com/office/powerpoint/2010/main" val="2411107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82" y="13538"/>
            <a:ext cx="6554867" cy="762000"/>
          </a:xfrm>
        </p:spPr>
        <p:txBody>
          <a:bodyPr/>
          <a:lstStyle/>
          <a:p>
            <a:r>
              <a:rPr lang="en-US" dirty="0"/>
              <a:t>Housekeeping</a:t>
            </a:r>
          </a:p>
        </p:txBody>
      </p:sp>
      <p:sp>
        <p:nvSpPr>
          <p:cNvPr id="3" name="Content Placeholder 2"/>
          <p:cNvSpPr>
            <a:spLocks noGrp="1"/>
          </p:cNvSpPr>
          <p:nvPr>
            <p:ph idx="1"/>
          </p:nvPr>
        </p:nvSpPr>
        <p:spPr>
          <a:xfrm>
            <a:off x="76200" y="1219200"/>
            <a:ext cx="4873418" cy="4876800"/>
          </a:xfrm>
        </p:spPr>
        <p:txBody>
          <a:bodyPr>
            <a:noAutofit/>
          </a:bodyPr>
          <a:lstStyle/>
          <a:p>
            <a:pPr marL="457207" lvl="1" indent="0">
              <a:buNone/>
            </a:pPr>
            <a:r>
              <a:rPr lang="en-US" b="1" dirty="0"/>
              <a:t>Electrostatic Sprayer Technology</a:t>
            </a:r>
          </a:p>
          <a:p>
            <a:pPr marL="457207" lvl="1" indent="0">
              <a:buNone/>
            </a:pPr>
            <a:r>
              <a:rPr lang="en-US" dirty="0"/>
              <a:t>Electrostatic sprayers work by charging liquids (i.e., cleaners, sanitizers, and disinfectants) as they pass through a sprayer nozzle. This generates charged droplets that repel one another and actively seek out environmental surfaces, which they stick to and even wrap around to coat all sides. The result is a uniform coating of sanitizer or disinfectant on sprayed objects, including hard-to-reach areas that manual cleaning can miss. The technology also helps avoid liquid pooling often associated with trigger sprayers.</a:t>
            </a:r>
            <a:endParaRPr lang="en-US" b="1" dirty="0"/>
          </a:p>
        </p:txBody>
      </p:sp>
      <p:pic>
        <p:nvPicPr>
          <p:cNvPr id="5" name="Picture 4">
            <a:extLst>
              <a:ext uri="{FF2B5EF4-FFF2-40B4-BE49-F238E27FC236}">
                <a16:creationId xmlns:a16="http://schemas.microsoft.com/office/drawing/2014/main" id="{131824AC-2218-4975-9EE1-D53DB524BA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94275" y="1952625"/>
            <a:ext cx="3937000" cy="2952750"/>
          </a:xfrm>
          <a:prstGeom prst="rect">
            <a:avLst/>
          </a:prstGeom>
        </p:spPr>
      </p:pic>
    </p:spTree>
    <p:extLst>
      <p:ext uri="{BB962C8B-B14F-4D97-AF65-F5344CB8AC3E}">
        <p14:creationId xmlns:p14="http://schemas.microsoft.com/office/powerpoint/2010/main" val="27520645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137" y="0"/>
            <a:ext cx="6554867" cy="944795"/>
          </a:xfrm>
        </p:spPr>
        <p:txBody>
          <a:bodyPr/>
          <a:lstStyle/>
          <a:p>
            <a:r>
              <a:rPr lang="en-US" dirty="0"/>
              <a:t>Housekeeping</a:t>
            </a:r>
          </a:p>
        </p:txBody>
      </p:sp>
      <p:sp>
        <p:nvSpPr>
          <p:cNvPr id="3" name="Content Placeholder 2"/>
          <p:cNvSpPr>
            <a:spLocks noGrp="1"/>
          </p:cNvSpPr>
          <p:nvPr>
            <p:ph idx="1"/>
          </p:nvPr>
        </p:nvSpPr>
        <p:spPr>
          <a:xfrm>
            <a:off x="152400" y="1311588"/>
            <a:ext cx="8839200" cy="4860612"/>
          </a:xfrm>
        </p:spPr>
        <p:txBody>
          <a:bodyPr>
            <a:normAutofit/>
          </a:bodyPr>
          <a:lstStyle/>
          <a:p>
            <a:r>
              <a:rPr lang="en-US" sz="1600" b="1" dirty="0"/>
              <a:t>Do not</a:t>
            </a:r>
            <a:r>
              <a:rPr lang="en-US" sz="1600" dirty="0"/>
              <a:t> use the red mop and bucket used for station cleaning</a:t>
            </a:r>
          </a:p>
          <a:p>
            <a:r>
              <a:rPr lang="en-US" sz="1600" b="1" dirty="0">
                <a:solidFill>
                  <a:srgbClr val="FF0000"/>
                </a:solidFill>
              </a:rPr>
              <a:t>Red buckets and mop handle are for Bio Hazard only</a:t>
            </a:r>
          </a:p>
        </p:txBody>
      </p:sp>
      <p:pic>
        <p:nvPicPr>
          <p:cNvPr id="4" name="Picture 4" descr="Mop &amp; Pail"/>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a:xfrm>
            <a:off x="3200400" y="2590800"/>
            <a:ext cx="3048000" cy="40639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204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805"/>
            <a:ext cx="7162800" cy="838200"/>
          </a:xfrm>
        </p:spPr>
        <p:txBody>
          <a:bodyPr/>
          <a:lstStyle/>
          <a:p>
            <a:r>
              <a:rPr lang="en-US" dirty="0"/>
              <a:t>Routine Decontamination</a:t>
            </a:r>
          </a:p>
        </p:txBody>
      </p:sp>
      <p:sp>
        <p:nvSpPr>
          <p:cNvPr id="7" name="Content Placeholder 6"/>
          <p:cNvSpPr>
            <a:spLocks noGrp="1"/>
          </p:cNvSpPr>
          <p:nvPr>
            <p:ph idx="1"/>
          </p:nvPr>
        </p:nvSpPr>
        <p:spPr>
          <a:xfrm>
            <a:off x="685800" y="1981200"/>
            <a:ext cx="8305800" cy="2514600"/>
          </a:xfrm>
        </p:spPr>
        <p:txBody>
          <a:bodyPr>
            <a:normAutofit/>
          </a:bodyPr>
          <a:lstStyle/>
          <a:p>
            <a:r>
              <a:rPr lang="en-US" sz="1600" dirty="0"/>
              <a:t>All department Apparatus is decontaminated every Saturday. All surfaces  in the stations and apparatus are to be wiped down with approved cleaner and allowed to air dry.</a:t>
            </a:r>
          </a:p>
          <a:p>
            <a:endParaRPr lang="en-US" sz="1600" dirty="0"/>
          </a:p>
          <a:p>
            <a:r>
              <a:rPr lang="en-US" sz="1600" dirty="0"/>
              <a:t>Decontamination also needs to be completed whenever there is a concern and possibility of contamination.</a:t>
            </a:r>
          </a:p>
        </p:txBody>
      </p:sp>
    </p:spTree>
    <p:extLst>
      <p:ext uri="{BB962C8B-B14F-4D97-AF65-F5344CB8AC3E}">
        <p14:creationId xmlns:p14="http://schemas.microsoft.com/office/powerpoint/2010/main" val="41510331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804"/>
            <a:ext cx="9067800" cy="1183395"/>
          </a:xfrm>
        </p:spPr>
        <p:txBody>
          <a:bodyPr>
            <a:normAutofit/>
          </a:bodyPr>
          <a:lstStyle/>
          <a:p>
            <a:r>
              <a:rPr lang="en-US" dirty="0"/>
              <a:t>Special Decontamination Orders </a:t>
            </a:r>
          </a:p>
        </p:txBody>
      </p:sp>
      <p:sp>
        <p:nvSpPr>
          <p:cNvPr id="7" name="Content Placeholder 6"/>
          <p:cNvSpPr>
            <a:spLocks noGrp="1"/>
          </p:cNvSpPr>
          <p:nvPr>
            <p:ph idx="1"/>
          </p:nvPr>
        </p:nvSpPr>
        <p:spPr>
          <a:xfrm>
            <a:off x="685800" y="1981200"/>
            <a:ext cx="8305800" cy="2514600"/>
          </a:xfrm>
        </p:spPr>
        <p:txBody>
          <a:bodyPr>
            <a:normAutofit/>
          </a:bodyPr>
          <a:lstStyle/>
          <a:p>
            <a:r>
              <a:rPr lang="en-US" sz="1600" dirty="0"/>
              <a:t>Special decontamination orders may be disseminated by the Infection Control Officer or Administrative staff during increased sick rates with similar symptoms amongst employees or epidemic / pandemic events. </a:t>
            </a:r>
          </a:p>
          <a:p>
            <a:r>
              <a:rPr lang="en-US" sz="1600" dirty="0"/>
              <a:t>Decontamination frequency and disinfect agent will be determined by the Infection Control Officer.</a:t>
            </a:r>
          </a:p>
        </p:txBody>
      </p:sp>
    </p:spTree>
    <p:extLst>
      <p:ext uri="{BB962C8B-B14F-4D97-AF65-F5344CB8AC3E}">
        <p14:creationId xmlns:p14="http://schemas.microsoft.com/office/powerpoint/2010/main" val="23506844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54"/>
            <a:ext cx="8839200" cy="835446"/>
          </a:xfrm>
        </p:spPr>
        <p:txBody>
          <a:bodyPr>
            <a:normAutofit fontScale="90000"/>
          </a:bodyPr>
          <a:lstStyle/>
          <a:p>
            <a:r>
              <a:rPr lang="en-US" dirty="0"/>
              <a:t>Exercise Equipment and shower areas</a:t>
            </a:r>
          </a:p>
        </p:txBody>
      </p:sp>
      <p:sp>
        <p:nvSpPr>
          <p:cNvPr id="7" name="Content Placeholder 6"/>
          <p:cNvSpPr>
            <a:spLocks noGrp="1"/>
          </p:cNvSpPr>
          <p:nvPr>
            <p:ph idx="1"/>
          </p:nvPr>
        </p:nvSpPr>
        <p:spPr>
          <a:xfrm>
            <a:off x="838200" y="1600200"/>
            <a:ext cx="7467600" cy="3767670"/>
          </a:xfrm>
        </p:spPr>
        <p:txBody>
          <a:bodyPr/>
          <a:lstStyle/>
          <a:p>
            <a:pPr marL="114300" indent="0" algn="ctr">
              <a:buNone/>
            </a:pPr>
            <a:r>
              <a:rPr lang="en-US" sz="1600" b="1" dirty="0"/>
              <a:t>Studies have shown an increase in the rates of MRSA infections within Fire Stations</a:t>
            </a:r>
          </a:p>
          <a:p>
            <a:pPr marL="114300" indent="0" algn="ctr">
              <a:buNone/>
            </a:pPr>
            <a:endParaRPr lang="en-US" sz="1600" b="1" dirty="0"/>
          </a:p>
          <a:p>
            <a:r>
              <a:rPr lang="en-US" sz="1600" dirty="0"/>
              <a:t>Exercise Equipment must be wiped down with approved cleaner after each use</a:t>
            </a:r>
          </a:p>
          <a:p>
            <a:endParaRPr lang="en-US" sz="1600" dirty="0"/>
          </a:p>
          <a:p>
            <a:r>
              <a:rPr lang="en-US" sz="1600" dirty="0"/>
              <a:t>Showers and sinks must also be cleaned after use</a:t>
            </a:r>
          </a:p>
          <a:p>
            <a:endParaRPr lang="en-US" sz="1600" dirty="0"/>
          </a:p>
          <a:p>
            <a:r>
              <a:rPr lang="en-US" sz="1600" dirty="0"/>
              <a:t>Razors, towels and personal items must not be left in the shower area</a:t>
            </a:r>
          </a:p>
          <a:p>
            <a:endParaRPr lang="en-US" dirty="0"/>
          </a:p>
        </p:txBody>
      </p:sp>
    </p:spTree>
    <p:extLst>
      <p:ext uri="{BB962C8B-B14F-4D97-AF65-F5344CB8AC3E}">
        <p14:creationId xmlns:p14="http://schemas.microsoft.com/office/powerpoint/2010/main" val="14718428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73" y="-30932"/>
            <a:ext cx="6554867" cy="914400"/>
          </a:xfrm>
        </p:spPr>
        <p:txBody>
          <a:bodyPr/>
          <a:lstStyle/>
          <a:p>
            <a:r>
              <a:rPr lang="en-US" dirty="0"/>
              <a:t>Pre-Engineered sharps</a:t>
            </a:r>
          </a:p>
        </p:txBody>
      </p:sp>
      <p:sp>
        <p:nvSpPr>
          <p:cNvPr id="4" name="Text Placeholder 3"/>
          <p:cNvSpPr>
            <a:spLocks noGrp="1"/>
          </p:cNvSpPr>
          <p:nvPr>
            <p:ph type="body" idx="1"/>
          </p:nvPr>
        </p:nvSpPr>
        <p:spPr>
          <a:xfrm>
            <a:off x="1981200" y="1523516"/>
            <a:ext cx="1762120" cy="372070"/>
          </a:xfrm>
        </p:spPr>
        <p:txBody>
          <a:bodyPr/>
          <a:lstStyle/>
          <a:p>
            <a:r>
              <a:rPr lang="en-US" dirty="0"/>
              <a:t>IV Needles</a:t>
            </a:r>
          </a:p>
        </p:txBody>
      </p:sp>
      <p:pic>
        <p:nvPicPr>
          <p:cNvPr id="1029"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827088" y="3556231"/>
            <a:ext cx="3298825" cy="165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3"/>
          </p:nvPr>
        </p:nvSpPr>
        <p:spPr>
          <a:xfrm>
            <a:off x="5116427" y="861761"/>
            <a:ext cx="4201093" cy="576262"/>
          </a:xfrm>
        </p:spPr>
        <p:txBody>
          <a:bodyPr/>
          <a:lstStyle/>
          <a:p>
            <a:r>
              <a:rPr lang="en-US" dirty="0"/>
              <a:t>Medications/Injections</a:t>
            </a:r>
          </a:p>
        </p:txBody>
      </p:sp>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278071" y="2514600"/>
            <a:ext cx="1226283" cy="374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841" y="1676417"/>
            <a:ext cx="1186132"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791" y="4271663"/>
            <a:ext cx="4038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9251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172199" cy="685800"/>
          </a:xfrm>
        </p:spPr>
        <p:txBody>
          <a:bodyPr>
            <a:normAutofit fontScale="90000"/>
          </a:bodyPr>
          <a:lstStyle/>
          <a:p>
            <a:r>
              <a:rPr lang="en-US" dirty="0"/>
              <a:t>Medication Administration</a:t>
            </a:r>
          </a:p>
        </p:txBody>
      </p:sp>
      <p:sp>
        <p:nvSpPr>
          <p:cNvPr id="3" name="Text Placeholder 2"/>
          <p:cNvSpPr>
            <a:spLocks noGrp="1"/>
          </p:cNvSpPr>
          <p:nvPr>
            <p:ph type="body" idx="1"/>
          </p:nvPr>
        </p:nvSpPr>
        <p:spPr>
          <a:xfrm>
            <a:off x="1941909" y="5006707"/>
            <a:ext cx="1142999" cy="479062"/>
          </a:xfrm>
        </p:spPr>
        <p:txBody>
          <a:bodyPr/>
          <a:lstStyle/>
          <a:p>
            <a:r>
              <a:rPr lang="en-US" dirty="0"/>
              <a:t>Vials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33538" y="3032919"/>
            <a:ext cx="1685925" cy="2705100"/>
          </a:xfrm>
        </p:spPr>
      </p:pic>
      <p:sp>
        <p:nvSpPr>
          <p:cNvPr id="5" name="Text Placeholder 4"/>
          <p:cNvSpPr>
            <a:spLocks noGrp="1"/>
          </p:cNvSpPr>
          <p:nvPr>
            <p:ph type="body" sz="quarter" idx="3"/>
          </p:nvPr>
        </p:nvSpPr>
        <p:spPr>
          <a:xfrm>
            <a:off x="4440965" y="992171"/>
            <a:ext cx="2993584" cy="434139"/>
          </a:xfrm>
        </p:spPr>
        <p:txBody>
          <a:bodyPr/>
          <a:lstStyle/>
          <a:p>
            <a:r>
              <a:rPr lang="en-US" dirty="0"/>
              <a:t>Prefilled Syringe</a:t>
            </a:r>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51114" y="1616680"/>
            <a:ext cx="2762250" cy="2071687"/>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3878737"/>
            <a:ext cx="1181100" cy="1743075"/>
          </a:xfrm>
          <a:prstGeom prst="rect">
            <a:avLst/>
          </a:prstGeom>
        </p:spPr>
      </p:pic>
      <p:sp>
        <p:nvSpPr>
          <p:cNvPr id="6" name="TextBox 5"/>
          <p:cNvSpPr txBox="1"/>
          <p:nvPr/>
        </p:nvSpPr>
        <p:spPr>
          <a:xfrm>
            <a:off x="7467600" y="5835134"/>
            <a:ext cx="1371600" cy="369332"/>
          </a:xfrm>
          <a:prstGeom prst="rect">
            <a:avLst/>
          </a:prstGeom>
          <a:noFill/>
        </p:spPr>
        <p:txBody>
          <a:bodyPr wrap="square" rtlCol="0">
            <a:spAutoFit/>
          </a:bodyPr>
          <a:lstStyle/>
          <a:p>
            <a:r>
              <a:rPr lang="en-US" dirty="0"/>
              <a:t>AMPULE</a:t>
            </a:r>
          </a:p>
        </p:txBody>
      </p:sp>
    </p:spTree>
    <p:extLst>
      <p:ext uri="{BB962C8B-B14F-4D97-AF65-F5344CB8AC3E}">
        <p14:creationId xmlns:p14="http://schemas.microsoft.com/office/powerpoint/2010/main" val="40619673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029200" cy="609600"/>
          </a:xfrm>
        </p:spPr>
        <p:txBody>
          <a:bodyPr>
            <a:normAutofit fontScale="90000"/>
          </a:bodyPr>
          <a:lstStyle/>
          <a:p>
            <a:r>
              <a:rPr lang="en-US" dirty="0"/>
              <a:t>Miscellaneous Sharps </a:t>
            </a:r>
          </a:p>
        </p:txBody>
      </p:sp>
      <p:sp>
        <p:nvSpPr>
          <p:cNvPr id="3" name="Text Placeholder 2"/>
          <p:cNvSpPr>
            <a:spLocks noGrp="1"/>
          </p:cNvSpPr>
          <p:nvPr>
            <p:ph type="body" idx="1"/>
          </p:nvPr>
        </p:nvSpPr>
        <p:spPr>
          <a:xfrm>
            <a:off x="952500" y="1496088"/>
            <a:ext cx="1523999" cy="381000"/>
          </a:xfrm>
        </p:spPr>
        <p:txBody>
          <a:bodyPr/>
          <a:lstStyle/>
          <a:p>
            <a:r>
              <a:rPr lang="en-US" dirty="0"/>
              <a:t>Lancets</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000" y="1967244"/>
            <a:ext cx="1905000" cy="2362200"/>
          </a:xfrm>
        </p:spPr>
      </p:pic>
      <p:sp>
        <p:nvSpPr>
          <p:cNvPr id="5" name="Text Placeholder 4"/>
          <p:cNvSpPr>
            <a:spLocks noGrp="1"/>
          </p:cNvSpPr>
          <p:nvPr>
            <p:ph type="body" sz="quarter" idx="3"/>
          </p:nvPr>
        </p:nvSpPr>
        <p:spPr>
          <a:xfrm>
            <a:off x="5486400" y="1117122"/>
            <a:ext cx="3764051" cy="576262"/>
          </a:xfrm>
        </p:spPr>
        <p:txBody>
          <a:bodyPr/>
          <a:lstStyle/>
          <a:p>
            <a:r>
              <a:rPr lang="en-US" dirty="0"/>
              <a:t>Syringes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724687"/>
            <a:ext cx="3135312" cy="2133600"/>
          </a:xfrm>
          <a:prstGeom prst="rect">
            <a:avLst/>
          </a:prstGeom>
        </p:spPr>
      </p:pic>
      <p:sp>
        <p:nvSpPr>
          <p:cNvPr id="6" name="TextBox 5"/>
          <p:cNvSpPr txBox="1"/>
          <p:nvPr/>
        </p:nvSpPr>
        <p:spPr>
          <a:xfrm>
            <a:off x="1447800" y="4800600"/>
            <a:ext cx="6324600" cy="830997"/>
          </a:xfrm>
          <a:prstGeom prst="rect">
            <a:avLst/>
          </a:prstGeom>
          <a:noFill/>
        </p:spPr>
        <p:txBody>
          <a:bodyPr wrap="square" rtlCol="0">
            <a:spAutoFit/>
          </a:bodyPr>
          <a:lstStyle/>
          <a:p>
            <a:pPr algn="ctr"/>
            <a:r>
              <a:rPr lang="en-US" sz="1600" b="1" dirty="0"/>
              <a:t>CAUTION! EMS CALLS FOR HEROIN OVERDOSES OR KNOWN DRUG USERS, MAY HAVE CONTAMINIATED SHARPS LAYING AROUND</a:t>
            </a:r>
          </a:p>
        </p:txBody>
      </p:sp>
    </p:spTree>
    <p:extLst>
      <p:ext uri="{BB962C8B-B14F-4D97-AF65-F5344CB8AC3E}">
        <p14:creationId xmlns:p14="http://schemas.microsoft.com/office/powerpoint/2010/main" val="310252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48121" y="394254"/>
            <a:ext cx="4038600" cy="518137"/>
          </a:xfrm>
        </p:spPr>
        <p:txBody>
          <a:bodyPr anchor="ctr">
            <a:noAutofit/>
          </a:bodyPr>
          <a:lstStyle/>
          <a:p>
            <a:r>
              <a:rPr lang="en-US" altLang="en-US" sz="3800" dirty="0"/>
              <a:t>NORMAL</a:t>
            </a:r>
            <a:r>
              <a:rPr lang="en-US" altLang="en-US" sz="3800" b="1" dirty="0"/>
              <a:t> </a:t>
            </a:r>
            <a:r>
              <a:rPr lang="en-US" altLang="en-US" sz="3800" dirty="0"/>
              <a:t>FLORA		</a:t>
            </a:r>
          </a:p>
        </p:txBody>
      </p:sp>
      <p:sp>
        <p:nvSpPr>
          <p:cNvPr id="12" name="Rectangle 3"/>
          <p:cNvSpPr txBox="1">
            <a:spLocks noChangeArrowheads="1"/>
          </p:cNvSpPr>
          <p:nvPr/>
        </p:nvSpPr>
        <p:spPr>
          <a:xfrm>
            <a:off x="228600" y="1035384"/>
            <a:ext cx="8229600" cy="202653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altLang="en-US" sz="1600" dirty="0">
                <a:solidFill>
                  <a:schemeClr val="tx1"/>
                </a:solidFill>
              </a:rPr>
              <a:t>Microorganisms (usually bacteria) are found on healthy human body surfaces</a:t>
            </a:r>
            <a:br>
              <a:rPr lang="en-US" altLang="en-US" sz="1600" dirty="0">
                <a:solidFill>
                  <a:schemeClr val="tx1"/>
                </a:solidFill>
              </a:rPr>
            </a:br>
            <a:endParaRPr lang="en-US" altLang="en-US" sz="1600" dirty="0">
              <a:solidFill>
                <a:schemeClr val="tx1"/>
              </a:solidFill>
            </a:endParaRPr>
          </a:p>
          <a:p>
            <a:r>
              <a:rPr lang="en-US" altLang="en-US" sz="1600" dirty="0">
                <a:solidFill>
                  <a:schemeClr val="tx1"/>
                </a:solidFill>
              </a:rPr>
              <a:t>Each body site has its own normal flora</a:t>
            </a:r>
          </a:p>
          <a:p>
            <a:pPr>
              <a:buFont typeface="Wingdings" panose="05000000000000000000" pitchFamily="2" charset="2"/>
              <a:buNone/>
            </a:pPr>
            <a:endParaRPr lang="en-US" altLang="en-US" sz="2600" dirty="0"/>
          </a:p>
        </p:txBody>
      </p:sp>
      <p:pic>
        <p:nvPicPr>
          <p:cNvPr id="13" name="Picture 8" descr="MCHM00388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8939" y="2601013"/>
            <a:ext cx="12668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MPj043836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82" y="3196517"/>
            <a:ext cx="19812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MPj043069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9998" y="4191000"/>
            <a:ext cx="14239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MPj0422403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6664" y="4357860"/>
            <a:ext cx="9572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MPj0438737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6721" y="3156562"/>
            <a:ext cx="12223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6185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24231" cy="685800"/>
          </a:xfrm>
        </p:spPr>
        <p:txBody>
          <a:bodyPr>
            <a:normAutofit fontScale="90000"/>
          </a:bodyPr>
          <a:lstStyle/>
          <a:p>
            <a:r>
              <a:rPr lang="en-US" dirty="0"/>
              <a:t>Contaminated Uniforms and Turnout gear</a:t>
            </a:r>
          </a:p>
        </p:txBody>
      </p:sp>
      <p:sp>
        <p:nvSpPr>
          <p:cNvPr id="7" name="Content Placeholder 6"/>
          <p:cNvSpPr>
            <a:spLocks noGrp="1"/>
          </p:cNvSpPr>
          <p:nvPr>
            <p:ph idx="1"/>
          </p:nvPr>
        </p:nvSpPr>
        <p:spPr>
          <a:xfrm>
            <a:off x="685800" y="1447800"/>
            <a:ext cx="7315200" cy="3810000"/>
          </a:xfrm>
        </p:spPr>
        <p:txBody>
          <a:bodyPr>
            <a:normAutofit/>
          </a:bodyPr>
          <a:lstStyle/>
          <a:p>
            <a:r>
              <a:rPr lang="en-US" dirty="0"/>
              <a:t>Once contaminated you cannot bring these home</a:t>
            </a:r>
          </a:p>
          <a:p>
            <a:r>
              <a:rPr lang="en-US" dirty="0"/>
              <a:t>Must be washed to the manufactures recommendation and NFPA 1581</a:t>
            </a:r>
          </a:p>
          <a:p>
            <a:r>
              <a:rPr lang="en-US" dirty="0"/>
              <a:t>Washer and gear drier are available at Dunstan Station</a:t>
            </a:r>
          </a:p>
          <a:p>
            <a:r>
              <a:rPr lang="en-US" dirty="0"/>
              <a:t>DO NOT use the washing machines at Black Point, Pleasant Hill or Oakhill for contaminated uniforms or equipment.</a:t>
            </a:r>
          </a:p>
          <a:p>
            <a:r>
              <a:rPr lang="en-US" b="1" dirty="0"/>
              <a:t>Do NOT enter living quarters with contaminated uniforms or gear! (Any turnout gear shall not be brought into any stations living areas.) </a:t>
            </a:r>
          </a:p>
        </p:txBody>
      </p:sp>
    </p:spTree>
    <p:extLst>
      <p:ext uri="{BB962C8B-B14F-4D97-AF65-F5344CB8AC3E}">
        <p14:creationId xmlns:p14="http://schemas.microsoft.com/office/powerpoint/2010/main" val="12190737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
            <a:ext cx="4953000" cy="567267"/>
          </a:xfrm>
        </p:spPr>
        <p:txBody>
          <a:bodyPr>
            <a:normAutofit fontScale="90000"/>
          </a:bodyPr>
          <a:lstStyle/>
          <a:p>
            <a:r>
              <a:rPr lang="en-US" dirty="0"/>
              <a:t>Vaccination Program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372" y="2133600"/>
            <a:ext cx="2659655" cy="3115596"/>
          </a:xfrm>
          <a:prstGeom prst="rect">
            <a:avLst/>
          </a:prstGeom>
        </p:spPr>
      </p:pic>
    </p:spTree>
    <p:extLst>
      <p:ext uri="{BB962C8B-B14F-4D97-AF65-F5344CB8AC3E}">
        <p14:creationId xmlns:p14="http://schemas.microsoft.com/office/powerpoint/2010/main" val="28327938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3352800" cy="609600"/>
          </a:xfrm>
        </p:spPr>
        <p:txBody>
          <a:bodyPr>
            <a:normAutofit fontScale="90000"/>
          </a:bodyPr>
          <a:lstStyle/>
          <a:p>
            <a:r>
              <a:rPr lang="en-US" dirty="0"/>
              <a:t>Vaccination</a:t>
            </a:r>
          </a:p>
        </p:txBody>
      </p:sp>
      <p:sp>
        <p:nvSpPr>
          <p:cNvPr id="5" name="Content Placeholder 4"/>
          <p:cNvSpPr>
            <a:spLocks noGrp="1"/>
          </p:cNvSpPr>
          <p:nvPr>
            <p:ph idx="1"/>
          </p:nvPr>
        </p:nvSpPr>
        <p:spPr>
          <a:xfrm>
            <a:off x="76200" y="990600"/>
            <a:ext cx="5715000" cy="5562600"/>
          </a:xfrm>
        </p:spPr>
        <p:txBody>
          <a:bodyPr>
            <a:normAutofit/>
          </a:bodyPr>
          <a:lstStyle/>
          <a:p>
            <a:r>
              <a:rPr lang="en-US" sz="1600" dirty="0"/>
              <a:t>We are classified as Health Care providers and it is recommended you have certain vaccinations</a:t>
            </a:r>
          </a:p>
          <a:p>
            <a:pPr lvl="1"/>
            <a:r>
              <a:rPr lang="en-US" dirty="0"/>
              <a:t>Varicella (Chicken Pox or documentation of prior infection), MMR, Influenza, TDAP, Hepatitis B.</a:t>
            </a:r>
          </a:p>
          <a:p>
            <a:pPr lvl="1"/>
            <a:endParaRPr lang="en-US" dirty="0"/>
          </a:p>
          <a:p>
            <a:r>
              <a:rPr lang="en-US" sz="1600" dirty="0"/>
              <a:t>Vaccination will limit the need for post exposure follow up/ Treatment</a:t>
            </a:r>
          </a:p>
          <a:p>
            <a:endParaRPr lang="en-US" sz="1600" dirty="0"/>
          </a:p>
          <a:p>
            <a:r>
              <a:rPr lang="en-US" sz="1600" dirty="0"/>
              <a:t>Currently exploring the logistic of an “IN House” Program at no cost to the employee.</a:t>
            </a:r>
          </a:p>
          <a:p>
            <a:pPr marL="114300" indent="0">
              <a:buNone/>
            </a:pPr>
            <a:endParaRPr lang="en-US" dirty="0"/>
          </a:p>
          <a:p>
            <a:pPr marL="114300" indent="0" algn="ctr">
              <a:buNone/>
            </a:pPr>
            <a:r>
              <a:rPr lang="en-US" sz="1600" b="1" dirty="0"/>
              <a:t>In the meantime if you need a vaccination please see your PCP or contact Captain Contreras to work on alternative options</a:t>
            </a:r>
          </a:p>
        </p:txBody>
      </p:sp>
      <p:pic>
        <p:nvPicPr>
          <p:cNvPr id="2" name="Picture 1"/>
          <p:cNvPicPr>
            <a:picLocks noChangeAspect="1"/>
          </p:cNvPicPr>
          <p:nvPr/>
        </p:nvPicPr>
        <p:blipFill>
          <a:blip r:embed="rId2"/>
          <a:stretch>
            <a:fillRect/>
          </a:stretch>
        </p:blipFill>
        <p:spPr>
          <a:xfrm>
            <a:off x="5943600" y="76200"/>
            <a:ext cx="3075542" cy="2305010"/>
          </a:xfrm>
          <a:prstGeom prst="rect">
            <a:avLst/>
          </a:prstGeom>
        </p:spPr>
      </p:pic>
    </p:spTree>
    <p:extLst>
      <p:ext uri="{BB962C8B-B14F-4D97-AF65-F5344CB8AC3E}">
        <p14:creationId xmlns:p14="http://schemas.microsoft.com/office/powerpoint/2010/main" val="22245710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144000" cy="1143000"/>
          </a:xfrm>
        </p:spPr>
        <p:txBody>
          <a:bodyPr>
            <a:normAutofit fontScale="90000"/>
          </a:bodyPr>
          <a:lstStyle/>
          <a:p>
            <a:r>
              <a:rPr lang="en-US" dirty="0"/>
              <a:t>Communicable Disease history &amp; 		      immunization record</a:t>
            </a:r>
          </a:p>
        </p:txBody>
      </p:sp>
      <p:sp>
        <p:nvSpPr>
          <p:cNvPr id="3" name="Content Placeholder 2"/>
          <p:cNvSpPr>
            <a:spLocks noGrp="1"/>
          </p:cNvSpPr>
          <p:nvPr>
            <p:ph idx="1"/>
          </p:nvPr>
        </p:nvSpPr>
        <p:spPr>
          <a:xfrm>
            <a:off x="152400" y="1262350"/>
            <a:ext cx="5715000" cy="5461612"/>
          </a:xfrm>
        </p:spPr>
        <p:txBody>
          <a:bodyPr>
            <a:normAutofit/>
          </a:bodyPr>
          <a:lstStyle/>
          <a:p>
            <a:r>
              <a:rPr lang="en-US" dirty="0"/>
              <a:t>This will be kept confidential and only be accessed to assist in the evaluation as to which vaccines to offer and post exposure follow up.</a:t>
            </a:r>
          </a:p>
          <a:p>
            <a:r>
              <a:rPr lang="en-US" dirty="0"/>
              <a:t>Records must turned in at the beginning of employment and updates must be submitted to the Designated Infection Control Officer or the Administrative Assistants.</a:t>
            </a:r>
          </a:p>
          <a:p>
            <a:r>
              <a:rPr lang="en-US" dirty="0"/>
              <a:t>If you chose not to provide this information, you MUST sign the declination portion of the form</a:t>
            </a:r>
          </a:p>
          <a:p>
            <a:r>
              <a:rPr lang="en-US" dirty="0"/>
              <a:t>The intent of this program is to ensure you remain healthy and are protected</a:t>
            </a:r>
          </a:p>
          <a:p>
            <a:endParaRPr lang="en-US" dirty="0"/>
          </a:p>
        </p:txBody>
      </p:sp>
      <p:pic>
        <p:nvPicPr>
          <p:cNvPr id="4" name="Picture 3"/>
          <p:cNvPicPr>
            <a:picLocks noChangeAspect="1"/>
          </p:cNvPicPr>
          <p:nvPr/>
        </p:nvPicPr>
        <p:blipFill>
          <a:blip r:embed="rId2"/>
          <a:stretch>
            <a:fillRect/>
          </a:stretch>
        </p:blipFill>
        <p:spPr>
          <a:xfrm>
            <a:off x="6096000" y="1750764"/>
            <a:ext cx="2667000" cy="2667000"/>
          </a:xfrm>
          <a:prstGeom prst="rect">
            <a:avLst/>
          </a:prstGeom>
        </p:spPr>
      </p:pic>
    </p:spTree>
    <p:extLst>
      <p:ext uri="{BB962C8B-B14F-4D97-AF65-F5344CB8AC3E}">
        <p14:creationId xmlns:p14="http://schemas.microsoft.com/office/powerpoint/2010/main" val="19129563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4267200" cy="609600"/>
          </a:xfrm>
        </p:spPr>
        <p:txBody>
          <a:bodyPr>
            <a:normAutofit fontScale="90000"/>
          </a:bodyPr>
          <a:lstStyle/>
          <a:p>
            <a:r>
              <a:rPr lang="en-US" dirty="0"/>
              <a:t>Work restrictions</a:t>
            </a:r>
          </a:p>
        </p:txBody>
      </p:sp>
      <p:sp>
        <p:nvSpPr>
          <p:cNvPr id="3" name="Content Placeholder 2"/>
          <p:cNvSpPr>
            <a:spLocks noGrp="1"/>
          </p:cNvSpPr>
          <p:nvPr>
            <p:ph idx="1"/>
          </p:nvPr>
        </p:nvSpPr>
        <p:spPr>
          <a:xfrm>
            <a:off x="533400" y="1371600"/>
            <a:ext cx="8610600" cy="3810000"/>
          </a:xfrm>
        </p:spPr>
        <p:txBody>
          <a:bodyPr>
            <a:normAutofit/>
          </a:bodyPr>
          <a:lstStyle/>
          <a:p>
            <a:r>
              <a:rPr lang="en-US" sz="1600" dirty="0"/>
              <a:t>Center for Disease Control makes recommendation on work restrictions in regards to communicable diseases, they are listed in our Exposure Plan, Appendix M</a:t>
            </a:r>
          </a:p>
          <a:p>
            <a:endParaRPr lang="en-US" sz="1600" dirty="0"/>
          </a:p>
          <a:p>
            <a:r>
              <a:rPr lang="en-US" sz="1600" dirty="0"/>
              <a:t>The Town of Scarborough will follow CDC recommendations</a:t>
            </a:r>
          </a:p>
          <a:p>
            <a:endParaRPr lang="en-US" sz="1600" dirty="0"/>
          </a:p>
          <a:p>
            <a:r>
              <a:rPr lang="en-US" sz="1600" b="1" dirty="0"/>
              <a:t>If you are sick do not come to work. If you do, you will be sent home. </a:t>
            </a:r>
          </a:p>
          <a:p>
            <a:r>
              <a:rPr lang="en-US" sz="1600" b="1" dirty="0"/>
              <a:t>If you have a fever of 101 Degrees Fahrenheit do not come to work or you will be sent home. </a:t>
            </a:r>
          </a:p>
        </p:txBody>
      </p:sp>
      <p:pic>
        <p:nvPicPr>
          <p:cNvPr id="4" name="Picture 3"/>
          <p:cNvPicPr>
            <a:picLocks noChangeAspect="1"/>
          </p:cNvPicPr>
          <p:nvPr/>
        </p:nvPicPr>
        <p:blipFill>
          <a:blip r:embed="rId2"/>
          <a:stretch>
            <a:fillRect/>
          </a:stretch>
        </p:blipFill>
        <p:spPr>
          <a:xfrm>
            <a:off x="2819400" y="4191000"/>
            <a:ext cx="3415862" cy="1981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61511"/>
            <a:ext cx="1096178" cy="10961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065236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2971800" cy="609600"/>
          </a:xfrm>
        </p:spPr>
        <p:txBody>
          <a:bodyPr>
            <a:normAutofit fontScale="90000"/>
          </a:bodyPr>
          <a:lstStyle/>
          <a:p>
            <a:r>
              <a:rPr lang="en-US" dirty="0"/>
              <a:t>Conclusion</a:t>
            </a:r>
          </a:p>
        </p:txBody>
      </p:sp>
      <p:sp>
        <p:nvSpPr>
          <p:cNvPr id="3" name="Content Placeholder 2"/>
          <p:cNvSpPr>
            <a:spLocks noGrp="1"/>
          </p:cNvSpPr>
          <p:nvPr>
            <p:ph idx="1"/>
          </p:nvPr>
        </p:nvSpPr>
        <p:spPr>
          <a:xfrm>
            <a:off x="423231" y="762000"/>
            <a:ext cx="7887385" cy="3777622"/>
          </a:xfrm>
        </p:spPr>
        <p:txBody>
          <a:bodyPr/>
          <a:lstStyle/>
          <a:p>
            <a:endParaRPr lang="en-US" dirty="0"/>
          </a:p>
          <a:p>
            <a:endParaRPr lang="en-US" dirty="0"/>
          </a:p>
          <a:p>
            <a:r>
              <a:rPr lang="en-US" dirty="0"/>
              <a:t>Rules are in place for your health and safety</a:t>
            </a:r>
          </a:p>
          <a:p>
            <a:endParaRPr lang="en-US" dirty="0"/>
          </a:p>
          <a:p>
            <a:r>
              <a:rPr lang="en-US" dirty="0"/>
              <a:t>Failure to follow these rules is a risk that does not need to be taken</a:t>
            </a:r>
          </a:p>
          <a:p>
            <a:endParaRPr lang="en-US" dirty="0"/>
          </a:p>
        </p:txBody>
      </p:sp>
      <p:sp>
        <p:nvSpPr>
          <p:cNvPr id="4" name="TextBox 3"/>
          <p:cNvSpPr txBox="1"/>
          <p:nvPr/>
        </p:nvSpPr>
        <p:spPr>
          <a:xfrm>
            <a:off x="457200" y="3733800"/>
            <a:ext cx="8229600" cy="2554545"/>
          </a:xfrm>
          <a:prstGeom prst="rect">
            <a:avLst/>
          </a:prstGeom>
          <a:noFill/>
        </p:spPr>
        <p:txBody>
          <a:bodyPr wrap="square" rtlCol="0">
            <a:spAutoFit/>
          </a:bodyPr>
          <a:lstStyle/>
          <a:p>
            <a:pPr algn="ctr"/>
            <a:r>
              <a:rPr lang="en-US" sz="3200" dirty="0"/>
              <a:t>Questions Contact Captain Contreras</a:t>
            </a:r>
          </a:p>
          <a:p>
            <a:pPr algn="ctr"/>
            <a:r>
              <a:rPr lang="en-US" sz="3200" dirty="0"/>
              <a:t>Call 207-730-4288 </a:t>
            </a:r>
          </a:p>
          <a:p>
            <a:pPr algn="ctr"/>
            <a:r>
              <a:rPr lang="en-US" sz="3200" dirty="0"/>
              <a:t>or E-Mail</a:t>
            </a:r>
          </a:p>
          <a:p>
            <a:pPr algn="ctr"/>
            <a:r>
              <a:rPr lang="en-US" sz="3200" dirty="0">
                <a:hlinkClick r:id="rId2"/>
              </a:rPr>
              <a:t>Ncontreras@scarboroughmaine.org</a:t>
            </a:r>
            <a:r>
              <a:rPr lang="en-US" sz="3200" dirty="0"/>
              <a:t> </a:t>
            </a:r>
          </a:p>
          <a:p>
            <a:pPr algn="ctr"/>
            <a:r>
              <a:rPr lang="en-US" sz="3200" dirty="0"/>
              <a:t> </a:t>
            </a:r>
          </a:p>
        </p:txBody>
      </p:sp>
    </p:spTree>
    <p:extLst>
      <p:ext uri="{BB962C8B-B14F-4D97-AF65-F5344CB8AC3E}">
        <p14:creationId xmlns:p14="http://schemas.microsoft.com/office/powerpoint/2010/main" val="1241670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42" y="0"/>
            <a:ext cx="2971800" cy="609600"/>
          </a:xfrm>
        </p:spPr>
        <p:txBody>
          <a:bodyPr>
            <a:normAutofit fontScale="90000"/>
          </a:bodyPr>
          <a:lstStyle/>
          <a:p>
            <a:r>
              <a:rPr lang="en-US" dirty="0"/>
              <a:t>Contact List</a:t>
            </a:r>
          </a:p>
        </p:txBody>
      </p:sp>
      <p:sp>
        <p:nvSpPr>
          <p:cNvPr id="5" name="Content Placeholder 4"/>
          <p:cNvSpPr>
            <a:spLocks noGrp="1"/>
          </p:cNvSpPr>
          <p:nvPr>
            <p:ph sz="half" idx="1"/>
          </p:nvPr>
        </p:nvSpPr>
        <p:spPr>
          <a:xfrm>
            <a:off x="151719" y="1383509"/>
            <a:ext cx="4697776" cy="5943600"/>
          </a:xfrm>
        </p:spPr>
        <p:txBody>
          <a:bodyPr>
            <a:normAutofit/>
          </a:bodyPr>
          <a:lstStyle/>
          <a:p>
            <a:pPr marL="0" indent="0">
              <a:buNone/>
            </a:pPr>
            <a:br>
              <a:rPr lang="en-US" sz="1600" b="1" dirty="0"/>
            </a:br>
            <a:r>
              <a:rPr lang="en-US" sz="1600" b="1" dirty="0"/>
              <a:t>Designated Infection Control Officer</a:t>
            </a:r>
          </a:p>
          <a:p>
            <a:pPr marL="0" indent="0">
              <a:buNone/>
            </a:pPr>
            <a:r>
              <a:rPr lang="en-US" sz="1600" i="1" dirty="0"/>
              <a:t>Captain Nathaniel Contreras</a:t>
            </a:r>
          </a:p>
          <a:p>
            <a:pPr marL="0" indent="0">
              <a:buNone/>
            </a:pPr>
            <a:r>
              <a:rPr lang="en-US" sz="1600" dirty="0"/>
              <a:t>Alt Phone 730-4288</a:t>
            </a:r>
          </a:p>
          <a:p>
            <a:pPr marL="0" indent="0">
              <a:buNone/>
            </a:pPr>
            <a:r>
              <a:rPr lang="en-US" sz="1600" dirty="0"/>
              <a:t>Email </a:t>
            </a:r>
            <a:r>
              <a:rPr lang="en-US" sz="1600" u="sng" dirty="0"/>
              <a:t>Ncontreras@Scarboroughmaine.org</a:t>
            </a:r>
            <a:endParaRPr lang="en-US" sz="1600" dirty="0"/>
          </a:p>
          <a:p>
            <a:pPr marL="0" indent="0">
              <a:buNone/>
            </a:pPr>
            <a:endParaRPr lang="en-US" sz="1600" b="1" dirty="0"/>
          </a:p>
          <a:p>
            <a:pPr marL="0" indent="0">
              <a:buNone/>
            </a:pPr>
            <a:r>
              <a:rPr lang="en-US" sz="1600" b="1" dirty="0"/>
              <a:t>Program Administrator</a:t>
            </a:r>
            <a:endParaRPr lang="en-US" sz="1600" dirty="0"/>
          </a:p>
          <a:p>
            <a:pPr marL="0" indent="0">
              <a:buNone/>
            </a:pPr>
            <a:r>
              <a:rPr lang="en-US" sz="1600" dirty="0"/>
              <a:t>Fire Chief Richard </a:t>
            </a:r>
            <a:r>
              <a:rPr lang="en-US" sz="1600" dirty="0" err="1"/>
              <a:t>Kindelan</a:t>
            </a:r>
            <a:endParaRPr lang="en-US" sz="1600" dirty="0"/>
          </a:p>
          <a:p>
            <a:pPr marL="0" indent="0">
              <a:buNone/>
            </a:pPr>
            <a:r>
              <a:rPr lang="en-US" sz="1600" dirty="0"/>
              <a:t>Phone 730-4201</a:t>
            </a:r>
          </a:p>
          <a:p>
            <a:pPr marL="0" indent="0">
              <a:buNone/>
            </a:pPr>
            <a:r>
              <a:rPr lang="en-US" sz="1600" dirty="0"/>
              <a:t>Email </a:t>
            </a:r>
            <a:r>
              <a:rPr lang="en-US" sz="1600" u="sng" dirty="0"/>
              <a:t>Rkindelan@Scarboroughmaine.org</a:t>
            </a:r>
            <a:endParaRPr lang="en-US" sz="1600" dirty="0"/>
          </a:p>
          <a:p>
            <a:pPr marL="0" indent="0">
              <a:buNone/>
            </a:pPr>
            <a:r>
              <a:rPr lang="en-US" sz="1600" u="sng" dirty="0">
                <a:solidFill>
                  <a:srgbClr val="0070C0"/>
                </a:solidFill>
              </a:rPr>
              <a:t> </a:t>
            </a:r>
          </a:p>
          <a:p>
            <a:pPr marL="0" indent="0">
              <a:buNone/>
            </a:pPr>
            <a:br>
              <a:rPr lang="en-US" sz="1600" b="1" dirty="0"/>
            </a:br>
            <a:r>
              <a:rPr lang="en-US" sz="1600" b="1" dirty="0"/>
              <a:t>Fire Department Physician</a:t>
            </a:r>
            <a:endParaRPr lang="en-US" sz="1600" dirty="0"/>
          </a:p>
          <a:p>
            <a:r>
              <a:rPr lang="en-US" sz="1600" dirty="0"/>
              <a:t>Dr. Jeanne </a:t>
            </a:r>
            <a:r>
              <a:rPr lang="en-US" sz="1600" dirty="0" err="1"/>
              <a:t>Scheddel</a:t>
            </a:r>
            <a:r>
              <a:rPr lang="en-US" sz="1600" dirty="0"/>
              <a:t>, Concentra Medical Services</a:t>
            </a:r>
          </a:p>
          <a:p>
            <a:pPr marL="0" indent="0">
              <a:buNone/>
            </a:pPr>
            <a:endParaRPr lang="en-US" sz="1600" dirty="0"/>
          </a:p>
        </p:txBody>
      </p:sp>
      <p:sp>
        <p:nvSpPr>
          <p:cNvPr id="6" name="Content Placeholder 5"/>
          <p:cNvSpPr>
            <a:spLocks noGrp="1"/>
          </p:cNvSpPr>
          <p:nvPr>
            <p:ph sz="half" idx="2"/>
          </p:nvPr>
        </p:nvSpPr>
        <p:spPr>
          <a:xfrm>
            <a:off x="4603044" y="1575843"/>
            <a:ext cx="4697776" cy="5715000"/>
          </a:xfrm>
        </p:spPr>
        <p:txBody>
          <a:bodyPr>
            <a:normAutofit/>
          </a:bodyPr>
          <a:lstStyle/>
          <a:p>
            <a:pPr marL="0" indent="0">
              <a:buNone/>
            </a:pPr>
            <a:r>
              <a:rPr lang="en-US" sz="1600" b="1" dirty="0"/>
              <a:t>Secondary  Designated Infection Control Officer</a:t>
            </a:r>
          </a:p>
          <a:p>
            <a:pPr marL="0" indent="0">
              <a:buNone/>
            </a:pPr>
            <a:r>
              <a:rPr lang="en-US" sz="1600" i="1" dirty="0" err="1"/>
              <a:t>Lt.Shannon</a:t>
            </a:r>
            <a:r>
              <a:rPr lang="en-US" sz="1600" i="1" dirty="0"/>
              <a:t> </a:t>
            </a:r>
            <a:r>
              <a:rPr lang="en-US" sz="1600" i="1" dirty="0" err="1"/>
              <a:t>Mazyck</a:t>
            </a:r>
            <a:endParaRPr lang="en-US" sz="1600" i="1" dirty="0"/>
          </a:p>
          <a:p>
            <a:pPr marL="0" indent="0">
              <a:buNone/>
            </a:pPr>
            <a:r>
              <a:rPr lang="en-US" sz="1600" dirty="0"/>
              <a:t>Email </a:t>
            </a:r>
            <a:r>
              <a:rPr lang="en-US" sz="1600" u="sng" dirty="0"/>
              <a:t>smazyck@scarboroughmaine.org</a:t>
            </a:r>
            <a:endParaRPr lang="en-US" sz="1600" dirty="0"/>
          </a:p>
          <a:p>
            <a:pPr marL="0" indent="0">
              <a:buNone/>
            </a:pPr>
            <a:endParaRPr lang="en-US" sz="1600" dirty="0"/>
          </a:p>
          <a:p>
            <a:pPr marL="0" indent="0">
              <a:buNone/>
            </a:pPr>
            <a:r>
              <a:rPr lang="en-US" sz="1600" b="1" dirty="0"/>
              <a:t>Deputy Chief </a:t>
            </a:r>
          </a:p>
          <a:p>
            <a:pPr marL="0" indent="0">
              <a:buNone/>
            </a:pPr>
            <a:r>
              <a:rPr lang="en-US" sz="1600" dirty="0"/>
              <a:t>Kevin </a:t>
            </a:r>
            <a:r>
              <a:rPr lang="en-US" sz="1600" dirty="0" err="1"/>
              <a:t>Duross</a:t>
            </a:r>
            <a:endParaRPr lang="en-US" sz="1600" dirty="0"/>
          </a:p>
          <a:p>
            <a:pPr marL="0" indent="0">
              <a:buNone/>
            </a:pPr>
            <a:r>
              <a:rPr lang="en-US" sz="1600" dirty="0"/>
              <a:t>Phone 730-4202</a:t>
            </a:r>
          </a:p>
          <a:p>
            <a:pPr marL="0" indent="0">
              <a:buNone/>
            </a:pPr>
            <a:r>
              <a:rPr lang="en-US" sz="1600" dirty="0"/>
              <a:t>Email </a:t>
            </a:r>
            <a:r>
              <a:rPr lang="en-US" sz="1600" u="sng" dirty="0"/>
              <a:t>Kdross@Scarboroughmaine.org</a:t>
            </a:r>
            <a:endParaRPr lang="en-US" sz="1600" dirty="0"/>
          </a:p>
          <a:p>
            <a:pPr marL="0" indent="0">
              <a:buNone/>
            </a:pPr>
            <a:endParaRPr lang="en-US" sz="1600" dirty="0">
              <a:solidFill>
                <a:srgbClr val="0070C0"/>
              </a:solidFill>
            </a:endParaRPr>
          </a:p>
          <a:p>
            <a:pPr marL="0" indent="0">
              <a:buNone/>
            </a:pPr>
            <a:r>
              <a:rPr lang="en-US" sz="1600" dirty="0">
                <a:solidFill>
                  <a:srgbClr val="0070C0"/>
                </a:solidFill>
              </a:rPr>
              <a:t>	</a:t>
            </a:r>
          </a:p>
          <a:p>
            <a:endParaRPr lang="en-US" dirty="0"/>
          </a:p>
        </p:txBody>
      </p:sp>
      <p:sp>
        <p:nvSpPr>
          <p:cNvPr id="3" name="TextBox 2"/>
          <p:cNvSpPr txBox="1"/>
          <p:nvPr/>
        </p:nvSpPr>
        <p:spPr>
          <a:xfrm>
            <a:off x="171475" y="968417"/>
            <a:ext cx="9144000" cy="507831"/>
          </a:xfrm>
          <a:prstGeom prst="rect">
            <a:avLst/>
          </a:prstGeom>
          <a:noFill/>
        </p:spPr>
        <p:txBody>
          <a:bodyPr wrap="square" rtlCol="0">
            <a:spAutoFit/>
          </a:bodyPr>
          <a:lstStyle/>
          <a:p>
            <a:r>
              <a:rPr lang="en-US" sz="2700" b="1" dirty="0">
                <a:solidFill>
                  <a:srgbClr val="FF0000"/>
                </a:solidFill>
              </a:rPr>
              <a:t>Infection Control Officer’s Primary Contact: 730-4297</a:t>
            </a:r>
            <a:endParaRPr lang="en-US" sz="2700" dirty="0">
              <a:solidFill>
                <a:srgbClr val="FF0000"/>
              </a:solidFill>
            </a:endParaRPr>
          </a:p>
        </p:txBody>
      </p:sp>
    </p:spTree>
    <p:extLst>
      <p:ext uri="{BB962C8B-B14F-4D97-AF65-F5344CB8AC3E}">
        <p14:creationId xmlns:p14="http://schemas.microsoft.com/office/powerpoint/2010/main" val="190963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32" y="0"/>
            <a:ext cx="4266367" cy="685800"/>
          </a:xfrm>
        </p:spPr>
        <p:txBody>
          <a:bodyPr>
            <a:normAutofit fontScale="90000"/>
          </a:bodyPr>
          <a:lstStyle/>
          <a:p>
            <a:r>
              <a:rPr lang="en-US" dirty="0"/>
              <a:t>Disease Process</a:t>
            </a:r>
          </a:p>
        </p:txBody>
      </p:sp>
      <p:sp>
        <p:nvSpPr>
          <p:cNvPr id="3" name="Content Placeholder 2"/>
          <p:cNvSpPr>
            <a:spLocks noGrp="1"/>
          </p:cNvSpPr>
          <p:nvPr>
            <p:ph idx="1"/>
          </p:nvPr>
        </p:nvSpPr>
        <p:spPr>
          <a:xfrm>
            <a:off x="533400" y="1295400"/>
            <a:ext cx="8458200" cy="4038600"/>
          </a:xfrm>
        </p:spPr>
        <p:txBody>
          <a:bodyPr>
            <a:normAutofit/>
          </a:bodyPr>
          <a:lstStyle/>
          <a:p>
            <a:r>
              <a:rPr lang="en-US" dirty="0"/>
              <a:t>Risk of transmission</a:t>
            </a:r>
          </a:p>
          <a:p>
            <a:pPr marL="114300" indent="0">
              <a:buNone/>
            </a:pPr>
            <a:endParaRPr lang="en-US" dirty="0"/>
          </a:p>
          <a:p>
            <a:pPr lvl="1"/>
            <a:r>
              <a:rPr lang="en-US" dirty="0"/>
              <a:t>Primary – comes from blood, vaginal secretions and semen only a risk in sexual contact.</a:t>
            </a:r>
          </a:p>
          <a:p>
            <a:pPr lvl="1"/>
            <a:endParaRPr lang="en-US" dirty="0"/>
          </a:p>
          <a:p>
            <a:pPr lvl="1"/>
            <a:r>
              <a:rPr lang="en-US" dirty="0"/>
              <a:t>Secondary- Fluid from joints, around the heart, abdomen, spinal fluid and other body fluids that contain VISIBLE blood.</a:t>
            </a:r>
          </a:p>
          <a:p>
            <a:pPr lvl="1"/>
            <a:endParaRPr lang="en-US" dirty="0"/>
          </a:p>
          <a:p>
            <a:pPr lvl="1"/>
            <a:r>
              <a:rPr lang="en-US" dirty="0"/>
              <a:t>Not a risk for transmission, Urine, Fecal matter, Vomit, tears, Unless they contain VISIBLE blood. </a:t>
            </a:r>
          </a:p>
        </p:txBody>
      </p:sp>
    </p:spTree>
    <p:extLst>
      <p:ext uri="{BB962C8B-B14F-4D97-AF65-F5344CB8AC3E}">
        <p14:creationId xmlns:p14="http://schemas.microsoft.com/office/powerpoint/2010/main" val="3968217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805"/>
            <a:ext cx="4419600" cy="685800"/>
          </a:xfrm>
        </p:spPr>
        <p:txBody>
          <a:bodyPr>
            <a:normAutofit fontScale="90000"/>
          </a:bodyPr>
          <a:lstStyle/>
          <a:p>
            <a:r>
              <a:rPr lang="en-US" dirty="0"/>
              <a:t>Disease Process</a:t>
            </a:r>
          </a:p>
        </p:txBody>
      </p:sp>
      <p:sp>
        <p:nvSpPr>
          <p:cNvPr id="3" name="Content Placeholder 2"/>
          <p:cNvSpPr>
            <a:spLocks noGrp="1"/>
          </p:cNvSpPr>
          <p:nvPr>
            <p:ph idx="1"/>
          </p:nvPr>
        </p:nvSpPr>
        <p:spPr>
          <a:xfrm>
            <a:off x="381000" y="1143000"/>
            <a:ext cx="8382000" cy="5410200"/>
          </a:xfrm>
        </p:spPr>
        <p:txBody>
          <a:bodyPr>
            <a:normAutofit/>
          </a:bodyPr>
          <a:lstStyle/>
          <a:p>
            <a:r>
              <a:rPr lang="en-US" sz="1600" dirty="0"/>
              <a:t>How is disease spread? (Disease Vector) </a:t>
            </a:r>
          </a:p>
          <a:p>
            <a:pPr marL="114300" indent="0">
              <a:buNone/>
            </a:pPr>
            <a:endParaRPr lang="en-US" sz="1600" dirty="0"/>
          </a:p>
          <a:p>
            <a:pPr lvl="1"/>
            <a:r>
              <a:rPr lang="en-US" dirty="0"/>
              <a:t>Direct Contact- Direct contact of infected blood with blood form another person</a:t>
            </a:r>
          </a:p>
          <a:p>
            <a:pPr lvl="2"/>
            <a:r>
              <a:rPr lang="en-US" sz="1600" dirty="0"/>
              <a:t>Example- You apply pressure to a person who has a laceration to an artery in their leg. During the transfer of the patient to the backboard you cut your forearm and the patients blood get on your arm.</a:t>
            </a:r>
          </a:p>
          <a:p>
            <a:pPr lvl="2"/>
            <a:endParaRPr lang="en-US" sz="1600" dirty="0"/>
          </a:p>
          <a:p>
            <a:pPr lvl="1"/>
            <a:r>
              <a:rPr lang="en-US" dirty="0"/>
              <a:t>Indirect Contact- Spread from a person to an object and than to another person</a:t>
            </a:r>
          </a:p>
          <a:p>
            <a:pPr lvl="2"/>
            <a:r>
              <a:rPr lang="en-US" sz="1600" dirty="0"/>
              <a:t>Example- You are working a MVC, when moving the patient you get cut by glass that has the patients blood all over it.</a:t>
            </a:r>
          </a:p>
          <a:p>
            <a:pPr lvl="2"/>
            <a:r>
              <a:rPr lang="en-US" sz="1600" dirty="0"/>
              <a:t>Example 2- A person has Norovirus and drinks from a glass. Then you drink from the same glass and contract the virus. </a:t>
            </a:r>
          </a:p>
          <a:p>
            <a:pPr lvl="2"/>
            <a:endParaRPr lang="en-US" dirty="0"/>
          </a:p>
        </p:txBody>
      </p:sp>
    </p:spTree>
    <p:extLst>
      <p:ext uri="{BB962C8B-B14F-4D97-AF65-F5344CB8AC3E}">
        <p14:creationId xmlns:p14="http://schemas.microsoft.com/office/powerpoint/2010/main" val="911334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4475</TotalTime>
  <Words>3728</Words>
  <Application>Microsoft Office PowerPoint</Application>
  <PresentationFormat>On-screen Show (4:3)</PresentationFormat>
  <Paragraphs>617</Paragraphs>
  <Slides>76</Slides>
  <Notes>5</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Calibri</vt:lpstr>
      <vt:lpstr>Century Gothic</vt:lpstr>
      <vt:lpstr>Wingdings</vt:lpstr>
      <vt:lpstr>Wingdings 3</vt:lpstr>
      <vt:lpstr>Ion</vt:lpstr>
      <vt:lpstr>Bloodborne, airborne and droplet pathogens</vt:lpstr>
      <vt:lpstr>PowerPoint Presentation</vt:lpstr>
      <vt:lpstr>PowerPoint Presentation</vt:lpstr>
      <vt:lpstr>Exposure Control Plan</vt:lpstr>
      <vt:lpstr>Disease Process </vt:lpstr>
      <vt:lpstr>Disease Process </vt:lpstr>
      <vt:lpstr>NORMAL FLORA  </vt:lpstr>
      <vt:lpstr>Disease Process</vt:lpstr>
      <vt:lpstr>Disease Process</vt:lpstr>
      <vt:lpstr>Assessing the risk of exposure</vt:lpstr>
      <vt:lpstr>Assessing the risk of exposure</vt:lpstr>
      <vt:lpstr>Exposure Incidents</vt:lpstr>
      <vt:lpstr>Exposure Incidents</vt:lpstr>
      <vt:lpstr>Bloodborne, airborne and droplet diseases</vt:lpstr>
      <vt:lpstr>Hepatitis B (HBV)</vt:lpstr>
      <vt:lpstr>Hepatitis B (HBV)</vt:lpstr>
      <vt:lpstr>Hepatitis C (HCV)</vt:lpstr>
      <vt:lpstr>Hepatitis C (HCV)</vt:lpstr>
      <vt:lpstr>Human Immunodeficiency Virus (HIV)</vt:lpstr>
      <vt:lpstr>Human Immunodeficiency Virus (HIV)</vt:lpstr>
      <vt:lpstr>Human Immunodeficiency Virus (HIV)</vt:lpstr>
      <vt:lpstr>Syphilis</vt:lpstr>
      <vt:lpstr>Airborne and Droplet Diseases</vt:lpstr>
      <vt:lpstr>Corona Virus (Covid-19) </vt:lpstr>
      <vt:lpstr>Tuberculosis (TB)</vt:lpstr>
      <vt:lpstr>Tuberculosis (TB)</vt:lpstr>
      <vt:lpstr>Tuberculosis (TB)</vt:lpstr>
      <vt:lpstr>Seasonal Flu (Influenza)</vt:lpstr>
      <vt:lpstr>Seasonal Flu (Influenza) Continued </vt:lpstr>
      <vt:lpstr>Tick and Mosquito Borne Diseases</vt:lpstr>
      <vt:lpstr>Tick Borne Diseases </vt:lpstr>
      <vt:lpstr>Mosquito-Borne Diseases </vt:lpstr>
      <vt:lpstr>Mosquito-Borne Disease Prevention </vt:lpstr>
      <vt:lpstr>Other Diseases</vt:lpstr>
      <vt:lpstr>Measles</vt:lpstr>
      <vt:lpstr>Measles</vt:lpstr>
      <vt:lpstr>Mumps</vt:lpstr>
      <vt:lpstr>Mumps</vt:lpstr>
      <vt:lpstr>Rubella</vt:lpstr>
      <vt:lpstr>Chickenpox (varicella)</vt:lpstr>
      <vt:lpstr>Chickenpox (varicella)</vt:lpstr>
      <vt:lpstr>Pertussis (Whooping cough)</vt:lpstr>
      <vt:lpstr>Meningitis</vt:lpstr>
      <vt:lpstr>Meningitis</vt:lpstr>
      <vt:lpstr>Seasonal Influenza</vt:lpstr>
      <vt:lpstr>Seasonal influenza</vt:lpstr>
      <vt:lpstr>MRSA</vt:lpstr>
      <vt:lpstr>MRSA</vt:lpstr>
      <vt:lpstr>Ebola (Hemorrhagic fever)</vt:lpstr>
      <vt:lpstr>Ebola (Hemorrhagic fever)</vt:lpstr>
      <vt:lpstr>Ebola (Hemorrhagic fever)</vt:lpstr>
      <vt:lpstr>Employee protection</vt:lpstr>
      <vt:lpstr>Engineering controls</vt:lpstr>
      <vt:lpstr>Engineering controls</vt:lpstr>
      <vt:lpstr>Engineering controls</vt:lpstr>
      <vt:lpstr>Engineering controls</vt:lpstr>
      <vt:lpstr>Engineering controls-ppe</vt:lpstr>
      <vt:lpstr>Recommendation of PPE</vt:lpstr>
      <vt:lpstr>Housekeeping</vt:lpstr>
      <vt:lpstr>Housekeeping</vt:lpstr>
      <vt:lpstr>Housekeeping</vt:lpstr>
      <vt:lpstr>Housekeeping</vt:lpstr>
      <vt:lpstr>Housekeeping</vt:lpstr>
      <vt:lpstr>Routine Decontamination</vt:lpstr>
      <vt:lpstr>Special Decontamination Orders </vt:lpstr>
      <vt:lpstr>Exercise Equipment and shower areas</vt:lpstr>
      <vt:lpstr>Pre-Engineered sharps</vt:lpstr>
      <vt:lpstr>Medication Administration</vt:lpstr>
      <vt:lpstr>Miscellaneous Sharps </vt:lpstr>
      <vt:lpstr>Contaminated Uniforms and Turnout gear</vt:lpstr>
      <vt:lpstr>Vaccination Program</vt:lpstr>
      <vt:lpstr>Vaccination</vt:lpstr>
      <vt:lpstr>Communicable Disease history &amp;         immunization record</vt:lpstr>
      <vt:lpstr>Work restrictions</vt:lpstr>
      <vt:lpstr>Conclusion</vt:lpstr>
      <vt:lpstr>Contact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Bloodborne, airborn and Droplet Pathogens</dc:title>
  <dc:creator>Steve Sloan</dc:creator>
  <cp:lastModifiedBy>Nate Contreras</cp:lastModifiedBy>
  <cp:revision>219</cp:revision>
  <cp:lastPrinted>2015-12-27T23:17:40Z</cp:lastPrinted>
  <dcterms:created xsi:type="dcterms:W3CDTF">2013-12-03T19:43:52Z</dcterms:created>
  <dcterms:modified xsi:type="dcterms:W3CDTF">2022-09-28T13:27:59Z</dcterms:modified>
</cp:coreProperties>
</file>