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56" r:id="rId2"/>
    <p:sldId id="290" r:id="rId3"/>
    <p:sldId id="257" r:id="rId4"/>
    <p:sldId id="291" r:id="rId5"/>
    <p:sldId id="292" r:id="rId6"/>
    <p:sldId id="259" r:id="rId7"/>
    <p:sldId id="276" r:id="rId8"/>
    <p:sldId id="277" r:id="rId9"/>
    <p:sldId id="278" r:id="rId10"/>
    <p:sldId id="284" r:id="rId11"/>
    <p:sldId id="283" r:id="rId12"/>
    <p:sldId id="282" r:id="rId13"/>
    <p:sldId id="281" r:id="rId14"/>
    <p:sldId id="288" r:id="rId15"/>
    <p:sldId id="263" r:id="rId16"/>
    <p:sldId id="285" r:id="rId17"/>
    <p:sldId id="265" r:id="rId18"/>
    <p:sldId id="270" r:id="rId19"/>
    <p:sldId id="287" r:id="rId20"/>
    <p:sldId id="272" r:id="rId21"/>
    <p:sldId id="275" r:id="rId22"/>
    <p:sldId id="273" r:id="rId23"/>
    <p:sldId id="274" r:id="rId2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1" autoAdjust="0"/>
    <p:restoredTop sz="94660" autoAdjust="0"/>
  </p:normalViewPr>
  <p:slideViewPr>
    <p:cSldViewPr snapToGrid="0">
      <p:cViewPr>
        <p:scale>
          <a:sx n="79" d="100"/>
          <a:sy n="79" d="100"/>
        </p:scale>
        <p:origin x="-1236" y="-72"/>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16"/>
    </p:cViewPr>
  </p:sorterViewPr>
  <p:notesViewPr>
    <p:cSldViewPr snapToGrid="0">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FCA36-47D1-4338-97D5-FDD3407AB67B}" type="datetimeFigureOut">
              <a:rPr lang="en-US" smtClean="0"/>
              <a:t>3/29/2021</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3FE81-51AC-4654-9F11-0BBC415E56AA}" type="slidenum">
              <a:rPr lang="en-US" smtClean="0"/>
              <a:t>‹#›</a:t>
            </a:fld>
            <a:endParaRPr lang="en-US"/>
          </a:p>
        </p:txBody>
      </p:sp>
    </p:spTree>
    <p:extLst>
      <p:ext uri="{BB962C8B-B14F-4D97-AF65-F5344CB8AC3E}">
        <p14:creationId xmlns:p14="http://schemas.microsoft.com/office/powerpoint/2010/main" val="111438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31B39E-743E-434C-907A-30885C517AEF}" type="datetime1">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15BA-6A52-4D5B-9AD7-885B89112E66}" type="slidenum">
              <a:rPr lang="en-US" smtClean="0"/>
              <a:t>‹#›</a:t>
            </a:fld>
            <a:endParaRPr lang="en-US"/>
          </a:p>
        </p:txBody>
      </p:sp>
    </p:spTree>
    <p:extLst>
      <p:ext uri="{BB962C8B-B14F-4D97-AF65-F5344CB8AC3E}">
        <p14:creationId xmlns:p14="http://schemas.microsoft.com/office/powerpoint/2010/main" val="376992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2B665-047E-46E1-9062-1D2E1B827C13}" type="datetime1">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15BA-6A52-4D5B-9AD7-885B89112E66}" type="slidenum">
              <a:rPr lang="en-US" smtClean="0"/>
              <a:t>‹#›</a:t>
            </a:fld>
            <a:endParaRPr lang="en-US"/>
          </a:p>
        </p:txBody>
      </p:sp>
    </p:spTree>
    <p:extLst>
      <p:ext uri="{BB962C8B-B14F-4D97-AF65-F5344CB8AC3E}">
        <p14:creationId xmlns:p14="http://schemas.microsoft.com/office/powerpoint/2010/main" val="289775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B3027A-D455-4BA3-8F3A-31E1086C0F0F}" type="datetime1">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15BA-6A52-4D5B-9AD7-885B89112E66}" type="slidenum">
              <a:rPr lang="en-US" smtClean="0"/>
              <a:t>‹#›</a:t>
            </a:fld>
            <a:endParaRPr lang="en-US"/>
          </a:p>
        </p:txBody>
      </p:sp>
    </p:spTree>
    <p:extLst>
      <p:ext uri="{BB962C8B-B14F-4D97-AF65-F5344CB8AC3E}">
        <p14:creationId xmlns:p14="http://schemas.microsoft.com/office/powerpoint/2010/main" val="213367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89C684-C3A9-4885-B0B4-B60DC6888310}" type="datetime1">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15BA-6A52-4D5B-9AD7-885B89112E66}" type="slidenum">
              <a:rPr lang="en-US" smtClean="0"/>
              <a:t>‹#›</a:t>
            </a:fld>
            <a:endParaRPr lang="en-US"/>
          </a:p>
        </p:txBody>
      </p:sp>
    </p:spTree>
    <p:extLst>
      <p:ext uri="{BB962C8B-B14F-4D97-AF65-F5344CB8AC3E}">
        <p14:creationId xmlns:p14="http://schemas.microsoft.com/office/powerpoint/2010/main" val="218576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1D9B7E-74A2-476B-BA1C-F5D0C2228A56}" type="datetime1">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15BA-6A52-4D5B-9AD7-885B89112E66}" type="slidenum">
              <a:rPr lang="en-US" smtClean="0"/>
              <a:t>‹#›</a:t>
            </a:fld>
            <a:endParaRPr lang="en-US"/>
          </a:p>
        </p:txBody>
      </p:sp>
    </p:spTree>
    <p:extLst>
      <p:ext uri="{BB962C8B-B14F-4D97-AF65-F5344CB8AC3E}">
        <p14:creationId xmlns:p14="http://schemas.microsoft.com/office/powerpoint/2010/main" val="408291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C99274-494E-4F06-969C-83459A848B71}" type="datetime1">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B15BA-6A52-4D5B-9AD7-885B89112E66}" type="slidenum">
              <a:rPr lang="en-US" smtClean="0"/>
              <a:t>‹#›</a:t>
            </a:fld>
            <a:endParaRPr lang="en-US"/>
          </a:p>
        </p:txBody>
      </p:sp>
    </p:spTree>
    <p:extLst>
      <p:ext uri="{BB962C8B-B14F-4D97-AF65-F5344CB8AC3E}">
        <p14:creationId xmlns:p14="http://schemas.microsoft.com/office/powerpoint/2010/main" val="328666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41C128-B47E-4B6D-A02C-16BC50D12DE3}" type="datetime1">
              <a:rPr lang="en-US" smtClean="0"/>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B15BA-6A52-4D5B-9AD7-885B89112E66}" type="slidenum">
              <a:rPr lang="en-US" smtClean="0"/>
              <a:t>‹#›</a:t>
            </a:fld>
            <a:endParaRPr lang="en-US"/>
          </a:p>
        </p:txBody>
      </p:sp>
    </p:spTree>
    <p:extLst>
      <p:ext uri="{BB962C8B-B14F-4D97-AF65-F5344CB8AC3E}">
        <p14:creationId xmlns:p14="http://schemas.microsoft.com/office/powerpoint/2010/main" val="124790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513F10-0659-4BAC-9BD8-6658552BBB33}" type="datetime1">
              <a:rPr lang="en-US" smtClean="0"/>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B15BA-6A52-4D5B-9AD7-885B89112E66}" type="slidenum">
              <a:rPr lang="en-US" smtClean="0"/>
              <a:t>‹#›</a:t>
            </a:fld>
            <a:endParaRPr lang="en-US"/>
          </a:p>
        </p:txBody>
      </p:sp>
    </p:spTree>
    <p:extLst>
      <p:ext uri="{BB962C8B-B14F-4D97-AF65-F5344CB8AC3E}">
        <p14:creationId xmlns:p14="http://schemas.microsoft.com/office/powerpoint/2010/main" val="356253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D4BE0-123E-453E-B968-02DFF27C1BF6}" type="datetime1">
              <a:rPr lang="en-US" smtClean="0"/>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B15BA-6A52-4D5B-9AD7-885B89112E66}" type="slidenum">
              <a:rPr lang="en-US" smtClean="0"/>
              <a:t>‹#›</a:t>
            </a:fld>
            <a:endParaRPr lang="en-US"/>
          </a:p>
        </p:txBody>
      </p:sp>
    </p:spTree>
    <p:extLst>
      <p:ext uri="{BB962C8B-B14F-4D97-AF65-F5344CB8AC3E}">
        <p14:creationId xmlns:p14="http://schemas.microsoft.com/office/powerpoint/2010/main" val="334572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007105A4-C034-4245-93D0-AAEA3FA10E4F}" type="datetime1">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B15BA-6A52-4D5B-9AD7-885B89112E66}" type="slidenum">
              <a:rPr lang="en-US" smtClean="0"/>
              <a:t>‹#›</a:t>
            </a:fld>
            <a:endParaRPr lang="en-US"/>
          </a:p>
        </p:txBody>
      </p:sp>
    </p:spTree>
    <p:extLst>
      <p:ext uri="{BB962C8B-B14F-4D97-AF65-F5344CB8AC3E}">
        <p14:creationId xmlns:p14="http://schemas.microsoft.com/office/powerpoint/2010/main" val="7346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71A2161B-7CD7-456F-865A-0673AE4FDF4B}" type="datetime1">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B15BA-6A52-4D5B-9AD7-885B89112E66}" type="slidenum">
              <a:rPr lang="en-US" smtClean="0"/>
              <a:t>‹#›</a:t>
            </a:fld>
            <a:endParaRPr lang="en-US"/>
          </a:p>
        </p:txBody>
      </p:sp>
    </p:spTree>
    <p:extLst>
      <p:ext uri="{BB962C8B-B14F-4D97-AF65-F5344CB8AC3E}">
        <p14:creationId xmlns:p14="http://schemas.microsoft.com/office/powerpoint/2010/main" val="177211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6690714-A32C-4545-8121-67C07DAC075A}" type="datetime1">
              <a:rPr lang="en-US" smtClean="0"/>
              <a:t>3/29/2021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3BDB15BA-6A52-4D5B-9AD7-885B89112E66}" type="slidenum">
              <a:rPr lang="en-US" smtClean="0"/>
              <a:t>‹#›</a:t>
            </a:fld>
            <a:endParaRPr lang="en-US"/>
          </a:p>
        </p:txBody>
      </p:sp>
    </p:spTree>
    <p:extLst>
      <p:ext uri="{BB962C8B-B14F-4D97-AF65-F5344CB8AC3E}">
        <p14:creationId xmlns:p14="http://schemas.microsoft.com/office/powerpoint/2010/main" val="161250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medicare.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leslie.hayes@marshmma.com" TargetMode="External"/><Relationship Id="rId2" Type="http://schemas.openxmlformats.org/officeDocument/2006/relationships/hyperlink" Target="http://www.anthem.com/" TargetMode="External"/><Relationship Id="rId1" Type="http://schemas.openxmlformats.org/officeDocument/2006/relationships/slideLayout" Target="../slideLayouts/slideLayout2.xml"/><Relationship Id="rId5" Type="http://schemas.openxmlformats.org/officeDocument/2006/relationships/hyperlink" Target="mailto:kara.valle@marshmma.com" TargetMode="External"/><Relationship Id="rId4" Type="http://schemas.openxmlformats.org/officeDocument/2006/relationships/hyperlink" Target="mailto:michelle.barnes@marshmma.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file:///\\ad.us.mrshmc.com\us_users\Tools\Phase%203\Medicare\Sample%20ID%20card_files\sample_medicare_card.gif"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a:grpSpLocks/>
          </p:cNvGrpSpPr>
          <p:nvPr/>
        </p:nvGrpSpPr>
        <p:grpSpPr bwMode="auto">
          <a:xfrm>
            <a:off x="2" y="-217"/>
            <a:ext cx="7772141" cy="10058532"/>
            <a:chOff x="694" y="-3955"/>
            <a:chExt cx="14566" cy="21030"/>
          </a:xfrm>
        </p:grpSpPr>
        <p:grpSp>
          <p:nvGrpSpPr>
            <p:cNvPr id="17" name="Group 16"/>
            <p:cNvGrpSpPr>
              <a:grpSpLocks/>
            </p:cNvGrpSpPr>
            <p:nvPr/>
          </p:nvGrpSpPr>
          <p:grpSpPr bwMode="auto">
            <a:xfrm>
              <a:off x="694" y="-3955"/>
              <a:ext cx="14566" cy="21030"/>
              <a:chOff x="694" y="-3955"/>
              <a:chExt cx="14566" cy="21030"/>
            </a:xfrm>
          </p:grpSpPr>
          <p:sp>
            <p:nvSpPr>
              <p:cNvPr id="18" name="Freeform 17"/>
              <p:cNvSpPr>
                <a:spLocks/>
              </p:cNvSpPr>
              <p:nvPr/>
            </p:nvSpPr>
            <p:spPr bwMode="auto">
              <a:xfrm>
                <a:off x="694" y="-3955"/>
                <a:ext cx="14566" cy="21030"/>
              </a:xfrm>
              <a:custGeom>
                <a:avLst/>
                <a:gdLst>
                  <a:gd name="T0" fmla="+- 0 810 810"/>
                  <a:gd name="T1" fmla="*/ T0 w 14220"/>
                  <a:gd name="T2" fmla="+- 0 7049 2088"/>
                  <a:gd name="T3" fmla="*/ 7049 h 4961"/>
                  <a:gd name="T4" fmla="+- 0 15030 810"/>
                  <a:gd name="T5" fmla="*/ T4 w 14220"/>
                  <a:gd name="T6" fmla="+- 0 7049 2088"/>
                  <a:gd name="T7" fmla="*/ 7049 h 4961"/>
                  <a:gd name="T8" fmla="+- 0 15030 810"/>
                  <a:gd name="T9" fmla="*/ T8 w 14220"/>
                  <a:gd name="T10" fmla="+- 0 2088 2088"/>
                  <a:gd name="T11" fmla="*/ 2088 h 4961"/>
                  <a:gd name="T12" fmla="+- 0 810 810"/>
                  <a:gd name="T13" fmla="*/ T12 w 14220"/>
                  <a:gd name="T14" fmla="+- 0 2088 2088"/>
                  <a:gd name="T15" fmla="*/ 2088 h 4961"/>
                  <a:gd name="T16" fmla="+- 0 810 810"/>
                  <a:gd name="T17" fmla="*/ T16 w 14220"/>
                  <a:gd name="T18" fmla="+- 0 7049 2088"/>
                  <a:gd name="T19" fmla="*/ 7049 h 4961"/>
                </a:gdLst>
                <a:ahLst/>
                <a:cxnLst>
                  <a:cxn ang="0">
                    <a:pos x="T1" y="T3"/>
                  </a:cxn>
                  <a:cxn ang="0">
                    <a:pos x="T5" y="T7"/>
                  </a:cxn>
                  <a:cxn ang="0">
                    <a:pos x="T9" y="T11"/>
                  </a:cxn>
                  <a:cxn ang="0">
                    <a:pos x="T13" y="T15"/>
                  </a:cxn>
                  <a:cxn ang="0">
                    <a:pos x="T17" y="T19"/>
                  </a:cxn>
                </a:cxnLst>
                <a:rect l="0" t="0" r="r" b="b"/>
                <a:pathLst>
                  <a:path w="14220" h="4961">
                    <a:moveTo>
                      <a:pt x="0" y="4961"/>
                    </a:moveTo>
                    <a:lnTo>
                      <a:pt x="14220" y="4961"/>
                    </a:lnTo>
                    <a:lnTo>
                      <a:pt x="14220" y="0"/>
                    </a:lnTo>
                    <a:lnTo>
                      <a:pt x="0" y="0"/>
                    </a:lnTo>
                    <a:lnTo>
                      <a:pt x="0" y="4961"/>
                    </a:lnTo>
                    <a:close/>
                  </a:path>
                </a:pathLst>
              </a:cu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12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pic>
            <p:nvPicPr>
              <p:cNvPr id="19"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 y="3322"/>
                <a:ext cx="14566" cy="758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 name="Rectangle 19"/>
          <p:cNvSpPr/>
          <p:nvPr/>
        </p:nvSpPr>
        <p:spPr>
          <a:xfrm>
            <a:off x="-1760750" y="2756404"/>
            <a:ext cx="7942094" cy="764312"/>
          </a:xfrm>
          <a:prstGeom prst="rect">
            <a:avLst/>
          </a:prstGeom>
        </p:spPr>
        <p:txBody>
          <a:bodyPr wrap="square">
            <a:spAutoFit/>
          </a:bodyPr>
          <a:lstStyle/>
          <a:p>
            <a:pPr marL="2079496">
              <a:spcBef>
                <a:spcPts val="115"/>
              </a:spcBef>
            </a:pPr>
            <a:r>
              <a:rPr lang="en-US" sz="1400" b="1" dirty="0">
                <a:solidFill>
                  <a:srgbClr val="231F20"/>
                </a:solidFill>
                <a:latin typeface="Arial" panose="020B0604020202020204" pitchFamily="34" charset="0"/>
                <a:ea typeface="Arial" panose="020B0604020202020204" pitchFamily="34" charset="0"/>
                <a:cs typeface="Times New Roman" panose="02020603050405020304" pitchFamily="18" charset="0"/>
              </a:rPr>
              <a:t>LAWRENCE COUNTY SCHOOLS COUNCIL OF </a:t>
            </a:r>
            <a:r>
              <a:rPr lang="en-US" sz="1400" b="1" dirty="0" smtClean="0">
                <a:solidFill>
                  <a:srgbClr val="231F20"/>
                </a:solidFill>
                <a:latin typeface="Arial" panose="020B0604020202020204" pitchFamily="34" charset="0"/>
                <a:ea typeface="Arial" panose="020B0604020202020204" pitchFamily="34" charset="0"/>
                <a:cs typeface="Times New Roman" panose="02020603050405020304" pitchFamily="18" charset="0"/>
              </a:rPr>
              <a:t>GOVERNMENT</a:t>
            </a:r>
          </a:p>
          <a:p>
            <a:pPr marL="2079496">
              <a:spcBef>
                <a:spcPts val="115"/>
              </a:spcBef>
            </a:pPr>
            <a:r>
              <a:rPr lang="en-US" sz="1400" b="1" dirty="0" smtClean="0">
                <a:solidFill>
                  <a:srgbClr val="231F20"/>
                </a:solidFill>
                <a:latin typeface="Arial" panose="020B0604020202020204" pitchFamily="34" charset="0"/>
                <a:ea typeface="Arial" panose="020B0604020202020204" pitchFamily="34" charset="0"/>
                <a:cs typeface="Times New Roman" panose="02020603050405020304" pitchFamily="18" charset="0"/>
              </a:rPr>
              <a:t>DISTRICT: SOUTH POINT LOCAL SCHOOL DISTRICT</a:t>
            </a:r>
          </a:p>
          <a:p>
            <a:pPr marL="2079496">
              <a:spcBef>
                <a:spcPts val="115"/>
              </a:spcBef>
            </a:pPr>
            <a:r>
              <a:rPr lang="en-US" sz="1400" dirty="0" smtClean="0">
                <a:solidFill>
                  <a:srgbClr val="231F20"/>
                </a:solidFill>
                <a:latin typeface="Arial" panose="020B0604020202020204" pitchFamily="34" charset="0"/>
                <a:ea typeface="Arial" panose="020B0604020202020204" pitchFamily="34" charset="0"/>
                <a:cs typeface="Times New Roman" panose="02020603050405020304" pitchFamily="18" charset="0"/>
              </a:rPr>
              <a:t>2021 </a:t>
            </a:r>
            <a:r>
              <a:rPr lang="en-US" sz="1400" dirty="0">
                <a:solidFill>
                  <a:srgbClr val="231F20"/>
                </a:solidFill>
                <a:latin typeface="Arial" panose="020B0604020202020204" pitchFamily="34" charset="0"/>
                <a:ea typeface="Arial" panose="020B0604020202020204" pitchFamily="34" charset="0"/>
                <a:cs typeface="Times New Roman" panose="02020603050405020304" pitchFamily="18" charset="0"/>
              </a:rPr>
              <a:t>BENEFITS ENROLLMENT GUIDE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200744" y="2106855"/>
            <a:ext cx="7571656" cy="461665"/>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EXPLORE YOUR </a:t>
            </a:r>
            <a:r>
              <a:rPr lang="en-US" sz="2400" b="1" dirty="0">
                <a:solidFill>
                  <a:schemeClr val="bg1"/>
                </a:solidFill>
                <a:latin typeface="Arial" panose="020B0604020202020204" pitchFamily="34" charset="0"/>
                <a:cs typeface="Arial" panose="020B0604020202020204" pitchFamily="34" charset="0"/>
              </a:rPr>
              <a:t>BENEFITS</a:t>
            </a:r>
          </a:p>
        </p:txBody>
      </p:sp>
    </p:spTree>
    <p:extLst>
      <p:ext uri="{BB962C8B-B14F-4D97-AF65-F5344CB8AC3E}">
        <p14:creationId xmlns:p14="http://schemas.microsoft.com/office/powerpoint/2010/main" val="3963305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10</a:t>
            </a:fld>
            <a:endParaRPr lang="en-US"/>
          </a:p>
        </p:txBody>
      </p:sp>
      <p:pic>
        <p:nvPicPr>
          <p:cNvPr id="3" name="Picture 2"/>
          <p:cNvPicPr>
            <a:picLocks noChangeAspect="1"/>
          </p:cNvPicPr>
          <p:nvPr/>
        </p:nvPicPr>
        <p:blipFill>
          <a:blip r:embed="rId2"/>
          <a:stretch>
            <a:fillRect/>
          </a:stretch>
        </p:blipFill>
        <p:spPr>
          <a:xfrm>
            <a:off x="329184" y="707136"/>
            <a:ext cx="7144512" cy="8274939"/>
          </a:xfrm>
          <a:prstGeom prst="rect">
            <a:avLst/>
          </a:prstGeom>
        </p:spPr>
      </p:pic>
    </p:spTree>
    <p:extLst>
      <p:ext uri="{BB962C8B-B14F-4D97-AF65-F5344CB8AC3E}">
        <p14:creationId xmlns:p14="http://schemas.microsoft.com/office/powerpoint/2010/main" val="3750228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11</a:t>
            </a:fld>
            <a:endParaRPr lang="en-US"/>
          </a:p>
        </p:txBody>
      </p:sp>
      <p:pic>
        <p:nvPicPr>
          <p:cNvPr id="3" name="Picture 2"/>
          <p:cNvPicPr>
            <a:picLocks noChangeAspect="1"/>
          </p:cNvPicPr>
          <p:nvPr/>
        </p:nvPicPr>
        <p:blipFill>
          <a:blip r:embed="rId2"/>
          <a:stretch>
            <a:fillRect/>
          </a:stretch>
        </p:blipFill>
        <p:spPr>
          <a:xfrm>
            <a:off x="402336" y="560833"/>
            <a:ext cx="6961632" cy="8470582"/>
          </a:xfrm>
          <a:prstGeom prst="rect">
            <a:avLst/>
          </a:prstGeom>
        </p:spPr>
      </p:pic>
    </p:spTree>
    <p:extLst>
      <p:ext uri="{BB962C8B-B14F-4D97-AF65-F5344CB8AC3E}">
        <p14:creationId xmlns:p14="http://schemas.microsoft.com/office/powerpoint/2010/main" val="2464975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12</a:t>
            </a:fld>
            <a:endParaRPr lang="en-US"/>
          </a:p>
        </p:txBody>
      </p:sp>
      <p:pic>
        <p:nvPicPr>
          <p:cNvPr id="2" name="Picture 1"/>
          <p:cNvPicPr>
            <a:picLocks noChangeAspect="1"/>
          </p:cNvPicPr>
          <p:nvPr/>
        </p:nvPicPr>
        <p:blipFill>
          <a:blip r:embed="rId2"/>
          <a:stretch>
            <a:fillRect/>
          </a:stretch>
        </p:blipFill>
        <p:spPr>
          <a:xfrm>
            <a:off x="495300" y="933450"/>
            <a:ext cx="6781800" cy="8191500"/>
          </a:xfrm>
          <a:prstGeom prst="rect">
            <a:avLst/>
          </a:prstGeom>
        </p:spPr>
      </p:pic>
    </p:spTree>
    <p:extLst>
      <p:ext uri="{BB962C8B-B14F-4D97-AF65-F5344CB8AC3E}">
        <p14:creationId xmlns:p14="http://schemas.microsoft.com/office/powerpoint/2010/main" val="3418530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13</a:t>
            </a:fld>
            <a:endParaRPr lang="en-US"/>
          </a:p>
        </p:txBody>
      </p:sp>
      <p:pic>
        <p:nvPicPr>
          <p:cNvPr id="2" name="Picture 1"/>
          <p:cNvPicPr>
            <a:picLocks noChangeAspect="1"/>
          </p:cNvPicPr>
          <p:nvPr/>
        </p:nvPicPr>
        <p:blipFill>
          <a:blip r:embed="rId2"/>
          <a:stretch>
            <a:fillRect/>
          </a:stretch>
        </p:blipFill>
        <p:spPr>
          <a:xfrm>
            <a:off x="719328" y="841248"/>
            <a:ext cx="6518719" cy="8107489"/>
          </a:xfrm>
          <a:prstGeom prst="rect">
            <a:avLst/>
          </a:prstGeom>
        </p:spPr>
      </p:pic>
    </p:spTree>
    <p:extLst>
      <p:ext uri="{BB962C8B-B14F-4D97-AF65-F5344CB8AC3E}">
        <p14:creationId xmlns:p14="http://schemas.microsoft.com/office/powerpoint/2010/main" val="2946251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14</a:t>
            </a:fld>
            <a:endParaRPr lang="en-US"/>
          </a:p>
        </p:txBody>
      </p:sp>
      <p:pic>
        <p:nvPicPr>
          <p:cNvPr id="2" name="Picture 1"/>
          <p:cNvPicPr>
            <a:picLocks noChangeAspect="1"/>
          </p:cNvPicPr>
          <p:nvPr/>
        </p:nvPicPr>
        <p:blipFill>
          <a:blip r:embed="rId2"/>
          <a:stretch>
            <a:fillRect/>
          </a:stretch>
        </p:blipFill>
        <p:spPr>
          <a:xfrm>
            <a:off x="100012" y="536449"/>
            <a:ext cx="7572375" cy="7631620"/>
          </a:xfrm>
          <a:prstGeom prst="rect">
            <a:avLst/>
          </a:prstGeom>
        </p:spPr>
      </p:pic>
    </p:spTree>
    <p:extLst>
      <p:ext uri="{BB962C8B-B14F-4D97-AF65-F5344CB8AC3E}">
        <p14:creationId xmlns:p14="http://schemas.microsoft.com/office/powerpoint/2010/main" val="3128436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15</a:t>
            </a:fld>
            <a:endParaRPr lang="en-US"/>
          </a:p>
        </p:txBody>
      </p:sp>
      <p:grpSp>
        <p:nvGrpSpPr>
          <p:cNvPr id="5" name="Group 4"/>
          <p:cNvGrpSpPr>
            <a:grpSpLocks/>
          </p:cNvGrpSpPr>
          <p:nvPr/>
        </p:nvGrpSpPr>
        <p:grpSpPr bwMode="auto">
          <a:xfrm>
            <a:off x="0" y="637509"/>
            <a:ext cx="7772400" cy="805981"/>
            <a:chOff x="810" y="810"/>
            <a:chExt cx="14220" cy="1991"/>
          </a:xfrm>
        </p:grpSpPr>
        <p:grpSp>
          <p:nvGrpSpPr>
            <p:cNvPr id="6" name="Group 5"/>
            <p:cNvGrpSpPr>
              <a:grpSpLocks/>
            </p:cNvGrpSpPr>
            <p:nvPr/>
          </p:nvGrpSpPr>
          <p:grpSpPr bwMode="auto">
            <a:xfrm>
              <a:off x="810" y="810"/>
              <a:ext cx="14220" cy="1105"/>
              <a:chOff x="810" y="810"/>
              <a:chExt cx="14220" cy="1105"/>
            </a:xfrm>
          </p:grpSpPr>
          <p:sp>
            <p:nvSpPr>
              <p:cNvPr id="12" name="Freeform 11"/>
              <p:cNvSpPr>
                <a:spLocks/>
              </p:cNvSpPr>
              <p:nvPr/>
            </p:nvSpPr>
            <p:spPr bwMode="auto">
              <a:xfrm>
                <a:off x="810" y="810"/>
                <a:ext cx="14220" cy="1105"/>
              </a:xfrm>
              <a:custGeom>
                <a:avLst/>
                <a:gdLst>
                  <a:gd name="T0" fmla="+- 0 810 810"/>
                  <a:gd name="T1" fmla="*/ T0 w 14220"/>
                  <a:gd name="T2" fmla="+- 0 1915 810"/>
                  <a:gd name="T3" fmla="*/ 1915 h 1105"/>
                  <a:gd name="T4" fmla="+- 0 15030 810"/>
                  <a:gd name="T5" fmla="*/ T4 w 14220"/>
                  <a:gd name="T6" fmla="+- 0 1915 810"/>
                  <a:gd name="T7" fmla="*/ 1915 h 1105"/>
                  <a:gd name="T8" fmla="+- 0 15030 810"/>
                  <a:gd name="T9" fmla="*/ T8 w 14220"/>
                  <a:gd name="T10" fmla="+- 0 810 810"/>
                  <a:gd name="T11" fmla="*/ 810 h 1105"/>
                  <a:gd name="T12" fmla="+- 0 810 810"/>
                  <a:gd name="T13" fmla="*/ T12 w 14220"/>
                  <a:gd name="T14" fmla="+- 0 810 810"/>
                  <a:gd name="T15" fmla="*/ 810 h 1105"/>
                  <a:gd name="T16" fmla="+- 0 810 810"/>
                  <a:gd name="T17" fmla="*/ T16 w 14220"/>
                  <a:gd name="T18" fmla="+- 0 1915 810"/>
                  <a:gd name="T19" fmla="*/ 1915 h 1105"/>
                </a:gdLst>
                <a:ahLst/>
                <a:cxnLst>
                  <a:cxn ang="0">
                    <a:pos x="T1" y="T3"/>
                  </a:cxn>
                  <a:cxn ang="0">
                    <a:pos x="T5" y="T7"/>
                  </a:cxn>
                  <a:cxn ang="0">
                    <a:pos x="T9" y="T11"/>
                  </a:cxn>
                  <a:cxn ang="0">
                    <a:pos x="T13" y="T15"/>
                  </a:cxn>
                  <a:cxn ang="0">
                    <a:pos x="T17" y="T19"/>
                  </a:cxn>
                </a:cxnLst>
                <a:rect l="0" t="0" r="r" b="b"/>
                <a:pathLst>
                  <a:path w="14220" h="1105">
                    <a:moveTo>
                      <a:pt x="0" y="1105"/>
                    </a:moveTo>
                    <a:lnTo>
                      <a:pt x="14220" y="1105"/>
                    </a:lnTo>
                    <a:lnTo>
                      <a:pt x="14220"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7" name="Group 6"/>
            <p:cNvGrpSpPr>
              <a:grpSpLocks/>
            </p:cNvGrpSpPr>
            <p:nvPr/>
          </p:nvGrpSpPr>
          <p:grpSpPr bwMode="auto">
            <a:xfrm>
              <a:off x="13423" y="1917"/>
              <a:ext cx="1121" cy="884"/>
              <a:chOff x="13423" y="1917"/>
              <a:chExt cx="1121" cy="884"/>
            </a:xfrm>
          </p:grpSpPr>
          <p:sp>
            <p:nvSpPr>
              <p:cNvPr id="8" name="Freeform 7"/>
              <p:cNvSpPr>
                <a:spLocks/>
              </p:cNvSpPr>
              <p:nvPr/>
            </p:nvSpPr>
            <p:spPr bwMode="auto">
              <a:xfrm>
                <a:off x="13423" y="1917"/>
                <a:ext cx="1121" cy="884"/>
              </a:xfrm>
              <a:custGeom>
                <a:avLst/>
                <a:gdLst>
                  <a:gd name="T0" fmla="+- 0 14045 13423"/>
                  <a:gd name="T1" fmla="*/ T0 w 1121"/>
                  <a:gd name="T2" fmla="+- 0 2352 1917"/>
                  <a:gd name="T3" fmla="*/ 2352 h 884"/>
                  <a:gd name="T4" fmla="+- 0 13971 13423"/>
                  <a:gd name="T5" fmla="*/ T4 w 1121"/>
                  <a:gd name="T6" fmla="+- 0 2551 1917"/>
                  <a:gd name="T7" fmla="*/ 2551 h 884"/>
                  <a:gd name="T8" fmla="+- 0 13958 13423"/>
                  <a:gd name="T9" fmla="*/ T8 w 1121"/>
                  <a:gd name="T10" fmla="+- 0 2568 1917"/>
                  <a:gd name="T11" fmla="*/ 2568 h 884"/>
                  <a:gd name="T12" fmla="+- 0 13939 13423"/>
                  <a:gd name="T13" fmla="*/ T12 w 1121"/>
                  <a:gd name="T14" fmla="+- 0 2575 1917"/>
                  <a:gd name="T15" fmla="*/ 2575 h 884"/>
                  <a:gd name="T16" fmla="+- 0 13937 13423"/>
                  <a:gd name="T17" fmla="*/ T16 w 1121"/>
                  <a:gd name="T18" fmla="+- 0 2575 1917"/>
                  <a:gd name="T19" fmla="*/ 2575 h 884"/>
                  <a:gd name="T20" fmla="+- 0 14252 13423"/>
                  <a:gd name="T21" fmla="*/ T20 w 1121"/>
                  <a:gd name="T22" fmla="+- 0 2575 1917"/>
                  <a:gd name="T23" fmla="*/ 2575 h 884"/>
                  <a:gd name="T24" fmla="+- 0 14267 13423"/>
                  <a:gd name="T25" fmla="*/ T24 w 1121"/>
                  <a:gd name="T26" fmla="+- 0 2555 1917"/>
                  <a:gd name="T27" fmla="*/ 2555 h 884"/>
                  <a:gd name="T28" fmla="+- 0 14284 13423"/>
                  <a:gd name="T29" fmla="*/ T28 w 1121"/>
                  <a:gd name="T30" fmla="+- 0 2532 1917"/>
                  <a:gd name="T31" fmla="*/ 2532 h 884"/>
                  <a:gd name="T32" fmla="+- 0 14324 13423"/>
                  <a:gd name="T33" fmla="*/ T32 w 1121"/>
                  <a:gd name="T34" fmla="+- 0 2479 1917"/>
                  <a:gd name="T35" fmla="*/ 2479 h 884"/>
                  <a:gd name="T36" fmla="+- 0 14531 13423"/>
                  <a:gd name="T37" fmla="*/ T36 w 1121"/>
                  <a:gd name="T38" fmla="+- 0 2479 1917"/>
                  <a:gd name="T39" fmla="*/ 2479 h 884"/>
                  <a:gd name="T40" fmla="+- 0 14544 13423"/>
                  <a:gd name="T41" fmla="*/ T40 w 1121"/>
                  <a:gd name="T42" fmla="+- 0 2467 1917"/>
                  <a:gd name="T43" fmla="*/ 2467 h 884"/>
                  <a:gd name="T44" fmla="+- 0 14544 13423"/>
                  <a:gd name="T45" fmla="*/ T44 w 1121"/>
                  <a:gd name="T46" fmla="+- 0 2437 1917"/>
                  <a:gd name="T47" fmla="*/ 2437 h 884"/>
                  <a:gd name="T48" fmla="+- 0 14532 13423"/>
                  <a:gd name="T49" fmla="*/ T48 w 1121"/>
                  <a:gd name="T50" fmla="+- 0 2425 1917"/>
                  <a:gd name="T51" fmla="*/ 2425 h 884"/>
                  <a:gd name="T52" fmla="+- 0 14518 13423"/>
                  <a:gd name="T53" fmla="*/ T52 w 1121"/>
                  <a:gd name="T54" fmla="+- 0 2424 1917"/>
                  <a:gd name="T55" fmla="*/ 2424 h 884"/>
                  <a:gd name="T56" fmla="+- 0 14090 13423"/>
                  <a:gd name="T57" fmla="*/ T56 w 1121"/>
                  <a:gd name="T58" fmla="+- 0 2424 1917"/>
                  <a:gd name="T59" fmla="*/ 2424 h 884"/>
                  <a:gd name="T60" fmla="+- 0 14077 13423"/>
                  <a:gd name="T61" fmla="*/ T60 w 1121"/>
                  <a:gd name="T62" fmla="+- 0 2417 1917"/>
                  <a:gd name="T63" fmla="*/ 2417 h 884"/>
                  <a:gd name="T64" fmla="+- 0 14045 13423"/>
                  <a:gd name="T65" fmla="*/ T64 w 1121"/>
                  <a:gd name="T66" fmla="+- 0 2352 1917"/>
                  <a:gd name="T67" fmla="*/ 2352 h 8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21" h="884">
                    <a:moveTo>
                      <a:pt x="622" y="435"/>
                    </a:moveTo>
                    <a:lnTo>
                      <a:pt x="548" y="634"/>
                    </a:lnTo>
                    <a:lnTo>
                      <a:pt x="535" y="651"/>
                    </a:lnTo>
                    <a:lnTo>
                      <a:pt x="516" y="658"/>
                    </a:lnTo>
                    <a:lnTo>
                      <a:pt x="514" y="658"/>
                    </a:lnTo>
                    <a:lnTo>
                      <a:pt x="829" y="658"/>
                    </a:lnTo>
                    <a:lnTo>
                      <a:pt x="844" y="638"/>
                    </a:lnTo>
                    <a:lnTo>
                      <a:pt x="861" y="615"/>
                    </a:lnTo>
                    <a:lnTo>
                      <a:pt x="901" y="562"/>
                    </a:lnTo>
                    <a:lnTo>
                      <a:pt x="1108" y="562"/>
                    </a:lnTo>
                    <a:lnTo>
                      <a:pt x="1121" y="550"/>
                    </a:lnTo>
                    <a:lnTo>
                      <a:pt x="1121" y="520"/>
                    </a:lnTo>
                    <a:lnTo>
                      <a:pt x="1109" y="508"/>
                    </a:lnTo>
                    <a:lnTo>
                      <a:pt x="1095" y="507"/>
                    </a:lnTo>
                    <a:lnTo>
                      <a:pt x="667" y="507"/>
                    </a:lnTo>
                    <a:lnTo>
                      <a:pt x="654" y="500"/>
                    </a:lnTo>
                    <a:lnTo>
                      <a:pt x="622" y="4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9" name="Freeform 8"/>
              <p:cNvSpPr>
                <a:spLocks/>
              </p:cNvSpPr>
              <p:nvPr/>
            </p:nvSpPr>
            <p:spPr bwMode="auto">
              <a:xfrm>
                <a:off x="13423" y="1917"/>
                <a:ext cx="1121" cy="884"/>
              </a:xfrm>
              <a:custGeom>
                <a:avLst/>
                <a:gdLst>
                  <a:gd name="T0" fmla="+- 0 13822 13423"/>
                  <a:gd name="T1" fmla="*/ T0 w 1121"/>
                  <a:gd name="T2" fmla="+- 0 2305 1917"/>
                  <a:gd name="T3" fmla="*/ 2305 h 884"/>
                  <a:gd name="T4" fmla="+- 0 13783 13423"/>
                  <a:gd name="T5" fmla="*/ T4 w 1121"/>
                  <a:gd name="T6" fmla="+- 0 2402 1917"/>
                  <a:gd name="T7" fmla="*/ 2402 h 884"/>
                  <a:gd name="T8" fmla="+- 0 13770 13423"/>
                  <a:gd name="T9" fmla="*/ T8 w 1121"/>
                  <a:gd name="T10" fmla="+- 0 2418 1917"/>
                  <a:gd name="T11" fmla="*/ 2418 h 884"/>
                  <a:gd name="T12" fmla="+- 0 13750 13423"/>
                  <a:gd name="T13" fmla="*/ T12 w 1121"/>
                  <a:gd name="T14" fmla="+- 0 2424 1917"/>
                  <a:gd name="T15" fmla="*/ 2424 h 884"/>
                  <a:gd name="T16" fmla="+- 0 13615 13423"/>
                  <a:gd name="T17" fmla="*/ T16 w 1121"/>
                  <a:gd name="T18" fmla="+- 0 2424 1917"/>
                  <a:gd name="T19" fmla="*/ 2424 h 884"/>
                  <a:gd name="T20" fmla="+- 0 13862 13423"/>
                  <a:gd name="T21" fmla="*/ T20 w 1121"/>
                  <a:gd name="T22" fmla="+- 0 2424 1917"/>
                  <a:gd name="T23" fmla="*/ 2424 h 884"/>
                  <a:gd name="T24" fmla="+- 0 13822 13423"/>
                  <a:gd name="T25" fmla="*/ T24 w 1121"/>
                  <a:gd name="T26" fmla="+- 0 2305 1917"/>
                  <a:gd name="T27" fmla="*/ 2305 h 884"/>
                </a:gdLst>
                <a:ahLst/>
                <a:cxnLst>
                  <a:cxn ang="0">
                    <a:pos x="T1" y="T3"/>
                  </a:cxn>
                  <a:cxn ang="0">
                    <a:pos x="T5" y="T7"/>
                  </a:cxn>
                  <a:cxn ang="0">
                    <a:pos x="T9" y="T11"/>
                  </a:cxn>
                  <a:cxn ang="0">
                    <a:pos x="T13" y="T15"/>
                  </a:cxn>
                  <a:cxn ang="0">
                    <a:pos x="T17" y="T19"/>
                  </a:cxn>
                  <a:cxn ang="0">
                    <a:pos x="T21" y="T23"/>
                  </a:cxn>
                  <a:cxn ang="0">
                    <a:pos x="T25" y="T27"/>
                  </a:cxn>
                </a:cxnLst>
                <a:rect l="0" t="0" r="r" b="b"/>
                <a:pathLst>
                  <a:path w="1121" h="884">
                    <a:moveTo>
                      <a:pt x="399" y="388"/>
                    </a:moveTo>
                    <a:lnTo>
                      <a:pt x="360" y="485"/>
                    </a:lnTo>
                    <a:lnTo>
                      <a:pt x="347" y="501"/>
                    </a:lnTo>
                    <a:lnTo>
                      <a:pt x="327" y="507"/>
                    </a:lnTo>
                    <a:lnTo>
                      <a:pt x="192" y="507"/>
                    </a:lnTo>
                    <a:lnTo>
                      <a:pt x="439" y="507"/>
                    </a:lnTo>
                    <a:lnTo>
                      <a:pt x="399"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10" name="Freeform 9"/>
              <p:cNvSpPr>
                <a:spLocks/>
              </p:cNvSpPr>
              <p:nvPr/>
            </p:nvSpPr>
            <p:spPr bwMode="auto">
              <a:xfrm>
                <a:off x="13423" y="1917"/>
                <a:ext cx="1121" cy="884"/>
              </a:xfrm>
              <a:custGeom>
                <a:avLst/>
                <a:gdLst>
                  <a:gd name="T0" fmla="+- 0 14424 13423"/>
                  <a:gd name="T1" fmla="*/ T0 w 1121"/>
                  <a:gd name="T2" fmla="+- 0 2226 1917"/>
                  <a:gd name="T3" fmla="*/ 2226 h 884"/>
                  <a:gd name="T4" fmla="+- 0 14038 13423"/>
                  <a:gd name="T5" fmla="*/ T4 w 1121"/>
                  <a:gd name="T6" fmla="+- 0 2226 1917"/>
                  <a:gd name="T7" fmla="*/ 2226 h 884"/>
                  <a:gd name="T8" fmla="+- 0 14058 13423"/>
                  <a:gd name="T9" fmla="*/ T8 w 1121"/>
                  <a:gd name="T10" fmla="+- 0 2231 1917"/>
                  <a:gd name="T11" fmla="*/ 2231 h 884"/>
                  <a:gd name="T12" fmla="+- 0 14072 13423"/>
                  <a:gd name="T13" fmla="*/ T12 w 1121"/>
                  <a:gd name="T14" fmla="+- 0 2245 1917"/>
                  <a:gd name="T15" fmla="*/ 2245 h 884"/>
                  <a:gd name="T16" fmla="+- 0 14126 13423"/>
                  <a:gd name="T17" fmla="*/ T16 w 1121"/>
                  <a:gd name="T18" fmla="+- 0 2352 1917"/>
                  <a:gd name="T19" fmla="*/ 2352 h 884"/>
                  <a:gd name="T20" fmla="+- 0 14396 13423"/>
                  <a:gd name="T21" fmla="*/ T20 w 1121"/>
                  <a:gd name="T22" fmla="+- 0 2352 1917"/>
                  <a:gd name="T23" fmla="*/ 2352 h 884"/>
                  <a:gd name="T24" fmla="+- 0 14418 13423"/>
                  <a:gd name="T25" fmla="*/ T24 w 1121"/>
                  <a:gd name="T26" fmla="+- 0 2276 1917"/>
                  <a:gd name="T27" fmla="*/ 2276 h 884"/>
                  <a:gd name="T28" fmla="+- 0 14423 13423"/>
                  <a:gd name="T29" fmla="*/ T28 w 1121"/>
                  <a:gd name="T30" fmla="+- 0 2236 1917"/>
                  <a:gd name="T31" fmla="*/ 2236 h 884"/>
                  <a:gd name="T32" fmla="+- 0 14424 13423"/>
                  <a:gd name="T33" fmla="*/ T32 w 1121"/>
                  <a:gd name="T34" fmla="+- 0 2226 1917"/>
                  <a:gd name="T35" fmla="*/ 2226 h 8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121" h="884">
                    <a:moveTo>
                      <a:pt x="1001" y="309"/>
                    </a:moveTo>
                    <a:lnTo>
                      <a:pt x="615" y="309"/>
                    </a:lnTo>
                    <a:lnTo>
                      <a:pt x="635" y="314"/>
                    </a:lnTo>
                    <a:lnTo>
                      <a:pt x="649" y="328"/>
                    </a:lnTo>
                    <a:lnTo>
                      <a:pt x="703" y="435"/>
                    </a:lnTo>
                    <a:lnTo>
                      <a:pt x="973" y="435"/>
                    </a:lnTo>
                    <a:lnTo>
                      <a:pt x="995" y="359"/>
                    </a:lnTo>
                    <a:lnTo>
                      <a:pt x="1000" y="319"/>
                    </a:lnTo>
                    <a:lnTo>
                      <a:pt x="1001" y="3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11" name="Freeform 10"/>
              <p:cNvSpPr>
                <a:spLocks/>
              </p:cNvSpPr>
              <p:nvPr/>
            </p:nvSpPr>
            <p:spPr bwMode="auto">
              <a:xfrm>
                <a:off x="13423" y="1917"/>
                <a:ext cx="1121" cy="884"/>
              </a:xfrm>
              <a:custGeom>
                <a:avLst/>
                <a:gdLst>
                  <a:gd name="T0" fmla="+- 0 14156 13423"/>
                  <a:gd name="T1" fmla="*/ T0 w 1121"/>
                  <a:gd name="T2" fmla="+- 0 1935 1917"/>
                  <a:gd name="T3" fmla="*/ 1935 h 884"/>
                  <a:gd name="T4" fmla="+- 0 14076 13423"/>
                  <a:gd name="T5" fmla="*/ T4 w 1121"/>
                  <a:gd name="T6" fmla="+- 0 1950 1917"/>
                  <a:gd name="T7" fmla="*/ 1950 h 884"/>
                  <a:gd name="T8" fmla="+- 0 14015 13423"/>
                  <a:gd name="T9" fmla="*/ T8 w 1121"/>
                  <a:gd name="T10" fmla="+- 0 1984 1917"/>
                  <a:gd name="T11" fmla="*/ 1984 h 884"/>
                  <a:gd name="T12" fmla="+- 0 13972 13423"/>
                  <a:gd name="T13" fmla="*/ T12 w 1121"/>
                  <a:gd name="T14" fmla="+- 0 2028 1917"/>
                  <a:gd name="T15" fmla="*/ 2028 h 884"/>
                  <a:gd name="T16" fmla="+- 0 13937 13423"/>
                  <a:gd name="T17" fmla="*/ T16 w 1121"/>
                  <a:gd name="T18" fmla="+- 0 2085 1917"/>
                  <a:gd name="T19" fmla="*/ 2085 h 884"/>
                  <a:gd name="T20" fmla="+- 0 13923 13423"/>
                  <a:gd name="T21" fmla="*/ T20 w 1121"/>
                  <a:gd name="T22" fmla="+- 0 2119 1917"/>
                  <a:gd name="T23" fmla="*/ 2119 h 884"/>
                  <a:gd name="T24" fmla="+- 0 14410 13423"/>
                  <a:gd name="T25" fmla="*/ T24 w 1121"/>
                  <a:gd name="T26" fmla="+- 0 2119 1917"/>
                  <a:gd name="T27" fmla="*/ 2119 h 884"/>
                  <a:gd name="T28" fmla="+- 0 14378 13423"/>
                  <a:gd name="T29" fmla="*/ T28 w 1121"/>
                  <a:gd name="T30" fmla="+- 0 2047 1917"/>
                  <a:gd name="T31" fmla="*/ 2047 h 884"/>
                  <a:gd name="T32" fmla="+- 0 14338 13423"/>
                  <a:gd name="T33" fmla="*/ T32 w 1121"/>
                  <a:gd name="T34" fmla="+- 0 2000 1917"/>
                  <a:gd name="T35" fmla="*/ 2000 h 884"/>
                  <a:gd name="T36" fmla="+- 0 14285 13423"/>
                  <a:gd name="T37" fmla="*/ T36 w 1121"/>
                  <a:gd name="T38" fmla="+- 0 1964 1917"/>
                  <a:gd name="T39" fmla="*/ 1964 h 884"/>
                  <a:gd name="T40" fmla="+- 0 14222 13423"/>
                  <a:gd name="T41" fmla="*/ T40 w 1121"/>
                  <a:gd name="T42" fmla="+- 0 1941 1917"/>
                  <a:gd name="T43" fmla="*/ 1941 h 884"/>
                  <a:gd name="T44" fmla="+- 0 14156 13423"/>
                  <a:gd name="T45" fmla="*/ T44 w 1121"/>
                  <a:gd name="T46" fmla="+- 0 1935 1917"/>
                  <a:gd name="T47" fmla="*/ 1935 h 8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121" h="884">
                    <a:moveTo>
                      <a:pt x="733" y="18"/>
                    </a:moveTo>
                    <a:lnTo>
                      <a:pt x="653" y="33"/>
                    </a:lnTo>
                    <a:lnTo>
                      <a:pt x="592" y="67"/>
                    </a:lnTo>
                    <a:lnTo>
                      <a:pt x="549" y="111"/>
                    </a:lnTo>
                    <a:lnTo>
                      <a:pt x="514" y="168"/>
                    </a:lnTo>
                    <a:lnTo>
                      <a:pt x="500" y="202"/>
                    </a:lnTo>
                    <a:lnTo>
                      <a:pt x="987" y="202"/>
                    </a:lnTo>
                    <a:lnTo>
                      <a:pt x="955" y="130"/>
                    </a:lnTo>
                    <a:lnTo>
                      <a:pt x="915" y="83"/>
                    </a:lnTo>
                    <a:lnTo>
                      <a:pt x="862" y="47"/>
                    </a:lnTo>
                    <a:lnTo>
                      <a:pt x="799" y="24"/>
                    </a:lnTo>
                    <a:lnTo>
                      <a:pt x="73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sp>
        <p:nvSpPr>
          <p:cNvPr id="13" name="TextBox 12"/>
          <p:cNvSpPr txBox="1"/>
          <p:nvPr/>
        </p:nvSpPr>
        <p:spPr>
          <a:xfrm>
            <a:off x="106427" y="647866"/>
            <a:ext cx="5382831"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YOUR </a:t>
            </a:r>
            <a:r>
              <a:rPr lang="en-US" sz="2400" b="1" dirty="0" smtClean="0">
                <a:solidFill>
                  <a:schemeClr val="bg1"/>
                </a:solidFill>
                <a:latin typeface="Arial" panose="020B0604020202020204" pitchFamily="34" charset="0"/>
                <a:cs typeface="Arial" panose="020B0604020202020204" pitchFamily="34" charset="0"/>
              </a:rPr>
              <a:t>DENTAL </a:t>
            </a:r>
            <a:r>
              <a:rPr lang="en-US" sz="2400" dirty="0" smtClean="0">
                <a:solidFill>
                  <a:schemeClr val="bg1"/>
                </a:solidFill>
                <a:latin typeface="Arial" panose="020B0604020202020204" pitchFamily="34" charset="0"/>
                <a:cs typeface="Arial" panose="020B0604020202020204" pitchFamily="34" charset="0"/>
              </a:rPr>
              <a:t>PLAN</a:t>
            </a:r>
            <a:endParaRPr lang="en-US" sz="2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278559" y="1182249"/>
            <a:ext cx="7182945" cy="101566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DENTAL</a:t>
            </a:r>
          </a:p>
          <a:p>
            <a:r>
              <a:rPr lang="en-US" sz="1200" dirty="0">
                <a:latin typeface="Arial" panose="020B0604020202020204" pitchFamily="34" charset="0"/>
                <a:cs typeface="Arial" panose="020B0604020202020204" pitchFamily="34" charset="0"/>
              </a:rPr>
              <a:t>You can choose to participate in the Guardian dental plan. There are no plan changes to your dental benefits as of May 1, </a:t>
            </a:r>
            <a:r>
              <a:rPr lang="en-US" sz="1200" dirty="0" smtClean="0">
                <a:latin typeface="Arial" panose="020B0604020202020204" pitchFamily="34" charset="0"/>
                <a:cs typeface="Arial" panose="020B0604020202020204" pitchFamily="34" charset="0"/>
              </a:rPr>
              <a:t>2021. </a:t>
            </a:r>
            <a:r>
              <a:rPr lang="en-US" sz="1200" dirty="0">
                <a:latin typeface="Arial" panose="020B0604020202020204" pitchFamily="34" charset="0"/>
                <a:cs typeface="Arial" panose="020B0604020202020204" pitchFamily="34" charset="0"/>
              </a:rPr>
              <a:t>The claims address has changed, please find new address on your Contact Page (</a:t>
            </a:r>
            <a:r>
              <a:rPr lang="en-US" sz="1200" dirty="0" smtClean="0">
                <a:latin typeface="Arial" panose="020B0604020202020204" pitchFamily="34" charset="0"/>
                <a:cs typeface="Arial" panose="020B0604020202020204" pitchFamily="34" charset="0"/>
              </a:rPr>
              <a:t>pg.4). </a:t>
            </a:r>
            <a:r>
              <a:rPr lang="en-US" sz="1200" dirty="0">
                <a:latin typeface="Arial" panose="020B0604020202020204" pitchFamily="34" charset="0"/>
                <a:cs typeface="Arial" panose="020B0604020202020204" pitchFamily="34" charset="0"/>
              </a:rPr>
              <a:t>You should </a:t>
            </a:r>
            <a:r>
              <a:rPr lang="en-US" sz="1200" dirty="0" smtClean="0">
                <a:latin typeface="Arial" panose="020B0604020202020204" pitchFamily="34" charset="0"/>
                <a:cs typeface="Arial" panose="020B0604020202020204" pitchFamily="34" charset="0"/>
              </a:rPr>
              <a:t>have received </a:t>
            </a:r>
            <a:r>
              <a:rPr lang="en-US" sz="1200" dirty="0">
                <a:latin typeface="Arial" panose="020B0604020202020204" pitchFamily="34" charset="0"/>
                <a:cs typeface="Arial" panose="020B0604020202020204" pitchFamily="34" charset="0"/>
              </a:rPr>
              <a:t>a new Guardian ID Card  with an updated claims address on the back of the </a:t>
            </a:r>
            <a:r>
              <a:rPr lang="en-US" sz="1200" dirty="0" smtClean="0">
                <a:latin typeface="Arial" panose="020B0604020202020204" pitchFamily="34" charset="0"/>
                <a:cs typeface="Arial" panose="020B0604020202020204" pitchFamily="34" charset="0"/>
              </a:rPr>
              <a:t>card.</a:t>
            </a:r>
            <a:endParaRPr lang="en-US" sz="1200" dirty="0">
              <a:latin typeface="Arial" panose="020B0604020202020204" pitchFamily="34" charset="0"/>
              <a:cs typeface="Arial" panose="020B0604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4099416768"/>
              </p:ext>
            </p:extLst>
          </p:nvPr>
        </p:nvGraphicFramePr>
        <p:xfrm>
          <a:off x="278559" y="2354188"/>
          <a:ext cx="7182945" cy="4165169"/>
        </p:xfrm>
        <a:graphic>
          <a:graphicData uri="http://schemas.openxmlformats.org/drawingml/2006/table">
            <a:tbl>
              <a:tblPr firstRow="1" firstCol="1" bandRow="1"/>
              <a:tblGrid>
                <a:gridCol w="2257377">
                  <a:extLst>
                    <a:ext uri="{9D8B030D-6E8A-4147-A177-3AD203B41FA5}">
                      <a16:colId xmlns:a16="http://schemas.microsoft.com/office/drawing/2014/main" xmlns="" val="1147758871"/>
                    </a:ext>
                  </a:extLst>
                </a:gridCol>
                <a:gridCol w="2462784">
                  <a:extLst>
                    <a:ext uri="{9D8B030D-6E8A-4147-A177-3AD203B41FA5}">
                      <a16:colId xmlns:a16="http://schemas.microsoft.com/office/drawing/2014/main" xmlns="" val="1915176716"/>
                    </a:ext>
                  </a:extLst>
                </a:gridCol>
                <a:gridCol w="2462784">
                  <a:extLst>
                    <a:ext uri="{9D8B030D-6E8A-4147-A177-3AD203B41FA5}">
                      <a16:colId xmlns:a16="http://schemas.microsoft.com/office/drawing/2014/main" xmlns="" val="2521424499"/>
                    </a:ext>
                  </a:extLst>
                </a:gridCol>
              </a:tblGrid>
              <a:tr h="159784">
                <a:tc>
                  <a:txBody>
                    <a:bodyPr/>
                    <a:lstStyle/>
                    <a:p>
                      <a:pPr marL="0" marR="0" algn="l">
                        <a:spcBef>
                          <a:spcPts val="0"/>
                        </a:spcBef>
                        <a:spcAft>
                          <a:spcPts val="0"/>
                        </a:spcAft>
                      </a:pPr>
                      <a:endParaRPr lang="en-US" sz="1200" b="1" dirty="0">
                        <a:effectLst/>
                        <a:latin typeface="Calibri" panose="020F0502020204030204" pitchFamily="34" charset="0"/>
                        <a:ea typeface="Arial" panose="020B0604020202020204" pitchFamily="34" charset="0"/>
                        <a:cs typeface="Times New Roman" panose="02020603050405020304" pitchFamily="18" charset="0"/>
                      </a:endParaRPr>
                    </a:p>
                  </a:txBody>
                  <a:tcPr marL="43720" marR="43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tc gridSpan="2">
                  <a:txBody>
                    <a:bodyPr/>
                    <a:lstStyle/>
                    <a:p>
                      <a:pPr marL="0" marR="0" algn="ctr">
                        <a:spcBef>
                          <a:spcPts val="0"/>
                        </a:spcBef>
                        <a:spcAft>
                          <a:spcPts val="0"/>
                        </a:spcAft>
                      </a:pPr>
                      <a:r>
                        <a:rPr lang="en-US" sz="1200" b="1" kern="1200" dirty="0" smtClean="0">
                          <a:solidFill>
                            <a:srgbClr val="FFFFFF"/>
                          </a:solidFill>
                          <a:effectLst/>
                          <a:latin typeface="Cambria" panose="02040503050406030204" pitchFamily="18" charset="0"/>
                          <a:ea typeface="Arial" panose="020B0604020202020204" pitchFamily="34" charset="0"/>
                          <a:cs typeface="Cambria" panose="02040503050406030204" pitchFamily="18" charset="0"/>
                        </a:rPr>
                        <a:t>PPO – Dental Guard Preferred Network (for both plans)</a:t>
                      </a:r>
                      <a:endParaRPr lang="en-US" sz="1200" b="1" kern="1200" dirty="0">
                        <a:solidFill>
                          <a:srgbClr val="FFFFFF"/>
                        </a:solidFill>
                        <a:effectLst/>
                        <a:latin typeface="Cambria" panose="02040503050406030204" pitchFamily="18" charset="0"/>
                        <a:ea typeface="Arial" panose="020B0604020202020204" pitchFamily="34" charset="0"/>
                        <a:cs typeface="Cambria" panose="02040503050406030204" pitchFamily="18" charset="0"/>
                      </a:endParaRPr>
                    </a:p>
                  </a:txBody>
                  <a:tcPr marL="43720" marR="43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tc hMerge="1">
                  <a:txBody>
                    <a:bodyPr/>
                    <a:lstStyle/>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20" marR="43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extLst>
                  <a:ext uri="{0D108BD9-81ED-4DB2-BD59-A6C34878D82A}">
                    <a16:rowId xmlns:a16="http://schemas.microsoft.com/office/drawing/2014/main" xmlns="" val="330558048"/>
                  </a:ext>
                </a:extLst>
              </a:tr>
              <a:tr h="159784">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1" dirty="0" smtClean="0">
                          <a:solidFill>
                            <a:srgbClr val="FFFFFF"/>
                          </a:solidFill>
                          <a:effectLst/>
                          <a:latin typeface="Cambria" panose="02040503050406030204" pitchFamily="18" charset="0"/>
                          <a:ea typeface="Arial" panose="020B0604020202020204" pitchFamily="34" charset="0"/>
                          <a:cs typeface="Cambria" panose="02040503050406030204" pitchFamily="18" charset="0"/>
                        </a:rPr>
                        <a:t>TYPE OF SERVICE</a:t>
                      </a:r>
                      <a:endParaRPr lang="en-US" sz="1200" b="1" dirty="0" smtClean="0">
                        <a:effectLst/>
                        <a:latin typeface="Calibri" panose="020F0502020204030204" pitchFamily="34" charset="0"/>
                        <a:ea typeface="Arial" panose="020B0604020202020204" pitchFamily="34" charset="0"/>
                        <a:cs typeface="Times New Roman" panose="02020603050405020304" pitchFamily="18" charset="0"/>
                      </a:endParaRPr>
                    </a:p>
                  </a:txBody>
                  <a:tcPr marL="43720" marR="43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tc>
                  <a:txBody>
                    <a:bodyPr/>
                    <a:lstStyle/>
                    <a:p>
                      <a:pPr marL="0" marR="0" algn="ctr">
                        <a:spcBef>
                          <a:spcPts val="0"/>
                        </a:spcBef>
                        <a:spcAft>
                          <a:spcPts val="0"/>
                        </a:spcAft>
                      </a:pPr>
                      <a:r>
                        <a:rPr lang="en-US" sz="1200" b="1" kern="1200" dirty="0" smtClean="0">
                          <a:solidFill>
                            <a:srgbClr val="FFFFFF"/>
                          </a:solidFill>
                          <a:effectLst/>
                          <a:latin typeface="Cambria" panose="02040503050406030204" pitchFamily="18" charset="0"/>
                          <a:ea typeface="Arial" panose="020B0604020202020204" pitchFamily="34" charset="0"/>
                          <a:cs typeface="Cambria" panose="02040503050406030204" pitchFamily="18" charset="0"/>
                        </a:rPr>
                        <a:t>VALUE PLAN</a:t>
                      </a:r>
                      <a:endParaRPr lang="en-US" sz="1200" b="1" kern="1200" dirty="0">
                        <a:solidFill>
                          <a:srgbClr val="FFFFFF"/>
                        </a:solidFill>
                        <a:effectLst/>
                        <a:latin typeface="Cambria" panose="02040503050406030204" pitchFamily="18" charset="0"/>
                        <a:ea typeface="Arial" panose="020B0604020202020204" pitchFamily="34" charset="0"/>
                        <a:cs typeface="Cambria" panose="02040503050406030204" pitchFamily="18" charset="0"/>
                      </a:endParaRPr>
                    </a:p>
                  </a:txBody>
                  <a:tcPr marL="43720" marR="43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tc>
                  <a:txBody>
                    <a:bodyPr/>
                    <a:lstStyle/>
                    <a:p>
                      <a:pPr marL="0" marR="0" algn="ctr">
                        <a:spcBef>
                          <a:spcPts val="0"/>
                        </a:spcBef>
                        <a:spcAft>
                          <a:spcPts val="0"/>
                        </a:spcAft>
                      </a:pPr>
                      <a:r>
                        <a:rPr lang="en-US" sz="1200" b="1" kern="1200" dirty="0" smtClean="0">
                          <a:solidFill>
                            <a:srgbClr val="FFFFFF"/>
                          </a:solidFill>
                          <a:effectLst/>
                          <a:latin typeface="Cambria" panose="02040503050406030204" pitchFamily="18" charset="0"/>
                          <a:ea typeface="Arial" panose="020B0604020202020204" pitchFamily="34" charset="0"/>
                          <a:cs typeface="Cambria" panose="02040503050406030204" pitchFamily="18" charset="0"/>
                        </a:rPr>
                        <a:t>NAP (Network Access) PLAN </a:t>
                      </a:r>
                      <a:endParaRPr lang="en-US" sz="1200" b="1" kern="1200" dirty="0">
                        <a:solidFill>
                          <a:srgbClr val="FFFFFF"/>
                        </a:solidFill>
                        <a:effectLst/>
                        <a:latin typeface="Cambria" panose="02040503050406030204" pitchFamily="18" charset="0"/>
                        <a:ea typeface="Arial" panose="020B0604020202020204" pitchFamily="34" charset="0"/>
                        <a:cs typeface="Cambria" panose="02040503050406030204" pitchFamily="18" charset="0"/>
                      </a:endParaRPr>
                    </a:p>
                  </a:txBody>
                  <a:tcPr marL="43720" marR="43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extLst>
                  <a:ext uri="{0D108BD9-81ED-4DB2-BD59-A6C34878D82A}">
                    <a16:rowId xmlns:a16="http://schemas.microsoft.com/office/drawing/2014/main" xmlns="" val="3894473308"/>
                  </a:ext>
                </a:extLst>
              </a:tr>
              <a:tr h="610858">
                <a:tc>
                  <a:txBody>
                    <a:bodyPr/>
                    <a:lstStyle/>
                    <a:p>
                      <a:pPr marL="0" marR="0" algn="l">
                        <a:spcBef>
                          <a:spcPts val="0"/>
                        </a:spcBef>
                        <a:spcAft>
                          <a:spcPts val="0"/>
                        </a:spcAft>
                      </a:pPr>
                      <a:r>
                        <a:rPr lang="en-US" sz="1200" dirty="0">
                          <a:solidFill>
                            <a:schemeClr val="bg1"/>
                          </a:solidFill>
                          <a:effectLst/>
                          <a:latin typeface="Cambria" panose="02040503050406030204" pitchFamily="18" charset="0"/>
                          <a:ea typeface="Calibri" panose="020F0502020204030204" pitchFamily="34" charset="0"/>
                          <a:cs typeface="Cambria" panose="02040503050406030204" pitchFamily="18" charset="0"/>
                        </a:rPr>
                        <a:t>Preventive Services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tc>
                  <a:txBody>
                    <a:bodyPr/>
                    <a:lstStyle/>
                    <a:p>
                      <a:pPr marL="0" marR="0" algn="l">
                        <a:spcBef>
                          <a:spcPts val="0"/>
                        </a:spcBef>
                        <a:spcAft>
                          <a:spcPts val="0"/>
                        </a:spcAft>
                      </a:pPr>
                      <a:r>
                        <a:rPr lang="en-US" sz="1200" dirty="0" smtClean="0">
                          <a:effectLst/>
                          <a:latin typeface="Cambria" panose="02040503050406030204" pitchFamily="18" charset="0"/>
                          <a:ea typeface="Calibri" panose="020F0502020204030204" pitchFamily="34" charset="0"/>
                          <a:cs typeface="Cambria" panose="02040503050406030204" pitchFamily="18" charset="0"/>
                        </a:rPr>
                        <a:t>Covered in Full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effectLst/>
                          <a:latin typeface="Cambria" panose="02040503050406030204" pitchFamily="18" charset="0"/>
                          <a:ea typeface="Calibri" panose="020F0502020204030204" pitchFamily="34" charset="0"/>
                          <a:cs typeface="Cambria" panose="02040503050406030204" pitchFamily="18" charset="0"/>
                        </a:rPr>
                        <a:t>Covered in Full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720548"/>
                  </a:ext>
                </a:extLst>
              </a:tr>
              <a:tr h="610858">
                <a:tc>
                  <a:txBody>
                    <a:bodyPr/>
                    <a:lstStyle/>
                    <a:p>
                      <a:pPr marL="0" marR="0" algn="l">
                        <a:spcBef>
                          <a:spcPts val="0"/>
                        </a:spcBef>
                        <a:spcAft>
                          <a:spcPts val="0"/>
                        </a:spcAft>
                      </a:pPr>
                      <a:r>
                        <a:rPr lang="en-US" sz="1200" smtClean="0">
                          <a:solidFill>
                            <a:schemeClr val="bg1"/>
                          </a:solidFill>
                          <a:effectLst/>
                          <a:latin typeface="Cambria" panose="02040503050406030204" pitchFamily="18" charset="0"/>
                          <a:ea typeface="Calibri" panose="020F0502020204030204" pitchFamily="34" charset="0"/>
                          <a:cs typeface="Cambria" panose="02040503050406030204" pitchFamily="18" charset="0"/>
                        </a:rPr>
                        <a:t>Deductible, per Calendar Year</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dirty="0" smtClean="0">
                          <a:effectLst/>
                          <a:latin typeface="Cambria" panose="02040503050406030204" pitchFamily="18" charset="0"/>
                          <a:ea typeface="Calibri" panose="020F0502020204030204" pitchFamily="34" charset="0"/>
                          <a:cs typeface="Cambria" panose="02040503050406030204" pitchFamily="18" charset="0"/>
                        </a:rPr>
                        <a:t>$50 per person, maximum of $150 per family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dirty="0" smtClean="0">
                          <a:effectLst/>
                          <a:latin typeface="Cambria" panose="02040503050406030204" pitchFamily="18" charset="0"/>
                          <a:ea typeface="Calibri" panose="020F0502020204030204" pitchFamily="34" charset="0"/>
                          <a:cs typeface="Cambria" panose="02040503050406030204" pitchFamily="18" charset="0"/>
                        </a:rPr>
                        <a:t>$50 per person, maximum of $150 per family</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extLst>
                  <a:ext uri="{0D108BD9-81ED-4DB2-BD59-A6C34878D82A}">
                    <a16:rowId xmlns:a16="http://schemas.microsoft.com/office/drawing/2014/main" xmlns="" val="1172251966"/>
                  </a:ext>
                </a:extLst>
              </a:tr>
              <a:tr h="610858">
                <a:tc>
                  <a:txBody>
                    <a:bodyPr/>
                    <a:lstStyle/>
                    <a:p>
                      <a:pPr marL="0" marR="0" algn="l">
                        <a:spcBef>
                          <a:spcPts val="0"/>
                        </a:spcBef>
                        <a:spcAft>
                          <a:spcPts val="0"/>
                        </a:spcAft>
                      </a:pPr>
                      <a:r>
                        <a:rPr lang="en-US" sz="1200" dirty="0">
                          <a:solidFill>
                            <a:schemeClr val="bg1"/>
                          </a:solidFill>
                          <a:effectLst/>
                          <a:latin typeface="Cambria" panose="02040503050406030204" pitchFamily="18" charset="0"/>
                          <a:ea typeface="Calibri" panose="020F0502020204030204" pitchFamily="34" charset="0"/>
                          <a:cs typeface="Cambria" panose="02040503050406030204" pitchFamily="18" charset="0"/>
                        </a:rPr>
                        <a:t>Basic Services</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tc>
                  <a:txBody>
                    <a:bodyPr/>
                    <a:lstStyle/>
                    <a:p>
                      <a:pPr marL="0" marR="0" algn="l">
                        <a:spcBef>
                          <a:spcPts val="0"/>
                        </a:spcBef>
                        <a:spcAft>
                          <a:spcPts val="0"/>
                        </a:spcAft>
                      </a:pPr>
                      <a:r>
                        <a:rPr lang="en-US" sz="1200" kern="1200" dirty="0" smtClean="0">
                          <a:solidFill>
                            <a:schemeClr val="tx1"/>
                          </a:solidFill>
                          <a:effectLst/>
                          <a:latin typeface="Cambria" panose="02040503050406030204" pitchFamily="18" charset="0"/>
                          <a:ea typeface="Calibri" panose="020F0502020204030204" pitchFamily="34" charset="0"/>
                          <a:cs typeface="Cambria" panose="02040503050406030204" pitchFamily="18" charset="0"/>
                        </a:rPr>
                        <a:t>100% after Deductible</a:t>
                      </a:r>
                      <a:endParaRPr lang="en-US" sz="1200" kern="1200" dirty="0">
                        <a:solidFill>
                          <a:schemeClr val="tx1"/>
                        </a:solidFill>
                        <a:effectLst/>
                        <a:latin typeface="Cambria" panose="02040503050406030204" pitchFamily="18" charset="0"/>
                        <a:ea typeface="Calibri" panose="020F0502020204030204" pitchFamily="34" charset="0"/>
                        <a:cs typeface="Cambria" panose="020405030504060302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kern="1200" dirty="0" smtClean="0">
                          <a:solidFill>
                            <a:schemeClr val="tx1"/>
                          </a:solidFill>
                          <a:effectLst/>
                          <a:latin typeface="Cambria" panose="02040503050406030204" pitchFamily="18" charset="0"/>
                          <a:ea typeface="Calibri" panose="020F0502020204030204" pitchFamily="34" charset="0"/>
                          <a:cs typeface="Cambria" panose="02040503050406030204" pitchFamily="18" charset="0"/>
                        </a:rPr>
                        <a:t>80% after Deductible</a:t>
                      </a:r>
                      <a:endParaRPr lang="en-US" sz="1200" kern="1200" dirty="0">
                        <a:solidFill>
                          <a:schemeClr val="tx1"/>
                        </a:solidFill>
                        <a:effectLst/>
                        <a:latin typeface="Cambria" panose="02040503050406030204" pitchFamily="18" charset="0"/>
                        <a:ea typeface="Calibri" panose="020F0502020204030204" pitchFamily="34" charset="0"/>
                        <a:cs typeface="Cambria" panose="020405030504060302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3202884"/>
                  </a:ext>
                </a:extLst>
              </a:tr>
              <a:tr h="610858">
                <a:tc>
                  <a:txBody>
                    <a:bodyPr/>
                    <a:lstStyle/>
                    <a:p>
                      <a:pPr marL="0" marR="0" algn="l">
                        <a:spcBef>
                          <a:spcPts val="0"/>
                        </a:spcBef>
                        <a:spcAft>
                          <a:spcPts val="0"/>
                        </a:spcAft>
                      </a:pPr>
                      <a:r>
                        <a:rPr lang="en-US" sz="1200">
                          <a:solidFill>
                            <a:schemeClr val="bg1"/>
                          </a:solidFill>
                          <a:effectLst/>
                          <a:latin typeface="Cambria" panose="02040503050406030204" pitchFamily="18" charset="0"/>
                          <a:ea typeface="Calibri" panose="020F0502020204030204" pitchFamily="34" charset="0"/>
                          <a:cs typeface="Cambria" panose="02040503050406030204" pitchFamily="18" charset="0"/>
                        </a:rPr>
                        <a:t>Major Services</a:t>
                      </a:r>
                      <a:endParaRPr lang="en-US"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tc>
                  <a:txBody>
                    <a:bodyPr/>
                    <a:lstStyle/>
                    <a:p>
                      <a:pPr marL="0" marR="0" algn="l">
                        <a:spcBef>
                          <a:spcPts val="0"/>
                        </a:spcBef>
                        <a:spcAft>
                          <a:spcPts val="0"/>
                        </a:spcAft>
                      </a:pPr>
                      <a:r>
                        <a:rPr lang="en-US" sz="1200" dirty="0" smtClean="0">
                          <a:effectLst/>
                          <a:latin typeface="Cambria" panose="02040503050406030204" pitchFamily="18" charset="0"/>
                          <a:ea typeface="Calibri" panose="020F0502020204030204" pitchFamily="34" charset="0"/>
                          <a:cs typeface="Cambria" panose="02040503050406030204" pitchFamily="18" charset="0"/>
                        </a:rPr>
                        <a:t>60% after Deductible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dirty="0" smtClean="0">
                          <a:effectLst/>
                          <a:latin typeface="Cambria" panose="02040503050406030204" pitchFamily="18" charset="0"/>
                          <a:ea typeface="Calibri" panose="020F0502020204030204" pitchFamily="34" charset="0"/>
                          <a:cs typeface="Cambria" panose="02040503050406030204" pitchFamily="18" charset="0"/>
                        </a:rPr>
                        <a:t>50% after Deductible</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extLst>
                  <a:ext uri="{0D108BD9-81ED-4DB2-BD59-A6C34878D82A}">
                    <a16:rowId xmlns:a16="http://schemas.microsoft.com/office/drawing/2014/main" xmlns="" val="539905660"/>
                  </a:ext>
                </a:extLst>
              </a:tr>
              <a:tr h="610858">
                <a:tc>
                  <a:txBody>
                    <a:bodyPr/>
                    <a:lstStyle/>
                    <a:p>
                      <a:pPr marL="0" marR="0" algn="l">
                        <a:spcBef>
                          <a:spcPts val="0"/>
                        </a:spcBef>
                        <a:spcAft>
                          <a:spcPts val="0"/>
                        </a:spcAft>
                      </a:pPr>
                      <a:r>
                        <a:rPr lang="en-US" sz="1200" dirty="0">
                          <a:solidFill>
                            <a:schemeClr val="bg1"/>
                          </a:solidFill>
                          <a:effectLst/>
                          <a:latin typeface="Cambria" panose="02040503050406030204" pitchFamily="18" charset="0"/>
                          <a:ea typeface="Calibri" panose="020F0502020204030204" pitchFamily="34" charset="0"/>
                          <a:cs typeface="Cambria" panose="02040503050406030204" pitchFamily="18" charset="0"/>
                        </a:rPr>
                        <a:t>Orthodontia </a:t>
                      </a:r>
                      <a:r>
                        <a:rPr lang="en-US" sz="1200" dirty="0" smtClean="0">
                          <a:solidFill>
                            <a:schemeClr val="bg1"/>
                          </a:solidFill>
                          <a:effectLst/>
                          <a:latin typeface="Cambria" panose="02040503050406030204" pitchFamily="18" charset="0"/>
                          <a:ea typeface="Calibri" panose="020F0502020204030204" pitchFamily="34" charset="0"/>
                          <a:cs typeface="Cambria" panose="02040503050406030204" pitchFamily="18" charset="0"/>
                        </a:rPr>
                        <a:t>Services (children up to age 19)</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tc>
                  <a:txBody>
                    <a:bodyPr/>
                    <a:lstStyle/>
                    <a:p>
                      <a:pPr marL="0" marR="0" algn="l">
                        <a:spcBef>
                          <a:spcPts val="0"/>
                        </a:spcBef>
                        <a:spcAft>
                          <a:spcPts val="0"/>
                        </a:spcAft>
                      </a:pPr>
                      <a:r>
                        <a:rPr lang="en-US" sz="1200" dirty="0" smtClean="0">
                          <a:effectLst/>
                          <a:latin typeface="Cambria" panose="02040503050406030204" pitchFamily="18" charset="0"/>
                          <a:ea typeface="Calibri" panose="020F0502020204030204" pitchFamily="34" charset="0"/>
                          <a:cs typeface="Cambria" panose="02040503050406030204" pitchFamily="18" charset="0"/>
                        </a:rPr>
                        <a:t>50% to $1,000 lifetime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dirty="0" smtClean="0">
                          <a:effectLst/>
                          <a:latin typeface="Cambria" panose="02040503050406030204" pitchFamily="18" charset="0"/>
                          <a:ea typeface="Calibri" panose="020F0502020204030204" pitchFamily="34" charset="0"/>
                          <a:cs typeface="Cambria" panose="02040503050406030204" pitchFamily="18" charset="0"/>
                        </a:rPr>
                        <a:t>50% to $1,000 lifetime</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4340200"/>
                  </a:ext>
                </a:extLst>
              </a:tr>
              <a:tr h="286251">
                <a:tc>
                  <a:txBody>
                    <a:bodyPr/>
                    <a:lstStyle/>
                    <a:p>
                      <a:pPr marL="0" marR="0" algn="l">
                        <a:spcBef>
                          <a:spcPts val="0"/>
                        </a:spcBef>
                        <a:spcAft>
                          <a:spcPts val="0"/>
                        </a:spcAft>
                      </a:pPr>
                      <a:r>
                        <a:rPr lang="en-US" sz="1200" dirty="0">
                          <a:solidFill>
                            <a:schemeClr val="bg1"/>
                          </a:solidFill>
                          <a:effectLst/>
                          <a:latin typeface="Cambria" panose="02040503050406030204" pitchFamily="18" charset="0"/>
                          <a:ea typeface="Calibri" panose="020F0502020204030204" pitchFamily="34" charset="0"/>
                          <a:cs typeface="Cambria" panose="02040503050406030204" pitchFamily="18" charset="0"/>
                        </a:rPr>
                        <a:t>Annual </a:t>
                      </a:r>
                      <a:r>
                        <a:rPr lang="en-US" sz="1200" dirty="0" smtClean="0">
                          <a:solidFill>
                            <a:schemeClr val="bg1"/>
                          </a:solidFill>
                          <a:effectLst/>
                          <a:latin typeface="Cambria" panose="02040503050406030204" pitchFamily="18" charset="0"/>
                          <a:ea typeface="Calibri" panose="020F0502020204030204" pitchFamily="34" charset="0"/>
                          <a:cs typeface="Cambria" panose="02040503050406030204" pitchFamily="18" charset="0"/>
                        </a:rPr>
                        <a:t>Maximum</a:t>
                      </a:r>
                      <a:r>
                        <a:rPr lang="it-IT" sz="1200" dirty="0" smtClean="0">
                          <a:solidFill>
                            <a:schemeClr val="bg1"/>
                          </a:solidFill>
                          <a:effectLst/>
                          <a:latin typeface="Cambria" panose="02040503050406030204" pitchFamily="18" charset="0"/>
                          <a:ea typeface="Calibri" panose="020F0502020204030204" pitchFamily="34" charset="0"/>
                          <a:cs typeface="Cambria" panose="02040503050406030204" pitchFamily="18" charset="0"/>
                        </a:rPr>
                        <a:t>, per person, per Calendar Year</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tc>
                  <a:txBody>
                    <a:bodyPr/>
                    <a:lstStyle/>
                    <a:p>
                      <a:pPr marL="0" marR="0" algn="l">
                        <a:spcBef>
                          <a:spcPts val="0"/>
                        </a:spcBef>
                        <a:spcAft>
                          <a:spcPts val="0"/>
                        </a:spcAft>
                      </a:pPr>
                      <a:r>
                        <a:rPr lang="en-US" sz="1200" kern="1200" dirty="0">
                          <a:solidFill>
                            <a:schemeClr val="tx1"/>
                          </a:solidFill>
                          <a:effectLst/>
                          <a:latin typeface="Cambria" panose="02040503050406030204" pitchFamily="18" charset="0"/>
                          <a:ea typeface="Calibri" panose="020F0502020204030204" pitchFamily="34" charset="0"/>
                          <a:cs typeface="Cambria" panose="02040503050406030204" pitchFamily="18" charset="0"/>
                        </a:rPr>
                        <a:t>$</a:t>
                      </a:r>
                      <a:r>
                        <a:rPr lang="en-US" sz="1200" kern="1200" dirty="0" smtClean="0">
                          <a:solidFill>
                            <a:schemeClr val="tx1"/>
                          </a:solidFill>
                          <a:effectLst/>
                          <a:latin typeface="Cambria" panose="02040503050406030204" pitchFamily="18" charset="0"/>
                          <a:ea typeface="Calibri" panose="020F0502020204030204" pitchFamily="34" charset="0"/>
                          <a:cs typeface="Cambria" panose="02040503050406030204" pitchFamily="18" charset="0"/>
                        </a:rPr>
                        <a:t>1,000 (*maximum rollover benefit available)</a:t>
                      </a:r>
                      <a:endParaRPr lang="en-US" sz="1200" kern="1200" dirty="0">
                        <a:solidFill>
                          <a:schemeClr val="tx1"/>
                        </a:solidFill>
                        <a:effectLst/>
                        <a:latin typeface="Cambria" panose="02040503050406030204" pitchFamily="18" charset="0"/>
                        <a:ea typeface="Calibri" panose="020F0502020204030204" pitchFamily="34" charset="0"/>
                        <a:cs typeface="Cambria" panose="020405030504060302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tc>
                  <a:txBody>
                    <a:bodyPr/>
                    <a:lstStyle/>
                    <a:p>
                      <a:pPr marL="0" marR="0" algn="l">
                        <a:spcBef>
                          <a:spcPts val="0"/>
                        </a:spcBef>
                        <a:spcAft>
                          <a:spcPts val="0"/>
                        </a:spcAft>
                      </a:pPr>
                      <a:r>
                        <a:rPr lang="en-US" sz="1200" kern="1200" dirty="0" smtClean="0">
                          <a:solidFill>
                            <a:schemeClr val="tx1"/>
                          </a:solidFill>
                          <a:effectLst/>
                          <a:latin typeface="Cambria" panose="02040503050406030204" pitchFamily="18" charset="0"/>
                          <a:ea typeface="Calibri" panose="020F0502020204030204" pitchFamily="34" charset="0"/>
                          <a:cs typeface="Cambria" panose="02040503050406030204" pitchFamily="18" charset="0"/>
                        </a:rPr>
                        <a:t>$1,000 (*maximum rollover benefit available)</a:t>
                      </a:r>
                      <a:endParaRPr lang="en-US" sz="1200" kern="1200" dirty="0">
                        <a:solidFill>
                          <a:schemeClr val="tx1"/>
                        </a:solidFill>
                        <a:effectLst/>
                        <a:latin typeface="Cambria" panose="02040503050406030204" pitchFamily="18" charset="0"/>
                        <a:ea typeface="Calibri" panose="020F0502020204030204" pitchFamily="34" charset="0"/>
                        <a:cs typeface="Cambria" panose="020405030504060302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extLst>
                  <a:ext uri="{0D108BD9-81ED-4DB2-BD59-A6C34878D82A}">
                    <a16:rowId xmlns:a16="http://schemas.microsoft.com/office/drawing/2014/main" xmlns="" val="3736570710"/>
                  </a:ext>
                </a:extLst>
              </a:tr>
              <a:tr h="286251">
                <a:tc>
                  <a:txBody>
                    <a:bodyPr/>
                    <a:lstStyle/>
                    <a:p>
                      <a:pPr marL="0" marR="0" algn="l">
                        <a:spcBef>
                          <a:spcPts val="0"/>
                        </a:spcBef>
                        <a:spcAft>
                          <a:spcPts val="0"/>
                        </a:spcAft>
                      </a:pPr>
                      <a:r>
                        <a:rPr lang="en-US" sz="1200" dirty="0">
                          <a:solidFill>
                            <a:schemeClr val="bg1"/>
                          </a:solidFill>
                          <a:effectLst/>
                          <a:latin typeface="Cambria" panose="02040503050406030204" pitchFamily="18" charset="0"/>
                          <a:ea typeface="Calibri" panose="020F0502020204030204" pitchFamily="34" charset="0"/>
                          <a:cs typeface="Cambria" panose="02040503050406030204" pitchFamily="18" charset="0"/>
                        </a:rPr>
                        <a:t>Dependent </a:t>
                      </a:r>
                      <a:r>
                        <a:rPr lang="en-US" sz="1200" dirty="0" smtClean="0">
                          <a:solidFill>
                            <a:schemeClr val="bg1"/>
                          </a:solidFill>
                          <a:effectLst/>
                          <a:latin typeface="Cambria" panose="02040503050406030204" pitchFamily="18" charset="0"/>
                          <a:ea typeface="Calibri" panose="020F0502020204030204" pitchFamily="34" charset="0"/>
                          <a:cs typeface="Cambria" panose="02040503050406030204" pitchFamily="18" charset="0"/>
                        </a:rPr>
                        <a:t>Child Age </a:t>
                      </a:r>
                      <a:r>
                        <a:rPr lang="en-US" sz="1200" dirty="0">
                          <a:solidFill>
                            <a:schemeClr val="bg1"/>
                          </a:solidFill>
                          <a:effectLst/>
                          <a:latin typeface="Cambria" panose="02040503050406030204" pitchFamily="18" charset="0"/>
                          <a:ea typeface="Calibri" panose="020F0502020204030204" pitchFamily="34" charset="0"/>
                          <a:cs typeface="Cambria" panose="02040503050406030204" pitchFamily="18" charset="0"/>
                        </a:rPr>
                        <a:t>Limit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32A7C"/>
                    </a:solidFill>
                  </a:tcPr>
                </a:tc>
                <a:tc>
                  <a:txBody>
                    <a:bodyPr/>
                    <a:lstStyle/>
                    <a:p>
                      <a:pPr marL="0" marR="0" algn="l">
                        <a:spcBef>
                          <a:spcPts val="0"/>
                        </a:spcBef>
                        <a:spcAft>
                          <a:spcPts val="0"/>
                        </a:spcAft>
                      </a:pPr>
                      <a:r>
                        <a:rPr lang="en-US" sz="1200" dirty="0" smtClean="0">
                          <a:effectLst/>
                          <a:latin typeface="Cambria" panose="02040503050406030204" pitchFamily="18" charset="0"/>
                          <a:ea typeface="Calibri" panose="020F0502020204030204" pitchFamily="34" charset="0"/>
                          <a:cs typeface="Cambria" panose="02040503050406030204" pitchFamily="18" charset="0"/>
                        </a:rPr>
                        <a:t>To age 19 (25 if a full-time student)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smtClean="0">
                          <a:effectLst/>
                          <a:latin typeface="Cambria" panose="02040503050406030204" pitchFamily="18" charset="0"/>
                          <a:ea typeface="Calibri" panose="020F0502020204030204" pitchFamily="34" charset="0"/>
                          <a:cs typeface="Cambria" panose="02040503050406030204" pitchFamily="18" charset="0"/>
                        </a:rPr>
                        <a:t>To age 19 (25 if a full-time student)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2522849"/>
                  </a:ext>
                </a:extLst>
              </a:tr>
            </a:tbl>
          </a:graphicData>
        </a:graphic>
      </p:graphicFrame>
      <p:sp>
        <p:nvSpPr>
          <p:cNvPr id="2" name="TextBox 1"/>
          <p:cNvSpPr txBox="1"/>
          <p:nvPr/>
        </p:nvSpPr>
        <p:spPr>
          <a:xfrm>
            <a:off x="278559" y="6693408"/>
            <a:ext cx="7182945" cy="267765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*With maximum rollover, Guardian will roll over a portion of your unused maximum into your personal Maximum Rollover Account (MRA).  The MRA can be used in future years, if you reach the plan’s regular annual maximum.  To qualify, you must have a claim for covered services for which a benefit payment is used, in excess of any deductible, and you must not exceed the claims threshold during the benefit year.  You and your insured dependents maintain separate MRAs based on your own claim activity.  You can view your annual MRA statement detailing your account and those of your dependents on www.GuardianAnytime.com.</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Your regular annual maximum is $1,000.  The MRA threshold is $500, which means that your claims had to be under that amount for the calendar year.  If you used out of network dental providers, your MRA credit would be $250 and if you used in network providers, your MRA credit would be $350.  Your MRA account can grow to a maximum of $1,000 over several years, which may be used in a later year after you have depleted your regular annual maximum.</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953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16</a:t>
            </a:fld>
            <a:endParaRPr lang="en-US"/>
          </a:p>
        </p:txBody>
      </p:sp>
      <p:grpSp>
        <p:nvGrpSpPr>
          <p:cNvPr id="5" name="Group 4"/>
          <p:cNvGrpSpPr>
            <a:grpSpLocks/>
          </p:cNvGrpSpPr>
          <p:nvPr/>
        </p:nvGrpSpPr>
        <p:grpSpPr bwMode="auto">
          <a:xfrm>
            <a:off x="0" y="637509"/>
            <a:ext cx="7772400" cy="805981"/>
            <a:chOff x="810" y="810"/>
            <a:chExt cx="14220" cy="1991"/>
          </a:xfrm>
        </p:grpSpPr>
        <p:grpSp>
          <p:nvGrpSpPr>
            <p:cNvPr id="6" name="Group 5"/>
            <p:cNvGrpSpPr>
              <a:grpSpLocks/>
            </p:cNvGrpSpPr>
            <p:nvPr/>
          </p:nvGrpSpPr>
          <p:grpSpPr bwMode="auto">
            <a:xfrm>
              <a:off x="810" y="810"/>
              <a:ext cx="14220" cy="1105"/>
              <a:chOff x="810" y="810"/>
              <a:chExt cx="14220" cy="1105"/>
            </a:xfrm>
          </p:grpSpPr>
          <p:sp>
            <p:nvSpPr>
              <p:cNvPr id="12" name="Freeform 11"/>
              <p:cNvSpPr>
                <a:spLocks/>
              </p:cNvSpPr>
              <p:nvPr/>
            </p:nvSpPr>
            <p:spPr bwMode="auto">
              <a:xfrm>
                <a:off x="810" y="810"/>
                <a:ext cx="14220" cy="1105"/>
              </a:xfrm>
              <a:custGeom>
                <a:avLst/>
                <a:gdLst>
                  <a:gd name="T0" fmla="+- 0 810 810"/>
                  <a:gd name="T1" fmla="*/ T0 w 14220"/>
                  <a:gd name="T2" fmla="+- 0 1915 810"/>
                  <a:gd name="T3" fmla="*/ 1915 h 1105"/>
                  <a:gd name="T4" fmla="+- 0 15030 810"/>
                  <a:gd name="T5" fmla="*/ T4 w 14220"/>
                  <a:gd name="T6" fmla="+- 0 1915 810"/>
                  <a:gd name="T7" fmla="*/ 1915 h 1105"/>
                  <a:gd name="T8" fmla="+- 0 15030 810"/>
                  <a:gd name="T9" fmla="*/ T8 w 14220"/>
                  <a:gd name="T10" fmla="+- 0 810 810"/>
                  <a:gd name="T11" fmla="*/ 810 h 1105"/>
                  <a:gd name="T12" fmla="+- 0 810 810"/>
                  <a:gd name="T13" fmla="*/ T12 w 14220"/>
                  <a:gd name="T14" fmla="+- 0 810 810"/>
                  <a:gd name="T15" fmla="*/ 810 h 1105"/>
                  <a:gd name="T16" fmla="+- 0 810 810"/>
                  <a:gd name="T17" fmla="*/ T16 w 14220"/>
                  <a:gd name="T18" fmla="+- 0 1915 810"/>
                  <a:gd name="T19" fmla="*/ 1915 h 1105"/>
                </a:gdLst>
                <a:ahLst/>
                <a:cxnLst>
                  <a:cxn ang="0">
                    <a:pos x="T1" y="T3"/>
                  </a:cxn>
                  <a:cxn ang="0">
                    <a:pos x="T5" y="T7"/>
                  </a:cxn>
                  <a:cxn ang="0">
                    <a:pos x="T9" y="T11"/>
                  </a:cxn>
                  <a:cxn ang="0">
                    <a:pos x="T13" y="T15"/>
                  </a:cxn>
                  <a:cxn ang="0">
                    <a:pos x="T17" y="T19"/>
                  </a:cxn>
                </a:cxnLst>
                <a:rect l="0" t="0" r="r" b="b"/>
                <a:pathLst>
                  <a:path w="14220" h="1105">
                    <a:moveTo>
                      <a:pt x="0" y="1105"/>
                    </a:moveTo>
                    <a:lnTo>
                      <a:pt x="14220" y="1105"/>
                    </a:lnTo>
                    <a:lnTo>
                      <a:pt x="14220"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7" name="Group 6"/>
            <p:cNvGrpSpPr>
              <a:grpSpLocks/>
            </p:cNvGrpSpPr>
            <p:nvPr/>
          </p:nvGrpSpPr>
          <p:grpSpPr bwMode="auto">
            <a:xfrm>
              <a:off x="13423" y="1917"/>
              <a:ext cx="1121" cy="884"/>
              <a:chOff x="13423" y="1917"/>
              <a:chExt cx="1121" cy="884"/>
            </a:xfrm>
          </p:grpSpPr>
          <p:sp>
            <p:nvSpPr>
              <p:cNvPr id="8" name="Freeform 7"/>
              <p:cNvSpPr>
                <a:spLocks/>
              </p:cNvSpPr>
              <p:nvPr/>
            </p:nvSpPr>
            <p:spPr bwMode="auto">
              <a:xfrm>
                <a:off x="13423" y="1917"/>
                <a:ext cx="1121" cy="884"/>
              </a:xfrm>
              <a:custGeom>
                <a:avLst/>
                <a:gdLst>
                  <a:gd name="T0" fmla="+- 0 14045 13423"/>
                  <a:gd name="T1" fmla="*/ T0 w 1121"/>
                  <a:gd name="T2" fmla="+- 0 2352 1917"/>
                  <a:gd name="T3" fmla="*/ 2352 h 884"/>
                  <a:gd name="T4" fmla="+- 0 13971 13423"/>
                  <a:gd name="T5" fmla="*/ T4 w 1121"/>
                  <a:gd name="T6" fmla="+- 0 2551 1917"/>
                  <a:gd name="T7" fmla="*/ 2551 h 884"/>
                  <a:gd name="T8" fmla="+- 0 13958 13423"/>
                  <a:gd name="T9" fmla="*/ T8 w 1121"/>
                  <a:gd name="T10" fmla="+- 0 2568 1917"/>
                  <a:gd name="T11" fmla="*/ 2568 h 884"/>
                  <a:gd name="T12" fmla="+- 0 13939 13423"/>
                  <a:gd name="T13" fmla="*/ T12 w 1121"/>
                  <a:gd name="T14" fmla="+- 0 2575 1917"/>
                  <a:gd name="T15" fmla="*/ 2575 h 884"/>
                  <a:gd name="T16" fmla="+- 0 13937 13423"/>
                  <a:gd name="T17" fmla="*/ T16 w 1121"/>
                  <a:gd name="T18" fmla="+- 0 2575 1917"/>
                  <a:gd name="T19" fmla="*/ 2575 h 884"/>
                  <a:gd name="T20" fmla="+- 0 14252 13423"/>
                  <a:gd name="T21" fmla="*/ T20 w 1121"/>
                  <a:gd name="T22" fmla="+- 0 2575 1917"/>
                  <a:gd name="T23" fmla="*/ 2575 h 884"/>
                  <a:gd name="T24" fmla="+- 0 14267 13423"/>
                  <a:gd name="T25" fmla="*/ T24 w 1121"/>
                  <a:gd name="T26" fmla="+- 0 2555 1917"/>
                  <a:gd name="T27" fmla="*/ 2555 h 884"/>
                  <a:gd name="T28" fmla="+- 0 14284 13423"/>
                  <a:gd name="T29" fmla="*/ T28 w 1121"/>
                  <a:gd name="T30" fmla="+- 0 2532 1917"/>
                  <a:gd name="T31" fmla="*/ 2532 h 884"/>
                  <a:gd name="T32" fmla="+- 0 14324 13423"/>
                  <a:gd name="T33" fmla="*/ T32 w 1121"/>
                  <a:gd name="T34" fmla="+- 0 2479 1917"/>
                  <a:gd name="T35" fmla="*/ 2479 h 884"/>
                  <a:gd name="T36" fmla="+- 0 14531 13423"/>
                  <a:gd name="T37" fmla="*/ T36 w 1121"/>
                  <a:gd name="T38" fmla="+- 0 2479 1917"/>
                  <a:gd name="T39" fmla="*/ 2479 h 884"/>
                  <a:gd name="T40" fmla="+- 0 14544 13423"/>
                  <a:gd name="T41" fmla="*/ T40 w 1121"/>
                  <a:gd name="T42" fmla="+- 0 2467 1917"/>
                  <a:gd name="T43" fmla="*/ 2467 h 884"/>
                  <a:gd name="T44" fmla="+- 0 14544 13423"/>
                  <a:gd name="T45" fmla="*/ T44 w 1121"/>
                  <a:gd name="T46" fmla="+- 0 2437 1917"/>
                  <a:gd name="T47" fmla="*/ 2437 h 884"/>
                  <a:gd name="T48" fmla="+- 0 14532 13423"/>
                  <a:gd name="T49" fmla="*/ T48 w 1121"/>
                  <a:gd name="T50" fmla="+- 0 2425 1917"/>
                  <a:gd name="T51" fmla="*/ 2425 h 884"/>
                  <a:gd name="T52" fmla="+- 0 14518 13423"/>
                  <a:gd name="T53" fmla="*/ T52 w 1121"/>
                  <a:gd name="T54" fmla="+- 0 2424 1917"/>
                  <a:gd name="T55" fmla="*/ 2424 h 884"/>
                  <a:gd name="T56" fmla="+- 0 14090 13423"/>
                  <a:gd name="T57" fmla="*/ T56 w 1121"/>
                  <a:gd name="T58" fmla="+- 0 2424 1917"/>
                  <a:gd name="T59" fmla="*/ 2424 h 884"/>
                  <a:gd name="T60" fmla="+- 0 14077 13423"/>
                  <a:gd name="T61" fmla="*/ T60 w 1121"/>
                  <a:gd name="T62" fmla="+- 0 2417 1917"/>
                  <a:gd name="T63" fmla="*/ 2417 h 884"/>
                  <a:gd name="T64" fmla="+- 0 14045 13423"/>
                  <a:gd name="T65" fmla="*/ T64 w 1121"/>
                  <a:gd name="T66" fmla="+- 0 2352 1917"/>
                  <a:gd name="T67" fmla="*/ 2352 h 8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21" h="884">
                    <a:moveTo>
                      <a:pt x="622" y="435"/>
                    </a:moveTo>
                    <a:lnTo>
                      <a:pt x="548" y="634"/>
                    </a:lnTo>
                    <a:lnTo>
                      <a:pt x="535" y="651"/>
                    </a:lnTo>
                    <a:lnTo>
                      <a:pt x="516" y="658"/>
                    </a:lnTo>
                    <a:lnTo>
                      <a:pt x="514" y="658"/>
                    </a:lnTo>
                    <a:lnTo>
                      <a:pt x="829" y="658"/>
                    </a:lnTo>
                    <a:lnTo>
                      <a:pt x="844" y="638"/>
                    </a:lnTo>
                    <a:lnTo>
                      <a:pt x="861" y="615"/>
                    </a:lnTo>
                    <a:lnTo>
                      <a:pt x="901" y="562"/>
                    </a:lnTo>
                    <a:lnTo>
                      <a:pt x="1108" y="562"/>
                    </a:lnTo>
                    <a:lnTo>
                      <a:pt x="1121" y="550"/>
                    </a:lnTo>
                    <a:lnTo>
                      <a:pt x="1121" y="520"/>
                    </a:lnTo>
                    <a:lnTo>
                      <a:pt x="1109" y="508"/>
                    </a:lnTo>
                    <a:lnTo>
                      <a:pt x="1095" y="507"/>
                    </a:lnTo>
                    <a:lnTo>
                      <a:pt x="667" y="507"/>
                    </a:lnTo>
                    <a:lnTo>
                      <a:pt x="654" y="500"/>
                    </a:lnTo>
                    <a:lnTo>
                      <a:pt x="622" y="4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9" name="Freeform 8"/>
              <p:cNvSpPr>
                <a:spLocks/>
              </p:cNvSpPr>
              <p:nvPr/>
            </p:nvSpPr>
            <p:spPr bwMode="auto">
              <a:xfrm>
                <a:off x="13423" y="1917"/>
                <a:ext cx="1121" cy="884"/>
              </a:xfrm>
              <a:custGeom>
                <a:avLst/>
                <a:gdLst>
                  <a:gd name="T0" fmla="+- 0 13822 13423"/>
                  <a:gd name="T1" fmla="*/ T0 w 1121"/>
                  <a:gd name="T2" fmla="+- 0 2305 1917"/>
                  <a:gd name="T3" fmla="*/ 2305 h 884"/>
                  <a:gd name="T4" fmla="+- 0 13783 13423"/>
                  <a:gd name="T5" fmla="*/ T4 w 1121"/>
                  <a:gd name="T6" fmla="+- 0 2402 1917"/>
                  <a:gd name="T7" fmla="*/ 2402 h 884"/>
                  <a:gd name="T8" fmla="+- 0 13770 13423"/>
                  <a:gd name="T9" fmla="*/ T8 w 1121"/>
                  <a:gd name="T10" fmla="+- 0 2418 1917"/>
                  <a:gd name="T11" fmla="*/ 2418 h 884"/>
                  <a:gd name="T12" fmla="+- 0 13750 13423"/>
                  <a:gd name="T13" fmla="*/ T12 w 1121"/>
                  <a:gd name="T14" fmla="+- 0 2424 1917"/>
                  <a:gd name="T15" fmla="*/ 2424 h 884"/>
                  <a:gd name="T16" fmla="+- 0 13615 13423"/>
                  <a:gd name="T17" fmla="*/ T16 w 1121"/>
                  <a:gd name="T18" fmla="+- 0 2424 1917"/>
                  <a:gd name="T19" fmla="*/ 2424 h 884"/>
                  <a:gd name="T20" fmla="+- 0 13862 13423"/>
                  <a:gd name="T21" fmla="*/ T20 w 1121"/>
                  <a:gd name="T22" fmla="+- 0 2424 1917"/>
                  <a:gd name="T23" fmla="*/ 2424 h 884"/>
                  <a:gd name="T24" fmla="+- 0 13822 13423"/>
                  <a:gd name="T25" fmla="*/ T24 w 1121"/>
                  <a:gd name="T26" fmla="+- 0 2305 1917"/>
                  <a:gd name="T27" fmla="*/ 2305 h 884"/>
                </a:gdLst>
                <a:ahLst/>
                <a:cxnLst>
                  <a:cxn ang="0">
                    <a:pos x="T1" y="T3"/>
                  </a:cxn>
                  <a:cxn ang="0">
                    <a:pos x="T5" y="T7"/>
                  </a:cxn>
                  <a:cxn ang="0">
                    <a:pos x="T9" y="T11"/>
                  </a:cxn>
                  <a:cxn ang="0">
                    <a:pos x="T13" y="T15"/>
                  </a:cxn>
                  <a:cxn ang="0">
                    <a:pos x="T17" y="T19"/>
                  </a:cxn>
                  <a:cxn ang="0">
                    <a:pos x="T21" y="T23"/>
                  </a:cxn>
                  <a:cxn ang="0">
                    <a:pos x="T25" y="T27"/>
                  </a:cxn>
                </a:cxnLst>
                <a:rect l="0" t="0" r="r" b="b"/>
                <a:pathLst>
                  <a:path w="1121" h="884">
                    <a:moveTo>
                      <a:pt x="399" y="388"/>
                    </a:moveTo>
                    <a:lnTo>
                      <a:pt x="360" y="485"/>
                    </a:lnTo>
                    <a:lnTo>
                      <a:pt x="347" y="501"/>
                    </a:lnTo>
                    <a:lnTo>
                      <a:pt x="327" y="507"/>
                    </a:lnTo>
                    <a:lnTo>
                      <a:pt x="192" y="507"/>
                    </a:lnTo>
                    <a:lnTo>
                      <a:pt x="439" y="507"/>
                    </a:lnTo>
                    <a:lnTo>
                      <a:pt x="399"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10" name="Freeform 9"/>
              <p:cNvSpPr>
                <a:spLocks/>
              </p:cNvSpPr>
              <p:nvPr/>
            </p:nvSpPr>
            <p:spPr bwMode="auto">
              <a:xfrm>
                <a:off x="13423" y="1917"/>
                <a:ext cx="1121" cy="884"/>
              </a:xfrm>
              <a:custGeom>
                <a:avLst/>
                <a:gdLst>
                  <a:gd name="T0" fmla="+- 0 14424 13423"/>
                  <a:gd name="T1" fmla="*/ T0 w 1121"/>
                  <a:gd name="T2" fmla="+- 0 2226 1917"/>
                  <a:gd name="T3" fmla="*/ 2226 h 884"/>
                  <a:gd name="T4" fmla="+- 0 14038 13423"/>
                  <a:gd name="T5" fmla="*/ T4 w 1121"/>
                  <a:gd name="T6" fmla="+- 0 2226 1917"/>
                  <a:gd name="T7" fmla="*/ 2226 h 884"/>
                  <a:gd name="T8" fmla="+- 0 14058 13423"/>
                  <a:gd name="T9" fmla="*/ T8 w 1121"/>
                  <a:gd name="T10" fmla="+- 0 2231 1917"/>
                  <a:gd name="T11" fmla="*/ 2231 h 884"/>
                  <a:gd name="T12" fmla="+- 0 14072 13423"/>
                  <a:gd name="T13" fmla="*/ T12 w 1121"/>
                  <a:gd name="T14" fmla="+- 0 2245 1917"/>
                  <a:gd name="T15" fmla="*/ 2245 h 884"/>
                  <a:gd name="T16" fmla="+- 0 14126 13423"/>
                  <a:gd name="T17" fmla="*/ T16 w 1121"/>
                  <a:gd name="T18" fmla="+- 0 2352 1917"/>
                  <a:gd name="T19" fmla="*/ 2352 h 884"/>
                  <a:gd name="T20" fmla="+- 0 14396 13423"/>
                  <a:gd name="T21" fmla="*/ T20 w 1121"/>
                  <a:gd name="T22" fmla="+- 0 2352 1917"/>
                  <a:gd name="T23" fmla="*/ 2352 h 884"/>
                  <a:gd name="T24" fmla="+- 0 14418 13423"/>
                  <a:gd name="T25" fmla="*/ T24 w 1121"/>
                  <a:gd name="T26" fmla="+- 0 2276 1917"/>
                  <a:gd name="T27" fmla="*/ 2276 h 884"/>
                  <a:gd name="T28" fmla="+- 0 14423 13423"/>
                  <a:gd name="T29" fmla="*/ T28 w 1121"/>
                  <a:gd name="T30" fmla="+- 0 2236 1917"/>
                  <a:gd name="T31" fmla="*/ 2236 h 884"/>
                  <a:gd name="T32" fmla="+- 0 14424 13423"/>
                  <a:gd name="T33" fmla="*/ T32 w 1121"/>
                  <a:gd name="T34" fmla="+- 0 2226 1917"/>
                  <a:gd name="T35" fmla="*/ 2226 h 8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121" h="884">
                    <a:moveTo>
                      <a:pt x="1001" y="309"/>
                    </a:moveTo>
                    <a:lnTo>
                      <a:pt x="615" y="309"/>
                    </a:lnTo>
                    <a:lnTo>
                      <a:pt x="635" y="314"/>
                    </a:lnTo>
                    <a:lnTo>
                      <a:pt x="649" y="328"/>
                    </a:lnTo>
                    <a:lnTo>
                      <a:pt x="703" y="435"/>
                    </a:lnTo>
                    <a:lnTo>
                      <a:pt x="973" y="435"/>
                    </a:lnTo>
                    <a:lnTo>
                      <a:pt x="995" y="359"/>
                    </a:lnTo>
                    <a:lnTo>
                      <a:pt x="1000" y="319"/>
                    </a:lnTo>
                    <a:lnTo>
                      <a:pt x="1001" y="3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11" name="Freeform 10"/>
              <p:cNvSpPr>
                <a:spLocks/>
              </p:cNvSpPr>
              <p:nvPr/>
            </p:nvSpPr>
            <p:spPr bwMode="auto">
              <a:xfrm>
                <a:off x="13423" y="1917"/>
                <a:ext cx="1121" cy="884"/>
              </a:xfrm>
              <a:custGeom>
                <a:avLst/>
                <a:gdLst>
                  <a:gd name="T0" fmla="+- 0 14156 13423"/>
                  <a:gd name="T1" fmla="*/ T0 w 1121"/>
                  <a:gd name="T2" fmla="+- 0 1935 1917"/>
                  <a:gd name="T3" fmla="*/ 1935 h 884"/>
                  <a:gd name="T4" fmla="+- 0 14076 13423"/>
                  <a:gd name="T5" fmla="*/ T4 w 1121"/>
                  <a:gd name="T6" fmla="+- 0 1950 1917"/>
                  <a:gd name="T7" fmla="*/ 1950 h 884"/>
                  <a:gd name="T8" fmla="+- 0 14015 13423"/>
                  <a:gd name="T9" fmla="*/ T8 w 1121"/>
                  <a:gd name="T10" fmla="+- 0 1984 1917"/>
                  <a:gd name="T11" fmla="*/ 1984 h 884"/>
                  <a:gd name="T12" fmla="+- 0 13972 13423"/>
                  <a:gd name="T13" fmla="*/ T12 w 1121"/>
                  <a:gd name="T14" fmla="+- 0 2028 1917"/>
                  <a:gd name="T15" fmla="*/ 2028 h 884"/>
                  <a:gd name="T16" fmla="+- 0 13937 13423"/>
                  <a:gd name="T17" fmla="*/ T16 w 1121"/>
                  <a:gd name="T18" fmla="+- 0 2085 1917"/>
                  <a:gd name="T19" fmla="*/ 2085 h 884"/>
                  <a:gd name="T20" fmla="+- 0 13923 13423"/>
                  <a:gd name="T21" fmla="*/ T20 w 1121"/>
                  <a:gd name="T22" fmla="+- 0 2119 1917"/>
                  <a:gd name="T23" fmla="*/ 2119 h 884"/>
                  <a:gd name="T24" fmla="+- 0 14410 13423"/>
                  <a:gd name="T25" fmla="*/ T24 w 1121"/>
                  <a:gd name="T26" fmla="+- 0 2119 1917"/>
                  <a:gd name="T27" fmla="*/ 2119 h 884"/>
                  <a:gd name="T28" fmla="+- 0 14378 13423"/>
                  <a:gd name="T29" fmla="*/ T28 w 1121"/>
                  <a:gd name="T30" fmla="+- 0 2047 1917"/>
                  <a:gd name="T31" fmla="*/ 2047 h 884"/>
                  <a:gd name="T32" fmla="+- 0 14338 13423"/>
                  <a:gd name="T33" fmla="*/ T32 w 1121"/>
                  <a:gd name="T34" fmla="+- 0 2000 1917"/>
                  <a:gd name="T35" fmla="*/ 2000 h 884"/>
                  <a:gd name="T36" fmla="+- 0 14285 13423"/>
                  <a:gd name="T37" fmla="*/ T36 w 1121"/>
                  <a:gd name="T38" fmla="+- 0 1964 1917"/>
                  <a:gd name="T39" fmla="*/ 1964 h 884"/>
                  <a:gd name="T40" fmla="+- 0 14222 13423"/>
                  <a:gd name="T41" fmla="*/ T40 w 1121"/>
                  <a:gd name="T42" fmla="+- 0 1941 1917"/>
                  <a:gd name="T43" fmla="*/ 1941 h 884"/>
                  <a:gd name="T44" fmla="+- 0 14156 13423"/>
                  <a:gd name="T45" fmla="*/ T44 w 1121"/>
                  <a:gd name="T46" fmla="+- 0 1935 1917"/>
                  <a:gd name="T47" fmla="*/ 1935 h 8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121" h="884">
                    <a:moveTo>
                      <a:pt x="733" y="18"/>
                    </a:moveTo>
                    <a:lnTo>
                      <a:pt x="653" y="33"/>
                    </a:lnTo>
                    <a:lnTo>
                      <a:pt x="592" y="67"/>
                    </a:lnTo>
                    <a:lnTo>
                      <a:pt x="549" y="111"/>
                    </a:lnTo>
                    <a:lnTo>
                      <a:pt x="514" y="168"/>
                    </a:lnTo>
                    <a:lnTo>
                      <a:pt x="500" y="202"/>
                    </a:lnTo>
                    <a:lnTo>
                      <a:pt x="987" y="202"/>
                    </a:lnTo>
                    <a:lnTo>
                      <a:pt x="955" y="130"/>
                    </a:lnTo>
                    <a:lnTo>
                      <a:pt x="915" y="83"/>
                    </a:lnTo>
                    <a:lnTo>
                      <a:pt x="862" y="47"/>
                    </a:lnTo>
                    <a:lnTo>
                      <a:pt x="799" y="24"/>
                    </a:lnTo>
                    <a:lnTo>
                      <a:pt x="73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sp>
        <p:nvSpPr>
          <p:cNvPr id="13" name="TextBox 12"/>
          <p:cNvSpPr txBox="1"/>
          <p:nvPr/>
        </p:nvSpPr>
        <p:spPr>
          <a:xfrm>
            <a:off x="106427" y="647866"/>
            <a:ext cx="5382831"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YOUR </a:t>
            </a:r>
            <a:r>
              <a:rPr lang="en-US" sz="2400" b="1" dirty="0" smtClean="0">
                <a:solidFill>
                  <a:schemeClr val="bg1"/>
                </a:solidFill>
                <a:latin typeface="Arial" panose="020B0604020202020204" pitchFamily="34" charset="0"/>
                <a:cs typeface="Arial" panose="020B0604020202020204" pitchFamily="34" charset="0"/>
              </a:rPr>
              <a:t>VISION </a:t>
            </a:r>
            <a:r>
              <a:rPr lang="en-US" sz="2400" dirty="0" smtClean="0">
                <a:solidFill>
                  <a:schemeClr val="bg1"/>
                </a:solidFill>
                <a:latin typeface="Arial" panose="020B0604020202020204" pitchFamily="34" charset="0"/>
                <a:cs typeface="Arial" panose="020B0604020202020204" pitchFamily="34" charset="0"/>
              </a:rPr>
              <a:t>PLAN</a:t>
            </a:r>
            <a:endParaRPr lang="en-US" sz="2400" b="1" dirty="0">
              <a:solidFill>
                <a:schemeClr val="bg1"/>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4187043516"/>
              </p:ext>
            </p:extLst>
          </p:nvPr>
        </p:nvGraphicFramePr>
        <p:xfrm>
          <a:off x="218148" y="2914526"/>
          <a:ext cx="6865404" cy="3846398"/>
        </p:xfrm>
        <a:graphic>
          <a:graphicData uri="http://schemas.openxmlformats.org/drawingml/2006/table">
            <a:tbl>
              <a:tblPr firstRow="1" firstCol="1" bandRow="1"/>
              <a:tblGrid>
                <a:gridCol w="3000540">
                  <a:extLst>
                    <a:ext uri="{9D8B030D-6E8A-4147-A177-3AD203B41FA5}">
                      <a16:colId xmlns:a16="http://schemas.microsoft.com/office/drawing/2014/main" xmlns="" val="2122193286"/>
                    </a:ext>
                  </a:extLst>
                </a:gridCol>
                <a:gridCol w="3864864">
                  <a:extLst>
                    <a:ext uri="{9D8B030D-6E8A-4147-A177-3AD203B41FA5}">
                      <a16:colId xmlns:a16="http://schemas.microsoft.com/office/drawing/2014/main" xmlns="" val="2721303412"/>
                    </a:ext>
                  </a:extLst>
                </a:gridCol>
              </a:tblGrid>
              <a:tr h="358837">
                <a:tc>
                  <a:txBody>
                    <a:bodyPr/>
                    <a:lstStyle/>
                    <a:p>
                      <a:pPr marL="0" marR="0">
                        <a:spcBef>
                          <a:spcPts val="0"/>
                        </a:spcBef>
                        <a:spcAft>
                          <a:spcPts val="0"/>
                        </a:spcAft>
                      </a:pPr>
                      <a:r>
                        <a:rPr lang="en-US" sz="1200" b="1" dirty="0">
                          <a:solidFill>
                            <a:srgbClr val="FFFFFF"/>
                          </a:solidFill>
                          <a:effectLst/>
                          <a:latin typeface="Cambria" panose="02040503050406030204" pitchFamily="18" charset="0"/>
                          <a:ea typeface="Arial" panose="020B0604020202020204" pitchFamily="34" charset="0"/>
                          <a:cs typeface="Cambria" panose="02040503050406030204" pitchFamily="18" charset="0"/>
                        </a:rPr>
                        <a:t>TYPE OF SERVICE</a:t>
                      </a:r>
                      <a:endParaRPr lang="en-US" sz="1200" b="1" dirty="0">
                        <a:effectLst/>
                        <a:latin typeface="Calibri" panose="020F0502020204030204" pitchFamily="34" charset="0"/>
                        <a:ea typeface="Arial" panose="020B0604020202020204" pitchFamily="34" charset="0"/>
                        <a:cs typeface="Times New Roman" panose="02020603050405020304" pitchFamily="18" charset="0"/>
                      </a:endParaRPr>
                    </a:p>
                  </a:txBody>
                  <a:tcPr marL="43720" marR="43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1200" b="1" dirty="0" smtClean="0">
                          <a:solidFill>
                            <a:srgbClr val="FFFFFF"/>
                          </a:solidFill>
                          <a:effectLst/>
                          <a:latin typeface="Cambria" panose="02040503050406030204" pitchFamily="18" charset="0"/>
                          <a:ea typeface="Calibri" panose="020F0502020204030204" pitchFamily="34" charset="0"/>
                          <a:cs typeface="Cambria" panose="02040503050406030204" pitchFamily="18" charset="0"/>
                        </a:rPr>
                        <a:t>VSP CHOICE PLAN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20" marR="43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xmlns="" val="208835665"/>
                  </a:ext>
                </a:extLst>
              </a:tr>
              <a:tr h="316426">
                <a:tc>
                  <a:txBody>
                    <a:bodyPr/>
                    <a:lstStyle/>
                    <a:p>
                      <a:pPr marL="0" marR="0">
                        <a:spcBef>
                          <a:spcPts val="0"/>
                        </a:spcBef>
                        <a:spcAft>
                          <a:spcPts val="0"/>
                        </a:spcAft>
                      </a:pPr>
                      <a:r>
                        <a:rPr lang="en-US" sz="1200" b="1" dirty="0" smtClean="0">
                          <a:solidFill>
                            <a:srgbClr val="FFFFFF"/>
                          </a:solidFill>
                          <a:effectLst/>
                          <a:latin typeface="Cambria" panose="02040503050406030204" pitchFamily="18" charset="0"/>
                          <a:ea typeface="Calibri" panose="020F0502020204030204" pitchFamily="34" charset="0"/>
                          <a:cs typeface="Cambria" panose="02040503050406030204" pitchFamily="18" charset="0"/>
                        </a:rPr>
                        <a:t>Eye Exam </a:t>
                      </a:r>
                      <a:r>
                        <a:rPr lang="en-US" sz="1200" b="1" i="1" dirty="0" smtClean="0">
                          <a:solidFill>
                            <a:srgbClr val="FFFFFF"/>
                          </a:solidFill>
                          <a:effectLst/>
                          <a:latin typeface="Cambria" panose="02040503050406030204" pitchFamily="18" charset="0"/>
                          <a:ea typeface="Calibri" panose="020F0502020204030204" pitchFamily="34" charset="0"/>
                          <a:cs typeface="Cambria" panose="02040503050406030204" pitchFamily="18" charset="0"/>
                        </a:rPr>
                        <a:t>(every 12 months)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spcBef>
                          <a:spcPts val="0"/>
                        </a:spcBef>
                        <a:spcAft>
                          <a:spcPts val="0"/>
                        </a:spcAft>
                      </a:pPr>
                      <a:r>
                        <a:rPr lang="en-US" sz="1200" dirty="0" smtClean="0">
                          <a:effectLst/>
                          <a:latin typeface="Cambria" panose="02040503050406030204" pitchFamily="18" charset="0"/>
                          <a:ea typeface="Calibri" panose="020F0502020204030204" pitchFamily="34" charset="0"/>
                          <a:cs typeface="Cambria" panose="02040503050406030204" pitchFamily="18" charset="0"/>
                        </a:rPr>
                        <a:t>$20 copayment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0514584"/>
                  </a:ext>
                </a:extLst>
              </a:tr>
              <a:tr h="1274819">
                <a:tc>
                  <a:txBody>
                    <a:bodyPr/>
                    <a:lstStyle/>
                    <a:p>
                      <a:pPr marL="0" marR="0">
                        <a:spcBef>
                          <a:spcPts val="0"/>
                        </a:spcBef>
                        <a:spcAft>
                          <a:spcPts val="0"/>
                        </a:spcAft>
                      </a:pPr>
                      <a:r>
                        <a:rPr lang="en-US" sz="1200" b="1" dirty="0" smtClean="0">
                          <a:solidFill>
                            <a:srgbClr val="FFFFFF"/>
                          </a:solidFill>
                          <a:effectLst/>
                          <a:latin typeface="Cambria" panose="02040503050406030204" pitchFamily="18" charset="0"/>
                          <a:ea typeface="Calibri" panose="020F0502020204030204" pitchFamily="34" charset="0"/>
                          <a:cs typeface="Cambria" panose="02040503050406030204" pitchFamily="18" charset="0"/>
                        </a:rPr>
                        <a:t>Lenses </a:t>
                      </a:r>
                      <a:r>
                        <a:rPr lang="en-US" sz="1200" b="1" i="1" dirty="0" smtClean="0">
                          <a:solidFill>
                            <a:srgbClr val="FFFFFF"/>
                          </a:solidFill>
                          <a:effectLst/>
                          <a:latin typeface="Cambria" panose="02040503050406030204" pitchFamily="18" charset="0"/>
                          <a:ea typeface="Calibri" panose="020F0502020204030204" pitchFamily="34" charset="0"/>
                          <a:cs typeface="Cambria" panose="02040503050406030204" pitchFamily="18" charset="0"/>
                        </a:rPr>
                        <a:t>(every </a:t>
                      </a:r>
                      <a:r>
                        <a:rPr lang="en-US" sz="1200" b="1" i="1" dirty="0">
                          <a:solidFill>
                            <a:srgbClr val="FFFFFF"/>
                          </a:solidFill>
                          <a:effectLst/>
                          <a:latin typeface="Cambria" panose="02040503050406030204" pitchFamily="18" charset="0"/>
                          <a:ea typeface="Calibri" panose="020F0502020204030204" pitchFamily="34" charset="0"/>
                          <a:cs typeface="Cambria" panose="02040503050406030204" pitchFamily="18" charset="0"/>
                        </a:rPr>
                        <a:t>12 months)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mbria" panose="02040503050406030204" pitchFamily="18" charset="0"/>
                        <a:buChar char="-"/>
                      </a:pPr>
                      <a:r>
                        <a:rPr lang="en-US" sz="1200" dirty="0">
                          <a:solidFill>
                            <a:srgbClr val="FFFFFF"/>
                          </a:solidFill>
                          <a:effectLst/>
                          <a:latin typeface="Cambria" panose="02040503050406030204" pitchFamily="18" charset="0"/>
                          <a:ea typeface="Calibri" panose="020F0502020204030204" pitchFamily="34" charset="0"/>
                          <a:cs typeface="Cambria" panose="02040503050406030204" pitchFamily="18" charset="0"/>
                        </a:rPr>
                        <a:t>Single Vision</a:t>
                      </a:r>
                      <a:endParaRPr lang="en-US" sz="1200" dirty="0">
                        <a:effectLst/>
                        <a:latin typeface="Calibri" panose="020F0502020204030204" pitchFamily="34"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Cambria" panose="02040503050406030204" pitchFamily="18" charset="0"/>
                        <a:buChar char="-"/>
                      </a:pPr>
                      <a:r>
                        <a:rPr lang="en-US" sz="1200" dirty="0">
                          <a:solidFill>
                            <a:srgbClr val="FFFFFF"/>
                          </a:solidFill>
                          <a:effectLst/>
                          <a:latin typeface="Cambria" panose="02040503050406030204" pitchFamily="18" charset="0"/>
                          <a:ea typeface="Calibri" panose="020F0502020204030204" pitchFamily="34" charset="0"/>
                          <a:cs typeface="Cambria" panose="02040503050406030204" pitchFamily="18" charset="0"/>
                        </a:rPr>
                        <a:t>Bifocal</a:t>
                      </a:r>
                      <a:endParaRPr lang="en-US" sz="1200" dirty="0">
                        <a:effectLst/>
                        <a:latin typeface="Calibri" panose="020F0502020204030204" pitchFamily="34"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Cambria" panose="02040503050406030204" pitchFamily="18" charset="0"/>
                        <a:buChar char="-"/>
                      </a:pPr>
                      <a:r>
                        <a:rPr lang="en-US" sz="1200" dirty="0">
                          <a:solidFill>
                            <a:srgbClr val="FFFFFF"/>
                          </a:solidFill>
                          <a:effectLst/>
                          <a:latin typeface="Cambria" panose="02040503050406030204" pitchFamily="18" charset="0"/>
                          <a:ea typeface="Calibri" panose="020F0502020204030204" pitchFamily="34" charset="0"/>
                          <a:cs typeface="Cambria" panose="02040503050406030204" pitchFamily="18" charset="0"/>
                        </a:rPr>
                        <a:t>Trifocal</a:t>
                      </a:r>
                      <a:endParaRPr lang="en-US" sz="1200" dirty="0">
                        <a:effectLst/>
                        <a:latin typeface="Calibri" panose="020F0502020204030204" pitchFamily="34"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Cambria" panose="02040503050406030204" pitchFamily="18" charset="0"/>
                        <a:buChar char="-"/>
                      </a:pPr>
                      <a:r>
                        <a:rPr lang="en-US" sz="1200" dirty="0" smtClean="0">
                          <a:solidFill>
                            <a:srgbClr val="FFFFFF"/>
                          </a:solidFill>
                          <a:effectLst/>
                          <a:latin typeface="Cambria" panose="02040503050406030204" pitchFamily="18" charset="0"/>
                          <a:ea typeface="Calibri" panose="020F0502020204030204" pitchFamily="34" charset="0"/>
                          <a:cs typeface="Cambria" panose="02040503050406030204" pitchFamily="18" charset="0"/>
                        </a:rPr>
                        <a:t>Ventricular </a:t>
                      </a:r>
                      <a:endParaRPr lang="en-US" sz="1200" dirty="0">
                        <a:effectLst/>
                        <a:latin typeface="Calibri" panose="020F0502020204030204" pitchFamily="34" charset="0"/>
                        <a:ea typeface="Calibri" panose="020F0502020204030204" pitchFamily="34" charset="0"/>
                        <a:cs typeface="Cambria" panose="020405030504060302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spcBef>
                          <a:spcPts val="0"/>
                        </a:spcBef>
                        <a:spcAft>
                          <a:spcPts val="0"/>
                        </a:spcAft>
                      </a:pPr>
                      <a:r>
                        <a:rPr lang="en-US" sz="1200" dirty="0">
                          <a:effectLst/>
                          <a:latin typeface="Cambria" panose="02040503050406030204" pitchFamily="18" charset="0"/>
                          <a:ea typeface="Calibri" panose="020F0502020204030204" pitchFamily="34" charset="0"/>
                          <a:cs typeface="Cambria" panose="02040503050406030204" pitchFamily="18" charset="0"/>
                        </a:rPr>
                        <a:t>$</a:t>
                      </a:r>
                      <a:r>
                        <a:rPr lang="en-US" sz="1200" dirty="0" smtClean="0">
                          <a:effectLst/>
                          <a:latin typeface="Cambria" panose="02040503050406030204" pitchFamily="18" charset="0"/>
                          <a:ea typeface="Calibri" panose="020F0502020204030204" pitchFamily="34" charset="0"/>
                          <a:cs typeface="Cambria" panose="02040503050406030204" pitchFamily="18" charset="0"/>
                        </a:rPr>
                        <a:t>20 copayment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extLst>
                  <a:ext uri="{0D108BD9-81ED-4DB2-BD59-A6C34878D82A}">
                    <a16:rowId xmlns:a16="http://schemas.microsoft.com/office/drawing/2014/main" xmlns="" val="2567454934"/>
                  </a:ext>
                </a:extLst>
              </a:tr>
              <a:tr h="495838">
                <a:tc>
                  <a:txBody>
                    <a:bodyPr/>
                    <a:lstStyle/>
                    <a:p>
                      <a:pPr marL="0" marR="0">
                        <a:spcBef>
                          <a:spcPts val="0"/>
                        </a:spcBef>
                        <a:spcAft>
                          <a:spcPts val="0"/>
                        </a:spcAft>
                      </a:pPr>
                      <a:r>
                        <a:rPr lang="en-US" sz="1200" b="1">
                          <a:solidFill>
                            <a:srgbClr val="FFFFFF"/>
                          </a:solidFill>
                          <a:effectLst/>
                          <a:latin typeface="Cambria" panose="02040503050406030204" pitchFamily="18" charset="0"/>
                          <a:ea typeface="Calibri" panose="020F0502020204030204" pitchFamily="34" charset="0"/>
                          <a:cs typeface="Cambria" panose="02040503050406030204" pitchFamily="18" charset="0"/>
                        </a:rPr>
                        <a:t>Frames </a:t>
                      </a:r>
                      <a:r>
                        <a:rPr lang="en-US" sz="1200" b="1" i="1">
                          <a:solidFill>
                            <a:srgbClr val="FFFFFF"/>
                          </a:solidFill>
                          <a:effectLst/>
                          <a:latin typeface="Cambria" panose="02040503050406030204" pitchFamily="18" charset="0"/>
                          <a:ea typeface="Calibri" panose="020F0502020204030204" pitchFamily="34" charset="0"/>
                          <a:cs typeface="Cambria" panose="02040503050406030204" pitchFamily="18" charset="0"/>
                        </a:rPr>
                        <a:t>(every 24 months)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spcBef>
                          <a:spcPts val="0"/>
                        </a:spcBef>
                        <a:spcAft>
                          <a:spcPts val="0"/>
                        </a:spcAft>
                      </a:pPr>
                      <a:r>
                        <a:rPr lang="en-US" sz="1200" dirty="0" smtClean="0">
                          <a:effectLst/>
                          <a:latin typeface="Cambria" panose="02040503050406030204" pitchFamily="18" charset="0"/>
                          <a:ea typeface="Calibri" panose="020F0502020204030204" pitchFamily="34" charset="0"/>
                          <a:cs typeface="Cambria" panose="02040503050406030204" pitchFamily="18" charset="0"/>
                        </a:rPr>
                        <a:t>$130 allowance then 20% off remaining balance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7291885"/>
                  </a:ext>
                </a:extLst>
              </a:tr>
              <a:tr h="1084052">
                <a:tc>
                  <a:txBody>
                    <a:bodyPr/>
                    <a:lstStyle/>
                    <a:p>
                      <a:pPr marL="0" marR="0">
                        <a:spcBef>
                          <a:spcPts val="0"/>
                        </a:spcBef>
                        <a:spcAft>
                          <a:spcPts val="0"/>
                        </a:spcAft>
                      </a:pPr>
                      <a:r>
                        <a:rPr lang="en-US" sz="1200" b="1" dirty="0">
                          <a:solidFill>
                            <a:srgbClr val="FFFFFF"/>
                          </a:solidFill>
                          <a:effectLst/>
                          <a:latin typeface="Cambria" panose="02040503050406030204" pitchFamily="18" charset="0"/>
                          <a:ea typeface="Calibri" panose="020F0502020204030204" pitchFamily="34" charset="0"/>
                          <a:cs typeface="Cambria" panose="02040503050406030204" pitchFamily="18" charset="0"/>
                        </a:rPr>
                        <a:t>Contact Lenses </a:t>
                      </a:r>
                      <a:r>
                        <a:rPr lang="en-US" sz="1200" b="1" i="1" dirty="0">
                          <a:solidFill>
                            <a:srgbClr val="FFFFFF"/>
                          </a:solidFill>
                          <a:effectLst/>
                          <a:latin typeface="Cambria" panose="02040503050406030204" pitchFamily="18" charset="0"/>
                          <a:ea typeface="Calibri" panose="020F0502020204030204" pitchFamily="34" charset="0"/>
                          <a:cs typeface="Cambria" panose="02040503050406030204" pitchFamily="18" charset="0"/>
                        </a:rPr>
                        <a:t>(every 12 </a:t>
                      </a:r>
                      <a:r>
                        <a:rPr lang="en-US" sz="1200" b="1" i="1" dirty="0" smtClean="0">
                          <a:solidFill>
                            <a:srgbClr val="FFFFFF"/>
                          </a:solidFill>
                          <a:effectLst/>
                          <a:latin typeface="Cambria" panose="02040503050406030204" pitchFamily="18" charset="0"/>
                          <a:ea typeface="Calibri" panose="020F0502020204030204" pitchFamily="34" charset="0"/>
                          <a:cs typeface="Cambria" panose="02040503050406030204" pitchFamily="18" charset="0"/>
                        </a:rPr>
                        <a:t>months)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mbria" panose="02040503050406030204" pitchFamily="18" charset="0"/>
                        <a:buChar char="-"/>
                      </a:pPr>
                      <a:r>
                        <a:rPr lang="en-US" sz="1200" dirty="0" smtClean="0">
                          <a:solidFill>
                            <a:srgbClr val="FFFFFF"/>
                          </a:solidFill>
                          <a:effectLst/>
                          <a:latin typeface="Cambria" panose="02040503050406030204" pitchFamily="18" charset="0"/>
                          <a:ea typeface="Calibri" panose="020F0502020204030204" pitchFamily="34" charset="0"/>
                          <a:cs typeface="Cambria" panose="02040503050406030204" pitchFamily="18" charset="0"/>
                        </a:rPr>
                        <a:t>Elective</a:t>
                      </a:r>
                      <a:endParaRPr lang="en-US" sz="1200" dirty="0">
                        <a:effectLst/>
                        <a:latin typeface="Calibri" panose="020F0502020204030204" pitchFamily="34"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Cambria" panose="02040503050406030204" pitchFamily="18" charset="0"/>
                        <a:buChar char="-"/>
                      </a:pPr>
                      <a:r>
                        <a:rPr lang="en-US" sz="1200" dirty="0" smtClean="0">
                          <a:solidFill>
                            <a:srgbClr val="FFFFFF"/>
                          </a:solidFill>
                          <a:effectLst/>
                          <a:latin typeface="Cambria" panose="02040503050406030204" pitchFamily="18" charset="0"/>
                          <a:ea typeface="Calibri" panose="020F0502020204030204" pitchFamily="34" charset="0"/>
                          <a:cs typeface="Cambria" panose="02040503050406030204" pitchFamily="18" charset="0"/>
                        </a:rPr>
                        <a:t>Medically Necessary</a:t>
                      </a:r>
                      <a:endParaRPr lang="en-US" sz="1200" dirty="0">
                        <a:effectLst/>
                        <a:latin typeface="Calibri" panose="020F0502020204030204" pitchFamily="34" charset="0"/>
                        <a:ea typeface="Calibri" panose="020F0502020204030204" pitchFamily="34" charset="0"/>
                        <a:cs typeface="Cambria" panose="020405030504060302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spcBef>
                          <a:spcPts val="0"/>
                        </a:spcBef>
                        <a:spcAft>
                          <a:spcPts val="0"/>
                        </a:spcAft>
                      </a:pPr>
                      <a:r>
                        <a:rPr lang="en-US" sz="1200" dirty="0" smtClean="0">
                          <a:effectLst/>
                          <a:latin typeface="Cambria" panose="02040503050406030204" pitchFamily="18" charset="0"/>
                          <a:ea typeface="Calibri" panose="020F0502020204030204" pitchFamily="34" charset="0"/>
                          <a:cs typeface="Cambria" panose="02040503050406030204" pitchFamily="18" charset="0"/>
                        </a:rPr>
                        <a:t>$130 allowance</a:t>
                      </a:r>
                    </a:p>
                    <a:p>
                      <a:pPr marL="0" marR="0">
                        <a:spcBef>
                          <a:spcPts val="0"/>
                        </a:spcBef>
                        <a:spcAft>
                          <a:spcPts val="0"/>
                        </a:spcAft>
                      </a:pPr>
                      <a:r>
                        <a:rPr lang="en-US" sz="1200" dirty="0" smtClean="0">
                          <a:effectLst/>
                          <a:latin typeface="Cambria" panose="02040503050406030204" pitchFamily="18" charset="0"/>
                          <a:ea typeface="Calibri" panose="020F0502020204030204" pitchFamily="34" charset="0"/>
                          <a:cs typeface="Cambria" panose="02040503050406030204" pitchFamily="18" charset="0"/>
                        </a:rPr>
                        <a:t>Covered in Full</a:t>
                      </a:r>
                      <a:endParaRPr lang="en-US" sz="1200" dirty="0">
                        <a:effectLst/>
                        <a:latin typeface="Cambria" panose="02040503050406030204" pitchFamily="18" charset="0"/>
                        <a:ea typeface="Calibri" panose="020F0502020204030204" pitchFamily="34" charset="0"/>
                        <a:cs typeface="Cambria" panose="020405030504060302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F"/>
                    </a:solidFill>
                  </a:tcPr>
                </a:tc>
                <a:extLst>
                  <a:ext uri="{0D108BD9-81ED-4DB2-BD59-A6C34878D82A}">
                    <a16:rowId xmlns:a16="http://schemas.microsoft.com/office/drawing/2014/main" xmlns="" val="618102010"/>
                  </a:ext>
                </a:extLst>
              </a:tr>
              <a:tr h="316426">
                <a:tc>
                  <a:txBody>
                    <a:bodyPr/>
                    <a:lstStyle/>
                    <a:p>
                      <a:pPr marL="0" marR="0">
                        <a:spcBef>
                          <a:spcPts val="0"/>
                        </a:spcBef>
                        <a:spcAft>
                          <a:spcPts val="0"/>
                        </a:spcAft>
                      </a:pPr>
                      <a:r>
                        <a:rPr lang="en-US" sz="1200" b="1" dirty="0">
                          <a:solidFill>
                            <a:srgbClr val="FFFFFF"/>
                          </a:solidFill>
                          <a:effectLst/>
                          <a:latin typeface="Cambria" panose="02040503050406030204" pitchFamily="18" charset="0"/>
                          <a:ea typeface="Calibri" panose="020F0502020204030204" pitchFamily="34" charset="0"/>
                          <a:cs typeface="Cambria" panose="02040503050406030204" pitchFamily="18" charset="0"/>
                        </a:rPr>
                        <a:t>Dependent Age Limit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spcBef>
                          <a:spcPts val="0"/>
                        </a:spcBef>
                        <a:spcAft>
                          <a:spcPts val="0"/>
                        </a:spcAft>
                      </a:pPr>
                      <a:r>
                        <a:rPr lang="en-US" sz="1200" dirty="0" smtClean="0">
                          <a:effectLst/>
                          <a:latin typeface="Cambria" panose="02040503050406030204" pitchFamily="18" charset="0"/>
                          <a:ea typeface="Calibri" panose="020F0502020204030204" pitchFamily="34" charset="0"/>
                          <a:cs typeface="Cambria" panose="02040503050406030204" pitchFamily="18" charset="0"/>
                        </a:rPr>
                        <a:t>To age 19 (25 if a full-time student)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554" marR="46554" marT="46554" marB="465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2955252"/>
                  </a:ext>
                </a:extLst>
              </a:tr>
            </a:tbl>
          </a:graphicData>
        </a:graphic>
      </p:graphicFrame>
      <p:sp>
        <p:nvSpPr>
          <p:cNvPr id="16" name="TextBox 15"/>
          <p:cNvSpPr txBox="1"/>
          <p:nvPr/>
        </p:nvSpPr>
        <p:spPr>
          <a:xfrm>
            <a:off x="106427" y="1304169"/>
            <a:ext cx="7400334" cy="156966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VISION</a:t>
            </a:r>
          </a:p>
          <a:p>
            <a:r>
              <a:rPr lang="en-US" sz="1200" dirty="0">
                <a:latin typeface="Arial" panose="020B0604020202020204" pitchFamily="34" charset="0"/>
                <a:cs typeface="Arial" panose="020B0604020202020204" pitchFamily="34" charset="0"/>
              </a:rPr>
              <a:t>There are no plan changes to your vision benefits as of May 1, </a:t>
            </a:r>
            <a:r>
              <a:rPr lang="en-US" sz="1200" dirty="0" smtClean="0">
                <a:latin typeface="Arial" panose="020B0604020202020204" pitchFamily="34" charset="0"/>
                <a:cs typeface="Arial" panose="020B0604020202020204" pitchFamily="34" charset="0"/>
              </a:rPr>
              <a:t>2021.  </a:t>
            </a:r>
            <a:r>
              <a:rPr lang="en-US" sz="1200" dirty="0">
                <a:latin typeface="Arial" panose="020B0604020202020204" pitchFamily="34" charset="0"/>
                <a:cs typeface="Arial" panose="020B0604020202020204" pitchFamily="34" charset="0"/>
              </a:rPr>
              <a:t>To locate a participating VSP Choice provider, please log onto www.vsp.com, or call Member Services at 1-877-814-8970.  The chart below outlines the in-network benefits.  By seeking care from an in network provider allows you to maximize your plan benefits.  Your policy also contains a reimbursement for services received out of network, but the claim needs to be filed by you (the provider will not file the claim).  For out of network services, please obtain an itemized receipt from your vision provider, and contact Marsh and McLennan Agency for an out of network vision claim form.</a:t>
            </a:r>
          </a:p>
        </p:txBody>
      </p:sp>
      <p:sp>
        <p:nvSpPr>
          <p:cNvPr id="2" name="TextBox 1"/>
          <p:cNvSpPr txBox="1"/>
          <p:nvPr/>
        </p:nvSpPr>
        <p:spPr>
          <a:xfrm>
            <a:off x="106427" y="6864096"/>
            <a:ext cx="7220965"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the covered person chooses elective contact lenses, VSP does not cover frames until the beginning of the calendar year following the next calendar year after the elective contacts are purchased.</a:t>
            </a:r>
          </a:p>
        </p:txBody>
      </p:sp>
    </p:spTree>
    <p:extLst>
      <p:ext uri="{BB962C8B-B14F-4D97-AF65-F5344CB8AC3E}">
        <p14:creationId xmlns:p14="http://schemas.microsoft.com/office/powerpoint/2010/main" val="81845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17</a:t>
            </a:fld>
            <a:endParaRPr lang="en-US"/>
          </a:p>
        </p:txBody>
      </p:sp>
      <p:grpSp>
        <p:nvGrpSpPr>
          <p:cNvPr id="5" name="Group 4"/>
          <p:cNvGrpSpPr>
            <a:grpSpLocks/>
          </p:cNvGrpSpPr>
          <p:nvPr/>
        </p:nvGrpSpPr>
        <p:grpSpPr bwMode="auto">
          <a:xfrm>
            <a:off x="-45" y="537213"/>
            <a:ext cx="7772400" cy="1201484"/>
            <a:chOff x="-222" y="562"/>
            <a:chExt cx="19200" cy="2968"/>
          </a:xfrm>
        </p:grpSpPr>
        <p:grpSp>
          <p:nvGrpSpPr>
            <p:cNvPr id="6" name="Group 5"/>
            <p:cNvGrpSpPr>
              <a:grpSpLocks/>
            </p:cNvGrpSpPr>
            <p:nvPr/>
          </p:nvGrpSpPr>
          <p:grpSpPr bwMode="auto">
            <a:xfrm>
              <a:off x="-222" y="810"/>
              <a:ext cx="19200" cy="1105"/>
              <a:chOff x="-222" y="810"/>
              <a:chExt cx="19200" cy="1105"/>
            </a:xfrm>
          </p:grpSpPr>
          <p:sp>
            <p:nvSpPr>
              <p:cNvPr id="22" name="Freeform 21"/>
              <p:cNvSpPr>
                <a:spLocks/>
              </p:cNvSpPr>
              <p:nvPr/>
            </p:nvSpPr>
            <p:spPr bwMode="auto">
              <a:xfrm>
                <a:off x="-222" y="810"/>
                <a:ext cx="19200" cy="1105"/>
              </a:xfrm>
              <a:custGeom>
                <a:avLst/>
                <a:gdLst>
                  <a:gd name="T0" fmla="+- 0 1805 1805"/>
                  <a:gd name="T1" fmla="*/ T0 w 13225"/>
                  <a:gd name="T2" fmla="+- 0 1915 810"/>
                  <a:gd name="T3" fmla="*/ 1915 h 1105"/>
                  <a:gd name="T4" fmla="+- 0 15030 1805"/>
                  <a:gd name="T5" fmla="*/ T4 w 13225"/>
                  <a:gd name="T6" fmla="+- 0 1915 810"/>
                  <a:gd name="T7" fmla="*/ 1915 h 1105"/>
                  <a:gd name="T8" fmla="+- 0 15030 1805"/>
                  <a:gd name="T9" fmla="*/ T8 w 13225"/>
                  <a:gd name="T10" fmla="+- 0 810 810"/>
                  <a:gd name="T11" fmla="*/ 810 h 1105"/>
                  <a:gd name="T12" fmla="+- 0 1805 1805"/>
                  <a:gd name="T13" fmla="*/ T12 w 13225"/>
                  <a:gd name="T14" fmla="+- 0 810 810"/>
                  <a:gd name="T15" fmla="*/ 810 h 1105"/>
                  <a:gd name="T16" fmla="+- 0 1805 1805"/>
                  <a:gd name="T17" fmla="*/ T16 w 13225"/>
                  <a:gd name="T18" fmla="+- 0 1915 810"/>
                  <a:gd name="T19" fmla="*/ 1915 h 1105"/>
                </a:gdLst>
                <a:ahLst/>
                <a:cxnLst>
                  <a:cxn ang="0">
                    <a:pos x="T1" y="T3"/>
                  </a:cxn>
                  <a:cxn ang="0">
                    <a:pos x="T5" y="T7"/>
                  </a:cxn>
                  <a:cxn ang="0">
                    <a:pos x="T9" y="T11"/>
                  </a:cxn>
                  <a:cxn ang="0">
                    <a:pos x="T13" y="T15"/>
                  </a:cxn>
                  <a:cxn ang="0">
                    <a:pos x="T17" y="T19"/>
                  </a:cxn>
                </a:cxnLst>
                <a:rect l="0" t="0" r="r" b="b"/>
                <a:pathLst>
                  <a:path w="13225" h="1105">
                    <a:moveTo>
                      <a:pt x="0" y="1105"/>
                    </a:moveTo>
                    <a:lnTo>
                      <a:pt x="13225" y="1105"/>
                    </a:lnTo>
                    <a:lnTo>
                      <a:pt x="13225"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7" name="Group 6"/>
            <p:cNvGrpSpPr>
              <a:grpSpLocks/>
            </p:cNvGrpSpPr>
            <p:nvPr/>
          </p:nvGrpSpPr>
          <p:grpSpPr bwMode="auto">
            <a:xfrm>
              <a:off x="662" y="562"/>
              <a:ext cx="2205" cy="1909"/>
              <a:chOff x="662" y="562"/>
              <a:chExt cx="2205" cy="1909"/>
            </a:xfrm>
          </p:grpSpPr>
          <p:sp>
            <p:nvSpPr>
              <p:cNvPr id="21" name="Freeform 20"/>
              <p:cNvSpPr>
                <a:spLocks/>
              </p:cNvSpPr>
              <p:nvPr/>
            </p:nvSpPr>
            <p:spPr bwMode="auto">
              <a:xfrm>
                <a:off x="662" y="562"/>
                <a:ext cx="2205" cy="1909"/>
              </a:xfrm>
              <a:custGeom>
                <a:avLst/>
                <a:gdLst>
                  <a:gd name="T0" fmla="+- 0 2316 662"/>
                  <a:gd name="T1" fmla="*/ T0 w 2205"/>
                  <a:gd name="T2" fmla="+- 0 562 562"/>
                  <a:gd name="T3" fmla="*/ 562 h 1909"/>
                  <a:gd name="T4" fmla="+- 0 1214 662"/>
                  <a:gd name="T5" fmla="*/ T4 w 2205"/>
                  <a:gd name="T6" fmla="+- 0 562 562"/>
                  <a:gd name="T7" fmla="*/ 562 h 1909"/>
                  <a:gd name="T8" fmla="+- 0 662 662"/>
                  <a:gd name="T9" fmla="*/ T8 w 2205"/>
                  <a:gd name="T10" fmla="+- 0 1516 562"/>
                  <a:gd name="T11" fmla="*/ 1516 h 1909"/>
                  <a:gd name="T12" fmla="+- 0 1214 662"/>
                  <a:gd name="T13" fmla="*/ T12 w 2205"/>
                  <a:gd name="T14" fmla="+- 0 2471 562"/>
                  <a:gd name="T15" fmla="*/ 2471 h 1909"/>
                  <a:gd name="T16" fmla="+- 0 2316 662"/>
                  <a:gd name="T17" fmla="*/ T16 w 2205"/>
                  <a:gd name="T18" fmla="+- 0 2471 562"/>
                  <a:gd name="T19" fmla="*/ 2471 h 1909"/>
                  <a:gd name="T20" fmla="+- 0 2867 662"/>
                  <a:gd name="T21" fmla="*/ T20 w 2205"/>
                  <a:gd name="T22" fmla="+- 0 1516 562"/>
                  <a:gd name="T23" fmla="*/ 1516 h 1909"/>
                  <a:gd name="T24" fmla="+- 0 2316 662"/>
                  <a:gd name="T25" fmla="*/ T24 w 2205"/>
                  <a:gd name="T26" fmla="+- 0 562 562"/>
                  <a:gd name="T27" fmla="*/ 562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2" y="0"/>
                    </a:lnTo>
                    <a:lnTo>
                      <a:pt x="0" y="954"/>
                    </a:lnTo>
                    <a:lnTo>
                      <a:pt x="552" y="1909"/>
                    </a:lnTo>
                    <a:lnTo>
                      <a:pt x="1654" y="1909"/>
                    </a:lnTo>
                    <a:lnTo>
                      <a:pt x="2205" y="954"/>
                    </a:lnTo>
                    <a:lnTo>
                      <a:pt x="1654" y="0"/>
                    </a:lnTo>
                    <a:close/>
                  </a:path>
                </a:pathLst>
              </a:custGeom>
              <a:solidFill>
                <a:srgbClr val="F0513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8" name="Group 7"/>
            <p:cNvGrpSpPr>
              <a:grpSpLocks/>
            </p:cNvGrpSpPr>
            <p:nvPr/>
          </p:nvGrpSpPr>
          <p:grpSpPr bwMode="auto">
            <a:xfrm>
              <a:off x="2436" y="1621"/>
              <a:ext cx="2205" cy="1909"/>
              <a:chOff x="2436" y="1621"/>
              <a:chExt cx="2205" cy="1909"/>
            </a:xfrm>
          </p:grpSpPr>
          <p:sp>
            <p:nvSpPr>
              <p:cNvPr id="20" name="Freeform 19"/>
              <p:cNvSpPr>
                <a:spLocks/>
              </p:cNvSpPr>
              <p:nvPr/>
            </p:nvSpPr>
            <p:spPr bwMode="auto">
              <a:xfrm>
                <a:off x="2436" y="1621"/>
                <a:ext cx="2205" cy="1909"/>
              </a:xfrm>
              <a:custGeom>
                <a:avLst/>
                <a:gdLst>
                  <a:gd name="T0" fmla="+- 0 4090 2436"/>
                  <a:gd name="T1" fmla="*/ T0 w 2205"/>
                  <a:gd name="T2" fmla="+- 0 1621 1621"/>
                  <a:gd name="T3" fmla="*/ 1621 h 1909"/>
                  <a:gd name="T4" fmla="+- 0 2988 2436"/>
                  <a:gd name="T5" fmla="*/ T4 w 2205"/>
                  <a:gd name="T6" fmla="+- 0 1621 1621"/>
                  <a:gd name="T7" fmla="*/ 1621 h 1909"/>
                  <a:gd name="T8" fmla="+- 0 2436 2436"/>
                  <a:gd name="T9" fmla="*/ T8 w 2205"/>
                  <a:gd name="T10" fmla="+- 0 2576 1621"/>
                  <a:gd name="T11" fmla="*/ 2576 h 1909"/>
                  <a:gd name="T12" fmla="+- 0 2988 2436"/>
                  <a:gd name="T13" fmla="*/ T12 w 2205"/>
                  <a:gd name="T14" fmla="+- 0 3531 1621"/>
                  <a:gd name="T15" fmla="*/ 3531 h 1909"/>
                  <a:gd name="T16" fmla="+- 0 4090 2436"/>
                  <a:gd name="T17" fmla="*/ T16 w 2205"/>
                  <a:gd name="T18" fmla="+- 0 3531 1621"/>
                  <a:gd name="T19" fmla="*/ 3531 h 1909"/>
                  <a:gd name="T20" fmla="+- 0 4641 2436"/>
                  <a:gd name="T21" fmla="*/ T20 w 2205"/>
                  <a:gd name="T22" fmla="+- 0 2576 1621"/>
                  <a:gd name="T23" fmla="*/ 2576 h 1909"/>
                  <a:gd name="T24" fmla="+- 0 4090 2436"/>
                  <a:gd name="T25" fmla="*/ T24 w 2205"/>
                  <a:gd name="T26" fmla="+- 0 1621 1621"/>
                  <a:gd name="T27" fmla="*/ 1621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2" y="0"/>
                    </a:lnTo>
                    <a:lnTo>
                      <a:pt x="0" y="955"/>
                    </a:lnTo>
                    <a:lnTo>
                      <a:pt x="552" y="1910"/>
                    </a:lnTo>
                    <a:lnTo>
                      <a:pt x="1654" y="1910"/>
                    </a:lnTo>
                    <a:lnTo>
                      <a:pt x="2205" y="955"/>
                    </a:lnTo>
                    <a:lnTo>
                      <a:pt x="1654" y="0"/>
                    </a:lnTo>
                    <a:close/>
                  </a:path>
                </a:pathLst>
              </a:custGeom>
              <a:solidFill>
                <a:srgbClr val="21AB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9" name="Group 8"/>
            <p:cNvGrpSpPr>
              <a:grpSpLocks/>
            </p:cNvGrpSpPr>
            <p:nvPr/>
          </p:nvGrpSpPr>
          <p:grpSpPr bwMode="auto">
            <a:xfrm>
              <a:off x="1267" y="1109"/>
              <a:ext cx="923" cy="789"/>
              <a:chOff x="1267" y="1109"/>
              <a:chExt cx="923" cy="789"/>
            </a:xfrm>
          </p:grpSpPr>
          <p:sp>
            <p:nvSpPr>
              <p:cNvPr id="16" name="Freeform 15"/>
              <p:cNvSpPr>
                <a:spLocks/>
              </p:cNvSpPr>
              <p:nvPr/>
            </p:nvSpPr>
            <p:spPr bwMode="auto">
              <a:xfrm>
                <a:off x="1267" y="1109"/>
                <a:ext cx="923" cy="789"/>
              </a:xfrm>
              <a:custGeom>
                <a:avLst/>
                <a:gdLst>
                  <a:gd name="T0" fmla="+- 0 2110 1267"/>
                  <a:gd name="T1" fmla="*/ T0 w 923"/>
                  <a:gd name="T2" fmla="+- 0 1257 1109"/>
                  <a:gd name="T3" fmla="*/ 1257 h 789"/>
                  <a:gd name="T4" fmla="+- 0 1347 1267"/>
                  <a:gd name="T5" fmla="*/ T4 w 923"/>
                  <a:gd name="T6" fmla="+- 0 1257 1109"/>
                  <a:gd name="T7" fmla="*/ 1257 h 789"/>
                  <a:gd name="T8" fmla="+- 0 1325 1267"/>
                  <a:gd name="T9" fmla="*/ T8 w 923"/>
                  <a:gd name="T10" fmla="+- 0 1261 1109"/>
                  <a:gd name="T11" fmla="*/ 1261 h 789"/>
                  <a:gd name="T12" fmla="+- 0 1276 1267"/>
                  <a:gd name="T13" fmla="*/ T12 w 923"/>
                  <a:gd name="T14" fmla="+- 0 1302 1109"/>
                  <a:gd name="T15" fmla="*/ 1302 h 789"/>
                  <a:gd name="T16" fmla="+- 0 1267 1267"/>
                  <a:gd name="T17" fmla="*/ T16 w 923"/>
                  <a:gd name="T18" fmla="+- 0 1818 1109"/>
                  <a:gd name="T19" fmla="*/ 1818 h 789"/>
                  <a:gd name="T20" fmla="+- 0 1270 1267"/>
                  <a:gd name="T21" fmla="*/ T20 w 923"/>
                  <a:gd name="T22" fmla="+- 0 1841 1109"/>
                  <a:gd name="T23" fmla="*/ 1841 h 789"/>
                  <a:gd name="T24" fmla="+- 0 1311 1267"/>
                  <a:gd name="T25" fmla="*/ T24 w 923"/>
                  <a:gd name="T26" fmla="+- 0 1889 1109"/>
                  <a:gd name="T27" fmla="*/ 1889 h 789"/>
                  <a:gd name="T28" fmla="+- 0 2110 1267"/>
                  <a:gd name="T29" fmla="*/ T28 w 923"/>
                  <a:gd name="T30" fmla="+- 0 1898 1109"/>
                  <a:gd name="T31" fmla="*/ 1898 h 789"/>
                  <a:gd name="T32" fmla="+- 0 2133 1267"/>
                  <a:gd name="T33" fmla="*/ T32 w 923"/>
                  <a:gd name="T34" fmla="+- 0 1895 1109"/>
                  <a:gd name="T35" fmla="*/ 1895 h 789"/>
                  <a:gd name="T36" fmla="+- 0 2182 1267"/>
                  <a:gd name="T37" fmla="*/ T36 w 923"/>
                  <a:gd name="T38" fmla="+- 0 1854 1109"/>
                  <a:gd name="T39" fmla="*/ 1854 h 789"/>
                  <a:gd name="T40" fmla="+- 0 2189 1267"/>
                  <a:gd name="T41" fmla="*/ T40 w 923"/>
                  <a:gd name="T42" fmla="+- 0 1798 1109"/>
                  <a:gd name="T43" fmla="*/ 1798 h 789"/>
                  <a:gd name="T44" fmla="+- 0 1726 1267"/>
                  <a:gd name="T45" fmla="*/ T44 w 923"/>
                  <a:gd name="T46" fmla="+- 0 1798 1109"/>
                  <a:gd name="T47" fmla="*/ 1798 h 789"/>
                  <a:gd name="T48" fmla="+- 0 1703 1267"/>
                  <a:gd name="T49" fmla="*/ T48 w 923"/>
                  <a:gd name="T50" fmla="+- 0 1797 1109"/>
                  <a:gd name="T51" fmla="*/ 1797 h 789"/>
                  <a:gd name="T52" fmla="+- 0 1638 1267"/>
                  <a:gd name="T53" fmla="*/ T52 w 923"/>
                  <a:gd name="T54" fmla="+- 0 1780 1109"/>
                  <a:gd name="T55" fmla="*/ 1780 h 789"/>
                  <a:gd name="T56" fmla="+- 0 1583 1267"/>
                  <a:gd name="T57" fmla="*/ T56 w 923"/>
                  <a:gd name="T58" fmla="+- 0 1745 1109"/>
                  <a:gd name="T59" fmla="*/ 1745 h 789"/>
                  <a:gd name="T60" fmla="+- 0 1540 1267"/>
                  <a:gd name="T61" fmla="*/ T60 w 923"/>
                  <a:gd name="T62" fmla="+- 0 1696 1109"/>
                  <a:gd name="T63" fmla="*/ 1696 h 789"/>
                  <a:gd name="T64" fmla="+- 0 1513 1267"/>
                  <a:gd name="T65" fmla="*/ T64 w 923"/>
                  <a:gd name="T66" fmla="+- 0 1636 1109"/>
                  <a:gd name="T67" fmla="*/ 1636 h 789"/>
                  <a:gd name="T68" fmla="+- 0 1506 1267"/>
                  <a:gd name="T69" fmla="*/ T68 w 923"/>
                  <a:gd name="T70" fmla="+- 0 1591 1109"/>
                  <a:gd name="T71" fmla="*/ 1591 h 789"/>
                  <a:gd name="T72" fmla="+- 0 1507 1267"/>
                  <a:gd name="T73" fmla="*/ T72 w 923"/>
                  <a:gd name="T74" fmla="+- 0 1566 1109"/>
                  <a:gd name="T75" fmla="*/ 1566 h 789"/>
                  <a:gd name="T76" fmla="+- 0 1523 1267"/>
                  <a:gd name="T77" fmla="*/ T76 w 923"/>
                  <a:gd name="T78" fmla="+- 0 1498 1109"/>
                  <a:gd name="T79" fmla="*/ 1498 h 789"/>
                  <a:gd name="T80" fmla="+- 0 1556 1267"/>
                  <a:gd name="T81" fmla="*/ T80 w 923"/>
                  <a:gd name="T82" fmla="+- 0 1440 1109"/>
                  <a:gd name="T83" fmla="*/ 1440 h 789"/>
                  <a:gd name="T84" fmla="+- 0 1602 1267"/>
                  <a:gd name="T85" fmla="*/ T84 w 923"/>
                  <a:gd name="T86" fmla="+- 0 1396 1109"/>
                  <a:gd name="T87" fmla="*/ 1396 h 789"/>
                  <a:gd name="T88" fmla="+- 0 1659 1267"/>
                  <a:gd name="T89" fmla="*/ T88 w 923"/>
                  <a:gd name="T90" fmla="+- 0 1368 1109"/>
                  <a:gd name="T91" fmla="*/ 1368 h 789"/>
                  <a:gd name="T92" fmla="+- 0 1724 1267"/>
                  <a:gd name="T93" fmla="*/ T92 w 923"/>
                  <a:gd name="T94" fmla="+- 0 1357 1109"/>
                  <a:gd name="T95" fmla="*/ 1357 h 789"/>
                  <a:gd name="T96" fmla="+- 0 2190 1267"/>
                  <a:gd name="T97" fmla="*/ T96 w 923"/>
                  <a:gd name="T98" fmla="+- 0 1357 1109"/>
                  <a:gd name="T99" fmla="*/ 1357 h 789"/>
                  <a:gd name="T100" fmla="+- 0 2190 1267"/>
                  <a:gd name="T101" fmla="*/ T100 w 923"/>
                  <a:gd name="T102" fmla="+- 0 1337 1109"/>
                  <a:gd name="T103" fmla="*/ 1337 h 789"/>
                  <a:gd name="T104" fmla="+- 0 2164 1267"/>
                  <a:gd name="T105" fmla="*/ T104 w 923"/>
                  <a:gd name="T106" fmla="+- 0 1278 1109"/>
                  <a:gd name="T107" fmla="*/ 1278 h 789"/>
                  <a:gd name="T108" fmla="+- 0 2125 1267"/>
                  <a:gd name="T109" fmla="*/ T108 w 923"/>
                  <a:gd name="T110" fmla="+- 0 1259 1109"/>
                  <a:gd name="T111" fmla="*/ 1259 h 789"/>
                  <a:gd name="T112" fmla="+- 0 2110 1267"/>
                  <a:gd name="T113" fmla="*/ T112 w 923"/>
                  <a:gd name="T114" fmla="+- 0 1257 1109"/>
                  <a:gd name="T115" fmla="*/ 1257 h 7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923" h="789">
                    <a:moveTo>
                      <a:pt x="843" y="148"/>
                    </a:moveTo>
                    <a:lnTo>
                      <a:pt x="80" y="148"/>
                    </a:lnTo>
                    <a:lnTo>
                      <a:pt x="58" y="152"/>
                    </a:lnTo>
                    <a:lnTo>
                      <a:pt x="9" y="193"/>
                    </a:lnTo>
                    <a:lnTo>
                      <a:pt x="0" y="709"/>
                    </a:lnTo>
                    <a:lnTo>
                      <a:pt x="3" y="732"/>
                    </a:lnTo>
                    <a:lnTo>
                      <a:pt x="44" y="780"/>
                    </a:lnTo>
                    <a:lnTo>
                      <a:pt x="843" y="789"/>
                    </a:lnTo>
                    <a:lnTo>
                      <a:pt x="866" y="786"/>
                    </a:lnTo>
                    <a:lnTo>
                      <a:pt x="915" y="745"/>
                    </a:lnTo>
                    <a:lnTo>
                      <a:pt x="922" y="689"/>
                    </a:lnTo>
                    <a:lnTo>
                      <a:pt x="459" y="689"/>
                    </a:lnTo>
                    <a:lnTo>
                      <a:pt x="436" y="688"/>
                    </a:lnTo>
                    <a:lnTo>
                      <a:pt x="371" y="671"/>
                    </a:lnTo>
                    <a:lnTo>
                      <a:pt x="316" y="636"/>
                    </a:lnTo>
                    <a:lnTo>
                      <a:pt x="273" y="587"/>
                    </a:lnTo>
                    <a:lnTo>
                      <a:pt x="246" y="527"/>
                    </a:lnTo>
                    <a:lnTo>
                      <a:pt x="239" y="482"/>
                    </a:lnTo>
                    <a:lnTo>
                      <a:pt x="240" y="457"/>
                    </a:lnTo>
                    <a:lnTo>
                      <a:pt x="256" y="389"/>
                    </a:lnTo>
                    <a:lnTo>
                      <a:pt x="289" y="331"/>
                    </a:lnTo>
                    <a:lnTo>
                      <a:pt x="335" y="287"/>
                    </a:lnTo>
                    <a:lnTo>
                      <a:pt x="392" y="259"/>
                    </a:lnTo>
                    <a:lnTo>
                      <a:pt x="457" y="248"/>
                    </a:lnTo>
                    <a:lnTo>
                      <a:pt x="923" y="248"/>
                    </a:lnTo>
                    <a:lnTo>
                      <a:pt x="923" y="228"/>
                    </a:lnTo>
                    <a:lnTo>
                      <a:pt x="897" y="169"/>
                    </a:lnTo>
                    <a:lnTo>
                      <a:pt x="858" y="150"/>
                    </a:lnTo>
                    <a:lnTo>
                      <a:pt x="84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17" name="Freeform 16"/>
              <p:cNvSpPr>
                <a:spLocks/>
              </p:cNvSpPr>
              <p:nvPr/>
            </p:nvSpPr>
            <p:spPr bwMode="auto">
              <a:xfrm>
                <a:off x="1267" y="1109"/>
                <a:ext cx="923" cy="789"/>
              </a:xfrm>
              <a:custGeom>
                <a:avLst/>
                <a:gdLst>
                  <a:gd name="T0" fmla="+- 0 2190 1267"/>
                  <a:gd name="T1" fmla="*/ T0 w 923"/>
                  <a:gd name="T2" fmla="+- 0 1357 1109"/>
                  <a:gd name="T3" fmla="*/ 1357 h 789"/>
                  <a:gd name="T4" fmla="+- 0 1724 1267"/>
                  <a:gd name="T5" fmla="*/ T4 w 923"/>
                  <a:gd name="T6" fmla="+- 0 1357 1109"/>
                  <a:gd name="T7" fmla="*/ 1357 h 789"/>
                  <a:gd name="T8" fmla="+- 0 1748 1267"/>
                  <a:gd name="T9" fmla="*/ T8 w 923"/>
                  <a:gd name="T10" fmla="+- 0 1359 1109"/>
                  <a:gd name="T11" fmla="*/ 1359 h 789"/>
                  <a:gd name="T12" fmla="+- 0 1770 1267"/>
                  <a:gd name="T13" fmla="*/ T12 w 923"/>
                  <a:gd name="T14" fmla="+- 0 1362 1109"/>
                  <a:gd name="T15" fmla="*/ 1362 h 789"/>
                  <a:gd name="T16" fmla="+- 0 1833 1267"/>
                  <a:gd name="T17" fmla="*/ T16 w 923"/>
                  <a:gd name="T18" fmla="+- 0 1385 1109"/>
                  <a:gd name="T19" fmla="*/ 1385 h 789"/>
                  <a:gd name="T20" fmla="+- 0 1884 1267"/>
                  <a:gd name="T21" fmla="*/ T20 w 923"/>
                  <a:gd name="T22" fmla="+- 0 1425 1109"/>
                  <a:gd name="T23" fmla="*/ 1425 h 789"/>
                  <a:gd name="T24" fmla="+- 0 1922 1267"/>
                  <a:gd name="T25" fmla="*/ T24 w 923"/>
                  <a:gd name="T26" fmla="+- 0 1478 1109"/>
                  <a:gd name="T27" fmla="*/ 1478 h 789"/>
                  <a:gd name="T28" fmla="+- 0 1943 1267"/>
                  <a:gd name="T29" fmla="*/ T28 w 923"/>
                  <a:gd name="T30" fmla="+- 0 1540 1109"/>
                  <a:gd name="T31" fmla="*/ 1540 h 789"/>
                  <a:gd name="T32" fmla="+- 0 1946 1267"/>
                  <a:gd name="T33" fmla="*/ T32 w 923"/>
                  <a:gd name="T34" fmla="+- 0 1563 1109"/>
                  <a:gd name="T35" fmla="*/ 1563 h 789"/>
                  <a:gd name="T36" fmla="+- 0 1945 1267"/>
                  <a:gd name="T37" fmla="*/ T36 w 923"/>
                  <a:gd name="T38" fmla="+- 0 1588 1109"/>
                  <a:gd name="T39" fmla="*/ 1588 h 789"/>
                  <a:gd name="T40" fmla="+- 0 1929 1267"/>
                  <a:gd name="T41" fmla="*/ T40 w 923"/>
                  <a:gd name="T42" fmla="+- 0 1657 1109"/>
                  <a:gd name="T43" fmla="*/ 1657 h 789"/>
                  <a:gd name="T44" fmla="+- 0 1896 1267"/>
                  <a:gd name="T45" fmla="*/ T44 w 923"/>
                  <a:gd name="T46" fmla="+- 0 1714 1109"/>
                  <a:gd name="T47" fmla="*/ 1714 h 789"/>
                  <a:gd name="T48" fmla="+- 0 1850 1267"/>
                  <a:gd name="T49" fmla="*/ T48 w 923"/>
                  <a:gd name="T50" fmla="+- 0 1759 1109"/>
                  <a:gd name="T51" fmla="*/ 1759 h 789"/>
                  <a:gd name="T52" fmla="+- 0 1793 1267"/>
                  <a:gd name="T53" fmla="*/ T52 w 923"/>
                  <a:gd name="T54" fmla="+- 0 1787 1109"/>
                  <a:gd name="T55" fmla="*/ 1787 h 789"/>
                  <a:gd name="T56" fmla="+- 0 1728 1267"/>
                  <a:gd name="T57" fmla="*/ T56 w 923"/>
                  <a:gd name="T58" fmla="+- 0 1798 1109"/>
                  <a:gd name="T59" fmla="*/ 1798 h 789"/>
                  <a:gd name="T60" fmla="+- 0 1726 1267"/>
                  <a:gd name="T61" fmla="*/ T60 w 923"/>
                  <a:gd name="T62" fmla="+- 0 1798 1109"/>
                  <a:gd name="T63" fmla="*/ 1798 h 789"/>
                  <a:gd name="T64" fmla="+- 0 2189 1267"/>
                  <a:gd name="T65" fmla="*/ T64 w 923"/>
                  <a:gd name="T66" fmla="+- 0 1798 1109"/>
                  <a:gd name="T67" fmla="*/ 1798 h 789"/>
                  <a:gd name="T68" fmla="+- 0 2190 1267"/>
                  <a:gd name="T69" fmla="*/ T68 w 923"/>
                  <a:gd name="T70" fmla="+- 0 1357 1109"/>
                  <a:gd name="T71" fmla="*/ 1357 h 7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23" h="789">
                    <a:moveTo>
                      <a:pt x="923" y="248"/>
                    </a:moveTo>
                    <a:lnTo>
                      <a:pt x="457" y="248"/>
                    </a:lnTo>
                    <a:lnTo>
                      <a:pt x="481" y="250"/>
                    </a:lnTo>
                    <a:lnTo>
                      <a:pt x="503" y="253"/>
                    </a:lnTo>
                    <a:lnTo>
                      <a:pt x="566" y="276"/>
                    </a:lnTo>
                    <a:lnTo>
                      <a:pt x="617" y="316"/>
                    </a:lnTo>
                    <a:lnTo>
                      <a:pt x="655" y="369"/>
                    </a:lnTo>
                    <a:lnTo>
                      <a:pt x="676" y="431"/>
                    </a:lnTo>
                    <a:lnTo>
                      <a:pt x="679" y="454"/>
                    </a:lnTo>
                    <a:lnTo>
                      <a:pt x="678" y="479"/>
                    </a:lnTo>
                    <a:lnTo>
                      <a:pt x="662" y="548"/>
                    </a:lnTo>
                    <a:lnTo>
                      <a:pt x="629" y="605"/>
                    </a:lnTo>
                    <a:lnTo>
                      <a:pt x="583" y="650"/>
                    </a:lnTo>
                    <a:lnTo>
                      <a:pt x="526" y="678"/>
                    </a:lnTo>
                    <a:lnTo>
                      <a:pt x="461" y="689"/>
                    </a:lnTo>
                    <a:lnTo>
                      <a:pt x="459" y="689"/>
                    </a:lnTo>
                    <a:lnTo>
                      <a:pt x="922" y="689"/>
                    </a:lnTo>
                    <a:lnTo>
                      <a:pt x="923"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18" name="Freeform 17"/>
              <p:cNvSpPr>
                <a:spLocks/>
              </p:cNvSpPr>
              <p:nvPr/>
            </p:nvSpPr>
            <p:spPr bwMode="auto">
              <a:xfrm>
                <a:off x="1267" y="1109"/>
                <a:ext cx="923" cy="789"/>
              </a:xfrm>
              <a:custGeom>
                <a:avLst/>
                <a:gdLst>
                  <a:gd name="T0" fmla="+- 0 1646 1267"/>
                  <a:gd name="T1" fmla="*/ T0 w 923"/>
                  <a:gd name="T2" fmla="+- 0 1109 1109"/>
                  <a:gd name="T3" fmla="*/ 1109 h 789"/>
                  <a:gd name="T4" fmla="+- 0 1581 1267"/>
                  <a:gd name="T5" fmla="*/ T4 w 923"/>
                  <a:gd name="T6" fmla="+- 0 1125 1109"/>
                  <a:gd name="T7" fmla="*/ 1125 h 789"/>
                  <a:gd name="T8" fmla="+- 0 1534 1267"/>
                  <a:gd name="T9" fmla="*/ T8 w 923"/>
                  <a:gd name="T10" fmla="+- 0 1170 1109"/>
                  <a:gd name="T11" fmla="*/ 1170 h 789"/>
                  <a:gd name="T12" fmla="+- 0 1513 1267"/>
                  <a:gd name="T13" fmla="*/ T12 w 923"/>
                  <a:gd name="T14" fmla="+- 0 1232 1109"/>
                  <a:gd name="T15" fmla="*/ 1232 h 789"/>
                  <a:gd name="T16" fmla="+- 0 1513 1267"/>
                  <a:gd name="T17" fmla="*/ T16 w 923"/>
                  <a:gd name="T18" fmla="+- 0 1257 1109"/>
                  <a:gd name="T19" fmla="*/ 1257 h 789"/>
                  <a:gd name="T20" fmla="+- 0 1611 1267"/>
                  <a:gd name="T21" fmla="*/ T20 w 923"/>
                  <a:gd name="T22" fmla="+- 0 1257 1109"/>
                  <a:gd name="T23" fmla="*/ 1257 h 789"/>
                  <a:gd name="T24" fmla="+- 0 1611 1267"/>
                  <a:gd name="T25" fmla="*/ T24 w 923"/>
                  <a:gd name="T26" fmla="+- 0 1240 1109"/>
                  <a:gd name="T27" fmla="*/ 1240 h 789"/>
                  <a:gd name="T28" fmla="+- 0 1619 1267"/>
                  <a:gd name="T29" fmla="*/ T28 w 923"/>
                  <a:gd name="T30" fmla="+- 0 1220 1109"/>
                  <a:gd name="T31" fmla="*/ 1220 h 789"/>
                  <a:gd name="T32" fmla="+- 0 1637 1267"/>
                  <a:gd name="T33" fmla="*/ T32 w 923"/>
                  <a:gd name="T34" fmla="+- 0 1208 1109"/>
                  <a:gd name="T35" fmla="*/ 1208 h 789"/>
                  <a:gd name="T36" fmla="+- 0 1940 1267"/>
                  <a:gd name="T37" fmla="*/ T36 w 923"/>
                  <a:gd name="T38" fmla="+- 0 1207 1109"/>
                  <a:gd name="T39" fmla="*/ 1207 h 789"/>
                  <a:gd name="T40" fmla="+- 0 1937 1267"/>
                  <a:gd name="T41" fmla="*/ T40 w 923"/>
                  <a:gd name="T42" fmla="+- 0 1196 1109"/>
                  <a:gd name="T43" fmla="*/ 1196 h 789"/>
                  <a:gd name="T44" fmla="+- 0 1900 1267"/>
                  <a:gd name="T45" fmla="*/ T44 w 923"/>
                  <a:gd name="T46" fmla="+- 0 1142 1109"/>
                  <a:gd name="T47" fmla="*/ 1142 h 789"/>
                  <a:gd name="T48" fmla="+- 0 1842 1267"/>
                  <a:gd name="T49" fmla="*/ T48 w 923"/>
                  <a:gd name="T50" fmla="+- 0 1112 1109"/>
                  <a:gd name="T51" fmla="*/ 1112 h 789"/>
                  <a:gd name="T52" fmla="+- 0 1819 1267"/>
                  <a:gd name="T53" fmla="*/ T52 w 923"/>
                  <a:gd name="T54" fmla="+- 0 1109 1109"/>
                  <a:gd name="T55" fmla="*/ 1109 h 789"/>
                  <a:gd name="T56" fmla="+- 0 1646 1267"/>
                  <a:gd name="T57" fmla="*/ T56 w 923"/>
                  <a:gd name="T58" fmla="+- 0 1109 1109"/>
                  <a:gd name="T59" fmla="*/ 1109 h 7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923" h="789">
                    <a:moveTo>
                      <a:pt x="379" y="0"/>
                    </a:moveTo>
                    <a:lnTo>
                      <a:pt x="314" y="16"/>
                    </a:lnTo>
                    <a:lnTo>
                      <a:pt x="267" y="61"/>
                    </a:lnTo>
                    <a:lnTo>
                      <a:pt x="246" y="123"/>
                    </a:lnTo>
                    <a:lnTo>
                      <a:pt x="246" y="148"/>
                    </a:lnTo>
                    <a:lnTo>
                      <a:pt x="344" y="148"/>
                    </a:lnTo>
                    <a:lnTo>
                      <a:pt x="344" y="131"/>
                    </a:lnTo>
                    <a:lnTo>
                      <a:pt x="352" y="111"/>
                    </a:lnTo>
                    <a:lnTo>
                      <a:pt x="370" y="99"/>
                    </a:lnTo>
                    <a:lnTo>
                      <a:pt x="673" y="98"/>
                    </a:lnTo>
                    <a:lnTo>
                      <a:pt x="670" y="87"/>
                    </a:lnTo>
                    <a:lnTo>
                      <a:pt x="633" y="33"/>
                    </a:lnTo>
                    <a:lnTo>
                      <a:pt x="575" y="3"/>
                    </a:lnTo>
                    <a:lnTo>
                      <a:pt x="552" y="0"/>
                    </a:lnTo>
                    <a:lnTo>
                      <a:pt x="3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19" name="Freeform 18"/>
              <p:cNvSpPr>
                <a:spLocks/>
              </p:cNvSpPr>
              <p:nvPr/>
            </p:nvSpPr>
            <p:spPr bwMode="auto">
              <a:xfrm>
                <a:off x="1267" y="1109"/>
                <a:ext cx="923" cy="789"/>
              </a:xfrm>
              <a:custGeom>
                <a:avLst/>
                <a:gdLst>
                  <a:gd name="T0" fmla="+- 0 1940 1267"/>
                  <a:gd name="T1" fmla="*/ T0 w 923"/>
                  <a:gd name="T2" fmla="+- 0 1207 1109"/>
                  <a:gd name="T3" fmla="*/ 1207 h 789"/>
                  <a:gd name="T4" fmla="+- 0 1811 1267"/>
                  <a:gd name="T5" fmla="*/ T4 w 923"/>
                  <a:gd name="T6" fmla="+- 0 1207 1109"/>
                  <a:gd name="T7" fmla="*/ 1207 h 789"/>
                  <a:gd name="T8" fmla="+- 0 1833 1267"/>
                  <a:gd name="T9" fmla="*/ T8 w 923"/>
                  <a:gd name="T10" fmla="+- 0 1214 1109"/>
                  <a:gd name="T11" fmla="*/ 1214 h 789"/>
                  <a:gd name="T12" fmla="+- 0 1845 1267"/>
                  <a:gd name="T13" fmla="*/ T12 w 923"/>
                  <a:gd name="T14" fmla="+- 0 1232 1109"/>
                  <a:gd name="T15" fmla="*/ 1232 h 789"/>
                  <a:gd name="T16" fmla="+- 0 1846 1267"/>
                  <a:gd name="T17" fmla="*/ T16 w 923"/>
                  <a:gd name="T18" fmla="+- 0 1257 1109"/>
                  <a:gd name="T19" fmla="*/ 1257 h 789"/>
                  <a:gd name="T20" fmla="+- 0 1944 1267"/>
                  <a:gd name="T21" fmla="*/ T20 w 923"/>
                  <a:gd name="T22" fmla="+- 0 1257 1109"/>
                  <a:gd name="T23" fmla="*/ 1257 h 789"/>
                  <a:gd name="T24" fmla="+- 0 1944 1267"/>
                  <a:gd name="T25" fmla="*/ T24 w 923"/>
                  <a:gd name="T26" fmla="+- 0 1240 1109"/>
                  <a:gd name="T27" fmla="*/ 1240 h 789"/>
                  <a:gd name="T28" fmla="+- 0 1942 1267"/>
                  <a:gd name="T29" fmla="*/ T28 w 923"/>
                  <a:gd name="T30" fmla="+- 0 1217 1109"/>
                  <a:gd name="T31" fmla="*/ 1217 h 789"/>
                  <a:gd name="T32" fmla="+- 0 1940 1267"/>
                  <a:gd name="T33" fmla="*/ T32 w 923"/>
                  <a:gd name="T34" fmla="+- 0 1207 1109"/>
                  <a:gd name="T35" fmla="*/ 1207 h 7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23" h="789">
                    <a:moveTo>
                      <a:pt x="673" y="98"/>
                    </a:moveTo>
                    <a:lnTo>
                      <a:pt x="544" y="98"/>
                    </a:lnTo>
                    <a:lnTo>
                      <a:pt x="566" y="105"/>
                    </a:lnTo>
                    <a:lnTo>
                      <a:pt x="578" y="123"/>
                    </a:lnTo>
                    <a:lnTo>
                      <a:pt x="579" y="148"/>
                    </a:lnTo>
                    <a:lnTo>
                      <a:pt x="677" y="148"/>
                    </a:lnTo>
                    <a:lnTo>
                      <a:pt x="677" y="131"/>
                    </a:lnTo>
                    <a:lnTo>
                      <a:pt x="675" y="108"/>
                    </a:lnTo>
                    <a:lnTo>
                      <a:pt x="673"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0" name="Group 9"/>
            <p:cNvGrpSpPr>
              <a:grpSpLocks/>
            </p:cNvGrpSpPr>
            <p:nvPr/>
          </p:nvGrpSpPr>
          <p:grpSpPr bwMode="auto">
            <a:xfrm>
              <a:off x="1678" y="1626"/>
              <a:ext cx="96" cy="98"/>
              <a:chOff x="1678" y="1626"/>
              <a:chExt cx="96" cy="98"/>
            </a:xfrm>
          </p:grpSpPr>
          <p:sp>
            <p:nvSpPr>
              <p:cNvPr id="15" name="Freeform 14"/>
              <p:cNvSpPr>
                <a:spLocks/>
              </p:cNvSpPr>
              <p:nvPr/>
            </p:nvSpPr>
            <p:spPr bwMode="auto">
              <a:xfrm>
                <a:off x="1678" y="1626"/>
                <a:ext cx="96" cy="98"/>
              </a:xfrm>
              <a:custGeom>
                <a:avLst/>
                <a:gdLst>
                  <a:gd name="T0" fmla="+- 0 1774 1678"/>
                  <a:gd name="T1" fmla="*/ T0 w 96"/>
                  <a:gd name="T2" fmla="+- 0 1626 1626"/>
                  <a:gd name="T3" fmla="*/ 1626 h 98"/>
                  <a:gd name="T4" fmla="+- 0 1678 1678"/>
                  <a:gd name="T5" fmla="*/ T4 w 96"/>
                  <a:gd name="T6" fmla="+- 0 1626 1626"/>
                  <a:gd name="T7" fmla="*/ 1626 h 98"/>
                  <a:gd name="T8" fmla="+- 0 1678 1678"/>
                  <a:gd name="T9" fmla="*/ T8 w 96"/>
                  <a:gd name="T10" fmla="+- 0 1724 1626"/>
                  <a:gd name="T11" fmla="*/ 1724 h 98"/>
                  <a:gd name="T12" fmla="+- 0 1774 1678"/>
                  <a:gd name="T13" fmla="*/ T12 w 96"/>
                  <a:gd name="T14" fmla="+- 0 1724 1626"/>
                  <a:gd name="T15" fmla="*/ 1724 h 98"/>
                  <a:gd name="T16" fmla="+- 0 1774 1678"/>
                  <a:gd name="T17" fmla="*/ T16 w 96"/>
                  <a:gd name="T18" fmla="+- 0 1626 1626"/>
                  <a:gd name="T19" fmla="*/ 1626 h 98"/>
                </a:gdLst>
                <a:ahLst/>
                <a:cxnLst>
                  <a:cxn ang="0">
                    <a:pos x="T1" y="T3"/>
                  </a:cxn>
                  <a:cxn ang="0">
                    <a:pos x="T5" y="T7"/>
                  </a:cxn>
                  <a:cxn ang="0">
                    <a:pos x="T9" y="T11"/>
                  </a:cxn>
                  <a:cxn ang="0">
                    <a:pos x="T13" y="T15"/>
                  </a:cxn>
                  <a:cxn ang="0">
                    <a:pos x="T17" y="T19"/>
                  </a:cxn>
                </a:cxnLst>
                <a:rect l="0" t="0" r="r" b="b"/>
                <a:pathLst>
                  <a:path w="96" h="98">
                    <a:moveTo>
                      <a:pt x="96" y="0"/>
                    </a:moveTo>
                    <a:lnTo>
                      <a:pt x="0" y="0"/>
                    </a:lnTo>
                    <a:lnTo>
                      <a:pt x="0" y="98"/>
                    </a:lnTo>
                    <a:lnTo>
                      <a:pt x="96" y="98"/>
                    </a:lnTo>
                    <a:lnTo>
                      <a:pt x="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1" name="Group 10"/>
            <p:cNvGrpSpPr>
              <a:grpSpLocks/>
            </p:cNvGrpSpPr>
            <p:nvPr/>
          </p:nvGrpSpPr>
          <p:grpSpPr bwMode="auto">
            <a:xfrm>
              <a:off x="1580" y="1530"/>
              <a:ext cx="292" cy="96"/>
              <a:chOff x="1580" y="1530"/>
              <a:chExt cx="292" cy="96"/>
            </a:xfrm>
          </p:grpSpPr>
          <p:sp>
            <p:nvSpPr>
              <p:cNvPr id="14" name="Freeform 13"/>
              <p:cNvSpPr>
                <a:spLocks/>
              </p:cNvSpPr>
              <p:nvPr/>
            </p:nvSpPr>
            <p:spPr bwMode="auto">
              <a:xfrm>
                <a:off x="1580" y="1530"/>
                <a:ext cx="292" cy="96"/>
              </a:xfrm>
              <a:custGeom>
                <a:avLst/>
                <a:gdLst>
                  <a:gd name="T0" fmla="+- 0 1872 1580"/>
                  <a:gd name="T1" fmla="*/ T0 w 292"/>
                  <a:gd name="T2" fmla="+- 0 1530 1530"/>
                  <a:gd name="T3" fmla="*/ 1530 h 96"/>
                  <a:gd name="T4" fmla="+- 0 1580 1580"/>
                  <a:gd name="T5" fmla="*/ T4 w 292"/>
                  <a:gd name="T6" fmla="+- 0 1530 1530"/>
                  <a:gd name="T7" fmla="*/ 1530 h 96"/>
                  <a:gd name="T8" fmla="+- 0 1580 1580"/>
                  <a:gd name="T9" fmla="*/ T8 w 292"/>
                  <a:gd name="T10" fmla="+- 0 1626 1530"/>
                  <a:gd name="T11" fmla="*/ 1626 h 96"/>
                  <a:gd name="T12" fmla="+- 0 1872 1580"/>
                  <a:gd name="T13" fmla="*/ T12 w 292"/>
                  <a:gd name="T14" fmla="+- 0 1626 1530"/>
                  <a:gd name="T15" fmla="*/ 1626 h 96"/>
                  <a:gd name="T16" fmla="+- 0 1872 1580"/>
                  <a:gd name="T17" fmla="*/ T16 w 292"/>
                  <a:gd name="T18" fmla="+- 0 1530 1530"/>
                  <a:gd name="T19" fmla="*/ 1530 h 96"/>
                </a:gdLst>
                <a:ahLst/>
                <a:cxnLst>
                  <a:cxn ang="0">
                    <a:pos x="T1" y="T3"/>
                  </a:cxn>
                  <a:cxn ang="0">
                    <a:pos x="T5" y="T7"/>
                  </a:cxn>
                  <a:cxn ang="0">
                    <a:pos x="T9" y="T11"/>
                  </a:cxn>
                  <a:cxn ang="0">
                    <a:pos x="T13" y="T15"/>
                  </a:cxn>
                  <a:cxn ang="0">
                    <a:pos x="T17" y="T19"/>
                  </a:cxn>
                </a:cxnLst>
                <a:rect l="0" t="0" r="r" b="b"/>
                <a:pathLst>
                  <a:path w="292" h="96">
                    <a:moveTo>
                      <a:pt x="292" y="0"/>
                    </a:moveTo>
                    <a:lnTo>
                      <a:pt x="0" y="0"/>
                    </a:lnTo>
                    <a:lnTo>
                      <a:pt x="0" y="96"/>
                    </a:lnTo>
                    <a:lnTo>
                      <a:pt x="292" y="96"/>
                    </a:lnTo>
                    <a:lnTo>
                      <a:pt x="2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2" name="Group 11"/>
            <p:cNvGrpSpPr>
              <a:grpSpLocks/>
            </p:cNvGrpSpPr>
            <p:nvPr/>
          </p:nvGrpSpPr>
          <p:grpSpPr bwMode="auto">
            <a:xfrm>
              <a:off x="1678" y="1432"/>
              <a:ext cx="96" cy="98"/>
              <a:chOff x="1678" y="1432"/>
              <a:chExt cx="96" cy="98"/>
            </a:xfrm>
          </p:grpSpPr>
          <p:sp>
            <p:nvSpPr>
              <p:cNvPr id="13" name="Freeform 12"/>
              <p:cNvSpPr>
                <a:spLocks/>
              </p:cNvSpPr>
              <p:nvPr/>
            </p:nvSpPr>
            <p:spPr bwMode="auto">
              <a:xfrm>
                <a:off x="1678" y="1432"/>
                <a:ext cx="96" cy="98"/>
              </a:xfrm>
              <a:custGeom>
                <a:avLst/>
                <a:gdLst>
                  <a:gd name="T0" fmla="+- 0 1774 1678"/>
                  <a:gd name="T1" fmla="*/ T0 w 96"/>
                  <a:gd name="T2" fmla="+- 0 1432 1432"/>
                  <a:gd name="T3" fmla="*/ 1432 h 98"/>
                  <a:gd name="T4" fmla="+- 0 1678 1678"/>
                  <a:gd name="T5" fmla="*/ T4 w 96"/>
                  <a:gd name="T6" fmla="+- 0 1432 1432"/>
                  <a:gd name="T7" fmla="*/ 1432 h 98"/>
                  <a:gd name="T8" fmla="+- 0 1678 1678"/>
                  <a:gd name="T9" fmla="*/ T8 w 96"/>
                  <a:gd name="T10" fmla="+- 0 1530 1432"/>
                  <a:gd name="T11" fmla="*/ 1530 h 98"/>
                  <a:gd name="T12" fmla="+- 0 1774 1678"/>
                  <a:gd name="T13" fmla="*/ T12 w 96"/>
                  <a:gd name="T14" fmla="+- 0 1530 1432"/>
                  <a:gd name="T15" fmla="*/ 1530 h 98"/>
                  <a:gd name="T16" fmla="+- 0 1774 1678"/>
                  <a:gd name="T17" fmla="*/ T16 w 96"/>
                  <a:gd name="T18" fmla="+- 0 1432 1432"/>
                  <a:gd name="T19" fmla="*/ 1432 h 98"/>
                </a:gdLst>
                <a:ahLst/>
                <a:cxnLst>
                  <a:cxn ang="0">
                    <a:pos x="T1" y="T3"/>
                  </a:cxn>
                  <a:cxn ang="0">
                    <a:pos x="T5" y="T7"/>
                  </a:cxn>
                  <a:cxn ang="0">
                    <a:pos x="T9" y="T11"/>
                  </a:cxn>
                  <a:cxn ang="0">
                    <a:pos x="T13" y="T15"/>
                  </a:cxn>
                  <a:cxn ang="0">
                    <a:pos x="T17" y="T19"/>
                  </a:cxn>
                </a:cxnLst>
                <a:rect l="0" t="0" r="r" b="b"/>
                <a:pathLst>
                  <a:path w="96" h="98">
                    <a:moveTo>
                      <a:pt x="96" y="0"/>
                    </a:moveTo>
                    <a:lnTo>
                      <a:pt x="0" y="0"/>
                    </a:lnTo>
                    <a:lnTo>
                      <a:pt x="0" y="98"/>
                    </a:lnTo>
                    <a:lnTo>
                      <a:pt x="96" y="98"/>
                    </a:lnTo>
                    <a:lnTo>
                      <a:pt x="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sp>
        <p:nvSpPr>
          <p:cNvPr id="23" name="Rectangle 22"/>
          <p:cNvSpPr/>
          <p:nvPr/>
        </p:nvSpPr>
        <p:spPr>
          <a:xfrm>
            <a:off x="2169994" y="1221621"/>
            <a:ext cx="5327693" cy="523220"/>
          </a:xfrm>
          <a:prstGeom prst="rect">
            <a:avLst/>
          </a:prstGeom>
        </p:spPr>
        <p:txBody>
          <a:bodyPr wrap="square" anchor="ctr">
            <a:spAutoFit/>
          </a:bodyPr>
          <a:lstStyle/>
          <a:p>
            <a:pPr marL="1675903" marR="68818" algn="r"/>
            <a:r>
              <a:rPr lang="en-US" sz="1400" b="1" dirty="0">
                <a:solidFill>
                  <a:srgbClr val="008FAA"/>
                </a:solidFill>
                <a:latin typeface="Arial" panose="020B0604020202020204" pitchFamily="34" charset="0"/>
                <a:ea typeface="Arial" panose="020B0604020202020204" pitchFamily="34" charset="0"/>
                <a:cs typeface="Times New Roman" panose="02020603050405020304" pitchFamily="18" charset="0"/>
              </a:rPr>
              <a:t>LIFE INSURANCE AND ACCIDENTAL DEATH &amp; DISMEMBERMENT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2828545" y="649522"/>
            <a:ext cx="5088586" cy="461665"/>
          </a:xfrm>
          <a:prstGeom prst="rect">
            <a:avLst/>
          </a:prstGeom>
        </p:spPr>
        <p:txBody>
          <a:bodyPr wrap="square">
            <a:spAutoFit/>
          </a:bodyPr>
          <a:lstStyle/>
          <a:p>
            <a:r>
              <a:rPr lang="en-US" sz="2400" dirty="0" smtClean="0">
                <a:solidFill>
                  <a:srgbClr val="FFFFFF"/>
                </a:solidFill>
                <a:latin typeface="Arial" panose="020B0604020202020204" pitchFamily="34" charset="0"/>
                <a:ea typeface="Arial" panose="020B0604020202020204" pitchFamily="34" charset="0"/>
              </a:rPr>
              <a:t>YOUR </a:t>
            </a:r>
            <a:r>
              <a:rPr lang="en-US" sz="2400" b="1" dirty="0">
                <a:solidFill>
                  <a:srgbClr val="FFFFFF"/>
                </a:solidFill>
                <a:latin typeface="Arial" panose="020B0604020202020204" pitchFamily="34" charset="0"/>
                <a:ea typeface="Arial" panose="020B0604020202020204" pitchFamily="34" charset="0"/>
              </a:rPr>
              <a:t>LIFE and AD&amp;D </a:t>
            </a:r>
            <a:r>
              <a:rPr lang="en-US" sz="2400" dirty="0" smtClean="0">
                <a:solidFill>
                  <a:srgbClr val="FFFFFF"/>
                </a:solidFill>
                <a:latin typeface="Arial" panose="020B0604020202020204" pitchFamily="34" charset="0"/>
                <a:ea typeface="Arial" panose="020B0604020202020204" pitchFamily="34" charset="0"/>
              </a:rPr>
              <a:t>BENEFITS</a:t>
            </a:r>
            <a:endParaRPr lang="en-US" sz="2400" dirty="0"/>
          </a:p>
        </p:txBody>
      </p:sp>
      <p:graphicFrame>
        <p:nvGraphicFramePr>
          <p:cNvPr id="25" name="Table 24"/>
          <p:cNvGraphicFramePr>
            <a:graphicFrameLocks noGrp="1"/>
          </p:cNvGraphicFramePr>
          <p:nvPr>
            <p:extLst>
              <p:ext uri="{D42A27DB-BD31-4B8C-83A1-F6EECF244321}">
                <p14:modId xmlns:p14="http://schemas.microsoft.com/office/powerpoint/2010/main" val="170456269"/>
              </p:ext>
            </p:extLst>
          </p:nvPr>
        </p:nvGraphicFramePr>
        <p:xfrm>
          <a:off x="489824" y="2542475"/>
          <a:ext cx="6748224" cy="4358197"/>
        </p:xfrm>
        <a:graphic>
          <a:graphicData uri="http://schemas.openxmlformats.org/drawingml/2006/table">
            <a:tbl>
              <a:tblPr firstRow="1" firstCol="1" lastRow="1" lastCol="1" bandRow="1" bandCol="1"/>
              <a:tblGrid>
                <a:gridCol w="2021728">
                  <a:extLst>
                    <a:ext uri="{9D8B030D-6E8A-4147-A177-3AD203B41FA5}">
                      <a16:colId xmlns:a16="http://schemas.microsoft.com/office/drawing/2014/main" xmlns="" val="773398388"/>
                    </a:ext>
                  </a:extLst>
                </a:gridCol>
                <a:gridCol w="4726496">
                  <a:extLst>
                    <a:ext uri="{9D8B030D-6E8A-4147-A177-3AD203B41FA5}">
                      <a16:colId xmlns:a16="http://schemas.microsoft.com/office/drawing/2014/main" xmlns="" val="850732755"/>
                    </a:ext>
                  </a:extLst>
                </a:gridCol>
              </a:tblGrid>
              <a:tr h="798133">
                <a:tc>
                  <a:txBody>
                    <a:bodyPr/>
                    <a:lstStyle/>
                    <a:p>
                      <a:pPr marL="47625" marR="0" algn="ctr">
                        <a:spcBef>
                          <a:spcPts val="300"/>
                        </a:spcBef>
                        <a:spcAft>
                          <a:spcPts val="0"/>
                        </a:spcAft>
                      </a:pPr>
                      <a:r>
                        <a:rPr lang="en-US" sz="1200" b="1" dirty="0">
                          <a:solidFill>
                            <a:srgbClr val="231F20"/>
                          </a:solidFill>
                          <a:effectLst/>
                          <a:latin typeface="Arial" panose="020B0604020202020204" pitchFamily="34" charset="0"/>
                          <a:ea typeface="Arial" panose="020B0604020202020204" pitchFamily="34" charset="0"/>
                          <a:cs typeface="Arial" panose="020B0604020202020204" pitchFamily="34" charset="0"/>
                        </a:rPr>
                        <a:t>Basic Life Insurance</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chemeClr val="accent1">
                        <a:lumMod val="20000"/>
                        <a:lumOff val="80000"/>
                      </a:schemeClr>
                    </a:solidFill>
                  </a:tcPr>
                </a:tc>
                <a:tc>
                  <a:txBody>
                    <a:bodyPr/>
                    <a:lstStyle/>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Certified employees: $30,000 benefit</a:t>
                      </a:r>
                    </a:p>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Classified employees: $30,000 benefit</a:t>
                      </a:r>
                    </a:p>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Administrators: $50,000 benefit</a:t>
                      </a:r>
                      <a:endParaRPr lang="en-US" sz="1200" kern="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96874086"/>
                  </a:ext>
                </a:extLst>
              </a:tr>
              <a:tr h="792480">
                <a:tc>
                  <a:txBody>
                    <a:bodyPr/>
                    <a:lstStyle/>
                    <a:p>
                      <a:pPr marL="47625" marR="0" lvl="0" indent="0" algn="ctr" defTabSz="777240" rtl="0" eaLnBrk="1" fontAlgn="auto" latinLnBrk="0" hangingPunct="1">
                        <a:lnSpc>
                          <a:spcPct val="100000"/>
                        </a:lnSpc>
                        <a:spcBef>
                          <a:spcPts val="300"/>
                        </a:spcBef>
                        <a:spcAft>
                          <a:spcPts val="0"/>
                        </a:spcAft>
                        <a:buClrTx/>
                        <a:buSzTx/>
                        <a:buFontTx/>
                        <a:buNone/>
                        <a:tabLst/>
                        <a:defRPr/>
                      </a:pPr>
                      <a:r>
                        <a:rPr lang="en-US" sz="1200" b="1"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Basic Accidental Death and Dismemberment (AD&amp;D) Insurance</a:t>
                      </a:r>
                      <a:endParaRPr lang="en-US" sz="1200" b="1"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noFill/>
                  </a:tcPr>
                </a:tc>
                <a:tc>
                  <a:txBody>
                    <a:bodyPr/>
                    <a:lstStyle/>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Certified employees: $30,000 benefit</a:t>
                      </a:r>
                    </a:p>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Classified employees: $30,000 benefit</a:t>
                      </a:r>
                    </a:p>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Administrators: $50,000 benefit</a:t>
                      </a: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noFill/>
                  </a:tcPr>
                </a:tc>
                <a:extLst>
                  <a:ext uri="{0D108BD9-81ED-4DB2-BD59-A6C34878D82A}">
                    <a16:rowId xmlns:a16="http://schemas.microsoft.com/office/drawing/2014/main" xmlns="" val="1244911018"/>
                  </a:ext>
                </a:extLst>
              </a:tr>
              <a:tr h="1328928">
                <a:tc>
                  <a:txBody>
                    <a:bodyPr/>
                    <a:lstStyle/>
                    <a:p>
                      <a:pPr marL="47625" marR="0" algn="ctr">
                        <a:spcBef>
                          <a:spcPts val="300"/>
                        </a:spcBef>
                        <a:spcAft>
                          <a:spcPts val="0"/>
                        </a:spcAft>
                      </a:pPr>
                      <a:r>
                        <a:rPr lang="en-US" sz="1200" b="1"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b="1"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Voluntary Life Insurance</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chemeClr val="accent1">
                        <a:lumMod val="20000"/>
                        <a:lumOff val="80000"/>
                      </a:schemeClr>
                    </a:solidFill>
                  </a:tcPr>
                </a:tc>
                <a:tc>
                  <a:txBody>
                    <a:bodyPr/>
                    <a:lstStyle/>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Employee: </a:t>
                      </a:r>
                      <a:r>
                        <a:rPr lang="en-US" sz="1200" kern="1200" dirty="0" smtClean="0">
                          <a:solidFill>
                            <a:schemeClr val="tx1"/>
                          </a:solidFill>
                          <a:effectLst/>
                          <a:latin typeface="Arial" panose="020B0604020202020204" pitchFamily="34" charset="0"/>
                          <a:ea typeface="+mn-ea"/>
                          <a:cs typeface="Arial" panose="020B0604020202020204" pitchFamily="34" charset="0"/>
                        </a:rPr>
                        <a:t>$10,000 increments up to a $200,000 maximum</a:t>
                      </a:r>
                      <a:endPar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Spouse </a:t>
                      </a:r>
                      <a:r>
                        <a:rPr lang="en-US" sz="1200" kern="1200" dirty="0" smtClean="0">
                          <a:solidFill>
                            <a:schemeClr val="tx1"/>
                          </a:solidFill>
                          <a:effectLst/>
                          <a:latin typeface="Arial" panose="020B0604020202020204" pitchFamily="34" charset="0"/>
                          <a:ea typeface="+mn-ea"/>
                          <a:cs typeface="Arial" panose="020B0604020202020204" pitchFamily="34" charset="0"/>
                        </a:rPr>
                        <a:t>(up to age 70): $10,000 increments up to $50,000 maximum</a:t>
                      </a:r>
                      <a:endPar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Children (14 days up to</a:t>
                      </a:r>
                      <a:r>
                        <a:rPr lang="en-US" sz="1200" kern="120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 age 23 or </a:t>
                      </a:r>
                      <a:r>
                        <a:rPr lang="en-US" sz="1200" kern="1200" dirty="0" smtClean="0">
                          <a:solidFill>
                            <a:schemeClr val="tx1"/>
                          </a:solidFill>
                          <a:effectLst/>
                          <a:latin typeface="Arial" panose="020B0604020202020204" pitchFamily="34" charset="0"/>
                          <a:ea typeface="+mn-ea"/>
                          <a:cs typeface="Arial" panose="020B0604020202020204" pitchFamily="34" charset="0"/>
                        </a:rPr>
                        <a:t>up to 25 years if a full time student</a:t>
                      </a: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up to 10% of your elected amount up to a maximum of $10,000 per child</a:t>
                      </a:r>
                      <a:endParaRPr lang="en-US" sz="1200" kern="1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28068747"/>
                  </a:ext>
                </a:extLst>
              </a:tr>
              <a:tr h="1438656">
                <a:tc>
                  <a:txBody>
                    <a:bodyPr/>
                    <a:lstStyle/>
                    <a:p>
                      <a:pPr marL="47625" marR="142240" lvl="0" indent="0" algn="ctr" defTabSz="777240" rtl="0" eaLnBrk="1" fontAlgn="auto" latinLnBrk="0" hangingPunct="1">
                        <a:lnSpc>
                          <a:spcPct val="104000"/>
                        </a:lnSpc>
                        <a:spcBef>
                          <a:spcPts val="0"/>
                        </a:spcBef>
                        <a:spcAft>
                          <a:spcPts val="0"/>
                        </a:spcAft>
                        <a:buClrTx/>
                        <a:buSzTx/>
                        <a:buFontTx/>
                        <a:buNone/>
                        <a:tabLst/>
                        <a:defRPr/>
                      </a:pPr>
                      <a:r>
                        <a:rPr lang="en-US" sz="1200" b="1"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Voluntary Accidental Death and Dismemberment (AD&amp;D) Insurance</a:t>
                      </a:r>
                      <a:endParaRPr lang="en-US" sz="1200" b="1" dirty="0" smtClean="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tc>
                  <a:txBody>
                    <a:bodyPr/>
                    <a:lstStyle/>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Employee: $10,000 increments up to a $200,000 maximum </a:t>
                      </a:r>
                      <a:r>
                        <a:rPr lang="en-US" sz="1200" kern="1200" smtClean="0">
                          <a:solidFill>
                            <a:schemeClr val="tx1"/>
                          </a:solidFill>
                          <a:effectLst/>
                          <a:latin typeface="Arial" panose="020B0604020202020204" pitchFamily="34" charset="0"/>
                          <a:ea typeface="Arial" panose="020B0604020202020204" pitchFamily="34" charset="0"/>
                          <a:cs typeface="Arial" panose="020B0604020202020204" pitchFamily="34" charset="0"/>
                        </a:rPr>
                        <a:t>(benefit </a:t>
                      </a: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begins to reduce when</a:t>
                      </a:r>
                      <a:r>
                        <a:rPr lang="en-US" sz="1200" kern="120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 you reach age 65</a:t>
                      </a: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a:t>
                      </a:r>
                    </a:p>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Spouse (up to age 70): $10,000 increments up to $50,000 maximum</a:t>
                      </a:r>
                    </a:p>
                    <a:p>
                      <a:pPr marL="219075" marR="0" indent="-171450" algn="l">
                        <a:spcBef>
                          <a:spcPts val="300"/>
                        </a:spcBef>
                        <a:spcAft>
                          <a:spcPts val="0"/>
                        </a:spcAft>
                        <a:buFont typeface="Arial" panose="020B0604020202020204" pitchFamily="34" charset="0"/>
                        <a:buChar char="•"/>
                      </a:pPr>
                      <a:r>
                        <a:rPr lang="en-US" sz="1200" kern="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Children (14 days up to age 23 or up to 25 years if a full time student): up to 10% of your elected amount up to a maximum of $10,000 per child</a:t>
                      </a: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extLst>
                  <a:ext uri="{0D108BD9-81ED-4DB2-BD59-A6C34878D82A}">
                    <a16:rowId xmlns:a16="http://schemas.microsoft.com/office/drawing/2014/main" xmlns="" val="438275190"/>
                  </a:ext>
                </a:extLst>
              </a:tr>
            </a:tbl>
          </a:graphicData>
        </a:graphic>
      </p:graphicFrame>
      <p:sp>
        <p:nvSpPr>
          <p:cNvPr id="26" name="Rectangle 25"/>
          <p:cNvSpPr/>
          <p:nvPr/>
        </p:nvSpPr>
        <p:spPr>
          <a:xfrm>
            <a:off x="314546" y="1942038"/>
            <a:ext cx="6985988" cy="461665"/>
          </a:xfrm>
          <a:prstGeom prst="rect">
            <a:avLst/>
          </a:prstGeom>
        </p:spPr>
        <p:txBody>
          <a:bodyPr wrap="square">
            <a:spAutoFit/>
          </a:bodyPr>
          <a:lstStyle/>
          <a:p>
            <a:pPr marL="76914">
              <a:spcBef>
                <a:spcPts val="213"/>
              </a:spcBef>
            </a:pPr>
            <a:r>
              <a:rPr lang="en-US" sz="1200" dirty="0" smtClean="0">
                <a:latin typeface="Arial" panose="020B0604020202020204" pitchFamily="34" charset="0"/>
                <a:ea typeface="Arial" panose="020B0604020202020204" pitchFamily="34" charset="0"/>
                <a:cs typeface="Arial" panose="020B0604020202020204" pitchFamily="34" charset="0"/>
              </a:rPr>
              <a:t>South Point Local </a:t>
            </a:r>
            <a:r>
              <a:rPr lang="en-US" sz="1200" smtClean="0">
                <a:latin typeface="Arial" panose="020B0604020202020204" pitchFamily="34" charset="0"/>
                <a:ea typeface="Arial" panose="020B0604020202020204" pitchFamily="34" charset="0"/>
                <a:cs typeface="Arial" panose="020B0604020202020204" pitchFamily="34" charset="0"/>
              </a:rPr>
              <a:t>School District </a:t>
            </a:r>
            <a:r>
              <a:rPr lang="en-US" sz="1200" dirty="0" smtClean="0">
                <a:latin typeface="Arial" panose="020B0604020202020204" pitchFamily="34" charset="0"/>
                <a:ea typeface="Arial" panose="020B0604020202020204" pitchFamily="34" charset="0"/>
                <a:cs typeface="Arial" panose="020B0604020202020204" pitchFamily="34" charset="0"/>
              </a:rPr>
              <a:t>pays 100% of the cost for the Basic Life and AD&amp;D benefits. </a:t>
            </a:r>
            <a:r>
              <a:rPr lang="en-US" sz="1200" dirty="0">
                <a:latin typeface="Arial" panose="020B0604020202020204" pitchFamily="34" charset="0"/>
                <a:ea typeface="Arial" panose="020B0604020202020204" pitchFamily="34" charset="0"/>
                <a:cs typeface="Arial" panose="020B0604020202020204" pitchFamily="34" charset="0"/>
              </a:rPr>
              <a:t>Employees pay 100% of the cost for the Voluntary Life and AD&amp;D benefits</a:t>
            </a:r>
            <a:r>
              <a:rPr lang="en-US" sz="1200" dirty="0" smtClean="0">
                <a:latin typeface="Arial" panose="020B0604020202020204" pitchFamily="34" charset="0"/>
                <a:ea typeface="Arial" panose="020B0604020202020204" pitchFamily="34" charset="0"/>
                <a:cs typeface="Arial" panose="020B0604020202020204" pitchFamily="34" charset="0"/>
              </a:rPr>
              <a:t>.</a:t>
            </a:r>
            <a:endParaRPr lang="en-US" sz="1200" dirty="0">
              <a:latin typeface="Arial" panose="020B0604020202020204" pitchFamily="34" charset="0"/>
              <a:ea typeface="Arial" panose="020B0604020202020204" pitchFamily="34" charset="0"/>
              <a:cs typeface="Arial" panose="020B0604020202020204" pitchFamily="34" charset="0"/>
            </a:endParaRPr>
          </a:p>
        </p:txBody>
      </p:sp>
      <p:sp>
        <p:nvSpPr>
          <p:cNvPr id="32" name="TextBox 31"/>
          <p:cNvSpPr txBox="1"/>
          <p:nvPr/>
        </p:nvSpPr>
        <p:spPr>
          <a:xfrm>
            <a:off x="387698" y="7168896"/>
            <a:ext cx="6850350" cy="212365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you waived the Voluntary Life Insurance Coverage when it was initially offered in 2010 (or during your new hire election period), and decide later to apply for this coverage, you will be subject to underwriting approval based on the completion of an Evidence of Insurability form (medical history).  Guardian has the right to decline you and/or your dependents based on information disclosed.  </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The voluntary life coverage is portable up to age 70, or it can be converted to a whole life policy, which builds cash value and has a level premium for the life of the policy (no age limit).  If you are interested in continuing your coverage after your employment ends, you will need to contact Guardian within 30 days of your termination date.  Guardian can be reached at 1-800-541-7846, or contact Michelle Barnes at Marsh &amp; McLennan Agency for further information.</a:t>
            </a:r>
          </a:p>
        </p:txBody>
      </p:sp>
    </p:spTree>
    <p:extLst>
      <p:ext uri="{BB962C8B-B14F-4D97-AF65-F5344CB8AC3E}">
        <p14:creationId xmlns:p14="http://schemas.microsoft.com/office/powerpoint/2010/main" val="2113318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18</a:t>
            </a:fld>
            <a:endParaRPr lang="en-US"/>
          </a:p>
        </p:txBody>
      </p:sp>
      <p:grpSp>
        <p:nvGrpSpPr>
          <p:cNvPr id="6" name="Group 5"/>
          <p:cNvGrpSpPr>
            <a:grpSpLocks/>
          </p:cNvGrpSpPr>
          <p:nvPr/>
        </p:nvGrpSpPr>
        <p:grpSpPr bwMode="auto">
          <a:xfrm>
            <a:off x="0" y="662764"/>
            <a:ext cx="7772400" cy="1347216"/>
            <a:chOff x="-4035" y="-3471"/>
            <a:chExt cx="19200" cy="3328"/>
          </a:xfrm>
        </p:grpSpPr>
        <p:grpSp>
          <p:nvGrpSpPr>
            <p:cNvPr id="7" name="Group 6"/>
            <p:cNvGrpSpPr>
              <a:grpSpLocks/>
            </p:cNvGrpSpPr>
            <p:nvPr/>
          </p:nvGrpSpPr>
          <p:grpSpPr bwMode="auto">
            <a:xfrm>
              <a:off x="-4035" y="-3471"/>
              <a:ext cx="19200" cy="1105"/>
              <a:chOff x="-4035" y="-3471"/>
              <a:chExt cx="19200" cy="1105"/>
            </a:xfrm>
          </p:grpSpPr>
          <p:sp>
            <p:nvSpPr>
              <p:cNvPr id="28" name="Freeform 27"/>
              <p:cNvSpPr>
                <a:spLocks/>
              </p:cNvSpPr>
              <p:nvPr/>
            </p:nvSpPr>
            <p:spPr bwMode="auto">
              <a:xfrm>
                <a:off x="-4035" y="-3471"/>
                <a:ext cx="19200" cy="1105"/>
              </a:xfrm>
              <a:custGeom>
                <a:avLst/>
                <a:gdLst>
                  <a:gd name="T0" fmla="+- 0 810 810"/>
                  <a:gd name="T1" fmla="*/ T0 w 14220"/>
                  <a:gd name="T2" fmla="+- 0 -2366 -3471"/>
                  <a:gd name="T3" fmla="*/ -2366 h 1105"/>
                  <a:gd name="T4" fmla="+- 0 15030 810"/>
                  <a:gd name="T5" fmla="*/ T4 w 14220"/>
                  <a:gd name="T6" fmla="+- 0 -2366 -3471"/>
                  <a:gd name="T7" fmla="*/ -2366 h 1105"/>
                  <a:gd name="T8" fmla="+- 0 15030 810"/>
                  <a:gd name="T9" fmla="*/ T8 w 14220"/>
                  <a:gd name="T10" fmla="+- 0 -3471 -3471"/>
                  <a:gd name="T11" fmla="*/ -3471 h 1105"/>
                  <a:gd name="T12" fmla="+- 0 810 810"/>
                  <a:gd name="T13" fmla="*/ T12 w 14220"/>
                  <a:gd name="T14" fmla="+- 0 -3471 -3471"/>
                  <a:gd name="T15" fmla="*/ -3471 h 1105"/>
                  <a:gd name="T16" fmla="+- 0 810 810"/>
                  <a:gd name="T17" fmla="*/ T16 w 14220"/>
                  <a:gd name="T18" fmla="+- 0 -2366 -3471"/>
                  <a:gd name="T19" fmla="*/ -2366 h 1105"/>
                </a:gdLst>
                <a:ahLst/>
                <a:cxnLst>
                  <a:cxn ang="0">
                    <a:pos x="T1" y="T3"/>
                  </a:cxn>
                  <a:cxn ang="0">
                    <a:pos x="T5" y="T7"/>
                  </a:cxn>
                  <a:cxn ang="0">
                    <a:pos x="T9" y="T11"/>
                  </a:cxn>
                  <a:cxn ang="0">
                    <a:pos x="T13" y="T15"/>
                  </a:cxn>
                  <a:cxn ang="0">
                    <a:pos x="T17" y="T19"/>
                  </a:cxn>
                </a:cxnLst>
                <a:rect l="0" t="0" r="r" b="b"/>
                <a:pathLst>
                  <a:path w="14220" h="1105">
                    <a:moveTo>
                      <a:pt x="0" y="1105"/>
                    </a:moveTo>
                    <a:lnTo>
                      <a:pt x="14220" y="1105"/>
                    </a:lnTo>
                    <a:lnTo>
                      <a:pt x="14220"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8" name="Group 7"/>
            <p:cNvGrpSpPr>
              <a:grpSpLocks/>
            </p:cNvGrpSpPr>
            <p:nvPr/>
          </p:nvGrpSpPr>
          <p:grpSpPr bwMode="auto">
            <a:xfrm>
              <a:off x="12960" y="-3086"/>
              <a:ext cx="2205" cy="1909"/>
              <a:chOff x="12960" y="-3086"/>
              <a:chExt cx="2205" cy="1909"/>
            </a:xfrm>
          </p:grpSpPr>
          <p:sp>
            <p:nvSpPr>
              <p:cNvPr id="27" name="Freeform 26"/>
              <p:cNvSpPr>
                <a:spLocks/>
              </p:cNvSpPr>
              <p:nvPr/>
            </p:nvSpPr>
            <p:spPr bwMode="auto">
              <a:xfrm>
                <a:off x="12960" y="-3086"/>
                <a:ext cx="2205" cy="1909"/>
              </a:xfrm>
              <a:custGeom>
                <a:avLst/>
                <a:gdLst>
                  <a:gd name="T0" fmla="+- 0 14614 12960"/>
                  <a:gd name="T1" fmla="*/ T0 w 2205"/>
                  <a:gd name="T2" fmla="+- 0 -3086 -3086"/>
                  <a:gd name="T3" fmla="*/ -3086 h 1909"/>
                  <a:gd name="T4" fmla="+- 0 13511 12960"/>
                  <a:gd name="T5" fmla="*/ T4 w 2205"/>
                  <a:gd name="T6" fmla="+- 0 -3086 -3086"/>
                  <a:gd name="T7" fmla="*/ -3086 h 1909"/>
                  <a:gd name="T8" fmla="+- 0 12960 12960"/>
                  <a:gd name="T9" fmla="*/ T8 w 2205"/>
                  <a:gd name="T10" fmla="+- 0 -2131 -3086"/>
                  <a:gd name="T11" fmla="*/ -2131 h 1909"/>
                  <a:gd name="T12" fmla="+- 0 13511 12960"/>
                  <a:gd name="T13" fmla="*/ T12 w 2205"/>
                  <a:gd name="T14" fmla="+- 0 -1177 -3086"/>
                  <a:gd name="T15" fmla="*/ -1177 h 1909"/>
                  <a:gd name="T16" fmla="+- 0 14614 12960"/>
                  <a:gd name="T17" fmla="*/ T16 w 2205"/>
                  <a:gd name="T18" fmla="+- 0 -1177 -3086"/>
                  <a:gd name="T19" fmla="*/ -1177 h 1909"/>
                  <a:gd name="T20" fmla="+- 0 15165 12960"/>
                  <a:gd name="T21" fmla="*/ T20 w 2205"/>
                  <a:gd name="T22" fmla="+- 0 -2131 -3086"/>
                  <a:gd name="T23" fmla="*/ -2131 h 1909"/>
                  <a:gd name="T24" fmla="+- 0 14614 12960"/>
                  <a:gd name="T25" fmla="*/ T24 w 2205"/>
                  <a:gd name="T26" fmla="+- 0 -3086 -3086"/>
                  <a:gd name="T27" fmla="*/ -3086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09"/>
                    </a:lnTo>
                    <a:lnTo>
                      <a:pt x="1654" y="1909"/>
                    </a:lnTo>
                    <a:lnTo>
                      <a:pt x="2205" y="955"/>
                    </a:lnTo>
                    <a:lnTo>
                      <a:pt x="1654" y="0"/>
                    </a:lnTo>
                    <a:close/>
                  </a:path>
                </a:pathLst>
              </a:custGeom>
              <a:solidFill>
                <a:srgbClr val="B9DEE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9" name="Group 8"/>
            <p:cNvGrpSpPr>
              <a:grpSpLocks/>
            </p:cNvGrpSpPr>
            <p:nvPr/>
          </p:nvGrpSpPr>
          <p:grpSpPr bwMode="auto">
            <a:xfrm>
              <a:off x="11200" y="-2052"/>
              <a:ext cx="2205" cy="1909"/>
              <a:chOff x="11200" y="-2052"/>
              <a:chExt cx="2205" cy="1909"/>
            </a:xfrm>
          </p:grpSpPr>
          <p:sp>
            <p:nvSpPr>
              <p:cNvPr id="26" name="Freeform 25"/>
              <p:cNvSpPr>
                <a:spLocks/>
              </p:cNvSpPr>
              <p:nvPr/>
            </p:nvSpPr>
            <p:spPr bwMode="auto">
              <a:xfrm>
                <a:off x="11200" y="-2052"/>
                <a:ext cx="2205" cy="1909"/>
              </a:xfrm>
              <a:custGeom>
                <a:avLst/>
                <a:gdLst>
                  <a:gd name="T0" fmla="+- 0 12854 11200"/>
                  <a:gd name="T1" fmla="*/ T0 w 2205"/>
                  <a:gd name="T2" fmla="+- 0 -2052 -2052"/>
                  <a:gd name="T3" fmla="*/ -2052 h 1909"/>
                  <a:gd name="T4" fmla="+- 0 11751 11200"/>
                  <a:gd name="T5" fmla="*/ T4 w 2205"/>
                  <a:gd name="T6" fmla="+- 0 -2052 -2052"/>
                  <a:gd name="T7" fmla="*/ -2052 h 1909"/>
                  <a:gd name="T8" fmla="+- 0 11200 11200"/>
                  <a:gd name="T9" fmla="*/ T8 w 2205"/>
                  <a:gd name="T10" fmla="+- 0 -1097 -2052"/>
                  <a:gd name="T11" fmla="*/ -1097 h 1909"/>
                  <a:gd name="T12" fmla="+- 0 11751 11200"/>
                  <a:gd name="T13" fmla="*/ T12 w 2205"/>
                  <a:gd name="T14" fmla="+- 0 -142 -2052"/>
                  <a:gd name="T15" fmla="*/ -142 h 1909"/>
                  <a:gd name="T16" fmla="+- 0 12854 11200"/>
                  <a:gd name="T17" fmla="*/ T16 w 2205"/>
                  <a:gd name="T18" fmla="+- 0 -142 -2052"/>
                  <a:gd name="T19" fmla="*/ -142 h 1909"/>
                  <a:gd name="T20" fmla="+- 0 13405 11200"/>
                  <a:gd name="T21" fmla="*/ T20 w 2205"/>
                  <a:gd name="T22" fmla="+- 0 -1097 -2052"/>
                  <a:gd name="T23" fmla="*/ -1097 h 1909"/>
                  <a:gd name="T24" fmla="+- 0 12854 11200"/>
                  <a:gd name="T25" fmla="*/ T24 w 2205"/>
                  <a:gd name="T26" fmla="+- 0 -2052 -2052"/>
                  <a:gd name="T27" fmla="*/ -2052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10"/>
                    </a:lnTo>
                    <a:lnTo>
                      <a:pt x="1654" y="1910"/>
                    </a:lnTo>
                    <a:lnTo>
                      <a:pt x="2205" y="955"/>
                    </a:lnTo>
                    <a:lnTo>
                      <a:pt x="1654" y="0"/>
                    </a:lnTo>
                    <a:close/>
                  </a:path>
                </a:pathLst>
              </a:custGeom>
              <a:solidFill>
                <a:srgbClr val="F583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0" name="Group 9"/>
            <p:cNvGrpSpPr>
              <a:grpSpLocks/>
            </p:cNvGrpSpPr>
            <p:nvPr/>
          </p:nvGrpSpPr>
          <p:grpSpPr bwMode="auto">
            <a:xfrm>
              <a:off x="13819" y="-2501"/>
              <a:ext cx="429" cy="54"/>
              <a:chOff x="13819" y="-2501"/>
              <a:chExt cx="429" cy="54"/>
            </a:xfrm>
          </p:grpSpPr>
          <p:sp>
            <p:nvSpPr>
              <p:cNvPr id="25" name="Freeform 24"/>
              <p:cNvSpPr>
                <a:spLocks/>
              </p:cNvSpPr>
              <p:nvPr/>
            </p:nvSpPr>
            <p:spPr bwMode="auto">
              <a:xfrm>
                <a:off x="13819" y="-2501"/>
                <a:ext cx="429" cy="54"/>
              </a:xfrm>
              <a:custGeom>
                <a:avLst/>
                <a:gdLst>
                  <a:gd name="T0" fmla="+- 0 14236 13819"/>
                  <a:gd name="T1" fmla="*/ T0 w 429"/>
                  <a:gd name="T2" fmla="+- 0 -2501 -2501"/>
                  <a:gd name="T3" fmla="*/ -2501 h 54"/>
                  <a:gd name="T4" fmla="+- 0 13831 13819"/>
                  <a:gd name="T5" fmla="*/ T4 w 429"/>
                  <a:gd name="T6" fmla="+- 0 -2501 -2501"/>
                  <a:gd name="T7" fmla="*/ -2501 h 54"/>
                  <a:gd name="T8" fmla="+- 0 13819 13819"/>
                  <a:gd name="T9" fmla="*/ T8 w 429"/>
                  <a:gd name="T10" fmla="+- 0 -2489 -2501"/>
                  <a:gd name="T11" fmla="*/ -2489 h 54"/>
                  <a:gd name="T12" fmla="+- 0 13819 13819"/>
                  <a:gd name="T13" fmla="*/ T12 w 429"/>
                  <a:gd name="T14" fmla="+- 0 -2459 -2501"/>
                  <a:gd name="T15" fmla="*/ -2459 h 54"/>
                  <a:gd name="T16" fmla="+- 0 13831 13819"/>
                  <a:gd name="T17" fmla="*/ T16 w 429"/>
                  <a:gd name="T18" fmla="+- 0 -2447 -2501"/>
                  <a:gd name="T19" fmla="*/ -2447 h 54"/>
                  <a:gd name="T20" fmla="+- 0 14236 13819"/>
                  <a:gd name="T21" fmla="*/ T20 w 429"/>
                  <a:gd name="T22" fmla="+- 0 -2447 -2501"/>
                  <a:gd name="T23" fmla="*/ -2447 h 54"/>
                  <a:gd name="T24" fmla="+- 0 14248 13819"/>
                  <a:gd name="T25" fmla="*/ T24 w 429"/>
                  <a:gd name="T26" fmla="+- 0 -2459 -2501"/>
                  <a:gd name="T27" fmla="*/ -2459 h 54"/>
                  <a:gd name="T28" fmla="+- 0 14248 13819"/>
                  <a:gd name="T29" fmla="*/ T28 w 429"/>
                  <a:gd name="T30" fmla="+- 0 -2489 -2501"/>
                  <a:gd name="T31" fmla="*/ -2489 h 54"/>
                  <a:gd name="T32" fmla="+- 0 14236 13819"/>
                  <a:gd name="T33" fmla="*/ T32 w 429"/>
                  <a:gd name="T34" fmla="+- 0 -2501 -2501"/>
                  <a:gd name="T35" fmla="*/ -2501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1" name="Group 10"/>
            <p:cNvGrpSpPr>
              <a:grpSpLocks/>
            </p:cNvGrpSpPr>
            <p:nvPr/>
          </p:nvGrpSpPr>
          <p:grpSpPr bwMode="auto">
            <a:xfrm>
              <a:off x="13819" y="-2375"/>
              <a:ext cx="429" cy="54"/>
              <a:chOff x="13819" y="-2375"/>
              <a:chExt cx="429" cy="54"/>
            </a:xfrm>
          </p:grpSpPr>
          <p:sp>
            <p:nvSpPr>
              <p:cNvPr id="24" name="Freeform 23"/>
              <p:cNvSpPr>
                <a:spLocks/>
              </p:cNvSpPr>
              <p:nvPr/>
            </p:nvSpPr>
            <p:spPr bwMode="auto">
              <a:xfrm>
                <a:off x="13819" y="-2375"/>
                <a:ext cx="429" cy="54"/>
              </a:xfrm>
              <a:custGeom>
                <a:avLst/>
                <a:gdLst>
                  <a:gd name="T0" fmla="+- 0 14236 13819"/>
                  <a:gd name="T1" fmla="*/ T0 w 429"/>
                  <a:gd name="T2" fmla="+- 0 -2375 -2375"/>
                  <a:gd name="T3" fmla="*/ -2375 h 54"/>
                  <a:gd name="T4" fmla="+- 0 13831 13819"/>
                  <a:gd name="T5" fmla="*/ T4 w 429"/>
                  <a:gd name="T6" fmla="+- 0 -2375 -2375"/>
                  <a:gd name="T7" fmla="*/ -2375 h 54"/>
                  <a:gd name="T8" fmla="+- 0 13819 13819"/>
                  <a:gd name="T9" fmla="*/ T8 w 429"/>
                  <a:gd name="T10" fmla="+- 0 -2363 -2375"/>
                  <a:gd name="T11" fmla="*/ -2363 h 54"/>
                  <a:gd name="T12" fmla="+- 0 13819 13819"/>
                  <a:gd name="T13" fmla="*/ T12 w 429"/>
                  <a:gd name="T14" fmla="+- 0 -2333 -2375"/>
                  <a:gd name="T15" fmla="*/ -2333 h 54"/>
                  <a:gd name="T16" fmla="+- 0 13831 13819"/>
                  <a:gd name="T17" fmla="*/ T16 w 429"/>
                  <a:gd name="T18" fmla="+- 0 -2321 -2375"/>
                  <a:gd name="T19" fmla="*/ -2321 h 54"/>
                  <a:gd name="T20" fmla="+- 0 14236 13819"/>
                  <a:gd name="T21" fmla="*/ T20 w 429"/>
                  <a:gd name="T22" fmla="+- 0 -2321 -2375"/>
                  <a:gd name="T23" fmla="*/ -2321 h 54"/>
                  <a:gd name="T24" fmla="+- 0 14248 13819"/>
                  <a:gd name="T25" fmla="*/ T24 w 429"/>
                  <a:gd name="T26" fmla="+- 0 -2333 -2375"/>
                  <a:gd name="T27" fmla="*/ -2333 h 54"/>
                  <a:gd name="T28" fmla="+- 0 14248 13819"/>
                  <a:gd name="T29" fmla="*/ T28 w 429"/>
                  <a:gd name="T30" fmla="+- 0 -2363 -2375"/>
                  <a:gd name="T31" fmla="*/ -2363 h 54"/>
                  <a:gd name="T32" fmla="+- 0 14236 13819"/>
                  <a:gd name="T33" fmla="*/ T32 w 429"/>
                  <a:gd name="T34" fmla="+- 0 -2375 -2375"/>
                  <a:gd name="T35" fmla="*/ -2375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2" name="Group 11"/>
            <p:cNvGrpSpPr>
              <a:grpSpLocks/>
            </p:cNvGrpSpPr>
            <p:nvPr/>
          </p:nvGrpSpPr>
          <p:grpSpPr bwMode="auto">
            <a:xfrm>
              <a:off x="13819" y="-2249"/>
              <a:ext cx="429" cy="54"/>
              <a:chOff x="13819" y="-2249"/>
              <a:chExt cx="429" cy="54"/>
            </a:xfrm>
          </p:grpSpPr>
          <p:sp>
            <p:nvSpPr>
              <p:cNvPr id="23" name="Freeform 22"/>
              <p:cNvSpPr>
                <a:spLocks/>
              </p:cNvSpPr>
              <p:nvPr/>
            </p:nvSpPr>
            <p:spPr bwMode="auto">
              <a:xfrm>
                <a:off x="13819" y="-2249"/>
                <a:ext cx="429" cy="54"/>
              </a:xfrm>
              <a:custGeom>
                <a:avLst/>
                <a:gdLst>
                  <a:gd name="T0" fmla="+- 0 14236 13819"/>
                  <a:gd name="T1" fmla="*/ T0 w 429"/>
                  <a:gd name="T2" fmla="+- 0 -2249 -2249"/>
                  <a:gd name="T3" fmla="*/ -2249 h 54"/>
                  <a:gd name="T4" fmla="+- 0 13831 13819"/>
                  <a:gd name="T5" fmla="*/ T4 w 429"/>
                  <a:gd name="T6" fmla="+- 0 -2249 -2249"/>
                  <a:gd name="T7" fmla="*/ -2249 h 54"/>
                  <a:gd name="T8" fmla="+- 0 13819 13819"/>
                  <a:gd name="T9" fmla="*/ T8 w 429"/>
                  <a:gd name="T10" fmla="+- 0 -2237 -2249"/>
                  <a:gd name="T11" fmla="*/ -2237 h 54"/>
                  <a:gd name="T12" fmla="+- 0 13819 13819"/>
                  <a:gd name="T13" fmla="*/ T12 w 429"/>
                  <a:gd name="T14" fmla="+- 0 -2207 -2249"/>
                  <a:gd name="T15" fmla="*/ -2207 h 54"/>
                  <a:gd name="T16" fmla="+- 0 13831 13819"/>
                  <a:gd name="T17" fmla="*/ T16 w 429"/>
                  <a:gd name="T18" fmla="+- 0 -2195 -2249"/>
                  <a:gd name="T19" fmla="*/ -2195 h 54"/>
                  <a:gd name="T20" fmla="+- 0 14236 13819"/>
                  <a:gd name="T21" fmla="*/ T20 w 429"/>
                  <a:gd name="T22" fmla="+- 0 -2195 -2249"/>
                  <a:gd name="T23" fmla="*/ -2195 h 54"/>
                  <a:gd name="T24" fmla="+- 0 14248 13819"/>
                  <a:gd name="T25" fmla="*/ T24 w 429"/>
                  <a:gd name="T26" fmla="+- 0 -2207 -2249"/>
                  <a:gd name="T27" fmla="*/ -2207 h 54"/>
                  <a:gd name="T28" fmla="+- 0 14248 13819"/>
                  <a:gd name="T29" fmla="*/ T28 w 429"/>
                  <a:gd name="T30" fmla="+- 0 -2237 -2249"/>
                  <a:gd name="T31" fmla="*/ -2237 h 54"/>
                  <a:gd name="T32" fmla="+- 0 14236 13819"/>
                  <a:gd name="T33" fmla="*/ T32 w 429"/>
                  <a:gd name="T34" fmla="+- 0 -2249 -2249"/>
                  <a:gd name="T35" fmla="*/ -2249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3" name="Group 12"/>
            <p:cNvGrpSpPr>
              <a:grpSpLocks/>
            </p:cNvGrpSpPr>
            <p:nvPr/>
          </p:nvGrpSpPr>
          <p:grpSpPr bwMode="auto">
            <a:xfrm>
              <a:off x="13594" y="-2712"/>
              <a:ext cx="880" cy="1098"/>
              <a:chOff x="13594" y="-2712"/>
              <a:chExt cx="880" cy="1098"/>
            </a:xfrm>
          </p:grpSpPr>
          <p:sp>
            <p:nvSpPr>
              <p:cNvPr id="20" name="Freeform 19"/>
              <p:cNvSpPr>
                <a:spLocks/>
              </p:cNvSpPr>
              <p:nvPr/>
            </p:nvSpPr>
            <p:spPr bwMode="auto">
              <a:xfrm>
                <a:off x="13594" y="-2712"/>
                <a:ext cx="880" cy="1098"/>
              </a:xfrm>
              <a:custGeom>
                <a:avLst/>
                <a:gdLst>
                  <a:gd name="T0" fmla="+- 0 13723 13594"/>
                  <a:gd name="T1" fmla="*/ T0 w 880"/>
                  <a:gd name="T2" fmla="+- 0 -2712 -2712"/>
                  <a:gd name="T3" fmla="*/ -2712 h 1098"/>
                  <a:gd name="T4" fmla="+- 0 13659 13594"/>
                  <a:gd name="T5" fmla="*/ T4 w 880"/>
                  <a:gd name="T6" fmla="+- 0 -2695 -2712"/>
                  <a:gd name="T7" fmla="*/ -2695 h 1098"/>
                  <a:gd name="T8" fmla="+- 0 13612 13594"/>
                  <a:gd name="T9" fmla="*/ T8 w 880"/>
                  <a:gd name="T10" fmla="+- 0 -2649 -2712"/>
                  <a:gd name="T11" fmla="*/ -2649 h 1098"/>
                  <a:gd name="T12" fmla="+- 0 13594 13594"/>
                  <a:gd name="T13" fmla="*/ T12 w 880"/>
                  <a:gd name="T14" fmla="+- 0 -2587 -2712"/>
                  <a:gd name="T15" fmla="*/ -2587 h 1098"/>
                  <a:gd name="T16" fmla="+- 0 13594 13594"/>
                  <a:gd name="T17" fmla="*/ T16 w 880"/>
                  <a:gd name="T18" fmla="+- 0 -1743 -2712"/>
                  <a:gd name="T19" fmla="*/ -1743 h 1098"/>
                  <a:gd name="T20" fmla="+- 0 13596 13594"/>
                  <a:gd name="T21" fmla="*/ T20 w 880"/>
                  <a:gd name="T22" fmla="+- 0 -1721 -2712"/>
                  <a:gd name="T23" fmla="*/ -1721 h 1098"/>
                  <a:gd name="T24" fmla="+- 0 13623 13594"/>
                  <a:gd name="T25" fmla="*/ T24 w 880"/>
                  <a:gd name="T26" fmla="+- 0 -1661 -2712"/>
                  <a:gd name="T27" fmla="*/ -1661 h 1098"/>
                  <a:gd name="T28" fmla="+- 0 13676 13594"/>
                  <a:gd name="T29" fmla="*/ T28 w 880"/>
                  <a:gd name="T30" fmla="+- 0 -1623 -2712"/>
                  <a:gd name="T31" fmla="*/ -1623 h 1098"/>
                  <a:gd name="T32" fmla="+- 0 14344 13594"/>
                  <a:gd name="T33" fmla="*/ T32 w 880"/>
                  <a:gd name="T34" fmla="+- 0 -1614 -2712"/>
                  <a:gd name="T35" fmla="*/ -1614 h 1098"/>
                  <a:gd name="T36" fmla="+- 0 14367 13594"/>
                  <a:gd name="T37" fmla="*/ T36 w 880"/>
                  <a:gd name="T38" fmla="+- 0 -1616 -2712"/>
                  <a:gd name="T39" fmla="*/ -1616 h 1098"/>
                  <a:gd name="T40" fmla="+- 0 14426 13594"/>
                  <a:gd name="T41" fmla="*/ T40 w 880"/>
                  <a:gd name="T42" fmla="+- 0 -1644 -2712"/>
                  <a:gd name="T43" fmla="*/ -1644 h 1098"/>
                  <a:gd name="T44" fmla="+- 0 14464 13594"/>
                  <a:gd name="T45" fmla="*/ T44 w 880"/>
                  <a:gd name="T46" fmla="+- 0 -1696 -2712"/>
                  <a:gd name="T47" fmla="*/ -1696 h 1098"/>
                  <a:gd name="T48" fmla="+- 0 14465 13594"/>
                  <a:gd name="T49" fmla="*/ T48 w 880"/>
                  <a:gd name="T50" fmla="+- 0 -1698 -2712"/>
                  <a:gd name="T51" fmla="*/ -1698 h 1098"/>
                  <a:gd name="T52" fmla="+- 0 13723 13594"/>
                  <a:gd name="T53" fmla="*/ T52 w 880"/>
                  <a:gd name="T54" fmla="+- 0 -1698 -2712"/>
                  <a:gd name="T55" fmla="*/ -1698 h 1098"/>
                  <a:gd name="T56" fmla="+- 0 13701 13594"/>
                  <a:gd name="T57" fmla="*/ T56 w 880"/>
                  <a:gd name="T58" fmla="+- 0 -1704 -2712"/>
                  <a:gd name="T59" fmla="*/ -1704 h 1098"/>
                  <a:gd name="T60" fmla="+- 0 13685 13594"/>
                  <a:gd name="T61" fmla="*/ T60 w 880"/>
                  <a:gd name="T62" fmla="+- 0 -1718 -2712"/>
                  <a:gd name="T63" fmla="*/ -1718 h 1098"/>
                  <a:gd name="T64" fmla="+- 0 13678 13594"/>
                  <a:gd name="T65" fmla="*/ T64 w 880"/>
                  <a:gd name="T66" fmla="+- 0 -1739 -2712"/>
                  <a:gd name="T67" fmla="*/ -1739 h 1098"/>
                  <a:gd name="T68" fmla="+- 0 13678 13594"/>
                  <a:gd name="T69" fmla="*/ T68 w 880"/>
                  <a:gd name="T70" fmla="+- 0 -2582 -2712"/>
                  <a:gd name="T71" fmla="*/ -2582 h 1098"/>
                  <a:gd name="T72" fmla="+- 0 13683 13594"/>
                  <a:gd name="T73" fmla="*/ T72 w 880"/>
                  <a:gd name="T74" fmla="+- 0 -2604 -2712"/>
                  <a:gd name="T75" fmla="*/ -2604 h 1098"/>
                  <a:gd name="T76" fmla="+- 0 13698 13594"/>
                  <a:gd name="T77" fmla="*/ T76 w 880"/>
                  <a:gd name="T78" fmla="+- 0 -2620 -2712"/>
                  <a:gd name="T79" fmla="*/ -2620 h 1098"/>
                  <a:gd name="T80" fmla="+- 0 13718 13594"/>
                  <a:gd name="T81" fmla="*/ T80 w 880"/>
                  <a:gd name="T82" fmla="+- 0 -2627 -2712"/>
                  <a:gd name="T83" fmla="*/ -2627 h 1098"/>
                  <a:gd name="T84" fmla="+- 0 14465 13594"/>
                  <a:gd name="T85" fmla="*/ T84 w 880"/>
                  <a:gd name="T86" fmla="+- 0 -2628 -2712"/>
                  <a:gd name="T87" fmla="*/ -2628 h 1098"/>
                  <a:gd name="T88" fmla="+- 0 14456 13594"/>
                  <a:gd name="T89" fmla="*/ T88 w 880"/>
                  <a:gd name="T90" fmla="+- 0 -2647 -2712"/>
                  <a:gd name="T91" fmla="*/ -2647 h 1098"/>
                  <a:gd name="T92" fmla="+- 0 14411 13594"/>
                  <a:gd name="T93" fmla="*/ T92 w 880"/>
                  <a:gd name="T94" fmla="+- 0 -2693 -2712"/>
                  <a:gd name="T95" fmla="*/ -2693 h 1098"/>
                  <a:gd name="T96" fmla="+- 0 14347 13594"/>
                  <a:gd name="T97" fmla="*/ T96 w 880"/>
                  <a:gd name="T98" fmla="+- 0 -2712 -2712"/>
                  <a:gd name="T99" fmla="*/ -2712 h 1098"/>
                  <a:gd name="T100" fmla="+- 0 13723 13594"/>
                  <a:gd name="T101" fmla="*/ T100 w 880"/>
                  <a:gd name="T102" fmla="+- 0 -2712 -2712"/>
                  <a:gd name="T103" fmla="*/ -2712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880" h="1098">
                    <a:moveTo>
                      <a:pt x="129" y="0"/>
                    </a:moveTo>
                    <a:lnTo>
                      <a:pt x="65" y="17"/>
                    </a:lnTo>
                    <a:lnTo>
                      <a:pt x="18" y="63"/>
                    </a:lnTo>
                    <a:lnTo>
                      <a:pt x="0" y="125"/>
                    </a:lnTo>
                    <a:lnTo>
                      <a:pt x="0" y="969"/>
                    </a:lnTo>
                    <a:lnTo>
                      <a:pt x="2" y="991"/>
                    </a:lnTo>
                    <a:lnTo>
                      <a:pt x="29" y="1051"/>
                    </a:lnTo>
                    <a:lnTo>
                      <a:pt x="82" y="1089"/>
                    </a:lnTo>
                    <a:lnTo>
                      <a:pt x="750" y="1098"/>
                    </a:lnTo>
                    <a:lnTo>
                      <a:pt x="773" y="1096"/>
                    </a:lnTo>
                    <a:lnTo>
                      <a:pt x="832" y="1068"/>
                    </a:lnTo>
                    <a:lnTo>
                      <a:pt x="870" y="1016"/>
                    </a:lnTo>
                    <a:lnTo>
                      <a:pt x="871" y="1014"/>
                    </a:lnTo>
                    <a:lnTo>
                      <a:pt x="129" y="1014"/>
                    </a:lnTo>
                    <a:lnTo>
                      <a:pt x="107" y="1008"/>
                    </a:lnTo>
                    <a:lnTo>
                      <a:pt x="91" y="994"/>
                    </a:lnTo>
                    <a:lnTo>
                      <a:pt x="84" y="973"/>
                    </a:lnTo>
                    <a:lnTo>
                      <a:pt x="84" y="130"/>
                    </a:lnTo>
                    <a:lnTo>
                      <a:pt x="89" y="108"/>
                    </a:lnTo>
                    <a:lnTo>
                      <a:pt x="104" y="92"/>
                    </a:lnTo>
                    <a:lnTo>
                      <a:pt x="124" y="85"/>
                    </a:lnTo>
                    <a:lnTo>
                      <a:pt x="871" y="84"/>
                    </a:lnTo>
                    <a:lnTo>
                      <a:pt x="862" y="65"/>
                    </a:lnTo>
                    <a:lnTo>
                      <a:pt x="817" y="19"/>
                    </a:lnTo>
                    <a:lnTo>
                      <a:pt x="753" y="0"/>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1" name="Freeform 20"/>
              <p:cNvSpPr>
                <a:spLocks/>
              </p:cNvSpPr>
              <p:nvPr/>
            </p:nvSpPr>
            <p:spPr bwMode="auto">
              <a:xfrm>
                <a:off x="13594" y="-2712"/>
                <a:ext cx="880" cy="1098"/>
              </a:xfrm>
              <a:custGeom>
                <a:avLst/>
                <a:gdLst>
                  <a:gd name="T0" fmla="+- 0 14473 13594"/>
                  <a:gd name="T1" fmla="*/ T0 w 880"/>
                  <a:gd name="T2" fmla="+- 0 -1893 -2712"/>
                  <a:gd name="T3" fmla="*/ -1893 h 1098"/>
                  <a:gd name="T4" fmla="+- 0 14389 13594"/>
                  <a:gd name="T5" fmla="*/ T4 w 880"/>
                  <a:gd name="T6" fmla="+- 0 -1851 -2712"/>
                  <a:gd name="T7" fmla="*/ -1851 h 1098"/>
                  <a:gd name="T8" fmla="+- 0 14389 13594"/>
                  <a:gd name="T9" fmla="*/ T8 w 880"/>
                  <a:gd name="T10" fmla="+- 0 -1743 -2712"/>
                  <a:gd name="T11" fmla="*/ -1743 h 1098"/>
                  <a:gd name="T12" fmla="+- 0 14384 13594"/>
                  <a:gd name="T13" fmla="*/ T12 w 880"/>
                  <a:gd name="T14" fmla="+- 0 -1722 -2712"/>
                  <a:gd name="T15" fmla="*/ -1722 h 1098"/>
                  <a:gd name="T16" fmla="+- 0 14369 13594"/>
                  <a:gd name="T17" fmla="*/ T16 w 880"/>
                  <a:gd name="T18" fmla="+- 0 -1706 -2712"/>
                  <a:gd name="T19" fmla="*/ -1706 h 1098"/>
                  <a:gd name="T20" fmla="+- 0 14349 13594"/>
                  <a:gd name="T21" fmla="*/ T20 w 880"/>
                  <a:gd name="T22" fmla="+- 0 -1698 -2712"/>
                  <a:gd name="T23" fmla="*/ -1698 h 1098"/>
                  <a:gd name="T24" fmla="+- 0 13723 13594"/>
                  <a:gd name="T25" fmla="*/ T24 w 880"/>
                  <a:gd name="T26" fmla="+- 0 -1698 -2712"/>
                  <a:gd name="T27" fmla="*/ -1698 h 1098"/>
                  <a:gd name="T28" fmla="+- 0 14465 13594"/>
                  <a:gd name="T29" fmla="*/ T28 w 880"/>
                  <a:gd name="T30" fmla="+- 0 -1698 -2712"/>
                  <a:gd name="T31" fmla="*/ -1698 h 1098"/>
                  <a:gd name="T32" fmla="+- 0 14471 13594"/>
                  <a:gd name="T33" fmla="*/ T32 w 880"/>
                  <a:gd name="T34" fmla="+- 0 -1717 -2712"/>
                  <a:gd name="T35" fmla="*/ -1717 h 1098"/>
                  <a:gd name="T36" fmla="+- 0 14473 13594"/>
                  <a:gd name="T37" fmla="*/ T36 w 880"/>
                  <a:gd name="T38" fmla="+- 0 -1739 -2712"/>
                  <a:gd name="T39" fmla="*/ -1739 h 1098"/>
                  <a:gd name="T40" fmla="+- 0 14473 13594"/>
                  <a:gd name="T41" fmla="*/ T40 w 880"/>
                  <a:gd name="T42" fmla="+- 0 -1893 -2712"/>
                  <a:gd name="T43" fmla="*/ -1893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80" h="1098">
                    <a:moveTo>
                      <a:pt x="879" y="819"/>
                    </a:moveTo>
                    <a:lnTo>
                      <a:pt x="795" y="861"/>
                    </a:lnTo>
                    <a:lnTo>
                      <a:pt x="795" y="969"/>
                    </a:lnTo>
                    <a:lnTo>
                      <a:pt x="790" y="990"/>
                    </a:lnTo>
                    <a:lnTo>
                      <a:pt x="775" y="1006"/>
                    </a:lnTo>
                    <a:lnTo>
                      <a:pt x="755" y="1014"/>
                    </a:lnTo>
                    <a:lnTo>
                      <a:pt x="129" y="1014"/>
                    </a:lnTo>
                    <a:lnTo>
                      <a:pt x="871" y="1014"/>
                    </a:lnTo>
                    <a:lnTo>
                      <a:pt x="877" y="995"/>
                    </a:lnTo>
                    <a:lnTo>
                      <a:pt x="879" y="973"/>
                    </a:lnTo>
                    <a:lnTo>
                      <a:pt x="879" y="8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2" name="Freeform 21"/>
              <p:cNvSpPr>
                <a:spLocks/>
              </p:cNvSpPr>
              <p:nvPr/>
            </p:nvSpPr>
            <p:spPr bwMode="auto">
              <a:xfrm>
                <a:off x="13594" y="-2712"/>
                <a:ext cx="880" cy="1098"/>
              </a:xfrm>
              <a:custGeom>
                <a:avLst/>
                <a:gdLst>
                  <a:gd name="T0" fmla="+- 0 14465 13594"/>
                  <a:gd name="T1" fmla="*/ T0 w 880"/>
                  <a:gd name="T2" fmla="+- 0 -2628 -2712"/>
                  <a:gd name="T3" fmla="*/ -2628 h 1098"/>
                  <a:gd name="T4" fmla="+- 0 14344 13594"/>
                  <a:gd name="T5" fmla="*/ T4 w 880"/>
                  <a:gd name="T6" fmla="+- 0 -2628 -2712"/>
                  <a:gd name="T7" fmla="*/ -2628 h 1098"/>
                  <a:gd name="T8" fmla="+- 0 14366 13594"/>
                  <a:gd name="T9" fmla="*/ T8 w 880"/>
                  <a:gd name="T10" fmla="+- 0 -2622 -2712"/>
                  <a:gd name="T11" fmla="*/ -2622 h 1098"/>
                  <a:gd name="T12" fmla="+- 0 14382 13594"/>
                  <a:gd name="T13" fmla="*/ T12 w 880"/>
                  <a:gd name="T14" fmla="+- 0 -2608 -2712"/>
                  <a:gd name="T15" fmla="*/ -2608 h 1098"/>
                  <a:gd name="T16" fmla="+- 0 14389 13594"/>
                  <a:gd name="T17" fmla="*/ T16 w 880"/>
                  <a:gd name="T18" fmla="+- 0 -2587 -2712"/>
                  <a:gd name="T19" fmla="*/ -2587 h 1098"/>
                  <a:gd name="T20" fmla="+- 0 14389 13594"/>
                  <a:gd name="T21" fmla="*/ T20 w 880"/>
                  <a:gd name="T22" fmla="+- 0 -2238 -2712"/>
                  <a:gd name="T23" fmla="*/ -2238 h 1098"/>
                  <a:gd name="T24" fmla="+- 0 14473 13594"/>
                  <a:gd name="T25" fmla="*/ T24 w 880"/>
                  <a:gd name="T26" fmla="+- 0 -2280 -2712"/>
                  <a:gd name="T27" fmla="*/ -2280 h 1098"/>
                  <a:gd name="T28" fmla="+- 0 14473 13594"/>
                  <a:gd name="T29" fmla="*/ T28 w 880"/>
                  <a:gd name="T30" fmla="+- 0 -2582 -2712"/>
                  <a:gd name="T31" fmla="*/ -2582 h 1098"/>
                  <a:gd name="T32" fmla="+- 0 14471 13594"/>
                  <a:gd name="T33" fmla="*/ T32 w 880"/>
                  <a:gd name="T34" fmla="+- 0 -2605 -2712"/>
                  <a:gd name="T35" fmla="*/ -2605 h 1098"/>
                  <a:gd name="T36" fmla="+- 0 14466 13594"/>
                  <a:gd name="T37" fmla="*/ T36 w 880"/>
                  <a:gd name="T38" fmla="+- 0 -2627 -2712"/>
                  <a:gd name="T39" fmla="*/ -2627 h 1098"/>
                  <a:gd name="T40" fmla="+- 0 14465 13594"/>
                  <a:gd name="T41" fmla="*/ T40 w 880"/>
                  <a:gd name="T42" fmla="+- 0 -2628 -2712"/>
                  <a:gd name="T43" fmla="*/ -2628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80" h="1098">
                    <a:moveTo>
                      <a:pt x="871" y="84"/>
                    </a:moveTo>
                    <a:lnTo>
                      <a:pt x="750" y="84"/>
                    </a:lnTo>
                    <a:lnTo>
                      <a:pt x="772" y="90"/>
                    </a:lnTo>
                    <a:lnTo>
                      <a:pt x="788" y="104"/>
                    </a:lnTo>
                    <a:lnTo>
                      <a:pt x="795" y="125"/>
                    </a:lnTo>
                    <a:lnTo>
                      <a:pt x="795" y="474"/>
                    </a:lnTo>
                    <a:lnTo>
                      <a:pt x="879" y="432"/>
                    </a:lnTo>
                    <a:lnTo>
                      <a:pt x="879" y="130"/>
                    </a:lnTo>
                    <a:lnTo>
                      <a:pt x="877" y="107"/>
                    </a:lnTo>
                    <a:lnTo>
                      <a:pt x="872" y="85"/>
                    </a:lnTo>
                    <a:lnTo>
                      <a:pt x="871"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4" name="Group 13"/>
            <p:cNvGrpSpPr>
              <a:grpSpLocks/>
            </p:cNvGrpSpPr>
            <p:nvPr/>
          </p:nvGrpSpPr>
          <p:grpSpPr bwMode="auto">
            <a:xfrm>
              <a:off x="14469" y="-2209"/>
              <a:ext cx="151" cy="181"/>
              <a:chOff x="14469" y="-2209"/>
              <a:chExt cx="151" cy="181"/>
            </a:xfrm>
          </p:grpSpPr>
          <p:sp>
            <p:nvSpPr>
              <p:cNvPr id="19" name="Freeform 18"/>
              <p:cNvSpPr>
                <a:spLocks/>
              </p:cNvSpPr>
              <p:nvPr/>
            </p:nvSpPr>
            <p:spPr bwMode="auto">
              <a:xfrm>
                <a:off x="14469" y="-2209"/>
                <a:ext cx="151" cy="181"/>
              </a:xfrm>
              <a:custGeom>
                <a:avLst/>
                <a:gdLst>
                  <a:gd name="T0" fmla="+- 0 14548 14469"/>
                  <a:gd name="T1" fmla="*/ T0 w 151"/>
                  <a:gd name="T2" fmla="+- 0 -2209 -2209"/>
                  <a:gd name="T3" fmla="*/ -2209 h 181"/>
                  <a:gd name="T4" fmla="+- 0 14529 14469"/>
                  <a:gd name="T5" fmla="*/ T4 w 151"/>
                  <a:gd name="T6" fmla="+- 0 -2208 -2209"/>
                  <a:gd name="T7" fmla="*/ -2208 h 181"/>
                  <a:gd name="T8" fmla="+- 0 14469 14469"/>
                  <a:gd name="T9" fmla="*/ T8 w 151"/>
                  <a:gd name="T10" fmla="+- 0 -2178 -2209"/>
                  <a:gd name="T11" fmla="*/ -2178 h 181"/>
                  <a:gd name="T12" fmla="+- 0 14544 14469"/>
                  <a:gd name="T13" fmla="*/ T12 w 151"/>
                  <a:gd name="T14" fmla="+- 0 -2028 -2209"/>
                  <a:gd name="T15" fmla="*/ -2028 h 181"/>
                  <a:gd name="T16" fmla="+- 0 14599 14469"/>
                  <a:gd name="T17" fmla="*/ T16 w 151"/>
                  <a:gd name="T18" fmla="+- 0 -2055 -2209"/>
                  <a:gd name="T19" fmla="*/ -2055 h 181"/>
                  <a:gd name="T20" fmla="+- 0 14613 14469"/>
                  <a:gd name="T21" fmla="*/ T20 w 151"/>
                  <a:gd name="T22" fmla="+- 0 -2068 -2209"/>
                  <a:gd name="T23" fmla="*/ -2068 h 181"/>
                  <a:gd name="T24" fmla="+- 0 14620 14469"/>
                  <a:gd name="T25" fmla="*/ T24 w 151"/>
                  <a:gd name="T26" fmla="+- 0 -2085 -2209"/>
                  <a:gd name="T27" fmla="*/ -2085 h 181"/>
                  <a:gd name="T28" fmla="+- 0 14619 14469"/>
                  <a:gd name="T29" fmla="*/ T28 w 151"/>
                  <a:gd name="T30" fmla="+- 0 -2104 -2209"/>
                  <a:gd name="T31" fmla="*/ -2104 h 181"/>
                  <a:gd name="T32" fmla="+- 0 14577 14469"/>
                  <a:gd name="T33" fmla="*/ T32 w 151"/>
                  <a:gd name="T34" fmla="+- 0 -2187 -2209"/>
                  <a:gd name="T35" fmla="*/ -2187 h 181"/>
                  <a:gd name="T36" fmla="+- 0 14565 14469"/>
                  <a:gd name="T37" fmla="*/ T36 w 151"/>
                  <a:gd name="T38" fmla="+- 0 -2202 -2209"/>
                  <a:gd name="T39" fmla="*/ -2202 h 181"/>
                  <a:gd name="T40" fmla="+- 0 14548 14469"/>
                  <a:gd name="T41" fmla="*/ T40 w 151"/>
                  <a:gd name="T42" fmla="+- 0 -2209 -2209"/>
                  <a:gd name="T43" fmla="*/ -2209 h 1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51" h="181">
                    <a:moveTo>
                      <a:pt x="79" y="0"/>
                    </a:moveTo>
                    <a:lnTo>
                      <a:pt x="60" y="1"/>
                    </a:lnTo>
                    <a:lnTo>
                      <a:pt x="0" y="31"/>
                    </a:lnTo>
                    <a:lnTo>
                      <a:pt x="75" y="181"/>
                    </a:lnTo>
                    <a:lnTo>
                      <a:pt x="130" y="154"/>
                    </a:lnTo>
                    <a:lnTo>
                      <a:pt x="144" y="141"/>
                    </a:lnTo>
                    <a:lnTo>
                      <a:pt x="151" y="124"/>
                    </a:lnTo>
                    <a:lnTo>
                      <a:pt x="150" y="105"/>
                    </a:lnTo>
                    <a:lnTo>
                      <a:pt x="108" y="22"/>
                    </a:lnTo>
                    <a:lnTo>
                      <a:pt x="96" y="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5" name="Group 14"/>
            <p:cNvGrpSpPr>
              <a:grpSpLocks/>
            </p:cNvGrpSpPr>
            <p:nvPr/>
          </p:nvGrpSpPr>
          <p:grpSpPr bwMode="auto">
            <a:xfrm>
              <a:off x="14028" y="-2162"/>
              <a:ext cx="483" cy="341"/>
              <a:chOff x="14028" y="-2162"/>
              <a:chExt cx="483" cy="341"/>
            </a:xfrm>
          </p:grpSpPr>
          <p:sp>
            <p:nvSpPr>
              <p:cNvPr id="18" name="Freeform 17"/>
              <p:cNvSpPr>
                <a:spLocks/>
              </p:cNvSpPr>
              <p:nvPr/>
            </p:nvSpPr>
            <p:spPr bwMode="auto">
              <a:xfrm>
                <a:off x="14028" y="-2162"/>
                <a:ext cx="483" cy="341"/>
              </a:xfrm>
              <a:custGeom>
                <a:avLst/>
                <a:gdLst>
                  <a:gd name="T0" fmla="+- 0 14436 14028"/>
                  <a:gd name="T1" fmla="*/ T0 w 483"/>
                  <a:gd name="T2" fmla="+- 0 -2162 -2162"/>
                  <a:gd name="T3" fmla="*/ -2162 h 341"/>
                  <a:gd name="T4" fmla="+- 0 14054 14028"/>
                  <a:gd name="T5" fmla="*/ T4 w 483"/>
                  <a:gd name="T6" fmla="+- 0 -1971 -2162"/>
                  <a:gd name="T7" fmla="*/ -1971 h 341"/>
                  <a:gd name="T8" fmla="+- 0 14053 14028"/>
                  <a:gd name="T9" fmla="*/ T8 w 483"/>
                  <a:gd name="T10" fmla="+- 0 -1971 -2162"/>
                  <a:gd name="T11" fmla="*/ -1971 h 341"/>
                  <a:gd name="T12" fmla="+- 0 14028 14028"/>
                  <a:gd name="T13" fmla="*/ T12 w 483"/>
                  <a:gd name="T14" fmla="+- 0 -1916 -2162"/>
                  <a:gd name="T15" fmla="*/ -1916 h 341"/>
                  <a:gd name="T16" fmla="+- 0 14070 14028"/>
                  <a:gd name="T17" fmla="*/ T16 w 483"/>
                  <a:gd name="T18" fmla="+- 0 -1834 -2162"/>
                  <a:gd name="T19" fmla="*/ -1834 h 341"/>
                  <a:gd name="T20" fmla="+- 0 14128 14028"/>
                  <a:gd name="T21" fmla="*/ T20 w 483"/>
                  <a:gd name="T22" fmla="+- 0 -1821 -2162"/>
                  <a:gd name="T23" fmla="*/ -1821 h 341"/>
                  <a:gd name="T24" fmla="+- 0 14129 14028"/>
                  <a:gd name="T25" fmla="*/ T24 w 483"/>
                  <a:gd name="T26" fmla="+- 0 -1821 -2162"/>
                  <a:gd name="T27" fmla="*/ -1821 h 341"/>
                  <a:gd name="T28" fmla="+- 0 14511 14028"/>
                  <a:gd name="T29" fmla="*/ T28 w 483"/>
                  <a:gd name="T30" fmla="+- 0 -2012 -2162"/>
                  <a:gd name="T31" fmla="*/ -2012 h 341"/>
                  <a:gd name="T32" fmla="+- 0 14436 14028"/>
                  <a:gd name="T33" fmla="*/ T32 w 483"/>
                  <a:gd name="T34" fmla="+- 0 -2162 -2162"/>
                  <a:gd name="T35" fmla="*/ -2162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83" h="341">
                    <a:moveTo>
                      <a:pt x="408" y="0"/>
                    </a:moveTo>
                    <a:lnTo>
                      <a:pt x="26" y="191"/>
                    </a:lnTo>
                    <a:lnTo>
                      <a:pt x="25" y="191"/>
                    </a:lnTo>
                    <a:lnTo>
                      <a:pt x="0" y="246"/>
                    </a:lnTo>
                    <a:lnTo>
                      <a:pt x="42" y="328"/>
                    </a:lnTo>
                    <a:lnTo>
                      <a:pt x="100" y="341"/>
                    </a:lnTo>
                    <a:lnTo>
                      <a:pt x="101" y="341"/>
                    </a:lnTo>
                    <a:lnTo>
                      <a:pt x="483" y="150"/>
                    </a:lnTo>
                    <a:lnTo>
                      <a:pt x="4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6" name="Group 15"/>
            <p:cNvGrpSpPr>
              <a:grpSpLocks/>
            </p:cNvGrpSpPr>
            <p:nvPr/>
          </p:nvGrpSpPr>
          <p:grpSpPr bwMode="auto">
            <a:xfrm>
              <a:off x="13998" y="-1890"/>
              <a:ext cx="44" cy="51"/>
              <a:chOff x="13998" y="-1890"/>
              <a:chExt cx="44" cy="51"/>
            </a:xfrm>
          </p:grpSpPr>
          <p:sp>
            <p:nvSpPr>
              <p:cNvPr id="17" name="Freeform 16"/>
              <p:cNvSpPr>
                <a:spLocks/>
              </p:cNvSpPr>
              <p:nvPr/>
            </p:nvSpPr>
            <p:spPr bwMode="auto">
              <a:xfrm>
                <a:off x="13998" y="-1890"/>
                <a:ext cx="44" cy="51"/>
              </a:xfrm>
              <a:custGeom>
                <a:avLst/>
                <a:gdLst>
                  <a:gd name="T0" fmla="+- 0 14017 13998"/>
                  <a:gd name="T1" fmla="*/ T0 w 44"/>
                  <a:gd name="T2" fmla="+- 0 -1890 -1890"/>
                  <a:gd name="T3" fmla="*/ -1890 h 51"/>
                  <a:gd name="T4" fmla="+- 0 13998 13998"/>
                  <a:gd name="T5" fmla="*/ T4 w 44"/>
                  <a:gd name="T6" fmla="+- 0 -1850 -1890"/>
                  <a:gd name="T7" fmla="*/ -1850 h 51"/>
                  <a:gd name="T8" fmla="+- 0 14042 13998"/>
                  <a:gd name="T9" fmla="*/ T8 w 44"/>
                  <a:gd name="T10" fmla="+- 0 -1840 -1890"/>
                  <a:gd name="T11" fmla="*/ -1840 h 51"/>
                  <a:gd name="T12" fmla="+- 0 14017 13998"/>
                  <a:gd name="T13" fmla="*/ T12 w 44"/>
                  <a:gd name="T14" fmla="+- 0 -1890 -1890"/>
                  <a:gd name="T15" fmla="*/ -1890 h 51"/>
                </a:gdLst>
                <a:ahLst/>
                <a:cxnLst>
                  <a:cxn ang="0">
                    <a:pos x="T1" y="T3"/>
                  </a:cxn>
                  <a:cxn ang="0">
                    <a:pos x="T5" y="T7"/>
                  </a:cxn>
                  <a:cxn ang="0">
                    <a:pos x="T9" y="T11"/>
                  </a:cxn>
                  <a:cxn ang="0">
                    <a:pos x="T13" y="T15"/>
                  </a:cxn>
                </a:cxnLst>
                <a:rect l="0" t="0" r="r" b="b"/>
                <a:pathLst>
                  <a:path w="44" h="51">
                    <a:moveTo>
                      <a:pt x="19" y="0"/>
                    </a:moveTo>
                    <a:lnTo>
                      <a:pt x="0" y="40"/>
                    </a:lnTo>
                    <a:lnTo>
                      <a:pt x="44" y="5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sp>
        <p:nvSpPr>
          <p:cNvPr id="29" name="Rectangle 28"/>
          <p:cNvSpPr/>
          <p:nvPr/>
        </p:nvSpPr>
        <p:spPr>
          <a:xfrm>
            <a:off x="159026" y="662764"/>
            <a:ext cx="3910686" cy="461665"/>
          </a:xfrm>
          <a:prstGeom prst="rect">
            <a:avLst/>
          </a:prstGeom>
        </p:spPr>
        <p:txBody>
          <a:bodyPr wrap="none">
            <a:spAutoFit/>
          </a:bodyPr>
          <a:lstStyle/>
          <a:p>
            <a:r>
              <a:rPr lang="en-US" sz="2400" dirty="0" smtClean="0">
                <a:solidFill>
                  <a:srgbClr val="FFFFFF"/>
                </a:solidFill>
                <a:latin typeface="Arial" panose="020B0604020202020204" pitchFamily="34" charset="0"/>
                <a:ea typeface="Arial" panose="020B0604020202020204" pitchFamily="34" charset="0"/>
              </a:rPr>
              <a:t>QUESTIONS &amp; ANSWERS</a:t>
            </a:r>
            <a:endParaRPr lang="en-US" sz="2400" dirty="0"/>
          </a:p>
        </p:txBody>
      </p:sp>
      <p:sp>
        <p:nvSpPr>
          <p:cNvPr id="30" name="TextBox 29"/>
          <p:cNvSpPr txBox="1"/>
          <p:nvPr/>
        </p:nvSpPr>
        <p:spPr>
          <a:xfrm>
            <a:off x="210187" y="1527625"/>
            <a:ext cx="7331625" cy="8125301"/>
          </a:xfrm>
          <a:prstGeom prst="rect">
            <a:avLst/>
          </a:prstGeom>
          <a:noFill/>
        </p:spPr>
        <p:txBody>
          <a:bodyPr wrap="square" rtlCol="0">
            <a:spAutoFit/>
          </a:bodyPr>
          <a:lstStyle/>
          <a:p>
            <a:r>
              <a:rPr lang="en-US" sz="1200" b="1" u="sng" dirty="0">
                <a:latin typeface="Arial" panose="020B0604020202020204" pitchFamily="34" charset="0"/>
                <a:cs typeface="Arial" panose="020B0604020202020204" pitchFamily="34" charset="0"/>
              </a:rPr>
              <a:t>Changes that can be made effective May 1, </a:t>
            </a:r>
            <a:r>
              <a:rPr lang="en-US" sz="1200" b="1" u="sng" dirty="0" smtClean="0">
                <a:latin typeface="Arial" panose="020B0604020202020204" pitchFamily="34" charset="0"/>
                <a:cs typeface="Arial" panose="020B0604020202020204" pitchFamily="34" charset="0"/>
              </a:rPr>
              <a:t>2021</a:t>
            </a:r>
            <a:r>
              <a:rPr lang="en-US" sz="1200" b="1" dirty="0" smtClean="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Enroll </a:t>
            </a:r>
            <a:r>
              <a:rPr lang="en-US" sz="1200" dirty="0">
                <a:latin typeface="Arial" panose="020B0604020202020204" pitchFamily="34" charset="0"/>
                <a:cs typeface="Arial" panose="020B0604020202020204" pitchFamily="34" charset="0"/>
              </a:rPr>
              <a:t>or terminate individual and/or dependent coverage in the medical/dental/vision plans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Add </a:t>
            </a:r>
            <a:r>
              <a:rPr lang="en-US" sz="1200" dirty="0">
                <a:latin typeface="Arial" panose="020B0604020202020204" pitchFamily="34" charset="0"/>
                <a:cs typeface="Arial" panose="020B0604020202020204" pitchFamily="34" charset="0"/>
              </a:rPr>
              <a:t>or make changes to the Voluntary Life plan </a:t>
            </a:r>
          </a:p>
          <a:p>
            <a:r>
              <a:rPr lang="en-US" sz="1200" dirty="0">
                <a:latin typeface="Arial" panose="020B0604020202020204" pitchFamily="34" charset="0"/>
                <a:cs typeface="Arial" panose="020B0604020202020204" pitchFamily="34" charset="0"/>
              </a:rPr>
              <a:t>          (Evidence of Insurability – medical underwriting – may be required)</a:t>
            </a:r>
          </a:p>
          <a:p>
            <a:r>
              <a:rPr lang="en-US" sz="1200" b="1" dirty="0">
                <a:latin typeface="Arial" panose="020B0604020202020204" pitchFamily="34" charset="0"/>
                <a:cs typeface="Arial" panose="020B0604020202020204" pitchFamily="34" charset="0"/>
              </a:rPr>
              <a:t> </a:t>
            </a:r>
            <a:endParaRPr lang="en-US" sz="1200" b="1" dirty="0" smtClean="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Forms to be completed if making changes</a:t>
            </a:r>
            <a:r>
              <a:rPr lang="en-US" sz="1200" b="1"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Anthem Enrollment Form to change medical plans or individual/dependent coverage levels in the medical </a:t>
            </a:r>
            <a:r>
              <a:rPr lang="en-US" sz="1200" dirty="0" smtClean="0">
                <a:latin typeface="Arial" panose="020B0604020202020204" pitchFamily="34" charset="0"/>
                <a:cs typeface="Arial" panose="020B0604020202020204" pitchFamily="34" charset="0"/>
              </a:rPr>
              <a:t>plan</a:t>
            </a:r>
            <a:endParaRPr lang="en-US"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Guardian Enrollment Form to change dental or vision plan </a:t>
            </a:r>
            <a:r>
              <a:rPr lang="en-US" sz="1200" dirty="0" smtClean="0">
                <a:latin typeface="Arial" panose="020B0604020202020204" pitchFamily="34" charset="0"/>
                <a:cs typeface="Arial" panose="020B0604020202020204" pitchFamily="34" charset="0"/>
              </a:rPr>
              <a:t>elections</a:t>
            </a:r>
            <a:endParaRPr lang="en-US"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Guardian Voluntary Life and AD&amp;D Enrollment and/or Medical Underwriting </a:t>
            </a:r>
            <a:r>
              <a:rPr lang="en-US" sz="1200" dirty="0" smtClean="0">
                <a:latin typeface="Arial" panose="020B0604020202020204" pitchFamily="34" charset="0"/>
                <a:cs typeface="Arial" panose="020B0604020202020204" pitchFamily="34" charset="0"/>
              </a:rPr>
              <a:t>Form</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What Forms MUST be completed?</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p>
          <a:p>
            <a:pPr lvl="0"/>
            <a:r>
              <a:rPr lang="en-US" sz="1200" dirty="0">
                <a:latin typeface="Arial" panose="020B0604020202020204" pitchFamily="34" charset="0"/>
                <a:cs typeface="Arial" panose="020B0604020202020204" pitchFamily="34" charset="0"/>
              </a:rPr>
              <a:t>If waiving the health insurance plan, you are required to sign a waiver form each year.</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r>
              <a:rPr lang="en-US" sz="1200" b="1" u="sng" dirty="0">
                <a:latin typeface="Arial" panose="020B0604020202020204" pitchFamily="34" charset="0"/>
                <a:cs typeface="Arial" panose="020B0604020202020204" pitchFamily="34" charset="0"/>
              </a:rPr>
              <a:t>Where do I find these forms?</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p>
          <a:p>
            <a:pPr lvl="0"/>
            <a:r>
              <a:rPr lang="en-US" sz="1200" dirty="0">
                <a:latin typeface="Arial" panose="020B0604020202020204" pitchFamily="34" charset="0"/>
                <a:cs typeface="Arial" panose="020B0604020202020204" pitchFamily="34" charset="0"/>
              </a:rPr>
              <a:t>Contact your district’s board office for all forms.</a:t>
            </a:r>
          </a:p>
          <a:p>
            <a:r>
              <a:rPr lang="en-US" sz="1200" b="1"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r>
              <a:rPr lang="en-US" sz="1200" b="1" u="sng" dirty="0">
                <a:latin typeface="Arial" panose="020B0604020202020204" pitchFamily="34" charset="0"/>
                <a:cs typeface="Arial" panose="020B0604020202020204" pitchFamily="34" charset="0"/>
              </a:rPr>
              <a:t>When are the forms due and where do I return them?</a:t>
            </a:r>
            <a:endParaRPr lang="en-US" sz="1200" b="1"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a:p>
            <a:pPr lvl="0"/>
            <a:r>
              <a:rPr lang="en-US" sz="1200" dirty="0">
                <a:latin typeface="Arial" panose="020B0604020202020204" pitchFamily="34" charset="0"/>
                <a:cs typeface="Arial" panose="020B0604020202020204" pitchFamily="34" charset="0"/>
              </a:rPr>
              <a:t>All forms are due by April </a:t>
            </a:r>
            <a:r>
              <a:rPr lang="en-US" sz="1200" dirty="0" smtClean="0">
                <a:latin typeface="Arial" panose="020B0604020202020204" pitchFamily="34" charset="0"/>
                <a:cs typeface="Arial" panose="020B0604020202020204" pitchFamily="34" charset="0"/>
              </a:rPr>
              <a:t>26, 2021 and </a:t>
            </a:r>
            <a:r>
              <a:rPr lang="en-US" sz="1200" dirty="0">
                <a:latin typeface="Arial" panose="020B0604020202020204" pitchFamily="34" charset="0"/>
                <a:cs typeface="Arial" panose="020B0604020202020204" pitchFamily="34" charset="0"/>
              </a:rPr>
              <a:t>must be returned to your district’s board office.</a:t>
            </a:r>
          </a:p>
          <a:p>
            <a:r>
              <a:rPr lang="en-US" sz="1200" b="1" dirty="0">
                <a:latin typeface="Arial" panose="020B0604020202020204" pitchFamily="34" charset="0"/>
                <a:cs typeface="Arial" panose="020B0604020202020204" pitchFamily="34" charset="0"/>
              </a:rPr>
              <a:t> </a:t>
            </a:r>
          </a:p>
          <a:p>
            <a:r>
              <a:rPr lang="en-US" sz="1200" b="1" u="sng" dirty="0">
                <a:latin typeface="Arial" panose="020B0604020202020204" pitchFamily="34" charset="0"/>
                <a:cs typeface="Arial" panose="020B0604020202020204" pitchFamily="34" charset="0"/>
              </a:rPr>
              <a:t>Other Information:</a:t>
            </a:r>
            <a:endParaRPr lang="en-US" sz="1200" b="1"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a:p>
            <a:pPr lvl="0"/>
            <a:r>
              <a:rPr lang="en-US" sz="1200" dirty="0">
                <a:latin typeface="Arial" panose="020B0604020202020204" pitchFamily="34" charset="0"/>
                <a:cs typeface="Arial" panose="020B0604020202020204" pitchFamily="34" charset="0"/>
              </a:rPr>
              <a:t>If you do not make changes to your current elections, those elections will remain the same for the plan year May 1, </a:t>
            </a:r>
            <a:r>
              <a:rPr lang="en-US" sz="1200" dirty="0" smtClean="0">
                <a:latin typeface="Arial" panose="020B0604020202020204" pitchFamily="34" charset="0"/>
                <a:cs typeface="Arial" panose="020B0604020202020204" pitchFamily="34" charset="0"/>
              </a:rPr>
              <a:t>2021 </a:t>
            </a:r>
            <a:r>
              <a:rPr lang="en-US" sz="1200" dirty="0">
                <a:latin typeface="Arial" panose="020B0604020202020204" pitchFamily="34" charset="0"/>
                <a:cs typeface="Arial" panose="020B0604020202020204" pitchFamily="34" charset="0"/>
              </a:rPr>
              <a:t>through April 30, </a:t>
            </a:r>
            <a:r>
              <a:rPr lang="en-US" sz="1200" dirty="0" smtClean="0">
                <a:latin typeface="Arial" panose="020B0604020202020204" pitchFamily="34" charset="0"/>
                <a:cs typeface="Arial" panose="020B0604020202020204" pitchFamily="34" charset="0"/>
              </a:rPr>
              <a:t>2022.</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a:p>
            <a:r>
              <a:rPr lang="en-US" sz="1200" i="1" dirty="0">
                <a:latin typeface="Arial" panose="020B0604020202020204" pitchFamily="34" charset="0"/>
                <a:cs typeface="Arial" panose="020B0604020202020204" pitchFamily="34" charset="0"/>
              </a:rPr>
              <a:t>The information in this Enrollment Guide is presented for illustrative purposes and is based on information provided by the employer. The text contained in this Guide was taken from various summary plan descriptions and benefit information. While every effort was taken to accurately report your benefits, discrepancies or errors are always possible. In case of discrepancy between the Guide and the actual plan documents the actual plan documents will prevail. All information is confidential, pursuant to the Health Insurance Portability and Accountability Act of 1996. If you have any questions about your Guide, please contact your district’s board office.</a:t>
            </a:r>
            <a:endParaRPr lang="en-US" sz="1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77653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19</a:t>
            </a:fld>
            <a:endParaRPr lang="en-US"/>
          </a:p>
        </p:txBody>
      </p:sp>
      <p:grpSp>
        <p:nvGrpSpPr>
          <p:cNvPr id="6" name="Group 5"/>
          <p:cNvGrpSpPr>
            <a:grpSpLocks/>
          </p:cNvGrpSpPr>
          <p:nvPr/>
        </p:nvGrpSpPr>
        <p:grpSpPr bwMode="auto">
          <a:xfrm>
            <a:off x="0" y="662764"/>
            <a:ext cx="7772400" cy="1347216"/>
            <a:chOff x="-4035" y="-3471"/>
            <a:chExt cx="19200" cy="3328"/>
          </a:xfrm>
        </p:grpSpPr>
        <p:grpSp>
          <p:nvGrpSpPr>
            <p:cNvPr id="7" name="Group 6"/>
            <p:cNvGrpSpPr>
              <a:grpSpLocks/>
            </p:cNvGrpSpPr>
            <p:nvPr/>
          </p:nvGrpSpPr>
          <p:grpSpPr bwMode="auto">
            <a:xfrm>
              <a:off x="-4035" y="-3471"/>
              <a:ext cx="19200" cy="1105"/>
              <a:chOff x="-4035" y="-3471"/>
              <a:chExt cx="19200" cy="1105"/>
            </a:xfrm>
          </p:grpSpPr>
          <p:sp>
            <p:nvSpPr>
              <p:cNvPr id="28" name="Freeform 27"/>
              <p:cNvSpPr>
                <a:spLocks/>
              </p:cNvSpPr>
              <p:nvPr/>
            </p:nvSpPr>
            <p:spPr bwMode="auto">
              <a:xfrm>
                <a:off x="-4035" y="-3471"/>
                <a:ext cx="19200" cy="1105"/>
              </a:xfrm>
              <a:custGeom>
                <a:avLst/>
                <a:gdLst>
                  <a:gd name="T0" fmla="+- 0 810 810"/>
                  <a:gd name="T1" fmla="*/ T0 w 14220"/>
                  <a:gd name="T2" fmla="+- 0 -2366 -3471"/>
                  <a:gd name="T3" fmla="*/ -2366 h 1105"/>
                  <a:gd name="T4" fmla="+- 0 15030 810"/>
                  <a:gd name="T5" fmla="*/ T4 w 14220"/>
                  <a:gd name="T6" fmla="+- 0 -2366 -3471"/>
                  <a:gd name="T7" fmla="*/ -2366 h 1105"/>
                  <a:gd name="T8" fmla="+- 0 15030 810"/>
                  <a:gd name="T9" fmla="*/ T8 w 14220"/>
                  <a:gd name="T10" fmla="+- 0 -3471 -3471"/>
                  <a:gd name="T11" fmla="*/ -3471 h 1105"/>
                  <a:gd name="T12" fmla="+- 0 810 810"/>
                  <a:gd name="T13" fmla="*/ T12 w 14220"/>
                  <a:gd name="T14" fmla="+- 0 -3471 -3471"/>
                  <a:gd name="T15" fmla="*/ -3471 h 1105"/>
                  <a:gd name="T16" fmla="+- 0 810 810"/>
                  <a:gd name="T17" fmla="*/ T16 w 14220"/>
                  <a:gd name="T18" fmla="+- 0 -2366 -3471"/>
                  <a:gd name="T19" fmla="*/ -2366 h 1105"/>
                </a:gdLst>
                <a:ahLst/>
                <a:cxnLst>
                  <a:cxn ang="0">
                    <a:pos x="T1" y="T3"/>
                  </a:cxn>
                  <a:cxn ang="0">
                    <a:pos x="T5" y="T7"/>
                  </a:cxn>
                  <a:cxn ang="0">
                    <a:pos x="T9" y="T11"/>
                  </a:cxn>
                  <a:cxn ang="0">
                    <a:pos x="T13" y="T15"/>
                  </a:cxn>
                  <a:cxn ang="0">
                    <a:pos x="T17" y="T19"/>
                  </a:cxn>
                </a:cxnLst>
                <a:rect l="0" t="0" r="r" b="b"/>
                <a:pathLst>
                  <a:path w="14220" h="1105">
                    <a:moveTo>
                      <a:pt x="0" y="1105"/>
                    </a:moveTo>
                    <a:lnTo>
                      <a:pt x="14220" y="1105"/>
                    </a:lnTo>
                    <a:lnTo>
                      <a:pt x="14220"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8" name="Group 7"/>
            <p:cNvGrpSpPr>
              <a:grpSpLocks/>
            </p:cNvGrpSpPr>
            <p:nvPr/>
          </p:nvGrpSpPr>
          <p:grpSpPr bwMode="auto">
            <a:xfrm>
              <a:off x="12960" y="-3086"/>
              <a:ext cx="2205" cy="1909"/>
              <a:chOff x="12960" y="-3086"/>
              <a:chExt cx="2205" cy="1909"/>
            </a:xfrm>
          </p:grpSpPr>
          <p:sp>
            <p:nvSpPr>
              <p:cNvPr id="27" name="Freeform 26"/>
              <p:cNvSpPr>
                <a:spLocks/>
              </p:cNvSpPr>
              <p:nvPr/>
            </p:nvSpPr>
            <p:spPr bwMode="auto">
              <a:xfrm>
                <a:off x="12960" y="-3086"/>
                <a:ext cx="2205" cy="1909"/>
              </a:xfrm>
              <a:custGeom>
                <a:avLst/>
                <a:gdLst>
                  <a:gd name="T0" fmla="+- 0 14614 12960"/>
                  <a:gd name="T1" fmla="*/ T0 w 2205"/>
                  <a:gd name="T2" fmla="+- 0 -3086 -3086"/>
                  <a:gd name="T3" fmla="*/ -3086 h 1909"/>
                  <a:gd name="T4" fmla="+- 0 13511 12960"/>
                  <a:gd name="T5" fmla="*/ T4 w 2205"/>
                  <a:gd name="T6" fmla="+- 0 -3086 -3086"/>
                  <a:gd name="T7" fmla="*/ -3086 h 1909"/>
                  <a:gd name="T8" fmla="+- 0 12960 12960"/>
                  <a:gd name="T9" fmla="*/ T8 w 2205"/>
                  <a:gd name="T10" fmla="+- 0 -2131 -3086"/>
                  <a:gd name="T11" fmla="*/ -2131 h 1909"/>
                  <a:gd name="T12" fmla="+- 0 13511 12960"/>
                  <a:gd name="T13" fmla="*/ T12 w 2205"/>
                  <a:gd name="T14" fmla="+- 0 -1177 -3086"/>
                  <a:gd name="T15" fmla="*/ -1177 h 1909"/>
                  <a:gd name="T16" fmla="+- 0 14614 12960"/>
                  <a:gd name="T17" fmla="*/ T16 w 2205"/>
                  <a:gd name="T18" fmla="+- 0 -1177 -3086"/>
                  <a:gd name="T19" fmla="*/ -1177 h 1909"/>
                  <a:gd name="T20" fmla="+- 0 15165 12960"/>
                  <a:gd name="T21" fmla="*/ T20 w 2205"/>
                  <a:gd name="T22" fmla="+- 0 -2131 -3086"/>
                  <a:gd name="T23" fmla="*/ -2131 h 1909"/>
                  <a:gd name="T24" fmla="+- 0 14614 12960"/>
                  <a:gd name="T25" fmla="*/ T24 w 2205"/>
                  <a:gd name="T26" fmla="+- 0 -3086 -3086"/>
                  <a:gd name="T27" fmla="*/ -3086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09"/>
                    </a:lnTo>
                    <a:lnTo>
                      <a:pt x="1654" y="1909"/>
                    </a:lnTo>
                    <a:lnTo>
                      <a:pt x="2205" y="955"/>
                    </a:lnTo>
                    <a:lnTo>
                      <a:pt x="1654" y="0"/>
                    </a:lnTo>
                    <a:close/>
                  </a:path>
                </a:pathLst>
              </a:custGeom>
              <a:solidFill>
                <a:srgbClr val="B9DEE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9" name="Group 8"/>
            <p:cNvGrpSpPr>
              <a:grpSpLocks/>
            </p:cNvGrpSpPr>
            <p:nvPr/>
          </p:nvGrpSpPr>
          <p:grpSpPr bwMode="auto">
            <a:xfrm>
              <a:off x="11200" y="-2052"/>
              <a:ext cx="2205" cy="1909"/>
              <a:chOff x="11200" y="-2052"/>
              <a:chExt cx="2205" cy="1909"/>
            </a:xfrm>
          </p:grpSpPr>
          <p:sp>
            <p:nvSpPr>
              <p:cNvPr id="26" name="Freeform 25"/>
              <p:cNvSpPr>
                <a:spLocks/>
              </p:cNvSpPr>
              <p:nvPr/>
            </p:nvSpPr>
            <p:spPr bwMode="auto">
              <a:xfrm>
                <a:off x="11200" y="-2052"/>
                <a:ext cx="2205" cy="1909"/>
              </a:xfrm>
              <a:custGeom>
                <a:avLst/>
                <a:gdLst>
                  <a:gd name="T0" fmla="+- 0 12854 11200"/>
                  <a:gd name="T1" fmla="*/ T0 w 2205"/>
                  <a:gd name="T2" fmla="+- 0 -2052 -2052"/>
                  <a:gd name="T3" fmla="*/ -2052 h 1909"/>
                  <a:gd name="T4" fmla="+- 0 11751 11200"/>
                  <a:gd name="T5" fmla="*/ T4 w 2205"/>
                  <a:gd name="T6" fmla="+- 0 -2052 -2052"/>
                  <a:gd name="T7" fmla="*/ -2052 h 1909"/>
                  <a:gd name="T8" fmla="+- 0 11200 11200"/>
                  <a:gd name="T9" fmla="*/ T8 w 2205"/>
                  <a:gd name="T10" fmla="+- 0 -1097 -2052"/>
                  <a:gd name="T11" fmla="*/ -1097 h 1909"/>
                  <a:gd name="T12" fmla="+- 0 11751 11200"/>
                  <a:gd name="T13" fmla="*/ T12 w 2205"/>
                  <a:gd name="T14" fmla="+- 0 -142 -2052"/>
                  <a:gd name="T15" fmla="*/ -142 h 1909"/>
                  <a:gd name="T16" fmla="+- 0 12854 11200"/>
                  <a:gd name="T17" fmla="*/ T16 w 2205"/>
                  <a:gd name="T18" fmla="+- 0 -142 -2052"/>
                  <a:gd name="T19" fmla="*/ -142 h 1909"/>
                  <a:gd name="T20" fmla="+- 0 13405 11200"/>
                  <a:gd name="T21" fmla="*/ T20 w 2205"/>
                  <a:gd name="T22" fmla="+- 0 -1097 -2052"/>
                  <a:gd name="T23" fmla="*/ -1097 h 1909"/>
                  <a:gd name="T24" fmla="+- 0 12854 11200"/>
                  <a:gd name="T25" fmla="*/ T24 w 2205"/>
                  <a:gd name="T26" fmla="+- 0 -2052 -2052"/>
                  <a:gd name="T27" fmla="*/ -2052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10"/>
                    </a:lnTo>
                    <a:lnTo>
                      <a:pt x="1654" y="1910"/>
                    </a:lnTo>
                    <a:lnTo>
                      <a:pt x="2205" y="955"/>
                    </a:lnTo>
                    <a:lnTo>
                      <a:pt x="1654" y="0"/>
                    </a:lnTo>
                    <a:close/>
                  </a:path>
                </a:pathLst>
              </a:custGeom>
              <a:solidFill>
                <a:srgbClr val="F583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0" name="Group 9"/>
            <p:cNvGrpSpPr>
              <a:grpSpLocks/>
            </p:cNvGrpSpPr>
            <p:nvPr/>
          </p:nvGrpSpPr>
          <p:grpSpPr bwMode="auto">
            <a:xfrm>
              <a:off x="13819" y="-2501"/>
              <a:ext cx="429" cy="54"/>
              <a:chOff x="13819" y="-2501"/>
              <a:chExt cx="429" cy="54"/>
            </a:xfrm>
          </p:grpSpPr>
          <p:sp>
            <p:nvSpPr>
              <p:cNvPr id="25" name="Freeform 24"/>
              <p:cNvSpPr>
                <a:spLocks/>
              </p:cNvSpPr>
              <p:nvPr/>
            </p:nvSpPr>
            <p:spPr bwMode="auto">
              <a:xfrm>
                <a:off x="13819" y="-2501"/>
                <a:ext cx="429" cy="54"/>
              </a:xfrm>
              <a:custGeom>
                <a:avLst/>
                <a:gdLst>
                  <a:gd name="T0" fmla="+- 0 14236 13819"/>
                  <a:gd name="T1" fmla="*/ T0 w 429"/>
                  <a:gd name="T2" fmla="+- 0 -2501 -2501"/>
                  <a:gd name="T3" fmla="*/ -2501 h 54"/>
                  <a:gd name="T4" fmla="+- 0 13831 13819"/>
                  <a:gd name="T5" fmla="*/ T4 w 429"/>
                  <a:gd name="T6" fmla="+- 0 -2501 -2501"/>
                  <a:gd name="T7" fmla="*/ -2501 h 54"/>
                  <a:gd name="T8" fmla="+- 0 13819 13819"/>
                  <a:gd name="T9" fmla="*/ T8 w 429"/>
                  <a:gd name="T10" fmla="+- 0 -2489 -2501"/>
                  <a:gd name="T11" fmla="*/ -2489 h 54"/>
                  <a:gd name="T12" fmla="+- 0 13819 13819"/>
                  <a:gd name="T13" fmla="*/ T12 w 429"/>
                  <a:gd name="T14" fmla="+- 0 -2459 -2501"/>
                  <a:gd name="T15" fmla="*/ -2459 h 54"/>
                  <a:gd name="T16" fmla="+- 0 13831 13819"/>
                  <a:gd name="T17" fmla="*/ T16 w 429"/>
                  <a:gd name="T18" fmla="+- 0 -2447 -2501"/>
                  <a:gd name="T19" fmla="*/ -2447 h 54"/>
                  <a:gd name="T20" fmla="+- 0 14236 13819"/>
                  <a:gd name="T21" fmla="*/ T20 w 429"/>
                  <a:gd name="T22" fmla="+- 0 -2447 -2501"/>
                  <a:gd name="T23" fmla="*/ -2447 h 54"/>
                  <a:gd name="T24" fmla="+- 0 14248 13819"/>
                  <a:gd name="T25" fmla="*/ T24 w 429"/>
                  <a:gd name="T26" fmla="+- 0 -2459 -2501"/>
                  <a:gd name="T27" fmla="*/ -2459 h 54"/>
                  <a:gd name="T28" fmla="+- 0 14248 13819"/>
                  <a:gd name="T29" fmla="*/ T28 w 429"/>
                  <a:gd name="T30" fmla="+- 0 -2489 -2501"/>
                  <a:gd name="T31" fmla="*/ -2489 h 54"/>
                  <a:gd name="T32" fmla="+- 0 14236 13819"/>
                  <a:gd name="T33" fmla="*/ T32 w 429"/>
                  <a:gd name="T34" fmla="+- 0 -2501 -2501"/>
                  <a:gd name="T35" fmla="*/ -2501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1" name="Group 10"/>
            <p:cNvGrpSpPr>
              <a:grpSpLocks/>
            </p:cNvGrpSpPr>
            <p:nvPr/>
          </p:nvGrpSpPr>
          <p:grpSpPr bwMode="auto">
            <a:xfrm>
              <a:off x="13819" y="-2375"/>
              <a:ext cx="429" cy="54"/>
              <a:chOff x="13819" y="-2375"/>
              <a:chExt cx="429" cy="54"/>
            </a:xfrm>
          </p:grpSpPr>
          <p:sp>
            <p:nvSpPr>
              <p:cNvPr id="24" name="Freeform 23"/>
              <p:cNvSpPr>
                <a:spLocks/>
              </p:cNvSpPr>
              <p:nvPr/>
            </p:nvSpPr>
            <p:spPr bwMode="auto">
              <a:xfrm>
                <a:off x="13819" y="-2375"/>
                <a:ext cx="429" cy="54"/>
              </a:xfrm>
              <a:custGeom>
                <a:avLst/>
                <a:gdLst>
                  <a:gd name="T0" fmla="+- 0 14236 13819"/>
                  <a:gd name="T1" fmla="*/ T0 w 429"/>
                  <a:gd name="T2" fmla="+- 0 -2375 -2375"/>
                  <a:gd name="T3" fmla="*/ -2375 h 54"/>
                  <a:gd name="T4" fmla="+- 0 13831 13819"/>
                  <a:gd name="T5" fmla="*/ T4 w 429"/>
                  <a:gd name="T6" fmla="+- 0 -2375 -2375"/>
                  <a:gd name="T7" fmla="*/ -2375 h 54"/>
                  <a:gd name="T8" fmla="+- 0 13819 13819"/>
                  <a:gd name="T9" fmla="*/ T8 w 429"/>
                  <a:gd name="T10" fmla="+- 0 -2363 -2375"/>
                  <a:gd name="T11" fmla="*/ -2363 h 54"/>
                  <a:gd name="T12" fmla="+- 0 13819 13819"/>
                  <a:gd name="T13" fmla="*/ T12 w 429"/>
                  <a:gd name="T14" fmla="+- 0 -2333 -2375"/>
                  <a:gd name="T15" fmla="*/ -2333 h 54"/>
                  <a:gd name="T16" fmla="+- 0 13831 13819"/>
                  <a:gd name="T17" fmla="*/ T16 w 429"/>
                  <a:gd name="T18" fmla="+- 0 -2321 -2375"/>
                  <a:gd name="T19" fmla="*/ -2321 h 54"/>
                  <a:gd name="T20" fmla="+- 0 14236 13819"/>
                  <a:gd name="T21" fmla="*/ T20 w 429"/>
                  <a:gd name="T22" fmla="+- 0 -2321 -2375"/>
                  <a:gd name="T23" fmla="*/ -2321 h 54"/>
                  <a:gd name="T24" fmla="+- 0 14248 13819"/>
                  <a:gd name="T25" fmla="*/ T24 w 429"/>
                  <a:gd name="T26" fmla="+- 0 -2333 -2375"/>
                  <a:gd name="T27" fmla="*/ -2333 h 54"/>
                  <a:gd name="T28" fmla="+- 0 14248 13819"/>
                  <a:gd name="T29" fmla="*/ T28 w 429"/>
                  <a:gd name="T30" fmla="+- 0 -2363 -2375"/>
                  <a:gd name="T31" fmla="*/ -2363 h 54"/>
                  <a:gd name="T32" fmla="+- 0 14236 13819"/>
                  <a:gd name="T33" fmla="*/ T32 w 429"/>
                  <a:gd name="T34" fmla="+- 0 -2375 -2375"/>
                  <a:gd name="T35" fmla="*/ -2375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2" name="Group 11"/>
            <p:cNvGrpSpPr>
              <a:grpSpLocks/>
            </p:cNvGrpSpPr>
            <p:nvPr/>
          </p:nvGrpSpPr>
          <p:grpSpPr bwMode="auto">
            <a:xfrm>
              <a:off x="13819" y="-2249"/>
              <a:ext cx="429" cy="54"/>
              <a:chOff x="13819" y="-2249"/>
              <a:chExt cx="429" cy="54"/>
            </a:xfrm>
          </p:grpSpPr>
          <p:sp>
            <p:nvSpPr>
              <p:cNvPr id="23" name="Freeform 22"/>
              <p:cNvSpPr>
                <a:spLocks/>
              </p:cNvSpPr>
              <p:nvPr/>
            </p:nvSpPr>
            <p:spPr bwMode="auto">
              <a:xfrm>
                <a:off x="13819" y="-2249"/>
                <a:ext cx="429" cy="54"/>
              </a:xfrm>
              <a:custGeom>
                <a:avLst/>
                <a:gdLst>
                  <a:gd name="T0" fmla="+- 0 14236 13819"/>
                  <a:gd name="T1" fmla="*/ T0 w 429"/>
                  <a:gd name="T2" fmla="+- 0 -2249 -2249"/>
                  <a:gd name="T3" fmla="*/ -2249 h 54"/>
                  <a:gd name="T4" fmla="+- 0 13831 13819"/>
                  <a:gd name="T5" fmla="*/ T4 w 429"/>
                  <a:gd name="T6" fmla="+- 0 -2249 -2249"/>
                  <a:gd name="T7" fmla="*/ -2249 h 54"/>
                  <a:gd name="T8" fmla="+- 0 13819 13819"/>
                  <a:gd name="T9" fmla="*/ T8 w 429"/>
                  <a:gd name="T10" fmla="+- 0 -2237 -2249"/>
                  <a:gd name="T11" fmla="*/ -2237 h 54"/>
                  <a:gd name="T12" fmla="+- 0 13819 13819"/>
                  <a:gd name="T13" fmla="*/ T12 w 429"/>
                  <a:gd name="T14" fmla="+- 0 -2207 -2249"/>
                  <a:gd name="T15" fmla="*/ -2207 h 54"/>
                  <a:gd name="T16" fmla="+- 0 13831 13819"/>
                  <a:gd name="T17" fmla="*/ T16 w 429"/>
                  <a:gd name="T18" fmla="+- 0 -2195 -2249"/>
                  <a:gd name="T19" fmla="*/ -2195 h 54"/>
                  <a:gd name="T20" fmla="+- 0 14236 13819"/>
                  <a:gd name="T21" fmla="*/ T20 w 429"/>
                  <a:gd name="T22" fmla="+- 0 -2195 -2249"/>
                  <a:gd name="T23" fmla="*/ -2195 h 54"/>
                  <a:gd name="T24" fmla="+- 0 14248 13819"/>
                  <a:gd name="T25" fmla="*/ T24 w 429"/>
                  <a:gd name="T26" fmla="+- 0 -2207 -2249"/>
                  <a:gd name="T27" fmla="*/ -2207 h 54"/>
                  <a:gd name="T28" fmla="+- 0 14248 13819"/>
                  <a:gd name="T29" fmla="*/ T28 w 429"/>
                  <a:gd name="T30" fmla="+- 0 -2237 -2249"/>
                  <a:gd name="T31" fmla="*/ -2237 h 54"/>
                  <a:gd name="T32" fmla="+- 0 14236 13819"/>
                  <a:gd name="T33" fmla="*/ T32 w 429"/>
                  <a:gd name="T34" fmla="+- 0 -2249 -2249"/>
                  <a:gd name="T35" fmla="*/ -2249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3" name="Group 12"/>
            <p:cNvGrpSpPr>
              <a:grpSpLocks/>
            </p:cNvGrpSpPr>
            <p:nvPr/>
          </p:nvGrpSpPr>
          <p:grpSpPr bwMode="auto">
            <a:xfrm>
              <a:off x="13594" y="-2712"/>
              <a:ext cx="880" cy="1098"/>
              <a:chOff x="13594" y="-2712"/>
              <a:chExt cx="880" cy="1098"/>
            </a:xfrm>
          </p:grpSpPr>
          <p:sp>
            <p:nvSpPr>
              <p:cNvPr id="20" name="Freeform 19"/>
              <p:cNvSpPr>
                <a:spLocks/>
              </p:cNvSpPr>
              <p:nvPr/>
            </p:nvSpPr>
            <p:spPr bwMode="auto">
              <a:xfrm>
                <a:off x="13594" y="-2712"/>
                <a:ext cx="880" cy="1098"/>
              </a:xfrm>
              <a:custGeom>
                <a:avLst/>
                <a:gdLst>
                  <a:gd name="T0" fmla="+- 0 13723 13594"/>
                  <a:gd name="T1" fmla="*/ T0 w 880"/>
                  <a:gd name="T2" fmla="+- 0 -2712 -2712"/>
                  <a:gd name="T3" fmla="*/ -2712 h 1098"/>
                  <a:gd name="T4" fmla="+- 0 13659 13594"/>
                  <a:gd name="T5" fmla="*/ T4 w 880"/>
                  <a:gd name="T6" fmla="+- 0 -2695 -2712"/>
                  <a:gd name="T7" fmla="*/ -2695 h 1098"/>
                  <a:gd name="T8" fmla="+- 0 13612 13594"/>
                  <a:gd name="T9" fmla="*/ T8 w 880"/>
                  <a:gd name="T10" fmla="+- 0 -2649 -2712"/>
                  <a:gd name="T11" fmla="*/ -2649 h 1098"/>
                  <a:gd name="T12" fmla="+- 0 13594 13594"/>
                  <a:gd name="T13" fmla="*/ T12 w 880"/>
                  <a:gd name="T14" fmla="+- 0 -2587 -2712"/>
                  <a:gd name="T15" fmla="*/ -2587 h 1098"/>
                  <a:gd name="T16" fmla="+- 0 13594 13594"/>
                  <a:gd name="T17" fmla="*/ T16 w 880"/>
                  <a:gd name="T18" fmla="+- 0 -1743 -2712"/>
                  <a:gd name="T19" fmla="*/ -1743 h 1098"/>
                  <a:gd name="T20" fmla="+- 0 13596 13594"/>
                  <a:gd name="T21" fmla="*/ T20 w 880"/>
                  <a:gd name="T22" fmla="+- 0 -1721 -2712"/>
                  <a:gd name="T23" fmla="*/ -1721 h 1098"/>
                  <a:gd name="T24" fmla="+- 0 13623 13594"/>
                  <a:gd name="T25" fmla="*/ T24 w 880"/>
                  <a:gd name="T26" fmla="+- 0 -1661 -2712"/>
                  <a:gd name="T27" fmla="*/ -1661 h 1098"/>
                  <a:gd name="T28" fmla="+- 0 13676 13594"/>
                  <a:gd name="T29" fmla="*/ T28 w 880"/>
                  <a:gd name="T30" fmla="+- 0 -1623 -2712"/>
                  <a:gd name="T31" fmla="*/ -1623 h 1098"/>
                  <a:gd name="T32" fmla="+- 0 14344 13594"/>
                  <a:gd name="T33" fmla="*/ T32 w 880"/>
                  <a:gd name="T34" fmla="+- 0 -1614 -2712"/>
                  <a:gd name="T35" fmla="*/ -1614 h 1098"/>
                  <a:gd name="T36" fmla="+- 0 14367 13594"/>
                  <a:gd name="T37" fmla="*/ T36 w 880"/>
                  <a:gd name="T38" fmla="+- 0 -1616 -2712"/>
                  <a:gd name="T39" fmla="*/ -1616 h 1098"/>
                  <a:gd name="T40" fmla="+- 0 14426 13594"/>
                  <a:gd name="T41" fmla="*/ T40 w 880"/>
                  <a:gd name="T42" fmla="+- 0 -1644 -2712"/>
                  <a:gd name="T43" fmla="*/ -1644 h 1098"/>
                  <a:gd name="T44" fmla="+- 0 14464 13594"/>
                  <a:gd name="T45" fmla="*/ T44 w 880"/>
                  <a:gd name="T46" fmla="+- 0 -1696 -2712"/>
                  <a:gd name="T47" fmla="*/ -1696 h 1098"/>
                  <a:gd name="T48" fmla="+- 0 14465 13594"/>
                  <a:gd name="T49" fmla="*/ T48 w 880"/>
                  <a:gd name="T50" fmla="+- 0 -1698 -2712"/>
                  <a:gd name="T51" fmla="*/ -1698 h 1098"/>
                  <a:gd name="T52" fmla="+- 0 13723 13594"/>
                  <a:gd name="T53" fmla="*/ T52 w 880"/>
                  <a:gd name="T54" fmla="+- 0 -1698 -2712"/>
                  <a:gd name="T55" fmla="*/ -1698 h 1098"/>
                  <a:gd name="T56" fmla="+- 0 13701 13594"/>
                  <a:gd name="T57" fmla="*/ T56 w 880"/>
                  <a:gd name="T58" fmla="+- 0 -1704 -2712"/>
                  <a:gd name="T59" fmla="*/ -1704 h 1098"/>
                  <a:gd name="T60" fmla="+- 0 13685 13594"/>
                  <a:gd name="T61" fmla="*/ T60 w 880"/>
                  <a:gd name="T62" fmla="+- 0 -1718 -2712"/>
                  <a:gd name="T63" fmla="*/ -1718 h 1098"/>
                  <a:gd name="T64" fmla="+- 0 13678 13594"/>
                  <a:gd name="T65" fmla="*/ T64 w 880"/>
                  <a:gd name="T66" fmla="+- 0 -1739 -2712"/>
                  <a:gd name="T67" fmla="*/ -1739 h 1098"/>
                  <a:gd name="T68" fmla="+- 0 13678 13594"/>
                  <a:gd name="T69" fmla="*/ T68 w 880"/>
                  <a:gd name="T70" fmla="+- 0 -2582 -2712"/>
                  <a:gd name="T71" fmla="*/ -2582 h 1098"/>
                  <a:gd name="T72" fmla="+- 0 13683 13594"/>
                  <a:gd name="T73" fmla="*/ T72 w 880"/>
                  <a:gd name="T74" fmla="+- 0 -2604 -2712"/>
                  <a:gd name="T75" fmla="*/ -2604 h 1098"/>
                  <a:gd name="T76" fmla="+- 0 13698 13594"/>
                  <a:gd name="T77" fmla="*/ T76 w 880"/>
                  <a:gd name="T78" fmla="+- 0 -2620 -2712"/>
                  <a:gd name="T79" fmla="*/ -2620 h 1098"/>
                  <a:gd name="T80" fmla="+- 0 13718 13594"/>
                  <a:gd name="T81" fmla="*/ T80 w 880"/>
                  <a:gd name="T82" fmla="+- 0 -2627 -2712"/>
                  <a:gd name="T83" fmla="*/ -2627 h 1098"/>
                  <a:gd name="T84" fmla="+- 0 14465 13594"/>
                  <a:gd name="T85" fmla="*/ T84 w 880"/>
                  <a:gd name="T86" fmla="+- 0 -2628 -2712"/>
                  <a:gd name="T87" fmla="*/ -2628 h 1098"/>
                  <a:gd name="T88" fmla="+- 0 14456 13594"/>
                  <a:gd name="T89" fmla="*/ T88 w 880"/>
                  <a:gd name="T90" fmla="+- 0 -2647 -2712"/>
                  <a:gd name="T91" fmla="*/ -2647 h 1098"/>
                  <a:gd name="T92" fmla="+- 0 14411 13594"/>
                  <a:gd name="T93" fmla="*/ T92 w 880"/>
                  <a:gd name="T94" fmla="+- 0 -2693 -2712"/>
                  <a:gd name="T95" fmla="*/ -2693 h 1098"/>
                  <a:gd name="T96" fmla="+- 0 14347 13594"/>
                  <a:gd name="T97" fmla="*/ T96 w 880"/>
                  <a:gd name="T98" fmla="+- 0 -2712 -2712"/>
                  <a:gd name="T99" fmla="*/ -2712 h 1098"/>
                  <a:gd name="T100" fmla="+- 0 13723 13594"/>
                  <a:gd name="T101" fmla="*/ T100 w 880"/>
                  <a:gd name="T102" fmla="+- 0 -2712 -2712"/>
                  <a:gd name="T103" fmla="*/ -2712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880" h="1098">
                    <a:moveTo>
                      <a:pt x="129" y="0"/>
                    </a:moveTo>
                    <a:lnTo>
                      <a:pt x="65" y="17"/>
                    </a:lnTo>
                    <a:lnTo>
                      <a:pt x="18" y="63"/>
                    </a:lnTo>
                    <a:lnTo>
                      <a:pt x="0" y="125"/>
                    </a:lnTo>
                    <a:lnTo>
                      <a:pt x="0" y="969"/>
                    </a:lnTo>
                    <a:lnTo>
                      <a:pt x="2" y="991"/>
                    </a:lnTo>
                    <a:lnTo>
                      <a:pt x="29" y="1051"/>
                    </a:lnTo>
                    <a:lnTo>
                      <a:pt x="82" y="1089"/>
                    </a:lnTo>
                    <a:lnTo>
                      <a:pt x="750" y="1098"/>
                    </a:lnTo>
                    <a:lnTo>
                      <a:pt x="773" y="1096"/>
                    </a:lnTo>
                    <a:lnTo>
                      <a:pt x="832" y="1068"/>
                    </a:lnTo>
                    <a:lnTo>
                      <a:pt x="870" y="1016"/>
                    </a:lnTo>
                    <a:lnTo>
                      <a:pt x="871" y="1014"/>
                    </a:lnTo>
                    <a:lnTo>
                      <a:pt x="129" y="1014"/>
                    </a:lnTo>
                    <a:lnTo>
                      <a:pt x="107" y="1008"/>
                    </a:lnTo>
                    <a:lnTo>
                      <a:pt x="91" y="994"/>
                    </a:lnTo>
                    <a:lnTo>
                      <a:pt x="84" y="973"/>
                    </a:lnTo>
                    <a:lnTo>
                      <a:pt x="84" y="130"/>
                    </a:lnTo>
                    <a:lnTo>
                      <a:pt x="89" y="108"/>
                    </a:lnTo>
                    <a:lnTo>
                      <a:pt x="104" y="92"/>
                    </a:lnTo>
                    <a:lnTo>
                      <a:pt x="124" y="85"/>
                    </a:lnTo>
                    <a:lnTo>
                      <a:pt x="871" y="84"/>
                    </a:lnTo>
                    <a:lnTo>
                      <a:pt x="862" y="65"/>
                    </a:lnTo>
                    <a:lnTo>
                      <a:pt x="817" y="19"/>
                    </a:lnTo>
                    <a:lnTo>
                      <a:pt x="753" y="0"/>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1" name="Freeform 20"/>
              <p:cNvSpPr>
                <a:spLocks/>
              </p:cNvSpPr>
              <p:nvPr/>
            </p:nvSpPr>
            <p:spPr bwMode="auto">
              <a:xfrm>
                <a:off x="13594" y="-2712"/>
                <a:ext cx="880" cy="1098"/>
              </a:xfrm>
              <a:custGeom>
                <a:avLst/>
                <a:gdLst>
                  <a:gd name="T0" fmla="+- 0 14473 13594"/>
                  <a:gd name="T1" fmla="*/ T0 w 880"/>
                  <a:gd name="T2" fmla="+- 0 -1893 -2712"/>
                  <a:gd name="T3" fmla="*/ -1893 h 1098"/>
                  <a:gd name="T4" fmla="+- 0 14389 13594"/>
                  <a:gd name="T5" fmla="*/ T4 w 880"/>
                  <a:gd name="T6" fmla="+- 0 -1851 -2712"/>
                  <a:gd name="T7" fmla="*/ -1851 h 1098"/>
                  <a:gd name="T8" fmla="+- 0 14389 13594"/>
                  <a:gd name="T9" fmla="*/ T8 w 880"/>
                  <a:gd name="T10" fmla="+- 0 -1743 -2712"/>
                  <a:gd name="T11" fmla="*/ -1743 h 1098"/>
                  <a:gd name="T12" fmla="+- 0 14384 13594"/>
                  <a:gd name="T13" fmla="*/ T12 w 880"/>
                  <a:gd name="T14" fmla="+- 0 -1722 -2712"/>
                  <a:gd name="T15" fmla="*/ -1722 h 1098"/>
                  <a:gd name="T16" fmla="+- 0 14369 13594"/>
                  <a:gd name="T17" fmla="*/ T16 w 880"/>
                  <a:gd name="T18" fmla="+- 0 -1706 -2712"/>
                  <a:gd name="T19" fmla="*/ -1706 h 1098"/>
                  <a:gd name="T20" fmla="+- 0 14349 13594"/>
                  <a:gd name="T21" fmla="*/ T20 w 880"/>
                  <a:gd name="T22" fmla="+- 0 -1698 -2712"/>
                  <a:gd name="T23" fmla="*/ -1698 h 1098"/>
                  <a:gd name="T24" fmla="+- 0 13723 13594"/>
                  <a:gd name="T25" fmla="*/ T24 w 880"/>
                  <a:gd name="T26" fmla="+- 0 -1698 -2712"/>
                  <a:gd name="T27" fmla="*/ -1698 h 1098"/>
                  <a:gd name="T28" fmla="+- 0 14465 13594"/>
                  <a:gd name="T29" fmla="*/ T28 w 880"/>
                  <a:gd name="T30" fmla="+- 0 -1698 -2712"/>
                  <a:gd name="T31" fmla="*/ -1698 h 1098"/>
                  <a:gd name="T32" fmla="+- 0 14471 13594"/>
                  <a:gd name="T33" fmla="*/ T32 w 880"/>
                  <a:gd name="T34" fmla="+- 0 -1717 -2712"/>
                  <a:gd name="T35" fmla="*/ -1717 h 1098"/>
                  <a:gd name="T36" fmla="+- 0 14473 13594"/>
                  <a:gd name="T37" fmla="*/ T36 w 880"/>
                  <a:gd name="T38" fmla="+- 0 -1739 -2712"/>
                  <a:gd name="T39" fmla="*/ -1739 h 1098"/>
                  <a:gd name="T40" fmla="+- 0 14473 13594"/>
                  <a:gd name="T41" fmla="*/ T40 w 880"/>
                  <a:gd name="T42" fmla="+- 0 -1893 -2712"/>
                  <a:gd name="T43" fmla="*/ -1893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80" h="1098">
                    <a:moveTo>
                      <a:pt x="879" y="819"/>
                    </a:moveTo>
                    <a:lnTo>
                      <a:pt x="795" y="861"/>
                    </a:lnTo>
                    <a:lnTo>
                      <a:pt x="795" y="969"/>
                    </a:lnTo>
                    <a:lnTo>
                      <a:pt x="790" y="990"/>
                    </a:lnTo>
                    <a:lnTo>
                      <a:pt x="775" y="1006"/>
                    </a:lnTo>
                    <a:lnTo>
                      <a:pt x="755" y="1014"/>
                    </a:lnTo>
                    <a:lnTo>
                      <a:pt x="129" y="1014"/>
                    </a:lnTo>
                    <a:lnTo>
                      <a:pt x="871" y="1014"/>
                    </a:lnTo>
                    <a:lnTo>
                      <a:pt x="877" y="995"/>
                    </a:lnTo>
                    <a:lnTo>
                      <a:pt x="879" y="973"/>
                    </a:lnTo>
                    <a:lnTo>
                      <a:pt x="879" y="8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2" name="Freeform 21"/>
              <p:cNvSpPr>
                <a:spLocks/>
              </p:cNvSpPr>
              <p:nvPr/>
            </p:nvSpPr>
            <p:spPr bwMode="auto">
              <a:xfrm>
                <a:off x="13594" y="-2712"/>
                <a:ext cx="880" cy="1098"/>
              </a:xfrm>
              <a:custGeom>
                <a:avLst/>
                <a:gdLst>
                  <a:gd name="T0" fmla="+- 0 14465 13594"/>
                  <a:gd name="T1" fmla="*/ T0 w 880"/>
                  <a:gd name="T2" fmla="+- 0 -2628 -2712"/>
                  <a:gd name="T3" fmla="*/ -2628 h 1098"/>
                  <a:gd name="T4" fmla="+- 0 14344 13594"/>
                  <a:gd name="T5" fmla="*/ T4 w 880"/>
                  <a:gd name="T6" fmla="+- 0 -2628 -2712"/>
                  <a:gd name="T7" fmla="*/ -2628 h 1098"/>
                  <a:gd name="T8" fmla="+- 0 14366 13594"/>
                  <a:gd name="T9" fmla="*/ T8 w 880"/>
                  <a:gd name="T10" fmla="+- 0 -2622 -2712"/>
                  <a:gd name="T11" fmla="*/ -2622 h 1098"/>
                  <a:gd name="T12" fmla="+- 0 14382 13594"/>
                  <a:gd name="T13" fmla="*/ T12 w 880"/>
                  <a:gd name="T14" fmla="+- 0 -2608 -2712"/>
                  <a:gd name="T15" fmla="*/ -2608 h 1098"/>
                  <a:gd name="T16" fmla="+- 0 14389 13594"/>
                  <a:gd name="T17" fmla="*/ T16 w 880"/>
                  <a:gd name="T18" fmla="+- 0 -2587 -2712"/>
                  <a:gd name="T19" fmla="*/ -2587 h 1098"/>
                  <a:gd name="T20" fmla="+- 0 14389 13594"/>
                  <a:gd name="T21" fmla="*/ T20 w 880"/>
                  <a:gd name="T22" fmla="+- 0 -2238 -2712"/>
                  <a:gd name="T23" fmla="*/ -2238 h 1098"/>
                  <a:gd name="T24" fmla="+- 0 14473 13594"/>
                  <a:gd name="T25" fmla="*/ T24 w 880"/>
                  <a:gd name="T26" fmla="+- 0 -2280 -2712"/>
                  <a:gd name="T27" fmla="*/ -2280 h 1098"/>
                  <a:gd name="T28" fmla="+- 0 14473 13594"/>
                  <a:gd name="T29" fmla="*/ T28 w 880"/>
                  <a:gd name="T30" fmla="+- 0 -2582 -2712"/>
                  <a:gd name="T31" fmla="*/ -2582 h 1098"/>
                  <a:gd name="T32" fmla="+- 0 14471 13594"/>
                  <a:gd name="T33" fmla="*/ T32 w 880"/>
                  <a:gd name="T34" fmla="+- 0 -2605 -2712"/>
                  <a:gd name="T35" fmla="*/ -2605 h 1098"/>
                  <a:gd name="T36" fmla="+- 0 14466 13594"/>
                  <a:gd name="T37" fmla="*/ T36 w 880"/>
                  <a:gd name="T38" fmla="+- 0 -2627 -2712"/>
                  <a:gd name="T39" fmla="*/ -2627 h 1098"/>
                  <a:gd name="T40" fmla="+- 0 14465 13594"/>
                  <a:gd name="T41" fmla="*/ T40 w 880"/>
                  <a:gd name="T42" fmla="+- 0 -2628 -2712"/>
                  <a:gd name="T43" fmla="*/ -2628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80" h="1098">
                    <a:moveTo>
                      <a:pt x="871" y="84"/>
                    </a:moveTo>
                    <a:lnTo>
                      <a:pt x="750" y="84"/>
                    </a:lnTo>
                    <a:lnTo>
                      <a:pt x="772" y="90"/>
                    </a:lnTo>
                    <a:lnTo>
                      <a:pt x="788" y="104"/>
                    </a:lnTo>
                    <a:lnTo>
                      <a:pt x="795" y="125"/>
                    </a:lnTo>
                    <a:lnTo>
                      <a:pt x="795" y="474"/>
                    </a:lnTo>
                    <a:lnTo>
                      <a:pt x="879" y="432"/>
                    </a:lnTo>
                    <a:lnTo>
                      <a:pt x="879" y="130"/>
                    </a:lnTo>
                    <a:lnTo>
                      <a:pt x="877" y="107"/>
                    </a:lnTo>
                    <a:lnTo>
                      <a:pt x="872" y="85"/>
                    </a:lnTo>
                    <a:lnTo>
                      <a:pt x="871"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4" name="Group 13"/>
            <p:cNvGrpSpPr>
              <a:grpSpLocks/>
            </p:cNvGrpSpPr>
            <p:nvPr/>
          </p:nvGrpSpPr>
          <p:grpSpPr bwMode="auto">
            <a:xfrm>
              <a:off x="14469" y="-2209"/>
              <a:ext cx="151" cy="181"/>
              <a:chOff x="14469" y="-2209"/>
              <a:chExt cx="151" cy="181"/>
            </a:xfrm>
          </p:grpSpPr>
          <p:sp>
            <p:nvSpPr>
              <p:cNvPr id="19" name="Freeform 18"/>
              <p:cNvSpPr>
                <a:spLocks/>
              </p:cNvSpPr>
              <p:nvPr/>
            </p:nvSpPr>
            <p:spPr bwMode="auto">
              <a:xfrm>
                <a:off x="14469" y="-2209"/>
                <a:ext cx="151" cy="181"/>
              </a:xfrm>
              <a:custGeom>
                <a:avLst/>
                <a:gdLst>
                  <a:gd name="T0" fmla="+- 0 14548 14469"/>
                  <a:gd name="T1" fmla="*/ T0 w 151"/>
                  <a:gd name="T2" fmla="+- 0 -2209 -2209"/>
                  <a:gd name="T3" fmla="*/ -2209 h 181"/>
                  <a:gd name="T4" fmla="+- 0 14529 14469"/>
                  <a:gd name="T5" fmla="*/ T4 w 151"/>
                  <a:gd name="T6" fmla="+- 0 -2208 -2209"/>
                  <a:gd name="T7" fmla="*/ -2208 h 181"/>
                  <a:gd name="T8" fmla="+- 0 14469 14469"/>
                  <a:gd name="T9" fmla="*/ T8 w 151"/>
                  <a:gd name="T10" fmla="+- 0 -2178 -2209"/>
                  <a:gd name="T11" fmla="*/ -2178 h 181"/>
                  <a:gd name="T12" fmla="+- 0 14544 14469"/>
                  <a:gd name="T13" fmla="*/ T12 w 151"/>
                  <a:gd name="T14" fmla="+- 0 -2028 -2209"/>
                  <a:gd name="T15" fmla="*/ -2028 h 181"/>
                  <a:gd name="T16" fmla="+- 0 14599 14469"/>
                  <a:gd name="T17" fmla="*/ T16 w 151"/>
                  <a:gd name="T18" fmla="+- 0 -2055 -2209"/>
                  <a:gd name="T19" fmla="*/ -2055 h 181"/>
                  <a:gd name="T20" fmla="+- 0 14613 14469"/>
                  <a:gd name="T21" fmla="*/ T20 w 151"/>
                  <a:gd name="T22" fmla="+- 0 -2068 -2209"/>
                  <a:gd name="T23" fmla="*/ -2068 h 181"/>
                  <a:gd name="T24" fmla="+- 0 14620 14469"/>
                  <a:gd name="T25" fmla="*/ T24 w 151"/>
                  <a:gd name="T26" fmla="+- 0 -2085 -2209"/>
                  <a:gd name="T27" fmla="*/ -2085 h 181"/>
                  <a:gd name="T28" fmla="+- 0 14619 14469"/>
                  <a:gd name="T29" fmla="*/ T28 w 151"/>
                  <a:gd name="T30" fmla="+- 0 -2104 -2209"/>
                  <a:gd name="T31" fmla="*/ -2104 h 181"/>
                  <a:gd name="T32" fmla="+- 0 14577 14469"/>
                  <a:gd name="T33" fmla="*/ T32 w 151"/>
                  <a:gd name="T34" fmla="+- 0 -2187 -2209"/>
                  <a:gd name="T35" fmla="*/ -2187 h 181"/>
                  <a:gd name="T36" fmla="+- 0 14565 14469"/>
                  <a:gd name="T37" fmla="*/ T36 w 151"/>
                  <a:gd name="T38" fmla="+- 0 -2202 -2209"/>
                  <a:gd name="T39" fmla="*/ -2202 h 181"/>
                  <a:gd name="T40" fmla="+- 0 14548 14469"/>
                  <a:gd name="T41" fmla="*/ T40 w 151"/>
                  <a:gd name="T42" fmla="+- 0 -2209 -2209"/>
                  <a:gd name="T43" fmla="*/ -2209 h 1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51" h="181">
                    <a:moveTo>
                      <a:pt x="79" y="0"/>
                    </a:moveTo>
                    <a:lnTo>
                      <a:pt x="60" y="1"/>
                    </a:lnTo>
                    <a:lnTo>
                      <a:pt x="0" y="31"/>
                    </a:lnTo>
                    <a:lnTo>
                      <a:pt x="75" y="181"/>
                    </a:lnTo>
                    <a:lnTo>
                      <a:pt x="130" y="154"/>
                    </a:lnTo>
                    <a:lnTo>
                      <a:pt x="144" y="141"/>
                    </a:lnTo>
                    <a:lnTo>
                      <a:pt x="151" y="124"/>
                    </a:lnTo>
                    <a:lnTo>
                      <a:pt x="150" y="105"/>
                    </a:lnTo>
                    <a:lnTo>
                      <a:pt x="108" y="22"/>
                    </a:lnTo>
                    <a:lnTo>
                      <a:pt x="96" y="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5" name="Group 14"/>
            <p:cNvGrpSpPr>
              <a:grpSpLocks/>
            </p:cNvGrpSpPr>
            <p:nvPr/>
          </p:nvGrpSpPr>
          <p:grpSpPr bwMode="auto">
            <a:xfrm>
              <a:off x="14028" y="-2162"/>
              <a:ext cx="483" cy="341"/>
              <a:chOff x="14028" y="-2162"/>
              <a:chExt cx="483" cy="341"/>
            </a:xfrm>
          </p:grpSpPr>
          <p:sp>
            <p:nvSpPr>
              <p:cNvPr id="18" name="Freeform 17"/>
              <p:cNvSpPr>
                <a:spLocks/>
              </p:cNvSpPr>
              <p:nvPr/>
            </p:nvSpPr>
            <p:spPr bwMode="auto">
              <a:xfrm>
                <a:off x="14028" y="-2162"/>
                <a:ext cx="483" cy="341"/>
              </a:xfrm>
              <a:custGeom>
                <a:avLst/>
                <a:gdLst>
                  <a:gd name="T0" fmla="+- 0 14436 14028"/>
                  <a:gd name="T1" fmla="*/ T0 w 483"/>
                  <a:gd name="T2" fmla="+- 0 -2162 -2162"/>
                  <a:gd name="T3" fmla="*/ -2162 h 341"/>
                  <a:gd name="T4" fmla="+- 0 14054 14028"/>
                  <a:gd name="T5" fmla="*/ T4 w 483"/>
                  <a:gd name="T6" fmla="+- 0 -1971 -2162"/>
                  <a:gd name="T7" fmla="*/ -1971 h 341"/>
                  <a:gd name="T8" fmla="+- 0 14053 14028"/>
                  <a:gd name="T9" fmla="*/ T8 w 483"/>
                  <a:gd name="T10" fmla="+- 0 -1971 -2162"/>
                  <a:gd name="T11" fmla="*/ -1971 h 341"/>
                  <a:gd name="T12" fmla="+- 0 14028 14028"/>
                  <a:gd name="T13" fmla="*/ T12 w 483"/>
                  <a:gd name="T14" fmla="+- 0 -1916 -2162"/>
                  <a:gd name="T15" fmla="*/ -1916 h 341"/>
                  <a:gd name="T16" fmla="+- 0 14070 14028"/>
                  <a:gd name="T17" fmla="*/ T16 w 483"/>
                  <a:gd name="T18" fmla="+- 0 -1834 -2162"/>
                  <a:gd name="T19" fmla="*/ -1834 h 341"/>
                  <a:gd name="T20" fmla="+- 0 14128 14028"/>
                  <a:gd name="T21" fmla="*/ T20 w 483"/>
                  <a:gd name="T22" fmla="+- 0 -1821 -2162"/>
                  <a:gd name="T23" fmla="*/ -1821 h 341"/>
                  <a:gd name="T24" fmla="+- 0 14129 14028"/>
                  <a:gd name="T25" fmla="*/ T24 w 483"/>
                  <a:gd name="T26" fmla="+- 0 -1821 -2162"/>
                  <a:gd name="T27" fmla="*/ -1821 h 341"/>
                  <a:gd name="T28" fmla="+- 0 14511 14028"/>
                  <a:gd name="T29" fmla="*/ T28 w 483"/>
                  <a:gd name="T30" fmla="+- 0 -2012 -2162"/>
                  <a:gd name="T31" fmla="*/ -2012 h 341"/>
                  <a:gd name="T32" fmla="+- 0 14436 14028"/>
                  <a:gd name="T33" fmla="*/ T32 w 483"/>
                  <a:gd name="T34" fmla="+- 0 -2162 -2162"/>
                  <a:gd name="T35" fmla="*/ -2162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83" h="341">
                    <a:moveTo>
                      <a:pt x="408" y="0"/>
                    </a:moveTo>
                    <a:lnTo>
                      <a:pt x="26" y="191"/>
                    </a:lnTo>
                    <a:lnTo>
                      <a:pt x="25" y="191"/>
                    </a:lnTo>
                    <a:lnTo>
                      <a:pt x="0" y="246"/>
                    </a:lnTo>
                    <a:lnTo>
                      <a:pt x="42" y="328"/>
                    </a:lnTo>
                    <a:lnTo>
                      <a:pt x="100" y="341"/>
                    </a:lnTo>
                    <a:lnTo>
                      <a:pt x="101" y="341"/>
                    </a:lnTo>
                    <a:lnTo>
                      <a:pt x="483" y="150"/>
                    </a:lnTo>
                    <a:lnTo>
                      <a:pt x="4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6" name="Group 15"/>
            <p:cNvGrpSpPr>
              <a:grpSpLocks/>
            </p:cNvGrpSpPr>
            <p:nvPr/>
          </p:nvGrpSpPr>
          <p:grpSpPr bwMode="auto">
            <a:xfrm>
              <a:off x="13998" y="-1890"/>
              <a:ext cx="44" cy="51"/>
              <a:chOff x="13998" y="-1890"/>
              <a:chExt cx="44" cy="51"/>
            </a:xfrm>
          </p:grpSpPr>
          <p:sp>
            <p:nvSpPr>
              <p:cNvPr id="17" name="Freeform 16"/>
              <p:cNvSpPr>
                <a:spLocks/>
              </p:cNvSpPr>
              <p:nvPr/>
            </p:nvSpPr>
            <p:spPr bwMode="auto">
              <a:xfrm>
                <a:off x="13998" y="-1890"/>
                <a:ext cx="44" cy="51"/>
              </a:xfrm>
              <a:custGeom>
                <a:avLst/>
                <a:gdLst>
                  <a:gd name="T0" fmla="+- 0 14017 13998"/>
                  <a:gd name="T1" fmla="*/ T0 w 44"/>
                  <a:gd name="T2" fmla="+- 0 -1890 -1890"/>
                  <a:gd name="T3" fmla="*/ -1890 h 51"/>
                  <a:gd name="T4" fmla="+- 0 13998 13998"/>
                  <a:gd name="T5" fmla="*/ T4 w 44"/>
                  <a:gd name="T6" fmla="+- 0 -1850 -1890"/>
                  <a:gd name="T7" fmla="*/ -1850 h 51"/>
                  <a:gd name="T8" fmla="+- 0 14042 13998"/>
                  <a:gd name="T9" fmla="*/ T8 w 44"/>
                  <a:gd name="T10" fmla="+- 0 -1840 -1890"/>
                  <a:gd name="T11" fmla="*/ -1840 h 51"/>
                  <a:gd name="T12" fmla="+- 0 14017 13998"/>
                  <a:gd name="T13" fmla="*/ T12 w 44"/>
                  <a:gd name="T14" fmla="+- 0 -1890 -1890"/>
                  <a:gd name="T15" fmla="*/ -1890 h 51"/>
                </a:gdLst>
                <a:ahLst/>
                <a:cxnLst>
                  <a:cxn ang="0">
                    <a:pos x="T1" y="T3"/>
                  </a:cxn>
                  <a:cxn ang="0">
                    <a:pos x="T5" y="T7"/>
                  </a:cxn>
                  <a:cxn ang="0">
                    <a:pos x="T9" y="T11"/>
                  </a:cxn>
                  <a:cxn ang="0">
                    <a:pos x="T13" y="T15"/>
                  </a:cxn>
                </a:cxnLst>
                <a:rect l="0" t="0" r="r" b="b"/>
                <a:pathLst>
                  <a:path w="44" h="51">
                    <a:moveTo>
                      <a:pt x="19" y="0"/>
                    </a:moveTo>
                    <a:lnTo>
                      <a:pt x="0" y="40"/>
                    </a:lnTo>
                    <a:lnTo>
                      <a:pt x="44" y="5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sp>
        <p:nvSpPr>
          <p:cNvPr id="29" name="Rectangle 28"/>
          <p:cNvSpPr/>
          <p:nvPr/>
        </p:nvSpPr>
        <p:spPr>
          <a:xfrm>
            <a:off x="159026" y="662764"/>
            <a:ext cx="5560946" cy="461665"/>
          </a:xfrm>
          <a:prstGeom prst="rect">
            <a:avLst/>
          </a:prstGeom>
        </p:spPr>
        <p:txBody>
          <a:bodyPr wrap="none">
            <a:spAutoFit/>
          </a:bodyPr>
          <a:lstStyle/>
          <a:p>
            <a:r>
              <a:rPr lang="en-US" sz="2400" dirty="0">
                <a:solidFill>
                  <a:srgbClr val="FFFFFF"/>
                </a:solidFill>
                <a:latin typeface="Arial" panose="020B0604020202020204" pitchFamily="34" charset="0"/>
                <a:ea typeface="Arial" panose="020B0604020202020204" pitchFamily="34" charset="0"/>
              </a:rPr>
              <a:t>YOUR </a:t>
            </a:r>
            <a:r>
              <a:rPr lang="en-US" sz="2400" b="1" dirty="0">
                <a:solidFill>
                  <a:srgbClr val="FFFFFF"/>
                </a:solidFill>
                <a:latin typeface="Arial" panose="020B0604020202020204" pitchFamily="34" charset="0"/>
                <a:ea typeface="Arial" panose="020B0604020202020204" pitchFamily="34" charset="0"/>
              </a:rPr>
              <a:t>REQUIRED </a:t>
            </a:r>
            <a:r>
              <a:rPr lang="en-US" sz="2400" dirty="0">
                <a:solidFill>
                  <a:srgbClr val="FFFFFF"/>
                </a:solidFill>
                <a:latin typeface="Arial" panose="020B0604020202020204" pitchFamily="34" charset="0"/>
                <a:ea typeface="Arial" panose="020B0604020202020204" pitchFamily="34" charset="0"/>
              </a:rPr>
              <a:t>ANNUAL NOTICES</a:t>
            </a:r>
            <a:endParaRPr lang="en-US" sz="2400" dirty="0"/>
          </a:p>
        </p:txBody>
      </p:sp>
      <p:graphicFrame>
        <p:nvGraphicFramePr>
          <p:cNvPr id="30" name="Table 29"/>
          <p:cNvGraphicFramePr>
            <a:graphicFrameLocks noGrp="1"/>
          </p:cNvGraphicFramePr>
          <p:nvPr>
            <p:extLst>
              <p:ext uri="{D42A27DB-BD31-4B8C-83A1-F6EECF244321}">
                <p14:modId xmlns:p14="http://schemas.microsoft.com/office/powerpoint/2010/main" val="3471139334"/>
              </p:ext>
            </p:extLst>
          </p:nvPr>
        </p:nvGraphicFramePr>
        <p:xfrm>
          <a:off x="224585" y="2229853"/>
          <a:ext cx="7327192" cy="7193156"/>
        </p:xfrm>
        <a:graphic>
          <a:graphicData uri="http://schemas.openxmlformats.org/drawingml/2006/table">
            <a:tbl>
              <a:tblPr firstRow="1" bandRow="1">
                <a:tableStyleId>{5C22544A-7EE6-4342-B048-85BDC9FD1C3A}</a:tableStyleId>
              </a:tblPr>
              <a:tblGrid>
                <a:gridCol w="3663596">
                  <a:extLst>
                    <a:ext uri="{9D8B030D-6E8A-4147-A177-3AD203B41FA5}">
                      <a16:colId xmlns:a16="http://schemas.microsoft.com/office/drawing/2014/main" xmlns="" val="2558775408"/>
                    </a:ext>
                  </a:extLst>
                </a:gridCol>
                <a:gridCol w="3663596">
                  <a:extLst>
                    <a:ext uri="{9D8B030D-6E8A-4147-A177-3AD203B41FA5}">
                      <a16:colId xmlns:a16="http://schemas.microsoft.com/office/drawing/2014/main" xmlns="" val="1778341336"/>
                    </a:ext>
                  </a:extLst>
                </a:gridCol>
              </a:tblGrid>
              <a:tr h="7079236">
                <a:tc>
                  <a:txBody>
                    <a:bodyPr/>
                    <a:lstStyle/>
                    <a:p>
                      <a:pPr marL="120650" marR="0">
                        <a:spcBef>
                          <a:spcPts val="335"/>
                        </a:spcBef>
                        <a:spcAft>
                          <a:spcPts val="0"/>
                        </a:spcAft>
                      </a:pPr>
                      <a:r>
                        <a:rPr lang="en-US" sz="900" b="1" dirty="0" smtClean="0">
                          <a:solidFill>
                            <a:srgbClr val="008FAA"/>
                          </a:solidFill>
                          <a:effectLst/>
                          <a:latin typeface="Arial" panose="020B0604020202020204" pitchFamily="34" charset="0"/>
                          <a:ea typeface="Arial" panose="020B0604020202020204" pitchFamily="34" charset="0"/>
                          <a:cs typeface="Times New Roman" panose="02020603050405020304" pitchFamily="18" charset="0"/>
                        </a:rPr>
                        <a:t>HIPAA</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111760">
                        <a:spcBef>
                          <a:spcPts val="265"/>
                        </a:spcBef>
                        <a:spcAft>
                          <a:spcPts val="0"/>
                        </a:spcAft>
                      </a:pPr>
                      <a:r>
                        <a:rPr lang="en-US" sz="9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If you do not enroll yourself and your dependents in a group health plan after you become eligible or during annual enrollment, you may be able to enroll under the special enrollment rules under the Health Insurance Portability and Accountability Act of 1996 (“HIPAA”) that apply when an individual declines coverage and later wishes to elect it. Generally, special enrollment is available if (</a:t>
                      </a:r>
                      <a:r>
                        <a:rPr lang="en-US" sz="900" b="0" dirty="0" err="1" smtClean="0">
                          <a:solidFill>
                            <a:srgbClr val="231F20"/>
                          </a:solidFill>
                          <a:effectLst/>
                          <a:latin typeface="Arial" panose="020B0604020202020204" pitchFamily="34" charset="0"/>
                          <a:ea typeface="Arial" panose="020B0604020202020204" pitchFamily="34" charset="0"/>
                          <a:cs typeface="Arial" panose="020B0604020202020204" pitchFamily="34" charset="0"/>
                        </a:rPr>
                        <a:t>i</a:t>
                      </a:r>
                      <a:r>
                        <a:rPr lang="en-US" sz="9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 you declined coverage because you had other health care coverage that you have now lost through no fault of your own (or employer contributions to your other health care coverage terminate); or (ii) you have acquired a new dependent (through marriage or the birth or adoption of a child) and wish to cover that person. When you have previously declined coverage, you must have given (in writing) the alternative coverage as your reason for waiving coverage under the group health plan when you declined to participate. In either case, as long as you meet the necessary requirements, you can enroll both yourself and all eligible dependents in the group health plan if you provide notice to the Plan Administrator within 30 days after you lose your alternative coverage (or employer contributions to your alternative coverage cease) or the date of your marriage or the birth, adoption, or placement for adoption of your child. See the Plan Administrator for details about special enrollment.</a:t>
                      </a:r>
                      <a:endParaRPr lang="en-US" sz="9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75"/>
                        </a:spcBef>
                        <a:spcAft>
                          <a:spcPts val="0"/>
                        </a:spcAft>
                      </a:pPr>
                      <a:r>
                        <a:rPr lang="en-US" sz="9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0">
                        <a:spcBef>
                          <a:spcPts val="0"/>
                        </a:spcBef>
                        <a:spcAft>
                          <a:spcPts val="0"/>
                        </a:spcAft>
                      </a:pPr>
                      <a:r>
                        <a:rPr lang="en-US" sz="90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CHIP</a:t>
                      </a:r>
                      <a:endParaRPr lang="en-US" sz="90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105410">
                        <a:spcBef>
                          <a:spcPts val="265"/>
                        </a:spcBef>
                        <a:spcAft>
                          <a:spcPts val="0"/>
                        </a:spcAft>
                      </a:pPr>
                      <a:r>
                        <a:rPr lang="en-US" sz="9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You may also enroll yourself and your dependents in a group health plan if you or one of your eligible dependent’s coverage under Medicaid or the state Children’s Health Insurance Program (“CHIP”) is terminated as a result of loss of eligibility, or if you or one of your eligible dependents become eligible for premium assistance under a Medicaid or CHIP plan. Under these two circumstances, the special enrollment period must be requested within 60 days of the loss of Medicaid/ CHIP coverage or of the determination of eligibility for premium assistance under Medicaid/CHIP. See the Plan Administrator for details about special enrollment.</a:t>
                      </a:r>
                      <a:endParaRPr lang="en-US" sz="9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75"/>
                        </a:spcBef>
                        <a:spcAft>
                          <a:spcPts val="0"/>
                        </a:spcAft>
                      </a:pPr>
                      <a:r>
                        <a:rPr lang="en-US" sz="9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0">
                        <a:spcBef>
                          <a:spcPts val="0"/>
                        </a:spcBef>
                        <a:spcAft>
                          <a:spcPts val="0"/>
                        </a:spcAft>
                      </a:pPr>
                      <a:r>
                        <a:rPr lang="en-US" sz="90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COBRA</a:t>
                      </a:r>
                      <a:endParaRPr lang="en-US" sz="90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145415">
                        <a:spcBef>
                          <a:spcPts val="265"/>
                        </a:spcBef>
                        <a:spcAft>
                          <a:spcPts val="0"/>
                        </a:spcAft>
                      </a:pPr>
                      <a:r>
                        <a:rPr lang="en-US" sz="9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The Consolidated Omnibus Budget Reconciliation Act (COBRA) requires group health plans to offer continuation coverage to covered employees, former employees, spouses, former spouses, and dependent children when group health coverage would otherwise be lost due to certain specific events. Those events include the death of a covered employee, termination or reduction in the hours of a covered employee’s employment for reasons other than gross misconduct, a covered employee’s becoming entitled to Medicare, divorce or legal separation of a covered employee and spouse, and a child’s loss of dependent status (and therefore</a:t>
                      </a:r>
                      <a:endParaRPr lang="en-US" sz="900" b="0" dirty="0" smtClean="0">
                        <a:effectLst/>
                        <a:latin typeface="Arial" panose="020B0604020202020204" pitchFamily="34" charset="0"/>
                        <a:ea typeface="Arial" panose="020B0604020202020204" pitchFamily="34" charset="0"/>
                        <a:cs typeface="Times New Roman" panose="02020603050405020304" pitchFamily="18" charset="0"/>
                      </a:endParaRPr>
                    </a:p>
                    <a:p>
                      <a:endParaRPr lang="en-US" sz="900" dirty="0"/>
                    </a:p>
                  </a:txBody>
                  <a:tcPr marL="58293" marR="58293" marT="29148" marB="29148">
                    <a:noFill/>
                  </a:tcPr>
                </a:tc>
                <a:tc>
                  <a:txBody>
                    <a:bodyPr/>
                    <a:lstStyle/>
                    <a:p>
                      <a:pPr marL="120650" marR="107315">
                        <a:spcBef>
                          <a:spcPts val="0"/>
                        </a:spcBef>
                        <a:spcAft>
                          <a:spcPts val="0"/>
                        </a:spcAft>
                      </a:pPr>
                      <a:r>
                        <a:rPr lang="en-US" sz="9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coverage) under the plan. COBRA sets rules for how and when continuation coverage must be offered and provided, how employees and their families may elect continuation coverage, and what circumstances justify terminating continuation coverage.</a:t>
                      </a:r>
                      <a:endParaRPr lang="en-US" sz="9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75"/>
                        </a:spcBef>
                        <a:spcAft>
                          <a:spcPts val="0"/>
                        </a:spcAft>
                      </a:pPr>
                      <a:r>
                        <a:rPr lang="en-US" sz="9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0">
                        <a:spcBef>
                          <a:spcPts val="0"/>
                        </a:spcBef>
                        <a:spcAft>
                          <a:spcPts val="0"/>
                        </a:spcAft>
                      </a:pPr>
                      <a:r>
                        <a:rPr lang="en-US" sz="90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GRANDFATHERED STATUS</a:t>
                      </a:r>
                      <a:endParaRPr lang="en-US" sz="90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236855" algn="just">
                        <a:spcBef>
                          <a:spcPts val="265"/>
                        </a:spcBef>
                        <a:spcAft>
                          <a:spcPts val="0"/>
                        </a:spcAft>
                      </a:pPr>
                      <a:r>
                        <a:rPr lang="en-US" sz="9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The Plan believes that none of the group health plans available under the Plan are “grandfathered health plans” under the Patient Protection and Affordable Care Act (the “Affordable Care Act”).</a:t>
                      </a:r>
                      <a:endParaRPr lang="en-US" sz="9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75"/>
                        </a:spcBef>
                        <a:spcAft>
                          <a:spcPts val="0"/>
                        </a:spcAft>
                      </a:pPr>
                      <a:r>
                        <a:rPr lang="en-US" sz="9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770890">
                        <a:spcBef>
                          <a:spcPts val="0"/>
                        </a:spcBef>
                        <a:spcAft>
                          <a:spcPts val="0"/>
                        </a:spcAft>
                      </a:pPr>
                      <a:r>
                        <a:rPr lang="en-US" sz="90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SPECIAL RULE FOR MATERNITY AND INFANT COVERAGE</a:t>
                      </a:r>
                      <a:endParaRPr lang="en-US" sz="90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157480">
                        <a:spcBef>
                          <a:spcPts val="260"/>
                        </a:spcBef>
                        <a:spcAft>
                          <a:spcPts val="0"/>
                        </a:spcAft>
                      </a:pPr>
                      <a:r>
                        <a:rPr lang="en-US" sz="9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Group health plans and health insurance issuers generally may not, under federal law, restrict benefits for any hospital length of stay in connection with childbirth for the mother or newborn child to less than 48 hours following a vaginal delivery, or less than 96 hours following a cesarean section. However, federal law generally does not prohibit the attending provider or physician, after consulting with the mother, from discharging the mother or her newborn earlier than 48 hours (or 96 hours, as applicable).</a:t>
                      </a:r>
                      <a:endParaRPr lang="en-US" sz="9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75"/>
                        </a:spcBef>
                        <a:spcAft>
                          <a:spcPts val="0"/>
                        </a:spcAft>
                      </a:pPr>
                      <a:r>
                        <a:rPr lang="en-US" sz="9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0">
                        <a:spcBef>
                          <a:spcPts val="0"/>
                        </a:spcBef>
                        <a:spcAft>
                          <a:spcPts val="0"/>
                        </a:spcAft>
                      </a:pPr>
                      <a:r>
                        <a:rPr lang="en-US" sz="90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SPECIAL RULE FOR WOMEN’S HEALTH COVERAGE</a:t>
                      </a:r>
                      <a:endParaRPr lang="en-US" sz="90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270510">
                        <a:spcBef>
                          <a:spcPts val="265"/>
                        </a:spcBef>
                        <a:spcAft>
                          <a:spcPts val="0"/>
                        </a:spcAft>
                      </a:pPr>
                      <a:r>
                        <a:rPr lang="en-US" sz="9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The Women’s Health and Cancer Rights Act of 1998 (“WHCRA”) requires group health plans, insurance issuers, and HMOs who already provide medical and surgical benefits for mastectomy procedures to provide insurance coverage for reconstructive surgery following mastectomies. This expanded coverage includes:</a:t>
                      </a:r>
                      <a:endParaRPr lang="en-US" sz="900" b="0"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Clr>
                          <a:srgbClr val="231F20"/>
                        </a:buClr>
                        <a:buSzPts val="900"/>
                        <a:buFont typeface="Arial" panose="020B0604020202020204" pitchFamily="34" charset="0"/>
                        <a:buAutoNum type="romanLcParenBoth"/>
                        <a:tabLst>
                          <a:tab pos="248920" algn="l"/>
                        </a:tabLst>
                      </a:pPr>
                      <a:r>
                        <a:rPr lang="en-US" sz="900" b="0" spc="-5"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reconstruction of the breast on which the mastectomy has been performed;</a:t>
                      </a:r>
                      <a:endParaRPr lang="en-US" sz="900" b="0" spc="-5"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marR="588645" lvl="0" indent="-342900" algn="just">
                        <a:spcBef>
                          <a:spcPts val="65"/>
                        </a:spcBef>
                        <a:spcAft>
                          <a:spcPts val="0"/>
                        </a:spcAft>
                        <a:buClr>
                          <a:srgbClr val="231F20"/>
                        </a:buClr>
                        <a:buSzPts val="900"/>
                        <a:buFont typeface="Arial" panose="020B0604020202020204" pitchFamily="34" charset="0"/>
                        <a:buAutoNum type="romanLcParenBoth"/>
                        <a:tabLst>
                          <a:tab pos="273685" algn="l"/>
                        </a:tabLst>
                      </a:pPr>
                      <a:r>
                        <a:rPr lang="en-US" sz="900" b="0" spc="-5"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surgery and reconstruction of the other breast to produce a symmetrical appearance; and (iii) prostheses and physical complications at all stages of mastectomy, including lymphedemas.</a:t>
                      </a:r>
                      <a:endParaRPr lang="en-US" sz="900" b="0" spc="-5" dirty="0" smtClean="0">
                        <a:effectLst/>
                        <a:latin typeface="Arial" panose="020B0604020202020204" pitchFamily="34" charset="0"/>
                        <a:ea typeface="Arial" panose="020B0604020202020204" pitchFamily="34" charset="0"/>
                        <a:cs typeface="Times New Roman" panose="02020603050405020304" pitchFamily="18" charset="0"/>
                      </a:endParaRPr>
                    </a:p>
                    <a:p>
                      <a:endParaRPr lang="en-US" sz="900" dirty="0"/>
                    </a:p>
                  </a:txBody>
                  <a:tcPr marL="58293" marR="58293" marT="29148" marB="29148">
                    <a:noFill/>
                  </a:tcPr>
                </a:tc>
                <a:extLst>
                  <a:ext uri="{0D108BD9-81ED-4DB2-BD59-A6C34878D82A}">
                    <a16:rowId xmlns:a16="http://schemas.microsoft.com/office/drawing/2014/main" xmlns="" val="3458165687"/>
                  </a:ext>
                </a:extLst>
              </a:tr>
            </a:tbl>
          </a:graphicData>
        </a:graphic>
      </p:graphicFrame>
    </p:spTree>
    <p:extLst>
      <p:ext uri="{BB962C8B-B14F-4D97-AF65-F5344CB8AC3E}">
        <p14:creationId xmlns:p14="http://schemas.microsoft.com/office/powerpoint/2010/main" val="2337484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0" y="477894"/>
            <a:ext cx="7775700" cy="2699682"/>
            <a:chOff x="749" y="810"/>
            <a:chExt cx="14287" cy="5121"/>
          </a:xfrm>
        </p:grpSpPr>
        <p:grpSp>
          <p:nvGrpSpPr>
            <p:cNvPr id="5" name="Group 4"/>
            <p:cNvGrpSpPr>
              <a:grpSpLocks/>
            </p:cNvGrpSpPr>
            <p:nvPr/>
          </p:nvGrpSpPr>
          <p:grpSpPr bwMode="auto">
            <a:xfrm>
              <a:off x="9151" y="1904"/>
              <a:ext cx="5885" cy="4027"/>
              <a:chOff x="9151" y="1904"/>
              <a:chExt cx="5885" cy="4027"/>
            </a:xfrm>
          </p:grpSpPr>
          <p:sp>
            <p:nvSpPr>
              <p:cNvPr id="46" name="Freeform 45"/>
              <p:cNvSpPr>
                <a:spLocks/>
              </p:cNvSpPr>
              <p:nvPr/>
            </p:nvSpPr>
            <p:spPr bwMode="auto">
              <a:xfrm>
                <a:off x="9151" y="1904"/>
                <a:ext cx="5885" cy="4027"/>
              </a:xfrm>
              <a:custGeom>
                <a:avLst/>
                <a:gdLst>
                  <a:gd name="T0" fmla="+- 0 4766 4766"/>
                  <a:gd name="T1" fmla="*/ T0 w 10264"/>
                  <a:gd name="T2" fmla="+- 0 5338 1915"/>
                  <a:gd name="T3" fmla="*/ 5338 h 3422"/>
                  <a:gd name="T4" fmla="+- 0 15030 4766"/>
                  <a:gd name="T5" fmla="*/ T4 w 10264"/>
                  <a:gd name="T6" fmla="+- 0 5338 1915"/>
                  <a:gd name="T7" fmla="*/ 5338 h 3422"/>
                  <a:gd name="T8" fmla="+- 0 15030 4766"/>
                  <a:gd name="T9" fmla="*/ T8 w 10264"/>
                  <a:gd name="T10" fmla="+- 0 1915 1915"/>
                  <a:gd name="T11" fmla="*/ 1915 h 3422"/>
                  <a:gd name="T12" fmla="+- 0 4766 4766"/>
                  <a:gd name="T13" fmla="*/ T12 w 10264"/>
                  <a:gd name="T14" fmla="+- 0 1915 1915"/>
                  <a:gd name="T15" fmla="*/ 1915 h 3422"/>
                  <a:gd name="T16" fmla="+- 0 4766 4766"/>
                  <a:gd name="T17" fmla="*/ T16 w 10264"/>
                  <a:gd name="T18" fmla="+- 0 5338 1915"/>
                  <a:gd name="T19" fmla="*/ 5338 h 3422"/>
                </a:gdLst>
                <a:ahLst/>
                <a:cxnLst>
                  <a:cxn ang="0">
                    <a:pos x="T1" y="T3"/>
                  </a:cxn>
                  <a:cxn ang="0">
                    <a:pos x="T5" y="T7"/>
                  </a:cxn>
                  <a:cxn ang="0">
                    <a:pos x="T9" y="T11"/>
                  </a:cxn>
                  <a:cxn ang="0">
                    <a:pos x="T13" y="T15"/>
                  </a:cxn>
                  <a:cxn ang="0">
                    <a:pos x="T17" y="T19"/>
                  </a:cxn>
                </a:cxnLst>
                <a:rect l="0" t="0" r="r" b="b"/>
                <a:pathLst>
                  <a:path w="10264" h="3422">
                    <a:moveTo>
                      <a:pt x="0" y="3423"/>
                    </a:moveTo>
                    <a:lnTo>
                      <a:pt x="10264" y="3423"/>
                    </a:lnTo>
                    <a:lnTo>
                      <a:pt x="10264" y="0"/>
                    </a:lnTo>
                    <a:lnTo>
                      <a:pt x="0" y="0"/>
                    </a:lnTo>
                    <a:lnTo>
                      <a:pt x="0" y="3423"/>
                    </a:lnTo>
                    <a:close/>
                  </a:path>
                </a:pathLst>
              </a:custGeom>
              <a:solidFill>
                <a:srgbClr val="FFF6E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5"/>
            <p:cNvGrpSpPr>
              <a:grpSpLocks/>
            </p:cNvGrpSpPr>
            <p:nvPr/>
          </p:nvGrpSpPr>
          <p:grpSpPr bwMode="auto">
            <a:xfrm>
              <a:off x="749" y="810"/>
              <a:ext cx="14281" cy="1105"/>
              <a:chOff x="749" y="810"/>
              <a:chExt cx="14281" cy="1105"/>
            </a:xfrm>
          </p:grpSpPr>
          <p:sp>
            <p:nvSpPr>
              <p:cNvPr id="45" name="Freeform 44"/>
              <p:cNvSpPr>
                <a:spLocks/>
              </p:cNvSpPr>
              <p:nvPr/>
            </p:nvSpPr>
            <p:spPr bwMode="auto">
              <a:xfrm>
                <a:off x="749" y="810"/>
                <a:ext cx="14281" cy="1105"/>
              </a:xfrm>
              <a:custGeom>
                <a:avLst/>
                <a:gdLst>
                  <a:gd name="T0" fmla="+- 0 810 810"/>
                  <a:gd name="T1" fmla="*/ T0 w 14220"/>
                  <a:gd name="T2" fmla="+- 0 1915 810"/>
                  <a:gd name="T3" fmla="*/ 1915 h 1105"/>
                  <a:gd name="T4" fmla="+- 0 15030 810"/>
                  <a:gd name="T5" fmla="*/ T4 w 14220"/>
                  <a:gd name="T6" fmla="+- 0 1915 810"/>
                  <a:gd name="T7" fmla="*/ 1915 h 1105"/>
                  <a:gd name="T8" fmla="+- 0 15030 810"/>
                  <a:gd name="T9" fmla="*/ T8 w 14220"/>
                  <a:gd name="T10" fmla="+- 0 810 810"/>
                  <a:gd name="T11" fmla="*/ 810 h 1105"/>
                  <a:gd name="T12" fmla="+- 0 810 810"/>
                  <a:gd name="T13" fmla="*/ T12 w 14220"/>
                  <a:gd name="T14" fmla="+- 0 810 810"/>
                  <a:gd name="T15" fmla="*/ 810 h 1105"/>
                  <a:gd name="T16" fmla="+- 0 810 810"/>
                  <a:gd name="T17" fmla="*/ T16 w 14220"/>
                  <a:gd name="T18" fmla="+- 0 1915 810"/>
                  <a:gd name="T19" fmla="*/ 1915 h 1105"/>
                </a:gdLst>
                <a:ahLst/>
                <a:cxnLst>
                  <a:cxn ang="0">
                    <a:pos x="T1" y="T3"/>
                  </a:cxn>
                  <a:cxn ang="0">
                    <a:pos x="T5" y="T7"/>
                  </a:cxn>
                  <a:cxn ang="0">
                    <a:pos x="T9" y="T11"/>
                  </a:cxn>
                  <a:cxn ang="0">
                    <a:pos x="T13" y="T15"/>
                  </a:cxn>
                  <a:cxn ang="0">
                    <a:pos x="T17" y="T19"/>
                  </a:cxn>
                </a:cxnLst>
                <a:rect l="0" t="0" r="r" b="b"/>
                <a:pathLst>
                  <a:path w="14220" h="1105">
                    <a:moveTo>
                      <a:pt x="0" y="1105"/>
                    </a:moveTo>
                    <a:lnTo>
                      <a:pt x="14220" y="1105"/>
                    </a:lnTo>
                    <a:lnTo>
                      <a:pt x="14220"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6"/>
            <p:cNvGrpSpPr>
              <a:grpSpLocks/>
            </p:cNvGrpSpPr>
            <p:nvPr/>
          </p:nvGrpSpPr>
          <p:grpSpPr bwMode="auto">
            <a:xfrm>
              <a:off x="2628" y="878"/>
              <a:ext cx="1642" cy="1369"/>
              <a:chOff x="2628" y="878"/>
              <a:chExt cx="1642" cy="1369"/>
            </a:xfrm>
          </p:grpSpPr>
          <p:sp>
            <p:nvSpPr>
              <p:cNvPr id="44" name="Freeform 43"/>
              <p:cNvSpPr>
                <a:spLocks/>
              </p:cNvSpPr>
              <p:nvPr/>
            </p:nvSpPr>
            <p:spPr bwMode="auto">
              <a:xfrm>
                <a:off x="2628" y="878"/>
                <a:ext cx="1642" cy="1369"/>
              </a:xfrm>
              <a:custGeom>
                <a:avLst/>
                <a:gdLst>
                  <a:gd name="T0" fmla="+- 0 4177 2523"/>
                  <a:gd name="T1" fmla="*/ T0 w 2205"/>
                  <a:gd name="T2" fmla="+- 0 546 546"/>
                  <a:gd name="T3" fmla="*/ 546 h 1909"/>
                  <a:gd name="T4" fmla="+- 0 3074 2523"/>
                  <a:gd name="T5" fmla="*/ T4 w 2205"/>
                  <a:gd name="T6" fmla="+- 0 546 546"/>
                  <a:gd name="T7" fmla="*/ 546 h 1909"/>
                  <a:gd name="T8" fmla="+- 0 2523 2523"/>
                  <a:gd name="T9" fmla="*/ T8 w 2205"/>
                  <a:gd name="T10" fmla="+- 0 1501 546"/>
                  <a:gd name="T11" fmla="*/ 1501 h 1909"/>
                  <a:gd name="T12" fmla="+- 0 3074 2523"/>
                  <a:gd name="T13" fmla="*/ T12 w 2205"/>
                  <a:gd name="T14" fmla="+- 0 2456 546"/>
                  <a:gd name="T15" fmla="*/ 2456 h 1909"/>
                  <a:gd name="T16" fmla="+- 0 4177 2523"/>
                  <a:gd name="T17" fmla="*/ T16 w 2205"/>
                  <a:gd name="T18" fmla="+- 0 2456 546"/>
                  <a:gd name="T19" fmla="*/ 2456 h 1909"/>
                  <a:gd name="T20" fmla="+- 0 4728 2523"/>
                  <a:gd name="T21" fmla="*/ T20 w 2205"/>
                  <a:gd name="T22" fmla="+- 0 1501 546"/>
                  <a:gd name="T23" fmla="*/ 1501 h 1909"/>
                  <a:gd name="T24" fmla="+- 0 4177 2523"/>
                  <a:gd name="T25" fmla="*/ T24 w 2205"/>
                  <a:gd name="T26" fmla="+- 0 546 546"/>
                  <a:gd name="T27" fmla="*/ 546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10"/>
                    </a:lnTo>
                    <a:lnTo>
                      <a:pt x="1654" y="1910"/>
                    </a:lnTo>
                    <a:lnTo>
                      <a:pt x="2205" y="955"/>
                    </a:lnTo>
                    <a:lnTo>
                      <a:pt x="1654" y="0"/>
                    </a:lnTo>
                    <a:close/>
                  </a:path>
                </a:pathLst>
              </a:custGeom>
              <a:solidFill>
                <a:srgbClr val="98BE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7"/>
            <p:cNvGrpSpPr>
              <a:grpSpLocks/>
            </p:cNvGrpSpPr>
            <p:nvPr/>
          </p:nvGrpSpPr>
          <p:grpSpPr bwMode="auto">
            <a:xfrm>
              <a:off x="1242" y="1634"/>
              <a:ext cx="1609" cy="1432"/>
              <a:chOff x="1242" y="1634"/>
              <a:chExt cx="1609" cy="1432"/>
            </a:xfrm>
          </p:grpSpPr>
          <p:sp>
            <p:nvSpPr>
              <p:cNvPr id="43" name="Freeform 42"/>
              <p:cNvSpPr>
                <a:spLocks/>
              </p:cNvSpPr>
              <p:nvPr/>
            </p:nvSpPr>
            <p:spPr bwMode="auto">
              <a:xfrm>
                <a:off x="1242" y="1634"/>
                <a:ext cx="1609" cy="1432"/>
              </a:xfrm>
              <a:custGeom>
                <a:avLst/>
                <a:gdLst>
                  <a:gd name="T0" fmla="+- 0 2403 749"/>
                  <a:gd name="T1" fmla="*/ T0 w 2205"/>
                  <a:gd name="T2" fmla="+- 0 1606 1606"/>
                  <a:gd name="T3" fmla="*/ 1606 h 1909"/>
                  <a:gd name="T4" fmla="+- 0 1300 749"/>
                  <a:gd name="T5" fmla="*/ T4 w 2205"/>
                  <a:gd name="T6" fmla="+- 0 1606 1606"/>
                  <a:gd name="T7" fmla="*/ 1606 h 1909"/>
                  <a:gd name="T8" fmla="+- 0 749 749"/>
                  <a:gd name="T9" fmla="*/ T8 w 2205"/>
                  <a:gd name="T10" fmla="+- 0 2561 1606"/>
                  <a:gd name="T11" fmla="*/ 2561 h 1909"/>
                  <a:gd name="T12" fmla="+- 0 1300 749"/>
                  <a:gd name="T13" fmla="*/ T12 w 2205"/>
                  <a:gd name="T14" fmla="+- 0 3516 1606"/>
                  <a:gd name="T15" fmla="*/ 3516 h 1909"/>
                  <a:gd name="T16" fmla="+- 0 2403 749"/>
                  <a:gd name="T17" fmla="*/ T16 w 2205"/>
                  <a:gd name="T18" fmla="+- 0 3516 1606"/>
                  <a:gd name="T19" fmla="*/ 3516 h 1909"/>
                  <a:gd name="T20" fmla="+- 0 2954 749"/>
                  <a:gd name="T21" fmla="*/ T20 w 2205"/>
                  <a:gd name="T22" fmla="+- 0 2561 1606"/>
                  <a:gd name="T23" fmla="*/ 2561 h 1909"/>
                  <a:gd name="T24" fmla="+- 0 2403 749"/>
                  <a:gd name="T25" fmla="*/ T24 w 2205"/>
                  <a:gd name="T26" fmla="+- 0 1606 1606"/>
                  <a:gd name="T27" fmla="*/ 1606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10"/>
                    </a:lnTo>
                    <a:lnTo>
                      <a:pt x="1654" y="1910"/>
                    </a:lnTo>
                    <a:lnTo>
                      <a:pt x="2205" y="955"/>
                    </a:lnTo>
                    <a:lnTo>
                      <a:pt x="1654" y="0"/>
                    </a:lnTo>
                    <a:close/>
                  </a:path>
                </a:pathLst>
              </a:custGeom>
              <a:solidFill>
                <a:srgbClr val="F9BF2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8"/>
            <p:cNvGrpSpPr>
              <a:grpSpLocks/>
            </p:cNvGrpSpPr>
            <p:nvPr/>
          </p:nvGrpSpPr>
          <p:grpSpPr bwMode="auto">
            <a:xfrm>
              <a:off x="9145" y="2249"/>
              <a:ext cx="5680" cy="55"/>
              <a:chOff x="9145" y="2249"/>
              <a:chExt cx="5680" cy="55"/>
            </a:xfrm>
          </p:grpSpPr>
          <p:sp>
            <p:nvSpPr>
              <p:cNvPr id="42" name="Freeform 41"/>
              <p:cNvSpPr>
                <a:spLocks/>
              </p:cNvSpPr>
              <p:nvPr/>
            </p:nvSpPr>
            <p:spPr bwMode="auto">
              <a:xfrm>
                <a:off x="9145" y="2249"/>
                <a:ext cx="5680" cy="55"/>
              </a:xfrm>
              <a:custGeom>
                <a:avLst/>
                <a:gdLst>
                  <a:gd name="T0" fmla="+- 0 4918 4918"/>
                  <a:gd name="T1" fmla="*/ T0 w 9907"/>
                  <a:gd name="T2" fmla="+- 0 14825 4918"/>
                  <a:gd name="T3" fmla="*/ T2 w 9907"/>
                </a:gdLst>
                <a:ahLst/>
                <a:cxnLst>
                  <a:cxn ang="0">
                    <a:pos x="T1" y="0"/>
                  </a:cxn>
                  <a:cxn ang="0">
                    <a:pos x="T3" y="0"/>
                  </a:cxn>
                </a:cxnLst>
                <a:rect l="0" t="0" r="r" b="b"/>
                <a:pathLst>
                  <a:path w="9907">
                    <a:moveTo>
                      <a:pt x="0" y="0"/>
                    </a:moveTo>
                    <a:lnTo>
                      <a:pt x="9907" y="0"/>
                    </a:lnTo>
                  </a:path>
                </a:pathLst>
              </a:custGeom>
              <a:noFill/>
              <a:ln w="6350">
                <a:solidFill>
                  <a:srgbClr val="98BE3F"/>
                </a:solidFill>
                <a:round/>
                <a:headEnd/>
                <a:tailEnd/>
              </a:ln>
              <a:extLst>
                <a:ext uri="{909E8E84-426E-40DD-AFC4-6F175D3DCCD1}">
                  <a14:hiddenFill xmlns:a14="http://schemas.microsoft.com/office/drawing/2010/main">
                    <a:solidFill>
                      <a:srgbClr val="FFFFFF"/>
                    </a:solidFill>
                  </a14:hiddenFill>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9"/>
            <p:cNvGrpSpPr>
              <a:grpSpLocks/>
            </p:cNvGrpSpPr>
            <p:nvPr/>
          </p:nvGrpSpPr>
          <p:grpSpPr bwMode="auto">
            <a:xfrm>
              <a:off x="9145" y="2599"/>
              <a:ext cx="5680" cy="55"/>
              <a:chOff x="9145" y="2599"/>
              <a:chExt cx="5680" cy="55"/>
            </a:xfrm>
          </p:grpSpPr>
          <p:sp>
            <p:nvSpPr>
              <p:cNvPr id="41" name="Freeform 40"/>
              <p:cNvSpPr>
                <a:spLocks/>
              </p:cNvSpPr>
              <p:nvPr/>
            </p:nvSpPr>
            <p:spPr bwMode="auto">
              <a:xfrm>
                <a:off x="9145" y="2599"/>
                <a:ext cx="5680" cy="55"/>
              </a:xfrm>
              <a:custGeom>
                <a:avLst/>
                <a:gdLst>
                  <a:gd name="T0" fmla="+- 0 4918 4918"/>
                  <a:gd name="T1" fmla="*/ T0 w 9907"/>
                  <a:gd name="T2" fmla="+- 0 14825 4918"/>
                  <a:gd name="T3" fmla="*/ T2 w 9907"/>
                </a:gdLst>
                <a:ahLst/>
                <a:cxnLst>
                  <a:cxn ang="0">
                    <a:pos x="T1" y="0"/>
                  </a:cxn>
                  <a:cxn ang="0">
                    <a:pos x="T3" y="0"/>
                  </a:cxn>
                </a:cxnLst>
                <a:rect l="0" t="0" r="r" b="b"/>
                <a:pathLst>
                  <a:path w="9907">
                    <a:moveTo>
                      <a:pt x="0" y="0"/>
                    </a:moveTo>
                    <a:lnTo>
                      <a:pt x="9907" y="0"/>
                    </a:lnTo>
                  </a:path>
                </a:pathLst>
              </a:custGeom>
              <a:noFill/>
              <a:ln w="6350">
                <a:solidFill>
                  <a:srgbClr val="98BE3F"/>
                </a:solidFill>
                <a:round/>
                <a:headEnd/>
                <a:tailEnd/>
              </a:ln>
              <a:extLst>
                <a:ext uri="{909E8E84-426E-40DD-AFC4-6F175D3DCCD1}">
                  <a14:hiddenFill xmlns:a14="http://schemas.microsoft.com/office/drawing/2010/main">
                    <a:solidFill>
                      <a:srgbClr val="FFFFFF"/>
                    </a:solidFill>
                  </a14:hiddenFill>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0"/>
            <p:cNvGrpSpPr>
              <a:grpSpLocks/>
            </p:cNvGrpSpPr>
            <p:nvPr/>
          </p:nvGrpSpPr>
          <p:grpSpPr bwMode="auto">
            <a:xfrm>
              <a:off x="9145" y="2949"/>
              <a:ext cx="5680" cy="55"/>
              <a:chOff x="9145" y="2949"/>
              <a:chExt cx="5680" cy="55"/>
            </a:xfrm>
          </p:grpSpPr>
          <p:sp>
            <p:nvSpPr>
              <p:cNvPr id="40" name="Freeform 39"/>
              <p:cNvSpPr>
                <a:spLocks/>
              </p:cNvSpPr>
              <p:nvPr/>
            </p:nvSpPr>
            <p:spPr bwMode="auto">
              <a:xfrm>
                <a:off x="9145" y="2949"/>
                <a:ext cx="5680" cy="55"/>
              </a:xfrm>
              <a:custGeom>
                <a:avLst/>
                <a:gdLst>
                  <a:gd name="T0" fmla="+- 0 4918 4918"/>
                  <a:gd name="T1" fmla="*/ T0 w 9907"/>
                  <a:gd name="T2" fmla="+- 0 14825 4918"/>
                  <a:gd name="T3" fmla="*/ T2 w 9907"/>
                </a:gdLst>
                <a:ahLst/>
                <a:cxnLst>
                  <a:cxn ang="0">
                    <a:pos x="T1" y="0"/>
                  </a:cxn>
                  <a:cxn ang="0">
                    <a:pos x="T3" y="0"/>
                  </a:cxn>
                </a:cxnLst>
                <a:rect l="0" t="0" r="r" b="b"/>
                <a:pathLst>
                  <a:path w="9907">
                    <a:moveTo>
                      <a:pt x="0" y="0"/>
                    </a:moveTo>
                    <a:lnTo>
                      <a:pt x="9907" y="0"/>
                    </a:lnTo>
                  </a:path>
                </a:pathLst>
              </a:custGeom>
              <a:noFill/>
              <a:ln w="6350">
                <a:solidFill>
                  <a:srgbClr val="98BE3F"/>
                </a:solidFill>
                <a:round/>
                <a:headEnd/>
                <a:tailEnd/>
              </a:ln>
              <a:extLst>
                <a:ext uri="{909E8E84-426E-40DD-AFC4-6F175D3DCCD1}">
                  <a14:hiddenFill xmlns:a14="http://schemas.microsoft.com/office/drawing/2010/main">
                    <a:solidFill>
                      <a:srgbClr val="FFFFFF"/>
                    </a:solidFill>
                  </a14:hiddenFill>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1"/>
            <p:cNvGrpSpPr>
              <a:grpSpLocks/>
            </p:cNvGrpSpPr>
            <p:nvPr/>
          </p:nvGrpSpPr>
          <p:grpSpPr bwMode="auto">
            <a:xfrm>
              <a:off x="9145" y="3299"/>
              <a:ext cx="5680" cy="55"/>
              <a:chOff x="9145" y="3299"/>
              <a:chExt cx="5680" cy="55"/>
            </a:xfrm>
          </p:grpSpPr>
          <p:sp>
            <p:nvSpPr>
              <p:cNvPr id="39" name="Freeform 38"/>
              <p:cNvSpPr>
                <a:spLocks/>
              </p:cNvSpPr>
              <p:nvPr/>
            </p:nvSpPr>
            <p:spPr bwMode="auto">
              <a:xfrm>
                <a:off x="9145" y="3299"/>
                <a:ext cx="5680" cy="55"/>
              </a:xfrm>
              <a:custGeom>
                <a:avLst/>
                <a:gdLst>
                  <a:gd name="T0" fmla="+- 0 4918 4918"/>
                  <a:gd name="T1" fmla="*/ T0 w 9907"/>
                  <a:gd name="T2" fmla="+- 0 14825 4918"/>
                  <a:gd name="T3" fmla="*/ T2 w 9907"/>
                </a:gdLst>
                <a:ahLst/>
                <a:cxnLst>
                  <a:cxn ang="0">
                    <a:pos x="T1" y="0"/>
                  </a:cxn>
                  <a:cxn ang="0">
                    <a:pos x="T3" y="0"/>
                  </a:cxn>
                </a:cxnLst>
                <a:rect l="0" t="0" r="r" b="b"/>
                <a:pathLst>
                  <a:path w="9907">
                    <a:moveTo>
                      <a:pt x="0" y="0"/>
                    </a:moveTo>
                    <a:lnTo>
                      <a:pt x="9907" y="0"/>
                    </a:lnTo>
                  </a:path>
                </a:pathLst>
              </a:custGeom>
              <a:noFill/>
              <a:ln w="6350">
                <a:solidFill>
                  <a:srgbClr val="98BE3F"/>
                </a:solidFill>
                <a:round/>
                <a:headEnd/>
                <a:tailEnd/>
              </a:ln>
              <a:extLst>
                <a:ext uri="{909E8E84-426E-40DD-AFC4-6F175D3DCCD1}">
                  <a14:hiddenFill xmlns:a14="http://schemas.microsoft.com/office/drawing/2010/main">
                    <a:solidFill>
                      <a:srgbClr val="FFFFFF"/>
                    </a:solidFill>
                  </a14:hiddenFill>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2"/>
            <p:cNvGrpSpPr>
              <a:grpSpLocks/>
            </p:cNvGrpSpPr>
            <p:nvPr/>
          </p:nvGrpSpPr>
          <p:grpSpPr bwMode="auto">
            <a:xfrm>
              <a:off x="9145" y="3649"/>
              <a:ext cx="5680" cy="55"/>
              <a:chOff x="9145" y="3649"/>
              <a:chExt cx="5680" cy="55"/>
            </a:xfrm>
          </p:grpSpPr>
          <p:sp>
            <p:nvSpPr>
              <p:cNvPr id="38" name="Freeform 37"/>
              <p:cNvSpPr>
                <a:spLocks/>
              </p:cNvSpPr>
              <p:nvPr/>
            </p:nvSpPr>
            <p:spPr bwMode="auto">
              <a:xfrm>
                <a:off x="9145" y="3649"/>
                <a:ext cx="5680" cy="55"/>
              </a:xfrm>
              <a:custGeom>
                <a:avLst/>
                <a:gdLst>
                  <a:gd name="T0" fmla="+- 0 4918 4918"/>
                  <a:gd name="T1" fmla="*/ T0 w 9907"/>
                  <a:gd name="T2" fmla="+- 0 14825 4918"/>
                  <a:gd name="T3" fmla="*/ T2 w 9907"/>
                </a:gdLst>
                <a:ahLst/>
                <a:cxnLst>
                  <a:cxn ang="0">
                    <a:pos x="T1" y="0"/>
                  </a:cxn>
                  <a:cxn ang="0">
                    <a:pos x="T3" y="0"/>
                  </a:cxn>
                </a:cxnLst>
                <a:rect l="0" t="0" r="r" b="b"/>
                <a:pathLst>
                  <a:path w="9907">
                    <a:moveTo>
                      <a:pt x="0" y="0"/>
                    </a:moveTo>
                    <a:lnTo>
                      <a:pt x="9907" y="0"/>
                    </a:lnTo>
                  </a:path>
                </a:pathLst>
              </a:custGeom>
              <a:noFill/>
              <a:ln w="6350">
                <a:solidFill>
                  <a:srgbClr val="98BE3F"/>
                </a:solidFill>
                <a:round/>
                <a:headEnd/>
                <a:tailEnd/>
              </a:ln>
              <a:extLst>
                <a:ext uri="{909E8E84-426E-40DD-AFC4-6F175D3DCCD1}">
                  <a14:hiddenFill xmlns:a14="http://schemas.microsoft.com/office/drawing/2010/main">
                    <a:solidFill>
                      <a:srgbClr val="FFFFFF"/>
                    </a:solidFill>
                  </a14:hiddenFill>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roup 13"/>
            <p:cNvGrpSpPr>
              <a:grpSpLocks/>
            </p:cNvGrpSpPr>
            <p:nvPr/>
          </p:nvGrpSpPr>
          <p:grpSpPr bwMode="auto">
            <a:xfrm>
              <a:off x="9145" y="3999"/>
              <a:ext cx="5680" cy="55"/>
              <a:chOff x="9145" y="3999"/>
              <a:chExt cx="5680" cy="55"/>
            </a:xfrm>
          </p:grpSpPr>
          <p:sp>
            <p:nvSpPr>
              <p:cNvPr id="37" name="Freeform 36"/>
              <p:cNvSpPr>
                <a:spLocks/>
              </p:cNvSpPr>
              <p:nvPr/>
            </p:nvSpPr>
            <p:spPr bwMode="auto">
              <a:xfrm>
                <a:off x="9145" y="3999"/>
                <a:ext cx="5680" cy="55"/>
              </a:xfrm>
              <a:custGeom>
                <a:avLst/>
                <a:gdLst>
                  <a:gd name="T0" fmla="+- 0 4918 4918"/>
                  <a:gd name="T1" fmla="*/ T0 w 9907"/>
                  <a:gd name="T2" fmla="+- 0 14825 4918"/>
                  <a:gd name="T3" fmla="*/ T2 w 9907"/>
                </a:gdLst>
                <a:ahLst/>
                <a:cxnLst>
                  <a:cxn ang="0">
                    <a:pos x="T1" y="0"/>
                  </a:cxn>
                  <a:cxn ang="0">
                    <a:pos x="T3" y="0"/>
                  </a:cxn>
                </a:cxnLst>
                <a:rect l="0" t="0" r="r" b="b"/>
                <a:pathLst>
                  <a:path w="9907">
                    <a:moveTo>
                      <a:pt x="0" y="0"/>
                    </a:moveTo>
                    <a:lnTo>
                      <a:pt x="9907" y="0"/>
                    </a:lnTo>
                  </a:path>
                </a:pathLst>
              </a:custGeom>
              <a:noFill/>
              <a:ln w="6350">
                <a:solidFill>
                  <a:srgbClr val="98BE3F"/>
                </a:solidFill>
                <a:round/>
                <a:headEnd/>
                <a:tailEnd/>
              </a:ln>
              <a:extLst>
                <a:ext uri="{909E8E84-426E-40DD-AFC4-6F175D3DCCD1}">
                  <a14:hiddenFill xmlns:a14="http://schemas.microsoft.com/office/drawing/2010/main">
                    <a:solidFill>
                      <a:srgbClr val="FFFFFF"/>
                    </a:solidFill>
                  </a14:hiddenFill>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oup 14"/>
            <p:cNvGrpSpPr>
              <a:grpSpLocks/>
            </p:cNvGrpSpPr>
            <p:nvPr/>
          </p:nvGrpSpPr>
          <p:grpSpPr bwMode="auto">
            <a:xfrm>
              <a:off x="9145" y="4349"/>
              <a:ext cx="5680" cy="55"/>
              <a:chOff x="9145" y="4349"/>
              <a:chExt cx="5680" cy="55"/>
            </a:xfrm>
          </p:grpSpPr>
          <p:sp>
            <p:nvSpPr>
              <p:cNvPr id="36" name="Freeform 35"/>
              <p:cNvSpPr>
                <a:spLocks/>
              </p:cNvSpPr>
              <p:nvPr/>
            </p:nvSpPr>
            <p:spPr bwMode="auto">
              <a:xfrm>
                <a:off x="9145" y="4349"/>
                <a:ext cx="5680" cy="55"/>
              </a:xfrm>
              <a:custGeom>
                <a:avLst/>
                <a:gdLst>
                  <a:gd name="T0" fmla="+- 0 4918 4918"/>
                  <a:gd name="T1" fmla="*/ T0 w 9907"/>
                  <a:gd name="T2" fmla="+- 0 14825 4918"/>
                  <a:gd name="T3" fmla="*/ T2 w 9907"/>
                </a:gdLst>
                <a:ahLst/>
                <a:cxnLst>
                  <a:cxn ang="0">
                    <a:pos x="T1" y="0"/>
                  </a:cxn>
                  <a:cxn ang="0">
                    <a:pos x="T3" y="0"/>
                  </a:cxn>
                </a:cxnLst>
                <a:rect l="0" t="0" r="r" b="b"/>
                <a:pathLst>
                  <a:path w="9907">
                    <a:moveTo>
                      <a:pt x="0" y="0"/>
                    </a:moveTo>
                    <a:lnTo>
                      <a:pt x="9907" y="0"/>
                    </a:lnTo>
                  </a:path>
                </a:pathLst>
              </a:custGeom>
              <a:noFill/>
              <a:ln w="6350">
                <a:solidFill>
                  <a:srgbClr val="98BE3F"/>
                </a:solidFill>
                <a:round/>
                <a:headEnd/>
                <a:tailEnd/>
              </a:ln>
              <a:extLst>
                <a:ext uri="{909E8E84-426E-40DD-AFC4-6F175D3DCCD1}">
                  <a14:hiddenFill xmlns:a14="http://schemas.microsoft.com/office/drawing/2010/main">
                    <a:solidFill>
                      <a:srgbClr val="FFFFFF"/>
                    </a:solidFill>
                  </a14:hiddenFill>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5"/>
            <p:cNvGrpSpPr>
              <a:grpSpLocks/>
            </p:cNvGrpSpPr>
            <p:nvPr/>
          </p:nvGrpSpPr>
          <p:grpSpPr bwMode="auto">
            <a:xfrm>
              <a:off x="9145" y="4699"/>
              <a:ext cx="5680" cy="55"/>
              <a:chOff x="9145" y="4699"/>
              <a:chExt cx="5680" cy="55"/>
            </a:xfrm>
          </p:grpSpPr>
          <p:sp>
            <p:nvSpPr>
              <p:cNvPr id="35" name="Freeform 34"/>
              <p:cNvSpPr>
                <a:spLocks/>
              </p:cNvSpPr>
              <p:nvPr/>
            </p:nvSpPr>
            <p:spPr bwMode="auto">
              <a:xfrm>
                <a:off x="9145" y="4699"/>
                <a:ext cx="5680" cy="55"/>
              </a:xfrm>
              <a:custGeom>
                <a:avLst/>
                <a:gdLst>
                  <a:gd name="T0" fmla="+- 0 4918 4918"/>
                  <a:gd name="T1" fmla="*/ T0 w 9907"/>
                  <a:gd name="T2" fmla="+- 0 14825 4918"/>
                  <a:gd name="T3" fmla="*/ T2 w 9907"/>
                </a:gdLst>
                <a:ahLst/>
                <a:cxnLst>
                  <a:cxn ang="0">
                    <a:pos x="T1" y="0"/>
                  </a:cxn>
                  <a:cxn ang="0">
                    <a:pos x="T3" y="0"/>
                  </a:cxn>
                </a:cxnLst>
                <a:rect l="0" t="0" r="r" b="b"/>
                <a:pathLst>
                  <a:path w="9907">
                    <a:moveTo>
                      <a:pt x="0" y="0"/>
                    </a:moveTo>
                    <a:lnTo>
                      <a:pt x="9907" y="0"/>
                    </a:lnTo>
                  </a:path>
                </a:pathLst>
              </a:custGeom>
              <a:noFill/>
              <a:ln w="6350">
                <a:solidFill>
                  <a:srgbClr val="98BE3F"/>
                </a:solidFill>
                <a:round/>
                <a:headEnd/>
                <a:tailEnd/>
              </a:ln>
              <a:extLst>
                <a:ext uri="{909E8E84-426E-40DD-AFC4-6F175D3DCCD1}">
                  <a14:hiddenFill xmlns:a14="http://schemas.microsoft.com/office/drawing/2010/main">
                    <a:solidFill>
                      <a:srgbClr val="FFFFFF"/>
                    </a:solidFill>
                  </a14:hiddenFill>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p:cNvGrpSpPr>
              <a:grpSpLocks/>
            </p:cNvGrpSpPr>
            <p:nvPr/>
          </p:nvGrpSpPr>
          <p:grpSpPr bwMode="auto">
            <a:xfrm>
              <a:off x="2628" y="2434"/>
              <a:ext cx="1602" cy="1437"/>
              <a:chOff x="2628" y="2434"/>
              <a:chExt cx="1602" cy="1437"/>
            </a:xfrm>
          </p:grpSpPr>
          <p:sp>
            <p:nvSpPr>
              <p:cNvPr id="34" name="Freeform 33"/>
              <p:cNvSpPr>
                <a:spLocks/>
              </p:cNvSpPr>
              <p:nvPr/>
            </p:nvSpPr>
            <p:spPr bwMode="auto">
              <a:xfrm>
                <a:off x="2628" y="2434"/>
                <a:ext cx="1602" cy="1437"/>
              </a:xfrm>
              <a:custGeom>
                <a:avLst/>
                <a:gdLst>
                  <a:gd name="T0" fmla="+- 0 4217 2563"/>
                  <a:gd name="T1" fmla="*/ T0 w 2205"/>
                  <a:gd name="T2" fmla="+- 0 2615 2615"/>
                  <a:gd name="T3" fmla="*/ 2615 h 1909"/>
                  <a:gd name="T4" fmla="+- 0 3114 2563"/>
                  <a:gd name="T5" fmla="*/ T4 w 2205"/>
                  <a:gd name="T6" fmla="+- 0 2615 2615"/>
                  <a:gd name="T7" fmla="*/ 2615 h 1909"/>
                  <a:gd name="T8" fmla="+- 0 2563 2563"/>
                  <a:gd name="T9" fmla="*/ T8 w 2205"/>
                  <a:gd name="T10" fmla="+- 0 3570 2615"/>
                  <a:gd name="T11" fmla="*/ 3570 h 1909"/>
                  <a:gd name="T12" fmla="+- 0 3114 2563"/>
                  <a:gd name="T13" fmla="*/ T12 w 2205"/>
                  <a:gd name="T14" fmla="+- 0 4525 2615"/>
                  <a:gd name="T15" fmla="*/ 4525 h 1909"/>
                  <a:gd name="T16" fmla="+- 0 4217 2563"/>
                  <a:gd name="T17" fmla="*/ T16 w 2205"/>
                  <a:gd name="T18" fmla="+- 0 4525 2615"/>
                  <a:gd name="T19" fmla="*/ 4525 h 1909"/>
                  <a:gd name="T20" fmla="+- 0 4768 2563"/>
                  <a:gd name="T21" fmla="*/ T20 w 2205"/>
                  <a:gd name="T22" fmla="+- 0 3570 2615"/>
                  <a:gd name="T23" fmla="*/ 3570 h 1909"/>
                  <a:gd name="T24" fmla="+- 0 4217 2563"/>
                  <a:gd name="T25" fmla="*/ T24 w 2205"/>
                  <a:gd name="T26" fmla="+- 0 2615 2615"/>
                  <a:gd name="T27" fmla="*/ 2615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10"/>
                    </a:lnTo>
                    <a:lnTo>
                      <a:pt x="1654" y="1910"/>
                    </a:lnTo>
                    <a:lnTo>
                      <a:pt x="2205" y="955"/>
                    </a:lnTo>
                    <a:lnTo>
                      <a:pt x="1654" y="0"/>
                    </a:lnTo>
                    <a:close/>
                  </a:path>
                </a:pathLst>
              </a:custGeom>
              <a:solidFill>
                <a:srgbClr val="F583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1" name="TextBox 50"/>
          <p:cNvSpPr txBox="1"/>
          <p:nvPr/>
        </p:nvSpPr>
        <p:spPr>
          <a:xfrm>
            <a:off x="4563523" y="1022798"/>
            <a:ext cx="3421997" cy="445635"/>
          </a:xfrm>
          <a:prstGeom prst="rect">
            <a:avLst/>
          </a:prstGeom>
          <a:noFill/>
        </p:spPr>
        <p:txBody>
          <a:bodyPr wrap="square" rtlCol="0">
            <a:spAutoFit/>
          </a:bodyPr>
          <a:lstStyle/>
          <a:p>
            <a:pPr lvl="0"/>
            <a:r>
              <a:rPr lang="en-US" sz="1148" dirty="0" smtClean="0">
                <a:solidFill>
                  <a:srgbClr val="002060"/>
                </a:solidFill>
                <a:latin typeface="Arial" panose="020B0604020202020204" pitchFamily="34" charset="0"/>
                <a:cs typeface="Arial" panose="020B0604020202020204" pitchFamily="34" charset="0"/>
              </a:rPr>
              <a:t>Benefits Open Enrollment…..</a:t>
            </a:r>
            <a:r>
              <a:rPr kumimoji="0" lang="en-US" sz="1148"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r>
              <a:rPr lang="en-US" sz="1148" dirty="0">
                <a:solidFill>
                  <a:srgbClr val="002060"/>
                </a:solidFill>
                <a:latin typeface="Arial" panose="020B0604020202020204" pitchFamily="34" charset="0"/>
                <a:cs typeface="Arial" panose="020B0604020202020204" pitchFamily="34" charset="0"/>
              </a:rPr>
              <a:t>3</a:t>
            </a: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2" name="TextBox 51"/>
          <p:cNvSpPr txBox="1"/>
          <p:nvPr/>
        </p:nvSpPr>
        <p:spPr>
          <a:xfrm>
            <a:off x="4551447" y="1582212"/>
            <a:ext cx="3421997" cy="4456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48"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Health</a:t>
            </a:r>
            <a:r>
              <a:rPr kumimoji="0" lang="en-US" sz="1148" b="0" i="0" u="none" strike="noStrike" kern="1200" cap="none" spc="0" normalizeH="0" noProof="0" dirty="0" smtClean="0">
                <a:ln>
                  <a:noFill/>
                </a:ln>
                <a:solidFill>
                  <a:srgbClr val="002060"/>
                </a:solidFill>
                <a:effectLst/>
                <a:uLnTx/>
                <a:uFillTx/>
                <a:latin typeface="Arial" panose="020B0604020202020204" pitchFamily="34" charset="0"/>
                <a:ea typeface="+mn-ea"/>
                <a:cs typeface="Arial" panose="020B0604020202020204" pitchFamily="34" charset="0"/>
              </a:rPr>
              <a:t> Plan………</a:t>
            </a:r>
            <a:r>
              <a:rPr kumimoji="0" lang="en-US" sz="1148"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……………………………..6</a:t>
            </a: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3" name="TextBox 52"/>
          <p:cNvSpPr txBox="1"/>
          <p:nvPr/>
        </p:nvSpPr>
        <p:spPr>
          <a:xfrm>
            <a:off x="4551331" y="1774194"/>
            <a:ext cx="3421997" cy="268984"/>
          </a:xfrm>
          <a:prstGeom prst="rect">
            <a:avLst/>
          </a:prstGeom>
          <a:noFill/>
        </p:spPr>
        <p:txBody>
          <a:bodyPr wrap="square" rtlCol="0">
            <a:spAutoFit/>
          </a:bodyPr>
          <a:lstStyle/>
          <a:p>
            <a:pPr lvl="0">
              <a:defRPr/>
            </a:pPr>
            <a:r>
              <a:rPr lang="en-US" sz="1148" dirty="0">
                <a:solidFill>
                  <a:srgbClr val="002060"/>
                </a:solidFill>
                <a:latin typeface="Arial" panose="020B0604020202020204" pitchFamily="34" charset="0"/>
                <a:cs typeface="Arial" panose="020B0604020202020204" pitchFamily="34" charset="0"/>
              </a:rPr>
              <a:t>Live Health </a:t>
            </a:r>
            <a:r>
              <a:rPr lang="en-US" sz="1148" dirty="0" smtClean="0">
                <a:solidFill>
                  <a:srgbClr val="002060"/>
                </a:solidFill>
                <a:latin typeface="Arial" panose="020B0604020202020204" pitchFamily="34" charset="0"/>
                <a:cs typeface="Arial" panose="020B0604020202020204" pitchFamily="34" charset="0"/>
              </a:rPr>
              <a:t>Online….…..………………….…..</a:t>
            </a:r>
            <a:r>
              <a:rPr lang="en-US" altLang="zh-CN" sz="1148" dirty="0" smtClean="0">
                <a:solidFill>
                  <a:srgbClr val="002060"/>
                </a:solidFill>
                <a:latin typeface="Arial" panose="020B0604020202020204" pitchFamily="34" charset="0"/>
                <a:cs typeface="Arial" panose="020B0604020202020204" pitchFamily="34" charset="0"/>
              </a:rPr>
              <a:t>7</a:t>
            </a: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4" name="TextBox 53"/>
          <p:cNvSpPr txBox="1"/>
          <p:nvPr/>
        </p:nvSpPr>
        <p:spPr>
          <a:xfrm>
            <a:off x="4539139" y="2141953"/>
            <a:ext cx="3421997" cy="268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Dental Insurance</a:t>
            </a:r>
            <a:r>
              <a:rPr kumimoji="0" lang="en-US" sz="1148"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……….……………………..15</a:t>
            </a: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5" name="TextBox 54"/>
          <p:cNvSpPr txBox="1"/>
          <p:nvPr/>
        </p:nvSpPr>
        <p:spPr>
          <a:xfrm>
            <a:off x="4563407" y="2318715"/>
            <a:ext cx="3421997" cy="268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Vision Insurance</a:t>
            </a:r>
            <a:r>
              <a:rPr kumimoji="0" lang="en-US" sz="1148"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….………………...……......16</a:t>
            </a: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6" name="TextBox 55"/>
          <p:cNvSpPr txBox="1"/>
          <p:nvPr/>
        </p:nvSpPr>
        <p:spPr>
          <a:xfrm>
            <a:off x="4567128" y="2510103"/>
            <a:ext cx="3421997" cy="268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Life Insurance....……………….……………..</a:t>
            </a:r>
            <a:r>
              <a:rPr kumimoji="0" lang="en-US" sz="1148"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17</a:t>
            </a: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7" name="TextBox 56"/>
          <p:cNvSpPr txBox="1"/>
          <p:nvPr/>
        </p:nvSpPr>
        <p:spPr>
          <a:xfrm>
            <a:off x="4527063" y="1409478"/>
            <a:ext cx="3421997" cy="268984"/>
          </a:xfrm>
          <a:prstGeom prst="rect">
            <a:avLst/>
          </a:prstGeom>
          <a:noFill/>
        </p:spPr>
        <p:txBody>
          <a:bodyPr wrap="square" rtlCol="0">
            <a:spAutoFit/>
          </a:bodyPr>
          <a:lstStyle/>
          <a:p>
            <a:pPr lvl="0">
              <a:defRPr/>
            </a:pPr>
            <a:r>
              <a:rPr lang="en-US" sz="1148" dirty="0">
                <a:solidFill>
                  <a:srgbClr val="002060"/>
                </a:solidFill>
                <a:latin typeface="Arial" panose="020B0604020202020204" pitchFamily="34" charset="0"/>
                <a:cs typeface="Arial" panose="020B0604020202020204" pitchFamily="34" charset="0"/>
              </a:rPr>
              <a:t>Enrollment Management </a:t>
            </a:r>
            <a:r>
              <a:rPr lang="en-US" sz="1148" dirty="0" smtClean="0">
                <a:solidFill>
                  <a:srgbClr val="002060"/>
                </a:solidFill>
                <a:latin typeface="Arial" panose="020B0604020202020204" pitchFamily="34" charset="0"/>
                <a:cs typeface="Arial" panose="020B0604020202020204" pitchFamily="34" charset="0"/>
              </a:rPr>
              <a:t>Services.….…….....5</a:t>
            </a: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8" name="TextBox 57"/>
          <p:cNvSpPr txBox="1"/>
          <p:nvPr/>
        </p:nvSpPr>
        <p:spPr>
          <a:xfrm>
            <a:off x="4542279" y="1228298"/>
            <a:ext cx="3455673" cy="271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Contact Information</a:t>
            </a:r>
            <a:r>
              <a:rPr kumimoji="0" lang="en-US" sz="1148"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...………………...….…....4</a:t>
            </a: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9" name="Rectangle 58"/>
          <p:cNvSpPr/>
          <p:nvPr/>
        </p:nvSpPr>
        <p:spPr>
          <a:xfrm>
            <a:off x="136166" y="6221826"/>
            <a:ext cx="2152833" cy="461665"/>
          </a:xfrm>
          <a:prstGeom prst="rect">
            <a:avLst/>
          </a:prstGeom>
        </p:spPr>
        <p:txBody>
          <a:bodyPr wrap="none">
            <a:spAutoFit/>
          </a:bodyPr>
          <a:lstStyle/>
          <a:p>
            <a:pPr marL="191878" marR="0" lvl="0" indent="0" algn="l" defTabSz="457200" rtl="0" eaLnBrk="1" fontAlgn="auto" latinLnBrk="0" hangingPunct="1">
              <a:lnSpc>
                <a:spcPct val="100000"/>
              </a:lnSpc>
              <a:spcBef>
                <a:spcPts val="178"/>
              </a:spcBef>
              <a:spcAft>
                <a:spcPts val="0"/>
              </a:spcAft>
              <a:buClrTx/>
              <a:buSzTx/>
              <a:buFontTx/>
              <a:buNone/>
              <a:tabLst/>
              <a:defRPr/>
            </a:pPr>
            <a:r>
              <a:rPr kumimoji="0" lang="en-US" sz="2400" b="1" i="0" u="none" strike="noStrike" kern="1200" cap="none" spc="0" normalizeH="0" baseline="0" noProof="0" dirty="0">
                <a:ln>
                  <a:noFill/>
                </a:ln>
                <a:solidFill>
                  <a:srgbClr val="008FAA"/>
                </a:solidFill>
                <a:effectLst/>
                <a:uLnTx/>
                <a:uFillTx/>
                <a:latin typeface="Arial" panose="020B0604020202020204" pitchFamily="34" charset="0"/>
                <a:ea typeface="Arial" panose="020B0604020202020204" pitchFamily="34" charset="0"/>
                <a:cs typeface="Times New Roman" panose="02020603050405020304" pitchFamily="18" charset="0"/>
              </a:rPr>
              <a:t>ELIGIBILITY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3" name="Freeform 102"/>
          <p:cNvSpPr>
            <a:spLocks/>
          </p:cNvSpPr>
          <p:nvPr/>
        </p:nvSpPr>
        <p:spPr bwMode="auto">
          <a:xfrm>
            <a:off x="1493921" y="5254056"/>
            <a:ext cx="240240" cy="19628"/>
          </a:xfrm>
          <a:custGeom>
            <a:avLst/>
            <a:gdLst>
              <a:gd name="T0" fmla="+- 0 3818 3443"/>
              <a:gd name="T1" fmla="*/ T0 w 386"/>
              <a:gd name="T2" fmla="+- 0 3228 3228"/>
              <a:gd name="T3" fmla="*/ 3228 h 48"/>
              <a:gd name="T4" fmla="+- 0 3454 3443"/>
              <a:gd name="T5" fmla="*/ T4 w 386"/>
              <a:gd name="T6" fmla="+- 0 3228 3228"/>
              <a:gd name="T7" fmla="*/ 3228 h 48"/>
              <a:gd name="T8" fmla="+- 0 3443 3443"/>
              <a:gd name="T9" fmla="*/ T8 w 386"/>
              <a:gd name="T10" fmla="+- 0 3239 3228"/>
              <a:gd name="T11" fmla="*/ 3239 h 48"/>
              <a:gd name="T12" fmla="+- 0 3443 3443"/>
              <a:gd name="T13" fmla="*/ T12 w 386"/>
              <a:gd name="T14" fmla="+- 0 3266 3228"/>
              <a:gd name="T15" fmla="*/ 3266 h 48"/>
              <a:gd name="T16" fmla="+- 0 3454 3443"/>
              <a:gd name="T17" fmla="*/ T16 w 386"/>
              <a:gd name="T18" fmla="+- 0 3277 3228"/>
              <a:gd name="T19" fmla="*/ 3277 h 48"/>
              <a:gd name="T20" fmla="+- 0 3818 3443"/>
              <a:gd name="T21" fmla="*/ T20 w 386"/>
              <a:gd name="T22" fmla="+- 0 3277 3228"/>
              <a:gd name="T23" fmla="*/ 3277 h 48"/>
              <a:gd name="T24" fmla="+- 0 3829 3443"/>
              <a:gd name="T25" fmla="*/ T24 w 386"/>
              <a:gd name="T26" fmla="+- 0 3266 3228"/>
              <a:gd name="T27" fmla="*/ 3266 h 48"/>
              <a:gd name="T28" fmla="+- 0 3829 3443"/>
              <a:gd name="T29" fmla="*/ T28 w 386"/>
              <a:gd name="T30" fmla="+- 0 3239 3228"/>
              <a:gd name="T31" fmla="*/ 3239 h 48"/>
              <a:gd name="T32" fmla="+- 0 3818 3443"/>
              <a:gd name="T33" fmla="*/ T32 w 386"/>
              <a:gd name="T34" fmla="+- 0 3228 3228"/>
              <a:gd name="T35" fmla="*/ 3228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86" h="48">
                <a:moveTo>
                  <a:pt x="375" y="0"/>
                </a:moveTo>
                <a:lnTo>
                  <a:pt x="11" y="0"/>
                </a:lnTo>
                <a:lnTo>
                  <a:pt x="0" y="11"/>
                </a:lnTo>
                <a:lnTo>
                  <a:pt x="0" y="38"/>
                </a:lnTo>
                <a:lnTo>
                  <a:pt x="11" y="49"/>
                </a:lnTo>
                <a:lnTo>
                  <a:pt x="375" y="49"/>
                </a:lnTo>
                <a:lnTo>
                  <a:pt x="386" y="38"/>
                </a:lnTo>
                <a:lnTo>
                  <a:pt x="386" y="11"/>
                </a:lnTo>
                <a:lnTo>
                  <a:pt x="3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103"/>
          <p:cNvSpPr>
            <a:spLocks/>
          </p:cNvSpPr>
          <p:nvPr/>
        </p:nvSpPr>
        <p:spPr bwMode="auto">
          <a:xfrm>
            <a:off x="1493921" y="5300674"/>
            <a:ext cx="240240" cy="19628"/>
          </a:xfrm>
          <a:custGeom>
            <a:avLst/>
            <a:gdLst>
              <a:gd name="T0" fmla="+- 0 3818 3443"/>
              <a:gd name="T1" fmla="*/ T0 w 386"/>
              <a:gd name="T2" fmla="+- 0 3342 3342"/>
              <a:gd name="T3" fmla="*/ 3342 h 48"/>
              <a:gd name="T4" fmla="+- 0 3454 3443"/>
              <a:gd name="T5" fmla="*/ T4 w 386"/>
              <a:gd name="T6" fmla="+- 0 3342 3342"/>
              <a:gd name="T7" fmla="*/ 3342 h 48"/>
              <a:gd name="T8" fmla="+- 0 3443 3443"/>
              <a:gd name="T9" fmla="*/ T8 w 386"/>
              <a:gd name="T10" fmla="+- 0 3353 3342"/>
              <a:gd name="T11" fmla="*/ 3353 h 48"/>
              <a:gd name="T12" fmla="+- 0 3443 3443"/>
              <a:gd name="T13" fmla="*/ T12 w 386"/>
              <a:gd name="T14" fmla="+- 0 3379 3342"/>
              <a:gd name="T15" fmla="*/ 3379 h 48"/>
              <a:gd name="T16" fmla="+- 0 3454 3443"/>
              <a:gd name="T17" fmla="*/ T16 w 386"/>
              <a:gd name="T18" fmla="+- 0 3390 3342"/>
              <a:gd name="T19" fmla="*/ 3390 h 48"/>
              <a:gd name="T20" fmla="+- 0 3818 3443"/>
              <a:gd name="T21" fmla="*/ T20 w 386"/>
              <a:gd name="T22" fmla="+- 0 3390 3342"/>
              <a:gd name="T23" fmla="*/ 3390 h 48"/>
              <a:gd name="T24" fmla="+- 0 3829 3443"/>
              <a:gd name="T25" fmla="*/ T24 w 386"/>
              <a:gd name="T26" fmla="+- 0 3379 3342"/>
              <a:gd name="T27" fmla="*/ 3379 h 48"/>
              <a:gd name="T28" fmla="+- 0 3829 3443"/>
              <a:gd name="T29" fmla="*/ T28 w 386"/>
              <a:gd name="T30" fmla="+- 0 3353 3342"/>
              <a:gd name="T31" fmla="*/ 3353 h 48"/>
              <a:gd name="T32" fmla="+- 0 3818 3443"/>
              <a:gd name="T33" fmla="*/ T32 w 386"/>
              <a:gd name="T34" fmla="+- 0 3342 3342"/>
              <a:gd name="T35" fmla="*/ 3342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86" h="48">
                <a:moveTo>
                  <a:pt x="375" y="0"/>
                </a:moveTo>
                <a:lnTo>
                  <a:pt x="11" y="0"/>
                </a:lnTo>
                <a:lnTo>
                  <a:pt x="0" y="11"/>
                </a:lnTo>
                <a:lnTo>
                  <a:pt x="0" y="37"/>
                </a:lnTo>
                <a:lnTo>
                  <a:pt x="11" y="48"/>
                </a:lnTo>
                <a:lnTo>
                  <a:pt x="375" y="48"/>
                </a:lnTo>
                <a:lnTo>
                  <a:pt x="386" y="37"/>
                </a:lnTo>
                <a:lnTo>
                  <a:pt x="386" y="11"/>
                </a:lnTo>
                <a:lnTo>
                  <a:pt x="3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104"/>
          <p:cNvSpPr>
            <a:spLocks/>
          </p:cNvSpPr>
          <p:nvPr/>
        </p:nvSpPr>
        <p:spPr bwMode="auto">
          <a:xfrm>
            <a:off x="1493921" y="5346886"/>
            <a:ext cx="240240" cy="19628"/>
          </a:xfrm>
          <a:custGeom>
            <a:avLst/>
            <a:gdLst>
              <a:gd name="T0" fmla="+- 0 3818 3443"/>
              <a:gd name="T1" fmla="*/ T0 w 386"/>
              <a:gd name="T2" fmla="+- 0 3455 3455"/>
              <a:gd name="T3" fmla="*/ 3455 h 48"/>
              <a:gd name="T4" fmla="+- 0 3454 3443"/>
              <a:gd name="T5" fmla="*/ T4 w 386"/>
              <a:gd name="T6" fmla="+- 0 3455 3455"/>
              <a:gd name="T7" fmla="*/ 3455 h 48"/>
              <a:gd name="T8" fmla="+- 0 3443 3443"/>
              <a:gd name="T9" fmla="*/ T8 w 386"/>
              <a:gd name="T10" fmla="+- 0 3466 3455"/>
              <a:gd name="T11" fmla="*/ 3466 h 48"/>
              <a:gd name="T12" fmla="+- 0 3443 3443"/>
              <a:gd name="T13" fmla="*/ T12 w 386"/>
              <a:gd name="T14" fmla="+- 0 3493 3455"/>
              <a:gd name="T15" fmla="*/ 3493 h 48"/>
              <a:gd name="T16" fmla="+- 0 3454 3443"/>
              <a:gd name="T17" fmla="*/ T16 w 386"/>
              <a:gd name="T18" fmla="+- 0 3503 3455"/>
              <a:gd name="T19" fmla="*/ 3503 h 48"/>
              <a:gd name="T20" fmla="+- 0 3818 3443"/>
              <a:gd name="T21" fmla="*/ T20 w 386"/>
              <a:gd name="T22" fmla="+- 0 3503 3455"/>
              <a:gd name="T23" fmla="*/ 3503 h 48"/>
              <a:gd name="T24" fmla="+- 0 3829 3443"/>
              <a:gd name="T25" fmla="*/ T24 w 386"/>
              <a:gd name="T26" fmla="+- 0 3493 3455"/>
              <a:gd name="T27" fmla="*/ 3493 h 48"/>
              <a:gd name="T28" fmla="+- 0 3829 3443"/>
              <a:gd name="T29" fmla="*/ T28 w 386"/>
              <a:gd name="T30" fmla="+- 0 3466 3455"/>
              <a:gd name="T31" fmla="*/ 3466 h 48"/>
              <a:gd name="T32" fmla="+- 0 3818 3443"/>
              <a:gd name="T33" fmla="*/ T32 w 386"/>
              <a:gd name="T34" fmla="+- 0 3455 3455"/>
              <a:gd name="T35" fmla="*/ 3455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86" h="48">
                <a:moveTo>
                  <a:pt x="375" y="0"/>
                </a:moveTo>
                <a:lnTo>
                  <a:pt x="11" y="0"/>
                </a:lnTo>
                <a:lnTo>
                  <a:pt x="0" y="11"/>
                </a:lnTo>
                <a:lnTo>
                  <a:pt x="0" y="38"/>
                </a:lnTo>
                <a:lnTo>
                  <a:pt x="11" y="48"/>
                </a:lnTo>
                <a:lnTo>
                  <a:pt x="375" y="48"/>
                </a:lnTo>
                <a:lnTo>
                  <a:pt x="386" y="38"/>
                </a:lnTo>
                <a:lnTo>
                  <a:pt x="386" y="11"/>
                </a:lnTo>
                <a:lnTo>
                  <a:pt x="3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105"/>
          <p:cNvSpPr>
            <a:spLocks/>
          </p:cNvSpPr>
          <p:nvPr/>
        </p:nvSpPr>
        <p:spPr bwMode="auto">
          <a:xfrm>
            <a:off x="1411744" y="5176355"/>
            <a:ext cx="492928" cy="404029"/>
          </a:xfrm>
          <a:custGeom>
            <a:avLst/>
            <a:gdLst>
              <a:gd name="T0" fmla="+- 0 3356 3240"/>
              <a:gd name="T1" fmla="*/ T0 w 792"/>
              <a:gd name="T2" fmla="+- 0 3038 3038"/>
              <a:gd name="T3" fmla="*/ 3038 h 988"/>
              <a:gd name="T4" fmla="+- 0 3293 3240"/>
              <a:gd name="T5" fmla="*/ T4 w 792"/>
              <a:gd name="T6" fmla="+- 0 3057 3038"/>
              <a:gd name="T7" fmla="*/ 3057 h 988"/>
              <a:gd name="T8" fmla="+- 0 3251 3240"/>
              <a:gd name="T9" fmla="*/ T8 w 792"/>
              <a:gd name="T10" fmla="+- 0 3106 3038"/>
              <a:gd name="T11" fmla="*/ 3106 h 988"/>
              <a:gd name="T12" fmla="+- 0 3240 3240"/>
              <a:gd name="T13" fmla="*/ T12 w 792"/>
              <a:gd name="T14" fmla="+- 0 3910 3038"/>
              <a:gd name="T15" fmla="*/ 3910 h 988"/>
              <a:gd name="T16" fmla="+- 0 3242 3240"/>
              <a:gd name="T17" fmla="*/ T16 w 792"/>
              <a:gd name="T18" fmla="+- 0 3933 3038"/>
              <a:gd name="T19" fmla="*/ 3933 h 988"/>
              <a:gd name="T20" fmla="+- 0 3272 3240"/>
              <a:gd name="T21" fmla="*/ T20 w 792"/>
              <a:gd name="T22" fmla="+- 0 3990 3038"/>
              <a:gd name="T23" fmla="*/ 3990 h 988"/>
              <a:gd name="T24" fmla="+- 0 3329 3240"/>
              <a:gd name="T25" fmla="*/ T24 w 792"/>
              <a:gd name="T26" fmla="+- 0 4023 3038"/>
              <a:gd name="T27" fmla="*/ 4023 h 988"/>
              <a:gd name="T28" fmla="+- 0 3915 3240"/>
              <a:gd name="T29" fmla="*/ T28 w 792"/>
              <a:gd name="T30" fmla="+- 0 4026 3038"/>
              <a:gd name="T31" fmla="*/ 4026 h 988"/>
              <a:gd name="T32" fmla="+- 0 3938 3240"/>
              <a:gd name="T33" fmla="*/ T32 w 792"/>
              <a:gd name="T34" fmla="+- 0 4024 3038"/>
              <a:gd name="T35" fmla="*/ 4024 h 988"/>
              <a:gd name="T36" fmla="+- 0 3996 3240"/>
              <a:gd name="T37" fmla="*/ T36 w 792"/>
              <a:gd name="T38" fmla="+- 0 3994 3038"/>
              <a:gd name="T39" fmla="*/ 3994 h 988"/>
              <a:gd name="T40" fmla="+- 0 4024 3240"/>
              <a:gd name="T41" fmla="*/ T40 w 792"/>
              <a:gd name="T42" fmla="+- 0 3951 3038"/>
              <a:gd name="T43" fmla="*/ 3951 h 988"/>
              <a:gd name="T44" fmla="+- 0 3356 3240"/>
              <a:gd name="T45" fmla="*/ T44 w 792"/>
              <a:gd name="T46" fmla="+- 0 3951 3038"/>
              <a:gd name="T47" fmla="*/ 3951 h 988"/>
              <a:gd name="T48" fmla="+- 0 3335 3240"/>
              <a:gd name="T49" fmla="*/ T48 w 792"/>
              <a:gd name="T50" fmla="+- 0 3945 3038"/>
              <a:gd name="T51" fmla="*/ 3945 h 988"/>
              <a:gd name="T52" fmla="+- 0 3320 3240"/>
              <a:gd name="T53" fmla="*/ T52 w 792"/>
              <a:gd name="T54" fmla="+- 0 3929 3038"/>
              <a:gd name="T55" fmla="*/ 3929 h 988"/>
              <a:gd name="T56" fmla="+- 0 3316 3240"/>
              <a:gd name="T57" fmla="*/ T56 w 792"/>
              <a:gd name="T58" fmla="+- 0 3155 3038"/>
              <a:gd name="T59" fmla="*/ 3155 h 988"/>
              <a:gd name="T60" fmla="+- 0 3322 3240"/>
              <a:gd name="T61" fmla="*/ T60 w 792"/>
              <a:gd name="T62" fmla="+- 0 3134 3038"/>
              <a:gd name="T63" fmla="*/ 3134 h 988"/>
              <a:gd name="T64" fmla="+- 0 3337 3240"/>
              <a:gd name="T65" fmla="*/ T64 w 792"/>
              <a:gd name="T66" fmla="+- 0 3119 3038"/>
              <a:gd name="T67" fmla="*/ 3119 h 988"/>
              <a:gd name="T68" fmla="+- 0 4024 3240"/>
              <a:gd name="T69" fmla="*/ T68 w 792"/>
              <a:gd name="T70" fmla="+- 0 3114 3038"/>
              <a:gd name="T71" fmla="*/ 3114 h 988"/>
              <a:gd name="T72" fmla="+- 0 4023 3240"/>
              <a:gd name="T73" fmla="*/ T72 w 792"/>
              <a:gd name="T74" fmla="+- 0 3111 3038"/>
              <a:gd name="T75" fmla="*/ 3111 h 988"/>
              <a:gd name="T76" fmla="+- 0 3983 3240"/>
              <a:gd name="T77" fmla="*/ T76 w 792"/>
              <a:gd name="T78" fmla="+- 0 3060 3038"/>
              <a:gd name="T79" fmla="*/ 3060 h 988"/>
              <a:gd name="T80" fmla="+- 0 3921 3240"/>
              <a:gd name="T81" fmla="*/ T80 w 792"/>
              <a:gd name="T82" fmla="+- 0 3039 3038"/>
              <a:gd name="T83" fmla="*/ 3039 h 988"/>
              <a:gd name="T84" fmla="+- 0 3356 3240"/>
              <a:gd name="T85" fmla="*/ T84 w 792"/>
              <a:gd name="T86" fmla="+- 0 3038 3038"/>
              <a:gd name="T87" fmla="*/ 3038 h 9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792" h="988">
                <a:moveTo>
                  <a:pt x="116" y="0"/>
                </a:moveTo>
                <a:lnTo>
                  <a:pt x="53" y="19"/>
                </a:lnTo>
                <a:lnTo>
                  <a:pt x="11" y="68"/>
                </a:lnTo>
                <a:lnTo>
                  <a:pt x="0" y="872"/>
                </a:lnTo>
                <a:lnTo>
                  <a:pt x="2" y="895"/>
                </a:lnTo>
                <a:lnTo>
                  <a:pt x="32" y="952"/>
                </a:lnTo>
                <a:lnTo>
                  <a:pt x="89" y="985"/>
                </a:lnTo>
                <a:lnTo>
                  <a:pt x="675" y="988"/>
                </a:lnTo>
                <a:lnTo>
                  <a:pt x="698" y="986"/>
                </a:lnTo>
                <a:lnTo>
                  <a:pt x="756" y="956"/>
                </a:lnTo>
                <a:lnTo>
                  <a:pt x="784" y="913"/>
                </a:lnTo>
                <a:lnTo>
                  <a:pt x="116" y="913"/>
                </a:lnTo>
                <a:lnTo>
                  <a:pt x="95" y="907"/>
                </a:lnTo>
                <a:lnTo>
                  <a:pt x="80" y="891"/>
                </a:lnTo>
                <a:lnTo>
                  <a:pt x="76" y="117"/>
                </a:lnTo>
                <a:lnTo>
                  <a:pt x="82" y="96"/>
                </a:lnTo>
                <a:lnTo>
                  <a:pt x="97" y="81"/>
                </a:lnTo>
                <a:lnTo>
                  <a:pt x="784" y="76"/>
                </a:lnTo>
                <a:lnTo>
                  <a:pt x="783" y="73"/>
                </a:lnTo>
                <a:lnTo>
                  <a:pt x="743" y="22"/>
                </a:lnTo>
                <a:lnTo>
                  <a:pt x="681" y="1"/>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106"/>
          <p:cNvSpPr>
            <a:spLocks/>
          </p:cNvSpPr>
          <p:nvPr/>
        </p:nvSpPr>
        <p:spPr bwMode="auto">
          <a:xfrm>
            <a:off x="1730736" y="5361194"/>
            <a:ext cx="85267" cy="67066"/>
          </a:xfrm>
          <a:custGeom>
            <a:avLst/>
            <a:gdLst>
              <a:gd name="T0" fmla="+- 0 4095 4028"/>
              <a:gd name="T1" fmla="*/ T0 w 137"/>
              <a:gd name="T2" fmla="+- 0 3490 3490"/>
              <a:gd name="T3" fmla="*/ 3490 h 164"/>
              <a:gd name="T4" fmla="+- 0 4028 4028"/>
              <a:gd name="T5" fmla="*/ T4 w 137"/>
              <a:gd name="T6" fmla="+- 0 3519 3490"/>
              <a:gd name="T7" fmla="*/ 3519 h 164"/>
              <a:gd name="T8" fmla="+- 0 4095 4028"/>
              <a:gd name="T9" fmla="*/ T8 w 137"/>
              <a:gd name="T10" fmla="+- 0 3654 3490"/>
              <a:gd name="T11" fmla="*/ 3654 h 164"/>
              <a:gd name="T12" fmla="+- 0 4145 4028"/>
              <a:gd name="T13" fmla="*/ T12 w 137"/>
              <a:gd name="T14" fmla="+- 0 3629 3490"/>
              <a:gd name="T15" fmla="*/ 3629 h 164"/>
              <a:gd name="T16" fmla="+- 0 4159 4028"/>
              <a:gd name="T17" fmla="*/ T16 w 137"/>
              <a:gd name="T18" fmla="+- 0 3617 3490"/>
              <a:gd name="T19" fmla="*/ 3617 h 164"/>
              <a:gd name="T20" fmla="+- 0 4164 4028"/>
              <a:gd name="T21" fmla="*/ T20 w 137"/>
              <a:gd name="T22" fmla="+- 0 3599 3490"/>
              <a:gd name="T23" fmla="*/ 3599 h 164"/>
              <a:gd name="T24" fmla="+- 0 4125 4028"/>
              <a:gd name="T25" fmla="*/ T24 w 137"/>
              <a:gd name="T26" fmla="+- 0 3510 3490"/>
              <a:gd name="T27" fmla="*/ 3510 h 164"/>
              <a:gd name="T28" fmla="+- 0 4113 4028"/>
              <a:gd name="T29" fmla="*/ T28 w 137"/>
              <a:gd name="T30" fmla="+- 0 3496 3490"/>
              <a:gd name="T31" fmla="*/ 3496 h 164"/>
              <a:gd name="T32" fmla="+- 0 4095 4028"/>
              <a:gd name="T33" fmla="*/ T32 w 137"/>
              <a:gd name="T34" fmla="+- 0 3490 3490"/>
              <a:gd name="T35" fmla="*/ 3490 h 1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7" h="164">
                <a:moveTo>
                  <a:pt x="67" y="0"/>
                </a:moveTo>
                <a:lnTo>
                  <a:pt x="0" y="29"/>
                </a:lnTo>
                <a:lnTo>
                  <a:pt x="67" y="164"/>
                </a:lnTo>
                <a:lnTo>
                  <a:pt x="117" y="139"/>
                </a:lnTo>
                <a:lnTo>
                  <a:pt x="131" y="127"/>
                </a:lnTo>
                <a:lnTo>
                  <a:pt x="136" y="109"/>
                </a:lnTo>
                <a:lnTo>
                  <a:pt x="97" y="20"/>
                </a:lnTo>
                <a:lnTo>
                  <a:pt x="85" y="6"/>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107"/>
          <p:cNvSpPr>
            <a:spLocks/>
          </p:cNvSpPr>
          <p:nvPr/>
        </p:nvSpPr>
        <p:spPr bwMode="auto">
          <a:xfrm>
            <a:off x="1570026" y="5378781"/>
            <a:ext cx="270737" cy="125545"/>
          </a:xfrm>
          <a:custGeom>
            <a:avLst/>
            <a:gdLst>
              <a:gd name="T0" fmla="+- 0 3999 3631"/>
              <a:gd name="T1" fmla="*/ T0 w 435"/>
              <a:gd name="T2" fmla="+- 0 3533 3533"/>
              <a:gd name="T3" fmla="*/ 3533 h 307"/>
              <a:gd name="T4" fmla="+- 0 3654 3631"/>
              <a:gd name="T5" fmla="*/ T4 w 435"/>
              <a:gd name="T6" fmla="+- 0 3705 3533"/>
              <a:gd name="T7" fmla="*/ 3705 h 307"/>
              <a:gd name="T8" fmla="+- 0 3654 3631"/>
              <a:gd name="T9" fmla="*/ T8 w 435"/>
              <a:gd name="T10" fmla="+- 0 3705 3533"/>
              <a:gd name="T11" fmla="*/ 3705 h 307"/>
              <a:gd name="T12" fmla="+- 0 3631 3631"/>
              <a:gd name="T13" fmla="*/ T12 w 435"/>
              <a:gd name="T14" fmla="+- 0 3754 3533"/>
              <a:gd name="T15" fmla="*/ 3754 h 307"/>
              <a:gd name="T16" fmla="+- 0 3669 3631"/>
              <a:gd name="T17" fmla="*/ T16 w 435"/>
              <a:gd name="T18" fmla="+- 0 3829 3533"/>
              <a:gd name="T19" fmla="*/ 3829 h 307"/>
              <a:gd name="T20" fmla="+- 0 3721 3631"/>
              <a:gd name="T21" fmla="*/ T20 w 435"/>
              <a:gd name="T22" fmla="+- 0 3840 3533"/>
              <a:gd name="T23" fmla="*/ 3840 h 307"/>
              <a:gd name="T24" fmla="+- 0 3722 3631"/>
              <a:gd name="T25" fmla="*/ T24 w 435"/>
              <a:gd name="T26" fmla="+- 0 3840 3533"/>
              <a:gd name="T27" fmla="*/ 3840 h 307"/>
              <a:gd name="T28" fmla="+- 0 4066 3631"/>
              <a:gd name="T29" fmla="*/ T28 w 435"/>
              <a:gd name="T30" fmla="+- 0 3668 3533"/>
              <a:gd name="T31" fmla="*/ 3668 h 307"/>
              <a:gd name="T32" fmla="+- 0 3999 3631"/>
              <a:gd name="T33" fmla="*/ T32 w 435"/>
              <a:gd name="T34" fmla="+- 0 3533 3533"/>
              <a:gd name="T35" fmla="*/ 3533 h 3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35" h="307">
                <a:moveTo>
                  <a:pt x="368" y="0"/>
                </a:moveTo>
                <a:lnTo>
                  <a:pt x="23" y="172"/>
                </a:lnTo>
                <a:lnTo>
                  <a:pt x="0" y="221"/>
                </a:lnTo>
                <a:lnTo>
                  <a:pt x="38" y="296"/>
                </a:lnTo>
                <a:lnTo>
                  <a:pt x="90" y="307"/>
                </a:lnTo>
                <a:lnTo>
                  <a:pt x="91" y="307"/>
                </a:lnTo>
                <a:lnTo>
                  <a:pt x="435" y="135"/>
                </a:lnTo>
                <a:lnTo>
                  <a:pt x="3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108"/>
          <p:cNvSpPr>
            <a:spLocks/>
          </p:cNvSpPr>
          <p:nvPr/>
        </p:nvSpPr>
        <p:spPr bwMode="auto">
          <a:xfrm>
            <a:off x="1408611" y="5144868"/>
            <a:ext cx="492928" cy="404029"/>
          </a:xfrm>
          <a:custGeom>
            <a:avLst/>
            <a:gdLst>
              <a:gd name="T0" fmla="+- 0 4024 3240"/>
              <a:gd name="T1" fmla="*/ T0 w 792"/>
              <a:gd name="T2" fmla="+- 0 3114 3038"/>
              <a:gd name="T3" fmla="*/ 3114 h 988"/>
              <a:gd name="T4" fmla="+- 0 3915 3240"/>
              <a:gd name="T5" fmla="*/ T4 w 792"/>
              <a:gd name="T6" fmla="+- 0 3114 3038"/>
              <a:gd name="T7" fmla="*/ 3114 h 988"/>
              <a:gd name="T8" fmla="+- 0 3937 3240"/>
              <a:gd name="T9" fmla="*/ T8 w 792"/>
              <a:gd name="T10" fmla="+- 0 3120 3038"/>
              <a:gd name="T11" fmla="*/ 3120 h 988"/>
              <a:gd name="T12" fmla="+- 0 3951 3240"/>
              <a:gd name="T13" fmla="*/ T12 w 792"/>
              <a:gd name="T14" fmla="+- 0 3136 3038"/>
              <a:gd name="T15" fmla="*/ 3136 h 988"/>
              <a:gd name="T16" fmla="+- 0 3956 3240"/>
              <a:gd name="T17" fmla="*/ T16 w 792"/>
              <a:gd name="T18" fmla="+- 0 3464 3038"/>
              <a:gd name="T19" fmla="*/ 3464 h 988"/>
              <a:gd name="T20" fmla="+- 0 4032 3240"/>
              <a:gd name="T21" fmla="*/ T20 w 792"/>
              <a:gd name="T22" fmla="+- 0 3427 3038"/>
              <a:gd name="T23" fmla="*/ 3427 h 988"/>
              <a:gd name="T24" fmla="+- 0 4032 3240"/>
              <a:gd name="T25" fmla="*/ T24 w 792"/>
              <a:gd name="T26" fmla="+- 0 3155 3038"/>
              <a:gd name="T27" fmla="*/ 3155 h 988"/>
              <a:gd name="T28" fmla="+- 0 4030 3240"/>
              <a:gd name="T29" fmla="*/ T28 w 792"/>
              <a:gd name="T30" fmla="+- 0 3132 3038"/>
              <a:gd name="T31" fmla="*/ 3132 h 988"/>
              <a:gd name="T32" fmla="+- 0 4024 3240"/>
              <a:gd name="T33" fmla="*/ T32 w 792"/>
              <a:gd name="T34" fmla="+- 0 3114 3038"/>
              <a:gd name="T35" fmla="*/ 3114 h 9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92" h="988">
                <a:moveTo>
                  <a:pt x="784" y="76"/>
                </a:moveTo>
                <a:lnTo>
                  <a:pt x="675" y="76"/>
                </a:lnTo>
                <a:lnTo>
                  <a:pt x="697" y="82"/>
                </a:lnTo>
                <a:lnTo>
                  <a:pt x="711" y="98"/>
                </a:lnTo>
                <a:lnTo>
                  <a:pt x="716" y="426"/>
                </a:lnTo>
                <a:lnTo>
                  <a:pt x="792" y="389"/>
                </a:lnTo>
                <a:lnTo>
                  <a:pt x="792" y="117"/>
                </a:lnTo>
                <a:lnTo>
                  <a:pt x="790" y="94"/>
                </a:lnTo>
                <a:lnTo>
                  <a:pt x="784"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109"/>
          <p:cNvSpPr>
            <a:spLocks/>
          </p:cNvSpPr>
          <p:nvPr/>
        </p:nvSpPr>
        <p:spPr bwMode="auto">
          <a:xfrm>
            <a:off x="1407096" y="5187163"/>
            <a:ext cx="492928" cy="404029"/>
          </a:xfrm>
          <a:custGeom>
            <a:avLst/>
            <a:gdLst>
              <a:gd name="T0" fmla="+- 0 4032 3240"/>
              <a:gd name="T1" fmla="*/ T0 w 792"/>
              <a:gd name="T2" fmla="+- 0 3775 3038"/>
              <a:gd name="T3" fmla="*/ 3775 h 988"/>
              <a:gd name="T4" fmla="+- 0 3956 3240"/>
              <a:gd name="T5" fmla="*/ T4 w 792"/>
              <a:gd name="T6" fmla="+- 0 3813 3038"/>
              <a:gd name="T7" fmla="*/ 3813 h 988"/>
              <a:gd name="T8" fmla="+- 0 3956 3240"/>
              <a:gd name="T9" fmla="*/ T8 w 792"/>
              <a:gd name="T10" fmla="+- 0 3910 3038"/>
              <a:gd name="T11" fmla="*/ 3910 h 988"/>
              <a:gd name="T12" fmla="+- 0 3950 3240"/>
              <a:gd name="T13" fmla="*/ T12 w 792"/>
              <a:gd name="T14" fmla="+- 0 3931 3038"/>
              <a:gd name="T15" fmla="*/ 3931 h 988"/>
              <a:gd name="T16" fmla="+- 0 3935 3240"/>
              <a:gd name="T17" fmla="*/ T16 w 792"/>
              <a:gd name="T18" fmla="+- 0 3946 3038"/>
              <a:gd name="T19" fmla="*/ 3946 h 988"/>
              <a:gd name="T20" fmla="+- 0 3356 3240"/>
              <a:gd name="T21" fmla="*/ T20 w 792"/>
              <a:gd name="T22" fmla="+- 0 3951 3038"/>
              <a:gd name="T23" fmla="*/ 3951 h 988"/>
              <a:gd name="T24" fmla="+- 0 4024 3240"/>
              <a:gd name="T25" fmla="*/ T24 w 792"/>
              <a:gd name="T26" fmla="+- 0 3951 3038"/>
              <a:gd name="T27" fmla="*/ 3951 h 988"/>
              <a:gd name="T28" fmla="+- 0 4028 3240"/>
              <a:gd name="T29" fmla="*/ T28 w 792"/>
              <a:gd name="T30" fmla="+- 0 3938 3038"/>
              <a:gd name="T31" fmla="*/ 3938 h 988"/>
              <a:gd name="T32" fmla="+- 0 4032 3240"/>
              <a:gd name="T33" fmla="*/ T32 w 792"/>
              <a:gd name="T34" fmla="+- 0 3915 3038"/>
              <a:gd name="T35" fmla="*/ 3915 h 988"/>
              <a:gd name="T36" fmla="+- 0 4032 3240"/>
              <a:gd name="T37" fmla="*/ T36 w 792"/>
              <a:gd name="T38" fmla="+- 0 3775 3038"/>
              <a:gd name="T39" fmla="*/ 3775 h 9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92" h="988">
                <a:moveTo>
                  <a:pt x="792" y="737"/>
                </a:moveTo>
                <a:lnTo>
                  <a:pt x="716" y="775"/>
                </a:lnTo>
                <a:lnTo>
                  <a:pt x="716" y="872"/>
                </a:lnTo>
                <a:lnTo>
                  <a:pt x="710" y="893"/>
                </a:lnTo>
                <a:lnTo>
                  <a:pt x="695" y="908"/>
                </a:lnTo>
                <a:lnTo>
                  <a:pt x="116" y="913"/>
                </a:lnTo>
                <a:lnTo>
                  <a:pt x="784" y="913"/>
                </a:lnTo>
                <a:lnTo>
                  <a:pt x="788" y="900"/>
                </a:lnTo>
                <a:lnTo>
                  <a:pt x="792" y="877"/>
                </a:lnTo>
                <a:lnTo>
                  <a:pt x="792" y="7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TextBox 121"/>
          <p:cNvSpPr txBox="1"/>
          <p:nvPr/>
        </p:nvSpPr>
        <p:spPr>
          <a:xfrm>
            <a:off x="437847" y="6714688"/>
            <a:ext cx="6599792"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If you work on a full-time basis, you are eligible for all benefits. As such, you may enroll dependents in the medical, dental and vision plans.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Eligible dependents include:</a:t>
            </a:r>
          </a:p>
          <a:p>
            <a:pPr marL="182164" marR="0" lvl="0" indent="-18216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Spouse</a:t>
            </a:r>
          </a:p>
          <a:p>
            <a:pPr marL="182164" marR="0" lvl="0" indent="-18216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Dependent children who have not attained age 26 for medical; not attained 19 for dental and vision (25 if a full-time student</a:t>
            </a:r>
            <a:r>
              <a:rPr kumimoji="0" lang="en-US" sz="1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182164" marR="0" lvl="0" indent="-18216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Dependent children of any age if they become mentally or physically incapable of self-support before age 19 and remain incapacitated and enrolled in the plan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Are you a recent hire?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New hires are eligible on 1st of month following date of hire.</a:t>
            </a:r>
          </a:p>
        </p:txBody>
      </p:sp>
      <p:sp>
        <p:nvSpPr>
          <p:cNvPr id="147" name="Rectangle 33"/>
          <p:cNvSpPr>
            <a:spLocks noChangeArrowheads="1"/>
          </p:cNvSpPr>
          <p:nvPr/>
        </p:nvSpPr>
        <p:spPr bwMode="auto">
          <a:xfrm>
            <a:off x="2750510" y="5319006"/>
            <a:ext cx="181096" cy="23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8293" tIns="29148" rIns="58293" bIns="29148"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49" name="Table 148"/>
          <p:cNvGraphicFramePr>
            <a:graphicFrameLocks noGrp="1"/>
          </p:cNvGraphicFramePr>
          <p:nvPr>
            <p:extLst>
              <p:ext uri="{D42A27DB-BD31-4B8C-83A1-F6EECF244321}">
                <p14:modId xmlns:p14="http://schemas.microsoft.com/office/powerpoint/2010/main" val="3437082415"/>
              </p:ext>
            </p:extLst>
          </p:nvPr>
        </p:nvGraphicFramePr>
        <p:xfrm>
          <a:off x="754871" y="3870420"/>
          <a:ext cx="5652543" cy="2168316"/>
        </p:xfrm>
        <a:graphic>
          <a:graphicData uri="http://schemas.openxmlformats.org/drawingml/2006/table">
            <a:tbl>
              <a:tblPr firstRow="1" firstCol="1" lastRow="1" lastCol="1" bandRow="1" bandCol="1"/>
              <a:tblGrid>
                <a:gridCol w="912208">
                  <a:extLst>
                    <a:ext uri="{9D8B030D-6E8A-4147-A177-3AD203B41FA5}">
                      <a16:colId xmlns:a16="http://schemas.microsoft.com/office/drawing/2014/main" xmlns="" val="2536045040"/>
                    </a:ext>
                  </a:extLst>
                </a:gridCol>
                <a:gridCol w="556628">
                  <a:extLst>
                    <a:ext uri="{9D8B030D-6E8A-4147-A177-3AD203B41FA5}">
                      <a16:colId xmlns:a16="http://schemas.microsoft.com/office/drawing/2014/main" xmlns="" val="379432478"/>
                    </a:ext>
                  </a:extLst>
                </a:gridCol>
                <a:gridCol w="4183707">
                  <a:extLst>
                    <a:ext uri="{9D8B030D-6E8A-4147-A177-3AD203B41FA5}">
                      <a16:colId xmlns:a16="http://schemas.microsoft.com/office/drawing/2014/main" xmlns="" val="1375055734"/>
                    </a:ext>
                  </a:extLst>
                </a:gridCol>
              </a:tblGrid>
              <a:tr h="505419">
                <a:tc>
                  <a:txBody>
                    <a:bodyPr/>
                    <a:lstStyle/>
                    <a:p>
                      <a:pPr marL="0" marR="0">
                        <a:lnSpc>
                          <a:spcPts val="1300"/>
                        </a:lnSpc>
                        <a:spcBef>
                          <a:spcPts val="7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98425" marR="0">
                        <a:spcBef>
                          <a:spcPts val="0"/>
                        </a:spcBef>
                        <a:spcAft>
                          <a:spcPts val="0"/>
                        </a:spcAft>
                      </a:pPr>
                      <a:r>
                        <a:rPr lang="en-US" sz="1200" b="1" spc="-15"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P</a:t>
                      </a:r>
                      <a:r>
                        <a:rPr lang="en-US" sz="1200" b="1" spc="30"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L</a:t>
                      </a:r>
                      <a:r>
                        <a:rPr lang="en-US" sz="1200" b="1" spc="10"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A</a:t>
                      </a:r>
                      <a:r>
                        <a:rPr lang="en-US" sz="1200" b="1"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717E86"/>
                      </a:solidFill>
                      <a:prstDash val="solid"/>
                      <a:round/>
                      <a:headEnd type="none" w="med" len="med"/>
                      <a:tailEnd type="none" w="med" len="med"/>
                    </a:lnL>
                    <a:lnR>
                      <a:noFill/>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D3E9F2"/>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a:noFill/>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tc>
                  <a:txBody>
                    <a:bodyPr/>
                    <a:lstStyle/>
                    <a:p>
                      <a:pPr marL="0" marR="0">
                        <a:lnSpc>
                          <a:spcPts val="850"/>
                        </a:lnSpc>
                        <a:spcBef>
                          <a:spcPts val="45"/>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101600" marR="0">
                        <a:spcBef>
                          <a:spcPts val="0"/>
                        </a:spcBef>
                        <a:spcAft>
                          <a:spcPts val="0"/>
                        </a:spcAft>
                      </a:pPr>
                      <a:r>
                        <a:rPr lang="en-US" sz="1200" spc="-25" dirty="0">
                          <a:solidFill>
                            <a:srgbClr val="231F20"/>
                          </a:solidFill>
                          <a:effectLst/>
                          <a:latin typeface="Arial" panose="020B0604020202020204" pitchFamily="34" charset="0"/>
                          <a:ea typeface="Arial" panose="020B0604020202020204" pitchFamily="34" charset="0"/>
                          <a:cs typeface="Arial" panose="020B0604020202020204" pitchFamily="34" charset="0"/>
                        </a:rPr>
                        <a:t>R</a:t>
                      </a:r>
                      <a:r>
                        <a:rPr lang="en-US" sz="1200" spc="-30" dirty="0">
                          <a:solidFill>
                            <a:srgbClr val="231F20"/>
                          </a:solidFill>
                          <a:effectLst/>
                          <a:latin typeface="Arial" panose="020B0604020202020204" pitchFamily="34" charset="0"/>
                          <a:ea typeface="Arial" panose="020B0604020202020204" pitchFamily="34" charset="0"/>
                          <a:cs typeface="Arial" panose="020B0604020202020204" pitchFamily="34" charset="0"/>
                        </a:rPr>
                        <a:t>e</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vi</a:t>
                      </a:r>
                      <a:r>
                        <a:rPr lang="en-US" sz="1200" spc="-15" dirty="0">
                          <a:solidFill>
                            <a:srgbClr val="231F20"/>
                          </a:solidFill>
                          <a:effectLst/>
                          <a:latin typeface="Arial" panose="020B0604020202020204" pitchFamily="34" charset="0"/>
                          <a:ea typeface="Arial" panose="020B0604020202020204" pitchFamily="34" charset="0"/>
                          <a:cs typeface="Arial" panose="020B0604020202020204" pitchFamily="34" charset="0"/>
                        </a:rPr>
                        <a:t>e</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w</a:t>
                      </a:r>
                      <a:r>
                        <a:rPr lang="en-US" sz="1200" spc="-4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t</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h</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i</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s</a:t>
                      </a:r>
                      <a:r>
                        <a:rPr lang="en-US" sz="1200" spc="-4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br</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oc</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hur</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e</a:t>
                      </a:r>
                      <a:r>
                        <a:rPr lang="en-US" sz="1200" spc="-4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20" dirty="0">
                          <a:solidFill>
                            <a:srgbClr val="231F20"/>
                          </a:solidFill>
                          <a:effectLst/>
                          <a:latin typeface="Arial" panose="020B0604020202020204" pitchFamily="34" charset="0"/>
                          <a:ea typeface="Arial" panose="020B0604020202020204" pitchFamily="34" charset="0"/>
                          <a:cs typeface="Arial" panose="020B0604020202020204" pitchFamily="34" charset="0"/>
                        </a:rPr>
                        <a:t>t</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spc="-4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u</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n</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d</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e</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r</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s</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t</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a</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n</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d</a:t>
                      </a:r>
                      <a:r>
                        <a:rPr lang="en-US" sz="1200" spc="-4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25" dirty="0">
                          <a:solidFill>
                            <a:srgbClr val="231F20"/>
                          </a:solidFill>
                          <a:effectLst/>
                          <a:latin typeface="Arial" panose="020B0604020202020204" pitchFamily="34" charset="0"/>
                          <a:ea typeface="Arial" panose="020B0604020202020204" pitchFamily="34" charset="0"/>
                          <a:cs typeface="Arial" panose="020B0604020202020204" pitchFamily="34" charset="0"/>
                        </a:rPr>
                        <a:t>y</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u</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r</a:t>
                      </a:r>
                      <a:r>
                        <a:rPr lang="en-US" sz="1200" spc="-4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2021</a:t>
                      </a:r>
                      <a:r>
                        <a:rPr lang="en-US" sz="1200" spc="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be</a:t>
                      </a:r>
                      <a:r>
                        <a:rPr lang="en-US" sz="1200" spc="-1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nef</a:t>
                      </a:r>
                      <a:r>
                        <a:rPr lang="en-US" sz="1200" spc="-5"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i</a:t>
                      </a:r>
                      <a:r>
                        <a:rPr lang="en-US" sz="120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t</a:t>
                      </a:r>
                      <a:r>
                        <a:rPr lang="en-US" sz="1200" spc="-85"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spc="-15" dirty="0">
                          <a:solidFill>
                            <a:srgbClr val="231F20"/>
                          </a:solidFill>
                          <a:effectLst/>
                          <a:latin typeface="Arial" panose="020B0604020202020204" pitchFamily="34" charset="0"/>
                          <a:ea typeface="Arial" panose="020B0604020202020204" pitchFamily="34" charset="0"/>
                          <a:cs typeface="Arial" panose="020B0604020202020204" pitchFamily="34" charset="0"/>
                        </a:rPr>
                        <a:t>p</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tio</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ns</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D3E9F2"/>
                    </a:solidFill>
                  </a:tcPr>
                </a:tc>
                <a:extLst>
                  <a:ext uri="{0D108BD9-81ED-4DB2-BD59-A6C34878D82A}">
                    <a16:rowId xmlns:a16="http://schemas.microsoft.com/office/drawing/2014/main" xmlns="" val="2209387463"/>
                  </a:ext>
                </a:extLst>
              </a:tr>
              <a:tr h="950714">
                <a:tc>
                  <a:txBody>
                    <a:bodyPr/>
                    <a:lstStyle/>
                    <a:p>
                      <a:pPr marL="0" marR="0">
                        <a:lnSpc>
                          <a:spcPts val="1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ts val="1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ts val="1000"/>
                        </a:lnSpc>
                        <a:spcBef>
                          <a:spcPts val="5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98425" marR="0">
                        <a:spcBef>
                          <a:spcPts val="0"/>
                        </a:spcBef>
                        <a:spcAft>
                          <a:spcPts val="0"/>
                        </a:spcAft>
                      </a:pPr>
                      <a:r>
                        <a:rPr lang="en-US" sz="1200" b="1" spc="5"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D</a:t>
                      </a:r>
                      <a:r>
                        <a:rPr lang="en-US" sz="1200" b="1" spc="-5"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ECI</a:t>
                      </a:r>
                      <a:r>
                        <a:rPr lang="en-US" sz="1200" b="1" spc="5"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D</a:t>
                      </a:r>
                      <a:r>
                        <a:rPr lang="en-US" sz="1200" b="1"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717E86"/>
                      </a:solidFill>
                      <a:prstDash val="solid"/>
                      <a:round/>
                      <a:headEnd type="none" w="med" len="med"/>
                      <a:tailEnd type="none" w="med" len="med"/>
                    </a:lnL>
                    <a:lnR>
                      <a:noFill/>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FEEBC8"/>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a:noFill/>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tc>
                  <a:txBody>
                    <a:bodyPr/>
                    <a:lstStyle/>
                    <a:p>
                      <a:pPr marL="0" marR="0">
                        <a:lnSpc>
                          <a:spcPts val="1400"/>
                        </a:lnSpc>
                        <a:spcBef>
                          <a:spcPts val="85"/>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273050" marR="0" indent="-171450">
                        <a:spcBef>
                          <a:spcPts val="0"/>
                        </a:spcBef>
                        <a:spcAft>
                          <a:spcPts val="0"/>
                        </a:spcAft>
                        <a:buFont typeface="Arial" panose="020B0604020202020204" pitchFamily="34" charset="0"/>
                        <a:buChar char="•"/>
                      </a:pP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T</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hin</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k</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a</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bo</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u</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t</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25" dirty="0">
                          <a:solidFill>
                            <a:srgbClr val="231F20"/>
                          </a:solidFill>
                          <a:effectLst/>
                          <a:latin typeface="Arial" panose="020B0604020202020204" pitchFamily="34" charset="0"/>
                          <a:ea typeface="Arial" panose="020B0604020202020204" pitchFamily="34" charset="0"/>
                          <a:cs typeface="Arial" panose="020B0604020202020204" pitchFamily="34" charset="0"/>
                        </a:rPr>
                        <a:t>y</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u</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a</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n</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d</a:t>
                      </a:r>
                      <a:r>
                        <a:rPr lang="en-US" sz="1200" spc="-3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25" dirty="0">
                          <a:solidFill>
                            <a:srgbClr val="231F20"/>
                          </a:solidFill>
                          <a:effectLst/>
                          <a:latin typeface="Arial" panose="020B0604020202020204" pitchFamily="34" charset="0"/>
                          <a:ea typeface="Arial" panose="020B0604020202020204" pitchFamily="34" charset="0"/>
                          <a:cs typeface="Arial" panose="020B0604020202020204" pitchFamily="34" charset="0"/>
                        </a:rPr>
                        <a:t>y</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u</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r</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f</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amil</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y</a:t>
                      </a:r>
                      <a:r>
                        <a:rPr lang="en-US" sz="1200" spc="-55" dirty="0">
                          <a:solidFill>
                            <a:srgbClr val="231F20"/>
                          </a:solidFill>
                          <a:effectLst/>
                          <a:latin typeface="Arial" panose="020B0604020202020204" pitchFamily="34" charset="0"/>
                          <a:ea typeface="Arial" panose="020B0604020202020204" pitchFamily="34" charset="0"/>
                          <a:cs typeface="Arial" panose="020B0604020202020204" pitchFamily="34" charset="0"/>
                        </a:rPr>
                        <a:t>’</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s</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be</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nef</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i</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t</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n</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ee</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d</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s</a:t>
                      </a:r>
                      <a:r>
                        <a:rPr lang="en-US" sz="1200" spc="-3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f</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r</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th</a:t>
                      </a:r>
                      <a:r>
                        <a:rPr lang="en-US" sz="120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e</a:t>
                      </a:r>
                      <a:r>
                        <a:rPr lang="en-US" sz="1200"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200" spc="1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c</a:t>
                      </a:r>
                      <a:r>
                        <a:rPr lang="en-US" sz="1200" spc="-5"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spc="-1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mi</a:t>
                      </a:r>
                      <a:r>
                        <a:rPr lang="en-US" sz="1200" spc="-5"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n</a:t>
                      </a:r>
                      <a:r>
                        <a:rPr lang="en-US" sz="120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g</a:t>
                      </a:r>
                      <a:r>
                        <a:rPr lang="en-US" sz="1200" spc="-7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25" dirty="0">
                          <a:solidFill>
                            <a:srgbClr val="231F20"/>
                          </a:solidFill>
                          <a:effectLst/>
                          <a:latin typeface="Arial" panose="020B0604020202020204" pitchFamily="34" charset="0"/>
                          <a:ea typeface="Arial" panose="020B0604020202020204" pitchFamily="34" charset="0"/>
                          <a:cs typeface="Arial" panose="020B0604020202020204" pitchFamily="34" charset="0"/>
                        </a:rPr>
                        <a:t>y</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e</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a</a:t>
                      </a:r>
                      <a:r>
                        <a:rPr lang="en-US" sz="1200" spc="-80" dirty="0">
                          <a:solidFill>
                            <a:srgbClr val="231F20"/>
                          </a:solidFill>
                          <a:effectLst/>
                          <a:latin typeface="Arial" panose="020B0604020202020204" pitchFamily="34" charset="0"/>
                          <a:ea typeface="Arial" panose="020B0604020202020204" pitchFamily="34" charset="0"/>
                          <a:cs typeface="Arial" panose="020B0604020202020204" pitchFamily="34" charset="0"/>
                        </a:rPr>
                        <a:t>r</a:t>
                      </a:r>
                      <a:r>
                        <a:rPr lang="en-US" sz="120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273050" marR="0" indent="-171450">
                        <a:spcBef>
                          <a:spcPts val="0"/>
                        </a:spcBef>
                        <a:spcAft>
                          <a:spcPts val="0"/>
                        </a:spcAft>
                        <a:buFont typeface="Arial" panose="020B0604020202020204" pitchFamily="34" charset="0"/>
                        <a:buChar char="•"/>
                      </a:pP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D</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e</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c</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i</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d</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e</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w</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h</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i</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ch</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spc="-15" dirty="0">
                          <a:solidFill>
                            <a:srgbClr val="231F20"/>
                          </a:solidFill>
                          <a:effectLst/>
                          <a:latin typeface="Arial" panose="020B0604020202020204" pitchFamily="34" charset="0"/>
                          <a:ea typeface="Arial" panose="020B0604020202020204" pitchFamily="34" charset="0"/>
                          <a:cs typeface="Arial" panose="020B0604020202020204" pitchFamily="34" charset="0"/>
                        </a:rPr>
                        <a:t>p</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tio</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n</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s</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ar</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e</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be</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s</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t</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15" dirty="0">
                          <a:solidFill>
                            <a:srgbClr val="231F20"/>
                          </a:solidFill>
                          <a:effectLst/>
                          <a:latin typeface="Arial" panose="020B0604020202020204" pitchFamily="34" charset="0"/>
                          <a:ea typeface="Arial" panose="020B0604020202020204" pitchFamily="34" charset="0"/>
                          <a:cs typeface="Arial" panose="020B0604020202020204" pitchFamily="34" charset="0"/>
                        </a:rPr>
                        <a:t>f</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r</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25" dirty="0">
                          <a:solidFill>
                            <a:srgbClr val="231F20"/>
                          </a:solidFill>
                          <a:effectLst/>
                          <a:latin typeface="Arial" panose="020B0604020202020204" pitchFamily="34" charset="0"/>
                          <a:ea typeface="Arial" panose="020B0604020202020204" pitchFamily="34" charset="0"/>
                          <a:cs typeface="Arial" panose="020B0604020202020204" pitchFamily="34" charset="0"/>
                        </a:rPr>
                        <a:t>y</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u</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a</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n</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d</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25" dirty="0">
                          <a:solidFill>
                            <a:srgbClr val="231F20"/>
                          </a:solidFill>
                          <a:effectLst/>
                          <a:latin typeface="Arial" panose="020B0604020202020204" pitchFamily="34" charset="0"/>
                          <a:ea typeface="Arial" panose="020B0604020202020204" pitchFamily="34" charset="0"/>
                          <a:cs typeface="Arial" panose="020B0604020202020204" pitchFamily="34" charset="0"/>
                        </a:rPr>
                        <a:t>y</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u</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r</a:t>
                      </a:r>
                      <a:r>
                        <a:rPr lang="en-US" sz="1200" spc="-4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f</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amil</a:t>
                      </a:r>
                      <a:r>
                        <a:rPr lang="en-US" sz="1200" spc="-70" dirty="0">
                          <a:solidFill>
                            <a:srgbClr val="231F20"/>
                          </a:solidFill>
                          <a:effectLst/>
                          <a:latin typeface="Arial" panose="020B0604020202020204" pitchFamily="34" charset="0"/>
                          <a:ea typeface="Arial" panose="020B0604020202020204" pitchFamily="34" charset="0"/>
                          <a:cs typeface="Arial" panose="020B0604020202020204" pitchFamily="34" charset="0"/>
                        </a:rPr>
                        <a:t>y</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FEEBC8"/>
                    </a:solidFill>
                  </a:tcPr>
                </a:tc>
                <a:extLst>
                  <a:ext uri="{0D108BD9-81ED-4DB2-BD59-A6C34878D82A}">
                    <a16:rowId xmlns:a16="http://schemas.microsoft.com/office/drawing/2014/main" xmlns="" val="266380682"/>
                  </a:ext>
                </a:extLst>
              </a:tr>
              <a:tr h="712183">
                <a:tc>
                  <a:txBody>
                    <a:bodyPr/>
                    <a:lstStyle/>
                    <a:p>
                      <a:pPr marL="0" marR="0">
                        <a:lnSpc>
                          <a:spcPts val="900"/>
                        </a:lnSpc>
                        <a:spcBef>
                          <a:spcPts val="45"/>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ts val="1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98425" marR="0">
                        <a:spcBef>
                          <a:spcPts val="0"/>
                        </a:spcBef>
                        <a:spcAft>
                          <a:spcPts val="0"/>
                        </a:spcAft>
                      </a:pPr>
                      <a:r>
                        <a:rPr lang="en-US" sz="1200" b="1" spc="10"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E</a:t>
                      </a:r>
                      <a:r>
                        <a:rPr lang="en-US" sz="1200" b="1" spc="5"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N</a:t>
                      </a:r>
                      <a:r>
                        <a:rPr lang="en-US" sz="1200" b="1" spc="-15"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R</a:t>
                      </a:r>
                      <a:r>
                        <a:rPr lang="en-US" sz="1200" b="1" spc="5"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O</a:t>
                      </a:r>
                      <a:r>
                        <a:rPr lang="en-US" sz="1200" b="1" spc="-5"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L</a:t>
                      </a:r>
                      <a:r>
                        <a:rPr lang="en-US" sz="1200" b="1" dirty="0">
                          <a:solidFill>
                            <a:srgbClr val="231F20"/>
                          </a:solidFill>
                          <a:effectLst/>
                          <a:latin typeface="Arial Black" panose="020B0A04020102020204" pitchFamily="34" charset="0"/>
                          <a:ea typeface="Arial Black" panose="020B0A04020102020204" pitchFamily="34" charset="0"/>
                          <a:cs typeface="Arial Black" panose="020B0A04020102020204" pitchFamily="34" charset="0"/>
                        </a:rPr>
                        <a:t>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717E86"/>
                      </a:solidFill>
                      <a:prstDash val="solid"/>
                      <a:round/>
                      <a:headEnd type="none" w="med" len="med"/>
                      <a:tailEnd type="none" w="med" len="med"/>
                    </a:lnL>
                    <a:lnR>
                      <a:noFill/>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E6ECD1"/>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a:noFill/>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tc>
                  <a:txBody>
                    <a:bodyPr/>
                    <a:lstStyle/>
                    <a:p>
                      <a:pPr marL="0" marR="0">
                        <a:lnSpc>
                          <a:spcPts val="1200"/>
                        </a:lnSpc>
                        <a:spcBef>
                          <a:spcPts val="10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101600" marR="0">
                        <a:spcBef>
                          <a:spcPts val="0"/>
                        </a:spcBef>
                        <a:spcAft>
                          <a:spcPts val="0"/>
                        </a:spcAft>
                      </a:pP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Ma</a:t>
                      </a:r>
                      <a:r>
                        <a:rPr lang="en-US" sz="1200" spc="-35" dirty="0">
                          <a:solidFill>
                            <a:srgbClr val="231F20"/>
                          </a:solidFill>
                          <a:effectLst/>
                          <a:latin typeface="Arial" panose="020B0604020202020204" pitchFamily="34" charset="0"/>
                          <a:ea typeface="Arial" panose="020B0604020202020204" pitchFamily="34" charset="0"/>
                          <a:cs typeface="Arial" panose="020B0604020202020204" pitchFamily="34" charset="0"/>
                        </a:rPr>
                        <a:t>k</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e</a:t>
                      </a:r>
                      <a:r>
                        <a:rPr lang="en-US" sz="1200" spc="-9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25" dirty="0">
                          <a:solidFill>
                            <a:srgbClr val="231F20"/>
                          </a:solidFill>
                          <a:effectLst/>
                          <a:latin typeface="Arial" panose="020B0604020202020204" pitchFamily="34" charset="0"/>
                          <a:ea typeface="Arial" panose="020B0604020202020204" pitchFamily="34" charset="0"/>
                          <a:cs typeface="Arial" panose="020B0604020202020204" pitchFamily="34" charset="0"/>
                        </a:rPr>
                        <a:t>y</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o</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u</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r </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be</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nef</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i</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t</a:t>
                      </a:r>
                      <a:r>
                        <a:rPr lang="en-US" sz="1200" spc="-4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ele</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c</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tio</a:t>
                      </a:r>
                      <a:r>
                        <a:rPr lang="en-US" sz="12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n</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s</a:t>
                      </a:r>
                      <a:r>
                        <a:rPr lang="en-US" sz="1200" spc="-4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f</a:t>
                      </a:r>
                      <a:r>
                        <a:rPr lang="en-US" sz="12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ro</a:t>
                      </a:r>
                      <a:r>
                        <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rPr>
                        <a:t>m</a:t>
                      </a:r>
                      <a:r>
                        <a:rPr lang="en-US" sz="1200" spc="-4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20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April 12– April 26, 2021.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a:noFill/>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E6ECD1"/>
                    </a:solidFill>
                  </a:tcPr>
                </a:tc>
                <a:extLst>
                  <a:ext uri="{0D108BD9-81ED-4DB2-BD59-A6C34878D82A}">
                    <a16:rowId xmlns:a16="http://schemas.microsoft.com/office/drawing/2014/main" xmlns="" val="3226811737"/>
                  </a:ext>
                </a:extLst>
              </a:tr>
            </a:tbl>
          </a:graphicData>
        </a:graphic>
      </p:graphicFrame>
      <p:grpSp>
        <p:nvGrpSpPr>
          <p:cNvPr id="150" name="Group 149"/>
          <p:cNvGrpSpPr>
            <a:grpSpLocks/>
          </p:cNvGrpSpPr>
          <p:nvPr/>
        </p:nvGrpSpPr>
        <p:grpSpPr bwMode="auto">
          <a:xfrm>
            <a:off x="1755193" y="4007069"/>
            <a:ext cx="343202" cy="224129"/>
            <a:chOff x="8915" y="759"/>
            <a:chExt cx="457" cy="464"/>
          </a:xfrm>
        </p:grpSpPr>
        <p:sp>
          <p:nvSpPr>
            <p:cNvPr id="151" name="Freeform 150"/>
            <p:cNvSpPr>
              <a:spLocks/>
            </p:cNvSpPr>
            <p:nvPr/>
          </p:nvSpPr>
          <p:spPr bwMode="auto">
            <a:xfrm>
              <a:off x="8915" y="759"/>
              <a:ext cx="457" cy="464"/>
            </a:xfrm>
            <a:custGeom>
              <a:avLst/>
              <a:gdLst>
                <a:gd name="T0" fmla="+- 0 8980 8915"/>
                <a:gd name="T1" fmla="*/ T0 w 457"/>
                <a:gd name="T2" fmla="+- 0 1025 759"/>
                <a:gd name="T3" fmla="*/ 1025 h 464"/>
                <a:gd name="T4" fmla="+- 0 8961 8915"/>
                <a:gd name="T5" fmla="*/ T4 w 457"/>
                <a:gd name="T6" fmla="+- 0 1028 759"/>
                <a:gd name="T7" fmla="*/ 1028 h 464"/>
                <a:gd name="T8" fmla="+- 0 8943 8915"/>
                <a:gd name="T9" fmla="*/ T8 w 457"/>
                <a:gd name="T10" fmla="+- 0 1037 759"/>
                <a:gd name="T11" fmla="*/ 1037 h 464"/>
                <a:gd name="T12" fmla="+- 0 8923 8915"/>
                <a:gd name="T13" fmla="*/ T12 w 457"/>
                <a:gd name="T14" fmla="+- 0 1055 759"/>
                <a:gd name="T15" fmla="*/ 1055 h 464"/>
                <a:gd name="T16" fmla="+- 0 8915 8915"/>
                <a:gd name="T17" fmla="*/ T16 w 457"/>
                <a:gd name="T18" fmla="+- 0 1070 759"/>
                <a:gd name="T19" fmla="*/ 1070 h 464"/>
                <a:gd name="T20" fmla="+- 0 8917 8915"/>
                <a:gd name="T21" fmla="*/ T20 w 457"/>
                <a:gd name="T22" fmla="+- 0 1090 759"/>
                <a:gd name="T23" fmla="*/ 1090 h 464"/>
                <a:gd name="T24" fmla="+- 0 8927 8915"/>
                <a:gd name="T25" fmla="*/ T24 w 457"/>
                <a:gd name="T26" fmla="+- 0 1107 759"/>
                <a:gd name="T27" fmla="*/ 1107 h 464"/>
                <a:gd name="T28" fmla="+- 0 8944 8915"/>
                <a:gd name="T29" fmla="*/ T28 w 457"/>
                <a:gd name="T30" fmla="+- 0 1126 759"/>
                <a:gd name="T31" fmla="*/ 1126 h 464"/>
                <a:gd name="T32" fmla="+- 0 8958 8915"/>
                <a:gd name="T33" fmla="*/ T32 w 457"/>
                <a:gd name="T34" fmla="+- 0 1143 759"/>
                <a:gd name="T35" fmla="*/ 1143 h 464"/>
                <a:gd name="T36" fmla="+- 0 8970 8915"/>
                <a:gd name="T37" fmla="*/ T36 w 457"/>
                <a:gd name="T38" fmla="+- 0 1158 759"/>
                <a:gd name="T39" fmla="*/ 1158 h 464"/>
                <a:gd name="T40" fmla="+- 0 8980 8915"/>
                <a:gd name="T41" fmla="*/ T40 w 457"/>
                <a:gd name="T42" fmla="+- 0 1172 759"/>
                <a:gd name="T43" fmla="*/ 1172 h 464"/>
                <a:gd name="T44" fmla="+- 0 8997 8915"/>
                <a:gd name="T45" fmla="*/ T44 w 457"/>
                <a:gd name="T46" fmla="+- 0 1197 759"/>
                <a:gd name="T47" fmla="*/ 1197 h 464"/>
                <a:gd name="T48" fmla="+- 0 9005 8915"/>
                <a:gd name="T49" fmla="*/ T48 w 457"/>
                <a:gd name="T50" fmla="+- 0 1209 759"/>
                <a:gd name="T51" fmla="*/ 1209 h 464"/>
                <a:gd name="T52" fmla="+- 0 9011 8915"/>
                <a:gd name="T53" fmla="*/ T52 w 457"/>
                <a:gd name="T54" fmla="+- 0 1215 759"/>
                <a:gd name="T55" fmla="*/ 1215 h 464"/>
                <a:gd name="T56" fmla="+- 0 9016 8915"/>
                <a:gd name="T57" fmla="*/ T56 w 457"/>
                <a:gd name="T58" fmla="+- 0 1219 759"/>
                <a:gd name="T59" fmla="*/ 1219 h 464"/>
                <a:gd name="T60" fmla="+- 0 9027 8915"/>
                <a:gd name="T61" fmla="*/ T60 w 457"/>
                <a:gd name="T62" fmla="+- 0 1223 759"/>
                <a:gd name="T63" fmla="*/ 1223 h 464"/>
                <a:gd name="T64" fmla="+- 0 9038 8915"/>
                <a:gd name="T65" fmla="*/ T64 w 457"/>
                <a:gd name="T66" fmla="+- 0 1224 759"/>
                <a:gd name="T67" fmla="*/ 1224 h 464"/>
                <a:gd name="T68" fmla="+- 0 9052 8915"/>
                <a:gd name="T69" fmla="*/ T68 w 457"/>
                <a:gd name="T70" fmla="+- 0 1224 759"/>
                <a:gd name="T71" fmla="*/ 1224 h 464"/>
                <a:gd name="T72" fmla="+- 0 9112 8915"/>
                <a:gd name="T73" fmla="*/ T72 w 457"/>
                <a:gd name="T74" fmla="+- 0 1200 759"/>
                <a:gd name="T75" fmla="*/ 1200 h 464"/>
                <a:gd name="T76" fmla="+- 0 9135 8915"/>
                <a:gd name="T77" fmla="*/ T76 w 457"/>
                <a:gd name="T78" fmla="+- 0 1148 759"/>
                <a:gd name="T79" fmla="*/ 1148 h 464"/>
                <a:gd name="T80" fmla="+- 0 9143 8915"/>
                <a:gd name="T81" fmla="*/ T80 w 457"/>
                <a:gd name="T82" fmla="+- 0 1129 759"/>
                <a:gd name="T83" fmla="*/ 1129 h 464"/>
                <a:gd name="T84" fmla="+- 0 9151 8915"/>
                <a:gd name="T85" fmla="*/ T84 w 457"/>
                <a:gd name="T86" fmla="+- 0 1111 759"/>
                <a:gd name="T87" fmla="*/ 1111 h 464"/>
                <a:gd name="T88" fmla="+- 0 9160 8915"/>
                <a:gd name="T89" fmla="*/ T88 w 457"/>
                <a:gd name="T90" fmla="+- 0 1093 759"/>
                <a:gd name="T91" fmla="*/ 1093 h 464"/>
                <a:gd name="T92" fmla="+- 0 9168 8915"/>
                <a:gd name="T93" fmla="*/ T92 w 457"/>
                <a:gd name="T94" fmla="+- 0 1075 759"/>
                <a:gd name="T95" fmla="*/ 1075 h 464"/>
                <a:gd name="T96" fmla="+- 0 9174 8915"/>
                <a:gd name="T97" fmla="*/ T96 w 457"/>
                <a:gd name="T98" fmla="+- 0 1064 759"/>
                <a:gd name="T99" fmla="*/ 1064 h 464"/>
                <a:gd name="T100" fmla="+- 0 9068 8915"/>
                <a:gd name="T101" fmla="*/ T100 w 457"/>
                <a:gd name="T102" fmla="+- 0 1064 759"/>
                <a:gd name="T103" fmla="*/ 1064 h 464"/>
                <a:gd name="T104" fmla="+- 0 9047 8915"/>
                <a:gd name="T105" fmla="*/ T104 w 457"/>
                <a:gd name="T106" fmla="+- 0 1059 759"/>
                <a:gd name="T107" fmla="*/ 1059 h 464"/>
                <a:gd name="T108" fmla="+- 0 9030 8915"/>
                <a:gd name="T109" fmla="*/ T108 w 457"/>
                <a:gd name="T110" fmla="+- 0 1049 759"/>
                <a:gd name="T111" fmla="*/ 1049 h 464"/>
                <a:gd name="T112" fmla="+- 0 9018 8915"/>
                <a:gd name="T113" fmla="*/ T112 w 457"/>
                <a:gd name="T114" fmla="+- 0 1040 759"/>
                <a:gd name="T115" fmla="*/ 1040 h 464"/>
                <a:gd name="T116" fmla="+- 0 8998 8915"/>
                <a:gd name="T117" fmla="*/ T116 w 457"/>
                <a:gd name="T118" fmla="+- 0 1029 759"/>
                <a:gd name="T119" fmla="*/ 1029 h 464"/>
                <a:gd name="T120" fmla="+- 0 8980 8915"/>
                <a:gd name="T121" fmla="*/ T120 w 457"/>
                <a:gd name="T122" fmla="+- 0 1025 759"/>
                <a:gd name="T123" fmla="*/ 1025 h 4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457" h="464">
                  <a:moveTo>
                    <a:pt x="65" y="266"/>
                  </a:moveTo>
                  <a:lnTo>
                    <a:pt x="46" y="269"/>
                  </a:lnTo>
                  <a:lnTo>
                    <a:pt x="28" y="278"/>
                  </a:lnTo>
                  <a:lnTo>
                    <a:pt x="8" y="296"/>
                  </a:lnTo>
                  <a:lnTo>
                    <a:pt x="0" y="311"/>
                  </a:lnTo>
                  <a:lnTo>
                    <a:pt x="2" y="331"/>
                  </a:lnTo>
                  <a:lnTo>
                    <a:pt x="12" y="348"/>
                  </a:lnTo>
                  <a:lnTo>
                    <a:pt x="29" y="367"/>
                  </a:lnTo>
                  <a:lnTo>
                    <a:pt x="43" y="384"/>
                  </a:lnTo>
                  <a:lnTo>
                    <a:pt x="55" y="399"/>
                  </a:lnTo>
                  <a:lnTo>
                    <a:pt x="65" y="413"/>
                  </a:lnTo>
                  <a:lnTo>
                    <a:pt x="82" y="438"/>
                  </a:lnTo>
                  <a:lnTo>
                    <a:pt x="90" y="450"/>
                  </a:lnTo>
                  <a:lnTo>
                    <a:pt x="96" y="456"/>
                  </a:lnTo>
                  <a:lnTo>
                    <a:pt x="101" y="460"/>
                  </a:lnTo>
                  <a:lnTo>
                    <a:pt x="112" y="464"/>
                  </a:lnTo>
                  <a:lnTo>
                    <a:pt x="123" y="465"/>
                  </a:lnTo>
                  <a:lnTo>
                    <a:pt x="137" y="465"/>
                  </a:lnTo>
                  <a:lnTo>
                    <a:pt x="197" y="441"/>
                  </a:lnTo>
                  <a:lnTo>
                    <a:pt x="220" y="389"/>
                  </a:lnTo>
                  <a:lnTo>
                    <a:pt x="228" y="370"/>
                  </a:lnTo>
                  <a:lnTo>
                    <a:pt x="236" y="352"/>
                  </a:lnTo>
                  <a:lnTo>
                    <a:pt x="245" y="334"/>
                  </a:lnTo>
                  <a:lnTo>
                    <a:pt x="253" y="316"/>
                  </a:lnTo>
                  <a:lnTo>
                    <a:pt x="259" y="305"/>
                  </a:lnTo>
                  <a:lnTo>
                    <a:pt x="153" y="305"/>
                  </a:lnTo>
                  <a:lnTo>
                    <a:pt x="132" y="300"/>
                  </a:lnTo>
                  <a:lnTo>
                    <a:pt x="115" y="290"/>
                  </a:lnTo>
                  <a:lnTo>
                    <a:pt x="103" y="281"/>
                  </a:lnTo>
                  <a:lnTo>
                    <a:pt x="83" y="270"/>
                  </a:lnTo>
                  <a:lnTo>
                    <a:pt x="65" y="266"/>
                  </a:lnTo>
                  <a:close/>
                </a:path>
              </a:pathLst>
            </a:custGeom>
            <a:solidFill>
              <a:srgbClr val="21AB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151"/>
            <p:cNvSpPr>
              <a:spLocks/>
            </p:cNvSpPr>
            <p:nvPr/>
          </p:nvSpPr>
          <p:spPr bwMode="auto">
            <a:xfrm>
              <a:off x="8915" y="759"/>
              <a:ext cx="457" cy="464"/>
            </a:xfrm>
            <a:custGeom>
              <a:avLst/>
              <a:gdLst>
                <a:gd name="T0" fmla="+- 0 9355 8915"/>
                <a:gd name="T1" fmla="*/ T0 w 457"/>
                <a:gd name="T2" fmla="+- 0 759 759"/>
                <a:gd name="T3" fmla="*/ 759 h 464"/>
                <a:gd name="T4" fmla="+- 0 9348 8915"/>
                <a:gd name="T5" fmla="*/ T4 w 457"/>
                <a:gd name="T6" fmla="+- 0 759 759"/>
                <a:gd name="T7" fmla="*/ 759 h 464"/>
                <a:gd name="T8" fmla="+- 0 9330 8915"/>
                <a:gd name="T9" fmla="*/ T8 w 457"/>
                <a:gd name="T10" fmla="+- 0 760 759"/>
                <a:gd name="T11" fmla="*/ 760 h 464"/>
                <a:gd name="T12" fmla="+- 0 9269 8915"/>
                <a:gd name="T13" fmla="*/ T12 w 457"/>
                <a:gd name="T14" fmla="+- 0 773 759"/>
                <a:gd name="T15" fmla="*/ 773 h 464"/>
                <a:gd name="T16" fmla="+- 0 9216 8915"/>
                <a:gd name="T17" fmla="*/ T16 w 457"/>
                <a:gd name="T18" fmla="+- 0 824 759"/>
                <a:gd name="T19" fmla="*/ 824 h 464"/>
                <a:gd name="T20" fmla="+- 0 9178 8915"/>
                <a:gd name="T21" fmla="*/ T20 w 457"/>
                <a:gd name="T22" fmla="+- 0 874 759"/>
                <a:gd name="T23" fmla="*/ 874 h 464"/>
                <a:gd name="T24" fmla="+- 0 9143 8915"/>
                <a:gd name="T25" fmla="*/ T24 w 457"/>
                <a:gd name="T26" fmla="+- 0 928 759"/>
                <a:gd name="T27" fmla="*/ 928 h 464"/>
                <a:gd name="T28" fmla="+- 0 9104 8915"/>
                <a:gd name="T29" fmla="*/ T28 w 457"/>
                <a:gd name="T30" fmla="+- 0 993 759"/>
                <a:gd name="T31" fmla="*/ 993 h 464"/>
                <a:gd name="T32" fmla="+- 0 9068 8915"/>
                <a:gd name="T33" fmla="*/ T32 w 457"/>
                <a:gd name="T34" fmla="+- 0 1064 759"/>
                <a:gd name="T35" fmla="*/ 1064 h 464"/>
                <a:gd name="T36" fmla="+- 0 9174 8915"/>
                <a:gd name="T37" fmla="*/ T36 w 457"/>
                <a:gd name="T38" fmla="+- 0 1064 759"/>
                <a:gd name="T39" fmla="*/ 1064 h 464"/>
                <a:gd name="T40" fmla="+- 0 9177 8915"/>
                <a:gd name="T41" fmla="*/ T40 w 457"/>
                <a:gd name="T42" fmla="+- 0 1057 759"/>
                <a:gd name="T43" fmla="*/ 1057 h 464"/>
                <a:gd name="T44" fmla="+- 0 9187 8915"/>
                <a:gd name="T45" fmla="*/ T44 w 457"/>
                <a:gd name="T46" fmla="+- 0 1040 759"/>
                <a:gd name="T47" fmla="*/ 1040 h 464"/>
                <a:gd name="T48" fmla="+- 0 9226 8915"/>
                <a:gd name="T49" fmla="*/ T48 w 457"/>
                <a:gd name="T50" fmla="+- 0 972 759"/>
                <a:gd name="T51" fmla="*/ 972 h 464"/>
                <a:gd name="T52" fmla="+- 0 9266 8915"/>
                <a:gd name="T53" fmla="*/ T52 w 457"/>
                <a:gd name="T54" fmla="+- 0 913 759"/>
                <a:gd name="T55" fmla="*/ 913 h 464"/>
                <a:gd name="T56" fmla="+- 0 9303 8915"/>
                <a:gd name="T57" fmla="*/ T56 w 457"/>
                <a:gd name="T58" fmla="+- 0 864 759"/>
                <a:gd name="T59" fmla="*/ 864 h 464"/>
                <a:gd name="T60" fmla="+- 0 9350 8915"/>
                <a:gd name="T61" fmla="*/ T60 w 457"/>
                <a:gd name="T62" fmla="+- 0 814 759"/>
                <a:gd name="T63" fmla="*/ 814 h 464"/>
                <a:gd name="T64" fmla="+- 0 9360 8915"/>
                <a:gd name="T65" fmla="*/ T64 w 457"/>
                <a:gd name="T66" fmla="+- 0 805 759"/>
                <a:gd name="T67" fmla="*/ 805 h 464"/>
                <a:gd name="T68" fmla="+- 0 9365 8915"/>
                <a:gd name="T69" fmla="*/ T68 w 457"/>
                <a:gd name="T70" fmla="+- 0 799 759"/>
                <a:gd name="T71" fmla="*/ 799 h 464"/>
                <a:gd name="T72" fmla="+- 0 9370 8915"/>
                <a:gd name="T73" fmla="*/ T72 w 457"/>
                <a:gd name="T74" fmla="+- 0 791 759"/>
                <a:gd name="T75" fmla="*/ 791 h 464"/>
                <a:gd name="T76" fmla="+- 0 9371 8915"/>
                <a:gd name="T77" fmla="*/ T76 w 457"/>
                <a:gd name="T78" fmla="+- 0 787 759"/>
                <a:gd name="T79" fmla="*/ 787 h 464"/>
                <a:gd name="T80" fmla="+- 0 9371 8915"/>
                <a:gd name="T81" fmla="*/ T80 w 457"/>
                <a:gd name="T82" fmla="+- 0 776 759"/>
                <a:gd name="T83" fmla="*/ 776 h 464"/>
                <a:gd name="T84" fmla="+- 0 9369 8915"/>
                <a:gd name="T85" fmla="*/ T84 w 457"/>
                <a:gd name="T86" fmla="+- 0 770 759"/>
                <a:gd name="T87" fmla="*/ 770 h 464"/>
                <a:gd name="T88" fmla="+- 0 9361 8915"/>
                <a:gd name="T89" fmla="*/ T88 w 457"/>
                <a:gd name="T90" fmla="+- 0 762 759"/>
                <a:gd name="T91" fmla="*/ 762 h 464"/>
                <a:gd name="T92" fmla="+- 0 9355 8915"/>
                <a:gd name="T93" fmla="*/ T92 w 457"/>
                <a:gd name="T94" fmla="+- 0 759 759"/>
                <a:gd name="T95" fmla="*/ 759 h 4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457" h="464">
                  <a:moveTo>
                    <a:pt x="440" y="0"/>
                  </a:moveTo>
                  <a:lnTo>
                    <a:pt x="433" y="0"/>
                  </a:lnTo>
                  <a:lnTo>
                    <a:pt x="415" y="1"/>
                  </a:lnTo>
                  <a:lnTo>
                    <a:pt x="354" y="14"/>
                  </a:lnTo>
                  <a:lnTo>
                    <a:pt x="301" y="65"/>
                  </a:lnTo>
                  <a:lnTo>
                    <a:pt x="263" y="115"/>
                  </a:lnTo>
                  <a:lnTo>
                    <a:pt x="228" y="169"/>
                  </a:lnTo>
                  <a:lnTo>
                    <a:pt x="189" y="234"/>
                  </a:lnTo>
                  <a:lnTo>
                    <a:pt x="153" y="305"/>
                  </a:lnTo>
                  <a:lnTo>
                    <a:pt x="259" y="305"/>
                  </a:lnTo>
                  <a:lnTo>
                    <a:pt x="262" y="298"/>
                  </a:lnTo>
                  <a:lnTo>
                    <a:pt x="272" y="281"/>
                  </a:lnTo>
                  <a:lnTo>
                    <a:pt x="311" y="213"/>
                  </a:lnTo>
                  <a:lnTo>
                    <a:pt x="351" y="154"/>
                  </a:lnTo>
                  <a:lnTo>
                    <a:pt x="388" y="105"/>
                  </a:lnTo>
                  <a:lnTo>
                    <a:pt x="435" y="55"/>
                  </a:lnTo>
                  <a:lnTo>
                    <a:pt x="445" y="46"/>
                  </a:lnTo>
                  <a:lnTo>
                    <a:pt x="450" y="40"/>
                  </a:lnTo>
                  <a:lnTo>
                    <a:pt x="455" y="32"/>
                  </a:lnTo>
                  <a:lnTo>
                    <a:pt x="456" y="28"/>
                  </a:lnTo>
                  <a:lnTo>
                    <a:pt x="456" y="17"/>
                  </a:lnTo>
                  <a:lnTo>
                    <a:pt x="454" y="11"/>
                  </a:lnTo>
                  <a:lnTo>
                    <a:pt x="446" y="3"/>
                  </a:lnTo>
                  <a:lnTo>
                    <a:pt x="440" y="0"/>
                  </a:lnTo>
                  <a:close/>
                </a:path>
              </a:pathLst>
            </a:custGeom>
            <a:solidFill>
              <a:srgbClr val="21AB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3" name="Group 152"/>
          <p:cNvGrpSpPr>
            <a:grpSpLocks/>
          </p:cNvGrpSpPr>
          <p:nvPr/>
        </p:nvGrpSpPr>
        <p:grpSpPr bwMode="auto">
          <a:xfrm>
            <a:off x="1763110" y="4755664"/>
            <a:ext cx="343202" cy="225339"/>
            <a:chOff x="8915" y="1810"/>
            <a:chExt cx="457" cy="464"/>
          </a:xfrm>
        </p:grpSpPr>
        <p:sp>
          <p:nvSpPr>
            <p:cNvPr id="154" name="Freeform 153"/>
            <p:cNvSpPr>
              <a:spLocks/>
            </p:cNvSpPr>
            <p:nvPr/>
          </p:nvSpPr>
          <p:spPr bwMode="auto">
            <a:xfrm>
              <a:off x="8915" y="1810"/>
              <a:ext cx="457" cy="464"/>
            </a:xfrm>
            <a:custGeom>
              <a:avLst/>
              <a:gdLst>
                <a:gd name="T0" fmla="+- 0 8980 8915"/>
                <a:gd name="T1" fmla="*/ T0 w 457"/>
                <a:gd name="T2" fmla="+- 0 2076 1810"/>
                <a:gd name="T3" fmla="*/ 2076 h 464"/>
                <a:gd name="T4" fmla="+- 0 8961 8915"/>
                <a:gd name="T5" fmla="*/ T4 w 457"/>
                <a:gd name="T6" fmla="+- 0 2079 1810"/>
                <a:gd name="T7" fmla="*/ 2079 h 464"/>
                <a:gd name="T8" fmla="+- 0 8943 8915"/>
                <a:gd name="T9" fmla="*/ T8 w 457"/>
                <a:gd name="T10" fmla="+- 0 2088 1810"/>
                <a:gd name="T11" fmla="*/ 2088 h 464"/>
                <a:gd name="T12" fmla="+- 0 8923 8915"/>
                <a:gd name="T13" fmla="*/ T12 w 457"/>
                <a:gd name="T14" fmla="+- 0 2106 1810"/>
                <a:gd name="T15" fmla="*/ 2106 h 464"/>
                <a:gd name="T16" fmla="+- 0 8915 8915"/>
                <a:gd name="T17" fmla="*/ T16 w 457"/>
                <a:gd name="T18" fmla="+- 0 2121 1810"/>
                <a:gd name="T19" fmla="*/ 2121 h 464"/>
                <a:gd name="T20" fmla="+- 0 8917 8915"/>
                <a:gd name="T21" fmla="*/ T20 w 457"/>
                <a:gd name="T22" fmla="+- 0 2141 1810"/>
                <a:gd name="T23" fmla="*/ 2141 h 464"/>
                <a:gd name="T24" fmla="+- 0 8927 8915"/>
                <a:gd name="T25" fmla="*/ T24 w 457"/>
                <a:gd name="T26" fmla="+- 0 2158 1810"/>
                <a:gd name="T27" fmla="*/ 2158 h 464"/>
                <a:gd name="T28" fmla="+- 0 8944 8915"/>
                <a:gd name="T29" fmla="*/ T28 w 457"/>
                <a:gd name="T30" fmla="+- 0 2177 1810"/>
                <a:gd name="T31" fmla="*/ 2177 h 464"/>
                <a:gd name="T32" fmla="+- 0 8958 8915"/>
                <a:gd name="T33" fmla="*/ T32 w 457"/>
                <a:gd name="T34" fmla="+- 0 2194 1810"/>
                <a:gd name="T35" fmla="*/ 2194 h 464"/>
                <a:gd name="T36" fmla="+- 0 8970 8915"/>
                <a:gd name="T37" fmla="*/ T36 w 457"/>
                <a:gd name="T38" fmla="+- 0 2209 1810"/>
                <a:gd name="T39" fmla="*/ 2209 h 464"/>
                <a:gd name="T40" fmla="+- 0 8980 8915"/>
                <a:gd name="T41" fmla="*/ T40 w 457"/>
                <a:gd name="T42" fmla="+- 0 2223 1810"/>
                <a:gd name="T43" fmla="*/ 2223 h 464"/>
                <a:gd name="T44" fmla="+- 0 8997 8915"/>
                <a:gd name="T45" fmla="*/ T44 w 457"/>
                <a:gd name="T46" fmla="+- 0 2248 1810"/>
                <a:gd name="T47" fmla="*/ 2248 h 464"/>
                <a:gd name="T48" fmla="+- 0 9005 8915"/>
                <a:gd name="T49" fmla="*/ T48 w 457"/>
                <a:gd name="T50" fmla="+- 0 2260 1810"/>
                <a:gd name="T51" fmla="*/ 2260 h 464"/>
                <a:gd name="T52" fmla="+- 0 9011 8915"/>
                <a:gd name="T53" fmla="*/ T52 w 457"/>
                <a:gd name="T54" fmla="+- 0 2266 1810"/>
                <a:gd name="T55" fmla="*/ 2266 h 464"/>
                <a:gd name="T56" fmla="+- 0 9016 8915"/>
                <a:gd name="T57" fmla="*/ T56 w 457"/>
                <a:gd name="T58" fmla="+- 0 2269 1810"/>
                <a:gd name="T59" fmla="*/ 2269 h 464"/>
                <a:gd name="T60" fmla="+- 0 9027 8915"/>
                <a:gd name="T61" fmla="*/ T60 w 457"/>
                <a:gd name="T62" fmla="+- 0 2274 1810"/>
                <a:gd name="T63" fmla="*/ 2274 h 464"/>
                <a:gd name="T64" fmla="+- 0 9038 8915"/>
                <a:gd name="T65" fmla="*/ T64 w 457"/>
                <a:gd name="T66" fmla="+- 0 2275 1810"/>
                <a:gd name="T67" fmla="*/ 2275 h 464"/>
                <a:gd name="T68" fmla="+- 0 9052 8915"/>
                <a:gd name="T69" fmla="*/ T68 w 457"/>
                <a:gd name="T70" fmla="+- 0 2275 1810"/>
                <a:gd name="T71" fmla="*/ 2275 h 464"/>
                <a:gd name="T72" fmla="+- 0 9112 8915"/>
                <a:gd name="T73" fmla="*/ T72 w 457"/>
                <a:gd name="T74" fmla="+- 0 2251 1810"/>
                <a:gd name="T75" fmla="*/ 2251 h 464"/>
                <a:gd name="T76" fmla="+- 0 9135 8915"/>
                <a:gd name="T77" fmla="*/ T76 w 457"/>
                <a:gd name="T78" fmla="+- 0 2199 1810"/>
                <a:gd name="T79" fmla="*/ 2199 h 464"/>
                <a:gd name="T80" fmla="+- 0 9143 8915"/>
                <a:gd name="T81" fmla="*/ T80 w 457"/>
                <a:gd name="T82" fmla="+- 0 2180 1810"/>
                <a:gd name="T83" fmla="*/ 2180 h 464"/>
                <a:gd name="T84" fmla="+- 0 9151 8915"/>
                <a:gd name="T85" fmla="*/ T84 w 457"/>
                <a:gd name="T86" fmla="+- 0 2162 1810"/>
                <a:gd name="T87" fmla="*/ 2162 h 464"/>
                <a:gd name="T88" fmla="+- 0 9160 8915"/>
                <a:gd name="T89" fmla="*/ T88 w 457"/>
                <a:gd name="T90" fmla="+- 0 2144 1810"/>
                <a:gd name="T91" fmla="*/ 2144 h 464"/>
                <a:gd name="T92" fmla="+- 0 9168 8915"/>
                <a:gd name="T93" fmla="*/ T92 w 457"/>
                <a:gd name="T94" fmla="+- 0 2126 1810"/>
                <a:gd name="T95" fmla="*/ 2126 h 464"/>
                <a:gd name="T96" fmla="+- 0 9174 8915"/>
                <a:gd name="T97" fmla="*/ T96 w 457"/>
                <a:gd name="T98" fmla="+- 0 2115 1810"/>
                <a:gd name="T99" fmla="*/ 2115 h 464"/>
                <a:gd name="T100" fmla="+- 0 9068 8915"/>
                <a:gd name="T101" fmla="*/ T100 w 457"/>
                <a:gd name="T102" fmla="+- 0 2115 1810"/>
                <a:gd name="T103" fmla="*/ 2115 h 464"/>
                <a:gd name="T104" fmla="+- 0 9047 8915"/>
                <a:gd name="T105" fmla="*/ T104 w 457"/>
                <a:gd name="T106" fmla="+- 0 2110 1810"/>
                <a:gd name="T107" fmla="*/ 2110 h 464"/>
                <a:gd name="T108" fmla="+- 0 9030 8915"/>
                <a:gd name="T109" fmla="*/ T108 w 457"/>
                <a:gd name="T110" fmla="+- 0 2100 1810"/>
                <a:gd name="T111" fmla="*/ 2100 h 464"/>
                <a:gd name="T112" fmla="+- 0 9018 8915"/>
                <a:gd name="T113" fmla="*/ T112 w 457"/>
                <a:gd name="T114" fmla="+- 0 2091 1810"/>
                <a:gd name="T115" fmla="*/ 2091 h 464"/>
                <a:gd name="T116" fmla="+- 0 8998 8915"/>
                <a:gd name="T117" fmla="*/ T116 w 457"/>
                <a:gd name="T118" fmla="+- 0 2080 1810"/>
                <a:gd name="T119" fmla="*/ 2080 h 464"/>
                <a:gd name="T120" fmla="+- 0 8980 8915"/>
                <a:gd name="T121" fmla="*/ T120 w 457"/>
                <a:gd name="T122" fmla="+- 0 2076 1810"/>
                <a:gd name="T123" fmla="*/ 2076 h 4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457" h="464">
                  <a:moveTo>
                    <a:pt x="65" y="266"/>
                  </a:moveTo>
                  <a:lnTo>
                    <a:pt x="46" y="269"/>
                  </a:lnTo>
                  <a:lnTo>
                    <a:pt x="28" y="278"/>
                  </a:lnTo>
                  <a:lnTo>
                    <a:pt x="8" y="296"/>
                  </a:lnTo>
                  <a:lnTo>
                    <a:pt x="0" y="311"/>
                  </a:lnTo>
                  <a:lnTo>
                    <a:pt x="2" y="331"/>
                  </a:lnTo>
                  <a:lnTo>
                    <a:pt x="12" y="348"/>
                  </a:lnTo>
                  <a:lnTo>
                    <a:pt x="29" y="367"/>
                  </a:lnTo>
                  <a:lnTo>
                    <a:pt x="43" y="384"/>
                  </a:lnTo>
                  <a:lnTo>
                    <a:pt x="55" y="399"/>
                  </a:lnTo>
                  <a:lnTo>
                    <a:pt x="65" y="413"/>
                  </a:lnTo>
                  <a:lnTo>
                    <a:pt x="82" y="438"/>
                  </a:lnTo>
                  <a:lnTo>
                    <a:pt x="90" y="450"/>
                  </a:lnTo>
                  <a:lnTo>
                    <a:pt x="96" y="456"/>
                  </a:lnTo>
                  <a:lnTo>
                    <a:pt x="101" y="459"/>
                  </a:lnTo>
                  <a:lnTo>
                    <a:pt x="112" y="464"/>
                  </a:lnTo>
                  <a:lnTo>
                    <a:pt x="123" y="465"/>
                  </a:lnTo>
                  <a:lnTo>
                    <a:pt x="137" y="465"/>
                  </a:lnTo>
                  <a:lnTo>
                    <a:pt x="197" y="441"/>
                  </a:lnTo>
                  <a:lnTo>
                    <a:pt x="220" y="389"/>
                  </a:lnTo>
                  <a:lnTo>
                    <a:pt x="228" y="370"/>
                  </a:lnTo>
                  <a:lnTo>
                    <a:pt x="236" y="352"/>
                  </a:lnTo>
                  <a:lnTo>
                    <a:pt x="245" y="334"/>
                  </a:lnTo>
                  <a:lnTo>
                    <a:pt x="253" y="316"/>
                  </a:lnTo>
                  <a:lnTo>
                    <a:pt x="259" y="305"/>
                  </a:lnTo>
                  <a:lnTo>
                    <a:pt x="153" y="305"/>
                  </a:lnTo>
                  <a:lnTo>
                    <a:pt x="132" y="300"/>
                  </a:lnTo>
                  <a:lnTo>
                    <a:pt x="115" y="290"/>
                  </a:lnTo>
                  <a:lnTo>
                    <a:pt x="103" y="281"/>
                  </a:lnTo>
                  <a:lnTo>
                    <a:pt x="83" y="270"/>
                  </a:lnTo>
                  <a:lnTo>
                    <a:pt x="65" y="266"/>
                  </a:lnTo>
                  <a:close/>
                </a:path>
              </a:pathLst>
            </a:custGeom>
            <a:solidFill>
              <a:srgbClr val="F9BF2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154"/>
            <p:cNvSpPr>
              <a:spLocks/>
            </p:cNvSpPr>
            <p:nvPr/>
          </p:nvSpPr>
          <p:spPr bwMode="auto">
            <a:xfrm>
              <a:off x="8915" y="1810"/>
              <a:ext cx="457" cy="464"/>
            </a:xfrm>
            <a:custGeom>
              <a:avLst/>
              <a:gdLst>
                <a:gd name="T0" fmla="+- 0 9355 8915"/>
                <a:gd name="T1" fmla="*/ T0 w 457"/>
                <a:gd name="T2" fmla="+- 0 1810 1810"/>
                <a:gd name="T3" fmla="*/ 1810 h 464"/>
                <a:gd name="T4" fmla="+- 0 9348 8915"/>
                <a:gd name="T5" fmla="*/ T4 w 457"/>
                <a:gd name="T6" fmla="+- 0 1810 1810"/>
                <a:gd name="T7" fmla="*/ 1810 h 464"/>
                <a:gd name="T8" fmla="+- 0 9330 8915"/>
                <a:gd name="T9" fmla="*/ T8 w 457"/>
                <a:gd name="T10" fmla="+- 0 1811 1810"/>
                <a:gd name="T11" fmla="*/ 1811 h 464"/>
                <a:gd name="T12" fmla="+- 0 9269 8915"/>
                <a:gd name="T13" fmla="*/ T12 w 457"/>
                <a:gd name="T14" fmla="+- 0 1824 1810"/>
                <a:gd name="T15" fmla="*/ 1824 h 464"/>
                <a:gd name="T16" fmla="+- 0 9216 8915"/>
                <a:gd name="T17" fmla="*/ T16 w 457"/>
                <a:gd name="T18" fmla="+- 0 1875 1810"/>
                <a:gd name="T19" fmla="*/ 1875 h 464"/>
                <a:gd name="T20" fmla="+- 0 9178 8915"/>
                <a:gd name="T21" fmla="*/ T20 w 457"/>
                <a:gd name="T22" fmla="+- 0 1925 1810"/>
                <a:gd name="T23" fmla="*/ 1925 h 464"/>
                <a:gd name="T24" fmla="+- 0 9143 8915"/>
                <a:gd name="T25" fmla="*/ T24 w 457"/>
                <a:gd name="T26" fmla="+- 0 1979 1810"/>
                <a:gd name="T27" fmla="*/ 1979 h 464"/>
                <a:gd name="T28" fmla="+- 0 9104 8915"/>
                <a:gd name="T29" fmla="*/ T28 w 457"/>
                <a:gd name="T30" fmla="+- 0 2044 1810"/>
                <a:gd name="T31" fmla="*/ 2044 h 464"/>
                <a:gd name="T32" fmla="+- 0 9068 8915"/>
                <a:gd name="T33" fmla="*/ T32 w 457"/>
                <a:gd name="T34" fmla="+- 0 2115 1810"/>
                <a:gd name="T35" fmla="*/ 2115 h 464"/>
                <a:gd name="T36" fmla="+- 0 9174 8915"/>
                <a:gd name="T37" fmla="*/ T36 w 457"/>
                <a:gd name="T38" fmla="+- 0 2115 1810"/>
                <a:gd name="T39" fmla="*/ 2115 h 464"/>
                <a:gd name="T40" fmla="+- 0 9177 8915"/>
                <a:gd name="T41" fmla="*/ T40 w 457"/>
                <a:gd name="T42" fmla="+- 0 2108 1810"/>
                <a:gd name="T43" fmla="*/ 2108 h 464"/>
                <a:gd name="T44" fmla="+- 0 9187 8915"/>
                <a:gd name="T45" fmla="*/ T44 w 457"/>
                <a:gd name="T46" fmla="+- 0 2091 1810"/>
                <a:gd name="T47" fmla="*/ 2091 h 464"/>
                <a:gd name="T48" fmla="+- 0 9226 8915"/>
                <a:gd name="T49" fmla="*/ T48 w 457"/>
                <a:gd name="T50" fmla="+- 0 2023 1810"/>
                <a:gd name="T51" fmla="*/ 2023 h 464"/>
                <a:gd name="T52" fmla="+- 0 9266 8915"/>
                <a:gd name="T53" fmla="*/ T52 w 457"/>
                <a:gd name="T54" fmla="+- 0 1963 1810"/>
                <a:gd name="T55" fmla="*/ 1963 h 464"/>
                <a:gd name="T56" fmla="+- 0 9303 8915"/>
                <a:gd name="T57" fmla="*/ T56 w 457"/>
                <a:gd name="T58" fmla="+- 0 1915 1810"/>
                <a:gd name="T59" fmla="*/ 1915 h 464"/>
                <a:gd name="T60" fmla="+- 0 9350 8915"/>
                <a:gd name="T61" fmla="*/ T60 w 457"/>
                <a:gd name="T62" fmla="+- 0 1865 1810"/>
                <a:gd name="T63" fmla="*/ 1865 h 464"/>
                <a:gd name="T64" fmla="+- 0 9360 8915"/>
                <a:gd name="T65" fmla="*/ T64 w 457"/>
                <a:gd name="T66" fmla="+- 0 1856 1810"/>
                <a:gd name="T67" fmla="*/ 1856 h 464"/>
                <a:gd name="T68" fmla="+- 0 9365 8915"/>
                <a:gd name="T69" fmla="*/ T68 w 457"/>
                <a:gd name="T70" fmla="+- 0 1850 1810"/>
                <a:gd name="T71" fmla="*/ 1850 h 464"/>
                <a:gd name="T72" fmla="+- 0 9370 8915"/>
                <a:gd name="T73" fmla="*/ T72 w 457"/>
                <a:gd name="T74" fmla="+- 0 1842 1810"/>
                <a:gd name="T75" fmla="*/ 1842 h 464"/>
                <a:gd name="T76" fmla="+- 0 9371 8915"/>
                <a:gd name="T77" fmla="*/ T76 w 457"/>
                <a:gd name="T78" fmla="+- 0 1838 1810"/>
                <a:gd name="T79" fmla="*/ 1838 h 464"/>
                <a:gd name="T80" fmla="+- 0 9371 8915"/>
                <a:gd name="T81" fmla="*/ T80 w 457"/>
                <a:gd name="T82" fmla="+- 0 1827 1810"/>
                <a:gd name="T83" fmla="*/ 1827 h 464"/>
                <a:gd name="T84" fmla="+- 0 9369 8915"/>
                <a:gd name="T85" fmla="*/ T84 w 457"/>
                <a:gd name="T86" fmla="+- 0 1821 1810"/>
                <a:gd name="T87" fmla="*/ 1821 h 464"/>
                <a:gd name="T88" fmla="+- 0 9361 8915"/>
                <a:gd name="T89" fmla="*/ T88 w 457"/>
                <a:gd name="T90" fmla="+- 0 1812 1810"/>
                <a:gd name="T91" fmla="*/ 1812 h 464"/>
                <a:gd name="T92" fmla="+- 0 9355 8915"/>
                <a:gd name="T93" fmla="*/ T92 w 457"/>
                <a:gd name="T94" fmla="+- 0 1810 1810"/>
                <a:gd name="T95" fmla="*/ 1810 h 4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457" h="464">
                  <a:moveTo>
                    <a:pt x="440" y="0"/>
                  </a:moveTo>
                  <a:lnTo>
                    <a:pt x="433" y="0"/>
                  </a:lnTo>
                  <a:lnTo>
                    <a:pt x="415" y="1"/>
                  </a:lnTo>
                  <a:lnTo>
                    <a:pt x="354" y="14"/>
                  </a:lnTo>
                  <a:lnTo>
                    <a:pt x="301" y="65"/>
                  </a:lnTo>
                  <a:lnTo>
                    <a:pt x="263" y="115"/>
                  </a:lnTo>
                  <a:lnTo>
                    <a:pt x="228" y="169"/>
                  </a:lnTo>
                  <a:lnTo>
                    <a:pt x="189" y="234"/>
                  </a:lnTo>
                  <a:lnTo>
                    <a:pt x="153" y="305"/>
                  </a:lnTo>
                  <a:lnTo>
                    <a:pt x="259" y="305"/>
                  </a:lnTo>
                  <a:lnTo>
                    <a:pt x="262" y="298"/>
                  </a:lnTo>
                  <a:lnTo>
                    <a:pt x="272" y="281"/>
                  </a:lnTo>
                  <a:lnTo>
                    <a:pt x="311" y="213"/>
                  </a:lnTo>
                  <a:lnTo>
                    <a:pt x="351" y="153"/>
                  </a:lnTo>
                  <a:lnTo>
                    <a:pt x="388" y="105"/>
                  </a:lnTo>
                  <a:lnTo>
                    <a:pt x="435" y="55"/>
                  </a:lnTo>
                  <a:lnTo>
                    <a:pt x="445" y="46"/>
                  </a:lnTo>
                  <a:lnTo>
                    <a:pt x="450" y="40"/>
                  </a:lnTo>
                  <a:lnTo>
                    <a:pt x="455" y="32"/>
                  </a:lnTo>
                  <a:lnTo>
                    <a:pt x="456" y="28"/>
                  </a:lnTo>
                  <a:lnTo>
                    <a:pt x="456" y="17"/>
                  </a:lnTo>
                  <a:lnTo>
                    <a:pt x="454" y="11"/>
                  </a:lnTo>
                  <a:lnTo>
                    <a:pt x="446" y="2"/>
                  </a:lnTo>
                  <a:lnTo>
                    <a:pt x="440" y="0"/>
                  </a:lnTo>
                  <a:close/>
                </a:path>
              </a:pathLst>
            </a:custGeom>
            <a:solidFill>
              <a:srgbClr val="F9BF2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6" name="Group 155"/>
          <p:cNvGrpSpPr>
            <a:grpSpLocks/>
          </p:cNvGrpSpPr>
          <p:nvPr/>
        </p:nvGrpSpPr>
        <p:grpSpPr bwMode="auto">
          <a:xfrm>
            <a:off x="1783705" y="5531794"/>
            <a:ext cx="343202" cy="224129"/>
            <a:chOff x="8915" y="-1348"/>
            <a:chExt cx="457" cy="464"/>
          </a:xfrm>
        </p:grpSpPr>
        <p:sp>
          <p:nvSpPr>
            <p:cNvPr id="157" name="Freeform 156"/>
            <p:cNvSpPr>
              <a:spLocks/>
            </p:cNvSpPr>
            <p:nvPr/>
          </p:nvSpPr>
          <p:spPr bwMode="auto">
            <a:xfrm>
              <a:off x="8915" y="-1348"/>
              <a:ext cx="457" cy="464"/>
            </a:xfrm>
            <a:custGeom>
              <a:avLst/>
              <a:gdLst>
                <a:gd name="T0" fmla="+- 0 8980 8915"/>
                <a:gd name="T1" fmla="*/ T0 w 457"/>
                <a:gd name="T2" fmla="+- 0 -1082 -1348"/>
                <a:gd name="T3" fmla="*/ -1082 h 464"/>
                <a:gd name="T4" fmla="+- 0 8961 8915"/>
                <a:gd name="T5" fmla="*/ T4 w 457"/>
                <a:gd name="T6" fmla="+- 0 -1079 -1348"/>
                <a:gd name="T7" fmla="*/ -1079 h 464"/>
                <a:gd name="T8" fmla="+- 0 8943 8915"/>
                <a:gd name="T9" fmla="*/ T8 w 457"/>
                <a:gd name="T10" fmla="+- 0 -1070 -1348"/>
                <a:gd name="T11" fmla="*/ -1070 h 464"/>
                <a:gd name="T12" fmla="+- 0 8923 8915"/>
                <a:gd name="T13" fmla="*/ T12 w 457"/>
                <a:gd name="T14" fmla="+- 0 -1053 -1348"/>
                <a:gd name="T15" fmla="*/ -1053 h 464"/>
                <a:gd name="T16" fmla="+- 0 8915 8915"/>
                <a:gd name="T17" fmla="*/ T16 w 457"/>
                <a:gd name="T18" fmla="+- 0 -1037 -1348"/>
                <a:gd name="T19" fmla="*/ -1037 h 464"/>
                <a:gd name="T20" fmla="+- 0 8917 8915"/>
                <a:gd name="T21" fmla="*/ T20 w 457"/>
                <a:gd name="T22" fmla="+- 0 -1018 -1348"/>
                <a:gd name="T23" fmla="*/ -1018 h 464"/>
                <a:gd name="T24" fmla="+- 0 8927 8915"/>
                <a:gd name="T25" fmla="*/ T24 w 457"/>
                <a:gd name="T26" fmla="+- 0 -1000 -1348"/>
                <a:gd name="T27" fmla="*/ -1000 h 464"/>
                <a:gd name="T28" fmla="+- 0 8944 8915"/>
                <a:gd name="T29" fmla="*/ T28 w 457"/>
                <a:gd name="T30" fmla="+- 0 -981 -1348"/>
                <a:gd name="T31" fmla="*/ -981 h 464"/>
                <a:gd name="T32" fmla="+- 0 8958 8915"/>
                <a:gd name="T33" fmla="*/ T32 w 457"/>
                <a:gd name="T34" fmla="+- 0 -964 -1348"/>
                <a:gd name="T35" fmla="*/ -964 h 464"/>
                <a:gd name="T36" fmla="+- 0 8970 8915"/>
                <a:gd name="T37" fmla="*/ T36 w 457"/>
                <a:gd name="T38" fmla="+- 0 -949 -1348"/>
                <a:gd name="T39" fmla="*/ -949 h 464"/>
                <a:gd name="T40" fmla="+- 0 8980 8915"/>
                <a:gd name="T41" fmla="*/ T40 w 457"/>
                <a:gd name="T42" fmla="+- 0 -935 -1348"/>
                <a:gd name="T43" fmla="*/ -935 h 464"/>
                <a:gd name="T44" fmla="+- 0 8997 8915"/>
                <a:gd name="T45" fmla="*/ T44 w 457"/>
                <a:gd name="T46" fmla="+- 0 -911 -1348"/>
                <a:gd name="T47" fmla="*/ -911 h 464"/>
                <a:gd name="T48" fmla="+- 0 9005 8915"/>
                <a:gd name="T49" fmla="*/ T48 w 457"/>
                <a:gd name="T50" fmla="+- 0 -898 -1348"/>
                <a:gd name="T51" fmla="*/ -898 h 464"/>
                <a:gd name="T52" fmla="+- 0 9011 8915"/>
                <a:gd name="T53" fmla="*/ T52 w 457"/>
                <a:gd name="T54" fmla="+- 0 -892 -1348"/>
                <a:gd name="T55" fmla="*/ -892 h 464"/>
                <a:gd name="T56" fmla="+- 0 9016 8915"/>
                <a:gd name="T57" fmla="*/ T56 w 457"/>
                <a:gd name="T58" fmla="+- 0 -889 -1348"/>
                <a:gd name="T59" fmla="*/ -889 h 464"/>
                <a:gd name="T60" fmla="+- 0 9027 8915"/>
                <a:gd name="T61" fmla="*/ T60 w 457"/>
                <a:gd name="T62" fmla="+- 0 -885 -1348"/>
                <a:gd name="T63" fmla="*/ -885 h 464"/>
                <a:gd name="T64" fmla="+- 0 9038 8915"/>
                <a:gd name="T65" fmla="*/ T64 w 457"/>
                <a:gd name="T66" fmla="+- 0 -884 -1348"/>
                <a:gd name="T67" fmla="*/ -884 h 464"/>
                <a:gd name="T68" fmla="+- 0 9052 8915"/>
                <a:gd name="T69" fmla="*/ T68 w 457"/>
                <a:gd name="T70" fmla="+- 0 -884 -1348"/>
                <a:gd name="T71" fmla="*/ -884 h 464"/>
                <a:gd name="T72" fmla="+- 0 9112 8915"/>
                <a:gd name="T73" fmla="*/ T72 w 457"/>
                <a:gd name="T74" fmla="+- 0 -907 -1348"/>
                <a:gd name="T75" fmla="*/ -907 h 464"/>
                <a:gd name="T76" fmla="+- 0 9135 8915"/>
                <a:gd name="T77" fmla="*/ T76 w 457"/>
                <a:gd name="T78" fmla="+- 0 -959 -1348"/>
                <a:gd name="T79" fmla="*/ -959 h 464"/>
                <a:gd name="T80" fmla="+- 0 9143 8915"/>
                <a:gd name="T81" fmla="*/ T80 w 457"/>
                <a:gd name="T82" fmla="+- 0 -978 -1348"/>
                <a:gd name="T83" fmla="*/ -978 h 464"/>
                <a:gd name="T84" fmla="+- 0 9151 8915"/>
                <a:gd name="T85" fmla="*/ T84 w 457"/>
                <a:gd name="T86" fmla="+- 0 -997 -1348"/>
                <a:gd name="T87" fmla="*/ -997 h 464"/>
                <a:gd name="T88" fmla="+- 0 9160 8915"/>
                <a:gd name="T89" fmla="*/ T88 w 457"/>
                <a:gd name="T90" fmla="+- 0 -1015 -1348"/>
                <a:gd name="T91" fmla="*/ -1015 h 464"/>
                <a:gd name="T92" fmla="+- 0 9168 8915"/>
                <a:gd name="T93" fmla="*/ T92 w 457"/>
                <a:gd name="T94" fmla="+- 0 -1033 -1348"/>
                <a:gd name="T95" fmla="*/ -1033 h 464"/>
                <a:gd name="T96" fmla="+- 0 9174 8915"/>
                <a:gd name="T97" fmla="*/ T96 w 457"/>
                <a:gd name="T98" fmla="+- 0 -1043 -1348"/>
                <a:gd name="T99" fmla="*/ -1043 h 464"/>
                <a:gd name="T100" fmla="+- 0 9068 8915"/>
                <a:gd name="T101" fmla="*/ T100 w 457"/>
                <a:gd name="T102" fmla="+- 0 -1043 -1348"/>
                <a:gd name="T103" fmla="*/ -1043 h 464"/>
                <a:gd name="T104" fmla="+- 0 9047 8915"/>
                <a:gd name="T105" fmla="*/ T104 w 457"/>
                <a:gd name="T106" fmla="+- 0 -1048 -1348"/>
                <a:gd name="T107" fmla="*/ -1048 h 464"/>
                <a:gd name="T108" fmla="+- 0 9030 8915"/>
                <a:gd name="T109" fmla="*/ T108 w 457"/>
                <a:gd name="T110" fmla="+- 0 -1059 -1348"/>
                <a:gd name="T111" fmla="*/ -1059 h 464"/>
                <a:gd name="T112" fmla="+- 0 9018 8915"/>
                <a:gd name="T113" fmla="*/ T112 w 457"/>
                <a:gd name="T114" fmla="+- 0 -1067 -1348"/>
                <a:gd name="T115" fmla="*/ -1067 h 464"/>
                <a:gd name="T116" fmla="+- 0 8998 8915"/>
                <a:gd name="T117" fmla="*/ T116 w 457"/>
                <a:gd name="T118" fmla="+- 0 -1078 -1348"/>
                <a:gd name="T119" fmla="*/ -1078 h 464"/>
                <a:gd name="T120" fmla="+- 0 8980 8915"/>
                <a:gd name="T121" fmla="*/ T120 w 457"/>
                <a:gd name="T122" fmla="+- 0 -1082 -1348"/>
                <a:gd name="T123" fmla="*/ -1082 h 4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457" h="464">
                  <a:moveTo>
                    <a:pt x="65" y="266"/>
                  </a:moveTo>
                  <a:lnTo>
                    <a:pt x="46" y="269"/>
                  </a:lnTo>
                  <a:lnTo>
                    <a:pt x="28" y="278"/>
                  </a:lnTo>
                  <a:lnTo>
                    <a:pt x="8" y="295"/>
                  </a:lnTo>
                  <a:lnTo>
                    <a:pt x="0" y="311"/>
                  </a:lnTo>
                  <a:lnTo>
                    <a:pt x="2" y="330"/>
                  </a:lnTo>
                  <a:lnTo>
                    <a:pt x="12" y="348"/>
                  </a:lnTo>
                  <a:lnTo>
                    <a:pt x="29" y="367"/>
                  </a:lnTo>
                  <a:lnTo>
                    <a:pt x="43" y="384"/>
                  </a:lnTo>
                  <a:lnTo>
                    <a:pt x="55" y="399"/>
                  </a:lnTo>
                  <a:lnTo>
                    <a:pt x="65" y="413"/>
                  </a:lnTo>
                  <a:lnTo>
                    <a:pt x="82" y="437"/>
                  </a:lnTo>
                  <a:lnTo>
                    <a:pt x="90" y="450"/>
                  </a:lnTo>
                  <a:lnTo>
                    <a:pt x="96" y="456"/>
                  </a:lnTo>
                  <a:lnTo>
                    <a:pt x="101" y="459"/>
                  </a:lnTo>
                  <a:lnTo>
                    <a:pt x="112" y="463"/>
                  </a:lnTo>
                  <a:lnTo>
                    <a:pt x="123" y="464"/>
                  </a:lnTo>
                  <a:lnTo>
                    <a:pt x="137" y="464"/>
                  </a:lnTo>
                  <a:lnTo>
                    <a:pt x="197" y="441"/>
                  </a:lnTo>
                  <a:lnTo>
                    <a:pt x="220" y="389"/>
                  </a:lnTo>
                  <a:lnTo>
                    <a:pt x="228" y="370"/>
                  </a:lnTo>
                  <a:lnTo>
                    <a:pt x="236" y="351"/>
                  </a:lnTo>
                  <a:lnTo>
                    <a:pt x="245" y="333"/>
                  </a:lnTo>
                  <a:lnTo>
                    <a:pt x="253" y="315"/>
                  </a:lnTo>
                  <a:lnTo>
                    <a:pt x="259" y="305"/>
                  </a:lnTo>
                  <a:lnTo>
                    <a:pt x="153" y="305"/>
                  </a:lnTo>
                  <a:lnTo>
                    <a:pt x="132" y="300"/>
                  </a:lnTo>
                  <a:lnTo>
                    <a:pt x="115" y="289"/>
                  </a:lnTo>
                  <a:lnTo>
                    <a:pt x="103" y="281"/>
                  </a:lnTo>
                  <a:lnTo>
                    <a:pt x="83" y="270"/>
                  </a:lnTo>
                  <a:lnTo>
                    <a:pt x="65" y="266"/>
                  </a:lnTo>
                  <a:close/>
                </a:path>
              </a:pathLst>
            </a:custGeom>
            <a:solidFill>
              <a:srgbClr val="98BE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157"/>
            <p:cNvSpPr>
              <a:spLocks/>
            </p:cNvSpPr>
            <p:nvPr/>
          </p:nvSpPr>
          <p:spPr bwMode="auto">
            <a:xfrm>
              <a:off x="8915" y="-1348"/>
              <a:ext cx="457" cy="464"/>
            </a:xfrm>
            <a:custGeom>
              <a:avLst/>
              <a:gdLst>
                <a:gd name="T0" fmla="+- 0 9355 8915"/>
                <a:gd name="T1" fmla="*/ T0 w 457"/>
                <a:gd name="T2" fmla="+- 0 -1348 -1348"/>
                <a:gd name="T3" fmla="*/ -1348 h 464"/>
                <a:gd name="T4" fmla="+- 0 9348 8915"/>
                <a:gd name="T5" fmla="*/ T4 w 457"/>
                <a:gd name="T6" fmla="+- 0 -1348 -1348"/>
                <a:gd name="T7" fmla="*/ -1348 h 464"/>
                <a:gd name="T8" fmla="+- 0 9330 8915"/>
                <a:gd name="T9" fmla="*/ T8 w 457"/>
                <a:gd name="T10" fmla="+- 0 -1347 -1348"/>
                <a:gd name="T11" fmla="*/ -1347 h 464"/>
                <a:gd name="T12" fmla="+- 0 9269 8915"/>
                <a:gd name="T13" fmla="*/ T12 w 457"/>
                <a:gd name="T14" fmla="+- 0 -1335 -1348"/>
                <a:gd name="T15" fmla="*/ -1335 h 464"/>
                <a:gd name="T16" fmla="+- 0 9216 8915"/>
                <a:gd name="T17" fmla="*/ T16 w 457"/>
                <a:gd name="T18" fmla="+- 0 -1283 -1348"/>
                <a:gd name="T19" fmla="*/ -1283 h 464"/>
                <a:gd name="T20" fmla="+- 0 9178 8915"/>
                <a:gd name="T21" fmla="*/ T20 w 457"/>
                <a:gd name="T22" fmla="+- 0 -1233 -1348"/>
                <a:gd name="T23" fmla="*/ -1233 h 464"/>
                <a:gd name="T24" fmla="+- 0 9143 8915"/>
                <a:gd name="T25" fmla="*/ T24 w 457"/>
                <a:gd name="T26" fmla="+- 0 -1179 -1348"/>
                <a:gd name="T27" fmla="*/ -1179 h 464"/>
                <a:gd name="T28" fmla="+- 0 9104 8915"/>
                <a:gd name="T29" fmla="*/ T28 w 457"/>
                <a:gd name="T30" fmla="+- 0 -1114 -1348"/>
                <a:gd name="T31" fmla="*/ -1114 h 464"/>
                <a:gd name="T32" fmla="+- 0 9068 8915"/>
                <a:gd name="T33" fmla="*/ T32 w 457"/>
                <a:gd name="T34" fmla="+- 0 -1043 -1348"/>
                <a:gd name="T35" fmla="*/ -1043 h 464"/>
                <a:gd name="T36" fmla="+- 0 9174 8915"/>
                <a:gd name="T37" fmla="*/ T36 w 457"/>
                <a:gd name="T38" fmla="+- 0 -1043 -1348"/>
                <a:gd name="T39" fmla="*/ -1043 h 464"/>
                <a:gd name="T40" fmla="+- 0 9177 8915"/>
                <a:gd name="T41" fmla="*/ T40 w 457"/>
                <a:gd name="T42" fmla="+- 0 -1050 -1348"/>
                <a:gd name="T43" fmla="*/ -1050 h 464"/>
                <a:gd name="T44" fmla="+- 0 9187 8915"/>
                <a:gd name="T45" fmla="*/ T44 w 457"/>
                <a:gd name="T46" fmla="+- 0 -1067 -1348"/>
                <a:gd name="T47" fmla="*/ -1067 h 464"/>
                <a:gd name="T48" fmla="+- 0 9226 8915"/>
                <a:gd name="T49" fmla="*/ T48 w 457"/>
                <a:gd name="T50" fmla="+- 0 -1136 -1348"/>
                <a:gd name="T51" fmla="*/ -1136 h 464"/>
                <a:gd name="T52" fmla="+- 0 9266 8915"/>
                <a:gd name="T53" fmla="*/ T52 w 457"/>
                <a:gd name="T54" fmla="+- 0 -1195 -1348"/>
                <a:gd name="T55" fmla="*/ -1195 h 464"/>
                <a:gd name="T56" fmla="+- 0 9303 8915"/>
                <a:gd name="T57" fmla="*/ T56 w 457"/>
                <a:gd name="T58" fmla="+- 0 -1243 -1348"/>
                <a:gd name="T59" fmla="*/ -1243 h 464"/>
                <a:gd name="T60" fmla="+- 0 9350 8915"/>
                <a:gd name="T61" fmla="*/ T60 w 457"/>
                <a:gd name="T62" fmla="+- 0 -1293 -1348"/>
                <a:gd name="T63" fmla="*/ -1293 h 464"/>
                <a:gd name="T64" fmla="+- 0 9360 8915"/>
                <a:gd name="T65" fmla="*/ T64 w 457"/>
                <a:gd name="T66" fmla="+- 0 -1302 -1348"/>
                <a:gd name="T67" fmla="*/ -1302 h 464"/>
                <a:gd name="T68" fmla="+- 0 9365 8915"/>
                <a:gd name="T69" fmla="*/ T68 w 457"/>
                <a:gd name="T70" fmla="+- 0 -1308 -1348"/>
                <a:gd name="T71" fmla="*/ -1308 h 464"/>
                <a:gd name="T72" fmla="+- 0 9370 8915"/>
                <a:gd name="T73" fmla="*/ T72 w 457"/>
                <a:gd name="T74" fmla="+- 0 -1316 -1348"/>
                <a:gd name="T75" fmla="*/ -1316 h 464"/>
                <a:gd name="T76" fmla="+- 0 9371 8915"/>
                <a:gd name="T77" fmla="*/ T76 w 457"/>
                <a:gd name="T78" fmla="+- 0 -1320 -1348"/>
                <a:gd name="T79" fmla="*/ -1320 h 464"/>
                <a:gd name="T80" fmla="+- 0 9371 8915"/>
                <a:gd name="T81" fmla="*/ T80 w 457"/>
                <a:gd name="T82" fmla="+- 0 -1332 -1348"/>
                <a:gd name="T83" fmla="*/ -1332 h 464"/>
                <a:gd name="T84" fmla="+- 0 9369 8915"/>
                <a:gd name="T85" fmla="*/ T84 w 457"/>
                <a:gd name="T86" fmla="+- 0 -1337 -1348"/>
                <a:gd name="T87" fmla="*/ -1337 h 464"/>
                <a:gd name="T88" fmla="+- 0 9361 8915"/>
                <a:gd name="T89" fmla="*/ T88 w 457"/>
                <a:gd name="T90" fmla="+- 0 -1346 -1348"/>
                <a:gd name="T91" fmla="*/ -1346 h 464"/>
                <a:gd name="T92" fmla="+- 0 9355 8915"/>
                <a:gd name="T93" fmla="*/ T92 w 457"/>
                <a:gd name="T94" fmla="+- 0 -1348 -1348"/>
                <a:gd name="T95" fmla="*/ -1348 h 4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457" h="464">
                  <a:moveTo>
                    <a:pt x="440" y="0"/>
                  </a:moveTo>
                  <a:lnTo>
                    <a:pt x="433" y="0"/>
                  </a:lnTo>
                  <a:lnTo>
                    <a:pt x="415" y="1"/>
                  </a:lnTo>
                  <a:lnTo>
                    <a:pt x="354" y="13"/>
                  </a:lnTo>
                  <a:lnTo>
                    <a:pt x="301" y="65"/>
                  </a:lnTo>
                  <a:lnTo>
                    <a:pt x="263" y="115"/>
                  </a:lnTo>
                  <a:lnTo>
                    <a:pt x="228" y="169"/>
                  </a:lnTo>
                  <a:lnTo>
                    <a:pt x="189" y="234"/>
                  </a:lnTo>
                  <a:lnTo>
                    <a:pt x="153" y="305"/>
                  </a:lnTo>
                  <a:lnTo>
                    <a:pt x="259" y="305"/>
                  </a:lnTo>
                  <a:lnTo>
                    <a:pt x="262" y="298"/>
                  </a:lnTo>
                  <a:lnTo>
                    <a:pt x="272" y="281"/>
                  </a:lnTo>
                  <a:lnTo>
                    <a:pt x="311" y="212"/>
                  </a:lnTo>
                  <a:lnTo>
                    <a:pt x="351" y="153"/>
                  </a:lnTo>
                  <a:lnTo>
                    <a:pt x="388" y="105"/>
                  </a:lnTo>
                  <a:lnTo>
                    <a:pt x="435" y="55"/>
                  </a:lnTo>
                  <a:lnTo>
                    <a:pt x="445" y="46"/>
                  </a:lnTo>
                  <a:lnTo>
                    <a:pt x="450" y="40"/>
                  </a:lnTo>
                  <a:lnTo>
                    <a:pt x="455" y="32"/>
                  </a:lnTo>
                  <a:lnTo>
                    <a:pt x="456" y="28"/>
                  </a:lnTo>
                  <a:lnTo>
                    <a:pt x="456" y="16"/>
                  </a:lnTo>
                  <a:lnTo>
                    <a:pt x="454" y="11"/>
                  </a:lnTo>
                  <a:lnTo>
                    <a:pt x="446" y="2"/>
                  </a:lnTo>
                  <a:lnTo>
                    <a:pt x="440" y="0"/>
                  </a:lnTo>
                  <a:close/>
                </a:path>
              </a:pathLst>
            </a:custGeom>
            <a:solidFill>
              <a:srgbClr val="98BE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0" name="Rectangle 45"/>
          <p:cNvSpPr>
            <a:spLocks noChangeArrowheads="1"/>
          </p:cNvSpPr>
          <p:nvPr/>
        </p:nvSpPr>
        <p:spPr bwMode="auto">
          <a:xfrm>
            <a:off x="2755286" y="5319006"/>
            <a:ext cx="181096" cy="23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8293" tIns="29148" rIns="58293" bIns="29148"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Rectangle 46"/>
          <p:cNvSpPr>
            <a:spLocks noChangeArrowheads="1"/>
          </p:cNvSpPr>
          <p:nvPr/>
        </p:nvSpPr>
        <p:spPr bwMode="auto">
          <a:xfrm>
            <a:off x="754871" y="3350112"/>
            <a:ext cx="5075813" cy="42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8293" tIns="29148" rIns="58293" bIns="29148" numCol="1" anchor="ctr" anchorCtr="0" compatLnSpc="1">
            <a:prstTxWarp prst="textNoShape">
              <a:avLst/>
            </a:prstTxWarp>
            <a:spAutoFit/>
          </a:bodyPr>
          <a:lstStyle/>
          <a:p>
            <a:pPr marL="0" marR="0" lvl="0" indent="0" algn="l" defTabSz="582924"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8FAA"/>
                </a:solidFill>
                <a:effectLst/>
                <a:uLnTx/>
                <a:uFillTx/>
                <a:latin typeface="Arial" panose="020B0604020202020204" pitchFamily="34" charset="0"/>
                <a:ea typeface="Arial" panose="020B0604020202020204" pitchFamily="34" charset="0"/>
                <a:cs typeface="+mn-cs"/>
              </a:rPr>
              <a:t>YOUR ENROLLMENT CHECKLIST</a:t>
            </a:r>
            <a:endPar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4" name="TextBox 163"/>
          <p:cNvSpPr txBox="1"/>
          <p:nvPr/>
        </p:nvSpPr>
        <p:spPr>
          <a:xfrm>
            <a:off x="3886200" y="550789"/>
            <a:ext cx="500859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YOUR BENEFITS </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GUIDE</a:t>
            </a:r>
          </a:p>
        </p:txBody>
      </p:sp>
      <p:sp>
        <p:nvSpPr>
          <p:cNvPr id="62" name="Freeform 61"/>
          <p:cNvSpPr>
            <a:spLocks/>
          </p:cNvSpPr>
          <p:nvPr/>
        </p:nvSpPr>
        <p:spPr bwMode="auto">
          <a:xfrm>
            <a:off x="4575599" y="2717065"/>
            <a:ext cx="3091326" cy="28995"/>
          </a:xfrm>
          <a:custGeom>
            <a:avLst/>
            <a:gdLst>
              <a:gd name="T0" fmla="+- 0 4918 4918"/>
              <a:gd name="T1" fmla="*/ T0 w 9907"/>
              <a:gd name="T2" fmla="+- 0 14825 4918"/>
              <a:gd name="T3" fmla="*/ T2 w 9907"/>
            </a:gdLst>
            <a:ahLst/>
            <a:cxnLst>
              <a:cxn ang="0">
                <a:pos x="T1" y="0"/>
              </a:cxn>
              <a:cxn ang="0">
                <a:pos x="T3" y="0"/>
              </a:cxn>
            </a:cxnLst>
            <a:rect l="0" t="0" r="r" b="b"/>
            <a:pathLst>
              <a:path w="9907">
                <a:moveTo>
                  <a:pt x="0" y="0"/>
                </a:moveTo>
                <a:lnTo>
                  <a:pt x="9907" y="0"/>
                </a:lnTo>
              </a:path>
            </a:pathLst>
          </a:custGeom>
          <a:noFill/>
          <a:ln w="6350">
            <a:solidFill>
              <a:srgbClr val="98BE3F"/>
            </a:solidFill>
            <a:round/>
            <a:headEnd/>
            <a:tailEnd/>
          </a:ln>
          <a:extLst>
            <a:ext uri="{909E8E84-426E-40DD-AFC4-6F175D3DCCD1}">
              <a14:hiddenFill xmlns:a14="http://schemas.microsoft.com/office/drawing/2010/main">
                <a:solidFill>
                  <a:srgbClr val="FFFFFF"/>
                </a:solidFill>
              </a14:hiddenFill>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62"/>
          <p:cNvSpPr>
            <a:spLocks/>
          </p:cNvSpPr>
          <p:nvPr/>
        </p:nvSpPr>
        <p:spPr bwMode="auto">
          <a:xfrm>
            <a:off x="4569503" y="2930425"/>
            <a:ext cx="3091326" cy="28995"/>
          </a:xfrm>
          <a:custGeom>
            <a:avLst/>
            <a:gdLst>
              <a:gd name="T0" fmla="+- 0 4918 4918"/>
              <a:gd name="T1" fmla="*/ T0 w 9907"/>
              <a:gd name="T2" fmla="+- 0 14825 4918"/>
              <a:gd name="T3" fmla="*/ T2 w 9907"/>
            </a:gdLst>
            <a:ahLst/>
            <a:cxnLst>
              <a:cxn ang="0">
                <a:pos x="T1" y="0"/>
              </a:cxn>
              <a:cxn ang="0">
                <a:pos x="T3" y="0"/>
              </a:cxn>
            </a:cxnLst>
            <a:rect l="0" t="0" r="r" b="b"/>
            <a:pathLst>
              <a:path w="9907">
                <a:moveTo>
                  <a:pt x="0" y="0"/>
                </a:moveTo>
                <a:lnTo>
                  <a:pt x="9907" y="0"/>
                </a:lnTo>
              </a:path>
            </a:pathLst>
          </a:custGeom>
          <a:noFill/>
          <a:ln w="6350">
            <a:solidFill>
              <a:srgbClr val="98BE3F"/>
            </a:solidFill>
            <a:round/>
            <a:headEnd/>
            <a:tailEnd/>
          </a:ln>
          <a:extLst>
            <a:ext uri="{909E8E84-426E-40DD-AFC4-6F175D3DCCD1}">
              <a14:hiddenFill xmlns:a14="http://schemas.microsoft.com/office/drawing/2010/main">
                <a:solidFill>
                  <a:srgbClr val="FFFFFF"/>
                </a:solidFill>
              </a14:hiddenFill>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TextBox 63"/>
          <p:cNvSpPr txBox="1"/>
          <p:nvPr/>
        </p:nvSpPr>
        <p:spPr>
          <a:xfrm>
            <a:off x="4542279" y="2722347"/>
            <a:ext cx="3421997" cy="268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Questions &amp; Answers</a:t>
            </a:r>
            <a:r>
              <a:rPr kumimoji="0" lang="en-US" sz="1148"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.……..……..…...……..18</a:t>
            </a: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5" name="TextBox 64"/>
          <p:cNvSpPr txBox="1"/>
          <p:nvPr/>
        </p:nvSpPr>
        <p:spPr>
          <a:xfrm>
            <a:off x="4530087" y="2938118"/>
            <a:ext cx="6829318" cy="268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Compliance Notices</a:t>
            </a:r>
            <a:r>
              <a:rPr kumimoji="0" lang="en-US" sz="1148"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...…………………...…...19</a:t>
            </a: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6" name="Freeform 65"/>
          <p:cNvSpPr>
            <a:spLocks/>
          </p:cNvSpPr>
          <p:nvPr/>
        </p:nvSpPr>
        <p:spPr bwMode="auto">
          <a:xfrm>
            <a:off x="4575599" y="3143785"/>
            <a:ext cx="3091326" cy="28995"/>
          </a:xfrm>
          <a:custGeom>
            <a:avLst/>
            <a:gdLst>
              <a:gd name="T0" fmla="+- 0 4918 4918"/>
              <a:gd name="T1" fmla="*/ T0 w 9907"/>
              <a:gd name="T2" fmla="+- 0 14825 4918"/>
              <a:gd name="T3" fmla="*/ T2 w 9907"/>
            </a:gdLst>
            <a:ahLst/>
            <a:cxnLst>
              <a:cxn ang="0">
                <a:pos x="T1" y="0"/>
              </a:cxn>
              <a:cxn ang="0">
                <a:pos x="T3" y="0"/>
              </a:cxn>
            </a:cxnLst>
            <a:rect l="0" t="0" r="r" b="b"/>
            <a:pathLst>
              <a:path w="9907">
                <a:moveTo>
                  <a:pt x="0" y="0"/>
                </a:moveTo>
                <a:lnTo>
                  <a:pt x="9907" y="0"/>
                </a:lnTo>
              </a:path>
            </a:pathLst>
          </a:custGeom>
          <a:noFill/>
          <a:ln w="6350">
            <a:solidFill>
              <a:srgbClr val="98BE3F"/>
            </a:solidFill>
            <a:round/>
            <a:headEnd/>
            <a:tailEnd/>
          </a:ln>
          <a:extLst>
            <a:ext uri="{909E8E84-426E-40DD-AFC4-6F175D3DCCD1}">
              <a14:hiddenFill xmlns:a14="http://schemas.microsoft.com/office/drawing/2010/main">
                <a:solidFill>
                  <a:srgbClr val="FFFFFF"/>
                </a:solidFill>
              </a14:hiddenFill>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TextBox 66"/>
          <p:cNvSpPr txBox="1"/>
          <p:nvPr/>
        </p:nvSpPr>
        <p:spPr>
          <a:xfrm>
            <a:off x="4545235" y="1950978"/>
            <a:ext cx="3421997" cy="268984"/>
          </a:xfrm>
          <a:prstGeom prst="rect">
            <a:avLst/>
          </a:prstGeom>
          <a:noFill/>
        </p:spPr>
        <p:txBody>
          <a:bodyPr wrap="square" rtlCol="0">
            <a:spAutoFit/>
          </a:bodyPr>
          <a:lstStyle/>
          <a:p>
            <a:pPr lvl="0">
              <a:defRPr/>
            </a:pPr>
            <a:r>
              <a:rPr lang="en-US" sz="1148" dirty="0" smtClean="0">
                <a:solidFill>
                  <a:srgbClr val="002060"/>
                </a:solidFill>
                <a:latin typeface="Arial" panose="020B0604020202020204" pitchFamily="34" charset="0"/>
                <a:cs typeface="Arial" panose="020B0604020202020204" pitchFamily="34" charset="0"/>
              </a:rPr>
              <a:t>Anthem Preventive Benefits…………………..8</a:t>
            </a:r>
            <a:endParaRPr kumimoji="0" lang="en-US" sz="1148"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366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20</a:t>
            </a:fld>
            <a:endParaRPr lang="en-US"/>
          </a:p>
        </p:txBody>
      </p:sp>
      <p:grpSp>
        <p:nvGrpSpPr>
          <p:cNvPr id="6" name="Group 5"/>
          <p:cNvGrpSpPr>
            <a:grpSpLocks/>
          </p:cNvGrpSpPr>
          <p:nvPr/>
        </p:nvGrpSpPr>
        <p:grpSpPr bwMode="auto">
          <a:xfrm>
            <a:off x="0" y="568268"/>
            <a:ext cx="7772400" cy="1347216"/>
            <a:chOff x="-4035" y="-3471"/>
            <a:chExt cx="19200" cy="3328"/>
          </a:xfrm>
        </p:grpSpPr>
        <p:grpSp>
          <p:nvGrpSpPr>
            <p:cNvPr id="7" name="Group 6"/>
            <p:cNvGrpSpPr>
              <a:grpSpLocks/>
            </p:cNvGrpSpPr>
            <p:nvPr/>
          </p:nvGrpSpPr>
          <p:grpSpPr bwMode="auto">
            <a:xfrm>
              <a:off x="-4035" y="-3471"/>
              <a:ext cx="19200" cy="1105"/>
              <a:chOff x="-4035" y="-3471"/>
              <a:chExt cx="19200" cy="1105"/>
            </a:xfrm>
          </p:grpSpPr>
          <p:sp>
            <p:nvSpPr>
              <p:cNvPr id="28" name="Freeform 27"/>
              <p:cNvSpPr>
                <a:spLocks/>
              </p:cNvSpPr>
              <p:nvPr/>
            </p:nvSpPr>
            <p:spPr bwMode="auto">
              <a:xfrm>
                <a:off x="-4035" y="-3471"/>
                <a:ext cx="19200" cy="1105"/>
              </a:xfrm>
              <a:custGeom>
                <a:avLst/>
                <a:gdLst>
                  <a:gd name="T0" fmla="+- 0 810 810"/>
                  <a:gd name="T1" fmla="*/ T0 w 14220"/>
                  <a:gd name="T2" fmla="+- 0 -2366 -3471"/>
                  <a:gd name="T3" fmla="*/ -2366 h 1105"/>
                  <a:gd name="T4" fmla="+- 0 15030 810"/>
                  <a:gd name="T5" fmla="*/ T4 w 14220"/>
                  <a:gd name="T6" fmla="+- 0 -2366 -3471"/>
                  <a:gd name="T7" fmla="*/ -2366 h 1105"/>
                  <a:gd name="T8" fmla="+- 0 15030 810"/>
                  <a:gd name="T9" fmla="*/ T8 w 14220"/>
                  <a:gd name="T10" fmla="+- 0 -3471 -3471"/>
                  <a:gd name="T11" fmla="*/ -3471 h 1105"/>
                  <a:gd name="T12" fmla="+- 0 810 810"/>
                  <a:gd name="T13" fmla="*/ T12 w 14220"/>
                  <a:gd name="T14" fmla="+- 0 -3471 -3471"/>
                  <a:gd name="T15" fmla="*/ -3471 h 1105"/>
                  <a:gd name="T16" fmla="+- 0 810 810"/>
                  <a:gd name="T17" fmla="*/ T16 w 14220"/>
                  <a:gd name="T18" fmla="+- 0 -2366 -3471"/>
                  <a:gd name="T19" fmla="*/ -2366 h 1105"/>
                </a:gdLst>
                <a:ahLst/>
                <a:cxnLst>
                  <a:cxn ang="0">
                    <a:pos x="T1" y="T3"/>
                  </a:cxn>
                  <a:cxn ang="0">
                    <a:pos x="T5" y="T7"/>
                  </a:cxn>
                  <a:cxn ang="0">
                    <a:pos x="T9" y="T11"/>
                  </a:cxn>
                  <a:cxn ang="0">
                    <a:pos x="T13" y="T15"/>
                  </a:cxn>
                  <a:cxn ang="0">
                    <a:pos x="T17" y="T19"/>
                  </a:cxn>
                </a:cxnLst>
                <a:rect l="0" t="0" r="r" b="b"/>
                <a:pathLst>
                  <a:path w="14220" h="1105">
                    <a:moveTo>
                      <a:pt x="0" y="1105"/>
                    </a:moveTo>
                    <a:lnTo>
                      <a:pt x="14220" y="1105"/>
                    </a:lnTo>
                    <a:lnTo>
                      <a:pt x="14220"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8" name="Group 7"/>
            <p:cNvGrpSpPr>
              <a:grpSpLocks/>
            </p:cNvGrpSpPr>
            <p:nvPr/>
          </p:nvGrpSpPr>
          <p:grpSpPr bwMode="auto">
            <a:xfrm>
              <a:off x="12960" y="-3086"/>
              <a:ext cx="2205" cy="1909"/>
              <a:chOff x="12960" y="-3086"/>
              <a:chExt cx="2205" cy="1909"/>
            </a:xfrm>
          </p:grpSpPr>
          <p:sp>
            <p:nvSpPr>
              <p:cNvPr id="27" name="Freeform 26"/>
              <p:cNvSpPr>
                <a:spLocks/>
              </p:cNvSpPr>
              <p:nvPr/>
            </p:nvSpPr>
            <p:spPr bwMode="auto">
              <a:xfrm>
                <a:off x="12960" y="-3086"/>
                <a:ext cx="2205" cy="1909"/>
              </a:xfrm>
              <a:custGeom>
                <a:avLst/>
                <a:gdLst>
                  <a:gd name="T0" fmla="+- 0 14614 12960"/>
                  <a:gd name="T1" fmla="*/ T0 w 2205"/>
                  <a:gd name="T2" fmla="+- 0 -3086 -3086"/>
                  <a:gd name="T3" fmla="*/ -3086 h 1909"/>
                  <a:gd name="T4" fmla="+- 0 13511 12960"/>
                  <a:gd name="T5" fmla="*/ T4 w 2205"/>
                  <a:gd name="T6" fmla="+- 0 -3086 -3086"/>
                  <a:gd name="T7" fmla="*/ -3086 h 1909"/>
                  <a:gd name="T8" fmla="+- 0 12960 12960"/>
                  <a:gd name="T9" fmla="*/ T8 w 2205"/>
                  <a:gd name="T10" fmla="+- 0 -2131 -3086"/>
                  <a:gd name="T11" fmla="*/ -2131 h 1909"/>
                  <a:gd name="T12" fmla="+- 0 13511 12960"/>
                  <a:gd name="T13" fmla="*/ T12 w 2205"/>
                  <a:gd name="T14" fmla="+- 0 -1177 -3086"/>
                  <a:gd name="T15" fmla="*/ -1177 h 1909"/>
                  <a:gd name="T16" fmla="+- 0 14614 12960"/>
                  <a:gd name="T17" fmla="*/ T16 w 2205"/>
                  <a:gd name="T18" fmla="+- 0 -1177 -3086"/>
                  <a:gd name="T19" fmla="*/ -1177 h 1909"/>
                  <a:gd name="T20" fmla="+- 0 15165 12960"/>
                  <a:gd name="T21" fmla="*/ T20 w 2205"/>
                  <a:gd name="T22" fmla="+- 0 -2131 -3086"/>
                  <a:gd name="T23" fmla="*/ -2131 h 1909"/>
                  <a:gd name="T24" fmla="+- 0 14614 12960"/>
                  <a:gd name="T25" fmla="*/ T24 w 2205"/>
                  <a:gd name="T26" fmla="+- 0 -3086 -3086"/>
                  <a:gd name="T27" fmla="*/ -3086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09"/>
                    </a:lnTo>
                    <a:lnTo>
                      <a:pt x="1654" y="1909"/>
                    </a:lnTo>
                    <a:lnTo>
                      <a:pt x="2205" y="955"/>
                    </a:lnTo>
                    <a:lnTo>
                      <a:pt x="1654" y="0"/>
                    </a:lnTo>
                    <a:close/>
                  </a:path>
                </a:pathLst>
              </a:custGeom>
              <a:solidFill>
                <a:srgbClr val="B9DEE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9" name="Group 8"/>
            <p:cNvGrpSpPr>
              <a:grpSpLocks/>
            </p:cNvGrpSpPr>
            <p:nvPr/>
          </p:nvGrpSpPr>
          <p:grpSpPr bwMode="auto">
            <a:xfrm>
              <a:off x="11200" y="-2052"/>
              <a:ext cx="2205" cy="1909"/>
              <a:chOff x="11200" y="-2052"/>
              <a:chExt cx="2205" cy="1909"/>
            </a:xfrm>
          </p:grpSpPr>
          <p:sp>
            <p:nvSpPr>
              <p:cNvPr id="26" name="Freeform 25"/>
              <p:cNvSpPr>
                <a:spLocks/>
              </p:cNvSpPr>
              <p:nvPr/>
            </p:nvSpPr>
            <p:spPr bwMode="auto">
              <a:xfrm>
                <a:off x="11200" y="-2052"/>
                <a:ext cx="2205" cy="1909"/>
              </a:xfrm>
              <a:custGeom>
                <a:avLst/>
                <a:gdLst>
                  <a:gd name="T0" fmla="+- 0 12854 11200"/>
                  <a:gd name="T1" fmla="*/ T0 w 2205"/>
                  <a:gd name="T2" fmla="+- 0 -2052 -2052"/>
                  <a:gd name="T3" fmla="*/ -2052 h 1909"/>
                  <a:gd name="T4" fmla="+- 0 11751 11200"/>
                  <a:gd name="T5" fmla="*/ T4 w 2205"/>
                  <a:gd name="T6" fmla="+- 0 -2052 -2052"/>
                  <a:gd name="T7" fmla="*/ -2052 h 1909"/>
                  <a:gd name="T8" fmla="+- 0 11200 11200"/>
                  <a:gd name="T9" fmla="*/ T8 w 2205"/>
                  <a:gd name="T10" fmla="+- 0 -1097 -2052"/>
                  <a:gd name="T11" fmla="*/ -1097 h 1909"/>
                  <a:gd name="T12" fmla="+- 0 11751 11200"/>
                  <a:gd name="T13" fmla="*/ T12 w 2205"/>
                  <a:gd name="T14" fmla="+- 0 -142 -2052"/>
                  <a:gd name="T15" fmla="*/ -142 h 1909"/>
                  <a:gd name="T16" fmla="+- 0 12854 11200"/>
                  <a:gd name="T17" fmla="*/ T16 w 2205"/>
                  <a:gd name="T18" fmla="+- 0 -142 -2052"/>
                  <a:gd name="T19" fmla="*/ -142 h 1909"/>
                  <a:gd name="T20" fmla="+- 0 13405 11200"/>
                  <a:gd name="T21" fmla="*/ T20 w 2205"/>
                  <a:gd name="T22" fmla="+- 0 -1097 -2052"/>
                  <a:gd name="T23" fmla="*/ -1097 h 1909"/>
                  <a:gd name="T24" fmla="+- 0 12854 11200"/>
                  <a:gd name="T25" fmla="*/ T24 w 2205"/>
                  <a:gd name="T26" fmla="+- 0 -2052 -2052"/>
                  <a:gd name="T27" fmla="*/ -2052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10"/>
                    </a:lnTo>
                    <a:lnTo>
                      <a:pt x="1654" y="1910"/>
                    </a:lnTo>
                    <a:lnTo>
                      <a:pt x="2205" y="955"/>
                    </a:lnTo>
                    <a:lnTo>
                      <a:pt x="1654" y="0"/>
                    </a:lnTo>
                    <a:close/>
                  </a:path>
                </a:pathLst>
              </a:custGeom>
              <a:solidFill>
                <a:srgbClr val="F583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0" name="Group 9"/>
            <p:cNvGrpSpPr>
              <a:grpSpLocks/>
            </p:cNvGrpSpPr>
            <p:nvPr/>
          </p:nvGrpSpPr>
          <p:grpSpPr bwMode="auto">
            <a:xfrm>
              <a:off x="13819" y="-2501"/>
              <a:ext cx="429" cy="54"/>
              <a:chOff x="13819" y="-2501"/>
              <a:chExt cx="429" cy="54"/>
            </a:xfrm>
          </p:grpSpPr>
          <p:sp>
            <p:nvSpPr>
              <p:cNvPr id="25" name="Freeform 24"/>
              <p:cNvSpPr>
                <a:spLocks/>
              </p:cNvSpPr>
              <p:nvPr/>
            </p:nvSpPr>
            <p:spPr bwMode="auto">
              <a:xfrm>
                <a:off x="13819" y="-2501"/>
                <a:ext cx="429" cy="54"/>
              </a:xfrm>
              <a:custGeom>
                <a:avLst/>
                <a:gdLst>
                  <a:gd name="T0" fmla="+- 0 14236 13819"/>
                  <a:gd name="T1" fmla="*/ T0 w 429"/>
                  <a:gd name="T2" fmla="+- 0 -2501 -2501"/>
                  <a:gd name="T3" fmla="*/ -2501 h 54"/>
                  <a:gd name="T4" fmla="+- 0 13831 13819"/>
                  <a:gd name="T5" fmla="*/ T4 w 429"/>
                  <a:gd name="T6" fmla="+- 0 -2501 -2501"/>
                  <a:gd name="T7" fmla="*/ -2501 h 54"/>
                  <a:gd name="T8" fmla="+- 0 13819 13819"/>
                  <a:gd name="T9" fmla="*/ T8 w 429"/>
                  <a:gd name="T10" fmla="+- 0 -2489 -2501"/>
                  <a:gd name="T11" fmla="*/ -2489 h 54"/>
                  <a:gd name="T12" fmla="+- 0 13819 13819"/>
                  <a:gd name="T13" fmla="*/ T12 w 429"/>
                  <a:gd name="T14" fmla="+- 0 -2459 -2501"/>
                  <a:gd name="T15" fmla="*/ -2459 h 54"/>
                  <a:gd name="T16" fmla="+- 0 13831 13819"/>
                  <a:gd name="T17" fmla="*/ T16 w 429"/>
                  <a:gd name="T18" fmla="+- 0 -2447 -2501"/>
                  <a:gd name="T19" fmla="*/ -2447 h 54"/>
                  <a:gd name="T20" fmla="+- 0 14236 13819"/>
                  <a:gd name="T21" fmla="*/ T20 w 429"/>
                  <a:gd name="T22" fmla="+- 0 -2447 -2501"/>
                  <a:gd name="T23" fmla="*/ -2447 h 54"/>
                  <a:gd name="T24" fmla="+- 0 14248 13819"/>
                  <a:gd name="T25" fmla="*/ T24 w 429"/>
                  <a:gd name="T26" fmla="+- 0 -2459 -2501"/>
                  <a:gd name="T27" fmla="*/ -2459 h 54"/>
                  <a:gd name="T28" fmla="+- 0 14248 13819"/>
                  <a:gd name="T29" fmla="*/ T28 w 429"/>
                  <a:gd name="T30" fmla="+- 0 -2489 -2501"/>
                  <a:gd name="T31" fmla="*/ -2489 h 54"/>
                  <a:gd name="T32" fmla="+- 0 14236 13819"/>
                  <a:gd name="T33" fmla="*/ T32 w 429"/>
                  <a:gd name="T34" fmla="+- 0 -2501 -2501"/>
                  <a:gd name="T35" fmla="*/ -2501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1" name="Group 10"/>
            <p:cNvGrpSpPr>
              <a:grpSpLocks/>
            </p:cNvGrpSpPr>
            <p:nvPr/>
          </p:nvGrpSpPr>
          <p:grpSpPr bwMode="auto">
            <a:xfrm>
              <a:off x="13819" y="-2375"/>
              <a:ext cx="429" cy="54"/>
              <a:chOff x="13819" y="-2375"/>
              <a:chExt cx="429" cy="54"/>
            </a:xfrm>
          </p:grpSpPr>
          <p:sp>
            <p:nvSpPr>
              <p:cNvPr id="24" name="Freeform 23"/>
              <p:cNvSpPr>
                <a:spLocks/>
              </p:cNvSpPr>
              <p:nvPr/>
            </p:nvSpPr>
            <p:spPr bwMode="auto">
              <a:xfrm>
                <a:off x="13819" y="-2375"/>
                <a:ext cx="429" cy="54"/>
              </a:xfrm>
              <a:custGeom>
                <a:avLst/>
                <a:gdLst>
                  <a:gd name="T0" fmla="+- 0 14236 13819"/>
                  <a:gd name="T1" fmla="*/ T0 w 429"/>
                  <a:gd name="T2" fmla="+- 0 -2375 -2375"/>
                  <a:gd name="T3" fmla="*/ -2375 h 54"/>
                  <a:gd name="T4" fmla="+- 0 13831 13819"/>
                  <a:gd name="T5" fmla="*/ T4 w 429"/>
                  <a:gd name="T6" fmla="+- 0 -2375 -2375"/>
                  <a:gd name="T7" fmla="*/ -2375 h 54"/>
                  <a:gd name="T8" fmla="+- 0 13819 13819"/>
                  <a:gd name="T9" fmla="*/ T8 w 429"/>
                  <a:gd name="T10" fmla="+- 0 -2363 -2375"/>
                  <a:gd name="T11" fmla="*/ -2363 h 54"/>
                  <a:gd name="T12" fmla="+- 0 13819 13819"/>
                  <a:gd name="T13" fmla="*/ T12 w 429"/>
                  <a:gd name="T14" fmla="+- 0 -2333 -2375"/>
                  <a:gd name="T15" fmla="*/ -2333 h 54"/>
                  <a:gd name="T16" fmla="+- 0 13831 13819"/>
                  <a:gd name="T17" fmla="*/ T16 w 429"/>
                  <a:gd name="T18" fmla="+- 0 -2321 -2375"/>
                  <a:gd name="T19" fmla="*/ -2321 h 54"/>
                  <a:gd name="T20" fmla="+- 0 14236 13819"/>
                  <a:gd name="T21" fmla="*/ T20 w 429"/>
                  <a:gd name="T22" fmla="+- 0 -2321 -2375"/>
                  <a:gd name="T23" fmla="*/ -2321 h 54"/>
                  <a:gd name="T24" fmla="+- 0 14248 13819"/>
                  <a:gd name="T25" fmla="*/ T24 w 429"/>
                  <a:gd name="T26" fmla="+- 0 -2333 -2375"/>
                  <a:gd name="T27" fmla="*/ -2333 h 54"/>
                  <a:gd name="T28" fmla="+- 0 14248 13819"/>
                  <a:gd name="T29" fmla="*/ T28 w 429"/>
                  <a:gd name="T30" fmla="+- 0 -2363 -2375"/>
                  <a:gd name="T31" fmla="*/ -2363 h 54"/>
                  <a:gd name="T32" fmla="+- 0 14236 13819"/>
                  <a:gd name="T33" fmla="*/ T32 w 429"/>
                  <a:gd name="T34" fmla="+- 0 -2375 -2375"/>
                  <a:gd name="T35" fmla="*/ -2375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2" name="Group 11"/>
            <p:cNvGrpSpPr>
              <a:grpSpLocks/>
            </p:cNvGrpSpPr>
            <p:nvPr/>
          </p:nvGrpSpPr>
          <p:grpSpPr bwMode="auto">
            <a:xfrm>
              <a:off x="13819" y="-2249"/>
              <a:ext cx="429" cy="54"/>
              <a:chOff x="13819" y="-2249"/>
              <a:chExt cx="429" cy="54"/>
            </a:xfrm>
          </p:grpSpPr>
          <p:sp>
            <p:nvSpPr>
              <p:cNvPr id="23" name="Freeform 22"/>
              <p:cNvSpPr>
                <a:spLocks/>
              </p:cNvSpPr>
              <p:nvPr/>
            </p:nvSpPr>
            <p:spPr bwMode="auto">
              <a:xfrm>
                <a:off x="13819" y="-2249"/>
                <a:ext cx="429" cy="54"/>
              </a:xfrm>
              <a:custGeom>
                <a:avLst/>
                <a:gdLst>
                  <a:gd name="T0" fmla="+- 0 14236 13819"/>
                  <a:gd name="T1" fmla="*/ T0 w 429"/>
                  <a:gd name="T2" fmla="+- 0 -2249 -2249"/>
                  <a:gd name="T3" fmla="*/ -2249 h 54"/>
                  <a:gd name="T4" fmla="+- 0 13831 13819"/>
                  <a:gd name="T5" fmla="*/ T4 w 429"/>
                  <a:gd name="T6" fmla="+- 0 -2249 -2249"/>
                  <a:gd name="T7" fmla="*/ -2249 h 54"/>
                  <a:gd name="T8" fmla="+- 0 13819 13819"/>
                  <a:gd name="T9" fmla="*/ T8 w 429"/>
                  <a:gd name="T10" fmla="+- 0 -2237 -2249"/>
                  <a:gd name="T11" fmla="*/ -2237 h 54"/>
                  <a:gd name="T12" fmla="+- 0 13819 13819"/>
                  <a:gd name="T13" fmla="*/ T12 w 429"/>
                  <a:gd name="T14" fmla="+- 0 -2207 -2249"/>
                  <a:gd name="T15" fmla="*/ -2207 h 54"/>
                  <a:gd name="T16" fmla="+- 0 13831 13819"/>
                  <a:gd name="T17" fmla="*/ T16 w 429"/>
                  <a:gd name="T18" fmla="+- 0 -2195 -2249"/>
                  <a:gd name="T19" fmla="*/ -2195 h 54"/>
                  <a:gd name="T20" fmla="+- 0 14236 13819"/>
                  <a:gd name="T21" fmla="*/ T20 w 429"/>
                  <a:gd name="T22" fmla="+- 0 -2195 -2249"/>
                  <a:gd name="T23" fmla="*/ -2195 h 54"/>
                  <a:gd name="T24" fmla="+- 0 14248 13819"/>
                  <a:gd name="T25" fmla="*/ T24 w 429"/>
                  <a:gd name="T26" fmla="+- 0 -2207 -2249"/>
                  <a:gd name="T27" fmla="*/ -2207 h 54"/>
                  <a:gd name="T28" fmla="+- 0 14248 13819"/>
                  <a:gd name="T29" fmla="*/ T28 w 429"/>
                  <a:gd name="T30" fmla="+- 0 -2237 -2249"/>
                  <a:gd name="T31" fmla="*/ -2237 h 54"/>
                  <a:gd name="T32" fmla="+- 0 14236 13819"/>
                  <a:gd name="T33" fmla="*/ T32 w 429"/>
                  <a:gd name="T34" fmla="+- 0 -2249 -2249"/>
                  <a:gd name="T35" fmla="*/ -2249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3" name="Group 12"/>
            <p:cNvGrpSpPr>
              <a:grpSpLocks/>
            </p:cNvGrpSpPr>
            <p:nvPr/>
          </p:nvGrpSpPr>
          <p:grpSpPr bwMode="auto">
            <a:xfrm>
              <a:off x="13594" y="-2712"/>
              <a:ext cx="880" cy="1098"/>
              <a:chOff x="13594" y="-2712"/>
              <a:chExt cx="880" cy="1098"/>
            </a:xfrm>
          </p:grpSpPr>
          <p:sp>
            <p:nvSpPr>
              <p:cNvPr id="20" name="Freeform 19"/>
              <p:cNvSpPr>
                <a:spLocks/>
              </p:cNvSpPr>
              <p:nvPr/>
            </p:nvSpPr>
            <p:spPr bwMode="auto">
              <a:xfrm>
                <a:off x="13594" y="-2712"/>
                <a:ext cx="880" cy="1098"/>
              </a:xfrm>
              <a:custGeom>
                <a:avLst/>
                <a:gdLst>
                  <a:gd name="T0" fmla="+- 0 13723 13594"/>
                  <a:gd name="T1" fmla="*/ T0 w 880"/>
                  <a:gd name="T2" fmla="+- 0 -2712 -2712"/>
                  <a:gd name="T3" fmla="*/ -2712 h 1098"/>
                  <a:gd name="T4" fmla="+- 0 13659 13594"/>
                  <a:gd name="T5" fmla="*/ T4 w 880"/>
                  <a:gd name="T6" fmla="+- 0 -2695 -2712"/>
                  <a:gd name="T7" fmla="*/ -2695 h 1098"/>
                  <a:gd name="T8" fmla="+- 0 13612 13594"/>
                  <a:gd name="T9" fmla="*/ T8 w 880"/>
                  <a:gd name="T10" fmla="+- 0 -2649 -2712"/>
                  <a:gd name="T11" fmla="*/ -2649 h 1098"/>
                  <a:gd name="T12" fmla="+- 0 13594 13594"/>
                  <a:gd name="T13" fmla="*/ T12 w 880"/>
                  <a:gd name="T14" fmla="+- 0 -2587 -2712"/>
                  <a:gd name="T15" fmla="*/ -2587 h 1098"/>
                  <a:gd name="T16" fmla="+- 0 13594 13594"/>
                  <a:gd name="T17" fmla="*/ T16 w 880"/>
                  <a:gd name="T18" fmla="+- 0 -1743 -2712"/>
                  <a:gd name="T19" fmla="*/ -1743 h 1098"/>
                  <a:gd name="T20" fmla="+- 0 13596 13594"/>
                  <a:gd name="T21" fmla="*/ T20 w 880"/>
                  <a:gd name="T22" fmla="+- 0 -1721 -2712"/>
                  <a:gd name="T23" fmla="*/ -1721 h 1098"/>
                  <a:gd name="T24" fmla="+- 0 13623 13594"/>
                  <a:gd name="T25" fmla="*/ T24 w 880"/>
                  <a:gd name="T26" fmla="+- 0 -1661 -2712"/>
                  <a:gd name="T27" fmla="*/ -1661 h 1098"/>
                  <a:gd name="T28" fmla="+- 0 13676 13594"/>
                  <a:gd name="T29" fmla="*/ T28 w 880"/>
                  <a:gd name="T30" fmla="+- 0 -1623 -2712"/>
                  <a:gd name="T31" fmla="*/ -1623 h 1098"/>
                  <a:gd name="T32" fmla="+- 0 14344 13594"/>
                  <a:gd name="T33" fmla="*/ T32 w 880"/>
                  <a:gd name="T34" fmla="+- 0 -1614 -2712"/>
                  <a:gd name="T35" fmla="*/ -1614 h 1098"/>
                  <a:gd name="T36" fmla="+- 0 14367 13594"/>
                  <a:gd name="T37" fmla="*/ T36 w 880"/>
                  <a:gd name="T38" fmla="+- 0 -1616 -2712"/>
                  <a:gd name="T39" fmla="*/ -1616 h 1098"/>
                  <a:gd name="T40" fmla="+- 0 14426 13594"/>
                  <a:gd name="T41" fmla="*/ T40 w 880"/>
                  <a:gd name="T42" fmla="+- 0 -1644 -2712"/>
                  <a:gd name="T43" fmla="*/ -1644 h 1098"/>
                  <a:gd name="T44" fmla="+- 0 14464 13594"/>
                  <a:gd name="T45" fmla="*/ T44 w 880"/>
                  <a:gd name="T46" fmla="+- 0 -1696 -2712"/>
                  <a:gd name="T47" fmla="*/ -1696 h 1098"/>
                  <a:gd name="T48" fmla="+- 0 14465 13594"/>
                  <a:gd name="T49" fmla="*/ T48 w 880"/>
                  <a:gd name="T50" fmla="+- 0 -1698 -2712"/>
                  <a:gd name="T51" fmla="*/ -1698 h 1098"/>
                  <a:gd name="T52" fmla="+- 0 13723 13594"/>
                  <a:gd name="T53" fmla="*/ T52 w 880"/>
                  <a:gd name="T54" fmla="+- 0 -1698 -2712"/>
                  <a:gd name="T55" fmla="*/ -1698 h 1098"/>
                  <a:gd name="T56" fmla="+- 0 13701 13594"/>
                  <a:gd name="T57" fmla="*/ T56 w 880"/>
                  <a:gd name="T58" fmla="+- 0 -1704 -2712"/>
                  <a:gd name="T59" fmla="*/ -1704 h 1098"/>
                  <a:gd name="T60" fmla="+- 0 13685 13594"/>
                  <a:gd name="T61" fmla="*/ T60 w 880"/>
                  <a:gd name="T62" fmla="+- 0 -1718 -2712"/>
                  <a:gd name="T63" fmla="*/ -1718 h 1098"/>
                  <a:gd name="T64" fmla="+- 0 13678 13594"/>
                  <a:gd name="T65" fmla="*/ T64 w 880"/>
                  <a:gd name="T66" fmla="+- 0 -1739 -2712"/>
                  <a:gd name="T67" fmla="*/ -1739 h 1098"/>
                  <a:gd name="T68" fmla="+- 0 13678 13594"/>
                  <a:gd name="T69" fmla="*/ T68 w 880"/>
                  <a:gd name="T70" fmla="+- 0 -2582 -2712"/>
                  <a:gd name="T71" fmla="*/ -2582 h 1098"/>
                  <a:gd name="T72" fmla="+- 0 13683 13594"/>
                  <a:gd name="T73" fmla="*/ T72 w 880"/>
                  <a:gd name="T74" fmla="+- 0 -2604 -2712"/>
                  <a:gd name="T75" fmla="*/ -2604 h 1098"/>
                  <a:gd name="T76" fmla="+- 0 13698 13594"/>
                  <a:gd name="T77" fmla="*/ T76 w 880"/>
                  <a:gd name="T78" fmla="+- 0 -2620 -2712"/>
                  <a:gd name="T79" fmla="*/ -2620 h 1098"/>
                  <a:gd name="T80" fmla="+- 0 13718 13594"/>
                  <a:gd name="T81" fmla="*/ T80 w 880"/>
                  <a:gd name="T82" fmla="+- 0 -2627 -2712"/>
                  <a:gd name="T83" fmla="*/ -2627 h 1098"/>
                  <a:gd name="T84" fmla="+- 0 14465 13594"/>
                  <a:gd name="T85" fmla="*/ T84 w 880"/>
                  <a:gd name="T86" fmla="+- 0 -2628 -2712"/>
                  <a:gd name="T87" fmla="*/ -2628 h 1098"/>
                  <a:gd name="T88" fmla="+- 0 14456 13594"/>
                  <a:gd name="T89" fmla="*/ T88 w 880"/>
                  <a:gd name="T90" fmla="+- 0 -2647 -2712"/>
                  <a:gd name="T91" fmla="*/ -2647 h 1098"/>
                  <a:gd name="T92" fmla="+- 0 14411 13594"/>
                  <a:gd name="T93" fmla="*/ T92 w 880"/>
                  <a:gd name="T94" fmla="+- 0 -2693 -2712"/>
                  <a:gd name="T95" fmla="*/ -2693 h 1098"/>
                  <a:gd name="T96" fmla="+- 0 14347 13594"/>
                  <a:gd name="T97" fmla="*/ T96 w 880"/>
                  <a:gd name="T98" fmla="+- 0 -2712 -2712"/>
                  <a:gd name="T99" fmla="*/ -2712 h 1098"/>
                  <a:gd name="T100" fmla="+- 0 13723 13594"/>
                  <a:gd name="T101" fmla="*/ T100 w 880"/>
                  <a:gd name="T102" fmla="+- 0 -2712 -2712"/>
                  <a:gd name="T103" fmla="*/ -2712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880" h="1098">
                    <a:moveTo>
                      <a:pt x="129" y="0"/>
                    </a:moveTo>
                    <a:lnTo>
                      <a:pt x="65" y="17"/>
                    </a:lnTo>
                    <a:lnTo>
                      <a:pt x="18" y="63"/>
                    </a:lnTo>
                    <a:lnTo>
                      <a:pt x="0" y="125"/>
                    </a:lnTo>
                    <a:lnTo>
                      <a:pt x="0" y="969"/>
                    </a:lnTo>
                    <a:lnTo>
                      <a:pt x="2" y="991"/>
                    </a:lnTo>
                    <a:lnTo>
                      <a:pt x="29" y="1051"/>
                    </a:lnTo>
                    <a:lnTo>
                      <a:pt x="82" y="1089"/>
                    </a:lnTo>
                    <a:lnTo>
                      <a:pt x="750" y="1098"/>
                    </a:lnTo>
                    <a:lnTo>
                      <a:pt x="773" y="1096"/>
                    </a:lnTo>
                    <a:lnTo>
                      <a:pt x="832" y="1068"/>
                    </a:lnTo>
                    <a:lnTo>
                      <a:pt x="870" y="1016"/>
                    </a:lnTo>
                    <a:lnTo>
                      <a:pt x="871" y="1014"/>
                    </a:lnTo>
                    <a:lnTo>
                      <a:pt x="129" y="1014"/>
                    </a:lnTo>
                    <a:lnTo>
                      <a:pt x="107" y="1008"/>
                    </a:lnTo>
                    <a:lnTo>
                      <a:pt x="91" y="994"/>
                    </a:lnTo>
                    <a:lnTo>
                      <a:pt x="84" y="973"/>
                    </a:lnTo>
                    <a:lnTo>
                      <a:pt x="84" y="130"/>
                    </a:lnTo>
                    <a:lnTo>
                      <a:pt x="89" y="108"/>
                    </a:lnTo>
                    <a:lnTo>
                      <a:pt x="104" y="92"/>
                    </a:lnTo>
                    <a:lnTo>
                      <a:pt x="124" y="85"/>
                    </a:lnTo>
                    <a:lnTo>
                      <a:pt x="871" y="84"/>
                    </a:lnTo>
                    <a:lnTo>
                      <a:pt x="862" y="65"/>
                    </a:lnTo>
                    <a:lnTo>
                      <a:pt x="817" y="19"/>
                    </a:lnTo>
                    <a:lnTo>
                      <a:pt x="753" y="0"/>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1" name="Freeform 20"/>
              <p:cNvSpPr>
                <a:spLocks/>
              </p:cNvSpPr>
              <p:nvPr/>
            </p:nvSpPr>
            <p:spPr bwMode="auto">
              <a:xfrm>
                <a:off x="13594" y="-2712"/>
                <a:ext cx="880" cy="1098"/>
              </a:xfrm>
              <a:custGeom>
                <a:avLst/>
                <a:gdLst>
                  <a:gd name="T0" fmla="+- 0 14473 13594"/>
                  <a:gd name="T1" fmla="*/ T0 w 880"/>
                  <a:gd name="T2" fmla="+- 0 -1893 -2712"/>
                  <a:gd name="T3" fmla="*/ -1893 h 1098"/>
                  <a:gd name="T4" fmla="+- 0 14389 13594"/>
                  <a:gd name="T5" fmla="*/ T4 w 880"/>
                  <a:gd name="T6" fmla="+- 0 -1851 -2712"/>
                  <a:gd name="T7" fmla="*/ -1851 h 1098"/>
                  <a:gd name="T8" fmla="+- 0 14389 13594"/>
                  <a:gd name="T9" fmla="*/ T8 w 880"/>
                  <a:gd name="T10" fmla="+- 0 -1743 -2712"/>
                  <a:gd name="T11" fmla="*/ -1743 h 1098"/>
                  <a:gd name="T12" fmla="+- 0 14384 13594"/>
                  <a:gd name="T13" fmla="*/ T12 w 880"/>
                  <a:gd name="T14" fmla="+- 0 -1722 -2712"/>
                  <a:gd name="T15" fmla="*/ -1722 h 1098"/>
                  <a:gd name="T16" fmla="+- 0 14369 13594"/>
                  <a:gd name="T17" fmla="*/ T16 w 880"/>
                  <a:gd name="T18" fmla="+- 0 -1706 -2712"/>
                  <a:gd name="T19" fmla="*/ -1706 h 1098"/>
                  <a:gd name="T20" fmla="+- 0 14349 13594"/>
                  <a:gd name="T21" fmla="*/ T20 w 880"/>
                  <a:gd name="T22" fmla="+- 0 -1698 -2712"/>
                  <a:gd name="T23" fmla="*/ -1698 h 1098"/>
                  <a:gd name="T24" fmla="+- 0 13723 13594"/>
                  <a:gd name="T25" fmla="*/ T24 w 880"/>
                  <a:gd name="T26" fmla="+- 0 -1698 -2712"/>
                  <a:gd name="T27" fmla="*/ -1698 h 1098"/>
                  <a:gd name="T28" fmla="+- 0 14465 13594"/>
                  <a:gd name="T29" fmla="*/ T28 w 880"/>
                  <a:gd name="T30" fmla="+- 0 -1698 -2712"/>
                  <a:gd name="T31" fmla="*/ -1698 h 1098"/>
                  <a:gd name="T32" fmla="+- 0 14471 13594"/>
                  <a:gd name="T33" fmla="*/ T32 w 880"/>
                  <a:gd name="T34" fmla="+- 0 -1717 -2712"/>
                  <a:gd name="T35" fmla="*/ -1717 h 1098"/>
                  <a:gd name="T36" fmla="+- 0 14473 13594"/>
                  <a:gd name="T37" fmla="*/ T36 w 880"/>
                  <a:gd name="T38" fmla="+- 0 -1739 -2712"/>
                  <a:gd name="T39" fmla="*/ -1739 h 1098"/>
                  <a:gd name="T40" fmla="+- 0 14473 13594"/>
                  <a:gd name="T41" fmla="*/ T40 w 880"/>
                  <a:gd name="T42" fmla="+- 0 -1893 -2712"/>
                  <a:gd name="T43" fmla="*/ -1893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80" h="1098">
                    <a:moveTo>
                      <a:pt x="879" y="819"/>
                    </a:moveTo>
                    <a:lnTo>
                      <a:pt x="795" y="861"/>
                    </a:lnTo>
                    <a:lnTo>
                      <a:pt x="795" y="969"/>
                    </a:lnTo>
                    <a:lnTo>
                      <a:pt x="790" y="990"/>
                    </a:lnTo>
                    <a:lnTo>
                      <a:pt x="775" y="1006"/>
                    </a:lnTo>
                    <a:lnTo>
                      <a:pt x="755" y="1014"/>
                    </a:lnTo>
                    <a:lnTo>
                      <a:pt x="129" y="1014"/>
                    </a:lnTo>
                    <a:lnTo>
                      <a:pt x="871" y="1014"/>
                    </a:lnTo>
                    <a:lnTo>
                      <a:pt x="877" y="995"/>
                    </a:lnTo>
                    <a:lnTo>
                      <a:pt x="879" y="973"/>
                    </a:lnTo>
                    <a:lnTo>
                      <a:pt x="879" y="8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2" name="Freeform 21"/>
              <p:cNvSpPr>
                <a:spLocks/>
              </p:cNvSpPr>
              <p:nvPr/>
            </p:nvSpPr>
            <p:spPr bwMode="auto">
              <a:xfrm>
                <a:off x="13594" y="-2712"/>
                <a:ext cx="880" cy="1098"/>
              </a:xfrm>
              <a:custGeom>
                <a:avLst/>
                <a:gdLst>
                  <a:gd name="T0" fmla="+- 0 14465 13594"/>
                  <a:gd name="T1" fmla="*/ T0 w 880"/>
                  <a:gd name="T2" fmla="+- 0 -2628 -2712"/>
                  <a:gd name="T3" fmla="*/ -2628 h 1098"/>
                  <a:gd name="T4" fmla="+- 0 14344 13594"/>
                  <a:gd name="T5" fmla="*/ T4 w 880"/>
                  <a:gd name="T6" fmla="+- 0 -2628 -2712"/>
                  <a:gd name="T7" fmla="*/ -2628 h 1098"/>
                  <a:gd name="T8" fmla="+- 0 14366 13594"/>
                  <a:gd name="T9" fmla="*/ T8 w 880"/>
                  <a:gd name="T10" fmla="+- 0 -2622 -2712"/>
                  <a:gd name="T11" fmla="*/ -2622 h 1098"/>
                  <a:gd name="T12" fmla="+- 0 14382 13594"/>
                  <a:gd name="T13" fmla="*/ T12 w 880"/>
                  <a:gd name="T14" fmla="+- 0 -2608 -2712"/>
                  <a:gd name="T15" fmla="*/ -2608 h 1098"/>
                  <a:gd name="T16" fmla="+- 0 14389 13594"/>
                  <a:gd name="T17" fmla="*/ T16 w 880"/>
                  <a:gd name="T18" fmla="+- 0 -2587 -2712"/>
                  <a:gd name="T19" fmla="*/ -2587 h 1098"/>
                  <a:gd name="T20" fmla="+- 0 14389 13594"/>
                  <a:gd name="T21" fmla="*/ T20 w 880"/>
                  <a:gd name="T22" fmla="+- 0 -2238 -2712"/>
                  <a:gd name="T23" fmla="*/ -2238 h 1098"/>
                  <a:gd name="T24" fmla="+- 0 14473 13594"/>
                  <a:gd name="T25" fmla="*/ T24 w 880"/>
                  <a:gd name="T26" fmla="+- 0 -2280 -2712"/>
                  <a:gd name="T27" fmla="*/ -2280 h 1098"/>
                  <a:gd name="T28" fmla="+- 0 14473 13594"/>
                  <a:gd name="T29" fmla="*/ T28 w 880"/>
                  <a:gd name="T30" fmla="+- 0 -2582 -2712"/>
                  <a:gd name="T31" fmla="*/ -2582 h 1098"/>
                  <a:gd name="T32" fmla="+- 0 14471 13594"/>
                  <a:gd name="T33" fmla="*/ T32 w 880"/>
                  <a:gd name="T34" fmla="+- 0 -2605 -2712"/>
                  <a:gd name="T35" fmla="*/ -2605 h 1098"/>
                  <a:gd name="T36" fmla="+- 0 14466 13594"/>
                  <a:gd name="T37" fmla="*/ T36 w 880"/>
                  <a:gd name="T38" fmla="+- 0 -2627 -2712"/>
                  <a:gd name="T39" fmla="*/ -2627 h 1098"/>
                  <a:gd name="T40" fmla="+- 0 14465 13594"/>
                  <a:gd name="T41" fmla="*/ T40 w 880"/>
                  <a:gd name="T42" fmla="+- 0 -2628 -2712"/>
                  <a:gd name="T43" fmla="*/ -2628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80" h="1098">
                    <a:moveTo>
                      <a:pt x="871" y="84"/>
                    </a:moveTo>
                    <a:lnTo>
                      <a:pt x="750" y="84"/>
                    </a:lnTo>
                    <a:lnTo>
                      <a:pt x="772" y="90"/>
                    </a:lnTo>
                    <a:lnTo>
                      <a:pt x="788" y="104"/>
                    </a:lnTo>
                    <a:lnTo>
                      <a:pt x="795" y="125"/>
                    </a:lnTo>
                    <a:lnTo>
                      <a:pt x="795" y="474"/>
                    </a:lnTo>
                    <a:lnTo>
                      <a:pt x="879" y="432"/>
                    </a:lnTo>
                    <a:lnTo>
                      <a:pt x="879" y="130"/>
                    </a:lnTo>
                    <a:lnTo>
                      <a:pt x="877" y="107"/>
                    </a:lnTo>
                    <a:lnTo>
                      <a:pt x="872" y="85"/>
                    </a:lnTo>
                    <a:lnTo>
                      <a:pt x="871"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4" name="Group 13"/>
            <p:cNvGrpSpPr>
              <a:grpSpLocks/>
            </p:cNvGrpSpPr>
            <p:nvPr/>
          </p:nvGrpSpPr>
          <p:grpSpPr bwMode="auto">
            <a:xfrm>
              <a:off x="14469" y="-2209"/>
              <a:ext cx="151" cy="181"/>
              <a:chOff x="14469" y="-2209"/>
              <a:chExt cx="151" cy="181"/>
            </a:xfrm>
          </p:grpSpPr>
          <p:sp>
            <p:nvSpPr>
              <p:cNvPr id="19" name="Freeform 18"/>
              <p:cNvSpPr>
                <a:spLocks/>
              </p:cNvSpPr>
              <p:nvPr/>
            </p:nvSpPr>
            <p:spPr bwMode="auto">
              <a:xfrm>
                <a:off x="14469" y="-2209"/>
                <a:ext cx="151" cy="181"/>
              </a:xfrm>
              <a:custGeom>
                <a:avLst/>
                <a:gdLst>
                  <a:gd name="T0" fmla="+- 0 14548 14469"/>
                  <a:gd name="T1" fmla="*/ T0 w 151"/>
                  <a:gd name="T2" fmla="+- 0 -2209 -2209"/>
                  <a:gd name="T3" fmla="*/ -2209 h 181"/>
                  <a:gd name="T4" fmla="+- 0 14529 14469"/>
                  <a:gd name="T5" fmla="*/ T4 w 151"/>
                  <a:gd name="T6" fmla="+- 0 -2208 -2209"/>
                  <a:gd name="T7" fmla="*/ -2208 h 181"/>
                  <a:gd name="T8" fmla="+- 0 14469 14469"/>
                  <a:gd name="T9" fmla="*/ T8 w 151"/>
                  <a:gd name="T10" fmla="+- 0 -2178 -2209"/>
                  <a:gd name="T11" fmla="*/ -2178 h 181"/>
                  <a:gd name="T12" fmla="+- 0 14544 14469"/>
                  <a:gd name="T13" fmla="*/ T12 w 151"/>
                  <a:gd name="T14" fmla="+- 0 -2028 -2209"/>
                  <a:gd name="T15" fmla="*/ -2028 h 181"/>
                  <a:gd name="T16" fmla="+- 0 14599 14469"/>
                  <a:gd name="T17" fmla="*/ T16 w 151"/>
                  <a:gd name="T18" fmla="+- 0 -2055 -2209"/>
                  <a:gd name="T19" fmla="*/ -2055 h 181"/>
                  <a:gd name="T20" fmla="+- 0 14613 14469"/>
                  <a:gd name="T21" fmla="*/ T20 w 151"/>
                  <a:gd name="T22" fmla="+- 0 -2068 -2209"/>
                  <a:gd name="T23" fmla="*/ -2068 h 181"/>
                  <a:gd name="T24" fmla="+- 0 14620 14469"/>
                  <a:gd name="T25" fmla="*/ T24 w 151"/>
                  <a:gd name="T26" fmla="+- 0 -2085 -2209"/>
                  <a:gd name="T27" fmla="*/ -2085 h 181"/>
                  <a:gd name="T28" fmla="+- 0 14619 14469"/>
                  <a:gd name="T29" fmla="*/ T28 w 151"/>
                  <a:gd name="T30" fmla="+- 0 -2104 -2209"/>
                  <a:gd name="T31" fmla="*/ -2104 h 181"/>
                  <a:gd name="T32" fmla="+- 0 14577 14469"/>
                  <a:gd name="T33" fmla="*/ T32 w 151"/>
                  <a:gd name="T34" fmla="+- 0 -2187 -2209"/>
                  <a:gd name="T35" fmla="*/ -2187 h 181"/>
                  <a:gd name="T36" fmla="+- 0 14565 14469"/>
                  <a:gd name="T37" fmla="*/ T36 w 151"/>
                  <a:gd name="T38" fmla="+- 0 -2202 -2209"/>
                  <a:gd name="T39" fmla="*/ -2202 h 181"/>
                  <a:gd name="T40" fmla="+- 0 14548 14469"/>
                  <a:gd name="T41" fmla="*/ T40 w 151"/>
                  <a:gd name="T42" fmla="+- 0 -2209 -2209"/>
                  <a:gd name="T43" fmla="*/ -2209 h 1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51" h="181">
                    <a:moveTo>
                      <a:pt x="79" y="0"/>
                    </a:moveTo>
                    <a:lnTo>
                      <a:pt x="60" y="1"/>
                    </a:lnTo>
                    <a:lnTo>
                      <a:pt x="0" y="31"/>
                    </a:lnTo>
                    <a:lnTo>
                      <a:pt x="75" y="181"/>
                    </a:lnTo>
                    <a:lnTo>
                      <a:pt x="130" y="154"/>
                    </a:lnTo>
                    <a:lnTo>
                      <a:pt x="144" y="141"/>
                    </a:lnTo>
                    <a:lnTo>
                      <a:pt x="151" y="124"/>
                    </a:lnTo>
                    <a:lnTo>
                      <a:pt x="150" y="105"/>
                    </a:lnTo>
                    <a:lnTo>
                      <a:pt x="108" y="22"/>
                    </a:lnTo>
                    <a:lnTo>
                      <a:pt x="96" y="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5" name="Group 14"/>
            <p:cNvGrpSpPr>
              <a:grpSpLocks/>
            </p:cNvGrpSpPr>
            <p:nvPr/>
          </p:nvGrpSpPr>
          <p:grpSpPr bwMode="auto">
            <a:xfrm>
              <a:off x="14028" y="-2162"/>
              <a:ext cx="483" cy="341"/>
              <a:chOff x="14028" y="-2162"/>
              <a:chExt cx="483" cy="341"/>
            </a:xfrm>
          </p:grpSpPr>
          <p:sp>
            <p:nvSpPr>
              <p:cNvPr id="18" name="Freeform 17"/>
              <p:cNvSpPr>
                <a:spLocks/>
              </p:cNvSpPr>
              <p:nvPr/>
            </p:nvSpPr>
            <p:spPr bwMode="auto">
              <a:xfrm>
                <a:off x="14028" y="-2162"/>
                <a:ext cx="483" cy="341"/>
              </a:xfrm>
              <a:custGeom>
                <a:avLst/>
                <a:gdLst>
                  <a:gd name="T0" fmla="+- 0 14436 14028"/>
                  <a:gd name="T1" fmla="*/ T0 w 483"/>
                  <a:gd name="T2" fmla="+- 0 -2162 -2162"/>
                  <a:gd name="T3" fmla="*/ -2162 h 341"/>
                  <a:gd name="T4" fmla="+- 0 14054 14028"/>
                  <a:gd name="T5" fmla="*/ T4 w 483"/>
                  <a:gd name="T6" fmla="+- 0 -1971 -2162"/>
                  <a:gd name="T7" fmla="*/ -1971 h 341"/>
                  <a:gd name="T8" fmla="+- 0 14053 14028"/>
                  <a:gd name="T9" fmla="*/ T8 w 483"/>
                  <a:gd name="T10" fmla="+- 0 -1971 -2162"/>
                  <a:gd name="T11" fmla="*/ -1971 h 341"/>
                  <a:gd name="T12" fmla="+- 0 14028 14028"/>
                  <a:gd name="T13" fmla="*/ T12 w 483"/>
                  <a:gd name="T14" fmla="+- 0 -1916 -2162"/>
                  <a:gd name="T15" fmla="*/ -1916 h 341"/>
                  <a:gd name="T16" fmla="+- 0 14070 14028"/>
                  <a:gd name="T17" fmla="*/ T16 w 483"/>
                  <a:gd name="T18" fmla="+- 0 -1834 -2162"/>
                  <a:gd name="T19" fmla="*/ -1834 h 341"/>
                  <a:gd name="T20" fmla="+- 0 14128 14028"/>
                  <a:gd name="T21" fmla="*/ T20 w 483"/>
                  <a:gd name="T22" fmla="+- 0 -1821 -2162"/>
                  <a:gd name="T23" fmla="*/ -1821 h 341"/>
                  <a:gd name="T24" fmla="+- 0 14129 14028"/>
                  <a:gd name="T25" fmla="*/ T24 w 483"/>
                  <a:gd name="T26" fmla="+- 0 -1821 -2162"/>
                  <a:gd name="T27" fmla="*/ -1821 h 341"/>
                  <a:gd name="T28" fmla="+- 0 14511 14028"/>
                  <a:gd name="T29" fmla="*/ T28 w 483"/>
                  <a:gd name="T30" fmla="+- 0 -2012 -2162"/>
                  <a:gd name="T31" fmla="*/ -2012 h 341"/>
                  <a:gd name="T32" fmla="+- 0 14436 14028"/>
                  <a:gd name="T33" fmla="*/ T32 w 483"/>
                  <a:gd name="T34" fmla="+- 0 -2162 -2162"/>
                  <a:gd name="T35" fmla="*/ -2162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83" h="341">
                    <a:moveTo>
                      <a:pt x="408" y="0"/>
                    </a:moveTo>
                    <a:lnTo>
                      <a:pt x="26" y="191"/>
                    </a:lnTo>
                    <a:lnTo>
                      <a:pt x="25" y="191"/>
                    </a:lnTo>
                    <a:lnTo>
                      <a:pt x="0" y="246"/>
                    </a:lnTo>
                    <a:lnTo>
                      <a:pt x="42" y="328"/>
                    </a:lnTo>
                    <a:lnTo>
                      <a:pt x="100" y="341"/>
                    </a:lnTo>
                    <a:lnTo>
                      <a:pt x="101" y="341"/>
                    </a:lnTo>
                    <a:lnTo>
                      <a:pt x="483" y="150"/>
                    </a:lnTo>
                    <a:lnTo>
                      <a:pt x="4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6" name="Group 15"/>
            <p:cNvGrpSpPr>
              <a:grpSpLocks/>
            </p:cNvGrpSpPr>
            <p:nvPr/>
          </p:nvGrpSpPr>
          <p:grpSpPr bwMode="auto">
            <a:xfrm>
              <a:off x="13998" y="-1890"/>
              <a:ext cx="44" cy="51"/>
              <a:chOff x="13998" y="-1890"/>
              <a:chExt cx="44" cy="51"/>
            </a:xfrm>
          </p:grpSpPr>
          <p:sp>
            <p:nvSpPr>
              <p:cNvPr id="17" name="Freeform 16"/>
              <p:cNvSpPr>
                <a:spLocks/>
              </p:cNvSpPr>
              <p:nvPr/>
            </p:nvSpPr>
            <p:spPr bwMode="auto">
              <a:xfrm>
                <a:off x="13998" y="-1890"/>
                <a:ext cx="44" cy="51"/>
              </a:xfrm>
              <a:custGeom>
                <a:avLst/>
                <a:gdLst>
                  <a:gd name="T0" fmla="+- 0 14017 13998"/>
                  <a:gd name="T1" fmla="*/ T0 w 44"/>
                  <a:gd name="T2" fmla="+- 0 -1890 -1890"/>
                  <a:gd name="T3" fmla="*/ -1890 h 51"/>
                  <a:gd name="T4" fmla="+- 0 13998 13998"/>
                  <a:gd name="T5" fmla="*/ T4 w 44"/>
                  <a:gd name="T6" fmla="+- 0 -1850 -1890"/>
                  <a:gd name="T7" fmla="*/ -1850 h 51"/>
                  <a:gd name="T8" fmla="+- 0 14042 13998"/>
                  <a:gd name="T9" fmla="*/ T8 w 44"/>
                  <a:gd name="T10" fmla="+- 0 -1840 -1890"/>
                  <a:gd name="T11" fmla="*/ -1840 h 51"/>
                  <a:gd name="T12" fmla="+- 0 14017 13998"/>
                  <a:gd name="T13" fmla="*/ T12 w 44"/>
                  <a:gd name="T14" fmla="+- 0 -1890 -1890"/>
                  <a:gd name="T15" fmla="*/ -1890 h 51"/>
                </a:gdLst>
                <a:ahLst/>
                <a:cxnLst>
                  <a:cxn ang="0">
                    <a:pos x="T1" y="T3"/>
                  </a:cxn>
                  <a:cxn ang="0">
                    <a:pos x="T5" y="T7"/>
                  </a:cxn>
                  <a:cxn ang="0">
                    <a:pos x="T9" y="T11"/>
                  </a:cxn>
                  <a:cxn ang="0">
                    <a:pos x="T13" y="T15"/>
                  </a:cxn>
                </a:cxnLst>
                <a:rect l="0" t="0" r="r" b="b"/>
                <a:pathLst>
                  <a:path w="44" h="51">
                    <a:moveTo>
                      <a:pt x="19" y="0"/>
                    </a:moveTo>
                    <a:lnTo>
                      <a:pt x="0" y="40"/>
                    </a:lnTo>
                    <a:lnTo>
                      <a:pt x="44" y="5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sp>
        <p:nvSpPr>
          <p:cNvPr id="29" name="Rectangle 28"/>
          <p:cNvSpPr/>
          <p:nvPr/>
        </p:nvSpPr>
        <p:spPr>
          <a:xfrm>
            <a:off x="155898" y="585698"/>
            <a:ext cx="5560946" cy="461665"/>
          </a:xfrm>
          <a:prstGeom prst="rect">
            <a:avLst/>
          </a:prstGeom>
        </p:spPr>
        <p:txBody>
          <a:bodyPr wrap="none">
            <a:spAutoFit/>
          </a:bodyPr>
          <a:lstStyle/>
          <a:p>
            <a:r>
              <a:rPr lang="en-US" sz="2400" dirty="0">
                <a:solidFill>
                  <a:srgbClr val="FFFFFF"/>
                </a:solidFill>
                <a:latin typeface="Arial" panose="020B0604020202020204" pitchFamily="34" charset="0"/>
                <a:ea typeface="Arial" panose="020B0604020202020204" pitchFamily="34" charset="0"/>
              </a:rPr>
              <a:t>YOUR </a:t>
            </a:r>
            <a:r>
              <a:rPr lang="en-US" sz="2400" b="1" dirty="0">
                <a:solidFill>
                  <a:srgbClr val="FFFFFF"/>
                </a:solidFill>
                <a:latin typeface="Arial" panose="020B0604020202020204" pitchFamily="34" charset="0"/>
                <a:ea typeface="Arial" panose="020B0604020202020204" pitchFamily="34" charset="0"/>
              </a:rPr>
              <a:t>REQUIRED </a:t>
            </a:r>
            <a:r>
              <a:rPr lang="en-US" sz="2400" dirty="0">
                <a:solidFill>
                  <a:srgbClr val="FFFFFF"/>
                </a:solidFill>
                <a:latin typeface="Arial" panose="020B0604020202020204" pitchFamily="34" charset="0"/>
                <a:ea typeface="Arial" panose="020B0604020202020204" pitchFamily="34" charset="0"/>
              </a:rPr>
              <a:t>ANNUAL NOTICES</a:t>
            </a:r>
            <a:endParaRPr lang="en-US" sz="2400" dirty="0"/>
          </a:p>
        </p:txBody>
      </p:sp>
      <p:graphicFrame>
        <p:nvGraphicFramePr>
          <p:cNvPr id="30" name="Table 29"/>
          <p:cNvGraphicFramePr>
            <a:graphicFrameLocks noGrp="1"/>
          </p:cNvGraphicFramePr>
          <p:nvPr>
            <p:extLst>
              <p:ext uri="{D42A27DB-BD31-4B8C-83A1-F6EECF244321}">
                <p14:modId xmlns:p14="http://schemas.microsoft.com/office/powerpoint/2010/main" val="3099756048"/>
              </p:ext>
            </p:extLst>
          </p:nvPr>
        </p:nvGraphicFramePr>
        <p:xfrm>
          <a:off x="92288" y="1442046"/>
          <a:ext cx="7242560" cy="18761953"/>
        </p:xfrm>
        <a:graphic>
          <a:graphicData uri="http://schemas.openxmlformats.org/drawingml/2006/table">
            <a:tbl>
              <a:tblPr firstRow="1" bandRow="1">
                <a:tableStyleId>{5C22544A-7EE6-4342-B048-85BDC9FD1C3A}</a:tableStyleId>
              </a:tblPr>
              <a:tblGrid>
                <a:gridCol w="3621280">
                  <a:extLst>
                    <a:ext uri="{9D8B030D-6E8A-4147-A177-3AD203B41FA5}">
                      <a16:colId xmlns:a16="http://schemas.microsoft.com/office/drawing/2014/main" xmlns="" val="2558775408"/>
                    </a:ext>
                  </a:extLst>
                </a:gridCol>
                <a:gridCol w="3621280">
                  <a:extLst>
                    <a:ext uri="{9D8B030D-6E8A-4147-A177-3AD203B41FA5}">
                      <a16:colId xmlns:a16="http://schemas.microsoft.com/office/drawing/2014/main" xmlns="" val="1778341336"/>
                    </a:ext>
                  </a:extLst>
                </a:gridCol>
              </a:tblGrid>
              <a:tr h="18761953">
                <a:tc>
                  <a:txBody>
                    <a:bodyPr/>
                    <a:lstStyle/>
                    <a:p>
                      <a:pPr marL="120650" marR="1384935">
                        <a:spcBef>
                          <a:spcPts val="430"/>
                        </a:spcBef>
                        <a:spcAft>
                          <a:spcPts val="0"/>
                        </a:spcAft>
                      </a:pPr>
                      <a:r>
                        <a:rPr lang="en-US" sz="100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NOTICE REGARDING LIFETIME AND ANNUAL DOLLAR LIMITS</a:t>
                      </a:r>
                      <a:endParaRPr lang="en-US" sz="100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158750">
                        <a:spcBef>
                          <a:spcPts val="26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In accordance with applicable law, none of the lifetime dollar limits and annual dollar limits set forth in the Plan shall apply to “essential health benefits,” as such term is defined under Section 1302(b) of the Affordable Care Act. The law defines “essential health benefits” to include, at minimum, items and services covered within certain categories including emergency services, hospitalization, prescription drugs, rehabilitative and </a:t>
                      </a:r>
                      <a:r>
                        <a:rPr lang="en-US" sz="1000" b="0" dirty="0" err="1" smtClean="0">
                          <a:solidFill>
                            <a:srgbClr val="231F20"/>
                          </a:solidFill>
                          <a:effectLst/>
                          <a:latin typeface="Arial" panose="020B0604020202020204" pitchFamily="34" charset="0"/>
                          <a:ea typeface="Arial" panose="020B0604020202020204" pitchFamily="34" charset="0"/>
                          <a:cs typeface="Arial" panose="020B0604020202020204" pitchFamily="34" charset="0"/>
                        </a:rPr>
                        <a:t>habilitative</a:t>
                      </a: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 services and devices, and laboratory services, but currently provides little further information. Accordingly, a determination as to whether a benefit constitutes an “essential health benefit” will be based on a good faith interpretation by the Plan Administrator of the guidance available as of the date on which the determination is made.</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75"/>
                        </a:spcBef>
                        <a:spcAft>
                          <a:spcPts val="0"/>
                        </a:spcAft>
                      </a:pPr>
                      <a:r>
                        <a:rPr lang="en-US" sz="100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6985">
                        <a:spcBef>
                          <a:spcPts val="0"/>
                        </a:spcBef>
                        <a:spcAft>
                          <a:spcPts val="0"/>
                        </a:spcAft>
                      </a:pPr>
                      <a:r>
                        <a:rPr lang="en-US" sz="100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PATIENT PROTECTION DISCLOSURE</a:t>
                      </a:r>
                      <a:endParaRPr lang="en-US" sz="100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6985">
                        <a:spcBef>
                          <a:spcPts val="265"/>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You have the right to designate any participating primary care provider who is available to accept you or your family members (for children, you may designate a pediatrician as the primary care provider). For information on how to select a primary care provider and for a list of participating primary care providers, contact the Plan Administrator. You do not need prior authorization from the Plan or from any other person, including your primary care provider, in order to obtain access to obstetrical or gynecological care from a health care professional; however, you may be required to comply with certain procedures, including obtaining prior authorization for certain services, following a pre-approved treatment plan, or procedures for making referrals.</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205105">
                        <a:spcBef>
                          <a:spcPts val="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For a list of participating health care professionals who specialize in obstetrics or gynecology, contact the Plan Administrator.</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25"/>
                        </a:spcBef>
                        <a:spcAft>
                          <a:spcPts val="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6985">
                        <a:spcBef>
                          <a:spcPts val="0"/>
                        </a:spcBef>
                        <a:spcAft>
                          <a:spcPts val="0"/>
                        </a:spcAft>
                      </a:pPr>
                      <a:r>
                        <a:rPr lang="en-US" sz="100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AFFORDABLE CARE ACT CONSUMER PROTECTIONS</a:t>
                      </a:r>
                      <a:endParaRPr lang="en-US" sz="1000" b="1"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30"/>
                        </a:spcBef>
                        <a:spcAft>
                          <a:spcPts val="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6985">
                        <a:spcBef>
                          <a:spcPts val="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(a.) Coverage for Children Up to Age of 26</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15"/>
                        </a:spcBef>
                        <a:spcAft>
                          <a:spcPts val="0"/>
                        </a:spcAft>
                      </a:pPr>
                      <a:r>
                        <a:rPr lang="en-US" sz="100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66675">
                        <a:spcBef>
                          <a:spcPts val="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The Affordable Care Act of 2010 requires that the Plan must make dependent coverage available to adult children until they turn 26 regardless if they are married, a dependent, or a student.</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6985">
                        <a:spcBef>
                          <a:spcPts val="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(b.) Prohibition of Lifetime Dollar Value of Benefits</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15"/>
                        </a:spcBef>
                        <a:spcAft>
                          <a:spcPts val="0"/>
                        </a:spcAft>
                      </a:pPr>
                      <a:r>
                        <a:rPr lang="en-US" sz="100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6985">
                        <a:spcBef>
                          <a:spcPts val="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The Affordable Care Act of 2010 prohibits the Plan from imposing a lifetime limit on</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6985">
                        <a:spcBef>
                          <a:spcPts val="65"/>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the dollar value of benefits.</a:t>
                      </a:r>
                    </a:p>
                    <a:p>
                      <a:r>
                        <a:rPr lang="en-US" sz="1000" dirty="0" smtClean="0">
                          <a:effectLst/>
                          <a:latin typeface="Calibri" panose="020F0502020204030204" pitchFamily="34" charset="0"/>
                          <a:ea typeface="Calibri" panose="020F0502020204030204" pitchFamily="34" charset="0"/>
                          <a:cs typeface="Arial" panose="020B0604020202020204" pitchFamily="34" charset="0"/>
                        </a:rPr>
                        <a:t/>
                      </a:r>
                      <a:br>
                        <a:rPr lang="en-US" sz="1000" dirty="0" smtClean="0">
                          <a:effectLst/>
                          <a:latin typeface="Calibri" panose="020F0502020204030204" pitchFamily="34" charset="0"/>
                          <a:ea typeface="Calibri" panose="020F0502020204030204" pitchFamily="34" charset="0"/>
                          <a:cs typeface="Arial" panose="020B0604020202020204" pitchFamily="34" charset="0"/>
                        </a:rPr>
                      </a:br>
                      <a:endParaRPr lang="en-US" sz="1000" dirty="0"/>
                    </a:p>
                  </a:txBody>
                  <a:tcPr marL="58293" marR="58293" marT="29148" marB="29148">
                    <a:noFill/>
                  </a:tcPr>
                </a:tc>
                <a:tc>
                  <a:txBody>
                    <a:bodyPr/>
                    <a:lstStyle/>
                    <a:p>
                      <a:pPr marL="120650" marR="1786890">
                        <a:spcBef>
                          <a:spcPts val="2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(c.) Your Health Insurance Cannot Be Rescinded The Affordable Care Act of 2010 prohibits the Plan, or any insurer, from rescinding your health insurance coverage under the Plan for misrepresentation.</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15"/>
                        </a:spcBef>
                        <a:spcAft>
                          <a:spcPts val="0"/>
                        </a:spcAft>
                      </a:pPr>
                      <a:r>
                        <a:rPr lang="en-US" sz="100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0">
                        <a:spcBef>
                          <a:spcPts val="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(d.) Prohibition of Pre-existing Conditions</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15"/>
                        </a:spcBef>
                        <a:spcAft>
                          <a:spcPts val="0"/>
                        </a:spcAft>
                      </a:pPr>
                      <a:r>
                        <a:rPr lang="en-US" sz="100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151765">
                        <a:spcBef>
                          <a:spcPts val="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Effective January 1, 2014, the Affordable Care Act of 2010 prohibits the Plan, or any insurer, from denying any health insurance claim for any person because of a pre- existing condition.</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0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0">
                        <a:spcBef>
                          <a:spcPts val="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(e.) Prohibition of Restrictions on Annual Limits on Essential Benefits</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15"/>
                        </a:spcBef>
                        <a:spcAft>
                          <a:spcPts val="0"/>
                        </a:spcAft>
                      </a:pPr>
                      <a:r>
                        <a:rPr lang="en-US" sz="100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0">
                        <a:spcBef>
                          <a:spcPts val="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The Affordable Care Act of 2010 prohibits the Plan, or any insurer, effective January</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0">
                        <a:spcBef>
                          <a:spcPts val="65"/>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1, 2014, from placing annual limits on the value of essential health benefits.</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15"/>
                        </a:spcBef>
                        <a:spcAft>
                          <a:spcPts val="0"/>
                        </a:spcAft>
                      </a:pPr>
                      <a:r>
                        <a:rPr lang="en-US" sz="100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0">
                        <a:spcBef>
                          <a:spcPts val="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(f.) Notice of Marketplace/Exchange</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15"/>
                        </a:spcBef>
                        <a:spcAft>
                          <a:spcPts val="0"/>
                        </a:spcAft>
                      </a:pPr>
                      <a:r>
                        <a:rPr lang="en-US" sz="1000" b="0" dirty="0" smtClean="0">
                          <a:effectLst/>
                          <a:latin typeface="Arial" panose="020B0604020202020204" pitchFamily="34" charset="0"/>
                          <a:ea typeface="Calibri" panose="020F0502020204030204" pitchFamily="34" charset="0"/>
                          <a:cs typeface="Times New Roman" panose="02020603050405020304" pitchFamily="18" charset="0"/>
                        </a:rPr>
                        <a:t> </a:t>
                      </a:r>
                    </a:p>
                    <a:p>
                      <a:pPr marL="120650" marR="236855">
                        <a:spcBef>
                          <a:spcPts val="0"/>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If this health insurance is unaffordable (your cost of the premium exceeds 9.5% of your income) as defined under the Affordable Care Act , you may have the right to subsidized health insurance purchased through an exchange/ marketplace created pursuant to the Affordable Care Act.</a:t>
                      </a:r>
                      <a:endParaRPr lang="en-US" sz="100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75"/>
                        </a:spcBef>
                        <a:spcAft>
                          <a:spcPts val="0"/>
                        </a:spcAft>
                      </a:pP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0">
                        <a:spcBef>
                          <a:spcPts val="0"/>
                        </a:spcBef>
                        <a:spcAft>
                          <a:spcPts val="0"/>
                        </a:spcAft>
                      </a:pPr>
                      <a:r>
                        <a:rPr lang="en-US" sz="100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THE GENETIC INFORMATION</a:t>
                      </a:r>
                      <a:endParaRPr lang="en-US" sz="100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0">
                        <a:spcBef>
                          <a:spcPts val="0"/>
                        </a:spcBef>
                        <a:spcAft>
                          <a:spcPts val="0"/>
                        </a:spcAft>
                      </a:pPr>
                      <a:r>
                        <a:rPr lang="en-US" sz="1000" b="1" dirty="0" smtClean="0">
                          <a:solidFill>
                            <a:srgbClr val="008FAA"/>
                          </a:solidFill>
                          <a:effectLst/>
                          <a:latin typeface="Arial" panose="020B0604020202020204" pitchFamily="34" charset="0"/>
                          <a:ea typeface="Arial" panose="020B0604020202020204" pitchFamily="34" charset="0"/>
                          <a:cs typeface="Times New Roman" panose="02020603050405020304" pitchFamily="18" charset="0"/>
                        </a:rPr>
                        <a:t>NONDISCRIMINATION ACT (“GINA”)</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231140">
                        <a:spcBef>
                          <a:spcPts val="265"/>
                        </a:spcBef>
                        <a:spcAft>
                          <a:spcPts val="0"/>
                        </a:spcAft>
                      </a:pPr>
                      <a:r>
                        <a:rPr lang="en-US" sz="100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GINA prohibits the Plan from discriminating against individuals on the basis of genetic information in providing any benefits under the Plan. Genetic information includes the results of genetic tests to determine whether someone is at increased risk of acquiring a condition in the future, as well as an individual’s family medical history.</a:t>
                      </a:r>
                      <a:endParaRPr lang="en-US" sz="1000" b="0" dirty="0">
                        <a:effectLst/>
                        <a:latin typeface="Arial" panose="020B0604020202020204" pitchFamily="34" charset="0"/>
                        <a:ea typeface="Arial" panose="020B0604020202020204" pitchFamily="34" charset="0"/>
                        <a:cs typeface="Times New Roman" panose="02020603050405020304" pitchFamily="18" charset="0"/>
                      </a:endParaRPr>
                    </a:p>
                  </a:txBody>
                  <a:tcPr marL="58293" marR="58293" marT="29148" marB="29148">
                    <a:noFill/>
                  </a:tcPr>
                </a:tc>
                <a:extLst>
                  <a:ext uri="{0D108BD9-81ED-4DB2-BD59-A6C34878D82A}">
                    <a16:rowId xmlns:a16="http://schemas.microsoft.com/office/drawing/2014/main" xmlns="" val="3458165687"/>
                  </a:ext>
                </a:extLst>
              </a:tr>
            </a:tbl>
          </a:graphicData>
        </a:graphic>
      </p:graphicFrame>
    </p:spTree>
    <p:extLst>
      <p:ext uri="{BB962C8B-B14F-4D97-AF65-F5344CB8AC3E}">
        <p14:creationId xmlns:p14="http://schemas.microsoft.com/office/powerpoint/2010/main" val="3318364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21</a:t>
            </a:fld>
            <a:endParaRPr lang="en-US"/>
          </a:p>
        </p:txBody>
      </p:sp>
      <p:grpSp>
        <p:nvGrpSpPr>
          <p:cNvPr id="6" name="Group 5"/>
          <p:cNvGrpSpPr>
            <a:grpSpLocks/>
          </p:cNvGrpSpPr>
          <p:nvPr/>
        </p:nvGrpSpPr>
        <p:grpSpPr bwMode="auto">
          <a:xfrm>
            <a:off x="0" y="568268"/>
            <a:ext cx="7772400" cy="928640"/>
            <a:chOff x="-4035" y="-3471"/>
            <a:chExt cx="19200" cy="2294"/>
          </a:xfrm>
        </p:grpSpPr>
        <p:grpSp>
          <p:nvGrpSpPr>
            <p:cNvPr id="7" name="Group 6"/>
            <p:cNvGrpSpPr>
              <a:grpSpLocks/>
            </p:cNvGrpSpPr>
            <p:nvPr/>
          </p:nvGrpSpPr>
          <p:grpSpPr bwMode="auto">
            <a:xfrm>
              <a:off x="-4035" y="-3471"/>
              <a:ext cx="19200" cy="1105"/>
              <a:chOff x="-4035" y="-3471"/>
              <a:chExt cx="19200" cy="1105"/>
            </a:xfrm>
          </p:grpSpPr>
          <p:sp>
            <p:nvSpPr>
              <p:cNvPr id="28" name="Freeform 27"/>
              <p:cNvSpPr>
                <a:spLocks/>
              </p:cNvSpPr>
              <p:nvPr/>
            </p:nvSpPr>
            <p:spPr bwMode="auto">
              <a:xfrm>
                <a:off x="-4035" y="-3471"/>
                <a:ext cx="19200" cy="1105"/>
              </a:xfrm>
              <a:custGeom>
                <a:avLst/>
                <a:gdLst>
                  <a:gd name="T0" fmla="+- 0 810 810"/>
                  <a:gd name="T1" fmla="*/ T0 w 14220"/>
                  <a:gd name="T2" fmla="+- 0 -2366 -3471"/>
                  <a:gd name="T3" fmla="*/ -2366 h 1105"/>
                  <a:gd name="T4" fmla="+- 0 15030 810"/>
                  <a:gd name="T5" fmla="*/ T4 w 14220"/>
                  <a:gd name="T6" fmla="+- 0 -2366 -3471"/>
                  <a:gd name="T7" fmla="*/ -2366 h 1105"/>
                  <a:gd name="T8" fmla="+- 0 15030 810"/>
                  <a:gd name="T9" fmla="*/ T8 w 14220"/>
                  <a:gd name="T10" fmla="+- 0 -3471 -3471"/>
                  <a:gd name="T11" fmla="*/ -3471 h 1105"/>
                  <a:gd name="T12" fmla="+- 0 810 810"/>
                  <a:gd name="T13" fmla="*/ T12 w 14220"/>
                  <a:gd name="T14" fmla="+- 0 -3471 -3471"/>
                  <a:gd name="T15" fmla="*/ -3471 h 1105"/>
                  <a:gd name="T16" fmla="+- 0 810 810"/>
                  <a:gd name="T17" fmla="*/ T16 w 14220"/>
                  <a:gd name="T18" fmla="+- 0 -2366 -3471"/>
                  <a:gd name="T19" fmla="*/ -2366 h 1105"/>
                </a:gdLst>
                <a:ahLst/>
                <a:cxnLst>
                  <a:cxn ang="0">
                    <a:pos x="T1" y="T3"/>
                  </a:cxn>
                  <a:cxn ang="0">
                    <a:pos x="T5" y="T7"/>
                  </a:cxn>
                  <a:cxn ang="0">
                    <a:pos x="T9" y="T11"/>
                  </a:cxn>
                  <a:cxn ang="0">
                    <a:pos x="T13" y="T15"/>
                  </a:cxn>
                  <a:cxn ang="0">
                    <a:pos x="T17" y="T19"/>
                  </a:cxn>
                </a:cxnLst>
                <a:rect l="0" t="0" r="r" b="b"/>
                <a:pathLst>
                  <a:path w="14220" h="1105">
                    <a:moveTo>
                      <a:pt x="0" y="1105"/>
                    </a:moveTo>
                    <a:lnTo>
                      <a:pt x="14220" y="1105"/>
                    </a:lnTo>
                    <a:lnTo>
                      <a:pt x="14220"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8" name="Group 7"/>
            <p:cNvGrpSpPr>
              <a:grpSpLocks/>
            </p:cNvGrpSpPr>
            <p:nvPr/>
          </p:nvGrpSpPr>
          <p:grpSpPr bwMode="auto">
            <a:xfrm>
              <a:off x="12960" y="-3086"/>
              <a:ext cx="2205" cy="1909"/>
              <a:chOff x="12960" y="-3086"/>
              <a:chExt cx="2205" cy="1909"/>
            </a:xfrm>
          </p:grpSpPr>
          <p:sp>
            <p:nvSpPr>
              <p:cNvPr id="27" name="Freeform 26"/>
              <p:cNvSpPr>
                <a:spLocks/>
              </p:cNvSpPr>
              <p:nvPr/>
            </p:nvSpPr>
            <p:spPr bwMode="auto">
              <a:xfrm>
                <a:off x="12960" y="-3086"/>
                <a:ext cx="2205" cy="1909"/>
              </a:xfrm>
              <a:custGeom>
                <a:avLst/>
                <a:gdLst>
                  <a:gd name="T0" fmla="+- 0 14614 12960"/>
                  <a:gd name="T1" fmla="*/ T0 w 2205"/>
                  <a:gd name="T2" fmla="+- 0 -3086 -3086"/>
                  <a:gd name="T3" fmla="*/ -3086 h 1909"/>
                  <a:gd name="T4" fmla="+- 0 13511 12960"/>
                  <a:gd name="T5" fmla="*/ T4 w 2205"/>
                  <a:gd name="T6" fmla="+- 0 -3086 -3086"/>
                  <a:gd name="T7" fmla="*/ -3086 h 1909"/>
                  <a:gd name="T8" fmla="+- 0 12960 12960"/>
                  <a:gd name="T9" fmla="*/ T8 w 2205"/>
                  <a:gd name="T10" fmla="+- 0 -2131 -3086"/>
                  <a:gd name="T11" fmla="*/ -2131 h 1909"/>
                  <a:gd name="T12" fmla="+- 0 13511 12960"/>
                  <a:gd name="T13" fmla="*/ T12 w 2205"/>
                  <a:gd name="T14" fmla="+- 0 -1177 -3086"/>
                  <a:gd name="T15" fmla="*/ -1177 h 1909"/>
                  <a:gd name="T16" fmla="+- 0 14614 12960"/>
                  <a:gd name="T17" fmla="*/ T16 w 2205"/>
                  <a:gd name="T18" fmla="+- 0 -1177 -3086"/>
                  <a:gd name="T19" fmla="*/ -1177 h 1909"/>
                  <a:gd name="T20" fmla="+- 0 15165 12960"/>
                  <a:gd name="T21" fmla="*/ T20 w 2205"/>
                  <a:gd name="T22" fmla="+- 0 -2131 -3086"/>
                  <a:gd name="T23" fmla="*/ -2131 h 1909"/>
                  <a:gd name="T24" fmla="+- 0 14614 12960"/>
                  <a:gd name="T25" fmla="*/ T24 w 2205"/>
                  <a:gd name="T26" fmla="+- 0 -3086 -3086"/>
                  <a:gd name="T27" fmla="*/ -3086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09"/>
                    </a:lnTo>
                    <a:lnTo>
                      <a:pt x="1654" y="1909"/>
                    </a:lnTo>
                    <a:lnTo>
                      <a:pt x="2205" y="955"/>
                    </a:lnTo>
                    <a:lnTo>
                      <a:pt x="1654" y="0"/>
                    </a:lnTo>
                    <a:close/>
                  </a:path>
                </a:pathLst>
              </a:custGeom>
              <a:solidFill>
                <a:srgbClr val="B9DEE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0" name="Group 9"/>
            <p:cNvGrpSpPr>
              <a:grpSpLocks/>
            </p:cNvGrpSpPr>
            <p:nvPr/>
          </p:nvGrpSpPr>
          <p:grpSpPr bwMode="auto">
            <a:xfrm>
              <a:off x="13819" y="-2501"/>
              <a:ext cx="429" cy="54"/>
              <a:chOff x="13819" y="-2501"/>
              <a:chExt cx="429" cy="54"/>
            </a:xfrm>
          </p:grpSpPr>
          <p:sp>
            <p:nvSpPr>
              <p:cNvPr id="25" name="Freeform 24"/>
              <p:cNvSpPr>
                <a:spLocks/>
              </p:cNvSpPr>
              <p:nvPr/>
            </p:nvSpPr>
            <p:spPr bwMode="auto">
              <a:xfrm>
                <a:off x="13819" y="-2501"/>
                <a:ext cx="429" cy="54"/>
              </a:xfrm>
              <a:custGeom>
                <a:avLst/>
                <a:gdLst>
                  <a:gd name="T0" fmla="+- 0 14236 13819"/>
                  <a:gd name="T1" fmla="*/ T0 w 429"/>
                  <a:gd name="T2" fmla="+- 0 -2501 -2501"/>
                  <a:gd name="T3" fmla="*/ -2501 h 54"/>
                  <a:gd name="T4" fmla="+- 0 13831 13819"/>
                  <a:gd name="T5" fmla="*/ T4 w 429"/>
                  <a:gd name="T6" fmla="+- 0 -2501 -2501"/>
                  <a:gd name="T7" fmla="*/ -2501 h 54"/>
                  <a:gd name="T8" fmla="+- 0 13819 13819"/>
                  <a:gd name="T9" fmla="*/ T8 w 429"/>
                  <a:gd name="T10" fmla="+- 0 -2489 -2501"/>
                  <a:gd name="T11" fmla="*/ -2489 h 54"/>
                  <a:gd name="T12" fmla="+- 0 13819 13819"/>
                  <a:gd name="T13" fmla="*/ T12 w 429"/>
                  <a:gd name="T14" fmla="+- 0 -2459 -2501"/>
                  <a:gd name="T15" fmla="*/ -2459 h 54"/>
                  <a:gd name="T16" fmla="+- 0 13831 13819"/>
                  <a:gd name="T17" fmla="*/ T16 w 429"/>
                  <a:gd name="T18" fmla="+- 0 -2447 -2501"/>
                  <a:gd name="T19" fmla="*/ -2447 h 54"/>
                  <a:gd name="T20" fmla="+- 0 14236 13819"/>
                  <a:gd name="T21" fmla="*/ T20 w 429"/>
                  <a:gd name="T22" fmla="+- 0 -2447 -2501"/>
                  <a:gd name="T23" fmla="*/ -2447 h 54"/>
                  <a:gd name="T24" fmla="+- 0 14248 13819"/>
                  <a:gd name="T25" fmla="*/ T24 w 429"/>
                  <a:gd name="T26" fmla="+- 0 -2459 -2501"/>
                  <a:gd name="T27" fmla="*/ -2459 h 54"/>
                  <a:gd name="T28" fmla="+- 0 14248 13819"/>
                  <a:gd name="T29" fmla="*/ T28 w 429"/>
                  <a:gd name="T30" fmla="+- 0 -2489 -2501"/>
                  <a:gd name="T31" fmla="*/ -2489 h 54"/>
                  <a:gd name="T32" fmla="+- 0 14236 13819"/>
                  <a:gd name="T33" fmla="*/ T32 w 429"/>
                  <a:gd name="T34" fmla="+- 0 -2501 -2501"/>
                  <a:gd name="T35" fmla="*/ -2501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1" name="Group 10"/>
            <p:cNvGrpSpPr>
              <a:grpSpLocks/>
            </p:cNvGrpSpPr>
            <p:nvPr/>
          </p:nvGrpSpPr>
          <p:grpSpPr bwMode="auto">
            <a:xfrm>
              <a:off x="13819" y="-2375"/>
              <a:ext cx="429" cy="54"/>
              <a:chOff x="13819" y="-2375"/>
              <a:chExt cx="429" cy="54"/>
            </a:xfrm>
          </p:grpSpPr>
          <p:sp>
            <p:nvSpPr>
              <p:cNvPr id="24" name="Freeform 23"/>
              <p:cNvSpPr>
                <a:spLocks/>
              </p:cNvSpPr>
              <p:nvPr/>
            </p:nvSpPr>
            <p:spPr bwMode="auto">
              <a:xfrm>
                <a:off x="13819" y="-2375"/>
                <a:ext cx="429" cy="54"/>
              </a:xfrm>
              <a:custGeom>
                <a:avLst/>
                <a:gdLst>
                  <a:gd name="T0" fmla="+- 0 14236 13819"/>
                  <a:gd name="T1" fmla="*/ T0 w 429"/>
                  <a:gd name="T2" fmla="+- 0 -2375 -2375"/>
                  <a:gd name="T3" fmla="*/ -2375 h 54"/>
                  <a:gd name="T4" fmla="+- 0 13831 13819"/>
                  <a:gd name="T5" fmla="*/ T4 w 429"/>
                  <a:gd name="T6" fmla="+- 0 -2375 -2375"/>
                  <a:gd name="T7" fmla="*/ -2375 h 54"/>
                  <a:gd name="T8" fmla="+- 0 13819 13819"/>
                  <a:gd name="T9" fmla="*/ T8 w 429"/>
                  <a:gd name="T10" fmla="+- 0 -2363 -2375"/>
                  <a:gd name="T11" fmla="*/ -2363 h 54"/>
                  <a:gd name="T12" fmla="+- 0 13819 13819"/>
                  <a:gd name="T13" fmla="*/ T12 w 429"/>
                  <a:gd name="T14" fmla="+- 0 -2333 -2375"/>
                  <a:gd name="T15" fmla="*/ -2333 h 54"/>
                  <a:gd name="T16" fmla="+- 0 13831 13819"/>
                  <a:gd name="T17" fmla="*/ T16 w 429"/>
                  <a:gd name="T18" fmla="+- 0 -2321 -2375"/>
                  <a:gd name="T19" fmla="*/ -2321 h 54"/>
                  <a:gd name="T20" fmla="+- 0 14236 13819"/>
                  <a:gd name="T21" fmla="*/ T20 w 429"/>
                  <a:gd name="T22" fmla="+- 0 -2321 -2375"/>
                  <a:gd name="T23" fmla="*/ -2321 h 54"/>
                  <a:gd name="T24" fmla="+- 0 14248 13819"/>
                  <a:gd name="T25" fmla="*/ T24 w 429"/>
                  <a:gd name="T26" fmla="+- 0 -2333 -2375"/>
                  <a:gd name="T27" fmla="*/ -2333 h 54"/>
                  <a:gd name="T28" fmla="+- 0 14248 13819"/>
                  <a:gd name="T29" fmla="*/ T28 w 429"/>
                  <a:gd name="T30" fmla="+- 0 -2363 -2375"/>
                  <a:gd name="T31" fmla="*/ -2363 h 54"/>
                  <a:gd name="T32" fmla="+- 0 14236 13819"/>
                  <a:gd name="T33" fmla="*/ T32 w 429"/>
                  <a:gd name="T34" fmla="+- 0 -2375 -2375"/>
                  <a:gd name="T35" fmla="*/ -2375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2" name="Group 11"/>
            <p:cNvGrpSpPr>
              <a:grpSpLocks/>
            </p:cNvGrpSpPr>
            <p:nvPr/>
          </p:nvGrpSpPr>
          <p:grpSpPr bwMode="auto">
            <a:xfrm>
              <a:off x="13819" y="-2249"/>
              <a:ext cx="429" cy="54"/>
              <a:chOff x="13819" y="-2249"/>
              <a:chExt cx="429" cy="54"/>
            </a:xfrm>
          </p:grpSpPr>
          <p:sp>
            <p:nvSpPr>
              <p:cNvPr id="23" name="Freeform 22"/>
              <p:cNvSpPr>
                <a:spLocks/>
              </p:cNvSpPr>
              <p:nvPr/>
            </p:nvSpPr>
            <p:spPr bwMode="auto">
              <a:xfrm>
                <a:off x="13819" y="-2249"/>
                <a:ext cx="429" cy="54"/>
              </a:xfrm>
              <a:custGeom>
                <a:avLst/>
                <a:gdLst>
                  <a:gd name="T0" fmla="+- 0 14236 13819"/>
                  <a:gd name="T1" fmla="*/ T0 w 429"/>
                  <a:gd name="T2" fmla="+- 0 -2249 -2249"/>
                  <a:gd name="T3" fmla="*/ -2249 h 54"/>
                  <a:gd name="T4" fmla="+- 0 13831 13819"/>
                  <a:gd name="T5" fmla="*/ T4 w 429"/>
                  <a:gd name="T6" fmla="+- 0 -2249 -2249"/>
                  <a:gd name="T7" fmla="*/ -2249 h 54"/>
                  <a:gd name="T8" fmla="+- 0 13819 13819"/>
                  <a:gd name="T9" fmla="*/ T8 w 429"/>
                  <a:gd name="T10" fmla="+- 0 -2237 -2249"/>
                  <a:gd name="T11" fmla="*/ -2237 h 54"/>
                  <a:gd name="T12" fmla="+- 0 13819 13819"/>
                  <a:gd name="T13" fmla="*/ T12 w 429"/>
                  <a:gd name="T14" fmla="+- 0 -2207 -2249"/>
                  <a:gd name="T15" fmla="*/ -2207 h 54"/>
                  <a:gd name="T16" fmla="+- 0 13831 13819"/>
                  <a:gd name="T17" fmla="*/ T16 w 429"/>
                  <a:gd name="T18" fmla="+- 0 -2195 -2249"/>
                  <a:gd name="T19" fmla="*/ -2195 h 54"/>
                  <a:gd name="T20" fmla="+- 0 14236 13819"/>
                  <a:gd name="T21" fmla="*/ T20 w 429"/>
                  <a:gd name="T22" fmla="+- 0 -2195 -2249"/>
                  <a:gd name="T23" fmla="*/ -2195 h 54"/>
                  <a:gd name="T24" fmla="+- 0 14248 13819"/>
                  <a:gd name="T25" fmla="*/ T24 w 429"/>
                  <a:gd name="T26" fmla="+- 0 -2207 -2249"/>
                  <a:gd name="T27" fmla="*/ -2207 h 54"/>
                  <a:gd name="T28" fmla="+- 0 14248 13819"/>
                  <a:gd name="T29" fmla="*/ T28 w 429"/>
                  <a:gd name="T30" fmla="+- 0 -2237 -2249"/>
                  <a:gd name="T31" fmla="*/ -2237 h 54"/>
                  <a:gd name="T32" fmla="+- 0 14236 13819"/>
                  <a:gd name="T33" fmla="*/ T32 w 429"/>
                  <a:gd name="T34" fmla="+- 0 -2249 -2249"/>
                  <a:gd name="T35" fmla="*/ -2249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3" name="Group 12"/>
            <p:cNvGrpSpPr>
              <a:grpSpLocks/>
            </p:cNvGrpSpPr>
            <p:nvPr/>
          </p:nvGrpSpPr>
          <p:grpSpPr bwMode="auto">
            <a:xfrm>
              <a:off x="13594" y="-2712"/>
              <a:ext cx="880" cy="1098"/>
              <a:chOff x="13594" y="-2712"/>
              <a:chExt cx="880" cy="1098"/>
            </a:xfrm>
          </p:grpSpPr>
          <p:sp>
            <p:nvSpPr>
              <p:cNvPr id="20" name="Freeform 19"/>
              <p:cNvSpPr>
                <a:spLocks/>
              </p:cNvSpPr>
              <p:nvPr/>
            </p:nvSpPr>
            <p:spPr bwMode="auto">
              <a:xfrm>
                <a:off x="13594" y="-2712"/>
                <a:ext cx="880" cy="1098"/>
              </a:xfrm>
              <a:custGeom>
                <a:avLst/>
                <a:gdLst>
                  <a:gd name="T0" fmla="+- 0 13723 13594"/>
                  <a:gd name="T1" fmla="*/ T0 w 880"/>
                  <a:gd name="T2" fmla="+- 0 -2712 -2712"/>
                  <a:gd name="T3" fmla="*/ -2712 h 1098"/>
                  <a:gd name="T4" fmla="+- 0 13659 13594"/>
                  <a:gd name="T5" fmla="*/ T4 w 880"/>
                  <a:gd name="T6" fmla="+- 0 -2695 -2712"/>
                  <a:gd name="T7" fmla="*/ -2695 h 1098"/>
                  <a:gd name="T8" fmla="+- 0 13612 13594"/>
                  <a:gd name="T9" fmla="*/ T8 w 880"/>
                  <a:gd name="T10" fmla="+- 0 -2649 -2712"/>
                  <a:gd name="T11" fmla="*/ -2649 h 1098"/>
                  <a:gd name="T12" fmla="+- 0 13594 13594"/>
                  <a:gd name="T13" fmla="*/ T12 w 880"/>
                  <a:gd name="T14" fmla="+- 0 -2587 -2712"/>
                  <a:gd name="T15" fmla="*/ -2587 h 1098"/>
                  <a:gd name="T16" fmla="+- 0 13594 13594"/>
                  <a:gd name="T17" fmla="*/ T16 w 880"/>
                  <a:gd name="T18" fmla="+- 0 -1743 -2712"/>
                  <a:gd name="T19" fmla="*/ -1743 h 1098"/>
                  <a:gd name="T20" fmla="+- 0 13596 13594"/>
                  <a:gd name="T21" fmla="*/ T20 w 880"/>
                  <a:gd name="T22" fmla="+- 0 -1721 -2712"/>
                  <a:gd name="T23" fmla="*/ -1721 h 1098"/>
                  <a:gd name="T24" fmla="+- 0 13623 13594"/>
                  <a:gd name="T25" fmla="*/ T24 w 880"/>
                  <a:gd name="T26" fmla="+- 0 -1661 -2712"/>
                  <a:gd name="T27" fmla="*/ -1661 h 1098"/>
                  <a:gd name="T28" fmla="+- 0 13676 13594"/>
                  <a:gd name="T29" fmla="*/ T28 w 880"/>
                  <a:gd name="T30" fmla="+- 0 -1623 -2712"/>
                  <a:gd name="T31" fmla="*/ -1623 h 1098"/>
                  <a:gd name="T32" fmla="+- 0 14344 13594"/>
                  <a:gd name="T33" fmla="*/ T32 w 880"/>
                  <a:gd name="T34" fmla="+- 0 -1614 -2712"/>
                  <a:gd name="T35" fmla="*/ -1614 h 1098"/>
                  <a:gd name="T36" fmla="+- 0 14367 13594"/>
                  <a:gd name="T37" fmla="*/ T36 w 880"/>
                  <a:gd name="T38" fmla="+- 0 -1616 -2712"/>
                  <a:gd name="T39" fmla="*/ -1616 h 1098"/>
                  <a:gd name="T40" fmla="+- 0 14426 13594"/>
                  <a:gd name="T41" fmla="*/ T40 w 880"/>
                  <a:gd name="T42" fmla="+- 0 -1644 -2712"/>
                  <a:gd name="T43" fmla="*/ -1644 h 1098"/>
                  <a:gd name="T44" fmla="+- 0 14464 13594"/>
                  <a:gd name="T45" fmla="*/ T44 w 880"/>
                  <a:gd name="T46" fmla="+- 0 -1696 -2712"/>
                  <a:gd name="T47" fmla="*/ -1696 h 1098"/>
                  <a:gd name="T48" fmla="+- 0 14465 13594"/>
                  <a:gd name="T49" fmla="*/ T48 w 880"/>
                  <a:gd name="T50" fmla="+- 0 -1698 -2712"/>
                  <a:gd name="T51" fmla="*/ -1698 h 1098"/>
                  <a:gd name="T52" fmla="+- 0 13723 13594"/>
                  <a:gd name="T53" fmla="*/ T52 w 880"/>
                  <a:gd name="T54" fmla="+- 0 -1698 -2712"/>
                  <a:gd name="T55" fmla="*/ -1698 h 1098"/>
                  <a:gd name="T56" fmla="+- 0 13701 13594"/>
                  <a:gd name="T57" fmla="*/ T56 w 880"/>
                  <a:gd name="T58" fmla="+- 0 -1704 -2712"/>
                  <a:gd name="T59" fmla="*/ -1704 h 1098"/>
                  <a:gd name="T60" fmla="+- 0 13685 13594"/>
                  <a:gd name="T61" fmla="*/ T60 w 880"/>
                  <a:gd name="T62" fmla="+- 0 -1718 -2712"/>
                  <a:gd name="T63" fmla="*/ -1718 h 1098"/>
                  <a:gd name="T64" fmla="+- 0 13678 13594"/>
                  <a:gd name="T65" fmla="*/ T64 w 880"/>
                  <a:gd name="T66" fmla="+- 0 -1739 -2712"/>
                  <a:gd name="T67" fmla="*/ -1739 h 1098"/>
                  <a:gd name="T68" fmla="+- 0 13678 13594"/>
                  <a:gd name="T69" fmla="*/ T68 w 880"/>
                  <a:gd name="T70" fmla="+- 0 -2582 -2712"/>
                  <a:gd name="T71" fmla="*/ -2582 h 1098"/>
                  <a:gd name="T72" fmla="+- 0 13683 13594"/>
                  <a:gd name="T73" fmla="*/ T72 w 880"/>
                  <a:gd name="T74" fmla="+- 0 -2604 -2712"/>
                  <a:gd name="T75" fmla="*/ -2604 h 1098"/>
                  <a:gd name="T76" fmla="+- 0 13698 13594"/>
                  <a:gd name="T77" fmla="*/ T76 w 880"/>
                  <a:gd name="T78" fmla="+- 0 -2620 -2712"/>
                  <a:gd name="T79" fmla="*/ -2620 h 1098"/>
                  <a:gd name="T80" fmla="+- 0 13718 13594"/>
                  <a:gd name="T81" fmla="*/ T80 w 880"/>
                  <a:gd name="T82" fmla="+- 0 -2627 -2712"/>
                  <a:gd name="T83" fmla="*/ -2627 h 1098"/>
                  <a:gd name="T84" fmla="+- 0 14465 13594"/>
                  <a:gd name="T85" fmla="*/ T84 w 880"/>
                  <a:gd name="T86" fmla="+- 0 -2628 -2712"/>
                  <a:gd name="T87" fmla="*/ -2628 h 1098"/>
                  <a:gd name="T88" fmla="+- 0 14456 13594"/>
                  <a:gd name="T89" fmla="*/ T88 w 880"/>
                  <a:gd name="T90" fmla="+- 0 -2647 -2712"/>
                  <a:gd name="T91" fmla="*/ -2647 h 1098"/>
                  <a:gd name="T92" fmla="+- 0 14411 13594"/>
                  <a:gd name="T93" fmla="*/ T92 w 880"/>
                  <a:gd name="T94" fmla="+- 0 -2693 -2712"/>
                  <a:gd name="T95" fmla="*/ -2693 h 1098"/>
                  <a:gd name="T96" fmla="+- 0 14347 13594"/>
                  <a:gd name="T97" fmla="*/ T96 w 880"/>
                  <a:gd name="T98" fmla="+- 0 -2712 -2712"/>
                  <a:gd name="T99" fmla="*/ -2712 h 1098"/>
                  <a:gd name="T100" fmla="+- 0 13723 13594"/>
                  <a:gd name="T101" fmla="*/ T100 w 880"/>
                  <a:gd name="T102" fmla="+- 0 -2712 -2712"/>
                  <a:gd name="T103" fmla="*/ -2712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880" h="1098">
                    <a:moveTo>
                      <a:pt x="129" y="0"/>
                    </a:moveTo>
                    <a:lnTo>
                      <a:pt x="65" y="17"/>
                    </a:lnTo>
                    <a:lnTo>
                      <a:pt x="18" y="63"/>
                    </a:lnTo>
                    <a:lnTo>
                      <a:pt x="0" y="125"/>
                    </a:lnTo>
                    <a:lnTo>
                      <a:pt x="0" y="969"/>
                    </a:lnTo>
                    <a:lnTo>
                      <a:pt x="2" y="991"/>
                    </a:lnTo>
                    <a:lnTo>
                      <a:pt x="29" y="1051"/>
                    </a:lnTo>
                    <a:lnTo>
                      <a:pt x="82" y="1089"/>
                    </a:lnTo>
                    <a:lnTo>
                      <a:pt x="750" y="1098"/>
                    </a:lnTo>
                    <a:lnTo>
                      <a:pt x="773" y="1096"/>
                    </a:lnTo>
                    <a:lnTo>
                      <a:pt x="832" y="1068"/>
                    </a:lnTo>
                    <a:lnTo>
                      <a:pt x="870" y="1016"/>
                    </a:lnTo>
                    <a:lnTo>
                      <a:pt x="871" y="1014"/>
                    </a:lnTo>
                    <a:lnTo>
                      <a:pt x="129" y="1014"/>
                    </a:lnTo>
                    <a:lnTo>
                      <a:pt x="107" y="1008"/>
                    </a:lnTo>
                    <a:lnTo>
                      <a:pt x="91" y="994"/>
                    </a:lnTo>
                    <a:lnTo>
                      <a:pt x="84" y="973"/>
                    </a:lnTo>
                    <a:lnTo>
                      <a:pt x="84" y="130"/>
                    </a:lnTo>
                    <a:lnTo>
                      <a:pt x="89" y="108"/>
                    </a:lnTo>
                    <a:lnTo>
                      <a:pt x="104" y="92"/>
                    </a:lnTo>
                    <a:lnTo>
                      <a:pt x="124" y="85"/>
                    </a:lnTo>
                    <a:lnTo>
                      <a:pt x="871" y="84"/>
                    </a:lnTo>
                    <a:lnTo>
                      <a:pt x="862" y="65"/>
                    </a:lnTo>
                    <a:lnTo>
                      <a:pt x="817" y="19"/>
                    </a:lnTo>
                    <a:lnTo>
                      <a:pt x="753" y="0"/>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1" name="Freeform 20"/>
              <p:cNvSpPr>
                <a:spLocks/>
              </p:cNvSpPr>
              <p:nvPr/>
            </p:nvSpPr>
            <p:spPr bwMode="auto">
              <a:xfrm>
                <a:off x="13594" y="-2712"/>
                <a:ext cx="880" cy="1098"/>
              </a:xfrm>
              <a:custGeom>
                <a:avLst/>
                <a:gdLst>
                  <a:gd name="T0" fmla="+- 0 14473 13594"/>
                  <a:gd name="T1" fmla="*/ T0 w 880"/>
                  <a:gd name="T2" fmla="+- 0 -1893 -2712"/>
                  <a:gd name="T3" fmla="*/ -1893 h 1098"/>
                  <a:gd name="T4" fmla="+- 0 14389 13594"/>
                  <a:gd name="T5" fmla="*/ T4 w 880"/>
                  <a:gd name="T6" fmla="+- 0 -1851 -2712"/>
                  <a:gd name="T7" fmla="*/ -1851 h 1098"/>
                  <a:gd name="T8" fmla="+- 0 14389 13594"/>
                  <a:gd name="T9" fmla="*/ T8 w 880"/>
                  <a:gd name="T10" fmla="+- 0 -1743 -2712"/>
                  <a:gd name="T11" fmla="*/ -1743 h 1098"/>
                  <a:gd name="T12" fmla="+- 0 14384 13594"/>
                  <a:gd name="T13" fmla="*/ T12 w 880"/>
                  <a:gd name="T14" fmla="+- 0 -1722 -2712"/>
                  <a:gd name="T15" fmla="*/ -1722 h 1098"/>
                  <a:gd name="T16" fmla="+- 0 14369 13594"/>
                  <a:gd name="T17" fmla="*/ T16 w 880"/>
                  <a:gd name="T18" fmla="+- 0 -1706 -2712"/>
                  <a:gd name="T19" fmla="*/ -1706 h 1098"/>
                  <a:gd name="T20" fmla="+- 0 14349 13594"/>
                  <a:gd name="T21" fmla="*/ T20 w 880"/>
                  <a:gd name="T22" fmla="+- 0 -1698 -2712"/>
                  <a:gd name="T23" fmla="*/ -1698 h 1098"/>
                  <a:gd name="T24" fmla="+- 0 13723 13594"/>
                  <a:gd name="T25" fmla="*/ T24 w 880"/>
                  <a:gd name="T26" fmla="+- 0 -1698 -2712"/>
                  <a:gd name="T27" fmla="*/ -1698 h 1098"/>
                  <a:gd name="T28" fmla="+- 0 14465 13594"/>
                  <a:gd name="T29" fmla="*/ T28 w 880"/>
                  <a:gd name="T30" fmla="+- 0 -1698 -2712"/>
                  <a:gd name="T31" fmla="*/ -1698 h 1098"/>
                  <a:gd name="T32" fmla="+- 0 14471 13594"/>
                  <a:gd name="T33" fmla="*/ T32 w 880"/>
                  <a:gd name="T34" fmla="+- 0 -1717 -2712"/>
                  <a:gd name="T35" fmla="*/ -1717 h 1098"/>
                  <a:gd name="T36" fmla="+- 0 14473 13594"/>
                  <a:gd name="T37" fmla="*/ T36 w 880"/>
                  <a:gd name="T38" fmla="+- 0 -1739 -2712"/>
                  <a:gd name="T39" fmla="*/ -1739 h 1098"/>
                  <a:gd name="T40" fmla="+- 0 14473 13594"/>
                  <a:gd name="T41" fmla="*/ T40 w 880"/>
                  <a:gd name="T42" fmla="+- 0 -1893 -2712"/>
                  <a:gd name="T43" fmla="*/ -1893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80" h="1098">
                    <a:moveTo>
                      <a:pt x="879" y="819"/>
                    </a:moveTo>
                    <a:lnTo>
                      <a:pt x="795" y="861"/>
                    </a:lnTo>
                    <a:lnTo>
                      <a:pt x="795" y="969"/>
                    </a:lnTo>
                    <a:lnTo>
                      <a:pt x="790" y="990"/>
                    </a:lnTo>
                    <a:lnTo>
                      <a:pt x="775" y="1006"/>
                    </a:lnTo>
                    <a:lnTo>
                      <a:pt x="755" y="1014"/>
                    </a:lnTo>
                    <a:lnTo>
                      <a:pt x="129" y="1014"/>
                    </a:lnTo>
                    <a:lnTo>
                      <a:pt x="871" y="1014"/>
                    </a:lnTo>
                    <a:lnTo>
                      <a:pt x="877" y="995"/>
                    </a:lnTo>
                    <a:lnTo>
                      <a:pt x="879" y="973"/>
                    </a:lnTo>
                    <a:lnTo>
                      <a:pt x="879" y="8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2" name="Freeform 21"/>
              <p:cNvSpPr>
                <a:spLocks/>
              </p:cNvSpPr>
              <p:nvPr/>
            </p:nvSpPr>
            <p:spPr bwMode="auto">
              <a:xfrm>
                <a:off x="13594" y="-2712"/>
                <a:ext cx="880" cy="1098"/>
              </a:xfrm>
              <a:custGeom>
                <a:avLst/>
                <a:gdLst>
                  <a:gd name="T0" fmla="+- 0 14465 13594"/>
                  <a:gd name="T1" fmla="*/ T0 w 880"/>
                  <a:gd name="T2" fmla="+- 0 -2628 -2712"/>
                  <a:gd name="T3" fmla="*/ -2628 h 1098"/>
                  <a:gd name="T4" fmla="+- 0 14344 13594"/>
                  <a:gd name="T5" fmla="*/ T4 w 880"/>
                  <a:gd name="T6" fmla="+- 0 -2628 -2712"/>
                  <a:gd name="T7" fmla="*/ -2628 h 1098"/>
                  <a:gd name="T8" fmla="+- 0 14366 13594"/>
                  <a:gd name="T9" fmla="*/ T8 w 880"/>
                  <a:gd name="T10" fmla="+- 0 -2622 -2712"/>
                  <a:gd name="T11" fmla="*/ -2622 h 1098"/>
                  <a:gd name="T12" fmla="+- 0 14382 13594"/>
                  <a:gd name="T13" fmla="*/ T12 w 880"/>
                  <a:gd name="T14" fmla="+- 0 -2608 -2712"/>
                  <a:gd name="T15" fmla="*/ -2608 h 1098"/>
                  <a:gd name="T16" fmla="+- 0 14389 13594"/>
                  <a:gd name="T17" fmla="*/ T16 w 880"/>
                  <a:gd name="T18" fmla="+- 0 -2587 -2712"/>
                  <a:gd name="T19" fmla="*/ -2587 h 1098"/>
                  <a:gd name="T20" fmla="+- 0 14389 13594"/>
                  <a:gd name="T21" fmla="*/ T20 w 880"/>
                  <a:gd name="T22" fmla="+- 0 -2238 -2712"/>
                  <a:gd name="T23" fmla="*/ -2238 h 1098"/>
                  <a:gd name="T24" fmla="+- 0 14473 13594"/>
                  <a:gd name="T25" fmla="*/ T24 w 880"/>
                  <a:gd name="T26" fmla="+- 0 -2280 -2712"/>
                  <a:gd name="T27" fmla="*/ -2280 h 1098"/>
                  <a:gd name="T28" fmla="+- 0 14473 13594"/>
                  <a:gd name="T29" fmla="*/ T28 w 880"/>
                  <a:gd name="T30" fmla="+- 0 -2582 -2712"/>
                  <a:gd name="T31" fmla="*/ -2582 h 1098"/>
                  <a:gd name="T32" fmla="+- 0 14471 13594"/>
                  <a:gd name="T33" fmla="*/ T32 w 880"/>
                  <a:gd name="T34" fmla="+- 0 -2605 -2712"/>
                  <a:gd name="T35" fmla="*/ -2605 h 1098"/>
                  <a:gd name="T36" fmla="+- 0 14466 13594"/>
                  <a:gd name="T37" fmla="*/ T36 w 880"/>
                  <a:gd name="T38" fmla="+- 0 -2627 -2712"/>
                  <a:gd name="T39" fmla="*/ -2627 h 1098"/>
                  <a:gd name="T40" fmla="+- 0 14465 13594"/>
                  <a:gd name="T41" fmla="*/ T40 w 880"/>
                  <a:gd name="T42" fmla="+- 0 -2628 -2712"/>
                  <a:gd name="T43" fmla="*/ -2628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80" h="1098">
                    <a:moveTo>
                      <a:pt x="871" y="84"/>
                    </a:moveTo>
                    <a:lnTo>
                      <a:pt x="750" y="84"/>
                    </a:lnTo>
                    <a:lnTo>
                      <a:pt x="772" y="90"/>
                    </a:lnTo>
                    <a:lnTo>
                      <a:pt x="788" y="104"/>
                    </a:lnTo>
                    <a:lnTo>
                      <a:pt x="795" y="125"/>
                    </a:lnTo>
                    <a:lnTo>
                      <a:pt x="795" y="474"/>
                    </a:lnTo>
                    <a:lnTo>
                      <a:pt x="879" y="432"/>
                    </a:lnTo>
                    <a:lnTo>
                      <a:pt x="879" y="130"/>
                    </a:lnTo>
                    <a:lnTo>
                      <a:pt x="877" y="107"/>
                    </a:lnTo>
                    <a:lnTo>
                      <a:pt x="872" y="85"/>
                    </a:lnTo>
                    <a:lnTo>
                      <a:pt x="871"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4" name="Group 13"/>
            <p:cNvGrpSpPr>
              <a:grpSpLocks/>
            </p:cNvGrpSpPr>
            <p:nvPr/>
          </p:nvGrpSpPr>
          <p:grpSpPr bwMode="auto">
            <a:xfrm>
              <a:off x="14469" y="-2209"/>
              <a:ext cx="151" cy="181"/>
              <a:chOff x="14469" y="-2209"/>
              <a:chExt cx="151" cy="181"/>
            </a:xfrm>
          </p:grpSpPr>
          <p:sp>
            <p:nvSpPr>
              <p:cNvPr id="19" name="Freeform 18"/>
              <p:cNvSpPr>
                <a:spLocks/>
              </p:cNvSpPr>
              <p:nvPr/>
            </p:nvSpPr>
            <p:spPr bwMode="auto">
              <a:xfrm>
                <a:off x="14469" y="-2209"/>
                <a:ext cx="151" cy="181"/>
              </a:xfrm>
              <a:custGeom>
                <a:avLst/>
                <a:gdLst>
                  <a:gd name="T0" fmla="+- 0 14548 14469"/>
                  <a:gd name="T1" fmla="*/ T0 w 151"/>
                  <a:gd name="T2" fmla="+- 0 -2209 -2209"/>
                  <a:gd name="T3" fmla="*/ -2209 h 181"/>
                  <a:gd name="T4" fmla="+- 0 14529 14469"/>
                  <a:gd name="T5" fmla="*/ T4 w 151"/>
                  <a:gd name="T6" fmla="+- 0 -2208 -2209"/>
                  <a:gd name="T7" fmla="*/ -2208 h 181"/>
                  <a:gd name="T8" fmla="+- 0 14469 14469"/>
                  <a:gd name="T9" fmla="*/ T8 w 151"/>
                  <a:gd name="T10" fmla="+- 0 -2178 -2209"/>
                  <a:gd name="T11" fmla="*/ -2178 h 181"/>
                  <a:gd name="T12" fmla="+- 0 14544 14469"/>
                  <a:gd name="T13" fmla="*/ T12 w 151"/>
                  <a:gd name="T14" fmla="+- 0 -2028 -2209"/>
                  <a:gd name="T15" fmla="*/ -2028 h 181"/>
                  <a:gd name="T16" fmla="+- 0 14599 14469"/>
                  <a:gd name="T17" fmla="*/ T16 w 151"/>
                  <a:gd name="T18" fmla="+- 0 -2055 -2209"/>
                  <a:gd name="T19" fmla="*/ -2055 h 181"/>
                  <a:gd name="T20" fmla="+- 0 14613 14469"/>
                  <a:gd name="T21" fmla="*/ T20 w 151"/>
                  <a:gd name="T22" fmla="+- 0 -2068 -2209"/>
                  <a:gd name="T23" fmla="*/ -2068 h 181"/>
                  <a:gd name="T24" fmla="+- 0 14620 14469"/>
                  <a:gd name="T25" fmla="*/ T24 w 151"/>
                  <a:gd name="T26" fmla="+- 0 -2085 -2209"/>
                  <a:gd name="T27" fmla="*/ -2085 h 181"/>
                  <a:gd name="T28" fmla="+- 0 14619 14469"/>
                  <a:gd name="T29" fmla="*/ T28 w 151"/>
                  <a:gd name="T30" fmla="+- 0 -2104 -2209"/>
                  <a:gd name="T31" fmla="*/ -2104 h 181"/>
                  <a:gd name="T32" fmla="+- 0 14577 14469"/>
                  <a:gd name="T33" fmla="*/ T32 w 151"/>
                  <a:gd name="T34" fmla="+- 0 -2187 -2209"/>
                  <a:gd name="T35" fmla="*/ -2187 h 181"/>
                  <a:gd name="T36" fmla="+- 0 14565 14469"/>
                  <a:gd name="T37" fmla="*/ T36 w 151"/>
                  <a:gd name="T38" fmla="+- 0 -2202 -2209"/>
                  <a:gd name="T39" fmla="*/ -2202 h 181"/>
                  <a:gd name="T40" fmla="+- 0 14548 14469"/>
                  <a:gd name="T41" fmla="*/ T40 w 151"/>
                  <a:gd name="T42" fmla="+- 0 -2209 -2209"/>
                  <a:gd name="T43" fmla="*/ -2209 h 1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51" h="181">
                    <a:moveTo>
                      <a:pt x="79" y="0"/>
                    </a:moveTo>
                    <a:lnTo>
                      <a:pt x="60" y="1"/>
                    </a:lnTo>
                    <a:lnTo>
                      <a:pt x="0" y="31"/>
                    </a:lnTo>
                    <a:lnTo>
                      <a:pt x="75" y="181"/>
                    </a:lnTo>
                    <a:lnTo>
                      <a:pt x="130" y="154"/>
                    </a:lnTo>
                    <a:lnTo>
                      <a:pt x="144" y="141"/>
                    </a:lnTo>
                    <a:lnTo>
                      <a:pt x="151" y="124"/>
                    </a:lnTo>
                    <a:lnTo>
                      <a:pt x="150" y="105"/>
                    </a:lnTo>
                    <a:lnTo>
                      <a:pt x="108" y="22"/>
                    </a:lnTo>
                    <a:lnTo>
                      <a:pt x="96" y="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5" name="Group 14"/>
            <p:cNvGrpSpPr>
              <a:grpSpLocks/>
            </p:cNvGrpSpPr>
            <p:nvPr/>
          </p:nvGrpSpPr>
          <p:grpSpPr bwMode="auto">
            <a:xfrm>
              <a:off x="14028" y="-2162"/>
              <a:ext cx="483" cy="341"/>
              <a:chOff x="14028" y="-2162"/>
              <a:chExt cx="483" cy="341"/>
            </a:xfrm>
          </p:grpSpPr>
          <p:sp>
            <p:nvSpPr>
              <p:cNvPr id="18" name="Freeform 17"/>
              <p:cNvSpPr>
                <a:spLocks/>
              </p:cNvSpPr>
              <p:nvPr/>
            </p:nvSpPr>
            <p:spPr bwMode="auto">
              <a:xfrm>
                <a:off x="14028" y="-2162"/>
                <a:ext cx="483" cy="341"/>
              </a:xfrm>
              <a:custGeom>
                <a:avLst/>
                <a:gdLst>
                  <a:gd name="T0" fmla="+- 0 14436 14028"/>
                  <a:gd name="T1" fmla="*/ T0 w 483"/>
                  <a:gd name="T2" fmla="+- 0 -2162 -2162"/>
                  <a:gd name="T3" fmla="*/ -2162 h 341"/>
                  <a:gd name="T4" fmla="+- 0 14054 14028"/>
                  <a:gd name="T5" fmla="*/ T4 w 483"/>
                  <a:gd name="T6" fmla="+- 0 -1971 -2162"/>
                  <a:gd name="T7" fmla="*/ -1971 h 341"/>
                  <a:gd name="T8" fmla="+- 0 14053 14028"/>
                  <a:gd name="T9" fmla="*/ T8 w 483"/>
                  <a:gd name="T10" fmla="+- 0 -1971 -2162"/>
                  <a:gd name="T11" fmla="*/ -1971 h 341"/>
                  <a:gd name="T12" fmla="+- 0 14028 14028"/>
                  <a:gd name="T13" fmla="*/ T12 w 483"/>
                  <a:gd name="T14" fmla="+- 0 -1916 -2162"/>
                  <a:gd name="T15" fmla="*/ -1916 h 341"/>
                  <a:gd name="T16" fmla="+- 0 14070 14028"/>
                  <a:gd name="T17" fmla="*/ T16 w 483"/>
                  <a:gd name="T18" fmla="+- 0 -1834 -2162"/>
                  <a:gd name="T19" fmla="*/ -1834 h 341"/>
                  <a:gd name="T20" fmla="+- 0 14128 14028"/>
                  <a:gd name="T21" fmla="*/ T20 w 483"/>
                  <a:gd name="T22" fmla="+- 0 -1821 -2162"/>
                  <a:gd name="T23" fmla="*/ -1821 h 341"/>
                  <a:gd name="T24" fmla="+- 0 14129 14028"/>
                  <a:gd name="T25" fmla="*/ T24 w 483"/>
                  <a:gd name="T26" fmla="+- 0 -1821 -2162"/>
                  <a:gd name="T27" fmla="*/ -1821 h 341"/>
                  <a:gd name="T28" fmla="+- 0 14511 14028"/>
                  <a:gd name="T29" fmla="*/ T28 w 483"/>
                  <a:gd name="T30" fmla="+- 0 -2012 -2162"/>
                  <a:gd name="T31" fmla="*/ -2012 h 341"/>
                  <a:gd name="T32" fmla="+- 0 14436 14028"/>
                  <a:gd name="T33" fmla="*/ T32 w 483"/>
                  <a:gd name="T34" fmla="+- 0 -2162 -2162"/>
                  <a:gd name="T35" fmla="*/ -2162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83" h="341">
                    <a:moveTo>
                      <a:pt x="408" y="0"/>
                    </a:moveTo>
                    <a:lnTo>
                      <a:pt x="26" y="191"/>
                    </a:lnTo>
                    <a:lnTo>
                      <a:pt x="25" y="191"/>
                    </a:lnTo>
                    <a:lnTo>
                      <a:pt x="0" y="246"/>
                    </a:lnTo>
                    <a:lnTo>
                      <a:pt x="42" y="328"/>
                    </a:lnTo>
                    <a:lnTo>
                      <a:pt x="100" y="341"/>
                    </a:lnTo>
                    <a:lnTo>
                      <a:pt x="101" y="341"/>
                    </a:lnTo>
                    <a:lnTo>
                      <a:pt x="483" y="150"/>
                    </a:lnTo>
                    <a:lnTo>
                      <a:pt x="4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6" name="Group 15"/>
            <p:cNvGrpSpPr>
              <a:grpSpLocks/>
            </p:cNvGrpSpPr>
            <p:nvPr/>
          </p:nvGrpSpPr>
          <p:grpSpPr bwMode="auto">
            <a:xfrm>
              <a:off x="13998" y="-1890"/>
              <a:ext cx="44" cy="51"/>
              <a:chOff x="13998" y="-1890"/>
              <a:chExt cx="44" cy="51"/>
            </a:xfrm>
          </p:grpSpPr>
          <p:sp>
            <p:nvSpPr>
              <p:cNvPr id="17" name="Freeform 16"/>
              <p:cNvSpPr>
                <a:spLocks/>
              </p:cNvSpPr>
              <p:nvPr/>
            </p:nvSpPr>
            <p:spPr bwMode="auto">
              <a:xfrm>
                <a:off x="13998" y="-1890"/>
                <a:ext cx="44" cy="51"/>
              </a:xfrm>
              <a:custGeom>
                <a:avLst/>
                <a:gdLst>
                  <a:gd name="T0" fmla="+- 0 14017 13998"/>
                  <a:gd name="T1" fmla="*/ T0 w 44"/>
                  <a:gd name="T2" fmla="+- 0 -1890 -1890"/>
                  <a:gd name="T3" fmla="*/ -1890 h 51"/>
                  <a:gd name="T4" fmla="+- 0 13998 13998"/>
                  <a:gd name="T5" fmla="*/ T4 w 44"/>
                  <a:gd name="T6" fmla="+- 0 -1850 -1890"/>
                  <a:gd name="T7" fmla="*/ -1850 h 51"/>
                  <a:gd name="T8" fmla="+- 0 14042 13998"/>
                  <a:gd name="T9" fmla="*/ T8 w 44"/>
                  <a:gd name="T10" fmla="+- 0 -1840 -1890"/>
                  <a:gd name="T11" fmla="*/ -1840 h 51"/>
                  <a:gd name="T12" fmla="+- 0 14017 13998"/>
                  <a:gd name="T13" fmla="*/ T12 w 44"/>
                  <a:gd name="T14" fmla="+- 0 -1890 -1890"/>
                  <a:gd name="T15" fmla="*/ -1890 h 51"/>
                </a:gdLst>
                <a:ahLst/>
                <a:cxnLst>
                  <a:cxn ang="0">
                    <a:pos x="T1" y="T3"/>
                  </a:cxn>
                  <a:cxn ang="0">
                    <a:pos x="T5" y="T7"/>
                  </a:cxn>
                  <a:cxn ang="0">
                    <a:pos x="T9" y="T11"/>
                  </a:cxn>
                  <a:cxn ang="0">
                    <a:pos x="T13" y="T15"/>
                  </a:cxn>
                </a:cxnLst>
                <a:rect l="0" t="0" r="r" b="b"/>
                <a:pathLst>
                  <a:path w="44" h="51">
                    <a:moveTo>
                      <a:pt x="19" y="0"/>
                    </a:moveTo>
                    <a:lnTo>
                      <a:pt x="0" y="40"/>
                    </a:lnTo>
                    <a:lnTo>
                      <a:pt x="44" y="5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sp>
        <p:nvSpPr>
          <p:cNvPr id="29" name="Rectangle 28"/>
          <p:cNvSpPr/>
          <p:nvPr/>
        </p:nvSpPr>
        <p:spPr>
          <a:xfrm>
            <a:off x="155898" y="585698"/>
            <a:ext cx="5560946" cy="461665"/>
          </a:xfrm>
          <a:prstGeom prst="rect">
            <a:avLst/>
          </a:prstGeom>
        </p:spPr>
        <p:txBody>
          <a:bodyPr wrap="none">
            <a:spAutoFit/>
          </a:bodyPr>
          <a:lstStyle/>
          <a:p>
            <a:r>
              <a:rPr lang="en-US" sz="2400" dirty="0">
                <a:solidFill>
                  <a:srgbClr val="FFFFFF"/>
                </a:solidFill>
                <a:latin typeface="Arial" panose="020B0604020202020204" pitchFamily="34" charset="0"/>
                <a:ea typeface="Arial" panose="020B0604020202020204" pitchFamily="34" charset="0"/>
              </a:rPr>
              <a:t>YOUR </a:t>
            </a:r>
            <a:r>
              <a:rPr lang="en-US" sz="2400" b="1" dirty="0">
                <a:solidFill>
                  <a:srgbClr val="FFFFFF"/>
                </a:solidFill>
                <a:latin typeface="Arial" panose="020B0604020202020204" pitchFamily="34" charset="0"/>
                <a:ea typeface="Arial" panose="020B0604020202020204" pitchFamily="34" charset="0"/>
              </a:rPr>
              <a:t>REQUIRED </a:t>
            </a:r>
            <a:r>
              <a:rPr lang="en-US" sz="2400" dirty="0">
                <a:solidFill>
                  <a:srgbClr val="FFFFFF"/>
                </a:solidFill>
                <a:latin typeface="Arial" panose="020B0604020202020204" pitchFamily="34" charset="0"/>
                <a:ea typeface="Arial" panose="020B0604020202020204" pitchFamily="34" charset="0"/>
              </a:rPr>
              <a:t>ANNUAL NOTICES</a:t>
            </a:r>
            <a:endParaRPr lang="en-US" sz="2400" dirty="0"/>
          </a:p>
        </p:txBody>
      </p:sp>
      <p:graphicFrame>
        <p:nvGraphicFramePr>
          <p:cNvPr id="30" name="Table 29"/>
          <p:cNvGraphicFramePr>
            <a:graphicFrameLocks noGrp="1"/>
          </p:cNvGraphicFramePr>
          <p:nvPr>
            <p:extLst>
              <p:ext uri="{D42A27DB-BD31-4B8C-83A1-F6EECF244321}">
                <p14:modId xmlns:p14="http://schemas.microsoft.com/office/powerpoint/2010/main" val="1594010870"/>
              </p:ext>
            </p:extLst>
          </p:nvPr>
        </p:nvGraphicFramePr>
        <p:xfrm>
          <a:off x="41767" y="1510267"/>
          <a:ext cx="7688866" cy="19074054"/>
        </p:xfrm>
        <a:graphic>
          <a:graphicData uri="http://schemas.openxmlformats.org/drawingml/2006/table">
            <a:tbl>
              <a:tblPr firstRow="1" bandRow="1">
                <a:tableStyleId>{5C22544A-7EE6-4342-B048-85BDC9FD1C3A}</a:tableStyleId>
              </a:tblPr>
              <a:tblGrid>
                <a:gridCol w="3844433">
                  <a:extLst>
                    <a:ext uri="{9D8B030D-6E8A-4147-A177-3AD203B41FA5}">
                      <a16:colId xmlns:a16="http://schemas.microsoft.com/office/drawing/2014/main" xmlns="" val="2558775408"/>
                    </a:ext>
                  </a:extLst>
                </a:gridCol>
                <a:gridCol w="3844433">
                  <a:extLst>
                    <a:ext uri="{9D8B030D-6E8A-4147-A177-3AD203B41FA5}">
                      <a16:colId xmlns:a16="http://schemas.microsoft.com/office/drawing/2014/main" xmlns="" val="1778341336"/>
                    </a:ext>
                  </a:extLst>
                </a:gridCol>
              </a:tblGrid>
              <a:tr h="19074054">
                <a:tc>
                  <a:txBody>
                    <a:bodyPr/>
                    <a:lstStyle/>
                    <a:p>
                      <a:pPr marL="120650" marR="3175">
                        <a:spcBef>
                          <a:spcPts val="335"/>
                        </a:spcBef>
                        <a:spcAft>
                          <a:spcPts val="0"/>
                        </a:spcAft>
                      </a:pPr>
                      <a:r>
                        <a:rPr lang="en-US" sz="105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WELLNESS</a:t>
                      </a:r>
                      <a:endParaRPr lang="en-US" sz="105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5715">
                        <a:spcBef>
                          <a:spcPts val="265"/>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If your Plan includes a Wellness program that provides rewards or surcharges based on your ability to complete an activity or satisfy an initial health standard, you have the right to request a reasonable alternative should it be determined that it is not medically advisable for you to either complete the activity or satisfy the initial health standard.</a:t>
                      </a:r>
                      <a:endParaRPr lang="en-US" sz="105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75"/>
                        </a:spcBef>
                        <a:spcAft>
                          <a:spcPts val="0"/>
                        </a:spcAft>
                      </a:pPr>
                      <a:r>
                        <a:rPr lang="en-US" sz="105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3175">
                        <a:spcBef>
                          <a:spcPts val="0"/>
                        </a:spcBef>
                        <a:spcAft>
                          <a:spcPts val="0"/>
                        </a:spcAft>
                      </a:pPr>
                      <a:r>
                        <a:rPr lang="en-US" sz="105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MENTAL HEALTH PARITY AND ADDICTION EQUITY</a:t>
                      </a:r>
                      <a:endParaRPr lang="en-US" sz="105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29845">
                        <a:spcBef>
                          <a:spcPts val="265"/>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The Medical Plan provides the same coverage for any mental health service as are provided for medical coverage. This means that stated medical deductibles, copays, coinsurance and out-of-pocket limits will also apply to mental health services.</a:t>
                      </a:r>
                      <a:endParaRPr lang="en-US" sz="105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75"/>
                        </a:spcBef>
                        <a:spcAft>
                          <a:spcPts val="0"/>
                        </a:spcAft>
                      </a:pPr>
                      <a:r>
                        <a:rPr lang="en-US" sz="105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3175">
                        <a:spcBef>
                          <a:spcPts val="0"/>
                        </a:spcBef>
                        <a:spcAft>
                          <a:spcPts val="0"/>
                        </a:spcAft>
                      </a:pPr>
                      <a:r>
                        <a:rPr lang="en-US" sz="105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PRESCRIPTION DRUG COVERAGE AND MEDICARE</a:t>
                      </a:r>
                      <a:endParaRPr lang="en-US" sz="105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3175">
                        <a:spcBef>
                          <a:spcPts val="265"/>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Please read this notice carefully and keep it where you can find it. This notice has information about your current prescription drug coverage with Express Scripts and about your options under Medicare’s prescription drug coverage. This information can help you decide whether or not you want to join a Medicare drug plan. If you are considering joining, you should compare your current coverage, including which drugs are covered at what cost, with the coverage and costs of the plans offering Medicare prescription drug coverage in your area. Information about where you can get help to make decisions about your prescription drug coverage is at the end of this notice.</a:t>
                      </a:r>
                      <a:endParaRPr lang="en-US" sz="10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111760">
                        <a:spcBef>
                          <a:spcPts val="0"/>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There are two important things you need to know about your current coverage and Medicare’s prescription drug coverage: </a:t>
                      </a:r>
                      <a:endParaRPr lang="en-US" sz="1050" b="0"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05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99060" lvl="1" indent="-285750">
                        <a:spcBef>
                          <a:spcPts val="0"/>
                        </a:spcBef>
                        <a:spcAft>
                          <a:spcPts val="0"/>
                        </a:spcAft>
                        <a:buClr>
                          <a:srgbClr val="231F20"/>
                        </a:buClr>
                        <a:buSzPts val="900"/>
                        <a:buFont typeface="Arial" panose="020B0604020202020204" pitchFamily="34" charset="0"/>
                        <a:buAutoNum type="arabicPeriod"/>
                        <a:tabLst>
                          <a:tab pos="412750" algn="l"/>
                        </a:tabLst>
                      </a:pPr>
                      <a:r>
                        <a:rPr lang="en-US" sz="1050" b="0" spc="-3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Medicare prescription drug coverage became available in 2006 to everyone with Medicare. You can get this coverage if you join a Medicare Prescription Drug Plan or join a Medicare Advantage Plan (like an HMO or PPO) that offers prescription drug coverage. All Medicare drug plans provide at least a standard level of coverage set by Medicare. Some plans may also offer more coverage for a higher monthly premium. </a:t>
                      </a:r>
                      <a:endParaRPr lang="en-US" sz="105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88265" lvl="1" indent="-285750">
                        <a:spcBef>
                          <a:spcPts val="0"/>
                        </a:spcBef>
                        <a:spcAft>
                          <a:spcPts val="0"/>
                        </a:spcAft>
                        <a:buClr>
                          <a:srgbClr val="231F20"/>
                        </a:buClr>
                        <a:buSzPts val="900"/>
                        <a:buFont typeface="Arial" panose="020B0604020202020204" pitchFamily="34" charset="0"/>
                        <a:buAutoNum type="arabicPeriod"/>
                        <a:tabLst>
                          <a:tab pos="412750" algn="l"/>
                        </a:tabLst>
                      </a:pPr>
                      <a:r>
                        <a:rPr lang="en-US" sz="1050" b="0" spc="-3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Lawrence County Schools Council of Government has determined that the prescription drug coverage offered by the Express Scripts plan is, on average for all plan participants, expected to pay out as much as standard Medicare prescription drug coverage pays and is therefore considered Creditable Coverage. Because your existing coverage is Creditable Coverage, you can keep this coverage and not pay a higher premium (a penalty) if you later decide to join a Medicare drug plan. </a:t>
                      </a:r>
                      <a:r>
                        <a:rPr lang="en-US" sz="105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r>
                      <a:br>
                        <a:rPr lang="en-US" sz="105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en-US" sz="1050" dirty="0">
                        <a:solidFill>
                          <a:srgbClr val="FF0000"/>
                        </a:solidFill>
                      </a:endParaRPr>
                    </a:p>
                  </a:txBody>
                  <a:tcPr marL="58293" marR="58293" marT="29148" marB="29148">
                    <a:noFill/>
                  </a:tcPr>
                </a:tc>
                <a:tc>
                  <a:txBody>
                    <a:bodyPr/>
                    <a:lstStyle/>
                    <a:p>
                      <a:pPr marL="120650" marR="0">
                        <a:spcBef>
                          <a:spcPts val="335"/>
                        </a:spcBef>
                        <a:spcAft>
                          <a:spcPts val="0"/>
                        </a:spcAft>
                      </a:pPr>
                      <a:r>
                        <a:rPr lang="en-US" sz="105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WHEN CAN YOU JOIN A MEDICARE DRUG PLAN?</a:t>
                      </a:r>
                      <a:endParaRPr lang="en-US" sz="105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0">
                        <a:spcBef>
                          <a:spcPts val="265"/>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You can join a Medicare drug plan when you first become eligible for Medicare and each year from October 15 to December 7.</a:t>
                      </a:r>
                    </a:p>
                    <a:p>
                      <a:pPr marL="120650" marR="0">
                        <a:spcBef>
                          <a:spcPts val="265"/>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However, if you lose your current creditable prescription drug coverage through Lawrence County Schools Council of Government, by no fault of your own, you will also be eligible for a two (2) month Special Enrollment Period (SEP) to join a Medicare drug plan. </a:t>
                      </a:r>
                    </a:p>
                    <a:p>
                      <a:pPr marL="0" marR="0">
                        <a:spcBef>
                          <a:spcPts val="75"/>
                        </a:spcBef>
                        <a:spcAft>
                          <a:spcPts val="0"/>
                        </a:spcAft>
                      </a:pPr>
                      <a:r>
                        <a:rPr lang="en-US" sz="105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187960">
                        <a:spcBef>
                          <a:spcPts val="0"/>
                        </a:spcBef>
                        <a:spcAft>
                          <a:spcPts val="0"/>
                        </a:spcAft>
                      </a:pPr>
                      <a:r>
                        <a:rPr lang="en-US" sz="105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WHAT HAPPENS TO YOUR CURRENT COVERAGE IF YOU DECIDE TO JOIN A MEDICARE DRUG PLAN?</a:t>
                      </a:r>
                      <a:endParaRPr lang="en-US" sz="105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192405">
                        <a:spcBef>
                          <a:spcPts val="260"/>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If you decide to join a Medicare drug plan, your current Express Scripts coverage will not be affected.</a:t>
                      </a:r>
                    </a:p>
                    <a:p>
                      <a:pPr marL="120650" marR="192405">
                        <a:spcBef>
                          <a:spcPts val="260"/>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If you do decide to join a Medicare drug plan and drop your current Express Scripts coverage, be aware that you and your dependents will be able to get this coverage back at the next open enrollment period. </a:t>
                      </a:r>
                    </a:p>
                    <a:p>
                      <a:pPr marL="0" marR="0">
                        <a:spcBef>
                          <a:spcPts val="75"/>
                        </a:spcBef>
                        <a:spcAft>
                          <a:spcPts val="0"/>
                        </a:spcAft>
                      </a:pPr>
                      <a:r>
                        <a:rPr lang="en-US" sz="105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0">
                        <a:spcBef>
                          <a:spcPts val="0"/>
                        </a:spcBef>
                        <a:spcAft>
                          <a:spcPts val="0"/>
                        </a:spcAft>
                      </a:pPr>
                      <a:r>
                        <a:rPr lang="en-US" sz="105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WHEN WILL YOU PAY A HIGHER PREMIUM</a:t>
                      </a:r>
                      <a:endParaRPr lang="en-US" sz="105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0">
                        <a:spcBef>
                          <a:spcPts val="0"/>
                        </a:spcBef>
                        <a:spcAft>
                          <a:spcPts val="0"/>
                        </a:spcAft>
                      </a:pPr>
                      <a:r>
                        <a:rPr lang="en-US" sz="1050" b="1" dirty="0" smtClean="0">
                          <a:solidFill>
                            <a:srgbClr val="008FAA"/>
                          </a:solidFill>
                          <a:effectLst/>
                          <a:latin typeface="Arial" panose="020B0604020202020204" pitchFamily="34" charset="0"/>
                          <a:ea typeface="Arial" panose="020B0604020202020204" pitchFamily="34" charset="0"/>
                          <a:cs typeface="Times New Roman" panose="02020603050405020304" pitchFamily="18" charset="0"/>
                        </a:rPr>
                        <a:t>(PENALTY) TO JOIN A MEDICARE DRUG PLAN?</a:t>
                      </a:r>
                      <a:endParaRPr lang="en-US" sz="105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125095">
                        <a:spcBef>
                          <a:spcPts val="265"/>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You should also know that if you drop or lose your current coverage with Express Scripts and don’t join a Medicare drug plan within 63 continuous days after your current coverage ends, you may pay a higher premium (a penalty) to join a Medicare drug plan later.</a:t>
                      </a:r>
                    </a:p>
                    <a:p>
                      <a:pPr marL="120650" marR="125095">
                        <a:spcBef>
                          <a:spcPts val="265"/>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If you go 63 continuous days or longer without creditable prescription drug coverage, your monthly premium may go up by at least 1% of the Medicare base beneficiary premium per month for every month that you did not have that coverage. For example, if you go nineteen months without creditable coverage, your premium may consistently be at least 19% higher than the Medicare base beneficiary premium. You may have to pay this higher premium (a penalty) as long as you have Medicare prescription drug coverage. In addition, you may have to wait until the following October to join. </a:t>
                      </a:r>
                    </a:p>
                    <a:p>
                      <a:pPr marL="0" marR="0">
                        <a:spcBef>
                          <a:spcPts val="75"/>
                        </a:spcBef>
                        <a:spcAft>
                          <a:spcPts val="0"/>
                        </a:spcAft>
                      </a:pPr>
                      <a:r>
                        <a:rPr lang="en-US" sz="1050" b="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05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0650" marR="206375">
                        <a:spcBef>
                          <a:spcPts val="0"/>
                        </a:spcBef>
                        <a:spcAft>
                          <a:spcPts val="0"/>
                        </a:spcAft>
                      </a:pPr>
                      <a:r>
                        <a:rPr lang="en-US" sz="105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FOR MORE INFORMATION ABOUT THIS NOTICE OR YOUR CURRENT PRESCRIPTION DRUG COVERAGE</a:t>
                      </a:r>
                      <a:endParaRPr lang="en-US" sz="1050" b="1"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0">
                        <a:spcBef>
                          <a:spcPts val="260"/>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Contact your district’s board office for further information.</a:t>
                      </a:r>
                      <a:endParaRPr lang="en-US" sz="1050" b="0"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0">
                        <a:spcBef>
                          <a:spcPts val="335"/>
                        </a:spcBef>
                        <a:spcAft>
                          <a:spcPts val="0"/>
                        </a:spcAft>
                      </a:pPr>
                      <a:endPar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endParaRPr>
                    </a:p>
                    <a:p>
                      <a:pPr marL="120650" marR="0">
                        <a:spcBef>
                          <a:spcPts val="335"/>
                        </a:spcBef>
                        <a:spcAft>
                          <a:spcPts val="0"/>
                        </a:spcAft>
                      </a:pPr>
                      <a:r>
                        <a:rPr lang="en-US" sz="1050" b="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NOTE: You’ll get this notice each year. You will also get it before the next period you can join a Medicare drug plan, and if this coverage through Anthem changes. You also may request a copy of this notice at any time.</a:t>
                      </a:r>
                      <a:endParaRPr lang="en-US" sz="1050" b="0" dirty="0" smtClean="0">
                        <a:effectLst/>
                        <a:latin typeface="Arial" panose="020B0604020202020204" pitchFamily="34" charset="0"/>
                        <a:ea typeface="Arial" panose="020B0604020202020204" pitchFamily="34" charset="0"/>
                        <a:cs typeface="Times New Roman" panose="02020603050405020304" pitchFamily="18" charset="0"/>
                      </a:endParaRPr>
                    </a:p>
                    <a:p>
                      <a:pPr marL="120650" marR="1786890">
                        <a:spcBef>
                          <a:spcPts val="20"/>
                        </a:spcBef>
                        <a:spcAft>
                          <a:spcPts val="0"/>
                        </a:spcAft>
                      </a:pPr>
                      <a:endParaRPr lang="en-US" sz="1050" b="0" dirty="0">
                        <a:effectLst/>
                        <a:latin typeface="Arial" panose="020B0604020202020204" pitchFamily="34" charset="0"/>
                        <a:ea typeface="Arial" panose="020B0604020202020204" pitchFamily="34" charset="0"/>
                        <a:cs typeface="Times New Roman" panose="02020603050405020304" pitchFamily="18" charset="0"/>
                      </a:endParaRPr>
                    </a:p>
                  </a:txBody>
                  <a:tcPr marL="58293" marR="58293" marT="29148" marB="29148">
                    <a:noFill/>
                  </a:tcPr>
                </a:tc>
                <a:extLst>
                  <a:ext uri="{0D108BD9-81ED-4DB2-BD59-A6C34878D82A}">
                    <a16:rowId xmlns:a16="http://schemas.microsoft.com/office/drawing/2014/main" xmlns="" val="3458165687"/>
                  </a:ext>
                </a:extLst>
              </a:tr>
            </a:tbl>
          </a:graphicData>
        </a:graphic>
      </p:graphicFrame>
    </p:spTree>
    <p:extLst>
      <p:ext uri="{BB962C8B-B14F-4D97-AF65-F5344CB8AC3E}">
        <p14:creationId xmlns:p14="http://schemas.microsoft.com/office/powerpoint/2010/main" val="938729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22</a:t>
            </a:fld>
            <a:endParaRPr lang="en-US"/>
          </a:p>
        </p:txBody>
      </p:sp>
      <p:grpSp>
        <p:nvGrpSpPr>
          <p:cNvPr id="6" name="Group 5"/>
          <p:cNvGrpSpPr>
            <a:grpSpLocks/>
          </p:cNvGrpSpPr>
          <p:nvPr/>
        </p:nvGrpSpPr>
        <p:grpSpPr bwMode="auto">
          <a:xfrm>
            <a:off x="0" y="578532"/>
            <a:ext cx="7772400" cy="1347216"/>
            <a:chOff x="-4035" y="-3471"/>
            <a:chExt cx="19200" cy="3328"/>
          </a:xfrm>
        </p:grpSpPr>
        <p:grpSp>
          <p:nvGrpSpPr>
            <p:cNvPr id="7" name="Group 6"/>
            <p:cNvGrpSpPr>
              <a:grpSpLocks/>
            </p:cNvGrpSpPr>
            <p:nvPr/>
          </p:nvGrpSpPr>
          <p:grpSpPr bwMode="auto">
            <a:xfrm>
              <a:off x="-4035" y="-3471"/>
              <a:ext cx="19200" cy="1105"/>
              <a:chOff x="-4035" y="-3471"/>
              <a:chExt cx="19200" cy="1105"/>
            </a:xfrm>
          </p:grpSpPr>
          <p:sp>
            <p:nvSpPr>
              <p:cNvPr id="28" name="Freeform 27"/>
              <p:cNvSpPr>
                <a:spLocks/>
              </p:cNvSpPr>
              <p:nvPr/>
            </p:nvSpPr>
            <p:spPr bwMode="auto">
              <a:xfrm>
                <a:off x="-4035" y="-3471"/>
                <a:ext cx="19200" cy="1105"/>
              </a:xfrm>
              <a:custGeom>
                <a:avLst/>
                <a:gdLst>
                  <a:gd name="T0" fmla="+- 0 810 810"/>
                  <a:gd name="T1" fmla="*/ T0 w 14220"/>
                  <a:gd name="T2" fmla="+- 0 -2366 -3471"/>
                  <a:gd name="T3" fmla="*/ -2366 h 1105"/>
                  <a:gd name="T4" fmla="+- 0 15030 810"/>
                  <a:gd name="T5" fmla="*/ T4 w 14220"/>
                  <a:gd name="T6" fmla="+- 0 -2366 -3471"/>
                  <a:gd name="T7" fmla="*/ -2366 h 1105"/>
                  <a:gd name="T8" fmla="+- 0 15030 810"/>
                  <a:gd name="T9" fmla="*/ T8 w 14220"/>
                  <a:gd name="T10" fmla="+- 0 -3471 -3471"/>
                  <a:gd name="T11" fmla="*/ -3471 h 1105"/>
                  <a:gd name="T12" fmla="+- 0 810 810"/>
                  <a:gd name="T13" fmla="*/ T12 w 14220"/>
                  <a:gd name="T14" fmla="+- 0 -3471 -3471"/>
                  <a:gd name="T15" fmla="*/ -3471 h 1105"/>
                  <a:gd name="T16" fmla="+- 0 810 810"/>
                  <a:gd name="T17" fmla="*/ T16 w 14220"/>
                  <a:gd name="T18" fmla="+- 0 -2366 -3471"/>
                  <a:gd name="T19" fmla="*/ -2366 h 1105"/>
                </a:gdLst>
                <a:ahLst/>
                <a:cxnLst>
                  <a:cxn ang="0">
                    <a:pos x="T1" y="T3"/>
                  </a:cxn>
                  <a:cxn ang="0">
                    <a:pos x="T5" y="T7"/>
                  </a:cxn>
                  <a:cxn ang="0">
                    <a:pos x="T9" y="T11"/>
                  </a:cxn>
                  <a:cxn ang="0">
                    <a:pos x="T13" y="T15"/>
                  </a:cxn>
                  <a:cxn ang="0">
                    <a:pos x="T17" y="T19"/>
                  </a:cxn>
                </a:cxnLst>
                <a:rect l="0" t="0" r="r" b="b"/>
                <a:pathLst>
                  <a:path w="14220" h="1105">
                    <a:moveTo>
                      <a:pt x="0" y="1105"/>
                    </a:moveTo>
                    <a:lnTo>
                      <a:pt x="14220" y="1105"/>
                    </a:lnTo>
                    <a:lnTo>
                      <a:pt x="14220"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8" name="Group 7"/>
            <p:cNvGrpSpPr>
              <a:grpSpLocks/>
            </p:cNvGrpSpPr>
            <p:nvPr/>
          </p:nvGrpSpPr>
          <p:grpSpPr bwMode="auto">
            <a:xfrm>
              <a:off x="12960" y="-3086"/>
              <a:ext cx="2205" cy="1909"/>
              <a:chOff x="12960" y="-3086"/>
              <a:chExt cx="2205" cy="1909"/>
            </a:xfrm>
          </p:grpSpPr>
          <p:sp>
            <p:nvSpPr>
              <p:cNvPr id="27" name="Freeform 26"/>
              <p:cNvSpPr>
                <a:spLocks/>
              </p:cNvSpPr>
              <p:nvPr/>
            </p:nvSpPr>
            <p:spPr bwMode="auto">
              <a:xfrm>
                <a:off x="12960" y="-3086"/>
                <a:ext cx="2205" cy="1909"/>
              </a:xfrm>
              <a:custGeom>
                <a:avLst/>
                <a:gdLst>
                  <a:gd name="T0" fmla="+- 0 14614 12960"/>
                  <a:gd name="T1" fmla="*/ T0 w 2205"/>
                  <a:gd name="T2" fmla="+- 0 -3086 -3086"/>
                  <a:gd name="T3" fmla="*/ -3086 h 1909"/>
                  <a:gd name="T4" fmla="+- 0 13511 12960"/>
                  <a:gd name="T5" fmla="*/ T4 w 2205"/>
                  <a:gd name="T6" fmla="+- 0 -3086 -3086"/>
                  <a:gd name="T7" fmla="*/ -3086 h 1909"/>
                  <a:gd name="T8" fmla="+- 0 12960 12960"/>
                  <a:gd name="T9" fmla="*/ T8 w 2205"/>
                  <a:gd name="T10" fmla="+- 0 -2131 -3086"/>
                  <a:gd name="T11" fmla="*/ -2131 h 1909"/>
                  <a:gd name="T12" fmla="+- 0 13511 12960"/>
                  <a:gd name="T13" fmla="*/ T12 w 2205"/>
                  <a:gd name="T14" fmla="+- 0 -1177 -3086"/>
                  <a:gd name="T15" fmla="*/ -1177 h 1909"/>
                  <a:gd name="T16" fmla="+- 0 14614 12960"/>
                  <a:gd name="T17" fmla="*/ T16 w 2205"/>
                  <a:gd name="T18" fmla="+- 0 -1177 -3086"/>
                  <a:gd name="T19" fmla="*/ -1177 h 1909"/>
                  <a:gd name="T20" fmla="+- 0 15165 12960"/>
                  <a:gd name="T21" fmla="*/ T20 w 2205"/>
                  <a:gd name="T22" fmla="+- 0 -2131 -3086"/>
                  <a:gd name="T23" fmla="*/ -2131 h 1909"/>
                  <a:gd name="T24" fmla="+- 0 14614 12960"/>
                  <a:gd name="T25" fmla="*/ T24 w 2205"/>
                  <a:gd name="T26" fmla="+- 0 -3086 -3086"/>
                  <a:gd name="T27" fmla="*/ -3086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09"/>
                    </a:lnTo>
                    <a:lnTo>
                      <a:pt x="1654" y="1909"/>
                    </a:lnTo>
                    <a:lnTo>
                      <a:pt x="2205" y="955"/>
                    </a:lnTo>
                    <a:lnTo>
                      <a:pt x="1654" y="0"/>
                    </a:lnTo>
                    <a:close/>
                  </a:path>
                </a:pathLst>
              </a:custGeom>
              <a:solidFill>
                <a:srgbClr val="B9DEE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9" name="Group 8"/>
            <p:cNvGrpSpPr>
              <a:grpSpLocks/>
            </p:cNvGrpSpPr>
            <p:nvPr/>
          </p:nvGrpSpPr>
          <p:grpSpPr bwMode="auto">
            <a:xfrm>
              <a:off x="11200" y="-2052"/>
              <a:ext cx="2205" cy="1909"/>
              <a:chOff x="11200" y="-2052"/>
              <a:chExt cx="2205" cy="1909"/>
            </a:xfrm>
          </p:grpSpPr>
          <p:sp>
            <p:nvSpPr>
              <p:cNvPr id="26" name="Freeform 25"/>
              <p:cNvSpPr>
                <a:spLocks/>
              </p:cNvSpPr>
              <p:nvPr/>
            </p:nvSpPr>
            <p:spPr bwMode="auto">
              <a:xfrm>
                <a:off x="11200" y="-2052"/>
                <a:ext cx="2205" cy="1909"/>
              </a:xfrm>
              <a:custGeom>
                <a:avLst/>
                <a:gdLst>
                  <a:gd name="T0" fmla="+- 0 12854 11200"/>
                  <a:gd name="T1" fmla="*/ T0 w 2205"/>
                  <a:gd name="T2" fmla="+- 0 -2052 -2052"/>
                  <a:gd name="T3" fmla="*/ -2052 h 1909"/>
                  <a:gd name="T4" fmla="+- 0 11751 11200"/>
                  <a:gd name="T5" fmla="*/ T4 w 2205"/>
                  <a:gd name="T6" fmla="+- 0 -2052 -2052"/>
                  <a:gd name="T7" fmla="*/ -2052 h 1909"/>
                  <a:gd name="T8" fmla="+- 0 11200 11200"/>
                  <a:gd name="T9" fmla="*/ T8 w 2205"/>
                  <a:gd name="T10" fmla="+- 0 -1097 -2052"/>
                  <a:gd name="T11" fmla="*/ -1097 h 1909"/>
                  <a:gd name="T12" fmla="+- 0 11751 11200"/>
                  <a:gd name="T13" fmla="*/ T12 w 2205"/>
                  <a:gd name="T14" fmla="+- 0 -142 -2052"/>
                  <a:gd name="T15" fmla="*/ -142 h 1909"/>
                  <a:gd name="T16" fmla="+- 0 12854 11200"/>
                  <a:gd name="T17" fmla="*/ T16 w 2205"/>
                  <a:gd name="T18" fmla="+- 0 -142 -2052"/>
                  <a:gd name="T19" fmla="*/ -142 h 1909"/>
                  <a:gd name="T20" fmla="+- 0 13405 11200"/>
                  <a:gd name="T21" fmla="*/ T20 w 2205"/>
                  <a:gd name="T22" fmla="+- 0 -1097 -2052"/>
                  <a:gd name="T23" fmla="*/ -1097 h 1909"/>
                  <a:gd name="T24" fmla="+- 0 12854 11200"/>
                  <a:gd name="T25" fmla="*/ T24 w 2205"/>
                  <a:gd name="T26" fmla="+- 0 -2052 -2052"/>
                  <a:gd name="T27" fmla="*/ -2052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10"/>
                    </a:lnTo>
                    <a:lnTo>
                      <a:pt x="1654" y="1910"/>
                    </a:lnTo>
                    <a:lnTo>
                      <a:pt x="2205" y="955"/>
                    </a:lnTo>
                    <a:lnTo>
                      <a:pt x="1654" y="0"/>
                    </a:lnTo>
                    <a:close/>
                  </a:path>
                </a:pathLst>
              </a:custGeom>
              <a:solidFill>
                <a:srgbClr val="F583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0" name="Group 9"/>
            <p:cNvGrpSpPr>
              <a:grpSpLocks/>
            </p:cNvGrpSpPr>
            <p:nvPr/>
          </p:nvGrpSpPr>
          <p:grpSpPr bwMode="auto">
            <a:xfrm>
              <a:off x="13819" y="-2501"/>
              <a:ext cx="429" cy="54"/>
              <a:chOff x="13819" y="-2501"/>
              <a:chExt cx="429" cy="54"/>
            </a:xfrm>
          </p:grpSpPr>
          <p:sp>
            <p:nvSpPr>
              <p:cNvPr id="25" name="Freeform 24"/>
              <p:cNvSpPr>
                <a:spLocks/>
              </p:cNvSpPr>
              <p:nvPr/>
            </p:nvSpPr>
            <p:spPr bwMode="auto">
              <a:xfrm>
                <a:off x="13819" y="-2501"/>
                <a:ext cx="429" cy="54"/>
              </a:xfrm>
              <a:custGeom>
                <a:avLst/>
                <a:gdLst>
                  <a:gd name="T0" fmla="+- 0 14236 13819"/>
                  <a:gd name="T1" fmla="*/ T0 w 429"/>
                  <a:gd name="T2" fmla="+- 0 -2501 -2501"/>
                  <a:gd name="T3" fmla="*/ -2501 h 54"/>
                  <a:gd name="T4" fmla="+- 0 13831 13819"/>
                  <a:gd name="T5" fmla="*/ T4 w 429"/>
                  <a:gd name="T6" fmla="+- 0 -2501 -2501"/>
                  <a:gd name="T7" fmla="*/ -2501 h 54"/>
                  <a:gd name="T8" fmla="+- 0 13819 13819"/>
                  <a:gd name="T9" fmla="*/ T8 w 429"/>
                  <a:gd name="T10" fmla="+- 0 -2489 -2501"/>
                  <a:gd name="T11" fmla="*/ -2489 h 54"/>
                  <a:gd name="T12" fmla="+- 0 13819 13819"/>
                  <a:gd name="T13" fmla="*/ T12 w 429"/>
                  <a:gd name="T14" fmla="+- 0 -2459 -2501"/>
                  <a:gd name="T15" fmla="*/ -2459 h 54"/>
                  <a:gd name="T16" fmla="+- 0 13831 13819"/>
                  <a:gd name="T17" fmla="*/ T16 w 429"/>
                  <a:gd name="T18" fmla="+- 0 -2447 -2501"/>
                  <a:gd name="T19" fmla="*/ -2447 h 54"/>
                  <a:gd name="T20" fmla="+- 0 14236 13819"/>
                  <a:gd name="T21" fmla="*/ T20 w 429"/>
                  <a:gd name="T22" fmla="+- 0 -2447 -2501"/>
                  <a:gd name="T23" fmla="*/ -2447 h 54"/>
                  <a:gd name="T24" fmla="+- 0 14248 13819"/>
                  <a:gd name="T25" fmla="*/ T24 w 429"/>
                  <a:gd name="T26" fmla="+- 0 -2459 -2501"/>
                  <a:gd name="T27" fmla="*/ -2459 h 54"/>
                  <a:gd name="T28" fmla="+- 0 14248 13819"/>
                  <a:gd name="T29" fmla="*/ T28 w 429"/>
                  <a:gd name="T30" fmla="+- 0 -2489 -2501"/>
                  <a:gd name="T31" fmla="*/ -2489 h 54"/>
                  <a:gd name="T32" fmla="+- 0 14236 13819"/>
                  <a:gd name="T33" fmla="*/ T32 w 429"/>
                  <a:gd name="T34" fmla="+- 0 -2501 -2501"/>
                  <a:gd name="T35" fmla="*/ -2501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1" name="Group 10"/>
            <p:cNvGrpSpPr>
              <a:grpSpLocks/>
            </p:cNvGrpSpPr>
            <p:nvPr/>
          </p:nvGrpSpPr>
          <p:grpSpPr bwMode="auto">
            <a:xfrm>
              <a:off x="13819" y="-2375"/>
              <a:ext cx="429" cy="54"/>
              <a:chOff x="13819" y="-2375"/>
              <a:chExt cx="429" cy="54"/>
            </a:xfrm>
          </p:grpSpPr>
          <p:sp>
            <p:nvSpPr>
              <p:cNvPr id="24" name="Freeform 23"/>
              <p:cNvSpPr>
                <a:spLocks/>
              </p:cNvSpPr>
              <p:nvPr/>
            </p:nvSpPr>
            <p:spPr bwMode="auto">
              <a:xfrm>
                <a:off x="13819" y="-2375"/>
                <a:ext cx="429" cy="54"/>
              </a:xfrm>
              <a:custGeom>
                <a:avLst/>
                <a:gdLst>
                  <a:gd name="T0" fmla="+- 0 14236 13819"/>
                  <a:gd name="T1" fmla="*/ T0 w 429"/>
                  <a:gd name="T2" fmla="+- 0 -2375 -2375"/>
                  <a:gd name="T3" fmla="*/ -2375 h 54"/>
                  <a:gd name="T4" fmla="+- 0 13831 13819"/>
                  <a:gd name="T5" fmla="*/ T4 w 429"/>
                  <a:gd name="T6" fmla="+- 0 -2375 -2375"/>
                  <a:gd name="T7" fmla="*/ -2375 h 54"/>
                  <a:gd name="T8" fmla="+- 0 13819 13819"/>
                  <a:gd name="T9" fmla="*/ T8 w 429"/>
                  <a:gd name="T10" fmla="+- 0 -2363 -2375"/>
                  <a:gd name="T11" fmla="*/ -2363 h 54"/>
                  <a:gd name="T12" fmla="+- 0 13819 13819"/>
                  <a:gd name="T13" fmla="*/ T12 w 429"/>
                  <a:gd name="T14" fmla="+- 0 -2333 -2375"/>
                  <a:gd name="T15" fmla="*/ -2333 h 54"/>
                  <a:gd name="T16" fmla="+- 0 13831 13819"/>
                  <a:gd name="T17" fmla="*/ T16 w 429"/>
                  <a:gd name="T18" fmla="+- 0 -2321 -2375"/>
                  <a:gd name="T19" fmla="*/ -2321 h 54"/>
                  <a:gd name="T20" fmla="+- 0 14236 13819"/>
                  <a:gd name="T21" fmla="*/ T20 w 429"/>
                  <a:gd name="T22" fmla="+- 0 -2321 -2375"/>
                  <a:gd name="T23" fmla="*/ -2321 h 54"/>
                  <a:gd name="T24" fmla="+- 0 14248 13819"/>
                  <a:gd name="T25" fmla="*/ T24 w 429"/>
                  <a:gd name="T26" fmla="+- 0 -2333 -2375"/>
                  <a:gd name="T27" fmla="*/ -2333 h 54"/>
                  <a:gd name="T28" fmla="+- 0 14248 13819"/>
                  <a:gd name="T29" fmla="*/ T28 w 429"/>
                  <a:gd name="T30" fmla="+- 0 -2363 -2375"/>
                  <a:gd name="T31" fmla="*/ -2363 h 54"/>
                  <a:gd name="T32" fmla="+- 0 14236 13819"/>
                  <a:gd name="T33" fmla="*/ T32 w 429"/>
                  <a:gd name="T34" fmla="+- 0 -2375 -2375"/>
                  <a:gd name="T35" fmla="*/ -2375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2" name="Group 11"/>
            <p:cNvGrpSpPr>
              <a:grpSpLocks/>
            </p:cNvGrpSpPr>
            <p:nvPr/>
          </p:nvGrpSpPr>
          <p:grpSpPr bwMode="auto">
            <a:xfrm>
              <a:off x="13819" y="-2249"/>
              <a:ext cx="429" cy="54"/>
              <a:chOff x="13819" y="-2249"/>
              <a:chExt cx="429" cy="54"/>
            </a:xfrm>
          </p:grpSpPr>
          <p:sp>
            <p:nvSpPr>
              <p:cNvPr id="23" name="Freeform 22"/>
              <p:cNvSpPr>
                <a:spLocks/>
              </p:cNvSpPr>
              <p:nvPr/>
            </p:nvSpPr>
            <p:spPr bwMode="auto">
              <a:xfrm>
                <a:off x="13819" y="-2249"/>
                <a:ext cx="429" cy="54"/>
              </a:xfrm>
              <a:custGeom>
                <a:avLst/>
                <a:gdLst>
                  <a:gd name="T0" fmla="+- 0 14236 13819"/>
                  <a:gd name="T1" fmla="*/ T0 w 429"/>
                  <a:gd name="T2" fmla="+- 0 -2249 -2249"/>
                  <a:gd name="T3" fmla="*/ -2249 h 54"/>
                  <a:gd name="T4" fmla="+- 0 13831 13819"/>
                  <a:gd name="T5" fmla="*/ T4 w 429"/>
                  <a:gd name="T6" fmla="+- 0 -2249 -2249"/>
                  <a:gd name="T7" fmla="*/ -2249 h 54"/>
                  <a:gd name="T8" fmla="+- 0 13819 13819"/>
                  <a:gd name="T9" fmla="*/ T8 w 429"/>
                  <a:gd name="T10" fmla="+- 0 -2237 -2249"/>
                  <a:gd name="T11" fmla="*/ -2237 h 54"/>
                  <a:gd name="T12" fmla="+- 0 13819 13819"/>
                  <a:gd name="T13" fmla="*/ T12 w 429"/>
                  <a:gd name="T14" fmla="+- 0 -2207 -2249"/>
                  <a:gd name="T15" fmla="*/ -2207 h 54"/>
                  <a:gd name="T16" fmla="+- 0 13831 13819"/>
                  <a:gd name="T17" fmla="*/ T16 w 429"/>
                  <a:gd name="T18" fmla="+- 0 -2195 -2249"/>
                  <a:gd name="T19" fmla="*/ -2195 h 54"/>
                  <a:gd name="T20" fmla="+- 0 14236 13819"/>
                  <a:gd name="T21" fmla="*/ T20 w 429"/>
                  <a:gd name="T22" fmla="+- 0 -2195 -2249"/>
                  <a:gd name="T23" fmla="*/ -2195 h 54"/>
                  <a:gd name="T24" fmla="+- 0 14248 13819"/>
                  <a:gd name="T25" fmla="*/ T24 w 429"/>
                  <a:gd name="T26" fmla="+- 0 -2207 -2249"/>
                  <a:gd name="T27" fmla="*/ -2207 h 54"/>
                  <a:gd name="T28" fmla="+- 0 14248 13819"/>
                  <a:gd name="T29" fmla="*/ T28 w 429"/>
                  <a:gd name="T30" fmla="+- 0 -2237 -2249"/>
                  <a:gd name="T31" fmla="*/ -2237 h 54"/>
                  <a:gd name="T32" fmla="+- 0 14236 13819"/>
                  <a:gd name="T33" fmla="*/ T32 w 429"/>
                  <a:gd name="T34" fmla="+- 0 -2249 -2249"/>
                  <a:gd name="T35" fmla="*/ -2249 h 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29" h="54">
                    <a:moveTo>
                      <a:pt x="417" y="0"/>
                    </a:moveTo>
                    <a:lnTo>
                      <a:pt x="12" y="0"/>
                    </a:lnTo>
                    <a:lnTo>
                      <a:pt x="0" y="12"/>
                    </a:lnTo>
                    <a:lnTo>
                      <a:pt x="0" y="42"/>
                    </a:lnTo>
                    <a:lnTo>
                      <a:pt x="12" y="54"/>
                    </a:lnTo>
                    <a:lnTo>
                      <a:pt x="417" y="54"/>
                    </a:lnTo>
                    <a:lnTo>
                      <a:pt x="429" y="42"/>
                    </a:lnTo>
                    <a:lnTo>
                      <a:pt x="429" y="12"/>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3" name="Group 12"/>
            <p:cNvGrpSpPr>
              <a:grpSpLocks/>
            </p:cNvGrpSpPr>
            <p:nvPr/>
          </p:nvGrpSpPr>
          <p:grpSpPr bwMode="auto">
            <a:xfrm>
              <a:off x="13594" y="-2712"/>
              <a:ext cx="880" cy="1098"/>
              <a:chOff x="13594" y="-2712"/>
              <a:chExt cx="880" cy="1098"/>
            </a:xfrm>
          </p:grpSpPr>
          <p:sp>
            <p:nvSpPr>
              <p:cNvPr id="20" name="Freeform 19"/>
              <p:cNvSpPr>
                <a:spLocks/>
              </p:cNvSpPr>
              <p:nvPr/>
            </p:nvSpPr>
            <p:spPr bwMode="auto">
              <a:xfrm>
                <a:off x="13594" y="-2712"/>
                <a:ext cx="880" cy="1098"/>
              </a:xfrm>
              <a:custGeom>
                <a:avLst/>
                <a:gdLst>
                  <a:gd name="T0" fmla="+- 0 13723 13594"/>
                  <a:gd name="T1" fmla="*/ T0 w 880"/>
                  <a:gd name="T2" fmla="+- 0 -2712 -2712"/>
                  <a:gd name="T3" fmla="*/ -2712 h 1098"/>
                  <a:gd name="T4" fmla="+- 0 13659 13594"/>
                  <a:gd name="T5" fmla="*/ T4 w 880"/>
                  <a:gd name="T6" fmla="+- 0 -2695 -2712"/>
                  <a:gd name="T7" fmla="*/ -2695 h 1098"/>
                  <a:gd name="T8" fmla="+- 0 13612 13594"/>
                  <a:gd name="T9" fmla="*/ T8 w 880"/>
                  <a:gd name="T10" fmla="+- 0 -2649 -2712"/>
                  <a:gd name="T11" fmla="*/ -2649 h 1098"/>
                  <a:gd name="T12" fmla="+- 0 13594 13594"/>
                  <a:gd name="T13" fmla="*/ T12 w 880"/>
                  <a:gd name="T14" fmla="+- 0 -2587 -2712"/>
                  <a:gd name="T15" fmla="*/ -2587 h 1098"/>
                  <a:gd name="T16" fmla="+- 0 13594 13594"/>
                  <a:gd name="T17" fmla="*/ T16 w 880"/>
                  <a:gd name="T18" fmla="+- 0 -1743 -2712"/>
                  <a:gd name="T19" fmla="*/ -1743 h 1098"/>
                  <a:gd name="T20" fmla="+- 0 13596 13594"/>
                  <a:gd name="T21" fmla="*/ T20 w 880"/>
                  <a:gd name="T22" fmla="+- 0 -1721 -2712"/>
                  <a:gd name="T23" fmla="*/ -1721 h 1098"/>
                  <a:gd name="T24" fmla="+- 0 13623 13594"/>
                  <a:gd name="T25" fmla="*/ T24 w 880"/>
                  <a:gd name="T26" fmla="+- 0 -1661 -2712"/>
                  <a:gd name="T27" fmla="*/ -1661 h 1098"/>
                  <a:gd name="T28" fmla="+- 0 13676 13594"/>
                  <a:gd name="T29" fmla="*/ T28 w 880"/>
                  <a:gd name="T30" fmla="+- 0 -1623 -2712"/>
                  <a:gd name="T31" fmla="*/ -1623 h 1098"/>
                  <a:gd name="T32" fmla="+- 0 14344 13594"/>
                  <a:gd name="T33" fmla="*/ T32 w 880"/>
                  <a:gd name="T34" fmla="+- 0 -1614 -2712"/>
                  <a:gd name="T35" fmla="*/ -1614 h 1098"/>
                  <a:gd name="T36" fmla="+- 0 14367 13594"/>
                  <a:gd name="T37" fmla="*/ T36 w 880"/>
                  <a:gd name="T38" fmla="+- 0 -1616 -2712"/>
                  <a:gd name="T39" fmla="*/ -1616 h 1098"/>
                  <a:gd name="T40" fmla="+- 0 14426 13594"/>
                  <a:gd name="T41" fmla="*/ T40 w 880"/>
                  <a:gd name="T42" fmla="+- 0 -1644 -2712"/>
                  <a:gd name="T43" fmla="*/ -1644 h 1098"/>
                  <a:gd name="T44" fmla="+- 0 14464 13594"/>
                  <a:gd name="T45" fmla="*/ T44 w 880"/>
                  <a:gd name="T46" fmla="+- 0 -1696 -2712"/>
                  <a:gd name="T47" fmla="*/ -1696 h 1098"/>
                  <a:gd name="T48" fmla="+- 0 14465 13594"/>
                  <a:gd name="T49" fmla="*/ T48 w 880"/>
                  <a:gd name="T50" fmla="+- 0 -1698 -2712"/>
                  <a:gd name="T51" fmla="*/ -1698 h 1098"/>
                  <a:gd name="T52" fmla="+- 0 13723 13594"/>
                  <a:gd name="T53" fmla="*/ T52 w 880"/>
                  <a:gd name="T54" fmla="+- 0 -1698 -2712"/>
                  <a:gd name="T55" fmla="*/ -1698 h 1098"/>
                  <a:gd name="T56" fmla="+- 0 13701 13594"/>
                  <a:gd name="T57" fmla="*/ T56 w 880"/>
                  <a:gd name="T58" fmla="+- 0 -1704 -2712"/>
                  <a:gd name="T59" fmla="*/ -1704 h 1098"/>
                  <a:gd name="T60" fmla="+- 0 13685 13594"/>
                  <a:gd name="T61" fmla="*/ T60 w 880"/>
                  <a:gd name="T62" fmla="+- 0 -1718 -2712"/>
                  <a:gd name="T63" fmla="*/ -1718 h 1098"/>
                  <a:gd name="T64" fmla="+- 0 13678 13594"/>
                  <a:gd name="T65" fmla="*/ T64 w 880"/>
                  <a:gd name="T66" fmla="+- 0 -1739 -2712"/>
                  <a:gd name="T67" fmla="*/ -1739 h 1098"/>
                  <a:gd name="T68" fmla="+- 0 13678 13594"/>
                  <a:gd name="T69" fmla="*/ T68 w 880"/>
                  <a:gd name="T70" fmla="+- 0 -2582 -2712"/>
                  <a:gd name="T71" fmla="*/ -2582 h 1098"/>
                  <a:gd name="T72" fmla="+- 0 13683 13594"/>
                  <a:gd name="T73" fmla="*/ T72 w 880"/>
                  <a:gd name="T74" fmla="+- 0 -2604 -2712"/>
                  <a:gd name="T75" fmla="*/ -2604 h 1098"/>
                  <a:gd name="T76" fmla="+- 0 13698 13594"/>
                  <a:gd name="T77" fmla="*/ T76 w 880"/>
                  <a:gd name="T78" fmla="+- 0 -2620 -2712"/>
                  <a:gd name="T79" fmla="*/ -2620 h 1098"/>
                  <a:gd name="T80" fmla="+- 0 13718 13594"/>
                  <a:gd name="T81" fmla="*/ T80 w 880"/>
                  <a:gd name="T82" fmla="+- 0 -2627 -2712"/>
                  <a:gd name="T83" fmla="*/ -2627 h 1098"/>
                  <a:gd name="T84" fmla="+- 0 14465 13594"/>
                  <a:gd name="T85" fmla="*/ T84 w 880"/>
                  <a:gd name="T86" fmla="+- 0 -2628 -2712"/>
                  <a:gd name="T87" fmla="*/ -2628 h 1098"/>
                  <a:gd name="T88" fmla="+- 0 14456 13594"/>
                  <a:gd name="T89" fmla="*/ T88 w 880"/>
                  <a:gd name="T90" fmla="+- 0 -2647 -2712"/>
                  <a:gd name="T91" fmla="*/ -2647 h 1098"/>
                  <a:gd name="T92" fmla="+- 0 14411 13594"/>
                  <a:gd name="T93" fmla="*/ T92 w 880"/>
                  <a:gd name="T94" fmla="+- 0 -2693 -2712"/>
                  <a:gd name="T95" fmla="*/ -2693 h 1098"/>
                  <a:gd name="T96" fmla="+- 0 14347 13594"/>
                  <a:gd name="T97" fmla="*/ T96 w 880"/>
                  <a:gd name="T98" fmla="+- 0 -2712 -2712"/>
                  <a:gd name="T99" fmla="*/ -2712 h 1098"/>
                  <a:gd name="T100" fmla="+- 0 13723 13594"/>
                  <a:gd name="T101" fmla="*/ T100 w 880"/>
                  <a:gd name="T102" fmla="+- 0 -2712 -2712"/>
                  <a:gd name="T103" fmla="*/ -2712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880" h="1098">
                    <a:moveTo>
                      <a:pt x="129" y="0"/>
                    </a:moveTo>
                    <a:lnTo>
                      <a:pt x="65" y="17"/>
                    </a:lnTo>
                    <a:lnTo>
                      <a:pt x="18" y="63"/>
                    </a:lnTo>
                    <a:lnTo>
                      <a:pt x="0" y="125"/>
                    </a:lnTo>
                    <a:lnTo>
                      <a:pt x="0" y="969"/>
                    </a:lnTo>
                    <a:lnTo>
                      <a:pt x="2" y="991"/>
                    </a:lnTo>
                    <a:lnTo>
                      <a:pt x="29" y="1051"/>
                    </a:lnTo>
                    <a:lnTo>
                      <a:pt x="82" y="1089"/>
                    </a:lnTo>
                    <a:lnTo>
                      <a:pt x="750" y="1098"/>
                    </a:lnTo>
                    <a:lnTo>
                      <a:pt x="773" y="1096"/>
                    </a:lnTo>
                    <a:lnTo>
                      <a:pt x="832" y="1068"/>
                    </a:lnTo>
                    <a:lnTo>
                      <a:pt x="870" y="1016"/>
                    </a:lnTo>
                    <a:lnTo>
                      <a:pt x="871" y="1014"/>
                    </a:lnTo>
                    <a:lnTo>
                      <a:pt x="129" y="1014"/>
                    </a:lnTo>
                    <a:lnTo>
                      <a:pt x="107" y="1008"/>
                    </a:lnTo>
                    <a:lnTo>
                      <a:pt x="91" y="994"/>
                    </a:lnTo>
                    <a:lnTo>
                      <a:pt x="84" y="973"/>
                    </a:lnTo>
                    <a:lnTo>
                      <a:pt x="84" y="130"/>
                    </a:lnTo>
                    <a:lnTo>
                      <a:pt x="89" y="108"/>
                    </a:lnTo>
                    <a:lnTo>
                      <a:pt x="104" y="92"/>
                    </a:lnTo>
                    <a:lnTo>
                      <a:pt x="124" y="85"/>
                    </a:lnTo>
                    <a:lnTo>
                      <a:pt x="871" y="84"/>
                    </a:lnTo>
                    <a:lnTo>
                      <a:pt x="862" y="65"/>
                    </a:lnTo>
                    <a:lnTo>
                      <a:pt x="817" y="19"/>
                    </a:lnTo>
                    <a:lnTo>
                      <a:pt x="753" y="0"/>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1" name="Freeform 20"/>
              <p:cNvSpPr>
                <a:spLocks/>
              </p:cNvSpPr>
              <p:nvPr/>
            </p:nvSpPr>
            <p:spPr bwMode="auto">
              <a:xfrm>
                <a:off x="13594" y="-2712"/>
                <a:ext cx="880" cy="1098"/>
              </a:xfrm>
              <a:custGeom>
                <a:avLst/>
                <a:gdLst>
                  <a:gd name="T0" fmla="+- 0 14473 13594"/>
                  <a:gd name="T1" fmla="*/ T0 w 880"/>
                  <a:gd name="T2" fmla="+- 0 -1893 -2712"/>
                  <a:gd name="T3" fmla="*/ -1893 h 1098"/>
                  <a:gd name="T4" fmla="+- 0 14389 13594"/>
                  <a:gd name="T5" fmla="*/ T4 w 880"/>
                  <a:gd name="T6" fmla="+- 0 -1851 -2712"/>
                  <a:gd name="T7" fmla="*/ -1851 h 1098"/>
                  <a:gd name="T8" fmla="+- 0 14389 13594"/>
                  <a:gd name="T9" fmla="*/ T8 w 880"/>
                  <a:gd name="T10" fmla="+- 0 -1743 -2712"/>
                  <a:gd name="T11" fmla="*/ -1743 h 1098"/>
                  <a:gd name="T12" fmla="+- 0 14384 13594"/>
                  <a:gd name="T13" fmla="*/ T12 w 880"/>
                  <a:gd name="T14" fmla="+- 0 -1722 -2712"/>
                  <a:gd name="T15" fmla="*/ -1722 h 1098"/>
                  <a:gd name="T16" fmla="+- 0 14369 13594"/>
                  <a:gd name="T17" fmla="*/ T16 w 880"/>
                  <a:gd name="T18" fmla="+- 0 -1706 -2712"/>
                  <a:gd name="T19" fmla="*/ -1706 h 1098"/>
                  <a:gd name="T20" fmla="+- 0 14349 13594"/>
                  <a:gd name="T21" fmla="*/ T20 w 880"/>
                  <a:gd name="T22" fmla="+- 0 -1698 -2712"/>
                  <a:gd name="T23" fmla="*/ -1698 h 1098"/>
                  <a:gd name="T24" fmla="+- 0 13723 13594"/>
                  <a:gd name="T25" fmla="*/ T24 w 880"/>
                  <a:gd name="T26" fmla="+- 0 -1698 -2712"/>
                  <a:gd name="T27" fmla="*/ -1698 h 1098"/>
                  <a:gd name="T28" fmla="+- 0 14465 13594"/>
                  <a:gd name="T29" fmla="*/ T28 w 880"/>
                  <a:gd name="T30" fmla="+- 0 -1698 -2712"/>
                  <a:gd name="T31" fmla="*/ -1698 h 1098"/>
                  <a:gd name="T32" fmla="+- 0 14471 13594"/>
                  <a:gd name="T33" fmla="*/ T32 w 880"/>
                  <a:gd name="T34" fmla="+- 0 -1717 -2712"/>
                  <a:gd name="T35" fmla="*/ -1717 h 1098"/>
                  <a:gd name="T36" fmla="+- 0 14473 13594"/>
                  <a:gd name="T37" fmla="*/ T36 w 880"/>
                  <a:gd name="T38" fmla="+- 0 -1739 -2712"/>
                  <a:gd name="T39" fmla="*/ -1739 h 1098"/>
                  <a:gd name="T40" fmla="+- 0 14473 13594"/>
                  <a:gd name="T41" fmla="*/ T40 w 880"/>
                  <a:gd name="T42" fmla="+- 0 -1893 -2712"/>
                  <a:gd name="T43" fmla="*/ -1893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80" h="1098">
                    <a:moveTo>
                      <a:pt x="879" y="819"/>
                    </a:moveTo>
                    <a:lnTo>
                      <a:pt x="795" y="861"/>
                    </a:lnTo>
                    <a:lnTo>
                      <a:pt x="795" y="969"/>
                    </a:lnTo>
                    <a:lnTo>
                      <a:pt x="790" y="990"/>
                    </a:lnTo>
                    <a:lnTo>
                      <a:pt x="775" y="1006"/>
                    </a:lnTo>
                    <a:lnTo>
                      <a:pt x="755" y="1014"/>
                    </a:lnTo>
                    <a:lnTo>
                      <a:pt x="129" y="1014"/>
                    </a:lnTo>
                    <a:lnTo>
                      <a:pt x="871" y="1014"/>
                    </a:lnTo>
                    <a:lnTo>
                      <a:pt x="877" y="995"/>
                    </a:lnTo>
                    <a:lnTo>
                      <a:pt x="879" y="973"/>
                    </a:lnTo>
                    <a:lnTo>
                      <a:pt x="879" y="8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2" name="Freeform 21"/>
              <p:cNvSpPr>
                <a:spLocks/>
              </p:cNvSpPr>
              <p:nvPr/>
            </p:nvSpPr>
            <p:spPr bwMode="auto">
              <a:xfrm>
                <a:off x="13594" y="-2712"/>
                <a:ext cx="880" cy="1098"/>
              </a:xfrm>
              <a:custGeom>
                <a:avLst/>
                <a:gdLst>
                  <a:gd name="T0" fmla="+- 0 14465 13594"/>
                  <a:gd name="T1" fmla="*/ T0 w 880"/>
                  <a:gd name="T2" fmla="+- 0 -2628 -2712"/>
                  <a:gd name="T3" fmla="*/ -2628 h 1098"/>
                  <a:gd name="T4" fmla="+- 0 14344 13594"/>
                  <a:gd name="T5" fmla="*/ T4 w 880"/>
                  <a:gd name="T6" fmla="+- 0 -2628 -2712"/>
                  <a:gd name="T7" fmla="*/ -2628 h 1098"/>
                  <a:gd name="T8" fmla="+- 0 14366 13594"/>
                  <a:gd name="T9" fmla="*/ T8 w 880"/>
                  <a:gd name="T10" fmla="+- 0 -2622 -2712"/>
                  <a:gd name="T11" fmla="*/ -2622 h 1098"/>
                  <a:gd name="T12" fmla="+- 0 14382 13594"/>
                  <a:gd name="T13" fmla="*/ T12 w 880"/>
                  <a:gd name="T14" fmla="+- 0 -2608 -2712"/>
                  <a:gd name="T15" fmla="*/ -2608 h 1098"/>
                  <a:gd name="T16" fmla="+- 0 14389 13594"/>
                  <a:gd name="T17" fmla="*/ T16 w 880"/>
                  <a:gd name="T18" fmla="+- 0 -2587 -2712"/>
                  <a:gd name="T19" fmla="*/ -2587 h 1098"/>
                  <a:gd name="T20" fmla="+- 0 14389 13594"/>
                  <a:gd name="T21" fmla="*/ T20 w 880"/>
                  <a:gd name="T22" fmla="+- 0 -2238 -2712"/>
                  <a:gd name="T23" fmla="*/ -2238 h 1098"/>
                  <a:gd name="T24" fmla="+- 0 14473 13594"/>
                  <a:gd name="T25" fmla="*/ T24 w 880"/>
                  <a:gd name="T26" fmla="+- 0 -2280 -2712"/>
                  <a:gd name="T27" fmla="*/ -2280 h 1098"/>
                  <a:gd name="T28" fmla="+- 0 14473 13594"/>
                  <a:gd name="T29" fmla="*/ T28 w 880"/>
                  <a:gd name="T30" fmla="+- 0 -2582 -2712"/>
                  <a:gd name="T31" fmla="*/ -2582 h 1098"/>
                  <a:gd name="T32" fmla="+- 0 14471 13594"/>
                  <a:gd name="T33" fmla="*/ T32 w 880"/>
                  <a:gd name="T34" fmla="+- 0 -2605 -2712"/>
                  <a:gd name="T35" fmla="*/ -2605 h 1098"/>
                  <a:gd name="T36" fmla="+- 0 14466 13594"/>
                  <a:gd name="T37" fmla="*/ T36 w 880"/>
                  <a:gd name="T38" fmla="+- 0 -2627 -2712"/>
                  <a:gd name="T39" fmla="*/ -2627 h 1098"/>
                  <a:gd name="T40" fmla="+- 0 14465 13594"/>
                  <a:gd name="T41" fmla="*/ T40 w 880"/>
                  <a:gd name="T42" fmla="+- 0 -2628 -2712"/>
                  <a:gd name="T43" fmla="*/ -2628 h 10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80" h="1098">
                    <a:moveTo>
                      <a:pt x="871" y="84"/>
                    </a:moveTo>
                    <a:lnTo>
                      <a:pt x="750" y="84"/>
                    </a:lnTo>
                    <a:lnTo>
                      <a:pt x="772" y="90"/>
                    </a:lnTo>
                    <a:lnTo>
                      <a:pt x="788" y="104"/>
                    </a:lnTo>
                    <a:lnTo>
                      <a:pt x="795" y="125"/>
                    </a:lnTo>
                    <a:lnTo>
                      <a:pt x="795" y="474"/>
                    </a:lnTo>
                    <a:lnTo>
                      <a:pt x="879" y="432"/>
                    </a:lnTo>
                    <a:lnTo>
                      <a:pt x="879" y="130"/>
                    </a:lnTo>
                    <a:lnTo>
                      <a:pt x="877" y="107"/>
                    </a:lnTo>
                    <a:lnTo>
                      <a:pt x="872" y="85"/>
                    </a:lnTo>
                    <a:lnTo>
                      <a:pt x="871"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4" name="Group 13"/>
            <p:cNvGrpSpPr>
              <a:grpSpLocks/>
            </p:cNvGrpSpPr>
            <p:nvPr/>
          </p:nvGrpSpPr>
          <p:grpSpPr bwMode="auto">
            <a:xfrm>
              <a:off x="14469" y="-2209"/>
              <a:ext cx="151" cy="181"/>
              <a:chOff x="14469" y="-2209"/>
              <a:chExt cx="151" cy="181"/>
            </a:xfrm>
          </p:grpSpPr>
          <p:sp>
            <p:nvSpPr>
              <p:cNvPr id="19" name="Freeform 18"/>
              <p:cNvSpPr>
                <a:spLocks/>
              </p:cNvSpPr>
              <p:nvPr/>
            </p:nvSpPr>
            <p:spPr bwMode="auto">
              <a:xfrm>
                <a:off x="14469" y="-2209"/>
                <a:ext cx="151" cy="181"/>
              </a:xfrm>
              <a:custGeom>
                <a:avLst/>
                <a:gdLst>
                  <a:gd name="T0" fmla="+- 0 14548 14469"/>
                  <a:gd name="T1" fmla="*/ T0 w 151"/>
                  <a:gd name="T2" fmla="+- 0 -2209 -2209"/>
                  <a:gd name="T3" fmla="*/ -2209 h 181"/>
                  <a:gd name="T4" fmla="+- 0 14529 14469"/>
                  <a:gd name="T5" fmla="*/ T4 w 151"/>
                  <a:gd name="T6" fmla="+- 0 -2208 -2209"/>
                  <a:gd name="T7" fmla="*/ -2208 h 181"/>
                  <a:gd name="T8" fmla="+- 0 14469 14469"/>
                  <a:gd name="T9" fmla="*/ T8 w 151"/>
                  <a:gd name="T10" fmla="+- 0 -2178 -2209"/>
                  <a:gd name="T11" fmla="*/ -2178 h 181"/>
                  <a:gd name="T12" fmla="+- 0 14544 14469"/>
                  <a:gd name="T13" fmla="*/ T12 w 151"/>
                  <a:gd name="T14" fmla="+- 0 -2028 -2209"/>
                  <a:gd name="T15" fmla="*/ -2028 h 181"/>
                  <a:gd name="T16" fmla="+- 0 14599 14469"/>
                  <a:gd name="T17" fmla="*/ T16 w 151"/>
                  <a:gd name="T18" fmla="+- 0 -2055 -2209"/>
                  <a:gd name="T19" fmla="*/ -2055 h 181"/>
                  <a:gd name="T20" fmla="+- 0 14613 14469"/>
                  <a:gd name="T21" fmla="*/ T20 w 151"/>
                  <a:gd name="T22" fmla="+- 0 -2068 -2209"/>
                  <a:gd name="T23" fmla="*/ -2068 h 181"/>
                  <a:gd name="T24" fmla="+- 0 14620 14469"/>
                  <a:gd name="T25" fmla="*/ T24 w 151"/>
                  <a:gd name="T26" fmla="+- 0 -2085 -2209"/>
                  <a:gd name="T27" fmla="*/ -2085 h 181"/>
                  <a:gd name="T28" fmla="+- 0 14619 14469"/>
                  <a:gd name="T29" fmla="*/ T28 w 151"/>
                  <a:gd name="T30" fmla="+- 0 -2104 -2209"/>
                  <a:gd name="T31" fmla="*/ -2104 h 181"/>
                  <a:gd name="T32" fmla="+- 0 14577 14469"/>
                  <a:gd name="T33" fmla="*/ T32 w 151"/>
                  <a:gd name="T34" fmla="+- 0 -2187 -2209"/>
                  <a:gd name="T35" fmla="*/ -2187 h 181"/>
                  <a:gd name="T36" fmla="+- 0 14565 14469"/>
                  <a:gd name="T37" fmla="*/ T36 w 151"/>
                  <a:gd name="T38" fmla="+- 0 -2202 -2209"/>
                  <a:gd name="T39" fmla="*/ -2202 h 181"/>
                  <a:gd name="T40" fmla="+- 0 14548 14469"/>
                  <a:gd name="T41" fmla="*/ T40 w 151"/>
                  <a:gd name="T42" fmla="+- 0 -2209 -2209"/>
                  <a:gd name="T43" fmla="*/ -2209 h 1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51" h="181">
                    <a:moveTo>
                      <a:pt x="79" y="0"/>
                    </a:moveTo>
                    <a:lnTo>
                      <a:pt x="60" y="1"/>
                    </a:lnTo>
                    <a:lnTo>
                      <a:pt x="0" y="31"/>
                    </a:lnTo>
                    <a:lnTo>
                      <a:pt x="75" y="181"/>
                    </a:lnTo>
                    <a:lnTo>
                      <a:pt x="130" y="154"/>
                    </a:lnTo>
                    <a:lnTo>
                      <a:pt x="144" y="141"/>
                    </a:lnTo>
                    <a:lnTo>
                      <a:pt x="151" y="124"/>
                    </a:lnTo>
                    <a:lnTo>
                      <a:pt x="150" y="105"/>
                    </a:lnTo>
                    <a:lnTo>
                      <a:pt x="108" y="22"/>
                    </a:lnTo>
                    <a:lnTo>
                      <a:pt x="96" y="7"/>
                    </a:lnTo>
                    <a:lnTo>
                      <a:pt x="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5" name="Group 14"/>
            <p:cNvGrpSpPr>
              <a:grpSpLocks/>
            </p:cNvGrpSpPr>
            <p:nvPr/>
          </p:nvGrpSpPr>
          <p:grpSpPr bwMode="auto">
            <a:xfrm>
              <a:off x="14028" y="-2162"/>
              <a:ext cx="483" cy="341"/>
              <a:chOff x="14028" y="-2162"/>
              <a:chExt cx="483" cy="341"/>
            </a:xfrm>
          </p:grpSpPr>
          <p:sp>
            <p:nvSpPr>
              <p:cNvPr id="18" name="Freeform 17"/>
              <p:cNvSpPr>
                <a:spLocks/>
              </p:cNvSpPr>
              <p:nvPr/>
            </p:nvSpPr>
            <p:spPr bwMode="auto">
              <a:xfrm>
                <a:off x="14028" y="-2162"/>
                <a:ext cx="483" cy="341"/>
              </a:xfrm>
              <a:custGeom>
                <a:avLst/>
                <a:gdLst>
                  <a:gd name="T0" fmla="+- 0 14436 14028"/>
                  <a:gd name="T1" fmla="*/ T0 w 483"/>
                  <a:gd name="T2" fmla="+- 0 -2162 -2162"/>
                  <a:gd name="T3" fmla="*/ -2162 h 341"/>
                  <a:gd name="T4" fmla="+- 0 14054 14028"/>
                  <a:gd name="T5" fmla="*/ T4 w 483"/>
                  <a:gd name="T6" fmla="+- 0 -1971 -2162"/>
                  <a:gd name="T7" fmla="*/ -1971 h 341"/>
                  <a:gd name="T8" fmla="+- 0 14053 14028"/>
                  <a:gd name="T9" fmla="*/ T8 w 483"/>
                  <a:gd name="T10" fmla="+- 0 -1971 -2162"/>
                  <a:gd name="T11" fmla="*/ -1971 h 341"/>
                  <a:gd name="T12" fmla="+- 0 14028 14028"/>
                  <a:gd name="T13" fmla="*/ T12 w 483"/>
                  <a:gd name="T14" fmla="+- 0 -1916 -2162"/>
                  <a:gd name="T15" fmla="*/ -1916 h 341"/>
                  <a:gd name="T16" fmla="+- 0 14070 14028"/>
                  <a:gd name="T17" fmla="*/ T16 w 483"/>
                  <a:gd name="T18" fmla="+- 0 -1834 -2162"/>
                  <a:gd name="T19" fmla="*/ -1834 h 341"/>
                  <a:gd name="T20" fmla="+- 0 14128 14028"/>
                  <a:gd name="T21" fmla="*/ T20 w 483"/>
                  <a:gd name="T22" fmla="+- 0 -1821 -2162"/>
                  <a:gd name="T23" fmla="*/ -1821 h 341"/>
                  <a:gd name="T24" fmla="+- 0 14129 14028"/>
                  <a:gd name="T25" fmla="*/ T24 w 483"/>
                  <a:gd name="T26" fmla="+- 0 -1821 -2162"/>
                  <a:gd name="T27" fmla="*/ -1821 h 341"/>
                  <a:gd name="T28" fmla="+- 0 14511 14028"/>
                  <a:gd name="T29" fmla="*/ T28 w 483"/>
                  <a:gd name="T30" fmla="+- 0 -2012 -2162"/>
                  <a:gd name="T31" fmla="*/ -2012 h 341"/>
                  <a:gd name="T32" fmla="+- 0 14436 14028"/>
                  <a:gd name="T33" fmla="*/ T32 w 483"/>
                  <a:gd name="T34" fmla="+- 0 -2162 -2162"/>
                  <a:gd name="T35" fmla="*/ -2162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83" h="341">
                    <a:moveTo>
                      <a:pt x="408" y="0"/>
                    </a:moveTo>
                    <a:lnTo>
                      <a:pt x="26" y="191"/>
                    </a:lnTo>
                    <a:lnTo>
                      <a:pt x="25" y="191"/>
                    </a:lnTo>
                    <a:lnTo>
                      <a:pt x="0" y="246"/>
                    </a:lnTo>
                    <a:lnTo>
                      <a:pt x="42" y="328"/>
                    </a:lnTo>
                    <a:lnTo>
                      <a:pt x="100" y="341"/>
                    </a:lnTo>
                    <a:lnTo>
                      <a:pt x="101" y="341"/>
                    </a:lnTo>
                    <a:lnTo>
                      <a:pt x="483" y="150"/>
                    </a:lnTo>
                    <a:lnTo>
                      <a:pt x="4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6" name="Group 15"/>
            <p:cNvGrpSpPr>
              <a:grpSpLocks/>
            </p:cNvGrpSpPr>
            <p:nvPr/>
          </p:nvGrpSpPr>
          <p:grpSpPr bwMode="auto">
            <a:xfrm>
              <a:off x="13998" y="-1890"/>
              <a:ext cx="44" cy="51"/>
              <a:chOff x="13998" y="-1890"/>
              <a:chExt cx="44" cy="51"/>
            </a:xfrm>
          </p:grpSpPr>
          <p:sp>
            <p:nvSpPr>
              <p:cNvPr id="17" name="Freeform 16"/>
              <p:cNvSpPr>
                <a:spLocks/>
              </p:cNvSpPr>
              <p:nvPr/>
            </p:nvSpPr>
            <p:spPr bwMode="auto">
              <a:xfrm>
                <a:off x="13998" y="-1890"/>
                <a:ext cx="44" cy="51"/>
              </a:xfrm>
              <a:custGeom>
                <a:avLst/>
                <a:gdLst>
                  <a:gd name="T0" fmla="+- 0 14017 13998"/>
                  <a:gd name="T1" fmla="*/ T0 w 44"/>
                  <a:gd name="T2" fmla="+- 0 -1890 -1890"/>
                  <a:gd name="T3" fmla="*/ -1890 h 51"/>
                  <a:gd name="T4" fmla="+- 0 13998 13998"/>
                  <a:gd name="T5" fmla="*/ T4 w 44"/>
                  <a:gd name="T6" fmla="+- 0 -1850 -1890"/>
                  <a:gd name="T7" fmla="*/ -1850 h 51"/>
                  <a:gd name="T8" fmla="+- 0 14042 13998"/>
                  <a:gd name="T9" fmla="*/ T8 w 44"/>
                  <a:gd name="T10" fmla="+- 0 -1840 -1890"/>
                  <a:gd name="T11" fmla="*/ -1840 h 51"/>
                  <a:gd name="T12" fmla="+- 0 14017 13998"/>
                  <a:gd name="T13" fmla="*/ T12 w 44"/>
                  <a:gd name="T14" fmla="+- 0 -1890 -1890"/>
                  <a:gd name="T15" fmla="*/ -1890 h 51"/>
                </a:gdLst>
                <a:ahLst/>
                <a:cxnLst>
                  <a:cxn ang="0">
                    <a:pos x="T1" y="T3"/>
                  </a:cxn>
                  <a:cxn ang="0">
                    <a:pos x="T5" y="T7"/>
                  </a:cxn>
                  <a:cxn ang="0">
                    <a:pos x="T9" y="T11"/>
                  </a:cxn>
                  <a:cxn ang="0">
                    <a:pos x="T13" y="T15"/>
                  </a:cxn>
                </a:cxnLst>
                <a:rect l="0" t="0" r="r" b="b"/>
                <a:pathLst>
                  <a:path w="44" h="51">
                    <a:moveTo>
                      <a:pt x="19" y="0"/>
                    </a:moveTo>
                    <a:lnTo>
                      <a:pt x="0" y="40"/>
                    </a:lnTo>
                    <a:lnTo>
                      <a:pt x="44" y="5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graphicFrame>
        <p:nvGraphicFramePr>
          <p:cNvPr id="30" name="Table 29"/>
          <p:cNvGraphicFramePr>
            <a:graphicFrameLocks noGrp="1"/>
          </p:cNvGraphicFramePr>
          <p:nvPr>
            <p:extLst>
              <p:ext uri="{D42A27DB-BD31-4B8C-83A1-F6EECF244321}">
                <p14:modId xmlns:p14="http://schemas.microsoft.com/office/powerpoint/2010/main" val="3752928941"/>
              </p:ext>
            </p:extLst>
          </p:nvPr>
        </p:nvGraphicFramePr>
        <p:xfrm>
          <a:off x="309218" y="1330269"/>
          <a:ext cx="5781590" cy="4985896"/>
        </p:xfrm>
        <a:graphic>
          <a:graphicData uri="http://schemas.openxmlformats.org/drawingml/2006/table">
            <a:tbl>
              <a:tblPr firstRow="1" bandRow="1">
                <a:tableStyleId>{5C22544A-7EE6-4342-B048-85BDC9FD1C3A}</a:tableStyleId>
              </a:tblPr>
              <a:tblGrid>
                <a:gridCol w="3602554">
                  <a:extLst>
                    <a:ext uri="{9D8B030D-6E8A-4147-A177-3AD203B41FA5}">
                      <a16:colId xmlns:a16="http://schemas.microsoft.com/office/drawing/2014/main" xmlns="" val="2558775408"/>
                    </a:ext>
                  </a:extLst>
                </a:gridCol>
                <a:gridCol w="2179036">
                  <a:extLst>
                    <a:ext uri="{9D8B030D-6E8A-4147-A177-3AD203B41FA5}">
                      <a16:colId xmlns:a16="http://schemas.microsoft.com/office/drawing/2014/main" xmlns="" val="1778341336"/>
                    </a:ext>
                  </a:extLst>
                </a:gridCol>
              </a:tblGrid>
              <a:tr h="2923542">
                <a:tc>
                  <a:txBody>
                    <a:bodyPr/>
                    <a:lstStyle/>
                    <a:p>
                      <a:pPr marL="120650" marR="1384935">
                        <a:spcBef>
                          <a:spcPts val="430"/>
                        </a:spcBef>
                        <a:spcAft>
                          <a:spcPts val="0"/>
                        </a:spcAft>
                      </a:pPr>
                      <a:r>
                        <a:rPr lang="en-US" sz="100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FOR MORE INFORMATION</a:t>
                      </a:r>
                      <a:r>
                        <a:rPr lang="en-US" sz="1000" b="1" baseline="0"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 </a:t>
                      </a:r>
                      <a:r>
                        <a:rPr lang="en-US" sz="1000" b="1" dirty="0" smtClean="0">
                          <a:solidFill>
                            <a:srgbClr val="008FAA"/>
                          </a:solidFill>
                          <a:effectLst/>
                          <a:latin typeface="Arial" panose="020B0604020202020204" pitchFamily="34" charset="0"/>
                          <a:ea typeface="Arial" panose="020B0604020202020204" pitchFamily="34" charset="0"/>
                          <a:cs typeface="Arial" panose="020B0604020202020204" pitchFamily="34" charset="0"/>
                        </a:rPr>
                        <a:t>ABOUT YOUR OPTIONS UNDER MEDICARE PRESCRIPTION DRUG COVERAGE</a:t>
                      </a:r>
                    </a:p>
                    <a:p>
                      <a:pPr marL="120650" marR="1384935">
                        <a:spcBef>
                          <a:spcPts val="430"/>
                        </a:spcBef>
                        <a:spcAft>
                          <a:spcPts val="0"/>
                        </a:spcAft>
                      </a:pPr>
                      <a:endParaRPr lang="en-US" sz="1000" b="1" dirty="0" smtClean="0">
                        <a:effectLst/>
                        <a:latin typeface="Arial" panose="020B0604020202020204" pitchFamily="34" charset="0"/>
                        <a:ea typeface="Arial" panose="020B0604020202020204" pitchFamily="34" charset="0"/>
                        <a:cs typeface="Times New Roman" panose="02020603050405020304" pitchFamily="18" charset="0"/>
                      </a:endParaRPr>
                    </a:p>
                    <a:p>
                      <a:r>
                        <a:rPr lang="en-US" sz="1000" b="0" kern="1200" dirty="0" smtClean="0">
                          <a:solidFill>
                            <a:schemeClr val="tx1"/>
                          </a:solidFill>
                          <a:effectLst/>
                          <a:latin typeface="+mn-lt"/>
                          <a:ea typeface="+mn-ea"/>
                          <a:cs typeface="+mn-cs"/>
                        </a:rPr>
                        <a:t>More detailed information about Medicare plans that offer prescription drug coverage is in the “Medicare &amp; You” handbook. You’ll get a copy of the handbook in the mail every year from Medicare. You may also be contacted directly by Medicare drug plans.</a:t>
                      </a:r>
                    </a:p>
                    <a:p>
                      <a:r>
                        <a:rPr lang="en-US" sz="1000" b="0" kern="1200" dirty="0" smtClean="0">
                          <a:solidFill>
                            <a:schemeClr val="tx1"/>
                          </a:solidFill>
                          <a:effectLst/>
                          <a:latin typeface="+mn-lt"/>
                          <a:ea typeface="+mn-ea"/>
                          <a:cs typeface="+mn-cs"/>
                        </a:rPr>
                        <a:t> </a:t>
                      </a:r>
                    </a:p>
                    <a:p>
                      <a:r>
                        <a:rPr lang="en-US" sz="1000" b="0" kern="1200" dirty="0" smtClean="0">
                          <a:solidFill>
                            <a:schemeClr val="tx1"/>
                          </a:solidFill>
                          <a:effectLst/>
                          <a:latin typeface="+mn-lt"/>
                          <a:ea typeface="+mn-ea"/>
                          <a:cs typeface="+mn-cs"/>
                        </a:rPr>
                        <a:t>For more information about Medicare prescription drug coverage:</a:t>
                      </a:r>
                    </a:p>
                    <a:p>
                      <a:r>
                        <a:rPr lang="en-US" sz="1000" b="0" kern="1200" dirty="0" smtClean="0">
                          <a:solidFill>
                            <a:schemeClr val="tx1"/>
                          </a:solidFill>
                          <a:effectLst/>
                          <a:latin typeface="+mn-lt"/>
                          <a:ea typeface="+mn-ea"/>
                          <a:cs typeface="+mn-cs"/>
                        </a:rPr>
                        <a:t> </a:t>
                      </a:r>
                    </a:p>
                    <a:p>
                      <a:pPr lvl="0"/>
                      <a:r>
                        <a:rPr lang="en-US" sz="1000" b="1" kern="1200" dirty="0" smtClean="0">
                          <a:solidFill>
                            <a:schemeClr val="tx1"/>
                          </a:solidFill>
                          <a:effectLst/>
                          <a:latin typeface="+mn-lt"/>
                          <a:ea typeface="+mn-ea"/>
                          <a:cs typeface="+mn-cs"/>
                        </a:rPr>
                        <a:t>Visit </a:t>
                      </a:r>
                      <a:r>
                        <a:rPr lang="en-US" sz="1000" b="1" kern="1200" dirty="0" smtClean="0">
                          <a:solidFill>
                            <a:schemeClr val="tx1"/>
                          </a:solidFill>
                          <a:effectLst/>
                          <a:latin typeface="+mn-lt"/>
                          <a:ea typeface="+mn-ea"/>
                          <a:cs typeface="+mn-cs"/>
                          <a:hlinkClick r:id="rId2"/>
                        </a:rPr>
                        <a:t>www.medicare.gov</a:t>
                      </a:r>
                      <a:endParaRPr lang="en-US" sz="1000" b="1" kern="1200" dirty="0" smtClean="0">
                        <a:solidFill>
                          <a:schemeClr val="tx1"/>
                        </a:solidFill>
                        <a:effectLst/>
                        <a:latin typeface="+mn-lt"/>
                        <a:ea typeface="+mn-ea"/>
                        <a:cs typeface="+mn-cs"/>
                      </a:endParaRPr>
                    </a:p>
                    <a:p>
                      <a:pPr lvl="0"/>
                      <a:r>
                        <a:rPr lang="en-US" sz="1000" b="0" kern="1200" dirty="0" smtClean="0">
                          <a:solidFill>
                            <a:schemeClr val="tx1"/>
                          </a:solidFill>
                          <a:effectLst/>
                          <a:latin typeface="+mn-lt"/>
                          <a:ea typeface="+mn-ea"/>
                          <a:cs typeface="+mn-cs"/>
                        </a:rPr>
                        <a:t> </a:t>
                      </a:r>
                    </a:p>
                    <a:p>
                      <a:pPr lvl="0"/>
                      <a:r>
                        <a:rPr lang="en-US" sz="1000" b="0" kern="1200" dirty="0" smtClean="0">
                          <a:solidFill>
                            <a:schemeClr val="tx1"/>
                          </a:solidFill>
                          <a:effectLst/>
                          <a:latin typeface="+mn-lt"/>
                          <a:ea typeface="+mn-ea"/>
                          <a:cs typeface="+mn-cs"/>
                        </a:rPr>
                        <a:t>Call your State Health Insurance Assistance Program (see the inside back cover of your copy of the “Medicare &amp; You” handbook for their telephone number) for personalized help</a:t>
                      </a:r>
                    </a:p>
                    <a:p>
                      <a:r>
                        <a:rPr lang="en-US" sz="1000" b="0" kern="1200" dirty="0" smtClean="0">
                          <a:solidFill>
                            <a:schemeClr val="tx1"/>
                          </a:solidFill>
                          <a:effectLst/>
                          <a:latin typeface="+mn-lt"/>
                          <a:ea typeface="+mn-ea"/>
                          <a:cs typeface="+mn-cs"/>
                        </a:rPr>
                        <a:t>Call 1-800-MEDICARE (1-800-633-4227). TTY users should call 1-877-486-2048.</a:t>
                      </a:r>
                    </a:p>
                    <a:p>
                      <a:r>
                        <a:rPr lang="en-US" sz="1000" b="0" kern="1200" dirty="0" smtClean="0">
                          <a:solidFill>
                            <a:schemeClr val="tx1"/>
                          </a:solidFill>
                          <a:effectLst/>
                          <a:latin typeface="+mn-lt"/>
                          <a:ea typeface="+mn-ea"/>
                          <a:cs typeface="+mn-cs"/>
                        </a:rPr>
                        <a:t> </a:t>
                      </a:r>
                    </a:p>
                    <a:p>
                      <a:r>
                        <a:rPr lang="en-US" sz="1000" b="0" kern="1200" dirty="0" smtClean="0">
                          <a:solidFill>
                            <a:schemeClr val="tx1"/>
                          </a:solidFill>
                          <a:effectLst/>
                          <a:latin typeface="+mn-lt"/>
                          <a:ea typeface="+mn-ea"/>
                          <a:cs typeface="+mn-cs"/>
                        </a:rPr>
                        <a:t>If you have limited income and resources, extra help paying for Medicare prescription drug coverage is available. For information about this extra help, visit Social Security on the web at www.socialsecurity.gov, or call them at 1-800-772-1213 (TTY 1-800-325-0778). </a:t>
                      </a:r>
                    </a:p>
                    <a:p>
                      <a:r>
                        <a:rPr lang="en-US" sz="1000" b="0" kern="1200" dirty="0" smtClean="0">
                          <a:solidFill>
                            <a:schemeClr val="tx1"/>
                          </a:solidFill>
                          <a:effectLst/>
                          <a:latin typeface="+mn-lt"/>
                          <a:ea typeface="+mn-ea"/>
                          <a:cs typeface="+mn-cs"/>
                        </a:rPr>
                        <a:t> </a:t>
                      </a:r>
                    </a:p>
                    <a:p>
                      <a:r>
                        <a:rPr lang="en-US" sz="1000" b="0" kern="1200" dirty="0" smtClean="0">
                          <a:solidFill>
                            <a:schemeClr val="tx1"/>
                          </a:solidFill>
                          <a:effectLst/>
                          <a:latin typeface="+mn-lt"/>
                          <a:ea typeface="+mn-ea"/>
                          <a:cs typeface="+mn-cs"/>
                        </a:rPr>
                        <a:t>REMEMBER: Keep this Creditable Coverage notice. If you decide to join one of the Medicare drug plans, you may be required to provide a copy of this notice when you join to show whether or not you have maintained creditable coverage and, therefore, whether or not you are required to pay a higher premium (a penalty). </a:t>
                      </a:r>
                    </a:p>
                  </a:txBody>
                  <a:tcPr marL="58293" marR="58293" marT="29148" marB="29148">
                    <a:noFill/>
                  </a:tcPr>
                </a:tc>
                <a:tc>
                  <a:txBody>
                    <a:bodyPr/>
                    <a:lstStyle/>
                    <a:p>
                      <a:endParaRPr lang="en-US" sz="800" dirty="0"/>
                    </a:p>
                  </a:txBody>
                  <a:tcPr marL="58293" marR="58293" marT="29148" marB="29148">
                    <a:noFill/>
                  </a:tcPr>
                </a:tc>
                <a:extLst>
                  <a:ext uri="{0D108BD9-81ED-4DB2-BD59-A6C34878D82A}">
                    <a16:rowId xmlns:a16="http://schemas.microsoft.com/office/drawing/2014/main" xmlns="" val="3458165687"/>
                  </a:ext>
                </a:extLst>
              </a:tr>
            </a:tbl>
          </a:graphicData>
        </a:graphic>
      </p:graphicFrame>
      <p:sp>
        <p:nvSpPr>
          <p:cNvPr id="31" name="Rectangle 30"/>
          <p:cNvSpPr/>
          <p:nvPr/>
        </p:nvSpPr>
        <p:spPr>
          <a:xfrm>
            <a:off x="132045" y="578532"/>
            <a:ext cx="5560946" cy="461665"/>
          </a:xfrm>
          <a:prstGeom prst="rect">
            <a:avLst/>
          </a:prstGeom>
        </p:spPr>
        <p:txBody>
          <a:bodyPr wrap="none">
            <a:spAutoFit/>
          </a:bodyPr>
          <a:lstStyle/>
          <a:p>
            <a:r>
              <a:rPr lang="en-US" sz="2400" dirty="0">
                <a:solidFill>
                  <a:srgbClr val="FFFFFF"/>
                </a:solidFill>
                <a:latin typeface="Arial" panose="020B0604020202020204" pitchFamily="34" charset="0"/>
                <a:ea typeface="Arial" panose="020B0604020202020204" pitchFamily="34" charset="0"/>
              </a:rPr>
              <a:t>YOUR </a:t>
            </a:r>
            <a:r>
              <a:rPr lang="en-US" sz="2400" b="1" dirty="0">
                <a:solidFill>
                  <a:srgbClr val="FFFFFF"/>
                </a:solidFill>
                <a:latin typeface="Arial" panose="020B0604020202020204" pitchFamily="34" charset="0"/>
                <a:ea typeface="Arial" panose="020B0604020202020204" pitchFamily="34" charset="0"/>
              </a:rPr>
              <a:t>REQUIRED </a:t>
            </a:r>
            <a:r>
              <a:rPr lang="en-US" sz="2400" dirty="0">
                <a:solidFill>
                  <a:srgbClr val="FFFFFF"/>
                </a:solidFill>
                <a:latin typeface="Arial" panose="020B0604020202020204" pitchFamily="34" charset="0"/>
                <a:ea typeface="Arial" panose="020B0604020202020204" pitchFamily="34" charset="0"/>
              </a:rPr>
              <a:t>ANNUAL NOTICES</a:t>
            </a:r>
            <a:endParaRPr lang="en-US" sz="2400" dirty="0"/>
          </a:p>
        </p:txBody>
      </p:sp>
    </p:spTree>
    <p:extLst>
      <p:ext uri="{BB962C8B-B14F-4D97-AF65-F5344CB8AC3E}">
        <p14:creationId xmlns:p14="http://schemas.microsoft.com/office/powerpoint/2010/main" val="2166925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23</a:t>
            </a:fld>
            <a:endParaRPr lang="en-US"/>
          </a:p>
        </p:txBody>
      </p:sp>
      <p:grpSp>
        <p:nvGrpSpPr>
          <p:cNvPr id="51" name="Group 50"/>
          <p:cNvGrpSpPr>
            <a:grpSpLocks/>
          </p:cNvGrpSpPr>
          <p:nvPr/>
        </p:nvGrpSpPr>
        <p:grpSpPr bwMode="auto">
          <a:xfrm>
            <a:off x="2" y="-217"/>
            <a:ext cx="7772141" cy="10058532"/>
            <a:chOff x="694" y="-3955"/>
            <a:chExt cx="14566" cy="21030"/>
          </a:xfrm>
        </p:grpSpPr>
        <p:grpSp>
          <p:nvGrpSpPr>
            <p:cNvPr id="53" name="Group 52"/>
            <p:cNvGrpSpPr>
              <a:grpSpLocks/>
            </p:cNvGrpSpPr>
            <p:nvPr/>
          </p:nvGrpSpPr>
          <p:grpSpPr bwMode="auto">
            <a:xfrm>
              <a:off x="694" y="-3955"/>
              <a:ext cx="14566" cy="21030"/>
              <a:chOff x="694" y="-3955"/>
              <a:chExt cx="14566" cy="21030"/>
            </a:xfrm>
          </p:grpSpPr>
          <p:sp>
            <p:nvSpPr>
              <p:cNvPr id="54" name="Freeform 53"/>
              <p:cNvSpPr>
                <a:spLocks/>
              </p:cNvSpPr>
              <p:nvPr/>
            </p:nvSpPr>
            <p:spPr bwMode="auto">
              <a:xfrm>
                <a:off x="694" y="-3955"/>
                <a:ext cx="14566" cy="21030"/>
              </a:xfrm>
              <a:custGeom>
                <a:avLst/>
                <a:gdLst>
                  <a:gd name="T0" fmla="+- 0 810 810"/>
                  <a:gd name="T1" fmla="*/ T0 w 14220"/>
                  <a:gd name="T2" fmla="+- 0 7049 2088"/>
                  <a:gd name="T3" fmla="*/ 7049 h 4961"/>
                  <a:gd name="T4" fmla="+- 0 15030 810"/>
                  <a:gd name="T5" fmla="*/ T4 w 14220"/>
                  <a:gd name="T6" fmla="+- 0 7049 2088"/>
                  <a:gd name="T7" fmla="*/ 7049 h 4961"/>
                  <a:gd name="T8" fmla="+- 0 15030 810"/>
                  <a:gd name="T9" fmla="*/ T8 w 14220"/>
                  <a:gd name="T10" fmla="+- 0 2088 2088"/>
                  <a:gd name="T11" fmla="*/ 2088 h 4961"/>
                  <a:gd name="T12" fmla="+- 0 810 810"/>
                  <a:gd name="T13" fmla="*/ T12 w 14220"/>
                  <a:gd name="T14" fmla="+- 0 2088 2088"/>
                  <a:gd name="T15" fmla="*/ 2088 h 4961"/>
                  <a:gd name="T16" fmla="+- 0 810 810"/>
                  <a:gd name="T17" fmla="*/ T16 w 14220"/>
                  <a:gd name="T18" fmla="+- 0 7049 2088"/>
                  <a:gd name="T19" fmla="*/ 7049 h 4961"/>
                </a:gdLst>
                <a:ahLst/>
                <a:cxnLst>
                  <a:cxn ang="0">
                    <a:pos x="T1" y="T3"/>
                  </a:cxn>
                  <a:cxn ang="0">
                    <a:pos x="T5" y="T7"/>
                  </a:cxn>
                  <a:cxn ang="0">
                    <a:pos x="T9" y="T11"/>
                  </a:cxn>
                  <a:cxn ang="0">
                    <a:pos x="T13" y="T15"/>
                  </a:cxn>
                  <a:cxn ang="0">
                    <a:pos x="T17" y="T19"/>
                  </a:cxn>
                </a:cxnLst>
                <a:rect l="0" t="0" r="r" b="b"/>
                <a:pathLst>
                  <a:path w="14220" h="4961">
                    <a:moveTo>
                      <a:pt x="0" y="4961"/>
                    </a:moveTo>
                    <a:lnTo>
                      <a:pt x="14220" y="4961"/>
                    </a:lnTo>
                    <a:lnTo>
                      <a:pt x="14220" y="0"/>
                    </a:lnTo>
                    <a:lnTo>
                      <a:pt x="0" y="0"/>
                    </a:lnTo>
                    <a:lnTo>
                      <a:pt x="0" y="4961"/>
                    </a:lnTo>
                    <a:close/>
                  </a:path>
                </a:pathLst>
              </a:cu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12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pic>
            <p:nvPicPr>
              <p:cNvPr id="55" name="Picture 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 y="3322"/>
                <a:ext cx="14566" cy="7585"/>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48" name="Picture 47"/>
          <p:cNvPicPr/>
          <p:nvPr/>
        </p:nvPicPr>
        <p:blipFill>
          <a:blip r:embed="rId3" cstate="print">
            <a:extLst>
              <a:ext uri="{28A0092B-C50C-407E-A947-70E740481C1C}">
                <a14:useLocalDpi xmlns:a14="http://schemas.microsoft.com/office/drawing/2010/main" val="0"/>
              </a:ext>
            </a:extLst>
          </a:blip>
          <a:stretch>
            <a:fillRect/>
          </a:stretch>
        </p:blipFill>
        <p:spPr>
          <a:xfrm>
            <a:off x="5157982" y="6919513"/>
            <a:ext cx="1973461" cy="273653"/>
          </a:xfrm>
          <a:prstGeom prst="rect">
            <a:avLst/>
          </a:prstGeom>
        </p:spPr>
      </p:pic>
      <p:sp>
        <p:nvSpPr>
          <p:cNvPr id="49" name="Rectangle 2"/>
          <p:cNvSpPr>
            <a:spLocks noChangeArrowheads="1"/>
          </p:cNvSpPr>
          <p:nvPr/>
        </p:nvSpPr>
        <p:spPr bwMode="auto">
          <a:xfrm>
            <a:off x="2711049" y="7238739"/>
            <a:ext cx="4420394" cy="67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977469" tIns="27317" rIns="0" bIns="0" numCol="1" anchor="ctr" anchorCtr="0" compatLnSpc="1">
            <a:prstTxWarp prst="textNoShape">
              <a:avLst/>
            </a:prstTxWarp>
            <a:spAutoFit/>
          </a:bodyPr>
          <a:lstStyle/>
          <a:p>
            <a:pPr defTabSz="582924" eaLnBrk="0" fontAlgn="base" hangingPunct="0">
              <a:spcBef>
                <a:spcPct val="0"/>
              </a:spcBef>
              <a:spcAft>
                <a:spcPct val="0"/>
              </a:spcAft>
            </a:pPr>
            <a:r>
              <a:rPr lang="en-US" altLang="en-US" sz="765" dirty="0">
                <a:solidFill>
                  <a:srgbClr val="231F20"/>
                </a:solidFill>
                <a:latin typeface="Arial" panose="020B0604020202020204" pitchFamily="34" charset="0"/>
                <a:ea typeface="Arial" panose="020B0604020202020204" pitchFamily="34" charset="0"/>
                <a:cs typeface="Arial" panose="020B0604020202020204" pitchFamily="34" charset="0"/>
              </a:rPr>
              <a:t>Marsh &amp; McLennan Agency LLC</a:t>
            </a:r>
            <a:endParaRPr lang="en-US" altLang="en-US" sz="829" dirty="0">
              <a:latin typeface="Arial" panose="020B0604020202020204" pitchFamily="34" charset="0"/>
              <a:ea typeface="Arial" panose="020B0604020202020204" pitchFamily="34" charset="0"/>
              <a:cs typeface="Times New Roman" panose="02020603050405020304" pitchFamily="18" charset="0"/>
            </a:endParaRPr>
          </a:p>
          <a:p>
            <a:pPr defTabSz="582924" eaLnBrk="0" fontAlgn="base" hangingPunct="0">
              <a:spcBef>
                <a:spcPct val="0"/>
              </a:spcBef>
              <a:spcAft>
                <a:spcPct val="0"/>
              </a:spcAft>
            </a:pPr>
            <a:r>
              <a:rPr lang="en-US" altLang="en-US" sz="765" dirty="0">
                <a:solidFill>
                  <a:srgbClr val="231F20"/>
                </a:solidFill>
                <a:latin typeface="Arial" panose="020B0604020202020204" pitchFamily="34" charset="0"/>
                <a:ea typeface="Arial" panose="020B0604020202020204" pitchFamily="34" charset="0"/>
                <a:cs typeface="Arial" panose="020B0604020202020204" pitchFamily="34" charset="0"/>
              </a:rPr>
              <a:t>6279 Tri-Ridge Blvd., Suite 400</a:t>
            </a:r>
            <a:endParaRPr lang="en-US" altLang="en-US" sz="829" dirty="0">
              <a:latin typeface="Arial" panose="020B0604020202020204" pitchFamily="34" charset="0"/>
              <a:ea typeface="Arial" panose="020B0604020202020204" pitchFamily="34" charset="0"/>
              <a:cs typeface="Times New Roman" panose="02020603050405020304" pitchFamily="18" charset="0"/>
            </a:endParaRPr>
          </a:p>
          <a:p>
            <a:pPr defTabSz="582924" eaLnBrk="0" fontAlgn="base" hangingPunct="0">
              <a:spcBef>
                <a:spcPct val="0"/>
              </a:spcBef>
              <a:spcAft>
                <a:spcPct val="0"/>
              </a:spcAft>
            </a:pPr>
            <a:r>
              <a:rPr lang="en-US" altLang="en-US" sz="765" dirty="0">
                <a:solidFill>
                  <a:srgbClr val="231F20"/>
                </a:solidFill>
                <a:latin typeface="Arial" panose="020B0604020202020204" pitchFamily="34" charset="0"/>
                <a:ea typeface="Arial" panose="020B0604020202020204" pitchFamily="34" charset="0"/>
                <a:cs typeface="Arial" panose="020B0604020202020204" pitchFamily="34" charset="0"/>
              </a:rPr>
              <a:t>Loveland, OH  45140</a:t>
            </a:r>
            <a:endParaRPr lang="en-US" altLang="en-US" sz="829" dirty="0">
              <a:latin typeface="Arial" panose="020B0604020202020204" pitchFamily="34" charset="0"/>
              <a:ea typeface="Arial" panose="020B0604020202020204" pitchFamily="34" charset="0"/>
              <a:cs typeface="Times New Roman" panose="02020603050405020304" pitchFamily="18" charset="0"/>
            </a:endParaRPr>
          </a:p>
          <a:p>
            <a:pPr defTabSz="582924" eaLnBrk="0" fontAlgn="base" hangingPunct="0">
              <a:spcBef>
                <a:spcPct val="0"/>
              </a:spcBef>
              <a:spcAft>
                <a:spcPct val="0"/>
              </a:spcAft>
            </a:pPr>
            <a:r>
              <a:rPr lang="en-US" altLang="en-US" sz="765" smtClean="0">
                <a:solidFill>
                  <a:srgbClr val="231F20"/>
                </a:solidFill>
                <a:latin typeface="Arial" panose="020B0604020202020204" pitchFamily="34" charset="0"/>
                <a:ea typeface="Arial" panose="020B0604020202020204" pitchFamily="34" charset="0"/>
                <a:cs typeface="Arial" panose="020B0604020202020204" pitchFamily="34" charset="0"/>
              </a:rPr>
              <a:t>859-816-2515</a:t>
            </a:r>
            <a:r>
              <a:rPr lang="en-US" altLang="en-US" sz="765"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altLang="en-US" sz="765" dirty="0">
                <a:solidFill>
                  <a:srgbClr val="000000"/>
                </a:solidFill>
                <a:latin typeface="Arial" panose="020B0604020202020204" pitchFamily="34" charset="0"/>
                <a:ea typeface="Arial" panose="020B0604020202020204" pitchFamily="34" charset="0"/>
                <a:cs typeface="Arial" panose="020B0604020202020204" pitchFamily="34" charset="0"/>
              </a:rPr>
              <a:t>| 1-800-949-1167</a:t>
            </a:r>
            <a:endParaRPr lang="en-US" altLang="en-US" sz="829" dirty="0">
              <a:latin typeface="Arial" panose="020B0604020202020204" pitchFamily="34" charset="0"/>
              <a:ea typeface="Arial" panose="020B0604020202020204" pitchFamily="34" charset="0"/>
              <a:cs typeface="Times New Roman" panose="02020603050405020304" pitchFamily="18" charset="0"/>
            </a:endParaRPr>
          </a:p>
          <a:p>
            <a:pPr defTabSz="582924" eaLnBrk="0" fontAlgn="base" hangingPunct="0">
              <a:spcBef>
                <a:spcPct val="0"/>
              </a:spcBef>
              <a:spcAft>
                <a:spcPct val="0"/>
              </a:spcAft>
            </a:pPr>
            <a:endParaRPr lang="en-US" altLang="en-US" sz="1148" dirty="0">
              <a:latin typeface="Arial" panose="020B0604020202020204" pitchFamily="34" charset="0"/>
            </a:endParaRPr>
          </a:p>
        </p:txBody>
      </p:sp>
      <p:sp>
        <p:nvSpPr>
          <p:cNvPr id="52" name="Rectangle 51"/>
          <p:cNvSpPr/>
          <p:nvPr/>
        </p:nvSpPr>
        <p:spPr>
          <a:xfrm>
            <a:off x="5573244" y="7791738"/>
            <a:ext cx="3886200" cy="229743"/>
          </a:xfrm>
          <a:prstGeom prst="rect">
            <a:avLst/>
          </a:prstGeom>
        </p:spPr>
        <p:txBody>
          <a:bodyPr>
            <a:spAutoFit/>
          </a:bodyPr>
          <a:lstStyle/>
          <a:p>
            <a:pPr lvl="0" eaLnBrk="0" fontAlgn="base" hangingPunct="0">
              <a:spcBef>
                <a:spcPct val="0"/>
              </a:spcBef>
              <a:spcAft>
                <a:spcPct val="0"/>
              </a:spcAft>
            </a:pPr>
            <a:r>
              <a:rPr lang="en-US" altLang="en-US" sz="765" dirty="0" smtClean="0">
                <a:latin typeface="Arial" panose="020B0604020202020204" pitchFamily="34" charset="0"/>
                <a:ea typeface="Arial" panose="020B0604020202020204" pitchFamily="34" charset="0"/>
                <a:cs typeface="Arial" panose="020B0604020202020204" pitchFamily="34" charset="0"/>
              </a:rPr>
              <a:t>www.marshmma.com</a:t>
            </a:r>
            <a:r>
              <a:rPr lang="en-US" altLang="en-US" sz="893" dirty="0" smtClean="0">
                <a:latin typeface="Arial" panose="020B0604020202020204" pitchFamily="34" charset="0"/>
                <a:ea typeface="Arial" panose="020B0604020202020204" pitchFamily="34" charset="0"/>
                <a:cs typeface="Arial" panose="020B0604020202020204" pitchFamily="34" charset="0"/>
              </a:rPr>
              <a:t> </a:t>
            </a:r>
            <a:endParaRPr lang="en-US" altLang="en-US" sz="893" dirty="0">
              <a:latin typeface="Arial" panose="020B0604020202020204" pitchFamily="34" charset="0"/>
              <a:ea typeface="Arial" panose="020B0604020202020204" pitchFamily="34" charset="0"/>
              <a:cs typeface="Times New Roman" panose="02020603050405020304" pitchFamily="18" charset="0"/>
            </a:endParaRPr>
          </a:p>
        </p:txBody>
      </p:sp>
      <p:sp>
        <p:nvSpPr>
          <p:cNvPr id="50" name="Text Box 2"/>
          <p:cNvSpPr txBox="1">
            <a:spLocks noChangeArrowheads="1"/>
          </p:cNvSpPr>
          <p:nvPr/>
        </p:nvSpPr>
        <p:spPr bwMode="auto">
          <a:xfrm>
            <a:off x="1162481" y="9345824"/>
            <a:ext cx="5968962" cy="40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293" tIns="29148" rIns="58293" bIns="29148" numCol="1" anchor="t" anchorCtr="0" compatLnSpc="1">
            <a:prstTxWarp prst="textNoShape">
              <a:avLst/>
            </a:prstTxWarp>
          </a:bodyPr>
          <a:lstStyle/>
          <a:p>
            <a:pPr algn="just" defTabSz="582924" eaLnBrk="0" fontAlgn="base" hangingPunct="0">
              <a:spcBef>
                <a:spcPct val="0"/>
              </a:spcBef>
              <a:spcAft>
                <a:spcPct val="0"/>
              </a:spcAft>
            </a:pPr>
            <a:r>
              <a:rPr lang="en-US" altLang="en-US" sz="574" b="1" i="1" dirty="0">
                <a:latin typeface="Arial" panose="020B0604020202020204" pitchFamily="34" charset="0"/>
                <a:ea typeface="Calibri" panose="020F0502020204030204" pitchFamily="34" charset="0"/>
                <a:cs typeface="Arial" panose="020B0604020202020204" pitchFamily="34" charset="0"/>
              </a:rPr>
              <a:t>Disclaimer: </a:t>
            </a:r>
            <a:r>
              <a:rPr lang="en-US" altLang="en-US" sz="574" dirty="0">
                <a:latin typeface="Arial" panose="020B0604020202020204" pitchFamily="34" charset="0"/>
                <a:ea typeface="Calibri" panose="020F0502020204030204" pitchFamily="34" charset="0"/>
                <a:cs typeface="Arial" panose="020B0604020202020204" pitchFamily="34" charset="0"/>
              </a:rPr>
              <a:t>This document is not intended to be taken as advice regarding any individual situation and should not be relied upon as such. Marsh &amp; McLennan Agency LLC shall have no obligation to update this publication and shall have no liability to you or any other party arising out of this publication or any matter contained herein. Any statements concerning actuarial, tax, accounting or legal matters are based solely on our experience as consultants and are not to be relied upon as actuarial, accounting, tax or legal advice, for which you should consult your own professional advisors. Any modeling analytics or projections are subject to inherent uncertainty and the analysis could be materially affective if any underlying assumptions, conditions, information or factors are inaccurate or incomplete or should change.</a:t>
            </a:r>
            <a:endParaRPr lang="en-US" altLang="en-US" sz="1148" dirty="0">
              <a:latin typeface="Arial" panose="020B0604020202020204" pitchFamily="34" charset="0"/>
            </a:endParaRPr>
          </a:p>
        </p:txBody>
      </p:sp>
    </p:spTree>
    <p:extLst>
      <p:ext uri="{BB962C8B-B14F-4D97-AF65-F5344CB8AC3E}">
        <p14:creationId xmlns:p14="http://schemas.microsoft.com/office/powerpoint/2010/main" val="2586886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a:grpSpLocks/>
          </p:cNvGrpSpPr>
          <p:nvPr/>
        </p:nvGrpSpPr>
        <p:grpSpPr bwMode="auto">
          <a:xfrm>
            <a:off x="0" y="526729"/>
            <a:ext cx="7772400" cy="1186506"/>
            <a:chOff x="-2872" y="533"/>
            <a:chExt cx="19200" cy="2931"/>
          </a:xfrm>
        </p:grpSpPr>
        <p:grpSp>
          <p:nvGrpSpPr>
            <p:cNvPr id="31" name="Group 30"/>
            <p:cNvGrpSpPr>
              <a:grpSpLocks/>
            </p:cNvGrpSpPr>
            <p:nvPr/>
          </p:nvGrpSpPr>
          <p:grpSpPr bwMode="auto">
            <a:xfrm>
              <a:off x="-2872" y="1002"/>
              <a:ext cx="19200" cy="1105"/>
              <a:chOff x="-2872" y="1002"/>
              <a:chExt cx="19200" cy="1105"/>
            </a:xfrm>
          </p:grpSpPr>
          <p:sp>
            <p:nvSpPr>
              <p:cNvPr id="53" name="Freeform 52"/>
              <p:cNvSpPr>
                <a:spLocks/>
              </p:cNvSpPr>
              <p:nvPr/>
            </p:nvSpPr>
            <p:spPr bwMode="auto">
              <a:xfrm>
                <a:off x="-2872" y="1002"/>
                <a:ext cx="19200" cy="1105"/>
              </a:xfrm>
              <a:custGeom>
                <a:avLst/>
                <a:gdLst>
                  <a:gd name="T0" fmla="+- 0 810 810"/>
                  <a:gd name="T1" fmla="*/ T0 w 14220"/>
                  <a:gd name="T2" fmla="+- 0 1915 810"/>
                  <a:gd name="T3" fmla="*/ 1915 h 1105"/>
                  <a:gd name="T4" fmla="+- 0 15030 810"/>
                  <a:gd name="T5" fmla="*/ T4 w 14220"/>
                  <a:gd name="T6" fmla="+- 0 1915 810"/>
                  <a:gd name="T7" fmla="*/ 1915 h 1105"/>
                  <a:gd name="T8" fmla="+- 0 15030 810"/>
                  <a:gd name="T9" fmla="*/ T8 w 14220"/>
                  <a:gd name="T10" fmla="+- 0 810 810"/>
                  <a:gd name="T11" fmla="*/ 810 h 1105"/>
                  <a:gd name="T12" fmla="+- 0 810 810"/>
                  <a:gd name="T13" fmla="*/ T12 w 14220"/>
                  <a:gd name="T14" fmla="+- 0 810 810"/>
                  <a:gd name="T15" fmla="*/ 810 h 1105"/>
                  <a:gd name="T16" fmla="+- 0 810 810"/>
                  <a:gd name="T17" fmla="*/ T16 w 14220"/>
                  <a:gd name="T18" fmla="+- 0 1915 810"/>
                  <a:gd name="T19" fmla="*/ 1915 h 1105"/>
                </a:gdLst>
                <a:ahLst/>
                <a:cxnLst>
                  <a:cxn ang="0">
                    <a:pos x="T1" y="T3"/>
                  </a:cxn>
                  <a:cxn ang="0">
                    <a:pos x="T5" y="T7"/>
                  </a:cxn>
                  <a:cxn ang="0">
                    <a:pos x="T9" y="T11"/>
                  </a:cxn>
                  <a:cxn ang="0">
                    <a:pos x="T13" y="T15"/>
                  </a:cxn>
                  <a:cxn ang="0">
                    <a:pos x="T17" y="T19"/>
                  </a:cxn>
                </a:cxnLst>
                <a:rect l="0" t="0" r="r" b="b"/>
                <a:pathLst>
                  <a:path w="14220" h="1105">
                    <a:moveTo>
                      <a:pt x="0" y="1105"/>
                    </a:moveTo>
                    <a:lnTo>
                      <a:pt x="14220" y="1105"/>
                    </a:lnTo>
                    <a:lnTo>
                      <a:pt x="14220"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32" name="Group 31"/>
            <p:cNvGrpSpPr>
              <a:grpSpLocks/>
            </p:cNvGrpSpPr>
            <p:nvPr/>
          </p:nvGrpSpPr>
          <p:grpSpPr bwMode="auto">
            <a:xfrm>
              <a:off x="12621" y="533"/>
              <a:ext cx="2205" cy="1909"/>
              <a:chOff x="12621" y="533"/>
              <a:chExt cx="2205" cy="1909"/>
            </a:xfrm>
          </p:grpSpPr>
          <p:sp>
            <p:nvSpPr>
              <p:cNvPr id="52" name="Freeform 51"/>
              <p:cNvSpPr>
                <a:spLocks/>
              </p:cNvSpPr>
              <p:nvPr/>
            </p:nvSpPr>
            <p:spPr bwMode="auto">
              <a:xfrm>
                <a:off x="12621" y="533"/>
                <a:ext cx="2205" cy="1909"/>
              </a:xfrm>
              <a:custGeom>
                <a:avLst/>
                <a:gdLst>
                  <a:gd name="T0" fmla="+- 0 14274 12621"/>
                  <a:gd name="T1" fmla="*/ T0 w 2205"/>
                  <a:gd name="T2" fmla="+- 0 533 533"/>
                  <a:gd name="T3" fmla="*/ 533 h 1909"/>
                  <a:gd name="T4" fmla="+- 0 13172 12621"/>
                  <a:gd name="T5" fmla="*/ T4 w 2205"/>
                  <a:gd name="T6" fmla="+- 0 533 533"/>
                  <a:gd name="T7" fmla="*/ 533 h 1909"/>
                  <a:gd name="T8" fmla="+- 0 12621 12621"/>
                  <a:gd name="T9" fmla="*/ T8 w 2205"/>
                  <a:gd name="T10" fmla="+- 0 1488 533"/>
                  <a:gd name="T11" fmla="*/ 1488 h 1909"/>
                  <a:gd name="T12" fmla="+- 0 13172 12621"/>
                  <a:gd name="T13" fmla="*/ T12 w 2205"/>
                  <a:gd name="T14" fmla="+- 0 2442 533"/>
                  <a:gd name="T15" fmla="*/ 2442 h 1909"/>
                  <a:gd name="T16" fmla="+- 0 14274 12621"/>
                  <a:gd name="T17" fmla="*/ T16 w 2205"/>
                  <a:gd name="T18" fmla="+- 0 2442 533"/>
                  <a:gd name="T19" fmla="*/ 2442 h 1909"/>
                  <a:gd name="T20" fmla="+- 0 14826 12621"/>
                  <a:gd name="T21" fmla="*/ T20 w 2205"/>
                  <a:gd name="T22" fmla="+- 0 1488 533"/>
                  <a:gd name="T23" fmla="*/ 1488 h 1909"/>
                  <a:gd name="T24" fmla="+- 0 14274 12621"/>
                  <a:gd name="T25" fmla="*/ T24 w 2205"/>
                  <a:gd name="T26" fmla="+- 0 533 533"/>
                  <a:gd name="T27" fmla="*/ 533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3" y="0"/>
                    </a:moveTo>
                    <a:lnTo>
                      <a:pt x="551" y="0"/>
                    </a:lnTo>
                    <a:lnTo>
                      <a:pt x="0" y="955"/>
                    </a:lnTo>
                    <a:lnTo>
                      <a:pt x="551" y="1909"/>
                    </a:lnTo>
                    <a:lnTo>
                      <a:pt x="1653" y="1909"/>
                    </a:lnTo>
                    <a:lnTo>
                      <a:pt x="2205" y="955"/>
                    </a:lnTo>
                    <a:lnTo>
                      <a:pt x="1653" y="0"/>
                    </a:lnTo>
                    <a:close/>
                  </a:path>
                </a:pathLst>
              </a:custGeom>
              <a:solidFill>
                <a:srgbClr val="2C567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33" name="Group 32"/>
            <p:cNvGrpSpPr>
              <a:grpSpLocks/>
            </p:cNvGrpSpPr>
            <p:nvPr/>
          </p:nvGrpSpPr>
          <p:grpSpPr bwMode="auto">
            <a:xfrm>
              <a:off x="10829" y="1555"/>
              <a:ext cx="2205" cy="1909"/>
              <a:chOff x="10829" y="1555"/>
              <a:chExt cx="2205" cy="1909"/>
            </a:xfrm>
          </p:grpSpPr>
          <p:sp>
            <p:nvSpPr>
              <p:cNvPr id="51" name="Freeform 50"/>
              <p:cNvSpPr>
                <a:spLocks/>
              </p:cNvSpPr>
              <p:nvPr/>
            </p:nvSpPr>
            <p:spPr bwMode="auto">
              <a:xfrm>
                <a:off x="10829" y="1555"/>
                <a:ext cx="2205" cy="1909"/>
              </a:xfrm>
              <a:custGeom>
                <a:avLst/>
                <a:gdLst>
                  <a:gd name="T0" fmla="+- 0 12482 10829"/>
                  <a:gd name="T1" fmla="*/ T0 w 2205"/>
                  <a:gd name="T2" fmla="+- 0 1555 1555"/>
                  <a:gd name="T3" fmla="*/ 1555 h 1909"/>
                  <a:gd name="T4" fmla="+- 0 11380 10829"/>
                  <a:gd name="T5" fmla="*/ T4 w 2205"/>
                  <a:gd name="T6" fmla="+- 0 1555 1555"/>
                  <a:gd name="T7" fmla="*/ 1555 h 1909"/>
                  <a:gd name="T8" fmla="+- 0 10829 10829"/>
                  <a:gd name="T9" fmla="*/ T8 w 2205"/>
                  <a:gd name="T10" fmla="+- 0 2510 1555"/>
                  <a:gd name="T11" fmla="*/ 2510 h 1909"/>
                  <a:gd name="T12" fmla="+- 0 11380 10829"/>
                  <a:gd name="T13" fmla="*/ T12 w 2205"/>
                  <a:gd name="T14" fmla="+- 0 3465 1555"/>
                  <a:gd name="T15" fmla="*/ 3465 h 1909"/>
                  <a:gd name="T16" fmla="+- 0 12482 10829"/>
                  <a:gd name="T17" fmla="*/ T16 w 2205"/>
                  <a:gd name="T18" fmla="+- 0 3465 1555"/>
                  <a:gd name="T19" fmla="*/ 3465 h 1909"/>
                  <a:gd name="T20" fmla="+- 0 13034 10829"/>
                  <a:gd name="T21" fmla="*/ T20 w 2205"/>
                  <a:gd name="T22" fmla="+- 0 2510 1555"/>
                  <a:gd name="T23" fmla="*/ 2510 h 1909"/>
                  <a:gd name="T24" fmla="+- 0 12482 10829"/>
                  <a:gd name="T25" fmla="*/ T24 w 2205"/>
                  <a:gd name="T26" fmla="+- 0 1555 1555"/>
                  <a:gd name="T27" fmla="*/ 1555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3" y="0"/>
                    </a:moveTo>
                    <a:lnTo>
                      <a:pt x="551" y="0"/>
                    </a:lnTo>
                    <a:lnTo>
                      <a:pt x="0" y="955"/>
                    </a:lnTo>
                    <a:lnTo>
                      <a:pt x="551" y="1910"/>
                    </a:lnTo>
                    <a:lnTo>
                      <a:pt x="1653" y="1910"/>
                    </a:lnTo>
                    <a:lnTo>
                      <a:pt x="2205" y="955"/>
                    </a:lnTo>
                    <a:lnTo>
                      <a:pt x="1653" y="0"/>
                    </a:lnTo>
                    <a:close/>
                  </a:path>
                </a:pathLst>
              </a:custGeom>
              <a:solidFill>
                <a:srgbClr val="98BE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34" name="Group 33"/>
            <p:cNvGrpSpPr>
              <a:grpSpLocks/>
            </p:cNvGrpSpPr>
            <p:nvPr/>
          </p:nvGrpSpPr>
          <p:grpSpPr bwMode="auto">
            <a:xfrm>
              <a:off x="13474" y="1615"/>
              <a:ext cx="125" cy="125"/>
              <a:chOff x="13474" y="1615"/>
              <a:chExt cx="125" cy="125"/>
            </a:xfrm>
          </p:grpSpPr>
          <p:sp>
            <p:nvSpPr>
              <p:cNvPr id="50" name="Freeform 49"/>
              <p:cNvSpPr>
                <a:spLocks/>
              </p:cNvSpPr>
              <p:nvPr/>
            </p:nvSpPr>
            <p:spPr bwMode="auto">
              <a:xfrm>
                <a:off x="13474" y="1615"/>
                <a:ext cx="125" cy="125"/>
              </a:xfrm>
              <a:custGeom>
                <a:avLst/>
                <a:gdLst>
                  <a:gd name="T0" fmla="+- 0 13586 13474"/>
                  <a:gd name="T1" fmla="*/ T0 w 125"/>
                  <a:gd name="T2" fmla="+- 0 1615 1615"/>
                  <a:gd name="T3" fmla="*/ 1615 h 125"/>
                  <a:gd name="T4" fmla="+- 0 13486 13474"/>
                  <a:gd name="T5" fmla="*/ T4 w 125"/>
                  <a:gd name="T6" fmla="+- 0 1615 1615"/>
                  <a:gd name="T7" fmla="*/ 1615 h 125"/>
                  <a:gd name="T8" fmla="+- 0 13474 13474"/>
                  <a:gd name="T9" fmla="*/ T8 w 125"/>
                  <a:gd name="T10" fmla="+- 0 1627 1615"/>
                  <a:gd name="T11" fmla="*/ 1627 h 125"/>
                  <a:gd name="T12" fmla="+- 0 13474 13474"/>
                  <a:gd name="T13" fmla="*/ T12 w 125"/>
                  <a:gd name="T14" fmla="+- 0 1727 1615"/>
                  <a:gd name="T15" fmla="*/ 1727 h 125"/>
                  <a:gd name="T16" fmla="+- 0 13486 13474"/>
                  <a:gd name="T17" fmla="*/ T16 w 125"/>
                  <a:gd name="T18" fmla="+- 0 1739 1615"/>
                  <a:gd name="T19" fmla="*/ 1739 h 125"/>
                  <a:gd name="T20" fmla="+- 0 13586 13474"/>
                  <a:gd name="T21" fmla="*/ T20 w 125"/>
                  <a:gd name="T22" fmla="+- 0 1739 1615"/>
                  <a:gd name="T23" fmla="*/ 1739 h 125"/>
                  <a:gd name="T24" fmla="+- 0 13598 13474"/>
                  <a:gd name="T25" fmla="*/ T24 w 125"/>
                  <a:gd name="T26" fmla="+- 0 1727 1615"/>
                  <a:gd name="T27" fmla="*/ 1727 h 125"/>
                  <a:gd name="T28" fmla="+- 0 13598 13474"/>
                  <a:gd name="T29" fmla="*/ T28 w 125"/>
                  <a:gd name="T30" fmla="+- 0 1627 1615"/>
                  <a:gd name="T31" fmla="*/ 1627 h 125"/>
                  <a:gd name="T32" fmla="+- 0 13586 13474"/>
                  <a:gd name="T33" fmla="*/ T32 w 125"/>
                  <a:gd name="T34" fmla="+- 0 1615 1615"/>
                  <a:gd name="T35" fmla="*/ 1615 h 1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25" h="125">
                    <a:moveTo>
                      <a:pt x="112" y="0"/>
                    </a:moveTo>
                    <a:lnTo>
                      <a:pt x="12" y="0"/>
                    </a:lnTo>
                    <a:lnTo>
                      <a:pt x="0" y="12"/>
                    </a:lnTo>
                    <a:lnTo>
                      <a:pt x="0" y="112"/>
                    </a:lnTo>
                    <a:lnTo>
                      <a:pt x="12" y="124"/>
                    </a:lnTo>
                    <a:lnTo>
                      <a:pt x="112" y="124"/>
                    </a:lnTo>
                    <a:lnTo>
                      <a:pt x="124" y="112"/>
                    </a:lnTo>
                    <a:lnTo>
                      <a:pt x="124" y="12"/>
                    </a:ln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35" name="Group 34"/>
            <p:cNvGrpSpPr>
              <a:grpSpLocks/>
            </p:cNvGrpSpPr>
            <p:nvPr/>
          </p:nvGrpSpPr>
          <p:grpSpPr bwMode="auto">
            <a:xfrm>
              <a:off x="13474" y="1419"/>
              <a:ext cx="125" cy="125"/>
              <a:chOff x="13474" y="1419"/>
              <a:chExt cx="125" cy="125"/>
            </a:xfrm>
          </p:grpSpPr>
          <p:sp>
            <p:nvSpPr>
              <p:cNvPr id="49" name="Freeform 48"/>
              <p:cNvSpPr>
                <a:spLocks/>
              </p:cNvSpPr>
              <p:nvPr/>
            </p:nvSpPr>
            <p:spPr bwMode="auto">
              <a:xfrm>
                <a:off x="13474" y="1419"/>
                <a:ext cx="125" cy="125"/>
              </a:xfrm>
              <a:custGeom>
                <a:avLst/>
                <a:gdLst>
                  <a:gd name="T0" fmla="+- 0 13586 13474"/>
                  <a:gd name="T1" fmla="*/ T0 w 125"/>
                  <a:gd name="T2" fmla="+- 0 1419 1419"/>
                  <a:gd name="T3" fmla="*/ 1419 h 125"/>
                  <a:gd name="T4" fmla="+- 0 13486 13474"/>
                  <a:gd name="T5" fmla="*/ T4 w 125"/>
                  <a:gd name="T6" fmla="+- 0 1419 1419"/>
                  <a:gd name="T7" fmla="*/ 1419 h 125"/>
                  <a:gd name="T8" fmla="+- 0 13474 13474"/>
                  <a:gd name="T9" fmla="*/ T8 w 125"/>
                  <a:gd name="T10" fmla="+- 0 1431 1419"/>
                  <a:gd name="T11" fmla="*/ 1431 h 125"/>
                  <a:gd name="T12" fmla="+- 0 13474 13474"/>
                  <a:gd name="T13" fmla="*/ T12 w 125"/>
                  <a:gd name="T14" fmla="+- 0 1532 1419"/>
                  <a:gd name="T15" fmla="*/ 1532 h 125"/>
                  <a:gd name="T16" fmla="+- 0 13486 13474"/>
                  <a:gd name="T17" fmla="*/ T16 w 125"/>
                  <a:gd name="T18" fmla="+- 0 1544 1419"/>
                  <a:gd name="T19" fmla="*/ 1544 h 125"/>
                  <a:gd name="T20" fmla="+- 0 13586 13474"/>
                  <a:gd name="T21" fmla="*/ T20 w 125"/>
                  <a:gd name="T22" fmla="+- 0 1544 1419"/>
                  <a:gd name="T23" fmla="*/ 1544 h 125"/>
                  <a:gd name="T24" fmla="+- 0 13598 13474"/>
                  <a:gd name="T25" fmla="*/ T24 w 125"/>
                  <a:gd name="T26" fmla="+- 0 1532 1419"/>
                  <a:gd name="T27" fmla="*/ 1532 h 125"/>
                  <a:gd name="T28" fmla="+- 0 13598 13474"/>
                  <a:gd name="T29" fmla="*/ T28 w 125"/>
                  <a:gd name="T30" fmla="+- 0 1431 1419"/>
                  <a:gd name="T31" fmla="*/ 1431 h 125"/>
                  <a:gd name="T32" fmla="+- 0 13586 13474"/>
                  <a:gd name="T33" fmla="*/ T32 w 125"/>
                  <a:gd name="T34" fmla="+- 0 1419 1419"/>
                  <a:gd name="T35" fmla="*/ 1419 h 1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25" h="125">
                    <a:moveTo>
                      <a:pt x="112" y="0"/>
                    </a:moveTo>
                    <a:lnTo>
                      <a:pt x="12" y="0"/>
                    </a:lnTo>
                    <a:lnTo>
                      <a:pt x="0" y="12"/>
                    </a:lnTo>
                    <a:lnTo>
                      <a:pt x="0" y="113"/>
                    </a:lnTo>
                    <a:lnTo>
                      <a:pt x="12" y="125"/>
                    </a:lnTo>
                    <a:lnTo>
                      <a:pt x="112" y="125"/>
                    </a:lnTo>
                    <a:lnTo>
                      <a:pt x="124" y="113"/>
                    </a:lnTo>
                    <a:lnTo>
                      <a:pt x="124" y="12"/>
                    </a:ln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36" name="Group 35"/>
            <p:cNvGrpSpPr>
              <a:grpSpLocks/>
            </p:cNvGrpSpPr>
            <p:nvPr/>
          </p:nvGrpSpPr>
          <p:grpSpPr bwMode="auto">
            <a:xfrm>
              <a:off x="13474" y="1223"/>
              <a:ext cx="125" cy="125"/>
              <a:chOff x="13474" y="1223"/>
              <a:chExt cx="125" cy="125"/>
            </a:xfrm>
          </p:grpSpPr>
          <p:sp>
            <p:nvSpPr>
              <p:cNvPr id="48" name="Freeform 47"/>
              <p:cNvSpPr>
                <a:spLocks/>
              </p:cNvSpPr>
              <p:nvPr/>
            </p:nvSpPr>
            <p:spPr bwMode="auto">
              <a:xfrm>
                <a:off x="13474" y="1223"/>
                <a:ext cx="125" cy="125"/>
              </a:xfrm>
              <a:custGeom>
                <a:avLst/>
                <a:gdLst>
                  <a:gd name="T0" fmla="+- 0 13586 13474"/>
                  <a:gd name="T1" fmla="*/ T0 w 125"/>
                  <a:gd name="T2" fmla="+- 0 1223 1223"/>
                  <a:gd name="T3" fmla="*/ 1223 h 125"/>
                  <a:gd name="T4" fmla="+- 0 13486 13474"/>
                  <a:gd name="T5" fmla="*/ T4 w 125"/>
                  <a:gd name="T6" fmla="+- 0 1223 1223"/>
                  <a:gd name="T7" fmla="*/ 1223 h 125"/>
                  <a:gd name="T8" fmla="+- 0 13474 13474"/>
                  <a:gd name="T9" fmla="*/ T8 w 125"/>
                  <a:gd name="T10" fmla="+- 0 1236 1223"/>
                  <a:gd name="T11" fmla="*/ 1236 h 125"/>
                  <a:gd name="T12" fmla="+- 0 13474 13474"/>
                  <a:gd name="T13" fmla="*/ T12 w 125"/>
                  <a:gd name="T14" fmla="+- 0 1336 1223"/>
                  <a:gd name="T15" fmla="*/ 1336 h 125"/>
                  <a:gd name="T16" fmla="+- 0 13486 13474"/>
                  <a:gd name="T17" fmla="*/ T16 w 125"/>
                  <a:gd name="T18" fmla="+- 0 1348 1223"/>
                  <a:gd name="T19" fmla="*/ 1348 h 125"/>
                  <a:gd name="T20" fmla="+- 0 13586 13474"/>
                  <a:gd name="T21" fmla="*/ T20 w 125"/>
                  <a:gd name="T22" fmla="+- 0 1348 1223"/>
                  <a:gd name="T23" fmla="*/ 1348 h 125"/>
                  <a:gd name="T24" fmla="+- 0 13598 13474"/>
                  <a:gd name="T25" fmla="*/ T24 w 125"/>
                  <a:gd name="T26" fmla="+- 0 1336 1223"/>
                  <a:gd name="T27" fmla="*/ 1336 h 125"/>
                  <a:gd name="T28" fmla="+- 0 13598 13474"/>
                  <a:gd name="T29" fmla="*/ T28 w 125"/>
                  <a:gd name="T30" fmla="+- 0 1236 1223"/>
                  <a:gd name="T31" fmla="*/ 1236 h 125"/>
                  <a:gd name="T32" fmla="+- 0 13586 13474"/>
                  <a:gd name="T33" fmla="*/ T32 w 125"/>
                  <a:gd name="T34" fmla="+- 0 1223 1223"/>
                  <a:gd name="T35" fmla="*/ 1223 h 1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25" h="125">
                    <a:moveTo>
                      <a:pt x="112" y="0"/>
                    </a:moveTo>
                    <a:lnTo>
                      <a:pt x="12" y="0"/>
                    </a:lnTo>
                    <a:lnTo>
                      <a:pt x="0" y="13"/>
                    </a:lnTo>
                    <a:lnTo>
                      <a:pt x="0" y="113"/>
                    </a:lnTo>
                    <a:lnTo>
                      <a:pt x="12" y="125"/>
                    </a:lnTo>
                    <a:lnTo>
                      <a:pt x="112" y="125"/>
                    </a:lnTo>
                    <a:lnTo>
                      <a:pt x="124" y="113"/>
                    </a:lnTo>
                    <a:lnTo>
                      <a:pt x="124" y="13"/>
                    </a:ln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37" name="Group 36"/>
            <p:cNvGrpSpPr>
              <a:grpSpLocks/>
            </p:cNvGrpSpPr>
            <p:nvPr/>
          </p:nvGrpSpPr>
          <p:grpSpPr bwMode="auto">
            <a:xfrm>
              <a:off x="13643" y="1653"/>
              <a:ext cx="337" cy="47"/>
              <a:chOff x="13643" y="1653"/>
              <a:chExt cx="337" cy="47"/>
            </a:xfrm>
          </p:grpSpPr>
          <p:sp>
            <p:nvSpPr>
              <p:cNvPr id="47" name="Freeform 46"/>
              <p:cNvSpPr>
                <a:spLocks/>
              </p:cNvSpPr>
              <p:nvPr/>
            </p:nvSpPr>
            <p:spPr bwMode="auto">
              <a:xfrm>
                <a:off x="13643" y="1653"/>
                <a:ext cx="337" cy="47"/>
              </a:xfrm>
              <a:custGeom>
                <a:avLst/>
                <a:gdLst>
                  <a:gd name="T0" fmla="+- 0 13969 13643"/>
                  <a:gd name="T1" fmla="*/ T0 w 337"/>
                  <a:gd name="T2" fmla="+- 0 1653 1653"/>
                  <a:gd name="T3" fmla="*/ 1653 h 47"/>
                  <a:gd name="T4" fmla="+- 0 13653 13643"/>
                  <a:gd name="T5" fmla="*/ T4 w 337"/>
                  <a:gd name="T6" fmla="+- 0 1653 1653"/>
                  <a:gd name="T7" fmla="*/ 1653 h 47"/>
                  <a:gd name="T8" fmla="+- 0 13643 13643"/>
                  <a:gd name="T9" fmla="*/ T8 w 337"/>
                  <a:gd name="T10" fmla="+- 0 1664 1653"/>
                  <a:gd name="T11" fmla="*/ 1664 h 47"/>
                  <a:gd name="T12" fmla="+- 0 13643 13643"/>
                  <a:gd name="T13" fmla="*/ T12 w 337"/>
                  <a:gd name="T14" fmla="+- 0 1690 1653"/>
                  <a:gd name="T15" fmla="*/ 1690 h 47"/>
                  <a:gd name="T16" fmla="+- 0 13653 13643"/>
                  <a:gd name="T17" fmla="*/ T16 w 337"/>
                  <a:gd name="T18" fmla="+- 0 1701 1653"/>
                  <a:gd name="T19" fmla="*/ 1701 h 47"/>
                  <a:gd name="T20" fmla="+- 0 13969 13643"/>
                  <a:gd name="T21" fmla="*/ T20 w 337"/>
                  <a:gd name="T22" fmla="+- 0 1701 1653"/>
                  <a:gd name="T23" fmla="*/ 1701 h 47"/>
                  <a:gd name="T24" fmla="+- 0 13980 13643"/>
                  <a:gd name="T25" fmla="*/ T24 w 337"/>
                  <a:gd name="T26" fmla="+- 0 1690 1653"/>
                  <a:gd name="T27" fmla="*/ 1690 h 47"/>
                  <a:gd name="T28" fmla="+- 0 13980 13643"/>
                  <a:gd name="T29" fmla="*/ T28 w 337"/>
                  <a:gd name="T30" fmla="+- 0 1664 1653"/>
                  <a:gd name="T31" fmla="*/ 1664 h 47"/>
                  <a:gd name="T32" fmla="+- 0 13969 13643"/>
                  <a:gd name="T33" fmla="*/ T32 w 337"/>
                  <a:gd name="T34" fmla="+- 0 1653 1653"/>
                  <a:gd name="T35" fmla="*/ 1653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37" h="47">
                    <a:moveTo>
                      <a:pt x="326" y="0"/>
                    </a:moveTo>
                    <a:lnTo>
                      <a:pt x="10" y="0"/>
                    </a:lnTo>
                    <a:lnTo>
                      <a:pt x="0" y="11"/>
                    </a:lnTo>
                    <a:lnTo>
                      <a:pt x="0" y="37"/>
                    </a:lnTo>
                    <a:lnTo>
                      <a:pt x="10" y="48"/>
                    </a:lnTo>
                    <a:lnTo>
                      <a:pt x="326" y="48"/>
                    </a:lnTo>
                    <a:lnTo>
                      <a:pt x="337" y="37"/>
                    </a:lnTo>
                    <a:lnTo>
                      <a:pt x="337" y="11"/>
                    </a:lnTo>
                    <a:lnTo>
                      <a:pt x="3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38" name="Group 37"/>
            <p:cNvGrpSpPr>
              <a:grpSpLocks/>
            </p:cNvGrpSpPr>
            <p:nvPr/>
          </p:nvGrpSpPr>
          <p:grpSpPr bwMode="auto">
            <a:xfrm>
              <a:off x="13643" y="1458"/>
              <a:ext cx="337" cy="47"/>
              <a:chOff x="13643" y="1458"/>
              <a:chExt cx="337" cy="47"/>
            </a:xfrm>
          </p:grpSpPr>
          <p:sp>
            <p:nvSpPr>
              <p:cNvPr id="46" name="Freeform 45"/>
              <p:cNvSpPr>
                <a:spLocks/>
              </p:cNvSpPr>
              <p:nvPr/>
            </p:nvSpPr>
            <p:spPr bwMode="auto">
              <a:xfrm>
                <a:off x="13643" y="1458"/>
                <a:ext cx="337" cy="47"/>
              </a:xfrm>
              <a:custGeom>
                <a:avLst/>
                <a:gdLst>
                  <a:gd name="T0" fmla="+- 0 13969 13643"/>
                  <a:gd name="T1" fmla="*/ T0 w 337"/>
                  <a:gd name="T2" fmla="+- 0 1458 1458"/>
                  <a:gd name="T3" fmla="*/ 1458 h 47"/>
                  <a:gd name="T4" fmla="+- 0 13653 13643"/>
                  <a:gd name="T5" fmla="*/ T4 w 337"/>
                  <a:gd name="T6" fmla="+- 0 1458 1458"/>
                  <a:gd name="T7" fmla="*/ 1458 h 47"/>
                  <a:gd name="T8" fmla="+- 0 13643 13643"/>
                  <a:gd name="T9" fmla="*/ T8 w 337"/>
                  <a:gd name="T10" fmla="+- 0 1468 1458"/>
                  <a:gd name="T11" fmla="*/ 1468 h 47"/>
                  <a:gd name="T12" fmla="+- 0 13643 13643"/>
                  <a:gd name="T13" fmla="*/ T12 w 337"/>
                  <a:gd name="T14" fmla="+- 0 1495 1458"/>
                  <a:gd name="T15" fmla="*/ 1495 h 47"/>
                  <a:gd name="T16" fmla="+- 0 13653 13643"/>
                  <a:gd name="T17" fmla="*/ T16 w 337"/>
                  <a:gd name="T18" fmla="+- 0 1505 1458"/>
                  <a:gd name="T19" fmla="*/ 1505 h 47"/>
                  <a:gd name="T20" fmla="+- 0 13969 13643"/>
                  <a:gd name="T21" fmla="*/ T20 w 337"/>
                  <a:gd name="T22" fmla="+- 0 1505 1458"/>
                  <a:gd name="T23" fmla="*/ 1505 h 47"/>
                  <a:gd name="T24" fmla="+- 0 13980 13643"/>
                  <a:gd name="T25" fmla="*/ T24 w 337"/>
                  <a:gd name="T26" fmla="+- 0 1495 1458"/>
                  <a:gd name="T27" fmla="*/ 1495 h 47"/>
                  <a:gd name="T28" fmla="+- 0 13980 13643"/>
                  <a:gd name="T29" fmla="*/ T28 w 337"/>
                  <a:gd name="T30" fmla="+- 0 1468 1458"/>
                  <a:gd name="T31" fmla="*/ 1468 h 47"/>
                  <a:gd name="T32" fmla="+- 0 13969 13643"/>
                  <a:gd name="T33" fmla="*/ T32 w 337"/>
                  <a:gd name="T34" fmla="+- 0 1458 1458"/>
                  <a:gd name="T35" fmla="*/ 1458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37" h="47">
                    <a:moveTo>
                      <a:pt x="326" y="0"/>
                    </a:moveTo>
                    <a:lnTo>
                      <a:pt x="10" y="0"/>
                    </a:lnTo>
                    <a:lnTo>
                      <a:pt x="0" y="10"/>
                    </a:lnTo>
                    <a:lnTo>
                      <a:pt x="0" y="37"/>
                    </a:lnTo>
                    <a:lnTo>
                      <a:pt x="10" y="47"/>
                    </a:lnTo>
                    <a:lnTo>
                      <a:pt x="326" y="47"/>
                    </a:lnTo>
                    <a:lnTo>
                      <a:pt x="337" y="37"/>
                    </a:lnTo>
                    <a:lnTo>
                      <a:pt x="337" y="10"/>
                    </a:lnTo>
                    <a:lnTo>
                      <a:pt x="3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39" name="Group 38"/>
            <p:cNvGrpSpPr>
              <a:grpSpLocks/>
            </p:cNvGrpSpPr>
            <p:nvPr/>
          </p:nvGrpSpPr>
          <p:grpSpPr bwMode="auto">
            <a:xfrm>
              <a:off x="13643" y="1262"/>
              <a:ext cx="337" cy="47"/>
              <a:chOff x="13643" y="1262"/>
              <a:chExt cx="337" cy="47"/>
            </a:xfrm>
          </p:grpSpPr>
          <p:sp>
            <p:nvSpPr>
              <p:cNvPr id="45" name="Freeform 44"/>
              <p:cNvSpPr>
                <a:spLocks/>
              </p:cNvSpPr>
              <p:nvPr/>
            </p:nvSpPr>
            <p:spPr bwMode="auto">
              <a:xfrm>
                <a:off x="13643" y="1262"/>
                <a:ext cx="337" cy="47"/>
              </a:xfrm>
              <a:custGeom>
                <a:avLst/>
                <a:gdLst>
                  <a:gd name="T0" fmla="+- 0 13969 13643"/>
                  <a:gd name="T1" fmla="*/ T0 w 337"/>
                  <a:gd name="T2" fmla="+- 0 1262 1262"/>
                  <a:gd name="T3" fmla="*/ 1262 h 47"/>
                  <a:gd name="T4" fmla="+- 0 13653 13643"/>
                  <a:gd name="T5" fmla="*/ T4 w 337"/>
                  <a:gd name="T6" fmla="+- 0 1262 1262"/>
                  <a:gd name="T7" fmla="*/ 1262 h 47"/>
                  <a:gd name="T8" fmla="+- 0 13643 13643"/>
                  <a:gd name="T9" fmla="*/ T8 w 337"/>
                  <a:gd name="T10" fmla="+- 0 1273 1262"/>
                  <a:gd name="T11" fmla="*/ 1273 h 47"/>
                  <a:gd name="T12" fmla="+- 0 13643 13643"/>
                  <a:gd name="T13" fmla="*/ T12 w 337"/>
                  <a:gd name="T14" fmla="+- 0 1299 1262"/>
                  <a:gd name="T15" fmla="*/ 1299 h 47"/>
                  <a:gd name="T16" fmla="+- 0 13653 13643"/>
                  <a:gd name="T17" fmla="*/ T16 w 337"/>
                  <a:gd name="T18" fmla="+- 0 1310 1262"/>
                  <a:gd name="T19" fmla="*/ 1310 h 47"/>
                  <a:gd name="T20" fmla="+- 0 13969 13643"/>
                  <a:gd name="T21" fmla="*/ T20 w 337"/>
                  <a:gd name="T22" fmla="+- 0 1310 1262"/>
                  <a:gd name="T23" fmla="*/ 1310 h 47"/>
                  <a:gd name="T24" fmla="+- 0 13980 13643"/>
                  <a:gd name="T25" fmla="*/ T24 w 337"/>
                  <a:gd name="T26" fmla="+- 0 1299 1262"/>
                  <a:gd name="T27" fmla="*/ 1299 h 47"/>
                  <a:gd name="T28" fmla="+- 0 13980 13643"/>
                  <a:gd name="T29" fmla="*/ T28 w 337"/>
                  <a:gd name="T30" fmla="+- 0 1273 1262"/>
                  <a:gd name="T31" fmla="*/ 1273 h 47"/>
                  <a:gd name="T32" fmla="+- 0 13969 13643"/>
                  <a:gd name="T33" fmla="*/ T32 w 337"/>
                  <a:gd name="T34" fmla="+- 0 1262 1262"/>
                  <a:gd name="T35" fmla="*/ 1262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37" h="47">
                    <a:moveTo>
                      <a:pt x="326" y="0"/>
                    </a:moveTo>
                    <a:lnTo>
                      <a:pt x="10" y="0"/>
                    </a:lnTo>
                    <a:lnTo>
                      <a:pt x="0" y="11"/>
                    </a:lnTo>
                    <a:lnTo>
                      <a:pt x="0" y="37"/>
                    </a:lnTo>
                    <a:lnTo>
                      <a:pt x="10" y="48"/>
                    </a:lnTo>
                    <a:lnTo>
                      <a:pt x="326" y="48"/>
                    </a:lnTo>
                    <a:lnTo>
                      <a:pt x="337" y="37"/>
                    </a:lnTo>
                    <a:lnTo>
                      <a:pt x="337" y="11"/>
                    </a:lnTo>
                    <a:lnTo>
                      <a:pt x="3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40" name="Group 39"/>
            <p:cNvGrpSpPr>
              <a:grpSpLocks/>
            </p:cNvGrpSpPr>
            <p:nvPr/>
          </p:nvGrpSpPr>
          <p:grpSpPr bwMode="auto">
            <a:xfrm>
              <a:off x="13317" y="907"/>
              <a:ext cx="820" cy="1052"/>
              <a:chOff x="13317" y="907"/>
              <a:chExt cx="820" cy="1052"/>
            </a:xfrm>
          </p:grpSpPr>
          <p:sp>
            <p:nvSpPr>
              <p:cNvPr id="41" name="Freeform 40"/>
              <p:cNvSpPr>
                <a:spLocks/>
              </p:cNvSpPr>
              <p:nvPr/>
            </p:nvSpPr>
            <p:spPr bwMode="auto">
              <a:xfrm>
                <a:off x="13317" y="907"/>
                <a:ext cx="820" cy="1052"/>
              </a:xfrm>
              <a:custGeom>
                <a:avLst/>
                <a:gdLst>
                  <a:gd name="T0" fmla="+- 0 13699 13317"/>
                  <a:gd name="T1" fmla="*/ T0 w 820"/>
                  <a:gd name="T2" fmla="+- 0 907 907"/>
                  <a:gd name="T3" fmla="*/ 907 h 1052"/>
                  <a:gd name="T4" fmla="+- 0 13639 13317"/>
                  <a:gd name="T5" fmla="*/ T4 w 820"/>
                  <a:gd name="T6" fmla="+- 0 929 907"/>
                  <a:gd name="T7" fmla="*/ 929 h 1052"/>
                  <a:gd name="T8" fmla="+- 0 13614 13317"/>
                  <a:gd name="T9" fmla="*/ T8 w 820"/>
                  <a:gd name="T10" fmla="+- 0 963 907"/>
                  <a:gd name="T11" fmla="*/ 963 h 1052"/>
                  <a:gd name="T12" fmla="+- 0 13593 13317"/>
                  <a:gd name="T13" fmla="*/ T12 w 820"/>
                  <a:gd name="T14" fmla="+- 0 975 907"/>
                  <a:gd name="T15" fmla="*/ 975 h 1052"/>
                  <a:gd name="T16" fmla="+- 0 13571 13317"/>
                  <a:gd name="T17" fmla="*/ T16 w 820"/>
                  <a:gd name="T18" fmla="+- 0 978 907"/>
                  <a:gd name="T19" fmla="*/ 978 h 1052"/>
                  <a:gd name="T20" fmla="+- 0 13553 13317"/>
                  <a:gd name="T21" fmla="*/ T20 w 820"/>
                  <a:gd name="T22" fmla="+- 0 987 907"/>
                  <a:gd name="T23" fmla="*/ 987 h 1052"/>
                  <a:gd name="T24" fmla="+- 0 13538 13317"/>
                  <a:gd name="T25" fmla="*/ T24 w 820"/>
                  <a:gd name="T26" fmla="+- 0 1001 907"/>
                  <a:gd name="T27" fmla="*/ 1001 h 1052"/>
                  <a:gd name="T28" fmla="+- 0 13400 13317"/>
                  <a:gd name="T29" fmla="*/ T28 w 820"/>
                  <a:gd name="T30" fmla="+- 0 1005 907"/>
                  <a:gd name="T31" fmla="*/ 1005 h 1052"/>
                  <a:gd name="T32" fmla="+- 0 13340 13317"/>
                  <a:gd name="T33" fmla="*/ T32 w 820"/>
                  <a:gd name="T34" fmla="+- 0 1030 907"/>
                  <a:gd name="T35" fmla="*/ 1030 h 1052"/>
                  <a:gd name="T36" fmla="+- 0 13317 13317"/>
                  <a:gd name="T37" fmla="*/ T36 w 820"/>
                  <a:gd name="T38" fmla="+- 0 1876 907"/>
                  <a:gd name="T39" fmla="*/ 1876 h 1052"/>
                  <a:gd name="T40" fmla="+- 0 13320 13317"/>
                  <a:gd name="T41" fmla="*/ T40 w 820"/>
                  <a:gd name="T42" fmla="+- 0 1899 907"/>
                  <a:gd name="T43" fmla="*/ 1899 h 1052"/>
                  <a:gd name="T44" fmla="+- 0 13359 13317"/>
                  <a:gd name="T45" fmla="*/ T44 w 820"/>
                  <a:gd name="T46" fmla="+- 0 1949 907"/>
                  <a:gd name="T47" fmla="*/ 1949 h 1052"/>
                  <a:gd name="T48" fmla="+- 0 14053 13317"/>
                  <a:gd name="T49" fmla="*/ T48 w 820"/>
                  <a:gd name="T50" fmla="+- 0 1960 907"/>
                  <a:gd name="T51" fmla="*/ 1960 h 1052"/>
                  <a:gd name="T52" fmla="+- 0 14076 13317"/>
                  <a:gd name="T53" fmla="*/ T52 w 820"/>
                  <a:gd name="T54" fmla="+- 0 1956 907"/>
                  <a:gd name="T55" fmla="*/ 1956 h 1052"/>
                  <a:gd name="T56" fmla="+- 0 14126 13317"/>
                  <a:gd name="T57" fmla="*/ T56 w 820"/>
                  <a:gd name="T58" fmla="+- 0 1917 907"/>
                  <a:gd name="T59" fmla="*/ 1917 h 1052"/>
                  <a:gd name="T60" fmla="+- 0 14134 13317"/>
                  <a:gd name="T61" fmla="*/ T60 w 820"/>
                  <a:gd name="T62" fmla="+- 0 1885 907"/>
                  <a:gd name="T63" fmla="*/ 1885 h 1052"/>
                  <a:gd name="T64" fmla="+- 0 13396 13317"/>
                  <a:gd name="T65" fmla="*/ T64 w 820"/>
                  <a:gd name="T66" fmla="+- 0 1885 907"/>
                  <a:gd name="T67" fmla="*/ 1885 h 1052"/>
                  <a:gd name="T68" fmla="+- 0 13392 13317"/>
                  <a:gd name="T69" fmla="*/ T68 w 820"/>
                  <a:gd name="T70" fmla="+- 0 1881 907"/>
                  <a:gd name="T71" fmla="*/ 1881 h 1052"/>
                  <a:gd name="T72" fmla="+- 0 13392 13317"/>
                  <a:gd name="T73" fmla="*/ T72 w 820"/>
                  <a:gd name="T74" fmla="+- 0 1084 907"/>
                  <a:gd name="T75" fmla="*/ 1084 h 1052"/>
                  <a:gd name="T76" fmla="+- 0 13396 13317"/>
                  <a:gd name="T77" fmla="*/ T76 w 820"/>
                  <a:gd name="T78" fmla="+- 0 1080 907"/>
                  <a:gd name="T79" fmla="*/ 1080 h 1052"/>
                  <a:gd name="T80" fmla="+- 0 14136 13317"/>
                  <a:gd name="T81" fmla="*/ T80 w 820"/>
                  <a:gd name="T82" fmla="+- 0 1080 907"/>
                  <a:gd name="T83" fmla="*/ 1080 h 1052"/>
                  <a:gd name="T84" fmla="+- 0 14134 13317"/>
                  <a:gd name="T85" fmla="*/ T84 w 820"/>
                  <a:gd name="T86" fmla="+- 0 1066 907"/>
                  <a:gd name="T87" fmla="*/ 1066 h 1052"/>
                  <a:gd name="T88" fmla="+- 0 14094 13317"/>
                  <a:gd name="T89" fmla="*/ T88 w 820"/>
                  <a:gd name="T90" fmla="+- 0 1015 907"/>
                  <a:gd name="T91" fmla="*/ 1015 h 1052"/>
                  <a:gd name="T92" fmla="+- 0 14053 13317"/>
                  <a:gd name="T93" fmla="*/ T92 w 820"/>
                  <a:gd name="T94" fmla="+- 0 1005 907"/>
                  <a:gd name="T95" fmla="*/ 1005 h 1052"/>
                  <a:gd name="T96" fmla="+- 0 13918 13317"/>
                  <a:gd name="T97" fmla="*/ T96 w 820"/>
                  <a:gd name="T98" fmla="+- 0 1005 907"/>
                  <a:gd name="T99" fmla="*/ 1005 h 1052"/>
                  <a:gd name="T100" fmla="+- 0 13904 13317"/>
                  <a:gd name="T101" fmla="*/ T100 w 820"/>
                  <a:gd name="T102" fmla="+- 0 990 907"/>
                  <a:gd name="T103" fmla="*/ 990 h 1052"/>
                  <a:gd name="T104" fmla="+- 0 13886 13317"/>
                  <a:gd name="T105" fmla="*/ T104 w 820"/>
                  <a:gd name="T106" fmla="+- 0 980 907"/>
                  <a:gd name="T107" fmla="*/ 980 h 1052"/>
                  <a:gd name="T108" fmla="+- 0 13866 13317"/>
                  <a:gd name="T109" fmla="*/ T108 w 820"/>
                  <a:gd name="T110" fmla="+- 0 975 907"/>
                  <a:gd name="T111" fmla="*/ 975 h 1052"/>
                  <a:gd name="T112" fmla="+- 0 13664 13317"/>
                  <a:gd name="T113" fmla="*/ T112 w 820"/>
                  <a:gd name="T114" fmla="+- 0 975 907"/>
                  <a:gd name="T115" fmla="*/ 975 h 1052"/>
                  <a:gd name="T116" fmla="+- 0 13672 13317"/>
                  <a:gd name="T117" fmla="*/ T116 w 820"/>
                  <a:gd name="T118" fmla="+- 0 964 907"/>
                  <a:gd name="T119" fmla="*/ 964 h 1052"/>
                  <a:gd name="T120" fmla="+- 0 13684 13317"/>
                  <a:gd name="T121" fmla="*/ T120 w 820"/>
                  <a:gd name="T122" fmla="+- 0 957 907"/>
                  <a:gd name="T123" fmla="*/ 957 h 1052"/>
                  <a:gd name="T124" fmla="+- 0 13837 13317"/>
                  <a:gd name="T125" fmla="*/ T124 w 820"/>
                  <a:gd name="T126" fmla="+- 0 957 907"/>
                  <a:gd name="T127" fmla="*/ 957 h 1052"/>
                  <a:gd name="T128" fmla="+- 0 13836 13317"/>
                  <a:gd name="T129" fmla="*/ T128 w 820"/>
                  <a:gd name="T130" fmla="+- 0 955 907"/>
                  <a:gd name="T131" fmla="*/ 955 h 1052"/>
                  <a:gd name="T132" fmla="+- 0 13824 13317"/>
                  <a:gd name="T133" fmla="*/ T132 w 820"/>
                  <a:gd name="T134" fmla="+- 0 938 907"/>
                  <a:gd name="T135" fmla="*/ 938 h 1052"/>
                  <a:gd name="T136" fmla="+- 0 13808 13317"/>
                  <a:gd name="T137" fmla="*/ T136 w 820"/>
                  <a:gd name="T138" fmla="+- 0 924 907"/>
                  <a:gd name="T139" fmla="*/ 924 h 1052"/>
                  <a:gd name="T140" fmla="+- 0 13789 13317"/>
                  <a:gd name="T141" fmla="*/ T140 w 820"/>
                  <a:gd name="T142" fmla="+- 0 914 907"/>
                  <a:gd name="T143" fmla="*/ 914 h 1052"/>
                  <a:gd name="T144" fmla="+- 0 13768 13317"/>
                  <a:gd name="T145" fmla="*/ T144 w 820"/>
                  <a:gd name="T146" fmla="+- 0 908 907"/>
                  <a:gd name="T147" fmla="*/ 908 h 1052"/>
                  <a:gd name="T148" fmla="+- 0 13699 13317"/>
                  <a:gd name="T149" fmla="*/ T148 w 820"/>
                  <a:gd name="T150" fmla="+- 0 907 907"/>
                  <a:gd name="T151" fmla="*/ 907 h 10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820" h="1052">
                    <a:moveTo>
                      <a:pt x="382" y="0"/>
                    </a:moveTo>
                    <a:lnTo>
                      <a:pt x="322" y="22"/>
                    </a:lnTo>
                    <a:lnTo>
                      <a:pt x="297" y="56"/>
                    </a:lnTo>
                    <a:lnTo>
                      <a:pt x="276" y="68"/>
                    </a:lnTo>
                    <a:lnTo>
                      <a:pt x="254" y="71"/>
                    </a:lnTo>
                    <a:lnTo>
                      <a:pt x="236" y="80"/>
                    </a:lnTo>
                    <a:lnTo>
                      <a:pt x="221" y="94"/>
                    </a:lnTo>
                    <a:lnTo>
                      <a:pt x="83" y="98"/>
                    </a:lnTo>
                    <a:lnTo>
                      <a:pt x="23" y="123"/>
                    </a:lnTo>
                    <a:lnTo>
                      <a:pt x="0" y="969"/>
                    </a:lnTo>
                    <a:lnTo>
                      <a:pt x="3" y="992"/>
                    </a:lnTo>
                    <a:lnTo>
                      <a:pt x="42" y="1042"/>
                    </a:lnTo>
                    <a:lnTo>
                      <a:pt x="736" y="1053"/>
                    </a:lnTo>
                    <a:lnTo>
                      <a:pt x="759" y="1049"/>
                    </a:lnTo>
                    <a:lnTo>
                      <a:pt x="809" y="1010"/>
                    </a:lnTo>
                    <a:lnTo>
                      <a:pt x="817" y="978"/>
                    </a:lnTo>
                    <a:lnTo>
                      <a:pt x="79" y="978"/>
                    </a:lnTo>
                    <a:lnTo>
                      <a:pt x="75" y="974"/>
                    </a:lnTo>
                    <a:lnTo>
                      <a:pt x="75" y="177"/>
                    </a:lnTo>
                    <a:lnTo>
                      <a:pt x="79" y="173"/>
                    </a:lnTo>
                    <a:lnTo>
                      <a:pt x="819" y="173"/>
                    </a:lnTo>
                    <a:lnTo>
                      <a:pt x="817" y="159"/>
                    </a:lnTo>
                    <a:lnTo>
                      <a:pt x="777" y="108"/>
                    </a:lnTo>
                    <a:lnTo>
                      <a:pt x="736" y="98"/>
                    </a:lnTo>
                    <a:lnTo>
                      <a:pt x="601" y="98"/>
                    </a:lnTo>
                    <a:lnTo>
                      <a:pt x="587" y="83"/>
                    </a:lnTo>
                    <a:lnTo>
                      <a:pt x="569" y="73"/>
                    </a:lnTo>
                    <a:lnTo>
                      <a:pt x="549" y="68"/>
                    </a:lnTo>
                    <a:lnTo>
                      <a:pt x="347" y="68"/>
                    </a:lnTo>
                    <a:lnTo>
                      <a:pt x="355" y="57"/>
                    </a:lnTo>
                    <a:lnTo>
                      <a:pt x="367" y="50"/>
                    </a:lnTo>
                    <a:lnTo>
                      <a:pt x="520" y="50"/>
                    </a:lnTo>
                    <a:lnTo>
                      <a:pt x="519" y="48"/>
                    </a:lnTo>
                    <a:lnTo>
                      <a:pt x="507" y="31"/>
                    </a:lnTo>
                    <a:lnTo>
                      <a:pt x="491" y="17"/>
                    </a:lnTo>
                    <a:lnTo>
                      <a:pt x="472" y="7"/>
                    </a:lnTo>
                    <a:lnTo>
                      <a:pt x="451" y="1"/>
                    </a:ln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42" name="Freeform 41"/>
              <p:cNvSpPr>
                <a:spLocks/>
              </p:cNvSpPr>
              <p:nvPr/>
            </p:nvSpPr>
            <p:spPr bwMode="auto">
              <a:xfrm>
                <a:off x="13317" y="907"/>
                <a:ext cx="820" cy="1052"/>
              </a:xfrm>
              <a:custGeom>
                <a:avLst/>
                <a:gdLst>
                  <a:gd name="T0" fmla="+- 0 14136 13317"/>
                  <a:gd name="T1" fmla="*/ T0 w 820"/>
                  <a:gd name="T2" fmla="+- 0 1080 907"/>
                  <a:gd name="T3" fmla="*/ 1080 h 1052"/>
                  <a:gd name="T4" fmla="+- 0 14058 13317"/>
                  <a:gd name="T5" fmla="*/ T4 w 820"/>
                  <a:gd name="T6" fmla="+- 0 1080 907"/>
                  <a:gd name="T7" fmla="*/ 1080 h 1052"/>
                  <a:gd name="T8" fmla="+- 0 14062 13317"/>
                  <a:gd name="T9" fmla="*/ T8 w 820"/>
                  <a:gd name="T10" fmla="+- 0 1084 907"/>
                  <a:gd name="T11" fmla="*/ 1084 h 1052"/>
                  <a:gd name="T12" fmla="+- 0 14062 13317"/>
                  <a:gd name="T13" fmla="*/ T12 w 820"/>
                  <a:gd name="T14" fmla="+- 0 1881 907"/>
                  <a:gd name="T15" fmla="*/ 1881 h 1052"/>
                  <a:gd name="T16" fmla="+- 0 14058 13317"/>
                  <a:gd name="T17" fmla="*/ T16 w 820"/>
                  <a:gd name="T18" fmla="+- 0 1885 907"/>
                  <a:gd name="T19" fmla="*/ 1885 h 1052"/>
                  <a:gd name="T20" fmla="+- 0 14134 13317"/>
                  <a:gd name="T21" fmla="*/ T20 w 820"/>
                  <a:gd name="T22" fmla="+- 0 1885 907"/>
                  <a:gd name="T23" fmla="*/ 1885 h 1052"/>
                  <a:gd name="T24" fmla="+- 0 14137 13317"/>
                  <a:gd name="T25" fmla="*/ T24 w 820"/>
                  <a:gd name="T26" fmla="+- 0 1088 907"/>
                  <a:gd name="T27" fmla="*/ 1088 h 1052"/>
                  <a:gd name="T28" fmla="+- 0 14136 13317"/>
                  <a:gd name="T29" fmla="*/ T28 w 820"/>
                  <a:gd name="T30" fmla="+- 0 1080 907"/>
                  <a:gd name="T31" fmla="*/ 1080 h 105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20" h="1052">
                    <a:moveTo>
                      <a:pt x="819" y="173"/>
                    </a:moveTo>
                    <a:lnTo>
                      <a:pt x="741" y="173"/>
                    </a:lnTo>
                    <a:lnTo>
                      <a:pt x="745" y="177"/>
                    </a:lnTo>
                    <a:lnTo>
                      <a:pt x="745" y="974"/>
                    </a:lnTo>
                    <a:lnTo>
                      <a:pt x="741" y="978"/>
                    </a:lnTo>
                    <a:lnTo>
                      <a:pt x="817" y="978"/>
                    </a:lnTo>
                    <a:lnTo>
                      <a:pt x="820" y="181"/>
                    </a:lnTo>
                    <a:lnTo>
                      <a:pt x="819"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43" name="Freeform 42"/>
              <p:cNvSpPr>
                <a:spLocks/>
              </p:cNvSpPr>
              <p:nvPr/>
            </p:nvSpPr>
            <p:spPr bwMode="auto">
              <a:xfrm>
                <a:off x="13317" y="907"/>
                <a:ext cx="820" cy="1052"/>
              </a:xfrm>
              <a:custGeom>
                <a:avLst/>
                <a:gdLst>
                  <a:gd name="T0" fmla="+- 0 14053 13317"/>
                  <a:gd name="T1" fmla="*/ T0 w 820"/>
                  <a:gd name="T2" fmla="+- 0 1080 907"/>
                  <a:gd name="T3" fmla="*/ 1080 h 1052"/>
                  <a:gd name="T4" fmla="+- 0 13535 13317"/>
                  <a:gd name="T5" fmla="*/ T4 w 820"/>
                  <a:gd name="T6" fmla="+- 0 1080 907"/>
                  <a:gd name="T7" fmla="*/ 1080 h 1052"/>
                  <a:gd name="T8" fmla="+- 0 13548 13317"/>
                  <a:gd name="T9" fmla="*/ T8 w 820"/>
                  <a:gd name="T10" fmla="+- 0 1095 907"/>
                  <a:gd name="T11" fmla="*/ 1095 h 1052"/>
                  <a:gd name="T12" fmla="+- 0 13566 13317"/>
                  <a:gd name="T13" fmla="*/ T12 w 820"/>
                  <a:gd name="T14" fmla="+- 0 1106 907"/>
                  <a:gd name="T15" fmla="*/ 1106 h 1052"/>
                  <a:gd name="T16" fmla="+- 0 13586 13317"/>
                  <a:gd name="T17" fmla="*/ T16 w 820"/>
                  <a:gd name="T18" fmla="+- 0 1111 907"/>
                  <a:gd name="T19" fmla="*/ 1111 h 1052"/>
                  <a:gd name="T20" fmla="+- 0 13861 13317"/>
                  <a:gd name="T21" fmla="*/ T20 w 820"/>
                  <a:gd name="T22" fmla="+- 0 1111 907"/>
                  <a:gd name="T23" fmla="*/ 1111 h 1052"/>
                  <a:gd name="T24" fmla="+- 0 13882 13317"/>
                  <a:gd name="T25" fmla="*/ T24 w 820"/>
                  <a:gd name="T26" fmla="+- 0 1108 907"/>
                  <a:gd name="T27" fmla="*/ 1108 h 1052"/>
                  <a:gd name="T28" fmla="+- 0 13900 13317"/>
                  <a:gd name="T29" fmla="*/ T28 w 820"/>
                  <a:gd name="T30" fmla="+- 0 1099 907"/>
                  <a:gd name="T31" fmla="*/ 1099 h 1052"/>
                  <a:gd name="T32" fmla="+- 0 13915 13317"/>
                  <a:gd name="T33" fmla="*/ T32 w 820"/>
                  <a:gd name="T34" fmla="+- 0 1085 907"/>
                  <a:gd name="T35" fmla="*/ 1085 h 1052"/>
                  <a:gd name="T36" fmla="+- 0 14053 13317"/>
                  <a:gd name="T37" fmla="*/ T36 w 820"/>
                  <a:gd name="T38" fmla="+- 0 1080 907"/>
                  <a:gd name="T39" fmla="*/ 1080 h 10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20" h="1052">
                    <a:moveTo>
                      <a:pt x="736" y="173"/>
                    </a:moveTo>
                    <a:lnTo>
                      <a:pt x="218" y="173"/>
                    </a:lnTo>
                    <a:lnTo>
                      <a:pt x="231" y="188"/>
                    </a:lnTo>
                    <a:lnTo>
                      <a:pt x="249" y="199"/>
                    </a:lnTo>
                    <a:lnTo>
                      <a:pt x="269" y="204"/>
                    </a:lnTo>
                    <a:lnTo>
                      <a:pt x="544" y="204"/>
                    </a:lnTo>
                    <a:lnTo>
                      <a:pt x="565" y="201"/>
                    </a:lnTo>
                    <a:lnTo>
                      <a:pt x="583" y="192"/>
                    </a:lnTo>
                    <a:lnTo>
                      <a:pt x="598" y="178"/>
                    </a:lnTo>
                    <a:lnTo>
                      <a:pt x="736"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44" name="Freeform 43"/>
              <p:cNvSpPr>
                <a:spLocks/>
              </p:cNvSpPr>
              <p:nvPr/>
            </p:nvSpPr>
            <p:spPr bwMode="auto">
              <a:xfrm>
                <a:off x="13317" y="907"/>
                <a:ext cx="820" cy="1052"/>
              </a:xfrm>
              <a:custGeom>
                <a:avLst/>
                <a:gdLst>
                  <a:gd name="T0" fmla="+- 0 13837 13317"/>
                  <a:gd name="T1" fmla="*/ T0 w 820"/>
                  <a:gd name="T2" fmla="+- 0 957 907"/>
                  <a:gd name="T3" fmla="*/ 957 h 1052"/>
                  <a:gd name="T4" fmla="+- 0 13769 13317"/>
                  <a:gd name="T5" fmla="*/ T4 w 820"/>
                  <a:gd name="T6" fmla="+- 0 957 907"/>
                  <a:gd name="T7" fmla="*/ 957 h 1052"/>
                  <a:gd name="T8" fmla="+- 0 13782 13317"/>
                  <a:gd name="T9" fmla="*/ T8 w 820"/>
                  <a:gd name="T10" fmla="+- 0 964 907"/>
                  <a:gd name="T11" fmla="*/ 964 h 1052"/>
                  <a:gd name="T12" fmla="+- 0 13790 13317"/>
                  <a:gd name="T13" fmla="*/ T12 w 820"/>
                  <a:gd name="T14" fmla="+- 0 975 907"/>
                  <a:gd name="T15" fmla="*/ 975 h 1052"/>
                  <a:gd name="T16" fmla="+- 0 13844 13317"/>
                  <a:gd name="T17" fmla="*/ T16 w 820"/>
                  <a:gd name="T18" fmla="+- 0 975 907"/>
                  <a:gd name="T19" fmla="*/ 975 h 1052"/>
                  <a:gd name="T20" fmla="+- 0 13837 13317"/>
                  <a:gd name="T21" fmla="*/ T20 w 820"/>
                  <a:gd name="T22" fmla="+- 0 957 907"/>
                  <a:gd name="T23" fmla="*/ 957 h 1052"/>
                </a:gdLst>
                <a:ahLst/>
                <a:cxnLst>
                  <a:cxn ang="0">
                    <a:pos x="T1" y="T3"/>
                  </a:cxn>
                  <a:cxn ang="0">
                    <a:pos x="T5" y="T7"/>
                  </a:cxn>
                  <a:cxn ang="0">
                    <a:pos x="T9" y="T11"/>
                  </a:cxn>
                  <a:cxn ang="0">
                    <a:pos x="T13" y="T15"/>
                  </a:cxn>
                  <a:cxn ang="0">
                    <a:pos x="T17" y="T19"/>
                  </a:cxn>
                  <a:cxn ang="0">
                    <a:pos x="T21" y="T23"/>
                  </a:cxn>
                </a:cxnLst>
                <a:rect l="0" t="0" r="r" b="b"/>
                <a:pathLst>
                  <a:path w="820" h="1052">
                    <a:moveTo>
                      <a:pt x="520" y="50"/>
                    </a:moveTo>
                    <a:lnTo>
                      <a:pt x="452" y="50"/>
                    </a:lnTo>
                    <a:lnTo>
                      <a:pt x="465" y="57"/>
                    </a:lnTo>
                    <a:lnTo>
                      <a:pt x="473" y="68"/>
                    </a:lnTo>
                    <a:lnTo>
                      <a:pt x="527" y="68"/>
                    </a:lnTo>
                    <a:lnTo>
                      <a:pt x="52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sp>
        <p:nvSpPr>
          <p:cNvPr id="54" name="Rectangle 53"/>
          <p:cNvSpPr/>
          <p:nvPr/>
        </p:nvSpPr>
        <p:spPr>
          <a:xfrm>
            <a:off x="0" y="730894"/>
            <a:ext cx="2835713" cy="461665"/>
          </a:xfrm>
          <a:prstGeom prst="rect">
            <a:avLst/>
          </a:prstGeom>
        </p:spPr>
        <p:txBody>
          <a:bodyPr wrap="none">
            <a:spAutoFit/>
          </a:bodyPr>
          <a:lstStyle/>
          <a:p>
            <a:pPr marL="153826">
              <a:spcBef>
                <a:spcPts val="83"/>
              </a:spcBef>
            </a:pPr>
            <a:r>
              <a:rPr lang="en-US" sz="2400" dirty="0">
                <a:solidFill>
                  <a:srgbClr val="FFFFFF"/>
                </a:solidFill>
                <a:latin typeface="Arial" panose="020B0604020202020204" pitchFamily="34" charset="0"/>
                <a:ea typeface="Arial" panose="020B0604020202020204" pitchFamily="34" charset="0"/>
                <a:cs typeface="Times New Roman" panose="02020603050405020304" pitchFamily="18" charset="0"/>
              </a:rPr>
              <a:t>YOUR </a:t>
            </a:r>
            <a:r>
              <a:rPr lang="en-US" sz="2400" b="1" dirty="0">
                <a:solidFill>
                  <a:srgbClr val="FFFFFF"/>
                </a:solidFill>
                <a:latin typeface="Arial" panose="020B0604020202020204" pitchFamily="34" charset="0"/>
                <a:ea typeface="Arial" panose="020B0604020202020204" pitchFamily="34" charset="0"/>
                <a:cs typeface="Times New Roman" panose="02020603050405020304" pitchFamily="18" charset="0"/>
              </a:rPr>
              <a:t>BENEFITS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p:cNvSpPr txBox="1"/>
          <p:nvPr/>
        </p:nvSpPr>
        <p:spPr>
          <a:xfrm>
            <a:off x="173951" y="1975863"/>
            <a:ext cx="4469131" cy="4255011"/>
          </a:xfrm>
          <a:prstGeom prst="rect">
            <a:avLst/>
          </a:prstGeom>
          <a:noFill/>
        </p:spPr>
        <p:txBody>
          <a:bodyPr wrap="square" rtlCol="0">
            <a:spAutoFit/>
          </a:bodyPr>
          <a:lstStyle/>
          <a:p>
            <a:pPr marL="76914">
              <a:spcBef>
                <a:spcPts val="105"/>
              </a:spcBef>
            </a:pPr>
            <a:r>
              <a:rPr lang="en-US" sz="2400" dirty="0">
                <a:solidFill>
                  <a:srgbClr val="2C5670"/>
                </a:solidFill>
                <a:latin typeface="Arial" panose="020B0604020202020204" pitchFamily="34" charset="0"/>
                <a:ea typeface="Arial" panose="020B0604020202020204" pitchFamily="34" charset="0"/>
                <a:cs typeface="Times New Roman" panose="02020603050405020304" pitchFamily="18" charset="0"/>
              </a:rPr>
              <a:t>BENEFITS OPEN ENROLLMENT</a:t>
            </a:r>
          </a:p>
          <a:p>
            <a:pPr marL="76914">
              <a:spcBef>
                <a:spcPts val="105"/>
              </a:spcBef>
            </a:pPr>
            <a:r>
              <a:rPr lang="en-US" sz="2400" b="1" dirty="0" smtClean="0">
                <a:solidFill>
                  <a:srgbClr val="2C5670"/>
                </a:solidFill>
                <a:latin typeface="Arial" panose="020B0604020202020204" pitchFamily="34" charset="0"/>
                <a:ea typeface="Calibri" panose="020F0502020204030204" pitchFamily="34" charset="0"/>
                <a:cs typeface="Times New Roman" panose="02020603050405020304" pitchFamily="18" charset="0"/>
              </a:rPr>
              <a:t>4/12/2021 </a:t>
            </a:r>
            <a:r>
              <a:rPr lang="en-US" sz="2400" b="1" dirty="0">
                <a:solidFill>
                  <a:srgbClr val="2C5670"/>
                </a:solidFill>
                <a:latin typeface="Arial" panose="020B0604020202020204" pitchFamily="34" charset="0"/>
                <a:ea typeface="Calibri" panose="020F0502020204030204" pitchFamily="34" charset="0"/>
                <a:cs typeface="Times New Roman" panose="02020603050405020304" pitchFamily="18" charset="0"/>
              </a:rPr>
              <a:t>– </a:t>
            </a:r>
            <a:r>
              <a:rPr lang="en-US" sz="2400" b="1" dirty="0" smtClean="0">
                <a:solidFill>
                  <a:srgbClr val="2C5670"/>
                </a:solidFill>
                <a:latin typeface="Arial" panose="020B0604020202020204" pitchFamily="34" charset="0"/>
                <a:ea typeface="Calibri" panose="020F0502020204030204" pitchFamily="34" charset="0"/>
                <a:cs typeface="Times New Roman" panose="02020603050405020304" pitchFamily="18" charset="0"/>
              </a:rPr>
              <a:t>4/26/2020</a:t>
            </a:r>
            <a:endParaRPr lang="en-US" sz="2400" b="1" dirty="0">
              <a:solidFill>
                <a:srgbClr val="2C5670"/>
              </a:solidFill>
              <a:latin typeface="Arial" panose="020B0604020202020204" pitchFamily="34" charset="0"/>
              <a:ea typeface="Calibri" panose="020F0502020204030204" pitchFamily="34" charset="0"/>
              <a:cs typeface="Times New Roman" panose="02020603050405020304" pitchFamily="18" charset="0"/>
            </a:endParaRPr>
          </a:p>
          <a:p>
            <a:pPr marL="76914">
              <a:lnSpc>
                <a:spcPts val="1540"/>
              </a:lnSpc>
            </a:pPr>
            <a:endParaRPr lang="en-US" sz="1050" b="1" dirty="0">
              <a:solidFill>
                <a:srgbClr val="F58343"/>
              </a:solidFill>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r>
              <a:rPr lang="en-US" sz="1200" dirty="0">
                <a:solidFill>
                  <a:srgbClr val="002060"/>
                </a:solidFill>
                <a:latin typeface="Arial" panose="020B0604020202020204" pitchFamily="34" charset="0"/>
                <a:cs typeface="Arial" panose="020B0604020202020204" pitchFamily="34" charset="0"/>
              </a:rPr>
              <a:t>As a Lawrence County Schools Council of </a:t>
            </a:r>
            <a:r>
              <a:rPr lang="en-US" sz="1200" dirty="0" smtClean="0">
                <a:solidFill>
                  <a:srgbClr val="002060"/>
                </a:solidFill>
                <a:latin typeface="Arial" panose="020B0604020202020204" pitchFamily="34" charset="0"/>
                <a:cs typeface="Arial" panose="020B0604020202020204" pitchFamily="34" charset="0"/>
              </a:rPr>
              <a:t>Government employee</a:t>
            </a:r>
            <a:r>
              <a:rPr lang="en-US" sz="1200" dirty="0">
                <a:solidFill>
                  <a:srgbClr val="002060"/>
                </a:solidFill>
                <a:latin typeface="Arial" panose="020B0604020202020204" pitchFamily="34" charset="0"/>
                <a:cs typeface="Arial" panose="020B0604020202020204" pitchFamily="34" charset="0"/>
              </a:rPr>
              <a:t>, you are vital to our success. That is why we offer a comprehensive array of benefits—spanning medical, dental, vision, and life insurance—all of which are designed to help you achieve well-being. You will have the opportunity to change your benefit decisions during Open Enrollment, which takes place </a:t>
            </a:r>
            <a:r>
              <a:rPr lang="en-US" sz="1200" dirty="0" smtClean="0">
                <a:solidFill>
                  <a:srgbClr val="002060"/>
                </a:solidFill>
                <a:latin typeface="Arial" panose="020B0604020202020204" pitchFamily="34" charset="0"/>
                <a:cs typeface="Arial" panose="020B0604020202020204" pitchFamily="34" charset="0"/>
              </a:rPr>
              <a:t>April 12,2021– </a:t>
            </a:r>
            <a:r>
              <a:rPr lang="en-US" sz="1200" dirty="0">
                <a:solidFill>
                  <a:srgbClr val="002060"/>
                </a:solidFill>
                <a:latin typeface="Arial" panose="020B0604020202020204" pitchFamily="34" charset="0"/>
                <a:cs typeface="Arial" panose="020B0604020202020204" pitchFamily="34" charset="0"/>
              </a:rPr>
              <a:t>April </a:t>
            </a:r>
            <a:r>
              <a:rPr lang="en-US" sz="1200" dirty="0" smtClean="0">
                <a:solidFill>
                  <a:srgbClr val="002060"/>
                </a:solidFill>
                <a:latin typeface="Arial" panose="020B0604020202020204" pitchFamily="34" charset="0"/>
                <a:cs typeface="Arial" panose="020B0604020202020204" pitchFamily="34" charset="0"/>
              </a:rPr>
              <a:t>26, 2020. </a:t>
            </a:r>
            <a:r>
              <a:rPr lang="en-US" sz="1200" dirty="0">
                <a:solidFill>
                  <a:srgbClr val="002060"/>
                </a:solidFill>
                <a:latin typeface="Arial" panose="020B0604020202020204" pitchFamily="34" charset="0"/>
                <a:cs typeface="Arial" panose="020B0604020202020204" pitchFamily="34" charset="0"/>
              </a:rPr>
              <a:t>Decisions that you make will take effect May 1, </a:t>
            </a:r>
            <a:r>
              <a:rPr lang="en-US" sz="1200" dirty="0" smtClean="0">
                <a:solidFill>
                  <a:srgbClr val="002060"/>
                </a:solidFill>
                <a:latin typeface="Arial" panose="020B0604020202020204" pitchFamily="34" charset="0"/>
                <a:cs typeface="Arial" panose="020B0604020202020204" pitchFamily="34" charset="0"/>
              </a:rPr>
              <a:t>2021.</a:t>
            </a:r>
            <a:endParaRPr lang="en-US" sz="1200" dirty="0">
              <a:solidFill>
                <a:srgbClr val="002060"/>
              </a:solidFill>
              <a:latin typeface="Arial" panose="020B0604020202020204" pitchFamily="34" charset="0"/>
              <a:cs typeface="Arial" panose="020B0604020202020204" pitchFamily="34" charset="0"/>
            </a:endParaRPr>
          </a:p>
          <a:p>
            <a:pPr marL="76914">
              <a:lnSpc>
                <a:spcPts val="1540"/>
              </a:lnSpc>
            </a:pPr>
            <a:endParaRPr lang="en-US" sz="1200" dirty="0">
              <a:solidFill>
                <a:srgbClr val="002060"/>
              </a:solidFill>
              <a:latin typeface="Arial" panose="020B0604020202020204" pitchFamily="34" charset="0"/>
              <a:cs typeface="Arial" panose="020B0604020202020204" pitchFamily="34" charset="0"/>
            </a:endParaRPr>
          </a:p>
          <a:p>
            <a:pPr marL="76914" marR="49386"/>
            <a:r>
              <a:rPr lang="en-US" sz="1200" dirty="0">
                <a:solidFill>
                  <a:srgbClr val="002060"/>
                </a:solidFill>
                <a:latin typeface="Arial" panose="020B0604020202020204" pitchFamily="34" charset="0"/>
                <a:cs typeface="Arial" panose="020B0604020202020204" pitchFamily="34" charset="0"/>
              </a:rPr>
              <a:t>Unless you experience a qualifying </a:t>
            </a:r>
            <a:r>
              <a:rPr lang="en-US" sz="1200" dirty="0" smtClean="0">
                <a:solidFill>
                  <a:srgbClr val="002060"/>
                </a:solidFill>
                <a:latin typeface="Arial" panose="020B0604020202020204" pitchFamily="34" charset="0"/>
                <a:cs typeface="Arial" panose="020B0604020202020204" pitchFamily="34" charset="0"/>
              </a:rPr>
              <a:t>event during </a:t>
            </a:r>
            <a:r>
              <a:rPr lang="en-US" sz="1200" dirty="0">
                <a:solidFill>
                  <a:srgbClr val="002060"/>
                </a:solidFill>
                <a:latin typeface="Arial" panose="020B0604020202020204" pitchFamily="34" charset="0"/>
                <a:cs typeface="Arial" panose="020B0604020202020204" pitchFamily="34" charset="0"/>
              </a:rPr>
              <a:t>the year, Open Enrollment is the only time you can make changes to your benefit decisions. That is why it is so important to carefully review your options and make sure they meet the needs of you and your family.</a:t>
            </a:r>
          </a:p>
          <a:p>
            <a:pPr marL="76914">
              <a:lnSpc>
                <a:spcPts val="1540"/>
              </a:lnSpc>
            </a:pPr>
            <a:endParaRPr lang="en-US" sz="638" dirty="0">
              <a:latin typeface="Calibri" panose="020F0502020204030204" pitchFamily="34" charset="0"/>
              <a:ea typeface="Calibri" panose="020F0502020204030204" pitchFamily="34" charset="0"/>
              <a:cs typeface="Times New Roman" panose="02020603050405020304" pitchFamily="18" charset="0"/>
            </a:endParaRPr>
          </a:p>
        </p:txBody>
      </p:sp>
      <p:sp>
        <p:nvSpPr>
          <p:cNvPr id="56" name="Rectangle 55"/>
          <p:cNvSpPr/>
          <p:nvPr/>
        </p:nvSpPr>
        <p:spPr>
          <a:xfrm>
            <a:off x="4972520" y="3358684"/>
            <a:ext cx="2598479" cy="2340742"/>
          </a:xfrm>
          <a:prstGeom prst="rect">
            <a:avLst/>
          </a:prstGeom>
          <a:noFill/>
          <a:ln w="25400" cap="flat" cmpd="sng" algn="ctr">
            <a:solidFill>
              <a:srgbClr val="F79646">
                <a:lumMod val="75000"/>
              </a:srgbClr>
            </a:solidFill>
            <a:prstDash val="solid"/>
          </a:ln>
          <a:effectLst/>
        </p:spPr>
        <p:txBody>
          <a:bodyPr rot="0" spcFirstLastPara="0" vert="horz" wrap="square" lIns="58293" tIns="29148" rIns="58293" bIns="29148" numCol="1" spcCol="0" rtlCol="0" fromWordArt="0" anchor="ctr" anchorCtr="0" forceAA="0" compatLnSpc="1">
            <a:prstTxWarp prst="textNoShape">
              <a:avLst/>
            </a:prstTxWarp>
            <a:noAutofit/>
          </a:bodyPr>
          <a:lstStyle/>
          <a:p>
            <a:pPr defTabSz="582924">
              <a:defRPr/>
            </a:pPr>
            <a:endParaRPr lang="en-US" sz="1148" kern="0">
              <a:solidFill>
                <a:sysClr val="window" lastClr="FFFFFF"/>
              </a:solidFill>
              <a:latin typeface="Calibri"/>
            </a:endParaRPr>
          </a:p>
        </p:txBody>
      </p:sp>
      <p:sp>
        <p:nvSpPr>
          <p:cNvPr id="57" name="Rectangle 56"/>
          <p:cNvSpPr/>
          <p:nvPr/>
        </p:nvSpPr>
        <p:spPr>
          <a:xfrm>
            <a:off x="5112315" y="2944626"/>
            <a:ext cx="2719618" cy="307777"/>
          </a:xfrm>
          <a:prstGeom prst="rect">
            <a:avLst/>
          </a:prstGeom>
        </p:spPr>
        <p:txBody>
          <a:bodyPr wrap="square">
            <a:spAutoFit/>
          </a:bodyPr>
          <a:lstStyle/>
          <a:p>
            <a:pPr marL="44529"/>
            <a:r>
              <a:rPr lang="en-US" sz="1400" b="1" dirty="0">
                <a:solidFill>
                  <a:srgbClr val="2C5670"/>
                </a:solidFill>
                <a:latin typeface="Arial" panose="020B0604020202020204" pitchFamily="34" charset="0"/>
                <a:ea typeface="Arial" panose="020B0604020202020204" pitchFamily="34" charset="0"/>
                <a:cs typeface="Times New Roman" panose="02020603050405020304" pitchFamily="18" charset="0"/>
              </a:rPr>
              <a:t>IMPOR</a:t>
            </a:r>
            <a:r>
              <a:rPr lang="en-US" sz="1400" b="1" spc="-80" dirty="0">
                <a:solidFill>
                  <a:srgbClr val="2C5670"/>
                </a:solidFill>
                <a:latin typeface="Arial" panose="020B0604020202020204" pitchFamily="34" charset="0"/>
                <a:ea typeface="Arial" panose="020B0604020202020204" pitchFamily="34" charset="0"/>
                <a:cs typeface="Times New Roman" panose="02020603050405020304" pitchFamily="18" charset="0"/>
              </a:rPr>
              <a:t>T</a:t>
            </a:r>
            <a:r>
              <a:rPr lang="en-US" sz="1400" b="1" dirty="0">
                <a:solidFill>
                  <a:srgbClr val="2C5670"/>
                </a:solidFill>
                <a:latin typeface="Arial" panose="020B0604020202020204" pitchFamily="34" charset="0"/>
                <a:ea typeface="Arial" panose="020B0604020202020204" pitchFamily="34" charset="0"/>
                <a:cs typeface="Times New Roman" panose="02020603050405020304" pitchFamily="18" charset="0"/>
              </a:rPr>
              <a:t>ANT</a:t>
            </a:r>
            <a:r>
              <a:rPr lang="en-US" sz="1400" b="1" spc="-42"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400" b="1" dirty="0">
                <a:solidFill>
                  <a:srgbClr val="2C5670"/>
                </a:solidFill>
                <a:latin typeface="Arial" panose="020B0604020202020204" pitchFamily="34" charset="0"/>
                <a:ea typeface="Arial" panose="020B0604020202020204" pitchFamily="34" charset="0"/>
                <a:cs typeface="Times New Roman" panose="02020603050405020304" pitchFamily="18" charset="0"/>
              </a:rPr>
              <a:t>REMINDERS</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57"/>
          <p:cNvSpPr/>
          <p:nvPr/>
        </p:nvSpPr>
        <p:spPr>
          <a:xfrm>
            <a:off x="5112315" y="3375713"/>
            <a:ext cx="2309211" cy="2323713"/>
          </a:xfrm>
          <a:prstGeom prst="rect">
            <a:avLst/>
          </a:prstGeom>
        </p:spPr>
        <p:txBody>
          <a:bodyPr wrap="square">
            <a:spAutoFit/>
          </a:bodyPr>
          <a:lstStyle/>
          <a:p>
            <a:pPr marL="197951" marR="358659" indent="-153826">
              <a:lnSpc>
                <a:spcPts val="1115"/>
              </a:lnSpc>
            </a:pP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O</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p</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e</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n</a:t>
            </a:r>
            <a:r>
              <a:rPr lang="en-US" sz="1000" spc="-32"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enr</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o</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l</a:t>
            </a:r>
            <a:r>
              <a:rPr lang="en-US" sz="1000" spc="-9" dirty="0">
                <a:solidFill>
                  <a:srgbClr val="2C5670"/>
                </a:solidFill>
                <a:latin typeface="Arial" panose="020B0604020202020204" pitchFamily="34" charset="0"/>
                <a:ea typeface="Arial" panose="020B0604020202020204" pitchFamily="34" charset="0"/>
                <a:cs typeface="Times New Roman" panose="02020603050405020304" pitchFamily="18" charset="0"/>
              </a:rPr>
              <a:t>l</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me</a:t>
            </a:r>
            <a:r>
              <a:rPr lang="en-US" sz="1000" spc="-17" dirty="0">
                <a:solidFill>
                  <a:srgbClr val="2C5670"/>
                </a:solidFill>
                <a:latin typeface="Arial" panose="020B0604020202020204" pitchFamily="34" charset="0"/>
                <a:ea typeface="Arial" panose="020B0604020202020204" pitchFamily="34" charset="0"/>
                <a:cs typeface="Times New Roman" panose="02020603050405020304" pitchFamily="18" charset="0"/>
              </a:rPr>
              <a:t>n</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t</a:t>
            </a:r>
            <a:r>
              <a:rPr lang="en-US" sz="1000" spc="-28"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i</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s</a:t>
            </a:r>
            <a:r>
              <a:rPr lang="en-US" sz="1000" spc="-28"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17" dirty="0">
                <a:solidFill>
                  <a:srgbClr val="2C5670"/>
                </a:solidFill>
                <a:latin typeface="Arial" panose="020B0604020202020204" pitchFamily="34" charset="0"/>
                <a:ea typeface="Arial" panose="020B0604020202020204" pitchFamily="34" charset="0"/>
                <a:cs typeface="Times New Roman" panose="02020603050405020304" pitchFamily="18" charset="0"/>
              </a:rPr>
              <a:t>y</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o</a:t>
            </a:r>
            <a:r>
              <a:rPr lang="en-US" sz="1000" spc="-9" dirty="0">
                <a:solidFill>
                  <a:srgbClr val="2C5670"/>
                </a:solidFill>
                <a:latin typeface="Arial" panose="020B0604020202020204" pitchFamily="34" charset="0"/>
                <a:ea typeface="Arial" panose="020B0604020202020204" pitchFamily="34" charset="0"/>
                <a:cs typeface="Times New Roman" panose="02020603050405020304" pitchFamily="18" charset="0"/>
              </a:rPr>
              <a:t>u</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r</a:t>
            </a:r>
            <a:r>
              <a:rPr lang="en-US" sz="1000" spc="-28"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c</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han</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c</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e</a:t>
            </a:r>
            <a:r>
              <a:rPr lang="en-US" sz="1000" spc="-28"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13" dirty="0">
                <a:solidFill>
                  <a:srgbClr val="2C5670"/>
                </a:solidFill>
                <a:latin typeface="Arial" panose="020B0604020202020204" pitchFamily="34" charset="0"/>
                <a:ea typeface="Arial" panose="020B0604020202020204" pitchFamily="34" charset="0"/>
                <a:cs typeface="Times New Roman" panose="02020603050405020304" pitchFamily="18" charset="0"/>
              </a:rPr>
              <a:t>t</a:t>
            </a:r>
            <a:r>
              <a:rPr lang="en-US" sz="1000" spc="-28" dirty="0">
                <a:solidFill>
                  <a:srgbClr val="2C5670"/>
                </a:solidFill>
                <a:latin typeface="Arial" panose="020B0604020202020204" pitchFamily="34" charset="0"/>
                <a:ea typeface="Arial" panose="020B0604020202020204" pitchFamily="34" charset="0"/>
                <a:cs typeface="Times New Roman" panose="02020603050405020304" pitchFamily="18" charset="0"/>
              </a:rPr>
              <a:t>o</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97951" marR="358659" indent="-153826">
              <a:lnSpc>
                <a:spcPts val="1115"/>
              </a:lnSpc>
            </a:pP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09299" marR="358659" indent="-109299">
              <a:lnSpc>
                <a:spcPts val="1115"/>
              </a:lnSpc>
              <a:spcBef>
                <a:spcPts val="23"/>
              </a:spcBef>
              <a:buClr>
                <a:srgbClr val="002060"/>
              </a:buClr>
              <a:buFont typeface="Arial" panose="020B0604020202020204" pitchFamily="34" charset="0"/>
              <a:buChar char="•"/>
            </a:pP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Chan</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g</a:t>
            </a:r>
            <a:r>
              <a:rPr lang="en-US" sz="1000" spc="-19" dirty="0">
                <a:solidFill>
                  <a:srgbClr val="2C5670"/>
                </a:solidFill>
                <a:latin typeface="Arial" panose="020B0604020202020204" pitchFamily="34" charset="0"/>
                <a:ea typeface="Arial" panose="020B0604020202020204" pitchFamily="34" charset="0"/>
                <a:cs typeface="Times New Roman" panose="02020603050405020304" pitchFamily="18" charset="0"/>
              </a:rPr>
              <a:t>e</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a:t>
            </a:r>
            <a:r>
              <a:rPr lang="en-US" sz="1000" spc="-35"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e</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l</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e</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c</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t</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a:t>
            </a:r>
            <a:r>
              <a:rPr lang="en-US" sz="1000" spc="-32"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o</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r</a:t>
            </a:r>
            <a:r>
              <a:rPr lang="en-US" sz="1000" spc="-32"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9" dirty="0">
                <a:solidFill>
                  <a:srgbClr val="2C5670"/>
                </a:solidFill>
                <a:latin typeface="Arial" panose="020B0604020202020204" pitchFamily="34" charset="0"/>
                <a:ea typeface="Arial" panose="020B0604020202020204" pitchFamily="34" charset="0"/>
                <a:cs typeface="Times New Roman" panose="02020603050405020304" pitchFamily="18" charset="0"/>
              </a:rPr>
              <a:t>d</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r</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o</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p</a:t>
            </a:r>
            <a:r>
              <a:rPr lang="en-US" sz="1000" spc="-32"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m</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e</a:t>
            </a:r>
            <a:r>
              <a:rPr lang="en-US" sz="1000" spc="-9" dirty="0">
                <a:solidFill>
                  <a:srgbClr val="2C5670"/>
                </a:solidFill>
                <a:latin typeface="Arial" panose="020B0604020202020204" pitchFamily="34" charset="0"/>
                <a:ea typeface="Arial" panose="020B0604020202020204" pitchFamily="34" charset="0"/>
                <a:cs typeface="Times New Roman" panose="02020603050405020304" pitchFamily="18" charset="0"/>
              </a:rPr>
              <a:t>d</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i</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c</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a</a:t>
            </a:r>
            <a:r>
              <a:rPr lang="en-US" sz="1000" spc="-17" dirty="0">
                <a:solidFill>
                  <a:srgbClr val="2C5670"/>
                </a:solidFill>
                <a:latin typeface="Arial" panose="020B0604020202020204" pitchFamily="34" charset="0"/>
                <a:ea typeface="Arial" panose="020B0604020202020204" pitchFamily="34" charset="0"/>
                <a:cs typeface="Times New Roman" panose="02020603050405020304" pitchFamily="18" charset="0"/>
              </a:rPr>
              <a:t>l</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de</a:t>
            </a:r>
            <a:r>
              <a:rPr lang="en-US" sz="1000" spc="-17" dirty="0">
                <a:solidFill>
                  <a:srgbClr val="2C5670"/>
                </a:solidFill>
                <a:latin typeface="Arial" panose="020B0604020202020204" pitchFamily="34" charset="0"/>
                <a:ea typeface="Arial" panose="020B0604020202020204" pitchFamily="34" charset="0"/>
                <a:cs typeface="Times New Roman" panose="02020603050405020304" pitchFamily="18" charset="0"/>
              </a:rPr>
              <a:t>n</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t</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a</a:t>
            </a:r>
            <a:r>
              <a:rPr lang="en-US" sz="1000" spc="-17" dirty="0">
                <a:solidFill>
                  <a:srgbClr val="2C5670"/>
                </a:solidFill>
                <a:latin typeface="Arial" panose="020B0604020202020204" pitchFamily="34" charset="0"/>
                <a:ea typeface="Arial" panose="020B0604020202020204" pitchFamily="34" charset="0"/>
                <a:cs typeface="Times New Roman" panose="02020603050405020304" pitchFamily="18" charset="0"/>
              </a:rPr>
              <a:t>l</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a:t>
            </a:r>
            <a:r>
              <a:rPr lang="en-US" sz="1000" spc="-40"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an</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d</a:t>
            </a:r>
            <a:r>
              <a:rPr lang="en-US" sz="1000" spc="-26" dirty="0">
                <a:solidFill>
                  <a:srgbClr val="2C5670"/>
                </a:solidFill>
                <a:latin typeface="Arial" panose="020B0604020202020204" pitchFamily="34" charset="0"/>
                <a:ea typeface="Arial" panose="020B0604020202020204" pitchFamily="34" charset="0"/>
                <a:cs typeface="Times New Roman" panose="02020603050405020304" pitchFamily="18" charset="0"/>
              </a:rPr>
              <a:t>/</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o</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r</a:t>
            </a:r>
            <a:r>
              <a:rPr lang="en-US" sz="1000" spc="-35"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vis</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io</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n</a:t>
            </a:r>
            <a:r>
              <a:rPr lang="en-US" sz="1000" spc="-35"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c</a:t>
            </a:r>
            <a:r>
              <a:rPr lang="en-US" sz="1000" spc="-19" dirty="0">
                <a:solidFill>
                  <a:srgbClr val="2C5670"/>
                </a:solidFill>
                <a:latin typeface="Arial" panose="020B0604020202020204" pitchFamily="34" charset="0"/>
                <a:ea typeface="Arial" panose="020B0604020202020204" pitchFamily="34" charset="0"/>
                <a:cs typeface="Times New Roman" panose="02020603050405020304" pitchFamily="18" charset="0"/>
              </a:rPr>
              <a:t>ov</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e</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r</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a</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g</a:t>
            </a:r>
            <a:r>
              <a:rPr lang="en-US" sz="1000" spc="-19" dirty="0">
                <a:solidFill>
                  <a:srgbClr val="2C5670"/>
                </a:solidFill>
                <a:latin typeface="Arial" panose="020B0604020202020204" pitchFamily="34" charset="0"/>
                <a:ea typeface="Arial" panose="020B0604020202020204" pitchFamily="34" charset="0"/>
                <a:cs typeface="Times New Roman" panose="02020603050405020304" pitchFamily="18" charset="0"/>
              </a:rPr>
              <a:t>e</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ts val="574"/>
              </a:lnSpc>
              <a:spcBef>
                <a:spcPts val="23"/>
              </a:spcBef>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09299" indent="-109299">
              <a:buClr>
                <a:srgbClr val="002060"/>
              </a:buClr>
              <a:buFont typeface="Arial" panose="020B0604020202020204" pitchFamily="34" charset="0"/>
              <a:buChar char="•"/>
            </a:pPr>
            <a:r>
              <a:rPr lang="en-US" sz="1000" spc="-13" dirty="0">
                <a:solidFill>
                  <a:srgbClr val="2C5670"/>
                </a:solidFill>
                <a:latin typeface="Arial" panose="020B0604020202020204" pitchFamily="34" charset="0"/>
                <a:ea typeface="Arial" panose="020B0604020202020204" pitchFamily="34" charset="0"/>
                <a:cs typeface="Times New Roman" panose="02020603050405020304" pitchFamily="18" charset="0"/>
              </a:rPr>
              <a:t>A</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d</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d</a:t>
            </a:r>
            <a:r>
              <a:rPr lang="en-US" sz="1000" spc="-26"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o</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r</a:t>
            </a:r>
            <a:r>
              <a:rPr lang="en-US" sz="1000" spc="-26"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re</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m</a:t>
            </a:r>
            <a:r>
              <a:rPr lang="en-US" sz="1000" spc="-19" dirty="0">
                <a:solidFill>
                  <a:srgbClr val="2C5670"/>
                </a:solidFill>
                <a:latin typeface="Arial" panose="020B0604020202020204" pitchFamily="34" charset="0"/>
                <a:ea typeface="Arial" panose="020B0604020202020204" pitchFamily="34" charset="0"/>
                <a:cs typeface="Times New Roman" panose="02020603050405020304" pitchFamily="18" charset="0"/>
              </a:rPr>
              <a:t>ov</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e</a:t>
            </a:r>
            <a:r>
              <a:rPr lang="en-US" sz="1000" spc="-26"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a</a:t>
            </a:r>
            <a:r>
              <a:rPr lang="en-US" sz="1000" spc="-26"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de</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p</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ende</a:t>
            </a:r>
            <a:r>
              <a:rPr lang="en-US" sz="1000" spc="-17" dirty="0">
                <a:solidFill>
                  <a:srgbClr val="2C5670"/>
                </a:solidFill>
                <a:latin typeface="Arial" panose="020B0604020202020204" pitchFamily="34" charset="0"/>
                <a:ea typeface="Arial" panose="020B0604020202020204" pitchFamily="34" charset="0"/>
                <a:cs typeface="Times New Roman" panose="02020603050405020304" pitchFamily="18" charset="0"/>
              </a:rPr>
              <a:t>n</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t</a:t>
            </a:r>
            <a:r>
              <a:rPr lang="en-US" sz="1000" spc="-26"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13" dirty="0">
                <a:solidFill>
                  <a:srgbClr val="2C5670"/>
                </a:solidFill>
                <a:latin typeface="Arial" panose="020B0604020202020204" pitchFamily="34" charset="0"/>
                <a:ea typeface="Arial" panose="020B0604020202020204" pitchFamily="34" charset="0"/>
                <a:cs typeface="Times New Roman" panose="02020603050405020304" pitchFamily="18" charset="0"/>
              </a:rPr>
              <a:t>t</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o </a:t>
            </a:r>
            <a:r>
              <a:rPr lang="en-US" sz="1000" spc="-17" dirty="0">
                <a:solidFill>
                  <a:srgbClr val="2C5670"/>
                </a:solidFill>
                <a:latin typeface="Arial" panose="020B0604020202020204" pitchFamily="34" charset="0"/>
                <a:ea typeface="Arial" panose="020B0604020202020204" pitchFamily="34" charset="0"/>
                <a:cs typeface="Times New Roman" panose="02020603050405020304" pitchFamily="18" charset="0"/>
              </a:rPr>
              <a:t>y</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o</a:t>
            </a:r>
            <a:r>
              <a:rPr lang="en-US" sz="1000" spc="-9" dirty="0">
                <a:solidFill>
                  <a:srgbClr val="2C5670"/>
                </a:solidFill>
                <a:latin typeface="Arial" panose="020B0604020202020204" pitchFamily="34" charset="0"/>
                <a:ea typeface="Arial" panose="020B0604020202020204" pitchFamily="34" charset="0"/>
                <a:cs typeface="Times New Roman" panose="02020603050405020304" pitchFamily="18" charset="0"/>
              </a:rPr>
              <a:t>u</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r</a:t>
            </a:r>
            <a:r>
              <a:rPr lang="en-US" sz="1000" spc="-48"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b</a:t>
            </a:r>
            <a:r>
              <a:rPr lang="en-US" sz="1000" spc="-8" dirty="0">
                <a:solidFill>
                  <a:srgbClr val="2C5670"/>
                </a:solidFill>
                <a:latin typeface="Arial" panose="020B0604020202020204" pitchFamily="34" charset="0"/>
                <a:ea typeface="Arial" panose="020B0604020202020204" pitchFamily="34" charset="0"/>
                <a:cs typeface="Times New Roman" panose="02020603050405020304" pitchFamily="18" charset="0"/>
              </a:rPr>
              <a:t>enef</a:t>
            </a:r>
            <a:r>
              <a:rPr lang="en-US" sz="1000" spc="-3" dirty="0">
                <a:solidFill>
                  <a:srgbClr val="2C5670"/>
                </a:solidFill>
                <a:latin typeface="Arial" panose="020B0604020202020204" pitchFamily="34" charset="0"/>
                <a:ea typeface="Arial" panose="020B0604020202020204" pitchFamily="34" charset="0"/>
                <a:cs typeface="Times New Roman" panose="02020603050405020304" pitchFamily="18" charset="0"/>
              </a:rPr>
              <a:t>it</a:t>
            </a:r>
            <a:r>
              <a:rPr lang="en-US" sz="1000" spc="-9" dirty="0">
                <a:solidFill>
                  <a:srgbClr val="2C5670"/>
                </a:solidFill>
                <a:latin typeface="Arial" panose="020B0604020202020204" pitchFamily="34" charset="0"/>
                <a:ea typeface="Arial" panose="020B0604020202020204" pitchFamily="34" charset="0"/>
                <a:cs typeface="Times New Roman" panose="02020603050405020304" pitchFamily="18" charset="0"/>
              </a:rPr>
              <a:t>s</a:t>
            </a:r>
            <a:r>
              <a:rPr lang="en-US" sz="1000" dirty="0">
                <a:solidFill>
                  <a:srgbClr val="2C5670"/>
                </a:solidFill>
                <a:latin typeface="Arial" panose="020B0604020202020204" pitchFamily="34" charset="0"/>
                <a:ea typeface="Arial" panose="020B060402020202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ts val="574"/>
              </a:lnSpc>
              <a:spcBef>
                <a:spcPts val="23"/>
              </a:spcBef>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1000" spc="-26" dirty="0">
              <a:solidFill>
                <a:srgbClr val="2C5670"/>
              </a:solidFill>
              <a:latin typeface="Arial" panose="020B0604020202020204" pitchFamily="34" charset="0"/>
              <a:ea typeface="Arial" panose="020B0604020202020204" pitchFamily="34" charset="0"/>
              <a:cs typeface="Times New Roman" panose="02020603050405020304" pitchFamily="18" charset="0"/>
            </a:endParaRPr>
          </a:p>
          <a:p>
            <a:pPr>
              <a:lnSpc>
                <a:spcPts val="638"/>
              </a:lnSpc>
            </a:pPr>
            <a:r>
              <a:rPr lang="en-US" sz="1000" spc="-26" dirty="0">
                <a:solidFill>
                  <a:srgbClr val="2C5670"/>
                </a:solidFill>
                <a:latin typeface="Arial" panose="020B0604020202020204" pitchFamily="34" charset="0"/>
                <a:ea typeface="Arial" panose="020B0604020202020204" pitchFamily="34" charset="0"/>
                <a:cs typeface="Times New Roman" panose="02020603050405020304" pitchFamily="18" charset="0"/>
              </a:rPr>
              <a:t> </a:t>
            </a:r>
          </a:p>
          <a:p>
            <a:pPr marL="44529" marR="206857">
              <a:lnSpc>
                <a:spcPct val="110000"/>
              </a:lnSpc>
            </a:pPr>
            <a:r>
              <a:rPr lang="en-US" sz="1000" spc="-19" dirty="0">
                <a:solidFill>
                  <a:srgbClr val="2C5670"/>
                </a:solidFill>
                <a:latin typeface="Arial" panose="020B0604020202020204" pitchFamily="34" charset="0"/>
                <a:ea typeface="Arial" panose="020B0604020202020204" pitchFamily="34" charset="0"/>
                <a:cs typeface="Times New Roman" panose="02020603050405020304" pitchFamily="18" charset="0"/>
              </a:rPr>
              <a:t>If you do not make any changes to your current  elections, those elections will remain the same for the plan year May 1, </a:t>
            </a:r>
            <a:r>
              <a:rPr lang="en-US" sz="1000" spc="-19" dirty="0" smtClean="0">
                <a:solidFill>
                  <a:srgbClr val="2C5670"/>
                </a:solidFill>
                <a:latin typeface="Arial" panose="020B0604020202020204" pitchFamily="34" charset="0"/>
                <a:ea typeface="Arial" panose="020B0604020202020204" pitchFamily="34" charset="0"/>
                <a:cs typeface="Times New Roman" panose="02020603050405020304" pitchFamily="18" charset="0"/>
              </a:rPr>
              <a:t>2021 </a:t>
            </a:r>
            <a:r>
              <a:rPr lang="en-US" sz="1000" spc="-19" dirty="0">
                <a:solidFill>
                  <a:srgbClr val="2C5670"/>
                </a:solidFill>
                <a:latin typeface="Arial" panose="020B0604020202020204" pitchFamily="34" charset="0"/>
                <a:ea typeface="Arial" panose="020B0604020202020204" pitchFamily="34" charset="0"/>
                <a:cs typeface="Times New Roman" panose="02020603050405020304" pitchFamily="18" charset="0"/>
              </a:rPr>
              <a:t>through April 30, </a:t>
            </a:r>
            <a:r>
              <a:rPr lang="en-US" sz="1000" spc="-19" dirty="0" smtClean="0">
                <a:solidFill>
                  <a:srgbClr val="2C5670"/>
                </a:solidFill>
                <a:latin typeface="Arial" panose="020B0604020202020204" pitchFamily="34" charset="0"/>
                <a:ea typeface="Arial" panose="020B0604020202020204" pitchFamily="34" charset="0"/>
                <a:cs typeface="Times New Roman" panose="02020603050405020304" pitchFamily="18" charset="0"/>
              </a:rPr>
              <a:t>2022.</a:t>
            </a:r>
            <a:endParaRPr lang="en-US" sz="1000" spc="-26" dirty="0">
              <a:solidFill>
                <a:srgbClr val="2C5670"/>
              </a:solidFill>
              <a:latin typeface="Arial" panose="020B0604020202020204" pitchFamily="34" charset="0"/>
              <a:ea typeface="Arial" panose="020B0604020202020204" pitchFamily="34" charset="0"/>
              <a:cs typeface="Times New Roman" panose="02020603050405020304" pitchFamily="18" charset="0"/>
            </a:endParaRPr>
          </a:p>
        </p:txBody>
      </p:sp>
      <p:sp>
        <p:nvSpPr>
          <p:cNvPr id="63" name="Slide Number Placeholder 62"/>
          <p:cNvSpPr>
            <a:spLocks noGrp="1"/>
          </p:cNvSpPr>
          <p:nvPr>
            <p:ph type="sldNum" sz="quarter" idx="12"/>
          </p:nvPr>
        </p:nvSpPr>
        <p:spPr/>
        <p:txBody>
          <a:bodyPr/>
          <a:lstStyle/>
          <a:p>
            <a:fld id="{3BDB15BA-6A52-4D5B-9AD7-885B89112E66}" type="slidenum">
              <a:rPr lang="en-US" smtClean="0"/>
              <a:t>3</a:t>
            </a:fld>
            <a:endParaRPr lang="en-US"/>
          </a:p>
        </p:txBody>
      </p:sp>
    </p:spTree>
    <p:extLst>
      <p:ext uri="{BB962C8B-B14F-4D97-AF65-F5344CB8AC3E}">
        <p14:creationId xmlns:p14="http://schemas.microsoft.com/office/powerpoint/2010/main" val="1813938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B15BA-6A52-4D5B-9AD7-885B89112E66}"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2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reeform 5"/>
          <p:cNvSpPr>
            <a:spLocks/>
          </p:cNvSpPr>
          <p:nvPr/>
        </p:nvSpPr>
        <p:spPr bwMode="auto">
          <a:xfrm>
            <a:off x="0" y="443424"/>
            <a:ext cx="7772400" cy="447318"/>
          </a:xfrm>
          <a:custGeom>
            <a:avLst/>
            <a:gdLst>
              <a:gd name="T0" fmla="+- 0 1805 1805"/>
              <a:gd name="T1" fmla="*/ T0 w 13225"/>
              <a:gd name="T2" fmla="+- 0 1915 810"/>
              <a:gd name="T3" fmla="*/ 1915 h 1105"/>
              <a:gd name="T4" fmla="+- 0 15030 1805"/>
              <a:gd name="T5" fmla="*/ T4 w 13225"/>
              <a:gd name="T6" fmla="+- 0 1915 810"/>
              <a:gd name="T7" fmla="*/ 1915 h 1105"/>
              <a:gd name="T8" fmla="+- 0 15030 1805"/>
              <a:gd name="T9" fmla="*/ T8 w 13225"/>
              <a:gd name="T10" fmla="+- 0 810 810"/>
              <a:gd name="T11" fmla="*/ 810 h 1105"/>
              <a:gd name="T12" fmla="+- 0 1805 1805"/>
              <a:gd name="T13" fmla="*/ T12 w 13225"/>
              <a:gd name="T14" fmla="+- 0 810 810"/>
              <a:gd name="T15" fmla="*/ 810 h 1105"/>
              <a:gd name="T16" fmla="+- 0 1805 1805"/>
              <a:gd name="T17" fmla="*/ T16 w 13225"/>
              <a:gd name="T18" fmla="+- 0 1915 810"/>
              <a:gd name="T19" fmla="*/ 1915 h 1105"/>
            </a:gdLst>
            <a:ahLst/>
            <a:cxnLst>
              <a:cxn ang="0">
                <a:pos x="T1" y="T3"/>
              </a:cxn>
              <a:cxn ang="0">
                <a:pos x="T5" y="T7"/>
              </a:cxn>
              <a:cxn ang="0">
                <a:pos x="T9" y="T11"/>
              </a:cxn>
              <a:cxn ang="0">
                <a:pos x="T13" y="T15"/>
              </a:cxn>
              <a:cxn ang="0">
                <a:pos x="T17" y="T19"/>
              </a:cxn>
            </a:cxnLst>
            <a:rect l="0" t="0" r="r" b="b"/>
            <a:pathLst>
              <a:path w="13225" h="1105">
                <a:moveTo>
                  <a:pt x="0" y="1105"/>
                </a:moveTo>
                <a:lnTo>
                  <a:pt x="13225" y="1105"/>
                </a:lnTo>
                <a:lnTo>
                  <a:pt x="13225"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4203510" y="480685"/>
            <a:ext cx="349116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YOUR BENEFIT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CONTACTS</a:t>
            </a:r>
          </a:p>
        </p:txBody>
      </p:sp>
      <p:grpSp>
        <p:nvGrpSpPr>
          <p:cNvPr id="9" name="Group 8"/>
          <p:cNvGrpSpPr>
            <a:grpSpLocks/>
          </p:cNvGrpSpPr>
          <p:nvPr/>
        </p:nvGrpSpPr>
        <p:grpSpPr bwMode="auto">
          <a:xfrm>
            <a:off x="184489" y="287387"/>
            <a:ext cx="1750368" cy="848260"/>
            <a:chOff x="8381" y="-118"/>
            <a:chExt cx="5834" cy="2977"/>
          </a:xfrm>
        </p:grpSpPr>
        <p:grpSp>
          <p:nvGrpSpPr>
            <p:cNvPr id="10" name="Group 9"/>
            <p:cNvGrpSpPr>
              <a:grpSpLocks/>
            </p:cNvGrpSpPr>
            <p:nvPr/>
          </p:nvGrpSpPr>
          <p:grpSpPr bwMode="auto">
            <a:xfrm>
              <a:off x="10195" y="-118"/>
              <a:ext cx="2205" cy="1909"/>
              <a:chOff x="10195" y="-118"/>
              <a:chExt cx="2205" cy="1909"/>
            </a:xfrm>
          </p:grpSpPr>
          <p:sp>
            <p:nvSpPr>
              <p:cNvPr id="24" name="Freeform 23"/>
              <p:cNvSpPr>
                <a:spLocks/>
              </p:cNvSpPr>
              <p:nvPr/>
            </p:nvSpPr>
            <p:spPr bwMode="auto">
              <a:xfrm>
                <a:off x="10195" y="-118"/>
                <a:ext cx="2205" cy="1909"/>
              </a:xfrm>
              <a:custGeom>
                <a:avLst/>
                <a:gdLst>
                  <a:gd name="T0" fmla="+- 0 11849 10195"/>
                  <a:gd name="T1" fmla="*/ T0 w 2205"/>
                  <a:gd name="T2" fmla="+- 0 -118 -118"/>
                  <a:gd name="T3" fmla="*/ -118 h 1909"/>
                  <a:gd name="T4" fmla="+- 0 10746 10195"/>
                  <a:gd name="T5" fmla="*/ T4 w 2205"/>
                  <a:gd name="T6" fmla="+- 0 -118 -118"/>
                  <a:gd name="T7" fmla="*/ -118 h 1909"/>
                  <a:gd name="T8" fmla="+- 0 10195 10195"/>
                  <a:gd name="T9" fmla="*/ T8 w 2205"/>
                  <a:gd name="T10" fmla="+- 0 837 -118"/>
                  <a:gd name="T11" fmla="*/ 837 h 1909"/>
                  <a:gd name="T12" fmla="+- 0 10746 10195"/>
                  <a:gd name="T13" fmla="*/ T12 w 2205"/>
                  <a:gd name="T14" fmla="+- 0 1791 -118"/>
                  <a:gd name="T15" fmla="*/ 1791 h 1909"/>
                  <a:gd name="T16" fmla="+- 0 11849 10195"/>
                  <a:gd name="T17" fmla="*/ T16 w 2205"/>
                  <a:gd name="T18" fmla="+- 0 1791 -118"/>
                  <a:gd name="T19" fmla="*/ 1791 h 1909"/>
                  <a:gd name="T20" fmla="+- 0 12400 10195"/>
                  <a:gd name="T21" fmla="*/ T20 w 2205"/>
                  <a:gd name="T22" fmla="+- 0 837 -118"/>
                  <a:gd name="T23" fmla="*/ 837 h 1909"/>
                  <a:gd name="T24" fmla="+- 0 11849 10195"/>
                  <a:gd name="T25" fmla="*/ T24 w 2205"/>
                  <a:gd name="T26" fmla="+- 0 -118 -118"/>
                  <a:gd name="T27" fmla="*/ -118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09"/>
                    </a:lnTo>
                    <a:lnTo>
                      <a:pt x="1654" y="1909"/>
                    </a:lnTo>
                    <a:lnTo>
                      <a:pt x="2205" y="955"/>
                    </a:lnTo>
                    <a:lnTo>
                      <a:pt x="1654" y="0"/>
                    </a:lnTo>
                    <a:close/>
                  </a:path>
                </a:pathLst>
              </a:custGeom>
              <a:solidFill>
                <a:srgbClr val="F9BF2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0"/>
            <p:cNvGrpSpPr>
              <a:grpSpLocks/>
            </p:cNvGrpSpPr>
            <p:nvPr/>
          </p:nvGrpSpPr>
          <p:grpSpPr bwMode="auto">
            <a:xfrm>
              <a:off x="12010" y="950"/>
              <a:ext cx="2205" cy="1909"/>
              <a:chOff x="12010" y="950"/>
              <a:chExt cx="2205" cy="1909"/>
            </a:xfrm>
          </p:grpSpPr>
          <p:sp>
            <p:nvSpPr>
              <p:cNvPr id="23" name="Freeform 22"/>
              <p:cNvSpPr>
                <a:spLocks/>
              </p:cNvSpPr>
              <p:nvPr/>
            </p:nvSpPr>
            <p:spPr bwMode="auto">
              <a:xfrm>
                <a:off x="12010" y="950"/>
                <a:ext cx="2205" cy="1909"/>
              </a:xfrm>
              <a:custGeom>
                <a:avLst/>
                <a:gdLst>
                  <a:gd name="T0" fmla="+- 0 13663 12010"/>
                  <a:gd name="T1" fmla="*/ T0 w 2205"/>
                  <a:gd name="T2" fmla="+- 0 950 950"/>
                  <a:gd name="T3" fmla="*/ 950 h 1909"/>
                  <a:gd name="T4" fmla="+- 0 12561 12010"/>
                  <a:gd name="T5" fmla="*/ T4 w 2205"/>
                  <a:gd name="T6" fmla="+- 0 950 950"/>
                  <a:gd name="T7" fmla="*/ 950 h 1909"/>
                  <a:gd name="T8" fmla="+- 0 12010 12010"/>
                  <a:gd name="T9" fmla="*/ T8 w 2205"/>
                  <a:gd name="T10" fmla="+- 0 1904 950"/>
                  <a:gd name="T11" fmla="*/ 1904 h 1909"/>
                  <a:gd name="T12" fmla="+- 0 12561 12010"/>
                  <a:gd name="T13" fmla="*/ T12 w 2205"/>
                  <a:gd name="T14" fmla="+- 0 2859 950"/>
                  <a:gd name="T15" fmla="*/ 2859 h 1909"/>
                  <a:gd name="T16" fmla="+- 0 13663 12010"/>
                  <a:gd name="T17" fmla="*/ T16 w 2205"/>
                  <a:gd name="T18" fmla="+- 0 2859 950"/>
                  <a:gd name="T19" fmla="*/ 2859 h 1909"/>
                  <a:gd name="T20" fmla="+- 0 14214 12010"/>
                  <a:gd name="T21" fmla="*/ T20 w 2205"/>
                  <a:gd name="T22" fmla="+- 0 1904 950"/>
                  <a:gd name="T23" fmla="*/ 1904 h 1909"/>
                  <a:gd name="T24" fmla="+- 0 13663 12010"/>
                  <a:gd name="T25" fmla="*/ T24 w 2205"/>
                  <a:gd name="T26" fmla="+- 0 950 950"/>
                  <a:gd name="T27" fmla="*/ 950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3" y="0"/>
                    </a:moveTo>
                    <a:lnTo>
                      <a:pt x="551" y="0"/>
                    </a:lnTo>
                    <a:lnTo>
                      <a:pt x="0" y="954"/>
                    </a:lnTo>
                    <a:lnTo>
                      <a:pt x="551" y="1909"/>
                    </a:lnTo>
                    <a:lnTo>
                      <a:pt x="1653" y="1909"/>
                    </a:lnTo>
                    <a:lnTo>
                      <a:pt x="2204" y="954"/>
                    </a:lnTo>
                    <a:lnTo>
                      <a:pt x="1653" y="0"/>
                    </a:lnTo>
                    <a:close/>
                  </a:path>
                </a:pathLst>
              </a:custGeom>
              <a:solidFill>
                <a:srgbClr val="98BE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 name="Group 11"/>
            <p:cNvGrpSpPr>
              <a:grpSpLocks/>
            </p:cNvGrpSpPr>
            <p:nvPr/>
          </p:nvGrpSpPr>
          <p:grpSpPr bwMode="auto">
            <a:xfrm>
              <a:off x="8381" y="950"/>
              <a:ext cx="2205" cy="1909"/>
              <a:chOff x="8381" y="950"/>
              <a:chExt cx="2205" cy="1909"/>
            </a:xfrm>
          </p:grpSpPr>
          <p:sp>
            <p:nvSpPr>
              <p:cNvPr id="22" name="Freeform 21"/>
              <p:cNvSpPr>
                <a:spLocks/>
              </p:cNvSpPr>
              <p:nvPr/>
            </p:nvSpPr>
            <p:spPr bwMode="auto">
              <a:xfrm>
                <a:off x="8381" y="950"/>
                <a:ext cx="2205" cy="1909"/>
              </a:xfrm>
              <a:custGeom>
                <a:avLst/>
                <a:gdLst>
                  <a:gd name="T0" fmla="+- 0 10034 8381"/>
                  <a:gd name="T1" fmla="*/ T0 w 2205"/>
                  <a:gd name="T2" fmla="+- 0 950 950"/>
                  <a:gd name="T3" fmla="*/ 950 h 1909"/>
                  <a:gd name="T4" fmla="+- 0 8932 8381"/>
                  <a:gd name="T5" fmla="*/ T4 w 2205"/>
                  <a:gd name="T6" fmla="+- 0 950 950"/>
                  <a:gd name="T7" fmla="*/ 950 h 1909"/>
                  <a:gd name="T8" fmla="+- 0 8381 8381"/>
                  <a:gd name="T9" fmla="*/ T8 w 2205"/>
                  <a:gd name="T10" fmla="+- 0 1904 950"/>
                  <a:gd name="T11" fmla="*/ 1904 h 1909"/>
                  <a:gd name="T12" fmla="+- 0 8932 8381"/>
                  <a:gd name="T13" fmla="*/ T12 w 2205"/>
                  <a:gd name="T14" fmla="+- 0 2859 950"/>
                  <a:gd name="T15" fmla="*/ 2859 h 1909"/>
                  <a:gd name="T16" fmla="+- 0 10034 8381"/>
                  <a:gd name="T17" fmla="*/ T16 w 2205"/>
                  <a:gd name="T18" fmla="+- 0 2859 950"/>
                  <a:gd name="T19" fmla="*/ 2859 h 1909"/>
                  <a:gd name="T20" fmla="+- 0 10586 8381"/>
                  <a:gd name="T21" fmla="*/ T20 w 2205"/>
                  <a:gd name="T22" fmla="+- 0 1904 950"/>
                  <a:gd name="T23" fmla="*/ 1904 h 1909"/>
                  <a:gd name="T24" fmla="+- 0 10034 8381"/>
                  <a:gd name="T25" fmla="*/ T24 w 2205"/>
                  <a:gd name="T26" fmla="+- 0 950 950"/>
                  <a:gd name="T27" fmla="*/ 950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3" y="0"/>
                    </a:moveTo>
                    <a:lnTo>
                      <a:pt x="551" y="0"/>
                    </a:lnTo>
                    <a:lnTo>
                      <a:pt x="0" y="954"/>
                    </a:lnTo>
                    <a:lnTo>
                      <a:pt x="551" y="1909"/>
                    </a:lnTo>
                    <a:lnTo>
                      <a:pt x="1653" y="1909"/>
                    </a:lnTo>
                    <a:lnTo>
                      <a:pt x="2205" y="954"/>
                    </a:lnTo>
                    <a:lnTo>
                      <a:pt x="1653" y="0"/>
                    </a:lnTo>
                    <a:close/>
                  </a:path>
                </a:pathLst>
              </a:custGeom>
              <a:solidFill>
                <a:srgbClr val="21AB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roup 12"/>
            <p:cNvGrpSpPr>
              <a:grpSpLocks/>
            </p:cNvGrpSpPr>
            <p:nvPr/>
          </p:nvGrpSpPr>
          <p:grpSpPr bwMode="auto">
            <a:xfrm>
              <a:off x="10630" y="285"/>
              <a:ext cx="1082" cy="711"/>
              <a:chOff x="10630" y="285"/>
              <a:chExt cx="1082" cy="711"/>
            </a:xfrm>
          </p:grpSpPr>
          <p:sp>
            <p:nvSpPr>
              <p:cNvPr id="18" name="Freeform 17"/>
              <p:cNvSpPr>
                <a:spLocks/>
              </p:cNvSpPr>
              <p:nvPr/>
            </p:nvSpPr>
            <p:spPr bwMode="auto">
              <a:xfrm>
                <a:off x="10630" y="285"/>
                <a:ext cx="1082" cy="711"/>
              </a:xfrm>
              <a:custGeom>
                <a:avLst/>
                <a:gdLst>
                  <a:gd name="T0" fmla="+- 0 11534 10630"/>
                  <a:gd name="T1" fmla="*/ T0 w 1082"/>
                  <a:gd name="T2" fmla="+- 0 916 285"/>
                  <a:gd name="T3" fmla="*/ 916 h 711"/>
                  <a:gd name="T4" fmla="+- 0 10893 10630"/>
                  <a:gd name="T5" fmla="*/ T4 w 1082"/>
                  <a:gd name="T6" fmla="+- 0 916 285"/>
                  <a:gd name="T7" fmla="*/ 916 h 711"/>
                  <a:gd name="T8" fmla="+- 0 10910 10630"/>
                  <a:gd name="T9" fmla="*/ T8 w 1082"/>
                  <a:gd name="T10" fmla="+- 0 924 285"/>
                  <a:gd name="T11" fmla="*/ 924 h 711"/>
                  <a:gd name="T12" fmla="+- 0 10981 10630"/>
                  <a:gd name="T13" fmla="*/ T12 w 1082"/>
                  <a:gd name="T14" fmla="+- 0 953 285"/>
                  <a:gd name="T15" fmla="*/ 953 h 711"/>
                  <a:gd name="T16" fmla="+- 0 11058 10630"/>
                  <a:gd name="T17" fmla="*/ T16 w 1082"/>
                  <a:gd name="T18" fmla="+- 0 976 285"/>
                  <a:gd name="T19" fmla="*/ 976 h 711"/>
                  <a:gd name="T20" fmla="+- 0 11118 10630"/>
                  <a:gd name="T21" fmla="*/ T20 w 1082"/>
                  <a:gd name="T22" fmla="+- 0 988 285"/>
                  <a:gd name="T23" fmla="*/ 988 h 711"/>
                  <a:gd name="T24" fmla="+- 0 11180 10630"/>
                  <a:gd name="T25" fmla="*/ T24 w 1082"/>
                  <a:gd name="T26" fmla="+- 0 995 285"/>
                  <a:gd name="T27" fmla="*/ 995 h 711"/>
                  <a:gd name="T28" fmla="+- 0 11223 10630"/>
                  <a:gd name="T29" fmla="*/ T28 w 1082"/>
                  <a:gd name="T30" fmla="+- 0 997 285"/>
                  <a:gd name="T31" fmla="*/ 997 h 711"/>
                  <a:gd name="T32" fmla="+- 0 11264 10630"/>
                  <a:gd name="T33" fmla="*/ T32 w 1082"/>
                  <a:gd name="T34" fmla="+- 0 995 285"/>
                  <a:gd name="T35" fmla="*/ 995 h 711"/>
                  <a:gd name="T36" fmla="+- 0 11341 10630"/>
                  <a:gd name="T37" fmla="*/ T36 w 1082"/>
                  <a:gd name="T38" fmla="+- 0 986 285"/>
                  <a:gd name="T39" fmla="*/ 986 h 711"/>
                  <a:gd name="T40" fmla="+- 0 11414 10630"/>
                  <a:gd name="T41" fmla="*/ T40 w 1082"/>
                  <a:gd name="T42" fmla="+- 0 969 285"/>
                  <a:gd name="T43" fmla="*/ 969 h 711"/>
                  <a:gd name="T44" fmla="+- 0 11482 10630"/>
                  <a:gd name="T45" fmla="*/ T44 w 1082"/>
                  <a:gd name="T46" fmla="+- 0 943 285"/>
                  <a:gd name="T47" fmla="*/ 943 h 711"/>
                  <a:gd name="T48" fmla="+- 0 11534 10630"/>
                  <a:gd name="T49" fmla="*/ T48 w 1082"/>
                  <a:gd name="T50" fmla="+- 0 916 285"/>
                  <a:gd name="T51" fmla="*/ 916 h 7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082" h="711">
                    <a:moveTo>
                      <a:pt x="904" y="631"/>
                    </a:moveTo>
                    <a:lnTo>
                      <a:pt x="263" y="631"/>
                    </a:lnTo>
                    <a:lnTo>
                      <a:pt x="280" y="639"/>
                    </a:lnTo>
                    <a:lnTo>
                      <a:pt x="351" y="668"/>
                    </a:lnTo>
                    <a:lnTo>
                      <a:pt x="428" y="691"/>
                    </a:lnTo>
                    <a:lnTo>
                      <a:pt x="488" y="703"/>
                    </a:lnTo>
                    <a:lnTo>
                      <a:pt x="550" y="710"/>
                    </a:lnTo>
                    <a:lnTo>
                      <a:pt x="593" y="712"/>
                    </a:lnTo>
                    <a:lnTo>
                      <a:pt x="634" y="710"/>
                    </a:lnTo>
                    <a:lnTo>
                      <a:pt x="711" y="701"/>
                    </a:lnTo>
                    <a:lnTo>
                      <a:pt x="784" y="684"/>
                    </a:lnTo>
                    <a:lnTo>
                      <a:pt x="852" y="658"/>
                    </a:lnTo>
                    <a:lnTo>
                      <a:pt x="904" y="6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8"/>
              <p:cNvSpPr>
                <a:spLocks/>
              </p:cNvSpPr>
              <p:nvPr/>
            </p:nvSpPr>
            <p:spPr bwMode="auto">
              <a:xfrm>
                <a:off x="10630" y="285"/>
                <a:ext cx="1082" cy="711"/>
              </a:xfrm>
              <a:custGeom>
                <a:avLst/>
                <a:gdLst>
                  <a:gd name="T0" fmla="+- 0 11225 10630"/>
                  <a:gd name="T1" fmla="*/ T0 w 1082"/>
                  <a:gd name="T2" fmla="+- 0 285 285"/>
                  <a:gd name="T3" fmla="*/ 285 h 711"/>
                  <a:gd name="T4" fmla="+- 0 11145 10630"/>
                  <a:gd name="T5" fmla="*/ T4 w 1082"/>
                  <a:gd name="T6" fmla="+- 0 290 285"/>
                  <a:gd name="T7" fmla="*/ 290 h 711"/>
                  <a:gd name="T8" fmla="+- 0 11070 10630"/>
                  <a:gd name="T9" fmla="*/ T8 w 1082"/>
                  <a:gd name="T10" fmla="+- 0 303 285"/>
                  <a:gd name="T11" fmla="*/ 303 h 711"/>
                  <a:gd name="T12" fmla="+- 0 11000 10630"/>
                  <a:gd name="T13" fmla="*/ T12 w 1082"/>
                  <a:gd name="T14" fmla="+- 0 325 285"/>
                  <a:gd name="T15" fmla="*/ 325 h 711"/>
                  <a:gd name="T16" fmla="+- 0 10936 10630"/>
                  <a:gd name="T17" fmla="*/ T16 w 1082"/>
                  <a:gd name="T18" fmla="+- 0 354 285"/>
                  <a:gd name="T19" fmla="*/ 354 h 711"/>
                  <a:gd name="T20" fmla="+- 0 10879 10630"/>
                  <a:gd name="T21" fmla="*/ T20 w 1082"/>
                  <a:gd name="T22" fmla="+- 0 389 285"/>
                  <a:gd name="T23" fmla="*/ 389 h 711"/>
                  <a:gd name="T24" fmla="+- 0 10830 10630"/>
                  <a:gd name="T25" fmla="*/ T24 w 1082"/>
                  <a:gd name="T26" fmla="+- 0 431 285"/>
                  <a:gd name="T27" fmla="*/ 431 h 711"/>
                  <a:gd name="T28" fmla="+- 0 10790 10630"/>
                  <a:gd name="T29" fmla="*/ T28 w 1082"/>
                  <a:gd name="T30" fmla="+- 0 478 285"/>
                  <a:gd name="T31" fmla="*/ 478 h 711"/>
                  <a:gd name="T32" fmla="+- 0 10750 10630"/>
                  <a:gd name="T33" fmla="*/ T32 w 1082"/>
                  <a:gd name="T34" fmla="+- 0 555 285"/>
                  <a:gd name="T35" fmla="*/ 555 h 711"/>
                  <a:gd name="T36" fmla="+- 0 10735 10630"/>
                  <a:gd name="T37" fmla="*/ T36 w 1082"/>
                  <a:gd name="T38" fmla="+- 0 641 285"/>
                  <a:gd name="T39" fmla="*/ 641 h 711"/>
                  <a:gd name="T40" fmla="+- 0 10736 10630"/>
                  <a:gd name="T41" fmla="*/ T40 w 1082"/>
                  <a:gd name="T42" fmla="+- 0 661 285"/>
                  <a:gd name="T43" fmla="*/ 661 h 711"/>
                  <a:gd name="T44" fmla="+- 0 10748 10630"/>
                  <a:gd name="T45" fmla="*/ T44 w 1082"/>
                  <a:gd name="T46" fmla="+- 0 720 285"/>
                  <a:gd name="T47" fmla="*/ 720 h 711"/>
                  <a:gd name="T48" fmla="+- 0 10772 10630"/>
                  <a:gd name="T49" fmla="*/ T48 w 1082"/>
                  <a:gd name="T50" fmla="+- 0 776 285"/>
                  <a:gd name="T51" fmla="*/ 776 h 711"/>
                  <a:gd name="T52" fmla="+- 0 10783 10630"/>
                  <a:gd name="T53" fmla="*/ T52 w 1082"/>
                  <a:gd name="T54" fmla="+- 0 794 285"/>
                  <a:gd name="T55" fmla="*/ 794 h 711"/>
                  <a:gd name="T56" fmla="+- 0 10781 10630"/>
                  <a:gd name="T57" fmla="*/ T56 w 1082"/>
                  <a:gd name="T58" fmla="+- 0 806 285"/>
                  <a:gd name="T59" fmla="*/ 806 h 711"/>
                  <a:gd name="T60" fmla="+- 0 10756 10630"/>
                  <a:gd name="T61" fmla="*/ T60 w 1082"/>
                  <a:gd name="T62" fmla="+- 0 865 285"/>
                  <a:gd name="T63" fmla="*/ 865 h 711"/>
                  <a:gd name="T64" fmla="+- 0 10716 10630"/>
                  <a:gd name="T65" fmla="*/ T64 w 1082"/>
                  <a:gd name="T66" fmla="+- 0 915 285"/>
                  <a:gd name="T67" fmla="*/ 915 h 711"/>
                  <a:gd name="T68" fmla="+- 0 10656 10630"/>
                  <a:gd name="T69" fmla="*/ T68 w 1082"/>
                  <a:gd name="T70" fmla="+- 0 963 285"/>
                  <a:gd name="T71" fmla="*/ 963 h 711"/>
                  <a:gd name="T72" fmla="+- 0 10630 10630"/>
                  <a:gd name="T73" fmla="*/ T72 w 1082"/>
                  <a:gd name="T74" fmla="+- 0 978 285"/>
                  <a:gd name="T75" fmla="*/ 978 h 711"/>
                  <a:gd name="T76" fmla="+- 0 10655 10630"/>
                  <a:gd name="T77" fmla="*/ T76 w 1082"/>
                  <a:gd name="T78" fmla="+- 0 981 285"/>
                  <a:gd name="T79" fmla="*/ 981 h 711"/>
                  <a:gd name="T80" fmla="+- 0 10679 10630"/>
                  <a:gd name="T81" fmla="*/ T80 w 1082"/>
                  <a:gd name="T82" fmla="+- 0 984 285"/>
                  <a:gd name="T83" fmla="*/ 984 h 711"/>
                  <a:gd name="T84" fmla="+- 0 10702 10630"/>
                  <a:gd name="T85" fmla="*/ T84 w 1082"/>
                  <a:gd name="T86" fmla="+- 0 984 285"/>
                  <a:gd name="T87" fmla="*/ 984 h 711"/>
                  <a:gd name="T88" fmla="+- 0 10724 10630"/>
                  <a:gd name="T89" fmla="*/ T88 w 1082"/>
                  <a:gd name="T90" fmla="+- 0 983 285"/>
                  <a:gd name="T91" fmla="*/ 983 h 711"/>
                  <a:gd name="T92" fmla="+- 0 10785 10630"/>
                  <a:gd name="T93" fmla="*/ T92 w 1082"/>
                  <a:gd name="T94" fmla="+- 0 972 285"/>
                  <a:gd name="T95" fmla="*/ 972 h 711"/>
                  <a:gd name="T96" fmla="+- 0 10852 10630"/>
                  <a:gd name="T97" fmla="*/ T96 w 1082"/>
                  <a:gd name="T98" fmla="+- 0 943 285"/>
                  <a:gd name="T99" fmla="*/ 943 h 711"/>
                  <a:gd name="T100" fmla="+- 0 10893 10630"/>
                  <a:gd name="T101" fmla="*/ T100 w 1082"/>
                  <a:gd name="T102" fmla="+- 0 916 285"/>
                  <a:gd name="T103" fmla="*/ 916 h 711"/>
                  <a:gd name="T104" fmla="+- 0 11534 10630"/>
                  <a:gd name="T105" fmla="*/ T104 w 1082"/>
                  <a:gd name="T106" fmla="+- 0 916 285"/>
                  <a:gd name="T107" fmla="*/ 916 h 711"/>
                  <a:gd name="T108" fmla="+- 0 11596 10630"/>
                  <a:gd name="T109" fmla="*/ T108 w 1082"/>
                  <a:gd name="T110" fmla="+- 0 872 285"/>
                  <a:gd name="T111" fmla="*/ 872 h 711"/>
                  <a:gd name="T112" fmla="+- 0 11641 10630"/>
                  <a:gd name="T113" fmla="*/ T112 w 1082"/>
                  <a:gd name="T114" fmla="+- 0 828 285"/>
                  <a:gd name="T115" fmla="*/ 828 h 711"/>
                  <a:gd name="T116" fmla="+- 0 11676 10630"/>
                  <a:gd name="T117" fmla="*/ T116 w 1082"/>
                  <a:gd name="T118" fmla="+- 0 779 285"/>
                  <a:gd name="T119" fmla="*/ 779 h 711"/>
                  <a:gd name="T120" fmla="+- 0 11687 10630"/>
                  <a:gd name="T121" fmla="*/ T120 w 1082"/>
                  <a:gd name="T122" fmla="+- 0 756 285"/>
                  <a:gd name="T123" fmla="*/ 756 h 711"/>
                  <a:gd name="T124" fmla="+- 0 10975 10630"/>
                  <a:gd name="T125" fmla="*/ T124 w 1082"/>
                  <a:gd name="T126" fmla="+- 0 756 285"/>
                  <a:gd name="T127" fmla="*/ 756 h 711"/>
                  <a:gd name="T128" fmla="+- 0 10955 10630"/>
                  <a:gd name="T129" fmla="*/ T128 w 1082"/>
                  <a:gd name="T130" fmla="+- 0 748 285"/>
                  <a:gd name="T131" fmla="*/ 748 h 711"/>
                  <a:gd name="T132" fmla="+- 0 10946 10630"/>
                  <a:gd name="T133" fmla="*/ T132 w 1082"/>
                  <a:gd name="T134" fmla="+- 0 729 285"/>
                  <a:gd name="T135" fmla="*/ 729 h 711"/>
                  <a:gd name="T136" fmla="+- 0 10946 10630"/>
                  <a:gd name="T137" fmla="*/ T136 w 1082"/>
                  <a:gd name="T138" fmla="+- 0 727 285"/>
                  <a:gd name="T139" fmla="*/ 727 h 711"/>
                  <a:gd name="T140" fmla="+- 0 10954 10630"/>
                  <a:gd name="T141" fmla="*/ T140 w 1082"/>
                  <a:gd name="T142" fmla="+- 0 707 285"/>
                  <a:gd name="T143" fmla="*/ 707 h 711"/>
                  <a:gd name="T144" fmla="+- 0 10974 10630"/>
                  <a:gd name="T145" fmla="*/ T144 w 1082"/>
                  <a:gd name="T146" fmla="+- 0 698 285"/>
                  <a:gd name="T147" fmla="*/ 698 h 711"/>
                  <a:gd name="T148" fmla="+- 0 11708 10630"/>
                  <a:gd name="T149" fmla="*/ T148 w 1082"/>
                  <a:gd name="T150" fmla="+- 0 698 285"/>
                  <a:gd name="T151" fmla="*/ 698 h 711"/>
                  <a:gd name="T152" fmla="+- 0 11712 10630"/>
                  <a:gd name="T153" fmla="*/ T152 w 1082"/>
                  <a:gd name="T154" fmla="+- 0 670 285"/>
                  <a:gd name="T155" fmla="*/ 670 h 711"/>
                  <a:gd name="T156" fmla="+- 0 11714 10630"/>
                  <a:gd name="T157" fmla="*/ T156 w 1082"/>
                  <a:gd name="T158" fmla="+- 0 641 285"/>
                  <a:gd name="T159" fmla="*/ 641 h 711"/>
                  <a:gd name="T160" fmla="+- 0 11712 10630"/>
                  <a:gd name="T161" fmla="*/ T160 w 1082"/>
                  <a:gd name="T162" fmla="+- 0 612 285"/>
                  <a:gd name="T163" fmla="*/ 612 h 711"/>
                  <a:gd name="T164" fmla="+- 0 11712 10630"/>
                  <a:gd name="T165" fmla="*/ T164 w 1082"/>
                  <a:gd name="T166" fmla="+- 0 609 285"/>
                  <a:gd name="T167" fmla="*/ 609 h 711"/>
                  <a:gd name="T168" fmla="+- 0 10975 10630"/>
                  <a:gd name="T169" fmla="*/ T168 w 1082"/>
                  <a:gd name="T170" fmla="+- 0 609 285"/>
                  <a:gd name="T171" fmla="*/ 609 h 711"/>
                  <a:gd name="T172" fmla="+- 0 10955 10630"/>
                  <a:gd name="T173" fmla="*/ T172 w 1082"/>
                  <a:gd name="T174" fmla="+- 0 601 285"/>
                  <a:gd name="T175" fmla="*/ 601 h 711"/>
                  <a:gd name="T176" fmla="+- 0 10946 10630"/>
                  <a:gd name="T177" fmla="*/ T176 w 1082"/>
                  <a:gd name="T178" fmla="+- 0 581 285"/>
                  <a:gd name="T179" fmla="*/ 581 h 711"/>
                  <a:gd name="T180" fmla="+- 0 10954 10630"/>
                  <a:gd name="T181" fmla="*/ T180 w 1082"/>
                  <a:gd name="T182" fmla="+- 0 560 285"/>
                  <a:gd name="T183" fmla="*/ 560 h 711"/>
                  <a:gd name="T184" fmla="+- 0 10973 10630"/>
                  <a:gd name="T185" fmla="*/ T184 w 1082"/>
                  <a:gd name="T186" fmla="+- 0 551 285"/>
                  <a:gd name="T187" fmla="*/ 551 h 711"/>
                  <a:gd name="T188" fmla="+- 0 10975 10630"/>
                  <a:gd name="T189" fmla="*/ T188 w 1082"/>
                  <a:gd name="T190" fmla="+- 0 550 285"/>
                  <a:gd name="T191" fmla="*/ 550 h 711"/>
                  <a:gd name="T192" fmla="+- 0 11698 10630"/>
                  <a:gd name="T193" fmla="*/ T192 w 1082"/>
                  <a:gd name="T194" fmla="+- 0 550 285"/>
                  <a:gd name="T195" fmla="*/ 550 h 711"/>
                  <a:gd name="T196" fmla="+- 0 11689 10630"/>
                  <a:gd name="T197" fmla="*/ T196 w 1082"/>
                  <a:gd name="T198" fmla="+- 0 529 285"/>
                  <a:gd name="T199" fmla="*/ 529 h 711"/>
                  <a:gd name="T200" fmla="+- 0 11641 10630"/>
                  <a:gd name="T201" fmla="*/ T200 w 1082"/>
                  <a:gd name="T202" fmla="+- 0 454 285"/>
                  <a:gd name="T203" fmla="*/ 454 h 711"/>
                  <a:gd name="T204" fmla="+- 0 11596 10630"/>
                  <a:gd name="T205" fmla="*/ T204 w 1082"/>
                  <a:gd name="T206" fmla="+- 0 409 285"/>
                  <a:gd name="T207" fmla="*/ 409 h 711"/>
                  <a:gd name="T208" fmla="+- 0 11543 10630"/>
                  <a:gd name="T209" fmla="*/ T208 w 1082"/>
                  <a:gd name="T210" fmla="+- 0 371 285"/>
                  <a:gd name="T211" fmla="*/ 371 h 711"/>
                  <a:gd name="T212" fmla="+- 0 11482 10630"/>
                  <a:gd name="T213" fmla="*/ T212 w 1082"/>
                  <a:gd name="T214" fmla="+- 0 339 285"/>
                  <a:gd name="T215" fmla="*/ 339 h 711"/>
                  <a:gd name="T216" fmla="+- 0 11415 10630"/>
                  <a:gd name="T217" fmla="*/ T216 w 1082"/>
                  <a:gd name="T218" fmla="+- 0 313 285"/>
                  <a:gd name="T219" fmla="*/ 313 h 711"/>
                  <a:gd name="T220" fmla="+- 0 11342 10630"/>
                  <a:gd name="T221" fmla="*/ T220 w 1082"/>
                  <a:gd name="T222" fmla="+- 0 296 285"/>
                  <a:gd name="T223" fmla="*/ 296 h 711"/>
                  <a:gd name="T224" fmla="+- 0 11265 10630"/>
                  <a:gd name="T225" fmla="*/ T224 w 1082"/>
                  <a:gd name="T226" fmla="+- 0 286 285"/>
                  <a:gd name="T227" fmla="*/ 286 h 711"/>
                  <a:gd name="T228" fmla="+- 0 11225 10630"/>
                  <a:gd name="T229" fmla="*/ T228 w 1082"/>
                  <a:gd name="T230" fmla="+- 0 285 285"/>
                  <a:gd name="T231" fmla="*/ 285 h 7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082" h="711">
                    <a:moveTo>
                      <a:pt x="595" y="0"/>
                    </a:moveTo>
                    <a:lnTo>
                      <a:pt x="515" y="5"/>
                    </a:lnTo>
                    <a:lnTo>
                      <a:pt x="440" y="18"/>
                    </a:lnTo>
                    <a:lnTo>
                      <a:pt x="370" y="40"/>
                    </a:lnTo>
                    <a:lnTo>
                      <a:pt x="306" y="69"/>
                    </a:lnTo>
                    <a:lnTo>
                      <a:pt x="249" y="104"/>
                    </a:lnTo>
                    <a:lnTo>
                      <a:pt x="200" y="146"/>
                    </a:lnTo>
                    <a:lnTo>
                      <a:pt x="160" y="193"/>
                    </a:lnTo>
                    <a:lnTo>
                      <a:pt x="120" y="270"/>
                    </a:lnTo>
                    <a:lnTo>
                      <a:pt x="105" y="356"/>
                    </a:lnTo>
                    <a:lnTo>
                      <a:pt x="106" y="376"/>
                    </a:lnTo>
                    <a:lnTo>
                      <a:pt x="118" y="435"/>
                    </a:lnTo>
                    <a:lnTo>
                      <a:pt x="142" y="491"/>
                    </a:lnTo>
                    <a:lnTo>
                      <a:pt x="153" y="509"/>
                    </a:lnTo>
                    <a:lnTo>
                      <a:pt x="151" y="521"/>
                    </a:lnTo>
                    <a:lnTo>
                      <a:pt x="126" y="580"/>
                    </a:lnTo>
                    <a:lnTo>
                      <a:pt x="86" y="630"/>
                    </a:lnTo>
                    <a:lnTo>
                      <a:pt x="26" y="678"/>
                    </a:lnTo>
                    <a:lnTo>
                      <a:pt x="0" y="693"/>
                    </a:lnTo>
                    <a:lnTo>
                      <a:pt x="25" y="696"/>
                    </a:lnTo>
                    <a:lnTo>
                      <a:pt x="49" y="699"/>
                    </a:lnTo>
                    <a:lnTo>
                      <a:pt x="72" y="699"/>
                    </a:lnTo>
                    <a:lnTo>
                      <a:pt x="94" y="698"/>
                    </a:lnTo>
                    <a:lnTo>
                      <a:pt x="155" y="687"/>
                    </a:lnTo>
                    <a:lnTo>
                      <a:pt x="222" y="658"/>
                    </a:lnTo>
                    <a:lnTo>
                      <a:pt x="263" y="631"/>
                    </a:lnTo>
                    <a:lnTo>
                      <a:pt x="904" y="631"/>
                    </a:lnTo>
                    <a:lnTo>
                      <a:pt x="966" y="587"/>
                    </a:lnTo>
                    <a:lnTo>
                      <a:pt x="1011" y="543"/>
                    </a:lnTo>
                    <a:lnTo>
                      <a:pt x="1046" y="494"/>
                    </a:lnTo>
                    <a:lnTo>
                      <a:pt x="1057" y="471"/>
                    </a:lnTo>
                    <a:lnTo>
                      <a:pt x="345" y="471"/>
                    </a:lnTo>
                    <a:lnTo>
                      <a:pt x="325" y="463"/>
                    </a:lnTo>
                    <a:lnTo>
                      <a:pt x="316" y="444"/>
                    </a:lnTo>
                    <a:lnTo>
                      <a:pt x="316" y="442"/>
                    </a:lnTo>
                    <a:lnTo>
                      <a:pt x="324" y="422"/>
                    </a:lnTo>
                    <a:lnTo>
                      <a:pt x="344" y="413"/>
                    </a:lnTo>
                    <a:lnTo>
                      <a:pt x="1078" y="413"/>
                    </a:lnTo>
                    <a:lnTo>
                      <a:pt x="1082" y="385"/>
                    </a:lnTo>
                    <a:lnTo>
                      <a:pt x="1084" y="356"/>
                    </a:lnTo>
                    <a:lnTo>
                      <a:pt x="1082" y="327"/>
                    </a:lnTo>
                    <a:lnTo>
                      <a:pt x="1082" y="324"/>
                    </a:lnTo>
                    <a:lnTo>
                      <a:pt x="345" y="324"/>
                    </a:lnTo>
                    <a:lnTo>
                      <a:pt x="325" y="316"/>
                    </a:lnTo>
                    <a:lnTo>
                      <a:pt x="316" y="296"/>
                    </a:lnTo>
                    <a:lnTo>
                      <a:pt x="324" y="275"/>
                    </a:lnTo>
                    <a:lnTo>
                      <a:pt x="343" y="266"/>
                    </a:lnTo>
                    <a:lnTo>
                      <a:pt x="345" y="265"/>
                    </a:lnTo>
                    <a:lnTo>
                      <a:pt x="1068" y="265"/>
                    </a:lnTo>
                    <a:lnTo>
                      <a:pt x="1059" y="244"/>
                    </a:lnTo>
                    <a:lnTo>
                      <a:pt x="1011" y="169"/>
                    </a:lnTo>
                    <a:lnTo>
                      <a:pt x="966" y="124"/>
                    </a:lnTo>
                    <a:lnTo>
                      <a:pt x="913" y="86"/>
                    </a:lnTo>
                    <a:lnTo>
                      <a:pt x="852" y="54"/>
                    </a:lnTo>
                    <a:lnTo>
                      <a:pt x="785" y="28"/>
                    </a:lnTo>
                    <a:lnTo>
                      <a:pt x="712" y="11"/>
                    </a:lnTo>
                    <a:lnTo>
                      <a:pt x="635" y="1"/>
                    </a:lnTo>
                    <a:lnTo>
                      <a:pt x="5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9"/>
              <p:cNvSpPr>
                <a:spLocks/>
              </p:cNvSpPr>
              <p:nvPr/>
            </p:nvSpPr>
            <p:spPr bwMode="auto">
              <a:xfrm>
                <a:off x="10630" y="285"/>
                <a:ext cx="1082" cy="711"/>
              </a:xfrm>
              <a:custGeom>
                <a:avLst/>
                <a:gdLst>
                  <a:gd name="T0" fmla="+- 0 11708 10630"/>
                  <a:gd name="T1" fmla="*/ T0 w 1082"/>
                  <a:gd name="T2" fmla="+- 0 698 285"/>
                  <a:gd name="T3" fmla="*/ 698 h 711"/>
                  <a:gd name="T4" fmla="+- 0 11474 10630"/>
                  <a:gd name="T5" fmla="*/ T4 w 1082"/>
                  <a:gd name="T6" fmla="+- 0 698 285"/>
                  <a:gd name="T7" fmla="*/ 698 h 711"/>
                  <a:gd name="T8" fmla="+- 0 11495 10630"/>
                  <a:gd name="T9" fmla="*/ T8 w 1082"/>
                  <a:gd name="T10" fmla="+- 0 706 285"/>
                  <a:gd name="T11" fmla="*/ 706 h 711"/>
                  <a:gd name="T12" fmla="+- 0 11503 10630"/>
                  <a:gd name="T13" fmla="*/ T12 w 1082"/>
                  <a:gd name="T14" fmla="+- 0 726 285"/>
                  <a:gd name="T15" fmla="*/ 726 h 711"/>
                  <a:gd name="T16" fmla="+- 0 11496 10630"/>
                  <a:gd name="T17" fmla="*/ T16 w 1082"/>
                  <a:gd name="T18" fmla="+- 0 747 285"/>
                  <a:gd name="T19" fmla="*/ 747 h 711"/>
                  <a:gd name="T20" fmla="+- 0 11477 10630"/>
                  <a:gd name="T21" fmla="*/ T20 w 1082"/>
                  <a:gd name="T22" fmla="+- 0 756 285"/>
                  <a:gd name="T23" fmla="*/ 756 h 711"/>
                  <a:gd name="T24" fmla="+- 0 10975 10630"/>
                  <a:gd name="T25" fmla="*/ T24 w 1082"/>
                  <a:gd name="T26" fmla="+- 0 756 285"/>
                  <a:gd name="T27" fmla="*/ 756 h 711"/>
                  <a:gd name="T28" fmla="+- 0 11687 10630"/>
                  <a:gd name="T29" fmla="*/ T28 w 1082"/>
                  <a:gd name="T30" fmla="+- 0 756 285"/>
                  <a:gd name="T31" fmla="*/ 756 h 711"/>
                  <a:gd name="T32" fmla="+- 0 11689 10630"/>
                  <a:gd name="T33" fmla="*/ T32 w 1082"/>
                  <a:gd name="T34" fmla="+- 0 753 285"/>
                  <a:gd name="T35" fmla="*/ 753 h 711"/>
                  <a:gd name="T36" fmla="+- 0 11700 10630"/>
                  <a:gd name="T37" fmla="*/ T36 w 1082"/>
                  <a:gd name="T38" fmla="+- 0 726 285"/>
                  <a:gd name="T39" fmla="*/ 726 h 711"/>
                  <a:gd name="T40" fmla="+- 0 11708 10630"/>
                  <a:gd name="T41" fmla="*/ T40 w 1082"/>
                  <a:gd name="T42" fmla="+- 0 698 285"/>
                  <a:gd name="T43" fmla="*/ 698 h 711"/>
                  <a:gd name="T44" fmla="+- 0 11708 10630"/>
                  <a:gd name="T45" fmla="*/ T44 w 1082"/>
                  <a:gd name="T46" fmla="+- 0 698 285"/>
                  <a:gd name="T47" fmla="*/ 698 h 7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082" h="711">
                    <a:moveTo>
                      <a:pt x="1078" y="413"/>
                    </a:moveTo>
                    <a:lnTo>
                      <a:pt x="844" y="413"/>
                    </a:lnTo>
                    <a:lnTo>
                      <a:pt x="865" y="421"/>
                    </a:lnTo>
                    <a:lnTo>
                      <a:pt x="873" y="441"/>
                    </a:lnTo>
                    <a:lnTo>
                      <a:pt x="866" y="462"/>
                    </a:lnTo>
                    <a:lnTo>
                      <a:pt x="847" y="471"/>
                    </a:lnTo>
                    <a:lnTo>
                      <a:pt x="345" y="471"/>
                    </a:lnTo>
                    <a:lnTo>
                      <a:pt x="1057" y="471"/>
                    </a:lnTo>
                    <a:lnTo>
                      <a:pt x="1059" y="468"/>
                    </a:lnTo>
                    <a:lnTo>
                      <a:pt x="1070" y="441"/>
                    </a:lnTo>
                    <a:lnTo>
                      <a:pt x="1078" y="4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0"/>
              <p:cNvSpPr>
                <a:spLocks/>
              </p:cNvSpPr>
              <p:nvPr/>
            </p:nvSpPr>
            <p:spPr bwMode="auto">
              <a:xfrm>
                <a:off x="10630" y="285"/>
                <a:ext cx="1082" cy="711"/>
              </a:xfrm>
              <a:custGeom>
                <a:avLst/>
                <a:gdLst>
                  <a:gd name="T0" fmla="+- 0 11698 10630"/>
                  <a:gd name="T1" fmla="*/ T0 w 1082"/>
                  <a:gd name="T2" fmla="+- 0 550 285"/>
                  <a:gd name="T3" fmla="*/ 550 h 711"/>
                  <a:gd name="T4" fmla="+- 0 11474 10630"/>
                  <a:gd name="T5" fmla="*/ T4 w 1082"/>
                  <a:gd name="T6" fmla="+- 0 550 285"/>
                  <a:gd name="T7" fmla="*/ 550 h 711"/>
                  <a:gd name="T8" fmla="+- 0 11495 10630"/>
                  <a:gd name="T9" fmla="*/ T8 w 1082"/>
                  <a:gd name="T10" fmla="+- 0 559 285"/>
                  <a:gd name="T11" fmla="*/ 559 h 711"/>
                  <a:gd name="T12" fmla="+- 0 11503 10630"/>
                  <a:gd name="T13" fmla="*/ T12 w 1082"/>
                  <a:gd name="T14" fmla="+- 0 578 285"/>
                  <a:gd name="T15" fmla="*/ 578 h 711"/>
                  <a:gd name="T16" fmla="+- 0 11496 10630"/>
                  <a:gd name="T17" fmla="*/ T16 w 1082"/>
                  <a:gd name="T18" fmla="+- 0 599 285"/>
                  <a:gd name="T19" fmla="*/ 599 h 711"/>
                  <a:gd name="T20" fmla="+- 0 11477 10630"/>
                  <a:gd name="T21" fmla="*/ T20 w 1082"/>
                  <a:gd name="T22" fmla="+- 0 609 285"/>
                  <a:gd name="T23" fmla="*/ 609 h 711"/>
                  <a:gd name="T24" fmla="+- 0 10975 10630"/>
                  <a:gd name="T25" fmla="*/ T24 w 1082"/>
                  <a:gd name="T26" fmla="+- 0 609 285"/>
                  <a:gd name="T27" fmla="*/ 609 h 711"/>
                  <a:gd name="T28" fmla="+- 0 11712 10630"/>
                  <a:gd name="T29" fmla="*/ T28 w 1082"/>
                  <a:gd name="T30" fmla="+- 0 609 285"/>
                  <a:gd name="T31" fmla="*/ 609 h 711"/>
                  <a:gd name="T32" fmla="+- 0 11708 10630"/>
                  <a:gd name="T33" fmla="*/ T32 w 1082"/>
                  <a:gd name="T34" fmla="+- 0 583 285"/>
                  <a:gd name="T35" fmla="*/ 583 h 711"/>
                  <a:gd name="T36" fmla="+- 0 11700 10630"/>
                  <a:gd name="T37" fmla="*/ T36 w 1082"/>
                  <a:gd name="T38" fmla="+- 0 555 285"/>
                  <a:gd name="T39" fmla="*/ 555 h 711"/>
                  <a:gd name="T40" fmla="+- 0 11698 10630"/>
                  <a:gd name="T41" fmla="*/ T40 w 1082"/>
                  <a:gd name="T42" fmla="+- 0 550 285"/>
                  <a:gd name="T43" fmla="*/ 550 h 7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82" h="711">
                    <a:moveTo>
                      <a:pt x="1068" y="265"/>
                    </a:moveTo>
                    <a:lnTo>
                      <a:pt x="844" y="265"/>
                    </a:lnTo>
                    <a:lnTo>
                      <a:pt x="865" y="274"/>
                    </a:lnTo>
                    <a:lnTo>
                      <a:pt x="873" y="293"/>
                    </a:lnTo>
                    <a:lnTo>
                      <a:pt x="866" y="314"/>
                    </a:lnTo>
                    <a:lnTo>
                      <a:pt x="847" y="324"/>
                    </a:lnTo>
                    <a:lnTo>
                      <a:pt x="345" y="324"/>
                    </a:lnTo>
                    <a:lnTo>
                      <a:pt x="1082" y="324"/>
                    </a:lnTo>
                    <a:lnTo>
                      <a:pt x="1078" y="298"/>
                    </a:lnTo>
                    <a:lnTo>
                      <a:pt x="1070" y="270"/>
                    </a:lnTo>
                    <a:lnTo>
                      <a:pt x="1068"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roup 13"/>
            <p:cNvGrpSpPr>
              <a:grpSpLocks/>
            </p:cNvGrpSpPr>
            <p:nvPr/>
          </p:nvGrpSpPr>
          <p:grpSpPr bwMode="auto">
            <a:xfrm>
              <a:off x="11125" y="823"/>
              <a:ext cx="747" cy="448"/>
              <a:chOff x="11125" y="823"/>
              <a:chExt cx="747" cy="448"/>
            </a:xfrm>
          </p:grpSpPr>
          <p:sp>
            <p:nvSpPr>
              <p:cNvPr id="15" name="Freeform 14"/>
              <p:cNvSpPr>
                <a:spLocks/>
              </p:cNvSpPr>
              <p:nvPr/>
            </p:nvSpPr>
            <p:spPr bwMode="auto">
              <a:xfrm>
                <a:off x="11125" y="823"/>
                <a:ext cx="747" cy="448"/>
              </a:xfrm>
              <a:custGeom>
                <a:avLst/>
                <a:gdLst>
                  <a:gd name="T0" fmla="+- 0 11125 11125"/>
                  <a:gd name="T1" fmla="*/ T0 w 747"/>
                  <a:gd name="T2" fmla="+- 0 1057 823"/>
                  <a:gd name="T3" fmla="*/ 1057 h 448"/>
                  <a:gd name="T4" fmla="+- 0 11152 11125"/>
                  <a:gd name="T5" fmla="*/ T4 w 747"/>
                  <a:gd name="T6" fmla="+- 0 1126 823"/>
                  <a:gd name="T7" fmla="*/ 1126 h 448"/>
                  <a:gd name="T8" fmla="+- 0 11204 11125"/>
                  <a:gd name="T9" fmla="*/ T8 w 747"/>
                  <a:gd name="T10" fmla="+- 0 1184 823"/>
                  <a:gd name="T11" fmla="*/ 1184 h 448"/>
                  <a:gd name="T12" fmla="+- 0 11258 11125"/>
                  <a:gd name="T13" fmla="*/ T12 w 747"/>
                  <a:gd name="T14" fmla="+- 0 1220 823"/>
                  <a:gd name="T15" fmla="*/ 1220 h 448"/>
                  <a:gd name="T16" fmla="+- 0 11321 11125"/>
                  <a:gd name="T17" fmla="*/ T16 w 747"/>
                  <a:gd name="T18" fmla="+- 0 1247 823"/>
                  <a:gd name="T19" fmla="*/ 1247 h 448"/>
                  <a:gd name="T20" fmla="+- 0 11393 11125"/>
                  <a:gd name="T21" fmla="*/ T20 w 747"/>
                  <a:gd name="T22" fmla="+- 0 1265 823"/>
                  <a:gd name="T23" fmla="*/ 1265 h 448"/>
                  <a:gd name="T24" fmla="+- 0 11470 11125"/>
                  <a:gd name="T25" fmla="*/ T24 w 747"/>
                  <a:gd name="T26" fmla="+- 0 1271 823"/>
                  <a:gd name="T27" fmla="*/ 1271 h 448"/>
                  <a:gd name="T28" fmla="+- 0 11492 11125"/>
                  <a:gd name="T29" fmla="*/ T28 w 747"/>
                  <a:gd name="T30" fmla="+- 0 1270 823"/>
                  <a:gd name="T31" fmla="*/ 1270 h 448"/>
                  <a:gd name="T32" fmla="+- 0 11555 11125"/>
                  <a:gd name="T33" fmla="*/ T32 w 747"/>
                  <a:gd name="T34" fmla="+- 0 1263 823"/>
                  <a:gd name="T35" fmla="*/ 1263 h 448"/>
                  <a:gd name="T36" fmla="+- 0 11614 11125"/>
                  <a:gd name="T37" fmla="*/ T36 w 747"/>
                  <a:gd name="T38" fmla="+- 0 1249 823"/>
                  <a:gd name="T39" fmla="*/ 1249 h 448"/>
                  <a:gd name="T40" fmla="+- 0 11685 11125"/>
                  <a:gd name="T41" fmla="*/ T40 w 747"/>
                  <a:gd name="T42" fmla="+- 0 1219 823"/>
                  <a:gd name="T43" fmla="*/ 1219 h 448"/>
                  <a:gd name="T44" fmla="+- 0 11818 11125"/>
                  <a:gd name="T45" fmla="*/ T44 w 747"/>
                  <a:gd name="T46" fmla="+- 0 1219 823"/>
                  <a:gd name="T47" fmla="*/ 1219 h 448"/>
                  <a:gd name="T48" fmla="+- 0 11783 11125"/>
                  <a:gd name="T49" fmla="*/ T48 w 747"/>
                  <a:gd name="T50" fmla="+- 0 1167 823"/>
                  <a:gd name="T51" fmla="*/ 1167 h 448"/>
                  <a:gd name="T52" fmla="+- 0 11777 11125"/>
                  <a:gd name="T53" fmla="*/ T52 w 747"/>
                  <a:gd name="T54" fmla="+- 0 1148 823"/>
                  <a:gd name="T55" fmla="*/ 1148 h 448"/>
                  <a:gd name="T56" fmla="+- 0 11790 11125"/>
                  <a:gd name="T57" fmla="*/ T56 w 747"/>
                  <a:gd name="T58" fmla="+- 0 1131 823"/>
                  <a:gd name="T59" fmla="*/ 1131 h 448"/>
                  <a:gd name="T60" fmla="+- 0 11802 11125"/>
                  <a:gd name="T61" fmla="*/ T60 w 747"/>
                  <a:gd name="T62" fmla="+- 0 1114 823"/>
                  <a:gd name="T63" fmla="*/ 1114 h 448"/>
                  <a:gd name="T64" fmla="+- 0 11812 11125"/>
                  <a:gd name="T65" fmla="*/ T64 w 747"/>
                  <a:gd name="T66" fmla="+- 0 1096 823"/>
                  <a:gd name="T67" fmla="*/ 1096 h 448"/>
                  <a:gd name="T68" fmla="+- 0 11820 11125"/>
                  <a:gd name="T69" fmla="*/ T68 w 747"/>
                  <a:gd name="T70" fmla="+- 0 1078 823"/>
                  <a:gd name="T71" fmla="*/ 1078 h 448"/>
                  <a:gd name="T72" fmla="+- 0 11824 11125"/>
                  <a:gd name="T73" fmla="*/ T72 w 747"/>
                  <a:gd name="T74" fmla="+- 0 1065 823"/>
                  <a:gd name="T75" fmla="*/ 1065 h 448"/>
                  <a:gd name="T76" fmla="+- 0 11225 11125"/>
                  <a:gd name="T77" fmla="*/ T76 w 747"/>
                  <a:gd name="T78" fmla="+- 0 1065 823"/>
                  <a:gd name="T79" fmla="*/ 1065 h 448"/>
                  <a:gd name="T80" fmla="+- 0 11205 11125"/>
                  <a:gd name="T81" fmla="*/ T80 w 747"/>
                  <a:gd name="T82" fmla="+- 0 1064 823"/>
                  <a:gd name="T83" fmla="*/ 1064 h 448"/>
                  <a:gd name="T84" fmla="+- 0 11184 11125"/>
                  <a:gd name="T85" fmla="*/ T84 w 747"/>
                  <a:gd name="T86" fmla="+- 0 1063 823"/>
                  <a:gd name="T87" fmla="*/ 1063 h 448"/>
                  <a:gd name="T88" fmla="+- 0 11164 11125"/>
                  <a:gd name="T89" fmla="*/ T88 w 747"/>
                  <a:gd name="T90" fmla="+- 0 1062 823"/>
                  <a:gd name="T91" fmla="*/ 1062 h 448"/>
                  <a:gd name="T92" fmla="+- 0 11145 11125"/>
                  <a:gd name="T93" fmla="*/ T92 w 747"/>
                  <a:gd name="T94" fmla="+- 0 1060 823"/>
                  <a:gd name="T95" fmla="*/ 1060 h 448"/>
                  <a:gd name="T96" fmla="+- 0 11125 11125"/>
                  <a:gd name="T97" fmla="*/ T96 w 747"/>
                  <a:gd name="T98" fmla="+- 0 1057 823"/>
                  <a:gd name="T99" fmla="*/ 1057 h 4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747" h="448">
                    <a:moveTo>
                      <a:pt x="0" y="234"/>
                    </a:moveTo>
                    <a:lnTo>
                      <a:pt x="27" y="303"/>
                    </a:lnTo>
                    <a:lnTo>
                      <a:pt x="79" y="361"/>
                    </a:lnTo>
                    <a:lnTo>
                      <a:pt x="133" y="397"/>
                    </a:lnTo>
                    <a:lnTo>
                      <a:pt x="196" y="424"/>
                    </a:lnTo>
                    <a:lnTo>
                      <a:pt x="268" y="442"/>
                    </a:lnTo>
                    <a:lnTo>
                      <a:pt x="345" y="448"/>
                    </a:lnTo>
                    <a:lnTo>
                      <a:pt x="367" y="447"/>
                    </a:lnTo>
                    <a:lnTo>
                      <a:pt x="430" y="440"/>
                    </a:lnTo>
                    <a:lnTo>
                      <a:pt x="489" y="426"/>
                    </a:lnTo>
                    <a:lnTo>
                      <a:pt x="560" y="396"/>
                    </a:lnTo>
                    <a:lnTo>
                      <a:pt x="693" y="396"/>
                    </a:lnTo>
                    <a:lnTo>
                      <a:pt x="658" y="344"/>
                    </a:lnTo>
                    <a:lnTo>
                      <a:pt x="652" y="325"/>
                    </a:lnTo>
                    <a:lnTo>
                      <a:pt x="665" y="308"/>
                    </a:lnTo>
                    <a:lnTo>
                      <a:pt x="677" y="291"/>
                    </a:lnTo>
                    <a:lnTo>
                      <a:pt x="687" y="273"/>
                    </a:lnTo>
                    <a:lnTo>
                      <a:pt x="695" y="255"/>
                    </a:lnTo>
                    <a:lnTo>
                      <a:pt x="699" y="242"/>
                    </a:lnTo>
                    <a:lnTo>
                      <a:pt x="100" y="242"/>
                    </a:lnTo>
                    <a:lnTo>
                      <a:pt x="80" y="241"/>
                    </a:lnTo>
                    <a:lnTo>
                      <a:pt x="59" y="240"/>
                    </a:lnTo>
                    <a:lnTo>
                      <a:pt x="39" y="239"/>
                    </a:lnTo>
                    <a:lnTo>
                      <a:pt x="20" y="237"/>
                    </a:lnTo>
                    <a:lnTo>
                      <a:pt x="0"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5"/>
              <p:cNvSpPr>
                <a:spLocks/>
              </p:cNvSpPr>
              <p:nvPr/>
            </p:nvSpPr>
            <p:spPr bwMode="auto">
              <a:xfrm>
                <a:off x="11125" y="823"/>
                <a:ext cx="747" cy="448"/>
              </a:xfrm>
              <a:custGeom>
                <a:avLst/>
                <a:gdLst>
                  <a:gd name="T0" fmla="+- 0 11818 11125"/>
                  <a:gd name="T1" fmla="*/ T0 w 747"/>
                  <a:gd name="T2" fmla="+- 0 1219 823"/>
                  <a:gd name="T3" fmla="*/ 1219 h 448"/>
                  <a:gd name="T4" fmla="+- 0 11685 11125"/>
                  <a:gd name="T5" fmla="*/ T4 w 747"/>
                  <a:gd name="T6" fmla="+- 0 1219 823"/>
                  <a:gd name="T7" fmla="*/ 1219 h 448"/>
                  <a:gd name="T8" fmla="+- 0 11700 11125"/>
                  <a:gd name="T9" fmla="*/ T8 w 747"/>
                  <a:gd name="T10" fmla="+- 0 1227 823"/>
                  <a:gd name="T11" fmla="*/ 1227 h 448"/>
                  <a:gd name="T12" fmla="+- 0 11769 11125"/>
                  <a:gd name="T13" fmla="*/ T12 w 747"/>
                  <a:gd name="T14" fmla="+- 0 1253 823"/>
                  <a:gd name="T15" fmla="*/ 1253 h 448"/>
                  <a:gd name="T16" fmla="+- 0 11828 11125"/>
                  <a:gd name="T17" fmla="*/ T16 w 747"/>
                  <a:gd name="T18" fmla="+- 0 1262 823"/>
                  <a:gd name="T19" fmla="*/ 1262 h 448"/>
                  <a:gd name="T20" fmla="+- 0 11850 11125"/>
                  <a:gd name="T21" fmla="*/ T20 w 747"/>
                  <a:gd name="T22" fmla="+- 0 1261 823"/>
                  <a:gd name="T23" fmla="*/ 1261 h 448"/>
                  <a:gd name="T24" fmla="+- 0 11872 11125"/>
                  <a:gd name="T25" fmla="*/ T24 w 747"/>
                  <a:gd name="T26" fmla="+- 0 1259 823"/>
                  <a:gd name="T27" fmla="*/ 1259 h 448"/>
                  <a:gd name="T28" fmla="+- 0 11849 11125"/>
                  <a:gd name="T29" fmla="*/ T28 w 747"/>
                  <a:gd name="T30" fmla="+- 0 1246 823"/>
                  <a:gd name="T31" fmla="*/ 1246 h 448"/>
                  <a:gd name="T32" fmla="+- 0 11830 11125"/>
                  <a:gd name="T33" fmla="*/ T32 w 747"/>
                  <a:gd name="T34" fmla="+- 0 1231 823"/>
                  <a:gd name="T35" fmla="*/ 1231 h 448"/>
                  <a:gd name="T36" fmla="+- 0 11818 11125"/>
                  <a:gd name="T37" fmla="*/ T36 w 747"/>
                  <a:gd name="T38" fmla="+- 0 1219 823"/>
                  <a:gd name="T39" fmla="*/ 1219 h 4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47" h="448">
                    <a:moveTo>
                      <a:pt x="693" y="396"/>
                    </a:moveTo>
                    <a:lnTo>
                      <a:pt x="560" y="396"/>
                    </a:lnTo>
                    <a:lnTo>
                      <a:pt x="575" y="404"/>
                    </a:lnTo>
                    <a:lnTo>
                      <a:pt x="644" y="430"/>
                    </a:lnTo>
                    <a:lnTo>
                      <a:pt x="703" y="439"/>
                    </a:lnTo>
                    <a:lnTo>
                      <a:pt x="725" y="438"/>
                    </a:lnTo>
                    <a:lnTo>
                      <a:pt x="747" y="436"/>
                    </a:lnTo>
                    <a:lnTo>
                      <a:pt x="724" y="423"/>
                    </a:lnTo>
                    <a:lnTo>
                      <a:pt x="705" y="408"/>
                    </a:lnTo>
                    <a:lnTo>
                      <a:pt x="693" y="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6"/>
              <p:cNvSpPr>
                <a:spLocks/>
              </p:cNvSpPr>
              <p:nvPr/>
            </p:nvSpPr>
            <p:spPr bwMode="auto">
              <a:xfrm>
                <a:off x="11125" y="823"/>
                <a:ext cx="747" cy="448"/>
              </a:xfrm>
              <a:custGeom>
                <a:avLst/>
                <a:gdLst>
                  <a:gd name="T0" fmla="+- 0 11734 11125"/>
                  <a:gd name="T1" fmla="*/ T0 w 747"/>
                  <a:gd name="T2" fmla="+- 0 823 823"/>
                  <a:gd name="T3" fmla="*/ 823 h 448"/>
                  <a:gd name="T4" fmla="+- 0 11686 11125"/>
                  <a:gd name="T5" fmla="*/ T4 w 747"/>
                  <a:gd name="T6" fmla="+- 0 884 823"/>
                  <a:gd name="T7" fmla="*/ 884 h 448"/>
                  <a:gd name="T8" fmla="+- 0 11625 11125"/>
                  <a:gd name="T9" fmla="*/ T8 w 747"/>
                  <a:gd name="T10" fmla="+- 0 938 823"/>
                  <a:gd name="T11" fmla="*/ 938 h 448"/>
                  <a:gd name="T12" fmla="+- 0 11554 11125"/>
                  <a:gd name="T13" fmla="*/ T12 w 747"/>
                  <a:gd name="T14" fmla="+- 0 983 823"/>
                  <a:gd name="T15" fmla="*/ 983 h 448"/>
                  <a:gd name="T16" fmla="+- 0 11474 11125"/>
                  <a:gd name="T17" fmla="*/ T16 w 747"/>
                  <a:gd name="T18" fmla="+- 0 1020 823"/>
                  <a:gd name="T19" fmla="*/ 1020 h 448"/>
                  <a:gd name="T20" fmla="+- 0 11416 11125"/>
                  <a:gd name="T21" fmla="*/ T20 w 747"/>
                  <a:gd name="T22" fmla="+- 0 1039 823"/>
                  <a:gd name="T23" fmla="*/ 1039 h 448"/>
                  <a:gd name="T24" fmla="+- 0 11354 11125"/>
                  <a:gd name="T25" fmla="*/ T24 w 747"/>
                  <a:gd name="T26" fmla="+- 0 1053 823"/>
                  <a:gd name="T27" fmla="*/ 1053 h 448"/>
                  <a:gd name="T28" fmla="+- 0 11291 11125"/>
                  <a:gd name="T29" fmla="*/ T28 w 747"/>
                  <a:gd name="T30" fmla="+- 0 1062 823"/>
                  <a:gd name="T31" fmla="*/ 1062 h 448"/>
                  <a:gd name="T32" fmla="+- 0 11225 11125"/>
                  <a:gd name="T33" fmla="*/ T32 w 747"/>
                  <a:gd name="T34" fmla="+- 0 1065 823"/>
                  <a:gd name="T35" fmla="*/ 1065 h 448"/>
                  <a:gd name="T36" fmla="+- 0 11824 11125"/>
                  <a:gd name="T37" fmla="*/ T36 w 747"/>
                  <a:gd name="T38" fmla="+- 0 1065 823"/>
                  <a:gd name="T39" fmla="*/ 1065 h 448"/>
                  <a:gd name="T40" fmla="+- 0 11827 11125"/>
                  <a:gd name="T41" fmla="*/ T40 w 747"/>
                  <a:gd name="T42" fmla="+- 0 1059 823"/>
                  <a:gd name="T43" fmla="*/ 1059 h 448"/>
                  <a:gd name="T44" fmla="+- 0 11831 11125"/>
                  <a:gd name="T45" fmla="*/ T44 w 747"/>
                  <a:gd name="T46" fmla="+- 0 1039 823"/>
                  <a:gd name="T47" fmla="*/ 1039 h 448"/>
                  <a:gd name="T48" fmla="+- 0 11834 11125"/>
                  <a:gd name="T49" fmla="*/ T48 w 747"/>
                  <a:gd name="T50" fmla="+- 0 1019 823"/>
                  <a:gd name="T51" fmla="*/ 1019 h 448"/>
                  <a:gd name="T52" fmla="+- 0 11833 11125"/>
                  <a:gd name="T53" fmla="*/ T52 w 747"/>
                  <a:gd name="T54" fmla="+- 0 997 823"/>
                  <a:gd name="T55" fmla="*/ 997 h 448"/>
                  <a:gd name="T56" fmla="+- 0 11819 11125"/>
                  <a:gd name="T57" fmla="*/ T56 w 747"/>
                  <a:gd name="T58" fmla="+- 0 935 823"/>
                  <a:gd name="T59" fmla="*/ 935 h 448"/>
                  <a:gd name="T60" fmla="+- 0 11791 11125"/>
                  <a:gd name="T61" fmla="*/ T60 w 747"/>
                  <a:gd name="T62" fmla="+- 0 882 823"/>
                  <a:gd name="T63" fmla="*/ 882 h 448"/>
                  <a:gd name="T64" fmla="+- 0 11750 11125"/>
                  <a:gd name="T65" fmla="*/ T64 w 747"/>
                  <a:gd name="T66" fmla="+- 0 837 823"/>
                  <a:gd name="T67" fmla="*/ 837 h 448"/>
                  <a:gd name="T68" fmla="+- 0 11734 11125"/>
                  <a:gd name="T69" fmla="*/ T68 w 747"/>
                  <a:gd name="T70" fmla="+- 0 823 823"/>
                  <a:gd name="T71" fmla="*/ 823 h 4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747" h="448">
                    <a:moveTo>
                      <a:pt x="609" y="0"/>
                    </a:moveTo>
                    <a:lnTo>
                      <a:pt x="561" y="61"/>
                    </a:lnTo>
                    <a:lnTo>
                      <a:pt x="500" y="115"/>
                    </a:lnTo>
                    <a:lnTo>
                      <a:pt x="429" y="160"/>
                    </a:lnTo>
                    <a:lnTo>
                      <a:pt x="349" y="197"/>
                    </a:lnTo>
                    <a:lnTo>
                      <a:pt x="291" y="216"/>
                    </a:lnTo>
                    <a:lnTo>
                      <a:pt x="229" y="230"/>
                    </a:lnTo>
                    <a:lnTo>
                      <a:pt x="166" y="239"/>
                    </a:lnTo>
                    <a:lnTo>
                      <a:pt x="100" y="242"/>
                    </a:lnTo>
                    <a:lnTo>
                      <a:pt x="699" y="242"/>
                    </a:lnTo>
                    <a:lnTo>
                      <a:pt x="702" y="236"/>
                    </a:lnTo>
                    <a:lnTo>
                      <a:pt x="706" y="216"/>
                    </a:lnTo>
                    <a:lnTo>
                      <a:pt x="709" y="196"/>
                    </a:lnTo>
                    <a:lnTo>
                      <a:pt x="708" y="174"/>
                    </a:lnTo>
                    <a:lnTo>
                      <a:pt x="694" y="112"/>
                    </a:lnTo>
                    <a:lnTo>
                      <a:pt x="666" y="59"/>
                    </a:lnTo>
                    <a:lnTo>
                      <a:pt x="625" y="14"/>
                    </a:lnTo>
                    <a:lnTo>
                      <a:pt x="6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aphicFrame>
        <p:nvGraphicFramePr>
          <p:cNvPr id="26" name="Table 25"/>
          <p:cNvGraphicFramePr>
            <a:graphicFrameLocks noGrp="1"/>
          </p:cNvGraphicFramePr>
          <p:nvPr>
            <p:extLst>
              <p:ext uri="{D42A27DB-BD31-4B8C-83A1-F6EECF244321}">
                <p14:modId xmlns:p14="http://schemas.microsoft.com/office/powerpoint/2010/main" val="1221734858"/>
              </p:ext>
            </p:extLst>
          </p:nvPr>
        </p:nvGraphicFramePr>
        <p:xfrm>
          <a:off x="184490" y="1196789"/>
          <a:ext cx="7063476" cy="7974107"/>
        </p:xfrm>
        <a:graphic>
          <a:graphicData uri="http://schemas.openxmlformats.org/drawingml/2006/table">
            <a:tbl>
              <a:tblPr firstRow="1" firstCol="1" lastRow="1" lastCol="1" bandRow="1" bandCol="1"/>
              <a:tblGrid>
                <a:gridCol w="1402263">
                  <a:extLst>
                    <a:ext uri="{9D8B030D-6E8A-4147-A177-3AD203B41FA5}">
                      <a16:colId xmlns:a16="http://schemas.microsoft.com/office/drawing/2014/main" xmlns="" val="2079477164"/>
                    </a:ext>
                  </a:extLst>
                </a:gridCol>
                <a:gridCol w="1922929">
                  <a:extLst>
                    <a:ext uri="{9D8B030D-6E8A-4147-A177-3AD203B41FA5}">
                      <a16:colId xmlns:a16="http://schemas.microsoft.com/office/drawing/2014/main" xmlns="" val="1025835622"/>
                    </a:ext>
                  </a:extLst>
                </a:gridCol>
                <a:gridCol w="3738284">
                  <a:extLst>
                    <a:ext uri="{9D8B030D-6E8A-4147-A177-3AD203B41FA5}">
                      <a16:colId xmlns:a16="http://schemas.microsoft.com/office/drawing/2014/main" xmlns="" val="2333985797"/>
                    </a:ext>
                  </a:extLst>
                </a:gridCol>
              </a:tblGrid>
              <a:tr h="411646">
                <a:tc>
                  <a:txBody>
                    <a:bodyPr/>
                    <a:lstStyle/>
                    <a:p>
                      <a:pPr marL="0" marR="0" algn="ctr">
                        <a:lnSpc>
                          <a:spcPts val="600"/>
                        </a:lnSpc>
                        <a:spcBef>
                          <a:spcPts val="35"/>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7625" marR="0" algn="ctr">
                        <a:spcBef>
                          <a:spcPts val="0"/>
                        </a:spcBef>
                        <a:spcAft>
                          <a:spcPts val="0"/>
                        </a:spcAft>
                      </a:pPr>
                      <a:r>
                        <a:rPr lang="en-US" sz="11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BENEFIT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2C5670"/>
                    </a:solidFill>
                  </a:tcPr>
                </a:tc>
                <a:tc>
                  <a:txBody>
                    <a:bodyPr/>
                    <a:lstStyle/>
                    <a:p>
                      <a:pPr marL="0" marR="0" algn="ctr">
                        <a:lnSpc>
                          <a:spcPts val="600"/>
                        </a:lnSpc>
                        <a:spcBef>
                          <a:spcPts val="35"/>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54685" marR="654685" algn="ctr">
                        <a:spcBef>
                          <a:spcPts val="0"/>
                        </a:spcBef>
                        <a:spcAft>
                          <a:spcPts val="0"/>
                        </a:spcAft>
                      </a:pPr>
                      <a:r>
                        <a:rPr lang="en-US" sz="11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VENDOR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2C5670"/>
                    </a:solidFill>
                  </a:tcPr>
                </a:tc>
                <a:tc>
                  <a:txBody>
                    <a:bodyPr/>
                    <a:lstStyle/>
                    <a:p>
                      <a:pPr marL="0" marR="0" algn="ctr">
                        <a:lnSpc>
                          <a:spcPts val="600"/>
                        </a:lnSpc>
                        <a:spcBef>
                          <a:spcPts val="35"/>
                        </a:spcBef>
                        <a:spcAft>
                          <a:spcPts val="0"/>
                        </a:spcAft>
                      </a:pPr>
                      <a:endParaRPr lang="en-US" sz="1100" b="1" dirty="0" smtClean="0">
                        <a:solidFill>
                          <a:srgbClr val="FFFFFF"/>
                        </a:solidFill>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ts val="600"/>
                        </a:lnSpc>
                        <a:spcBef>
                          <a:spcPts val="35"/>
                        </a:spcBef>
                        <a:spcAft>
                          <a:spcPts val="0"/>
                        </a:spcAft>
                      </a:pPr>
                      <a:r>
                        <a:rPr lang="en-US" sz="1100" b="1" dirty="0" smtClean="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CONTACT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2C5670"/>
                    </a:solidFill>
                  </a:tcPr>
                </a:tc>
                <a:extLst>
                  <a:ext uri="{0D108BD9-81ED-4DB2-BD59-A6C34878D82A}">
                    <a16:rowId xmlns:a16="http://schemas.microsoft.com/office/drawing/2014/main" xmlns="" val="4241252441"/>
                  </a:ext>
                </a:extLst>
              </a:tr>
              <a:tr h="1182207">
                <a:tc>
                  <a:txBody>
                    <a:bodyPr/>
                    <a:lstStyle/>
                    <a:p>
                      <a:pPr marL="47625" marR="0" algn="ctr">
                        <a:spcBef>
                          <a:spcPts val="0"/>
                        </a:spcBef>
                        <a:spcAft>
                          <a:spcPts val="0"/>
                        </a:spcAft>
                      </a:pPr>
                      <a:r>
                        <a:rPr lang="en-US" sz="11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Medical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E5F5FF"/>
                    </a:solidFill>
                  </a:tcPr>
                </a:tc>
                <a:tc>
                  <a:txBody>
                    <a:bodyPr/>
                    <a:lstStyle/>
                    <a:p>
                      <a:pPr marL="0" marR="0" algn="ctr">
                        <a:spcBef>
                          <a:spcPts val="0"/>
                        </a:spcBef>
                        <a:spcAft>
                          <a:spcPts val="0"/>
                        </a:spcAft>
                      </a:pPr>
                      <a:r>
                        <a:rPr lang="en-US" sz="1100" dirty="0" smtClean="0">
                          <a:effectLst/>
                          <a:latin typeface="Arial" panose="020B0604020202020204" pitchFamily="34" charset="0"/>
                          <a:ea typeface="Arial" panose="020B0604020202020204" pitchFamily="34" charset="0"/>
                          <a:cs typeface="Times New Roman" panose="02020603050405020304" pitchFamily="18" charset="0"/>
                        </a:rPr>
                        <a:t>Anthem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E5F5FF"/>
                    </a:solidFill>
                  </a:tcPr>
                </a:tc>
                <a:tc>
                  <a:txBody>
                    <a:bodyPr/>
                    <a:lstStyle/>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Member Services: 1-800-552-9159</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Nurse Line: 1-888-249-3820</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Claim Address: </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Anthem</a:t>
                      </a:r>
                      <a:r>
                        <a:rPr lang="en-US" sz="1100" b="0" kern="1200" baseline="0" dirty="0" smtClean="0">
                          <a:solidFill>
                            <a:schemeClr val="tx1"/>
                          </a:solidFill>
                          <a:effectLst/>
                          <a:latin typeface="Arial" panose="020B0604020202020204" pitchFamily="34" charset="0"/>
                          <a:ea typeface="+mn-ea"/>
                          <a:cs typeface="Arial" panose="020B0604020202020204" pitchFamily="34" charset="0"/>
                        </a:rPr>
                        <a:t> </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P. O. Box 105187, Atlanta, GA  30348-5187</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Website: </a:t>
                      </a:r>
                      <a:r>
                        <a:rPr lang="en-US" sz="1100" b="0" kern="1200" dirty="0" smtClean="0">
                          <a:solidFill>
                            <a:schemeClr val="tx1"/>
                          </a:solidFill>
                          <a:effectLst/>
                          <a:latin typeface="Arial" panose="020B0604020202020204" pitchFamily="34" charset="0"/>
                          <a:ea typeface="+mn-ea"/>
                          <a:cs typeface="Arial" panose="020B0604020202020204" pitchFamily="34" charset="0"/>
                          <a:hlinkClick r:id="rId2"/>
                        </a:rPr>
                        <a:t>www.anthem.com</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E5F5FF"/>
                    </a:solidFill>
                  </a:tcPr>
                </a:tc>
                <a:extLst>
                  <a:ext uri="{0D108BD9-81ED-4DB2-BD59-A6C34878D82A}">
                    <a16:rowId xmlns:a16="http://schemas.microsoft.com/office/drawing/2014/main" xmlns="" val="1904046566"/>
                  </a:ext>
                </a:extLst>
              </a:tr>
              <a:tr h="930110">
                <a:tc>
                  <a:txBody>
                    <a:bodyPr/>
                    <a:lstStyle/>
                    <a:p>
                      <a:pPr marL="47625" marR="0" algn="ctr">
                        <a:spcBef>
                          <a:spcPts val="0"/>
                        </a:spcBef>
                        <a:spcAft>
                          <a:spcPts val="0"/>
                        </a:spcAft>
                      </a:pPr>
                      <a:r>
                        <a:rPr lang="en-US" sz="1100" b="1" kern="1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Prescription Drug Plan</a:t>
                      </a:r>
                      <a:endParaRPr lang="en-US" sz="1100" b="1" kern="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tc>
                  <a:txBody>
                    <a:bodyPr/>
                    <a:lstStyle/>
                    <a:p>
                      <a:pPr marL="0" marR="0" algn="ctr">
                        <a:spcBef>
                          <a:spcPts val="0"/>
                        </a:spcBef>
                        <a:spcAft>
                          <a:spcPts val="0"/>
                        </a:spcAft>
                      </a:pPr>
                      <a:r>
                        <a:rPr lang="en-US" sz="1100" dirty="0" smtClean="0">
                          <a:effectLst/>
                          <a:latin typeface="Arial" panose="020B0604020202020204" pitchFamily="34" charset="0"/>
                          <a:ea typeface="Arial" panose="020B0604020202020204" pitchFamily="34" charset="0"/>
                          <a:cs typeface="Times New Roman" panose="02020603050405020304" pitchFamily="18" charset="0"/>
                        </a:rPr>
                        <a:t>Express Scripts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tc>
                  <a:txBody>
                    <a:bodyPr/>
                    <a:lstStyle/>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Member Services: 1-855-216-1512</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Website: www.Express-Scripts.com</a:t>
                      </a:r>
                      <a:endParaRPr lang="en-US" sz="1100" b="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extLst>
                  <a:ext uri="{0D108BD9-81ED-4DB2-BD59-A6C34878D82A}">
                    <a16:rowId xmlns:a16="http://schemas.microsoft.com/office/drawing/2014/main" xmlns="" val="3111215899"/>
                  </a:ext>
                </a:extLst>
              </a:tr>
              <a:tr h="1055326">
                <a:tc>
                  <a:txBody>
                    <a:bodyPr/>
                    <a:lstStyle/>
                    <a:p>
                      <a:pPr marL="47625" marR="0" algn="ctr">
                        <a:spcBef>
                          <a:spcPts val="0"/>
                        </a:spcBef>
                        <a:spcAft>
                          <a:spcPts val="0"/>
                        </a:spcAft>
                      </a:pPr>
                      <a:r>
                        <a:rPr lang="en-US" sz="1100" b="1"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Dental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E5F5FF"/>
                    </a:solidFill>
                  </a:tcPr>
                </a:tc>
                <a:tc>
                  <a:txBody>
                    <a:bodyPr/>
                    <a:lstStyle/>
                    <a:p>
                      <a:pPr marL="654685" marR="654685" algn="ctr">
                        <a:spcBef>
                          <a:spcPts val="0"/>
                        </a:spcBef>
                        <a:spcAft>
                          <a:spcPts val="0"/>
                        </a:spcAft>
                      </a:pPr>
                      <a:r>
                        <a:rPr lang="en-US" sz="1100" dirty="0" smtClean="0">
                          <a:effectLst/>
                          <a:latin typeface="Arial" panose="020B0604020202020204" pitchFamily="34" charset="0"/>
                          <a:ea typeface="Arial" panose="020B0604020202020204" pitchFamily="34" charset="0"/>
                          <a:cs typeface="Times New Roman" panose="02020603050405020304" pitchFamily="18" charset="0"/>
                        </a:rPr>
                        <a:t>Guardian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E5F5FF"/>
                    </a:solidFill>
                  </a:tcPr>
                </a:tc>
                <a:tc>
                  <a:txBody>
                    <a:bodyPr/>
                    <a:lstStyle/>
                    <a:p>
                      <a:pPr marL="0" marR="0" algn="l">
                        <a:lnSpc>
                          <a:spcPts val="700"/>
                        </a:lnSpc>
                        <a:spcBef>
                          <a:spcPts val="15"/>
                        </a:spcBef>
                        <a:spcAft>
                          <a:spcPts val="0"/>
                        </a:spcAft>
                      </a:pP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Member Services: 1-800-541-7846</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Claim Address: </a:t>
                      </a:r>
                    </a:p>
                    <a:p>
                      <a:pPr lvl="1" algn="l"/>
                      <a:r>
                        <a:rPr lang="es-ES" sz="1100" b="0" kern="1200" dirty="0" smtClean="0">
                          <a:solidFill>
                            <a:schemeClr val="tx1"/>
                          </a:solidFill>
                          <a:effectLst/>
                          <a:latin typeface="Arial" panose="020B0604020202020204" pitchFamily="34" charset="0"/>
                          <a:ea typeface="+mn-ea"/>
                          <a:cs typeface="Arial" panose="020B0604020202020204" pitchFamily="34" charset="0"/>
                        </a:rPr>
                        <a:t>PO Box 981572 </a:t>
                      </a:r>
                    </a:p>
                    <a:p>
                      <a:pPr lvl="1" algn="l"/>
                      <a:r>
                        <a:rPr lang="es-ES" sz="1100" b="0" kern="1200" dirty="0" smtClean="0">
                          <a:solidFill>
                            <a:schemeClr val="tx1"/>
                          </a:solidFill>
                          <a:effectLst/>
                          <a:latin typeface="Arial" panose="020B0604020202020204" pitchFamily="34" charset="0"/>
                          <a:ea typeface="+mn-ea"/>
                          <a:cs typeface="Arial" panose="020B0604020202020204" pitchFamily="34" charset="0"/>
                        </a:rPr>
                        <a:t>El Paso, TX 79998-1572</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Website: www.guardiananytime.com</a:t>
                      </a:r>
                      <a:endParaRPr lang="en-US" sz="1100" b="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E5F5FF"/>
                    </a:solidFill>
                  </a:tcPr>
                </a:tc>
                <a:extLst>
                  <a:ext uri="{0D108BD9-81ED-4DB2-BD59-A6C34878D82A}">
                    <a16:rowId xmlns:a16="http://schemas.microsoft.com/office/drawing/2014/main" xmlns="" val="978435949"/>
                  </a:ext>
                </a:extLst>
              </a:tr>
              <a:tr h="998754">
                <a:tc>
                  <a:txBody>
                    <a:bodyPr/>
                    <a:lstStyle/>
                    <a:p>
                      <a:pPr marL="47625" marR="0" algn="ctr">
                        <a:spcBef>
                          <a:spcPts val="0"/>
                        </a:spcBef>
                        <a:spcAft>
                          <a:spcPts val="0"/>
                        </a:spcAft>
                      </a:pPr>
                      <a:r>
                        <a:rPr lang="en-US" sz="1100" b="1"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Vision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Guardian / VSP - Choice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tc>
                  <a:txBody>
                    <a:bodyPr/>
                    <a:lstStyle/>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Member Services: 1-877-814-8970</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Claim Address: </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Vision Service Plan</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 P. O. Box 997105, Sacramento, CA  95899-7105</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Website: www.vsp.com</a:t>
                      </a:r>
                      <a:endParaRPr lang="en-US" sz="1100" b="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extLst>
                  <a:ext uri="{0D108BD9-81ED-4DB2-BD59-A6C34878D82A}">
                    <a16:rowId xmlns:a16="http://schemas.microsoft.com/office/drawing/2014/main" xmlns="" val="308011634"/>
                  </a:ext>
                </a:extLst>
              </a:tr>
              <a:tr h="545033">
                <a:tc>
                  <a:txBody>
                    <a:bodyPr/>
                    <a:lstStyle/>
                    <a:p>
                      <a:pPr marL="47625" marR="0" algn="ctr">
                        <a:spcBef>
                          <a:spcPts val="0"/>
                        </a:spcBef>
                        <a:spcAft>
                          <a:spcPts val="0"/>
                        </a:spcAft>
                      </a:pPr>
                      <a:r>
                        <a:rPr lang="en-US" sz="11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Life and AD&amp;D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E5F5FF"/>
                    </a:solidFill>
                  </a:tcPr>
                </a:tc>
                <a:tc>
                  <a:txBody>
                    <a:bodyPr/>
                    <a:lstStyle/>
                    <a:p>
                      <a:pPr marL="654685" marR="654685" algn="ctr">
                        <a:spcBef>
                          <a:spcPts val="0"/>
                        </a:spcBef>
                        <a:spcAft>
                          <a:spcPts val="0"/>
                        </a:spcAft>
                      </a:pPr>
                      <a:r>
                        <a:rPr lang="en-US" sz="1100" dirty="0" smtClean="0">
                          <a:effectLst/>
                          <a:latin typeface="Arial" panose="020B0604020202020204" pitchFamily="34" charset="0"/>
                          <a:ea typeface="Arial" panose="020B0604020202020204" pitchFamily="34" charset="0"/>
                          <a:cs typeface="Times New Roman" panose="02020603050405020304" pitchFamily="18" charset="0"/>
                        </a:rPr>
                        <a:t>Guardian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E5F5FF"/>
                    </a:solidFill>
                  </a:tcPr>
                </a:tc>
                <a:tc>
                  <a:txBody>
                    <a:bodyPr/>
                    <a:lstStyle/>
                    <a:p>
                      <a:pPr marL="388620" marR="0" lvl="1" algn="l">
                        <a:lnSpc>
                          <a:spcPts val="700"/>
                        </a:lnSpc>
                        <a:spcBef>
                          <a:spcPts val="15"/>
                        </a:spcBef>
                        <a:spcAft>
                          <a:spcPts val="0"/>
                        </a:spcAft>
                      </a:pPr>
                      <a:r>
                        <a:rPr lang="en-US" sz="1100" b="0" kern="1200" dirty="0" smtClean="0">
                          <a:solidFill>
                            <a:schemeClr val="tx1"/>
                          </a:solidFill>
                          <a:effectLst/>
                          <a:latin typeface="Arial" panose="020B0604020202020204" pitchFamily="34" charset="0"/>
                          <a:ea typeface="+mn-ea"/>
                          <a:cs typeface="Arial" panose="020B0604020202020204" pitchFamily="34" charset="0"/>
                        </a:rPr>
                        <a:t>Member Services: 1-800-541-7846</a:t>
                      </a:r>
                      <a:endParaRPr lang="en-US" sz="1100" b="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solidFill>
                      <a:srgbClr val="E5F5FF"/>
                    </a:solidFill>
                  </a:tcPr>
                </a:tc>
                <a:extLst>
                  <a:ext uri="{0D108BD9-81ED-4DB2-BD59-A6C34878D82A}">
                    <a16:rowId xmlns:a16="http://schemas.microsoft.com/office/drawing/2014/main" xmlns="" val="2068732249"/>
                  </a:ext>
                </a:extLst>
              </a:tr>
              <a:tr h="2851031">
                <a:tc>
                  <a:txBody>
                    <a:bodyPr/>
                    <a:lstStyle/>
                    <a:p>
                      <a:pPr marL="0" marR="0" algn="ctr">
                        <a:lnSpc>
                          <a:spcPts val="1300"/>
                        </a:lnSpc>
                        <a:spcBef>
                          <a:spcPts val="15"/>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 Benefit Consultant / Claims Advocate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tc>
                  <a:txBody>
                    <a:bodyPr/>
                    <a:lstStyle/>
                    <a:p>
                      <a:pPr marL="0" marR="0" algn="ctr">
                        <a:lnSpc>
                          <a:spcPts val="1300"/>
                        </a:lnSpc>
                        <a:spcBef>
                          <a:spcPts val="15"/>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Marsh &amp; McLennan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Agency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tc>
                  <a:txBody>
                    <a:bodyPr/>
                    <a:lstStyle/>
                    <a:p>
                      <a:pPr lvl="1" algn="l"/>
                      <a:endParaRPr lang="en-US" sz="1100" b="0" kern="1200" dirty="0" smtClean="0">
                        <a:solidFill>
                          <a:schemeClr val="tx1"/>
                        </a:solidFill>
                        <a:effectLst/>
                        <a:latin typeface="Arial" panose="020B0604020202020204" pitchFamily="34" charset="0"/>
                        <a:ea typeface="+mn-ea"/>
                        <a:cs typeface="Arial" panose="020B0604020202020204" pitchFamily="34" charset="0"/>
                      </a:endParaRP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Claims Manager: Leslie Hayes</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Phone:  513-707-1751</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Email:</a:t>
                      </a:r>
                      <a:r>
                        <a:rPr lang="en-US" sz="11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b="0" kern="1200" dirty="0" smtClean="0">
                          <a:solidFill>
                            <a:schemeClr val="tx1"/>
                          </a:solidFill>
                          <a:effectLst/>
                          <a:latin typeface="Arial" panose="020B0604020202020204" pitchFamily="34" charset="0"/>
                          <a:ea typeface="+mn-ea"/>
                          <a:cs typeface="Arial" panose="020B0604020202020204" pitchFamily="34" charset="0"/>
                          <a:hlinkClick r:id="rId3"/>
                        </a:rPr>
                        <a:t>leslie.hayes@marshmma.com</a:t>
                      </a:r>
                      <a:endParaRPr lang="en-US" sz="1100" b="0" kern="1200" dirty="0" smtClean="0">
                        <a:solidFill>
                          <a:schemeClr val="tx1"/>
                        </a:solidFill>
                        <a:effectLst/>
                        <a:latin typeface="Arial" panose="020B0604020202020204" pitchFamily="34" charset="0"/>
                        <a:ea typeface="+mn-ea"/>
                        <a:cs typeface="Arial" panose="020B0604020202020204" pitchFamily="34" charset="0"/>
                      </a:endParaRPr>
                    </a:p>
                    <a:p>
                      <a:pPr lvl="2" algn="l"/>
                      <a:endParaRPr lang="en-US" sz="1100" b="0" kern="1200" dirty="0" smtClean="0">
                        <a:solidFill>
                          <a:schemeClr val="tx1"/>
                        </a:solidFill>
                        <a:effectLst/>
                        <a:latin typeface="Arial" panose="020B0604020202020204" pitchFamily="34" charset="0"/>
                        <a:ea typeface="+mn-ea"/>
                        <a:cs typeface="Arial" panose="020B0604020202020204" pitchFamily="34" charset="0"/>
                      </a:endParaRP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Account Management:</a:t>
                      </a:r>
                      <a:r>
                        <a:rPr lang="en-US" sz="11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b="0" kern="1200" dirty="0" smtClean="0">
                          <a:solidFill>
                            <a:schemeClr val="tx1"/>
                          </a:solidFill>
                          <a:effectLst/>
                          <a:latin typeface="Arial" panose="020B0604020202020204" pitchFamily="34" charset="0"/>
                          <a:ea typeface="+mn-ea"/>
                          <a:cs typeface="Arial" panose="020B0604020202020204" pitchFamily="34" charset="0"/>
                        </a:rPr>
                        <a:t>Michelle Barnes </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Phone: 859-816-2515</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Email: </a:t>
                      </a:r>
                      <a:r>
                        <a:rPr lang="en-US" sz="1100" b="0" kern="1200" dirty="0" smtClean="0">
                          <a:solidFill>
                            <a:schemeClr val="tx1"/>
                          </a:solidFill>
                          <a:effectLst/>
                          <a:latin typeface="Arial" panose="020B0604020202020204" pitchFamily="34" charset="0"/>
                          <a:ea typeface="+mn-ea"/>
                          <a:cs typeface="Arial" panose="020B0604020202020204" pitchFamily="34" charset="0"/>
                          <a:hlinkClick r:id="rId4"/>
                        </a:rPr>
                        <a:t>michelle.barnes@marshmma.com</a:t>
                      </a:r>
                      <a:endParaRPr lang="en-US" sz="1100" b="0" kern="1200" dirty="0" smtClean="0">
                        <a:solidFill>
                          <a:schemeClr val="tx1"/>
                        </a:solidFill>
                        <a:effectLst/>
                        <a:latin typeface="Arial" panose="020B0604020202020204" pitchFamily="34" charset="0"/>
                        <a:ea typeface="+mn-ea"/>
                        <a:cs typeface="Arial" panose="020B0604020202020204" pitchFamily="34" charset="0"/>
                      </a:endParaRPr>
                    </a:p>
                    <a:p>
                      <a:pPr lvl="2" algn="l"/>
                      <a:endParaRPr lang="en-US" sz="1100" b="0" kern="1200" dirty="0" smtClean="0">
                        <a:solidFill>
                          <a:schemeClr val="tx1"/>
                        </a:solidFill>
                        <a:effectLst/>
                        <a:latin typeface="Arial" panose="020B0604020202020204" pitchFamily="34" charset="0"/>
                        <a:ea typeface="+mn-ea"/>
                        <a:cs typeface="Arial" panose="020B0604020202020204" pitchFamily="34" charset="0"/>
                      </a:endParaRP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Account Assistant: Kara Valle </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Phone: 513-707-5024</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Email: </a:t>
                      </a:r>
                      <a:r>
                        <a:rPr lang="en-US" sz="1100" b="0" kern="1200" dirty="0" smtClean="0">
                          <a:solidFill>
                            <a:schemeClr val="tx1"/>
                          </a:solidFill>
                          <a:effectLst/>
                          <a:latin typeface="Arial" panose="020B0604020202020204" pitchFamily="34" charset="0"/>
                          <a:ea typeface="+mn-ea"/>
                          <a:cs typeface="Arial" panose="020B0604020202020204" pitchFamily="34" charset="0"/>
                          <a:hlinkClick r:id="rId5"/>
                        </a:rPr>
                        <a:t>kara.valle@marshmma.com</a:t>
                      </a:r>
                      <a:endParaRPr lang="en-US" sz="1100" b="0" kern="1200" dirty="0" smtClean="0">
                        <a:solidFill>
                          <a:schemeClr val="tx1"/>
                        </a:solidFill>
                        <a:effectLst/>
                        <a:latin typeface="Arial" panose="020B0604020202020204" pitchFamily="34" charset="0"/>
                        <a:ea typeface="+mn-ea"/>
                        <a:cs typeface="Arial" panose="020B0604020202020204" pitchFamily="34" charset="0"/>
                      </a:endParaRPr>
                    </a:p>
                    <a:p>
                      <a:pPr lvl="2" algn="l"/>
                      <a:endParaRPr lang="en-US" sz="1100" b="0" kern="1200" dirty="0" smtClean="0">
                        <a:solidFill>
                          <a:schemeClr val="tx1"/>
                        </a:solidFill>
                        <a:effectLst/>
                        <a:latin typeface="Arial" panose="020B0604020202020204" pitchFamily="34" charset="0"/>
                        <a:ea typeface="+mn-ea"/>
                        <a:cs typeface="Arial" panose="020B0604020202020204" pitchFamily="34" charset="0"/>
                      </a:endParaRP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Toll Free Number: 1-800-949-1167</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Address: 6279 Tri-Ridge Blvd., Suite 400, </a:t>
                      </a:r>
                    </a:p>
                    <a:p>
                      <a:pPr lvl="1" algn="l"/>
                      <a:r>
                        <a:rPr lang="en-US" sz="1100" b="0" kern="1200" dirty="0" smtClean="0">
                          <a:solidFill>
                            <a:schemeClr val="tx1"/>
                          </a:solidFill>
                          <a:effectLst/>
                          <a:latin typeface="Arial" panose="020B0604020202020204" pitchFamily="34" charset="0"/>
                          <a:ea typeface="+mn-ea"/>
                          <a:cs typeface="Arial" panose="020B0604020202020204" pitchFamily="34" charset="0"/>
                        </a:rPr>
                        <a:t>Loveland, OH  45140</a:t>
                      </a:r>
                    </a:p>
                    <a:p>
                      <a:pPr marL="1234440" marR="1234440" algn="l">
                        <a:spcBef>
                          <a:spcPts val="0"/>
                        </a:spcBef>
                        <a:spcAft>
                          <a:spcPts val="0"/>
                        </a:spcAft>
                      </a:pPr>
                      <a:endPar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717E86"/>
                      </a:solidFill>
                      <a:prstDash val="solid"/>
                      <a:round/>
                      <a:headEnd type="none" w="med" len="med"/>
                      <a:tailEnd type="none" w="med" len="med"/>
                    </a:lnL>
                    <a:lnR w="12700" cap="flat" cmpd="sng" algn="ctr">
                      <a:solidFill>
                        <a:srgbClr val="717E86"/>
                      </a:solidFill>
                      <a:prstDash val="solid"/>
                      <a:round/>
                      <a:headEnd type="none" w="med" len="med"/>
                      <a:tailEnd type="none" w="med" len="med"/>
                    </a:lnR>
                    <a:lnT w="12700" cap="flat" cmpd="sng" algn="ctr">
                      <a:solidFill>
                        <a:srgbClr val="717E86"/>
                      </a:solidFill>
                      <a:prstDash val="solid"/>
                      <a:round/>
                      <a:headEnd type="none" w="med" len="med"/>
                      <a:tailEnd type="none" w="med" len="med"/>
                    </a:lnT>
                    <a:lnB w="12700" cap="flat" cmpd="sng" algn="ctr">
                      <a:solidFill>
                        <a:srgbClr val="717E86"/>
                      </a:solidFill>
                      <a:prstDash val="solid"/>
                      <a:round/>
                      <a:headEnd type="none" w="med" len="med"/>
                      <a:tailEnd type="none" w="med" len="med"/>
                    </a:lnB>
                  </a:tcPr>
                </a:tc>
                <a:extLst>
                  <a:ext uri="{0D108BD9-81ED-4DB2-BD59-A6C34878D82A}">
                    <a16:rowId xmlns:a16="http://schemas.microsoft.com/office/drawing/2014/main" xmlns="" val="3017938557"/>
                  </a:ext>
                </a:extLst>
              </a:tr>
            </a:tbl>
          </a:graphicData>
        </a:graphic>
      </p:graphicFrame>
    </p:spTree>
    <p:extLst>
      <p:ext uri="{BB962C8B-B14F-4D97-AF65-F5344CB8AC3E}">
        <p14:creationId xmlns:p14="http://schemas.microsoft.com/office/powerpoint/2010/main" val="237672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B15BA-6A52-4D5B-9AD7-885B89112E66}" type="slidenum">
              <a:rPr kumimoji="0" lang="en-US" sz="102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2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32" name="Picture 8" descr="letterhea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687" y="490855"/>
            <a:ext cx="24034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9456" y="1938528"/>
            <a:ext cx="7315200" cy="24929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Enrollment Management Services (EMS) is a healthcare consulting firm with the primary goal of helping families understand their healthcare options and supporting the choice they feel best meets their needs. </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might be eligible for low-cost or free healthcare for you or your children. SCHIP, Medicare or government programs. If one of the following situations may apply to you or you have questions, please contact Suzanne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Lepore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from EMS at Suzanne@enrollmentmanagementservices.com, OR 513-561-0000 Ext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 Children’s Health Insurance (SCHIP) </a:t>
            </a:r>
            <a:endParaRPr kumimoji="0" lang="en-US"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If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are or someone in your home is pregnant and currently earning less than the income guidelines per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year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If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have children in your home and currently earning less than the income guidelines per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year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If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meet the expanded Medicaid for adults guidelines</a:t>
            </a:r>
          </a:p>
        </p:txBody>
      </p:sp>
      <p:pic>
        <p:nvPicPr>
          <p:cNvPr id="1033" name="Picture 1" descr="https://encrypted-tbn1.gstatic.com/images?q=tbn:ANd9GcRillB-7cQhdr3SajqJpolfRnc_UqnH1JcssM2EQACNckCkSLmJ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451" y="4508456"/>
            <a:ext cx="191452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19456" y="5757694"/>
            <a:ext cx="73152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Medicare</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If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anyone in your home is age 65 or older, or under 65 collecting a disability check from Social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Security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34" name="il_fi" descr="\\ad.us.mrshmc.com\us_users\Tools\Phase 3\Medicare\Sample ID card_files\sample_medicare_card.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746088" y="6444739"/>
            <a:ext cx="21272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255776" y="8961120"/>
            <a:ext cx="510787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6934 Miami Avenue Suite 10, P.O. Box 43146, Cincinnati, OH 45243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 Line 513.561.0000     Fax Line: 513.561.0777</a:t>
            </a:r>
          </a:p>
        </p:txBody>
      </p:sp>
      <p:sp>
        <p:nvSpPr>
          <p:cNvPr id="3" name="TextBox 2"/>
          <p:cNvSpPr txBox="1"/>
          <p:nvPr/>
        </p:nvSpPr>
        <p:spPr>
          <a:xfrm>
            <a:off x="219456" y="7513190"/>
            <a:ext cx="7315200" cy="1292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 Out </a:t>
            </a:r>
            <a:r>
              <a:rPr kumimoji="0" lang="en-US"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Benefit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those members who waive medical coverage because of coverage elsewhere (e.g. Spouse’s plan, Medicare, Military, etc.) Lawrence Co. may offer opt out credit towards the costs of the other plan (Not all districts have this offering). Documentation is required to show costs of outside plan before Opt out Credit can begin. Please contact EMS for this benefit.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813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142" y="633425"/>
            <a:ext cx="7772400" cy="963049"/>
            <a:chOff x="1395" y="810"/>
            <a:chExt cx="14220" cy="2379"/>
          </a:xfrm>
        </p:grpSpPr>
        <p:grpSp>
          <p:nvGrpSpPr>
            <p:cNvPr id="34" name="Group 33"/>
            <p:cNvGrpSpPr>
              <a:grpSpLocks/>
            </p:cNvGrpSpPr>
            <p:nvPr/>
          </p:nvGrpSpPr>
          <p:grpSpPr bwMode="auto">
            <a:xfrm>
              <a:off x="1395" y="810"/>
              <a:ext cx="14220" cy="1105"/>
              <a:chOff x="1395" y="810"/>
              <a:chExt cx="14220" cy="1105"/>
            </a:xfrm>
          </p:grpSpPr>
          <p:sp>
            <p:nvSpPr>
              <p:cNvPr id="44" name="Freeform 43"/>
              <p:cNvSpPr>
                <a:spLocks/>
              </p:cNvSpPr>
              <p:nvPr/>
            </p:nvSpPr>
            <p:spPr bwMode="auto">
              <a:xfrm>
                <a:off x="1395" y="810"/>
                <a:ext cx="14220" cy="1105"/>
              </a:xfrm>
              <a:custGeom>
                <a:avLst/>
                <a:gdLst>
                  <a:gd name="T0" fmla="+- 0 810 810"/>
                  <a:gd name="T1" fmla="*/ T0 w 14220"/>
                  <a:gd name="T2" fmla="+- 0 1915 810"/>
                  <a:gd name="T3" fmla="*/ 1915 h 1105"/>
                  <a:gd name="T4" fmla="+- 0 15030 810"/>
                  <a:gd name="T5" fmla="*/ T4 w 14220"/>
                  <a:gd name="T6" fmla="+- 0 1915 810"/>
                  <a:gd name="T7" fmla="*/ 1915 h 1105"/>
                  <a:gd name="T8" fmla="+- 0 15030 810"/>
                  <a:gd name="T9" fmla="*/ T8 w 14220"/>
                  <a:gd name="T10" fmla="+- 0 810 810"/>
                  <a:gd name="T11" fmla="*/ 810 h 1105"/>
                  <a:gd name="T12" fmla="+- 0 810 810"/>
                  <a:gd name="T13" fmla="*/ T12 w 14220"/>
                  <a:gd name="T14" fmla="+- 0 810 810"/>
                  <a:gd name="T15" fmla="*/ 810 h 1105"/>
                  <a:gd name="T16" fmla="+- 0 810 810"/>
                  <a:gd name="T17" fmla="*/ T16 w 14220"/>
                  <a:gd name="T18" fmla="+- 0 1915 810"/>
                  <a:gd name="T19" fmla="*/ 1915 h 1105"/>
                </a:gdLst>
                <a:ahLst/>
                <a:cxnLst>
                  <a:cxn ang="0">
                    <a:pos x="T1" y="T3"/>
                  </a:cxn>
                  <a:cxn ang="0">
                    <a:pos x="T5" y="T7"/>
                  </a:cxn>
                  <a:cxn ang="0">
                    <a:pos x="T9" y="T11"/>
                  </a:cxn>
                  <a:cxn ang="0">
                    <a:pos x="T13" y="T15"/>
                  </a:cxn>
                  <a:cxn ang="0">
                    <a:pos x="T17" y="T19"/>
                  </a:cxn>
                </a:cxnLst>
                <a:rect l="0" t="0" r="r" b="b"/>
                <a:pathLst>
                  <a:path w="14220" h="1105">
                    <a:moveTo>
                      <a:pt x="0" y="1105"/>
                    </a:moveTo>
                    <a:lnTo>
                      <a:pt x="14220" y="1105"/>
                    </a:lnTo>
                    <a:lnTo>
                      <a:pt x="14220" y="0"/>
                    </a:lnTo>
                    <a:lnTo>
                      <a:pt x="0" y="0"/>
                    </a:lnTo>
                    <a:lnTo>
                      <a:pt x="0" y="1105"/>
                    </a:lnTo>
                    <a:close/>
                  </a:path>
                </a:pathLst>
              </a:custGeom>
              <a:solidFill>
                <a:srgbClr val="717E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35" name="Group 34"/>
            <p:cNvGrpSpPr>
              <a:grpSpLocks/>
            </p:cNvGrpSpPr>
            <p:nvPr/>
          </p:nvGrpSpPr>
          <p:grpSpPr bwMode="auto">
            <a:xfrm>
              <a:off x="13180" y="1280"/>
              <a:ext cx="1607" cy="1909"/>
              <a:chOff x="13180" y="1280"/>
              <a:chExt cx="1607" cy="1909"/>
            </a:xfrm>
          </p:grpSpPr>
          <p:sp>
            <p:nvSpPr>
              <p:cNvPr id="43" name="Freeform 42"/>
              <p:cNvSpPr>
                <a:spLocks/>
              </p:cNvSpPr>
              <p:nvPr/>
            </p:nvSpPr>
            <p:spPr bwMode="auto">
              <a:xfrm>
                <a:off x="13180" y="1280"/>
                <a:ext cx="1607" cy="1909"/>
              </a:xfrm>
              <a:custGeom>
                <a:avLst/>
                <a:gdLst>
                  <a:gd name="T0" fmla="+- 0 14479 12825"/>
                  <a:gd name="T1" fmla="*/ T0 w 2205"/>
                  <a:gd name="T2" fmla="+- 0 1368 1368"/>
                  <a:gd name="T3" fmla="*/ 1368 h 1909"/>
                  <a:gd name="T4" fmla="+- 0 13376 12825"/>
                  <a:gd name="T5" fmla="*/ T4 w 2205"/>
                  <a:gd name="T6" fmla="+- 0 1368 1368"/>
                  <a:gd name="T7" fmla="*/ 1368 h 1909"/>
                  <a:gd name="T8" fmla="+- 0 12825 12825"/>
                  <a:gd name="T9" fmla="*/ T8 w 2205"/>
                  <a:gd name="T10" fmla="+- 0 2323 1368"/>
                  <a:gd name="T11" fmla="*/ 2323 h 1909"/>
                  <a:gd name="T12" fmla="+- 0 13376 12825"/>
                  <a:gd name="T13" fmla="*/ T12 w 2205"/>
                  <a:gd name="T14" fmla="+- 0 3277 1368"/>
                  <a:gd name="T15" fmla="*/ 3277 h 1909"/>
                  <a:gd name="T16" fmla="+- 0 14479 12825"/>
                  <a:gd name="T17" fmla="*/ T16 w 2205"/>
                  <a:gd name="T18" fmla="+- 0 3277 1368"/>
                  <a:gd name="T19" fmla="*/ 3277 h 1909"/>
                  <a:gd name="T20" fmla="+- 0 15030 12825"/>
                  <a:gd name="T21" fmla="*/ T20 w 2205"/>
                  <a:gd name="T22" fmla="+- 0 2323 1368"/>
                  <a:gd name="T23" fmla="*/ 2323 h 1909"/>
                  <a:gd name="T24" fmla="+- 0 14479 12825"/>
                  <a:gd name="T25" fmla="*/ T24 w 2205"/>
                  <a:gd name="T26" fmla="+- 0 1368 1368"/>
                  <a:gd name="T27" fmla="*/ 1368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5"/>
                    </a:lnTo>
                    <a:lnTo>
                      <a:pt x="551" y="1909"/>
                    </a:lnTo>
                    <a:lnTo>
                      <a:pt x="1654" y="1909"/>
                    </a:lnTo>
                    <a:lnTo>
                      <a:pt x="2205" y="955"/>
                    </a:lnTo>
                    <a:lnTo>
                      <a:pt x="1654" y="0"/>
                    </a:lnTo>
                    <a:close/>
                  </a:path>
                </a:pathLst>
              </a:custGeom>
              <a:solidFill>
                <a:srgbClr val="21AB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36" name="Group 35"/>
            <p:cNvGrpSpPr>
              <a:grpSpLocks/>
            </p:cNvGrpSpPr>
            <p:nvPr/>
          </p:nvGrpSpPr>
          <p:grpSpPr bwMode="auto">
            <a:xfrm>
              <a:off x="13423" y="1917"/>
              <a:ext cx="1121" cy="884"/>
              <a:chOff x="13423" y="1917"/>
              <a:chExt cx="1121" cy="884"/>
            </a:xfrm>
          </p:grpSpPr>
          <p:sp>
            <p:nvSpPr>
              <p:cNvPr id="37" name="Freeform 36"/>
              <p:cNvSpPr>
                <a:spLocks/>
              </p:cNvSpPr>
              <p:nvPr/>
            </p:nvSpPr>
            <p:spPr bwMode="auto">
              <a:xfrm>
                <a:off x="13423" y="1917"/>
                <a:ext cx="1121" cy="884"/>
              </a:xfrm>
              <a:custGeom>
                <a:avLst/>
                <a:gdLst>
                  <a:gd name="T0" fmla="+- 0 13795 13423"/>
                  <a:gd name="T1" fmla="*/ T0 w 1121"/>
                  <a:gd name="T2" fmla="+- 0 1917 1917"/>
                  <a:gd name="T3" fmla="*/ 1917 h 884"/>
                  <a:gd name="T4" fmla="+- 0 13710 13423"/>
                  <a:gd name="T5" fmla="*/ T4 w 1121"/>
                  <a:gd name="T6" fmla="+- 0 1925 1917"/>
                  <a:gd name="T7" fmla="*/ 1925 h 884"/>
                  <a:gd name="T8" fmla="+- 0 13650 13423"/>
                  <a:gd name="T9" fmla="*/ T8 w 1121"/>
                  <a:gd name="T10" fmla="+- 0 1936 1917"/>
                  <a:gd name="T11" fmla="*/ 1936 h 884"/>
                  <a:gd name="T12" fmla="+- 0 13580 13423"/>
                  <a:gd name="T13" fmla="*/ T12 w 1121"/>
                  <a:gd name="T14" fmla="+- 0 1956 1917"/>
                  <a:gd name="T15" fmla="*/ 1956 h 884"/>
                  <a:gd name="T16" fmla="+- 0 13523 13423"/>
                  <a:gd name="T17" fmla="*/ T16 w 1121"/>
                  <a:gd name="T18" fmla="+- 0 1990 1917"/>
                  <a:gd name="T19" fmla="*/ 1990 h 884"/>
                  <a:gd name="T20" fmla="+- 0 13479 13423"/>
                  <a:gd name="T21" fmla="*/ T20 w 1121"/>
                  <a:gd name="T22" fmla="+- 0 2034 1917"/>
                  <a:gd name="T23" fmla="*/ 2034 h 884"/>
                  <a:gd name="T24" fmla="+- 0 13447 13423"/>
                  <a:gd name="T25" fmla="*/ T24 w 1121"/>
                  <a:gd name="T26" fmla="+- 0 2087 1917"/>
                  <a:gd name="T27" fmla="*/ 2087 h 884"/>
                  <a:gd name="T28" fmla="+- 0 13428 13423"/>
                  <a:gd name="T29" fmla="*/ T28 w 1121"/>
                  <a:gd name="T30" fmla="+- 0 2147 1917"/>
                  <a:gd name="T31" fmla="*/ 2147 h 884"/>
                  <a:gd name="T32" fmla="+- 0 13423 13423"/>
                  <a:gd name="T33" fmla="*/ T32 w 1121"/>
                  <a:gd name="T34" fmla="+- 0 2191 1917"/>
                  <a:gd name="T35" fmla="*/ 2191 h 884"/>
                  <a:gd name="T36" fmla="+- 0 13426 13423"/>
                  <a:gd name="T37" fmla="*/ T36 w 1121"/>
                  <a:gd name="T38" fmla="+- 0 2244 1917"/>
                  <a:gd name="T39" fmla="*/ 2244 h 884"/>
                  <a:gd name="T40" fmla="+- 0 13452 13423"/>
                  <a:gd name="T41" fmla="*/ T40 w 1121"/>
                  <a:gd name="T42" fmla="+- 0 2346 1917"/>
                  <a:gd name="T43" fmla="*/ 2346 h 884"/>
                  <a:gd name="T44" fmla="+- 0 13500 13423"/>
                  <a:gd name="T45" fmla="*/ T44 w 1121"/>
                  <a:gd name="T46" fmla="+- 0 2439 1917"/>
                  <a:gd name="T47" fmla="*/ 2439 h 884"/>
                  <a:gd name="T48" fmla="+- 0 13563 13423"/>
                  <a:gd name="T49" fmla="*/ T48 w 1121"/>
                  <a:gd name="T50" fmla="+- 0 2524 1917"/>
                  <a:gd name="T51" fmla="*/ 2524 h 884"/>
                  <a:gd name="T52" fmla="+- 0 13635 13423"/>
                  <a:gd name="T53" fmla="*/ T52 w 1121"/>
                  <a:gd name="T54" fmla="+- 0 2599 1917"/>
                  <a:gd name="T55" fmla="*/ 2599 h 884"/>
                  <a:gd name="T56" fmla="+- 0 13710 13423"/>
                  <a:gd name="T57" fmla="*/ T56 w 1121"/>
                  <a:gd name="T58" fmla="+- 0 2663 1917"/>
                  <a:gd name="T59" fmla="*/ 2663 h 884"/>
                  <a:gd name="T60" fmla="+- 0 13782 13423"/>
                  <a:gd name="T61" fmla="*/ T60 w 1121"/>
                  <a:gd name="T62" fmla="+- 0 2716 1917"/>
                  <a:gd name="T63" fmla="*/ 2716 h 884"/>
                  <a:gd name="T64" fmla="+- 0 13845 13423"/>
                  <a:gd name="T65" fmla="*/ T64 w 1121"/>
                  <a:gd name="T66" fmla="+- 0 2757 1917"/>
                  <a:gd name="T67" fmla="*/ 2757 h 884"/>
                  <a:gd name="T68" fmla="+- 0 13909 13423"/>
                  <a:gd name="T69" fmla="*/ T68 w 1121"/>
                  <a:gd name="T70" fmla="+- 0 2794 1917"/>
                  <a:gd name="T71" fmla="*/ 2794 h 884"/>
                  <a:gd name="T72" fmla="+- 0 13923 13423"/>
                  <a:gd name="T73" fmla="*/ T72 w 1121"/>
                  <a:gd name="T74" fmla="+- 0 2801 1917"/>
                  <a:gd name="T75" fmla="*/ 2801 h 884"/>
                  <a:gd name="T76" fmla="+- 0 14022 13423"/>
                  <a:gd name="T77" fmla="*/ T76 w 1121"/>
                  <a:gd name="T78" fmla="+- 0 2752 1917"/>
                  <a:gd name="T79" fmla="*/ 2752 h 884"/>
                  <a:gd name="T80" fmla="+- 0 14094 13423"/>
                  <a:gd name="T81" fmla="*/ T80 w 1121"/>
                  <a:gd name="T82" fmla="+- 0 2713 1917"/>
                  <a:gd name="T83" fmla="*/ 2713 h 884"/>
                  <a:gd name="T84" fmla="+- 0 14149 13423"/>
                  <a:gd name="T85" fmla="*/ T84 w 1121"/>
                  <a:gd name="T86" fmla="+- 0 2679 1917"/>
                  <a:gd name="T87" fmla="*/ 2679 h 884"/>
                  <a:gd name="T88" fmla="+- 0 14207 13423"/>
                  <a:gd name="T89" fmla="*/ T88 w 1121"/>
                  <a:gd name="T90" fmla="+- 0 2627 1917"/>
                  <a:gd name="T91" fmla="*/ 2627 h 884"/>
                  <a:gd name="T92" fmla="+- 0 14251 13423"/>
                  <a:gd name="T93" fmla="*/ T92 w 1121"/>
                  <a:gd name="T94" fmla="+- 0 2576 1917"/>
                  <a:gd name="T95" fmla="*/ 2576 h 884"/>
                  <a:gd name="T96" fmla="+- 0 14252 13423"/>
                  <a:gd name="T97" fmla="*/ T96 w 1121"/>
                  <a:gd name="T98" fmla="+- 0 2575 1917"/>
                  <a:gd name="T99" fmla="*/ 2575 h 884"/>
                  <a:gd name="T100" fmla="+- 0 13937 13423"/>
                  <a:gd name="T101" fmla="*/ T100 w 1121"/>
                  <a:gd name="T102" fmla="+- 0 2575 1917"/>
                  <a:gd name="T103" fmla="*/ 2575 h 884"/>
                  <a:gd name="T104" fmla="+- 0 13917 13423"/>
                  <a:gd name="T105" fmla="*/ T104 w 1121"/>
                  <a:gd name="T106" fmla="+- 0 2568 1917"/>
                  <a:gd name="T107" fmla="*/ 2568 h 884"/>
                  <a:gd name="T108" fmla="+- 0 13904 13423"/>
                  <a:gd name="T109" fmla="*/ T108 w 1121"/>
                  <a:gd name="T110" fmla="+- 0 2552 1917"/>
                  <a:gd name="T111" fmla="*/ 2552 h 884"/>
                  <a:gd name="T112" fmla="+- 0 13862 13423"/>
                  <a:gd name="T113" fmla="*/ T112 w 1121"/>
                  <a:gd name="T114" fmla="+- 0 2424 1917"/>
                  <a:gd name="T115" fmla="*/ 2424 h 884"/>
                  <a:gd name="T116" fmla="+- 0 13615 13423"/>
                  <a:gd name="T117" fmla="*/ T116 w 1121"/>
                  <a:gd name="T118" fmla="+- 0 2424 1917"/>
                  <a:gd name="T119" fmla="*/ 2424 h 884"/>
                  <a:gd name="T120" fmla="+- 0 13594 13423"/>
                  <a:gd name="T121" fmla="*/ T120 w 1121"/>
                  <a:gd name="T122" fmla="+- 0 2418 1917"/>
                  <a:gd name="T123" fmla="*/ 2418 h 884"/>
                  <a:gd name="T124" fmla="+- 0 13581 13423"/>
                  <a:gd name="T125" fmla="*/ T124 w 1121"/>
                  <a:gd name="T126" fmla="+- 0 2400 1917"/>
                  <a:gd name="T127" fmla="*/ 2400 h 884"/>
                  <a:gd name="T128" fmla="+- 0 13584 13423"/>
                  <a:gd name="T129" fmla="*/ T128 w 1121"/>
                  <a:gd name="T130" fmla="+- 0 2374 1917"/>
                  <a:gd name="T131" fmla="*/ 2374 h 884"/>
                  <a:gd name="T132" fmla="+- 0 13596 13423"/>
                  <a:gd name="T133" fmla="*/ T132 w 1121"/>
                  <a:gd name="T134" fmla="+- 0 2358 1917"/>
                  <a:gd name="T135" fmla="*/ 2358 h 884"/>
                  <a:gd name="T136" fmla="+- 0 13614 13423"/>
                  <a:gd name="T137" fmla="*/ T136 w 1121"/>
                  <a:gd name="T138" fmla="+- 0 2352 1917"/>
                  <a:gd name="T139" fmla="*/ 2352 h 884"/>
                  <a:gd name="T140" fmla="+- 0 13726 13423"/>
                  <a:gd name="T141" fmla="*/ T140 w 1121"/>
                  <a:gd name="T142" fmla="+- 0 2352 1917"/>
                  <a:gd name="T143" fmla="*/ 2352 h 884"/>
                  <a:gd name="T144" fmla="+- 0 13792 13423"/>
                  <a:gd name="T145" fmla="*/ T144 w 1121"/>
                  <a:gd name="T146" fmla="+- 0 2186 1917"/>
                  <a:gd name="T147" fmla="*/ 2186 h 884"/>
                  <a:gd name="T148" fmla="+- 0 13805 13423"/>
                  <a:gd name="T149" fmla="*/ T148 w 1121"/>
                  <a:gd name="T150" fmla="+- 0 2170 1917"/>
                  <a:gd name="T151" fmla="*/ 2170 h 884"/>
                  <a:gd name="T152" fmla="+- 0 13825 13423"/>
                  <a:gd name="T153" fmla="*/ T152 w 1121"/>
                  <a:gd name="T154" fmla="+- 0 2164 1917"/>
                  <a:gd name="T155" fmla="*/ 2164 h 884"/>
                  <a:gd name="T156" fmla="+- 0 14420 13423"/>
                  <a:gd name="T157" fmla="*/ T156 w 1121"/>
                  <a:gd name="T158" fmla="+- 0 2164 1917"/>
                  <a:gd name="T159" fmla="*/ 2164 h 884"/>
                  <a:gd name="T160" fmla="+- 0 14417 13423"/>
                  <a:gd name="T161" fmla="*/ T160 w 1121"/>
                  <a:gd name="T162" fmla="+- 0 2146 1917"/>
                  <a:gd name="T163" fmla="*/ 2146 h 884"/>
                  <a:gd name="T164" fmla="+- 0 14412 13423"/>
                  <a:gd name="T165" fmla="*/ T164 w 1121"/>
                  <a:gd name="T166" fmla="+- 0 2125 1917"/>
                  <a:gd name="T167" fmla="*/ 2125 h 884"/>
                  <a:gd name="T168" fmla="+- 0 14410 13423"/>
                  <a:gd name="T169" fmla="*/ T168 w 1121"/>
                  <a:gd name="T170" fmla="+- 0 2119 1917"/>
                  <a:gd name="T171" fmla="*/ 2119 h 884"/>
                  <a:gd name="T172" fmla="+- 0 13923 13423"/>
                  <a:gd name="T173" fmla="*/ T172 w 1121"/>
                  <a:gd name="T174" fmla="+- 0 2119 1917"/>
                  <a:gd name="T175" fmla="*/ 2119 h 884"/>
                  <a:gd name="T176" fmla="+- 0 13913 13423"/>
                  <a:gd name="T177" fmla="*/ T176 w 1121"/>
                  <a:gd name="T178" fmla="+- 0 2084 1917"/>
                  <a:gd name="T179" fmla="*/ 2084 h 884"/>
                  <a:gd name="T180" fmla="+- 0 13889 13423"/>
                  <a:gd name="T181" fmla="*/ T180 w 1121"/>
                  <a:gd name="T182" fmla="+- 0 2007 1917"/>
                  <a:gd name="T183" fmla="*/ 2007 h 884"/>
                  <a:gd name="T184" fmla="+- 0 13857 13423"/>
                  <a:gd name="T185" fmla="*/ T184 w 1121"/>
                  <a:gd name="T186" fmla="+- 0 1944 1917"/>
                  <a:gd name="T187" fmla="*/ 1944 h 884"/>
                  <a:gd name="T188" fmla="+- 0 13810 13423"/>
                  <a:gd name="T189" fmla="*/ T188 w 1121"/>
                  <a:gd name="T190" fmla="+- 0 1918 1917"/>
                  <a:gd name="T191" fmla="*/ 1918 h 884"/>
                  <a:gd name="T192" fmla="+- 0 13795 13423"/>
                  <a:gd name="T193" fmla="*/ T192 w 1121"/>
                  <a:gd name="T194" fmla="+- 0 1917 1917"/>
                  <a:gd name="T195" fmla="*/ 1917 h 8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121" h="884">
                    <a:moveTo>
                      <a:pt x="372" y="0"/>
                    </a:moveTo>
                    <a:lnTo>
                      <a:pt x="287" y="8"/>
                    </a:lnTo>
                    <a:lnTo>
                      <a:pt x="227" y="19"/>
                    </a:lnTo>
                    <a:lnTo>
                      <a:pt x="157" y="39"/>
                    </a:lnTo>
                    <a:lnTo>
                      <a:pt x="100" y="73"/>
                    </a:lnTo>
                    <a:lnTo>
                      <a:pt x="56" y="117"/>
                    </a:lnTo>
                    <a:lnTo>
                      <a:pt x="24" y="170"/>
                    </a:lnTo>
                    <a:lnTo>
                      <a:pt x="5" y="230"/>
                    </a:lnTo>
                    <a:lnTo>
                      <a:pt x="0" y="274"/>
                    </a:lnTo>
                    <a:lnTo>
                      <a:pt x="3" y="327"/>
                    </a:lnTo>
                    <a:lnTo>
                      <a:pt x="29" y="429"/>
                    </a:lnTo>
                    <a:lnTo>
                      <a:pt x="77" y="522"/>
                    </a:lnTo>
                    <a:lnTo>
                      <a:pt x="140" y="607"/>
                    </a:lnTo>
                    <a:lnTo>
                      <a:pt x="212" y="682"/>
                    </a:lnTo>
                    <a:lnTo>
                      <a:pt x="287" y="746"/>
                    </a:lnTo>
                    <a:lnTo>
                      <a:pt x="359" y="799"/>
                    </a:lnTo>
                    <a:lnTo>
                      <a:pt x="422" y="840"/>
                    </a:lnTo>
                    <a:lnTo>
                      <a:pt x="486" y="877"/>
                    </a:lnTo>
                    <a:lnTo>
                      <a:pt x="500" y="884"/>
                    </a:lnTo>
                    <a:lnTo>
                      <a:pt x="599" y="835"/>
                    </a:lnTo>
                    <a:lnTo>
                      <a:pt x="671" y="796"/>
                    </a:lnTo>
                    <a:lnTo>
                      <a:pt x="726" y="762"/>
                    </a:lnTo>
                    <a:lnTo>
                      <a:pt x="784" y="710"/>
                    </a:lnTo>
                    <a:lnTo>
                      <a:pt x="828" y="659"/>
                    </a:lnTo>
                    <a:lnTo>
                      <a:pt x="829" y="658"/>
                    </a:lnTo>
                    <a:lnTo>
                      <a:pt x="514" y="658"/>
                    </a:lnTo>
                    <a:lnTo>
                      <a:pt x="494" y="651"/>
                    </a:lnTo>
                    <a:lnTo>
                      <a:pt x="481" y="635"/>
                    </a:lnTo>
                    <a:lnTo>
                      <a:pt x="439" y="507"/>
                    </a:lnTo>
                    <a:lnTo>
                      <a:pt x="192" y="507"/>
                    </a:lnTo>
                    <a:lnTo>
                      <a:pt x="171" y="501"/>
                    </a:lnTo>
                    <a:lnTo>
                      <a:pt x="158" y="483"/>
                    </a:lnTo>
                    <a:lnTo>
                      <a:pt x="161" y="457"/>
                    </a:lnTo>
                    <a:lnTo>
                      <a:pt x="173" y="441"/>
                    </a:lnTo>
                    <a:lnTo>
                      <a:pt x="191" y="435"/>
                    </a:lnTo>
                    <a:lnTo>
                      <a:pt x="303" y="435"/>
                    </a:lnTo>
                    <a:lnTo>
                      <a:pt x="369" y="269"/>
                    </a:lnTo>
                    <a:lnTo>
                      <a:pt x="382" y="253"/>
                    </a:lnTo>
                    <a:lnTo>
                      <a:pt x="402" y="247"/>
                    </a:lnTo>
                    <a:lnTo>
                      <a:pt x="997" y="247"/>
                    </a:lnTo>
                    <a:lnTo>
                      <a:pt x="994" y="229"/>
                    </a:lnTo>
                    <a:lnTo>
                      <a:pt x="989" y="208"/>
                    </a:lnTo>
                    <a:lnTo>
                      <a:pt x="987" y="202"/>
                    </a:lnTo>
                    <a:lnTo>
                      <a:pt x="500" y="202"/>
                    </a:lnTo>
                    <a:lnTo>
                      <a:pt x="490" y="167"/>
                    </a:lnTo>
                    <a:lnTo>
                      <a:pt x="466" y="90"/>
                    </a:lnTo>
                    <a:lnTo>
                      <a:pt x="434" y="27"/>
                    </a:lnTo>
                    <a:lnTo>
                      <a:pt x="387" y="1"/>
                    </a:lnTo>
                    <a:lnTo>
                      <a:pt x="3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38" name="Freeform 37"/>
              <p:cNvSpPr>
                <a:spLocks/>
              </p:cNvSpPr>
              <p:nvPr/>
            </p:nvSpPr>
            <p:spPr bwMode="auto">
              <a:xfrm>
                <a:off x="13423" y="1917"/>
                <a:ext cx="1121" cy="884"/>
              </a:xfrm>
              <a:custGeom>
                <a:avLst/>
                <a:gdLst>
                  <a:gd name="T0" fmla="+- 0 14045 13423"/>
                  <a:gd name="T1" fmla="*/ T0 w 1121"/>
                  <a:gd name="T2" fmla="+- 0 2352 1917"/>
                  <a:gd name="T3" fmla="*/ 2352 h 884"/>
                  <a:gd name="T4" fmla="+- 0 13971 13423"/>
                  <a:gd name="T5" fmla="*/ T4 w 1121"/>
                  <a:gd name="T6" fmla="+- 0 2551 1917"/>
                  <a:gd name="T7" fmla="*/ 2551 h 884"/>
                  <a:gd name="T8" fmla="+- 0 13958 13423"/>
                  <a:gd name="T9" fmla="*/ T8 w 1121"/>
                  <a:gd name="T10" fmla="+- 0 2568 1917"/>
                  <a:gd name="T11" fmla="*/ 2568 h 884"/>
                  <a:gd name="T12" fmla="+- 0 13939 13423"/>
                  <a:gd name="T13" fmla="*/ T12 w 1121"/>
                  <a:gd name="T14" fmla="+- 0 2575 1917"/>
                  <a:gd name="T15" fmla="*/ 2575 h 884"/>
                  <a:gd name="T16" fmla="+- 0 13937 13423"/>
                  <a:gd name="T17" fmla="*/ T16 w 1121"/>
                  <a:gd name="T18" fmla="+- 0 2575 1917"/>
                  <a:gd name="T19" fmla="*/ 2575 h 884"/>
                  <a:gd name="T20" fmla="+- 0 14252 13423"/>
                  <a:gd name="T21" fmla="*/ T20 w 1121"/>
                  <a:gd name="T22" fmla="+- 0 2575 1917"/>
                  <a:gd name="T23" fmla="*/ 2575 h 884"/>
                  <a:gd name="T24" fmla="+- 0 14267 13423"/>
                  <a:gd name="T25" fmla="*/ T24 w 1121"/>
                  <a:gd name="T26" fmla="+- 0 2555 1917"/>
                  <a:gd name="T27" fmla="*/ 2555 h 884"/>
                  <a:gd name="T28" fmla="+- 0 14284 13423"/>
                  <a:gd name="T29" fmla="*/ T28 w 1121"/>
                  <a:gd name="T30" fmla="+- 0 2532 1917"/>
                  <a:gd name="T31" fmla="*/ 2532 h 884"/>
                  <a:gd name="T32" fmla="+- 0 14324 13423"/>
                  <a:gd name="T33" fmla="*/ T32 w 1121"/>
                  <a:gd name="T34" fmla="+- 0 2479 1917"/>
                  <a:gd name="T35" fmla="*/ 2479 h 884"/>
                  <a:gd name="T36" fmla="+- 0 14531 13423"/>
                  <a:gd name="T37" fmla="*/ T36 w 1121"/>
                  <a:gd name="T38" fmla="+- 0 2479 1917"/>
                  <a:gd name="T39" fmla="*/ 2479 h 884"/>
                  <a:gd name="T40" fmla="+- 0 14544 13423"/>
                  <a:gd name="T41" fmla="*/ T40 w 1121"/>
                  <a:gd name="T42" fmla="+- 0 2467 1917"/>
                  <a:gd name="T43" fmla="*/ 2467 h 884"/>
                  <a:gd name="T44" fmla="+- 0 14544 13423"/>
                  <a:gd name="T45" fmla="*/ T44 w 1121"/>
                  <a:gd name="T46" fmla="+- 0 2437 1917"/>
                  <a:gd name="T47" fmla="*/ 2437 h 884"/>
                  <a:gd name="T48" fmla="+- 0 14532 13423"/>
                  <a:gd name="T49" fmla="*/ T48 w 1121"/>
                  <a:gd name="T50" fmla="+- 0 2425 1917"/>
                  <a:gd name="T51" fmla="*/ 2425 h 884"/>
                  <a:gd name="T52" fmla="+- 0 14518 13423"/>
                  <a:gd name="T53" fmla="*/ T52 w 1121"/>
                  <a:gd name="T54" fmla="+- 0 2424 1917"/>
                  <a:gd name="T55" fmla="*/ 2424 h 884"/>
                  <a:gd name="T56" fmla="+- 0 14090 13423"/>
                  <a:gd name="T57" fmla="*/ T56 w 1121"/>
                  <a:gd name="T58" fmla="+- 0 2424 1917"/>
                  <a:gd name="T59" fmla="*/ 2424 h 884"/>
                  <a:gd name="T60" fmla="+- 0 14077 13423"/>
                  <a:gd name="T61" fmla="*/ T60 w 1121"/>
                  <a:gd name="T62" fmla="+- 0 2417 1917"/>
                  <a:gd name="T63" fmla="*/ 2417 h 884"/>
                  <a:gd name="T64" fmla="+- 0 14045 13423"/>
                  <a:gd name="T65" fmla="*/ T64 w 1121"/>
                  <a:gd name="T66" fmla="+- 0 2352 1917"/>
                  <a:gd name="T67" fmla="*/ 2352 h 8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21" h="884">
                    <a:moveTo>
                      <a:pt x="622" y="435"/>
                    </a:moveTo>
                    <a:lnTo>
                      <a:pt x="548" y="634"/>
                    </a:lnTo>
                    <a:lnTo>
                      <a:pt x="535" y="651"/>
                    </a:lnTo>
                    <a:lnTo>
                      <a:pt x="516" y="658"/>
                    </a:lnTo>
                    <a:lnTo>
                      <a:pt x="514" y="658"/>
                    </a:lnTo>
                    <a:lnTo>
                      <a:pt x="829" y="658"/>
                    </a:lnTo>
                    <a:lnTo>
                      <a:pt x="844" y="638"/>
                    </a:lnTo>
                    <a:lnTo>
                      <a:pt x="861" y="615"/>
                    </a:lnTo>
                    <a:lnTo>
                      <a:pt x="901" y="562"/>
                    </a:lnTo>
                    <a:lnTo>
                      <a:pt x="1108" y="562"/>
                    </a:lnTo>
                    <a:lnTo>
                      <a:pt x="1121" y="550"/>
                    </a:lnTo>
                    <a:lnTo>
                      <a:pt x="1121" y="520"/>
                    </a:lnTo>
                    <a:lnTo>
                      <a:pt x="1109" y="508"/>
                    </a:lnTo>
                    <a:lnTo>
                      <a:pt x="1095" y="507"/>
                    </a:lnTo>
                    <a:lnTo>
                      <a:pt x="667" y="507"/>
                    </a:lnTo>
                    <a:lnTo>
                      <a:pt x="654" y="500"/>
                    </a:lnTo>
                    <a:lnTo>
                      <a:pt x="622" y="4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39" name="Freeform 38"/>
              <p:cNvSpPr>
                <a:spLocks/>
              </p:cNvSpPr>
              <p:nvPr/>
            </p:nvSpPr>
            <p:spPr bwMode="auto">
              <a:xfrm>
                <a:off x="13423" y="1917"/>
                <a:ext cx="1121" cy="884"/>
              </a:xfrm>
              <a:custGeom>
                <a:avLst/>
                <a:gdLst>
                  <a:gd name="T0" fmla="+- 0 14420 13423"/>
                  <a:gd name="T1" fmla="*/ T0 w 1121"/>
                  <a:gd name="T2" fmla="+- 0 2164 1917"/>
                  <a:gd name="T3" fmla="*/ 2164 h 884"/>
                  <a:gd name="T4" fmla="+- 0 13825 13423"/>
                  <a:gd name="T5" fmla="*/ T4 w 1121"/>
                  <a:gd name="T6" fmla="+- 0 2164 1917"/>
                  <a:gd name="T7" fmla="*/ 2164 h 884"/>
                  <a:gd name="T8" fmla="+- 0 13846 13423"/>
                  <a:gd name="T9" fmla="*/ T8 w 1121"/>
                  <a:gd name="T10" fmla="+- 0 2170 1917"/>
                  <a:gd name="T11" fmla="*/ 2170 h 884"/>
                  <a:gd name="T12" fmla="+- 0 13859 13423"/>
                  <a:gd name="T13" fmla="*/ T12 w 1121"/>
                  <a:gd name="T14" fmla="+- 0 2186 1917"/>
                  <a:gd name="T15" fmla="*/ 2186 h 884"/>
                  <a:gd name="T16" fmla="+- 0 13939 13423"/>
                  <a:gd name="T17" fmla="*/ T16 w 1121"/>
                  <a:gd name="T18" fmla="+- 0 2430 1917"/>
                  <a:gd name="T19" fmla="*/ 2430 h 884"/>
                  <a:gd name="T20" fmla="+- 0 14012 13423"/>
                  <a:gd name="T21" fmla="*/ T20 w 1121"/>
                  <a:gd name="T22" fmla="+- 0 2236 1917"/>
                  <a:gd name="T23" fmla="*/ 2236 h 884"/>
                  <a:gd name="T24" fmla="+- 0 14024 13423"/>
                  <a:gd name="T25" fmla="*/ T24 w 1121"/>
                  <a:gd name="T26" fmla="+- 0 2227 1917"/>
                  <a:gd name="T27" fmla="*/ 2227 h 884"/>
                  <a:gd name="T28" fmla="+- 0 14038 13423"/>
                  <a:gd name="T29" fmla="*/ T28 w 1121"/>
                  <a:gd name="T30" fmla="+- 0 2226 1917"/>
                  <a:gd name="T31" fmla="*/ 2226 h 884"/>
                  <a:gd name="T32" fmla="+- 0 14424 13423"/>
                  <a:gd name="T33" fmla="*/ T32 w 1121"/>
                  <a:gd name="T34" fmla="+- 0 2226 1917"/>
                  <a:gd name="T35" fmla="*/ 2226 h 884"/>
                  <a:gd name="T36" fmla="+- 0 14424 13423"/>
                  <a:gd name="T37" fmla="*/ T36 w 1121"/>
                  <a:gd name="T38" fmla="+- 0 2215 1917"/>
                  <a:gd name="T39" fmla="*/ 2215 h 884"/>
                  <a:gd name="T40" fmla="+- 0 14423 13423"/>
                  <a:gd name="T41" fmla="*/ T40 w 1121"/>
                  <a:gd name="T42" fmla="+- 0 2192 1917"/>
                  <a:gd name="T43" fmla="*/ 2192 h 884"/>
                  <a:gd name="T44" fmla="+- 0 14421 13423"/>
                  <a:gd name="T45" fmla="*/ T44 w 1121"/>
                  <a:gd name="T46" fmla="+- 0 2169 1917"/>
                  <a:gd name="T47" fmla="*/ 2169 h 884"/>
                  <a:gd name="T48" fmla="+- 0 14420 13423"/>
                  <a:gd name="T49" fmla="*/ T48 w 1121"/>
                  <a:gd name="T50" fmla="+- 0 2164 1917"/>
                  <a:gd name="T51" fmla="*/ 2164 h 8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121" h="884">
                    <a:moveTo>
                      <a:pt x="997" y="247"/>
                    </a:moveTo>
                    <a:lnTo>
                      <a:pt x="402" y="247"/>
                    </a:lnTo>
                    <a:lnTo>
                      <a:pt x="423" y="253"/>
                    </a:lnTo>
                    <a:lnTo>
                      <a:pt x="436" y="269"/>
                    </a:lnTo>
                    <a:lnTo>
                      <a:pt x="516" y="513"/>
                    </a:lnTo>
                    <a:lnTo>
                      <a:pt x="589" y="319"/>
                    </a:lnTo>
                    <a:lnTo>
                      <a:pt x="601" y="310"/>
                    </a:lnTo>
                    <a:lnTo>
                      <a:pt x="615" y="309"/>
                    </a:lnTo>
                    <a:lnTo>
                      <a:pt x="1001" y="309"/>
                    </a:lnTo>
                    <a:lnTo>
                      <a:pt x="1001" y="298"/>
                    </a:lnTo>
                    <a:lnTo>
                      <a:pt x="1000" y="275"/>
                    </a:lnTo>
                    <a:lnTo>
                      <a:pt x="998" y="252"/>
                    </a:lnTo>
                    <a:lnTo>
                      <a:pt x="997"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40" name="Freeform 39"/>
              <p:cNvSpPr>
                <a:spLocks/>
              </p:cNvSpPr>
              <p:nvPr/>
            </p:nvSpPr>
            <p:spPr bwMode="auto">
              <a:xfrm>
                <a:off x="13423" y="1917"/>
                <a:ext cx="1121" cy="884"/>
              </a:xfrm>
              <a:custGeom>
                <a:avLst/>
                <a:gdLst>
                  <a:gd name="T0" fmla="+- 0 13822 13423"/>
                  <a:gd name="T1" fmla="*/ T0 w 1121"/>
                  <a:gd name="T2" fmla="+- 0 2305 1917"/>
                  <a:gd name="T3" fmla="*/ 2305 h 884"/>
                  <a:gd name="T4" fmla="+- 0 13783 13423"/>
                  <a:gd name="T5" fmla="*/ T4 w 1121"/>
                  <a:gd name="T6" fmla="+- 0 2402 1917"/>
                  <a:gd name="T7" fmla="*/ 2402 h 884"/>
                  <a:gd name="T8" fmla="+- 0 13770 13423"/>
                  <a:gd name="T9" fmla="*/ T8 w 1121"/>
                  <a:gd name="T10" fmla="+- 0 2418 1917"/>
                  <a:gd name="T11" fmla="*/ 2418 h 884"/>
                  <a:gd name="T12" fmla="+- 0 13750 13423"/>
                  <a:gd name="T13" fmla="*/ T12 w 1121"/>
                  <a:gd name="T14" fmla="+- 0 2424 1917"/>
                  <a:gd name="T15" fmla="*/ 2424 h 884"/>
                  <a:gd name="T16" fmla="+- 0 13615 13423"/>
                  <a:gd name="T17" fmla="*/ T16 w 1121"/>
                  <a:gd name="T18" fmla="+- 0 2424 1917"/>
                  <a:gd name="T19" fmla="*/ 2424 h 884"/>
                  <a:gd name="T20" fmla="+- 0 13862 13423"/>
                  <a:gd name="T21" fmla="*/ T20 w 1121"/>
                  <a:gd name="T22" fmla="+- 0 2424 1917"/>
                  <a:gd name="T23" fmla="*/ 2424 h 884"/>
                  <a:gd name="T24" fmla="+- 0 13822 13423"/>
                  <a:gd name="T25" fmla="*/ T24 w 1121"/>
                  <a:gd name="T26" fmla="+- 0 2305 1917"/>
                  <a:gd name="T27" fmla="*/ 2305 h 884"/>
                </a:gdLst>
                <a:ahLst/>
                <a:cxnLst>
                  <a:cxn ang="0">
                    <a:pos x="T1" y="T3"/>
                  </a:cxn>
                  <a:cxn ang="0">
                    <a:pos x="T5" y="T7"/>
                  </a:cxn>
                  <a:cxn ang="0">
                    <a:pos x="T9" y="T11"/>
                  </a:cxn>
                  <a:cxn ang="0">
                    <a:pos x="T13" y="T15"/>
                  </a:cxn>
                  <a:cxn ang="0">
                    <a:pos x="T17" y="T19"/>
                  </a:cxn>
                  <a:cxn ang="0">
                    <a:pos x="T21" y="T23"/>
                  </a:cxn>
                  <a:cxn ang="0">
                    <a:pos x="T25" y="T27"/>
                  </a:cxn>
                </a:cxnLst>
                <a:rect l="0" t="0" r="r" b="b"/>
                <a:pathLst>
                  <a:path w="1121" h="884">
                    <a:moveTo>
                      <a:pt x="399" y="388"/>
                    </a:moveTo>
                    <a:lnTo>
                      <a:pt x="360" y="485"/>
                    </a:lnTo>
                    <a:lnTo>
                      <a:pt x="347" y="501"/>
                    </a:lnTo>
                    <a:lnTo>
                      <a:pt x="327" y="507"/>
                    </a:lnTo>
                    <a:lnTo>
                      <a:pt x="192" y="507"/>
                    </a:lnTo>
                    <a:lnTo>
                      <a:pt x="439" y="507"/>
                    </a:lnTo>
                    <a:lnTo>
                      <a:pt x="399"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41" name="Freeform 40"/>
              <p:cNvSpPr>
                <a:spLocks/>
              </p:cNvSpPr>
              <p:nvPr/>
            </p:nvSpPr>
            <p:spPr bwMode="auto">
              <a:xfrm>
                <a:off x="13423" y="1917"/>
                <a:ext cx="1121" cy="884"/>
              </a:xfrm>
              <a:custGeom>
                <a:avLst/>
                <a:gdLst>
                  <a:gd name="T0" fmla="+- 0 14424 13423"/>
                  <a:gd name="T1" fmla="*/ T0 w 1121"/>
                  <a:gd name="T2" fmla="+- 0 2226 1917"/>
                  <a:gd name="T3" fmla="*/ 2226 h 884"/>
                  <a:gd name="T4" fmla="+- 0 14038 13423"/>
                  <a:gd name="T5" fmla="*/ T4 w 1121"/>
                  <a:gd name="T6" fmla="+- 0 2226 1917"/>
                  <a:gd name="T7" fmla="*/ 2226 h 884"/>
                  <a:gd name="T8" fmla="+- 0 14058 13423"/>
                  <a:gd name="T9" fmla="*/ T8 w 1121"/>
                  <a:gd name="T10" fmla="+- 0 2231 1917"/>
                  <a:gd name="T11" fmla="*/ 2231 h 884"/>
                  <a:gd name="T12" fmla="+- 0 14072 13423"/>
                  <a:gd name="T13" fmla="*/ T12 w 1121"/>
                  <a:gd name="T14" fmla="+- 0 2245 1917"/>
                  <a:gd name="T15" fmla="*/ 2245 h 884"/>
                  <a:gd name="T16" fmla="+- 0 14126 13423"/>
                  <a:gd name="T17" fmla="*/ T16 w 1121"/>
                  <a:gd name="T18" fmla="+- 0 2352 1917"/>
                  <a:gd name="T19" fmla="*/ 2352 h 884"/>
                  <a:gd name="T20" fmla="+- 0 14396 13423"/>
                  <a:gd name="T21" fmla="*/ T20 w 1121"/>
                  <a:gd name="T22" fmla="+- 0 2352 1917"/>
                  <a:gd name="T23" fmla="*/ 2352 h 884"/>
                  <a:gd name="T24" fmla="+- 0 14418 13423"/>
                  <a:gd name="T25" fmla="*/ T24 w 1121"/>
                  <a:gd name="T26" fmla="+- 0 2276 1917"/>
                  <a:gd name="T27" fmla="*/ 2276 h 884"/>
                  <a:gd name="T28" fmla="+- 0 14423 13423"/>
                  <a:gd name="T29" fmla="*/ T28 w 1121"/>
                  <a:gd name="T30" fmla="+- 0 2236 1917"/>
                  <a:gd name="T31" fmla="*/ 2236 h 884"/>
                  <a:gd name="T32" fmla="+- 0 14424 13423"/>
                  <a:gd name="T33" fmla="*/ T32 w 1121"/>
                  <a:gd name="T34" fmla="+- 0 2226 1917"/>
                  <a:gd name="T35" fmla="*/ 2226 h 8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121" h="884">
                    <a:moveTo>
                      <a:pt x="1001" y="309"/>
                    </a:moveTo>
                    <a:lnTo>
                      <a:pt x="615" y="309"/>
                    </a:lnTo>
                    <a:lnTo>
                      <a:pt x="635" y="314"/>
                    </a:lnTo>
                    <a:lnTo>
                      <a:pt x="649" y="328"/>
                    </a:lnTo>
                    <a:lnTo>
                      <a:pt x="703" y="435"/>
                    </a:lnTo>
                    <a:lnTo>
                      <a:pt x="973" y="435"/>
                    </a:lnTo>
                    <a:lnTo>
                      <a:pt x="995" y="359"/>
                    </a:lnTo>
                    <a:lnTo>
                      <a:pt x="1000" y="319"/>
                    </a:lnTo>
                    <a:lnTo>
                      <a:pt x="1001" y="3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42" name="Freeform 41"/>
              <p:cNvSpPr>
                <a:spLocks/>
              </p:cNvSpPr>
              <p:nvPr/>
            </p:nvSpPr>
            <p:spPr bwMode="auto">
              <a:xfrm>
                <a:off x="13423" y="1917"/>
                <a:ext cx="1121" cy="884"/>
              </a:xfrm>
              <a:custGeom>
                <a:avLst/>
                <a:gdLst>
                  <a:gd name="T0" fmla="+- 0 14156 13423"/>
                  <a:gd name="T1" fmla="*/ T0 w 1121"/>
                  <a:gd name="T2" fmla="+- 0 1935 1917"/>
                  <a:gd name="T3" fmla="*/ 1935 h 884"/>
                  <a:gd name="T4" fmla="+- 0 14076 13423"/>
                  <a:gd name="T5" fmla="*/ T4 w 1121"/>
                  <a:gd name="T6" fmla="+- 0 1950 1917"/>
                  <a:gd name="T7" fmla="*/ 1950 h 884"/>
                  <a:gd name="T8" fmla="+- 0 14015 13423"/>
                  <a:gd name="T9" fmla="*/ T8 w 1121"/>
                  <a:gd name="T10" fmla="+- 0 1984 1917"/>
                  <a:gd name="T11" fmla="*/ 1984 h 884"/>
                  <a:gd name="T12" fmla="+- 0 13972 13423"/>
                  <a:gd name="T13" fmla="*/ T12 w 1121"/>
                  <a:gd name="T14" fmla="+- 0 2028 1917"/>
                  <a:gd name="T15" fmla="*/ 2028 h 884"/>
                  <a:gd name="T16" fmla="+- 0 13937 13423"/>
                  <a:gd name="T17" fmla="*/ T16 w 1121"/>
                  <a:gd name="T18" fmla="+- 0 2085 1917"/>
                  <a:gd name="T19" fmla="*/ 2085 h 884"/>
                  <a:gd name="T20" fmla="+- 0 13923 13423"/>
                  <a:gd name="T21" fmla="*/ T20 w 1121"/>
                  <a:gd name="T22" fmla="+- 0 2119 1917"/>
                  <a:gd name="T23" fmla="*/ 2119 h 884"/>
                  <a:gd name="T24" fmla="+- 0 14410 13423"/>
                  <a:gd name="T25" fmla="*/ T24 w 1121"/>
                  <a:gd name="T26" fmla="+- 0 2119 1917"/>
                  <a:gd name="T27" fmla="*/ 2119 h 884"/>
                  <a:gd name="T28" fmla="+- 0 14378 13423"/>
                  <a:gd name="T29" fmla="*/ T28 w 1121"/>
                  <a:gd name="T30" fmla="+- 0 2047 1917"/>
                  <a:gd name="T31" fmla="*/ 2047 h 884"/>
                  <a:gd name="T32" fmla="+- 0 14338 13423"/>
                  <a:gd name="T33" fmla="*/ T32 w 1121"/>
                  <a:gd name="T34" fmla="+- 0 2000 1917"/>
                  <a:gd name="T35" fmla="*/ 2000 h 884"/>
                  <a:gd name="T36" fmla="+- 0 14285 13423"/>
                  <a:gd name="T37" fmla="*/ T36 w 1121"/>
                  <a:gd name="T38" fmla="+- 0 1964 1917"/>
                  <a:gd name="T39" fmla="*/ 1964 h 884"/>
                  <a:gd name="T40" fmla="+- 0 14222 13423"/>
                  <a:gd name="T41" fmla="*/ T40 w 1121"/>
                  <a:gd name="T42" fmla="+- 0 1941 1917"/>
                  <a:gd name="T43" fmla="*/ 1941 h 884"/>
                  <a:gd name="T44" fmla="+- 0 14156 13423"/>
                  <a:gd name="T45" fmla="*/ T44 w 1121"/>
                  <a:gd name="T46" fmla="+- 0 1935 1917"/>
                  <a:gd name="T47" fmla="*/ 1935 h 8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121" h="884">
                    <a:moveTo>
                      <a:pt x="733" y="18"/>
                    </a:moveTo>
                    <a:lnTo>
                      <a:pt x="653" y="33"/>
                    </a:lnTo>
                    <a:lnTo>
                      <a:pt x="592" y="67"/>
                    </a:lnTo>
                    <a:lnTo>
                      <a:pt x="549" y="111"/>
                    </a:lnTo>
                    <a:lnTo>
                      <a:pt x="514" y="168"/>
                    </a:lnTo>
                    <a:lnTo>
                      <a:pt x="500" y="202"/>
                    </a:lnTo>
                    <a:lnTo>
                      <a:pt x="987" y="202"/>
                    </a:lnTo>
                    <a:lnTo>
                      <a:pt x="955" y="130"/>
                    </a:lnTo>
                    <a:lnTo>
                      <a:pt x="915" y="83"/>
                    </a:lnTo>
                    <a:lnTo>
                      <a:pt x="862" y="47"/>
                    </a:lnTo>
                    <a:lnTo>
                      <a:pt x="799" y="24"/>
                    </a:lnTo>
                    <a:lnTo>
                      <a:pt x="73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grpSp>
        <p:nvGrpSpPr>
          <p:cNvPr id="8" name="Group 7"/>
          <p:cNvGrpSpPr>
            <a:grpSpLocks/>
          </p:cNvGrpSpPr>
          <p:nvPr/>
        </p:nvGrpSpPr>
        <p:grpSpPr bwMode="auto">
          <a:xfrm>
            <a:off x="5909471" y="1657857"/>
            <a:ext cx="1483811" cy="955358"/>
            <a:chOff x="11683" y="910"/>
            <a:chExt cx="3347" cy="2360"/>
          </a:xfrm>
        </p:grpSpPr>
        <p:grpSp>
          <p:nvGrpSpPr>
            <p:cNvPr id="9" name="Group 8"/>
            <p:cNvGrpSpPr>
              <a:grpSpLocks/>
            </p:cNvGrpSpPr>
            <p:nvPr/>
          </p:nvGrpSpPr>
          <p:grpSpPr bwMode="auto">
            <a:xfrm>
              <a:off x="12825" y="910"/>
              <a:ext cx="2205" cy="1909"/>
              <a:chOff x="12825" y="910"/>
              <a:chExt cx="2205" cy="1909"/>
            </a:xfrm>
          </p:grpSpPr>
          <p:sp>
            <p:nvSpPr>
              <p:cNvPr id="23" name="Freeform 22"/>
              <p:cNvSpPr>
                <a:spLocks/>
              </p:cNvSpPr>
              <p:nvPr/>
            </p:nvSpPr>
            <p:spPr bwMode="auto">
              <a:xfrm>
                <a:off x="12825" y="910"/>
                <a:ext cx="2205" cy="1909"/>
              </a:xfrm>
              <a:custGeom>
                <a:avLst/>
                <a:gdLst>
                  <a:gd name="T0" fmla="+- 0 14479 12825"/>
                  <a:gd name="T1" fmla="*/ T0 w 2205"/>
                  <a:gd name="T2" fmla="+- 0 910 910"/>
                  <a:gd name="T3" fmla="*/ 910 h 1909"/>
                  <a:gd name="T4" fmla="+- 0 13376 12825"/>
                  <a:gd name="T5" fmla="*/ T4 w 2205"/>
                  <a:gd name="T6" fmla="+- 0 910 910"/>
                  <a:gd name="T7" fmla="*/ 910 h 1909"/>
                  <a:gd name="T8" fmla="+- 0 12825 12825"/>
                  <a:gd name="T9" fmla="*/ T8 w 2205"/>
                  <a:gd name="T10" fmla="+- 0 1864 910"/>
                  <a:gd name="T11" fmla="*/ 1864 h 1909"/>
                  <a:gd name="T12" fmla="+- 0 13376 12825"/>
                  <a:gd name="T13" fmla="*/ T12 w 2205"/>
                  <a:gd name="T14" fmla="+- 0 2819 910"/>
                  <a:gd name="T15" fmla="*/ 2819 h 1909"/>
                  <a:gd name="T16" fmla="+- 0 14479 12825"/>
                  <a:gd name="T17" fmla="*/ T16 w 2205"/>
                  <a:gd name="T18" fmla="+- 0 2819 910"/>
                  <a:gd name="T19" fmla="*/ 2819 h 1909"/>
                  <a:gd name="T20" fmla="+- 0 15030 12825"/>
                  <a:gd name="T21" fmla="*/ T20 w 2205"/>
                  <a:gd name="T22" fmla="+- 0 1864 910"/>
                  <a:gd name="T23" fmla="*/ 1864 h 1909"/>
                  <a:gd name="T24" fmla="+- 0 14479 12825"/>
                  <a:gd name="T25" fmla="*/ T24 w 2205"/>
                  <a:gd name="T26" fmla="+- 0 910 910"/>
                  <a:gd name="T27" fmla="*/ 910 h 1909"/>
                </a:gdLst>
                <a:ahLst/>
                <a:cxnLst>
                  <a:cxn ang="0">
                    <a:pos x="T1" y="T3"/>
                  </a:cxn>
                  <a:cxn ang="0">
                    <a:pos x="T5" y="T7"/>
                  </a:cxn>
                  <a:cxn ang="0">
                    <a:pos x="T9" y="T11"/>
                  </a:cxn>
                  <a:cxn ang="0">
                    <a:pos x="T13" y="T15"/>
                  </a:cxn>
                  <a:cxn ang="0">
                    <a:pos x="T17" y="T19"/>
                  </a:cxn>
                  <a:cxn ang="0">
                    <a:pos x="T21" y="T23"/>
                  </a:cxn>
                  <a:cxn ang="0">
                    <a:pos x="T25" y="T27"/>
                  </a:cxn>
                </a:cxnLst>
                <a:rect l="0" t="0" r="r" b="b"/>
                <a:pathLst>
                  <a:path w="2205" h="1909">
                    <a:moveTo>
                      <a:pt x="1654" y="0"/>
                    </a:moveTo>
                    <a:lnTo>
                      <a:pt x="551" y="0"/>
                    </a:lnTo>
                    <a:lnTo>
                      <a:pt x="0" y="954"/>
                    </a:lnTo>
                    <a:lnTo>
                      <a:pt x="551" y="1909"/>
                    </a:lnTo>
                    <a:lnTo>
                      <a:pt x="1654" y="1909"/>
                    </a:lnTo>
                    <a:lnTo>
                      <a:pt x="2205" y="954"/>
                    </a:lnTo>
                    <a:lnTo>
                      <a:pt x="1654" y="0"/>
                    </a:lnTo>
                    <a:close/>
                  </a:path>
                </a:pathLst>
              </a:custGeom>
              <a:solidFill>
                <a:srgbClr val="2C567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1" name="Group 10"/>
            <p:cNvGrpSpPr>
              <a:grpSpLocks/>
            </p:cNvGrpSpPr>
            <p:nvPr/>
          </p:nvGrpSpPr>
          <p:grpSpPr bwMode="auto">
            <a:xfrm>
              <a:off x="11683" y="2458"/>
              <a:ext cx="949" cy="812"/>
              <a:chOff x="11683" y="2458"/>
              <a:chExt cx="949" cy="812"/>
            </a:xfrm>
          </p:grpSpPr>
          <p:sp>
            <p:nvSpPr>
              <p:cNvPr id="18" name="Freeform 17"/>
              <p:cNvSpPr>
                <a:spLocks/>
              </p:cNvSpPr>
              <p:nvPr/>
            </p:nvSpPr>
            <p:spPr bwMode="auto">
              <a:xfrm>
                <a:off x="11683" y="2458"/>
                <a:ext cx="949" cy="812"/>
              </a:xfrm>
              <a:custGeom>
                <a:avLst/>
                <a:gdLst>
                  <a:gd name="T0" fmla="+- 0 12550 11683"/>
                  <a:gd name="T1" fmla="*/ T0 w 949"/>
                  <a:gd name="T2" fmla="+- 0 2610 2458"/>
                  <a:gd name="T3" fmla="*/ 2610 h 812"/>
                  <a:gd name="T4" fmla="+- 0 11765 11683"/>
                  <a:gd name="T5" fmla="*/ T4 w 949"/>
                  <a:gd name="T6" fmla="+- 0 2610 2458"/>
                  <a:gd name="T7" fmla="*/ 2610 h 812"/>
                  <a:gd name="T8" fmla="+- 0 11743 11683"/>
                  <a:gd name="T9" fmla="*/ T8 w 949"/>
                  <a:gd name="T10" fmla="+- 0 2614 2458"/>
                  <a:gd name="T11" fmla="*/ 2614 h 812"/>
                  <a:gd name="T12" fmla="+- 0 11693 11683"/>
                  <a:gd name="T13" fmla="*/ T12 w 949"/>
                  <a:gd name="T14" fmla="+- 0 2654 2458"/>
                  <a:gd name="T15" fmla="*/ 2654 h 812"/>
                  <a:gd name="T16" fmla="+- 0 11683 11683"/>
                  <a:gd name="T17" fmla="*/ T16 w 949"/>
                  <a:gd name="T18" fmla="+- 0 3187 2458"/>
                  <a:gd name="T19" fmla="*/ 3187 h 812"/>
                  <a:gd name="T20" fmla="+- 0 11686 11683"/>
                  <a:gd name="T21" fmla="*/ T20 w 949"/>
                  <a:gd name="T22" fmla="+- 0 3210 2458"/>
                  <a:gd name="T23" fmla="*/ 3210 h 812"/>
                  <a:gd name="T24" fmla="+- 0 11726 11683"/>
                  <a:gd name="T25" fmla="*/ T24 w 949"/>
                  <a:gd name="T26" fmla="+- 0 3259 2458"/>
                  <a:gd name="T27" fmla="*/ 3259 h 812"/>
                  <a:gd name="T28" fmla="+- 0 12550 11683"/>
                  <a:gd name="T29" fmla="*/ T28 w 949"/>
                  <a:gd name="T30" fmla="+- 0 3269 2458"/>
                  <a:gd name="T31" fmla="*/ 3269 h 812"/>
                  <a:gd name="T32" fmla="+- 0 12573 11683"/>
                  <a:gd name="T33" fmla="*/ T32 w 949"/>
                  <a:gd name="T34" fmla="+- 0 3266 2458"/>
                  <a:gd name="T35" fmla="*/ 3266 h 812"/>
                  <a:gd name="T36" fmla="+- 0 12622 11683"/>
                  <a:gd name="T37" fmla="*/ T36 w 949"/>
                  <a:gd name="T38" fmla="+- 0 3226 2458"/>
                  <a:gd name="T39" fmla="*/ 3226 h 812"/>
                  <a:gd name="T40" fmla="+- 0 12630 11683"/>
                  <a:gd name="T41" fmla="*/ T40 w 949"/>
                  <a:gd name="T42" fmla="+- 0 3166 2458"/>
                  <a:gd name="T43" fmla="*/ 3166 h 812"/>
                  <a:gd name="T44" fmla="+- 0 12155 11683"/>
                  <a:gd name="T45" fmla="*/ T44 w 949"/>
                  <a:gd name="T46" fmla="+- 0 3166 2458"/>
                  <a:gd name="T47" fmla="*/ 3166 h 812"/>
                  <a:gd name="T48" fmla="+- 0 12132 11683"/>
                  <a:gd name="T49" fmla="*/ T48 w 949"/>
                  <a:gd name="T50" fmla="+- 0 3165 2458"/>
                  <a:gd name="T51" fmla="*/ 3165 h 812"/>
                  <a:gd name="T52" fmla="+- 0 12067 11683"/>
                  <a:gd name="T53" fmla="*/ T52 w 949"/>
                  <a:gd name="T54" fmla="+- 0 3149 2458"/>
                  <a:gd name="T55" fmla="*/ 3149 h 812"/>
                  <a:gd name="T56" fmla="+- 0 12011 11683"/>
                  <a:gd name="T57" fmla="*/ T56 w 949"/>
                  <a:gd name="T58" fmla="+- 0 3115 2458"/>
                  <a:gd name="T59" fmla="*/ 3115 h 812"/>
                  <a:gd name="T60" fmla="+- 0 11967 11683"/>
                  <a:gd name="T61" fmla="*/ T60 w 949"/>
                  <a:gd name="T62" fmla="+- 0 3067 2458"/>
                  <a:gd name="T63" fmla="*/ 3067 h 812"/>
                  <a:gd name="T64" fmla="+- 0 11939 11683"/>
                  <a:gd name="T65" fmla="*/ T64 w 949"/>
                  <a:gd name="T66" fmla="+- 0 3007 2458"/>
                  <a:gd name="T67" fmla="*/ 3007 h 812"/>
                  <a:gd name="T68" fmla="+- 0 11928 11683"/>
                  <a:gd name="T69" fmla="*/ T68 w 949"/>
                  <a:gd name="T70" fmla="+- 0 2940 2458"/>
                  <a:gd name="T71" fmla="*/ 2940 h 812"/>
                  <a:gd name="T72" fmla="+- 0 11929 11683"/>
                  <a:gd name="T73" fmla="*/ T72 w 949"/>
                  <a:gd name="T74" fmla="+- 0 2917 2458"/>
                  <a:gd name="T75" fmla="*/ 2917 h 812"/>
                  <a:gd name="T76" fmla="+- 0 11946 11683"/>
                  <a:gd name="T77" fmla="*/ T76 w 949"/>
                  <a:gd name="T78" fmla="+- 0 2852 2458"/>
                  <a:gd name="T79" fmla="*/ 2852 h 812"/>
                  <a:gd name="T80" fmla="+- 0 11980 11683"/>
                  <a:gd name="T81" fmla="*/ T80 w 949"/>
                  <a:gd name="T82" fmla="+- 0 2796 2458"/>
                  <a:gd name="T83" fmla="*/ 2796 h 812"/>
                  <a:gd name="T84" fmla="+- 0 12028 11683"/>
                  <a:gd name="T85" fmla="*/ T84 w 949"/>
                  <a:gd name="T86" fmla="+- 0 2752 2458"/>
                  <a:gd name="T87" fmla="*/ 2752 h 812"/>
                  <a:gd name="T88" fmla="+- 0 12087 11683"/>
                  <a:gd name="T89" fmla="*/ T88 w 949"/>
                  <a:gd name="T90" fmla="+- 0 2724 2458"/>
                  <a:gd name="T91" fmla="*/ 2724 h 812"/>
                  <a:gd name="T92" fmla="+- 0 12154 11683"/>
                  <a:gd name="T93" fmla="*/ T92 w 949"/>
                  <a:gd name="T94" fmla="+- 0 2713 2458"/>
                  <a:gd name="T95" fmla="*/ 2713 h 812"/>
                  <a:gd name="T96" fmla="+- 0 12632 11683"/>
                  <a:gd name="T97" fmla="*/ T96 w 949"/>
                  <a:gd name="T98" fmla="+- 0 2713 2458"/>
                  <a:gd name="T99" fmla="*/ 2713 h 812"/>
                  <a:gd name="T100" fmla="+- 0 12632 11683"/>
                  <a:gd name="T101" fmla="*/ T100 w 949"/>
                  <a:gd name="T102" fmla="+- 0 2692 2458"/>
                  <a:gd name="T103" fmla="*/ 2692 h 812"/>
                  <a:gd name="T104" fmla="+- 0 12607 11683"/>
                  <a:gd name="T105" fmla="*/ T104 w 949"/>
                  <a:gd name="T106" fmla="+- 0 2633 2458"/>
                  <a:gd name="T107" fmla="*/ 2633 h 812"/>
                  <a:gd name="T108" fmla="+- 0 12568 11683"/>
                  <a:gd name="T109" fmla="*/ T108 w 949"/>
                  <a:gd name="T110" fmla="+- 0 2612 2458"/>
                  <a:gd name="T111" fmla="*/ 2612 h 812"/>
                  <a:gd name="T112" fmla="+- 0 12550 11683"/>
                  <a:gd name="T113" fmla="*/ T112 w 949"/>
                  <a:gd name="T114" fmla="+- 0 2610 2458"/>
                  <a:gd name="T115" fmla="*/ 2610 h 8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949" h="812">
                    <a:moveTo>
                      <a:pt x="867" y="152"/>
                    </a:moveTo>
                    <a:lnTo>
                      <a:pt x="82" y="152"/>
                    </a:lnTo>
                    <a:lnTo>
                      <a:pt x="60" y="156"/>
                    </a:lnTo>
                    <a:lnTo>
                      <a:pt x="10" y="196"/>
                    </a:lnTo>
                    <a:lnTo>
                      <a:pt x="0" y="729"/>
                    </a:lnTo>
                    <a:lnTo>
                      <a:pt x="3" y="752"/>
                    </a:lnTo>
                    <a:lnTo>
                      <a:pt x="43" y="801"/>
                    </a:lnTo>
                    <a:lnTo>
                      <a:pt x="867" y="811"/>
                    </a:lnTo>
                    <a:lnTo>
                      <a:pt x="890" y="808"/>
                    </a:lnTo>
                    <a:lnTo>
                      <a:pt x="939" y="768"/>
                    </a:lnTo>
                    <a:lnTo>
                      <a:pt x="947" y="708"/>
                    </a:lnTo>
                    <a:lnTo>
                      <a:pt x="472" y="708"/>
                    </a:lnTo>
                    <a:lnTo>
                      <a:pt x="449" y="707"/>
                    </a:lnTo>
                    <a:lnTo>
                      <a:pt x="384" y="691"/>
                    </a:lnTo>
                    <a:lnTo>
                      <a:pt x="328" y="657"/>
                    </a:lnTo>
                    <a:lnTo>
                      <a:pt x="284" y="609"/>
                    </a:lnTo>
                    <a:lnTo>
                      <a:pt x="256" y="549"/>
                    </a:lnTo>
                    <a:lnTo>
                      <a:pt x="245" y="482"/>
                    </a:lnTo>
                    <a:lnTo>
                      <a:pt x="246" y="459"/>
                    </a:lnTo>
                    <a:lnTo>
                      <a:pt x="263" y="394"/>
                    </a:lnTo>
                    <a:lnTo>
                      <a:pt x="297" y="338"/>
                    </a:lnTo>
                    <a:lnTo>
                      <a:pt x="345" y="294"/>
                    </a:lnTo>
                    <a:lnTo>
                      <a:pt x="404" y="266"/>
                    </a:lnTo>
                    <a:lnTo>
                      <a:pt x="471" y="255"/>
                    </a:lnTo>
                    <a:lnTo>
                      <a:pt x="949" y="255"/>
                    </a:lnTo>
                    <a:lnTo>
                      <a:pt x="949" y="234"/>
                    </a:lnTo>
                    <a:lnTo>
                      <a:pt x="924" y="175"/>
                    </a:lnTo>
                    <a:lnTo>
                      <a:pt x="885" y="154"/>
                    </a:lnTo>
                    <a:lnTo>
                      <a:pt x="867"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19" name="Freeform 18"/>
              <p:cNvSpPr>
                <a:spLocks/>
              </p:cNvSpPr>
              <p:nvPr/>
            </p:nvSpPr>
            <p:spPr bwMode="auto">
              <a:xfrm>
                <a:off x="11683" y="2458"/>
                <a:ext cx="949" cy="812"/>
              </a:xfrm>
              <a:custGeom>
                <a:avLst/>
                <a:gdLst>
                  <a:gd name="T0" fmla="+- 0 12632 11683"/>
                  <a:gd name="T1" fmla="*/ T0 w 949"/>
                  <a:gd name="T2" fmla="+- 0 2713 2458"/>
                  <a:gd name="T3" fmla="*/ 2713 h 812"/>
                  <a:gd name="T4" fmla="+- 0 12154 11683"/>
                  <a:gd name="T5" fmla="*/ T4 w 949"/>
                  <a:gd name="T6" fmla="+- 0 2713 2458"/>
                  <a:gd name="T7" fmla="*/ 2713 h 812"/>
                  <a:gd name="T8" fmla="+- 0 12177 11683"/>
                  <a:gd name="T9" fmla="*/ T8 w 949"/>
                  <a:gd name="T10" fmla="+- 0 2714 2458"/>
                  <a:gd name="T11" fmla="*/ 2714 h 812"/>
                  <a:gd name="T12" fmla="+- 0 12200 11683"/>
                  <a:gd name="T13" fmla="*/ T12 w 949"/>
                  <a:gd name="T14" fmla="+- 0 2718 2458"/>
                  <a:gd name="T15" fmla="*/ 2718 h 812"/>
                  <a:gd name="T16" fmla="+- 0 12262 11683"/>
                  <a:gd name="T17" fmla="*/ T16 w 949"/>
                  <a:gd name="T18" fmla="+- 0 2740 2458"/>
                  <a:gd name="T19" fmla="*/ 2740 h 812"/>
                  <a:gd name="T20" fmla="+- 0 12315 11683"/>
                  <a:gd name="T21" fmla="*/ T20 w 949"/>
                  <a:gd name="T22" fmla="+- 0 2779 2458"/>
                  <a:gd name="T23" fmla="*/ 2779 h 812"/>
                  <a:gd name="T24" fmla="+- 0 12354 11683"/>
                  <a:gd name="T25" fmla="*/ T24 w 949"/>
                  <a:gd name="T26" fmla="+- 0 2831 2458"/>
                  <a:gd name="T27" fmla="*/ 2831 h 812"/>
                  <a:gd name="T28" fmla="+- 0 12377 11683"/>
                  <a:gd name="T29" fmla="*/ T28 w 949"/>
                  <a:gd name="T30" fmla="+- 0 2893 2458"/>
                  <a:gd name="T31" fmla="*/ 2893 h 812"/>
                  <a:gd name="T32" fmla="+- 0 12381 11683"/>
                  <a:gd name="T33" fmla="*/ T32 w 949"/>
                  <a:gd name="T34" fmla="+- 0 2939 2458"/>
                  <a:gd name="T35" fmla="*/ 2939 h 812"/>
                  <a:gd name="T36" fmla="+- 0 12380 11683"/>
                  <a:gd name="T37" fmla="*/ T36 w 949"/>
                  <a:gd name="T38" fmla="+- 0 2962 2458"/>
                  <a:gd name="T39" fmla="*/ 2962 h 812"/>
                  <a:gd name="T40" fmla="+- 0 12364 11683"/>
                  <a:gd name="T41" fmla="*/ T40 w 949"/>
                  <a:gd name="T42" fmla="+- 0 3027 2458"/>
                  <a:gd name="T43" fmla="*/ 3027 h 812"/>
                  <a:gd name="T44" fmla="+- 0 12330 11683"/>
                  <a:gd name="T45" fmla="*/ T44 w 949"/>
                  <a:gd name="T46" fmla="+- 0 3083 2458"/>
                  <a:gd name="T47" fmla="*/ 3083 h 812"/>
                  <a:gd name="T48" fmla="+- 0 12282 11683"/>
                  <a:gd name="T49" fmla="*/ T48 w 949"/>
                  <a:gd name="T50" fmla="+- 0 3127 2458"/>
                  <a:gd name="T51" fmla="*/ 3127 h 812"/>
                  <a:gd name="T52" fmla="+- 0 12223 11683"/>
                  <a:gd name="T53" fmla="*/ T52 w 949"/>
                  <a:gd name="T54" fmla="+- 0 3156 2458"/>
                  <a:gd name="T55" fmla="*/ 3156 h 812"/>
                  <a:gd name="T56" fmla="+- 0 12156 11683"/>
                  <a:gd name="T57" fmla="*/ T56 w 949"/>
                  <a:gd name="T58" fmla="+- 0 3166 2458"/>
                  <a:gd name="T59" fmla="*/ 3166 h 812"/>
                  <a:gd name="T60" fmla="+- 0 12155 11683"/>
                  <a:gd name="T61" fmla="*/ T60 w 949"/>
                  <a:gd name="T62" fmla="+- 0 3166 2458"/>
                  <a:gd name="T63" fmla="*/ 3166 h 812"/>
                  <a:gd name="T64" fmla="+- 0 12630 11683"/>
                  <a:gd name="T65" fmla="*/ T64 w 949"/>
                  <a:gd name="T66" fmla="+- 0 3166 2458"/>
                  <a:gd name="T67" fmla="*/ 3166 h 812"/>
                  <a:gd name="T68" fmla="+- 0 12632 11683"/>
                  <a:gd name="T69" fmla="*/ T68 w 949"/>
                  <a:gd name="T70" fmla="+- 0 2713 2458"/>
                  <a:gd name="T71" fmla="*/ 2713 h 8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49" h="812">
                    <a:moveTo>
                      <a:pt x="949" y="255"/>
                    </a:moveTo>
                    <a:lnTo>
                      <a:pt x="471" y="255"/>
                    </a:lnTo>
                    <a:lnTo>
                      <a:pt x="494" y="256"/>
                    </a:lnTo>
                    <a:lnTo>
                      <a:pt x="517" y="260"/>
                    </a:lnTo>
                    <a:lnTo>
                      <a:pt x="579" y="282"/>
                    </a:lnTo>
                    <a:lnTo>
                      <a:pt x="632" y="321"/>
                    </a:lnTo>
                    <a:lnTo>
                      <a:pt x="671" y="373"/>
                    </a:lnTo>
                    <a:lnTo>
                      <a:pt x="694" y="435"/>
                    </a:lnTo>
                    <a:lnTo>
                      <a:pt x="698" y="481"/>
                    </a:lnTo>
                    <a:lnTo>
                      <a:pt x="697" y="504"/>
                    </a:lnTo>
                    <a:lnTo>
                      <a:pt x="681" y="569"/>
                    </a:lnTo>
                    <a:lnTo>
                      <a:pt x="647" y="625"/>
                    </a:lnTo>
                    <a:lnTo>
                      <a:pt x="599" y="669"/>
                    </a:lnTo>
                    <a:lnTo>
                      <a:pt x="540" y="698"/>
                    </a:lnTo>
                    <a:lnTo>
                      <a:pt x="473" y="708"/>
                    </a:lnTo>
                    <a:lnTo>
                      <a:pt x="472" y="708"/>
                    </a:lnTo>
                    <a:lnTo>
                      <a:pt x="947" y="708"/>
                    </a:lnTo>
                    <a:lnTo>
                      <a:pt x="949"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0" name="Freeform 19"/>
              <p:cNvSpPr>
                <a:spLocks/>
              </p:cNvSpPr>
              <p:nvPr/>
            </p:nvSpPr>
            <p:spPr bwMode="auto">
              <a:xfrm>
                <a:off x="11683" y="2458"/>
                <a:ext cx="949" cy="812"/>
              </a:xfrm>
              <a:custGeom>
                <a:avLst/>
                <a:gdLst>
                  <a:gd name="T0" fmla="+- 0 12073 11683"/>
                  <a:gd name="T1" fmla="*/ T0 w 949"/>
                  <a:gd name="T2" fmla="+- 0 2458 2458"/>
                  <a:gd name="T3" fmla="*/ 2458 h 812"/>
                  <a:gd name="T4" fmla="+- 0 12007 11683"/>
                  <a:gd name="T5" fmla="*/ T4 w 949"/>
                  <a:gd name="T6" fmla="+- 0 2474 2458"/>
                  <a:gd name="T7" fmla="*/ 2474 h 812"/>
                  <a:gd name="T8" fmla="+- 0 11959 11683"/>
                  <a:gd name="T9" fmla="*/ T8 w 949"/>
                  <a:gd name="T10" fmla="+- 0 2517 2458"/>
                  <a:gd name="T11" fmla="*/ 2517 h 812"/>
                  <a:gd name="T12" fmla="+- 0 11936 11683"/>
                  <a:gd name="T13" fmla="*/ T12 w 949"/>
                  <a:gd name="T14" fmla="+- 0 2578 2458"/>
                  <a:gd name="T15" fmla="*/ 2578 h 812"/>
                  <a:gd name="T16" fmla="+- 0 11936 11683"/>
                  <a:gd name="T17" fmla="*/ T16 w 949"/>
                  <a:gd name="T18" fmla="+- 0 2610 2458"/>
                  <a:gd name="T19" fmla="*/ 2610 h 812"/>
                  <a:gd name="T20" fmla="+- 0 12037 11683"/>
                  <a:gd name="T21" fmla="*/ T20 w 949"/>
                  <a:gd name="T22" fmla="+- 0 2610 2458"/>
                  <a:gd name="T23" fmla="*/ 2610 h 812"/>
                  <a:gd name="T24" fmla="+- 0 12037 11683"/>
                  <a:gd name="T25" fmla="*/ T24 w 949"/>
                  <a:gd name="T26" fmla="+- 0 2592 2458"/>
                  <a:gd name="T27" fmla="*/ 2592 h 812"/>
                  <a:gd name="T28" fmla="+- 0 12044 11683"/>
                  <a:gd name="T29" fmla="*/ T28 w 949"/>
                  <a:gd name="T30" fmla="+- 0 2572 2458"/>
                  <a:gd name="T31" fmla="*/ 2572 h 812"/>
                  <a:gd name="T32" fmla="+- 0 12063 11683"/>
                  <a:gd name="T33" fmla="*/ T32 w 949"/>
                  <a:gd name="T34" fmla="+- 0 2560 2458"/>
                  <a:gd name="T35" fmla="*/ 2560 h 812"/>
                  <a:gd name="T36" fmla="+- 0 12375 11683"/>
                  <a:gd name="T37" fmla="*/ T36 w 949"/>
                  <a:gd name="T38" fmla="+- 0 2559 2458"/>
                  <a:gd name="T39" fmla="*/ 2559 h 812"/>
                  <a:gd name="T40" fmla="+- 0 12372 11683"/>
                  <a:gd name="T41" fmla="*/ T40 w 949"/>
                  <a:gd name="T42" fmla="+- 0 2548 2458"/>
                  <a:gd name="T43" fmla="*/ 2548 h 812"/>
                  <a:gd name="T44" fmla="+- 0 12336 11683"/>
                  <a:gd name="T45" fmla="*/ T44 w 949"/>
                  <a:gd name="T46" fmla="+- 0 2494 2458"/>
                  <a:gd name="T47" fmla="*/ 2494 h 812"/>
                  <a:gd name="T48" fmla="+- 0 12279 11683"/>
                  <a:gd name="T49" fmla="*/ T48 w 949"/>
                  <a:gd name="T50" fmla="+- 0 2462 2458"/>
                  <a:gd name="T51" fmla="*/ 2462 h 812"/>
                  <a:gd name="T52" fmla="+- 0 12257 11683"/>
                  <a:gd name="T53" fmla="*/ T52 w 949"/>
                  <a:gd name="T54" fmla="+- 0 2458 2458"/>
                  <a:gd name="T55" fmla="*/ 2458 h 812"/>
                  <a:gd name="T56" fmla="+- 0 12073 11683"/>
                  <a:gd name="T57" fmla="*/ T56 w 949"/>
                  <a:gd name="T58" fmla="+- 0 2458 2458"/>
                  <a:gd name="T59" fmla="*/ 2458 h 8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949" h="812">
                    <a:moveTo>
                      <a:pt x="390" y="0"/>
                    </a:moveTo>
                    <a:lnTo>
                      <a:pt x="324" y="16"/>
                    </a:lnTo>
                    <a:lnTo>
                      <a:pt x="276" y="59"/>
                    </a:lnTo>
                    <a:lnTo>
                      <a:pt x="253" y="120"/>
                    </a:lnTo>
                    <a:lnTo>
                      <a:pt x="253" y="152"/>
                    </a:lnTo>
                    <a:lnTo>
                      <a:pt x="354" y="152"/>
                    </a:lnTo>
                    <a:lnTo>
                      <a:pt x="354" y="134"/>
                    </a:lnTo>
                    <a:lnTo>
                      <a:pt x="361" y="114"/>
                    </a:lnTo>
                    <a:lnTo>
                      <a:pt x="380" y="102"/>
                    </a:lnTo>
                    <a:lnTo>
                      <a:pt x="692" y="101"/>
                    </a:lnTo>
                    <a:lnTo>
                      <a:pt x="689" y="90"/>
                    </a:lnTo>
                    <a:lnTo>
                      <a:pt x="653" y="36"/>
                    </a:lnTo>
                    <a:lnTo>
                      <a:pt x="596" y="4"/>
                    </a:lnTo>
                    <a:lnTo>
                      <a:pt x="574" y="0"/>
                    </a:lnTo>
                    <a:lnTo>
                      <a:pt x="3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sp>
            <p:nvSpPr>
              <p:cNvPr id="21" name="Freeform 20"/>
              <p:cNvSpPr>
                <a:spLocks/>
              </p:cNvSpPr>
              <p:nvPr/>
            </p:nvSpPr>
            <p:spPr bwMode="auto">
              <a:xfrm>
                <a:off x="11683" y="2458"/>
                <a:ext cx="949" cy="812"/>
              </a:xfrm>
              <a:custGeom>
                <a:avLst/>
                <a:gdLst>
                  <a:gd name="T0" fmla="+- 0 12375 11683"/>
                  <a:gd name="T1" fmla="*/ T0 w 949"/>
                  <a:gd name="T2" fmla="+- 0 2559 2458"/>
                  <a:gd name="T3" fmla="*/ 2559 h 812"/>
                  <a:gd name="T4" fmla="+- 0 12243 11683"/>
                  <a:gd name="T5" fmla="*/ T4 w 949"/>
                  <a:gd name="T6" fmla="+- 0 2559 2458"/>
                  <a:gd name="T7" fmla="*/ 2559 h 812"/>
                  <a:gd name="T8" fmla="+- 0 12264 11683"/>
                  <a:gd name="T9" fmla="*/ T8 w 949"/>
                  <a:gd name="T10" fmla="+- 0 2566 2458"/>
                  <a:gd name="T11" fmla="*/ 2566 h 812"/>
                  <a:gd name="T12" fmla="+- 0 12277 11683"/>
                  <a:gd name="T13" fmla="*/ T12 w 949"/>
                  <a:gd name="T14" fmla="+- 0 2583 2458"/>
                  <a:gd name="T15" fmla="*/ 2583 h 812"/>
                  <a:gd name="T16" fmla="+- 0 12278 11683"/>
                  <a:gd name="T17" fmla="*/ T16 w 949"/>
                  <a:gd name="T18" fmla="+- 0 2610 2458"/>
                  <a:gd name="T19" fmla="*/ 2610 h 812"/>
                  <a:gd name="T20" fmla="+- 0 12380 11683"/>
                  <a:gd name="T21" fmla="*/ T20 w 949"/>
                  <a:gd name="T22" fmla="+- 0 2610 2458"/>
                  <a:gd name="T23" fmla="*/ 2610 h 812"/>
                  <a:gd name="T24" fmla="+- 0 12380 11683"/>
                  <a:gd name="T25" fmla="*/ T24 w 949"/>
                  <a:gd name="T26" fmla="+- 0 2592 2458"/>
                  <a:gd name="T27" fmla="*/ 2592 h 812"/>
                  <a:gd name="T28" fmla="+- 0 12378 11683"/>
                  <a:gd name="T29" fmla="*/ T28 w 949"/>
                  <a:gd name="T30" fmla="+- 0 2570 2458"/>
                  <a:gd name="T31" fmla="*/ 2570 h 812"/>
                  <a:gd name="T32" fmla="+- 0 12375 11683"/>
                  <a:gd name="T33" fmla="*/ T32 w 949"/>
                  <a:gd name="T34" fmla="+- 0 2559 2458"/>
                  <a:gd name="T35" fmla="*/ 2559 h 8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49" h="812">
                    <a:moveTo>
                      <a:pt x="692" y="101"/>
                    </a:moveTo>
                    <a:lnTo>
                      <a:pt x="560" y="101"/>
                    </a:lnTo>
                    <a:lnTo>
                      <a:pt x="581" y="108"/>
                    </a:lnTo>
                    <a:lnTo>
                      <a:pt x="594" y="125"/>
                    </a:lnTo>
                    <a:lnTo>
                      <a:pt x="595" y="152"/>
                    </a:lnTo>
                    <a:lnTo>
                      <a:pt x="697" y="152"/>
                    </a:lnTo>
                    <a:lnTo>
                      <a:pt x="697" y="134"/>
                    </a:lnTo>
                    <a:lnTo>
                      <a:pt x="695" y="112"/>
                    </a:lnTo>
                    <a:lnTo>
                      <a:pt x="692"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2" name="Group 11"/>
            <p:cNvGrpSpPr>
              <a:grpSpLocks/>
            </p:cNvGrpSpPr>
            <p:nvPr/>
          </p:nvGrpSpPr>
          <p:grpSpPr bwMode="auto">
            <a:xfrm>
              <a:off x="12105" y="2989"/>
              <a:ext cx="99" cy="101"/>
              <a:chOff x="12105" y="2989"/>
              <a:chExt cx="99" cy="101"/>
            </a:xfrm>
          </p:grpSpPr>
          <p:sp>
            <p:nvSpPr>
              <p:cNvPr id="17" name="Freeform 16"/>
              <p:cNvSpPr>
                <a:spLocks/>
              </p:cNvSpPr>
              <p:nvPr/>
            </p:nvSpPr>
            <p:spPr bwMode="auto">
              <a:xfrm>
                <a:off x="12105" y="2989"/>
                <a:ext cx="99" cy="101"/>
              </a:xfrm>
              <a:custGeom>
                <a:avLst/>
                <a:gdLst>
                  <a:gd name="T0" fmla="+- 0 12204 12105"/>
                  <a:gd name="T1" fmla="*/ T0 w 99"/>
                  <a:gd name="T2" fmla="+- 0 2989 2989"/>
                  <a:gd name="T3" fmla="*/ 2989 h 101"/>
                  <a:gd name="T4" fmla="+- 0 12105 12105"/>
                  <a:gd name="T5" fmla="*/ T4 w 99"/>
                  <a:gd name="T6" fmla="+- 0 2989 2989"/>
                  <a:gd name="T7" fmla="*/ 2989 h 101"/>
                  <a:gd name="T8" fmla="+- 0 12105 12105"/>
                  <a:gd name="T9" fmla="*/ T8 w 99"/>
                  <a:gd name="T10" fmla="+- 0 3090 2989"/>
                  <a:gd name="T11" fmla="*/ 3090 h 101"/>
                  <a:gd name="T12" fmla="+- 0 12204 12105"/>
                  <a:gd name="T13" fmla="*/ T12 w 99"/>
                  <a:gd name="T14" fmla="+- 0 3090 2989"/>
                  <a:gd name="T15" fmla="*/ 3090 h 101"/>
                  <a:gd name="T16" fmla="+- 0 12204 12105"/>
                  <a:gd name="T17" fmla="*/ T16 w 99"/>
                  <a:gd name="T18" fmla="+- 0 2989 2989"/>
                  <a:gd name="T19" fmla="*/ 2989 h 101"/>
                </a:gdLst>
                <a:ahLst/>
                <a:cxnLst>
                  <a:cxn ang="0">
                    <a:pos x="T1" y="T3"/>
                  </a:cxn>
                  <a:cxn ang="0">
                    <a:pos x="T5" y="T7"/>
                  </a:cxn>
                  <a:cxn ang="0">
                    <a:pos x="T9" y="T11"/>
                  </a:cxn>
                  <a:cxn ang="0">
                    <a:pos x="T13" y="T15"/>
                  </a:cxn>
                  <a:cxn ang="0">
                    <a:pos x="T17" y="T19"/>
                  </a:cxn>
                </a:cxnLst>
                <a:rect l="0" t="0" r="r" b="b"/>
                <a:pathLst>
                  <a:path w="99" h="101">
                    <a:moveTo>
                      <a:pt x="99" y="0"/>
                    </a:moveTo>
                    <a:lnTo>
                      <a:pt x="0" y="0"/>
                    </a:lnTo>
                    <a:lnTo>
                      <a:pt x="0" y="101"/>
                    </a:lnTo>
                    <a:lnTo>
                      <a:pt x="99" y="101"/>
                    </a:lnTo>
                    <a:lnTo>
                      <a:pt x="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3" name="Group 12"/>
            <p:cNvGrpSpPr>
              <a:grpSpLocks/>
            </p:cNvGrpSpPr>
            <p:nvPr/>
          </p:nvGrpSpPr>
          <p:grpSpPr bwMode="auto">
            <a:xfrm>
              <a:off x="12005" y="2890"/>
              <a:ext cx="300" cy="99"/>
              <a:chOff x="12005" y="2890"/>
              <a:chExt cx="300" cy="99"/>
            </a:xfrm>
          </p:grpSpPr>
          <p:sp>
            <p:nvSpPr>
              <p:cNvPr id="16" name="Freeform 15"/>
              <p:cNvSpPr>
                <a:spLocks/>
              </p:cNvSpPr>
              <p:nvPr/>
            </p:nvSpPr>
            <p:spPr bwMode="auto">
              <a:xfrm>
                <a:off x="12005" y="2890"/>
                <a:ext cx="300" cy="99"/>
              </a:xfrm>
              <a:custGeom>
                <a:avLst/>
                <a:gdLst>
                  <a:gd name="T0" fmla="+- 0 12305 12005"/>
                  <a:gd name="T1" fmla="*/ T0 w 300"/>
                  <a:gd name="T2" fmla="+- 0 2890 2890"/>
                  <a:gd name="T3" fmla="*/ 2890 h 99"/>
                  <a:gd name="T4" fmla="+- 0 12005 12005"/>
                  <a:gd name="T5" fmla="*/ T4 w 300"/>
                  <a:gd name="T6" fmla="+- 0 2890 2890"/>
                  <a:gd name="T7" fmla="*/ 2890 h 99"/>
                  <a:gd name="T8" fmla="+- 0 12005 12005"/>
                  <a:gd name="T9" fmla="*/ T8 w 300"/>
                  <a:gd name="T10" fmla="+- 0 2989 2890"/>
                  <a:gd name="T11" fmla="*/ 2989 h 99"/>
                  <a:gd name="T12" fmla="+- 0 12305 12005"/>
                  <a:gd name="T13" fmla="*/ T12 w 300"/>
                  <a:gd name="T14" fmla="+- 0 2989 2890"/>
                  <a:gd name="T15" fmla="*/ 2989 h 99"/>
                  <a:gd name="T16" fmla="+- 0 12305 12005"/>
                  <a:gd name="T17" fmla="*/ T16 w 300"/>
                  <a:gd name="T18" fmla="+- 0 2890 2890"/>
                  <a:gd name="T19" fmla="*/ 2890 h 99"/>
                </a:gdLst>
                <a:ahLst/>
                <a:cxnLst>
                  <a:cxn ang="0">
                    <a:pos x="T1" y="T3"/>
                  </a:cxn>
                  <a:cxn ang="0">
                    <a:pos x="T5" y="T7"/>
                  </a:cxn>
                  <a:cxn ang="0">
                    <a:pos x="T9" y="T11"/>
                  </a:cxn>
                  <a:cxn ang="0">
                    <a:pos x="T13" y="T15"/>
                  </a:cxn>
                  <a:cxn ang="0">
                    <a:pos x="T17" y="T19"/>
                  </a:cxn>
                </a:cxnLst>
                <a:rect l="0" t="0" r="r" b="b"/>
                <a:pathLst>
                  <a:path w="300" h="99">
                    <a:moveTo>
                      <a:pt x="300" y="0"/>
                    </a:moveTo>
                    <a:lnTo>
                      <a:pt x="0" y="0"/>
                    </a:lnTo>
                    <a:lnTo>
                      <a:pt x="0" y="99"/>
                    </a:lnTo>
                    <a:lnTo>
                      <a:pt x="300" y="99"/>
                    </a:lnTo>
                    <a:lnTo>
                      <a:pt x="3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nvGrpSpPr>
            <p:cNvPr id="14" name="Group 13"/>
            <p:cNvGrpSpPr>
              <a:grpSpLocks/>
            </p:cNvGrpSpPr>
            <p:nvPr/>
          </p:nvGrpSpPr>
          <p:grpSpPr bwMode="auto">
            <a:xfrm>
              <a:off x="12105" y="2790"/>
              <a:ext cx="99" cy="101"/>
              <a:chOff x="12105" y="2790"/>
              <a:chExt cx="99" cy="101"/>
            </a:xfrm>
          </p:grpSpPr>
          <p:sp>
            <p:nvSpPr>
              <p:cNvPr id="15" name="Freeform 14"/>
              <p:cNvSpPr>
                <a:spLocks/>
              </p:cNvSpPr>
              <p:nvPr/>
            </p:nvSpPr>
            <p:spPr bwMode="auto">
              <a:xfrm>
                <a:off x="12105" y="2790"/>
                <a:ext cx="99" cy="101"/>
              </a:xfrm>
              <a:custGeom>
                <a:avLst/>
                <a:gdLst>
                  <a:gd name="T0" fmla="+- 0 12204 12105"/>
                  <a:gd name="T1" fmla="*/ T0 w 99"/>
                  <a:gd name="T2" fmla="+- 0 2790 2790"/>
                  <a:gd name="T3" fmla="*/ 2790 h 101"/>
                  <a:gd name="T4" fmla="+- 0 12105 12105"/>
                  <a:gd name="T5" fmla="*/ T4 w 99"/>
                  <a:gd name="T6" fmla="+- 0 2790 2790"/>
                  <a:gd name="T7" fmla="*/ 2790 h 101"/>
                  <a:gd name="T8" fmla="+- 0 12105 12105"/>
                  <a:gd name="T9" fmla="*/ T8 w 99"/>
                  <a:gd name="T10" fmla="+- 0 2890 2790"/>
                  <a:gd name="T11" fmla="*/ 2890 h 101"/>
                  <a:gd name="T12" fmla="+- 0 12204 12105"/>
                  <a:gd name="T13" fmla="*/ T12 w 99"/>
                  <a:gd name="T14" fmla="+- 0 2890 2790"/>
                  <a:gd name="T15" fmla="*/ 2890 h 101"/>
                  <a:gd name="T16" fmla="+- 0 12204 12105"/>
                  <a:gd name="T17" fmla="*/ T16 w 99"/>
                  <a:gd name="T18" fmla="+- 0 2790 2790"/>
                  <a:gd name="T19" fmla="*/ 2790 h 101"/>
                </a:gdLst>
                <a:ahLst/>
                <a:cxnLst>
                  <a:cxn ang="0">
                    <a:pos x="T1" y="T3"/>
                  </a:cxn>
                  <a:cxn ang="0">
                    <a:pos x="T5" y="T7"/>
                  </a:cxn>
                  <a:cxn ang="0">
                    <a:pos x="T9" y="T11"/>
                  </a:cxn>
                  <a:cxn ang="0">
                    <a:pos x="T13" y="T15"/>
                  </a:cxn>
                  <a:cxn ang="0">
                    <a:pos x="T17" y="T19"/>
                  </a:cxn>
                </a:cxnLst>
                <a:rect l="0" t="0" r="r" b="b"/>
                <a:pathLst>
                  <a:path w="99" h="101">
                    <a:moveTo>
                      <a:pt x="99" y="0"/>
                    </a:moveTo>
                    <a:lnTo>
                      <a:pt x="0" y="0"/>
                    </a:lnTo>
                    <a:lnTo>
                      <a:pt x="0" y="100"/>
                    </a:lnTo>
                    <a:lnTo>
                      <a:pt x="99" y="100"/>
                    </a:lnTo>
                    <a:lnTo>
                      <a:pt x="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58293" tIns="29148" rIns="58293" bIns="29148" anchor="t" anchorCtr="0" upright="1">
                <a:noAutofit/>
              </a:bodyPr>
              <a:lstStyle/>
              <a:p>
                <a:endParaRPr lang="en-US" sz="1148"/>
              </a:p>
            </p:txBody>
          </p:sp>
        </p:grpSp>
      </p:grpSp>
      <p:sp>
        <p:nvSpPr>
          <p:cNvPr id="45" name="TextBox 44"/>
          <p:cNvSpPr txBox="1"/>
          <p:nvPr/>
        </p:nvSpPr>
        <p:spPr>
          <a:xfrm>
            <a:off x="188441" y="1178660"/>
            <a:ext cx="5298720" cy="975588"/>
          </a:xfrm>
          <a:prstGeom prst="rect">
            <a:avLst/>
          </a:prstGeom>
          <a:noFill/>
        </p:spPr>
        <p:txBody>
          <a:bodyPr wrap="square" rtlCol="0">
            <a:spAutoFit/>
          </a:bodyPr>
          <a:lstStyle/>
          <a:p>
            <a:r>
              <a:rPr lang="en-US" sz="1148" dirty="0">
                <a:solidFill>
                  <a:srgbClr val="002060"/>
                </a:solidFill>
                <a:latin typeface="Arial" panose="020B0604020202020204" pitchFamily="34" charset="0"/>
                <a:cs typeface="Arial" panose="020B0604020202020204" pitchFamily="34" charset="0"/>
              </a:rPr>
              <a:t>As a South Point employee, you have the choice of the following medical plans through </a:t>
            </a:r>
            <a:r>
              <a:rPr lang="en-US" sz="1148" dirty="0" smtClean="0">
                <a:solidFill>
                  <a:srgbClr val="002060"/>
                </a:solidFill>
                <a:latin typeface="Arial" panose="020B0604020202020204" pitchFamily="34" charset="0"/>
                <a:cs typeface="Arial" panose="020B0604020202020204" pitchFamily="34" charset="0"/>
              </a:rPr>
              <a:t>Anthem:</a:t>
            </a:r>
          </a:p>
          <a:p>
            <a:endParaRPr lang="en-US" sz="1148"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48" dirty="0">
                <a:solidFill>
                  <a:srgbClr val="002060"/>
                </a:solidFill>
              </a:rPr>
              <a:t>Blue Access PPO $500 Deductible</a:t>
            </a:r>
          </a:p>
          <a:p>
            <a:pPr marL="171450" indent="-171450">
              <a:buFont typeface="Arial" panose="020B0604020202020204" pitchFamily="34" charset="0"/>
              <a:buChar char="•"/>
            </a:pPr>
            <a:r>
              <a:rPr lang="en-US" sz="1148" dirty="0">
                <a:solidFill>
                  <a:srgbClr val="002060"/>
                </a:solidFill>
              </a:rPr>
              <a:t>Blue Access PPO $4,000 </a:t>
            </a:r>
            <a:r>
              <a:rPr lang="en-US" sz="1148" dirty="0" smtClean="0">
                <a:solidFill>
                  <a:srgbClr val="002060"/>
                </a:solidFill>
              </a:rPr>
              <a:t>Deductible</a:t>
            </a:r>
            <a:endParaRPr lang="en-US" sz="1148" dirty="0">
              <a:solidFill>
                <a:srgbClr val="002060"/>
              </a:solidFill>
            </a:endParaRPr>
          </a:p>
        </p:txBody>
      </p:sp>
      <p:sp>
        <p:nvSpPr>
          <p:cNvPr id="46" name="TextBox 45"/>
          <p:cNvSpPr txBox="1"/>
          <p:nvPr/>
        </p:nvSpPr>
        <p:spPr>
          <a:xfrm>
            <a:off x="193098" y="656713"/>
            <a:ext cx="500859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YOUR </a:t>
            </a:r>
            <a:r>
              <a:rPr lang="en-US" sz="2400" b="1" dirty="0">
                <a:solidFill>
                  <a:schemeClr val="bg1"/>
                </a:solidFill>
                <a:latin typeface="Arial" panose="020B0604020202020204" pitchFamily="34" charset="0"/>
                <a:cs typeface="Arial" panose="020B0604020202020204" pitchFamily="34" charset="0"/>
              </a:rPr>
              <a:t>MEDICAL </a:t>
            </a:r>
            <a:r>
              <a:rPr lang="en-US" sz="2400" dirty="0">
                <a:solidFill>
                  <a:schemeClr val="bg1"/>
                </a:solidFill>
                <a:latin typeface="Arial" panose="020B0604020202020204" pitchFamily="34" charset="0"/>
                <a:cs typeface="Arial" panose="020B0604020202020204" pitchFamily="34" charset="0"/>
              </a:rPr>
              <a:t>PLAN</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OPTIONS</a:t>
            </a:r>
          </a:p>
        </p:txBody>
      </p:sp>
      <p:sp>
        <p:nvSpPr>
          <p:cNvPr id="47" name="Slide Number Placeholder 46"/>
          <p:cNvSpPr>
            <a:spLocks noGrp="1"/>
          </p:cNvSpPr>
          <p:nvPr>
            <p:ph type="sldNum" sz="quarter" idx="12"/>
          </p:nvPr>
        </p:nvSpPr>
        <p:spPr/>
        <p:txBody>
          <a:bodyPr/>
          <a:lstStyle/>
          <a:p>
            <a:fld id="{3BDB15BA-6A52-4D5B-9AD7-885B89112E66}" type="slidenum">
              <a:rPr lang="en-US" smtClean="0"/>
              <a:t>6</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483612640"/>
              </p:ext>
            </p:extLst>
          </p:nvPr>
        </p:nvGraphicFramePr>
        <p:xfrm>
          <a:off x="280416" y="2214529"/>
          <a:ext cx="7217664" cy="7258657"/>
        </p:xfrm>
        <a:graphic>
          <a:graphicData uri="http://schemas.openxmlformats.org/drawingml/2006/table">
            <a:tbl>
              <a:tblPr firstRow="1" firstCol="1" bandRow="1"/>
              <a:tblGrid>
                <a:gridCol w="2116219">
                  <a:extLst>
                    <a:ext uri="{9D8B030D-6E8A-4147-A177-3AD203B41FA5}">
                      <a16:colId xmlns:a16="http://schemas.microsoft.com/office/drawing/2014/main" xmlns="" val="1879291389"/>
                    </a:ext>
                  </a:extLst>
                </a:gridCol>
                <a:gridCol w="2586811">
                  <a:extLst>
                    <a:ext uri="{9D8B030D-6E8A-4147-A177-3AD203B41FA5}">
                      <a16:colId xmlns:a16="http://schemas.microsoft.com/office/drawing/2014/main" xmlns="" val="1182862342"/>
                    </a:ext>
                  </a:extLst>
                </a:gridCol>
                <a:gridCol w="2514634">
                  <a:extLst>
                    <a:ext uri="{9D8B030D-6E8A-4147-A177-3AD203B41FA5}">
                      <a16:colId xmlns:a16="http://schemas.microsoft.com/office/drawing/2014/main" xmlns="" val="1427868189"/>
                    </a:ext>
                  </a:extLst>
                </a:gridCol>
              </a:tblGrid>
              <a:tr h="239311">
                <a:tc>
                  <a:txBody>
                    <a:bodyPr/>
                    <a:lstStyle/>
                    <a:p>
                      <a:pPr marL="0" marR="0">
                        <a:spcBef>
                          <a:spcPts val="0"/>
                        </a:spcBef>
                        <a:spcAft>
                          <a:spcPts val="0"/>
                        </a:spcAft>
                      </a:pPr>
                      <a:r>
                        <a:rPr lang="en-US" sz="900" b="1">
                          <a:solidFill>
                            <a:srgbClr val="FFFFFF"/>
                          </a:solidFill>
                          <a:effectLst/>
                          <a:latin typeface="Arial" panose="020B0604020202020204" pitchFamily="34" charset="0"/>
                        </a:rPr>
                        <a:t>Services</a:t>
                      </a:r>
                      <a:endParaRPr lang="en-US" sz="900" b="1">
                        <a:effectLst/>
                        <a:latin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900" b="1">
                          <a:solidFill>
                            <a:srgbClr val="FFFFFF"/>
                          </a:solidFill>
                          <a:effectLst/>
                          <a:latin typeface="Arial" panose="020B0604020202020204" pitchFamily="34" charset="0"/>
                          <a:ea typeface="Times New Roman" panose="02020603050405020304" pitchFamily="18" charset="0"/>
                        </a:rPr>
                        <a:t>OPTION 1 </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0" marR="0" algn="ctr">
                        <a:spcBef>
                          <a:spcPts val="0"/>
                        </a:spcBef>
                        <a:spcAft>
                          <a:spcPts val="0"/>
                        </a:spcAft>
                      </a:pPr>
                      <a:r>
                        <a:rPr lang="en-US" sz="900" b="1">
                          <a:solidFill>
                            <a:srgbClr val="FFFFFF"/>
                          </a:solidFill>
                          <a:effectLst/>
                          <a:latin typeface="Arial" panose="020B0604020202020204" pitchFamily="34" charset="0"/>
                          <a:ea typeface="Times New Roman" panose="02020603050405020304" pitchFamily="18" charset="0"/>
                        </a:rPr>
                        <a:t>OPTION 2</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xmlns="" val="1801211044"/>
                  </a:ext>
                </a:extLst>
              </a:tr>
              <a:tr h="291554">
                <a:tc>
                  <a:txBody>
                    <a:bodyPr/>
                    <a:lstStyle/>
                    <a:p>
                      <a:pPr marL="0" marR="0">
                        <a:spcBef>
                          <a:spcPts val="0"/>
                        </a:spcBef>
                        <a:spcAft>
                          <a:spcPts val="0"/>
                        </a:spcAft>
                      </a:pPr>
                      <a:r>
                        <a:rPr lang="en-U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Preventive Care</a:t>
                      </a:r>
                      <a:endParaRPr lang="en-US" sz="9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Covered in Full</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Covered in Full</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5211121"/>
                  </a:ext>
                </a:extLst>
              </a:tr>
              <a:tr h="748171">
                <a:tc>
                  <a:txBody>
                    <a:bodyPr/>
                    <a:lstStyle/>
                    <a:p>
                      <a:pPr marL="0" marR="0">
                        <a:spcBef>
                          <a:spcPts val="0"/>
                        </a:spcBef>
                        <a:spcAft>
                          <a:spcPts val="0"/>
                        </a:spcAft>
                      </a:pPr>
                      <a:r>
                        <a:rPr lang="en-US" sz="900" b="1" dirty="0">
                          <a:effectLst/>
                          <a:latin typeface="Arial" panose="020B0604020202020204" pitchFamily="34" charset="0"/>
                          <a:ea typeface="Times New Roman" panose="02020603050405020304" pitchFamily="18" charset="0"/>
                        </a:rPr>
                        <a:t>Physician Office Visit</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dirty="0">
                          <a:effectLst/>
                          <a:latin typeface="Arial" panose="020B0604020202020204" pitchFamily="34" charset="0"/>
                          <a:ea typeface="Times New Roman" panose="02020603050405020304" pitchFamily="18" charset="0"/>
                        </a:rPr>
                        <a:t>*PCP includes family practice, general physician, internist, pediatricians, OB/GYNs</a:t>
                      </a:r>
                      <a:endParaRPr lang="en-US" sz="1000" dirty="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$20 copayment Primary Care Physician*; </a:t>
                      </a:r>
                      <a:endParaRPr lang="en-US" sz="900" dirty="0" smtClean="0">
                        <a:effectLst/>
                        <a:latin typeface="Arial" panose="020B0604020202020204" pitchFamily="34" charset="0"/>
                        <a:ea typeface="Times New Roman" panose="02020603050405020304" pitchFamily="18" charset="0"/>
                      </a:endParaRPr>
                    </a:p>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rPr>
                        <a:t> </a:t>
                      </a:r>
                      <a:r>
                        <a:rPr lang="en-US" sz="900" dirty="0">
                          <a:effectLst/>
                          <a:latin typeface="Arial" panose="020B0604020202020204" pitchFamily="34" charset="0"/>
                          <a:ea typeface="Times New Roman" panose="02020603050405020304" pitchFamily="18" charset="0"/>
                        </a:rPr>
                        <a:t>$40 copayment Specialist</a:t>
                      </a:r>
                      <a:endParaRPr lang="en-US" sz="1000" dirty="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$20 copayment Primary Care Physician*;  </a:t>
                      </a:r>
                      <a:endParaRPr lang="en-US" sz="900" dirty="0" smtClean="0">
                        <a:effectLst/>
                        <a:latin typeface="Arial" panose="020B0604020202020204" pitchFamily="34" charset="0"/>
                        <a:ea typeface="Times New Roman" panose="02020603050405020304" pitchFamily="18" charset="0"/>
                      </a:endParaRPr>
                    </a:p>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rPr>
                        <a:t>$</a:t>
                      </a:r>
                      <a:r>
                        <a:rPr lang="en-US" sz="900" dirty="0">
                          <a:effectLst/>
                          <a:latin typeface="Arial" panose="020B0604020202020204" pitchFamily="34" charset="0"/>
                          <a:ea typeface="Times New Roman" panose="02020603050405020304" pitchFamily="18" charset="0"/>
                        </a:rPr>
                        <a:t>40 copayment Specialist</a:t>
                      </a:r>
                      <a:endParaRPr lang="en-US" sz="1000" dirty="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1338395"/>
                  </a:ext>
                </a:extLst>
              </a:tr>
              <a:tr h="365935">
                <a:tc>
                  <a:txBody>
                    <a:bodyPr/>
                    <a:lstStyle/>
                    <a:p>
                      <a:pPr marL="0" marR="0">
                        <a:spcBef>
                          <a:spcPts val="0"/>
                        </a:spcBef>
                        <a:spcAft>
                          <a:spcPts val="0"/>
                        </a:spcAft>
                      </a:pPr>
                      <a:r>
                        <a:rPr lang="en-US" sz="900" b="1" dirty="0">
                          <a:effectLst/>
                          <a:latin typeface="Arial" panose="020B0604020202020204" pitchFamily="34" charset="0"/>
                          <a:ea typeface="Times New Roman" panose="02020603050405020304" pitchFamily="18" charset="0"/>
                        </a:rPr>
                        <a:t>Calendar Year Deductible</a:t>
                      </a:r>
                      <a:endParaRPr lang="en-US" sz="1000" dirty="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$500 per person to a maximum of    </a:t>
                      </a:r>
                      <a:endParaRPr lang="en-US" sz="900" dirty="0" smtClean="0">
                        <a:effectLst/>
                        <a:latin typeface="Arial" panose="020B0604020202020204" pitchFamily="34" charset="0"/>
                        <a:ea typeface="Times New Roman" panose="02020603050405020304" pitchFamily="18" charset="0"/>
                      </a:endParaRPr>
                    </a:p>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rPr>
                        <a:t>$</a:t>
                      </a:r>
                      <a:r>
                        <a:rPr lang="en-US" sz="900" dirty="0">
                          <a:effectLst/>
                          <a:latin typeface="Arial" panose="020B0604020202020204" pitchFamily="34" charset="0"/>
                          <a:ea typeface="Times New Roman" panose="02020603050405020304" pitchFamily="18" charset="0"/>
                        </a:rPr>
                        <a:t>1,500 per family</a:t>
                      </a:r>
                      <a:endParaRPr lang="en-US" sz="1000" dirty="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$4,000 per person to a maximum of </a:t>
                      </a:r>
                      <a:endParaRPr lang="en-US" sz="900" dirty="0" smtClean="0">
                        <a:effectLst/>
                        <a:latin typeface="Arial" panose="020B0604020202020204" pitchFamily="34" charset="0"/>
                        <a:ea typeface="Times New Roman" panose="02020603050405020304" pitchFamily="18" charset="0"/>
                      </a:endParaRPr>
                    </a:p>
                    <a:p>
                      <a:pPr marL="0" marR="0" algn="ctr">
                        <a:spcBef>
                          <a:spcPts val="0"/>
                        </a:spcBef>
                        <a:spcAft>
                          <a:spcPts val="0"/>
                        </a:spcAft>
                      </a:pPr>
                      <a:r>
                        <a:rPr lang="en-US" sz="900" dirty="0" smtClean="0">
                          <a:effectLst/>
                          <a:latin typeface="Arial" panose="020B0604020202020204" pitchFamily="34" charset="0"/>
                          <a:ea typeface="Times New Roman" panose="02020603050405020304" pitchFamily="18" charset="0"/>
                        </a:rPr>
                        <a:t>$</a:t>
                      </a:r>
                      <a:r>
                        <a:rPr lang="en-US" sz="900" dirty="0">
                          <a:effectLst/>
                          <a:latin typeface="Arial" panose="020B0604020202020204" pitchFamily="34" charset="0"/>
                          <a:ea typeface="Times New Roman" panose="02020603050405020304" pitchFamily="18" charset="0"/>
                        </a:rPr>
                        <a:t>8,000 per family</a:t>
                      </a:r>
                      <a:endParaRPr lang="en-US" sz="1000" dirty="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446504"/>
                  </a:ext>
                </a:extLst>
              </a:tr>
              <a:tr h="291554">
                <a:tc>
                  <a:txBody>
                    <a:bodyPr/>
                    <a:lstStyle/>
                    <a:p>
                      <a:pPr marL="0" marR="0">
                        <a:spcBef>
                          <a:spcPts val="0"/>
                        </a:spcBef>
                        <a:spcAft>
                          <a:spcPts val="0"/>
                        </a:spcAft>
                      </a:pPr>
                      <a:r>
                        <a:rPr lang="en-US" sz="900" b="1">
                          <a:effectLst/>
                          <a:latin typeface="Arial" panose="020B0604020202020204" pitchFamily="34" charset="0"/>
                          <a:ea typeface="Times New Roman" panose="02020603050405020304" pitchFamily="18" charset="0"/>
                        </a:rPr>
                        <a:t>Inpatient Hospitalization</a:t>
                      </a:r>
                      <a:endParaRPr lang="en-US" sz="100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80% after Deductible</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80% after Deductible</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6234774"/>
                  </a:ext>
                </a:extLst>
              </a:tr>
              <a:tr h="291554">
                <a:tc>
                  <a:txBody>
                    <a:bodyPr/>
                    <a:lstStyle/>
                    <a:p>
                      <a:pPr marL="0" marR="0">
                        <a:spcBef>
                          <a:spcPts val="0"/>
                        </a:spcBef>
                        <a:spcAft>
                          <a:spcPts val="0"/>
                        </a:spcAft>
                      </a:pPr>
                      <a:r>
                        <a:rPr lang="en-US" sz="900" b="1" dirty="0">
                          <a:effectLst/>
                          <a:latin typeface="Arial" panose="020B0604020202020204" pitchFamily="34" charset="0"/>
                          <a:ea typeface="Times New Roman" panose="02020603050405020304" pitchFamily="18" charset="0"/>
                        </a:rPr>
                        <a:t>Outpatient Surgery</a:t>
                      </a:r>
                      <a:endParaRPr lang="en-US" sz="1000" dirty="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80% after Deductible</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80% after Deductible</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3505124"/>
                  </a:ext>
                </a:extLst>
              </a:tr>
              <a:tr h="720964">
                <a:tc>
                  <a:txBody>
                    <a:bodyPr/>
                    <a:lstStyle/>
                    <a:p>
                      <a:pPr marL="0" marR="0">
                        <a:spcBef>
                          <a:spcPts val="0"/>
                        </a:spcBef>
                        <a:spcAft>
                          <a:spcPts val="0"/>
                        </a:spcAft>
                      </a:pPr>
                      <a:r>
                        <a:rPr lang="en-US" sz="900" b="1" dirty="0">
                          <a:effectLst/>
                          <a:latin typeface="Arial" panose="020B0604020202020204" pitchFamily="34" charset="0"/>
                          <a:ea typeface="Times New Roman" panose="02020603050405020304" pitchFamily="18" charset="0"/>
                        </a:rPr>
                        <a:t>Non-Surgical Outpatient Services for diagnostic testing, labs and x-rays (except Advanced Imaging)</a:t>
                      </a:r>
                      <a:endParaRPr lang="en-US" sz="1000" dirty="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Covered in Full</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Covered in Full</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066242"/>
                  </a:ext>
                </a:extLst>
              </a:tr>
              <a:tr h="720964">
                <a:tc>
                  <a:txBody>
                    <a:bodyPr/>
                    <a:lstStyle/>
                    <a:p>
                      <a:pPr marL="0" marR="0">
                        <a:spcBef>
                          <a:spcPts val="0"/>
                        </a:spcBef>
                        <a:spcAft>
                          <a:spcPts val="0"/>
                        </a:spcAft>
                      </a:pPr>
                      <a:r>
                        <a:rPr lang="en-US" sz="900" b="1" dirty="0">
                          <a:effectLst/>
                          <a:latin typeface="Arial" panose="020B0604020202020204" pitchFamily="34" charset="0"/>
                          <a:ea typeface="Times New Roman" panose="02020603050405020304" pitchFamily="18" charset="0"/>
                        </a:rPr>
                        <a:t>Advanced Diagnostic Imaging (CT Scan, MRI, Nuclear Medicine, PET Scan, etc.)</a:t>
                      </a:r>
                      <a:endParaRPr lang="en-US" sz="1000" dirty="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80% after Deductible</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80% after Deductible</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6298321"/>
                  </a:ext>
                </a:extLst>
              </a:tr>
              <a:tr h="291554">
                <a:tc>
                  <a:txBody>
                    <a:bodyPr/>
                    <a:lstStyle/>
                    <a:p>
                      <a:pPr marL="0" marR="0">
                        <a:spcBef>
                          <a:spcPts val="0"/>
                        </a:spcBef>
                        <a:spcAft>
                          <a:spcPts val="0"/>
                        </a:spcAft>
                      </a:pPr>
                      <a:r>
                        <a:rPr lang="en-US" sz="900" b="1">
                          <a:effectLst/>
                          <a:latin typeface="Arial" panose="020B0604020202020204" pitchFamily="34" charset="0"/>
                          <a:ea typeface="Times New Roman" panose="02020603050405020304" pitchFamily="18" charset="0"/>
                        </a:rPr>
                        <a:t>Durable Medical Equipment</a:t>
                      </a:r>
                      <a:endParaRPr lang="en-US" sz="100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80% after Deductible</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80% after Deductible</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3384601"/>
                  </a:ext>
                </a:extLst>
              </a:tr>
              <a:tr h="1356993">
                <a:tc>
                  <a:txBody>
                    <a:bodyPr/>
                    <a:lstStyle/>
                    <a:p>
                      <a:pPr marL="0" marR="0">
                        <a:spcBef>
                          <a:spcPts val="0"/>
                        </a:spcBef>
                        <a:spcAft>
                          <a:spcPts val="0"/>
                        </a:spcAft>
                      </a:pPr>
                      <a:r>
                        <a:rPr lang="en-US" sz="900" b="1">
                          <a:effectLst/>
                          <a:latin typeface="Arial" panose="020B0604020202020204" pitchFamily="34" charset="0"/>
                          <a:ea typeface="Times New Roman" panose="02020603050405020304" pitchFamily="18" charset="0"/>
                        </a:rPr>
                        <a:t>Outpatient Therapies</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rPr>
                        <a:t>Calendar Year Visit Limits:</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rPr>
                        <a:t>Cardiac Rehab:  60</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rPr>
                        <a:t>Pulmonary Rehab: 30 </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rPr>
                        <a:t>Physical Therapy: 30 </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rPr>
                        <a:t>Occupational Therapy: 30 </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rPr>
                        <a:t>Manipulation Therapy:  20 </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rPr>
                        <a:t>Speech Therapy:  30 </a:t>
                      </a:r>
                      <a:endParaRPr lang="en-US" sz="100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If billed as office visit, then Specialty Physician Office Visit applies.  If billed as outpatient facility, 80% after Deductible</a:t>
                      </a:r>
                      <a:endParaRPr lang="en-US" sz="1000" dirty="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If billed as office visit, then Specialty Physician Office Visit applies.  If billed as outpatient facility, 80% after Deductible</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0513966"/>
                  </a:ext>
                </a:extLst>
              </a:tr>
              <a:tr h="291554">
                <a:tc>
                  <a:txBody>
                    <a:bodyPr/>
                    <a:lstStyle/>
                    <a:p>
                      <a:pPr marL="0" marR="0">
                        <a:spcBef>
                          <a:spcPts val="0"/>
                        </a:spcBef>
                        <a:spcAft>
                          <a:spcPts val="0"/>
                        </a:spcAft>
                      </a:pPr>
                      <a:r>
                        <a:rPr lang="en-US" sz="900" b="1">
                          <a:effectLst/>
                          <a:latin typeface="Arial" panose="020B0604020202020204" pitchFamily="34" charset="0"/>
                          <a:ea typeface="Times New Roman" panose="02020603050405020304" pitchFamily="18" charset="0"/>
                        </a:rPr>
                        <a:t>Urgent Care </a:t>
                      </a:r>
                      <a:endParaRPr lang="en-US" sz="100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$35 copayment</a:t>
                      </a:r>
                      <a:endParaRPr lang="en-US" sz="1000" dirty="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$35 copayment</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1763289"/>
                  </a:ext>
                </a:extLst>
              </a:tr>
              <a:tr h="291554">
                <a:tc>
                  <a:txBody>
                    <a:bodyPr/>
                    <a:lstStyle/>
                    <a:p>
                      <a:pPr marL="0" marR="0">
                        <a:spcBef>
                          <a:spcPts val="0"/>
                        </a:spcBef>
                        <a:spcAft>
                          <a:spcPts val="0"/>
                        </a:spcAft>
                      </a:pPr>
                      <a:r>
                        <a:rPr lang="en-US" sz="900" b="1">
                          <a:effectLst/>
                          <a:latin typeface="Arial" panose="020B0604020202020204" pitchFamily="34" charset="0"/>
                          <a:ea typeface="Times New Roman" panose="02020603050405020304" pitchFamily="18" charset="0"/>
                        </a:rPr>
                        <a:t>Emergency Room</a:t>
                      </a:r>
                      <a:endParaRPr lang="en-US" sz="100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$250 copayment  (waived if admitted)</a:t>
                      </a:r>
                      <a:endParaRPr lang="en-US" sz="1000" dirty="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$250 copayment (waived if admitted)</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6157663"/>
                  </a:ext>
                </a:extLst>
              </a:tr>
              <a:tr h="595965">
                <a:tc>
                  <a:txBody>
                    <a:bodyPr/>
                    <a:lstStyle/>
                    <a:p>
                      <a:pPr marL="0" marR="0">
                        <a:spcBef>
                          <a:spcPts val="0"/>
                        </a:spcBef>
                        <a:spcAft>
                          <a:spcPts val="0"/>
                        </a:spcAft>
                      </a:pPr>
                      <a:r>
                        <a:rPr lang="en-US" sz="900" b="1">
                          <a:effectLst/>
                          <a:latin typeface="Arial" panose="020B0604020202020204" pitchFamily="34" charset="0"/>
                          <a:ea typeface="Times New Roman" panose="02020603050405020304" pitchFamily="18" charset="0"/>
                        </a:rPr>
                        <a:t>Out of Pocket Maximum (includes deductible)</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rPr>
                        <a:t>Per Calendar Year</a:t>
                      </a:r>
                      <a:endParaRPr lang="en-US" sz="100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$3,000 per person to a maximum of $5,000 per family </a:t>
                      </a:r>
                      <a:r>
                        <a:rPr lang="en-US" sz="800" dirty="0">
                          <a:effectLst/>
                          <a:latin typeface="Arial" panose="020B0604020202020204" pitchFamily="34" charset="0"/>
                          <a:ea typeface="Times New Roman" panose="02020603050405020304" pitchFamily="18" charset="0"/>
                        </a:rPr>
                        <a:t>(INCLUDES COPAYS EXCEPT RX)</a:t>
                      </a:r>
                      <a:endParaRPr lang="en-US" sz="1000" dirty="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Arial" panose="020B0604020202020204" pitchFamily="34" charset="0"/>
                          <a:ea typeface="Times New Roman" panose="02020603050405020304" pitchFamily="18" charset="0"/>
                        </a:rPr>
                        <a:t>$5,000 per person to a maximum of $10,000 per family </a:t>
                      </a:r>
                      <a:r>
                        <a:rPr lang="en-US" sz="800">
                          <a:effectLst/>
                          <a:latin typeface="Arial" panose="020B0604020202020204" pitchFamily="34" charset="0"/>
                          <a:ea typeface="Times New Roman" panose="02020603050405020304" pitchFamily="18" charset="0"/>
                        </a:rPr>
                        <a:t>(INCLUDES COPAYS EXCEPT RX)</a:t>
                      </a:r>
                      <a:endParaRPr lang="en-US" sz="100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7202190"/>
                  </a:ext>
                </a:extLst>
              </a:tr>
              <a:tr h="761030">
                <a:tc>
                  <a:txBody>
                    <a:bodyPr/>
                    <a:lstStyle/>
                    <a:p>
                      <a:pPr marL="0" marR="0">
                        <a:spcBef>
                          <a:spcPts val="0"/>
                        </a:spcBef>
                        <a:spcAft>
                          <a:spcPts val="0"/>
                        </a:spcAft>
                      </a:pPr>
                      <a:r>
                        <a:rPr lang="en-US" sz="900" b="1">
                          <a:effectLst/>
                          <a:latin typeface="Arial" panose="020B0604020202020204" pitchFamily="34" charset="0"/>
                          <a:ea typeface="Times New Roman" panose="02020603050405020304" pitchFamily="18" charset="0"/>
                        </a:rPr>
                        <a:t>Prescription Drugs</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rPr>
                        <a:t>Retail Pharmacy (30-days)</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rPr>
                        <a:t>Mail Order (90-days)</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rPr>
                        <a:t>Specialty Rx is Retail Copay</a:t>
                      </a:r>
                      <a:endParaRPr lang="en-US" sz="1000">
                        <a:effectLst/>
                        <a:latin typeface="Times New Roman" panose="02020603050405020304" pitchFamily="18" charset="0"/>
                        <a:ea typeface="Times New Roman" panose="02020603050405020304" pitchFamily="18" charset="0"/>
                      </a:endParaRPr>
                    </a:p>
                  </a:txBody>
                  <a:tcPr marL="62786" marR="62786" marT="62786" marB="627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u="sng" dirty="0">
                          <a:effectLst/>
                          <a:latin typeface="Arial" panose="020B0604020202020204" pitchFamily="34" charset="0"/>
                          <a:ea typeface="Times New Roman" panose="02020603050405020304" pitchFamily="18" charset="0"/>
                        </a:rPr>
                        <a:t>Retail Pharmacy</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$10 / $25 / $40</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b="1" u="sng" dirty="0">
                          <a:effectLst/>
                          <a:latin typeface="Arial" panose="020B0604020202020204" pitchFamily="34" charset="0"/>
                          <a:ea typeface="Times New Roman" panose="02020603050405020304" pitchFamily="18" charset="0"/>
                        </a:rPr>
                        <a:t>Mail Order</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$20 / $50 / $80</a:t>
                      </a: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Rx OOP max</a:t>
                      </a:r>
                      <a:r>
                        <a:rPr lang="en-US" sz="700" b="1" dirty="0">
                          <a:effectLst/>
                          <a:latin typeface="Arial" panose="020B0604020202020204" pitchFamily="34" charset="0"/>
                          <a:ea typeface="Times New Roman" panose="02020603050405020304" pitchFamily="18" charset="0"/>
                        </a:rPr>
                        <a:t>: </a:t>
                      </a:r>
                      <a:r>
                        <a:rPr lang="en-US" sz="800" dirty="0">
                          <a:effectLst/>
                          <a:latin typeface="Arial" panose="020B0604020202020204" pitchFamily="34" charset="0"/>
                          <a:ea typeface="Times New Roman" panose="02020603050405020304" pitchFamily="18" charset="0"/>
                        </a:rPr>
                        <a:t>$1,000 single / $2,000 family</a:t>
                      </a:r>
                      <a:endParaRPr lang="en-US" sz="1000" dirty="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u="sng" dirty="0">
                          <a:effectLst/>
                          <a:latin typeface="Arial" panose="020B0604020202020204" pitchFamily="34" charset="0"/>
                          <a:ea typeface="Times New Roman" panose="02020603050405020304" pitchFamily="18" charset="0"/>
                        </a:rPr>
                        <a:t>Retail Pharmacy</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$10 / $25 / $40</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b="1" u="sng" dirty="0">
                          <a:effectLst/>
                          <a:latin typeface="Arial" panose="020B0604020202020204" pitchFamily="34" charset="0"/>
                          <a:ea typeface="Times New Roman" panose="02020603050405020304" pitchFamily="18" charset="0"/>
                        </a:rPr>
                        <a:t>Mail Order</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$20 / $50 / $80</a:t>
                      </a:r>
                      <a:endParaRPr lang="en-US" sz="1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dirty="0">
                          <a:effectLst/>
                          <a:latin typeface="Arial" panose="020B0604020202020204" pitchFamily="34" charset="0"/>
                          <a:ea typeface="Times New Roman" panose="02020603050405020304" pitchFamily="18" charset="0"/>
                        </a:rPr>
                        <a:t>$1,000 single / $2,000 family</a:t>
                      </a:r>
                      <a:endParaRPr lang="en-US" sz="1000" dirty="0">
                        <a:effectLst/>
                        <a:latin typeface="Times New Roman" panose="02020603050405020304" pitchFamily="18" charset="0"/>
                        <a:ea typeface="Times New Roman" panose="02020603050405020304" pitchFamily="18" charset="0"/>
                      </a:endParaRPr>
                    </a:p>
                  </a:txBody>
                  <a:tcPr marL="58964" marR="5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834554"/>
                  </a:ext>
                </a:extLst>
              </a:tr>
            </a:tbl>
          </a:graphicData>
        </a:graphic>
      </p:graphicFrame>
    </p:spTree>
    <p:extLst>
      <p:ext uri="{BB962C8B-B14F-4D97-AF65-F5344CB8AC3E}">
        <p14:creationId xmlns:p14="http://schemas.microsoft.com/office/powerpoint/2010/main" val="4155606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7</a:t>
            </a:fld>
            <a:endParaRPr lang="en-US"/>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 y="152654"/>
            <a:ext cx="743235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865632"/>
            <a:ext cx="7769225" cy="858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797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8</a:t>
            </a:fld>
            <a:endParaRPr lang="en-US"/>
          </a:p>
        </p:txBody>
      </p:sp>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6349"/>
            <a:ext cx="7767637" cy="949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807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B15BA-6A52-4D5B-9AD7-885B89112E66}" type="slidenum">
              <a:rPr lang="en-US" smtClean="0"/>
              <a:t>9</a:t>
            </a:fld>
            <a:endParaRPr lang="en-US"/>
          </a:p>
        </p:txBody>
      </p:sp>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3174"/>
            <a:ext cx="7769225" cy="950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771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644</TotalTime>
  <Words>3033</Words>
  <Application>Microsoft Office PowerPoint</Application>
  <PresentationFormat>Custom</PresentationFormat>
  <Paragraphs>443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Kelcie Neville (MMA)</dc:creator>
  <cp:lastModifiedBy>Windows User</cp:lastModifiedBy>
  <cp:revision>124</cp:revision>
  <dcterms:created xsi:type="dcterms:W3CDTF">2019-10-23T13:59:53Z</dcterms:created>
  <dcterms:modified xsi:type="dcterms:W3CDTF">2021-03-29T15:48:12Z</dcterms:modified>
</cp:coreProperties>
</file>