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8.xml" ContentType="application/vnd.openxmlformats-officedocument.presentationml.tags+xml"/>
  <Override PartName="/ppt/notesSlides/notesSlide4.xml" ContentType="application/vnd.openxmlformats-officedocument.presentationml.notesSlide+xml"/>
  <Override PartName="/ppt/tags/tag9.xml" ContentType="application/vnd.openxmlformats-officedocument.presentationml.tags+xml"/>
  <Override PartName="/ppt/notesSlides/notesSlide5.xml" ContentType="application/vnd.openxmlformats-officedocument.presentationml.notesSlide+xml"/>
  <Override PartName="/ppt/tags/tag10.xml" ContentType="application/vnd.openxmlformats-officedocument.presentationml.tags+xml"/>
  <Override PartName="/ppt/notesSlides/notesSlide6.xml" ContentType="application/vnd.openxmlformats-officedocument.presentationml.notesSlide+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10.xml" ContentType="application/vnd.openxmlformats-officedocument.presentationml.notesSlide+xml"/>
  <Override PartName="/ppt/tags/tag15.xml" ContentType="application/vnd.openxmlformats-officedocument.presentationml.tags+xml"/>
  <Override PartName="/ppt/notesSlides/notesSlide11.xml" ContentType="application/vnd.openxmlformats-officedocument.presentationml.notesSlide+xml"/>
  <Override PartName="/ppt/tags/tag16.xml" ContentType="application/vnd.openxmlformats-officedocument.presentationml.tags+xml"/>
  <Override PartName="/ppt/notesSlides/notesSlide12.xml" ContentType="application/vnd.openxmlformats-officedocument.presentationml.notesSlide+xml"/>
  <Override PartName="/ppt/tags/tag17.xml" ContentType="application/vnd.openxmlformats-officedocument.presentationml.tags+xml"/>
  <Override PartName="/ppt/notesSlides/notesSlide13.xml" ContentType="application/vnd.openxmlformats-officedocument.presentationml.notesSlide+xml"/>
  <Override PartName="/ppt/tags/tag18.xml" ContentType="application/vnd.openxmlformats-officedocument.presentationml.tags+xml"/>
  <Override PartName="/ppt/notesSlides/notesSlide14.xml" ContentType="application/vnd.openxmlformats-officedocument.presentationml.notesSlide+xml"/>
  <Override PartName="/ppt/tags/tag19.xml" ContentType="application/vnd.openxmlformats-officedocument.presentationml.tags+xml"/>
  <Override PartName="/ppt/notesSlides/notesSlide15.xml" ContentType="application/vnd.openxmlformats-officedocument.presentationml.notesSlide+xml"/>
  <Override PartName="/ppt/tags/tag20.xml" ContentType="application/vnd.openxmlformats-officedocument.presentationml.tags+xml"/>
  <Override PartName="/ppt/notesSlides/notesSlide16.xml" ContentType="application/vnd.openxmlformats-officedocument.presentationml.notesSlide+xml"/>
  <Override PartName="/ppt/tags/tag21.xml" ContentType="application/vnd.openxmlformats-officedocument.presentationml.tags+xml"/>
  <Override PartName="/ppt/notesSlides/notesSlide17.xml" ContentType="application/vnd.openxmlformats-officedocument.presentationml.notesSlide+xml"/>
  <Override PartName="/ppt/tags/tag22.xml" ContentType="application/vnd.openxmlformats-officedocument.presentationml.tags+xml"/>
  <Override PartName="/ppt/notesSlides/notesSlide18.xml" ContentType="application/vnd.openxmlformats-officedocument.presentationml.notesSlide+xml"/>
  <Override PartName="/ppt/tags/tag23.xml" ContentType="application/vnd.openxmlformats-officedocument.presentationml.tags+xml"/>
  <Override PartName="/ppt/notesSlides/notesSlide19.xml" ContentType="application/vnd.openxmlformats-officedocument.presentationml.notesSlide+xml"/>
  <Override PartName="/ppt/tags/tag24.xml" ContentType="application/vnd.openxmlformats-officedocument.presentationml.tags+xml"/>
  <Override PartName="/ppt/notesSlides/notesSlide20.xml" ContentType="application/vnd.openxmlformats-officedocument.presentationml.notesSlide+xml"/>
  <Override PartName="/ppt/tags/tag25.xml" ContentType="application/vnd.openxmlformats-officedocument.presentationml.tags+xml"/>
  <Override PartName="/ppt/notesSlides/notesSlide21.xml" ContentType="application/vnd.openxmlformats-officedocument.presentationml.notesSlide+xml"/>
  <Override PartName="/ppt/tags/tag26.xml" ContentType="application/vnd.openxmlformats-officedocument.presentationml.tags+xml"/>
  <Override PartName="/ppt/notesSlides/notesSlide22.xml" ContentType="application/vnd.openxmlformats-officedocument.presentationml.notesSlide+xml"/>
  <Override PartName="/ppt/tags/tag27.xml" ContentType="application/vnd.openxmlformats-officedocument.presentationml.tags+xml"/>
  <Override PartName="/ppt/notesSlides/notesSlide23.xml" ContentType="application/vnd.openxmlformats-officedocument.presentationml.notesSlide+xml"/>
  <Override PartName="/ppt/tags/tag28.xml" ContentType="application/vnd.openxmlformats-officedocument.presentationml.tags+xml"/>
  <Override PartName="/ppt/notesSlides/notesSlide24.xml" ContentType="application/vnd.openxmlformats-officedocument.presentationml.notesSlide+xml"/>
  <Override PartName="/ppt/tags/tag29.xml" ContentType="application/vnd.openxmlformats-officedocument.presentationml.tags+xml"/>
  <Override PartName="/ppt/notesSlides/notesSlide25.xml" ContentType="application/vnd.openxmlformats-officedocument.presentationml.notesSlide+xml"/>
  <Override PartName="/ppt/tags/tag30.xml" ContentType="application/vnd.openxmlformats-officedocument.presentationml.tags+xml"/>
  <Override PartName="/ppt/notesSlides/notesSlide26.xml" ContentType="application/vnd.openxmlformats-officedocument.presentationml.notesSlide+xml"/>
  <Override PartName="/ppt/tags/tag31.xml" ContentType="application/vnd.openxmlformats-officedocument.presentationml.tags+xml"/>
  <Override PartName="/ppt/notesSlides/notesSlide27.xml" ContentType="application/vnd.openxmlformats-officedocument.presentationml.notesSlide+xml"/>
  <Override PartName="/ppt/tags/tag32.xml" ContentType="application/vnd.openxmlformats-officedocument.presentationml.tags+xml"/>
  <Override PartName="/ppt/notesSlides/notesSlide28.xml" ContentType="application/vnd.openxmlformats-officedocument.presentationml.notesSlide+xml"/>
  <Override PartName="/ppt/tags/tag33.xml" ContentType="application/vnd.openxmlformats-officedocument.presentationml.tags+xml"/>
  <Override PartName="/ppt/notesSlides/notesSlide29.xml" ContentType="application/vnd.openxmlformats-officedocument.presentationml.notesSlide+xml"/>
  <Override PartName="/ppt/tags/tag34.xml" ContentType="application/vnd.openxmlformats-officedocument.presentationml.tags+xml"/>
  <Override PartName="/ppt/notesSlides/notesSlide30.xml" ContentType="application/vnd.openxmlformats-officedocument.presentationml.notesSlide+xml"/>
  <Override PartName="/ppt/tags/tag35.xml" ContentType="application/vnd.openxmlformats-officedocument.presentationml.tags+xml"/>
  <Override PartName="/ppt/notesSlides/notesSlide31.xml" ContentType="application/vnd.openxmlformats-officedocument.presentationml.notesSlide+xml"/>
  <Override PartName="/ppt/tags/tag36.xml" ContentType="application/vnd.openxmlformats-officedocument.presentationml.tags+xml"/>
  <Override PartName="/ppt/notesSlides/notesSlide32.xml" ContentType="application/vnd.openxmlformats-officedocument.presentationml.notesSlide+xml"/>
  <Override PartName="/ppt/tags/tag37.xml" ContentType="application/vnd.openxmlformats-officedocument.presentationml.tags+xml"/>
  <Override PartName="/ppt/notesSlides/notesSlide33.xml" ContentType="application/vnd.openxmlformats-officedocument.presentationml.notesSlide+xml"/>
  <Override PartName="/ppt/tags/tag38.xml" ContentType="application/vnd.openxmlformats-officedocument.presentationml.tags+xml"/>
  <Override PartName="/ppt/notesSlides/notesSlide34.xml" ContentType="application/vnd.openxmlformats-officedocument.presentationml.notesSlide+xml"/>
  <Override PartName="/ppt/tags/tag39.xml" ContentType="application/vnd.openxmlformats-officedocument.presentationml.tags+xml"/>
  <Override PartName="/ppt/notesSlides/notesSlide35.xml" ContentType="application/vnd.openxmlformats-officedocument.presentationml.notesSlide+xml"/>
  <Override PartName="/ppt/tags/tag40.xml" ContentType="application/vnd.openxmlformats-officedocument.presentationml.tags+xml"/>
  <Override PartName="/ppt/notesSlides/notesSlide36.xml" ContentType="application/vnd.openxmlformats-officedocument.presentationml.notesSlide+xml"/>
  <Override PartName="/ppt/tags/tag41.xml" ContentType="application/vnd.openxmlformats-officedocument.presentationml.tags+xml"/>
  <Override PartName="/ppt/notesSlides/notesSlide37.xml" ContentType="application/vnd.openxmlformats-officedocument.presentationml.notesSlide+xml"/>
  <Override PartName="/ppt/tags/tag42.xml" ContentType="application/vnd.openxmlformats-officedocument.presentationml.tags+xml"/>
  <Override PartName="/ppt/notesSlides/notesSlide38.xml" ContentType="application/vnd.openxmlformats-officedocument.presentationml.notesSlide+xml"/>
  <Override PartName="/ppt/tags/tag43.xml" ContentType="application/vnd.openxmlformats-officedocument.presentationml.tags+xml"/>
  <Override PartName="/ppt/notesSlides/notesSlide39.xml" ContentType="application/vnd.openxmlformats-officedocument.presentationml.notesSlide+xml"/>
  <Override PartName="/ppt/tags/tag44.xml" ContentType="application/vnd.openxmlformats-officedocument.presentationml.tags+xml"/>
  <Override PartName="/ppt/notesSlides/notesSlide40.xml" ContentType="application/vnd.openxmlformats-officedocument.presentationml.notesSlide+xml"/>
  <Override PartName="/ppt/tags/tag45.xml" ContentType="application/vnd.openxmlformats-officedocument.presentationml.tags+xml"/>
  <Override PartName="/ppt/notesSlides/notesSlide41.xml" ContentType="application/vnd.openxmlformats-officedocument.presentationml.notesSlide+xml"/>
  <Override PartName="/ppt/tags/tag46.xml" ContentType="application/vnd.openxmlformats-officedocument.presentationml.tags+xml"/>
  <Override PartName="/ppt/notesSlides/notesSlide42.xml" ContentType="application/vnd.openxmlformats-officedocument.presentationml.notesSlide+xml"/>
  <Override PartName="/ppt/tags/tag47.xml" ContentType="application/vnd.openxmlformats-officedocument.presentationml.tags+xml"/>
  <Override PartName="/ppt/notesSlides/notesSlide43.xml" ContentType="application/vnd.openxmlformats-officedocument.presentationml.notesSlide+xml"/>
  <Override PartName="/ppt/tags/tag48.xml" ContentType="application/vnd.openxmlformats-officedocument.presentationml.tags+xml"/>
  <Override PartName="/ppt/notesSlides/notesSlide44.xml" ContentType="application/vnd.openxmlformats-officedocument.presentationml.notesSlide+xml"/>
  <Override PartName="/ppt/tags/tag49.xml" ContentType="application/vnd.openxmlformats-officedocument.presentationml.tags+xml"/>
  <Override PartName="/ppt/notesSlides/notesSlide45.xml" ContentType="application/vnd.openxmlformats-officedocument.presentationml.notesSlide+xml"/>
  <Override PartName="/ppt/tags/tag50.xml" ContentType="application/vnd.openxmlformats-officedocument.presentationml.tags+xml"/>
  <Override PartName="/ppt/notesSlides/notesSlide46.xml" ContentType="application/vnd.openxmlformats-officedocument.presentationml.notesSlide+xml"/>
  <Override PartName="/ppt/tags/tag51.xml" ContentType="application/vnd.openxmlformats-officedocument.presentationml.tags+xml"/>
  <Override PartName="/ppt/notesSlides/notesSlide47.xml" ContentType="application/vnd.openxmlformats-officedocument.presentationml.notesSlide+xml"/>
  <Override PartName="/ppt/tags/tag52.xml" ContentType="application/vnd.openxmlformats-officedocument.presentationml.tags+xml"/>
  <Override PartName="/ppt/notesSlides/notesSlide48.xml" ContentType="application/vnd.openxmlformats-officedocument.presentationml.notesSlide+xml"/>
  <Override PartName="/ppt/notesSlides/notesSlide4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616" r:id="rId2"/>
    <p:sldId id="721" r:id="rId3"/>
    <p:sldId id="722" r:id="rId4"/>
    <p:sldId id="720" r:id="rId5"/>
    <p:sldId id="719" r:id="rId6"/>
    <p:sldId id="718" r:id="rId7"/>
    <p:sldId id="717" r:id="rId8"/>
    <p:sldId id="716" r:id="rId9"/>
    <p:sldId id="715" r:id="rId10"/>
    <p:sldId id="714" r:id="rId11"/>
    <p:sldId id="713" r:id="rId12"/>
    <p:sldId id="712" r:id="rId13"/>
    <p:sldId id="711" r:id="rId14"/>
    <p:sldId id="710" r:id="rId15"/>
    <p:sldId id="709" r:id="rId16"/>
    <p:sldId id="708" r:id="rId17"/>
    <p:sldId id="707" r:id="rId18"/>
    <p:sldId id="706" r:id="rId19"/>
    <p:sldId id="705" r:id="rId20"/>
    <p:sldId id="704" r:id="rId21"/>
    <p:sldId id="703" r:id="rId22"/>
    <p:sldId id="702" r:id="rId23"/>
    <p:sldId id="701" r:id="rId24"/>
    <p:sldId id="700" r:id="rId25"/>
    <p:sldId id="699" r:id="rId26"/>
    <p:sldId id="698" r:id="rId27"/>
    <p:sldId id="697" r:id="rId28"/>
    <p:sldId id="696" r:id="rId29"/>
    <p:sldId id="695" r:id="rId30"/>
    <p:sldId id="694" r:id="rId31"/>
    <p:sldId id="693" r:id="rId32"/>
    <p:sldId id="692" r:id="rId33"/>
    <p:sldId id="724" r:id="rId34"/>
    <p:sldId id="691" r:id="rId35"/>
    <p:sldId id="690" r:id="rId36"/>
    <p:sldId id="689" r:id="rId37"/>
    <p:sldId id="688" r:id="rId38"/>
    <p:sldId id="687" r:id="rId39"/>
    <p:sldId id="686" r:id="rId40"/>
    <p:sldId id="685" r:id="rId41"/>
    <p:sldId id="684" r:id="rId42"/>
    <p:sldId id="683" r:id="rId43"/>
    <p:sldId id="682" r:id="rId44"/>
    <p:sldId id="680" r:id="rId45"/>
    <p:sldId id="679" r:id="rId46"/>
    <p:sldId id="723" r:id="rId47"/>
    <p:sldId id="669" r:id="rId48"/>
    <p:sldId id="667" r:id="rId49"/>
    <p:sldId id="666" r:id="rId50"/>
  </p:sldIdLst>
  <p:sldSz cx="9144000" cy="5143500" type="screen16x9"/>
  <p:notesSz cx="7010400" cy="9296400"/>
  <p:custDataLst>
    <p:tags r:id="rId5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64" userDrawn="1">
          <p15:clr>
            <a:srgbClr val="A4A3A4"/>
          </p15:clr>
        </p15:guide>
        <p15:guide id="2" pos="2304" userDrawn="1">
          <p15:clr>
            <a:srgbClr val="A4A3A4"/>
          </p15:clr>
        </p15:guide>
        <p15:guide id="3" pos="1512" userDrawn="1">
          <p15:clr>
            <a:srgbClr val="A4A3A4"/>
          </p15:clr>
        </p15:guide>
        <p15:guide id="4" orient="horz" pos="22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ipton, Michael R" initials="TMR" lastIdx="1" clrIdx="0">
    <p:extLst>
      <p:ext uri="{19B8F6BF-5375-455C-9EA6-DF929625EA0E}">
        <p15:presenceInfo xmlns:p15="http://schemas.microsoft.com/office/powerpoint/2012/main" userId="S-1-5-21-1086287854-1660832035-1428570228-1107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3F3F"/>
    <a:srgbClr val="CBCED5"/>
    <a:srgbClr val="E7E8EB"/>
    <a:srgbClr val="EDEEEE"/>
    <a:srgbClr val="D0CECE"/>
    <a:srgbClr val="CDD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2621" autoAdjust="0"/>
  </p:normalViewPr>
  <p:slideViewPr>
    <p:cSldViewPr snapToGrid="0">
      <p:cViewPr varScale="1">
        <p:scale>
          <a:sx n="87" d="100"/>
          <a:sy n="87" d="100"/>
        </p:scale>
        <p:origin x="596" y="52"/>
      </p:cViewPr>
      <p:guideLst>
        <p:guide orient="horz" pos="1764"/>
        <p:guide pos="2304"/>
        <p:guide pos="1512"/>
        <p:guide orient="horz" pos="2292"/>
      </p:guideLst>
    </p:cSldViewPr>
  </p:slideViewPr>
  <p:notesTextViewPr>
    <p:cViewPr>
      <p:scale>
        <a:sx n="66" d="100"/>
        <a:sy n="66" d="100"/>
      </p:scale>
      <p:origin x="0" y="0"/>
    </p:cViewPr>
  </p:notesTextViewPr>
  <p:sorterViewPr>
    <p:cViewPr>
      <p:scale>
        <a:sx n="110" d="100"/>
        <a:sy n="110" d="100"/>
      </p:scale>
      <p:origin x="0" y="-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gs" Target="tags/tag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9.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sz="quarter" idx="1"/>
          </p:nvPr>
        </p:nvSpPr>
        <p:spPr>
          <a:xfrm>
            <a:off x="3970734" y="0"/>
            <a:ext cx="3038145" cy="465743"/>
          </a:xfrm>
          <a:prstGeom prst="rect">
            <a:avLst/>
          </a:prstGeom>
        </p:spPr>
        <p:txBody>
          <a:bodyPr vert="horz" lIns="88139" tIns="44070" rIns="88139" bIns="44070" rtlCol="0"/>
          <a:lstStyle>
            <a:lvl1pPr algn="r">
              <a:defRPr sz="1200"/>
            </a:lvl1pPr>
          </a:lstStyle>
          <a:p>
            <a:fld id="{1720281F-F38E-4CA0-99A8-3082C063891F}" type="datetimeFigureOut">
              <a:rPr lang="en-US" smtClean="0"/>
              <a:t>8/30/2022</a:t>
            </a:fld>
            <a:endParaRPr lang="en-US"/>
          </a:p>
        </p:txBody>
      </p:sp>
      <p:sp>
        <p:nvSpPr>
          <p:cNvPr id="4" name="Footer Placeholder 3"/>
          <p:cNvSpPr>
            <a:spLocks noGrp="1"/>
          </p:cNvSpPr>
          <p:nvPr>
            <p:ph type="ftr" sz="quarter" idx="2"/>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5" name="Slide Number Placeholder 4"/>
          <p:cNvSpPr>
            <a:spLocks noGrp="1"/>
          </p:cNvSpPr>
          <p:nvPr>
            <p:ph type="sldNum" sz="quarter" idx="3"/>
          </p:nvPr>
        </p:nvSpPr>
        <p:spPr>
          <a:xfrm>
            <a:off x="3970734" y="8830658"/>
            <a:ext cx="3038145" cy="465742"/>
          </a:xfrm>
          <a:prstGeom prst="rect">
            <a:avLst/>
          </a:prstGeom>
        </p:spPr>
        <p:txBody>
          <a:bodyPr vert="horz" lIns="88139" tIns="44070" rIns="88139" bIns="44070" rtlCol="0" anchor="b"/>
          <a:lstStyle>
            <a:lvl1pPr algn="r">
              <a:defRPr sz="1200"/>
            </a:lvl1pPr>
          </a:lstStyle>
          <a:p>
            <a:fld id="{37A14F94-5AAA-47FE-982F-CBDB4B4F7AAE}" type="slidenum">
              <a:rPr lang="en-US" smtClean="0"/>
              <a:t>‹#›</a:t>
            </a:fld>
            <a:endParaRPr lang="en-US"/>
          </a:p>
        </p:txBody>
      </p:sp>
    </p:spTree>
    <p:extLst>
      <p:ext uri="{BB962C8B-B14F-4D97-AF65-F5344CB8AC3E}">
        <p14:creationId xmlns:p14="http://schemas.microsoft.com/office/powerpoint/2010/main" val="29091669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2" tIns="46586" rIns="93172" bIns="46586" rtlCol="0"/>
          <a:lstStyle>
            <a:lvl1pPr algn="r">
              <a:defRPr sz="1300"/>
            </a:lvl1pPr>
          </a:lstStyle>
          <a:p>
            <a:fld id="{868E17EA-D5B6-4F14-8D2D-E97794862435}" type="datetimeFigureOut">
              <a:rPr lang="en-US" smtClean="0"/>
              <a:t>8/30/2022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2" tIns="46586" rIns="93172"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2" tIns="46586" rIns="93172" bIns="46586" rtlCol="0" anchor="b"/>
          <a:lstStyle>
            <a:lvl1pPr algn="r">
              <a:defRPr sz="1300"/>
            </a:lvl1pPr>
          </a:lstStyle>
          <a:p>
            <a:fld id="{9CBB83CE-B4EB-4D18-B03F-6BCC056653CF}" type="slidenum">
              <a:rPr lang="en-US" smtClean="0"/>
              <a:t>‹#›</a:t>
            </a:fld>
            <a:endParaRPr lang="en-US" dirty="0"/>
          </a:p>
        </p:txBody>
      </p:sp>
    </p:spTree>
    <p:extLst>
      <p:ext uri="{BB962C8B-B14F-4D97-AF65-F5344CB8AC3E}">
        <p14:creationId xmlns:p14="http://schemas.microsoft.com/office/powerpoint/2010/main" val="99404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a:t>
            </a:fld>
            <a:endParaRPr lang="en-US" dirty="0"/>
          </a:p>
        </p:txBody>
      </p:sp>
    </p:spTree>
    <p:extLst>
      <p:ext uri="{BB962C8B-B14F-4D97-AF65-F5344CB8AC3E}">
        <p14:creationId xmlns:p14="http://schemas.microsoft.com/office/powerpoint/2010/main" val="28092241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10</a:t>
            </a:fld>
            <a:endParaRPr lang="en-US" dirty="0"/>
          </a:p>
        </p:txBody>
      </p:sp>
    </p:spTree>
    <p:extLst>
      <p:ext uri="{BB962C8B-B14F-4D97-AF65-F5344CB8AC3E}">
        <p14:creationId xmlns:p14="http://schemas.microsoft.com/office/powerpoint/2010/main" val="29284030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11</a:t>
            </a:fld>
            <a:endParaRPr lang="en-US" dirty="0"/>
          </a:p>
        </p:txBody>
      </p:sp>
    </p:spTree>
    <p:extLst>
      <p:ext uri="{BB962C8B-B14F-4D97-AF65-F5344CB8AC3E}">
        <p14:creationId xmlns:p14="http://schemas.microsoft.com/office/powerpoint/2010/main" val="5053706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12</a:t>
            </a:fld>
            <a:endParaRPr lang="en-US" dirty="0"/>
          </a:p>
        </p:txBody>
      </p:sp>
    </p:spTree>
    <p:extLst>
      <p:ext uri="{BB962C8B-B14F-4D97-AF65-F5344CB8AC3E}">
        <p14:creationId xmlns:p14="http://schemas.microsoft.com/office/powerpoint/2010/main" val="3522816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13</a:t>
            </a:fld>
            <a:endParaRPr lang="en-US" dirty="0"/>
          </a:p>
        </p:txBody>
      </p:sp>
    </p:spTree>
    <p:extLst>
      <p:ext uri="{BB962C8B-B14F-4D97-AF65-F5344CB8AC3E}">
        <p14:creationId xmlns:p14="http://schemas.microsoft.com/office/powerpoint/2010/main" val="30574489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14</a:t>
            </a:fld>
            <a:endParaRPr lang="en-US" dirty="0"/>
          </a:p>
        </p:txBody>
      </p:sp>
    </p:spTree>
    <p:extLst>
      <p:ext uri="{BB962C8B-B14F-4D97-AF65-F5344CB8AC3E}">
        <p14:creationId xmlns:p14="http://schemas.microsoft.com/office/powerpoint/2010/main" val="19823671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15</a:t>
            </a:fld>
            <a:endParaRPr lang="en-US" dirty="0"/>
          </a:p>
        </p:txBody>
      </p:sp>
    </p:spTree>
    <p:extLst>
      <p:ext uri="{BB962C8B-B14F-4D97-AF65-F5344CB8AC3E}">
        <p14:creationId xmlns:p14="http://schemas.microsoft.com/office/powerpoint/2010/main" val="28640083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16</a:t>
            </a:fld>
            <a:endParaRPr lang="en-US" dirty="0"/>
          </a:p>
        </p:txBody>
      </p:sp>
    </p:spTree>
    <p:extLst>
      <p:ext uri="{BB962C8B-B14F-4D97-AF65-F5344CB8AC3E}">
        <p14:creationId xmlns:p14="http://schemas.microsoft.com/office/powerpoint/2010/main" val="10918460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17</a:t>
            </a:fld>
            <a:endParaRPr lang="en-US" dirty="0"/>
          </a:p>
        </p:txBody>
      </p:sp>
    </p:spTree>
    <p:extLst>
      <p:ext uri="{BB962C8B-B14F-4D97-AF65-F5344CB8AC3E}">
        <p14:creationId xmlns:p14="http://schemas.microsoft.com/office/powerpoint/2010/main" val="11252471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18</a:t>
            </a:fld>
            <a:endParaRPr lang="en-US" dirty="0"/>
          </a:p>
        </p:txBody>
      </p:sp>
    </p:spTree>
    <p:extLst>
      <p:ext uri="{BB962C8B-B14F-4D97-AF65-F5344CB8AC3E}">
        <p14:creationId xmlns:p14="http://schemas.microsoft.com/office/powerpoint/2010/main" val="5334016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19</a:t>
            </a:fld>
            <a:endParaRPr lang="en-US" dirty="0"/>
          </a:p>
        </p:txBody>
      </p:sp>
    </p:spTree>
    <p:extLst>
      <p:ext uri="{BB962C8B-B14F-4D97-AF65-F5344CB8AC3E}">
        <p14:creationId xmlns:p14="http://schemas.microsoft.com/office/powerpoint/2010/main" val="357171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a:t>
            </a:fld>
            <a:endParaRPr lang="en-US" dirty="0"/>
          </a:p>
        </p:txBody>
      </p:sp>
    </p:spTree>
    <p:extLst>
      <p:ext uri="{BB962C8B-B14F-4D97-AF65-F5344CB8AC3E}">
        <p14:creationId xmlns:p14="http://schemas.microsoft.com/office/powerpoint/2010/main" val="33416149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20</a:t>
            </a:fld>
            <a:endParaRPr lang="en-US" dirty="0"/>
          </a:p>
        </p:txBody>
      </p:sp>
    </p:spTree>
    <p:extLst>
      <p:ext uri="{BB962C8B-B14F-4D97-AF65-F5344CB8AC3E}">
        <p14:creationId xmlns:p14="http://schemas.microsoft.com/office/powerpoint/2010/main" val="14085627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21</a:t>
            </a:fld>
            <a:endParaRPr lang="en-US" dirty="0"/>
          </a:p>
        </p:txBody>
      </p:sp>
    </p:spTree>
    <p:extLst>
      <p:ext uri="{BB962C8B-B14F-4D97-AF65-F5344CB8AC3E}">
        <p14:creationId xmlns:p14="http://schemas.microsoft.com/office/powerpoint/2010/main" val="2602770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22</a:t>
            </a:fld>
            <a:endParaRPr lang="en-US" dirty="0"/>
          </a:p>
        </p:txBody>
      </p:sp>
    </p:spTree>
    <p:extLst>
      <p:ext uri="{BB962C8B-B14F-4D97-AF65-F5344CB8AC3E}">
        <p14:creationId xmlns:p14="http://schemas.microsoft.com/office/powerpoint/2010/main" val="2712294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23</a:t>
            </a:fld>
            <a:endParaRPr lang="en-US" dirty="0"/>
          </a:p>
        </p:txBody>
      </p:sp>
    </p:spTree>
    <p:extLst>
      <p:ext uri="{BB962C8B-B14F-4D97-AF65-F5344CB8AC3E}">
        <p14:creationId xmlns:p14="http://schemas.microsoft.com/office/powerpoint/2010/main" val="18398906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24</a:t>
            </a:fld>
            <a:endParaRPr lang="en-US" dirty="0"/>
          </a:p>
        </p:txBody>
      </p:sp>
    </p:spTree>
    <p:extLst>
      <p:ext uri="{BB962C8B-B14F-4D97-AF65-F5344CB8AC3E}">
        <p14:creationId xmlns:p14="http://schemas.microsoft.com/office/powerpoint/2010/main" val="1575874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25</a:t>
            </a:fld>
            <a:endParaRPr lang="en-US" dirty="0"/>
          </a:p>
        </p:txBody>
      </p:sp>
    </p:spTree>
    <p:extLst>
      <p:ext uri="{BB962C8B-B14F-4D97-AF65-F5344CB8AC3E}">
        <p14:creationId xmlns:p14="http://schemas.microsoft.com/office/powerpoint/2010/main" val="113723045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26</a:t>
            </a:fld>
            <a:endParaRPr lang="en-US" dirty="0"/>
          </a:p>
        </p:txBody>
      </p:sp>
    </p:spTree>
    <p:extLst>
      <p:ext uri="{BB962C8B-B14F-4D97-AF65-F5344CB8AC3E}">
        <p14:creationId xmlns:p14="http://schemas.microsoft.com/office/powerpoint/2010/main" val="10277535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27</a:t>
            </a:fld>
            <a:endParaRPr lang="en-US" dirty="0"/>
          </a:p>
        </p:txBody>
      </p:sp>
    </p:spTree>
    <p:extLst>
      <p:ext uri="{BB962C8B-B14F-4D97-AF65-F5344CB8AC3E}">
        <p14:creationId xmlns:p14="http://schemas.microsoft.com/office/powerpoint/2010/main" val="23759095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28</a:t>
            </a:fld>
            <a:endParaRPr lang="en-US" dirty="0"/>
          </a:p>
        </p:txBody>
      </p:sp>
    </p:spTree>
    <p:extLst>
      <p:ext uri="{BB962C8B-B14F-4D97-AF65-F5344CB8AC3E}">
        <p14:creationId xmlns:p14="http://schemas.microsoft.com/office/powerpoint/2010/main" val="274572342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29</a:t>
            </a:fld>
            <a:endParaRPr lang="en-US" dirty="0"/>
          </a:p>
        </p:txBody>
      </p:sp>
    </p:spTree>
    <p:extLst>
      <p:ext uri="{BB962C8B-B14F-4D97-AF65-F5344CB8AC3E}">
        <p14:creationId xmlns:p14="http://schemas.microsoft.com/office/powerpoint/2010/main" val="656449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B83CE-B4EB-4D18-B03F-6BCC056653CF}" type="slidenum">
              <a:rPr lang="en-US" smtClean="0"/>
              <a:t>3</a:t>
            </a:fld>
            <a:endParaRPr lang="en-US" dirty="0"/>
          </a:p>
        </p:txBody>
      </p:sp>
    </p:spTree>
    <p:extLst>
      <p:ext uri="{BB962C8B-B14F-4D97-AF65-F5344CB8AC3E}">
        <p14:creationId xmlns:p14="http://schemas.microsoft.com/office/powerpoint/2010/main" val="21381927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30</a:t>
            </a:fld>
            <a:endParaRPr lang="en-US" dirty="0"/>
          </a:p>
        </p:txBody>
      </p:sp>
    </p:spTree>
    <p:extLst>
      <p:ext uri="{BB962C8B-B14F-4D97-AF65-F5344CB8AC3E}">
        <p14:creationId xmlns:p14="http://schemas.microsoft.com/office/powerpoint/2010/main" val="31812552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31</a:t>
            </a:fld>
            <a:endParaRPr lang="en-US" dirty="0"/>
          </a:p>
        </p:txBody>
      </p:sp>
    </p:spTree>
    <p:extLst>
      <p:ext uri="{BB962C8B-B14F-4D97-AF65-F5344CB8AC3E}">
        <p14:creationId xmlns:p14="http://schemas.microsoft.com/office/powerpoint/2010/main" val="37775912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32</a:t>
            </a:fld>
            <a:endParaRPr lang="en-US" dirty="0"/>
          </a:p>
        </p:txBody>
      </p:sp>
    </p:spTree>
    <p:extLst>
      <p:ext uri="{BB962C8B-B14F-4D97-AF65-F5344CB8AC3E}">
        <p14:creationId xmlns:p14="http://schemas.microsoft.com/office/powerpoint/2010/main" val="31902536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33</a:t>
            </a:fld>
            <a:endParaRPr lang="en-US" dirty="0"/>
          </a:p>
        </p:txBody>
      </p:sp>
    </p:spTree>
    <p:extLst>
      <p:ext uri="{BB962C8B-B14F-4D97-AF65-F5344CB8AC3E}">
        <p14:creationId xmlns:p14="http://schemas.microsoft.com/office/powerpoint/2010/main" val="308834198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34</a:t>
            </a:fld>
            <a:endParaRPr lang="en-US" dirty="0"/>
          </a:p>
        </p:txBody>
      </p:sp>
    </p:spTree>
    <p:extLst>
      <p:ext uri="{BB962C8B-B14F-4D97-AF65-F5344CB8AC3E}">
        <p14:creationId xmlns:p14="http://schemas.microsoft.com/office/powerpoint/2010/main" val="214365698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35</a:t>
            </a:fld>
            <a:endParaRPr lang="en-US" dirty="0"/>
          </a:p>
        </p:txBody>
      </p:sp>
    </p:spTree>
    <p:extLst>
      <p:ext uri="{BB962C8B-B14F-4D97-AF65-F5344CB8AC3E}">
        <p14:creationId xmlns:p14="http://schemas.microsoft.com/office/powerpoint/2010/main" val="8001263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36</a:t>
            </a:fld>
            <a:endParaRPr lang="en-US" dirty="0"/>
          </a:p>
        </p:txBody>
      </p:sp>
    </p:spTree>
    <p:extLst>
      <p:ext uri="{BB962C8B-B14F-4D97-AF65-F5344CB8AC3E}">
        <p14:creationId xmlns:p14="http://schemas.microsoft.com/office/powerpoint/2010/main" val="41061216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37</a:t>
            </a:fld>
            <a:endParaRPr lang="en-US" dirty="0"/>
          </a:p>
        </p:txBody>
      </p:sp>
    </p:spTree>
    <p:extLst>
      <p:ext uri="{BB962C8B-B14F-4D97-AF65-F5344CB8AC3E}">
        <p14:creationId xmlns:p14="http://schemas.microsoft.com/office/powerpoint/2010/main" val="2861891446"/>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38</a:t>
            </a:fld>
            <a:endParaRPr lang="en-US" dirty="0"/>
          </a:p>
        </p:txBody>
      </p:sp>
    </p:spTree>
    <p:extLst>
      <p:ext uri="{BB962C8B-B14F-4D97-AF65-F5344CB8AC3E}">
        <p14:creationId xmlns:p14="http://schemas.microsoft.com/office/powerpoint/2010/main" val="350423166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39</a:t>
            </a:fld>
            <a:endParaRPr lang="en-US" dirty="0"/>
          </a:p>
        </p:txBody>
      </p:sp>
    </p:spTree>
    <p:extLst>
      <p:ext uri="{BB962C8B-B14F-4D97-AF65-F5344CB8AC3E}">
        <p14:creationId xmlns:p14="http://schemas.microsoft.com/office/powerpoint/2010/main" val="4158078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a:t>
            </a:fld>
            <a:endParaRPr lang="en-US" dirty="0"/>
          </a:p>
        </p:txBody>
      </p:sp>
    </p:spTree>
    <p:extLst>
      <p:ext uri="{BB962C8B-B14F-4D97-AF65-F5344CB8AC3E}">
        <p14:creationId xmlns:p14="http://schemas.microsoft.com/office/powerpoint/2010/main" val="58412307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40</a:t>
            </a:fld>
            <a:endParaRPr lang="en-US" dirty="0"/>
          </a:p>
        </p:txBody>
      </p:sp>
    </p:spTree>
    <p:extLst>
      <p:ext uri="{BB962C8B-B14F-4D97-AF65-F5344CB8AC3E}">
        <p14:creationId xmlns:p14="http://schemas.microsoft.com/office/powerpoint/2010/main" val="29815180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41</a:t>
            </a:fld>
            <a:endParaRPr lang="en-US" dirty="0"/>
          </a:p>
        </p:txBody>
      </p:sp>
    </p:spTree>
    <p:extLst>
      <p:ext uri="{BB962C8B-B14F-4D97-AF65-F5344CB8AC3E}">
        <p14:creationId xmlns:p14="http://schemas.microsoft.com/office/powerpoint/2010/main" val="31375879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42</a:t>
            </a:fld>
            <a:endParaRPr lang="en-US" dirty="0"/>
          </a:p>
        </p:txBody>
      </p:sp>
    </p:spTree>
    <p:extLst>
      <p:ext uri="{BB962C8B-B14F-4D97-AF65-F5344CB8AC3E}">
        <p14:creationId xmlns:p14="http://schemas.microsoft.com/office/powerpoint/2010/main" val="386927225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43</a:t>
            </a:fld>
            <a:endParaRPr lang="en-US" dirty="0"/>
          </a:p>
        </p:txBody>
      </p:sp>
    </p:spTree>
    <p:extLst>
      <p:ext uri="{BB962C8B-B14F-4D97-AF65-F5344CB8AC3E}">
        <p14:creationId xmlns:p14="http://schemas.microsoft.com/office/powerpoint/2010/main" val="301779164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44</a:t>
            </a:fld>
            <a:endParaRPr lang="en-US" dirty="0"/>
          </a:p>
        </p:txBody>
      </p:sp>
    </p:spTree>
    <p:extLst>
      <p:ext uri="{BB962C8B-B14F-4D97-AF65-F5344CB8AC3E}">
        <p14:creationId xmlns:p14="http://schemas.microsoft.com/office/powerpoint/2010/main" val="74922084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45</a:t>
            </a:fld>
            <a:endParaRPr lang="en-US" dirty="0"/>
          </a:p>
        </p:txBody>
      </p:sp>
    </p:spTree>
    <p:extLst>
      <p:ext uri="{BB962C8B-B14F-4D97-AF65-F5344CB8AC3E}">
        <p14:creationId xmlns:p14="http://schemas.microsoft.com/office/powerpoint/2010/main" val="2753754683"/>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46</a:t>
            </a:fld>
            <a:endParaRPr lang="en-US" dirty="0"/>
          </a:p>
        </p:txBody>
      </p:sp>
    </p:spTree>
    <p:extLst>
      <p:ext uri="{BB962C8B-B14F-4D97-AF65-F5344CB8AC3E}">
        <p14:creationId xmlns:p14="http://schemas.microsoft.com/office/powerpoint/2010/main" val="126235938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47</a:t>
            </a:fld>
            <a:endParaRPr lang="en-US" dirty="0"/>
          </a:p>
        </p:txBody>
      </p:sp>
    </p:spTree>
    <p:extLst>
      <p:ext uri="{BB962C8B-B14F-4D97-AF65-F5344CB8AC3E}">
        <p14:creationId xmlns:p14="http://schemas.microsoft.com/office/powerpoint/2010/main" val="34122493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48</a:t>
            </a:fld>
            <a:endParaRPr lang="en-US" dirty="0"/>
          </a:p>
        </p:txBody>
      </p:sp>
    </p:spTree>
    <p:extLst>
      <p:ext uri="{BB962C8B-B14F-4D97-AF65-F5344CB8AC3E}">
        <p14:creationId xmlns:p14="http://schemas.microsoft.com/office/powerpoint/2010/main" val="4174157739"/>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BB83CE-B4EB-4D18-B03F-6BCC056653CF}" type="slidenum">
              <a:rPr lang="en-US" smtClean="0"/>
              <a:t>49</a:t>
            </a:fld>
            <a:endParaRPr lang="en-US" dirty="0"/>
          </a:p>
        </p:txBody>
      </p:sp>
    </p:spTree>
    <p:extLst>
      <p:ext uri="{BB962C8B-B14F-4D97-AF65-F5344CB8AC3E}">
        <p14:creationId xmlns:p14="http://schemas.microsoft.com/office/powerpoint/2010/main" val="38298578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5</a:t>
            </a:fld>
            <a:endParaRPr lang="en-US" dirty="0"/>
          </a:p>
        </p:txBody>
      </p:sp>
    </p:spTree>
    <p:extLst>
      <p:ext uri="{BB962C8B-B14F-4D97-AF65-F5344CB8AC3E}">
        <p14:creationId xmlns:p14="http://schemas.microsoft.com/office/powerpoint/2010/main" val="111008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6</a:t>
            </a:fld>
            <a:endParaRPr lang="en-US" dirty="0"/>
          </a:p>
        </p:txBody>
      </p:sp>
    </p:spTree>
    <p:extLst>
      <p:ext uri="{BB962C8B-B14F-4D97-AF65-F5344CB8AC3E}">
        <p14:creationId xmlns:p14="http://schemas.microsoft.com/office/powerpoint/2010/main" val="41746815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7</a:t>
            </a:fld>
            <a:endParaRPr lang="en-US" dirty="0"/>
          </a:p>
        </p:txBody>
      </p:sp>
    </p:spTree>
    <p:extLst>
      <p:ext uri="{BB962C8B-B14F-4D97-AF65-F5344CB8AC3E}">
        <p14:creationId xmlns:p14="http://schemas.microsoft.com/office/powerpoint/2010/main" val="418699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8</a:t>
            </a:fld>
            <a:endParaRPr lang="en-US" dirty="0"/>
          </a:p>
        </p:txBody>
      </p:sp>
    </p:spTree>
    <p:extLst>
      <p:ext uri="{BB962C8B-B14F-4D97-AF65-F5344CB8AC3E}">
        <p14:creationId xmlns:p14="http://schemas.microsoft.com/office/powerpoint/2010/main" val="3678554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BB83CE-B4EB-4D18-B03F-6BCC056653CF}" type="slidenum">
              <a:rPr lang="en-US" smtClean="0"/>
              <a:t>9</a:t>
            </a:fld>
            <a:endParaRPr lang="en-US" dirty="0"/>
          </a:p>
        </p:txBody>
      </p:sp>
    </p:spTree>
    <p:extLst>
      <p:ext uri="{BB962C8B-B14F-4D97-AF65-F5344CB8AC3E}">
        <p14:creationId xmlns:p14="http://schemas.microsoft.com/office/powerpoint/2010/main" val="25974717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51711925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7137" name="think-cell Slide" r:id="rId4" imgW="407" imgH="406" progId="TCLayout.ActiveDocument.1">
                  <p:embed/>
                </p:oleObj>
              </mc:Choice>
              <mc:Fallback>
                <p:oleObj name="think-cell Slide" r:id="rId4" imgW="407" imgH="406"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3132550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4114500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1689263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2"/>
            </p:custDataLst>
            <p:extLst>
              <p:ext uri="{D42A27DB-BD31-4B8C-83A1-F6EECF244321}">
                <p14:modId xmlns:p14="http://schemas.microsoft.com/office/powerpoint/2010/main" val="23845671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6341" name="think-cell Slide" r:id="rId4" imgW="306" imgH="306" progId="TCLayout.ActiveDocument.1">
                  <p:embed/>
                </p:oleObj>
              </mc:Choice>
              <mc:Fallback>
                <p:oleObj name="think-cell Slide" r:id="rId4" imgW="306" imgH="306"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7374358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422422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3530846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25332226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581379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25481384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662" name="think-cell Slide" r:id="rId4" imgW="407" imgH="406" progId="TCLayout.ActiveDocument.1">
                  <p:embed/>
                </p:oleObj>
              </mc:Choice>
              <mc:Fallback>
                <p:oleObj name="think-cell Slide" r:id="rId4" imgW="407" imgH="406"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Date Placeholder 1"/>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223053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3010476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52671AFD-F924-4359-BB94-15A47F79A3EB}" type="datetimeFigureOut">
              <a:rPr lang="en-US" smtClean="0"/>
              <a:t>8/30/2022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66CD2-6C4D-49C1-8B87-934FB523ABB8}" type="slidenum">
              <a:rPr lang="en-US" smtClean="0"/>
              <a:t>‹#›</a:t>
            </a:fld>
            <a:endParaRPr lang="en-US" dirty="0"/>
          </a:p>
        </p:txBody>
      </p:sp>
    </p:spTree>
    <p:extLst>
      <p:ext uri="{BB962C8B-B14F-4D97-AF65-F5344CB8AC3E}">
        <p14:creationId xmlns:p14="http://schemas.microsoft.com/office/powerpoint/2010/main" val="910067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userDrawn="1">
            <p:custDataLst>
              <p:tags r:id="rId14"/>
            </p:custDataLst>
            <p:extLst>
              <p:ext uri="{D42A27DB-BD31-4B8C-83A1-F6EECF244321}">
                <p14:modId xmlns:p14="http://schemas.microsoft.com/office/powerpoint/2010/main" val="307161079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660" name="think-cell Slide" r:id="rId15" imgW="407" imgH="406" progId="TCLayout.ActiveDocument.1">
                  <p:embed/>
                </p:oleObj>
              </mc:Choice>
              <mc:Fallback>
                <p:oleObj name="think-cell Slide" r:id="rId15" imgW="407" imgH="406" progId="TCLayout.ActiveDocument.1">
                  <p:embed/>
                  <p:pic>
                    <p:nvPicPr>
                      <p:cNvPr id="0" name=""/>
                      <p:cNvPicPr/>
                      <p:nvPr/>
                    </p:nvPicPr>
                    <p:blipFill>
                      <a:blip r:embed="rId16"/>
                      <a:stretch>
                        <a:fillRect/>
                      </a:stretch>
                    </p:blipFill>
                    <p:spPr>
                      <a:xfrm>
                        <a:off x="1588" y="1588"/>
                        <a:ext cx="1587" cy="1587"/>
                      </a:xfrm>
                      <a:prstGeom prst="rect">
                        <a:avLst/>
                      </a:prstGeom>
                    </p:spPr>
                  </p:pic>
                </p:oleObj>
              </mc:Fallback>
            </mc:AlternateContent>
          </a:graphicData>
        </a:graphic>
      </p:graphicFrame>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52671AFD-F924-4359-BB94-15A47F79A3EB}" type="datetimeFigureOut">
              <a:rPr lang="en-US" smtClean="0"/>
              <a:t>8/30/2022</a:t>
            </a:fld>
            <a:endParaRPr lang="en-US" dirty="0"/>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08A66CD2-6C4D-49C1-8B87-934FB523ABB8}" type="slidenum">
              <a:rPr lang="en-US" smtClean="0"/>
              <a:t>‹#›</a:t>
            </a:fld>
            <a:endParaRPr lang="en-US" dirty="0"/>
          </a:p>
        </p:txBody>
      </p:sp>
    </p:spTree>
    <p:extLst>
      <p:ext uri="{BB962C8B-B14F-4D97-AF65-F5344CB8AC3E}">
        <p14:creationId xmlns:p14="http://schemas.microsoft.com/office/powerpoint/2010/main" val="6441245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u="none"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slideLayout" Target="../slideLayouts/slideLayout1.xml"/><Relationship Id="rId7" Type="http://schemas.openxmlformats.org/officeDocument/2006/relationships/image" Target="../media/image3.png"/><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oleObject" Target="../embeddings/oleObject5.bin"/><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4.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oleObject" Target="../embeddings/oleObject13.bin"/><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5.xml"/><Relationship Id="rId1" Type="http://schemas.openxmlformats.org/officeDocument/2006/relationships/vmlDrawing" Target="../drawings/vmlDrawing14.vml"/><Relationship Id="rId6" Type="http://schemas.openxmlformats.org/officeDocument/2006/relationships/image" Target="../media/image2.emf"/><Relationship Id="rId5" Type="http://schemas.openxmlformats.org/officeDocument/2006/relationships/oleObject" Target="../embeddings/oleObject14.bin"/><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6.xml"/><Relationship Id="rId1" Type="http://schemas.openxmlformats.org/officeDocument/2006/relationships/vmlDrawing" Target="../drawings/vmlDrawing15.vml"/><Relationship Id="rId6" Type="http://schemas.openxmlformats.org/officeDocument/2006/relationships/image" Target="../media/image2.emf"/><Relationship Id="rId5" Type="http://schemas.openxmlformats.org/officeDocument/2006/relationships/oleObject" Target="../embeddings/oleObject15.bin"/><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7.xml"/><Relationship Id="rId1" Type="http://schemas.openxmlformats.org/officeDocument/2006/relationships/vmlDrawing" Target="../drawings/vmlDrawing16.vml"/><Relationship Id="rId6" Type="http://schemas.openxmlformats.org/officeDocument/2006/relationships/image" Target="../media/image2.emf"/><Relationship Id="rId5" Type="http://schemas.openxmlformats.org/officeDocument/2006/relationships/oleObject" Target="../embeddings/oleObject16.bin"/><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8.xml"/><Relationship Id="rId1" Type="http://schemas.openxmlformats.org/officeDocument/2006/relationships/vmlDrawing" Target="../drawings/vmlDrawing17.vml"/><Relationship Id="rId6" Type="http://schemas.openxmlformats.org/officeDocument/2006/relationships/image" Target="../media/image2.emf"/><Relationship Id="rId5" Type="http://schemas.openxmlformats.org/officeDocument/2006/relationships/oleObject" Target="../embeddings/oleObject17.bin"/><Relationship Id="rId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9.xml"/><Relationship Id="rId1" Type="http://schemas.openxmlformats.org/officeDocument/2006/relationships/vmlDrawing" Target="../drawings/vmlDrawing18.vml"/><Relationship Id="rId6" Type="http://schemas.openxmlformats.org/officeDocument/2006/relationships/image" Target="../media/image2.emf"/><Relationship Id="rId5" Type="http://schemas.openxmlformats.org/officeDocument/2006/relationships/oleObject" Target="../embeddings/oleObject18.bin"/><Relationship Id="rId4"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0.xml"/><Relationship Id="rId1" Type="http://schemas.openxmlformats.org/officeDocument/2006/relationships/vmlDrawing" Target="../drawings/vmlDrawing19.vml"/><Relationship Id="rId6" Type="http://schemas.openxmlformats.org/officeDocument/2006/relationships/image" Target="../media/image2.emf"/><Relationship Id="rId5" Type="http://schemas.openxmlformats.org/officeDocument/2006/relationships/oleObject" Target="../embeddings/oleObject19.bin"/><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1.xml"/><Relationship Id="rId1" Type="http://schemas.openxmlformats.org/officeDocument/2006/relationships/vmlDrawing" Target="../drawings/vmlDrawing20.vml"/><Relationship Id="rId6" Type="http://schemas.openxmlformats.org/officeDocument/2006/relationships/image" Target="../media/image2.emf"/><Relationship Id="rId5" Type="http://schemas.openxmlformats.org/officeDocument/2006/relationships/oleObject" Target="../embeddings/oleObject20.bin"/><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2.xml"/><Relationship Id="rId1" Type="http://schemas.openxmlformats.org/officeDocument/2006/relationships/vmlDrawing" Target="../drawings/vmlDrawing21.vml"/><Relationship Id="rId6" Type="http://schemas.openxmlformats.org/officeDocument/2006/relationships/image" Target="../media/image2.emf"/><Relationship Id="rId5" Type="http://schemas.openxmlformats.org/officeDocument/2006/relationships/oleObject" Target="../embeddings/oleObject21.bin"/><Relationship Id="rId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3.xml"/><Relationship Id="rId1" Type="http://schemas.openxmlformats.org/officeDocument/2006/relationships/vmlDrawing" Target="../drawings/vmlDrawing22.vml"/><Relationship Id="rId6" Type="http://schemas.openxmlformats.org/officeDocument/2006/relationships/image" Target="../media/image2.emf"/><Relationship Id="rId5" Type="http://schemas.openxmlformats.org/officeDocument/2006/relationships/oleObject" Target="../embeddings/oleObject22.bin"/><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oleObject" Target="../embeddings/oleObject6.bin"/><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4.xml"/><Relationship Id="rId1" Type="http://schemas.openxmlformats.org/officeDocument/2006/relationships/vmlDrawing" Target="../drawings/vmlDrawing23.vml"/><Relationship Id="rId6" Type="http://schemas.openxmlformats.org/officeDocument/2006/relationships/image" Target="../media/image2.emf"/><Relationship Id="rId5" Type="http://schemas.openxmlformats.org/officeDocument/2006/relationships/oleObject" Target="../embeddings/oleObject23.bin"/><Relationship Id="rId4"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5.xml"/><Relationship Id="rId1" Type="http://schemas.openxmlformats.org/officeDocument/2006/relationships/vmlDrawing" Target="../drawings/vmlDrawing24.vml"/><Relationship Id="rId6" Type="http://schemas.openxmlformats.org/officeDocument/2006/relationships/image" Target="../media/image2.emf"/><Relationship Id="rId5" Type="http://schemas.openxmlformats.org/officeDocument/2006/relationships/oleObject" Target="../embeddings/oleObject24.bin"/><Relationship Id="rId4"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6.xml"/><Relationship Id="rId1" Type="http://schemas.openxmlformats.org/officeDocument/2006/relationships/vmlDrawing" Target="../drawings/vmlDrawing25.vml"/><Relationship Id="rId6" Type="http://schemas.openxmlformats.org/officeDocument/2006/relationships/image" Target="../media/image2.emf"/><Relationship Id="rId5" Type="http://schemas.openxmlformats.org/officeDocument/2006/relationships/oleObject" Target="../embeddings/oleObject25.bin"/><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7.xml"/><Relationship Id="rId1" Type="http://schemas.openxmlformats.org/officeDocument/2006/relationships/vmlDrawing" Target="../drawings/vmlDrawing26.vml"/><Relationship Id="rId6" Type="http://schemas.openxmlformats.org/officeDocument/2006/relationships/image" Target="../media/image2.emf"/><Relationship Id="rId5" Type="http://schemas.openxmlformats.org/officeDocument/2006/relationships/oleObject" Target="../embeddings/oleObject26.bin"/><Relationship Id="rId4"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8.xml"/><Relationship Id="rId1" Type="http://schemas.openxmlformats.org/officeDocument/2006/relationships/vmlDrawing" Target="../drawings/vmlDrawing27.vml"/><Relationship Id="rId6" Type="http://schemas.openxmlformats.org/officeDocument/2006/relationships/image" Target="../media/image2.emf"/><Relationship Id="rId5" Type="http://schemas.openxmlformats.org/officeDocument/2006/relationships/oleObject" Target="../embeddings/oleObject27.bin"/><Relationship Id="rId4"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29.xml"/><Relationship Id="rId1" Type="http://schemas.openxmlformats.org/officeDocument/2006/relationships/vmlDrawing" Target="../drawings/vmlDrawing28.vml"/><Relationship Id="rId6" Type="http://schemas.openxmlformats.org/officeDocument/2006/relationships/image" Target="../media/image2.emf"/><Relationship Id="rId5" Type="http://schemas.openxmlformats.org/officeDocument/2006/relationships/oleObject" Target="../embeddings/oleObject28.bin"/><Relationship Id="rId4"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0.xml"/><Relationship Id="rId1" Type="http://schemas.openxmlformats.org/officeDocument/2006/relationships/vmlDrawing" Target="../drawings/vmlDrawing29.vml"/><Relationship Id="rId6" Type="http://schemas.openxmlformats.org/officeDocument/2006/relationships/image" Target="../media/image2.emf"/><Relationship Id="rId5" Type="http://schemas.openxmlformats.org/officeDocument/2006/relationships/oleObject" Target="../embeddings/oleObject29.bin"/><Relationship Id="rId4"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1.xml"/><Relationship Id="rId1" Type="http://schemas.openxmlformats.org/officeDocument/2006/relationships/vmlDrawing" Target="../drawings/vmlDrawing30.vml"/><Relationship Id="rId6" Type="http://schemas.openxmlformats.org/officeDocument/2006/relationships/image" Target="../media/image2.emf"/><Relationship Id="rId5" Type="http://schemas.openxmlformats.org/officeDocument/2006/relationships/oleObject" Target="../embeddings/oleObject30.bin"/><Relationship Id="rId4"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2.xml"/><Relationship Id="rId1" Type="http://schemas.openxmlformats.org/officeDocument/2006/relationships/vmlDrawing" Target="../drawings/vmlDrawing31.vml"/><Relationship Id="rId6" Type="http://schemas.openxmlformats.org/officeDocument/2006/relationships/image" Target="../media/image2.emf"/><Relationship Id="rId5" Type="http://schemas.openxmlformats.org/officeDocument/2006/relationships/oleObject" Target="../embeddings/oleObject31.bin"/><Relationship Id="rId4"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8" Type="http://schemas.openxmlformats.org/officeDocument/2006/relationships/hyperlink" Target="mailto:macleodc@lake.k12.fl.us" TargetMode="External"/><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3.xml"/><Relationship Id="rId1" Type="http://schemas.openxmlformats.org/officeDocument/2006/relationships/vmlDrawing" Target="../drawings/vmlDrawing32.vml"/><Relationship Id="rId6" Type="http://schemas.openxmlformats.org/officeDocument/2006/relationships/image" Target="../media/image2.emf"/><Relationship Id="rId5" Type="http://schemas.openxmlformats.org/officeDocument/2006/relationships/oleObject" Target="../embeddings/oleObject32.bin"/><Relationship Id="rId4" Type="http://schemas.openxmlformats.org/officeDocument/2006/relationships/notesSlide" Target="../notesSlides/notesSlide29.xml"/><Relationship Id="rId9" Type="http://schemas.openxmlformats.org/officeDocument/2006/relationships/hyperlink" Target="mailto:briggsk@lake.k12.fl.u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4.xml"/><Relationship Id="rId1" Type="http://schemas.openxmlformats.org/officeDocument/2006/relationships/vmlDrawing" Target="../drawings/vmlDrawing33.vml"/><Relationship Id="rId6" Type="http://schemas.openxmlformats.org/officeDocument/2006/relationships/image" Target="../media/image2.emf"/><Relationship Id="rId5" Type="http://schemas.openxmlformats.org/officeDocument/2006/relationships/oleObject" Target="../embeddings/oleObject33.bin"/><Relationship Id="rId4"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5.xml"/><Relationship Id="rId1" Type="http://schemas.openxmlformats.org/officeDocument/2006/relationships/vmlDrawing" Target="../drawings/vmlDrawing34.vml"/><Relationship Id="rId6" Type="http://schemas.openxmlformats.org/officeDocument/2006/relationships/image" Target="../media/image2.emf"/><Relationship Id="rId5" Type="http://schemas.openxmlformats.org/officeDocument/2006/relationships/oleObject" Target="../embeddings/oleObject34.bin"/><Relationship Id="rId4"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6.xml"/><Relationship Id="rId1" Type="http://schemas.openxmlformats.org/officeDocument/2006/relationships/vmlDrawing" Target="../drawings/vmlDrawing35.vml"/><Relationship Id="rId6" Type="http://schemas.openxmlformats.org/officeDocument/2006/relationships/image" Target="../media/image2.emf"/><Relationship Id="rId5" Type="http://schemas.openxmlformats.org/officeDocument/2006/relationships/oleObject" Target="../embeddings/oleObject35.bin"/><Relationship Id="rId4"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7.xml"/><Relationship Id="rId1" Type="http://schemas.openxmlformats.org/officeDocument/2006/relationships/vmlDrawing" Target="../drawings/vmlDrawing36.vml"/><Relationship Id="rId6" Type="http://schemas.openxmlformats.org/officeDocument/2006/relationships/image" Target="../media/image2.emf"/><Relationship Id="rId5" Type="http://schemas.openxmlformats.org/officeDocument/2006/relationships/oleObject" Target="../embeddings/oleObject36.bin"/><Relationship Id="rId4"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8.xml"/><Relationship Id="rId1" Type="http://schemas.openxmlformats.org/officeDocument/2006/relationships/vmlDrawing" Target="../drawings/vmlDrawing37.vml"/><Relationship Id="rId6" Type="http://schemas.openxmlformats.org/officeDocument/2006/relationships/image" Target="../media/image2.emf"/><Relationship Id="rId5" Type="http://schemas.openxmlformats.org/officeDocument/2006/relationships/oleObject" Target="../embeddings/oleObject37.bin"/><Relationship Id="rId4"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39.xml"/><Relationship Id="rId1" Type="http://schemas.openxmlformats.org/officeDocument/2006/relationships/vmlDrawing" Target="../drawings/vmlDrawing38.vml"/><Relationship Id="rId6" Type="http://schemas.openxmlformats.org/officeDocument/2006/relationships/image" Target="../media/image2.emf"/><Relationship Id="rId5" Type="http://schemas.openxmlformats.org/officeDocument/2006/relationships/oleObject" Target="../embeddings/oleObject38.bin"/><Relationship Id="rId4"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0.xml"/><Relationship Id="rId1" Type="http://schemas.openxmlformats.org/officeDocument/2006/relationships/vmlDrawing" Target="../drawings/vmlDrawing39.vml"/><Relationship Id="rId6" Type="http://schemas.openxmlformats.org/officeDocument/2006/relationships/image" Target="../media/image2.emf"/><Relationship Id="rId5" Type="http://schemas.openxmlformats.org/officeDocument/2006/relationships/oleObject" Target="../embeddings/oleObject39.bin"/><Relationship Id="rId4"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1.xml"/><Relationship Id="rId1" Type="http://schemas.openxmlformats.org/officeDocument/2006/relationships/vmlDrawing" Target="../drawings/vmlDrawing40.vml"/><Relationship Id="rId6" Type="http://schemas.openxmlformats.org/officeDocument/2006/relationships/image" Target="../media/image2.emf"/><Relationship Id="rId5" Type="http://schemas.openxmlformats.org/officeDocument/2006/relationships/oleObject" Target="../embeddings/oleObject40.bin"/><Relationship Id="rId4"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2.xml"/><Relationship Id="rId1" Type="http://schemas.openxmlformats.org/officeDocument/2006/relationships/vmlDrawing" Target="../drawings/vmlDrawing41.vml"/><Relationship Id="rId6" Type="http://schemas.openxmlformats.org/officeDocument/2006/relationships/image" Target="../media/image2.emf"/><Relationship Id="rId5" Type="http://schemas.openxmlformats.org/officeDocument/2006/relationships/oleObject" Target="../embeddings/oleObject41.bin"/><Relationship Id="rId4"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3.xml"/><Relationship Id="rId1" Type="http://schemas.openxmlformats.org/officeDocument/2006/relationships/vmlDrawing" Target="../drawings/vmlDrawing42.vml"/><Relationship Id="rId6" Type="http://schemas.openxmlformats.org/officeDocument/2006/relationships/image" Target="../media/image2.emf"/><Relationship Id="rId5" Type="http://schemas.openxmlformats.org/officeDocument/2006/relationships/oleObject" Target="../embeddings/oleObject42.bin"/><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4.xml"/><Relationship Id="rId1" Type="http://schemas.openxmlformats.org/officeDocument/2006/relationships/vmlDrawing" Target="../drawings/vmlDrawing43.vml"/><Relationship Id="rId6" Type="http://schemas.openxmlformats.org/officeDocument/2006/relationships/image" Target="../media/image2.emf"/><Relationship Id="rId5" Type="http://schemas.openxmlformats.org/officeDocument/2006/relationships/oleObject" Target="../embeddings/oleObject43.bin"/><Relationship Id="rId4"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5.xml"/><Relationship Id="rId1" Type="http://schemas.openxmlformats.org/officeDocument/2006/relationships/vmlDrawing" Target="../drawings/vmlDrawing44.vml"/><Relationship Id="rId6" Type="http://schemas.openxmlformats.org/officeDocument/2006/relationships/image" Target="../media/image2.emf"/><Relationship Id="rId5" Type="http://schemas.openxmlformats.org/officeDocument/2006/relationships/oleObject" Target="../embeddings/oleObject44.bin"/><Relationship Id="rId4"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8" Type="http://schemas.openxmlformats.org/officeDocument/2006/relationships/hyperlink" Target="https://www.floridacims.org/" TargetMode="External"/><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6.xml"/><Relationship Id="rId1" Type="http://schemas.openxmlformats.org/officeDocument/2006/relationships/vmlDrawing" Target="../drawings/vmlDrawing45.vml"/><Relationship Id="rId6" Type="http://schemas.openxmlformats.org/officeDocument/2006/relationships/image" Target="../media/image2.emf"/><Relationship Id="rId5" Type="http://schemas.openxmlformats.org/officeDocument/2006/relationships/oleObject" Target="../embeddings/oleObject45.bin"/><Relationship Id="rId4"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7.xml"/><Relationship Id="rId1" Type="http://schemas.openxmlformats.org/officeDocument/2006/relationships/vmlDrawing" Target="../drawings/vmlDrawing46.vml"/><Relationship Id="rId6" Type="http://schemas.openxmlformats.org/officeDocument/2006/relationships/image" Target="../media/image2.emf"/><Relationship Id="rId5" Type="http://schemas.openxmlformats.org/officeDocument/2006/relationships/oleObject" Target="../embeddings/oleObject46.bin"/><Relationship Id="rId4"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8.xml"/><Relationship Id="rId1" Type="http://schemas.openxmlformats.org/officeDocument/2006/relationships/vmlDrawing" Target="../drawings/vmlDrawing47.vml"/><Relationship Id="rId6" Type="http://schemas.openxmlformats.org/officeDocument/2006/relationships/image" Target="../media/image2.emf"/><Relationship Id="rId5" Type="http://schemas.openxmlformats.org/officeDocument/2006/relationships/oleObject" Target="../embeddings/oleObject47.bin"/><Relationship Id="rId4"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49.xml"/><Relationship Id="rId1" Type="http://schemas.openxmlformats.org/officeDocument/2006/relationships/vmlDrawing" Target="../drawings/vmlDrawing48.vml"/><Relationship Id="rId6" Type="http://schemas.openxmlformats.org/officeDocument/2006/relationships/image" Target="../media/image2.emf"/><Relationship Id="rId5" Type="http://schemas.openxmlformats.org/officeDocument/2006/relationships/oleObject" Target="../embeddings/oleObject48.bin"/><Relationship Id="rId4"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50.xml"/><Relationship Id="rId1" Type="http://schemas.openxmlformats.org/officeDocument/2006/relationships/vmlDrawing" Target="../drawings/vmlDrawing49.vml"/><Relationship Id="rId6" Type="http://schemas.openxmlformats.org/officeDocument/2006/relationships/image" Target="../media/image2.emf"/><Relationship Id="rId5" Type="http://schemas.openxmlformats.org/officeDocument/2006/relationships/oleObject" Target="../embeddings/oleObject49.bin"/><Relationship Id="rId4"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6.png"/><Relationship Id="rId2" Type="http://schemas.openxmlformats.org/officeDocument/2006/relationships/tags" Target="../tags/tag51.xml"/><Relationship Id="rId1" Type="http://schemas.openxmlformats.org/officeDocument/2006/relationships/vmlDrawing" Target="../drawings/vmlDrawing50.vml"/><Relationship Id="rId6" Type="http://schemas.openxmlformats.org/officeDocument/2006/relationships/image" Target="../media/image2.emf"/><Relationship Id="rId5" Type="http://schemas.openxmlformats.org/officeDocument/2006/relationships/oleObject" Target="../embeddings/oleObject50.bin"/><Relationship Id="rId4"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8" Type="http://schemas.openxmlformats.org/officeDocument/2006/relationships/hyperlink" Target="https://www.floridacims.org/" TargetMode="External"/><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52.xml"/><Relationship Id="rId1" Type="http://schemas.openxmlformats.org/officeDocument/2006/relationships/vmlDrawing" Target="../drawings/vmlDrawing51.vml"/><Relationship Id="rId6" Type="http://schemas.openxmlformats.org/officeDocument/2006/relationships/image" Target="../media/image2.emf"/><Relationship Id="rId5" Type="http://schemas.openxmlformats.org/officeDocument/2006/relationships/oleObject" Target="../embeddings/oleObject51.bin"/><Relationship Id="rId4"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3" Type="http://schemas.openxmlformats.org/officeDocument/2006/relationships/hyperlink" Target="http://lake.k12.fl.us/" TargetMode="External"/><Relationship Id="rId2" Type="http://schemas.openxmlformats.org/officeDocument/2006/relationships/notesSlide" Target="../notesSlides/notesSlide49.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hyperlink" Target="https://www.lake.k12.fl.us/departments/teachinglearningandleadership/curriculum-instruction-and-assessment/evaluation-and-accountability/accountability/school-advisory-councils" TargetMode="Externa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oleObject" Target="../embeddings/oleObject8.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oleObject" Target="../embeddings/oleObject9.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oleObject" Target="../embeddings/oleObject10.bin"/><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2.xml"/><Relationship Id="rId1" Type="http://schemas.openxmlformats.org/officeDocument/2006/relationships/vmlDrawing" Target="../drawings/vmlDrawing11.vml"/><Relationship Id="rId6" Type="http://schemas.openxmlformats.org/officeDocument/2006/relationships/image" Target="../media/image2.emf"/><Relationship Id="rId5" Type="http://schemas.openxmlformats.org/officeDocument/2006/relationships/oleObject" Target="../embeddings/oleObject11.bin"/><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5.png"/><Relationship Id="rId2" Type="http://schemas.openxmlformats.org/officeDocument/2006/relationships/tags" Target="../tags/tag13.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oleObject" Target="../embeddings/oleObject12.bin"/><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3142694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8083"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pic>
        <p:nvPicPr>
          <p:cNvPr id="13" name="Picture 2" descr="Lake County School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369515" y="4526419"/>
            <a:ext cx="555782" cy="44099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144745" y="3092208"/>
            <a:ext cx="7224770" cy="1261884"/>
          </a:xfrm>
          <a:prstGeom prst="rect">
            <a:avLst/>
          </a:prstGeom>
          <a:noFill/>
        </p:spPr>
        <p:txBody>
          <a:bodyPr wrap="square" rtlCol="0">
            <a:spAutoFit/>
          </a:bodyPr>
          <a:lstStyle/>
          <a:p>
            <a:pPr algn="ctr"/>
            <a:r>
              <a:rPr lang="en-US" sz="4000" b="1" dirty="0" smtClean="0"/>
              <a:t>School Advisory Council Training</a:t>
            </a:r>
          </a:p>
          <a:p>
            <a:pPr algn="ctr"/>
            <a:r>
              <a:rPr lang="en-US" sz="3600" b="1" dirty="0" smtClean="0"/>
              <a:t>2022-2023</a:t>
            </a:r>
            <a:endParaRPr lang="en-US" sz="3600" b="1" dirty="0"/>
          </a:p>
        </p:txBody>
      </p:sp>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741683" y="1124356"/>
            <a:ext cx="1965434" cy="1549885"/>
          </a:xfrm>
          <a:prstGeom prst="rect">
            <a:avLst/>
          </a:prstGeom>
        </p:spPr>
      </p:pic>
      <p:grpSp>
        <p:nvGrpSpPr>
          <p:cNvPr id="14" name="Group 13"/>
          <p:cNvGrpSpPr/>
          <p:nvPr/>
        </p:nvGrpSpPr>
        <p:grpSpPr>
          <a:xfrm>
            <a:off x="-123824" y="5005464"/>
            <a:ext cx="9274974" cy="81808"/>
            <a:chOff x="-123824" y="4975967"/>
            <a:chExt cx="9274974" cy="81808"/>
          </a:xfrm>
        </p:grpSpPr>
        <p:cxnSp>
          <p:nvCxnSpPr>
            <p:cNvPr id="15" name="Straight Connector 14"/>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17" name="Straight Connector 16"/>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6465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5969"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178328" y="137007"/>
            <a:ext cx="6066571" cy="698598"/>
          </a:xfrm>
        </p:spPr>
        <p:txBody>
          <a:bodyPr>
            <a:normAutofit fontScale="90000"/>
          </a:bodyPr>
          <a:lstStyle/>
          <a:p>
            <a:r>
              <a:rPr lang="en-US" sz="4000" b="1" dirty="0">
                <a:solidFill>
                  <a:schemeClr val="accent1"/>
                </a:solidFill>
              </a:rPr>
              <a:t>Voting Procedures </a:t>
            </a:r>
            <a:r>
              <a:rPr lang="en-US" sz="4000" b="1" dirty="0" smtClean="0">
                <a:solidFill>
                  <a:schemeClr val="accent1"/>
                </a:solidFill>
              </a:rPr>
              <a:t>for Elections </a:t>
            </a:r>
            <a:endParaRPr lang="en-US" sz="4000" b="1" dirty="0">
              <a:solidFill>
                <a:schemeClr val="accent1"/>
              </a:solidFill>
            </a:endParaRPr>
          </a:p>
        </p:txBody>
      </p:sp>
      <p:sp>
        <p:nvSpPr>
          <p:cNvPr id="11" name="Rectangle 3"/>
          <p:cNvSpPr>
            <a:spLocks noGrp="1" noChangeArrowheads="1"/>
          </p:cNvSpPr>
          <p:nvPr>
            <p:ph idx="1"/>
          </p:nvPr>
        </p:nvSpPr>
        <p:spPr>
          <a:xfrm>
            <a:off x="585788" y="1127049"/>
            <a:ext cx="7848600" cy="4648200"/>
          </a:xfrm>
        </p:spPr>
        <p:txBody>
          <a:bodyPr>
            <a:normAutofit/>
          </a:bodyPr>
          <a:lstStyle/>
          <a:p>
            <a:pPr>
              <a:defRPr/>
            </a:pPr>
            <a:r>
              <a:rPr lang="en-US" sz="2200" dirty="0" smtClean="0"/>
              <a:t>Voting to elect SAC members can occur during meetings (faculty meetings, staff meetings, open house, parent nights) or by mail, ballot, or by show of hands.</a:t>
            </a:r>
          </a:p>
          <a:p>
            <a:pPr>
              <a:defRPr/>
            </a:pPr>
            <a:r>
              <a:rPr lang="en-US" sz="2200" dirty="0" smtClean="0"/>
              <a:t>Ballots are counted, recorded, and retained.</a:t>
            </a:r>
          </a:p>
          <a:p>
            <a:pPr>
              <a:defRPr/>
            </a:pPr>
            <a:r>
              <a:rPr lang="en-US" sz="2200" dirty="0" smtClean="0"/>
              <a:t>Ballots and voting records should be kept on file in the school</a:t>
            </a:r>
          </a:p>
          <a:p>
            <a:pPr>
              <a:defRPr/>
            </a:pPr>
            <a:r>
              <a:rPr lang="en-US" sz="2200" dirty="0" smtClean="0"/>
              <a:t>Voting records are recorded in the official SAC minutes</a:t>
            </a:r>
          </a:p>
          <a:p>
            <a:pPr>
              <a:defRPr/>
            </a:pPr>
            <a:r>
              <a:rPr lang="en-US" sz="2200" dirty="0" smtClean="0"/>
              <a:t>Elections must be fair and open and may be written, signed, or computerized ballots as long as the ballots are recorded officially for auditing purposes.</a:t>
            </a:r>
          </a:p>
        </p:txBody>
      </p:sp>
    </p:spTree>
    <p:extLst>
      <p:ext uri="{BB962C8B-B14F-4D97-AF65-F5344CB8AC3E}">
        <p14:creationId xmlns:p14="http://schemas.microsoft.com/office/powerpoint/2010/main" val="3390414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6995"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356017" y="151470"/>
            <a:ext cx="3796830" cy="698598"/>
          </a:xfrm>
        </p:spPr>
        <p:txBody>
          <a:bodyPr>
            <a:normAutofit/>
          </a:bodyPr>
          <a:lstStyle/>
          <a:p>
            <a:r>
              <a:rPr lang="en-US" sz="3600" b="1" dirty="0">
                <a:solidFill>
                  <a:schemeClr val="accent1"/>
                </a:solidFill>
              </a:rPr>
              <a:t>An SAC may…</a:t>
            </a:r>
          </a:p>
        </p:txBody>
      </p:sp>
      <p:sp>
        <p:nvSpPr>
          <p:cNvPr id="11" name="Rectangle 3"/>
          <p:cNvSpPr>
            <a:spLocks noGrp="1" noChangeArrowheads="1"/>
          </p:cNvSpPr>
          <p:nvPr>
            <p:ph idx="1"/>
          </p:nvPr>
        </p:nvSpPr>
        <p:spPr>
          <a:xfrm>
            <a:off x="731094" y="1819169"/>
            <a:ext cx="8229600" cy="990600"/>
          </a:xfrm>
        </p:spPr>
        <p:txBody>
          <a:bodyPr/>
          <a:lstStyle/>
          <a:p>
            <a:pPr>
              <a:lnSpc>
                <a:spcPct val="90000"/>
              </a:lnSpc>
              <a:buFontTx/>
              <a:buNone/>
              <a:defRPr/>
            </a:pPr>
            <a:r>
              <a:rPr lang="en-US" sz="2200" b="1" dirty="0" smtClean="0"/>
              <a:t> Elect alternates if SAC by-laws include this option</a:t>
            </a:r>
          </a:p>
          <a:p>
            <a:pPr lvl="1">
              <a:lnSpc>
                <a:spcPct val="90000"/>
              </a:lnSpc>
              <a:defRPr/>
            </a:pPr>
            <a:r>
              <a:rPr lang="en-US" sz="2200" dirty="0" smtClean="0"/>
              <a:t>Alternates provide for timely replacement of members</a:t>
            </a:r>
          </a:p>
          <a:p>
            <a:pPr lvl="1">
              <a:lnSpc>
                <a:spcPct val="90000"/>
              </a:lnSpc>
              <a:defRPr/>
            </a:pPr>
            <a:endParaRPr lang="en-US" dirty="0" smtClean="0"/>
          </a:p>
        </p:txBody>
      </p:sp>
    </p:spTree>
    <p:extLst>
      <p:ext uri="{BB962C8B-B14F-4D97-AF65-F5344CB8AC3E}">
        <p14:creationId xmlns:p14="http://schemas.microsoft.com/office/powerpoint/2010/main" val="16978984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8019"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38418" y="141696"/>
            <a:ext cx="5585962" cy="698598"/>
          </a:xfrm>
        </p:spPr>
        <p:txBody>
          <a:bodyPr>
            <a:normAutofit fontScale="90000"/>
          </a:bodyPr>
          <a:lstStyle/>
          <a:p>
            <a:r>
              <a:rPr lang="en-US" sz="4000" b="1" dirty="0">
                <a:solidFill>
                  <a:schemeClr val="accent1"/>
                </a:solidFill>
              </a:rPr>
              <a:t>Other Possible Duties of SAC</a:t>
            </a:r>
          </a:p>
        </p:txBody>
      </p:sp>
      <p:sp>
        <p:nvSpPr>
          <p:cNvPr id="11" name="Rectangle 3"/>
          <p:cNvSpPr>
            <a:spLocks noGrp="1" noChangeArrowheads="1"/>
          </p:cNvSpPr>
          <p:nvPr>
            <p:ph idx="1"/>
          </p:nvPr>
        </p:nvSpPr>
        <p:spPr>
          <a:xfrm>
            <a:off x="729898" y="972465"/>
            <a:ext cx="7391400" cy="4648200"/>
          </a:xfrm>
        </p:spPr>
        <p:txBody>
          <a:bodyPr>
            <a:normAutofit/>
          </a:bodyPr>
          <a:lstStyle/>
          <a:p>
            <a:pPr>
              <a:lnSpc>
                <a:spcPct val="90000"/>
              </a:lnSpc>
              <a:defRPr/>
            </a:pPr>
            <a:r>
              <a:rPr lang="en-US" sz="2200" dirty="0" smtClean="0"/>
              <a:t>Input for adoption of school calendar</a:t>
            </a:r>
          </a:p>
          <a:p>
            <a:pPr>
              <a:lnSpc>
                <a:spcPct val="90000"/>
              </a:lnSpc>
              <a:defRPr/>
            </a:pPr>
            <a:r>
              <a:rPr lang="en-US" sz="2200" dirty="0" smtClean="0"/>
              <a:t>Input into District’s Legislative Program</a:t>
            </a:r>
          </a:p>
          <a:p>
            <a:pPr>
              <a:lnSpc>
                <a:spcPct val="90000"/>
              </a:lnSpc>
              <a:defRPr/>
            </a:pPr>
            <a:r>
              <a:rPr lang="en-US" sz="2200" dirty="0" smtClean="0"/>
              <a:t>Develop Waivers for School Improvement Plans</a:t>
            </a:r>
          </a:p>
          <a:p>
            <a:pPr lvl="1">
              <a:lnSpc>
                <a:spcPct val="90000"/>
              </a:lnSpc>
              <a:defRPr/>
            </a:pPr>
            <a:r>
              <a:rPr lang="en-US" sz="2200" dirty="0" smtClean="0"/>
              <a:t>School uniform waivers, modification of teacher </a:t>
            </a:r>
            <a:r>
              <a:rPr lang="en-US" sz="2200" dirty="0"/>
              <a:t>p</a:t>
            </a:r>
            <a:r>
              <a:rPr lang="en-US" sz="2200" dirty="0" smtClean="0"/>
              <a:t>lanning </a:t>
            </a:r>
            <a:r>
              <a:rPr lang="en-US" sz="2200" dirty="0"/>
              <a:t>t</a:t>
            </a:r>
            <a:r>
              <a:rPr lang="en-US" sz="2200" dirty="0" smtClean="0"/>
              <a:t>imes, electronic devices, etc.</a:t>
            </a:r>
          </a:p>
          <a:p>
            <a:pPr>
              <a:lnSpc>
                <a:spcPct val="90000"/>
              </a:lnSpc>
              <a:defRPr/>
            </a:pPr>
            <a:r>
              <a:rPr lang="en-US" sz="2200" dirty="0" smtClean="0"/>
              <a:t>Monitor school safety</a:t>
            </a:r>
          </a:p>
          <a:p>
            <a:pPr>
              <a:lnSpc>
                <a:spcPct val="90000"/>
              </a:lnSpc>
              <a:defRPr/>
            </a:pPr>
            <a:r>
              <a:rPr lang="en-US" sz="2200" dirty="0" smtClean="0"/>
              <a:t>Assist in stakeholder surveys</a:t>
            </a:r>
          </a:p>
          <a:p>
            <a:pPr>
              <a:lnSpc>
                <a:spcPct val="90000"/>
              </a:lnSpc>
              <a:defRPr/>
            </a:pPr>
            <a:r>
              <a:rPr lang="en-US" sz="2200" dirty="0" smtClean="0"/>
              <a:t>Serve as liaisons to community</a:t>
            </a:r>
          </a:p>
          <a:p>
            <a:pPr>
              <a:lnSpc>
                <a:spcPct val="90000"/>
              </a:lnSpc>
              <a:defRPr/>
            </a:pPr>
            <a:r>
              <a:rPr lang="en-US" sz="2200" dirty="0" smtClean="0"/>
              <a:t>Serve on special committees, school improvement teams, accreditation teams</a:t>
            </a:r>
          </a:p>
        </p:txBody>
      </p:sp>
    </p:spTree>
    <p:extLst>
      <p:ext uri="{BB962C8B-B14F-4D97-AF65-F5344CB8AC3E}">
        <p14:creationId xmlns:p14="http://schemas.microsoft.com/office/powerpoint/2010/main" val="3928743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9044"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243035" y="169349"/>
            <a:ext cx="3796830" cy="698598"/>
          </a:xfrm>
        </p:spPr>
        <p:txBody>
          <a:bodyPr>
            <a:normAutofit fontScale="90000"/>
          </a:bodyPr>
          <a:lstStyle/>
          <a:p>
            <a:r>
              <a:rPr lang="en-US" sz="4000" b="1" dirty="0">
                <a:solidFill>
                  <a:schemeClr val="accent1"/>
                </a:solidFill>
              </a:rPr>
              <a:t>SAC </a:t>
            </a:r>
            <a:r>
              <a:rPr lang="en-US" sz="4000" b="1" dirty="0" smtClean="0">
                <a:solidFill>
                  <a:schemeClr val="accent1"/>
                </a:solidFill>
              </a:rPr>
              <a:t>Bylaws </a:t>
            </a:r>
            <a:r>
              <a:rPr lang="en-US" sz="4000" b="1" dirty="0">
                <a:solidFill>
                  <a:schemeClr val="accent1"/>
                </a:solidFill>
              </a:rPr>
              <a:t>contain</a:t>
            </a:r>
          </a:p>
        </p:txBody>
      </p:sp>
      <p:sp>
        <p:nvSpPr>
          <p:cNvPr id="11" name="Rectangle 3"/>
          <p:cNvSpPr>
            <a:spLocks noGrp="1" noChangeArrowheads="1"/>
          </p:cNvSpPr>
          <p:nvPr>
            <p:ph idx="1"/>
          </p:nvPr>
        </p:nvSpPr>
        <p:spPr>
          <a:xfrm>
            <a:off x="641656" y="1257300"/>
            <a:ext cx="8229600" cy="3886200"/>
          </a:xfrm>
        </p:spPr>
        <p:txBody>
          <a:bodyPr/>
          <a:lstStyle/>
          <a:p>
            <a:pPr>
              <a:defRPr/>
            </a:pPr>
            <a:r>
              <a:rPr lang="en-US" sz="2200" dirty="0" smtClean="0"/>
              <a:t>Name of council</a:t>
            </a:r>
          </a:p>
          <a:p>
            <a:pPr>
              <a:defRPr/>
            </a:pPr>
            <a:r>
              <a:rPr lang="en-US" sz="2200" dirty="0" smtClean="0"/>
              <a:t>Purposes, basic policies, governance</a:t>
            </a:r>
          </a:p>
          <a:p>
            <a:pPr>
              <a:defRPr/>
            </a:pPr>
            <a:r>
              <a:rPr lang="en-US" sz="2200" dirty="0" smtClean="0"/>
              <a:t>Duties and obligations</a:t>
            </a:r>
          </a:p>
          <a:p>
            <a:pPr lvl="1">
              <a:defRPr/>
            </a:pPr>
            <a:r>
              <a:rPr lang="en-US" sz="2200" dirty="0" smtClean="0"/>
              <a:t>School Improvement funds (if available)</a:t>
            </a:r>
          </a:p>
          <a:p>
            <a:pPr lvl="1">
              <a:defRPr/>
            </a:pPr>
            <a:r>
              <a:rPr lang="en-US" sz="2200" dirty="0" smtClean="0"/>
              <a:t>Expenditure of A+ Funds (if available)</a:t>
            </a:r>
          </a:p>
          <a:p>
            <a:pPr lvl="1">
              <a:defRPr/>
            </a:pPr>
            <a:r>
              <a:rPr lang="en-US" sz="2200" dirty="0" smtClean="0"/>
              <a:t>Development of School Improvement Plan (SIP)</a:t>
            </a:r>
          </a:p>
          <a:p>
            <a:pPr lvl="1">
              <a:defRPr/>
            </a:pPr>
            <a:r>
              <a:rPr lang="en-US" sz="2200" dirty="0" smtClean="0"/>
              <a:t>Assist with School’s Annual Budget</a:t>
            </a:r>
          </a:p>
          <a:p>
            <a:pPr lvl="1">
              <a:defRPr/>
            </a:pPr>
            <a:endParaRPr lang="en-US" dirty="0" smtClean="0"/>
          </a:p>
        </p:txBody>
      </p:sp>
    </p:spTree>
    <p:extLst>
      <p:ext uri="{BB962C8B-B14F-4D97-AF65-F5344CB8AC3E}">
        <p14:creationId xmlns:p14="http://schemas.microsoft.com/office/powerpoint/2010/main" val="41169337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0067"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199934" y="89634"/>
            <a:ext cx="5142279" cy="698598"/>
          </a:xfrm>
        </p:spPr>
        <p:txBody>
          <a:bodyPr>
            <a:normAutofit fontScale="90000"/>
          </a:bodyPr>
          <a:lstStyle/>
          <a:p>
            <a:r>
              <a:rPr lang="en-US" sz="4000" b="1" dirty="0">
                <a:solidFill>
                  <a:schemeClr val="accent1"/>
                </a:solidFill>
              </a:rPr>
              <a:t>SAC </a:t>
            </a:r>
            <a:r>
              <a:rPr lang="en-US" sz="4000" b="1" dirty="0" smtClean="0">
                <a:solidFill>
                  <a:schemeClr val="accent1"/>
                </a:solidFill>
              </a:rPr>
              <a:t>Bylaws </a:t>
            </a:r>
            <a:r>
              <a:rPr lang="en-US" sz="4000" b="1" dirty="0">
                <a:solidFill>
                  <a:schemeClr val="accent1"/>
                </a:solidFill>
              </a:rPr>
              <a:t>contain, cont.</a:t>
            </a:r>
          </a:p>
        </p:txBody>
      </p:sp>
      <p:sp>
        <p:nvSpPr>
          <p:cNvPr id="11" name="Rectangle 3"/>
          <p:cNvSpPr>
            <a:spLocks noGrp="1" noChangeArrowheads="1"/>
          </p:cNvSpPr>
          <p:nvPr>
            <p:ph idx="1"/>
          </p:nvPr>
        </p:nvSpPr>
        <p:spPr>
          <a:xfrm>
            <a:off x="776288" y="1329032"/>
            <a:ext cx="7467600" cy="4343400"/>
          </a:xfrm>
        </p:spPr>
        <p:txBody>
          <a:bodyPr>
            <a:normAutofit/>
          </a:bodyPr>
          <a:lstStyle/>
          <a:p>
            <a:pPr>
              <a:defRPr/>
            </a:pPr>
            <a:r>
              <a:rPr lang="en-US" sz="2200" dirty="0" smtClean="0"/>
              <a:t>Membership and election information</a:t>
            </a:r>
          </a:p>
          <a:p>
            <a:pPr lvl="1">
              <a:defRPr/>
            </a:pPr>
            <a:r>
              <a:rPr lang="en-US" sz="2200" dirty="0" smtClean="0"/>
              <a:t>Election procedures</a:t>
            </a:r>
          </a:p>
          <a:p>
            <a:pPr lvl="1">
              <a:defRPr/>
            </a:pPr>
            <a:r>
              <a:rPr lang="en-US" sz="2200" dirty="0" smtClean="0"/>
              <a:t>Appointment procedures</a:t>
            </a:r>
          </a:p>
          <a:p>
            <a:pPr lvl="1">
              <a:defRPr/>
            </a:pPr>
            <a:r>
              <a:rPr lang="en-US" sz="2200" dirty="0" smtClean="0"/>
              <a:t>Required to represent demographics of school/community</a:t>
            </a:r>
          </a:p>
          <a:p>
            <a:pPr lvl="1">
              <a:defRPr/>
            </a:pPr>
            <a:r>
              <a:rPr lang="en-US" sz="2200" dirty="0" smtClean="0"/>
              <a:t>At least 51% must be non-Lake County Schools employees</a:t>
            </a:r>
          </a:p>
          <a:p>
            <a:pPr lvl="1">
              <a:defRPr/>
            </a:pPr>
            <a:r>
              <a:rPr lang="en-US" sz="2200" dirty="0" smtClean="0"/>
              <a:t>Meeting attendance requirements</a:t>
            </a:r>
          </a:p>
        </p:txBody>
      </p:sp>
    </p:spTree>
    <p:extLst>
      <p:ext uri="{BB962C8B-B14F-4D97-AF65-F5344CB8AC3E}">
        <p14:creationId xmlns:p14="http://schemas.microsoft.com/office/powerpoint/2010/main" val="29056599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1091"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181015" y="155013"/>
            <a:ext cx="5060298" cy="698598"/>
          </a:xfrm>
        </p:spPr>
        <p:txBody>
          <a:bodyPr>
            <a:normAutofit fontScale="90000"/>
          </a:bodyPr>
          <a:lstStyle/>
          <a:p>
            <a:r>
              <a:rPr lang="en-US" sz="4000" b="1" dirty="0">
                <a:solidFill>
                  <a:schemeClr val="accent1"/>
                </a:solidFill>
              </a:rPr>
              <a:t>SAC </a:t>
            </a:r>
            <a:r>
              <a:rPr lang="en-US" sz="4000" b="1" dirty="0" smtClean="0">
                <a:solidFill>
                  <a:schemeClr val="accent1"/>
                </a:solidFill>
              </a:rPr>
              <a:t>Bylaws </a:t>
            </a:r>
            <a:r>
              <a:rPr lang="en-US" sz="4000" b="1" dirty="0">
                <a:solidFill>
                  <a:schemeClr val="accent1"/>
                </a:solidFill>
              </a:rPr>
              <a:t>contain, cont.</a:t>
            </a:r>
          </a:p>
        </p:txBody>
      </p:sp>
      <p:sp>
        <p:nvSpPr>
          <p:cNvPr id="11" name="Rectangle 3"/>
          <p:cNvSpPr>
            <a:spLocks noGrp="1" noChangeArrowheads="1"/>
          </p:cNvSpPr>
          <p:nvPr>
            <p:ph idx="1"/>
          </p:nvPr>
        </p:nvSpPr>
        <p:spPr>
          <a:xfrm>
            <a:off x="692107" y="1394197"/>
            <a:ext cx="7391400" cy="3886200"/>
          </a:xfrm>
        </p:spPr>
        <p:txBody>
          <a:bodyPr>
            <a:normAutofit/>
          </a:bodyPr>
          <a:lstStyle/>
          <a:p>
            <a:pPr>
              <a:defRPr/>
            </a:pPr>
            <a:r>
              <a:rPr lang="en-US" sz="2200" dirty="0" smtClean="0"/>
              <a:t>Decisions/Meetings</a:t>
            </a:r>
          </a:p>
          <a:p>
            <a:pPr lvl="1">
              <a:defRPr/>
            </a:pPr>
            <a:r>
              <a:rPr lang="en-US" sz="2200" dirty="0" smtClean="0"/>
              <a:t>Three business-day advance notice required for all members regarding meeting that will include a vote on an agenda item</a:t>
            </a:r>
          </a:p>
          <a:p>
            <a:pPr lvl="1">
              <a:defRPr/>
            </a:pPr>
            <a:r>
              <a:rPr lang="en-US" sz="2200" dirty="0" smtClean="0"/>
              <a:t>Sunshine Law requirements</a:t>
            </a:r>
          </a:p>
          <a:p>
            <a:pPr lvl="1">
              <a:defRPr/>
            </a:pPr>
            <a:r>
              <a:rPr lang="en-US" sz="2200" dirty="0" smtClean="0"/>
              <a:t>Special or Ad Hoc Committees</a:t>
            </a:r>
          </a:p>
          <a:p>
            <a:pPr lvl="1">
              <a:defRPr/>
            </a:pPr>
            <a:r>
              <a:rPr lang="en-US" sz="2200" dirty="0" smtClean="0"/>
              <a:t>Quorum &gt; 51%</a:t>
            </a:r>
          </a:p>
        </p:txBody>
      </p:sp>
    </p:spTree>
    <p:extLst>
      <p:ext uri="{BB962C8B-B14F-4D97-AF65-F5344CB8AC3E}">
        <p14:creationId xmlns:p14="http://schemas.microsoft.com/office/powerpoint/2010/main" val="9280214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2116"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11" name="Rectangle 3"/>
          <p:cNvSpPr>
            <a:spLocks noGrp="1" noChangeArrowheads="1"/>
          </p:cNvSpPr>
          <p:nvPr>
            <p:ph idx="1"/>
          </p:nvPr>
        </p:nvSpPr>
        <p:spPr>
          <a:xfrm>
            <a:off x="738188" y="1261767"/>
            <a:ext cx="7543800" cy="4953000"/>
          </a:xfrm>
        </p:spPr>
        <p:txBody>
          <a:bodyPr>
            <a:normAutofit/>
          </a:bodyPr>
          <a:lstStyle/>
          <a:p>
            <a:pPr>
              <a:defRPr/>
            </a:pPr>
            <a:r>
              <a:rPr lang="en-US" sz="2200" dirty="0" smtClean="0"/>
              <a:t>Officers and Election Procedures</a:t>
            </a:r>
          </a:p>
          <a:p>
            <a:pPr lvl="1">
              <a:defRPr/>
            </a:pPr>
            <a:r>
              <a:rPr lang="en-US" sz="2200" dirty="0"/>
              <a:t>Positions, duties, procedures for elections and term of office for each position</a:t>
            </a:r>
          </a:p>
          <a:p>
            <a:pPr lvl="1">
              <a:defRPr/>
            </a:pPr>
            <a:r>
              <a:rPr lang="en-US" sz="2200" dirty="0"/>
              <a:t>Nominating committee (if necessary)</a:t>
            </a:r>
          </a:p>
          <a:p>
            <a:pPr lvl="1">
              <a:defRPr/>
            </a:pPr>
            <a:r>
              <a:rPr lang="en-US" sz="2200" dirty="0"/>
              <a:t>Duties, meetings, quorum of executive board</a:t>
            </a:r>
          </a:p>
          <a:p>
            <a:pPr lvl="1">
              <a:defRPr/>
            </a:pPr>
            <a:r>
              <a:rPr lang="en-US" sz="2200" dirty="0"/>
              <a:t>Emergency decision procedures</a:t>
            </a:r>
          </a:p>
          <a:p>
            <a:pPr marL="342900" lvl="1" indent="0">
              <a:buNone/>
              <a:defRPr/>
            </a:pPr>
            <a:endParaRPr lang="en-US" sz="1200" dirty="0" smtClean="0"/>
          </a:p>
          <a:p>
            <a:pPr>
              <a:defRPr/>
            </a:pPr>
            <a:r>
              <a:rPr lang="en-US" sz="2200" dirty="0"/>
              <a:t>Process to develop amendments or revisions to </a:t>
            </a:r>
            <a:r>
              <a:rPr lang="en-US" sz="2200" dirty="0" smtClean="0"/>
              <a:t>bylaws</a:t>
            </a:r>
          </a:p>
          <a:p>
            <a:pPr marL="457200" lvl="1" indent="0">
              <a:buNone/>
              <a:defRPr/>
            </a:pPr>
            <a:endParaRPr lang="en-US" sz="2800" dirty="0" smtClean="0"/>
          </a:p>
          <a:p>
            <a:pPr lvl="1">
              <a:defRPr/>
            </a:pPr>
            <a:endParaRPr lang="en-US" sz="2800" dirty="0" smtClean="0"/>
          </a:p>
          <a:p>
            <a:pPr lvl="1">
              <a:buFontTx/>
              <a:buNone/>
              <a:defRPr/>
            </a:pPr>
            <a:endParaRPr lang="en-US" sz="2800" dirty="0" smtClean="0"/>
          </a:p>
        </p:txBody>
      </p:sp>
      <p:sp>
        <p:nvSpPr>
          <p:cNvPr id="12" name="Title 1"/>
          <p:cNvSpPr txBox="1">
            <a:spLocks/>
          </p:cNvSpPr>
          <p:nvPr/>
        </p:nvSpPr>
        <p:spPr>
          <a:xfrm>
            <a:off x="4181015" y="155013"/>
            <a:ext cx="5060298" cy="698598"/>
          </a:xfrm>
          <a:prstGeom prst="rect">
            <a:avLst/>
          </a:prstGeom>
        </p:spPr>
        <p:txBody>
          <a:bodyPr vert="horz" lIns="91440" tIns="45720" rIns="91440" bIns="45720" rtlCol="0" anchor="ctr">
            <a:normAutofit fontScale="90000"/>
          </a:bodyPr>
          <a:lstStyle>
            <a:lvl1pPr algn="l" defTabSz="685800" rtl="0" eaLnBrk="1" latinLnBrk="0" hangingPunct="1">
              <a:lnSpc>
                <a:spcPct val="90000"/>
              </a:lnSpc>
              <a:spcBef>
                <a:spcPct val="0"/>
              </a:spcBef>
              <a:buNone/>
              <a:defRPr sz="3300" b="0" i="0" u="none" kern="1200">
                <a:solidFill>
                  <a:schemeClr val="tx1"/>
                </a:solidFill>
                <a:latin typeface="+mj-lt"/>
                <a:ea typeface="+mj-ea"/>
                <a:cs typeface="+mj-cs"/>
              </a:defRPr>
            </a:lvl1pPr>
          </a:lstStyle>
          <a:p>
            <a:r>
              <a:rPr lang="en-US" sz="4000" b="1" dirty="0" smtClean="0">
                <a:solidFill>
                  <a:schemeClr val="accent1"/>
                </a:solidFill>
              </a:rPr>
              <a:t>SAC Bylaws contain, cont.</a:t>
            </a:r>
            <a:endParaRPr lang="en-US" sz="4000" b="1" dirty="0">
              <a:solidFill>
                <a:schemeClr val="accent1"/>
              </a:solidFill>
            </a:endParaRPr>
          </a:p>
        </p:txBody>
      </p:sp>
    </p:spTree>
    <p:extLst>
      <p:ext uri="{BB962C8B-B14F-4D97-AF65-F5344CB8AC3E}">
        <p14:creationId xmlns:p14="http://schemas.microsoft.com/office/powerpoint/2010/main" val="22253561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3139"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633658" y="264482"/>
            <a:ext cx="7406207" cy="698598"/>
          </a:xfrm>
        </p:spPr>
        <p:txBody>
          <a:bodyPr>
            <a:normAutofit fontScale="90000"/>
          </a:bodyPr>
          <a:lstStyle/>
          <a:p>
            <a:pPr algn="r"/>
            <a:r>
              <a:rPr lang="en-US" sz="4000" b="1" dirty="0">
                <a:solidFill>
                  <a:schemeClr val="accent1"/>
                </a:solidFill>
              </a:rPr>
              <a:t>School Advisory Councils</a:t>
            </a:r>
            <a:br>
              <a:rPr lang="en-US" sz="4000" b="1" dirty="0">
                <a:solidFill>
                  <a:schemeClr val="accent1"/>
                </a:solidFill>
              </a:rPr>
            </a:br>
            <a:r>
              <a:rPr lang="en-US" sz="4000" b="1" dirty="0">
                <a:solidFill>
                  <a:schemeClr val="accent1"/>
                </a:solidFill>
              </a:rPr>
              <a:t>SAC Meeting Requirements</a:t>
            </a:r>
          </a:p>
        </p:txBody>
      </p:sp>
      <p:sp>
        <p:nvSpPr>
          <p:cNvPr id="11" name="Rectangle 3"/>
          <p:cNvSpPr>
            <a:spLocks noGrp="1" noChangeArrowheads="1"/>
          </p:cNvSpPr>
          <p:nvPr>
            <p:ph idx="1"/>
          </p:nvPr>
        </p:nvSpPr>
        <p:spPr>
          <a:xfrm>
            <a:off x="590148" y="1481958"/>
            <a:ext cx="7543800" cy="3102653"/>
          </a:xfrm>
        </p:spPr>
        <p:txBody>
          <a:bodyPr>
            <a:normAutofit/>
          </a:bodyPr>
          <a:lstStyle/>
          <a:p>
            <a:pPr>
              <a:lnSpc>
                <a:spcPct val="90000"/>
              </a:lnSpc>
              <a:defRPr/>
            </a:pPr>
            <a:r>
              <a:rPr lang="en-US" sz="2200" dirty="0" smtClean="0"/>
              <a:t>At least 3 days written notice to SAC members regarding matters that require a vote</a:t>
            </a:r>
          </a:p>
          <a:p>
            <a:pPr>
              <a:lnSpc>
                <a:spcPct val="90000"/>
              </a:lnSpc>
              <a:defRPr/>
            </a:pPr>
            <a:r>
              <a:rPr lang="en-US" sz="2200" dirty="0" smtClean="0"/>
              <a:t>Requires a quorum of at least 51%</a:t>
            </a:r>
          </a:p>
          <a:p>
            <a:pPr>
              <a:lnSpc>
                <a:spcPct val="90000"/>
              </a:lnSpc>
              <a:defRPr/>
            </a:pPr>
            <a:r>
              <a:rPr lang="en-US" sz="2200" dirty="0" smtClean="0"/>
              <a:t>Schedule meetings when stakeholders can attend</a:t>
            </a:r>
          </a:p>
          <a:p>
            <a:pPr>
              <a:lnSpc>
                <a:spcPct val="90000"/>
              </a:lnSpc>
              <a:defRPr/>
            </a:pPr>
            <a:r>
              <a:rPr lang="en-US" sz="2200" dirty="0" smtClean="0"/>
              <a:t>Minutes must be recorded</a:t>
            </a:r>
          </a:p>
          <a:p>
            <a:pPr>
              <a:lnSpc>
                <a:spcPct val="90000"/>
              </a:lnSpc>
              <a:defRPr/>
            </a:pPr>
            <a:endParaRPr lang="en-US" sz="2200" dirty="0"/>
          </a:p>
        </p:txBody>
      </p:sp>
    </p:spTree>
    <p:extLst>
      <p:ext uri="{BB962C8B-B14F-4D97-AF65-F5344CB8AC3E}">
        <p14:creationId xmlns:p14="http://schemas.microsoft.com/office/powerpoint/2010/main" val="1383203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162"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79227" y="89634"/>
            <a:ext cx="6163884" cy="698598"/>
          </a:xfrm>
        </p:spPr>
        <p:txBody>
          <a:bodyPr>
            <a:normAutofit fontScale="90000"/>
          </a:bodyPr>
          <a:lstStyle/>
          <a:p>
            <a:r>
              <a:rPr lang="en-US" sz="4000" b="1" dirty="0">
                <a:solidFill>
                  <a:schemeClr val="accent1"/>
                </a:solidFill>
              </a:rPr>
              <a:t>Effective Meetings </a:t>
            </a:r>
            <a:r>
              <a:rPr lang="en-US" sz="4000" b="1" dirty="0" smtClean="0">
                <a:solidFill>
                  <a:schemeClr val="accent1"/>
                </a:solidFill>
              </a:rPr>
              <a:t>Suggestions</a:t>
            </a:r>
            <a:endParaRPr lang="en-US" sz="4000" b="1" dirty="0">
              <a:solidFill>
                <a:schemeClr val="accent1"/>
              </a:solidFill>
            </a:endParaRPr>
          </a:p>
        </p:txBody>
      </p:sp>
      <p:sp>
        <p:nvSpPr>
          <p:cNvPr id="11" name="Rectangle 3"/>
          <p:cNvSpPr>
            <a:spLocks noGrp="1" noChangeArrowheads="1"/>
          </p:cNvSpPr>
          <p:nvPr>
            <p:ph idx="1"/>
          </p:nvPr>
        </p:nvSpPr>
        <p:spPr>
          <a:xfrm>
            <a:off x="810265" y="1119264"/>
            <a:ext cx="8229600" cy="3886200"/>
          </a:xfrm>
        </p:spPr>
        <p:txBody>
          <a:bodyPr>
            <a:normAutofit/>
          </a:bodyPr>
          <a:lstStyle/>
          <a:p>
            <a:pPr>
              <a:lnSpc>
                <a:spcPct val="80000"/>
              </a:lnSpc>
              <a:defRPr/>
            </a:pPr>
            <a:r>
              <a:rPr lang="en-US" sz="2200" dirty="0" smtClean="0"/>
              <a:t>Introductions/Welcome</a:t>
            </a:r>
          </a:p>
          <a:p>
            <a:pPr>
              <a:lnSpc>
                <a:spcPct val="80000"/>
              </a:lnSpc>
              <a:defRPr/>
            </a:pPr>
            <a:r>
              <a:rPr lang="en-US" sz="2200" dirty="0" smtClean="0"/>
              <a:t>Snacks and drinks</a:t>
            </a:r>
          </a:p>
          <a:p>
            <a:pPr>
              <a:lnSpc>
                <a:spcPct val="80000"/>
              </a:lnSpc>
              <a:defRPr/>
            </a:pPr>
            <a:r>
              <a:rPr lang="en-US" sz="2200" dirty="0" smtClean="0"/>
              <a:t>Name tags</a:t>
            </a:r>
          </a:p>
          <a:p>
            <a:pPr>
              <a:lnSpc>
                <a:spcPct val="80000"/>
              </a:lnSpc>
              <a:defRPr/>
            </a:pPr>
            <a:r>
              <a:rPr lang="en-US" sz="2200" dirty="0" smtClean="0"/>
              <a:t>Limit education terminology/acronyms</a:t>
            </a:r>
          </a:p>
          <a:p>
            <a:pPr>
              <a:lnSpc>
                <a:spcPct val="80000"/>
              </a:lnSpc>
              <a:defRPr/>
            </a:pPr>
            <a:r>
              <a:rPr lang="en-US" sz="2200" dirty="0" smtClean="0"/>
              <a:t>Teamwork</a:t>
            </a:r>
          </a:p>
          <a:p>
            <a:pPr lvl="1">
              <a:lnSpc>
                <a:spcPct val="80000"/>
              </a:lnSpc>
              <a:defRPr/>
            </a:pPr>
            <a:r>
              <a:rPr lang="en-US" sz="2200" dirty="0" smtClean="0"/>
              <a:t>Each member – generates more/new ideas</a:t>
            </a:r>
          </a:p>
          <a:p>
            <a:pPr lvl="1">
              <a:lnSpc>
                <a:spcPct val="80000"/>
              </a:lnSpc>
              <a:defRPr/>
            </a:pPr>
            <a:r>
              <a:rPr lang="en-US" sz="2200" dirty="0" smtClean="0"/>
              <a:t>Members feel valued</a:t>
            </a:r>
          </a:p>
          <a:p>
            <a:pPr lvl="1">
              <a:lnSpc>
                <a:spcPct val="80000"/>
              </a:lnSpc>
              <a:defRPr/>
            </a:pPr>
            <a:r>
              <a:rPr lang="en-US" sz="2200" dirty="0" smtClean="0"/>
              <a:t>Goal – Student achievement</a:t>
            </a:r>
          </a:p>
          <a:p>
            <a:pPr>
              <a:lnSpc>
                <a:spcPct val="80000"/>
              </a:lnSpc>
              <a:defRPr/>
            </a:pPr>
            <a:r>
              <a:rPr lang="en-US" sz="2200" dirty="0" smtClean="0"/>
              <a:t>Share training presentation</a:t>
            </a:r>
          </a:p>
        </p:txBody>
      </p:sp>
    </p:spTree>
    <p:extLst>
      <p:ext uri="{BB962C8B-B14F-4D97-AF65-F5344CB8AC3E}">
        <p14:creationId xmlns:p14="http://schemas.microsoft.com/office/powerpoint/2010/main" val="20494041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5187"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005736" y="169349"/>
            <a:ext cx="3796830" cy="698598"/>
          </a:xfrm>
        </p:spPr>
        <p:txBody>
          <a:bodyPr>
            <a:normAutofit/>
          </a:bodyPr>
          <a:lstStyle/>
          <a:p>
            <a:r>
              <a:rPr lang="en-US" sz="3600" b="1" dirty="0">
                <a:solidFill>
                  <a:schemeClr val="accent1"/>
                </a:solidFill>
              </a:rPr>
              <a:t>What to avoid</a:t>
            </a:r>
          </a:p>
        </p:txBody>
      </p:sp>
      <p:sp>
        <p:nvSpPr>
          <p:cNvPr id="11" name="Rectangle 3"/>
          <p:cNvSpPr>
            <a:spLocks noGrp="1" noChangeArrowheads="1"/>
          </p:cNvSpPr>
          <p:nvPr>
            <p:ph idx="1"/>
          </p:nvPr>
        </p:nvSpPr>
        <p:spPr>
          <a:xfrm>
            <a:off x="867214" y="1190028"/>
            <a:ext cx="8229600" cy="3886200"/>
          </a:xfrm>
        </p:spPr>
        <p:txBody>
          <a:bodyPr>
            <a:noAutofit/>
          </a:bodyPr>
          <a:lstStyle/>
          <a:p>
            <a:pPr>
              <a:defRPr/>
            </a:pPr>
            <a:r>
              <a:rPr lang="en-US" sz="2200" dirty="0" smtClean="0"/>
              <a:t>Treat members as rubber stamp</a:t>
            </a:r>
          </a:p>
          <a:p>
            <a:pPr>
              <a:defRPr/>
            </a:pPr>
            <a:r>
              <a:rPr lang="en-US" sz="2200" dirty="0" smtClean="0"/>
              <a:t>Not communicating meeting times, etc.</a:t>
            </a:r>
          </a:p>
          <a:p>
            <a:pPr>
              <a:defRPr/>
            </a:pPr>
            <a:r>
              <a:rPr lang="en-US" sz="2200" dirty="0" smtClean="0"/>
              <a:t>Use of educational jargon</a:t>
            </a:r>
          </a:p>
          <a:p>
            <a:pPr>
              <a:defRPr/>
            </a:pPr>
            <a:r>
              <a:rPr lang="en-US" sz="2200" dirty="0" smtClean="0"/>
              <a:t>No vote, no action, nothing happens</a:t>
            </a:r>
          </a:p>
          <a:p>
            <a:pPr>
              <a:defRPr/>
            </a:pPr>
            <a:r>
              <a:rPr lang="en-US" sz="2200" dirty="0" smtClean="0"/>
              <a:t>Avoid ineffective communication</a:t>
            </a:r>
          </a:p>
          <a:p>
            <a:pPr lvl="1">
              <a:defRPr/>
            </a:pPr>
            <a:r>
              <a:rPr lang="en-US" sz="2200" dirty="0" smtClean="0"/>
              <a:t>This is the way we have always done it.</a:t>
            </a:r>
          </a:p>
          <a:p>
            <a:pPr lvl="1">
              <a:defRPr/>
            </a:pPr>
            <a:r>
              <a:rPr lang="en-US" sz="2200" dirty="0" smtClean="0"/>
              <a:t>Why change?</a:t>
            </a:r>
          </a:p>
          <a:p>
            <a:pPr lvl="1">
              <a:defRPr/>
            </a:pPr>
            <a:r>
              <a:rPr lang="en-US" sz="2200" dirty="0" smtClean="0"/>
              <a:t>Great idea, won’t work.</a:t>
            </a:r>
          </a:p>
        </p:txBody>
      </p:sp>
    </p:spTree>
    <p:extLst>
      <p:ext uri="{BB962C8B-B14F-4D97-AF65-F5344CB8AC3E}">
        <p14:creationId xmlns:p14="http://schemas.microsoft.com/office/powerpoint/2010/main" val="3127327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8802"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150779" y="192851"/>
            <a:ext cx="3796830" cy="698598"/>
          </a:xfrm>
        </p:spPr>
        <p:txBody>
          <a:bodyPr>
            <a:normAutofit/>
          </a:bodyPr>
          <a:lstStyle/>
          <a:p>
            <a:r>
              <a:rPr lang="en-US" sz="3600" b="1" dirty="0" smtClean="0">
                <a:solidFill>
                  <a:schemeClr val="accent1"/>
                </a:solidFill>
              </a:rPr>
              <a:t>Agenda- </a:t>
            </a:r>
            <a:r>
              <a:rPr lang="en-US" sz="3600" b="1" dirty="0">
                <a:solidFill>
                  <a:schemeClr val="accent1"/>
                </a:solidFill>
              </a:rPr>
              <a:t>Part 1</a:t>
            </a:r>
          </a:p>
        </p:txBody>
      </p:sp>
      <p:sp>
        <p:nvSpPr>
          <p:cNvPr id="11" name="Rectangle 3"/>
          <p:cNvSpPr>
            <a:spLocks noGrp="1" noChangeArrowheads="1"/>
          </p:cNvSpPr>
          <p:nvPr>
            <p:ph idx="1"/>
          </p:nvPr>
        </p:nvSpPr>
        <p:spPr>
          <a:xfrm>
            <a:off x="446730" y="816678"/>
            <a:ext cx="8377230" cy="4512932"/>
          </a:xfrm>
        </p:spPr>
        <p:txBody>
          <a:bodyPr>
            <a:normAutofit/>
          </a:bodyPr>
          <a:lstStyle/>
          <a:p>
            <a:pPr>
              <a:lnSpc>
                <a:spcPct val="90000"/>
              </a:lnSpc>
            </a:pPr>
            <a:r>
              <a:rPr lang="en-US" sz="2000" dirty="0" smtClean="0">
                <a:effectLst/>
                <a:latin typeface="Calibri" panose="020F0502020204030204" pitchFamily="34" charset="0"/>
                <a:cs typeface="Calibri" panose="020F0502020204030204" pitchFamily="34" charset="0"/>
              </a:rPr>
              <a:t>What is a School Advisory Council?</a:t>
            </a:r>
          </a:p>
          <a:p>
            <a:pPr>
              <a:lnSpc>
                <a:spcPct val="90000"/>
              </a:lnSpc>
            </a:pPr>
            <a:r>
              <a:rPr lang="en-US" sz="2000" dirty="0" smtClean="0">
                <a:effectLst/>
                <a:latin typeface="Calibri" panose="020F0502020204030204" pitchFamily="34" charset="0"/>
                <a:cs typeface="Calibri" panose="020F0502020204030204" pitchFamily="34" charset="0"/>
              </a:rPr>
              <a:t>Sunshine Law and School Advisory Councils</a:t>
            </a:r>
          </a:p>
          <a:p>
            <a:pPr>
              <a:lnSpc>
                <a:spcPct val="90000"/>
              </a:lnSpc>
            </a:pPr>
            <a:r>
              <a:rPr lang="en-US" sz="2000" dirty="0" smtClean="0">
                <a:effectLst/>
                <a:latin typeface="Calibri" panose="020F0502020204030204" pitchFamily="34" charset="0"/>
                <a:cs typeface="Calibri" panose="020F0502020204030204" pitchFamily="34" charset="0"/>
              </a:rPr>
              <a:t>SAC Membership Requirements and Elections</a:t>
            </a:r>
          </a:p>
          <a:p>
            <a:pPr>
              <a:lnSpc>
                <a:spcPct val="90000"/>
              </a:lnSpc>
            </a:pPr>
            <a:r>
              <a:rPr lang="en-US" sz="2000" dirty="0" smtClean="0">
                <a:effectLst/>
                <a:latin typeface="Calibri" panose="020F0502020204030204" pitchFamily="34" charset="0"/>
                <a:cs typeface="Calibri" panose="020F0502020204030204" pitchFamily="34" charset="0"/>
              </a:rPr>
              <a:t>By-laws</a:t>
            </a:r>
          </a:p>
          <a:p>
            <a:pPr>
              <a:lnSpc>
                <a:spcPct val="90000"/>
              </a:lnSpc>
            </a:pPr>
            <a:r>
              <a:rPr lang="en-US" sz="2000" dirty="0" smtClean="0">
                <a:effectLst/>
                <a:latin typeface="Calibri" panose="020F0502020204030204" pitchFamily="34" charset="0"/>
                <a:cs typeface="Calibri" panose="020F0502020204030204" pitchFamily="34" charset="0"/>
              </a:rPr>
              <a:t>Meeting Requirements</a:t>
            </a:r>
          </a:p>
          <a:p>
            <a:pPr>
              <a:lnSpc>
                <a:spcPct val="90000"/>
              </a:lnSpc>
            </a:pPr>
            <a:r>
              <a:rPr lang="en-US" sz="2000" dirty="0" smtClean="0">
                <a:effectLst/>
                <a:latin typeface="Calibri" panose="020F0502020204030204" pitchFamily="34" charset="0"/>
                <a:cs typeface="Calibri" panose="020F0502020204030204" pitchFamily="34" charset="0"/>
              </a:rPr>
              <a:t>SAC Member and Officer Roles</a:t>
            </a:r>
          </a:p>
          <a:p>
            <a:pPr>
              <a:lnSpc>
                <a:spcPct val="90000"/>
              </a:lnSpc>
            </a:pPr>
            <a:r>
              <a:rPr lang="en-US" sz="2000" dirty="0" smtClean="0">
                <a:effectLst/>
                <a:latin typeface="Calibri" panose="020F0502020204030204" pitchFamily="34" charset="0"/>
                <a:cs typeface="Calibri" panose="020F0502020204030204" pitchFamily="34" charset="0"/>
              </a:rPr>
              <a:t>SAC Meeting Minutes</a:t>
            </a:r>
          </a:p>
          <a:p>
            <a:pPr>
              <a:lnSpc>
                <a:spcPct val="90000"/>
              </a:lnSpc>
            </a:pPr>
            <a:r>
              <a:rPr lang="en-US" sz="2000" dirty="0" smtClean="0">
                <a:effectLst/>
                <a:latin typeface="Calibri" panose="020F0502020204030204" pitchFamily="34" charset="0"/>
                <a:cs typeface="Calibri" panose="020F0502020204030204" pitchFamily="34" charset="0"/>
              </a:rPr>
              <a:t>School Improvement Funds and Expenditures</a:t>
            </a:r>
          </a:p>
          <a:p>
            <a:pPr>
              <a:lnSpc>
                <a:spcPct val="90000"/>
              </a:lnSpc>
            </a:pPr>
            <a:r>
              <a:rPr lang="en-US" sz="2000" dirty="0" smtClean="0">
                <a:effectLst/>
                <a:latin typeface="Calibri" panose="020F0502020204030204" pitchFamily="34" charset="0"/>
                <a:cs typeface="Calibri" panose="020F0502020204030204" pitchFamily="34" charset="0"/>
              </a:rPr>
              <a:t>Requirements for Five Star School Award</a:t>
            </a:r>
          </a:p>
          <a:p>
            <a:pPr>
              <a:lnSpc>
                <a:spcPct val="90000"/>
              </a:lnSpc>
            </a:pPr>
            <a:r>
              <a:rPr lang="en-US" sz="2000" dirty="0" smtClean="0">
                <a:effectLst/>
                <a:latin typeface="Calibri" panose="020F0502020204030204" pitchFamily="34" charset="0"/>
                <a:cs typeface="Calibri" panose="020F0502020204030204" pitchFamily="34" charset="0"/>
              </a:rPr>
              <a:t>Collaborative Partnering</a:t>
            </a:r>
          </a:p>
          <a:p>
            <a:pPr>
              <a:lnSpc>
                <a:spcPct val="90000"/>
              </a:lnSpc>
            </a:pPr>
            <a:r>
              <a:rPr lang="en-US" sz="2000" dirty="0" smtClean="0">
                <a:effectLst/>
                <a:latin typeface="Calibri" panose="020F0502020204030204" pitchFamily="34" charset="0"/>
                <a:cs typeface="Calibri" panose="020F0502020204030204" pitchFamily="34" charset="0"/>
              </a:rPr>
              <a:t>Shared Decision-Making</a:t>
            </a:r>
          </a:p>
          <a:p>
            <a:pPr>
              <a:lnSpc>
                <a:spcPct val="90000"/>
              </a:lnSpc>
              <a:buFontTx/>
              <a:buNone/>
            </a:pPr>
            <a:endParaRPr lang="en-US" sz="2000" dirty="0" smtClean="0">
              <a:effectLst/>
            </a:endParaRPr>
          </a:p>
        </p:txBody>
      </p:sp>
    </p:spTree>
    <p:extLst>
      <p:ext uri="{BB962C8B-B14F-4D97-AF65-F5344CB8AC3E}">
        <p14:creationId xmlns:p14="http://schemas.microsoft.com/office/powerpoint/2010/main" val="2460580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6211"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29549" y="89634"/>
            <a:ext cx="4754690" cy="698598"/>
          </a:xfrm>
        </p:spPr>
        <p:txBody>
          <a:bodyPr>
            <a:normAutofit fontScale="90000"/>
          </a:bodyPr>
          <a:lstStyle/>
          <a:p>
            <a:r>
              <a:rPr lang="en-US" sz="4000" b="1" dirty="0">
                <a:solidFill>
                  <a:schemeClr val="accent1"/>
                </a:solidFill>
              </a:rPr>
              <a:t>SAC Chair and Co-Chair</a:t>
            </a:r>
          </a:p>
        </p:txBody>
      </p:sp>
      <p:sp>
        <p:nvSpPr>
          <p:cNvPr id="11" name="Rectangle 3"/>
          <p:cNvSpPr>
            <a:spLocks noGrp="1" noChangeArrowheads="1"/>
          </p:cNvSpPr>
          <p:nvPr>
            <p:ph idx="1"/>
          </p:nvPr>
        </p:nvSpPr>
        <p:spPr>
          <a:xfrm>
            <a:off x="827451" y="1068381"/>
            <a:ext cx="7467600" cy="5410200"/>
          </a:xfrm>
        </p:spPr>
        <p:txBody>
          <a:bodyPr>
            <a:normAutofit/>
          </a:bodyPr>
          <a:lstStyle/>
          <a:p>
            <a:pPr>
              <a:defRPr/>
            </a:pPr>
            <a:r>
              <a:rPr lang="en-US" sz="2200" dirty="0" smtClean="0"/>
              <a:t>Knowledgeable – duties and responsibilities</a:t>
            </a:r>
          </a:p>
          <a:p>
            <a:pPr>
              <a:defRPr/>
            </a:pPr>
            <a:r>
              <a:rPr lang="en-US" sz="2200" dirty="0" smtClean="0"/>
              <a:t>Create Agenda</a:t>
            </a:r>
          </a:p>
          <a:p>
            <a:pPr>
              <a:defRPr/>
            </a:pPr>
            <a:r>
              <a:rPr lang="en-US" sz="2200" dirty="0" smtClean="0"/>
              <a:t>Prepare for meetings</a:t>
            </a:r>
          </a:p>
          <a:p>
            <a:pPr>
              <a:defRPr/>
            </a:pPr>
            <a:r>
              <a:rPr lang="en-US" sz="2200" dirty="0" smtClean="0"/>
              <a:t>Facilitate meetings</a:t>
            </a:r>
          </a:p>
          <a:p>
            <a:pPr>
              <a:defRPr/>
            </a:pPr>
            <a:r>
              <a:rPr lang="en-US" sz="2200" dirty="0" smtClean="0"/>
              <a:t>Maintain focus, order, and involvement</a:t>
            </a:r>
          </a:p>
          <a:p>
            <a:pPr>
              <a:defRPr/>
            </a:pPr>
            <a:r>
              <a:rPr lang="en-US" sz="2200" dirty="0" smtClean="0"/>
              <a:t>While any member can be elected to serve as Chair or Co-Chair, it is recommended that neither the Principal nor a student serve in this capacity.</a:t>
            </a:r>
          </a:p>
        </p:txBody>
      </p:sp>
    </p:spTree>
    <p:extLst>
      <p:ext uri="{BB962C8B-B14F-4D97-AF65-F5344CB8AC3E}">
        <p14:creationId xmlns:p14="http://schemas.microsoft.com/office/powerpoint/2010/main" val="187765678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7235"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7002117" y="136095"/>
            <a:ext cx="3796830" cy="698598"/>
          </a:xfrm>
        </p:spPr>
        <p:txBody>
          <a:bodyPr>
            <a:normAutofit/>
          </a:bodyPr>
          <a:lstStyle/>
          <a:p>
            <a:r>
              <a:rPr lang="en-US" sz="3600" b="1" dirty="0">
                <a:solidFill>
                  <a:schemeClr val="accent1"/>
                </a:solidFill>
              </a:rPr>
              <a:t>Principal</a:t>
            </a:r>
          </a:p>
        </p:txBody>
      </p:sp>
      <p:sp>
        <p:nvSpPr>
          <p:cNvPr id="11" name="Rectangle 3"/>
          <p:cNvSpPr>
            <a:spLocks noGrp="1" noChangeArrowheads="1"/>
          </p:cNvSpPr>
          <p:nvPr>
            <p:ph idx="1"/>
          </p:nvPr>
        </p:nvSpPr>
        <p:spPr>
          <a:xfrm>
            <a:off x="876122" y="1007651"/>
            <a:ext cx="6908800" cy="5257801"/>
          </a:xfrm>
        </p:spPr>
        <p:txBody>
          <a:bodyPr>
            <a:noAutofit/>
          </a:bodyPr>
          <a:lstStyle/>
          <a:p>
            <a:pPr>
              <a:lnSpc>
                <a:spcPct val="90000"/>
              </a:lnSpc>
              <a:defRPr/>
            </a:pPr>
            <a:r>
              <a:rPr lang="en-US" sz="2200" dirty="0"/>
              <a:t>Required by Florida Statute to be a SAC </a:t>
            </a:r>
            <a:r>
              <a:rPr lang="en-US" sz="2200" dirty="0" smtClean="0"/>
              <a:t>member</a:t>
            </a:r>
          </a:p>
          <a:p>
            <a:pPr>
              <a:lnSpc>
                <a:spcPct val="90000"/>
              </a:lnSpc>
              <a:defRPr/>
            </a:pPr>
            <a:r>
              <a:rPr lang="en-US" sz="2200" dirty="0" smtClean="0"/>
              <a:t>Represents school administration</a:t>
            </a:r>
          </a:p>
          <a:p>
            <a:pPr>
              <a:lnSpc>
                <a:spcPct val="90000"/>
              </a:lnSpc>
              <a:defRPr/>
            </a:pPr>
            <a:r>
              <a:rPr lang="en-US" sz="2200" dirty="0" smtClean="0"/>
              <a:t>Assesses school data, surveys</a:t>
            </a:r>
          </a:p>
          <a:p>
            <a:pPr>
              <a:lnSpc>
                <a:spcPct val="90000"/>
              </a:lnSpc>
              <a:defRPr/>
            </a:pPr>
            <a:r>
              <a:rPr lang="en-US" sz="2200" dirty="0" smtClean="0"/>
              <a:t>Facilitates SAC recommendations</a:t>
            </a:r>
          </a:p>
          <a:p>
            <a:pPr>
              <a:lnSpc>
                <a:spcPct val="90000"/>
              </a:lnSpc>
              <a:defRPr/>
            </a:pPr>
            <a:r>
              <a:rPr lang="en-US" sz="2200" dirty="0" smtClean="0"/>
              <a:t>Implements SIP</a:t>
            </a:r>
          </a:p>
          <a:p>
            <a:pPr>
              <a:lnSpc>
                <a:spcPct val="90000"/>
              </a:lnSpc>
              <a:defRPr/>
            </a:pPr>
            <a:r>
              <a:rPr lang="en-US" sz="2200" dirty="0" smtClean="0"/>
              <a:t>Ensures compliance with required reports</a:t>
            </a:r>
          </a:p>
          <a:p>
            <a:pPr>
              <a:lnSpc>
                <a:spcPct val="90000"/>
              </a:lnSpc>
              <a:defRPr/>
            </a:pPr>
            <a:r>
              <a:rPr lang="en-US" sz="2200" dirty="0" smtClean="0"/>
              <a:t>Facilitates SAC elections and appointments</a:t>
            </a:r>
          </a:p>
          <a:p>
            <a:pPr>
              <a:lnSpc>
                <a:spcPct val="90000"/>
              </a:lnSpc>
              <a:defRPr/>
            </a:pPr>
            <a:r>
              <a:rPr lang="en-US" sz="2200" dirty="0" smtClean="0"/>
              <a:t>Keeps SAC informed</a:t>
            </a:r>
          </a:p>
          <a:p>
            <a:pPr>
              <a:lnSpc>
                <a:spcPct val="90000"/>
              </a:lnSpc>
              <a:defRPr/>
            </a:pPr>
            <a:r>
              <a:rPr lang="en-US" sz="2200" dirty="0" smtClean="0"/>
              <a:t>Encourages participation, problem solving, teamwork</a:t>
            </a:r>
          </a:p>
        </p:txBody>
      </p:sp>
    </p:spTree>
    <p:extLst>
      <p:ext uri="{BB962C8B-B14F-4D97-AF65-F5344CB8AC3E}">
        <p14:creationId xmlns:p14="http://schemas.microsoft.com/office/powerpoint/2010/main" val="39364859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8258"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654913" y="142401"/>
            <a:ext cx="6567482" cy="698598"/>
          </a:xfrm>
        </p:spPr>
        <p:txBody>
          <a:bodyPr>
            <a:normAutofit fontScale="90000"/>
          </a:bodyPr>
          <a:lstStyle/>
          <a:p>
            <a:r>
              <a:rPr lang="en-US" sz="4000" b="1" dirty="0">
                <a:solidFill>
                  <a:schemeClr val="accent1"/>
                </a:solidFill>
              </a:rPr>
              <a:t>Additional Suggested SAC Officers</a:t>
            </a:r>
          </a:p>
        </p:txBody>
      </p:sp>
      <p:sp>
        <p:nvSpPr>
          <p:cNvPr id="11" name="Rectangle 3"/>
          <p:cNvSpPr>
            <a:spLocks noGrp="1" noChangeArrowheads="1"/>
          </p:cNvSpPr>
          <p:nvPr>
            <p:ph idx="1"/>
          </p:nvPr>
        </p:nvSpPr>
        <p:spPr>
          <a:xfrm>
            <a:off x="755168" y="1414910"/>
            <a:ext cx="7315200" cy="3529012"/>
          </a:xfrm>
        </p:spPr>
        <p:txBody>
          <a:bodyPr>
            <a:normAutofit/>
          </a:bodyPr>
          <a:lstStyle/>
          <a:p>
            <a:pPr>
              <a:defRPr/>
            </a:pPr>
            <a:r>
              <a:rPr lang="en-US" sz="2200" dirty="0" smtClean="0"/>
              <a:t>Treasurer</a:t>
            </a:r>
          </a:p>
          <a:p>
            <a:pPr lvl="1">
              <a:defRPr/>
            </a:pPr>
            <a:r>
              <a:rPr lang="en-US" sz="2200" dirty="0" smtClean="0"/>
              <a:t>Maintains records of funds if available</a:t>
            </a:r>
          </a:p>
          <a:p>
            <a:pPr>
              <a:defRPr/>
            </a:pPr>
            <a:r>
              <a:rPr lang="en-US" sz="2200" dirty="0" smtClean="0"/>
              <a:t>Secretary</a:t>
            </a:r>
          </a:p>
          <a:p>
            <a:pPr lvl="1">
              <a:defRPr/>
            </a:pPr>
            <a:r>
              <a:rPr lang="en-US" sz="2200" dirty="0" smtClean="0"/>
              <a:t>Letters and other correspondence</a:t>
            </a:r>
          </a:p>
          <a:p>
            <a:pPr lvl="1">
              <a:defRPr/>
            </a:pPr>
            <a:r>
              <a:rPr lang="en-US" sz="2200" dirty="0" smtClean="0"/>
              <a:t>Records minutes</a:t>
            </a:r>
          </a:p>
          <a:p>
            <a:pPr>
              <a:defRPr/>
            </a:pPr>
            <a:r>
              <a:rPr lang="en-US" sz="2200" dirty="0" smtClean="0"/>
              <a:t>Parliamentarian</a:t>
            </a:r>
          </a:p>
          <a:p>
            <a:pPr lvl="1">
              <a:defRPr/>
            </a:pPr>
            <a:r>
              <a:rPr lang="en-US" sz="2200" dirty="0" smtClean="0"/>
              <a:t>Time keeper, monitors Roberts Rules of Order</a:t>
            </a:r>
          </a:p>
        </p:txBody>
      </p:sp>
    </p:spTree>
    <p:extLst>
      <p:ext uri="{BB962C8B-B14F-4D97-AF65-F5344CB8AC3E}">
        <p14:creationId xmlns:p14="http://schemas.microsoft.com/office/powerpoint/2010/main" val="37609166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9282"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26047" y="71067"/>
            <a:ext cx="5217953" cy="698598"/>
          </a:xfrm>
        </p:spPr>
        <p:txBody>
          <a:bodyPr>
            <a:normAutofit fontScale="90000"/>
          </a:bodyPr>
          <a:lstStyle/>
          <a:p>
            <a:r>
              <a:rPr lang="en-US" sz="4000" b="1" dirty="0">
                <a:solidFill>
                  <a:schemeClr val="accent1"/>
                </a:solidFill>
              </a:rPr>
              <a:t>Secretary – Detailed duties</a:t>
            </a:r>
          </a:p>
        </p:txBody>
      </p:sp>
      <p:sp>
        <p:nvSpPr>
          <p:cNvPr id="11" name="Rectangle 3"/>
          <p:cNvSpPr>
            <a:spLocks noGrp="1" noChangeArrowheads="1"/>
          </p:cNvSpPr>
          <p:nvPr>
            <p:ph idx="1"/>
          </p:nvPr>
        </p:nvSpPr>
        <p:spPr>
          <a:xfrm>
            <a:off x="256936" y="581222"/>
            <a:ext cx="8229600" cy="5486400"/>
          </a:xfrm>
        </p:spPr>
        <p:txBody>
          <a:bodyPr>
            <a:normAutofit/>
          </a:bodyPr>
          <a:lstStyle/>
          <a:p>
            <a:pPr>
              <a:lnSpc>
                <a:spcPct val="80000"/>
              </a:lnSpc>
            </a:pPr>
            <a:r>
              <a:rPr lang="en-US" sz="1800" dirty="0" smtClean="0">
                <a:effectLst/>
              </a:rPr>
              <a:t>Determines quorum</a:t>
            </a:r>
          </a:p>
          <a:p>
            <a:pPr>
              <a:lnSpc>
                <a:spcPct val="80000"/>
              </a:lnSpc>
            </a:pPr>
            <a:r>
              <a:rPr lang="en-US" sz="1800" dirty="0" smtClean="0">
                <a:effectLst/>
              </a:rPr>
              <a:t>Writes and records minutes</a:t>
            </a:r>
          </a:p>
          <a:p>
            <a:pPr>
              <a:lnSpc>
                <a:spcPct val="80000"/>
              </a:lnSpc>
            </a:pPr>
            <a:r>
              <a:rPr lang="en-US" sz="1800" dirty="0" smtClean="0">
                <a:effectLst/>
              </a:rPr>
              <a:t>Distributes minutes</a:t>
            </a:r>
          </a:p>
          <a:p>
            <a:pPr>
              <a:lnSpc>
                <a:spcPct val="80000"/>
              </a:lnSpc>
            </a:pPr>
            <a:r>
              <a:rPr lang="en-US" sz="1800" dirty="0" smtClean="0">
                <a:effectLst/>
              </a:rPr>
              <a:t>Maintains records of minutes</a:t>
            </a:r>
          </a:p>
          <a:p>
            <a:pPr>
              <a:lnSpc>
                <a:spcPct val="80000"/>
              </a:lnSpc>
            </a:pPr>
            <a:r>
              <a:rPr lang="en-US" sz="1800" dirty="0" smtClean="0">
                <a:effectLst/>
              </a:rPr>
              <a:t>Maintains records of attendance</a:t>
            </a:r>
          </a:p>
          <a:p>
            <a:pPr>
              <a:lnSpc>
                <a:spcPct val="80000"/>
              </a:lnSpc>
            </a:pPr>
            <a:r>
              <a:rPr lang="en-US" sz="1800" dirty="0" smtClean="0">
                <a:effectLst/>
              </a:rPr>
              <a:t>Duties at the meetings</a:t>
            </a:r>
          </a:p>
          <a:p>
            <a:pPr lvl="1">
              <a:lnSpc>
                <a:spcPct val="80000"/>
              </a:lnSpc>
            </a:pPr>
            <a:r>
              <a:rPr lang="en-US" dirty="0" smtClean="0">
                <a:effectLst/>
              </a:rPr>
              <a:t>Provides or reads the minutes from prior meeting</a:t>
            </a:r>
          </a:p>
          <a:p>
            <a:pPr lvl="1">
              <a:lnSpc>
                <a:spcPct val="80000"/>
              </a:lnSpc>
            </a:pPr>
            <a:r>
              <a:rPr lang="en-US" dirty="0" smtClean="0">
                <a:effectLst/>
              </a:rPr>
              <a:t>Takes accurate minutes of current meeting</a:t>
            </a:r>
          </a:p>
          <a:p>
            <a:pPr>
              <a:lnSpc>
                <a:spcPct val="80000"/>
              </a:lnSpc>
            </a:pPr>
            <a:r>
              <a:rPr lang="en-US" sz="1800" dirty="0" smtClean="0">
                <a:effectLst/>
              </a:rPr>
              <a:t>Duties after the meeting</a:t>
            </a:r>
          </a:p>
          <a:p>
            <a:pPr lvl="1">
              <a:lnSpc>
                <a:spcPct val="80000"/>
              </a:lnSpc>
            </a:pPr>
            <a:r>
              <a:rPr lang="en-US" dirty="0" smtClean="0">
                <a:effectLst/>
              </a:rPr>
              <a:t>Promptly writes minutes</a:t>
            </a:r>
          </a:p>
          <a:p>
            <a:pPr lvl="1">
              <a:lnSpc>
                <a:spcPct val="80000"/>
              </a:lnSpc>
            </a:pPr>
            <a:r>
              <a:rPr lang="en-US" dirty="0" smtClean="0">
                <a:effectLst/>
              </a:rPr>
              <a:t>Dispatches correspondence</a:t>
            </a:r>
          </a:p>
          <a:p>
            <a:pPr lvl="1">
              <a:lnSpc>
                <a:spcPct val="80000"/>
              </a:lnSpc>
            </a:pPr>
            <a:r>
              <a:rPr lang="en-US" dirty="0" smtClean="0">
                <a:effectLst/>
              </a:rPr>
              <a:t>Distributes minutes for next meeting and agenda prep</a:t>
            </a:r>
          </a:p>
          <a:p>
            <a:pPr lvl="1">
              <a:lnSpc>
                <a:spcPct val="80000"/>
              </a:lnSpc>
            </a:pPr>
            <a:r>
              <a:rPr lang="en-US" dirty="0" smtClean="0">
                <a:effectLst/>
              </a:rPr>
              <a:t>Notifies members of elections, appointments, next meeting</a:t>
            </a:r>
          </a:p>
          <a:p>
            <a:pPr lvl="1">
              <a:lnSpc>
                <a:spcPct val="80000"/>
              </a:lnSpc>
            </a:pPr>
            <a:r>
              <a:rPr lang="en-US" dirty="0" smtClean="0"/>
              <a:t>Saves</a:t>
            </a:r>
            <a:r>
              <a:rPr lang="en-US" dirty="0" smtClean="0">
                <a:effectLst/>
              </a:rPr>
              <a:t> minutes to Google Drive after each meeting for archiving as required by state statute</a:t>
            </a:r>
          </a:p>
        </p:txBody>
      </p:sp>
    </p:spTree>
    <p:extLst>
      <p:ext uri="{BB962C8B-B14F-4D97-AF65-F5344CB8AC3E}">
        <p14:creationId xmlns:p14="http://schemas.microsoft.com/office/powerpoint/2010/main" val="12430543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0307"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07128" y="89634"/>
            <a:ext cx="5236872" cy="698598"/>
          </a:xfrm>
        </p:spPr>
        <p:txBody>
          <a:bodyPr>
            <a:normAutofit fontScale="90000"/>
          </a:bodyPr>
          <a:lstStyle/>
          <a:p>
            <a:r>
              <a:rPr lang="en-US" sz="4000" b="1" dirty="0">
                <a:solidFill>
                  <a:schemeClr val="accent1"/>
                </a:solidFill>
              </a:rPr>
              <a:t>The Importance of Minutes</a:t>
            </a:r>
          </a:p>
        </p:txBody>
      </p:sp>
      <p:sp>
        <p:nvSpPr>
          <p:cNvPr id="11" name="Rectangle 3"/>
          <p:cNvSpPr>
            <a:spLocks noGrp="1" noChangeArrowheads="1"/>
          </p:cNvSpPr>
          <p:nvPr>
            <p:ph idx="1"/>
          </p:nvPr>
        </p:nvSpPr>
        <p:spPr>
          <a:xfrm>
            <a:off x="607149" y="1201072"/>
            <a:ext cx="7620000" cy="3886200"/>
          </a:xfrm>
        </p:spPr>
        <p:txBody>
          <a:bodyPr>
            <a:normAutofit/>
          </a:bodyPr>
          <a:lstStyle/>
          <a:p>
            <a:pPr>
              <a:defRPr/>
            </a:pPr>
            <a:r>
              <a:rPr lang="en-US" sz="2200" dirty="0" smtClean="0"/>
              <a:t>Required by Sunshine Law and State Statutes</a:t>
            </a:r>
          </a:p>
          <a:p>
            <a:pPr>
              <a:defRPr/>
            </a:pPr>
            <a:r>
              <a:rPr lang="en-US" sz="2200" dirty="0" smtClean="0"/>
              <a:t>Verifies procedures were followed</a:t>
            </a:r>
          </a:p>
          <a:p>
            <a:pPr>
              <a:defRPr/>
            </a:pPr>
            <a:r>
              <a:rPr lang="en-US" sz="2200" dirty="0" smtClean="0"/>
              <a:t>Documents attendance and quorums</a:t>
            </a:r>
          </a:p>
          <a:p>
            <a:pPr>
              <a:defRPr/>
            </a:pPr>
            <a:r>
              <a:rPr lang="en-US" sz="2200" dirty="0" smtClean="0"/>
              <a:t>Provides documentation for public</a:t>
            </a:r>
          </a:p>
          <a:p>
            <a:pPr>
              <a:defRPr/>
            </a:pPr>
            <a:r>
              <a:rPr lang="en-US" sz="2200" dirty="0" smtClean="0"/>
              <a:t>Documents decisions</a:t>
            </a:r>
          </a:p>
          <a:p>
            <a:pPr>
              <a:defRPr/>
            </a:pPr>
            <a:endParaRPr lang="en-US" sz="3600" dirty="0" smtClean="0"/>
          </a:p>
        </p:txBody>
      </p:sp>
    </p:spTree>
    <p:extLst>
      <p:ext uri="{BB962C8B-B14F-4D97-AF65-F5344CB8AC3E}">
        <p14:creationId xmlns:p14="http://schemas.microsoft.com/office/powerpoint/2010/main" val="2583014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1331"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457096" y="41209"/>
            <a:ext cx="3796830" cy="698598"/>
          </a:xfrm>
        </p:spPr>
        <p:txBody>
          <a:bodyPr>
            <a:normAutofit/>
          </a:bodyPr>
          <a:lstStyle/>
          <a:p>
            <a:r>
              <a:rPr lang="en-US" sz="3600" b="1" dirty="0">
                <a:solidFill>
                  <a:schemeClr val="accent1"/>
                </a:solidFill>
              </a:rPr>
              <a:t>Minutes Include…</a:t>
            </a:r>
          </a:p>
        </p:txBody>
      </p:sp>
      <p:sp>
        <p:nvSpPr>
          <p:cNvPr id="11" name="Rectangle 3"/>
          <p:cNvSpPr>
            <a:spLocks noGrp="1" noChangeArrowheads="1"/>
          </p:cNvSpPr>
          <p:nvPr>
            <p:ph idx="1"/>
          </p:nvPr>
        </p:nvSpPr>
        <p:spPr>
          <a:xfrm>
            <a:off x="496572" y="1112897"/>
            <a:ext cx="8229600" cy="4572000"/>
          </a:xfrm>
        </p:spPr>
        <p:txBody>
          <a:bodyPr>
            <a:normAutofit/>
          </a:bodyPr>
          <a:lstStyle/>
          <a:p>
            <a:pPr>
              <a:lnSpc>
                <a:spcPct val="80000"/>
              </a:lnSpc>
              <a:defRPr/>
            </a:pPr>
            <a:r>
              <a:rPr lang="en-US" sz="2200" dirty="0" smtClean="0"/>
              <a:t>Type of meeting</a:t>
            </a:r>
          </a:p>
          <a:p>
            <a:pPr>
              <a:lnSpc>
                <a:spcPct val="80000"/>
              </a:lnSpc>
              <a:defRPr/>
            </a:pPr>
            <a:r>
              <a:rPr lang="en-US" sz="2200" dirty="0" smtClean="0"/>
              <a:t>Date, time, place</a:t>
            </a:r>
          </a:p>
          <a:p>
            <a:pPr>
              <a:lnSpc>
                <a:spcPct val="80000"/>
              </a:lnSpc>
              <a:defRPr/>
            </a:pPr>
            <a:r>
              <a:rPr lang="en-US" sz="2200" dirty="0" smtClean="0"/>
              <a:t>Agenda</a:t>
            </a:r>
          </a:p>
          <a:p>
            <a:pPr>
              <a:lnSpc>
                <a:spcPct val="80000"/>
              </a:lnSpc>
              <a:defRPr/>
            </a:pPr>
            <a:r>
              <a:rPr lang="en-US" sz="2200" dirty="0" smtClean="0"/>
              <a:t>Attendance</a:t>
            </a:r>
          </a:p>
          <a:p>
            <a:pPr>
              <a:lnSpc>
                <a:spcPct val="80000"/>
              </a:lnSpc>
              <a:defRPr/>
            </a:pPr>
            <a:r>
              <a:rPr lang="en-US" sz="2200" dirty="0" smtClean="0"/>
              <a:t>Quorum</a:t>
            </a:r>
          </a:p>
          <a:p>
            <a:pPr>
              <a:lnSpc>
                <a:spcPct val="80000"/>
              </a:lnSpc>
              <a:defRPr/>
            </a:pPr>
            <a:r>
              <a:rPr lang="en-US" sz="2200" dirty="0" smtClean="0"/>
              <a:t>Appointment/replacement of members (if any)</a:t>
            </a:r>
          </a:p>
          <a:p>
            <a:pPr>
              <a:lnSpc>
                <a:spcPct val="80000"/>
              </a:lnSpc>
              <a:defRPr/>
            </a:pPr>
            <a:r>
              <a:rPr lang="en-US" sz="2200" dirty="0" smtClean="0"/>
              <a:t>Call to order</a:t>
            </a:r>
          </a:p>
          <a:p>
            <a:pPr>
              <a:lnSpc>
                <a:spcPct val="80000"/>
              </a:lnSpc>
              <a:defRPr/>
            </a:pPr>
            <a:r>
              <a:rPr lang="en-US" sz="2200" dirty="0" smtClean="0"/>
              <a:t>Vote on minutes from prior meeting</a:t>
            </a:r>
          </a:p>
          <a:p>
            <a:pPr>
              <a:lnSpc>
                <a:spcPct val="80000"/>
              </a:lnSpc>
              <a:defRPr/>
            </a:pPr>
            <a:r>
              <a:rPr lang="en-US" sz="2200" dirty="0" smtClean="0"/>
              <a:t>Any correspondence</a:t>
            </a:r>
          </a:p>
        </p:txBody>
      </p:sp>
    </p:spTree>
    <p:extLst>
      <p:ext uri="{BB962C8B-B14F-4D97-AF65-F5344CB8AC3E}">
        <p14:creationId xmlns:p14="http://schemas.microsoft.com/office/powerpoint/2010/main" val="37283653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2355"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399856" y="96798"/>
            <a:ext cx="4751294" cy="698598"/>
          </a:xfrm>
        </p:spPr>
        <p:txBody>
          <a:bodyPr>
            <a:normAutofit/>
          </a:bodyPr>
          <a:lstStyle/>
          <a:p>
            <a:r>
              <a:rPr lang="en-US" sz="3600" b="1" dirty="0">
                <a:solidFill>
                  <a:schemeClr val="accent1"/>
                </a:solidFill>
              </a:rPr>
              <a:t>Minutes Include, cont.</a:t>
            </a:r>
          </a:p>
        </p:txBody>
      </p:sp>
      <p:sp>
        <p:nvSpPr>
          <p:cNvPr id="11" name="Rectangle 3"/>
          <p:cNvSpPr>
            <a:spLocks noGrp="1" noChangeArrowheads="1"/>
          </p:cNvSpPr>
          <p:nvPr>
            <p:ph idx="1"/>
          </p:nvPr>
        </p:nvSpPr>
        <p:spPr>
          <a:xfrm>
            <a:off x="545486" y="979563"/>
            <a:ext cx="7162800" cy="5334000"/>
          </a:xfrm>
        </p:spPr>
        <p:txBody>
          <a:bodyPr>
            <a:noAutofit/>
          </a:bodyPr>
          <a:lstStyle/>
          <a:p>
            <a:pPr>
              <a:defRPr/>
            </a:pPr>
            <a:r>
              <a:rPr lang="en-US" sz="2200" dirty="0" smtClean="0"/>
              <a:t>Motions and Votes</a:t>
            </a:r>
          </a:p>
          <a:p>
            <a:pPr lvl="1">
              <a:defRPr/>
            </a:pPr>
            <a:r>
              <a:rPr lang="en-US" sz="2200" dirty="0" smtClean="0"/>
              <a:t>Motion and name of person making move </a:t>
            </a:r>
          </a:p>
          <a:p>
            <a:pPr lvl="1">
              <a:defRPr/>
            </a:pPr>
            <a:r>
              <a:rPr lang="en-US" sz="2200" dirty="0" smtClean="0"/>
              <a:t>Second to motion and name of person making second</a:t>
            </a:r>
          </a:p>
          <a:p>
            <a:pPr lvl="1">
              <a:defRPr/>
            </a:pPr>
            <a:r>
              <a:rPr lang="en-US" sz="2200" dirty="0" smtClean="0"/>
              <a:t>Amendments to motion and person(s) who made amendments</a:t>
            </a:r>
          </a:p>
          <a:p>
            <a:pPr lvl="1">
              <a:defRPr/>
            </a:pPr>
            <a:r>
              <a:rPr lang="en-US" sz="2200" dirty="0" smtClean="0"/>
              <a:t>Voting record (who and how voted)</a:t>
            </a:r>
          </a:p>
          <a:p>
            <a:pPr lvl="2">
              <a:defRPr/>
            </a:pPr>
            <a:r>
              <a:rPr lang="en-US" sz="2200" dirty="0" smtClean="0"/>
              <a:t>Chair must vote</a:t>
            </a:r>
          </a:p>
          <a:p>
            <a:pPr lvl="2">
              <a:defRPr/>
            </a:pPr>
            <a:r>
              <a:rPr lang="en-US" sz="2200" u="sng" dirty="0" smtClean="0"/>
              <a:t>No abstentions </a:t>
            </a:r>
            <a:r>
              <a:rPr lang="en-US" sz="2200" dirty="0" smtClean="0"/>
              <a:t>unless conflict of interest</a:t>
            </a:r>
          </a:p>
          <a:p>
            <a:pPr lvl="2">
              <a:defRPr/>
            </a:pPr>
            <a:r>
              <a:rPr lang="en-US" sz="2200" dirty="0" smtClean="0"/>
              <a:t>Must have a quorum</a:t>
            </a:r>
          </a:p>
          <a:p>
            <a:pPr lvl="1">
              <a:defRPr/>
            </a:pPr>
            <a:r>
              <a:rPr lang="en-US" sz="2200" dirty="0" smtClean="0"/>
              <a:t>Elections of officers and approval(s) of business community member appointments by Principal</a:t>
            </a:r>
          </a:p>
        </p:txBody>
      </p:sp>
    </p:spTree>
    <p:extLst>
      <p:ext uri="{BB962C8B-B14F-4D97-AF65-F5344CB8AC3E}">
        <p14:creationId xmlns:p14="http://schemas.microsoft.com/office/powerpoint/2010/main" val="396820705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3379"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58709" y="89634"/>
            <a:ext cx="4795437" cy="698598"/>
          </a:xfrm>
        </p:spPr>
        <p:txBody>
          <a:bodyPr>
            <a:normAutofit/>
          </a:bodyPr>
          <a:lstStyle/>
          <a:p>
            <a:r>
              <a:rPr lang="en-US" sz="3600" b="1" dirty="0">
                <a:solidFill>
                  <a:schemeClr val="accent1"/>
                </a:solidFill>
              </a:rPr>
              <a:t>Minutes Include, cont.</a:t>
            </a:r>
          </a:p>
        </p:txBody>
      </p:sp>
      <p:sp>
        <p:nvSpPr>
          <p:cNvPr id="11" name="Rectangle 3"/>
          <p:cNvSpPr>
            <a:spLocks noGrp="1" noChangeArrowheads="1"/>
          </p:cNvSpPr>
          <p:nvPr>
            <p:ph idx="1"/>
          </p:nvPr>
        </p:nvSpPr>
        <p:spPr>
          <a:xfrm>
            <a:off x="566686" y="1344525"/>
            <a:ext cx="7053263" cy="2819400"/>
          </a:xfrm>
        </p:spPr>
        <p:txBody>
          <a:bodyPr>
            <a:normAutofit/>
          </a:bodyPr>
          <a:lstStyle/>
          <a:p>
            <a:pPr>
              <a:defRPr/>
            </a:pPr>
            <a:r>
              <a:rPr lang="en-US" sz="2200" dirty="0" smtClean="0"/>
              <a:t>Reports, presentations, programs</a:t>
            </a:r>
          </a:p>
          <a:p>
            <a:pPr>
              <a:defRPr/>
            </a:pPr>
            <a:r>
              <a:rPr lang="en-US" sz="2200" dirty="0" smtClean="0"/>
              <a:t>Report of what is done</a:t>
            </a:r>
          </a:p>
          <a:p>
            <a:pPr>
              <a:defRPr/>
            </a:pPr>
            <a:r>
              <a:rPr lang="en-US" sz="2200" dirty="0" smtClean="0"/>
              <a:t>Time of adjournment</a:t>
            </a:r>
          </a:p>
          <a:p>
            <a:pPr>
              <a:defRPr/>
            </a:pPr>
            <a:r>
              <a:rPr lang="en-US" sz="2200" dirty="0" smtClean="0"/>
              <a:t>Next meeting, date, time, place</a:t>
            </a:r>
          </a:p>
          <a:p>
            <a:pPr>
              <a:defRPr/>
            </a:pPr>
            <a:r>
              <a:rPr lang="en-US" sz="2200" dirty="0" smtClean="0"/>
              <a:t>Signature with typed name and position</a:t>
            </a:r>
          </a:p>
        </p:txBody>
      </p:sp>
    </p:spTree>
    <p:extLst>
      <p:ext uri="{BB962C8B-B14F-4D97-AF65-F5344CB8AC3E}">
        <p14:creationId xmlns:p14="http://schemas.microsoft.com/office/powerpoint/2010/main" val="107220761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4403"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105239" y="71067"/>
            <a:ext cx="4845887" cy="698598"/>
          </a:xfrm>
        </p:spPr>
        <p:txBody>
          <a:bodyPr>
            <a:normAutofit/>
          </a:bodyPr>
          <a:lstStyle/>
          <a:p>
            <a:r>
              <a:rPr lang="en-US" sz="3600" b="1" dirty="0">
                <a:solidFill>
                  <a:schemeClr val="accent1"/>
                </a:solidFill>
              </a:rPr>
              <a:t>Minutes do not include</a:t>
            </a:r>
          </a:p>
        </p:txBody>
      </p:sp>
      <p:sp>
        <p:nvSpPr>
          <p:cNvPr id="11" name="Rectangle 3"/>
          <p:cNvSpPr>
            <a:spLocks noGrp="1" noChangeArrowheads="1"/>
          </p:cNvSpPr>
          <p:nvPr>
            <p:ph idx="1"/>
          </p:nvPr>
        </p:nvSpPr>
        <p:spPr>
          <a:xfrm>
            <a:off x="533012" y="1487355"/>
            <a:ext cx="6908800" cy="2514600"/>
          </a:xfrm>
        </p:spPr>
        <p:txBody>
          <a:bodyPr>
            <a:normAutofit/>
          </a:bodyPr>
          <a:lstStyle/>
          <a:p>
            <a:pPr>
              <a:defRPr/>
            </a:pPr>
            <a:r>
              <a:rPr lang="en-US" sz="2200" dirty="0" smtClean="0"/>
              <a:t>Verbatim discussion</a:t>
            </a:r>
          </a:p>
          <a:p>
            <a:pPr>
              <a:defRPr/>
            </a:pPr>
            <a:r>
              <a:rPr lang="en-US" sz="2200" dirty="0" smtClean="0"/>
              <a:t>Personal comments</a:t>
            </a:r>
          </a:p>
          <a:p>
            <a:pPr>
              <a:defRPr/>
            </a:pPr>
            <a:r>
              <a:rPr lang="en-US" sz="2200" dirty="0" smtClean="0"/>
              <a:t>Motions not stated by the chair</a:t>
            </a:r>
          </a:p>
          <a:p>
            <a:pPr>
              <a:defRPr/>
            </a:pPr>
            <a:r>
              <a:rPr lang="en-US" sz="2200" dirty="0" smtClean="0"/>
              <a:t>Entire reports</a:t>
            </a:r>
          </a:p>
        </p:txBody>
      </p:sp>
    </p:spTree>
    <p:extLst>
      <p:ext uri="{BB962C8B-B14F-4D97-AF65-F5344CB8AC3E}">
        <p14:creationId xmlns:p14="http://schemas.microsoft.com/office/powerpoint/2010/main" val="261101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5427"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644987" y="107804"/>
            <a:ext cx="5571101" cy="698598"/>
          </a:xfrm>
        </p:spPr>
        <p:txBody>
          <a:bodyPr>
            <a:normAutofit fontScale="90000"/>
          </a:bodyPr>
          <a:lstStyle/>
          <a:p>
            <a:r>
              <a:rPr lang="en-US" sz="4000" b="1" dirty="0">
                <a:solidFill>
                  <a:schemeClr val="accent1"/>
                </a:solidFill>
              </a:rPr>
              <a:t>SAC Funds and Expenditures</a:t>
            </a:r>
          </a:p>
        </p:txBody>
      </p:sp>
      <p:sp>
        <p:nvSpPr>
          <p:cNvPr id="11" name="Rectangle 3"/>
          <p:cNvSpPr txBox="1">
            <a:spLocks noChangeArrowheads="1"/>
          </p:cNvSpPr>
          <p:nvPr/>
        </p:nvSpPr>
        <p:spPr>
          <a:xfrm>
            <a:off x="1658533" y="1090975"/>
            <a:ext cx="6096000" cy="3008060"/>
          </a:xfrm>
          <a:prstGeom prst="rect">
            <a:avLst/>
          </a:prstGeom>
        </p:spPr>
        <p:txBody>
          <a:bodyPr vert="horz" lIns="91440" tIns="45720" rIns="91440" bIns="45720" rtlCol="0">
            <a:normAutofit fontScale="400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defRPr/>
            </a:pPr>
            <a:r>
              <a:rPr lang="en-US" sz="5500" dirty="0"/>
              <a:t>Lake County Schools</a:t>
            </a:r>
          </a:p>
          <a:p>
            <a:pPr marL="0" indent="0" algn="ctr">
              <a:buNone/>
              <a:defRPr/>
            </a:pPr>
            <a:r>
              <a:rPr lang="en-US" sz="5500" dirty="0"/>
              <a:t>Finance Department</a:t>
            </a:r>
          </a:p>
          <a:p>
            <a:pPr marL="0" indent="0" algn="ctr">
              <a:buNone/>
              <a:defRPr/>
            </a:pPr>
            <a:r>
              <a:rPr lang="en-US" sz="5500" dirty="0"/>
              <a:t>352-253-6560</a:t>
            </a:r>
          </a:p>
          <a:p>
            <a:pPr marL="0" indent="0">
              <a:buNone/>
              <a:defRPr/>
            </a:pPr>
            <a:endParaRPr lang="en-US" sz="2900" dirty="0" smtClean="0"/>
          </a:p>
          <a:p>
            <a:pPr marL="0" indent="0">
              <a:buNone/>
              <a:defRPr/>
            </a:pPr>
            <a:r>
              <a:rPr lang="en-US" sz="4500" dirty="0" smtClean="0"/>
              <a:t>Contact Persons:</a:t>
            </a:r>
          </a:p>
          <a:p>
            <a:pPr>
              <a:defRPr/>
            </a:pPr>
            <a:r>
              <a:rPr lang="en-US" sz="4500" dirty="0" smtClean="0"/>
              <a:t>Scott Ward, Assistant Superintendent of Business Services</a:t>
            </a:r>
          </a:p>
          <a:p>
            <a:pPr>
              <a:defRPr/>
            </a:pPr>
            <a:r>
              <a:rPr lang="en-US" sz="4500" u="sng" dirty="0" smtClean="0">
                <a:solidFill>
                  <a:schemeClr val="hlink"/>
                </a:solidFill>
                <a:hlinkClick r:id="rId8"/>
              </a:rPr>
              <a:t>wardt1@lake.k12.fl.us</a:t>
            </a:r>
            <a:endParaRPr lang="en-US" sz="4500" u="sng" dirty="0" smtClean="0">
              <a:solidFill>
                <a:schemeClr val="hlink"/>
              </a:solidFill>
            </a:endParaRPr>
          </a:p>
          <a:p>
            <a:pPr>
              <a:defRPr/>
            </a:pPr>
            <a:endParaRPr lang="en-US" sz="4500" dirty="0" smtClean="0"/>
          </a:p>
          <a:p>
            <a:pPr>
              <a:defRPr/>
            </a:pPr>
            <a:r>
              <a:rPr lang="en-US" sz="4500" dirty="0" smtClean="0"/>
              <a:t>Karen Briggs, Finance Director</a:t>
            </a:r>
          </a:p>
          <a:p>
            <a:pPr>
              <a:defRPr/>
            </a:pPr>
            <a:r>
              <a:rPr lang="en-US" sz="4500" dirty="0" smtClean="0">
                <a:hlinkClick r:id="rId9"/>
              </a:rPr>
              <a:t>briggsk@lake.k12.fl.us</a:t>
            </a:r>
            <a:endParaRPr lang="en-US" sz="4500" dirty="0" smtClean="0"/>
          </a:p>
        </p:txBody>
      </p:sp>
    </p:spTree>
    <p:extLst>
      <p:ext uri="{BB962C8B-B14F-4D97-AF65-F5344CB8AC3E}">
        <p14:creationId xmlns:p14="http://schemas.microsoft.com/office/powerpoint/2010/main" val="37831119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685800" y="1122363"/>
            <a:ext cx="7772400" cy="2387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4000" b="1" dirty="0" smtClean="0">
                <a:latin typeface="Calibri" panose="020F0502020204030204" pitchFamily="34" charset="0"/>
                <a:cs typeface="Calibri" panose="020F0502020204030204" pitchFamily="34" charset="0"/>
              </a:rPr>
              <a:t>Part 1</a:t>
            </a:r>
          </a:p>
        </p:txBody>
      </p:sp>
      <p:sp>
        <p:nvSpPr>
          <p:cNvPr id="5" name="Rectangle 3"/>
          <p:cNvSpPr txBox="1">
            <a:spLocks noChangeArrowheads="1"/>
          </p:cNvSpPr>
          <p:nvPr/>
        </p:nvSpPr>
        <p:spPr>
          <a:xfrm>
            <a:off x="1187143" y="2682082"/>
            <a:ext cx="6858000" cy="165576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defRPr/>
            </a:pPr>
            <a:r>
              <a:rPr lang="en-US" sz="3600" dirty="0" smtClean="0"/>
              <a:t>SAC Basics</a:t>
            </a:r>
          </a:p>
        </p:txBody>
      </p: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18637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6450"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758499" y="89634"/>
            <a:ext cx="5665694" cy="698598"/>
          </a:xfrm>
        </p:spPr>
        <p:txBody>
          <a:bodyPr>
            <a:normAutofit fontScale="90000"/>
          </a:bodyPr>
          <a:lstStyle/>
          <a:p>
            <a:r>
              <a:rPr lang="en-US" sz="4000" b="1" dirty="0">
                <a:solidFill>
                  <a:schemeClr val="accent1"/>
                </a:solidFill>
              </a:rPr>
              <a:t>Overview of Laws and Rules</a:t>
            </a:r>
          </a:p>
        </p:txBody>
      </p:sp>
      <p:sp>
        <p:nvSpPr>
          <p:cNvPr id="11" name="Rectangle 3"/>
          <p:cNvSpPr>
            <a:spLocks noGrp="1" noChangeArrowheads="1"/>
          </p:cNvSpPr>
          <p:nvPr>
            <p:ph idx="1"/>
          </p:nvPr>
        </p:nvSpPr>
        <p:spPr>
          <a:xfrm>
            <a:off x="868638" y="1743842"/>
            <a:ext cx="8229600" cy="1905000"/>
          </a:xfrm>
        </p:spPr>
        <p:txBody>
          <a:bodyPr/>
          <a:lstStyle/>
          <a:p>
            <a:pPr>
              <a:buFontTx/>
              <a:buNone/>
              <a:defRPr/>
            </a:pPr>
            <a:endParaRPr lang="en-US" dirty="0" smtClean="0"/>
          </a:p>
          <a:p>
            <a:pPr>
              <a:defRPr/>
            </a:pPr>
            <a:r>
              <a:rPr lang="en-US" sz="2200" dirty="0" smtClean="0"/>
              <a:t>Section 1001.452(2) – Requires SAC to assist in school budget preparation</a:t>
            </a:r>
          </a:p>
          <a:p>
            <a:pPr>
              <a:defRPr/>
            </a:pPr>
            <a:r>
              <a:rPr lang="en-US" sz="2200" dirty="0" smtClean="0"/>
              <a:t>Section 1008.36 – School Recognition Funds</a:t>
            </a:r>
          </a:p>
        </p:txBody>
      </p:sp>
    </p:spTree>
    <p:extLst>
      <p:ext uri="{BB962C8B-B14F-4D97-AF65-F5344CB8AC3E}">
        <p14:creationId xmlns:p14="http://schemas.microsoft.com/office/powerpoint/2010/main" val="21412264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7475"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279904" y="165973"/>
            <a:ext cx="6759961" cy="698598"/>
          </a:xfrm>
        </p:spPr>
        <p:txBody>
          <a:bodyPr>
            <a:normAutofit fontScale="90000"/>
          </a:bodyPr>
          <a:lstStyle/>
          <a:p>
            <a:pPr algn="r"/>
            <a:r>
              <a:rPr lang="en-US" sz="4000" b="1" dirty="0">
                <a:solidFill>
                  <a:schemeClr val="accent1"/>
                </a:solidFill>
              </a:rPr>
              <a:t>School Recognition Funds -A+ Funds </a:t>
            </a:r>
            <a:r>
              <a:rPr lang="en-US" sz="4000" b="1" dirty="0" smtClean="0">
                <a:solidFill>
                  <a:schemeClr val="accent1"/>
                </a:solidFill>
              </a:rPr>
              <a:t> (if funded)</a:t>
            </a:r>
            <a:endParaRPr lang="en-US" sz="4000" b="1" dirty="0">
              <a:solidFill>
                <a:schemeClr val="accent1"/>
              </a:solidFill>
            </a:endParaRPr>
          </a:p>
        </p:txBody>
      </p:sp>
      <p:sp>
        <p:nvSpPr>
          <p:cNvPr id="11" name="Rectangle 3"/>
          <p:cNvSpPr>
            <a:spLocks noGrp="1" noChangeArrowheads="1"/>
          </p:cNvSpPr>
          <p:nvPr>
            <p:ph idx="1"/>
          </p:nvPr>
        </p:nvSpPr>
        <p:spPr>
          <a:xfrm>
            <a:off x="436465" y="1181981"/>
            <a:ext cx="7924800" cy="4572000"/>
          </a:xfrm>
        </p:spPr>
        <p:txBody>
          <a:bodyPr>
            <a:normAutofit/>
          </a:bodyPr>
          <a:lstStyle/>
          <a:p>
            <a:pPr>
              <a:lnSpc>
                <a:spcPct val="80000"/>
              </a:lnSpc>
              <a:defRPr/>
            </a:pPr>
            <a:r>
              <a:rPr lang="en-US" sz="2200" dirty="0" smtClean="0">
                <a:effectLst/>
              </a:rPr>
              <a:t>School Recognition funds for maintaining an A or improving by one letter grade (</a:t>
            </a:r>
            <a:r>
              <a:rPr lang="en-US" sz="2200" dirty="0" smtClean="0"/>
              <a:t>Section </a:t>
            </a:r>
            <a:r>
              <a:rPr lang="en-US" sz="2200" dirty="0"/>
              <a:t>1008.36, F.S</a:t>
            </a:r>
            <a:r>
              <a:rPr lang="en-US" sz="2200" dirty="0" smtClean="0"/>
              <a:t>.) </a:t>
            </a:r>
            <a:endParaRPr lang="en-US" sz="2200" dirty="0" smtClean="0">
              <a:effectLst/>
            </a:endParaRPr>
          </a:p>
          <a:p>
            <a:pPr>
              <a:lnSpc>
                <a:spcPct val="80000"/>
              </a:lnSpc>
              <a:defRPr/>
            </a:pPr>
            <a:r>
              <a:rPr lang="en-US" sz="2200" dirty="0" smtClean="0">
                <a:effectLst/>
              </a:rPr>
              <a:t>Amount based on unweighted FTE (per student)</a:t>
            </a:r>
          </a:p>
          <a:p>
            <a:pPr>
              <a:lnSpc>
                <a:spcPct val="80000"/>
              </a:lnSpc>
              <a:defRPr/>
            </a:pPr>
            <a:r>
              <a:rPr lang="en-US" sz="2200" dirty="0" smtClean="0">
                <a:effectLst/>
              </a:rPr>
              <a:t>Expenditure is jointly decided by SAC and faculty</a:t>
            </a:r>
          </a:p>
          <a:p>
            <a:pPr>
              <a:lnSpc>
                <a:spcPct val="80000"/>
              </a:lnSpc>
              <a:defRPr/>
            </a:pPr>
            <a:r>
              <a:rPr lang="en-US" sz="2200" dirty="0" smtClean="0"/>
              <a:t>Funds may be spent on nonrecurring </a:t>
            </a:r>
            <a:r>
              <a:rPr lang="en-US" sz="2200" dirty="0"/>
              <a:t>bonuses to the faculty and staff, nonrecurring expenditures for educational equipment or materials, or for temporary personnel to assist the school in maintaining or improving student performance (Section 1008.36(5), F.S.). </a:t>
            </a:r>
            <a:endParaRPr lang="en-US" sz="2200" dirty="0" smtClean="0">
              <a:effectLst/>
            </a:endParaRPr>
          </a:p>
          <a:p>
            <a:pPr>
              <a:lnSpc>
                <a:spcPct val="80000"/>
              </a:lnSpc>
              <a:defRPr/>
            </a:pPr>
            <a:r>
              <a:rPr lang="en-US" sz="2200" dirty="0" smtClean="0">
                <a:effectLst/>
              </a:rPr>
              <a:t>Decision Deadline:  February 1 (or date designated by statute) or  will be divided among current classroom teachers only</a:t>
            </a:r>
            <a:endParaRPr lang="en-US" sz="2200" dirty="0" smtClean="0"/>
          </a:p>
        </p:txBody>
      </p:sp>
    </p:spTree>
    <p:extLst>
      <p:ext uri="{BB962C8B-B14F-4D97-AF65-F5344CB8AC3E}">
        <p14:creationId xmlns:p14="http://schemas.microsoft.com/office/powerpoint/2010/main" val="402769821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8499"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160704" y="137258"/>
            <a:ext cx="3796830" cy="698598"/>
          </a:xfrm>
        </p:spPr>
        <p:txBody>
          <a:bodyPr>
            <a:normAutofit/>
          </a:bodyPr>
          <a:lstStyle/>
          <a:p>
            <a:pPr algn="r"/>
            <a:r>
              <a:rPr lang="en-US" sz="3600" b="1" dirty="0">
                <a:solidFill>
                  <a:schemeClr val="accent1"/>
                </a:solidFill>
              </a:rPr>
              <a:t>Fund Raising</a:t>
            </a:r>
          </a:p>
        </p:txBody>
      </p:sp>
      <p:sp>
        <p:nvSpPr>
          <p:cNvPr id="11" name="Rectangle 3"/>
          <p:cNvSpPr>
            <a:spLocks noGrp="1" noChangeArrowheads="1"/>
          </p:cNvSpPr>
          <p:nvPr>
            <p:ph idx="1"/>
          </p:nvPr>
        </p:nvSpPr>
        <p:spPr>
          <a:xfrm>
            <a:off x="886022" y="1907802"/>
            <a:ext cx="7772400" cy="1447801"/>
          </a:xfrm>
        </p:spPr>
        <p:txBody>
          <a:bodyPr>
            <a:normAutofit/>
          </a:bodyPr>
          <a:lstStyle/>
          <a:p>
            <a:pPr>
              <a:defRPr/>
            </a:pPr>
            <a:r>
              <a:rPr lang="en-US" sz="2200" dirty="0" smtClean="0"/>
              <a:t>Fundraising by SAC is permitted.  Contact the Finance Department for information.  </a:t>
            </a:r>
          </a:p>
        </p:txBody>
      </p:sp>
    </p:spTree>
    <p:extLst>
      <p:ext uri="{BB962C8B-B14F-4D97-AF65-F5344CB8AC3E}">
        <p14:creationId xmlns:p14="http://schemas.microsoft.com/office/powerpoint/2010/main" val="219225487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5089"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06284" y="244706"/>
            <a:ext cx="7633581" cy="698598"/>
          </a:xfrm>
        </p:spPr>
        <p:txBody>
          <a:bodyPr>
            <a:normAutofit/>
          </a:bodyPr>
          <a:lstStyle/>
          <a:p>
            <a:pPr algn="r"/>
            <a:r>
              <a:rPr lang="en-US" sz="4000" b="1" dirty="0">
                <a:solidFill>
                  <a:schemeClr val="accent1"/>
                </a:solidFill>
              </a:rPr>
              <a:t>SAC </a:t>
            </a:r>
            <a:r>
              <a:rPr lang="en-US" sz="4000" b="1" dirty="0" smtClean="0">
                <a:solidFill>
                  <a:schemeClr val="accent1"/>
                </a:solidFill>
              </a:rPr>
              <a:t>Meeting Guidelines</a:t>
            </a:r>
            <a:endParaRPr lang="en-US" sz="4000" b="1" dirty="0">
              <a:solidFill>
                <a:schemeClr val="accent1"/>
              </a:solidFill>
            </a:endParaRPr>
          </a:p>
        </p:txBody>
      </p:sp>
      <p:sp>
        <p:nvSpPr>
          <p:cNvPr id="11" name="Rectangle 3"/>
          <p:cNvSpPr>
            <a:spLocks noGrp="1" noChangeArrowheads="1"/>
          </p:cNvSpPr>
          <p:nvPr>
            <p:ph idx="1"/>
          </p:nvPr>
        </p:nvSpPr>
        <p:spPr>
          <a:xfrm>
            <a:off x="485928" y="1416269"/>
            <a:ext cx="7467600" cy="3350803"/>
          </a:xfrm>
        </p:spPr>
        <p:txBody>
          <a:bodyPr>
            <a:normAutofit lnSpcReduction="10000"/>
          </a:bodyPr>
          <a:lstStyle/>
          <a:p>
            <a:pPr>
              <a:lnSpc>
                <a:spcPct val="90000"/>
              </a:lnSpc>
              <a:defRPr/>
            </a:pPr>
            <a:r>
              <a:rPr lang="en-US" sz="2200" dirty="0" smtClean="0"/>
              <a:t>Statute does not establish a number of times SAC meetings are to be held</a:t>
            </a:r>
          </a:p>
          <a:p>
            <a:pPr>
              <a:lnSpc>
                <a:spcPct val="90000"/>
              </a:lnSpc>
              <a:defRPr/>
            </a:pPr>
            <a:r>
              <a:rPr lang="en-US" sz="2200" dirty="0" smtClean="0"/>
              <a:t>Focus or Priority schools are required to provide updates to the SAC three times per year on the implementation of the SIP</a:t>
            </a:r>
          </a:p>
          <a:p>
            <a:pPr lvl="1">
              <a:defRPr/>
            </a:pPr>
            <a:r>
              <a:rPr lang="en-US" sz="1900" dirty="0" smtClean="0"/>
              <a:t> baseline, mid-year, and end-of-year </a:t>
            </a:r>
          </a:p>
          <a:p>
            <a:pPr>
              <a:lnSpc>
                <a:spcPct val="90000"/>
              </a:lnSpc>
              <a:defRPr/>
            </a:pPr>
            <a:r>
              <a:rPr lang="en-US" sz="2200" dirty="0" smtClean="0"/>
              <a:t>Minimum of eight (8) meetings per year to qualify for Five Star Award </a:t>
            </a:r>
          </a:p>
          <a:p>
            <a:pPr>
              <a:defRPr/>
            </a:pPr>
            <a:r>
              <a:rPr lang="en-US" sz="2200" dirty="0"/>
              <a:t>Title I schools </a:t>
            </a:r>
            <a:r>
              <a:rPr lang="en-US" sz="2200" dirty="0" smtClean="0"/>
              <a:t>should consider using the School Improvement process and SAC to collect on-going and meaningful input and follow-up from parents </a:t>
            </a:r>
            <a:r>
              <a:rPr lang="en-US" sz="2200" smtClean="0"/>
              <a:t>on Title I topics</a:t>
            </a:r>
            <a:endParaRPr lang="en-US" sz="2200" dirty="0" smtClean="0"/>
          </a:p>
        </p:txBody>
      </p:sp>
    </p:spTree>
    <p:extLst>
      <p:ext uri="{BB962C8B-B14F-4D97-AF65-F5344CB8AC3E}">
        <p14:creationId xmlns:p14="http://schemas.microsoft.com/office/powerpoint/2010/main" val="3274526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89523"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406284" y="244706"/>
            <a:ext cx="7633581" cy="698598"/>
          </a:xfrm>
        </p:spPr>
        <p:txBody>
          <a:bodyPr>
            <a:normAutofit fontScale="90000"/>
          </a:bodyPr>
          <a:lstStyle/>
          <a:p>
            <a:pPr algn="r"/>
            <a:r>
              <a:rPr lang="en-US" sz="4000" b="1" dirty="0">
                <a:solidFill>
                  <a:schemeClr val="accent1"/>
                </a:solidFill>
              </a:rPr>
              <a:t>SAC Requirements for School to Meet  </a:t>
            </a:r>
            <a:br>
              <a:rPr lang="en-US" sz="4000" b="1" dirty="0">
                <a:solidFill>
                  <a:schemeClr val="accent1"/>
                </a:solidFill>
              </a:rPr>
            </a:br>
            <a:r>
              <a:rPr lang="en-US" sz="4000" b="1" dirty="0">
                <a:solidFill>
                  <a:schemeClr val="accent1"/>
                </a:solidFill>
              </a:rPr>
              <a:t>5 STAR </a:t>
            </a:r>
            <a:r>
              <a:rPr lang="en-US" sz="4000" b="1" dirty="0" smtClean="0">
                <a:solidFill>
                  <a:schemeClr val="accent1"/>
                </a:solidFill>
              </a:rPr>
              <a:t>School Award</a:t>
            </a:r>
            <a:endParaRPr lang="en-US" sz="4000" b="1" dirty="0">
              <a:solidFill>
                <a:schemeClr val="accent1"/>
              </a:solidFill>
            </a:endParaRPr>
          </a:p>
        </p:txBody>
      </p:sp>
      <p:sp>
        <p:nvSpPr>
          <p:cNvPr id="11" name="Rectangle 3"/>
          <p:cNvSpPr>
            <a:spLocks noGrp="1" noChangeArrowheads="1"/>
          </p:cNvSpPr>
          <p:nvPr>
            <p:ph idx="1"/>
          </p:nvPr>
        </p:nvSpPr>
        <p:spPr>
          <a:xfrm>
            <a:off x="485928" y="1416269"/>
            <a:ext cx="7467600" cy="4876800"/>
          </a:xfrm>
        </p:spPr>
        <p:txBody>
          <a:bodyPr>
            <a:normAutofit/>
          </a:bodyPr>
          <a:lstStyle/>
          <a:p>
            <a:pPr>
              <a:lnSpc>
                <a:spcPct val="90000"/>
              </a:lnSpc>
              <a:defRPr/>
            </a:pPr>
            <a:r>
              <a:rPr lang="en-US" sz="2200" dirty="0" smtClean="0"/>
              <a:t>Minimum of eight (8) meetings per year</a:t>
            </a:r>
          </a:p>
          <a:p>
            <a:pPr>
              <a:lnSpc>
                <a:spcPct val="90000"/>
              </a:lnSpc>
              <a:defRPr/>
            </a:pPr>
            <a:r>
              <a:rPr lang="en-US" sz="2200" dirty="0" smtClean="0"/>
              <a:t>Average 80% attendance at meetings</a:t>
            </a:r>
          </a:p>
          <a:p>
            <a:pPr>
              <a:lnSpc>
                <a:spcPct val="90000"/>
              </a:lnSpc>
              <a:defRPr/>
            </a:pPr>
            <a:r>
              <a:rPr lang="en-US" sz="2200" dirty="0" smtClean="0"/>
              <a:t>Annual presentation of SIP to community</a:t>
            </a:r>
          </a:p>
          <a:p>
            <a:pPr>
              <a:lnSpc>
                <a:spcPct val="90000"/>
              </a:lnSpc>
              <a:defRPr/>
            </a:pPr>
            <a:r>
              <a:rPr lang="en-US" sz="2200" dirty="0" smtClean="0"/>
              <a:t>On-going training and development of committee</a:t>
            </a:r>
          </a:p>
          <a:p>
            <a:pPr>
              <a:lnSpc>
                <a:spcPct val="90000"/>
              </a:lnSpc>
              <a:defRPr/>
            </a:pPr>
            <a:r>
              <a:rPr lang="en-US" sz="2200" dirty="0" smtClean="0"/>
              <a:t>SIP includes new idea that involves the community</a:t>
            </a:r>
          </a:p>
          <a:p>
            <a:pPr>
              <a:lnSpc>
                <a:spcPct val="90000"/>
              </a:lnSpc>
              <a:defRPr/>
            </a:pPr>
            <a:r>
              <a:rPr lang="en-US" sz="2200" dirty="0" smtClean="0"/>
              <a:t>SAC participation in needs assessment</a:t>
            </a:r>
          </a:p>
          <a:p>
            <a:pPr>
              <a:lnSpc>
                <a:spcPct val="90000"/>
              </a:lnSpc>
              <a:defRPr/>
            </a:pPr>
            <a:r>
              <a:rPr lang="en-US" sz="2200" dirty="0" smtClean="0"/>
              <a:t>Training for staff and SAC on collaborative partnering and shared decision-making</a:t>
            </a:r>
          </a:p>
        </p:txBody>
      </p:sp>
    </p:spTree>
    <p:extLst>
      <p:ext uri="{BB962C8B-B14F-4D97-AF65-F5344CB8AC3E}">
        <p14:creationId xmlns:p14="http://schemas.microsoft.com/office/powerpoint/2010/main" val="5402267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0547"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998136" y="40296"/>
            <a:ext cx="5091829" cy="698598"/>
          </a:xfrm>
        </p:spPr>
        <p:txBody>
          <a:bodyPr>
            <a:normAutofit/>
          </a:bodyPr>
          <a:lstStyle/>
          <a:p>
            <a:pPr algn="r"/>
            <a:r>
              <a:rPr lang="en-US" sz="3600" b="1" dirty="0">
                <a:solidFill>
                  <a:schemeClr val="accent1"/>
                </a:solidFill>
              </a:rPr>
              <a:t>Shared Decision-Making</a:t>
            </a:r>
          </a:p>
        </p:txBody>
      </p:sp>
      <p:sp>
        <p:nvSpPr>
          <p:cNvPr id="11" name="Text Box 3"/>
          <p:cNvSpPr txBox="1">
            <a:spLocks noChangeArrowheads="1"/>
          </p:cNvSpPr>
          <p:nvPr/>
        </p:nvSpPr>
        <p:spPr bwMode="auto">
          <a:xfrm>
            <a:off x="433388" y="1136774"/>
            <a:ext cx="8153400" cy="3139321"/>
          </a:xfrm>
          <a:prstGeom prst="rect">
            <a:avLst/>
          </a:prstGeom>
          <a:noFill/>
          <a:ln w="12700" cap="sq">
            <a:noFill/>
            <a:miter lim="800000"/>
            <a:headEnd type="none" w="sm" len="sm"/>
            <a:tailEnd type="none" w="sm" len="sm"/>
          </a:ln>
        </p:spPr>
        <p:txBody>
          <a:bodyPr wrap="square">
            <a:spAutoFit/>
          </a:bodyPr>
          <a:lstStyle/>
          <a:p>
            <a:pPr algn="ctr"/>
            <a:r>
              <a:rPr lang="en-US" sz="2200" dirty="0">
                <a:latin typeface="Arial" charset="0"/>
              </a:rPr>
              <a:t>By engaging all members in a genuine shared </a:t>
            </a:r>
            <a:r>
              <a:rPr lang="en-US" sz="2200" dirty="0" smtClean="0">
                <a:latin typeface="Arial" charset="0"/>
              </a:rPr>
              <a:t>decision-making </a:t>
            </a:r>
            <a:r>
              <a:rPr lang="en-US" sz="2200" dirty="0">
                <a:latin typeface="Arial" charset="0"/>
              </a:rPr>
              <a:t>process, more </a:t>
            </a:r>
            <a:r>
              <a:rPr lang="en-US" sz="2200" dirty="0" smtClean="0">
                <a:latin typeface="Arial" charset="0"/>
              </a:rPr>
              <a:t>will </a:t>
            </a:r>
            <a:r>
              <a:rPr lang="en-US" sz="2200" dirty="0">
                <a:latin typeface="Arial" charset="0"/>
              </a:rPr>
              <a:t>arrive</a:t>
            </a:r>
          </a:p>
          <a:p>
            <a:pPr algn="ctr"/>
            <a:r>
              <a:rPr lang="en-US" sz="2200" dirty="0">
                <a:latin typeface="Arial" charset="0"/>
              </a:rPr>
              <a:t> at the same destination together, as active and engaged partners, of their own free will, and </a:t>
            </a:r>
          </a:p>
          <a:p>
            <a:pPr algn="ctr"/>
            <a:r>
              <a:rPr lang="en-US" sz="2200" dirty="0">
                <a:latin typeface="Arial" charset="0"/>
              </a:rPr>
              <a:t>not as acquiescent or reluctant followers. They </a:t>
            </a:r>
          </a:p>
          <a:p>
            <a:pPr algn="ctr"/>
            <a:r>
              <a:rPr lang="en-US" sz="2200" dirty="0">
                <a:latin typeface="Arial" charset="0"/>
              </a:rPr>
              <a:t>will then be more likely to have a sense of </a:t>
            </a:r>
          </a:p>
          <a:p>
            <a:pPr algn="ctr"/>
            <a:r>
              <a:rPr lang="en-US" sz="2200" dirty="0">
                <a:latin typeface="Arial" charset="0"/>
              </a:rPr>
              <a:t>ownership over the decisions and be prepared to </a:t>
            </a:r>
          </a:p>
          <a:p>
            <a:pPr algn="ctr"/>
            <a:r>
              <a:rPr lang="en-US" sz="2200" dirty="0">
                <a:latin typeface="Arial" charset="0"/>
              </a:rPr>
              <a:t>support them, even when the decisions do </a:t>
            </a:r>
          </a:p>
          <a:p>
            <a:pPr algn="ctr"/>
            <a:r>
              <a:rPr lang="en-US" sz="2200" dirty="0">
                <a:latin typeface="Arial" charset="0"/>
              </a:rPr>
              <a:t>not meet every person’s hopes and expectations. </a:t>
            </a:r>
          </a:p>
        </p:txBody>
      </p:sp>
    </p:spTree>
    <p:extLst>
      <p:ext uri="{BB962C8B-B14F-4D97-AF65-F5344CB8AC3E}">
        <p14:creationId xmlns:p14="http://schemas.microsoft.com/office/powerpoint/2010/main" val="297380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1570"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10088" y="148708"/>
            <a:ext cx="4959399" cy="698598"/>
          </a:xfrm>
        </p:spPr>
        <p:txBody>
          <a:bodyPr>
            <a:normAutofit/>
          </a:bodyPr>
          <a:lstStyle/>
          <a:p>
            <a:r>
              <a:rPr lang="en-US" sz="3600" b="1" dirty="0">
                <a:solidFill>
                  <a:schemeClr val="accent1"/>
                </a:solidFill>
              </a:rPr>
              <a:t>Consensus – What is it?</a:t>
            </a:r>
          </a:p>
        </p:txBody>
      </p:sp>
      <p:sp>
        <p:nvSpPr>
          <p:cNvPr id="11" name="Rectangle 3"/>
          <p:cNvSpPr>
            <a:spLocks noGrp="1" noChangeArrowheads="1"/>
          </p:cNvSpPr>
          <p:nvPr>
            <p:ph idx="1"/>
          </p:nvPr>
        </p:nvSpPr>
        <p:spPr>
          <a:xfrm>
            <a:off x="1041050" y="1485900"/>
            <a:ext cx="7124700" cy="3657600"/>
          </a:xfrm>
        </p:spPr>
        <p:txBody>
          <a:bodyPr>
            <a:normAutofit/>
          </a:bodyPr>
          <a:lstStyle/>
          <a:p>
            <a:pPr>
              <a:defRPr/>
            </a:pPr>
            <a:r>
              <a:rPr lang="en-US" sz="2200" dirty="0" smtClean="0"/>
              <a:t>All can embrace an idea?</a:t>
            </a:r>
          </a:p>
          <a:p>
            <a:pPr>
              <a:defRPr/>
            </a:pPr>
            <a:r>
              <a:rPr lang="en-US" sz="2200" dirty="0" smtClean="0"/>
              <a:t>All can endorse an idea?</a:t>
            </a:r>
          </a:p>
          <a:p>
            <a:pPr>
              <a:defRPr/>
            </a:pPr>
            <a:r>
              <a:rPr lang="en-US" sz="2200" dirty="0" smtClean="0"/>
              <a:t>All can live with an idea?</a:t>
            </a:r>
          </a:p>
          <a:p>
            <a:pPr>
              <a:defRPr/>
            </a:pPr>
            <a:r>
              <a:rPr lang="en-US" sz="2200" dirty="0" smtClean="0"/>
              <a:t>No one will sabotage a decision?</a:t>
            </a:r>
          </a:p>
          <a:p>
            <a:pPr>
              <a:defRPr/>
            </a:pPr>
            <a:r>
              <a:rPr lang="en-US" sz="2200" dirty="0" smtClean="0"/>
              <a:t>Majority rules?</a:t>
            </a:r>
          </a:p>
        </p:txBody>
      </p:sp>
    </p:spTree>
    <p:extLst>
      <p:ext uri="{BB962C8B-B14F-4D97-AF65-F5344CB8AC3E}">
        <p14:creationId xmlns:p14="http://schemas.microsoft.com/office/powerpoint/2010/main" val="85775774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2594"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698124" y="71067"/>
            <a:ext cx="4707151" cy="698598"/>
          </a:xfrm>
        </p:spPr>
        <p:txBody>
          <a:bodyPr>
            <a:normAutofit fontScale="90000"/>
          </a:bodyPr>
          <a:lstStyle/>
          <a:p>
            <a:r>
              <a:rPr lang="en-US" sz="4000" b="1" dirty="0">
                <a:solidFill>
                  <a:schemeClr val="accent1"/>
                </a:solidFill>
              </a:rPr>
              <a:t>Consensus is reached…</a:t>
            </a:r>
          </a:p>
        </p:txBody>
      </p:sp>
      <p:sp>
        <p:nvSpPr>
          <p:cNvPr id="11" name="Text Box 3"/>
          <p:cNvSpPr txBox="1">
            <a:spLocks noChangeArrowheads="1"/>
          </p:cNvSpPr>
          <p:nvPr/>
        </p:nvSpPr>
        <p:spPr bwMode="auto">
          <a:xfrm>
            <a:off x="844550" y="1393365"/>
            <a:ext cx="7331075" cy="769441"/>
          </a:xfrm>
          <a:prstGeom prst="rect">
            <a:avLst/>
          </a:prstGeom>
          <a:noFill/>
          <a:ln w="12700" cap="sq">
            <a:noFill/>
            <a:miter lim="800000"/>
            <a:headEnd type="none" w="sm" len="sm"/>
            <a:tailEnd type="none" w="sm" len="sm"/>
          </a:ln>
        </p:spPr>
        <p:txBody>
          <a:bodyPr>
            <a:spAutoFit/>
          </a:bodyPr>
          <a:lstStyle/>
          <a:p>
            <a:r>
              <a:rPr lang="en-US" sz="2200" dirty="0">
                <a:latin typeface="Arial" charset="0"/>
              </a:rPr>
              <a:t>When all points of view have been heard and the will of the group is evident – even to those who most oppose it.</a:t>
            </a:r>
          </a:p>
        </p:txBody>
      </p:sp>
      <p:sp>
        <p:nvSpPr>
          <p:cNvPr id="12" name="Text Box 4"/>
          <p:cNvSpPr txBox="1">
            <a:spLocks noChangeArrowheads="1"/>
          </p:cNvSpPr>
          <p:nvPr/>
        </p:nvSpPr>
        <p:spPr bwMode="auto">
          <a:xfrm>
            <a:off x="4151170" y="3563554"/>
            <a:ext cx="3962400" cy="779463"/>
          </a:xfrm>
          <a:prstGeom prst="rect">
            <a:avLst/>
          </a:prstGeom>
          <a:noFill/>
          <a:ln w="12700" cap="sq">
            <a:noFill/>
            <a:miter lim="800000"/>
            <a:headEnd type="none" w="sm" len="sm"/>
            <a:tailEnd type="none" w="sm" len="sm"/>
          </a:ln>
        </p:spPr>
        <p:txBody>
          <a:bodyPr>
            <a:spAutoFit/>
          </a:bodyPr>
          <a:lstStyle/>
          <a:p>
            <a:pPr>
              <a:spcBef>
                <a:spcPct val="50000"/>
              </a:spcBef>
            </a:pPr>
            <a:r>
              <a:rPr lang="en-US" dirty="0">
                <a:latin typeface="Arial" charset="0"/>
              </a:rPr>
              <a:t>Richard and Rebecca DuFour</a:t>
            </a:r>
          </a:p>
          <a:p>
            <a:pPr>
              <a:spcBef>
                <a:spcPct val="50000"/>
              </a:spcBef>
            </a:pPr>
            <a:r>
              <a:rPr lang="en-US" dirty="0">
                <a:latin typeface="Arial" charset="0"/>
              </a:rPr>
              <a:t>Professional Learning Communities </a:t>
            </a:r>
          </a:p>
        </p:txBody>
      </p:sp>
    </p:spTree>
    <p:extLst>
      <p:ext uri="{BB962C8B-B14F-4D97-AF65-F5344CB8AC3E}">
        <p14:creationId xmlns:p14="http://schemas.microsoft.com/office/powerpoint/2010/main" val="382693865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3618"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347170" y="89634"/>
            <a:ext cx="3796830" cy="698598"/>
          </a:xfrm>
        </p:spPr>
        <p:txBody>
          <a:bodyPr>
            <a:normAutofit fontScale="90000"/>
          </a:bodyPr>
          <a:lstStyle/>
          <a:p>
            <a:r>
              <a:rPr lang="en-US" sz="4000" b="1" dirty="0">
                <a:solidFill>
                  <a:schemeClr val="accent1"/>
                </a:solidFill>
              </a:rPr>
              <a:t>Building Consensus</a:t>
            </a:r>
          </a:p>
        </p:txBody>
      </p:sp>
      <p:sp>
        <p:nvSpPr>
          <p:cNvPr id="11" name="Rectangle 3"/>
          <p:cNvSpPr>
            <a:spLocks noGrp="1" noChangeArrowheads="1"/>
          </p:cNvSpPr>
          <p:nvPr>
            <p:ph idx="1"/>
          </p:nvPr>
        </p:nvSpPr>
        <p:spPr>
          <a:xfrm>
            <a:off x="648972" y="1181100"/>
            <a:ext cx="8077200" cy="3962400"/>
          </a:xfrm>
        </p:spPr>
        <p:txBody>
          <a:bodyPr>
            <a:normAutofit/>
          </a:bodyPr>
          <a:lstStyle/>
          <a:p>
            <a:pPr>
              <a:lnSpc>
                <a:spcPct val="90000"/>
              </a:lnSpc>
              <a:defRPr/>
            </a:pPr>
            <a:r>
              <a:rPr lang="en-US" sz="2200" dirty="0" smtClean="0"/>
              <a:t>Start small</a:t>
            </a:r>
          </a:p>
          <a:p>
            <a:pPr>
              <a:lnSpc>
                <a:spcPct val="90000"/>
              </a:lnSpc>
              <a:defRPr/>
            </a:pPr>
            <a:r>
              <a:rPr lang="en-US" sz="2200" dirty="0" smtClean="0"/>
              <a:t>Clearly state procedures, roles, expectations in the beginning</a:t>
            </a:r>
          </a:p>
          <a:p>
            <a:pPr>
              <a:lnSpc>
                <a:spcPct val="90000"/>
              </a:lnSpc>
              <a:defRPr/>
            </a:pPr>
            <a:r>
              <a:rPr lang="en-US" sz="2200" dirty="0" smtClean="0"/>
              <a:t>Include all members</a:t>
            </a:r>
          </a:p>
          <a:p>
            <a:pPr>
              <a:lnSpc>
                <a:spcPct val="90000"/>
              </a:lnSpc>
              <a:defRPr/>
            </a:pPr>
            <a:r>
              <a:rPr lang="en-US" sz="2200" dirty="0" smtClean="0"/>
              <a:t>Listen to all view points</a:t>
            </a:r>
          </a:p>
          <a:p>
            <a:pPr>
              <a:lnSpc>
                <a:spcPct val="90000"/>
              </a:lnSpc>
              <a:defRPr/>
            </a:pPr>
            <a:r>
              <a:rPr lang="en-US" sz="2200" dirty="0" smtClean="0"/>
              <a:t>Be respectful</a:t>
            </a:r>
          </a:p>
          <a:p>
            <a:pPr>
              <a:lnSpc>
                <a:spcPct val="90000"/>
              </a:lnSpc>
              <a:defRPr/>
            </a:pPr>
            <a:r>
              <a:rPr lang="en-US" sz="2200" dirty="0" smtClean="0"/>
              <a:t>Include ideas of the minority group in the final decision</a:t>
            </a:r>
          </a:p>
          <a:p>
            <a:pPr>
              <a:lnSpc>
                <a:spcPct val="90000"/>
              </a:lnSpc>
              <a:defRPr/>
            </a:pPr>
            <a:endParaRPr lang="en-US" sz="2000" dirty="0" smtClean="0"/>
          </a:p>
        </p:txBody>
      </p:sp>
    </p:spTree>
    <p:extLst>
      <p:ext uri="{BB962C8B-B14F-4D97-AF65-F5344CB8AC3E}">
        <p14:creationId xmlns:p14="http://schemas.microsoft.com/office/powerpoint/2010/main" val="65553912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4643"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873305" y="89634"/>
            <a:ext cx="3796830" cy="698598"/>
          </a:xfrm>
        </p:spPr>
        <p:txBody>
          <a:bodyPr>
            <a:normAutofit/>
          </a:bodyPr>
          <a:lstStyle/>
          <a:p>
            <a:r>
              <a:rPr lang="en-US" sz="3600" b="1" dirty="0">
                <a:solidFill>
                  <a:schemeClr val="accent1"/>
                </a:solidFill>
              </a:rPr>
              <a:t>Agenda, Part II</a:t>
            </a:r>
          </a:p>
        </p:txBody>
      </p:sp>
      <p:sp>
        <p:nvSpPr>
          <p:cNvPr id="11" name="Rectangle 3"/>
          <p:cNvSpPr>
            <a:spLocks noGrp="1" noChangeArrowheads="1"/>
          </p:cNvSpPr>
          <p:nvPr>
            <p:ph idx="1"/>
          </p:nvPr>
        </p:nvSpPr>
        <p:spPr>
          <a:xfrm>
            <a:off x="547022" y="868341"/>
            <a:ext cx="8229600" cy="5029200"/>
          </a:xfrm>
        </p:spPr>
        <p:txBody>
          <a:bodyPr>
            <a:normAutofit/>
          </a:bodyPr>
          <a:lstStyle/>
          <a:p>
            <a:pPr>
              <a:lnSpc>
                <a:spcPct val="80000"/>
              </a:lnSpc>
              <a:defRPr/>
            </a:pPr>
            <a:r>
              <a:rPr lang="en-US" sz="2200" dirty="0" smtClean="0"/>
              <a:t>How to write meaningful School Improvement Plans (SIP’s)</a:t>
            </a:r>
          </a:p>
          <a:p>
            <a:pPr>
              <a:lnSpc>
                <a:spcPct val="80000"/>
              </a:lnSpc>
              <a:defRPr/>
            </a:pPr>
            <a:r>
              <a:rPr lang="en-US" sz="2200" dirty="0" smtClean="0"/>
              <a:t>Linking the plan to State Goals and Priorities and the School Board Priorities</a:t>
            </a:r>
          </a:p>
          <a:p>
            <a:pPr>
              <a:lnSpc>
                <a:spcPct val="80000"/>
              </a:lnSpc>
              <a:defRPr/>
            </a:pPr>
            <a:r>
              <a:rPr lang="en-US" sz="2200" dirty="0" smtClean="0"/>
              <a:t>Goals</a:t>
            </a:r>
          </a:p>
          <a:p>
            <a:pPr>
              <a:lnSpc>
                <a:spcPct val="80000"/>
              </a:lnSpc>
              <a:defRPr/>
            </a:pPr>
            <a:r>
              <a:rPr lang="en-US" sz="2200" dirty="0" smtClean="0"/>
              <a:t>Needs Assessments</a:t>
            </a:r>
          </a:p>
          <a:p>
            <a:pPr>
              <a:lnSpc>
                <a:spcPct val="80000"/>
              </a:lnSpc>
              <a:defRPr/>
            </a:pPr>
            <a:r>
              <a:rPr lang="en-US" sz="2200" dirty="0" smtClean="0"/>
              <a:t>Objectives</a:t>
            </a:r>
          </a:p>
          <a:p>
            <a:pPr>
              <a:lnSpc>
                <a:spcPct val="80000"/>
              </a:lnSpc>
              <a:defRPr/>
            </a:pPr>
            <a:r>
              <a:rPr lang="en-US" sz="2200" dirty="0" smtClean="0"/>
              <a:t>Strategies</a:t>
            </a:r>
          </a:p>
          <a:p>
            <a:pPr>
              <a:lnSpc>
                <a:spcPct val="80000"/>
              </a:lnSpc>
              <a:defRPr/>
            </a:pPr>
            <a:r>
              <a:rPr lang="en-US" sz="2200" dirty="0" smtClean="0"/>
              <a:t>Performance Measures</a:t>
            </a:r>
          </a:p>
          <a:p>
            <a:pPr>
              <a:lnSpc>
                <a:spcPct val="80000"/>
              </a:lnSpc>
              <a:defRPr/>
            </a:pPr>
            <a:r>
              <a:rPr lang="en-US" sz="2200" dirty="0" smtClean="0"/>
              <a:t>Budget-Based</a:t>
            </a:r>
          </a:p>
          <a:p>
            <a:pPr>
              <a:lnSpc>
                <a:spcPct val="80000"/>
              </a:lnSpc>
              <a:defRPr/>
            </a:pPr>
            <a:r>
              <a:rPr lang="en-US" sz="2200" dirty="0" smtClean="0"/>
              <a:t>Additional Requirements</a:t>
            </a:r>
          </a:p>
          <a:p>
            <a:pPr>
              <a:lnSpc>
                <a:spcPct val="80000"/>
              </a:lnSpc>
              <a:defRPr/>
            </a:pPr>
            <a:r>
              <a:rPr lang="en-US" sz="2200" dirty="0" smtClean="0"/>
              <a:t>SIP Due Dates</a:t>
            </a:r>
          </a:p>
          <a:p>
            <a:pPr>
              <a:lnSpc>
                <a:spcPct val="80000"/>
              </a:lnSpc>
              <a:defRPr/>
            </a:pPr>
            <a:endParaRPr lang="en-US" sz="2400" dirty="0" smtClean="0"/>
          </a:p>
          <a:p>
            <a:pPr>
              <a:lnSpc>
                <a:spcPct val="80000"/>
              </a:lnSpc>
              <a:defRPr/>
            </a:pPr>
            <a:endParaRPr lang="en-US" sz="2400" dirty="0" smtClean="0"/>
          </a:p>
        </p:txBody>
      </p:sp>
    </p:spTree>
    <p:extLst>
      <p:ext uri="{BB962C8B-B14F-4D97-AF65-F5344CB8AC3E}">
        <p14:creationId xmlns:p14="http://schemas.microsoft.com/office/powerpoint/2010/main" val="22813363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9827"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244478" y="150851"/>
            <a:ext cx="6094866" cy="698598"/>
          </a:xfrm>
        </p:spPr>
        <p:txBody>
          <a:bodyPr>
            <a:normAutofit fontScale="90000"/>
          </a:bodyPr>
          <a:lstStyle/>
          <a:p>
            <a:r>
              <a:rPr lang="en-US" sz="4000" b="1" dirty="0">
                <a:solidFill>
                  <a:schemeClr val="accent1"/>
                </a:solidFill>
              </a:rPr>
              <a:t>School Advisory </a:t>
            </a:r>
            <a:r>
              <a:rPr lang="en-US" sz="4000" b="1" dirty="0" smtClean="0">
                <a:solidFill>
                  <a:schemeClr val="accent1"/>
                </a:solidFill>
              </a:rPr>
              <a:t>Councils are…</a:t>
            </a:r>
            <a:endParaRPr lang="en-US" sz="4000" b="1" dirty="0">
              <a:solidFill>
                <a:schemeClr val="accent1"/>
              </a:solidFill>
            </a:endParaRPr>
          </a:p>
        </p:txBody>
      </p:sp>
      <p:sp>
        <p:nvSpPr>
          <p:cNvPr id="11" name="Rectangle 3"/>
          <p:cNvSpPr>
            <a:spLocks noGrp="1" noChangeArrowheads="1"/>
          </p:cNvSpPr>
          <p:nvPr>
            <p:ph idx="1"/>
          </p:nvPr>
        </p:nvSpPr>
        <p:spPr>
          <a:xfrm>
            <a:off x="603778" y="1384010"/>
            <a:ext cx="8229600" cy="3581400"/>
          </a:xfrm>
        </p:spPr>
        <p:txBody>
          <a:bodyPr>
            <a:noAutofit/>
          </a:bodyPr>
          <a:lstStyle/>
          <a:p>
            <a:pPr>
              <a:lnSpc>
                <a:spcPct val="90000"/>
              </a:lnSpc>
              <a:defRPr/>
            </a:pPr>
            <a:r>
              <a:rPr lang="en-US" sz="2200" dirty="0" smtClean="0"/>
              <a:t>A group intended to represent the broad school community and those persons closest to the students who will share responsibility for guiding the school toward continuous improvement.</a:t>
            </a:r>
          </a:p>
          <a:p>
            <a:pPr>
              <a:lnSpc>
                <a:spcPct val="90000"/>
              </a:lnSpc>
              <a:defRPr/>
            </a:pPr>
            <a:r>
              <a:rPr lang="en-US" sz="2200" dirty="0" smtClean="0"/>
              <a:t>Referred to as SACs</a:t>
            </a:r>
          </a:p>
        </p:txBody>
      </p:sp>
    </p:spTree>
    <p:extLst>
      <p:ext uri="{BB962C8B-B14F-4D97-AF65-F5344CB8AC3E}">
        <p14:creationId xmlns:p14="http://schemas.microsoft.com/office/powerpoint/2010/main" val="296499893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5666"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11" name="Rectangle 3"/>
          <p:cNvSpPr txBox="1">
            <a:spLocks noChangeArrowheads="1"/>
          </p:cNvSpPr>
          <p:nvPr/>
        </p:nvSpPr>
        <p:spPr>
          <a:xfrm>
            <a:off x="1245476" y="2481767"/>
            <a:ext cx="6858000" cy="1655762"/>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None/>
              <a:defRPr/>
            </a:pPr>
            <a:r>
              <a:rPr lang="en-US" sz="3600" dirty="0" smtClean="0"/>
              <a:t>Writing Meaningful School Improvement Plans</a:t>
            </a:r>
          </a:p>
        </p:txBody>
      </p:sp>
      <p:sp>
        <p:nvSpPr>
          <p:cNvPr id="12" name="Rectangle 2"/>
          <p:cNvSpPr txBox="1">
            <a:spLocks noChangeArrowheads="1"/>
          </p:cNvSpPr>
          <p:nvPr/>
        </p:nvSpPr>
        <p:spPr>
          <a:xfrm>
            <a:off x="717420" y="990097"/>
            <a:ext cx="7772400" cy="2387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4000" b="1" dirty="0" smtClean="0">
                <a:latin typeface="Calibri" panose="020F0502020204030204" pitchFamily="34" charset="0"/>
                <a:cs typeface="Calibri" panose="020F0502020204030204" pitchFamily="34" charset="0"/>
              </a:rPr>
              <a:t>Part 2</a:t>
            </a:r>
          </a:p>
        </p:txBody>
      </p:sp>
    </p:spTree>
    <p:extLst>
      <p:ext uri="{BB962C8B-B14F-4D97-AF65-F5344CB8AC3E}">
        <p14:creationId xmlns:p14="http://schemas.microsoft.com/office/powerpoint/2010/main" val="13900277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6691"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3846786" y="147715"/>
            <a:ext cx="6239559" cy="698598"/>
          </a:xfrm>
        </p:spPr>
        <p:txBody>
          <a:bodyPr>
            <a:normAutofit/>
          </a:bodyPr>
          <a:lstStyle/>
          <a:p>
            <a:r>
              <a:rPr lang="en-US" sz="3600" b="1" dirty="0" smtClean="0">
                <a:solidFill>
                  <a:schemeClr val="accent1"/>
                </a:solidFill>
              </a:rPr>
              <a:t>School Improvement Plans</a:t>
            </a:r>
            <a:endParaRPr lang="en-US" sz="3600" b="1" dirty="0">
              <a:solidFill>
                <a:schemeClr val="accent1"/>
              </a:solidFill>
            </a:endParaRPr>
          </a:p>
        </p:txBody>
      </p:sp>
      <p:sp>
        <p:nvSpPr>
          <p:cNvPr id="11" name="Rectangle 3"/>
          <p:cNvSpPr>
            <a:spLocks noGrp="1" noChangeArrowheads="1"/>
          </p:cNvSpPr>
          <p:nvPr>
            <p:ph idx="1"/>
          </p:nvPr>
        </p:nvSpPr>
        <p:spPr>
          <a:xfrm>
            <a:off x="708922" y="1683101"/>
            <a:ext cx="7772400" cy="3886200"/>
          </a:xfrm>
        </p:spPr>
        <p:txBody>
          <a:bodyPr/>
          <a:lstStyle/>
          <a:p>
            <a:r>
              <a:rPr lang="en-US" sz="2200" dirty="0" smtClean="0">
                <a:effectLst/>
              </a:rPr>
              <a:t>School are required to have a school improvement plan as defined by Florida Statute and Board Policy.</a:t>
            </a:r>
          </a:p>
          <a:p>
            <a:endParaRPr lang="en-US" sz="3600" dirty="0" smtClean="0">
              <a:effectLst/>
            </a:endParaRPr>
          </a:p>
        </p:txBody>
      </p:sp>
    </p:spTree>
    <p:extLst>
      <p:ext uri="{BB962C8B-B14F-4D97-AF65-F5344CB8AC3E}">
        <p14:creationId xmlns:p14="http://schemas.microsoft.com/office/powerpoint/2010/main" val="36492128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7715"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243035" y="71067"/>
            <a:ext cx="3796830" cy="698598"/>
          </a:xfrm>
        </p:spPr>
        <p:txBody>
          <a:bodyPr>
            <a:normAutofit/>
          </a:bodyPr>
          <a:lstStyle/>
          <a:p>
            <a:pPr algn="r"/>
            <a:r>
              <a:rPr lang="en-US" sz="3600" b="1" dirty="0">
                <a:solidFill>
                  <a:schemeClr val="accent1"/>
                </a:solidFill>
              </a:rPr>
              <a:t>SIP Template</a:t>
            </a:r>
          </a:p>
        </p:txBody>
      </p:sp>
      <p:sp>
        <p:nvSpPr>
          <p:cNvPr id="11" name="Text Box 3"/>
          <p:cNvSpPr txBox="1">
            <a:spLocks noChangeArrowheads="1"/>
          </p:cNvSpPr>
          <p:nvPr/>
        </p:nvSpPr>
        <p:spPr bwMode="auto">
          <a:xfrm>
            <a:off x="830580" y="1794492"/>
            <a:ext cx="8077200" cy="769441"/>
          </a:xfrm>
          <a:prstGeom prst="rect">
            <a:avLst/>
          </a:prstGeom>
          <a:noFill/>
          <a:ln w="12700" cap="sq">
            <a:noFill/>
            <a:miter lim="800000"/>
            <a:headEnd type="none" w="sm" len="sm"/>
            <a:tailEnd type="none" w="sm" len="sm"/>
          </a:ln>
        </p:spPr>
        <p:txBody>
          <a:bodyPr wrap="square">
            <a:spAutoFit/>
          </a:bodyPr>
          <a:lstStyle/>
          <a:p>
            <a:pPr algn="ctr" eaLnBrk="1" hangingPunct="1"/>
            <a:r>
              <a:rPr lang="en-US" sz="2200" dirty="0"/>
              <a:t>All Lake County Schools </a:t>
            </a:r>
            <a:r>
              <a:rPr lang="en-US" sz="2200" dirty="0" smtClean="0"/>
              <a:t>use Florida Department of Education’s Continuous Improvement Management System (CIMS).</a:t>
            </a:r>
            <a:endParaRPr lang="en-US" sz="2200" dirty="0"/>
          </a:p>
        </p:txBody>
      </p:sp>
      <p:sp>
        <p:nvSpPr>
          <p:cNvPr id="13" name="Rectangle 12"/>
          <p:cNvSpPr/>
          <p:nvPr/>
        </p:nvSpPr>
        <p:spPr>
          <a:xfrm>
            <a:off x="1325880" y="3292784"/>
            <a:ext cx="7086600" cy="984885"/>
          </a:xfrm>
          <a:prstGeom prst="rect">
            <a:avLst/>
          </a:prstGeom>
        </p:spPr>
        <p:txBody>
          <a:bodyPr wrap="square">
            <a:spAutoFit/>
          </a:bodyPr>
          <a:lstStyle/>
          <a:p>
            <a:pPr algn="ctr"/>
            <a:r>
              <a:rPr lang="en-US" sz="2200" dirty="0">
                <a:hlinkClick r:id="rId8"/>
              </a:rPr>
              <a:t>https://www.floridacims.org</a:t>
            </a:r>
            <a:r>
              <a:rPr lang="en-US" sz="2200" dirty="0" smtClean="0">
                <a:hlinkClick r:id="rId8"/>
              </a:rPr>
              <a:t>/</a:t>
            </a:r>
            <a:endParaRPr lang="en-US" sz="2200" dirty="0" smtClean="0"/>
          </a:p>
          <a:p>
            <a:pPr algn="ctr"/>
            <a:endParaRPr lang="en-US" sz="3600" dirty="0"/>
          </a:p>
        </p:txBody>
      </p:sp>
    </p:spTree>
    <p:extLst>
      <p:ext uri="{BB962C8B-B14F-4D97-AF65-F5344CB8AC3E}">
        <p14:creationId xmlns:p14="http://schemas.microsoft.com/office/powerpoint/2010/main" val="87263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98738"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617077" y="192851"/>
            <a:ext cx="6271090" cy="698598"/>
          </a:xfrm>
        </p:spPr>
        <p:txBody>
          <a:bodyPr>
            <a:normAutofit fontScale="90000"/>
          </a:bodyPr>
          <a:lstStyle/>
          <a:p>
            <a:pPr algn="r"/>
            <a:r>
              <a:rPr lang="en-US" sz="4000" b="1" dirty="0" smtClean="0">
                <a:solidFill>
                  <a:schemeClr val="accent1"/>
                </a:solidFill>
              </a:rPr>
              <a:t>Meaningful School </a:t>
            </a:r>
            <a:br>
              <a:rPr lang="en-US" sz="4000" b="1" dirty="0" smtClean="0">
                <a:solidFill>
                  <a:schemeClr val="accent1"/>
                </a:solidFill>
              </a:rPr>
            </a:br>
            <a:r>
              <a:rPr lang="en-US" sz="4000" b="1" dirty="0" smtClean="0">
                <a:solidFill>
                  <a:schemeClr val="accent1"/>
                </a:solidFill>
              </a:rPr>
              <a:t>Improvement Plans</a:t>
            </a:r>
            <a:endParaRPr lang="en-US" sz="4000" b="1" dirty="0">
              <a:solidFill>
                <a:schemeClr val="accent1"/>
              </a:solidFill>
            </a:endParaRPr>
          </a:p>
        </p:txBody>
      </p:sp>
      <p:sp>
        <p:nvSpPr>
          <p:cNvPr id="11" name="Rectangle 3"/>
          <p:cNvSpPr>
            <a:spLocks noGrp="1" noChangeArrowheads="1"/>
          </p:cNvSpPr>
          <p:nvPr>
            <p:ph idx="1"/>
          </p:nvPr>
        </p:nvSpPr>
        <p:spPr>
          <a:xfrm>
            <a:off x="386685" y="1301352"/>
            <a:ext cx="8653180" cy="5105400"/>
          </a:xfrm>
        </p:spPr>
        <p:txBody>
          <a:bodyPr>
            <a:normAutofit/>
          </a:bodyPr>
          <a:lstStyle/>
          <a:p>
            <a:pPr>
              <a:lnSpc>
                <a:spcPct val="90000"/>
              </a:lnSpc>
              <a:defRPr/>
            </a:pPr>
            <a:r>
              <a:rPr lang="en-US" sz="2200" dirty="0" smtClean="0"/>
              <a:t>Fulfill the State Education Goals, Florida Education Priorities, and State Law</a:t>
            </a:r>
          </a:p>
          <a:p>
            <a:pPr>
              <a:lnSpc>
                <a:spcPct val="90000"/>
              </a:lnSpc>
              <a:defRPr/>
            </a:pPr>
            <a:r>
              <a:rPr lang="en-US" sz="2200" dirty="0" smtClean="0"/>
              <a:t>Fulfill the Lake County School Board Vision, Mission, and Strategic Plan</a:t>
            </a:r>
          </a:p>
          <a:p>
            <a:pPr>
              <a:lnSpc>
                <a:spcPct val="90000"/>
              </a:lnSpc>
              <a:defRPr/>
            </a:pPr>
            <a:r>
              <a:rPr lang="en-US" sz="2200" dirty="0" smtClean="0"/>
              <a:t>Based on the needs of the school</a:t>
            </a:r>
          </a:p>
          <a:p>
            <a:pPr>
              <a:lnSpc>
                <a:spcPct val="90000"/>
              </a:lnSpc>
              <a:defRPr/>
            </a:pPr>
            <a:r>
              <a:rPr lang="en-US" sz="2200" dirty="0" smtClean="0"/>
              <a:t>Focus on improving student achievement and based on student performance data</a:t>
            </a:r>
          </a:p>
          <a:p>
            <a:pPr>
              <a:lnSpc>
                <a:spcPct val="90000"/>
              </a:lnSpc>
              <a:defRPr/>
            </a:pPr>
            <a:r>
              <a:rPr lang="en-US" sz="2200" dirty="0" smtClean="0"/>
              <a:t>Have measurable goals, objectives, and outcomes</a:t>
            </a:r>
          </a:p>
          <a:p>
            <a:pPr>
              <a:lnSpc>
                <a:spcPct val="90000"/>
              </a:lnSpc>
              <a:defRPr/>
            </a:pPr>
            <a:r>
              <a:rPr lang="en-US" sz="2200" dirty="0" smtClean="0"/>
              <a:t>Have clear implementation strategies</a:t>
            </a:r>
          </a:p>
          <a:p>
            <a:pPr>
              <a:lnSpc>
                <a:spcPct val="90000"/>
              </a:lnSpc>
              <a:defRPr/>
            </a:pPr>
            <a:r>
              <a:rPr lang="en-US" sz="2200" dirty="0" smtClean="0"/>
              <a:t>Provide feedback to the school, school board, and community</a:t>
            </a:r>
          </a:p>
          <a:p>
            <a:pPr>
              <a:lnSpc>
                <a:spcPct val="90000"/>
              </a:lnSpc>
              <a:defRPr/>
            </a:pPr>
            <a:endParaRPr lang="en-US" sz="2400" dirty="0" smtClean="0"/>
          </a:p>
        </p:txBody>
      </p:sp>
    </p:spTree>
    <p:extLst>
      <p:ext uri="{BB962C8B-B14F-4D97-AF65-F5344CB8AC3E}">
        <p14:creationId xmlns:p14="http://schemas.microsoft.com/office/powerpoint/2010/main" val="19659066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0788"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
          <p:cNvSpPr txBox="1">
            <a:spLocks noChangeArrowheads="1"/>
          </p:cNvSpPr>
          <p:nvPr/>
        </p:nvSpPr>
        <p:spPr>
          <a:xfrm>
            <a:off x="471488" y="381414"/>
            <a:ext cx="8077200" cy="1371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4000" b="1" dirty="0" smtClean="0"/>
              <a:t>Lake County Schools</a:t>
            </a:r>
            <a:br>
              <a:rPr lang="en-US" sz="4000" b="1" dirty="0" smtClean="0"/>
            </a:br>
            <a:r>
              <a:rPr lang="en-US" sz="4000" b="1" dirty="0" smtClean="0"/>
              <a:t>Vision</a:t>
            </a:r>
          </a:p>
        </p:txBody>
      </p:sp>
      <p:sp>
        <p:nvSpPr>
          <p:cNvPr id="14" name="Rectangle 4"/>
          <p:cNvSpPr txBox="1">
            <a:spLocks noChangeArrowheads="1"/>
          </p:cNvSpPr>
          <p:nvPr/>
        </p:nvSpPr>
        <p:spPr>
          <a:xfrm>
            <a:off x="471488" y="1583569"/>
            <a:ext cx="8153400" cy="396240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buNone/>
            </a:pPr>
            <a:r>
              <a:rPr lang="en-US" sz="2800" b="1" i="1" dirty="0" smtClean="0">
                <a:solidFill>
                  <a:schemeClr val="accent1"/>
                </a:solidFill>
              </a:rPr>
              <a:t>“A dynamic, progressive and collaborative learning community embracing change and diversity, where every student will graduate with the skills needed to succeed in postsecondary education and the workplace.”</a:t>
            </a:r>
            <a:endParaRPr lang="en-US" sz="2800" b="1" dirty="0" smtClean="0">
              <a:solidFill>
                <a:schemeClr val="accent1"/>
              </a:solidFill>
            </a:endParaRPr>
          </a:p>
        </p:txBody>
      </p:sp>
    </p:spTree>
    <p:extLst>
      <p:ext uri="{BB962C8B-B14F-4D97-AF65-F5344CB8AC3E}">
        <p14:creationId xmlns:p14="http://schemas.microsoft.com/office/powerpoint/2010/main" val="17008881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1812"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2"/>
          <p:cNvSpPr txBox="1">
            <a:spLocks noChangeArrowheads="1"/>
          </p:cNvSpPr>
          <p:nvPr/>
        </p:nvSpPr>
        <p:spPr>
          <a:xfrm>
            <a:off x="471488" y="489879"/>
            <a:ext cx="8077200" cy="13716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4000" b="1" dirty="0" smtClean="0"/>
              <a:t>Lake County Schools</a:t>
            </a:r>
            <a:br>
              <a:rPr lang="en-US" sz="4000" b="1" dirty="0" smtClean="0"/>
            </a:br>
            <a:r>
              <a:rPr lang="en-US" sz="4000" b="1" dirty="0" smtClean="0"/>
              <a:t>Mission</a:t>
            </a:r>
          </a:p>
        </p:txBody>
      </p:sp>
      <p:sp>
        <p:nvSpPr>
          <p:cNvPr id="14" name="Rectangle 3"/>
          <p:cNvSpPr txBox="1">
            <a:spLocks noChangeArrowheads="1"/>
          </p:cNvSpPr>
          <p:nvPr/>
        </p:nvSpPr>
        <p:spPr>
          <a:xfrm>
            <a:off x="1619886" y="2073022"/>
            <a:ext cx="6400800" cy="2209800"/>
          </a:xfrm>
          <a:prstGeom prst="rect">
            <a:avLst/>
          </a:prstGeom>
        </p:spPr>
        <p:txBody>
          <a:bodyPr vert="horz" lIns="91440" tIns="45720" rIns="91440" bIns="45720" rtlCol="0">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lnSpc>
                <a:spcPct val="150000"/>
              </a:lnSpc>
              <a:spcAft>
                <a:spcPts val="600"/>
              </a:spcAft>
              <a:buNone/>
              <a:defRPr/>
            </a:pPr>
            <a:r>
              <a:rPr lang="en-US" sz="2800" b="1" i="1" dirty="0" smtClean="0">
                <a:solidFill>
                  <a:schemeClr val="accent1"/>
                </a:solidFill>
              </a:rPr>
              <a:t>“The mission of Lake County Schools is to provide every student with individual opportunities to excel.”</a:t>
            </a:r>
          </a:p>
        </p:txBody>
      </p:sp>
    </p:spTree>
    <p:extLst>
      <p:ext uri="{BB962C8B-B14F-4D97-AF65-F5344CB8AC3E}">
        <p14:creationId xmlns:p14="http://schemas.microsoft.com/office/powerpoint/2010/main" val="9461895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4090"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p:cNvSpPr>
            <a:spLocks noGrp="1"/>
          </p:cNvSpPr>
          <p:nvPr>
            <p:ph type="title"/>
          </p:nvPr>
        </p:nvSpPr>
        <p:spPr>
          <a:xfrm>
            <a:off x="1248629" y="217074"/>
            <a:ext cx="7589225" cy="698598"/>
          </a:xfrm>
        </p:spPr>
        <p:txBody>
          <a:bodyPr>
            <a:normAutofit fontScale="90000"/>
          </a:bodyPr>
          <a:lstStyle/>
          <a:p>
            <a:pPr algn="r"/>
            <a:r>
              <a:rPr lang="en-US" sz="4000" b="1" dirty="0" smtClean="0">
                <a:solidFill>
                  <a:schemeClr val="accent1"/>
                </a:solidFill>
              </a:rPr>
              <a:t>Template for School Improvement Plans</a:t>
            </a:r>
            <a:endParaRPr lang="en-US" sz="4000" b="1" dirty="0">
              <a:solidFill>
                <a:schemeClr val="accent1"/>
              </a:solidFill>
            </a:endParaRPr>
          </a:p>
        </p:txBody>
      </p:sp>
      <p:sp>
        <p:nvSpPr>
          <p:cNvPr id="2" name="Rectangle 1"/>
          <p:cNvSpPr/>
          <p:nvPr/>
        </p:nvSpPr>
        <p:spPr>
          <a:xfrm>
            <a:off x="624313" y="1419233"/>
            <a:ext cx="7933209" cy="2800767"/>
          </a:xfrm>
          <a:prstGeom prst="rect">
            <a:avLst/>
          </a:prstGeom>
        </p:spPr>
        <p:txBody>
          <a:bodyPr wrap="square">
            <a:spAutoFit/>
          </a:bodyPr>
          <a:lstStyle/>
          <a:p>
            <a:r>
              <a:rPr lang="en-US" sz="2200" dirty="0" smtClean="0">
                <a:latin typeface="Calibri" panose="020F0502020204030204" pitchFamily="34" charset="0"/>
                <a:ea typeface="Calibri" panose="020F0502020204030204" pitchFamily="34" charset="0"/>
              </a:rPr>
              <a:t>This year, district schools will utilize the official SIP template.  The streamlined </a:t>
            </a:r>
            <a:r>
              <a:rPr lang="en-US" sz="2200" dirty="0">
                <a:latin typeface="Calibri" panose="020F0502020204030204" pitchFamily="34" charset="0"/>
                <a:ea typeface="Calibri" panose="020F0502020204030204" pitchFamily="34" charset="0"/>
              </a:rPr>
              <a:t>SIP template is intended to simplify the SIP process and help school leaders easily identify the most critical areas for improvement. Grade component data, Early Warning Systems data, subgroup data and other data charts pertinent to each individual school have been included within the </a:t>
            </a:r>
            <a:r>
              <a:rPr lang="en-US" sz="2200" dirty="0" smtClean="0">
                <a:latin typeface="Calibri" panose="020F0502020204030204" pitchFamily="34" charset="0"/>
                <a:ea typeface="Calibri" panose="020F0502020204030204" pitchFamily="34" charset="0"/>
              </a:rPr>
              <a:t>SIP </a:t>
            </a:r>
            <a:r>
              <a:rPr lang="en-US" sz="2200" dirty="0">
                <a:latin typeface="Calibri" panose="020F0502020204030204" pitchFamily="34" charset="0"/>
                <a:ea typeface="Calibri" panose="020F0502020204030204" pitchFamily="34" charset="0"/>
              </a:rPr>
              <a:t>to help the school leadership team strategically pinpoint Areas of Focus for the upcoming school year. </a:t>
            </a:r>
            <a:endParaRPr lang="en-US" sz="2200" dirty="0"/>
          </a:p>
        </p:txBody>
      </p:sp>
    </p:spTree>
    <p:extLst>
      <p:ext uri="{BB962C8B-B14F-4D97-AF65-F5344CB8AC3E}">
        <p14:creationId xmlns:p14="http://schemas.microsoft.com/office/powerpoint/2010/main" val="31172943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1028"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8412481" y="4499703"/>
            <a:ext cx="536448" cy="4256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2" name="Group 105"/>
          <p:cNvGraphicFramePr>
            <a:graphicFrameLocks/>
          </p:cNvGraphicFramePr>
          <p:nvPr>
            <p:extLst>
              <p:ext uri="{D42A27DB-BD31-4B8C-83A1-F6EECF244321}">
                <p14:modId xmlns:p14="http://schemas.microsoft.com/office/powerpoint/2010/main" val="1597975732"/>
              </p:ext>
            </p:extLst>
          </p:nvPr>
        </p:nvGraphicFramePr>
        <p:xfrm>
          <a:off x="272107" y="1230135"/>
          <a:ext cx="8475962" cy="3013732"/>
        </p:xfrm>
        <a:graphic>
          <a:graphicData uri="http://schemas.openxmlformats.org/drawingml/2006/table">
            <a:tbl>
              <a:tblPr/>
              <a:tblGrid>
                <a:gridCol w="5879066">
                  <a:extLst>
                    <a:ext uri="{9D8B030D-6E8A-4147-A177-3AD203B41FA5}">
                      <a16:colId xmlns:a16="http://schemas.microsoft.com/office/drawing/2014/main" val="20000"/>
                    </a:ext>
                  </a:extLst>
                </a:gridCol>
                <a:gridCol w="2596896">
                  <a:extLst>
                    <a:ext uri="{9D8B030D-6E8A-4147-A177-3AD203B41FA5}">
                      <a16:colId xmlns:a16="http://schemas.microsoft.com/office/drawing/2014/main" val="20001"/>
                    </a:ext>
                  </a:extLst>
                </a:gridCol>
              </a:tblGrid>
              <a:tr h="382349">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2000" b="1" i="0" u="none" strike="noStrike" cap="none" normalizeH="0" baseline="0" dirty="0" smtClean="0">
                          <a:ln>
                            <a:noFill/>
                          </a:ln>
                          <a:solidFill>
                            <a:schemeClr val="tx1"/>
                          </a:solidFill>
                          <a:effectLst/>
                          <a:latin typeface="Tahoma" pitchFamily="34" charset="0"/>
                        </a:rPr>
                        <a:t>Task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2000" b="1" i="0" u="none" strike="noStrike" cap="none" normalizeH="0" baseline="0" dirty="0" smtClean="0">
                          <a:ln>
                            <a:noFill/>
                          </a:ln>
                          <a:solidFill>
                            <a:schemeClr val="tx1"/>
                          </a:solidFill>
                          <a:effectLst/>
                          <a:latin typeface="Tahoma" pitchFamily="34" charset="0"/>
                        </a:rPr>
                        <a:t>Due Date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35926">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defRPr/>
                      </a:pPr>
                      <a:r>
                        <a:rPr kumimoji="0" lang="en-US" sz="1700" b="0" i="0" u="none" strike="noStrike" cap="none" normalizeH="0" baseline="0" dirty="0" smtClean="0">
                          <a:ln>
                            <a:noFill/>
                          </a:ln>
                          <a:solidFill>
                            <a:schemeClr val="tx1"/>
                          </a:solidFill>
                          <a:effectLst/>
                          <a:latin typeface="Tahoma" pitchFamily="34" charset="0"/>
                        </a:rPr>
                        <a:t>SIPs for DA schools submitted on CIMS website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defRPr/>
                      </a:pPr>
                      <a:r>
                        <a:rPr kumimoji="0" lang="en-US" sz="1700" b="0" i="0" u="none" strike="noStrike" cap="none" normalizeH="0" baseline="0" smtClean="0">
                          <a:ln>
                            <a:noFill/>
                          </a:ln>
                          <a:solidFill>
                            <a:srgbClr val="FF0000"/>
                          </a:solidFill>
                          <a:effectLst/>
                          <a:latin typeface="Tahoma" pitchFamily="34" charset="0"/>
                        </a:rPr>
                        <a:t>August </a:t>
                      </a:r>
                      <a:r>
                        <a:rPr kumimoji="0" lang="en-US" sz="1700" b="0" i="0" u="none" strike="noStrike" cap="none" normalizeH="0" baseline="0" smtClean="0">
                          <a:ln>
                            <a:noFill/>
                          </a:ln>
                          <a:solidFill>
                            <a:srgbClr val="FF0000"/>
                          </a:solidFill>
                          <a:effectLst/>
                          <a:latin typeface="Tahoma" pitchFamily="34" charset="0"/>
                        </a:rPr>
                        <a:t>22</a:t>
                      </a:r>
                      <a:r>
                        <a:rPr kumimoji="0" lang="en-US" sz="1700" b="0" i="0" u="none" strike="noStrike" cap="none" normalizeH="0" baseline="0" dirty="0" smtClean="0">
                          <a:ln>
                            <a:noFill/>
                          </a:ln>
                          <a:solidFill>
                            <a:srgbClr val="FF0000"/>
                          </a:solidFill>
                          <a:effectLst/>
                          <a:latin typeface="Tahoma" pitchFamily="34" charset="0"/>
                        </a:rPr>
                        <a:t>, 2022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02336">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chemeClr val="tx1"/>
                          </a:solidFill>
                          <a:effectLst/>
                          <a:latin typeface="Tahoma" pitchFamily="34" charset="0"/>
                        </a:rPr>
                        <a:t>All schools’ SIPs due for District Review</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rgbClr val="FF0000"/>
                          </a:solidFill>
                          <a:effectLst/>
                          <a:latin typeface="Tahoma" pitchFamily="34" charset="0"/>
                        </a:rPr>
                        <a:t>August 26, 2022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34839863"/>
                  </a:ext>
                </a:extLst>
              </a:tr>
              <a:tr h="352937">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chemeClr val="tx1"/>
                          </a:solidFill>
                          <a:effectLst/>
                          <a:latin typeface="Tahoma" pitchFamily="34" charset="0"/>
                        </a:rPr>
                        <a:t>District review of SIPs (non CS&amp;I schools)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rgbClr val="FF0000"/>
                          </a:solidFill>
                          <a:effectLst/>
                          <a:latin typeface="Tahoma" pitchFamily="34" charset="0"/>
                        </a:rPr>
                        <a:t>August 29-30, 2022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52937">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chemeClr val="tx1"/>
                          </a:solidFill>
                          <a:effectLst/>
                          <a:latin typeface="Tahoma" pitchFamily="34" charset="0"/>
                        </a:rPr>
                        <a:t>District feedback provided to schools (non CS&amp;I schools)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rgbClr val="FF0000"/>
                          </a:solidFill>
                          <a:effectLst/>
                          <a:latin typeface="Tahoma" pitchFamily="34" charset="0"/>
                        </a:rPr>
                        <a:t>August 31-Sept 1, 2022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1376">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chemeClr val="tx1"/>
                          </a:solidFill>
                          <a:effectLst/>
                          <a:latin typeface="Tahoma" pitchFamily="34" charset="0"/>
                        </a:rPr>
                        <a:t>SIPs approved by school advisory councils NLT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rgbClr val="FF0000"/>
                          </a:solidFill>
                          <a:effectLst/>
                          <a:latin typeface="Tahoma" pitchFamily="34" charset="0"/>
                        </a:rPr>
                        <a:t>October 14, 2022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9899">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chemeClr val="tx1"/>
                          </a:solidFill>
                          <a:effectLst/>
                          <a:latin typeface="Tahoma" pitchFamily="34" charset="0"/>
                        </a:rPr>
                        <a:t>SIPs for non-DA schools submitted on CIMS NLT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rgbClr val="FF0000"/>
                          </a:solidFill>
                          <a:effectLst/>
                          <a:latin typeface="Tahoma" pitchFamily="34" charset="0"/>
                        </a:rPr>
                        <a:t>September 26, 2022</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998855073"/>
                  </a:ext>
                </a:extLst>
              </a:tr>
              <a:tr h="352937">
                <a:tc>
                  <a:txBody>
                    <a:bodyPr/>
                    <a:lstStyle/>
                    <a:p>
                      <a:pPr marL="0" marR="0" lvl="0" indent="0" algn="l"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chemeClr val="tx1"/>
                          </a:solidFill>
                          <a:effectLst/>
                          <a:latin typeface="Tahoma" pitchFamily="34" charset="0"/>
                        </a:rPr>
                        <a:t>Board Approval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Tx/>
                        <a:buFontTx/>
                        <a:buNone/>
                        <a:tabLst/>
                      </a:pPr>
                      <a:r>
                        <a:rPr kumimoji="0" lang="en-US" sz="1700" b="0" i="0" u="none" strike="noStrike" cap="none" normalizeH="0" baseline="0" dirty="0" smtClean="0">
                          <a:ln>
                            <a:noFill/>
                          </a:ln>
                          <a:solidFill>
                            <a:srgbClr val="FF0000"/>
                          </a:solidFill>
                          <a:effectLst/>
                          <a:latin typeface="Tahoma" pitchFamily="34" charset="0"/>
                        </a:rPr>
                        <a:t>TBD</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52889005"/>
                  </a:ext>
                </a:extLst>
              </a:tr>
            </a:tbl>
          </a:graphicData>
        </a:graphic>
      </p:graphicFrame>
      <p:sp>
        <p:nvSpPr>
          <p:cNvPr id="14" name="Title 1"/>
          <p:cNvSpPr>
            <a:spLocks noGrp="1"/>
          </p:cNvSpPr>
          <p:nvPr>
            <p:ph type="title"/>
          </p:nvPr>
        </p:nvSpPr>
        <p:spPr>
          <a:xfrm>
            <a:off x="103969" y="193544"/>
            <a:ext cx="8935896" cy="698598"/>
          </a:xfrm>
        </p:spPr>
        <p:txBody>
          <a:bodyPr>
            <a:normAutofit fontScale="90000"/>
          </a:bodyPr>
          <a:lstStyle/>
          <a:p>
            <a:pPr algn="r"/>
            <a:r>
              <a:rPr lang="en-US" sz="3600" b="1" dirty="0" smtClean="0">
                <a:solidFill>
                  <a:schemeClr val="accent1"/>
                </a:solidFill>
              </a:rPr>
              <a:t>School Improvement Plans (SIP) &amp; District Improvement and Assistance Plan (DIAP) Due Dates</a:t>
            </a:r>
            <a:endParaRPr lang="en-US" sz="3600" b="1" dirty="0">
              <a:solidFill>
                <a:schemeClr val="accent1"/>
              </a:solidFill>
            </a:endParaRPr>
          </a:p>
        </p:txBody>
      </p:sp>
    </p:spTree>
    <p:extLst>
      <p:ext uri="{BB962C8B-B14F-4D97-AF65-F5344CB8AC3E}">
        <p14:creationId xmlns:p14="http://schemas.microsoft.com/office/powerpoint/2010/main" val="1395785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3074"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862086" y="71067"/>
            <a:ext cx="4461208" cy="698598"/>
          </a:xfrm>
        </p:spPr>
        <p:txBody>
          <a:bodyPr>
            <a:normAutofit fontScale="90000"/>
          </a:bodyPr>
          <a:lstStyle/>
          <a:p>
            <a:r>
              <a:rPr lang="en-US" sz="4000" b="1" dirty="0">
                <a:solidFill>
                  <a:schemeClr val="accent1"/>
                </a:solidFill>
              </a:rPr>
              <a:t>Assistance is Available</a:t>
            </a:r>
          </a:p>
        </p:txBody>
      </p:sp>
      <p:sp>
        <p:nvSpPr>
          <p:cNvPr id="11" name="Rectangle 3"/>
          <p:cNvSpPr>
            <a:spLocks noGrp="1" noChangeArrowheads="1"/>
          </p:cNvSpPr>
          <p:nvPr>
            <p:ph idx="1"/>
          </p:nvPr>
        </p:nvSpPr>
        <p:spPr>
          <a:xfrm>
            <a:off x="446116" y="1289827"/>
            <a:ext cx="8697884" cy="4114800"/>
          </a:xfrm>
        </p:spPr>
        <p:txBody>
          <a:bodyPr>
            <a:normAutofit/>
          </a:bodyPr>
          <a:lstStyle/>
          <a:p>
            <a:pPr>
              <a:defRPr/>
            </a:pPr>
            <a:r>
              <a:rPr lang="en-US" sz="2200" dirty="0" smtClean="0"/>
              <a:t>Florida DOE Continuous Improvement Management System (CIMS):</a:t>
            </a:r>
          </a:p>
          <a:p>
            <a:pPr marL="0" indent="0" algn="ctr">
              <a:buNone/>
              <a:defRPr/>
            </a:pPr>
            <a:r>
              <a:rPr lang="en-US" sz="2200" dirty="0">
                <a:hlinkClick r:id="rId8"/>
              </a:rPr>
              <a:t>https://www.floridacims.org</a:t>
            </a:r>
            <a:r>
              <a:rPr lang="en-US" sz="2200" dirty="0" smtClean="0">
                <a:hlinkClick r:id="rId8"/>
              </a:rPr>
              <a:t>/</a:t>
            </a:r>
            <a:endParaRPr lang="en-US" sz="2200" dirty="0" smtClean="0"/>
          </a:p>
          <a:p>
            <a:pPr marL="0" indent="0">
              <a:buNone/>
              <a:defRPr/>
            </a:pPr>
            <a:endParaRPr lang="en-US" sz="2200" dirty="0" smtClean="0"/>
          </a:p>
          <a:p>
            <a:pPr>
              <a:defRPr/>
            </a:pPr>
            <a:r>
              <a:rPr lang="en-US" sz="2200" dirty="0" smtClean="0"/>
              <a:t>Lake County Schools Department of Accountability &amp; Assessment</a:t>
            </a:r>
          </a:p>
          <a:p>
            <a:pPr lvl="1">
              <a:defRPr/>
            </a:pPr>
            <a:r>
              <a:rPr lang="en-US" sz="2200" dirty="0" smtClean="0">
                <a:solidFill>
                  <a:srgbClr val="FF0000"/>
                </a:solidFill>
              </a:rPr>
              <a:t>Dr. Melissa DeJarlais, Director</a:t>
            </a:r>
          </a:p>
          <a:p>
            <a:pPr lvl="1">
              <a:defRPr/>
            </a:pPr>
            <a:r>
              <a:rPr lang="en-US" sz="2200" dirty="0" smtClean="0">
                <a:solidFill>
                  <a:srgbClr val="FF0000"/>
                </a:solidFill>
              </a:rPr>
              <a:t>Cheryl Scruggs, Clerical Assistant II </a:t>
            </a:r>
          </a:p>
        </p:txBody>
      </p:sp>
    </p:spTree>
    <p:extLst>
      <p:ext uri="{BB962C8B-B14F-4D97-AF65-F5344CB8AC3E}">
        <p14:creationId xmlns:p14="http://schemas.microsoft.com/office/powerpoint/2010/main" val="42734406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491884" y="1280160"/>
            <a:ext cx="7920596" cy="3462108"/>
          </a:xfrm>
          <a:prstGeom prst="rect">
            <a:avLst/>
          </a:prstGeom>
        </p:spPr>
        <p:txBody>
          <a:bodyPr vert="horz" lIns="91440" tIns="45720" rIns="91440" bIns="45720" rtlCol="0">
            <a:normAutofit fontScale="92500" lnSpcReduction="2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ctr">
              <a:buFontTx/>
              <a:buNone/>
              <a:defRPr/>
            </a:pPr>
            <a:r>
              <a:rPr lang="en-US" sz="2600" dirty="0" smtClean="0"/>
              <a:t>Diane Kornegay, Superintendent</a:t>
            </a:r>
          </a:p>
          <a:p>
            <a:pPr marL="0" indent="0" algn="ctr">
              <a:buFontTx/>
              <a:buNone/>
              <a:defRPr/>
            </a:pPr>
            <a:r>
              <a:rPr lang="en-US" sz="1800" dirty="0" smtClean="0"/>
              <a:t/>
            </a:r>
            <a:br>
              <a:rPr lang="en-US" sz="1800" dirty="0" smtClean="0"/>
            </a:br>
            <a:r>
              <a:rPr lang="en-US" sz="2400" dirty="0" smtClean="0"/>
              <a:t>Lake County Schools Website</a:t>
            </a:r>
          </a:p>
          <a:p>
            <a:pPr marL="0" indent="0" algn="ctr">
              <a:buFontTx/>
              <a:buNone/>
              <a:defRPr/>
            </a:pPr>
            <a:r>
              <a:rPr lang="en-US" sz="2400" b="1" dirty="0" smtClean="0">
                <a:solidFill>
                  <a:schemeClr val="accent1">
                    <a:lumMod val="40000"/>
                    <a:lumOff val="60000"/>
                  </a:schemeClr>
                </a:solidFill>
                <a:hlinkClick r:id="rId3"/>
              </a:rPr>
              <a:t>http://lake.k12.fl.us</a:t>
            </a:r>
            <a:r>
              <a:rPr lang="en-US" sz="2400" dirty="0" smtClean="0">
                <a:solidFill>
                  <a:schemeClr val="accent1">
                    <a:lumMod val="40000"/>
                    <a:lumOff val="60000"/>
                  </a:schemeClr>
                </a:solidFill>
              </a:rPr>
              <a:t> </a:t>
            </a:r>
          </a:p>
          <a:p>
            <a:pPr marL="0" indent="0" algn="ctr">
              <a:buFontTx/>
              <a:buNone/>
              <a:defRPr/>
            </a:pPr>
            <a:endParaRPr lang="en-US" sz="2400" dirty="0" smtClean="0">
              <a:solidFill>
                <a:schemeClr val="accent1">
                  <a:lumMod val="40000"/>
                  <a:lumOff val="60000"/>
                </a:schemeClr>
              </a:solidFill>
            </a:endParaRPr>
          </a:p>
          <a:p>
            <a:pPr marL="0" indent="0" algn="ctr">
              <a:spcAft>
                <a:spcPts val="200"/>
              </a:spcAft>
              <a:buFontTx/>
              <a:buNone/>
              <a:defRPr/>
            </a:pPr>
            <a:r>
              <a:rPr lang="en-US" sz="2400" dirty="0" smtClean="0"/>
              <a:t>To access School Improvement and SAC Information </a:t>
            </a:r>
          </a:p>
          <a:p>
            <a:pPr marL="0" indent="0" algn="ctr">
              <a:spcAft>
                <a:spcPts val="200"/>
              </a:spcAft>
              <a:buFontTx/>
              <a:buNone/>
              <a:defRPr/>
            </a:pPr>
            <a:r>
              <a:rPr lang="en-US" sz="2400" dirty="0" smtClean="0"/>
              <a:t>select:</a:t>
            </a:r>
          </a:p>
          <a:p>
            <a:pPr marL="0" indent="0" algn="ctr">
              <a:buFontTx/>
              <a:buNone/>
              <a:defRPr/>
            </a:pPr>
            <a:r>
              <a:rPr lang="en-US" sz="2400" dirty="0" smtClean="0"/>
              <a:t> Department of Accountability &amp; Assessment</a:t>
            </a:r>
          </a:p>
          <a:p>
            <a:pPr marL="0" indent="0" algn="ctr">
              <a:buFontTx/>
              <a:buNone/>
              <a:defRPr/>
            </a:pPr>
            <a:r>
              <a:rPr lang="en-US" sz="2400" dirty="0" smtClean="0"/>
              <a:t>or click on: </a:t>
            </a:r>
          </a:p>
          <a:p>
            <a:pPr marL="0" indent="0" algn="ctr">
              <a:buFontTx/>
              <a:buNone/>
              <a:defRPr/>
            </a:pPr>
            <a:r>
              <a:rPr lang="en-US" sz="2400" smtClean="0">
                <a:solidFill>
                  <a:srgbClr val="FF0000"/>
                </a:solidFill>
                <a:hlinkClick r:id="rId4"/>
              </a:rPr>
              <a:t>Accountability &amp; Assessment</a:t>
            </a:r>
            <a:endParaRPr lang="en-US" sz="2400" dirty="0" smtClean="0">
              <a:solidFill>
                <a:srgbClr val="FF0000"/>
              </a:solidFill>
            </a:endParaRPr>
          </a:p>
          <a:p>
            <a:pPr marL="0" indent="0" algn="ctr">
              <a:buFontTx/>
              <a:buNone/>
              <a:defRPr/>
            </a:pPr>
            <a:endParaRPr lang="en-US" sz="2400" dirty="0" smtClean="0"/>
          </a:p>
          <a:p>
            <a:pPr marL="0" indent="0" algn="ctr">
              <a:buFontTx/>
              <a:buNone/>
              <a:defRPr/>
            </a:pPr>
            <a:endParaRPr lang="en-US" sz="1800" dirty="0" smtClean="0">
              <a:solidFill>
                <a:srgbClr val="FF0000"/>
              </a:solidFill>
            </a:endParaRPr>
          </a:p>
        </p:txBody>
      </p:sp>
      <p:sp>
        <p:nvSpPr>
          <p:cNvPr id="3" name="Text Box 6"/>
          <p:cNvSpPr txBox="1">
            <a:spLocks noChangeArrowheads="1"/>
          </p:cNvSpPr>
          <p:nvPr/>
        </p:nvSpPr>
        <p:spPr bwMode="auto">
          <a:xfrm>
            <a:off x="762000" y="304800"/>
            <a:ext cx="7239000" cy="823913"/>
          </a:xfrm>
          <a:prstGeom prst="rect">
            <a:avLst/>
          </a:prstGeom>
          <a:noFill/>
          <a:ln w="9525">
            <a:noFill/>
            <a:miter lim="800000"/>
            <a:headEnd/>
            <a:tailEnd/>
          </a:ln>
          <a:effectLst/>
        </p:spPr>
        <p:txBody>
          <a:bodyPr>
            <a:spAutoFit/>
          </a:bodyPr>
          <a:lstStyle/>
          <a:p>
            <a:pPr algn="ctr">
              <a:defRPr/>
            </a:pPr>
            <a:r>
              <a:rPr lang="en-US" sz="4800" b="1" dirty="0">
                <a:solidFill>
                  <a:schemeClr val="accent1">
                    <a:lumMod val="75000"/>
                  </a:schemeClr>
                </a:solidFill>
                <a:effectLst>
                  <a:outerShdw blurRad="38100" dist="38100" dir="2700000" algn="tl">
                    <a:srgbClr val="000000"/>
                  </a:outerShdw>
                </a:effectLst>
              </a:rPr>
              <a:t>Lake County Schools</a:t>
            </a:r>
          </a:p>
        </p:txBody>
      </p:sp>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123824" y="5005464"/>
            <a:ext cx="9274974" cy="81808"/>
            <a:chOff x="-123824" y="4975967"/>
            <a:chExt cx="9274974" cy="81808"/>
          </a:xfrm>
        </p:grpSpPr>
        <p:cxnSp>
          <p:nvCxnSpPr>
            <p:cNvPr id="6" name="Straight Connector 5"/>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8" name="Picture 2" descr="Lake County School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4270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0851"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2692750" y="116882"/>
            <a:ext cx="6760254" cy="698598"/>
          </a:xfrm>
        </p:spPr>
        <p:txBody>
          <a:bodyPr>
            <a:normAutofit fontScale="90000"/>
          </a:bodyPr>
          <a:lstStyle/>
          <a:p>
            <a:r>
              <a:rPr lang="en-US" sz="4000" b="1" dirty="0">
                <a:solidFill>
                  <a:schemeClr val="accent1"/>
                </a:solidFill>
              </a:rPr>
              <a:t>SAC’s are similar to </a:t>
            </a:r>
            <a:r>
              <a:rPr lang="en-US" sz="4000" b="1" dirty="0" smtClean="0">
                <a:solidFill>
                  <a:schemeClr val="accent1"/>
                </a:solidFill>
              </a:rPr>
              <a:t>School </a:t>
            </a:r>
            <a:r>
              <a:rPr lang="en-US" sz="4000" b="1" dirty="0">
                <a:solidFill>
                  <a:schemeClr val="accent1"/>
                </a:solidFill>
              </a:rPr>
              <a:t>Boards</a:t>
            </a:r>
          </a:p>
        </p:txBody>
      </p:sp>
      <p:sp>
        <p:nvSpPr>
          <p:cNvPr id="11" name="Rectangle 3"/>
          <p:cNvSpPr>
            <a:spLocks noGrp="1" noChangeArrowheads="1"/>
          </p:cNvSpPr>
          <p:nvPr>
            <p:ph idx="1"/>
          </p:nvPr>
        </p:nvSpPr>
        <p:spPr>
          <a:xfrm>
            <a:off x="395288" y="1257300"/>
            <a:ext cx="8229600" cy="3886200"/>
          </a:xfrm>
        </p:spPr>
        <p:txBody>
          <a:bodyPr>
            <a:normAutofit/>
          </a:bodyPr>
          <a:lstStyle/>
          <a:p>
            <a:pPr>
              <a:defRPr/>
            </a:pPr>
            <a:r>
              <a:rPr lang="en-US" sz="2200" dirty="0" smtClean="0"/>
              <a:t>Created and governed by law</a:t>
            </a:r>
          </a:p>
          <a:p>
            <a:pPr>
              <a:defRPr/>
            </a:pPr>
            <a:r>
              <a:rPr lang="en-US" sz="2200" dirty="0" smtClean="0"/>
              <a:t>Elected by peers</a:t>
            </a:r>
          </a:p>
          <a:p>
            <a:pPr>
              <a:defRPr/>
            </a:pPr>
            <a:r>
              <a:rPr lang="en-US" sz="2200" b="1" dirty="0" smtClean="0"/>
              <a:t>Subject to the Sunshine Law</a:t>
            </a:r>
          </a:p>
          <a:p>
            <a:pPr>
              <a:defRPr/>
            </a:pPr>
            <a:r>
              <a:rPr lang="en-US" sz="2200" dirty="0" smtClean="0"/>
              <a:t>Assist leaders (principal, superintendent) with school district direction</a:t>
            </a:r>
          </a:p>
          <a:p>
            <a:pPr>
              <a:defRPr/>
            </a:pPr>
            <a:r>
              <a:rPr lang="en-US" sz="2200" dirty="0" smtClean="0"/>
              <a:t>Have the goal of increasing student achievement for all students in a safe learning environment</a:t>
            </a:r>
          </a:p>
          <a:p>
            <a:pPr>
              <a:buFontTx/>
              <a:buNone/>
              <a:defRPr/>
            </a:pPr>
            <a:endParaRPr lang="en-US" sz="2800" dirty="0" smtClean="0"/>
          </a:p>
        </p:txBody>
      </p:sp>
    </p:spTree>
    <p:extLst>
      <p:ext uri="{BB962C8B-B14F-4D97-AF65-F5344CB8AC3E}">
        <p14:creationId xmlns:p14="http://schemas.microsoft.com/office/powerpoint/2010/main" val="2832075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1875"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6266671" y="71067"/>
            <a:ext cx="3796830" cy="698598"/>
          </a:xfrm>
        </p:spPr>
        <p:txBody>
          <a:bodyPr>
            <a:normAutofit/>
          </a:bodyPr>
          <a:lstStyle/>
          <a:p>
            <a:r>
              <a:rPr lang="en-US" sz="3600" b="1" dirty="0">
                <a:solidFill>
                  <a:schemeClr val="accent1"/>
                </a:solidFill>
              </a:rPr>
              <a:t>Sunshine Law</a:t>
            </a:r>
          </a:p>
        </p:txBody>
      </p:sp>
      <p:sp>
        <p:nvSpPr>
          <p:cNvPr id="11" name="Rectangle 2"/>
          <p:cNvSpPr txBox="1">
            <a:spLocks noChangeArrowheads="1"/>
          </p:cNvSpPr>
          <p:nvPr/>
        </p:nvSpPr>
        <p:spPr>
          <a:xfrm>
            <a:off x="0" y="609600"/>
            <a:ext cx="9144000" cy="16764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defRPr/>
            </a:pPr>
            <a:r>
              <a:rPr lang="en-US" sz="3600" b="1" dirty="0" smtClean="0"/>
              <a:t>All SAC Business </a:t>
            </a:r>
            <a:br>
              <a:rPr lang="en-US" sz="3600" b="1" dirty="0" smtClean="0"/>
            </a:br>
            <a:r>
              <a:rPr lang="en-US" sz="3600" b="1" dirty="0" smtClean="0"/>
              <a:t>must be in the sunshine!</a:t>
            </a:r>
          </a:p>
        </p:txBody>
      </p:sp>
      <p:sp>
        <p:nvSpPr>
          <p:cNvPr id="12" name="Rectangle 3"/>
          <p:cNvSpPr>
            <a:spLocks noGrp="1" noChangeArrowheads="1"/>
          </p:cNvSpPr>
          <p:nvPr>
            <p:ph idx="1"/>
          </p:nvPr>
        </p:nvSpPr>
        <p:spPr>
          <a:xfrm>
            <a:off x="715991" y="1984081"/>
            <a:ext cx="8229600" cy="4495800"/>
          </a:xfrm>
        </p:spPr>
        <p:txBody>
          <a:bodyPr>
            <a:normAutofit/>
          </a:bodyPr>
          <a:lstStyle/>
          <a:p>
            <a:pPr>
              <a:defRPr/>
            </a:pPr>
            <a:r>
              <a:rPr lang="en-US" sz="2200" dirty="0" smtClean="0"/>
              <a:t>All meetings must be publicly noticed and open to the public</a:t>
            </a:r>
          </a:p>
          <a:p>
            <a:pPr>
              <a:defRPr/>
            </a:pPr>
            <a:r>
              <a:rPr lang="en-US" sz="2200" dirty="0" smtClean="0"/>
              <a:t>Minutes must be recorded</a:t>
            </a:r>
          </a:p>
          <a:p>
            <a:pPr>
              <a:defRPr/>
            </a:pPr>
            <a:r>
              <a:rPr lang="en-US" sz="2200" dirty="0" smtClean="0"/>
              <a:t>Members may not communicate with one another about SAC business outside of a publicly noticed meeting</a:t>
            </a:r>
          </a:p>
          <a:p>
            <a:pPr lvl="1">
              <a:defRPr/>
            </a:pPr>
            <a:r>
              <a:rPr lang="en-US" sz="2200" dirty="0" smtClean="0"/>
              <a:t>Communication includes email, phone calls, conversations and other modes</a:t>
            </a:r>
          </a:p>
        </p:txBody>
      </p:sp>
    </p:spTree>
    <p:extLst>
      <p:ext uri="{BB962C8B-B14F-4D97-AF65-F5344CB8AC3E}">
        <p14:creationId xmlns:p14="http://schemas.microsoft.com/office/powerpoint/2010/main" val="6543978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2898"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3"/>
          <p:cNvSpPr>
            <a:spLocks noGrp="1" noChangeArrowheads="1"/>
          </p:cNvSpPr>
          <p:nvPr>
            <p:ph idx="1"/>
          </p:nvPr>
        </p:nvSpPr>
        <p:spPr>
          <a:xfrm>
            <a:off x="698500" y="1537664"/>
            <a:ext cx="7924800" cy="3962400"/>
          </a:xfrm>
        </p:spPr>
        <p:txBody>
          <a:bodyPr>
            <a:normAutofit/>
          </a:bodyPr>
          <a:lstStyle/>
          <a:p>
            <a:pPr>
              <a:defRPr/>
            </a:pPr>
            <a:r>
              <a:rPr lang="en-US" sz="2200" dirty="0" smtClean="0"/>
              <a:t>Assists in preparation and evaluation of School Improvement Plan (SIP)</a:t>
            </a:r>
          </a:p>
          <a:p>
            <a:pPr>
              <a:defRPr/>
            </a:pPr>
            <a:r>
              <a:rPr lang="en-US" sz="2200" dirty="0" smtClean="0"/>
              <a:t>Decides jointly with school faculty how A+ recognition funds are spent</a:t>
            </a:r>
          </a:p>
          <a:p>
            <a:pPr>
              <a:defRPr/>
            </a:pPr>
            <a:r>
              <a:rPr lang="en-US" sz="2200" dirty="0" smtClean="0"/>
              <a:t>Assists principal with the school budget</a:t>
            </a:r>
          </a:p>
          <a:p>
            <a:pPr>
              <a:defRPr/>
            </a:pPr>
            <a:r>
              <a:rPr lang="en-US" sz="2200" dirty="0" smtClean="0"/>
              <a:t>Performs functions as prescribed by school board</a:t>
            </a:r>
          </a:p>
          <a:p>
            <a:pPr>
              <a:defRPr/>
            </a:pPr>
            <a:r>
              <a:rPr lang="en-US" sz="2200" dirty="0" smtClean="0"/>
              <a:t>Monitors the SIP</a:t>
            </a:r>
          </a:p>
        </p:txBody>
      </p:sp>
      <p:sp>
        <p:nvSpPr>
          <p:cNvPr id="11" name="Title 1"/>
          <p:cNvSpPr txBox="1">
            <a:spLocks/>
          </p:cNvSpPr>
          <p:nvPr/>
        </p:nvSpPr>
        <p:spPr>
          <a:xfrm>
            <a:off x="5773771" y="209166"/>
            <a:ext cx="3796830" cy="69859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b="0" i="0" u="none" kern="1200">
                <a:solidFill>
                  <a:schemeClr val="tx1"/>
                </a:solidFill>
                <a:latin typeface="+mj-lt"/>
                <a:ea typeface="+mj-ea"/>
                <a:cs typeface="+mj-cs"/>
              </a:defRPr>
            </a:lvl1pPr>
          </a:lstStyle>
          <a:p>
            <a:r>
              <a:rPr lang="en-US" sz="3600" b="1" dirty="0" smtClean="0">
                <a:solidFill>
                  <a:schemeClr val="accent1"/>
                </a:solidFill>
              </a:rPr>
              <a:t>Role of the SAC</a:t>
            </a:r>
            <a:endParaRPr lang="en-US" sz="3600" b="1" dirty="0">
              <a:solidFill>
                <a:schemeClr val="accent1"/>
              </a:solidFill>
            </a:endParaRPr>
          </a:p>
        </p:txBody>
      </p:sp>
    </p:spTree>
    <p:extLst>
      <p:ext uri="{BB962C8B-B14F-4D97-AF65-F5344CB8AC3E}">
        <p14:creationId xmlns:p14="http://schemas.microsoft.com/office/powerpoint/2010/main" val="42635419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3923"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977468" y="131309"/>
            <a:ext cx="3796830" cy="698598"/>
          </a:xfrm>
        </p:spPr>
        <p:txBody>
          <a:bodyPr>
            <a:normAutofit/>
          </a:bodyPr>
          <a:lstStyle/>
          <a:p>
            <a:r>
              <a:rPr lang="en-US" sz="3600" b="1" dirty="0">
                <a:solidFill>
                  <a:schemeClr val="accent1"/>
                </a:solidFill>
              </a:rPr>
              <a:t>SAC Members</a:t>
            </a:r>
          </a:p>
        </p:txBody>
      </p:sp>
      <p:sp>
        <p:nvSpPr>
          <p:cNvPr id="11" name="Rectangle 3"/>
          <p:cNvSpPr>
            <a:spLocks noGrp="1" noChangeArrowheads="1"/>
          </p:cNvSpPr>
          <p:nvPr>
            <p:ph idx="1"/>
          </p:nvPr>
        </p:nvSpPr>
        <p:spPr>
          <a:xfrm>
            <a:off x="492532" y="829907"/>
            <a:ext cx="8233640" cy="5410200"/>
          </a:xfrm>
        </p:spPr>
        <p:txBody>
          <a:bodyPr>
            <a:normAutofit/>
          </a:bodyPr>
          <a:lstStyle/>
          <a:p>
            <a:pPr>
              <a:spcAft>
                <a:spcPts val="600"/>
              </a:spcAft>
            </a:pPr>
            <a:r>
              <a:rPr lang="en-US" sz="2000" dirty="0" smtClean="0"/>
              <a:t>Comprised</a:t>
            </a:r>
            <a:r>
              <a:rPr lang="en-US" sz="2000" dirty="0" smtClean="0">
                <a:effectLst/>
              </a:rPr>
              <a:t> of principal, appropriate balanced number of teachers, staff, parents, community members, and students (Assistant Principals may not be voting members and should NOT be listed as members)</a:t>
            </a:r>
          </a:p>
          <a:p>
            <a:r>
              <a:rPr lang="en-US" sz="2000" dirty="0" smtClean="0">
                <a:effectLst/>
              </a:rPr>
              <a:t>Must be representative of the ethnic, racial, and economic community served by the school</a:t>
            </a:r>
          </a:p>
          <a:p>
            <a:r>
              <a:rPr lang="en-US" sz="2000" dirty="0" smtClean="0">
                <a:effectLst/>
              </a:rPr>
              <a:t>Document student demographics for specific day for membership compliance (this information is provided by the district each year)</a:t>
            </a:r>
          </a:p>
          <a:p>
            <a:pPr lvl="2"/>
            <a:r>
              <a:rPr lang="en-US" sz="2000" dirty="0" smtClean="0">
                <a:effectLst/>
              </a:rPr>
              <a:t>Free and reduced lunch percentages determines low-socio-economic make-up</a:t>
            </a:r>
          </a:p>
          <a:p>
            <a:pPr lvl="2"/>
            <a:r>
              <a:rPr lang="en-US" sz="2000" dirty="0" smtClean="0">
                <a:effectLst/>
              </a:rPr>
              <a:t>Student race/ethnicity percentages must be represented by SAC </a:t>
            </a:r>
          </a:p>
          <a:p>
            <a:pPr lvl="2"/>
            <a:r>
              <a:rPr lang="en-US" sz="2000" dirty="0" smtClean="0">
                <a:effectLst/>
              </a:rPr>
              <a:t>Majority of members (over 51%) must </a:t>
            </a:r>
            <a:r>
              <a:rPr lang="en-US" sz="2000" b="1" i="1" u="sng" dirty="0" smtClean="0"/>
              <a:t>NOT</a:t>
            </a:r>
            <a:r>
              <a:rPr lang="en-US" sz="2000" dirty="0" smtClean="0">
                <a:effectLst/>
              </a:rPr>
              <a:t> be employed by the Lake County School Board in any capacity</a:t>
            </a:r>
          </a:p>
          <a:p>
            <a:r>
              <a:rPr lang="en-US" sz="2000" dirty="0" smtClean="0">
                <a:effectLst/>
              </a:rPr>
              <a:t>Elected by peer groups</a:t>
            </a:r>
          </a:p>
        </p:txBody>
      </p:sp>
    </p:spTree>
    <p:extLst>
      <p:ext uri="{BB962C8B-B14F-4D97-AF65-F5344CB8AC3E}">
        <p14:creationId xmlns:p14="http://schemas.microsoft.com/office/powerpoint/2010/main" val="252280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extLst>
              <p:ext uri="{D42A27DB-BD31-4B8C-83A1-F6EECF244321}">
                <p14:modId xmlns:p14="http://schemas.microsoft.com/office/powerpoint/2010/main" val="16181281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64945" name="think-cell Slide" r:id="rId5" imgW="306" imgH="306" progId="TCLayout.ActiveDocument.1">
                  <p:embed/>
                </p:oleObj>
              </mc:Choice>
              <mc:Fallback>
                <p:oleObj name="think-cell Slide" r:id="rId5" imgW="306" imgH="306" progId="TCLayout.ActiveDocument.1">
                  <p:embed/>
                  <p:pic>
                    <p:nvPicPr>
                      <p:cNvPr id="3" name="Object 2" hidden="1"/>
                      <p:cNvPicPr/>
                      <p:nvPr/>
                    </p:nvPicPr>
                    <p:blipFill>
                      <a:blip r:embed="rId6"/>
                      <a:stretch>
                        <a:fillRect/>
                      </a:stretch>
                    </p:blipFill>
                    <p:spPr>
                      <a:xfrm>
                        <a:off x="1588" y="1588"/>
                        <a:ext cx="1587" cy="1587"/>
                      </a:xfrm>
                      <a:prstGeom prst="rect">
                        <a:avLst/>
                      </a:prstGeom>
                    </p:spPr>
                  </p:pic>
                </p:oleObj>
              </mc:Fallback>
            </mc:AlternateContent>
          </a:graphicData>
        </a:graphic>
      </p:graphicFrame>
      <p:cxnSp>
        <p:nvCxnSpPr>
          <p:cNvPr id="4" name="Straight Connector 3"/>
          <p:cNvCxnSpPr/>
          <p:nvPr/>
        </p:nvCxnSpPr>
        <p:spPr>
          <a:xfrm flipV="1">
            <a:off x="-123824" y="-14127"/>
            <a:ext cx="9267824" cy="23652"/>
          </a:xfrm>
          <a:prstGeom prst="line">
            <a:avLst/>
          </a:prstGeom>
          <a:ln w="47625">
            <a:solidFill>
              <a:schemeClr val="accent1"/>
            </a:solidFill>
          </a:ln>
        </p:spPr>
        <p:style>
          <a:lnRef idx="1">
            <a:schemeClr val="accent1"/>
          </a:lnRef>
          <a:fillRef idx="0">
            <a:schemeClr val="accent1"/>
          </a:fillRef>
          <a:effectRef idx="0">
            <a:schemeClr val="accent1"/>
          </a:effectRef>
          <a:fontRef idx="minor">
            <a:schemeClr val="tx1"/>
          </a:fontRef>
        </p:style>
      </p:cxnSp>
      <p:grpSp>
        <p:nvGrpSpPr>
          <p:cNvPr id="6" name="Group 5"/>
          <p:cNvGrpSpPr/>
          <p:nvPr/>
        </p:nvGrpSpPr>
        <p:grpSpPr>
          <a:xfrm>
            <a:off x="-123824" y="5005464"/>
            <a:ext cx="9274974" cy="81808"/>
            <a:chOff x="-123824" y="4975967"/>
            <a:chExt cx="9274974" cy="81808"/>
          </a:xfrm>
        </p:grpSpPr>
        <p:cxnSp>
          <p:nvCxnSpPr>
            <p:cNvPr id="7" name="Straight Connector 6"/>
            <p:cNvCxnSpPr/>
            <p:nvPr/>
          </p:nvCxnSpPr>
          <p:spPr>
            <a:xfrm flipV="1">
              <a:off x="-123824" y="5046731"/>
              <a:ext cx="9274974" cy="11044"/>
            </a:xfrm>
            <a:prstGeom prst="line">
              <a:avLst/>
            </a:prstGeom>
            <a:ln w="152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3824" y="4975967"/>
              <a:ext cx="9269821" cy="9222"/>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grpSp>
      <p:pic>
        <p:nvPicPr>
          <p:cNvPr id="9" name="Picture 2" descr="Lake County Schools"/>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412480" y="4427549"/>
            <a:ext cx="627385" cy="49780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95648" y="167274"/>
            <a:ext cx="4669664" cy="698598"/>
          </a:xfrm>
        </p:spPr>
        <p:txBody>
          <a:bodyPr>
            <a:normAutofit fontScale="90000"/>
          </a:bodyPr>
          <a:lstStyle/>
          <a:p>
            <a:r>
              <a:rPr lang="en-US" sz="4000" b="1" dirty="0">
                <a:solidFill>
                  <a:schemeClr val="accent1"/>
                </a:solidFill>
              </a:rPr>
              <a:t>SAC Member Elections</a:t>
            </a:r>
          </a:p>
        </p:txBody>
      </p:sp>
      <p:sp>
        <p:nvSpPr>
          <p:cNvPr id="11" name="Rectangle 3"/>
          <p:cNvSpPr>
            <a:spLocks noGrp="1" noChangeArrowheads="1"/>
          </p:cNvSpPr>
          <p:nvPr>
            <p:ph idx="1"/>
          </p:nvPr>
        </p:nvSpPr>
        <p:spPr>
          <a:xfrm>
            <a:off x="709448" y="1432617"/>
            <a:ext cx="7772400" cy="3649133"/>
          </a:xfrm>
        </p:spPr>
        <p:txBody>
          <a:bodyPr>
            <a:normAutofit/>
          </a:bodyPr>
          <a:lstStyle/>
          <a:p>
            <a:pPr>
              <a:lnSpc>
                <a:spcPct val="90000"/>
              </a:lnSpc>
              <a:defRPr/>
            </a:pPr>
            <a:r>
              <a:rPr lang="en-US" sz="2200" dirty="0" smtClean="0"/>
              <a:t>Teachers elect teachers</a:t>
            </a:r>
          </a:p>
          <a:p>
            <a:pPr>
              <a:lnSpc>
                <a:spcPct val="90000"/>
              </a:lnSpc>
              <a:defRPr/>
            </a:pPr>
            <a:r>
              <a:rPr lang="en-US" sz="2200" dirty="0" smtClean="0"/>
              <a:t>Classified employees elect classified employees</a:t>
            </a:r>
          </a:p>
          <a:p>
            <a:pPr>
              <a:lnSpc>
                <a:spcPct val="90000"/>
              </a:lnSpc>
              <a:defRPr/>
            </a:pPr>
            <a:r>
              <a:rPr lang="en-US" sz="2200" dirty="0" smtClean="0"/>
              <a:t>Students elect students (middle and high)</a:t>
            </a:r>
          </a:p>
          <a:p>
            <a:pPr>
              <a:lnSpc>
                <a:spcPct val="90000"/>
              </a:lnSpc>
              <a:defRPr/>
            </a:pPr>
            <a:r>
              <a:rPr lang="en-US" sz="2200" dirty="0" smtClean="0"/>
              <a:t>Parents elect parents</a:t>
            </a:r>
          </a:p>
          <a:p>
            <a:pPr>
              <a:lnSpc>
                <a:spcPct val="90000"/>
              </a:lnSpc>
              <a:defRPr/>
            </a:pPr>
            <a:r>
              <a:rPr lang="en-US" sz="2200" dirty="0" smtClean="0"/>
              <a:t>Business and community members are recommended by the Principal and approved by a vote of the SAC</a:t>
            </a:r>
          </a:p>
        </p:txBody>
      </p:sp>
    </p:spTree>
    <p:extLst>
      <p:ext uri="{BB962C8B-B14F-4D97-AF65-F5344CB8AC3E}">
        <p14:creationId xmlns:p14="http://schemas.microsoft.com/office/powerpoint/2010/main" val="145441523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5188&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 name="MMPROD_NEXTUNIQUEID" val="10010"/>
  <p:tag name="MMPROD_UIDATA" val="&lt;database version=&quot;11.0&quot;&gt;&lt;object type=&quot;1&quot; unique_id=&quot;10001&quot;&gt;&lt;object type=&quot;2&quot; unique_id=&quot;10765&quot;&gt;&lt;object type=&quot;3&quot; unique_id=&quot;10766&quot;&gt;&lt;property id=&quot;20148&quot; value=&quot;5&quot;/&gt;&lt;property id=&quot;20300&quot; value=&quot;Slide 1&quot;/&gt;&lt;property id=&quot;20307&quot; value=&quot;616&quot;/&gt;&lt;/object&gt;&lt;object type=&quot;3&quot; unique_id=&quot;12296&quot;&gt;&lt;property id=&quot;20148&quot; value=&quot;5&quot;/&gt;&lt;property id=&quot;20300&quot; value=&quot;Slide 2 - &amp;quot;Agenda- Part 1&amp;quot;&quot;/&gt;&lt;property id=&quot;20307&quot; value=&quot;721&quot;/&gt;&lt;/object&gt;&lt;object type=&quot;3&quot; unique_id=&quot;12297&quot;&gt;&lt;property id=&quot;20148&quot; value=&quot;5&quot;/&gt;&lt;property id=&quot;20300&quot; value=&quot;Slide 3&quot;/&gt;&lt;property id=&quot;20307&quot; value=&quot;722&quot;/&gt;&lt;/object&gt;&lt;object type=&quot;3&quot; unique_id=&quot;12298&quot;&gt;&lt;property id=&quot;20148&quot; value=&quot;5&quot;/&gt;&lt;property id=&quot;20300&quot; value=&quot;Slide 4 - &amp;quot;School Advisory Councils are…&amp;quot;&quot;/&gt;&lt;property id=&quot;20307&quot; value=&quot;720&quot;/&gt;&lt;/object&gt;&lt;object type=&quot;3&quot; unique_id=&quot;12299&quot;&gt;&lt;property id=&quot;20148&quot; value=&quot;5&quot;/&gt;&lt;property id=&quot;20300&quot; value=&quot;Slide 5 - &amp;quot;SAC’s are similar to School Boards&amp;quot;&quot;/&gt;&lt;property id=&quot;20307&quot; value=&quot;719&quot;/&gt;&lt;/object&gt;&lt;object type=&quot;3&quot; unique_id=&quot;12300&quot;&gt;&lt;property id=&quot;20148&quot; value=&quot;5&quot;/&gt;&lt;property id=&quot;20300&quot; value=&quot;Slide 6 - &amp;quot;Sunshine Law&amp;quot;&quot;/&gt;&lt;property id=&quot;20307&quot; value=&quot;718&quot;/&gt;&lt;/object&gt;&lt;object type=&quot;3&quot; unique_id=&quot;12301&quot;&gt;&lt;property id=&quot;20148&quot; value=&quot;5&quot;/&gt;&lt;property id=&quot;20300&quot; value=&quot;Slide 7&quot;/&gt;&lt;property id=&quot;20307&quot; value=&quot;717&quot;/&gt;&lt;/object&gt;&lt;object type=&quot;3&quot; unique_id=&quot;12302&quot;&gt;&lt;property id=&quot;20148&quot; value=&quot;5&quot;/&gt;&lt;property id=&quot;20300&quot; value=&quot;Slide 8 - &amp;quot;SAC Members&amp;quot;&quot;/&gt;&lt;property id=&quot;20307&quot; value=&quot;716&quot;/&gt;&lt;/object&gt;&lt;object type=&quot;3&quot; unique_id=&quot;12303&quot;&gt;&lt;property id=&quot;20148&quot; value=&quot;5&quot;/&gt;&lt;property id=&quot;20300&quot; value=&quot;Slide 9 - &amp;quot;SAC Member Elections&amp;quot;&quot;/&gt;&lt;property id=&quot;20307&quot; value=&quot;715&quot;/&gt;&lt;/object&gt;&lt;object type=&quot;3&quot; unique_id=&quot;12304&quot;&gt;&lt;property id=&quot;20148&quot; value=&quot;5&quot;/&gt;&lt;property id=&quot;20300&quot; value=&quot;Slide 10 - &amp;quot;Voting Procedures for Elections &amp;quot;&quot;/&gt;&lt;property id=&quot;20307&quot; value=&quot;714&quot;/&gt;&lt;/object&gt;&lt;object type=&quot;3&quot; unique_id=&quot;12305&quot;&gt;&lt;property id=&quot;20148&quot; value=&quot;5&quot;/&gt;&lt;property id=&quot;20300&quot; value=&quot;Slide 11 - &amp;quot;An SAC may…&amp;quot;&quot;/&gt;&lt;property id=&quot;20307&quot; value=&quot;713&quot;/&gt;&lt;/object&gt;&lt;object type=&quot;3&quot; unique_id=&quot;12306&quot;&gt;&lt;property id=&quot;20148&quot; value=&quot;5&quot;/&gt;&lt;property id=&quot;20300&quot; value=&quot;Slide 12 - &amp;quot;Other Possible Duties of SAC&amp;quot;&quot;/&gt;&lt;property id=&quot;20307&quot; value=&quot;712&quot;/&gt;&lt;/object&gt;&lt;object type=&quot;3&quot; unique_id=&quot;12307&quot;&gt;&lt;property id=&quot;20148&quot; value=&quot;5&quot;/&gt;&lt;property id=&quot;20300&quot; value=&quot;Slide 13 - &amp;quot;SAC Bylaws contain&amp;quot;&quot;/&gt;&lt;property id=&quot;20307&quot; value=&quot;711&quot;/&gt;&lt;/object&gt;&lt;object type=&quot;3&quot; unique_id=&quot;12308&quot;&gt;&lt;property id=&quot;20148&quot; value=&quot;5&quot;/&gt;&lt;property id=&quot;20300&quot; value=&quot;Slide 14 - &amp;quot;SAC Bylaws contain, cont.&amp;quot;&quot;/&gt;&lt;property id=&quot;20307&quot; value=&quot;710&quot;/&gt;&lt;/object&gt;&lt;object type=&quot;3&quot; unique_id=&quot;12309&quot;&gt;&lt;property id=&quot;20148&quot; value=&quot;5&quot;/&gt;&lt;property id=&quot;20300&quot; value=&quot;Slide 15 - &amp;quot;SAC Bylaws contain, cont.&amp;quot;&quot;/&gt;&lt;property id=&quot;20307&quot; value=&quot;709&quot;/&gt;&lt;/object&gt;&lt;object type=&quot;3&quot; unique_id=&quot;12310&quot;&gt;&lt;property id=&quot;20148&quot; value=&quot;5&quot;/&gt;&lt;property id=&quot;20300&quot; value=&quot;Slide 16&quot;/&gt;&lt;property id=&quot;20307&quot; value=&quot;708&quot;/&gt;&lt;/object&gt;&lt;object type=&quot;3&quot; unique_id=&quot;12311&quot;&gt;&lt;property id=&quot;20148&quot; value=&quot;5&quot;/&gt;&lt;property id=&quot;20300&quot; value=&quot;Slide 17 - &amp;quot;School Advisory Councils SAC Meeting Requirements&amp;quot;&quot;/&gt;&lt;property id=&quot;20307&quot; value=&quot;707&quot;/&gt;&lt;/object&gt;&lt;object type=&quot;3&quot; unique_id=&quot;12312&quot;&gt;&lt;property id=&quot;20148&quot; value=&quot;5&quot;/&gt;&lt;property id=&quot;20300&quot; value=&quot;Slide 18 - &amp;quot;Effective Meetings Suggestions&amp;quot;&quot;/&gt;&lt;property id=&quot;20307&quot; value=&quot;706&quot;/&gt;&lt;/object&gt;&lt;object type=&quot;3&quot; unique_id=&quot;12313&quot;&gt;&lt;property id=&quot;20148&quot; value=&quot;5&quot;/&gt;&lt;property id=&quot;20300&quot; value=&quot;Slide 19 - &amp;quot;What to avoid&amp;quot;&quot;/&gt;&lt;property id=&quot;20307&quot; value=&quot;705&quot;/&gt;&lt;/object&gt;&lt;object type=&quot;3&quot; unique_id=&quot;12314&quot;&gt;&lt;property id=&quot;20148&quot; value=&quot;5&quot;/&gt;&lt;property id=&quot;20300&quot; value=&quot;Slide 20 - &amp;quot;SAC Chair and Co-Chair&amp;quot;&quot;/&gt;&lt;property id=&quot;20307&quot; value=&quot;704&quot;/&gt;&lt;/object&gt;&lt;object type=&quot;3&quot; unique_id=&quot;12315&quot;&gt;&lt;property id=&quot;20148&quot; value=&quot;5&quot;/&gt;&lt;property id=&quot;20300&quot; value=&quot;Slide 21 - &amp;quot;Principal&amp;quot;&quot;/&gt;&lt;property id=&quot;20307&quot; value=&quot;703&quot;/&gt;&lt;/object&gt;&lt;object type=&quot;3&quot; unique_id=&quot;12316&quot;&gt;&lt;property id=&quot;20148&quot; value=&quot;5&quot;/&gt;&lt;property id=&quot;20300&quot; value=&quot;Slide 22 - &amp;quot;Additional Suggested SAC Officers&amp;quot;&quot;/&gt;&lt;property id=&quot;20307&quot; value=&quot;702&quot;/&gt;&lt;/object&gt;&lt;object type=&quot;3&quot; unique_id=&quot;12317&quot;&gt;&lt;property id=&quot;20148&quot; value=&quot;5&quot;/&gt;&lt;property id=&quot;20300&quot; value=&quot;Slide 23 - &amp;quot;Secretary – Detailed duties&amp;quot;&quot;/&gt;&lt;property id=&quot;20307&quot; value=&quot;701&quot;/&gt;&lt;/object&gt;&lt;object type=&quot;3&quot; unique_id=&quot;12318&quot;&gt;&lt;property id=&quot;20148&quot; value=&quot;5&quot;/&gt;&lt;property id=&quot;20300&quot; value=&quot;Slide 24 - &amp;quot;The Importance of Minutes&amp;quot;&quot;/&gt;&lt;property id=&quot;20307&quot; value=&quot;700&quot;/&gt;&lt;/object&gt;&lt;object type=&quot;3&quot; unique_id=&quot;12319&quot;&gt;&lt;property id=&quot;20148&quot; value=&quot;5&quot;/&gt;&lt;property id=&quot;20300&quot; value=&quot;Slide 25 - &amp;quot;Minutes Include…&amp;quot;&quot;/&gt;&lt;property id=&quot;20307&quot; value=&quot;699&quot;/&gt;&lt;/object&gt;&lt;object type=&quot;3&quot; unique_id=&quot;12320&quot;&gt;&lt;property id=&quot;20148&quot; value=&quot;5&quot;/&gt;&lt;property id=&quot;20300&quot; value=&quot;Slide 26 - &amp;quot;Minutes Include, cont.&amp;quot;&quot;/&gt;&lt;property id=&quot;20307&quot; value=&quot;698&quot;/&gt;&lt;/object&gt;&lt;object type=&quot;3&quot; unique_id=&quot;12321&quot;&gt;&lt;property id=&quot;20148&quot; value=&quot;5&quot;/&gt;&lt;property id=&quot;20300&quot; value=&quot;Slide 27 - &amp;quot;Minutes Include, cont.&amp;quot;&quot;/&gt;&lt;property id=&quot;20307&quot; value=&quot;697&quot;/&gt;&lt;/object&gt;&lt;object type=&quot;3&quot; unique_id=&quot;12322&quot;&gt;&lt;property id=&quot;20148&quot; value=&quot;5&quot;/&gt;&lt;property id=&quot;20300&quot; value=&quot;Slide 28 - &amp;quot;Minutes do not include&amp;quot;&quot;/&gt;&lt;property id=&quot;20307&quot; value=&quot;696&quot;/&gt;&lt;/object&gt;&lt;object type=&quot;3&quot; unique_id=&quot;12323&quot;&gt;&lt;property id=&quot;20148&quot; value=&quot;5&quot;/&gt;&lt;property id=&quot;20300&quot; value=&quot;Slide 29 - &amp;quot;SAC Funds and Expenditures&amp;quot;&quot;/&gt;&lt;property id=&quot;20307&quot; value=&quot;695&quot;/&gt;&lt;/object&gt;&lt;object type=&quot;3&quot; unique_id=&quot;12324&quot;&gt;&lt;property id=&quot;20148&quot; value=&quot;5&quot;/&gt;&lt;property id=&quot;20300&quot; value=&quot;Slide 30 - &amp;quot;Overview of Laws and Rules&amp;quot;&quot;/&gt;&lt;property id=&quot;20307&quot; value=&quot;694&quot;/&gt;&lt;/object&gt;&lt;object type=&quot;3&quot; unique_id=&quot;12325&quot;&gt;&lt;property id=&quot;20148&quot; value=&quot;5&quot;/&gt;&lt;property id=&quot;20300&quot; value=&quot;Slide 31 - &amp;quot;School Recognition Funds -A+ Funds – if funded&amp;quot;&quot;/&gt;&lt;property id=&quot;20307&quot; value=&quot;693&quot;/&gt;&lt;/object&gt;&lt;object type=&quot;3&quot; unique_id=&quot;12326&quot;&gt;&lt;property id=&quot;20148&quot; value=&quot;5&quot;/&gt;&lt;property id=&quot;20300&quot; value=&quot;Slide 32 - &amp;quot;Fund Raising&amp;quot;&quot;/&gt;&lt;property id=&quot;20307&quot; value=&quot;692&quot;/&gt;&lt;/object&gt;&lt;object type=&quot;3&quot; unique_id=&quot;12327&quot;&gt;&lt;property id=&quot;20148&quot; value=&quot;5&quot;/&gt;&lt;property id=&quot;20300&quot; value=&quot;Slide 33 - &amp;quot;SAC Requirements for School to Meet   5 STAR School Award&amp;quot;&quot;/&gt;&lt;property id=&quot;20307&quot; value=&quot;691&quot;/&gt;&lt;/object&gt;&lt;object type=&quot;3&quot; unique_id=&quot;12328&quot;&gt;&lt;property id=&quot;20148&quot; value=&quot;5&quot;/&gt;&lt;property id=&quot;20300&quot; value=&quot;Slide 34 - &amp;quot;Shared Decision-Making&amp;quot;&quot;/&gt;&lt;property id=&quot;20307&quot; value=&quot;690&quot;/&gt;&lt;/object&gt;&lt;object type=&quot;3&quot; unique_id=&quot;12329&quot;&gt;&lt;property id=&quot;20148&quot; value=&quot;5&quot;/&gt;&lt;property id=&quot;20300&quot; value=&quot;Slide 35 - &amp;quot;Consensus – What is it?&amp;quot;&quot;/&gt;&lt;property id=&quot;20307&quot; value=&quot;689&quot;/&gt;&lt;/object&gt;&lt;object type=&quot;3&quot; unique_id=&quot;12330&quot;&gt;&lt;property id=&quot;20148&quot; value=&quot;5&quot;/&gt;&lt;property id=&quot;20300&quot; value=&quot;Slide 36 - &amp;quot;Consensus is reached…&amp;quot;&quot;/&gt;&lt;property id=&quot;20307&quot; value=&quot;688&quot;/&gt;&lt;/object&gt;&lt;object type=&quot;3&quot; unique_id=&quot;12331&quot;&gt;&lt;property id=&quot;20148&quot; value=&quot;5&quot;/&gt;&lt;property id=&quot;20300&quot; value=&quot;Slide 37 - &amp;quot;Building Consensus&amp;quot;&quot;/&gt;&lt;property id=&quot;20307&quot; value=&quot;687&quot;/&gt;&lt;/object&gt;&lt;object type=&quot;3&quot; unique_id=&quot;12332&quot;&gt;&lt;property id=&quot;20148&quot; value=&quot;5&quot;/&gt;&lt;property id=&quot;20300&quot; value=&quot;Slide 38 - &amp;quot;Agenda, Part II&amp;quot;&quot;/&gt;&lt;property id=&quot;20307&quot; value=&quot;686&quot;/&gt;&lt;/object&gt;&lt;object type=&quot;3&quot; unique_id=&quot;12333&quot;&gt;&lt;property id=&quot;20148&quot; value=&quot;5&quot;/&gt;&lt;property id=&quot;20300&quot; value=&quot;Slide 39&quot;/&gt;&lt;property id=&quot;20307&quot; value=&quot;685&quot;/&gt;&lt;/object&gt;&lt;object type=&quot;3&quot; unique_id=&quot;12334&quot;&gt;&lt;property id=&quot;20148&quot; value=&quot;5&quot;/&gt;&lt;property id=&quot;20300&quot; value=&quot;Slide 40 - &amp;quot;School Improvement Plans&amp;quot;&quot;/&gt;&lt;property id=&quot;20307&quot; value=&quot;684&quot;/&gt;&lt;/object&gt;&lt;object type=&quot;3&quot; unique_id=&quot;12335&quot;&gt;&lt;property id=&quot;20148&quot; value=&quot;5&quot;/&gt;&lt;property id=&quot;20300&quot; value=&quot;Slide 41 - &amp;quot;SIP Template&amp;quot;&quot;/&gt;&lt;property id=&quot;20307&quot; value=&quot;683&quot;/&gt;&lt;/object&gt;&lt;object type=&quot;3&quot; unique_id=&quot;12336&quot;&gt;&lt;property id=&quot;20148&quot; value=&quot;5&quot;/&gt;&lt;property id=&quot;20300&quot; value=&quot;Slide 42 - &amp;quot;Meaningful School  Improvement Plans&amp;quot;&quot;/&gt;&lt;property id=&quot;20307&quot; value=&quot;682&quot;/&gt;&lt;/object&gt;&lt;object type=&quot;3&quot; unique_id=&quot;12338&quot;&gt;&lt;property id=&quot;20148&quot; value=&quot;5&quot;/&gt;&lt;property id=&quot;20300&quot; value=&quot;Slide 43&quot;/&gt;&lt;property id=&quot;20307&quot; value=&quot;680&quot;/&gt;&lt;/object&gt;&lt;object type=&quot;3&quot; unique_id=&quot;12339&quot;&gt;&lt;property id=&quot;20148&quot; value=&quot;5&quot;/&gt;&lt;property id=&quot;20300&quot; value=&quot;Slide 44&quot;/&gt;&lt;property id=&quot;20307&quot; value=&quot;679&quot;/&gt;&lt;/object&gt;&lt;object type=&quot;3&quot; unique_id=&quot;12348&quot;&gt;&lt;property id=&quot;20148&quot; value=&quot;5&quot;/&gt;&lt;property id=&quot;20300&quot; value=&quot;Slide 46 - &amp;quot;School Improvement Plans (SIP) and District Improvement and Assistance Plan (DIAP) Due Dates&amp;quot;&quot;/&gt;&lt;property id=&quot;20307&quot; value=&quot;669&quot;/&gt;&lt;/object&gt;&lt;object type=&quot;3&quot; unique_id=&quot;12350&quot;&gt;&lt;property id=&quot;20148&quot; value=&quot;5&quot;/&gt;&lt;property id=&quot;20300&quot; value=&quot;Slide 47 - &amp;quot;Assistance is Available&amp;quot;&quot;/&gt;&lt;property id=&quot;20307&quot; value=&quot;667&quot;/&gt;&lt;/object&gt;&lt;object type=&quot;3&quot; unique_id=&quot;12351&quot;&gt;&lt;property id=&quot;20148&quot; value=&quot;5&quot;/&gt;&lt;property id=&quot;20300&quot; value=&quot;Slide 48&quot;/&gt;&lt;property id=&quot;20307&quot; value=&quot;666&quot;/&gt;&lt;/object&gt;&lt;object type=&quot;3&quot; unique_id=&quot;14136&quot;&gt;&lt;property id=&quot;20148&quot; value=&quot;5&quot;/&gt;&lt;property id=&quot;20300&quot; value=&quot;Slide 45 - &amp;quot;New “Pilot” Template for  School Improvement Plans&amp;quot;&quot;/&gt;&lt;property id=&quot;20307&quot; value=&quot;723&quot;/&gt;&lt;/object&gt;&lt;/object&gt;&lt;object type=&quot;8&quot; unique_id=&quot;10791&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District Brand">
      <a:dk1>
        <a:sysClr val="windowText" lastClr="000000"/>
      </a:dk1>
      <a:lt1>
        <a:sysClr val="window" lastClr="FFFFFF"/>
      </a:lt1>
      <a:dk2>
        <a:srgbClr val="44546A"/>
      </a:dk2>
      <a:lt2>
        <a:srgbClr val="E7E6E6"/>
      </a:lt2>
      <a:accent1>
        <a:srgbClr val="003A70"/>
      </a:accent1>
      <a:accent2>
        <a:srgbClr val="F6BE00"/>
      </a:accent2>
      <a:accent3>
        <a:srgbClr val="A7A8AA"/>
      </a:accent3>
      <a:accent4>
        <a:srgbClr val="1F103B"/>
      </a:accent4>
      <a:accent5>
        <a:srgbClr val="3AAB8D"/>
      </a:accent5>
      <a:accent6>
        <a:srgbClr val="F4F5F0"/>
      </a:accent6>
      <a:hlink>
        <a:srgbClr val="1F103B"/>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mparison Lake District Assessment Results 2018 to 2017 [Read-Only]" id="{867761CB-0E95-4B3E-A575-DD5EC28897BE}" vid="{F124BB34-9E26-416F-B2A2-74C2D165EE9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7" row="4">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7B1639B3-0FA1-4DFF-8CB2-1F09D84E0586}">
  <we:reference id="wa104178141" version="3.10.0.52" store="en-US" storeType="OMEX"/>
  <we:alternateReferences>
    <we:reference id="WA104178141" version="3.10.0.52" store="WA10417814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LCS Template</Template>
  <TotalTime>4994</TotalTime>
  <Words>2251</Words>
  <Application>Microsoft Office PowerPoint</Application>
  <PresentationFormat>On-screen Show (16:9)</PresentationFormat>
  <Paragraphs>377</Paragraphs>
  <Slides>49</Slides>
  <Notes>49</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5" baseType="lpstr">
      <vt:lpstr>Arial</vt:lpstr>
      <vt:lpstr>Calibri</vt:lpstr>
      <vt:lpstr>Calibri Light</vt:lpstr>
      <vt:lpstr>Tahoma</vt:lpstr>
      <vt:lpstr>Office Theme</vt:lpstr>
      <vt:lpstr>think-cell Slide</vt:lpstr>
      <vt:lpstr>PowerPoint Presentation</vt:lpstr>
      <vt:lpstr>Agenda- Part 1</vt:lpstr>
      <vt:lpstr>PowerPoint Presentation</vt:lpstr>
      <vt:lpstr>School Advisory Councils are…</vt:lpstr>
      <vt:lpstr>SAC’s are similar to School Boards</vt:lpstr>
      <vt:lpstr>Sunshine Law</vt:lpstr>
      <vt:lpstr>PowerPoint Presentation</vt:lpstr>
      <vt:lpstr>SAC Members</vt:lpstr>
      <vt:lpstr>SAC Member Elections</vt:lpstr>
      <vt:lpstr>Voting Procedures for Elections </vt:lpstr>
      <vt:lpstr>An SAC may…</vt:lpstr>
      <vt:lpstr>Other Possible Duties of SAC</vt:lpstr>
      <vt:lpstr>SAC Bylaws contain</vt:lpstr>
      <vt:lpstr>SAC Bylaws contain, cont.</vt:lpstr>
      <vt:lpstr>SAC Bylaws contain, cont.</vt:lpstr>
      <vt:lpstr>PowerPoint Presentation</vt:lpstr>
      <vt:lpstr>School Advisory Councils SAC Meeting Requirements</vt:lpstr>
      <vt:lpstr>Effective Meetings Suggestions</vt:lpstr>
      <vt:lpstr>What to avoid</vt:lpstr>
      <vt:lpstr>SAC Chair and Co-Chair</vt:lpstr>
      <vt:lpstr>Principal</vt:lpstr>
      <vt:lpstr>Additional Suggested SAC Officers</vt:lpstr>
      <vt:lpstr>Secretary – Detailed duties</vt:lpstr>
      <vt:lpstr>The Importance of Minutes</vt:lpstr>
      <vt:lpstr>Minutes Include…</vt:lpstr>
      <vt:lpstr>Minutes Include, cont.</vt:lpstr>
      <vt:lpstr>Minutes Include, cont.</vt:lpstr>
      <vt:lpstr>Minutes do not include</vt:lpstr>
      <vt:lpstr>SAC Funds and Expenditures</vt:lpstr>
      <vt:lpstr>Overview of Laws and Rules</vt:lpstr>
      <vt:lpstr>School Recognition Funds -A+ Funds  (if funded)</vt:lpstr>
      <vt:lpstr>Fund Raising</vt:lpstr>
      <vt:lpstr>SAC Meeting Guidelines</vt:lpstr>
      <vt:lpstr>SAC Requirements for School to Meet   5 STAR School Award</vt:lpstr>
      <vt:lpstr>Shared Decision-Making</vt:lpstr>
      <vt:lpstr>Consensus – What is it?</vt:lpstr>
      <vt:lpstr>Consensus is reached…</vt:lpstr>
      <vt:lpstr>Building Consensus</vt:lpstr>
      <vt:lpstr>Agenda, Part II</vt:lpstr>
      <vt:lpstr>PowerPoint Presentation</vt:lpstr>
      <vt:lpstr>School Improvement Plans</vt:lpstr>
      <vt:lpstr>SIP Template</vt:lpstr>
      <vt:lpstr>Meaningful School  Improvement Plans</vt:lpstr>
      <vt:lpstr>PowerPoint Presentation</vt:lpstr>
      <vt:lpstr>PowerPoint Presentation</vt:lpstr>
      <vt:lpstr>Template for School Improvement Plans</vt:lpstr>
      <vt:lpstr>School Improvement Plans (SIP) &amp; District Improvement and Assistance Plan (DIAP) Due Dates</vt:lpstr>
      <vt:lpstr>Assistance is Available</vt:lpstr>
      <vt:lpstr>PowerPoint Presentation</vt:lpstr>
    </vt:vector>
  </TitlesOfParts>
  <Company>Lake County Schools, FL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Tipton, Michael R</dc:creator>
  <cp:lastModifiedBy>DeJarlais, Melissa K</cp:lastModifiedBy>
  <cp:revision>85</cp:revision>
  <cp:lastPrinted>2018-08-02T16:39:56Z</cp:lastPrinted>
  <dcterms:created xsi:type="dcterms:W3CDTF">2018-07-30T14:11:12Z</dcterms:created>
  <dcterms:modified xsi:type="dcterms:W3CDTF">2022-08-30T12:11:16Z</dcterms:modified>
</cp:coreProperties>
</file>