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7"/>
  </p:notesMasterIdLst>
  <p:handoutMasterIdLst>
    <p:handoutMasterId r:id="rId18"/>
  </p:handoutMasterIdLst>
  <p:sldIdLst>
    <p:sldId id="1117" r:id="rId2"/>
    <p:sldId id="1187" r:id="rId3"/>
    <p:sldId id="1178" r:id="rId4"/>
    <p:sldId id="271" r:id="rId5"/>
    <p:sldId id="1176" r:id="rId6"/>
    <p:sldId id="1183" r:id="rId7"/>
    <p:sldId id="1188" r:id="rId8"/>
    <p:sldId id="1180" r:id="rId9"/>
    <p:sldId id="1184" r:id="rId10"/>
    <p:sldId id="260" r:id="rId11"/>
    <p:sldId id="267" r:id="rId12"/>
    <p:sldId id="1185" r:id="rId13"/>
    <p:sldId id="1163" r:id="rId14"/>
    <p:sldId id="345" r:id="rId15"/>
    <p:sldId id="1186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SAT logistics" id="{CF452A04-8C77-FB4A-8C63-27D41EFBCC69}">
          <p14:sldIdLst>
            <p14:sldId id="1117"/>
            <p14:sldId id="1187"/>
            <p14:sldId id="1178"/>
            <p14:sldId id="271"/>
            <p14:sldId id="1176"/>
            <p14:sldId id="1183"/>
            <p14:sldId id="1188"/>
            <p14:sldId id="1180"/>
            <p14:sldId id="1184"/>
            <p14:sldId id="260"/>
            <p14:sldId id="267"/>
            <p14:sldId id="1185"/>
            <p14:sldId id="1163"/>
            <p14:sldId id="345"/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354006-89D9-1E81-BF47-DE8B932ABC5C}" name="Sean Hackney" initials="SH" userId="S::shackney@jths.org::2a5d3d68-b4bf-49ea-aac5-9930d56475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beyer" initials="e" lastIdx="8" clrIdx="0"/>
  <p:cmAuthor id="7" name="Emelyn Ebeyer" initials="EE" lastIdx="6" clrIdx="7"/>
  <p:cmAuthor id="1" name="build" initials="b" lastIdx="29" clrIdx="1"/>
  <p:cmAuthor id="8" name="anovak" initials="a" lastIdx="5" clrIdx="8"/>
  <p:cmAuthor id="2" name="Betty Keim" initials="" lastIdx="59" clrIdx="2"/>
  <p:cmAuthor id="9" name="Guidry, Linda" initials="GL" lastIdx="1" clrIdx="9"/>
  <p:cmAuthor id="3" name="Sussman, Anne" initials="SA" lastIdx="36" clrIdx="3"/>
  <p:cmAuthor id="4" name="Lauri Benton" initials="lsb" lastIdx="16" clrIdx="4"/>
  <p:cmAuthor id="5" name="Matt Walsh" initials="" lastIdx="0" clrIdx="5"/>
  <p:cmAuthor id="6" name="kblack" initials="k" lastIdx="5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440"/>
    <a:srgbClr val="0B2351"/>
    <a:srgbClr val="F2F2F2"/>
    <a:srgbClr val="005084"/>
    <a:srgbClr val="FFFF66"/>
    <a:srgbClr val="0065A4"/>
    <a:srgbClr val="063867"/>
    <a:srgbClr val="092954"/>
    <a:srgbClr val="05335D"/>
    <a:srgbClr val="053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77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0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F8E7CFA-5F6F-4388-A258-A4C4EF412BB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5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C1F65F4-BA67-4A55-9EC6-7AF0C9B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6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/>
          <a:lstStyle>
            <a:lvl1pPr algn="r">
              <a:defRPr sz="1200"/>
            </a:lvl1pPr>
          </a:lstStyle>
          <a:p>
            <a:fld id="{329623C9-C214-4C79-9D12-1F0B58BBE41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4" tIns="46732" rIns="93464" bIns="467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464" tIns="46732" rIns="93464" bIns="467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 anchor="b"/>
          <a:lstStyle>
            <a:lvl1pPr algn="r">
              <a:defRPr sz="1200"/>
            </a:lvl1pPr>
          </a:lstStyle>
          <a:p>
            <a:fld id="{3F4C6306-C936-4152-B80E-01E9182B9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6CB4D-D067-4274-8894-64F80916C8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5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4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B57CF-5595-4630-A03A-889479A345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1" cy="59787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903" y="3338438"/>
            <a:ext cx="8312075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409" y="6171061"/>
            <a:ext cx="9144000" cy="55041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17" y="0"/>
            <a:ext cx="1502565" cy="100046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22147" y="6108441"/>
            <a:ext cx="8469854" cy="5802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08441"/>
            <a:ext cx="3581400" cy="5802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315"/>
            <a:ext cx="10515600" cy="48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45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08810"/>
            <a:ext cx="10515600" cy="8001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722147" y="6152776"/>
            <a:ext cx="8469854" cy="5802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52776"/>
            <a:ext cx="3581400" cy="5802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9" y="70811"/>
            <a:ext cx="1324842" cy="8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2433"/>
            <a:ext cx="10515600" cy="466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22147" y="1205648"/>
            <a:ext cx="8469854" cy="5802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05648"/>
            <a:ext cx="3581400" cy="5802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37" y="1107402"/>
            <a:ext cx="1133139" cy="7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ths204/6254007221/in/set-72157627916656230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oneil@jths.org" TargetMode="External"/><Relationship Id="rId3" Type="http://schemas.openxmlformats.org/officeDocument/2006/relationships/hyperlink" Target="mailto:shackney@jths.org" TargetMode="External"/><Relationship Id="rId7" Type="http://schemas.openxmlformats.org/officeDocument/2006/relationships/hyperlink" Target="mailto:ahauert@jths.org" TargetMode="External"/><Relationship Id="rId12" Type="http://schemas.openxmlformats.org/officeDocument/2006/relationships/hyperlink" Target="mailto:sclark@jth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mcdonald@jths.org" TargetMode="External"/><Relationship Id="rId11" Type="http://schemas.openxmlformats.org/officeDocument/2006/relationships/hyperlink" Target="mailto:jcage@jths.org" TargetMode="External"/><Relationship Id="rId5" Type="http://schemas.openxmlformats.org/officeDocument/2006/relationships/hyperlink" Target="mailto:poswald@jths.org" TargetMode="External"/><Relationship Id="rId10" Type="http://schemas.openxmlformats.org/officeDocument/2006/relationships/hyperlink" Target="mailto:cmcguffey@jths.org" TargetMode="External"/><Relationship Id="rId4" Type="http://schemas.openxmlformats.org/officeDocument/2006/relationships/hyperlink" Target="mailto:nmcmorris@jths.org" TargetMode="External"/><Relationship Id="rId9" Type="http://schemas.openxmlformats.org/officeDocument/2006/relationships/hyperlink" Target="mailto:bmarcum@jths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cage@jth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swald@jths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2" y="4802819"/>
            <a:ext cx="7319098" cy="9899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</a:rPr>
              <a:t>Joliet Township High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409" y="6171061"/>
            <a:ext cx="8186569" cy="5504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C31EC-7459-4D52-9640-1ABA98E19377}"/>
              </a:ext>
            </a:extLst>
          </p:cNvPr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A65EA-B7EF-4F67-9CDF-3DD691DD11B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yui_3_11_0_3_1381159445901_764" descr="http://farm7.staticflickr.com/6048/6254007221_c1bc44252b_b.jpg">
            <a:hlinkClick r:id="rId3"/>
            <a:extLst>
              <a:ext uri="{FF2B5EF4-FFF2-40B4-BE49-F238E27FC236}">
                <a16:creationId xmlns:a16="http://schemas.microsoft.com/office/drawing/2014/main" id="{89EF3E07-BB4D-49B3-A79A-174EAAE6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9" y="131579"/>
            <a:ext cx="4581959" cy="27432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iquid-photo-buffer" descr="http://farm7.staticflickr.com/6214/6260469669_c949988c5e_b.jpg">
            <a:extLst>
              <a:ext uri="{FF2B5EF4-FFF2-40B4-BE49-F238E27FC236}">
                <a16:creationId xmlns:a16="http://schemas.microsoft.com/office/drawing/2014/main" id="{1A20DBCB-B91A-4CE2-94F5-D770A81E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38" y="3123789"/>
            <a:ext cx="4522035" cy="27432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0C234EE-E230-484D-8A74-34A87A933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21449" r="25619" b="20816"/>
          <a:stretch/>
        </p:blipFill>
        <p:spPr>
          <a:xfrm>
            <a:off x="3516634" y="2238253"/>
            <a:ext cx="2173156" cy="264554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CF0E8A9-CDB0-448A-B0BE-918B2D259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6260" r="19021" b="26694"/>
          <a:stretch/>
        </p:blipFill>
        <p:spPr>
          <a:xfrm>
            <a:off x="5761472" y="941299"/>
            <a:ext cx="3420863" cy="2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C237-FDB4-4C06-996B-E9337C89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8/9 test includes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142BF9-25D6-4B0A-A27E-56DAE2C1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b="8736"/>
          <a:stretch/>
        </p:blipFill>
        <p:spPr bwMode="auto">
          <a:xfrm>
            <a:off x="1466612" y="1828801"/>
            <a:ext cx="9258775" cy="43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0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3E62-C34B-4521-9E9F-71CB72D0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PSAT 8/9 English Reading &amp; Writing (ERW)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33D9A5-CF9B-4D36-84AC-83E453105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98999"/>
              </p:ext>
            </p:extLst>
          </p:nvPr>
        </p:nvGraphicFramePr>
        <p:xfrm>
          <a:off x="1879106" y="3429000"/>
          <a:ext cx="8433787" cy="2893381"/>
        </p:xfrm>
        <a:graphic>
          <a:graphicData uri="http://schemas.openxmlformats.org/drawingml/2006/table">
            <a:tbl>
              <a:tblPr/>
              <a:tblGrid>
                <a:gridCol w="2815046">
                  <a:extLst>
                    <a:ext uri="{9D8B030D-6E8A-4147-A177-3AD203B41FA5}">
                      <a16:colId xmlns:a16="http://schemas.microsoft.com/office/drawing/2014/main" val="1905941740"/>
                    </a:ext>
                  </a:extLst>
                </a:gridCol>
                <a:gridCol w="5618741">
                  <a:extLst>
                    <a:ext uri="{9D8B030D-6E8A-4147-A177-3AD203B41FA5}">
                      <a16:colId xmlns:a16="http://schemas.microsoft.com/office/drawing/2014/main" val="392885570"/>
                    </a:ext>
                  </a:extLst>
                </a:gridCol>
              </a:tblGrid>
              <a:tr h="4930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PSAT 8 ERW Score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Course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7596422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 to 440​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Pre-AP Honors English 1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Honors Biology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AP Human Geography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757701"/>
                  </a:ext>
                </a:extLst>
              </a:tr>
              <a:tr h="6907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 to 370​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Pre-AP English 1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Biology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Pre-AP World History/Geography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60047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to 120​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Pre-AP English 1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Literacy, </a:t>
                      </a: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Biology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Pre-AP World History/Geography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277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12676C-0044-426D-94B0-E096D3E70ACB}"/>
              </a:ext>
            </a:extLst>
          </p:cNvPr>
          <p:cNvSpPr txBox="1"/>
          <p:nvPr/>
        </p:nvSpPr>
        <p:spPr>
          <a:xfrm>
            <a:off x="1247128" y="1859340"/>
            <a:ext cx="10222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Placement into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English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CB6440"/>
                </a:solidFill>
                <a:latin typeface="Arial" panose="020B0604020202020204" pitchFamily="34" charset="0"/>
              </a:rPr>
              <a:t>Science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Social Science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courses from: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ERW score.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grade teacher recommendation</a:t>
            </a:r>
          </a:p>
          <a:p>
            <a:pPr defTabSz="6858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310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3E62-C34B-4521-9E9F-71CB72D0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8/9 Math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33D9A5-CF9B-4D36-84AC-83E453105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21777"/>
              </p:ext>
            </p:extLst>
          </p:nvPr>
        </p:nvGraphicFramePr>
        <p:xfrm>
          <a:off x="1879106" y="3429000"/>
          <a:ext cx="8433787" cy="3027393"/>
        </p:xfrm>
        <a:graphic>
          <a:graphicData uri="http://schemas.openxmlformats.org/drawingml/2006/table">
            <a:tbl>
              <a:tblPr/>
              <a:tblGrid>
                <a:gridCol w="2815046">
                  <a:extLst>
                    <a:ext uri="{9D8B030D-6E8A-4147-A177-3AD203B41FA5}">
                      <a16:colId xmlns:a16="http://schemas.microsoft.com/office/drawing/2014/main" val="1905941740"/>
                    </a:ext>
                  </a:extLst>
                </a:gridCol>
                <a:gridCol w="5618741">
                  <a:extLst>
                    <a:ext uri="{9D8B030D-6E8A-4147-A177-3AD203B41FA5}">
                      <a16:colId xmlns:a16="http://schemas.microsoft.com/office/drawing/2014/main" val="392885570"/>
                    </a:ext>
                  </a:extLst>
                </a:gridCol>
              </a:tblGrid>
              <a:tr h="4930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PSAT 8 Math Score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Course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7596422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 to 460​</a:t>
                      </a: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Advanced Algebra Honors,</a:t>
                      </a: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Geometry Honors, </a:t>
                      </a: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Geometry, </a:t>
                      </a: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1 Honors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757701"/>
                  </a:ext>
                </a:extLst>
              </a:tr>
              <a:tr h="6907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to 390​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1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60047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to 120​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1 (Double Block)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277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12676C-0044-426D-94B0-E096D3E70ACB}"/>
              </a:ext>
            </a:extLst>
          </p:cNvPr>
          <p:cNvSpPr txBox="1"/>
          <p:nvPr/>
        </p:nvSpPr>
        <p:spPr>
          <a:xfrm>
            <a:off x="1247128" y="1859340"/>
            <a:ext cx="10222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Placement into 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Math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courses from: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PSAT 8 Math Score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grade teacher recommendation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Previous coursework when applicable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491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095A-90C8-4188-B34D-A8581FFF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596" y="203760"/>
            <a:ext cx="3110156" cy="914400"/>
          </a:xfrm>
        </p:spPr>
        <p:txBody>
          <a:bodyPr/>
          <a:lstStyle/>
          <a:p>
            <a:r>
              <a:rPr lang="en-US"/>
              <a:t>Electives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81DC3-1482-420C-BDCD-E82F66A3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36" y="348600"/>
            <a:ext cx="2697480" cy="5823600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582DB9A-6570-44EC-8118-E7A8FAE95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14" y="1889238"/>
            <a:ext cx="2651760" cy="3481090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9A130FB3-5F3E-4D61-B408-73B1903E5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000" y="3116911"/>
            <a:ext cx="2651760" cy="48023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B1174366-96CF-4FD4-B9A4-FBD812EFE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000" y="3979477"/>
            <a:ext cx="2651760" cy="469158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D8E34871-7C3B-4CDA-BEF8-4396190A3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38" y="4928804"/>
            <a:ext cx="2651760" cy="481396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DF99AA1E-2A88-48A9-B7B2-70E9CD3649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0" y="4044432"/>
            <a:ext cx="2651760" cy="474403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BFFAF16B-36D7-478C-BD45-DB1C60AC3C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98" y="4050842"/>
            <a:ext cx="2651760" cy="461581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CFD01E26-9FF2-4314-81CD-9BE67C782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98" y="4953003"/>
            <a:ext cx="2651760" cy="476151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FB978A-D798-4C36-9B1E-2993808B3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8"/>
          <a:stretch/>
        </p:blipFill>
        <p:spPr bwMode="auto">
          <a:xfrm>
            <a:off x="7450732" y="4952116"/>
            <a:ext cx="2651760" cy="458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8AEE71-490D-4F13-97DE-7A4548CA88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01" y="4056084"/>
            <a:ext cx="2651760" cy="469158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9590089-0A16-42B6-870A-0EA55481A3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2" y="4939782"/>
            <a:ext cx="2651760" cy="481396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FEC37267-EA36-416D-B27E-0BE5F5E365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04" y="4047637"/>
            <a:ext cx="2651760" cy="4744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5806CD-77BC-4A74-A094-15A9834D2374}"/>
              </a:ext>
            </a:extLst>
          </p:cNvPr>
          <p:cNvSpPr/>
          <p:nvPr/>
        </p:nvSpPr>
        <p:spPr>
          <a:xfrm>
            <a:off x="7007100" y="1814163"/>
            <a:ext cx="3631096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CDC712B4-2FAE-4464-8F56-F3F5B822643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19337" r="48489" b="13875"/>
          <a:stretch/>
        </p:blipFill>
        <p:spPr bwMode="auto">
          <a:xfrm>
            <a:off x="1520700" y="203761"/>
            <a:ext cx="5594060" cy="665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297892-A12A-459F-9CFA-7872BA6B06F7}"/>
              </a:ext>
            </a:extLst>
          </p:cNvPr>
          <p:cNvSpPr/>
          <p:nvPr/>
        </p:nvSpPr>
        <p:spPr>
          <a:xfrm>
            <a:off x="6757768" y="1889241"/>
            <a:ext cx="3541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Orientation to Business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DDEB30-D0F2-4CB6-BEC1-7EE93F21A602}"/>
              </a:ext>
            </a:extLst>
          </p:cNvPr>
          <p:cNvSpPr/>
          <p:nvPr/>
        </p:nvSpPr>
        <p:spPr>
          <a:xfrm>
            <a:off x="6072879" y="2437870"/>
            <a:ext cx="46442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Orientation to Human &amp; Public Services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5FB3A5-7B15-4920-8D3B-867F43F20141}"/>
              </a:ext>
            </a:extLst>
          </p:cNvPr>
          <p:cNvSpPr/>
          <p:nvPr/>
        </p:nvSpPr>
        <p:spPr>
          <a:xfrm>
            <a:off x="7168906" y="3945988"/>
            <a:ext cx="3427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Orientation to Technology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EE0E0-D5FA-4BDE-886B-C4B5F27051F4}"/>
              </a:ext>
            </a:extLst>
          </p:cNvPr>
          <p:cNvSpPr/>
          <p:nvPr/>
        </p:nvSpPr>
        <p:spPr>
          <a:xfrm>
            <a:off x="7834494" y="5233213"/>
            <a:ext cx="26372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 Science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13EBA2-DC32-449D-AC1C-474BFC283789}"/>
              </a:ext>
            </a:extLst>
          </p:cNvPr>
          <p:cNvSpPr/>
          <p:nvPr/>
        </p:nvSpPr>
        <p:spPr>
          <a:xfrm>
            <a:off x="6758775" y="3268292"/>
            <a:ext cx="38563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PLTW Principles of Biomedical Science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7E0C0-6A5A-4D9F-8A94-23E737284988}"/>
              </a:ext>
            </a:extLst>
          </p:cNvPr>
          <p:cNvSpPr/>
          <p:nvPr/>
        </p:nvSpPr>
        <p:spPr>
          <a:xfrm>
            <a:off x="6745341" y="5001711"/>
            <a:ext cx="36594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PLTW Introduction to Engineering Design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B5C13D-DA63-4DFC-8EC6-2F1135AA3518}"/>
              </a:ext>
            </a:extLst>
          </p:cNvPr>
          <p:cNvSpPr/>
          <p:nvPr/>
        </p:nvSpPr>
        <p:spPr>
          <a:xfrm>
            <a:off x="6207787" y="5771950"/>
            <a:ext cx="42147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AP Computer Science Principles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106067-B82F-4D04-A0C5-4236565C433C}"/>
              </a:ext>
            </a:extLst>
          </p:cNvPr>
          <p:cNvSpPr/>
          <p:nvPr/>
        </p:nvSpPr>
        <p:spPr>
          <a:xfrm>
            <a:off x="7221131" y="4488721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Intro to Art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129F59-7B44-4D84-86EE-EE8CC5C2C4EB}"/>
              </a:ext>
            </a:extLst>
          </p:cNvPr>
          <p:cNvSpPr/>
          <p:nvPr/>
        </p:nvSpPr>
        <p:spPr>
          <a:xfrm>
            <a:off x="9432372" y="3507339"/>
            <a:ext cx="930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79C142-153C-484D-A4D1-6C1ED4902317}"/>
              </a:ext>
            </a:extLst>
          </p:cNvPr>
          <p:cNvSpPr/>
          <p:nvPr/>
        </p:nvSpPr>
        <p:spPr>
          <a:xfrm>
            <a:off x="7450735" y="2765443"/>
            <a:ext cx="960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1CCD68-BA52-4D95-A364-D203503E2133}"/>
              </a:ext>
            </a:extLst>
          </p:cNvPr>
          <p:cNvSpPr/>
          <p:nvPr/>
        </p:nvSpPr>
        <p:spPr>
          <a:xfrm>
            <a:off x="6367485" y="6172200"/>
            <a:ext cx="2579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Orchestra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3CDA34-6776-4CED-964A-876901516B92}"/>
              </a:ext>
            </a:extLst>
          </p:cNvPr>
          <p:cNvSpPr txBox="1"/>
          <p:nvPr/>
        </p:nvSpPr>
        <p:spPr>
          <a:xfrm>
            <a:off x="7134360" y="1796907"/>
            <a:ext cx="348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JTHS Proudly supports students with academic needs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89C0D-39B0-49F5-A89D-4097A2A9810E}"/>
              </a:ext>
            </a:extLst>
          </p:cNvPr>
          <p:cNvSpPr txBox="1"/>
          <p:nvPr/>
        </p:nvSpPr>
        <p:spPr>
          <a:xfrm>
            <a:off x="7134358" y="3441201"/>
            <a:ext cx="229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JTHS is excited to offer a variety of electives: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AFF652-0B95-4F9C-8622-57EED0EDE7AF}"/>
              </a:ext>
            </a:extLst>
          </p:cNvPr>
          <p:cNvSpPr/>
          <p:nvPr/>
        </p:nvSpPr>
        <p:spPr>
          <a:xfrm>
            <a:off x="3543048" y="1897202"/>
            <a:ext cx="2619226" cy="2133359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252100-50BE-403C-8956-ED550A36A34A}"/>
              </a:ext>
            </a:extLst>
          </p:cNvPr>
          <p:cNvSpPr/>
          <p:nvPr/>
        </p:nvSpPr>
        <p:spPr>
          <a:xfrm flipV="1">
            <a:off x="3537018" y="4495800"/>
            <a:ext cx="2604226" cy="434232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139 L -0.297 -0.0057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4.44444E-6 L -0.29362 0.0004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0.00416 L -0.30911 0.0004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44444E-6 L -0.30911 -0.01041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0.00417 L -0.32617 -0.0009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4.07407E-6 L -0.32252 -0.00416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35 1.48148E-6 L -0.34336 1.48148E-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044 L -0.33659 -0.0041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4" grpId="0"/>
      <p:bldP spid="45" grpId="0"/>
      <p:bldP spid="45" grpId="1"/>
      <p:bldP spid="46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4A03-D51E-4651-9BCF-C86825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Preview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FDFD-D9F3-42D5-B7DC-6BAFD6CE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For incoming 9</a:t>
            </a:r>
            <a:r>
              <a:rPr lang="en-US" sz="4800" baseline="30000" dirty="0"/>
              <a:t>th</a:t>
            </a:r>
            <a:r>
              <a:rPr lang="en-US" sz="4800" dirty="0"/>
              <a:t> Graders</a:t>
            </a:r>
          </a:p>
          <a:p>
            <a:r>
              <a:rPr lang="en-US" sz="4800" dirty="0"/>
              <a:t>December 7, 2022 @ 6:00pm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86FF8C-6A5F-463C-8A9A-6C6924661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21449" r="25619" b="20816"/>
          <a:stretch/>
        </p:blipFill>
        <p:spPr>
          <a:xfrm>
            <a:off x="3146313" y="3722321"/>
            <a:ext cx="2173156" cy="264554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FA355DA-CB66-4537-952A-7682C0856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6260" r="19021" b="26694"/>
          <a:stretch/>
        </p:blipFill>
        <p:spPr>
          <a:xfrm>
            <a:off x="5701207" y="3712627"/>
            <a:ext cx="3420863" cy="2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D758-6F61-4008-A3ED-6F05DCB9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32A792A5-0760-4B8A-8967-4D33E492E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07512"/>
              </p:ext>
            </p:extLst>
          </p:nvPr>
        </p:nvGraphicFramePr>
        <p:xfrm>
          <a:off x="838200" y="1762249"/>
          <a:ext cx="9815004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5124">
                  <a:extLst>
                    <a:ext uri="{9D8B030D-6E8A-4147-A177-3AD203B41FA5}">
                      <a16:colId xmlns:a16="http://schemas.microsoft.com/office/drawing/2014/main" val="3350458870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3838642128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2967856942"/>
                    </a:ext>
                  </a:extLst>
                </a:gridCol>
              </a:tblGrid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English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Sean Hackney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shackney@jths.org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494909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5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/>
                          </a:solidFill>
                        </a:rPr>
                        <a:t>Nicole McMorris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nmcmorris@jths.org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02905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Social Studies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Paul Oswald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poswald@jths.org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870255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B644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B6440"/>
                          </a:solidFill>
                        </a:rPr>
                        <a:t>Diane McDonald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dmcdonald@jths.org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758274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Applied Life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Central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Angel Hauert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ahauert@jths.org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740168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Applied Life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West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Pat O’Neil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poneil@jths.org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0697743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Fine Arts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Bret Marcum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bmarcum@jths.org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616436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Chris McGuffey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cmcguffey@jths.org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4929182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Special Services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Jamila Cage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jcage@jths.org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448156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English Language Learners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Paul Oswald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poswald@jths.org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37447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Strategic Partnerships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Shelley Clark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sclark@jths.org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246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D758-6F61-4008-A3ED-6F05DCB9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4A93E-FCCF-4E2E-87DC-17ACFB48A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60" t="68980" b="6"/>
          <a:stretch/>
        </p:blipFill>
        <p:spPr>
          <a:xfrm>
            <a:off x="328942" y="1839046"/>
            <a:ext cx="3629143" cy="1775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F268E-426C-4537-8398-7106415C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7" t="68986" r="33465"/>
          <a:stretch/>
        </p:blipFill>
        <p:spPr>
          <a:xfrm>
            <a:off x="391891" y="3803183"/>
            <a:ext cx="3566194" cy="1775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D25F1-88A0-4238-9642-07263C927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" t="38114" r="66561" b="30872"/>
          <a:stretch/>
        </p:blipFill>
        <p:spPr>
          <a:xfrm>
            <a:off x="4297315" y="1839046"/>
            <a:ext cx="3597370" cy="1775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B559D3-3416-43A5-AFB9-8ED52E82A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13" y="3823958"/>
            <a:ext cx="3681572" cy="17561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ED50BB-DB31-43DE-A71F-600DD8D5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485" y="1865784"/>
            <a:ext cx="3681573" cy="17489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2785AD-61E3-441A-BDE9-1DBFED1D8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917" y="3818652"/>
            <a:ext cx="3681573" cy="1744745"/>
          </a:xfrm>
          <a:prstGeom prst="rect">
            <a:avLst/>
          </a:prstGeom>
        </p:spPr>
      </p:pic>
      <p:pic>
        <p:nvPicPr>
          <p:cNvPr id="26" name="Picture 2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0AE7F84-8480-48DD-8D58-55387E920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6" b="93443" l="9756" r="89431">
                        <a14:foregroundMark x1="35772" y1="90984" x2="65854" y2="93443"/>
                        <a14:backgroundMark x1="69919" y1="8197" x2="86179" y2="61475"/>
                        <a14:backgroundMark x1="88618" y1="59016" x2="88618" y2="79508"/>
                        <a14:backgroundMark x1="86179" y1="73770" x2="85366" y2="82787"/>
                        <a14:backgroundMark x1="72358" y1="18852" x2="65854" y2="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76" y="1964787"/>
            <a:ext cx="1476215" cy="1464213"/>
          </a:xfrm>
          <a:prstGeom prst="rect">
            <a:avLst/>
          </a:prstGeom>
        </p:spPr>
      </p:pic>
      <p:pic>
        <p:nvPicPr>
          <p:cNvPr id="27" name="Picture 2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9A2C586-678B-4DF0-9935-39733B4B6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84" y="3937673"/>
            <a:ext cx="1612613" cy="16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AE8F-F65D-446C-9843-D707EC46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0D5D-B16E-4C56-A50D-23EB60FF8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Importance/Role of PSAT</a:t>
            </a:r>
          </a:p>
          <a:p>
            <a:r>
              <a:rPr lang="en-US"/>
              <a:t>Course placement</a:t>
            </a:r>
          </a:p>
          <a:p>
            <a:pPr lvl="1"/>
            <a:r>
              <a:rPr lang="en-US"/>
              <a:t>Honors &amp; AP</a:t>
            </a:r>
          </a:p>
          <a:p>
            <a:pPr lvl="1"/>
            <a:r>
              <a:rPr lang="en-US"/>
              <a:t>Electives</a:t>
            </a:r>
          </a:p>
          <a:p>
            <a:pPr lvl="1"/>
            <a:r>
              <a:rPr lang="en-US"/>
              <a:t>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243C0-1B3B-4182-BBCB-6033A3EC8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7" y="3793402"/>
            <a:ext cx="3549812" cy="286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7C821-4069-4C99-83ED-2D752525B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45" y="1850315"/>
            <a:ext cx="3603455" cy="240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9C1D2D3-342A-4CCE-9D02-6BBC0940D6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21449" r="25619" b="20816"/>
          <a:stretch/>
        </p:blipFill>
        <p:spPr>
          <a:xfrm>
            <a:off x="7543327" y="3594225"/>
            <a:ext cx="933432" cy="113633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6B0DFAE-900D-4D5A-BD66-D4F2546D8F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6260" r="19021" b="26694"/>
          <a:stretch/>
        </p:blipFill>
        <p:spPr>
          <a:xfrm>
            <a:off x="10839794" y="1784420"/>
            <a:ext cx="1463992" cy="11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225" dirty="0"/>
              <a:t>Student Graduation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8922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Must earn </a:t>
            </a:r>
            <a:r>
              <a:rPr lang="en-US" b="1" dirty="0"/>
              <a:t>22 credits </a:t>
            </a:r>
            <a:r>
              <a:rPr lang="en-US" dirty="0"/>
              <a:t>to graduate</a:t>
            </a:r>
          </a:p>
          <a:p>
            <a:pPr marL="518922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Must earn 16 credits as follows: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2000" dirty="0"/>
              <a:t> years of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English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3</a:t>
            </a:r>
            <a:r>
              <a:rPr lang="en-US" sz="2000" dirty="0"/>
              <a:t> years of </a:t>
            </a:r>
            <a:r>
              <a:rPr lang="en-US" sz="2000" b="1" dirty="0">
                <a:solidFill>
                  <a:schemeClr val="accent5"/>
                </a:solidFill>
              </a:rPr>
              <a:t>Mathematics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rgbClr val="002060"/>
                </a:solidFill>
              </a:rPr>
              <a:t>2.5</a:t>
            </a:r>
            <a:r>
              <a:rPr lang="en-US" sz="2000" dirty="0"/>
              <a:t> years of </a:t>
            </a:r>
            <a:r>
              <a:rPr lang="en-US" sz="2000" b="1" dirty="0">
                <a:solidFill>
                  <a:srgbClr val="002060"/>
                </a:solidFill>
              </a:rPr>
              <a:t>Social Science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rgbClr val="CB6440"/>
                </a:solidFill>
              </a:rPr>
              <a:t>2</a:t>
            </a:r>
            <a:r>
              <a:rPr lang="en-US" sz="2000" dirty="0"/>
              <a:t> years of </a:t>
            </a:r>
            <a:r>
              <a:rPr lang="en-US" sz="2000" b="1" dirty="0">
                <a:solidFill>
                  <a:srgbClr val="CB6440"/>
                </a:solidFill>
              </a:rPr>
              <a:t>Science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/>
              <a:t>½</a:t>
            </a:r>
            <a:r>
              <a:rPr lang="en-US" sz="2000" dirty="0"/>
              <a:t> year of </a:t>
            </a:r>
            <a:r>
              <a:rPr lang="en-US" sz="2000" b="1" dirty="0"/>
              <a:t>Consumer Education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/>
              <a:t>½</a:t>
            </a:r>
            <a:r>
              <a:rPr lang="en-US" sz="2000" dirty="0"/>
              <a:t> year of </a:t>
            </a:r>
            <a:r>
              <a:rPr lang="en-US" sz="2000" b="1" dirty="0"/>
              <a:t>Health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/>
              <a:t>1</a:t>
            </a:r>
            <a:r>
              <a:rPr lang="en-US" sz="2000" dirty="0"/>
              <a:t> year of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Art/CTE/Music/World Language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8922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Must enroll in: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100" b="1" dirty="0">
                <a:solidFill>
                  <a:schemeClr val="accent5"/>
                </a:solidFill>
              </a:rPr>
              <a:t>3.5</a:t>
            </a:r>
            <a:r>
              <a:rPr lang="en-US" sz="2100" dirty="0"/>
              <a:t> years of </a:t>
            </a:r>
            <a:r>
              <a:rPr lang="en-US" sz="2100" b="1" dirty="0">
                <a:solidFill>
                  <a:schemeClr val="accent5"/>
                </a:solidFill>
              </a:rPr>
              <a:t>PE or ROTC </a:t>
            </a:r>
          </a:p>
          <a:p>
            <a:pPr marL="480060" lvl="1" indent="-178308">
              <a:buFont typeface="Verdana"/>
              <a:buChar char="◦"/>
              <a:defRPr/>
            </a:pPr>
            <a:endParaRPr lang="en-US" sz="2000" dirty="0"/>
          </a:p>
          <a:p>
            <a:pPr marL="22860" indent="-178308">
              <a:buFont typeface="Verdana"/>
              <a:buChar char="◦"/>
              <a:defRPr/>
            </a:pPr>
            <a:r>
              <a:rPr lang="en-US" sz="2400" dirty="0"/>
              <a:t>Successful completion of all graduation requirements above are necessary prior to receiving a diploma.</a:t>
            </a:r>
          </a:p>
          <a:p>
            <a:pPr marL="22860" indent="-178308">
              <a:buFont typeface="Verdana"/>
              <a:buChar char="◦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B93BB-9D12-47CA-BA8A-C016402F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459"/>
            <a:ext cx="10515600" cy="1225219"/>
          </a:xfrm>
        </p:spPr>
        <p:txBody>
          <a:bodyPr>
            <a:normAutofit/>
          </a:bodyPr>
          <a:lstStyle/>
          <a:p>
            <a:r>
              <a:rPr lang="en-US" sz="4800" dirty="0"/>
              <a:t>Freshman Academy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7678"/>
            <a:ext cx="6284801" cy="418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DCD66E-65EB-4BA9-8408-3CCFC7F3CBA1}"/>
              </a:ext>
            </a:extLst>
          </p:cNvPr>
          <p:cNvSpPr txBox="1">
            <a:spLocks/>
          </p:cNvSpPr>
          <p:nvPr/>
        </p:nvSpPr>
        <p:spPr>
          <a:xfrm>
            <a:off x="7123000" y="2050742"/>
            <a:ext cx="4551136" cy="389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>
              <a:defRPr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7:20 a.m. – 3:15 p.m.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accent6">
                  <a:lumMod val="10000"/>
                </a:schemeClr>
              </a:solidFill>
            </a:endParaRPr>
          </a:p>
          <a:p>
            <a:pPr marL="61722">
              <a:defRPr/>
            </a:pP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  <a:p>
            <a:pPr marL="61722">
              <a:defRPr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8 periods of 55 minutes each</a:t>
            </a:r>
          </a:p>
          <a:p>
            <a:pPr>
              <a:defRPr/>
            </a:pP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3600" dirty="0">
                <a:solidFill>
                  <a:srgbClr val="000000"/>
                </a:solidFill>
              </a:rPr>
              <a:t>Freshman Schedule: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36" y="1616209"/>
            <a:ext cx="738664" cy="51052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Freshman Academics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06CA3C9-4A7C-48FD-B789-B9414F091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060252"/>
              </p:ext>
            </p:extLst>
          </p:nvPr>
        </p:nvGraphicFramePr>
        <p:xfrm>
          <a:off x="838200" y="1851025"/>
          <a:ext cx="9815004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406">
                  <a:extLst>
                    <a:ext uri="{9D8B030D-6E8A-4147-A177-3AD203B41FA5}">
                      <a16:colId xmlns:a16="http://schemas.microsoft.com/office/drawing/2014/main" val="3350458870"/>
                    </a:ext>
                  </a:extLst>
                </a:gridCol>
                <a:gridCol w="3435658">
                  <a:extLst>
                    <a:ext uri="{9D8B030D-6E8A-4147-A177-3AD203B41FA5}">
                      <a16:colId xmlns:a16="http://schemas.microsoft.com/office/drawing/2014/main" val="3838642128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296785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English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Pre-AP English 1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Pre-AP Honors English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49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Algebra 1 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Honors Algebra 1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0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accent5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Geometry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Honors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Geometry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accent5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Honors Advanced Algebra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0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Social Studies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Pre-AP World History/Geography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 Human Geography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87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CB644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B6440"/>
                          </a:solidFill>
                        </a:rPr>
                        <a:t>Biology</a:t>
                      </a:r>
                      <a:endParaRPr lang="en-US" dirty="0">
                        <a:solidFill>
                          <a:srgbClr val="CB644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B6440"/>
                          </a:solidFill>
                        </a:rPr>
                        <a:t>Honors </a:t>
                      </a:r>
                      <a:r>
                        <a:rPr lang="en-US" sz="1800" dirty="0">
                          <a:solidFill>
                            <a:srgbClr val="CB6440"/>
                          </a:solidFill>
                        </a:rPr>
                        <a:t>Biology</a:t>
                      </a:r>
                      <a:endParaRPr lang="en-US" dirty="0">
                        <a:solidFill>
                          <a:srgbClr val="CB644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75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Applied Life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7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Electives /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Art/CTE/Music/World Language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Literacy / Double Block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61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Lunch / Advisory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492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7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6217-BB95-4DBB-8446-59434495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9BD8-AB43-4254-880B-B8331ECF7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315"/>
            <a:ext cx="4811162" cy="4871160"/>
          </a:xfrm>
        </p:spPr>
        <p:txBody>
          <a:bodyPr/>
          <a:lstStyle/>
          <a:p>
            <a:r>
              <a:rPr lang="en-US" dirty="0"/>
              <a:t>Customized Schedules for:</a:t>
            </a:r>
          </a:p>
          <a:p>
            <a:pPr lvl="1"/>
            <a:r>
              <a:rPr lang="en-US" dirty="0"/>
              <a:t>Students with and Individualized Education Plan (IEP)</a:t>
            </a:r>
          </a:p>
          <a:p>
            <a:pPr lvl="2"/>
            <a:r>
              <a:rPr lang="en-US" dirty="0"/>
              <a:t>Director of Special Services:</a:t>
            </a:r>
          </a:p>
          <a:p>
            <a:pPr lvl="2"/>
            <a:r>
              <a:rPr lang="en-US" dirty="0"/>
              <a:t>Jamila Cage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jcage@jths.org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Students who are English Language Leaners (ELL)</a:t>
            </a:r>
          </a:p>
          <a:p>
            <a:pPr lvl="2"/>
            <a:r>
              <a:rPr lang="en-US" dirty="0"/>
              <a:t>ELL Program Director:</a:t>
            </a:r>
          </a:p>
          <a:p>
            <a:pPr lvl="2"/>
            <a:r>
              <a:rPr lang="en-US" dirty="0"/>
              <a:t>Paul Oswald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poswald@jths.org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E21387-1906-4783-B841-D39B69EF78CE}"/>
              </a:ext>
            </a:extLst>
          </p:cNvPr>
          <p:cNvSpPr txBox="1">
            <a:spLocks/>
          </p:cNvSpPr>
          <p:nvPr/>
        </p:nvSpPr>
        <p:spPr>
          <a:xfrm>
            <a:off x="6130705" y="1850315"/>
            <a:ext cx="4811162" cy="48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Education Students:</a:t>
            </a:r>
          </a:p>
          <a:p>
            <a:pPr lvl="1"/>
            <a:r>
              <a:rPr lang="en-US" dirty="0"/>
              <a:t>Advisory Learning Lab</a:t>
            </a:r>
          </a:p>
          <a:p>
            <a:pPr lvl="1"/>
            <a:r>
              <a:rPr lang="en-US" dirty="0"/>
              <a:t>Online Tutoring</a:t>
            </a:r>
          </a:p>
          <a:p>
            <a:pPr lvl="1"/>
            <a:r>
              <a:rPr lang="en-US" dirty="0"/>
              <a:t>Math Interventionist</a:t>
            </a:r>
          </a:p>
          <a:p>
            <a:pPr lvl="1"/>
            <a:r>
              <a:rPr lang="en-US" dirty="0"/>
              <a:t>Writing Lab</a:t>
            </a:r>
          </a:p>
        </p:txBody>
      </p:sp>
    </p:spTree>
    <p:extLst>
      <p:ext uri="{BB962C8B-B14F-4D97-AF65-F5344CB8AC3E}">
        <p14:creationId xmlns:p14="http://schemas.microsoft.com/office/powerpoint/2010/main" val="134460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917E-EFE1-40C8-A70D-E9B22D79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Placement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0937-214F-43D1-AC5B-523D40D76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8922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The program allows students to participate in a college level course and gives them the opportunity to place out of college courses and potentially earn college credit.</a:t>
            </a:r>
          </a:p>
          <a:p>
            <a:pPr marL="518922" indent="-457200">
              <a:buFont typeface="Courier New" panose="02070309020205020404" pitchFamily="49" charset="0"/>
              <a:buChar char="o"/>
              <a:defRPr/>
            </a:pPr>
            <a:endParaRPr lang="en-US" dirty="0"/>
          </a:p>
          <a:p>
            <a:pPr marL="518922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AP courses available to qualified incoming 9</a:t>
            </a:r>
            <a:r>
              <a:rPr lang="en-US" baseline="30000" dirty="0"/>
              <a:t>th</a:t>
            </a:r>
            <a:r>
              <a:rPr lang="en-US" dirty="0"/>
              <a:t> grade students:</a:t>
            </a:r>
            <a:endParaRPr lang="en-US" sz="1300" dirty="0"/>
          </a:p>
          <a:p>
            <a:pPr marL="976122" lvl="1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AP Human Geography </a:t>
            </a:r>
          </a:p>
          <a:p>
            <a:pPr marL="976122" lvl="1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AP Computer Science Principles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1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5D4D-B7E8-431B-8836-8D7FF497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Make-up Day for </a:t>
            </a:r>
            <a:r>
              <a:rPr lang="en-US" b="1" dirty="0"/>
              <a:t>PSAT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0ADE-0977-4B3D-9719-F5E4EB2DE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9526" lvl="2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Central Campus</a:t>
            </a:r>
          </a:p>
          <a:p>
            <a:pPr marL="779526" lvl="2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 October 15, 2022 – 7:30 a.m.-noon</a:t>
            </a:r>
          </a:p>
          <a:p>
            <a:pPr marL="779526" lvl="2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 Bring #2 pencils and CALCULATOR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60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JTHS Blue/Gold">
      <a:dk1>
        <a:sysClr val="windowText" lastClr="000000"/>
      </a:dk1>
      <a:lt1>
        <a:sysClr val="window" lastClr="FFFFFF"/>
      </a:lt1>
      <a:dk2>
        <a:srgbClr val="44546A"/>
      </a:dk2>
      <a:lt2>
        <a:srgbClr val="AEABAB"/>
      </a:lt2>
      <a:accent1>
        <a:srgbClr val="5B9BD5"/>
      </a:accent1>
      <a:accent2>
        <a:srgbClr val="0563C1"/>
      </a:accent2>
      <a:accent3>
        <a:srgbClr val="A5A5A5"/>
      </a:accent3>
      <a:accent4>
        <a:srgbClr val="FFC000"/>
      </a:accent4>
      <a:accent5>
        <a:srgbClr val="BF9000"/>
      </a:accent5>
      <a:accent6>
        <a:srgbClr val="DBDBDB"/>
      </a:accent6>
      <a:hlink>
        <a:srgbClr val="FFFFFF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646</Words>
  <Application>Microsoft Office PowerPoint</Application>
  <PresentationFormat>Widescreen</PresentationFormat>
  <Paragraphs>179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Aharoni</vt:lpstr>
      <vt:lpstr>Arial</vt:lpstr>
      <vt:lpstr>Artifakt Element Heavy</vt:lpstr>
      <vt:lpstr>Baskerville Old Face</vt:lpstr>
      <vt:lpstr>Calibri</vt:lpstr>
      <vt:lpstr>Castellar</vt:lpstr>
      <vt:lpstr>Cavolini</vt:lpstr>
      <vt:lpstr>Century Gothic</vt:lpstr>
      <vt:lpstr>Corbel</vt:lpstr>
      <vt:lpstr>Courier New</vt:lpstr>
      <vt:lpstr>Dreaming Outloud Pro</vt:lpstr>
      <vt:lpstr>Times New Roman</vt:lpstr>
      <vt:lpstr>Verdana</vt:lpstr>
      <vt:lpstr>Wingdings</vt:lpstr>
      <vt:lpstr>3_Office Theme</vt:lpstr>
      <vt:lpstr>Joliet Township High School</vt:lpstr>
      <vt:lpstr>Presenters</vt:lpstr>
      <vt:lpstr>Objectives</vt:lpstr>
      <vt:lpstr>Student Graduation Requirements </vt:lpstr>
      <vt:lpstr>Freshman Academy</vt:lpstr>
      <vt:lpstr>Freshman Schedule:</vt:lpstr>
      <vt:lpstr>Academic Supports</vt:lpstr>
      <vt:lpstr>Advanced Placement Programs</vt:lpstr>
      <vt:lpstr>Make-up Day for PSAT 8</vt:lpstr>
      <vt:lpstr>PSAT 8/9 test includes </vt:lpstr>
      <vt:lpstr>PSAT 8/9 English Reading &amp; Writing (ERW)</vt:lpstr>
      <vt:lpstr>PSAT 8/9 Math</vt:lpstr>
      <vt:lpstr>Electives</vt:lpstr>
      <vt:lpstr>Curriculum Preview Night</vt:lpstr>
      <vt:lpstr>Questions?</vt:lpstr>
    </vt:vector>
  </TitlesOfParts>
  <Company>The College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Resource Center for Educators (What’s New Brochure)</dc:title>
  <dc:creator>build</dc:creator>
  <cp:lastModifiedBy>Sean Hackney</cp:lastModifiedBy>
  <cp:revision>3</cp:revision>
  <cp:lastPrinted>2017-05-19T18:08:51Z</cp:lastPrinted>
  <dcterms:created xsi:type="dcterms:W3CDTF">2014-04-28T20:15:37Z</dcterms:created>
  <dcterms:modified xsi:type="dcterms:W3CDTF">2022-09-15T15:37:25Z</dcterms:modified>
</cp:coreProperties>
</file>