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3"/>
  </p:notesMasterIdLst>
  <p:handoutMasterIdLst>
    <p:handoutMasterId r:id="rId134"/>
  </p:handoutMasterIdLst>
  <p:sldIdLst>
    <p:sldId id="777" r:id="rId2"/>
    <p:sldId id="832" r:id="rId3"/>
    <p:sldId id="551" r:id="rId4"/>
    <p:sldId id="822" r:id="rId5"/>
    <p:sldId id="416" r:id="rId6"/>
    <p:sldId id="779" r:id="rId7"/>
    <p:sldId id="507" r:id="rId8"/>
    <p:sldId id="555" r:id="rId9"/>
    <p:sldId id="556" r:id="rId10"/>
    <p:sldId id="793" r:id="rId11"/>
    <p:sldId id="791" r:id="rId12"/>
    <p:sldId id="794" r:id="rId13"/>
    <p:sldId id="559" r:id="rId14"/>
    <p:sldId id="557" r:id="rId15"/>
    <p:sldId id="552" r:id="rId16"/>
    <p:sldId id="792" r:id="rId17"/>
    <p:sldId id="514" r:id="rId18"/>
    <p:sldId id="829" r:id="rId19"/>
    <p:sldId id="830" r:id="rId20"/>
    <p:sldId id="787" r:id="rId21"/>
    <p:sldId id="554" r:id="rId22"/>
    <p:sldId id="778" r:id="rId23"/>
    <p:sldId id="447" r:id="rId24"/>
    <p:sldId id="460" r:id="rId25"/>
    <p:sldId id="549" r:id="rId26"/>
    <p:sldId id="550" r:id="rId27"/>
    <p:sldId id="784" r:id="rId28"/>
    <p:sldId id="584" r:id="rId29"/>
    <p:sldId id="826" r:id="rId30"/>
    <p:sldId id="780" r:id="rId31"/>
    <p:sldId id="781" r:id="rId32"/>
    <p:sldId id="783" r:id="rId33"/>
    <p:sldId id="795" r:id="rId34"/>
    <p:sldId id="831" r:id="rId35"/>
    <p:sldId id="788" r:id="rId36"/>
    <p:sldId id="548" r:id="rId37"/>
    <p:sldId id="785" r:id="rId38"/>
    <p:sldId id="546" r:id="rId39"/>
    <p:sldId id="796" r:id="rId40"/>
    <p:sldId id="786" r:id="rId41"/>
    <p:sldId id="797" r:id="rId42"/>
    <p:sldId id="798" r:id="rId43"/>
    <p:sldId id="789" r:id="rId44"/>
    <p:sldId id="529" r:id="rId45"/>
    <p:sldId id="461" r:id="rId46"/>
    <p:sldId id="512" r:id="rId47"/>
    <p:sldId id="800" r:id="rId48"/>
    <p:sldId id="801" r:id="rId49"/>
    <p:sldId id="811" r:id="rId50"/>
    <p:sldId id="510" r:id="rId51"/>
    <p:sldId id="530" r:id="rId52"/>
    <p:sldId id="511" r:id="rId53"/>
    <p:sldId id="531" r:id="rId54"/>
    <p:sldId id="470" r:id="rId55"/>
    <p:sldId id="424" r:id="rId56"/>
    <p:sldId id="479" r:id="rId57"/>
    <p:sldId id="803" r:id="rId58"/>
    <p:sldId id="827" r:id="rId59"/>
    <p:sldId id="804" r:id="rId60"/>
    <p:sldId id="805" r:id="rId61"/>
    <p:sldId id="806" r:id="rId62"/>
    <p:sldId id="799" r:id="rId63"/>
    <p:sldId id="802" r:id="rId64"/>
    <p:sldId id="604" r:id="rId65"/>
    <p:sldId id="813" r:id="rId66"/>
    <p:sldId id="558" r:id="rId67"/>
    <p:sldId id="519" r:id="rId68"/>
    <p:sldId id="542" r:id="rId69"/>
    <p:sldId id="543" r:id="rId70"/>
    <p:sldId id="828" r:id="rId71"/>
    <p:sldId id="812" r:id="rId72"/>
    <p:sldId id="759" r:id="rId73"/>
    <p:sldId id="814" r:id="rId74"/>
    <p:sldId id="553" r:id="rId75"/>
    <p:sldId id="815" r:id="rId76"/>
    <p:sldId id="544" r:id="rId77"/>
    <p:sldId id="540" r:id="rId78"/>
    <p:sldId id="495" r:id="rId79"/>
    <p:sldId id="808" r:id="rId80"/>
    <p:sldId id="809" r:id="rId81"/>
    <p:sldId id="810" r:id="rId82"/>
    <p:sldId id="513" r:id="rId83"/>
    <p:sldId id="762" r:id="rId84"/>
    <p:sldId id="760" r:id="rId85"/>
    <p:sldId id="761" r:id="rId86"/>
    <p:sldId id="763" r:id="rId87"/>
    <p:sldId id="537" r:id="rId88"/>
    <p:sldId id="539" r:id="rId89"/>
    <p:sldId id="501" r:id="rId90"/>
    <p:sldId id="545" r:id="rId91"/>
    <p:sldId id="560" r:id="rId92"/>
    <p:sldId id="561" r:id="rId93"/>
    <p:sldId id="562" r:id="rId94"/>
    <p:sldId id="563" r:id="rId95"/>
    <p:sldId id="564" r:id="rId96"/>
    <p:sldId id="565" r:id="rId97"/>
    <p:sldId id="566" r:id="rId98"/>
    <p:sldId id="567" r:id="rId99"/>
    <p:sldId id="568" r:id="rId100"/>
    <p:sldId id="503" r:id="rId101"/>
    <p:sldId id="504" r:id="rId102"/>
    <p:sldId id="807" r:id="rId103"/>
    <p:sldId id="525" r:id="rId104"/>
    <p:sldId id="520" r:id="rId105"/>
    <p:sldId id="570" r:id="rId106"/>
    <p:sldId id="571" r:id="rId107"/>
    <p:sldId id="572" r:id="rId108"/>
    <p:sldId id="569" r:id="rId109"/>
    <p:sldId id="527" r:id="rId110"/>
    <p:sldId id="526" r:id="rId111"/>
    <p:sldId id="506" r:id="rId112"/>
    <p:sldId id="533" r:id="rId113"/>
    <p:sldId id="535" r:id="rId114"/>
    <p:sldId id="816" r:id="rId115"/>
    <p:sldId id="817" r:id="rId116"/>
    <p:sldId id="536" r:id="rId117"/>
    <p:sldId id="819" r:id="rId118"/>
    <p:sldId id="818" r:id="rId119"/>
    <p:sldId id="821" r:id="rId120"/>
    <p:sldId id="820" r:id="rId121"/>
    <p:sldId id="823" r:id="rId122"/>
    <p:sldId id="359" r:id="rId123"/>
    <p:sldId id="749" r:id="rId124"/>
    <p:sldId id="771" r:id="rId125"/>
    <p:sldId id="772" r:id="rId126"/>
    <p:sldId id="776" r:id="rId127"/>
    <p:sldId id="738" r:id="rId128"/>
    <p:sldId id="698" r:id="rId129"/>
    <p:sldId id="824" r:id="rId130"/>
    <p:sldId id="573" r:id="rId131"/>
    <p:sldId id="833" r:id="rId132"/>
  </p:sldIdLst>
  <p:sldSz cx="9144000" cy="5143500" type="screen16x9"/>
  <p:notesSz cx="7010400" cy="9296400"/>
  <p:custDataLst>
    <p:tags r:id="rId13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7">
          <p15:clr>
            <a:srgbClr val="A4A3A4"/>
          </p15:clr>
        </p15:guide>
        <p15:guide id="2" orient="horz" pos="1152">
          <p15:clr>
            <a:srgbClr val="A4A3A4"/>
          </p15:clr>
        </p15:guide>
        <p15:guide id="3" orient="horz" pos="2833">
          <p15:clr>
            <a:srgbClr val="A4A3A4"/>
          </p15:clr>
        </p15:guide>
        <p15:guide id="4" orient="horz" pos="2107">
          <p15:clr>
            <a:srgbClr val="A4A3A4"/>
          </p15:clr>
        </p15:guide>
        <p15:guide id="5" pos="361">
          <p15:clr>
            <a:srgbClr val="A4A3A4"/>
          </p15:clr>
        </p15:guide>
        <p15:guide id="6" pos="4298">
          <p15:clr>
            <a:srgbClr val="A4A3A4"/>
          </p15:clr>
        </p15:guide>
        <p15:guide id="7" pos="559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0" clrIdx="1"/>
  <p:cmAuthor id="2" name="other authors"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B69"/>
    <a:srgbClr val="316375"/>
    <a:srgbClr val="C50084"/>
    <a:srgbClr val="4D4D4D"/>
    <a:srgbClr val="D52B1E"/>
    <a:srgbClr val="58A618"/>
    <a:srgbClr val="587418"/>
    <a:srgbClr val="557630"/>
    <a:srgbClr val="00A599"/>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C09C39-9CE5-446E-AEAF-915892A51F0D}">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85714" autoAdjust="0"/>
  </p:normalViewPr>
  <p:slideViewPr>
    <p:cSldViewPr snapToGrid="0">
      <p:cViewPr varScale="1">
        <p:scale>
          <a:sx n="86" d="100"/>
          <a:sy n="86" d="100"/>
        </p:scale>
        <p:origin x="936" y="78"/>
      </p:cViewPr>
      <p:guideLst>
        <p:guide orient="horz" pos="887"/>
        <p:guide orient="horz" pos="1152"/>
        <p:guide orient="horz" pos="2833"/>
        <p:guide orient="horz" pos="2107"/>
        <p:guide pos="361"/>
        <p:guide pos="4298"/>
        <p:guide pos="5594"/>
      </p:guideLst>
    </p:cSldViewPr>
  </p:slideViewPr>
  <p:notesTextViewPr>
    <p:cViewPr>
      <p:scale>
        <a:sx n="1" d="1"/>
        <a:sy n="1" d="1"/>
      </p:scale>
      <p:origin x="0" y="0"/>
    </p:cViewPr>
  </p:notesTextViewPr>
  <p:notesViewPr>
    <p:cSldViewPr snapToGrid="0">
      <p:cViewPr>
        <p:scale>
          <a:sx n="66" d="100"/>
          <a:sy n="66" d="100"/>
        </p:scale>
        <p:origin x="0" y="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gs" Target="tags/tag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2CA17-C839-4B08-9FD2-5BACB15D0818}" type="doc">
      <dgm:prSet loTypeId="urn:microsoft.com/office/officeart/2005/8/layout/venn2" loCatId="relationship" qsTypeId="urn:microsoft.com/office/officeart/2005/8/quickstyle/simple1" qsCatId="simple" csTypeId="urn:microsoft.com/office/officeart/2005/8/colors/accent2_5" csCatId="accent2" phldr="1"/>
      <dgm:spPr/>
      <dgm:t>
        <a:bodyPr/>
        <a:lstStyle/>
        <a:p>
          <a:endParaRPr lang="en-US"/>
        </a:p>
      </dgm:t>
    </dgm:pt>
    <dgm:pt modelId="{4C7B85BD-C080-4C74-AFDD-79344B6710C7}" type="parTrans" cxnId="{903F30CA-586B-46A7-8151-3A6594B75D97}">
      <dgm:prSet/>
      <dgm:spPr/>
      <dgm:t>
        <a:bodyPr/>
        <a:lstStyle/>
        <a:p>
          <a:endParaRPr lang="en-US"/>
        </a:p>
      </dgm:t>
    </dgm:pt>
    <dgm:pt modelId="{44ADBCFF-945B-4E0A-B4B4-B14A2741C7FC}">
      <dgm:prSet phldrT="[Text]"/>
      <dgm:spPr/>
      <dgm:t>
        <a:bodyPr/>
        <a:lstStyle/>
        <a:p>
          <a:r>
            <a:rPr lang="en-US" b="1"/>
            <a:t>Total universe of mean or bad behavior</a:t>
          </a:r>
        </a:p>
      </dgm:t>
    </dgm:pt>
    <dgm:pt modelId="{43CC15F0-3A82-4758-98A5-E6B0EE2B0857}" type="sibTrans" cxnId="{903F30CA-586B-46A7-8151-3A6594B75D97}">
      <dgm:prSet/>
      <dgm:spPr/>
      <dgm:t>
        <a:bodyPr/>
        <a:lstStyle/>
        <a:p>
          <a:endParaRPr lang="en-US"/>
        </a:p>
      </dgm:t>
    </dgm:pt>
    <dgm:pt modelId="{B77BB2D2-67EE-4E58-93E3-24A5ED930D2B}" type="parTrans" cxnId="{808F72DD-3372-4D9F-88A4-FFC3541570CF}">
      <dgm:prSet/>
      <dgm:spPr/>
      <dgm:t>
        <a:bodyPr/>
        <a:lstStyle/>
        <a:p>
          <a:endParaRPr lang="en-US"/>
        </a:p>
      </dgm:t>
    </dgm:pt>
    <dgm:pt modelId="{6A46177E-5768-4431-B4F2-10299E09FE1C}">
      <dgm:prSet phldrT="[Text]"/>
      <dgm:spPr>
        <a:solidFill>
          <a:schemeClr val="bg1">
            <a:lumMod val="75000"/>
            <a:alpha val="76667"/>
          </a:schemeClr>
        </a:solidFill>
      </dgm:spPr>
      <dgm:t>
        <a:bodyPr/>
        <a:lstStyle/>
        <a:p>
          <a:r>
            <a:rPr lang="en-US" b="1"/>
            <a:t>Bullying prohibited by school policy</a:t>
          </a:r>
        </a:p>
      </dgm:t>
    </dgm:pt>
    <dgm:pt modelId="{63BE25DD-3CE0-434A-B814-4C910B814E51}" type="sibTrans" cxnId="{808F72DD-3372-4D9F-88A4-FFC3541570CF}">
      <dgm:prSet/>
      <dgm:spPr/>
      <dgm:t>
        <a:bodyPr/>
        <a:lstStyle/>
        <a:p>
          <a:endParaRPr lang="en-US"/>
        </a:p>
      </dgm:t>
    </dgm:pt>
    <dgm:pt modelId="{F3BD0DC6-4DA7-4F4E-8D5C-6C671CCF100C}" type="parTrans" cxnId="{0B1305E5-A1A0-4B88-AF01-8DBB6E6B3936}">
      <dgm:prSet/>
      <dgm:spPr/>
      <dgm:t>
        <a:bodyPr/>
        <a:lstStyle/>
        <a:p>
          <a:endParaRPr lang="en-US"/>
        </a:p>
      </dgm:t>
    </dgm:pt>
    <dgm:pt modelId="{583D8A56-5745-4C81-A3DF-B262FD956B0D}">
      <dgm:prSet phldrT="[Text]"/>
      <dgm:spPr>
        <a:solidFill>
          <a:srgbClr val="92D050">
            <a:alpha val="63333"/>
          </a:srgbClr>
        </a:solidFill>
      </dgm:spPr>
      <dgm:t>
        <a:bodyPr/>
        <a:lstStyle/>
        <a:p>
          <a:r>
            <a:rPr lang="en-US" b="1"/>
            <a:t>Bullying prohibited by state law</a:t>
          </a:r>
        </a:p>
      </dgm:t>
    </dgm:pt>
    <dgm:pt modelId="{B889B6F8-34B3-467E-B587-21D310CDC878}" type="sibTrans" cxnId="{0B1305E5-A1A0-4B88-AF01-8DBB6E6B3936}">
      <dgm:prSet/>
      <dgm:spPr/>
      <dgm:t>
        <a:bodyPr/>
        <a:lstStyle/>
        <a:p>
          <a:endParaRPr lang="en-US"/>
        </a:p>
      </dgm:t>
    </dgm:pt>
    <dgm:pt modelId="{0988E6D8-A9CA-41EC-8D2C-C433CD0DDEF9}" type="parTrans" cxnId="{5306474C-F458-4BF8-8160-1D5ECAF93238}">
      <dgm:prSet/>
      <dgm:spPr/>
      <dgm:t>
        <a:bodyPr/>
        <a:lstStyle/>
        <a:p>
          <a:endParaRPr lang="en-US"/>
        </a:p>
      </dgm:t>
    </dgm:pt>
    <dgm:pt modelId="{28FC1036-724B-4F3F-8421-BE796259244E}">
      <dgm:prSet phldrT="[Text]"/>
      <dgm:spPr>
        <a:solidFill>
          <a:srgbClr val="336600"/>
        </a:solidFill>
      </dgm:spPr>
      <dgm:t>
        <a:bodyPr/>
        <a:lstStyle/>
        <a:p>
          <a:r>
            <a:rPr lang="en-US" b="1"/>
            <a:t>Harassment prohibited by Title IX, Title VI, Section 504 and Title II</a:t>
          </a:r>
        </a:p>
      </dgm:t>
    </dgm:pt>
    <dgm:pt modelId="{0B1977B2-825B-4CE0-96C4-0DC08A03B2EE}" type="sibTrans" cxnId="{5306474C-F458-4BF8-8160-1D5ECAF93238}">
      <dgm:prSet/>
      <dgm:spPr/>
      <dgm:t>
        <a:bodyPr/>
        <a:lstStyle/>
        <a:p>
          <a:endParaRPr lang="en-US"/>
        </a:p>
      </dgm:t>
    </dgm:pt>
    <dgm:pt modelId="{9EC0301F-F237-4631-BC97-ED5BDDE948F7}" type="pres">
      <dgm:prSet presAssocID="{5B32CA17-C839-4B08-9FD2-5BACB15D0818}" presName="Name0" presStyleCnt="0">
        <dgm:presLayoutVars>
          <dgm:chMax val="7"/>
          <dgm:resizeHandles val="exact"/>
        </dgm:presLayoutVars>
      </dgm:prSet>
      <dgm:spPr/>
    </dgm:pt>
    <dgm:pt modelId="{8320F97F-9007-418C-8FC2-08912AF06AEE}" type="pres">
      <dgm:prSet presAssocID="{5B32CA17-C839-4B08-9FD2-5BACB15D0818}" presName="comp1" presStyleCnt="0"/>
      <dgm:spPr/>
    </dgm:pt>
    <dgm:pt modelId="{C5406CCB-4F8D-48C4-90B6-C3E694C72FD5}" type="pres">
      <dgm:prSet presAssocID="{5B32CA17-C839-4B08-9FD2-5BACB15D0818}" presName="circle1" presStyleLbl="node1" presStyleIdx="0" presStyleCnt="4"/>
      <dgm:spPr/>
    </dgm:pt>
    <dgm:pt modelId="{27078A3A-633B-4124-BF6C-F1F5929BF107}" type="pres">
      <dgm:prSet presAssocID="{5B32CA17-C839-4B08-9FD2-5BACB15D0818}" presName="c1text" presStyleLbl="node1" presStyleIdx="0" presStyleCnt="4">
        <dgm:presLayoutVars>
          <dgm:bulletEnabled val="1"/>
        </dgm:presLayoutVars>
      </dgm:prSet>
      <dgm:spPr/>
    </dgm:pt>
    <dgm:pt modelId="{452942D9-DF33-4981-BFBE-2CB45F03CC1F}" type="pres">
      <dgm:prSet presAssocID="{5B32CA17-C839-4B08-9FD2-5BACB15D0818}" presName="comp2" presStyleCnt="0"/>
      <dgm:spPr/>
    </dgm:pt>
    <dgm:pt modelId="{D55457A4-110B-475D-8C51-3FB26AB37BFA}" type="pres">
      <dgm:prSet presAssocID="{5B32CA17-C839-4B08-9FD2-5BACB15D0818}" presName="circle2" presStyleLbl="node1" presStyleIdx="1" presStyleCnt="4"/>
      <dgm:spPr/>
    </dgm:pt>
    <dgm:pt modelId="{D40E19D4-87BF-46FB-ACD3-E4D34C4A087B}" type="pres">
      <dgm:prSet presAssocID="{5B32CA17-C839-4B08-9FD2-5BACB15D0818}" presName="c2text" presStyleLbl="node1" presStyleIdx="1" presStyleCnt="4">
        <dgm:presLayoutVars>
          <dgm:bulletEnabled val="1"/>
        </dgm:presLayoutVars>
      </dgm:prSet>
      <dgm:spPr/>
    </dgm:pt>
    <dgm:pt modelId="{FE26B153-348F-4855-B13B-B4BFDEFB69CF}" type="pres">
      <dgm:prSet presAssocID="{5B32CA17-C839-4B08-9FD2-5BACB15D0818}" presName="comp3" presStyleCnt="0"/>
      <dgm:spPr/>
    </dgm:pt>
    <dgm:pt modelId="{E5C726C7-EAD5-45B9-BFD8-3BFD60C71A50}" type="pres">
      <dgm:prSet presAssocID="{5B32CA17-C839-4B08-9FD2-5BACB15D0818}" presName="circle3" presStyleLbl="node1" presStyleIdx="2" presStyleCnt="4"/>
      <dgm:spPr/>
    </dgm:pt>
    <dgm:pt modelId="{284C00B2-A8C6-4714-BFEA-34612C1ACAE3}" type="pres">
      <dgm:prSet presAssocID="{5B32CA17-C839-4B08-9FD2-5BACB15D0818}" presName="c3text" presStyleLbl="node1" presStyleIdx="2" presStyleCnt="4">
        <dgm:presLayoutVars>
          <dgm:bulletEnabled val="1"/>
        </dgm:presLayoutVars>
      </dgm:prSet>
      <dgm:spPr/>
    </dgm:pt>
    <dgm:pt modelId="{7E35DA8F-D4FC-49DE-9651-B2CBC7D033FF}" type="pres">
      <dgm:prSet presAssocID="{5B32CA17-C839-4B08-9FD2-5BACB15D0818}" presName="comp4" presStyleCnt="0"/>
      <dgm:spPr/>
    </dgm:pt>
    <dgm:pt modelId="{42068A0E-F9D5-4063-A3AB-8A6F0CC1F59F}" type="pres">
      <dgm:prSet presAssocID="{5B32CA17-C839-4B08-9FD2-5BACB15D0818}" presName="circle4" presStyleLbl="node1" presStyleIdx="3" presStyleCnt="4"/>
      <dgm:spPr/>
    </dgm:pt>
    <dgm:pt modelId="{B3071139-1014-4CA7-B055-C1C50481C635}" type="pres">
      <dgm:prSet presAssocID="{5B32CA17-C839-4B08-9FD2-5BACB15D0818}" presName="c4text" presStyleLbl="node1" presStyleIdx="3" presStyleCnt="4">
        <dgm:presLayoutVars>
          <dgm:bulletEnabled val="1"/>
        </dgm:presLayoutVars>
      </dgm:prSet>
      <dgm:spPr/>
    </dgm:pt>
  </dgm:ptLst>
  <dgm:cxnLst>
    <dgm:cxn modelId="{CB532126-296E-477B-89B1-9DE27A7DAB95}" type="presOf" srcId="{28FC1036-724B-4F3F-8421-BE796259244E}" destId="{B3071139-1014-4CA7-B055-C1C50481C635}" srcOrd="1" destOrd="0" presId="urn:microsoft.com/office/officeart/2005/8/layout/venn2"/>
    <dgm:cxn modelId="{90FAD33D-BCA7-4FDC-8103-355C29160B4F}" type="presOf" srcId="{6A46177E-5768-4431-B4F2-10299E09FE1C}" destId="{D55457A4-110B-475D-8C51-3FB26AB37BFA}" srcOrd="0" destOrd="0" presId="urn:microsoft.com/office/officeart/2005/8/layout/venn2"/>
    <dgm:cxn modelId="{5306474C-F458-4BF8-8160-1D5ECAF93238}" srcId="{5B32CA17-C839-4B08-9FD2-5BACB15D0818}" destId="{28FC1036-724B-4F3F-8421-BE796259244E}" srcOrd="3" destOrd="0" parTransId="{0988E6D8-A9CA-41EC-8D2C-C433CD0DDEF9}" sibTransId="{0B1977B2-825B-4CE0-96C4-0DC08A03B2EE}"/>
    <dgm:cxn modelId="{B4DED355-AA1A-42BF-AF0A-0592C3085D85}" type="presOf" srcId="{28FC1036-724B-4F3F-8421-BE796259244E}" destId="{42068A0E-F9D5-4063-A3AB-8A6F0CC1F59F}" srcOrd="0" destOrd="0" presId="urn:microsoft.com/office/officeart/2005/8/layout/venn2"/>
    <dgm:cxn modelId="{F5C21887-A159-4B51-AD69-EE6774935CEB}" type="presOf" srcId="{583D8A56-5745-4C81-A3DF-B262FD956B0D}" destId="{284C00B2-A8C6-4714-BFEA-34612C1ACAE3}" srcOrd="1" destOrd="0" presId="urn:microsoft.com/office/officeart/2005/8/layout/venn2"/>
    <dgm:cxn modelId="{23E63A90-4D09-4C11-A9F6-97E46BA3BFFF}" type="presOf" srcId="{44ADBCFF-945B-4E0A-B4B4-B14A2741C7FC}" destId="{27078A3A-633B-4124-BF6C-F1F5929BF107}" srcOrd="1" destOrd="0" presId="urn:microsoft.com/office/officeart/2005/8/layout/venn2"/>
    <dgm:cxn modelId="{0286E1C2-FD1E-44F7-91CD-285C0BDE5073}" type="presOf" srcId="{44ADBCFF-945B-4E0A-B4B4-B14A2741C7FC}" destId="{C5406CCB-4F8D-48C4-90B6-C3E694C72FD5}" srcOrd="0" destOrd="0" presId="urn:microsoft.com/office/officeart/2005/8/layout/venn2"/>
    <dgm:cxn modelId="{903F30CA-586B-46A7-8151-3A6594B75D97}" srcId="{5B32CA17-C839-4B08-9FD2-5BACB15D0818}" destId="{44ADBCFF-945B-4E0A-B4B4-B14A2741C7FC}" srcOrd="0" destOrd="0" parTransId="{4C7B85BD-C080-4C74-AFDD-79344B6710C7}" sibTransId="{43CC15F0-3A82-4758-98A5-E6B0EE2B0857}"/>
    <dgm:cxn modelId="{808F72DD-3372-4D9F-88A4-FFC3541570CF}" srcId="{5B32CA17-C839-4B08-9FD2-5BACB15D0818}" destId="{6A46177E-5768-4431-B4F2-10299E09FE1C}" srcOrd="1" destOrd="0" parTransId="{B77BB2D2-67EE-4E58-93E3-24A5ED930D2B}" sibTransId="{63BE25DD-3CE0-434A-B814-4C910B814E51}"/>
    <dgm:cxn modelId="{0B1305E5-A1A0-4B88-AF01-8DBB6E6B3936}" srcId="{5B32CA17-C839-4B08-9FD2-5BACB15D0818}" destId="{583D8A56-5745-4C81-A3DF-B262FD956B0D}" srcOrd="2" destOrd="0" parTransId="{F3BD0DC6-4DA7-4F4E-8D5C-6C671CCF100C}" sibTransId="{B889B6F8-34B3-467E-B587-21D310CDC878}"/>
    <dgm:cxn modelId="{E38BDFEA-17A3-45F3-9729-E3C15553E44F}" type="presOf" srcId="{6A46177E-5768-4431-B4F2-10299E09FE1C}" destId="{D40E19D4-87BF-46FB-ACD3-E4D34C4A087B}" srcOrd="1" destOrd="0" presId="urn:microsoft.com/office/officeart/2005/8/layout/venn2"/>
    <dgm:cxn modelId="{3E1940F3-9113-428C-B06C-39C512BB7E09}" type="presOf" srcId="{583D8A56-5745-4C81-A3DF-B262FD956B0D}" destId="{E5C726C7-EAD5-45B9-BFD8-3BFD60C71A50}" srcOrd="0" destOrd="0" presId="urn:microsoft.com/office/officeart/2005/8/layout/venn2"/>
    <dgm:cxn modelId="{0A5555F7-61FE-4251-BF57-32AEEC6877E1}" type="presOf" srcId="{5B32CA17-C839-4B08-9FD2-5BACB15D0818}" destId="{9EC0301F-F237-4631-BC97-ED5BDDE948F7}" srcOrd="0" destOrd="0" presId="urn:microsoft.com/office/officeart/2005/8/layout/venn2"/>
    <dgm:cxn modelId="{25A837B1-0A59-486C-B0D5-F88F99DBD1C4}" type="presParOf" srcId="{9EC0301F-F237-4631-BC97-ED5BDDE948F7}" destId="{8320F97F-9007-418C-8FC2-08912AF06AEE}" srcOrd="0" destOrd="0" presId="urn:microsoft.com/office/officeart/2005/8/layout/venn2"/>
    <dgm:cxn modelId="{F1161C21-1779-4F72-81AA-EACD38EF0182}" type="presParOf" srcId="{8320F97F-9007-418C-8FC2-08912AF06AEE}" destId="{C5406CCB-4F8D-48C4-90B6-C3E694C72FD5}" srcOrd="0" destOrd="0" presId="urn:microsoft.com/office/officeart/2005/8/layout/venn2"/>
    <dgm:cxn modelId="{2702F527-07A3-4ECB-8C87-3953A141372C}" type="presParOf" srcId="{8320F97F-9007-418C-8FC2-08912AF06AEE}" destId="{27078A3A-633B-4124-BF6C-F1F5929BF107}" srcOrd="1" destOrd="0" presId="urn:microsoft.com/office/officeart/2005/8/layout/venn2"/>
    <dgm:cxn modelId="{12109B3F-F7E6-45C1-8B9A-4207A9EE2A4C}" type="presParOf" srcId="{9EC0301F-F237-4631-BC97-ED5BDDE948F7}" destId="{452942D9-DF33-4981-BFBE-2CB45F03CC1F}" srcOrd="1" destOrd="0" presId="urn:microsoft.com/office/officeart/2005/8/layout/venn2"/>
    <dgm:cxn modelId="{CA1BC111-A213-416F-A519-7DE5036F25EE}" type="presParOf" srcId="{452942D9-DF33-4981-BFBE-2CB45F03CC1F}" destId="{D55457A4-110B-475D-8C51-3FB26AB37BFA}" srcOrd="0" destOrd="0" presId="urn:microsoft.com/office/officeart/2005/8/layout/venn2"/>
    <dgm:cxn modelId="{D67F5FCC-97FB-412A-AF58-AFC477F7951E}" type="presParOf" srcId="{452942D9-DF33-4981-BFBE-2CB45F03CC1F}" destId="{D40E19D4-87BF-46FB-ACD3-E4D34C4A087B}" srcOrd="1" destOrd="0" presId="urn:microsoft.com/office/officeart/2005/8/layout/venn2"/>
    <dgm:cxn modelId="{1238F420-DBBB-4E40-92D7-2DF15F0162AB}" type="presParOf" srcId="{9EC0301F-F237-4631-BC97-ED5BDDE948F7}" destId="{FE26B153-348F-4855-B13B-B4BFDEFB69CF}" srcOrd="2" destOrd="0" presId="urn:microsoft.com/office/officeart/2005/8/layout/venn2"/>
    <dgm:cxn modelId="{1CFAD9BD-ADC6-4472-8A8F-CAFEB960951E}" type="presParOf" srcId="{FE26B153-348F-4855-B13B-B4BFDEFB69CF}" destId="{E5C726C7-EAD5-45B9-BFD8-3BFD60C71A50}" srcOrd="0" destOrd="0" presId="urn:microsoft.com/office/officeart/2005/8/layout/venn2"/>
    <dgm:cxn modelId="{0664A11B-9240-4BD2-9DE3-96DF9EC8D918}" type="presParOf" srcId="{FE26B153-348F-4855-B13B-B4BFDEFB69CF}" destId="{284C00B2-A8C6-4714-BFEA-34612C1ACAE3}" srcOrd="1" destOrd="0" presId="urn:microsoft.com/office/officeart/2005/8/layout/venn2"/>
    <dgm:cxn modelId="{FD05D50D-7978-4717-B96A-BAB43A8B37CC}" type="presParOf" srcId="{9EC0301F-F237-4631-BC97-ED5BDDE948F7}" destId="{7E35DA8F-D4FC-49DE-9651-B2CBC7D033FF}" srcOrd="3" destOrd="0" presId="urn:microsoft.com/office/officeart/2005/8/layout/venn2"/>
    <dgm:cxn modelId="{CC3577B9-92FB-4D27-8DDD-B8A9F8C5F3F2}" type="presParOf" srcId="{7E35DA8F-D4FC-49DE-9651-B2CBC7D033FF}" destId="{42068A0E-F9D5-4063-A3AB-8A6F0CC1F59F}" srcOrd="0" destOrd="0" presId="urn:microsoft.com/office/officeart/2005/8/layout/venn2"/>
    <dgm:cxn modelId="{38C514B1-59EA-4341-9121-3DADD97D06DD}" type="presParOf" srcId="{7E35DA8F-D4FC-49DE-9651-B2CBC7D033FF}" destId="{B3071139-1014-4CA7-B055-C1C50481C63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6CCB-4F8D-48C4-90B6-C3E694C72FD5}">
      <dsp:nvSpPr>
        <dsp:cNvPr id="0" name=""/>
        <dsp:cNvSpPr/>
      </dsp:nvSpPr>
      <dsp:spPr>
        <a:xfrm>
          <a:off x="2298104" y="0"/>
          <a:ext cx="3632193" cy="3632193"/>
        </a:xfrm>
        <a:prstGeom prst="ellipse">
          <a:avLst/>
        </a:prstGeom>
        <a:solidFill>
          <a:schemeClr val="accent2">
            <a:alpha val="9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Total universe of mean or bad behavior</a:t>
          </a:r>
        </a:p>
      </dsp:txBody>
      <dsp:txXfrm>
        <a:off x="3606420" y="181609"/>
        <a:ext cx="1015561" cy="544828"/>
      </dsp:txXfrm>
    </dsp:sp>
    <dsp:sp modelId="{D55457A4-110B-475D-8C51-3FB26AB37BFA}">
      <dsp:nvSpPr>
        <dsp:cNvPr id="0" name=""/>
        <dsp:cNvSpPr/>
      </dsp:nvSpPr>
      <dsp:spPr>
        <a:xfrm>
          <a:off x="2661323" y="726438"/>
          <a:ext cx="2905754" cy="2905754"/>
        </a:xfrm>
        <a:prstGeom prst="ellipse">
          <a:avLst/>
        </a:prstGeom>
        <a:solidFill>
          <a:schemeClr val="bg1">
            <a:lumMod val="75000"/>
            <a:alpha val="76667"/>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Bullying prohibited by school policy</a:t>
          </a:r>
        </a:p>
      </dsp:txBody>
      <dsp:txXfrm>
        <a:off x="3606420" y="900783"/>
        <a:ext cx="1015561" cy="523035"/>
      </dsp:txXfrm>
    </dsp:sp>
    <dsp:sp modelId="{E5C726C7-EAD5-45B9-BFD8-3BFD60C71A50}">
      <dsp:nvSpPr>
        <dsp:cNvPr id="0" name=""/>
        <dsp:cNvSpPr/>
      </dsp:nvSpPr>
      <dsp:spPr>
        <a:xfrm>
          <a:off x="3024543" y="1452877"/>
          <a:ext cx="2179315" cy="2179315"/>
        </a:xfrm>
        <a:prstGeom prst="ellipse">
          <a:avLst/>
        </a:prstGeom>
        <a:solidFill>
          <a:srgbClr val="92D050">
            <a:alpha val="63333"/>
          </a:srgb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Bullying prohibited by state law</a:t>
          </a:r>
        </a:p>
      </dsp:txBody>
      <dsp:txXfrm>
        <a:off x="3606420" y="1616325"/>
        <a:ext cx="1015561" cy="490346"/>
      </dsp:txXfrm>
    </dsp:sp>
    <dsp:sp modelId="{42068A0E-F9D5-4063-A3AB-8A6F0CC1F59F}">
      <dsp:nvSpPr>
        <dsp:cNvPr id="0" name=""/>
        <dsp:cNvSpPr/>
      </dsp:nvSpPr>
      <dsp:spPr>
        <a:xfrm>
          <a:off x="3387762" y="2179315"/>
          <a:ext cx="1452877" cy="1452877"/>
        </a:xfrm>
        <a:prstGeom prst="ellipse">
          <a:avLst/>
        </a:prstGeom>
        <a:solidFill>
          <a:srgbClr val="336600"/>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Harassment prohibited by Title IX, Title VI, Section 504 and Title II</a:t>
          </a:r>
        </a:p>
      </dsp:txBody>
      <dsp:txXfrm>
        <a:off x="3600531" y="2542535"/>
        <a:ext cx="1027339" cy="7264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63" cy="465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1321" y="0"/>
            <a:ext cx="3037463" cy="465409"/>
          </a:xfrm>
          <a:prstGeom prst="rect">
            <a:avLst/>
          </a:prstGeom>
        </p:spPr>
        <p:txBody>
          <a:bodyPr vert="horz" lIns="91440" tIns="45720" rIns="91440" bIns="45720" rtlCol="0"/>
          <a:lstStyle>
            <a:lvl1pPr algn="r">
              <a:defRPr sz="1200"/>
            </a:lvl1pPr>
          </a:lstStyle>
          <a:p>
            <a:fld id="{4ACABF49-9B2B-494E-A5E7-FC5144A0097E}" type="datetimeFigureOut">
              <a:rPr lang="en-GB" smtClean="0"/>
              <a:t>08/09/2022</a:t>
            </a:fld>
            <a:endParaRPr lang="en-GB"/>
          </a:p>
        </p:txBody>
      </p:sp>
      <p:sp>
        <p:nvSpPr>
          <p:cNvPr id="4" name="Footer Placeholder 3"/>
          <p:cNvSpPr>
            <a:spLocks noGrp="1"/>
          </p:cNvSpPr>
          <p:nvPr>
            <p:ph type="ftr" sz="quarter" idx="2"/>
          </p:nvPr>
        </p:nvSpPr>
        <p:spPr>
          <a:xfrm>
            <a:off x="0" y="8829519"/>
            <a:ext cx="3037463" cy="4654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1321" y="8829519"/>
            <a:ext cx="3037463" cy="465409"/>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6616" tIns="48308" rIns="96616" bIns="48308" rtlCol="0"/>
          <a:lstStyle>
            <a:lvl1pPr algn="r">
              <a:defRPr sz="1300"/>
            </a:lvl1pPr>
          </a:lstStyle>
          <a:p>
            <a:fld id="{28A40E5E-7EA0-4B84-84B8-AA0E637BE4F2}" type="datetimeFigureOut">
              <a:rPr lang="en-GB" smtClean="0"/>
              <a:t>08/09/2022</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1" y="4415791"/>
            <a:ext cx="5608320" cy="4183380"/>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bcnews.com/news/us-news/k-12-schools-keep-mishandling-sexual-assault-complaints-will-new-n121215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clu.org/press-releases/aclu-sues-betsy-devos-allowing-schools-ignore-sexual-harassment-and-assaul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logs.edweek.org/edweek/campaign-k-12/2020/03/title-ix-coronavirus-rulemaking.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ed.gov/news/press-releases/secretary-devos-takes-historic-action-strengthen-title-ix-protections-all-stud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5</a:t>
            </a:fld>
            <a:endParaRPr lang="en-GB"/>
          </a:p>
        </p:txBody>
      </p:sp>
    </p:spTree>
    <p:extLst>
      <p:ext uri="{BB962C8B-B14F-4D97-AF65-F5344CB8AC3E}">
        <p14:creationId xmlns:p14="http://schemas.microsoft.com/office/powerpoint/2010/main" val="6128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https://www.nbcnews.com/news/us-news/k-12-schools-keep-mishandling-sexual-assault-complaints-will-new-n1212156</a:t>
            </a:r>
            <a:endParaRPr lang="en-US"/>
          </a:p>
          <a:p>
            <a:endParaRPr lang="en-US"/>
          </a:p>
          <a:p>
            <a:r>
              <a:rPr lang="en-US"/>
              <a:t>https://blogs.edweek.org/edweek/campaign-k-12/2020/05/title-ix-rule-final-devos-sexual-harassment.html  </a:t>
            </a:r>
          </a:p>
        </p:txBody>
      </p:sp>
      <p:sp>
        <p:nvSpPr>
          <p:cNvPr id="4" name="Slide Number Placeholder 3"/>
          <p:cNvSpPr>
            <a:spLocks noGrp="1"/>
          </p:cNvSpPr>
          <p:nvPr>
            <p:ph type="sldNum" sz="quarter" idx="10"/>
          </p:nvPr>
        </p:nvSpPr>
        <p:spPr/>
        <p:txBody>
          <a:bodyPr/>
          <a:lstStyle/>
          <a:p>
            <a:fld id="{16A93497-DD6C-4E8D-8933-71AF6242EF67}" type="slidenum">
              <a:rPr lang="en-GB" smtClean="0"/>
              <a:t>24</a:t>
            </a:fld>
            <a:endParaRPr lang="en-GB"/>
          </a:p>
        </p:txBody>
      </p:sp>
    </p:spTree>
    <p:extLst>
      <p:ext uri="{BB962C8B-B14F-4D97-AF65-F5344CB8AC3E}">
        <p14:creationId xmlns:p14="http://schemas.microsoft.com/office/powerpoint/2010/main" val="276331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a:hlinkClick r:id="rId3"/>
              </a:rPr>
              <a:t>https://www.aclu.org/press-releases/aclu-sues-betsy-devos-allowing-schools-ignore-sexual-harassment-and-assault</a:t>
            </a:r>
            <a:endParaRPr lang="en-US"/>
          </a:p>
          <a:p>
            <a:endParaRPr lang="en-US"/>
          </a:p>
          <a:p>
            <a:r>
              <a:rPr lang="en-US"/>
              <a:t>https://www.insidehighered.com/quicktakes/2020/06/05/attorneys-general-sue-devos-education-department-over-title-ix-rule (“</a:t>
            </a:r>
            <a:r>
              <a:rPr lang="en-US" sz="1200" b="0" i="0" kern="1200">
                <a:solidFill>
                  <a:schemeClr val="tx1"/>
                </a:solidFill>
                <a:effectLst/>
                <a:latin typeface="+mn-lt"/>
                <a:ea typeface="+mn-ea"/>
                <a:cs typeface="+mn-cs"/>
              </a:rPr>
              <a:t>Attorneys general from California, Colorado, Delaware, the District of Columbia, Illinois, Massachusetts, Michigan, Minnesota, New Jersey, New Mexico, North Carolina, Oregon, Pennsylvania, Rhode Island, Vermont, Virginia, Washington and Wisconsin have joined in on the lawsuit filed in U.S. District Court for the District of Columbia.”)</a:t>
            </a:r>
            <a:endParaRPr lang="en-US"/>
          </a:p>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25</a:t>
            </a:fld>
            <a:endParaRPr lang="en-GB"/>
          </a:p>
        </p:txBody>
      </p:sp>
    </p:spTree>
    <p:extLst>
      <p:ext uri="{BB962C8B-B14F-4D97-AF65-F5344CB8AC3E}">
        <p14:creationId xmlns:p14="http://schemas.microsoft.com/office/powerpoint/2010/main" val="276331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a:t>https://www.insidehighered.com/news/2020/07/13/understanding-lawsuits-against-new-title-ix-regulations</a:t>
            </a:r>
          </a:p>
          <a:p>
            <a:endParaRPr lang="en-US"/>
          </a:p>
          <a:p>
            <a:r>
              <a:rPr lang="en-US"/>
              <a:t>https://blogs.edweek.org/edweek/campaign-k-12/2020/08/devos_title_ix_rule_judge_denies_halt.html</a:t>
            </a:r>
          </a:p>
          <a:p>
            <a:endParaRPr lang="en-US"/>
          </a:p>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26</a:t>
            </a:fld>
            <a:endParaRPr lang="en-GB"/>
          </a:p>
        </p:txBody>
      </p:sp>
    </p:spTree>
    <p:extLst>
      <p:ext uri="{BB962C8B-B14F-4D97-AF65-F5344CB8AC3E}">
        <p14:creationId xmlns:p14="http://schemas.microsoft.com/office/powerpoint/2010/main" val="276331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https://www.insidehighered.com/quicktakes/2020/12/11/gender-equity-groups-urge-biden-rescind-devos-title-ix-rules</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https://www.npr.org/sections/biden-transition-updates/2020/12/22/949114642/biden-to-pick-connecticut-schools-chief-miguel-cardona-as-education-secretary</a:t>
            </a:r>
          </a:p>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27</a:t>
            </a:fld>
            <a:endParaRPr lang="en-GB"/>
          </a:p>
        </p:txBody>
      </p:sp>
    </p:spTree>
    <p:extLst>
      <p:ext uri="{BB962C8B-B14F-4D97-AF65-F5344CB8AC3E}">
        <p14:creationId xmlns:p14="http://schemas.microsoft.com/office/powerpoint/2010/main" val="103928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atlawreview.com/article/title-ix-regulations-biden-administration-signals-changes-ahead#:~:text=Title%20IX%20Regulations%3A%20Biden%20Administration%20Signals%20Changes%20Ahead,-Saturday%2C%20March%2013&amp;text=The%20executive%20order%20criticizes%20and,Financial%20Assistance%2C%E2%80%9D%2085%20Fed.</a:t>
            </a:r>
          </a:p>
          <a:p>
            <a:endParaRPr lang="en-US"/>
          </a:p>
          <a:p>
            <a:r>
              <a:rPr lang="en-US"/>
              <a:t>https://www.highereddive.com/news/new-biden-executive-order-calls-for-review-of-title-ix-rule/596298/</a:t>
            </a:r>
          </a:p>
        </p:txBody>
      </p:sp>
      <p:sp>
        <p:nvSpPr>
          <p:cNvPr id="4" name="Slide Number Placeholder 3"/>
          <p:cNvSpPr>
            <a:spLocks noGrp="1"/>
          </p:cNvSpPr>
          <p:nvPr>
            <p:ph type="sldNum" sz="quarter" idx="5"/>
          </p:nvPr>
        </p:nvSpPr>
        <p:spPr/>
        <p:txBody>
          <a:bodyPr/>
          <a:lstStyle/>
          <a:p>
            <a:fld id="{16A93497-DD6C-4E8D-8933-71AF6242EF67}" type="slidenum">
              <a:rPr lang="en-GB" smtClean="0"/>
              <a:t>31</a:t>
            </a:fld>
            <a:endParaRPr lang="en-GB"/>
          </a:p>
        </p:txBody>
      </p:sp>
    </p:spTree>
    <p:extLst>
      <p:ext uri="{BB962C8B-B14F-4D97-AF65-F5344CB8AC3E}">
        <p14:creationId xmlns:p14="http://schemas.microsoft.com/office/powerpoint/2010/main" val="420166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https://www.politico.com/news/2021/06/17/biden-administration-title-ix-transgender-students-495049</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https://www.edweek.org/policy-politics/biden-team-schools-can-go-beyond-trump-rules-in-response-to-alleged-sexual-misconduct/2021/07</a:t>
            </a:r>
          </a:p>
          <a:p>
            <a:endParaRPr lang="en-US"/>
          </a:p>
        </p:txBody>
      </p:sp>
      <p:sp>
        <p:nvSpPr>
          <p:cNvPr id="4" name="Slide Number Placeholder 3"/>
          <p:cNvSpPr>
            <a:spLocks noGrp="1"/>
          </p:cNvSpPr>
          <p:nvPr>
            <p:ph type="sldNum" sz="quarter" idx="5"/>
          </p:nvPr>
        </p:nvSpPr>
        <p:spPr/>
        <p:txBody>
          <a:bodyPr/>
          <a:lstStyle/>
          <a:p>
            <a:fld id="{16A93497-DD6C-4E8D-8933-71AF6242EF67}" type="slidenum">
              <a:rPr lang="en-GB" smtClean="0"/>
              <a:t>32</a:t>
            </a:fld>
            <a:endParaRPr lang="en-GB"/>
          </a:p>
        </p:txBody>
      </p:sp>
    </p:spTree>
    <p:extLst>
      <p:ext uri="{BB962C8B-B14F-4D97-AF65-F5344CB8AC3E}">
        <p14:creationId xmlns:p14="http://schemas.microsoft.com/office/powerpoint/2010/main" val="1513794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nsidehighered.com/news/2021/10/07/groups-deliver-edactnow-petition-education-department?utm_source=Inside+Higher+Ed&amp;utm_campaign=5efef3910b-DNU_2021_COPY_03&amp;utm_medium=email&amp;utm_term=0_1fcbc04421-5efef3910b-236620378&amp;mc_cid=5efef3910b&amp;mc_eid=bc74fcc186 </a:t>
            </a:r>
          </a:p>
        </p:txBody>
      </p:sp>
      <p:sp>
        <p:nvSpPr>
          <p:cNvPr id="4" name="Slide Number Placeholder 3"/>
          <p:cNvSpPr>
            <a:spLocks noGrp="1"/>
          </p:cNvSpPr>
          <p:nvPr>
            <p:ph type="sldNum" sz="quarter" idx="5"/>
          </p:nvPr>
        </p:nvSpPr>
        <p:spPr/>
        <p:txBody>
          <a:bodyPr/>
          <a:lstStyle/>
          <a:p>
            <a:fld id="{16A93497-DD6C-4E8D-8933-71AF6242EF67}" type="slidenum">
              <a:rPr lang="en-GB" smtClean="0"/>
              <a:t>33</a:t>
            </a:fld>
            <a:endParaRPr lang="en-GB"/>
          </a:p>
        </p:txBody>
      </p:sp>
    </p:spTree>
    <p:extLst>
      <p:ext uri="{BB962C8B-B14F-4D97-AF65-F5344CB8AC3E}">
        <p14:creationId xmlns:p14="http://schemas.microsoft.com/office/powerpoint/2010/main" val="298837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cs typeface="Arial"/>
              </a:defRPr>
            </a:lvl1pPr>
            <a:lvl2pPr marL="742950" indent="-285750" eaLnBrk="0" hangingPunct="0">
              <a:spcBef>
                <a:spcPct val="30000"/>
              </a:spcBef>
              <a:defRPr sz="1200">
                <a:solidFill>
                  <a:schemeClr val="tx1"/>
                </a:solidFill>
                <a:latin typeface="Calibri" panose="020F0502020204030204" pitchFamily="34" charset="0"/>
                <a:cs typeface="Arial"/>
              </a:defRPr>
            </a:lvl2pPr>
            <a:lvl3pPr marL="1143000" indent="-228600" eaLnBrk="0" hangingPunct="0">
              <a:spcBef>
                <a:spcPct val="30000"/>
              </a:spcBef>
              <a:defRPr sz="1200">
                <a:solidFill>
                  <a:schemeClr val="tx1"/>
                </a:solidFill>
                <a:latin typeface="Calibri" panose="020F0502020204030204" pitchFamily="34" charset="0"/>
                <a:cs typeface="Arial"/>
              </a:defRPr>
            </a:lvl3pPr>
            <a:lvl4pPr marL="1600200" indent="-228600" eaLnBrk="0" hangingPunct="0">
              <a:spcBef>
                <a:spcPct val="30000"/>
              </a:spcBef>
              <a:defRPr sz="1200">
                <a:solidFill>
                  <a:schemeClr val="tx1"/>
                </a:solidFill>
                <a:latin typeface="Calibri" panose="020F0502020204030204" pitchFamily="34" charset="0"/>
                <a:cs typeface="Arial"/>
              </a:defRPr>
            </a:lvl4pPr>
            <a:lvl5pPr marL="2057400" indent="-228600" eaLnBrk="0" hangingPunct="0">
              <a:spcBef>
                <a:spcPct val="30000"/>
              </a:spcBef>
              <a:defRPr sz="1200">
                <a:solidFill>
                  <a:schemeClr val="tx1"/>
                </a:solidFill>
                <a:latin typeface="Calibri" panose="020F0502020204030204" pitchFamily="34" charset="0"/>
                <a:cs typeface="Arial"/>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a:defRPr>
            </a:lvl9pPr>
          </a:lstStyle>
          <a:p>
            <a:pPr eaLnBrk="1" fontAlgn="base" hangingPunct="1">
              <a:spcBef>
                <a:spcPct val="0"/>
              </a:spcBef>
              <a:spcAft>
                <a:spcPct val="0"/>
              </a:spcAft>
              <a:defRPr/>
            </a:pPr>
            <a:fld id="{C1FFAA0E-A9E0-4A61-913D-523E44126B70}" type="slidenum">
              <a:rPr lang="en-GB" altLang="en-US" sz="1300" smtClean="0"/>
              <a:pPr eaLnBrk="1" fontAlgn="base" hangingPunct="1">
                <a:spcBef>
                  <a:spcPct val="0"/>
                </a:spcBef>
                <a:spcAft>
                  <a:spcPct val="0"/>
                </a:spcAft>
                <a:defRPr/>
              </a:pPr>
              <a:t>37</a:t>
            </a:fld>
            <a:endParaRPr lang="en-GB" altLang="en-US" sz="1300"/>
          </a:p>
        </p:txBody>
      </p:sp>
      <p:sp>
        <p:nvSpPr>
          <p:cNvPr id="157701"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cs typeface="Arial"/>
              </a:defRPr>
            </a:lvl1pPr>
            <a:lvl2pPr marL="742950" indent="-285750" eaLnBrk="0" hangingPunct="0">
              <a:spcBef>
                <a:spcPct val="30000"/>
              </a:spcBef>
              <a:defRPr sz="1200">
                <a:solidFill>
                  <a:schemeClr val="tx1"/>
                </a:solidFill>
                <a:latin typeface="Calibri" panose="020F0502020204030204" pitchFamily="34" charset="0"/>
                <a:cs typeface="Arial"/>
              </a:defRPr>
            </a:lvl2pPr>
            <a:lvl3pPr marL="1143000" indent="-228600" eaLnBrk="0" hangingPunct="0">
              <a:spcBef>
                <a:spcPct val="30000"/>
              </a:spcBef>
              <a:defRPr sz="1200">
                <a:solidFill>
                  <a:schemeClr val="tx1"/>
                </a:solidFill>
                <a:latin typeface="Calibri" panose="020F0502020204030204" pitchFamily="34" charset="0"/>
                <a:cs typeface="Arial"/>
              </a:defRPr>
            </a:lvl3pPr>
            <a:lvl4pPr marL="1600200" indent="-228600" eaLnBrk="0" hangingPunct="0">
              <a:spcBef>
                <a:spcPct val="30000"/>
              </a:spcBef>
              <a:defRPr sz="1200">
                <a:solidFill>
                  <a:schemeClr val="tx1"/>
                </a:solidFill>
                <a:latin typeface="Calibri" panose="020F0502020204030204" pitchFamily="34" charset="0"/>
                <a:cs typeface="Arial"/>
              </a:defRPr>
            </a:lvl4pPr>
            <a:lvl5pPr marL="2057400" indent="-228600" eaLnBrk="0" hangingPunct="0">
              <a:spcBef>
                <a:spcPct val="30000"/>
              </a:spcBef>
              <a:defRPr sz="1200">
                <a:solidFill>
                  <a:schemeClr val="tx1"/>
                </a:solidFill>
                <a:latin typeface="Calibri" panose="020F0502020204030204" pitchFamily="34" charset="0"/>
                <a:cs typeface="Arial"/>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a:defRPr>
            </a:lvl9pPr>
          </a:lstStyle>
          <a:p>
            <a:pPr eaLnBrk="1" fontAlgn="base" hangingPunct="1">
              <a:spcBef>
                <a:spcPct val="0"/>
              </a:spcBef>
              <a:spcAft>
                <a:spcPct val="0"/>
              </a:spcAft>
              <a:defRPr/>
            </a:pPr>
            <a:r>
              <a:rPr lang="en-GB" altLang="en-US" sz="1300"/>
              <a:t>04/05/2017</a:t>
            </a:r>
          </a:p>
        </p:txBody>
      </p:sp>
    </p:spTree>
    <p:extLst>
      <p:ext uri="{BB962C8B-B14F-4D97-AF65-F5344CB8AC3E}">
        <p14:creationId xmlns:p14="http://schemas.microsoft.com/office/powerpoint/2010/main" val="7472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F45412B-910B-481D-B98E-C038C4D97C16}" type="slidenum">
              <a:rPr lang="en-GB" smtClean="0"/>
              <a:pPr>
                <a:defRPr/>
              </a:pPr>
              <a:t>38</a:t>
            </a:fld>
            <a:endParaRPr lang="en-GB"/>
          </a:p>
        </p:txBody>
      </p:sp>
    </p:spTree>
    <p:extLst>
      <p:ext uri="{BB962C8B-B14F-4D97-AF65-F5344CB8AC3E}">
        <p14:creationId xmlns:p14="http://schemas.microsoft.com/office/powerpoint/2010/main" val="112162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BCB9658-3D92-4FBA-A937-1C9CFADB6657}" type="slidenum">
              <a:rPr lang="en-GB" smtClean="0"/>
              <a:pPr>
                <a:defRPr/>
              </a:pPr>
              <a:t>40</a:t>
            </a:fld>
            <a:endParaRPr lang="en-GB"/>
          </a:p>
        </p:txBody>
      </p:sp>
    </p:spTree>
    <p:extLst>
      <p:ext uri="{BB962C8B-B14F-4D97-AF65-F5344CB8AC3E}">
        <p14:creationId xmlns:p14="http://schemas.microsoft.com/office/powerpoint/2010/main" val="425981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10</a:t>
            </a:fld>
            <a:endParaRPr lang="en-GB"/>
          </a:p>
        </p:txBody>
      </p:sp>
      <p:sp>
        <p:nvSpPr>
          <p:cNvPr id="5" name="Date Placeholder 4"/>
          <p:cNvSpPr>
            <a:spLocks noGrp="1"/>
          </p:cNvSpPr>
          <p:nvPr>
            <p:ph type="dt" idx="11"/>
          </p:nvPr>
        </p:nvSpPr>
        <p:spPr/>
        <p:txBody>
          <a:bodyPr/>
          <a:lstStyle/>
          <a:p>
            <a:r>
              <a:rPr lang="en-US"/>
              <a:t>10/16-17/2019</a:t>
            </a:r>
            <a:endParaRPr lang="en-GB"/>
          </a:p>
        </p:txBody>
      </p:sp>
    </p:spTree>
    <p:extLst>
      <p:ext uri="{BB962C8B-B14F-4D97-AF65-F5344CB8AC3E}">
        <p14:creationId xmlns:p14="http://schemas.microsoft.com/office/powerpoint/2010/main" val="302615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64</a:t>
            </a:fld>
            <a:endParaRPr lang="en-GB"/>
          </a:p>
        </p:txBody>
      </p:sp>
    </p:spTree>
    <p:extLst>
      <p:ext uri="{BB962C8B-B14F-4D97-AF65-F5344CB8AC3E}">
        <p14:creationId xmlns:p14="http://schemas.microsoft.com/office/powerpoint/2010/main" val="255017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66</a:t>
            </a:fld>
            <a:endParaRPr lang="en-GB"/>
          </a:p>
        </p:txBody>
      </p:sp>
      <p:sp>
        <p:nvSpPr>
          <p:cNvPr id="5" name="Date Placeholder 4"/>
          <p:cNvSpPr>
            <a:spLocks noGrp="1"/>
          </p:cNvSpPr>
          <p:nvPr>
            <p:ph type="dt" idx="11"/>
          </p:nvPr>
        </p:nvSpPr>
        <p:spPr/>
        <p:txBody>
          <a:bodyPr/>
          <a:lstStyle/>
          <a:p>
            <a:r>
              <a:rPr lang="en-US"/>
              <a:t>10/16-17/2019</a:t>
            </a:r>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86</a:t>
            </a:fld>
            <a:endParaRPr lang="en-GB"/>
          </a:p>
        </p:txBody>
      </p:sp>
    </p:spTree>
    <p:extLst>
      <p:ext uri="{BB962C8B-B14F-4D97-AF65-F5344CB8AC3E}">
        <p14:creationId xmlns:p14="http://schemas.microsoft.com/office/powerpoint/2010/main" val="255017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87</a:t>
            </a:fld>
            <a:endParaRPr lang="en-GB"/>
          </a:p>
        </p:txBody>
      </p:sp>
    </p:spTree>
    <p:extLst>
      <p:ext uri="{BB962C8B-B14F-4D97-AF65-F5344CB8AC3E}">
        <p14:creationId xmlns:p14="http://schemas.microsoft.com/office/powerpoint/2010/main" val="164337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89</a:t>
            </a:fld>
            <a:endParaRPr lang="en-GB"/>
          </a:p>
        </p:txBody>
      </p:sp>
    </p:spTree>
    <p:extLst>
      <p:ext uri="{BB962C8B-B14F-4D97-AF65-F5344CB8AC3E}">
        <p14:creationId xmlns:p14="http://schemas.microsoft.com/office/powerpoint/2010/main" val="182974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90</a:t>
            </a:fld>
            <a:endParaRPr lang="en-GB"/>
          </a:p>
        </p:txBody>
      </p:sp>
    </p:spTree>
    <p:extLst>
      <p:ext uri="{BB962C8B-B14F-4D97-AF65-F5344CB8AC3E}">
        <p14:creationId xmlns:p14="http://schemas.microsoft.com/office/powerpoint/2010/main" val="1829749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91</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92</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93</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94</a:t>
            </a:fld>
            <a:endParaRPr lang="en-GB"/>
          </a:p>
        </p:txBody>
      </p:sp>
    </p:spTree>
    <p:extLst>
      <p:ext uri="{BB962C8B-B14F-4D97-AF65-F5344CB8AC3E}">
        <p14:creationId xmlns:p14="http://schemas.microsoft.com/office/powerpoint/2010/main" val="365704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11</a:t>
            </a:fld>
            <a:endParaRPr lang="en-GB"/>
          </a:p>
        </p:txBody>
      </p:sp>
      <p:sp>
        <p:nvSpPr>
          <p:cNvPr id="5" name="Date Placeholder 4"/>
          <p:cNvSpPr>
            <a:spLocks noGrp="1"/>
          </p:cNvSpPr>
          <p:nvPr>
            <p:ph type="dt" idx="11"/>
          </p:nvPr>
        </p:nvSpPr>
        <p:spPr/>
        <p:txBody>
          <a:bodyPr/>
          <a:lstStyle/>
          <a:p>
            <a:r>
              <a:rPr lang="en-US"/>
              <a:t>10/16-17/2019</a:t>
            </a:r>
            <a:endParaRPr lang="en-GB"/>
          </a:p>
        </p:txBody>
      </p:sp>
    </p:spTree>
    <p:extLst>
      <p:ext uri="{BB962C8B-B14F-4D97-AF65-F5344CB8AC3E}">
        <p14:creationId xmlns:p14="http://schemas.microsoft.com/office/powerpoint/2010/main" val="110742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95</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96</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97</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98</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99</a:t>
            </a:fld>
            <a:endParaRPr lang="en-GB"/>
          </a:p>
        </p:txBody>
      </p:sp>
    </p:spTree>
    <p:extLst>
      <p:ext uri="{BB962C8B-B14F-4D97-AF65-F5344CB8AC3E}">
        <p14:creationId xmlns:p14="http://schemas.microsoft.com/office/powerpoint/2010/main" val="468981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129</a:t>
            </a:fld>
            <a:endParaRPr lang="en-GB"/>
          </a:p>
        </p:txBody>
      </p:sp>
    </p:spTree>
    <p:extLst>
      <p:ext uri="{BB962C8B-B14F-4D97-AF65-F5344CB8AC3E}">
        <p14:creationId xmlns:p14="http://schemas.microsoft.com/office/powerpoint/2010/main" val="237722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13</a:t>
            </a:fld>
            <a:endParaRPr lang="en-GB"/>
          </a:p>
        </p:txBody>
      </p:sp>
      <p:sp>
        <p:nvSpPr>
          <p:cNvPr id="5" name="Date Placeholder 4"/>
          <p:cNvSpPr>
            <a:spLocks noGrp="1"/>
          </p:cNvSpPr>
          <p:nvPr>
            <p:ph type="dt" idx="11"/>
          </p:nvPr>
        </p:nvSpPr>
        <p:spPr/>
        <p:txBody>
          <a:bodyPr/>
          <a:lstStyle/>
          <a:p>
            <a:r>
              <a:rPr lang="en-US"/>
              <a:t>10/16-17/2019</a:t>
            </a:r>
            <a:endParaRPr lang="en-GB"/>
          </a:p>
        </p:txBody>
      </p:sp>
    </p:spTree>
    <p:extLst>
      <p:ext uri="{BB962C8B-B14F-4D97-AF65-F5344CB8AC3E}">
        <p14:creationId xmlns:p14="http://schemas.microsoft.com/office/powerpoint/2010/main" val="407153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http://www2.ed.gov/about/offices/list/ocr/aboutocr.html</a:t>
            </a:r>
          </a:p>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14</a:t>
            </a:fld>
            <a:endParaRPr lang="en-GB"/>
          </a:p>
        </p:txBody>
      </p:sp>
      <p:sp>
        <p:nvSpPr>
          <p:cNvPr id="5" name="Date Placeholder 4"/>
          <p:cNvSpPr>
            <a:spLocks noGrp="1"/>
          </p:cNvSpPr>
          <p:nvPr>
            <p:ph type="dt" idx="11"/>
          </p:nvPr>
        </p:nvSpPr>
        <p:spPr/>
        <p:txBody>
          <a:bodyPr/>
          <a:lstStyle/>
          <a:p>
            <a:r>
              <a:rPr lang="en-US"/>
              <a:t>10/16-17/2019</a:t>
            </a:r>
            <a:endParaRPr lang="en-GB"/>
          </a:p>
        </p:txBody>
      </p:sp>
    </p:spTree>
    <p:extLst>
      <p:ext uri="{BB962C8B-B14F-4D97-AF65-F5344CB8AC3E}">
        <p14:creationId xmlns:p14="http://schemas.microsoft.com/office/powerpoint/2010/main" val="196218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6A93497-DD6C-4E8D-8933-71AF6242EF67}" type="slidenum">
              <a:rPr lang="en-GB" smtClean="0"/>
              <a:t>17</a:t>
            </a:fld>
            <a:endParaRPr lang="en-GB"/>
          </a:p>
        </p:txBody>
      </p:sp>
    </p:spTree>
    <p:extLst>
      <p:ext uri="{BB962C8B-B14F-4D97-AF65-F5344CB8AC3E}">
        <p14:creationId xmlns:p14="http://schemas.microsoft.com/office/powerpoint/2010/main" val="15724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6A93497-DD6C-4E8D-8933-71AF6242EF67}" type="slidenum">
              <a:rPr lang="en-GB" smtClean="0"/>
              <a:t>18</a:t>
            </a:fld>
            <a:endParaRPr lang="en-GB"/>
          </a:p>
        </p:txBody>
      </p:sp>
    </p:spTree>
    <p:extLst>
      <p:ext uri="{BB962C8B-B14F-4D97-AF65-F5344CB8AC3E}">
        <p14:creationId xmlns:p14="http://schemas.microsoft.com/office/powerpoint/2010/main" val="347280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6A93497-DD6C-4E8D-8933-71AF6242EF67}" type="slidenum">
              <a:rPr lang="en-GB" smtClean="0"/>
              <a:t>19</a:t>
            </a:fld>
            <a:endParaRPr lang="en-GB"/>
          </a:p>
        </p:txBody>
      </p:sp>
    </p:spTree>
    <p:extLst>
      <p:ext uri="{BB962C8B-B14F-4D97-AF65-F5344CB8AC3E}">
        <p14:creationId xmlns:p14="http://schemas.microsoft.com/office/powerpoint/2010/main" val="420800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http://blogs.edweek.org/edweek/campaign-k-12/2020/03/title-ix-coronavirus-rulemaking.html</a:t>
            </a:r>
            <a:endParaRPr lang="en-US"/>
          </a:p>
          <a:p>
            <a:endParaRPr lang="en-US"/>
          </a:p>
          <a:p>
            <a:r>
              <a:rPr lang="en-US">
                <a:hlinkClick r:id="rId4"/>
              </a:rPr>
              <a:t>https://www.ed.gov/news/press-releases/secretary-devos-takes-historic-action-strengthen-title-ix-protections-all-students</a:t>
            </a:r>
            <a:endParaRPr lang="en-US"/>
          </a:p>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23</a:t>
            </a:fld>
            <a:endParaRPr lang="en-GB"/>
          </a:p>
        </p:txBody>
      </p:sp>
    </p:spTree>
    <p:extLst>
      <p:ext uri="{BB962C8B-B14F-4D97-AF65-F5344CB8AC3E}">
        <p14:creationId xmlns:p14="http://schemas.microsoft.com/office/powerpoint/2010/main" val="3063121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167613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ready for Picture">
    <p:spTree>
      <p:nvGrpSpPr>
        <p:cNvPr id="1" name=""/>
        <p:cNvGrpSpPr/>
        <p:nvPr/>
      </p:nvGrpSpPr>
      <p:grpSpPr>
        <a:xfrm>
          <a:off x="0" y="0"/>
          <a:ext cx="0" cy="0"/>
          <a:chOff x="0" y="0"/>
          <a:chExt cx="0" cy="0"/>
        </a:xfrm>
      </p:grpSpPr>
      <p:pic>
        <p:nvPicPr>
          <p:cNvPr id="2" name="Picture 1" descr="05609 2020 PPT Template_slides 02 TW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1319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4810006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ready for Picture">
    <p:spTree>
      <p:nvGrpSpPr>
        <p:cNvPr id="1" name=""/>
        <p:cNvGrpSpPr/>
        <p:nvPr/>
      </p:nvGrpSpPr>
      <p:grpSpPr>
        <a:xfrm>
          <a:off x="0" y="0"/>
          <a:ext cx="0" cy="0"/>
          <a:chOff x="0" y="0"/>
          <a:chExt cx="0" cy="0"/>
        </a:xfrm>
      </p:grpSpPr>
      <p:pic>
        <p:nvPicPr>
          <p:cNvPr id="3" name="Picture 2" descr="05609 2020 PPT Template_slides 02 TW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0455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9276050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ready for Picture">
    <p:spTree>
      <p:nvGrpSpPr>
        <p:cNvPr id="1" name=""/>
        <p:cNvGrpSpPr/>
        <p:nvPr/>
      </p:nvGrpSpPr>
      <p:grpSpPr>
        <a:xfrm>
          <a:off x="0" y="0"/>
          <a:ext cx="0" cy="0"/>
          <a:chOff x="0" y="0"/>
          <a:chExt cx="0" cy="0"/>
        </a:xfrm>
      </p:grpSpPr>
      <p:pic>
        <p:nvPicPr>
          <p:cNvPr id="3" name="Picture 2" descr="05609 2020 PPT Template_slides 02 TW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0455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566934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Title Slide ready for Picture">
    <p:spTree>
      <p:nvGrpSpPr>
        <p:cNvPr id="1" name=""/>
        <p:cNvGrpSpPr/>
        <p:nvPr/>
      </p:nvGrpSpPr>
      <p:grpSpPr>
        <a:xfrm>
          <a:off x="0" y="0"/>
          <a:ext cx="0" cy="0"/>
          <a:chOff x="0" y="0"/>
          <a:chExt cx="0" cy="0"/>
        </a:xfrm>
      </p:grpSpPr>
      <p:pic>
        <p:nvPicPr>
          <p:cNvPr id="3" name="Picture 2" descr="05609 2020 PPT Template_slides 02 TW2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1319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014542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ready for Picture">
    <p:spTree>
      <p:nvGrpSpPr>
        <p:cNvPr id="1" name=""/>
        <p:cNvGrpSpPr/>
        <p:nvPr/>
      </p:nvGrpSpPr>
      <p:grpSpPr>
        <a:xfrm>
          <a:off x="0" y="0"/>
          <a:ext cx="0" cy="0"/>
          <a:chOff x="0" y="0"/>
          <a:chExt cx="0" cy="0"/>
        </a:xfrm>
      </p:grpSpPr>
      <p:pic>
        <p:nvPicPr>
          <p:cNvPr id="2" name="Picture 1" descr="05609 2020 PPT Template_slides 02 TW2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807" y="0"/>
            <a:ext cx="911319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4044875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le Slide ready for Picture">
    <p:spTree>
      <p:nvGrpSpPr>
        <p:cNvPr id="1" name=""/>
        <p:cNvGrpSpPr/>
        <p:nvPr/>
      </p:nvGrpSpPr>
      <p:grpSpPr>
        <a:xfrm>
          <a:off x="0" y="0"/>
          <a:ext cx="0" cy="0"/>
          <a:chOff x="0" y="0"/>
          <a:chExt cx="0" cy="0"/>
        </a:xfrm>
      </p:grpSpPr>
      <p:pic>
        <p:nvPicPr>
          <p:cNvPr id="3" name="Picture 2" descr="05609 2020 PPT Template_slides 02 TW2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47" y="0"/>
            <a:ext cx="910455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7237750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Slide ready for Picture">
    <p:spTree>
      <p:nvGrpSpPr>
        <p:cNvPr id="1" name=""/>
        <p:cNvGrpSpPr/>
        <p:nvPr/>
      </p:nvGrpSpPr>
      <p:grpSpPr>
        <a:xfrm>
          <a:off x="0" y="0"/>
          <a:ext cx="0" cy="0"/>
          <a:chOff x="0" y="0"/>
          <a:chExt cx="0" cy="0"/>
        </a:xfrm>
      </p:grpSpPr>
      <p:pic>
        <p:nvPicPr>
          <p:cNvPr id="3" name="Picture 2" descr="05609 2020 PPT Template_slides 02 TW2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0455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15749027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ready for Picture">
    <p:spTree>
      <p:nvGrpSpPr>
        <p:cNvPr id="1" name=""/>
        <p:cNvGrpSpPr/>
        <p:nvPr/>
      </p:nvGrpSpPr>
      <p:grpSpPr>
        <a:xfrm>
          <a:off x="0" y="0"/>
          <a:ext cx="0" cy="0"/>
          <a:chOff x="0" y="0"/>
          <a:chExt cx="0" cy="0"/>
        </a:xfrm>
      </p:grpSpPr>
      <p:pic>
        <p:nvPicPr>
          <p:cNvPr id="3" name="Picture 2" descr="05609 2020 PPT Template_slides 02 TW3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47" y="0"/>
            <a:ext cx="910455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8508373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ready for Picture">
    <p:spTree>
      <p:nvGrpSpPr>
        <p:cNvPr id="1" name=""/>
        <p:cNvGrpSpPr/>
        <p:nvPr/>
      </p:nvGrpSpPr>
      <p:grpSpPr>
        <a:xfrm>
          <a:off x="0" y="0"/>
          <a:ext cx="0" cy="0"/>
          <a:chOff x="0" y="0"/>
          <a:chExt cx="0" cy="0"/>
        </a:xfrm>
      </p:grpSpPr>
      <p:pic>
        <p:nvPicPr>
          <p:cNvPr id="3" name="Picture 2" descr="05609 2020 PPT Template_slides 02 TW3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1319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6005217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ready for Picture">
    <p:spTree>
      <p:nvGrpSpPr>
        <p:cNvPr id="1" name=""/>
        <p:cNvGrpSpPr/>
        <p:nvPr/>
      </p:nvGrpSpPr>
      <p:grpSpPr>
        <a:xfrm>
          <a:off x="0" y="0"/>
          <a:ext cx="0" cy="0"/>
          <a:chOff x="0" y="0"/>
          <a:chExt cx="0" cy="0"/>
        </a:xfrm>
      </p:grpSpPr>
      <p:pic>
        <p:nvPicPr>
          <p:cNvPr id="2" name="Picture 1" descr="05609 2020 PPT Template_slides 02 TW3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1319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6005217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206202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ready for Picture">
    <p:spTree>
      <p:nvGrpSpPr>
        <p:cNvPr id="1" name=""/>
        <p:cNvGrpSpPr/>
        <p:nvPr/>
      </p:nvGrpSpPr>
      <p:grpSpPr>
        <a:xfrm>
          <a:off x="0" y="0"/>
          <a:ext cx="0" cy="0"/>
          <a:chOff x="0" y="0"/>
          <a:chExt cx="0" cy="0"/>
        </a:xfrm>
      </p:grpSpPr>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pic>
        <p:nvPicPr>
          <p:cNvPr id="3" name="Picture 2" descr="05609 2020 PPT Template_slides 02 TW3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1" y="0"/>
            <a:ext cx="9109440" cy="5143500"/>
          </a:xfrm>
          <a:prstGeom prst="rect">
            <a:avLst/>
          </a:prstGeom>
        </p:spPr>
      </p:pic>
    </p:spTree>
    <p:extLst>
      <p:ext uri="{BB962C8B-B14F-4D97-AF65-F5344CB8AC3E}">
        <p14:creationId xmlns:p14="http://schemas.microsoft.com/office/powerpoint/2010/main" val="127689437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ready for Picture">
    <p:spTree>
      <p:nvGrpSpPr>
        <p:cNvPr id="1" name=""/>
        <p:cNvGrpSpPr/>
        <p:nvPr/>
      </p:nvGrpSpPr>
      <p:grpSpPr>
        <a:xfrm>
          <a:off x="0" y="0"/>
          <a:ext cx="0" cy="0"/>
          <a:chOff x="0" y="0"/>
          <a:chExt cx="0" cy="0"/>
        </a:xfrm>
      </p:grpSpPr>
      <p:pic>
        <p:nvPicPr>
          <p:cNvPr id="3" name="Picture 2" descr="05609 2020 PPT Template_slides 02 TW3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3047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7767409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676906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32860530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89056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555913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46400"/>
            <a:ext cx="4068000" cy="349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86902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Left"/>
          <p:cNvSpPr>
            <a:spLocks noGrp="1"/>
          </p:cNvSpPr>
          <p:nvPr>
            <p:ph sz="quarter" idx="18"/>
          </p:nvPr>
        </p:nvSpPr>
        <p:spPr>
          <a:xfrm>
            <a:off x="47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20605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19048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68956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ready for Picture">
    <p:spTree>
      <p:nvGrpSpPr>
        <p:cNvPr id="1" name=""/>
        <p:cNvGrpSpPr/>
        <p:nvPr/>
      </p:nvGrpSpPr>
      <p:grpSpPr>
        <a:xfrm>
          <a:off x="0" y="0"/>
          <a:ext cx="0" cy="0"/>
          <a:chOff x="0" y="0"/>
          <a:chExt cx="0" cy="0"/>
        </a:xfrm>
      </p:grpSpPr>
      <p:pic>
        <p:nvPicPr>
          <p:cNvPr id="3" name="Picture 2" descr="05609 2020 PPT Template_slides 02 TW.jpg"/>
          <p:cNvPicPr>
            <a:picLocks noChangeAspect="1"/>
          </p:cNvPicPr>
          <p:nvPr userDrawn="1"/>
        </p:nvPicPr>
        <p:blipFill>
          <a:blip r:embed="rId2">
            <a:extLst>
              <a:ext uri="{28A0092B-C50C-407E-A947-70E740481C1C}">
                <a14:useLocalDpi xmlns:a14="http://schemas.microsoft.com/office/drawing/2010/main"/>
              </a:ext>
            </a:extLst>
          </a:blip>
          <a:srcRect l="-1"/>
          <a:stretch>
            <a:fillRect/>
          </a:stretch>
        </p:blipFill>
        <p:spPr>
          <a:xfrm>
            <a:off x="17281" y="0"/>
            <a:ext cx="9126720"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6109520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30847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59010597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39332901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477795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a:solidFill>
                  <a:schemeClr val="accent1"/>
                </a:solidFill>
                <a:latin typeface="+mj-lt"/>
              </a:rPr>
              <a:t>Education</a:t>
            </a: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a:solidFill>
                  <a:schemeClr val="accent6"/>
                </a:solidFill>
                <a:latin typeface="+mj-lt"/>
              </a:rPr>
              <a:t>T</a:t>
            </a:r>
          </a:p>
        </p:txBody>
      </p:sp>
      <p:sp>
        <p:nvSpPr>
          <p:cNvPr id="5" name="Lawyer Picture"/>
          <p:cNvSpPr>
            <a:spLocks noGrp="1" noChangeAspect="1"/>
          </p:cNvSpPr>
          <p:nvPr>
            <p:ph type="pic" sz="quarter" idx="11"/>
          </p:nvPr>
        </p:nvSpPr>
        <p:spPr>
          <a:xfrm>
            <a:off x="6367260" y="735227"/>
            <a:ext cx="1584000" cy="1585278"/>
          </a:xfrm>
        </p:spPr>
        <p:txBody>
          <a:bodyPr/>
          <a:lstStyle/>
          <a:p>
            <a:r>
              <a:rPr lang="en-US"/>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48919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000" b="1" i="0" u="none" strike="noStrike" kern="1200" cap="none" spc="0" normalizeH="0" baseline="0" noProof="0">
                <a:ln>
                  <a:noFill/>
                </a:ln>
                <a:solidFill>
                  <a:srgbClr val="58A618"/>
                </a:solidFill>
                <a:effectLst/>
                <a:uLnTx/>
                <a:uFillTx/>
                <a:latin typeface="Calibri"/>
              </a:rPr>
              <a:t>Areas of Focus</a:t>
            </a: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284010492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91730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775726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25142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01136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ready for Picture">
    <p:spTree>
      <p:nvGrpSpPr>
        <p:cNvPr id="1" name=""/>
        <p:cNvGrpSpPr/>
        <p:nvPr/>
      </p:nvGrpSpPr>
      <p:grpSpPr>
        <a:xfrm>
          <a:off x="0" y="0"/>
          <a:ext cx="0" cy="0"/>
          <a:chOff x="0" y="0"/>
          <a:chExt cx="0" cy="0"/>
        </a:xfrm>
      </p:grpSpPr>
      <p:pic>
        <p:nvPicPr>
          <p:cNvPr id="9" name="Picture 8" descr="05609 2020 PPT Template_slides 02 TW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47" y="0"/>
            <a:ext cx="910455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57199728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544228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148874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433211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686199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8901200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9783236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9903113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ready for Picture">
    <p:spTree>
      <p:nvGrpSpPr>
        <p:cNvPr id="1" name=""/>
        <p:cNvGrpSpPr/>
        <p:nvPr/>
      </p:nvGrpSpPr>
      <p:grpSpPr>
        <a:xfrm>
          <a:off x="0" y="0"/>
          <a:ext cx="0" cy="0"/>
          <a:chOff x="0" y="0"/>
          <a:chExt cx="0" cy="0"/>
        </a:xfrm>
      </p:grpSpPr>
      <p:pic>
        <p:nvPicPr>
          <p:cNvPr id="3" name="Picture 2" descr="05609 2020 PPT Template_slides 02 TW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087" y="0"/>
            <a:ext cx="909591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7277632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ready for Picture">
    <p:spTree>
      <p:nvGrpSpPr>
        <p:cNvPr id="1" name=""/>
        <p:cNvGrpSpPr/>
        <p:nvPr/>
      </p:nvGrpSpPr>
      <p:grpSpPr>
        <a:xfrm>
          <a:off x="0" y="0"/>
          <a:ext cx="0" cy="0"/>
          <a:chOff x="0" y="0"/>
          <a:chExt cx="0" cy="0"/>
        </a:xfrm>
      </p:grpSpPr>
      <p:pic>
        <p:nvPicPr>
          <p:cNvPr id="3" name="Picture 2" descr="05609 2020 PPT Template_slides 02 TW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807" y="0"/>
            <a:ext cx="911319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7277632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Slide ready for Picture">
    <p:spTree>
      <p:nvGrpSpPr>
        <p:cNvPr id="1" name=""/>
        <p:cNvGrpSpPr/>
        <p:nvPr/>
      </p:nvGrpSpPr>
      <p:grpSpPr>
        <a:xfrm>
          <a:off x="0" y="0"/>
          <a:ext cx="0" cy="0"/>
          <a:chOff x="0" y="0"/>
          <a:chExt cx="0" cy="0"/>
        </a:xfrm>
      </p:grpSpPr>
      <p:pic>
        <p:nvPicPr>
          <p:cNvPr id="2" name="Picture 1" descr="05609 2020 PPT Template_slides 02 TW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807" y="0"/>
            <a:ext cx="911319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1693831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ready for Picture">
    <p:spTree>
      <p:nvGrpSpPr>
        <p:cNvPr id="1" name=""/>
        <p:cNvGrpSpPr/>
        <p:nvPr/>
      </p:nvGrpSpPr>
      <p:grpSpPr>
        <a:xfrm>
          <a:off x="0" y="0"/>
          <a:ext cx="0" cy="0"/>
          <a:chOff x="0" y="0"/>
          <a:chExt cx="0" cy="0"/>
        </a:xfrm>
      </p:grpSpPr>
      <p:pic>
        <p:nvPicPr>
          <p:cNvPr id="3" name="Picture 2" descr="05609 2020 PPT Template_slides 02 TW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1" y="0"/>
            <a:ext cx="9109440"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24238473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ready for Picture">
    <p:spTree>
      <p:nvGrpSpPr>
        <p:cNvPr id="1" name=""/>
        <p:cNvGrpSpPr/>
        <p:nvPr/>
      </p:nvGrpSpPr>
      <p:grpSpPr>
        <a:xfrm>
          <a:off x="0" y="0"/>
          <a:ext cx="0" cy="0"/>
          <a:chOff x="0" y="0"/>
          <a:chExt cx="0" cy="0"/>
        </a:xfrm>
      </p:grpSpPr>
      <p:pic>
        <p:nvPicPr>
          <p:cNvPr id="2" name="Picture 1" descr="05609 2020 PPT Template_slides 02 TW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1319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481000612"/>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Maree Sneed</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a:t>Click to edit Master title style</a:t>
            </a:r>
            <a:endParaRPr lang="ru-RU"/>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92" r:id="rId3"/>
    <p:sldLayoutId id="2147483693" r:id="rId4"/>
    <p:sldLayoutId id="2147483702" r:id="rId5"/>
    <p:sldLayoutId id="2147483700" r:id="rId6"/>
    <p:sldLayoutId id="2147483704" r:id="rId7"/>
    <p:sldLayoutId id="2147483694" r:id="rId8"/>
    <p:sldLayoutId id="2147483695" r:id="rId9"/>
    <p:sldLayoutId id="2147483696" r:id="rId10"/>
    <p:sldLayoutId id="2147483703" r:id="rId11"/>
    <p:sldLayoutId id="2147483706" r:id="rId12"/>
    <p:sldLayoutId id="2147483713" r:id="rId13"/>
    <p:sldLayoutId id="2147483698" r:id="rId14"/>
    <p:sldLayoutId id="2147483712" r:id="rId15"/>
    <p:sldLayoutId id="2147483711" r:id="rId16"/>
    <p:sldLayoutId id="2147483710" r:id="rId17"/>
    <p:sldLayoutId id="2147483709" r:id="rId18"/>
    <p:sldLayoutId id="2147483708" r:id="rId19"/>
    <p:sldLayoutId id="2147483705" r:id="rId20"/>
    <p:sldLayoutId id="2147483707" r:id="rId21"/>
    <p:sldLayoutId id="2147483649" r:id="rId22"/>
    <p:sldLayoutId id="2147483663" r:id="rId23"/>
    <p:sldLayoutId id="2147483686" r:id="rId24"/>
    <p:sldLayoutId id="2147483650" r:id="rId25"/>
    <p:sldLayoutId id="2147483652" r:id="rId26"/>
    <p:sldLayoutId id="2147483653" r:id="rId27"/>
    <p:sldLayoutId id="2147483654" r:id="rId28"/>
    <p:sldLayoutId id="2147483655" r:id="rId29"/>
    <p:sldLayoutId id="2147483665" r:id="rId30"/>
    <p:sldLayoutId id="2147483684" r:id="rId31"/>
    <p:sldLayoutId id="2147483685" r:id="rId32"/>
    <p:sldLayoutId id="2147483683" r:id="rId33"/>
    <p:sldLayoutId id="2147483666" r:id="rId34"/>
    <p:sldLayoutId id="2147483667" r:id="rId35"/>
    <p:sldLayoutId id="2147483656" r:id="rId36"/>
    <p:sldLayoutId id="2147483657" r:id="rId37"/>
    <p:sldLayoutId id="2147483658" r:id="rId38"/>
    <p:sldLayoutId id="2147483659" r:id="rId39"/>
    <p:sldLayoutId id="2147483661" r:id="rId40"/>
    <p:sldLayoutId id="2147483669" r:id="rId41"/>
    <p:sldLayoutId id="2147483674" r:id="rId42"/>
    <p:sldLayoutId id="2147483672" r:id="rId43"/>
    <p:sldLayoutId id="2147483670" r:id="rId44"/>
    <p:sldLayoutId id="2147483671" r:id="rId45"/>
    <p:sldLayoutId id="2147483690" r:id="rId46"/>
  </p:sldLayoutIdLst>
  <p:transition/>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Tx/>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7.sv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www2.ed.gov/about/offices/list/ocr/docs/qa-titleix-20200904.pdf" TargetMode="External"/><Relationship Id="rId2" Type="http://schemas.openxmlformats.org/officeDocument/2006/relationships/hyperlink" Target="https://www.federalregister.gov/documents/2020/05/19/2020-10512/nondiscrimination-on-the-basis-of-sex-in-education-programs-or-activities-receiving-federal" TargetMode="External"/><Relationship Id="rId1" Type="http://schemas.openxmlformats.org/officeDocument/2006/relationships/slideLayout" Target="../slideLayouts/slideLayout22.xml"/><Relationship Id="rId5" Type="http://schemas.openxmlformats.org/officeDocument/2006/relationships/hyperlink" Target="https://www2.ed.gov/about/offices/list/ocr/docs/qa-titleix-part2-20210115.pdf" TargetMode="External"/><Relationship Id="rId4" Type="http://schemas.openxmlformats.org/officeDocument/2006/relationships/hyperlink" Target="https://www2.ed.gov/about/offices/list/ocr/docs/qa-titleix-part1-20210115.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info.gov/content/pkg/FR-2021-03-11/pdf/2021-05200.pdf" TargetMode="External"/><Relationship Id="rId2" Type="http://schemas.openxmlformats.org/officeDocument/2006/relationships/hyperlink" Target="https://www.govinfo.gov/content/pkg/FR-2021-01-25/pdf/2021-01761.pdf" TargetMode="External"/><Relationship Id="rId1" Type="http://schemas.openxmlformats.org/officeDocument/2006/relationships/slideLayout" Target="../slideLayouts/slideLayout22.xml"/><Relationship Id="rId5" Type="http://schemas.openxmlformats.org/officeDocument/2006/relationships/hyperlink" Target="https://www2.ed.gov/about/offices/list/ocr/docs/202107-qa-titleix.pdf" TargetMode="External"/><Relationship Id="rId4" Type="http://schemas.openxmlformats.org/officeDocument/2006/relationships/hyperlink" Target="https://www2.ed.gov/about/offices/list/ocr/docs/202106-titleix-noi.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hyperlink" Target="https://www.federalregister.gov/documents/2020/05/19/2020-10512/nondiscrimination-on-the-basis-of-sex-in-education-programs-or-activities-receiving-federal" TargetMode="Externa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identity.hoganlovells.com/_layouts/Lovells/download.aspx?Filename=/Imagery/photography/TemplateImages2/Image/Industry/Education/shutterstock_550302523.jpg" TargetMode="Externa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A6C0B1F-E955-4882-AB62-B166E91095E9}"/>
              </a:ext>
            </a:extLst>
          </p:cNvPr>
          <p:cNvSpPr>
            <a:spLocks noGrp="1"/>
          </p:cNvSpPr>
          <p:nvPr>
            <p:ph type="body" sz="quarter" idx="11"/>
          </p:nvPr>
        </p:nvSpPr>
        <p:spPr/>
        <p:txBody>
          <a:bodyPr/>
          <a:lstStyle/>
          <a:p>
            <a:endParaRPr lang="en-US"/>
          </a:p>
        </p:txBody>
      </p:sp>
      <p:sp>
        <p:nvSpPr>
          <p:cNvPr id="16" name="Title 15">
            <a:extLst>
              <a:ext uri="{FF2B5EF4-FFF2-40B4-BE49-F238E27FC236}">
                <a16:creationId xmlns:a16="http://schemas.microsoft.com/office/drawing/2014/main" id="{7168D67D-D236-4592-A680-B2CA87F5354D}"/>
              </a:ext>
            </a:extLst>
          </p:cNvPr>
          <p:cNvSpPr>
            <a:spLocks noGrp="1"/>
          </p:cNvSpPr>
          <p:nvPr>
            <p:ph type="title"/>
          </p:nvPr>
        </p:nvSpPr>
        <p:spPr/>
        <p:txBody>
          <a:bodyPr/>
          <a:lstStyle/>
          <a:p>
            <a:endParaRPr lang="en-US"/>
          </a:p>
        </p:txBody>
      </p:sp>
      <p:pic>
        <p:nvPicPr>
          <p:cNvPr id="19" name="Picture 18">
            <a:extLst>
              <a:ext uri="{FF2B5EF4-FFF2-40B4-BE49-F238E27FC236}">
                <a16:creationId xmlns:a16="http://schemas.microsoft.com/office/drawing/2014/main" id="{88644F60-7249-408D-830B-B520B42827DF}"/>
              </a:ext>
            </a:extLst>
          </p:cNvPr>
          <p:cNvPicPr>
            <a:picLocks noChangeAspect="1"/>
          </p:cNvPicPr>
          <p:nvPr/>
        </p:nvPicPr>
        <p:blipFill>
          <a:blip r:embed="rId2"/>
          <a:stretch>
            <a:fillRect/>
          </a:stretch>
        </p:blipFill>
        <p:spPr>
          <a:xfrm>
            <a:off x="47" y="0"/>
            <a:ext cx="9144000" cy="5143500"/>
          </a:xfrm>
          <a:prstGeom prst="rect">
            <a:avLst/>
          </a:prstGeom>
        </p:spPr>
      </p:pic>
      <p:sp>
        <p:nvSpPr>
          <p:cNvPr id="22" name="Cover Additional Title">
            <a:extLst>
              <a:ext uri="{FF2B5EF4-FFF2-40B4-BE49-F238E27FC236}">
                <a16:creationId xmlns:a16="http://schemas.microsoft.com/office/drawing/2014/main" id="{E09D5F53-2EB3-4779-A8F4-DEB11B566F78}"/>
              </a:ext>
            </a:extLst>
          </p:cNvPr>
          <p:cNvSpPr txBox="1"/>
          <p:nvPr/>
        </p:nvSpPr>
        <p:spPr>
          <a:xfrm>
            <a:off x="7898281" y="4734516"/>
            <a:ext cx="1245719" cy="390980"/>
          </a:xfrm>
          <a:prstGeom prst="rect">
            <a:avLst/>
          </a:prstGeom>
          <a:ln w="12700" cap="rnd" cmpd="sng" algn="ctr">
            <a:noFill/>
            <a:prstDash val="solid"/>
          </a:ln>
        </p:spPr>
        <p:txBody>
          <a:bodyPr vert="horz" wrap="square" lIns="0" tIns="36000" rIns="0" bIns="36000" rtlCol="0" anchor="t" anchorCtr="0">
            <a:normAutofit/>
          </a:bodyPr>
          <a:lstStyle>
            <a:lvl1pPr marL="0" indent="0" algn="l" defTabSz="914400" rtl="0" eaLnBrk="1" latinLnBrk="0" hangingPunct="1">
              <a:spcAft>
                <a:spcPts val="900"/>
              </a:spcAft>
              <a:buClr>
                <a:schemeClr val="accent1"/>
              </a:buClr>
              <a:buSzTx/>
              <a:buFont typeface="Arial" panose="020B0604020202020204" pitchFamily="34" charset="0"/>
              <a:buNone/>
              <a:defRPr sz="2000" b="0" i="0" u="none" kern="1200" cap="none">
                <a:solidFill>
                  <a:schemeClr val="bg1"/>
                </a:solidFill>
                <a:uFill>
                  <a:solidFill>
                    <a:schemeClr val="tx1"/>
                  </a:solidFill>
                </a:uFill>
                <a:latin typeface="+mj-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p>
        </p:txBody>
      </p:sp>
      <p:sp>
        <p:nvSpPr>
          <p:cNvPr id="23" name="TextBox 22">
            <a:extLst>
              <a:ext uri="{FF2B5EF4-FFF2-40B4-BE49-F238E27FC236}">
                <a16:creationId xmlns:a16="http://schemas.microsoft.com/office/drawing/2014/main" id="{6627FF8A-E380-4D76-AADB-B7A3495BB6B1}"/>
              </a:ext>
            </a:extLst>
          </p:cNvPr>
          <p:cNvSpPr txBox="1"/>
          <p:nvPr/>
        </p:nvSpPr>
        <p:spPr>
          <a:xfrm>
            <a:off x="2568385" y="485021"/>
            <a:ext cx="4007230" cy="2000548"/>
          </a:xfrm>
          <a:prstGeom prst="rect">
            <a:avLst/>
          </a:prstGeom>
          <a:noFill/>
        </p:spPr>
        <p:txBody>
          <a:bodyPr wrap="square" rtlCol="0">
            <a:spAutoFit/>
          </a:bodyPr>
          <a:lstStyle/>
          <a:p>
            <a:pPr algn="ctr"/>
            <a:r>
              <a:rPr lang="en-US" sz="2800" b="1" dirty="0">
                <a:solidFill>
                  <a:schemeClr val="bg1"/>
                </a:solidFill>
                <a:latin typeface="+mj-lt"/>
              </a:rPr>
              <a:t>Title IX Updates</a:t>
            </a:r>
          </a:p>
          <a:p>
            <a:pPr algn="ctr"/>
            <a:endParaRPr lang="en-US" sz="1200" dirty="0">
              <a:solidFill>
                <a:schemeClr val="bg1"/>
              </a:solidFill>
              <a:latin typeface="+mj-lt"/>
            </a:endParaRPr>
          </a:p>
          <a:p>
            <a:pPr algn="ctr"/>
            <a:endParaRPr lang="en-US" sz="1200" dirty="0">
              <a:solidFill>
                <a:schemeClr val="bg1"/>
              </a:solidFill>
              <a:latin typeface="+mj-lt"/>
            </a:endParaRPr>
          </a:p>
          <a:p>
            <a:pPr algn="ctr"/>
            <a:endParaRPr lang="en-US" sz="1200" dirty="0">
              <a:solidFill>
                <a:schemeClr val="bg1"/>
              </a:solidFill>
              <a:latin typeface="+mj-lt"/>
            </a:endParaRPr>
          </a:p>
          <a:p>
            <a:pPr algn="ctr"/>
            <a:r>
              <a:rPr lang="en-US" sz="2000" dirty="0">
                <a:solidFill>
                  <a:schemeClr val="bg1"/>
                </a:solidFill>
                <a:latin typeface="+mj-lt"/>
              </a:rPr>
              <a:t>Maree Sneed</a:t>
            </a:r>
          </a:p>
          <a:p>
            <a:pPr algn="ctr"/>
            <a:endParaRPr lang="en-US" sz="2000" dirty="0">
              <a:solidFill>
                <a:schemeClr val="bg1"/>
              </a:solidFill>
              <a:latin typeface="+mj-lt"/>
            </a:endParaRPr>
          </a:p>
          <a:p>
            <a:pPr algn="ctr"/>
            <a:r>
              <a:rPr lang="en-US" sz="2000" dirty="0">
                <a:solidFill>
                  <a:schemeClr val="bg1"/>
                </a:solidFill>
                <a:latin typeface="+mj-lt"/>
              </a:rPr>
              <a:t>January 28, 2022</a:t>
            </a:r>
          </a:p>
        </p:txBody>
      </p:sp>
    </p:spTree>
    <p:extLst>
      <p:ext uri="{BB962C8B-B14F-4D97-AF65-F5344CB8AC3E}">
        <p14:creationId xmlns:p14="http://schemas.microsoft.com/office/powerpoint/2010/main" val="39382149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1" y="900000"/>
            <a:ext cx="4131600" cy="3937814"/>
          </a:xfrm>
        </p:spPr>
        <p:txBody>
          <a:bodyPr>
            <a:normAutofit/>
          </a:bodyPr>
          <a:lstStyle/>
          <a:p>
            <a:r>
              <a:rPr lang="en-US"/>
              <a:t>Schools have an affirmative obligation to respond appropriately to potential Title IX violations</a:t>
            </a:r>
          </a:p>
          <a:p>
            <a:r>
              <a:rPr lang="en-US"/>
              <a:t>The required response depends on the type of sex discrimination </a:t>
            </a:r>
          </a:p>
          <a:p>
            <a:pPr lvl="1"/>
            <a:r>
              <a:rPr lang="en-US"/>
              <a:t>Sexual harassment</a:t>
            </a:r>
          </a:p>
          <a:p>
            <a:pPr lvl="1"/>
            <a:r>
              <a:rPr lang="en-US"/>
              <a:t>Other types of sex discrimination</a:t>
            </a:r>
          </a:p>
          <a:p>
            <a:endParaRPr lang="en-US"/>
          </a:p>
          <a:p>
            <a:pPr lvl="1"/>
            <a:endParaRPr lang="en-US"/>
          </a:p>
          <a:p>
            <a:endParaRPr lang="en-US"/>
          </a:p>
        </p:txBody>
      </p:sp>
      <p:sp>
        <p:nvSpPr>
          <p:cNvPr id="2" name="Slide Title"/>
          <p:cNvSpPr>
            <a:spLocks noGrp="1"/>
          </p:cNvSpPr>
          <p:nvPr>
            <p:ph type="title"/>
          </p:nvPr>
        </p:nvSpPr>
        <p:spPr/>
        <p:txBody>
          <a:bodyPr/>
          <a:lstStyle/>
          <a:p>
            <a:r>
              <a:rPr lang="en-US" sz="2400"/>
              <a:t>How is a school required to respond to potential Title IX violations?</a:t>
            </a:r>
          </a:p>
        </p:txBody>
      </p:sp>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10</a:t>
            </a:fld>
            <a:endParaRPr lang="en-US" sz="800">
              <a:solidFill>
                <a:schemeClr val="accent1"/>
              </a:solidFill>
              <a:latin typeface="Calibri" panose="020F0502020204030204" pitchFamily="34" charset="0"/>
            </a:endParaRPr>
          </a:p>
        </p:txBody>
      </p:sp>
      <p:sp>
        <p:nvSpPr>
          <p:cNvPr id="7" name="Entity Name Placeholder"/>
          <p:cNvSpPr txBox="1"/>
          <p:nvPr/>
        </p:nvSpPr>
        <p:spPr>
          <a:xfrm>
            <a:off x="5670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endParaRPr lang="en-US" dirty="0"/>
          </a:p>
        </p:txBody>
      </p:sp>
      <p:pic>
        <p:nvPicPr>
          <p:cNvPr id="5" name="Graphic 4" descr="Checklist">
            <a:extLst>
              <a:ext uri="{FF2B5EF4-FFF2-40B4-BE49-F238E27FC236}">
                <a16:creationId xmlns:a16="http://schemas.microsoft.com/office/drawing/2014/main" id="{1C4DF58B-C9CD-4761-A9F5-596963B93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4352" y="1020855"/>
            <a:ext cx="2529167" cy="2529167"/>
          </a:xfrm>
          <a:prstGeom prst="rect">
            <a:avLst/>
          </a:prstGeom>
        </p:spPr>
      </p:pic>
      <p:sp>
        <p:nvSpPr>
          <p:cNvPr id="4" name="Footer Placeholder 3">
            <a:extLst>
              <a:ext uri="{FF2B5EF4-FFF2-40B4-BE49-F238E27FC236}">
                <a16:creationId xmlns:a16="http://schemas.microsoft.com/office/drawing/2014/main" id="{89819425-3403-3B40-8255-29C020DD71F7}"/>
              </a:ext>
            </a:extLst>
          </p:cNvPr>
          <p:cNvSpPr>
            <a:spLocks noGrp="1"/>
          </p:cNvSpPr>
          <p:nvPr>
            <p:ph type="ftr" sz="quarter" idx="3"/>
          </p:nvPr>
        </p:nvSpPr>
        <p:spPr/>
        <p:txBody>
          <a:bodyPr/>
          <a:lstStyle/>
          <a:p>
            <a:pPr algn="r"/>
            <a:r>
              <a:rPr lang="de-DE"/>
              <a:t>Maree Sneed</a:t>
            </a:r>
          </a:p>
        </p:txBody>
      </p:sp>
    </p:spTree>
    <p:extLst>
      <p:ext uri="{BB962C8B-B14F-4D97-AF65-F5344CB8AC3E}">
        <p14:creationId xmlns:p14="http://schemas.microsoft.com/office/powerpoint/2010/main" val="1861197234"/>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100</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A school must use written questions and answers as part of its grievance process </a:t>
            </a:r>
          </a:p>
          <a:p>
            <a:r>
              <a:rPr lang="en-US"/>
              <a:t>Decision-maker must:</a:t>
            </a:r>
          </a:p>
          <a:p>
            <a:pPr lvl="1"/>
            <a:r>
              <a:rPr lang="en-US"/>
              <a:t>Allow the involved individuals and their parents/guardians to submit written, relevant questions to ask the other side (including witnesses) </a:t>
            </a:r>
          </a:p>
          <a:p>
            <a:pPr lvl="1"/>
            <a:r>
              <a:rPr lang="en-US"/>
              <a:t>Decision-maker must explain any decision to exclude a question as irrelevant.</a:t>
            </a:r>
          </a:p>
          <a:p>
            <a:pPr lvl="2"/>
            <a:r>
              <a:rPr lang="en-US"/>
              <a:t>The alleged victim’s prior sexual behavior is not relevant unless offered to prove that someone other than the alleged perpetrator committed the alleged conduct, or to prove consent. Consent is not defined in the 2020 regulations.</a:t>
            </a:r>
          </a:p>
          <a:p>
            <a:pPr lvl="1"/>
            <a:r>
              <a:rPr lang="en-US"/>
              <a:t>Provide each side with the answers to their questions</a:t>
            </a:r>
          </a:p>
          <a:p>
            <a:pPr lvl="1"/>
            <a:r>
              <a:rPr lang="en-US"/>
              <a:t>Allow for additional, limited follow-up questions</a:t>
            </a:r>
          </a:p>
          <a:p>
            <a:endParaRPr lang="en-US"/>
          </a:p>
          <a:p>
            <a:pPr lvl="1"/>
            <a:endParaRPr lang="en-US"/>
          </a:p>
        </p:txBody>
      </p:sp>
      <p:sp>
        <p:nvSpPr>
          <p:cNvPr id="2" name="Slide Title"/>
          <p:cNvSpPr>
            <a:spLocks noGrp="1"/>
          </p:cNvSpPr>
          <p:nvPr>
            <p:ph type="title"/>
          </p:nvPr>
        </p:nvSpPr>
        <p:spPr/>
        <p:txBody>
          <a:bodyPr/>
          <a:lstStyle/>
          <a:p>
            <a:r>
              <a:rPr lang="en-US" b="1"/>
              <a:t>Written questions and answers</a:t>
            </a:r>
          </a:p>
        </p:txBody>
      </p:sp>
    </p:spTree>
    <p:extLst>
      <p:ext uri="{BB962C8B-B14F-4D97-AF65-F5344CB8AC3E}">
        <p14:creationId xmlns:p14="http://schemas.microsoft.com/office/powerpoint/2010/main" val="15117050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101</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lnSpcReduction="10000"/>
          </a:bodyPr>
          <a:lstStyle/>
          <a:p>
            <a:r>
              <a:rPr lang="en-US"/>
              <a:t>A school must use a Decision-maker who is not the same person as the Title IX Coordinator or Investigator</a:t>
            </a:r>
          </a:p>
          <a:p>
            <a:r>
              <a:rPr lang="en-US"/>
              <a:t>Decision-maker must apply the standard of evidence selected by the district – “preponderance of the evidence” or “clear and convincing standard” – to reach a determination as to whether the alleged conduct occurred</a:t>
            </a:r>
          </a:p>
          <a:p>
            <a:r>
              <a:rPr lang="en-US"/>
              <a:t>Decision-maker must issue a written determination that:</a:t>
            </a:r>
          </a:p>
          <a:p>
            <a:pPr lvl="1"/>
            <a:r>
              <a:rPr lang="en-US"/>
              <a:t>Identifies the allegations</a:t>
            </a:r>
          </a:p>
          <a:p>
            <a:pPr lvl="1"/>
            <a:r>
              <a:rPr lang="en-US"/>
              <a:t>Describes the procedural steps taken by the school district</a:t>
            </a:r>
          </a:p>
          <a:p>
            <a:pPr lvl="1"/>
            <a:r>
              <a:rPr lang="en-US"/>
              <a:t>Lays out the responsibility determination, including findings of fact, disciplinary sanctions, applicability of code of conduct, and remedies</a:t>
            </a:r>
          </a:p>
          <a:p>
            <a:pPr lvl="1"/>
            <a:r>
              <a:rPr lang="en-US"/>
              <a:t>Outlines appeal procedures</a:t>
            </a:r>
          </a:p>
        </p:txBody>
      </p:sp>
      <p:sp>
        <p:nvSpPr>
          <p:cNvPr id="2" name="Slide Title"/>
          <p:cNvSpPr>
            <a:spLocks noGrp="1"/>
          </p:cNvSpPr>
          <p:nvPr>
            <p:ph type="title"/>
          </p:nvPr>
        </p:nvSpPr>
        <p:spPr/>
        <p:txBody>
          <a:bodyPr/>
          <a:lstStyle/>
          <a:p>
            <a:r>
              <a:rPr lang="en-US" b="1"/>
              <a:t>Responsibility determination</a:t>
            </a:r>
          </a:p>
        </p:txBody>
      </p:sp>
    </p:spTree>
    <p:extLst>
      <p:ext uri="{BB962C8B-B14F-4D97-AF65-F5344CB8AC3E}">
        <p14:creationId xmlns:p14="http://schemas.microsoft.com/office/powerpoint/2010/main" val="1960000560"/>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102</a:t>
            </a:fld>
            <a:endParaRPr lang="en-US"/>
          </a:p>
        </p:txBody>
      </p:sp>
      <p:sp>
        <p:nvSpPr>
          <p:cNvPr id="3" name="Content"/>
          <p:cNvSpPr>
            <a:spLocks noGrp="1"/>
          </p:cNvSpPr>
          <p:nvPr>
            <p:ph sz="quarter" idx="12"/>
          </p:nvPr>
        </p:nvSpPr>
        <p:spPr/>
        <p:txBody>
          <a:bodyPr>
            <a:normAutofit fontScale="92500" lnSpcReduction="10000"/>
          </a:bodyPr>
          <a:lstStyle/>
          <a:p>
            <a:pPr marL="0" indent="0">
              <a:buNone/>
            </a:pPr>
            <a:endParaRPr lang="en-US"/>
          </a:p>
          <a:p>
            <a:pPr marL="0" indent="0">
              <a:buNone/>
            </a:pPr>
            <a:r>
              <a:rPr lang="en-US" sz="2400"/>
              <a:t>“When a school finds a respondent responsible for sexual harassment under its Title IX grievance process, the school must provide remedies to the complainant that are ‘designed to restore or preserve equal access to the [school’s] education program or activity.’ These remedies may include the same individualized services that the school provided to the complainant as supportive measures, additional services, or different services.” (Q21)</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81151129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103</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Appeal of the responsibility determination or dismissal of a formal complaint must be offered if an involved individual or his or her parents/guardians assert that:</a:t>
            </a:r>
          </a:p>
          <a:p>
            <a:pPr lvl="1"/>
            <a:r>
              <a:rPr lang="en-US"/>
              <a:t>A procedural irregularity affected the outcome</a:t>
            </a:r>
          </a:p>
          <a:p>
            <a:pPr lvl="1"/>
            <a:r>
              <a:rPr lang="en-US"/>
              <a:t>New evidence may affect the outcome and was not previously reasonably available</a:t>
            </a:r>
          </a:p>
          <a:p>
            <a:pPr lvl="1"/>
            <a:r>
              <a:rPr lang="en-US"/>
              <a:t>The Title IX Coordinator, Investigator, or Decision-maker had a conflict of interest or bias that affected the outcome</a:t>
            </a:r>
          </a:p>
          <a:p>
            <a:r>
              <a:rPr lang="en-US"/>
              <a:t>The Decision-maker on appeal may not be the initial Decision-maker, the Investigator, or the Title IX Coordinator</a:t>
            </a:r>
          </a:p>
          <a:p>
            <a:pPr lvl="1"/>
            <a:endParaRPr lang="en-US"/>
          </a:p>
          <a:p>
            <a:pPr lvl="1"/>
            <a:endParaRPr lang="en-US"/>
          </a:p>
          <a:p>
            <a:pPr lvl="1"/>
            <a:endParaRPr lang="en-US"/>
          </a:p>
          <a:p>
            <a:pPr lvl="1"/>
            <a:endParaRPr lang="en-US"/>
          </a:p>
        </p:txBody>
      </p:sp>
      <p:sp>
        <p:nvSpPr>
          <p:cNvPr id="2" name="Slide Title"/>
          <p:cNvSpPr>
            <a:spLocks noGrp="1"/>
          </p:cNvSpPr>
          <p:nvPr>
            <p:ph type="title"/>
          </p:nvPr>
        </p:nvSpPr>
        <p:spPr/>
        <p:txBody>
          <a:bodyPr/>
          <a:lstStyle/>
          <a:p>
            <a:r>
              <a:rPr lang="en-US" b="1"/>
              <a:t>Appeal</a:t>
            </a:r>
          </a:p>
        </p:txBody>
      </p:sp>
    </p:spTree>
    <p:extLst>
      <p:ext uri="{BB962C8B-B14F-4D97-AF65-F5344CB8AC3E}">
        <p14:creationId xmlns:p14="http://schemas.microsoft.com/office/powerpoint/2010/main" val="206865255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104</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92500" lnSpcReduction="10000"/>
          </a:bodyPr>
          <a:lstStyle/>
          <a:p>
            <a:r>
              <a:rPr lang="en-US"/>
              <a:t>A school must dismiss a formal complaint </a:t>
            </a:r>
            <a:r>
              <a:rPr lang="en-US" u="sng"/>
              <a:t>for purposes of Title IX sexual harassment</a:t>
            </a:r>
            <a:r>
              <a:rPr lang="en-US"/>
              <a:t> under certain circumstances, including:</a:t>
            </a:r>
          </a:p>
          <a:p>
            <a:pPr lvl="1"/>
            <a:r>
              <a:rPr lang="en-US"/>
              <a:t>The alleged conduct, even if true, would not constitute sexual harassment</a:t>
            </a:r>
          </a:p>
          <a:p>
            <a:pPr lvl="1"/>
            <a:r>
              <a:rPr lang="en-US"/>
              <a:t>The alleged conduct, even if true, did not occur in the school district’s education program or activity</a:t>
            </a:r>
          </a:p>
          <a:p>
            <a:pPr lvl="1"/>
            <a:r>
              <a:rPr lang="en-US"/>
              <a:t>The alleged conduct, even if true, did not occur against a person in the United States</a:t>
            </a:r>
          </a:p>
          <a:p>
            <a:r>
              <a:rPr lang="en-US"/>
              <a:t>A school has discretion to dismiss a formal complaint during the grievance process under certain circumstances, including:</a:t>
            </a:r>
          </a:p>
          <a:p>
            <a:pPr lvl="1"/>
            <a:r>
              <a:rPr lang="en-US"/>
              <a:t>The alleged perpetrator is no longer enrolled or no longer employed by the school district</a:t>
            </a:r>
          </a:p>
          <a:p>
            <a:pPr lvl="1"/>
            <a:r>
              <a:rPr lang="en-US"/>
              <a:t>The alleged victim and his or her parents/guardians notifies the Title IX Coordinator in writing that the formal complaint or any allegations therein are withdrawn</a:t>
            </a:r>
          </a:p>
          <a:p>
            <a:pPr lvl="1"/>
            <a:r>
              <a:rPr lang="en-US"/>
              <a:t>Specific circumstances prevent the school district from gathering evidence sufficient to reach a determination regarding the formal complaint or allegations therein</a:t>
            </a:r>
          </a:p>
        </p:txBody>
      </p:sp>
      <p:sp>
        <p:nvSpPr>
          <p:cNvPr id="2" name="Slide Title"/>
          <p:cNvSpPr>
            <a:spLocks noGrp="1"/>
          </p:cNvSpPr>
          <p:nvPr>
            <p:ph type="title"/>
          </p:nvPr>
        </p:nvSpPr>
        <p:spPr/>
        <p:txBody>
          <a:bodyPr/>
          <a:lstStyle/>
          <a:p>
            <a:r>
              <a:rPr lang="en-US"/>
              <a:t>When must or may a school dismiss a formal complaint?</a:t>
            </a:r>
          </a:p>
        </p:txBody>
      </p:sp>
    </p:spTree>
    <p:extLst>
      <p:ext uri="{BB962C8B-B14F-4D97-AF65-F5344CB8AC3E}">
        <p14:creationId xmlns:p14="http://schemas.microsoft.com/office/powerpoint/2010/main" val="1513850039"/>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105</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800"/>
              <a:t>Supportive measures must be offered to an alleged victim, even if a formal complaint is never filed.</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13746445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106</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800"/>
              <a:t>The Title IX Coordinator can also be the Investigator.</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92103487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107</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800"/>
              <a:t>A district can decide whether it wants to offer an appeal process.</a:t>
            </a:r>
          </a:p>
          <a:p>
            <a:pPr marL="0" indent="0">
              <a:buNone/>
            </a:pPr>
            <a:endParaRPr lang="en-US" sz="2800"/>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06844455"/>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108</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838428"/>
            <a:ext cx="4331625" cy="3937814"/>
          </a:xfrm>
        </p:spPr>
        <p:txBody>
          <a:bodyPr>
            <a:normAutofit/>
          </a:bodyPr>
          <a:lstStyle/>
          <a:p>
            <a:pPr marL="0" indent="0">
              <a:buNone/>
            </a:pPr>
            <a:endParaRPr lang="en-US" sz="2800"/>
          </a:p>
          <a:p>
            <a:pPr marL="0" indent="0">
              <a:buNone/>
            </a:pPr>
            <a:endParaRPr lang="en-US" sz="2800"/>
          </a:p>
          <a:p>
            <a:pPr marL="0" indent="0">
              <a:buNone/>
            </a:pPr>
            <a:r>
              <a:rPr lang="en-US" sz="2800"/>
              <a:t>In some circumstances, schools have discretion regarding whether to dismiss a formal complaint.</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271398711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109</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A district must provide professional development to individuals designated as a Title IX Coordinator, Investigator, Decision-maker, or Facilitator of an informal resolution process</a:t>
            </a:r>
          </a:p>
          <a:p>
            <a:r>
              <a:rPr lang="en-US"/>
              <a:t>Training materials must be made publicly available via district website</a:t>
            </a:r>
          </a:p>
          <a:p>
            <a:r>
              <a:rPr lang="en-US"/>
              <a:t>As good practice, the district should also provide professional development to other employees who are not part of the core Title IX team</a:t>
            </a:r>
          </a:p>
          <a:p>
            <a:pPr lvl="1"/>
            <a:endParaRPr lang="en-US"/>
          </a:p>
        </p:txBody>
      </p:sp>
      <p:sp>
        <p:nvSpPr>
          <p:cNvPr id="2" name="Slide Title"/>
          <p:cNvSpPr>
            <a:spLocks noGrp="1"/>
          </p:cNvSpPr>
          <p:nvPr>
            <p:ph type="title"/>
          </p:nvPr>
        </p:nvSpPr>
        <p:spPr/>
        <p:txBody>
          <a:bodyPr/>
          <a:lstStyle/>
          <a:p>
            <a:r>
              <a:rPr lang="en-US"/>
              <a:t>Professional development requirements</a:t>
            </a:r>
          </a:p>
        </p:txBody>
      </p:sp>
    </p:spTree>
    <p:extLst>
      <p:ext uri="{BB962C8B-B14F-4D97-AF65-F5344CB8AC3E}">
        <p14:creationId xmlns:p14="http://schemas.microsoft.com/office/powerpoint/2010/main" val="336275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900000"/>
            <a:ext cx="8560725" cy="3937814"/>
          </a:xfrm>
        </p:spPr>
        <p:txBody>
          <a:bodyPr>
            <a:normAutofit/>
          </a:bodyPr>
          <a:lstStyle/>
          <a:p>
            <a:r>
              <a:rPr lang="en-US"/>
              <a:t>A principal gives a “Best in STEM” award to a male student, even though two girls in the school have STEM grades much better than his</a:t>
            </a:r>
          </a:p>
          <a:p>
            <a:r>
              <a:rPr lang="en-US"/>
              <a:t>Football players “haze” a teammate because they think he is gay</a:t>
            </a:r>
          </a:p>
          <a:p>
            <a:r>
              <a:rPr lang="en-US"/>
              <a:t>An anonymous individual spraypaints graffiti with sexually explicit images and words</a:t>
            </a:r>
          </a:p>
          <a:p>
            <a:r>
              <a:rPr lang="en-US"/>
              <a:t>A teacher refuses to provide an accommodation to a transgender girl who is not comfortable using the boys’ restroom</a:t>
            </a:r>
          </a:p>
          <a:p>
            <a:r>
              <a:rPr lang="en-US"/>
              <a:t>A student sexually assaults a classmate</a:t>
            </a:r>
          </a:p>
          <a:p>
            <a:r>
              <a:rPr lang="en-US"/>
              <a:t>A pregnant middle schooler is shunned by students and chastised by school leadership</a:t>
            </a:r>
          </a:p>
          <a:p>
            <a:endParaRPr lang="en-US"/>
          </a:p>
          <a:p>
            <a:pPr lvl="1"/>
            <a:endParaRPr lang="en-US"/>
          </a:p>
          <a:p>
            <a:endParaRPr lang="en-US"/>
          </a:p>
        </p:txBody>
      </p:sp>
      <p:sp>
        <p:nvSpPr>
          <p:cNvPr id="2" name="Slide Title"/>
          <p:cNvSpPr>
            <a:spLocks noGrp="1"/>
          </p:cNvSpPr>
          <p:nvPr>
            <p:ph type="title"/>
          </p:nvPr>
        </p:nvSpPr>
        <p:spPr/>
        <p:txBody>
          <a:bodyPr/>
          <a:lstStyle/>
          <a:p>
            <a:r>
              <a:rPr lang="en-US" sz="2600"/>
              <a:t>What are some examples of conduct that may violate Title IX?</a:t>
            </a:r>
          </a:p>
        </p:txBody>
      </p:sp>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11</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322705330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110</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Required professional development topics for individuals designated as a Title IX Coordinator, Investigator, Decision-maker, or Facilitator of an informal resolution process include:</a:t>
            </a:r>
          </a:p>
          <a:p>
            <a:pPr lvl="1"/>
            <a:r>
              <a:rPr lang="en-US"/>
              <a:t>Definition of sexual harassment</a:t>
            </a:r>
          </a:p>
          <a:p>
            <a:pPr lvl="1"/>
            <a:r>
              <a:rPr lang="en-US"/>
              <a:t>Scope of the school district’s education program or activity</a:t>
            </a:r>
          </a:p>
          <a:p>
            <a:pPr lvl="1"/>
            <a:r>
              <a:rPr lang="en-US"/>
              <a:t>How to conduct an investigation and grievance process</a:t>
            </a:r>
          </a:p>
          <a:p>
            <a:pPr lvl="1"/>
            <a:r>
              <a:rPr lang="en-US"/>
              <a:t>How to serve impartially, including by avoiding prejudgment of the facts at issue, conflicts of interest, and bias</a:t>
            </a:r>
          </a:p>
          <a:p>
            <a:pPr lvl="1"/>
            <a:r>
              <a:rPr lang="en-US"/>
              <a:t>Relevance determinations, both for questions and evidence, and for information to be included in investigative report</a:t>
            </a:r>
          </a:p>
          <a:p>
            <a:pPr lvl="1"/>
            <a:endParaRPr lang="en-US"/>
          </a:p>
        </p:txBody>
      </p:sp>
      <p:sp>
        <p:nvSpPr>
          <p:cNvPr id="2" name="Slide Title"/>
          <p:cNvSpPr>
            <a:spLocks noGrp="1"/>
          </p:cNvSpPr>
          <p:nvPr>
            <p:ph type="title"/>
          </p:nvPr>
        </p:nvSpPr>
        <p:spPr/>
        <p:txBody>
          <a:bodyPr/>
          <a:lstStyle/>
          <a:p>
            <a:r>
              <a:rPr lang="en-US"/>
              <a:t>Professional development requirements</a:t>
            </a:r>
          </a:p>
        </p:txBody>
      </p:sp>
    </p:spTree>
    <p:extLst>
      <p:ext uri="{BB962C8B-B14F-4D97-AF65-F5344CB8AC3E}">
        <p14:creationId xmlns:p14="http://schemas.microsoft.com/office/powerpoint/2010/main" val="3292212046"/>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111</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pPr marL="0" indent="0">
              <a:buNone/>
            </a:pPr>
            <a:r>
              <a:rPr lang="en-US"/>
              <a:t>A district must maintain certain records for a seven-year period. Examples of required recordkeeping include:</a:t>
            </a:r>
          </a:p>
          <a:p>
            <a:r>
              <a:rPr lang="en-US"/>
              <a:t>Investigation, appeal, and informal resolution records</a:t>
            </a:r>
          </a:p>
          <a:p>
            <a:pPr marL="270000" lvl="1">
              <a:buFont typeface="Arial" panose="020B0604020202020204" pitchFamily="34" charset="0"/>
              <a:buChar char="•"/>
            </a:pPr>
            <a:r>
              <a:rPr lang="en-US" sz="2000"/>
              <a:t>Records of any actions – including any supportive measures – taken in response to a report of formal complaint of sexual harassment</a:t>
            </a:r>
          </a:p>
          <a:p>
            <a:pPr lvl="1"/>
            <a:r>
              <a:rPr lang="en-US"/>
              <a:t>Among other things, the school must document why its response was not deliberately indifferent or “clearly unreasonable in light of the known facts”</a:t>
            </a:r>
            <a:endParaRPr lang="en-US" sz="2000"/>
          </a:p>
          <a:p>
            <a:pPr marL="270000" lvl="1">
              <a:buFont typeface="Arial" panose="020B0604020202020204" pitchFamily="34" charset="0"/>
              <a:buChar char="•"/>
            </a:pPr>
            <a:r>
              <a:rPr lang="en-US" sz="2000"/>
              <a:t>Records of professional development training materials</a:t>
            </a:r>
          </a:p>
        </p:txBody>
      </p:sp>
      <p:sp>
        <p:nvSpPr>
          <p:cNvPr id="2" name="Slide Title"/>
          <p:cNvSpPr>
            <a:spLocks noGrp="1"/>
          </p:cNvSpPr>
          <p:nvPr>
            <p:ph type="title"/>
          </p:nvPr>
        </p:nvSpPr>
        <p:spPr/>
        <p:txBody>
          <a:bodyPr/>
          <a:lstStyle/>
          <a:p>
            <a:r>
              <a:rPr lang="en-US"/>
              <a:t>Recordkeeping requirements</a:t>
            </a:r>
          </a:p>
        </p:txBody>
      </p:sp>
    </p:spTree>
    <p:extLst>
      <p:ext uri="{BB962C8B-B14F-4D97-AF65-F5344CB8AC3E}">
        <p14:creationId xmlns:p14="http://schemas.microsoft.com/office/powerpoint/2010/main" val="317486720"/>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112</a:t>
            </a:fld>
            <a:endParaRPr lang="en-GB"/>
          </a:p>
        </p:txBody>
      </p:sp>
      <p:sp>
        <p:nvSpPr>
          <p:cNvPr id="4" name="Content Placeholder 3"/>
          <p:cNvSpPr>
            <a:spLocks noGrp="1"/>
          </p:cNvSpPr>
          <p:nvPr>
            <p:ph sz="quarter" idx="12"/>
          </p:nvPr>
        </p:nvSpPr>
        <p:spPr/>
        <p:txBody>
          <a:bodyPr/>
          <a:lstStyle/>
          <a:p>
            <a:pPr marL="0" indent="0">
              <a:buNone/>
            </a:pPr>
            <a:r>
              <a:rPr lang="en-US"/>
              <a:t>Generally, a school may not sanction an alleged perpetrator until after the grievance process is carried out. However, the regulations provide exceptions for emergency removal and administrative leave under certain circumstances and in compliance with disability laws.</a:t>
            </a:r>
          </a:p>
          <a:p>
            <a:pPr marL="270000" lvl="1">
              <a:buFont typeface="Arial" panose="020B0604020202020204" pitchFamily="34" charset="0"/>
              <a:buChar char="•"/>
            </a:pPr>
            <a:r>
              <a:rPr lang="en-US"/>
              <a:t>Emergency removal may occur if the school district has (1) undertaken an individualized safety and risk analysis; (2) determined that an immediate threat to the physical health or safety of a student or other individual arising from the allegations justifies removal; and (3) provided the alleged perpetrator with notice and an opportunity to challenge the decision immediately following the removal</a:t>
            </a:r>
          </a:p>
          <a:p>
            <a:pPr marL="270000" lvl="1">
              <a:buFont typeface="Arial" panose="020B0604020202020204" pitchFamily="34" charset="0"/>
              <a:buChar char="•"/>
            </a:pPr>
            <a:r>
              <a:rPr lang="en-US"/>
              <a:t>A school district may place an employee on administrative leave for the duration of the grievance process without having to follow the emergency removal criteria outlined above</a:t>
            </a:r>
          </a:p>
          <a:p>
            <a:pPr marL="0" indent="0">
              <a:buNone/>
            </a:pPr>
            <a:endParaRPr lang="en-US"/>
          </a:p>
        </p:txBody>
      </p:sp>
      <p:sp>
        <p:nvSpPr>
          <p:cNvPr id="6" name="Title 5"/>
          <p:cNvSpPr>
            <a:spLocks noGrp="1"/>
          </p:cNvSpPr>
          <p:nvPr>
            <p:ph type="title"/>
          </p:nvPr>
        </p:nvSpPr>
        <p:spPr/>
        <p:txBody>
          <a:bodyPr/>
          <a:lstStyle/>
          <a:p>
            <a:r>
              <a:rPr lang="en-US"/>
              <a:t>Emergency removal and administrative leave</a:t>
            </a:r>
          </a:p>
        </p:txBody>
      </p:sp>
    </p:spTree>
    <p:extLst>
      <p:ext uri="{BB962C8B-B14F-4D97-AF65-F5344CB8AC3E}">
        <p14:creationId xmlns:p14="http://schemas.microsoft.com/office/powerpoint/2010/main" val="4018606654"/>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113</a:t>
            </a:fld>
            <a:endParaRPr lang="en-GB"/>
          </a:p>
        </p:txBody>
      </p:sp>
      <p:sp>
        <p:nvSpPr>
          <p:cNvPr id="4" name="Content Placeholder 3"/>
          <p:cNvSpPr>
            <a:spLocks noGrp="1"/>
          </p:cNvSpPr>
          <p:nvPr>
            <p:ph sz="quarter" idx="12"/>
          </p:nvPr>
        </p:nvSpPr>
        <p:spPr/>
        <p:txBody>
          <a:bodyPr>
            <a:normAutofit fontScale="85000" lnSpcReduction="10000"/>
          </a:bodyPr>
          <a:lstStyle/>
          <a:p>
            <a:pPr marL="0" indent="0">
              <a:buNone/>
            </a:pPr>
            <a:r>
              <a:rPr lang="en-US"/>
              <a:t>Though not required, a district may offer an informal resolution process to involved individuals and their parents/guardians after a formal complaint has been filed.</a:t>
            </a:r>
          </a:p>
          <a:p>
            <a:r>
              <a:rPr lang="en-US"/>
              <a:t>Informal resolution cannot be offered if the alleged perpetrator is an employee</a:t>
            </a:r>
          </a:p>
          <a:p>
            <a:r>
              <a:rPr lang="en-US"/>
              <a:t>The district must develop and share its procedures for informal resolution</a:t>
            </a:r>
          </a:p>
          <a:p>
            <a:r>
              <a:rPr lang="en-US"/>
              <a:t>A school must obtain voluntary, written consent from the involved individuals and their parents/guardians to participate in informal resolution after sharing:</a:t>
            </a:r>
          </a:p>
          <a:p>
            <a:pPr lvl="1"/>
            <a:r>
              <a:rPr lang="en-US"/>
              <a:t>The allegations</a:t>
            </a:r>
          </a:p>
          <a:p>
            <a:pPr lvl="1"/>
            <a:r>
              <a:rPr lang="en-US"/>
              <a:t>The requirements of the informal resolution process</a:t>
            </a:r>
          </a:p>
          <a:p>
            <a:pPr lvl="1"/>
            <a:r>
              <a:rPr lang="en-US"/>
              <a:t>Any consequences resulting from participation in the informal resolution process (e.g., records that will be maintained or could be shared)</a:t>
            </a:r>
          </a:p>
          <a:p>
            <a:r>
              <a:rPr lang="en-US"/>
              <a:t>Anyone may withdraw from the informal resolution process and resume the grievance process with respect to the formal complaint</a:t>
            </a:r>
          </a:p>
          <a:p>
            <a:pPr marL="0" indent="0">
              <a:buNone/>
            </a:pPr>
            <a:endParaRPr lang="en-US"/>
          </a:p>
        </p:txBody>
      </p:sp>
      <p:sp>
        <p:nvSpPr>
          <p:cNvPr id="6" name="Title 5"/>
          <p:cNvSpPr>
            <a:spLocks noGrp="1"/>
          </p:cNvSpPr>
          <p:nvPr>
            <p:ph type="title"/>
          </p:nvPr>
        </p:nvSpPr>
        <p:spPr/>
        <p:txBody>
          <a:bodyPr/>
          <a:lstStyle/>
          <a:p>
            <a:r>
              <a:rPr lang="en-US"/>
              <a:t>Informal resolution process</a:t>
            </a:r>
          </a:p>
        </p:txBody>
      </p:sp>
    </p:spTree>
    <p:extLst>
      <p:ext uri="{BB962C8B-B14F-4D97-AF65-F5344CB8AC3E}">
        <p14:creationId xmlns:p14="http://schemas.microsoft.com/office/powerpoint/2010/main" val="3579588689"/>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114</a:t>
            </a:fld>
            <a:endParaRPr lang="en-US"/>
          </a:p>
        </p:txBody>
      </p:sp>
      <p:sp>
        <p:nvSpPr>
          <p:cNvPr id="3" name="Content"/>
          <p:cNvSpPr>
            <a:spLocks noGrp="1"/>
          </p:cNvSpPr>
          <p:nvPr>
            <p:ph sz="quarter" idx="12"/>
          </p:nvPr>
        </p:nvSpPr>
        <p:spPr/>
        <p:txBody>
          <a:bodyPr>
            <a:normAutofit fontScale="92500" lnSpcReduction="20000"/>
          </a:bodyPr>
          <a:lstStyle/>
          <a:p>
            <a:pPr marL="0" indent="0">
              <a:buNone/>
            </a:pPr>
            <a:endParaRPr lang="en-US"/>
          </a:p>
          <a:p>
            <a:pPr marL="0" indent="0">
              <a:buNone/>
            </a:pPr>
            <a:r>
              <a:rPr lang="en-US" sz="2400"/>
              <a:t>“The 2020 amendments explain that they leave the term ‘informal process undefined to allow a school the discretion to adopt whatever process best serves the needs of its community. The amendments do not require that the parties interact directly with each other as part of an informal resolution process; mediations are often conducted with the parties in separate rooms and the mediator conversing with each party separately.” </a:t>
            </a:r>
          </a:p>
          <a:p>
            <a:pPr marL="0" indent="0">
              <a:buNone/>
            </a:pPr>
            <a:r>
              <a:rPr lang="en-US" sz="2400" i="1"/>
              <a:t>(continued on next slide)</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113857462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115</a:t>
            </a:fld>
            <a:endParaRPr lang="en-US"/>
          </a:p>
        </p:txBody>
      </p:sp>
      <p:sp>
        <p:nvSpPr>
          <p:cNvPr id="3" name="Content"/>
          <p:cNvSpPr>
            <a:spLocks noGrp="1"/>
          </p:cNvSpPr>
          <p:nvPr>
            <p:ph sz="quarter" idx="12"/>
          </p:nvPr>
        </p:nvSpPr>
        <p:spPr/>
        <p:txBody>
          <a:bodyPr>
            <a:normAutofit fontScale="92500" lnSpcReduction="20000"/>
          </a:bodyPr>
          <a:lstStyle/>
          <a:p>
            <a:pPr marL="0" indent="0">
              <a:buNone/>
            </a:pPr>
            <a:endParaRPr lang="en-US"/>
          </a:p>
          <a:p>
            <a:pPr marL="0" indent="0">
              <a:buNone/>
            </a:pPr>
            <a:r>
              <a:rPr lang="en-US" sz="2400"/>
              <a:t>“The parties’ participation in mediation or restorative justice, if offered, should remain a decision for each individual party to make in a particular case, and neither party should be pressured to participate in the process. Schools may exercise discretion to make fact-specific determinations about whether to offer informal resolution in response to a complaint. The Department will not require the parties to attempt mediation in its enforcement of Title IX.” (Q58)</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3635489053"/>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116</a:t>
            </a:fld>
            <a:endParaRPr lang="en-GB"/>
          </a:p>
        </p:txBody>
      </p:sp>
      <p:sp>
        <p:nvSpPr>
          <p:cNvPr id="4" name="Content Placeholder 3"/>
          <p:cNvSpPr>
            <a:spLocks noGrp="1"/>
          </p:cNvSpPr>
          <p:nvPr>
            <p:ph sz="quarter" idx="12"/>
          </p:nvPr>
        </p:nvSpPr>
        <p:spPr/>
        <p:txBody>
          <a:bodyPr/>
          <a:lstStyle/>
          <a:p>
            <a:r>
              <a:rPr lang="en-US"/>
              <a:t>The 2020 regulations contain provisions prohibiting retaliation.</a:t>
            </a:r>
          </a:p>
          <a:p>
            <a:r>
              <a:rPr lang="en-US"/>
              <a:t>A school or district may consolidate formal complaints where the sexual harassment allegations arise out of the same facts and circumstances.</a:t>
            </a:r>
          </a:p>
          <a:p>
            <a:r>
              <a:rPr lang="en-US"/>
              <a:t>Hearings are discretionary. A district “retain[s] discretion to decide how to conduct hearings if [it] selects that option” as long as the hearing rules apply equally to both sides.</a:t>
            </a:r>
          </a:p>
          <a:p>
            <a:pPr marL="0" indent="0">
              <a:buNone/>
            </a:pPr>
            <a:endParaRPr lang="en-US"/>
          </a:p>
        </p:txBody>
      </p:sp>
      <p:sp>
        <p:nvSpPr>
          <p:cNvPr id="6" name="Title 5"/>
          <p:cNvSpPr>
            <a:spLocks noGrp="1"/>
          </p:cNvSpPr>
          <p:nvPr>
            <p:ph type="title"/>
          </p:nvPr>
        </p:nvSpPr>
        <p:spPr/>
        <p:txBody>
          <a:bodyPr/>
          <a:lstStyle/>
          <a:p>
            <a:r>
              <a:rPr lang="en-US"/>
              <a:t>Other aspects of the 2020 regulations</a:t>
            </a:r>
          </a:p>
        </p:txBody>
      </p:sp>
    </p:spTree>
    <p:extLst>
      <p:ext uri="{BB962C8B-B14F-4D97-AF65-F5344CB8AC3E}">
        <p14:creationId xmlns:p14="http://schemas.microsoft.com/office/powerpoint/2010/main" val="4198667678"/>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117</a:t>
            </a:fld>
            <a:endParaRPr lang="en-GB"/>
          </a:p>
        </p:txBody>
      </p:sp>
      <p:sp>
        <p:nvSpPr>
          <p:cNvPr id="4" name="Content Placeholder 3"/>
          <p:cNvSpPr>
            <a:spLocks noGrp="1"/>
          </p:cNvSpPr>
          <p:nvPr>
            <p:ph sz="quarter" idx="12"/>
          </p:nvPr>
        </p:nvSpPr>
        <p:spPr/>
        <p:txBody>
          <a:bodyPr/>
          <a:lstStyle/>
          <a:p>
            <a:r>
              <a:rPr lang="en-US"/>
              <a:t>A school or district may not restrict rights protected under the U.S. Constitution, including the First, Fifth, and Fourteenth Amendments.</a:t>
            </a:r>
          </a:p>
          <a:p>
            <a:r>
              <a:rPr lang="en-US"/>
              <a:t>The 2020 regulations set minimum requirements for Title IX compliance. State and local law may prescribe additional responsibilities related to a district’s response to sexual harassment allegations. In cases of conflict, however, the 2020 regulations preempt state and local law.</a:t>
            </a:r>
          </a:p>
          <a:p>
            <a:r>
              <a:rPr lang="en-US"/>
              <a:t>When employees are involved in alleged sexual harassment, a            school or district may need to consider its obligations under                  both Title IX and Title VII.</a:t>
            </a:r>
          </a:p>
          <a:p>
            <a:r>
              <a:rPr lang="en-US"/>
              <a:t>Schools still must respond to complaints of sex discrimination               that do not meet the definition of “sexual harassment.”</a:t>
            </a:r>
          </a:p>
          <a:p>
            <a:pPr marL="0" indent="0">
              <a:buNone/>
            </a:pPr>
            <a:endParaRPr lang="en-US"/>
          </a:p>
        </p:txBody>
      </p:sp>
      <p:sp>
        <p:nvSpPr>
          <p:cNvPr id="6" name="Title 5"/>
          <p:cNvSpPr>
            <a:spLocks noGrp="1"/>
          </p:cNvSpPr>
          <p:nvPr>
            <p:ph type="title"/>
          </p:nvPr>
        </p:nvSpPr>
        <p:spPr/>
        <p:txBody>
          <a:bodyPr/>
          <a:lstStyle/>
          <a:p>
            <a:r>
              <a:rPr lang="en-US"/>
              <a:t>Sexual harassment regulations: relation to other laws</a:t>
            </a:r>
          </a:p>
        </p:txBody>
      </p:sp>
      <p:pic>
        <p:nvPicPr>
          <p:cNvPr id="7" name="Picture 103"/>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7514486" y="3243916"/>
            <a:ext cx="1397642" cy="1177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60967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118</a:t>
            </a:fld>
            <a:endParaRPr lang="en-US"/>
          </a:p>
        </p:txBody>
      </p:sp>
      <p:sp>
        <p:nvSpPr>
          <p:cNvPr id="3" name="Content"/>
          <p:cNvSpPr>
            <a:spLocks noGrp="1"/>
          </p:cNvSpPr>
          <p:nvPr>
            <p:ph sz="quarter" idx="12"/>
          </p:nvPr>
        </p:nvSpPr>
        <p:spPr/>
        <p:txBody>
          <a:bodyPr>
            <a:normAutofit fontScale="92500" lnSpcReduction="20000"/>
          </a:bodyPr>
          <a:lstStyle/>
          <a:p>
            <a:pPr marL="0" indent="0">
              <a:buNone/>
            </a:pPr>
            <a:endParaRPr lang="en-US"/>
          </a:p>
          <a:p>
            <a:pPr marL="0" indent="0">
              <a:buNone/>
            </a:pPr>
            <a:r>
              <a:rPr lang="en-US" sz="2400"/>
              <a:t>“The 2020 amendments explain that the grievance process required for formal sexual harassment complaints does not apply to complaints alleging discrimination based on pregnancy, different treatment based on sex, or other forms of sex discrimination. Instead, the 2020 amendments state that schools must respond to these complaints using the ‘prompt and equitable’ grievance procedures that schools have been required to adopt and publish since 1975, when the original Title IX regulations were issued.” (Q64)</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4216629971"/>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119</a:t>
            </a:fld>
            <a:endParaRPr lang="en-US"/>
          </a:p>
        </p:txBody>
      </p:sp>
      <p:sp>
        <p:nvSpPr>
          <p:cNvPr id="3" name="Content"/>
          <p:cNvSpPr>
            <a:spLocks noGrp="1"/>
          </p:cNvSpPr>
          <p:nvPr>
            <p:ph sz="quarter" idx="12"/>
          </p:nvPr>
        </p:nvSpPr>
        <p:spPr/>
        <p:txBody>
          <a:bodyPr>
            <a:normAutofit fontScale="77500" lnSpcReduction="20000"/>
          </a:bodyPr>
          <a:lstStyle/>
          <a:p>
            <a:pPr marL="0" indent="0">
              <a:buNone/>
            </a:pPr>
            <a:endParaRPr lang="en-US"/>
          </a:p>
          <a:p>
            <a:pPr marL="0" indent="0">
              <a:buNone/>
            </a:pPr>
            <a:r>
              <a:rPr lang="en-US" sz="2400"/>
              <a:t>With respect to a prompt and equitable grievance procedure, “OCR has historically looked to whether and how schools have communicated information about their procedures, including where to file complaints, to students, parents/caregivers (for elementary and secondary school students), and employees. In addition, OCR has considered whether the procedures have provided for adequate, reliable, and impartial investigation of complaints; designated and reasonably prompt time frames for the complaint and resolution process; and notice to the parties of the outcome of a complaint.”</a:t>
            </a:r>
          </a:p>
          <a:p>
            <a:pPr marL="0" indent="0">
              <a:buNone/>
            </a:pPr>
            <a:r>
              <a:rPr lang="en-US" sz="2400" i="1"/>
              <a:t>(continued on next slide)</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23428511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4930F6-B674-45B5-BB98-792CB50599F8}"/>
              </a:ext>
            </a:extLst>
          </p:cNvPr>
          <p:cNvSpPr>
            <a:spLocks noGrp="1"/>
          </p:cNvSpPr>
          <p:nvPr>
            <p:ph type="ftr" sz="quarter" idx="3"/>
          </p:nvPr>
        </p:nvSpPr>
        <p:spPr/>
        <p:txBody>
          <a:bodyPr/>
          <a:lstStyle/>
          <a:p>
            <a:pPr algn="r"/>
            <a:r>
              <a:rPr lang="de-DE"/>
              <a:t>Maree Sneed</a:t>
            </a:r>
          </a:p>
        </p:txBody>
      </p:sp>
      <p:graphicFrame>
        <p:nvGraphicFramePr>
          <p:cNvPr id="12" name="Table 12">
            <a:extLst>
              <a:ext uri="{FF2B5EF4-FFF2-40B4-BE49-F238E27FC236}">
                <a16:creationId xmlns:a16="http://schemas.microsoft.com/office/drawing/2014/main" id="{168BEA5D-B501-4592-BC62-B23DCA278DA5}"/>
              </a:ext>
            </a:extLst>
          </p:cNvPr>
          <p:cNvGraphicFramePr>
            <a:graphicFrameLocks noGrp="1"/>
          </p:cNvGraphicFramePr>
          <p:nvPr>
            <p:ph sz="quarter" idx="12"/>
            <p:extLst>
              <p:ext uri="{D42A27DB-BD31-4B8C-83A1-F6EECF244321}">
                <p14:modId xmlns:p14="http://schemas.microsoft.com/office/powerpoint/2010/main" val="575456787"/>
              </p:ext>
            </p:extLst>
          </p:nvPr>
        </p:nvGraphicFramePr>
        <p:xfrm>
          <a:off x="287338" y="827060"/>
          <a:ext cx="8569323" cy="4028440"/>
        </p:xfrm>
        <a:graphic>
          <a:graphicData uri="http://schemas.openxmlformats.org/drawingml/2006/table">
            <a:tbl>
              <a:tblPr firstRow="1" bandRow="1">
                <a:tableStyleId>{7E9639D4-E3E2-4D34-9284-5A2195B3D0D7}</a:tableStyleId>
              </a:tblPr>
              <a:tblGrid>
                <a:gridCol w="1792474">
                  <a:extLst>
                    <a:ext uri="{9D8B030D-6E8A-4147-A177-3AD203B41FA5}">
                      <a16:colId xmlns:a16="http://schemas.microsoft.com/office/drawing/2014/main" val="718210405"/>
                    </a:ext>
                  </a:extLst>
                </a:gridCol>
                <a:gridCol w="3200400">
                  <a:extLst>
                    <a:ext uri="{9D8B030D-6E8A-4147-A177-3AD203B41FA5}">
                      <a16:colId xmlns:a16="http://schemas.microsoft.com/office/drawing/2014/main" val="758105637"/>
                    </a:ext>
                  </a:extLst>
                </a:gridCol>
                <a:gridCol w="3576449">
                  <a:extLst>
                    <a:ext uri="{9D8B030D-6E8A-4147-A177-3AD203B41FA5}">
                      <a16:colId xmlns:a16="http://schemas.microsoft.com/office/drawing/2014/main" val="4020188805"/>
                    </a:ext>
                  </a:extLst>
                </a:gridCol>
              </a:tblGrid>
              <a:tr h="370840">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Sexual harassment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Other sex 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492786"/>
                  </a:ext>
                </a:extLst>
              </a:tr>
              <a:tr h="370840">
                <a:tc>
                  <a:txBody>
                    <a:bodyPr/>
                    <a:lstStyle/>
                    <a:p>
                      <a:r>
                        <a:rPr lang="en-US" sz="1200" b="1"/>
                        <a:t>What type of sex-based conduct does this apply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a:t>Quid pro quo</a:t>
                      </a:r>
                    </a:p>
                    <a:p>
                      <a:pPr marL="342900" indent="-342900">
                        <a:buFont typeface="+mj-lt"/>
                        <a:buAutoNum type="arabicPeriod"/>
                      </a:pPr>
                      <a:r>
                        <a:rPr lang="en-US" sz="1200"/>
                        <a:t>“Unwelcome conduct determined by a reasonable person to be so severe, pervasive, and objectively offensive that it effectively denies a person equal access to the recipient’s education program or activity”</a:t>
                      </a:r>
                    </a:p>
                    <a:p>
                      <a:pPr marL="342900" indent="-342900">
                        <a:buFont typeface="+mj-lt"/>
                        <a:buAutoNum type="arabicPeriod"/>
                      </a:pPr>
                      <a:r>
                        <a:rPr lang="en-US" sz="1200"/>
                        <a:t>Sexual assault, dating violence, domestic violence, stalking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Hostile environment – the conduct is sufficiently severe, pervasive, or persistent so as to interfere with or limit a student’s ability to participate in or benefit from the services, activities, or opportunities offered by a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150862"/>
                  </a:ext>
                </a:extLst>
              </a:tr>
              <a:tr h="370840">
                <a:tc>
                  <a:txBody>
                    <a:bodyPr/>
                    <a:lstStyle/>
                    <a:p>
                      <a:r>
                        <a:rPr lang="en-US" sz="1200" b="1"/>
                        <a:t>When is a school required to respond?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When it has actual knowledge of the conduct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When it knows or reasonably should know about the conduct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54783"/>
                  </a:ext>
                </a:extLst>
              </a:tr>
              <a:tr h="370840">
                <a:tc>
                  <a:txBody>
                    <a:bodyPr/>
                    <a:lstStyle/>
                    <a:p>
                      <a:r>
                        <a:rPr lang="en-US" sz="1200" b="1"/>
                        <a:t>How must a school respond?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Promptly and not with deliberate indifference (i.e., not clearly unreasonable in  light of the known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Promptly and equitably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640997"/>
                  </a:ext>
                </a:extLst>
              </a:tr>
              <a:tr h="370840">
                <a:tc>
                  <a:txBody>
                    <a:bodyPr/>
                    <a:lstStyle/>
                    <a:p>
                      <a:r>
                        <a:rPr lang="en-US" sz="1200" b="1"/>
                        <a:t>Other 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The regulations include specific requirements and grievance procedures that must be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Same as required response to discrimination based on other protected statuses (e.g., race, 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100423"/>
                  </a:ext>
                </a:extLst>
              </a:tr>
            </a:tbl>
          </a:graphicData>
        </a:graphic>
      </p:graphicFrame>
      <p:sp>
        <p:nvSpPr>
          <p:cNvPr id="6" name="Title 5">
            <a:extLst>
              <a:ext uri="{FF2B5EF4-FFF2-40B4-BE49-F238E27FC236}">
                <a16:creationId xmlns:a16="http://schemas.microsoft.com/office/drawing/2014/main" id="{668C4915-685D-4221-9824-FE64428DD719}"/>
              </a:ext>
            </a:extLst>
          </p:cNvPr>
          <p:cNvSpPr>
            <a:spLocks noGrp="1"/>
          </p:cNvSpPr>
          <p:nvPr>
            <p:ph type="title"/>
          </p:nvPr>
        </p:nvSpPr>
        <p:spPr/>
        <p:txBody>
          <a:bodyPr/>
          <a:lstStyle/>
          <a:p>
            <a:r>
              <a:rPr lang="en-US"/>
              <a:t>Required response</a:t>
            </a:r>
          </a:p>
        </p:txBody>
      </p:sp>
      <p:sp>
        <p:nvSpPr>
          <p:cNvPr id="4" name="Slide Number Placeholder 3">
            <a:extLst>
              <a:ext uri="{FF2B5EF4-FFF2-40B4-BE49-F238E27FC236}">
                <a16:creationId xmlns:a16="http://schemas.microsoft.com/office/drawing/2014/main" id="{969E18A5-9AED-6846-A9A4-30F7D553E517}"/>
              </a:ext>
            </a:extLst>
          </p:cNvPr>
          <p:cNvSpPr>
            <a:spLocks noGrp="1"/>
          </p:cNvSpPr>
          <p:nvPr>
            <p:ph type="sldNum" sz="quarter" idx="4"/>
          </p:nvPr>
        </p:nvSpPr>
        <p:spPr/>
        <p:txBody>
          <a:bodyPr/>
          <a:lstStyle/>
          <a:p>
            <a:r>
              <a:rPr lang="en-GB"/>
              <a:t>|  </a:t>
            </a:r>
            <a:fld id="{6967D197-2218-4700-B211-63EF06F51A7E}" type="slidenum">
              <a:rPr lang="en-GB" smtClean="0"/>
              <a:t>12</a:t>
            </a:fld>
            <a:endParaRPr lang="en-GB"/>
          </a:p>
        </p:txBody>
      </p:sp>
    </p:spTree>
    <p:extLst>
      <p:ext uri="{BB962C8B-B14F-4D97-AF65-F5344CB8AC3E}">
        <p14:creationId xmlns:p14="http://schemas.microsoft.com/office/powerpoint/2010/main" val="368093779"/>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120</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r>
              <a:rPr lang="en-US" sz="2400"/>
              <a:t>“OCR also has historically explained that a grievance procedure cannot be prompt or equitable unless students know it exists, how it works, and how to file a complaint. Thus, the procedures should be written in language appropriate to the age of the school’s students, easily understood, and widely disseminated.” (Q65)</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262028884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5">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rgbClr val="3B6B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C5E4F"/>
              </a:solidFill>
            </a:endParaRPr>
          </a:p>
        </p:txBody>
      </p:sp>
      <p:sp>
        <p:nvSpPr>
          <p:cNvPr id="5" name="Subsection Divider Title"/>
          <p:cNvSpPr>
            <a:spLocks noGrp="1"/>
          </p:cNvSpPr>
          <p:nvPr>
            <p:ph type="title"/>
          </p:nvPr>
        </p:nvSpPr>
        <p:spPr/>
        <p:txBody>
          <a:bodyPr/>
          <a:lstStyle/>
          <a:p>
            <a:r>
              <a:rPr lang="en-US" b="1"/>
              <a:t>Connecticut Bullying/Harassment Laws</a:t>
            </a:r>
          </a:p>
        </p:txBody>
      </p:sp>
    </p:spTree>
    <p:extLst>
      <p:ext uri="{BB962C8B-B14F-4D97-AF65-F5344CB8AC3E}">
        <p14:creationId xmlns:p14="http://schemas.microsoft.com/office/powerpoint/2010/main" val="2708171436"/>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122</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lstStyle/>
          <a:p>
            <a:pPr marL="0" indent="0">
              <a:buNone/>
            </a:pPr>
            <a:endParaRPr lang="en-US" sz="2800"/>
          </a:p>
          <a:p>
            <a:pPr marL="0" indent="0">
              <a:buNone/>
            </a:pPr>
            <a:endParaRPr lang="en-US" sz="2800"/>
          </a:p>
          <a:p>
            <a:pPr marL="0" indent="0">
              <a:buNone/>
            </a:pPr>
            <a:r>
              <a:rPr lang="en-US" sz="2800"/>
              <a:t>The definition of bullying and harassment is the same under state and federal law.</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2513290857"/>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123</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The universe of bullying &amp; harassment</a:t>
            </a:r>
          </a:p>
        </p:txBody>
      </p:sp>
      <p:graphicFrame>
        <p:nvGraphicFramePr>
          <p:cNvPr id="8" name="Content Placeholder 4"/>
          <p:cNvGraphicFramePr/>
          <p:nvPr>
            <p:extLst>
              <p:ext uri="{D42A27DB-BD31-4B8C-83A1-F6EECF244321}">
                <p14:modId xmlns:p14="http://schemas.microsoft.com/office/powerpoint/2010/main" val="3723511147"/>
              </p:ext>
            </p:extLst>
          </p:nvPr>
        </p:nvGraphicFramePr>
        <p:xfrm>
          <a:off x="579168" y="992037"/>
          <a:ext cx="8228402" cy="363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205824"/>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124</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“The public schools shall be open to all children five years of age and over . . . and each such child shall have. . . </a:t>
            </a:r>
            <a:r>
              <a:rPr lang="en-US" b="1"/>
              <a:t>an equal opportunity to participate in the activities, programs and courses of study</a:t>
            </a:r>
            <a:r>
              <a:rPr lang="en-US"/>
              <a:t> offered in such public schools . . . without discrimination on account of race, color, </a:t>
            </a:r>
            <a:r>
              <a:rPr lang="en-US" b="1"/>
              <a:t>sex, gender identity or expression</a:t>
            </a:r>
            <a:r>
              <a:rPr lang="en-US"/>
              <a:t>, religion, national origin </a:t>
            </a:r>
            <a:r>
              <a:rPr lang="en-US" b="1"/>
              <a:t>or sexual orientation</a:t>
            </a:r>
            <a:r>
              <a:rPr lang="en-US"/>
              <a:t>. . . .”</a:t>
            </a:r>
          </a:p>
          <a:p>
            <a:pPr marL="0" indent="0">
              <a:buNone/>
            </a:pPr>
            <a:r>
              <a:rPr lang="en-US"/>
              <a:t>					-- Conn. Gen. Stat. § 10-15c</a:t>
            </a:r>
          </a:p>
          <a:p>
            <a:pPr lvl="1"/>
            <a:endParaRPr lang="en-US"/>
          </a:p>
        </p:txBody>
      </p:sp>
      <p:sp>
        <p:nvSpPr>
          <p:cNvPr id="2" name="Slide Title"/>
          <p:cNvSpPr>
            <a:spLocks noGrp="1"/>
          </p:cNvSpPr>
          <p:nvPr>
            <p:ph type="title"/>
          </p:nvPr>
        </p:nvSpPr>
        <p:spPr/>
        <p:txBody>
          <a:bodyPr/>
          <a:lstStyle/>
          <a:p>
            <a:r>
              <a:rPr lang="en-US"/>
              <a:t>Connecticut law: Nondiscrimination in public schools</a:t>
            </a:r>
          </a:p>
        </p:txBody>
      </p:sp>
    </p:spTree>
    <p:extLst>
      <p:ext uri="{BB962C8B-B14F-4D97-AF65-F5344CB8AC3E}">
        <p14:creationId xmlns:p14="http://schemas.microsoft.com/office/powerpoint/2010/main" val="3805408531"/>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125</a:t>
            </a:fld>
            <a:endParaRPr lang="en-US"/>
          </a:p>
        </p:txBody>
      </p:sp>
      <p:sp>
        <p:nvSpPr>
          <p:cNvPr id="4" name="Entity Name Placeholder"/>
          <p:cNvSpPr>
            <a:spLocks noGrp="1"/>
          </p:cNvSpPr>
          <p:nvPr>
            <p:ph type="ftr" sz="quarter" idx="3"/>
          </p:nvPr>
        </p:nvSpPr>
        <p:spPr>
          <a:xfrm>
            <a:off x="5696030" y="4837040"/>
            <a:ext cx="2895600" cy="216000"/>
          </a:xfrm>
        </p:spPr>
        <p:txBody>
          <a:bodyPr/>
          <a:lstStyle/>
          <a:p>
            <a:pPr algn="r"/>
            <a:r>
              <a:rPr lang="en-US"/>
              <a:t>Maree Sneed</a:t>
            </a:r>
          </a:p>
        </p:txBody>
      </p:sp>
      <p:sp>
        <p:nvSpPr>
          <p:cNvPr id="3" name="Content"/>
          <p:cNvSpPr>
            <a:spLocks noGrp="1"/>
          </p:cNvSpPr>
          <p:nvPr>
            <p:ph sz="quarter" idx="12"/>
          </p:nvPr>
        </p:nvSpPr>
        <p:spPr/>
        <p:txBody>
          <a:bodyPr>
            <a:normAutofit fontScale="92500" lnSpcReduction="20000"/>
          </a:bodyPr>
          <a:lstStyle/>
          <a:p>
            <a:pPr marL="269875" indent="-269875"/>
            <a:r>
              <a:rPr lang="en-US"/>
              <a:t>An act that is direct or indirect and severe, persistent, or pervasive, which:</a:t>
            </a:r>
          </a:p>
          <a:p>
            <a:pPr marL="809625" lvl="2" indent="-269875">
              <a:buFont typeface="Courier New" panose="02070309020205020404" pitchFamily="49" charset="0"/>
              <a:buChar char="o"/>
            </a:pPr>
            <a:r>
              <a:rPr lang="en-US" sz="1800"/>
              <a:t>Causes physical or emotional harm to an individual; </a:t>
            </a:r>
            <a:endParaRPr lang="en-US" sz="1800">
              <a:uFill>
                <a:solidFill>
                  <a:srgbClr val="4D5357"/>
                </a:solidFill>
              </a:uFill>
            </a:endParaRPr>
          </a:p>
          <a:p>
            <a:pPr marL="809625" lvl="2" indent="-269875">
              <a:buFont typeface="Courier New" panose="02070309020205020404" pitchFamily="49" charset="0"/>
              <a:buChar char="o"/>
            </a:pPr>
            <a:r>
              <a:rPr lang="en-US" sz="1800"/>
              <a:t>Places an individual in reasonable fear of physical or emotional harm; or</a:t>
            </a:r>
            <a:endParaRPr lang="en-US" sz="1800">
              <a:uFill>
                <a:solidFill>
                  <a:srgbClr val="4D5357"/>
                </a:solidFill>
              </a:uFill>
            </a:endParaRPr>
          </a:p>
          <a:p>
            <a:pPr marL="809625" lvl="2" indent="-269875">
              <a:buFont typeface="Courier New" panose="02070309020205020404" pitchFamily="49" charset="0"/>
              <a:buChar char="o"/>
            </a:pPr>
            <a:r>
              <a:rPr lang="en-US" sz="1800"/>
              <a:t>Infringes on the rights or opportunities of an individual at school</a:t>
            </a:r>
            <a:endParaRPr lang="en-US"/>
          </a:p>
          <a:p>
            <a:pPr marL="269875" indent="-269875"/>
            <a:r>
              <a:rPr lang="en-US"/>
              <a:t>“‘Bullying’ shall include, but need not be limited to, a written, oral or electronic communication or physical act or gesture based on any actual or perceived differentiating characteristic, such as </a:t>
            </a:r>
            <a:r>
              <a:rPr lang="en-US">
                <a:solidFill>
                  <a:schemeClr val="accent1"/>
                </a:solidFill>
              </a:rPr>
              <a:t>race, color, religion, ancestry, national origin, gender, sexual orientation, gender identity or expression, socioeconomic status, academic status, physical appearance, or mental, physical, developmental or sensory disability</a:t>
            </a:r>
            <a:r>
              <a:rPr lang="en-US"/>
              <a:t>, or by association with an individual or group who has or is perceived to have one or more of such characteristics” (Conn. Gen. Stat. § 10-222d)</a:t>
            </a:r>
          </a:p>
          <a:p>
            <a:pPr marL="269875" indent="-269875"/>
            <a:r>
              <a:rPr lang="en-US"/>
              <a:t>A single act may be sufficient in some circumstances to constitute bullying</a:t>
            </a:r>
          </a:p>
        </p:txBody>
      </p:sp>
      <p:sp>
        <p:nvSpPr>
          <p:cNvPr id="2" name="Slide Title"/>
          <p:cNvSpPr>
            <a:spLocks noGrp="1"/>
          </p:cNvSpPr>
          <p:nvPr>
            <p:ph type="title"/>
          </p:nvPr>
        </p:nvSpPr>
        <p:spPr/>
        <p:txBody>
          <a:bodyPr/>
          <a:lstStyle/>
          <a:p>
            <a:r>
              <a:rPr lang="en-US"/>
              <a:t>Connecticut law: Bullying definition</a:t>
            </a:r>
          </a:p>
        </p:txBody>
      </p:sp>
    </p:spTree>
    <p:extLst>
      <p:ext uri="{BB962C8B-B14F-4D97-AF65-F5344CB8AC3E}">
        <p14:creationId xmlns:p14="http://schemas.microsoft.com/office/powerpoint/2010/main" val="434696136"/>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126</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92500" lnSpcReduction="20000"/>
          </a:bodyPr>
          <a:lstStyle/>
          <a:p>
            <a:pPr marL="270000" lvl="1" indent="0">
              <a:buNone/>
            </a:pPr>
            <a:r>
              <a:rPr lang="en-US" sz="1700">
                <a:latin typeface="+mn-ea"/>
              </a:rPr>
              <a:t>Cate, a high school student, sent topless photos of herself to her boyfriend, Rick, via Snapchat throughout their 3-month relationship, expecting the photos would automatically delete after 10 seconds.  Rick took a screenshot of one of the photos.  Following their break-up some weeks later, Rick texted the screenshot to his friends, who in turn posted sexually suggestive comments on Cate’s social media pages and made similar comments at school, which affected Cate’s attendance.  When Cate shared this information with her guidance counselor, the counselor said there wasn’t much he could do because the photos were taken voluntarily outside of school, and there is no evidence that the photos had been shown at school.</a:t>
            </a:r>
          </a:p>
          <a:p>
            <a:pPr marL="270000" lvl="1" indent="0">
              <a:buNone/>
            </a:pPr>
            <a:r>
              <a:rPr lang="en-US" u="sng">
                <a:latin typeface="+mn-ea"/>
              </a:rPr>
              <a:t>Questions to consider</a:t>
            </a:r>
            <a:r>
              <a:rPr lang="en-US">
                <a:latin typeface="+mn-ea"/>
              </a:rPr>
              <a:t>:</a:t>
            </a:r>
          </a:p>
          <a:p>
            <a:pPr marL="539875" lvl="1" indent="-269875"/>
            <a:r>
              <a:rPr lang="en-US" sz="1400">
                <a:ea typeface="+mn-lt"/>
                <a:cs typeface="+mn-lt"/>
              </a:rPr>
              <a:t>Does this constitute sexual harassment under Title IX?</a:t>
            </a:r>
          </a:p>
          <a:p>
            <a:pPr marL="539875" lvl="1" indent="-269875"/>
            <a:r>
              <a:rPr lang="en-US" sz="1400">
                <a:ea typeface="+mn-lt"/>
                <a:cs typeface="+mn-lt"/>
              </a:rPr>
              <a:t>Does this constitute cyberbullying under Connecticut law?</a:t>
            </a:r>
          </a:p>
          <a:p>
            <a:pPr marL="809875" lvl="2" indent="-269875"/>
            <a:r>
              <a:rPr lang="en-US" sz="1400"/>
              <a:t>“Cyberbullying” means “any act of bullying through the use of the Internet, interactive and digital technologies, cellular mobile telephone or other mobile electronic devices or any electronic communications” (Conn. Gen. Stat. § 10-222d)</a:t>
            </a:r>
          </a:p>
          <a:p>
            <a:pPr marL="539875" lvl="1" indent="-269875"/>
            <a:r>
              <a:rPr lang="en-US" sz="1400"/>
              <a:t>Was the school’s (i.e., the guidance counselor’s) response appropriate?</a:t>
            </a:r>
            <a:endParaRPr lang="en-US" sz="1400">
              <a:uFill>
                <a:solidFill>
                  <a:srgbClr val="4D5357"/>
                </a:solidFill>
              </a:uFill>
            </a:endParaRPr>
          </a:p>
          <a:p>
            <a:pPr marL="539875" lvl="1" indent="-269875"/>
            <a:r>
              <a:rPr lang="en-US" sz="1400"/>
              <a:t>What, if anything, could or should the school have done differently? </a:t>
            </a:r>
            <a:endParaRPr lang="en-US" sz="1400">
              <a:uFill>
                <a:solidFill>
                  <a:srgbClr val="4D5357"/>
                </a:solidFill>
              </a:uFill>
            </a:endParaRPr>
          </a:p>
          <a:p>
            <a:pPr marL="270000" lvl="1" indent="0">
              <a:buNone/>
            </a:pPr>
            <a:endParaRPr lang="en-US"/>
          </a:p>
        </p:txBody>
      </p:sp>
      <p:sp>
        <p:nvSpPr>
          <p:cNvPr id="2" name="Slide Title"/>
          <p:cNvSpPr>
            <a:spLocks noGrp="1"/>
          </p:cNvSpPr>
          <p:nvPr>
            <p:ph type="title"/>
          </p:nvPr>
        </p:nvSpPr>
        <p:spPr/>
        <p:txBody>
          <a:bodyPr/>
          <a:lstStyle/>
          <a:p>
            <a:r>
              <a:rPr lang="en-US"/>
              <a:t>Hypothetical</a:t>
            </a:r>
          </a:p>
        </p:txBody>
      </p:sp>
    </p:spTree>
    <p:extLst>
      <p:ext uri="{BB962C8B-B14F-4D97-AF65-F5344CB8AC3E}">
        <p14:creationId xmlns:p14="http://schemas.microsoft.com/office/powerpoint/2010/main" val="105198365"/>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3B8899-BEF1-DB46-8AD3-DF39D4A9A0E7}"/>
              </a:ext>
            </a:extLst>
          </p:cNvPr>
          <p:cNvSpPr>
            <a:spLocks noGrp="1"/>
          </p:cNvSpPr>
          <p:nvPr>
            <p:ph type="ftr" sz="quarter" idx="3"/>
          </p:nvPr>
        </p:nvSpPr>
        <p:spPr>
          <a:xfrm>
            <a:off x="5696030" y="4837040"/>
            <a:ext cx="2895600" cy="216000"/>
          </a:xfrm>
        </p:spPr>
        <p:txBody>
          <a:bodyPr/>
          <a:lstStyle/>
          <a:p>
            <a:pPr algn="r"/>
            <a:r>
              <a:rPr lang="de-DE"/>
              <a:t>Maree Sneed</a:t>
            </a:r>
          </a:p>
        </p:txBody>
      </p:sp>
      <p:sp>
        <p:nvSpPr>
          <p:cNvPr id="3" name="Slide Number Placeholder 2">
            <a:extLst>
              <a:ext uri="{FF2B5EF4-FFF2-40B4-BE49-F238E27FC236}">
                <a16:creationId xmlns:a16="http://schemas.microsoft.com/office/drawing/2014/main" id="{DF08993E-7918-5247-A0F9-9C9A2BA3A486}"/>
              </a:ext>
            </a:extLst>
          </p:cNvPr>
          <p:cNvSpPr>
            <a:spLocks noGrp="1"/>
          </p:cNvSpPr>
          <p:nvPr>
            <p:ph type="sldNum" sz="quarter" idx="4"/>
          </p:nvPr>
        </p:nvSpPr>
        <p:spPr/>
        <p:txBody>
          <a:bodyPr/>
          <a:lstStyle/>
          <a:p>
            <a:r>
              <a:rPr lang="en-GB"/>
              <a:t>|  </a:t>
            </a:r>
            <a:fld id="{6967D197-2218-4700-B211-63EF06F51A7E}" type="slidenum">
              <a:rPr lang="en-GB" smtClean="0"/>
              <a:t>127</a:t>
            </a:fld>
            <a:endParaRPr lang="en-GB"/>
          </a:p>
        </p:txBody>
      </p:sp>
      <p:sp>
        <p:nvSpPr>
          <p:cNvPr id="4" name="Content Placeholder 3">
            <a:extLst>
              <a:ext uri="{FF2B5EF4-FFF2-40B4-BE49-F238E27FC236}">
                <a16:creationId xmlns:a16="http://schemas.microsoft.com/office/drawing/2014/main" id="{0C7DBA50-3E6C-7542-AE12-C501EA583C0A}"/>
              </a:ext>
            </a:extLst>
          </p:cNvPr>
          <p:cNvSpPr>
            <a:spLocks noGrp="1"/>
          </p:cNvSpPr>
          <p:nvPr>
            <p:ph sz="quarter" idx="12"/>
          </p:nvPr>
        </p:nvSpPr>
        <p:spPr/>
        <p:txBody>
          <a:bodyPr/>
          <a:lstStyle/>
          <a:p>
            <a:pPr marL="0" indent="0">
              <a:buNone/>
            </a:pPr>
            <a:r>
              <a:rPr lang="en-US" sz="2200"/>
              <a:t>Takeaways</a:t>
            </a:r>
            <a:r>
              <a:rPr lang="en-US"/>
              <a:t>:</a:t>
            </a:r>
          </a:p>
          <a:p>
            <a:r>
              <a:rPr lang="en-US"/>
              <a:t>The 2020 Title IX requirements apply only to alleged sexual harassment as defined in the regulations. Connecticut requirements apply to a broader range of conduct. </a:t>
            </a:r>
          </a:p>
          <a:p>
            <a:r>
              <a:rPr lang="en-US"/>
              <a:t>ED has indicated that if the 2020 Title IX regulations conflict with state or local law, the federal regulations preempt such laws. </a:t>
            </a:r>
          </a:p>
          <a:p>
            <a:r>
              <a:rPr lang="en-US"/>
              <a:t>Please consult legal counsel to ensure you understand the applicable requirements. </a:t>
            </a:r>
          </a:p>
        </p:txBody>
      </p:sp>
      <p:sp>
        <p:nvSpPr>
          <p:cNvPr id="5" name="Title 4">
            <a:extLst>
              <a:ext uri="{FF2B5EF4-FFF2-40B4-BE49-F238E27FC236}">
                <a16:creationId xmlns:a16="http://schemas.microsoft.com/office/drawing/2014/main" id="{16F042D2-A2BA-C645-8B68-B6492D2FFC3B}"/>
              </a:ext>
            </a:extLst>
          </p:cNvPr>
          <p:cNvSpPr>
            <a:spLocks noGrp="1"/>
          </p:cNvSpPr>
          <p:nvPr>
            <p:ph type="title"/>
          </p:nvPr>
        </p:nvSpPr>
        <p:spPr/>
        <p:txBody>
          <a:bodyPr/>
          <a:lstStyle/>
          <a:p>
            <a:r>
              <a:rPr lang="en-US"/>
              <a:t>Reconciling Title IX with state and local Law</a:t>
            </a:r>
          </a:p>
        </p:txBody>
      </p:sp>
    </p:spTree>
    <p:extLst>
      <p:ext uri="{BB962C8B-B14F-4D97-AF65-F5344CB8AC3E}">
        <p14:creationId xmlns:p14="http://schemas.microsoft.com/office/powerpoint/2010/main" val="1323935082"/>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Title"/>
          <p:cNvSpPr>
            <a:spLocks noGrp="1"/>
          </p:cNvSpPr>
          <p:nvPr>
            <p:ph type="title"/>
          </p:nvPr>
        </p:nvSpPr>
        <p:spPr/>
        <p:txBody>
          <a:bodyPr/>
          <a:lstStyle/>
          <a:p>
            <a:r>
              <a:rPr lang="en-US"/>
              <a:t>Key Contact Information</a:t>
            </a:r>
          </a:p>
        </p:txBody>
      </p:sp>
      <p:sp>
        <p:nvSpPr>
          <p:cNvPr id="3" name="Content Placeholder 2"/>
          <p:cNvSpPr>
            <a:spLocks noGrp="1"/>
          </p:cNvSpPr>
          <p:nvPr>
            <p:ph sz="quarter" idx="12"/>
          </p:nvPr>
        </p:nvSpPr>
        <p:spPr/>
        <p:txBody>
          <a:bodyPr>
            <a:normAutofit fontScale="85000" lnSpcReduction="20000"/>
          </a:bodyPr>
          <a:lstStyle/>
          <a:p>
            <a:pPr marL="0" indent="0">
              <a:spcAft>
                <a:spcPts val="1200"/>
              </a:spcAft>
              <a:buNone/>
            </a:pPr>
            <a:r>
              <a:rPr lang="en-US"/>
              <a:t>For complaints regarding bullying based on protected characteristics (such as race, gender, religion, and sexual orientation) and other acts of bias and discrimination, please contact: </a:t>
            </a:r>
          </a:p>
          <a:p>
            <a:pPr marL="540000" lvl="2" indent="0">
              <a:spcAft>
                <a:spcPct val="0"/>
              </a:spcAft>
              <a:buNone/>
            </a:pPr>
            <a:r>
              <a:rPr lang="en-US"/>
              <a:t>Dr. Adrian R. Wood </a:t>
            </a:r>
          </a:p>
          <a:p>
            <a:pPr marL="540000" lvl="2" indent="0">
              <a:spcAft>
                <a:spcPct val="0"/>
              </a:spcAft>
              <a:buNone/>
            </a:pPr>
            <a:r>
              <a:rPr lang="en-US"/>
              <a:t>State Title IX Coordinator </a:t>
            </a:r>
          </a:p>
          <a:p>
            <a:pPr marL="540000" lvl="2" indent="0">
              <a:spcAft>
                <a:spcPct val="0"/>
              </a:spcAft>
              <a:buNone/>
            </a:pPr>
            <a:r>
              <a:rPr lang="en-US"/>
              <a:t>CT State Department of Education </a:t>
            </a:r>
          </a:p>
          <a:p>
            <a:pPr marL="540000" lvl="2" indent="0">
              <a:spcAft>
                <a:spcPct val="0"/>
              </a:spcAft>
              <a:buNone/>
            </a:pPr>
            <a:r>
              <a:rPr lang="en-US"/>
              <a:t>Turnaround Office </a:t>
            </a:r>
          </a:p>
          <a:p>
            <a:pPr marL="540000" lvl="2" indent="0">
              <a:spcAft>
                <a:spcPct val="0"/>
              </a:spcAft>
              <a:buNone/>
            </a:pPr>
            <a:r>
              <a:rPr lang="en-US"/>
              <a:t>450 Columbus Boulevard, Suite 602 </a:t>
            </a:r>
          </a:p>
          <a:p>
            <a:pPr marL="540000" lvl="2" indent="0">
              <a:spcAft>
                <a:spcPct val="0"/>
              </a:spcAft>
              <a:buNone/>
            </a:pPr>
            <a:r>
              <a:rPr lang="en-US"/>
              <a:t>Hartford, CT 06103-1841 </a:t>
            </a:r>
          </a:p>
          <a:p>
            <a:pPr marL="540000" lvl="2" indent="0">
              <a:spcAft>
                <a:spcPct val="0"/>
              </a:spcAft>
              <a:buNone/>
            </a:pPr>
            <a:r>
              <a:rPr lang="en-US"/>
              <a:t>Telephone: (860) 713-6795 </a:t>
            </a:r>
          </a:p>
          <a:p>
            <a:pPr marL="540000" lvl="2" indent="0">
              <a:spcAft>
                <a:spcPct val="0"/>
              </a:spcAft>
              <a:buNone/>
            </a:pPr>
            <a:r>
              <a:rPr lang="en-US"/>
              <a:t>E-mail: adrian.wood@ct.gov </a:t>
            </a:r>
          </a:p>
          <a:p>
            <a:pPr marL="0" indent="0">
              <a:spcAft>
                <a:spcPct val="0"/>
              </a:spcAft>
              <a:buNone/>
            </a:pPr>
            <a:endParaRPr lang="en-US"/>
          </a:p>
          <a:p>
            <a:pPr marL="0" indent="0">
              <a:spcAft>
                <a:spcPts val="1200"/>
              </a:spcAft>
              <a:buNone/>
            </a:pPr>
            <a:r>
              <a:rPr lang="en-US"/>
              <a:t>Formal complaints based on protected characteristics may be directed to:</a:t>
            </a:r>
          </a:p>
          <a:p>
            <a:pPr marL="540000" lvl="2" indent="0">
              <a:spcAft>
                <a:spcPct val="0"/>
              </a:spcAft>
              <a:buNone/>
            </a:pPr>
            <a:r>
              <a:rPr lang="en-US"/>
              <a:t>The Commission on Human Rights and Opportunities (CHRO) </a:t>
            </a:r>
          </a:p>
          <a:p>
            <a:pPr marL="540000" lvl="2" indent="0">
              <a:spcAft>
                <a:spcPct val="0"/>
              </a:spcAft>
              <a:buNone/>
            </a:pPr>
            <a:r>
              <a:rPr lang="en-US"/>
              <a:t>450 Columbus Boulevard, Suite 2 </a:t>
            </a:r>
          </a:p>
          <a:p>
            <a:pPr marL="540000" lvl="2" indent="0">
              <a:spcAft>
                <a:spcPct val="0"/>
              </a:spcAft>
              <a:buNone/>
            </a:pPr>
            <a:r>
              <a:rPr lang="en-US"/>
              <a:t>Hartford, Connecticut 06103  </a:t>
            </a:r>
          </a:p>
          <a:p>
            <a:pPr marL="540000" lvl="2" indent="0">
              <a:spcAft>
                <a:spcPct val="0"/>
              </a:spcAft>
              <a:buNone/>
            </a:pPr>
            <a:r>
              <a:rPr lang="en-US"/>
              <a:t>Telephone: 860-541-3400 </a:t>
            </a:r>
          </a:p>
          <a:p>
            <a:pPr marL="540000" lvl="2" indent="0">
              <a:spcAft>
                <a:spcPct val="0"/>
              </a:spcAft>
              <a:buNone/>
            </a:pPr>
            <a:r>
              <a:rPr lang="en-US"/>
              <a:t>Toll Free (CT): 1-800-477-5737 </a:t>
            </a:r>
          </a:p>
          <a:p>
            <a:pPr marL="540000" lvl="2" indent="0">
              <a:spcAft>
                <a:spcPct val="0"/>
              </a:spcAft>
              <a:buNone/>
            </a:pPr>
            <a:r>
              <a:rPr lang="en-US"/>
              <a:t>Web site: http://www.state.ct.us/chro/ </a:t>
            </a:r>
          </a:p>
        </p:txBody>
      </p:sp>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128</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27074343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129</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92500" lnSpcReduction="10000"/>
          </a:bodyPr>
          <a:lstStyle/>
          <a:p>
            <a:pPr marL="269875" indent="-269875">
              <a:buFont typeface="Wingdings" panose="05000000000000000000" pitchFamily="2" charset="2"/>
              <a:buChar char="q"/>
            </a:pPr>
            <a:r>
              <a:rPr lang="en-US"/>
              <a:t>Title IX Overview</a:t>
            </a:r>
          </a:p>
          <a:p>
            <a:pPr marL="269875" indent="-269875">
              <a:buFont typeface="Wingdings" panose="05000000000000000000" pitchFamily="2" charset="2"/>
              <a:buChar char="q"/>
            </a:pPr>
            <a:r>
              <a:rPr lang="en-US"/>
              <a:t>Title IX Recent Updates</a:t>
            </a:r>
          </a:p>
          <a:p>
            <a:pPr lvl="1">
              <a:buFont typeface="Georgia" panose="02040502050405020303" pitchFamily="18" charset="0"/>
              <a:buChar char="―"/>
            </a:pPr>
            <a:r>
              <a:rPr lang="en-US"/>
              <a:t>Trump and Biden Administrations</a:t>
            </a:r>
          </a:p>
          <a:p>
            <a:pPr marL="269875" indent="-269875">
              <a:buFont typeface="Wingdings" panose="05000000000000000000" pitchFamily="2" charset="2"/>
              <a:buChar char="q"/>
            </a:pPr>
            <a:r>
              <a:rPr lang="en-US"/>
              <a:t>Title IX and LGBTQ+ Students</a:t>
            </a:r>
          </a:p>
          <a:p>
            <a:pPr lvl="1">
              <a:buFont typeface="Georgia" panose="02040502050405020303" pitchFamily="18" charset="0"/>
              <a:buChar char="―"/>
            </a:pPr>
            <a:r>
              <a:rPr lang="en-US"/>
              <a:t>Sex discrimination, sexual orientation, and gender identity</a:t>
            </a:r>
          </a:p>
          <a:p>
            <a:pPr lvl="1">
              <a:buFont typeface="Georgia" panose="02040502050405020303" pitchFamily="18" charset="0"/>
              <a:buChar char="―"/>
            </a:pPr>
            <a:r>
              <a:rPr lang="en-US"/>
              <a:t>Transgender students and sports</a:t>
            </a:r>
          </a:p>
          <a:p>
            <a:pPr marL="269875" indent="-269875">
              <a:buFont typeface="Wingdings" panose="05000000000000000000" pitchFamily="2" charset="2"/>
              <a:buChar char="q"/>
            </a:pPr>
            <a:r>
              <a:rPr lang="en-US">
                <a:uFill>
                  <a:solidFill>
                    <a:srgbClr val="4D5357"/>
                  </a:solidFill>
                </a:uFill>
              </a:rPr>
              <a:t>Title IX Sexual Harassment Regulations and Guidance</a:t>
            </a:r>
          </a:p>
          <a:p>
            <a:pPr lvl="1">
              <a:buFont typeface="Georgia" panose="02040502050405020303" pitchFamily="18" charset="0"/>
              <a:buChar char="―"/>
            </a:pPr>
            <a:r>
              <a:rPr lang="en-US">
                <a:uFill>
                  <a:solidFill>
                    <a:srgbClr val="4D5357"/>
                  </a:solidFill>
                </a:uFill>
              </a:rPr>
              <a:t>Overview of regulatory requirements</a:t>
            </a:r>
          </a:p>
          <a:p>
            <a:pPr lvl="1">
              <a:buFont typeface="Georgia" panose="02040502050405020303" pitchFamily="18" charset="0"/>
              <a:buChar char="―"/>
            </a:pPr>
            <a:r>
              <a:rPr lang="en-US">
                <a:uFill>
                  <a:solidFill>
                    <a:srgbClr val="4D5357"/>
                  </a:solidFill>
                </a:uFill>
              </a:rPr>
              <a:t>Biden Administration guidance</a:t>
            </a:r>
          </a:p>
          <a:p>
            <a:pPr marL="269875" indent="-269875">
              <a:buFont typeface="Wingdings" panose="05000000000000000000" pitchFamily="2" charset="2"/>
              <a:buChar char="q"/>
            </a:pPr>
            <a:r>
              <a:rPr lang="en-US"/>
              <a:t>Connecticut Bullying/Harassment Laws</a:t>
            </a:r>
          </a:p>
          <a:p>
            <a:pPr marL="269875" indent="-269875">
              <a:buFont typeface="Wingdings" panose="05000000000000000000" pitchFamily="2" charset="2"/>
              <a:buChar char="q"/>
            </a:pPr>
            <a:r>
              <a:rPr lang="en-US"/>
              <a:t>Q&amp;A</a:t>
            </a:r>
            <a:endParaRPr lang="en-US">
              <a:uFill>
                <a:solidFill>
                  <a:srgbClr val="4D5357"/>
                </a:solidFill>
              </a:uFill>
            </a:endParaRPr>
          </a:p>
        </p:txBody>
      </p:sp>
      <p:sp>
        <p:nvSpPr>
          <p:cNvPr id="2" name="Slide Title"/>
          <p:cNvSpPr>
            <a:spLocks noGrp="1"/>
          </p:cNvSpPr>
          <p:nvPr>
            <p:ph type="title"/>
          </p:nvPr>
        </p:nvSpPr>
        <p:spPr/>
        <p:txBody>
          <a:bodyPr/>
          <a:lstStyle/>
          <a:p>
            <a:r>
              <a:rPr lang="en-US"/>
              <a:t>Revisiting the agenda</a:t>
            </a:r>
          </a:p>
        </p:txBody>
      </p:sp>
    </p:spTree>
    <p:extLst>
      <p:ext uri="{BB962C8B-B14F-4D97-AF65-F5344CB8AC3E}">
        <p14:creationId xmlns:p14="http://schemas.microsoft.com/office/powerpoint/2010/main" val="32958558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900000"/>
            <a:ext cx="8560725" cy="3937814"/>
          </a:xfrm>
        </p:spPr>
        <p:txBody>
          <a:bodyPr>
            <a:normAutofit/>
          </a:bodyPr>
          <a:lstStyle/>
          <a:p>
            <a:r>
              <a:rPr lang="en-US" dirty="0"/>
              <a:t>Private litigation</a:t>
            </a:r>
          </a:p>
          <a:p>
            <a:pPr lvl="1"/>
            <a:r>
              <a:rPr lang="en-US" dirty="0"/>
              <a:t>Students (and parents on behalf of their children) may sue districts. These lawsuits may seek money damages when in the students’ or parents’ opinion, districts have violated Title IX by failing to respond appropriately or to address adequately sex discrimination.</a:t>
            </a:r>
          </a:p>
          <a:p>
            <a:r>
              <a:rPr lang="en-US" dirty="0"/>
              <a:t>Office for Civil Rights (OCR) complaint/investigation</a:t>
            </a:r>
          </a:p>
          <a:p>
            <a:pPr lvl="1"/>
            <a:r>
              <a:rPr lang="en-US" dirty="0"/>
              <a:t>A student, parent, or third party may submit a complaint to OCR, and OCR may investigate.</a:t>
            </a:r>
          </a:p>
          <a:p>
            <a:pPr lvl="1"/>
            <a:r>
              <a:rPr lang="en-US" dirty="0"/>
              <a:t>OCR may initiate its own investigations.</a:t>
            </a:r>
          </a:p>
          <a:p>
            <a:pPr lvl="1"/>
            <a:r>
              <a:rPr lang="en-US" dirty="0"/>
              <a:t>OCR may refer a case to the U.S. Department of Justice (DOJ).</a:t>
            </a:r>
          </a:p>
          <a:p>
            <a:r>
              <a:rPr lang="en-US" dirty="0"/>
              <a:t>DOJ complaint/investigation</a:t>
            </a:r>
          </a:p>
          <a:p>
            <a:pPr lvl="1"/>
            <a:endParaRPr lang="en-US" dirty="0"/>
          </a:p>
          <a:p>
            <a:endParaRPr lang="en-US" dirty="0"/>
          </a:p>
        </p:txBody>
      </p:sp>
      <p:sp>
        <p:nvSpPr>
          <p:cNvPr id="2" name="Slide Title"/>
          <p:cNvSpPr>
            <a:spLocks noGrp="1"/>
          </p:cNvSpPr>
          <p:nvPr>
            <p:ph type="title"/>
          </p:nvPr>
        </p:nvSpPr>
        <p:spPr/>
        <p:txBody>
          <a:bodyPr/>
          <a:lstStyle/>
          <a:p>
            <a:r>
              <a:rPr lang="en-US"/>
              <a:t>What are some of the risks of violating Title IX?</a:t>
            </a:r>
          </a:p>
        </p:txBody>
      </p:sp>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13</a:t>
            </a:fld>
            <a:endParaRPr lang="en-US" sz="800">
              <a:solidFill>
                <a:schemeClr val="accent1"/>
              </a:solidFill>
              <a:latin typeface="Calibri" panose="020F0502020204030204" pitchFamily="34" charset="0"/>
            </a:endParaRPr>
          </a:p>
        </p:txBody>
      </p:sp>
      <p:sp>
        <p:nvSpPr>
          <p:cNvPr id="7" name="Entity Name Placeholder"/>
          <p:cNvSpPr txBox="1"/>
          <p:nvPr/>
        </p:nvSpPr>
        <p:spPr>
          <a:xfrm>
            <a:off x="5670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dirty="0"/>
              <a:t>Maree Sneed</a:t>
            </a:r>
          </a:p>
        </p:txBody>
      </p:sp>
    </p:spTree>
    <p:extLst>
      <p:ext uri="{BB962C8B-B14F-4D97-AF65-F5344CB8AC3E}">
        <p14:creationId xmlns:p14="http://schemas.microsoft.com/office/powerpoint/2010/main" val="1372082433"/>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130</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Questions?</a:t>
            </a:r>
          </a:p>
        </p:txBody>
      </p:sp>
      <p:pic>
        <p:nvPicPr>
          <p:cNvPr id="6149" name="Picture 5" descr="C:\Users\MasonMM\AppData\Local\Microsoft\Windows\INetCache\IE\3YXZ7VTG\question-mark-2110767_192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7991" y="925831"/>
            <a:ext cx="585216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41926"/>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131</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endParaRPr lang="en-US"/>
          </a:p>
          <a:p>
            <a:pPr marL="0" indent="0">
              <a:buNone/>
            </a:pPr>
            <a:r>
              <a:rPr lang="en-US" sz="2400"/>
              <a:t>Did you learn at least three new takeaways as a result of this session?</a:t>
            </a:r>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Understanding the Audience</a:t>
            </a:r>
          </a:p>
          <a:p>
            <a:endParaRPr lang="en-US">
              <a:solidFill>
                <a:schemeClr val="bg1"/>
              </a:solidFill>
            </a:endParaRPr>
          </a:p>
        </p:txBody>
      </p:sp>
    </p:spTree>
    <p:extLst>
      <p:ext uri="{BB962C8B-B14F-4D97-AF65-F5344CB8AC3E}">
        <p14:creationId xmlns:p14="http://schemas.microsoft.com/office/powerpoint/2010/main" val="32702854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900000"/>
            <a:ext cx="5257883" cy="4002200"/>
          </a:xfrm>
        </p:spPr>
        <p:txBody>
          <a:bodyPr/>
          <a:lstStyle/>
          <a:p>
            <a:r>
              <a:rPr lang="en-US"/>
              <a:t>The Office for Civil Rights is a unit of the U.S. Department of Education (ED)</a:t>
            </a:r>
          </a:p>
          <a:p>
            <a:r>
              <a:rPr lang="en-US"/>
              <a:t>What OCR does: </a:t>
            </a:r>
          </a:p>
          <a:p>
            <a:pPr lvl="1"/>
            <a:r>
              <a:rPr lang="en-US"/>
              <a:t>Policy guidance</a:t>
            </a:r>
          </a:p>
          <a:p>
            <a:pPr lvl="1"/>
            <a:r>
              <a:rPr lang="en-US"/>
              <a:t>Technical assistance</a:t>
            </a:r>
          </a:p>
          <a:p>
            <a:pPr lvl="1"/>
            <a:r>
              <a:rPr lang="en-US"/>
              <a:t>Civil Rights Data Collection (CRDC)</a:t>
            </a:r>
          </a:p>
          <a:p>
            <a:pPr lvl="1"/>
            <a:r>
              <a:rPr lang="en-US"/>
              <a:t>Enforcement</a:t>
            </a:r>
          </a:p>
          <a:p>
            <a:pPr lvl="2">
              <a:buFont typeface="Courier New" panose="02070309020205020404" pitchFamily="49" charset="0"/>
              <a:buChar char="o"/>
            </a:pPr>
            <a:r>
              <a:rPr lang="en-US"/>
              <a:t>Complaint process</a:t>
            </a:r>
          </a:p>
          <a:p>
            <a:pPr lvl="2">
              <a:buFont typeface="Courier New" panose="02070309020205020404" pitchFamily="49" charset="0"/>
              <a:buChar char="o"/>
            </a:pPr>
            <a:r>
              <a:rPr lang="en-US"/>
              <a:t>Compliance reviews</a:t>
            </a:r>
          </a:p>
        </p:txBody>
      </p:sp>
      <p:sp>
        <p:nvSpPr>
          <p:cNvPr id="2" name="Slide Title"/>
          <p:cNvSpPr>
            <a:spLocks noGrp="1"/>
          </p:cNvSpPr>
          <p:nvPr>
            <p:ph type="title"/>
          </p:nvPr>
        </p:nvSpPr>
        <p:spPr/>
        <p:txBody>
          <a:bodyPr/>
          <a:lstStyle/>
          <a:p>
            <a:r>
              <a:rPr lang="en-US"/>
              <a:t>More on OCR</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715125" y="2410933"/>
            <a:ext cx="1943100" cy="2361092"/>
          </a:xfrm>
        </p:spPr>
        <p:txBody>
          <a:bodyPr>
            <a:normAutofit fontScale="77500" lnSpcReduction="20000"/>
          </a:bodyPr>
          <a:lstStyle/>
          <a:p>
            <a:endParaRPr lang="en-US" i="1"/>
          </a:p>
          <a:p>
            <a:r>
              <a:rPr lang="en-US" i="1"/>
              <a:t>“The mission of the Office for Civil Rights is to ensure equal access to education and to promote educational excellence throughout the nation through vigorous enforcement of civil rights.”</a:t>
            </a:r>
          </a:p>
          <a:p>
            <a:endParaRPr lang="en-US"/>
          </a:p>
        </p:txBody>
      </p:sp>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14</a:t>
            </a:fld>
            <a:endParaRPr lang="en-US"/>
          </a:p>
        </p:txBody>
      </p:sp>
    </p:spTree>
    <p:extLst>
      <p:ext uri="{BB962C8B-B14F-4D97-AF65-F5344CB8AC3E}">
        <p14:creationId xmlns:p14="http://schemas.microsoft.com/office/powerpoint/2010/main" val="34781500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15</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The Department of Education’s Title IX rules protect both students and employees.</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1155109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16</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Sexual harassment is the only type of sex discrimination prohibited by Title IX.</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2032380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17</a:t>
            </a:fld>
            <a:endParaRPr lang="en-US"/>
          </a:p>
        </p:txBody>
      </p:sp>
      <p:sp>
        <p:nvSpPr>
          <p:cNvPr id="3" name="Content"/>
          <p:cNvSpPr>
            <a:spLocks noGrp="1"/>
          </p:cNvSpPr>
          <p:nvPr>
            <p:ph sz="quarter" idx="12"/>
          </p:nvPr>
        </p:nvSpPr>
        <p:spPr/>
        <p:txBody>
          <a:bodyPr>
            <a:normAutofit/>
          </a:bodyPr>
          <a:lstStyle/>
          <a:p>
            <a:pPr marL="0" indent="0">
              <a:buNone/>
            </a:pPr>
            <a:endParaRPr lang="en-US">
              <a:uFill>
                <a:solidFill>
                  <a:srgbClr val="4D5357"/>
                </a:solidFill>
              </a:uFill>
            </a:endParaRPr>
          </a:p>
          <a:p>
            <a:pPr marL="0" indent="0">
              <a:buNone/>
            </a:pPr>
            <a:endParaRPr lang="en-US">
              <a:uFill>
                <a:solidFill>
                  <a:srgbClr val="4D5357"/>
                </a:solidFill>
              </a:uFill>
            </a:endParaRPr>
          </a:p>
          <a:p>
            <a:pPr marL="0" indent="0">
              <a:buNone/>
            </a:pPr>
            <a:r>
              <a:rPr lang="en-US" sz="2400">
                <a:uFill>
                  <a:solidFill>
                    <a:srgbClr val="4D5357"/>
                  </a:solidFill>
                </a:uFill>
              </a:rPr>
              <a:t>During recess, a group of students won’t let a girl play with them. </a:t>
            </a:r>
            <a:r>
              <a:rPr lang="en-US">
                <a:uFill>
                  <a:solidFill>
                    <a:srgbClr val="4D5357"/>
                  </a:solidFill>
                </a:uFill>
              </a:rPr>
              <a:t> </a:t>
            </a:r>
            <a:endParaRPr lang="en-US"/>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Could this be a Title IX violation?</a:t>
            </a:r>
          </a:p>
          <a:p>
            <a:endParaRPr lang="en-US">
              <a:solidFill>
                <a:schemeClr val="bg1"/>
              </a:solidFill>
            </a:endParaRPr>
          </a:p>
        </p:txBody>
      </p:sp>
    </p:spTree>
    <p:extLst>
      <p:ext uri="{BB962C8B-B14F-4D97-AF65-F5344CB8AC3E}">
        <p14:creationId xmlns:p14="http://schemas.microsoft.com/office/powerpoint/2010/main" val="28792688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18</a:t>
            </a:fld>
            <a:endParaRPr lang="en-US"/>
          </a:p>
        </p:txBody>
      </p:sp>
      <p:sp>
        <p:nvSpPr>
          <p:cNvPr id="3" name="Content"/>
          <p:cNvSpPr>
            <a:spLocks noGrp="1"/>
          </p:cNvSpPr>
          <p:nvPr>
            <p:ph sz="quarter" idx="12"/>
          </p:nvPr>
        </p:nvSpPr>
        <p:spPr/>
        <p:txBody>
          <a:bodyPr>
            <a:normAutofit/>
          </a:bodyPr>
          <a:lstStyle/>
          <a:p>
            <a:pPr marL="0" indent="0">
              <a:buNone/>
            </a:pPr>
            <a:endParaRPr lang="en-US">
              <a:uFill>
                <a:solidFill>
                  <a:srgbClr val="4D5357"/>
                </a:solidFill>
              </a:uFill>
            </a:endParaRPr>
          </a:p>
          <a:p>
            <a:pPr marL="0" indent="0">
              <a:buNone/>
            </a:pPr>
            <a:endParaRPr lang="en-US">
              <a:uFill>
                <a:solidFill>
                  <a:srgbClr val="4D5357"/>
                </a:solidFill>
              </a:uFill>
            </a:endParaRPr>
          </a:p>
          <a:p>
            <a:pPr marL="0" indent="0">
              <a:buNone/>
            </a:pPr>
            <a:r>
              <a:rPr lang="en-US" sz="2400">
                <a:uFill>
                  <a:solidFill>
                    <a:srgbClr val="4D5357"/>
                  </a:solidFill>
                </a:uFill>
              </a:rPr>
              <a:t>A male teacher is denied a promotion because he is not as “nurturing” as the female teachers in the department. </a:t>
            </a:r>
            <a:r>
              <a:rPr lang="en-US">
                <a:uFill>
                  <a:solidFill>
                    <a:srgbClr val="4D5357"/>
                  </a:solidFill>
                </a:uFill>
              </a:rPr>
              <a:t> </a:t>
            </a:r>
            <a:endParaRPr lang="en-US"/>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Could this be a Title IX violation?</a:t>
            </a:r>
          </a:p>
          <a:p>
            <a:endParaRPr lang="en-US">
              <a:solidFill>
                <a:schemeClr val="bg1"/>
              </a:solidFill>
            </a:endParaRPr>
          </a:p>
        </p:txBody>
      </p:sp>
    </p:spTree>
    <p:extLst>
      <p:ext uri="{BB962C8B-B14F-4D97-AF65-F5344CB8AC3E}">
        <p14:creationId xmlns:p14="http://schemas.microsoft.com/office/powerpoint/2010/main" val="36230820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19</a:t>
            </a:fld>
            <a:endParaRPr lang="en-US"/>
          </a:p>
        </p:txBody>
      </p:sp>
      <p:sp>
        <p:nvSpPr>
          <p:cNvPr id="3" name="Content"/>
          <p:cNvSpPr>
            <a:spLocks noGrp="1"/>
          </p:cNvSpPr>
          <p:nvPr>
            <p:ph sz="quarter" idx="12"/>
          </p:nvPr>
        </p:nvSpPr>
        <p:spPr/>
        <p:txBody>
          <a:bodyPr>
            <a:normAutofit/>
          </a:bodyPr>
          <a:lstStyle/>
          <a:p>
            <a:pPr marL="0" indent="0">
              <a:buNone/>
            </a:pPr>
            <a:endParaRPr lang="en-US">
              <a:uFill>
                <a:solidFill>
                  <a:srgbClr val="4D5357"/>
                </a:solidFill>
              </a:uFill>
            </a:endParaRPr>
          </a:p>
          <a:p>
            <a:pPr marL="0" indent="0">
              <a:buNone/>
            </a:pPr>
            <a:endParaRPr lang="en-US">
              <a:uFill>
                <a:solidFill>
                  <a:srgbClr val="4D5357"/>
                </a:solidFill>
              </a:uFill>
            </a:endParaRPr>
          </a:p>
          <a:p>
            <a:pPr marL="0" indent="0">
              <a:buNone/>
            </a:pPr>
            <a:r>
              <a:rPr lang="en-US" sz="2400">
                <a:uFill>
                  <a:solidFill>
                    <a:srgbClr val="4D5357"/>
                  </a:solidFill>
                </a:uFill>
              </a:rPr>
              <a:t>A student reports to her guidance counselor that she has been repeatedly called derogatory names disparaging her gender transition. </a:t>
            </a:r>
            <a:r>
              <a:rPr lang="en-US">
                <a:uFill>
                  <a:solidFill>
                    <a:srgbClr val="4D5357"/>
                  </a:solidFill>
                </a:uFill>
              </a:rPr>
              <a:t> </a:t>
            </a:r>
            <a:endParaRPr lang="en-US"/>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Could this be a Title IX violation?</a:t>
            </a:r>
          </a:p>
          <a:p>
            <a:endParaRPr lang="en-US">
              <a:solidFill>
                <a:schemeClr val="bg1"/>
              </a:solidFill>
            </a:endParaRPr>
          </a:p>
        </p:txBody>
      </p:sp>
    </p:spTree>
    <p:extLst>
      <p:ext uri="{BB962C8B-B14F-4D97-AF65-F5344CB8AC3E}">
        <p14:creationId xmlns:p14="http://schemas.microsoft.com/office/powerpoint/2010/main" val="23133958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a:t>
            </a:fld>
            <a:endParaRPr lang="en-US"/>
          </a:p>
        </p:txBody>
      </p:sp>
      <p:sp>
        <p:nvSpPr>
          <p:cNvPr id="3" name="Content"/>
          <p:cNvSpPr>
            <a:spLocks noGrp="1"/>
          </p:cNvSpPr>
          <p:nvPr>
            <p:ph sz="quarter" idx="12"/>
          </p:nvPr>
        </p:nvSpPr>
        <p:spPr/>
        <p:txBody>
          <a:bodyPr>
            <a:normAutofit/>
          </a:bodyPr>
          <a:lstStyle/>
          <a:p>
            <a:pPr marL="0" indent="0">
              <a:buNone/>
            </a:pPr>
            <a:endParaRPr lang="en-US" dirty="0"/>
          </a:p>
          <a:p>
            <a:pPr marL="0" indent="0">
              <a:buNone/>
            </a:pPr>
            <a:endParaRPr lang="en-US" dirty="0"/>
          </a:p>
          <a:p>
            <a:pPr marL="0" indent="0">
              <a:buNone/>
            </a:pPr>
            <a:r>
              <a:rPr lang="en-US" sz="2400" dirty="0"/>
              <a:t>Did you participate in the ACES Title IX sexual harassment professional development in October of 2021?</a:t>
            </a:r>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Understanding the Audience</a:t>
            </a:r>
          </a:p>
          <a:p>
            <a:endParaRPr lang="en-US">
              <a:solidFill>
                <a:schemeClr val="bg1"/>
              </a:solidFill>
            </a:endParaRPr>
          </a:p>
        </p:txBody>
      </p:sp>
    </p:spTree>
    <p:extLst>
      <p:ext uri="{BB962C8B-B14F-4D97-AF65-F5344CB8AC3E}">
        <p14:creationId xmlns:p14="http://schemas.microsoft.com/office/powerpoint/2010/main" val="2458994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5">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rgbClr val="3B6B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C5E4F"/>
              </a:solidFill>
            </a:endParaRPr>
          </a:p>
        </p:txBody>
      </p:sp>
      <p:sp>
        <p:nvSpPr>
          <p:cNvPr id="5" name="Subsection Divider Title"/>
          <p:cNvSpPr>
            <a:spLocks noGrp="1"/>
          </p:cNvSpPr>
          <p:nvPr>
            <p:ph type="title"/>
          </p:nvPr>
        </p:nvSpPr>
        <p:spPr/>
        <p:txBody>
          <a:bodyPr/>
          <a:lstStyle/>
          <a:p>
            <a:r>
              <a:rPr lang="en-US" b="1"/>
              <a:t>Title IX Recent Updates</a:t>
            </a:r>
          </a:p>
        </p:txBody>
      </p:sp>
    </p:spTree>
    <p:extLst>
      <p:ext uri="{BB962C8B-B14F-4D97-AF65-F5344CB8AC3E}">
        <p14:creationId xmlns:p14="http://schemas.microsoft.com/office/powerpoint/2010/main" val="7364149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21</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288000" y="900000"/>
            <a:ext cx="8568000" cy="3833365"/>
          </a:xfrm>
        </p:spPr>
        <p:txBody>
          <a:bodyPr>
            <a:normAutofit/>
          </a:bodyPr>
          <a:lstStyle/>
          <a:p>
            <a:r>
              <a:rPr lang="en-US" b="1"/>
              <a:t>1975</a:t>
            </a:r>
            <a:r>
              <a:rPr lang="en-US"/>
              <a:t> </a:t>
            </a:r>
            <a:r>
              <a:rPr lang="en-US">
                <a:sym typeface="Wingdings" panose="05000000000000000000" pitchFamily="2" charset="2"/>
              </a:rPr>
              <a:t></a:t>
            </a:r>
            <a:r>
              <a:rPr lang="en-US"/>
              <a:t> Regulations first issued by the Department of Health, Education, and Welfare (ED’s predecessor) did not address sexual harassment as a form of sex discrimination</a:t>
            </a:r>
          </a:p>
          <a:p>
            <a:r>
              <a:rPr lang="en-US" b="1"/>
              <a:t>1997–2017</a:t>
            </a:r>
            <a:r>
              <a:rPr lang="en-US"/>
              <a:t> </a:t>
            </a:r>
            <a:r>
              <a:rPr lang="en-US">
                <a:sym typeface="Wingdings" panose="05000000000000000000" pitchFamily="2" charset="2"/>
              </a:rPr>
              <a:t></a:t>
            </a:r>
            <a:r>
              <a:rPr lang="en-US"/>
              <a:t> ED addressed the topic through a series of guidance documents</a:t>
            </a:r>
          </a:p>
          <a:p>
            <a:r>
              <a:rPr lang="en-US" b="1"/>
              <a:t>2018</a:t>
            </a:r>
            <a:r>
              <a:rPr lang="en-US"/>
              <a:t> </a:t>
            </a:r>
            <a:r>
              <a:rPr lang="en-US">
                <a:sym typeface="Wingdings" panose="05000000000000000000" pitchFamily="2" charset="2"/>
              </a:rPr>
              <a:t></a:t>
            </a:r>
            <a:r>
              <a:rPr lang="en-US"/>
              <a:t> ED published proposed regulations to address the topic</a:t>
            </a:r>
          </a:p>
          <a:p>
            <a:r>
              <a:rPr lang="en-US" b="1"/>
              <a:t>2020</a:t>
            </a:r>
            <a:r>
              <a:rPr lang="en-US"/>
              <a:t> </a:t>
            </a:r>
            <a:r>
              <a:rPr lang="en-US">
                <a:sym typeface="Wingdings" panose="05000000000000000000" pitchFamily="2" charset="2"/>
              </a:rPr>
              <a:t></a:t>
            </a:r>
            <a:r>
              <a:rPr lang="en-US"/>
              <a:t> For the first time via regulations, ED addressed sexual harassment as a form of sex discrimination</a:t>
            </a:r>
          </a:p>
        </p:txBody>
      </p:sp>
      <p:sp>
        <p:nvSpPr>
          <p:cNvPr id="2" name="Slide Title"/>
          <p:cNvSpPr>
            <a:spLocks noGrp="1"/>
          </p:cNvSpPr>
          <p:nvPr>
            <p:ph type="title"/>
          </p:nvPr>
        </p:nvSpPr>
        <p:spPr/>
        <p:txBody>
          <a:bodyPr/>
          <a:lstStyle/>
          <a:p>
            <a:r>
              <a:rPr lang="en-US"/>
              <a:t>Title IX historical overview</a:t>
            </a:r>
          </a:p>
        </p:txBody>
      </p:sp>
    </p:spTree>
    <p:extLst>
      <p:ext uri="{BB962C8B-B14F-4D97-AF65-F5344CB8AC3E}">
        <p14:creationId xmlns:p14="http://schemas.microsoft.com/office/powerpoint/2010/main" val="25104350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FCD0E3-F2D5-4EA4-8D32-8D81E723F998}"/>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0CE9C8B8-3017-4D98-AD47-6DC4E3253FE4}"/>
              </a:ext>
            </a:extLst>
          </p:cNvPr>
          <p:cNvSpPr>
            <a:spLocks noGrp="1"/>
          </p:cNvSpPr>
          <p:nvPr>
            <p:ph type="sldNum" sz="quarter" idx="4"/>
          </p:nvPr>
        </p:nvSpPr>
        <p:spPr/>
        <p:txBody>
          <a:bodyPr/>
          <a:lstStyle/>
          <a:p>
            <a:r>
              <a:rPr lang="en-GB"/>
              <a:t>|  </a:t>
            </a:r>
            <a:fld id="{6967D197-2218-4700-B211-63EF06F51A7E}" type="slidenum">
              <a:rPr lang="en-GB" smtClean="0"/>
              <a:t>22</a:t>
            </a:fld>
            <a:endParaRPr lang="en-GB"/>
          </a:p>
        </p:txBody>
      </p:sp>
      <p:sp>
        <p:nvSpPr>
          <p:cNvPr id="4" name="Content Placeholder 3">
            <a:extLst>
              <a:ext uri="{FF2B5EF4-FFF2-40B4-BE49-F238E27FC236}">
                <a16:creationId xmlns:a16="http://schemas.microsoft.com/office/drawing/2014/main" id="{0D19D7E3-9822-4986-BDB0-783BEBDF9704}"/>
              </a:ext>
            </a:extLst>
          </p:cNvPr>
          <p:cNvSpPr>
            <a:spLocks noGrp="1"/>
          </p:cNvSpPr>
          <p:nvPr>
            <p:ph sz="quarter" idx="12"/>
          </p:nvPr>
        </p:nvSpPr>
        <p:spPr/>
        <p:txBody>
          <a:bodyPr/>
          <a:lstStyle/>
          <a:p>
            <a:pPr>
              <a:defRPr/>
            </a:pPr>
            <a:r>
              <a:rPr lang="en-US" b="1"/>
              <a:t>May 19, 2020</a:t>
            </a:r>
            <a:r>
              <a:rPr lang="en-US"/>
              <a:t>: The regulations are published in the Federal Register  (</a:t>
            </a:r>
            <a:r>
              <a:rPr lang="en-US">
                <a:hlinkClick r:id="rId2"/>
              </a:rPr>
              <a:t>85 Fed. Reg. 30,026</a:t>
            </a:r>
            <a:r>
              <a:rPr lang="en-US"/>
              <a:t>)</a:t>
            </a:r>
          </a:p>
          <a:p>
            <a:pPr>
              <a:defRPr/>
            </a:pPr>
            <a:r>
              <a:rPr lang="en-US" b="1"/>
              <a:t>Aug. 14, 2020</a:t>
            </a:r>
            <a:r>
              <a:rPr lang="en-US"/>
              <a:t>: The regulations become effective</a:t>
            </a:r>
          </a:p>
          <a:p>
            <a:pPr>
              <a:defRPr/>
            </a:pPr>
            <a:r>
              <a:rPr lang="en-US" b="1"/>
              <a:t>Sept. 4, 2020</a:t>
            </a:r>
            <a:r>
              <a:rPr lang="en-US"/>
              <a:t>: OCR issues a </a:t>
            </a:r>
            <a:r>
              <a:rPr lang="en-US">
                <a:hlinkClick r:id="rId3"/>
              </a:rPr>
              <a:t>Q&amp;A</a:t>
            </a:r>
            <a:r>
              <a:rPr lang="en-US"/>
              <a:t> regarding ED’s implementation of the regulations</a:t>
            </a:r>
          </a:p>
          <a:p>
            <a:r>
              <a:rPr lang="en-US" b="1"/>
              <a:t>Jan. 15, 2021</a:t>
            </a:r>
            <a:r>
              <a:rPr lang="en-US"/>
              <a:t>: OCR issues another Q&amp;A (</a:t>
            </a:r>
            <a:r>
              <a:rPr lang="en-US">
                <a:hlinkClick r:id="rId4"/>
              </a:rPr>
              <a:t>Part 1</a:t>
            </a:r>
            <a:r>
              <a:rPr lang="en-US"/>
              <a:t> and </a:t>
            </a:r>
            <a:r>
              <a:rPr lang="en-US">
                <a:hlinkClick r:id="rId5"/>
              </a:rPr>
              <a:t>Part 2</a:t>
            </a:r>
            <a:r>
              <a:rPr lang="en-US"/>
              <a:t>) to supplement the Sept. 2020 technical assistance document</a:t>
            </a:r>
          </a:p>
        </p:txBody>
      </p:sp>
      <p:sp>
        <p:nvSpPr>
          <p:cNvPr id="5" name="Title 4">
            <a:extLst>
              <a:ext uri="{FF2B5EF4-FFF2-40B4-BE49-F238E27FC236}">
                <a16:creationId xmlns:a16="http://schemas.microsoft.com/office/drawing/2014/main" id="{325814D5-F844-4616-B103-FE590877F280}"/>
              </a:ext>
            </a:extLst>
          </p:cNvPr>
          <p:cNvSpPr>
            <a:spLocks noGrp="1"/>
          </p:cNvSpPr>
          <p:nvPr>
            <p:ph type="title"/>
          </p:nvPr>
        </p:nvSpPr>
        <p:spPr/>
        <p:txBody>
          <a:bodyPr/>
          <a:lstStyle/>
          <a:p>
            <a:r>
              <a:rPr lang="en-US" sz="2600"/>
              <a:t>Trump Administration and Title IX sexual harassment</a:t>
            </a:r>
          </a:p>
        </p:txBody>
      </p:sp>
    </p:spTree>
    <p:extLst>
      <p:ext uri="{BB962C8B-B14F-4D97-AF65-F5344CB8AC3E}">
        <p14:creationId xmlns:p14="http://schemas.microsoft.com/office/powerpoint/2010/main" val="2035274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23</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Title IX in the headlines: Trump Administration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6733" y="898071"/>
            <a:ext cx="6181725" cy="125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98779" y="2404815"/>
            <a:ext cx="7038975" cy="200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55853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24</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Title IX in the headlines: Trump Administration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1274" y="900942"/>
            <a:ext cx="7162296" cy="1616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925" y="2970171"/>
            <a:ext cx="7593247" cy="1489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49445" y="4018833"/>
            <a:ext cx="2546457" cy="3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0298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25</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Title IX in the headlines: Trump Administration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8053" y="3419994"/>
            <a:ext cx="7096125" cy="1476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95101" y="4158181"/>
            <a:ext cx="8858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99959" y="868396"/>
            <a:ext cx="5512314" cy="2356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38437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26</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Title IX in the headlines: Trump Administration</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913" y="3197464"/>
            <a:ext cx="8179985" cy="1574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5204" y="4339175"/>
            <a:ext cx="2583558" cy="34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8514" y="1120296"/>
            <a:ext cx="8677275"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73469" y="2289867"/>
            <a:ext cx="890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5951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27</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2" name="Slide Title"/>
          <p:cNvSpPr>
            <a:spLocks noGrp="1"/>
          </p:cNvSpPr>
          <p:nvPr>
            <p:ph type="title"/>
          </p:nvPr>
        </p:nvSpPr>
        <p:spPr/>
        <p:txBody>
          <a:bodyPr/>
          <a:lstStyle/>
          <a:p>
            <a:r>
              <a:rPr lang="en-US"/>
              <a:t>Title IX in the headlines: Biden Administration</a:t>
            </a:r>
          </a:p>
        </p:txBody>
      </p:sp>
      <p:pic>
        <p:nvPicPr>
          <p:cNvPr id="11" name="Picture 10">
            <a:extLst>
              <a:ext uri="{FF2B5EF4-FFF2-40B4-BE49-F238E27FC236}">
                <a16:creationId xmlns:a16="http://schemas.microsoft.com/office/drawing/2014/main" id="{1D90B004-AFCF-4EEA-86B1-E8FA5C5437DF}"/>
              </a:ext>
            </a:extLst>
          </p:cNvPr>
          <p:cNvPicPr>
            <a:picLocks noChangeAspect="1"/>
          </p:cNvPicPr>
          <p:nvPr/>
        </p:nvPicPr>
        <p:blipFill>
          <a:blip r:embed="rId3"/>
          <a:stretch>
            <a:fillRect/>
          </a:stretch>
        </p:blipFill>
        <p:spPr>
          <a:xfrm>
            <a:off x="1009650" y="2855743"/>
            <a:ext cx="7124700"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44D91F7-5290-4340-BB45-1D33BCFD4722}"/>
              </a:ext>
            </a:extLst>
          </p:cNvPr>
          <p:cNvPicPr>
            <a:picLocks noChangeAspect="1"/>
          </p:cNvPicPr>
          <p:nvPr/>
        </p:nvPicPr>
        <p:blipFill>
          <a:blip r:embed="rId4"/>
          <a:stretch>
            <a:fillRect/>
          </a:stretch>
        </p:blipFill>
        <p:spPr>
          <a:xfrm>
            <a:off x="7045010" y="4169146"/>
            <a:ext cx="847725" cy="419100"/>
          </a:xfrm>
          <a:prstGeom prst="rect">
            <a:avLst/>
          </a:prstGeom>
        </p:spPr>
      </p:pic>
      <p:pic>
        <p:nvPicPr>
          <p:cNvPr id="3" name="Picture 2">
            <a:extLst>
              <a:ext uri="{FF2B5EF4-FFF2-40B4-BE49-F238E27FC236}">
                <a16:creationId xmlns:a16="http://schemas.microsoft.com/office/drawing/2014/main" id="{81E0625E-882E-4D46-8365-896D2FEACD18}"/>
              </a:ext>
            </a:extLst>
          </p:cNvPr>
          <p:cNvPicPr>
            <a:picLocks noChangeAspect="1"/>
          </p:cNvPicPr>
          <p:nvPr/>
        </p:nvPicPr>
        <p:blipFill>
          <a:blip r:embed="rId5"/>
          <a:stretch>
            <a:fillRect/>
          </a:stretch>
        </p:blipFill>
        <p:spPr>
          <a:xfrm>
            <a:off x="562952" y="1059693"/>
            <a:ext cx="8132826" cy="136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42A6315-F297-48C4-A9F9-5344CB428D19}"/>
              </a:ext>
            </a:extLst>
          </p:cNvPr>
          <p:cNvPicPr>
            <a:picLocks noChangeAspect="1"/>
          </p:cNvPicPr>
          <p:nvPr/>
        </p:nvPicPr>
        <p:blipFill>
          <a:blip r:embed="rId6"/>
          <a:stretch>
            <a:fillRect/>
          </a:stretch>
        </p:blipFill>
        <p:spPr>
          <a:xfrm>
            <a:off x="3052000" y="1854434"/>
            <a:ext cx="942975" cy="504825"/>
          </a:xfrm>
          <a:prstGeom prst="rect">
            <a:avLst/>
          </a:prstGeom>
        </p:spPr>
      </p:pic>
    </p:spTree>
    <p:extLst>
      <p:ext uri="{BB962C8B-B14F-4D97-AF65-F5344CB8AC3E}">
        <p14:creationId xmlns:p14="http://schemas.microsoft.com/office/powerpoint/2010/main" val="34316102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9DCFCB-2198-4FF0-A15A-2BC1510DFB65}"/>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5D12B1DA-A1F9-4BBB-9772-8A8C18DDC3CA}"/>
              </a:ext>
            </a:extLst>
          </p:cNvPr>
          <p:cNvSpPr>
            <a:spLocks noGrp="1"/>
          </p:cNvSpPr>
          <p:nvPr>
            <p:ph type="sldNum" sz="quarter" idx="4"/>
          </p:nvPr>
        </p:nvSpPr>
        <p:spPr/>
        <p:txBody>
          <a:bodyPr/>
          <a:lstStyle/>
          <a:p>
            <a:r>
              <a:rPr lang="en-GB"/>
              <a:t>|  </a:t>
            </a:r>
            <a:fld id="{6967D197-2218-4700-B211-63EF06F51A7E}" type="slidenum">
              <a:rPr lang="en-GB" smtClean="0"/>
              <a:t>28</a:t>
            </a:fld>
            <a:endParaRPr lang="en-GB"/>
          </a:p>
        </p:txBody>
      </p:sp>
      <p:sp>
        <p:nvSpPr>
          <p:cNvPr id="4" name="Content Placeholder 3">
            <a:extLst>
              <a:ext uri="{FF2B5EF4-FFF2-40B4-BE49-F238E27FC236}">
                <a16:creationId xmlns:a16="http://schemas.microsoft.com/office/drawing/2014/main" id="{B93EDA0F-8CCD-4A95-A58C-5ACC929EDC0F}"/>
              </a:ext>
            </a:extLst>
          </p:cNvPr>
          <p:cNvSpPr>
            <a:spLocks noGrp="1"/>
          </p:cNvSpPr>
          <p:nvPr>
            <p:ph sz="quarter" idx="12"/>
          </p:nvPr>
        </p:nvSpPr>
        <p:spPr>
          <a:xfrm>
            <a:off x="288000" y="900000"/>
            <a:ext cx="4284000" cy="3937814"/>
          </a:xfrm>
        </p:spPr>
        <p:txBody>
          <a:bodyPr/>
          <a:lstStyle/>
          <a:p>
            <a:r>
              <a:rPr lang="en-US"/>
              <a:t>In his 22-year career, Secretary Cardona worked as a classroom teacher at a public elementary school; a principal at a public elementary school; and an assistant superintendent of the same district before becoming Connecticut’s education commissioner in 2019.</a:t>
            </a:r>
          </a:p>
          <a:p>
            <a:r>
              <a:rPr lang="en-US"/>
              <a:t>Secretary Cardona was confirmed on March 1, 2021.</a:t>
            </a:r>
          </a:p>
        </p:txBody>
      </p:sp>
      <p:sp>
        <p:nvSpPr>
          <p:cNvPr id="5" name="Title 4">
            <a:extLst>
              <a:ext uri="{FF2B5EF4-FFF2-40B4-BE49-F238E27FC236}">
                <a16:creationId xmlns:a16="http://schemas.microsoft.com/office/drawing/2014/main" id="{11C80574-CF7A-477E-920B-33AD0A548953}"/>
              </a:ext>
            </a:extLst>
          </p:cNvPr>
          <p:cNvSpPr>
            <a:spLocks noGrp="1"/>
          </p:cNvSpPr>
          <p:nvPr>
            <p:ph type="title"/>
          </p:nvPr>
        </p:nvSpPr>
        <p:spPr/>
        <p:txBody>
          <a:bodyPr/>
          <a:lstStyle/>
          <a:p>
            <a:r>
              <a:rPr lang="en-US"/>
              <a:t>Miguel Cardona, ED Secretary</a:t>
            </a:r>
          </a:p>
        </p:txBody>
      </p:sp>
      <p:pic>
        <p:nvPicPr>
          <p:cNvPr id="2050" name="Picture 2" descr="Image result for miguel cardona">
            <a:extLst>
              <a:ext uri="{FF2B5EF4-FFF2-40B4-BE49-F238E27FC236}">
                <a16:creationId xmlns:a16="http://schemas.microsoft.com/office/drawing/2014/main" id="{E08E06D8-63F8-4AD7-8C51-B6B2CFAA3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5041" y="900000"/>
            <a:ext cx="2425726" cy="364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986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9DCFCB-2198-4FF0-A15A-2BC1510DFB65}"/>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5D12B1DA-A1F9-4BBB-9772-8A8C18DDC3CA}"/>
              </a:ext>
            </a:extLst>
          </p:cNvPr>
          <p:cNvSpPr>
            <a:spLocks noGrp="1"/>
          </p:cNvSpPr>
          <p:nvPr>
            <p:ph type="sldNum" sz="quarter" idx="4"/>
          </p:nvPr>
        </p:nvSpPr>
        <p:spPr/>
        <p:txBody>
          <a:bodyPr/>
          <a:lstStyle/>
          <a:p>
            <a:r>
              <a:rPr lang="en-GB"/>
              <a:t>|  </a:t>
            </a:r>
            <a:fld id="{6967D197-2218-4700-B211-63EF06F51A7E}" type="slidenum">
              <a:rPr lang="en-GB" smtClean="0"/>
              <a:t>29</a:t>
            </a:fld>
            <a:endParaRPr lang="en-GB"/>
          </a:p>
        </p:txBody>
      </p:sp>
      <p:sp>
        <p:nvSpPr>
          <p:cNvPr id="4" name="Content Placeholder 3">
            <a:extLst>
              <a:ext uri="{FF2B5EF4-FFF2-40B4-BE49-F238E27FC236}">
                <a16:creationId xmlns:a16="http://schemas.microsoft.com/office/drawing/2014/main" id="{B93EDA0F-8CCD-4A95-A58C-5ACC929EDC0F}"/>
              </a:ext>
            </a:extLst>
          </p:cNvPr>
          <p:cNvSpPr>
            <a:spLocks noGrp="1"/>
          </p:cNvSpPr>
          <p:nvPr>
            <p:ph sz="quarter" idx="12"/>
          </p:nvPr>
        </p:nvSpPr>
        <p:spPr>
          <a:xfrm>
            <a:off x="288000" y="1517802"/>
            <a:ext cx="4284000" cy="2107895"/>
          </a:xfrm>
        </p:spPr>
        <p:txBody>
          <a:bodyPr/>
          <a:lstStyle/>
          <a:p>
            <a:r>
              <a:rPr lang="en-US" dirty="0" err="1"/>
              <a:t>Lhamon</a:t>
            </a:r>
            <a:r>
              <a:rPr lang="en-US" dirty="0"/>
              <a:t> previously served as the Assistant Secretary for Civil Rights at ED during the Obama Administration.</a:t>
            </a:r>
          </a:p>
          <a:p>
            <a:endParaRPr lang="en-US" dirty="0"/>
          </a:p>
        </p:txBody>
      </p:sp>
      <p:sp>
        <p:nvSpPr>
          <p:cNvPr id="5" name="Title 4">
            <a:extLst>
              <a:ext uri="{FF2B5EF4-FFF2-40B4-BE49-F238E27FC236}">
                <a16:creationId xmlns:a16="http://schemas.microsoft.com/office/drawing/2014/main" id="{11C80574-CF7A-477E-920B-33AD0A548953}"/>
              </a:ext>
            </a:extLst>
          </p:cNvPr>
          <p:cNvSpPr>
            <a:spLocks noGrp="1"/>
          </p:cNvSpPr>
          <p:nvPr>
            <p:ph type="title"/>
          </p:nvPr>
        </p:nvSpPr>
        <p:spPr/>
        <p:txBody>
          <a:bodyPr/>
          <a:lstStyle/>
          <a:p>
            <a:r>
              <a:rPr lang="en-US" dirty="0"/>
              <a:t>Catherine </a:t>
            </a:r>
            <a:r>
              <a:rPr lang="en-US" dirty="0" err="1"/>
              <a:t>Lhamon</a:t>
            </a:r>
            <a:r>
              <a:rPr lang="en-US" dirty="0"/>
              <a:t>, Assistant Secretary for Civil Rights</a:t>
            </a:r>
          </a:p>
        </p:txBody>
      </p:sp>
      <p:pic>
        <p:nvPicPr>
          <p:cNvPr id="1026" name="Picture 2" descr="Catherine Lhamon">
            <a:extLst>
              <a:ext uri="{FF2B5EF4-FFF2-40B4-BE49-F238E27FC236}">
                <a16:creationId xmlns:a16="http://schemas.microsoft.com/office/drawing/2014/main" id="{6025E689-745E-409D-9ED4-F4CA9AFC43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4685" y="1027135"/>
            <a:ext cx="2464811" cy="308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8330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3</a:t>
            </a:fld>
            <a:endParaRPr lang="en-US"/>
          </a:p>
        </p:txBody>
      </p:sp>
      <p:sp>
        <p:nvSpPr>
          <p:cNvPr id="3" name="Content"/>
          <p:cNvSpPr>
            <a:spLocks noGrp="1"/>
          </p:cNvSpPr>
          <p:nvPr>
            <p:ph sz="quarter" idx="12"/>
          </p:nvPr>
        </p:nvSpPr>
        <p:spPr/>
        <p:txBody>
          <a:bodyPr>
            <a:normAutofit/>
          </a:bodyPr>
          <a:lstStyle/>
          <a:p>
            <a:pPr marL="0" indent="0">
              <a:buNone/>
            </a:pPr>
            <a:r>
              <a:rPr lang="en-US"/>
              <a:t>On a scale of 0–5, how accurate is the following statement from your perspective?</a:t>
            </a:r>
          </a:p>
          <a:p>
            <a:pPr marL="0" indent="0">
              <a:buNone/>
            </a:pPr>
            <a:endParaRPr lang="en-US" sz="2400" i="1"/>
          </a:p>
          <a:p>
            <a:pPr marL="0" indent="0">
              <a:buNone/>
            </a:pPr>
            <a:r>
              <a:rPr lang="en-US" sz="2400" i="1"/>
              <a:t>I have a good understanding of the sexual harassment regulations that became effective in August 2020.</a:t>
            </a:r>
          </a:p>
        </p:txBody>
      </p:sp>
      <p:sp>
        <p:nvSpPr>
          <p:cNvPr id="2" name="Slide Title"/>
          <p:cNvSpPr>
            <a:spLocks noGrp="1"/>
          </p:cNvSpPr>
          <p:nvPr>
            <p:ph type="title"/>
          </p:nvPr>
        </p:nvSpPr>
        <p:spPr/>
        <p:txBody>
          <a:bodyPr/>
          <a:lstStyle/>
          <a:p>
            <a:r>
              <a:rPr lang="en-US" b="1"/>
              <a:t>POLL</a:t>
            </a:r>
            <a:r>
              <a:rPr lang="en-US"/>
              <a:t>: Fist to Five</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678841" y="2445683"/>
            <a:ext cx="2380003" cy="2269751"/>
          </a:xfrm>
        </p:spPr>
        <p:txBody>
          <a:bodyPr>
            <a:normAutofit/>
          </a:bodyPr>
          <a:lstStyle/>
          <a:p>
            <a:r>
              <a:rPr lang="en-US" sz="1500">
                <a:solidFill>
                  <a:schemeClr val="tx1"/>
                </a:solidFill>
              </a:rPr>
              <a:t>0 – Completely inaccurate</a:t>
            </a:r>
          </a:p>
          <a:p>
            <a:r>
              <a:rPr lang="en-US" sz="1500">
                <a:solidFill>
                  <a:schemeClr val="tx1"/>
                </a:solidFill>
              </a:rPr>
              <a:t>1 – Pretty inaccurate</a:t>
            </a:r>
          </a:p>
          <a:p>
            <a:r>
              <a:rPr lang="en-US" sz="1500">
                <a:solidFill>
                  <a:schemeClr val="tx1"/>
                </a:solidFill>
              </a:rPr>
              <a:t>2 – Slightly inaccurate</a:t>
            </a:r>
          </a:p>
          <a:p>
            <a:r>
              <a:rPr lang="en-US" sz="1500">
                <a:solidFill>
                  <a:schemeClr val="tx1"/>
                </a:solidFill>
              </a:rPr>
              <a:t>3 – Not accurate, but not   inaccurate</a:t>
            </a:r>
          </a:p>
          <a:p>
            <a:r>
              <a:rPr lang="en-US" sz="1500">
                <a:solidFill>
                  <a:schemeClr val="tx1"/>
                </a:solidFill>
              </a:rPr>
              <a:t>4 – For the most part accurate</a:t>
            </a:r>
          </a:p>
          <a:p>
            <a:r>
              <a:rPr lang="en-US" sz="1500">
                <a:solidFill>
                  <a:schemeClr val="tx1"/>
                </a:solidFill>
              </a:rPr>
              <a:t>5 – Completely accurate</a:t>
            </a:r>
          </a:p>
          <a:p>
            <a:endParaRPr lang="en-US">
              <a:solidFill>
                <a:schemeClr val="bg1"/>
              </a:solidFill>
            </a:endParaRPr>
          </a:p>
        </p:txBody>
      </p:sp>
    </p:spTree>
    <p:extLst>
      <p:ext uri="{BB962C8B-B14F-4D97-AF65-F5344CB8AC3E}">
        <p14:creationId xmlns:p14="http://schemas.microsoft.com/office/powerpoint/2010/main" val="39141514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FCD0E3-F2D5-4EA4-8D32-8D81E723F998}"/>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0CE9C8B8-3017-4D98-AD47-6DC4E3253FE4}"/>
              </a:ext>
            </a:extLst>
          </p:cNvPr>
          <p:cNvSpPr>
            <a:spLocks noGrp="1"/>
          </p:cNvSpPr>
          <p:nvPr>
            <p:ph type="sldNum" sz="quarter" idx="4"/>
          </p:nvPr>
        </p:nvSpPr>
        <p:spPr/>
        <p:txBody>
          <a:bodyPr/>
          <a:lstStyle/>
          <a:p>
            <a:r>
              <a:rPr lang="en-GB"/>
              <a:t>|  </a:t>
            </a:r>
            <a:fld id="{6967D197-2218-4700-B211-63EF06F51A7E}" type="slidenum">
              <a:rPr lang="en-GB" smtClean="0"/>
              <a:t>30</a:t>
            </a:fld>
            <a:endParaRPr lang="en-GB"/>
          </a:p>
        </p:txBody>
      </p:sp>
      <p:sp>
        <p:nvSpPr>
          <p:cNvPr id="4" name="Content Placeholder 3">
            <a:extLst>
              <a:ext uri="{FF2B5EF4-FFF2-40B4-BE49-F238E27FC236}">
                <a16:creationId xmlns:a16="http://schemas.microsoft.com/office/drawing/2014/main" id="{0D19D7E3-9822-4986-BDB0-783BEBDF9704}"/>
              </a:ext>
            </a:extLst>
          </p:cNvPr>
          <p:cNvSpPr>
            <a:spLocks noGrp="1"/>
          </p:cNvSpPr>
          <p:nvPr>
            <p:ph sz="quarter" idx="12"/>
          </p:nvPr>
        </p:nvSpPr>
        <p:spPr/>
        <p:txBody>
          <a:bodyPr>
            <a:normAutofit fontScale="85000" lnSpcReduction="20000"/>
          </a:bodyPr>
          <a:lstStyle/>
          <a:p>
            <a:pPr>
              <a:defRPr/>
            </a:pPr>
            <a:r>
              <a:rPr lang="en-US" b="1"/>
              <a:t>Jan. 20</a:t>
            </a:r>
            <a:r>
              <a:rPr lang="en-US"/>
              <a:t>: Pres. Biden issues </a:t>
            </a:r>
            <a:r>
              <a:rPr lang="en-US">
                <a:hlinkClick r:id="rId2"/>
              </a:rPr>
              <a:t>Executive Order </a:t>
            </a:r>
            <a:r>
              <a:rPr lang="en-US"/>
              <a:t>on Preventing and Combating Discrimination on the Basis of Gender Identity or Sexual Orientation</a:t>
            </a:r>
            <a:endParaRPr lang="en-US" b="1"/>
          </a:p>
          <a:p>
            <a:pPr>
              <a:defRPr/>
            </a:pPr>
            <a:r>
              <a:rPr lang="en-US" b="1"/>
              <a:t>Mar.8</a:t>
            </a:r>
            <a:r>
              <a:rPr lang="en-US"/>
              <a:t>: Pres. Biden issues </a:t>
            </a:r>
            <a:r>
              <a:rPr lang="en-US">
                <a:hlinkClick r:id="rId3"/>
              </a:rPr>
              <a:t>Executive Order </a:t>
            </a:r>
            <a:r>
              <a:rPr lang="en-US"/>
              <a:t>on Guaranteeing an Educational Environment Free From Discrimination on the Basis of Sex, Including Sexual Orientation or Gender Identity</a:t>
            </a:r>
            <a:endParaRPr lang="en-US" b="1"/>
          </a:p>
          <a:p>
            <a:pPr>
              <a:defRPr/>
            </a:pPr>
            <a:r>
              <a:rPr lang="en-US" b="1"/>
              <a:t>Apr. 6</a:t>
            </a:r>
            <a:r>
              <a:rPr lang="en-US"/>
              <a:t>: OCR announces comprehensive review of Title IX regulations</a:t>
            </a:r>
            <a:endParaRPr lang="en-US" b="1"/>
          </a:p>
          <a:p>
            <a:pPr>
              <a:defRPr/>
            </a:pPr>
            <a:r>
              <a:rPr lang="en-US" b="1"/>
              <a:t>May 17</a:t>
            </a:r>
            <a:r>
              <a:rPr lang="en-US"/>
              <a:t>: OCR announces virtual public hearing to gather information for improving Title IX enforcement; virtual public hearing occurs June 7-11</a:t>
            </a:r>
          </a:p>
          <a:p>
            <a:pPr>
              <a:defRPr/>
            </a:pPr>
            <a:r>
              <a:rPr lang="en-US" b="1"/>
              <a:t>June 16</a:t>
            </a:r>
            <a:r>
              <a:rPr lang="en-US"/>
              <a:t>: OCR issues a </a:t>
            </a:r>
            <a:r>
              <a:rPr lang="en-US">
                <a:hlinkClick r:id="rId4"/>
              </a:rPr>
              <a:t>Notice of Interpretation </a:t>
            </a:r>
            <a:r>
              <a:rPr lang="en-US"/>
              <a:t>confirming that prohibition on sex discrimination includes discrimination based on sexual orientation or gender identity</a:t>
            </a:r>
          </a:p>
          <a:p>
            <a:pPr>
              <a:defRPr/>
            </a:pPr>
            <a:r>
              <a:rPr lang="en-US" b="1"/>
              <a:t>June 22</a:t>
            </a:r>
            <a:r>
              <a:rPr lang="en-US"/>
              <a:t>: Biden Administration releases Unified Agenda of Regulatory and Deregulatory Actions, which indicates that a new Title IX regulation may be released in May 2022</a:t>
            </a:r>
            <a:endParaRPr lang="en-US" b="1"/>
          </a:p>
          <a:p>
            <a:pPr>
              <a:defRPr/>
            </a:pPr>
            <a:r>
              <a:rPr lang="en-US" b="1"/>
              <a:t>July 20</a:t>
            </a:r>
            <a:r>
              <a:rPr lang="en-US"/>
              <a:t>: OCR issues a </a:t>
            </a:r>
            <a:r>
              <a:rPr lang="en-US">
                <a:hlinkClick r:id="rId5"/>
              </a:rPr>
              <a:t>Q&amp;A and related Appendix </a:t>
            </a:r>
            <a:r>
              <a:rPr lang="en-US"/>
              <a:t>regarding its interpretation of schools’ obligations under the regulations</a:t>
            </a:r>
          </a:p>
        </p:txBody>
      </p:sp>
      <p:sp>
        <p:nvSpPr>
          <p:cNvPr id="5" name="Title 4">
            <a:extLst>
              <a:ext uri="{FF2B5EF4-FFF2-40B4-BE49-F238E27FC236}">
                <a16:creationId xmlns:a16="http://schemas.microsoft.com/office/drawing/2014/main" id="{325814D5-F844-4616-B103-FE590877F280}"/>
              </a:ext>
            </a:extLst>
          </p:cNvPr>
          <p:cNvSpPr>
            <a:spLocks noGrp="1"/>
          </p:cNvSpPr>
          <p:nvPr>
            <p:ph type="title"/>
          </p:nvPr>
        </p:nvSpPr>
        <p:spPr/>
        <p:txBody>
          <a:bodyPr/>
          <a:lstStyle/>
          <a:p>
            <a:r>
              <a:rPr lang="en-US" sz="2600"/>
              <a:t>Biden Administration and Title IX activity</a:t>
            </a:r>
          </a:p>
        </p:txBody>
      </p:sp>
    </p:spTree>
    <p:extLst>
      <p:ext uri="{BB962C8B-B14F-4D97-AF65-F5344CB8AC3E}">
        <p14:creationId xmlns:p14="http://schemas.microsoft.com/office/powerpoint/2010/main" val="21570367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E0D51F-0DDD-4C04-A1A9-D848FE1121FD}"/>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3EE41C5A-5B87-4E79-AA36-69D18CADC6EE}"/>
              </a:ext>
            </a:extLst>
          </p:cNvPr>
          <p:cNvSpPr>
            <a:spLocks noGrp="1"/>
          </p:cNvSpPr>
          <p:nvPr>
            <p:ph type="sldNum" sz="quarter" idx="4"/>
          </p:nvPr>
        </p:nvSpPr>
        <p:spPr/>
        <p:txBody>
          <a:bodyPr/>
          <a:lstStyle/>
          <a:p>
            <a:r>
              <a:rPr lang="en-GB"/>
              <a:t>|  </a:t>
            </a:r>
            <a:fld id="{6967D197-2218-4700-B211-63EF06F51A7E}" type="slidenum">
              <a:rPr lang="en-GB" smtClean="0"/>
              <a:t>31</a:t>
            </a:fld>
            <a:endParaRPr lang="en-GB"/>
          </a:p>
        </p:txBody>
      </p:sp>
      <p:sp>
        <p:nvSpPr>
          <p:cNvPr id="5" name="Title 4">
            <a:extLst>
              <a:ext uri="{FF2B5EF4-FFF2-40B4-BE49-F238E27FC236}">
                <a16:creationId xmlns:a16="http://schemas.microsoft.com/office/drawing/2014/main" id="{E5575C88-7703-485D-83D3-1448F2612563}"/>
              </a:ext>
            </a:extLst>
          </p:cNvPr>
          <p:cNvSpPr>
            <a:spLocks noGrp="1"/>
          </p:cNvSpPr>
          <p:nvPr>
            <p:ph type="title"/>
          </p:nvPr>
        </p:nvSpPr>
        <p:spPr/>
        <p:txBody>
          <a:bodyPr/>
          <a:lstStyle/>
          <a:p>
            <a:r>
              <a:rPr lang="en-US"/>
              <a:t>Title IX in the headlines: Biden Administration</a:t>
            </a:r>
          </a:p>
        </p:txBody>
      </p:sp>
      <p:pic>
        <p:nvPicPr>
          <p:cNvPr id="6" name="Picture 5">
            <a:extLst>
              <a:ext uri="{FF2B5EF4-FFF2-40B4-BE49-F238E27FC236}">
                <a16:creationId xmlns:a16="http://schemas.microsoft.com/office/drawing/2014/main" id="{CB3FCC3C-01EF-470C-81C5-589DE0302F13}"/>
              </a:ext>
            </a:extLst>
          </p:cNvPr>
          <p:cNvPicPr>
            <a:picLocks noChangeAspect="1"/>
          </p:cNvPicPr>
          <p:nvPr/>
        </p:nvPicPr>
        <p:blipFill>
          <a:blip r:embed="rId3"/>
          <a:stretch>
            <a:fillRect/>
          </a:stretch>
        </p:blipFill>
        <p:spPr>
          <a:xfrm>
            <a:off x="1716875" y="3274542"/>
            <a:ext cx="5214699" cy="1238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9DC7CA2-E035-4116-B1CA-0B7C360B3A9F}"/>
              </a:ext>
            </a:extLst>
          </p:cNvPr>
          <p:cNvPicPr>
            <a:picLocks noChangeAspect="1"/>
          </p:cNvPicPr>
          <p:nvPr/>
        </p:nvPicPr>
        <p:blipFill>
          <a:blip r:embed="rId4"/>
          <a:stretch>
            <a:fillRect/>
          </a:stretch>
        </p:blipFill>
        <p:spPr>
          <a:xfrm>
            <a:off x="4816441" y="3925265"/>
            <a:ext cx="1897200" cy="446400"/>
          </a:xfrm>
          <a:prstGeom prst="rect">
            <a:avLst/>
          </a:prstGeom>
        </p:spPr>
      </p:pic>
      <p:pic>
        <p:nvPicPr>
          <p:cNvPr id="8" name="Picture 7">
            <a:extLst>
              <a:ext uri="{FF2B5EF4-FFF2-40B4-BE49-F238E27FC236}">
                <a16:creationId xmlns:a16="http://schemas.microsoft.com/office/drawing/2014/main" id="{10310E72-45B1-4ED5-9C91-3BA46057CE34}"/>
              </a:ext>
            </a:extLst>
          </p:cNvPr>
          <p:cNvPicPr>
            <a:picLocks noChangeAspect="1"/>
          </p:cNvPicPr>
          <p:nvPr/>
        </p:nvPicPr>
        <p:blipFill>
          <a:blip r:embed="rId5"/>
          <a:stretch>
            <a:fillRect/>
          </a:stretch>
        </p:blipFill>
        <p:spPr>
          <a:xfrm>
            <a:off x="287999" y="928242"/>
            <a:ext cx="7129492" cy="1863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BE19311-4A96-4126-82F4-8189E8B3A337}"/>
              </a:ext>
            </a:extLst>
          </p:cNvPr>
          <p:cNvPicPr>
            <a:picLocks noChangeAspect="1"/>
          </p:cNvPicPr>
          <p:nvPr/>
        </p:nvPicPr>
        <p:blipFill>
          <a:blip r:embed="rId6"/>
          <a:stretch>
            <a:fillRect/>
          </a:stretch>
        </p:blipFill>
        <p:spPr>
          <a:xfrm>
            <a:off x="5286373" y="2118046"/>
            <a:ext cx="1645201" cy="585852"/>
          </a:xfrm>
          <a:prstGeom prst="rect">
            <a:avLst/>
          </a:prstGeom>
        </p:spPr>
      </p:pic>
      <p:pic>
        <p:nvPicPr>
          <p:cNvPr id="10" name="Picture 9">
            <a:extLst>
              <a:ext uri="{FF2B5EF4-FFF2-40B4-BE49-F238E27FC236}">
                <a16:creationId xmlns:a16="http://schemas.microsoft.com/office/drawing/2014/main" id="{A561F3C0-B109-41C4-B245-CE3AB605077B}"/>
              </a:ext>
            </a:extLst>
          </p:cNvPr>
          <p:cNvPicPr>
            <a:picLocks noChangeAspect="1"/>
          </p:cNvPicPr>
          <p:nvPr/>
        </p:nvPicPr>
        <p:blipFill>
          <a:blip r:embed="rId7"/>
          <a:stretch>
            <a:fillRect/>
          </a:stretch>
        </p:blipFill>
        <p:spPr>
          <a:xfrm>
            <a:off x="1160624" y="1043922"/>
            <a:ext cx="1131769" cy="271155"/>
          </a:xfrm>
          <a:prstGeom prst="rect">
            <a:avLst/>
          </a:prstGeom>
        </p:spPr>
      </p:pic>
    </p:spTree>
    <p:extLst>
      <p:ext uri="{BB962C8B-B14F-4D97-AF65-F5344CB8AC3E}">
        <p14:creationId xmlns:p14="http://schemas.microsoft.com/office/powerpoint/2010/main" val="41680083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E0D51F-0DDD-4C04-A1A9-D848FE1121FD}"/>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3EE41C5A-5B87-4E79-AA36-69D18CADC6EE}"/>
              </a:ext>
            </a:extLst>
          </p:cNvPr>
          <p:cNvSpPr>
            <a:spLocks noGrp="1"/>
          </p:cNvSpPr>
          <p:nvPr>
            <p:ph type="sldNum" sz="quarter" idx="4"/>
          </p:nvPr>
        </p:nvSpPr>
        <p:spPr/>
        <p:txBody>
          <a:bodyPr/>
          <a:lstStyle/>
          <a:p>
            <a:r>
              <a:rPr lang="en-GB"/>
              <a:t>|  </a:t>
            </a:r>
            <a:fld id="{6967D197-2218-4700-B211-63EF06F51A7E}" type="slidenum">
              <a:rPr lang="en-GB" smtClean="0"/>
              <a:t>32</a:t>
            </a:fld>
            <a:endParaRPr lang="en-GB"/>
          </a:p>
        </p:txBody>
      </p:sp>
      <p:sp>
        <p:nvSpPr>
          <p:cNvPr id="5" name="Title 4">
            <a:extLst>
              <a:ext uri="{FF2B5EF4-FFF2-40B4-BE49-F238E27FC236}">
                <a16:creationId xmlns:a16="http://schemas.microsoft.com/office/drawing/2014/main" id="{E5575C88-7703-485D-83D3-1448F2612563}"/>
              </a:ext>
            </a:extLst>
          </p:cNvPr>
          <p:cNvSpPr>
            <a:spLocks noGrp="1"/>
          </p:cNvSpPr>
          <p:nvPr>
            <p:ph type="title"/>
          </p:nvPr>
        </p:nvSpPr>
        <p:spPr/>
        <p:txBody>
          <a:bodyPr/>
          <a:lstStyle/>
          <a:p>
            <a:r>
              <a:rPr lang="en-US"/>
              <a:t>Title IX in the headlines: Biden Administration</a:t>
            </a:r>
          </a:p>
        </p:txBody>
      </p:sp>
      <p:pic>
        <p:nvPicPr>
          <p:cNvPr id="4" name="Picture 3">
            <a:extLst>
              <a:ext uri="{FF2B5EF4-FFF2-40B4-BE49-F238E27FC236}">
                <a16:creationId xmlns:a16="http://schemas.microsoft.com/office/drawing/2014/main" id="{C4816F04-D035-43F4-B466-9453210A9ED7}"/>
              </a:ext>
            </a:extLst>
          </p:cNvPr>
          <p:cNvPicPr>
            <a:picLocks noChangeAspect="1"/>
          </p:cNvPicPr>
          <p:nvPr/>
        </p:nvPicPr>
        <p:blipFill>
          <a:blip r:embed="rId3"/>
          <a:stretch>
            <a:fillRect/>
          </a:stretch>
        </p:blipFill>
        <p:spPr>
          <a:xfrm>
            <a:off x="288000" y="1086477"/>
            <a:ext cx="8873936" cy="1101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DEC653A-C37B-4101-A38B-F706DD7A4E06}"/>
              </a:ext>
            </a:extLst>
          </p:cNvPr>
          <p:cNvPicPr>
            <a:picLocks noChangeAspect="1"/>
          </p:cNvPicPr>
          <p:nvPr/>
        </p:nvPicPr>
        <p:blipFill>
          <a:blip r:embed="rId4"/>
          <a:stretch>
            <a:fillRect/>
          </a:stretch>
        </p:blipFill>
        <p:spPr>
          <a:xfrm>
            <a:off x="7420166" y="1322835"/>
            <a:ext cx="1142618" cy="314541"/>
          </a:xfrm>
          <a:prstGeom prst="rect">
            <a:avLst/>
          </a:prstGeom>
        </p:spPr>
      </p:pic>
      <p:pic>
        <p:nvPicPr>
          <p:cNvPr id="7" name="Picture 6">
            <a:extLst>
              <a:ext uri="{FF2B5EF4-FFF2-40B4-BE49-F238E27FC236}">
                <a16:creationId xmlns:a16="http://schemas.microsoft.com/office/drawing/2014/main" id="{87168AD9-F74A-4431-BD49-9EDBE4EF648D}"/>
              </a:ext>
            </a:extLst>
          </p:cNvPr>
          <p:cNvPicPr>
            <a:picLocks noChangeAspect="1"/>
          </p:cNvPicPr>
          <p:nvPr/>
        </p:nvPicPr>
        <p:blipFill>
          <a:blip r:embed="rId5"/>
          <a:stretch>
            <a:fillRect/>
          </a:stretch>
        </p:blipFill>
        <p:spPr>
          <a:xfrm>
            <a:off x="7179945" y="2019774"/>
            <a:ext cx="1714500" cy="44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5059C86D-5E52-4BC8-A021-FB8300D20280}"/>
              </a:ext>
            </a:extLst>
          </p:cNvPr>
          <p:cNvPicPr>
            <a:picLocks noChangeAspect="1"/>
          </p:cNvPicPr>
          <p:nvPr/>
        </p:nvPicPr>
        <p:blipFill>
          <a:blip r:embed="rId6"/>
          <a:stretch>
            <a:fillRect/>
          </a:stretch>
        </p:blipFill>
        <p:spPr>
          <a:xfrm>
            <a:off x="1712084" y="2655841"/>
            <a:ext cx="6076950"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4F27607-49D1-4D83-B222-7B500D5C6D74}"/>
              </a:ext>
            </a:extLst>
          </p:cNvPr>
          <p:cNvPicPr>
            <a:picLocks noChangeAspect="1"/>
          </p:cNvPicPr>
          <p:nvPr/>
        </p:nvPicPr>
        <p:blipFill>
          <a:blip r:embed="rId7"/>
          <a:stretch>
            <a:fillRect/>
          </a:stretch>
        </p:blipFill>
        <p:spPr>
          <a:xfrm>
            <a:off x="5643121" y="3825443"/>
            <a:ext cx="1885058" cy="363048"/>
          </a:xfrm>
          <a:prstGeom prst="rect">
            <a:avLst/>
          </a:prstGeom>
        </p:spPr>
      </p:pic>
    </p:spTree>
    <p:extLst>
      <p:ext uri="{BB962C8B-B14F-4D97-AF65-F5344CB8AC3E}">
        <p14:creationId xmlns:p14="http://schemas.microsoft.com/office/powerpoint/2010/main" val="8329150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B9E8A0-429B-43B2-85D9-592281D9F93E}"/>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B895E759-D3E8-48E4-80A2-D393FE20163B}"/>
              </a:ext>
            </a:extLst>
          </p:cNvPr>
          <p:cNvSpPr>
            <a:spLocks noGrp="1"/>
          </p:cNvSpPr>
          <p:nvPr>
            <p:ph type="sldNum" sz="quarter" idx="4"/>
          </p:nvPr>
        </p:nvSpPr>
        <p:spPr/>
        <p:txBody>
          <a:bodyPr/>
          <a:lstStyle/>
          <a:p>
            <a:r>
              <a:rPr lang="en-GB"/>
              <a:t>|  </a:t>
            </a:r>
            <a:fld id="{6967D197-2218-4700-B211-63EF06F51A7E}" type="slidenum">
              <a:rPr lang="en-GB" smtClean="0"/>
              <a:t>33</a:t>
            </a:fld>
            <a:endParaRPr lang="en-GB"/>
          </a:p>
        </p:txBody>
      </p:sp>
      <p:sp>
        <p:nvSpPr>
          <p:cNvPr id="5" name="Title 4">
            <a:extLst>
              <a:ext uri="{FF2B5EF4-FFF2-40B4-BE49-F238E27FC236}">
                <a16:creationId xmlns:a16="http://schemas.microsoft.com/office/drawing/2014/main" id="{4926A1BC-EA16-46F5-A620-90B411A6D203}"/>
              </a:ext>
            </a:extLst>
          </p:cNvPr>
          <p:cNvSpPr>
            <a:spLocks noGrp="1"/>
          </p:cNvSpPr>
          <p:nvPr>
            <p:ph type="title"/>
          </p:nvPr>
        </p:nvSpPr>
        <p:spPr/>
        <p:txBody>
          <a:bodyPr/>
          <a:lstStyle/>
          <a:p>
            <a:r>
              <a:rPr lang="en-US"/>
              <a:t>Title IX in the headlines: Biden Administration</a:t>
            </a:r>
          </a:p>
        </p:txBody>
      </p:sp>
      <p:pic>
        <p:nvPicPr>
          <p:cNvPr id="6" name="Picture 5">
            <a:extLst>
              <a:ext uri="{FF2B5EF4-FFF2-40B4-BE49-F238E27FC236}">
                <a16:creationId xmlns:a16="http://schemas.microsoft.com/office/drawing/2014/main" id="{A5809A2C-795A-4B35-B7AC-801919B0581A}"/>
              </a:ext>
            </a:extLst>
          </p:cNvPr>
          <p:cNvPicPr>
            <a:picLocks noChangeAspect="1"/>
          </p:cNvPicPr>
          <p:nvPr/>
        </p:nvPicPr>
        <p:blipFill>
          <a:blip r:embed="rId3"/>
          <a:stretch>
            <a:fillRect/>
          </a:stretch>
        </p:blipFill>
        <p:spPr>
          <a:xfrm>
            <a:off x="288000" y="846948"/>
            <a:ext cx="8107406" cy="1559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a:extLst>
              <a:ext uri="{FF2B5EF4-FFF2-40B4-BE49-F238E27FC236}">
                <a16:creationId xmlns:a16="http://schemas.microsoft.com/office/drawing/2014/main" id="{E82E795F-BBE1-449A-82CD-93681B7334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10081" y="1764170"/>
            <a:ext cx="890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0BF2284A-0D57-4F1D-996F-F3395C0551B6}"/>
              </a:ext>
            </a:extLst>
          </p:cNvPr>
          <p:cNvSpPr txBox="1"/>
          <p:nvPr/>
        </p:nvSpPr>
        <p:spPr>
          <a:xfrm>
            <a:off x="288000" y="2588776"/>
            <a:ext cx="8568000" cy="255454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a:t>“ED Act Now” petition with more than 50,000 signatures calls for three actions:</a:t>
            </a:r>
          </a:p>
          <a:p>
            <a:pPr marL="800100" lvl="1" indent="-342900">
              <a:buFont typeface="+mj-lt"/>
              <a:buAutoNum type="arabicPeriod"/>
            </a:pPr>
            <a:r>
              <a:rPr lang="en-US" sz="1600"/>
              <a:t>Announce proposed changes to Title IX sexual harassment regulations by Oct. 2021</a:t>
            </a:r>
          </a:p>
          <a:p>
            <a:pPr marL="800100" lvl="1" indent="-342900">
              <a:buFont typeface="+mj-lt"/>
              <a:buAutoNum type="arabicPeriod"/>
            </a:pPr>
            <a:r>
              <a:rPr lang="en-US" sz="1600"/>
              <a:t>Issue nonenforcement directive on certain portions of Title IX sexual harassment regulations</a:t>
            </a:r>
          </a:p>
          <a:p>
            <a:pPr marL="800100" lvl="1" indent="-342900">
              <a:buFont typeface="+mj-lt"/>
              <a:buAutoNum type="arabicPeriod"/>
            </a:pPr>
            <a:r>
              <a:rPr lang="en-US" sz="1600"/>
              <a:t>Allow students to file complaints with OCR within 180 days from most recent instance of discrimination (not first occurrence)</a:t>
            </a:r>
          </a:p>
          <a:p>
            <a:pPr marL="285750" indent="-285750">
              <a:buClr>
                <a:schemeClr val="accent1"/>
              </a:buClr>
              <a:buFont typeface="Arial" panose="020B0604020202020204" pitchFamily="34" charset="0"/>
              <a:buChar char="•"/>
            </a:pPr>
            <a:r>
              <a:rPr lang="en-US" sz="1600"/>
              <a:t>Groups represented included survivor support and advocacy groups (End Rape on Campus, It’s on Us, Know Your IX, the National Women’s Law Center, Equal Rights Advocates, the Every Voice Coalition, Girls Inc.)</a:t>
            </a:r>
          </a:p>
          <a:p>
            <a:pPr marL="285750" indent="-285750">
              <a:buClr>
                <a:schemeClr val="accent1"/>
              </a:buClr>
              <a:buFont typeface="Arial" panose="020B0604020202020204" pitchFamily="34" charset="0"/>
              <a:buChar char="•"/>
            </a:pPr>
            <a:r>
              <a:rPr lang="en-US" sz="1600"/>
              <a:t>ED indicated it would keep to the May 2022 timeline for proposed rule changes</a:t>
            </a:r>
          </a:p>
        </p:txBody>
      </p:sp>
    </p:spTree>
    <p:extLst>
      <p:ext uri="{BB962C8B-B14F-4D97-AF65-F5344CB8AC3E}">
        <p14:creationId xmlns:p14="http://schemas.microsoft.com/office/powerpoint/2010/main" val="6276828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DB3D8D-07DA-45BF-AF6D-44F45BB766BD}"/>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184F2B1D-8208-47BE-8AD2-8133C46820A8}"/>
              </a:ext>
            </a:extLst>
          </p:cNvPr>
          <p:cNvSpPr>
            <a:spLocks noGrp="1"/>
          </p:cNvSpPr>
          <p:nvPr>
            <p:ph type="sldNum" sz="quarter" idx="4"/>
          </p:nvPr>
        </p:nvSpPr>
        <p:spPr/>
        <p:txBody>
          <a:bodyPr/>
          <a:lstStyle/>
          <a:p>
            <a:r>
              <a:rPr lang="en-GB"/>
              <a:t>|  </a:t>
            </a:r>
            <a:fld id="{6967D197-2218-4700-B211-63EF06F51A7E}" type="slidenum">
              <a:rPr lang="en-GB" smtClean="0"/>
              <a:t>34</a:t>
            </a:fld>
            <a:endParaRPr lang="en-GB"/>
          </a:p>
        </p:txBody>
      </p:sp>
      <p:sp>
        <p:nvSpPr>
          <p:cNvPr id="4" name="Text Placeholder 3">
            <a:extLst>
              <a:ext uri="{FF2B5EF4-FFF2-40B4-BE49-F238E27FC236}">
                <a16:creationId xmlns:a16="http://schemas.microsoft.com/office/drawing/2014/main" id="{3A286DF9-931A-4CC5-A87D-CF93AA5569DF}"/>
              </a:ext>
            </a:extLst>
          </p:cNvPr>
          <p:cNvSpPr>
            <a:spLocks noGrp="1"/>
          </p:cNvSpPr>
          <p:nvPr>
            <p:ph type="body" sz="quarter" idx="17"/>
          </p:nvPr>
        </p:nvSpPr>
        <p:spPr/>
        <p:txBody>
          <a:bodyPr/>
          <a:lstStyle/>
          <a:p>
            <a:r>
              <a:rPr lang="en-US"/>
              <a:t>What has </a:t>
            </a:r>
            <a:r>
              <a:rPr lang="en-US" u="sng"/>
              <a:t>not</a:t>
            </a:r>
            <a:r>
              <a:rPr lang="en-US"/>
              <a:t> been said</a:t>
            </a:r>
          </a:p>
        </p:txBody>
      </p:sp>
      <p:sp>
        <p:nvSpPr>
          <p:cNvPr id="5" name="Text Placeholder 4">
            <a:extLst>
              <a:ext uri="{FF2B5EF4-FFF2-40B4-BE49-F238E27FC236}">
                <a16:creationId xmlns:a16="http://schemas.microsoft.com/office/drawing/2014/main" id="{9D593412-07A4-4AB9-B967-A92F37555A90}"/>
              </a:ext>
            </a:extLst>
          </p:cNvPr>
          <p:cNvSpPr>
            <a:spLocks noGrp="1"/>
          </p:cNvSpPr>
          <p:nvPr>
            <p:ph type="body" sz="quarter" idx="15"/>
          </p:nvPr>
        </p:nvSpPr>
        <p:spPr/>
        <p:txBody>
          <a:bodyPr/>
          <a:lstStyle/>
          <a:p>
            <a:r>
              <a:rPr lang="en-US"/>
              <a:t>What has been said</a:t>
            </a:r>
          </a:p>
        </p:txBody>
      </p:sp>
      <p:sp>
        <p:nvSpPr>
          <p:cNvPr id="6" name="Title 5">
            <a:extLst>
              <a:ext uri="{FF2B5EF4-FFF2-40B4-BE49-F238E27FC236}">
                <a16:creationId xmlns:a16="http://schemas.microsoft.com/office/drawing/2014/main" id="{AB957A55-9C2B-4FE7-B647-C5C32496773A}"/>
              </a:ext>
            </a:extLst>
          </p:cNvPr>
          <p:cNvSpPr>
            <a:spLocks noGrp="1"/>
          </p:cNvSpPr>
          <p:nvPr>
            <p:ph type="title"/>
          </p:nvPr>
        </p:nvSpPr>
        <p:spPr/>
        <p:txBody>
          <a:bodyPr/>
          <a:lstStyle/>
          <a:p>
            <a:r>
              <a:rPr lang="en-US"/>
              <a:t>Biden Administration</a:t>
            </a:r>
          </a:p>
        </p:txBody>
      </p:sp>
      <p:sp>
        <p:nvSpPr>
          <p:cNvPr id="7" name="Content Placeholder 6">
            <a:extLst>
              <a:ext uri="{FF2B5EF4-FFF2-40B4-BE49-F238E27FC236}">
                <a16:creationId xmlns:a16="http://schemas.microsoft.com/office/drawing/2014/main" id="{E00BB3E1-5580-4F8E-B7C2-D0DD056558BD}"/>
              </a:ext>
            </a:extLst>
          </p:cNvPr>
          <p:cNvSpPr>
            <a:spLocks noGrp="1"/>
          </p:cNvSpPr>
          <p:nvPr>
            <p:ph sz="quarter" idx="12"/>
          </p:nvPr>
        </p:nvSpPr>
        <p:spPr/>
        <p:txBody>
          <a:bodyPr/>
          <a:lstStyle/>
          <a:p>
            <a:r>
              <a:rPr lang="en-US"/>
              <a:t>Sex discrimination includes discrimination based on sexual orientation or gender identity</a:t>
            </a:r>
          </a:p>
          <a:p>
            <a:r>
              <a:rPr lang="en-US"/>
              <a:t>New Title IX regulations likely will be released next year (target May 2022) </a:t>
            </a:r>
          </a:p>
        </p:txBody>
      </p:sp>
      <p:sp>
        <p:nvSpPr>
          <p:cNvPr id="8" name="Content Placeholder 7">
            <a:extLst>
              <a:ext uri="{FF2B5EF4-FFF2-40B4-BE49-F238E27FC236}">
                <a16:creationId xmlns:a16="http://schemas.microsoft.com/office/drawing/2014/main" id="{F59CBB38-060E-4F31-B83A-F4725ABF465F}"/>
              </a:ext>
            </a:extLst>
          </p:cNvPr>
          <p:cNvSpPr>
            <a:spLocks noGrp="1"/>
          </p:cNvSpPr>
          <p:nvPr>
            <p:ph sz="quarter" idx="18"/>
          </p:nvPr>
        </p:nvSpPr>
        <p:spPr/>
        <p:txBody>
          <a:bodyPr/>
          <a:lstStyle/>
          <a:p>
            <a:r>
              <a:rPr lang="en-US"/>
              <a:t>Details regarding the extent to which OCR will enforce the currently effective sexual harassment regulations</a:t>
            </a:r>
          </a:p>
          <a:p>
            <a:r>
              <a:rPr lang="en-US"/>
              <a:t>What changes we can expect to see in the forthcoming Title IX regulations</a:t>
            </a:r>
          </a:p>
        </p:txBody>
      </p:sp>
    </p:spTree>
    <p:extLst>
      <p:ext uri="{BB962C8B-B14F-4D97-AF65-F5344CB8AC3E}">
        <p14:creationId xmlns:p14="http://schemas.microsoft.com/office/powerpoint/2010/main" val="21751134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5">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rgbClr val="3B6B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C5E4F"/>
              </a:solidFill>
            </a:endParaRPr>
          </a:p>
        </p:txBody>
      </p:sp>
      <p:sp>
        <p:nvSpPr>
          <p:cNvPr id="5" name="Subsection Divider Title"/>
          <p:cNvSpPr>
            <a:spLocks noGrp="1"/>
          </p:cNvSpPr>
          <p:nvPr>
            <p:ph type="title"/>
          </p:nvPr>
        </p:nvSpPr>
        <p:spPr/>
        <p:txBody>
          <a:bodyPr/>
          <a:lstStyle/>
          <a:p>
            <a:r>
              <a:rPr lang="en-US" b="1"/>
              <a:t>Title IX and LGBTQ+ Students</a:t>
            </a:r>
          </a:p>
        </p:txBody>
      </p:sp>
    </p:spTree>
    <p:extLst>
      <p:ext uri="{BB962C8B-B14F-4D97-AF65-F5344CB8AC3E}">
        <p14:creationId xmlns:p14="http://schemas.microsoft.com/office/powerpoint/2010/main" val="33670778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DCC366-669C-4774-83D8-7C77C48AE193}"/>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F95A4B4E-241B-4827-9D90-4F579294A54A}"/>
              </a:ext>
            </a:extLst>
          </p:cNvPr>
          <p:cNvSpPr>
            <a:spLocks noGrp="1"/>
          </p:cNvSpPr>
          <p:nvPr>
            <p:ph type="sldNum" sz="quarter" idx="4"/>
          </p:nvPr>
        </p:nvSpPr>
        <p:spPr/>
        <p:txBody>
          <a:bodyPr/>
          <a:lstStyle/>
          <a:p>
            <a:r>
              <a:rPr lang="en-GB"/>
              <a:t>|  </a:t>
            </a:r>
            <a:fld id="{6967D197-2218-4700-B211-63EF06F51A7E}" type="slidenum">
              <a:rPr lang="en-GB" smtClean="0"/>
              <a:t>36</a:t>
            </a:fld>
            <a:endParaRPr lang="en-GB"/>
          </a:p>
        </p:txBody>
      </p:sp>
      <p:sp>
        <p:nvSpPr>
          <p:cNvPr id="4" name="Content Placeholder 3">
            <a:extLst>
              <a:ext uri="{FF2B5EF4-FFF2-40B4-BE49-F238E27FC236}">
                <a16:creationId xmlns:a16="http://schemas.microsoft.com/office/drawing/2014/main" id="{6BC6F29C-2F78-4710-871D-7ABE31D791F7}"/>
              </a:ext>
            </a:extLst>
          </p:cNvPr>
          <p:cNvSpPr>
            <a:spLocks noGrp="1"/>
          </p:cNvSpPr>
          <p:nvPr>
            <p:ph sz="quarter" idx="12"/>
          </p:nvPr>
        </p:nvSpPr>
        <p:spPr>
          <a:xfrm>
            <a:off x="261308" y="2256052"/>
            <a:ext cx="8568000" cy="2968615"/>
          </a:xfrm>
        </p:spPr>
        <p:txBody>
          <a:bodyPr>
            <a:normAutofit fontScale="85000" lnSpcReduction="10000"/>
          </a:bodyPr>
          <a:lstStyle/>
          <a:p>
            <a:r>
              <a:rPr lang="en-US"/>
              <a:t>“Children should be able to learn without worrying about whether they will be denied access to the restroom, the locker room, or school sports. . . All persons should receive equal treatment under the law, no matter their gender identity or sexual orientation.”</a:t>
            </a:r>
          </a:p>
          <a:p>
            <a:r>
              <a:rPr lang="en-US"/>
              <a:t>“In Bostock v. Clayton County, 590 U.S. ___ (2020), the Supreme Court held that Title VII’s prohibition on discrimination ‘because of . . . sex’ covers discrimination on the basis of gender identity and sexual orientation. Under Bostock‘s reasoning, laws that prohibit sex discrimination </a:t>
            </a:r>
            <a:r>
              <a:rPr lang="en-US" b="1"/>
              <a:t>— including Title IX of the Education Amendments of 1972, as amended (20 U.S.C. 1681 et seq.)</a:t>
            </a:r>
            <a:r>
              <a:rPr lang="en-US"/>
              <a:t>, . . . along with their respective implementing regulations — prohibit discrimination on the basis of gender identity or sexual orientation, so long as the laws do not contain sufficient indications to the contrary.” (emphasis added)</a:t>
            </a:r>
          </a:p>
        </p:txBody>
      </p:sp>
      <p:sp>
        <p:nvSpPr>
          <p:cNvPr id="5" name="Title 4">
            <a:extLst>
              <a:ext uri="{FF2B5EF4-FFF2-40B4-BE49-F238E27FC236}">
                <a16:creationId xmlns:a16="http://schemas.microsoft.com/office/drawing/2014/main" id="{AEC929F0-711C-4174-938B-E8250609AF61}"/>
              </a:ext>
            </a:extLst>
          </p:cNvPr>
          <p:cNvSpPr>
            <a:spLocks noGrp="1"/>
          </p:cNvSpPr>
          <p:nvPr>
            <p:ph type="title"/>
          </p:nvPr>
        </p:nvSpPr>
        <p:spPr/>
        <p:txBody>
          <a:bodyPr/>
          <a:lstStyle/>
          <a:p>
            <a:r>
              <a:rPr lang="en-US"/>
              <a:t>LGBTQ+ students: Executive Order to expand </a:t>
            </a:r>
            <a:r>
              <a:rPr lang="en-US" i="1"/>
              <a:t>Bostock</a:t>
            </a:r>
            <a:endParaRPr lang="en-US"/>
          </a:p>
        </p:txBody>
      </p:sp>
      <p:pic>
        <p:nvPicPr>
          <p:cNvPr id="6" name="Picture 5">
            <a:extLst>
              <a:ext uri="{FF2B5EF4-FFF2-40B4-BE49-F238E27FC236}">
                <a16:creationId xmlns:a16="http://schemas.microsoft.com/office/drawing/2014/main" id="{6E32DF71-0D9A-44CA-92A2-751C03FFB85B}"/>
              </a:ext>
            </a:extLst>
          </p:cNvPr>
          <p:cNvPicPr>
            <a:picLocks noChangeAspect="1"/>
          </p:cNvPicPr>
          <p:nvPr/>
        </p:nvPicPr>
        <p:blipFill>
          <a:blip r:embed="rId2"/>
          <a:stretch>
            <a:fillRect/>
          </a:stretch>
        </p:blipFill>
        <p:spPr>
          <a:xfrm>
            <a:off x="2115400" y="815567"/>
            <a:ext cx="5097441" cy="1359318"/>
          </a:xfrm>
          <a:prstGeom prst="rect">
            <a:avLst/>
          </a:prstGeom>
          <a:ln>
            <a:solidFill>
              <a:srgbClr val="000000"/>
            </a:solidFill>
          </a:ln>
        </p:spPr>
      </p:pic>
    </p:spTree>
    <p:extLst>
      <p:ext uri="{BB962C8B-B14F-4D97-AF65-F5344CB8AC3E}">
        <p14:creationId xmlns:p14="http://schemas.microsoft.com/office/powerpoint/2010/main" val="19974442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ntity Name Placeholder"/>
          <p:cNvSpPr>
            <a:spLocks noGrp="1"/>
          </p:cNvSpPr>
          <p:nvPr>
            <p:ph type="ftr" sz="quarter" idx="13"/>
          </p:nvPr>
        </p:nvSpPr>
        <p:spPr bwMode="auto">
          <a:xfrm>
            <a:off x="5765800" y="4837113"/>
            <a:ext cx="2895600" cy="21590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ctr" anchorCtr="0" compatLnSpc="1">
            <a:prstTxWarp prst="textNoShape">
              <a:avLst/>
            </a:prstTxWarp>
          </a:bodyPr>
          <a:lstStyle>
            <a:defPPr>
              <a:defRPr lang="ru-RU"/>
            </a:defPPr>
            <a:lvl1pPr algn="r" rtl="0" fontAlgn="auto">
              <a:spcBef>
                <a:spcPct val="0"/>
              </a:spcBef>
              <a:spcAft>
                <a:spcPct val="0"/>
              </a:spcAft>
              <a:defRPr sz="800" kern="1200">
                <a:solidFill>
                  <a:schemeClr val="accent1"/>
                </a:solidFill>
                <a:effectLst/>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2pPr>
            <a:lvl3pPr marL="9144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3pPr>
            <a:lvl4pPr marL="13716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4pPr>
            <a:lvl5pPr marL="18288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5pPr>
            <a:lvl6pPr marL="22860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6pPr>
            <a:lvl7pPr marL="27432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7pPr>
            <a:lvl8pPr marL="32004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8pPr>
            <a:lvl9pPr marL="36576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9pPr>
          </a:lstStyle>
          <a:p>
            <a:pPr eaLnBrk="1" fontAlgn="base" hangingPunct="1">
              <a:spcBef>
                <a:spcPct val="0"/>
              </a:spcBef>
              <a:spcAft>
                <a:spcPct val="0"/>
              </a:spcAft>
              <a:buClrTx/>
              <a:buFontTx/>
              <a:buNone/>
            </a:pPr>
            <a:r>
              <a:rPr lang="de-DE"/>
              <a:t>Maree Sneed</a:t>
            </a:r>
            <a:endParaRPr lang="en-US" altLang="en-US" sz="800">
              <a:solidFill>
                <a:schemeClr val="accent1"/>
              </a:solidFill>
              <a:latin typeface="Calibri" panose="020F0502020204030204" pitchFamily="34" charset="0"/>
            </a:endParaRPr>
          </a:p>
        </p:txBody>
      </p:sp>
      <p:sp>
        <p:nvSpPr>
          <p:cNvPr id="82947" name="Slide Number"/>
          <p:cNvSpPr>
            <a:spLocks noGrp="1"/>
          </p:cNvSpPr>
          <p:nvPr>
            <p:ph type="sldNum" sz="quarter" idx="14"/>
          </p:nvPr>
        </p:nvSpPr>
        <p:spPr bwMode="auto">
          <a:xfrm>
            <a:off x="8677275" y="4835525"/>
            <a:ext cx="304800" cy="21431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rtlCol="0" anchor="ctr" anchorCtr="0" compatLnSpc="1">
            <a:prstTxWarp prst="textNoShape">
              <a:avLst/>
            </a:prstTxWarp>
            <a:spAutoFit/>
          </a:bodyPr>
          <a:lstStyle>
            <a:defPPr>
              <a:defRPr lang="ru-RU"/>
            </a:defPPr>
            <a:lvl1pPr algn="r" rtl="0" fontAlgn="auto">
              <a:spcBef>
                <a:spcPct val="0"/>
              </a:spcBef>
              <a:spcAft>
                <a:spcPct val="0"/>
              </a:spcAft>
              <a:defRPr sz="800" kern="1200">
                <a:solidFill>
                  <a:schemeClr val="accent1"/>
                </a:solidFill>
                <a:effectLst/>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2pPr>
            <a:lvl3pPr marL="9144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3pPr>
            <a:lvl4pPr marL="13716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4pPr>
            <a:lvl5pPr marL="18288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5pPr>
            <a:lvl6pPr marL="22860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6pPr>
            <a:lvl7pPr marL="27432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7pPr>
            <a:lvl8pPr marL="32004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8pPr>
            <a:lvl9pPr marL="36576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9pPr>
          </a:lstStyle>
          <a:p>
            <a:pPr eaLnBrk="1" fontAlgn="base" hangingPunct="1">
              <a:spcBef>
                <a:spcPct val="0"/>
              </a:spcBef>
              <a:spcAft>
                <a:spcPct val="0"/>
              </a:spcAft>
              <a:buClrTx/>
              <a:buFontTx/>
              <a:buNone/>
              <a:defRPr/>
            </a:pPr>
            <a:r>
              <a:rPr lang="en-GB"/>
              <a:t>|  </a:t>
            </a:r>
            <a:fld id="{3FA8ADC5-9F51-402A-A80B-9F1D2ADC9F93}" type="slidenum">
              <a:rPr lang="en-GB" smtClean="0"/>
              <a:pPr eaLnBrk="1" fontAlgn="base" hangingPunct="1">
                <a:spcBef>
                  <a:spcPct val="0"/>
                </a:spcBef>
                <a:spcAft>
                  <a:spcPct val="0"/>
                </a:spcAft>
                <a:buClrTx/>
                <a:buFontTx/>
                <a:buNone/>
                <a:defRPr/>
              </a:pPr>
              <a:t>37</a:t>
            </a:fld>
            <a:endParaRPr lang="en-US" altLang="en-US" sz="800">
              <a:solidFill>
                <a:schemeClr val="accent1"/>
              </a:solidFill>
              <a:latin typeface="Calibri" panose="020F0502020204030204" pitchFamily="34" charset="0"/>
            </a:endParaRPr>
          </a:p>
        </p:txBody>
      </p:sp>
      <p:sp>
        <p:nvSpPr>
          <p:cNvPr id="6" name="Slide Title"/>
          <p:cNvSpPr txBox="1"/>
          <p:nvPr/>
        </p:nvSpPr>
        <p:spPr>
          <a:xfrm>
            <a:off x="295275" y="0"/>
            <a:ext cx="8229600" cy="773113"/>
          </a:xfrm>
          <a:prstGeom prst="rect">
            <a:avLst/>
          </a:prstGeom>
          <a:ln w="12700" cap="rnd" cmpd="sng" algn="ctr">
            <a:noFill/>
            <a:prstDash val="solid"/>
          </a:ln>
          <a:effectLst/>
        </p:spPr>
        <p:txBody>
          <a:bodyPr lIns="0" tIns="36000" rIns="0" bIns="36000" anchor="b">
            <a:normAutofit fontScale="92500"/>
          </a:bodyPr>
          <a:lstStyle>
            <a:lvl1pPr algn="l" rtl="0" eaLnBrk="0" fontAlgn="base" hangingPunct="0">
              <a:spcBef>
                <a:spcPct val="0"/>
              </a:spcBef>
              <a:spcAft>
                <a:spcPct val="0"/>
              </a:spcAft>
              <a:defRPr sz="2800" kern="1200">
                <a:solidFill>
                  <a:srgbClr val="4D4D4D"/>
                </a:solidFill>
                <a:effectLst/>
                <a:uFill>
                  <a:solidFill>
                    <a:schemeClr val="tx1"/>
                  </a:solidFill>
                </a:uFill>
                <a:latin typeface="+mj-lt"/>
                <a:ea typeface="+mj-ea"/>
                <a:cs typeface="+mj-cs"/>
              </a:defRPr>
            </a:lvl1pPr>
            <a:lvl2pPr algn="l" rtl="0" eaLnBrk="0" fontAlgn="base" hangingPunct="0">
              <a:spcBef>
                <a:spcPct val="0"/>
              </a:spcBef>
              <a:spcAft>
                <a:spcPct val="0"/>
              </a:spcAft>
              <a:defRPr sz="2800">
                <a:solidFill>
                  <a:srgbClr val="4D4D4D"/>
                </a:solidFill>
                <a:latin typeface="Calibri" panose="020F0502020204030204" pitchFamily="34" charset="0"/>
                <a:cs typeface="Arial"/>
              </a:defRPr>
            </a:lvl2pPr>
            <a:lvl3pPr algn="l" rtl="0" eaLnBrk="0" fontAlgn="base" hangingPunct="0">
              <a:spcBef>
                <a:spcPct val="0"/>
              </a:spcBef>
              <a:spcAft>
                <a:spcPct val="0"/>
              </a:spcAft>
              <a:defRPr sz="2800">
                <a:solidFill>
                  <a:srgbClr val="4D4D4D"/>
                </a:solidFill>
                <a:latin typeface="Calibri" panose="020F0502020204030204" pitchFamily="34" charset="0"/>
                <a:cs typeface="Arial"/>
              </a:defRPr>
            </a:lvl3pPr>
            <a:lvl4pPr algn="l" rtl="0" eaLnBrk="0" fontAlgn="base" hangingPunct="0">
              <a:spcBef>
                <a:spcPct val="0"/>
              </a:spcBef>
              <a:spcAft>
                <a:spcPct val="0"/>
              </a:spcAft>
              <a:defRPr sz="2800">
                <a:solidFill>
                  <a:srgbClr val="4D4D4D"/>
                </a:solidFill>
                <a:latin typeface="Calibri" panose="020F0502020204030204" pitchFamily="34" charset="0"/>
                <a:cs typeface="Arial"/>
              </a:defRPr>
            </a:lvl4pPr>
            <a:lvl5pPr algn="l" rtl="0" eaLnBrk="0" fontAlgn="base" hangingPunct="0">
              <a:spcBef>
                <a:spcPct val="0"/>
              </a:spcBef>
              <a:spcAft>
                <a:spcPct val="0"/>
              </a:spcAft>
              <a:defRPr sz="2800">
                <a:solidFill>
                  <a:srgbClr val="4D4D4D"/>
                </a:solidFill>
                <a:latin typeface="Calibri" panose="020F0502020204030204" pitchFamily="34" charset="0"/>
                <a:cs typeface="Arial"/>
              </a:defRPr>
            </a:lvl5pPr>
            <a:lvl6pPr marL="457200" algn="l" rtl="0" fontAlgn="base">
              <a:spcBef>
                <a:spcPct val="0"/>
              </a:spcBef>
              <a:spcAft>
                <a:spcPct val="0"/>
              </a:spcAft>
              <a:defRPr sz="2800">
                <a:solidFill>
                  <a:srgbClr val="4D4D4D"/>
                </a:solidFill>
                <a:latin typeface="Calibri" panose="020F0502020204030204" pitchFamily="34" charset="0"/>
                <a:cs typeface="Arial"/>
              </a:defRPr>
            </a:lvl6pPr>
            <a:lvl7pPr marL="914400" algn="l" rtl="0" fontAlgn="base">
              <a:spcBef>
                <a:spcPct val="0"/>
              </a:spcBef>
              <a:spcAft>
                <a:spcPct val="0"/>
              </a:spcAft>
              <a:defRPr sz="2800">
                <a:solidFill>
                  <a:srgbClr val="4D4D4D"/>
                </a:solidFill>
                <a:latin typeface="Calibri" panose="020F0502020204030204" pitchFamily="34" charset="0"/>
                <a:cs typeface="Arial"/>
              </a:defRPr>
            </a:lvl7pPr>
            <a:lvl8pPr marL="1371600" algn="l" rtl="0" fontAlgn="base">
              <a:spcBef>
                <a:spcPct val="0"/>
              </a:spcBef>
              <a:spcAft>
                <a:spcPct val="0"/>
              </a:spcAft>
              <a:defRPr sz="2800">
                <a:solidFill>
                  <a:srgbClr val="4D4D4D"/>
                </a:solidFill>
                <a:latin typeface="Calibri" panose="020F0502020204030204" pitchFamily="34" charset="0"/>
                <a:cs typeface="Arial"/>
              </a:defRPr>
            </a:lvl8pPr>
            <a:lvl9pPr marL="1828800" algn="l" rtl="0" fontAlgn="base">
              <a:spcBef>
                <a:spcPct val="0"/>
              </a:spcBef>
              <a:spcAft>
                <a:spcPct val="0"/>
              </a:spcAft>
              <a:defRPr sz="2800">
                <a:solidFill>
                  <a:srgbClr val="4D4D4D"/>
                </a:solidFill>
                <a:latin typeface="Calibri" panose="020F0502020204030204" pitchFamily="34" charset="0"/>
                <a:cs typeface="Arial"/>
              </a:defRPr>
            </a:lvl9pPr>
          </a:lstStyle>
          <a:p>
            <a:pPr eaLnBrk="1" fontAlgn="auto" hangingPunct="1">
              <a:spcBef>
                <a:spcPct val="0"/>
              </a:spcBef>
              <a:spcAft>
                <a:spcPct val="0"/>
              </a:spcAft>
              <a:defRPr/>
            </a:pPr>
            <a:r>
              <a:rPr lang="en-US" i="1"/>
              <a:t>Bostock v. Clayton County</a:t>
            </a:r>
            <a:r>
              <a:rPr lang="en-US"/>
              <a:t>, No. 17-1618, 590 U.S. ___ (2020)</a:t>
            </a:r>
          </a:p>
        </p:txBody>
      </p:sp>
      <p:sp>
        <p:nvSpPr>
          <p:cNvPr id="7" name="Content"/>
          <p:cNvSpPr txBox="1"/>
          <p:nvPr/>
        </p:nvSpPr>
        <p:spPr>
          <a:xfrm>
            <a:off x="295275" y="900113"/>
            <a:ext cx="8553450" cy="3859212"/>
          </a:xfrm>
          <a:prstGeom prst="rect">
            <a:avLst/>
          </a:prstGeom>
          <a:ln w="12700" cap="rnd" cmpd="sng" algn="ctr">
            <a:noFill/>
            <a:prstDash val="solid"/>
          </a:ln>
          <a:effectLst/>
        </p:spPr>
        <p:txBody>
          <a:bodyPr lIns="0" tIns="36000" rIns="0" bIns="36000"/>
          <a:lstStyle>
            <a:lvl1pPr marL="269875" indent="-269875" algn="l" rtl="0" eaLnBrk="0" fontAlgn="base" hangingPunct="0">
              <a:spcBef>
                <a:spcPct val="20000"/>
              </a:spcBef>
              <a:spcAft>
                <a:spcPts val="900"/>
              </a:spcAft>
              <a:buClr>
                <a:schemeClr val="accent1"/>
              </a:buClr>
              <a:buFont typeface="Arial"/>
              <a:buChar char="•"/>
              <a:defRPr sz="2000" kern="1200">
                <a:solidFill>
                  <a:srgbClr val="4D4D4D"/>
                </a:solidFill>
                <a:effectLst/>
                <a:uFill>
                  <a:solidFill>
                    <a:schemeClr val="tx1"/>
                  </a:solidFill>
                </a:uFill>
                <a:latin typeface="+mn-lt"/>
                <a:ea typeface="+mn-ea"/>
                <a:cs typeface="+mn-cs"/>
              </a:defRPr>
            </a:lvl1pPr>
            <a:lvl2pPr marL="539750" indent="-269875" algn="l" rtl="0" eaLnBrk="0" fontAlgn="base" hangingPunct="0">
              <a:spcBef>
                <a:spcPct val="20000"/>
              </a:spcBef>
              <a:spcAft>
                <a:spcPts val="900"/>
              </a:spcAft>
              <a:buClr>
                <a:schemeClr val="accent1"/>
              </a:buClr>
              <a:buFont typeface="Georgia" panose="02040502050405020303" pitchFamily="18" charset="0"/>
              <a:buChar char="–"/>
              <a:defRPr sz="1600" kern="1200">
                <a:solidFill>
                  <a:srgbClr val="4D4D4D"/>
                </a:solidFill>
                <a:effectLst/>
                <a:uFill>
                  <a:solidFill>
                    <a:schemeClr val="tx1"/>
                  </a:solidFill>
                </a:uFill>
                <a:latin typeface="+mn-lt"/>
                <a:ea typeface="+mn-ea"/>
                <a:cs typeface="+mn-cs"/>
              </a:defRPr>
            </a:lvl2pPr>
            <a:lvl3pPr marL="809625" indent="-269875" algn="l" rtl="0" eaLnBrk="0" fontAlgn="base" hangingPunct="0">
              <a:spcBef>
                <a:spcPct val="20000"/>
              </a:spcBef>
              <a:spcAft>
                <a:spcPts val="900"/>
              </a:spcAft>
              <a:buClr>
                <a:schemeClr val="accent1"/>
              </a:buClr>
              <a:buFont typeface="Georgia" panose="02040502050405020303" pitchFamily="18" charset="0"/>
              <a:buChar char="–"/>
              <a:defRPr sz="1600" kern="1200">
                <a:solidFill>
                  <a:srgbClr val="4D4D4D"/>
                </a:solidFill>
                <a:effectLst/>
                <a:uFill>
                  <a:solidFill>
                    <a:schemeClr val="tx1"/>
                  </a:solidFill>
                </a:uFill>
                <a:latin typeface="+mn-lt"/>
                <a:ea typeface="+mn-ea"/>
                <a:cs typeface="+mn-cs"/>
              </a:defRPr>
            </a:lvl3pPr>
            <a:lvl4pPr marL="1079500" indent="-269875" algn="l" rtl="0" eaLnBrk="0" fontAlgn="base" hangingPunct="0">
              <a:spcBef>
                <a:spcPct val="20000"/>
              </a:spcBef>
              <a:spcAft>
                <a:spcPts val="900"/>
              </a:spcAft>
              <a:buClr>
                <a:schemeClr val="accent1"/>
              </a:buClr>
              <a:buFont typeface="Georgia" panose="02040502050405020303" pitchFamily="18" charset="0"/>
              <a:buChar char="–"/>
              <a:defRPr sz="1600" kern="1200">
                <a:solidFill>
                  <a:srgbClr val="4D4D4D"/>
                </a:solidFill>
                <a:effectLst/>
                <a:uFill>
                  <a:solidFill>
                    <a:schemeClr val="tx1"/>
                  </a:solidFill>
                </a:uFill>
                <a:latin typeface="+mn-lt"/>
                <a:ea typeface="+mn-ea"/>
                <a:cs typeface="+mn-cs"/>
              </a:defRPr>
            </a:lvl4pPr>
            <a:lvl5pPr marL="1349375" indent="-269875" algn="l" rtl="0" eaLnBrk="0" fontAlgn="base" hangingPunct="0">
              <a:spcBef>
                <a:spcPct val="20000"/>
              </a:spcBef>
              <a:spcAft>
                <a:spcPts val="900"/>
              </a:spcAft>
              <a:buClr>
                <a:schemeClr val="accent1"/>
              </a:buClr>
              <a:buFont typeface="Georgia" panose="02040502050405020303" pitchFamily="18" charset="0"/>
              <a:buChar char="–"/>
              <a:defRPr sz="1600" kern="1200">
                <a:solidFill>
                  <a:srgbClr val="4D4D4D"/>
                </a:solidFill>
                <a:effectLst/>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effectLst/>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9pPr>
          </a:lstStyle>
          <a:p>
            <a:pPr eaLnBrk="1" fontAlgn="auto" hangingPunct="1">
              <a:spcBef>
                <a:spcPct val="0"/>
              </a:spcBef>
              <a:defRPr/>
            </a:pPr>
            <a:r>
              <a:rPr lang="en-US" b="1"/>
              <a:t>Issue</a:t>
            </a:r>
            <a:r>
              <a:rPr lang="en-US"/>
              <a:t>: Whether an employer can fire an employee for their sexual orientation or for being a transgender person.</a:t>
            </a:r>
          </a:p>
          <a:p>
            <a:pPr eaLnBrk="1" fontAlgn="auto" hangingPunct="1">
              <a:spcBef>
                <a:spcPct val="0"/>
              </a:spcBef>
              <a:defRPr/>
            </a:pPr>
            <a:r>
              <a:rPr lang="en-US" b="1"/>
              <a:t>Holding: </a:t>
            </a:r>
            <a:r>
              <a:rPr lang="en-US"/>
              <a:t>Title VII of the Civil Rights Act of 1964 protects employees against discrimination because of their sexual orientation or gender identity.</a:t>
            </a:r>
          </a:p>
          <a:p>
            <a:pPr lvl="1" eaLnBrk="1" fontAlgn="auto" hangingPunct="1">
              <a:spcBef>
                <a:spcPct val="0"/>
              </a:spcBef>
              <a:defRPr/>
            </a:pPr>
            <a:r>
              <a:rPr lang="en-US"/>
              <a:t>Discrimination on the basis of sexual orientation or gender identity is necessarily also discrimination “because of sex” as prohibited by Title VII.</a:t>
            </a:r>
          </a:p>
          <a:p>
            <a:pPr lvl="1" eaLnBrk="1" fontAlgn="auto" hangingPunct="1">
              <a:spcBef>
                <a:spcPct val="0"/>
              </a:spcBef>
              <a:defRPr/>
            </a:pPr>
            <a:r>
              <a:rPr lang="en-US"/>
              <a:t>Employers discriminating against gay or transgender employees accept a certain conduct (e.g., attraction to women) in employees of one sex but not in employees of the other sex.</a:t>
            </a:r>
          </a:p>
        </p:txBody>
      </p:sp>
    </p:spTree>
    <p:extLst>
      <p:ext uri="{BB962C8B-B14F-4D97-AF65-F5344CB8AC3E}">
        <p14:creationId xmlns:p14="http://schemas.microsoft.com/office/powerpoint/2010/main" val="339473603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i="1"/>
              <a:t>Bostock </a:t>
            </a:r>
            <a:r>
              <a:rPr lang="en-GB"/>
              <a:t>and Title IX</a:t>
            </a:r>
            <a:endParaRPr lang="en-US"/>
          </a:p>
        </p:txBody>
      </p:sp>
      <p:sp>
        <p:nvSpPr>
          <p:cNvPr id="2" name="Content Placeholder 1"/>
          <p:cNvSpPr>
            <a:spLocks noGrp="1"/>
          </p:cNvSpPr>
          <p:nvPr>
            <p:ph sz="quarter" idx="12"/>
          </p:nvPr>
        </p:nvSpPr>
        <p:spPr>
          <a:xfrm>
            <a:off x="287337" y="832667"/>
            <a:ext cx="8657435" cy="3994922"/>
          </a:xfrm>
        </p:spPr>
        <p:txBody>
          <a:bodyPr numCol="1" compatLnSpc="1">
            <a:prstTxWarp prst="textNoShape">
              <a:avLst/>
            </a:prstTxWarp>
            <a:normAutofit fontScale="92500" lnSpcReduction="10000"/>
          </a:bodyPr>
          <a:lstStyle/>
          <a:p>
            <a:pPr>
              <a:lnSpc>
                <a:spcPct val="80000"/>
              </a:lnSpc>
            </a:pPr>
            <a:r>
              <a:rPr lang="en-US" altLang="en-US" sz="1900"/>
              <a:t>At least two federal circuit courts have extended the holdings in </a:t>
            </a:r>
            <a:r>
              <a:rPr lang="en-US" altLang="en-US" sz="1900" i="1"/>
              <a:t>Bostock</a:t>
            </a:r>
            <a:r>
              <a:rPr lang="en-US" altLang="en-US" sz="1900"/>
              <a:t> to Title IX, thus granting additional protections to transgender students. </a:t>
            </a:r>
          </a:p>
          <a:p>
            <a:pPr>
              <a:lnSpc>
                <a:spcPct val="80000"/>
              </a:lnSpc>
            </a:pPr>
            <a:r>
              <a:rPr lang="en-US" altLang="en-US" sz="1900"/>
              <a:t>In </a:t>
            </a:r>
            <a:r>
              <a:rPr lang="en-US" altLang="en-US" sz="1900" i="1"/>
              <a:t>Adams v. School Board of St. Johns County Florida</a:t>
            </a:r>
            <a:r>
              <a:rPr lang="en-US" altLang="en-US" sz="1900"/>
              <a:t>, the Eleventh Circuit held that a school board violated a student’s rights under Title IX when it required a transgender male student to use the girls’ restroom. </a:t>
            </a:r>
          </a:p>
          <a:p>
            <a:pPr lvl="1">
              <a:lnSpc>
                <a:spcPct val="80000"/>
              </a:lnSpc>
            </a:pPr>
            <a:r>
              <a:rPr lang="en-US" altLang="en-US" sz="1500"/>
              <a:t>Judge Beverly Martin, writing for the 2-1 majority stated, “</a:t>
            </a:r>
            <a:r>
              <a:rPr lang="en-US" sz="1400"/>
              <a:t>A public school may not punish its students for gender nonconformity. Neither may a public school harm transgender students by establishing arbitrary, separate rules for their restroom use. The evidence at trial confirms that Mr. Adams suffered both these indignities.” </a:t>
            </a:r>
          </a:p>
          <a:p>
            <a:pPr>
              <a:lnSpc>
                <a:spcPct val="80000"/>
              </a:lnSpc>
            </a:pPr>
            <a:r>
              <a:rPr lang="en-US" sz="1800"/>
              <a:t>In </a:t>
            </a:r>
            <a:r>
              <a:rPr lang="en-US" sz="1800" i="1"/>
              <a:t>G.G. v. Gloucester County</a:t>
            </a:r>
            <a:r>
              <a:rPr lang="en-US" sz="1800"/>
              <a:t>, the Fourth Circuit similarly held that a school district’s policy that prohibited a transgender student from using the men’s restroom violated Title IX.  The U.S. Supreme Court declined to take up the case.</a:t>
            </a:r>
          </a:p>
          <a:p>
            <a:pPr>
              <a:lnSpc>
                <a:spcPct val="80000"/>
              </a:lnSpc>
            </a:pPr>
            <a:r>
              <a:rPr lang="en-US" sz="1800"/>
              <a:t>Other federal circuits, such as the Ninth Circuit, have held that school district policies that are trans-inclusive do </a:t>
            </a:r>
            <a:r>
              <a:rPr lang="en-US" sz="1800" b="1"/>
              <a:t>not </a:t>
            </a:r>
            <a:r>
              <a:rPr lang="en-US" sz="1800"/>
              <a:t>violate Title IX. </a:t>
            </a:r>
            <a:endParaRPr lang="en-US" sz="1800" b="1"/>
          </a:p>
          <a:p>
            <a:pPr>
              <a:lnSpc>
                <a:spcPct val="80000"/>
              </a:lnSpc>
            </a:pPr>
            <a:r>
              <a:rPr lang="en-US" altLang="en-US" sz="1800"/>
              <a:t>These decisions have immediate effects for public school districts in Alabama, Florida, Georgia, Maryland, North Carolina, Virginia, and West Virginia. Other circuit courts may take similar positions in the near future. </a:t>
            </a:r>
            <a:endParaRPr lang="en-GB" altLang="en-US" sz="1900"/>
          </a:p>
        </p:txBody>
      </p:sp>
      <p:sp>
        <p:nvSpPr>
          <p:cNvPr id="4" name="Footer Placeholder 3"/>
          <p:cNvSpPr>
            <a:spLocks noGrp="1"/>
          </p:cNvSpPr>
          <p:nvPr>
            <p:ph type="ftr" sz="quarter" idx="19"/>
          </p:nvPr>
        </p:nvSpPr>
        <p:spPr>
          <a:xfrm>
            <a:off x="5765800" y="4837113"/>
            <a:ext cx="2895600" cy="215900"/>
          </a:xfrm>
          <a:prstGeom prst="rect">
            <a:avLst/>
          </a:prstGeom>
          <a:effectLst/>
        </p:spPr>
        <p:txBody>
          <a:bodyPr vert="horz" lIns="0" tIns="45720" rIns="0" bIns="45720" rtlCol="0" anchor="ctr"/>
          <a:lstStyle>
            <a:defPPr>
              <a:defRPr lang="ru-RU"/>
            </a:defPPr>
            <a:lvl1pPr algn="r" rtl="0" fontAlgn="auto">
              <a:spcBef>
                <a:spcPct val="0"/>
              </a:spcBef>
              <a:spcAft>
                <a:spcPct val="0"/>
              </a:spcAft>
              <a:defRPr sz="800" kern="1200">
                <a:solidFill>
                  <a:schemeClr val="accent1"/>
                </a:solidFill>
                <a:effectLst/>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2pPr>
            <a:lvl3pPr marL="9144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3pPr>
            <a:lvl4pPr marL="13716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4pPr>
            <a:lvl5pPr marL="18288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5pPr>
            <a:lvl6pPr marL="22860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6pPr>
            <a:lvl7pPr marL="27432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7pPr>
            <a:lvl8pPr marL="32004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8pPr>
            <a:lvl9pPr marL="36576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9pPr>
          </a:lstStyle>
          <a:p>
            <a:pPr>
              <a:defRPr/>
            </a:pPr>
            <a:r>
              <a:rPr lang="de-DE"/>
              <a:t>Maree Sneed</a:t>
            </a:r>
          </a:p>
        </p:txBody>
      </p:sp>
      <p:sp>
        <p:nvSpPr>
          <p:cNvPr id="5" name="Slide Number Placeholder 4"/>
          <p:cNvSpPr>
            <a:spLocks noGrp="1"/>
          </p:cNvSpPr>
          <p:nvPr>
            <p:ph type="sldNum" sz="quarter" idx="20"/>
          </p:nvPr>
        </p:nvSpPr>
        <p:spPr>
          <a:xfrm>
            <a:off x="8677275" y="4835525"/>
            <a:ext cx="304800" cy="214313"/>
          </a:xfrm>
          <a:prstGeom prst="rect">
            <a:avLst/>
          </a:prstGeom>
          <a:effectLst/>
        </p:spPr>
        <p:txBody>
          <a:bodyPr vert="horz" wrap="none" lIns="0" tIns="45720" rIns="91440" bIns="45720" rtlCol="0" anchor="ctr">
            <a:spAutoFit/>
          </a:bodyPr>
          <a:lstStyle>
            <a:defPPr>
              <a:defRPr lang="ru-RU"/>
            </a:defPPr>
            <a:lvl1pPr algn="r" rtl="0" fontAlgn="auto">
              <a:spcBef>
                <a:spcPct val="0"/>
              </a:spcBef>
              <a:spcAft>
                <a:spcPct val="0"/>
              </a:spcAft>
              <a:defRPr sz="800" kern="1200">
                <a:solidFill>
                  <a:schemeClr val="accent1"/>
                </a:solidFill>
                <a:effectLst/>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2pPr>
            <a:lvl3pPr marL="9144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3pPr>
            <a:lvl4pPr marL="13716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4pPr>
            <a:lvl5pPr marL="18288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5pPr>
            <a:lvl6pPr marL="22860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6pPr>
            <a:lvl7pPr marL="27432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7pPr>
            <a:lvl8pPr marL="32004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8pPr>
            <a:lvl9pPr marL="36576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9pPr>
          </a:lstStyle>
          <a:p>
            <a:pPr>
              <a:defRPr/>
            </a:pPr>
            <a:r>
              <a:rPr lang="en-GB"/>
              <a:t>|  </a:t>
            </a:r>
            <a:fld id="{A9270A5B-1BE1-4292-B54C-306C4512D297}" type="slidenum">
              <a:rPr lang="en-GB" smtClean="0"/>
              <a:pPr>
                <a:defRPr/>
              </a:pPr>
              <a:t>38</a:t>
            </a:fld>
            <a:endParaRPr lang="en-GB"/>
          </a:p>
        </p:txBody>
      </p:sp>
    </p:spTree>
    <p:extLst>
      <p:ext uri="{BB962C8B-B14F-4D97-AF65-F5344CB8AC3E}">
        <p14:creationId xmlns:p14="http://schemas.microsoft.com/office/powerpoint/2010/main" val="2814442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8018A0-4916-4A70-9855-480FDD2C3516}"/>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F6C69EBC-EC71-42A2-B1A8-80F30A7FB175}"/>
              </a:ext>
            </a:extLst>
          </p:cNvPr>
          <p:cNvSpPr>
            <a:spLocks noGrp="1"/>
          </p:cNvSpPr>
          <p:nvPr>
            <p:ph type="sldNum" sz="quarter" idx="4"/>
          </p:nvPr>
        </p:nvSpPr>
        <p:spPr/>
        <p:txBody>
          <a:bodyPr/>
          <a:lstStyle/>
          <a:p>
            <a:r>
              <a:rPr lang="en-GB"/>
              <a:t>|  </a:t>
            </a:r>
            <a:fld id="{6967D197-2218-4700-B211-63EF06F51A7E}" type="slidenum">
              <a:rPr lang="en-GB" smtClean="0"/>
              <a:t>39</a:t>
            </a:fld>
            <a:endParaRPr lang="en-GB"/>
          </a:p>
        </p:txBody>
      </p:sp>
      <p:sp>
        <p:nvSpPr>
          <p:cNvPr id="4" name="Content Placeholder 3">
            <a:extLst>
              <a:ext uri="{FF2B5EF4-FFF2-40B4-BE49-F238E27FC236}">
                <a16:creationId xmlns:a16="http://schemas.microsoft.com/office/drawing/2014/main" id="{3B1F8A8B-F9E8-4D55-8DC5-BACAC20E6949}"/>
              </a:ext>
            </a:extLst>
          </p:cNvPr>
          <p:cNvSpPr>
            <a:spLocks noGrp="1"/>
          </p:cNvSpPr>
          <p:nvPr>
            <p:ph sz="quarter" idx="12"/>
          </p:nvPr>
        </p:nvSpPr>
        <p:spPr/>
        <p:txBody>
          <a:bodyPr/>
          <a:lstStyle/>
          <a:p>
            <a:r>
              <a:rPr lang="en-US"/>
              <a:t>Where conduct may be based on an individual’s actual or perceived sexual orientation or gender identity, schools have an affirmative duty to investigate and respond appropriately</a:t>
            </a:r>
          </a:p>
          <a:p>
            <a:r>
              <a:rPr lang="en-US"/>
              <a:t>Schools must assess whether (i) sexual harassment or (ii) discriminatory harassment based on sex has occurred</a:t>
            </a:r>
          </a:p>
          <a:p>
            <a:r>
              <a:rPr lang="en-US"/>
              <a:t>Schools may still punish bad behavior that does not rise to the level of sexual harassment or discriminatory harassment</a:t>
            </a:r>
          </a:p>
        </p:txBody>
      </p:sp>
      <p:sp>
        <p:nvSpPr>
          <p:cNvPr id="5" name="Title 4">
            <a:extLst>
              <a:ext uri="{FF2B5EF4-FFF2-40B4-BE49-F238E27FC236}">
                <a16:creationId xmlns:a16="http://schemas.microsoft.com/office/drawing/2014/main" id="{E4A75887-AD32-4734-B197-D5E0FE742239}"/>
              </a:ext>
            </a:extLst>
          </p:cNvPr>
          <p:cNvSpPr>
            <a:spLocks noGrp="1"/>
          </p:cNvSpPr>
          <p:nvPr>
            <p:ph type="title"/>
          </p:nvPr>
        </p:nvSpPr>
        <p:spPr/>
        <p:txBody>
          <a:bodyPr/>
          <a:lstStyle/>
          <a:p>
            <a:r>
              <a:rPr lang="en-US"/>
              <a:t>Takeaways for schools</a:t>
            </a:r>
          </a:p>
        </p:txBody>
      </p:sp>
    </p:spTree>
    <p:extLst>
      <p:ext uri="{BB962C8B-B14F-4D97-AF65-F5344CB8AC3E}">
        <p14:creationId xmlns:p14="http://schemas.microsoft.com/office/powerpoint/2010/main" val="981937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a:t>
            </a:fld>
            <a:endParaRPr lang="en-US"/>
          </a:p>
        </p:txBody>
      </p:sp>
      <p:sp>
        <p:nvSpPr>
          <p:cNvPr id="3" name="Content"/>
          <p:cNvSpPr>
            <a:spLocks noGrp="1"/>
          </p:cNvSpPr>
          <p:nvPr>
            <p:ph sz="quarter" idx="12"/>
          </p:nvPr>
        </p:nvSpPr>
        <p:spPr/>
        <p:txBody>
          <a:bodyPr>
            <a:normAutofit/>
          </a:bodyPr>
          <a:lstStyle/>
          <a:p>
            <a:pPr marL="0" indent="0">
              <a:buNone/>
            </a:pPr>
            <a:r>
              <a:rPr lang="en-US"/>
              <a:t>On a scale of 0–5, how accurate is the following statement from your perspective?</a:t>
            </a:r>
          </a:p>
          <a:p>
            <a:pPr marL="0" indent="0">
              <a:buNone/>
            </a:pPr>
            <a:endParaRPr lang="en-US" sz="2400" i="1"/>
          </a:p>
          <a:p>
            <a:pPr marL="0" indent="0">
              <a:buNone/>
            </a:pPr>
            <a:r>
              <a:rPr lang="en-US" sz="2400" i="1"/>
              <a:t>I have been keeping up with all things Title IX over the past year, including developments outside of the sexual harassment regulations.</a:t>
            </a:r>
          </a:p>
        </p:txBody>
      </p:sp>
      <p:sp>
        <p:nvSpPr>
          <p:cNvPr id="2" name="Slide Title"/>
          <p:cNvSpPr>
            <a:spLocks noGrp="1"/>
          </p:cNvSpPr>
          <p:nvPr>
            <p:ph type="title"/>
          </p:nvPr>
        </p:nvSpPr>
        <p:spPr/>
        <p:txBody>
          <a:bodyPr/>
          <a:lstStyle/>
          <a:p>
            <a:r>
              <a:rPr lang="en-US" b="1"/>
              <a:t>POLL</a:t>
            </a:r>
            <a:r>
              <a:rPr lang="en-US"/>
              <a:t>: Fist to Five</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678841" y="2445683"/>
            <a:ext cx="2380003" cy="2269751"/>
          </a:xfrm>
        </p:spPr>
        <p:txBody>
          <a:bodyPr>
            <a:normAutofit/>
          </a:bodyPr>
          <a:lstStyle/>
          <a:p>
            <a:r>
              <a:rPr lang="en-US" sz="1500">
                <a:solidFill>
                  <a:schemeClr val="tx1"/>
                </a:solidFill>
              </a:rPr>
              <a:t>0 – Completely inaccurate</a:t>
            </a:r>
          </a:p>
          <a:p>
            <a:r>
              <a:rPr lang="en-US" sz="1500">
                <a:solidFill>
                  <a:schemeClr val="tx1"/>
                </a:solidFill>
              </a:rPr>
              <a:t>1 – Pretty inaccurate</a:t>
            </a:r>
          </a:p>
          <a:p>
            <a:r>
              <a:rPr lang="en-US" sz="1500">
                <a:solidFill>
                  <a:schemeClr val="tx1"/>
                </a:solidFill>
              </a:rPr>
              <a:t>2 – Slightly inaccurate</a:t>
            </a:r>
          </a:p>
          <a:p>
            <a:r>
              <a:rPr lang="en-US" sz="1500">
                <a:solidFill>
                  <a:schemeClr val="tx1"/>
                </a:solidFill>
              </a:rPr>
              <a:t>3 – Not accurate, but not   inaccurate</a:t>
            </a:r>
          </a:p>
          <a:p>
            <a:r>
              <a:rPr lang="en-US" sz="1500">
                <a:solidFill>
                  <a:schemeClr val="tx1"/>
                </a:solidFill>
              </a:rPr>
              <a:t>4 – For the most part accurate</a:t>
            </a:r>
          </a:p>
          <a:p>
            <a:r>
              <a:rPr lang="en-US" sz="1500">
                <a:solidFill>
                  <a:schemeClr val="tx1"/>
                </a:solidFill>
              </a:rPr>
              <a:t>5 – Completely accurate</a:t>
            </a:r>
          </a:p>
          <a:p>
            <a:endParaRPr lang="en-US">
              <a:solidFill>
                <a:schemeClr val="bg1"/>
              </a:solidFill>
            </a:endParaRPr>
          </a:p>
        </p:txBody>
      </p:sp>
    </p:spTree>
    <p:extLst>
      <p:ext uri="{BB962C8B-B14F-4D97-AF65-F5344CB8AC3E}">
        <p14:creationId xmlns:p14="http://schemas.microsoft.com/office/powerpoint/2010/main" val="15483982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4787900" y="803082"/>
            <a:ext cx="4068763" cy="895543"/>
          </a:xfrm>
        </p:spPr>
        <p:txBody>
          <a:bodyPr/>
          <a:lstStyle/>
          <a:p>
            <a:pPr algn="ctr">
              <a:defRPr/>
            </a:pPr>
            <a:r>
              <a:rPr lang="en-US" b="1" i="1" err="1">
                <a:latin typeface="+mn-lt"/>
              </a:rPr>
              <a:t>Hecox v. Little</a:t>
            </a:r>
            <a:endParaRPr lang="en-US" b="1">
              <a:latin typeface="+mn-lt"/>
            </a:endParaRPr>
          </a:p>
        </p:txBody>
      </p:sp>
      <p:sp>
        <p:nvSpPr>
          <p:cNvPr id="6" name="Text Placeholder 5"/>
          <p:cNvSpPr>
            <a:spLocks noGrp="1"/>
          </p:cNvSpPr>
          <p:nvPr>
            <p:ph type="body" sz="quarter" idx="15"/>
          </p:nvPr>
        </p:nvSpPr>
        <p:spPr>
          <a:xfrm>
            <a:off x="287338" y="803082"/>
            <a:ext cx="4068762" cy="895543"/>
          </a:xfrm>
        </p:spPr>
        <p:txBody>
          <a:bodyPr/>
          <a:lstStyle/>
          <a:p>
            <a:pPr algn="ctr">
              <a:defRPr/>
            </a:pPr>
            <a:r>
              <a:rPr lang="en-GB" b="1" i="1">
                <a:latin typeface="+mn-lt"/>
              </a:rPr>
              <a:t>Soule v. Conn. Ass’n of Schools</a:t>
            </a:r>
            <a:endParaRPr lang="en-US" b="1">
              <a:latin typeface="+mn-lt"/>
            </a:endParaRPr>
          </a:p>
        </p:txBody>
      </p:sp>
      <p:sp>
        <p:nvSpPr>
          <p:cNvPr id="3" name="Title 2"/>
          <p:cNvSpPr>
            <a:spLocks noGrp="1"/>
          </p:cNvSpPr>
          <p:nvPr>
            <p:ph type="title"/>
          </p:nvPr>
        </p:nvSpPr>
        <p:spPr/>
        <p:txBody>
          <a:bodyPr/>
          <a:lstStyle/>
          <a:p>
            <a:pPr>
              <a:defRPr/>
            </a:pPr>
            <a:r>
              <a:rPr lang="en-GB" i="1"/>
              <a:t>Bostock </a:t>
            </a:r>
            <a:r>
              <a:rPr lang="en-GB"/>
              <a:t>and Title IX: Sports</a:t>
            </a:r>
            <a:endParaRPr lang="en-US"/>
          </a:p>
        </p:txBody>
      </p:sp>
      <p:sp>
        <p:nvSpPr>
          <p:cNvPr id="2" name="Content Placeholder 1"/>
          <p:cNvSpPr>
            <a:spLocks noGrp="1"/>
          </p:cNvSpPr>
          <p:nvPr>
            <p:ph sz="quarter" idx="12"/>
          </p:nvPr>
        </p:nvSpPr>
        <p:spPr>
          <a:xfrm>
            <a:off x="287338" y="1801813"/>
            <a:ext cx="4068762" cy="3025775"/>
          </a:xfrm>
        </p:spPr>
        <p:txBody>
          <a:bodyPr>
            <a:noAutofit/>
          </a:bodyPr>
          <a:lstStyle/>
          <a:p>
            <a:pPr>
              <a:defRPr/>
            </a:pPr>
            <a:r>
              <a:rPr lang="en-US" sz="1500"/>
              <a:t>Connecticut law bars discrimination on the basis of “gender identity or expression” </a:t>
            </a:r>
          </a:p>
          <a:p>
            <a:pPr>
              <a:defRPr/>
            </a:pPr>
            <a:r>
              <a:rPr lang="en-US" sz="1500"/>
              <a:t>Connecticut Interscholastic Athletics Conference policy </a:t>
            </a:r>
            <a:r>
              <a:rPr lang="en-US" sz="1500" b="1"/>
              <a:t>permits</a:t>
            </a:r>
            <a:r>
              <a:rPr lang="en-US" sz="1500"/>
              <a:t> transgender students to compete in sports based on their gender identity </a:t>
            </a:r>
          </a:p>
          <a:p>
            <a:pPr>
              <a:defRPr/>
            </a:pPr>
            <a:r>
              <a:rPr lang="en-US" sz="1500"/>
              <a:t>Soule et al. challenge the policy as violating Title IX by giving transgender female athletes a competitive advantage</a:t>
            </a:r>
          </a:p>
          <a:p>
            <a:pPr>
              <a:defRPr/>
            </a:pPr>
            <a:r>
              <a:rPr lang="en-US" sz="1500"/>
              <a:t>This case was dismissed on April 25, 2021; Plaintiffs have appealed; the case is currently pending before the 2</a:t>
            </a:r>
            <a:r>
              <a:rPr lang="en-US" sz="1500" baseline="30000"/>
              <a:t>nd</a:t>
            </a:r>
            <a:r>
              <a:rPr lang="en-US" sz="1500"/>
              <a:t> Circuit</a:t>
            </a:r>
          </a:p>
        </p:txBody>
      </p:sp>
      <p:sp>
        <p:nvSpPr>
          <p:cNvPr id="8" name="Content Placeholder 7"/>
          <p:cNvSpPr>
            <a:spLocks noGrp="1"/>
          </p:cNvSpPr>
          <p:nvPr>
            <p:ph sz="quarter" idx="18"/>
          </p:nvPr>
        </p:nvSpPr>
        <p:spPr>
          <a:xfrm>
            <a:off x="4787900" y="1765300"/>
            <a:ext cx="4068763" cy="3062288"/>
          </a:xfrm>
        </p:spPr>
        <p:txBody>
          <a:bodyPr>
            <a:normAutofit fontScale="85000" lnSpcReduction="20000"/>
          </a:bodyPr>
          <a:lstStyle/>
          <a:p>
            <a:pPr>
              <a:defRPr/>
            </a:pPr>
            <a:r>
              <a:rPr lang="en-US"/>
              <a:t>Idaho law requires that participation in interscholastic and intercollegiate sports teams be based on “biological sex” </a:t>
            </a:r>
          </a:p>
          <a:p>
            <a:pPr>
              <a:defRPr/>
            </a:pPr>
            <a:r>
              <a:rPr lang="en-US"/>
              <a:t>As a result, the law </a:t>
            </a:r>
            <a:r>
              <a:rPr lang="en-US" b="1"/>
              <a:t>bars</a:t>
            </a:r>
            <a:r>
              <a:rPr lang="en-US"/>
              <a:t> transgender females from participating in girls’ sports teams </a:t>
            </a:r>
          </a:p>
          <a:p>
            <a:pPr>
              <a:defRPr/>
            </a:pPr>
            <a:r>
              <a:rPr lang="en-US" err="1"/>
              <a:t>Hecox et al. challenge the policy as violating the plain text of Title IX </a:t>
            </a:r>
          </a:p>
          <a:p>
            <a:pPr>
              <a:defRPr/>
            </a:pPr>
            <a:r>
              <a:rPr lang="en-US"/>
              <a:t>The 9</a:t>
            </a:r>
            <a:r>
              <a:rPr lang="en-US" baseline="30000"/>
              <a:t>th</a:t>
            </a:r>
            <a:r>
              <a:rPr lang="en-US"/>
              <a:t> Circuit remanded the case to district court in June 2021 for a mootness determination</a:t>
            </a:r>
          </a:p>
        </p:txBody>
      </p:sp>
      <p:sp>
        <p:nvSpPr>
          <p:cNvPr id="4" name="Footer Placeholder 3"/>
          <p:cNvSpPr>
            <a:spLocks noGrp="1"/>
          </p:cNvSpPr>
          <p:nvPr>
            <p:ph type="ftr" sz="quarter" idx="19"/>
          </p:nvPr>
        </p:nvSpPr>
        <p:spPr>
          <a:xfrm>
            <a:off x="5765800" y="4837113"/>
            <a:ext cx="2895600" cy="215900"/>
          </a:xfrm>
          <a:prstGeom prst="rect">
            <a:avLst/>
          </a:prstGeom>
          <a:effectLst/>
        </p:spPr>
        <p:txBody>
          <a:bodyPr vert="horz" lIns="0" tIns="45720" rIns="0" bIns="45720" rtlCol="0" anchor="ctr"/>
          <a:lstStyle>
            <a:defPPr>
              <a:defRPr lang="ru-RU"/>
            </a:defPPr>
            <a:lvl1pPr algn="r" rtl="0" fontAlgn="auto">
              <a:spcBef>
                <a:spcPct val="0"/>
              </a:spcBef>
              <a:spcAft>
                <a:spcPct val="0"/>
              </a:spcAft>
              <a:defRPr sz="800" kern="1200">
                <a:solidFill>
                  <a:schemeClr val="accent1"/>
                </a:solidFill>
                <a:effectLst/>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2pPr>
            <a:lvl3pPr marL="9144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3pPr>
            <a:lvl4pPr marL="13716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4pPr>
            <a:lvl5pPr marL="18288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5pPr>
            <a:lvl6pPr marL="22860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6pPr>
            <a:lvl7pPr marL="27432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7pPr>
            <a:lvl8pPr marL="32004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8pPr>
            <a:lvl9pPr marL="36576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9pPr>
          </a:lstStyle>
          <a:p>
            <a:pPr>
              <a:defRPr/>
            </a:pPr>
            <a:r>
              <a:rPr lang="de-DE"/>
              <a:t>Maree Sneed</a:t>
            </a:r>
          </a:p>
        </p:txBody>
      </p:sp>
      <p:sp>
        <p:nvSpPr>
          <p:cNvPr id="5" name="Slide Number Placeholder 4"/>
          <p:cNvSpPr>
            <a:spLocks noGrp="1"/>
          </p:cNvSpPr>
          <p:nvPr>
            <p:ph type="sldNum" sz="quarter" idx="20"/>
          </p:nvPr>
        </p:nvSpPr>
        <p:spPr>
          <a:xfrm>
            <a:off x="8677275" y="4835525"/>
            <a:ext cx="304800" cy="214313"/>
          </a:xfrm>
          <a:prstGeom prst="rect">
            <a:avLst/>
          </a:prstGeom>
          <a:effectLst/>
        </p:spPr>
        <p:txBody>
          <a:bodyPr vert="horz" wrap="none" lIns="0" tIns="45720" rIns="91440" bIns="45720" rtlCol="0" anchor="ctr">
            <a:spAutoFit/>
          </a:bodyPr>
          <a:lstStyle>
            <a:defPPr>
              <a:defRPr lang="ru-RU"/>
            </a:defPPr>
            <a:lvl1pPr algn="r" rtl="0" fontAlgn="auto">
              <a:spcBef>
                <a:spcPct val="0"/>
              </a:spcBef>
              <a:spcAft>
                <a:spcPct val="0"/>
              </a:spcAft>
              <a:defRPr sz="800" kern="1200">
                <a:solidFill>
                  <a:schemeClr val="accent1"/>
                </a:solidFill>
                <a:effectLst/>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2pPr>
            <a:lvl3pPr marL="9144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3pPr>
            <a:lvl4pPr marL="13716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4pPr>
            <a:lvl5pPr marL="1828800" algn="l" rtl="0" fontAlgn="base">
              <a:spcBef>
                <a:spcPct val="0"/>
              </a:spcBef>
              <a:spcAft>
                <a:spcPct val="0"/>
              </a:spcAft>
              <a:defRPr kern="1200">
                <a:solidFill>
                  <a:schemeClr val="tx1"/>
                </a:solidFill>
                <a:latin typeface="Georgia" panose="02040502050405020303" pitchFamily="18" charset="0"/>
                <a:ea typeface="Georgia" pitchFamily="18" charset="0"/>
                <a:cs typeface="Georgia" pitchFamily="18" charset="0"/>
              </a:defRPr>
            </a:lvl5pPr>
            <a:lvl6pPr marL="22860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6pPr>
            <a:lvl7pPr marL="27432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7pPr>
            <a:lvl8pPr marL="32004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8pPr>
            <a:lvl9pPr marL="3657600" algn="l" defTabSz="914400" rtl="0" eaLnBrk="1" latinLnBrk="0" hangingPunct="1">
              <a:defRPr kern="1200">
                <a:solidFill>
                  <a:schemeClr val="tx1"/>
                </a:solidFill>
                <a:latin typeface="Georgia" panose="02040502050405020303" pitchFamily="18" charset="0"/>
                <a:ea typeface="Georgia" pitchFamily="18" charset="0"/>
                <a:cs typeface="Georgia" pitchFamily="18" charset="0"/>
              </a:defRPr>
            </a:lvl9pPr>
          </a:lstStyle>
          <a:p>
            <a:pPr>
              <a:defRPr/>
            </a:pPr>
            <a:r>
              <a:rPr lang="en-GB"/>
              <a:t>|  </a:t>
            </a:r>
            <a:fld id="{A9270A5B-1BE1-4292-B54C-306C4512D297}" type="slidenum">
              <a:rPr lang="en-GB" smtClean="0"/>
              <a:pPr>
                <a:defRPr/>
              </a:pPr>
              <a:t>40</a:t>
            </a:fld>
            <a:endParaRPr lang="en-GB"/>
          </a:p>
        </p:txBody>
      </p:sp>
    </p:spTree>
    <p:extLst>
      <p:ext uri="{BB962C8B-B14F-4D97-AF65-F5344CB8AC3E}">
        <p14:creationId xmlns:p14="http://schemas.microsoft.com/office/powerpoint/2010/main" val="2007355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41</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Schools only need to worry about ED rules, not what’s happening in the courts.</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8716814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42</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The only way someone can be discriminated against based on their gender identity or sexual orientation is if the definition of “sexual harassment” is met.</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6944231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5">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rgbClr val="3B6B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C5E4F"/>
              </a:solidFill>
            </a:endParaRPr>
          </a:p>
        </p:txBody>
      </p:sp>
      <p:sp>
        <p:nvSpPr>
          <p:cNvPr id="5" name="Subsection Divider Title"/>
          <p:cNvSpPr>
            <a:spLocks noGrp="1"/>
          </p:cNvSpPr>
          <p:nvPr>
            <p:ph type="title"/>
          </p:nvPr>
        </p:nvSpPr>
        <p:spPr/>
        <p:txBody>
          <a:bodyPr/>
          <a:lstStyle/>
          <a:p>
            <a:r>
              <a:rPr lang="en-US" b="1"/>
              <a:t>Title IX Sexual Harassment Regulations and Guidance</a:t>
            </a:r>
          </a:p>
        </p:txBody>
      </p:sp>
    </p:spTree>
    <p:extLst>
      <p:ext uri="{BB962C8B-B14F-4D97-AF65-F5344CB8AC3E}">
        <p14:creationId xmlns:p14="http://schemas.microsoft.com/office/powerpoint/2010/main" val="19298869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44</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pPr marL="0" indent="0" algn="ctr">
              <a:buNone/>
            </a:pPr>
            <a:endParaRPr lang="en-US"/>
          </a:p>
          <a:p>
            <a:pPr marL="0" indent="0" algn="ctr">
              <a:buNone/>
            </a:pPr>
            <a:r>
              <a:rPr lang="en-US"/>
              <a:t>You can find the sexual harassment regulations by clicking this link:</a:t>
            </a:r>
          </a:p>
          <a:p>
            <a:pPr marL="0" indent="0" algn="ctr">
              <a:buNone/>
            </a:pPr>
            <a:endParaRPr lang="en-US"/>
          </a:p>
          <a:p>
            <a:pPr marL="0" indent="0" algn="ctr">
              <a:buNone/>
            </a:pPr>
            <a:r>
              <a:rPr lang="en-US">
                <a:hlinkClick r:id="rId2"/>
              </a:rPr>
              <a:t>https://www.federalregister.gov/documents/2020/05/19/2020-10512/nondiscrimination-on-the-basis-of-sex-in-education-programs-or-activities-receiving-federal</a:t>
            </a:r>
            <a:endParaRPr lang="en-US"/>
          </a:p>
          <a:p>
            <a:pPr marL="0" indent="0" algn="ctr">
              <a:buNone/>
            </a:pPr>
            <a:endParaRPr lang="en-US"/>
          </a:p>
          <a:p>
            <a:pPr marL="0" indent="0" algn="ctr">
              <a:buNone/>
            </a:pPr>
            <a:r>
              <a:rPr lang="en-US"/>
              <a:t>The text of the 2020 regulations begins at page 30,572. The information leading up to the text is called the “preamble.”</a:t>
            </a:r>
          </a:p>
        </p:txBody>
      </p:sp>
      <p:sp>
        <p:nvSpPr>
          <p:cNvPr id="2" name="Slide Title"/>
          <p:cNvSpPr>
            <a:spLocks noGrp="1"/>
          </p:cNvSpPr>
          <p:nvPr>
            <p:ph type="title"/>
          </p:nvPr>
        </p:nvSpPr>
        <p:spPr/>
        <p:txBody>
          <a:bodyPr/>
          <a:lstStyle/>
          <a:p>
            <a:r>
              <a:rPr lang="en-US"/>
              <a:t>Where can I find the text of the 2020 regulations?</a:t>
            </a:r>
          </a:p>
        </p:txBody>
      </p:sp>
    </p:spTree>
    <p:extLst>
      <p:ext uri="{BB962C8B-B14F-4D97-AF65-F5344CB8AC3E}">
        <p14:creationId xmlns:p14="http://schemas.microsoft.com/office/powerpoint/2010/main" val="42578622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45</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pPr marL="0" indent="0" algn="ctr">
              <a:buNone/>
            </a:pPr>
            <a:endParaRPr lang="en-US"/>
          </a:p>
          <a:p>
            <a:pPr marL="0" indent="0" algn="ctr">
              <a:buNone/>
            </a:pPr>
            <a:endParaRPr lang="en-US"/>
          </a:p>
          <a:p>
            <a:pPr marL="0" indent="0" algn="ctr">
              <a:buNone/>
            </a:pPr>
            <a:r>
              <a:rPr lang="en-US"/>
              <a:t>Generally, the 2020 regulations require a school or district to respond “promptly” and not in a “deliberately indifferent” manner (i.e., not “clearly unreasonable in light of the known circumstances”) when it has “actual knowledge” of “sexual harassment” in its “education program or activity” against a person in the United States.</a:t>
            </a:r>
          </a:p>
          <a:p>
            <a:pPr marL="0" indent="0" algn="ctr">
              <a:buNone/>
            </a:pPr>
            <a:endParaRPr lang="en-US"/>
          </a:p>
        </p:txBody>
      </p:sp>
      <p:sp>
        <p:nvSpPr>
          <p:cNvPr id="2" name="Slide Title"/>
          <p:cNvSpPr>
            <a:spLocks noGrp="1"/>
          </p:cNvSpPr>
          <p:nvPr>
            <p:ph type="title"/>
          </p:nvPr>
        </p:nvSpPr>
        <p:spPr/>
        <p:txBody>
          <a:bodyPr/>
          <a:lstStyle/>
          <a:p>
            <a:r>
              <a:rPr lang="en-US"/>
              <a:t>What do the 2020 regulations require?</a:t>
            </a:r>
          </a:p>
        </p:txBody>
      </p:sp>
    </p:spTree>
    <p:extLst>
      <p:ext uri="{BB962C8B-B14F-4D97-AF65-F5344CB8AC3E}">
        <p14:creationId xmlns:p14="http://schemas.microsoft.com/office/powerpoint/2010/main" val="25346722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46</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85000" lnSpcReduction="20000"/>
          </a:bodyPr>
          <a:lstStyle/>
          <a:p>
            <a:pPr marL="457200" indent="-457200">
              <a:buFont typeface="+mj-lt"/>
              <a:buAutoNum type="arabicPeriod"/>
            </a:pPr>
            <a:r>
              <a:rPr lang="en-US" sz="2100"/>
              <a:t>District or school receives actual knowledge of conduct that may constitute sexual harassment.</a:t>
            </a:r>
          </a:p>
          <a:p>
            <a:pPr marL="457200" indent="-457200">
              <a:buFont typeface="+mj-lt"/>
              <a:buAutoNum type="arabicPeriod"/>
            </a:pPr>
            <a:r>
              <a:rPr lang="en-US" sz="2100"/>
              <a:t>District-level or school-based Title IX Coordinator meets with alleged victim to discuss supportive measures and the process for filing a formal complaint.</a:t>
            </a:r>
          </a:p>
          <a:p>
            <a:pPr marL="457200" indent="-457200">
              <a:buFont typeface="+mj-lt"/>
              <a:buAutoNum type="arabicPeriod"/>
            </a:pPr>
            <a:r>
              <a:rPr lang="en-US" sz="2100"/>
              <a:t>Investigator leads the investigation after the formal complaint is in place and written notice is given to the involved individuals and their parents/guardians. Investigator gathers and reviews evidence, </a:t>
            </a:r>
            <a:r>
              <a:rPr lang="en-US"/>
              <a:t>allows responses to the evidence, </a:t>
            </a:r>
            <a:r>
              <a:rPr lang="en-US" sz="2100"/>
              <a:t>and prepares an investigative report; the involved individuals and their parents/guardians review and respond to the report. </a:t>
            </a:r>
          </a:p>
          <a:p>
            <a:pPr marL="457200" indent="-457200">
              <a:buFont typeface="+mj-lt"/>
              <a:buAutoNum type="arabicPeriod"/>
            </a:pPr>
            <a:r>
              <a:rPr lang="en-US" sz="2100"/>
              <a:t>Decision-maker provides opportunity for involved individuals and their parents/guardians to prepare written questions to be answered by the other side. Decision-maker reviews all materials and makes a written responsibility determination – an impartial determination as to whether the alleged conduct occurred – including sanctions.</a:t>
            </a:r>
          </a:p>
          <a:p>
            <a:pPr marL="0" indent="0">
              <a:buNone/>
            </a:pPr>
            <a:endParaRPr lang="en-US"/>
          </a:p>
        </p:txBody>
      </p:sp>
      <p:sp>
        <p:nvSpPr>
          <p:cNvPr id="2" name="Slide Title"/>
          <p:cNvSpPr>
            <a:spLocks noGrp="1"/>
          </p:cNvSpPr>
          <p:nvPr>
            <p:ph type="title"/>
          </p:nvPr>
        </p:nvSpPr>
        <p:spPr/>
        <p:txBody>
          <a:bodyPr/>
          <a:lstStyle/>
          <a:p>
            <a:r>
              <a:rPr lang="en-US" sz="2450"/>
              <a:t>In a nutshell, what basic steps are outlined in the 2020 regulations?</a:t>
            </a:r>
          </a:p>
        </p:txBody>
      </p:sp>
    </p:spTree>
    <p:extLst>
      <p:ext uri="{BB962C8B-B14F-4D97-AF65-F5344CB8AC3E}">
        <p14:creationId xmlns:p14="http://schemas.microsoft.com/office/powerpoint/2010/main" val="9813779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B0EA43-27C2-47F7-82B0-8D137CD0B571}"/>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84801466-6B61-4442-8213-11FF86D67C2A}"/>
              </a:ext>
            </a:extLst>
          </p:cNvPr>
          <p:cNvSpPr>
            <a:spLocks noGrp="1"/>
          </p:cNvSpPr>
          <p:nvPr>
            <p:ph type="sldNum" sz="quarter" idx="4"/>
          </p:nvPr>
        </p:nvSpPr>
        <p:spPr/>
        <p:txBody>
          <a:bodyPr/>
          <a:lstStyle/>
          <a:p>
            <a:r>
              <a:rPr lang="en-GB"/>
              <a:t>|  </a:t>
            </a:r>
            <a:fld id="{6967D197-2218-4700-B211-63EF06F51A7E}" type="slidenum">
              <a:rPr lang="en-GB" smtClean="0"/>
              <a:t>47</a:t>
            </a:fld>
            <a:endParaRPr lang="en-GB"/>
          </a:p>
        </p:txBody>
      </p:sp>
      <p:pic>
        <p:nvPicPr>
          <p:cNvPr id="6" name="Content Placeholder 5">
            <a:extLst>
              <a:ext uri="{FF2B5EF4-FFF2-40B4-BE49-F238E27FC236}">
                <a16:creationId xmlns:a16="http://schemas.microsoft.com/office/drawing/2014/main" id="{193BA2D4-FF93-48A2-974C-0E25AA3E649B}"/>
              </a:ext>
            </a:extLst>
          </p:cNvPr>
          <p:cNvPicPr>
            <a:picLocks noGrp="1" noChangeAspect="1"/>
          </p:cNvPicPr>
          <p:nvPr>
            <p:ph sz="quarter" idx="12"/>
          </p:nvPr>
        </p:nvPicPr>
        <p:blipFill>
          <a:blip r:embed="rId2"/>
          <a:stretch>
            <a:fillRect/>
          </a:stretch>
        </p:blipFill>
        <p:spPr>
          <a:xfrm>
            <a:off x="1036545" y="859906"/>
            <a:ext cx="6314514" cy="1801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a:extLst>
              <a:ext uri="{FF2B5EF4-FFF2-40B4-BE49-F238E27FC236}">
                <a16:creationId xmlns:a16="http://schemas.microsoft.com/office/drawing/2014/main" id="{2897E062-B6CA-4225-BABA-BDB7772F5886}"/>
              </a:ext>
            </a:extLst>
          </p:cNvPr>
          <p:cNvSpPr>
            <a:spLocks noGrp="1"/>
          </p:cNvSpPr>
          <p:nvPr>
            <p:ph type="title"/>
          </p:nvPr>
        </p:nvSpPr>
        <p:spPr/>
        <p:txBody>
          <a:bodyPr/>
          <a:lstStyle/>
          <a:p>
            <a:r>
              <a:rPr lang="en-US"/>
              <a:t>Biden Administration Title IX guidance</a:t>
            </a:r>
          </a:p>
        </p:txBody>
      </p:sp>
      <p:sp>
        <p:nvSpPr>
          <p:cNvPr id="7" name="TextBox 6">
            <a:extLst>
              <a:ext uri="{FF2B5EF4-FFF2-40B4-BE49-F238E27FC236}">
                <a16:creationId xmlns:a16="http://schemas.microsoft.com/office/drawing/2014/main" id="{FCCDE2AE-59F7-405C-BB19-4F1F49A6DC4D}"/>
              </a:ext>
            </a:extLst>
          </p:cNvPr>
          <p:cNvSpPr txBox="1"/>
          <p:nvPr/>
        </p:nvSpPr>
        <p:spPr>
          <a:xfrm>
            <a:off x="288000" y="3021106"/>
            <a:ext cx="8568000" cy="132343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a:t>Includes 67 Questions &amp; Answers that clarify how OCR interprets schools’ existing obligations under the Title IX sexual harassment regulations</a:t>
            </a:r>
          </a:p>
          <a:p>
            <a:pPr>
              <a:buClr>
                <a:schemeClr val="accent1"/>
              </a:buClr>
            </a:pPr>
            <a:endParaRPr lang="en-US" sz="1600"/>
          </a:p>
          <a:p>
            <a:pPr marL="285750" indent="-285750">
              <a:buClr>
                <a:schemeClr val="accent1"/>
              </a:buClr>
              <a:buFont typeface="Arial" panose="020B0604020202020204" pitchFamily="34" charset="0"/>
              <a:buChar char="•"/>
            </a:pPr>
            <a:r>
              <a:rPr lang="en-US" sz="1600"/>
              <a:t>Also provides an Appendix with examples of Title IX procedures that may be helpful to or adapted by schools as appropriate</a:t>
            </a:r>
          </a:p>
        </p:txBody>
      </p:sp>
    </p:spTree>
    <p:extLst>
      <p:ext uri="{BB962C8B-B14F-4D97-AF65-F5344CB8AC3E}">
        <p14:creationId xmlns:p14="http://schemas.microsoft.com/office/powerpoint/2010/main" val="35648038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809FE1-0E00-4BD6-8B71-F14DA83F82D1}"/>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0529D3F0-9539-4BA2-95C4-59E2DAFBB353}"/>
              </a:ext>
            </a:extLst>
          </p:cNvPr>
          <p:cNvSpPr>
            <a:spLocks noGrp="1"/>
          </p:cNvSpPr>
          <p:nvPr>
            <p:ph type="sldNum" sz="quarter" idx="4"/>
          </p:nvPr>
        </p:nvSpPr>
        <p:spPr/>
        <p:txBody>
          <a:bodyPr/>
          <a:lstStyle/>
          <a:p>
            <a:r>
              <a:rPr lang="en-GB"/>
              <a:t>|  </a:t>
            </a:r>
            <a:fld id="{6967D197-2218-4700-B211-63EF06F51A7E}" type="slidenum">
              <a:rPr lang="en-GB" smtClean="0"/>
              <a:t>48</a:t>
            </a:fld>
            <a:endParaRPr lang="en-GB"/>
          </a:p>
        </p:txBody>
      </p:sp>
      <p:sp>
        <p:nvSpPr>
          <p:cNvPr id="8" name="Text Placeholder 7">
            <a:extLst>
              <a:ext uri="{FF2B5EF4-FFF2-40B4-BE49-F238E27FC236}">
                <a16:creationId xmlns:a16="http://schemas.microsoft.com/office/drawing/2014/main" id="{1A9C85AB-FAEF-4E2F-AC93-008893FF6A32}"/>
              </a:ext>
            </a:extLst>
          </p:cNvPr>
          <p:cNvSpPr>
            <a:spLocks noGrp="1"/>
          </p:cNvSpPr>
          <p:nvPr>
            <p:ph type="body" sz="quarter" idx="17"/>
          </p:nvPr>
        </p:nvSpPr>
        <p:spPr/>
        <p:txBody>
          <a:bodyPr/>
          <a:lstStyle/>
          <a:p>
            <a:r>
              <a:rPr lang="en-US"/>
              <a:t>Response</a:t>
            </a:r>
          </a:p>
        </p:txBody>
      </p:sp>
      <p:sp>
        <p:nvSpPr>
          <p:cNvPr id="6" name="Text Placeholder 5">
            <a:extLst>
              <a:ext uri="{FF2B5EF4-FFF2-40B4-BE49-F238E27FC236}">
                <a16:creationId xmlns:a16="http://schemas.microsoft.com/office/drawing/2014/main" id="{F5C5948A-B2E4-4DAB-98BD-A4C6DDE0A27F}"/>
              </a:ext>
            </a:extLst>
          </p:cNvPr>
          <p:cNvSpPr>
            <a:spLocks noGrp="1"/>
          </p:cNvSpPr>
          <p:nvPr>
            <p:ph type="body" sz="quarter" idx="15"/>
          </p:nvPr>
        </p:nvSpPr>
        <p:spPr/>
        <p:txBody>
          <a:bodyPr/>
          <a:lstStyle/>
          <a:p>
            <a:r>
              <a:rPr lang="en-US"/>
              <a:t>Prevention</a:t>
            </a:r>
          </a:p>
        </p:txBody>
      </p:sp>
      <p:sp>
        <p:nvSpPr>
          <p:cNvPr id="7" name="Title 6">
            <a:extLst>
              <a:ext uri="{FF2B5EF4-FFF2-40B4-BE49-F238E27FC236}">
                <a16:creationId xmlns:a16="http://schemas.microsoft.com/office/drawing/2014/main" id="{D41132CD-F2F3-449D-B01A-FF06D5865250}"/>
              </a:ext>
            </a:extLst>
          </p:cNvPr>
          <p:cNvSpPr>
            <a:spLocks noGrp="1"/>
          </p:cNvSpPr>
          <p:nvPr>
            <p:ph type="title"/>
          </p:nvPr>
        </p:nvSpPr>
        <p:spPr/>
        <p:txBody>
          <a:bodyPr/>
          <a:lstStyle/>
          <a:p>
            <a:r>
              <a:rPr lang="en-US"/>
              <a:t>Select ED Title IX guidance (July 2021)</a:t>
            </a:r>
          </a:p>
        </p:txBody>
      </p:sp>
      <p:sp>
        <p:nvSpPr>
          <p:cNvPr id="5" name="Content Placeholder 4">
            <a:extLst>
              <a:ext uri="{FF2B5EF4-FFF2-40B4-BE49-F238E27FC236}">
                <a16:creationId xmlns:a16="http://schemas.microsoft.com/office/drawing/2014/main" id="{BC4B85EF-51BE-47B9-82C9-E5CE4738894B}"/>
              </a:ext>
            </a:extLst>
          </p:cNvPr>
          <p:cNvSpPr>
            <a:spLocks noGrp="1"/>
          </p:cNvSpPr>
          <p:nvPr>
            <p:ph sz="quarter" idx="12"/>
          </p:nvPr>
        </p:nvSpPr>
        <p:spPr/>
        <p:txBody>
          <a:bodyPr>
            <a:normAutofit fontScale="92500" lnSpcReduction="10000"/>
          </a:bodyPr>
          <a:lstStyle/>
          <a:p>
            <a:r>
              <a:rPr lang="en-US"/>
              <a:t>While the Title IX regulations focus on schools’ required response to instances of alleged sexual harassment,  schools should also consider how to work to prevent sexual harassment from occurring</a:t>
            </a:r>
          </a:p>
          <a:p>
            <a:r>
              <a:rPr lang="en-US"/>
              <a:t>“OCR encourages schools to undertake prevention efforts that best serve the needs, values, and environment of their own educational communities” (Q3)</a:t>
            </a:r>
          </a:p>
        </p:txBody>
      </p:sp>
      <p:sp>
        <p:nvSpPr>
          <p:cNvPr id="4" name="Content Placeholder 3">
            <a:extLst>
              <a:ext uri="{FF2B5EF4-FFF2-40B4-BE49-F238E27FC236}">
                <a16:creationId xmlns:a16="http://schemas.microsoft.com/office/drawing/2014/main" id="{E24EA5B2-235D-4962-8284-A64590D2602A}"/>
              </a:ext>
            </a:extLst>
          </p:cNvPr>
          <p:cNvSpPr>
            <a:spLocks noGrp="1"/>
          </p:cNvSpPr>
          <p:nvPr>
            <p:ph sz="quarter" idx="18"/>
          </p:nvPr>
        </p:nvSpPr>
        <p:spPr/>
        <p:txBody>
          <a:bodyPr/>
          <a:lstStyle/>
          <a:p>
            <a:r>
              <a:rPr lang="en-US"/>
              <a:t>Schools may do more – but they must not do less – than what is required under the Title IX sexual harassment regulations</a:t>
            </a:r>
          </a:p>
          <a:p>
            <a:r>
              <a:rPr lang="en-US"/>
              <a:t>“A school may take additional actions so long as those actions do not conflict with Title IX or the 2020 amendments” (Q2)</a:t>
            </a:r>
          </a:p>
          <a:p>
            <a:endParaRPr lang="en-US"/>
          </a:p>
          <a:p>
            <a:endParaRPr lang="en-US"/>
          </a:p>
        </p:txBody>
      </p:sp>
    </p:spTree>
    <p:extLst>
      <p:ext uri="{BB962C8B-B14F-4D97-AF65-F5344CB8AC3E}">
        <p14:creationId xmlns:p14="http://schemas.microsoft.com/office/powerpoint/2010/main" val="29197358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49</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r>
              <a:rPr lang="en-US" sz="2400"/>
              <a:t>“A school must follow its policies for receiving and responding to reports of sexual harassment and may not adopt a policy of putting investigations or proceedings on hold due to COVID-19.” (Q29)</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34022516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a:t>|  </a:t>
            </a:r>
            <a:fld id="{6967D197-2218-4700-B211-63EF06F51A7E}" type="slidenum">
              <a:rPr lang="en-US" smtClean="0"/>
              <a:t>5</a:t>
            </a:fld>
            <a:endParaRPr lang="en-US" dirty="0"/>
          </a:p>
        </p:txBody>
      </p:sp>
      <p:sp>
        <p:nvSpPr>
          <p:cNvPr id="4" name="Entity Name Placeholder"/>
          <p:cNvSpPr>
            <a:spLocks noGrp="1"/>
          </p:cNvSpPr>
          <p:nvPr>
            <p:ph type="ftr" sz="quarter" idx="3"/>
          </p:nvPr>
        </p:nvSpPr>
        <p:spPr/>
        <p:txBody>
          <a:bodyPr/>
          <a:lstStyle/>
          <a:p>
            <a:pPr algn="r"/>
            <a:r>
              <a:rPr lang="en-US"/>
              <a:t>Maree Sneed</a:t>
            </a:r>
            <a:endParaRPr lang="en-US" dirty="0"/>
          </a:p>
        </p:txBody>
      </p:sp>
      <p:sp>
        <p:nvSpPr>
          <p:cNvPr id="3" name="Content"/>
          <p:cNvSpPr>
            <a:spLocks noGrp="1"/>
          </p:cNvSpPr>
          <p:nvPr>
            <p:ph sz="quarter" idx="12"/>
          </p:nvPr>
        </p:nvSpPr>
        <p:spPr/>
        <p:txBody>
          <a:bodyPr>
            <a:normAutofit fontScale="92500" lnSpcReduction="10000"/>
          </a:bodyPr>
          <a:lstStyle/>
          <a:p>
            <a:pPr marL="269875" indent="-269875">
              <a:buFont typeface="Wingdings" panose="05000000000000000000" pitchFamily="2" charset="2"/>
              <a:buChar char="q"/>
            </a:pPr>
            <a:r>
              <a:rPr lang="en-US"/>
              <a:t>Title IX Overview</a:t>
            </a:r>
          </a:p>
          <a:p>
            <a:pPr marL="269875" indent="-269875">
              <a:buFont typeface="Wingdings" panose="05000000000000000000" pitchFamily="2" charset="2"/>
              <a:buChar char="q"/>
            </a:pPr>
            <a:r>
              <a:rPr lang="en-US"/>
              <a:t>Title IX Recent Updates</a:t>
            </a:r>
          </a:p>
          <a:p>
            <a:pPr lvl="1">
              <a:buFont typeface="Georgia" panose="02040502050405020303" pitchFamily="18" charset="0"/>
              <a:buChar char="―"/>
            </a:pPr>
            <a:r>
              <a:rPr lang="en-US"/>
              <a:t>Trump and Biden Administrations</a:t>
            </a:r>
          </a:p>
          <a:p>
            <a:pPr marL="269875" indent="-269875">
              <a:buFont typeface="Wingdings" panose="05000000000000000000" pitchFamily="2" charset="2"/>
              <a:buChar char="q"/>
            </a:pPr>
            <a:r>
              <a:rPr lang="en-US"/>
              <a:t>Title IX and LGBTQ+ Students</a:t>
            </a:r>
          </a:p>
          <a:p>
            <a:pPr lvl="1">
              <a:buFont typeface="Georgia" panose="02040502050405020303" pitchFamily="18" charset="0"/>
              <a:buChar char="―"/>
            </a:pPr>
            <a:r>
              <a:rPr lang="en-US"/>
              <a:t>Sex discrimination, sexual orientation, and gender identity</a:t>
            </a:r>
          </a:p>
          <a:p>
            <a:pPr lvl="1">
              <a:buFont typeface="Georgia" panose="02040502050405020303" pitchFamily="18" charset="0"/>
              <a:buChar char="―"/>
            </a:pPr>
            <a:r>
              <a:rPr lang="en-US"/>
              <a:t>Transgender students and sports</a:t>
            </a:r>
          </a:p>
          <a:p>
            <a:pPr marL="269875" indent="-269875">
              <a:buFont typeface="Wingdings" panose="05000000000000000000" pitchFamily="2" charset="2"/>
              <a:buChar char="q"/>
            </a:pPr>
            <a:r>
              <a:rPr lang="en-US">
                <a:uFill>
                  <a:solidFill>
                    <a:srgbClr val="4D5357"/>
                  </a:solidFill>
                </a:uFill>
              </a:rPr>
              <a:t>Title IX Sexual Harassment Regulations and Guidance</a:t>
            </a:r>
          </a:p>
          <a:p>
            <a:pPr lvl="1">
              <a:buFont typeface="Georgia" panose="02040502050405020303" pitchFamily="18" charset="0"/>
              <a:buChar char="―"/>
            </a:pPr>
            <a:r>
              <a:rPr lang="en-US">
                <a:uFill>
                  <a:solidFill>
                    <a:srgbClr val="4D5357"/>
                  </a:solidFill>
                </a:uFill>
              </a:rPr>
              <a:t>Overview of regulatory requirements</a:t>
            </a:r>
          </a:p>
          <a:p>
            <a:pPr lvl="1">
              <a:buFont typeface="Georgia" panose="02040502050405020303" pitchFamily="18" charset="0"/>
              <a:buChar char="―"/>
            </a:pPr>
            <a:r>
              <a:rPr lang="en-US">
                <a:uFill>
                  <a:solidFill>
                    <a:srgbClr val="4D5357"/>
                  </a:solidFill>
                </a:uFill>
              </a:rPr>
              <a:t>Biden Administration guidance</a:t>
            </a:r>
          </a:p>
          <a:p>
            <a:pPr marL="269875" indent="-269875">
              <a:buFont typeface="Wingdings" panose="05000000000000000000" pitchFamily="2" charset="2"/>
              <a:buChar char="q"/>
            </a:pPr>
            <a:r>
              <a:rPr lang="en-US"/>
              <a:t>Connecticut Bullying/Harassment Laws</a:t>
            </a:r>
          </a:p>
          <a:p>
            <a:pPr marL="269875" indent="-269875">
              <a:buFont typeface="Wingdings" panose="05000000000000000000" pitchFamily="2" charset="2"/>
              <a:buChar char="q"/>
            </a:pPr>
            <a:r>
              <a:rPr lang="en-US"/>
              <a:t>Q&amp;A</a:t>
            </a:r>
            <a:endParaRPr lang="en-US">
              <a:uFill>
                <a:solidFill>
                  <a:srgbClr val="4D5357"/>
                </a:solidFill>
              </a:uFill>
            </a:endParaRPr>
          </a:p>
        </p:txBody>
      </p:sp>
      <p:sp>
        <p:nvSpPr>
          <p:cNvPr id="2" name="Slide Title"/>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424908826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50</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92500"/>
          </a:bodyPr>
          <a:lstStyle/>
          <a:p>
            <a:r>
              <a:rPr lang="en-US"/>
              <a:t>The regulations require that a district have at least one district-level Title IX Coordinator. Connecticut law requires </a:t>
            </a:r>
            <a:r>
              <a:rPr lang="en-US" sz="2100"/>
              <a:t>a Title IX Coordinator at each school, which is best practice.</a:t>
            </a:r>
          </a:p>
          <a:p>
            <a:pPr marL="270000" lvl="1">
              <a:buFont typeface="Arial" panose="020B0604020202020204" pitchFamily="34" charset="0"/>
              <a:buChar char="•"/>
            </a:pPr>
            <a:r>
              <a:rPr lang="en-US" sz="2100"/>
              <a:t>The district-level or school-based Title IX Coordinator’s overall responsibility is to coordinate compliance efforts by, among other things:</a:t>
            </a:r>
            <a:endParaRPr lang="en-US"/>
          </a:p>
          <a:p>
            <a:pPr lvl="1"/>
            <a:r>
              <a:rPr lang="en-US"/>
              <a:t>Developing materials and ensuring that professional development occurs for staff involved in Title IX efforts.</a:t>
            </a:r>
          </a:p>
          <a:p>
            <a:pPr lvl="1"/>
            <a:r>
              <a:rPr lang="en-US"/>
              <a:t>Creating systems to centralize records and gather relevant data.</a:t>
            </a:r>
          </a:p>
          <a:p>
            <a:pPr lvl="1"/>
            <a:r>
              <a:rPr lang="en-US"/>
              <a:t>Meeting with alleged victim and parents/guardians once made aware of alleged sexual harassment (</a:t>
            </a:r>
            <a:r>
              <a:rPr lang="en-US" u="sng"/>
              <a:t>cannot</a:t>
            </a:r>
            <a:r>
              <a:rPr lang="en-US"/>
              <a:t> be delegated to support staff).</a:t>
            </a:r>
          </a:p>
          <a:p>
            <a:pPr lvl="1"/>
            <a:r>
              <a:rPr lang="en-US"/>
              <a:t>Coordinating implementation of supportive measures. </a:t>
            </a:r>
          </a:p>
          <a:p>
            <a:pPr lvl="1"/>
            <a:r>
              <a:rPr lang="en-US"/>
              <a:t>Signing a formal complaint to initiate grievance process (</a:t>
            </a:r>
            <a:r>
              <a:rPr lang="en-US" u="sng"/>
              <a:t>cannot</a:t>
            </a:r>
            <a:r>
              <a:rPr lang="en-US"/>
              <a:t> be delegated to support staff).</a:t>
            </a:r>
          </a:p>
          <a:p>
            <a:pPr lvl="1"/>
            <a:endParaRPr lang="en-US"/>
          </a:p>
        </p:txBody>
      </p:sp>
      <p:sp>
        <p:nvSpPr>
          <p:cNvPr id="2" name="Slide Title"/>
          <p:cNvSpPr>
            <a:spLocks noGrp="1"/>
          </p:cNvSpPr>
          <p:nvPr>
            <p:ph type="title"/>
          </p:nvPr>
        </p:nvSpPr>
        <p:spPr/>
        <p:txBody>
          <a:bodyPr/>
          <a:lstStyle/>
          <a:p>
            <a:r>
              <a:rPr lang="en-US"/>
              <a:t>Who’s who – Title IX Coordinator</a:t>
            </a:r>
          </a:p>
        </p:txBody>
      </p:sp>
    </p:spTree>
    <p:extLst>
      <p:ext uri="{BB962C8B-B14F-4D97-AF65-F5344CB8AC3E}">
        <p14:creationId xmlns:p14="http://schemas.microsoft.com/office/powerpoint/2010/main" val="233000825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51</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lnSpcReduction="10000"/>
          </a:bodyPr>
          <a:lstStyle/>
          <a:p>
            <a:r>
              <a:rPr lang="en-US"/>
              <a:t>As a practical matter, certain Title IX Coordinator responsibilities are more appropriately carried out at one level – district or school.</a:t>
            </a:r>
            <a:endParaRPr lang="en-US" sz="2100"/>
          </a:p>
          <a:p>
            <a:pPr marL="270000" lvl="1">
              <a:buFont typeface="Arial" panose="020B0604020202020204" pitchFamily="34" charset="0"/>
              <a:buChar char="•"/>
            </a:pPr>
            <a:r>
              <a:rPr lang="en-US" sz="2100"/>
              <a:t>The district-level Title IX Coordinator should, for example:</a:t>
            </a:r>
            <a:endParaRPr lang="en-US"/>
          </a:p>
          <a:p>
            <a:pPr lvl="1"/>
            <a:r>
              <a:rPr lang="en-US"/>
              <a:t>Develop materials and ensure that professional development occurs for staff involved in Title IX efforts.</a:t>
            </a:r>
          </a:p>
          <a:p>
            <a:pPr lvl="1"/>
            <a:r>
              <a:rPr lang="en-US"/>
              <a:t>Create systems to centralize records and gather relevant data.</a:t>
            </a:r>
          </a:p>
          <a:p>
            <a:pPr marL="270000" lvl="1">
              <a:buFont typeface="Arial" panose="020B0604020202020204" pitchFamily="34" charset="0"/>
              <a:buChar char="•"/>
            </a:pPr>
            <a:r>
              <a:rPr lang="en-US" sz="2100"/>
              <a:t>The school-based Title IX Coordinator should, for example:</a:t>
            </a:r>
            <a:endParaRPr lang="en-US"/>
          </a:p>
          <a:p>
            <a:pPr lvl="1"/>
            <a:r>
              <a:rPr lang="en-US"/>
              <a:t>Meet with alleged victim and parents/guardians once made aware of alleged sexual harassment (</a:t>
            </a:r>
            <a:r>
              <a:rPr lang="en-US" u="sng"/>
              <a:t>cannot</a:t>
            </a:r>
            <a:r>
              <a:rPr lang="en-US"/>
              <a:t> be delegated to support staff).</a:t>
            </a:r>
          </a:p>
          <a:p>
            <a:pPr lvl="1"/>
            <a:r>
              <a:rPr lang="en-US"/>
              <a:t>Coordinate implementation of supportive measures. </a:t>
            </a:r>
          </a:p>
          <a:p>
            <a:pPr lvl="1"/>
            <a:r>
              <a:rPr lang="en-US"/>
              <a:t>Sign a formal complaint to initiate grievance process (</a:t>
            </a:r>
            <a:r>
              <a:rPr lang="en-US" u="sng"/>
              <a:t>cannot</a:t>
            </a:r>
            <a:r>
              <a:rPr lang="en-US"/>
              <a:t> be delegated to support staff).</a:t>
            </a:r>
          </a:p>
          <a:p>
            <a:pPr lvl="1"/>
            <a:endParaRPr lang="en-US"/>
          </a:p>
          <a:p>
            <a:pPr lvl="1"/>
            <a:endParaRPr lang="en-US"/>
          </a:p>
          <a:p>
            <a:pPr lvl="1"/>
            <a:endParaRPr lang="en-US"/>
          </a:p>
        </p:txBody>
      </p:sp>
      <p:sp>
        <p:nvSpPr>
          <p:cNvPr id="2" name="Slide Title"/>
          <p:cNvSpPr>
            <a:spLocks noGrp="1"/>
          </p:cNvSpPr>
          <p:nvPr>
            <p:ph type="title"/>
          </p:nvPr>
        </p:nvSpPr>
        <p:spPr/>
        <p:txBody>
          <a:bodyPr/>
          <a:lstStyle/>
          <a:p>
            <a:r>
              <a:rPr lang="en-US"/>
              <a:t>Who’s who – Title IX Coordinator</a:t>
            </a:r>
          </a:p>
        </p:txBody>
      </p:sp>
    </p:spTree>
    <p:extLst>
      <p:ext uri="{BB962C8B-B14F-4D97-AF65-F5344CB8AC3E}">
        <p14:creationId xmlns:p14="http://schemas.microsoft.com/office/powerpoint/2010/main" val="35460003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52</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The school-based Investigator carries out an investigation by conducting interviews of the involved individuals and witnesses, collecting documentary and other evidence, and drafting an investigative report.</a:t>
            </a:r>
          </a:p>
          <a:p>
            <a:r>
              <a:rPr lang="en-US"/>
              <a:t>The school-based Title IX Coordinator also may serve as Investigator.</a:t>
            </a:r>
          </a:p>
          <a:p>
            <a:r>
              <a:rPr lang="en-US"/>
              <a:t>As a practical matter, the Investigator may be an administrator, such as the assistant principal.</a:t>
            </a:r>
          </a:p>
          <a:p>
            <a:pPr marL="0" indent="0">
              <a:buNone/>
            </a:pPr>
            <a:endParaRPr lang="en-US"/>
          </a:p>
          <a:p>
            <a:pPr marL="0" indent="0">
              <a:buNone/>
            </a:pPr>
            <a:endParaRPr lang="en-US"/>
          </a:p>
        </p:txBody>
      </p:sp>
      <p:sp>
        <p:nvSpPr>
          <p:cNvPr id="2" name="Slide Title"/>
          <p:cNvSpPr>
            <a:spLocks noGrp="1"/>
          </p:cNvSpPr>
          <p:nvPr>
            <p:ph type="title"/>
          </p:nvPr>
        </p:nvSpPr>
        <p:spPr/>
        <p:txBody>
          <a:bodyPr/>
          <a:lstStyle/>
          <a:p>
            <a:r>
              <a:rPr lang="en-US"/>
              <a:t>Who’s who – Investigator</a:t>
            </a:r>
          </a:p>
        </p:txBody>
      </p:sp>
    </p:spTree>
    <p:extLst>
      <p:ext uri="{BB962C8B-B14F-4D97-AF65-F5344CB8AC3E}">
        <p14:creationId xmlns:p14="http://schemas.microsoft.com/office/powerpoint/2010/main" val="24421338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53</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The school-based Decision-maker reaches the responsibility determination by applying the standard of evidence selected by the district: “preponderance of the evidence” or “clear and convincing.”</a:t>
            </a:r>
          </a:p>
          <a:p>
            <a:r>
              <a:rPr lang="en-US"/>
              <a:t>Neither the district-level Title IX Coordinator, school-based Title IX Coordinator, nor Investigator may also be the Decision-maker. However, the Investigator may offer recommendations to the Decision-maker.</a:t>
            </a:r>
          </a:p>
          <a:p>
            <a:r>
              <a:rPr lang="en-US"/>
              <a:t>As a practical matter, the Decision-maker may be the principal (i.e., the highest school-level administrator).</a:t>
            </a:r>
          </a:p>
          <a:p>
            <a:pPr marL="0" indent="0">
              <a:buNone/>
            </a:pPr>
            <a:endParaRPr lang="en-US"/>
          </a:p>
          <a:p>
            <a:pPr marL="0" indent="0">
              <a:buNone/>
            </a:pPr>
            <a:endParaRPr lang="en-US"/>
          </a:p>
        </p:txBody>
      </p:sp>
      <p:sp>
        <p:nvSpPr>
          <p:cNvPr id="2" name="Slide Title"/>
          <p:cNvSpPr>
            <a:spLocks noGrp="1"/>
          </p:cNvSpPr>
          <p:nvPr>
            <p:ph type="title"/>
          </p:nvPr>
        </p:nvSpPr>
        <p:spPr/>
        <p:txBody>
          <a:bodyPr/>
          <a:lstStyle/>
          <a:p>
            <a:r>
              <a:rPr lang="en-US"/>
              <a:t>Who’s who – Decision-maker</a:t>
            </a:r>
          </a:p>
        </p:txBody>
      </p:sp>
    </p:spTree>
    <p:extLst>
      <p:ext uri="{BB962C8B-B14F-4D97-AF65-F5344CB8AC3E}">
        <p14:creationId xmlns:p14="http://schemas.microsoft.com/office/powerpoint/2010/main" val="203809731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54</a:t>
            </a:fld>
            <a:endParaRPr lang="en-US"/>
          </a:p>
        </p:txBody>
      </p:sp>
      <p:sp>
        <p:nvSpPr>
          <p:cNvPr id="3" name="Content Left"/>
          <p:cNvSpPr>
            <a:spLocks noGrp="1"/>
          </p:cNvSpPr>
          <p:nvPr>
            <p:ph sz="quarter" idx="12"/>
          </p:nvPr>
        </p:nvSpPr>
        <p:spPr>
          <a:xfrm>
            <a:off x="287999" y="878774"/>
            <a:ext cx="6040559" cy="3959040"/>
          </a:xfrm>
        </p:spPr>
        <p:txBody>
          <a:bodyPr>
            <a:normAutofit fontScale="92500" lnSpcReduction="10000"/>
          </a:bodyPr>
          <a:lstStyle/>
          <a:p>
            <a:pPr marL="0" indent="0">
              <a:buNone/>
            </a:pPr>
            <a:r>
              <a:rPr lang="en-US"/>
              <a:t>A school or district has </a:t>
            </a:r>
            <a:r>
              <a:rPr lang="en-US" b="1"/>
              <a:t>actual knowledge</a:t>
            </a:r>
            <a:r>
              <a:rPr lang="en-US"/>
              <a:t> when notice or allegations of sexual harassment are reported to </a:t>
            </a:r>
            <a:r>
              <a:rPr lang="en-US" u="sng"/>
              <a:t>any</a:t>
            </a:r>
            <a:r>
              <a:rPr lang="en-US"/>
              <a:t> school employee; or any employee personally observes such behavior. A school or district employee includes the Title IX Coordinator, administrators, teachers, teacher’s aides, bus drivers, cafeteria workers, counselors, school resource officers, maintenance staff workers, or any other employee.</a:t>
            </a:r>
          </a:p>
          <a:p>
            <a:pPr marL="0" indent="0">
              <a:buNone/>
            </a:pPr>
            <a:r>
              <a:rPr lang="en-US"/>
              <a:t>Actual knowledge is met when any employee:</a:t>
            </a:r>
          </a:p>
          <a:p>
            <a:pPr lvl="1"/>
            <a:r>
              <a:rPr lang="en-US"/>
              <a:t>Witnesses the conduct</a:t>
            </a:r>
          </a:p>
          <a:p>
            <a:pPr lvl="1"/>
            <a:r>
              <a:rPr lang="en-US"/>
              <a:t>Hears about the conduct from the alleged victim or anyone else (e.g., parent, friend, peer, anonymous reporter)</a:t>
            </a:r>
          </a:p>
          <a:p>
            <a:pPr lvl="1"/>
            <a:r>
              <a:rPr lang="en-US"/>
              <a:t>Receives a written report of the conduct from the alleged victim or anyone else</a:t>
            </a:r>
          </a:p>
        </p:txBody>
      </p:sp>
      <p:sp>
        <p:nvSpPr>
          <p:cNvPr id="2" name="Slide Title"/>
          <p:cNvSpPr>
            <a:spLocks noGrp="1"/>
          </p:cNvSpPr>
          <p:nvPr>
            <p:ph type="title"/>
          </p:nvPr>
        </p:nvSpPr>
        <p:spPr/>
        <p:txBody>
          <a:bodyPr/>
          <a:lstStyle/>
          <a:p>
            <a:r>
              <a:rPr lang="en-US"/>
              <a:t>“Actual knowledge”</a:t>
            </a:r>
          </a:p>
        </p:txBody>
      </p:sp>
      <p:pic>
        <p:nvPicPr>
          <p:cNvPr id="9218" name="Picture 2" descr="C:\Users\MasonMM\AppData\Local\Microsoft\Windows\INetCache\IE\121R05UB\thinking-clip-art1[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8558" y="1199408"/>
            <a:ext cx="2815442" cy="281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993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55</a:t>
            </a:fld>
            <a:endParaRPr lang="en-US"/>
          </a:p>
        </p:txBody>
      </p:sp>
      <p:sp>
        <p:nvSpPr>
          <p:cNvPr id="2" name="Entity Name Placeholder"/>
          <p:cNvSpPr>
            <a:spLocks noGrp="1"/>
          </p:cNvSpPr>
          <p:nvPr>
            <p:ph type="ftr" sz="quarter" idx="3"/>
          </p:nvPr>
        </p:nvSpPr>
        <p:spPr/>
        <p:txBody>
          <a:bodyPr/>
          <a:lstStyle/>
          <a:p>
            <a:pPr algn="r"/>
            <a:r>
              <a:rPr lang="en-US"/>
              <a:t>Maree Sneed</a:t>
            </a:r>
          </a:p>
        </p:txBody>
      </p:sp>
      <p:sp>
        <p:nvSpPr>
          <p:cNvPr id="15" name="Content Right"/>
          <p:cNvSpPr>
            <a:spLocks noGrp="1"/>
          </p:cNvSpPr>
          <p:nvPr>
            <p:ph sz="quarter" idx="18"/>
          </p:nvPr>
        </p:nvSpPr>
        <p:spPr>
          <a:xfrm>
            <a:off x="6192663" y="1705970"/>
            <a:ext cx="2628000" cy="2117885"/>
          </a:xfrm>
        </p:spPr>
        <p:txBody>
          <a:bodyPr/>
          <a:lstStyle/>
          <a:p>
            <a:pPr marL="0" indent="0">
              <a:buNone/>
            </a:pPr>
            <a:r>
              <a:rPr lang="en-US"/>
              <a:t>Other conduct defined by federal law:</a:t>
            </a:r>
          </a:p>
          <a:p>
            <a:pPr lvl="1"/>
            <a:r>
              <a:rPr lang="en-US"/>
              <a:t>Sexual assault</a:t>
            </a:r>
          </a:p>
          <a:p>
            <a:pPr lvl="1"/>
            <a:r>
              <a:rPr lang="en-US"/>
              <a:t>Dating violence</a:t>
            </a:r>
          </a:p>
          <a:p>
            <a:pPr lvl="1"/>
            <a:r>
              <a:rPr lang="en-US"/>
              <a:t>Domestic violence</a:t>
            </a:r>
          </a:p>
          <a:p>
            <a:pPr lvl="1"/>
            <a:r>
              <a:rPr lang="en-US"/>
              <a:t>Stalking </a:t>
            </a:r>
          </a:p>
        </p:txBody>
      </p:sp>
      <p:sp>
        <p:nvSpPr>
          <p:cNvPr id="16" name="Column Title Right"/>
          <p:cNvSpPr>
            <a:spLocks noGrp="1"/>
          </p:cNvSpPr>
          <p:nvPr>
            <p:ph type="body" sz="quarter" idx="19"/>
          </p:nvPr>
        </p:nvSpPr>
        <p:spPr/>
        <p:txBody>
          <a:bodyPr/>
          <a:lstStyle/>
          <a:p>
            <a:r>
              <a:rPr lang="en-US" b="1"/>
              <a:t>Category 3</a:t>
            </a:r>
          </a:p>
        </p:txBody>
      </p:sp>
      <p:sp>
        <p:nvSpPr>
          <p:cNvPr id="13" name="Content Middle"/>
          <p:cNvSpPr>
            <a:spLocks noGrp="1"/>
          </p:cNvSpPr>
          <p:nvPr>
            <p:ph sz="quarter" idx="16"/>
          </p:nvPr>
        </p:nvSpPr>
        <p:spPr>
          <a:xfrm>
            <a:off x="3240332" y="1705970"/>
            <a:ext cx="2628000" cy="2141635"/>
          </a:xfrm>
        </p:spPr>
        <p:txBody>
          <a:bodyPr/>
          <a:lstStyle/>
          <a:p>
            <a:pPr marL="0" indent="0">
              <a:buNone/>
            </a:pPr>
            <a:r>
              <a:rPr lang="en-US"/>
              <a:t>“Unwelcome conduct determined by a reasonable person to be so severe, pervasive, and objectively offensive that it effectively denies a person equal access to the recipient’s education program or activity”</a:t>
            </a:r>
          </a:p>
        </p:txBody>
      </p:sp>
      <p:sp>
        <p:nvSpPr>
          <p:cNvPr id="14" name="Column Title Middle"/>
          <p:cNvSpPr>
            <a:spLocks noGrp="1"/>
          </p:cNvSpPr>
          <p:nvPr>
            <p:ph type="body" sz="quarter" idx="17"/>
          </p:nvPr>
        </p:nvSpPr>
        <p:spPr/>
        <p:txBody>
          <a:bodyPr/>
          <a:lstStyle/>
          <a:p>
            <a:r>
              <a:rPr lang="en-US" b="1"/>
              <a:t>Category 2</a:t>
            </a:r>
          </a:p>
        </p:txBody>
      </p:sp>
      <p:sp>
        <p:nvSpPr>
          <p:cNvPr id="10" name="Content Left"/>
          <p:cNvSpPr>
            <a:spLocks noGrp="1"/>
          </p:cNvSpPr>
          <p:nvPr>
            <p:ph sz="quarter" idx="12"/>
          </p:nvPr>
        </p:nvSpPr>
        <p:spPr>
          <a:xfrm>
            <a:off x="288000" y="1705970"/>
            <a:ext cx="2628000" cy="1868503"/>
          </a:xfrm>
        </p:spPr>
        <p:txBody>
          <a:bodyPr>
            <a:normAutofit/>
          </a:bodyPr>
          <a:lstStyle/>
          <a:p>
            <a:pPr marL="0" indent="0">
              <a:buNone/>
            </a:pPr>
            <a:r>
              <a:rPr lang="en-US"/>
              <a:t>Quid pro quo harassment by a school employee to a student – the employee conditions some type of aid, benefit, or service on the student’s participation in unwelcome sexual conduct</a:t>
            </a:r>
          </a:p>
        </p:txBody>
      </p:sp>
      <p:sp>
        <p:nvSpPr>
          <p:cNvPr id="12" name="Column Title Left"/>
          <p:cNvSpPr>
            <a:spLocks noGrp="1"/>
          </p:cNvSpPr>
          <p:nvPr>
            <p:ph type="body" sz="quarter" idx="15"/>
          </p:nvPr>
        </p:nvSpPr>
        <p:spPr/>
        <p:txBody>
          <a:bodyPr/>
          <a:lstStyle/>
          <a:p>
            <a:r>
              <a:rPr lang="en-US" b="1"/>
              <a:t>Category 1</a:t>
            </a:r>
          </a:p>
        </p:txBody>
      </p:sp>
      <p:sp>
        <p:nvSpPr>
          <p:cNvPr id="9" name="Slide Title"/>
          <p:cNvSpPr>
            <a:spLocks noGrp="1"/>
          </p:cNvSpPr>
          <p:nvPr>
            <p:ph type="title"/>
          </p:nvPr>
        </p:nvSpPr>
        <p:spPr/>
        <p:txBody>
          <a:bodyPr/>
          <a:lstStyle/>
          <a:p>
            <a:r>
              <a:rPr lang="en-US"/>
              <a:t>“Sexual harassment” is conduct on the basis of sex that is…</a:t>
            </a:r>
          </a:p>
        </p:txBody>
      </p:sp>
      <p:sp>
        <p:nvSpPr>
          <p:cNvPr id="4" name="TextBox 3"/>
          <p:cNvSpPr txBox="1"/>
          <p:nvPr/>
        </p:nvSpPr>
        <p:spPr>
          <a:xfrm>
            <a:off x="273132" y="4013860"/>
            <a:ext cx="8621486" cy="830997"/>
          </a:xfrm>
          <a:prstGeom prst="rect">
            <a:avLst/>
          </a:prstGeom>
          <a:noFill/>
        </p:spPr>
        <p:txBody>
          <a:bodyPr wrap="square" rtlCol="0">
            <a:spAutoFit/>
          </a:bodyPr>
          <a:lstStyle/>
          <a:p>
            <a:pPr algn="ctr"/>
            <a:r>
              <a:rPr lang="en-US" sz="1600"/>
              <a:t>“Where conduct is sexual in nature, or where conduct references one sex or another, </a:t>
            </a:r>
          </a:p>
          <a:p>
            <a:pPr algn="ctr"/>
            <a:r>
              <a:rPr lang="en-US" sz="1600"/>
              <a:t>that suffices to constitute conduct ‘on the basis of sex.’”</a:t>
            </a:r>
          </a:p>
          <a:p>
            <a:pPr algn="ctr"/>
            <a:r>
              <a:rPr lang="en-US" sz="1600"/>
              <a:t>85 Fed. Reg. at 30,146</a:t>
            </a:r>
          </a:p>
        </p:txBody>
      </p:sp>
    </p:spTree>
    <p:extLst>
      <p:ext uri="{BB962C8B-B14F-4D97-AF65-F5344CB8AC3E}">
        <p14:creationId xmlns:p14="http://schemas.microsoft.com/office/powerpoint/2010/main" val="63148931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56</a:t>
            </a:fld>
            <a:endParaRPr lang="en-US"/>
          </a:p>
        </p:txBody>
      </p:sp>
      <p:sp>
        <p:nvSpPr>
          <p:cNvPr id="2" name="Slide Title"/>
          <p:cNvSpPr>
            <a:spLocks noGrp="1"/>
          </p:cNvSpPr>
          <p:nvPr>
            <p:ph type="title"/>
          </p:nvPr>
        </p:nvSpPr>
        <p:spPr/>
        <p:txBody>
          <a:bodyPr/>
          <a:lstStyle/>
          <a:p>
            <a:r>
              <a:rPr lang="en-US"/>
              <a:t>“Education program or activity”</a:t>
            </a:r>
          </a:p>
        </p:txBody>
      </p:sp>
      <p:sp>
        <p:nvSpPr>
          <p:cNvPr id="7" name="Content Placeholder 6"/>
          <p:cNvSpPr>
            <a:spLocks noGrp="1"/>
          </p:cNvSpPr>
          <p:nvPr>
            <p:ph sz="quarter" idx="14"/>
          </p:nvPr>
        </p:nvSpPr>
        <p:spPr/>
        <p:txBody>
          <a:bodyPr>
            <a:normAutofit fontScale="92500" lnSpcReduction="10000"/>
          </a:bodyPr>
          <a:lstStyle/>
          <a:p>
            <a:r>
              <a:rPr lang="en-US"/>
              <a:t>“Education program or activity” includes locations, events, or circumstances over which a school district exercised substantial control over the alleged perpetrator and the context in which the sexual harassment occurred</a:t>
            </a:r>
          </a:p>
          <a:p>
            <a:r>
              <a:rPr lang="en-US"/>
              <a:t>Depending on the circumstances, may cover incidents that occur off school district property or online (e.g., field trip, school district’s digital platform)</a:t>
            </a:r>
          </a:p>
        </p:txBody>
      </p:sp>
      <p:pic>
        <p:nvPicPr>
          <p:cNvPr id="10242" name="Picture 2" descr="https://identity.hoganlovells.com/Imagery/photography/TemplateImages2/Image/Industry/Education/_t/shutterstock_550302523_jp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255" y="1301874"/>
            <a:ext cx="4075638" cy="27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641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57</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The 2020 regulations apply to all sex discrimination prohibited by Title IX.</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307933197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4930F6-B674-45B5-BB98-792CB50599F8}"/>
              </a:ext>
            </a:extLst>
          </p:cNvPr>
          <p:cNvSpPr>
            <a:spLocks noGrp="1"/>
          </p:cNvSpPr>
          <p:nvPr>
            <p:ph type="ftr" sz="quarter" idx="3"/>
          </p:nvPr>
        </p:nvSpPr>
        <p:spPr/>
        <p:txBody>
          <a:bodyPr/>
          <a:lstStyle/>
          <a:p>
            <a:pPr algn="r"/>
            <a:r>
              <a:rPr lang="de-DE"/>
              <a:t>Maree Sneed</a:t>
            </a:r>
          </a:p>
        </p:txBody>
      </p:sp>
      <p:sp>
        <p:nvSpPr>
          <p:cNvPr id="3" name="Slide Number Placeholder 2">
            <a:extLst>
              <a:ext uri="{FF2B5EF4-FFF2-40B4-BE49-F238E27FC236}">
                <a16:creationId xmlns:a16="http://schemas.microsoft.com/office/drawing/2014/main" id="{A9E5E9CE-5BF8-46C0-914D-97339A668C1C}"/>
              </a:ext>
            </a:extLst>
          </p:cNvPr>
          <p:cNvSpPr>
            <a:spLocks noGrp="1"/>
          </p:cNvSpPr>
          <p:nvPr>
            <p:ph type="sldNum" sz="quarter" idx="4"/>
          </p:nvPr>
        </p:nvSpPr>
        <p:spPr/>
        <p:txBody>
          <a:bodyPr/>
          <a:lstStyle/>
          <a:p>
            <a:r>
              <a:rPr lang="en-GB"/>
              <a:t>|  </a:t>
            </a:r>
            <a:fld id="{6967D197-2218-4700-B211-63EF06F51A7E}" type="slidenum">
              <a:rPr lang="en-GB" smtClean="0"/>
              <a:t>58</a:t>
            </a:fld>
            <a:endParaRPr lang="en-GB"/>
          </a:p>
        </p:txBody>
      </p:sp>
      <p:graphicFrame>
        <p:nvGraphicFramePr>
          <p:cNvPr id="12" name="Table 12">
            <a:extLst>
              <a:ext uri="{FF2B5EF4-FFF2-40B4-BE49-F238E27FC236}">
                <a16:creationId xmlns:a16="http://schemas.microsoft.com/office/drawing/2014/main" id="{168BEA5D-B501-4592-BC62-B23DCA278DA5}"/>
              </a:ext>
            </a:extLst>
          </p:cNvPr>
          <p:cNvGraphicFramePr>
            <a:graphicFrameLocks noGrp="1"/>
          </p:cNvGraphicFramePr>
          <p:nvPr>
            <p:ph sz="quarter" idx="12"/>
            <p:extLst>
              <p:ext uri="{D42A27DB-BD31-4B8C-83A1-F6EECF244321}">
                <p14:modId xmlns:p14="http://schemas.microsoft.com/office/powerpoint/2010/main" val="2833950624"/>
              </p:ext>
            </p:extLst>
          </p:nvPr>
        </p:nvGraphicFramePr>
        <p:xfrm>
          <a:off x="287338" y="827060"/>
          <a:ext cx="8569323" cy="4028440"/>
        </p:xfrm>
        <a:graphic>
          <a:graphicData uri="http://schemas.openxmlformats.org/drawingml/2006/table">
            <a:tbl>
              <a:tblPr firstRow="1" bandRow="1">
                <a:tableStyleId>{7E9639D4-E3E2-4D34-9284-5A2195B3D0D7}</a:tableStyleId>
              </a:tblPr>
              <a:tblGrid>
                <a:gridCol w="1792474">
                  <a:extLst>
                    <a:ext uri="{9D8B030D-6E8A-4147-A177-3AD203B41FA5}">
                      <a16:colId xmlns:a16="http://schemas.microsoft.com/office/drawing/2014/main" val="718210405"/>
                    </a:ext>
                  </a:extLst>
                </a:gridCol>
                <a:gridCol w="3200400">
                  <a:extLst>
                    <a:ext uri="{9D8B030D-6E8A-4147-A177-3AD203B41FA5}">
                      <a16:colId xmlns:a16="http://schemas.microsoft.com/office/drawing/2014/main" val="758105637"/>
                    </a:ext>
                  </a:extLst>
                </a:gridCol>
                <a:gridCol w="3576449">
                  <a:extLst>
                    <a:ext uri="{9D8B030D-6E8A-4147-A177-3AD203B41FA5}">
                      <a16:colId xmlns:a16="http://schemas.microsoft.com/office/drawing/2014/main" val="4020188805"/>
                    </a:ext>
                  </a:extLst>
                </a:gridCol>
              </a:tblGrid>
              <a:tr h="370840">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Sexual harassment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Other sex 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492786"/>
                  </a:ext>
                </a:extLst>
              </a:tr>
              <a:tr h="370840">
                <a:tc>
                  <a:txBody>
                    <a:bodyPr/>
                    <a:lstStyle/>
                    <a:p>
                      <a:r>
                        <a:rPr lang="en-US" sz="1200" b="1"/>
                        <a:t>What type of sex-based conduct does this apply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a:t>Quid pro quo</a:t>
                      </a:r>
                    </a:p>
                    <a:p>
                      <a:pPr marL="342900" indent="-342900">
                        <a:buFont typeface="+mj-lt"/>
                        <a:buAutoNum type="arabicPeriod"/>
                      </a:pPr>
                      <a:r>
                        <a:rPr lang="en-US" sz="1200"/>
                        <a:t>“Unwelcome conduct determined by a reasonable person to be so severe, pervasive, and objectively offensive that it effectively denies a person equal access to the recipient’s education program or activity”</a:t>
                      </a:r>
                    </a:p>
                    <a:p>
                      <a:pPr marL="342900" indent="-342900">
                        <a:buFont typeface="+mj-lt"/>
                        <a:buAutoNum type="arabicPeriod"/>
                      </a:pPr>
                      <a:r>
                        <a:rPr lang="en-US" sz="1200"/>
                        <a:t>Sexual assault, dating violence, domestic violence, stalking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Hostile environment – the conduct is sufficiently severe, pervasive, or persistent so as to interfere with or limit a student’s ability to participate in or benefit from the services, activities, or opportunities offered by a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150862"/>
                  </a:ext>
                </a:extLst>
              </a:tr>
              <a:tr h="370840">
                <a:tc>
                  <a:txBody>
                    <a:bodyPr/>
                    <a:lstStyle/>
                    <a:p>
                      <a:r>
                        <a:rPr lang="en-US" sz="1200" b="1"/>
                        <a:t>When is a school required to respond?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When it has actual knowledge of the conduct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When it knows or reasonably should know about the conduct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54783"/>
                  </a:ext>
                </a:extLst>
              </a:tr>
              <a:tr h="370840">
                <a:tc>
                  <a:txBody>
                    <a:bodyPr/>
                    <a:lstStyle/>
                    <a:p>
                      <a:r>
                        <a:rPr lang="en-US" sz="1200" b="1"/>
                        <a:t>How must a school respond?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Promptly and not with deliberate indifference (i.e., not clearly unreasonable in  light of the known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Promptly and equitably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640997"/>
                  </a:ext>
                </a:extLst>
              </a:tr>
              <a:tr h="370840">
                <a:tc>
                  <a:txBody>
                    <a:bodyPr/>
                    <a:lstStyle/>
                    <a:p>
                      <a:r>
                        <a:rPr lang="en-US" sz="1200" b="1"/>
                        <a:t>Other 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The regulations include specific requirements and grievance procedures that must be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Same as required response to discrimination based on other protected statuses (e.g., race, 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100423"/>
                  </a:ext>
                </a:extLst>
              </a:tr>
            </a:tbl>
          </a:graphicData>
        </a:graphic>
      </p:graphicFrame>
      <p:sp>
        <p:nvSpPr>
          <p:cNvPr id="6" name="Title 5">
            <a:extLst>
              <a:ext uri="{FF2B5EF4-FFF2-40B4-BE49-F238E27FC236}">
                <a16:creationId xmlns:a16="http://schemas.microsoft.com/office/drawing/2014/main" id="{668C4915-685D-4221-9824-FE64428DD719}"/>
              </a:ext>
            </a:extLst>
          </p:cNvPr>
          <p:cNvSpPr>
            <a:spLocks noGrp="1"/>
          </p:cNvSpPr>
          <p:nvPr>
            <p:ph type="title"/>
          </p:nvPr>
        </p:nvSpPr>
        <p:spPr/>
        <p:txBody>
          <a:bodyPr/>
          <a:lstStyle/>
          <a:p>
            <a:r>
              <a:rPr lang="en-US"/>
              <a:t>Required response</a:t>
            </a:r>
          </a:p>
        </p:txBody>
      </p:sp>
    </p:spTree>
    <p:extLst>
      <p:ext uri="{BB962C8B-B14F-4D97-AF65-F5344CB8AC3E}">
        <p14:creationId xmlns:p14="http://schemas.microsoft.com/office/powerpoint/2010/main" val="202005476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59</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Schools do not have to follow the 2020 regulations unless they are sure sexual harassment has occurred.</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2846793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602649"/>
            <a:ext cx="9011045" cy="4601331"/>
          </a:xfrm>
          <a:custGeom>
            <a:avLst/>
            <a:gdLst>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5">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rgbClr val="3B6B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C5E4F"/>
              </a:solidFill>
            </a:endParaRPr>
          </a:p>
        </p:txBody>
      </p:sp>
      <p:sp>
        <p:nvSpPr>
          <p:cNvPr id="5" name="Subsection Divider Title"/>
          <p:cNvSpPr>
            <a:spLocks noGrp="1"/>
          </p:cNvSpPr>
          <p:nvPr>
            <p:ph type="title"/>
          </p:nvPr>
        </p:nvSpPr>
        <p:spPr/>
        <p:txBody>
          <a:bodyPr/>
          <a:lstStyle/>
          <a:p>
            <a:r>
              <a:rPr lang="en-US" b="1"/>
              <a:t>Title IX Overview</a:t>
            </a:r>
          </a:p>
        </p:txBody>
      </p:sp>
    </p:spTree>
    <p:extLst>
      <p:ext uri="{BB962C8B-B14F-4D97-AF65-F5344CB8AC3E}">
        <p14:creationId xmlns:p14="http://schemas.microsoft.com/office/powerpoint/2010/main" val="22463881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60</a:t>
            </a:fld>
            <a:endParaRPr lang="en-US"/>
          </a:p>
        </p:txBody>
      </p:sp>
      <p:sp>
        <p:nvSpPr>
          <p:cNvPr id="3" name="Content"/>
          <p:cNvSpPr>
            <a:spLocks noGrp="1"/>
          </p:cNvSpPr>
          <p:nvPr>
            <p:ph sz="quarter" idx="12"/>
          </p:nvPr>
        </p:nvSpPr>
        <p:spPr/>
        <p:txBody>
          <a:bodyPr>
            <a:normAutofit lnSpcReduction="10000"/>
          </a:bodyPr>
          <a:lstStyle/>
          <a:p>
            <a:pPr marL="0" indent="0">
              <a:buNone/>
            </a:pPr>
            <a:endParaRPr lang="en-US"/>
          </a:p>
          <a:p>
            <a:pPr marL="0" indent="0">
              <a:buNone/>
            </a:pPr>
            <a:r>
              <a:rPr lang="en-US" sz="2400"/>
              <a:t>“At any school level – elementary, secondary, or postsecondary – actual knowledge refers to notice of conduct that </a:t>
            </a:r>
            <a:r>
              <a:rPr lang="en-US" sz="2400" i="1"/>
              <a:t>could</a:t>
            </a:r>
            <a:r>
              <a:rPr lang="en-US" sz="2400"/>
              <a:t> constitute sexual harassment . . . Thus, the preamble explains that a school must respond promptly and appropriately when it receives notice of alleged facts that, if true, could be considered sexual harassment under the 2020 amendments.” (Q18)</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150761285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61</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800"/>
          </a:p>
          <a:p>
            <a:pPr marL="0" indent="0">
              <a:buNone/>
            </a:pPr>
            <a:r>
              <a:rPr lang="en-US" sz="2400"/>
              <a:t>If bad behavior occurs that is not captured by the definition of “sexual harassment,” schools can still act to investigate and respond.</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24163236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62</a:t>
            </a:fld>
            <a:endParaRPr lang="en-US"/>
          </a:p>
        </p:txBody>
      </p:sp>
      <p:sp>
        <p:nvSpPr>
          <p:cNvPr id="3" name="Content"/>
          <p:cNvSpPr>
            <a:spLocks noGrp="1"/>
          </p:cNvSpPr>
          <p:nvPr>
            <p:ph sz="quarter" idx="12"/>
          </p:nvPr>
        </p:nvSpPr>
        <p:spPr/>
        <p:txBody>
          <a:bodyPr>
            <a:normAutofit fontScale="92500" lnSpcReduction="20000"/>
          </a:bodyPr>
          <a:lstStyle/>
          <a:p>
            <a:pPr marL="0" indent="0">
              <a:buNone/>
            </a:pPr>
            <a:endParaRPr lang="en-US"/>
          </a:p>
          <a:p>
            <a:pPr marL="0" indent="0">
              <a:buNone/>
            </a:pPr>
            <a:r>
              <a:rPr lang="en-US" sz="2400"/>
              <a:t>“A school has discretion to respond appropriately to reports of sexual misconduct that do not fit within the scope of conduct covered by the Title IX grievance process. This may include, for example, reported sexual misconduct that a) occurs outside of a school’s education program or activity; b) occurs outside of the United States; or c) causes harm in the school environment that does not fit within the definition [of “sexual harassment” in the regulations].” (Q7)</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116435035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63</a:t>
            </a:fld>
            <a:endParaRPr lang="en-US"/>
          </a:p>
        </p:txBody>
      </p:sp>
      <p:sp>
        <p:nvSpPr>
          <p:cNvPr id="3" name="Content"/>
          <p:cNvSpPr>
            <a:spLocks noGrp="1"/>
          </p:cNvSpPr>
          <p:nvPr>
            <p:ph sz="quarter" idx="12"/>
          </p:nvPr>
        </p:nvSpPr>
        <p:spPr/>
        <p:txBody>
          <a:bodyPr>
            <a:normAutofit lnSpcReduction="10000"/>
          </a:bodyPr>
          <a:lstStyle/>
          <a:p>
            <a:pPr marL="0" indent="0">
              <a:buNone/>
            </a:pPr>
            <a:endParaRPr lang="en-US"/>
          </a:p>
          <a:p>
            <a:pPr marL="0" indent="0">
              <a:buNone/>
            </a:pPr>
            <a:r>
              <a:rPr lang="en-US" sz="2400"/>
              <a:t>“OCR encourages schools to develop and enforce their codes as an additional tool for ensuring safe and supportive educational environments for all students. OCR does not enforce school codes of conduct but may investigate complaints that a school’s code of conduct treated students differently based on sex, including sexual orientation or gender identity.”</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263157426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74725"/>
            <a:ext cx="8568000" cy="4073325"/>
          </a:xfrm>
        </p:spPr>
        <p:txBody>
          <a:bodyPr>
            <a:normAutofit fontScale="92500" lnSpcReduction="10000"/>
          </a:bodyPr>
          <a:lstStyle/>
          <a:p>
            <a:r>
              <a:rPr lang="en-US" sz="2000"/>
              <a:t>Incident-specific response:</a:t>
            </a:r>
          </a:p>
          <a:p>
            <a:pPr marL="270000" lvl="1" indent="0">
              <a:buNone/>
            </a:pPr>
            <a:r>
              <a:rPr lang="en-US" sz="2000"/>
              <a:t>— Victim(s) and parents</a:t>
            </a:r>
          </a:p>
          <a:p>
            <a:pPr marL="270000" lvl="1" indent="0">
              <a:buNone/>
            </a:pPr>
            <a:r>
              <a:rPr lang="en-US" sz="2000"/>
              <a:t>— Perpetrator(s) and parents</a:t>
            </a:r>
          </a:p>
          <a:p>
            <a:pPr marL="270000" lvl="1" indent="0">
              <a:buNone/>
            </a:pPr>
            <a:r>
              <a:rPr lang="en-US" sz="2000"/>
              <a:t>— Staff who knew or should have known</a:t>
            </a:r>
          </a:p>
          <a:p>
            <a:r>
              <a:rPr lang="en-US" sz="2000"/>
              <a:t>School-wide response:</a:t>
            </a:r>
          </a:p>
          <a:p>
            <a:pPr marL="270000" lvl="1" indent="0">
              <a:buNone/>
            </a:pPr>
            <a:r>
              <a:rPr lang="en-US" sz="2000"/>
              <a:t>— Students</a:t>
            </a:r>
          </a:p>
          <a:p>
            <a:pPr marL="270000" lvl="1" indent="0">
              <a:buNone/>
            </a:pPr>
            <a:r>
              <a:rPr lang="en-US" sz="2000"/>
              <a:t>— Staff</a:t>
            </a:r>
          </a:p>
          <a:p>
            <a:pPr marL="270000" lvl="1" indent="0">
              <a:buNone/>
            </a:pPr>
            <a:r>
              <a:rPr lang="en-US" sz="2000"/>
              <a:t>— Parents</a:t>
            </a:r>
          </a:p>
          <a:p>
            <a:pPr marL="270000" lvl="1" indent="0">
              <a:buNone/>
            </a:pPr>
            <a:endParaRPr lang="en-US" sz="2000"/>
          </a:p>
          <a:p>
            <a:pPr marL="270000" lvl="1" indent="0">
              <a:buNone/>
            </a:pPr>
            <a:r>
              <a:rPr lang="en-US" sz="2000"/>
              <a:t>The nature of these steps will depend on the ages/status of the victim(s) and perpetrator(s), and the context of the harassment.</a:t>
            </a:r>
          </a:p>
        </p:txBody>
      </p:sp>
      <p:sp>
        <p:nvSpPr>
          <p:cNvPr id="2" name="Slide Title"/>
          <p:cNvSpPr>
            <a:spLocks noGrp="1"/>
          </p:cNvSpPr>
          <p:nvPr>
            <p:ph type="title"/>
          </p:nvPr>
        </p:nvSpPr>
        <p:spPr>
          <a:xfrm>
            <a:off x="249387" y="243475"/>
            <a:ext cx="7406640" cy="520245"/>
          </a:xfrm>
        </p:spPr>
        <p:txBody>
          <a:bodyPr>
            <a:normAutofit/>
          </a:bodyPr>
          <a:lstStyle/>
          <a:p>
            <a:r>
              <a:rPr lang="en-US"/>
              <a:t>Response checklist</a:t>
            </a: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493188">
            <a:off x="5118702" y="302923"/>
            <a:ext cx="3563876" cy="3563876"/>
          </a:xfrm>
          <a:prstGeom prst="rect">
            <a:avLst/>
          </a:prstGeom>
        </p:spPr>
      </p:pic>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64</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20568843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65</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r>
              <a:rPr lang="en-US" sz="2400"/>
              <a:t>“The 2020 amendments permit a parent or legally authorized guardian to act on behalf of the complainant or respondent . . . If a parent or guardian has a legal right to act on a complainant or respondent’s behalf, this authority applies throughout all aspects of the Title IX matter, including throughout the grievance process.” (Q40)</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20985033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03475"/>
            <a:ext cx="4169700" cy="3997125"/>
          </a:xfrm>
        </p:spPr>
        <p:txBody>
          <a:bodyPr>
            <a:normAutofit fontScale="92500" lnSpcReduction="10000"/>
          </a:bodyPr>
          <a:lstStyle/>
          <a:p>
            <a:r>
              <a:rPr lang="en-US"/>
              <a:t>Just ignore it.</a:t>
            </a:r>
          </a:p>
          <a:p>
            <a:r>
              <a:rPr lang="en-US"/>
              <a:t>He puts his arms around everyone.</a:t>
            </a:r>
          </a:p>
          <a:p>
            <a:r>
              <a:rPr lang="en-US"/>
              <a:t>Why can’t you learn to accept a compliment?</a:t>
            </a:r>
          </a:p>
          <a:p>
            <a:r>
              <a:rPr lang="en-US"/>
              <a:t>You must have wanted it - otherwise you would have told him no.</a:t>
            </a:r>
          </a:p>
          <a:p>
            <a:r>
              <a:rPr lang="en-US"/>
              <a:t>That’s how they do things where he comes from.</a:t>
            </a:r>
          </a:p>
          <a:p>
            <a:r>
              <a:rPr lang="en-US"/>
              <a:t>It’s a joke. Lighten up.</a:t>
            </a:r>
          </a:p>
          <a:p>
            <a:r>
              <a:rPr lang="en-US"/>
              <a:t>No one’s filed a charge so our hands are tied.</a:t>
            </a:r>
          </a:p>
          <a:p>
            <a:endParaRPr lang="en-US"/>
          </a:p>
        </p:txBody>
      </p:sp>
      <p:sp>
        <p:nvSpPr>
          <p:cNvPr id="2" name="Slide Title"/>
          <p:cNvSpPr>
            <a:spLocks noGrp="1"/>
          </p:cNvSpPr>
          <p:nvPr>
            <p:ph type="title"/>
          </p:nvPr>
        </p:nvSpPr>
        <p:spPr>
          <a:xfrm>
            <a:off x="224392" y="280049"/>
            <a:ext cx="8856000" cy="446400"/>
          </a:xfrm>
        </p:spPr>
        <p:txBody>
          <a:bodyPr/>
          <a:lstStyle/>
          <a:p>
            <a:r>
              <a:rPr lang="en-US" sz="2600"/>
              <a:t>“Dangerous Words,” compiled by National Women’s Law Center</a:t>
            </a:r>
          </a:p>
        </p:txBody>
      </p:sp>
      <p:sp>
        <p:nvSpPr>
          <p:cNvPr id="6" name="Content"/>
          <p:cNvSpPr txBox="1"/>
          <p:nvPr/>
        </p:nvSpPr>
        <p:spPr>
          <a:xfrm>
            <a:off x="4707600" y="803475"/>
            <a:ext cx="4169700" cy="3997125"/>
          </a:xfrm>
          <a:prstGeom prst="rect">
            <a:avLst/>
          </a:prstGeom>
          <a:ln w="12700" cap="rnd" cmpd="sng" algn="ctr">
            <a:noFill/>
            <a:prstDash val="solid"/>
          </a:ln>
        </p:spPr>
        <p:txBody>
          <a:bodyPr vert="horz" wrap="square" lIns="0" tIns="36000" rIns="0" bIns="36000" rtlCol="0" anchor="t" anchorCtr="0">
            <a:normAutofit fontScale="92500"/>
          </a:bodyPr>
          <a:lstStyle>
            <a:lvl1pPr marL="270000" indent="-270000" algn="l" defTabSz="914400" rtl="0" eaLnBrk="1" latinLnBrk="0" hangingPunct="1">
              <a:spcAft>
                <a:spcPts val="900"/>
              </a:spcAft>
              <a:buClr>
                <a:schemeClr val="accent1"/>
              </a:buClr>
              <a:buSzTx/>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We’ve never had a complaint, so we don’t have a problem.</a:t>
            </a:r>
          </a:p>
          <a:p>
            <a:r>
              <a:rPr lang="en-US" dirty="0"/>
              <a:t>This kind of behavior is all a part of growing up.</a:t>
            </a:r>
          </a:p>
          <a:p>
            <a:r>
              <a:rPr lang="en-US" dirty="0"/>
              <a:t>It’s a matter of hormones, we can’t control that.</a:t>
            </a:r>
          </a:p>
          <a:p>
            <a:r>
              <a:rPr lang="en-US" dirty="0"/>
              <a:t>If we had to discipline every student who used bad language we’d never get anything else done.</a:t>
            </a:r>
          </a:p>
          <a:p>
            <a:r>
              <a:rPr lang="en-US" dirty="0"/>
              <a:t>It’s just a prank that got out of hand.</a:t>
            </a:r>
          </a:p>
          <a:p>
            <a:r>
              <a:rPr lang="en-US" dirty="0"/>
              <a:t>Oh well, boys will be boys.</a:t>
            </a:r>
          </a:p>
          <a:p>
            <a:endParaRPr lang="en-US" dirty="0"/>
          </a:p>
        </p:txBody>
      </p:sp>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dirty="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66</a:t>
            </a:fld>
            <a:endParaRPr lang="en-US" sz="8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17713810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67</a:t>
            </a:fld>
            <a:endParaRPr lang="en-GB"/>
          </a:p>
        </p:txBody>
      </p:sp>
      <p:sp>
        <p:nvSpPr>
          <p:cNvPr id="4" name="Content Placeholder 3"/>
          <p:cNvSpPr>
            <a:spLocks noGrp="1"/>
          </p:cNvSpPr>
          <p:nvPr>
            <p:ph sz="quarter" idx="12"/>
          </p:nvPr>
        </p:nvSpPr>
        <p:spPr/>
        <p:txBody>
          <a:bodyPr>
            <a:normAutofit/>
          </a:bodyPr>
          <a:lstStyle/>
          <a:p>
            <a:r>
              <a:rPr lang="en-US"/>
              <a:t>If a school has actual knowledge of sexual harassment allegations, the school must respond promptly and in a manner that is not deliberately indifferent (i.e., not “clearly unreasonable in light of the known circumstances”) </a:t>
            </a:r>
          </a:p>
          <a:p>
            <a:r>
              <a:rPr lang="en-US"/>
              <a:t>A school must offer “supportive measures” to the alleged victim (complainant) and follow a grievance process that meets certain minimum requirements before imposing discipline or other actions that are not supportive measures against an alleged perpetrator (respondent) </a:t>
            </a:r>
          </a:p>
          <a:p>
            <a:r>
              <a:rPr lang="en-US"/>
              <a:t>A school may not continue with the grievance process in the absence of a formal complaint </a:t>
            </a:r>
          </a:p>
        </p:txBody>
      </p:sp>
      <p:sp>
        <p:nvSpPr>
          <p:cNvPr id="5" name="Text Placeholder 4"/>
          <p:cNvSpPr>
            <a:spLocks noGrp="1"/>
          </p:cNvSpPr>
          <p:nvPr>
            <p:ph type="body" sz="quarter" idx="13"/>
          </p:nvPr>
        </p:nvSpPr>
        <p:spPr/>
        <p:txBody>
          <a:bodyPr/>
          <a:lstStyle/>
          <a:p>
            <a:r>
              <a:rPr lang="en-US"/>
              <a:t>The basic command </a:t>
            </a:r>
          </a:p>
        </p:txBody>
      </p:sp>
      <p:sp>
        <p:nvSpPr>
          <p:cNvPr id="6" name="Title 5"/>
          <p:cNvSpPr>
            <a:spLocks noGrp="1"/>
          </p:cNvSpPr>
          <p:nvPr>
            <p:ph type="title"/>
          </p:nvPr>
        </p:nvSpPr>
        <p:spPr/>
        <p:txBody>
          <a:bodyPr/>
          <a:lstStyle/>
          <a:p>
            <a:r>
              <a:rPr lang="en-US" sz="2600"/>
              <a:t>How should schools respond to sexual harassment allegations?</a:t>
            </a:r>
          </a:p>
        </p:txBody>
      </p:sp>
    </p:spTree>
    <p:extLst>
      <p:ext uri="{BB962C8B-B14F-4D97-AF65-F5344CB8AC3E}">
        <p14:creationId xmlns:p14="http://schemas.microsoft.com/office/powerpoint/2010/main" val="363649473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68</a:t>
            </a:fld>
            <a:endParaRPr lang="en-GB"/>
          </a:p>
        </p:txBody>
      </p:sp>
      <p:sp>
        <p:nvSpPr>
          <p:cNvPr id="4" name="Content Placeholder 3"/>
          <p:cNvSpPr>
            <a:spLocks noGrp="1"/>
          </p:cNvSpPr>
          <p:nvPr>
            <p:ph sz="quarter" idx="12"/>
          </p:nvPr>
        </p:nvSpPr>
        <p:spPr/>
        <p:txBody>
          <a:bodyPr>
            <a:normAutofit fontScale="92500"/>
          </a:bodyPr>
          <a:lstStyle/>
          <a:p>
            <a:r>
              <a:rPr lang="en-US"/>
              <a:t>The 2020 regulations require a district to notify stakeholders and publish on its website and in its handbooks and catalogs:</a:t>
            </a:r>
          </a:p>
          <a:p>
            <a:pPr lvl="1"/>
            <a:r>
              <a:rPr lang="en-US"/>
              <a:t>Title IX Coordinator contact information: names, office addresses, emails, phone numbers</a:t>
            </a:r>
          </a:p>
          <a:p>
            <a:pPr lvl="1"/>
            <a:r>
              <a:rPr lang="en-US"/>
              <a:t>General statement regarding nondiscrimination on the basis of sex</a:t>
            </a:r>
          </a:p>
          <a:p>
            <a:r>
              <a:rPr lang="en-US"/>
              <a:t>A district also must adopt and publish grievance procedures that provide for the prompt and equitable resolution of student and employee complaints alleging sex discrimination and a grievance process specific to sexual harassment allegations that meets certain minimum requirements</a:t>
            </a:r>
          </a:p>
          <a:p>
            <a:pPr lvl="1"/>
            <a:r>
              <a:rPr lang="en-US"/>
              <a:t>The grievance procedures and grievance process must describe how to report or file a complaint of alleged sex discrimination, how to report or file a formal complaint of alleged sexual harassment, and how schools will respond</a:t>
            </a:r>
          </a:p>
        </p:txBody>
      </p:sp>
      <p:sp>
        <p:nvSpPr>
          <p:cNvPr id="5" name="Text Placeholder 4"/>
          <p:cNvSpPr>
            <a:spLocks noGrp="1"/>
          </p:cNvSpPr>
          <p:nvPr>
            <p:ph type="body" sz="quarter" idx="13"/>
          </p:nvPr>
        </p:nvSpPr>
        <p:spPr>
          <a:xfrm>
            <a:off x="287338" y="735013"/>
            <a:ext cx="8569325" cy="488146"/>
          </a:xfrm>
        </p:spPr>
        <p:txBody>
          <a:bodyPr>
            <a:normAutofit/>
          </a:bodyPr>
          <a:lstStyle/>
          <a:p>
            <a:r>
              <a:rPr lang="en-US"/>
              <a:t>First, ensure that procedures comply with the 2020 regulations</a:t>
            </a:r>
          </a:p>
        </p:txBody>
      </p:sp>
      <p:sp>
        <p:nvSpPr>
          <p:cNvPr id="6" name="Title 5"/>
          <p:cNvSpPr>
            <a:spLocks noGrp="1"/>
          </p:cNvSpPr>
          <p:nvPr>
            <p:ph type="title"/>
          </p:nvPr>
        </p:nvSpPr>
        <p:spPr/>
        <p:txBody>
          <a:bodyPr/>
          <a:lstStyle/>
          <a:p>
            <a:r>
              <a:rPr lang="en-US" sz="2600"/>
              <a:t>How should schools respond to sexual harassment allegations?</a:t>
            </a:r>
          </a:p>
        </p:txBody>
      </p:sp>
    </p:spTree>
    <p:extLst>
      <p:ext uri="{BB962C8B-B14F-4D97-AF65-F5344CB8AC3E}">
        <p14:creationId xmlns:p14="http://schemas.microsoft.com/office/powerpoint/2010/main" val="8122115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69</a:t>
            </a:fld>
            <a:endParaRPr lang="en-GB"/>
          </a:p>
        </p:txBody>
      </p:sp>
      <p:sp>
        <p:nvSpPr>
          <p:cNvPr id="4" name="Content Placeholder 3"/>
          <p:cNvSpPr>
            <a:spLocks noGrp="1"/>
          </p:cNvSpPr>
          <p:nvPr>
            <p:ph sz="quarter" idx="12"/>
          </p:nvPr>
        </p:nvSpPr>
        <p:spPr>
          <a:xfrm>
            <a:off x="288000" y="1187532"/>
            <a:ext cx="8568000" cy="3639649"/>
          </a:xfrm>
        </p:spPr>
        <p:txBody>
          <a:bodyPr>
            <a:normAutofit/>
          </a:bodyPr>
          <a:lstStyle/>
          <a:p>
            <a:r>
              <a:rPr lang="en-US"/>
              <a:t>Provide for the “prompt and equitable” resolution of student and employee complaints </a:t>
            </a:r>
          </a:p>
          <a:p>
            <a:r>
              <a:rPr lang="en-US"/>
              <a:t>Treat complainants and respondents equitably </a:t>
            </a:r>
          </a:p>
          <a:p>
            <a:r>
              <a:rPr lang="en-US"/>
              <a:t>Require an objective evaluation of all relevant evidence.</a:t>
            </a:r>
          </a:p>
          <a:p>
            <a:r>
              <a:rPr lang="en-US"/>
              <a:t>Require that Title IX Coordinator, Investigator, Decision-maker, or any other key player have no conflicts of interest or bias for or against complainants or respondents, and that all such individuals receive specified professional development </a:t>
            </a:r>
          </a:p>
          <a:p>
            <a:r>
              <a:rPr lang="en-US"/>
              <a:t>Include a presumption of innocence for respondents</a:t>
            </a:r>
          </a:p>
          <a:p>
            <a:pPr marL="0" indent="0">
              <a:buNone/>
            </a:pPr>
            <a:endParaRPr lang="en-US"/>
          </a:p>
        </p:txBody>
      </p:sp>
      <p:sp>
        <p:nvSpPr>
          <p:cNvPr id="5" name="Text Placeholder 4"/>
          <p:cNvSpPr>
            <a:spLocks noGrp="1"/>
          </p:cNvSpPr>
          <p:nvPr>
            <p:ph type="body" sz="quarter" idx="13"/>
          </p:nvPr>
        </p:nvSpPr>
        <p:spPr>
          <a:xfrm>
            <a:off x="287338" y="735013"/>
            <a:ext cx="8569325" cy="488146"/>
          </a:xfrm>
        </p:spPr>
        <p:txBody>
          <a:bodyPr>
            <a:normAutofit/>
          </a:bodyPr>
          <a:lstStyle/>
          <a:p>
            <a:r>
              <a:rPr lang="en-US"/>
              <a:t> </a:t>
            </a:r>
            <a:r>
              <a:rPr lang="en-US" sz="2200"/>
              <a:t>Overview of select general requirements for the grievance process </a:t>
            </a:r>
          </a:p>
        </p:txBody>
      </p:sp>
      <p:sp>
        <p:nvSpPr>
          <p:cNvPr id="6" name="Title 5"/>
          <p:cNvSpPr>
            <a:spLocks noGrp="1"/>
          </p:cNvSpPr>
          <p:nvPr>
            <p:ph type="title"/>
          </p:nvPr>
        </p:nvSpPr>
        <p:spPr/>
        <p:txBody>
          <a:bodyPr/>
          <a:lstStyle/>
          <a:p>
            <a:r>
              <a:rPr lang="en-US" sz="2600"/>
              <a:t>How should schools respond to sexual harassment allegations?</a:t>
            </a:r>
          </a:p>
        </p:txBody>
      </p:sp>
    </p:spTree>
    <p:extLst>
      <p:ext uri="{BB962C8B-B14F-4D97-AF65-F5344CB8AC3E}">
        <p14:creationId xmlns:p14="http://schemas.microsoft.com/office/powerpoint/2010/main" val="3770203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a:t>
            </a:fld>
            <a:endParaRPr lang="en-US"/>
          </a:p>
        </p:txBody>
      </p:sp>
      <p:sp>
        <p:nvSpPr>
          <p:cNvPr id="4" name="Entity Name Placeholder"/>
          <p:cNvSpPr>
            <a:spLocks noGrp="1"/>
          </p:cNvSpPr>
          <p:nvPr>
            <p:ph type="ftr" sz="quarter" idx="3"/>
          </p:nvPr>
        </p:nvSpPr>
        <p:spPr/>
        <p:txBody>
          <a:bodyPr/>
          <a:lstStyle/>
          <a:p>
            <a:pPr algn="r"/>
            <a:r>
              <a:rPr lang="en-US"/>
              <a:t>Maree Sneed</a:t>
            </a:r>
            <a:endParaRPr lang="en-US" dirty="0"/>
          </a:p>
        </p:txBody>
      </p:sp>
      <p:sp>
        <p:nvSpPr>
          <p:cNvPr id="3" name="Content"/>
          <p:cNvSpPr>
            <a:spLocks noGrp="1"/>
          </p:cNvSpPr>
          <p:nvPr>
            <p:ph sz="quarter" idx="12"/>
          </p:nvPr>
        </p:nvSpPr>
        <p:spPr>
          <a:xfrm>
            <a:off x="288000" y="900000"/>
            <a:ext cx="8568000" cy="4243500"/>
          </a:xfrm>
        </p:spPr>
        <p:txBody>
          <a:bodyPr>
            <a:normAutofit/>
          </a:bodyPr>
          <a:lstStyle/>
          <a:p>
            <a:r>
              <a:rPr lang="en-US" b="1"/>
              <a:t>Title IX of the Education Amendments of 1972</a:t>
            </a:r>
            <a:r>
              <a:rPr lang="en-US"/>
              <a:t> (20 U.S.C. § 1681) – </a:t>
            </a:r>
          </a:p>
          <a:p>
            <a:pPr marL="0" indent="0" algn="ctr">
              <a:lnSpc>
                <a:spcPct val="120000"/>
              </a:lnSpc>
              <a:spcAft>
                <a:spcPct val="0"/>
              </a:spcAft>
              <a:buNone/>
            </a:pPr>
            <a:r>
              <a:rPr lang="en-US" i="1"/>
              <a:t>No person in the United States shall, on the basis of sex, </a:t>
            </a:r>
          </a:p>
          <a:p>
            <a:pPr marL="0" indent="0" algn="ctr">
              <a:lnSpc>
                <a:spcPct val="120000"/>
              </a:lnSpc>
              <a:spcAft>
                <a:spcPct val="0"/>
              </a:spcAft>
              <a:buNone/>
            </a:pPr>
            <a:r>
              <a:rPr lang="en-US" i="1"/>
              <a:t>be excluded from participation in, be denied the benefits of, or be subjected to discrimination under any education program or activity </a:t>
            </a:r>
          </a:p>
          <a:p>
            <a:pPr marL="0" indent="0" algn="ctr">
              <a:spcAft>
                <a:spcPct val="0"/>
              </a:spcAft>
              <a:buNone/>
            </a:pPr>
            <a:r>
              <a:rPr lang="en-US" i="1"/>
              <a:t>receiving Federal financial assistance . . .</a:t>
            </a:r>
          </a:p>
          <a:p>
            <a:pPr marL="0" indent="0" algn="ctr">
              <a:lnSpc>
                <a:spcPct val="120000"/>
              </a:lnSpc>
              <a:spcAft>
                <a:spcPct val="0"/>
              </a:spcAft>
              <a:buNone/>
            </a:pPr>
            <a:endParaRPr lang="en-US"/>
          </a:p>
          <a:p>
            <a:r>
              <a:rPr lang="en-US"/>
              <a:t>Title IX prohibits sex discrimination </a:t>
            </a:r>
            <a:r>
              <a:rPr lang="en-US" u="sng"/>
              <a:t>in education and in employment</a:t>
            </a:r>
            <a:r>
              <a:rPr lang="en-US"/>
              <a:t>.</a:t>
            </a:r>
          </a:p>
        </p:txBody>
      </p:sp>
      <p:sp>
        <p:nvSpPr>
          <p:cNvPr id="2" name="Slide Title"/>
          <p:cNvSpPr>
            <a:spLocks noGrp="1"/>
          </p:cNvSpPr>
          <p:nvPr>
            <p:ph type="title"/>
          </p:nvPr>
        </p:nvSpPr>
        <p:spPr/>
        <p:txBody>
          <a:bodyPr/>
          <a:lstStyle/>
          <a:p>
            <a:r>
              <a:rPr lang="en-US"/>
              <a:t>Title IX</a:t>
            </a:r>
          </a:p>
        </p:txBody>
      </p:sp>
    </p:spTree>
    <p:extLst>
      <p:ext uri="{BB962C8B-B14F-4D97-AF65-F5344CB8AC3E}">
        <p14:creationId xmlns:p14="http://schemas.microsoft.com/office/powerpoint/2010/main" val="5869996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70</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21562" y="815772"/>
            <a:ext cx="4331625" cy="3937814"/>
          </a:xfrm>
        </p:spPr>
        <p:txBody>
          <a:bodyPr>
            <a:normAutofit/>
          </a:bodyPr>
          <a:lstStyle/>
          <a:p>
            <a:pPr marL="0" indent="0">
              <a:buNone/>
            </a:pPr>
            <a:endParaRPr lang="en-US" sz="2800"/>
          </a:p>
          <a:p>
            <a:pPr marL="0" indent="0">
              <a:buNone/>
            </a:pPr>
            <a:endParaRPr lang="en-US" sz="2800"/>
          </a:p>
          <a:p>
            <a:pPr marL="0" indent="0">
              <a:buNone/>
            </a:pPr>
            <a:r>
              <a:rPr lang="en-US" sz="2400"/>
              <a:t>In order to ensure that only individuals who are responsible for misconduct are punished, schools should approach their investigations with skepticism that the alleged conduct actually occurred.</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7991945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71</a:t>
            </a:fld>
            <a:endParaRPr lang="en-US"/>
          </a:p>
        </p:txBody>
      </p:sp>
      <p:sp>
        <p:nvSpPr>
          <p:cNvPr id="3" name="Content"/>
          <p:cNvSpPr>
            <a:spLocks noGrp="1"/>
          </p:cNvSpPr>
          <p:nvPr>
            <p:ph sz="quarter" idx="12"/>
          </p:nvPr>
        </p:nvSpPr>
        <p:spPr/>
        <p:txBody>
          <a:bodyPr>
            <a:normAutofit fontScale="92500" lnSpcReduction="10000"/>
          </a:bodyPr>
          <a:lstStyle/>
          <a:p>
            <a:pPr marL="0" indent="0">
              <a:buNone/>
            </a:pPr>
            <a:endParaRPr lang="en-US"/>
          </a:p>
          <a:p>
            <a:pPr marL="0" indent="0">
              <a:buNone/>
            </a:pPr>
            <a:r>
              <a:rPr lang="en-US" sz="2400"/>
              <a:t>“A school should never assume a complainant of sexual harassment is lying or that the alleged harassment did not occur . . . [T]he presumption [of innocence] is designed to ensure that investigators and decision-makers serve impartially and do not prejudge that the respondent is responsible for the alleged harassment, [not to] decline services to a complainant or to make assumptions about a complainant’s credibility.” (Q36)</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174387527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72</a:t>
            </a:fld>
            <a:endParaRPr lang="en-GB"/>
          </a:p>
        </p:txBody>
      </p:sp>
      <p:sp>
        <p:nvSpPr>
          <p:cNvPr id="4" name="Content Placeholder 3"/>
          <p:cNvSpPr>
            <a:spLocks noGrp="1"/>
          </p:cNvSpPr>
          <p:nvPr>
            <p:ph sz="quarter" idx="12"/>
          </p:nvPr>
        </p:nvSpPr>
        <p:spPr>
          <a:xfrm>
            <a:off x="288000" y="1187532"/>
            <a:ext cx="8568000" cy="3639649"/>
          </a:xfrm>
        </p:spPr>
        <p:txBody>
          <a:bodyPr>
            <a:normAutofit/>
          </a:bodyPr>
          <a:lstStyle/>
          <a:p>
            <a:r>
              <a:rPr lang="en-US"/>
              <a:t>Designate reasonably prompt time-frames for resolution and the range of possible disciplinary actions </a:t>
            </a:r>
          </a:p>
          <a:p>
            <a:r>
              <a:rPr lang="en-US"/>
              <a:t>Use either the “preponderance of the evidence” or “clear and convincing” standard and apply it equally to employee and student complaints </a:t>
            </a:r>
          </a:p>
          <a:p>
            <a:r>
              <a:rPr lang="en-US"/>
              <a:t>Provide complainant and respondent (and their parents/guardians) an equal opportunity to review any evidence obtained that is directly related to the allegations raised in a formal complaint</a:t>
            </a:r>
          </a:p>
          <a:p>
            <a:r>
              <a:rPr lang="en-US"/>
              <a:t>Address certain other procedural steps enumerated at 34 C.F.R. § 106.45 of the 2020 regulations, many of which we address below </a:t>
            </a:r>
          </a:p>
          <a:p>
            <a:endParaRPr lang="en-US"/>
          </a:p>
        </p:txBody>
      </p:sp>
      <p:sp>
        <p:nvSpPr>
          <p:cNvPr id="5" name="Text Placeholder 4"/>
          <p:cNvSpPr>
            <a:spLocks noGrp="1"/>
          </p:cNvSpPr>
          <p:nvPr>
            <p:ph type="body" sz="quarter" idx="13"/>
          </p:nvPr>
        </p:nvSpPr>
        <p:spPr>
          <a:xfrm>
            <a:off x="287338" y="735013"/>
            <a:ext cx="8569325" cy="488146"/>
          </a:xfrm>
        </p:spPr>
        <p:txBody>
          <a:bodyPr>
            <a:normAutofit/>
          </a:bodyPr>
          <a:lstStyle/>
          <a:p>
            <a:r>
              <a:rPr lang="en-US"/>
              <a:t> </a:t>
            </a:r>
            <a:r>
              <a:rPr lang="en-US" sz="2200"/>
              <a:t>Overview of select general requirements for the grievance process </a:t>
            </a:r>
          </a:p>
        </p:txBody>
      </p:sp>
      <p:sp>
        <p:nvSpPr>
          <p:cNvPr id="6" name="Title 5"/>
          <p:cNvSpPr>
            <a:spLocks noGrp="1"/>
          </p:cNvSpPr>
          <p:nvPr>
            <p:ph type="title"/>
          </p:nvPr>
        </p:nvSpPr>
        <p:spPr/>
        <p:txBody>
          <a:bodyPr/>
          <a:lstStyle/>
          <a:p>
            <a:r>
              <a:rPr lang="en-US" sz="2600"/>
              <a:t>How should schools respond to sexual harassment allegations?</a:t>
            </a:r>
          </a:p>
        </p:txBody>
      </p:sp>
    </p:spTree>
    <p:extLst>
      <p:ext uri="{BB962C8B-B14F-4D97-AF65-F5344CB8AC3E}">
        <p14:creationId xmlns:p14="http://schemas.microsoft.com/office/powerpoint/2010/main" val="323661692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73</a:t>
            </a:fld>
            <a:endParaRPr lang="en-US"/>
          </a:p>
        </p:txBody>
      </p:sp>
      <p:sp>
        <p:nvSpPr>
          <p:cNvPr id="3" name="Content"/>
          <p:cNvSpPr>
            <a:spLocks noGrp="1"/>
          </p:cNvSpPr>
          <p:nvPr>
            <p:ph sz="quarter" idx="12"/>
          </p:nvPr>
        </p:nvSpPr>
        <p:spPr/>
        <p:txBody>
          <a:bodyPr>
            <a:normAutofit lnSpcReduction="10000"/>
          </a:bodyPr>
          <a:lstStyle/>
          <a:p>
            <a:pPr marL="0" indent="0">
              <a:buNone/>
            </a:pPr>
            <a:endParaRPr lang="en-US"/>
          </a:p>
          <a:p>
            <a:pPr marL="0" indent="0">
              <a:buNone/>
            </a:pPr>
            <a:r>
              <a:rPr lang="en-US" sz="2400"/>
              <a:t>“The preamble explains that the preponderance-of-the-evidence standard means the decision-maker must determine whether alleged facts are more likely than not to be true. It also explains that the clear-and-convincing-evidence standard means the decision-maker must determine whether it is ‘highly probable’ that the alleged facts are true.” (Q56)</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167297124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74</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a:xfrm>
            <a:off x="4145625" y="909525"/>
            <a:ext cx="4331625" cy="3937814"/>
          </a:xfrm>
        </p:spPr>
        <p:txBody>
          <a:bodyPr>
            <a:normAutofit/>
          </a:bodyPr>
          <a:lstStyle/>
          <a:p>
            <a:pPr marL="0" indent="0">
              <a:buNone/>
            </a:pPr>
            <a:endParaRPr lang="en-US" sz="2800"/>
          </a:p>
          <a:p>
            <a:pPr marL="0" indent="0">
              <a:buNone/>
            </a:pPr>
            <a:endParaRPr lang="en-US" sz="2400"/>
          </a:p>
          <a:p>
            <a:pPr marL="0" indent="0">
              <a:buNone/>
            </a:pPr>
            <a:r>
              <a:rPr lang="en-US" sz="2400"/>
              <a:t>If a school uses the clear and convincing evidence standard for employees, it must do the same for students.</a:t>
            </a:r>
          </a:p>
        </p:txBody>
      </p:sp>
      <p:sp>
        <p:nvSpPr>
          <p:cNvPr id="2" name="Slide Title"/>
          <p:cNvSpPr>
            <a:spLocks noGrp="1"/>
          </p:cNvSpPr>
          <p:nvPr>
            <p:ph type="title"/>
          </p:nvPr>
        </p:nvSpPr>
        <p:spPr/>
        <p:txBody>
          <a:bodyPr/>
          <a:lstStyle/>
          <a:p>
            <a:r>
              <a:rPr lang="en-US" b="1"/>
              <a:t>TRUE/FALSE POLL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2171700"/>
            <a:ext cx="1981200" cy="1271270"/>
          </a:xfrm>
          <a:prstGeom prst="rect">
            <a:avLst/>
          </a:prstGeom>
        </p:spPr>
      </p:pic>
    </p:spTree>
    <p:extLst>
      <p:ext uri="{BB962C8B-B14F-4D97-AF65-F5344CB8AC3E}">
        <p14:creationId xmlns:p14="http://schemas.microsoft.com/office/powerpoint/2010/main" val="163670337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75</a:t>
            </a:fld>
            <a:endParaRPr lang="en-US"/>
          </a:p>
        </p:txBody>
      </p:sp>
      <p:sp>
        <p:nvSpPr>
          <p:cNvPr id="3" name="Content"/>
          <p:cNvSpPr>
            <a:spLocks noGrp="1"/>
          </p:cNvSpPr>
          <p:nvPr>
            <p:ph sz="quarter" idx="12"/>
          </p:nvPr>
        </p:nvSpPr>
        <p:spPr/>
        <p:txBody>
          <a:bodyPr>
            <a:normAutofit fontScale="85000" lnSpcReduction="10000"/>
          </a:bodyPr>
          <a:lstStyle/>
          <a:p>
            <a:pPr marL="0" indent="0">
              <a:buNone/>
            </a:pPr>
            <a:endParaRPr lang="en-US"/>
          </a:p>
          <a:p>
            <a:pPr marL="0" indent="0">
              <a:buNone/>
            </a:pPr>
            <a:r>
              <a:rPr lang="en-US" sz="2400"/>
              <a:t>“The preamble explains that if a school has a collective bargaining agreement in place that requires the school to use the clear-and-convincing standard for sexual harassment investigations involving employees, it is required under the 2020 amendments to use only the clear-and-convincing standard for sexual harassment investigations involving students as well. In those cases, the preamble indicates that the school may work cooperatively with its employee unions to renegotiate the standard of proof used in employee sexual harassment investigations.” (Q57)</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367902500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Maree Sneed</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76</a:t>
            </a:fld>
            <a:endParaRPr lang="en-GB"/>
          </a:p>
        </p:txBody>
      </p:sp>
      <p:sp>
        <p:nvSpPr>
          <p:cNvPr id="4" name="Content Placeholder 3"/>
          <p:cNvSpPr>
            <a:spLocks noGrp="1"/>
          </p:cNvSpPr>
          <p:nvPr>
            <p:ph sz="quarter" idx="12"/>
          </p:nvPr>
        </p:nvSpPr>
        <p:spPr/>
        <p:txBody>
          <a:bodyPr>
            <a:normAutofit fontScale="85000" lnSpcReduction="20000"/>
          </a:bodyPr>
          <a:lstStyle/>
          <a:p>
            <a:pPr marL="457200" indent="-457200">
              <a:buFont typeface="+mj-lt"/>
              <a:buAutoNum type="arabicPeriod"/>
            </a:pPr>
            <a:r>
              <a:rPr lang="en-US"/>
              <a:t>District or school receives actual knowledge of conduct that may constitute sexual harassment.</a:t>
            </a:r>
          </a:p>
          <a:p>
            <a:pPr marL="457200" indent="-457200">
              <a:buFont typeface="+mj-lt"/>
              <a:buAutoNum type="arabicPeriod"/>
            </a:pPr>
            <a:r>
              <a:rPr lang="en-US"/>
              <a:t>District-level or school-based Title IX Coordinator meets with alleged victim to discuss supportive measures and the process for filing a formal complaint.</a:t>
            </a:r>
          </a:p>
          <a:p>
            <a:pPr marL="457200" indent="-457200">
              <a:buFont typeface="+mj-lt"/>
              <a:buAutoNum type="arabicPeriod"/>
            </a:pPr>
            <a:r>
              <a:rPr lang="en-US"/>
              <a:t>Investigator leads the investigation after the formal complaint is in place and written notice is given to the involved individuals and their parents/guardians. Investigator gathers and reviews evidence, allows responses to the evidence, and prepares an investigative report; the involved individuals and their parents/guardians review and respond to the report. </a:t>
            </a:r>
          </a:p>
          <a:p>
            <a:pPr marL="457200" indent="-457200">
              <a:buFont typeface="+mj-lt"/>
              <a:buAutoNum type="arabicPeriod"/>
            </a:pPr>
            <a:r>
              <a:rPr lang="en-US"/>
              <a:t>Decision-maker provides opportunity for involved individuals and their parents/guardians to prepare written questions to be answered by the other side. Decision-maker reviews all materials and makes a written responsibility determination – an impartial determination as to whether the alleged conduct occurred – including sanctions.</a:t>
            </a:r>
          </a:p>
        </p:txBody>
      </p:sp>
      <p:sp>
        <p:nvSpPr>
          <p:cNvPr id="5" name="Text Placeholder 4"/>
          <p:cNvSpPr>
            <a:spLocks noGrp="1"/>
          </p:cNvSpPr>
          <p:nvPr>
            <p:ph type="body" sz="quarter" idx="13"/>
          </p:nvPr>
        </p:nvSpPr>
        <p:spPr/>
        <p:txBody>
          <a:bodyPr/>
          <a:lstStyle/>
          <a:p>
            <a:r>
              <a:rPr lang="en-US"/>
              <a:t>Revisiting the basic steps outlined in the 2020 regulations</a:t>
            </a:r>
          </a:p>
        </p:txBody>
      </p:sp>
      <p:sp>
        <p:nvSpPr>
          <p:cNvPr id="6" name="Title 5"/>
          <p:cNvSpPr>
            <a:spLocks noGrp="1"/>
          </p:cNvSpPr>
          <p:nvPr>
            <p:ph type="title"/>
          </p:nvPr>
        </p:nvSpPr>
        <p:spPr/>
        <p:txBody>
          <a:bodyPr/>
          <a:lstStyle/>
          <a:p>
            <a:r>
              <a:rPr lang="en-US" sz="2600"/>
              <a:t>How should schools respond to sexual harassment allegations?</a:t>
            </a:r>
          </a:p>
        </p:txBody>
      </p:sp>
    </p:spTree>
    <p:extLst>
      <p:ext uri="{BB962C8B-B14F-4D97-AF65-F5344CB8AC3E}">
        <p14:creationId xmlns:p14="http://schemas.microsoft.com/office/powerpoint/2010/main" val="421226134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77</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92500" lnSpcReduction="20000"/>
          </a:bodyPr>
          <a:lstStyle/>
          <a:p>
            <a:r>
              <a:rPr lang="en-US"/>
              <a:t>A school’s Title IX responsibilities are triggered once it is put on notice of alleged sexual harassment (i.e., actual knowledge). The school-based Title IX Coordinator must “promptly” contact the alleged victim and their parents/guardians to discuss the availability of and consider their wishes regarding supportive measures.</a:t>
            </a:r>
          </a:p>
          <a:p>
            <a:r>
              <a:rPr lang="en-US"/>
              <a:t>The grievance policy must describe the range of available supportive measures. Examples include:</a:t>
            </a:r>
          </a:p>
          <a:p>
            <a:pPr lvl="1"/>
            <a:r>
              <a:rPr lang="en-US"/>
              <a:t>Counseling</a:t>
            </a:r>
          </a:p>
          <a:p>
            <a:pPr lvl="1"/>
            <a:r>
              <a:rPr lang="en-US"/>
              <a:t>Extensions of deadlines or other course-related adjustments</a:t>
            </a:r>
          </a:p>
          <a:p>
            <a:pPr lvl="1"/>
            <a:r>
              <a:rPr lang="en-US"/>
              <a:t>Changes to class schedules</a:t>
            </a:r>
          </a:p>
          <a:p>
            <a:pPr lvl="1"/>
            <a:r>
              <a:rPr lang="en-US"/>
              <a:t>Increased monitoring/security of certain areas</a:t>
            </a:r>
          </a:p>
          <a:p>
            <a:r>
              <a:rPr lang="en-US"/>
              <a:t>The school must inform the alleged victim and their parents/guardians that supportive measures are available </a:t>
            </a:r>
            <a:r>
              <a:rPr lang="en-US" u="sng"/>
              <a:t>with or without</a:t>
            </a:r>
            <a:r>
              <a:rPr lang="en-US"/>
              <a:t> the filing of a formal complaint, and also explain the process for filing a formal complaint.</a:t>
            </a:r>
          </a:p>
        </p:txBody>
      </p:sp>
      <p:sp>
        <p:nvSpPr>
          <p:cNvPr id="2" name="Slide Title"/>
          <p:cNvSpPr>
            <a:spLocks noGrp="1"/>
          </p:cNvSpPr>
          <p:nvPr>
            <p:ph type="title"/>
          </p:nvPr>
        </p:nvSpPr>
        <p:spPr/>
        <p:txBody>
          <a:bodyPr/>
          <a:lstStyle/>
          <a:p>
            <a:r>
              <a:rPr lang="en-US"/>
              <a:t>Meeting to offer supportive measures</a:t>
            </a:r>
          </a:p>
        </p:txBody>
      </p:sp>
    </p:spTree>
    <p:extLst>
      <p:ext uri="{BB962C8B-B14F-4D97-AF65-F5344CB8AC3E}">
        <p14:creationId xmlns:p14="http://schemas.microsoft.com/office/powerpoint/2010/main" val="362843473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78</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92500" lnSpcReduction="10000"/>
          </a:bodyPr>
          <a:lstStyle/>
          <a:p>
            <a:r>
              <a:rPr lang="en-US"/>
              <a:t>No investigation of alleged sexual harassment may occur until after a formal complaint has been filed.</a:t>
            </a:r>
            <a:endParaRPr lang="en-US" i="1"/>
          </a:p>
          <a:p>
            <a:r>
              <a:rPr lang="en-US"/>
              <a:t>The formal complaint must be filed by the alleged victim or their parent/guardian. It must describe the sexual harassment allegations and request that the school district investigate.</a:t>
            </a:r>
          </a:p>
          <a:p>
            <a:pPr lvl="1"/>
            <a:r>
              <a:rPr lang="en-US"/>
              <a:t>The formal complaint may be filed at any time as long as the alleged victim is “participating in or attempting to participate in the education program or activity” of the school district at the time of filing </a:t>
            </a:r>
          </a:p>
          <a:p>
            <a:pPr lvl="1"/>
            <a:r>
              <a:rPr lang="en-US"/>
              <a:t>The school or district should create a standard formal complaint form</a:t>
            </a:r>
          </a:p>
          <a:p>
            <a:r>
              <a:rPr lang="en-US"/>
              <a:t>The school-based Title IX Coordinator may initiate a formal complaint and investigation on his or her own if the decision is not clearly unreasonable in light of the known circumstances (e.g., alleged perpetrator may pose an ongoing safety threat). </a:t>
            </a:r>
          </a:p>
        </p:txBody>
      </p:sp>
      <p:sp>
        <p:nvSpPr>
          <p:cNvPr id="2" name="Slide Title"/>
          <p:cNvSpPr>
            <a:spLocks noGrp="1"/>
          </p:cNvSpPr>
          <p:nvPr>
            <p:ph type="title"/>
          </p:nvPr>
        </p:nvSpPr>
        <p:spPr/>
        <p:txBody>
          <a:bodyPr/>
          <a:lstStyle/>
          <a:p>
            <a:r>
              <a:rPr lang="en-US" sz="2500"/>
              <a:t>Formal complaint to initiate the rest of the grievance process</a:t>
            </a:r>
          </a:p>
        </p:txBody>
      </p:sp>
    </p:spTree>
    <p:extLst>
      <p:ext uri="{BB962C8B-B14F-4D97-AF65-F5344CB8AC3E}">
        <p14:creationId xmlns:p14="http://schemas.microsoft.com/office/powerpoint/2010/main" val="360594341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79</a:t>
            </a:fld>
            <a:endParaRPr lang="en-US"/>
          </a:p>
        </p:txBody>
      </p:sp>
      <p:sp>
        <p:nvSpPr>
          <p:cNvPr id="3" name="Content"/>
          <p:cNvSpPr>
            <a:spLocks noGrp="1"/>
          </p:cNvSpPr>
          <p:nvPr>
            <p:ph sz="quarter" idx="12"/>
          </p:nvPr>
        </p:nvSpPr>
        <p:spPr/>
        <p:txBody>
          <a:bodyPr>
            <a:normAutofit fontScale="62500" lnSpcReduction="20000"/>
          </a:bodyPr>
          <a:lstStyle/>
          <a:p>
            <a:pPr marL="0" indent="0">
              <a:buNone/>
            </a:pPr>
            <a:r>
              <a:rPr lang="en-US" sz="2400"/>
              <a:t>“The preamble gives several examples of situations of a complainant ‘attempting to participate’ in a school’s education program, including when a complainant:</a:t>
            </a:r>
          </a:p>
          <a:p>
            <a:pPr marL="457200" indent="-457200">
              <a:buFont typeface="+mj-lt"/>
              <a:buAutoNum type="arabicPeriod"/>
            </a:pPr>
            <a:r>
              <a:rPr lang="en-US" sz="2400"/>
              <a:t>Has withdrawn from the school due to alleged sexual harassment and expresses a desire to re-enroll if the school responds appropriately to the allegations,</a:t>
            </a:r>
          </a:p>
          <a:p>
            <a:pPr marL="457200" indent="-457200">
              <a:buFont typeface="+mj-lt"/>
              <a:buAutoNum type="arabicPeriod"/>
            </a:pPr>
            <a:r>
              <a:rPr lang="en-US" sz="2400"/>
              <a:t>Has graduated but intends to apply to a new program or intends to participate in alumni programs and activities,</a:t>
            </a:r>
          </a:p>
          <a:p>
            <a:pPr marL="457200" indent="-457200">
              <a:buFont typeface="+mj-lt"/>
              <a:buAutoNum type="arabicPeriod"/>
            </a:pPr>
            <a:r>
              <a:rPr lang="en-US" sz="2400"/>
              <a:t>Is on a leave of absence and is still enrolled as a student or intends to re-apply after the leave of absence, or </a:t>
            </a:r>
          </a:p>
          <a:p>
            <a:pPr marL="457200" indent="-457200">
              <a:buFont typeface="+mj-lt"/>
              <a:buAutoNum type="arabicPeriod"/>
            </a:pPr>
            <a:r>
              <a:rPr lang="en-US" sz="2400"/>
              <a:t>Has applied for admission.</a:t>
            </a:r>
          </a:p>
          <a:p>
            <a:pPr marL="0" indent="0">
              <a:buNone/>
            </a:pPr>
            <a:endParaRPr lang="en-US" sz="2400"/>
          </a:p>
          <a:p>
            <a:pPr marL="0" indent="0">
              <a:buNone/>
            </a:pPr>
            <a:r>
              <a:rPr lang="en-US" sz="2400"/>
              <a:t>It is important to keep in mind that this requirement concerns a complainant’s status at the time a formal complaint is filed and is not affected by a complainant’s later decision to remain or leave the school.” (Q23)</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19069121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a:t>
            </a:fld>
            <a:endParaRPr lang="en-US"/>
          </a:p>
        </p:txBody>
      </p:sp>
      <p:sp>
        <p:nvSpPr>
          <p:cNvPr id="4" name="Entity Name Placeholder"/>
          <p:cNvSpPr>
            <a:spLocks noGrp="1"/>
          </p:cNvSpPr>
          <p:nvPr>
            <p:ph type="ftr" sz="quarter" idx="3"/>
          </p:nvPr>
        </p:nvSpPr>
        <p:spPr/>
        <p:txBody>
          <a:bodyPr/>
          <a:lstStyle/>
          <a:p>
            <a:pPr algn="r"/>
            <a:r>
              <a:rPr lang="en-US"/>
              <a:t>Maree Sneed</a:t>
            </a:r>
            <a:endParaRPr lang="en-US" dirty="0"/>
          </a:p>
        </p:txBody>
      </p:sp>
      <p:sp>
        <p:nvSpPr>
          <p:cNvPr id="3" name="Content"/>
          <p:cNvSpPr>
            <a:spLocks noGrp="1"/>
          </p:cNvSpPr>
          <p:nvPr>
            <p:ph sz="quarter" idx="12"/>
          </p:nvPr>
        </p:nvSpPr>
        <p:spPr>
          <a:xfrm>
            <a:off x="288000" y="900000"/>
            <a:ext cx="3541050" cy="3937814"/>
          </a:xfrm>
        </p:spPr>
        <p:txBody>
          <a:bodyPr>
            <a:normAutofit fontScale="92500" lnSpcReduction="10000"/>
          </a:bodyPr>
          <a:lstStyle/>
          <a:p>
            <a:r>
              <a:rPr lang="en-US">
                <a:solidFill>
                  <a:schemeClr val="tx1"/>
                </a:solidFill>
              </a:rPr>
              <a:t>Institutions receiving federal funding</a:t>
            </a:r>
          </a:p>
          <a:p>
            <a:r>
              <a:rPr lang="en-US">
                <a:solidFill>
                  <a:schemeClr val="tx1"/>
                </a:solidFill>
              </a:rPr>
              <a:t>School districts, colleges/universities, charter and for-profit schools and athletic associations</a:t>
            </a:r>
          </a:p>
          <a:p>
            <a:pPr lvl="1"/>
            <a:r>
              <a:rPr lang="en-US">
                <a:solidFill>
                  <a:schemeClr val="tx1"/>
                </a:solidFill>
              </a:rPr>
              <a:t>Including organizations receiving “significant assistance” from these</a:t>
            </a:r>
          </a:p>
          <a:p>
            <a:r>
              <a:rPr lang="en-US">
                <a:solidFill>
                  <a:schemeClr val="tx1"/>
                </a:solidFill>
              </a:rPr>
              <a:t>Educational programs offered by non-education institutions that receive federal funds, such as libraries, prisons, and museums</a:t>
            </a:r>
          </a:p>
        </p:txBody>
      </p:sp>
      <p:sp>
        <p:nvSpPr>
          <p:cNvPr id="2" name="Slide Title"/>
          <p:cNvSpPr>
            <a:spLocks noGrp="1"/>
          </p:cNvSpPr>
          <p:nvPr>
            <p:ph type="title"/>
          </p:nvPr>
        </p:nvSpPr>
        <p:spPr/>
        <p:txBody>
          <a:bodyPr/>
          <a:lstStyle/>
          <a:p>
            <a:r>
              <a:rPr lang="en-US"/>
              <a:t>What entities are covered by Title IX?</a:t>
            </a:r>
          </a:p>
        </p:txBody>
      </p:sp>
      <p:pic>
        <p:nvPicPr>
          <p:cNvPr id="3075" name="Picture 3" descr="C:\Users\MasonMM\AppData\Local\Microsoft\Windows\INetCache\IE\121R05UB\Old_Government_Buildings_-_whole[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1445246"/>
            <a:ext cx="3657600" cy="2432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3786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80</a:t>
            </a:fld>
            <a:endParaRPr lang="en-US"/>
          </a:p>
        </p:txBody>
      </p:sp>
      <p:sp>
        <p:nvSpPr>
          <p:cNvPr id="3" name="Content"/>
          <p:cNvSpPr>
            <a:spLocks noGrp="1"/>
          </p:cNvSpPr>
          <p:nvPr>
            <p:ph sz="quarter" idx="12"/>
          </p:nvPr>
        </p:nvSpPr>
        <p:spPr/>
        <p:txBody>
          <a:bodyPr>
            <a:normAutofit fontScale="85000" lnSpcReduction="10000"/>
          </a:bodyPr>
          <a:lstStyle/>
          <a:p>
            <a:pPr marL="0" indent="0">
              <a:buNone/>
            </a:pPr>
            <a:r>
              <a:rPr lang="en-US" sz="2400"/>
              <a:t>“In some cases, a school may be in violation of Title IX if the Title IX Coordinator does not [file a formal complaint]. For example, the preamble explains that if a school ‘has actual knowledge of a pattern of alleged sexual harassment by a perpetrator in a position of authority,” OCR may find the school to be deliberately indifferent (i.e., to have acted in a clearly unreasonable way) if the school’s Title IX Coordinator does not sign a formal complaint, ‘even if the complainant . . . does not wish to file a formal complaint or participate in a grievance process.”</a:t>
            </a:r>
          </a:p>
          <a:p>
            <a:pPr marL="0" indent="0">
              <a:buNone/>
            </a:pPr>
            <a:r>
              <a:rPr lang="en-US" sz="2400" i="1"/>
              <a:t>(continued on next slide)</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268726049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81</a:t>
            </a:fld>
            <a:endParaRPr lang="en-US"/>
          </a:p>
        </p:txBody>
      </p:sp>
      <p:sp>
        <p:nvSpPr>
          <p:cNvPr id="3" name="Content"/>
          <p:cNvSpPr>
            <a:spLocks noGrp="1"/>
          </p:cNvSpPr>
          <p:nvPr>
            <p:ph sz="quarter" idx="12"/>
          </p:nvPr>
        </p:nvSpPr>
        <p:spPr/>
        <p:txBody>
          <a:bodyPr>
            <a:normAutofit fontScale="92500" lnSpcReduction="10000"/>
          </a:bodyPr>
          <a:lstStyle/>
          <a:p>
            <a:pPr marL="0" indent="0">
              <a:buNone/>
            </a:pPr>
            <a:endParaRPr lang="en-US" sz="2400"/>
          </a:p>
          <a:p>
            <a:pPr marL="0" indent="0">
              <a:buNone/>
            </a:pPr>
            <a:r>
              <a:rPr lang="en-US" sz="2400"/>
              <a:t>“Put simply, there are circumstances when a Title IX Coordinator may need to sign a formal complaint that obligates the school to initiate an investigation regardless of the complainant’s relationship with the school or interest in participating in the Title IX grievance process. This is because the school has a Title IX obligation to provide all students, not just the complainant, with an educational environment that does not discriminate based on sex.” (Q24)</a:t>
            </a:r>
          </a:p>
        </p:txBody>
      </p:sp>
      <p:sp>
        <p:nvSpPr>
          <p:cNvPr id="2" name="Slide Title"/>
          <p:cNvSpPr>
            <a:spLocks noGrp="1"/>
          </p:cNvSpPr>
          <p:nvPr>
            <p:ph type="title"/>
          </p:nvPr>
        </p:nvSpPr>
        <p:spPr/>
        <p:txBody>
          <a:bodyPr/>
          <a:lstStyle/>
          <a:p>
            <a:r>
              <a:rPr lang="en-US"/>
              <a:t>ED Title IX guidance (July 2021)</a:t>
            </a:r>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59BD8499-AF7A-412F-A43F-DF906A470577}"/>
              </a:ext>
            </a:extLst>
          </p:cNvPr>
          <p:cNvPicPr>
            <a:picLocks noChangeAspect="1"/>
          </p:cNvPicPr>
          <p:nvPr/>
        </p:nvPicPr>
        <p:blipFill>
          <a:blip r:embed="rId2"/>
          <a:stretch>
            <a:fillRect/>
          </a:stretch>
        </p:blipFill>
        <p:spPr>
          <a:xfrm>
            <a:off x="6571210" y="2571750"/>
            <a:ext cx="2267716" cy="1646424"/>
          </a:xfrm>
          <a:prstGeom prst="rect">
            <a:avLst/>
          </a:prstGeom>
        </p:spPr>
      </p:pic>
    </p:spTree>
    <p:extLst>
      <p:ext uri="{BB962C8B-B14F-4D97-AF65-F5344CB8AC3E}">
        <p14:creationId xmlns:p14="http://schemas.microsoft.com/office/powerpoint/2010/main" val="230892026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82</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endParaRPr lang="en-US"/>
          </a:p>
          <a:p>
            <a:pPr marL="0" indent="0">
              <a:buNone/>
            </a:pPr>
            <a:r>
              <a:rPr lang="en-US" sz="2400"/>
              <a:t>A high schooler dropped out of school last year. This year, the student says it was because he was sexually assaulted, and that he will return to school if the school investigates.</a:t>
            </a:r>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Continue with the grievance process?</a:t>
            </a:r>
          </a:p>
          <a:p>
            <a:endParaRPr lang="en-US">
              <a:solidFill>
                <a:schemeClr val="bg1"/>
              </a:solidFill>
            </a:endParaRPr>
          </a:p>
        </p:txBody>
      </p:sp>
    </p:spTree>
    <p:extLst>
      <p:ext uri="{BB962C8B-B14F-4D97-AF65-F5344CB8AC3E}">
        <p14:creationId xmlns:p14="http://schemas.microsoft.com/office/powerpoint/2010/main" val="73911360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83</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endParaRPr lang="en-US"/>
          </a:p>
          <a:p>
            <a:pPr marL="0" indent="0">
              <a:buNone/>
            </a:pPr>
            <a:r>
              <a:rPr lang="en-US" sz="2400"/>
              <a:t>A teacher experiences alleged sexual harassment by her department chair, who is known within the department for his “raunchy” jokes. The teacher does not want to file a formal complaint.</a:t>
            </a:r>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Continue with the grievance process?</a:t>
            </a:r>
          </a:p>
          <a:p>
            <a:endParaRPr lang="en-US">
              <a:solidFill>
                <a:schemeClr val="bg1"/>
              </a:solidFill>
            </a:endParaRPr>
          </a:p>
        </p:txBody>
      </p:sp>
    </p:spTree>
    <p:extLst>
      <p:ext uri="{BB962C8B-B14F-4D97-AF65-F5344CB8AC3E}">
        <p14:creationId xmlns:p14="http://schemas.microsoft.com/office/powerpoint/2010/main" val="206792739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84</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endParaRPr lang="en-US"/>
          </a:p>
          <a:p>
            <a:pPr marL="0" indent="0">
              <a:buNone/>
            </a:pPr>
            <a:r>
              <a:rPr lang="en-US" sz="2400"/>
              <a:t>An anonymous report names a high school junior as the alleged perpetrator of sexual harassment against several sophomores. None of the alleged victims is identified.</a:t>
            </a:r>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Continue with the grievance process?</a:t>
            </a:r>
          </a:p>
          <a:p>
            <a:endParaRPr lang="en-US">
              <a:solidFill>
                <a:schemeClr val="bg1"/>
              </a:solidFill>
            </a:endParaRPr>
          </a:p>
        </p:txBody>
      </p:sp>
    </p:spTree>
    <p:extLst>
      <p:ext uri="{BB962C8B-B14F-4D97-AF65-F5344CB8AC3E}">
        <p14:creationId xmlns:p14="http://schemas.microsoft.com/office/powerpoint/2010/main" val="419074722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ity Name Placeholder"/>
          <p:cNvSpPr>
            <a:spLocks noGrp="1"/>
          </p:cNvSpPr>
          <p:nvPr>
            <p:ph type="ftr" sz="quarter" idx="3"/>
          </p:nvPr>
        </p:nvSpPr>
        <p:spPr/>
        <p:txBody>
          <a:bodyPr/>
          <a:lstStyle/>
          <a:p>
            <a:pPr algn="r"/>
            <a:r>
              <a:rPr lang="en-US"/>
              <a:t>Maree Sneed</a:t>
            </a:r>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85</a:t>
            </a:fld>
            <a:endParaRPr lang="en-US"/>
          </a:p>
        </p:txBody>
      </p:sp>
      <p:sp>
        <p:nvSpPr>
          <p:cNvPr id="3" name="Content"/>
          <p:cNvSpPr>
            <a:spLocks noGrp="1"/>
          </p:cNvSpPr>
          <p:nvPr>
            <p:ph sz="quarter" idx="12"/>
          </p:nvPr>
        </p:nvSpPr>
        <p:spPr/>
        <p:txBody>
          <a:bodyPr>
            <a:normAutofit/>
          </a:bodyPr>
          <a:lstStyle/>
          <a:p>
            <a:pPr marL="0" indent="0">
              <a:buNone/>
            </a:pPr>
            <a:endParaRPr lang="en-US"/>
          </a:p>
          <a:p>
            <a:pPr marL="0" indent="0">
              <a:buNone/>
            </a:pPr>
            <a:endParaRPr lang="en-US"/>
          </a:p>
          <a:p>
            <a:pPr marL="0" indent="0">
              <a:buNone/>
            </a:pPr>
            <a:r>
              <a:rPr lang="en-US" sz="2400"/>
              <a:t>A 5</a:t>
            </a:r>
            <a:r>
              <a:rPr lang="en-US" sz="2400" baseline="30000"/>
              <a:t>th</a:t>
            </a:r>
            <a:r>
              <a:rPr lang="en-US" sz="2400"/>
              <a:t> grader experiences alleged sexual harassment by a teacher’s aide. The alleged victim is embarrassed and his parents/guardians don’t want that information to get out, so they decline to file a formal complaint.</a:t>
            </a:r>
          </a:p>
        </p:txBody>
      </p:sp>
      <p:sp>
        <p:nvSpPr>
          <p:cNvPr id="2" name="Slide Title"/>
          <p:cNvSpPr>
            <a:spLocks noGrp="1"/>
          </p:cNvSpPr>
          <p:nvPr>
            <p:ph type="title"/>
          </p:nvPr>
        </p:nvSpPr>
        <p:spPr/>
        <p:txBody>
          <a:bodyPr/>
          <a:lstStyle/>
          <a:p>
            <a:r>
              <a:rPr lang="en-US" b="1"/>
              <a:t>YES/NO POLL</a:t>
            </a:r>
            <a:endParaRPr lang="en-US"/>
          </a:p>
        </p:txBody>
      </p:sp>
      <p:sp>
        <p:nvSpPr>
          <p:cNvPr id="7" name="2D Shape"/>
          <p:cNvSpPr/>
          <p:nvPr/>
        </p:nvSpPr>
        <p:spPr>
          <a:xfrm rot="4500000">
            <a:off x="6342997" y="2009774"/>
            <a:ext cx="3423600" cy="34236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Quote Text"/>
          <p:cNvSpPr>
            <a:spLocks noGrp="1"/>
          </p:cNvSpPr>
          <p:nvPr>
            <p:ph type="body" sz="quarter" idx="13"/>
          </p:nvPr>
        </p:nvSpPr>
        <p:spPr>
          <a:xfrm>
            <a:off x="6478246" y="2409825"/>
            <a:ext cx="2380003" cy="1875989"/>
          </a:xfrm>
        </p:spPr>
        <p:txBody>
          <a:bodyPr/>
          <a:lstStyle/>
          <a:p>
            <a:endParaRPr lang="en-US">
              <a:solidFill>
                <a:schemeClr val="bg1"/>
              </a:solidFill>
            </a:endParaRPr>
          </a:p>
          <a:p>
            <a:pPr algn="ctr"/>
            <a:r>
              <a:rPr lang="en-US" sz="2800">
                <a:solidFill>
                  <a:schemeClr val="tx1"/>
                </a:solidFill>
              </a:rPr>
              <a:t>Continue with the grievance process?</a:t>
            </a:r>
          </a:p>
          <a:p>
            <a:endParaRPr lang="en-US">
              <a:solidFill>
                <a:schemeClr val="bg1"/>
              </a:solidFill>
            </a:endParaRPr>
          </a:p>
        </p:txBody>
      </p:sp>
    </p:spTree>
    <p:extLst>
      <p:ext uri="{BB962C8B-B14F-4D97-AF65-F5344CB8AC3E}">
        <p14:creationId xmlns:p14="http://schemas.microsoft.com/office/powerpoint/2010/main" val="410495596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74725"/>
            <a:ext cx="8568000" cy="4073325"/>
          </a:xfrm>
        </p:spPr>
        <p:txBody>
          <a:bodyPr>
            <a:normAutofit fontScale="92500" lnSpcReduction="10000"/>
          </a:bodyPr>
          <a:lstStyle/>
          <a:p>
            <a:r>
              <a:rPr lang="en-US" sz="2000"/>
              <a:t>Incident-specific response:</a:t>
            </a:r>
          </a:p>
          <a:p>
            <a:pPr marL="270000" lvl="1" indent="0">
              <a:buNone/>
            </a:pPr>
            <a:r>
              <a:rPr lang="en-US" sz="2000"/>
              <a:t>— Victim(s) and parents</a:t>
            </a:r>
          </a:p>
          <a:p>
            <a:pPr marL="270000" lvl="1" indent="0">
              <a:buNone/>
            </a:pPr>
            <a:r>
              <a:rPr lang="en-US" sz="2000"/>
              <a:t>— Perpetrator(s) and parents</a:t>
            </a:r>
          </a:p>
          <a:p>
            <a:pPr marL="270000" lvl="1" indent="0">
              <a:buNone/>
            </a:pPr>
            <a:r>
              <a:rPr lang="en-US" sz="2000"/>
              <a:t>— Staff who knew or should have known</a:t>
            </a:r>
          </a:p>
          <a:p>
            <a:r>
              <a:rPr lang="en-US" sz="2000"/>
              <a:t>School-wide response:</a:t>
            </a:r>
          </a:p>
          <a:p>
            <a:pPr marL="270000" lvl="1" indent="0">
              <a:buNone/>
            </a:pPr>
            <a:r>
              <a:rPr lang="en-US" sz="2000"/>
              <a:t>— Students</a:t>
            </a:r>
          </a:p>
          <a:p>
            <a:pPr marL="270000" lvl="1" indent="0">
              <a:buNone/>
            </a:pPr>
            <a:r>
              <a:rPr lang="en-US" sz="2000"/>
              <a:t>— Staff</a:t>
            </a:r>
          </a:p>
          <a:p>
            <a:pPr marL="270000" lvl="1" indent="0">
              <a:buNone/>
            </a:pPr>
            <a:r>
              <a:rPr lang="en-US" sz="2000"/>
              <a:t>— Parents</a:t>
            </a:r>
          </a:p>
          <a:p>
            <a:pPr marL="270000" lvl="1" indent="0">
              <a:buNone/>
            </a:pPr>
            <a:endParaRPr lang="en-US" sz="2000"/>
          </a:p>
          <a:p>
            <a:pPr marL="270000" lvl="1" indent="0">
              <a:buNone/>
            </a:pPr>
            <a:r>
              <a:rPr lang="en-US" sz="2000"/>
              <a:t>The nature of these steps will depend on the ages/status of the victim(s) and perpetrator(s), and the context of the harassment.</a:t>
            </a:r>
          </a:p>
        </p:txBody>
      </p:sp>
      <p:sp>
        <p:nvSpPr>
          <p:cNvPr id="2" name="Slide Title"/>
          <p:cNvSpPr>
            <a:spLocks noGrp="1"/>
          </p:cNvSpPr>
          <p:nvPr>
            <p:ph type="title"/>
          </p:nvPr>
        </p:nvSpPr>
        <p:spPr>
          <a:xfrm>
            <a:off x="249387" y="243475"/>
            <a:ext cx="7406640" cy="520245"/>
          </a:xfrm>
        </p:spPr>
        <p:txBody>
          <a:bodyPr>
            <a:normAutofit/>
          </a:bodyPr>
          <a:lstStyle/>
          <a:p>
            <a:r>
              <a:rPr lang="en-US"/>
              <a:t>Response checklist revisited</a:t>
            </a: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493188">
            <a:off x="5118702" y="302923"/>
            <a:ext cx="3563876" cy="3563876"/>
          </a:xfrm>
          <a:prstGeom prst="rect">
            <a:avLst/>
          </a:prstGeom>
        </p:spPr>
      </p:pic>
      <p:sp>
        <p:nvSpPr>
          <p:cNvPr id="6"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86</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417777652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87</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a:bodyPr>
          <a:lstStyle/>
          <a:p>
            <a:r>
              <a:rPr lang="en-US"/>
              <a:t>What are the basic parts of the grievance process after a formal complaint is filed?</a:t>
            </a:r>
          </a:p>
          <a:p>
            <a:pPr lvl="1"/>
            <a:r>
              <a:rPr lang="en-US"/>
              <a:t>Notice</a:t>
            </a:r>
          </a:p>
          <a:p>
            <a:pPr lvl="1"/>
            <a:r>
              <a:rPr lang="en-US"/>
              <a:t>Investigation</a:t>
            </a:r>
          </a:p>
          <a:p>
            <a:pPr lvl="1"/>
            <a:r>
              <a:rPr lang="en-US"/>
              <a:t>Written questions and answers</a:t>
            </a:r>
          </a:p>
          <a:p>
            <a:pPr lvl="1"/>
            <a:r>
              <a:rPr lang="en-US"/>
              <a:t>Responsibility determination</a:t>
            </a:r>
          </a:p>
          <a:p>
            <a:pPr lvl="1"/>
            <a:r>
              <a:rPr lang="en-US"/>
              <a:t>Appeal</a:t>
            </a:r>
          </a:p>
          <a:p>
            <a:r>
              <a:rPr lang="en-US"/>
              <a:t>A district must set reasonably prompt timeframes for carrying out the grievance process.</a:t>
            </a:r>
          </a:p>
          <a:p>
            <a:endParaRPr lang="en-US"/>
          </a:p>
        </p:txBody>
      </p:sp>
      <p:sp>
        <p:nvSpPr>
          <p:cNvPr id="2" name="Slide Title"/>
          <p:cNvSpPr>
            <a:spLocks noGrp="1"/>
          </p:cNvSpPr>
          <p:nvPr>
            <p:ph type="title"/>
          </p:nvPr>
        </p:nvSpPr>
        <p:spPr/>
        <p:txBody>
          <a:bodyPr/>
          <a:lstStyle/>
          <a:p>
            <a:r>
              <a:rPr lang="en-US"/>
              <a:t>Grievance process after a formal complaint is filed</a:t>
            </a:r>
          </a:p>
        </p:txBody>
      </p:sp>
    </p:spTree>
    <p:extLst>
      <p:ext uri="{BB962C8B-B14F-4D97-AF65-F5344CB8AC3E}">
        <p14:creationId xmlns:p14="http://schemas.microsoft.com/office/powerpoint/2010/main" val="153106884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88</a:t>
            </a:fld>
            <a:endParaRPr lang="en-US"/>
          </a:p>
        </p:txBody>
      </p:sp>
      <p:sp>
        <p:nvSpPr>
          <p:cNvPr id="4" name="Entity Name Placeholder"/>
          <p:cNvSpPr>
            <a:spLocks noGrp="1"/>
          </p:cNvSpPr>
          <p:nvPr>
            <p:ph type="ftr" sz="quarter" idx="3"/>
          </p:nvPr>
        </p:nvSpPr>
        <p:spPr/>
        <p:txBody>
          <a:bodyPr/>
          <a:lstStyle/>
          <a:p>
            <a:pPr algn="r"/>
            <a:r>
              <a:rPr lang="en-US"/>
              <a:t>Maree Sneed</a:t>
            </a:r>
          </a:p>
        </p:txBody>
      </p:sp>
      <p:sp>
        <p:nvSpPr>
          <p:cNvPr id="3" name="Content"/>
          <p:cNvSpPr>
            <a:spLocks noGrp="1"/>
          </p:cNvSpPr>
          <p:nvPr>
            <p:ph sz="quarter" idx="12"/>
          </p:nvPr>
        </p:nvSpPr>
        <p:spPr/>
        <p:txBody>
          <a:bodyPr>
            <a:normAutofit fontScale="85000" lnSpcReduction="20000"/>
          </a:bodyPr>
          <a:lstStyle/>
          <a:p>
            <a:r>
              <a:rPr lang="en-US"/>
              <a:t>Once a formal complaint is filed, the school must provide to known involved individuals, including parents/guardians:</a:t>
            </a:r>
          </a:p>
          <a:p>
            <a:pPr lvl="1"/>
            <a:r>
              <a:rPr lang="en-US"/>
              <a:t>Written notice of the sexual harassment allegations in sufficient detail by including the identities of the involved individuals (if known), the conduct allegedly constituting sexual harassment, and the date and location of the incident (if known)</a:t>
            </a:r>
          </a:p>
          <a:p>
            <a:pPr lvl="1"/>
            <a:r>
              <a:rPr lang="en-US"/>
              <a:t>A copy of the grievance policy</a:t>
            </a:r>
          </a:p>
          <a:p>
            <a:r>
              <a:rPr lang="en-US"/>
              <a:t>The written notice also must:</a:t>
            </a:r>
          </a:p>
          <a:p>
            <a:pPr lvl="1"/>
            <a:r>
              <a:rPr lang="en-US"/>
              <a:t>Include a statement that the respondent is presumed not responsible for the alleged conduct and that a determination regarding responsibility is made at the conclusion of the grievance process</a:t>
            </a:r>
          </a:p>
          <a:p>
            <a:pPr lvl="2"/>
            <a:r>
              <a:rPr lang="en-US"/>
              <a:t>Generally, no disciplinary action may be taken against a respondent until after the grievance process is carried out. The grievance policy must describe the range of possible sanctions or remedies.</a:t>
            </a:r>
          </a:p>
          <a:p>
            <a:pPr lvl="1"/>
            <a:r>
              <a:rPr lang="en-US"/>
              <a:t>Inform the involved individuals that they may have an advisor of their choice and may inspect and review evidence</a:t>
            </a:r>
          </a:p>
          <a:p>
            <a:pPr lvl="1"/>
            <a:r>
              <a:rPr lang="en-US"/>
              <a:t>Inform the involved individuals of any code of conduct provision that prohibits knowingly making false statements or knowingly submitting false information during the grievance process</a:t>
            </a:r>
          </a:p>
          <a:p>
            <a:endParaRPr lang="en-US"/>
          </a:p>
        </p:txBody>
      </p:sp>
      <p:sp>
        <p:nvSpPr>
          <p:cNvPr id="2" name="Slide Title"/>
          <p:cNvSpPr>
            <a:spLocks noGrp="1"/>
          </p:cNvSpPr>
          <p:nvPr>
            <p:ph type="title"/>
          </p:nvPr>
        </p:nvSpPr>
        <p:spPr/>
        <p:txBody>
          <a:bodyPr/>
          <a:lstStyle/>
          <a:p>
            <a:r>
              <a:rPr lang="en-US" b="1"/>
              <a:t>Notice</a:t>
            </a:r>
          </a:p>
        </p:txBody>
      </p:sp>
    </p:spTree>
    <p:extLst>
      <p:ext uri="{BB962C8B-B14F-4D97-AF65-F5344CB8AC3E}">
        <p14:creationId xmlns:p14="http://schemas.microsoft.com/office/powerpoint/2010/main" val="80375049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89</a:t>
            </a:fld>
            <a:endParaRPr lang="en-US"/>
          </a:p>
        </p:txBody>
      </p:sp>
      <p:sp>
        <p:nvSpPr>
          <p:cNvPr id="2" name="Entity Name Placeholder"/>
          <p:cNvSpPr>
            <a:spLocks noGrp="1"/>
          </p:cNvSpPr>
          <p:nvPr>
            <p:ph type="ftr" sz="quarter" idx="3"/>
          </p:nvPr>
        </p:nvSpPr>
        <p:spPr/>
        <p:txBody>
          <a:bodyPr/>
          <a:lstStyle/>
          <a:p>
            <a:pPr algn="r"/>
            <a:r>
              <a:rPr lang="en-US"/>
              <a:t>Maree Sneed</a:t>
            </a:r>
          </a:p>
        </p:txBody>
      </p:sp>
      <p:sp>
        <p:nvSpPr>
          <p:cNvPr id="10" name="Content Left"/>
          <p:cNvSpPr>
            <a:spLocks noGrp="1"/>
          </p:cNvSpPr>
          <p:nvPr>
            <p:ph sz="quarter" idx="12"/>
          </p:nvPr>
        </p:nvSpPr>
        <p:spPr>
          <a:xfrm>
            <a:off x="287999" y="1338262"/>
            <a:ext cx="8523491" cy="3467654"/>
          </a:xfrm>
        </p:spPr>
        <p:txBody>
          <a:bodyPr>
            <a:normAutofit/>
          </a:bodyPr>
          <a:lstStyle/>
          <a:p>
            <a:r>
              <a:rPr lang="en-US" sz="2000"/>
              <a:t>The school or district must ensure that it has the burden of proof and the burden of gathering evidence sufficient to reach a responsibility determination; these burdens do not belong to the involved individuals</a:t>
            </a:r>
          </a:p>
          <a:p>
            <a:r>
              <a:rPr lang="en-US" sz="2000"/>
              <a:t>The school or district must not restrict the ability of the involved individuals to discuss the allegations under investigation or gather and present relevant evidence</a:t>
            </a:r>
          </a:p>
        </p:txBody>
      </p:sp>
      <p:sp>
        <p:nvSpPr>
          <p:cNvPr id="11" name="Slide Subtitle"/>
          <p:cNvSpPr>
            <a:spLocks noGrp="1"/>
          </p:cNvSpPr>
          <p:nvPr>
            <p:ph type="body" sz="quarter" idx="13"/>
          </p:nvPr>
        </p:nvSpPr>
        <p:spPr/>
        <p:txBody>
          <a:bodyPr/>
          <a:lstStyle/>
          <a:p>
            <a:r>
              <a:rPr lang="en-US"/>
              <a:t>General requirements to remember</a:t>
            </a:r>
          </a:p>
        </p:txBody>
      </p:sp>
      <p:sp>
        <p:nvSpPr>
          <p:cNvPr id="9" name="Slide Title"/>
          <p:cNvSpPr>
            <a:spLocks noGrp="1"/>
          </p:cNvSpPr>
          <p:nvPr>
            <p:ph type="title"/>
          </p:nvPr>
        </p:nvSpPr>
        <p:spPr/>
        <p:txBody>
          <a:bodyPr/>
          <a:lstStyle/>
          <a:p>
            <a:r>
              <a:rPr lang="en-US" b="1"/>
              <a:t>Investigation</a:t>
            </a:r>
          </a:p>
        </p:txBody>
      </p:sp>
    </p:spTree>
    <p:extLst>
      <p:ext uri="{BB962C8B-B14F-4D97-AF65-F5344CB8AC3E}">
        <p14:creationId xmlns:p14="http://schemas.microsoft.com/office/powerpoint/2010/main" val="37541465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9</a:t>
            </a:fld>
            <a:endParaRPr lang="en-US"/>
          </a:p>
        </p:txBody>
      </p:sp>
      <p:sp>
        <p:nvSpPr>
          <p:cNvPr id="4" name="Entity Name Placeholder"/>
          <p:cNvSpPr>
            <a:spLocks noGrp="1"/>
          </p:cNvSpPr>
          <p:nvPr>
            <p:ph type="ftr" sz="quarter" idx="3"/>
          </p:nvPr>
        </p:nvSpPr>
        <p:spPr/>
        <p:txBody>
          <a:bodyPr/>
          <a:lstStyle/>
          <a:p>
            <a:pPr algn="r"/>
            <a:r>
              <a:rPr lang="en-US"/>
              <a:t>Maree Sneed</a:t>
            </a:r>
            <a:endParaRPr lang="en-US" dirty="0"/>
          </a:p>
        </p:txBody>
      </p:sp>
      <p:sp>
        <p:nvSpPr>
          <p:cNvPr id="3" name="Content"/>
          <p:cNvSpPr>
            <a:spLocks noGrp="1"/>
          </p:cNvSpPr>
          <p:nvPr>
            <p:ph sz="quarter" idx="12"/>
          </p:nvPr>
        </p:nvSpPr>
        <p:spPr>
          <a:xfrm>
            <a:off x="288000" y="900000"/>
            <a:ext cx="3710976" cy="3937814"/>
          </a:xfrm>
        </p:spPr>
        <p:txBody>
          <a:bodyPr>
            <a:normAutofit fontScale="47500" lnSpcReduction="20000"/>
          </a:bodyPr>
          <a:lstStyle/>
          <a:p>
            <a:r>
              <a:rPr lang="en-US" sz="3500">
                <a:solidFill>
                  <a:schemeClr val="tx1"/>
                </a:solidFill>
              </a:rPr>
              <a:t>Elementary through professional school</a:t>
            </a:r>
          </a:p>
          <a:p>
            <a:r>
              <a:rPr lang="en-US" sz="3500">
                <a:solidFill>
                  <a:schemeClr val="tx1"/>
                </a:solidFill>
              </a:rPr>
              <a:t>Staff and students</a:t>
            </a:r>
          </a:p>
          <a:p>
            <a:r>
              <a:rPr lang="en-US" sz="3500">
                <a:solidFill>
                  <a:schemeClr val="tx1"/>
                </a:solidFill>
              </a:rPr>
              <a:t>Men/boys, women/girls, and gender-nonconforming individuals</a:t>
            </a:r>
          </a:p>
          <a:p>
            <a:r>
              <a:rPr lang="en-US" sz="3500">
                <a:solidFill>
                  <a:schemeClr val="tx1"/>
                </a:solidFill>
              </a:rPr>
              <a:t>Heterosexual, gay, lesbian, bisexual, and transgender persons</a:t>
            </a:r>
          </a:p>
          <a:p>
            <a:r>
              <a:rPr lang="en-US" sz="3500">
                <a:solidFill>
                  <a:schemeClr val="tx1"/>
                </a:solidFill>
              </a:rPr>
              <a:t>Individuals with and without disabilities</a:t>
            </a:r>
          </a:p>
          <a:p>
            <a:r>
              <a:rPr lang="en-US" sz="3500">
                <a:solidFill>
                  <a:schemeClr val="tx1"/>
                </a:solidFill>
              </a:rPr>
              <a:t>Individuals of different races, ethnicities and national origin</a:t>
            </a:r>
          </a:p>
          <a:p>
            <a:r>
              <a:rPr lang="en-US" sz="3500">
                <a:solidFill>
                  <a:schemeClr val="tx1"/>
                </a:solidFill>
              </a:rPr>
              <a:t>U.S. citizens and non-citizens (including undocumented persons)</a:t>
            </a:r>
          </a:p>
          <a:p>
            <a:endParaRPr lang="en-US">
              <a:solidFill>
                <a:schemeClr val="tx1"/>
              </a:solidFill>
            </a:endParaRPr>
          </a:p>
        </p:txBody>
      </p:sp>
      <p:sp>
        <p:nvSpPr>
          <p:cNvPr id="2" name="Slide Title"/>
          <p:cNvSpPr>
            <a:spLocks noGrp="1"/>
          </p:cNvSpPr>
          <p:nvPr>
            <p:ph type="title"/>
          </p:nvPr>
        </p:nvSpPr>
        <p:spPr/>
        <p:txBody>
          <a:bodyPr/>
          <a:lstStyle/>
          <a:p>
            <a:r>
              <a:rPr lang="en-US"/>
              <a:t>Who is protected by Title IX?</a:t>
            </a:r>
          </a:p>
        </p:txBody>
      </p:sp>
      <p:pic>
        <p:nvPicPr>
          <p:cNvPr id="4099" name="Picture 3" descr="C:\Users\TelloMM\Desktop\iStock_17179278_XXXLARG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43375" y="1133474"/>
            <a:ext cx="4186238"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3425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ntity Name Placeholder"/>
          <p:cNvSpPr>
            <a:spLocks noGrp="1"/>
          </p:cNvSpPr>
          <p:nvPr>
            <p:ph type="ftr" sz="quarter" idx="3"/>
          </p:nvPr>
        </p:nvSpPr>
        <p:spPr/>
        <p:txBody>
          <a:bodyPr/>
          <a:lstStyle/>
          <a:p>
            <a:pPr algn="r"/>
            <a:r>
              <a:rPr lang="en-US"/>
              <a:t>Maree Sneed</a:t>
            </a:r>
          </a:p>
        </p:txBody>
      </p:sp>
      <p:sp>
        <p:nvSpPr>
          <p:cNvPr id="5" name="Slide Number"/>
          <p:cNvSpPr>
            <a:spLocks noGrp="1"/>
          </p:cNvSpPr>
          <p:nvPr>
            <p:ph type="sldNum" sz="quarter" idx="4"/>
          </p:nvPr>
        </p:nvSpPr>
        <p:spPr/>
        <p:txBody>
          <a:bodyPr/>
          <a:lstStyle/>
          <a:p>
            <a:r>
              <a:rPr lang="en-US"/>
              <a:t>|  </a:t>
            </a:r>
            <a:fld id="{6967D197-2218-4700-B211-63EF06F51A7E}" type="slidenum">
              <a:rPr lang="en-US" smtClean="0"/>
              <a:t>90</a:t>
            </a:fld>
            <a:endParaRPr lang="en-US"/>
          </a:p>
        </p:txBody>
      </p:sp>
      <p:sp>
        <p:nvSpPr>
          <p:cNvPr id="12" name="Content Middle"/>
          <p:cNvSpPr>
            <a:spLocks noGrp="1"/>
          </p:cNvSpPr>
          <p:nvPr>
            <p:ph sz="quarter" idx="12"/>
          </p:nvPr>
        </p:nvSpPr>
        <p:spPr/>
        <p:txBody>
          <a:bodyPr>
            <a:normAutofit/>
          </a:bodyPr>
          <a:lstStyle/>
          <a:p>
            <a:r>
              <a:rPr lang="en-US" sz="2000"/>
              <a:t>Provide an equal opportunity for the involved individuals to present witnesses (including fact and expert witnesses) and other inculpatory and exculpatory evidence. Privilege considerations apply</a:t>
            </a:r>
          </a:p>
          <a:p>
            <a:r>
              <a:rPr lang="en-US" sz="2000"/>
              <a:t>Provide an equal opportunity to the involved individuals and their parents/guardians to inspect and review evidence and respond prior to completing the investigative report</a:t>
            </a:r>
          </a:p>
          <a:p>
            <a:r>
              <a:rPr lang="en-US" sz="2000"/>
              <a:t>Create an investigative report that fairly summarizes relevant evidence, and share with the involved individuals and their parents/guardians for review and response</a:t>
            </a:r>
          </a:p>
          <a:p>
            <a:endParaRPr lang="en-US" sz="1800"/>
          </a:p>
          <a:p>
            <a:endParaRPr lang="en-US"/>
          </a:p>
        </p:txBody>
      </p:sp>
      <p:sp>
        <p:nvSpPr>
          <p:cNvPr id="9" name="Slide Title"/>
          <p:cNvSpPr>
            <a:spLocks noGrp="1"/>
          </p:cNvSpPr>
          <p:nvPr>
            <p:ph type="title"/>
          </p:nvPr>
        </p:nvSpPr>
        <p:spPr/>
        <p:txBody>
          <a:bodyPr/>
          <a:lstStyle/>
          <a:p>
            <a:r>
              <a:rPr lang="en-US"/>
              <a:t>What must the Investigator do?</a:t>
            </a:r>
          </a:p>
        </p:txBody>
      </p:sp>
    </p:spTree>
    <p:extLst>
      <p:ext uri="{BB962C8B-B14F-4D97-AF65-F5344CB8AC3E}">
        <p14:creationId xmlns:p14="http://schemas.microsoft.com/office/powerpoint/2010/main" val="329946730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692169" y="945556"/>
            <a:ext cx="7242957" cy="3997125"/>
          </a:xfrm>
        </p:spPr>
        <p:txBody>
          <a:bodyPr>
            <a:normAutofit/>
          </a:bodyPr>
          <a:lstStyle/>
          <a:p>
            <a:pPr marL="0" indent="0">
              <a:buNone/>
            </a:pPr>
            <a:r>
              <a:rPr lang="en-US" sz="2000" b="1"/>
              <a:t>Review applicable statutes, regulations, and school district policies and procedures.  Follow all applicable policies and procedures throughout the investigation.</a:t>
            </a:r>
          </a:p>
          <a:p>
            <a:pPr marL="0" indent="0">
              <a:buNone/>
            </a:pPr>
            <a:endParaRPr lang="en-US" sz="2000"/>
          </a:p>
          <a:p>
            <a:pPr lvl="1"/>
            <a:r>
              <a:rPr lang="en-US" sz="2000"/>
              <a:t>As Investigator, your first step is to review your district’s sexual harassment policies and procedures, which should incorporate the federal requirements.  Follow those procedures throughout your investigation!</a:t>
            </a:r>
          </a:p>
          <a:p>
            <a:pPr marL="0" indent="0">
              <a:buNone/>
            </a:pPr>
            <a:endParaRPr lang="en-US" sz="2400"/>
          </a:p>
        </p:txBody>
      </p:sp>
      <p:sp>
        <p:nvSpPr>
          <p:cNvPr id="2" name="Slide Title"/>
          <p:cNvSpPr>
            <a:spLocks noGrp="1"/>
          </p:cNvSpPr>
          <p:nvPr>
            <p:ph type="title"/>
          </p:nvPr>
        </p:nvSpPr>
        <p:spPr>
          <a:xfrm>
            <a:off x="288000" y="262951"/>
            <a:ext cx="6683765" cy="473950"/>
          </a:xfrm>
        </p:spPr>
        <p:txBody>
          <a:bodyPr>
            <a:noAutofit/>
          </a:bodyPr>
          <a:lstStyle/>
          <a:p>
            <a:r>
              <a:rPr lang="en-US"/>
              <a:t>Investigation: Step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12841" y="3006640"/>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91</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146036226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353395" y="837834"/>
            <a:ext cx="8307246" cy="3997125"/>
          </a:xfrm>
        </p:spPr>
        <p:txBody>
          <a:bodyPr>
            <a:normAutofit fontScale="85000" lnSpcReduction="20000"/>
          </a:bodyPr>
          <a:lstStyle/>
          <a:p>
            <a:pPr marL="0" indent="0">
              <a:buNone/>
            </a:pPr>
            <a:r>
              <a:rPr lang="en-US" sz="2200" b="1"/>
              <a:t>Ask the complaining student or staff member for a full narrative of the facts to supplement the information initially provided. </a:t>
            </a:r>
          </a:p>
          <a:p>
            <a:pPr marL="0" indent="0">
              <a:buNone/>
            </a:pPr>
            <a:r>
              <a:rPr lang="en-US" sz="2200" b="1"/>
              <a:t> </a:t>
            </a:r>
          </a:p>
          <a:p>
            <a:pPr lvl="2"/>
            <a:r>
              <a:rPr lang="en-US" sz="2200"/>
              <a:t>The Investigator should double-check to ensure that the complainant has provided all relevant information, including:</a:t>
            </a:r>
          </a:p>
          <a:p>
            <a:pPr lvl="4">
              <a:buFont typeface="Arial" panose="020B0604020202020204" pitchFamily="34" charset="0"/>
              <a:buChar char="•"/>
            </a:pPr>
            <a:r>
              <a:rPr lang="en-US" sz="2200"/>
              <a:t>Who, what, when, where;</a:t>
            </a:r>
          </a:p>
          <a:p>
            <a:pPr lvl="4">
              <a:buFont typeface="Arial" panose="020B0604020202020204" pitchFamily="34" charset="0"/>
              <a:buChar char="•"/>
            </a:pPr>
            <a:r>
              <a:rPr lang="en-US" sz="2200"/>
              <a:t>Race, ethnicity, and gender of victim;</a:t>
            </a:r>
          </a:p>
          <a:p>
            <a:pPr lvl="4">
              <a:buFont typeface="Arial" panose="020B0604020202020204" pitchFamily="34" charset="0"/>
              <a:buChar char="•"/>
            </a:pPr>
            <a:r>
              <a:rPr lang="en-US" sz="2200"/>
              <a:t>Students, teachers, or other staff involved;</a:t>
            </a:r>
          </a:p>
          <a:p>
            <a:pPr lvl="4">
              <a:buFont typeface="Arial" panose="020B0604020202020204" pitchFamily="34" charset="0"/>
              <a:buChar char="•"/>
            </a:pPr>
            <a:r>
              <a:rPr lang="en-US" sz="2200"/>
              <a:t>Witnesses to the incident; and</a:t>
            </a:r>
          </a:p>
          <a:p>
            <a:pPr lvl="4">
              <a:buFont typeface="Arial" panose="020B0604020202020204" pitchFamily="34" charset="0"/>
              <a:buChar char="•"/>
            </a:pPr>
            <a:r>
              <a:rPr lang="en-US" sz="2200"/>
              <a:t>The specific nature of the alleged sexual harassment.</a:t>
            </a:r>
          </a:p>
          <a:p>
            <a:pPr lvl="2"/>
            <a:r>
              <a:rPr lang="en-US" sz="2200"/>
              <a:t>The Investigator should review the complainant’s responses carefully before conducting any further interviews.</a:t>
            </a:r>
          </a:p>
          <a:p>
            <a:pPr marL="0" indent="0">
              <a:buNone/>
            </a:pPr>
            <a:endParaRPr lang="en-US"/>
          </a:p>
        </p:txBody>
      </p:sp>
      <p:sp>
        <p:nvSpPr>
          <p:cNvPr id="2" name="Slide Title"/>
          <p:cNvSpPr>
            <a:spLocks noGrp="1"/>
          </p:cNvSpPr>
          <p:nvPr>
            <p:ph type="title"/>
          </p:nvPr>
        </p:nvSpPr>
        <p:spPr>
          <a:xfrm>
            <a:off x="241766" y="91595"/>
            <a:ext cx="6683765" cy="643211"/>
          </a:xfrm>
        </p:spPr>
        <p:txBody>
          <a:bodyPr/>
          <a:lstStyle/>
          <a:p>
            <a:r>
              <a:rPr lang="en-US"/>
              <a:t>Investigation: Step #2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12841" y="2402290"/>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92</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329590517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421305" y="947915"/>
            <a:ext cx="7160764" cy="3997125"/>
          </a:xfrm>
        </p:spPr>
        <p:txBody>
          <a:bodyPr>
            <a:normAutofit/>
          </a:bodyPr>
          <a:lstStyle/>
          <a:p>
            <a:pPr marL="0" indent="0">
              <a:buNone/>
            </a:pPr>
            <a:r>
              <a:rPr lang="en-US" sz="2000" b="1"/>
              <a:t>Review student/staff files of individuals allegedly involved in the incident. </a:t>
            </a:r>
          </a:p>
          <a:p>
            <a:pPr marL="0" indent="0">
              <a:buNone/>
            </a:pPr>
            <a:endParaRPr lang="en-US" sz="2000" b="1"/>
          </a:p>
          <a:p>
            <a:pPr lvl="1"/>
            <a:r>
              <a:rPr lang="en-US" sz="2000"/>
              <a:t>Reviewing the files will provide the Investigator with key background facts that can inform his or her questioning of the victim, the alleged perpetrator, and witnesses.</a:t>
            </a:r>
          </a:p>
          <a:p>
            <a:pPr marL="0" indent="0">
              <a:buNone/>
            </a:pPr>
            <a:endParaRPr lang="en-US" sz="1400"/>
          </a:p>
        </p:txBody>
      </p:sp>
      <p:sp>
        <p:nvSpPr>
          <p:cNvPr id="2" name="Slide Title"/>
          <p:cNvSpPr>
            <a:spLocks noGrp="1"/>
          </p:cNvSpPr>
          <p:nvPr>
            <p:ph type="title"/>
          </p:nvPr>
        </p:nvSpPr>
        <p:spPr>
          <a:xfrm>
            <a:off x="247161" y="358261"/>
            <a:ext cx="6683765" cy="405062"/>
          </a:xfrm>
        </p:spPr>
        <p:txBody>
          <a:bodyPr/>
          <a:lstStyle/>
          <a:p>
            <a:r>
              <a:rPr lang="en-US"/>
              <a:t>Investigation: Step #3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12841" y="3006640"/>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93</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5089328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308691" y="851758"/>
            <a:ext cx="7963243" cy="3997125"/>
          </a:xfrm>
        </p:spPr>
        <p:txBody>
          <a:bodyPr>
            <a:normAutofit fontScale="70000" lnSpcReduction="20000"/>
          </a:bodyPr>
          <a:lstStyle/>
          <a:p>
            <a:pPr marL="0" indent="0">
              <a:buNone/>
            </a:pPr>
            <a:r>
              <a:rPr lang="en-US" sz="2900" b="1"/>
              <a:t>Interview </a:t>
            </a:r>
            <a:r>
              <a:rPr lang="en-US" sz="2900" b="1" u="sng"/>
              <a:t>all</a:t>
            </a:r>
            <a:r>
              <a:rPr lang="en-US" sz="2900" b="1"/>
              <a:t> alleged victims.</a:t>
            </a:r>
            <a:endParaRPr lang="en-US" sz="2900"/>
          </a:p>
          <a:p>
            <a:pPr marL="300038" lvl="1" indent="0">
              <a:buNone/>
            </a:pPr>
            <a:r>
              <a:rPr lang="en-US" sz="2200"/>
              <a:t>In addition to the standard factual information, the Investigator should consider asking the victim(s) the following questions:</a:t>
            </a:r>
            <a:endParaRPr lang="en-US" sz="800"/>
          </a:p>
          <a:p>
            <a:pPr lvl="2"/>
            <a:r>
              <a:rPr lang="en-US" sz="2050"/>
              <a:t>How did you react to the harassment?</a:t>
            </a:r>
          </a:p>
          <a:p>
            <a:pPr lvl="2"/>
            <a:r>
              <a:rPr lang="en-US" sz="2050"/>
              <a:t>How has the alleged harassment affected you and your experience at school?</a:t>
            </a:r>
          </a:p>
          <a:p>
            <a:pPr lvl="2"/>
            <a:r>
              <a:rPr lang="en-US" sz="2050"/>
              <a:t>Are there any other students, teachers, or staff that might have relevant information?</a:t>
            </a:r>
          </a:p>
          <a:p>
            <a:pPr lvl="2"/>
            <a:r>
              <a:rPr lang="en-US" sz="2050"/>
              <a:t>Do you have any notes, emails, text messages, documentation, or other physical evidence related to the incident?</a:t>
            </a:r>
          </a:p>
          <a:p>
            <a:pPr lvl="2"/>
            <a:r>
              <a:rPr lang="en-US" sz="2050"/>
              <a:t>How would you like to see this situation resolved?</a:t>
            </a:r>
          </a:p>
          <a:p>
            <a:pPr marL="411480" lvl="2" indent="0">
              <a:buNone/>
            </a:pPr>
            <a:endParaRPr lang="en-US" sz="2050"/>
          </a:p>
          <a:p>
            <a:pPr marL="411480" lvl="2" indent="0">
              <a:buNone/>
            </a:pPr>
            <a:r>
              <a:rPr lang="en-US" sz="1900" u="sng"/>
              <a:t>Note</a:t>
            </a:r>
            <a:r>
              <a:rPr lang="en-US" sz="1900"/>
              <a:t>: Hold separate interviews with each alleged victim.</a:t>
            </a:r>
          </a:p>
          <a:p>
            <a:pPr marL="411480" lvl="2" indent="0">
              <a:buNone/>
            </a:pPr>
            <a:endParaRPr lang="en-US" sz="1900" u="sng"/>
          </a:p>
          <a:p>
            <a:pPr marL="411480" lvl="2" indent="0">
              <a:buNone/>
            </a:pPr>
            <a:r>
              <a:rPr lang="en-US" sz="1900"/>
              <a:t>Provide interviewees – whether they are the victim, a witness, or the alleged perpetrator – with appropriate translation services if the interviewee is an English Language Learner.</a:t>
            </a:r>
          </a:p>
          <a:p>
            <a:pPr marL="411480" lvl="2" indent="0">
              <a:buNone/>
            </a:pPr>
            <a:endParaRPr lang="en-US" sz="1900" u="sng"/>
          </a:p>
          <a:p>
            <a:pPr marL="0" indent="0">
              <a:buNone/>
            </a:pPr>
            <a:endParaRPr lang="en-US"/>
          </a:p>
        </p:txBody>
      </p:sp>
      <p:sp>
        <p:nvSpPr>
          <p:cNvPr id="2" name="Slide Title"/>
          <p:cNvSpPr>
            <a:spLocks noGrp="1"/>
          </p:cNvSpPr>
          <p:nvPr>
            <p:ph type="title"/>
          </p:nvPr>
        </p:nvSpPr>
        <p:spPr>
          <a:xfrm>
            <a:off x="244455" y="334409"/>
            <a:ext cx="6683765" cy="413014"/>
          </a:xfrm>
        </p:spPr>
        <p:txBody>
          <a:bodyPr/>
          <a:lstStyle/>
          <a:p>
            <a:r>
              <a:rPr lang="en-US"/>
              <a:t>Investigation: Step #4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7115" y="2786682"/>
            <a:ext cx="1178193" cy="1401567"/>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94</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345129153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361652" y="837834"/>
            <a:ext cx="8013519" cy="3997125"/>
          </a:xfrm>
        </p:spPr>
        <p:txBody>
          <a:bodyPr>
            <a:noAutofit/>
          </a:bodyPr>
          <a:lstStyle/>
          <a:p>
            <a:pPr marL="0" indent="0">
              <a:buNone/>
            </a:pPr>
            <a:r>
              <a:rPr lang="en-US" b="1"/>
              <a:t>Interview other witnesses individually.</a:t>
            </a:r>
          </a:p>
          <a:p>
            <a:r>
              <a:rPr lang="en-US" sz="1400"/>
              <a:t>A full investigation includes interviews with all potential witnesses, even if the first few witnesses interviewed have provided identical information.</a:t>
            </a:r>
          </a:p>
          <a:p>
            <a:r>
              <a:rPr lang="en-US" sz="1400"/>
              <a:t>The Investigator should explain briefly the reasons for the interview and ask whether the witness has any relevant information about the alleged incident.</a:t>
            </a:r>
          </a:p>
          <a:p>
            <a:r>
              <a:rPr lang="en-US" sz="1400"/>
              <a:t>The Investigator should consider asking the following questions:</a:t>
            </a:r>
          </a:p>
          <a:p>
            <a:pPr lvl="1"/>
            <a:r>
              <a:rPr lang="en-US" sz="1400"/>
              <a:t>Describe the alleged perpetrator’s general behavior toward the victim.</a:t>
            </a:r>
          </a:p>
          <a:p>
            <a:pPr lvl="1"/>
            <a:r>
              <a:rPr lang="en-US" sz="1400"/>
              <a:t>What, if anything, did the victim tell you about the incident?</a:t>
            </a:r>
          </a:p>
          <a:p>
            <a:pPr lvl="1"/>
            <a:r>
              <a:rPr lang="en-US" sz="1400"/>
              <a:t>Do you know of anyone else who might have relevant information?</a:t>
            </a:r>
          </a:p>
          <a:p>
            <a:pPr lvl="1"/>
            <a:r>
              <a:rPr lang="en-US" sz="1400"/>
              <a:t>Are you aware whether the alleged perpetrator has ever engaged in similar conduct in the past?</a:t>
            </a:r>
          </a:p>
          <a:p>
            <a:r>
              <a:rPr lang="en-US" sz="1400"/>
              <a:t>Be sure that you have captured all potential witnesses by encouraging your interviewees to list any other students or school personnel who could possibly have information about the incident</a:t>
            </a:r>
            <a:r>
              <a:rPr lang="en-US" sz="1600"/>
              <a:t>. </a:t>
            </a:r>
          </a:p>
          <a:p>
            <a:endParaRPr lang="en-US" sz="1600"/>
          </a:p>
        </p:txBody>
      </p:sp>
      <p:sp>
        <p:nvSpPr>
          <p:cNvPr id="2" name="Slide Title"/>
          <p:cNvSpPr>
            <a:spLocks noGrp="1"/>
          </p:cNvSpPr>
          <p:nvPr>
            <p:ph type="title"/>
          </p:nvPr>
        </p:nvSpPr>
        <p:spPr>
          <a:xfrm>
            <a:off x="288000" y="293046"/>
            <a:ext cx="6683765" cy="445092"/>
          </a:xfrm>
        </p:spPr>
        <p:txBody>
          <a:bodyPr>
            <a:noAutofit/>
          </a:bodyPr>
          <a:lstStyle/>
          <a:p>
            <a:r>
              <a:rPr lang="en-US"/>
              <a:t>Investigation: Step #5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75034" y="2219240"/>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95</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96253966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03475"/>
            <a:ext cx="8568000" cy="3997125"/>
          </a:xfrm>
        </p:spPr>
        <p:txBody>
          <a:bodyPr>
            <a:normAutofit/>
          </a:bodyPr>
          <a:lstStyle/>
          <a:p>
            <a:pPr marL="0" indent="0">
              <a:buNone/>
            </a:pPr>
            <a:r>
              <a:rPr lang="en-US" sz="2000" b="1"/>
              <a:t>Interview the alleged perpetrator(s).</a:t>
            </a:r>
          </a:p>
          <a:p>
            <a:r>
              <a:rPr lang="en-US" sz="2000"/>
              <a:t>The Investigator should inform the alleged perpetrator(s) of the allegations against them.</a:t>
            </a:r>
          </a:p>
          <a:p>
            <a:r>
              <a:rPr lang="en-US" sz="2000"/>
              <a:t>The investigator should ask the alleged perpetrator(s) about the basic facts surrounding the incident and give the alleged perpetrator(s) an opportunity to explain the reasons for their actions. </a:t>
            </a:r>
          </a:p>
          <a:p>
            <a:pPr marL="34290" indent="0">
              <a:buNone/>
            </a:pPr>
            <a:r>
              <a:rPr lang="en-US" sz="2000" u="sng"/>
              <a:t>Note</a:t>
            </a:r>
            <a:r>
              <a:rPr lang="en-US" sz="2000"/>
              <a:t>: Hold separate interviews with each alleged perpetrator.</a:t>
            </a:r>
          </a:p>
        </p:txBody>
      </p:sp>
      <p:sp>
        <p:nvSpPr>
          <p:cNvPr id="2" name="Slide Title"/>
          <p:cNvSpPr>
            <a:spLocks noGrp="1"/>
          </p:cNvSpPr>
          <p:nvPr>
            <p:ph type="title"/>
          </p:nvPr>
        </p:nvSpPr>
        <p:spPr>
          <a:xfrm>
            <a:off x="245513" y="249934"/>
            <a:ext cx="7406640" cy="481476"/>
          </a:xfrm>
        </p:spPr>
        <p:txBody>
          <a:bodyPr>
            <a:noAutofit/>
          </a:bodyPr>
          <a:lstStyle/>
          <a:p>
            <a:r>
              <a:rPr lang="en-US"/>
              <a:t>Investigation: Step #6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12841" y="3006640"/>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96</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172887874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03475"/>
            <a:ext cx="8568000" cy="3997125"/>
          </a:xfrm>
        </p:spPr>
        <p:txBody>
          <a:bodyPr>
            <a:normAutofit/>
          </a:bodyPr>
          <a:lstStyle/>
          <a:p>
            <a:pPr marL="0" indent="0">
              <a:buNone/>
            </a:pPr>
            <a:r>
              <a:rPr lang="en-US" sz="2000" b="1"/>
              <a:t>Review the notes from the interviews.</a:t>
            </a:r>
          </a:p>
          <a:p>
            <a:r>
              <a:rPr lang="en-US" sz="2000"/>
              <a:t>Follow up on any factual inconsistencies. Re-interview witnesses as necessary.  </a:t>
            </a:r>
          </a:p>
          <a:p>
            <a:r>
              <a:rPr lang="en-US" sz="2000"/>
              <a:t>If the alleged perpetrator says something that directly contradicts what the alleged victim reported to you, circle back with the alleged victim to clarify their version of the events.</a:t>
            </a:r>
          </a:p>
          <a:p>
            <a:pPr marL="0" indent="0">
              <a:buNone/>
            </a:pPr>
            <a:endParaRPr lang="en-US" sz="2000"/>
          </a:p>
          <a:p>
            <a:pPr marL="0" indent="0">
              <a:buNone/>
            </a:pPr>
            <a:endParaRPr lang="en-US" sz="2000" b="1"/>
          </a:p>
        </p:txBody>
      </p:sp>
      <p:sp>
        <p:nvSpPr>
          <p:cNvPr id="2" name="Slide Title"/>
          <p:cNvSpPr>
            <a:spLocks noGrp="1"/>
          </p:cNvSpPr>
          <p:nvPr>
            <p:ph type="title"/>
          </p:nvPr>
        </p:nvSpPr>
        <p:spPr>
          <a:xfrm>
            <a:off x="249642" y="177818"/>
            <a:ext cx="7406640" cy="554304"/>
          </a:xfrm>
        </p:spPr>
        <p:txBody>
          <a:bodyPr/>
          <a:lstStyle/>
          <a:p>
            <a:r>
              <a:rPr lang="en-US"/>
              <a:t>Investigation: Step #7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37528" y="2931649"/>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97</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123649363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03475"/>
            <a:ext cx="8568000" cy="3997125"/>
          </a:xfrm>
        </p:spPr>
        <p:txBody>
          <a:bodyPr>
            <a:normAutofit/>
          </a:bodyPr>
          <a:lstStyle/>
          <a:p>
            <a:pPr marL="0" indent="0">
              <a:buNone/>
            </a:pPr>
            <a:r>
              <a:rPr lang="en-US" sz="2000" b="1"/>
              <a:t>Allow the alleged victim and perpetrator to review the evidence.</a:t>
            </a:r>
          </a:p>
          <a:p>
            <a:r>
              <a:rPr lang="en-US"/>
              <a:t>Any evidence obtained as part of the investigation that is directly related to the allegations raised in the formal complaint must be made available to each party in electronic or hard copy form.</a:t>
            </a:r>
            <a:endParaRPr lang="en-US" sz="2000"/>
          </a:p>
          <a:p>
            <a:r>
              <a:rPr lang="en-US" sz="2000"/>
              <a:t>The Investigator must allow the parties 10 days to submit a written response to the evidence, and the Investigator must consider such responses prio</a:t>
            </a:r>
            <a:r>
              <a:rPr lang="en-US"/>
              <a:t>r to completion of an investigative report</a:t>
            </a:r>
            <a:r>
              <a:rPr lang="en-US" sz="2000"/>
              <a:t>.</a:t>
            </a:r>
          </a:p>
          <a:p>
            <a:pPr marL="0" indent="0">
              <a:buNone/>
            </a:pPr>
            <a:endParaRPr lang="en-US" sz="2000"/>
          </a:p>
          <a:p>
            <a:pPr marL="0" indent="0">
              <a:buNone/>
            </a:pPr>
            <a:endParaRPr lang="en-US" sz="2000" b="1"/>
          </a:p>
        </p:txBody>
      </p:sp>
      <p:sp>
        <p:nvSpPr>
          <p:cNvPr id="2" name="Slide Title"/>
          <p:cNvSpPr>
            <a:spLocks noGrp="1"/>
          </p:cNvSpPr>
          <p:nvPr>
            <p:ph type="title"/>
          </p:nvPr>
        </p:nvSpPr>
        <p:spPr>
          <a:xfrm>
            <a:off x="249642" y="177818"/>
            <a:ext cx="7406640" cy="554304"/>
          </a:xfrm>
        </p:spPr>
        <p:txBody>
          <a:bodyPr/>
          <a:lstStyle/>
          <a:p>
            <a:r>
              <a:rPr lang="en-US"/>
              <a:t>Investigation: Step #8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37528" y="2931649"/>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98</a:t>
            </a:fld>
            <a:endParaRPr lang="en-US" sz="800">
              <a:solidFill>
                <a:schemeClr val="accent1"/>
              </a:solidFill>
              <a:latin typeface="Calibri" panose="020F0502020204030204" pitchFamily="34" charset="0"/>
            </a:endParaRPr>
          </a:p>
        </p:txBody>
      </p:sp>
    </p:spTree>
    <p:extLst>
      <p:ext uri="{BB962C8B-B14F-4D97-AF65-F5344CB8AC3E}">
        <p14:creationId xmlns:p14="http://schemas.microsoft.com/office/powerpoint/2010/main" val="393637774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803475"/>
            <a:ext cx="8568000" cy="3997125"/>
          </a:xfrm>
        </p:spPr>
        <p:txBody>
          <a:bodyPr>
            <a:normAutofit/>
          </a:bodyPr>
          <a:lstStyle/>
          <a:p>
            <a:pPr marL="0" indent="0">
              <a:buNone/>
            </a:pPr>
            <a:r>
              <a:rPr lang="en-US" sz="2000" b="1"/>
              <a:t>Prepare an investigative report, and share with the alleged victim and perpetrator.</a:t>
            </a:r>
          </a:p>
          <a:p>
            <a:r>
              <a:rPr lang="en-US" sz="2000"/>
              <a:t>The investigative report must fairly summarize the relevant evidence.</a:t>
            </a:r>
          </a:p>
          <a:p>
            <a:r>
              <a:rPr lang="en-US" sz="2000"/>
              <a:t>The investigative report must be sent to the parties in electronic or hard copy form for their review and written response. Parties must have at least 10 days to respond before continuing on with the grievance process.</a:t>
            </a:r>
          </a:p>
          <a:p>
            <a:pPr marL="0" indent="0">
              <a:buNone/>
            </a:pPr>
            <a:endParaRPr lang="en-US" sz="2000"/>
          </a:p>
          <a:p>
            <a:pPr marL="0" indent="0">
              <a:buNone/>
            </a:pPr>
            <a:endParaRPr lang="en-US" sz="2000" b="1"/>
          </a:p>
        </p:txBody>
      </p:sp>
      <p:sp>
        <p:nvSpPr>
          <p:cNvPr id="2" name="Slide Title"/>
          <p:cNvSpPr>
            <a:spLocks noGrp="1"/>
          </p:cNvSpPr>
          <p:nvPr>
            <p:ph type="title"/>
          </p:nvPr>
        </p:nvSpPr>
        <p:spPr>
          <a:xfrm>
            <a:off x="249642" y="177818"/>
            <a:ext cx="7406640" cy="554304"/>
          </a:xfrm>
        </p:spPr>
        <p:txBody>
          <a:bodyPr/>
          <a:lstStyle/>
          <a:p>
            <a:r>
              <a:rPr lang="en-US"/>
              <a:t>Investigation: Step #9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37528" y="2931649"/>
            <a:ext cx="1363892" cy="1622473"/>
          </a:xfrm>
          <a:prstGeom prst="rect">
            <a:avLst/>
          </a:prstGeom>
        </p:spPr>
      </p:pic>
      <p:sp>
        <p:nvSpPr>
          <p:cNvPr id="7" name="Slide Number"/>
          <p:cNvSpPr>
            <a:spLocks noGrp="1"/>
          </p:cNvSpPr>
          <p:nvPr>
            <p:ph type="sldNum" sz="quarter" idx="4294967295"/>
          </p:nvPr>
        </p:nvSpPr>
        <p:spPr>
          <a:xfrm>
            <a:off x="8695778" y="4834959"/>
            <a:ext cx="286296" cy="215444"/>
          </a:xfrm>
          <a:prstGeom prst="rect">
            <a:avLst/>
          </a:prstGeom>
        </p:spPr>
        <p:txBody>
          <a:bodyPr vert="horz" wrap="none" lIns="0" tIns="45720" rIns="91440" bIns="45720" rtlCol="0" anchor="ctr">
            <a:spAutoFit/>
          </a:bodyPr>
          <a:lstStyle/>
          <a:p>
            <a:pPr algn="r"/>
            <a:r>
              <a:rPr lang="en-US" sz="800">
                <a:solidFill>
                  <a:schemeClr val="accent1"/>
                </a:solidFill>
                <a:latin typeface="Calibri" panose="020F0502020204030204" pitchFamily="34" charset="0"/>
              </a:rPr>
              <a:t>|  </a:t>
            </a:r>
            <a:fld id="{6967D197-2218-4700-B211-63EF06F51A7E}" type="slidenum">
              <a:rPr lang="en-US" sz="800">
                <a:solidFill>
                  <a:schemeClr val="accent1"/>
                </a:solidFill>
                <a:latin typeface="Calibri" panose="020F0502020204030204" pitchFamily="34" charset="0"/>
              </a:rPr>
              <a:pPr algn="r"/>
              <a:t>99</a:t>
            </a:fld>
            <a:endParaRPr lang="en-US" sz="800">
              <a:solidFill>
                <a:schemeClr val="accent1"/>
              </a:solidFill>
              <a:latin typeface="Calibri" panose="020F0502020204030204" pitchFamily="34" charset="0"/>
            </a:endParaRPr>
          </a:p>
        </p:txBody>
      </p:sp>
      <p:sp>
        <p:nvSpPr>
          <p:cNvPr id="9" name="Entity Name Placeholder"/>
          <p:cNvSpPr txBox="1"/>
          <p:nvPr/>
        </p:nvSpPr>
        <p:spPr>
          <a:xfrm>
            <a:off x="5670041" y="4837040"/>
            <a:ext cx="2895600" cy="216000"/>
          </a:xfrm>
          <a:prstGeom prst="rect">
            <a:avLst/>
          </a:prstGeom>
        </p:spPr>
        <p:txBody>
          <a:bodyPr vert="horz" lIns="0" tIns="45720" rIns="0" bIns="45720" rtlCol="0" anchor="ctr"/>
          <a:lstStyle>
            <a:defPPr>
              <a:defRPr lang="ru-RU"/>
            </a:defPPr>
            <a:lvl1pPr algn="r">
              <a:defRPr sz="800">
                <a:solidFill>
                  <a:schemeClr val="accent1"/>
                </a:solidFill>
                <a:latin typeface="Calibri" panose="020F0502020204030204" pitchFamily="34" charset="0"/>
              </a:defRPr>
            </a:lvl1pPr>
          </a:lstStyle>
          <a:p>
            <a:r>
              <a:rPr lang="en-US"/>
              <a:t>Hogan Lovells</a:t>
            </a:r>
          </a:p>
        </p:txBody>
      </p:sp>
      <p:sp>
        <p:nvSpPr>
          <p:cNvPr id="4" name="Footer Placeholder 3">
            <a:extLst>
              <a:ext uri="{FF2B5EF4-FFF2-40B4-BE49-F238E27FC236}">
                <a16:creationId xmlns:a16="http://schemas.microsoft.com/office/drawing/2014/main" id="{B87B1F11-16F8-D643-BD14-4A1FDBECF06F}"/>
              </a:ext>
            </a:extLst>
          </p:cNvPr>
          <p:cNvSpPr>
            <a:spLocks noGrp="1"/>
          </p:cNvSpPr>
          <p:nvPr>
            <p:ph type="ftr" sz="quarter" idx="3"/>
          </p:nvPr>
        </p:nvSpPr>
        <p:spPr/>
        <p:txBody>
          <a:bodyPr/>
          <a:lstStyle/>
          <a:p>
            <a:pPr algn="r"/>
            <a:r>
              <a:rPr lang="de-DE"/>
              <a:t>Maree Sneed</a:t>
            </a:r>
          </a:p>
        </p:txBody>
      </p:sp>
    </p:spTree>
    <p:extLst>
      <p:ext uri="{BB962C8B-B14F-4D97-AF65-F5344CB8AC3E}">
        <p14:creationId xmlns:p14="http://schemas.microsoft.com/office/powerpoint/2010/main" val="36389577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2.0"/>
  <p:tag name="AS_RELEASE_DATE" val="2018.09.12"/>
  <p:tag name="AS_TITLE" val="Aspose.Slides for .NET 4.0"/>
  <p:tag name="AS_VERSION" val="18.9"/>
</p:tagLst>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116</TotalTime>
  <Words>11080</Words>
  <Application>Microsoft Office PowerPoint</Application>
  <PresentationFormat>On-screen Show (16:9)</PresentationFormat>
  <Paragraphs>1045</Paragraphs>
  <Slides>131</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131</vt:i4>
      </vt:variant>
    </vt:vector>
  </HeadingPairs>
  <TitlesOfParts>
    <vt:vector size="138" baseType="lpstr">
      <vt:lpstr>Arial</vt:lpstr>
      <vt:lpstr>Calibri</vt:lpstr>
      <vt:lpstr>Courier New</vt:lpstr>
      <vt:lpstr>Georgia</vt:lpstr>
      <vt:lpstr>Telefonica Text</vt:lpstr>
      <vt:lpstr>Wingdings</vt:lpstr>
      <vt:lpstr>Blank</vt:lpstr>
      <vt:lpstr>PowerPoint Presentation</vt:lpstr>
      <vt:lpstr>YES/NO POLL</vt:lpstr>
      <vt:lpstr>POLL: Fist to Five</vt:lpstr>
      <vt:lpstr>POLL: Fist to Five</vt:lpstr>
      <vt:lpstr>Agenda</vt:lpstr>
      <vt:lpstr>Title IX Overview</vt:lpstr>
      <vt:lpstr>Title IX</vt:lpstr>
      <vt:lpstr>What entities are covered by Title IX?</vt:lpstr>
      <vt:lpstr>Who is protected by Title IX?</vt:lpstr>
      <vt:lpstr>How is a school required to respond to potential Title IX violations?</vt:lpstr>
      <vt:lpstr>What are some examples of conduct that may violate Title IX?</vt:lpstr>
      <vt:lpstr>Required response</vt:lpstr>
      <vt:lpstr>What are some of the risks of violating Title IX?</vt:lpstr>
      <vt:lpstr>More on OCR</vt:lpstr>
      <vt:lpstr>TRUE/FALSE POLL</vt:lpstr>
      <vt:lpstr>TRUE/FALSE POLL</vt:lpstr>
      <vt:lpstr>YES/NO POLL</vt:lpstr>
      <vt:lpstr>YES/NO POLL</vt:lpstr>
      <vt:lpstr>YES/NO POLL</vt:lpstr>
      <vt:lpstr>Title IX Recent Updates</vt:lpstr>
      <vt:lpstr>Title IX historical overview</vt:lpstr>
      <vt:lpstr>Trump Administration and Title IX sexual harassment</vt:lpstr>
      <vt:lpstr>Title IX in the headlines: Trump Administration</vt:lpstr>
      <vt:lpstr>Title IX in the headlines: Trump Administration</vt:lpstr>
      <vt:lpstr>Title IX in the headlines: Trump Administration</vt:lpstr>
      <vt:lpstr>Title IX in the headlines: Trump Administration</vt:lpstr>
      <vt:lpstr>Title IX in the headlines: Biden Administration</vt:lpstr>
      <vt:lpstr>Miguel Cardona, ED Secretary</vt:lpstr>
      <vt:lpstr>Catherine Lhamon, Assistant Secretary for Civil Rights</vt:lpstr>
      <vt:lpstr>Biden Administration and Title IX activity</vt:lpstr>
      <vt:lpstr>Title IX in the headlines: Biden Administration</vt:lpstr>
      <vt:lpstr>Title IX in the headlines: Biden Administration</vt:lpstr>
      <vt:lpstr>Title IX in the headlines: Biden Administration</vt:lpstr>
      <vt:lpstr>Biden Administration</vt:lpstr>
      <vt:lpstr>Title IX and LGBTQ+ Students</vt:lpstr>
      <vt:lpstr>LGBTQ+ students: Executive Order to expand Bostock</vt:lpstr>
      <vt:lpstr>PowerPoint Presentation</vt:lpstr>
      <vt:lpstr>Bostock and Title IX</vt:lpstr>
      <vt:lpstr>Takeaways for schools</vt:lpstr>
      <vt:lpstr>Bostock and Title IX: Sports</vt:lpstr>
      <vt:lpstr>TRUE/FALSE POLL</vt:lpstr>
      <vt:lpstr>TRUE/FALSE POLL</vt:lpstr>
      <vt:lpstr>Title IX Sexual Harassment Regulations and Guidance</vt:lpstr>
      <vt:lpstr>Where can I find the text of the 2020 regulations?</vt:lpstr>
      <vt:lpstr>What do the 2020 regulations require?</vt:lpstr>
      <vt:lpstr>In a nutshell, what basic steps are outlined in the 2020 regulations?</vt:lpstr>
      <vt:lpstr>Biden Administration Title IX guidance</vt:lpstr>
      <vt:lpstr>Select ED Title IX guidance (July 2021)</vt:lpstr>
      <vt:lpstr>ED Title IX guidance (July 2021)</vt:lpstr>
      <vt:lpstr>Who’s who – Title IX Coordinator</vt:lpstr>
      <vt:lpstr>Who’s who – Title IX Coordinator</vt:lpstr>
      <vt:lpstr>Who’s who – Investigator</vt:lpstr>
      <vt:lpstr>Who’s who – Decision-maker</vt:lpstr>
      <vt:lpstr>“Actual knowledge”</vt:lpstr>
      <vt:lpstr>“Sexual harassment” is conduct on the basis of sex that is…</vt:lpstr>
      <vt:lpstr>“Education program or activity”</vt:lpstr>
      <vt:lpstr>TRUE/FALSE POLL</vt:lpstr>
      <vt:lpstr>Required response</vt:lpstr>
      <vt:lpstr>TRUE/FALSE POLL</vt:lpstr>
      <vt:lpstr>ED Title IX guidance (July 2021)</vt:lpstr>
      <vt:lpstr>TRUE/FALSE POLL</vt:lpstr>
      <vt:lpstr>ED Title IX guidance (July 2021)</vt:lpstr>
      <vt:lpstr>ED Title IX guidance (July 2021)</vt:lpstr>
      <vt:lpstr>Response checklist</vt:lpstr>
      <vt:lpstr>ED Title IX guidance (July 2021)</vt:lpstr>
      <vt:lpstr>“Dangerous Words,” compiled by National Women’s Law Center</vt:lpstr>
      <vt:lpstr>How should schools respond to sexual harassment allegations?</vt:lpstr>
      <vt:lpstr>How should schools respond to sexual harassment allegations?</vt:lpstr>
      <vt:lpstr>How should schools respond to sexual harassment allegations?</vt:lpstr>
      <vt:lpstr>TRUE/FALSE POLL</vt:lpstr>
      <vt:lpstr>ED Title IX guidance (July 2021)</vt:lpstr>
      <vt:lpstr>How should schools respond to sexual harassment allegations?</vt:lpstr>
      <vt:lpstr>ED Title IX guidance (July 2021)</vt:lpstr>
      <vt:lpstr>TRUE/FALSE POLL</vt:lpstr>
      <vt:lpstr>ED Title IX guidance (July 2021)</vt:lpstr>
      <vt:lpstr>How should schools respond to sexual harassment allegations?</vt:lpstr>
      <vt:lpstr>Meeting to offer supportive measures</vt:lpstr>
      <vt:lpstr>Formal complaint to initiate the rest of the grievance process</vt:lpstr>
      <vt:lpstr>ED Title IX guidance (July 2021)</vt:lpstr>
      <vt:lpstr>ED Title IX guidance (July 2021)</vt:lpstr>
      <vt:lpstr>ED Title IX guidance (July 2021)</vt:lpstr>
      <vt:lpstr>YES/NO POLL</vt:lpstr>
      <vt:lpstr>YES/NO POLL</vt:lpstr>
      <vt:lpstr>YES/NO POLL</vt:lpstr>
      <vt:lpstr>YES/NO POLL</vt:lpstr>
      <vt:lpstr>Response checklist revisited</vt:lpstr>
      <vt:lpstr>Grievance process after a formal complaint is filed</vt:lpstr>
      <vt:lpstr>Notice</vt:lpstr>
      <vt:lpstr>Investigation</vt:lpstr>
      <vt:lpstr>What must the Investigator do?</vt:lpstr>
      <vt:lpstr>Investigation: Step #1</vt:lpstr>
      <vt:lpstr>Investigation: Step #2</vt:lpstr>
      <vt:lpstr>Investigation: Step #3</vt:lpstr>
      <vt:lpstr>Investigation: Step #4</vt:lpstr>
      <vt:lpstr>Investigation: Step #5</vt:lpstr>
      <vt:lpstr>Investigation: Step #6</vt:lpstr>
      <vt:lpstr>Investigation: Step #7</vt:lpstr>
      <vt:lpstr>Investigation: Step #8</vt:lpstr>
      <vt:lpstr>Investigation: Step #9</vt:lpstr>
      <vt:lpstr>Written questions and answers</vt:lpstr>
      <vt:lpstr>Responsibility determination</vt:lpstr>
      <vt:lpstr>ED Title IX guidance (July 2021)</vt:lpstr>
      <vt:lpstr>Appeal</vt:lpstr>
      <vt:lpstr>When must or may a school dismiss a formal complaint?</vt:lpstr>
      <vt:lpstr>TRUE/FALSE POLL</vt:lpstr>
      <vt:lpstr>TRUE/FALSE POLL</vt:lpstr>
      <vt:lpstr>TRUE/FALSE POLL</vt:lpstr>
      <vt:lpstr>TRUE/FALSE POLL</vt:lpstr>
      <vt:lpstr>Professional development requirements</vt:lpstr>
      <vt:lpstr>Professional development requirements</vt:lpstr>
      <vt:lpstr>Recordkeeping requirements</vt:lpstr>
      <vt:lpstr>Emergency removal and administrative leave</vt:lpstr>
      <vt:lpstr>Informal resolution process</vt:lpstr>
      <vt:lpstr>ED Title IX guidance (July 2021)</vt:lpstr>
      <vt:lpstr>ED Title IX guidance (July 2021)</vt:lpstr>
      <vt:lpstr>Other aspects of the 2020 regulations</vt:lpstr>
      <vt:lpstr>Sexual harassment regulations: relation to other laws</vt:lpstr>
      <vt:lpstr>ED Title IX guidance (July 2021)</vt:lpstr>
      <vt:lpstr>ED Title IX guidance (July 2021)</vt:lpstr>
      <vt:lpstr>ED Title IX guidance (July 2021)</vt:lpstr>
      <vt:lpstr>Connecticut Bullying/Harassment Laws</vt:lpstr>
      <vt:lpstr>TRUE/FALSE POLL</vt:lpstr>
      <vt:lpstr>The universe of bullying &amp; harassment</vt:lpstr>
      <vt:lpstr>Connecticut law: Nondiscrimination in public schools</vt:lpstr>
      <vt:lpstr>Connecticut law: Bullying definition</vt:lpstr>
      <vt:lpstr>Hypothetical</vt:lpstr>
      <vt:lpstr>Reconciling Title IX with state and local Law</vt:lpstr>
      <vt:lpstr>Key Contact Information</vt:lpstr>
      <vt:lpstr>Revisiting the agenda</vt:lpstr>
      <vt:lpstr>Questions?</vt:lpstr>
      <vt:lpstr>YES/NO POLL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 Updates 1-28-2022</dc:title>
  <dc:creator>Donna Marcinek</dc:creator>
  <cp:lastModifiedBy>Pat DiSarro</cp:lastModifiedBy>
  <cp:revision>7</cp:revision>
  <cp:lastPrinted>2022-03-22T18:16:38Z</cp:lastPrinted>
  <dcterms:created xsi:type="dcterms:W3CDTF">2021-10-14T17:28:49Z</dcterms:created>
  <dcterms:modified xsi:type="dcterms:W3CDTF">2022-09-08T11:54:14Z</dcterms:modified>
</cp:coreProperties>
</file>